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Lst>
  <p:sldSz cx="6858000" cy="12192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346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6" name="PlaceHolder 2"/>
          <p:cNvSpPr>
            <a:spLocks noGrp="1"/>
          </p:cNvSpPr>
          <p:nvPr>
            <p:ph type="subTitle"/>
          </p:nvPr>
        </p:nvSpPr>
        <p:spPr>
          <a:xfrm>
            <a:off x="613800" y="3663720"/>
            <a:ext cx="5633280" cy="718380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8" name="PlaceHolder 2"/>
          <p:cNvSpPr>
            <a:spLocks noGrp="1"/>
          </p:cNvSpPr>
          <p:nvPr>
            <p:ph type="body"/>
          </p:nvPr>
        </p:nvSpPr>
        <p:spPr>
          <a:xfrm>
            <a:off x="613800" y="3663720"/>
            <a:ext cx="5633280" cy="718380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10" name="PlaceHolder 2"/>
          <p:cNvSpPr>
            <a:spLocks noGrp="1"/>
          </p:cNvSpPr>
          <p:nvPr>
            <p:ph type="body"/>
          </p:nvPr>
        </p:nvSpPr>
        <p:spPr>
          <a:xfrm>
            <a:off x="613800" y="3663720"/>
            <a:ext cx="2748960" cy="718380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11" name="PlaceHolder 3"/>
          <p:cNvSpPr>
            <a:spLocks noGrp="1"/>
          </p:cNvSpPr>
          <p:nvPr>
            <p:ph type="body"/>
          </p:nvPr>
        </p:nvSpPr>
        <p:spPr>
          <a:xfrm>
            <a:off x="3500640" y="3663720"/>
            <a:ext cx="2748960" cy="718380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613800" y="1059480"/>
            <a:ext cx="5633280" cy="1081476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15" name="PlaceHolder 2"/>
          <p:cNvSpPr>
            <a:spLocks noGrp="1"/>
          </p:cNvSpPr>
          <p:nvPr>
            <p:ph type="body"/>
          </p:nvPr>
        </p:nvSpPr>
        <p:spPr>
          <a:xfrm>
            <a:off x="613800" y="366372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16" name="PlaceHolder 3"/>
          <p:cNvSpPr>
            <a:spLocks noGrp="1"/>
          </p:cNvSpPr>
          <p:nvPr>
            <p:ph type="body"/>
          </p:nvPr>
        </p:nvSpPr>
        <p:spPr>
          <a:xfrm>
            <a:off x="3500640" y="3663720"/>
            <a:ext cx="2748960" cy="718380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17" name="PlaceHolder 4"/>
          <p:cNvSpPr>
            <a:spLocks noGrp="1"/>
          </p:cNvSpPr>
          <p:nvPr>
            <p:ph type="body"/>
          </p:nvPr>
        </p:nvSpPr>
        <p:spPr>
          <a:xfrm>
            <a:off x="613800" y="741600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19" name="PlaceHolder 2"/>
          <p:cNvSpPr>
            <a:spLocks noGrp="1"/>
          </p:cNvSpPr>
          <p:nvPr>
            <p:ph type="body"/>
          </p:nvPr>
        </p:nvSpPr>
        <p:spPr>
          <a:xfrm>
            <a:off x="613800" y="3663720"/>
            <a:ext cx="2748960" cy="718380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20" name="PlaceHolder 3"/>
          <p:cNvSpPr>
            <a:spLocks noGrp="1"/>
          </p:cNvSpPr>
          <p:nvPr>
            <p:ph type="body"/>
          </p:nvPr>
        </p:nvSpPr>
        <p:spPr>
          <a:xfrm>
            <a:off x="3500640" y="366372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21" name="PlaceHolder 4"/>
          <p:cNvSpPr>
            <a:spLocks noGrp="1"/>
          </p:cNvSpPr>
          <p:nvPr>
            <p:ph type="body"/>
          </p:nvPr>
        </p:nvSpPr>
        <p:spPr>
          <a:xfrm>
            <a:off x="3500640" y="741600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23" name="PlaceHolder 2"/>
          <p:cNvSpPr>
            <a:spLocks noGrp="1"/>
          </p:cNvSpPr>
          <p:nvPr>
            <p:ph type="body"/>
          </p:nvPr>
        </p:nvSpPr>
        <p:spPr>
          <a:xfrm>
            <a:off x="613800" y="366372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24" name="PlaceHolder 3"/>
          <p:cNvSpPr>
            <a:spLocks noGrp="1"/>
          </p:cNvSpPr>
          <p:nvPr>
            <p:ph type="body"/>
          </p:nvPr>
        </p:nvSpPr>
        <p:spPr>
          <a:xfrm>
            <a:off x="3500640" y="366372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25" name="PlaceHolder 4"/>
          <p:cNvSpPr>
            <a:spLocks noGrp="1"/>
          </p:cNvSpPr>
          <p:nvPr>
            <p:ph type="body"/>
          </p:nvPr>
        </p:nvSpPr>
        <p:spPr>
          <a:xfrm>
            <a:off x="613800" y="7416000"/>
            <a:ext cx="56332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27" name="PlaceHolder 2"/>
          <p:cNvSpPr>
            <a:spLocks noGrp="1"/>
          </p:cNvSpPr>
          <p:nvPr>
            <p:ph type="body"/>
          </p:nvPr>
        </p:nvSpPr>
        <p:spPr>
          <a:xfrm>
            <a:off x="613800" y="3663720"/>
            <a:ext cx="56332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28" name="PlaceHolder 3"/>
          <p:cNvSpPr>
            <a:spLocks noGrp="1"/>
          </p:cNvSpPr>
          <p:nvPr>
            <p:ph type="body"/>
          </p:nvPr>
        </p:nvSpPr>
        <p:spPr>
          <a:xfrm>
            <a:off x="613800" y="7416000"/>
            <a:ext cx="56332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30" name="PlaceHolder 2"/>
          <p:cNvSpPr>
            <a:spLocks noGrp="1"/>
          </p:cNvSpPr>
          <p:nvPr>
            <p:ph type="body"/>
          </p:nvPr>
        </p:nvSpPr>
        <p:spPr>
          <a:xfrm>
            <a:off x="613800" y="366372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1" name="PlaceHolder 3"/>
          <p:cNvSpPr>
            <a:spLocks noGrp="1"/>
          </p:cNvSpPr>
          <p:nvPr>
            <p:ph type="body"/>
          </p:nvPr>
        </p:nvSpPr>
        <p:spPr>
          <a:xfrm>
            <a:off x="3500640" y="366372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2" name="PlaceHolder 4"/>
          <p:cNvSpPr>
            <a:spLocks noGrp="1"/>
          </p:cNvSpPr>
          <p:nvPr>
            <p:ph type="body"/>
          </p:nvPr>
        </p:nvSpPr>
        <p:spPr>
          <a:xfrm>
            <a:off x="613800" y="741600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3" name="PlaceHolder 5"/>
          <p:cNvSpPr>
            <a:spLocks noGrp="1"/>
          </p:cNvSpPr>
          <p:nvPr>
            <p:ph type="body"/>
          </p:nvPr>
        </p:nvSpPr>
        <p:spPr>
          <a:xfrm>
            <a:off x="3500640" y="7416000"/>
            <a:ext cx="274896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13800" y="1059480"/>
            <a:ext cx="5633280" cy="2332800"/>
          </a:xfrm>
          <a:prstGeom prst="rect">
            <a:avLst/>
          </a:prstGeom>
        </p:spPr>
        <p:txBody>
          <a:bodyPr lIns="0" tIns="0" rIns="0" bIns="0" anchor="ctr">
            <a:spAutoFit/>
          </a:bodyPr>
          <a:lstStyle/>
          <a:p>
            <a:endParaRPr lang="en-US" sz="1800" b="0" strike="noStrike" spc="-1">
              <a:solidFill>
                <a:srgbClr val="FFFFFF"/>
              </a:solidFill>
              <a:latin typeface="Century Gothic"/>
            </a:endParaRPr>
          </a:p>
        </p:txBody>
      </p:sp>
      <p:sp>
        <p:nvSpPr>
          <p:cNvPr id="35" name="PlaceHolder 2"/>
          <p:cNvSpPr>
            <a:spLocks noGrp="1"/>
          </p:cNvSpPr>
          <p:nvPr>
            <p:ph type="body"/>
          </p:nvPr>
        </p:nvSpPr>
        <p:spPr>
          <a:xfrm>
            <a:off x="613800" y="3663720"/>
            <a:ext cx="18136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6" name="PlaceHolder 3"/>
          <p:cNvSpPr>
            <a:spLocks noGrp="1"/>
          </p:cNvSpPr>
          <p:nvPr>
            <p:ph type="body"/>
          </p:nvPr>
        </p:nvSpPr>
        <p:spPr>
          <a:xfrm>
            <a:off x="2518560" y="3663720"/>
            <a:ext cx="18136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7" name="PlaceHolder 4"/>
          <p:cNvSpPr>
            <a:spLocks noGrp="1"/>
          </p:cNvSpPr>
          <p:nvPr>
            <p:ph type="body"/>
          </p:nvPr>
        </p:nvSpPr>
        <p:spPr>
          <a:xfrm>
            <a:off x="4423320" y="3663720"/>
            <a:ext cx="18136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8" name="PlaceHolder 5"/>
          <p:cNvSpPr>
            <a:spLocks noGrp="1"/>
          </p:cNvSpPr>
          <p:nvPr>
            <p:ph type="body"/>
          </p:nvPr>
        </p:nvSpPr>
        <p:spPr>
          <a:xfrm>
            <a:off x="613800" y="7416000"/>
            <a:ext cx="18136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39" name="PlaceHolder 6"/>
          <p:cNvSpPr>
            <a:spLocks noGrp="1"/>
          </p:cNvSpPr>
          <p:nvPr>
            <p:ph type="body"/>
          </p:nvPr>
        </p:nvSpPr>
        <p:spPr>
          <a:xfrm>
            <a:off x="2518560" y="7416000"/>
            <a:ext cx="18136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
        <p:nvSpPr>
          <p:cNvPr id="40" name="PlaceHolder 7"/>
          <p:cNvSpPr>
            <a:spLocks noGrp="1"/>
          </p:cNvSpPr>
          <p:nvPr>
            <p:ph type="body"/>
          </p:nvPr>
        </p:nvSpPr>
        <p:spPr>
          <a:xfrm>
            <a:off x="4423320" y="7416000"/>
            <a:ext cx="1813680" cy="3426480"/>
          </a:xfrm>
          <a:prstGeom prst="rect">
            <a:avLst/>
          </a:prstGeom>
        </p:spPr>
        <p:txBody>
          <a:bodyPr lIns="0" tIns="0" rIns="0" bIns="0">
            <a:normAutofit/>
          </a:bodyPr>
          <a:lstStyle/>
          <a:p>
            <a:endParaRPr lang="en-US" sz="1350" b="0" strike="noStrike" cap="small" spc="-1">
              <a:solidFill>
                <a:srgbClr val="FFFFFF"/>
              </a:solidFill>
              <a:latin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fillRect/>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13800" y="1059480"/>
            <a:ext cx="5633280" cy="2332800"/>
          </a:xfrm>
          <a:prstGeom prst="rect">
            <a:avLst/>
          </a:prstGeom>
        </p:spPr>
        <p:txBody>
          <a:bodyPr anchor="ctr">
            <a:noAutofit/>
          </a:bodyPr>
          <a:lstStyle/>
          <a:p>
            <a:pPr>
              <a:lnSpc>
                <a:spcPct val="100000"/>
              </a:lnSpc>
            </a:pPr>
            <a:r>
              <a:rPr lang="en-US" sz="2100" b="0" strike="noStrike" cap="all" spc="-1">
                <a:solidFill>
                  <a:srgbClr val="FFFFFF"/>
                </a:solidFill>
                <a:latin typeface="Century Gothic"/>
              </a:rPr>
              <a:t>Click to edit Master title style</a:t>
            </a:r>
            <a:endParaRPr lang="en-US" sz="2100" b="0" strike="noStrike" spc="-1">
              <a:solidFill>
                <a:srgbClr val="FFFFFF"/>
              </a:solidFill>
              <a:latin typeface="Century Gothic"/>
            </a:endParaRPr>
          </a:p>
        </p:txBody>
      </p:sp>
      <p:sp>
        <p:nvSpPr>
          <p:cNvPr id="6" name="PlaceHolder 2"/>
          <p:cNvSpPr>
            <a:spLocks noGrp="1"/>
          </p:cNvSpPr>
          <p:nvPr>
            <p:ph type="body"/>
          </p:nvPr>
        </p:nvSpPr>
        <p:spPr>
          <a:xfrm>
            <a:off x="613800" y="3663720"/>
            <a:ext cx="5633280" cy="7183800"/>
          </a:xfrm>
          <a:prstGeom prst="rect">
            <a:avLst/>
          </a:prstGeom>
        </p:spPr>
        <p:txBody>
          <a:bodyPr anchor="ctr">
            <a:noAutofit/>
          </a:bodyPr>
          <a:lstStyle/>
          <a:p>
            <a:pPr marL="214200" indent="-213840">
              <a:lnSpc>
                <a:spcPct val="100000"/>
              </a:lnSpc>
              <a:spcBef>
                <a:spcPts val="269"/>
              </a:spcBef>
              <a:spcAft>
                <a:spcPts val="451"/>
              </a:spcAft>
              <a:buClr>
                <a:srgbClr val="FFFFFF"/>
              </a:buClr>
              <a:buSzPct val="130000"/>
              <a:buFont typeface="Arial"/>
              <a:buChar char="•"/>
            </a:pPr>
            <a:r>
              <a:rPr lang="en-US" sz="1350" b="0" strike="noStrike" cap="small" spc="-1">
                <a:solidFill>
                  <a:srgbClr val="FFFFFF"/>
                </a:solidFill>
                <a:latin typeface="Century Gothic"/>
              </a:rPr>
              <a:t>Click to edit Master text styles</a:t>
            </a:r>
          </a:p>
          <a:p>
            <a:pPr marL="557280" lvl="1" indent="-213840">
              <a:lnSpc>
                <a:spcPct val="100000"/>
              </a:lnSpc>
              <a:spcBef>
                <a:spcPts val="241"/>
              </a:spcBef>
              <a:spcAft>
                <a:spcPts val="451"/>
              </a:spcAft>
              <a:buClr>
                <a:srgbClr val="FFFFFF"/>
              </a:buClr>
              <a:buSzPct val="130000"/>
              <a:buFont typeface="Arial"/>
              <a:buChar char="•"/>
            </a:pPr>
            <a:r>
              <a:rPr lang="en-US" sz="1200" b="0" strike="noStrike" cap="small" spc="-1">
                <a:solidFill>
                  <a:srgbClr val="FFFFFF"/>
                </a:solidFill>
                <a:latin typeface="Century Gothic"/>
              </a:rPr>
              <a:t>Second level</a:t>
            </a:r>
          </a:p>
          <a:p>
            <a:pPr marL="900000" lvl="2" indent="-213840">
              <a:lnSpc>
                <a:spcPct val="100000"/>
              </a:lnSpc>
              <a:spcBef>
                <a:spcPts val="210"/>
              </a:spcBef>
              <a:spcAft>
                <a:spcPts val="451"/>
              </a:spcAft>
              <a:buClr>
                <a:srgbClr val="FFFFFF"/>
              </a:buClr>
              <a:buSzPct val="130000"/>
              <a:buFont typeface="Arial"/>
              <a:buChar char="•"/>
            </a:pPr>
            <a:r>
              <a:rPr lang="en-US" sz="1050" b="0" strike="noStrike" cap="small" spc="-1">
                <a:solidFill>
                  <a:srgbClr val="FFFFFF"/>
                </a:solidFill>
                <a:latin typeface="Century Gothic"/>
              </a:rPr>
              <a:t>Third level</a:t>
            </a:r>
          </a:p>
          <a:p>
            <a:pPr marL="1157400" lvl="3" indent="-128160">
              <a:lnSpc>
                <a:spcPct val="100000"/>
              </a:lnSpc>
              <a:spcBef>
                <a:spcPts val="210"/>
              </a:spcBef>
              <a:spcAft>
                <a:spcPts val="451"/>
              </a:spcAft>
              <a:buClr>
                <a:srgbClr val="FFFFFF"/>
              </a:buClr>
              <a:buSzPct val="130000"/>
              <a:buFont typeface="Arial"/>
              <a:buChar char="•"/>
            </a:pPr>
            <a:r>
              <a:rPr lang="en-US" sz="1050" b="0" strike="noStrike" cap="small" spc="-1">
                <a:solidFill>
                  <a:srgbClr val="FFFFFF"/>
                </a:solidFill>
                <a:latin typeface="Century Gothic"/>
              </a:rPr>
              <a:t>Fourth level</a:t>
            </a:r>
          </a:p>
          <a:p>
            <a:pPr marL="1500120" lvl="4" indent="-128160">
              <a:lnSpc>
                <a:spcPct val="100000"/>
              </a:lnSpc>
              <a:spcBef>
                <a:spcPts val="181"/>
              </a:spcBef>
              <a:spcAft>
                <a:spcPts val="451"/>
              </a:spcAft>
              <a:buClr>
                <a:srgbClr val="FFFFFF"/>
              </a:buClr>
              <a:buSzPct val="130000"/>
              <a:buFont typeface="Arial"/>
              <a:buChar char="•"/>
            </a:pPr>
            <a:r>
              <a:rPr lang="en-US" sz="900" b="0" strike="noStrike" cap="small" spc="-1">
                <a:solidFill>
                  <a:srgbClr val="FFFFFF"/>
                </a:solidFill>
                <a:latin typeface="Century Gothic"/>
              </a:rPr>
              <a:t>Fifth level</a:t>
            </a:r>
          </a:p>
        </p:txBody>
      </p:sp>
      <p:sp>
        <p:nvSpPr>
          <p:cNvPr id="2" name="PlaceHolder 3"/>
          <p:cNvSpPr>
            <a:spLocks noGrp="1"/>
          </p:cNvSpPr>
          <p:nvPr>
            <p:ph type="dt"/>
          </p:nvPr>
        </p:nvSpPr>
        <p:spPr>
          <a:xfrm>
            <a:off x="4913640" y="10983600"/>
            <a:ext cx="965160" cy="648720"/>
          </a:xfrm>
          <a:prstGeom prst="rect">
            <a:avLst/>
          </a:prstGeom>
        </p:spPr>
        <p:txBody>
          <a:bodyPr anchor="ctr">
            <a:noAutofit/>
          </a:bodyPr>
          <a:lstStyle/>
          <a:p>
            <a:pPr algn="r">
              <a:lnSpc>
                <a:spcPct val="100000"/>
              </a:lnSpc>
            </a:pPr>
            <a:fld id="{AF2C5864-7311-47B5-B75E-8653A5F4895E}" type="datetime">
              <a:rPr lang="en-GB" sz="600" b="1" strike="noStrike" spc="-1">
                <a:solidFill>
                  <a:srgbClr val="BFBFBF"/>
                </a:solidFill>
                <a:latin typeface="Century Gothic"/>
              </a:rPr>
              <a:t>10/01/2020</a:t>
            </a:fld>
            <a:endParaRPr lang="en-GB" sz="600" b="0" strike="noStrike" spc="-1">
              <a:latin typeface="Times New Roman"/>
            </a:endParaRPr>
          </a:p>
        </p:txBody>
      </p:sp>
      <p:sp>
        <p:nvSpPr>
          <p:cNvPr id="3" name="PlaceHolder 4"/>
          <p:cNvSpPr>
            <a:spLocks noGrp="1"/>
          </p:cNvSpPr>
          <p:nvPr>
            <p:ph type="ftr"/>
          </p:nvPr>
        </p:nvSpPr>
        <p:spPr>
          <a:xfrm>
            <a:off x="613800" y="10983600"/>
            <a:ext cx="4217760" cy="648720"/>
          </a:xfrm>
          <a:prstGeom prst="rect">
            <a:avLst/>
          </a:prstGeom>
        </p:spPr>
        <p:txBody>
          <a:bodyPr anchor="ctr">
            <a:noAutofit/>
          </a:bodyPr>
          <a:lstStyle/>
          <a:p>
            <a:endParaRPr lang="en-GB" sz="2400" b="0" strike="noStrike" spc="-1">
              <a:latin typeface="Times New Roman"/>
            </a:endParaRPr>
          </a:p>
        </p:txBody>
      </p:sp>
      <p:sp>
        <p:nvSpPr>
          <p:cNvPr id="4" name="PlaceHolder 5"/>
          <p:cNvSpPr>
            <a:spLocks noGrp="1"/>
          </p:cNvSpPr>
          <p:nvPr>
            <p:ph type="sldNum"/>
          </p:nvPr>
        </p:nvSpPr>
        <p:spPr>
          <a:xfrm>
            <a:off x="5937840" y="10983600"/>
            <a:ext cx="309600" cy="648720"/>
          </a:xfrm>
          <a:prstGeom prst="rect">
            <a:avLst/>
          </a:prstGeom>
        </p:spPr>
        <p:txBody>
          <a:bodyPr anchor="ctr">
            <a:noAutofit/>
          </a:bodyPr>
          <a:lstStyle/>
          <a:p>
            <a:pPr algn="r">
              <a:lnSpc>
                <a:spcPct val="100000"/>
              </a:lnSpc>
            </a:pPr>
            <a:fld id="{1391E884-0B49-421A-BCEA-79B300F7E9C3}" type="slidenum">
              <a:rPr lang="en-GB" sz="600" b="1" strike="noStrike" spc="-1">
                <a:solidFill>
                  <a:srgbClr val="BFBFBF"/>
                </a:solidFill>
                <a:latin typeface="Century Gothic"/>
              </a:rPr>
              <a:t>‹#›</a:t>
            </a:fld>
            <a:endParaRPr lang="en-GB" sz="6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 name="CustomShape 1"/>
          <p:cNvSpPr/>
          <p:nvPr/>
        </p:nvSpPr>
        <p:spPr>
          <a:xfrm>
            <a:off x="-11880" y="1062720"/>
            <a:ext cx="3736800" cy="11132640"/>
          </a:xfrm>
          <a:prstGeom prst="rect">
            <a:avLst/>
          </a:prstGeom>
          <a:solidFill>
            <a:schemeClr val="bg1"/>
          </a:solid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600" b="1" strike="noStrike" spc="-1" dirty="0">
                <a:solidFill>
                  <a:srgbClr val="000000"/>
                </a:solidFill>
                <a:latin typeface="New times roman"/>
              </a:rPr>
              <a:t>                                             Introduction.</a:t>
            </a:r>
            <a:r>
              <a:rPr lang="en-GB" sz="1600" b="1" strike="noStrike" spc="-1" dirty="0">
                <a:solidFill>
                  <a:srgbClr val="CC00FF"/>
                </a:solidFill>
                <a:latin typeface="New times roman"/>
              </a:rPr>
              <a:t>    1                             </a:t>
            </a:r>
            <a:endParaRPr lang="en-GB" sz="1600" b="0" strike="noStrike" spc="-1" dirty="0">
              <a:latin typeface="Arial"/>
            </a:endParaRPr>
          </a:p>
          <a:p>
            <a:pPr>
              <a:lnSpc>
                <a:spcPct val="100000"/>
              </a:lnSpc>
            </a:pPr>
            <a:r>
              <a:rPr lang="en-GB" sz="1200" b="0" strike="noStrike" spc="-1" dirty="0">
                <a:solidFill>
                  <a:srgbClr val="000000"/>
                </a:solidFill>
                <a:latin typeface="New times roman"/>
              </a:rPr>
              <a:t>There are many reasons as to why critical thinking, is essential for professional development of psychology students, some of these key entities include:-</a:t>
            </a:r>
            <a:endParaRPr lang="en-GB" sz="1200" b="0" strike="noStrike" spc="-1" dirty="0">
              <a:latin typeface="Arial"/>
            </a:endParaRPr>
          </a:p>
          <a:p>
            <a:pPr marL="96480" indent="-96120">
              <a:lnSpc>
                <a:spcPct val="100000"/>
              </a:lnSpc>
              <a:buClr>
                <a:srgbClr val="000000"/>
              </a:buClr>
              <a:buFont typeface="Arial"/>
              <a:buChar char="•"/>
            </a:pPr>
            <a:r>
              <a:rPr lang="en-GB" sz="1200" b="0" strike="noStrike" spc="-1" dirty="0">
                <a:solidFill>
                  <a:srgbClr val="000000"/>
                </a:solidFill>
                <a:latin typeface="New times roman"/>
              </a:rPr>
              <a:t>Critical thinking is an important skill for a psychology student, due to it enabling development, in the person's ability to develop their interests within the area of psychology. </a:t>
            </a:r>
            <a:endParaRPr lang="en-GB" sz="1200" b="0" strike="noStrike" spc="-1" dirty="0">
              <a:latin typeface="Arial"/>
            </a:endParaRPr>
          </a:p>
          <a:p>
            <a:pPr marL="96480" indent="-96120">
              <a:lnSpc>
                <a:spcPct val="100000"/>
              </a:lnSpc>
              <a:buClr>
                <a:srgbClr val="000000"/>
              </a:buClr>
              <a:buFont typeface="Arial"/>
              <a:buChar char="•"/>
            </a:pPr>
            <a:r>
              <a:rPr lang="en-GB" sz="1200" b="0" strike="noStrike" spc="-1" dirty="0">
                <a:solidFill>
                  <a:srgbClr val="000000"/>
                </a:solidFill>
                <a:latin typeface="New times roman"/>
              </a:rPr>
              <a:t>Critical thinking helps students to develop skills, which are competent in delivering ampliative arguments.</a:t>
            </a:r>
            <a:endParaRPr lang="en-GB" sz="1200" b="0" strike="noStrike" spc="-1" dirty="0">
              <a:latin typeface="Arial"/>
            </a:endParaRPr>
          </a:p>
          <a:p>
            <a:pPr marL="96480" indent="-96120">
              <a:lnSpc>
                <a:spcPct val="100000"/>
              </a:lnSpc>
              <a:buClr>
                <a:srgbClr val="000000"/>
              </a:buClr>
              <a:buFont typeface="Arial"/>
              <a:buChar char="•"/>
            </a:pPr>
            <a:r>
              <a:rPr lang="en-GB" sz="1200" b="0" strike="noStrike" spc="-1" dirty="0">
                <a:solidFill>
                  <a:srgbClr val="000000"/>
                </a:solidFill>
                <a:latin typeface="New times roman"/>
              </a:rPr>
              <a:t>Enabling student's improvement in their ability to accept personal opinions that differ to their own. (Foreshaw,2012). </a:t>
            </a:r>
            <a:endParaRPr lang="en-GB" sz="1200" b="0" strike="noStrike" spc="-1" dirty="0">
              <a:latin typeface="Arial"/>
            </a:endParaRPr>
          </a:p>
          <a:p>
            <a:pPr>
              <a:lnSpc>
                <a:spcPct val="100000"/>
              </a:lnSpc>
            </a:pPr>
            <a:r>
              <a:rPr lang="en-GB" sz="1200" b="0" strike="noStrike" spc="-1" dirty="0">
                <a:solidFill>
                  <a:srgbClr val="000000"/>
                </a:solidFill>
                <a:latin typeface="New times roman"/>
                <a:ea typeface="Century Gothic"/>
              </a:rPr>
              <a:t> </a:t>
            </a:r>
            <a:r>
              <a:rPr lang="en-GB" sz="1400" b="1" strike="noStrike" spc="-1" dirty="0">
                <a:solidFill>
                  <a:srgbClr val="000000"/>
                </a:solidFill>
                <a:latin typeface="New times roman"/>
                <a:ea typeface="Century Gothic"/>
              </a:rPr>
              <a:t>Importance of a good argument.</a:t>
            </a:r>
            <a:r>
              <a:rPr lang="en-GB" sz="1400" b="1" strike="noStrike" spc="-1" dirty="0">
                <a:solidFill>
                  <a:srgbClr val="CC00FF"/>
                </a:solidFill>
                <a:latin typeface="New times roman"/>
                <a:ea typeface="Century Gothic"/>
              </a:rPr>
              <a:t> 3</a:t>
            </a:r>
            <a:endParaRPr lang="en-GB" sz="1400" b="0" strike="noStrike" spc="-1" dirty="0">
              <a:latin typeface="Arial"/>
            </a:endParaRPr>
          </a:p>
          <a:p>
            <a:pPr marL="96480" indent="-96120">
              <a:lnSpc>
                <a:spcPct val="100000"/>
              </a:lnSpc>
              <a:buClr>
                <a:srgbClr val="000000"/>
              </a:buClr>
              <a:buFont typeface="Arial"/>
              <a:buChar char="•"/>
            </a:pPr>
            <a:r>
              <a:rPr lang="en-GB" sz="1200" b="0" strike="noStrike" spc="-1" dirty="0">
                <a:solidFill>
                  <a:srgbClr val="000000"/>
                </a:solidFill>
                <a:latin typeface="New times roman"/>
                <a:ea typeface="Century Gothic"/>
              </a:rPr>
              <a:t>As a psychology student it is essential that you, learn to deliver a well-reasoned evidential argument as part of your assessments, you may need to deliver assessed presentations within your studies. An argument includes premises that give substantial evidence, to back up concluding findings.” </a:t>
            </a:r>
            <a:r>
              <a:rPr lang="en-GB" sz="1200" b="1" strike="noStrike" spc="-1" dirty="0">
                <a:solidFill>
                  <a:srgbClr val="000000"/>
                </a:solidFill>
                <a:latin typeface="New times roman"/>
                <a:ea typeface="Century Gothic"/>
              </a:rPr>
              <a:t>Rational beings want to ensure that their beliefs contain a high probability of truth”</a:t>
            </a:r>
            <a:r>
              <a:rPr lang="en-GB" sz="1200" b="0" strike="noStrike" spc="-1" dirty="0">
                <a:solidFill>
                  <a:srgbClr val="000000"/>
                </a:solidFill>
                <a:latin typeface="New times roman"/>
                <a:ea typeface="Century Gothic"/>
              </a:rPr>
              <a:t>. ( </a:t>
            </a:r>
            <a:r>
              <a:rPr lang="en-GB" sz="1200" b="0" strike="noStrike" spc="-1" dirty="0" err="1">
                <a:solidFill>
                  <a:srgbClr val="000000"/>
                </a:solidFill>
                <a:latin typeface="New times roman"/>
                <a:ea typeface="Century Gothic"/>
              </a:rPr>
              <a:t>Pynn</a:t>
            </a:r>
            <a:r>
              <a:rPr lang="en-GB" sz="1200" b="0" strike="noStrike" spc="-1" dirty="0">
                <a:solidFill>
                  <a:srgbClr val="000000"/>
                </a:solidFill>
                <a:latin typeface="New times roman"/>
                <a:ea typeface="Century Gothic"/>
              </a:rPr>
              <a:t> 2014). explains that:-</a:t>
            </a:r>
            <a:endParaRPr lang="en-GB" sz="1200" b="0" strike="noStrike" spc="-1" dirty="0">
              <a:latin typeface="Arial"/>
            </a:endParaRPr>
          </a:p>
          <a:p>
            <a:pPr marL="96480" indent="-96120">
              <a:lnSpc>
                <a:spcPct val="100000"/>
              </a:lnSpc>
              <a:buClr>
                <a:srgbClr val="000000"/>
              </a:buClr>
              <a:buFont typeface="Arial,Sans-Serif"/>
              <a:buChar char="•"/>
            </a:pPr>
            <a:r>
              <a:rPr lang="en-GB" sz="1200" b="0" strike="noStrike" spc="-1" dirty="0">
                <a:solidFill>
                  <a:srgbClr val="000000"/>
                </a:solidFill>
                <a:latin typeface="New times roman"/>
                <a:ea typeface="Century Gothic"/>
              </a:rPr>
              <a:t>If premises are true it is known as</a:t>
            </a:r>
            <a:r>
              <a:rPr lang="en-GB" sz="1200" b="1" strike="noStrike" spc="-1" dirty="0">
                <a:solidFill>
                  <a:srgbClr val="000000"/>
                </a:solidFill>
                <a:latin typeface="New times roman"/>
                <a:ea typeface="Century Gothic"/>
              </a:rPr>
              <a:t> deductive</a:t>
            </a:r>
            <a:r>
              <a:rPr lang="en-GB" sz="1200" b="0" strike="noStrike" spc="-1" dirty="0">
                <a:solidFill>
                  <a:srgbClr val="000000"/>
                </a:solidFill>
                <a:latin typeface="New times roman"/>
                <a:ea typeface="Century Gothic"/>
              </a:rPr>
              <a:t>. </a:t>
            </a:r>
            <a:endParaRPr lang="en-GB" sz="1200" b="0" strike="noStrike" spc="-1" dirty="0">
              <a:latin typeface="Arial"/>
            </a:endParaRPr>
          </a:p>
          <a:p>
            <a:pPr>
              <a:lnSpc>
                <a:spcPct val="100000"/>
              </a:lnSpc>
            </a:pPr>
            <a:r>
              <a:rPr lang="en-GB" sz="1200" b="0" strike="noStrike" spc="-1" dirty="0">
                <a:solidFill>
                  <a:srgbClr val="000000"/>
                </a:solidFill>
                <a:latin typeface="New times roman"/>
                <a:ea typeface="Century Gothic"/>
              </a:rPr>
              <a:t>Unlikely premises are known as </a:t>
            </a:r>
            <a:r>
              <a:rPr lang="en-GB" sz="1200" b="1" strike="noStrike" spc="-1" dirty="0">
                <a:solidFill>
                  <a:srgbClr val="000000"/>
                </a:solidFill>
                <a:latin typeface="New times roman"/>
                <a:ea typeface="Century Gothic"/>
              </a:rPr>
              <a:t>Ampliative</a:t>
            </a:r>
            <a:r>
              <a:rPr lang="en-GB" sz="1200" b="0" strike="noStrike" spc="-1" dirty="0">
                <a:solidFill>
                  <a:srgbClr val="000000"/>
                </a:solidFill>
                <a:latin typeface="New times roman"/>
                <a:ea typeface="Century Gothic"/>
              </a:rPr>
              <a:t> arguments, meaning the conclusion is probable, and still contains satisfactory reasoning. However findings are not guaranteed to be true. Careful consideration is vital when evaluating your argument.</a:t>
            </a:r>
            <a:endParaRPr lang="en-GB" sz="1200" b="0" strike="noStrike" spc="-1" dirty="0">
              <a:latin typeface="Arial"/>
            </a:endParaRPr>
          </a:p>
          <a:p>
            <a:pPr>
              <a:lnSpc>
                <a:spcPct val="100000"/>
              </a:lnSpc>
            </a:pPr>
            <a:r>
              <a:rPr lang="en-GB" sz="1600" b="1" strike="noStrike" spc="-1" dirty="0">
                <a:solidFill>
                  <a:srgbClr val="000000"/>
                </a:solidFill>
                <a:latin typeface="New times roman"/>
                <a:ea typeface="Century Gothic"/>
              </a:rPr>
              <a:t>Conclusion. </a:t>
            </a:r>
            <a:r>
              <a:rPr lang="en-GB" sz="1600" b="1" strike="noStrike" spc="-1" dirty="0">
                <a:solidFill>
                  <a:srgbClr val="CC00FF"/>
                </a:solidFill>
                <a:latin typeface="New times roman"/>
                <a:ea typeface="Century Gothic"/>
              </a:rPr>
              <a:t>6</a:t>
            </a:r>
            <a:endParaRPr lang="en-GB" sz="1600" b="0" strike="noStrike" spc="-1" dirty="0">
              <a:latin typeface="Arial"/>
            </a:endParaRPr>
          </a:p>
          <a:p>
            <a:pPr>
              <a:lnSpc>
                <a:spcPct val="100000"/>
              </a:lnSpc>
            </a:pPr>
            <a:r>
              <a:rPr lang="en-GB" sz="1400" b="1" strike="noStrike" spc="-1" dirty="0">
                <a:solidFill>
                  <a:srgbClr val="000000"/>
                </a:solidFill>
                <a:latin typeface="New times roman"/>
                <a:ea typeface="Century Gothic"/>
              </a:rPr>
              <a:t>Why is critical thinking important for psychology students? </a:t>
            </a:r>
            <a:r>
              <a:rPr lang="en-GB" sz="1200" b="0" strike="noStrike" spc="-1" dirty="0">
                <a:solidFill>
                  <a:srgbClr val="000000"/>
                </a:solidFill>
                <a:latin typeface="New times roman"/>
                <a:ea typeface="Century Gothic"/>
              </a:rPr>
              <a:t>Critical thinking is important for the development of psychology students because, it allows them to develop tools and skills to think critically, to give evidential deductive arguments. It encourages the importance of  remaining, open minded when both reading and delivering, their own arguments. It allows students, to read critically and learn to discuss their opinions in healthy debates, in lectures. Critical thinking allows students to learn to read critically, to cite within their academic work. As well as improving their understanding of lecturer's feedback, in essays to understand, constructive criticism of their work and to not take them personally. Encouraging, improvement on the way they correctly cite, and their use of grammar and punctuation in academic writing. Critical thinking allows students to engage in class sessions. (Halogen, 1995). Says critical thinking is: </a:t>
            </a:r>
            <a:r>
              <a:rPr lang="en-GB" sz="1200" b="1" strike="noStrike" spc="-1" dirty="0">
                <a:solidFill>
                  <a:srgbClr val="000000"/>
                </a:solidFill>
                <a:latin typeface="New times roman"/>
                <a:ea typeface="Century Gothic"/>
              </a:rPr>
              <a:t>“The propensity and skills to engage in activity with reflective scepticism focused on deciding what to believe or do“.  </a:t>
            </a:r>
            <a:r>
              <a:rPr lang="en-GB" sz="1200" b="0" strike="noStrike" spc="-1" dirty="0">
                <a:solidFill>
                  <a:srgbClr val="000000"/>
                </a:solidFill>
                <a:latin typeface="New times roman"/>
                <a:ea typeface="Century Gothic"/>
              </a:rPr>
              <a:t>It encourages students to think deeper into theoretical assumptions, as well as developing students understanding and ability to read, psychology literature. Socratic questioning allows lecturers to engage their students, within seminars and lectures, to get them thinking critically, encouraging them to be competitive and precise in their finding. (Foreshaw,2012).</a:t>
            </a: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p:txBody>
      </p:sp>
      <p:sp>
        <p:nvSpPr>
          <p:cNvPr id="42" name="CustomShape 2"/>
          <p:cNvSpPr/>
          <p:nvPr/>
        </p:nvSpPr>
        <p:spPr>
          <a:xfrm rot="10800000" flipV="1">
            <a:off x="3724920" y="1050840"/>
            <a:ext cx="3119760" cy="11775069"/>
          </a:xfrm>
          <a:prstGeom prst="rect">
            <a:avLst/>
          </a:prstGeom>
          <a:solidFill>
            <a:schemeClr val="bg1"/>
          </a:solid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nSpc>
                <a:spcPct val="100000"/>
              </a:lnSpc>
            </a:pPr>
            <a:r>
              <a:rPr lang="en-GB" sz="1600" b="1" strike="noStrike" spc="-1" dirty="0">
                <a:solidFill>
                  <a:srgbClr val="000000"/>
                </a:solidFill>
                <a:latin typeface="New times roman"/>
              </a:rPr>
              <a:t>How critical thinking aids your academic work</a:t>
            </a:r>
            <a:r>
              <a:rPr lang="en-GB" sz="1600" b="1" strike="noStrike" spc="-1" dirty="0">
                <a:solidFill>
                  <a:srgbClr val="CC00FF"/>
                </a:solidFill>
                <a:latin typeface="New times roman"/>
              </a:rPr>
              <a:t>. 2    </a:t>
            </a:r>
            <a:r>
              <a:rPr lang="en-GB" sz="1020" b="1" strike="noStrike" spc="-1" dirty="0">
                <a:solidFill>
                  <a:srgbClr val="CC00FF"/>
                </a:solidFill>
                <a:latin typeface="New times roman"/>
              </a:rPr>
              <a:t>                      </a:t>
            </a:r>
            <a:endParaRPr lang="en-GB" sz="1020" b="0" strike="noStrike" spc="-1" dirty="0">
              <a:latin typeface="Arial"/>
            </a:endParaRPr>
          </a:p>
          <a:p>
            <a:pPr>
              <a:lnSpc>
                <a:spcPct val="100000"/>
              </a:lnSpc>
            </a:pPr>
            <a:r>
              <a:rPr lang="en-GB" sz="1200" b="0" strike="noStrike" spc="-1" dirty="0">
                <a:solidFill>
                  <a:srgbClr val="000000"/>
                </a:solidFill>
                <a:latin typeface="New times roman"/>
              </a:rPr>
              <a:t>Lecturers find that often psychology students, do not understand their feedback in an assignment, you may receive feedback such as, </a:t>
            </a:r>
            <a:r>
              <a:rPr lang="en-GB" sz="1200" b="1" strike="noStrike" spc="-1" dirty="0">
                <a:solidFill>
                  <a:srgbClr val="000000"/>
                </a:solidFill>
                <a:latin typeface="New times roman"/>
              </a:rPr>
              <a:t>“whilst your essay content is good, you could improve, on the style in which it is written?”.  </a:t>
            </a:r>
            <a:r>
              <a:rPr lang="en-GB" sz="1200" b="0" strike="noStrike" spc="-1" dirty="0">
                <a:solidFill>
                  <a:srgbClr val="000000"/>
                </a:solidFill>
                <a:latin typeface="New times roman"/>
              </a:rPr>
              <a:t>Whilst its easy to focus on the negative criticism, it is both constructive and necessary for your, development of academic writing. (Foreshaw,2012)</a:t>
            </a:r>
            <a:endParaRPr lang="en-GB" sz="1200" b="0" strike="noStrike" spc="-1" dirty="0">
              <a:latin typeface="Arial"/>
            </a:endParaRPr>
          </a:p>
          <a:p>
            <a:pPr>
              <a:lnSpc>
                <a:spcPct val="100000"/>
              </a:lnSpc>
            </a:pPr>
            <a:r>
              <a:rPr lang="en-GB" sz="1400" b="1" strike="noStrike" spc="-1" dirty="0">
                <a:solidFill>
                  <a:srgbClr val="000000"/>
                </a:solidFill>
                <a:latin typeface="New times roman"/>
              </a:rPr>
              <a:t>Critical Reading.    </a:t>
            </a:r>
            <a:r>
              <a:rPr lang="en-GB" sz="1400" b="1" strike="noStrike" spc="-1" dirty="0">
                <a:solidFill>
                  <a:srgbClr val="CC00FF"/>
                </a:solidFill>
                <a:latin typeface="New times roman"/>
              </a:rPr>
              <a:t>4</a:t>
            </a:r>
            <a:endParaRPr lang="en-GB" sz="1400" b="0" strike="noStrike" spc="-1" dirty="0">
              <a:latin typeface="Arial"/>
            </a:endParaRPr>
          </a:p>
          <a:p>
            <a:pPr>
              <a:lnSpc>
                <a:spcPct val="100000"/>
              </a:lnSpc>
            </a:pPr>
            <a:r>
              <a:rPr lang="en-GB" sz="1200" b="0" strike="noStrike" spc="-1" dirty="0">
                <a:solidFill>
                  <a:srgbClr val="000000"/>
                </a:solidFill>
                <a:latin typeface="New times roman"/>
              </a:rPr>
              <a:t>As an undergraduate student you will be expected to read a lot</a:t>
            </a:r>
            <a:r>
              <a:rPr lang="en-GB" sz="1200" b="1" strike="noStrike" spc="-1" dirty="0">
                <a:solidFill>
                  <a:srgbClr val="000000"/>
                </a:solidFill>
                <a:latin typeface="New times roman"/>
              </a:rPr>
              <a:t>!!!</a:t>
            </a:r>
            <a:r>
              <a:rPr lang="en-GB" sz="1200" b="0" strike="noStrike" spc="-1" dirty="0">
                <a:solidFill>
                  <a:srgbClr val="000000"/>
                </a:solidFill>
                <a:latin typeface="New times roman"/>
              </a:rPr>
              <a:t>.</a:t>
            </a:r>
            <a:endParaRPr lang="en-GB" sz="1200" b="0" strike="noStrike" spc="-1" dirty="0">
              <a:latin typeface="Arial"/>
            </a:endParaRPr>
          </a:p>
          <a:p>
            <a:pPr>
              <a:lnSpc>
                <a:spcPct val="100000"/>
              </a:lnSpc>
            </a:pPr>
            <a:r>
              <a:rPr lang="en-GB" sz="1400" b="1" strike="noStrike" spc="-1" dirty="0">
                <a:solidFill>
                  <a:srgbClr val="000000"/>
                </a:solidFill>
                <a:latin typeface="New times roman"/>
              </a:rPr>
              <a:t>How can you make the most of your reading?.</a:t>
            </a:r>
            <a:endParaRPr lang="en-GB" sz="1400" b="0" strike="noStrike" spc="-1" dirty="0">
              <a:latin typeface="Arial"/>
            </a:endParaRPr>
          </a:p>
          <a:p>
            <a:pPr>
              <a:lnSpc>
                <a:spcPct val="100000"/>
              </a:lnSpc>
            </a:pPr>
            <a:r>
              <a:rPr lang="en-GB" sz="1200" b="0" strike="noStrike" spc="-1" dirty="0">
                <a:solidFill>
                  <a:srgbClr val="000000"/>
                </a:solidFill>
                <a:latin typeface="New times roman"/>
              </a:rPr>
              <a:t>The majority of persons, including students are unaware of how to read Critically. Essentially critical reading, is not allowing yourself to be, Seduced by what you are reading, you must be able to read without bias and draw, unsupported conclusions. It is important you stay open minded and neutral. It is important not to make assumptions, when reading arguments it is important to analyse with care, only arguments with real evidence and facts can be considered safe. (Foreshaw,2012). </a:t>
            </a:r>
            <a:endParaRPr lang="en-GB" sz="1200" b="0" strike="noStrike" spc="-1" dirty="0">
              <a:latin typeface="Arial"/>
            </a:endParaRPr>
          </a:p>
          <a:p>
            <a:pPr>
              <a:lnSpc>
                <a:spcPct val="100000"/>
              </a:lnSpc>
            </a:pPr>
            <a:r>
              <a:rPr lang="en-GB" sz="1200" b="1" strike="noStrike" spc="-1" dirty="0">
                <a:solidFill>
                  <a:srgbClr val="000000"/>
                </a:solidFill>
                <a:latin typeface="New times roman"/>
              </a:rPr>
              <a:t>EXAMPLE: being able to determine if an argument is Ampliative or Deductive.</a:t>
            </a:r>
            <a:r>
              <a:rPr lang="en-GB" sz="1200" b="0" strike="noStrike" spc="-1" dirty="0">
                <a:solidFill>
                  <a:srgbClr val="000000"/>
                </a:solidFill>
                <a:latin typeface="New times roman"/>
              </a:rPr>
              <a:t>(</a:t>
            </a:r>
            <a:r>
              <a:rPr lang="en-GB" sz="1200" b="0" strike="noStrike" spc="-1" dirty="0" err="1">
                <a:solidFill>
                  <a:srgbClr val="000000"/>
                </a:solidFill>
                <a:latin typeface="New times roman"/>
              </a:rPr>
              <a:t>Pynn</a:t>
            </a:r>
            <a:r>
              <a:rPr lang="en-GB" sz="1200" b="0" strike="noStrike" spc="-1" dirty="0">
                <a:solidFill>
                  <a:srgbClr val="000000"/>
                </a:solidFill>
                <a:latin typeface="New times roman"/>
              </a:rPr>
              <a:t>, 2014).</a:t>
            </a:r>
            <a:endParaRPr lang="en-GB" sz="1200" b="0" strike="noStrike" spc="-1" dirty="0">
              <a:latin typeface="Arial"/>
            </a:endParaRPr>
          </a:p>
          <a:p>
            <a:pPr>
              <a:lnSpc>
                <a:spcPct val="100000"/>
              </a:lnSpc>
            </a:pPr>
            <a:r>
              <a:rPr lang="en-GB" sz="1600" b="1" strike="noStrike" spc="-1" dirty="0">
                <a:solidFill>
                  <a:srgbClr val="000000"/>
                </a:solidFill>
                <a:latin typeface="New times roman"/>
                <a:ea typeface="Century Gothic"/>
              </a:rPr>
              <a:t>Socratic Questioning.</a:t>
            </a:r>
            <a:r>
              <a:rPr lang="en-GB" sz="1600" b="1" strike="noStrike" spc="-1" dirty="0">
                <a:solidFill>
                  <a:srgbClr val="CC00FF"/>
                </a:solidFill>
                <a:latin typeface="New times roman"/>
                <a:ea typeface="Century Gothic"/>
              </a:rPr>
              <a:t> 5                                                    </a:t>
            </a:r>
            <a:endParaRPr lang="en-GB" sz="1600" b="0" strike="noStrike" spc="-1" dirty="0">
              <a:latin typeface="Arial"/>
            </a:endParaRPr>
          </a:p>
          <a:p>
            <a:pPr>
              <a:lnSpc>
                <a:spcPct val="100000"/>
              </a:lnSpc>
            </a:pPr>
            <a:r>
              <a:rPr lang="en-GB" sz="1200" b="0" strike="noStrike" spc="-1" dirty="0">
                <a:solidFill>
                  <a:srgbClr val="000000"/>
                </a:solidFill>
                <a:latin typeface="New times roman"/>
                <a:ea typeface="Century Gothic"/>
              </a:rPr>
              <a:t>As a student you will need to emerge yourself in the art of asking </a:t>
            </a:r>
            <a:r>
              <a:rPr lang="en-GB" sz="1200" b="1" strike="noStrike" spc="-1" dirty="0">
                <a:solidFill>
                  <a:srgbClr val="000000"/>
                </a:solidFill>
                <a:latin typeface="New times roman"/>
                <a:ea typeface="Century Gothic"/>
              </a:rPr>
              <a:t>WHY???. </a:t>
            </a:r>
            <a:r>
              <a:rPr lang="en-GB" sz="1200" b="0" strike="noStrike" spc="-1" dirty="0">
                <a:solidFill>
                  <a:srgbClr val="000000"/>
                </a:solidFill>
                <a:latin typeface="New times roman"/>
                <a:ea typeface="Century Gothic"/>
              </a:rPr>
              <a:t>Socratic questioning encourages students to ask questions critically, to think critically when asking, it can encourage important debates involving, your class peers. Exercising and encouraging Socratic questioning, will help students to develop and learn ways to ask questions effectively, developing </a:t>
            </a:r>
            <a:r>
              <a:rPr lang="en-GB" sz="1200" b="1" strike="noStrike" spc="-1" dirty="0">
                <a:solidFill>
                  <a:srgbClr val="000000"/>
                </a:solidFill>
                <a:latin typeface="New times roman"/>
                <a:ea typeface="Century Gothic"/>
              </a:rPr>
              <a:t>communication skills. EXAMPLE: Includes,</a:t>
            </a:r>
            <a:endParaRPr lang="en-GB" sz="1200" b="0" strike="noStrike" spc="-1" dirty="0">
              <a:latin typeface="Arial"/>
            </a:endParaRPr>
          </a:p>
          <a:p>
            <a:pPr>
              <a:lnSpc>
                <a:spcPct val="100000"/>
              </a:lnSpc>
            </a:pPr>
            <a:r>
              <a:rPr lang="en-GB" sz="1200" b="1" strike="noStrike" spc="-1" dirty="0">
                <a:solidFill>
                  <a:srgbClr val="000000"/>
                </a:solidFill>
                <a:latin typeface="New times roman"/>
                <a:ea typeface="Century Gothic"/>
              </a:rPr>
              <a:t>. Conceptual clarification questions, "what exactly does that mean? ”Probing… Assumptions, "what else could we assume?”.. Probing, rationale, reasoning and evidence,“ What evidence is there to support this?”.. Questioning, viewpoints and perspectives, “What alternative ways are there at looking at this?”.. Questions about questions. "Am I making sense, if not, why not?”. </a:t>
            </a:r>
            <a:r>
              <a:rPr lang="en-GB" sz="1200" b="0" strike="noStrike" spc="-1" dirty="0">
                <a:solidFill>
                  <a:srgbClr val="000000"/>
                </a:solidFill>
                <a:latin typeface="New times roman"/>
                <a:ea typeface="Century Gothic"/>
              </a:rPr>
              <a:t>(GoldenTouch,2016). (Socrates).</a:t>
            </a: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a:p>
            <a:pPr algn="ctr">
              <a:lnSpc>
                <a:spcPct val="100000"/>
              </a:lnSpc>
            </a:pPr>
            <a:endParaRPr lang="en-GB" sz="1200" b="0" strike="noStrike" spc="-1" dirty="0">
              <a:latin typeface="Arial"/>
            </a:endParaRPr>
          </a:p>
        </p:txBody>
      </p:sp>
      <p:sp>
        <p:nvSpPr>
          <p:cNvPr id="43" name="CustomShape 3"/>
          <p:cNvSpPr/>
          <p:nvPr/>
        </p:nvSpPr>
        <p:spPr>
          <a:xfrm>
            <a:off x="-6120" y="-14400"/>
            <a:ext cx="6850800" cy="1065240"/>
          </a:xfrm>
          <a:prstGeom prst="rect">
            <a:avLst/>
          </a:prstGeom>
          <a:solidFill>
            <a:srgbClr val="CC00FF"/>
          </a:solid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3200" b="0" strike="noStrike" spc="-1">
                <a:solidFill>
                  <a:srgbClr val="FFFFFF"/>
                </a:solidFill>
                <a:latin typeface="New times roman"/>
              </a:rPr>
              <a:t>How critical thinking can help, </a:t>
            </a:r>
            <a:r>
              <a:rPr lang="en-GB" sz="1100" b="0" strike="noStrike" spc="-1">
                <a:solidFill>
                  <a:srgbClr val="FFFFFF"/>
                </a:solidFill>
                <a:latin typeface="New times roman"/>
              </a:rPr>
              <a:t>       </a:t>
            </a:r>
            <a:r>
              <a:rPr lang="en-GB" sz="2000" b="1" strike="noStrike" spc="-1">
                <a:solidFill>
                  <a:srgbClr val="FFFFFF"/>
                </a:solidFill>
                <a:latin typeface="New times roman"/>
              </a:rPr>
              <a:t>Jodie Davies.</a:t>
            </a:r>
            <a:r>
              <a:rPr lang="en-GB" sz="3200" b="0" strike="noStrike" spc="-1">
                <a:solidFill>
                  <a:srgbClr val="FFFFFF"/>
                </a:solidFill>
                <a:latin typeface="New times roman"/>
              </a:rPr>
              <a:t> psychology students development</a:t>
            </a:r>
            <a:r>
              <a:rPr lang="en-GB" sz="1580" b="0" strike="noStrike" spc="-1">
                <a:solidFill>
                  <a:srgbClr val="FFFFFF"/>
                </a:solidFill>
                <a:latin typeface="New times roman"/>
              </a:rPr>
              <a:t>.</a:t>
            </a:r>
            <a:endParaRPr lang="en-GB" sz="1580" b="0" strike="noStrike" spc="-1">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 name="CustomShape 1"/>
          <p:cNvSpPr/>
          <p:nvPr/>
        </p:nvSpPr>
        <p:spPr>
          <a:xfrm>
            <a:off x="349920" y="688680"/>
            <a:ext cx="4793040" cy="577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3200" b="0" strike="noStrike" spc="-1">
                <a:solidFill>
                  <a:srgbClr val="4A4A4A"/>
                </a:solidFill>
                <a:latin typeface="Newtimesroman"/>
              </a:rPr>
              <a:t>References</a:t>
            </a:r>
            <a:endParaRPr lang="en-GB" sz="3200" b="0" strike="noStrike" spc="-1">
              <a:latin typeface="Arial"/>
            </a:endParaRPr>
          </a:p>
        </p:txBody>
      </p:sp>
      <p:sp>
        <p:nvSpPr>
          <p:cNvPr id="45" name="CustomShape 2"/>
          <p:cNvSpPr/>
          <p:nvPr/>
        </p:nvSpPr>
        <p:spPr>
          <a:xfrm>
            <a:off x="564480" y="1806120"/>
            <a:ext cx="5689080" cy="55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New times roman"/>
              </a:rPr>
              <a:t>Forshaw,(2012). Critical thinking for Psychology,</a:t>
            </a:r>
            <a:endParaRPr lang="en-GB" sz="1800" b="0" strike="noStrike" spc="-1">
              <a:latin typeface="Arial"/>
            </a:endParaRPr>
          </a:p>
          <a:p>
            <a:pPr>
              <a:lnSpc>
                <a:spcPct val="100000"/>
              </a:lnSpc>
            </a:pPr>
            <a:r>
              <a:rPr lang="en-GB" sz="1800" b="0" strike="noStrike" spc="-1">
                <a:solidFill>
                  <a:srgbClr val="000000"/>
                </a:solidFill>
                <a:latin typeface="New times roman"/>
              </a:rPr>
              <a:t>                     </a:t>
            </a:r>
            <a:r>
              <a:rPr lang="en-GB" sz="1800" b="0" strike="noStrike" spc="-1">
                <a:solidFill>
                  <a:srgbClr val="000000"/>
                </a:solidFill>
                <a:latin typeface="Italics"/>
              </a:rPr>
              <a:t>a  students guide. </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00000"/>
                </a:solidFill>
                <a:latin typeface="New times roman"/>
              </a:rPr>
              <a:t>GoldenTouch,(2016).Visualization, memory, reading </a:t>
            </a:r>
            <a:endParaRPr lang="en-GB" sz="1800" b="0" strike="noStrike" spc="-1">
              <a:latin typeface="Arial"/>
            </a:endParaRPr>
          </a:p>
          <a:p>
            <a:pPr>
              <a:lnSpc>
                <a:spcPct val="100000"/>
              </a:lnSpc>
            </a:pPr>
            <a:r>
              <a:rPr lang="en-GB" sz="1800" b="0" strike="noStrike" spc="-1">
                <a:solidFill>
                  <a:srgbClr val="000000"/>
                </a:solidFill>
                <a:latin typeface="New times roman"/>
              </a:rPr>
              <a:t>                    and learning skills. Six types of, </a:t>
            </a:r>
            <a:endParaRPr lang="en-GB" sz="1800" b="0" strike="noStrike" spc="-1">
              <a:latin typeface="Arial"/>
            </a:endParaRPr>
          </a:p>
          <a:p>
            <a:pPr>
              <a:lnSpc>
                <a:spcPct val="100000"/>
              </a:lnSpc>
            </a:pPr>
            <a:r>
              <a:rPr lang="en-GB" sz="1800" b="0" strike="noStrike" spc="-1">
                <a:solidFill>
                  <a:srgbClr val="000000"/>
                </a:solidFill>
                <a:latin typeface="New times roman"/>
              </a:rPr>
              <a:t>                                 </a:t>
            </a:r>
            <a:r>
              <a:rPr lang="en-GB" sz="1800" b="0" strike="noStrike" spc="-1">
                <a:solidFill>
                  <a:srgbClr val="000000"/>
                </a:solidFill>
                <a:latin typeface="Italics"/>
              </a:rPr>
              <a:t>Socratic questions.</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00000"/>
                </a:solidFill>
                <a:latin typeface="New times roman"/>
              </a:rPr>
              <a:t>Halogen,(1995).Demystifying critical thinking, teaching</a:t>
            </a:r>
            <a:endParaRPr lang="en-GB" sz="1800" b="0" strike="noStrike" spc="-1">
              <a:latin typeface="Arial"/>
            </a:endParaRPr>
          </a:p>
          <a:p>
            <a:pPr>
              <a:lnSpc>
                <a:spcPct val="100000"/>
              </a:lnSpc>
            </a:pPr>
            <a:r>
              <a:rPr lang="en-GB" sz="1800" b="0" strike="noStrike" spc="-1">
                <a:solidFill>
                  <a:srgbClr val="000000"/>
                </a:solidFill>
                <a:latin typeface="New times roman"/>
              </a:rPr>
              <a:t>                      </a:t>
            </a:r>
            <a:r>
              <a:rPr lang="en-GB" sz="1800" b="0" strike="noStrike" spc="-1">
                <a:solidFill>
                  <a:srgbClr val="000000"/>
                </a:solidFill>
                <a:latin typeface="Italics"/>
              </a:rPr>
              <a:t>of psychology, Sage Journals</a:t>
            </a:r>
            <a:r>
              <a:rPr lang="en-GB" sz="1800" b="0" strike="noStrike" spc="-1">
                <a:solidFill>
                  <a:srgbClr val="000000"/>
                </a:solidFill>
                <a:latin typeface="New times roman"/>
              </a:rPr>
              <a:t>.</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00000"/>
                </a:solidFill>
                <a:latin typeface="New times roman"/>
              </a:rPr>
              <a:t>Pynn,(2014).Fundamentals into critical thinking. </a:t>
            </a:r>
            <a:endParaRPr lang="en-GB" sz="1800" b="0" strike="noStrike" spc="-1">
              <a:latin typeface="Arial"/>
            </a:endParaRPr>
          </a:p>
          <a:p>
            <a:pPr>
              <a:lnSpc>
                <a:spcPct val="100000"/>
              </a:lnSpc>
            </a:pPr>
            <a:r>
              <a:rPr lang="en-GB" sz="1800" b="0" strike="noStrike" spc="-1">
                <a:solidFill>
                  <a:srgbClr val="000000"/>
                </a:solidFill>
                <a:latin typeface="New times roman"/>
              </a:rPr>
              <a:t>                   </a:t>
            </a:r>
            <a:r>
              <a:rPr lang="en-GB" sz="1800" b="0" strike="noStrike" spc="-1">
                <a:solidFill>
                  <a:srgbClr val="000000"/>
                </a:solidFill>
                <a:latin typeface="Italics"/>
              </a:rPr>
              <a:t>  Northern Illinois University.</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TM03457485[[fn=Mesh]]</Template>
  <TotalTime>1189</TotalTime>
  <Words>457</Words>
  <Application>Microsoft Office PowerPoint</Application>
  <PresentationFormat>Widescreen</PresentationFormat>
  <Paragraphs>48</Paragraphs>
  <Slides>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Arial</vt:lpstr>
      <vt:lpstr>Arial,Sans-Serif</vt:lpstr>
      <vt:lpstr>Century Gothic</vt:lpstr>
      <vt:lpstr>DejaVu Sans</vt:lpstr>
      <vt:lpstr>Italics</vt:lpstr>
      <vt:lpstr>New times roman</vt:lpstr>
      <vt:lpstr>Newtimesroman</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Jodie Davies (1903902)</dc:creator>
  <dc:description/>
  <cp:lastModifiedBy>Jodie Davies (1903902)</cp:lastModifiedBy>
  <cp:revision>293</cp:revision>
  <dcterms:created xsi:type="dcterms:W3CDTF">2019-12-02T11:08:04Z</dcterms:created>
  <dcterms:modified xsi:type="dcterms:W3CDTF">2020-01-10T12:57:25Z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ntentTypeId">
    <vt:lpwstr>0x0101008467D266DF7D29488C599703B2EBBD01</vt:lpwstr>
  </property>
  <property fmtid="{D5CDD505-2E9C-101B-9397-08002B2CF9AE}" pid="4" name="HiddenSlides">
    <vt:i4>0</vt:i4>
  </property>
  <property fmtid="{D5CDD505-2E9C-101B-9397-08002B2CF9AE}" pid="5" name="HyperlinksChanged">
    <vt:bool>false</vt:bool>
  </property>
  <property fmtid="{D5CDD505-2E9C-101B-9397-08002B2CF9AE}" pid="6" name="LinksUpToDate">
    <vt:bool>false</vt:bool>
  </property>
  <property fmtid="{D5CDD505-2E9C-101B-9397-08002B2CF9AE}" pid="7" name="MMClips">
    <vt:i4>0</vt:i4>
  </property>
  <property fmtid="{D5CDD505-2E9C-101B-9397-08002B2CF9AE}" pid="8" name="Notes">
    <vt:i4>0</vt:i4>
  </property>
  <property fmtid="{D5CDD505-2E9C-101B-9397-08002B2CF9AE}" pid="9" name="PresentationFormat">
    <vt:lpwstr>Widescreen</vt:lpwstr>
  </property>
  <property fmtid="{D5CDD505-2E9C-101B-9397-08002B2CF9AE}" pid="10" name="ScaleCrop">
    <vt:bool>false</vt:bool>
  </property>
  <property fmtid="{D5CDD505-2E9C-101B-9397-08002B2CF9AE}" pid="11" name="ShareDoc">
    <vt:bool>false</vt:bool>
  </property>
  <property fmtid="{D5CDD505-2E9C-101B-9397-08002B2CF9AE}" pid="12" name="Slides">
    <vt:i4>2</vt:i4>
  </property>
</Properties>
</file>