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6" r:id="rId5"/>
    <p:sldId id="265" r:id="rId6"/>
    <p:sldId id="279" r:id="rId7"/>
    <p:sldId id="281" r:id="rId8"/>
    <p:sldId id="283" r:id="rId9"/>
    <p:sldId id="282" r:id="rId10"/>
    <p:sldId id="280" r:id="rId11"/>
    <p:sldId id="267" r:id="rId12"/>
    <p:sldId id="286" r:id="rId13"/>
    <p:sldId id="269" r:id="rId14"/>
    <p:sldId id="284" r:id="rId15"/>
    <p:sldId id="285" r:id="rId16"/>
    <p:sldId id="262" r:id="rId17"/>
    <p:sldId id="270" r:id="rId18"/>
    <p:sldId id="271" r:id="rId1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ymour-Davies, Sean" initials="SS" lastIdx="1" clrIdx="0">
    <p:extLst>
      <p:ext uri="{19B8F6BF-5375-455C-9EA6-DF929625EA0E}">
        <p15:presenceInfo xmlns:p15="http://schemas.microsoft.com/office/powerpoint/2012/main" userId="S-1-5-21-1791201449-2072700295-2849167231-65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11-07T19:08:35.271"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Arial" charset="0"/>
            </a:rPr>
            <a:t>relationship and exploration</a:t>
          </a:r>
        </a:p>
      </dgm:t>
    </dgm:pt>
    <dgm:pt modelId="{E58B48F3-B036-492B-8152-88DAE9D29A50}" type="parTrans" cxnId="{33933AB9-3479-457B-98CA-60B9303A1EA1}">
      <dgm:prSet/>
      <dgm:spPr/>
      <dgm:t>
        <a:bodyPr/>
        <a:lstStyle/>
        <a:p>
          <a:endParaRPr lang="en-GB"/>
        </a:p>
      </dgm:t>
    </dgm:pt>
    <dgm:pt modelId="{77FF7560-2E3C-429B-B7E0-7E8825C1D7FF}" type="sibTrans" cxnId="{33933AB9-3479-457B-98CA-60B9303A1EA1}">
      <dgm:prSet/>
      <dgm:spPr/>
      <dgm:t>
        <a:bodyPr/>
        <a:lstStyle/>
        <a:p>
          <a:endParaRPr lang="en-GB"/>
        </a:p>
      </dgm:t>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Arial" charset="0"/>
            </a:rPr>
            <a:t>develop and use helping strategies</a:t>
          </a:r>
        </a:p>
      </dgm:t>
    </dgm:pt>
    <dgm:pt modelId="{CADF8E61-C246-42FD-A797-92CD182598D8}" type="parTrans" cxnId="{EF3E3ADE-2FF9-41D3-BD08-4192DD09D317}">
      <dgm:prSet/>
      <dgm:spPr/>
      <dgm:t>
        <a:bodyPr/>
        <a:lstStyle/>
        <a:p>
          <a:endParaRPr lang="en-GB"/>
        </a:p>
      </dgm:t>
    </dgm:pt>
    <dgm:pt modelId="{57393043-AEEF-4E7D-8D1D-C117F6C33AF6}" type="sibTrans" cxnId="{EF3E3ADE-2FF9-41D3-BD08-4192DD09D317}">
      <dgm:prSet/>
      <dgm:spPr/>
      <dgm:t>
        <a:bodyPr/>
        <a:lstStyle/>
        <a:p>
          <a:endParaRPr lang="en-GB"/>
        </a:p>
      </dgm:t>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offering different perspectives</a:t>
          </a:r>
        </a:p>
      </dgm:t>
    </dgm:pt>
    <dgm:pt modelId="{A1DA5576-67C8-447F-AE18-5CB41A0660AE}" type="parTrans" cxnId="{9011FA5E-47EC-4AEE-84CD-04B2F105D3C8}">
      <dgm:prSet/>
      <dgm:spPr/>
      <dgm:t>
        <a:bodyPr/>
        <a:lstStyle/>
        <a:p>
          <a:endParaRPr lang="en-GB"/>
        </a:p>
      </dgm:t>
    </dgm:pt>
    <dgm:pt modelId="{B97E9149-C829-48AC-8B33-394255F6F763}" type="sibTrans" cxnId="{9011FA5E-47EC-4AEE-84CD-04B2F105D3C8}">
      <dgm:prSet/>
      <dgm:spPr/>
      <dgm:t>
        <a:bodyPr/>
        <a:lstStyle/>
        <a:p>
          <a:endParaRPr lang="en-GB"/>
        </a:p>
      </dgm:t>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pt>
    <dgm:pt modelId="{13B6F3F6-9573-4C72-967F-A443BF9CF3C3}" type="pres">
      <dgm:prSet presAssocID="{BC52FE2A-410B-40DF-B65A-6C3053857A11}" presName="circ2" presStyleLbl="vennNode1" presStyleIdx="1" presStyleCnt="3"/>
      <dgm:spPr/>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pt>
    <dgm:pt modelId="{764D4619-E13C-46FC-88F9-19915340EE07}" type="pres">
      <dgm:prSet presAssocID="{B91BB775-0976-454E-8132-0762492E1ABC}" presName="circ3" presStyleLbl="vennNode1" presStyleIdx="2" presStyleCnt="3"/>
      <dgm:spPr/>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pt>
  </dgm:ptLst>
  <dgm:cxnLst>
    <dgm:cxn modelId="{EB83120D-A716-429D-88A7-AAB0AE22A3E1}" type="presOf" srcId="{B91BB775-0976-454E-8132-0762492E1ABC}" destId="{C00538D9-B24A-4569-A945-14571EF31C89}" srcOrd="1" destOrd="0" presId="urn:microsoft.com/office/officeart/2005/8/layout/venn1"/>
    <dgm:cxn modelId="{A69FE93C-D5CE-40E8-BB06-E74318FCA960}" type="presOf" srcId="{BC52FE2A-410B-40DF-B65A-6C3053857A11}" destId="{25EDEC96-39E9-4453-B71E-4D5F561F7D5F}"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5E62C847-DA96-4F6A-9342-B2DF513F9177}" type="presOf" srcId="{27924F23-8015-4CE6-A099-63279D441AF9}" destId="{446B13D6-8942-46C7-B217-BD1282E25000}" srcOrd="1" destOrd="0" presId="urn:microsoft.com/office/officeart/2005/8/layout/venn1"/>
    <dgm:cxn modelId="{987EB376-5EB3-47F5-BEAF-748472BB9774}" type="presOf" srcId="{840588F2-25C6-42B6-BA13-94CE46001A30}" destId="{28D8DF7A-8EF9-4EA3-89E4-ED397CD7332D}" srcOrd="0"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33933AB9-3479-457B-98CA-60B9303A1EA1}" srcId="{840588F2-25C6-42B6-BA13-94CE46001A30}" destId="{27924F23-8015-4CE6-A099-63279D441AF9}" srcOrd="0" destOrd="0" parTransId="{E58B48F3-B036-492B-8152-88DAE9D29A50}" sibTransId="{77FF7560-2E3C-429B-B7E0-7E8825C1D7FF}"/>
    <dgm:cxn modelId="{EF3E3ADE-2FF9-41D3-BD08-4192DD09D317}" srcId="{840588F2-25C6-42B6-BA13-94CE46001A30}" destId="{BC52FE2A-410B-40DF-B65A-6C3053857A11}" srcOrd="1" destOrd="0" parTransId="{CADF8E61-C246-42FD-A797-92CD182598D8}" sibTransId="{57393043-AEEF-4E7D-8D1D-C117F6C33AF6}"/>
    <dgm:cxn modelId="{71ACCAE9-37AB-4D64-A9A7-8DF75983353A}" type="presOf" srcId="{27924F23-8015-4CE6-A099-63279D441AF9}" destId="{7572A639-40C2-4EA5-9429-9E3320C58906}"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3133724" y="48517"/>
          <a:ext cx="2328862" cy="232886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dirty="0">
              <a:ln>
                <a:noFill/>
              </a:ln>
              <a:solidFill>
                <a:schemeClr val="tx1"/>
              </a:solidFill>
              <a:effectLst/>
              <a:latin typeface="Arial" charset="0"/>
            </a:rPr>
            <a:t>relationship and exploration</a:t>
          </a:r>
        </a:p>
      </dsp:txBody>
      <dsp:txXfrm>
        <a:off x="3444239" y="456068"/>
        <a:ext cx="1707832" cy="1047987"/>
      </dsp:txXfrm>
    </dsp:sp>
    <dsp:sp modelId="{13B6F3F6-9573-4C72-967F-A443BF9CF3C3}">
      <dsp:nvSpPr>
        <dsp:cNvPr id="0" name=""/>
        <dsp:cNvSpPr/>
      </dsp:nvSpPr>
      <dsp:spPr>
        <a:xfrm>
          <a:off x="3974056" y="1504056"/>
          <a:ext cx="2328862" cy="232886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dirty="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dirty="0">
              <a:ln>
                <a:noFill/>
              </a:ln>
              <a:solidFill>
                <a:schemeClr val="tx1"/>
              </a:solidFill>
              <a:effectLst/>
              <a:latin typeface="Arial" charset="0"/>
            </a:rPr>
            <a:t>develop and use helping strategies</a:t>
          </a:r>
        </a:p>
      </dsp:txBody>
      <dsp:txXfrm>
        <a:off x="4686299" y="2105679"/>
        <a:ext cx="1397317" cy="1280874"/>
      </dsp:txXfrm>
    </dsp:sp>
    <dsp:sp modelId="{764D4619-E13C-46FC-88F9-19915340EE07}">
      <dsp:nvSpPr>
        <dsp:cNvPr id="0" name=""/>
        <dsp:cNvSpPr/>
      </dsp:nvSpPr>
      <dsp:spPr>
        <a:xfrm>
          <a:off x="2293393" y="1504056"/>
          <a:ext cx="2328862" cy="232886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kern="1200"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kern="1200" cap="none" normalizeH="0" baseline="0">
              <a:ln>
                <a:noFill/>
              </a:ln>
              <a:solidFill>
                <a:schemeClr val="tx1"/>
              </a:solidFill>
              <a:effectLst/>
              <a:latin typeface="Arial" charset="0"/>
            </a:rPr>
            <a:t>offering different perspectives</a:t>
          </a:r>
        </a:p>
      </dsp:txBody>
      <dsp:txXfrm>
        <a:off x="2512694" y="2105679"/>
        <a:ext cx="1397317" cy="128087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10/19/2024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10/19/2024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mindfulpsychology.co.uk/post/understanding-the-pace-model" TargetMode="External"/><Relationship Id="rId2" Type="http://schemas.openxmlformats.org/officeDocument/2006/relationships/hyperlink" Target="https://traumaframeworkcymru.com/wp-content/uploads/2022/07/Trauma-Informed-Wales-Framework.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wvys.org.uk/wp-content/uploads/2022/10/YOUTH-WORK-IN-WALES-2022-ENGLISH.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512" y="530942"/>
            <a:ext cx="5525365" cy="2491658"/>
          </a:xfrm>
        </p:spPr>
        <p:txBody>
          <a:bodyPr/>
          <a:lstStyle/>
          <a:p>
            <a:r>
              <a:rPr lang="en-GB" sz="3600" b="1" dirty="0">
                <a:solidFill>
                  <a:schemeClr val="tx1"/>
                </a:solidFill>
              </a:rPr>
              <a:t>Youth Work skills, approaches and tools used to build meaningful relationships with young people.</a:t>
            </a:r>
          </a:p>
        </p:txBody>
      </p:sp>
      <p:sp>
        <p:nvSpPr>
          <p:cNvPr id="3" name="Subtitle 2"/>
          <p:cNvSpPr>
            <a:spLocks noGrp="1"/>
          </p:cNvSpPr>
          <p:nvPr>
            <p:ph type="subTitle" idx="1"/>
          </p:nvPr>
        </p:nvSpPr>
        <p:spPr>
          <a:xfrm>
            <a:off x="711200" y="3615268"/>
            <a:ext cx="7459132" cy="829732"/>
          </a:xfrm>
        </p:spPr>
        <p:txBody>
          <a:bodyPr>
            <a:noAutofit/>
          </a:bodyPr>
          <a:lstStyle/>
          <a:p>
            <a:r>
              <a:rPr lang="en-GB" sz="4400" b="1" dirty="0">
                <a:solidFill>
                  <a:schemeClr val="tx1"/>
                </a:solidFill>
              </a:rPr>
              <a:t>By Sean Seymour-Davies</a:t>
            </a:r>
          </a:p>
          <a:p>
            <a:endParaRPr lang="en-GB" sz="4400" b="1" dirty="0">
              <a:solidFill>
                <a:schemeClr val="tx1"/>
              </a:solidFill>
            </a:endParaRPr>
          </a:p>
          <a:p>
            <a:r>
              <a:rPr lang="en-GB" sz="4400" dirty="0">
                <a:solidFill>
                  <a:srgbClr val="000000"/>
                </a:solidFill>
                <a:latin typeface="-apple-system"/>
              </a:rPr>
              <a:t>Student number - </a:t>
            </a:r>
            <a:r>
              <a:rPr lang="en-GB" sz="4400" b="0" i="0" dirty="0">
                <a:solidFill>
                  <a:srgbClr val="000000"/>
                </a:solidFill>
                <a:effectLst/>
                <a:latin typeface="-apple-system"/>
              </a:rPr>
              <a:t>2219678</a:t>
            </a:r>
            <a:r>
              <a:rPr lang="en-GB" sz="4400" b="1" dirty="0">
                <a:solidFill>
                  <a:schemeClr val="tx1"/>
                </a:solidFill>
              </a:rPr>
              <a:t> </a:t>
            </a:r>
          </a:p>
          <a:p>
            <a:endParaRPr lang="en-GB" sz="4400" b="1" dirty="0">
              <a:solidFill>
                <a:schemeClr val="tx1"/>
              </a:solidFill>
            </a:endParaRPr>
          </a:p>
          <a:p>
            <a:endParaRPr lang="en-GB" sz="4400" b="1" dirty="0">
              <a:solidFill>
                <a:schemeClr val="tx1"/>
              </a:solidFill>
            </a:endParaRPr>
          </a:p>
        </p:txBody>
      </p:sp>
      <p:sp>
        <p:nvSpPr>
          <p:cNvPr id="4" name="Rectangle 3"/>
          <p:cNvSpPr/>
          <p:nvPr/>
        </p:nvSpPr>
        <p:spPr>
          <a:xfrm>
            <a:off x="992777" y="5408024"/>
            <a:ext cx="8921932" cy="369332"/>
          </a:xfrm>
          <a:prstGeom prst="rect">
            <a:avLst/>
          </a:prstGeom>
        </p:spPr>
        <p:txBody>
          <a:bodyPr wrap="square">
            <a:spAutoFit/>
          </a:bodyPr>
          <a:lstStyle/>
          <a:p>
            <a:r>
              <a:rPr lang="en-GB"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3774305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1906" y="834156"/>
            <a:ext cx="8596668" cy="4219303"/>
          </a:xfrm>
        </p:spPr>
        <p:txBody>
          <a:bodyPr>
            <a:noAutofit/>
          </a:bodyPr>
          <a:lstStyle/>
          <a:p>
            <a:r>
              <a:rPr lang="en-GB" sz="2400" dirty="0">
                <a:latin typeface="Arial" panose="020B0604020202020204" pitchFamily="34" charset="0"/>
                <a:cs typeface="Arial" panose="020B0604020202020204" pitchFamily="34" charset="0"/>
              </a:rPr>
              <a:t>Today I will talk about and discuss some of the methods and approaches that can be used within Youth Work practice. I have selected a few that are essential in aiding us as practitioners to build meaningful relationships with young people.</a:t>
            </a:r>
          </a:p>
          <a:p>
            <a:r>
              <a:rPr lang="en-GB" sz="2400" dirty="0">
                <a:latin typeface="Arial" panose="020B0604020202020204" pitchFamily="34" charset="0"/>
                <a:cs typeface="Arial" panose="020B0604020202020204" pitchFamily="34" charset="0"/>
              </a:rPr>
              <a:t>I shall do this utilising research with links to Youth Work theory as well as the Youth Work National Occupational Standards (CLD Standards Council Scotland, 2019).</a:t>
            </a:r>
          </a:p>
          <a:p>
            <a:r>
              <a:rPr lang="en-GB" sz="2400" dirty="0">
                <a:latin typeface="Arial" panose="020B0604020202020204" pitchFamily="34" charset="0"/>
                <a:cs typeface="Arial" panose="020B0604020202020204" pitchFamily="34" charset="0"/>
              </a:rPr>
              <a:t>Following on from this I will use one method in a planned activity with yourselves, which can be used in groups or on a one-one basis that can aid the relationship building process with young people.</a:t>
            </a:r>
          </a:p>
        </p:txBody>
      </p:sp>
    </p:spTree>
    <p:extLst>
      <p:ext uri="{BB962C8B-B14F-4D97-AF65-F5344CB8AC3E}">
        <p14:creationId xmlns:p14="http://schemas.microsoft.com/office/powerpoint/2010/main" val="2647827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0"/>
            <a:ext cx="8596668" cy="1320800"/>
          </a:xfrm>
        </p:spPr>
        <p:txBody>
          <a:bodyPr/>
          <a:lstStyle/>
          <a:p>
            <a:pPr algn="ctr"/>
            <a:r>
              <a:rPr lang="en-GB" b="1" dirty="0">
                <a:solidFill>
                  <a:schemeClr val="tx1"/>
                </a:solidFill>
                <a:latin typeface="Arial" panose="020B0604020202020204" pitchFamily="34" charset="0"/>
                <a:cs typeface="Arial" panose="020B0604020202020204" pitchFamily="34" charset="0"/>
              </a:rPr>
              <a:t>Why build meaningful relationships?</a:t>
            </a:r>
          </a:p>
        </p:txBody>
      </p:sp>
      <p:sp>
        <p:nvSpPr>
          <p:cNvPr id="3" name="Content Placeholder 2"/>
          <p:cNvSpPr>
            <a:spLocks noGrp="1"/>
          </p:cNvSpPr>
          <p:nvPr>
            <p:ph idx="1"/>
          </p:nvPr>
        </p:nvSpPr>
        <p:spPr>
          <a:xfrm>
            <a:off x="273000" y="492369"/>
            <a:ext cx="9123980" cy="6365631"/>
          </a:xfrm>
        </p:spPr>
        <p:txBody>
          <a:bodyPr>
            <a:normAutofit/>
          </a:bodyPr>
          <a:lstStyle/>
          <a:p>
            <a:pPr marL="0" indent="0">
              <a:buNone/>
            </a:pPr>
            <a:endParaRPr lang="en-GB" b="1" dirty="0">
              <a:solidFill>
                <a:schemeClr val="tx1"/>
              </a:solidFill>
            </a:endParaRPr>
          </a:p>
          <a:p>
            <a:pPr marL="0" indent="0">
              <a:buNone/>
            </a:pPr>
            <a:endParaRPr lang="en-GB" b="1"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Affective youth work provides young people with opportunities and experiences which can challenge both the institutions and young people themselves allowing them to develop both politically and socially. Whilst enabling them to develop holistically and  improve upon their educational development in a way that promotes them to implement their voices being heard, place in society and aiding them with reaching their full potential (Youth Work in Wales Review Group, 2022).</a:t>
            </a:r>
          </a:p>
          <a:p>
            <a:pPr marL="0" indent="0">
              <a:buNone/>
            </a:pPr>
            <a:endParaRPr lang="en-GB" dirty="0">
              <a:solidFill>
                <a:schemeClr val="tx1"/>
              </a:solidFill>
            </a:endParaRPr>
          </a:p>
          <a:p>
            <a:pPr marL="0" indent="0">
              <a:buNone/>
            </a:pPr>
            <a:r>
              <a:rPr lang="en-GB" sz="2000" dirty="0">
                <a:solidFill>
                  <a:schemeClr val="tx1"/>
                </a:solidFill>
                <a:latin typeface="Arial" panose="020B0604020202020204" pitchFamily="34" charset="0"/>
                <a:cs typeface="Arial" panose="020B0604020202020204" pitchFamily="34" charset="0"/>
              </a:rPr>
              <a:t>(Young,2007) describes how relationships have always been at the heart of youth work and that the relationship between a youth worker and young person is like the foundations of a house. If it is not firmly established the walls and celling will collapse. Youth workers are obligated to demonstrate to young people that positive trusting relationships with adults are possible. This will then allow them to become positive role models for young people putting a human face on the values of which youth work is based on. This requires trust, mutual respect, safety and time.</a:t>
            </a:r>
          </a:p>
        </p:txBody>
      </p:sp>
    </p:spTree>
    <p:extLst>
      <p:ext uri="{BB962C8B-B14F-4D97-AF65-F5344CB8AC3E}">
        <p14:creationId xmlns:p14="http://schemas.microsoft.com/office/powerpoint/2010/main" val="3451837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851" y="156238"/>
            <a:ext cx="8596668" cy="1320800"/>
          </a:xfrm>
        </p:spPr>
        <p:txBody>
          <a:bodyPr/>
          <a:lstStyle/>
          <a:p>
            <a:pPr algn="ctr"/>
            <a:r>
              <a:rPr lang="en-GB" b="1" dirty="0">
                <a:solidFill>
                  <a:schemeClr val="tx1"/>
                </a:solidFill>
                <a:latin typeface="Arial" panose="020B0604020202020204" pitchFamily="34" charset="0"/>
                <a:cs typeface="Arial" panose="020B0604020202020204" pitchFamily="34" charset="0"/>
              </a:rPr>
              <a:t>Open access provision</a:t>
            </a:r>
          </a:p>
        </p:txBody>
      </p:sp>
      <p:sp>
        <p:nvSpPr>
          <p:cNvPr id="15" name="TextBox 14"/>
          <p:cNvSpPr txBox="1"/>
          <p:nvPr/>
        </p:nvSpPr>
        <p:spPr>
          <a:xfrm>
            <a:off x="307570" y="1309911"/>
            <a:ext cx="6132419" cy="923330"/>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D17E41-85FA-092E-DC0C-4DC392A1C724}"/>
              </a:ext>
            </a:extLst>
          </p:cNvPr>
          <p:cNvSpPr>
            <a:spLocks noGrp="1"/>
          </p:cNvSpPr>
          <p:nvPr>
            <p:ph idx="1"/>
          </p:nvPr>
        </p:nvSpPr>
        <p:spPr>
          <a:xfrm>
            <a:off x="677334" y="1309911"/>
            <a:ext cx="8596668" cy="4731451"/>
          </a:xfrm>
        </p:spPr>
        <p:txBody>
          <a:bodyPr>
            <a:normAutofit fontScale="92500" lnSpcReduction="10000"/>
          </a:bodyPr>
          <a:lstStyle/>
          <a:p>
            <a:r>
              <a:rPr lang="en-GB" dirty="0"/>
              <a:t>Pembrokeshire Youth Service Community Team facilitate 9 open access youth clubs through out our county. We have three full time Community Youth Workers and a small number of part time youth club staff and volunteers.</a:t>
            </a:r>
          </a:p>
          <a:p>
            <a:r>
              <a:rPr lang="en-GB" dirty="0"/>
              <a:t>These clubs provide opportunities for young people to attend via their own free will and are based upon voluntary participation (Jeffs and Smith, 1999).</a:t>
            </a:r>
          </a:p>
          <a:p>
            <a:r>
              <a:rPr lang="en-GB" dirty="0"/>
              <a:t>Fleming and Hudson (2009) discussed that good participatory practice is where young people lead or collaborate in the design, delivery and evaluation of activities.</a:t>
            </a:r>
          </a:p>
          <a:p>
            <a:r>
              <a:rPr lang="en-GB" dirty="0"/>
              <a:t>Young (2007) describes how initially young people are attracted to club by the opportunity to take part in activities, grasping at a chance to try something new. Following on from this they begin to realise that there is more to Youth Work than they first realised. They can develop new skills and abilities as well as begin to ask themselves why I am here and what I hope to get of out it?</a:t>
            </a:r>
          </a:p>
          <a:p>
            <a:endParaRPr lang="en-GB" dirty="0"/>
          </a:p>
          <a:p>
            <a:pPr marL="0" indent="0">
              <a:buNone/>
            </a:pPr>
            <a:r>
              <a:rPr lang="en-GB" sz="2800" b="1" dirty="0"/>
              <a:t>Let's Look at how we can do this and the skills required.</a:t>
            </a:r>
          </a:p>
        </p:txBody>
      </p:sp>
    </p:spTree>
    <p:extLst>
      <p:ext uri="{BB962C8B-B14F-4D97-AF65-F5344CB8AC3E}">
        <p14:creationId xmlns:p14="http://schemas.microsoft.com/office/powerpoint/2010/main" val="414356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7552" y="261146"/>
            <a:ext cx="9076326" cy="6596854"/>
          </a:xfrm>
        </p:spPr>
        <p:txBody>
          <a:bodyPr>
            <a:normAutofit/>
          </a:bodyPr>
          <a:lstStyle/>
          <a:p>
            <a:r>
              <a:rPr lang="en-GB" sz="2000" dirty="0"/>
              <a:t>Within club sessions each young person has access and the opportunity to begin building purposeful relationships with youth work staff. (CLD, YW01,2019) describes how its essential for Youth Workers to know how to initiate relationships and ensure they are maintained maximising the opportunity for young people to learn and develop.</a:t>
            </a:r>
          </a:p>
          <a:p>
            <a:endParaRPr lang="en-GB" sz="2000" b="1" dirty="0">
              <a:solidFill>
                <a:srgbClr val="FF0000"/>
              </a:solidFill>
              <a:latin typeface="Arial" panose="020B0604020202020204" pitchFamily="34" charset="0"/>
              <a:cs typeface="Arial" panose="020B0604020202020204" pitchFamily="34" charset="0"/>
            </a:endParaRPr>
          </a:p>
          <a:p>
            <a:r>
              <a:rPr lang="en-GB" sz="2000" dirty="0"/>
              <a:t>Actively listening to Young people will help create an environment that allows them to express their understanding, knowledge, ideas, emotions and opinions (youth work in Wales group, 2022).</a:t>
            </a:r>
          </a:p>
          <a:p>
            <a:endParaRPr lang="en-GB" sz="2000" dirty="0"/>
          </a:p>
          <a:p>
            <a:r>
              <a:rPr lang="en-GB" sz="2000" dirty="0">
                <a:solidFill>
                  <a:schemeClr val="tx1"/>
                </a:solidFill>
                <a:latin typeface="Arial" panose="020B0604020202020204" pitchFamily="34" charset="0"/>
                <a:cs typeface="Arial" panose="020B0604020202020204" pitchFamily="34" charset="0"/>
              </a:rPr>
              <a:t>When the youth club team learns and remembers the name of each young person that attends club it helps young people to feel valued and respected, by then allowing the young people to call you by your first name takes away the power imbalance of authority that’s used in more formal settings.  </a:t>
            </a:r>
          </a:p>
        </p:txBody>
      </p:sp>
    </p:spTree>
    <p:extLst>
      <p:ext uri="{BB962C8B-B14F-4D97-AF65-F5344CB8AC3E}">
        <p14:creationId xmlns:p14="http://schemas.microsoft.com/office/powerpoint/2010/main" val="877764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29D2-EDA7-4A88-D02F-B0964CEC4BD8}"/>
              </a:ext>
            </a:extLst>
          </p:cNvPr>
          <p:cNvSpPr>
            <a:spLocks noGrp="1"/>
          </p:cNvSpPr>
          <p:nvPr>
            <p:ph type="title"/>
          </p:nvPr>
        </p:nvSpPr>
        <p:spPr/>
        <p:txBody>
          <a:bodyPr/>
          <a:lstStyle/>
          <a:p>
            <a:r>
              <a:rPr lang="en-GB" b="1" dirty="0">
                <a:solidFill>
                  <a:schemeClr val="tx1"/>
                </a:solidFill>
              </a:rPr>
              <a:t>Person centred approach </a:t>
            </a:r>
            <a:br>
              <a:rPr lang="en-GB"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7A7E15E6-4638-D401-016D-46EBA3D3B8F9}"/>
              </a:ext>
            </a:extLst>
          </p:cNvPr>
          <p:cNvSpPr>
            <a:spLocks noGrp="1"/>
          </p:cNvSpPr>
          <p:nvPr>
            <p:ph idx="1"/>
          </p:nvPr>
        </p:nvSpPr>
        <p:spPr/>
        <p:txBody>
          <a:bodyPr/>
          <a:lstStyle/>
          <a:p>
            <a:r>
              <a:rPr lang="en-GB" dirty="0" err="1"/>
              <a:t>Prever</a:t>
            </a:r>
            <a:r>
              <a:rPr lang="en-GB" dirty="0"/>
              <a:t> (2010) discusses how powerful a person-centred approach can be as it begins to address some of the most basic of fundamental needs of the young person. They have a need to connect on a human level in a way that suggests we have belief in their potential and accept them for who they are, not how we would like them to be.</a:t>
            </a:r>
          </a:p>
          <a:p>
            <a:endParaRPr lang="en-GB" dirty="0"/>
          </a:p>
          <a:p>
            <a:r>
              <a:rPr lang="en-GB" dirty="0"/>
              <a:t>Its vital we hold true to this approach especially when we are first beginning to establish the relationship with young people. This is key with regards to our support being voluntary meaning they do not have to engage with us. If we fail to recognise where they are at in those early stages, they might not want to come back and engage with us again.</a:t>
            </a:r>
          </a:p>
        </p:txBody>
      </p:sp>
    </p:spTree>
    <p:extLst>
      <p:ext uri="{BB962C8B-B14F-4D97-AF65-F5344CB8AC3E}">
        <p14:creationId xmlns:p14="http://schemas.microsoft.com/office/powerpoint/2010/main" val="573713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52D77-6075-D3DE-3280-754135F60B31}"/>
              </a:ext>
            </a:extLst>
          </p:cNvPr>
          <p:cNvSpPr>
            <a:spLocks noGrp="1"/>
          </p:cNvSpPr>
          <p:nvPr>
            <p:ph type="title"/>
          </p:nvPr>
        </p:nvSpPr>
        <p:spPr/>
        <p:txBody>
          <a:bodyPr/>
          <a:lstStyle/>
          <a:p>
            <a:r>
              <a:rPr lang="en-GB" b="1" dirty="0">
                <a:solidFill>
                  <a:schemeClr val="tx1"/>
                </a:solidFill>
              </a:rPr>
              <a:t>Unconditional positive regard</a:t>
            </a:r>
          </a:p>
        </p:txBody>
      </p:sp>
      <p:sp>
        <p:nvSpPr>
          <p:cNvPr id="3" name="Content Placeholder 2">
            <a:extLst>
              <a:ext uri="{FF2B5EF4-FFF2-40B4-BE49-F238E27FC236}">
                <a16:creationId xmlns:a16="http://schemas.microsoft.com/office/drawing/2014/main" id="{FD0289AC-80B4-776D-21F5-F7D465592CE7}"/>
              </a:ext>
            </a:extLst>
          </p:cNvPr>
          <p:cNvSpPr>
            <a:spLocks noGrp="1"/>
          </p:cNvSpPr>
          <p:nvPr>
            <p:ph idx="1"/>
          </p:nvPr>
        </p:nvSpPr>
        <p:spPr/>
        <p:txBody>
          <a:bodyPr/>
          <a:lstStyle/>
          <a:p>
            <a:r>
              <a:rPr lang="en-GB" dirty="0"/>
              <a:t>Lewis. A (2024) Spoke about young people being perhaps one of the most judged groups in our society. How often do we see them blamed for things in the media and communities often without sufficient efference to back this up. Their identities are developing, and they are trying to work out their own values and moral compass.</a:t>
            </a:r>
          </a:p>
          <a:p>
            <a:r>
              <a:rPr lang="en-GB" dirty="0"/>
              <a:t>As Youth Workers its vital that we hear their thoughts, ideas and be their sounding board for their thoughts and feelings. Its essential we look beyond any behaviours displayed and help them understand that we are not judging them in any way. This approach is described as using unconditional positive regard and is the foundation for any practice that involves working therapeutically with children and young people. </a:t>
            </a:r>
          </a:p>
        </p:txBody>
      </p:sp>
    </p:spTree>
    <p:extLst>
      <p:ext uri="{BB962C8B-B14F-4D97-AF65-F5344CB8AC3E}">
        <p14:creationId xmlns:p14="http://schemas.microsoft.com/office/powerpoint/2010/main" val="3081892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DF548-37A7-6A97-380F-8016ABB8868B}"/>
              </a:ext>
            </a:extLst>
          </p:cNvPr>
          <p:cNvSpPr>
            <a:spLocks noGrp="1"/>
          </p:cNvSpPr>
          <p:nvPr>
            <p:ph type="title"/>
          </p:nvPr>
        </p:nvSpPr>
        <p:spPr>
          <a:xfrm>
            <a:off x="5536734" y="609600"/>
            <a:ext cx="3737268" cy="1320800"/>
          </a:xfrm>
        </p:spPr>
        <p:txBody>
          <a:bodyPr>
            <a:normAutofit/>
          </a:bodyPr>
          <a:lstStyle/>
          <a:p>
            <a:r>
              <a:rPr lang="en-GB" sz="3300" b="1"/>
              <a:t>Trauma informed practice.</a:t>
            </a:r>
            <a:endParaRPr lang="en-GB" sz="3300"/>
          </a:p>
        </p:txBody>
      </p:sp>
      <p:sp>
        <p:nvSpPr>
          <p:cNvPr id="3" name="Content Placeholder 2">
            <a:extLst>
              <a:ext uri="{FF2B5EF4-FFF2-40B4-BE49-F238E27FC236}">
                <a16:creationId xmlns:a16="http://schemas.microsoft.com/office/drawing/2014/main" id="{C971D4DF-BF36-9ADB-BAD0-F00B8917E231}"/>
              </a:ext>
            </a:extLst>
          </p:cNvPr>
          <p:cNvSpPr>
            <a:spLocks noGrp="1"/>
          </p:cNvSpPr>
          <p:nvPr>
            <p:ph idx="1"/>
          </p:nvPr>
        </p:nvSpPr>
        <p:spPr>
          <a:xfrm>
            <a:off x="5209563" y="2476500"/>
            <a:ext cx="5677512" cy="3564862"/>
          </a:xfrm>
        </p:spPr>
        <p:txBody>
          <a:bodyPr>
            <a:normAutofit/>
          </a:bodyPr>
          <a:lstStyle/>
          <a:p>
            <a:pPr>
              <a:lnSpc>
                <a:spcPct val="90000"/>
              </a:lnSpc>
            </a:pPr>
            <a:r>
              <a:rPr lang="en-GB" dirty="0"/>
              <a:t>ACE Hub Wales (2022) has developed an all-society framework to promote a coherent, consistent approach to developing and implementing trauma-informed practice through out Wales. The framework recognises that people’s experience a complex journey that does not follow a specific path in their response to, or experience of overcoming adversity and trauma. But as professionals working with vulnerable people if we can recognise some of the signs and behaviours of someone who has experienced trauma we can play a key part in identifying the right support.</a:t>
            </a:r>
          </a:p>
        </p:txBody>
      </p:sp>
      <p:pic>
        <p:nvPicPr>
          <p:cNvPr id="2050" name="Picture 2" descr="Trauma-Informed Wales: A Societal Approach to Understanding, Preventing and  Supporting the Impacts of Trauma and Adversity Min">
            <a:extLst>
              <a:ext uri="{FF2B5EF4-FFF2-40B4-BE49-F238E27FC236}">
                <a16:creationId xmlns:a16="http://schemas.microsoft.com/office/drawing/2014/main" id="{FF9AFE95-AA5F-E2F0-E1AC-AA239384E0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60" r="11207"/>
          <a:stretch/>
        </p:blipFill>
        <p:spPr bwMode="auto">
          <a:xfrm>
            <a:off x="20" y="104775"/>
            <a:ext cx="5394940" cy="6753225"/>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5" name="Isosceles Triangle 205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335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0935171-4549-4AF1-CAFE-02FB427EFB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13431"/>
          <a:stretch/>
        </p:blipFill>
        <p:spPr bwMode="auto">
          <a:xfrm>
            <a:off x="4114800" y="-134227"/>
            <a:ext cx="8077200" cy="699222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4AE6DA0-3377-A3EB-A154-08CC9E153ED4}"/>
              </a:ext>
            </a:extLst>
          </p:cNvPr>
          <p:cNvSpPr>
            <a:spLocks noGrp="1"/>
          </p:cNvSpPr>
          <p:nvPr>
            <p:ph type="title"/>
          </p:nvPr>
        </p:nvSpPr>
        <p:spPr>
          <a:xfrm>
            <a:off x="677333" y="609600"/>
            <a:ext cx="3851123" cy="1320800"/>
          </a:xfrm>
        </p:spPr>
        <p:txBody>
          <a:bodyPr>
            <a:normAutofit/>
          </a:bodyPr>
          <a:lstStyle/>
          <a:p>
            <a:r>
              <a:rPr lang="en-GB" b="1" dirty="0">
                <a:solidFill>
                  <a:schemeClr val="tx1"/>
                </a:solidFill>
              </a:rPr>
              <a:t>Trauma informed</a:t>
            </a:r>
          </a:p>
        </p:txBody>
      </p:sp>
      <p:cxnSp>
        <p:nvCxnSpPr>
          <p:cNvPr id="1033" name="Straight Connector 103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B34D5073-4EE3-4FD5-B4F4-F0F841E60E62}"/>
              </a:ext>
            </a:extLst>
          </p:cNvPr>
          <p:cNvSpPr>
            <a:spLocks noGrp="1"/>
          </p:cNvSpPr>
          <p:nvPr>
            <p:ph idx="1"/>
          </p:nvPr>
        </p:nvSpPr>
        <p:spPr>
          <a:xfrm>
            <a:off x="1773258" y="2080726"/>
            <a:ext cx="3325499" cy="3727370"/>
          </a:xfrm>
        </p:spPr>
        <p:txBody>
          <a:bodyPr/>
          <a:lstStyle/>
          <a:p>
            <a:r>
              <a:rPr lang="en-GB" sz="1800" dirty="0" err="1">
                <a:effectLst/>
                <a:latin typeface="Aptos" panose="020B0004020202020204" pitchFamily="34" charset="0"/>
                <a:ea typeface="Aptos" panose="020B0004020202020204" pitchFamily="34" charset="0"/>
                <a:cs typeface="Times New Roman" panose="02020603050405020304" pitchFamily="18" charset="0"/>
              </a:rPr>
              <a:t>bMindful</a:t>
            </a:r>
            <a:r>
              <a:rPr lang="en-GB" sz="1800" dirty="0">
                <a:effectLst/>
                <a:latin typeface="Aptos" panose="020B0004020202020204" pitchFamily="34" charset="0"/>
                <a:ea typeface="Aptos" panose="020B0004020202020204" pitchFamily="34" charset="0"/>
                <a:cs typeface="Times New Roman" panose="02020603050405020304" pitchFamily="18" charset="0"/>
              </a:rPr>
              <a:t> (2023).  Image of PACE model of trauma informed approach practice developed by Clinical Psychologist Dr Dan Hughes in 2014.</a:t>
            </a:r>
            <a:endParaRPr lang="en-GB" dirty="0"/>
          </a:p>
        </p:txBody>
      </p:sp>
    </p:spTree>
    <p:extLst>
      <p:ext uri="{BB962C8B-B14F-4D97-AF65-F5344CB8AC3E}">
        <p14:creationId xmlns:p14="http://schemas.microsoft.com/office/powerpoint/2010/main" val="3534910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2E321-635D-2F16-EBDC-AA84188B136B}"/>
              </a:ext>
            </a:extLst>
          </p:cNvPr>
          <p:cNvSpPr>
            <a:spLocks noGrp="1"/>
          </p:cNvSpPr>
          <p:nvPr>
            <p:ph type="title"/>
          </p:nvPr>
        </p:nvSpPr>
        <p:spPr/>
        <p:txBody>
          <a:bodyPr/>
          <a:lstStyle/>
          <a:p>
            <a:r>
              <a:rPr lang="en-GB" b="1" dirty="0">
                <a:solidFill>
                  <a:schemeClr val="tx1"/>
                </a:solidFill>
              </a:rPr>
              <a:t>Tools and approaches for engagement.</a:t>
            </a:r>
          </a:p>
        </p:txBody>
      </p:sp>
      <p:sp>
        <p:nvSpPr>
          <p:cNvPr id="3" name="Content Placeholder 2">
            <a:extLst>
              <a:ext uri="{FF2B5EF4-FFF2-40B4-BE49-F238E27FC236}">
                <a16:creationId xmlns:a16="http://schemas.microsoft.com/office/drawing/2014/main" id="{4804BC2F-FD91-EACC-68F1-9218D9719420}"/>
              </a:ext>
            </a:extLst>
          </p:cNvPr>
          <p:cNvSpPr>
            <a:spLocks noGrp="1"/>
          </p:cNvSpPr>
          <p:nvPr>
            <p:ph idx="1"/>
          </p:nvPr>
        </p:nvSpPr>
        <p:spPr>
          <a:xfrm>
            <a:off x="1248834" y="1693864"/>
            <a:ext cx="10265832" cy="5164136"/>
          </a:xfrm>
        </p:spPr>
        <p:txBody>
          <a:bodyPr>
            <a:normAutofit fontScale="77500" lnSpcReduction="20000"/>
          </a:bodyPr>
          <a:lstStyle/>
          <a:p>
            <a:r>
              <a:rPr lang="en-GB" sz="2900" dirty="0"/>
              <a:t>Ice breakers.</a:t>
            </a:r>
          </a:p>
          <a:p>
            <a:r>
              <a:rPr lang="en-GB" sz="2900" dirty="0"/>
              <a:t>Team building challenges.</a:t>
            </a:r>
          </a:p>
          <a:p>
            <a:r>
              <a:rPr lang="en-GB" sz="2900" dirty="0"/>
              <a:t>Sporting activities.</a:t>
            </a:r>
          </a:p>
          <a:p>
            <a:r>
              <a:rPr lang="en-GB" sz="2900" dirty="0"/>
              <a:t>Board games.</a:t>
            </a:r>
          </a:p>
          <a:p>
            <a:r>
              <a:rPr lang="en-GB" sz="2900" dirty="0"/>
              <a:t>Arts and crafting.</a:t>
            </a:r>
          </a:p>
          <a:p>
            <a:r>
              <a:rPr lang="en-GB" sz="2900" dirty="0"/>
              <a:t>Expressive arts and theatre (Poetry/story telling).</a:t>
            </a:r>
          </a:p>
          <a:p>
            <a:r>
              <a:rPr lang="en-GB" sz="2900" dirty="0"/>
              <a:t>Camp craft.</a:t>
            </a:r>
          </a:p>
          <a:p>
            <a:r>
              <a:rPr lang="en-GB" sz="2900" dirty="0"/>
              <a:t>Nature Awareness.</a:t>
            </a:r>
          </a:p>
          <a:p>
            <a:r>
              <a:rPr lang="en-GB" sz="2900" dirty="0"/>
              <a:t>Green exercise.</a:t>
            </a:r>
          </a:p>
          <a:p>
            <a:r>
              <a:rPr lang="en-GB" sz="2900" dirty="0"/>
              <a:t>Sand tray work.</a:t>
            </a:r>
          </a:p>
          <a:p>
            <a:r>
              <a:rPr lang="en-GB" sz="2900" dirty="0"/>
              <a:t>Play and art therapy.</a:t>
            </a:r>
          </a:p>
          <a:p>
            <a:r>
              <a:rPr lang="en-GB" sz="2900" dirty="0"/>
              <a:t>General play.</a:t>
            </a:r>
          </a:p>
          <a:p>
            <a:r>
              <a:rPr lang="en-GB" sz="2900" dirty="0"/>
              <a:t>Lego play</a:t>
            </a:r>
          </a:p>
          <a:p>
            <a:endParaRPr lang="en-GB" dirty="0"/>
          </a:p>
          <a:p>
            <a:endParaRPr lang="en-GB" dirty="0"/>
          </a:p>
        </p:txBody>
      </p:sp>
    </p:spTree>
    <p:extLst>
      <p:ext uri="{BB962C8B-B14F-4D97-AF65-F5344CB8AC3E}">
        <p14:creationId xmlns:p14="http://schemas.microsoft.com/office/powerpoint/2010/main" val="3088718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472" y="119149"/>
            <a:ext cx="8596668" cy="1320800"/>
          </a:xfrm>
        </p:spPr>
        <p:txBody>
          <a:bodyPr>
            <a:normAutofit/>
          </a:bodyPr>
          <a:lstStyle/>
          <a:p>
            <a:r>
              <a:rPr lang="en-GB" sz="3200" b="1" dirty="0">
                <a:solidFill>
                  <a:schemeClr val="tx1"/>
                </a:solidFill>
                <a:latin typeface="Arial" panose="020B0604020202020204" pitchFamily="34" charset="0"/>
                <a:cs typeface="Arial" panose="020B0604020202020204" pitchFamily="34" charset="0"/>
              </a:rPr>
              <a:t>Group Work</a:t>
            </a:r>
          </a:p>
        </p:txBody>
      </p:sp>
      <p:sp>
        <p:nvSpPr>
          <p:cNvPr id="3" name="Content Placeholder 2"/>
          <p:cNvSpPr>
            <a:spLocks noGrp="1"/>
          </p:cNvSpPr>
          <p:nvPr>
            <p:ph idx="1"/>
          </p:nvPr>
        </p:nvSpPr>
        <p:spPr>
          <a:xfrm>
            <a:off x="554489" y="1003070"/>
            <a:ext cx="9006993" cy="6028574"/>
          </a:xfrm>
        </p:spPr>
        <p:txBody>
          <a:bodyPr>
            <a:normAutofit/>
          </a:bodyPr>
          <a:lstStyle/>
          <a:p>
            <a:r>
              <a:rPr lang="en-GB" dirty="0"/>
              <a:t>(Wood, Westwood and Gill Thompson, p164, 2015) discusses how Youth Workers primarily work with groups to nurture association, creating a learning environment that promotes democracy to flourish. Despite the growth in targeted work with an emphasises on casework relationships predominantly working with individuals. They argue that group work remains central to the Youth Work profession. Groups, by their nature are social and provide an opportunity for norms, attitude's, codes of conduct and behaviours to develop.</a:t>
            </a:r>
          </a:p>
          <a:p>
            <a:r>
              <a:rPr lang="en-GB" dirty="0"/>
              <a:t>Through out adolescent development, young people confirm or challenge their identities via their changing relationships with the family, their peer groups and institutions (Coleman et al.2004). </a:t>
            </a:r>
          </a:p>
          <a:p>
            <a:r>
              <a:rPr lang="en-GB" dirty="0"/>
              <a:t>Groups can provide opportunities to build ‘life skills’ as young people can take on roles and responsibilities allowing Youth Workers to become facilitators enabling young people to take the lead allowing them to develop skills such as teamwork, conflict resolution and crucially co-operation (Wood, Westwood and Gill Thompson, p166, 2015).</a:t>
            </a:r>
          </a:p>
          <a:p>
            <a:endParaRPr lang="en-GB" dirty="0"/>
          </a:p>
        </p:txBody>
      </p:sp>
    </p:spTree>
    <p:extLst>
      <p:ext uri="{BB962C8B-B14F-4D97-AF65-F5344CB8AC3E}">
        <p14:creationId xmlns:p14="http://schemas.microsoft.com/office/powerpoint/2010/main" val="251737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15117-D613-23EB-70C0-981A98AEB0FB}"/>
              </a:ext>
            </a:extLst>
          </p:cNvPr>
          <p:cNvSpPr>
            <a:spLocks noGrp="1"/>
          </p:cNvSpPr>
          <p:nvPr>
            <p:ph type="title"/>
          </p:nvPr>
        </p:nvSpPr>
        <p:spPr/>
        <p:txBody>
          <a:bodyPr>
            <a:normAutofit fontScale="90000"/>
          </a:bodyPr>
          <a:lstStyle/>
          <a:p>
            <a:r>
              <a:rPr lang="en-GB" altLang="en-US" sz="2800" b="1" noProof="1">
                <a:solidFill>
                  <a:schemeClr val="tx1"/>
                </a:solidFill>
              </a:rPr>
              <a:t>Tuckman </a:t>
            </a:r>
            <a:r>
              <a:rPr lang="en-GB" altLang="en-US" sz="2800" b="1" dirty="0">
                <a:solidFill>
                  <a:schemeClr val="tx1"/>
                </a:solidFill>
              </a:rPr>
              <a:t>(1965) illustrates stages within a group’s development</a:t>
            </a:r>
            <a:br>
              <a:rPr lang="en-GB" altLang="en-US" sz="3600" dirty="0"/>
            </a:br>
            <a:endParaRPr lang="en-GB" dirty="0"/>
          </a:p>
        </p:txBody>
      </p:sp>
      <p:grpSp>
        <p:nvGrpSpPr>
          <p:cNvPr id="4" name="Group 5">
            <a:extLst>
              <a:ext uri="{FF2B5EF4-FFF2-40B4-BE49-F238E27FC236}">
                <a16:creationId xmlns:a16="http://schemas.microsoft.com/office/drawing/2014/main" id="{DF53F9A8-D8C0-FB52-A254-3A53C1DD4E87}"/>
              </a:ext>
            </a:extLst>
          </p:cNvPr>
          <p:cNvGrpSpPr>
            <a:grpSpLocks/>
          </p:cNvGrpSpPr>
          <p:nvPr/>
        </p:nvGrpSpPr>
        <p:grpSpPr bwMode="auto">
          <a:xfrm>
            <a:off x="1190444" y="2346385"/>
            <a:ext cx="7082287" cy="3648973"/>
            <a:chOff x="1137" y="384"/>
            <a:chExt cx="3577" cy="3003"/>
          </a:xfrm>
        </p:grpSpPr>
        <p:grpSp>
          <p:nvGrpSpPr>
            <p:cNvPr id="5" name="Group 6">
              <a:extLst>
                <a:ext uri="{FF2B5EF4-FFF2-40B4-BE49-F238E27FC236}">
                  <a16:creationId xmlns:a16="http://schemas.microsoft.com/office/drawing/2014/main" id="{0E46C03B-1F78-4411-3D4E-989DB8BF2487}"/>
                </a:ext>
              </a:extLst>
            </p:cNvPr>
            <p:cNvGrpSpPr>
              <a:grpSpLocks/>
            </p:cNvGrpSpPr>
            <p:nvPr/>
          </p:nvGrpSpPr>
          <p:grpSpPr bwMode="auto">
            <a:xfrm>
              <a:off x="3345" y="2668"/>
              <a:ext cx="1241" cy="719"/>
              <a:chOff x="7536" y="8064"/>
              <a:chExt cx="2832" cy="1632"/>
            </a:xfrm>
          </p:grpSpPr>
          <p:sp>
            <p:nvSpPr>
              <p:cNvPr id="70" name="Freeform 7">
                <a:extLst>
                  <a:ext uri="{FF2B5EF4-FFF2-40B4-BE49-F238E27FC236}">
                    <a16:creationId xmlns:a16="http://schemas.microsoft.com/office/drawing/2014/main" id="{0CCE8DA8-B8D6-BD8E-BEB6-E50DB4BAA95A}"/>
                  </a:ext>
                </a:extLst>
              </p:cNvPr>
              <p:cNvSpPr>
                <a:spLocks/>
              </p:cNvSpPr>
              <p:nvPr/>
            </p:nvSpPr>
            <p:spPr bwMode="auto">
              <a:xfrm>
                <a:off x="7536" y="8929"/>
                <a:ext cx="1248" cy="311"/>
              </a:xfrm>
              <a:custGeom>
                <a:avLst/>
                <a:gdLst>
                  <a:gd name="T0" fmla="*/ 1248 w 1248"/>
                  <a:gd name="T1" fmla="*/ 0 h 311"/>
                  <a:gd name="T2" fmla="*/ 0 w 1248"/>
                  <a:gd name="T3" fmla="*/ 311 h 311"/>
                  <a:gd name="T4" fmla="*/ 0 60000 65536"/>
                  <a:gd name="T5" fmla="*/ 0 60000 65536"/>
                  <a:gd name="T6" fmla="*/ 0 w 1248"/>
                  <a:gd name="T7" fmla="*/ 0 h 311"/>
                  <a:gd name="T8" fmla="*/ 1248 w 1248"/>
                  <a:gd name="T9" fmla="*/ 311 h 311"/>
                </a:gdLst>
                <a:ahLst/>
                <a:cxnLst>
                  <a:cxn ang="T4">
                    <a:pos x="T0" y="T1"/>
                  </a:cxn>
                  <a:cxn ang="T5">
                    <a:pos x="T2" y="T3"/>
                  </a:cxn>
                </a:cxnLst>
                <a:rect l="T6" t="T7" r="T8" b="T9"/>
                <a:pathLst>
                  <a:path w="1248" h="311">
                    <a:moveTo>
                      <a:pt x="1248" y="0"/>
                    </a:moveTo>
                    <a:lnTo>
                      <a:pt x="0" y="311"/>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1" name="Oval 8">
                <a:extLst>
                  <a:ext uri="{FF2B5EF4-FFF2-40B4-BE49-F238E27FC236}">
                    <a16:creationId xmlns:a16="http://schemas.microsoft.com/office/drawing/2014/main" id="{5B1AED68-1C03-D3FD-13C2-76DAFC6EB95F}"/>
                  </a:ext>
                </a:extLst>
              </p:cNvPr>
              <p:cNvSpPr>
                <a:spLocks noChangeArrowheads="1"/>
              </p:cNvSpPr>
              <p:nvPr/>
            </p:nvSpPr>
            <p:spPr bwMode="auto">
              <a:xfrm>
                <a:off x="9936" y="86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72" name="Oval 9">
                <a:extLst>
                  <a:ext uri="{FF2B5EF4-FFF2-40B4-BE49-F238E27FC236}">
                    <a16:creationId xmlns:a16="http://schemas.microsoft.com/office/drawing/2014/main" id="{66D77627-A450-528A-4326-9E7CE576CE6C}"/>
                  </a:ext>
                </a:extLst>
              </p:cNvPr>
              <p:cNvSpPr>
                <a:spLocks noChangeArrowheads="1"/>
              </p:cNvSpPr>
              <p:nvPr/>
            </p:nvSpPr>
            <p:spPr bwMode="auto">
              <a:xfrm>
                <a:off x="8496" y="878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73" name="Freeform 10">
                <a:extLst>
                  <a:ext uri="{FF2B5EF4-FFF2-40B4-BE49-F238E27FC236}">
                    <a16:creationId xmlns:a16="http://schemas.microsoft.com/office/drawing/2014/main" id="{E9EE7D1F-F6BE-999E-4573-A80E2FF201AF}"/>
                  </a:ext>
                </a:extLst>
              </p:cNvPr>
              <p:cNvSpPr>
                <a:spLocks/>
              </p:cNvSpPr>
              <p:nvPr/>
            </p:nvSpPr>
            <p:spPr bwMode="auto">
              <a:xfrm>
                <a:off x="8064" y="8208"/>
                <a:ext cx="864" cy="192"/>
              </a:xfrm>
              <a:custGeom>
                <a:avLst/>
                <a:gdLst>
                  <a:gd name="T0" fmla="*/ 864 w 864"/>
                  <a:gd name="T1" fmla="*/ 0 h 192"/>
                  <a:gd name="T2" fmla="*/ 0 w 864"/>
                  <a:gd name="T3" fmla="*/ 192 h 192"/>
                  <a:gd name="T4" fmla="*/ 0 60000 65536"/>
                  <a:gd name="T5" fmla="*/ 0 60000 65536"/>
                  <a:gd name="T6" fmla="*/ 0 w 864"/>
                  <a:gd name="T7" fmla="*/ 0 h 192"/>
                  <a:gd name="T8" fmla="*/ 864 w 864"/>
                  <a:gd name="T9" fmla="*/ 192 h 192"/>
                </a:gdLst>
                <a:ahLst/>
                <a:cxnLst>
                  <a:cxn ang="T4">
                    <a:pos x="T0" y="T1"/>
                  </a:cxn>
                  <a:cxn ang="T5">
                    <a:pos x="T2" y="T3"/>
                  </a:cxn>
                </a:cxnLst>
                <a:rect l="T6" t="T7" r="T8" b="T9"/>
                <a:pathLst>
                  <a:path w="864" h="192">
                    <a:moveTo>
                      <a:pt x="864" y="0"/>
                    </a:moveTo>
                    <a:lnTo>
                      <a:pt x="0" y="192"/>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4" name="Line 11">
                <a:extLst>
                  <a:ext uri="{FF2B5EF4-FFF2-40B4-BE49-F238E27FC236}">
                    <a16:creationId xmlns:a16="http://schemas.microsoft.com/office/drawing/2014/main" id="{8E1223C9-B92A-833C-AA10-EDADF77842F6}"/>
                  </a:ext>
                </a:extLst>
              </p:cNvPr>
              <p:cNvSpPr>
                <a:spLocks noChangeShapeType="1"/>
              </p:cNvSpPr>
              <p:nvPr/>
            </p:nvSpPr>
            <p:spPr bwMode="auto">
              <a:xfrm>
                <a:off x="9936" y="8784"/>
                <a:ext cx="432" cy="72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5" name="Freeform 12">
                <a:extLst>
                  <a:ext uri="{FF2B5EF4-FFF2-40B4-BE49-F238E27FC236}">
                    <a16:creationId xmlns:a16="http://schemas.microsoft.com/office/drawing/2014/main" id="{EC22D853-A961-9413-ACED-445849EAC2E5}"/>
                  </a:ext>
                </a:extLst>
              </p:cNvPr>
              <p:cNvSpPr>
                <a:spLocks/>
              </p:cNvSpPr>
              <p:nvPr/>
            </p:nvSpPr>
            <p:spPr bwMode="auto">
              <a:xfrm>
                <a:off x="9936" y="9360"/>
                <a:ext cx="384" cy="336"/>
              </a:xfrm>
              <a:custGeom>
                <a:avLst/>
                <a:gdLst>
                  <a:gd name="T0" fmla="*/ 0 w 384"/>
                  <a:gd name="T1" fmla="*/ 0 h 336"/>
                  <a:gd name="T2" fmla="*/ 384 w 384"/>
                  <a:gd name="T3" fmla="*/ 336 h 336"/>
                  <a:gd name="T4" fmla="*/ 0 60000 65536"/>
                  <a:gd name="T5" fmla="*/ 0 60000 65536"/>
                  <a:gd name="T6" fmla="*/ 0 w 384"/>
                  <a:gd name="T7" fmla="*/ 0 h 336"/>
                  <a:gd name="T8" fmla="*/ 384 w 384"/>
                  <a:gd name="T9" fmla="*/ 336 h 336"/>
                </a:gdLst>
                <a:ahLst/>
                <a:cxnLst>
                  <a:cxn ang="T4">
                    <a:pos x="T0" y="T1"/>
                  </a:cxn>
                  <a:cxn ang="T5">
                    <a:pos x="T2" y="T3"/>
                  </a:cxn>
                </a:cxnLst>
                <a:rect l="T6" t="T7" r="T8" b="T9"/>
                <a:pathLst>
                  <a:path w="384" h="336">
                    <a:moveTo>
                      <a:pt x="0" y="0"/>
                    </a:moveTo>
                    <a:lnTo>
                      <a:pt x="384" y="33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6" name="Freeform 13">
                <a:extLst>
                  <a:ext uri="{FF2B5EF4-FFF2-40B4-BE49-F238E27FC236}">
                    <a16:creationId xmlns:a16="http://schemas.microsoft.com/office/drawing/2014/main" id="{B73F7116-FA43-038D-3F62-963866006D59}"/>
                  </a:ext>
                </a:extLst>
              </p:cNvPr>
              <p:cNvSpPr>
                <a:spLocks/>
              </p:cNvSpPr>
              <p:nvPr/>
            </p:nvSpPr>
            <p:spPr bwMode="auto">
              <a:xfrm>
                <a:off x="7656" y="9360"/>
                <a:ext cx="1416" cy="108"/>
              </a:xfrm>
              <a:custGeom>
                <a:avLst/>
                <a:gdLst>
                  <a:gd name="T0" fmla="*/ 1416 w 1416"/>
                  <a:gd name="T1" fmla="*/ 0 h 108"/>
                  <a:gd name="T2" fmla="*/ 0 w 1416"/>
                  <a:gd name="T3" fmla="*/ 108 h 108"/>
                  <a:gd name="T4" fmla="*/ 0 60000 65536"/>
                  <a:gd name="T5" fmla="*/ 0 60000 65536"/>
                  <a:gd name="T6" fmla="*/ 0 w 1416"/>
                  <a:gd name="T7" fmla="*/ 0 h 108"/>
                  <a:gd name="T8" fmla="*/ 1416 w 1416"/>
                  <a:gd name="T9" fmla="*/ 108 h 108"/>
                </a:gdLst>
                <a:ahLst/>
                <a:cxnLst>
                  <a:cxn ang="T4">
                    <a:pos x="T0" y="T1"/>
                  </a:cxn>
                  <a:cxn ang="T5">
                    <a:pos x="T2" y="T3"/>
                  </a:cxn>
                </a:cxnLst>
                <a:rect l="T6" t="T7" r="T8" b="T9"/>
                <a:pathLst>
                  <a:path w="1416" h="108">
                    <a:moveTo>
                      <a:pt x="1416" y="0"/>
                    </a:moveTo>
                    <a:lnTo>
                      <a:pt x="0" y="108"/>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7" name="Freeform 14">
                <a:extLst>
                  <a:ext uri="{FF2B5EF4-FFF2-40B4-BE49-F238E27FC236}">
                    <a16:creationId xmlns:a16="http://schemas.microsoft.com/office/drawing/2014/main" id="{7D3DFF4B-2CD6-EE99-2759-C17A24E2A442}"/>
                  </a:ext>
                </a:extLst>
              </p:cNvPr>
              <p:cNvSpPr>
                <a:spLocks/>
              </p:cNvSpPr>
              <p:nvPr/>
            </p:nvSpPr>
            <p:spPr bwMode="auto">
              <a:xfrm>
                <a:off x="9624" y="8220"/>
                <a:ext cx="636" cy="216"/>
              </a:xfrm>
              <a:custGeom>
                <a:avLst/>
                <a:gdLst>
                  <a:gd name="T0" fmla="*/ 0 w 636"/>
                  <a:gd name="T1" fmla="*/ 0 h 216"/>
                  <a:gd name="T2" fmla="*/ 636 w 636"/>
                  <a:gd name="T3" fmla="*/ 216 h 216"/>
                  <a:gd name="T4" fmla="*/ 0 60000 65536"/>
                  <a:gd name="T5" fmla="*/ 0 60000 65536"/>
                  <a:gd name="T6" fmla="*/ 0 w 636"/>
                  <a:gd name="T7" fmla="*/ 0 h 216"/>
                  <a:gd name="T8" fmla="*/ 636 w 636"/>
                  <a:gd name="T9" fmla="*/ 216 h 216"/>
                </a:gdLst>
                <a:ahLst/>
                <a:cxnLst>
                  <a:cxn ang="T4">
                    <a:pos x="T0" y="T1"/>
                  </a:cxn>
                  <a:cxn ang="T5">
                    <a:pos x="T2" y="T3"/>
                  </a:cxn>
                </a:cxnLst>
                <a:rect l="T6" t="T7" r="T8" b="T9"/>
                <a:pathLst>
                  <a:path w="636" h="216">
                    <a:moveTo>
                      <a:pt x="0" y="0"/>
                    </a:moveTo>
                    <a:lnTo>
                      <a:pt x="636" y="21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78" name="Oval 15">
                <a:extLst>
                  <a:ext uri="{FF2B5EF4-FFF2-40B4-BE49-F238E27FC236}">
                    <a16:creationId xmlns:a16="http://schemas.microsoft.com/office/drawing/2014/main" id="{5ACAD15D-F54C-6450-D67A-A6358A526BB1}"/>
                  </a:ext>
                </a:extLst>
              </p:cNvPr>
              <p:cNvSpPr>
                <a:spLocks noChangeArrowheads="1"/>
              </p:cNvSpPr>
              <p:nvPr/>
            </p:nvSpPr>
            <p:spPr bwMode="auto">
              <a:xfrm>
                <a:off x="878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79" name="Oval 16">
                <a:extLst>
                  <a:ext uri="{FF2B5EF4-FFF2-40B4-BE49-F238E27FC236}">
                    <a16:creationId xmlns:a16="http://schemas.microsoft.com/office/drawing/2014/main" id="{C8EB0E68-82A0-13F6-2D1F-5A0C8D1E9C38}"/>
                  </a:ext>
                </a:extLst>
              </p:cNvPr>
              <p:cNvSpPr>
                <a:spLocks noChangeArrowheads="1"/>
              </p:cNvSpPr>
              <p:nvPr/>
            </p:nvSpPr>
            <p:spPr bwMode="auto">
              <a:xfrm>
                <a:off x="950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80" name="Oval 17">
                <a:extLst>
                  <a:ext uri="{FF2B5EF4-FFF2-40B4-BE49-F238E27FC236}">
                    <a16:creationId xmlns:a16="http://schemas.microsoft.com/office/drawing/2014/main" id="{933525FC-7A33-855D-CEA5-30C6FEE60B3D}"/>
                  </a:ext>
                </a:extLst>
              </p:cNvPr>
              <p:cNvSpPr>
                <a:spLocks noChangeArrowheads="1"/>
              </p:cNvSpPr>
              <p:nvPr/>
            </p:nvSpPr>
            <p:spPr bwMode="auto">
              <a:xfrm>
                <a:off x="9792"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81" name="Oval 18">
                <a:extLst>
                  <a:ext uri="{FF2B5EF4-FFF2-40B4-BE49-F238E27FC236}">
                    <a16:creationId xmlns:a16="http://schemas.microsoft.com/office/drawing/2014/main" id="{E11A1976-F8CF-E562-3CBC-BB6D484374E7}"/>
                  </a:ext>
                </a:extLst>
              </p:cNvPr>
              <p:cNvSpPr>
                <a:spLocks noChangeArrowheads="1"/>
              </p:cNvSpPr>
              <p:nvPr/>
            </p:nvSpPr>
            <p:spPr bwMode="auto">
              <a:xfrm>
                <a:off x="8928"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grpSp>
          <p:nvGrpSpPr>
            <p:cNvPr id="6" name="Group 19">
              <a:extLst>
                <a:ext uri="{FF2B5EF4-FFF2-40B4-BE49-F238E27FC236}">
                  <a16:creationId xmlns:a16="http://schemas.microsoft.com/office/drawing/2014/main" id="{0C1D0D33-43B3-6092-0C58-60A43EABCBED}"/>
                </a:ext>
              </a:extLst>
            </p:cNvPr>
            <p:cNvGrpSpPr>
              <a:grpSpLocks/>
            </p:cNvGrpSpPr>
            <p:nvPr/>
          </p:nvGrpSpPr>
          <p:grpSpPr bwMode="auto">
            <a:xfrm>
              <a:off x="1578" y="2732"/>
              <a:ext cx="757" cy="634"/>
              <a:chOff x="2304" y="5040"/>
              <a:chExt cx="1728" cy="1440"/>
            </a:xfrm>
          </p:grpSpPr>
          <p:sp>
            <p:nvSpPr>
              <p:cNvPr id="58" name="Oval 20">
                <a:extLst>
                  <a:ext uri="{FF2B5EF4-FFF2-40B4-BE49-F238E27FC236}">
                    <a16:creationId xmlns:a16="http://schemas.microsoft.com/office/drawing/2014/main" id="{0EF88B34-914D-3172-DAD9-177E9B53CD8C}"/>
                  </a:ext>
                </a:extLst>
              </p:cNvPr>
              <p:cNvSpPr>
                <a:spLocks noChangeArrowheads="1"/>
              </p:cNvSpPr>
              <p:nvPr/>
            </p:nvSpPr>
            <p:spPr bwMode="auto">
              <a:xfrm>
                <a:off x="3744" y="56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59" name="Oval 21">
                <a:extLst>
                  <a:ext uri="{FF2B5EF4-FFF2-40B4-BE49-F238E27FC236}">
                    <a16:creationId xmlns:a16="http://schemas.microsoft.com/office/drawing/2014/main" id="{71527359-4693-BBA9-C135-DB235D03C7ED}"/>
                  </a:ext>
                </a:extLst>
              </p:cNvPr>
              <p:cNvSpPr>
                <a:spLocks noChangeArrowheads="1"/>
              </p:cNvSpPr>
              <p:nvPr/>
            </p:nvSpPr>
            <p:spPr bwMode="auto">
              <a:xfrm>
                <a:off x="2304" y="576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60" name="Line 22">
                <a:extLst>
                  <a:ext uri="{FF2B5EF4-FFF2-40B4-BE49-F238E27FC236}">
                    <a16:creationId xmlns:a16="http://schemas.microsoft.com/office/drawing/2014/main" id="{DB79A535-8491-3671-C35D-4EDBCFEB7525}"/>
                  </a:ext>
                </a:extLst>
              </p:cNvPr>
              <p:cNvSpPr>
                <a:spLocks noChangeShapeType="1"/>
              </p:cNvSpPr>
              <p:nvPr/>
            </p:nvSpPr>
            <p:spPr bwMode="auto">
              <a:xfrm flipV="1">
                <a:off x="2592" y="5827"/>
                <a:ext cx="288" cy="7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1" name="Line 23">
                <a:extLst>
                  <a:ext uri="{FF2B5EF4-FFF2-40B4-BE49-F238E27FC236}">
                    <a16:creationId xmlns:a16="http://schemas.microsoft.com/office/drawing/2014/main" id="{DA3F7620-7EA3-CD6A-4986-2118D36AB2B3}"/>
                  </a:ext>
                </a:extLst>
              </p:cNvPr>
              <p:cNvSpPr>
                <a:spLocks noChangeShapeType="1"/>
              </p:cNvSpPr>
              <p:nvPr/>
            </p:nvSpPr>
            <p:spPr bwMode="auto">
              <a:xfrm>
                <a:off x="2736" y="5184"/>
                <a:ext cx="288"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2" name="Line 24">
                <a:extLst>
                  <a:ext uri="{FF2B5EF4-FFF2-40B4-BE49-F238E27FC236}">
                    <a16:creationId xmlns:a16="http://schemas.microsoft.com/office/drawing/2014/main" id="{1FCEC0CC-AB51-059A-E969-CF8785A0E75A}"/>
                  </a:ext>
                </a:extLst>
              </p:cNvPr>
              <p:cNvSpPr>
                <a:spLocks noChangeShapeType="1"/>
              </p:cNvSpPr>
              <p:nvPr/>
            </p:nvSpPr>
            <p:spPr bwMode="auto">
              <a:xfrm flipH="1">
                <a:off x="3312" y="5760"/>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3" name="Line 25">
                <a:extLst>
                  <a:ext uri="{FF2B5EF4-FFF2-40B4-BE49-F238E27FC236}">
                    <a16:creationId xmlns:a16="http://schemas.microsoft.com/office/drawing/2014/main" id="{15B1970C-9E5A-3F05-3F80-425084A7A976}"/>
                  </a:ext>
                </a:extLst>
              </p:cNvPr>
              <p:cNvSpPr>
                <a:spLocks noChangeShapeType="1"/>
              </p:cNvSpPr>
              <p:nvPr/>
            </p:nvSpPr>
            <p:spPr bwMode="auto">
              <a:xfrm flipH="1" flipV="1">
                <a:off x="3312" y="5904"/>
                <a:ext cx="432"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4" name="Line 26">
                <a:extLst>
                  <a:ext uri="{FF2B5EF4-FFF2-40B4-BE49-F238E27FC236}">
                    <a16:creationId xmlns:a16="http://schemas.microsoft.com/office/drawing/2014/main" id="{5D0091CA-595F-13F0-191A-4A3BEF340C15}"/>
                  </a:ext>
                </a:extLst>
              </p:cNvPr>
              <p:cNvSpPr>
                <a:spLocks noChangeShapeType="1"/>
              </p:cNvSpPr>
              <p:nvPr/>
            </p:nvSpPr>
            <p:spPr bwMode="auto">
              <a:xfrm flipV="1">
                <a:off x="2880" y="6048"/>
                <a:ext cx="144" cy="2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5" name="Freeform 27">
                <a:extLst>
                  <a:ext uri="{FF2B5EF4-FFF2-40B4-BE49-F238E27FC236}">
                    <a16:creationId xmlns:a16="http://schemas.microsoft.com/office/drawing/2014/main" id="{3FC138C6-D23A-12D9-C716-DE72F1283727}"/>
                  </a:ext>
                </a:extLst>
              </p:cNvPr>
              <p:cNvSpPr>
                <a:spLocks/>
              </p:cNvSpPr>
              <p:nvPr/>
            </p:nvSpPr>
            <p:spPr bwMode="auto">
              <a:xfrm>
                <a:off x="3228" y="5196"/>
                <a:ext cx="204" cy="420"/>
              </a:xfrm>
              <a:custGeom>
                <a:avLst/>
                <a:gdLst>
                  <a:gd name="T0" fmla="*/ 204 w 204"/>
                  <a:gd name="T1" fmla="*/ 0 h 420"/>
                  <a:gd name="T2" fmla="*/ 0 w 204"/>
                  <a:gd name="T3" fmla="*/ 420 h 420"/>
                  <a:gd name="T4" fmla="*/ 0 60000 65536"/>
                  <a:gd name="T5" fmla="*/ 0 60000 65536"/>
                  <a:gd name="T6" fmla="*/ 0 w 204"/>
                  <a:gd name="T7" fmla="*/ 0 h 420"/>
                  <a:gd name="T8" fmla="*/ 204 w 204"/>
                  <a:gd name="T9" fmla="*/ 420 h 420"/>
                </a:gdLst>
                <a:ahLst/>
                <a:cxnLst>
                  <a:cxn ang="T4">
                    <a:pos x="T0" y="T1"/>
                  </a:cxn>
                  <a:cxn ang="T5">
                    <a:pos x="T2" y="T3"/>
                  </a:cxn>
                </a:cxnLst>
                <a:rect l="T6" t="T7" r="T8" b="T9"/>
                <a:pathLst>
                  <a:path w="204" h="420">
                    <a:moveTo>
                      <a:pt x="204" y="0"/>
                    </a:moveTo>
                    <a:lnTo>
                      <a:pt x="0" y="420"/>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66" name="Oval 28">
                <a:extLst>
                  <a:ext uri="{FF2B5EF4-FFF2-40B4-BE49-F238E27FC236}">
                    <a16:creationId xmlns:a16="http://schemas.microsoft.com/office/drawing/2014/main" id="{5996373C-4A0F-9998-BEFE-340F34FB2548}"/>
                  </a:ext>
                </a:extLst>
              </p:cNvPr>
              <p:cNvSpPr>
                <a:spLocks noChangeArrowheads="1"/>
              </p:cNvSpPr>
              <p:nvPr/>
            </p:nvSpPr>
            <p:spPr bwMode="auto">
              <a:xfrm>
                <a:off x="259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67" name="Oval 29">
                <a:extLst>
                  <a:ext uri="{FF2B5EF4-FFF2-40B4-BE49-F238E27FC236}">
                    <a16:creationId xmlns:a16="http://schemas.microsoft.com/office/drawing/2014/main" id="{211C4480-0170-3E5F-66A1-295E13D43D39}"/>
                  </a:ext>
                </a:extLst>
              </p:cNvPr>
              <p:cNvSpPr>
                <a:spLocks noChangeArrowheads="1"/>
              </p:cNvSpPr>
              <p:nvPr/>
            </p:nvSpPr>
            <p:spPr bwMode="auto">
              <a:xfrm>
                <a:off x="331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68" name="Oval 30">
                <a:extLst>
                  <a:ext uri="{FF2B5EF4-FFF2-40B4-BE49-F238E27FC236}">
                    <a16:creationId xmlns:a16="http://schemas.microsoft.com/office/drawing/2014/main" id="{C3682A07-FA00-13B3-0809-463AF0974555}"/>
                  </a:ext>
                </a:extLst>
              </p:cNvPr>
              <p:cNvSpPr>
                <a:spLocks noChangeArrowheads="1"/>
              </p:cNvSpPr>
              <p:nvPr/>
            </p:nvSpPr>
            <p:spPr bwMode="auto">
              <a:xfrm>
                <a:off x="3600"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69" name="Oval 31">
                <a:extLst>
                  <a:ext uri="{FF2B5EF4-FFF2-40B4-BE49-F238E27FC236}">
                    <a16:creationId xmlns:a16="http://schemas.microsoft.com/office/drawing/2014/main" id="{8B30027C-8630-4B71-3A3C-B0C7DCEEA75A}"/>
                  </a:ext>
                </a:extLst>
              </p:cNvPr>
              <p:cNvSpPr>
                <a:spLocks noChangeArrowheads="1"/>
              </p:cNvSpPr>
              <p:nvPr/>
            </p:nvSpPr>
            <p:spPr bwMode="auto">
              <a:xfrm>
                <a:off x="2736"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7" name="Text Box 32">
              <a:extLst>
                <a:ext uri="{FF2B5EF4-FFF2-40B4-BE49-F238E27FC236}">
                  <a16:creationId xmlns:a16="http://schemas.microsoft.com/office/drawing/2014/main" id="{82D79018-20E5-1453-9E68-076D87E346C4}"/>
                </a:ext>
              </a:extLst>
            </p:cNvPr>
            <p:cNvSpPr txBox="1">
              <a:spLocks noChangeArrowheads="1"/>
            </p:cNvSpPr>
            <p:nvPr/>
          </p:nvSpPr>
          <p:spPr bwMode="auto">
            <a:xfrm>
              <a:off x="1137" y="2541"/>
              <a:ext cx="505"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8" name="AutoShape 33">
              <a:extLst>
                <a:ext uri="{FF2B5EF4-FFF2-40B4-BE49-F238E27FC236}">
                  <a16:creationId xmlns:a16="http://schemas.microsoft.com/office/drawing/2014/main" id="{E533818D-FFD4-ECF5-A538-1E986EFB4063}"/>
                </a:ext>
              </a:extLst>
            </p:cNvPr>
            <p:cNvSpPr>
              <a:spLocks noChangeArrowheads="1"/>
            </p:cNvSpPr>
            <p:nvPr/>
          </p:nvSpPr>
          <p:spPr bwMode="auto">
            <a:xfrm>
              <a:off x="1894" y="1716"/>
              <a:ext cx="1324" cy="889"/>
            </a:xfrm>
            <a:prstGeom prst="irregularSeal2">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9" name="AutoShape 34">
              <a:extLst>
                <a:ext uri="{FF2B5EF4-FFF2-40B4-BE49-F238E27FC236}">
                  <a16:creationId xmlns:a16="http://schemas.microsoft.com/office/drawing/2014/main" id="{8D56048D-A8F7-6BDC-E770-BDEFF1A28765}"/>
                </a:ext>
              </a:extLst>
            </p:cNvPr>
            <p:cNvSpPr>
              <a:spLocks noChangeArrowheads="1"/>
            </p:cNvSpPr>
            <p:nvPr/>
          </p:nvSpPr>
          <p:spPr bwMode="auto">
            <a:xfrm>
              <a:off x="2272" y="1970"/>
              <a:ext cx="190" cy="191"/>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0" name="AutoShape 35">
              <a:extLst>
                <a:ext uri="{FF2B5EF4-FFF2-40B4-BE49-F238E27FC236}">
                  <a16:creationId xmlns:a16="http://schemas.microsoft.com/office/drawing/2014/main" id="{A266A8B5-86A4-AAC0-EDDD-44F15C67F156}"/>
                </a:ext>
              </a:extLst>
            </p:cNvPr>
            <p:cNvSpPr>
              <a:spLocks noChangeArrowheads="1"/>
            </p:cNvSpPr>
            <p:nvPr/>
          </p:nvSpPr>
          <p:spPr bwMode="auto">
            <a:xfrm flipV="1">
              <a:off x="2272" y="2224"/>
              <a:ext cx="190"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1" name="AutoShape 36">
              <a:extLst>
                <a:ext uri="{FF2B5EF4-FFF2-40B4-BE49-F238E27FC236}">
                  <a16:creationId xmlns:a16="http://schemas.microsoft.com/office/drawing/2014/main" id="{F36DE30B-8B08-BEC4-F242-97033061CA34}"/>
                </a:ext>
              </a:extLst>
            </p:cNvPr>
            <p:cNvSpPr>
              <a:spLocks noChangeArrowheads="1"/>
            </p:cNvSpPr>
            <p:nvPr/>
          </p:nvSpPr>
          <p:spPr bwMode="auto">
            <a:xfrm flipH="1">
              <a:off x="2714" y="2034"/>
              <a:ext cx="126"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2" name="Oval 37">
              <a:extLst>
                <a:ext uri="{FF2B5EF4-FFF2-40B4-BE49-F238E27FC236}">
                  <a16:creationId xmlns:a16="http://schemas.microsoft.com/office/drawing/2014/main" id="{D40B4F8C-6226-630C-5AC8-9FBA7A800F62}"/>
                </a:ext>
              </a:extLst>
            </p:cNvPr>
            <p:cNvSpPr>
              <a:spLocks noChangeArrowheads="1"/>
            </p:cNvSpPr>
            <p:nvPr/>
          </p:nvSpPr>
          <p:spPr bwMode="auto">
            <a:xfrm>
              <a:off x="2462"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3" name="Oval 38">
              <a:extLst>
                <a:ext uri="{FF2B5EF4-FFF2-40B4-BE49-F238E27FC236}">
                  <a16:creationId xmlns:a16="http://schemas.microsoft.com/office/drawing/2014/main" id="{94B02C44-E455-D5BD-33D6-A3E8157E0B9A}"/>
                </a:ext>
              </a:extLst>
            </p:cNvPr>
            <p:cNvSpPr>
              <a:spLocks noChangeArrowheads="1"/>
            </p:cNvSpPr>
            <p:nvPr/>
          </p:nvSpPr>
          <p:spPr bwMode="auto">
            <a:xfrm>
              <a:off x="2146"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4" name="Oval 39">
              <a:extLst>
                <a:ext uri="{FF2B5EF4-FFF2-40B4-BE49-F238E27FC236}">
                  <a16:creationId xmlns:a16="http://schemas.microsoft.com/office/drawing/2014/main" id="{03FC5CB8-37E0-B8EC-4877-A5A465DFF56A}"/>
                </a:ext>
              </a:extLst>
            </p:cNvPr>
            <p:cNvSpPr>
              <a:spLocks noChangeArrowheads="1"/>
            </p:cNvSpPr>
            <p:nvPr/>
          </p:nvSpPr>
          <p:spPr bwMode="auto">
            <a:xfrm>
              <a:off x="2777" y="1970"/>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5" name="Oval 40">
              <a:extLst>
                <a:ext uri="{FF2B5EF4-FFF2-40B4-BE49-F238E27FC236}">
                  <a16:creationId xmlns:a16="http://schemas.microsoft.com/office/drawing/2014/main" id="{C84CA870-6D72-CB38-E295-064F42531769}"/>
                </a:ext>
              </a:extLst>
            </p:cNvPr>
            <p:cNvSpPr>
              <a:spLocks noChangeArrowheads="1"/>
            </p:cNvSpPr>
            <p:nvPr/>
          </p:nvSpPr>
          <p:spPr bwMode="auto">
            <a:xfrm>
              <a:off x="2651" y="222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6" name="Oval 41">
              <a:extLst>
                <a:ext uri="{FF2B5EF4-FFF2-40B4-BE49-F238E27FC236}">
                  <a16:creationId xmlns:a16="http://schemas.microsoft.com/office/drawing/2014/main" id="{724FB2EA-5D1C-A3A1-AA81-DF318B67B52C}"/>
                </a:ext>
              </a:extLst>
            </p:cNvPr>
            <p:cNvSpPr>
              <a:spLocks noChangeArrowheads="1"/>
            </p:cNvSpPr>
            <p:nvPr/>
          </p:nvSpPr>
          <p:spPr bwMode="auto">
            <a:xfrm>
              <a:off x="2209" y="235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 name="Text Box 42">
              <a:extLst>
                <a:ext uri="{FF2B5EF4-FFF2-40B4-BE49-F238E27FC236}">
                  <a16:creationId xmlns:a16="http://schemas.microsoft.com/office/drawing/2014/main" id="{41D9DC1A-C24B-F855-ADC9-DCAA583AB805}"/>
                </a:ext>
              </a:extLst>
            </p:cNvPr>
            <p:cNvSpPr txBox="1">
              <a:spLocks noChangeArrowheads="1"/>
            </p:cNvSpPr>
            <p:nvPr/>
          </p:nvSpPr>
          <p:spPr bwMode="auto">
            <a:xfrm>
              <a:off x="1642" y="1653"/>
              <a:ext cx="504"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rPr>
                <a:t>Storming</a:t>
              </a:r>
              <a:endParaRPr kumimoji="0" lang="en-US" altLang="en-US" sz="24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endParaRPr>
            </a:p>
          </p:txBody>
        </p:sp>
        <p:sp>
          <p:nvSpPr>
            <p:cNvPr id="18" name="Oval 43">
              <a:extLst>
                <a:ext uri="{FF2B5EF4-FFF2-40B4-BE49-F238E27FC236}">
                  <a16:creationId xmlns:a16="http://schemas.microsoft.com/office/drawing/2014/main" id="{711B7EB1-8392-37AD-A55C-AFF528B0784E}"/>
                </a:ext>
              </a:extLst>
            </p:cNvPr>
            <p:cNvSpPr>
              <a:spLocks noChangeArrowheads="1"/>
            </p:cNvSpPr>
            <p:nvPr/>
          </p:nvSpPr>
          <p:spPr bwMode="auto">
            <a:xfrm>
              <a:off x="2209" y="1907"/>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 name="Text Box 44">
              <a:extLst>
                <a:ext uri="{FF2B5EF4-FFF2-40B4-BE49-F238E27FC236}">
                  <a16:creationId xmlns:a16="http://schemas.microsoft.com/office/drawing/2014/main" id="{92114EF1-95B2-B0C3-1DCB-89483B3E15A4}"/>
                </a:ext>
              </a:extLst>
            </p:cNvPr>
            <p:cNvSpPr txBox="1">
              <a:spLocks noChangeArrowheads="1"/>
            </p:cNvSpPr>
            <p:nvPr/>
          </p:nvSpPr>
          <p:spPr bwMode="auto">
            <a:xfrm>
              <a:off x="2525" y="1018"/>
              <a:ext cx="504"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rPr>
                <a:t>Norming</a:t>
              </a:r>
              <a:endParaRPr kumimoji="0" lang="en-US" altLang="en-US" sz="24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endParaRPr>
            </a:p>
          </p:txBody>
        </p:sp>
        <p:sp>
          <p:nvSpPr>
            <p:cNvPr id="20" name="Text Box 45">
              <a:extLst>
                <a:ext uri="{FF2B5EF4-FFF2-40B4-BE49-F238E27FC236}">
                  <a16:creationId xmlns:a16="http://schemas.microsoft.com/office/drawing/2014/main" id="{9FFFE344-CF28-5062-D6D7-BBCE7338CF09}"/>
                </a:ext>
              </a:extLst>
            </p:cNvPr>
            <p:cNvSpPr txBox="1">
              <a:spLocks noChangeArrowheads="1"/>
            </p:cNvSpPr>
            <p:nvPr/>
          </p:nvSpPr>
          <p:spPr bwMode="auto">
            <a:xfrm>
              <a:off x="3850" y="2351"/>
              <a:ext cx="567"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Adjourning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 name="Oval 46">
              <a:extLst>
                <a:ext uri="{FF2B5EF4-FFF2-40B4-BE49-F238E27FC236}">
                  <a16:creationId xmlns:a16="http://schemas.microsoft.com/office/drawing/2014/main" id="{F1099AF2-694A-5C38-BF6C-7C5F17AA4F75}"/>
                </a:ext>
              </a:extLst>
            </p:cNvPr>
            <p:cNvSpPr>
              <a:spLocks noChangeArrowheads="1"/>
            </p:cNvSpPr>
            <p:nvPr/>
          </p:nvSpPr>
          <p:spPr bwMode="auto">
            <a:xfrm>
              <a:off x="3660" y="637"/>
              <a:ext cx="505" cy="508"/>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nvGrpSpPr>
            <p:cNvPr id="22" name="Group 47">
              <a:extLst>
                <a:ext uri="{FF2B5EF4-FFF2-40B4-BE49-F238E27FC236}">
                  <a16:creationId xmlns:a16="http://schemas.microsoft.com/office/drawing/2014/main" id="{51515D84-8E45-9CDA-BDFA-99CF8AE26CE8}"/>
                </a:ext>
              </a:extLst>
            </p:cNvPr>
            <p:cNvGrpSpPr>
              <a:grpSpLocks/>
            </p:cNvGrpSpPr>
            <p:nvPr/>
          </p:nvGrpSpPr>
          <p:grpSpPr bwMode="auto">
            <a:xfrm>
              <a:off x="4308" y="809"/>
              <a:ext cx="378" cy="346"/>
              <a:chOff x="2979" y="9936"/>
              <a:chExt cx="720" cy="750"/>
            </a:xfrm>
          </p:grpSpPr>
          <p:sp>
            <p:nvSpPr>
              <p:cNvPr id="56" name="Text Box 48">
                <a:extLst>
                  <a:ext uri="{FF2B5EF4-FFF2-40B4-BE49-F238E27FC236}">
                    <a16:creationId xmlns:a16="http://schemas.microsoft.com/office/drawing/2014/main" id="{EA0A1D6B-DFAD-DCE2-7BCF-D68463864C46}"/>
                  </a:ext>
                </a:extLst>
              </p:cNvPr>
              <p:cNvSpPr txBox="1">
                <a:spLocks noChangeArrowheads="1"/>
              </p:cNvSpPr>
              <p:nvPr/>
            </p:nvSpPr>
            <p:spPr bwMode="auto">
              <a:xfrm>
                <a:off x="2979" y="10254"/>
                <a:ext cx="720"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srgbClr val="514843"/>
                  </a:solidFill>
                  <a:effectLst/>
                  <a:uLnTx/>
                  <a:uFillTx/>
                  <a:latin typeface="Times New Roman" panose="02020603050405020304" pitchFamily="18" charset="0"/>
                  <a:ea typeface="+mn-ea"/>
                  <a:cs typeface="+mn-cs"/>
                </a:endParaRPr>
              </a:p>
            </p:txBody>
          </p:sp>
          <p:sp>
            <p:nvSpPr>
              <p:cNvPr id="57" name="AutoShape 49">
                <a:extLst>
                  <a:ext uri="{FF2B5EF4-FFF2-40B4-BE49-F238E27FC236}">
                    <a16:creationId xmlns:a16="http://schemas.microsoft.com/office/drawing/2014/main" id="{40D5B17B-05F5-8773-84BE-88D3991A71FE}"/>
                  </a:ext>
                </a:extLst>
              </p:cNvPr>
              <p:cNvSpPr>
                <a:spLocks noChangeArrowheads="1"/>
              </p:cNvSpPr>
              <p:nvPr/>
            </p:nvSpPr>
            <p:spPr bwMode="auto">
              <a:xfrm>
                <a:off x="3024" y="9936"/>
                <a:ext cx="576" cy="576"/>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23" name="Oval 50">
              <a:extLst>
                <a:ext uri="{FF2B5EF4-FFF2-40B4-BE49-F238E27FC236}">
                  <a16:creationId xmlns:a16="http://schemas.microsoft.com/office/drawing/2014/main" id="{9E26C193-7A2F-4713-07AC-16AE74436105}"/>
                </a:ext>
              </a:extLst>
            </p:cNvPr>
            <p:cNvSpPr>
              <a:spLocks noChangeArrowheads="1"/>
            </p:cNvSpPr>
            <p:nvPr/>
          </p:nvSpPr>
          <p:spPr bwMode="auto">
            <a:xfrm>
              <a:off x="3849" y="811"/>
              <a:ext cx="127"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 name="Oval 51">
              <a:extLst>
                <a:ext uri="{FF2B5EF4-FFF2-40B4-BE49-F238E27FC236}">
                  <a16:creationId xmlns:a16="http://schemas.microsoft.com/office/drawing/2014/main" id="{B7466BD2-AA92-C929-AD73-E1DEE0E12FA2}"/>
                </a:ext>
              </a:extLst>
            </p:cNvPr>
            <p:cNvSpPr>
              <a:spLocks noChangeArrowheads="1"/>
            </p:cNvSpPr>
            <p:nvPr/>
          </p:nvSpPr>
          <p:spPr bwMode="auto">
            <a:xfrm>
              <a:off x="3672" y="867"/>
              <a:ext cx="126" cy="12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5" name="Oval 52">
              <a:extLst>
                <a:ext uri="{FF2B5EF4-FFF2-40B4-BE49-F238E27FC236}">
                  <a16:creationId xmlns:a16="http://schemas.microsoft.com/office/drawing/2014/main" id="{4B340F24-7782-4E4F-26C1-0417951D28AE}"/>
                </a:ext>
              </a:extLst>
            </p:cNvPr>
            <p:cNvSpPr>
              <a:spLocks noChangeArrowheads="1"/>
            </p:cNvSpPr>
            <p:nvPr/>
          </p:nvSpPr>
          <p:spPr bwMode="auto">
            <a:xfrm>
              <a:off x="3957" y="683"/>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6" name="Oval 53">
              <a:extLst>
                <a:ext uri="{FF2B5EF4-FFF2-40B4-BE49-F238E27FC236}">
                  <a16:creationId xmlns:a16="http://schemas.microsoft.com/office/drawing/2014/main" id="{E503E695-7434-D334-B42A-1B0C830B84E5}"/>
                </a:ext>
              </a:extLst>
            </p:cNvPr>
            <p:cNvSpPr>
              <a:spLocks noChangeArrowheads="1"/>
            </p:cNvSpPr>
            <p:nvPr/>
          </p:nvSpPr>
          <p:spPr bwMode="auto">
            <a:xfrm>
              <a:off x="3994" y="93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7" name="Oval 54">
              <a:extLst>
                <a:ext uri="{FF2B5EF4-FFF2-40B4-BE49-F238E27FC236}">
                  <a16:creationId xmlns:a16="http://schemas.microsoft.com/office/drawing/2014/main" id="{FAF2CCC0-6FD3-052D-CF64-C41B4C34F772}"/>
                </a:ext>
              </a:extLst>
            </p:cNvPr>
            <p:cNvSpPr>
              <a:spLocks noChangeArrowheads="1"/>
            </p:cNvSpPr>
            <p:nvPr/>
          </p:nvSpPr>
          <p:spPr bwMode="auto">
            <a:xfrm>
              <a:off x="3844" y="100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8" name="Oval 55">
              <a:extLst>
                <a:ext uri="{FF2B5EF4-FFF2-40B4-BE49-F238E27FC236}">
                  <a16:creationId xmlns:a16="http://schemas.microsoft.com/office/drawing/2014/main" id="{59C93472-BE13-0B87-AD4B-8878864B54E4}"/>
                </a:ext>
              </a:extLst>
            </p:cNvPr>
            <p:cNvSpPr>
              <a:spLocks noChangeArrowheads="1"/>
            </p:cNvSpPr>
            <p:nvPr/>
          </p:nvSpPr>
          <p:spPr bwMode="auto">
            <a:xfrm>
              <a:off x="3773" y="67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9" name="Line 56">
              <a:extLst>
                <a:ext uri="{FF2B5EF4-FFF2-40B4-BE49-F238E27FC236}">
                  <a16:creationId xmlns:a16="http://schemas.microsoft.com/office/drawing/2014/main" id="{93DBE791-1697-EEA3-1E2D-D8F5817B8BF4}"/>
                </a:ext>
              </a:extLst>
            </p:cNvPr>
            <p:cNvSpPr>
              <a:spLocks noChangeShapeType="1"/>
            </p:cNvSpPr>
            <p:nvPr/>
          </p:nvSpPr>
          <p:spPr bwMode="auto">
            <a:xfrm>
              <a:off x="4038" y="701"/>
              <a:ext cx="316" cy="19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0" name="Line 57">
              <a:extLst>
                <a:ext uri="{FF2B5EF4-FFF2-40B4-BE49-F238E27FC236}">
                  <a16:creationId xmlns:a16="http://schemas.microsoft.com/office/drawing/2014/main" id="{15840077-BE1E-088F-27D5-27329D3573D2}"/>
                </a:ext>
              </a:extLst>
            </p:cNvPr>
            <p:cNvSpPr>
              <a:spLocks noChangeShapeType="1"/>
            </p:cNvSpPr>
            <p:nvPr/>
          </p:nvSpPr>
          <p:spPr bwMode="auto">
            <a:xfrm>
              <a:off x="3849" y="765"/>
              <a:ext cx="442" cy="12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1" name="Line 58">
              <a:extLst>
                <a:ext uri="{FF2B5EF4-FFF2-40B4-BE49-F238E27FC236}">
                  <a16:creationId xmlns:a16="http://schemas.microsoft.com/office/drawing/2014/main" id="{3CDBA374-005A-37CC-2689-C850DEAE03EF}"/>
                </a:ext>
              </a:extLst>
            </p:cNvPr>
            <p:cNvSpPr>
              <a:spLocks noChangeShapeType="1"/>
            </p:cNvSpPr>
            <p:nvPr/>
          </p:nvSpPr>
          <p:spPr bwMode="auto">
            <a:xfrm>
              <a:off x="3976" y="891"/>
              <a:ext cx="315" cy="6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2" name="Line 59">
              <a:extLst>
                <a:ext uri="{FF2B5EF4-FFF2-40B4-BE49-F238E27FC236}">
                  <a16:creationId xmlns:a16="http://schemas.microsoft.com/office/drawing/2014/main" id="{FFB087EA-B0D8-C0A3-A80A-8256F26C4385}"/>
                </a:ext>
              </a:extLst>
            </p:cNvPr>
            <p:cNvSpPr>
              <a:spLocks noChangeShapeType="1"/>
            </p:cNvSpPr>
            <p:nvPr/>
          </p:nvSpPr>
          <p:spPr bwMode="auto">
            <a:xfrm flipV="1">
              <a:off x="4102" y="1019"/>
              <a:ext cx="18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3" name="Line 60">
              <a:extLst>
                <a:ext uri="{FF2B5EF4-FFF2-40B4-BE49-F238E27FC236}">
                  <a16:creationId xmlns:a16="http://schemas.microsoft.com/office/drawing/2014/main" id="{26A2378B-DDDB-F9E3-BBD9-CC3E47EF6A3C}"/>
                </a:ext>
              </a:extLst>
            </p:cNvPr>
            <p:cNvSpPr>
              <a:spLocks noChangeShapeType="1"/>
            </p:cNvSpPr>
            <p:nvPr/>
          </p:nvSpPr>
          <p:spPr bwMode="auto">
            <a:xfrm flipV="1">
              <a:off x="3952" y="1082"/>
              <a:ext cx="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4" name="Line 61">
              <a:extLst>
                <a:ext uri="{FF2B5EF4-FFF2-40B4-BE49-F238E27FC236}">
                  <a16:creationId xmlns:a16="http://schemas.microsoft.com/office/drawing/2014/main" id="{D6061BC6-4F7B-7A44-7EE5-0B6329CEF637}"/>
                </a:ext>
              </a:extLst>
            </p:cNvPr>
            <p:cNvSpPr>
              <a:spLocks noChangeShapeType="1"/>
            </p:cNvSpPr>
            <p:nvPr/>
          </p:nvSpPr>
          <p:spPr bwMode="auto">
            <a:xfrm>
              <a:off x="3786" y="955"/>
              <a:ext cx="50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5" name="Text Box 62">
              <a:extLst>
                <a:ext uri="{FF2B5EF4-FFF2-40B4-BE49-F238E27FC236}">
                  <a16:creationId xmlns:a16="http://schemas.microsoft.com/office/drawing/2014/main" id="{F6731301-3A01-7BA3-E1CF-7D7B84FECE17}"/>
                </a:ext>
              </a:extLst>
            </p:cNvPr>
            <p:cNvSpPr txBox="1">
              <a:spLocks noChangeArrowheads="1"/>
            </p:cNvSpPr>
            <p:nvPr/>
          </p:nvSpPr>
          <p:spPr bwMode="auto">
            <a:xfrm>
              <a:off x="4336" y="937"/>
              <a:ext cx="378" cy="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Task</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36" name="Line 63">
              <a:extLst>
                <a:ext uri="{FF2B5EF4-FFF2-40B4-BE49-F238E27FC236}">
                  <a16:creationId xmlns:a16="http://schemas.microsoft.com/office/drawing/2014/main" id="{7393B163-6882-9CA6-3A85-9045A8CCE778}"/>
                </a:ext>
              </a:extLst>
            </p:cNvPr>
            <p:cNvSpPr>
              <a:spLocks noChangeShapeType="1"/>
            </p:cNvSpPr>
            <p:nvPr/>
          </p:nvSpPr>
          <p:spPr bwMode="auto">
            <a:xfrm>
              <a:off x="3156" y="1145"/>
              <a:ext cx="189"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7" name="Line 64">
              <a:extLst>
                <a:ext uri="{FF2B5EF4-FFF2-40B4-BE49-F238E27FC236}">
                  <a16:creationId xmlns:a16="http://schemas.microsoft.com/office/drawing/2014/main" id="{B47801A1-DAD4-C6FD-104A-F2B115DB3C72}"/>
                </a:ext>
              </a:extLst>
            </p:cNvPr>
            <p:cNvSpPr>
              <a:spLocks noChangeShapeType="1"/>
            </p:cNvSpPr>
            <p:nvPr/>
          </p:nvSpPr>
          <p:spPr bwMode="auto">
            <a:xfrm>
              <a:off x="3156" y="1145"/>
              <a:ext cx="0" cy="25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8" name="Line 65">
              <a:extLst>
                <a:ext uri="{FF2B5EF4-FFF2-40B4-BE49-F238E27FC236}">
                  <a16:creationId xmlns:a16="http://schemas.microsoft.com/office/drawing/2014/main" id="{699B787F-2354-81AA-AB3E-97EDE6FB1B36}"/>
                </a:ext>
              </a:extLst>
            </p:cNvPr>
            <p:cNvSpPr>
              <a:spLocks noChangeShapeType="1"/>
            </p:cNvSpPr>
            <p:nvPr/>
          </p:nvSpPr>
          <p:spPr bwMode="auto">
            <a:xfrm flipV="1">
              <a:off x="3218" y="1463"/>
              <a:ext cx="190"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39" name="Line 66">
              <a:extLst>
                <a:ext uri="{FF2B5EF4-FFF2-40B4-BE49-F238E27FC236}">
                  <a16:creationId xmlns:a16="http://schemas.microsoft.com/office/drawing/2014/main" id="{17DE2E2C-7D10-1EA6-17E7-3D1C54051CA6}"/>
                </a:ext>
              </a:extLst>
            </p:cNvPr>
            <p:cNvSpPr>
              <a:spLocks noChangeShapeType="1"/>
            </p:cNvSpPr>
            <p:nvPr/>
          </p:nvSpPr>
          <p:spPr bwMode="auto">
            <a:xfrm>
              <a:off x="3408" y="1272"/>
              <a:ext cx="0" cy="1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40" name="Line 67">
              <a:extLst>
                <a:ext uri="{FF2B5EF4-FFF2-40B4-BE49-F238E27FC236}">
                  <a16:creationId xmlns:a16="http://schemas.microsoft.com/office/drawing/2014/main" id="{053531AC-E918-4EE9-7F68-522D93E02147}"/>
                </a:ext>
              </a:extLst>
            </p:cNvPr>
            <p:cNvSpPr>
              <a:spLocks noChangeShapeType="1"/>
            </p:cNvSpPr>
            <p:nvPr/>
          </p:nvSpPr>
          <p:spPr bwMode="auto">
            <a:xfrm flipV="1">
              <a:off x="3156" y="1272"/>
              <a:ext cx="252"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41" name="Line 68">
              <a:extLst>
                <a:ext uri="{FF2B5EF4-FFF2-40B4-BE49-F238E27FC236}">
                  <a16:creationId xmlns:a16="http://schemas.microsoft.com/office/drawing/2014/main" id="{302CD756-7CF5-278F-15CB-47D2971498AA}"/>
                </a:ext>
              </a:extLst>
            </p:cNvPr>
            <p:cNvSpPr>
              <a:spLocks noChangeShapeType="1"/>
            </p:cNvSpPr>
            <p:nvPr/>
          </p:nvSpPr>
          <p:spPr bwMode="auto">
            <a:xfrm flipH="1">
              <a:off x="2966" y="1399"/>
              <a:ext cx="190" cy="6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42" name="Oval 69">
              <a:extLst>
                <a:ext uri="{FF2B5EF4-FFF2-40B4-BE49-F238E27FC236}">
                  <a16:creationId xmlns:a16="http://schemas.microsoft.com/office/drawing/2014/main" id="{07836EEC-00B8-B34C-6A8C-D49277CE1636}"/>
                </a:ext>
              </a:extLst>
            </p:cNvPr>
            <p:cNvSpPr>
              <a:spLocks noChangeArrowheads="1"/>
            </p:cNvSpPr>
            <p:nvPr/>
          </p:nvSpPr>
          <p:spPr bwMode="auto">
            <a:xfrm>
              <a:off x="3092" y="1082"/>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3" name="Oval 70">
              <a:extLst>
                <a:ext uri="{FF2B5EF4-FFF2-40B4-BE49-F238E27FC236}">
                  <a16:creationId xmlns:a16="http://schemas.microsoft.com/office/drawing/2014/main" id="{BBAAE1DC-6669-513C-7B05-C134B0CD3BD0}"/>
                </a:ext>
              </a:extLst>
            </p:cNvPr>
            <p:cNvSpPr>
              <a:spLocks noChangeArrowheads="1"/>
            </p:cNvSpPr>
            <p:nvPr/>
          </p:nvSpPr>
          <p:spPr bwMode="auto">
            <a:xfrm>
              <a:off x="3345" y="12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4" name="Oval 71">
              <a:extLst>
                <a:ext uri="{FF2B5EF4-FFF2-40B4-BE49-F238E27FC236}">
                  <a16:creationId xmlns:a16="http://schemas.microsoft.com/office/drawing/2014/main" id="{D655B241-2599-198B-FA00-2BC2F42E150C}"/>
                </a:ext>
              </a:extLst>
            </p:cNvPr>
            <p:cNvSpPr>
              <a:spLocks noChangeArrowheads="1"/>
            </p:cNvSpPr>
            <p:nvPr/>
          </p:nvSpPr>
          <p:spPr bwMode="auto">
            <a:xfrm>
              <a:off x="3345"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5" name="Oval 72">
              <a:extLst>
                <a:ext uri="{FF2B5EF4-FFF2-40B4-BE49-F238E27FC236}">
                  <a16:creationId xmlns:a16="http://schemas.microsoft.com/office/drawing/2014/main" id="{E0102FD3-3399-FA72-78C5-08134E0DBF0C}"/>
                </a:ext>
              </a:extLst>
            </p:cNvPr>
            <p:cNvSpPr>
              <a:spLocks noChangeArrowheads="1"/>
            </p:cNvSpPr>
            <p:nvPr/>
          </p:nvSpPr>
          <p:spPr bwMode="auto">
            <a:xfrm>
              <a:off x="3092" y="1336"/>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6" name="Line 73">
              <a:extLst>
                <a:ext uri="{FF2B5EF4-FFF2-40B4-BE49-F238E27FC236}">
                  <a16:creationId xmlns:a16="http://schemas.microsoft.com/office/drawing/2014/main" id="{C4CE0503-1FA3-1667-FA35-160D0F1F3DB7}"/>
                </a:ext>
              </a:extLst>
            </p:cNvPr>
            <p:cNvSpPr>
              <a:spLocks noChangeShapeType="1"/>
            </p:cNvSpPr>
            <p:nvPr/>
          </p:nvSpPr>
          <p:spPr bwMode="auto">
            <a:xfrm>
              <a:off x="2966" y="1463"/>
              <a:ext cx="252"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47" name="Oval 74">
              <a:extLst>
                <a:ext uri="{FF2B5EF4-FFF2-40B4-BE49-F238E27FC236}">
                  <a16:creationId xmlns:a16="http://schemas.microsoft.com/office/drawing/2014/main" id="{01C0CB65-519B-2636-465F-70D10DDE5D89}"/>
                </a:ext>
              </a:extLst>
            </p:cNvPr>
            <p:cNvSpPr>
              <a:spLocks noChangeArrowheads="1"/>
            </p:cNvSpPr>
            <p:nvPr/>
          </p:nvSpPr>
          <p:spPr bwMode="auto">
            <a:xfrm>
              <a:off x="3150" y="15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8" name="Text Box 75">
              <a:extLst>
                <a:ext uri="{FF2B5EF4-FFF2-40B4-BE49-F238E27FC236}">
                  <a16:creationId xmlns:a16="http://schemas.microsoft.com/office/drawing/2014/main" id="{A1DFB0CE-FBA8-7ABC-E0FA-7BBDEC1F83EE}"/>
                </a:ext>
              </a:extLst>
            </p:cNvPr>
            <p:cNvSpPr txBox="1">
              <a:spLocks noChangeArrowheads="1"/>
            </p:cNvSpPr>
            <p:nvPr/>
          </p:nvSpPr>
          <p:spPr bwMode="auto">
            <a:xfrm>
              <a:off x="3408" y="384"/>
              <a:ext cx="568"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Performing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49" name="Arc 76">
              <a:extLst>
                <a:ext uri="{FF2B5EF4-FFF2-40B4-BE49-F238E27FC236}">
                  <a16:creationId xmlns:a16="http://schemas.microsoft.com/office/drawing/2014/main" id="{66CE984F-87ED-4F9A-CC46-00CEA3B0707F}"/>
                </a:ext>
              </a:extLst>
            </p:cNvPr>
            <p:cNvSpPr>
              <a:spLocks/>
            </p:cNvSpPr>
            <p:nvPr/>
          </p:nvSpPr>
          <p:spPr bwMode="auto">
            <a:xfrm flipH="1">
              <a:off x="1263" y="1780"/>
              <a:ext cx="379" cy="76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0" name="Arc 77">
              <a:extLst>
                <a:ext uri="{FF2B5EF4-FFF2-40B4-BE49-F238E27FC236}">
                  <a16:creationId xmlns:a16="http://schemas.microsoft.com/office/drawing/2014/main" id="{A91B506D-B6DD-E6C5-AFB1-CAF09A397ADA}"/>
                </a:ext>
              </a:extLst>
            </p:cNvPr>
            <p:cNvSpPr>
              <a:spLocks/>
            </p:cNvSpPr>
            <p:nvPr/>
          </p:nvSpPr>
          <p:spPr bwMode="auto">
            <a:xfrm flipH="1">
              <a:off x="1957" y="1082"/>
              <a:ext cx="568" cy="57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1" name="Arc 78">
              <a:extLst>
                <a:ext uri="{FF2B5EF4-FFF2-40B4-BE49-F238E27FC236}">
                  <a16:creationId xmlns:a16="http://schemas.microsoft.com/office/drawing/2014/main" id="{34DB24F4-8AFC-05DC-96B9-7DCD470B3694}"/>
                </a:ext>
              </a:extLst>
            </p:cNvPr>
            <p:cNvSpPr>
              <a:spLocks/>
            </p:cNvSpPr>
            <p:nvPr/>
          </p:nvSpPr>
          <p:spPr bwMode="auto">
            <a:xfrm flipH="1">
              <a:off x="2777" y="511"/>
              <a:ext cx="631" cy="50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2" name="Arc 79">
              <a:extLst>
                <a:ext uri="{FF2B5EF4-FFF2-40B4-BE49-F238E27FC236}">
                  <a16:creationId xmlns:a16="http://schemas.microsoft.com/office/drawing/2014/main" id="{F597FAF5-C9C3-B989-C2F3-C8CBDA91FE2C}"/>
                </a:ext>
              </a:extLst>
            </p:cNvPr>
            <p:cNvSpPr>
              <a:spLocks/>
            </p:cNvSpPr>
            <p:nvPr/>
          </p:nvSpPr>
          <p:spPr bwMode="auto">
            <a:xfrm>
              <a:off x="3009" y="1844"/>
              <a:ext cx="1030" cy="507"/>
            </a:xfrm>
            <a:custGeom>
              <a:avLst/>
              <a:gdLst>
                <a:gd name="T0" fmla="*/ 0 w 22050"/>
                <a:gd name="T1" fmla="*/ 0 h 21600"/>
                <a:gd name="T2" fmla="*/ 0 w 22050"/>
                <a:gd name="T3" fmla="*/ 0 h 21600"/>
                <a:gd name="T4" fmla="*/ 0 w 22050"/>
                <a:gd name="T5" fmla="*/ 0 h 21600"/>
                <a:gd name="T6" fmla="*/ 0 60000 65536"/>
                <a:gd name="T7" fmla="*/ 0 60000 65536"/>
                <a:gd name="T8" fmla="*/ 0 60000 65536"/>
                <a:gd name="T9" fmla="*/ 0 w 22050"/>
                <a:gd name="T10" fmla="*/ 0 h 21600"/>
                <a:gd name="T11" fmla="*/ 22050 w 22050"/>
                <a:gd name="T12" fmla="*/ 21600 h 21600"/>
              </a:gdLst>
              <a:ahLst/>
              <a:cxnLst>
                <a:cxn ang="T6">
                  <a:pos x="T0" y="T1"/>
                </a:cxn>
                <a:cxn ang="T7">
                  <a:pos x="T2" y="T3"/>
                </a:cxn>
                <a:cxn ang="T8">
                  <a:pos x="T4" y="T5"/>
                </a:cxn>
              </a:cxnLst>
              <a:rect l="T9" t="T10" r="T11" b="T12"/>
              <a:pathLst>
                <a:path w="22050" h="21600" fill="none" extrusionOk="0">
                  <a:moveTo>
                    <a:pt x="-1" y="4"/>
                  </a:moveTo>
                  <a:cubicBezTo>
                    <a:pt x="149" y="1"/>
                    <a:pt x="299" y="-1"/>
                    <a:pt x="450" y="0"/>
                  </a:cubicBezTo>
                  <a:cubicBezTo>
                    <a:pt x="12379" y="0"/>
                    <a:pt x="22050" y="9670"/>
                    <a:pt x="22050" y="21600"/>
                  </a:cubicBezTo>
                </a:path>
                <a:path w="22050" h="21600" stroke="0" extrusionOk="0">
                  <a:moveTo>
                    <a:pt x="-1" y="4"/>
                  </a:moveTo>
                  <a:cubicBezTo>
                    <a:pt x="149" y="1"/>
                    <a:pt x="299" y="-1"/>
                    <a:pt x="450" y="0"/>
                  </a:cubicBezTo>
                  <a:cubicBezTo>
                    <a:pt x="12379" y="0"/>
                    <a:pt x="22050" y="9670"/>
                    <a:pt x="22050" y="21600"/>
                  </a:cubicBezTo>
                  <a:lnTo>
                    <a:pt x="450" y="21600"/>
                  </a:lnTo>
                  <a:lnTo>
                    <a:pt x="-1" y="4"/>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3" name="Arc 80">
              <a:extLst>
                <a:ext uri="{FF2B5EF4-FFF2-40B4-BE49-F238E27FC236}">
                  <a16:creationId xmlns:a16="http://schemas.microsoft.com/office/drawing/2014/main" id="{C1696B56-243A-0978-C2CF-EEE884382B95}"/>
                </a:ext>
              </a:extLst>
            </p:cNvPr>
            <p:cNvSpPr>
              <a:spLocks/>
            </p:cNvSpPr>
            <p:nvPr/>
          </p:nvSpPr>
          <p:spPr bwMode="auto">
            <a:xfrm>
              <a:off x="3471" y="1272"/>
              <a:ext cx="631" cy="107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4" name="Arc 81">
              <a:extLst>
                <a:ext uri="{FF2B5EF4-FFF2-40B4-BE49-F238E27FC236}">
                  <a16:creationId xmlns:a16="http://schemas.microsoft.com/office/drawing/2014/main" id="{4EF84D9C-F168-240F-7F91-1F2D45023804}"/>
                </a:ext>
              </a:extLst>
            </p:cNvPr>
            <p:cNvSpPr>
              <a:spLocks/>
            </p:cNvSpPr>
            <p:nvPr/>
          </p:nvSpPr>
          <p:spPr bwMode="auto">
            <a:xfrm>
              <a:off x="4029" y="1146"/>
              <a:ext cx="199" cy="1205"/>
            </a:xfrm>
            <a:custGeom>
              <a:avLst/>
              <a:gdLst>
                <a:gd name="T0" fmla="*/ 0 w 22738"/>
                <a:gd name="T1" fmla="*/ 0 h 21600"/>
                <a:gd name="T2" fmla="*/ 0 w 22738"/>
                <a:gd name="T3" fmla="*/ 0 h 21600"/>
                <a:gd name="T4" fmla="*/ 0 w 22738"/>
                <a:gd name="T5" fmla="*/ 0 h 21600"/>
                <a:gd name="T6" fmla="*/ 0 60000 65536"/>
                <a:gd name="T7" fmla="*/ 0 60000 65536"/>
                <a:gd name="T8" fmla="*/ 0 60000 65536"/>
                <a:gd name="T9" fmla="*/ 0 w 22738"/>
                <a:gd name="T10" fmla="*/ 0 h 21600"/>
                <a:gd name="T11" fmla="*/ 22738 w 22738"/>
                <a:gd name="T12" fmla="*/ 21600 h 21600"/>
              </a:gdLst>
              <a:ahLst/>
              <a:cxnLst>
                <a:cxn ang="T6">
                  <a:pos x="T0" y="T1"/>
                </a:cxn>
                <a:cxn ang="T7">
                  <a:pos x="T2" y="T3"/>
                </a:cxn>
                <a:cxn ang="T8">
                  <a:pos x="T4" y="T5"/>
                </a:cxn>
              </a:cxnLst>
              <a:rect l="T9" t="T10" r="T11" b="T12"/>
              <a:pathLst>
                <a:path w="22738" h="21600" fill="none" extrusionOk="0">
                  <a:moveTo>
                    <a:pt x="-1" y="29"/>
                  </a:moveTo>
                  <a:cubicBezTo>
                    <a:pt x="379" y="10"/>
                    <a:pt x="758" y="-1"/>
                    <a:pt x="1138" y="0"/>
                  </a:cubicBezTo>
                  <a:cubicBezTo>
                    <a:pt x="13067" y="0"/>
                    <a:pt x="22738" y="9670"/>
                    <a:pt x="22738" y="21600"/>
                  </a:cubicBezTo>
                </a:path>
                <a:path w="22738" h="21600" stroke="0" extrusionOk="0">
                  <a:moveTo>
                    <a:pt x="-1" y="29"/>
                  </a:moveTo>
                  <a:cubicBezTo>
                    <a:pt x="379" y="10"/>
                    <a:pt x="758" y="-1"/>
                    <a:pt x="1138" y="0"/>
                  </a:cubicBezTo>
                  <a:cubicBezTo>
                    <a:pt x="13067" y="0"/>
                    <a:pt x="22738" y="9670"/>
                    <a:pt x="22738" y="21600"/>
                  </a:cubicBezTo>
                  <a:lnTo>
                    <a:pt x="1138" y="21600"/>
                  </a:lnTo>
                  <a:lnTo>
                    <a:pt x="-1" y="29"/>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55" name="Oval 82">
              <a:extLst>
                <a:ext uri="{FF2B5EF4-FFF2-40B4-BE49-F238E27FC236}">
                  <a16:creationId xmlns:a16="http://schemas.microsoft.com/office/drawing/2014/main" id="{695B1DB6-D4C3-96CF-AD04-2E7463B686CA}"/>
                </a:ext>
              </a:extLst>
            </p:cNvPr>
            <p:cNvSpPr>
              <a:spLocks noChangeArrowheads="1"/>
            </p:cNvSpPr>
            <p:nvPr/>
          </p:nvSpPr>
          <p:spPr bwMode="auto">
            <a:xfrm>
              <a:off x="2903"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442562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121" y="0"/>
            <a:ext cx="6714308" cy="1654232"/>
          </a:xfrm>
        </p:spPr>
        <p:txBody>
          <a:bodyPr>
            <a:normAutofit/>
          </a:bodyPr>
          <a:lstStyle/>
          <a:p>
            <a:br>
              <a:rPr lang="en-GB" sz="1600" dirty="0">
                <a:solidFill>
                  <a:schemeClr val="tx1"/>
                </a:solidFill>
              </a:rPr>
            </a:br>
            <a:br>
              <a:rPr lang="en-GB" sz="1600" dirty="0">
                <a:solidFill>
                  <a:schemeClr val="tx1"/>
                </a:solidFill>
              </a:rPr>
            </a:br>
            <a:endParaRPr lang="en-GB" sz="1600" dirty="0">
              <a:solidFill>
                <a:schemeClr val="tx1"/>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A8D51355-ABEF-6C7D-C8DD-567E05FA8762}"/>
              </a:ext>
            </a:extLst>
          </p:cNvPr>
          <p:cNvSpPr>
            <a:spLocks noGrp="1"/>
          </p:cNvSpPr>
          <p:nvPr>
            <p:ph idx="1"/>
          </p:nvPr>
        </p:nvSpPr>
        <p:spPr>
          <a:xfrm>
            <a:off x="658672" y="509071"/>
            <a:ext cx="8596668" cy="3880773"/>
          </a:xfrm>
        </p:spPr>
        <p:txBody>
          <a:bodyPr/>
          <a:lstStyle/>
          <a:p>
            <a:r>
              <a:rPr lang="en-GB" dirty="0"/>
              <a:t>However, group work is not without its pitfalls and can sometimes be in affective for some young people who are just not ready to learn in part of a group or struggle to establish themselves or see themselves as part of the group.</a:t>
            </a:r>
          </a:p>
          <a:p>
            <a:r>
              <a:rPr lang="en-GB" dirty="0"/>
              <a:t>Its so important as group facilitators that we can see and recognise if members of the group are struggling and feeling not part of the group. Its in situations like these we would adapt sessions on the spot and consider one-one to working to help build self esteem and confidence with that individual. With the aim of looking to get them comfortable with in a group environment.</a:t>
            </a:r>
          </a:p>
        </p:txBody>
      </p:sp>
      <p:sp>
        <p:nvSpPr>
          <p:cNvPr id="4" name="Title 1">
            <a:extLst>
              <a:ext uri="{FF2B5EF4-FFF2-40B4-BE49-F238E27FC236}">
                <a16:creationId xmlns:a16="http://schemas.microsoft.com/office/drawing/2014/main" id="{6CA12B56-5F6F-7D77-3A36-16CC1E2B44BA}"/>
              </a:ext>
            </a:extLst>
          </p:cNvPr>
          <p:cNvSpPr txBox="1">
            <a:spLocks/>
          </p:cNvSpPr>
          <p:nvPr/>
        </p:nvSpPr>
        <p:spPr>
          <a:xfrm>
            <a:off x="169754" y="3575649"/>
            <a:ext cx="11363574" cy="3429000"/>
          </a:xfrm>
          <a:prstGeom prst="rect">
            <a:avLst/>
          </a:prstGeom>
        </p:spPr>
        <p:txBody>
          <a:bodyPr vert="horz" lIns="91440" tIns="45720" rIns="91440" bIns="45720" rtlCol="0" anchor="t">
            <a:normAutofit fontScale="82500" lnSpcReduction="20000"/>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b="1" dirty="0">
                <a:solidFill>
                  <a:schemeClr val="tx1"/>
                </a:solidFill>
                <a:latin typeface="+mn-lt"/>
                <a:cs typeface="Arial" panose="020B0604020202020204" pitchFamily="34" charset="0"/>
              </a:rPr>
              <a:t>Working with individuals.</a:t>
            </a:r>
          </a:p>
          <a:p>
            <a:endParaRPr lang="en-GB" sz="2000" b="1" dirty="0">
              <a:solidFill>
                <a:schemeClr val="tx1"/>
              </a:solidFill>
              <a:latin typeface="+mn-lt"/>
              <a:cs typeface="Arial" panose="020B0604020202020204" pitchFamily="34" charset="0"/>
            </a:endParaRPr>
          </a:p>
          <a:p>
            <a:pPr marL="285750" indent="-285750">
              <a:buFont typeface="Arial" panose="020B0604020202020204" pitchFamily="34" charset="0"/>
              <a:buChar char="•"/>
            </a:pPr>
            <a:r>
              <a:rPr lang="en-GB" sz="2000" dirty="0">
                <a:solidFill>
                  <a:schemeClr val="tx1"/>
                </a:solidFill>
                <a:latin typeface="+mn-lt"/>
                <a:cs typeface="Arial" panose="020B0604020202020204" pitchFamily="34" charset="0"/>
              </a:rPr>
              <a:t>Can happen in all aspects of Youth Work, but tends to be more common in the targeted area’s of practice such as NEET Agenda, Youth Homelessness, Young people looked, Youth justice and Substance misuse.</a:t>
            </a:r>
          </a:p>
          <a:p>
            <a:pPr marL="285750" indent="-285750">
              <a:buFont typeface="Arial" panose="020B0604020202020204" pitchFamily="34" charset="0"/>
              <a:buChar char="•"/>
            </a:pPr>
            <a:endParaRPr lang="en-GB" sz="2000" dirty="0">
              <a:solidFill>
                <a:schemeClr val="tx1"/>
              </a:solidFill>
              <a:latin typeface="+mn-lt"/>
              <a:cs typeface="Arial" panose="020B0604020202020204" pitchFamily="34" charset="0"/>
            </a:endParaRPr>
          </a:p>
          <a:p>
            <a:pPr marL="285750" indent="-285750">
              <a:buFont typeface="Arial" panose="020B0604020202020204" pitchFamily="34" charset="0"/>
              <a:buChar char="•"/>
            </a:pPr>
            <a:r>
              <a:rPr lang="en-GB" sz="2000" dirty="0">
                <a:solidFill>
                  <a:schemeClr val="tx1"/>
                </a:solidFill>
                <a:latin typeface="+mn-lt"/>
                <a:cs typeface="Arial" panose="020B0604020202020204" pitchFamily="34" charset="0"/>
              </a:rPr>
              <a:t>As Youth workers its essential we work with the key set of values we would also use in group work, But it is sessions like this we would tend to use counselling skills. (Sanders, 2004) talks about how counselling can be used by anyone as a set of separate techniques, or as skills either integrated or alongside a well established set of professional ‘people’ skills. </a:t>
            </a:r>
          </a:p>
          <a:p>
            <a:pPr algn="ctr"/>
            <a:endParaRPr lang="en-GB" sz="2000" b="1" dirty="0">
              <a:solidFill>
                <a:schemeClr val="tx1"/>
              </a:solidFill>
              <a:latin typeface="+mn-lt"/>
              <a:cs typeface="Arial" panose="020B0604020202020204" pitchFamily="34" charset="0"/>
            </a:endParaRPr>
          </a:p>
          <a:p>
            <a:pPr algn="ctr"/>
            <a:br>
              <a:rPr lang="en-GB" dirty="0"/>
            </a:br>
            <a:br>
              <a:rPr lang="en-GB" dirty="0"/>
            </a:br>
            <a:endParaRPr lang="en-GB" dirty="0"/>
          </a:p>
        </p:txBody>
      </p:sp>
    </p:spTree>
    <p:extLst>
      <p:ext uri="{BB962C8B-B14F-4D97-AF65-F5344CB8AC3E}">
        <p14:creationId xmlns:p14="http://schemas.microsoft.com/office/powerpoint/2010/main" val="3392622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B419D2-FA05-EDE9-0EF8-7D230DF9D99A}"/>
              </a:ext>
            </a:extLst>
          </p:cNvPr>
          <p:cNvSpPr>
            <a:spLocks noGrp="1"/>
          </p:cNvSpPr>
          <p:nvPr>
            <p:ph idx="1"/>
          </p:nvPr>
        </p:nvSpPr>
        <p:spPr>
          <a:xfrm>
            <a:off x="470300" y="461186"/>
            <a:ext cx="8596668" cy="3880773"/>
          </a:xfrm>
        </p:spPr>
        <p:txBody>
          <a:bodyPr/>
          <a:lstStyle/>
          <a:p>
            <a:r>
              <a:rPr lang="en-GB" dirty="0"/>
              <a:t>Its essential we keep to our professional boundaries. We must know our limits as practitioners and know when to refer on to specialist services. You cannot offer counselling sessions unless you are a qualified and registered councillor. The same would apply to engagements strategies such as play therapy or Art therap. </a:t>
            </a:r>
          </a:p>
          <a:p>
            <a:r>
              <a:rPr lang="en-GB" dirty="0"/>
              <a:t>We can utilise some of these skills and ideas for engagement and relationship building with young people. But if we recognise a clear need that goes beyond our skill set its essential we refer into the correct service so the right support can be identified. This does not mean our support stops for the young person. It would continue in multi agency approach, ensuring a person-centred approach with young person fully informed of what is happening at all times. </a:t>
            </a:r>
          </a:p>
        </p:txBody>
      </p:sp>
    </p:spTree>
    <p:extLst>
      <p:ext uri="{BB962C8B-B14F-4D97-AF65-F5344CB8AC3E}">
        <p14:creationId xmlns:p14="http://schemas.microsoft.com/office/powerpoint/2010/main" val="1993732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6AF9-B8DE-E426-765D-1B8FFCD2A870}"/>
              </a:ext>
            </a:extLst>
          </p:cNvPr>
          <p:cNvSpPr>
            <a:spLocks noGrp="1"/>
          </p:cNvSpPr>
          <p:nvPr>
            <p:ph type="title"/>
          </p:nvPr>
        </p:nvSpPr>
        <p:spPr/>
        <p:txBody>
          <a:bodyPr/>
          <a:lstStyle/>
          <a:p>
            <a:r>
              <a:rPr lang="en-GB" b="1" dirty="0">
                <a:solidFill>
                  <a:schemeClr val="tx1"/>
                </a:solidFill>
              </a:rPr>
              <a:t>Egan’s Three stage Helping Model </a:t>
            </a:r>
            <a:br>
              <a:rPr lang="en-GB" b="1" dirty="0">
                <a:solidFill>
                  <a:schemeClr val="tx1"/>
                </a:solidFill>
              </a:rPr>
            </a:br>
            <a:r>
              <a:rPr lang="en-GB" b="1" dirty="0">
                <a:solidFill>
                  <a:schemeClr val="tx1"/>
                </a:solidFill>
              </a:rPr>
              <a:t>(Sanders, 2004, p. 74)</a:t>
            </a:r>
          </a:p>
        </p:txBody>
      </p:sp>
      <p:graphicFrame>
        <p:nvGraphicFramePr>
          <p:cNvPr id="4" name="Content Placeholder 3">
            <a:extLst>
              <a:ext uri="{FF2B5EF4-FFF2-40B4-BE49-F238E27FC236}">
                <a16:creationId xmlns:a16="http://schemas.microsoft.com/office/drawing/2014/main" id="{F18C45DC-84BD-2F86-277B-21D694A97258}"/>
              </a:ext>
            </a:extLst>
          </p:cNvPr>
          <p:cNvGraphicFramePr>
            <a:graphicFrameLocks noGrp="1"/>
          </p:cNvGraphicFramePr>
          <p:nvPr>
            <p:ph idx="1"/>
            <p:extLst>
              <p:ext uri="{D42A27DB-BD31-4B8C-83A1-F6EECF244321}">
                <p14:modId xmlns:p14="http://schemas.microsoft.com/office/powerpoint/2010/main" val="21889436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6319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326" y="156238"/>
            <a:ext cx="8596668" cy="1320800"/>
          </a:xfrm>
        </p:spPr>
        <p:txBody>
          <a:bodyPr/>
          <a:lstStyle/>
          <a:p>
            <a:pPr algn="ctr"/>
            <a:r>
              <a:rPr lang="en-GB" b="1" dirty="0">
                <a:solidFill>
                  <a:schemeClr val="tx1"/>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40239" y="1562793"/>
            <a:ext cx="8857364" cy="4478569"/>
          </a:xfrm>
        </p:spPr>
        <p:txBody>
          <a:bodyPr/>
          <a:lstStyle/>
          <a:p>
            <a:endParaRPr lang="en-GB" dirty="0"/>
          </a:p>
          <a:p>
            <a:endParaRPr lang="en-GB" dirty="0"/>
          </a:p>
        </p:txBody>
      </p:sp>
      <p:sp>
        <p:nvSpPr>
          <p:cNvPr id="4" name="TextBox 3">
            <a:extLst>
              <a:ext uri="{FF2B5EF4-FFF2-40B4-BE49-F238E27FC236}">
                <a16:creationId xmlns:a16="http://schemas.microsoft.com/office/drawing/2014/main" id="{F5E66C61-2744-88F6-6BBB-C1463B7957D8}"/>
              </a:ext>
            </a:extLst>
          </p:cNvPr>
          <p:cNvSpPr txBox="1"/>
          <p:nvPr/>
        </p:nvSpPr>
        <p:spPr>
          <a:xfrm>
            <a:off x="466530" y="1203649"/>
            <a:ext cx="9610531" cy="5632311"/>
          </a:xfrm>
          <a:prstGeom prst="rect">
            <a:avLst/>
          </a:prstGeom>
          <a:noFill/>
        </p:spPr>
        <p:txBody>
          <a:bodyPr wrap="square" rtlCol="0">
            <a:spAutoFit/>
          </a:bodyPr>
          <a:lstStyle/>
          <a:p>
            <a:r>
              <a:rPr lang="en-GB" dirty="0"/>
              <a:t>Young (2007) describes how crucial the voluntary relationship between Youth Worker and young person is. Young people do not choose who their parents are, or choose to go to school. But they chose to be here and engage with us.</a:t>
            </a:r>
          </a:p>
          <a:p>
            <a:endParaRPr lang="en-GB" dirty="0"/>
          </a:p>
          <a:p>
            <a:r>
              <a:rPr lang="en-GB" dirty="0"/>
              <a:t>By accepting and valuing young people the relationship can begin to really flourish and strengthen. The relationship is underpinned by a set of essential values that have been identified by workers and young people interviewed</a:t>
            </a:r>
          </a:p>
          <a:p>
            <a:endParaRPr lang="en-GB" dirty="0"/>
          </a:p>
          <a:p>
            <a:endParaRPr lang="en-GB" dirty="0"/>
          </a:p>
          <a:p>
            <a:r>
              <a:rPr lang="en-GB" dirty="0"/>
              <a:t>                                       &gt; Accepting and valuing young people</a:t>
            </a:r>
          </a:p>
          <a:p>
            <a:r>
              <a:rPr lang="en-GB" dirty="0"/>
              <a:t>                                       &gt; Honesty</a:t>
            </a:r>
          </a:p>
          <a:p>
            <a:r>
              <a:rPr lang="en-GB" dirty="0"/>
              <a:t>                                       &gt; Trust</a:t>
            </a:r>
          </a:p>
          <a:p>
            <a:r>
              <a:rPr lang="en-GB" dirty="0"/>
              <a:t>                                       &gt; Respect</a:t>
            </a:r>
          </a:p>
          <a:p>
            <a:r>
              <a:rPr lang="en-GB" dirty="0"/>
              <a:t>                                       &gt; Reciprocity</a:t>
            </a:r>
          </a:p>
          <a:p>
            <a:endParaRPr lang="en-GB" dirty="0"/>
          </a:p>
          <a:p>
            <a:r>
              <a:rPr lang="en-GB" dirty="0"/>
              <a:t>Its essential that we view each young person as a unique individual and understand that some sessions we plan might not work or suit their current needs. The behaviours they will then display will inform us of this and its down to us to react/adapt to ensure we are best supporting everyone whether it be in a group setting or one-one work.</a:t>
            </a:r>
          </a:p>
          <a:p>
            <a:endParaRPr lang="en-GB" dirty="0"/>
          </a:p>
        </p:txBody>
      </p:sp>
    </p:spTree>
    <p:extLst>
      <p:ext uri="{BB962C8B-B14F-4D97-AF65-F5344CB8AC3E}">
        <p14:creationId xmlns:p14="http://schemas.microsoft.com/office/powerpoint/2010/main" val="2579226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5639" y="0"/>
            <a:ext cx="8596668" cy="1320800"/>
          </a:xfrm>
        </p:spPr>
        <p:txBody>
          <a:bodyPr/>
          <a:lstStyle/>
          <a:p>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11822" y="692727"/>
            <a:ext cx="8596668" cy="5121564"/>
          </a:xfrm>
        </p:spPr>
        <p:txBody>
          <a:bodyPr/>
          <a:lstStyle/>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49E7C57E-84B3-B50E-819B-2EDFC97DA1BC}"/>
              </a:ext>
            </a:extLst>
          </p:cNvPr>
          <p:cNvSpPr txBox="1"/>
          <p:nvPr/>
        </p:nvSpPr>
        <p:spPr>
          <a:xfrm>
            <a:off x="483637" y="1439176"/>
            <a:ext cx="11224726" cy="4628126"/>
          </a:xfrm>
          <a:prstGeom prst="rect">
            <a:avLst/>
          </a:prstGeom>
          <a:noFill/>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ACE Hub Wales (2022). Trauma-Informed Wales: A Societal Approach to Understanding, Preventing and Supporting the Impacts of Trauma and Adversity Developed in co-production with people and organisations across Wales and supported by Welsh Government. [online] Available at: </a:t>
            </a:r>
            <a:r>
              <a:rPr lang="en-GB" sz="18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https://traumaframeworkcymru.com/wp-content/uploads/2022/07/Trauma-Informed-Wales-Framework.pdf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Batsleer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and Davies, B. (2010). What is youth work? Exeter: Learning Matters.</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bMindful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Understanding the PACE Model. [online]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bMindful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Psychology. Available at: </a:t>
            </a:r>
            <a:r>
              <a:rPr lang="en-GB" sz="18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3"/>
              </a:rPr>
              <a:t>https://www.bmindfulpsychology.co.uk/post/understanding-the-pace-model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CLD, (YW01). Youth Work NOS | CLD Standards Council for Scotland. [online] Available at: https://cldstandardscouncil.org.uk/resources/standards-and-benchmarks/national-occupational-standards/youth-work-nos/.</a:t>
            </a:r>
          </a:p>
          <a:p>
            <a:pPr>
              <a:lnSpc>
                <a:spcPct val="115000"/>
              </a:lnSpc>
              <a:spcAft>
                <a:spcPts val="800"/>
              </a:spcAft>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Coleman,J</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Catan, L. and Dennison, C. (2004) ‘You’re the Last Person I’d Talk To’, in J. Roche, S. Tucker, R. Thomson and R. Flynn (eds) Youth in Society (2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edition). London: Sage. England vol 3 1997-2007, Leicester: Youth Work Press.</a:t>
            </a:r>
          </a:p>
        </p:txBody>
      </p:sp>
    </p:spTree>
    <p:extLst>
      <p:ext uri="{BB962C8B-B14F-4D97-AF65-F5344CB8AC3E}">
        <p14:creationId xmlns:p14="http://schemas.microsoft.com/office/powerpoint/2010/main" val="998577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1644" y="225083"/>
            <a:ext cx="9899298" cy="6632917"/>
          </a:xfrm>
        </p:spPr>
        <p:txBody>
          <a:bodyPr>
            <a:normAutofit fontScale="85000" lnSpcReduction="20000"/>
          </a:bodyPr>
          <a:lstStyle/>
          <a:p>
            <a:pPr marL="0" indent="0">
              <a:lnSpc>
                <a:spcPct val="115000"/>
              </a:lnSpc>
              <a:spcAft>
                <a:spcPts val="800"/>
              </a:spcAft>
              <a:buNone/>
            </a:pP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Jeffs &amp; Smith (1999) ‘The problem of Youth for Youth Work’ in Youth &amp; Policy. Vol. 62 (PP 45 – 66)</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Jeffs, T and Smith, M. (2008) Valuing Youth Work Youth &amp;Policy vol 100:277-302.</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Lewis, A. (2024) “Working Therapeutically with young people”. “Power point presentation” UTSW Campus Carmarthen. (16/10/24).</a:t>
            </a:r>
          </a:p>
          <a:p>
            <a:pPr marL="0" indent="0">
              <a:lnSpc>
                <a:spcPct val="115000"/>
              </a:lnSpc>
              <a:spcAft>
                <a:spcPts val="800"/>
              </a:spcAft>
              <a:buNone/>
            </a:pPr>
            <a:r>
              <a:rPr lang="en-GB" sz="2100" kern="100" dirty="0" err="1">
                <a:effectLst/>
                <a:latin typeface="Aptos" panose="020B0004020202020204" pitchFamily="34" charset="0"/>
                <a:ea typeface="Aptos" panose="020B0004020202020204" pitchFamily="34" charset="0"/>
                <a:cs typeface="Times New Roman" panose="02020603050405020304" pitchFamily="18" charset="0"/>
              </a:rPr>
              <a:t>Prever</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M. (2010). Counselling and supporting children and young people : A person-centred approach. London: SAGE.</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Sanders, P. (2004) First Steps in Counselling, Ross on Wye: PCCS Books.</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Wood, J., Westwood, S. and Gill Thompson (2015). Youth work : preparation for practice. Abingdon, Oxon: Routledge.</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Young, K. (2007). The art of youth work. Lyme Regis: Russell House Publishing Ltd.</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Youth Work in Wales Review Group (2022) YOUTH WORK IN WALES: PRINCIPLES AND PURPOSES, YOUTH WORK IN WALES, p. 02. </a:t>
            </a:r>
            <a:r>
              <a:rPr lang="en-GB" sz="21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https://www.cwvys.org.uk/wp-content/uploads/2022/10/YOUTH-WORK-IN-WALES-2022-ENGLISH.pdf</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(Accessed on 13.10.24).</a:t>
            </a:r>
          </a:p>
          <a:p>
            <a:pPr marL="0" indent="0">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Youth work in Wales Review Group. (2022) ‘The five pillars of youth work in Wales’. Youth work in Wales: Principles and purposes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4814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12522</TotalTime>
  <Words>2355</Words>
  <Application>Microsoft Office PowerPoint</Application>
  <PresentationFormat>Widescreen</PresentationFormat>
  <Paragraphs>115</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-apple-system</vt:lpstr>
      <vt:lpstr>Aptos</vt:lpstr>
      <vt:lpstr>Arial</vt:lpstr>
      <vt:lpstr>Euphemia</vt:lpstr>
      <vt:lpstr>Times New Roman</vt:lpstr>
      <vt:lpstr>Trebuchet MS</vt:lpstr>
      <vt:lpstr>Wingdings 3</vt:lpstr>
      <vt:lpstr>Facet</vt:lpstr>
      <vt:lpstr>Youth Work skills, approaches and tools used to build meaningful relationships with young people.</vt:lpstr>
      <vt:lpstr>PowerPoint Presentation</vt:lpstr>
      <vt:lpstr>Why build meaningful relationships?</vt:lpstr>
      <vt:lpstr>Open access provision</vt:lpstr>
      <vt:lpstr>PowerPoint Presentation</vt:lpstr>
      <vt:lpstr>Person centred approach  </vt:lpstr>
      <vt:lpstr>Unconditional positive regard</vt:lpstr>
      <vt:lpstr>Trauma informed practice.</vt:lpstr>
      <vt:lpstr>Trauma informed</vt:lpstr>
      <vt:lpstr>Tools and approaches for engagement.</vt:lpstr>
      <vt:lpstr>Group Work</vt:lpstr>
      <vt:lpstr>Tuckman (1965) illustrates stages within a group’s development </vt:lpstr>
      <vt:lpstr>  </vt:lpstr>
      <vt:lpstr>PowerPoint Presentation</vt:lpstr>
      <vt:lpstr>Egan’s Three stage Helping Model  (Sanders, 2004, p. 74)</vt:lpstr>
      <vt:lpstr>Conclusion</vt:lpstr>
      <vt:lpstr>References</vt:lpstr>
      <vt:lpstr>PowerPoint Presentation</vt:lpstr>
    </vt:vector>
  </TitlesOfParts>
  <Company>PCC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presentation</dc:title>
  <dc:creator>Seymour-Davies, Sean</dc:creator>
  <cp:lastModifiedBy>Seymour-Davies, Sean</cp:lastModifiedBy>
  <cp:revision>157</cp:revision>
  <cp:lastPrinted>2024-10-24T11:25:07Z</cp:lastPrinted>
  <dcterms:created xsi:type="dcterms:W3CDTF">2022-10-19T09:47:55Z</dcterms:created>
  <dcterms:modified xsi:type="dcterms:W3CDTF">2024-10-24T13:31:47Z</dcterms:modified>
</cp:coreProperties>
</file>