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256" r:id="rId2"/>
    <p:sldId id="267" r:id="rId3"/>
    <p:sldId id="257" r:id="rId4"/>
    <p:sldId id="258" r:id="rId5"/>
    <p:sldId id="259" r:id="rId6"/>
    <p:sldId id="260" r:id="rId7"/>
    <p:sldId id="261" r:id="rId8"/>
    <p:sldId id="262" r:id="rId9"/>
    <p:sldId id="263" r:id="rId10"/>
    <p:sldId id="264" r:id="rId11"/>
    <p:sldId id="268" r:id="rId12"/>
    <p:sldId id="266"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587" autoAdjust="0"/>
    <p:restoredTop sz="86467" autoAdjust="0"/>
  </p:normalViewPr>
  <p:slideViewPr>
    <p:cSldViewPr snapToGrid="0">
      <p:cViewPr varScale="1">
        <p:scale>
          <a:sx n="54" d="100"/>
          <a:sy n="54" d="100"/>
        </p:scale>
        <p:origin x="400" y="60"/>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3966D51-B7D0-4D11-9DFA-21842B70A58D}" type="datetimeFigureOut">
              <a:rPr lang="en-IN" smtClean="0"/>
              <a:t>31-03-2023</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002752C-F7FF-4BEA-8B44-F9ADEC095E0E}" type="slidenum">
              <a:rPr lang="en-IN" smtClean="0"/>
              <a:t>‹#›</a:t>
            </a:fld>
            <a:endParaRPr lang="en-IN"/>
          </a:p>
        </p:txBody>
      </p:sp>
    </p:spTree>
    <p:extLst>
      <p:ext uri="{BB962C8B-B14F-4D97-AF65-F5344CB8AC3E}">
        <p14:creationId xmlns:p14="http://schemas.microsoft.com/office/powerpoint/2010/main" val="21665649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citeseerx.ist.psu.edu/document?repid=rep1&amp;type=pdf&amp;doi=b3bf6373ff41a115197cb5b30e57830c16130c2c" TargetMode="External"/><Relationship Id="rId7" Type="http://schemas.openxmlformats.org/officeDocument/2006/relationships/hyperlink" Target="https://onlinedegree.uncw.edu/articles/nursing/importance-of-research-in-nursing.aspx" TargetMode="External"/><Relationship Id="rId2" Type="http://schemas.openxmlformats.org/officeDocument/2006/relationships/slide" Target="../slides/slide12.xml"/><Relationship Id="rId1" Type="http://schemas.openxmlformats.org/officeDocument/2006/relationships/notesMaster" Target="../notesMasters/notesMaster1.xml"/><Relationship Id="rId6" Type="http://schemas.openxmlformats.org/officeDocument/2006/relationships/hyperlink" Target="https://www.ncbi.nlm.nih.gov/pmc/articles/PMC3133901/#:~:text=Evidence%2Dbased%20practice%20(EBP),care%20to%20a%20specific%20population" TargetMode="External"/><Relationship Id="rId5" Type="http://schemas.openxmlformats.org/officeDocument/2006/relationships/hyperlink" Target="https://phw.nhs.wales/topics/food-safety-and-hygiene/" TargetMode="External"/><Relationship Id="rId4" Type="http://schemas.openxmlformats.org/officeDocument/2006/relationships/hyperlink" Target="https://www.food.gov.uk/business-guidance/food-hygiene-for-your-business"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dirty="0">
                <a:effectLst/>
                <a:latin typeface="Times New Roman" panose="02020603050405020304" pitchFamily="18" charset="0"/>
                <a:ea typeface="Times New Roman" panose="02020603050405020304" pitchFamily="18" charset="0"/>
              </a:rPr>
              <a:t>Any disease which can be acute or chronic of an infectious or toxic developed after consuming the food is known as foodborne disease (Food Safety and Hygiene, 2022). The assurance an individual will not be harmed by the consumption of that particular food is known as Food safety. The research in nursing has a significant influence on the recent and future professional practice of nursing (UNCW, 2016). Nurses are responsible for caring for the patients directly on a regular basis and which require adjustment. Nursing Research helps to advance the practice of nursing. The outcome of a good scientific examination will influence health policy and global healthcare. The aim of nursing professionals is to promote the health and well-being  of each and every individual. The research that they perform has long lasting consequences (</a:t>
            </a:r>
            <a:r>
              <a:rPr lang="en-GB" sz="1800" dirty="0">
                <a:solidFill>
                  <a:srgbClr val="222222"/>
                </a:solidFill>
                <a:effectLst/>
                <a:latin typeface="Times New Roman" panose="02020603050405020304" pitchFamily="18" charset="0"/>
                <a:ea typeface="Times New Roman" panose="02020603050405020304" pitchFamily="18" charset="0"/>
              </a:rPr>
              <a:t>Aveyard, 2019)</a:t>
            </a:r>
            <a:r>
              <a:rPr lang="en-GB" sz="1800" dirty="0">
                <a:effectLst/>
                <a:latin typeface="Times New Roman" panose="02020603050405020304" pitchFamily="18" charset="0"/>
                <a:ea typeface="Times New Roman" panose="02020603050405020304" pitchFamily="18" charset="0"/>
              </a:rPr>
              <a:t>. The nursing research covers the sound knowledge to strengthen the foundation of clinical practice and paves the way for avoiding illness and infirmity, handling symptoms and improving care for those who are at end of life care. “Evidence Based Practice(EBP)” provides nurses with the technique to utilise the scientifically proven for importing quality services to a particular population. More than 65% of the nurses reflected a positive behaviour towards EBP (Majid et al., 2022). The nurses understood that EBP training, availability and guidance by nurses with expertise knowledge of EBP would motivate them to incorporate EBP.  The presentation will cover the chronic conditions and integrated conditions of food safety and hygiene. The study will outline the impact of integration in food safety and hygiene. The presentation will conclude by providing recommendations to improve the conditions. </a:t>
            </a:r>
            <a:endParaRPr lang="en-IN" sz="1800" dirty="0">
              <a:effectLst/>
              <a:latin typeface="Arial" panose="020B0604020202020204" pitchFamily="34" charset="0"/>
              <a:ea typeface="Arial" panose="020B0604020202020204" pitchFamily="34" charset="0"/>
            </a:endParaRPr>
          </a:p>
          <a:p>
            <a:pPr algn="just">
              <a:lnSpc>
                <a:spcPct val="150000"/>
              </a:lnSpc>
            </a:pPr>
            <a:r>
              <a:rPr lang="en-GB" sz="1800" dirty="0">
                <a:effectLst/>
                <a:latin typeface="Times New Roman" panose="02020603050405020304" pitchFamily="18" charset="0"/>
                <a:ea typeface="Times New Roman" panose="02020603050405020304" pitchFamily="18" charset="0"/>
              </a:rPr>
              <a:t> </a:t>
            </a:r>
            <a:endParaRPr lang="en-IN" sz="1800" dirty="0">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2002752C-F7FF-4BEA-8B44-F9ADEC095E0E}" type="slidenum">
              <a:rPr lang="en-IN" smtClean="0"/>
              <a:t>3</a:t>
            </a:fld>
            <a:endParaRPr lang="en-IN"/>
          </a:p>
        </p:txBody>
      </p:sp>
    </p:spTree>
    <p:extLst>
      <p:ext uri="{BB962C8B-B14F-4D97-AF65-F5344CB8AC3E}">
        <p14:creationId xmlns:p14="http://schemas.microsoft.com/office/powerpoint/2010/main" val="12060225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15000"/>
              </a:lnSpc>
            </a:pPr>
            <a:r>
              <a:rPr lang="en-GB" sz="1800" dirty="0">
                <a:effectLst/>
                <a:latin typeface="Times New Roman" panose="02020603050405020304" pitchFamily="18" charset="0"/>
                <a:ea typeface="Times New Roman" panose="02020603050405020304" pitchFamily="18" charset="0"/>
              </a:rPr>
              <a:t>The Topic Food Safety and Hygiene is chosen for the presentation as it is of great significance in the Food safety and hygiene are inseparably linked with each other to attain maximum human health and well-being. Every individual should be well nourished and free from any kind of foodborne disease (Food Safety, 2023). In Spite of these connections the current frameworks for food systems are largely ignored among food safety and hygiene. Food safety should have an effective standard to develop nutritious and safe food which is accessible to each of us. Consumption of unhealthy food and beverages like sugar sweetened drinks can result in weight gain, obesity and other chronic conditions inclusive of cancer. The aim of food safety is to prevent food spoilage due to dirty environmental conditions and hygiene practices caused due to lack of safety awareness. It orients and trains people involved in handling the product in safe handling and hygiene. It extends the shell life of the product with the help of clean processing. It prevents unsafe food from entering the market which causes foodborne illness. Food hygiene standards outline various rules and regulations to save any kind of cross contamination resulting in foodborne diseases (</a:t>
            </a:r>
            <a:r>
              <a:rPr lang="en-GB" sz="1800" dirty="0">
                <a:solidFill>
                  <a:srgbClr val="222222"/>
                </a:solidFill>
                <a:effectLst/>
                <a:highlight>
                  <a:srgbClr val="FFFFFF"/>
                </a:highlight>
                <a:latin typeface="Times New Roman" panose="02020603050405020304" pitchFamily="18" charset="0"/>
                <a:ea typeface="Times New Roman" panose="02020603050405020304" pitchFamily="18" charset="0"/>
              </a:rPr>
              <a:t>Abebe, 2020)</a:t>
            </a:r>
            <a:r>
              <a:rPr lang="en-GB" sz="1800" dirty="0">
                <a:effectLst/>
                <a:latin typeface="Times New Roman" panose="02020603050405020304" pitchFamily="18" charset="0"/>
                <a:ea typeface="Times New Roman" panose="02020603050405020304" pitchFamily="18" charset="0"/>
              </a:rPr>
              <a:t>. Traceability and correct labelling are the essential food safety management but they are not always included in hygiene standards. </a:t>
            </a:r>
            <a:endParaRPr lang="en-IN" sz="1800" dirty="0">
              <a:effectLst/>
              <a:latin typeface="Arial" panose="020B0604020202020204" pitchFamily="34" charset="0"/>
              <a:ea typeface="Arial" panose="020B0604020202020204" pitchFamily="34" charset="0"/>
            </a:endParaRPr>
          </a:p>
          <a:p>
            <a:pPr algn="just">
              <a:lnSpc>
                <a:spcPct val="150000"/>
              </a:lnSpc>
            </a:pPr>
            <a:r>
              <a:rPr lang="en-GB" sz="1800" dirty="0">
                <a:effectLst/>
                <a:latin typeface="Times New Roman" panose="02020603050405020304" pitchFamily="18" charset="0"/>
                <a:ea typeface="Times New Roman" panose="02020603050405020304" pitchFamily="18" charset="0"/>
              </a:rPr>
              <a:t>In England, Northern Ireland, and Wales, 350,348 food hygiene interventions were documented over the 2017–18 year. In Wales, 4,979 cases of food poisoning were reported to Public Health Wales in 2010 (Food Safety and Hygiene, 2022). The Topic Food Safety and Hygiene is chosen for the presentation as it is of great significance in the Food safety and hygiene are inseparably linked with each other to attain maximum human health and well-being. Every individual should be well nourished and free from any kind of foodborne disease (Food Safety, 2023). In Spite of these connections the current frameworks for food systems are largely ignored among food safety and hygiene. Food safety should have an effective standard to develop nutritious and safe food which is accessible to each of us. Consumption of unhealthy food and beverages like sugar sweetened drinks can result in weight gain, obesity and other chronic conditions inclusive of cancer (Aveyard and Sharp, 2017). The aim of food safety is to prevent food spoilage due to dirty environmental conditions and hygiene practices caused due to lack of safety awareness.</a:t>
            </a:r>
            <a:endParaRPr lang="en-IN" sz="1800" dirty="0">
              <a:effectLst/>
              <a:latin typeface="Arial" panose="020B0604020202020204" pitchFamily="34" charset="0"/>
              <a:ea typeface="Arial" panose="020B0604020202020204" pitchFamily="34" charset="0"/>
            </a:endParaRPr>
          </a:p>
          <a:p>
            <a:pPr algn="just">
              <a:lnSpc>
                <a:spcPct val="150000"/>
              </a:lnSpc>
            </a:pPr>
            <a:r>
              <a:rPr lang="en-GB" sz="1800" dirty="0">
                <a:solidFill>
                  <a:srgbClr val="000000"/>
                </a:solidFill>
                <a:effectLst/>
                <a:latin typeface="Times New Roman" panose="02020603050405020304" pitchFamily="18" charset="0"/>
                <a:ea typeface="Arial" panose="020B0604020202020204" pitchFamily="34" charset="0"/>
              </a:rPr>
              <a:t>In England, Wales, and Northern Ireland, food safety and food hygiene are handled by the Food Standards Agency (FSA) (Gov.uk, n. d). It works with regional authorities to enact laws governing food safety, and its employees work in meat processing factories to ensure that requirements are being fulfilled.</a:t>
            </a:r>
            <a:r>
              <a:rPr lang="en-GB" sz="1800" dirty="0">
                <a:effectLst/>
                <a:latin typeface="Times New Roman" panose="02020603050405020304" pitchFamily="18" charset="0"/>
                <a:ea typeface="Times New Roman" panose="02020603050405020304" pitchFamily="18" charset="0"/>
              </a:rPr>
              <a:t> It orients and trains people involved in handling the product in safe handling and hygiene. It extends the shell life of the product with the help of clean processing. It prevents unsafe food from entering the market which causes foodborne illness. Food hygiene standards outline various rules and regulations to save any kind of cross contamination resulting in foodborne diseases (</a:t>
            </a:r>
            <a:r>
              <a:rPr lang="en-GB" sz="1800" dirty="0">
                <a:solidFill>
                  <a:srgbClr val="222222"/>
                </a:solidFill>
                <a:effectLst/>
                <a:highlight>
                  <a:srgbClr val="FFFFFF"/>
                </a:highlight>
                <a:latin typeface="Times New Roman" panose="02020603050405020304" pitchFamily="18" charset="0"/>
                <a:ea typeface="Times New Roman" panose="02020603050405020304" pitchFamily="18" charset="0"/>
              </a:rPr>
              <a:t>Abebe, 2020)</a:t>
            </a:r>
            <a:r>
              <a:rPr lang="en-GB" sz="1800" dirty="0">
                <a:effectLst/>
                <a:latin typeface="Times New Roman" panose="02020603050405020304" pitchFamily="18" charset="0"/>
                <a:ea typeface="Times New Roman" panose="02020603050405020304" pitchFamily="18" charset="0"/>
              </a:rPr>
              <a:t>. Traceability and correct labelling are the essential food safety management but they are not always included in hygiene standards. </a:t>
            </a:r>
            <a:endParaRPr lang="en-IN" sz="1800" dirty="0">
              <a:effectLst/>
              <a:latin typeface="Arial" panose="020B0604020202020204" pitchFamily="34" charset="0"/>
              <a:ea typeface="Arial" panose="020B0604020202020204" pitchFamily="34" charset="0"/>
            </a:endParaRPr>
          </a:p>
          <a:p>
            <a:pPr algn="just">
              <a:lnSpc>
                <a:spcPct val="150000"/>
              </a:lnSpc>
            </a:pPr>
            <a:r>
              <a:rPr lang="en-GB" sz="1800" dirty="0">
                <a:effectLst/>
                <a:latin typeface="Times New Roman" panose="02020603050405020304" pitchFamily="18" charset="0"/>
                <a:ea typeface="Times New Roman" panose="02020603050405020304" pitchFamily="18" charset="0"/>
              </a:rPr>
              <a:t>Chronic diseases are diseases of long term durations and it can result from any kind of genetic, environmental and behavioural factors. The common types of chronic diseases are cardiovascular diseases which account for 18 million deaths across the world annually, cancers and chronic respiratory disease (Agricultural Review, 2022). The various  chronic diseases led by food are chronic </a:t>
            </a:r>
            <a:r>
              <a:rPr lang="en-GB" sz="1800" dirty="0" err="1">
                <a:effectLst/>
                <a:latin typeface="Times New Roman" panose="02020603050405020304" pitchFamily="18" charset="0"/>
                <a:ea typeface="Times New Roman" panose="02020603050405020304" pitchFamily="18" charset="0"/>
              </a:rPr>
              <a:t>hyperglycemia</a:t>
            </a:r>
            <a:r>
              <a:rPr lang="en-GB" sz="1800" dirty="0">
                <a:effectLst/>
                <a:latin typeface="Times New Roman" panose="02020603050405020304" pitchFamily="18" charset="0"/>
                <a:ea typeface="Times New Roman" panose="02020603050405020304" pitchFamily="18" charset="0"/>
              </a:rPr>
              <a:t> often leading to short and long term complications resulting in serious implications. There are nearly 1.65 million deaths annually due to diabetes. The infectious diseases have significantly decreased and there has been a significant rise in life expectancy in different countries in recent years. But there has been a sharp rise in chronic diseases. Obesity and overweight which is so symbolic of the evolutions have affected more than 50 % of the populations of OECD countries. Largely impacted by lifestyle evolution, it is reflected that 80% of the occurrence of heart diseases, strokes and type 2 diabetes and one third cancer can be safeguarded by the elimination of shared risk factors. Out of these factors, food consumption attitudes play a significant role and governments are incorporating essential nutrition policies to reduce the sharp rise of chronic diseases. </a:t>
            </a:r>
            <a:endParaRPr lang="en-IN" sz="1800" dirty="0">
              <a:effectLst/>
              <a:latin typeface="Arial" panose="020B0604020202020204" pitchFamily="34" charset="0"/>
              <a:ea typeface="Arial" panose="020B0604020202020204" pitchFamily="34" charset="0"/>
            </a:endParaRPr>
          </a:p>
          <a:p>
            <a:endParaRPr lang="en-IN" dirty="0"/>
          </a:p>
        </p:txBody>
      </p:sp>
      <p:sp>
        <p:nvSpPr>
          <p:cNvPr id="4" name="Slide Number Placeholder 3"/>
          <p:cNvSpPr>
            <a:spLocks noGrp="1"/>
          </p:cNvSpPr>
          <p:nvPr>
            <p:ph type="sldNum" sz="quarter" idx="5"/>
          </p:nvPr>
        </p:nvSpPr>
        <p:spPr/>
        <p:txBody>
          <a:bodyPr/>
          <a:lstStyle/>
          <a:p>
            <a:fld id="{2002752C-F7FF-4BEA-8B44-F9ADEC095E0E}" type="slidenum">
              <a:rPr lang="en-IN" smtClean="0"/>
              <a:t>4</a:t>
            </a:fld>
            <a:endParaRPr lang="en-IN"/>
          </a:p>
        </p:txBody>
      </p:sp>
    </p:spTree>
    <p:extLst>
      <p:ext uri="{BB962C8B-B14F-4D97-AF65-F5344CB8AC3E}">
        <p14:creationId xmlns:p14="http://schemas.microsoft.com/office/powerpoint/2010/main" val="3239422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dirty="0">
                <a:effectLst/>
                <a:latin typeface="Times New Roman" panose="02020603050405020304" pitchFamily="18" charset="0"/>
                <a:ea typeface="Times New Roman" panose="02020603050405020304" pitchFamily="18" charset="0"/>
              </a:rPr>
              <a:t>Ethics in nursing can be stated as the behaviour of moral principles that the researcher has to abide by  carrying out the nursing research to make sure that the rights and welfare of individuals are maintained. Nursing research is carried out by maintaining ethical standards (</a:t>
            </a:r>
            <a:r>
              <a:rPr lang="en-GB" sz="1800" dirty="0">
                <a:solidFill>
                  <a:srgbClr val="222222"/>
                </a:solidFill>
                <a:effectLst/>
                <a:latin typeface="Times New Roman" panose="02020603050405020304" pitchFamily="18" charset="0"/>
                <a:ea typeface="Times New Roman" panose="02020603050405020304" pitchFamily="18" charset="0"/>
              </a:rPr>
              <a:t>Beauchamp and Childress, 2019)</a:t>
            </a:r>
            <a:r>
              <a:rPr lang="en-GB" sz="1800" dirty="0">
                <a:effectLst/>
                <a:latin typeface="Times New Roman" panose="02020603050405020304" pitchFamily="18" charset="0"/>
                <a:ea typeface="Times New Roman" panose="02020603050405020304" pitchFamily="18" charset="0"/>
              </a:rPr>
              <a:t>. Nurses are required to apply the ethical standards in their own research while reviewing research. The declaration of Helsinki in 1964 outlines the various ethical principles and it was initially applied to medical research. </a:t>
            </a:r>
            <a:endParaRPr lang="en-IN" sz="1800" dirty="0">
              <a:effectLst/>
              <a:latin typeface="Arial" panose="020B0604020202020204" pitchFamily="34" charset="0"/>
              <a:ea typeface="Arial" panose="020B0604020202020204" pitchFamily="34" charset="0"/>
            </a:endParaRPr>
          </a:p>
          <a:p>
            <a:pPr marL="342900" lvl="0" indent="-342900" algn="just">
              <a:lnSpc>
                <a:spcPct val="150000"/>
              </a:lnSpc>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rPr>
              <a:t>It protects the helpless group and other participants from any type of harm in association with experimental intervention</a:t>
            </a:r>
            <a:endParaRPr lang="en-IN" sz="1800" u="none" strike="noStrike" dirty="0">
              <a:effectLst/>
              <a:latin typeface="Arial" panose="020B0604020202020204" pitchFamily="34" charset="0"/>
              <a:ea typeface="Arial" panose="020B0604020202020204" pitchFamily="34" charset="0"/>
            </a:endParaRPr>
          </a:p>
          <a:p>
            <a:pPr marL="342900" lvl="0" indent="-342900" algn="just">
              <a:lnSpc>
                <a:spcPct val="150000"/>
              </a:lnSpc>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rPr>
              <a:t>It prevents the participants from exploitation by researchers</a:t>
            </a:r>
            <a:endParaRPr lang="en-IN" sz="1800" u="none" strike="noStrike" dirty="0">
              <a:effectLst/>
              <a:latin typeface="Arial" panose="020B0604020202020204" pitchFamily="34" charset="0"/>
              <a:ea typeface="Arial" panose="020B0604020202020204" pitchFamily="34" charset="0"/>
            </a:endParaRPr>
          </a:p>
          <a:p>
            <a:pPr marL="342900" lvl="0" indent="-342900" algn="just">
              <a:lnSpc>
                <a:spcPct val="150000"/>
              </a:lnSpc>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rPr>
              <a:t>Found the risk benefit ratio for the subjects</a:t>
            </a:r>
            <a:endParaRPr lang="en-IN" sz="1800" u="none" strike="noStrike" dirty="0">
              <a:effectLst/>
              <a:latin typeface="Arial" panose="020B0604020202020204" pitchFamily="34" charset="0"/>
              <a:ea typeface="Arial" panose="020B0604020202020204" pitchFamily="34" charset="0"/>
            </a:endParaRPr>
          </a:p>
          <a:p>
            <a:pPr marL="342900" lvl="0" indent="-342900" algn="just">
              <a:lnSpc>
                <a:spcPct val="150000"/>
              </a:lnSpc>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rPr>
              <a:t>Make sure that the participants are treated in a fair way and with respect, decent and privacy.</a:t>
            </a:r>
            <a:endParaRPr lang="en-IN" sz="1800" u="none" strike="noStrike" dirty="0">
              <a:effectLst/>
              <a:latin typeface="Arial" panose="020B0604020202020204" pitchFamily="34" charset="0"/>
              <a:ea typeface="Arial" panose="020B0604020202020204" pitchFamily="34" charset="0"/>
            </a:endParaRPr>
          </a:p>
          <a:p>
            <a:pPr marL="342900" lvl="0" indent="-342900" algn="just">
              <a:lnSpc>
                <a:spcPct val="150000"/>
              </a:lnSpc>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rPr>
              <a:t>Increasing the participants capacity  in order to accept or reject study participants and to possess information and written consent</a:t>
            </a:r>
            <a:endParaRPr lang="en-IN" sz="1800" u="none" strike="noStrike" dirty="0">
              <a:effectLst/>
              <a:latin typeface="Arial" panose="020B0604020202020204" pitchFamily="34" charset="0"/>
              <a:ea typeface="Arial" panose="020B0604020202020204" pitchFamily="34" charset="0"/>
            </a:endParaRPr>
          </a:p>
          <a:p>
            <a:pPr algn="just">
              <a:lnSpc>
                <a:spcPct val="150000"/>
              </a:lnSpc>
            </a:pPr>
            <a:r>
              <a:rPr lang="en-GB" sz="1800" dirty="0">
                <a:effectLst/>
                <a:latin typeface="Times New Roman" panose="02020603050405020304" pitchFamily="18" charset="0"/>
                <a:ea typeface="Times New Roman" panose="02020603050405020304" pitchFamily="18" charset="0"/>
              </a:rPr>
              <a:t> </a:t>
            </a:r>
            <a:endParaRPr lang="en-IN" sz="1800" dirty="0">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2002752C-F7FF-4BEA-8B44-F9ADEC095E0E}" type="slidenum">
              <a:rPr lang="en-IN" smtClean="0"/>
              <a:t>5</a:t>
            </a:fld>
            <a:endParaRPr lang="en-IN"/>
          </a:p>
        </p:txBody>
      </p:sp>
    </p:spTree>
    <p:extLst>
      <p:ext uri="{BB962C8B-B14F-4D97-AF65-F5344CB8AC3E}">
        <p14:creationId xmlns:p14="http://schemas.microsoft.com/office/powerpoint/2010/main" val="20498877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pPr>
            <a:r>
              <a:rPr lang="en-GB" sz="1200" b="1" dirty="0">
                <a:effectLst/>
                <a:latin typeface="Times New Roman" panose="02020603050405020304" pitchFamily="18" charset="0"/>
                <a:ea typeface="Times New Roman" panose="02020603050405020304" pitchFamily="18" charset="0"/>
              </a:rPr>
              <a:t>Food Contamination</a:t>
            </a:r>
            <a:r>
              <a:rPr lang="en-IN" sz="1200" b="1" dirty="0">
                <a:latin typeface="Arial" panose="020B0604020202020204" pitchFamily="34" charset="0"/>
                <a:ea typeface="Times New Roman" panose="02020603050405020304" pitchFamily="18" charset="0"/>
              </a:rPr>
              <a:t>: </a:t>
            </a:r>
            <a:r>
              <a:rPr lang="en-GB" sz="1200" dirty="0">
                <a:effectLst/>
                <a:latin typeface="Times New Roman" panose="02020603050405020304" pitchFamily="18" charset="0"/>
                <a:ea typeface="Times New Roman" panose="02020603050405020304" pitchFamily="18" charset="0"/>
              </a:rPr>
              <a:t>It is calculated that every year in the United Kingdom about 1 million people experience from foodborne illness and out of which 20,000 obtain hospital treatment and it accounts to about 500 deaths.  There are certain guidelines which could be maintained to decrease the risk of food poisoning (</a:t>
            </a:r>
            <a:r>
              <a:rPr lang="en-GB" sz="1200" dirty="0">
                <a:solidFill>
                  <a:srgbClr val="222222"/>
                </a:solidFill>
                <a:effectLst/>
                <a:highlight>
                  <a:srgbClr val="FFFFFF"/>
                </a:highlight>
                <a:latin typeface="Times New Roman" panose="02020603050405020304" pitchFamily="18" charset="0"/>
                <a:ea typeface="Times New Roman" panose="02020603050405020304" pitchFamily="18" charset="0"/>
              </a:rPr>
              <a:t>Guo </a:t>
            </a:r>
            <a:r>
              <a:rPr lang="en-GB" sz="1200" i="1" dirty="0">
                <a:solidFill>
                  <a:srgbClr val="222222"/>
                </a:solidFill>
                <a:effectLst/>
                <a:highlight>
                  <a:srgbClr val="FFFFFF"/>
                </a:highlight>
                <a:latin typeface="Times New Roman" panose="02020603050405020304" pitchFamily="18" charset="0"/>
                <a:ea typeface="Times New Roman" panose="02020603050405020304" pitchFamily="18" charset="0"/>
              </a:rPr>
              <a:t>et al., 2</a:t>
            </a:r>
            <a:r>
              <a:rPr lang="en-GB" sz="1200" dirty="0">
                <a:solidFill>
                  <a:srgbClr val="222222"/>
                </a:solidFill>
                <a:effectLst/>
                <a:highlight>
                  <a:srgbClr val="FFFFFF"/>
                </a:highlight>
                <a:latin typeface="Times New Roman" panose="02020603050405020304" pitchFamily="18" charset="0"/>
                <a:ea typeface="Times New Roman" panose="02020603050405020304" pitchFamily="18" charset="0"/>
              </a:rPr>
              <a:t>019)</a:t>
            </a:r>
            <a:r>
              <a:rPr lang="en-GB" sz="1200" dirty="0">
                <a:effectLst/>
                <a:latin typeface="Times New Roman" panose="02020603050405020304" pitchFamily="18" charset="0"/>
                <a:ea typeface="Times New Roman" panose="02020603050405020304" pitchFamily="18" charset="0"/>
              </a:rPr>
              <a:t>.</a:t>
            </a:r>
          </a:p>
          <a:p>
            <a:pPr>
              <a:lnSpc>
                <a:spcPct val="115000"/>
              </a:lnSpc>
            </a:pPr>
            <a:r>
              <a:rPr lang="en-GB" sz="1200" b="1" dirty="0">
                <a:effectLst/>
                <a:latin typeface="Times New Roman" panose="02020603050405020304" pitchFamily="18" charset="0"/>
                <a:ea typeface="Times New Roman" panose="02020603050405020304" pitchFamily="18" charset="0"/>
              </a:rPr>
              <a:t>Demographics </a:t>
            </a:r>
            <a:r>
              <a:rPr lang="en-IN" sz="1200" b="1" dirty="0">
                <a:latin typeface="Arial" panose="020B0604020202020204" pitchFamily="34" charset="0"/>
                <a:ea typeface="Times New Roman" panose="02020603050405020304" pitchFamily="18" charset="0"/>
              </a:rPr>
              <a:t>:</a:t>
            </a:r>
            <a:r>
              <a:rPr lang="en-GB" sz="1200" dirty="0">
                <a:effectLst/>
                <a:latin typeface="Times New Roman" panose="02020603050405020304" pitchFamily="18" charset="0"/>
                <a:ea typeface="Times New Roman" panose="02020603050405020304" pitchFamily="18" charset="0"/>
              </a:rPr>
              <a:t>The individuals who are at danger of falling ill, including infants, young children, pregnant and those who are under medications and other diseases such as “AIDS, cancer and diabetes” will weaken the immune system.</a:t>
            </a:r>
          </a:p>
          <a:p>
            <a:endParaRPr lang="en-IN" dirty="0"/>
          </a:p>
        </p:txBody>
      </p:sp>
      <p:sp>
        <p:nvSpPr>
          <p:cNvPr id="4" name="Slide Number Placeholder 3"/>
          <p:cNvSpPr>
            <a:spLocks noGrp="1"/>
          </p:cNvSpPr>
          <p:nvPr>
            <p:ph type="sldNum" sz="quarter" idx="5"/>
          </p:nvPr>
        </p:nvSpPr>
        <p:spPr/>
        <p:txBody>
          <a:bodyPr/>
          <a:lstStyle/>
          <a:p>
            <a:fld id="{2002752C-F7FF-4BEA-8B44-F9ADEC095E0E}" type="slidenum">
              <a:rPr lang="en-IN" smtClean="0"/>
              <a:t>6</a:t>
            </a:fld>
            <a:endParaRPr lang="en-IN"/>
          </a:p>
        </p:txBody>
      </p:sp>
    </p:spTree>
    <p:extLst>
      <p:ext uri="{BB962C8B-B14F-4D97-AF65-F5344CB8AC3E}">
        <p14:creationId xmlns:p14="http://schemas.microsoft.com/office/powerpoint/2010/main" val="6439961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pPr>
            <a:r>
              <a:rPr lang="en-GB" sz="1200" b="1" dirty="0">
                <a:effectLst/>
                <a:latin typeface="Times New Roman" panose="02020603050405020304" pitchFamily="18" charset="0"/>
                <a:ea typeface="Times New Roman" panose="02020603050405020304" pitchFamily="18" charset="0"/>
              </a:rPr>
              <a:t>:</a:t>
            </a:r>
            <a:r>
              <a:rPr lang="en-GB" sz="1200" dirty="0">
                <a:effectLst/>
                <a:latin typeface="Times New Roman" panose="02020603050405020304" pitchFamily="18" charset="0"/>
                <a:ea typeface="Times New Roman" panose="02020603050405020304" pitchFamily="18" charset="0"/>
              </a:rPr>
              <a:t>The pace of life nowadays is much faster nowadays as people often skip meals and spend less hours on food and often like to consume restaurant made food and packaged foods (</a:t>
            </a:r>
            <a:r>
              <a:rPr lang="en-GB" sz="1200" dirty="0">
                <a:solidFill>
                  <a:srgbClr val="222222"/>
                </a:solidFill>
                <a:effectLst/>
                <a:highlight>
                  <a:srgbClr val="FFFFFF"/>
                </a:highlight>
                <a:latin typeface="Times New Roman" panose="02020603050405020304" pitchFamily="18" charset="0"/>
                <a:ea typeface="Times New Roman" panose="02020603050405020304" pitchFamily="18" charset="0"/>
              </a:rPr>
              <a:t>Liguori </a:t>
            </a:r>
            <a:r>
              <a:rPr lang="en-GB" sz="1200" i="1" dirty="0">
                <a:solidFill>
                  <a:srgbClr val="222222"/>
                </a:solidFill>
                <a:effectLst/>
                <a:highlight>
                  <a:srgbClr val="FFFFFF"/>
                </a:highlight>
                <a:latin typeface="Times New Roman" panose="02020603050405020304" pitchFamily="18" charset="0"/>
                <a:ea typeface="Times New Roman" panose="02020603050405020304" pitchFamily="18" charset="0"/>
              </a:rPr>
              <a:t>et a</a:t>
            </a:r>
            <a:r>
              <a:rPr lang="en-GB" sz="1200" dirty="0">
                <a:solidFill>
                  <a:srgbClr val="222222"/>
                </a:solidFill>
                <a:effectLst/>
                <a:highlight>
                  <a:srgbClr val="FFFFFF"/>
                </a:highlight>
                <a:latin typeface="Times New Roman" panose="02020603050405020304" pitchFamily="18" charset="0"/>
                <a:ea typeface="Times New Roman" panose="02020603050405020304" pitchFamily="18" charset="0"/>
              </a:rPr>
              <a:t>l., 2022)</a:t>
            </a:r>
            <a:r>
              <a:rPr lang="en-GB" sz="1200" dirty="0">
                <a:effectLst/>
                <a:latin typeface="Times New Roman" panose="02020603050405020304" pitchFamily="18" charset="0"/>
                <a:ea typeface="Times New Roman" panose="02020603050405020304" pitchFamily="18" charset="0"/>
              </a:rPr>
              <a:t>. Often mishandling of food occurs in those types of food and it can cause illness</a:t>
            </a:r>
            <a:endParaRPr lang="en-GB" sz="1200" b="1" dirty="0">
              <a:effectLst/>
              <a:latin typeface="Times New Roman" panose="02020603050405020304" pitchFamily="18" charset="0"/>
              <a:ea typeface="Times New Roman" panose="02020603050405020304" pitchFamily="18" charset="0"/>
            </a:endParaRPr>
          </a:p>
          <a:p>
            <a:pPr>
              <a:lnSpc>
                <a:spcPct val="115000"/>
              </a:lnSpc>
            </a:pPr>
            <a:r>
              <a:rPr lang="en-GB" sz="1200" b="1" dirty="0">
                <a:effectLst/>
                <a:latin typeface="Times New Roman" panose="02020603050405020304" pitchFamily="18" charset="0"/>
                <a:ea typeface="Times New Roman" panose="02020603050405020304" pitchFamily="18" charset="0"/>
              </a:rPr>
              <a:t>Food Production :</a:t>
            </a:r>
            <a:r>
              <a:rPr lang="en-GB" sz="1200" dirty="0">
                <a:effectLst/>
                <a:latin typeface="Times New Roman" panose="02020603050405020304" pitchFamily="18" charset="0"/>
                <a:ea typeface="Times New Roman" panose="02020603050405020304" pitchFamily="18" charset="0"/>
              </a:rPr>
              <a:t>The epidemic of foodborne diseases was local in the past. But today food is procured and cooked in various ways and it has changed considerably from the past. Food which is grown and produced on a local basis are now centralised on a large scale. So, if there is a mistake in handling it will be experienced nationwide. </a:t>
            </a:r>
            <a:endParaRPr lang="en-IN" sz="1100" dirty="0">
              <a:effectLst/>
              <a:latin typeface="Arial" panose="020B0604020202020204" pitchFamily="34" charset="0"/>
              <a:ea typeface="Arial" panose="020B0604020202020204" pitchFamily="34" charset="0"/>
            </a:endParaRPr>
          </a:p>
          <a:p>
            <a:endParaRPr lang="en-IN" dirty="0"/>
          </a:p>
        </p:txBody>
      </p:sp>
      <p:sp>
        <p:nvSpPr>
          <p:cNvPr id="4" name="Slide Number Placeholder 3"/>
          <p:cNvSpPr>
            <a:spLocks noGrp="1"/>
          </p:cNvSpPr>
          <p:nvPr>
            <p:ph type="sldNum" sz="quarter" idx="5"/>
          </p:nvPr>
        </p:nvSpPr>
        <p:spPr/>
        <p:txBody>
          <a:bodyPr/>
          <a:lstStyle/>
          <a:p>
            <a:fld id="{2002752C-F7FF-4BEA-8B44-F9ADEC095E0E}" type="slidenum">
              <a:rPr lang="en-IN" smtClean="0"/>
              <a:t>7</a:t>
            </a:fld>
            <a:endParaRPr lang="en-IN"/>
          </a:p>
        </p:txBody>
      </p:sp>
    </p:spTree>
    <p:extLst>
      <p:ext uri="{BB962C8B-B14F-4D97-AF65-F5344CB8AC3E}">
        <p14:creationId xmlns:p14="http://schemas.microsoft.com/office/powerpoint/2010/main" val="21160161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15000"/>
              </a:lnSpc>
            </a:pPr>
            <a:r>
              <a:rPr lang="en-GB" sz="1800" dirty="0">
                <a:effectLst/>
                <a:latin typeface="Times New Roman" panose="02020603050405020304" pitchFamily="18" charset="0"/>
                <a:ea typeface="Times New Roman" panose="02020603050405020304" pitchFamily="18" charset="0"/>
              </a:rPr>
              <a:t>“Food hygiene” is an important element in community health for safeguarding the public and preventing illness caused by the consumption of unhealthy food due to absence of good quality from manufacture to consumption. The World Health Organisation (WHO) have revealed that 1 out of 10 individuals feel sick from foodborne illness (Food hygiene, 2023). It is very hard to evaluate the weight of foodborne diseases as maximum of the illnesses are not exactly transmitted by food.  Food handlers with poor own sanitation and lack of consciousness of essential issues in safeguarding foodborne diseases executing jobs in food establishment is the potential source of inflections of different “intestinal protozoa and pathogens” (</a:t>
            </a:r>
            <a:r>
              <a:rPr lang="en-GB" sz="1800" dirty="0">
                <a:solidFill>
                  <a:srgbClr val="222222"/>
                </a:solidFill>
                <a:effectLst/>
                <a:highlight>
                  <a:srgbClr val="FFFFFF"/>
                </a:highlight>
                <a:latin typeface="Times New Roman" panose="02020603050405020304" pitchFamily="18" charset="0"/>
                <a:ea typeface="Times New Roman" panose="02020603050405020304" pitchFamily="18" charset="0"/>
              </a:rPr>
              <a:t>Ekici and </a:t>
            </a:r>
            <a:r>
              <a:rPr lang="en-GB" sz="1800" dirty="0" err="1">
                <a:solidFill>
                  <a:srgbClr val="222222"/>
                </a:solidFill>
                <a:effectLst/>
                <a:highlight>
                  <a:srgbClr val="FFFFFF"/>
                </a:highlight>
                <a:latin typeface="Times New Roman" panose="02020603050405020304" pitchFamily="18" charset="0"/>
                <a:ea typeface="Times New Roman" panose="02020603050405020304" pitchFamily="18" charset="0"/>
              </a:rPr>
              <a:t>Dümen</a:t>
            </a:r>
            <a:r>
              <a:rPr lang="en-GB" sz="1800" dirty="0">
                <a:solidFill>
                  <a:srgbClr val="222222"/>
                </a:solidFill>
                <a:effectLst/>
                <a:highlight>
                  <a:srgbClr val="FFFFFF"/>
                </a:highlight>
                <a:latin typeface="Times New Roman" panose="02020603050405020304" pitchFamily="18" charset="0"/>
                <a:ea typeface="Times New Roman" panose="02020603050405020304" pitchFamily="18" charset="0"/>
              </a:rPr>
              <a:t>, 2019)</a:t>
            </a:r>
            <a:r>
              <a:rPr lang="en-GB" sz="1800" dirty="0">
                <a:effectLst/>
                <a:latin typeface="Times New Roman" panose="02020603050405020304" pitchFamily="18" charset="0"/>
                <a:ea typeface="Times New Roman" panose="02020603050405020304" pitchFamily="18" charset="0"/>
              </a:rPr>
              <a:t>. Food safety specialists are often charged with the interventions to existing proceeds to manage the potential microbial hazards. The strategy is utilised to satisfy the performance and internal standards. This particular approach is taken into consideration to reach the regulations of the government like Salmonella reduction in poultry farms and abide by the performance standards and internal standards. Food hygiene is necessary for  reducing the spread of bacteria while cooking, preparation and storage of food. The four essential things to be taken into account while considering good hygiene and they are </a:t>
            </a:r>
            <a:endParaRPr lang="en-IN" sz="1800" dirty="0">
              <a:effectLst/>
              <a:latin typeface="Arial" panose="020B0604020202020204" pitchFamily="34" charset="0"/>
              <a:ea typeface="Arial" panose="020B0604020202020204" pitchFamily="34" charset="0"/>
            </a:endParaRPr>
          </a:p>
          <a:p>
            <a:pPr marL="342900" lvl="0" indent="-342900">
              <a:lnSpc>
                <a:spcPct val="115000"/>
              </a:lnSpc>
              <a:buFont typeface="Arial" panose="020B0604020202020204" pitchFamily="34" charset="0"/>
              <a:buChar char="●"/>
            </a:pPr>
            <a:r>
              <a:rPr lang="en-GB" sz="1800" b="1" u="none" strike="noStrike" dirty="0">
                <a:effectLst/>
                <a:latin typeface="Times New Roman" panose="02020603050405020304" pitchFamily="18" charset="0"/>
                <a:ea typeface="Times New Roman" panose="02020603050405020304" pitchFamily="18" charset="0"/>
              </a:rPr>
              <a:t>Cleaning</a:t>
            </a:r>
            <a:r>
              <a:rPr lang="en-GB" sz="1800" u="none" strike="noStrike" dirty="0">
                <a:effectLst/>
                <a:latin typeface="Times New Roman" panose="02020603050405020304" pitchFamily="18" charset="0"/>
                <a:ea typeface="Times New Roman" panose="02020603050405020304" pitchFamily="18" charset="0"/>
              </a:rPr>
              <a:t>- Necessary to clean and disinfect food areas among various tasks particularly for handling raw food. If something is spilled it is necessary to clean it immediately . It is necessary to disinfect products which are suitable for the job and follow the instructions of the manufacturers.</a:t>
            </a:r>
            <a:endParaRPr lang="en-IN" sz="1800" u="none" strike="noStrike" dirty="0">
              <a:effectLst/>
              <a:latin typeface="Arial" panose="020B0604020202020204" pitchFamily="34" charset="0"/>
              <a:ea typeface="Arial" panose="020B0604020202020204" pitchFamily="34" charset="0"/>
            </a:endParaRPr>
          </a:p>
          <a:p>
            <a:pPr marL="342900" lvl="0" indent="-342900">
              <a:lnSpc>
                <a:spcPct val="115000"/>
              </a:lnSpc>
              <a:buFont typeface="Arial" panose="020B0604020202020204" pitchFamily="34" charset="0"/>
              <a:buChar char="●"/>
            </a:pPr>
            <a:r>
              <a:rPr lang="en-GB" sz="1800" b="1" u="none" strike="noStrike" dirty="0">
                <a:effectLst/>
                <a:latin typeface="Times New Roman" panose="02020603050405020304" pitchFamily="18" charset="0"/>
                <a:ea typeface="Times New Roman" panose="02020603050405020304" pitchFamily="18" charset="0"/>
              </a:rPr>
              <a:t>Cooking - </a:t>
            </a:r>
            <a:r>
              <a:rPr lang="en-GB" sz="1800" u="none" strike="noStrike" dirty="0">
                <a:effectLst/>
                <a:latin typeface="Times New Roman" panose="02020603050405020304" pitchFamily="18" charset="0"/>
                <a:ea typeface="Times New Roman" panose="02020603050405020304" pitchFamily="18" charset="0"/>
              </a:rPr>
              <a:t>It is to ensure that food must be cooked properly to kill the harmful bacteria.</a:t>
            </a:r>
            <a:endParaRPr lang="en-IN" sz="1800" u="none" strike="noStrike" dirty="0">
              <a:effectLst/>
              <a:latin typeface="Arial" panose="020B0604020202020204" pitchFamily="34" charset="0"/>
              <a:ea typeface="Arial" panose="020B0604020202020204" pitchFamily="34" charset="0"/>
            </a:endParaRPr>
          </a:p>
          <a:p>
            <a:pPr marL="342900" lvl="0" indent="-342900">
              <a:lnSpc>
                <a:spcPct val="115000"/>
              </a:lnSpc>
              <a:buFont typeface="Arial" panose="020B0604020202020204" pitchFamily="34" charset="0"/>
              <a:buChar char="●"/>
            </a:pPr>
            <a:r>
              <a:rPr lang="en-GB" sz="1800" b="1" u="none" strike="noStrike" dirty="0">
                <a:effectLst/>
                <a:latin typeface="Times New Roman" panose="02020603050405020304" pitchFamily="18" charset="0"/>
                <a:ea typeface="Times New Roman" panose="02020603050405020304" pitchFamily="18" charset="0"/>
              </a:rPr>
              <a:t>Chilling-</a:t>
            </a:r>
            <a:r>
              <a:rPr lang="en-GB" sz="1800" u="none" strike="noStrike" dirty="0">
                <a:effectLst/>
                <a:latin typeface="Times New Roman" panose="02020603050405020304" pitchFamily="18" charset="0"/>
                <a:ea typeface="Times New Roman" panose="02020603050405020304" pitchFamily="18" charset="0"/>
              </a:rPr>
              <a:t> Ensuring that foods are stored at an appropriate temperature to safeguard the harmful bacteria.</a:t>
            </a:r>
            <a:endParaRPr lang="en-IN" sz="1800" u="none" strike="noStrike" dirty="0">
              <a:effectLst/>
              <a:latin typeface="Arial" panose="020B0604020202020204" pitchFamily="34" charset="0"/>
              <a:ea typeface="Arial" panose="020B0604020202020204" pitchFamily="34" charset="0"/>
            </a:endParaRPr>
          </a:p>
          <a:p>
            <a:pPr marL="342900" lvl="0" indent="-342900">
              <a:lnSpc>
                <a:spcPct val="115000"/>
              </a:lnSpc>
              <a:buFont typeface="Arial" panose="020B0604020202020204" pitchFamily="34" charset="0"/>
              <a:buChar char="●"/>
            </a:pPr>
            <a:r>
              <a:rPr lang="en-GB" sz="1800" b="1" u="none" strike="noStrike" dirty="0">
                <a:effectLst/>
                <a:latin typeface="Times New Roman" panose="02020603050405020304" pitchFamily="18" charset="0"/>
                <a:ea typeface="Times New Roman" panose="02020603050405020304" pitchFamily="18" charset="0"/>
              </a:rPr>
              <a:t>Cross contamination -  </a:t>
            </a:r>
            <a:r>
              <a:rPr lang="en-GB" sz="1800" u="none" strike="noStrike" dirty="0">
                <a:effectLst/>
                <a:latin typeface="Times New Roman" panose="02020603050405020304" pitchFamily="18" charset="0"/>
                <a:ea typeface="Times New Roman" panose="02020603050405020304" pitchFamily="18" charset="0"/>
              </a:rPr>
              <a:t>It is necessary to avoid cross contamination to prevent the spread of bacteria and they are ready to be consumed. </a:t>
            </a:r>
            <a:endParaRPr lang="en-IN" sz="1800" u="none" strike="noStrike" dirty="0">
              <a:effectLst/>
              <a:latin typeface="Arial" panose="020B0604020202020204" pitchFamily="34" charset="0"/>
              <a:ea typeface="Arial" panose="020B0604020202020204" pitchFamily="34" charset="0"/>
            </a:endParaRPr>
          </a:p>
          <a:p>
            <a:endParaRPr lang="en-IN" dirty="0"/>
          </a:p>
        </p:txBody>
      </p:sp>
      <p:sp>
        <p:nvSpPr>
          <p:cNvPr id="4" name="Slide Number Placeholder 3"/>
          <p:cNvSpPr>
            <a:spLocks noGrp="1"/>
          </p:cNvSpPr>
          <p:nvPr>
            <p:ph type="sldNum" sz="quarter" idx="5"/>
          </p:nvPr>
        </p:nvSpPr>
        <p:spPr/>
        <p:txBody>
          <a:bodyPr/>
          <a:lstStyle/>
          <a:p>
            <a:fld id="{2002752C-F7FF-4BEA-8B44-F9ADEC095E0E}" type="slidenum">
              <a:rPr lang="en-IN" smtClean="0"/>
              <a:t>8</a:t>
            </a:fld>
            <a:endParaRPr lang="en-IN"/>
          </a:p>
        </p:txBody>
      </p:sp>
    </p:spTree>
    <p:extLst>
      <p:ext uri="{BB962C8B-B14F-4D97-AF65-F5344CB8AC3E}">
        <p14:creationId xmlns:p14="http://schemas.microsoft.com/office/powerpoint/2010/main" val="25873883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pPr>
            <a:r>
              <a:rPr lang="en-GB" sz="1800" dirty="0">
                <a:effectLst/>
                <a:latin typeface="Times New Roman" panose="02020603050405020304" pitchFamily="18" charset="0"/>
                <a:ea typeface="Times New Roman" panose="02020603050405020304" pitchFamily="18" charset="0"/>
              </a:rPr>
              <a:t>Food safety is a notable issue for every one of us and prevention of foodborne diseases is one of the primary goals for various public health cares. There are about 250 kinds of different foods present in the world. Foodborne diseases are generally infectious or toxic and they are accused by the transmission of bacteria, viruses and parasites (Kamboj et al., 2020)</a:t>
            </a:r>
            <a:r>
              <a:rPr lang="en-GB" sz="1800" b="1" dirty="0">
                <a:effectLst/>
                <a:latin typeface="Times New Roman" panose="02020603050405020304" pitchFamily="18" charset="0"/>
                <a:ea typeface="Times New Roman" panose="02020603050405020304" pitchFamily="18" charset="0"/>
              </a:rPr>
              <a:t>. </a:t>
            </a:r>
            <a:r>
              <a:rPr lang="en-GB" sz="1800" dirty="0">
                <a:effectLst/>
                <a:latin typeface="Times New Roman" panose="02020603050405020304" pitchFamily="18" charset="0"/>
                <a:ea typeface="Times New Roman" panose="02020603050405020304" pitchFamily="18" charset="0"/>
              </a:rPr>
              <a:t>The chemical contamination often leads to acute positioning and long lasting diseases like cancer. Many food borne diseases can lead to disability and death. Governments must mandate food safety as a priority for public health as they are applying a significant role for enacting policies and regulations and incorporating food safety standards (Food Safety and </a:t>
            </a:r>
            <a:r>
              <a:rPr lang="en-GB" sz="1800" dirty="0" err="1">
                <a:effectLst/>
                <a:latin typeface="Times New Roman" panose="02020603050405020304" pitchFamily="18" charset="0"/>
                <a:ea typeface="Times New Roman" panose="02020603050405020304" pitchFamily="18" charset="0"/>
              </a:rPr>
              <a:t>Hygeine</a:t>
            </a:r>
            <a:r>
              <a:rPr lang="en-GB" sz="1800" dirty="0">
                <a:effectLst/>
                <a:latin typeface="Times New Roman" panose="02020603050405020304" pitchFamily="18" charset="0"/>
                <a:ea typeface="Times New Roman" panose="02020603050405020304" pitchFamily="18" charset="0"/>
              </a:rPr>
              <a:t>, 2022) . Food handlers and consumers are required to comprehend the process of handling food and practising WHO Five keys to safe food at home. The food producers will grow fruits and vegetables by utilising WHO Five keys to grow safe fruits and vegetables. </a:t>
            </a:r>
            <a:endParaRPr lang="en-IN" sz="1800" dirty="0">
              <a:effectLst/>
              <a:latin typeface="Arial" panose="020B0604020202020204" pitchFamily="34" charset="0"/>
              <a:ea typeface="Arial" panose="020B0604020202020204" pitchFamily="34" charset="0"/>
            </a:endParaRPr>
          </a:p>
          <a:p>
            <a:pPr marL="342900" lvl="0" indent="-342900">
              <a:lnSpc>
                <a:spcPct val="115000"/>
              </a:lnSpc>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rPr>
              <a:t>Food safety is ensuring that food is not harmful to be consumed. </a:t>
            </a:r>
            <a:endParaRPr lang="en-IN" sz="1800" u="none" strike="noStrike" dirty="0">
              <a:effectLst/>
              <a:latin typeface="Arial" panose="020B0604020202020204" pitchFamily="34" charset="0"/>
              <a:ea typeface="Arial" panose="020B0604020202020204" pitchFamily="34" charset="0"/>
            </a:endParaRPr>
          </a:p>
          <a:p>
            <a:pPr marL="342900" lvl="0" indent="-342900">
              <a:lnSpc>
                <a:spcPct val="115000"/>
              </a:lnSpc>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rPr>
              <a:t>Business handling business must not mislead people by the process that it is labelled, advertised and promoted</a:t>
            </a:r>
            <a:endParaRPr lang="en-IN" sz="1800" u="none" strike="noStrike" dirty="0">
              <a:effectLst/>
              <a:latin typeface="Arial" panose="020B0604020202020204" pitchFamily="34" charset="0"/>
              <a:ea typeface="Arial" panose="020B0604020202020204" pitchFamily="34" charset="0"/>
            </a:endParaRPr>
          </a:p>
          <a:p>
            <a:pPr marL="342900" lvl="0" indent="-342900">
              <a:lnSpc>
                <a:spcPct val="115000"/>
              </a:lnSpc>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rPr>
              <a:t>Businesses must keep records from the source of the food and reflect the information on urgent basis and it is often refer to as “traceability”</a:t>
            </a:r>
            <a:endParaRPr lang="en-IN" sz="1800" u="none" strike="noStrike" dirty="0">
              <a:effectLst/>
              <a:latin typeface="Arial" panose="020B0604020202020204" pitchFamily="34" charset="0"/>
              <a:ea typeface="Arial" panose="020B0604020202020204" pitchFamily="34" charset="0"/>
            </a:endParaRPr>
          </a:p>
          <a:p>
            <a:pPr marL="342900" lvl="0" indent="-342900">
              <a:lnSpc>
                <a:spcPct val="115000"/>
              </a:lnSpc>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rPr>
              <a:t>Business should withdraw any kind of unsafe food and accomplish an incident report</a:t>
            </a:r>
            <a:endParaRPr lang="en-IN" sz="1800" u="none" strike="noStrike" dirty="0">
              <a:effectLst/>
              <a:latin typeface="Arial" panose="020B0604020202020204" pitchFamily="34" charset="0"/>
              <a:ea typeface="Arial" panose="020B0604020202020204" pitchFamily="34" charset="0"/>
            </a:endParaRPr>
          </a:p>
          <a:p>
            <a:pPr marL="342900" lvl="0" indent="-342900">
              <a:lnSpc>
                <a:spcPct val="115000"/>
              </a:lnSpc>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rPr>
              <a:t>It is necessary to reflect the food hygiene rating </a:t>
            </a:r>
            <a:endParaRPr lang="en-IN" sz="1800" u="none" strike="noStrike" dirty="0">
              <a:effectLst/>
              <a:latin typeface="Arial" panose="020B0604020202020204" pitchFamily="34" charset="0"/>
              <a:ea typeface="Arial" panose="020B0604020202020204" pitchFamily="34" charset="0"/>
            </a:endParaRPr>
          </a:p>
          <a:p>
            <a:pPr>
              <a:lnSpc>
                <a:spcPct val="115000"/>
              </a:lnSpc>
            </a:pPr>
            <a:r>
              <a:rPr lang="en-GB" sz="1800" dirty="0">
                <a:effectLst/>
                <a:latin typeface="Times New Roman" panose="02020603050405020304" pitchFamily="18" charset="0"/>
                <a:ea typeface="Times New Roman" panose="02020603050405020304" pitchFamily="18" charset="0"/>
              </a:rPr>
              <a:t>.</a:t>
            </a:r>
            <a:endParaRPr lang="en-IN" sz="1800" dirty="0">
              <a:effectLst/>
              <a:latin typeface="Arial" panose="020B0604020202020204" pitchFamily="34" charset="0"/>
              <a:ea typeface="Arial" panose="020B0604020202020204" pitchFamily="34" charset="0"/>
            </a:endParaRPr>
          </a:p>
          <a:p>
            <a:pPr>
              <a:lnSpc>
                <a:spcPct val="115000"/>
              </a:lnSpc>
            </a:pPr>
            <a:r>
              <a:rPr lang="en-GB" sz="1800" b="1" dirty="0">
                <a:effectLst/>
                <a:latin typeface="Times New Roman" panose="02020603050405020304" pitchFamily="18" charset="0"/>
                <a:ea typeface="Times New Roman" panose="02020603050405020304" pitchFamily="18" charset="0"/>
              </a:rPr>
              <a:t>Washing hands: </a:t>
            </a:r>
            <a:r>
              <a:rPr lang="en-GB" sz="1800" dirty="0">
                <a:effectLst/>
                <a:latin typeface="Times New Roman" panose="02020603050405020304" pitchFamily="18" charset="0"/>
                <a:ea typeface="Times New Roman" panose="02020603050405020304" pitchFamily="18" charset="0"/>
              </a:rPr>
              <a:t>Germs mainly spread with the help of hand and so it is very necessary to wash them with soap and water before food is handled and touched. Hands must be washed after it gets contact with pets and after the usage of the toilet and particularly children or pets with diarrhoea to assist in decreasing the spread of detrimental germs.</a:t>
            </a:r>
            <a:endParaRPr lang="en-IN" sz="1800" dirty="0">
              <a:effectLst/>
              <a:latin typeface="Arial" panose="020B0604020202020204" pitchFamily="34" charset="0"/>
              <a:ea typeface="Arial" panose="020B0604020202020204" pitchFamily="34" charset="0"/>
            </a:endParaRPr>
          </a:p>
          <a:p>
            <a:pPr>
              <a:lnSpc>
                <a:spcPct val="115000"/>
              </a:lnSpc>
            </a:pPr>
            <a:r>
              <a:rPr lang="en-GB" sz="1800" b="1" dirty="0">
                <a:effectLst/>
                <a:latin typeface="Times New Roman" panose="02020603050405020304" pitchFamily="18" charset="0"/>
                <a:ea typeface="Times New Roman" panose="02020603050405020304" pitchFamily="18" charset="0"/>
              </a:rPr>
              <a:t>Meat and poultry: </a:t>
            </a:r>
            <a:r>
              <a:rPr lang="en-GB" sz="1800" dirty="0">
                <a:effectLst/>
                <a:latin typeface="Times New Roman" panose="02020603050405020304" pitchFamily="18" charset="0"/>
                <a:ea typeface="Times New Roman" panose="02020603050405020304" pitchFamily="18" charset="0"/>
              </a:rPr>
              <a:t>Raw meat inclusive of poultry that possess potential bacteria can outspread conveniently. This involves food, areas of work, tables and knives. So, every counter, utensils should be regularly cleaned with warm water and detergent after it is used for raw meat and if conceivable it is one of the essential to possess a chopping board which it is to be used for raw meat.</a:t>
            </a:r>
            <a:endParaRPr lang="en-IN" sz="1800" dirty="0">
              <a:effectLst/>
              <a:latin typeface="Arial" panose="020B0604020202020204" pitchFamily="34" charset="0"/>
              <a:ea typeface="Arial" panose="020B0604020202020204" pitchFamily="34" charset="0"/>
            </a:endParaRPr>
          </a:p>
          <a:p>
            <a:pPr>
              <a:lnSpc>
                <a:spcPct val="115000"/>
              </a:lnSpc>
            </a:pPr>
            <a:r>
              <a:rPr lang="en-GB" sz="1800" dirty="0">
                <a:effectLst/>
                <a:latin typeface="Times New Roman" panose="02020603050405020304" pitchFamily="18" charset="0"/>
                <a:ea typeface="Times New Roman" panose="02020603050405020304" pitchFamily="18" charset="0"/>
              </a:rPr>
              <a:t> </a:t>
            </a:r>
            <a:endParaRPr lang="en-IN" sz="1800" dirty="0">
              <a:effectLst/>
              <a:latin typeface="Arial" panose="020B0604020202020204" pitchFamily="34" charset="0"/>
              <a:ea typeface="Arial" panose="020B0604020202020204" pitchFamily="34" charset="0"/>
            </a:endParaRPr>
          </a:p>
          <a:p>
            <a:pPr>
              <a:lnSpc>
                <a:spcPct val="115000"/>
              </a:lnSpc>
            </a:pPr>
            <a:r>
              <a:rPr lang="en-GB" sz="1800" dirty="0">
                <a:effectLst/>
                <a:latin typeface="Times New Roman" panose="02020603050405020304" pitchFamily="18" charset="0"/>
                <a:ea typeface="Times New Roman" panose="02020603050405020304" pitchFamily="18" charset="0"/>
              </a:rPr>
              <a:t>Food must be cooked appropriate temperature will make sure that every detrimental bacterium is damaged. It is to be checked whether the piping is hot before it is consumed. It is especially essential in the case of  poultry, pork , sausages and rolled joints of meat and kebabs which are always fully cooked with no meat remaining. As long as they are sealed adequately and they are cooked at high temperature to destroy any germs on the surface of meat.  </a:t>
            </a:r>
            <a:endParaRPr lang="en-IN" sz="1800" dirty="0">
              <a:effectLst/>
              <a:latin typeface="Arial" panose="020B0604020202020204" pitchFamily="34" charset="0"/>
              <a:ea typeface="Arial" panose="020B0604020202020204" pitchFamily="34" charset="0"/>
            </a:endParaRPr>
          </a:p>
          <a:p>
            <a:pPr>
              <a:lnSpc>
                <a:spcPct val="115000"/>
              </a:lnSpc>
            </a:pPr>
            <a:r>
              <a:rPr lang="en-GB" sz="1800" b="1" dirty="0">
                <a:effectLst/>
                <a:latin typeface="Times New Roman" panose="02020603050405020304" pitchFamily="18" charset="0"/>
                <a:ea typeface="Times New Roman" panose="02020603050405020304" pitchFamily="18" charset="0"/>
              </a:rPr>
              <a:t>Salad, fruit and vegetables </a:t>
            </a:r>
            <a:endParaRPr lang="en-IN" sz="1800" dirty="0">
              <a:effectLst/>
              <a:latin typeface="Arial" panose="020B0604020202020204" pitchFamily="34" charset="0"/>
              <a:ea typeface="Arial" panose="020B0604020202020204" pitchFamily="34" charset="0"/>
            </a:endParaRPr>
          </a:p>
          <a:p>
            <a:pPr>
              <a:lnSpc>
                <a:spcPct val="115000"/>
              </a:lnSpc>
            </a:pPr>
            <a:r>
              <a:rPr lang="en-GB" sz="1800" dirty="0">
                <a:effectLst/>
                <a:latin typeface="Times New Roman" panose="02020603050405020304" pitchFamily="18" charset="0"/>
                <a:ea typeface="Times New Roman" panose="02020603050405020304" pitchFamily="18" charset="0"/>
              </a:rPr>
              <a:t>Vegetables and fruits should be well rinsed under the running water and this is very crucial if they are consumed properly. Fruits and vegetables could be cleaned from hazardous germs with the help of peelings and cooking. </a:t>
            </a:r>
            <a:endParaRPr lang="en-IN" sz="1800" dirty="0">
              <a:effectLst/>
              <a:latin typeface="Arial" panose="020B0604020202020204" pitchFamily="34" charset="0"/>
              <a:ea typeface="Arial" panose="020B0604020202020204" pitchFamily="34" charset="0"/>
            </a:endParaRPr>
          </a:p>
          <a:p>
            <a:pPr>
              <a:lnSpc>
                <a:spcPct val="115000"/>
              </a:lnSpc>
            </a:pPr>
            <a:r>
              <a:rPr lang="en-GB" sz="1800" b="1" dirty="0">
                <a:effectLst/>
                <a:latin typeface="Times New Roman" panose="02020603050405020304" pitchFamily="18" charset="0"/>
                <a:ea typeface="Times New Roman" panose="02020603050405020304" pitchFamily="18" charset="0"/>
              </a:rPr>
              <a:t>Cans and jars</a:t>
            </a:r>
            <a:endParaRPr lang="en-IN" sz="1800" dirty="0">
              <a:effectLst/>
              <a:latin typeface="Arial" panose="020B0604020202020204" pitchFamily="34" charset="0"/>
              <a:ea typeface="Arial" panose="020B0604020202020204" pitchFamily="34" charset="0"/>
            </a:endParaRPr>
          </a:p>
          <a:p>
            <a:pPr>
              <a:lnSpc>
                <a:spcPct val="115000"/>
              </a:lnSpc>
            </a:pPr>
            <a:r>
              <a:rPr lang="en-GB" sz="1800" dirty="0">
                <a:effectLst/>
                <a:latin typeface="Times New Roman" panose="02020603050405020304" pitchFamily="18" charset="0"/>
                <a:ea typeface="Times New Roman" panose="02020603050405020304" pitchFamily="18" charset="0"/>
              </a:rPr>
              <a:t>Foodborne botulism is a potentially dangerous form of food positioning. When the bacteria “clostridium botulinum” often multiplies and generates botulinum toxin. The toxin is generated when Clostridium botulinum develops in an oxygen free environment. </a:t>
            </a:r>
            <a:endParaRPr lang="en-IN" sz="1800" dirty="0">
              <a:effectLst/>
              <a:latin typeface="Arial" panose="020B0604020202020204" pitchFamily="34" charset="0"/>
              <a:ea typeface="Arial" panose="020B0604020202020204" pitchFamily="34" charset="0"/>
            </a:endParaRPr>
          </a:p>
          <a:p>
            <a:pPr>
              <a:lnSpc>
                <a:spcPct val="115000"/>
              </a:lnSpc>
            </a:pPr>
            <a:r>
              <a:rPr lang="en-GB" sz="1800" dirty="0">
                <a:effectLst/>
                <a:latin typeface="Times New Roman" panose="02020603050405020304" pitchFamily="18" charset="0"/>
                <a:ea typeface="Times New Roman" panose="02020603050405020304" pitchFamily="18" charset="0"/>
              </a:rPr>
              <a:t> </a:t>
            </a:r>
            <a:endParaRPr lang="en-IN" sz="1800" dirty="0">
              <a:effectLst/>
              <a:latin typeface="Arial" panose="020B0604020202020204" pitchFamily="34" charset="0"/>
              <a:ea typeface="Arial" panose="020B0604020202020204" pitchFamily="34" charset="0"/>
            </a:endParaRPr>
          </a:p>
          <a:p>
            <a:endParaRPr lang="en-IN" dirty="0"/>
          </a:p>
        </p:txBody>
      </p:sp>
      <p:sp>
        <p:nvSpPr>
          <p:cNvPr id="4" name="Slide Number Placeholder 3"/>
          <p:cNvSpPr>
            <a:spLocks noGrp="1"/>
          </p:cNvSpPr>
          <p:nvPr>
            <p:ph type="sldNum" sz="quarter" idx="5"/>
          </p:nvPr>
        </p:nvSpPr>
        <p:spPr/>
        <p:txBody>
          <a:bodyPr/>
          <a:lstStyle/>
          <a:p>
            <a:fld id="{2002752C-F7FF-4BEA-8B44-F9ADEC095E0E}" type="slidenum">
              <a:rPr lang="en-IN" smtClean="0"/>
              <a:t>9</a:t>
            </a:fld>
            <a:endParaRPr lang="en-IN"/>
          </a:p>
        </p:txBody>
      </p:sp>
    </p:spTree>
    <p:extLst>
      <p:ext uri="{BB962C8B-B14F-4D97-AF65-F5344CB8AC3E}">
        <p14:creationId xmlns:p14="http://schemas.microsoft.com/office/powerpoint/2010/main" val="36981070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dirty="0">
                <a:effectLst/>
                <a:latin typeface="Times New Roman" panose="02020603050405020304" pitchFamily="18" charset="0"/>
                <a:ea typeface="Times New Roman" panose="02020603050405020304" pitchFamily="18" charset="0"/>
              </a:rPr>
              <a:t>Despite numerous efforts to fight against the foodborne diseases it has remained a significant issue in both developed and developing countries. Poor food safety is one of the main reasons for foodborne diseases across the globe. Food handlers and food workers are one of the crucial mediums for introducing pathogens and hazards to the clients.</a:t>
            </a:r>
            <a:endParaRPr lang="en-IN" sz="1800" dirty="0">
              <a:effectLst/>
              <a:latin typeface="Arial" panose="020B0604020202020204" pitchFamily="34" charset="0"/>
              <a:ea typeface="Arial" panose="020B0604020202020204" pitchFamily="34" charset="0"/>
            </a:endParaRPr>
          </a:p>
          <a:p>
            <a:pPr algn="just">
              <a:lnSpc>
                <a:spcPct val="150000"/>
              </a:lnSpc>
            </a:pPr>
            <a:r>
              <a:rPr lang="en-GB" sz="1800" dirty="0">
                <a:effectLst/>
                <a:latin typeface="Times New Roman" panose="02020603050405020304" pitchFamily="18" charset="0"/>
                <a:ea typeface="Times New Roman" panose="02020603050405020304" pitchFamily="18" charset="0"/>
              </a:rPr>
              <a:t>It is necessary to abide by the Food Safety standards in order to keep safe and prevent from transmission of potential hazards.</a:t>
            </a:r>
            <a:endParaRPr lang="en-IN" sz="1800" dirty="0">
              <a:effectLst/>
              <a:latin typeface="Arial" panose="020B0604020202020204" pitchFamily="34" charset="0"/>
              <a:ea typeface="Arial" panose="020B0604020202020204" pitchFamily="34" charset="0"/>
            </a:endParaRPr>
          </a:p>
          <a:p>
            <a:pPr algn="just">
              <a:lnSpc>
                <a:spcPct val="150000"/>
              </a:lnSpc>
            </a:pPr>
            <a:r>
              <a:rPr lang="en-GB" sz="1800" dirty="0">
                <a:effectLst/>
                <a:latin typeface="Times New Roman" panose="02020603050405020304" pitchFamily="18" charset="0"/>
                <a:ea typeface="Times New Roman" panose="02020603050405020304" pitchFamily="18" charset="0"/>
              </a:rPr>
              <a:t>Improving food safety and hygiene requires utilising a national health promotion strategy within the healthcare industry. A strong national health promotion plan can aid in educating the public and medical professionals about the significance of handling food safely and preventing the spread of foodborne infections.</a:t>
            </a:r>
            <a:endParaRPr lang="en-IN" sz="1800" dirty="0">
              <a:effectLst/>
              <a:latin typeface="Arial" panose="020B0604020202020204" pitchFamily="34" charset="0"/>
              <a:ea typeface="Arial" panose="020B0604020202020204" pitchFamily="34" charset="0"/>
            </a:endParaRPr>
          </a:p>
          <a:p>
            <a:pPr algn="just">
              <a:lnSpc>
                <a:spcPct val="150000"/>
              </a:lnSpc>
            </a:pPr>
            <a:r>
              <a:rPr lang="en-GB" sz="1800" dirty="0">
                <a:effectLst/>
                <a:latin typeface="Times New Roman" panose="02020603050405020304" pitchFamily="18" charset="0"/>
                <a:ea typeface="Times New Roman" panose="02020603050405020304" pitchFamily="18" charset="0"/>
              </a:rPr>
              <a:t>Every food cooked should be prepared with utmost care and safety. Before handling or touching food, it is imperative to wash your hands with hand cleanser and water to prevent the spread of germs. By cooking food at the proper temperature, all harmful germs will be eliminated. Before consuming the piping, it must be confirmed that it is hot. Specialists in food safety are frequently tasked with making changes to current processes to handle potential microbiological dangers. The tactic is used to meet internal and performance standards.</a:t>
            </a:r>
            <a:endParaRPr lang="en-IN" sz="1800" dirty="0">
              <a:effectLst/>
              <a:latin typeface="Arial" panose="020B0604020202020204" pitchFamily="34" charset="0"/>
              <a:ea typeface="Arial" panose="020B0604020202020204" pitchFamily="34" charset="0"/>
            </a:endParaRPr>
          </a:p>
          <a:p>
            <a:pPr algn="just">
              <a:lnSpc>
                <a:spcPct val="150000"/>
              </a:lnSpc>
            </a:pPr>
            <a:r>
              <a:rPr lang="en-GB" sz="1800" dirty="0">
                <a:effectLst/>
                <a:latin typeface="Times New Roman" panose="02020603050405020304" pitchFamily="18" charset="0"/>
                <a:ea typeface="Times New Roman" panose="02020603050405020304" pitchFamily="18" charset="0"/>
              </a:rPr>
              <a:t> </a:t>
            </a:r>
            <a:endParaRPr lang="en-IN" sz="1800" dirty="0">
              <a:effectLst/>
              <a:latin typeface="Arial" panose="020B0604020202020204" pitchFamily="34" charset="0"/>
              <a:ea typeface="Arial" panose="020B0604020202020204" pitchFamily="34" charset="0"/>
            </a:endParaRPr>
          </a:p>
          <a:p>
            <a:pPr algn="just">
              <a:lnSpc>
                <a:spcPct val="150000"/>
              </a:lnSpc>
            </a:pPr>
            <a:r>
              <a:rPr lang="en-GB" sz="1800" dirty="0">
                <a:effectLst/>
                <a:latin typeface="Times New Roman" panose="02020603050405020304" pitchFamily="18" charset="0"/>
                <a:ea typeface="Times New Roman" panose="02020603050405020304" pitchFamily="18" charset="0"/>
              </a:rPr>
              <a:t> </a:t>
            </a:r>
            <a:endParaRPr lang="en-IN" sz="1800" dirty="0">
              <a:effectLst/>
              <a:latin typeface="Arial" panose="020B0604020202020204" pitchFamily="34" charset="0"/>
              <a:ea typeface="Arial" panose="020B0604020202020204" pitchFamily="34" charset="0"/>
            </a:endParaRPr>
          </a:p>
          <a:p>
            <a:endParaRPr lang="en-IN" dirty="0"/>
          </a:p>
        </p:txBody>
      </p:sp>
      <p:sp>
        <p:nvSpPr>
          <p:cNvPr id="4" name="Slide Number Placeholder 3"/>
          <p:cNvSpPr>
            <a:spLocks noGrp="1"/>
          </p:cNvSpPr>
          <p:nvPr>
            <p:ph type="sldNum" sz="quarter" idx="5"/>
          </p:nvPr>
        </p:nvSpPr>
        <p:spPr/>
        <p:txBody>
          <a:bodyPr/>
          <a:lstStyle/>
          <a:p>
            <a:fld id="{2002752C-F7FF-4BEA-8B44-F9ADEC095E0E}" type="slidenum">
              <a:rPr lang="en-IN" smtClean="0"/>
              <a:t>10</a:t>
            </a:fld>
            <a:endParaRPr lang="en-IN"/>
          </a:p>
        </p:txBody>
      </p:sp>
    </p:spTree>
    <p:extLst>
      <p:ext uri="{BB962C8B-B14F-4D97-AF65-F5344CB8AC3E}">
        <p14:creationId xmlns:p14="http://schemas.microsoft.com/office/powerpoint/2010/main" val="26147254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Bef>
                <a:spcPts val="1200"/>
              </a:spcBef>
              <a:spcAft>
                <a:spcPts val="1200"/>
              </a:spcAft>
            </a:pP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Abebe, G.M., 2020. The role of bacterial biofilm in antibiotic resistance and food contamination. </a:t>
            </a:r>
            <a:r>
              <a:rPr lang="en-GB" sz="800" i="1"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International journal of microbiology</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a:t>
            </a:r>
            <a:r>
              <a:rPr lang="en-GB" sz="800" i="1"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2020</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a:t>
            </a: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p>
            <a:pPr>
              <a:lnSpc>
                <a:spcPct val="115000"/>
              </a:lnSpc>
              <a:spcBef>
                <a:spcPts val="1200"/>
              </a:spcBef>
              <a:spcAft>
                <a:spcPts val="1200"/>
              </a:spcAft>
            </a:pP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Agricultural Review (2022) </a:t>
            </a:r>
            <a:r>
              <a:rPr lang="en-GB" sz="800" i="1" dirty="0">
                <a:effectLst/>
                <a:latin typeface="Times New Roman" panose="02020603050405020304" pitchFamily="18" charset="0"/>
                <a:ea typeface="Times New Roman" panose="02020603050405020304" pitchFamily="18" charset="0"/>
                <a:cs typeface="Times New Roman" panose="02020603050405020304" pitchFamily="18" charset="0"/>
              </a:rPr>
              <a:t>Citeseerx.ist.psu.edu</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Available at: </a:t>
            </a:r>
            <a:r>
              <a:rPr lang="en-GB" sz="800" u="sng" dirty="0">
                <a:solidFill>
                  <a:srgbClr val="1155CC"/>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https://citeseerx.ist.psu.edu/document?repid=rep1&amp;type=pdf&amp;doi=b3bf6373ff41a115197cb5b30e57830c16130c2c</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(Accessed: March 16, 2023). </a:t>
            </a: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p>
            <a:pPr>
              <a:lnSpc>
                <a:spcPct val="115000"/>
              </a:lnSpc>
              <a:spcBef>
                <a:spcPts val="1200"/>
              </a:spcBef>
              <a:spcAft>
                <a:spcPts val="1200"/>
              </a:spcAft>
            </a:pP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Ekici, G. and </a:t>
            </a:r>
            <a:r>
              <a:rPr lang="en-GB" sz="800" dirty="0" err="1">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Dümen</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E., 2019. Escherichia coli and food safety. In </a:t>
            </a:r>
            <a:r>
              <a:rPr lang="en-GB" sz="800" i="1"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The universe of Escherichia coli</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a:t>
            </a:r>
            <a:r>
              <a:rPr lang="en-GB" sz="800" dirty="0" err="1">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IntechOpen</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a:t>
            </a: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p>
            <a:pPr>
              <a:lnSpc>
                <a:spcPct val="115000"/>
              </a:lnSpc>
              <a:spcBef>
                <a:spcPts val="1200"/>
              </a:spcBef>
              <a:spcAft>
                <a:spcPts val="1200"/>
              </a:spcAft>
            </a:pP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Food </a:t>
            </a:r>
            <a:r>
              <a:rPr lang="en-GB" sz="800" dirty="0" err="1">
                <a:effectLst/>
                <a:latin typeface="Times New Roman" panose="02020603050405020304" pitchFamily="18" charset="0"/>
                <a:ea typeface="Times New Roman" panose="02020603050405020304" pitchFamily="18" charset="0"/>
                <a:cs typeface="Times New Roman" panose="02020603050405020304" pitchFamily="18" charset="0"/>
              </a:rPr>
              <a:t>hygeine</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(2023) </a:t>
            </a:r>
            <a:r>
              <a:rPr lang="en-GB" sz="800" i="1" dirty="0">
                <a:effectLst/>
                <a:latin typeface="Times New Roman" panose="02020603050405020304" pitchFamily="18" charset="0"/>
                <a:ea typeface="Times New Roman" panose="02020603050405020304" pitchFamily="18" charset="0"/>
                <a:cs typeface="Times New Roman" panose="02020603050405020304" pitchFamily="18" charset="0"/>
              </a:rPr>
              <a:t>Food Hygiene for Your Business</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800" i="1" dirty="0">
                <a:effectLst/>
                <a:latin typeface="Times New Roman" panose="02020603050405020304" pitchFamily="18" charset="0"/>
                <a:ea typeface="Times New Roman" panose="02020603050405020304" pitchFamily="18" charset="0"/>
                <a:cs typeface="Times New Roman" panose="02020603050405020304" pitchFamily="18" charset="0"/>
              </a:rPr>
              <a:t>Food Standards Agency</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Available at: </a:t>
            </a:r>
            <a:r>
              <a:rPr lang="en-GB" sz="800" u="sng" dirty="0">
                <a:solidFill>
                  <a:srgbClr val="1155CC"/>
                </a:solidFill>
                <a:effectLst/>
                <a:latin typeface="Times New Roman" panose="02020603050405020304" pitchFamily="18" charset="0"/>
                <a:ea typeface="Times New Roman" panose="02020603050405020304" pitchFamily="18" charset="0"/>
                <a:cs typeface="Times New Roman" panose="02020603050405020304" pitchFamily="18" charset="0"/>
                <a:hlinkClick r:id="rId4"/>
              </a:rPr>
              <a:t>https://www.food.gov.uk/business-guidance/food-hygiene-for-your-business</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(Accessed: March 16, 2023). </a:t>
            </a: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p>
            <a:pPr>
              <a:lnSpc>
                <a:spcPct val="115000"/>
              </a:lnSpc>
              <a:spcBef>
                <a:spcPts val="1200"/>
              </a:spcBef>
              <a:spcAft>
                <a:spcPts val="1200"/>
              </a:spcAft>
            </a:pP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Food Safety (2023) </a:t>
            </a:r>
            <a:r>
              <a:rPr lang="en-GB" sz="800" i="1" dirty="0">
                <a:effectLst/>
                <a:latin typeface="Times New Roman" panose="02020603050405020304" pitchFamily="18" charset="0"/>
                <a:ea typeface="Times New Roman" panose="02020603050405020304" pitchFamily="18" charset="0"/>
                <a:cs typeface="Times New Roman" panose="02020603050405020304" pitchFamily="18" charset="0"/>
              </a:rPr>
              <a:t>Food safety</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800" i="1" dirty="0">
                <a:effectLst/>
                <a:latin typeface="Times New Roman" panose="02020603050405020304" pitchFamily="18" charset="0"/>
                <a:ea typeface="Times New Roman" panose="02020603050405020304" pitchFamily="18" charset="0"/>
                <a:cs typeface="Times New Roman" panose="02020603050405020304" pitchFamily="18" charset="0"/>
              </a:rPr>
              <a:t>World Health Organization</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World Health Organization. Available at: https://www.who.int/news-room/fact-sheets/detail/food-safety#:~:text=Unsafe%20food%20containing%20harmful%20bacteria,children%2C%20elderly%20and%20the%20sick. (Accessed: March 16, 2023). </a:t>
            </a: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p>
            <a:pPr>
              <a:lnSpc>
                <a:spcPct val="115000"/>
              </a:lnSpc>
              <a:spcBef>
                <a:spcPts val="1200"/>
              </a:spcBef>
              <a:spcAft>
                <a:spcPts val="1200"/>
              </a:spcAft>
            </a:pP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Food Safety and </a:t>
            </a:r>
            <a:r>
              <a:rPr lang="en-GB" sz="800" dirty="0" err="1">
                <a:effectLst/>
                <a:latin typeface="Times New Roman" panose="02020603050405020304" pitchFamily="18" charset="0"/>
                <a:ea typeface="Times New Roman" panose="02020603050405020304" pitchFamily="18" charset="0"/>
                <a:cs typeface="Times New Roman" panose="02020603050405020304" pitchFamily="18" charset="0"/>
              </a:rPr>
              <a:t>Hygeine</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(2022) </a:t>
            </a:r>
            <a:r>
              <a:rPr lang="en-GB" sz="800" i="1" dirty="0">
                <a:effectLst/>
                <a:latin typeface="Times New Roman" panose="02020603050405020304" pitchFamily="18" charset="0"/>
                <a:ea typeface="Times New Roman" panose="02020603050405020304" pitchFamily="18" charset="0"/>
                <a:cs typeface="Times New Roman" panose="02020603050405020304" pitchFamily="18" charset="0"/>
              </a:rPr>
              <a:t>Food Safety and Hygiene</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800" i="1" dirty="0">
                <a:effectLst/>
                <a:latin typeface="Times New Roman" panose="02020603050405020304" pitchFamily="18" charset="0"/>
                <a:ea typeface="Times New Roman" panose="02020603050405020304" pitchFamily="18" charset="0"/>
                <a:cs typeface="Times New Roman" panose="02020603050405020304" pitchFamily="18" charset="0"/>
              </a:rPr>
              <a:t>Public Health Wales</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Available at: </a:t>
            </a:r>
            <a:r>
              <a:rPr lang="en-GB" sz="800" u="sng" dirty="0">
                <a:solidFill>
                  <a:srgbClr val="1155CC"/>
                </a:solidFill>
                <a:effectLst/>
                <a:latin typeface="Times New Roman" panose="02020603050405020304" pitchFamily="18" charset="0"/>
                <a:ea typeface="Times New Roman" panose="02020603050405020304" pitchFamily="18" charset="0"/>
                <a:cs typeface="Times New Roman" panose="02020603050405020304" pitchFamily="18" charset="0"/>
                <a:hlinkClick r:id="rId5"/>
              </a:rPr>
              <a:t>https://phw.nhs.wales/topics/food-safety-and-hygiene/</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(Accessed: March 16, 2023). </a:t>
            </a: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p>
            <a:pPr>
              <a:lnSpc>
                <a:spcPct val="115000"/>
              </a:lnSpc>
              <a:spcBef>
                <a:spcPts val="1200"/>
              </a:spcBef>
              <a:spcAft>
                <a:spcPts val="1200"/>
              </a:spcAft>
            </a:pP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Guo, W., Pan, B., </a:t>
            </a:r>
            <a:r>
              <a:rPr lang="en-GB" sz="800" dirty="0" err="1">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Sakkiah</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S., </a:t>
            </a:r>
            <a:r>
              <a:rPr lang="en-GB" sz="800" dirty="0" err="1">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Yavas</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G., Ge, W., Zou, W., Tong, W. and Hong, H., 2019. Persistent organic pollutants in food: contamination sources, health effects and detection methods. </a:t>
            </a:r>
            <a:r>
              <a:rPr lang="en-GB" sz="800" i="1"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International journal of environmental research and public health</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a:t>
            </a:r>
            <a:r>
              <a:rPr lang="en-GB" sz="800" i="1"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16</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(22), p.4361.</a:t>
            </a: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p>
            <a:pPr>
              <a:lnSpc>
                <a:spcPct val="115000"/>
              </a:lnSpc>
              <a:spcBef>
                <a:spcPts val="1200"/>
              </a:spcBef>
              <a:spcAft>
                <a:spcPts val="1200"/>
              </a:spcAft>
            </a:pPr>
            <a:r>
              <a:rPr lang="en-GB" sz="800" dirty="0" err="1">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Insfran-Rivarola</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A., </a:t>
            </a:r>
            <a:r>
              <a:rPr lang="en-GB" sz="800" dirty="0" err="1">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Tlapa</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D., Limon-Romero, J., Baez-Lopez, Y., Miranda-Ackerman, M., Arredondo-Soto, K. and Ontiveros, S., 2020. A systematic review and meta-analysis of the effects of food safety and hygiene training on food handlers. </a:t>
            </a:r>
            <a:r>
              <a:rPr lang="en-GB" sz="800" i="1"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Foods</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a:t>
            </a:r>
            <a:r>
              <a:rPr lang="en-GB" sz="800" i="1"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9</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(9), p.1169.</a:t>
            </a: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p>
            <a:pPr>
              <a:lnSpc>
                <a:spcPct val="115000"/>
              </a:lnSpc>
              <a:spcBef>
                <a:spcPts val="1200"/>
              </a:spcBef>
              <a:spcAft>
                <a:spcPts val="1200"/>
              </a:spcAft>
            </a:pP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Kamboj, S., Gupta, N., </a:t>
            </a:r>
            <a:r>
              <a:rPr lang="en-GB" sz="800" dirty="0" err="1">
                <a:effectLst/>
                <a:latin typeface="Times New Roman" panose="02020603050405020304" pitchFamily="18" charset="0"/>
                <a:ea typeface="Times New Roman" panose="02020603050405020304" pitchFamily="18" charset="0"/>
                <a:cs typeface="Times New Roman" panose="02020603050405020304" pitchFamily="18" charset="0"/>
              </a:rPr>
              <a:t>Bandral</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J.D., </a:t>
            </a:r>
            <a:r>
              <a:rPr lang="en-GB" sz="800" dirty="0" err="1">
                <a:effectLst/>
                <a:latin typeface="Times New Roman" panose="02020603050405020304" pitchFamily="18" charset="0"/>
                <a:ea typeface="Times New Roman" panose="02020603050405020304" pitchFamily="18" charset="0"/>
                <a:cs typeface="Times New Roman" panose="02020603050405020304" pitchFamily="18" charset="0"/>
              </a:rPr>
              <a:t>Gandotra</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G. and Anjum, N., 2020. Food safety and hygiene: a review. International Journal of Chemical Studies, 8(2), pp.358-368.</a:t>
            </a: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p>
            <a:pPr>
              <a:lnSpc>
                <a:spcPct val="115000"/>
              </a:lnSpc>
              <a:spcBef>
                <a:spcPts val="1200"/>
              </a:spcBef>
              <a:spcAft>
                <a:spcPts val="1200"/>
              </a:spcAft>
            </a:pP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Liguori, J., </a:t>
            </a:r>
            <a:r>
              <a:rPr lang="en-GB" sz="800" dirty="0" err="1">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Trübswasser</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U., </a:t>
            </a:r>
            <a:r>
              <a:rPr lang="en-GB" sz="800" dirty="0" err="1">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Pradeilles</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R., Le Port, A., Landais, E., </a:t>
            </a:r>
            <a:r>
              <a:rPr lang="en-GB" sz="800" dirty="0" err="1">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Talsma</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E.F., Lundy, M., </a:t>
            </a:r>
            <a:r>
              <a:rPr lang="en-GB" sz="800" dirty="0" err="1">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Béné</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C., </a:t>
            </a:r>
            <a:r>
              <a:rPr lang="en-GB" sz="800" dirty="0" err="1">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Bricas</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N., </a:t>
            </a:r>
            <a:r>
              <a:rPr lang="en-GB" sz="800" dirty="0" err="1">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Laar</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A. and </a:t>
            </a:r>
            <a:r>
              <a:rPr lang="en-GB" sz="800" dirty="0" err="1">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Amiot</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M.J., 2022. How do food safety concerns affect consumer </a:t>
            </a:r>
            <a:r>
              <a:rPr lang="en-GB" sz="800" dirty="0" err="1">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behaviors</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and diets in low-and middle-income countries? A systematic review. </a:t>
            </a:r>
            <a:r>
              <a:rPr lang="en-GB" sz="800" i="1"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Global Food Security</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a:t>
            </a:r>
            <a:r>
              <a:rPr lang="en-GB" sz="800" i="1"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32</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p.100606.</a:t>
            </a: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p>
            <a:pPr>
              <a:lnSpc>
                <a:spcPct val="115000"/>
              </a:lnSpc>
            </a:pP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Majid, S. </a:t>
            </a:r>
            <a:r>
              <a:rPr lang="en-GB" sz="800" i="1" dirty="0">
                <a:effectLst/>
                <a:latin typeface="Times New Roman" panose="02020603050405020304" pitchFamily="18" charset="0"/>
                <a:ea typeface="Times New Roman" panose="02020603050405020304" pitchFamily="18" charset="0"/>
                <a:cs typeface="Times New Roman" panose="02020603050405020304" pitchFamily="18" charset="0"/>
              </a:rPr>
              <a:t>et al.</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(2022) </a:t>
            </a:r>
            <a:r>
              <a:rPr lang="en-GB" sz="800" i="1" dirty="0">
                <a:effectLst/>
                <a:latin typeface="Times New Roman" panose="02020603050405020304" pitchFamily="18" charset="0"/>
                <a:ea typeface="Times New Roman" panose="02020603050405020304" pitchFamily="18" charset="0"/>
                <a:cs typeface="Times New Roman" panose="02020603050405020304" pitchFamily="18" charset="0"/>
              </a:rPr>
              <a:t>Adopting evidence-based practice in clinical decision making: Nurses' perceptions, knowledge, and barriers</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800" i="1" dirty="0">
                <a:effectLst/>
                <a:latin typeface="Times New Roman" panose="02020603050405020304" pitchFamily="18" charset="0"/>
                <a:ea typeface="Times New Roman" panose="02020603050405020304" pitchFamily="18" charset="0"/>
                <a:cs typeface="Times New Roman" panose="02020603050405020304" pitchFamily="18" charset="0"/>
              </a:rPr>
              <a:t>Journal of the Medical Library Association : JMLA</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U.S. National Library of Medicine. Available at: </a:t>
            </a:r>
            <a:r>
              <a:rPr lang="en-GB" sz="800" u="sng" dirty="0">
                <a:solidFill>
                  <a:srgbClr val="1155CC"/>
                </a:solidFill>
                <a:effectLst/>
                <a:latin typeface="Times New Roman" panose="02020603050405020304" pitchFamily="18" charset="0"/>
                <a:ea typeface="Times New Roman" panose="02020603050405020304" pitchFamily="18" charset="0"/>
                <a:cs typeface="Times New Roman" panose="02020603050405020304" pitchFamily="18" charset="0"/>
                <a:hlinkClick r:id="rId6"/>
              </a:rPr>
              <a:t>https://www.ncbi.nlm.nih.gov/pmc/articles/PMC3133901/#:~:text=Evidence%2Dbased%20practice%20(EBP),care%20to%20a%20specific%20population</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(Accessed: March 15, 2023). </a:t>
            </a: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p>
            <a:pPr>
              <a:lnSpc>
                <a:spcPct val="115000"/>
              </a:lnSpc>
              <a:spcBef>
                <a:spcPts val="1200"/>
              </a:spcBef>
              <a:spcAft>
                <a:spcPts val="1200"/>
              </a:spcAft>
            </a:pP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UNCW (2016) </a:t>
            </a:r>
            <a:r>
              <a:rPr lang="en-GB" sz="800" i="1" dirty="0">
                <a:effectLst/>
                <a:latin typeface="Times New Roman" panose="02020603050405020304" pitchFamily="18" charset="0"/>
                <a:ea typeface="Times New Roman" panose="02020603050405020304" pitchFamily="18" charset="0"/>
                <a:cs typeface="Times New Roman" panose="02020603050405020304" pitchFamily="18" charset="0"/>
              </a:rPr>
              <a:t>Importance of research in Nursing: UNCW online</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800" i="1" dirty="0">
                <a:effectLst/>
                <a:latin typeface="Times New Roman" panose="02020603050405020304" pitchFamily="18" charset="0"/>
                <a:ea typeface="Times New Roman" panose="02020603050405020304" pitchFamily="18" charset="0"/>
                <a:cs typeface="Times New Roman" panose="02020603050405020304" pitchFamily="18" charset="0"/>
              </a:rPr>
              <a:t>University of North Carolina Wilmington Online</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Available at: </a:t>
            </a:r>
            <a:r>
              <a:rPr lang="en-GB" sz="800" u="sng" dirty="0">
                <a:solidFill>
                  <a:srgbClr val="1155CC"/>
                </a:solidFill>
                <a:effectLst/>
                <a:latin typeface="Times New Roman" panose="02020603050405020304" pitchFamily="18" charset="0"/>
                <a:ea typeface="Times New Roman" panose="02020603050405020304" pitchFamily="18" charset="0"/>
                <a:cs typeface="Times New Roman" panose="02020603050405020304" pitchFamily="18" charset="0"/>
                <a:hlinkClick r:id="rId7"/>
              </a:rPr>
              <a:t>https://onlinedegree.uncw.edu/articles/nursing/importance-of-research-in-nursing.aspx</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(Accessed: March 15, 2023). </a:t>
            </a: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lnSpc>
                <a:spcPct val="150000"/>
              </a:lnSpc>
            </a:pP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Ruby, G.E., Abidin, U.F.U.Z., </a:t>
            </a:r>
            <a:r>
              <a:rPr lang="en-GB" sz="800" dirty="0" err="1">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Lihan</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S., </a:t>
            </a:r>
            <a:r>
              <a:rPr lang="en-GB" sz="800" dirty="0" err="1">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Jambari</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N.N. and Radu, S., 2019. A cross sectional study on food safety knowledge among adult consumers. </a:t>
            </a:r>
            <a:r>
              <a:rPr lang="en-GB" sz="800" i="1"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Food Control</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a:t>
            </a:r>
            <a:r>
              <a:rPr lang="en-GB" sz="800" i="1"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99</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pp.98-105.</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lnSpc>
                <a:spcPct val="150000"/>
              </a:lnSpc>
            </a:pP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lnSpc>
                <a:spcPct val="150000"/>
              </a:lnSpc>
              <a:spcBef>
                <a:spcPts val="1200"/>
              </a:spcBef>
              <a:spcAft>
                <a:spcPts val="1200"/>
              </a:spcAft>
            </a:pP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Abebe, G.M., 2020. The role of bacterial biofilm in antibiotic resistance and food contamination. </a:t>
            </a:r>
            <a:r>
              <a:rPr lang="en-GB" sz="800" i="1"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International journal of microbiology</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a:t>
            </a:r>
            <a:r>
              <a:rPr lang="en-GB" sz="800" i="1"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2020</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a:t>
            </a: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lnSpc>
                <a:spcPct val="150000"/>
              </a:lnSpc>
              <a:spcBef>
                <a:spcPts val="1200"/>
              </a:spcBef>
              <a:spcAft>
                <a:spcPts val="1200"/>
              </a:spcAft>
            </a:pP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Agricultural Review (2022) </a:t>
            </a:r>
            <a:r>
              <a:rPr lang="en-GB" sz="800" i="1" dirty="0">
                <a:effectLst/>
                <a:latin typeface="Times New Roman" panose="02020603050405020304" pitchFamily="18" charset="0"/>
                <a:ea typeface="Times New Roman" panose="02020603050405020304" pitchFamily="18" charset="0"/>
                <a:cs typeface="Times New Roman" panose="02020603050405020304" pitchFamily="18" charset="0"/>
              </a:rPr>
              <a:t>Citeseerx.ist.psu.edu</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Available at: </a:t>
            </a:r>
            <a:r>
              <a:rPr lang="en-GB" sz="800" u="sng" dirty="0">
                <a:solidFill>
                  <a:srgbClr val="1155CC"/>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https://citeseerx.ist.psu.edu/document?repid=rep1&amp;type=pdf&amp;doi=b3bf6373ff41a115197cb5b30e57830c16130c2c</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(Accessed: March 16, 2023). </a:t>
            </a: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lnSpc>
                <a:spcPct val="150000"/>
              </a:lnSpc>
              <a:spcBef>
                <a:spcPts val="1200"/>
              </a:spcBef>
              <a:spcAft>
                <a:spcPts val="1200"/>
              </a:spcAft>
            </a:pPr>
            <a:r>
              <a:rPr lang="en-GB" sz="800" dirty="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Aveyard, H. and Sharp, P., 2017. A Beginner’s Guide to Evidence-based Practice in Health and Social Care. (3 </a:t>
            </a:r>
            <a:r>
              <a:rPr lang="en-GB" sz="800" dirty="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rd</a:t>
            </a:r>
            <a:r>
              <a:rPr lang="en-GB" sz="800" dirty="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800" dirty="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edn</a:t>
            </a:r>
            <a:r>
              <a:rPr lang="en-GB" sz="800" dirty="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London: Open University Press/McGraw-Hill Education.</a:t>
            </a: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lnSpc>
                <a:spcPct val="150000"/>
              </a:lnSpc>
              <a:spcBef>
                <a:spcPts val="1200"/>
              </a:spcBef>
              <a:spcAft>
                <a:spcPts val="1200"/>
              </a:spcAft>
            </a:pPr>
            <a:r>
              <a:rPr lang="en-GB" sz="800" dirty="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Aveyard, H., 2019. Doing a literature review in health and social care: a practical guide. (4 </a:t>
            </a:r>
            <a:r>
              <a:rPr lang="en-GB" sz="800" dirty="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GB" sz="800" dirty="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800" dirty="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edn</a:t>
            </a:r>
            <a:r>
              <a:rPr lang="en-GB" sz="800" dirty="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London: Open University Press/McGraw-Hill Education.</a:t>
            </a: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lnSpc>
                <a:spcPct val="150000"/>
              </a:lnSpc>
              <a:spcBef>
                <a:spcPts val="1200"/>
              </a:spcBef>
              <a:spcAft>
                <a:spcPts val="1200"/>
              </a:spcAft>
            </a:pPr>
            <a:r>
              <a:rPr lang="en-GB" sz="800" dirty="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Beauchamp, T.L. and Childress, J.F., 2019. Principles of Biomedical Ethics. (8th </a:t>
            </a:r>
            <a:r>
              <a:rPr lang="en-GB" sz="800" dirty="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edn</a:t>
            </a:r>
            <a:r>
              <a:rPr lang="en-GB" sz="800" dirty="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.).Oxford: Oxford University Press.</a:t>
            </a: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lnSpc>
                <a:spcPct val="150000"/>
              </a:lnSpc>
              <a:spcBef>
                <a:spcPts val="1200"/>
              </a:spcBef>
              <a:spcAft>
                <a:spcPts val="1200"/>
              </a:spcAft>
            </a:pPr>
            <a:r>
              <a:rPr lang="en-GB" sz="800" dirty="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Bell, J. and Waters, S., 2018. Doing your Research Project. A Guide for First-Time Researchers. (7 </a:t>
            </a:r>
            <a:r>
              <a:rPr lang="en-GB" sz="800" dirty="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GB" sz="800" dirty="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800" dirty="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edn</a:t>
            </a:r>
            <a:r>
              <a:rPr lang="en-GB" sz="800" dirty="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London: Open University Press/McGraw-Hill Education.</a:t>
            </a: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lnSpc>
                <a:spcPct val="150000"/>
              </a:lnSpc>
              <a:spcBef>
                <a:spcPts val="1200"/>
              </a:spcBef>
              <a:spcAft>
                <a:spcPts val="1200"/>
              </a:spcAft>
            </a:pP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Ekici, G. and </a:t>
            </a:r>
            <a:r>
              <a:rPr lang="en-GB" sz="800" dirty="0" err="1">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Dümen</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E., 2019. Escherichia coli and food safety. In </a:t>
            </a:r>
            <a:r>
              <a:rPr lang="en-GB" sz="800" i="1"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The universe of Escherichia coli</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a:t>
            </a:r>
            <a:r>
              <a:rPr lang="en-GB" sz="800" dirty="0" err="1">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IntechOpen</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a:t>
            </a: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lnSpc>
                <a:spcPct val="150000"/>
              </a:lnSpc>
              <a:spcBef>
                <a:spcPts val="1200"/>
              </a:spcBef>
              <a:spcAft>
                <a:spcPts val="1200"/>
              </a:spcAft>
            </a:pP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Food </a:t>
            </a:r>
            <a:r>
              <a:rPr lang="en-GB" sz="800" dirty="0" err="1">
                <a:effectLst/>
                <a:latin typeface="Times New Roman" panose="02020603050405020304" pitchFamily="18" charset="0"/>
                <a:ea typeface="Times New Roman" panose="02020603050405020304" pitchFamily="18" charset="0"/>
                <a:cs typeface="Times New Roman" panose="02020603050405020304" pitchFamily="18" charset="0"/>
              </a:rPr>
              <a:t>hygeine</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(2023) </a:t>
            </a:r>
            <a:r>
              <a:rPr lang="en-GB" sz="800" i="1" dirty="0">
                <a:effectLst/>
                <a:latin typeface="Times New Roman" panose="02020603050405020304" pitchFamily="18" charset="0"/>
                <a:ea typeface="Times New Roman" panose="02020603050405020304" pitchFamily="18" charset="0"/>
                <a:cs typeface="Times New Roman" panose="02020603050405020304" pitchFamily="18" charset="0"/>
              </a:rPr>
              <a:t>Food Hygiene for Your Business</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800" i="1" dirty="0">
                <a:effectLst/>
                <a:latin typeface="Times New Roman" panose="02020603050405020304" pitchFamily="18" charset="0"/>
                <a:ea typeface="Times New Roman" panose="02020603050405020304" pitchFamily="18" charset="0"/>
                <a:cs typeface="Times New Roman" panose="02020603050405020304" pitchFamily="18" charset="0"/>
              </a:rPr>
              <a:t>Food Standards Agency</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Available at: </a:t>
            </a:r>
            <a:r>
              <a:rPr lang="en-GB" sz="800" u="sng" dirty="0">
                <a:solidFill>
                  <a:srgbClr val="1155CC"/>
                </a:solidFill>
                <a:effectLst/>
                <a:latin typeface="Times New Roman" panose="02020603050405020304" pitchFamily="18" charset="0"/>
                <a:ea typeface="Times New Roman" panose="02020603050405020304" pitchFamily="18" charset="0"/>
                <a:cs typeface="Times New Roman" panose="02020603050405020304" pitchFamily="18" charset="0"/>
                <a:hlinkClick r:id="rId4"/>
              </a:rPr>
              <a:t>https://www.food.gov.uk/business-guidance/food-hygiene-for-your-business</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(Accessed: March 16, 2023). </a:t>
            </a: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lnSpc>
                <a:spcPct val="150000"/>
              </a:lnSpc>
              <a:spcBef>
                <a:spcPts val="1200"/>
              </a:spcBef>
              <a:spcAft>
                <a:spcPts val="1200"/>
              </a:spcAft>
            </a:pP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Food Safety (2023) </a:t>
            </a:r>
            <a:r>
              <a:rPr lang="en-GB" sz="800" i="1" dirty="0">
                <a:effectLst/>
                <a:latin typeface="Times New Roman" panose="02020603050405020304" pitchFamily="18" charset="0"/>
                <a:ea typeface="Times New Roman" panose="02020603050405020304" pitchFamily="18" charset="0"/>
                <a:cs typeface="Times New Roman" panose="02020603050405020304" pitchFamily="18" charset="0"/>
              </a:rPr>
              <a:t>Food safety</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800" i="1" dirty="0">
                <a:effectLst/>
                <a:latin typeface="Times New Roman" panose="02020603050405020304" pitchFamily="18" charset="0"/>
                <a:ea typeface="Times New Roman" panose="02020603050405020304" pitchFamily="18" charset="0"/>
                <a:cs typeface="Times New Roman" panose="02020603050405020304" pitchFamily="18" charset="0"/>
              </a:rPr>
              <a:t>World Health Organization</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World Health Organization. Available at: https://www.who.int/news-room/fact-sheets/detail/food-safety#:~:text=Unsafe%20food%20containing%20harmful%20bacteria,children%2C%20elderly%20and%20the%20sick. (Accessed: March 16, 2023). </a:t>
            </a: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lnSpc>
                <a:spcPct val="150000"/>
              </a:lnSpc>
              <a:spcBef>
                <a:spcPts val="1200"/>
              </a:spcBef>
              <a:spcAft>
                <a:spcPts val="1200"/>
              </a:spcAft>
            </a:pP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Food Safety and </a:t>
            </a:r>
            <a:r>
              <a:rPr lang="en-GB" sz="800" dirty="0" err="1">
                <a:effectLst/>
                <a:latin typeface="Times New Roman" panose="02020603050405020304" pitchFamily="18" charset="0"/>
                <a:ea typeface="Times New Roman" panose="02020603050405020304" pitchFamily="18" charset="0"/>
                <a:cs typeface="Times New Roman" panose="02020603050405020304" pitchFamily="18" charset="0"/>
              </a:rPr>
              <a:t>Hygeine</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(2022) </a:t>
            </a:r>
            <a:r>
              <a:rPr lang="en-GB" sz="800" i="1" dirty="0">
                <a:effectLst/>
                <a:latin typeface="Times New Roman" panose="02020603050405020304" pitchFamily="18" charset="0"/>
                <a:ea typeface="Times New Roman" panose="02020603050405020304" pitchFamily="18" charset="0"/>
                <a:cs typeface="Times New Roman" panose="02020603050405020304" pitchFamily="18" charset="0"/>
              </a:rPr>
              <a:t>Food Safety and Hygiene</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800" i="1" dirty="0">
                <a:effectLst/>
                <a:latin typeface="Times New Roman" panose="02020603050405020304" pitchFamily="18" charset="0"/>
                <a:ea typeface="Times New Roman" panose="02020603050405020304" pitchFamily="18" charset="0"/>
                <a:cs typeface="Times New Roman" panose="02020603050405020304" pitchFamily="18" charset="0"/>
              </a:rPr>
              <a:t>Public Health Wales</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Available at: </a:t>
            </a:r>
            <a:r>
              <a:rPr lang="en-GB" sz="800" u="sng" dirty="0">
                <a:solidFill>
                  <a:srgbClr val="1155CC"/>
                </a:solidFill>
                <a:effectLst/>
                <a:latin typeface="Times New Roman" panose="02020603050405020304" pitchFamily="18" charset="0"/>
                <a:ea typeface="Times New Roman" panose="02020603050405020304" pitchFamily="18" charset="0"/>
                <a:cs typeface="Times New Roman" panose="02020603050405020304" pitchFamily="18" charset="0"/>
                <a:hlinkClick r:id="rId5"/>
              </a:rPr>
              <a:t>https://phw.nhs.wales/topics/food-safety-and-hygiene/</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(Accessed: March 16, 2023). </a:t>
            </a: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lnSpc>
                <a:spcPct val="150000"/>
              </a:lnSpc>
              <a:spcBef>
                <a:spcPts val="1200"/>
              </a:spcBef>
              <a:spcAft>
                <a:spcPts val="1200"/>
              </a:spcAft>
            </a:pP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Guo, W., Pan, B., </a:t>
            </a:r>
            <a:r>
              <a:rPr lang="en-GB" sz="800" dirty="0" err="1">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Sakkiah</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S., </a:t>
            </a:r>
            <a:r>
              <a:rPr lang="en-GB" sz="800" dirty="0" err="1">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Yavas</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G., Ge, W., Zou, W., Tong, W. and Hong, H., 2019. Persistent organic pollutants in food: contamination sources, health effects and detection methods. </a:t>
            </a:r>
            <a:r>
              <a:rPr lang="en-GB" sz="800" i="1"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International journal of environmental research and public health</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a:t>
            </a:r>
            <a:r>
              <a:rPr lang="en-GB" sz="800" i="1"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16</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(22), p.4361.</a:t>
            </a: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lnSpc>
                <a:spcPct val="150000"/>
              </a:lnSpc>
              <a:spcBef>
                <a:spcPts val="1200"/>
              </a:spcBef>
              <a:spcAft>
                <a:spcPts val="1200"/>
              </a:spcAft>
            </a:pPr>
            <a:r>
              <a:rPr lang="en-GB" sz="800" dirty="0" err="1">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Insfran-Rivarola</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A., </a:t>
            </a:r>
            <a:r>
              <a:rPr lang="en-GB" sz="800" dirty="0" err="1">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Tlapa</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D., Limon-Romero, J., Baez-Lopez, Y., Miranda-Ackerman, M., Arredondo-Soto, K. and Ontiveros, S., 2020. A systematic review and meta-analysis of the effects of food safety and hygiene training on food handlers. </a:t>
            </a:r>
            <a:r>
              <a:rPr lang="en-GB" sz="800" i="1"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Foods</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a:t>
            </a:r>
            <a:r>
              <a:rPr lang="en-GB" sz="800" i="1"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9</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(9), p.1169.</a:t>
            </a: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lnSpc>
                <a:spcPct val="150000"/>
              </a:lnSpc>
              <a:spcBef>
                <a:spcPts val="1200"/>
              </a:spcBef>
              <a:spcAft>
                <a:spcPts val="1200"/>
              </a:spcAft>
            </a:pP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Kamboj, S., Gupta, N., </a:t>
            </a:r>
            <a:r>
              <a:rPr lang="en-GB" sz="800" dirty="0" err="1">
                <a:effectLst/>
                <a:latin typeface="Times New Roman" panose="02020603050405020304" pitchFamily="18" charset="0"/>
                <a:ea typeface="Times New Roman" panose="02020603050405020304" pitchFamily="18" charset="0"/>
                <a:cs typeface="Times New Roman" panose="02020603050405020304" pitchFamily="18" charset="0"/>
              </a:rPr>
              <a:t>Bandral</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J.D., </a:t>
            </a:r>
            <a:r>
              <a:rPr lang="en-GB" sz="800" dirty="0" err="1">
                <a:effectLst/>
                <a:latin typeface="Times New Roman" panose="02020603050405020304" pitchFamily="18" charset="0"/>
                <a:ea typeface="Times New Roman" panose="02020603050405020304" pitchFamily="18" charset="0"/>
                <a:cs typeface="Times New Roman" panose="02020603050405020304" pitchFamily="18" charset="0"/>
              </a:rPr>
              <a:t>Gandotra</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G. and Anjum, N., 2020. Food safety and hygiene: a review. International Journal of Chemical Studies, 8(2), pp.358-368.</a:t>
            </a: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lnSpc>
                <a:spcPct val="150000"/>
              </a:lnSpc>
              <a:spcBef>
                <a:spcPts val="1200"/>
              </a:spcBef>
              <a:spcAft>
                <a:spcPts val="1200"/>
              </a:spcAft>
            </a:pP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Liguori, J., </a:t>
            </a:r>
            <a:r>
              <a:rPr lang="en-GB" sz="800" dirty="0" err="1">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Trübswasser</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U., </a:t>
            </a:r>
            <a:r>
              <a:rPr lang="en-GB" sz="800" dirty="0" err="1">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Pradeilles</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R., Le Port, A., Landais, E., </a:t>
            </a:r>
            <a:r>
              <a:rPr lang="en-GB" sz="800" dirty="0" err="1">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Talsma</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E.F., Lundy, M., </a:t>
            </a:r>
            <a:r>
              <a:rPr lang="en-GB" sz="800" dirty="0" err="1">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Béné</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C., </a:t>
            </a:r>
            <a:r>
              <a:rPr lang="en-GB" sz="800" dirty="0" err="1">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Bricas</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N., </a:t>
            </a:r>
            <a:r>
              <a:rPr lang="en-GB" sz="800" dirty="0" err="1">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Laar</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A. and </a:t>
            </a:r>
            <a:r>
              <a:rPr lang="en-GB" sz="800" dirty="0" err="1">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Amiot</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M.J., 2022. How do food safety concerns affect consumer </a:t>
            </a:r>
            <a:r>
              <a:rPr lang="en-GB" sz="800" dirty="0" err="1">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behaviors</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and diets in low-and middle-income countries? A systematic review. </a:t>
            </a:r>
            <a:r>
              <a:rPr lang="en-GB" sz="800" i="1"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Global Food Security</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a:t>
            </a:r>
            <a:r>
              <a:rPr lang="en-GB" sz="800" i="1"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32</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p.100606.</a:t>
            </a: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lnSpc>
                <a:spcPct val="150000"/>
              </a:lnSpc>
            </a:pP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Majid, S. </a:t>
            </a:r>
            <a:r>
              <a:rPr lang="en-GB" sz="800" i="1" dirty="0">
                <a:effectLst/>
                <a:latin typeface="Times New Roman" panose="02020603050405020304" pitchFamily="18" charset="0"/>
                <a:ea typeface="Times New Roman" panose="02020603050405020304" pitchFamily="18" charset="0"/>
                <a:cs typeface="Times New Roman" panose="02020603050405020304" pitchFamily="18" charset="0"/>
              </a:rPr>
              <a:t>et al.</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(2022) </a:t>
            </a:r>
            <a:r>
              <a:rPr lang="en-GB" sz="800" i="1" dirty="0">
                <a:effectLst/>
                <a:latin typeface="Times New Roman" panose="02020603050405020304" pitchFamily="18" charset="0"/>
                <a:ea typeface="Times New Roman" panose="02020603050405020304" pitchFamily="18" charset="0"/>
                <a:cs typeface="Times New Roman" panose="02020603050405020304" pitchFamily="18" charset="0"/>
              </a:rPr>
              <a:t>Adopting evidence-based practice in clinical decision making: Nurses' perceptions, knowledge, and barriers</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800" i="1" dirty="0">
                <a:effectLst/>
                <a:latin typeface="Times New Roman" panose="02020603050405020304" pitchFamily="18" charset="0"/>
                <a:ea typeface="Times New Roman" panose="02020603050405020304" pitchFamily="18" charset="0"/>
                <a:cs typeface="Times New Roman" panose="02020603050405020304" pitchFamily="18" charset="0"/>
              </a:rPr>
              <a:t>Journal of the Medical Library Association : JMLA</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U.S. National Library of Medicine. Available at: </a:t>
            </a:r>
            <a:r>
              <a:rPr lang="en-GB" sz="800" u="sng" dirty="0">
                <a:solidFill>
                  <a:srgbClr val="1155CC"/>
                </a:solidFill>
                <a:effectLst/>
                <a:latin typeface="Times New Roman" panose="02020603050405020304" pitchFamily="18" charset="0"/>
                <a:ea typeface="Times New Roman" panose="02020603050405020304" pitchFamily="18" charset="0"/>
                <a:cs typeface="Times New Roman" panose="02020603050405020304" pitchFamily="18" charset="0"/>
                <a:hlinkClick r:id="rId6"/>
              </a:rPr>
              <a:t>https://www.ncbi.nlm.nih.gov/pmc/articles/PMC3133901/#:~:text=Evidence%2Dbased%20practice%20(EBP),care%20to%20a%20specific%20population</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(Accessed: March 15, 2023). </a:t>
            </a: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lnSpc>
                <a:spcPct val="150000"/>
              </a:lnSpc>
              <a:spcBef>
                <a:spcPts val="1200"/>
              </a:spcBef>
              <a:spcAft>
                <a:spcPts val="1200"/>
              </a:spcAft>
            </a:pP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Ruby, G.E., Abidin, U.F.U.Z., </a:t>
            </a:r>
            <a:r>
              <a:rPr lang="en-GB" sz="800" dirty="0" err="1">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Lihan</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S., </a:t>
            </a:r>
            <a:r>
              <a:rPr lang="en-GB" sz="800" dirty="0" err="1">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Jambari</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N.N. and Radu, S., 2019. A cross sectional study on food safety knowledge among adult consumers. </a:t>
            </a:r>
            <a:r>
              <a:rPr lang="en-GB" sz="800" i="1"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Food Control</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a:t>
            </a:r>
            <a:r>
              <a:rPr lang="en-GB" sz="800" i="1"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99</a:t>
            </a:r>
            <a:r>
              <a:rPr lang="en-GB" sz="8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pp.98-105.</a:t>
            </a: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lnSpc>
                <a:spcPct val="150000"/>
              </a:lnSpc>
              <a:spcBef>
                <a:spcPts val="1200"/>
              </a:spcBef>
              <a:spcAft>
                <a:spcPts val="1200"/>
              </a:spcAft>
            </a:pP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UNCW (2016) </a:t>
            </a:r>
            <a:r>
              <a:rPr lang="en-GB" sz="800" i="1" dirty="0">
                <a:effectLst/>
                <a:latin typeface="Times New Roman" panose="02020603050405020304" pitchFamily="18" charset="0"/>
                <a:ea typeface="Times New Roman" panose="02020603050405020304" pitchFamily="18" charset="0"/>
                <a:cs typeface="Times New Roman" panose="02020603050405020304" pitchFamily="18" charset="0"/>
              </a:rPr>
              <a:t>Importance of research in Nursing: UNCW online</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800" i="1" dirty="0">
                <a:effectLst/>
                <a:latin typeface="Times New Roman" panose="02020603050405020304" pitchFamily="18" charset="0"/>
                <a:ea typeface="Times New Roman" panose="02020603050405020304" pitchFamily="18" charset="0"/>
                <a:cs typeface="Times New Roman" panose="02020603050405020304" pitchFamily="18" charset="0"/>
              </a:rPr>
              <a:t>University of North Carolina Wilmington Online</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Available at: </a:t>
            </a:r>
            <a:r>
              <a:rPr lang="en-GB" sz="800" u="sng" dirty="0">
                <a:solidFill>
                  <a:srgbClr val="1155CC"/>
                </a:solidFill>
                <a:effectLst/>
                <a:latin typeface="Times New Roman" panose="02020603050405020304" pitchFamily="18" charset="0"/>
                <a:ea typeface="Times New Roman" panose="02020603050405020304" pitchFamily="18" charset="0"/>
                <a:cs typeface="Times New Roman" panose="02020603050405020304" pitchFamily="18" charset="0"/>
                <a:hlinkClick r:id="rId7"/>
              </a:rPr>
              <a:t>https://onlinedegree.uncw.edu/articles/nursing/importance-of-research-in-nursing.aspx</a:t>
            </a: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(Accessed: March 15, 2023). </a:t>
            </a: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p>
            <a:pPr>
              <a:lnSpc>
                <a:spcPct val="115000"/>
              </a:lnSpc>
              <a:spcBef>
                <a:spcPts val="1200"/>
              </a:spcBef>
              <a:spcAft>
                <a:spcPts val="1200"/>
              </a:spcAft>
            </a:pP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p>
            <a:pPr>
              <a:lnSpc>
                <a:spcPct val="115000"/>
              </a:lnSpc>
              <a:spcBef>
                <a:spcPts val="1200"/>
              </a:spcBef>
              <a:spcAft>
                <a:spcPts val="1200"/>
              </a:spcAft>
            </a:pPr>
            <a:r>
              <a:rPr lang="en-GB" sz="800" dirty="0">
                <a:solidFill>
                  <a:srgbClr val="222222"/>
                </a:solidFill>
                <a:effectLst/>
                <a:highlight>
                  <a:srgbClr val="FFFFFF"/>
                </a:highlight>
                <a:latin typeface="Times New Roman" panose="02020603050405020304" pitchFamily="18" charset="0"/>
                <a:ea typeface="Arial" panose="020B0604020202020204" pitchFamily="34" charset="0"/>
                <a:cs typeface="Times New Roman" panose="02020603050405020304" pitchFamily="18" charset="0"/>
              </a:rPr>
              <a:t> </a:t>
            </a: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p>
            <a:pPr>
              <a:lnSpc>
                <a:spcPct val="115000"/>
              </a:lnSpc>
              <a:spcBef>
                <a:spcPts val="1200"/>
              </a:spcBef>
              <a:spcAft>
                <a:spcPts val="1200"/>
              </a:spcAft>
            </a:pP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p>
            <a:pPr>
              <a:lnSpc>
                <a:spcPct val="115000"/>
              </a:lnSpc>
              <a:spcBef>
                <a:spcPts val="1200"/>
              </a:spcBef>
              <a:spcAft>
                <a:spcPts val="1200"/>
              </a:spcAft>
            </a:pP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p>
            <a:pPr>
              <a:lnSpc>
                <a:spcPct val="115000"/>
              </a:lnSpc>
              <a:spcBef>
                <a:spcPts val="1200"/>
              </a:spcBef>
              <a:spcAft>
                <a:spcPts val="1200"/>
              </a:spcAft>
            </a:pP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p>
            <a:pPr>
              <a:lnSpc>
                <a:spcPct val="115000"/>
              </a:lnSpc>
              <a:spcBef>
                <a:spcPts val="1200"/>
              </a:spcBef>
              <a:spcAft>
                <a:spcPts val="1200"/>
              </a:spcAft>
            </a:pP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p>
            <a:pPr>
              <a:lnSpc>
                <a:spcPct val="115000"/>
              </a:lnSpc>
            </a:pP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p>
            <a:pPr>
              <a:lnSpc>
                <a:spcPct val="115000"/>
              </a:lnSpc>
            </a:pP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p>
            <a:pPr>
              <a:lnSpc>
                <a:spcPct val="115000"/>
              </a:lnSpc>
            </a:pPr>
            <a:r>
              <a:rPr lang="en-GB" sz="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ea typeface="Arial" panose="020B060402020202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2002752C-F7FF-4BEA-8B44-F9ADEC095E0E}" type="slidenum">
              <a:rPr lang="en-IN" smtClean="0"/>
              <a:t>12</a:t>
            </a:fld>
            <a:endParaRPr lang="en-IN"/>
          </a:p>
        </p:txBody>
      </p:sp>
    </p:spTree>
    <p:extLst>
      <p:ext uri="{BB962C8B-B14F-4D97-AF65-F5344CB8AC3E}">
        <p14:creationId xmlns:p14="http://schemas.microsoft.com/office/powerpoint/2010/main" val="185233823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FEFD5DE1-E312-4AB7-BD14-59CE6FB9FB4D}" type="datetimeFigureOut">
              <a:rPr lang="en-IN" smtClean="0"/>
              <a:t>31-03-2023</a:t>
            </a:fld>
            <a:endParaRPr lang="en-IN"/>
          </a:p>
        </p:txBody>
      </p:sp>
      <p:sp>
        <p:nvSpPr>
          <p:cNvPr id="5" name="Footer Placeholder 4"/>
          <p:cNvSpPr>
            <a:spLocks noGrp="1"/>
          </p:cNvSpPr>
          <p:nvPr>
            <p:ph type="ftr" sz="quarter" idx="11"/>
          </p:nvPr>
        </p:nvSpPr>
        <p:spPr>
          <a:xfrm>
            <a:off x="2692397" y="5037663"/>
            <a:ext cx="5214635" cy="279400"/>
          </a:xfrm>
        </p:spPr>
        <p:txBody>
          <a:bodyPr/>
          <a:lstStyle/>
          <a:p>
            <a:endParaRPr lang="en-IN"/>
          </a:p>
        </p:txBody>
      </p:sp>
      <p:sp>
        <p:nvSpPr>
          <p:cNvPr id="6" name="Slide Number Placeholder 5"/>
          <p:cNvSpPr>
            <a:spLocks noGrp="1"/>
          </p:cNvSpPr>
          <p:nvPr>
            <p:ph type="sldNum" sz="quarter" idx="12"/>
          </p:nvPr>
        </p:nvSpPr>
        <p:spPr>
          <a:xfrm>
            <a:off x="8956900" y="5037663"/>
            <a:ext cx="551167" cy="279400"/>
          </a:xfrm>
        </p:spPr>
        <p:txBody>
          <a:bodyPr/>
          <a:lstStyle/>
          <a:p>
            <a:fld id="{3307F230-70E2-4C73-8125-6E5E90A47CA8}" type="slidenum">
              <a:rPr lang="en-IN" smtClean="0"/>
              <a:t>‹#›</a:t>
            </a:fld>
            <a:endParaRPr lang="en-IN"/>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35030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EFD5DE1-E312-4AB7-BD14-59CE6FB9FB4D}" type="datetimeFigureOut">
              <a:rPr lang="en-IN" smtClean="0"/>
              <a:t>31-03-2023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307F230-70E2-4C73-8125-6E5E90A47CA8}" type="slidenum">
              <a:rPr lang="en-IN" smtClean="0"/>
              <a:t>‹#›</a:t>
            </a:fld>
            <a:endParaRPr lang="en-IN"/>
          </a:p>
        </p:txBody>
      </p:sp>
    </p:spTree>
    <p:extLst>
      <p:ext uri="{BB962C8B-B14F-4D97-AF65-F5344CB8AC3E}">
        <p14:creationId xmlns:p14="http://schemas.microsoft.com/office/powerpoint/2010/main" val="35049719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EFD5DE1-E312-4AB7-BD14-59CE6FB9FB4D}" type="datetimeFigureOut">
              <a:rPr lang="en-IN" smtClean="0"/>
              <a:t>31-03-2023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307F230-70E2-4C73-8125-6E5E90A47CA8}" type="slidenum">
              <a:rPr lang="en-IN" smtClean="0"/>
              <a:t>‹#›</a:t>
            </a:fld>
            <a:endParaRPr lang="en-IN"/>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000556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EFD5DE1-E312-4AB7-BD14-59CE6FB9FB4D}" type="datetimeFigureOut">
              <a:rPr lang="en-IN" smtClean="0"/>
              <a:t>31-03-2023</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307F230-70E2-4C73-8125-6E5E90A47CA8}" type="slidenum">
              <a:rPr lang="en-IN" smtClean="0"/>
              <a:t>‹#›</a:t>
            </a:fld>
            <a:endParaRPr lang="en-IN"/>
          </a:p>
        </p:txBody>
      </p:sp>
    </p:spTree>
    <p:extLst>
      <p:ext uri="{BB962C8B-B14F-4D97-AF65-F5344CB8AC3E}">
        <p14:creationId xmlns:p14="http://schemas.microsoft.com/office/powerpoint/2010/main" val="3912508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EFD5DE1-E312-4AB7-BD14-59CE6FB9FB4D}" type="datetimeFigureOut">
              <a:rPr lang="en-IN" smtClean="0"/>
              <a:t>31-03-2023</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3307F230-70E2-4C73-8125-6E5E90A47CA8}" type="slidenum">
              <a:rPr lang="en-IN" smtClean="0"/>
              <a:t>‹#›</a:t>
            </a:fld>
            <a:endParaRPr lang="en-IN"/>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213958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EFD5DE1-E312-4AB7-BD14-59CE6FB9FB4D}" type="datetimeFigureOut">
              <a:rPr lang="en-IN" smtClean="0"/>
              <a:t>31-03-2023</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307F230-70E2-4C73-8125-6E5E90A47CA8}" type="slidenum">
              <a:rPr lang="en-IN" smtClean="0"/>
              <a:t>‹#›</a:t>
            </a:fld>
            <a:endParaRPr lang="en-IN"/>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870719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EFD5DE1-E312-4AB7-BD14-59CE6FB9FB4D}" type="datetimeFigureOut">
              <a:rPr lang="en-IN" smtClean="0"/>
              <a:t>31-03-2023</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3307F230-70E2-4C73-8125-6E5E90A47CA8}" type="slidenum">
              <a:rPr lang="en-IN" smtClean="0"/>
              <a:t>‹#›</a:t>
            </a:fld>
            <a:endParaRPr lang="en-IN"/>
          </a:p>
        </p:txBody>
      </p:sp>
    </p:spTree>
    <p:extLst>
      <p:ext uri="{BB962C8B-B14F-4D97-AF65-F5344CB8AC3E}">
        <p14:creationId xmlns:p14="http://schemas.microsoft.com/office/powerpoint/2010/main" val="30539049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EFD5DE1-E312-4AB7-BD14-59CE6FB9FB4D}" type="datetimeFigureOut">
              <a:rPr lang="en-IN" smtClean="0"/>
              <a:t>31-03-2023</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307F230-70E2-4C73-8125-6E5E90A47CA8}" type="slidenum">
              <a:rPr lang="en-IN" smtClean="0"/>
              <a:t>‹#›</a:t>
            </a:fld>
            <a:endParaRPr lang="en-IN"/>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127770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EFD5DE1-E312-4AB7-BD14-59CE6FB9FB4D}" type="datetimeFigureOut">
              <a:rPr lang="en-IN" smtClean="0"/>
              <a:t>31-03-2023</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307F230-70E2-4C73-8125-6E5E90A47CA8}" type="slidenum">
              <a:rPr lang="en-IN" smtClean="0"/>
              <a:t>‹#›</a:t>
            </a:fld>
            <a:endParaRPr lang="en-IN"/>
          </a:p>
        </p:txBody>
      </p:sp>
    </p:spTree>
    <p:extLst>
      <p:ext uri="{BB962C8B-B14F-4D97-AF65-F5344CB8AC3E}">
        <p14:creationId xmlns:p14="http://schemas.microsoft.com/office/powerpoint/2010/main" val="1604729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EFD5DE1-E312-4AB7-BD14-59CE6FB9FB4D}" type="datetimeFigureOut">
              <a:rPr lang="en-IN" smtClean="0"/>
              <a:t>31-03-2023</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307F230-70E2-4C73-8125-6E5E90A47CA8}" type="slidenum">
              <a:rPr lang="en-IN" smtClean="0"/>
              <a:t>‹#›</a:t>
            </a:fld>
            <a:endParaRPr lang="en-IN"/>
          </a:p>
        </p:txBody>
      </p:sp>
    </p:spTree>
    <p:extLst>
      <p:ext uri="{BB962C8B-B14F-4D97-AF65-F5344CB8AC3E}">
        <p14:creationId xmlns:p14="http://schemas.microsoft.com/office/powerpoint/2010/main" val="30146597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EFD5DE1-E312-4AB7-BD14-59CE6FB9FB4D}" type="datetimeFigureOut">
              <a:rPr lang="en-IN" smtClean="0"/>
              <a:t>31-03-2023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307F230-70E2-4C73-8125-6E5E90A47CA8}" type="slidenum">
              <a:rPr lang="en-IN" smtClean="0"/>
              <a:t>‹#›</a:t>
            </a:fld>
            <a:endParaRPr lang="en-IN"/>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237966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EFD5DE1-E312-4AB7-BD14-59CE6FB9FB4D}" type="datetimeFigureOut">
              <a:rPr lang="en-IN" smtClean="0"/>
              <a:t>31-03-2023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307F230-70E2-4C73-8125-6E5E90A47CA8}" type="slidenum">
              <a:rPr lang="en-IN" smtClean="0"/>
              <a:t>‹#›</a:t>
            </a:fld>
            <a:endParaRPr lang="en-IN"/>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63506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EFD5DE1-E312-4AB7-BD14-59CE6FB9FB4D}" type="datetimeFigureOut">
              <a:rPr lang="en-IN" smtClean="0"/>
              <a:t>31-03-2023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307F230-70E2-4C73-8125-6E5E90A47CA8}" type="slidenum">
              <a:rPr lang="en-IN" smtClean="0"/>
              <a:t>‹#›</a:t>
            </a:fld>
            <a:endParaRPr lang="en-IN"/>
          </a:p>
        </p:txBody>
      </p:sp>
    </p:spTree>
    <p:extLst>
      <p:ext uri="{BB962C8B-B14F-4D97-AF65-F5344CB8AC3E}">
        <p14:creationId xmlns:p14="http://schemas.microsoft.com/office/powerpoint/2010/main" val="38287767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EFD5DE1-E312-4AB7-BD14-59CE6FB9FB4D}" type="datetimeFigureOut">
              <a:rPr lang="en-IN" smtClean="0"/>
              <a:t>31-03-2023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307F230-70E2-4C73-8125-6E5E90A47CA8}" type="slidenum">
              <a:rPr lang="en-IN" smtClean="0"/>
              <a:t>‹#›</a:t>
            </a:fld>
            <a:endParaRPr lang="en-IN"/>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142135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EFD5DE1-E312-4AB7-BD14-59CE6FB9FB4D}" type="datetimeFigureOut">
              <a:rPr lang="en-IN" smtClean="0"/>
              <a:t>31-03-2023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307F230-70E2-4C73-8125-6E5E90A47CA8}" type="slidenum">
              <a:rPr lang="en-IN" smtClean="0"/>
              <a:t>‹#›</a:t>
            </a:fld>
            <a:endParaRPr lang="en-IN"/>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450630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EFD5DE1-E312-4AB7-BD14-59CE6FB9FB4D}" type="datetimeFigureOut">
              <a:rPr lang="en-IN" smtClean="0"/>
              <a:t>31-03-2023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307F230-70E2-4C73-8125-6E5E90A47CA8}" type="slidenum">
              <a:rPr lang="en-IN" smtClean="0"/>
              <a:t>‹#›</a:t>
            </a:fld>
            <a:endParaRPr lang="en-IN"/>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401601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EFD5DE1-E312-4AB7-BD14-59CE6FB9FB4D}" type="datetimeFigureOut">
              <a:rPr lang="en-IN" smtClean="0"/>
              <a:t>31-03-2023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307F230-70E2-4C73-8125-6E5E90A47CA8}" type="slidenum">
              <a:rPr lang="en-IN" smtClean="0"/>
              <a:t>‹#›</a:t>
            </a:fld>
            <a:endParaRPr lang="en-IN"/>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849179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EFD5DE1-E312-4AB7-BD14-59CE6FB9FB4D}" type="datetimeFigureOut">
              <a:rPr lang="en-IN" smtClean="0"/>
              <a:t>31-03-2023</a:t>
            </a:fld>
            <a:endParaRPr lang="en-IN"/>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307F230-70E2-4C73-8125-6E5E90A47CA8}" type="slidenum">
              <a:rPr lang="en-IN" smtClean="0"/>
              <a:t>‹#›</a:t>
            </a:fld>
            <a:endParaRPr lang="en-IN"/>
          </a:p>
        </p:txBody>
      </p:sp>
    </p:spTree>
    <p:extLst>
      <p:ext uri="{BB962C8B-B14F-4D97-AF65-F5344CB8AC3E}">
        <p14:creationId xmlns:p14="http://schemas.microsoft.com/office/powerpoint/2010/main" val="34595852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citeseerx.ist.psu.edu/document?repid=rep1&amp;type=pdf&amp;doi=b3bf6373ff41a115197cb5b30e57830c16130c2c"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hyperlink" Target="https://phw.nhs.wales/topics/food-safety-and-hygiene/" TargetMode="External"/><Relationship Id="rId4" Type="http://schemas.openxmlformats.org/officeDocument/2006/relationships/hyperlink" Target="https://www.food.gov.uk/business-guidance/food-hygiene-for-your-busines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6BD84-01E9-C7E5-D49C-4A0B18617210}"/>
              </a:ext>
            </a:extLst>
          </p:cNvPr>
          <p:cNvSpPr>
            <a:spLocks noGrp="1"/>
          </p:cNvSpPr>
          <p:nvPr>
            <p:ph type="ctrTitle"/>
          </p:nvPr>
        </p:nvSpPr>
        <p:spPr>
          <a:xfrm>
            <a:off x="2692399" y="1871132"/>
            <a:ext cx="6567980" cy="955196"/>
          </a:xfrm>
        </p:spPr>
        <p:txBody>
          <a:bodyPr/>
          <a:lstStyle/>
          <a:p>
            <a:r>
              <a:rPr lang="en-GB" sz="1800" dirty="0">
                <a:effectLst/>
                <a:latin typeface="Times New Roman" panose="02020603050405020304" pitchFamily="18" charset="0"/>
                <a:ea typeface="Times New Roman" panose="02020603050405020304" pitchFamily="18" charset="0"/>
              </a:rPr>
              <a:t>Nursing research project: Food safety and hygiene</a:t>
            </a:r>
            <a:endParaRPr lang="en-IN" dirty="0"/>
          </a:p>
        </p:txBody>
      </p:sp>
      <p:sp>
        <p:nvSpPr>
          <p:cNvPr id="3" name="Subtitle 2">
            <a:extLst>
              <a:ext uri="{FF2B5EF4-FFF2-40B4-BE49-F238E27FC236}">
                <a16:creationId xmlns:a16="http://schemas.microsoft.com/office/drawing/2014/main" id="{71218837-5F4D-AB57-CB1C-DF720935BDDD}"/>
              </a:ext>
            </a:extLst>
          </p:cNvPr>
          <p:cNvSpPr>
            <a:spLocks noGrp="1"/>
          </p:cNvSpPr>
          <p:nvPr>
            <p:ph type="subTitle" idx="1"/>
          </p:nvPr>
        </p:nvSpPr>
        <p:spPr/>
        <p:txBody>
          <a:bodyPr>
            <a:normAutofit fontScale="25000" lnSpcReduction="20000"/>
          </a:bodyPr>
          <a:lstStyle/>
          <a:p>
            <a:pPr>
              <a:lnSpc>
                <a:spcPct val="115000"/>
              </a:lnSpc>
            </a:pPr>
            <a:r>
              <a:rPr lang="en-GB" sz="3500" dirty="0">
                <a:effectLst/>
                <a:latin typeface="Times New Roman" panose="02020603050405020304" pitchFamily="18" charset="0"/>
                <a:ea typeface="Times New Roman" panose="02020603050405020304" pitchFamily="18" charset="0"/>
              </a:rPr>
              <a:t>Student name:   </a:t>
            </a:r>
            <a:r>
              <a:rPr lang="en-GB" sz="3500" dirty="0">
                <a:latin typeface="Times New Roman" panose="02020603050405020304" pitchFamily="18" charset="0"/>
                <a:ea typeface="Times New Roman" panose="02020603050405020304" pitchFamily="18" charset="0"/>
              </a:rPr>
              <a:t>Ionela </a:t>
            </a:r>
            <a:r>
              <a:rPr lang="en-GB" sz="3500" dirty="0" err="1">
                <a:latin typeface="Times New Roman" panose="02020603050405020304" pitchFamily="18" charset="0"/>
                <a:ea typeface="Times New Roman" panose="02020603050405020304" pitchFamily="18" charset="0"/>
              </a:rPr>
              <a:t>Valaentina</a:t>
            </a:r>
            <a:r>
              <a:rPr lang="en-GB" sz="3500" dirty="0">
                <a:latin typeface="Times New Roman" panose="02020603050405020304" pitchFamily="18" charset="0"/>
                <a:ea typeface="Times New Roman" panose="02020603050405020304" pitchFamily="18" charset="0"/>
              </a:rPr>
              <a:t> Lazar</a:t>
            </a:r>
            <a:endParaRPr lang="en-IN" sz="3500" dirty="0">
              <a:effectLst/>
              <a:latin typeface="Arial" panose="020B0604020202020204" pitchFamily="34" charset="0"/>
              <a:ea typeface="Arial" panose="020B0604020202020204" pitchFamily="34" charset="0"/>
            </a:endParaRPr>
          </a:p>
          <a:p>
            <a:pPr>
              <a:lnSpc>
                <a:spcPct val="115000"/>
              </a:lnSpc>
            </a:pPr>
            <a:r>
              <a:rPr lang="en-GB" sz="3500" dirty="0">
                <a:effectLst/>
                <a:latin typeface="Times New Roman" panose="02020603050405020304" pitchFamily="18" charset="0"/>
                <a:ea typeface="Times New Roman" panose="02020603050405020304" pitchFamily="18" charset="0"/>
              </a:rPr>
              <a:t> </a:t>
            </a:r>
            <a:endParaRPr lang="en-IN" sz="3500" dirty="0">
              <a:effectLst/>
              <a:latin typeface="Arial" panose="020B0604020202020204" pitchFamily="34" charset="0"/>
              <a:ea typeface="Arial" panose="020B0604020202020204" pitchFamily="34" charset="0"/>
            </a:endParaRPr>
          </a:p>
          <a:p>
            <a:pPr>
              <a:lnSpc>
                <a:spcPct val="115000"/>
              </a:lnSpc>
            </a:pPr>
            <a:r>
              <a:rPr lang="en-GB" sz="3500" dirty="0">
                <a:effectLst/>
                <a:latin typeface="Times New Roman" panose="02020603050405020304" pitchFamily="18" charset="0"/>
                <a:ea typeface="Times New Roman" panose="02020603050405020304" pitchFamily="18" charset="0"/>
              </a:rPr>
              <a:t>Student number:  </a:t>
            </a:r>
            <a:r>
              <a:rPr lang="en-GB" sz="3500" dirty="0">
                <a:latin typeface="Times New Roman" panose="02020603050405020304" pitchFamily="18" charset="0"/>
                <a:ea typeface="Times New Roman" panose="02020603050405020304" pitchFamily="18" charset="0"/>
              </a:rPr>
              <a:t>1905285</a:t>
            </a:r>
            <a:endParaRPr lang="en-IN" sz="3500" dirty="0">
              <a:effectLst/>
              <a:latin typeface="Arial" panose="020B0604020202020204" pitchFamily="34" charset="0"/>
              <a:ea typeface="Arial" panose="020B0604020202020204" pitchFamily="34" charset="0"/>
            </a:endParaRPr>
          </a:p>
          <a:p>
            <a:pPr>
              <a:lnSpc>
                <a:spcPct val="115000"/>
              </a:lnSpc>
            </a:pPr>
            <a:r>
              <a:rPr lang="en-GB" sz="3500" dirty="0">
                <a:effectLst/>
                <a:latin typeface="Times New Roman" panose="02020603050405020304" pitchFamily="18" charset="0"/>
                <a:ea typeface="Times New Roman" panose="02020603050405020304" pitchFamily="18" charset="0"/>
              </a:rPr>
              <a:t> </a:t>
            </a:r>
            <a:endParaRPr lang="en-IN" sz="3500" dirty="0">
              <a:effectLst/>
              <a:latin typeface="Arial" panose="020B0604020202020204" pitchFamily="34" charset="0"/>
              <a:ea typeface="Arial" panose="020B0604020202020204" pitchFamily="34" charset="0"/>
            </a:endParaRPr>
          </a:p>
          <a:p>
            <a:pPr>
              <a:lnSpc>
                <a:spcPct val="115000"/>
              </a:lnSpc>
            </a:pPr>
            <a:r>
              <a:rPr lang="en-GB" sz="3500" dirty="0">
                <a:effectLst/>
                <a:latin typeface="Times New Roman" panose="02020603050405020304" pitchFamily="18" charset="0"/>
                <a:ea typeface="Times New Roman" panose="02020603050405020304" pitchFamily="18" charset="0"/>
              </a:rPr>
              <a:t>Lecturer name:   Ben Duxbu</a:t>
            </a:r>
            <a:r>
              <a:rPr lang="en-GB" sz="2500" dirty="0">
                <a:effectLst/>
                <a:latin typeface="Times New Roman" panose="02020603050405020304" pitchFamily="18" charset="0"/>
                <a:ea typeface="Times New Roman" panose="02020603050405020304" pitchFamily="18" charset="0"/>
              </a:rPr>
              <a:t>ry</a:t>
            </a:r>
            <a:endParaRPr lang="en-IN" sz="2500" dirty="0">
              <a:effectLst/>
              <a:latin typeface="Arial" panose="020B0604020202020204" pitchFamily="34" charset="0"/>
              <a:ea typeface="Arial" panose="020B0604020202020204" pitchFamily="34" charset="0"/>
            </a:endParaRPr>
          </a:p>
          <a:p>
            <a:endParaRPr lang="en-IN" dirty="0"/>
          </a:p>
        </p:txBody>
      </p:sp>
    </p:spTree>
    <p:extLst>
      <p:ext uri="{BB962C8B-B14F-4D97-AF65-F5344CB8AC3E}">
        <p14:creationId xmlns:p14="http://schemas.microsoft.com/office/powerpoint/2010/main" val="25568080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C6E978-0EB9-23B4-7EC9-8B9E4BF5DFA9}"/>
              </a:ext>
            </a:extLst>
          </p:cNvPr>
          <p:cNvSpPr>
            <a:spLocks noGrp="1"/>
          </p:cNvSpPr>
          <p:nvPr>
            <p:ph type="title"/>
          </p:nvPr>
        </p:nvSpPr>
        <p:spPr/>
        <p:txBody>
          <a:bodyPr/>
          <a:lstStyle/>
          <a:p>
            <a:r>
              <a:rPr lang="en-IN" dirty="0"/>
              <a:t>Table of Contents</a:t>
            </a:r>
          </a:p>
        </p:txBody>
      </p:sp>
      <p:sp>
        <p:nvSpPr>
          <p:cNvPr id="3" name="Content Placeholder 2">
            <a:extLst>
              <a:ext uri="{FF2B5EF4-FFF2-40B4-BE49-F238E27FC236}">
                <a16:creationId xmlns:a16="http://schemas.microsoft.com/office/drawing/2014/main" id="{E21E2CFD-D753-2C13-F80F-7963B916DAEC}"/>
              </a:ext>
            </a:extLst>
          </p:cNvPr>
          <p:cNvSpPr>
            <a:spLocks noGrp="1"/>
          </p:cNvSpPr>
          <p:nvPr>
            <p:ph idx="1"/>
          </p:nvPr>
        </p:nvSpPr>
        <p:spPr/>
        <p:txBody>
          <a:bodyPr>
            <a:noAutofit/>
          </a:bodyPr>
          <a:lstStyle/>
          <a:p>
            <a:r>
              <a:rPr lang="en-US" sz="1800" dirty="0">
                <a:latin typeface="Times New Roman" panose="02020603050405020304" pitchFamily="18" charset="0"/>
                <a:cs typeface="Times New Roman" panose="02020603050405020304" pitchFamily="18" charset="0"/>
              </a:rPr>
              <a:t>Introduction:………………………………………………………………………………Slide No 3</a:t>
            </a:r>
          </a:p>
          <a:p>
            <a:r>
              <a:rPr lang="en-US" sz="1800" dirty="0">
                <a:latin typeface="Times New Roman" panose="02020603050405020304" pitchFamily="18" charset="0"/>
                <a:cs typeface="Times New Roman" panose="02020603050405020304" pitchFamily="18" charset="0"/>
              </a:rPr>
              <a:t>Chronic conditions and integrated working:………………………………………….. Slide No 4-5</a:t>
            </a:r>
          </a:p>
          <a:p>
            <a:r>
              <a:rPr lang="en-US" sz="1800" dirty="0">
                <a:latin typeface="Times New Roman" panose="02020603050405020304" pitchFamily="18" charset="0"/>
                <a:cs typeface="Times New Roman" panose="02020603050405020304" pitchFamily="18" charset="0"/>
              </a:rPr>
              <a:t>Determinants of integration…………………………………………………………….Slide No 6-7</a:t>
            </a:r>
          </a:p>
          <a:p>
            <a:r>
              <a:rPr lang="en-US" sz="1800" dirty="0">
                <a:latin typeface="Times New Roman" panose="02020603050405020304" pitchFamily="18" charset="0"/>
                <a:cs typeface="Times New Roman" panose="02020603050405020304" pitchFamily="18" charset="0"/>
              </a:rPr>
              <a:t>The impact of integration……………………………………………………………….Slide N0 8-9</a:t>
            </a:r>
          </a:p>
          <a:p>
            <a:r>
              <a:rPr lang="en-US" sz="1800" dirty="0">
                <a:latin typeface="Times New Roman" panose="02020603050405020304" pitchFamily="18" charset="0"/>
                <a:cs typeface="Times New Roman" panose="02020603050405020304" pitchFamily="18" charset="0"/>
              </a:rPr>
              <a:t>Conclusion and recommendations………………………………………………………..Slide No 10</a:t>
            </a:r>
          </a:p>
          <a:p>
            <a:r>
              <a:rPr lang="en-US" sz="1800" dirty="0">
                <a:latin typeface="Times New Roman" panose="02020603050405020304" pitchFamily="18" charset="0"/>
                <a:cs typeface="Times New Roman" panose="02020603050405020304" pitchFamily="18" charset="0"/>
              </a:rPr>
              <a:t>Appendices</a:t>
            </a:r>
          </a:p>
          <a:p>
            <a:r>
              <a:rPr lang="en-US" sz="1800" dirty="0">
                <a:latin typeface="Times New Roman" panose="02020603050405020304" pitchFamily="18" charset="0"/>
                <a:cs typeface="Times New Roman" panose="02020603050405020304" pitchFamily="18" charset="0"/>
              </a:rPr>
              <a:t>References and bibliography………………………………………………………… ......Slide No11</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71918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DA072B-F883-E0C0-409E-53DF56456EAD}"/>
              </a:ext>
            </a:extLst>
          </p:cNvPr>
          <p:cNvSpPr>
            <a:spLocks noGrp="1"/>
          </p:cNvSpPr>
          <p:nvPr>
            <p:ph type="title"/>
          </p:nvPr>
        </p:nvSpPr>
        <p:spPr>
          <a:xfrm>
            <a:off x="2029096" y="1060509"/>
            <a:ext cx="6479177" cy="1303867"/>
          </a:xfrm>
        </p:spPr>
        <p:txBody>
          <a:bodyPr/>
          <a:lstStyle/>
          <a:p>
            <a:r>
              <a:rPr lang="en-IN" dirty="0"/>
              <a:t>Introduction </a:t>
            </a:r>
          </a:p>
        </p:txBody>
      </p:sp>
      <p:sp>
        <p:nvSpPr>
          <p:cNvPr id="3" name="Content Placeholder 2">
            <a:extLst>
              <a:ext uri="{FF2B5EF4-FFF2-40B4-BE49-F238E27FC236}">
                <a16:creationId xmlns:a16="http://schemas.microsoft.com/office/drawing/2014/main" id="{8C0B53A9-8AE9-A798-01F1-1680DB29DB36}"/>
              </a:ext>
            </a:extLst>
          </p:cNvPr>
          <p:cNvSpPr>
            <a:spLocks noGrp="1"/>
          </p:cNvSpPr>
          <p:nvPr>
            <p:ph idx="1"/>
          </p:nvPr>
        </p:nvSpPr>
        <p:spPr>
          <a:xfrm>
            <a:off x="3265714" y="2556932"/>
            <a:ext cx="5242560" cy="3240559"/>
          </a:xfrm>
        </p:spPr>
        <p:txBody>
          <a:bodyPr>
            <a:normAutofit fontScale="85000" lnSpcReduction="10000"/>
          </a:bodyPr>
          <a:lstStyle/>
          <a:p>
            <a:r>
              <a:rPr lang="en-GB" sz="1800" dirty="0">
                <a:effectLst/>
                <a:latin typeface="Times New Roman" panose="02020603050405020304" pitchFamily="18" charset="0"/>
                <a:ea typeface="Times New Roman" panose="02020603050405020304" pitchFamily="18" charset="0"/>
              </a:rPr>
              <a:t>In England, Northern Ireland, and Wales, 350,348 food hygiene interventions were documented over the 2017–18 year. In Wales, 4,979 cases of food poisoning were reported to Public Health Wales in 2010</a:t>
            </a:r>
          </a:p>
          <a:p>
            <a:r>
              <a:rPr lang="en-GB" sz="1800" dirty="0">
                <a:effectLst/>
                <a:latin typeface="Times New Roman" panose="02020603050405020304" pitchFamily="18" charset="0"/>
                <a:ea typeface="Times New Roman" panose="02020603050405020304" pitchFamily="18" charset="0"/>
              </a:rPr>
              <a:t>Any disease which can be acute or chronic of an infectious or toxic developed after consuming the food is known as foodborne disease (Food Safety and Hygiene, 2022). </a:t>
            </a:r>
          </a:p>
          <a:p>
            <a:r>
              <a:rPr lang="en-GB" sz="1800" dirty="0">
                <a:effectLst/>
                <a:latin typeface="Times New Roman" panose="02020603050405020304" pitchFamily="18" charset="0"/>
                <a:ea typeface="Times New Roman" panose="02020603050405020304" pitchFamily="18" charset="0"/>
              </a:rPr>
              <a:t>The assurance an individual will not be harmed by the consumption of that particular food is known as Food safety</a:t>
            </a:r>
          </a:p>
          <a:p>
            <a:r>
              <a:rPr lang="en-GB" sz="1800" dirty="0">
                <a:effectLst/>
                <a:latin typeface="Times New Roman" panose="02020603050405020304" pitchFamily="18" charset="0"/>
                <a:ea typeface="Times New Roman" panose="02020603050405020304" pitchFamily="18" charset="0"/>
              </a:rPr>
              <a:t>The research in nursing has a significant influence on the recent and future professional practice of nursing (UNCW, 2016).</a:t>
            </a:r>
            <a:endParaRPr lang="en-IN" dirty="0"/>
          </a:p>
        </p:txBody>
      </p:sp>
      <p:pic>
        <p:nvPicPr>
          <p:cNvPr id="1028" name="Picture 4" descr="Four Steps to Food Safety | CDC">
            <a:extLst>
              <a:ext uri="{FF2B5EF4-FFF2-40B4-BE49-F238E27FC236}">
                <a16:creationId xmlns:a16="http://schemas.microsoft.com/office/drawing/2014/main" id="{5DFACD98-3E53-6C23-6F8C-15418F9544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11231" y="800100"/>
            <a:ext cx="3248025" cy="14097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Books on Food Safety &amp; Hygiene Recommended Free - Food tech safety">
            <a:extLst>
              <a:ext uri="{FF2B5EF4-FFF2-40B4-BE49-F238E27FC236}">
                <a16:creationId xmlns:a16="http://schemas.microsoft.com/office/drawing/2014/main" id="{45371994-E1CD-6833-57C5-7AEED78A1D2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6892" y="4106627"/>
            <a:ext cx="2349818" cy="2074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24353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F4056F-A161-4342-F709-BC4B42967822}"/>
              </a:ext>
            </a:extLst>
          </p:cNvPr>
          <p:cNvSpPr>
            <a:spLocks noGrp="1"/>
          </p:cNvSpPr>
          <p:nvPr>
            <p:ph type="title"/>
          </p:nvPr>
        </p:nvSpPr>
        <p:spPr>
          <a:xfrm>
            <a:off x="1295402" y="982132"/>
            <a:ext cx="6493328" cy="1303867"/>
          </a:xfrm>
        </p:spPr>
        <p:txBody>
          <a:bodyPr/>
          <a:lstStyle/>
          <a:p>
            <a:r>
              <a:rPr lang="en-GB" sz="1800" b="1" dirty="0">
                <a:effectLst/>
                <a:latin typeface="Times New Roman" panose="02020603050405020304" pitchFamily="18" charset="0"/>
                <a:ea typeface="Times New Roman" panose="02020603050405020304" pitchFamily="18" charset="0"/>
              </a:rPr>
              <a:t>Chronic conditions and integrated working</a:t>
            </a:r>
            <a:br>
              <a:rPr lang="en-IN" sz="1800" dirty="0">
                <a:effectLst/>
                <a:latin typeface="Arial" panose="020B0604020202020204" pitchFamily="34" charset="0"/>
                <a:ea typeface="Arial" panose="020B0604020202020204" pitchFamily="34" charset="0"/>
              </a:rPr>
            </a:br>
            <a:endParaRPr lang="en-IN" dirty="0"/>
          </a:p>
        </p:txBody>
      </p:sp>
      <p:sp>
        <p:nvSpPr>
          <p:cNvPr id="3" name="Content Placeholder 2">
            <a:extLst>
              <a:ext uri="{FF2B5EF4-FFF2-40B4-BE49-F238E27FC236}">
                <a16:creationId xmlns:a16="http://schemas.microsoft.com/office/drawing/2014/main" id="{899CF730-D6CF-0DB2-31D5-296C67E7E1CC}"/>
              </a:ext>
            </a:extLst>
          </p:cNvPr>
          <p:cNvSpPr>
            <a:spLocks noGrp="1"/>
          </p:cNvSpPr>
          <p:nvPr>
            <p:ph idx="1"/>
          </p:nvPr>
        </p:nvSpPr>
        <p:spPr>
          <a:xfrm>
            <a:off x="2969622" y="2556932"/>
            <a:ext cx="5896791" cy="3094931"/>
          </a:xfrm>
        </p:spPr>
        <p:txBody>
          <a:bodyPr/>
          <a:lstStyle/>
          <a:p>
            <a:r>
              <a:rPr lang="en-GB" sz="1800" dirty="0">
                <a:effectLst/>
                <a:latin typeface="Times New Roman" panose="02020603050405020304" pitchFamily="18" charset="0"/>
                <a:ea typeface="Times New Roman" panose="02020603050405020304" pitchFamily="18" charset="0"/>
              </a:rPr>
              <a:t>The Topic Food Safety and Hygiene is chosen for the presentation as it is of great significance in the Food safety and hygiene are inseparably linked with each other to attain maximum human health and well-being. </a:t>
            </a:r>
          </a:p>
          <a:p>
            <a:r>
              <a:rPr lang="en-GB" sz="1800" dirty="0">
                <a:effectLst/>
                <a:latin typeface="Times New Roman" panose="02020603050405020304" pitchFamily="18" charset="0"/>
                <a:ea typeface="Times New Roman" panose="02020603050405020304" pitchFamily="18" charset="0"/>
              </a:rPr>
              <a:t>Every individual should be well nourished and free from any kind of foodborne disease (Food Safety, 2023)</a:t>
            </a:r>
          </a:p>
          <a:p>
            <a:r>
              <a:rPr lang="en-GB" sz="1800" dirty="0">
                <a:effectLst/>
                <a:latin typeface="Times New Roman" panose="02020603050405020304" pitchFamily="18" charset="0"/>
                <a:ea typeface="Times New Roman" panose="02020603050405020304" pitchFamily="18" charset="0"/>
              </a:rPr>
              <a:t>Food hygiene standards outline various rules and regulations to save any kind of cross contamination resulting in foodborne diseases (</a:t>
            </a:r>
            <a:r>
              <a:rPr lang="en-GB" sz="1800" dirty="0">
                <a:solidFill>
                  <a:srgbClr val="222222"/>
                </a:solidFill>
                <a:effectLst/>
                <a:highlight>
                  <a:srgbClr val="FFFFFF"/>
                </a:highlight>
                <a:latin typeface="Times New Roman" panose="02020603050405020304" pitchFamily="18" charset="0"/>
                <a:ea typeface="Times New Roman" panose="02020603050405020304" pitchFamily="18" charset="0"/>
              </a:rPr>
              <a:t>Abebe, 2020)</a:t>
            </a:r>
            <a:r>
              <a:rPr lang="en-GB" sz="1800" dirty="0">
                <a:effectLst/>
                <a:latin typeface="Times New Roman" panose="02020603050405020304" pitchFamily="18" charset="0"/>
                <a:ea typeface="Times New Roman" panose="02020603050405020304" pitchFamily="18" charset="0"/>
              </a:rPr>
              <a:t>.</a:t>
            </a:r>
            <a:endParaRPr lang="en-IN" dirty="0"/>
          </a:p>
        </p:txBody>
      </p:sp>
      <p:pic>
        <p:nvPicPr>
          <p:cNvPr id="4" name="Picture 2" descr="CDC names top five foodborne illnesses in United States | Food Safety News">
            <a:extLst>
              <a:ext uri="{FF2B5EF4-FFF2-40B4-BE49-F238E27FC236}">
                <a16:creationId xmlns:a16="http://schemas.microsoft.com/office/drawing/2014/main" id="{2FAF2F4F-8E18-664F-B093-B7ED499422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48725" y="687976"/>
            <a:ext cx="2724150" cy="2542904"/>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Hygiene and Sanitization in Food Sector - hmhub">
            <a:extLst>
              <a:ext uri="{FF2B5EF4-FFF2-40B4-BE49-F238E27FC236}">
                <a16:creationId xmlns:a16="http://schemas.microsoft.com/office/drawing/2014/main" id="{BFDB443C-091F-C1E0-1DBB-BF13D7AA453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4774" y="3804332"/>
            <a:ext cx="1876425" cy="2428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58246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1BE9B16-6388-EC76-FCB9-B199155A7ED2}"/>
              </a:ext>
            </a:extLst>
          </p:cNvPr>
          <p:cNvSpPr>
            <a:spLocks noGrp="1"/>
          </p:cNvSpPr>
          <p:nvPr>
            <p:ph idx="1"/>
          </p:nvPr>
        </p:nvSpPr>
        <p:spPr>
          <a:xfrm>
            <a:off x="2472996" y="1338940"/>
            <a:ext cx="5909003" cy="3612850"/>
          </a:xfrm>
        </p:spPr>
        <p:txBody>
          <a:bodyPr>
            <a:normAutofit fontScale="85000" lnSpcReduction="20000"/>
          </a:bodyPr>
          <a:lstStyle/>
          <a:p>
            <a:pPr marL="0" indent="0">
              <a:lnSpc>
                <a:spcPct val="115000"/>
              </a:lnSpc>
              <a:buNone/>
            </a:pPr>
            <a:r>
              <a:rPr lang="en-GB" sz="1800" dirty="0">
                <a:effectLst/>
                <a:latin typeface="Times New Roman" panose="02020603050405020304" pitchFamily="18" charset="0"/>
                <a:ea typeface="Times New Roman" panose="02020603050405020304" pitchFamily="18" charset="0"/>
              </a:rPr>
              <a:t>. Nursing research is carried out by maintaining ethical standards (</a:t>
            </a:r>
            <a:r>
              <a:rPr lang="en-GB" sz="1800" dirty="0">
                <a:solidFill>
                  <a:srgbClr val="222222"/>
                </a:solidFill>
                <a:effectLst/>
                <a:latin typeface="Times New Roman" panose="02020603050405020304" pitchFamily="18" charset="0"/>
                <a:ea typeface="Times New Roman" panose="02020603050405020304" pitchFamily="18" charset="0"/>
              </a:rPr>
              <a:t>Beauchamp and Childress, 2019)</a:t>
            </a:r>
            <a:r>
              <a:rPr lang="en-GB" sz="1800" dirty="0">
                <a:effectLst/>
                <a:latin typeface="Times New Roman" panose="02020603050405020304" pitchFamily="18" charset="0"/>
                <a:ea typeface="Times New Roman" panose="02020603050405020304" pitchFamily="18" charset="0"/>
              </a:rPr>
              <a:t>. The declaration of Helsinki in 1964 outlines the various ethical principles and it was initially applied to medical research. </a:t>
            </a:r>
            <a:endParaRPr lang="en-IN" sz="1800" dirty="0">
              <a:effectLst/>
              <a:latin typeface="Arial" panose="020B0604020202020204" pitchFamily="34" charset="0"/>
              <a:ea typeface="Arial" panose="020B0604020202020204" pitchFamily="34" charset="0"/>
            </a:endParaRPr>
          </a:p>
          <a:p>
            <a:pPr marL="342900" lvl="0" indent="-342900">
              <a:lnSpc>
                <a:spcPct val="115000"/>
              </a:lnSpc>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rPr>
              <a:t>It protects the helpless group and other participants from any type of harm in association with the experimental intervention</a:t>
            </a:r>
            <a:endParaRPr lang="en-IN" sz="1800" u="none" strike="noStrike" dirty="0">
              <a:effectLst/>
              <a:latin typeface="Arial" panose="020B0604020202020204" pitchFamily="34" charset="0"/>
              <a:ea typeface="Arial" panose="020B0604020202020204" pitchFamily="34" charset="0"/>
            </a:endParaRPr>
          </a:p>
          <a:p>
            <a:pPr marL="342900" lvl="0" indent="-342900">
              <a:lnSpc>
                <a:spcPct val="115000"/>
              </a:lnSpc>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rPr>
              <a:t>It prevents the participants from exploitation by researchers</a:t>
            </a:r>
            <a:endParaRPr lang="en-IN" sz="1800" u="none" strike="noStrike" dirty="0">
              <a:effectLst/>
              <a:latin typeface="Arial" panose="020B0604020202020204" pitchFamily="34" charset="0"/>
              <a:ea typeface="Arial" panose="020B0604020202020204" pitchFamily="34" charset="0"/>
            </a:endParaRPr>
          </a:p>
          <a:p>
            <a:pPr marL="342900" lvl="0" indent="-342900">
              <a:lnSpc>
                <a:spcPct val="115000"/>
              </a:lnSpc>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rPr>
              <a:t>Found the risk-benefit ratio for the subjects</a:t>
            </a:r>
            <a:endParaRPr lang="en-IN" sz="1800" u="none" strike="noStrike" dirty="0">
              <a:effectLst/>
              <a:latin typeface="Arial" panose="020B0604020202020204" pitchFamily="34" charset="0"/>
              <a:ea typeface="Arial" panose="020B0604020202020204" pitchFamily="34" charset="0"/>
            </a:endParaRPr>
          </a:p>
          <a:p>
            <a:pPr marL="342900" lvl="0" indent="-342900">
              <a:lnSpc>
                <a:spcPct val="115000"/>
              </a:lnSpc>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rPr>
              <a:t>Make sure that the participants are treated in a fair way and with respect, decency and privacy.</a:t>
            </a:r>
            <a:endParaRPr lang="en-IN" sz="1800" u="none" strike="noStrike" dirty="0">
              <a:effectLst/>
              <a:latin typeface="Arial" panose="020B0604020202020204" pitchFamily="34" charset="0"/>
              <a:ea typeface="Arial" panose="020B0604020202020204" pitchFamily="34" charset="0"/>
            </a:endParaRPr>
          </a:p>
          <a:p>
            <a:pPr marL="342900" lvl="0" indent="-342900">
              <a:lnSpc>
                <a:spcPct val="115000"/>
              </a:lnSpc>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rPr>
              <a:t>Increasing the participant’s capacity  in order to accept or reject study participants and to possess the information and written consent</a:t>
            </a:r>
            <a:endParaRPr lang="en-IN" sz="1800" u="none" strike="noStrike" dirty="0">
              <a:effectLst/>
              <a:latin typeface="Arial" panose="020B0604020202020204" pitchFamily="34" charset="0"/>
              <a:ea typeface="Arial" panose="020B0604020202020204" pitchFamily="34" charset="0"/>
            </a:endParaRPr>
          </a:p>
          <a:p>
            <a:endParaRPr lang="en-IN" dirty="0"/>
          </a:p>
        </p:txBody>
      </p:sp>
      <p:pic>
        <p:nvPicPr>
          <p:cNvPr id="3074" name="Picture 2" descr="Ethical Principles of Nursing">
            <a:extLst>
              <a:ext uri="{FF2B5EF4-FFF2-40B4-BE49-F238E27FC236}">
                <a16:creationId xmlns:a16="http://schemas.microsoft.com/office/drawing/2014/main" id="{8C5AF193-FA4B-A614-6E52-B63E47B69B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53964" y="688218"/>
            <a:ext cx="2320220" cy="208981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ETHICS IN NURSING RESEARCH - YouTube">
            <a:extLst>
              <a:ext uri="{FF2B5EF4-FFF2-40B4-BE49-F238E27FC236}">
                <a16:creationId xmlns:a16="http://schemas.microsoft.com/office/drawing/2014/main" id="{190DB12E-803D-0C87-E518-14F4549E73A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1094" y="4684123"/>
            <a:ext cx="2857500" cy="160020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4">
            <a:extLst>
              <a:ext uri="{FF2B5EF4-FFF2-40B4-BE49-F238E27FC236}">
                <a16:creationId xmlns:a16="http://schemas.microsoft.com/office/drawing/2014/main" id="{819476C2-BA9C-7744-5A77-4DF0BFCF2344}"/>
              </a:ext>
            </a:extLst>
          </p:cNvPr>
          <p:cNvSpPr>
            <a:spLocks noGrp="1"/>
          </p:cNvSpPr>
          <p:nvPr>
            <p:ph type="title"/>
          </p:nvPr>
        </p:nvSpPr>
        <p:spPr>
          <a:xfrm>
            <a:off x="1203962" y="688218"/>
            <a:ext cx="9601196" cy="1303867"/>
          </a:xfrm>
        </p:spPr>
        <p:txBody>
          <a:bodyPr/>
          <a:lstStyle/>
          <a:p>
            <a:endParaRPr lang="en-GB"/>
          </a:p>
        </p:txBody>
      </p:sp>
    </p:spTree>
    <p:extLst>
      <p:ext uri="{BB962C8B-B14F-4D97-AF65-F5344CB8AC3E}">
        <p14:creationId xmlns:p14="http://schemas.microsoft.com/office/powerpoint/2010/main" val="4844128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D1044F-A973-4BF3-F99D-7317267E395C}"/>
              </a:ext>
            </a:extLst>
          </p:cNvPr>
          <p:cNvSpPr>
            <a:spLocks noGrp="1"/>
          </p:cNvSpPr>
          <p:nvPr>
            <p:ph type="title"/>
          </p:nvPr>
        </p:nvSpPr>
        <p:spPr>
          <a:xfrm>
            <a:off x="1295402" y="982132"/>
            <a:ext cx="7543798" cy="1303867"/>
          </a:xfrm>
        </p:spPr>
        <p:txBody>
          <a:bodyPr/>
          <a:lstStyle/>
          <a:p>
            <a:r>
              <a:rPr lang="en-GB" sz="1800" b="1" dirty="0">
                <a:effectLst/>
                <a:latin typeface="Times New Roman" panose="02020603050405020304" pitchFamily="18" charset="0"/>
                <a:ea typeface="Times New Roman" panose="02020603050405020304" pitchFamily="18" charset="0"/>
              </a:rPr>
              <a:t>Determinants of Food safety and hygiene </a:t>
            </a:r>
            <a:br>
              <a:rPr lang="en-IN" sz="1800" dirty="0">
                <a:effectLst/>
                <a:latin typeface="Arial" panose="020B0604020202020204" pitchFamily="34" charset="0"/>
                <a:ea typeface="Arial" panose="020B0604020202020204" pitchFamily="34" charset="0"/>
              </a:rPr>
            </a:br>
            <a:endParaRPr lang="en-IN" dirty="0"/>
          </a:p>
        </p:txBody>
      </p:sp>
      <p:sp>
        <p:nvSpPr>
          <p:cNvPr id="3" name="Content Placeholder 2">
            <a:extLst>
              <a:ext uri="{FF2B5EF4-FFF2-40B4-BE49-F238E27FC236}">
                <a16:creationId xmlns:a16="http://schemas.microsoft.com/office/drawing/2014/main" id="{45B0D796-6800-2816-76BE-1E3914AC6820}"/>
              </a:ext>
            </a:extLst>
          </p:cNvPr>
          <p:cNvSpPr>
            <a:spLocks noGrp="1"/>
          </p:cNvSpPr>
          <p:nvPr>
            <p:ph idx="1"/>
          </p:nvPr>
        </p:nvSpPr>
        <p:spPr>
          <a:xfrm>
            <a:off x="3143794" y="2556932"/>
            <a:ext cx="4746172" cy="3318936"/>
          </a:xfrm>
        </p:spPr>
        <p:txBody>
          <a:bodyPr>
            <a:normAutofit fontScale="85000" lnSpcReduction="10000"/>
          </a:bodyPr>
          <a:lstStyle/>
          <a:p>
            <a:pPr>
              <a:lnSpc>
                <a:spcPct val="115000"/>
              </a:lnSpc>
            </a:pPr>
            <a:r>
              <a:rPr lang="en-GB" sz="1800" b="1" dirty="0">
                <a:effectLst/>
                <a:latin typeface="Times New Roman" panose="02020603050405020304" pitchFamily="18" charset="0"/>
                <a:ea typeface="Times New Roman" panose="02020603050405020304" pitchFamily="18" charset="0"/>
              </a:rPr>
              <a:t>Food Contamination</a:t>
            </a:r>
            <a:r>
              <a:rPr lang="en-IN" sz="1800" b="1" dirty="0">
                <a:latin typeface="Arial" panose="020B0604020202020204" pitchFamily="34" charset="0"/>
                <a:ea typeface="Times New Roman" panose="02020603050405020304" pitchFamily="18" charset="0"/>
              </a:rPr>
              <a:t>: </a:t>
            </a:r>
            <a:r>
              <a:rPr lang="en-GB" sz="1800" dirty="0">
                <a:effectLst/>
                <a:latin typeface="Times New Roman" panose="02020603050405020304" pitchFamily="18" charset="0"/>
                <a:ea typeface="Times New Roman" panose="02020603050405020304" pitchFamily="18" charset="0"/>
              </a:rPr>
              <a:t>It is calculated that every year in the United Kingdom about 1 million people experience from foodborne illness and out of which 20,000 obtain hospital treatment and it accounts to about 500 deaths.  There are certain guidelines which could be maintained to decrease the risk of food poisoning (</a:t>
            </a:r>
            <a:r>
              <a:rPr lang="en-GB" sz="1800" dirty="0">
                <a:solidFill>
                  <a:srgbClr val="222222"/>
                </a:solidFill>
                <a:effectLst/>
                <a:highlight>
                  <a:srgbClr val="FFFFFF"/>
                </a:highlight>
                <a:latin typeface="Times New Roman" panose="02020603050405020304" pitchFamily="18" charset="0"/>
                <a:ea typeface="Times New Roman" panose="02020603050405020304" pitchFamily="18" charset="0"/>
              </a:rPr>
              <a:t>Guo </a:t>
            </a:r>
            <a:r>
              <a:rPr lang="en-GB" sz="1800" i="1" dirty="0">
                <a:solidFill>
                  <a:srgbClr val="222222"/>
                </a:solidFill>
                <a:effectLst/>
                <a:highlight>
                  <a:srgbClr val="FFFFFF"/>
                </a:highlight>
                <a:latin typeface="Times New Roman" panose="02020603050405020304" pitchFamily="18" charset="0"/>
                <a:ea typeface="Times New Roman" panose="02020603050405020304" pitchFamily="18" charset="0"/>
              </a:rPr>
              <a:t>et al., 2</a:t>
            </a:r>
            <a:r>
              <a:rPr lang="en-GB" sz="1800" dirty="0">
                <a:solidFill>
                  <a:srgbClr val="222222"/>
                </a:solidFill>
                <a:effectLst/>
                <a:highlight>
                  <a:srgbClr val="FFFFFF"/>
                </a:highlight>
                <a:latin typeface="Times New Roman" panose="02020603050405020304" pitchFamily="18" charset="0"/>
                <a:ea typeface="Times New Roman" panose="02020603050405020304" pitchFamily="18" charset="0"/>
              </a:rPr>
              <a:t>019)</a:t>
            </a:r>
            <a:r>
              <a:rPr lang="en-GB" sz="1800" dirty="0">
                <a:effectLst/>
                <a:latin typeface="Times New Roman" panose="02020603050405020304" pitchFamily="18" charset="0"/>
                <a:ea typeface="Times New Roman" panose="02020603050405020304" pitchFamily="18" charset="0"/>
              </a:rPr>
              <a:t>.</a:t>
            </a:r>
          </a:p>
          <a:p>
            <a:pPr>
              <a:lnSpc>
                <a:spcPct val="115000"/>
              </a:lnSpc>
            </a:pPr>
            <a:r>
              <a:rPr lang="en-GB" sz="1800" b="1" dirty="0">
                <a:effectLst/>
                <a:latin typeface="Times New Roman" panose="02020603050405020304" pitchFamily="18" charset="0"/>
                <a:ea typeface="Times New Roman" panose="02020603050405020304" pitchFamily="18" charset="0"/>
              </a:rPr>
              <a:t>Demographics </a:t>
            </a:r>
            <a:r>
              <a:rPr lang="en-IN" sz="1800" b="1" dirty="0">
                <a:latin typeface="Arial" panose="020B0604020202020204" pitchFamily="34" charset="0"/>
                <a:ea typeface="Times New Roman" panose="02020603050405020304" pitchFamily="18" charset="0"/>
              </a:rPr>
              <a:t>:</a:t>
            </a:r>
            <a:r>
              <a:rPr lang="en-GB" sz="1800" dirty="0">
                <a:effectLst/>
                <a:latin typeface="Times New Roman" panose="02020603050405020304" pitchFamily="18" charset="0"/>
                <a:ea typeface="Times New Roman" panose="02020603050405020304" pitchFamily="18" charset="0"/>
              </a:rPr>
              <a:t>The individuals who are at danger of falling ill, including infants, young children, pregnant and those who are under medications and other diseases such as “AIDS, cancer and diabetes” will weaken the immune system.</a:t>
            </a:r>
          </a:p>
          <a:p>
            <a:pPr>
              <a:lnSpc>
                <a:spcPct val="115000"/>
              </a:lnSpc>
            </a:pPr>
            <a:endParaRPr lang="en-IN" dirty="0"/>
          </a:p>
        </p:txBody>
      </p:sp>
      <p:pic>
        <p:nvPicPr>
          <p:cNvPr id="4098" name="Picture 2" descr="Food Safety: What You Should Know? - Public Health Notes">
            <a:extLst>
              <a:ext uri="{FF2B5EF4-FFF2-40B4-BE49-F238E27FC236}">
                <a16:creationId xmlns:a16="http://schemas.microsoft.com/office/drawing/2014/main" id="{1ED6C38B-FB78-5C85-B723-4359A7FC95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39200" y="982132"/>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13 Visual Sanitation Guides ideas | food safety and sanitation, food safety  posters, hygienic food">
            <a:extLst>
              <a:ext uri="{FF2B5EF4-FFF2-40B4-BE49-F238E27FC236}">
                <a16:creationId xmlns:a16="http://schemas.microsoft.com/office/drawing/2014/main" id="{DAFC4FB5-B871-F47E-7CDE-D3B64FC4FB5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6369" y="4192815"/>
            <a:ext cx="2257425" cy="2019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60455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C0B8493-5398-43F1-658C-4A3A661698F3}"/>
              </a:ext>
            </a:extLst>
          </p:cNvPr>
          <p:cNvSpPr>
            <a:spLocks noGrp="1"/>
          </p:cNvSpPr>
          <p:nvPr>
            <p:ph idx="1"/>
          </p:nvPr>
        </p:nvSpPr>
        <p:spPr>
          <a:xfrm>
            <a:off x="3135086" y="2556932"/>
            <a:ext cx="5845628" cy="3318936"/>
          </a:xfrm>
        </p:spPr>
        <p:txBody>
          <a:bodyPr>
            <a:normAutofit fontScale="85000" lnSpcReduction="20000"/>
          </a:bodyPr>
          <a:lstStyle/>
          <a:p>
            <a:pPr>
              <a:lnSpc>
                <a:spcPct val="115000"/>
              </a:lnSpc>
            </a:pPr>
            <a:r>
              <a:rPr lang="en-GB" sz="2400" b="1" dirty="0">
                <a:effectLst/>
                <a:latin typeface="Times New Roman" panose="02020603050405020304" pitchFamily="18" charset="0"/>
                <a:ea typeface="Times New Roman" panose="02020603050405020304" pitchFamily="18" charset="0"/>
              </a:rPr>
              <a:t>Consumer lifestyle :</a:t>
            </a:r>
            <a:r>
              <a:rPr lang="en-GB" sz="2400" dirty="0">
                <a:effectLst/>
                <a:latin typeface="Times New Roman" panose="02020603050405020304" pitchFamily="18" charset="0"/>
                <a:ea typeface="Times New Roman" panose="02020603050405020304" pitchFamily="18" charset="0"/>
              </a:rPr>
              <a:t>The pace of life nowadays is much faster nowadays as people often skip meals and spend less hours on food and often like to consume restaurant made food and packaged foods (</a:t>
            </a:r>
            <a:r>
              <a:rPr lang="en-GB" sz="2400" dirty="0">
                <a:solidFill>
                  <a:srgbClr val="222222"/>
                </a:solidFill>
                <a:effectLst/>
                <a:highlight>
                  <a:srgbClr val="FFFFFF"/>
                </a:highlight>
                <a:latin typeface="Times New Roman" panose="02020603050405020304" pitchFamily="18" charset="0"/>
                <a:ea typeface="Times New Roman" panose="02020603050405020304" pitchFamily="18" charset="0"/>
              </a:rPr>
              <a:t>Liguori </a:t>
            </a:r>
            <a:r>
              <a:rPr lang="en-GB" sz="2400" i="1" dirty="0">
                <a:solidFill>
                  <a:srgbClr val="222222"/>
                </a:solidFill>
                <a:effectLst/>
                <a:highlight>
                  <a:srgbClr val="FFFFFF"/>
                </a:highlight>
                <a:latin typeface="Times New Roman" panose="02020603050405020304" pitchFamily="18" charset="0"/>
                <a:ea typeface="Times New Roman" panose="02020603050405020304" pitchFamily="18" charset="0"/>
              </a:rPr>
              <a:t>et a</a:t>
            </a:r>
            <a:r>
              <a:rPr lang="en-GB" sz="2400" dirty="0">
                <a:solidFill>
                  <a:srgbClr val="222222"/>
                </a:solidFill>
                <a:effectLst/>
                <a:highlight>
                  <a:srgbClr val="FFFFFF"/>
                </a:highlight>
                <a:latin typeface="Times New Roman" panose="02020603050405020304" pitchFamily="18" charset="0"/>
                <a:ea typeface="Times New Roman" panose="02020603050405020304" pitchFamily="18" charset="0"/>
              </a:rPr>
              <a:t>l., 2022)</a:t>
            </a:r>
            <a:r>
              <a:rPr lang="en-GB" sz="2400" dirty="0">
                <a:effectLst/>
                <a:latin typeface="Times New Roman" panose="02020603050405020304" pitchFamily="18" charset="0"/>
                <a:ea typeface="Times New Roman" panose="02020603050405020304" pitchFamily="18" charset="0"/>
              </a:rPr>
              <a:t>. Often mishandling of food occurs in those types of food and it can cause illness</a:t>
            </a:r>
            <a:endParaRPr lang="en-GB" sz="2400" b="1" dirty="0">
              <a:effectLst/>
              <a:latin typeface="Times New Roman" panose="02020603050405020304" pitchFamily="18" charset="0"/>
              <a:ea typeface="Times New Roman" panose="02020603050405020304" pitchFamily="18" charset="0"/>
            </a:endParaRPr>
          </a:p>
          <a:p>
            <a:pPr>
              <a:lnSpc>
                <a:spcPct val="115000"/>
              </a:lnSpc>
            </a:pPr>
            <a:r>
              <a:rPr lang="en-GB" sz="2400" b="1" dirty="0">
                <a:effectLst/>
                <a:latin typeface="Times New Roman" panose="02020603050405020304" pitchFamily="18" charset="0"/>
                <a:ea typeface="Times New Roman" panose="02020603050405020304" pitchFamily="18" charset="0"/>
              </a:rPr>
              <a:t>Food Production :</a:t>
            </a:r>
            <a:r>
              <a:rPr lang="en-GB" sz="2400" dirty="0">
                <a:effectLst/>
                <a:latin typeface="Times New Roman" panose="02020603050405020304" pitchFamily="18" charset="0"/>
                <a:ea typeface="Times New Roman" panose="02020603050405020304" pitchFamily="18" charset="0"/>
              </a:rPr>
              <a:t>The epidemic of foodborne diseases was local in the past. But today food is procured and cooked in various ways and it has changed considerably from the past. </a:t>
            </a:r>
            <a:endParaRPr lang="en-IN" sz="2000" dirty="0">
              <a:effectLst/>
              <a:latin typeface="Arial" panose="020B0604020202020204" pitchFamily="34" charset="0"/>
              <a:ea typeface="Arial" panose="020B0604020202020204" pitchFamily="34" charset="0"/>
            </a:endParaRPr>
          </a:p>
          <a:p>
            <a:pPr marL="0" indent="0">
              <a:lnSpc>
                <a:spcPct val="115000"/>
              </a:lnSpc>
              <a:buNone/>
            </a:pPr>
            <a:endParaRPr lang="en-IN" dirty="0"/>
          </a:p>
        </p:txBody>
      </p:sp>
      <p:pic>
        <p:nvPicPr>
          <p:cNvPr id="5122" name="Picture 2" descr="What is Food Hygiene? Food Hygiene in 2022">
            <a:extLst>
              <a:ext uri="{FF2B5EF4-FFF2-40B4-BE49-F238E27FC236}">
                <a16:creationId xmlns:a16="http://schemas.microsoft.com/office/drawing/2014/main" id="{424E94A5-89B1-CF65-1A62-77C3682A99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56184" y="813857"/>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The Different Food Hygiene Requirements In Schools | Summary">
            <a:extLst>
              <a:ext uri="{FF2B5EF4-FFF2-40B4-BE49-F238E27FC236}">
                <a16:creationId xmlns:a16="http://schemas.microsoft.com/office/drawing/2014/main" id="{12E1988D-239D-F21F-D566-7A4EAD68F93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8856" y="4572002"/>
            <a:ext cx="2619375" cy="1743075"/>
          </a:xfrm>
          <a:prstGeom prst="rect">
            <a:avLst/>
          </a:prstGeom>
          <a:noFill/>
          <a:extLst>
            <a:ext uri="{909E8E84-426E-40DD-AFC4-6F175D3DCCD1}">
              <a14:hiddenFill xmlns:a14="http://schemas.microsoft.com/office/drawing/2010/main">
                <a:solidFill>
                  <a:srgbClr val="FFFFFF"/>
                </a:solidFill>
              </a14:hiddenFill>
            </a:ext>
          </a:extLst>
        </p:spPr>
      </p:pic>
      <p:sp>
        <p:nvSpPr>
          <p:cNvPr id="5" name="Title 4">
            <a:extLst>
              <a:ext uri="{FF2B5EF4-FFF2-40B4-BE49-F238E27FC236}">
                <a16:creationId xmlns:a16="http://schemas.microsoft.com/office/drawing/2014/main" id="{9FCD1A45-CF6F-2E67-3477-ACE1797A4CB0}"/>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31930531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701317-40A7-631E-3798-A670439CE1D0}"/>
              </a:ext>
            </a:extLst>
          </p:cNvPr>
          <p:cNvSpPr>
            <a:spLocks noGrp="1"/>
          </p:cNvSpPr>
          <p:nvPr>
            <p:ph type="title"/>
          </p:nvPr>
        </p:nvSpPr>
        <p:spPr>
          <a:xfrm>
            <a:off x="1861460" y="921807"/>
            <a:ext cx="7273832" cy="1303867"/>
          </a:xfrm>
        </p:spPr>
        <p:txBody>
          <a:bodyPr/>
          <a:lstStyle/>
          <a:p>
            <a:r>
              <a:rPr lang="en-IN" dirty="0"/>
              <a:t>The Impact of Integration</a:t>
            </a:r>
          </a:p>
        </p:txBody>
      </p:sp>
      <p:sp>
        <p:nvSpPr>
          <p:cNvPr id="3" name="Content Placeholder 2">
            <a:extLst>
              <a:ext uri="{FF2B5EF4-FFF2-40B4-BE49-F238E27FC236}">
                <a16:creationId xmlns:a16="http://schemas.microsoft.com/office/drawing/2014/main" id="{F071F9C5-05A3-37FE-165E-599B97147267}"/>
              </a:ext>
            </a:extLst>
          </p:cNvPr>
          <p:cNvSpPr>
            <a:spLocks noGrp="1"/>
          </p:cNvSpPr>
          <p:nvPr>
            <p:ph idx="1"/>
          </p:nvPr>
        </p:nvSpPr>
        <p:spPr>
          <a:xfrm>
            <a:off x="3187337" y="2556932"/>
            <a:ext cx="5826034" cy="3318936"/>
          </a:xfrm>
        </p:spPr>
        <p:txBody>
          <a:bodyPr>
            <a:normAutofit fontScale="70000" lnSpcReduction="20000"/>
          </a:bodyPr>
          <a:lstStyle/>
          <a:p>
            <a:pPr marL="0" indent="0">
              <a:lnSpc>
                <a:spcPct val="115000"/>
              </a:lnSpc>
              <a:buNone/>
            </a:pPr>
            <a:r>
              <a:rPr lang="en-GB" sz="1800" b="1" dirty="0">
                <a:effectLst/>
                <a:latin typeface="Times New Roman" panose="02020603050405020304" pitchFamily="18" charset="0"/>
                <a:ea typeface="Times New Roman" panose="02020603050405020304" pitchFamily="18" charset="0"/>
              </a:rPr>
              <a:t>Impact of hygiene </a:t>
            </a:r>
            <a:endParaRPr lang="en-IN" sz="1800" dirty="0">
              <a:effectLst/>
              <a:latin typeface="Arial" panose="020B0604020202020204" pitchFamily="34" charset="0"/>
              <a:ea typeface="Arial" panose="020B0604020202020204" pitchFamily="34" charset="0"/>
            </a:endParaRPr>
          </a:p>
          <a:p>
            <a:r>
              <a:rPr lang="en-GB" sz="1800" dirty="0">
                <a:effectLst/>
                <a:latin typeface="Times New Roman" panose="02020603050405020304" pitchFamily="18" charset="0"/>
                <a:ea typeface="Times New Roman" panose="02020603050405020304" pitchFamily="18" charset="0"/>
              </a:rPr>
              <a:t>“Food hygiene” is an important element in community health for safeguarding the public and preventing illness caused by the consumption of unhealthy food due to absence of good quality from manufacture to consumption.</a:t>
            </a:r>
          </a:p>
          <a:p>
            <a:r>
              <a:rPr lang="en-GB" sz="1800" dirty="0">
                <a:effectLst/>
                <a:latin typeface="Times New Roman" panose="02020603050405020304" pitchFamily="18" charset="0"/>
                <a:ea typeface="Times New Roman" panose="02020603050405020304" pitchFamily="18" charset="0"/>
              </a:rPr>
              <a:t> The World Health Organisation (WHO) have revealed that 1 out of 10 individuals feel sick from foodborne illness (Food hygiene, 2023).</a:t>
            </a:r>
          </a:p>
          <a:p>
            <a:pPr marL="342900" lvl="0" indent="-342900">
              <a:lnSpc>
                <a:spcPct val="115000"/>
              </a:lnSpc>
              <a:buFont typeface="Arial" panose="020B0604020202020204" pitchFamily="34" charset="0"/>
              <a:buChar char="●"/>
            </a:pPr>
            <a:r>
              <a:rPr lang="en-GB" sz="1800" b="1" u="none" strike="noStrike" dirty="0">
                <a:effectLst/>
                <a:latin typeface="Times New Roman" panose="02020603050405020304" pitchFamily="18" charset="0"/>
                <a:ea typeface="Times New Roman" panose="02020603050405020304" pitchFamily="18" charset="0"/>
              </a:rPr>
              <a:t>Cleaning</a:t>
            </a:r>
            <a:r>
              <a:rPr lang="en-GB" sz="1800" u="none" strike="noStrike" dirty="0">
                <a:effectLst/>
                <a:latin typeface="Times New Roman" panose="02020603050405020304" pitchFamily="18" charset="0"/>
                <a:ea typeface="Times New Roman" panose="02020603050405020304" pitchFamily="18" charset="0"/>
              </a:rPr>
              <a:t>- Necessary to clean and disinfect food areas among various tasks particularly for handling raw food. If something is spilled it is necessary to clean it immediately . It is necessary to disinfect products which are suitable for the job and follow the instructions of the manufacturers.</a:t>
            </a:r>
            <a:endParaRPr lang="en-IN" sz="1800" u="none" strike="noStrike" dirty="0">
              <a:effectLst/>
              <a:latin typeface="Arial" panose="020B0604020202020204" pitchFamily="34" charset="0"/>
              <a:ea typeface="Arial" panose="020B0604020202020204" pitchFamily="34" charset="0"/>
            </a:endParaRPr>
          </a:p>
          <a:p>
            <a:pPr marL="342900" lvl="0" indent="-342900">
              <a:lnSpc>
                <a:spcPct val="115000"/>
              </a:lnSpc>
              <a:buFont typeface="Arial" panose="020B0604020202020204" pitchFamily="34" charset="0"/>
              <a:buChar char="●"/>
            </a:pPr>
            <a:r>
              <a:rPr lang="en-GB" sz="1800" b="1" u="none" strike="noStrike" dirty="0">
                <a:effectLst/>
                <a:latin typeface="Times New Roman" panose="02020603050405020304" pitchFamily="18" charset="0"/>
                <a:ea typeface="Times New Roman" panose="02020603050405020304" pitchFamily="18" charset="0"/>
              </a:rPr>
              <a:t>Cooking - </a:t>
            </a:r>
            <a:r>
              <a:rPr lang="en-GB" sz="1800" u="none" strike="noStrike" dirty="0">
                <a:effectLst/>
                <a:latin typeface="Times New Roman" panose="02020603050405020304" pitchFamily="18" charset="0"/>
                <a:ea typeface="Times New Roman" panose="02020603050405020304" pitchFamily="18" charset="0"/>
              </a:rPr>
              <a:t>It is to ensure that food must be cooked properly to kill the harmful bacteria.</a:t>
            </a:r>
            <a:endParaRPr lang="en-IN" sz="1800" u="none" strike="noStrike" dirty="0">
              <a:effectLst/>
              <a:latin typeface="Arial" panose="020B0604020202020204" pitchFamily="34" charset="0"/>
              <a:ea typeface="Arial" panose="020B0604020202020204" pitchFamily="34" charset="0"/>
            </a:endParaRPr>
          </a:p>
          <a:p>
            <a:pPr marL="342900" lvl="0" indent="-342900">
              <a:lnSpc>
                <a:spcPct val="115000"/>
              </a:lnSpc>
              <a:buFont typeface="Arial" panose="020B0604020202020204" pitchFamily="34" charset="0"/>
              <a:buChar char="●"/>
            </a:pPr>
            <a:r>
              <a:rPr lang="en-GB" sz="1800" b="1" u="none" strike="noStrike" dirty="0">
                <a:effectLst/>
                <a:latin typeface="Times New Roman" panose="02020603050405020304" pitchFamily="18" charset="0"/>
                <a:ea typeface="Times New Roman" panose="02020603050405020304" pitchFamily="18" charset="0"/>
              </a:rPr>
              <a:t>Chilling-</a:t>
            </a:r>
            <a:r>
              <a:rPr lang="en-GB" sz="1800" u="none" strike="noStrike" dirty="0">
                <a:effectLst/>
                <a:latin typeface="Times New Roman" panose="02020603050405020304" pitchFamily="18" charset="0"/>
                <a:ea typeface="Times New Roman" panose="02020603050405020304" pitchFamily="18" charset="0"/>
              </a:rPr>
              <a:t> Ensuring that foods are stored at an appropriate temperature to safeguard the harmful bacteria.</a:t>
            </a:r>
            <a:endParaRPr lang="en-IN" sz="1800" u="none" strike="noStrike" dirty="0">
              <a:effectLst/>
              <a:latin typeface="Arial" panose="020B0604020202020204" pitchFamily="34" charset="0"/>
              <a:ea typeface="Arial" panose="020B0604020202020204" pitchFamily="34" charset="0"/>
            </a:endParaRPr>
          </a:p>
        </p:txBody>
      </p:sp>
      <p:pic>
        <p:nvPicPr>
          <p:cNvPr id="6146" name="Picture 2" descr="The Importance of Food Hygiene at Home and Outside">
            <a:extLst>
              <a:ext uri="{FF2B5EF4-FFF2-40B4-BE49-F238E27FC236}">
                <a16:creationId xmlns:a16="http://schemas.microsoft.com/office/drawing/2014/main" id="{CA0AD9D4-E5F4-C0D3-511E-D37BBDC082E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13371" y="542924"/>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Your ultimate checklist to a hygienic restaurant's kitchen! - RailYatri Blog">
            <a:extLst>
              <a:ext uri="{FF2B5EF4-FFF2-40B4-BE49-F238E27FC236}">
                <a16:creationId xmlns:a16="http://schemas.microsoft.com/office/drawing/2014/main" id="{8BAC4CE6-E6B6-AA6A-47CA-2AA3140EC3F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5166" y="5033057"/>
            <a:ext cx="2732587" cy="13662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26361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313587-A577-41FB-8D96-C1ACFFDA46C6}"/>
              </a:ext>
            </a:extLst>
          </p:cNvPr>
          <p:cNvSpPr>
            <a:spLocks noGrp="1"/>
          </p:cNvSpPr>
          <p:nvPr>
            <p:ph type="title"/>
          </p:nvPr>
        </p:nvSpPr>
        <p:spPr/>
        <p:txBody>
          <a:bodyPr/>
          <a:lstStyle/>
          <a:p>
            <a:endParaRPr lang="en-IN" dirty="0"/>
          </a:p>
        </p:txBody>
      </p:sp>
      <p:sp>
        <p:nvSpPr>
          <p:cNvPr id="3" name="Content Placeholder 2">
            <a:extLst>
              <a:ext uri="{FF2B5EF4-FFF2-40B4-BE49-F238E27FC236}">
                <a16:creationId xmlns:a16="http://schemas.microsoft.com/office/drawing/2014/main" id="{DC1EFAFA-B37B-901B-48B4-0E60F8B3A1D4}"/>
              </a:ext>
            </a:extLst>
          </p:cNvPr>
          <p:cNvSpPr>
            <a:spLocks noGrp="1"/>
          </p:cNvSpPr>
          <p:nvPr>
            <p:ph idx="1"/>
          </p:nvPr>
        </p:nvSpPr>
        <p:spPr>
          <a:xfrm>
            <a:off x="3283131" y="2556932"/>
            <a:ext cx="4981303" cy="3318936"/>
          </a:xfrm>
        </p:spPr>
        <p:txBody>
          <a:bodyPr>
            <a:normAutofit fontScale="85000" lnSpcReduction="20000"/>
          </a:bodyPr>
          <a:lstStyle/>
          <a:p>
            <a:pPr marL="0" indent="0">
              <a:buNone/>
            </a:pPr>
            <a:r>
              <a:rPr lang="en-GB" sz="1800" b="1" dirty="0">
                <a:effectLst/>
                <a:latin typeface="Times New Roman" panose="02020603050405020304" pitchFamily="18" charset="0"/>
                <a:ea typeface="Times New Roman" panose="02020603050405020304" pitchFamily="18" charset="0"/>
              </a:rPr>
              <a:t>Impact of Food safety on public health </a:t>
            </a:r>
            <a:endParaRPr lang="en-IN" sz="1800" dirty="0">
              <a:effectLst/>
              <a:latin typeface="Arial" panose="020B0604020202020204" pitchFamily="34" charset="0"/>
              <a:ea typeface="Arial" panose="020B0604020202020204" pitchFamily="34" charset="0"/>
            </a:endParaRPr>
          </a:p>
          <a:p>
            <a:pPr marL="342900" lvl="0" indent="-342900">
              <a:lnSpc>
                <a:spcPct val="115000"/>
              </a:lnSpc>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rPr>
              <a:t>Food safety is ensuring that food is not harmful to be consumed. </a:t>
            </a:r>
            <a:endParaRPr lang="en-IN" sz="1800" u="none" strike="noStrike" dirty="0">
              <a:effectLst/>
              <a:latin typeface="Arial" panose="020B0604020202020204" pitchFamily="34" charset="0"/>
              <a:ea typeface="Arial" panose="020B0604020202020204" pitchFamily="34" charset="0"/>
            </a:endParaRPr>
          </a:p>
          <a:p>
            <a:pPr marL="342900" lvl="0" indent="-342900">
              <a:lnSpc>
                <a:spcPct val="115000"/>
              </a:lnSpc>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rPr>
              <a:t>Business handling business must not mislead people by the process that it is labelled, advertised and promoted</a:t>
            </a:r>
            <a:endParaRPr lang="en-IN" sz="1800" u="none" strike="noStrike" dirty="0">
              <a:effectLst/>
              <a:latin typeface="Arial" panose="020B0604020202020204" pitchFamily="34" charset="0"/>
              <a:ea typeface="Arial" panose="020B0604020202020204" pitchFamily="34" charset="0"/>
            </a:endParaRPr>
          </a:p>
          <a:p>
            <a:pPr marL="342900" lvl="0" indent="-342900">
              <a:lnSpc>
                <a:spcPct val="115000"/>
              </a:lnSpc>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rPr>
              <a:t>Businesses must keep records from the source of the food and reflect the information on urgent basis and it is often refer to as “traceability”</a:t>
            </a:r>
            <a:endParaRPr lang="en-IN" sz="1800" u="none" strike="noStrike" dirty="0">
              <a:effectLst/>
              <a:latin typeface="Arial" panose="020B0604020202020204" pitchFamily="34" charset="0"/>
              <a:ea typeface="Arial" panose="020B0604020202020204" pitchFamily="34" charset="0"/>
            </a:endParaRPr>
          </a:p>
          <a:p>
            <a:pPr marL="342900" lvl="0" indent="-342900">
              <a:lnSpc>
                <a:spcPct val="115000"/>
              </a:lnSpc>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rPr>
              <a:t>Business should withdraw any kind of unsafe food and accomplish an incident report</a:t>
            </a:r>
            <a:endParaRPr lang="en-IN" sz="1800" u="none" strike="noStrike" dirty="0">
              <a:effectLst/>
              <a:latin typeface="Arial" panose="020B0604020202020204" pitchFamily="34" charset="0"/>
              <a:ea typeface="Arial" panose="020B0604020202020204" pitchFamily="34" charset="0"/>
            </a:endParaRPr>
          </a:p>
          <a:p>
            <a:pPr marL="342900" lvl="0" indent="-342900">
              <a:lnSpc>
                <a:spcPct val="115000"/>
              </a:lnSpc>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rPr>
              <a:t>It is necessary to reflect the food hygiene rating </a:t>
            </a:r>
            <a:endParaRPr lang="en-IN" sz="1800" u="none" strike="noStrike" dirty="0">
              <a:effectLst/>
              <a:latin typeface="Arial" panose="020B0604020202020204" pitchFamily="34" charset="0"/>
              <a:ea typeface="Arial" panose="020B0604020202020204" pitchFamily="34" charset="0"/>
            </a:endParaRPr>
          </a:p>
          <a:p>
            <a:endParaRPr lang="en-IN" dirty="0"/>
          </a:p>
        </p:txBody>
      </p:sp>
      <p:pic>
        <p:nvPicPr>
          <p:cNvPr id="7170" name="Picture 2" descr="Food Safety: What You Should Know? - Public Health Notes">
            <a:extLst>
              <a:ext uri="{FF2B5EF4-FFF2-40B4-BE49-F238E27FC236}">
                <a16:creationId xmlns:a16="http://schemas.microsoft.com/office/drawing/2014/main" id="{76AF4A7D-D0F7-C725-76A5-333244050AB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06493" y="833965"/>
            <a:ext cx="2857500" cy="2284792"/>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Food safety - Free signaling icons">
            <a:extLst>
              <a:ext uri="{FF2B5EF4-FFF2-40B4-BE49-F238E27FC236}">
                <a16:creationId xmlns:a16="http://schemas.microsoft.com/office/drawing/2014/main" id="{E30EBB31-FC3D-FD66-8CD4-DCFB9344682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7366" y="3957638"/>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85639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FA3CFA-2823-53C1-E1E3-0481E3936762}"/>
              </a:ext>
            </a:extLst>
          </p:cNvPr>
          <p:cNvSpPr>
            <a:spLocks noGrp="1"/>
          </p:cNvSpPr>
          <p:nvPr>
            <p:ph type="title"/>
          </p:nvPr>
        </p:nvSpPr>
        <p:spPr/>
        <p:txBody>
          <a:bodyPr/>
          <a:lstStyle/>
          <a:p>
            <a:r>
              <a:rPr lang="en-IN" dirty="0"/>
              <a:t>Conclusion and Recommendation</a:t>
            </a:r>
          </a:p>
        </p:txBody>
      </p:sp>
      <p:sp>
        <p:nvSpPr>
          <p:cNvPr id="3" name="Content Placeholder 2">
            <a:extLst>
              <a:ext uri="{FF2B5EF4-FFF2-40B4-BE49-F238E27FC236}">
                <a16:creationId xmlns:a16="http://schemas.microsoft.com/office/drawing/2014/main" id="{C1F1C432-9254-77EE-F38F-65CEB2EE8F71}"/>
              </a:ext>
            </a:extLst>
          </p:cNvPr>
          <p:cNvSpPr>
            <a:spLocks noGrp="1"/>
          </p:cNvSpPr>
          <p:nvPr>
            <p:ph idx="1"/>
          </p:nvPr>
        </p:nvSpPr>
        <p:spPr/>
        <p:txBody>
          <a:bodyPr/>
          <a:lstStyle/>
          <a:p>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Despite numerous efforts to fight against the foodborne diseases it has remained a significant issue in both developed and developing countries. Poor food safety is one of the main reasons for foodborne diseases across the globe</a:t>
            </a:r>
          </a:p>
          <a:p>
            <a:endParaRPr lang="en-GB" sz="1800" dirty="0">
              <a:latin typeface="Times New Roman" panose="02020603050405020304" pitchFamily="18" charset="0"/>
              <a:cs typeface="Times New Roman" panose="02020603050405020304" pitchFamily="18" charset="0"/>
            </a:endParaRPr>
          </a:p>
          <a:p>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Specialists in food safety are frequently tasked with making changes to current processes to handle potential microbiological dangers. The tactic is used to meet internal and performance standards.</a:t>
            </a:r>
          </a:p>
          <a:p>
            <a:r>
              <a:rPr lang="en-US" sz="1800" dirty="0">
                <a:effectLst/>
                <a:latin typeface="Times New Roman" panose="02020603050405020304" pitchFamily="18" charset="0"/>
                <a:ea typeface="Arial" panose="020B0604020202020204" pitchFamily="34" charset="0"/>
                <a:cs typeface="Times New Roman" panose="02020603050405020304" pitchFamily="18" charset="0"/>
              </a:rPr>
              <a:t>Improving food safety and hygiene requires </a:t>
            </a:r>
            <a:r>
              <a:rPr lang="en-US" sz="1800" dirty="0" err="1">
                <a:effectLst/>
                <a:latin typeface="Times New Roman" panose="02020603050405020304" pitchFamily="18" charset="0"/>
                <a:ea typeface="Arial" panose="020B0604020202020204" pitchFamily="34" charset="0"/>
                <a:cs typeface="Times New Roman" panose="02020603050405020304" pitchFamily="18" charset="0"/>
              </a:rPr>
              <a:t>utilising</a:t>
            </a:r>
            <a:r>
              <a:rPr lang="en-US" sz="1800" dirty="0">
                <a:effectLst/>
                <a:latin typeface="Times New Roman" panose="02020603050405020304" pitchFamily="18" charset="0"/>
                <a:ea typeface="Arial" panose="020B0604020202020204" pitchFamily="34" charset="0"/>
                <a:cs typeface="Times New Roman" panose="02020603050405020304" pitchFamily="18" charset="0"/>
              </a:rPr>
              <a:t> a national health promotion strategy within the healthcare industry</a:t>
            </a:r>
            <a:r>
              <a:rPr lang="en-US" sz="1800" dirty="0">
                <a:effectLst/>
                <a:latin typeface="Arial" panose="020B0604020202020204" pitchFamily="34" charset="0"/>
                <a:ea typeface="Arial" panose="020B0604020202020204" pitchFamily="34" charset="0"/>
              </a:rPr>
              <a:t>..</a:t>
            </a:r>
            <a:endParaRPr lang="en-IN" sz="1800" dirty="0">
              <a:effectLst/>
              <a:latin typeface="Arial" panose="020B0604020202020204" pitchFamily="34" charset="0"/>
              <a:ea typeface="Arial" panose="020B0604020202020204" pitchFamily="34" charset="0"/>
            </a:endParaRPr>
          </a:p>
          <a:p>
            <a:endParaRPr lang="en-IN" dirty="0"/>
          </a:p>
        </p:txBody>
      </p:sp>
    </p:spTree>
    <p:extLst>
      <p:ext uri="{BB962C8B-B14F-4D97-AF65-F5344CB8AC3E}">
        <p14:creationId xmlns:p14="http://schemas.microsoft.com/office/powerpoint/2010/main" val="5368707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7920B6-DD10-0E92-DA2F-9A0EAC06DA68}"/>
              </a:ext>
            </a:extLst>
          </p:cNvPr>
          <p:cNvSpPr>
            <a:spLocks noGrp="1"/>
          </p:cNvSpPr>
          <p:nvPr>
            <p:ph type="title"/>
          </p:nvPr>
        </p:nvSpPr>
        <p:spPr/>
        <p:txBody>
          <a:bodyPr/>
          <a:lstStyle/>
          <a:p>
            <a:r>
              <a:rPr lang="en-IN" dirty="0"/>
              <a:t>Appendix</a:t>
            </a:r>
          </a:p>
        </p:txBody>
      </p:sp>
      <p:pic>
        <p:nvPicPr>
          <p:cNvPr id="8196" name="Picture 4">
            <a:extLst>
              <a:ext uri="{FF2B5EF4-FFF2-40B4-BE49-F238E27FC236}">
                <a16:creationId xmlns:a16="http://schemas.microsoft.com/office/drawing/2014/main" id="{31C622E2-89C9-211B-252A-C7482F3DDC0F}"/>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20503" t="14994" r="19682" b="5737"/>
          <a:stretch/>
        </p:blipFill>
        <p:spPr bwMode="auto">
          <a:xfrm>
            <a:off x="4099389" y="2876764"/>
            <a:ext cx="4191856" cy="31233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5663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5DAC8-489E-E77B-4AF1-69C6691DF09B}"/>
              </a:ext>
            </a:extLst>
          </p:cNvPr>
          <p:cNvSpPr>
            <a:spLocks noGrp="1"/>
          </p:cNvSpPr>
          <p:nvPr>
            <p:ph type="title"/>
          </p:nvPr>
        </p:nvSpPr>
        <p:spPr>
          <a:xfrm>
            <a:off x="1184366" y="592183"/>
            <a:ext cx="7924799" cy="1045028"/>
          </a:xfrm>
        </p:spPr>
        <p:txBody>
          <a:bodyPr>
            <a:normAutofit/>
          </a:bodyPr>
          <a:lstStyle/>
          <a:p>
            <a:r>
              <a:rPr lang="en-IN" sz="2000" b="1" dirty="0"/>
              <a:t>References </a:t>
            </a:r>
          </a:p>
        </p:txBody>
      </p:sp>
      <p:sp>
        <p:nvSpPr>
          <p:cNvPr id="3" name="Content Placeholder 2">
            <a:extLst>
              <a:ext uri="{FF2B5EF4-FFF2-40B4-BE49-F238E27FC236}">
                <a16:creationId xmlns:a16="http://schemas.microsoft.com/office/drawing/2014/main" id="{ADE83AC3-9757-EF7B-10AD-ECD74E1738BA}"/>
              </a:ext>
            </a:extLst>
          </p:cNvPr>
          <p:cNvSpPr>
            <a:spLocks noGrp="1"/>
          </p:cNvSpPr>
          <p:nvPr>
            <p:ph idx="1"/>
          </p:nvPr>
        </p:nvSpPr>
        <p:spPr>
          <a:xfrm>
            <a:off x="1393371" y="1637210"/>
            <a:ext cx="9503226" cy="4238657"/>
          </a:xfrm>
        </p:spPr>
        <p:txBody>
          <a:bodyPr>
            <a:noAutofit/>
          </a:bodyPr>
          <a:lstStyle/>
          <a:p>
            <a:pPr>
              <a:lnSpc>
                <a:spcPct val="115000"/>
              </a:lnSpc>
              <a:spcBef>
                <a:spcPts val="1200"/>
              </a:spcBef>
              <a:spcAft>
                <a:spcPts val="1200"/>
              </a:spcAft>
            </a:pPr>
            <a:r>
              <a:rPr lang="en-GB" sz="12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Abebe, G.M. (2020</a:t>
            </a:r>
            <a:r>
              <a:rPr lang="en-GB" sz="1200" dirty="0">
                <a:solidFill>
                  <a:srgbClr val="222222"/>
                </a:solidFill>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a:t>
            </a:r>
            <a:r>
              <a:rPr lang="en-GB" sz="12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‘The role of bacterial biofilm in antibiotic resistance and food contamination’, </a:t>
            </a:r>
            <a:r>
              <a:rPr lang="en-GB" sz="1200" i="1"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International journal of microbiology</a:t>
            </a:r>
            <a:r>
              <a:rPr lang="en-GB" sz="12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a:t>
            </a:r>
            <a:r>
              <a:rPr lang="en-GB" sz="1200" i="1"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2020</a:t>
            </a:r>
            <a:r>
              <a:rPr lang="en-GB" sz="12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a:t>
            </a:r>
            <a:endParaRPr lang="en-IN" sz="1200" dirty="0">
              <a:effectLst/>
              <a:latin typeface="Times New Roman" panose="02020603050405020304" pitchFamily="18" charset="0"/>
              <a:ea typeface="Arial" panose="020B0604020202020204" pitchFamily="34" charset="0"/>
              <a:cs typeface="Times New Roman" panose="02020603050405020304" pitchFamily="18" charset="0"/>
            </a:endParaRPr>
          </a:p>
          <a:p>
            <a:pPr>
              <a:lnSpc>
                <a:spcPct val="115000"/>
              </a:lnSpc>
              <a:spcBef>
                <a:spcPts val="1200"/>
              </a:spcBef>
              <a:spcAft>
                <a:spcPts val="1200"/>
              </a:spcAft>
            </a:pPr>
            <a:r>
              <a:rPr lang="en-GB" sz="1200" dirty="0">
                <a:effectLst/>
                <a:latin typeface="Times New Roman" panose="02020603050405020304" pitchFamily="18" charset="0"/>
                <a:ea typeface="Times New Roman" panose="02020603050405020304" pitchFamily="18" charset="0"/>
                <a:cs typeface="Times New Roman" panose="02020603050405020304" pitchFamily="18" charset="0"/>
              </a:rPr>
              <a:t>Agricultural Review (2022) </a:t>
            </a:r>
            <a:r>
              <a:rPr lang="en-GB" sz="1200" i="1" dirty="0">
                <a:effectLst/>
                <a:latin typeface="Times New Roman" panose="02020603050405020304" pitchFamily="18" charset="0"/>
                <a:ea typeface="Times New Roman" panose="02020603050405020304" pitchFamily="18" charset="0"/>
                <a:cs typeface="Times New Roman" panose="02020603050405020304" pitchFamily="18" charset="0"/>
              </a:rPr>
              <a:t>Citeseerx.ist.psu.edu</a:t>
            </a:r>
            <a:r>
              <a:rPr lang="en-GB" sz="1200" dirty="0">
                <a:effectLst/>
                <a:latin typeface="Times New Roman" panose="02020603050405020304" pitchFamily="18" charset="0"/>
                <a:ea typeface="Times New Roman" panose="02020603050405020304" pitchFamily="18" charset="0"/>
                <a:cs typeface="Times New Roman" panose="02020603050405020304" pitchFamily="18" charset="0"/>
              </a:rPr>
              <a:t>. Available at: </a:t>
            </a:r>
            <a:r>
              <a:rPr lang="en-GB" sz="1200" u="sng" dirty="0">
                <a:solidFill>
                  <a:srgbClr val="1155CC"/>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https://citeseerx.ist.psu.edu/document?repid=rep1&amp;type=pdf&amp;doi=b3bf6373ff41a115197cb5b30e57830c16130c2c</a:t>
            </a:r>
            <a:r>
              <a:rPr lang="en-GB" sz="1200" dirty="0">
                <a:effectLst/>
                <a:latin typeface="Times New Roman" panose="02020603050405020304" pitchFamily="18" charset="0"/>
                <a:ea typeface="Times New Roman" panose="02020603050405020304" pitchFamily="18" charset="0"/>
                <a:cs typeface="Times New Roman" panose="02020603050405020304" pitchFamily="18" charset="0"/>
              </a:rPr>
              <a:t>  (Accessed: March 16, 2023). </a:t>
            </a:r>
            <a:endParaRPr lang="en-IN" sz="1200" dirty="0">
              <a:effectLst/>
              <a:latin typeface="Times New Roman" panose="02020603050405020304" pitchFamily="18" charset="0"/>
              <a:ea typeface="Arial" panose="020B0604020202020204" pitchFamily="34" charset="0"/>
              <a:cs typeface="Times New Roman" panose="02020603050405020304" pitchFamily="18" charset="0"/>
            </a:endParaRPr>
          </a:p>
          <a:p>
            <a:pPr>
              <a:lnSpc>
                <a:spcPct val="115000"/>
              </a:lnSpc>
              <a:spcBef>
                <a:spcPts val="1200"/>
              </a:spcBef>
              <a:spcAft>
                <a:spcPts val="1200"/>
              </a:spcAft>
            </a:pPr>
            <a:r>
              <a:rPr lang="en-GB" sz="12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Ekici, G. and </a:t>
            </a:r>
            <a:r>
              <a:rPr lang="en-GB" sz="1200" dirty="0" err="1">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Dümen</a:t>
            </a:r>
            <a:r>
              <a:rPr lang="en-GB" sz="12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E. </a:t>
            </a:r>
            <a:r>
              <a:rPr lang="en-GB" sz="1200" dirty="0">
                <a:solidFill>
                  <a:srgbClr val="222222"/>
                </a:solidFill>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a:t>
            </a:r>
            <a:r>
              <a:rPr lang="en-GB" sz="12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2019)Escherichia coli and food safety. </a:t>
            </a:r>
            <a:r>
              <a:rPr lang="en-GB" sz="1200" i="1"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In The universe of Escherichia coli</a:t>
            </a:r>
            <a:r>
              <a:rPr lang="en-GB" sz="12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a:t>
            </a:r>
            <a:r>
              <a:rPr lang="en-GB" sz="1200" dirty="0" err="1">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IntechOpen</a:t>
            </a:r>
            <a:r>
              <a:rPr lang="en-GB" sz="1200"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a:t>
            </a:r>
            <a:endParaRPr lang="en-IN" sz="1200" dirty="0">
              <a:effectLst/>
              <a:latin typeface="Times New Roman" panose="02020603050405020304" pitchFamily="18" charset="0"/>
              <a:ea typeface="Arial" panose="020B0604020202020204" pitchFamily="34" charset="0"/>
              <a:cs typeface="Times New Roman" panose="02020603050405020304" pitchFamily="18" charset="0"/>
            </a:endParaRPr>
          </a:p>
          <a:p>
            <a:pPr>
              <a:lnSpc>
                <a:spcPct val="115000"/>
              </a:lnSpc>
              <a:spcBef>
                <a:spcPts val="1200"/>
              </a:spcBef>
              <a:spcAft>
                <a:spcPts val="1200"/>
              </a:spcAft>
            </a:pPr>
            <a:r>
              <a:rPr lang="en-GB" sz="1200" dirty="0">
                <a:effectLst/>
                <a:latin typeface="Times New Roman" panose="02020603050405020304" pitchFamily="18" charset="0"/>
                <a:ea typeface="Times New Roman" panose="02020603050405020304" pitchFamily="18" charset="0"/>
                <a:cs typeface="Times New Roman" panose="02020603050405020304" pitchFamily="18" charset="0"/>
              </a:rPr>
              <a:t>Food hygiene (2023) </a:t>
            </a:r>
            <a:r>
              <a:rPr lang="en-GB" sz="1200" i="1" dirty="0">
                <a:effectLst/>
                <a:latin typeface="Times New Roman" panose="02020603050405020304" pitchFamily="18" charset="0"/>
                <a:ea typeface="Times New Roman" panose="02020603050405020304" pitchFamily="18" charset="0"/>
                <a:cs typeface="Times New Roman" panose="02020603050405020304" pitchFamily="18" charset="0"/>
              </a:rPr>
              <a:t>Food Hygiene for Your Business</a:t>
            </a:r>
            <a:r>
              <a:rPr lang="en-GB" sz="1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200" i="1" dirty="0">
                <a:effectLst/>
                <a:latin typeface="Times New Roman" panose="02020603050405020304" pitchFamily="18" charset="0"/>
                <a:ea typeface="Times New Roman" panose="02020603050405020304" pitchFamily="18" charset="0"/>
                <a:cs typeface="Times New Roman" panose="02020603050405020304" pitchFamily="18" charset="0"/>
              </a:rPr>
              <a:t>Food Standards Agency</a:t>
            </a:r>
            <a:r>
              <a:rPr lang="en-GB" sz="1200" dirty="0">
                <a:effectLst/>
                <a:latin typeface="Times New Roman" panose="02020603050405020304" pitchFamily="18" charset="0"/>
                <a:ea typeface="Times New Roman" panose="02020603050405020304" pitchFamily="18" charset="0"/>
                <a:cs typeface="Times New Roman" panose="02020603050405020304" pitchFamily="18" charset="0"/>
              </a:rPr>
              <a:t>. Available at: </a:t>
            </a:r>
            <a:r>
              <a:rPr lang="en-GB" sz="1200" u="sng" dirty="0">
                <a:solidFill>
                  <a:srgbClr val="1155CC"/>
                </a:solidFill>
                <a:effectLst/>
                <a:latin typeface="Times New Roman" panose="02020603050405020304" pitchFamily="18" charset="0"/>
                <a:ea typeface="Times New Roman" panose="02020603050405020304" pitchFamily="18" charset="0"/>
                <a:cs typeface="Times New Roman" panose="02020603050405020304" pitchFamily="18" charset="0"/>
                <a:hlinkClick r:id="rId4"/>
              </a:rPr>
              <a:t>https://www.food.gov.uk/business-guidance/food-hygiene-for-your-business</a:t>
            </a:r>
            <a:r>
              <a:rPr lang="en-GB" sz="1200" dirty="0">
                <a:effectLst/>
                <a:latin typeface="Times New Roman" panose="02020603050405020304" pitchFamily="18" charset="0"/>
                <a:ea typeface="Times New Roman" panose="02020603050405020304" pitchFamily="18" charset="0"/>
                <a:cs typeface="Times New Roman" panose="02020603050405020304" pitchFamily="18" charset="0"/>
              </a:rPr>
              <a:t> (Accessed: March 16, 2023). </a:t>
            </a:r>
            <a:endParaRPr lang="en-IN" sz="1200" dirty="0">
              <a:effectLst/>
              <a:latin typeface="Times New Roman" panose="02020603050405020304" pitchFamily="18" charset="0"/>
              <a:ea typeface="Arial" panose="020B0604020202020204" pitchFamily="34" charset="0"/>
              <a:cs typeface="Times New Roman" panose="02020603050405020304" pitchFamily="18" charset="0"/>
            </a:endParaRPr>
          </a:p>
          <a:p>
            <a:pPr>
              <a:lnSpc>
                <a:spcPct val="115000"/>
              </a:lnSpc>
              <a:spcBef>
                <a:spcPts val="1200"/>
              </a:spcBef>
              <a:spcAft>
                <a:spcPts val="1200"/>
              </a:spcAft>
            </a:pPr>
            <a:r>
              <a:rPr lang="en-GB" sz="1200" dirty="0">
                <a:effectLst/>
                <a:latin typeface="Times New Roman" panose="02020603050405020304" pitchFamily="18" charset="0"/>
                <a:ea typeface="Times New Roman" panose="02020603050405020304" pitchFamily="18" charset="0"/>
                <a:cs typeface="Times New Roman" panose="02020603050405020304" pitchFamily="18" charset="0"/>
              </a:rPr>
              <a:t>Food Safety (2023) </a:t>
            </a:r>
            <a:r>
              <a:rPr lang="en-GB" sz="1200" i="1" dirty="0">
                <a:effectLst/>
                <a:latin typeface="Times New Roman" panose="02020603050405020304" pitchFamily="18" charset="0"/>
                <a:ea typeface="Times New Roman" panose="02020603050405020304" pitchFamily="18" charset="0"/>
                <a:cs typeface="Times New Roman" panose="02020603050405020304" pitchFamily="18" charset="0"/>
              </a:rPr>
              <a:t>Food Safety</a:t>
            </a:r>
            <a:r>
              <a:rPr lang="en-GB" sz="1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200" i="1" dirty="0">
                <a:effectLst/>
                <a:latin typeface="Times New Roman" panose="02020603050405020304" pitchFamily="18" charset="0"/>
                <a:ea typeface="Times New Roman" panose="02020603050405020304" pitchFamily="18" charset="0"/>
                <a:cs typeface="Times New Roman" panose="02020603050405020304" pitchFamily="18" charset="0"/>
              </a:rPr>
              <a:t>World Health Organization</a:t>
            </a:r>
            <a:r>
              <a:rPr lang="en-GB" sz="1200" dirty="0">
                <a:effectLst/>
                <a:latin typeface="Times New Roman" panose="02020603050405020304" pitchFamily="18" charset="0"/>
                <a:ea typeface="Times New Roman" panose="02020603050405020304" pitchFamily="18" charset="0"/>
                <a:cs typeface="Times New Roman" panose="02020603050405020304" pitchFamily="18" charset="0"/>
              </a:rPr>
              <a:t>. World Health Organization. Available at: https://www.who.int/news-room/fact-sheets/detail/food-safety#:~:text=Unsafe%20food%20containing%20harmful%20bacteria,children%2C%20elderly%20and%20the%20sick. (Accessed: March 16, 2023). </a:t>
            </a:r>
            <a:endParaRPr lang="en-IN" sz="1200" dirty="0">
              <a:effectLst/>
              <a:latin typeface="Times New Roman" panose="02020603050405020304" pitchFamily="18" charset="0"/>
              <a:ea typeface="Arial" panose="020B0604020202020204" pitchFamily="34" charset="0"/>
              <a:cs typeface="Times New Roman" panose="02020603050405020304" pitchFamily="18" charset="0"/>
            </a:endParaRPr>
          </a:p>
          <a:p>
            <a:pPr>
              <a:lnSpc>
                <a:spcPct val="115000"/>
              </a:lnSpc>
              <a:spcBef>
                <a:spcPts val="1200"/>
              </a:spcBef>
              <a:spcAft>
                <a:spcPts val="1200"/>
              </a:spcAft>
            </a:pPr>
            <a:r>
              <a:rPr lang="en-GB" sz="1200" dirty="0">
                <a:effectLst/>
                <a:latin typeface="Times New Roman" panose="02020603050405020304" pitchFamily="18" charset="0"/>
                <a:ea typeface="Times New Roman" panose="02020603050405020304" pitchFamily="18" charset="0"/>
                <a:cs typeface="Times New Roman" panose="02020603050405020304" pitchFamily="18" charset="0"/>
              </a:rPr>
              <a:t>Food Safety and Hygiene (2022) </a:t>
            </a:r>
            <a:r>
              <a:rPr lang="en-GB" sz="1200" i="1" dirty="0">
                <a:effectLst/>
                <a:latin typeface="Times New Roman" panose="02020603050405020304" pitchFamily="18" charset="0"/>
                <a:ea typeface="Times New Roman" panose="02020603050405020304" pitchFamily="18" charset="0"/>
                <a:cs typeface="Times New Roman" panose="02020603050405020304" pitchFamily="18" charset="0"/>
              </a:rPr>
              <a:t>Food Safety and Hygiene</a:t>
            </a:r>
            <a:r>
              <a:rPr lang="en-GB" sz="1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200" i="1" dirty="0">
                <a:effectLst/>
                <a:latin typeface="Times New Roman" panose="02020603050405020304" pitchFamily="18" charset="0"/>
                <a:ea typeface="Times New Roman" panose="02020603050405020304" pitchFamily="18" charset="0"/>
                <a:cs typeface="Times New Roman" panose="02020603050405020304" pitchFamily="18" charset="0"/>
              </a:rPr>
              <a:t>Public Health Wales</a:t>
            </a:r>
            <a:r>
              <a:rPr lang="en-GB" sz="1200" dirty="0">
                <a:effectLst/>
                <a:latin typeface="Times New Roman" panose="02020603050405020304" pitchFamily="18" charset="0"/>
                <a:ea typeface="Times New Roman" panose="02020603050405020304" pitchFamily="18" charset="0"/>
                <a:cs typeface="Times New Roman" panose="02020603050405020304" pitchFamily="18" charset="0"/>
              </a:rPr>
              <a:t>. Available at: </a:t>
            </a:r>
            <a:r>
              <a:rPr lang="en-GB" sz="1200" u="sng" dirty="0">
                <a:solidFill>
                  <a:srgbClr val="1155CC"/>
                </a:solidFill>
                <a:effectLst/>
                <a:latin typeface="Times New Roman" panose="02020603050405020304" pitchFamily="18" charset="0"/>
                <a:ea typeface="Times New Roman" panose="02020603050405020304" pitchFamily="18" charset="0"/>
                <a:cs typeface="Times New Roman" panose="02020603050405020304" pitchFamily="18" charset="0"/>
                <a:hlinkClick r:id="rId5"/>
              </a:rPr>
              <a:t>https://phw.nhs.wales/topics/food-safety-and-hygiene/</a:t>
            </a:r>
            <a:r>
              <a:rPr lang="en-GB" sz="1200" dirty="0">
                <a:effectLst/>
                <a:latin typeface="Times New Roman" panose="02020603050405020304" pitchFamily="18" charset="0"/>
                <a:ea typeface="Times New Roman" panose="02020603050405020304" pitchFamily="18" charset="0"/>
                <a:cs typeface="Times New Roman" panose="02020603050405020304" pitchFamily="18" charset="0"/>
              </a:rPr>
              <a:t>  (Accessed: March 16, 2023). </a:t>
            </a:r>
            <a:endParaRPr lang="en-IN" sz="1200" dirty="0">
              <a:effectLst/>
              <a:latin typeface="Times New Roman" panose="02020603050405020304" pitchFamily="18" charset="0"/>
              <a:ea typeface="Arial" panose="020B0604020202020204" pitchFamily="34" charset="0"/>
              <a:cs typeface="Times New Roman" panose="02020603050405020304" pitchFamily="18" charset="0"/>
            </a:endParaRPr>
          </a:p>
          <a:p>
            <a:pPr>
              <a:lnSpc>
                <a:spcPct val="115000"/>
              </a:lnSpc>
              <a:spcBef>
                <a:spcPts val="1200"/>
              </a:spcBef>
              <a:spcAft>
                <a:spcPts val="1200"/>
              </a:spcAft>
            </a:pPr>
            <a:endParaRPr lang="en-IN" sz="300" dirty="0">
              <a:effectLst/>
              <a:latin typeface="Times New Roman" panose="02020603050405020304" pitchFamily="18" charset="0"/>
              <a:ea typeface="Arial" panose="020B0604020202020204" pitchFamily="34" charset="0"/>
              <a:cs typeface="Times New Roman" panose="02020603050405020304" pitchFamily="18" charset="0"/>
            </a:endParaRPr>
          </a:p>
          <a:p>
            <a:pPr>
              <a:lnSpc>
                <a:spcPct val="115000"/>
              </a:lnSpc>
              <a:spcBef>
                <a:spcPts val="1200"/>
              </a:spcBef>
              <a:spcAft>
                <a:spcPts val="1200"/>
              </a:spcAft>
            </a:pPr>
            <a:r>
              <a:rPr lang="en-GB" sz="300" dirty="0">
                <a:solidFill>
                  <a:srgbClr val="222222"/>
                </a:solidFill>
                <a:effectLst/>
                <a:highlight>
                  <a:srgbClr val="FFFFFF"/>
                </a:highlight>
                <a:latin typeface="Times New Roman" panose="02020603050405020304" pitchFamily="18" charset="0"/>
                <a:ea typeface="Arial" panose="020B0604020202020204" pitchFamily="34" charset="0"/>
                <a:cs typeface="Times New Roman" panose="02020603050405020304" pitchFamily="18" charset="0"/>
              </a:rPr>
              <a:t> </a:t>
            </a:r>
            <a:endParaRPr lang="en-IN" sz="300" dirty="0">
              <a:effectLst/>
              <a:latin typeface="Times New Roman" panose="02020603050405020304" pitchFamily="18" charset="0"/>
              <a:ea typeface="Arial" panose="020B0604020202020204" pitchFamily="34" charset="0"/>
              <a:cs typeface="Times New Roman" panose="02020603050405020304" pitchFamily="18" charset="0"/>
            </a:endParaRPr>
          </a:p>
          <a:p>
            <a:pPr>
              <a:lnSpc>
                <a:spcPct val="115000"/>
              </a:lnSpc>
              <a:spcBef>
                <a:spcPts val="1200"/>
              </a:spcBef>
              <a:spcAft>
                <a:spcPts val="1200"/>
              </a:spcAft>
            </a:pPr>
            <a:r>
              <a:rPr lang="en-GB" sz="3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IN" sz="300" dirty="0">
              <a:effectLst/>
              <a:latin typeface="Times New Roman" panose="02020603050405020304" pitchFamily="18" charset="0"/>
              <a:ea typeface="Arial" panose="020B0604020202020204" pitchFamily="34" charset="0"/>
              <a:cs typeface="Times New Roman" panose="02020603050405020304" pitchFamily="18" charset="0"/>
            </a:endParaRPr>
          </a:p>
          <a:p>
            <a:pPr>
              <a:lnSpc>
                <a:spcPct val="115000"/>
              </a:lnSpc>
              <a:spcBef>
                <a:spcPts val="1200"/>
              </a:spcBef>
              <a:spcAft>
                <a:spcPts val="1200"/>
              </a:spcAft>
            </a:pPr>
            <a:r>
              <a:rPr lang="en-GB" sz="3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IN" sz="300" dirty="0">
              <a:effectLst/>
              <a:latin typeface="Times New Roman" panose="02020603050405020304" pitchFamily="18" charset="0"/>
              <a:ea typeface="Arial" panose="020B0604020202020204" pitchFamily="34" charset="0"/>
              <a:cs typeface="Times New Roman" panose="02020603050405020304" pitchFamily="18" charset="0"/>
            </a:endParaRPr>
          </a:p>
          <a:p>
            <a:pPr>
              <a:lnSpc>
                <a:spcPct val="115000"/>
              </a:lnSpc>
              <a:spcBef>
                <a:spcPts val="1200"/>
              </a:spcBef>
              <a:spcAft>
                <a:spcPts val="1200"/>
              </a:spcAft>
            </a:pPr>
            <a:r>
              <a:rPr lang="en-GB" sz="3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IN" sz="300" dirty="0">
              <a:effectLst/>
              <a:latin typeface="Times New Roman" panose="02020603050405020304" pitchFamily="18" charset="0"/>
              <a:ea typeface="Arial" panose="020B0604020202020204" pitchFamily="34" charset="0"/>
              <a:cs typeface="Times New Roman" panose="02020603050405020304" pitchFamily="18" charset="0"/>
            </a:endParaRPr>
          </a:p>
          <a:p>
            <a:pPr>
              <a:lnSpc>
                <a:spcPct val="115000"/>
              </a:lnSpc>
              <a:spcBef>
                <a:spcPts val="1200"/>
              </a:spcBef>
              <a:spcAft>
                <a:spcPts val="1200"/>
              </a:spcAft>
            </a:pPr>
            <a:r>
              <a:rPr lang="en-GB" sz="3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IN" sz="300" dirty="0">
              <a:effectLst/>
              <a:latin typeface="Times New Roman" panose="02020603050405020304" pitchFamily="18" charset="0"/>
              <a:ea typeface="Arial" panose="020B0604020202020204" pitchFamily="34" charset="0"/>
              <a:cs typeface="Times New Roman" panose="02020603050405020304" pitchFamily="18" charset="0"/>
            </a:endParaRPr>
          </a:p>
          <a:p>
            <a:pPr>
              <a:lnSpc>
                <a:spcPct val="115000"/>
              </a:lnSpc>
            </a:pPr>
            <a:r>
              <a:rPr lang="en-GB" sz="3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IN" sz="300" dirty="0">
              <a:effectLst/>
              <a:latin typeface="Times New Roman" panose="02020603050405020304" pitchFamily="18" charset="0"/>
              <a:ea typeface="Arial" panose="020B0604020202020204" pitchFamily="34" charset="0"/>
              <a:cs typeface="Times New Roman" panose="02020603050405020304" pitchFamily="18" charset="0"/>
            </a:endParaRPr>
          </a:p>
          <a:p>
            <a:pPr>
              <a:lnSpc>
                <a:spcPct val="115000"/>
              </a:lnSpc>
            </a:pPr>
            <a:r>
              <a:rPr lang="en-GB" sz="3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IN" sz="300" dirty="0">
              <a:effectLst/>
              <a:latin typeface="Times New Roman" panose="02020603050405020304" pitchFamily="18" charset="0"/>
              <a:ea typeface="Arial" panose="020B0604020202020204" pitchFamily="34" charset="0"/>
              <a:cs typeface="Times New Roman" panose="02020603050405020304" pitchFamily="18" charset="0"/>
            </a:endParaRPr>
          </a:p>
          <a:p>
            <a:pPr>
              <a:lnSpc>
                <a:spcPct val="115000"/>
              </a:lnSpc>
            </a:pPr>
            <a:r>
              <a:rPr lang="en-GB" sz="3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IN" sz="300" dirty="0">
              <a:effectLst/>
              <a:latin typeface="Times New Roman" panose="02020603050405020304" pitchFamily="18" charset="0"/>
              <a:ea typeface="Arial" panose="020B0604020202020204" pitchFamily="34" charset="0"/>
              <a:cs typeface="Times New Roman" panose="02020603050405020304" pitchFamily="18" charset="0"/>
            </a:endParaRPr>
          </a:p>
          <a:p>
            <a:endParaRPr lang="en-IN" sz="300" dirty="0"/>
          </a:p>
        </p:txBody>
      </p:sp>
    </p:spTree>
    <p:extLst>
      <p:ext uri="{BB962C8B-B14F-4D97-AF65-F5344CB8AC3E}">
        <p14:creationId xmlns:p14="http://schemas.microsoft.com/office/powerpoint/2010/main" val="1920662046"/>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75</TotalTime>
  <Words>5301</Words>
  <Application>Microsoft Office PowerPoint</Application>
  <PresentationFormat>Widescreen</PresentationFormat>
  <Paragraphs>162</Paragraphs>
  <Slides>12</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Garamond</vt:lpstr>
      <vt:lpstr>Times New Roman</vt:lpstr>
      <vt:lpstr>Organic</vt:lpstr>
      <vt:lpstr>Nursing research project: Food safety and hygiene</vt:lpstr>
      <vt:lpstr>Table of Contents</vt:lpstr>
      <vt:lpstr>Introduction </vt:lpstr>
      <vt:lpstr>Chronic conditions and integrated working </vt:lpstr>
      <vt:lpstr>PowerPoint Presentation</vt:lpstr>
      <vt:lpstr>Determinants of Food safety and hygiene  </vt:lpstr>
      <vt:lpstr>PowerPoint Presentation</vt:lpstr>
      <vt:lpstr>The Impact of Integration</vt:lpstr>
      <vt:lpstr>PowerPoint Presentation</vt:lpstr>
      <vt:lpstr>Conclusion and Recommendation</vt:lpstr>
      <vt:lpstr>Appendix</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Nursing research project: Food safety and hygiene</dc:title>
  <dc:creator>Ishita Saha</dc:creator>
  <cp:lastModifiedBy>Lazar Ionela</cp:lastModifiedBy>
  <cp:revision>9</cp:revision>
  <dcterms:created xsi:type="dcterms:W3CDTF">2023-03-16T10:26:26Z</dcterms:created>
  <dcterms:modified xsi:type="dcterms:W3CDTF">2023-03-31T14:24:44Z</dcterms:modified>
</cp:coreProperties>
</file>