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8" r:id="rId7"/>
    <p:sldId id="261" r:id="rId8"/>
    <p:sldId id="262" r:id="rId9"/>
    <p:sldId id="263" r:id="rId10"/>
    <p:sldId id="266"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8533A74-6B42-468A-8740-614FB0A88745}" v="9" dt="2026-02-15T15:26:58.5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ivian Bioh" userId="b8f1b396c03f80ac" providerId="LiveId" clId="{28DB3484-9F5E-481D-A875-0091F7B4A2C2}"/>
    <pc:docChg chg="undo redo custSel addSld delSld modSld addSection delSection">
      <pc:chgData name="vivian Bioh" userId="b8f1b396c03f80ac" providerId="LiveId" clId="{28DB3484-9F5E-481D-A875-0091F7B4A2C2}" dt="2026-02-15T18:25:51.336" v="2539" actId="12"/>
      <pc:docMkLst>
        <pc:docMk/>
      </pc:docMkLst>
      <pc:sldChg chg="modSp mod">
        <pc:chgData name="vivian Bioh" userId="b8f1b396c03f80ac" providerId="LiveId" clId="{28DB3484-9F5E-481D-A875-0091F7B4A2C2}" dt="2026-02-15T18:16:21.161" v="2184" actId="255"/>
        <pc:sldMkLst>
          <pc:docMk/>
          <pc:sldMk cId="2133584983" sldId="256"/>
        </pc:sldMkLst>
        <pc:spChg chg="mod">
          <ac:chgData name="vivian Bioh" userId="b8f1b396c03f80ac" providerId="LiveId" clId="{28DB3484-9F5E-481D-A875-0091F7B4A2C2}" dt="2026-02-15T18:16:21.161" v="2184" actId="255"/>
          <ac:spMkLst>
            <pc:docMk/>
            <pc:sldMk cId="2133584983" sldId="256"/>
            <ac:spMk id="4" creationId="{61CA75D4-998D-31BC-6BF4-17D9A80C3F7A}"/>
          </ac:spMkLst>
        </pc:spChg>
        <pc:spChg chg="mod">
          <ac:chgData name="vivian Bioh" userId="b8f1b396c03f80ac" providerId="LiveId" clId="{28DB3484-9F5E-481D-A875-0091F7B4A2C2}" dt="2026-02-15T18:15:27.725" v="2180" actId="255"/>
          <ac:spMkLst>
            <pc:docMk/>
            <pc:sldMk cId="2133584983" sldId="256"/>
            <ac:spMk id="6" creationId="{74D4D0A6-5762-1479-E6A3-DB486507A759}"/>
          </ac:spMkLst>
        </pc:spChg>
        <pc:spChg chg="mod">
          <ac:chgData name="vivian Bioh" userId="b8f1b396c03f80ac" providerId="LiveId" clId="{28DB3484-9F5E-481D-A875-0091F7B4A2C2}" dt="2026-02-15T18:15:36.101" v="2181" actId="255"/>
          <ac:spMkLst>
            <pc:docMk/>
            <pc:sldMk cId="2133584983" sldId="256"/>
            <ac:spMk id="8" creationId="{FC85D649-9C18-C535-E9A3-C7ACBA62A3E5}"/>
          </ac:spMkLst>
        </pc:spChg>
      </pc:sldChg>
      <pc:sldChg chg="modSp mod">
        <pc:chgData name="vivian Bioh" userId="b8f1b396c03f80ac" providerId="LiveId" clId="{28DB3484-9F5E-481D-A875-0091F7B4A2C2}" dt="2026-02-15T18:15:46.241" v="2182" actId="255"/>
        <pc:sldMkLst>
          <pc:docMk/>
          <pc:sldMk cId="4222819160" sldId="257"/>
        </pc:sldMkLst>
        <pc:spChg chg="mod">
          <ac:chgData name="vivian Bioh" userId="b8f1b396c03f80ac" providerId="LiveId" clId="{28DB3484-9F5E-481D-A875-0091F7B4A2C2}" dt="2026-02-15T18:15:46.241" v="2182" actId="255"/>
          <ac:spMkLst>
            <pc:docMk/>
            <pc:sldMk cId="4222819160" sldId="257"/>
            <ac:spMk id="6" creationId="{25AEEA1E-C3BA-9983-224D-A63F0C98EBA7}"/>
          </ac:spMkLst>
        </pc:spChg>
      </pc:sldChg>
      <pc:sldChg chg="modSp mod">
        <pc:chgData name="vivian Bioh" userId="b8f1b396c03f80ac" providerId="LiveId" clId="{28DB3484-9F5E-481D-A875-0091F7B4A2C2}" dt="2026-02-15T18:15:55.777" v="2183" actId="255"/>
        <pc:sldMkLst>
          <pc:docMk/>
          <pc:sldMk cId="1336889353" sldId="258"/>
        </pc:sldMkLst>
        <pc:spChg chg="mod">
          <ac:chgData name="vivian Bioh" userId="b8f1b396c03f80ac" providerId="LiveId" clId="{28DB3484-9F5E-481D-A875-0091F7B4A2C2}" dt="2026-02-15T18:15:55.777" v="2183" actId="255"/>
          <ac:spMkLst>
            <pc:docMk/>
            <pc:sldMk cId="1336889353" sldId="258"/>
            <ac:spMk id="5" creationId="{1ADBB817-4DB6-72BD-5198-2DFAEBB8499B}"/>
          </ac:spMkLst>
        </pc:spChg>
      </pc:sldChg>
      <pc:sldChg chg="modSp mod">
        <pc:chgData name="vivian Bioh" userId="b8f1b396c03f80ac" providerId="LiveId" clId="{28DB3484-9F5E-481D-A875-0091F7B4A2C2}" dt="2026-02-15T18:16:31.305" v="2185" actId="255"/>
        <pc:sldMkLst>
          <pc:docMk/>
          <pc:sldMk cId="1452817352" sldId="259"/>
        </pc:sldMkLst>
        <pc:spChg chg="mod">
          <ac:chgData name="vivian Bioh" userId="b8f1b396c03f80ac" providerId="LiveId" clId="{28DB3484-9F5E-481D-A875-0091F7B4A2C2}" dt="2026-02-15T18:16:31.305" v="2185" actId="255"/>
          <ac:spMkLst>
            <pc:docMk/>
            <pc:sldMk cId="1452817352" sldId="259"/>
            <ac:spMk id="6" creationId="{5A4476F3-6AEE-91FA-5FE5-F3611EDC4EBE}"/>
          </ac:spMkLst>
        </pc:spChg>
      </pc:sldChg>
      <pc:sldChg chg="modSp add del mod">
        <pc:chgData name="vivian Bioh" userId="b8f1b396c03f80ac" providerId="LiveId" clId="{28DB3484-9F5E-481D-A875-0091F7B4A2C2}" dt="2026-02-15T18:16:42.917" v="2186" actId="255"/>
        <pc:sldMkLst>
          <pc:docMk/>
          <pc:sldMk cId="4127853565" sldId="260"/>
        </pc:sldMkLst>
        <pc:spChg chg="mod">
          <ac:chgData name="vivian Bioh" userId="b8f1b396c03f80ac" providerId="LiveId" clId="{28DB3484-9F5E-481D-A875-0091F7B4A2C2}" dt="2026-02-15T18:16:42.917" v="2186" actId="255"/>
          <ac:spMkLst>
            <pc:docMk/>
            <pc:sldMk cId="4127853565" sldId="260"/>
            <ac:spMk id="5" creationId="{4EE93525-C2F2-DC00-9DAD-E6CB4D707D42}"/>
          </ac:spMkLst>
        </pc:spChg>
      </pc:sldChg>
      <pc:sldChg chg="modSp mod">
        <pc:chgData name="vivian Bioh" userId="b8f1b396c03f80ac" providerId="LiveId" clId="{28DB3484-9F5E-481D-A875-0091F7B4A2C2}" dt="2026-02-15T18:14:44.642" v="2174" actId="255"/>
        <pc:sldMkLst>
          <pc:docMk/>
          <pc:sldMk cId="1315426188" sldId="261"/>
        </pc:sldMkLst>
        <pc:spChg chg="mod">
          <ac:chgData name="vivian Bioh" userId="b8f1b396c03f80ac" providerId="LiveId" clId="{28DB3484-9F5E-481D-A875-0091F7B4A2C2}" dt="2026-02-15T18:14:44.642" v="2174" actId="255"/>
          <ac:spMkLst>
            <pc:docMk/>
            <pc:sldMk cId="1315426188" sldId="261"/>
            <ac:spMk id="6" creationId="{987E655A-8E0A-49A2-E170-C78514855D07}"/>
          </ac:spMkLst>
        </pc:spChg>
      </pc:sldChg>
      <pc:sldChg chg="modSp mod">
        <pc:chgData name="vivian Bioh" userId="b8f1b396c03f80ac" providerId="LiveId" clId="{28DB3484-9F5E-481D-A875-0091F7B4A2C2}" dt="2026-02-15T18:16:57.132" v="2187" actId="255"/>
        <pc:sldMkLst>
          <pc:docMk/>
          <pc:sldMk cId="3371000317" sldId="262"/>
        </pc:sldMkLst>
        <pc:spChg chg="mod">
          <ac:chgData name="vivian Bioh" userId="b8f1b396c03f80ac" providerId="LiveId" clId="{28DB3484-9F5E-481D-A875-0091F7B4A2C2}" dt="2026-02-08T21:30:33.930" v="995" actId="20577"/>
          <ac:spMkLst>
            <pc:docMk/>
            <pc:sldMk cId="3371000317" sldId="262"/>
            <ac:spMk id="3" creationId="{6CBE0485-0F45-94AD-A76D-D4F3BCDB55F3}"/>
          </ac:spMkLst>
        </pc:spChg>
        <pc:spChg chg="mod">
          <ac:chgData name="vivian Bioh" userId="b8f1b396c03f80ac" providerId="LiveId" clId="{28DB3484-9F5E-481D-A875-0091F7B4A2C2}" dt="2026-02-08T21:06:36.101" v="441" actId="14100"/>
          <ac:spMkLst>
            <pc:docMk/>
            <pc:sldMk cId="3371000317" sldId="262"/>
            <ac:spMk id="4" creationId="{F14C9871-4EF0-923F-E3D9-CDAD82A4FC2C}"/>
          </ac:spMkLst>
        </pc:spChg>
        <pc:spChg chg="mod">
          <ac:chgData name="vivian Bioh" userId="b8f1b396c03f80ac" providerId="LiveId" clId="{28DB3484-9F5E-481D-A875-0091F7B4A2C2}" dt="2026-02-15T18:16:57.132" v="2187" actId="255"/>
          <ac:spMkLst>
            <pc:docMk/>
            <pc:sldMk cId="3371000317" sldId="262"/>
            <ac:spMk id="5" creationId="{05527B26-0502-7410-B434-64E8D73B3F89}"/>
          </ac:spMkLst>
        </pc:spChg>
      </pc:sldChg>
      <pc:sldChg chg="modSp mod">
        <pc:chgData name="vivian Bioh" userId="b8f1b396c03f80ac" providerId="LiveId" clId="{28DB3484-9F5E-481D-A875-0091F7B4A2C2}" dt="2026-02-15T18:25:51.336" v="2539" actId="12"/>
        <pc:sldMkLst>
          <pc:docMk/>
          <pc:sldMk cId="606411138" sldId="263"/>
        </pc:sldMkLst>
        <pc:spChg chg="mod">
          <ac:chgData name="vivian Bioh" userId="b8f1b396c03f80ac" providerId="LiveId" clId="{28DB3484-9F5E-481D-A875-0091F7B4A2C2}" dt="2026-02-15T18:25:51.336" v="2539" actId="12"/>
          <ac:spMkLst>
            <pc:docMk/>
            <pc:sldMk cId="606411138" sldId="263"/>
            <ac:spMk id="2" creationId="{9C001AEC-5583-BDD2-B0DF-704B585D722F}"/>
          </ac:spMkLst>
        </pc:spChg>
      </pc:sldChg>
      <pc:sldChg chg="modSp mod">
        <pc:chgData name="vivian Bioh" userId="b8f1b396c03f80ac" providerId="LiveId" clId="{28DB3484-9F5E-481D-A875-0091F7B4A2C2}" dt="2026-02-15T18:19:26.259" v="2257" actId="20577"/>
        <pc:sldMkLst>
          <pc:docMk/>
          <pc:sldMk cId="4151955687" sldId="265"/>
        </pc:sldMkLst>
        <pc:spChg chg="mod">
          <ac:chgData name="vivian Bioh" userId="b8f1b396c03f80ac" providerId="LiveId" clId="{28DB3484-9F5E-481D-A875-0091F7B4A2C2}" dt="2026-02-15T18:19:26.259" v="2257" actId="20577"/>
          <ac:spMkLst>
            <pc:docMk/>
            <pc:sldMk cId="4151955687" sldId="265"/>
            <ac:spMk id="5" creationId="{1C4170F1-B5B7-D6B0-BAAC-D8E1B5AF22F8}"/>
          </ac:spMkLst>
        </pc:spChg>
      </pc:sldChg>
      <pc:sldChg chg="modSp add del mod">
        <pc:chgData name="vivian Bioh" userId="b8f1b396c03f80ac" providerId="LiveId" clId="{28DB3484-9F5E-481D-A875-0091F7B4A2C2}" dt="2026-02-15T18:17:19.032" v="2189" actId="255"/>
        <pc:sldMkLst>
          <pc:docMk/>
          <pc:sldMk cId="1019375928" sldId="266"/>
        </pc:sldMkLst>
        <pc:spChg chg="mod">
          <ac:chgData name="vivian Bioh" userId="b8f1b396c03f80ac" providerId="LiveId" clId="{28DB3484-9F5E-481D-A875-0091F7B4A2C2}" dt="2026-02-08T21:21:57.365" v="604" actId="20577"/>
          <ac:spMkLst>
            <pc:docMk/>
            <pc:sldMk cId="1019375928" sldId="266"/>
            <ac:spMk id="3" creationId="{EFFC9FF6-B37B-8729-C2BB-05C3DE316E01}"/>
          </ac:spMkLst>
        </pc:spChg>
        <pc:spChg chg="mod">
          <ac:chgData name="vivian Bioh" userId="b8f1b396c03f80ac" providerId="LiveId" clId="{28DB3484-9F5E-481D-A875-0091F7B4A2C2}" dt="2026-02-15T18:17:19.032" v="2189" actId="255"/>
          <ac:spMkLst>
            <pc:docMk/>
            <pc:sldMk cId="1019375928" sldId="266"/>
            <ac:spMk id="6" creationId="{8D2549E1-6A1B-2572-ED93-9279C03A6FD4}"/>
          </ac:spMkLst>
        </pc:spChg>
      </pc:sldChg>
      <pc:sldChg chg="new del">
        <pc:chgData name="vivian Bioh" userId="b8f1b396c03f80ac" providerId="LiveId" clId="{28DB3484-9F5E-481D-A875-0091F7B4A2C2}" dt="2026-02-15T15:26:03.634" v="1028" actId="47"/>
        <pc:sldMkLst>
          <pc:docMk/>
          <pc:sldMk cId="2308448651" sldId="267"/>
        </pc:sldMkLst>
      </pc:sldChg>
      <pc:sldChg chg="addSp delSp modSp add mod">
        <pc:chgData name="vivian Bioh" userId="b8f1b396c03f80ac" providerId="LiveId" clId="{28DB3484-9F5E-481D-A875-0091F7B4A2C2}" dt="2026-02-15T18:20:14.350" v="2264" actId="20577"/>
        <pc:sldMkLst>
          <pc:docMk/>
          <pc:sldMk cId="1129742789" sldId="268"/>
        </pc:sldMkLst>
        <pc:spChg chg="add del mod">
          <ac:chgData name="vivian Bioh" userId="b8f1b396c03f80ac" providerId="LiveId" clId="{28DB3484-9F5E-481D-A875-0091F7B4A2C2}" dt="2026-02-15T15:26:49.748" v="1080"/>
          <ac:spMkLst>
            <pc:docMk/>
            <pc:sldMk cId="1129742789" sldId="268"/>
            <ac:spMk id="2" creationId="{E6C19575-2355-BC04-0D0B-C7B7BD6BE5D9}"/>
          </ac:spMkLst>
        </pc:spChg>
        <pc:spChg chg="mod">
          <ac:chgData name="vivian Bioh" userId="b8f1b396c03f80ac" providerId="LiveId" clId="{28DB3484-9F5E-481D-A875-0091F7B4A2C2}" dt="2026-02-15T15:26:34.589" v="1075" actId="20577"/>
          <ac:spMkLst>
            <pc:docMk/>
            <pc:sldMk cId="1129742789" sldId="268"/>
            <ac:spMk id="3" creationId="{23DA4659-4452-1F48-5F77-83D19F2AA36E}"/>
          </ac:spMkLst>
        </pc:spChg>
        <pc:spChg chg="del mod">
          <ac:chgData name="vivian Bioh" userId="b8f1b396c03f80ac" providerId="LiveId" clId="{28DB3484-9F5E-481D-A875-0091F7B4A2C2}" dt="2026-02-15T15:26:36.106" v="1077"/>
          <ac:spMkLst>
            <pc:docMk/>
            <pc:sldMk cId="1129742789" sldId="268"/>
            <ac:spMk id="5" creationId="{2E66C5C7-8F6D-7E1D-E245-59A5597DEC26}"/>
          </ac:spMkLst>
        </pc:spChg>
        <pc:spChg chg="add mod">
          <ac:chgData name="vivian Bioh" userId="b8f1b396c03f80ac" providerId="LiveId" clId="{28DB3484-9F5E-481D-A875-0091F7B4A2C2}" dt="2026-02-15T18:20:14.350" v="2264" actId="20577"/>
          <ac:spMkLst>
            <pc:docMk/>
            <pc:sldMk cId="1129742789" sldId="268"/>
            <ac:spMk id="6" creationId="{12B6FA3A-F839-6364-E284-C21FF7B76FBE}"/>
          </ac:spMkLst>
        </pc:spChg>
      </pc:sldChg>
      <pc:sldChg chg="new del">
        <pc:chgData name="vivian Bioh" userId="b8f1b396c03f80ac" providerId="LiveId" clId="{28DB3484-9F5E-481D-A875-0091F7B4A2C2}" dt="2026-02-15T18:01:31.858" v="1210" actId="2696"/>
        <pc:sldMkLst>
          <pc:docMk/>
          <pc:sldMk cId="1281048360" sldId="269"/>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DE7B54-D317-EB62-AD62-1DD6407F56A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3339193-3F8C-C63F-3972-7CCAD848909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9F27A5B-64C0-0EDD-A984-D8CD572B795E}"/>
              </a:ext>
            </a:extLst>
          </p:cNvPr>
          <p:cNvSpPr>
            <a:spLocks noGrp="1"/>
          </p:cNvSpPr>
          <p:nvPr>
            <p:ph type="dt" sz="half" idx="10"/>
          </p:nvPr>
        </p:nvSpPr>
        <p:spPr/>
        <p:txBody>
          <a:bodyPr/>
          <a:lstStyle/>
          <a:p>
            <a:fld id="{5B742952-CC4C-4010-AF88-F5AD095E9D92}" type="datetimeFigureOut">
              <a:rPr lang="en-US" smtClean="0"/>
              <a:t>2/15/2026</a:t>
            </a:fld>
            <a:endParaRPr lang="en-US"/>
          </a:p>
        </p:txBody>
      </p:sp>
      <p:sp>
        <p:nvSpPr>
          <p:cNvPr id="5" name="Footer Placeholder 4">
            <a:extLst>
              <a:ext uri="{FF2B5EF4-FFF2-40B4-BE49-F238E27FC236}">
                <a16:creationId xmlns:a16="http://schemas.microsoft.com/office/drawing/2014/main" id="{348432B2-3427-A12F-32D6-D83EE7D1231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2D739E-17B6-7287-238E-09641C2885B7}"/>
              </a:ext>
            </a:extLst>
          </p:cNvPr>
          <p:cNvSpPr>
            <a:spLocks noGrp="1"/>
          </p:cNvSpPr>
          <p:nvPr>
            <p:ph type="sldNum" sz="quarter" idx="12"/>
          </p:nvPr>
        </p:nvSpPr>
        <p:spPr/>
        <p:txBody>
          <a:bodyPr/>
          <a:lstStyle/>
          <a:p>
            <a:fld id="{249BF011-8442-41A5-AA0F-2B61F0D00BA0}" type="slidenum">
              <a:rPr lang="en-US" smtClean="0"/>
              <a:t>‹#›</a:t>
            </a:fld>
            <a:endParaRPr lang="en-US"/>
          </a:p>
        </p:txBody>
      </p:sp>
    </p:spTree>
    <p:extLst>
      <p:ext uri="{BB962C8B-B14F-4D97-AF65-F5344CB8AC3E}">
        <p14:creationId xmlns:p14="http://schemas.microsoft.com/office/powerpoint/2010/main" val="23725060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9E239-9F66-A446-32B6-2CF204734F7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FDD712D-AEFB-5F73-A499-D523290052B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FDED4E9-B83A-193A-3026-74F52ED07D04}"/>
              </a:ext>
            </a:extLst>
          </p:cNvPr>
          <p:cNvSpPr>
            <a:spLocks noGrp="1"/>
          </p:cNvSpPr>
          <p:nvPr>
            <p:ph type="dt" sz="half" idx="10"/>
          </p:nvPr>
        </p:nvSpPr>
        <p:spPr/>
        <p:txBody>
          <a:bodyPr/>
          <a:lstStyle/>
          <a:p>
            <a:fld id="{5B742952-CC4C-4010-AF88-F5AD095E9D92}" type="datetimeFigureOut">
              <a:rPr lang="en-US" smtClean="0"/>
              <a:t>2/15/2026</a:t>
            </a:fld>
            <a:endParaRPr lang="en-US"/>
          </a:p>
        </p:txBody>
      </p:sp>
      <p:sp>
        <p:nvSpPr>
          <p:cNvPr id="5" name="Footer Placeholder 4">
            <a:extLst>
              <a:ext uri="{FF2B5EF4-FFF2-40B4-BE49-F238E27FC236}">
                <a16:creationId xmlns:a16="http://schemas.microsoft.com/office/drawing/2014/main" id="{275288F0-079F-D719-F058-CD65EBF2CD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B63F37-3D5E-5804-87C6-32AE40245BDB}"/>
              </a:ext>
            </a:extLst>
          </p:cNvPr>
          <p:cNvSpPr>
            <a:spLocks noGrp="1"/>
          </p:cNvSpPr>
          <p:nvPr>
            <p:ph type="sldNum" sz="quarter" idx="12"/>
          </p:nvPr>
        </p:nvSpPr>
        <p:spPr/>
        <p:txBody>
          <a:bodyPr/>
          <a:lstStyle/>
          <a:p>
            <a:fld id="{249BF011-8442-41A5-AA0F-2B61F0D00BA0}" type="slidenum">
              <a:rPr lang="en-US" smtClean="0"/>
              <a:t>‹#›</a:t>
            </a:fld>
            <a:endParaRPr lang="en-US"/>
          </a:p>
        </p:txBody>
      </p:sp>
    </p:spTree>
    <p:extLst>
      <p:ext uri="{BB962C8B-B14F-4D97-AF65-F5344CB8AC3E}">
        <p14:creationId xmlns:p14="http://schemas.microsoft.com/office/powerpoint/2010/main" val="41078871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7782BB-A5D2-0742-16C5-399019022C5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863CEEC7-96CE-8C00-CDE1-035D7FABA5E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13C3D43-4879-0B8F-CA39-5CB25EB39E12}"/>
              </a:ext>
            </a:extLst>
          </p:cNvPr>
          <p:cNvSpPr>
            <a:spLocks noGrp="1"/>
          </p:cNvSpPr>
          <p:nvPr>
            <p:ph type="dt" sz="half" idx="10"/>
          </p:nvPr>
        </p:nvSpPr>
        <p:spPr/>
        <p:txBody>
          <a:bodyPr/>
          <a:lstStyle/>
          <a:p>
            <a:fld id="{5B742952-CC4C-4010-AF88-F5AD095E9D92}" type="datetimeFigureOut">
              <a:rPr lang="en-US" smtClean="0"/>
              <a:t>2/15/2026</a:t>
            </a:fld>
            <a:endParaRPr lang="en-US"/>
          </a:p>
        </p:txBody>
      </p:sp>
      <p:sp>
        <p:nvSpPr>
          <p:cNvPr id="5" name="Footer Placeholder 4">
            <a:extLst>
              <a:ext uri="{FF2B5EF4-FFF2-40B4-BE49-F238E27FC236}">
                <a16:creationId xmlns:a16="http://schemas.microsoft.com/office/drawing/2014/main" id="{FFC1D143-BE58-6BC5-534B-62CE7678C4E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10AFEA4-85A4-A8FD-1AF4-8E6E8CDF9617}"/>
              </a:ext>
            </a:extLst>
          </p:cNvPr>
          <p:cNvSpPr>
            <a:spLocks noGrp="1"/>
          </p:cNvSpPr>
          <p:nvPr>
            <p:ph type="sldNum" sz="quarter" idx="12"/>
          </p:nvPr>
        </p:nvSpPr>
        <p:spPr/>
        <p:txBody>
          <a:bodyPr/>
          <a:lstStyle/>
          <a:p>
            <a:fld id="{249BF011-8442-41A5-AA0F-2B61F0D00BA0}" type="slidenum">
              <a:rPr lang="en-US" smtClean="0"/>
              <a:t>‹#›</a:t>
            </a:fld>
            <a:endParaRPr lang="en-US"/>
          </a:p>
        </p:txBody>
      </p:sp>
    </p:spTree>
    <p:extLst>
      <p:ext uri="{BB962C8B-B14F-4D97-AF65-F5344CB8AC3E}">
        <p14:creationId xmlns:p14="http://schemas.microsoft.com/office/powerpoint/2010/main" val="10050158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5A275-73FB-0820-0371-A4FA7501238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A566C6A-10CA-DD3F-FD11-8628B7F310C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68A6024-AF1C-C948-F124-3D3D653D1CA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5AE37CE-F0F3-7496-77B6-D30EB2D0083D}"/>
              </a:ext>
            </a:extLst>
          </p:cNvPr>
          <p:cNvSpPr>
            <a:spLocks noGrp="1"/>
          </p:cNvSpPr>
          <p:nvPr>
            <p:ph type="dt" sz="half" idx="10"/>
          </p:nvPr>
        </p:nvSpPr>
        <p:spPr/>
        <p:txBody>
          <a:bodyPr/>
          <a:lstStyle/>
          <a:p>
            <a:fld id="{5B742952-CC4C-4010-AF88-F5AD095E9D92}" type="datetimeFigureOut">
              <a:rPr lang="en-US" smtClean="0"/>
              <a:t>2/15/2026</a:t>
            </a:fld>
            <a:endParaRPr lang="en-US"/>
          </a:p>
        </p:txBody>
      </p:sp>
      <p:sp>
        <p:nvSpPr>
          <p:cNvPr id="6" name="Footer Placeholder 5">
            <a:extLst>
              <a:ext uri="{FF2B5EF4-FFF2-40B4-BE49-F238E27FC236}">
                <a16:creationId xmlns:a16="http://schemas.microsoft.com/office/drawing/2014/main" id="{63EC5A4F-4DBA-B84C-5342-182E88BE1C3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95CF62D-7355-A907-86F1-B789BE21F9FB}"/>
              </a:ext>
            </a:extLst>
          </p:cNvPr>
          <p:cNvSpPr>
            <a:spLocks noGrp="1"/>
          </p:cNvSpPr>
          <p:nvPr>
            <p:ph type="sldNum" sz="quarter" idx="12"/>
          </p:nvPr>
        </p:nvSpPr>
        <p:spPr/>
        <p:txBody>
          <a:bodyPr/>
          <a:lstStyle/>
          <a:p>
            <a:fld id="{249BF011-8442-41A5-AA0F-2B61F0D00BA0}" type="slidenum">
              <a:rPr lang="en-US" smtClean="0"/>
              <a:t>‹#›</a:t>
            </a:fld>
            <a:endParaRPr lang="en-US"/>
          </a:p>
        </p:txBody>
      </p:sp>
    </p:spTree>
    <p:extLst>
      <p:ext uri="{BB962C8B-B14F-4D97-AF65-F5344CB8AC3E}">
        <p14:creationId xmlns:p14="http://schemas.microsoft.com/office/powerpoint/2010/main" val="12862525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EC33A-6C53-7FF0-AC42-2B08A880F39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316F152-97DA-8D4B-0856-C6415E9D9B1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464F901-7D49-52E1-4C21-15A8F8A35D7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A1EE092-BF95-8883-7C8F-C47958E3CD3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6906077-99C5-7739-5B05-4E0D9F67E87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2611C13-872A-45AD-910B-281AC6765E23}"/>
              </a:ext>
            </a:extLst>
          </p:cNvPr>
          <p:cNvSpPr>
            <a:spLocks noGrp="1"/>
          </p:cNvSpPr>
          <p:nvPr>
            <p:ph type="dt" sz="half" idx="10"/>
          </p:nvPr>
        </p:nvSpPr>
        <p:spPr/>
        <p:txBody>
          <a:bodyPr/>
          <a:lstStyle/>
          <a:p>
            <a:fld id="{5B742952-CC4C-4010-AF88-F5AD095E9D92}" type="datetimeFigureOut">
              <a:rPr lang="en-US" smtClean="0"/>
              <a:t>2/15/2026</a:t>
            </a:fld>
            <a:endParaRPr lang="en-US"/>
          </a:p>
        </p:txBody>
      </p:sp>
      <p:sp>
        <p:nvSpPr>
          <p:cNvPr id="8" name="Footer Placeholder 7">
            <a:extLst>
              <a:ext uri="{FF2B5EF4-FFF2-40B4-BE49-F238E27FC236}">
                <a16:creationId xmlns:a16="http://schemas.microsoft.com/office/drawing/2014/main" id="{CA9422D2-95C1-E4DA-8428-90923CC4687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8CD0B89-915A-53F7-0432-C380DC53A8C5}"/>
              </a:ext>
            </a:extLst>
          </p:cNvPr>
          <p:cNvSpPr>
            <a:spLocks noGrp="1"/>
          </p:cNvSpPr>
          <p:nvPr>
            <p:ph type="sldNum" sz="quarter" idx="12"/>
          </p:nvPr>
        </p:nvSpPr>
        <p:spPr/>
        <p:txBody>
          <a:bodyPr/>
          <a:lstStyle/>
          <a:p>
            <a:fld id="{249BF011-8442-41A5-AA0F-2B61F0D00BA0}" type="slidenum">
              <a:rPr lang="en-US" smtClean="0"/>
              <a:t>‹#›</a:t>
            </a:fld>
            <a:endParaRPr lang="en-US"/>
          </a:p>
        </p:txBody>
      </p:sp>
    </p:spTree>
    <p:extLst>
      <p:ext uri="{BB962C8B-B14F-4D97-AF65-F5344CB8AC3E}">
        <p14:creationId xmlns:p14="http://schemas.microsoft.com/office/powerpoint/2010/main" val="38325571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D27EF6-51C0-3F17-95D2-D1BFC67C0E1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D4C25B2-90C5-126B-5765-FEF41B1B3A9C}"/>
              </a:ext>
            </a:extLst>
          </p:cNvPr>
          <p:cNvSpPr>
            <a:spLocks noGrp="1"/>
          </p:cNvSpPr>
          <p:nvPr>
            <p:ph type="dt" sz="half" idx="10"/>
          </p:nvPr>
        </p:nvSpPr>
        <p:spPr/>
        <p:txBody>
          <a:bodyPr/>
          <a:lstStyle/>
          <a:p>
            <a:fld id="{5B742952-CC4C-4010-AF88-F5AD095E9D92}" type="datetimeFigureOut">
              <a:rPr lang="en-US" smtClean="0"/>
              <a:t>2/15/2026</a:t>
            </a:fld>
            <a:endParaRPr lang="en-US"/>
          </a:p>
        </p:txBody>
      </p:sp>
      <p:sp>
        <p:nvSpPr>
          <p:cNvPr id="4" name="Footer Placeholder 3">
            <a:extLst>
              <a:ext uri="{FF2B5EF4-FFF2-40B4-BE49-F238E27FC236}">
                <a16:creationId xmlns:a16="http://schemas.microsoft.com/office/drawing/2014/main" id="{DCD0FAEF-AF65-7850-171B-00272F486D4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5359A8A-7EC0-103C-3713-EE2FAADDCB79}"/>
              </a:ext>
            </a:extLst>
          </p:cNvPr>
          <p:cNvSpPr>
            <a:spLocks noGrp="1"/>
          </p:cNvSpPr>
          <p:nvPr>
            <p:ph type="sldNum" sz="quarter" idx="12"/>
          </p:nvPr>
        </p:nvSpPr>
        <p:spPr/>
        <p:txBody>
          <a:bodyPr/>
          <a:lstStyle/>
          <a:p>
            <a:fld id="{249BF011-8442-41A5-AA0F-2B61F0D00BA0}" type="slidenum">
              <a:rPr lang="en-US" smtClean="0"/>
              <a:t>‹#›</a:t>
            </a:fld>
            <a:endParaRPr lang="en-US"/>
          </a:p>
        </p:txBody>
      </p:sp>
    </p:spTree>
    <p:extLst>
      <p:ext uri="{BB962C8B-B14F-4D97-AF65-F5344CB8AC3E}">
        <p14:creationId xmlns:p14="http://schemas.microsoft.com/office/powerpoint/2010/main" val="12627994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FB0B4C5-D16C-225B-94BF-DD3C3D2624D7}"/>
              </a:ext>
            </a:extLst>
          </p:cNvPr>
          <p:cNvSpPr>
            <a:spLocks noGrp="1"/>
          </p:cNvSpPr>
          <p:nvPr>
            <p:ph type="dt" sz="half" idx="10"/>
          </p:nvPr>
        </p:nvSpPr>
        <p:spPr/>
        <p:txBody>
          <a:bodyPr/>
          <a:lstStyle/>
          <a:p>
            <a:fld id="{5B742952-CC4C-4010-AF88-F5AD095E9D92}" type="datetimeFigureOut">
              <a:rPr lang="en-US" smtClean="0"/>
              <a:t>2/15/2026</a:t>
            </a:fld>
            <a:endParaRPr lang="en-US"/>
          </a:p>
        </p:txBody>
      </p:sp>
      <p:sp>
        <p:nvSpPr>
          <p:cNvPr id="3" name="Footer Placeholder 2">
            <a:extLst>
              <a:ext uri="{FF2B5EF4-FFF2-40B4-BE49-F238E27FC236}">
                <a16:creationId xmlns:a16="http://schemas.microsoft.com/office/drawing/2014/main" id="{06096B89-7B16-354A-0CF7-111FB3BA452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CC7FA0B-A254-AAD6-80D6-7C9ECD1BFB98}"/>
              </a:ext>
            </a:extLst>
          </p:cNvPr>
          <p:cNvSpPr>
            <a:spLocks noGrp="1"/>
          </p:cNvSpPr>
          <p:nvPr>
            <p:ph type="sldNum" sz="quarter" idx="12"/>
          </p:nvPr>
        </p:nvSpPr>
        <p:spPr/>
        <p:txBody>
          <a:bodyPr/>
          <a:lstStyle/>
          <a:p>
            <a:fld id="{249BF011-8442-41A5-AA0F-2B61F0D00BA0}" type="slidenum">
              <a:rPr lang="en-US" smtClean="0"/>
              <a:t>‹#›</a:t>
            </a:fld>
            <a:endParaRPr lang="en-US"/>
          </a:p>
        </p:txBody>
      </p:sp>
    </p:spTree>
    <p:extLst>
      <p:ext uri="{BB962C8B-B14F-4D97-AF65-F5344CB8AC3E}">
        <p14:creationId xmlns:p14="http://schemas.microsoft.com/office/powerpoint/2010/main" val="6659872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46223A-9002-02ED-B90B-507A9F0DFF2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C6EA65A8-C89A-CBD3-1E0F-6CAA15593E4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9CD3CDC-C288-473D-D491-56F41D3966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3739B87-8FC9-4F75-5CF5-39CFF473C3CC}"/>
              </a:ext>
            </a:extLst>
          </p:cNvPr>
          <p:cNvSpPr>
            <a:spLocks noGrp="1"/>
          </p:cNvSpPr>
          <p:nvPr>
            <p:ph type="dt" sz="half" idx="10"/>
          </p:nvPr>
        </p:nvSpPr>
        <p:spPr/>
        <p:txBody>
          <a:bodyPr/>
          <a:lstStyle/>
          <a:p>
            <a:fld id="{5B742952-CC4C-4010-AF88-F5AD095E9D92}" type="datetimeFigureOut">
              <a:rPr lang="en-US" smtClean="0"/>
              <a:t>2/15/2026</a:t>
            </a:fld>
            <a:endParaRPr lang="en-US"/>
          </a:p>
        </p:txBody>
      </p:sp>
      <p:sp>
        <p:nvSpPr>
          <p:cNvPr id="6" name="Footer Placeholder 5">
            <a:extLst>
              <a:ext uri="{FF2B5EF4-FFF2-40B4-BE49-F238E27FC236}">
                <a16:creationId xmlns:a16="http://schemas.microsoft.com/office/drawing/2014/main" id="{A3E21DAF-2F33-91C6-57C6-BACFD1A6360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B9AAE3B-8B90-C7F9-7EE1-DDF9D4D6BD84}"/>
              </a:ext>
            </a:extLst>
          </p:cNvPr>
          <p:cNvSpPr>
            <a:spLocks noGrp="1"/>
          </p:cNvSpPr>
          <p:nvPr>
            <p:ph type="sldNum" sz="quarter" idx="12"/>
          </p:nvPr>
        </p:nvSpPr>
        <p:spPr/>
        <p:txBody>
          <a:bodyPr/>
          <a:lstStyle/>
          <a:p>
            <a:fld id="{249BF011-8442-41A5-AA0F-2B61F0D00BA0}" type="slidenum">
              <a:rPr lang="en-US" smtClean="0"/>
              <a:t>‹#›</a:t>
            </a:fld>
            <a:endParaRPr lang="en-US"/>
          </a:p>
        </p:txBody>
      </p:sp>
    </p:spTree>
    <p:extLst>
      <p:ext uri="{BB962C8B-B14F-4D97-AF65-F5344CB8AC3E}">
        <p14:creationId xmlns:p14="http://schemas.microsoft.com/office/powerpoint/2010/main" val="404434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4FD0EF-0238-D6DF-275A-053B838B681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EC8BFCD-9068-E8A1-8B95-65C0205E58D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D56CE19-7E8F-B638-F68F-0B1551F7FA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F0EDEC2-1E1B-0D42-A711-F81F6D7AAF6E}"/>
              </a:ext>
            </a:extLst>
          </p:cNvPr>
          <p:cNvSpPr>
            <a:spLocks noGrp="1"/>
          </p:cNvSpPr>
          <p:nvPr>
            <p:ph type="dt" sz="half" idx="10"/>
          </p:nvPr>
        </p:nvSpPr>
        <p:spPr/>
        <p:txBody>
          <a:bodyPr/>
          <a:lstStyle/>
          <a:p>
            <a:fld id="{5B742952-CC4C-4010-AF88-F5AD095E9D92}" type="datetimeFigureOut">
              <a:rPr lang="en-US" smtClean="0"/>
              <a:t>2/15/2026</a:t>
            </a:fld>
            <a:endParaRPr lang="en-US"/>
          </a:p>
        </p:txBody>
      </p:sp>
      <p:sp>
        <p:nvSpPr>
          <p:cNvPr id="6" name="Footer Placeholder 5">
            <a:extLst>
              <a:ext uri="{FF2B5EF4-FFF2-40B4-BE49-F238E27FC236}">
                <a16:creationId xmlns:a16="http://schemas.microsoft.com/office/drawing/2014/main" id="{8CB28727-6BB6-B48B-90AF-DB9B9AC92D6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F880ACF-1F63-DE05-34BF-8E28DA074370}"/>
              </a:ext>
            </a:extLst>
          </p:cNvPr>
          <p:cNvSpPr>
            <a:spLocks noGrp="1"/>
          </p:cNvSpPr>
          <p:nvPr>
            <p:ph type="sldNum" sz="quarter" idx="12"/>
          </p:nvPr>
        </p:nvSpPr>
        <p:spPr/>
        <p:txBody>
          <a:bodyPr/>
          <a:lstStyle/>
          <a:p>
            <a:fld id="{249BF011-8442-41A5-AA0F-2B61F0D00BA0}" type="slidenum">
              <a:rPr lang="en-US" smtClean="0"/>
              <a:t>‹#›</a:t>
            </a:fld>
            <a:endParaRPr lang="en-US"/>
          </a:p>
        </p:txBody>
      </p:sp>
    </p:spTree>
    <p:extLst>
      <p:ext uri="{BB962C8B-B14F-4D97-AF65-F5344CB8AC3E}">
        <p14:creationId xmlns:p14="http://schemas.microsoft.com/office/powerpoint/2010/main" val="16272495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9E275-5BBC-3045-EA39-0EA4B6F455CD}"/>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931A4FE-A94D-ADAA-BBD6-421324C13A1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49E350-CE18-B67C-BC54-639CF62F354B}"/>
              </a:ext>
            </a:extLst>
          </p:cNvPr>
          <p:cNvSpPr>
            <a:spLocks noGrp="1"/>
          </p:cNvSpPr>
          <p:nvPr>
            <p:ph type="dt" sz="half" idx="10"/>
          </p:nvPr>
        </p:nvSpPr>
        <p:spPr/>
        <p:txBody>
          <a:bodyPr/>
          <a:lstStyle/>
          <a:p>
            <a:fld id="{5B742952-CC4C-4010-AF88-F5AD095E9D92}" type="datetimeFigureOut">
              <a:rPr lang="en-US" smtClean="0"/>
              <a:t>2/15/2026</a:t>
            </a:fld>
            <a:endParaRPr lang="en-US"/>
          </a:p>
        </p:txBody>
      </p:sp>
      <p:sp>
        <p:nvSpPr>
          <p:cNvPr id="5" name="Footer Placeholder 4">
            <a:extLst>
              <a:ext uri="{FF2B5EF4-FFF2-40B4-BE49-F238E27FC236}">
                <a16:creationId xmlns:a16="http://schemas.microsoft.com/office/drawing/2014/main" id="{E5C8C3E1-B321-00BC-B353-3D28DFDBE66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6FFABD0-AD40-FF5E-E68F-E26C811F7598}"/>
              </a:ext>
            </a:extLst>
          </p:cNvPr>
          <p:cNvSpPr>
            <a:spLocks noGrp="1"/>
          </p:cNvSpPr>
          <p:nvPr>
            <p:ph type="sldNum" sz="quarter" idx="12"/>
          </p:nvPr>
        </p:nvSpPr>
        <p:spPr/>
        <p:txBody>
          <a:bodyPr/>
          <a:lstStyle/>
          <a:p>
            <a:fld id="{249BF011-8442-41A5-AA0F-2B61F0D00BA0}" type="slidenum">
              <a:rPr lang="en-US" smtClean="0"/>
              <a:t>‹#›</a:t>
            </a:fld>
            <a:endParaRPr lang="en-US"/>
          </a:p>
        </p:txBody>
      </p:sp>
    </p:spTree>
    <p:extLst>
      <p:ext uri="{BB962C8B-B14F-4D97-AF65-F5344CB8AC3E}">
        <p14:creationId xmlns:p14="http://schemas.microsoft.com/office/powerpoint/2010/main" val="14254899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315CEDB-5F82-3A47-1DEB-91E494EA3CE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86D17A5-33A4-43EA-F8E1-727B73C40F2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778052-30EF-84EB-C47E-BD14F3FA223E}"/>
              </a:ext>
            </a:extLst>
          </p:cNvPr>
          <p:cNvSpPr>
            <a:spLocks noGrp="1"/>
          </p:cNvSpPr>
          <p:nvPr>
            <p:ph type="dt" sz="half" idx="10"/>
          </p:nvPr>
        </p:nvSpPr>
        <p:spPr/>
        <p:txBody>
          <a:bodyPr/>
          <a:lstStyle/>
          <a:p>
            <a:fld id="{5B742952-CC4C-4010-AF88-F5AD095E9D92}" type="datetimeFigureOut">
              <a:rPr lang="en-US" smtClean="0"/>
              <a:t>2/15/2026</a:t>
            </a:fld>
            <a:endParaRPr lang="en-US"/>
          </a:p>
        </p:txBody>
      </p:sp>
      <p:sp>
        <p:nvSpPr>
          <p:cNvPr id="5" name="Footer Placeholder 4">
            <a:extLst>
              <a:ext uri="{FF2B5EF4-FFF2-40B4-BE49-F238E27FC236}">
                <a16:creationId xmlns:a16="http://schemas.microsoft.com/office/drawing/2014/main" id="{4A1FF28F-6E1A-6D29-0A59-1C94F4ED40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820879B-8BB2-9B60-6F45-716B8449F433}"/>
              </a:ext>
            </a:extLst>
          </p:cNvPr>
          <p:cNvSpPr>
            <a:spLocks noGrp="1"/>
          </p:cNvSpPr>
          <p:nvPr>
            <p:ph type="sldNum" sz="quarter" idx="12"/>
          </p:nvPr>
        </p:nvSpPr>
        <p:spPr/>
        <p:txBody>
          <a:bodyPr/>
          <a:lstStyle/>
          <a:p>
            <a:fld id="{249BF011-8442-41A5-AA0F-2B61F0D00BA0}" type="slidenum">
              <a:rPr lang="en-US" smtClean="0"/>
              <a:t>‹#›</a:t>
            </a:fld>
            <a:endParaRPr lang="en-US"/>
          </a:p>
        </p:txBody>
      </p:sp>
    </p:spTree>
    <p:extLst>
      <p:ext uri="{BB962C8B-B14F-4D97-AF65-F5344CB8AC3E}">
        <p14:creationId xmlns:p14="http://schemas.microsoft.com/office/powerpoint/2010/main" val="24565905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496DDD4-4E29-BAF2-ED2B-3C69BAA5F0E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2DD9AD8-0190-FF8C-96F8-1FAFF94F4F3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6EFB46D-D218-3861-D9C3-A28BF00B6AF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742952-CC4C-4010-AF88-F5AD095E9D92}" type="datetimeFigureOut">
              <a:rPr lang="en-US" smtClean="0"/>
              <a:t>2/15/2026</a:t>
            </a:fld>
            <a:endParaRPr lang="en-US"/>
          </a:p>
        </p:txBody>
      </p:sp>
      <p:sp>
        <p:nvSpPr>
          <p:cNvPr id="5" name="Footer Placeholder 4">
            <a:extLst>
              <a:ext uri="{FF2B5EF4-FFF2-40B4-BE49-F238E27FC236}">
                <a16:creationId xmlns:a16="http://schemas.microsoft.com/office/drawing/2014/main" id="{3088FCA5-70AB-BF37-9DE7-C22C1693CDB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142E7A8-C1B5-4B35-B8A2-9BA76901C6E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49BF011-8442-41A5-AA0F-2B61F0D00BA0}" type="slidenum">
              <a:rPr lang="en-US" smtClean="0"/>
              <a:t>‹#›</a:t>
            </a:fld>
            <a:endParaRPr lang="en-US"/>
          </a:p>
        </p:txBody>
      </p:sp>
    </p:spTree>
    <p:extLst>
      <p:ext uri="{BB962C8B-B14F-4D97-AF65-F5344CB8AC3E}">
        <p14:creationId xmlns:p14="http://schemas.microsoft.com/office/powerpoint/2010/main" val="622931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Rounded Corners 10">
            <a:extLst>
              <a:ext uri="{FF2B5EF4-FFF2-40B4-BE49-F238E27FC236}">
                <a16:creationId xmlns:a16="http://schemas.microsoft.com/office/drawing/2014/main" id="{3A9DB0C5-061E-D16A-F6D6-E544E7225B5B}"/>
              </a:ext>
            </a:extLst>
          </p:cNvPr>
          <p:cNvSpPr/>
          <p:nvPr/>
        </p:nvSpPr>
        <p:spPr>
          <a:xfrm>
            <a:off x="3217761" y="5509549"/>
            <a:ext cx="5636871" cy="1006998"/>
          </a:xfrm>
          <a:prstGeom prst="roundRect">
            <a:avLst/>
          </a:prstGeom>
          <a:solidFill>
            <a:schemeClr val="tx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6A8D0FA6-3E89-940F-E28B-E3A4C2352057}"/>
              </a:ext>
            </a:extLst>
          </p:cNvPr>
          <p:cNvSpPr/>
          <p:nvPr/>
        </p:nvSpPr>
        <p:spPr>
          <a:xfrm>
            <a:off x="2344840" y="2963123"/>
            <a:ext cx="7331595" cy="1966892"/>
          </a:xfrm>
          <a:prstGeom prst="ellipse">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EB272A3-D60B-612A-E86A-6C87000A8A47}"/>
              </a:ext>
            </a:extLst>
          </p:cNvPr>
          <p:cNvSpPr/>
          <p:nvPr/>
        </p:nvSpPr>
        <p:spPr>
          <a:xfrm>
            <a:off x="544010" y="533236"/>
            <a:ext cx="11169570" cy="1966893"/>
          </a:xfrm>
          <a:prstGeom prst="rect">
            <a:avLst/>
          </a:prstGeom>
          <a:solidFill>
            <a:schemeClr val="tx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1">
            <a:extLst>
              <a:ext uri="{FF2B5EF4-FFF2-40B4-BE49-F238E27FC236}">
                <a16:creationId xmlns:a16="http://schemas.microsoft.com/office/drawing/2014/main" id="{61CA75D4-998D-31BC-6BF4-17D9A80C3F7A}"/>
              </a:ext>
            </a:extLst>
          </p:cNvPr>
          <p:cNvSpPr>
            <a:spLocks noGrp="1" noChangeArrowheads="1"/>
          </p:cNvSpPr>
          <p:nvPr>
            <p:ph type="ctrTitle"/>
          </p:nvPr>
        </p:nvSpPr>
        <p:spPr bwMode="auto">
          <a:xfrm>
            <a:off x="690622" y="989453"/>
            <a:ext cx="10768315" cy="10772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defTabSz="914400" rtl="0" eaLnBrk="0" fontAlgn="base" latinLnBrk="0" hangingPunct="0">
              <a:lnSpc>
                <a:spcPct val="100000"/>
              </a:lnSpc>
              <a:spcBef>
                <a:spcPct val="0"/>
              </a:spcBef>
              <a:spcAft>
                <a:spcPct val="0"/>
              </a:spcAft>
              <a:buClrTx/>
              <a:buSzTx/>
              <a:tabLst/>
            </a:pPr>
            <a:r>
              <a:rPr kumimoji="0" lang="en-US" altLang="en-US" sz="3200" b="1" i="0" u="none" strike="noStrike" cap="none" normalizeH="0" baseline="0" dirty="0">
                <a:ln>
                  <a:noFill/>
                </a:ln>
                <a:solidFill>
                  <a:schemeClr val="tx1"/>
                </a:solidFill>
                <a:effectLst/>
                <a:latin typeface="Arial" panose="020B0604020202020204" pitchFamily="34" charset="0"/>
              </a:rPr>
              <a:t>Supporting Jenny</a:t>
            </a:r>
            <a:r>
              <a:rPr kumimoji="0" lang="en-US" altLang="en-US" sz="3200" b="1" i="0" u="none" strike="noStrike" normalizeH="0" baseline="0" dirty="0">
                <a:latin typeface="Arial" panose="020B0604020202020204" pitchFamily="34" charset="0"/>
              </a:rPr>
              <a:t>:</a:t>
            </a:r>
            <a:r>
              <a:rPr kumimoji="0" lang="en-US" altLang="en-US" sz="3200" b="1" i="0" u="none" strike="noStrike" cap="none" normalizeH="0" baseline="0" dirty="0">
                <a:ln>
                  <a:noFill/>
                </a:ln>
                <a:solidFill>
                  <a:schemeClr val="tx1"/>
                </a:solidFill>
                <a:effectLst/>
                <a:latin typeface="Arial" panose="020B0604020202020204" pitchFamily="34" charset="0"/>
              </a:rPr>
              <a:t> A Sociocultural Perspective on Lifespan Development</a:t>
            </a:r>
          </a:p>
        </p:txBody>
      </p:sp>
      <p:sp>
        <p:nvSpPr>
          <p:cNvPr id="6" name="TextBox 5">
            <a:extLst>
              <a:ext uri="{FF2B5EF4-FFF2-40B4-BE49-F238E27FC236}">
                <a16:creationId xmlns:a16="http://schemas.microsoft.com/office/drawing/2014/main" id="{74D4D0A6-5762-1479-E6A3-DB486507A759}"/>
              </a:ext>
            </a:extLst>
          </p:cNvPr>
          <p:cNvSpPr txBox="1"/>
          <p:nvPr/>
        </p:nvSpPr>
        <p:spPr>
          <a:xfrm>
            <a:off x="2257062" y="3629991"/>
            <a:ext cx="7590098" cy="707886"/>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tabLst/>
            </a:pPr>
            <a:r>
              <a:rPr kumimoji="0" lang="en-US" altLang="en-US" sz="2000" b="1" i="0" u="none" strike="noStrike" cap="none" normalizeH="0" baseline="0" dirty="0">
                <a:ln>
                  <a:noFill/>
                </a:ln>
                <a:solidFill>
                  <a:schemeClr val="tx1"/>
                </a:solidFill>
                <a:effectLst/>
                <a:latin typeface="Arial" panose="020B0604020202020204" pitchFamily="34" charset="0"/>
              </a:rPr>
              <a:t>Applying Vygotsky’s Theory to Young Carer Support Systems</a:t>
            </a:r>
          </a:p>
        </p:txBody>
      </p:sp>
      <p:sp>
        <p:nvSpPr>
          <p:cNvPr id="8" name="TextBox 7">
            <a:extLst>
              <a:ext uri="{FF2B5EF4-FFF2-40B4-BE49-F238E27FC236}">
                <a16:creationId xmlns:a16="http://schemas.microsoft.com/office/drawing/2014/main" id="{FC85D649-9C18-C535-E9A3-C7ACBA62A3E5}"/>
              </a:ext>
            </a:extLst>
          </p:cNvPr>
          <p:cNvSpPr txBox="1"/>
          <p:nvPr/>
        </p:nvSpPr>
        <p:spPr>
          <a:xfrm>
            <a:off x="2942861" y="5805224"/>
            <a:ext cx="6094070" cy="707886"/>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tabLst/>
            </a:pPr>
            <a:r>
              <a:rPr kumimoji="0" lang="en-US" altLang="en-US" sz="2000" b="1" i="0" u="none" strike="noStrike" cap="none" normalizeH="0" baseline="0" dirty="0">
                <a:ln>
                  <a:noFill/>
                </a:ln>
                <a:solidFill>
                  <a:schemeClr val="tx1"/>
                </a:solidFill>
                <a:effectLst>
                  <a:outerShdw blurRad="50800" dist="38100" dir="2700000" algn="tl" rotWithShape="0">
                    <a:prstClr val="black">
                      <a:alpha val="40000"/>
                    </a:prstClr>
                  </a:outerShdw>
                </a:effectLst>
                <a:latin typeface="Arial" panose="020B0604020202020204" pitchFamily="34" charset="0"/>
              </a:rPr>
              <a:t>Presented by: </a:t>
            </a:r>
            <a:r>
              <a:rPr lang="en-US" altLang="en-US" sz="2000" b="1" dirty="0">
                <a:effectLst>
                  <a:outerShdw blurRad="50800" dist="38100" dir="2700000" algn="tl" rotWithShape="0">
                    <a:prstClr val="black">
                      <a:alpha val="40000"/>
                    </a:prstClr>
                  </a:outerShdw>
                </a:effectLst>
                <a:latin typeface="Arial" panose="020B0604020202020204" pitchFamily="34" charset="0"/>
              </a:rPr>
              <a:t>Vivian Bioh</a:t>
            </a:r>
          </a:p>
          <a:p>
            <a:pPr marL="0" marR="0" lvl="0" indent="0" algn="ctr" defTabSz="914400" rtl="0" eaLnBrk="0" fontAlgn="base" latinLnBrk="0" hangingPunct="0">
              <a:lnSpc>
                <a:spcPct val="100000"/>
              </a:lnSpc>
              <a:spcBef>
                <a:spcPct val="0"/>
              </a:spcBef>
              <a:spcAft>
                <a:spcPct val="0"/>
              </a:spcAft>
              <a:buClrTx/>
              <a:buSzTx/>
              <a:tabLst/>
            </a:pPr>
            <a:r>
              <a:rPr lang="en-US" sz="2000" b="1" dirty="0">
                <a:effectLst>
                  <a:outerShdw blurRad="50800" dist="38100" dir="2700000" algn="tl" rotWithShape="0">
                    <a:prstClr val="black">
                      <a:alpha val="40000"/>
                    </a:prstClr>
                  </a:outerShdw>
                </a:effectLst>
                <a:latin typeface="Arial" panose="020B0604020202020204" pitchFamily="34" charset="0"/>
              </a:rPr>
              <a:t>Student ID 2432999</a:t>
            </a:r>
            <a:endParaRPr lang="en-US" sz="2000" b="1" dirty="0">
              <a:effectLst>
                <a:outerShdw blurRad="50800" dist="38100" dir="2700000" algn="tl" rotWithShape="0">
                  <a:prstClr val="black">
                    <a:alpha val="40000"/>
                  </a:prstClr>
                </a:outerShdw>
              </a:effectLst>
            </a:endParaRPr>
          </a:p>
        </p:txBody>
      </p:sp>
    </p:spTree>
    <p:extLst>
      <p:ext uri="{BB962C8B-B14F-4D97-AF65-F5344CB8AC3E}">
        <p14:creationId xmlns:p14="http://schemas.microsoft.com/office/powerpoint/2010/main" val="21335849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8F62325-26E4-CE8F-2D28-59A2F52A1614}"/>
              </a:ext>
            </a:extLst>
          </p:cNvPr>
          <p:cNvSpPr/>
          <p:nvPr/>
        </p:nvSpPr>
        <p:spPr>
          <a:xfrm>
            <a:off x="544010" y="371187"/>
            <a:ext cx="11169570" cy="925174"/>
          </a:xfrm>
          <a:prstGeom prst="rect">
            <a:avLst/>
          </a:prstGeom>
          <a:solidFill>
            <a:schemeClr val="tx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8A22FF4C-F92C-695F-54CC-CF372E06805B}"/>
              </a:ext>
            </a:extLst>
          </p:cNvPr>
          <p:cNvSpPr txBox="1"/>
          <p:nvPr/>
        </p:nvSpPr>
        <p:spPr>
          <a:xfrm>
            <a:off x="3047036" y="527175"/>
            <a:ext cx="6094070" cy="584775"/>
          </a:xfrm>
          <a:prstGeom prst="rect">
            <a:avLst/>
          </a:prstGeom>
          <a:noFill/>
        </p:spPr>
        <p:txBody>
          <a:bodyPr wrap="square">
            <a:spAutoFit/>
          </a:bodyPr>
          <a:lstStyle/>
          <a:p>
            <a:r>
              <a:rPr lang="en-US" sz="3200" b="1" dirty="0">
                <a:latin typeface="Arial" panose="020B0604020202020204" pitchFamily="34" charset="0"/>
                <a:cs typeface="Arial" panose="020B0604020202020204" pitchFamily="34" charset="0"/>
              </a:rPr>
              <a:t>Scenario Analysis: Jenny (16)</a:t>
            </a:r>
          </a:p>
        </p:txBody>
      </p:sp>
      <p:sp>
        <p:nvSpPr>
          <p:cNvPr id="6" name="Rectangle 2">
            <a:extLst>
              <a:ext uri="{FF2B5EF4-FFF2-40B4-BE49-F238E27FC236}">
                <a16:creationId xmlns:a16="http://schemas.microsoft.com/office/drawing/2014/main" id="{25AEEA1E-C3BA-9983-224D-A63F0C98EBA7}"/>
              </a:ext>
            </a:extLst>
          </p:cNvPr>
          <p:cNvSpPr>
            <a:spLocks noChangeArrowheads="1"/>
          </p:cNvSpPr>
          <p:nvPr/>
        </p:nvSpPr>
        <p:spPr bwMode="auto">
          <a:xfrm>
            <a:off x="219920" y="2546323"/>
            <a:ext cx="11713580" cy="26161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000" b="1" i="0" u="none" strike="noStrike" cap="none" normalizeH="0" baseline="0" dirty="0">
                <a:ln>
                  <a:noFill/>
                </a:ln>
                <a:solidFill>
                  <a:schemeClr val="tx1"/>
                </a:solidFill>
                <a:effectLst/>
                <a:latin typeface="Arial" panose="020B0604020202020204" pitchFamily="34" charset="0"/>
              </a:rPr>
              <a:t>Current Role: </a:t>
            </a:r>
            <a:r>
              <a:rPr kumimoji="0" lang="en-US" altLang="en-US" sz="2000" i="0" u="none" strike="noStrike" cap="none" normalizeH="0" baseline="0" dirty="0">
                <a:ln>
                  <a:noFill/>
                </a:ln>
                <a:solidFill>
                  <a:schemeClr val="tx1"/>
                </a:solidFill>
                <a:effectLst/>
                <a:latin typeface="Arial" panose="020B0604020202020204" pitchFamily="34" charset="0"/>
              </a:rPr>
              <a:t>Primary caregiver for 5 years (Age 11–16).</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000" b="1" i="0" u="none" strike="noStrike" cap="none" normalizeH="0" baseline="0" dirty="0">
              <a:ln>
                <a:noFill/>
              </a:ln>
              <a:solidFill>
                <a:schemeClr val="tx1"/>
              </a:solidFill>
              <a:effectLst/>
              <a:latin typeface="Arial" panose="020B0604020202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000" b="1" i="0" u="none" strike="noStrike" cap="none" normalizeH="0" baseline="0" dirty="0">
                <a:ln>
                  <a:noFill/>
                </a:ln>
                <a:solidFill>
                  <a:schemeClr val="tx1"/>
                </a:solidFill>
                <a:effectLst/>
                <a:latin typeface="Arial" panose="020B0604020202020204" pitchFamily="34" charset="0"/>
              </a:rPr>
              <a:t>Tasks: </a:t>
            </a:r>
            <a:r>
              <a:rPr kumimoji="0" lang="en-US" altLang="en-US" sz="2000" i="0" u="none" strike="noStrike" cap="none" normalizeH="0" baseline="0" dirty="0">
                <a:ln>
                  <a:noFill/>
                </a:ln>
                <a:solidFill>
                  <a:schemeClr val="tx1"/>
                </a:solidFill>
                <a:effectLst/>
                <a:latin typeface="Arial" panose="020B0604020202020204" pitchFamily="34" charset="0"/>
              </a:rPr>
              <a:t>Manual labor (cleaning/cooking) and cognitive/administrative tasks (finances/memory support).</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000" b="1" i="0" u="none" strike="noStrike" cap="none" normalizeH="0" baseline="0" dirty="0">
              <a:ln>
                <a:noFill/>
              </a:ln>
              <a:solidFill>
                <a:schemeClr val="tx1"/>
              </a:solidFill>
              <a:effectLst/>
              <a:latin typeface="Arial" panose="020B0604020202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000" b="1" i="0" u="none" strike="noStrike" cap="none" normalizeH="0" baseline="0" dirty="0">
                <a:ln>
                  <a:noFill/>
                </a:ln>
                <a:solidFill>
                  <a:schemeClr val="tx1"/>
                </a:solidFill>
                <a:effectLst/>
                <a:latin typeface="Arial" panose="020B0604020202020204" pitchFamily="34" charset="0"/>
              </a:rPr>
              <a:t>Context: </a:t>
            </a:r>
            <a:r>
              <a:rPr kumimoji="0" lang="en-US" altLang="en-US" sz="2000" i="0" u="none" strike="noStrike" cap="none" normalizeH="0" baseline="0" dirty="0">
                <a:ln>
                  <a:noFill/>
                </a:ln>
                <a:solidFill>
                  <a:schemeClr val="tx1"/>
                </a:solidFill>
                <a:effectLst/>
                <a:latin typeface="Arial" panose="020B0604020202020204" pitchFamily="34" charset="0"/>
              </a:rPr>
              <a:t>Significant transition from childhood to late adolescence occurring in isolation.</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000" b="1" i="0" u="none" strike="noStrike" cap="none" normalizeH="0" baseline="0" dirty="0">
              <a:ln>
                <a:noFill/>
              </a:ln>
              <a:solidFill>
                <a:schemeClr val="tx1"/>
              </a:solidFill>
              <a:effectLst/>
              <a:latin typeface="Arial" panose="020B0604020202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000" b="1" i="0" u="none" strike="noStrike" cap="none" normalizeH="0" baseline="0" dirty="0">
                <a:ln>
                  <a:noFill/>
                </a:ln>
                <a:solidFill>
                  <a:schemeClr val="tx1"/>
                </a:solidFill>
                <a:effectLst/>
                <a:latin typeface="Arial" panose="020B0604020202020204" pitchFamily="34" charset="0"/>
              </a:rPr>
              <a:t>Challenge: </a:t>
            </a:r>
            <a:r>
              <a:rPr kumimoji="0" lang="en-US" altLang="en-US" sz="2000" i="0" u="none" strike="noStrike" cap="none" normalizeH="0" baseline="0" dirty="0">
                <a:ln>
                  <a:noFill/>
                </a:ln>
                <a:solidFill>
                  <a:schemeClr val="tx1"/>
                </a:solidFill>
                <a:effectLst/>
                <a:latin typeface="Arial" panose="020B0604020202020204" pitchFamily="34" charset="0"/>
              </a:rPr>
              <a:t>Jenny is performing "adult" roles without the typical scaffolding provided by a parent</a:t>
            </a:r>
            <a:r>
              <a:rPr kumimoji="0" lang="en-US" altLang="en-US" sz="2400" i="0" u="none" strike="noStrike" cap="none" normalizeH="0" baseline="0" dirty="0">
                <a:ln>
                  <a:noFill/>
                </a:ln>
                <a:solidFill>
                  <a:schemeClr val="tx1"/>
                </a:solidFill>
                <a:effectLst/>
                <a:latin typeface="Arial" panose="020B0604020202020204" pitchFamily="34" charset="0"/>
              </a:rPr>
              <a:t>.</a:t>
            </a:r>
          </a:p>
        </p:txBody>
      </p:sp>
    </p:spTree>
    <p:extLst>
      <p:ext uri="{BB962C8B-B14F-4D97-AF65-F5344CB8AC3E}">
        <p14:creationId xmlns:p14="http://schemas.microsoft.com/office/powerpoint/2010/main" val="42228191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C6A901-2CEC-AB51-A281-0BD5C71EDC50}"/>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5D764815-821E-81B4-CD99-1945777757A8}"/>
              </a:ext>
            </a:extLst>
          </p:cNvPr>
          <p:cNvSpPr/>
          <p:nvPr/>
        </p:nvSpPr>
        <p:spPr>
          <a:xfrm>
            <a:off x="544010" y="371187"/>
            <a:ext cx="11169570" cy="925174"/>
          </a:xfrm>
          <a:prstGeom prst="rect">
            <a:avLst/>
          </a:prstGeom>
          <a:solidFill>
            <a:schemeClr val="tx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0AB5DC7-D2FE-0D4B-FA03-81F549A5BA36}"/>
              </a:ext>
            </a:extLst>
          </p:cNvPr>
          <p:cNvSpPr txBox="1"/>
          <p:nvPr/>
        </p:nvSpPr>
        <p:spPr>
          <a:xfrm>
            <a:off x="1400537" y="527175"/>
            <a:ext cx="9595412" cy="584775"/>
          </a:xfrm>
          <a:prstGeom prst="rect">
            <a:avLst/>
          </a:prstGeom>
          <a:noFill/>
        </p:spPr>
        <p:txBody>
          <a:bodyPr wrap="square">
            <a:spAutoFit/>
          </a:bodyPr>
          <a:lstStyle/>
          <a:p>
            <a:r>
              <a:rPr lang="en-US" sz="3200" b="1" dirty="0">
                <a:latin typeface="Arial" panose="020B0604020202020204" pitchFamily="34" charset="0"/>
                <a:cs typeface="Arial" panose="020B0604020202020204" pitchFamily="34" charset="0"/>
              </a:rPr>
              <a:t>Core Theory: Vygotsky’s Sociocultural Theory</a:t>
            </a:r>
          </a:p>
        </p:txBody>
      </p:sp>
      <p:sp>
        <p:nvSpPr>
          <p:cNvPr id="5" name="Rectangle 2">
            <a:extLst>
              <a:ext uri="{FF2B5EF4-FFF2-40B4-BE49-F238E27FC236}">
                <a16:creationId xmlns:a16="http://schemas.microsoft.com/office/drawing/2014/main" id="{1ADBB817-4DB6-72BD-5198-2DFAEBB8499B}"/>
              </a:ext>
            </a:extLst>
          </p:cNvPr>
          <p:cNvSpPr>
            <a:spLocks noChangeArrowheads="1"/>
          </p:cNvSpPr>
          <p:nvPr/>
        </p:nvSpPr>
        <p:spPr bwMode="auto">
          <a:xfrm>
            <a:off x="393539" y="2434791"/>
            <a:ext cx="11482086" cy="28623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000" b="1" i="0" u="none" strike="noStrike" cap="none" normalizeH="0" baseline="0" dirty="0">
                <a:ln>
                  <a:noFill/>
                </a:ln>
                <a:solidFill>
                  <a:schemeClr val="tx1"/>
                </a:solidFill>
                <a:effectLst/>
                <a:latin typeface="Arial" panose="020B0604020202020204" pitchFamily="34" charset="0"/>
              </a:rPr>
              <a:t>Social Origins of Intelligence:</a:t>
            </a:r>
            <a:r>
              <a:rPr kumimoji="0" lang="en-US" altLang="en-US" sz="2000" b="0" i="0" u="none" strike="noStrike" cap="none" normalizeH="0" baseline="0" dirty="0">
                <a:ln>
                  <a:noFill/>
                </a:ln>
                <a:solidFill>
                  <a:schemeClr val="tx1"/>
                </a:solidFill>
                <a:effectLst/>
                <a:latin typeface="Arial" panose="020B0604020202020204" pitchFamily="34" charset="0"/>
              </a:rPr>
              <a:t> Development is not internal but occurs through social interaction.</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000" b="0" i="0" u="none" strike="noStrike" cap="none" normalizeH="0" baseline="0" dirty="0">
              <a:ln>
                <a:noFill/>
              </a:ln>
              <a:solidFill>
                <a:schemeClr val="tx1"/>
              </a:solidFill>
              <a:effectLst/>
              <a:latin typeface="Arial" panose="020B0604020202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000" b="1" i="0" u="none" strike="noStrike" cap="none" normalizeH="0" baseline="0" dirty="0">
                <a:ln>
                  <a:noFill/>
                </a:ln>
                <a:solidFill>
                  <a:schemeClr val="tx1"/>
                </a:solidFill>
                <a:effectLst/>
                <a:latin typeface="Arial" panose="020B0604020202020204" pitchFamily="34" charset="0"/>
              </a:rPr>
              <a:t>The More Knowledgeable Other (MKO):</a:t>
            </a:r>
            <a:r>
              <a:rPr kumimoji="0" lang="en-US" altLang="en-US" sz="2000" b="0" i="0" u="none" strike="noStrike" cap="none" normalizeH="0" baseline="0" dirty="0">
                <a:ln>
                  <a:noFill/>
                </a:ln>
                <a:solidFill>
                  <a:schemeClr val="tx1"/>
                </a:solidFill>
                <a:effectLst/>
                <a:latin typeface="Arial" panose="020B0604020202020204" pitchFamily="34" charset="0"/>
              </a:rPr>
              <a:t> Traditionally a parent or teacher. In Jenny’s case, the roles are reversed.</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000" b="0" i="0" u="none" strike="noStrike" cap="none" normalizeH="0" baseline="0" dirty="0">
              <a:ln>
                <a:noFill/>
              </a:ln>
              <a:solidFill>
                <a:schemeClr val="tx1"/>
              </a:solidFill>
              <a:effectLst/>
              <a:latin typeface="Arial" panose="020B0604020202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000" b="1" i="0" u="none" strike="noStrike" cap="none" normalizeH="0" baseline="0" dirty="0">
                <a:ln>
                  <a:noFill/>
                </a:ln>
                <a:solidFill>
                  <a:schemeClr val="tx1"/>
                </a:solidFill>
                <a:effectLst/>
                <a:latin typeface="Arial" panose="020B0604020202020204" pitchFamily="34" charset="0"/>
              </a:rPr>
              <a:t>Cultural Tools:</a:t>
            </a:r>
            <a:r>
              <a:rPr kumimoji="0" lang="en-US" altLang="en-US" sz="2000" b="0" i="0" u="none" strike="noStrike" cap="none" normalizeH="0" baseline="0" dirty="0">
                <a:ln>
                  <a:noFill/>
                </a:ln>
                <a:solidFill>
                  <a:schemeClr val="tx1"/>
                </a:solidFill>
                <a:effectLst/>
                <a:latin typeface="Arial" panose="020B0604020202020204" pitchFamily="34" charset="0"/>
              </a:rPr>
              <a:t> Language, signs and social structures that help a child navigate the world.</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000" b="0" i="0" u="none" strike="noStrike" cap="none" normalizeH="0" baseline="0" dirty="0">
              <a:ln>
                <a:noFill/>
              </a:ln>
              <a:solidFill>
                <a:schemeClr val="tx1"/>
              </a:solidFill>
              <a:effectLst/>
              <a:latin typeface="Arial" panose="020B0604020202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000" b="1" i="0" u="none" strike="noStrike" cap="none" normalizeH="0" baseline="0" dirty="0">
                <a:ln>
                  <a:noFill/>
                </a:ln>
                <a:solidFill>
                  <a:schemeClr val="tx1"/>
                </a:solidFill>
                <a:effectLst/>
                <a:latin typeface="Arial" panose="020B0604020202020204" pitchFamily="34" charset="0"/>
              </a:rPr>
              <a:t>Relevance:</a:t>
            </a:r>
            <a:r>
              <a:rPr kumimoji="0" lang="en-US" altLang="en-US" sz="2000" b="0" i="0" u="none" strike="noStrike" cap="none" normalizeH="0" baseline="0" dirty="0">
                <a:ln>
                  <a:noFill/>
                </a:ln>
                <a:solidFill>
                  <a:schemeClr val="tx1"/>
                </a:solidFill>
                <a:effectLst/>
                <a:latin typeface="Arial" panose="020B0604020202020204" pitchFamily="34" charset="0"/>
              </a:rPr>
              <a:t> Jenny’s development is being shaped by the "tools" of caregiving rather than the "tools" of education or peer play.</a:t>
            </a:r>
          </a:p>
        </p:txBody>
      </p:sp>
    </p:spTree>
    <p:extLst>
      <p:ext uri="{BB962C8B-B14F-4D97-AF65-F5344CB8AC3E}">
        <p14:creationId xmlns:p14="http://schemas.microsoft.com/office/powerpoint/2010/main" val="13368893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1D5423-A2D3-12C7-8047-667886E8DDFD}"/>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90D710E4-92A4-270D-6452-7639C106AAC0}"/>
              </a:ext>
            </a:extLst>
          </p:cNvPr>
          <p:cNvSpPr/>
          <p:nvPr/>
        </p:nvSpPr>
        <p:spPr>
          <a:xfrm>
            <a:off x="544010" y="371187"/>
            <a:ext cx="11169570" cy="925174"/>
          </a:xfrm>
          <a:prstGeom prst="rect">
            <a:avLst/>
          </a:prstGeom>
          <a:solidFill>
            <a:schemeClr val="tx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1B46A63C-5140-2ACC-EF20-8F97C70968F2}"/>
              </a:ext>
            </a:extLst>
          </p:cNvPr>
          <p:cNvSpPr txBox="1"/>
          <p:nvPr/>
        </p:nvSpPr>
        <p:spPr>
          <a:xfrm>
            <a:off x="810228" y="527175"/>
            <a:ext cx="10625559" cy="584775"/>
          </a:xfrm>
          <a:prstGeom prst="rect">
            <a:avLst/>
          </a:prstGeom>
          <a:noFill/>
        </p:spPr>
        <p:txBody>
          <a:bodyPr wrap="square">
            <a:spAutoFit/>
          </a:bodyPr>
          <a:lstStyle/>
          <a:p>
            <a:r>
              <a:rPr lang="en-US" sz="3200" b="1" dirty="0">
                <a:latin typeface="Arial" panose="020B0604020202020204" pitchFamily="34" charset="0"/>
                <a:cs typeface="Arial" panose="020B0604020202020204" pitchFamily="34" charset="0"/>
              </a:rPr>
              <a:t>Key Concept: Zone of Proximal Development (ZPD)</a:t>
            </a:r>
          </a:p>
        </p:txBody>
      </p:sp>
      <p:sp>
        <p:nvSpPr>
          <p:cNvPr id="6" name="Rectangle 2">
            <a:extLst>
              <a:ext uri="{FF2B5EF4-FFF2-40B4-BE49-F238E27FC236}">
                <a16:creationId xmlns:a16="http://schemas.microsoft.com/office/drawing/2014/main" id="{5A4476F3-6AEE-91FA-5FE5-F3611EDC4EBE}"/>
              </a:ext>
            </a:extLst>
          </p:cNvPr>
          <p:cNvSpPr>
            <a:spLocks noChangeArrowheads="1"/>
          </p:cNvSpPr>
          <p:nvPr/>
        </p:nvSpPr>
        <p:spPr bwMode="auto">
          <a:xfrm>
            <a:off x="266217" y="1906781"/>
            <a:ext cx="7211029" cy="3477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342900" marR="0" lvl="0" indent="-34290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000" b="1" i="0" u="none" strike="noStrike" cap="none" normalizeH="0" baseline="0" dirty="0">
                <a:ln>
                  <a:noFill/>
                </a:ln>
                <a:solidFill>
                  <a:schemeClr val="tx1"/>
                </a:solidFill>
                <a:effectLst/>
                <a:latin typeface="Arial" panose="020B0604020202020204" pitchFamily="34" charset="0"/>
              </a:rPr>
              <a:t>Definition:</a:t>
            </a:r>
            <a:r>
              <a:rPr kumimoji="0" lang="en-US" altLang="en-US" sz="2000" b="0" i="0" u="none" strike="noStrike" cap="none" normalizeH="0" baseline="0" dirty="0">
                <a:ln>
                  <a:noFill/>
                </a:ln>
                <a:solidFill>
                  <a:schemeClr val="tx1"/>
                </a:solidFill>
                <a:effectLst/>
                <a:latin typeface="Arial" panose="020B0604020202020204" pitchFamily="34" charset="0"/>
              </a:rPr>
              <a:t> The gap between what a learner can do alone and what they can do with guidance.</a:t>
            </a:r>
          </a:p>
          <a:p>
            <a:pPr marL="0" marR="0" lvl="0" indent="0" algn="just" defTabSz="914400" rtl="0" eaLnBrk="0" fontAlgn="base" latinLnBrk="0" hangingPunct="0">
              <a:lnSpc>
                <a:spcPct val="100000"/>
              </a:lnSpc>
              <a:spcBef>
                <a:spcPct val="0"/>
              </a:spcBef>
              <a:spcAft>
                <a:spcPct val="0"/>
              </a:spcAft>
              <a:buClrTx/>
              <a:buSzTx/>
              <a:buFontTx/>
              <a:buChar char="•"/>
              <a:tabLst/>
            </a:pPr>
            <a:endParaRPr kumimoji="0" lang="en-US" altLang="en-US" sz="2000" b="0" i="0" u="none" strike="noStrike" cap="none" normalizeH="0" baseline="0" dirty="0">
              <a:ln>
                <a:noFill/>
              </a:ln>
              <a:solidFill>
                <a:schemeClr val="tx1"/>
              </a:solidFill>
              <a:effectLst/>
              <a:latin typeface="Arial" panose="020B0604020202020204" pitchFamily="34" charset="0"/>
            </a:endParaRPr>
          </a:p>
          <a:p>
            <a:pPr marL="342900" marR="0" lvl="0" indent="-34290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000" b="1" i="0" u="none" strike="noStrike" cap="none" normalizeH="0" baseline="0" dirty="0">
                <a:ln>
                  <a:noFill/>
                </a:ln>
                <a:solidFill>
                  <a:schemeClr val="tx1"/>
                </a:solidFill>
                <a:effectLst/>
                <a:latin typeface="Arial" panose="020B0604020202020204" pitchFamily="34" charset="0"/>
              </a:rPr>
              <a:t>Jenny’s ZPD:</a:t>
            </a:r>
            <a:r>
              <a:rPr kumimoji="0" lang="en-US" altLang="en-US" sz="2000" b="0" i="0" u="none" strike="noStrike" cap="none" normalizeH="0" baseline="0" dirty="0">
                <a:ln>
                  <a:noFill/>
                </a:ln>
                <a:solidFill>
                  <a:schemeClr val="tx1"/>
                </a:solidFill>
                <a:effectLst/>
                <a:latin typeface="Arial" panose="020B0604020202020204" pitchFamily="34" charset="0"/>
              </a:rPr>
              <a:t> She is being pushed </a:t>
            </a:r>
            <a:r>
              <a:rPr kumimoji="0" lang="en-US" altLang="en-US" sz="2000" b="0" i="1" u="none" strike="noStrike" cap="none" normalizeH="0" baseline="0" dirty="0">
                <a:ln>
                  <a:noFill/>
                </a:ln>
                <a:solidFill>
                  <a:schemeClr val="tx1"/>
                </a:solidFill>
                <a:effectLst/>
                <a:latin typeface="Arial" panose="020B0604020202020204" pitchFamily="34" charset="0"/>
              </a:rPr>
              <a:t>beyond</a:t>
            </a:r>
            <a:r>
              <a:rPr kumimoji="0" lang="en-US" altLang="en-US" sz="2000" b="0" i="0" u="none" strike="noStrike" cap="none" normalizeH="0" baseline="0" dirty="0">
                <a:ln>
                  <a:noFill/>
                </a:ln>
                <a:solidFill>
                  <a:schemeClr val="tx1"/>
                </a:solidFill>
                <a:effectLst/>
                <a:latin typeface="Arial" panose="020B0604020202020204" pitchFamily="34" charset="0"/>
              </a:rPr>
              <a:t> her ZPD in adult administrative and emotional tasks without support (scaffolding).</a:t>
            </a:r>
          </a:p>
          <a:p>
            <a:pPr marL="0" marR="0" lvl="0" indent="0" algn="just" defTabSz="914400" rtl="0" eaLnBrk="0" fontAlgn="base" latinLnBrk="0" hangingPunct="0">
              <a:lnSpc>
                <a:spcPct val="100000"/>
              </a:lnSpc>
              <a:spcBef>
                <a:spcPct val="0"/>
              </a:spcBef>
              <a:spcAft>
                <a:spcPct val="0"/>
              </a:spcAft>
              <a:buClrTx/>
              <a:buSzTx/>
              <a:buFontTx/>
              <a:buChar char="•"/>
              <a:tabLst/>
            </a:pPr>
            <a:endParaRPr kumimoji="0" lang="en-US" altLang="en-US" sz="2000" b="0" i="0" u="none" strike="noStrike" cap="none" normalizeH="0" baseline="0" dirty="0">
              <a:ln>
                <a:noFill/>
              </a:ln>
              <a:solidFill>
                <a:schemeClr val="tx1"/>
              </a:solidFill>
              <a:effectLst/>
              <a:latin typeface="Arial" panose="020B0604020202020204" pitchFamily="34" charset="0"/>
            </a:endParaRPr>
          </a:p>
          <a:p>
            <a:pPr marL="342900" marR="0" lvl="0" indent="-34290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000" b="1" i="0" u="none" strike="noStrike" cap="none" normalizeH="0" baseline="0" dirty="0">
                <a:ln>
                  <a:noFill/>
                </a:ln>
                <a:solidFill>
                  <a:schemeClr val="tx1"/>
                </a:solidFill>
                <a:effectLst/>
                <a:latin typeface="Arial" panose="020B0604020202020204" pitchFamily="34" charset="0"/>
              </a:rPr>
              <a:t>Impact:</a:t>
            </a:r>
            <a:r>
              <a:rPr kumimoji="0" lang="en-US" altLang="en-US" sz="2000" b="0" i="0" u="none" strike="noStrike" cap="none" normalizeH="0" baseline="0" dirty="0">
                <a:ln>
                  <a:noFill/>
                </a:ln>
                <a:solidFill>
                  <a:schemeClr val="tx1"/>
                </a:solidFill>
                <a:effectLst/>
                <a:latin typeface="Arial" panose="020B0604020202020204" pitchFamily="34" charset="0"/>
              </a:rPr>
              <a:t> When a child is forced to operate outside their ZPD without a "More Knowledgeable Other," it can lead to anxiety, cognitive exhaustion, and developmental "stunting" in other areas (like social/peer skills).</a:t>
            </a:r>
          </a:p>
        </p:txBody>
      </p:sp>
      <p:pic>
        <p:nvPicPr>
          <p:cNvPr id="8" name="Picture 7">
            <a:extLst>
              <a:ext uri="{FF2B5EF4-FFF2-40B4-BE49-F238E27FC236}">
                <a16:creationId xmlns:a16="http://schemas.microsoft.com/office/drawing/2014/main" id="{B9247975-6661-6C61-E2CE-EAD6D093A37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44118" y="1932972"/>
            <a:ext cx="4265271" cy="4265271"/>
          </a:xfrm>
          <a:prstGeom prst="rect">
            <a:avLst/>
          </a:prstGeom>
        </p:spPr>
      </p:pic>
    </p:spTree>
    <p:extLst>
      <p:ext uri="{BB962C8B-B14F-4D97-AF65-F5344CB8AC3E}">
        <p14:creationId xmlns:p14="http://schemas.microsoft.com/office/powerpoint/2010/main" val="14528173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DAFD51-EDD7-8C6F-5C52-2FBD3CE1F633}"/>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229BFB6C-CA46-12F1-BDFC-C4BC0E0D9139}"/>
              </a:ext>
            </a:extLst>
          </p:cNvPr>
          <p:cNvSpPr/>
          <p:nvPr/>
        </p:nvSpPr>
        <p:spPr>
          <a:xfrm>
            <a:off x="544010" y="371187"/>
            <a:ext cx="11169570" cy="925174"/>
          </a:xfrm>
          <a:prstGeom prst="rect">
            <a:avLst/>
          </a:prstGeom>
          <a:solidFill>
            <a:schemeClr val="tx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3520D885-7669-5CB8-8DF1-EA553F5234C8}"/>
              </a:ext>
            </a:extLst>
          </p:cNvPr>
          <p:cNvSpPr txBox="1"/>
          <p:nvPr/>
        </p:nvSpPr>
        <p:spPr>
          <a:xfrm>
            <a:off x="810228" y="527175"/>
            <a:ext cx="10625559" cy="584775"/>
          </a:xfrm>
          <a:prstGeom prst="rect">
            <a:avLst/>
          </a:prstGeom>
          <a:noFill/>
        </p:spPr>
        <p:txBody>
          <a:bodyPr wrap="square">
            <a:spAutoFit/>
          </a:bodyPr>
          <a:lstStyle/>
          <a:p>
            <a:pPr algn="ctr"/>
            <a:r>
              <a:rPr lang="en-US" sz="3200" b="1" dirty="0">
                <a:latin typeface="Arial" panose="020B0604020202020204" pitchFamily="34" charset="0"/>
                <a:cs typeface="Arial" panose="020B0604020202020204" pitchFamily="34" charset="0"/>
              </a:rPr>
              <a:t>Historical Impact (Age 11–16)</a:t>
            </a:r>
          </a:p>
        </p:txBody>
      </p:sp>
      <p:sp>
        <p:nvSpPr>
          <p:cNvPr id="5" name="Rectangle 2">
            <a:extLst>
              <a:ext uri="{FF2B5EF4-FFF2-40B4-BE49-F238E27FC236}">
                <a16:creationId xmlns:a16="http://schemas.microsoft.com/office/drawing/2014/main" id="{4EE93525-C2F2-DC00-9DAD-E6CB4D707D42}"/>
              </a:ext>
            </a:extLst>
          </p:cNvPr>
          <p:cNvSpPr>
            <a:spLocks noChangeArrowheads="1"/>
          </p:cNvSpPr>
          <p:nvPr/>
        </p:nvSpPr>
        <p:spPr bwMode="auto">
          <a:xfrm>
            <a:off x="222421" y="2627474"/>
            <a:ext cx="11751275" cy="25545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000" b="1" i="0" u="none" strike="noStrike" cap="none" normalizeH="0" baseline="0" dirty="0">
                <a:ln>
                  <a:noFill/>
                </a:ln>
                <a:solidFill>
                  <a:schemeClr val="tx1"/>
                </a:solidFill>
                <a:effectLst/>
                <a:latin typeface="Arial" panose="020B0604020202020204" pitchFamily="34" charset="0"/>
              </a:rPr>
              <a:t>Internalization:</a:t>
            </a:r>
            <a:r>
              <a:rPr kumimoji="0" lang="en-US" altLang="en-US" sz="2000" b="0" i="0" u="none" strike="noStrike" cap="none" normalizeH="0" baseline="0" dirty="0">
                <a:ln>
                  <a:noFill/>
                </a:ln>
                <a:solidFill>
                  <a:schemeClr val="tx1"/>
                </a:solidFill>
                <a:effectLst/>
                <a:latin typeface="Arial" panose="020B0604020202020204" pitchFamily="34" charset="0"/>
              </a:rPr>
              <a:t> Jenny has "internalized" the role of a provider before she has fully developed her own identity.</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000" b="0" i="0" u="none" strike="noStrike" cap="none" normalizeH="0" baseline="0" dirty="0">
              <a:ln>
                <a:noFill/>
              </a:ln>
              <a:solidFill>
                <a:schemeClr val="tx1"/>
              </a:solidFill>
              <a:effectLst/>
              <a:latin typeface="Arial" panose="020B0604020202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000" b="1" i="0" u="none" strike="noStrike" cap="none" normalizeH="0" baseline="0" dirty="0">
                <a:ln>
                  <a:noFill/>
                </a:ln>
                <a:solidFill>
                  <a:schemeClr val="tx1"/>
                </a:solidFill>
                <a:effectLst/>
                <a:latin typeface="Arial" panose="020B0604020202020204" pitchFamily="34" charset="0"/>
              </a:rPr>
              <a:t>Private Speech:</a:t>
            </a:r>
            <a:r>
              <a:rPr kumimoji="0" lang="en-US" altLang="en-US" sz="2000" b="0" i="0" u="none" strike="noStrike" cap="none" normalizeH="0" baseline="0" dirty="0">
                <a:ln>
                  <a:noFill/>
                </a:ln>
                <a:solidFill>
                  <a:schemeClr val="tx1"/>
                </a:solidFill>
                <a:effectLst/>
                <a:latin typeface="Arial" panose="020B0604020202020204" pitchFamily="34" charset="0"/>
              </a:rPr>
              <a:t> Vygotsky argued language is a tool for thought. Jenny’s internal monologue is likely focused on "survival" and "management" rather than "exploration" and "learning.“</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000" b="0" i="0" u="none" strike="noStrike" cap="none" normalizeH="0" baseline="0" dirty="0">
              <a:ln>
                <a:noFill/>
              </a:ln>
              <a:solidFill>
                <a:schemeClr val="tx1"/>
              </a:solidFill>
              <a:effectLst/>
              <a:latin typeface="Arial" panose="020B0604020202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000" b="1" i="0" u="none" strike="noStrike" cap="none" normalizeH="0" baseline="0" dirty="0">
                <a:ln>
                  <a:noFill/>
                </a:ln>
                <a:solidFill>
                  <a:schemeClr val="tx1"/>
                </a:solidFill>
                <a:effectLst/>
                <a:latin typeface="Arial" panose="020B0604020202020204" pitchFamily="34" charset="0"/>
              </a:rPr>
              <a:t>Loss of Play/Social Interaction:</a:t>
            </a:r>
            <a:r>
              <a:rPr kumimoji="0" lang="en-US" altLang="en-US" sz="2000" b="0" i="0" u="none" strike="noStrike" cap="none" normalizeH="0" baseline="0" dirty="0">
                <a:ln>
                  <a:noFill/>
                </a:ln>
                <a:solidFill>
                  <a:schemeClr val="tx1"/>
                </a:solidFill>
                <a:effectLst/>
                <a:latin typeface="Arial" panose="020B0604020202020204" pitchFamily="34" charset="0"/>
              </a:rPr>
              <a:t> Vygotsky emphasized that social play is a leading factor in development. Jenny has missed 5 years of peer-based sociocultural learning.</a:t>
            </a:r>
          </a:p>
        </p:txBody>
      </p:sp>
    </p:spTree>
    <p:extLst>
      <p:ext uri="{BB962C8B-B14F-4D97-AF65-F5344CB8AC3E}">
        <p14:creationId xmlns:p14="http://schemas.microsoft.com/office/powerpoint/2010/main" val="41278535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6BE6B2-9871-69CC-8F91-3E817F703991}"/>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77F3280D-060F-A623-EBC7-82449654682D}"/>
              </a:ext>
            </a:extLst>
          </p:cNvPr>
          <p:cNvSpPr/>
          <p:nvPr/>
        </p:nvSpPr>
        <p:spPr>
          <a:xfrm>
            <a:off x="544010" y="371187"/>
            <a:ext cx="11169570" cy="925174"/>
          </a:xfrm>
          <a:prstGeom prst="rect">
            <a:avLst/>
          </a:prstGeom>
          <a:solidFill>
            <a:schemeClr val="tx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23DA4659-4452-1F48-5F77-83D19F2AA36E}"/>
              </a:ext>
            </a:extLst>
          </p:cNvPr>
          <p:cNvSpPr txBox="1"/>
          <p:nvPr/>
        </p:nvSpPr>
        <p:spPr>
          <a:xfrm>
            <a:off x="810228" y="527175"/>
            <a:ext cx="10625559" cy="584775"/>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3200" b="1" dirty="0">
                <a:solidFill>
                  <a:prstClr val="black"/>
                </a:solidFill>
                <a:latin typeface="Arial" panose="020B0604020202020204" pitchFamily="34" charset="0"/>
                <a:cs typeface="Arial" panose="020B0604020202020204" pitchFamily="34" charset="0"/>
              </a:rPr>
              <a:t>Erikson</a:t>
            </a:r>
            <a:endParaRPr kumimoji="0" lang="en-US" sz="3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6" name="TextBox 5">
            <a:extLst>
              <a:ext uri="{FF2B5EF4-FFF2-40B4-BE49-F238E27FC236}">
                <a16:creationId xmlns:a16="http://schemas.microsoft.com/office/drawing/2014/main" id="{12B6FA3A-F839-6364-E284-C21FF7B76FBE}"/>
              </a:ext>
            </a:extLst>
          </p:cNvPr>
          <p:cNvSpPr txBox="1"/>
          <p:nvPr/>
        </p:nvSpPr>
        <p:spPr>
          <a:xfrm>
            <a:off x="810228" y="1894114"/>
            <a:ext cx="10543572" cy="5262979"/>
          </a:xfrm>
          <a:prstGeom prst="rect">
            <a:avLst/>
          </a:prstGeom>
          <a:noFill/>
        </p:spPr>
        <p:txBody>
          <a:bodyPr wrap="square" rtlCol="0">
            <a:spAutoFit/>
          </a:bodyPr>
          <a:lstStyle/>
          <a:p>
            <a:r>
              <a:rPr lang="en-GB" sz="2000" dirty="0"/>
              <a:t>Adolescence – 12-20 years</a:t>
            </a:r>
          </a:p>
          <a:p>
            <a:endParaRPr lang="en-GB" sz="2000" dirty="0"/>
          </a:p>
          <a:p>
            <a:r>
              <a:rPr lang="en-GB" sz="2000" dirty="0"/>
              <a:t>Identity vs Role Confusion </a:t>
            </a:r>
          </a:p>
          <a:p>
            <a:endParaRPr lang="en-GB" sz="2000" dirty="0"/>
          </a:p>
          <a:p>
            <a:r>
              <a:rPr lang="en-GB" sz="2000" dirty="0"/>
              <a:t>Jenny is 16,which links to Erikson’s stage of identity vs Role Confusion. At this age, young people are developing independence, exploring interests, building friendships, and forming their identity. However, Jenny has been looking after her mother for five years ever since her father died. Taking on responsibilities that are above her age can limit her ability to focus on herself. This could lead to role confusion, whereby she will be confused with and struggle with playing her role as a young teenager or a carer to her mum. She may also experience stress or isolation.</a:t>
            </a:r>
          </a:p>
          <a:p>
            <a:endParaRPr lang="en-GB" sz="2000" dirty="0"/>
          </a:p>
          <a:p>
            <a:r>
              <a:rPr lang="en-GB" sz="2000" dirty="0"/>
              <a:t>A support plan should reduce her caring responsibilities through community and home-care services provide emotional support such as counselling or young carers’ group  and ensure school support. This would help Jenny focus on her development and act her age and experience what people her age do.</a:t>
            </a:r>
          </a:p>
          <a:p>
            <a:endParaRPr lang="en-GB" dirty="0"/>
          </a:p>
          <a:p>
            <a:endParaRPr lang="en-GB" dirty="0"/>
          </a:p>
        </p:txBody>
      </p:sp>
    </p:spTree>
    <p:extLst>
      <p:ext uri="{BB962C8B-B14F-4D97-AF65-F5344CB8AC3E}">
        <p14:creationId xmlns:p14="http://schemas.microsoft.com/office/powerpoint/2010/main" val="11297427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717682-2CA7-520C-D402-0138E7F9F2A1}"/>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748C1C11-464F-5424-0D25-5CFED8C25F93}"/>
              </a:ext>
            </a:extLst>
          </p:cNvPr>
          <p:cNvSpPr/>
          <p:nvPr/>
        </p:nvSpPr>
        <p:spPr>
          <a:xfrm>
            <a:off x="544010" y="371187"/>
            <a:ext cx="11169570" cy="925174"/>
          </a:xfrm>
          <a:prstGeom prst="rect">
            <a:avLst/>
          </a:prstGeom>
          <a:solidFill>
            <a:schemeClr val="tx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2F4A5F0-A580-552F-5CFF-A6728FE4057A}"/>
              </a:ext>
            </a:extLst>
          </p:cNvPr>
          <p:cNvSpPr txBox="1"/>
          <p:nvPr/>
        </p:nvSpPr>
        <p:spPr>
          <a:xfrm>
            <a:off x="810228" y="527175"/>
            <a:ext cx="10625559" cy="584775"/>
          </a:xfrm>
          <a:prstGeom prst="rect">
            <a:avLst/>
          </a:prstGeom>
          <a:noFill/>
        </p:spPr>
        <p:txBody>
          <a:bodyPr wrap="square">
            <a:spAutoFit/>
          </a:bodyPr>
          <a:lstStyle/>
          <a:p>
            <a:pPr algn="ctr"/>
            <a:r>
              <a:rPr lang="en-US" sz="3200" b="1" dirty="0">
                <a:latin typeface="Arial" panose="020B0604020202020204" pitchFamily="34" charset="0"/>
                <a:cs typeface="Arial" panose="020B0604020202020204" pitchFamily="34" charset="0"/>
              </a:rPr>
              <a:t>Nature vs. Nurture</a:t>
            </a:r>
          </a:p>
        </p:txBody>
      </p:sp>
      <p:sp>
        <p:nvSpPr>
          <p:cNvPr id="6" name="Rectangle 2">
            <a:extLst>
              <a:ext uri="{FF2B5EF4-FFF2-40B4-BE49-F238E27FC236}">
                <a16:creationId xmlns:a16="http://schemas.microsoft.com/office/drawing/2014/main" id="{987E655A-8E0A-49A2-E170-C78514855D07}"/>
              </a:ext>
            </a:extLst>
          </p:cNvPr>
          <p:cNvSpPr>
            <a:spLocks noChangeArrowheads="1"/>
          </p:cNvSpPr>
          <p:nvPr/>
        </p:nvSpPr>
        <p:spPr bwMode="auto">
          <a:xfrm>
            <a:off x="247135" y="1973710"/>
            <a:ext cx="7658374" cy="31700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342900" marR="0" lvl="0" indent="-34290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000" b="1" i="0" u="none" strike="noStrike" cap="none" normalizeH="0" baseline="0" dirty="0">
                <a:ln>
                  <a:noFill/>
                </a:ln>
                <a:solidFill>
                  <a:schemeClr val="tx1"/>
                </a:solidFill>
                <a:effectLst/>
                <a:latin typeface="Arial" panose="020B0604020202020204" pitchFamily="34" charset="0"/>
              </a:rPr>
              <a:t>Biological (Nature):</a:t>
            </a:r>
            <a:r>
              <a:rPr kumimoji="0" lang="en-US" altLang="en-US" sz="2000" b="0" i="0" u="none" strike="noStrike" cap="none" normalizeH="0" baseline="0" dirty="0">
                <a:ln>
                  <a:noFill/>
                </a:ln>
                <a:solidFill>
                  <a:schemeClr val="tx1"/>
                </a:solidFill>
                <a:effectLst/>
                <a:latin typeface="Arial" panose="020B0604020202020204" pitchFamily="34" charset="0"/>
              </a:rPr>
              <a:t> Jenny has the innate capacity for higher-order thinking (executive function), which is maturing at age 16.</a:t>
            </a:r>
          </a:p>
          <a:p>
            <a:pPr marL="0" marR="0" lvl="0" indent="0" algn="just" defTabSz="914400" rtl="0" eaLnBrk="0" fontAlgn="base" latinLnBrk="0" hangingPunct="0">
              <a:lnSpc>
                <a:spcPct val="100000"/>
              </a:lnSpc>
              <a:spcBef>
                <a:spcPct val="0"/>
              </a:spcBef>
              <a:spcAft>
                <a:spcPct val="0"/>
              </a:spcAft>
              <a:buClrTx/>
              <a:buSzTx/>
              <a:buFontTx/>
              <a:buChar char="•"/>
              <a:tabLst/>
            </a:pPr>
            <a:endParaRPr kumimoji="0" lang="en-US" altLang="en-US" sz="2000" b="0" i="0" u="none" strike="noStrike" cap="none" normalizeH="0" baseline="0" dirty="0">
              <a:ln>
                <a:noFill/>
              </a:ln>
              <a:solidFill>
                <a:schemeClr val="tx1"/>
              </a:solidFill>
              <a:effectLst/>
              <a:latin typeface="Arial" panose="020B0604020202020204" pitchFamily="34" charset="0"/>
            </a:endParaRPr>
          </a:p>
          <a:p>
            <a:pPr marL="342900" marR="0" lvl="0" indent="-34290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000" b="1" i="0" u="none" strike="noStrike" cap="none" normalizeH="0" baseline="0" dirty="0">
                <a:ln>
                  <a:noFill/>
                </a:ln>
                <a:solidFill>
                  <a:schemeClr val="tx1"/>
                </a:solidFill>
                <a:effectLst/>
                <a:latin typeface="Arial" panose="020B0604020202020204" pitchFamily="34" charset="0"/>
              </a:rPr>
              <a:t>Environmental (Nurture):</a:t>
            </a:r>
            <a:r>
              <a:rPr kumimoji="0" lang="en-US" altLang="en-US" sz="2000" b="0" i="0" u="none" strike="noStrike" cap="none" normalizeH="0" baseline="0" dirty="0">
                <a:ln>
                  <a:noFill/>
                </a:ln>
                <a:solidFill>
                  <a:schemeClr val="tx1"/>
                </a:solidFill>
                <a:effectLst/>
                <a:latin typeface="Arial" panose="020B0604020202020204" pitchFamily="34" charset="0"/>
              </a:rPr>
              <a:t> Vygotsky favors nurture. Jenny’s "social environment" (the home) is the primary driver of her psychological development.</a:t>
            </a:r>
          </a:p>
          <a:p>
            <a:pPr marL="0" marR="0" lvl="0" indent="0" algn="just" defTabSz="914400" rtl="0" eaLnBrk="0" fontAlgn="base" latinLnBrk="0" hangingPunct="0">
              <a:lnSpc>
                <a:spcPct val="100000"/>
              </a:lnSpc>
              <a:spcBef>
                <a:spcPct val="0"/>
              </a:spcBef>
              <a:spcAft>
                <a:spcPct val="0"/>
              </a:spcAft>
              <a:buClrTx/>
              <a:buSzTx/>
              <a:buFontTx/>
              <a:buChar char="•"/>
              <a:tabLst/>
            </a:pPr>
            <a:endParaRPr kumimoji="0" lang="en-US" altLang="en-US" sz="2000" b="0" i="0" u="none" strike="noStrike" cap="none" normalizeH="0" baseline="0" dirty="0">
              <a:ln>
                <a:noFill/>
              </a:ln>
              <a:solidFill>
                <a:schemeClr val="tx1"/>
              </a:solidFill>
              <a:effectLst/>
              <a:latin typeface="Arial" panose="020B0604020202020204" pitchFamily="34" charset="0"/>
            </a:endParaRPr>
          </a:p>
          <a:p>
            <a:pPr marL="342900" marR="0" lvl="0" indent="-34290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000" b="1" i="0" u="none" strike="noStrike" cap="none" normalizeH="0" baseline="0" dirty="0">
                <a:ln>
                  <a:noFill/>
                </a:ln>
                <a:solidFill>
                  <a:schemeClr val="tx1"/>
                </a:solidFill>
                <a:effectLst/>
                <a:latin typeface="Arial" panose="020B0604020202020204" pitchFamily="34" charset="0"/>
              </a:rPr>
              <a:t>Synthesis:</a:t>
            </a:r>
            <a:r>
              <a:rPr kumimoji="0" lang="en-US" altLang="en-US" sz="2000" b="0" i="0" u="none" strike="noStrike" cap="none" normalizeH="0" baseline="0" dirty="0">
                <a:ln>
                  <a:noFill/>
                </a:ln>
                <a:solidFill>
                  <a:schemeClr val="tx1"/>
                </a:solidFill>
                <a:effectLst/>
                <a:latin typeface="Arial" panose="020B0604020202020204" pitchFamily="34" charset="0"/>
              </a:rPr>
              <a:t> While her biology allows for learning, her nurture (caregiving demands) has dictated </a:t>
            </a:r>
            <a:r>
              <a:rPr kumimoji="0" lang="en-US" altLang="en-US" sz="2000" b="0" i="1" u="none" strike="noStrike" cap="none" normalizeH="0" baseline="0" dirty="0">
                <a:ln>
                  <a:noFill/>
                </a:ln>
                <a:solidFill>
                  <a:schemeClr val="tx1"/>
                </a:solidFill>
                <a:effectLst/>
                <a:latin typeface="Arial" panose="020B0604020202020204" pitchFamily="34" charset="0"/>
              </a:rPr>
              <a:t>what</a:t>
            </a:r>
            <a:r>
              <a:rPr kumimoji="0" lang="en-US" altLang="en-US" sz="2000" b="0" i="0" u="none" strike="noStrike" cap="none" normalizeH="0" baseline="0" dirty="0">
                <a:ln>
                  <a:noFill/>
                </a:ln>
                <a:solidFill>
                  <a:schemeClr val="tx1"/>
                </a:solidFill>
                <a:effectLst/>
                <a:latin typeface="Arial" panose="020B0604020202020204" pitchFamily="34" charset="0"/>
              </a:rPr>
              <a:t> she learns, prioritizing practical survival over academic or emotional exploration.</a:t>
            </a:r>
          </a:p>
        </p:txBody>
      </p:sp>
      <p:pic>
        <p:nvPicPr>
          <p:cNvPr id="8" name="Picture 7">
            <a:extLst>
              <a:ext uri="{FF2B5EF4-FFF2-40B4-BE49-F238E27FC236}">
                <a16:creationId xmlns:a16="http://schemas.microsoft.com/office/drawing/2014/main" id="{34CDDC45-582B-4C63-BBDA-1BAC295E3F9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05508" y="2399278"/>
            <a:ext cx="4153921" cy="2754229"/>
          </a:xfrm>
          <a:prstGeom prst="rect">
            <a:avLst/>
          </a:prstGeom>
        </p:spPr>
      </p:pic>
    </p:spTree>
    <p:extLst>
      <p:ext uri="{BB962C8B-B14F-4D97-AF65-F5344CB8AC3E}">
        <p14:creationId xmlns:p14="http://schemas.microsoft.com/office/powerpoint/2010/main" val="13154261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F0B0FD-D6A5-A637-6466-AF860D5DD2A1}"/>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F14C9871-4EF0-923F-E3D9-CDAD82A4FC2C}"/>
              </a:ext>
            </a:extLst>
          </p:cNvPr>
          <p:cNvSpPr/>
          <p:nvPr/>
        </p:nvSpPr>
        <p:spPr>
          <a:xfrm>
            <a:off x="544010" y="50353"/>
            <a:ext cx="11103982" cy="684097"/>
          </a:xfrm>
          <a:prstGeom prst="rect">
            <a:avLst/>
          </a:prstGeom>
          <a:solidFill>
            <a:schemeClr val="tx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6CBE0485-0F45-94AD-A76D-D4F3BCDB55F3}"/>
              </a:ext>
            </a:extLst>
          </p:cNvPr>
          <p:cNvSpPr txBox="1"/>
          <p:nvPr/>
        </p:nvSpPr>
        <p:spPr>
          <a:xfrm>
            <a:off x="544009" y="149675"/>
            <a:ext cx="10625559" cy="584775"/>
          </a:xfrm>
          <a:prstGeom prst="rect">
            <a:avLst/>
          </a:prstGeom>
          <a:noFill/>
        </p:spPr>
        <p:txBody>
          <a:bodyPr wrap="square">
            <a:spAutoFit/>
          </a:bodyPr>
          <a:lstStyle/>
          <a:p>
            <a:pPr algn="ctr"/>
            <a:r>
              <a:rPr lang="en-US" sz="3200" b="1" dirty="0">
                <a:latin typeface="Arial" panose="020B0604020202020204" pitchFamily="34" charset="0"/>
                <a:cs typeface="Arial" panose="020B0604020202020204" pitchFamily="34" charset="0"/>
              </a:rPr>
              <a:t>Proposed Support Plan &amp; Intervention</a:t>
            </a:r>
          </a:p>
        </p:txBody>
      </p:sp>
      <p:sp>
        <p:nvSpPr>
          <p:cNvPr id="5" name="Rectangle 2">
            <a:extLst>
              <a:ext uri="{FF2B5EF4-FFF2-40B4-BE49-F238E27FC236}">
                <a16:creationId xmlns:a16="http://schemas.microsoft.com/office/drawing/2014/main" id="{05527B26-0502-7410-B434-64E8D73B3F89}"/>
              </a:ext>
            </a:extLst>
          </p:cNvPr>
          <p:cNvSpPr>
            <a:spLocks noChangeArrowheads="1"/>
          </p:cNvSpPr>
          <p:nvPr/>
        </p:nvSpPr>
        <p:spPr bwMode="auto">
          <a:xfrm>
            <a:off x="208548" y="1606223"/>
            <a:ext cx="11983452" cy="44012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000" b="1" i="0" u="none" strike="noStrike" cap="none" normalizeH="0" baseline="0" dirty="0">
                <a:ln>
                  <a:noFill/>
                </a:ln>
                <a:solidFill>
                  <a:schemeClr val="tx1"/>
                </a:solidFill>
                <a:effectLst/>
                <a:latin typeface="Arial" panose="020B0604020202020204" pitchFamily="34" charset="0"/>
              </a:rPr>
              <a:t>Professional Scaffolding.</a:t>
            </a:r>
            <a:r>
              <a:rPr kumimoji="0" lang="en-US" altLang="en-US" sz="2000" b="0" i="0" u="none" strike="noStrike" cap="none" normalizeH="0" baseline="0" dirty="0">
                <a:ln>
                  <a:noFill/>
                </a:ln>
                <a:solidFill>
                  <a:schemeClr val="tx1"/>
                </a:solidFill>
                <a:effectLst/>
                <a:latin typeface="Arial" panose="020B0604020202020204" pitchFamily="34" charset="0"/>
              </a:rPr>
              <a:t> Introduce a social worker or advocate to act as the </a:t>
            </a:r>
            <a:r>
              <a:rPr kumimoji="0" lang="en-US" altLang="en-US" sz="2000" b="1" i="0" u="none" strike="noStrike" cap="none" normalizeH="0" baseline="0" dirty="0">
                <a:ln>
                  <a:noFill/>
                </a:ln>
                <a:solidFill>
                  <a:schemeClr val="tx1"/>
                </a:solidFill>
                <a:effectLst/>
                <a:latin typeface="Arial" panose="020B0604020202020204" pitchFamily="34" charset="0"/>
              </a:rPr>
              <a:t>MKO</a:t>
            </a:r>
            <a:r>
              <a:rPr kumimoji="0" lang="en-US" altLang="en-US" sz="2000" b="0" i="0" u="none" strike="noStrike" cap="none" normalizeH="0" baseline="0" dirty="0">
                <a:ln>
                  <a:noFill/>
                </a:ln>
                <a:solidFill>
                  <a:schemeClr val="tx1"/>
                </a:solidFill>
                <a:effectLst/>
                <a:latin typeface="Arial" panose="020B0604020202020204" pitchFamily="34" charset="0"/>
              </a:rPr>
              <a:t> for the administrative tasks. This moves the "burden" out of Jenny’s ZPD.</a:t>
            </a:r>
          </a:p>
          <a:p>
            <a:pPr marR="0" lvl="0" algn="l" defTabSz="914400" rtl="0" eaLnBrk="0" fontAlgn="base" latinLnBrk="0" hangingPunct="0">
              <a:lnSpc>
                <a:spcPct val="100000"/>
              </a:lnSpc>
              <a:spcBef>
                <a:spcPct val="0"/>
              </a:spcBef>
              <a:spcAft>
                <a:spcPct val="0"/>
              </a:spcAft>
              <a:buClrTx/>
              <a:buSzTx/>
              <a:tabLst/>
            </a:pPr>
            <a:endParaRPr kumimoji="0" lang="en-US" altLang="en-US" sz="2000" b="0" i="0" u="none" strike="noStrike" cap="none" normalizeH="0" baseline="0" dirty="0">
              <a:ln>
                <a:noFill/>
              </a:ln>
              <a:solidFill>
                <a:schemeClr val="tx1"/>
              </a:solidFill>
              <a:effectLst/>
              <a:latin typeface="Arial" panose="020B0604020202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000" b="1" i="0" u="none" strike="noStrike" cap="none" normalizeH="0" baseline="0" dirty="0">
                <a:ln>
                  <a:noFill/>
                </a:ln>
                <a:solidFill>
                  <a:schemeClr val="tx1"/>
                </a:solidFill>
                <a:effectLst/>
                <a:latin typeface="Arial" panose="020B0604020202020204" pitchFamily="34" charset="0"/>
              </a:rPr>
              <a:t>Peer-Group Mediation.</a:t>
            </a:r>
            <a:r>
              <a:rPr kumimoji="0" lang="en-US" altLang="en-US" sz="2000" b="0" i="0" u="none" strike="noStrike" cap="none" normalizeH="0" baseline="0" dirty="0">
                <a:ln>
                  <a:noFill/>
                </a:ln>
                <a:solidFill>
                  <a:schemeClr val="tx1"/>
                </a:solidFill>
                <a:effectLst/>
                <a:latin typeface="Arial" panose="020B0604020202020204" pitchFamily="34" charset="0"/>
              </a:rPr>
              <a:t> Enroll Jenny in a young carers' group. This provides a "social laboratory" where she can use language and shared experience to process her identity.</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2000" b="0" i="0" u="none" strike="noStrike" cap="none" normalizeH="0" baseline="0" dirty="0">
              <a:ln>
                <a:noFill/>
              </a:ln>
              <a:solidFill>
                <a:schemeClr val="tx1"/>
              </a:solidFill>
              <a:effectLst/>
              <a:latin typeface="Arial" panose="020B0604020202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000" b="1" i="0" u="none" strike="noStrike" cap="none" normalizeH="0" baseline="0" dirty="0">
                <a:ln>
                  <a:noFill/>
                </a:ln>
                <a:solidFill>
                  <a:schemeClr val="tx1"/>
                </a:solidFill>
                <a:effectLst/>
                <a:latin typeface="Arial" panose="020B0604020202020204" pitchFamily="34" charset="0"/>
              </a:rPr>
              <a:t>Educational Tailoring.</a:t>
            </a:r>
            <a:r>
              <a:rPr kumimoji="0" lang="en-US" altLang="en-US" sz="2000" b="0" i="0" u="none" strike="noStrike" cap="none" normalizeH="0" baseline="0" dirty="0">
                <a:ln>
                  <a:noFill/>
                </a:ln>
                <a:solidFill>
                  <a:schemeClr val="tx1"/>
                </a:solidFill>
                <a:effectLst/>
                <a:latin typeface="Arial" panose="020B0604020202020204" pitchFamily="34" charset="0"/>
              </a:rPr>
              <a:t> Use "collaborative learning" in school to help her catch up on missed cognitive milestones.</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2000" b="0" i="0" u="none" strike="noStrike" cap="none" normalizeH="0" baseline="0" dirty="0">
              <a:ln>
                <a:noFill/>
              </a:ln>
              <a:solidFill>
                <a:schemeClr val="tx1"/>
              </a:solidFill>
              <a:effectLst/>
              <a:latin typeface="Arial" panose="020B0604020202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lang="en-US" altLang="en-US" sz="2000" b="1" dirty="0">
                <a:latin typeface="Arial" panose="020B0604020202020204" pitchFamily="34" charset="0"/>
              </a:rPr>
              <a:t>Social Worker Intervention</a:t>
            </a:r>
            <a:r>
              <a:rPr lang="en-US" altLang="en-US" sz="2000" dirty="0">
                <a:latin typeface="Arial" panose="020B0604020202020204" pitchFamily="34" charset="0"/>
              </a:rPr>
              <a:t>. Focuses on assessment of needs, safety, independence, support for issues such as peer pressure, education and or homeless. Usually involving Multi-Agency meetings.</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lang="en-US" altLang="en-US" sz="2000" dirty="0">
              <a:latin typeface="Arial" panose="020B0604020202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000" b="1" i="0" u="none" strike="noStrike" cap="none" normalizeH="0" baseline="0" dirty="0">
                <a:ln>
                  <a:noFill/>
                </a:ln>
                <a:solidFill>
                  <a:schemeClr val="tx1"/>
                </a:solidFill>
                <a:effectLst/>
                <a:latin typeface="Arial" panose="020B0604020202020204" pitchFamily="34" charset="0"/>
              </a:rPr>
              <a:t>Mental Hea</a:t>
            </a:r>
            <a:r>
              <a:rPr lang="en-US" altLang="en-US" sz="2000" b="1" dirty="0">
                <a:latin typeface="Arial" panose="020B0604020202020204" pitchFamily="34" charset="0"/>
              </a:rPr>
              <a:t>lth Team. </a:t>
            </a:r>
            <a:r>
              <a:rPr lang="en-US" altLang="en-US" sz="2000" dirty="0">
                <a:latin typeface="Arial" panose="020B0604020202020204" pitchFamily="34" charset="0"/>
              </a:rPr>
              <a:t>Mental health team in support for Jenny through confidence counselling, emotional support to manage stress and anxiety.</a:t>
            </a:r>
            <a:endParaRPr kumimoji="0" lang="en-US" altLang="en-US" sz="20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3710003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9AE0C5-ABDC-344E-DAF0-5E6F718D4955}"/>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F38479F9-336B-6DCD-5FE7-7E60B2F8DA95}"/>
              </a:ext>
            </a:extLst>
          </p:cNvPr>
          <p:cNvSpPr/>
          <p:nvPr/>
        </p:nvSpPr>
        <p:spPr>
          <a:xfrm>
            <a:off x="544010" y="371187"/>
            <a:ext cx="11169570" cy="925174"/>
          </a:xfrm>
          <a:prstGeom prst="rect">
            <a:avLst/>
          </a:prstGeom>
          <a:solidFill>
            <a:schemeClr val="tx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304194B6-1131-226F-E3EF-270B2A5E7D8C}"/>
              </a:ext>
            </a:extLst>
          </p:cNvPr>
          <p:cNvSpPr txBox="1"/>
          <p:nvPr/>
        </p:nvSpPr>
        <p:spPr>
          <a:xfrm>
            <a:off x="810228" y="527175"/>
            <a:ext cx="10625559" cy="584775"/>
          </a:xfrm>
          <a:prstGeom prst="rect">
            <a:avLst/>
          </a:prstGeom>
          <a:noFill/>
        </p:spPr>
        <p:txBody>
          <a:bodyPr wrap="square">
            <a:spAutoFit/>
          </a:bodyPr>
          <a:lstStyle/>
          <a:p>
            <a:pPr algn="ctr"/>
            <a:r>
              <a:rPr lang="en-US" sz="3200" b="1" dirty="0">
                <a:latin typeface="Arial" panose="020B0604020202020204" pitchFamily="34" charset="0"/>
                <a:cs typeface="Arial" panose="020B0604020202020204" pitchFamily="34" charset="0"/>
              </a:rPr>
              <a:t>Critical Evaluation of Vygotsky</a:t>
            </a:r>
          </a:p>
        </p:txBody>
      </p:sp>
      <p:sp>
        <p:nvSpPr>
          <p:cNvPr id="2" name="Rectangle 1">
            <a:extLst>
              <a:ext uri="{FF2B5EF4-FFF2-40B4-BE49-F238E27FC236}">
                <a16:creationId xmlns:a16="http://schemas.microsoft.com/office/drawing/2014/main" id="{9C001AEC-5583-BDD2-B0DF-704B585D722F}"/>
              </a:ext>
            </a:extLst>
          </p:cNvPr>
          <p:cNvSpPr>
            <a:spLocks noChangeArrowheads="1"/>
          </p:cNvSpPr>
          <p:nvPr/>
        </p:nvSpPr>
        <p:spPr bwMode="auto">
          <a:xfrm>
            <a:off x="277792" y="1535137"/>
            <a:ext cx="11713580" cy="50783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0" lang="en-US" altLang="en-US" sz="2000" b="1" i="0" u="none" strike="noStrike" cap="none" normalizeH="0" baseline="0" dirty="0">
                <a:ln>
                  <a:noFill/>
                </a:ln>
                <a:solidFill>
                  <a:schemeClr val="tx1"/>
                </a:solidFill>
                <a:effectLst/>
                <a:latin typeface="Arial" panose="020B0604020202020204" pitchFamily="34" charset="0"/>
              </a:rPr>
              <a:t>Strengths:</a:t>
            </a:r>
            <a:endParaRPr kumimoji="0" lang="en-US" altLang="en-US" sz="2000" b="0" i="0" u="none" strike="noStrike" cap="none" normalizeH="0" baseline="0" dirty="0">
              <a:ln>
                <a:noFill/>
              </a:ln>
              <a:solidFill>
                <a:schemeClr val="tx1"/>
              </a:solidFill>
              <a:effectLst/>
              <a:latin typeface="Arial" panose="020B0604020202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Excellent for explaining how "roles" (like being a carer) change how we think.</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2000" b="0" i="0" u="none" strike="noStrike" cap="none" normalizeH="0" baseline="0" dirty="0">
              <a:ln>
                <a:noFill/>
              </a:ln>
              <a:solidFill>
                <a:schemeClr val="tx1"/>
              </a:solidFill>
              <a:effectLst/>
              <a:latin typeface="Arial" panose="020B0604020202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Highlights the importance of community and social support.</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Explains why adolescence is important </a:t>
            </a:r>
            <a:r>
              <a:rPr lang="en-US" altLang="en-US" sz="2000" dirty="0">
                <a:latin typeface="Arial" panose="020B0604020202020204" pitchFamily="34" charset="0"/>
              </a:rPr>
              <a:t>for developing identity and independence.</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Helps understand how Jenny’s caring role may increase risk of role confusion</a:t>
            </a:r>
          </a:p>
          <a:p>
            <a:pPr marR="0" lvl="0" algn="l" defTabSz="914400" rtl="0" eaLnBrk="0" fontAlgn="base" latinLnBrk="0" hangingPunct="0">
              <a:lnSpc>
                <a:spcPct val="100000"/>
              </a:lnSpc>
              <a:spcBef>
                <a:spcPct val="0"/>
              </a:spcBef>
              <a:spcAft>
                <a:spcPct val="0"/>
              </a:spcAft>
              <a:buClrTx/>
              <a:buSzTx/>
              <a:tabLst/>
            </a:pPr>
            <a:endParaRPr kumimoji="0" lang="en-US" altLang="en-US" sz="2000" b="0" i="0" u="none" strike="noStrike" cap="none" normalizeH="0" baseline="0" dirty="0">
              <a:ln>
                <a:noFill/>
              </a:ln>
              <a:solidFill>
                <a:schemeClr val="tx1"/>
              </a:solidFill>
              <a:effectLst/>
              <a:latin typeface="Arial" panose="020B0604020202020204" pitchFamily="34" charset="0"/>
            </a:endParaRPr>
          </a:p>
          <a:p>
            <a:pPr marR="0" lvl="0" algn="l" defTabSz="914400" rtl="0" eaLnBrk="0" fontAlgn="base" latinLnBrk="0" hangingPunct="0">
              <a:lnSpc>
                <a:spcPct val="100000"/>
              </a:lnSpc>
              <a:spcBef>
                <a:spcPct val="0"/>
              </a:spcBef>
              <a:spcAft>
                <a:spcPct val="0"/>
              </a:spcAft>
              <a:buClrTx/>
              <a:buSzTx/>
              <a:tabLst/>
            </a:pPr>
            <a:endParaRPr lang="en-US" altLang="en-US" sz="2000"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2000" b="1" i="0" u="none" strike="noStrike" cap="none" normalizeH="0" baseline="0" dirty="0">
                <a:ln>
                  <a:noFill/>
                </a:ln>
                <a:solidFill>
                  <a:schemeClr val="tx1"/>
                </a:solidFill>
                <a:effectLst/>
                <a:latin typeface="Arial" panose="020B0604020202020204" pitchFamily="34" charset="0"/>
              </a:rPr>
              <a:t>Limitations:</a:t>
            </a:r>
            <a:endParaRPr kumimoji="0" lang="en-US" altLang="en-US" sz="2000" b="0" i="0" u="none" strike="noStrike" cap="none" normalizeH="0" baseline="0" dirty="0">
              <a:ln>
                <a:noFill/>
              </a:ln>
              <a:solidFill>
                <a:schemeClr val="tx1"/>
              </a:solidFill>
              <a:effectLst/>
              <a:latin typeface="Arial" panose="020B0604020202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Largely ignores the </a:t>
            </a:r>
            <a:r>
              <a:rPr kumimoji="0" lang="en-US" altLang="en-US" sz="2000" i="0" u="none" strike="noStrike" cap="none" normalizeH="0" baseline="0" dirty="0">
                <a:ln>
                  <a:noFill/>
                </a:ln>
                <a:solidFill>
                  <a:schemeClr val="tx1"/>
                </a:solidFill>
                <a:effectLst/>
                <a:latin typeface="Arial" panose="020B0604020202020204" pitchFamily="34" charset="0"/>
              </a:rPr>
              <a:t>biological/physical aspects of her mother’s illness.</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000" i="0" u="none" strike="noStrike" cap="none" normalizeH="0" baseline="0" dirty="0">
              <a:ln>
                <a:noFill/>
              </a:ln>
              <a:solidFill>
                <a:schemeClr val="tx1"/>
              </a:solidFill>
              <a:effectLst/>
              <a:latin typeface="Arial" panose="020B0604020202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000" i="0" u="none" strike="noStrike" cap="none" normalizeH="0" baseline="0" dirty="0">
                <a:ln>
                  <a:noFill/>
                </a:ln>
                <a:solidFill>
                  <a:schemeClr val="tx1"/>
                </a:solidFill>
                <a:effectLst/>
                <a:latin typeface="Arial" panose="020B0604020202020204" pitchFamily="34" charset="0"/>
              </a:rPr>
              <a:t>Does not fully account for the emotional trauma </a:t>
            </a:r>
            <a:r>
              <a:rPr kumimoji="0" lang="en-US" altLang="en-US" sz="2000" b="0" i="0" u="none" strike="noStrike" cap="none" normalizeH="0" baseline="0" dirty="0">
                <a:ln>
                  <a:noFill/>
                </a:ln>
                <a:solidFill>
                  <a:schemeClr val="tx1"/>
                </a:solidFill>
                <a:effectLst/>
                <a:latin typeface="Arial" panose="020B0604020202020204" pitchFamily="34" charset="0"/>
              </a:rPr>
              <a:t>of the father's death (where Bowlby might be stronger).</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a:ln>
                  <a:noFill/>
                </a:ln>
                <a:solidFill>
                  <a:schemeClr val="tx1"/>
                </a:solidFill>
                <a:effectLst/>
                <a:latin typeface="Arial" panose="020B0604020202020204" pitchFamily="34" charset="0"/>
              </a:rPr>
              <a:t>Vague </a:t>
            </a:r>
            <a:r>
              <a:rPr kumimoji="0" lang="en-US" altLang="en-US" sz="2000" b="0" i="0" u="none" strike="noStrike" cap="none" normalizeH="0" baseline="0" dirty="0">
                <a:ln>
                  <a:noFill/>
                </a:ln>
                <a:solidFill>
                  <a:schemeClr val="tx1"/>
                </a:solidFill>
                <a:effectLst/>
                <a:latin typeface="Arial" panose="020B0604020202020204" pitchFamily="34" charset="0"/>
              </a:rPr>
              <a:t>on specific "stages" of development compared to Piaget.</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lang="en-US" altLang="en-US" sz="2000" dirty="0">
                <a:latin typeface="Arial" panose="020B0604020202020204" pitchFamily="34" charset="0"/>
              </a:rPr>
              <a:t>Suggests development happens in fixed stages, but  Jenny may develop identity differently</a:t>
            </a:r>
            <a:endParaRPr kumimoji="0" lang="en-US" altLang="en-US" sz="2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4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6064111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19E411-7745-55D6-84DA-AC00E6D8CA2F}"/>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93C6E4BD-801E-C236-E09D-898187413B36}"/>
              </a:ext>
            </a:extLst>
          </p:cNvPr>
          <p:cNvSpPr/>
          <p:nvPr/>
        </p:nvSpPr>
        <p:spPr>
          <a:xfrm>
            <a:off x="544010" y="371187"/>
            <a:ext cx="11169570" cy="925174"/>
          </a:xfrm>
          <a:prstGeom prst="rect">
            <a:avLst/>
          </a:prstGeom>
          <a:solidFill>
            <a:schemeClr val="tx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EFFC9FF6-B37B-8729-C2BB-05C3DE316E01}"/>
              </a:ext>
            </a:extLst>
          </p:cNvPr>
          <p:cNvSpPr txBox="1"/>
          <p:nvPr/>
        </p:nvSpPr>
        <p:spPr>
          <a:xfrm>
            <a:off x="810228" y="527175"/>
            <a:ext cx="10625559" cy="584775"/>
          </a:xfrm>
          <a:prstGeom prst="rect">
            <a:avLst/>
          </a:prstGeom>
          <a:noFill/>
        </p:spPr>
        <p:txBody>
          <a:bodyPr wrap="square">
            <a:spAutoFit/>
          </a:bodyPr>
          <a:lstStyle/>
          <a:p>
            <a:pPr algn="ctr"/>
            <a:r>
              <a:rPr lang="en-US" sz="3200" b="1" dirty="0">
                <a:latin typeface="Arial" panose="020B0604020202020204" pitchFamily="34" charset="0"/>
                <a:cs typeface="Arial" panose="020B0604020202020204" pitchFamily="34" charset="0"/>
              </a:rPr>
              <a:t>Conclusion</a:t>
            </a:r>
          </a:p>
        </p:txBody>
      </p:sp>
      <p:sp>
        <p:nvSpPr>
          <p:cNvPr id="6" name="Rectangle 2">
            <a:extLst>
              <a:ext uri="{FF2B5EF4-FFF2-40B4-BE49-F238E27FC236}">
                <a16:creationId xmlns:a16="http://schemas.microsoft.com/office/drawing/2014/main" id="{8D2549E1-6A1B-2572-ED93-9279C03A6FD4}"/>
              </a:ext>
            </a:extLst>
          </p:cNvPr>
          <p:cNvSpPr>
            <a:spLocks noChangeArrowheads="1"/>
          </p:cNvSpPr>
          <p:nvPr/>
        </p:nvSpPr>
        <p:spPr bwMode="auto">
          <a:xfrm>
            <a:off x="243068" y="1836320"/>
            <a:ext cx="11771454" cy="25545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Jenny is a product of her social environment</a:t>
            </a:r>
            <a:r>
              <a:rPr lang="en-US" altLang="en-US" sz="2000" dirty="0">
                <a:latin typeface="Arial" panose="020B0604020202020204" pitchFamily="34" charset="0"/>
                <a:cs typeface="Arial" panose="020B0604020202020204" pitchFamily="34" charset="0"/>
              </a:rPr>
              <a:t>,</a:t>
            </a:r>
            <a:r>
              <a:rPr lang="en-US" sz="2000" dirty="0">
                <a:effectLst/>
                <a:latin typeface="Arial" panose="020B0604020202020204" pitchFamily="34" charset="0"/>
                <a:ea typeface="Calibri" panose="020F0502020204030204" pitchFamily="34" charset="0"/>
                <a:cs typeface="Arial" panose="020B0604020202020204" pitchFamily="34" charset="0"/>
              </a:rPr>
              <a:t> a resilient young woman whose development has been shaped by an extraordinary social burden.</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By </a:t>
            </a:r>
            <a:r>
              <a:rPr lang="en-US" altLang="en-US" sz="2000" dirty="0">
                <a:latin typeface="Arial" panose="020B0604020202020204" pitchFamily="34" charset="0"/>
              </a:rPr>
              <a:t>applying Vygotsky’s principles of</a:t>
            </a:r>
            <a:r>
              <a:rPr kumimoji="0" lang="en-US" altLang="en-US" sz="2000" b="0" i="0" u="none" strike="noStrike" cap="none" normalizeH="0" baseline="0" dirty="0">
                <a:ln>
                  <a:noFill/>
                </a:ln>
                <a:solidFill>
                  <a:schemeClr val="tx1"/>
                </a:solidFill>
                <a:effectLst/>
                <a:latin typeface="Arial" panose="020B0604020202020204" pitchFamily="34" charset="0"/>
              </a:rPr>
              <a:t> </a:t>
            </a:r>
            <a:r>
              <a:rPr kumimoji="0" lang="en-US" altLang="en-US" sz="2000" i="0" u="none" strike="noStrike" cap="none" normalizeH="0" baseline="0" dirty="0">
                <a:ln>
                  <a:noFill/>
                </a:ln>
                <a:solidFill>
                  <a:schemeClr val="tx1"/>
                </a:solidFill>
                <a:effectLst/>
                <a:latin typeface="Arial" panose="020B0604020202020204" pitchFamily="34" charset="0"/>
              </a:rPr>
              <a:t>scaffolding</a:t>
            </a:r>
            <a:r>
              <a:rPr kumimoji="0" lang="en-US" altLang="en-US" sz="2000" b="0" i="0" u="none" strike="noStrike" cap="none" normalizeH="0" baseline="0" dirty="0">
                <a:ln>
                  <a:noFill/>
                </a:ln>
                <a:solidFill>
                  <a:schemeClr val="tx1"/>
                </a:solidFill>
                <a:effectLst/>
                <a:latin typeface="Arial" panose="020B0604020202020204" pitchFamily="34" charset="0"/>
              </a:rPr>
              <a:t> and reducing the cognitive load of her caregiving roles, we allow her to re-enter her own age-appropriate Zone of Proximal Development.</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000" b="0" i="0" u="none" strike="noStrike" cap="none" normalizeH="0" baseline="0" dirty="0">
              <a:ln>
                <a:noFill/>
              </a:ln>
              <a:solidFill>
                <a:schemeClr val="tx1"/>
              </a:solidFill>
              <a:effectLst/>
              <a:latin typeface="Arial" panose="020B0604020202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Support must be social, not just practical.</a:t>
            </a:r>
          </a:p>
        </p:txBody>
      </p:sp>
    </p:spTree>
    <p:extLst>
      <p:ext uri="{BB962C8B-B14F-4D97-AF65-F5344CB8AC3E}">
        <p14:creationId xmlns:p14="http://schemas.microsoft.com/office/powerpoint/2010/main" val="10193759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69FD90-F5BE-4117-DD4A-B9F6F92977F2}"/>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9EA3E688-3E09-575C-DA9D-912DC529212E}"/>
              </a:ext>
            </a:extLst>
          </p:cNvPr>
          <p:cNvSpPr/>
          <p:nvPr/>
        </p:nvSpPr>
        <p:spPr>
          <a:xfrm>
            <a:off x="544010" y="371187"/>
            <a:ext cx="11169570" cy="925174"/>
          </a:xfrm>
          <a:prstGeom prst="rect">
            <a:avLst/>
          </a:prstGeom>
          <a:solidFill>
            <a:schemeClr val="tx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629697C5-9DDF-76AD-B43A-E87E05ED4431}"/>
              </a:ext>
            </a:extLst>
          </p:cNvPr>
          <p:cNvSpPr txBox="1"/>
          <p:nvPr/>
        </p:nvSpPr>
        <p:spPr>
          <a:xfrm>
            <a:off x="810228" y="527175"/>
            <a:ext cx="10625559" cy="584775"/>
          </a:xfrm>
          <a:prstGeom prst="rect">
            <a:avLst/>
          </a:prstGeom>
          <a:noFill/>
        </p:spPr>
        <p:txBody>
          <a:bodyPr wrap="square">
            <a:spAutoFit/>
          </a:bodyPr>
          <a:lstStyle/>
          <a:p>
            <a:pPr algn="ctr"/>
            <a:r>
              <a:rPr lang="en-US" sz="3200" b="1" dirty="0">
                <a:latin typeface="Arial" panose="020B0604020202020204" pitchFamily="34" charset="0"/>
                <a:cs typeface="Arial" panose="020B0604020202020204" pitchFamily="34" charset="0"/>
              </a:rPr>
              <a:t>Reference List</a:t>
            </a:r>
          </a:p>
        </p:txBody>
      </p:sp>
      <p:sp>
        <p:nvSpPr>
          <p:cNvPr id="5" name="TextBox 4">
            <a:extLst>
              <a:ext uri="{FF2B5EF4-FFF2-40B4-BE49-F238E27FC236}">
                <a16:creationId xmlns:a16="http://schemas.microsoft.com/office/drawing/2014/main" id="{1C4170F1-B5B7-D6B0-BAAC-D8E1B5AF22F8}"/>
              </a:ext>
            </a:extLst>
          </p:cNvPr>
          <p:cNvSpPr txBox="1"/>
          <p:nvPr/>
        </p:nvSpPr>
        <p:spPr>
          <a:xfrm>
            <a:off x="544011" y="1399237"/>
            <a:ext cx="10891776" cy="4651979"/>
          </a:xfrm>
          <a:prstGeom prst="rect">
            <a:avLst/>
          </a:prstGeom>
          <a:noFill/>
        </p:spPr>
        <p:txBody>
          <a:bodyPr wrap="square">
            <a:spAutoFit/>
          </a:bodyPr>
          <a:lstStyle/>
          <a:p>
            <a:pPr marL="342900" indent="-34290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Berk, L.E. and Meyers, A.B. (2016) </a:t>
            </a:r>
            <a:r>
              <a:rPr lang="en-US" sz="2000" i="1" dirty="0">
                <a:latin typeface="Arial" panose="020B0604020202020204" pitchFamily="34" charset="0"/>
                <a:cs typeface="Arial" panose="020B0604020202020204" pitchFamily="34" charset="0"/>
              </a:rPr>
              <a:t>Infants and Children: Prenatal through Middle Childhood</a:t>
            </a:r>
            <a:r>
              <a:rPr lang="en-US" sz="2000" dirty="0">
                <a:latin typeface="Arial" panose="020B0604020202020204" pitchFamily="34" charset="0"/>
                <a:cs typeface="Arial" panose="020B0604020202020204" pitchFamily="34" charset="0"/>
              </a:rPr>
              <a:t>. 8th </a:t>
            </a:r>
            <a:r>
              <a:rPr lang="en-US" sz="2000" dirty="0" err="1">
                <a:latin typeface="Arial" panose="020B0604020202020204" pitchFamily="34" charset="0"/>
                <a:cs typeface="Arial" panose="020B0604020202020204" pitchFamily="34" charset="0"/>
              </a:rPr>
              <a:t>edn</a:t>
            </a:r>
            <a:r>
              <a:rPr lang="en-US" sz="2000" dirty="0">
                <a:latin typeface="Arial" panose="020B0604020202020204" pitchFamily="34" charset="0"/>
                <a:cs typeface="Arial" panose="020B0604020202020204" pitchFamily="34" charset="0"/>
              </a:rPr>
              <a:t>. Pearson.</a:t>
            </a:r>
          </a:p>
          <a:p>
            <a:pPr marL="342900" indent="-34290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Daniels, H. (2016) </a:t>
            </a:r>
            <a:r>
              <a:rPr lang="en-US" sz="2000" i="1" dirty="0">
                <a:latin typeface="Arial" panose="020B0604020202020204" pitchFamily="34" charset="0"/>
                <a:cs typeface="Arial" panose="020B0604020202020204" pitchFamily="34" charset="0"/>
              </a:rPr>
              <a:t>Vygotsky and Pedagogy</a:t>
            </a:r>
            <a:r>
              <a:rPr lang="en-US" sz="2000" dirty="0">
                <a:latin typeface="Arial" panose="020B0604020202020204" pitchFamily="34" charset="0"/>
                <a:cs typeface="Arial" panose="020B0604020202020204" pitchFamily="34" charset="0"/>
              </a:rPr>
              <a:t>. Routledge.</a:t>
            </a:r>
          </a:p>
          <a:p>
            <a:pPr marL="342900" indent="-342900">
              <a:lnSpc>
                <a:spcPct val="150000"/>
              </a:lnSpc>
              <a:buFont typeface="Arial" panose="020B0604020202020204" pitchFamily="34" charset="0"/>
              <a:buChar char="•"/>
            </a:pPr>
            <a:r>
              <a:rPr lang="en-US" sz="2000" dirty="0" err="1">
                <a:latin typeface="Arial" panose="020B0604020202020204" pitchFamily="34" charset="0"/>
                <a:cs typeface="Arial" panose="020B0604020202020204" pitchFamily="34" charset="0"/>
              </a:rPr>
              <a:t>Kozulin</a:t>
            </a:r>
            <a:r>
              <a:rPr lang="en-US" sz="2000" dirty="0">
                <a:latin typeface="Arial" panose="020B0604020202020204" pitchFamily="34" charset="0"/>
                <a:cs typeface="Arial" panose="020B0604020202020204" pitchFamily="34" charset="0"/>
              </a:rPr>
              <a:t>, A. (2003) </a:t>
            </a:r>
            <a:r>
              <a:rPr lang="en-US" sz="2000" i="1" dirty="0">
                <a:latin typeface="Arial" panose="020B0604020202020204" pitchFamily="34" charset="0"/>
                <a:cs typeface="Arial" panose="020B0604020202020204" pitchFamily="34" charset="0"/>
              </a:rPr>
              <a:t>Vygotsky's Educational Theory in Cultural Context</a:t>
            </a:r>
            <a:r>
              <a:rPr lang="en-US" sz="2000" dirty="0">
                <a:latin typeface="Arial" panose="020B0604020202020204" pitchFamily="34" charset="0"/>
                <a:cs typeface="Arial" panose="020B0604020202020204" pitchFamily="34" charset="0"/>
              </a:rPr>
              <a:t>. Cambridge University Press.</a:t>
            </a:r>
          </a:p>
          <a:p>
            <a:pPr marL="342900" indent="-34290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Robson, S. (2012) </a:t>
            </a:r>
            <a:r>
              <a:rPr lang="en-US" sz="2000" i="1" dirty="0">
                <a:latin typeface="Arial" panose="020B0604020202020204" pitchFamily="34" charset="0"/>
                <a:cs typeface="Arial" panose="020B0604020202020204" pitchFamily="34" charset="0"/>
              </a:rPr>
              <a:t>Developing Thinking and Understanding in Young Children</a:t>
            </a:r>
            <a:r>
              <a:rPr lang="en-US" sz="2000" dirty="0">
                <a:latin typeface="Arial" panose="020B0604020202020204" pitchFamily="34" charset="0"/>
                <a:cs typeface="Arial" panose="020B0604020202020204" pitchFamily="34" charset="0"/>
              </a:rPr>
              <a:t>. Routledge.</a:t>
            </a:r>
          </a:p>
          <a:p>
            <a:pPr marL="342900" indent="-34290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Vygotsky, L.S. (1978) </a:t>
            </a:r>
            <a:r>
              <a:rPr lang="en-US" sz="2000" i="1" dirty="0">
                <a:latin typeface="Arial" panose="020B0604020202020204" pitchFamily="34" charset="0"/>
                <a:cs typeface="Arial" panose="020B0604020202020204" pitchFamily="34" charset="0"/>
              </a:rPr>
              <a:t>Mind in Society: Development of Higher Psychological Processes</a:t>
            </a:r>
            <a:r>
              <a:rPr lang="en-US" sz="2000" dirty="0">
                <a:latin typeface="Arial" panose="020B0604020202020204" pitchFamily="34" charset="0"/>
                <a:cs typeface="Arial" panose="020B0604020202020204" pitchFamily="34" charset="0"/>
              </a:rPr>
              <a:t>. Harvard University Press.</a:t>
            </a:r>
          </a:p>
          <a:p>
            <a:pPr marL="342900" indent="-342900">
              <a:lnSpc>
                <a:spcPct val="150000"/>
              </a:lnSpc>
              <a:buFont typeface="Arial" panose="020B0604020202020204" pitchFamily="34" charset="0"/>
              <a:buChar char="•"/>
            </a:pPr>
            <a:r>
              <a:rPr lang="en-US" sz="2000" dirty="0" err="1">
                <a:latin typeface="Arial" panose="020B0604020202020204" pitchFamily="34" charset="0"/>
                <a:cs typeface="Arial" panose="020B0604020202020204" pitchFamily="34" charset="0"/>
              </a:rPr>
              <a:t>Wertsch</a:t>
            </a:r>
            <a:r>
              <a:rPr lang="en-US" sz="2000" dirty="0">
                <a:latin typeface="Arial" panose="020B0604020202020204" pitchFamily="34" charset="0"/>
                <a:cs typeface="Arial" panose="020B0604020202020204" pitchFamily="34" charset="0"/>
              </a:rPr>
              <a:t>, J.V. (1985) </a:t>
            </a:r>
            <a:r>
              <a:rPr lang="en-US" sz="2000" i="1" dirty="0">
                <a:latin typeface="Arial" panose="020B0604020202020204" pitchFamily="34" charset="0"/>
                <a:cs typeface="Arial" panose="020B0604020202020204" pitchFamily="34" charset="0"/>
              </a:rPr>
              <a:t>Vygotsky and the Social Formation of Mind</a:t>
            </a:r>
            <a:r>
              <a:rPr lang="en-US" sz="2000" dirty="0">
                <a:latin typeface="Arial" panose="020B0604020202020204" pitchFamily="34" charset="0"/>
                <a:cs typeface="Arial" panose="020B0604020202020204" pitchFamily="34" charset="0"/>
              </a:rPr>
              <a:t>. Harvard University Press.</a:t>
            </a:r>
          </a:p>
          <a:p>
            <a:pPr marL="342900" indent="-342900">
              <a:lnSpc>
                <a:spcPct val="150000"/>
              </a:lnSpc>
              <a:buFont typeface="Arial" panose="020B0604020202020204" pitchFamily="34" charset="0"/>
              <a:buChar char="•"/>
            </a:pPr>
            <a:r>
              <a:rPr lang="en-US" sz="2000" dirty="0" err="1">
                <a:latin typeface="Arial" panose="020B0604020202020204" pitchFamily="34" charset="0"/>
                <a:cs typeface="Arial" panose="020B0604020202020204" pitchFamily="34" charset="0"/>
              </a:rPr>
              <a:t>Etikson,E.H</a:t>
            </a:r>
            <a:r>
              <a:rPr lang="en-US" sz="2000" dirty="0">
                <a:latin typeface="Arial" panose="020B0604020202020204" pitchFamily="34" charset="0"/>
                <a:cs typeface="Arial" panose="020B0604020202020204" pitchFamily="34" charset="0"/>
              </a:rPr>
              <a:t>.(1968) </a:t>
            </a:r>
            <a:r>
              <a:rPr lang="en-US" sz="2000" dirty="0" err="1">
                <a:latin typeface="Arial" panose="020B0604020202020204" pitchFamily="34" charset="0"/>
                <a:cs typeface="Arial" panose="020B0604020202020204" pitchFamily="34" charset="0"/>
              </a:rPr>
              <a:t>Identity:Youth</a:t>
            </a:r>
            <a:r>
              <a:rPr lang="en-US" sz="2000" dirty="0">
                <a:latin typeface="Arial" panose="020B0604020202020204" pitchFamily="34" charset="0"/>
                <a:cs typeface="Arial" panose="020B0604020202020204" pitchFamily="34" charset="0"/>
              </a:rPr>
              <a:t> and Crisis. New </a:t>
            </a:r>
            <a:r>
              <a:rPr lang="en-US" sz="2000" dirty="0" err="1">
                <a:latin typeface="Arial" panose="020B0604020202020204" pitchFamily="34" charset="0"/>
                <a:cs typeface="Arial" panose="020B0604020202020204" pitchFamily="34" charset="0"/>
              </a:rPr>
              <a:t>York:Norton</a:t>
            </a:r>
            <a:r>
              <a:rPr lang="en-US" sz="20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415195568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9510</TotalTime>
  <Words>1077</Words>
  <Application>Microsoft Office PowerPoint</Application>
  <PresentationFormat>Widescreen</PresentationFormat>
  <Paragraphs>86</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Supporting Jenny: A Sociocultural Perspective on Lifespan Development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Administrator</dc:creator>
  <cp:lastModifiedBy>vivian Bioh</cp:lastModifiedBy>
  <cp:revision>7</cp:revision>
  <dcterms:created xsi:type="dcterms:W3CDTF">2026-01-23T11:50:49Z</dcterms:created>
  <dcterms:modified xsi:type="dcterms:W3CDTF">2026-02-15T18:25:53Z</dcterms:modified>
</cp:coreProperties>
</file>