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9" r:id="rId3"/>
    <p:sldId id="257" r:id="rId4"/>
    <p:sldId id="258"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054" autoAdjust="0"/>
  </p:normalViewPr>
  <p:slideViewPr>
    <p:cSldViewPr snapToGrid="0">
      <p:cViewPr varScale="1">
        <p:scale>
          <a:sx n="75" d="100"/>
          <a:sy n="75" d="100"/>
        </p:scale>
        <p:origin x="708"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AC6EE6-4849-42AE-9C4B-5E321ACAB695}" type="datetimeFigureOut">
              <a:rPr lang="en-GB" smtClean="0"/>
              <a:t>21/05/2023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1182EC-05ED-4171-A332-AA1DC6530349}" type="slidenum">
              <a:rPr lang="en-GB" smtClean="0"/>
              <a:t>‹#›</a:t>
            </a:fld>
            <a:endParaRPr lang="en-GB"/>
          </a:p>
        </p:txBody>
      </p:sp>
    </p:spTree>
    <p:extLst>
      <p:ext uri="{BB962C8B-B14F-4D97-AF65-F5344CB8AC3E}">
        <p14:creationId xmlns:p14="http://schemas.microsoft.com/office/powerpoint/2010/main" val="468420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u="sng" dirty="0"/>
              <a:t>Main Consumers of InterContinental Hotels &amp; Resorts</a:t>
            </a:r>
          </a:p>
          <a:p>
            <a:r>
              <a:rPr lang="en-US" dirty="0"/>
              <a:t>A luxury hotel represents a sophisticated establishment that offers the highest degree of service to its patrons. These services may include a selection of high-end facilities as well as exquisite lodging options. Luxury hotels like the InterContinental tend to charge high prices because of the high level of comfort and level of exclusivity offered by their services. This is one reason why high-end consumers are normally the InterContinental hotels' primary target market. To be more specific, business and leisure </a:t>
            </a:r>
            <a:r>
              <a:rPr lang="en-US" dirty="0" err="1"/>
              <a:t>travellers</a:t>
            </a:r>
            <a:r>
              <a:rPr lang="en-US" dirty="0"/>
              <a:t>, and mostly international </a:t>
            </a:r>
            <a:r>
              <a:rPr lang="en-US" dirty="0" err="1"/>
              <a:t>travellers</a:t>
            </a:r>
            <a:r>
              <a:rPr lang="en-US" dirty="0"/>
              <a:t> aged between 45-64 are the main consumers of the InterContinental Hotels &amp; Resorts. Although it has rooms for both business and leisure </a:t>
            </a:r>
            <a:r>
              <a:rPr lang="en-US" dirty="0" err="1"/>
              <a:t>travellers</a:t>
            </a:r>
            <a:r>
              <a:rPr lang="en-US" dirty="0"/>
              <a:t>, the bulk of those that stay there are executives. Despite having rooms available for both business and leisure </a:t>
            </a:r>
            <a:r>
              <a:rPr lang="en-US" dirty="0" err="1"/>
              <a:t>travellers</a:t>
            </a:r>
            <a:r>
              <a:rPr lang="en-US" dirty="0"/>
              <a:t>, the bulk of its customers are men in business. The more affluent senior male demographic that this hotel is providing service is shown by a 2.3:1 male to female ratio (Bartleby, 2019).</a:t>
            </a:r>
          </a:p>
          <a:p>
            <a:endParaRPr lang="en-GB" dirty="0"/>
          </a:p>
        </p:txBody>
      </p:sp>
      <p:sp>
        <p:nvSpPr>
          <p:cNvPr id="4" name="Slide Number Placeholder 3"/>
          <p:cNvSpPr>
            <a:spLocks noGrp="1"/>
          </p:cNvSpPr>
          <p:nvPr>
            <p:ph type="sldNum" sz="quarter" idx="5"/>
          </p:nvPr>
        </p:nvSpPr>
        <p:spPr/>
        <p:txBody>
          <a:bodyPr/>
          <a:lstStyle/>
          <a:p>
            <a:fld id="{D41182EC-05ED-4171-A332-AA1DC6530349}" type="slidenum">
              <a:rPr lang="en-GB" smtClean="0"/>
              <a:t>4</a:t>
            </a:fld>
            <a:endParaRPr lang="en-GB"/>
          </a:p>
        </p:txBody>
      </p:sp>
    </p:spTree>
    <p:extLst>
      <p:ext uri="{BB962C8B-B14F-4D97-AF65-F5344CB8AC3E}">
        <p14:creationId xmlns:p14="http://schemas.microsoft.com/office/powerpoint/2010/main" val="1510069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u="sng" dirty="0"/>
              <a:t>Nature of the Guest services and Facilities in InterContinental Hotels</a:t>
            </a:r>
          </a:p>
          <a:p>
            <a:r>
              <a:rPr lang="en-US" dirty="0"/>
              <a:t>Customers who book rooms, stay overnight, and make purchases at a hotel can expect to receive service in the form of guidance and recommendations from the hotel's staff. A hotel's response to a guest's complaint or request is an example of its guest service (Khan et al., 2015). Being a service providing brand, the nature of service provided by the InterContinental is a bit different from other businesses. The nature of the hotel’s guest services is presented further.</a:t>
            </a:r>
          </a:p>
          <a:p>
            <a:r>
              <a:rPr lang="en-US" dirty="0"/>
              <a:t>Intangible: the services provided by the InterContinental can only be experienced but cannot be seen, touched, felt or tasted like other products. Such as, concierge service.</a:t>
            </a:r>
          </a:p>
          <a:p>
            <a:r>
              <a:rPr lang="en-US" dirty="0"/>
              <a:t>Variability: Since services are often supplied by humans, there will be some degree of variation between them. For instance, a guest might find a more knowledgeable and happier front desk manager on their second or third visit to the InterContinental than prior visit to the hotel.</a:t>
            </a:r>
          </a:p>
          <a:p>
            <a:r>
              <a:rPr lang="en-US" dirty="0"/>
              <a:t>Inseparable: InterContinental hotel and services provided by it are inextricably linked.</a:t>
            </a:r>
          </a:p>
          <a:p>
            <a:r>
              <a:rPr lang="en-US" dirty="0"/>
              <a:t>Perishable: There is no way to keep, resell, or return services of the InterContinental because of their short-term nature (Kim, 2012).</a:t>
            </a:r>
          </a:p>
          <a:p>
            <a:endParaRPr lang="en-GB" dirty="0"/>
          </a:p>
        </p:txBody>
      </p:sp>
      <p:sp>
        <p:nvSpPr>
          <p:cNvPr id="4" name="Slide Number Placeholder 3"/>
          <p:cNvSpPr>
            <a:spLocks noGrp="1"/>
          </p:cNvSpPr>
          <p:nvPr>
            <p:ph type="sldNum" sz="quarter" idx="5"/>
          </p:nvPr>
        </p:nvSpPr>
        <p:spPr/>
        <p:txBody>
          <a:bodyPr/>
          <a:lstStyle/>
          <a:p>
            <a:fld id="{D41182EC-05ED-4171-A332-AA1DC6530349}" type="slidenum">
              <a:rPr lang="en-GB" smtClean="0"/>
              <a:t>5</a:t>
            </a:fld>
            <a:endParaRPr lang="en-GB"/>
          </a:p>
        </p:txBody>
      </p:sp>
    </p:spTree>
    <p:extLst>
      <p:ext uri="{BB962C8B-B14F-4D97-AF65-F5344CB8AC3E}">
        <p14:creationId xmlns:p14="http://schemas.microsoft.com/office/powerpoint/2010/main" val="694194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u="sng" dirty="0"/>
              <a:t>Scope and Role of the Guest Services and Facilities in InterContinental Hotels</a:t>
            </a:r>
          </a:p>
          <a:p>
            <a:r>
              <a:rPr lang="en-US" dirty="0"/>
              <a:t>Before, during, and after a guest's stay, the department of customer service is tasked with being there for them in person and making themselves available to answer any questions they may have. The scope of guest services and facilities of the InterContinental hotel are handling queries, responding to correspondence from visitors, key possession and control, swapping guest rooms, assistance with luggage, notifying the guests, locker room facility, wakeup calls, laundry facility, meeting rooms and suites, handling Issues raised by visitors, etc. The primary role of the department of the guest service of InterContinental Hotels &amp; Resorts aims to provide a pleasant experience for their guests. This can be accomplished in a number of ways, including but not limited to the provision of information and guidance, as well as the facilitation of the visitors' achievement of a sense of comfort and self-assurance. in this way guests will be able to form a positive association with their property as a result of the exceptional guest service they receive, which will result in increased customer loyalty </a:t>
            </a:r>
          </a:p>
          <a:p>
            <a:endParaRPr lang="en-GB" dirty="0"/>
          </a:p>
        </p:txBody>
      </p:sp>
      <p:sp>
        <p:nvSpPr>
          <p:cNvPr id="4" name="Slide Number Placeholder 3"/>
          <p:cNvSpPr>
            <a:spLocks noGrp="1"/>
          </p:cNvSpPr>
          <p:nvPr>
            <p:ph type="sldNum" sz="quarter" idx="5"/>
          </p:nvPr>
        </p:nvSpPr>
        <p:spPr/>
        <p:txBody>
          <a:bodyPr/>
          <a:lstStyle/>
          <a:p>
            <a:fld id="{D41182EC-05ED-4171-A332-AA1DC6530349}" type="slidenum">
              <a:rPr lang="en-GB" smtClean="0"/>
              <a:t>6</a:t>
            </a:fld>
            <a:endParaRPr lang="en-GB"/>
          </a:p>
        </p:txBody>
      </p:sp>
    </p:spTree>
    <p:extLst>
      <p:ext uri="{BB962C8B-B14F-4D97-AF65-F5344CB8AC3E}">
        <p14:creationId xmlns:p14="http://schemas.microsoft.com/office/powerpoint/2010/main" val="2155278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u="sng" dirty="0"/>
              <a:t>Role and Function of Guest Services</a:t>
            </a:r>
          </a:p>
          <a:p>
            <a:r>
              <a:rPr lang="en-US" dirty="0"/>
              <a:t>A member of a hotel's staff is responsible for ensuring that visitors have a positive experience by making them feel respected, cared for, and welcomed. They immediately produce an atmosphere that is kind and inviting for customers the instant that they step foot into the business. An employee or a staff usually have the responsibility of handing out menus, taking guests' names for bookings, and answering the phone. The basic responsibilities of the person in charge of guest services are to provide assistance to guests with the check-in and check-out procedures, to advise them about the amenities offered by the hotel, and to accommodate guests while they are there in an attentive, courteous, and friendly manner (</a:t>
            </a:r>
            <a:r>
              <a:rPr lang="en-US" dirty="0" err="1"/>
              <a:t>Ozdemir</a:t>
            </a:r>
            <a:r>
              <a:rPr lang="en-US" dirty="0"/>
              <a:t> et al., 2019).</a:t>
            </a:r>
          </a:p>
          <a:p>
            <a:r>
              <a:rPr lang="en-US" dirty="0"/>
              <a:t>Customer service is essential since it serves as the customers' primary point of contact with the hotel. Customers are kept as a result, and additional value is derived from them. Hotels are able to recoup the money they spend on customer acquisition by offering excellent customer service (</a:t>
            </a:r>
            <a:r>
              <a:rPr lang="en-US" dirty="0" err="1"/>
              <a:t>Saydam</a:t>
            </a:r>
            <a:r>
              <a:rPr lang="en-US" dirty="0"/>
              <a:t>, et al., 2022). This helps to create a devoted following that introduces new guests, produces testimonials and evaluations, and acts as an example. Some of the need for considering role and function of guest services are:</a:t>
            </a:r>
          </a:p>
          <a:p>
            <a:pPr marL="171450" indent="-171450">
              <a:buFont typeface="Arial" panose="020B0604020202020204" pitchFamily="34" charset="0"/>
              <a:buChar char="•"/>
            </a:pPr>
            <a:r>
              <a:rPr lang="en-US" dirty="0"/>
              <a:t>Helps to retain guests in a low-cost way</a:t>
            </a:r>
          </a:p>
          <a:p>
            <a:pPr marL="171450" indent="-171450">
              <a:buFont typeface="Arial" panose="020B0604020202020204" pitchFamily="34" charset="0"/>
              <a:buChar char="•"/>
            </a:pPr>
            <a:r>
              <a:rPr lang="en-US" dirty="0"/>
              <a:t>Helps to create loyal customer and increase brand image</a:t>
            </a:r>
          </a:p>
          <a:p>
            <a:pPr marL="171450" indent="-171450">
              <a:buFont typeface="Arial" panose="020B0604020202020204" pitchFamily="34" charset="0"/>
              <a:buChar char="•"/>
            </a:pPr>
            <a:r>
              <a:rPr lang="en-US" dirty="0"/>
              <a:t>A hotel with good customer service attracts more customers (</a:t>
            </a:r>
            <a:r>
              <a:rPr lang="en-US" dirty="0" err="1"/>
              <a:t>Saydam</a:t>
            </a:r>
            <a:r>
              <a:rPr lang="en-US" dirty="0"/>
              <a:t>, et al., 2022).</a:t>
            </a:r>
          </a:p>
          <a:p>
            <a:endParaRPr lang="en-GB" dirty="0"/>
          </a:p>
        </p:txBody>
      </p:sp>
      <p:sp>
        <p:nvSpPr>
          <p:cNvPr id="4" name="Slide Number Placeholder 3"/>
          <p:cNvSpPr>
            <a:spLocks noGrp="1"/>
          </p:cNvSpPr>
          <p:nvPr>
            <p:ph type="sldNum" sz="quarter" idx="5"/>
          </p:nvPr>
        </p:nvSpPr>
        <p:spPr/>
        <p:txBody>
          <a:bodyPr/>
          <a:lstStyle/>
          <a:p>
            <a:fld id="{D41182EC-05ED-4171-A332-AA1DC6530349}" type="slidenum">
              <a:rPr lang="en-GB" smtClean="0"/>
              <a:t>7</a:t>
            </a:fld>
            <a:endParaRPr lang="en-GB"/>
          </a:p>
        </p:txBody>
      </p:sp>
    </p:spTree>
    <p:extLst>
      <p:ext uri="{BB962C8B-B14F-4D97-AF65-F5344CB8AC3E}">
        <p14:creationId xmlns:p14="http://schemas.microsoft.com/office/powerpoint/2010/main" val="2183969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u="sng" dirty="0"/>
              <a:t>The Importance of hospitality </a:t>
            </a:r>
          </a:p>
          <a:p>
            <a:r>
              <a:rPr lang="en-US" dirty="0"/>
              <a:t>To provide a welcoming environment for guests, it is necessary to attend to their physical needs as well as their emotional and mental well-being. Every hotel chain should have as its top priority the delivery of exceptional guest service. It is crucial that their memories of the hotel be pleasant ones (</a:t>
            </a:r>
            <a:r>
              <a:rPr lang="en-US" dirty="0" err="1"/>
              <a:t>Daoust</a:t>
            </a:r>
            <a:r>
              <a:rPr lang="en-US" dirty="0"/>
              <a:t>, 2021). According to professionals in the hospitality industry, this is a great way to ensure repeat business. And perhaps even tell their friends and family about the property. It contributes to guests having a more pleasurable and relaxing stay. It can be the initial step towards winning over regulars, either at a single location or for the entire brand. Much more than extra stay privileges or a unique offer package, guests enjoy being served with friendliness and politeness. The hospitality industry is based on the idea that treating guests like family will bring in more revenue than the opposite. If a hotel can deliver that kind of service and grasp its significance, it will stand out from the crowd (Lashley, 2017).</a:t>
            </a:r>
          </a:p>
          <a:p>
            <a:endParaRPr lang="en-GB" dirty="0"/>
          </a:p>
        </p:txBody>
      </p:sp>
      <p:sp>
        <p:nvSpPr>
          <p:cNvPr id="4" name="Slide Number Placeholder 3"/>
          <p:cNvSpPr>
            <a:spLocks noGrp="1"/>
          </p:cNvSpPr>
          <p:nvPr>
            <p:ph type="sldNum" sz="quarter" idx="5"/>
          </p:nvPr>
        </p:nvSpPr>
        <p:spPr/>
        <p:txBody>
          <a:bodyPr/>
          <a:lstStyle/>
          <a:p>
            <a:fld id="{D41182EC-05ED-4171-A332-AA1DC6530349}" type="slidenum">
              <a:rPr lang="en-GB" smtClean="0"/>
              <a:t>8</a:t>
            </a:fld>
            <a:endParaRPr lang="en-GB"/>
          </a:p>
        </p:txBody>
      </p:sp>
    </p:spTree>
    <p:extLst>
      <p:ext uri="{BB962C8B-B14F-4D97-AF65-F5344CB8AC3E}">
        <p14:creationId xmlns:p14="http://schemas.microsoft.com/office/powerpoint/2010/main" val="41461649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u="sng" dirty="0"/>
              <a:t>How Hotels Meet/Exceed Guest Expectations</a:t>
            </a:r>
            <a:endParaRPr lang="en-US" i="1" dirty="0"/>
          </a:p>
          <a:p>
            <a:r>
              <a:rPr lang="en-US" b="0" i="0" dirty="0"/>
              <a:t>To provide exceptional service, hotels must first learn about their customers. Mapping the journey of customer and establishing a benchmark for what it means to "meet expectations" for guests can aid in the development of unique, </a:t>
            </a:r>
            <a:r>
              <a:rPr lang="en-US" b="0" i="0" dirty="0" err="1"/>
              <a:t>personalised</a:t>
            </a:r>
            <a:r>
              <a:rPr lang="en-US" b="0" i="0" dirty="0"/>
              <a:t> experiences. To fulfil and exceed visitor expectations, it is helpful to pinpoint moments during their stay where the staff may go further than usual to impress the customers. Personal touches, such as a welcome note or gift basket, go a long way towards making a guest feel at home. The hotel's marketing efforts can be more effective if it establishes reasonable expectations for guests. In the presence of guests, it is best to under promise and overdeliver. It can also help to have clear procedures and rules in place that employees can refer to, as well as to communicate these expectations to the team (Amin et al., 2022).</a:t>
            </a:r>
          </a:p>
          <a:p>
            <a:endParaRPr lang="en-GB" dirty="0"/>
          </a:p>
        </p:txBody>
      </p:sp>
      <p:sp>
        <p:nvSpPr>
          <p:cNvPr id="4" name="Slide Number Placeholder 3"/>
          <p:cNvSpPr>
            <a:spLocks noGrp="1"/>
          </p:cNvSpPr>
          <p:nvPr>
            <p:ph type="sldNum" sz="quarter" idx="5"/>
          </p:nvPr>
        </p:nvSpPr>
        <p:spPr/>
        <p:txBody>
          <a:bodyPr/>
          <a:lstStyle/>
          <a:p>
            <a:fld id="{D41182EC-05ED-4171-A332-AA1DC6530349}" type="slidenum">
              <a:rPr lang="en-GB" smtClean="0"/>
              <a:t>9</a:t>
            </a:fld>
            <a:endParaRPr lang="en-GB"/>
          </a:p>
        </p:txBody>
      </p:sp>
    </p:spTree>
    <p:extLst>
      <p:ext uri="{BB962C8B-B14F-4D97-AF65-F5344CB8AC3E}">
        <p14:creationId xmlns:p14="http://schemas.microsoft.com/office/powerpoint/2010/main" val="4205629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u="sng" dirty="0"/>
              <a:t>Conclusion</a:t>
            </a:r>
          </a:p>
          <a:p>
            <a:r>
              <a:rPr lang="en-US" dirty="0"/>
              <a:t>The complete experience that a guest has while staying at a hotel, including their interactions with staff as well as the standard of the modern facilities and guest services offered, may make or break a property. This indicates that a hotel needs to give hotel guests with the highest degree of customer care from the minute the guest books a room at the hotel till the moment the guest drops off their room key on as they head out the door (Johansson, 2022). </a:t>
            </a:r>
          </a:p>
          <a:p>
            <a:endParaRPr lang="en-GB" dirty="0"/>
          </a:p>
        </p:txBody>
      </p:sp>
      <p:sp>
        <p:nvSpPr>
          <p:cNvPr id="4" name="Slide Number Placeholder 3"/>
          <p:cNvSpPr>
            <a:spLocks noGrp="1"/>
          </p:cNvSpPr>
          <p:nvPr>
            <p:ph type="sldNum" sz="quarter" idx="5"/>
          </p:nvPr>
        </p:nvSpPr>
        <p:spPr/>
        <p:txBody>
          <a:bodyPr/>
          <a:lstStyle/>
          <a:p>
            <a:fld id="{D41182EC-05ED-4171-A332-AA1DC6530349}" type="slidenum">
              <a:rPr lang="en-GB" smtClean="0"/>
              <a:t>10</a:t>
            </a:fld>
            <a:endParaRPr lang="en-GB"/>
          </a:p>
        </p:txBody>
      </p:sp>
    </p:spTree>
    <p:extLst>
      <p:ext uri="{BB962C8B-B14F-4D97-AF65-F5344CB8AC3E}">
        <p14:creationId xmlns:p14="http://schemas.microsoft.com/office/powerpoint/2010/main" val="2642048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CE1EB-F526-C450-CBB8-A9D676002E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94FCF8-1F40-070F-5DCC-AAC0B9B699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E90880F-1A3F-0621-F808-B9FED455B1ED}"/>
              </a:ext>
            </a:extLst>
          </p:cNvPr>
          <p:cNvSpPr>
            <a:spLocks noGrp="1"/>
          </p:cNvSpPr>
          <p:nvPr>
            <p:ph type="dt" sz="half" idx="10"/>
          </p:nvPr>
        </p:nvSpPr>
        <p:spPr/>
        <p:txBody>
          <a:bodyPr/>
          <a:lstStyle/>
          <a:p>
            <a:fld id="{9B435A1B-D022-48F8-8AA0-04B052BFB01D}" type="datetimeFigureOut">
              <a:rPr lang="en-GB" smtClean="0"/>
              <a:t>21/05/2023</a:t>
            </a:fld>
            <a:endParaRPr lang="en-GB"/>
          </a:p>
        </p:txBody>
      </p:sp>
      <p:sp>
        <p:nvSpPr>
          <p:cNvPr id="5" name="Footer Placeholder 4">
            <a:extLst>
              <a:ext uri="{FF2B5EF4-FFF2-40B4-BE49-F238E27FC236}">
                <a16:creationId xmlns:a16="http://schemas.microsoft.com/office/drawing/2014/main" id="{3D4EA47F-85C5-2A58-4714-F0BB2E4E7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B07EF5-7961-5EE5-CC7F-BB1CE27E7F7A}"/>
              </a:ext>
            </a:extLst>
          </p:cNvPr>
          <p:cNvSpPr>
            <a:spLocks noGrp="1"/>
          </p:cNvSpPr>
          <p:nvPr>
            <p:ph type="sldNum" sz="quarter" idx="12"/>
          </p:nvPr>
        </p:nvSpPr>
        <p:spPr/>
        <p:txBody>
          <a:bodyPr/>
          <a:lstStyle/>
          <a:p>
            <a:fld id="{053863B7-6AAE-49C1-9A01-6BC5A3D8C07B}" type="slidenum">
              <a:rPr lang="en-GB" smtClean="0"/>
              <a:t>‹#›</a:t>
            </a:fld>
            <a:endParaRPr lang="en-GB"/>
          </a:p>
        </p:txBody>
      </p:sp>
    </p:spTree>
    <p:extLst>
      <p:ext uri="{BB962C8B-B14F-4D97-AF65-F5344CB8AC3E}">
        <p14:creationId xmlns:p14="http://schemas.microsoft.com/office/powerpoint/2010/main" val="2895444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31D61-047F-08AD-4F62-203C15EF8C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2D158A-F38A-1852-BF97-2F37C9A436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CD507C-6CED-7364-1D80-EA36E82655D4}"/>
              </a:ext>
            </a:extLst>
          </p:cNvPr>
          <p:cNvSpPr>
            <a:spLocks noGrp="1"/>
          </p:cNvSpPr>
          <p:nvPr>
            <p:ph type="dt" sz="half" idx="10"/>
          </p:nvPr>
        </p:nvSpPr>
        <p:spPr/>
        <p:txBody>
          <a:bodyPr/>
          <a:lstStyle/>
          <a:p>
            <a:fld id="{9B435A1B-D022-48F8-8AA0-04B052BFB01D}" type="datetimeFigureOut">
              <a:rPr lang="en-GB" smtClean="0"/>
              <a:t>21/05/2023</a:t>
            </a:fld>
            <a:endParaRPr lang="en-GB"/>
          </a:p>
        </p:txBody>
      </p:sp>
      <p:sp>
        <p:nvSpPr>
          <p:cNvPr id="5" name="Footer Placeholder 4">
            <a:extLst>
              <a:ext uri="{FF2B5EF4-FFF2-40B4-BE49-F238E27FC236}">
                <a16:creationId xmlns:a16="http://schemas.microsoft.com/office/drawing/2014/main" id="{95904862-F33D-ECD8-5F44-C13337A15D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381B45-E50C-2A84-34FA-25CD277B2941}"/>
              </a:ext>
            </a:extLst>
          </p:cNvPr>
          <p:cNvSpPr>
            <a:spLocks noGrp="1"/>
          </p:cNvSpPr>
          <p:nvPr>
            <p:ph type="sldNum" sz="quarter" idx="12"/>
          </p:nvPr>
        </p:nvSpPr>
        <p:spPr/>
        <p:txBody>
          <a:bodyPr/>
          <a:lstStyle/>
          <a:p>
            <a:fld id="{053863B7-6AAE-49C1-9A01-6BC5A3D8C07B}" type="slidenum">
              <a:rPr lang="en-GB" smtClean="0"/>
              <a:t>‹#›</a:t>
            </a:fld>
            <a:endParaRPr lang="en-GB"/>
          </a:p>
        </p:txBody>
      </p:sp>
    </p:spTree>
    <p:extLst>
      <p:ext uri="{BB962C8B-B14F-4D97-AF65-F5344CB8AC3E}">
        <p14:creationId xmlns:p14="http://schemas.microsoft.com/office/powerpoint/2010/main" val="85046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1BB8D-F720-AF72-4BC3-458DA248F4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FC8440-1933-F82B-7093-B7C8F86655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38DF02-252A-40F8-A269-3F7B4AC0436E}"/>
              </a:ext>
            </a:extLst>
          </p:cNvPr>
          <p:cNvSpPr>
            <a:spLocks noGrp="1"/>
          </p:cNvSpPr>
          <p:nvPr>
            <p:ph type="dt" sz="half" idx="10"/>
          </p:nvPr>
        </p:nvSpPr>
        <p:spPr/>
        <p:txBody>
          <a:bodyPr/>
          <a:lstStyle/>
          <a:p>
            <a:fld id="{9B435A1B-D022-48F8-8AA0-04B052BFB01D}" type="datetimeFigureOut">
              <a:rPr lang="en-GB" smtClean="0"/>
              <a:t>21/05/2023</a:t>
            </a:fld>
            <a:endParaRPr lang="en-GB"/>
          </a:p>
        </p:txBody>
      </p:sp>
      <p:sp>
        <p:nvSpPr>
          <p:cNvPr id="5" name="Footer Placeholder 4">
            <a:extLst>
              <a:ext uri="{FF2B5EF4-FFF2-40B4-BE49-F238E27FC236}">
                <a16:creationId xmlns:a16="http://schemas.microsoft.com/office/drawing/2014/main" id="{6727D486-79A2-2BF2-B662-638AE2143A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A08DC0-887B-707A-D4C7-776E925B4113}"/>
              </a:ext>
            </a:extLst>
          </p:cNvPr>
          <p:cNvSpPr>
            <a:spLocks noGrp="1"/>
          </p:cNvSpPr>
          <p:nvPr>
            <p:ph type="sldNum" sz="quarter" idx="12"/>
          </p:nvPr>
        </p:nvSpPr>
        <p:spPr/>
        <p:txBody>
          <a:bodyPr/>
          <a:lstStyle/>
          <a:p>
            <a:fld id="{053863B7-6AAE-49C1-9A01-6BC5A3D8C07B}" type="slidenum">
              <a:rPr lang="en-GB" smtClean="0"/>
              <a:t>‹#›</a:t>
            </a:fld>
            <a:endParaRPr lang="en-GB"/>
          </a:p>
        </p:txBody>
      </p:sp>
    </p:spTree>
    <p:extLst>
      <p:ext uri="{BB962C8B-B14F-4D97-AF65-F5344CB8AC3E}">
        <p14:creationId xmlns:p14="http://schemas.microsoft.com/office/powerpoint/2010/main" val="3153330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DB837-760A-4CFE-513B-CF56106E0F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B6F4FA-BF3C-9101-6B3D-AEE0D5E1D9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1449A6-8983-A888-AC81-16F5F03528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33C452-1878-D2EC-F533-B20422210136}"/>
              </a:ext>
            </a:extLst>
          </p:cNvPr>
          <p:cNvSpPr>
            <a:spLocks noGrp="1"/>
          </p:cNvSpPr>
          <p:nvPr>
            <p:ph type="dt" sz="half" idx="10"/>
          </p:nvPr>
        </p:nvSpPr>
        <p:spPr/>
        <p:txBody>
          <a:bodyPr/>
          <a:lstStyle/>
          <a:p>
            <a:fld id="{9B435A1B-D022-48F8-8AA0-04B052BFB01D}" type="datetimeFigureOut">
              <a:rPr lang="en-GB" smtClean="0"/>
              <a:t>21/05/2023</a:t>
            </a:fld>
            <a:endParaRPr lang="en-GB"/>
          </a:p>
        </p:txBody>
      </p:sp>
      <p:sp>
        <p:nvSpPr>
          <p:cNvPr id="6" name="Footer Placeholder 5">
            <a:extLst>
              <a:ext uri="{FF2B5EF4-FFF2-40B4-BE49-F238E27FC236}">
                <a16:creationId xmlns:a16="http://schemas.microsoft.com/office/drawing/2014/main" id="{DB694645-6A18-C086-89AC-B7D210F84F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2FF712-8507-8E83-8196-E67BB6497DD1}"/>
              </a:ext>
            </a:extLst>
          </p:cNvPr>
          <p:cNvSpPr>
            <a:spLocks noGrp="1"/>
          </p:cNvSpPr>
          <p:nvPr>
            <p:ph type="sldNum" sz="quarter" idx="12"/>
          </p:nvPr>
        </p:nvSpPr>
        <p:spPr/>
        <p:txBody>
          <a:bodyPr/>
          <a:lstStyle/>
          <a:p>
            <a:fld id="{053863B7-6AAE-49C1-9A01-6BC5A3D8C07B}" type="slidenum">
              <a:rPr lang="en-GB" smtClean="0"/>
              <a:t>‹#›</a:t>
            </a:fld>
            <a:endParaRPr lang="en-GB"/>
          </a:p>
        </p:txBody>
      </p:sp>
    </p:spTree>
    <p:extLst>
      <p:ext uri="{BB962C8B-B14F-4D97-AF65-F5344CB8AC3E}">
        <p14:creationId xmlns:p14="http://schemas.microsoft.com/office/powerpoint/2010/main" val="3194061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889B-21F2-E396-369C-BC85A127A6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B7F323-26CB-2084-2551-164389AE9F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406CB3-47FB-6FB1-C6FC-28C053034B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9C17A22-BD79-45F1-6E2D-605E68E889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1206123-F3E0-9AF5-AF11-247646BF5A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5F32F2-885B-5CD1-ECE8-43CEE044DF58}"/>
              </a:ext>
            </a:extLst>
          </p:cNvPr>
          <p:cNvSpPr>
            <a:spLocks noGrp="1"/>
          </p:cNvSpPr>
          <p:nvPr>
            <p:ph type="dt" sz="half" idx="10"/>
          </p:nvPr>
        </p:nvSpPr>
        <p:spPr/>
        <p:txBody>
          <a:bodyPr/>
          <a:lstStyle/>
          <a:p>
            <a:fld id="{9B435A1B-D022-48F8-8AA0-04B052BFB01D}" type="datetimeFigureOut">
              <a:rPr lang="en-GB" smtClean="0"/>
              <a:t>21/05/2023</a:t>
            </a:fld>
            <a:endParaRPr lang="en-GB"/>
          </a:p>
        </p:txBody>
      </p:sp>
      <p:sp>
        <p:nvSpPr>
          <p:cNvPr id="8" name="Footer Placeholder 7">
            <a:extLst>
              <a:ext uri="{FF2B5EF4-FFF2-40B4-BE49-F238E27FC236}">
                <a16:creationId xmlns:a16="http://schemas.microsoft.com/office/drawing/2014/main" id="{3972FF7F-3F2F-73CD-5DA3-5C70514B83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54B585-3211-BEBF-F5F5-30B8B228BFED}"/>
              </a:ext>
            </a:extLst>
          </p:cNvPr>
          <p:cNvSpPr>
            <a:spLocks noGrp="1"/>
          </p:cNvSpPr>
          <p:nvPr>
            <p:ph type="sldNum" sz="quarter" idx="12"/>
          </p:nvPr>
        </p:nvSpPr>
        <p:spPr/>
        <p:txBody>
          <a:bodyPr/>
          <a:lstStyle/>
          <a:p>
            <a:fld id="{053863B7-6AAE-49C1-9A01-6BC5A3D8C07B}" type="slidenum">
              <a:rPr lang="en-GB" smtClean="0"/>
              <a:t>‹#›</a:t>
            </a:fld>
            <a:endParaRPr lang="en-GB"/>
          </a:p>
        </p:txBody>
      </p:sp>
    </p:spTree>
    <p:extLst>
      <p:ext uri="{BB962C8B-B14F-4D97-AF65-F5344CB8AC3E}">
        <p14:creationId xmlns:p14="http://schemas.microsoft.com/office/powerpoint/2010/main" val="1699927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F70FB-FCAB-F35D-0D84-C398219D16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B8CA63-0178-72A5-6428-EC15FE8AC2C6}"/>
              </a:ext>
            </a:extLst>
          </p:cNvPr>
          <p:cNvSpPr>
            <a:spLocks noGrp="1"/>
          </p:cNvSpPr>
          <p:nvPr>
            <p:ph type="dt" sz="half" idx="10"/>
          </p:nvPr>
        </p:nvSpPr>
        <p:spPr/>
        <p:txBody>
          <a:bodyPr/>
          <a:lstStyle/>
          <a:p>
            <a:fld id="{9B435A1B-D022-48F8-8AA0-04B052BFB01D}" type="datetimeFigureOut">
              <a:rPr lang="en-GB" smtClean="0"/>
              <a:t>21/05/2023</a:t>
            </a:fld>
            <a:endParaRPr lang="en-GB"/>
          </a:p>
        </p:txBody>
      </p:sp>
      <p:sp>
        <p:nvSpPr>
          <p:cNvPr id="4" name="Footer Placeholder 3">
            <a:extLst>
              <a:ext uri="{FF2B5EF4-FFF2-40B4-BE49-F238E27FC236}">
                <a16:creationId xmlns:a16="http://schemas.microsoft.com/office/drawing/2014/main" id="{706201E3-87D9-2A84-F2A7-6532F9A94F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DF13BA-6887-14B1-74D6-C9D2115208B8}"/>
              </a:ext>
            </a:extLst>
          </p:cNvPr>
          <p:cNvSpPr>
            <a:spLocks noGrp="1"/>
          </p:cNvSpPr>
          <p:nvPr>
            <p:ph type="sldNum" sz="quarter" idx="12"/>
          </p:nvPr>
        </p:nvSpPr>
        <p:spPr/>
        <p:txBody>
          <a:bodyPr/>
          <a:lstStyle/>
          <a:p>
            <a:fld id="{053863B7-6AAE-49C1-9A01-6BC5A3D8C07B}" type="slidenum">
              <a:rPr lang="en-GB" smtClean="0"/>
              <a:t>‹#›</a:t>
            </a:fld>
            <a:endParaRPr lang="en-GB"/>
          </a:p>
        </p:txBody>
      </p:sp>
    </p:spTree>
    <p:extLst>
      <p:ext uri="{BB962C8B-B14F-4D97-AF65-F5344CB8AC3E}">
        <p14:creationId xmlns:p14="http://schemas.microsoft.com/office/powerpoint/2010/main" val="2061088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0376D9-5D40-213D-7546-F98081CCCC72}"/>
              </a:ext>
            </a:extLst>
          </p:cNvPr>
          <p:cNvSpPr>
            <a:spLocks noGrp="1"/>
          </p:cNvSpPr>
          <p:nvPr>
            <p:ph type="dt" sz="half" idx="10"/>
          </p:nvPr>
        </p:nvSpPr>
        <p:spPr/>
        <p:txBody>
          <a:bodyPr/>
          <a:lstStyle/>
          <a:p>
            <a:fld id="{9B435A1B-D022-48F8-8AA0-04B052BFB01D}" type="datetimeFigureOut">
              <a:rPr lang="en-GB" smtClean="0"/>
              <a:t>21/05/2023</a:t>
            </a:fld>
            <a:endParaRPr lang="en-GB"/>
          </a:p>
        </p:txBody>
      </p:sp>
      <p:sp>
        <p:nvSpPr>
          <p:cNvPr id="3" name="Footer Placeholder 2">
            <a:extLst>
              <a:ext uri="{FF2B5EF4-FFF2-40B4-BE49-F238E27FC236}">
                <a16:creationId xmlns:a16="http://schemas.microsoft.com/office/drawing/2014/main" id="{13229E53-D311-D013-43CB-2B543188DE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0F17A3-F525-3B9C-3C8D-37DE2038D7C2}"/>
              </a:ext>
            </a:extLst>
          </p:cNvPr>
          <p:cNvSpPr>
            <a:spLocks noGrp="1"/>
          </p:cNvSpPr>
          <p:nvPr>
            <p:ph type="sldNum" sz="quarter" idx="12"/>
          </p:nvPr>
        </p:nvSpPr>
        <p:spPr/>
        <p:txBody>
          <a:bodyPr/>
          <a:lstStyle/>
          <a:p>
            <a:fld id="{053863B7-6AAE-49C1-9A01-6BC5A3D8C07B}" type="slidenum">
              <a:rPr lang="en-GB" smtClean="0"/>
              <a:t>‹#›</a:t>
            </a:fld>
            <a:endParaRPr lang="en-GB"/>
          </a:p>
        </p:txBody>
      </p:sp>
    </p:spTree>
    <p:extLst>
      <p:ext uri="{BB962C8B-B14F-4D97-AF65-F5344CB8AC3E}">
        <p14:creationId xmlns:p14="http://schemas.microsoft.com/office/powerpoint/2010/main" val="4066003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FF0A0-4D7A-3988-4E8B-5423FC3F79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835B1C-ED7E-2833-740E-291A0AEDB1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709BCA-CEF6-55DC-BF63-F00EC192E5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05DAEF-95E4-5D6A-4D36-AE2CF8151706}"/>
              </a:ext>
            </a:extLst>
          </p:cNvPr>
          <p:cNvSpPr>
            <a:spLocks noGrp="1"/>
          </p:cNvSpPr>
          <p:nvPr>
            <p:ph type="dt" sz="half" idx="10"/>
          </p:nvPr>
        </p:nvSpPr>
        <p:spPr/>
        <p:txBody>
          <a:bodyPr/>
          <a:lstStyle/>
          <a:p>
            <a:fld id="{9B435A1B-D022-48F8-8AA0-04B052BFB01D}" type="datetimeFigureOut">
              <a:rPr lang="en-GB" smtClean="0"/>
              <a:t>21/05/2023</a:t>
            </a:fld>
            <a:endParaRPr lang="en-GB"/>
          </a:p>
        </p:txBody>
      </p:sp>
      <p:sp>
        <p:nvSpPr>
          <p:cNvPr id="6" name="Footer Placeholder 5">
            <a:extLst>
              <a:ext uri="{FF2B5EF4-FFF2-40B4-BE49-F238E27FC236}">
                <a16:creationId xmlns:a16="http://schemas.microsoft.com/office/drawing/2014/main" id="{2211F6FF-60A8-86E8-DF01-7B74188C68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F5FC22-E0F0-40C8-DAC0-4044BA5341DF}"/>
              </a:ext>
            </a:extLst>
          </p:cNvPr>
          <p:cNvSpPr>
            <a:spLocks noGrp="1"/>
          </p:cNvSpPr>
          <p:nvPr>
            <p:ph type="sldNum" sz="quarter" idx="12"/>
          </p:nvPr>
        </p:nvSpPr>
        <p:spPr/>
        <p:txBody>
          <a:bodyPr/>
          <a:lstStyle/>
          <a:p>
            <a:fld id="{053863B7-6AAE-49C1-9A01-6BC5A3D8C07B}" type="slidenum">
              <a:rPr lang="en-GB" smtClean="0"/>
              <a:t>‹#›</a:t>
            </a:fld>
            <a:endParaRPr lang="en-GB"/>
          </a:p>
        </p:txBody>
      </p:sp>
    </p:spTree>
    <p:extLst>
      <p:ext uri="{BB962C8B-B14F-4D97-AF65-F5344CB8AC3E}">
        <p14:creationId xmlns:p14="http://schemas.microsoft.com/office/powerpoint/2010/main" val="3984258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96AE9-ACCD-3E63-B15E-AB41DE6DBA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7B8FD1-EDC6-075F-E14A-9148E22B0C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A6CCA4-4115-9C4D-472D-E7D5CD836C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1C8400-8BF6-F44C-3BF1-7582185F97CA}"/>
              </a:ext>
            </a:extLst>
          </p:cNvPr>
          <p:cNvSpPr>
            <a:spLocks noGrp="1"/>
          </p:cNvSpPr>
          <p:nvPr>
            <p:ph type="dt" sz="half" idx="10"/>
          </p:nvPr>
        </p:nvSpPr>
        <p:spPr/>
        <p:txBody>
          <a:bodyPr/>
          <a:lstStyle/>
          <a:p>
            <a:fld id="{9B435A1B-D022-48F8-8AA0-04B052BFB01D}" type="datetimeFigureOut">
              <a:rPr lang="en-GB" smtClean="0"/>
              <a:t>21/05/2023</a:t>
            </a:fld>
            <a:endParaRPr lang="en-GB"/>
          </a:p>
        </p:txBody>
      </p:sp>
      <p:sp>
        <p:nvSpPr>
          <p:cNvPr id="6" name="Footer Placeholder 5">
            <a:extLst>
              <a:ext uri="{FF2B5EF4-FFF2-40B4-BE49-F238E27FC236}">
                <a16:creationId xmlns:a16="http://schemas.microsoft.com/office/drawing/2014/main" id="{D81A3FAE-81FF-6DDA-E8AA-016548DEC7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9CAF6D-CA79-E41B-1837-DBA059853594}"/>
              </a:ext>
            </a:extLst>
          </p:cNvPr>
          <p:cNvSpPr>
            <a:spLocks noGrp="1"/>
          </p:cNvSpPr>
          <p:nvPr>
            <p:ph type="sldNum" sz="quarter" idx="12"/>
          </p:nvPr>
        </p:nvSpPr>
        <p:spPr/>
        <p:txBody>
          <a:bodyPr/>
          <a:lstStyle/>
          <a:p>
            <a:fld id="{053863B7-6AAE-49C1-9A01-6BC5A3D8C07B}" type="slidenum">
              <a:rPr lang="en-GB" smtClean="0"/>
              <a:t>‹#›</a:t>
            </a:fld>
            <a:endParaRPr lang="en-GB"/>
          </a:p>
        </p:txBody>
      </p:sp>
    </p:spTree>
    <p:extLst>
      <p:ext uri="{BB962C8B-B14F-4D97-AF65-F5344CB8AC3E}">
        <p14:creationId xmlns:p14="http://schemas.microsoft.com/office/powerpoint/2010/main" val="2660137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6A85F-535E-D676-E849-1EC266CC8C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49C7CF-C52A-227F-E78B-4BB6600B15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494D8B-1B0F-1E79-58EB-C322353801BD}"/>
              </a:ext>
            </a:extLst>
          </p:cNvPr>
          <p:cNvSpPr>
            <a:spLocks noGrp="1"/>
          </p:cNvSpPr>
          <p:nvPr>
            <p:ph type="dt" sz="half" idx="10"/>
          </p:nvPr>
        </p:nvSpPr>
        <p:spPr/>
        <p:txBody>
          <a:bodyPr/>
          <a:lstStyle/>
          <a:p>
            <a:fld id="{9B435A1B-D022-48F8-8AA0-04B052BFB01D}" type="datetimeFigureOut">
              <a:rPr lang="en-GB" smtClean="0"/>
              <a:t>21/05/2023</a:t>
            </a:fld>
            <a:endParaRPr lang="en-GB"/>
          </a:p>
        </p:txBody>
      </p:sp>
      <p:sp>
        <p:nvSpPr>
          <p:cNvPr id="5" name="Footer Placeholder 4">
            <a:extLst>
              <a:ext uri="{FF2B5EF4-FFF2-40B4-BE49-F238E27FC236}">
                <a16:creationId xmlns:a16="http://schemas.microsoft.com/office/drawing/2014/main" id="{3C7B3BEE-D907-2AB4-C9EA-3B921AAA74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1E88BE-A71E-D748-5B04-6F2EC91F31F8}"/>
              </a:ext>
            </a:extLst>
          </p:cNvPr>
          <p:cNvSpPr>
            <a:spLocks noGrp="1"/>
          </p:cNvSpPr>
          <p:nvPr>
            <p:ph type="sldNum" sz="quarter" idx="12"/>
          </p:nvPr>
        </p:nvSpPr>
        <p:spPr/>
        <p:txBody>
          <a:bodyPr/>
          <a:lstStyle/>
          <a:p>
            <a:fld id="{053863B7-6AAE-49C1-9A01-6BC5A3D8C07B}" type="slidenum">
              <a:rPr lang="en-GB" smtClean="0"/>
              <a:t>‹#›</a:t>
            </a:fld>
            <a:endParaRPr lang="en-GB"/>
          </a:p>
        </p:txBody>
      </p:sp>
    </p:spTree>
    <p:extLst>
      <p:ext uri="{BB962C8B-B14F-4D97-AF65-F5344CB8AC3E}">
        <p14:creationId xmlns:p14="http://schemas.microsoft.com/office/powerpoint/2010/main" val="3712076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632AD4-00CB-A0D4-4784-625D89E3FD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303B2B-A460-E57D-A9E9-419B3F5D02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327D2A-1033-8D64-F79E-B5D19D84A502}"/>
              </a:ext>
            </a:extLst>
          </p:cNvPr>
          <p:cNvSpPr>
            <a:spLocks noGrp="1"/>
          </p:cNvSpPr>
          <p:nvPr>
            <p:ph type="dt" sz="half" idx="10"/>
          </p:nvPr>
        </p:nvSpPr>
        <p:spPr/>
        <p:txBody>
          <a:bodyPr/>
          <a:lstStyle/>
          <a:p>
            <a:fld id="{9B435A1B-D022-48F8-8AA0-04B052BFB01D}" type="datetimeFigureOut">
              <a:rPr lang="en-GB" smtClean="0"/>
              <a:t>21/05/2023</a:t>
            </a:fld>
            <a:endParaRPr lang="en-GB"/>
          </a:p>
        </p:txBody>
      </p:sp>
      <p:sp>
        <p:nvSpPr>
          <p:cNvPr id="5" name="Footer Placeholder 4">
            <a:extLst>
              <a:ext uri="{FF2B5EF4-FFF2-40B4-BE49-F238E27FC236}">
                <a16:creationId xmlns:a16="http://schemas.microsoft.com/office/drawing/2014/main" id="{7CF40601-F178-BFD5-2D16-EA3DFD937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CA34EC-BDB9-FEDF-4267-7B0DE45018DA}"/>
              </a:ext>
            </a:extLst>
          </p:cNvPr>
          <p:cNvSpPr>
            <a:spLocks noGrp="1"/>
          </p:cNvSpPr>
          <p:nvPr>
            <p:ph type="sldNum" sz="quarter" idx="12"/>
          </p:nvPr>
        </p:nvSpPr>
        <p:spPr/>
        <p:txBody>
          <a:bodyPr/>
          <a:lstStyle/>
          <a:p>
            <a:fld id="{053863B7-6AAE-49C1-9A01-6BC5A3D8C07B}" type="slidenum">
              <a:rPr lang="en-GB" smtClean="0"/>
              <a:t>‹#›</a:t>
            </a:fld>
            <a:endParaRPr lang="en-GB"/>
          </a:p>
        </p:txBody>
      </p:sp>
    </p:spTree>
    <p:extLst>
      <p:ext uri="{BB962C8B-B14F-4D97-AF65-F5344CB8AC3E}">
        <p14:creationId xmlns:p14="http://schemas.microsoft.com/office/powerpoint/2010/main" val="2796672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7624D3-7E4B-4233-F483-16C34F3977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94E26F-AB74-DD41-7026-1EF27A37DB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A8605-36EF-5069-589A-B0376ED72B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435A1B-D022-48F8-8AA0-04B052BFB01D}" type="datetimeFigureOut">
              <a:rPr lang="en-GB" smtClean="0"/>
              <a:t>21/05/2023</a:t>
            </a:fld>
            <a:endParaRPr lang="en-GB"/>
          </a:p>
        </p:txBody>
      </p:sp>
      <p:sp>
        <p:nvSpPr>
          <p:cNvPr id="5" name="Footer Placeholder 4">
            <a:extLst>
              <a:ext uri="{FF2B5EF4-FFF2-40B4-BE49-F238E27FC236}">
                <a16:creationId xmlns:a16="http://schemas.microsoft.com/office/drawing/2014/main" id="{71461266-083D-5B0F-17A2-3E7FA92359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FD97BEC-3BB8-0FDF-D749-38DAF3192E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3863B7-6AAE-49C1-9A01-6BC5A3D8C07B}" type="slidenum">
              <a:rPr lang="en-GB" smtClean="0"/>
              <a:t>‹#›</a:t>
            </a:fld>
            <a:endParaRPr lang="en-GB"/>
          </a:p>
        </p:txBody>
      </p:sp>
    </p:spTree>
    <p:extLst>
      <p:ext uri="{BB962C8B-B14F-4D97-AF65-F5344CB8AC3E}">
        <p14:creationId xmlns:p14="http://schemas.microsoft.com/office/powerpoint/2010/main" val="37399452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CAD83B-256D-4EF1-9680-89F533045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E4C9C60D-9D77-45E7-A7AA-45806B23E7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B34D742C-1AE5-4925-9160-7224E37A2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4FF0A4B-3ADB-4A0F-B8EE-7785F277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59EAD2C6-89D0-435B-9B8C-E3240DEABD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5" y="0"/>
            <a:ext cx="10237785" cy="6857999"/>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30995CC1-7A07-B34C-9489-41416960BE66}"/>
              </a:ext>
            </a:extLst>
          </p:cNvPr>
          <p:cNvSpPr>
            <a:spLocks noGrp="1"/>
          </p:cNvSpPr>
          <p:nvPr>
            <p:ph type="ctrTitle"/>
          </p:nvPr>
        </p:nvSpPr>
        <p:spPr>
          <a:xfrm>
            <a:off x="324511" y="686458"/>
            <a:ext cx="5368923" cy="4661919"/>
          </a:xfrm>
        </p:spPr>
        <p:txBody>
          <a:bodyPr wrap="square" anchor="b">
            <a:normAutofit fontScale="90000"/>
          </a:bodyPr>
          <a:lstStyle/>
          <a:p>
            <a:pPr>
              <a:lnSpc>
                <a:spcPct val="150000"/>
              </a:lnSpc>
            </a:pPr>
            <a:r>
              <a:rPr lang="en-US" sz="4200" dirty="0">
                <a:latin typeface="+mn-lt"/>
              </a:rPr>
              <a:t>The role and importance of quality service, hospitality, and guest services within the hotel industry</a:t>
            </a:r>
            <a:endParaRPr lang="en-GB" sz="4200" dirty="0">
              <a:latin typeface="+mn-lt"/>
            </a:endParaRPr>
          </a:p>
        </p:txBody>
      </p:sp>
      <p:sp>
        <p:nvSpPr>
          <p:cNvPr id="3" name="Subtitle 2">
            <a:extLst>
              <a:ext uri="{FF2B5EF4-FFF2-40B4-BE49-F238E27FC236}">
                <a16:creationId xmlns:a16="http://schemas.microsoft.com/office/drawing/2014/main" id="{B6C346ED-A2CE-8BC5-2CC6-C4C633754897}"/>
              </a:ext>
            </a:extLst>
          </p:cNvPr>
          <p:cNvSpPr>
            <a:spLocks noGrp="1"/>
          </p:cNvSpPr>
          <p:nvPr>
            <p:ph type="subTitle" idx="1"/>
          </p:nvPr>
        </p:nvSpPr>
        <p:spPr>
          <a:xfrm>
            <a:off x="0" y="5888446"/>
            <a:ext cx="5257799" cy="1320361"/>
          </a:xfrm>
        </p:spPr>
        <p:txBody>
          <a:bodyPr wrap="square" anchor="t">
            <a:normAutofit/>
          </a:bodyPr>
          <a:lstStyle/>
          <a:p>
            <a:pPr algn="l"/>
            <a:r>
              <a:rPr lang="en-US" sz="2800" dirty="0">
                <a:latin typeface="+mj-lt"/>
                <a:ea typeface="+mj-ea"/>
                <a:cs typeface="+mj-cs"/>
              </a:rPr>
              <a:t>Dimitar Spasov</a:t>
            </a:r>
          </a:p>
          <a:p>
            <a:pPr algn="l"/>
            <a:r>
              <a:rPr lang="en-US" sz="2800" dirty="0">
                <a:latin typeface="+mj-lt"/>
                <a:ea typeface="+mj-ea"/>
                <a:cs typeface="+mj-cs"/>
              </a:rPr>
              <a:t>Student number: 2226186</a:t>
            </a:r>
          </a:p>
          <a:p>
            <a:pPr algn="l"/>
            <a:endParaRPr lang="en-GB" sz="3700" dirty="0">
              <a:solidFill>
                <a:schemeClr val="tx1">
                  <a:alpha val="60000"/>
                </a:schemeClr>
              </a:solidFill>
            </a:endParaRPr>
          </a:p>
        </p:txBody>
      </p:sp>
      <p:pic>
        <p:nvPicPr>
          <p:cNvPr id="4" name="Picture 3">
            <a:extLst>
              <a:ext uri="{FF2B5EF4-FFF2-40B4-BE49-F238E27FC236}">
                <a16:creationId xmlns:a16="http://schemas.microsoft.com/office/drawing/2014/main" id="{FF7D60B6-C42B-FC40-F527-7E3A442B1AB3}"/>
              </a:ext>
            </a:extLst>
          </p:cNvPr>
          <p:cNvPicPr>
            <a:picLocks noChangeAspect="1"/>
          </p:cNvPicPr>
          <p:nvPr/>
        </p:nvPicPr>
        <p:blipFill>
          <a:blip r:embed="rId2"/>
          <a:stretch>
            <a:fillRect/>
          </a:stretch>
        </p:blipFill>
        <p:spPr>
          <a:xfrm>
            <a:off x="5855062" y="1109870"/>
            <a:ext cx="5913858" cy="3282190"/>
          </a:xfrm>
          <a:prstGeom prst="rect">
            <a:avLst/>
          </a:prstGeom>
          <a:effectLst>
            <a:outerShdw blurRad="508000" dist="101600" dir="5400000" algn="tl" rotWithShape="0">
              <a:prstClr val="black">
                <a:alpha val="10000"/>
              </a:prstClr>
            </a:outerShdw>
          </a:effectLst>
        </p:spPr>
      </p:pic>
    </p:spTree>
    <p:extLst>
      <p:ext uri="{BB962C8B-B14F-4D97-AF65-F5344CB8AC3E}">
        <p14:creationId xmlns:p14="http://schemas.microsoft.com/office/powerpoint/2010/main" val="3702134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C4E351-C4D0-4D23-BEA8-3136F7E47D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2D95578-3010-40A8-9EE1-D6D43C23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32A4E3E5-F2E4-4F3C-85FD-5523DEF57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EE05FDD-CC3B-45C8-9CE2-0C93D863E4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D16CFDC4-DE7D-4153-89C5-608818994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279650" y="-7"/>
            <a:ext cx="9909174" cy="6857997"/>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26EDD73A-8199-0F23-1366-699B709E1445}"/>
              </a:ext>
            </a:extLst>
          </p:cNvPr>
          <p:cNvSpPr>
            <a:spLocks noGrp="1"/>
          </p:cNvSpPr>
          <p:nvPr>
            <p:ph type="title"/>
          </p:nvPr>
        </p:nvSpPr>
        <p:spPr>
          <a:xfrm>
            <a:off x="2465386" y="426818"/>
            <a:ext cx="6483351" cy="843191"/>
          </a:xfrm>
        </p:spPr>
        <p:txBody>
          <a:bodyPr anchor="t">
            <a:normAutofit/>
          </a:bodyPr>
          <a:lstStyle/>
          <a:p>
            <a:r>
              <a:rPr lang="en-US" sz="3600" dirty="0"/>
              <a:t>Table of contents</a:t>
            </a:r>
            <a:endParaRPr lang="en-GB" sz="3600" dirty="0"/>
          </a:p>
        </p:txBody>
      </p:sp>
      <p:sp>
        <p:nvSpPr>
          <p:cNvPr id="3" name="Content Placeholder 2">
            <a:extLst>
              <a:ext uri="{FF2B5EF4-FFF2-40B4-BE49-F238E27FC236}">
                <a16:creationId xmlns:a16="http://schemas.microsoft.com/office/drawing/2014/main" id="{E5B543EB-0A00-0B42-1910-A2E73581823B}"/>
              </a:ext>
            </a:extLst>
          </p:cNvPr>
          <p:cNvSpPr>
            <a:spLocks noGrp="1"/>
          </p:cNvSpPr>
          <p:nvPr>
            <p:ph idx="1"/>
          </p:nvPr>
        </p:nvSpPr>
        <p:spPr>
          <a:xfrm>
            <a:off x="2375140" y="1270009"/>
            <a:ext cx="8971147" cy="5056029"/>
          </a:xfrm>
        </p:spPr>
        <p:txBody>
          <a:bodyPr anchor="t">
            <a:noAutofit/>
          </a:bodyPr>
          <a:lstStyle/>
          <a:p>
            <a:pPr>
              <a:lnSpc>
                <a:spcPct val="150000"/>
              </a:lnSpc>
            </a:pPr>
            <a:r>
              <a:rPr lang="en-US" sz="2000" dirty="0">
                <a:solidFill>
                  <a:schemeClr val="tx1">
                    <a:alpha val="60000"/>
                  </a:schemeClr>
                </a:solidFill>
              </a:rPr>
              <a:t>Introduction</a:t>
            </a:r>
          </a:p>
          <a:p>
            <a:pPr>
              <a:lnSpc>
                <a:spcPct val="150000"/>
              </a:lnSpc>
            </a:pPr>
            <a:r>
              <a:rPr lang="en-US" sz="2000" dirty="0">
                <a:solidFill>
                  <a:schemeClr val="tx1">
                    <a:alpha val="60000"/>
                  </a:schemeClr>
                </a:solidFill>
              </a:rPr>
              <a:t>Main Consumers of InterContinental Hotels &amp; Resorts</a:t>
            </a:r>
          </a:p>
          <a:p>
            <a:pPr>
              <a:lnSpc>
                <a:spcPct val="150000"/>
              </a:lnSpc>
            </a:pPr>
            <a:r>
              <a:rPr lang="en-US" sz="2000" dirty="0">
                <a:solidFill>
                  <a:schemeClr val="tx1">
                    <a:alpha val="60000"/>
                  </a:schemeClr>
                </a:solidFill>
              </a:rPr>
              <a:t>Nature of the Guest Services and Facilities in InterContinental Hotels</a:t>
            </a:r>
          </a:p>
          <a:p>
            <a:pPr>
              <a:lnSpc>
                <a:spcPct val="150000"/>
              </a:lnSpc>
            </a:pPr>
            <a:r>
              <a:rPr lang="en-US" sz="2000" dirty="0">
                <a:solidFill>
                  <a:schemeClr val="tx1">
                    <a:alpha val="60000"/>
                  </a:schemeClr>
                </a:solidFill>
              </a:rPr>
              <a:t>Scope and Role of the Guest Services and Facilities in InterContinental Hotels</a:t>
            </a:r>
          </a:p>
          <a:p>
            <a:pPr>
              <a:lnSpc>
                <a:spcPct val="150000"/>
              </a:lnSpc>
            </a:pPr>
            <a:r>
              <a:rPr lang="en-US" sz="2000" dirty="0">
                <a:solidFill>
                  <a:schemeClr val="tx1">
                    <a:alpha val="60000"/>
                  </a:schemeClr>
                </a:solidFill>
              </a:rPr>
              <a:t>Role and Function of Guest Services</a:t>
            </a:r>
          </a:p>
          <a:p>
            <a:pPr>
              <a:lnSpc>
                <a:spcPct val="150000"/>
              </a:lnSpc>
            </a:pPr>
            <a:r>
              <a:rPr lang="en-US" sz="2000" dirty="0">
                <a:solidFill>
                  <a:schemeClr val="tx1">
                    <a:alpha val="60000"/>
                  </a:schemeClr>
                </a:solidFill>
              </a:rPr>
              <a:t>The importance of Hospitality</a:t>
            </a:r>
          </a:p>
          <a:p>
            <a:pPr>
              <a:lnSpc>
                <a:spcPct val="150000"/>
              </a:lnSpc>
            </a:pPr>
            <a:r>
              <a:rPr lang="en-US" sz="2000" dirty="0">
                <a:solidFill>
                  <a:schemeClr val="tx1">
                    <a:alpha val="60000"/>
                  </a:schemeClr>
                </a:solidFill>
              </a:rPr>
              <a:t>How Hotels meet/exceed guest expectations</a:t>
            </a:r>
          </a:p>
          <a:p>
            <a:pPr>
              <a:lnSpc>
                <a:spcPct val="150000"/>
              </a:lnSpc>
            </a:pPr>
            <a:r>
              <a:rPr lang="en-US" sz="2000" dirty="0">
                <a:solidFill>
                  <a:schemeClr val="tx1">
                    <a:alpha val="60000"/>
                  </a:schemeClr>
                </a:solidFill>
              </a:rPr>
              <a:t>Conclusion</a:t>
            </a:r>
          </a:p>
          <a:p>
            <a:pPr>
              <a:lnSpc>
                <a:spcPct val="150000"/>
              </a:lnSpc>
            </a:pPr>
            <a:r>
              <a:rPr lang="en-US" sz="2000" dirty="0">
                <a:solidFill>
                  <a:schemeClr val="tx1">
                    <a:alpha val="60000"/>
                  </a:schemeClr>
                </a:solidFill>
              </a:rPr>
              <a:t>References</a:t>
            </a:r>
            <a:endParaRPr lang="en-GB" sz="2000" dirty="0">
              <a:solidFill>
                <a:schemeClr val="tx1">
                  <a:alpha val="60000"/>
                </a:schemeClr>
              </a:solidFill>
            </a:endParaRPr>
          </a:p>
        </p:txBody>
      </p:sp>
    </p:spTree>
    <p:extLst>
      <p:ext uri="{BB962C8B-B14F-4D97-AF65-F5344CB8AC3E}">
        <p14:creationId xmlns:p14="http://schemas.microsoft.com/office/powerpoint/2010/main" val="4276601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96F31-D7CD-2234-6F76-3E026BDAB898}"/>
              </a:ext>
            </a:extLst>
          </p:cNvPr>
          <p:cNvSpPr>
            <a:spLocks noGrp="1"/>
          </p:cNvSpPr>
          <p:nvPr>
            <p:ph type="title"/>
          </p:nvPr>
        </p:nvSpPr>
        <p:spPr>
          <a:xfrm>
            <a:off x="92365" y="-113428"/>
            <a:ext cx="6002110" cy="1495425"/>
          </a:xfrm>
        </p:spPr>
        <p:txBody>
          <a:bodyPr>
            <a:normAutofit/>
          </a:bodyPr>
          <a:lstStyle/>
          <a:p>
            <a:r>
              <a:rPr lang="en-US" sz="4000" dirty="0"/>
              <a:t>Introduction</a:t>
            </a:r>
            <a:endParaRPr lang="en-GB" sz="4000" dirty="0"/>
          </a:p>
        </p:txBody>
      </p:sp>
      <p:sp>
        <p:nvSpPr>
          <p:cNvPr id="3" name="Content Placeholder 2">
            <a:extLst>
              <a:ext uri="{FF2B5EF4-FFF2-40B4-BE49-F238E27FC236}">
                <a16:creationId xmlns:a16="http://schemas.microsoft.com/office/drawing/2014/main" id="{D87DBC78-A087-0213-776B-6E3BE568B811}"/>
              </a:ext>
            </a:extLst>
          </p:cNvPr>
          <p:cNvSpPr>
            <a:spLocks noGrp="1"/>
          </p:cNvSpPr>
          <p:nvPr>
            <p:ph idx="1"/>
          </p:nvPr>
        </p:nvSpPr>
        <p:spPr>
          <a:xfrm>
            <a:off x="46009" y="1268568"/>
            <a:ext cx="6924134" cy="6259417"/>
          </a:xfrm>
        </p:spPr>
        <p:txBody>
          <a:bodyPr>
            <a:normAutofit/>
          </a:bodyPr>
          <a:lstStyle/>
          <a:p>
            <a:pPr marL="0" indent="0" algn="just">
              <a:lnSpc>
                <a:spcPct val="150000"/>
              </a:lnSpc>
              <a:buNone/>
            </a:pPr>
            <a:r>
              <a:rPr lang="en-US" sz="1700" dirty="0"/>
              <a:t>InterContinental Hotels &amp; Resorts in an upscale hotel brand that was established in 1946 by Juan </a:t>
            </a:r>
            <a:r>
              <a:rPr lang="en-US" sz="1700" dirty="0" err="1"/>
              <a:t>Trippe</a:t>
            </a:r>
            <a:r>
              <a:rPr lang="en-US" sz="1700" dirty="0"/>
              <a:t>, the  founder of Pan American World Airways. Since 1998, it has been a member of the InterContinental Hotels Group, which has its headquarters in the United Kingdom. There  are currently 208 hotels under the brand located all around the world as of January 2023, with total of 70 287 rooms (InterContinental Hotels &amp; Resorts, 2020). They were the  first worldwide luxurious hotel brand in the world, and for decades, they have been at the forefront of establishing new foreign locations. From historic buildings to city  their properties is a place in its own right with a particular style and atmosphere. These hotels can be  found all over the world (IHG Hotels &amp; Resorts, 2023).</a:t>
            </a:r>
            <a:endParaRPr lang="en-GB" sz="1700" dirty="0"/>
          </a:p>
        </p:txBody>
      </p:sp>
      <p:pic>
        <p:nvPicPr>
          <p:cNvPr id="8" name="Picture 7">
            <a:extLst>
              <a:ext uri="{FF2B5EF4-FFF2-40B4-BE49-F238E27FC236}">
                <a16:creationId xmlns:a16="http://schemas.microsoft.com/office/drawing/2014/main" id="{840E322C-A2CA-E4C8-E255-4CB83673657B}"/>
              </a:ext>
            </a:extLst>
          </p:cNvPr>
          <p:cNvPicPr>
            <a:picLocks noChangeAspect="1"/>
          </p:cNvPicPr>
          <p:nvPr/>
        </p:nvPicPr>
        <p:blipFill rotWithShape="1">
          <a:blip r:embed="rId2"/>
          <a:srcRect l="24190" r="27216" b="-1"/>
          <a:stretch/>
        </p:blipFill>
        <p:spPr>
          <a:xfrm>
            <a:off x="7199440" y="10"/>
            <a:ext cx="4992560" cy="6857990"/>
          </a:xfrm>
          <a:prstGeom prst="rect">
            <a:avLst/>
          </a:prstGeom>
          <a:effectLst/>
        </p:spPr>
      </p:pic>
    </p:spTree>
    <p:extLst>
      <p:ext uri="{BB962C8B-B14F-4D97-AF65-F5344CB8AC3E}">
        <p14:creationId xmlns:p14="http://schemas.microsoft.com/office/powerpoint/2010/main" val="2218476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72C85C-034C-8E7D-0D87-5CF9BF5A1EA0}"/>
              </a:ext>
            </a:extLst>
          </p:cNvPr>
          <p:cNvSpPr>
            <a:spLocks noGrp="1"/>
          </p:cNvSpPr>
          <p:nvPr>
            <p:ph type="title"/>
          </p:nvPr>
        </p:nvSpPr>
        <p:spPr>
          <a:xfrm>
            <a:off x="6330271" y="0"/>
            <a:ext cx="5595563" cy="2037508"/>
          </a:xfrm>
        </p:spPr>
        <p:txBody>
          <a:bodyPr anchor="b">
            <a:normAutofit/>
          </a:bodyPr>
          <a:lstStyle/>
          <a:p>
            <a:r>
              <a:rPr lang="en-US" sz="3900" dirty="0"/>
              <a:t>Main Consumers of InterContinental Hotels &amp; Resorts</a:t>
            </a:r>
            <a:endParaRPr lang="en-GB" sz="3900" dirty="0"/>
          </a:p>
        </p:txBody>
      </p:sp>
      <p:sp>
        <p:nvSpPr>
          <p:cNvPr id="14" name="Oval 1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outdoor, building, sky, water&#10;&#10;Description automatically generated">
            <a:extLst>
              <a:ext uri="{FF2B5EF4-FFF2-40B4-BE49-F238E27FC236}">
                <a16:creationId xmlns:a16="http://schemas.microsoft.com/office/drawing/2014/main" id="{E16602CA-183B-BC4E-6024-88EAB47886C3}"/>
              </a:ext>
            </a:extLst>
          </p:cNvPr>
          <p:cNvPicPr>
            <a:picLocks noChangeAspect="1"/>
          </p:cNvPicPr>
          <p:nvPr/>
        </p:nvPicPr>
        <p:blipFill rotWithShape="1">
          <a:blip r:embed="rId3">
            <a:extLst>
              <a:ext uri="{28A0092B-C50C-407E-A947-70E740481C1C}">
                <a14:useLocalDpi xmlns:a14="http://schemas.microsoft.com/office/drawing/2010/main" val="0"/>
              </a:ext>
            </a:extLst>
          </a:blip>
          <a:srcRect l="36070" r="13930"/>
          <a:stretch/>
        </p:blipFill>
        <p:spPr>
          <a:xfrm>
            <a:off x="365522"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6"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8"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7751D1DD-7181-34E8-E076-936636BE0773}"/>
              </a:ext>
            </a:extLst>
          </p:cNvPr>
          <p:cNvSpPr>
            <a:spLocks noGrp="1"/>
          </p:cNvSpPr>
          <p:nvPr>
            <p:ph idx="1"/>
          </p:nvPr>
        </p:nvSpPr>
        <p:spPr>
          <a:xfrm>
            <a:off x="6510273" y="2337515"/>
            <a:ext cx="4343116" cy="3567175"/>
          </a:xfrm>
        </p:spPr>
        <p:txBody>
          <a:bodyPr anchor="t">
            <a:normAutofit/>
          </a:bodyPr>
          <a:lstStyle/>
          <a:p>
            <a:pPr algn="just">
              <a:lnSpc>
                <a:spcPct val="150000"/>
              </a:lnSpc>
            </a:pPr>
            <a:r>
              <a:rPr lang="en-US" sz="2400" dirty="0">
                <a:solidFill>
                  <a:schemeClr val="tx1">
                    <a:alpha val="80000"/>
                  </a:schemeClr>
                </a:solidFill>
              </a:rPr>
              <a:t>High-end consumers</a:t>
            </a:r>
          </a:p>
          <a:p>
            <a:pPr algn="just">
              <a:lnSpc>
                <a:spcPct val="150000"/>
              </a:lnSpc>
            </a:pPr>
            <a:r>
              <a:rPr lang="en-US" sz="2400" dirty="0">
                <a:solidFill>
                  <a:schemeClr val="tx1">
                    <a:alpha val="80000"/>
                  </a:schemeClr>
                </a:solidFill>
              </a:rPr>
              <a:t>Business </a:t>
            </a:r>
            <a:r>
              <a:rPr lang="en-US" sz="2400" dirty="0" err="1">
                <a:solidFill>
                  <a:schemeClr val="tx1">
                    <a:alpha val="80000"/>
                  </a:schemeClr>
                </a:solidFill>
              </a:rPr>
              <a:t>travellers</a:t>
            </a:r>
            <a:endParaRPr lang="en-US" sz="2400" dirty="0">
              <a:solidFill>
                <a:schemeClr val="tx1">
                  <a:alpha val="80000"/>
                </a:schemeClr>
              </a:solidFill>
            </a:endParaRPr>
          </a:p>
          <a:p>
            <a:pPr algn="just">
              <a:lnSpc>
                <a:spcPct val="150000"/>
              </a:lnSpc>
            </a:pPr>
            <a:r>
              <a:rPr lang="en-US" sz="2400" dirty="0">
                <a:solidFill>
                  <a:schemeClr val="tx1">
                    <a:alpha val="80000"/>
                  </a:schemeClr>
                </a:solidFill>
              </a:rPr>
              <a:t>Leisure </a:t>
            </a:r>
            <a:r>
              <a:rPr lang="en-US" sz="2400" dirty="0" err="1">
                <a:solidFill>
                  <a:schemeClr val="tx1">
                    <a:alpha val="80000"/>
                  </a:schemeClr>
                </a:solidFill>
              </a:rPr>
              <a:t>travellers</a:t>
            </a:r>
            <a:endParaRPr lang="en-US" sz="2400" dirty="0">
              <a:solidFill>
                <a:schemeClr val="tx1">
                  <a:alpha val="80000"/>
                </a:schemeClr>
              </a:solidFill>
            </a:endParaRPr>
          </a:p>
          <a:p>
            <a:pPr algn="just">
              <a:lnSpc>
                <a:spcPct val="150000"/>
              </a:lnSpc>
            </a:pPr>
            <a:r>
              <a:rPr lang="en-US" sz="2400" dirty="0">
                <a:solidFill>
                  <a:schemeClr val="tx1">
                    <a:alpha val="80000"/>
                  </a:schemeClr>
                </a:solidFill>
              </a:rPr>
              <a:t>Affluent senior male</a:t>
            </a:r>
          </a:p>
          <a:p>
            <a:pPr algn="just">
              <a:lnSpc>
                <a:spcPct val="150000"/>
              </a:lnSpc>
            </a:pPr>
            <a:r>
              <a:rPr lang="en-US" sz="2400" dirty="0">
                <a:solidFill>
                  <a:schemeClr val="tx1">
                    <a:alpha val="80000"/>
                  </a:schemeClr>
                </a:solidFill>
              </a:rPr>
              <a:t>International </a:t>
            </a:r>
            <a:r>
              <a:rPr lang="en-US" sz="2400" dirty="0" err="1">
                <a:solidFill>
                  <a:schemeClr val="tx1">
                    <a:alpha val="80000"/>
                  </a:schemeClr>
                </a:solidFill>
              </a:rPr>
              <a:t>travellers</a:t>
            </a:r>
            <a:endParaRPr lang="en-GB" sz="2400" dirty="0">
              <a:solidFill>
                <a:schemeClr val="tx1">
                  <a:alpha val="80000"/>
                </a:schemeClr>
              </a:solidFill>
            </a:endParaRPr>
          </a:p>
        </p:txBody>
      </p:sp>
      <p:sp>
        <p:nvSpPr>
          <p:cNvPr id="20"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2"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4C688A4-CBFA-5469-17C7-577B216574A6}"/>
              </a:ext>
            </a:extLst>
          </p:cNvPr>
          <p:cNvSpPr txBox="1"/>
          <p:nvPr/>
        </p:nvSpPr>
        <p:spPr>
          <a:xfrm>
            <a:off x="8179057" y="6488668"/>
            <a:ext cx="4560498" cy="369332"/>
          </a:xfrm>
          <a:prstGeom prst="rect">
            <a:avLst/>
          </a:prstGeom>
          <a:noFill/>
        </p:spPr>
        <p:txBody>
          <a:bodyPr wrap="square">
            <a:spAutoFit/>
          </a:bodyPr>
          <a:lstStyle/>
          <a:p>
            <a:pPr algn="ctr">
              <a:spcAft>
                <a:spcPts val="600"/>
              </a:spcAft>
            </a:pPr>
            <a:r>
              <a:rPr lang="en-US" i="1" dirty="0">
                <a:solidFill>
                  <a:schemeClr val="accent3">
                    <a:lumMod val="75000"/>
                  </a:schemeClr>
                </a:solidFill>
              </a:rPr>
              <a:t>Source: (Bartleby, 2019) </a:t>
            </a:r>
            <a:endParaRPr lang="en-GB" i="1" dirty="0">
              <a:solidFill>
                <a:schemeClr val="accent3">
                  <a:lumMod val="75000"/>
                </a:schemeClr>
              </a:solidFill>
            </a:endParaRPr>
          </a:p>
        </p:txBody>
      </p:sp>
    </p:spTree>
    <p:extLst>
      <p:ext uri="{BB962C8B-B14F-4D97-AF65-F5344CB8AC3E}">
        <p14:creationId xmlns:p14="http://schemas.microsoft.com/office/powerpoint/2010/main" val="3704488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tatue of a person on a horse in front of a building&#10;&#10;Description automatically generated with medium confidence">
            <a:extLst>
              <a:ext uri="{FF2B5EF4-FFF2-40B4-BE49-F238E27FC236}">
                <a16:creationId xmlns:a16="http://schemas.microsoft.com/office/drawing/2014/main" id="{38596D64-F6ED-68F0-C0DB-7CA325B6BBDD}"/>
              </a:ext>
            </a:extLst>
          </p:cNvPr>
          <p:cNvPicPr>
            <a:picLocks noChangeAspect="1"/>
          </p:cNvPicPr>
          <p:nvPr/>
        </p:nvPicPr>
        <p:blipFill rotWithShape="1">
          <a:blip r:embed="rId3"/>
          <a:srcRect l="5059" r="8487" b="-1"/>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31" name="Freeform: Shape 30">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3" name="Freeform: Shape 32">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7DC1D6-D296-C9B9-65F7-B13E4B56EA6E}"/>
              </a:ext>
            </a:extLst>
          </p:cNvPr>
          <p:cNvSpPr>
            <a:spLocks noGrp="1"/>
          </p:cNvSpPr>
          <p:nvPr>
            <p:ph type="title"/>
          </p:nvPr>
        </p:nvSpPr>
        <p:spPr>
          <a:xfrm>
            <a:off x="51759" y="787879"/>
            <a:ext cx="4490438" cy="1673889"/>
          </a:xfrm>
        </p:spPr>
        <p:txBody>
          <a:bodyPr anchor="b">
            <a:noAutofit/>
          </a:bodyPr>
          <a:lstStyle/>
          <a:p>
            <a:r>
              <a:rPr lang="en-GB" sz="3200" dirty="0"/>
              <a:t>Nature of the guest services and facilities in InterContinental Hotels</a:t>
            </a:r>
          </a:p>
        </p:txBody>
      </p:sp>
      <p:sp>
        <p:nvSpPr>
          <p:cNvPr id="35" name="Rectangle 3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7" name="Rectangle 3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542B7A1-A7A1-DCEC-2E44-0A60A7B1FDC7}"/>
              </a:ext>
            </a:extLst>
          </p:cNvPr>
          <p:cNvSpPr>
            <a:spLocks noGrp="1"/>
          </p:cNvSpPr>
          <p:nvPr>
            <p:ph idx="1"/>
          </p:nvPr>
        </p:nvSpPr>
        <p:spPr>
          <a:xfrm>
            <a:off x="371094" y="2718054"/>
            <a:ext cx="3438906" cy="3207258"/>
          </a:xfrm>
        </p:spPr>
        <p:txBody>
          <a:bodyPr anchor="t">
            <a:normAutofit/>
          </a:bodyPr>
          <a:lstStyle/>
          <a:p>
            <a:pPr algn="just">
              <a:lnSpc>
                <a:spcPct val="150000"/>
              </a:lnSpc>
            </a:pPr>
            <a:r>
              <a:rPr lang="en-GB" sz="2400" dirty="0"/>
              <a:t>Intangible</a:t>
            </a:r>
          </a:p>
          <a:p>
            <a:pPr algn="just">
              <a:lnSpc>
                <a:spcPct val="150000"/>
              </a:lnSpc>
            </a:pPr>
            <a:r>
              <a:rPr lang="en-GB" sz="2400" dirty="0"/>
              <a:t>Variability</a:t>
            </a:r>
          </a:p>
          <a:p>
            <a:pPr algn="just">
              <a:lnSpc>
                <a:spcPct val="150000"/>
              </a:lnSpc>
            </a:pPr>
            <a:r>
              <a:rPr lang="en-GB" sz="2400" dirty="0"/>
              <a:t>Perishable</a:t>
            </a:r>
          </a:p>
          <a:p>
            <a:pPr algn="just">
              <a:lnSpc>
                <a:spcPct val="150000"/>
              </a:lnSpc>
            </a:pPr>
            <a:r>
              <a:rPr lang="en-GB" sz="2400" dirty="0"/>
              <a:t>Inseparable (Kim, 2012).</a:t>
            </a:r>
          </a:p>
        </p:txBody>
      </p:sp>
    </p:spTree>
    <p:extLst>
      <p:ext uri="{BB962C8B-B14F-4D97-AF65-F5344CB8AC3E}">
        <p14:creationId xmlns:p14="http://schemas.microsoft.com/office/powerpoint/2010/main" val="2678293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AE1585-814F-59CA-C167-CCF4A3760581}"/>
              </a:ext>
            </a:extLst>
          </p:cNvPr>
          <p:cNvSpPr>
            <a:spLocks noGrp="1"/>
          </p:cNvSpPr>
          <p:nvPr>
            <p:ph type="title"/>
          </p:nvPr>
        </p:nvSpPr>
        <p:spPr>
          <a:xfrm>
            <a:off x="907182" y="920303"/>
            <a:ext cx="4529365" cy="4640426"/>
          </a:xfrm>
        </p:spPr>
        <p:txBody>
          <a:bodyPr anchor="ctr">
            <a:normAutofit/>
          </a:bodyPr>
          <a:lstStyle/>
          <a:p>
            <a:pPr algn="ctr"/>
            <a:r>
              <a:rPr lang="en-GB" sz="3900" dirty="0">
                <a:solidFill>
                  <a:srgbClr val="FFFFFF"/>
                </a:solidFill>
              </a:rPr>
              <a:t>Scope and role of the guest services and facilities in InterContinental Hotels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81BB8FE-9C49-169E-B28F-7EEE7982DD04}"/>
              </a:ext>
            </a:extLst>
          </p:cNvPr>
          <p:cNvSpPr>
            <a:spLocks noGrp="1"/>
          </p:cNvSpPr>
          <p:nvPr>
            <p:ph idx="1"/>
          </p:nvPr>
        </p:nvSpPr>
        <p:spPr>
          <a:xfrm>
            <a:off x="5941717" y="-172528"/>
            <a:ext cx="5496907" cy="7441720"/>
          </a:xfrm>
        </p:spPr>
        <p:txBody>
          <a:bodyPr anchor="ctr">
            <a:normAutofit/>
          </a:bodyPr>
          <a:lstStyle/>
          <a:p>
            <a:pPr marL="0" indent="0" algn="just">
              <a:lnSpc>
                <a:spcPct val="150000"/>
              </a:lnSpc>
              <a:buNone/>
            </a:pPr>
            <a:r>
              <a:rPr lang="en-GB" sz="2000" dirty="0">
                <a:solidFill>
                  <a:schemeClr val="tx1">
                    <a:alpha val="80000"/>
                  </a:schemeClr>
                </a:solidFill>
              </a:rPr>
              <a:t>The scope of guest services and facilities of the InterContinental Hotel are handling queries, responding to correspondence from visitors, key possession and control, swapping guest rooms, assistance with luggage, notifying the guests, locker room facility, wakeup calls, laundry facility, meeting rooms and suites, handling issues raised by visitors, etc.</a:t>
            </a:r>
          </a:p>
          <a:p>
            <a:pPr marL="0" indent="0" algn="just">
              <a:lnSpc>
                <a:spcPct val="150000"/>
              </a:lnSpc>
              <a:buNone/>
            </a:pPr>
            <a:r>
              <a:rPr lang="en-GB" sz="2000" dirty="0">
                <a:solidFill>
                  <a:schemeClr val="tx1">
                    <a:alpha val="80000"/>
                  </a:schemeClr>
                </a:solidFill>
              </a:rPr>
              <a:t>The primary role of the department of the guest service of InterContinental Hotels &amp; Resorts aims to provide a pleasant experience for their guests (</a:t>
            </a:r>
            <a:r>
              <a:rPr lang="en-GB" sz="2000" dirty="0" err="1">
                <a:solidFill>
                  <a:schemeClr val="tx1">
                    <a:alpha val="80000"/>
                  </a:schemeClr>
                </a:solidFill>
              </a:rPr>
              <a:t>Elfimova</a:t>
            </a:r>
            <a:r>
              <a:rPr lang="en-GB" sz="2000" dirty="0">
                <a:solidFill>
                  <a:schemeClr val="tx1">
                    <a:alpha val="80000"/>
                  </a:schemeClr>
                </a:solidFill>
              </a:rPr>
              <a:t> and </a:t>
            </a:r>
            <a:r>
              <a:rPr lang="en-GB" sz="2000" dirty="0" err="1">
                <a:solidFill>
                  <a:schemeClr val="tx1">
                    <a:alpha val="80000"/>
                  </a:schemeClr>
                </a:solidFill>
              </a:rPr>
              <a:t>Mikhaylenko</a:t>
            </a:r>
            <a:r>
              <a:rPr lang="en-GB" sz="2000" dirty="0">
                <a:solidFill>
                  <a:schemeClr val="tx1">
                    <a:alpha val="80000"/>
                  </a:schemeClr>
                </a:solidFill>
              </a:rPr>
              <a:t>, 2020).</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1361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3301D7-E987-0448-32B1-90EBC5130B5E}"/>
              </a:ext>
            </a:extLst>
          </p:cNvPr>
          <p:cNvSpPr>
            <a:spLocks noGrp="1"/>
          </p:cNvSpPr>
          <p:nvPr>
            <p:ph type="title"/>
          </p:nvPr>
        </p:nvSpPr>
        <p:spPr>
          <a:xfrm>
            <a:off x="154546" y="140637"/>
            <a:ext cx="5211084" cy="2178740"/>
          </a:xfrm>
        </p:spPr>
        <p:txBody>
          <a:bodyPr anchor="b">
            <a:normAutofit/>
          </a:bodyPr>
          <a:lstStyle/>
          <a:p>
            <a:r>
              <a:rPr lang="en-US" sz="4200" dirty="0"/>
              <a:t>Role and Function of Guest services</a:t>
            </a:r>
            <a:endParaRPr lang="en-GB" sz="4200" dirty="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7EA160-6618-A5FB-A972-2718207C166E}"/>
              </a:ext>
            </a:extLst>
          </p:cNvPr>
          <p:cNvSpPr>
            <a:spLocks noGrp="1"/>
          </p:cNvSpPr>
          <p:nvPr>
            <p:ph idx="1"/>
          </p:nvPr>
        </p:nvSpPr>
        <p:spPr>
          <a:xfrm>
            <a:off x="640080" y="2872899"/>
            <a:ext cx="4243589" cy="3320668"/>
          </a:xfrm>
        </p:spPr>
        <p:txBody>
          <a:bodyPr>
            <a:normAutofit/>
          </a:bodyPr>
          <a:lstStyle/>
          <a:p>
            <a:pPr algn="just">
              <a:lnSpc>
                <a:spcPct val="150000"/>
              </a:lnSpc>
            </a:pPr>
            <a:r>
              <a:rPr lang="en-US" sz="2400" dirty="0"/>
              <a:t>Retaining</a:t>
            </a:r>
            <a:r>
              <a:rPr lang="en-GB" sz="2400" dirty="0"/>
              <a:t> guests</a:t>
            </a:r>
          </a:p>
          <a:p>
            <a:pPr algn="just">
              <a:lnSpc>
                <a:spcPct val="150000"/>
              </a:lnSpc>
            </a:pPr>
            <a:r>
              <a:rPr lang="en-GB" sz="2400" dirty="0"/>
              <a:t>Creating loyal customers</a:t>
            </a:r>
          </a:p>
          <a:p>
            <a:pPr algn="just">
              <a:lnSpc>
                <a:spcPct val="150000"/>
              </a:lnSpc>
            </a:pPr>
            <a:r>
              <a:rPr lang="en-GB" sz="2400" dirty="0"/>
              <a:t>Increasing brand image</a:t>
            </a:r>
          </a:p>
          <a:p>
            <a:pPr algn="just">
              <a:lnSpc>
                <a:spcPct val="150000"/>
              </a:lnSpc>
            </a:pPr>
            <a:r>
              <a:rPr lang="en-GB" sz="2400" dirty="0"/>
              <a:t>Attracting more  Customers</a:t>
            </a:r>
            <a:endParaRPr lang="en-US" sz="2400" dirty="0"/>
          </a:p>
        </p:txBody>
      </p:sp>
      <p:pic>
        <p:nvPicPr>
          <p:cNvPr id="5" name="Picture 4" descr="A picture containing tree, outdoor, palm tree, sky&#10;&#10;Description automatically generated">
            <a:extLst>
              <a:ext uri="{FF2B5EF4-FFF2-40B4-BE49-F238E27FC236}">
                <a16:creationId xmlns:a16="http://schemas.microsoft.com/office/drawing/2014/main" id="{F8551027-F078-A357-1CA0-012735A20439}"/>
              </a:ext>
            </a:extLst>
          </p:cNvPr>
          <p:cNvPicPr>
            <a:picLocks noChangeAspect="1"/>
          </p:cNvPicPr>
          <p:nvPr/>
        </p:nvPicPr>
        <p:blipFill rotWithShape="1">
          <a:blip r:embed="rId3">
            <a:extLst>
              <a:ext uri="{28A0092B-C50C-407E-A947-70E740481C1C}">
                <a14:useLocalDpi xmlns:a14="http://schemas.microsoft.com/office/drawing/2010/main" val="0"/>
              </a:ext>
            </a:extLst>
          </a:blip>
          <a:srcRect l="15394" r="1765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98288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2A208-C58F-61FE-1215-F5D5AAB8562A}"/>
              </a:ext>
            </a:extLst>
          </p:cNvPr>
          <p:cNvSpPr>
            <a:spLocks noGrp="1"/>
          </p:cNvSpPr>
          <p:nvPr>
            <p:ph type="title"/>
          </p:nvPr>
        </p:nvSpPr>
        <p:spPr>
          <a:xfrm>
            <a:off x="231762" y="4444184"/>
            <a:ext cx="3988457" cy="1536797"/>
          </a:xfrm>
        </p:spPr>
        <p:txBody>
          <a:bodyPr>
            <a:normAutofit/>
          </a:bodyPr>
          <a:lstStyle/>
          <a:p>
            <a:r>
              <a:rPr lang="en-US" sz="3700" dirty="0"/>
              <a:t>The importance of hospitality</a:t>
            </a:r>
            <a:endParaRPr lang="en-GB" sz="3700" dirty="0"/>
          </a:p>
        </p:txBody>
      </p:sp>
      <p:pic>
        <p:nvPicPr>
          <p:cNvPr id="5" name="Picture 4" descr="A picture containing clipart, cartoon, illustration&#10;&#10;Description automatically generated">
            <a:extLst>
              <a:ext uri="{FF2B5EF4-FFF2-40B4-BE49-F238E27FC236}">
                <a16:creationId xmlns:a16="http://schemas.microsoft.com/office/drawing/2014/main" id="{D93A0A73-C12B-C20C-18D6-59A565649916}"/>
              </a:ext>
            </a:extLst>
          </p:cNvPr>
          <p:cNvPicPr>
            <a:picLocks noChangeAspect="1"/>
          </p:cNvPicPr>
          <p:nvPr/>
        </p:nvPicPr>
        <p:blipFill rotWithShape="1">
          <a:blip r:embed="rId3">
            <a:extLst>
              <a:ext uri="{28A0092B-C50C-407E-A947-70E740481C1C}">
                <a14:useLocalDpi xmlns:a14="http://schemas.microsoft.com/office/drawing/2010/main" val="0"/>
              </a:ext>
            </a:extLst>
          </a:blip>
          <a:srcRect t="2576" r="-3" b="-3"/>
          <a:stretch/>
        </p:blipFill>
        <p:spPr>
          <a:xfrm>
            <a:off x="-3028" y="-114236"/>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2"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BA568D-379A-3887-D57D-172FF6E51258}"/>
              </a:ext>
            </a:extLst>
          </p:cNvPr>
          <p:cNvSpPr>
            <a:spLocks noGrp="1"/>
          </p:cNvSpPr>
          <p:nvPr>
            <p:ph idx="1"/>
          </p:nvPr>
        </p:nvSpPr>
        <p:spPr>
          <a:xfrm>
            <a:off x="4473991" y="4316506"/>
            <a:ext cx="6652953" cy="2541494"/>
          </a:xfrm>
        </p:spPr>
        <p:txBody>
          <a:bodyPr anchor="ctr">
            <a:normAutofit fontScale="92500" lnSpcReduction="20000"/>
          </a:bodyPr>
          <a:lstStyle/>
          <a:p>
            <a:pPr>
              <a:lnSpc>
                <a:spcPct val="150000"/>
              </a:lnSpc>
            </a:pPr>
            <a:r>
              <a:rPr lang="en-US" sz="1600" dirty="0"/>
              <a:t>Satisfying Guests</a:t>
            </a:r>
          </a:p>
          <a:p>
            <a:pPr>
              <a:lnSpc>
                <a:spcPct val="150000"/>
              </a:lnSpc>
            </a:pPr>
            <a:r>
              <a:rPr lang="en-US" sz="1600" dirty="0"/>
              <a:t>Ensuring Repeat Business</a:t>
            </a:r>
          </a:p>
          <a:p>
            <a:pPr>
              <a:lnSpc>
                <a:spcPct val="150000"/>
              </a:lnSpc>
            </a:pPr>
            <a:r>
              <a:rPr lang="en-US" sz="1600" dirty="0"/>
              <a:t>Positive World of Mouth</a:t>
            </a:r>
          </a:p>
          <a:p>
            <a:pPr>
              <a:lnSpc>
                <a:spcPct val="150000"/>
              </a:lnSpc>
            </a:pPr>
            <a:r>
              <a:rPr lang="en-US" sz="1600" dirty="0"/>
              <a:t>Increased Brand Image</a:t>
            </a:r>
          </a:p>
          <a:p>
            <a:pPr>
              <a:lnSpc>
                <a:spcPct val="150000"/>
              </a:lnSpc>
            </a:pPr>
            <a:r>
              <a:rPr lang="en-US" sz="1600" dirty="0"/>
              <a:t>Standing out from the Crowd</a:t>
            </a:r>
          </a:p>
          <a:p>
            <a:pPr>
              <a:lnSpc>
                <a:spcPct val="150000"/>
              </a:lnSpc>
            </a:pPr>
            <a:r>
              <a:rPr lang="en-US" sz="1600" dirty="0"/>
              <a:t>Increased Revenue</a:t>
            </a:r>
          </a:p>
        </p:txBody>
      </p:sp>
    </p:spTree>
    <p:extLst>
      <p:ext uri="{BB962C8B-B14F-4D97-AF65-F5344CB8AC3E}">
        <p14:creationId xmlns:p14="http://schemas.microsoft.com/office/powerpoint/2010/main" val="2011849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F9ECD50-ADD9-47D1-8015-A68B02046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AB885C-505C-55B4-BCEB-EA8C63882241}"/>
              </a:ext>
            </a:extLst>
          </p:cNvPr>
          <p:cNvSpPr>
            <a:spLocks noGrp="1"/>
          </p:cNvSpPr>
          <p:nvPr>
            <p:ph type="title"/>
          </p:nvPr>
        </p:nvSpPr>
        <p:spPr>
          <a:xfrm>
            <a:off x="8138341" y="640823"/>
            <a:ext cx="3418659" cy="5583148"/>
          </a:xfrm>
        </p:spPr>
        <p:txBody>
          <a:bodyPr anchor="ctr">
            <a:normAutofit/>
          </a:bodyPr>
          <a:lstStyle/>
          <a:p>
            <a:r>
              <a:rPr lang="en-US" sz="4600"/>
              <a:t>How hotels meet/exceed guest expectations</a:t>
            </a:r>
            <a:endParaRPr lang="en-GB" sz="4600"/>
          </a:p>
        </p:txBody>
      </p:sp>
      <p:sp>
        <p:nvSpPr>
          <p:cNvPr id="25" name="sketch line">
            <a:extLst>
              <a:ext uri="{FF2B5EF4-FFF2-40B4-BE49-F238E27FC236}">
                <a16:creationId xmlns:a16="http://schemas.microsoft.com/office/drawing/2014/main" id="{A3CCE308-0D65-43CF-A9D6-B5303E5882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8720"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chemeClr val="accent2"/>
          </a:solidFill>
          <a:ln w="34925">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C9F8B93-8A9D-2B70-31E3-26BB65946B91}"/>
              </a:ext>
            </a:extLst>
          </p:cNvPr>
          <p:cNvPicPr>
            <a:picLocks noGrp="1" noChangeAspect="1"/>
          </p:cNvPicPr>
          <p:nvPr>
            <p:ph idx="1"/>
          </p:nvPr>
        </p:nvPicPr>
        <p:blipFill>
          <a:blip r:embed="rId3"/>
          <a:stretch>
            <a:fillRect/>
          </a:stretch>
        </p:blipFill>
        <p:spPr>
          <a:xfrm>
            <a:off x="843726" y="1907338"/>
            <a:ext cx="1777496" cy="1041501"/>
          </a:xfrm>
          <a:prstGeom prst="rect">
            <a:avLst/>
          </a:prstGeom>
        </p:spPr>
      </p:pic>
      <p:sp>
        <p:nvSpPr>
          <p:cNvPr id="6" name="TextBox 5">
            <a:extLst>
              <a:ext uri="{FF2B5EF4-FFF2-40B4-BE49-F238E27FC236}">
                <a16:creationId xmlns:a16="http://schemas.microsoft.com/office/drawing/2014/main" id="{96ECFB9B-EA6F-83F6-FF38-E4DA6531E77A}"/>
              </a:ext>
            </a:extLst>
          </p:cNvPr>
          <p:cNvSpPr txBox="1"/>
          <p:nvPr/>
        </p:nvSpPr>
        <p:spPr>
          <a:xfrm>
            <a:off x="740671" y="2844618"/>
            <a:ext cx="2105569" cy="255776"/>
          </a:xfrm>
          <a:prstGeom prst="rect">
            <a:avLst/>
          </a:prstGeom>
          <a:noFill/>
        </p:spPr>
        <p:txBody>
          <a:bodyPr wrap="square">
            <a:spAutoFit/>
          </a:bodyPr>
          <a:lstStyle/>
          <a:p>
            <a:pPr marL="101156" indent="-101156" defTabSz="539496">
              <a:spcAft>
                <a:spcPts val="600"/>
              </a:spcAft>
              <a:buFont typeface="Arial" panose="020B0604020202020204" pitchFamily="34" charset="0"/>
              <a:buChar char="•"/>
            </a:pPr>
            <a:r>
              <a:rPr lang="en-US" sz="1062" b="1" kern="1200">
                <a:solidFill>
                  <a:schemeClr val="tx1"/>
                </a:solidFill>
                <a:latin typeface="+mn-lt"/>
                <a:ea typeface="+mn-ea"/>
                <a:cs typeface="+mn-cs"/>
              </a:rPr>
              <a:t>Mapping Customer Journey</a:t>
            </a:r>
            <a:endParaRPr lang="en-US" sz="1800" b="1"/>
          </a:p>
        </p:txBody>
      </p:sp>
      <p:pic>
        <p:nvPicPr>
          <p:cNvPr id="7" name="Picture 6">
            <a:extLst>
              <a:ext uri="{FF2B5EF4-FFF2-40B4-BE49-F238E27FC236}">
                <a16:creationId xmlns:a16="http://schemas.microsoft.com/office/drawing/2014/main" id="{6D02BA7C-CB54-93FF-46C5-905762C9931D}"/>
              </a:ext>
            </a:extLst>
          </p:cNvPr>
          <p:cNvPicPr>
            <a:picLocks noChangeAspect="1"/>
          </p:cNvPicPr>
          <p:nvPr/>
        </p:nvPicPr>
        <p:blipFill rotWithShape="1">
          <a:blip r:embed="rId4"/>
          <a:srcRect b="10692"/>
          <a:stretch/>
        </p:blipFill>
        <p:spPr>
          <a:xfrm>
            <a:off x="4285195" y="1834882"/>
            <a:ext cx="1647811" cy="1147872"/>
          </a:xfrm>
          <a:prstGeom prst="rect">
            <a:avLst/>
          </a:prstGeom>
        </p:spPr>
      </p:pic>
      <p:sp>
        <p:nvSpPr>
          <p:cNvPr id="9" name="TextBox 8">
            <a:extLst>
              <a:ext uri="{FF2B5EF4-FFF2-40B4-BE49-F238E27FC236}">
                <a16:creationId xmlns:a16="http://schemas.microsoft.com/office/drawing/2014/main" id="{4AAFBC40-CD1C-A4A3-2234-E1AED0B9EF64}"/>
              </a:ext>
            </a:extLst>
          </p:cNvPr>
          <p:cNvSpPr txBox="1"/>
          <p:nvPr/>
        </p:nvSpPr>
        <p:spPr>
          <a:xfrm>
            <a:off x="4308995" y="3040856"/>
            <a:ext cx="1855981" cy="255776"/>
          </a:xfrm>
          <a:prstGeom prst="rect">
            <a:avLst/>
          </a:prstGeom>
          <a:noFill/>
        </p:spPr>
        <p:txBody>
          <a:bodyPr wrap="square">
            <a:spAutoFit/>
          </a:bodyPr>
          <a:lstStyle/>
          <a:p>
            <a:pPr marL="101156" indent="-101156" defTabSz="539496">
              <a:spcAft>
                <a:spcPts val="600"/>
              </a:spcAft>
              <a:buFont typeface="Arial" panose="020B0604020202020204" pitchFamily="34" charset="0"/>
              <a:buChar char="•"/>
            </a:pPr>
            <a:r>
              <a:rPr lang="en-US" sz="1062" b="1" kern="1200">
                <a:solidFill>
                  <a:schemeClr val="tx1"/>
                </a:solidFill>
                <a:latin typeface="+mn-lt"/>
                <a:ea typeface="+mn-ea"/>
                <a:cs typeface="+mn-cs"/>
              </a:rPr>
              <a:t>Personalized Services</a:t>
            </a:r>
            <a:endParaRPr lang="en-US" sz="1800" b="1"/>
          </a:p>
        </p:txBody>
      </p:sp>
      <p:pic>
        <p:nvPicPr>
          <p:cNvPr id="10" name="Picture 9">
            <a:extLst>
              <a:ext uri="{FF2B5EF4-FFF2-40B4-BE49-F238E27FC236}">
                <a16:creationId xmlns:a16="http://schemas.microsoft.com/office/drawing/2014/main" id="{8FAD225E-54B4-7639-5906-C5837DC8F4C8}"/>
              </a:ext>
            </a:extLst>
          </p:cNvPr>
          <p:cNvPicPr>
            <a:picLocks noChangeAspect="1"/>
          </p:cNvPicPr>
          <p:nvPr/>
        </p:nvPicPr>
        <p:blipFill>
          <a:blip r:embed="rId5"/>
          <a:stretch>
            <a:fillRect/>
          </a:stretch>
        </p:blipFill>
        <p:spPr>
          <a:xfrm>
            <a:off x="875935" y="3260791"/>
            <a:ext cx="1515604" cy="1252405"/>
          </a:xfrm>
          <a:prstGeom prst="rect">
            <a:avLst/>
          </a:prstGeom>
        </p:spPr>
      </p:pic>
      <p:sp>
        <p:nvSpPr>
          <p:cNvPr id="13" name="TextBox 12">
            <a:extLst>
              <a:ext uri="{FF2B5EF4-FFF2-40B4-BE49-F238E27FC236}">
                <a16:creationId xmlns:a16="http://schemas.microsoft.com/office/drawing/2014/main" id="{CF80616D-48D3-BB82-0C41-974FA444D540}"/>
              </a:ext>
            </a:extLst>
          </p:cNvPr>
          <p:cNvSpPr txBox="1"/>
          <p:nvPr/>
        </p:nvSpPr>
        <p:spPr>
          <a:xfrm>
            <a:off x="643470" y="4553453"/>
            <a:ext cx="2178008" cy="255776"/>
          </a:xfrm>
          <a:prstGeom prst="rect">
            <a:avLst/>
          </a:prstGeom>
          <a:noFill/>
        </p:spPr>
        <p:txBody>
          <a:bodyPr wrap="square">
            <a:spAutoFit/>
          </a:bodyPr>
          <a:lstStyle/>
          <a:p>
            <a:pPr marL="101156" indent="-101156" defTabSz="539496">
              <a:spcAft>
                <a:spcPts val="600"/>
              </a:spcAft>
              <a:buFont typeface="Arial" panose="020B0604020202020204" pitchFamily="34" charset="0"/>
              <a:buChar char="•"/>
            </a:pPr>
            <a:r>
              <a:rPr lang="en-US" sz="1062" b="1" kern="1200">
                <a:solidFill>
                  <a:schemeClr val="tx1"/>
                </a:solidFill>
                <a:latin typeface="+mn-lt"/>
                <a:ea typeface="+mn-ea"/>
                <a:cs typeface="+mn-cs"/>
              </a:rPr>
              <a:t>Under Promise and Over Deliver</a:t>
            </a:r>
            <a:endParaRPr lang="en-US" sz="1800" b="1"/>
          </a:p>
        </p:txBody>
      </p:sp>
      <p:pic>
        <p:nvPicPr>
          <p:cNvPr id="14" name="Picture 13">
            <a:extLst>
              <a:ext uri="{FF2B5EF4-FFF2-40B4-BE49-F238E27FC236}">
                <a16:creationId xmlns:a16="http://schemas.microsoft.com/office/drawing/2014/main" id="{4EE83897-3AE2-0B36-AE31-376BE3076B3C}"/>
              </a:ext>
            </a:extLst>
          </p:cNvPr>
          <p:cNvPicPr>
            <a:picLocks noChangeAspect="1"/>
          </p:cNvPicPr>
          <p:nvPr/>
        </p:nvPicPr>
        <p:blipFill>
          <a:blip r:embed="rId6"/>
          <a:stretch>
            <a:fillRect/>
          </a:stretch>
        </p:blipFill>
        <p:spPr>
          <a:xfrm>
            <a:off x="4169209" y="3318893"/>
            <a:ext cx="1879781" cy="1252405"/>
          </a:xfrm>
          <a:prstGeom prst="rect">
            <a:avLst/>
          </a:prstGeom>
        </p:spPr>
      </p:pic>
      <p:sp>
        <p:nvSpPr>
          <p:cNvPr id="16" name="TextBox 15">
            <a:extLst>
              <a:ext uri="{FF2B5EF4-FFF2-40B4-BE49-F238E27FC236}">
                <a16:creationId xmlns:a16="http://schemas.microsoft.com/office/drawing/2014/main" id="{D2D6D10D-DEEA-130C-E857-C91A4BB2C66F}"/>
              </a:ext>
            </a:extLst>
          </p:cNvPr>
          <p:cNvSpPr txBox="1"/>
          <p:nvPr/>
        </p:nvSpPr>
        <p:spPr>
          <a:xfrm>
            <a:off x="4308995" y="4592862"/>
            <a:ext cx="1782013" cy="419217"/>
          </a:xfrm>
          <a:prstGeom prst="rect">
            <a:avLst/>
          </a:prstGeom>
          <a:noFill/>
        </p:spPr>
        <p:txBody>
          <a:bodyPr wrap="square">
            <a:spAutoFit/>
          </a:bodyPr>
          <a:lstStyle/>
          <a:p>
            <a:pPr marL="101156" indent="-101156" defTabSz="539496">
              <a:spcAft>
                <a:spcPts val="600"/>
              </a:spcAft>
              <a:buFont typeface="Arial" panose="020B0604020202020204" pitchFamily="34" charset="0"/>
              <a:buChar char="•"/>
            </a:pPr>
            <a:r>
              <a:rPr lang="en-US" sz="1062" b="1" kern="1200">
                <a:solidFill>
                  <a:schemeClr val="tx1"/>
                </a:solidFill>
                <a:latin typeface="+mn-lt"/>
                <a:ea typeface="+mn-ea"/>
                <a:cs typeface="+mn-cs"/>
              </a:rPr>
              <a:t>Communicating with Team</a:t>
            </a:r>
            <a:endParaRPr lang="en-US" sz="1800" b="1"/>
          </a:p>
        </p:txBody>
      </p:sp>
      <p:sp>
        <p:nvSpPr>
          <p:cNvPr id="18" name="TextBox 17">
            <a:extLst>
              <a:ext uri="{FF2B5EF4-FFF2-40B4-BE49-F238E27FC236}">
                <a16:creationId xmlns:a16="http://schemas.microsoft.com/office/drawing/2014/main" id="{951A7CCD-0B72-4467-7372-2099EE125CD2}"/>
              </a:ext>
            </a:extLst>
          </p:cNvPr>
          <p:cNvSpPr txBox="1"/>
          <p:nvPr/>
        </p:nvSpPr>
        <p:spPr>
          <a:xfrm>
            <a:off x="10406939" y="6546692"/>
            <a:ext cx="1782013" cy="255776"/>
          </a:xfrm>
          <a:prstGeom prst="rect">
            <a:avLst/>
          </a:prstGeom>
          <a:noFill/>
        </p:spPr>
        <p:txBody>
          <a:bodyPr wrap="square">
            <a:spAutoFit/>
          </a:bodyPr>
          <a:lstStyle/>
          <a:p>
            <a:pPr algn="ctr" defTabSz="539496">
              <a:spcAft>
                <a:spcPts val="600"/>
              </a:spcAft>
            </a:pPr>
            <a:r>
              <a:rPr lang="en-US" sz="1062" i="1" kern="1200" dirty="0">
                <a:solidFill>
                  <a:schemeClr val="accent3">
                    <a:lumMod val="75000"/>
                  </a:schemeClr>
                </a:solidFill>
                <a:latin typeface="+mn-lt"/>
                <a:ea typeface="+mn-ea"/>
                <a:cs typeface="+mn-cs"/>
              </a:rPr>
              <a:t>Source: (Amin et al., 2022)</a:t>
            </a:r>
            <a:endParaRPr lang="en-GB" sz="1800" i="1" dirty="0">
              <a:solidFill>
                <a:schemeClr val="accent3">
                  <a:lumMod val="75000"/>
                </a:schemeClr>
              </a:solidFill>
            </a:endParaRPr>
          </a:p>
        </p:txBody>
      </p:sp>
    </p:spTree>
    <p:extLst>
      <p:ext uri="{BB962C8B-B14F-4D97-AF65-F5344CB8AC3E}">
        <p14:creationId xmlns:p14="http://schemas.microsoft.com/office/powerpoint/2010/main" val="1279267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26BB2-4338-B276-81BE-52FA6213D4ED}"/>
              </a:ext>
            </a:extLst>
          </p:cNvPr>
          <p:cNvSpPr>
            <a:spLocks noGrp="1"/>
          </p:cNvSpPr>
          <p:nvPr>
            <p:ph type="title"/>
          </p:nvPr>
        </p:nvSpPr>
        <p:spPr>
          <a:xfrm>
            <a:off x="120296" y="3710613"/>
            <a:ext cx="3290887" cy="2452687"/>
          </a:xfrm>
        </p:spPr>
        <p:txBody>
          <a:bodyPr anchor="ctr">
            <a:normAutofit/>
          </a:bodyPr>
          <a:lstStyle/>
          <a:p>
            <a:r>
              <a:rPr lang="en-US" dirty="0"/>
              <a:t>Conclusion</a:t>
            </a:r>
            <a:endParaRPr lang="en-GB" dirty="0"/>
          </a:p>
        </p:txBody>
      </p:sp>
      <p:pic>
        <p:nvPicPr>
          <p:cNvPr id="5" name="Picture 4" descr="A building with a fountain in front of it&#10;&#10;Description automatically generated with medium confidence">
            <a:extLst>
              <a:ext uri="{FF2B5EF4-FFF2-40B4-BE49-F238E27FC236}">
                <a16:creationId xmlns:a16="http://schemas.microsoft.com/office/drawing/2014/main" id="{8C71FDD3-BAD7-3860-0D3F-0D29F476BA71}"/>
              </a:ext>
            </a:extLst>
          </p:cNvPr>
          <p:cNvPicPr>
            <a:picLocks noChangeAspect="1"/>
          </p:cNvPicPr>
          <p:nvPr/>
        </p:nvPicPr>
        <p:blipFill rotWithShape="1">
          <a:blip r:embed="rId3">
            <a:extLst>
              <a:ext uri="{28A0092B-C50C-407E-A947-70E740481C1C}">
                <a14:useLocalDpi xmlns:a14="http://schemas.microsoft.com/office/drawing/2010/main" val="0"/>
              </a:ext>
            </a:extLst>
          </a:blip>
          <a:srcRect t="33132" b="5072"/>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A57A3DD-1553-FEBA-F416-E6C8B62212A6}"/>
              </a:ext>
            </a:extLst>
          </p:cNvPr>
          <p:cNvSpPr>
            <a:spLocks noGrp="1"/>
          </p:cNvSpPr>
          <p:nvPr>
            <p:ph idx="1"/>
          </p:nvPr>
        </p:nvSpPr>
        <p:spPr>
          <a:xfrm>
            <a:off x="3411183" y="3536830"/>
            <a:ext cx="8660521" cy="3232031"/>
          </a:xfrm>
        </p:spPr>
        <p:txBody>
          <a:bodyPr anchor="ctr">
            <a:normAutofit/>
          </a:bodyPr>
          <a:lstStyle/>
          <a:p>
            <a:pPr marL="0" indent="0" algn="just">
              <a:lnSpc>
                <a:spcPct val="150000"/>
              </a:lnSpc>
              <a:buNone/>
            </a:pPr>
            <a:r>
              <a:rPr lang="en-US" sz="1800" dirty="0"/>
              <a:t>To ensure that customers have a positive experience during their stay at  the hotel, the entire team should always work towards providing outstanding customer service. When designing new guest services to be offered at any hotel brand, such as InterContinental Hotels &amp; Resorts, the matter is vital to be innovative and to cater to the specific kind of customers who regularly visit that particular brand. People tend to recall unique and exceptional encounters and are more likely to leave favorable evaluations for hotels that give them (</a:t>
            </a:r>
            <a:r>
              <a:rPr lang="en-US" sz="1800" dirty="0" err="1"/>
              <a:t>Hognas</a:t>
            </a:r>
            <a:r>
              <a:rPr lang="en-US" sz="1800" dirty="0"/>
              <a:t>, 2015).</a:t>
            </a:r>
            <a:endParaRPr lang="en-GB" sz="1800" dirty="0"/>
          </a:p>
        </p:txBody>
      </p:sp>
    </p:spTree>
    <p:extLst>
      <p:ext uri="{BB962C8B-B14F-4D97-AF65-F5344CB8AC3E}">
        <p14:creationId xmlns:p14="http://schemas.microsoft.com/office/powerpoint/2010/main" val="2710779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5C2C1-3796-F4EA-5025-366A18440539}"/>
              </a:ext>
            </a:extLst>
          </p:cNvPr>
          <p:cNvSpPr>
            <a:spLocks noGrp="1"/>
          </p:cNvSpPr>
          <p:nvPr>
            <p:ph type="title"/>
          </p:nvPr>
        </p:nvSpPr>
        <p:spPr>
          <a:xfrm>
            <a:off x="1245072" y="1289765"/>
            <a:ext cx="3651101" cy="4270963"/>
          </a:xfrm>
        </p:spPr>
        <p:txBody>
          <a:bodyPr anchor="ctr">
            <a:normAutofit/>
          </a:bodyPr>
          <a:lstStyle/>
          <a:p>
            <a:pPr algn="ctr"/>
            <a:r>
              <a:rPr lang="en-US" sz="5600">
                <a:solidFill>
                  <a:srgbClr val="FFFFFF"/>
                </a:solidFill>
              </a:rPr>
              <a:t>References</a:t>
            </a:r>
            <a:endParaRPr lang="en-GB" sz="56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0A7B6C5-9FED-04C4-90A5-A28B3FE31D0B}"/>
              </a:ext>
            </a:extLst>
          </p:cNvPr>
          <p:cNvSpPr>
            <a:spLocks noGrp="1"/>
          </p:cNvSpPr>
          <p:nvPr>
            <p:ph idx="1"/>
          </p:nvPr>
        </p:nvSpPr>
        <p:spPr>
          <a:xfrm>
            <a:off x="5941717" y="43633"/>
            <a:ext cx="5589872" cy="6906270"/>
          </a:xfrm>
        </p:spPr>
        <p:txBody>
          <a:bodyPr anchor="ctr">
            <a:normAutofit/>
          </a:bodyPr>
          <a:lstStyle/>
          <a:p>
            <a:pPr marL="0" indent="0">
              <a:lnSpc>
                <a:spcPct val="100000"/>
              </a:lnSpc>
              <a:buNone/>
            </a:pPr>
            <a:r>
              <a:rPr lang="en-US" sz="900" dirty="0">
                <a:solidFill>
                  <a:schemeClr val="tx1">
                    <a:alpha val="80000"/>
                  </a:schemeClr>
                </a:solidFill>
                <a:latin typeface="Arial" panose="020B0604020202020204" pitchFamily="34" charset="0"/>
                <a:cs typeface="Arial" panose="020B0604020202020204" pitchFamily="34" charset="0"/>
              </a:rPr>
              <a:t>1.	Amin, M., Panchapakesan, P., and </a:t>
            </a:r>
            <a:r>
              <a:rPr lang="en-US" sz="900" dirty="0" err="1">
                <a:solidFill>
                  <a:schemeClr val="tx1">
                    <a:alpha val="80000"/>
                  </a:schemeClr>
                </a:solidFill>
                <a:latin typeface="Arial" panose="020B0604020202020204" pitchFamily="34" charset="0"/>
                <a:cs typeface="Arial" panose="020B0604020202020204" pitchFamily="34" charset="0"/>
              </a:rPr>
              <a:t>Herjanto</a:t>
            </a:r>
            <a:r>
              <a:rPr lang="en-US" sz="900" dirty="0">
                <a:solidFill>
                  <a:schemeClr val="tx1">
                    <a:alpha val="80000"/>
                  </a:schemeClr>
                </a:solidFill>
                <a:latin typeface="Arial" panose="020B0604020202020204" pitchFamily="34" charset="0"/>
                <a:cs typeface="Arial" panose="020B0604020202020204" pitchFamily="34" charset="0"/>
              </a:rPr>
              <a:t>, H. (2022) How luxury restaurants will enhance the concept of guest delight. Journal of Hospitality and Tourism Insights, 5(2), pp.311-330.</a:t>
            </a:r>
          </a:p>
          <a:p>
            <a:pPr marL="0" indent="0">
              <a:lnSpc>
                <a:spcPct val="100000"/>
              </a:lnSpc>
              <a:buNone/>
            </a:pPr>
            <a:r>
              <a:rPr lang="en-US" sz="900" dirty="0">
                <a:solidFill>
                  <a:schemeClr val="tx1">
                    <a:alpha val="80000"/>
                  </a:schemeClr>
                </a:solidFill>
                <a:latin typeface="Arial" panose="020B0604020202020204" pitchFamily="34" charset="0"/>
                <a:cs typeface="Arial" panose="020B0604020202020204" pitchFamily="34" charset="0"/>
              </a:rPr>
              <a:t>2.	Bartleby (2019) Marketing strategic analysis report on Intercontinental Hotel, </a:t>
            </a:r>
            <a:r>
              <a:rPr lang="en-US" sz="900" dirty="0" err="1">
                <a:solidFill>
                  <a:schemeClr val="tx1">
                    <a:alpha val="80000"/>
                  </a:schemeClr>
                </a:solidFill>
                <a:latin typeface="Arial" panose="020B0604020202020204" pitchFamily="34" charset="0"/>
                <a:cs typeface="Arial" panose="020B0604020202020204" pitchFamily="34" charset="0"/>
              </a:rPr>
              <a:t>Wellington,NewZealand</a:t>
            </a:r>
            <a:r>
              <a:rPr lang="en-US" sz="900" dirty="0">
                <a:solidFill>
                  <a:schemeClr val="tx1">
                    <a:alpha val="80000"/>
                  </a:schemeClr>
                </a:solidFill>
                <a:latin typeface="Arial" panose="020B0604020202020204" pitchFamily="34" charset="0"/>
                <a:cs typeface="Arial" panose="020B0604020202020204" pitchFamily="34" charset="0"/>
              </a:rPr>
              <a:t>. Available at: https://www.bartleby.com/essay/MarketingStrategicAnalysisReportonIntercontinentalHotel (Accessed: 16 May 2023).</a:t>
            </a:r>
          </a:p>
          <a:p>
            <a:pPr marL="0" indent="0">
              <a:lnSpc>
                <a:spcPct val="100000"/>
              </a:lnSpc>
              <a:buNone/>
            </a:pPr>
            <a:r>
              <a:rPr lang="en-US" sz="900" dirty="0">
                <a:solidFill>
                  <a:schemeClr val="tx1">
                    <a:alpha val="80000"/>
                  </a:schemeClr>
                </a:solidFill>
                <a:latin typeface="Arial" panose="020B0604020202020204" pitchFamily="34" charset="0"/>
                <a:cs typeface="Arial" panose="020B0604020202020204" pitchFamily="34" charset="0"/>
              </a:rPr>
              <a:t>3.	</a:t>
            </a:r>
            <a:r>
              <a:rPr lang="en-US" sz="900" dirty="0" err="1">
                <a:solidFill>
                  <a:schemeClr val="tx1">
                    <a:alpha val="80000"/>
                  </a:schemeClr>
                </a:solidFill>
                <a:latin typeface="Arial" panose="020B0604020202020204" pitchFamily="34" charset="0"/>
                <a:cs typeface="Arial" panose="020B0604020202020204" pitchFamily="34" charset="0"/>
              </a:rPr>
              <a:t>Daoust</a:t>
            </a:r>
            <a:r>
              <a:rPr lang="en-US" sz="900" dirty="0">
                <a:solidFill>
                  <a:schemeClr val="tx1">
                    <a:alpha val="80000"/>
                  </a:schemeClr>
                </a:solidFill>
                <a:latin typeface="Arial" panose="020B0604020202020204" pitchFamily="34" charset="0"/>
                <a:cs typeface="Arial" panose="020B0604020202020204" pitchFamily="34" charset="0"/>
              </a:rPr>
              <a:t>, C. (2021) The importance of customer service in the Hospitality Industry, </a:t>
            </a:r>
            <a:r>
              <a:rPr lang="en-US" sz="900" dirty="0" err="1">
                <a:solidFill>
                  <a:schemeClr val="tx1">
                    <a:alpha val="80000"/>
                  </a:schemeClr>
                </a:solidFill>
                <a:latin typeface="Arial" panose="020B0604020202020204" pitchFamily="34" charset="0"/>
                <a:cs typeface="Arial" panose="020B0604020202020204" pitchFamily="34" charset="0"/>
              </a:rPr>
              <a:t>Hotello</a:t>
            </a:r>
            <a:r>
              <a:rPr lang="en-US" sz="900" dirty="0">
                <a:solidFill>
                  <a:schemeClr val="tx1">
                    <a:alpha val="80000"/>
                  </a:schemeClr>
                </a:solidFill>
                <a:latin typeface="Arial" panose="020B0604020202020204" pitchFamily="34" charset="0"/>
                <a:cs typeface="Arial" panose="020B0604020202020204" pitchFamily="34" charset="0"/>
              </a:rPr>
              <a:t>. Available at: https://hotello.com/en/customer-service-hotels/#:~:text=The%20mission%20of%20the%20customer,positive%20experience%20to%20your%20guests. (Accessed: 17 May 2023).</a:t>
            </a:r>
          </a:p>
          <a:p>
            <a:pPr marL="0" indent="0">
              <a:lnSpc>
                <a:spcPct val="100000"/>
              </a:lnSpc>
              <a:buNone/>
            </a:pPr>
            <a:r>
              <a:rPr lang="en-US" sz="900" dirty="0">
                <a:solidFill>
                  <a:schemeClr val="tx1">
                    <a:alpha val="80000"/>
                  </a:schemeClr>
                </a:solidFill>
                <a:latin typeface="Arial" panose="020B0604020202020204" pitchFamily="34" charset="0"/>
                <a:cs typeface="Arial" panose="020B0604020202020204" pitchFamily="34" charset="0"/>
              </a:rPr>
              <a:t>4.	</a:t>
            </a:r>
            <a:r>
              <a:rPr lang="en-US" sz="900" dirty="0" err="1">
                <a:solidFill>
                  <a:schemeClr val="tx1">
                    <a:alpha val="80000"/>
                  </a:schemeClr>
                </a:solidFill>
                <a:latin typeface="Arial" panose="020B0604020202020204" pitchFamily="34" charset="0"/>
                <a:cs typeface="Arial" panose="020B0604020202020204" pitchFamily="34" charset="0"/>
              </a:rPr>
              <a:t>Elfimova</a:t>
            </a:r>
            <a:r>
              <a:rPr lang="en-US" sz="900" dirty="0">
                <a:solidFill>
                  <a:schemeClr val="tx1">
                    <a:alpha val="80000"/>
                  </a:schemeClr>
                </a:solidFill>
                <a:latin typeface="Arial" panose="020B0604020202020204" pitchFamily="34" charset="0"/>
                <a:cs typeface="Arial" panose="020B0604020202020204" pitchFamily="34" charset="0"/>
              </a:rPr>
              <a:t>, Y.M. and </a:t>
            </a:r>
            <a:r>
              <a:rPr lang="en-US" sz="900" dirty="0" err="1">
                <a:solidFill>
                  <a:schemeClr val="tx1">
                    <a:alpha val="80000"/>
                  </a:schemeClr>
                </a:solidFill>
                <a:latin typeface="Arial" panose="020B0604020202020204" pitchFamily="34" charset="0"/>
                <a:cs typeface="Arial" panose="020B0604020202020204" pitchFamily="34" charset="0"/>
              </a:rPr>
              <a:t>Mikhaylenko</a:t>
            </a:r>
            <a:r>
              <a:rPr lang="en-US" sz="900" dirty="0">
                <a:solidFill>
                  <a:schemeClr val="tx1">
                    <a:alpha val="80000"/>
                  </a:schemeClr>
                </a:solidFill>
                <a:latin typeface="Arial" panose="020B0604020202020204" pitchFamily="34" charset="0"/>
                <a:cs typeface="Arial" panose="020B0604020202020204" pitchFamily="34" charset="0"/>
              </a:rPr>
              <a:t>, E.S. (2020) THE ROLE OF QUALITY IN GUEST SERVICE. Information problems and drivers of socio-economic development societies in the context of globalization (pp. 35-37).</a:t>
            </a:r>
          </a:p>
          <a:p>
            <a:pPr marL="0" indent="0">
              <a:lnSpc>
                <a:spcPct val="100000"/>
              </a:lnSpc>
              <a:buNone/>
            </a:pPr>
            <a:r>
              <a:rPr lang="en-US" sz="900" dirty="0">
                <a:solidFill>
                  <a:schemeClr val="tx1">
                    <a:alpha val="80000"/>
                  </a:schemeClr>
                </a:solidFill>
                <a:latin typeface="Arial" panose="020B0604020202020204" pitchFamily="34" charset="0"/>
                <a:cs typeface="Arial" panose="020B0604020202020204" pitchFamily="34" charset="0"/>
              </a:rPr>
              <a:t>5.	</a:t>
            </a:r>
            <a:r>
              <a:rPr lang="en-US" sz="900" dirty="0" err="1">
                <a:solidFill>
                  <a:schemeClr val="tx1">
                    <a:alpha val="80000"/>
                  </a:schemeClr>
                </a:solidFill>
                <a:latin typeface="Arial" panose="020B0604020202020204" pitchFamily="34" charset="0"/>
                <a:cs typeface="Arial" panose="020B0604020202020204" pitchFamily="34" charset="0"/>
              </a:rPr>
              <a:t>Hognas</a:t>
            </a:r>
            <a:r>
              <a:rPr lang="en-US" sz="900" dirty="0">
                <a:solidFill>
                  <a:schemeClr val="tx1">
                    <a:alpha val="80000"/>
                  </a:schemeClr>
                </a:solidFill>
                <a:latin typeface="Arial" panose="020B0604020202020204" pitchFamily="34" charset="0"/>
                <a:cs typeface="Arial" panose="020B0604020202020204" pitchFamily="34" charset="0"/>
              </a:rPr>
              <a:t>, S. (2015) The importance of the first impression in hotel customer service.</a:t>
            </a:r>
          </a:p>
          <a:p>
            <a:pPr marL="0" indent="0">
              <a:lnSpc>
                <a:spcPct val="100000"/>
              </a:lnSpc>
              <a:buNone/>
            </a:pPr>
            <a:r>
              <a:rPr lang="en-US" sz="900" dirty="0">
                <a:solidFill>
                  <a:schemeClr val="tx1">
                    <a:alpha val="80000"/>
                  </a:schemeClr>
                </a:solidFill>
                <a:latin typeface="Arial" panose="020B0604020202020204" pitchFamily="34" charset="0"/>
                <a:cs typeface="Arial" panose="020B0604020202020204" pitchFamily="34" charset="0"/>
              </a:rPr>
              <a:t>6.	IHG Hotels &amp; Resorts (2023) Live the InterContinental life. Available at: https://www.ihgplc.com/en/our-brands/intercontinental. (Accessed: 16 May 2023).</a:t>
            </a:r>
          </a:p>
          <a:p>
            <a:pPr marL="0" indent="0">
              <a:lnSpc>
                <a:spcPct val="100000"/>
              </a:lnSpc>
              <a:buNone/>
            </a:pPr>
            <a:r>
              <a:rPr lang="en-US" sz="900" dirty="0">
                <a:solidFill>
                  <a:schemeClr val="tx1">
                    <a:alpha val="80000"/>
                  </a:schemeClr>
                </a:solidFill>
                <a:latin typeface="Arial" panose="020B0604020202020204" pitchFamily="34" charset="0"/>
                <a:cs typeface="Arial" panose="020B0604020202020204" pitchFamily="34" charset="0"/>
              </a:rPr>
              <a:t>7.	InterContinental Hotels &amp; Resorts (2020) History of InterContinental Hotels Group. Available at: https://www.ihgplc.com/en/about-us/our-history (Accessed: 16 May 2023).</a:t>
            </a:r>
          </a:p>
          <a:p>
            <a:pPr marL="0" indent="0">
              <a:lnSpc>
                <a:spcPct val="100000"/>
              </a:lnSpc>
              <a:buNone/>
            </a:pPr>
            <a:r>
              <a:rPr lang="en-US" sz="900" dirty="0">
                <a:solidFill>
                  <a:schemeClr val="tx1">
                    <a:alpha val="80000"/>
                  </a:schemeClr>
                </a:solidFill>
                <a:latin typeface="Arial" panose="020B0604020202020204" pitchFamily="34" charset="0"/>
                <a:cs typeface="Arial" panose="020B0604020202020204" pitchFamily="34" charset="0"/>
              </a:rPr>
              <a:t>8.	Johansson, A. (2022) What is the difference between guest service and guest experience?, Demand Calendar - RMS, BI, and CRM in one commercial system for hotels. Available at: https://www.demandcalendar.com/blog/what-is-the-difference-between-guest-service-and-guest-experience#:~:text=The%20definition%20of%20guest%20service,a%20guest%20expresses%20a%20need. (Accessed: 17 May 2023).</a:t>
            </a:r>
          </a:p>
          <a:p>
            <a:pPr marL="0" indent="0">
              <a:lnSpc>
                <a:spcPct val="100000"/>
              </a:lnSpc>
              <a:buNone/>
            </a:pPr>
            <a:r>
              <a:rPr lang="en-US" sz="900" dirty="0">
                <a:solidFill>
                  <a:schemeClr val="tx1">
                    <a:alpha val="80000"/>
                  </a:schemeClr>
                </a:solidFill>
                <a:latin typeface="Arial" panose="020B0604020202020204" pitchFamily="34" charset="0"/>
                <a:cs typeface="Arial" panose="020B0604020202020204" pitchFamily="34" charset="0"/>
              </a:rPr>
              <a:t>9.	Khan, I., Garg, R.J. and Rahman, Z. (2015) Customer service experience in hotel operations: An empirical analysis. Procedia-Social and Behavioral Sciences, 189, pp.266-274.</a:t>
            </a:r>
          </a:p>
          <a:p>
            <a:pPr marL="0" indent="0">
              <a:lnSpc>
                <a:spcPct val="100000"/>
              </a:lnSpc>
              <a:buNone/>
            </a:pPr>
            <a:r>
              <a:rPr lang="en-US" sz="900" dirty="0">
                <a:solidFill>
                  <a:schemeClr val="tx1">
                    <a:alpha val="80000"/>
                  </a:schemeClr>
                </a:solidFill>
                <a:latin typeface="Arial" panose="020B0604020202020204" pitchFamily="34" charset="0"/>
                <a:cs typeface="Arial" panose="020B0604020202020204" pitchFamily="34" charset="0"/>
              </a:rPr>
              <a:t>10.	Kim, E. (2012) Nature of Services, Hospitality Services Marketing Management. Available at: https://openlab.citytech.cuny.eduhmgtlecturesnatureofservices/ (Accessed: 16 May 2023).</a:t>
            </a:r>
          </a:p>
          <a:p>
            <a:pPr marL="0" indent="0">
              <a:lnSpc>
                <a:spcPct val="100000"/>
              </a:lnSpc>
              <a:buNone/>
            </a:pPr>
            <a:r>
              <a:rPr lang="en-US" sz="900" dirty="0">
                <a:solidFill>
                  <a:schemeClr val="tx1">
                    <a:alpha val="80000"/>
                  </a:schemeClr>
                </a:solidFill>
                <a:latin typeface="Arial" panose="020B0604020202020204" pitchFamily="34" charset="0"/>
                <a:cs typeface="Arial" panose="020B0604020202020204" pitchFamily="34" charset="0"/>
              </a:rPr>
              <a:t>11.	Lashley, C. (2017) Discovering hospitality: observations from recent research. International Journal of Culture, Tourism and Hospitality Research.</a:t>
            </a:r>
          </a:p>
          <a:p>
            <a:pPr marL="0" indent="0">
              <a:lnSpc>
                <a:spcPct val="100000"/>
              </a:lnSpc>
              <a:buNone/>
            </a:pPr>
            <a:r>
              <a:rPr lang="en-US" sz="900" dirty="0">
                <a:solidFill>
                  <a:schemeClr val="tx1">
                    <a:alpha val="80000"/>
                  </a:schemeClr>
                </a:solidFill>
                <a:latin typeface="Arial" panose="020B0604020202020204" pitchFamily="34" charset="0"/>
                <a:cs typeface="Arial" panose="020B0604020202020204" pitchFamily="34" charset="0"/>
              </a:rPr>
              <a:t>12.	</a:t>
            </a:r>
            <a:r>
              <a:rPr lang="en-US" sz="900" dirty="0" err="1">
                <a:solidFill>
                  <a:schemeClr val="tx1">
                    <a:alpha val="80000"/>
                  </a:schemeClr>
                </a:solidFill>
                <a:latin typeface="Arial" panose="020B0604020202020204" pitchFamily="34" charset="0"/>
                <a:cs typeface="Arial" panose="020B0604020202020204" pitchFamily="34" charset="0"/>
              </a:rPr>
              <a:t>Ozdemir</a:t>
            </a:r>
            <a:r>
              <a:rPr lang="en-US" sz="900" dirty="0">
                <a:solidFill>
                  <a:schemeClr val="tx1">
                    <a:alpha val="80000"/>
                  </a:schemeClr>
                </a:solidFill>
                <a:latin typeface="Arial" panose="020B0604020202020204" pitchFamily="34" charset="0"/>
                <a:cs typeface="Arial" panose="020B0604020202020204" pitchFamily="34" charset="0"/>
              </a:rPr>
              <a:t>, A., </a:t>
            </a:r>
            <a:r>
              <a:rPr lang="en-US" sz="900" dirty="0" err="1">
                <a:solidFill>
                  <a:schemeClr val="tx1">
                    <a:alpha val="80000"/>
                  </a:schemeClr>
                </a:solidFill>
                <a:latin typeface="Arial" panose="020B0604020202020204" pitchFamily="34" charset="0"/>
                <a:cs typeface="Arial" panose="020B0604020202020204" pitchFamily="34" charset="0"/>
              </a:rPr>
              <a:t>Çolak</a:t>
            </a:r>
            <a:r>
              <a:rPr lang="en-US" sz="900" dirty="0">
                <a:solidFill>
                  <a:schemeClr val="tx1">
                    <a:alpha val="80000"/>
                  </a:schemeClr>
                </a:solidFill>
                <a:latin typeface="Arial" panose="020B0604020202020204" pitchFamily="34" charset="0"/>
                <a:cs typeface="Arial" panose="020B0604020202020204" pitchFamily="34" charset="0"/>
              </a:rPr>
              <a:t>, A. and </a:t>
            </a:r>
            <a:r>
              <a:rPr lang="en-US" sz="900" dirty="0" err="1">
                <a:solidFill>
                  <a:schemeClr val="tx1">
                    <a:alpha val="80000"/>
                  </a:schemeClr>
                </a:solidFill>
                <a:latin typeface="Arial" panose="020B0604020202020204" pitchFamily="34" charset="0"/>
                <a:cs typeface="Arial" panose="020B0604020202020204" pitchFamily="34" charset="0"/>
              </a:rPr>
              <a:t>Shmilli</a:t>
            </a:r>
            <a:r>
              <a:rPr lang="en-US" sz="900" dirty="0">
                <a:solidFill>
                  <a:schemeClr val="tx1">
                    <a:alpha val="80000"/>
                  </a:schemeClr>
                </a:solidFill>
                <a:latin typeface="Arial" panose="020B0604020202020204" pitchFamily="34" charset="0"/>
                <a:cs typeface="Arial" panose="020B0604020202020204" pitchFamily="34" charset="0"/>
              </a:rPr>
              <a:t>, J. (2019) Business process management in hotels: with a focus on delivering quality guest service. Quality &amp; Quantity, 53(5), pp.2305-2322.</a:t>
            </a:r>
          </a:p>
          <a:p>
            <a:pPr marL="0" indent="0">
              <a:lnSpc>
                <a:spcPct val="100000"/>
              </a:lnSpc>
              <a:buNone/>
            </a:pPr>
            <a:r>
              <a:rPr lang="en-US" sz="900" dirty="0">
                <a:solidFill>
                  <a:schemeClr val="tx1">
                    <a:alpha val="80000"/>
                  </a:schemeClr>
                </a:solidFill>
                <a:latin typeface="Arial" panose="020B0604020202020204" pitchFamily="34" charset="0"/>
                <a:cs typeface="Arial" panose="020B0604020202020204" pitchFamily="34" charset="0"/>
              </a:rPr>
              <a:t>13.	</a:t>
            </a:r>
            <a:r>
              <a:rPr lang="en-US" sz="900" dirty="0" err="1">
                <a:solidFill>
                  <a:schemeClr val="tx1">
                    <a:alpha val="80000"/>
                  </a:schemeClr>
                </a:solidFill>
                <a:latin typeface="Arial" panose="020B0604020202020204" pitchFamily="34" charset="0"/>
                <a:cs typeface="Arial" panose="020B0604020202020204" pitchFamily="34" charset="0"/>
              </a:rPr>
              <a:t>Saydam</a:t>
            </a:r>
            <a:r>
              <a:rPr lang="en-US" sz="900" dirty="0">
                <a:solidFill>
                  <a:schemeClr val="tx1">
                    <a:alpha val="80000"/>
                  </a:schemeClr>
                </a:solidFill>
                <a:latin typeface="Arial" panose="020B0604020202020204" pitchFamily="34" charset="0"/>
                <a:cs typeface="Arial" panose="020B0604020202020204" pitchFamily="34" charset="0"/>
              </a:rPr>
              <a:t>, M.B., </a:t>
            </a:r>
            <a:r>
              <a:rPr lang="en-US" sz="900" dirty="0" err="1">
                <a:solidFill>
                  <a:schemeClr val="tx1">
                    <a:alpha val="80000"/>
                  </a:schemeClr>
                </a:solidFill>
                <a:latin typeface="Arial" panose="020B0604020202020204" pitchFamily="34" charset="0"/>
                <a:cs typeface="Arial" panose="020B0604020202020204" pitchFamily="34" charset="0"/>
              </a:rPr>
              <a:t>Olorunsola</a:t>
            </a:r>
            <a:r>
              <a:rPr lang="en-US" sz="900" dirty="0">
                <a:solidFill>
                  <a:schemeClr val="tx1">
                    <a:alpha val="80000"/>
                  </a:schemeClr>
                </a:solidFill>
                <a:latin typeface="Arial" panose="020B0604020202020204" pitchFamily="34" charset="0"/>
                <a:cs typeface="Arial" panose="020B0604020202020204" pitchFamily="34" charset="0"/>
              </a:rPr>
              <a:t>, V.O., </a:t>
            </a:r>
            <a:r>
              <a:rPr lang="en-US" sz="900" dirty="0" err="1">
                <a:solidFill>
                  <a:schemeClr val="tx1">
                    <a:alpha val="80000"/>
                  </a:schemeClr>
                </a:solidFill>
                <a:latin typeface="Arial" panose="020B0604020202020204" pitchFamily="34" charset="0"/>
                <a:cs typeface="Arial" panose="020B0604020202020204" pitchFamily="34" charset="0"/>
              </a:rPr>
              <a:t>Arasli</a:t>
            </a:r>
            <a:r>
              <a:rPr lang="en-US" sz="900" dirty="0">
                <a:solidFill>
                  <a:schemeClr val="tx1">
                    <a:alpha val="80000"/>
                  </a:schemeClr>
                </a:solidFill>
                <a:latin typeface="Arial" panose="020B0604020202020204" pitchFamily="34" charset="0"/>
                <a:cs typeface="Arial" panose="020B0604020202020204" pitchFamily="34" charset="0"/>
              </a:rPr>
              <a:t>, H. and Sulu, D. (2022) Guest service experience in eco-centric hotels: a content analysis. International Hospitality Review, (ahead-of-print).</a:t>
            </a:r>
          </a:p>
          <a:p>
            <a:endParaRPr lang="en-US" sz="800" dirty="0">
              <a:solidFill>
                <a:schemeClr val="tx1">
                  <a:alpha val="80000"/>
                </a:schemeClr>
              </a:solidFill>
              <a:latin typeface="Arial" panose="020B0604020202020204" pitchFamily="34" charset="0"/>
              <a:cs typeface="Arial" panose="020B0604020202020204" pitchFamily="34" charset="0"/>
            </a:endParaRPr>
          </a:p>
          <a:p>
            <a:pPr marL="0" indent="0">
              <a:buNone/>
            </a:pPr>
            <a:endParaRPr lang="en-GB" sz="8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2725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F4E9015-DB69-9091-0691-88DDBF544773}"/>
              </a:ext>
            </a:extLst>
          </p:cNvPr>
          <p:cNvSpPr>
            <a:spLocks noGrp="1"/>
          </p:cNvSpPr>
          <p:nvPr>
            <p:ph idx="1"/>
          </p:nvPr>
        </p:nvSpPr>
        <p:spPr>
          <a:xfrm>
            <a:off x="4447308" y="591344"/>
            <a:ext cx="6906491" cy="5585619"/>
          </a:xfrm>
        </p:spPr>
        <p:txBody>
          <a:bodyPr anchor="ctr">
            <a:normAutofit/>
          </a:bodyPr>
          <a:lstStyle/>
          <a:p>
            <a:pPr marL="0" indent="0" algn="ctr">
              <a:buNone/>
            </a:pPr>
            <a:r>
              <a:rPr lang="en-US" sz="9600" dirty="0"/>
              <a:t>THANK YOU</a:t>
            </a:r>
            <a:endParaRPr lang="en-GB" sz="9600" dirty="0"/>
          </a:p>
        </p:txBody>
      </p:sp>
    </p:spTree>
    <p:extLst>
      <p:ext uri="{BB962C8B-B14F-4D97-AF65-F5344CB8AC3E}">
        <p14:creationId xmlns:p14="http://schemas.microsoft.com/office/powerpoint/2010/main" val="38201092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TotalTime>
  <Words>2452</Words>
  <Application>Microsoft Office PowerPoint</Application>
  <PresentationFormat>Widescreen</PresentationFormat>
  <Paragraphs>94</Paragraphs>
  <Slides>12</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The role and importance of quality service, hospitality, and guest services within the hotel industry</vt:lpstr>
      <vt:lpstr>Table of contents</vt:lpstr>
      <vt:lpstr>Introduction</vt:lpstr>
      <vt:lpstr>Main Consumers of InterContinental Hotels &amp; Resorts</vt:lpstr>
      <vt:lpstr>Nature of the guest services and facilities in InterContinental Hotels</vt:lpstr>
      <vt:lpstr>Scope and role of the guest services and facilities in InterContinental Hotels</vt:lpstr>
      <vt:lpstr>Role and Function of Guest services</vt:lpstr>
      <vt:lpstr>The importance of hospitality</vt:lpstr>
      <vt:lpstr>How hotels meet/exceed guest expectations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Dimitar Spasov (2226186)</dc:creator>
  <cp:lastModifiedBy>Dimitar Spasov (2226186)</cp:lastModifiedBy>
  <cp:revision>4</cp:revision>
  <dcterms:created xsi:type="dcterms:W3CDTF">2023-05-20T05:55:19Z</dcterms:created>
  <dcterms:modified xsi:type="dcterms:W3CDTF">2023-05-21T15:39:59Z</dcterms:modified>
</cp:coreProperties>
</file>