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Etna Sans Serif" panose="020B0604020202020204" charset="0"/>
      <p:regular r:id="rId13"/>
    </p:embeddedFont>
    <p:embeddedFont>
      <p:font typeface="Bricolage Grotesque Bold" panose="020B0604020202020204" charset="0"/>
      <p:regular r:id="rId14"/>
    </p:embeddedFont>
    <p:embeddedFont>
      <p:font typeface="Calibri" panose="020F0502020204030204" pitchFamily="34" charset="0"/>
      <p:regular r:id="rId15"/>
      <p:bold r:id="rId16"/>
      <p:italic r:id="rId17"/>
      <p:boldItalic r:id="rId18"/>
    </p:embeddedFont>
    <p:embeddedFont>
      <p:font typeface="Poppins" panose="020B0604020202020204" charset="0"/>
      <p:regular r:id="rId19"/>
    </p:embeddedFont>
    <p:embeddedFont>
      <p:font typeface="Poppins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4" d="100"/>
          <a:sy n="44" d="100"/>
        </p:scale>
        <p:origin x="660"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health-topics/quality-of-care?utm_source=chatgpt.com" TargetMode="External"/><Relationship Id="rId3" Type="http://schemas.openxmlformats.org/officeDocument/2006/relationships/hyperlink" Target="https://nap.nationalacademies.org/catalog/10027/crossing-the-quality-chasm-a-new-health-system-for-the?utm_source=chatgpt.com" TargetMode="External"/><Relationship Id="rId7" Type="http://schemas.openxmlformats.org/officeDocument/2006/relationships/hyperlink" Target="https://www.who.int/news-room/fact-sheets/detail/patient-safety?utm_source=chatgpt.com" TargetMode="External"/><Relationship Id="rId12" Type="http://schemas.openxmlformats.org/officeDocument/2006/relationships/image" Target="../media/image3.png"/><Relationship Id="rId2" Type="http://schemas.openxmlformats.org/officeDocument/2006/relationships/hyperlink" Target="https://www.cqc.org.uk/?utm_source=chatgpt.com" TargetMode="External"/><Relationship Id="rId1" Type="http://schemas.openxmlformats.org/officeDocument/2006/relationships/slideLayout" Target="../slideLayouts/slideLayout7.xml"/><Relationship Id="rId6" Type="http://schemas.openxmlformats.org/officeDocument/2006/relationships/hyperlink" Target="https://www.who.int/publications/i/item/9789240032705?utm_source=chatgpt.com" TargetMode="External"/><Relationship Id="rId11" Type="http://schemas.openxmlformats.org/officeDocument/2006/relationships/hyperlink" Target="https://www.nice.org.uk/guidance?utm_source=chatgpt.com" TargetMode="External"/><Relationship Id="rId5" Type="http://schemas.openxmlformats.org/officeDocument/2006/relationships/hyperlink" Target="https://www.gov.uk/government/publications/final-report-of-the-ockenden-review?utm_source=chatgpt.com" TargetMode="External"/><Relationship Id="rId10" Type="http://schemas.openxmlformats.org/officeDocument/2006/relationships/hyperlink" Target="https://www.rcog.org.uk/?utm_source=chatgpt.com" TargetMode="External"/><Relationship Id="rId4" Type="http://schemas.openxmlformats.org/officeDocument/2006/relationships/hyperlink" Target="https://www.england.nhs.uk/publication/three-year-delivery-plan-for-maternity-and-neonatal-services/?utm_source=chatgpt.com" TargetMode="External"/><Relationship Id="rId9" Type="http://schemas.openxmlformats.org/officeDocument/2006/relationships/hyperlink" Target="https://nationalguardian.org.u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28595" y="-782076"/>
            <a:ext cx="13380765" cy="13115128"/>
            <a:chOff x="-36143" y="-47625"/>
            <a:chExt cx="803238" cy="787292"/>
          </a:xfrm>
        </p:grpSpPr>
        <p:sp>
          <p:nvSpPr>
            <p:cNvPr id="3" name="Freeform 3"/>
            <p:cNvSpPr/>
            <p:nvPr/>
          </p:nvSpPr>
          <p:spPr>
            <a:xfrm>
              <a:off x="-36143" y="41167"/>
              <a:ext cx="803238" cy="698500"/>
            </a:xfrm>
            <a:custGeom>
              <a:avLst/>
              <a:gdLst/>
              <a:ahLst/>
              <a:cxnLst/>
              <a:rect l="l" t="t" r="r" b="b"/>
              <a:pathLst>
                <a:path w="803238" h="698500">
                  <a:moveTo>
                    <a:pt x="799105" y="364571"/>
                  </a:moveTo>
                  <a:lnTo>
                    <a:pt x="613733" y="683179"/>
                  </a:lnTo>
                  <a:cubicBezTo>
                    <a:pt x="608214" y="692665"/>
                    <a:pt x="598068" y="698500"/>
                    <a:pt x="587094" y="698500"/>
                  </a:cubicBezTo>
                  <a:lnTo>
                    <a:pt x="216144" y="698500"/>
                  </a:lnTo>
                  <a:cubicBezTo>
                    <a:pt x="205170" y="698500"/>
                    <a:pt x="195024" y="692665"/>
                    <a:pt x="189505" y="683179"/>
                  </a:cubicBezTo>
                  <a:lnTo>
                    <a:pt x="4133" y="364571"/>
                  </a:lnTo>
                  <a:cubicBezTo>
                    <a:pt x="-1377" y="355100"/>
                    <a:pt x="-1377" y="343400"/>
                    <a:pt x="4133" y="333929"/>
                  </a:cubicBezTo>
                  <a:lnTo>
                    <a:pt x="189505" y="15321"/>
                  </a:lnTo>
                  <a:cubicBezTo>
                    <a:pt x="195024" y="5835"/>
                    <a:pt x="205170" y="0"/>
                    <a:pt x="216144" y="0"/>
                  </a:cubicBezTo>
                  <a:lnTo>
                    <a:pt x="587094" y="0"/>
                  </a:lnTo>
                  <a:cubicBezTo>
                    <a:pt x="598068" y="0"/>
                    <a:pt x="608214" y="5835"/>
                    <a:pt x="613733" y="15321"/>
                  </a:cubicBezTo>
                  <a:lnTo>
                    <a:pt x="799105" y="333929"/>
                  </a:lnTo>
                  <a:cubicBezTo>
                    <a:pt x="804615" y="343400"/>
                    <a:pt x="804615" y="355100"/>
                    <a:pt x="799105" y="364571"/>
                  </a:cubicBezTo>
                  <a:close/>
                </a:path>
              </a:pathLst>
            </a:custGeom>
            <a:solidFill>
              <a:srgbClr val="0097B2"/>
            </a:solidFill>
          </p:spPr>
        </p:sp>
        <p:sp>
          <p:nvSpPr>
            <p:cNvPr id="4" name="TextBox 4"/>
            <p:cNvSpPr txBox="1"/>
            <p:nvPr/>
          </p:nvSpPr>
          <p:spPr>
            <a:xfrm>
              <a:off x="114300" y="-47625"/>
              <a:ext cx="584200" cy="746125"/>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438114" y="-674492"/>
            <a:ext cx="13540054" cy="11635984"/>
            <a:chOff x="0" y="0"/>
            <a:chExt cx="812800" cy="698500"/>
          </a:xfrm>
        </p:grpSpPr>
        <p:sp>
          <p:nvSpPr>
            <p:cNvPr id="6" name="Freeform 6"/>
            <p:cNvSpPr/>
            <p:nvPr/>
          </p:nvSpPr>
          <p:spPr>
            <a:xfrm>
              <a:off x="4781" y="0"/>
              <a:ext cx="803238" cy="698500"/>
            </a:xfrm>
            <a:custGeom>
              <a:avLst/>
              <a:gdLst/>
              <a:ahLst/>
              <a:cxnLst/>
              <a:rect l="l" t="t" r="r" b="b"/>
              <a:pathLst>
                <a:path w="803238" h="698500">
                  <a:moveTo>
                    <a:pt x="799105" y="364571"/>
                  </a:moveTo>
                  <a:lnTo>
                    <a:pt x="613733" y="683179"/>
                  </a:lnTo>
                  <a:cubicBezTo>
                    <a:pt x="608214" y="692665"/>
                    <a:pt x="598068" y="698500"/>
                    <a:pt x="587094" y="698500"/>
                  </a:cubicBezTo>
                  <a:lnTo>
                    <a:pt x="216144" y="698500"/>
                  </a:lnTo>
                  <a:cubicBezTo>
                    <a:pt x="205170" y="698500"/>
                    <a:pt x="195024" y="692665"/>
                    <a:pt x="189505" y="683179"/>
                  </a:cubicBezTo>
                  <a:lnTo>
                    <a:pt x="4133" y="364571"/>
                  </a:lnTo>
                  <a:cubicBezTo>
                    <a:pt x="-1377" y="355100"/>
                    <a:pt x="-1377" y="343400"/>
                    <a:pt x="4133" y="333929"/>
                  </a:cubicBezTo>
                  <a:lnTo>
                    <a:pt x="189505" y="15321"/>
                  </a:lnTo>
                  <a:cubicBezTo>
                    <a:pt x="195024" y="5835"/>
                    <a:pt x="205170" y="0"/>
                    <a:pt x="216144" y="0"/>
                  </a:cubicBezTo>
                  <a:lnTo>
                    <a:pt x="587094" y="0"/>
                  </a:lnTo>
                  <a:cubicBezTo>
                    <a:pt x="598068" y="0"/>
                    <a:pt x="608214" y="5835"/>
                    <a:pt x="613733" y="15321"/>
                  </a:cubicBezTo>
                  <a:lnTo>
                    <a:pt x="799105" y="333929"/>
                  </a:lnTo>
                  <a:cubicBezTo>
                    <a:pt x="804615" y="343400"/>
                    <a:pt x="804615" y="355100"/>
                    <a:pt x="799105" y="364571"/>
                  </a:cubicBezTo>
                  <a:close/>
                </a:path>
              </a:pathLst>
            </a:custGeom>
            <a:solidFill>
              <a:srgbClr val="FFFFFF"/>
            </a:solidFill>
            <a:ln cap="rnd">
              <a:noFill/>
              <a:prstDash val="solid"/>
              <a:round/>
            </a:ln>
          </p:spPr>
        </p:sp>
        <p:sp>
          <p:nvSpPr>
            <p:cNvPr id="7" name="TextBox 7"/>
            <p:cNvSpPr txBox="1"/>
            <p:nvPr/>
          </p:nvSpPr>
          <p:spPr>
            <a:xfrm>
              <a:off x="114300" y="-47625"/>
              <a:ext cx="584200" cy="746125"/>
            </a:xfrm>
            <a:prstGeom prst="rect">
              <a:avLst/>
            </a:prstGeom>
          </p:spPr>
          <p:txBody>
            <a:bodyPr lIns="50800" tIns="50800" rIns="50800" bIns="50800" rtlCol="0" anchor="ctr"/>
            <a:lstStyle/>
            <a:p>
              <a:pPr algn="ctr">
                <a:lnSpc>
                  <a:spcPts val="2520"/>
                </a:lnSpc>
              </a:pPr>
              <a:endParaRPr/>
            </a:p>
          </p:txBody>
        </p:sp>
      </p:grpSp>
      <p:sp>
        <p:nvSpPr>
          <p:cNvPr id="9" name="Freeform 9"/>
          <p:cNvSpPr/>
          <p:nvPr/>
        </p:nvSpPr>
        <p:spPr>
          <a:xfrm rot="740543" flipH="1" flipV="1">
            <a:off x="13992415" y="3839413"/>
            <a:ext cx="4304040" cy="6377573"/>
          </a:xfrm>
          <a:custGeom>
            <a:avLst/>
            <a:gdLst/>
            <a:ahLst/>
            <a:cxnLst/>
            <a:rect l="l" t="t" r="r" b="b"/>
            <a:pathLst>
              <a:path w="6295152" h="8229600">
                <a:moveTo>
                  <a:pt x="6295153" y="8229600"/>
                </a:moveTo>
                <a:lnTo>
                  <a:pt x="0" y="8229600"/>
                </a:lnTo>
                <a:lnTo>
                  <a:pt x="0" y="0"/>
                </a:lnTo>
                <a:lnTo>
                  <a:pt x="6295153" y="0"/>
                </a:lnTo>
                <a:lnTo>
                  <a:pt x="6295153" y="8229600"/>
                </a:lnTo>
                <a:close/>
              </a:path>
            </a:pathLst>
          </a:custGeom>
          <a:blipFill>
            <a:blip r:embed="rId2"/>
            <a:stretch>
              <a:fillRect/>
            </a:stretch>
          </a:blipFill>
        </p:spPr>
      </p:sp>
      <p:grpSp>
        <p:nvGrpSpPr>
          <p:cNvPr id="10" name="Group 10"/>
          <p:cNvGrpSpPr/>
          <p:nvPr/>
        </p:nvGrpSpPr>
        <p:grpSpPr>
          <a:xfrm>
            <a:off x="12835535" y="4559784"/>
            <a:ext cx="6620294" cy="5743307"/>
            <a:chOff x="0" y="0"/>
            <a:chExt cx="5767070" cy="6294755"/>
          </a:xfrm>
        </p:grpSpPr>
        <p:sp>
          <p:nvSpPr>
            <p:cNvPr id="11" name="Freeform 11"/>
            <p:cNvSpPr/>
            <p:nvPr/>
          </p:nvSpPr>
          <p:spPr>
            <a:xfrm>
              <a:off x="23" y="61"/>
              <a:ext cx="5767048" cy="6294694"/>
            </a:xfrm>
            <a:custGeom>
              <a:avLst/>
              <a:gdLst/>
              <a:ahLst/>
              <a:cxnLst/>
              <a:rect l="l" t="t" r="r" b="b"/>
              <a:pathLst>
                <a:path w="5767048" h="6294694">
                  <a:moveTo>
                    <a:pt x="5481678" y="655513"/>
                  </a:moveTo>
                  <a:cubicBezTo>
                    <a:pt x="5638650" y="689676"/>
                    <a:pt x="5767047" y="849061"/>
                    <a:pt x="5767047" y="1009716"/>
                  </a:cubicBezTo>
                  <a:lnTo>
                    <a:pt x="5767047" y="6002594"/>
                  </a:lnTo>
                  <a:cubicBezTo>
                    <a:pt x="5767047" y="6163249"/>
                    <a:pt x="5635602" y="6294694"/>
                    <a:pt x="5474947" y="6294694"/>
                  </a:cubicBezTo>
                  <a:lnTo>
                    <a:pt x="209019" y="6294694"/>
                  </a:lnTo>
                  <a:cubicBezTo>
                    <a:pt x="48364" y="6294694"/>
                    <a:pt x="-38250" y="6171123"/>
                    <a:pt x="16360" y="6020120"/>
                  </a:cubicBezTo>
                  <a:lnTo>
                    <a:pt x="2117829" y="219395"/>
                  </a:lnTo>
                  <a:cubicBezTo>
                    <a:pt x="2172566" y="68392"/>
                    <a:pt x="2345794" y="-27239"/>
                    <a:pt x="2502766" y="6924"/>
                  </a:cubicBezTo>
                  <a:lnTo>
                    <a:pt x="5481678" y="655513"/>
                  </a:lnTo>
                  <a:close/>
                </a:path>
              </a:pathLst>
            </a:custGeom>
            <a:blipFill>
              <a:blip r:embed="rId3"/>
              <a:stretch>
                <a:fillRect t="-8260" b="-29040"/>
              </a:stretch>
            </a:blipFill>
          </p:spPr>
        </p:sp>
      </p:grpSp>
      <p:grpSp>
        <p:nvGrpSpPr>
          <p:cNvPr id="12" name="Group 12"/>
          <p:cNvGrpSpPr/>
          <p:nvPr/>
        </p:nvGrpSpPr>
        <p:grpSpPr>
          <a:xfrm>
            <a:off x="438114" y="1815681"/>
            <a:ext cx="590586" cy="590586"/>
            <a:chOff x="0" y="0"/>
            <a:chExt cx="812800" cy="812800"/>
          </a:xfrm>
        </p:grpSpPr>
        <p:sp>
          <p:nvSpPr>
            <p:cNvPr id="13" name="Freeform 13"/>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14" name="TextBox 1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p>
          </p:txBody>
        </p:sp>
      </p:grpSp>
      <p:grpSp>
        <p:nvGrpSpPr>
          <p:cNvPr id="15" name="Group 15"/>
          <p:cNvGrpSpPr/>
          <p:nvPr/>
        </p:nvGrpSpPr>
        <p:grpSpPr>
          <a:xfrm>
            <a:off x="-962797" y="7152217"/>
            <a:ext cx="4612646" cy="4612646"/>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17" name="TextBox 17"/>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p>
          </p:txBody>
        </p:sp>
      </p:grpSp>
      <p:grpSp>
        <p:nvGrpSpPr>
          <p:cNvPr id="18" name="Group 18"/>
          <p:cNvGrpSpPr/>
          <p:nvPr/>
        </p:nvGrpSpPr>
        <p:grpSpPr>
          <a:xfrm>
            <a:off x="369926" y="8484940"/>
            <a:ext cx="1947201" cy="194720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20" name="TextBox 20"/>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p>
          </p:txBody>
        </p:sp>
      </p:grpSp>
      <p:sp>
        <p:nvSpPr>
          <p:cNvPr id="21" name="Freeform 21"/>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4"/>
            <a:stretch>
              <a:fillRect/>
            </a:stretch>
          </a:blipFill>
        </p:spPr>
      </p:sp>
      <p:sp>
        <p:nvSpPr>
          <p:cNvPr id="22" name="Freeform 22"/>
          <p:cNvSpPr/>
          <p:nvPr/>
        </p:nvSpPr>
        <p:spPr>
          <a:xfrm>
            <a:off x="7303797" y="-215297"/>
            <a:ext cx="5031288" cy="2030979"/>
          </a:xfrm>
          <a:custGeom>
            <a:avLst/>
            <a:gdLst/>
            <a:ahLst/>
            <a:cxnLst/>
            <a:rect l="l" t="t" r="r" b="b"/>
            <a:pathLst>
              <a:path w="5031288" h="2030979">
                <a:moveTo>
                  <a:pt x="0" y="0"/>
                </a:moveTo>
                <a:lnTo>
                  <a:pt x="5031288" y="0"/>
                </a:lnTo>
                <a:lnTo>
                  <a:pt x="5031288" y="2030978"/>
                </a:lnTo>
                <a:lnTo>
                  <a:pt x="0" y="2030978"/>
                </a:lnTo>
                <a:lnTo>
                  <a:pt x="0" y="0"/>
                </a:lnTo>
                <a:close/>
              </a:path>
            </a:pathLst>
          </a:custGeom>
          <a:blipFill>
            <a:blip r:embed="rId5"/>
            <a:stretch>
              <a:fillRect/>
            </a:stretch>
          </a:blipFill>
        </p:spPr>
      </p:sp>
      <p:sp>
        <p:nvSpPr>
          <p:cNvPr id="23" name="TextBox 23"/>
          <p:cNvSpPr txBox="1"/>
          <p:nvPr/>
        </p:nvSpPr>
        <p:spPr>
          <a:xfrm>
            <a:off x="1461373" y="1720431"/>
            <a:ext cx="16487068" cy="1586268"/>
          </a:xfrm>
          <a:prstGeom prst="rect">
            <a:avLst/>
          </a:prstGeom>
        </p:spPr>
        <p:txBody>
          <a:bodyPr lIns="0" tIns="0" rIns="0" bIns="0" rtlCol="0" anchor="t">
            <a:spAutoFit/>
          </a:bodyPr>
          <a:lstStyle/>
          <a:p>
            <a:pPr algn="ctr">
              <a:lnSpc>
                <a:spcPts val="6580"/>
              </a:lnSpc>
            </a:pPr>
            <a:r>
              <a:rPr lang="en-US" sz="3600" b="1" dirty="0">
                <a:solidFill>
                  <a:srgbClr val="000000"/>
                </a:solidFill>
                <a:latin typeface="Arial" panose="020B0604020202020204" pitchFamily="34" charset="0"/>
                <a:ea typeface="Etna Sans Serif"/>
                <a:cs typeface="Arial" panose="020B0604020202020204" pitchFamily="34" charset="0"/>
                <a:sym typeface="Etna Sans Serif"/>
              </a:rPr>
              <a:t>Title: Quality Assurance Failures in the Shrewsbury and Telford Hospital NHS Trust Maternity Scandal: A Root Cause and Policy </a:t>
            </a:r>
            <a:r>
              <a:rPr lang="en-US" sz="3600" b="1" dirty="0" smtClean="0">
                <a:solidFill>
                  <a:srgbClr val="000000"/>
                </a:solidFill>
                <a:latin typeface="Arial" panose="020B0604020202020204" pitchFamily="34" charset="0"/>
                <a:ea typeface="Etna Sans Serif"/>
                <a:cs typeface="Arial" panose="020B0604020202020204" pitchFamily="34" charset="0"/>
                <a:sym typeface="Etna Sans Serif"/>
              </a:rPr>
              <a:t>Analysis</a:t>
            </a:r>
            <a:endParaRPr lang="en-US" sz="3600" b="1" dirty="0">
              <a:solidFill>
                <a:srgbClr val="000000"/>
              </a:solidFill>
              <a:latin typeface="Arial" panose="020B0604020202020204" pitchFamily="34" charset="0"/>
              <a:ea typeface="Etna Sans Serif"/>
              <a:cs typeface="Arial" panose="020B0604020202020204" pitchFamily="34" charset="0"/>
              <a:sym typeface="Etna Sans Serif"/>
            </a:endParaRPr>
          </a:p>
        </p:txBody>
      </p:sp>
      <p:sp>
        <p:nvSpPr>
          <p:cNvPr id="24" name="TextBox 24"/>
          <p:cNvSpPr txBox="1"/>
          <p:nvPr/>
        </p:nvSpPr>
        <p:spPr>
          <a:xfrm>
            <a:off x="3124200" y="4838700"/>
            <a:ext cx="12385977" cy="3860031"/>
          </a:xfrm>
          <a:prstGeom prst="rect">
            <a:avLst/>
          </a:prstGeom>
        </p:spPr>
        <p:txBody>
          <a:bodyPr lIns="0" tIns="0" rIns="0" bIns="0" rtlCol="0" anchor="t">
            <a:spAutoFit/>
          </a:bodyPr>
          <a:lstStyle/>
          <a:p>
            <a:pPr algn="ctr">
              <a:lnSpc>
                <a:spcPts val="5200"/>
              </a:lnSpc>
            </a:pPr>
            <a:r>
              <a:rPr lang="en-US" sz="2800" b="1" dirty="0">
                <a:solidFill>
                  <a:srgbClr val="000000"/>
                </a:solidFill>
                <a:latin typeface="Arial" panose="020B0604020202020204" pitchFamily="34" charset="0"/>
                <a:ea typeface="Etna Sans Serif"/>
                <a:cs typeface="Arial" panose="020B0604020202020204" pitchFamily="34" charset="0"/>
                <a:sym typeface="Etna Sans Serif"/>
              </a:rPr>
              <a:t>Module: LCHS7006 – Quality Assurance and Service Improvements</a:t>
            </a:r>
          </a:p>
          <a:p>
            <a:pPr algn="ctr">
              <a:lnSpc>
                <a:spcPts val="5200"/>
              </a:lnSpc>
            </a:pPr>
            <a:r>
              <a:rPr lang="en-US" sz="2800" dirty="0">
                <a:solidFill>
                  <a:srgbClr val="000000"/>
                </a:solidFill>
                <a:latin typeface="Arial" panose="020B0604020202020204" pitchFamily="34" charset="0"/>
                <a:ea typeface="Etna Sans Serif"/>
                <a:cs typeface="Arial" panose="020B0604020202020204" pitchFamily="34" charset="0"/>
                <a:sym typeface="Etna Sans Serif"/>
              </a:rPr>
              <a:t>Student Name: MD RIMON MIAH</a:t>
            </a:r>
          </a:p>
          <a:p>
            <a:pPr algn="ctr">
              <a:lnSpc>
                <a:spcPts val="5200"/>
              </a:lnSpc>
            </a:pPr>
            <a:r>
              <a:rPr lang="en-US" sz="2800" dirty="0">
                <a:solidFill>
                  <a:srgbClr val="000000"/>
                </a:solidFill>
                <a:latin typeface="Arial" panose="020B0604020202020204" pitchFamily="34" charset="0"/>
                <a:ea typeface="Etna Sans Serif"/>
                <a:cs typeface="Arial" panose="020B0604020202020204" pitchFamily="34" charset="0"/>
                <a:sym typeface="Etna Sans Serif"/>
              </a:rPr>
              <a:t>Student ID: 2509982</a:t>
            </a:r>
          </a:p>
          <a:p>
            <a:pPr algn="ctr">
              <a:lnSpc>
                <a:spcPts val="5200"/>
              </a:lnSpc>
            </a:pPr>
            <a:r>
              <a:rPr lang="en-US" sz="3200" dirty="0">
                <a:solidFill>
                  <a:srgbClr val="000000"/>
                </a:solidFill>
                <a:latin typeface="Arial" panose="020B0604020202020204" pitchFamily="34" charset="0"/>
                <a:ea typeface="Etna Sans Serif"/>
                <a:cs typeface="Arial" panose="020B0604020202020204" pitchFamily="34" charset="0"/>
                <a:sym typeface="Etna Sans Serif"/>
              </a:rPr>
              <a:t>Lecturer: </a:t>
            </a:r>
            <a:r>
              <a:rPr lang="en-US" sz="3200" dirty="0" err="1">
                <a:solidFill>
                  <a:srgbClr val="000000"/>
                </a:solidFill>
                <a:latin typeface="Arial" panose="020B0604020202020204" pitchFamily="34" charset="0"/>
                <a:ea typeface="Etna Sans Serif"/>
                <a:cs typeface="Arial" panose="020B0604020202020204" pitchFamily="34" charset="0"/>
                <a:sym typeface="Etna Sans Serif"/>
              </a:rPr>
              <a:t>Dilhara</a:t>
            </a:r>
            <a:r>
              <a:rPr lang="en-US" sz="3200" dirty="0">
                <a:solidFill>
                  <a:srgbClr val="000000"/>
                </a:solidFill>
                <a:latin typeface="Arial" panose="020B0604020202020204" pitchFamily="34" charset="0"/>
                <a:ea typeface="Etna Sans Serif"/>
                <a:cs typeface="Arial" panose="020B0604020202020204" pitchFamily="34" charset="0"/>
                <a:sym typeface="Etna Sans Serif"/>
              </a:rPr>
              <a:t> </a:t>
            </a:r>
            <a:r>
              <a:rPr lang="en-US" sz="3200" dirty="0" err="1">
                <a:solidFill>
                  <a:srgbClr val="000000"/>
                </a:solidFill>
                <a:latin typeface="Arial" panose="020B0604020202020204" pitchFamily="34" charset="0"/>
                <a:ea typeface="Etna Sans Serif"/>
                <a:cs typeface="Arial" panose="020B0604020202020204" pitchFamily="34" charset="0"/>
                <a:sym typeface="Etna Sans Serif"/>
              </a:rPr>
              <a:t>Mampitiya</a:t>
            </a:r>
            <a:r>
              <a:rPr lang="en-US" sz="3200" dirty="0">
                <a:solidFill>
                  <a:srgbClr val="000000"/>
                </a:solidFill>
                <a:latin typeface="Arial" panose="020B0604020202020204" pitchFamily="34" charset="0"/>
                <a:ea typeface="Etna Sans Serif"/>
                <a:cs typeface="Arial" panose="020B0604020202020204" pitchFamily="34" charset="0"/>
                <a:sym typeface="Etna Sans Serif"/>
              </a:rPr>
              <a:t> </a:t>
            </a:r>
          </a:p>
          <a:p>
            <a:pPr algn="ctr">
              <a:lnSpc>
                <a:spcPts val="5200"/>
              </a:lnSpc>
            </a:pPr>
            <a:r>
              <a:rPr lang="en-US" sz="3200" dirty="0">
                <a:solidFill>
                  <a:srgbClr val="000000"/>
                </a:solidFill>
                <a:latin typeface="Arial" panose="020B0604020202020204" pitchFamily="34" charset="0"/>
                <a:ea typeface="Etna Sans Serif"/>
                <a:cs typeface="Arial" panose="020B0604020202020204" pitchFamily="34" charset="0"/>
                <a:sym typeface="Etna Sans Serif"/>
              </a:rPr>
              <a:t>Submission Date: 21 July 2026</a:t>
            </a:r>
          </a:p>
          <a:p>
            <a:pPr algn="just">
              <a:lnSpc>
                <a:spcPts val="4120"/>
              </a:lnSpc>
            </a:pPr>
            <a:endParaRPr lang="en-US" sz="4000" dirty="0">
              <a:solidFill>
                <a:srgbClr val="000000"/>
              </a:solidFill>
              <a:latin typeface="Arial" panose="020B0604020202020204" pitchFamily="34" charset="0"/>
              <a:ea typeface="Etna Sans Serif"/>
              <a:cs typeface="Arial" panose="020B0604020202020204" pitchFamily="34" charset="0"/>
              <a:sym typeface="Etna Sans Serif"/>
            </a:endParaRPr>
          </a:p>
        </p:txBody>
      </p:sp>
      <p:sp>
        <p:nvSpPr>
          <p:cNvPr id="25" name="TextBox 25"/>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dirty="0">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54103" y="2604040"/>
            <a:ext cx="11888777" cy="5386090"/>
          </a:xfrm>
          <a:prstGeom prst="rect">
            <a:avLst/>
          </a:prstGeom>
        </p:spPr>
        <p:txBody>
          <a:bodyPr lIns="0" tIns="0" rIns="0" bIns="0" rtlCol="0" anchor="t">
            <a:spAutoFit/>
          </a:bodyPr>
          <a:lstStyle/>
          <a:p>
            <a:pPr marL="323850" lvl="1" algn="just">
              <a:lnSpc>
                <a:spcPts val="4200"/>
              </a:lnSpc>
            </a:pPr>
            <a:r>
              <a:rPr lang="en-US" sz="3000" dirty="0">
                <a:solidFill>
                  <a:srgbClr val="000000"/>
                </a:solidFill>
                <a:latin typeface="Arial" panose="020B0604020202020204" pitchFamily="34" charset="0"/>
                <a:ea typeface="Poppins"/>
                <a:cs typeface="Arial" panose="020B0604020202020204" pitchFamily="34" charset="0"/>
                <a:sym typeface="Poppins"/>
              </a:rPr>
              <a:t>Quality assurance (QA) is fundamental to delivering safe, effective, and patient-</a:t>
            </a:r>
            <a:r>
              <a:rPr lang="en-US" sz="3000" dirty="0" err="1">
                <a:solidFill>
                  <a:srgbClr val="000000"/>
                </a:solidFill>
                <a:latin typeface="Arial" panose="020B0604020202020204" pitchFamily="34" charset="0"/>
                <a:ea typeface="Poppins"/>
                <a:cs typeface="Arial" panose="020B0604020202020204" pitchFamily="34" charset="0"/>
                <a:sym typeface="Poppins"/>
              </a:rPr>
              <a:t>centred</a:t>
            </a:r>
            <a:r>
              <a:rPr lang="en-US" sz="3000" dirty="0">
                <a:solidFill>
                  <a:srgbClr val="000000"/>
                </a:solidFill>
                <a:latin typeface="Arial" panose="020B0604020202020204" pitchFamily="34" charset="0"/>
                <a:ea typeface="Poppins"/>
                <a:cs typeface="Arial" panose="020B0604020202020204" pitchFamily="34" charset="0"/>
                <a:sym typeface="Poppins"/>
              </a:rPr>
              <a:t> healthcare by promoting continuous monitoring and improvement of clinical practice (World Health Organization, 2021</a:t>
            </a:r>
            <a:r>
              <a:rPr lang="en-US" sz="3000" dirty="0" smtClean="0">
                <a:solidFill>
                  <a:srgbClr val="000000"/>
                </a:solidFill>
                <a:latin typeface="Arial" panose="020B0604020202020204" pitchFamily="34" charset="0"/>
                <a:ea typeface="Poppins"/>
                <a:cs typeface="Arial" panose="020B0604020202020204" pitchFamily="34" charset="0"/>
                <a:sym typeface="Poppins"/>
              </a:rPr>
              <a:t>). Failures </a:t>
            </a:r>
            <a:r>
              <a:rPr lang="en-US" sz="3000" dirty="0">
                <a:solidFill>
                  <a:srgbClr val="000000"/>
                </a:solidFill>
                <a:latin typeface="Arial" panose="020B0604020202020204" pitchFamily="34" charset="0"/>
                <a:ea typeface="Poppins"/>
                <a:cs typeface="Arial" panose="020B0604020202020204" pitchFamily="34" charset="0"/>
                <a:sym typeface="Poppins"/>
              </a:rPr>
              <a:t>in QA systems can result in preventable harm, undermine public trust, and weaken </a:t>
            </a:r>
            <a:r>
              <a:rPr lang="en-US" sz="30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3000" dirty="0">
                <a:solidFill>
                  <a:srgbClr val="000000"/>
                </a:solidFill>
                <a:latin typeface="Arial" panose="020B0604020202020204" pitchFamily="34" charset="0"/>
                <a:ea typeface="Poppins"/>
                <a:cs typeface="Arial" panose="020B0604020202020204" pitchFamily="34" charset="0"/>
                <a:sym typeface="Poppins"/>
              </a:rPr>
              <a:t> learning (Care Quality Commission, 2023</a:t>
            </a:r>
            <a:r>
              <a:rPr lang="en-US" sz="3000" dirty="0" smtClean="0">
                <a:solidFill>
                  <a:srgbClr val="000000"/>
                </a:solidFill>
                <a:latin typeface="Arial" panose="020B0604020202020204" pitchFamily="34" charset="0"/>
                <a:ea typeface="Poppins"/>
                <a:cs typeface="Arial" panose="020B0604020202020204" pitchFamily="34" charset="0"/>
                <a:sym typeface="Poppins"/>
              </a:rPr>
              <a:t>). The </a:t>
            </a:r>
            <a:r>
              <a:rPr lang="en-US" sz="3000" dirty="0">
                <a:solidFill>
                  <a:srgbClr val="000000"/>
                </a:solidFill>
                <a:latin typeface="Arial" panose="020B0604020202020204" pitchFamily="34" charset="0"/>
                <a:ea typeface="Poppins"/>
                <a:cs typeface="Arial" panose="020B0604020202020204" pitchFamily="34" charset="0"/>
                <a:sym typeface="Poppins"/>
              </a:rPr>
              <a:t>Shrewsbury and Telford Hospital NHS Trust maternity scandal represents one of the most significant failures in NHS maternity services, highlighting systemic weaknesses in governance, leadership, and patient safety (</a:t>
            </a:r>
            <a:r>
              <a:rPr lang="en-US" sz="3000" dirty="0" err="1">
                <a:solidFill>
                  <a:srgbClr val="000000"/>
                </a:solidFill>
                <a:latin typeface="Arial" panose="020B0604020202020204" pitchFamily="34" charset="0"/>
                <a:ea typeface="Poppins"/>
                <a:cs typeface="Arial" panose="020B0604020202020204" pitchFamily="34" charset="0"/>
                <a:sym typeface="Poppins"/>
              </a:rPr>
              <a:t>Ockenden</a:t>
            </a:r>
            <a:r>
              <a:rPr lang="en-US" sz="3000" dirty="0">
                <a:solidFill>
                  <a:srgbClr val="000000"/>
                </a:solidFill>
                <a:latin typeface="Arial" panose="020B0604020202020204" pitchFamily="34" charset="0"/>
                <a:ea typeface="Poppins"/>
                <a:cs typeface="Arial" panose="020B0604020202020204" pitchFamily="34" charset="0"/>
                <a:sym typeface="Poppins"/>
              </a:rPr>
              <a:t>, 2022</a:t>
            </a:r>
            <a:r>
              <a:rPr lang="en-US" sz="3000" dirty="0" smtClean="0">
                <a:solidFill>
                  <a:srgbClr val="000000"/>
                </a:solidFill>
                <a:latin typeface="Arial" panose="020B0604020202020204" pitchFamily="34" charset="0"/>
                <a:ea typeface="Poppins"/>
                <a:cs typeface="Arial" panose="020B0604020202020204" pitchFamily="34" charset="0"/>
                <a:sym typeface="Poppins"/>
              </a:rPr>
              <a:t>).</a:t>
            </a:r>
            <a:endParaRPr lang="en-US" sz="3000" dirty="0">
              <a:solidFill>
                <a:srgbClr val="000000"/>
              </a:solidFill>
              <a:latin typeface="Arial" panose="020B0604020202020204" pitchFamily="34" charset="0"/>
              <a:ea typeface="Poppins"/>
              <a:cs typeface="Arial" panose="020B0604020202020204" pitchFamily="34" charset="0"/>
              <a:sym typeface="Poppins"/>
            </a:endParaRPr>
          </a:p>
        </p:txBody>
      </p:sp>
      <p:grpSp>
        <p:nvGrpSpPr>
          <p:cNvPr id="3" name="Group 3"/>
          <p:cNvGrpSpPr/>
          <p:nvPr/>
        </p:nvGrpSpPr>
        <p:grpSpPr>
          <a:xfrm>
            <a:off x="14946886" y="445489"/>
            <a:ext cx="1166422" cy="1166422"/>
            <a:chOff x="0" y="0"/>
            <a:chExt cx="812800" cy="812800"/>
          </a:xfrm>
        </p:grpSpPr>
        <p:sp>
          <p:nvSpPr>
            <p:cNvPr id="4" name="Freeform 4"/>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33725"/>
              </a:srgbClr>
            </a:solidFill>
          </p:spPr>
        </p:sp>
        <p:sp>
          <p:nvSpPr>
            <p:cNvPr id="5" name="TextBox 5"/>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p>
          </p:txBody>
        </p:sp>
      </p:grpSp>
      <p:grpSp>
        <p:nvGrpSpPr>
          <p:cNvPr id="6" name="Group 6"/>
          <p:cNvGrpSpPr/>
          <p:nvPr/>
        </p:nvGrpSpPr>
        <p:grpSpPr>
          <a:xfrm>
            <a:off x="438114" y="1815681"/>
            <a:ext cx="590586" cy="590586"/>
            <a:chOff x="0" y="0"/>
            <a:chExt cx="812800" cy="812800"/>
          </a:xfrm>
        </p:grpSpPr>
        <p:sp>
          <p:nvSpPr>
            <p:cNvPr id="7" name="Freeform 7"/>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8" name="TextBox 8"/>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p>
          </p:txBody>
        </p:sp>
      </p:grpSp>
      <p:grpSp>
        <p:nvGrpSpPr>
          <p:cNvPr id="9" name="Group 9"/>
          <p:cNvGrpSpPr/>
          <p:nvPr/>
        </p:nvGrpSpPr>
        <p:grpSpPr>
          <a:xfrm>
            <a:off x="-962797" y="7152217"/>
            <a:ext cx="4612646" cy="461264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11" name="TextBox 11"/>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p>
          </p:txBody>
        </p:sp>
      </p:grpSp>
      <p:grpSp>
        <p:nvGrpSpPr>
          <p:cNvPr id="12" name="Group 12"/>
          <p:cNvGrpSpPr/>
          <p:nvPr/>
        </p:nvGrpSpPr>
        <p:grpSpPr>
          <a:xfrm>
            <a:off x="369926" y="8484940"/>
            <a:ext cx="1947201" cy="194720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14" name="TextBox 14"/>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p>
          </p:txBody>
        </p:sp>
      </p:grpSp>
      <p:grpSp>
        <p:nvGrpSpPr>
          <p:cNvPr id="15" name="Group 15"/>
          <p:cNvGrpSpPr/>
          <p:nvPr/>
        </p:nvGrpSpPr>
        <p:grpSpPr>
          <a:xfrm>
            <a:off x="9819441" y="520055"/>
            <a:ext cx="2172530" cy="499063"/>
            <a:chOff x="0" y="0"/>
            <a:chExt cx="447023" cy="102688"/>
          </a:xfrm>
        </p:grpSpPr>
        <p:sp>
          <p:nvSpPr>
            <p:cNvPr id="16" name="Freeform 16"/>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7" name="TextBox 17"/>
            <p:cNvSpPr txBox="1"/>
            <p:nvPr/>
          </p:nvSpPr>
          <p:spPr>
            <a:xfrm>
              <a:off x="0" y="-47625"/>
              <a:ext cx="447023" cy="150313"/>
            </a:xfrm>
            <a:prstGeom prst="rect">
              <a:avLst/>
            </a:prstGeom>
          </p:spPr>
          <p:txBody>
            <a:bodyPr lIns="50800" tIns="50800" rIns="50800" bIns="50800" rtlCol="0" anchor="ctr"/>
            <a:lstStyle/>
            <a:p>
              <a:pPr algn="ctr">
                <a:lnSpc>
                  <a:spcPts val="2520"/>
                </a:lnSpc>
              </a:pPr>
              <a:endParaRPr/>
            </a:p>
          </p:txBody>
        </p:sp>
      </p:grpSp>
      <p:grpSp>
        <p:nvGrpSpPr>
          <p:cNvPr id="18" name="Group 18"/>
          <p:cNvGrpSpPr/>
          <p:nvPr/>
        </p:nvGrpSpPr>
        <p:grpSpPr>
          <a:xfrm>
            <a:off x="13242880" y="520055"/>
            <a:ext cx="2172530" cy="499063"/>
            <a:chOff x="0" y="0"/>
            <a:chExt cx="447023" cy="102688"/>
          </a:xfrm>
        </p:grpSpPr>
        <p:sp>
          <p:nvSpPr>
            <p:cNvPr id="19" name="Freeform 19"/>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20" name="TextBox 20"/>
            <p:cNvSpPr txBox="1"/>
            <p:nvPr/>
          </p:nvSpPr>
          <p:spPr>
            <a:xfrm>
              <a:off x="0" y="-47625"/>
              <a:ext cx="447023" cy="150313"/>
            </a:xfrm>
            <a:prstGeom prst="rect">
              <a:avLst/>
            </a:prstGeom>
          </p:spPr>
          <p:txBody>
            <a:bodyPr lIns="50800" tIns="50800" rIns="50800" bIns="50800" rtlCol="0" anchor="ctr"/>
            <a:lstStyle/>
            <a:p>
              <a:pPr algn="ctr">
                <a:lnSpc>
                  <a:spcPts val="2520"/>
                </a:lnSpc>
              </a:pPr>
              <a:endParaRPr/>
            </a:p>
          </p:txBody>
        </p:sp>
      </p:grpSp>
      <p:sp>
        <p:nvSpPr>
          <p:cNvPr id="21" name="AutoShape 21"/>
          <p:cNvSpPr/>
          <p:nvPr/>
        </p:nvSpPr>
        <p:spPr>
          <a:xfrm flipH="1">
            <a:off x="-454572" y="9477590"/>
            <a:ext cx="7168403" cy="0"/>
          </a:xfrm>
          <a:prstGeom prst="line">
            <a:avLst/>
          </a:prstGeom>
          <a:ln w="38100" cap="flat">
            <a:solidFill>
              <a:srgbClr val="0097B2"/>
            </a:solidFill>
            <a:prstDash val="solid"/>
            <a:headEnd type="none" w="sm" len="sm"/>
            <a:tailEnd type="none" w="sm" len="sm"/>
          </a:ln>
        </p:spPr>
      </p:sp>
      <p:sp>
        <p:nvSpPr>
          <p:cNvPr id="22" name="Freeform 22"/>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2"/>
            <a:stretch>
              <a:fillRect/>
            </a:stretch>
          </a:blipFill>
        </p:spPr>
      </p:sp>
      <p:sp>
        <p:nvSpPr>
          <p:cNvPr id="23" name="Freeform 23"/>
          <p:cNvSpPr/>
          <p:nvPr/>
        </p:nvSpPr>
        <p:spPr>
          <a:xfrm>
            <a:off x="13501428" y="3966152"/>
            <a:ext cx="4779097" cy="3186065"/>
          </a:xfrm>
          <a:custGeom>
            <a:avLst/>
            <a:gdLst/>
            <a:ahLst/>
            <a:cxnLst/>
            <a:rect l="l" t="t" r="r" b="b"/>
            <a:pathLst>
              <a:path w="4779097" h="3186065">
                <a:moveTo>
                  <a:pt x="0" y="0"/>
                </a:moveTo>
                <a:lnTo>
                  <a:pt x="4779097" y="0"/>
                </a:lnTo>
                <a:lnTo>
                  <a:pt x="4779097" y="3186065"/>
                </a:lnTo>
                <a:lnTo>
                  <a:pt x="0" y="3186065"/>
                </a:lnTo>
                <a:lnTo>
                  <a:pt x="0" y="0"/>
                </a:lnTo>
                <a:close/>
              </a:path>
            </a:pathLst>
          </a:custGeom>
          <a:blipFill>
            <a:blip r:embed="rId3"/>
            <a:stretch>
              <a:fillRect/>
            </a:stretch>
          </a:blipFill>
        </p:spPr>
      </p:sp>
      <p:sp>
        <p:nvSpPr>
          <p:cNvPr id="24" name="TextBox 24"/>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dirty="0">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25" name="TextBox 25"/>
          <p:cNvSpPr txBox="1"/>
          <p:nvPr/>
        </p:nvSpPr>
        <p:spPr>
          <a:xfrm>
            <a:off x="4021925" y="1532542"/>
            <a:ext cx="7970046" cy="807913"/>
          </a:xfrm>
          <a:prstGeom prst="rect">
            <a:avLst/>
          </a:prstGeom>
        </p:spPr>
        <p:txBody>
          <a:bodyPr lIns="0" tIns="0" rIns="0" bIns="0" rtlCol="0" anchor="t">
            <a:spAutoFit/>
          </a:bodyPr>
          <a:lstStyle/>
          <a:p>
            <a:pPr algn="ctr">
              <a:lnSpc>
                <a:spcPts val="6307"/>
              </a:lnSpc>
            </a:pPr>
            <a:r>
              <a:rPr lang="en-US" sz="7599" b="1" dirty="0">
                <a:solidFill>
                  <a:srgbClr val="000000"/>
                </a:solidFill>
                <a:latin typeface="Arial" panose="020B0604020202020204" pitchFamily="34" charset="0"/>
                <a:ea typeface="Etna Sans Serif"/>
                <a:cs typeface="Arial" panose="020B0604020202020204" pitchFamily="34" charset="0"/>
                <a:sym typeface="Etna Sans Serif"/>
              </a:rPr>
              <a:t>Introduction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438114" y="1316618"/>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5407295" y="380360"/>
            <a:ext cx="2172530" cy="499063"/>
            <a:chOff x="0" y="0"/>
            <a:chExt cx="447023" cy="102688"/>
          </a:xfrm>
        </p:grpSpPr>
        <p:sp>
          <p:nvSpPr>
            <p:cNvPr id="9" name="Freeform 9"/>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0" name="TextBox 10"/>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12801600" y="379354"/>
            <a:ext cx="2172530" cy="499063"/>
            <a:chOff x="0" y="0"/>
            <a:chExt cx="447023" cy="102688"/>
          </a:xfrm>
        </p:grpSpPr>
        <p:sp>
          <p:nvSpPr>
            <p:cNvPr id="12" name="Freeform 12"/>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13" name="TextBox 13"/>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707904" y="2766725"/>
            <a:ext cx="3863361" cy="5708837"/>
            <a:chOff x="0" y="0"/>
            <a:chExt cx="376466" cy="556299"/>
          </a:xfrm>
        </p:grpSpPr>
        <p:sp>
          <p:nvSpPr>
            <p:cNvPr id="15" name="Freeform 15"/>
            <p:cNvSpPr/>
            <p:nvPr/>
          </p:nvSpPr>
          <p:spPr>
            <a:xfrm>
              <a:off x="0" y="0"/>
              <a:ext cx="376466" cy="556299"/>
            </a:xfrm>
            <a:custGeom>
              <a:avLst/>
              <a:gdLst/>
              <a:ahLst/>
              <a:cxnLst/>
              <a:rect l="l" t="t" r="r" b="b"/>
              <a:pathLst>
                <a:path w="376466" h="556299">
                  <a:moveTo>
                    <a:pt x="32063" y="0"/>
                  </a:moveTo>
                  <a:lnTo>
                    <a:pt x="344403" y="0"/>
                  </a:lnTo>
                  <a:cubicBezTo>
                    <a:pt x="362111" y="0"/>
                    <a:pt x="376466" y="14355"/>
                    <a:pt x="376466" y="32063"/>
                  </a:cubicBezTo>
                  <a:lnTo>
                    <a:pt x="376466" y="524236"/>
                  </a:lnTo>
                  <a:cubicBezTo>
                    <a:pt x="376466" y="541944"/>
                    <a:pt x="362111" y="556299"/>
                    <a:pt x="344403" y="556299"/>
                  </a:cubicBezTo>
                  <a:lnTo>
                    <a:pt x="32063" y="556299"/>
                  </a:lnTo>
                  <a:cubicBezTo>
                    <a:pt x="14355" y="556299"/>
                    <a:pt x="0" y="541944"/>
                    <a:pt x="0" y="524236"/>
                  </a:cubicBezTo>
                  <a:lnTo>
                    <a:pt x="0" y="32063"/>
                  </a:lnTo>
                  <a:cubicBezTo>
                    <a:pt x="0" y="14355"/>
                    <a:pt x="14355" y="0"/>
                    <a:pt x="32063" y="0"/>
                  </a:cubicBezTo>
                  <a:close/>
                </a:path>
              </a:pathLst>
            </a:custGeom>
            <a:blipFill>
              <a:blip r:embed="rId2"/>
              <a:stretch>
                <a:fillRect t="-755" b="-755"/>
              </a:stretch>
            </a:blipFill>
          </p:spPr>
        </p:sp>
      </p:grpSp>
      <p:sp>
        <p:nvSpPr>
          <p:cNvPr id="16" name="TextBox 16"/>
          <p:cNvSpPr txBox="1"/>
          <p:nvPr/>
        </p:nvSpPr>
        <p:spPr>
          <a:xfrm>
            <a:off x="4782109" y="1869104"/>
            <a:ext cx="13317470" cy="6924973"/>
          </a:xfrm>
          <a:prstGeom prst="rect">
            <a:avLst/>
          </a:prstGeom>
        </p:spPr>
        <p:txBody>
          <a:bodyPr lIns="0" tIns="0" rIns="0" bIns="0" rtlCol="0" anchor="t">
            <a:spAutoFit/>
          </a:bodyPr>
          <a:lstStyle/>
          <a:p>
            <a:pPr algn="just">
              <a:lnSpc>
                <a:spcPts val="3625"/>
              </a:lnSpc>
            </a:pPr>
            <a:r>
              <a:rPr lang="en-US" sz="2900" b="1" dirty="0">
                <a:solidFill>
                  <a:srgbClr val="000000"/>
                </a:solidFill>
                <a:latin typeface="Arial" panose="020B0604020202020204" pitchFamily="34" charset="0"/>
                <a:ea typeface="Poppins Bold"/>
                <a:cs typeface="Arial" panose="020B0604020202020204" pitchFamily="34" charset="0"/>
                <a:sym typeface="Poppins Bold"/>
              </a:rPr>
              <a:t>Case Study </a:t>
            </a:r>
            <a:r>
              <a:rPr lang="en-US" sz="2900" b="1" dirty="0" smtClean="0">
                <a:solidFill>
                  <a:srgbClr val="000000"/>
                </a:solidFill>
                <a:latin typeface="Arial" panose="020B0604020202020204" pitchFamily="34" charset="0"/>
                <a:ea typeface="Poppins Bold"/>
                <a:cs typeface="Arial" panose="020B0604020202020204" pitchFamily="34" charset="0"/>
                <a:sym typeface="Poppins Bold"/>
              </a:rPr>
              <a:t>Background</a:t>
            </a:r>
          </a:p>
          <a:p>
            <a:pPr algn="just">
              <a:lnSpc>
                <a:spcPts val="3625"/>
              </a:lnSpc>
            </a:pPr>
            <a:endParaRPr lang="en-US" sz="2900" b="1" dirty="0">
              <a:solidFill>
                <a:srgbClr val="000000"/>
              </a:solidFill>
              <a:latin typeface="Arial" panose="020B0604020202020204" pitchFamily="34" charset="0"/>
              <a:ea typeface="Poppins Bold"/>
              <a:cs typeface="Arial" panose="020B0604020202020204" pitchFamily="34" charset="0"/>
              <a:sym typeface="Poppins Bold"/>
            </a:endParaRPr>
          </a:p>
          <a:p>
            <a:pPr marL="626111" lvl="1" indent="-313055" algn="just">
              <a:lnSpc>
                <a:spcPts val="3625"/>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The Shrewsbury and Telford Hospital NHS Trust (</a:t>
            </a:r>
            <a:r>
              <a:rPr lang="en-US" sz="2900" dirty="0" err="1">
                <a:solidFill>
                  <a:srgbClr val="000000"/>
                </a:solidFill>
                <a:latin typeface="Arial" panose="020B0604020202020204" pitchFamily="34" charset="0"/>
                <a:ea typeface="Poppins"/>
                <a:cs typeface="Arial" panose="020B0604020202020204" pitchFamily="34" charset="0"/>
                <a:sym typeface="Poppins"/>
              </a:rPr>
              <a:t>SaTH</a:t>
            </a:r>
            <a:r>
              <a:rPr lang="en-US" sz="2900" dirty="0">
                <a:solidFill>
                  <a:srgbClr val="000000"/>
                </a:solidFill>
                <a:latin typeface="Arial" panose="020B0604020202020204" pitchFamily="34" charset="0"/>
                <a:ea typeface="Poppins"/>
                <a:cs typeface="Arial" panose="020B0604020202020204" pitchFamily="34" charset="0"/>
                <a:sym typeface="Poppins"/>
              </a:rPr>
              <a:t>) experienced serious and persistent failures in maternity care between the 1970s and 2019, resulting in avoidable maternal and neonatal deaths, stillbirths, brain injuries, and long-term harm to hundreds of families (</a:t>
            </a:r>
            <a:r>
              <a:rPr lang="en-US" sz="2900" dirty="0" err="1">
                <a:solidFill>
                  <a:srgbClr val="000000"/>
                </a:solidFill>
                <a:latin typeface="Arial" panose="020B0604020202020204" pitchFamily="34" charset="0"/>
                <a:ea typeface="Poppins"/>
                <a:cs typeface="Arial" panose="020B0604020202020204" pitchFamily="34" charset="0"/>
                <a:sym typeface="Poppins"/>
              </a:rPr>
              <a:t>Ockenden</a:t>
            </a:r>
            <a:r>
              <a:rPr lang="en-US" sz="2900" dirty="0">
                <a:solidFill>
                  <a:srgbClr val="000000"/>
                </a:solidFill>
                <a:latin typeface="Arial" panose="020B0604020202020204" pitchFamily="34" charset="0"/>
                <a:ea typeface="Poppins"/>
                <a:cs typeface="Arial" panose="020B0604020202020204" pitchFamily="34" charset="0"/>
                <a:sym typeface="Poppins"/>
              </a:rPr>
              <a:t>, 2022).</a:t>
            </a:r>
          </a:p>
          <a:p>
            <a:pPr marL="626111" lvl="1" indent="-313055" algn="just">
              <a:lnSpc>
                <a:spcPts val="3625"/>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Concerns raised by bereaved families and healthcare professionals led to an Independent Maternity Review, chaired by Donna </a:t>
            </a:r>
            <a:r>
              <a:rPr lang="en-US" sz="2900" dirty="0" err="1">
                <a:solidFill>
                  <a:srgbClr val="000000"/>
                </a:solidFill>
                <a:latin typeface="Arial" panose="020B0604020202020204" pitchFamily="34" charset="0"/>
                <a:ea typeface="Poppins"/>
                <a:cs typeface="Arial" panose="020B0604020202020204" pitchFamily="34" charset="0"/>
                <a:sym typeface="Poppins"/>
              </a:rPr>
              <a:t>Ockenden</a:t>
            </a:r>
            <a:r>
              <a:rPr lang="en-US" sz="2900" dirty="0">
                <a:solidFill>
                  <a:srgbClr val="000000"/>
                </a:solidFill>
                <a:latin typeface="Arial" panose="020B0604020202020204" pitchFamily="34" charset="0"/>
                <a:ea typeface="Poppins"/>
                <a:cs typeface="Arial" panose="020B0604020202020204" pitchFamily="34" charset="0"/>
                <a:sym typeface="Poppins"/>
              </a:rPr>
              <a:t>, culminating in the Final </a:t>
            </a:r>
            <a:r>
              <a:rPr lang="en-US" sz="2900" dirty="0" err="1">
                <a:solidFill>
                  <a:srgbClr val="000000"/>
                </a:solidFill>
                <a:latin typeface="Arial" panose="020B0604020202020204" pitchFamily="34" charset="0"/>
                <a:ea typeface="Poppins"/>
                <a:cs typeface="Arial" panose="020B0604020202020204" pitchFamily="34" charset="0"/>
                <a:sym typeface="Poppins"/>
              </a:rPr>
              <a:t>Ockenden</a:t>
            </a:r>
            <a:r>
              <a:rPr lang="en-US" sz="2900" dirty="0">
                <a:solidFill>
                  <a:srgbClr val="000000"/>
                </a:solidFill>
                <a:latin typeface="Arial" panose="020B0604020202020204" pitchFamily="34" charset="0"/>
                <a:ea typeface="Poppins"/>
                <a:cs typeface="Arial" panose="020B0604020202020204" pitchFamily="34" charset="0"/>
                <a:sym typeface="Poppins"/>
              </a:rPr>
              <a:t> Report (2022).</a:t>
            </a:r>
          </a:p>
          <a:p>
            <a:pPr marL="626111" lvl="1" indent="-313055" algn="just">
              <a:lnSpc>
                <a:spcPts val="3625"/>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The review examined the care of 1,486 families and identified repeated failures to investigate incidents, learn from previous mistakes, and implement effective quality assurance mechanisms (</a:t>
            </a:r>
            <a:r>
              <a:rPr lang="en-US" sz="2900" dirty="0" err="1">
                <a:solidFill>
                  <a:srgbClr val="000000"/>
                </a:solidFill>
                <a:latin typeface="Arial" panose="020B0604020202020204" pitchFamily="34" charset="0"/>
                <a:ea typeface="Poppins"/>
                <a:cs typeface="Arial" panose="020B0604020202020204" pitchFamily="34" charset="0"/>
                <a:sym typeface="Poppins"/>
              </a:rPr>
              <a:t>Ockenden</a:t>
            </a:r>
            <a:r>
              <a:rPr lang="en-US" sz="2900" dirty="0">
                <a:solidFill>
                  <a:srgbClr val="000000"/>
                </a:solidFill>
                <a:latin typeface="Arial" panose="020B0604020202020204" pitchFamily="34" charset="0"/>
                <a:ea typeface="Poppins"/>
                <a:cs typeface="Arial" panose="020B0604020202020204" pitchFamily="34" charset="0"/>
                <a:sym typeface="Poppins"/>
              </a:rPr>
              <a:t>, 2022).</a:t>
            </a:r>
          </a:p>
          <a:p>
            <a:pPr marL="626111" lvl="1" indent="-313055" algn="just">
              <a:lnSpc>
                <a:spcPts val="3625"/>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The report concluded that many adverse outcomes were potentially avoidable and resulted from systemic weaknesses rather than isolated clinical errors (</a:t>
            </a:r>
            <a:r>
              <a:rPr lang="en-US" sz="2900" dirty="0" err="1">
                <a:solidFill>
                  <a:srgbClr val="000000"/>
                </a:solidFill>
                <a:latin typeface="Arial" panose="020B0604020202020204" pitchFamily="34" charset="0"/>
                <a:ea typeface="Poppins"/>
                <a:cs typeface="Arial" panose="020B0604020202020204" pitchFamily="34" charset="0"/>
                <a:sym typeface="Poppins"/>
              </a:rPr>
              <a:t>Ockenden</a:t>
            </a:r>
            <a:r>
              <a:rPr lang="en-US" sz="2900" dirty="0">
                <a:solidFill>
                  <a:srgbClr val="000000"/>
                </a:solidFill>
                <a:latin typeface="Arial" panose="020B0604020202020204" pitchFamily="34" charset="0"/>
                <a:ea typeface="Poppins"/>
                <a:cs typeface="Arial" panose="020B0604020202020204" pitchFamily="34" charset="0"/>
                <a:sym typeface="Poppins"/>
              </a:rPr>
              <a:t>, 2022</a:t>
            </a:r>
            <a:r>
              <a:rPr lang="en-US" sz="2900" dirty="0" smtClean="0">
                <a:solidFill>
                  <a:srgbClr val="000000"/>
                </a:solidFill>
                <a:latin typeface="Arial" panose="020B0604020202020204" pitchFamily="34" charset="0"/>
                <a:ea typeface="Poppins"/>
                <a:cs typeface="Arial" panose="020B0604020202020204" pitchFamily="34" charset="0"/>
                <a:sym typeface="Poppins"/>
              </a:rPr>
              <a:t>).</a:t>
            </a:r>
            <a:endParaRPr lang="en-US" sz="29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7" name="Freeform 17"/>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3"/>
            <a:stretch>
              <a:fillRect/>
            </a:stretch>
          </a:blipFill>
        </p:spPr>
      </p:sp>
      <p:sp>
        <p:nvSpPr>
          <p:cNvPr id="18" name="TextBox 18"/>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19" name="TextBox 19"/>
          <p:cNvSpPr txBox="1"/>
          <p:nvPr/>
        </p:nvSpPr>
        <p:spPr>
          <a:xfrm>
            <a:off x="7695186" y="258259"/>
            <a:ext cx="4772025" cy="874903"/>
          </a:xfrm>
          <a:prstGeom prst="rect">
            <a:avLst/>
          </a:prstGeom>
        </p:spPr>
        <p:txBody>
          <a:bodyPr lIns="0" tIns="0" rIns="0" bIns="0" rtlCol="0" anchor="t">
            <a:spAutoFit/>
          </a:bodyPr>
          <a:lstStyle/>
          <a:p>
            <a:pPr algn="r">
              <a:lnSpc>
                <a:spcPts val="6595"/>
              </a:lnSpc>
            </a:pPr>
            <a:r>
              <a:rPr lang="en-US" sz="6799" dirty="0">
                <a:solidFill>
                  <a:srgbClr val="000000"/>
                </a:solidFill>
                <a:latin typeface="Arial" panose="020B0604020202020204" pitchFamily="34" charset="0"/>
                <a:ea typeface="Etna Sans Serif"/>
                <a:cs typeface="Arial" panose="020B0604020202020204" pitchFamily="34" charset="0"/>
                <a:sym typeface="Etna Sans Serif"/>
              </a:rPr>
              <a:t>Background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438114" y="1316618"/>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7277687" y="1596437"/>
            <a:ext cx="2172530" cy="499063"/>
            <a:chOff x="0" y="0"/>
            <a:chExt cx="447023" cy="102688"/>
          </a:xfrm>
        </p:grpSpPr>
        <p:sp>
          <p:nvSpPr>
            <p:cNvPr id="9" name="Freeform 9"/>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0" name="TextBox 10"/>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11963400" y="1552022"/>
            <a:ext cx="2172530" cy="499063"/>
            <a:chOff x="0" y="0"/>
            <a:chExt cx="447023" cy="102688"/>
          </a:xfrm>
        </p:grpSpPr>
        <p:sp>
          <p:nvSpPr>
            <p:cNvPr id="12" name="Freeform 12"/>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13" name="TextBox 13"/>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5399134" y="8499708"/>
            <a:ext cx="4612646" cy="4612646"/>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16" name="TextBox 16"/>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6731857" y="9832431"/>
            <a:ext cx="1947201" cy="194720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19" name="TextBox 19"/>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0" name="Freeform 20"/>
          <p:cNvSpPr/>
          <p:nvPr/>
        </p:nvSpPr>
        <p:spPr>
          <a:xfrm>
            <a:off x="76200"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2"/>
            <a:stretch>
              <a:fillRect/>
            </a:stretch>
          </a:blipFill>
        </p:spPr>
      </p:sp>
      <p:sp>
        <p:nvSpPr>
          <p:cNvPr id="21" name="Freeform 21"/>
          <p:cNvSpPr/>
          <p:nvPr/>
        </p:nvSpPr>
        <p:spPr>
          <a:xfrm>
            <a:off x="11463933" y="3622323"/>
            <a:ext cx="6555520" cy="4370347"/>
          </a:xfrm>
          <a:custGeom>
            <a:avLst/>
            <a:gdLst/>
            <a:ahLst/>
            <a:cxnLst/>
            <a:rect l="l" t="t" r="r" b="b"/>
            <a:pathLst>
              <a:path w="6555520" h="4370347">
                <a:moveTo>
                  <a:pt x="0" y="0"/>
                </a:moveTo>
                <a:lnTo>
                  <a:pt x="6555520" y="0"/>
                </a:lnTo>
                <a:lnTo>
                  <a:pt x="6555520" y="4370347"/>
                </a:lnTo>
                <a:lnTo>
                  <a:pt x="0" y="4370347"/>
                </a:lnTo>
                <a:lnTo>
                  <a:pt x="0" y="0"/>
                </a:lnTo>
                <a:close/>
              </a:path>
            </a:pathLst>
          </a:custGeom>
          <a:blipFill>
            <a:blip r:embed="rId3"/>
            <a:stretch>
              <a:fillRect/>
            </a:stretch>
          </a:blipFill>
        </p:spPr>
      </p:sp>
      <p:sp>
        <p:nvSpPr>
          <p:cNvPr id="22" name="TextBox 22"/>
          <p:cNvSpPr txBox="1"/>
          <p:nvPr/>
        </p:nvSpPr>
        <p:spPr>
          <a:xfrm>
            <a:off x="1029266" y="491961"/>
            <a:ext cx="2102035" cy="641201"/>
          </a:xfrm>
          <a:prstGeom prst="rect">
            <a:avLst/>
          </a:prstGeom>
        </p:spPr>
        <p:txBody>
          <a:bodyPr lIns="0" tIns="0" rIns="0" bIns="0" rtlCol="0" anchor="t">
            <a:spAutoFit/>
          </a:bodyPr>
          <a:lstStyle/>
          <a:p>
            <a:pPr algn="l">
              <a:lnSpc>
                <a:spcPts val="2520"/>
              </a:lnSpc>
            </a:pPr>
            <a:r>
              <a:rPr lang="en-US" sz="1800" b="1" dirty="0">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23" name="TextBox 23"/>
          <p:cNvSpPr txBox="1"/>
          <p:nvPr/>
        </p:nvSpPr>
        <p:spPr>
          <a:xfrm>
            <a:off x="4628148" y="470306"/>
            <a:ext cx="12884404" cy="730250"/>
          </a:xfrm>
          <a:prstGeom prst="rect">
            <a:avLst/>
          </a:prstGeom>
        </p:spPr>
        <p:txBody>
          <a:bodyPr lIns="0" tIns="0" rIns="0" bIns="0" rtlCol="0" anchor="t">
            <a:spAutoFit/>
          </a:bodyPr>
          <a:lstStyle/>
          <a:p>
            <a:pPr algn="just">
              <a:lnSpc>
                <a:spcPts val="5650"/>
              </a:lnSpc>
            </a:pPr>
            <a:r>
              <a:rPr lang="en-US" sz="5000" dirty="0">
                <a:solidFill>
                  <a:srgbClr val="000000"/>
                </a:solidFill>
                <a:latin typeface="Arial" panose="020B0604020202020204" pitchFamily="34" charset="0"/>
                <a:ea typeface="Etna Sans Serif"/>
                <a:cs typeface="Arial" panose="020B0604020202020204" pitchFamily="34" charset="0"/>
                <a:sym typeface="Etna Sans Serif"/>
              </a:rPr>
              <a:t>Root Cause Analysis: Swiss Cheese Model</a:t>
            </a:r>
          </a:p>
        </p:txBody>
      </p:sp>
      <p:sp>
        <p:nvSpPr>
          <p:cNvPr id="24" name="TextBox 24"/>
          <p:cNvSpPr txBox="1"/>
          <p:nvPr/>
        </p:nvSpPr>
        <p:spPr>
          <a:xfrm>
            <a:off x="1219200" y="2597231"/>
            <a:ext cx="10585888" cy="6835204"/>
          </a:xfrm>
          <a:prstGeom prst="rect">
            <a:avLst/>
          </a:prstGeom>
        </p:spPr>
        <p:txBody>
          <a:bodyPr lIns="0" tIns="0" rIns="0" bIns="0" rtlCol="0" anchor="t">
            <a:spAutoFit/>
          </a:bodyPr>
          <a:lstStyle/>
          <a:p>
            <a:pPr algn="l">
              <a:lnSpc>
                <a:spcPts val="4060"/>
              </a:lnSpc>
            </a:pPr>
            <a:r>
              <a:rPr lang="en-US" sz="2900" b="1" dirty="0">
                <a:solidFill>
                  <a:srgbClr val="000000"/>
                </a:solidFill>
                <a:latin typeface="Arial" panose="020B0604020202020204" pitchFamily="34" charset="0"/>
                <a:ea typeface="Poppins Bold"/>
                <a:cs typeface="Arial" panose="020B0604020202020204" pitchFamily="34" charset="0"/>
                <a:sym typeface="Poppins Bold"/>
              </a:rPr>
              <a:t>Swiss Cheese Model (Reason, 2000)</a:t>
            </a:r>
          </a:p>
          <a:p>
            <a:pPr algn="l">
              <a:lnSpc>
                <a:spcPts val="4060"/>
              </a:lnSpc>
            </a:pPr>
            <a:r>
              <a:rPr lang="en-US" sz="2900" dirty="0">
                <a:solidFill>
                  <a:srgbClr val="000000"/>
                </a:solidFill>
                <a:latin typeface="Arial" panose="020B0604020202020204" pitchFamily="34" charset="0"/>
                <a:ea typeface="Poppins"/>
                <a:cs typeface="Arial" panose="020B0604020202020204" pitchFamily="34" charset="0"/>
                <a:sym typeface="Poppins"/>
              </a:rPr>
              <a:t>The Swiss Cheese Model explains that patient harm occurs when multiple </a:t>
            </a:r>
            <a:r>
              <a:rPr lang="en-US" sz="29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900" dirty="0">
                <a:solidFill>
                  <a:srgbClr val="000000"/>
                </a:solidFill>
                <a:latin typeface="Arial" panose="020B0604020202020204" pitchFamily="34" charset="0"/>
                <a:ea typeface="Poppins"/>
                <a:cs typeface="Arial" panose="020B0604020202020204" pitchFamily="34" charset="0"/>
                <a:sym typeface="Poppins"/>
              </a:rPr>
              <a:t> safety barriers fail simultaneously, allowing hazards to reach patients (Reason, 2000).</a:t>
            </a:r>
          </a:p>
          <a:p>
            <a:pPr algn="l">
              <a:lnSpc>
                <a:spcPts val="4060"/>
              </a:lnSpc>
            </a:pPr>
            <a:r>
              <a:rPr lang="en-US" sz="2900" dirty="0">
                <a:solidFill>
                  <a:srgbClr val="000000"/>
                </a:solidFill>
                <a:latin typeface="Arial" panose="020B0604020202020204" pitchFamily="34" charset="0"/>
                <a:ea typeface="Poppins"/>
                <a:cs typeface="Arial" panose="020B0604020202020204" pitchFamily="34" charset="0"/>
                <a:sym typeface="Poppins"/>
              </a:rPr>
              <a:t>Layers of Failure in the Shrewsbury and Telford Maternity Scandal</a:t>
            </a:r>
          </a:p>
          <a:p>
            <a:pPr algn="l">
              <a:lnSpc>
                <a:spcPts val="4060"/>
              </a:lnSpc>
            </a:pPr>
            <a:r>
              <a:rPr lang="en-US" sz="2900" dirty="0" smtClean="0">
                <a:solidFill>
                  <a:srgbClr val="000000"/>
                </a:solidFill>
                <a:latin typeface="Arial" panose="020B0604020202020204" pitchFamily="34" charset="0"/>
                <a:ea typeface="Poppins"/>
                <a:cs typeface="Arial" panose="020B0604020202020204" pitchFamily="34" charset="0"/>
                <a:sym typeface="Poppins"/>
              </a:rPr>
              <a:t>Layer </a:t>
            </a:r>
            <a:r>
              <a:rPr lang="en-US" sz="2900" dirty="0">
                <a:solidFill>
                  <a:srgbClr val="000000"/>
                </a:solidFill>
                <a:latin typeface="Arial" panose="020B0604020202020204" pitchFamily="34" charset="0"/>
                <a:ea typeface="Poppins"/>
                <a:cs typeface="Arial" panose="020B0604020202020204" pitchFamily="34" charset="0"/>
                <a:sym typeface="Poppins"/>
              </a:rPr>
              <a:t>1 – Clinical Governance Failure</a:t>
            </a:r>
          </a:p>
          <a:p>
            <a:pPr algn="l">
              <a:lnSpc>
                <a:spcPts val="4060"/>
              </a:lnSpc>
            </a:pPr>
            <a:r>
              <a:rPr lang="en-US" sz="2900" dirty="0" smtClean="0">
                <a:solidFill>
                  <a:srgbClr val="000000"/>
                </a:solidFill>
                <a:latin typeface="Arial" panose="020B0604020202020204" pitchFamily="34" charset="0"/>
                <a:ea typeface="Poppins"/>
                <a:cs typeface="Arial" panose="020B0604020202020204" pitchFamily="34" charset="0"/>
                <a:sym typeface="Poppins"/>
              </a:rPr>
              <a:t>Layer </a:t>
            </a:r>
            <a:r>
              <a:rPr lang="en-US" sz="2900" dirty="0">
                <a:solidFill>
                  <a:srgbClr val="000000"/>
                </a:solidFill>
                <a:latin typeface="Arial" panose="020B0604020202020204" pitchFamily="34" charset="0"/>
                <a:ea typeface="Poppins"/>
                <a:cs typeface="Arial" panose="020B0604020202020204" pitchFamily="34" charset="0"/>
                <a:sym typeface="Poppins"/>
              </a:rPr>
              <a:t>2 – Leadership and </a:t>
            </a:r>
            <a:r>
              <a:rPr lang="en-US" sz="29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900" dirty="0">
                <a:solidFill>
                  <a:srgbClr val="000000"/>
                </a:solidFill>
                <a:latin typeface="Arial" panose="020B0604020202020204" pitchFamily="34" charset="0"/>
                <a:ea typeface="Poppins"/>
                <a:cs typeface="Arial" panose="020B0604020202020204" pitchFamily="34" charset="0"/>
                <a:sym typeface="Poppins"/>
              </a:rPr>
              <a:t> Culture</a:t>
            </a:r>
          </a:p>
          <a:p>
            <a:pPr algn="l">
              <a:lnSpc>
                <a:spcPts val="4060"/>
              </a:lnSpc>
            </a:pPr>
            <a:r>
              <a:rPr lang="en-US" sz="2900" dirty="0" smtClean="0">
                <a:solidFill>
                  <a:srgbClr val="000000"/>
                </a:solidFill>
                <a:latin typeface="Arial" panose="020B0604020202020204" pitchFamily="34" charset="0"/>
                <a:ea typeface="Poppins"/>
                <a:cs typeface="Arial" panose="020B0604020202020204" pitchFamily="34" charset="0"/>
                <a:sym typeface="Poppins"/>
              </a:rPr>
              <a:t>Layer </a:t>
            </a:r>
            <a:r>
              <a:rPr lang="en-US" sz="2900" dirty="0">
                <a:solidFill>
                  <a:srgbClr val="000000"/>
                </a:solidFill>
                <a:latin typeface="Arial" panose="020B0604020202020204" pitchFamily="34" charset="0"/>
                <a:ea typeface="Poppins"/>
                <a:cs typeface="Arial" panose="020B0604020202020204" pitchFamily="34" charset="0"/>
                <a:sym typeface="Poppins"/>
              </a:rPr>
              <a:t>3 – Clinical Practice</a:t>
            </a:r>
          </a:p>
          <a:p>
            <a:pPr algn="l">
              <a:lnSpc>
                <a:spcPts val="4060"/>
              </a:lnSpc>
            </a:pPr>
            <a:r>
              <a:rPr lang="en-US" sz="2900" dirty="0" smtClean="0">
                <a:solidFill>
                  <a:srgbClr val="000000"/>
                </a:solidFill>
                <a:latin typeface="Arial" panose="020B0604020202020204" pitchFamily="34" charset="0"/>
                <a:ea typeface="Poppins"/>
                <a:cs typeface="Arial" panose="020B0604020202020204" pitchFamily="34" charset="0"/>
                <a:sym typeface="Poppins"/>
              </a:rPr>
              <a:t>Layer </a:t>
            </a:r>
            <a:r>
              <a:rPr lang="en-US" sz="2900" dirty="0">
                <a:solidFill>
                  <a:srgbClr val="000000"/>
                </a:solidFill>
                <a:latin typeface="Arial" panose="020B0604020202020204" pitchFamily="34" charset="0"/>
                <a:ea typeface="Poppins"/>
                <a:cs typeface="Arial" panose="020B0604020202020204" pitchFamily="34" charset="0"/>
                <a:sym typeface="Poppins"/>
              </a:rPr>
              <a:t>4 – Incident Reporting and </a:t>
            </a:r>
            <a:r>
              <a:rPr lang="en-US" sz="2900" dirty="0" err="1">
                <a:solidFill>
                  <a:srgbClr val="000000"/>
                </a:solidFill>
                <a:latin typeface="Arial" panose="020B0604020202020204" pitchFamily="34" charset="0"/>
                <a:ea typeface="Poppins"/>
                <a:cs typeface="Arial" panose="020B0604020202020204" pitchFamily="34" charset="0"/>
                <a:sym typeface="Poppins"/>
              </a:rPr>
              <a:t>Learnin</a:t>
            </a:r>
            <a:endParaRPr lang="en-US" sz="2900" dirty="0">
              <a:solidFill>
                <a:srgbClr val="000000"/>
              </a:solidFill>
              <a:latin typeface="Arial" panose="020B0604020202020204" pitchFamily="34" charset="0"/>
              <a:ea typeface="Poppins"/>
              <a:cs typeface="Arial" panose="020B0604020202020204" pitchFamily="34" charset="0"/>
              <a:sym typeface="Poppins"/>
            </a:endParaRPr>
          </a:p>
          <a:p>
            <a:pPr algn="l">
              <a:lnSpc>
                <a:spcPts val="4060"/>
              </a:lnSpc>
            </a:pPr>
            <a:r>
              <a:rPr lang="en-US" sz="2900" dirty="0" smtClean="0">
                <a:solidFill>
                  <a:srgbClr val="000000"/>
                </a:solidFill>
                <a:latin typeface="Arial" panose="020B0604020202020204" pitchFamily="34" charset="0"/>
                <a:ea typeface="Poppins"/>
                <a:cs typeface="Arial" panose="020B0604020202020204" pitchFamily="34" charset="0"/>
                <a:sym typeface="Poppins"/>
              </a:rPr>
              <a:t>Layer </a:t>
            </a:r>
            <a:r>
              <a:rPr lang="en-US" sz="2900" dirty="0">
                <a:solidFill>
                  <a:srgbClr val="000000"/>
                </a:solidFill>
                <a:latin typeface="Arial" panose="020B0604020202020204" pitchFamily="34" charset="0"/>
                <a:ea typeface="Poppins"/>
                <a:cs typeface="Arial" panose="020B0604020202020204" pitchFamily="34" charset="0"/>
                <a:sym typeface="Poppins"/>
              </a:rPr>
              <a:t>5 – Patient Harm</a:t>
            </a:r>
          </a:p>
          <a:p>
            <a:pPr algn="l">
              <a:lnSpc>
                <a:spcPts val="4060"/>
              </a:lnSpc>
            </a:pPr>
            <a:endParaRPr lang="en-US" sz="2900" dirty="0">
              <a:solidFill>
                <a:srgbClr val="000000"/>
              </a:solidFill>
              <a:latin typeface="Arial" panose="020B0604020202020204" pitchFamily="34" charset="0"/>
              <a:ea typeface="Poppins"/>
              <a:cs typeface="Arial" panose="020B0604020202020204" pitchFamily="34" charset="0"/>
              <a:sym typeface="Poppins"/>
            </a:endParaRPr>
          </a:p>
          <a:p>
            <a:pPr algn="l">
              <a:lnSpc>
                <a:spcPts val="4060"/>
              </a:lnSpc>
            </a:pPr>
            <a:endParaRPr lang="en-US" sz="29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438114" y="1316618"/>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3840969" y="634099"/>
            <a:ext cx="2172530" cy="499063"/>
            <a:chOff x="0" y="0"/>
            <a:chExt cx="447023" cy="102688"/>
          </a:xfrm>
        </p:grpSpPr>
        <p:sp>
          <p:nvSpPr>
            <p:cNvPr id="9" name="Freeform 9"/>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p:spPr>
        </p:sp>
        <p:sp>
          <p:nvSpPr>
            <p:cNvPr id="10" name="TextBox 10"/>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7316589" y="688910"/>
            <a:ext cx="2172530" cy="499063"/>
            <a:chOff x="0" y="0"/>
            <a:chExt cx="447023" cy="102688"/>
          </a:xfrm>
        </p:grpSpPr>
        <p:sp>
          <p:nvSpPr>
            <p:cNvPr id="12" name="Freeform 12"/>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3" name="TextBox 13"/>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11273277" y="634098"/>
            <a:ext cx="2172530" cy="499063"/>
            <a:chOff x="0" y="0"/>
            <a:chExt cx="447023" cy="102688"/>
          </a:xfrm>
        </p:grpSpPr>
        <p:sp>
          <p:nvSpPr>
            <p:cNvPr id="15" name="Freeform 15"/>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16" name="TextBox 16"/>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7" name="AutoShape 17"/>
          <p:cNvSpPr/>
          <p:nvPr/>
        </p:nvSpPr>
        <p:spPr>
          <a:xfrm>
            <a:off x="5611990" y="2781300"/>
            <a:ext cx="5816290" cy="0"/>
          </a:xfrm>
          <a:prstGeom prst="line">
            <a:avLst/>
          </a:prstGeom>
          <a:ln w="57150" cap="flat">
            <a:solidFill>
              <a:srgbClr val="0097B2"/>
            </a:solidFill>
            <a:prstDash val="solid"/>
            <a:headEnd type="none" w="sm" len="sm"/>
            <a:tailEnd type="none" w="sm" len="sm"/>
          </a:ln>
        </p:spPr>
      </p:sp>
      <p:sp>
        <p:nvSpPr>
          <p:cNvPr id="24" name="Freeform 24"/>
          <p:cNvSpPr/>
          <p:nvPr/>
        </p:nvSpPr>
        <p:spPr>
          <a:xfrm>
            <a:off x="1221056" y="6590603"/>
            <a:ext cx="609360" cy="608253"/>
          </a:xfrm>
          <a:custGeom>
            <a:avLst/>
            <a:gdLst/>
            <a:ahLst/>
            <a:cxnLst/>
            <a:rect l="l" t="t" r="r" b="b"/>
            <a:pathLst>
              <a:path w="609360" h="608253">
                <a:moveTo>
                  <a:pt x="0" y="0"/>
                </a:moveTo>
                <a:lnTo>
                  <a:pt x="609361" y="0"/>
                </a:lnTo>
                <a:lnTo>
                  <a:pt x="609361" y="608253"/>
                </a:lnTo>
                <a:lnTo>
                  <a:pt x="0" y="608253"/>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25" name="Freeform 25"/>
          <p:cNvSpPr/>
          <p:nvPr/>
        </p:nvSpPr>
        <p:spPr>
          <a:xfrm>
            <a:off x="304800"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4"/>
            <a:stretch>
              <a:fillRect/>
            </a:stretch>
          </a:blipFill>
        </p:spPr>
      </p:sp>
      <p:sp>
        <p:nvSpPr>
          <p:cNvPr id="26" name="Freeform 26"/>
          <p:cNvSpPr/>
          <p:nvPr/>
        </p:nvSpPr>
        <p:spPr>
          <a:xfrm>
            <a:off x="7682713" y="4633006"/>
            <a:ext cx="10576258" cy="5937642"/>
          </a:xfrm>
          <a:custGeom>
            <a:avLst/>
            <a:gdLst/>
            <a:ahLst/>
            <a:cxnLst/>
            <a:rect l="l" t="t" r="r" b="b"/>
            <a:pathLst>
              <a:path w="6597023" h="4398016">
                <a:moveTo>
                  <a:pt x="0" y="0"/>
                </a:moveTo>
                <a:lnTo>
                  <a:pt x="6597023" y="0"/>
                </a:lnTo>
                <a:lnTo>
                  <a:pt x="6597023" y="4398016"/>
                </a:lnTo>
                <a:lnTo>
                  <a:pt x="0" y="4398016"/>
                </a:lnTo>
                <a:lnTo>
                  <a:pt x="0" y="0"/>
                </a:lnTo>
                <a:close/>
              </a:path>
            </a:pathLst>
          </a:custGeom>
          <a:blipFill>
            <a:blip r:embed="rId5"/>
            <a:stretch>
              <a:fillRect/>
            </a:stretch>
          </a:blipFill>
        </p:spPr>
      </p:sp>
      <p:sp>
        <p:nvSpPr>
          <p:cNvPr id="27" name="TextBox 27"/>
          <p:cNvSpPr txBox="1"/>
          <p:nvPr/>
        </p:nvSpPr>
        <p:spPr>
          <a:xfrm>
            <a:off x="1257866"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28" name="TextBox 28"/>
          <p:cNvSpPr txBox="1"/>
          <p:nvPr/>
        </p:nvSpPr>
        <p:spPr>
          <a:xfrm>
            <a:off x="1774505" y="1807732"/>
            <a:ext cx="15010197" cy="795089"/>
          </a:xfrm>
          <a:prstGeom prst="rect">
            <a:avLst/>
          </a:prstGeom>
        </p:spPr>
        <p:txBody>
          <a:bodyPr lIns="0" tIns="0" rIns="0" bIns="0" rtlCol="0" anchor="t">
            <a:spAutoFit/>
          </a:bodyPr>
          <a:lstStyle/>
          <a:p>
            <a:pPr algn="l">
              <a:lnSpc>
                <a:spcPts val="6200"/>
              </a:lnSpc>
            </a:pPr>
            <a:r>
              <a:rPr lang="en-US" sz="2800" b="1" dirty="0">
                <a:solidFill>
                  <a:srgbClr val="000000"/>
                </a:solidFill>
                <a:latin typeface="Arial" panose="020B0604020202020204" pitchFamily="34" charset="0"/>
                <a:ea typeface="Etna Sans Serif"/>
                <a:cs typeface="Arial" panose="020B0604020202020204" pitchFamily="34" charset="0"/>
                <a:sym typeface="Etna Sans Serif"/>
              </a:rPr>
              <a:t>Root Cause Analysis (RCA): Examining the Underlying Causes of Quality Failure</a:t>
            </a:r>
          </a:p>
        </p:txBody>
      </p:sp>
      <p:sp>
        <p:nvSpPr>
          <p:cNvPr id="29" name="TextBox 29"/>
          <p:cNvSpPr txBox="1"/>
          <p:nvPr/>
        </p:nvSpPr>
        <p:spPr>
          <a:xfrm>
            <a:off x="1028700" y="3163347"/>
            <a:ext cx="15756002" cy="5783635"/>
          </a:xfrm>
          <a:prstGeom prst="rect">
            <a:avLst/>
          </a:prstGeom>
        </p:spPr>
        <p:txBody>
          <a:bodyPr wrap="square" lIns="0" tIns="0" rIns="0" bIns="0" rtlCol="0" anchor="t">
            <a:spAutoFit/>
          </a:bodyPr>
          <a:lstStyle/>
          <a:p>
            <a:pPr algn="l">
              <a:lnSpc>
                <a:spcPts val="4060"/>
              </a:lnSpc>
            </a:pPr>
            <a:r>
              <a:rPr lang="en-US" sz="2900" b="1" dirty="0">
                <a:solidFill>
                  <a:srgbClr val="000000"/>
                </a:solidFill>
                <a:latin typeface="Arial" panose="020B0604020202020204" pitchFamily="34" charset="0"/>
                <a:ea typeface="Poppins Bold"/>
                <a:cs typeface="Arial" panose="020B0604020202020204" pitchFamily="34" charset="0"/>
                <a:sym typeface="Poppins Bold"/>
              </a:rPr>
              <a:t>What is Root Cause Analysis (RCA)?</a:t>
            </a:r>
          </a:p>
          <a:p>
            <a:pPr algn="just">
              <a:lnSpc>
                <a:spcPts val="4060"/>
              </a:lnSpc>
            </a:pPr>
            <a:r>
              <a:rPr lang="en-US" sz="2900" dirty="0">
                <a:solidFill>
                  <a:srgbClr val="000000"/>
                </a:solidFill>
                <a:latin typeface="Arial" panose="020B0604020202020204" pitchFamily="34" charset="0"/>
                <a:ea typeface="Poppins"/>
                <a:cs typeface="Arial" panose="020B0604020202020204" pitchFamily="34" charset="0"/>
                <a:sym typeface="Poppins"/>
              </a:rPr>
              <a:t>Root Cause Analysis (RCA) is a structured quality improvement method used to identify the underlying system factors that contribute to adverse events rather than assigning individual blame (NHS England, 2022).</a:t>
            </a:r>
          </a:p>
          <a:p>
            <a:pPr algn="l">
              <a:lnSpc>
                <a:spcPts val="4060"/>
              </a:lnSpc>
            </a:pPr>
            <a:r>
              <a:rPr lang="en-US" sz="2900" b="1" dirty="0">
                <a:solidFill>
                  <a:srgbClr val="000000"/>
                </a:solidFill>
                <a:latin typeface="Arial" panose="020B0604020202020204" pitchFamily="34" charset="0"/>
                <a:ea typeface="Poppins Bold"/>
                <a:cs typeface="Arial" panose="020B0604020202020204" pitchFamily="34" charset="0"/>
                <a:sym typeface="Poppins Bold"/>
              </a:rPr>
              <a:t>Root Causes Identified in the </a:t>
            </a:r>
            <a:r>
              <a:rPr lang="en-US" sz="2900" b="1" dirty="0" err="1">
                <a:solidFill>
                  <a:srgbClr val="000000"/>
                </a:solidFill>
                <a:latin typeface="Arial" panose="020B0604020202020204" pitchFamily="34" charset="0"/>
                <a:ea typeface="Poppins Bold"/>
                <a:cs typeface="Arial" panose="020B0604020202020204" pitchFamily="34" charset="0"/>
                <a:sym typeface="Poppins Bold"/>
              </a:rPr>
              <a:t>Ockenden</a:t>
            </a:r>
            <a:r>
              <a:rPr lang="en-US" sz="2900" b="1" dirty="0">
                <a:solidFill>
                  <a:srgbClr val="000000"/>
                </a:solidFill>
                <a:latin typeface="Arial" panose="020B0604020202020204" pitchFamily="34" charset="0"/>
                <a:ea typeface="Poppins Bold"/>
                <a:cs typeface="Arial" panose="020B0604020202020204" pitchFamily="34" charset="0"/>
                <a:sym typeface="Poppins Bold"/>
              </a:rPr>
              <a:t> Review</a:t>
            </a:r>
          </a:p>
          <a:p>
            <a:pPr marL="626111" lvl="1" indent="-313055" algn="l">
              <a:lnSpc>
                <a:spcPts val="4060"/>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Leadership and Governance</a:t>
            </a:r>
          </a:p>
          <a:p>
            <a:pPr marL="626111" lvl="1" indent="-313055" algn="l">
              <a:lnSpc>
                <a:spcPts val="4060"/>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People (Workforce)</a:t>
            </a:r>
          </a:p>
          <a:p>
            <a:pPr marL="626111" lvl="1" indent="-313055" algn="l">
              <a:lnSpc>
                <a:spcPts val="4060"/>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Clinical Processes</a:t>
            </a:r>
          </a:p>
          <a:p>
            <a:pPr marL="626111" lvl="1" indent="-313055" algn="l">
              <a:lnSpc>
                <a:spcPts val="4060"/>
              </a:lnSpc>
              <a:buFont typeface="Arial"/>
              <a:buChar char="•"/>
            </a:pPr>
            <a:r>
              <a:rPr lang="en-US" sz="2900" dirty="0">
                <a:solidFill>
                  <a:srgbClr val="000000"/>
                </a:solidFill>
                <a:latin typeface="Arial" panose="020B0604020202020204" pitchFamily="34" charset="0"/>
                <a:ea typeface="Poppins"/>
                <a:cs typeface="Arial" panose="020B0604020202020204" pitchFamily="34" charset="0"/>
                <a:sym typeface="Poppins"/>
              </a:rPr>
              <a:t>Communication</a:t>
            </a:r>
          </a:p>
          <a:p>
            <a:pPr marL="626111" lvl="1" indent="-313055" algn="l">
              <a:lnSpc>
                <a:spcPts val="4060"/>
              </a:lnSpc>
              <a:buFont typeface="Arial"/>
              <a:buChar char="•"/>
            </a:pPr>
            <a:r>
              <a:rPr lang="en-US" sz="29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900" dirty="0">
                <a:solidFill>
                  <a:srgbClr val="000000"/>
                </a:solidFill>
                <a:latin typeface="Arial" panose="020B0604020202020204" pitchFamily="34" charset="0"/>
                <a:ea typeface="Poppins"/>
                <a:cs typeface="Arial" panose="020B0604020202020204" pitchFamily="34" charset="0"/>
                <a:sym typeface="Poppins"/>
              </a:rPr>
              <a:t> Culture</a:t>
            </a:r>
          </a:p>
          <a:p>
            <a:pPr algn="l">
              <a:lnSpc>
                <a:spcPts val="4060"/>
              </a:lnSpc>
            </a:pPr>
            <a:endParaRPr lang="en-US" sz="29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642783" y="2857500"/>
            <a:ext cx="11264416" cy="5919826"/>
          </a:xfrm>
          <a:prstGeom prst="rect">
            <a:avLst/>
          </a:prstGeom>
        </p:spPr>
        <p:txBody>
          <a:bodyPr lIns="0" tIns="0" rIns="0" bIns="0" rtlCol="0" anchor="t">
            <a:spAutoFit/>
          </a:bodyPr>
          <a:lstStyle/>
          <a:p>
            <a:pPr algn="just">
              <a:lnSpc>
                <a:spcPts val="3919"/>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Key Policy Failures</a:t>
            </a:r>
          </a:p>
          <a:p>
            <a:pPr algn="just">
              <a:lnSpc>
                <a:spcPts val="3919"/>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1. Clinical Governance</a:t>
            </a:r>
          </a:p>
          <a:p>
            <a:pPr marL="759459" lvl="1" indent="-457200" algn="just">
              <a:lnSpc>
                <a:spcPts val="3919"/>
              </a:lnSpc>
              <a:buFont typeface="Wingdings" panose="05000000000000000000" pitchFamily="2" charset="2"/>
              <a:buChar char="Ø"/>
            </a:pPr>
            <a:r>
              <a:rPr lang="en-US" sz="2400" dirty="0">
                <a:solidFill>
                  <a:srgbClr val="000000"/>
                </a:solidFill>
                <a:latin typeface="Arial" panose="020B0604020202020204" pitchFamily="34" charset="0"/>
                <a:ea typeface="Poppins"/>
                <a:cs typeface="Arial" panose="020B0604020202020204" pitchFamily="34" charset="0"/>
                <a:sym typeface="Poppins"/>
              </a:rPr>
              <a:t>Weak governance systems failed to monitor quality, investigate incidents, and ensure accountability (</a:t>
            </a:r>
            <a:r>
              <a:rPr lang="en-US" sz="2400" dirty="0" err="1">
                <a:solidFill>
                  <a:srgbClr val="000000"/>
                </a:solidFill>
                <a:latin typeface="Arial" panose="020B0604020202020204" pitchFamily="34" charset="0"/>
                <a:ea typeface="Poppins"/>
                <a:cs typeface="Arial" panose="020B0604020202020204" pitchFamily="34" charset="0"/>
                <a:sym typeface="Poppins"/>
              </a:rPr>
              <a:t>Scally</a:t>
            </a:r>
            <a:r>
              <a:rPr lang="en-US" sz="2400" dirty="0">
                <a:solidFill>
                  <a:srgbClr val="000000"/>
                </a:solidFill>
                <a:latin typeface="Arial" panose="020B0604020202020204" pitchFamily="34" charset="0"/>
                <a:ea typeface="Poppins"/>
                <a:cs typeface="Arial" panose="020B0604020202020204" pitchFamily="34" charset="0"/>
                <a:sym typeface="Poppins"/>
              </a:rPr>
              <a:t> &amp; Donaldson, 1998; </a:t>
            </a:r>
            <a:r>
              <a:rPr lang="en-US" sz="2400" dirty="0" err="1">
                <a:solidFill>
                  <a:srgbClr val="000000"/>
                </a:solidFill>
                <a:latin typeface="Arial" panose="020B0604020202020204" pitchFamily="34" charset="0"/>
                <a:ea typeface="Poppins"/>
                <a:cs typeface="Arial" panose="020B0604020202020204" pitchFamily="34" charset="0"/>
                <a:sym typeface="Poppins"/>
              </a:rPr>
              <a:t>Ockenden</a:t>
            </a:r>
            <a:r>
              <a:rPr lang="en-US" sz="2400" dirty="0">
                <a:solidFill>
                  <a:srgbClr val="000000"/>
                </a:solidFill>
                <a:latin typeface="Arial" panose="020B0604020202020204" pitchFamily="34" charset="0"/>
                <a:ea typeface="Poppins"/>
                <a:cs typeface="Arial" panose="020B0604020202020204" pitchFamily="34" charset="0"/>
                <a:sym typeface="Poppins"/>
              </a:rPr>
              <a:t>, 2022).</a:t>
            </a:r>
          </a:p>
          <a:p>
            <a:pPr algn="just">
              <a:lnSpc>
                <a:spcPts val="3919"/>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2. National Maternity Safety Guidance</a:t>
            </a:r>
          </a:p>
          <a:p>
            <a:pPr marL="759459" lvl="1" indent="-457200" algn="just">
              <a:lnSpc>
                <a:spcPts val="3919"/>
              </a:lnSpc>
              <a:buFont typeface="Wingdings" panose="05000000000000000000" pitchFamily="2" charset="2"/>
              <a:buChar char="Ø"/>
            </a:pPr>
            <a:r>
              <a:rPr lang="en-US" sz="2400" dirty="0">
                <a:solidFill>
                  <a:srgbClr val="000000"/>
                </a:solidFill>
                <a:latin typeface="Arial" panose="020B0604020202020204" pitchFamily="34" charset="0"/>
                <a:ea typeface="Poppins"/>
                <a:cs typeface="Arial" panose="020B0604020202020204" pitchFamily="34" charset="0"/>
                <a:sym typeface="Poppins"/>
              </a:rPr>
              <a:t>Failure to consistently implement national guidance on fetal monitoring, risk assessment, and timely escalation of care (NHS England, 2023).</a:t>
            </a:r>
          </a:p>
          <a:p>
            <a:pPr algn="just">
              <a:lnSpc>
                <a:spcPts val="3919"/>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3. Duty of </a:t>
            </a:r>
            <a:r>
              <a:rPr lang="en-US" sz="2400" b="1" dirty="0" err="1">
                <a:solidFill>
                  <a:srgbClr val="000000"/>
                </a:solidFill>
                <a:latin typeface="Arial" panose="020B0604020202020204" pitchFamily="34" charset="0"/>
                <a:ea typeface="Poppins Bold"/>
                <a:cs typeface="Arial" panose="020B0604020202020204" pitchFamily="34" charset="0"/>
                <a:sym typeface="Poppins Bold"/>
              </a:rPr>
              <a:t>Candour</a:t>
            </a:r>
            <a:endParaRPr lang="en-US" sz="2400" b="1" dirty="0">
              <a:solidFill>
                <a:srgbClr val="000000"/>
              </a:solidFill>
              <a:latin typeface="Arial" panose="020B0604020202020204" pitchFamily="34" charset="0"/>
              <a:ea typeface="Poppins Bold"/>
              <a:cs typeface="Arial" panose="020B0604020202020204" pitchFamily="34" charset="0"/>
              <a:sym typeface="Poppins Bold"/>
            </a:endParaRPr>
          </a:p>
          <a:p>
            <a:pPr marL="759459" lvl="1" indent="-457200" algn="just">
              <a:lnSpc>
                <a:spcPts val="3919"/>
              </a:lnSpc>
              <a:buFont typeface="Wingdings" panose="05000000000000000000" pitchFamily="2" charset="2"/>
              <a:buChar char="Ø"/>
            </a:pPr>
            <a:r>
              <a:rPr lang="en-US" sz="2400" dirty="0">
                <a:solidFill>
                  <a:srgbClr val="000000"/>
                </a:solidFill>
                <a:latin typeface="Arial" panose="020B0604020202020204" pitchFamily="34" charset="0"/>
                <a:ea typeface="Poppins"/>
                <a:cs typeface="Arial" panose="020B0604020202020204" pitchFamily="34" charset="0"/>
                <a:sym typeface="Poppins"/>
              </a:rPr>
              <a:t>Families were not always informed openly about adverse events.</a:t>
            </a:r>
          </a:p>
          <a:p>
            <a:pPr algn="just">
              <a:lnSpc>
                <a:spcPts val="3919"/>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4. Freedom to Speak Up</a:t>
            </a:r>
          </a:p>
          <a:p>
            <a:pPr marL="759459" lvl="1" indent="-457200" algn="just">
              <a:lnSpc>
                <a:spcPts val="3919"/>
              </a:lnSpc>
              <a:buFont typeface="Wingdings" panose="05000000000000000000" pitchFamily="2" charset="2"/>
              <a:buChar char="Ø"/>
            </a:pPr>
            <a:r>
              <a:rPr lang="en-US" sz="2400" dirty="0">
                <a:solidFill>
                  <a:srgbClr val="000000"/>
                </a:solidFill>
                <a:latin typeface="Arial" panose="020B0604020202020204" pitchFamily="34" charset="0"/>
                <a:ea typeface="Poppins"/>
                <a:cs typeface="Arial" panose="020B0604020202020204" pitchFamily="34" charset="0"/>
                <a:sym typeface="Poppins"/>
              </a:rPr>
              <a:t>Staff concerns were often ignored within a defensive </a:t>
            </a:r>
            <a:r>
              <a:rPr lang="en-US" sz="24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400" dirty="0">
                <a:solidFill>
                  <a:srgbClr val="000000"/>
                </a:solidFill>
                <a:latin typeface="Arial" panose="020B0604020202020204" pitchFamily="34" charset="0"/>
                <a:ea typeface="Poppins"/>
                <a:cs typeface="Arial" panose="020B0604020202020204" pitchFamily="34" charset="0"/>
                <a:sym typeface="Poppins"/>
              </a:rPr>
              <a:t> culture.</a:t>
            </a:r>
          </a:p>
          <a:p>
            <a:pPr algn="just">
              <a:lnSpc>
                <a:spcPts val="3521"/>
              </a:lnSpc>
            </a:pPr>
            <a:endParaRPr lang="en-US" sz="2799" dirty="0">
              <a:solidFill>
                <a:srgbClr val="000000"/>
              </a:solidFill>
              <a:latin typeface="Arial" panose="020B0604020202020204" pitchFamily="34" charset="0"/>
              <a:ea typeface="Poppins"/>
              <a:cs typeface="Arial" panose="020B0604020202020204" pitchFamily="34" charset="0"/>
              <a:sym typeface="Poppins"/>
            </a:endParaRPr>
          </a:p>
        </p:txBody>
      </p:sp>
      <p:grpSp>
        <p:nvGrpSpPr>
          <p:cNvPr id="3" name="Group 3"/>
          <p:cNvGrpSpPr/>
          <p:nvPr/>
        </p:nvGrpSpPr>
        <p:grpSpPr>
          <a:xfrm>
            <a:off x="14946886" y="445489"/>
            <a:ext cx="1166422" cy="1166422"/>
            <a:chOff x="0" y="0"/>
            <a:chExt cx="812800" cy="812800"/>
          </a:xfrm>
        </p:grpSpPr>
        <p:sp>
          <p:nvSpPr>
            <p:cNvPr id="4" name="Freeform 4"/>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33725"/>
              </a:srgbClr>
            </a:solidFill>
          </p:spPr>
        </p:sp>
        <p:sp>
          <p:nvSpPr>
            <p:cNvPr id="5" name="TextBox 5"/>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359616" y="1496593"/>
            <a:ext cx="590586" cy="590586"/>
            <a:chOff x="0" y="0"/>
            <a:chExt cx="812800" cy="812800"/>
          </a:xfrm>
        </p:grpSpPr>
        <p:sp>
          <p:nvSpPr>
            <p:cNvPr id="7" name="Freeform 7"/>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8" name="TextBox 8"/>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5" name="TextBox 15"/>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grpSp>
        <p:nvGrpSpPr>
          <p:cNvPr id="16" name="Group 16"/>
          <p:cNvGrpSpPr/>
          <p:nvPr/>
        </p:nvGrpSpPr>
        <p:grpSpPr>
          <a:xfrm>
            <a:off x="6396002" y="520055"/>
            <a:ext cx="2172530" cy="499030"/>
            <a:chOff x="0" y="0"/>
            <a:chExt cx="2896706" cy="665374"/>
          </a:xfrm>
        </p:grpSpPr>
        <p:grpSp>
          <p:nvGrpSpPr>
            <p:cNvPr id="17" name="Group 17"/>
            <p:cNvGrpSpPr/>
            <p:nvPr/>
          </p:nvGrpSpPr>
          <p:grpSpPr>
            <a:xfrm>
              <a:off x="0" y="0"/>
              <a:ext cx="2896706" cy="665374"/>
              <a:chOff x="0" y="0"/>
              <a:chExt cx="447023" cy="102681"/>
            </a:xfrm>
          </p:grpSpPr>
          <p:sp>
            <p:nvSpPr>
              <p:cNvPr id="18" name="Freeform 18"/>
              <p:cNvSpPr/>
              <p:nvPr/>
            </p:nvSpPr>
            <p:spPr>
              <a:xfrm>
                <a:off x="0" y="0"/>
                <a:ext cx="447023" cy="102681"/>
              </a:xfrm>
              <a:custGeom>
                <a:avLst/>
                <a:gdLst/>
                <a:ahLst/>
                <a:cxnLst/>
                <a:rect l="l" t="t" r="r" b="b"/>
                <a:pathLst>
                  <a:path w="447023" h="102681">
                    <a:moveTo>
                      <a:pt x="51341" y="0"/>
                    </a:moveTo>
                    <a:lnTo>
                      <a:pt x="395682" y="0"/>
                    </a:lnTo>
                    <a:cubicBezTo>
                      <a:pt x="409298" y="0"/>
                      <a:pt x="422357" y="5409"/>
                      <a:pt x="431985" y="15037"/>
                    </a:cubicBezTo>
                    <a:cubicBezTo>
                      <a:pt x="441614" y="24666"/>
                      <a:pt x="447023" y="37724"/>
                      <a:pt x="447023" y="51341"/>
                    </a:cubicBezTo>
                    <a:lnTo>
                      <a:pt x="447023" y="51341"/>
                    </a:lnTo>
                    <a:cubicBezTo>
                      <a:pt x="447023" y="79695"/>
                      <a:pt x="424037" y="102681"/>
                      <a:pt x="395682" y="102681"/>
                    </a:cubicBezTo>
                    <a:lnTo>
                      <a:pt x="51341" y="102681"/>
                    </a:lnTo>
                    <a:cubicBezTo>
                      <a:pt x="22986" y="102681"/>
                      <a:pt x="0" y="79695"/>
                      <a:pt x="0" y="51341"/>
                    </a:cubicBezTo>
                    <a:lnTo>
                      <a:pt x="0" y="51341"/>
                    </a:lnTo>
                    <a:cubicBezTo>
                      <a:pt x="0" y="22986"/>
                      <a:pt x="22986" y="0"/>
                      <a:pt x="51341" y="0"/>
                    </a:cubicBezTo>
                    <a:close/>
                  </a:path>
                </a:pathLst>
              </a:custGeom>
              <a:solidFill>
                <a:srgbClr val="0097B2"/>
              </a:solidFill>
            </p:spPr>
          </p:sp>
          <p:sp>
            <p:nvSpPr>
              <p:cNvPr id="19" name="TextBox 19"/>
              <p:cNvSpPr txBox="1"/>
              <p:nvPr/>
            </p:nvSpPr>
            <p:spPr>
              <a:xfrm>
                <a:off x="0" y="-47625"/>
                <a:ext cx="447023" cy="150306"/>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0" name="TextBox 20"/>
            <p:cNvSpPr txBox="1"/>
            <p:nvPr/>
          </p:nvSpPr>
          <p:spPr>
            <a:xfrm>
              <a:off x="377743" y="96467"/>
              <a:ext cx="2141224" cy="427468"/>
            </a:xfrm>
            <a:prstGeom prst="rect">
              <a:avLst/>
            </a:prstGeom>
          </p:spPr>
          <p:txBody>
            <a:bodyPr lIns="0" tIns="0" rIns="0" bIns="0" rtlCol="0" anchor="t">
              <a:spAutoFit/>
            </a:bodyPr>
            <a:lstStyle/>
            <a:p>
              <a:pPr algn="ctr">
                <a:lnSpc>
                  <a:spcPts val="2520"/>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9819441" y="520055"/>
            <a:ext cx="2172530" cy="499063"/>
            <a:chOff x="0" y="0"/>
            <a:chExt cx="447023" cy="102688"/>
          </a:xfrm>
        </p:grpSpPr>
        <p:sp>
          <p:nvSpPr>
            <p:cNvPr id="22" name="Freeform 22"/>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23" name="TextBox 23"/>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13242880" y="520055"/>
            <a:ext cx="2172530" cy="499063"/>
            <a:chOff x="0" y="0"/>
            <a:chExt cx="447023" cy="102688"/>
          </a:xfrm>
        </p:grpSpPr>
        <p:sp>
          <p:nvSpPr>
            <p:cNvPr id="25" name="Freeform 25"/>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26" name="TextBox 26"/>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9" name="TextBox 29"/>
          <p:cNvSpPr txBox="1"/>
          <p:nvPr/>
        </p:nvSpPr>
        <p:spPr>
          <a:xfrm>
            <a:off x="1343526" y="1434699"/>
            <a:ext cx="14081165" cy="714375"/>
          </a:xfrm>
          <a:prstGeom prst="rect">
            <a:avLst/>
          </a:prstGeom>
        </p:spPr>
        <p:txBody>
          <a:bodyPr lIns="0" tIns="0" rIns="0" bIns="0" rtlCol="0" anchor="t">
            <a:spAutoFit/>
          </a:bodyPr>
          <a:lstStyle/>
          <a:p>
            <a:pPr algn="ctr">
              <a:lnSpc>
                <a:spcPts val="5400"/>
              </a:lnSpc>
            </a:pPr>
            <a:r>
              <a:rPr lang="en-US" sz="5000" b="1" dirty="0">
                <a:solidFill>
                  <a:srgbClr val="000000"/>
                </a:solidFill>
                <a:latin typeface="Arial" panose="020B0604020202020204" pitchFamily="34" charset="0"/>
                <a:ea typeface="Etna Sans Serif"/>
                <a:cs typeface="Arial" panose="020B0604020202020204" pitchFamily="34" charset="0"/>
                <a:sym typeface="Etna Sans Serif"/>
              </a:rPr>
              <a:t>Policy Issues Contributing to the Root Causes</a:t>
            </a:r>
          </a:p>
        </p:txBody>
      </p:sp>
      <p:sp>
        <p:nvSpPr>
          <p:cNvPr id="30" name="Freeform 30"/>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2"/>
            <a:stretch>
              <a:fillRect/>
            </a:stretch>
          </a:blipFill>
        </p:spPr>
      </p:sp>
      <p:pic>
        <p:nvPicPr>
          <p:cNvPr id="31" name="Picture 3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58800" y="2552700"/>
            <a:ext cx="5029200" cy="75438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535400" y="1247026"/>
            <a:ext cx="1166422" cy="1166422"/>
            <a:chOff x="0" y="-23813"/>
            <a:chExt cx="812800" cy="812800"/>
          </a:xfrm>
        </p:grpSpPr>
        <p:sp>
          <p:nvSpPr>
            <p:cNvPr id="3" name="Freeform 3"/>
            <p:cNvSpPr/>
            <p:nvPr/>
          </p:nvSpPr>
          <p:spPr>
            <a:xfrm>
              <a:off x="0" y="-23813"/>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1048233" y="1760596"/>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grpSp>
        <p:nvGrpSpPr>
          <p:cNvPr id="9" name="Group 9"/>
          <p:cNvGrpSpPr/>
          <p:nvPr/>
        </p:nvGrpSpPr>
        <p:grpSpPr>
          <a:xfrm>
            <a:off x="6396002" y="520055"/>
            <a:ext cx="2172530" cy="499063"/>
            <a:chOff x="0" y="0"/>
            <a:chExt cx="2896706" cy="665418"/>
          </a:xfrm>
        </p:grpSpPr>
        <p:grpSp>
          <p:nvGrpSpPr>
            <p:cNvPr id="10" name="Group 10"/>
            <p:cNvGrpSpPr/>
            <p:nvPr/>
          </p:nvGrpSpPr>
          <p:grpSpPr>
            <a:xfrm>
              <a:off x="0" y="0"/>
              <a:ext cx="2896706" cy="665418"/>
              <a:chOff x="0" y="0"/>
              <a:chExt cx="447023" cy="102688"/>
            </a:xfrm>
          </p:grpSpPr>
          <p:sp>
            <p:nvSpPr>
              <p:cNvPr id="11" name="Freeform 11"/>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p:spPr>
          </p:sp>
          <p:sp>
            <p:nvSpPr>
              <p:cNvPr id="12" name="TextBox 12"/>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3" name="TextBox 13"/>
            <p:cNvSpPr txBox="1"/>
            <p:nvPr/>
          </p:nvSpPr>
          <p:spPr>
            <a:xfrm>
              <a:off x="377741" y="118973"/>
              <a:ext cx="2141224" cy="390706"/>
            </a:xfrm>
            <a:prstGeom prst="rect">
              <a:avLst/>
            </a:prstGeom>
          </p:spPr>
          <p:txBody>
            <a:bodyPr lIns="0" tIns="0" rIns="0" bIns="0" rtlCol="0" anchor="t">
              <a:spAutoFit/>
            </a:bodyPr>
            <a:lstStyle/>
            <a:p>
              <a:pPr algn="ctr">
                <a:lnSpc>
                  <a:spcPts val="2520"/>
                </a:lnSpc>
              </a:pPr>
              <a:r>
                <a:rPr lang="en-US" sz="1800" b="1" dirty="0">
                  <a:solidFill>
                    <a:srgbClr val="FFFFFF"/>
                  </a:solidFill>
                  <a:latin typeface="Arial" panose="020B0604020202020204" pitchFamily="34" charset="0"/>
                  <a:ea typeface="Poppins"/>
                  <a:cs typeface="Arial" panose="020B0604020202020204" pitchFamily="34" charset="0"/>
                  <a:sym typeface="Poppins"/>
                </a:rPr>
                <a:t>Motherhood</a:t>
              </a:r>
            </a:p>
          </p:txBody>
        </p:sp>
      </p:grpSp>
      <p:grpSp>
        <p:nvGrpSpPr>
          <p:cNvPr id="14" name="Group 14"/>
          <p:cNvGrpSpPr/>
          <p:nvPr/>
        </p:nvGrpSpPr>
        <p:grpSpPr>
          <a:xfrm>
            <a:off x="9819441" y="520055"/>
            <a:ext cx="2172530" cy="499063"/>
            <a:chOff x="0" y="0"/>
            <a:chExt cx="447023" cy="102688"/>
          </a:xfrm>
        </p:grpSpPr>
        <p:sp>
          <p:nvSpPr>
            <p:cNvPr id="15" name="Freeform 15"/>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6" name="TextBox 16"/>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13242880" y="459569"/>
            <a:ext cx="2172530" cy="499063"/>
            <a:chOff x="0" y="0"/>
            <a:chExt cx="447023" cy="102688"/>
          </a:xfrm>
        </p:grpSpPr>
        <p:sp>
          <p:nvSpPr>
            <p:cNvPr id="18" name="Freeform 18"/>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19" name="TextBox 19"/>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0" name="TextBox 20"/>
          <p:cNvSpPr txBox="1"/>
          <p:nvPr/>
        </p:nvSpPr>
        <p:spPr>
          <a:xfrm>
            <a:off x="1981200" y="1581741"/>
            <a:ext cx="16545659" cy="769441"/>
          </a:xfrm>
          <a:prstGeom prst="rect">
            <a:avLst/>
          </a:prstGeom>
        </p:spPr>
        <p:txBody>
          <a:bodyPr lIns="0" tIns="0" rIns="0" bIns="0" rtlCol="0" anchor="t">
            <a:spAutoFit/>
          </a:bodyPr>
          <a:lstStyle/>
          <a:p>
            <a:pPr algn="just">
              <a:lnSpc>
                <a:spcPts val="6000"/>
              </a:lnSpc>
            </a:pPr>
            <a:r>
              <a:rPr lang="en-US" sz="3600" b="1" dirty="0">
                <a:solidFill>
                  <a:srgbClr val="000000"/>
                </a:solidFill>
                <a:latin typeface="Arial" panose="020B0604020202020204" pitchFamily="34" charset="0"/>
                <a:ea typeface="Etna Sans Serif"/>
                <a:cs typeface="Arial" panose="020B0604020202020204" pitchFamily="34" charset="0"/>
                <a:sym typeface="Etna Sans Serif"/>
              </a:rPr>
              <a:t>Impact on Quality, Efficiency, and Equity of Healthcare Services</a:t>
            </a:r>
          </a:p>
        </p:txBody>
      </p:sp>
      <p:grpSp>
        <p:nvGrpSpPr>
          <p:cNvPr id="21" name="Group 21"/>
          <p:cNvGrpSpPr/>
          <p:nvPr/>
        </p:nvGrpSpPr>
        <p:grpSpPr>
          <a:xfrm>
            <a:off x="13411200" y="3841232"/>
            <a:ext cx="4533214" cy="3830870"/>
            <a:chOff x="0" y="0"/>
            <a:chExt cx="812800" cy="508977"/>
          </a:xfrm>
        </p:grpSpPr>
        <p:sp>
          <p:nvSpPr>
            <p:cNvPr id="22" name="Freeform 22"/>
            <p:cNvSpPr/>
            <p:nvPr/>
          </p:nvSpPr>
          <p:spPr>
            <a:xfrm>
              <a:off x="0" y="0"/>
              <a:ext cx="812800" cy="508977"/>
            </a:xfrm>
            <a:custGeom>
              <a:avLst/>
              <a:gdLst/>
              <a:ahLst/>
              <a:cxnLst/>
              <a:rect l="l" t="t" r="r" b="b"/>
              <a:pathLst>
                <a:path w="812800" h="508977">
                  <a:moveTo>
                    <a:pt x="18784" y="0"/>
                  </a:moveTo>
                  <a:lnTo>
                    <a:pt x="794016" y="0"/>
                  </a:lnTo>
                  <a:cubicBezTo>
                    <a:pt x="804390" y="0"/>
                    <a:pt x="812800" y="8410"/>
                    <a:pt x="812800" y="18784"/>
                  </a:cubicBezTo>
                  <a:lnTo>
                    <a:pt x="812800" y="490193"/>
                  </a:lnTo>
                  <a:cubicBezTo>
                    <a:pt x="812800" y="500567"/>
                    <a:pt x="804390" y="508977"/>
                    <a:pt x="794016" y="508977"/>
                  </a:cubicBezTo>
                  <a:lnTo>
                    <a:pt x="18784" y="508977"/>
                  </a:lnTo>
                  <a:cubicBezTo>
                    <a:pt x="8410" y="508977"/>
                    <a:pt x="0" y="500567"/>
                    <a:pt x="0" y="490193"/>
                  </a:cubicBezTo>
                  <a:lnTo>
                    <a:pt x="0" y="18784"/>
                  </a:lnTo>
                  <a:cubicBezTo>
                    <a:pt x="0" y="8410"/>
                    <a:pt x="8410" y="0"/>
                    <a:pt x="18784" y="0"/>
                  </a:cubicBezTo>
                  <a:close/>
                </a:path>
              </a:pathLst>
            </a:custGeom>
            <a:blipFill>
              <a:blip r:embed="rId2"/>
              <a:stretch>
                <a:fillRect t="-2989" b="-2989"/>
              </a:stretch>
            </a:blipFill>
          </p:spPr>
        </p:sp>
      </p:grpSp>
      <p:sp>
        <p:nvSpPr>
          <p:cNvPr id="23" name="TextBox 23"/>
          <p:cNvSpPr txBox="1"/>
          <p:nvPr/>
        </p:nvSpPr>
        <p:spPr>
          <a:xfrm>
            <a:off x="1970944" y="2794318"/>
            <a:ext cx="11022645" cy="5924699"/>
          </a:xfrm>
          <a:prstGeom prst="rect">
            <a:avLst/>
          </a:prstGeom>
        </p:spPr>
        <p:txBody>
          <a:bodyPr wrap="square" lIns="0" tIns="0" rIns="0" bIns="0" rtlCol="0" anchor="t">
            <a:spAutoFit/>
          </a:bodyPr>
          <a:lstStyle/>
          <a:p>
            <a:pPr algn="just">
              <a:lnSpc>
                <a:spcPts val="4200"/>
              </a:lnSpc>
            </a:pPr>
            <a:r>
              <a:rPr lang="en-US" sz="2800" b="1" dirty="0">
                <a:solidFill>
                  <a:srgbClr val="000000"/>
                </a:solidFill>
                <a:latin typeface="Arial" panose="020B0604020202020204" pitchFamily="34" charset="0"/>
                <a:ea typeface="Poppins Bold"/>
                <a:cs typeface="Arial" panose="020B0604020202020204" pitchFamily="34" charset="0"/>
                <a:sym typeface="Poppins Bold"/>
              </a:rPr>
              <a:t>Impact on Quality of Care</a:t>
            </a:r>
          </a:p>
          <a:p>
            <a:pPr marL="781050" lvl="1" indent="-457200" algn="just">
              <a:lnSpc>
                <a:spcPts val="4200"/>
              </a:lnSpc>
              <a:buFont typeface="Wingdings" panose="05000000000000000000" pitchFamily="2" charset="2"/>
              <a:buChar char="Ø"/>
            </a:pPr>
            <a:r>
              <a:rPr lang="en-US" sz="2800" dirty="0">
                <a:solidFill>
                  <a:srgbClr val="000000"/>
                </a:solidFill>
                <a:latin typeface="Arial" panose="020B0604020202020204" pitchFamily="34" charset="0"/>
                <a:ea typeface="Poppins"/>
                <a:cs typeface="Arial" panose="020B0604020202020204" pitchFamily="34" charset="0"/>
                <a:sym typeface="Poppins"/>
              </a:rPr>
              <a:t>Preventable maternal and neonatal deaths, stillbirths, and avoidable birth-related injuries demonstrated significant failures in patient safety and quality assurance (</a:t>
            </a:r>
            <a:r>
              <a:rPr lang="en-US" sz="2800" dirty="0" err="1">
                <a:solidFill>
                  <a:srgbClr val="000000"/>
                </a:solidFill>
                <a:latin typeface="Arial" panose="020B0604020202020204" pitchFamily="34" charset="0"/>
                <a:ea typeface="Poppins"/>
                <a:cs typeface="Arial" panose="020B0604020202020204" pitchFamily="34" charset="0"/>
                <a:sym typeface="Poppins"/>
              </a:rPr>
              <a:t>Ockenden</a:t>
            </a:r>
            <a:r>
              <a:rPr lang="en-US" sz="2800" dirty="0">
                <a:solidFill>
                  <a:srgbClr val="000000"/>
                </a:solidFill>
                <a:latin typeface="Arial" panose="020B0604020202020204" pitchFamily="34" charset="0"/>
                <a:ea typeface="Poppins"/>
                <a:cs typeface="Arial" panose="020B0604020202020204" pitchFamily="34" charset="0"/>
                <a:sym typeface="Poppins"/>
              </a:rPr>
              <a:t>, 2022).</a:t>
            </a:r>
          </a:p>
          <a:p>
            <a:pPr algn="just">
              <a:lnSpc>
                <a:spcPts val="4200"/>
              </a:lnSpc>
            </a:pPr>
            <a:r>
              <a:rPr lang="en-US" sz="2800" b="1" dirty="0">
                <a:solidFill>
                  <a:srgbClr val="000000"/>
                </a:solidFill>
                <a:latin typeface="Arial" panose="020B0604020202020204" pitchFamily="34" charset="0"/>
                <a:ea typeface="Poppins Bold"/>
                <a:cs typeface="Arial" panose="020B0604020202020204" pitchFamily="34" charset="0"/>
                <a:sym typeface="Poppins Bold"/>
              </a:rPr>
              <a:t>Impact on Efficiency</a:t>
            </a:r>
          </a:p>
          <a:p>
            <a:pPr marL="781050" lvl="1" indent="-457200" algn="just">
              <a:lnSpc>
                <a:spcPts val="4200"/>
              </a:lnSpc>
              <a:buFont typeface="Wingdings" panose="05000000000000000000" pitchFamily="2" charset="2"/>
              <a:buChar char="Ø"/>
            </a:pPr>
            <a:r>
              <a:rPr lang="en-US" sz="2800" dirty="0">
                <a:solidFill>
                  <a:srgbClr val="000000"/>
                </a:solidFill>
                <a:latin typeface="Arial" panose="020B0604020202020204" pitchFamily="34" charset="0"/>
                <a:ea typeface="Poppins"/>
                <a:cs typeface="Arial" panose="020B0604020202020204" pitchFamily="34" charset="0"/>
                <a:sym typeface="Poppins"/>
              </a:rPr>
              <a:t>Repeated clinical incidents resulted in costly investigations, litigation, compensation claims, and service reviews (</a:t>
            </a:r>
            <a:r>
              <a:rPr lang="en-US" sz="2800" dirty="0" err="1">
                <a:solidFill>
                  <a:srgbClr val="000000"/>
                </a:solidFill>
                <a:latin typeface="Arial" panose="020B0604020202020204" pitchFamily="34" charset="0"/>
                <a:ea typeface="Poppins"/>
                <a:cs typeface="Arial" panose="020B0604020202020204" pitchFamily="34" charset="0"/>
                <a:sym typeface="Poppins"/>
              </a:rPr>
              <a:t>Ockenden</a:t>
            </a:r>
            <a:r>
              <a:rPr lang="en-US" sz="2800" dirty="0">
                <a:solidFill>
                  <a:srgbClr val="000000"/>
                </a:solidFill>
                <a:latin typeface="Arial" panose="020B0604020202020204" pitchFamily="34" charset="0"/>
                <a:ea typeface="Poppins"/>
                <a:cs typeface="Arial" panose="020B0604020202020204" pitchFamily="34" charset="0"/>
                <a:sym typeface="Poppins"/>
              </a:rPr>
              <a:t>, 2022).</a:t>
            </a:r>
          </a:p>
          <a:p>
            <a:pPr algn="just">
              <a:lnSpc>
                <a:spcPts val="4200"/>
              </a:lnSpc>
            </a:pPr>
            <a:r>
              <a:rPr lang="en-US" sz="2800" b="1" dirty="0">
                <a:solidFill>
                  <a:srgbClr val="000000"/>
                </a:solidFill>
                <a:latin typeface="Arial" panose="020B0604020202020204" pitchFamily="34" charset="0"/>
                <a:ea typeface="Poppins Bold"/>
                <a:cs typeface="Arial" panose="020B0604020202020204" pitchFamily="34" charset="0"/>
                <a:sym typeface="Poppins Bold"/>
              </a:rPr>
              <a:t>Impact on Equity</a:t>
            </a:r>
          </a:p>
          <a:p>
            <a:pPr marL="781050" lvl="1" indent="-457200" algn="just">
              <a:lnSpc>
                <a:spcPts val="4200"/>
              </a:lnSpc>
              <a:buFont typeface="Wingdings" panose="05000000000000000000" pitchFamily="2" charset="2"/>
              <a:buChar char="Ø"/>
            </a:pPr>
            <a:r>
              <a:rPr lang="en-US" sz="2800" dirty="0">
                <a:solidFill>
                  <a:srgbClr val="000000"/>
                </a:solidFill>
                <a:latin typeface="Arial" panose="020B0604020202020204" pitchFamily="34" charset="0"/>
                <a:ea typeface="Poppins"/>
                <a:cs typeface="Arial" panose="020B0604020202020204" pitchFamily="34" charset="0"/>
                <a:sym typeface="Poppins"/>
              </a:rPr>
              <a:t>Women and babies did not receive consistently safe, timely, and equitable maternity care</a:t>
            </a:r>
            <a:r>
              <a:rPr lang="en-US" sz="2800" dirty="0" smtClean="0">
                <a:solidFill>
                  <a:srgbClr val="000000"/>
                </a:solidFill>
                <a:latin typeface="Arial" panose="020B0604020202020204" pitchFamily="34" charset="0"/>
                <a:ea typeface="Poppins"/>
                <a:cs typeface="Arial" panose="020B0604020202020204" pitchFamily="34" charset="0"/>
                <a:sym typeface="Poppins"/>
              </a:rPr>
              <a:t>.</a:t>
            </a:r>
            <a:endParaRPr lang="en-US" sz="2800" dirty="0">
              <a:solidFill>
                <a:srgbClr val="000000"/>
              </a:solidFill>
              <a:latin typeface="Arial" panose="020B0604020202020204" pitchFamily="34" charset="0"/>
              <a:ea typeface="Poppins"/>
              <a:cs typeface="Arial" panose="020B0604020202020204" pitchFamily="34" charset="0"/>
              <a:sym typeface="Poppins"/>
            </a:endParaRPr>
          </a:p>
        </p:txBody>
      </p:sp>
      <p:sp>
        <p:nvSpPr>
          <p:cNvPr id="24" name="TextBox 24"/>
          <p:cNvSpPr txBox="1"/>
          <p:nvPr/>
        </p:nvSpPr>
        <p:spPr>
          <a:xfrm>
            <a:off x="10102747" y="659471"/>
            <a:ext cx="1605917" cy="293029"/>
          </a:xfrm>
          <a:prstGeom prst="rect">
            <a:avLst/>
          </a:prstGeom>
        </p:spPr>
        <p:txBody>
          <a:bodyPr lIns="0" tIns="0" rIns="0" bIns="0" rtlCol="0" anchor="t">
            <a:spAutoFit/>
          </a:bodyPr>
          <a:lstStyle/>
          <a:p>
            <a:pPr algn="ctr">
              <a:lnSpc>
                <a:spcPts val="2520"/>
              </a:lnSpc>
            </a:pPr>
            <a:r>
              <a:rPr lang="en-US" sz="1800" b="1" dirty="0">
                <a:solidFill>
                  <a:srgbClr val="FFFFFF"/>
                </a:solidFill>
                <a:latin typeface="Arial" panose="020B0604020202020204" pitchFamily="34" charset="0"/>
                <a:ea typeface="Poppins"/>
                <a:cs typeface="Arial" panose="020B0604020202020204" pitchFamily="34" charset="0"/>
                <a:sym typeface="Poppins"/>
              </a:rPr>
              <a:t>Safety</a:t>
            </a:r>
          </a:p>
        </p:txBody>
      </p:sp>
      <p:sp>
        <p:nvSpPr>
          <p:cNvPr id="25" name="TextBox 25"/>
          <p:cNvSpPr txBox="1"/>
          <p:nvPr/>
        </p:nvSpPr>
        <p:spPr>
          <a:xfrm>
            <a:off x="13526186" y="571500"/>
            <a:ext cx="1605917" cy="293029"/>
          </a:xfrm>
          <a:prstGeom prst="rect">
            <a:avLst/>
          </a:prstGeom>
        </p:spPr>
        <p:txBody>
          <a:bodyPr lIns="0" tIns="0" rIns="0" bIns="0" rtlCol="0" anchor="t">
            <a:spAutoFit/>
          </a:bodyPr>
          <a:lstStyle/>
          <a:p>
            <a:pPr algn="ctr">
              <a:lnSpc>
                <a:spcPts val="2520"/>
              </a:lnSpc>
            </a:pPr>
            <a:r>
              <a:rPr lang="en-US" sz="1800" b="1" dirty="0">
                <a:solidFill>
                  <a:srgbClr val="FFFFFF"/>
                </a:solidFill>
                <a:latin typeface="Arial" panose="020B0604020202020204" pitchFamily="34" charset="0"/>
                <a:ea typeface="Poppins"/>
                <a:cs typeface="Arial" panose="020B0604020202020204" pitchFamily="34" charset="0"/>
                <a:sym typeface="Poppins"/>
              </a:rPr>
              <a:t>Compassion</a:t>
            </a:r>
          </a:p>
        </p:txBody>
      </p:sp>
      <p:sp>
        <p:nvSpPr>
          <p:cNvPr id="26" name="Freeform 26"/>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3"/>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412026" y="653858"/>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grpSp>
        <p:nvGrpSpPr>
          <p:cNvPr id="9" name="Group 9"/>
          <p:cNvGrpSpPr/>
          <p:nvPr/>
        </p:nvGrpSpPr>
        <p:grpSpPr>
          <a:xfrm>
            <a:off x="6396002" y="520055"/>
            <a:ext cx="2172530" cy="499063"/>
            <a:chOff x="0" y="0"/>
            <a:chExt cx="2896706" cy="665418"/>
          </a:xfrm>
        </p:grpSpPr>
        <p:grpSp>
          <p:nvGrpSpPr>
            <p:cNvPr id="10" name="Group 10"/>
            <p:cNvGrpSpPr/>
            <p:nvPr/>
          </p:nvGrpSpPr>
          <p:grpSpPr>
            <a:xfrm>
              <a:off x="0" y="0"/>
              <a:ext cx="2896706" cy="665418"/>
              <a:chOff x="0" y="0"/>
              <a:chExt cx="447023" cy="102688"/>
            </a:xfrm>
          </p:grpSpPr>
          <p:sp>
            <p:nvSpPr>
              <p:cNvPr id="11" name="Freeform 11"/>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p:spPr>
          </p:sp>
          <p:sp>
            <p:nvSpPr>
              <p:cNvPr id="12" name="TextBox 12"/>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3" name="TextBox 13"/>
            <p:cNvSpPr txBox="1"/>
            <p:nvPr/>
          </p:nvSpPr>
          <p:spPr>
            <a:xfrm>
              <a:off x="377743" y="96467"/>
              <a:ext cx="2141224" cy="390706"/>
            </a:xfrm>
            <a:prstGeom prst="rect">
              <a:avLst/>
            </a:prstGeom>
          </p:spPr>
          <p:txBody>
            <a:bodyPr lIns="0" tIns="0" rIns="0" bIns="0" rtlCol="0" anchor="t">
              <a:spAutoFit/>
            </a:bodyPr>
            <a:lstStyle/>
            <a:p>
              <a:pPr algn="ctr">
                <a:lnSpc>
                  <a:spcPts val="2520"/>
                </a:lnSpc>
              </a:pPr>
              <a:r>
                <a:rPr lang="en-US" sz="1800" b="1" dirty="0">
                  <a:solidFill>
                    <a:srgbClr val="FFFFFF"/>
                  </a:solidFill>
                  <a:latin typeface="Arial" panose="020B0604020202020204" pitchFamily="34" charset="0"/>
                  <a:ea typeface="Poppins"/>
                  <a:cs typeface="Arial" panose="020B0604020202020204" pitchFamily="34" charset="0"/>
                  <a:sym typeface="Poppins"/>
                </a:rPr>
                <a:t>Motherhood</a:t>
              </a:r>
            </a:p>
          </p:txBody>
        </p:sp>
      </p:grpSp>
      <p:grpSp>
        <p:nvGrpSpPr>
          <p:cNvPr id="14" name="Group 14"/>
          <p:cNvGrpSpPr/>
          <p:nvPr/>
        </p:nvGrpSpPr>
        <p:grpSpPr>
          <a:xfrm>
            <a:off x="9819441" y="520055"/>
            <a:ext cx="2172530" cy="499063"/>
            <a:chOff x="0" y="0"/>
            <a:chExt cx="447023" cy="102688"/>
          </a:xfrm>
        </p:grpSpPr>
        <p:sp>
          <p:nvSpPr>
            <p:cNvPr id="15" name="Freeform 15"/>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cap="rnd">
              <a:noFill/>
              <a:prstDash val="solid"/>
              <a:round/>
            </a:ln>
          </p:spPr>
        </p:sp>
        <p:sp>
          <p:nvSpPr>
            <p:cNvPr id="16" name="TextBox 16"/>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7" name="Group 17"/>
          <p:cNvGrpSpPr/>
          <p:nvPr/>
        </p:nvGrpSpPr>
        <p:grpSpPr>
          <a:xfrm>
            <a:off x="13242880" y="520055"/>
            <a:ext cx="2172530" cy="499063"/>
            <a:chOff x="0" y="0"/>
            <a:chExt cx="447023" cy="102688"/>
          </a:xfrm>
        </p:grpSpPr>
        <p:sp>
          <p:nvSpPr>
            <p:cNvPr id="18" name="Freeform 18"/>
            <p:cNvSpPr/>
            <p:nvPr/>
          </p:nvSpPr>
          <p:spPr>
            <a:xfrm>
              <a:off x="0" y="0"/>
              <a:ext cx="447023" cy="102688"/>
            </a:xfrm>
            <a:custGeom>
              <a:avLst/>
              <a:gdLst/>
              <a:ahLst/>
              <a:cxnLst/>
              <a:rect l="l" t="t" r="r" b="b"/>
              <a:pathLst>
                <a:path w="447023" h="102688">
                  <a:moveTo>
                    <a:pt x="51344" y="0"/>
                  </a:moveTo>
                  <a:lnTo>
                    <a:pt x="395679" y="0"/>
                  </a:lnTo>
                  <a:cubicBezTo>
                    <a:pt x="409296" y="0"/>
                    <a:pt x="422355" y="5409"/>
                    <a:pt x="431984" y="15038"/>
                  </a:cubicBezTo>
                  <a:cubicBezTo>
                    <a:pt x="441613" y="24667"/>
                    <a:pt x="447023" y="37727"/>
                    <a:pt x="447023" y="51344"/>
                  </a:cubicBezTo>
                  <a:lnTo>
                    <a:pt x="447023" y="51344"/>
                  </a:lnTo>
                  <a:cubicBezTo>
                    <a:pt x="447023" y="79700"/>
                    <a:pt x="424035" y="102688"/>
                    <a:pt x="395679" y="102688"/>
                  </a:cubicBezTo>
                  <a:lnTo>
                    <a:pt x="51344" y="102688"/>
                  </a:lnTo>
                  <a:cubicBezTo>
                    <a:pt x="37727" y="102688"/>
                    <a:pt x="24667" y="97278"/>
                    <a:pt x="15038" y="87650"/>
                  </a:cubicBezTo>
                  <a:cubicBezTo>
                    <a:pt x="5409" y="78021"/>
                    <a:pt x="0" y="64961"/>
                    <a:pt x="0" y="51344"/>
                  </a:cubicBezTo>
                  <a:lnTo>
                    <a:pt x="0" y="51344"/>
                  </a:lnTo>
                  <a:cubicBezTo>
                    <a:pt x="0" y="37727"/>
                    <a:pt x="5409" y="24667"/>
                    <a:pt x="15038" y="15038"/>
                  </a:cubicBezTo>
                  <a:cubicBezTo>
                    <a:pt x="24667" y="5409"/>
                    <a:pt x="37727" y="0"/>
                    <a:pt x="51344" y="0"/>
                  </a:cubicBezTo>
                  <a:close/>
                </a:path>
              </a:pathLst>
            </a:custGeom>
            <a:solidFill>
              <a:srgbClr val="0097B2"/>
            </a:solidFill>
            <a:ln w="19050" cap="rnd">
              <a:solidFill>
                <a:srgbClr val="FFFFFF"/>
              </a:solidFill>
              <a:prstDash val="solid"/>
              <a:round/>
            </a:ln>
          </p:spPr>
        </p:sp>
        <p:sp>
          <p:nvSpPr>
            <p:cNvPr id="19" name="TextBox 19"/>
            <p:cNvSpPr txBox="1"/>
            <p:nvPr/>
          </p:nvSpPr>
          <p:spPr>
            <a:xfrm>
              <a:off x="0" y="-47625"/>
              <a:ext cx="447023" cy="150313"/>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0" name="TextBox 20"/>
          <p:cNvSpPr txBox="1"/>
          <p:nvPr/>
        </p:nvSpPr>
        <p:spPr>
          <a:xfrm>
            <a:off x="1974662" y="1496329"/>
            <a:ext cx="14190378" cy="756617"/>
          </a:xfrm>
          <a:prstGeom prst="rect">
            <a:avLst/>
          </a:prstGeom>
        </p:spPr>
        <p:txBody>
          <a:bodyPr lIns="0" tIns="0" rIns="0" bIns="0" rtlCol="0" anchor="t">
            <a:spAutoFit/>
          </a:bodyPr>
          <a:lstStyle/>
          <a:p>
            <a:pPr algn="just">
              <a:lnSpc>
                <a:spcPts val="5900"/>
              </a:lnSpc>
            </a:pPr>
            <a:r>
              <a:rPr lang="en-US" sz="4000" b="1" dirty="0">
                <a:solidFill>
                  <a:srgbClr val="000000"/>
                </a:solidFill>
                <a:latin typeface="Arial" panose="020B0604020202020204" pitchFamily="34" charset="0"/>
                <a:ea typeface="Etna Sans Serif"/>
                <a:cs typeface="Arial" panose="020B0604020202020204" pitchFamily="34" charset="0"/>
                <a:sym typeface="Etna Sans Serif"/>
              </a:rPr>
              <a:t>Recommendations for Sustainable Quality Improvement</a:t>
            </a:r>
          </a:p>
        </p:txBody>
      </p:sp>
      <p:sp>
        <p:nvSpPr>
          <p:cNvPr id="21" name="Freeform 21"/>
          <p:cNvSpPr/>
          <p:nvPr/>
        </p:nvSpPr>
        <p:spPr>
          <a:xfrm>
            <a:off x="1105672" y="2676661"/>
            <a:ext cx="803742" cy="803742"/>
          </a:xfrm>
          <a:custGeom>
            <a:avLst/>
            <a:gdLst/>
            <a:ahLst/>
            <a:cxnLst/>
            <a:rect l="l" t="t" r="r" b="b"/>
            <a:pathLst>
              <a:path w="803742" h="803742">
                <a:moveTo>
                  <a:pt x="0" y="0"/>
                </a:moveTo>
                <a:lnTo>
                  <a:pt x="803742" y="0"/>
                </a:lnTo>
                <a:lnTo>
                  <a:pt x="803742" y="803742"/>
                </a:lnTo>
                <a:lnTo>
                  <a:pt x="0" y="803742"/>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22" name="TextBox 22"/>
          <p:cNvSpPr txBox="1"/>
          <p:nvPr/>
        </p:nvSpPr>
        <p:spPr>
          <a:xfrm>
            <a:off x="1343526" y="2407816"/>
            <a:ext cx="15131345" cy="7502054"/>
          </a:xfrm>
          <a:prstGeom prst="rect">
            <a:avLst/>
          </a:prstGeom>
        </p:spPr>
        <p:txBody>
          <a:bodyPr lIns="0" tIns="0" rIns="0" bIns="0" rtlCol="0" anchor="t">
            <a:spAutoFit/>
          </a:bodyPr>
          <a:lstStyle/>
          <a:p>
            <a:pPr algn="just">
              <a:lnSpc>
                <a:spcPts val="4495"/>
              </a:lnSpc>
            </a:pPr>
            <a:r>
              <a:rPr lang="en-US" sz="2600" dirty="0">
                <a:solidFill>
                  <a:srgbClr val="000000"/>
                </a:solidFill>
                <a:latin typeface="Arial" panose="020B0604020202020204" pitchFamily="34" charset="0"/>
                <a:ea typeface="Poppins"/>
                <a:cs typeface="Arial" panose="020B0604020202020204" pitchFamily="34" charset="0"/>
                <a:sym typeface="Poppins"/>
              </a:rPr>
              <a:t>1</a:t>
            </a:r>
            <a:r>
              <a:rPr lang="en-US" sz="2600" b="1" dirty="0">
                <a:solidFill>
                  <a:srgbClr val="000000"/>
                </a:solidFill>
                <a:latin typeface="Arial" panose="020B0604020202020204" pitchFamily="34" charset="0"/>
                <a:ea typeface="Poppins Bold"/>
                <a:cs typeface="Arial" panose="020B0604020202020204" pitchFamily="34" charset="0"/>
                <a:sym typeface="Poppins Bold"/>
              </a:rPr>
              <a:t>. Strengthen Clinical Governance</a:t>
            </a:r>
          </a:p>
          <a:p>
            <a:pPr marL="770256" lvl="1" indent="-457200" algn="just">
              <a:lnSpc>
                <a:spcPts val="4495"/>
              </a:lnSpc>
              <a:buFont typeface="Wingdings" panose="05000000000000000000" pitchFamily="2" charset="2"/>
              <a:buChar char="ü"/>
            </a:pPr>
            <a:r>
              <a:rPr lang="en-US" sz="2600" dirty="0">
                <a:solidFill>
                  <a:srgbClr val="000000"/>
                </a:solidFill>
                <a:latin typeface="Arial" panose="020B0604020202020204" pitchFamily="34" charset="0"/>
                <a:ea typeface="Poppins"/>
                <a:cs typeface="Arial" panose="020B0604020202020204" pitchFamily="34" charset="0"/>
                <a:sym typeface="Poppins"/>
              </a:rPr>
              <a:t>Establish robust governance systems with clear accountability for patient safety and quality improvement.</a:t>
            </a:r>
          </a:p>
          <a:p>
            <a:pPr algn="just">
              <a:lnSpc>
                <a:spcPts val="4495"/>
              </a:lnSpc>
            </a:pPr>
            <a:r>
              <a:rPr lang="en-US" sz="2600" b="1" dirty="0">
                <a:solidFill>
                  <a:srgbClr val="000000"/>
                </a:solidFill>
                <a:latin typeface="Arial" panose="020B0604020202020204" pitchFamily="34" charset="0"/>
                <a:ea typeface="Poppins Bold"/>
                <a:cs typeface="Arial" panose="020B0604020202020204" pitchFamily="34" charset="0"/>
                <a:sym typeface="Poppins Bold"/>
              </a:rPr>
              <a:t>2. Develop a Positive Safety Culture</a:t>
            </a:r>
          </a:p>
          <a:p>
            <a:pPr marL="770256" lvl="1" indent="-457200" algn="just">
              <a:lnSpc>
                <a:spcPts val="4495"/>
              </a:lnSpc>
              <a:buFont typeface="Wingdings" panose="05000000000000000000" pitchFamily="2" charset="2"/>
              <a:buChar char="ü"/>
            </a:pPr>
            <a:r>
              <a:rPr lang="en-US" sz="2600" dirty="0">
                <a:solidFill>
                  <a:srgbClr val="000000"/>
                </a:solidFill>
                <a:latin typeface="Arial" panose="020B0604020202020204" pitchFamily="34" charset="0"/>
                <a:ea typeface="Poppins"/>
                <a:cs typeface="Arial" panose="020B0604020202020204" pitchFamily="34" charset="0"/>
                <a:sym typeface="Poppins"/>
              </a:rPr>
              <a:t>Foster an open, transparent, and learning-focused culture where staff can raise concerns without fear of blame.</a:t>
            </a:r>
          </a:p>
          <a:p>
            <a:pPr algn="just">
              <a:lnSpc>
                <a:spcPts val="4495"/>
              </a:lnSpc>
            </a:pPr>
            <a:r>
              <a:rPr lang="en-US" sz="2600" b="1" dirty="0">
                <a:solidFill>
                  <a:srgbClr val="000000"/>
                </a:solidFill>
                <a:latin typeface="Arial" panose="020B0604020202020204" pitchFamily="34" charset="0"/>
                <a:ea typeface="Poppins Bold"/>
                <a:cs typeface="Arial" panose="020B0604020202020204" pitchFamily="34" charset="0"/>
                <a:sym typeface="Poppins Bold"/>
              </a:rPr>
              <a:t>3. Improve Workforce Capability</a:t>
            </a:r>
          </a:p>
          <a:p>
            <a:pPr marL="770256" lvl="1" indent="-457200" algn="just">
              <a:lnSpc>
                <a:spcPts val="4495"/>
              </a:lnSpc>
              <a:buFont typeface="Wingdings" panose="05000000000000000000" pitchFamily="2" charset="2"/>
              <a:buChar char="ü"/>
            </a:pPr>
            <a:r>
              <a:rPr lang="en-US" sz="2600" dirty="0">
                <a:solidFill>
                  <a:srgbClr val="000000"/>
                </a:solidFill>
                <a:latin typeface="Arial" panose="020B0604020202020204" pitchFamily="34" charset="0"/>
                <a:ea typeface="Poppins"/>
                <a:cs typeface="Arial" panose="020B0604020202020204" pitchFamily="34" charset="0"/>
                <a:sym typeface="Poppins"/>
              </a:rPr>
              <a:t>Ensure safe staffing levels and appropriate skill mix in maternity services.</a:t>
            </a:r>
          </a:p>
          <a:p>
            <a:pPr algn="just">
              <a:lnSpc>
                <a:spcPts val="4495"/>
              </a:lnSpc>
            </a:pPr>
            <a:r>
              <a:rPr lang="en-US" sz="2600" b="1" dirty="0">
                <a:solidFill>
                  <a:srgbClr val="000000"/>
                </a:solidFill>
                <a:latin typeface="Arial" panose="020B0604020202020204" pitchFamily="34" charset="0"/>
                <a:ea typeface="Poppins Bold"/>
                <a:cs typeface="Arial" panose="020B0604020202020204" pitchFamily="34" charset="0"/>
                <a:sym typeface="Poppins Bold"/>
              </a:rPr>
              <a:t>4. Strengthen Incident Reporting and </a:t>
            </a:r>
            <a:r>
              <a:rPr lang="en-US" sz="2600" b="1" dirty="0" err="1">
                <a:solidFill>
                  <a:srgbClr val="000000"/>
                </a:solidFill>
                <a:latin typeface="Arial" panose="020B0604020202020204" pitchFamily="34" charset="0"/>
                <a:ea typeface="Poppins Bold"/>
                <a:cs typeface="Arial" panose="020B0604020202020204" pitchFamily="34" charset="0"/>
                <a:sym typeface="Poppins Bold"/>
              </a:rPr>
              <a:t>Organisational</a:t>
            </a:r>
            <a:r>
              <a:rPr lang="en-US" sz="2600" b="1" dirty="0">
                <a:solidFill>
                  <a:srgbClr val="000000"/>
                </a:solidFill>
                <a:latin typeface="Arial" panose="020B0604020202020204" pitchFamily="34" charset="0"/>
                <a:ea typeface="Poppins Bold"/>
                <a:cs typeface="Arial" panose="020B0604020202020204" pitchFamily="34" charset="0"/>
                <a:sym typeface="Poppins Bold"/>
              </a:rPr>
              <a:t> Learning</a:t>
            </a:r>
          </a:p>
          <a:p>
            <a:pPr marL="770256" lvl="1" indent="-457200" algn="just">
              <a:lnSpc>
                <a:spcPts val="4495"/>
              </a:lnSpc>
              <a:buFont typeface="Wingdings" panose="05000000000000000000" pitchFamily="2" charset="2"/>
              <a:buChar char="ü"/>
            </a:pPr>
            <a:r>
              <a:rPr lang="en-US" sz="2600" dirty="0">
                <a:solidFill>
                  <a:srgbClr val="000000"/>
                </a:solidFill>
                <a:latin typeface="Arial" panose="020B0604020202020204" pitchFamily="34" charset="0"/>
                <a:ea typeface="Poppins"/>
                <a:cs typeface="Arial" panose="020B0604020202020204" pitchFamily="34" charset="0"/>
                <a:sym typeface="Poppins"/>
              </a:rPr>
              <a:t>Implement timely Root Cause Analysis (RCA) for serious incidents.</a:t>
            </a:r>
          </a:p>
          <a:p>
            <a:pPr algn="just">
              <a:lnSpc>
                <a:spcPts val="4495"/>
              </a:lnSpc>
            </a:pPr>
            <a:r>
              <a:rPr lang="en-US" sz="2600" b="1" dirty="0">
                <a:solidFill>
                  <a:srgbClr val="000000"/>
                </a:solidFill>
                <a:latin typeface="Arial" panose="020B0604020202020204" pitchFamily="34" charset="0"/>
                <a:ea typeface="Poppins Bold"/>
                <a:cs typeface="Arial" panose="020B0604020202020204" pitchFamily="34" charset="0"/>
                <a:sym typeface="Poppins Bold"/>
              </a:rPr>
              <a:t>5. Enhance Patient-</a:t>
            </a:r>
            <a:r>
              <a:rPr lang="en-US" sz="2600" b="1" dirty="0" err="1">
                <a:solidFill>
                  <a:srgbClr val="000000"/>
                </a:solidFill>
                <a:latin typeface="Arial" panose="020B0604020202020204" pitchFamily="34" charset="0"/>
                <a:ea typeface="Poppins Bold"/>
                <a:cs typeface="Arial" panose="020B0604020202020204" pitchFamily="34" charset="0"/>
                <a:sym typeface="Poppins Bold"/>
              </a:rPr>
              <a:t>Centred</a:t>
            </a:r>
            <a:r>
              <a:rPr lang="en-US" sz="2600" b="1" dirty="0">
                <a:solidFill>
                  <a:srgbClr val="000000"/>
                </a:solidFill>
                <a:latin typeface="Arial" panose="020B0604020202020204" pitchFamily="34" charset="0"/>
                <a:ea typeface="Poppins Bold"/>
                <a:cs typeface="Arial" panose="020B0604020202020204" pitchFamily="34" charset="0"/>
                <a:sym typeface="Poppins Bold"/>
              </a:rPr>
              <a:t> Care</a:t>
            </a:r>
          </a:p>
          <a:p>
            <a:pPr marL="770256" lvl="1" indent="-457200" algn="just">
              <a:lnSpc>
                <a:spcPts val="4495"/>
              </a:lnSpc>
              <a:buFont typeface="Wingdings" panose="05000000000000000000" pitchFamily="2" charset="2"/>
              <a:buChar char="ü"/>
            </a:pPr>
            <a:r>
              <a:rPr lang="en-US" sz="2600" dirty="0">
                <a:solidFill>
                  <a:srgbClr val="000000"/>
                </a:solidFill>
                <a:latin typeface="Arial" panose="020B0604020202020204" pitchFamily="34" charset="0"/>
                <a:ea typeface="Poppins"/>
                <a:cs typeface="Arial" panose="020B0604020202020204" pitchFamily="34" charset="0"/>
                <a:sym typeface="Poppins"/>
              </a:rPr>
              <a:t>Improve communication, informed consent, and feedback mechanisms to strengthen trust and care quality (World Health Organization, 2021</a:t>
            </a:r>
            <a:r>
              <a:rPr lang="en-US" sz="2600" dirty="0" smtClean="0">
                <a:solidFill>
                  <a:srgbClr val="000000"/>
                </a:solidFill>
                <a:latin typeface="Arial" panose="020B0604020202020204" pitchFamily="34" charset="0"/>
                <a:ea typeface="Poppins"/>
                <a:cs typeface="Arial" panose="020B0604020202020204" pitchFamily="34" charset="0"/>
                <a:sym typeface="Poppins"/>
              </a:rPr>
              <a:t>).</a:t>
            </a:r>
            <a:endParaRPr lang="en-US" sz="2600" dirty="0">
              <a:solidFill>
                <a:srgbClr val="000000"/>
              </a:solidFill>
              <a:latin typeface="Arial" panose="020B0604020202020204" pitchFamily="34" charset="0"/>
              <a:ea typeface="Poppins"/>
              <a:cs typeface="Arial" panose="020B0604020202020204" pitchFamily="34" charset="0"/>
              <a:sym typeface="Poppins"/>
            </a:endParaRPr>
          </a:p>
        </p:txBody>
      </p:sp>
      <p:sp>
        <p:nvSpPr>
          <p:cNvPr id="23" name="TextBox 23"/>
          <p:cNvSpPr txBox="1"/>
          <p:nvPr/>
        </p:nvSpPr>
        <p:spPr>
          <a:xfrm>
            <a:off x="10102748" y="659471"/>
            <a:ext cx="1605917" cy="293029"/>
          </a:xfrm>
          <a:prstGeom prst="rect">
            <a:avLst/>
          </a:prstGeom>
        </p:spPr>
        <p:txBody>
          <a:bodyPr lIns="0" tIns="0" rIns="0" bIns="0" rtlCol="0" anchor="t">
            <a:spAutoFit/>
          </a:bodyPr>
          <a:lstStyle/>
          <a:p>
            <a:pPr algn="ctr">
              <a:lnSpc>
                <a:spcPts val="2520"/>
              </a:lnSpc>
            </a:pPr>
            <a:r>
              <a:rPr lang="en-US" sz="1800" b="1" dirty="0" smtClean="0">
                <a:solidFill>
                  <a:srgbClr val="FFFFFF"/>
                </a:solidFill>
                <a:latin typeface="Arial" panose="020B0604020202020204" pitchFamily="34" charset="0"/>
                <a:ea typeface="Poppins"/>
                <a:cs typeface="Arial" panose="020B0604020202020204" pitchFamily="34" charset="0"/>
                <a:sym typeface="Poppins"/>
              </a:rPr>
              <a:t>Safety </a:t>
            </a:r>
            <a:endParaRPr lang="en-US" sz="1800" b="1" dirty="0">
              <a:solidFill>
                <a:srgbClr val="FFFFFF"/>
              </a:solidFill>
              <a:latin typeface="Arial" panose="020B0604020202020204" pitchFamily="34" charset="0"/>
              <a:ea typeface="Poppins"/>
              <a:cs typeface="Arial" panose="020B0604020202020204" pitchFamily="34" charset="0"/>
              <a:sym typeface="Poppins"/>
            </a:endParaRPr>
          </a:p>
        </p:txBody>
      </p:sp>
      <p:sp>
        <p:nvSpPr>
          <p:cNvPr id="24" name="TextBox 24"/>
          <p:cNvSpPr txBox="1"/>
          <p:nvPr/>
        </p:nvSpPr>
        <p:spPr>
          <a:xfrm>
            <a:off x="13526187" y="578118"/>
            <a:ext cx="1605917" cy="293029"/>
          </a:xfrm>
          <a:prstGeom prst="rect">
            <a:avLst/>
          </a:prstGeom>
        </p:spPr>
        <p:txBody>
          <a:bodyPr lIns="0" tIns="0" rIns="0" bIns="0" rtlCol="0" anchor="t">
            <a:spAutoFit/>
          </a:bodyPr>
          <a:lstStyle/>
          <a:p>
            <a:pPr algn="ctr">
              <a:lnSpc>
                <a:spcPts val="2520"/>
              </a:lnSpc>
            </a:pPr>
            <a:r>
              <a:rPr lang="en-US" sz="1800" b="1" dirty="0">
                <a:solidFill>
                  <a:srgbClr val="FFFFFF"/>
                </a:solidFill>
                <a:latin typeface="Arial" panose="020B0604020202020204" pitchFamily="34" charset="0"/>
                <a:ea typeface="Poppins"/>
                <a:cs typeface="Arial" panose="020B0604020202020204" pitchFamily="34" charset="0"/>
                <a:sym typeface="Poppins"/>
              </a:rPr>
              <a:t>Compassion</a:t>
            </a:r>
          </a:p>
        </p:txBody>
      </p:sp>
      <p:sp>
        <p:nvSpPr>
          <p:cNvPr id="25" name="Freeform 25"/>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4"/>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1746556" y="1796249"/>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18" name="TextBox 18"/>
          <p:cNvSpPr txBox="1"/>
          <p:nvPr/>
        </p:nvSpPr>
        <p:spPr>
          <a:xfrm>
            <a:off x="2729283" y="1831484"/>
            <a:ext cx="14692277" cy="588046"/>
          </a:xfrm>
          <a:prstGeom prst="rect">
            <a:avLst/>
          </a:prstGeom>
        </p:spPr>
        <p:txBody>
          <a:bodyPr lIns="0" tIns="0" rIns="0" bIns="0" rtlCol="0" anchor="t">
            <a:spAutoFit/>
          </a:bodyPr>
          <a:lstStyle/>
          <a:p>
            <a:pPr algn="l">
              <a:lnSpc>
                <a:spcPts val="4850"/>
              </a:lnSpc>
            </a:pPr>
            <a:r>
              <a:rPr lang="en-US" sz="4000" b="1" dirty="0">
                <a:solidFill>
                  <a:srgbClr val="000000"/>
                </a:solidFill>
                <a:latin typeface="Arial" panose="020B0604020202020204" pitchFamily="34" charset="0"/>
                <a:ea typeface="Etna Sans Serif"/>
                <a:cs typeface="Arial" panose="020B0604020202020204" pitchFamily="34" charset="0"/>
                <a:sym typeface="Etna Sans Serif"/>
              </a:rPr>
              <a:t>Proposed Structure of Component 2 Report</a:t>
            </a:r>
          </a:p>
        </p:txBody>
      </p:sp>
      <p:grpSp>
        <p:nvGrpSpPr>
          <p:cNvPr id="20" name="Group 20"/>
          <p:cNvGrpSpPr/>
          <p:nvPr/>
        </p:nvGrpSpPr>
        <p:grpSpPr>
          <a:xfrm>
            <a:off x="13241349" y="6362700"/>
            <a:ext cx="4612646" cy="4612646"/>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22" name="TextBox 22"/>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23" name="Group 23"/>
          <p:cNvGrpSpPr/>
          <p:nvPr/>
        </p:nvGrpSpPr>
        <p:grpSpPr>
          <a:xfrm>
            <a:off x="14574072" y="7962900"/>
            <a:ext cx="1947201" cy="1947201"/>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25" name="TextBox 25"/>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6" name="TextBox 26"/>
          <p:cNvSpPr txBox="1"/>
          <p:nvPr/>
        </p:nvSpPr>
        <p:spPr>
          <a:xfrm>
            <a:off x="1389422" y="2825614"/>
            <a:ext cx="16464573" cy="7001917"/>
          </a:xfrm>
          <a:prstGeom prst="rect">
            <a:avLst/>
          </a:prstGeom>
        </p:spPr>
        <p:txBody>
          <a:bodyPr wrap="square" lIns="0" tIns="0" rIns="0" bIns="0" rtlCol="0" anchor="t">
            <a:spAutoFit/>
          </a:bodyPr>
          <a:lstStyle/>
          <a:p>
            <a:pPr algn="just">
              <a:lnSpc>
                <a:spcPts val="3898"/>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Purpose of the Report</a:t>
            </a:r>
          </a:p>
          <a:p>
            <a:pPr algn="just">
              <a:lnSpc>
                <a:spcPts val="3898"/>
              </a:lnSpc>
            </a:pPr>
            <a:r>
              <a:rPr lang="en-US" sz="2400" dirty="0">
                <a:solidFill>
                  <a:srgbClr val="000000"/>
                </a:solidFill>
                <a:latin typeface="Arial" panose="020B0604020202020204" pitchFamily="34" charset="0"/>
                <a:ea typeface="Poppins"/>
                <a:cs typeface="Arial" panose="020B0604020202020204" pitchFamily="34" charset="0"/>
                <a:sym typeface="Poppins"/>
              </a:rPr>
              <a:t>The written report will provide a comprehensive critical analysis of the Shrewsbury and Telford Hospital NHS Trust maternity scandal by examining its root causes, policy issues, impact on healthcare service provision, and evidence-based strategies for quality improvement</a:t>
            </a:r>
            <a:r>
              <a:rPr lang="en-US" sz="2400" dirty="0" smtClean="0">
                <a:solidFill>
                  <a:srgbClr val="000000"/>
                </a:solidFill>
                <a:latin typeface="Arial" panose="020B0604020202020204" pitchFamily="34" charset="0"/>
                <a:ea typeface="Poppins"/>
                <a:cs typeface="Arial" panose="020B0604020202020204" pitchFamily="34" charset="0"/>
                <a:sym typeface="Poppins"/>
              </a:rPr>
              <a:t>.</a:t>
            </a:r>
          </a:p>
          <a:p>
            <a:pPr algn="just">
              <a:lnSpc>
                <a:spcPts val="3898"/>
              </a:lnSpc>
            </a:pPr>
            <a:endParaRPr lang="en-US" sz="2400" dirty="0">
              <a:solidFill>
                <a:srgbClr val="000000"/>
              </a:solidFill>
              <a:latin typeface="Arial" panose="020B0604020202020204" pitchFamily="34" charset="0"/>
              <a:ea typeface="Poppins"/>
              <a:cs typeface="Arial" panose="020B0604020202020204" pitchFamily="34" charset="0"/>
              <a:sym typeface="Poppins"/>
            </a:endParaRPr>
          </a:p>
          <a:p>
            <a:pPr algn="just">
              <a:lnSpc>
                <a:spcPts val="3898"/>
              </a:lnSpc>
            </a:pPr>
            <a:r>
              <a:rPr lang="en-US" sz="2400" b="1" dirty="0">
                <a:solidFill>
                  <a:srgbClr val="000000"/>
                </a:solidFill>
                <a:latin typeface="Arial" panose="020B0604020202020204" pitchFamily="34" charset="0"/>
                <a:ea typeface="Poppins Bold"/>
                <a:cs typeface="Arial" panose="020B0604020202020204" pitchFamily="34" charset="0"/>
                <a:sym typeface="Poppins Bold"/>
              </a:rPr>
              <a:t>Proposed Report Structure</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Introduction</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Case Study Overview</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Literature </a:t>
            </a:r>
            <a:r>
              <a:rPr lang="en-US" sz="2400" dirty="0" smtClean="0">
                <a:solidFill>
                  <a:srgbClr val="000000"/>
                </a:solidFill>
                <a:latin typeface="Arial" panose="020B0604020202020204" pitchFamily="34" charset="0"/>
                <a:ea typeface="Poppins"/>
                <a:cs typeface="Arial" panose="020B0604020202020204" pitchFamily="34" charset="0"/>
                <a:sym typeface="Poppins"/>
              </a:rPr>
              <a:t>Review</a:t>
            </a:r>
            <a:endParaRPr lang="en-US" sz="2400" dirty="0">
              <a:solidFill>
                <a:srgbClr val="000000"/>
              </a:solidFill>
              <a:latin typeface="Arial" panose="020B0604020202020204" pitchFamily="34" charset="0"/>
              <a:ea typeface="Poppins"/>
              <a:cs typeface="Arial" panose="020B0604020202020204" pitchFamily="34" charset="0"/>
              <a:sym typeface="Poppins"/>
            </a:endParaRP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Root Cause Analysis</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Policy Analysis</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Impact on Service Provision</a:t>
            </a:r>
          </a:p>
          <a:p>
            <a:pPr marL="601231" lvl="1" indent="-300615" algn="just">
              <a:lnSpc>
                <a:spcPts val="3898"/>
              </a:lnSpc>
              <a:buFont typeface="Arial"/>
              <a:buChar char="•"/>
            </a:pPr>
            <a:r>
              <a:rPr lang="en-US" sz="2400" dirty="0">
                <a:solidFill>
                  <a:srgbClr val="000000"/>
                </a:solidFill>
                <a:latin typeface="Arial" panose="020B0604020202020204" pitchFamily="34" charset="0"/>
                <a:ea typeface="Poppins"/>
                <a:cs typeface="Arial" panose="020B0604020202020204" pitchFamily="34" charset="0"/>
                <a:sym typeface="Poppins"/>
              </a:rPr>
              <a:t>Recommendations</a:t>
            </a:r>
          </a:p>
          <a:p>
            <a:pPr marL="601231" lvl="1" indent="-300615" algn="just">
              <a:lnSpc>
                <a:spcPts val="3898"/>
              </a:lnSpc>
              <a:buFont typeface="Arial"/>
              <a:buChar char="•"/>
            </a:pPr>
            <a:r>
              <a:rPr lang="en-US" sz="2400" dirty="0" smtClean="0">
                <a:solidFill>
                  <a:srgbClr val="000000"/>
                </a:solidFill>
                <a:latin typeface="Arial" panose="020B0604020202020204" pitchFamily="34" charset="0"/>
                <a:ea typeface="Poppins"/>
                <a:cs typeface="Arial" panose="020B0604020202020204" pitchFamily="34" charset="0"/>
                <a:sym typeface="Poppins"/>
              </a:rPr>
              <a:t>Conclusion</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27" name="Freeform 27"/>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2"/>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89091" y="-541368"/>
            <a:ext cx="13540054" cy="11635984"/>
            <a:chOff x="0" y="0"/>
            <a:chExt cx="812800" cy="698500"/>
          </a:xfrm>
        </p:grpSpPr>
        <p:sp>
          <p:nvSpPr>
            <p:cNvPr id="3" name="Freeform 3"/>
            <p:cNvSpPr/>
            <p:nvPr/>
          </p:nvSpPr>
          <p:spPr>
            <a:xfrm>
              <a:off x="4781" y="0"/>
              <a:ext cx="803238" cy="698500"/>
            </a:xfrm>
            <a:custGeom>
              <a:avLst/>
              <a:gdLst/>
              <a:ahLst/>
              <a:cxnLst/>
              <a:rect l="l" t="t" r="r" b="b"/>
              <a:pathLst>
                <a:path w="803238" h="698500">
                  <a:moveTo>
                    <a:pt x="799105" y="364571"/>
                  </a:moveTo>
                  <a:lnTo>
                    <a:pt x="613733" y="683179"/>
                  </a:lnTo>
                  <a:cubicBezTo>
                    <a:pt x="608214" y="692665"/>
                    <a:pt x="598068" y="698500"/>
                    <a:pt x="587094" y="698500"/>
                  </a:cubicBezTo>
                  <a:lnTo>
                    <a:pt x="216144" y="698500"/>
                  </a:lnTo>
                  <a:cubicBezTo>
                    <a:pt x="205170" y="698500"/>
                    <a:pt x="195024" y="692665"/>
                    <a:pt x="189505" y="683179"/>
                  </a:cubicBezTo>
                  <a:lnTo>
                    <a:pt x="4133" y="364571"/>
                  </a:lnTo>
                  <a:cubicBezTo>
                    <a:pt x="-1377" y="355100"/>
                    <a:pt x="-1377" y="343400"/>
                    <a:pt x="4133" y="333929"/>
                  </a:cubicBezTo>
                  <a:lnTo>
                    <a:pt x="189505" y="15321"/>
                  </a:lnTo>
                  <a:cubicBezTo>
                    <a:pt x="195024" y="5835"/>
                    <a:pt x="205170" y="0"/>
                    <a:pt x="216144" y="0"/>
                  </a:cubicBezTo>
                  <a:lnTo>
                    <a:pt x="587094" y="0"/>
                  </a:lnTo>
                  <a:cubicBezTo>
                    <a:pt x="598068" y="0"/>
                    <a:pt x="608214" y="5835"/>
                    <a:pt x="613733" y="15321"/>
                  </a:cubicBezTo>
                  <a:lnTo>
                    <a:pt x="799105" y="333929"/>
                  </a:lnTo>
                  <a:cubicBezTo>
                    <a:pt x="804615" y="343400"/>
                    <a:pt x="804615" y="355100"/>
                    <a:pt x="799105" y="364571"/>
                  </a:cubicBezTo>
                  <a:close/>
                </a:path>
              </a:pathLst>
            </a:custGeom>
            <a:solidFill>
              <a:srgbClr val="FFFFFF"/>
            </a:solidFill>
            <a:ln cap="rnd">
              <a:noFill/>
              <a:prstDash val="solid"/>
              <a:round/>
            </a:ln>
          </p:spPr>
        </p:sp>
        <p:sp>
          <p:nvSpPr>
            <p:cNvPr id="4" name="TextBox 4"/>
            <p:cNvSpPr txBox="1"/>
            <p:nvPr/>
          </p:nvSpPr>
          <p:spPr>
            <a:xfrm>
              <a:off x="114300" y="-47625"/>
              <a:ext cx="584200" cy="7461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1727131" y="2330067"/>
            <a:ext cx="14193850" cy="5783635"/>
          </a:xfrm>
          <a:prstGeom prst="rect">
            <a:avLst/>
          </a:prstGeom>
        </p:spPr>
        <p:txBody>
          <a:bodyPr lIns="0" tIns="0" rIns="0" bIns="0" rtlCol="0" anchor="t">
            <a:spAutoFit/>
          </a:bodyPr>
          <a:lstStyle/>
          <a:p>
            <a:pPr algn="just">
              <a:lnSpc>
                <a:spcPts val="4060"/>
              </a:lnSpc>
            </a:pPr>
            <a:r>
              <a:rPr lang="en-US" sz="2800" dirty="0">
                <a:solidFill>
                  <a:srgbClr val="000000"/>
                </a:solidFill>
                <a:latin typeface="Arial" panose="020B0604020202020204" pitchFamily="34" charset="0"/>
                <a:ea typeface="Poppins"/>
                <a:cs typeface="Arial" panose="020B0604020202020204" pitchFamily="34" charset="0"/>
                <a:sym typeface="Poppins"/>
              </a:rPr>
              <a:t>In conclusion, the Shrewsbury and Telford maternity scandal highlights the devastating consequences of long-term failures in quality assurance and service improvement. The evidence demonstrates that patient harm resulted from interconnected </a:t>
            </a:r>
            <a:r>
              <a:rPr lang="en-US" sz="28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800" dirty="0">
                <a:solidFill>
                  <a:srgbClr val="000000"/>
                </a:solidFill>
                <a:latin typeface="Arial" panose="020B0604020202020204" pitchFamily="34" charset="0"/>
                <a:ea typeface="Poppins"/>
                <a:cs typeface="Arial" panose="020B0604020202020204" pitchFamily="34" charset="0"/>
                <a:sym typeface="Poppins"/>
              </a:rPr>
              <a:t> weaknesses rather than isolated clinical mistakes. Applying the Swiss Cheese Model and Root Cause Analysis helped identify the systemic factors contributing to these failures, while the policy analysis showed that ineffective implementation of existing standards further compromised patient safety. Moving forward, healthcare </a:t>
            </a:r>
            <a:r>
              <a:rPr lang="en-US" sz="2800" dirty="0" err="1">
                <a:solidFill>
                  <a:srgbClr val="000000"/>
                </a:solidFill>
                <a:latin typeface="Arial" panose="020B0604020202020204" pitchFamily="34" charset="0"/>
                <a:ea typeface="Poppins"/>
                <a:cs typeface="Arial" panose="020B0604020202020204" pitchFamily="34" charset="0"/>
                <a:sym typeface="Poppins"/>
              </a:rPr>
              <a:t>organisations</a:t>
            </a:r>
            <a:r>
              <a:rPr lang="en-US" sz="2800" dirty="0">
                <a:solidFill>
                  <a:srgbClr val="000000"/>
                </a:solidFill>
                <a:latin typeface="Arial" panose="020B0604020202020204" pitchFamily="34" charset="0"/>
                <a:ea typeface="Poppins"/>
                <a:cs typeface="Arial" panose="020B0604020202020204" pitchFamily="34" charset="0"/>
                <a:sym typeface="Poppins"/>
              </a:rPr>
              <a:t> must </a:t>
            </a:r>
            <a:r>
              <a:rPr lang="en-US" sz="2800" dirty="0" err="1">
                <a:solidFill>
                  <a:srgbClr val="000000"/>
                </a:solidFill>
                <a:latin typeface="Arial" panose="020B0604020202020204" pitchFamily="34" charset="0"/>
                <a:ea typeface="Poppins"/>
                <a:cs typeface="Arial" panose="020B0604020202020204" pitchFamily="34" charset="0"/>
                <a:sym typeface="Poppins"/>
              </a:rPr>
              <a:t>prioritise</a:t>
            </a:r>
            <a:r>
              <a:rPr lang="en-US" sz="2800" dirty="0">
                <a:solidFill>
                  <a:srgbClr val="000000"/>
                </a:solidFill>
                <a:latin typeface="Arial" panose="020B0604020202020204" pitchFamily="34" charset="0"/>
                <a:ea typeface="Poppins"/>
                <a:cs typeface="Arial" panose="020B0604020202020204" pitchFamily="34" charset="0"/>
                <a:sym typeface="Poppins"/>
              </a:rPr>
              <a:t> strong leadership, robust clinical governance, continuous quality improvement, and patient-</a:t>
            </a:r>
            <a:r>
              <a:rPr lang="en-US" sz="2800" dirty="0" err="1">
                <a:solidFill>
                  <a:srgbClr val="000000"/>
                </a:solidFill>
                <a:latin typeface="Arial" panose="020B0604020202020204" pitchFamily="34" charset="0"/>
                <a:ea typeface="Poppins"/>
                <a:cs typeface="Arial" panose="020B0604020202020204" pitchFamily="34" charset="0"/>
                <a:sym typeface="Poppins"/>
              </a:rPr>
              <a:t>centred</a:t>
            </a:r>
            <a:r>
              <a:rPr lang="en-US" sz="2800" dirty="0">
                <a:solidFill>
                  <a:srgbClr val="000000"/>
                </a:solidFill>
                <a:latin typeface="Arial" panose="020B0604020202020204" pitchFamily="34" charset="0"/>
                <a:ea typeface="Poppins"/>
                <a:cs typeface="Arial" panose="020B0604020202020204" pitchFamily="34" charset="0"/>
                <a:sym typeface="Poppins"/>
              </a:rPr>
              <a:t> care to create safer and more equitable maternity services. Ultimately, learning from this case is essential to preventing similar tragedies and improving the quality of healthcare delivery.</a:t>
            </a:r>
          </a:p>
        </p:txBody>
      </p:sp>
      <p:grpSp>
        <p:nvGrpSpPr>
          <p:cNvPr id="6" name="Group 6"/>
          <p:cNvGrpSpPr/>
          <p:nvPr/>
        </p:nvGrpSpPr>
        <p:grpSpPr>
          <a:xfrm>
            <a:off x="14946886" y="445489"/>
            <a:ext cx="1166422" cy="1166422"/>
            <a:chOff x="0" y="0"/>
            <a:chExt cx="812800" cy="812800"/>
          </a:xfrm>
        </p:grpSpPr>
        <p:sp>
          <p:nvSpPr>
            <p:cNvPr id="7" name="Freeform 7"/>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33725"/>
              </a:srgbClr>
            </a:solidFill>
          </p:spPr>
        </p:sp>
        <p:sp>
          <p:nvSpPr>
            <p:cNvPr id="8" name="TextBox 8"/>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438114" y="1815681"/>
            <a:ext cx="590586" cy="590586"/>
            <a:chOff x="0" y="0"/>
            <a:chExt cx="812800" cy="812800"/>
          </a:xfrm>
        </p:grpSpPr>
        <p:sp>
          <p:nvSpPr>
            <p:cNvPr id="10" name="Freeform 10"/>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11" name="TextBox 11"/>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962797" y="7152217"/>
            <a:ext cx="4612646" cy="4612646"/>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14" name="TextBox 14"/>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369926" y="8484940"/>
            <a:ext cx="1947201" cy="194720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17" name="TextBox 17"/>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8" name="TextBox 18"/>
          <p:cNvSpPr txBox="1"/>
          <p:nvPr/>
        </p:nvSpPr>
        <p:spPr>
          <a:xfrm>
            <a:off x="6752920" y="1215867"/>
            <a:ext cx="3407035" cy="897682"/>
          </a:xfrm>
          <a:prstGeom prst="rect">
            <a:avLst/>
          </a:prstGeom>
        </p:spPr>
        <p:txBody>
          <a:bodyPr lIns="0" tIns="0" rIns="0" bIns="0" rtlCol="0" anchor="t">
            <a:spAutoFit/>
          </a:bodyPr>
          <a:lstStyle/>
          <a:p>
            <a:pPr algn="l">
              <a:lnSpc>
                <a:spcPts val="7000"/>
              </a:lnSpc>
            </a:pPr>
            <a:r>
              <a:rPr lang="en-US" sz="4400" b="1" dirty="0">
                <a:solidFill>
                  <a:srgbClr val="000000"/>
                </a:solidFill>
                <a:latin typeface="Arial" panose="020B0604020202020204" pitchFamily="34" charset="0"/>
                <a:ea typeface="Etna Sans Serif"/>
                <a:cs typeface="Arial" panose="020B0604020202020204" pitchFamily="34" charset="0"/>
                <a:sym typeface="Etna Sans Serif"/>
              </a:rPr>
              <a:t>Conclusion</a:t>
            </a:r>
          </a:p>
        </p:txBody>
      </p:sp>
      <p:sp>
        <p:nvSpPr>
          <p:cNvPr id="19" name="TextBox 19"/>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grpSp>
        <p:nvGrpSpPr>
          <p:cNvPr id="26" name="Group 26"/>
          <p:cNvGrpSpPr/>
          <p:nvPr/>
        </p:nvGrpSpPr>
        <p:grpSpPr>
          <a:xfrm>
            <a:off x="7337710" y="8843129"/>
            <a:ext cx="479650" cy="479650"/>
            <a:chOff x="0" y="0"/>
            <a:chExt cx="812800" cy="812800"/>
          </a:xfrm>
        </p:grpSpPr>
        <p:sp>
          <p:nvSpPr>
            <p:cNvPr id="27" name="Freeform 27"/>
            <p:cNvSpPr/>
            <p:nvPr/>
          </p:nvSpPr>
          <p:spPr>
            <a:xfrm>
              <a:off x="0" y="0"/>
              <a:ext cx="812800" cy="812800"/>
            </a:xfrm>
            <a:custGeom>
              <a:avLst/>
              <a:gdLst/>
              <a:ahLst/>
              <a:cxnLst/>
              <a:rect l="l" t="t" r="r" b="b"/>
              <a:pathLst>
                <a:path w="812800" h="812800">
                  <a:moveTo>
                    <a:pt x="510378" y="0"/>
                  </a:moveTo>
                  <a:lnTo>
                    <a:pt x="302422" y="0"/>
                  </a:lnTo>
                  <a:cubicBezTo>
                    <a:pt x="275679" y="0"/>
                    <a:pt x="254000" y="21679"/>
                    <a:pt x="254000" y="48422"/>
                  </a:cubicBezTo>
                  <a:lnTo>
                    <a:pt x="254000" y="205578"/>
                  </a:lnTo>
                  <a:cubicBezTo>
                    <a:pt x="254000" y="232321"/>
                    <a:pt x="232321" y="254000"/>
                    <a:pt x="205578" y="254000"/>
                  </a:cubicBezTo>
                  <a:lnTo>
                    <a:pt x="48422" y="254000"/>
                  </a:lnTo>
                  <a:cubicBezTo>
                    <a:pt x="21679" y="254000"/>
                    <a:pt x="0" y="275679"/>
                    <a:pt x="0" y="302422"/>
                  </a:cubicBezTo>
                  <a:lnTo>
                    <a:pt x="0" y="510378"/>
                  </a:lnTo>
                  <a:cubicBezTo>
                    <a:pt x="0" y="537121"/>
                    <a:pt x="21679" y="558800"/>
                    <a:pt x="48422" y="558800"/>
                  </a:cubicBezTo>
                  <a:lnTo>
                    <a:pt x="205578" y="558800"/>
                  </a:lnTo>
                  <a:cubicBezTo>
                    <a:pt x="232321" y="558800"/>
                    <a:pt x="254000" y="580479"/>
                    <a:pt x="254000" y="607222"/>
                  </a:cubicBezTo>
                  <a:lnTo>
                    <a:pt x="254000" y="764378"/>
                  </a:lnTo>
                  <a:cubicBezTo>
                    <a:pt x="254000" y="791121"/>
                    <a:pt x="275679" y="812800"/>
                    <a:pt x="302422" y="812800"/>
                  </a:cubicBezTo>
                  <a:lnTo>
                    <a:pt x="510378" y="812800"/>
                  </a:lnTo>
                  <a:cubicBezTo>
                    <a:pt x="537121" y="812800"/>
                    <a:pt x="558800" y="791121"/>
                    <a:pt x="558800" y="764378"/>
                  </a:cubicBezTo>
                  <a:lnTo>
                    <a:pt x="558800" y="607222"/>
                  </a:lnTo>
                  <a:cubicBezTo>
                    <a:pt x="558800" y="580479"/>
                    <a:pt x="580479" y="558800"/>
                    <a:pt x="607222" y="558800"/>
                  </a:cubicBezTo>
                  <a:lnTo>
                    <a:pt x="764378" y="558800"/>
                  </a:lnTo>
                  <a:cubicBezTo>
                    <a:pt x="791121" y="558800"/>
                    <a:pt x="812800" y="537121"/>
                    <a:pt x="812800" y="510378"/>
                  </a:cubicBezTo>
                  <a:lnTo>
                    <a:pt x="812800" y="302422"/>
                  </a:lnTo>
                  <a:cubicBezTo>
                    <a:pt x="812800" y="275679"/>
                    <a:pt x="791121" y="254000"/>
                    <a:pt x="764378" y="254000"/>
                  </a:cubicBezTo>
                  <a:lnTo>
                    <a:pt x="607222" y="254000"/>
                  </a:lnTo>
                  <a:cubicBezTo>
                    <a:pt x="580479" y="254000"/>
                    <a:pt x="558800" y="232321"/>
                    <a:pt x="558800" y="205578"/>
                  </a:cubicBezTo>
                  <a:lnTo>
                    <a:pt x="558800" y="48422"/>
                  </a:lnTo>
                  <a:cubicBezTo>
                    <a:pt x="558800" y="21679"/>
                    <a:pt x="537121" y="0"/>
                    <a:pt x="510378" y="0"/>
                  </a:cubicBezTo>
                  <a:close/>
                </a:path>
              </a:pathLst>
            </a:custGeom>
            <a:solidFill>
              <a:srgbClr val="0097B2"/>
            </a:solidFill>
          </p:spPr>
        </p:sp>
        <p:sp>
          <p:nvSpPr>
            <p:cNvPr id="28" name="TextBox 28"/>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29" name="Freeform 29"/>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2"/>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891660" y="733407"/>
            <a:ext cx="1166422" cy="1166422"/>
            <a:chOff x="0" y="0"/>
            <a:chExt cx="812800" cy="812800"/>
          </a:xfrm>
        </p:grpSpPr>
        <p:sp>
          <p:nvSpPr>
            <p:cNvPr id="3" name="Freeform 3"/>
            <p:cNvSpPr/>
            <p:nvPr/>
          </p:nvSpPr>
          <p:spPr>
            <a:xfrm>
              <a:off x="0" y="0"/>
              <a:ext cx="812800" cy="812800"/>
            </a:xfrm>
            <a:custGeom>
              <a:avLst/>
              <a:gdLst/>
              <a:ahLst/>
              <a:cxnLst/>
              <a:rect l="l" t="t" r="r" b="b"/>
              <a:pathLst>
                <a:path w="812800" h="812800">
                  <a:moveTo>
                    <a:pt x="538888" y="0"/>
                  </a:moveTo>
                  <a:lnTo>
                    <a:pt x="273912" y="0"/>
                  </a:lnTo>
                  <a:cubicBezTo>
                    <a:pt x="268631" y="0"/>
                    <a:pt x="263566" y="2098"/>
                    <a:pt x="259832" y="5832"/>
                  </a:cubicBezTo>
                  <a:cubicBezTo>
                    <a:pt x="256098" y="9566"/>
                    <a:pt x="254000" y="14631"/>
                    <a:pt x="254000" y="19912"/>
                  </a:cubicBezTo>
                  <a:lnTo>
                    <a:pt x="254000" y="234088"/>
                  </a:lnTo>
                  <a:cubicBezTo>
                    <a:pt x="254000" y="239369"/>
                    <a:pt x="251902" y="244434"/>
                    <a:pt x="248168" y="248168"/>
                  </a:cubicBezTo>
                  <a:cubicBezTo>
                    <a:pt x="244434" y="251902"/>
                    <a:pt x="239369" y="254000"/>
                    <a:pt x="234088" y="254000"/>
                  </a:cubicBezTo>
                  <a:lnTo>
                    <a:pt x="19912" y="254000"/>
                  </a:lnTo>
                  <a:cubicBezTo>
                    <a:pt x="14631" y="254000"/>
                    <a:pt x="9566" y="256098"/>
                    <a:pt x="5832" y="259832"/>
                  </a:cubicBezTo>
                  <a:cubicBezTo>
                    <a:pt x="2098" y="263566"/>
                    <a:pt x="0" y="268631"/>
                    <a:pt x="0" y="273912"/>
                  </a:cubicBezTo>
                  <a:lnTo>
                    <a:pt x="0" y="538888"/>
                  </a:lnTo>
                  <a:cubicBezTo>
                    <a:pt x="0" y="544169"/>
                    <a:pt x="2098" y="549234"/>
                    <a:pt x="5832" y="552968"/>
                  </a:cubicBezTo>
                  <a:cubicBezTo>
                    <a:pt x="9566" y="556702"/>
                    <a:pt x="14631" y="558800"/>
                    <a:pt x="19912" y="558800"/>
                  </a:cubicBezTo>
                  <a:lnTo>
                    <a:pt x="234088" y="558800"/>
                  </a:lnTo>
                  <a:cubicBezTo>
                    <a:pt x="239369" y="558800"/>
                    <a:pt x="244434" y="560898"/>
                    <a:pt x="248168" y="564632"/>
                  </a:cubicBezTo>
                  <a:cubicBezTo>
                    <a:pt x="251902" y="568366"/>
                    <a:pt x="254000" y="573431"/>
                    <a:pt x="254000" y="578712"/>
                  </a:cubicBezTo>
                  <a:lnTo>
                    <a:pt x="254000" y="792888"/>
                  </a:lnTo>
                  <a:cubicBezTo>
                    <a:pt x="254000" y="798169"/>
                    <a:pt x="256098" y="803234"/>
                    <a:pt x="259832" y="806968"/>
                  </a:cubicBezTo>
                  <a:cubicBezTo>
                    <a:pt x="263566" y="810702"/>
                    <a:pt x="268631" y="812800"/>
                    <a:pt x="273912" y="812800"/>
                  </a:cubicBezTo>
                  <a:lnTo>
                    <a:pt x="538888" y="812800"/>
                  </a:lnTo>
                  <a:cubicBezTo>
                    <a:pt x="544169" y="812800"/>
                    <a:pt x="549234" y="810702"/>
                    <a:pt x="552968" y="806968"/>
                  </a:cubicBezTo>
                  <a:cubicBezTo>
                    <a:pt x="556702" y="803234"/>
                    <a:pt x="558800" y="798169"/>
                    <a:pt x="558800" y="792888"/>
                  </a:cubicBezTo>
                  <a:lnTo>
                    <a:pt x="558800" y="578712"/>
                  </a:lnTo>
                  <a:cubicBezTo>
                    <a:pt x="558800" y="573431"/>
                    <a:pt x="560898" y="568366"/>
                    <a:pt x="564632" y="564632"/>
                  </a:cubicBezTo>
                  <a:cubicBezTo>
                    <a:pt x="568366" y="560898"/>
                    <a:pt x="573431" y="558800"/>
                    <a:pt x="578712" y="558800"/>
                  </a:cubicBezTo>
                  <a:lnTo>
                    <a:pt x="792888" y="558800"/>
                  </a:lnTo>
                  <a:cubicBezTo>
                    <a:pt x="798169" y="558800"/>
                    <a:pt x="803234" y="556702"/>
                    <a:pt x="806968" y="552968"/>
                  </a:cubicBezTo>
                  <a:cubicBezTo>
                    <a:pt x="810702" y="549234"/>
                    <a:pt x="812800" y="544169"/>
                    <a:pt x="812800" y="538888"/>
                  </a:cubicBezTo>
                  <a:lnTo>
                    <a:pt x="812800" y="273912"/>
                  </a:lnTo>
                  <a:cubicBezTo>
                    <a:pt x="812800" y="268631"/>
                    <a:pt x="810702" y="263566"/>
                    <a:pt x="806968" y="259832"/>
                  </a:cubicBezTo>
                  <a:cubicBezTo>
                    <a:pt x="803234" y="256098"/>
                    <a:pt x="798169" y="254000"/>
                    <a:pt x="792888" y="254000"/>
                  </a:cubicBezTo>
                  <a:lnTo>
                    <a:pt x="578712" y="254000"/>
                  </a:lnTo>
                  <a:cubicBezTo>
                    <a:pt x="573431" y="254000"/>
                    <a:pt x="568366" y="251902"/>
                    <a:pt x="564632" y="248168"/>
                  </a:cubicBezTo>
                  <a:cubicBezTo>
                    <a:pt x="560898" y="244434"/>
                    <a:pt x="558800" y="239369"/>
                    <a:pt x="558800" y="234088"/>
                  </a:cubicBezTo>
                  <a:lnTo>
                    <a:pt x="558800" y="19912"/>
                  </a:lnTo>
                  <a:cubicBezTo>
                    <a:pt x="558800" y="14631"/>
                    <a:pt x="556702" y="9566"/>
                    <a:pt x="552968" y="5832"/>
                  </a:cubicBezTo>
                  <a:cubicBezTo>
                    <a:pt x="549234" y="2098"/>
                    <a:pt x="544169" y="0"/>
                    <a:pt x="538888" y="0"/>
                  </a:cubicBezTo>
                  <a:close/>
                </a:path>
              </a:pathLst>
            </a:custGeom>
            <a:solidFill>
              <a:srgbClr val="ECEEF3">
                <a:alpha val="53725"/>
              </a:srgbClr>
            </a:solidFill>
          </p:spPr>
        </p:sp>
        <p:sp>
          <p:nvSpPr>
            <p:cNvPr id="4" name="TextBox 4"/>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5" name="Group 5"/>
          <p:cNvGrpSpPr/>
          <p:nvPr/>
        </p:nvGrpSpPr>
        <p:grpSpPr>
          <a:xfrm>
            <a:off x="438114" y="1316618"/>
            <a:ext cx="590586" cy="590586"/>
            <a:chOff x="0" y="0"/>
            <a:chExt cx="812800" cy="812800"/>
          </a:xfrm>
        </p:grpSpPr>
        <p:sp>
          <p:nvSpPr>
            <p:cNvPr id="6" name="Freeform 6"/>
            <p:cNvSpPr/>
            <p:nvPr/>
          </p:nvSpPr>
          <p:spPr>
            <a:xfrm>
              <a:off x="0" y="0"/>
              <a:ext cx="812800" cy="812800"/>
            </a:xfrm>
            <a:custGeom>
              <a:avLst/>
              <a:gdLst/>
              <a:ahLst/>
              <a:cxnLst/>
              <a:rect l="l" t="t" r="r" b="b"/>
              <a:pathLst>
                <a:path w="812800" h="812800">
                  <a:moveTo>
                    <a:pt x="519473" y="0"/>
                  </a:moveTo>
                  <a:lnTo>
                    <a:pt x="293327" y="0"/>
                  </a:lnTo>
                  <a:cubicBezTo>
                    <a:pt x="271607" y="0"/>
                    <a:pt x="254000" y="17607"/>
                    <a:pt x="254000" y="39327"/>
                  </a:cubicBezTo>
                  <a:lnTo>
                    <a:pt x="254000" y="214673"/>
                  </a:lnTo>
                  <a:cubicBezTo>
                    <a:pt x="254000" y="236393"/>
                    <a:pt x="236393" y="254000"/>
                    <a:pt x="214673" y="254000"/>
                  </a:cubicBezTo>
                  <a:lnTo>
                    <a:pt x="39327" y="254000"/>
                  </a:lnTo>
                  <a:cubicBezTo>
                    <a:pt x="17607" y="254000"/>
                    <a:pt x="0" y="271607"/>
                    <a:pt x="0" y="293327"/>
                  </a:cubicBezTo>
                  <a:lnTo>
                    <a:pt x="0" y="519473"/>
                  </a:lnTo>
                  <a:cubicBezTo>
                    <a:pt x="0" y="541193"/>
                    <a:pt x="17607" y="558800"/>
                    <a:pt x="39327" y="558800"/>
                  </a:cubicBezTo>
                  <a:lnTo>
                    <a:pt x="214673" y="558800"/>
                  </a:lnTo>
                  <a:cubicBezTo>
                    <a:pt x="236393" y="558800"/>
                    <a:pt x="254000" y="576407"/>
                    <a:pt x="254000" y="598127"/>
                  </a:cubicBezTo>
                  <a:lnTo>
                    <a:pt x="254000" y="773473"/>
                  </a:lnTo>
                  <a:cubicBezTo>
                    <a:pt x="254000" y="795193"/>
                    <a:pt x="271607" y="812800"/>
                    <a:pt x="293327" y="812800"/>
                  </a:cubicBezTo>
                  <a:lnTo>
                    <a:pt x="519473" y="812800"/>
                  </a:lnTo>
                  <a:cubicBezTo>
                    <a:pt x="541193" y="812800"/>
                    <a:pt x="558800" y="795193"/>
                    <a:pt x="558800" y="773473"/>
                  </a:cubicBezTo>
                  <a:lnTo>
                    <a:pt x="558800" y="598127"/>
                  </a:lnTo>
                  <a:cubicBezTo>
                    <a:pt x="558800" y="576407"/>
                    <a:pt x="576407" y="558800"/>
                    <a:pt x="598127" y="558800"/>
                  </a:cubicBezTo>
                  <a:lnTo>
                    <a:pt x="773473" y="558800"/>
                  </a:lnTo>
                  <a:cubicBezTo>
                    <a:pt x="795193" y="558800"/>
                    <a:pt x="812800" y="541193"/>
                    <a:pt x="812800" y="519473"/>
                  </a:cubicBezTo>
                  <a:lnTo>
                    <a:pt x="812800" y="293327"/>
                  </a:lnTo>
                  <a:cubicBezTo>
                    <a:pt x="812800" y="271607"/>
                    <a:pt x="795193" y="254000"/>
                    <a:pt x="773473" y="254000"/>
                  </a:cubicBezTo>
                  <a:lnTo>
                    <a:pt x="598127" y="254000"/>
                  </a:lnTo>
                  <a:cubicBezTo>
                    <a:pt x="576407" y="254000"/>
                    <a:pt x="558800" y="236393"/>
                    <a:pt x="558800" y="214673"/>
                  </a:cubicBezTo>
                  <a:lnTo>
                    <a:pt x="558800" y="39327"/>
                  </a:lnTo>
                  <a:cubicBezTo>
                    <a:pt x="558800" y="17607"/>
                    <a:pt x="541193" y="0"/>
                    <a:pt x="519473" y="0"/>
                  </a:cubicBezTo>
                  <a:close/>
                </a:path>
              </a:pathLst>
            </a:custGeom>
            <a:solidFill>
              <a:srgbClr val="C0CBEF">
                <a:alpha val="33725"/>
              </a:srgbClr>
            </a:solidFill>
          </p:spPr>
        </p:sp>
        <p:sp>
          <p:nvSpPr>
            <p:cNvPr id="7" name="TextBox 7"/>
            <p:cNvSpPr txBox="1"/>
            <p:nvPr/>
          </p:nvSpPr>
          <p:spPr>
            <a:xfrm>
              <a:off x="190500" y="142875"/>
              <a:ext cx="431800" cy="479425"/>
            </a:xfrm>
            <a:prstGeom prst="rect">
              <a:avLst/>
            </a:prstGeom>
          </p:spPr>
          <p:txBody>
            <a:bodyPr lIns="50800" tIns="50800" rIns="50800" bIns="50800"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8" name="TextBox 8"/>
          <p:cNvSpPr txBox="1"/>
          <p:nvPr/>
        </p:nvSpPr>
        <p:spPr>
          <a:xfrm>
            <a:off x="2296592" y="491961"/>
            <a:ext cx="2102035" cy="641201"/>
          </a:xfrm>
          <a:prstGeom prst="rect">
            <a:avLst/>
          </a:prstGeom>
        </p:spPr>
        <p:txBody>
          <a:bodyPr lIns="0" tIns="0" rIns="0" bIns="0" rtlCol="0" anchor="t">
            <a:spAutoFit/>
          </a:bodyPr>
          <a:lstStyle/>
          <a:p>
            <a:pPr algn="l">
              <a:lnSpc>
                <a:spcPts val="2520"/>
              </a:lnSpc>
            </a:pPr>
            <a:r>
              <a:rPr lang="en-US" sz="1800" b="1">
                <a:solidFill>
                  <a:srgbClr val="000000"/>
                </a:solidFill>
                <a:latin typeface="Arial" panose="020B0604020202020204" pitchFamily="34" charset="0"/>
                <a:ea typeface="Bricolage Grotesque Bold"/>
                <a:cs typeface="Arial" panose="020B0604020202020204" pitchFamily="34" charset="0"/>
                <a:sym typeface="Bricolage Grotesque Bold"/>
              </a:rPr>
              <a:t>Shrewsbury and Telford Hospital</a:t>
            </a:r>
          </a:p>
        </p:txBody>
      </p:sp>
      <p:sp>
        <p:nvSpPr>
          <p:cNvPr id="9" name="TextBox 9"/>
          <p:cNvSpPr txBox="1"/>
          <p:nvPr/>
        </p:nvSpPr>
        <p:spPr>
          <a:xfrm>
            <a:off x="7478148" y="755650"/>
            <a:ext cx="5067265" cy="650875"/>
          </a:xfrm>
          <a:prstGeom prst="rect">
            <a:avLst/>
          </a:prstGeom>
        </p:spPr>
        <p:txBody>
          <a:bodyPr lIns="0" tIns="0" rIns="0" bIns="0" rtlCol="0" anchor="t">
            <a:spAutoFit/>
          </a:bodyPr>
          <a:lstStyle/>
          <a:p>
            <a:pPr algn="l">
              <a:lnSpc>
                <a:spcPts val="4850"/>
              </a:lnSpc>
            </a:pPr>
            <a:r>
              <a:rPr lang="en-US" sz="5000">
                <a:solidFill>
                  <a:srgbClr val="000000"/>
                </a:solidFill>
                <a:latin typeface="Arial" panose="020B0604020202020204" pitchFamily="34" charset="0"/>
                <a:ea typeface="Etna Sans Serif"/>
                <a:cs typeface="Arial" panose="020B0604020202020204" pitchFamily="34" charset="0"/>
                <a:sym typeface="Etna Sans Serif"/>
              </a:rPr>
              <a:t>References</a:t>
            </a:r>
          </a:p>
        </p:txBody>
      </p:sp>
      <p:grpSp>
        <p:nvGrpSpPr>
          <p:cNvPr id="10" name="Group 10"/>
          <p:cNvGrpSpPr/>
          <p:nvPr/>
        </p:nvGrpSpPr>
        <p:grpSpPr>
          <a:xfrm>
            <a:off x="5399134" y="8644600"/>
            <a:ext cx="4612646" cy="461264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04875" cap="sq">
              <a:solidFill>
                <a:srgbClr val="0097B2">
                  <a:alpha val="15686"/>
                </a:srgbClr>
              </a:solidFill>
              <a:prstDash val="solid"/>
              <a:miter/>
            </a:ln>
          </p:spPr>
        </p:sp>
        <p:sp>
          <p:nvSpPr>
            <p:cNvPr id="12" name="TextBox 12"/>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grpSp>
        <p:nvGrpSpPr>
          <p:cNvPr id="13" name="Group 13"/>
          <p:cNvGrpSpPr/>
          <p:nvPr/>
        </p:nvGrpSpPr>
        <p:grpSpPr>
          <a:xfrm>
            <a:off x="6731857" y="9832431"/>
            <a:ext cx="1947201" cy="194720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33400" cap="sq">
              <a:solidFill>
                <a:srgbClr val="000000">
                  <a:alpha val="4706"/>
                </a:srgbClr>
              </a:solidFill>
              <a:prstDash val="solid"/>
              <a:miter/>
            </a:ln>
          </p:spPr>
        </p:sp>
        <p:sp>
          <p:nvSpPr>
            <p:cNvPr id="15" name="TextBox 15"/>
            <p:cNvSpPr txBox="1"/>
            <p:nvPr/>
          </p:nvSpPr>
          <p:spPr>
            <a:xfrm>
              <a:off x="76200" y="28575"/>
              <a:ext cx="660400" cy="708025"/>
            </a:xfrm>
            <a:prstGeom prst="rect">
              <a:avLst/>
            </a:prstGeom>
          </p:spPr>
          <p:txBody>
            <a:bodyPr lIns="44718" tIns="44718" rIns="44718" bIns="44718" rtlCol="0" anchor="ctr"/>
            <a:lstStyle/>
            <a:p>
              <a:pPr algn="ctr">
                <a:lnSpc>
                  <a:spcPts val="2520"/>
                </a:lnSpc>
              </a:pPr>
              <a:endParaRPr>
                <a:latin typeface="Arial" panose="020B0604020202020204" pitchFamily="34" charset="0"/>
                <a:cs typeface="Arial" panose="020B0604020202020204" pitchFamily="34" charset="0"/>
              </a:endParaRPr>
            </a:p>
          </p:txBody>
        </p:sp>
      </p:grpSp>
      <p:sp>
        <p:nvSpPr>
          <p:cNvPr id="16" name="TextBox 16"/>
          <p:cNvSpPr txBox="1"/>
          <p:nvPr/>
        </p:nvSpPr>
        <p:spPr>
          <a:xfrm>
            <a:off x="1028700" y="1409746"/>
            <a:ext cx="16875247" cy="8604920"/>
          </a:xfrm>
          <a:prstGeom prst="rect">
            <a:avLst/>
          </a:prstGeom>
        </p:spPr>
        <p:txBody>
          <a:bodyPr lIns="0" tIns="0" rIns="0" bIns="0" rtlCol="0" anchor="t">
            <a:spAutoFit/>
          </a:bodyPr>
          <a:lstStyle/>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Care Quality Commission (2023) Freedom to Speak Up: Raising Concerns.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2" tooltip="https://www.cqc.org.uk/?utm_source=chatgpt.com"/>
              </a:rPr>
              <a:t>Care Quality Commission</a:t>
            </a:r>
            <a:r>
              <a:rPr lang="en-US" sz="2000">
                <a:solidFill>
                  <a:srgbClr val="000000"/>
                </a:solidFill>
                <a:latin typeface="Arial" panose="020B0604020202020204" pitchFamily="34" charset="0"/>
                <a:ea typeface="Poppins"/>
                <a:cs typeface="Arial" panose="020B0604020202020204" pitchFamily="34" charset="0"/>
                <a:sym typeface="Poppins"/>
              </a:rPr>
              <a:t>     </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Institute of Medicine (2001) Crossing the Quality Chasm: A New Health System for the 21st Century. Washington, DC: National Academies Press.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3" tooltip="https://nap.nationalacademies.org/catalog/10027/crossing-the-quality-chasm-a-new-health-system-for-the?utm_source=chatgpt.com"/>
              </a:rPr>
              <a:t>National Academies Press</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NHS England (2022) Patient Safety Incident Response Framework (PSIRF): Supporting Guidance. London: NHS England. Available at: NHS England PSIRF Guidance</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NHS England (2023) Three-Year Delivery Plan for Maternity and Neonatal Services. London: NHS England.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4" tooltip="https://www.england.nhs.uk/publication/three-year-delivery-plan-for-maternity-and-neonatal-services/?utm_source=chatgpt.com"/>
              </a:rPr>
              <a:t>NHS England Three-Year Delivery Plan</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Ockenden, D. (2022) Final Report of the Ockenden Review. London: Department of Health and Social Care.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5" tooltip="https://www.gov.uk/government/publications/final-report-of-the-ockenden-review?utm_source=chatgpt.com"/>
              </a:rPr>
              <a:t>Final Report of the Ockenden Review</a:t>
            </a:r>
            <a:r>
              <a:rPr lang="en-US" sz="2000">
                <a:solidFill>
                  <a:srgbClr val="000000"/>
                </a:solidFill>
                <a:latin typeface="Arial" panose="020B0604020202020204" pitchFamily="34" charset="0"/>
                <a:ea typeface="Poppins"/>
                <a:cs typeface="Arial" panose="020B0604020202020204" pitchFamily="34" charset="0"/>
                <a:sym typeface="Poppins"/>
              </a:rPr>
              <a:t>            </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Peerally, M.F., Carr, S., Waring, J. and Dixon-Woods, M. (2017) ‘The problem with root cause analysis’, BMJ Quality &amp; Safety, 26(5), pp. 417–422.</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Percarpio, K.B., Watts, B.V. and Weeks, W.B. (2022) ‘The effectiveness of root cause analysis in healthcare: A systematic review’, Journal of Patient Safety, 18(2), pp. e402–e410.</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Reason, J. (2000) ‘Human error: Models and management’, BMJ, 320(7237), pp. 768–770.</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Scally, G. and Donaldson, L.J. (1998) ‘Clinical governance and the drive for quality improvement in the new NHS in England’, BMJ, 317(7150), pp. 61–65.</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World Health Organization (2021) Global Patient Safety Action Plan 2021–2030: Towards Eliminating Avoidable Harm in Health Care. Geneva: WHO.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6" tooltip="https://www.who.int/publications/i/item/9789240032705?utm_source=chatgpt.com"/>
              </a:rPr>
              <a:t>WHO Global Patient Safety Action Plan 2021–2030</a:t>
            </a:r>
            <a:r>
              <a:rPr lang="en-US" sz="2000">
                <a:solidFill>
                  <a:srgbClr val="000000"/>
                </a:solidFill>
                <a:latin typeface="Arial" panose="020B0604020202020204" pitchFamily="34" charset="0"/>
                <a:ea typeface="Poppins"/>
                <a:cs typeface="Arial" panose="020B0604020202020204" pitchFamily="34" charset="0"/>
                <a:sym typeface="Poppins"/>
              </a:rPr>
              <a:t> </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World Health Organization (2023) Patient Safety. Geneva: WHO.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7" tooltip="https://www.who.int/news-room/fact-sheets/detail/patient-safety?utm_source=chatgpt.com"/>
              </a:rPr>
              <a:t>WHO Patient Safety Fact Sheet</a:t>
            </a:r>
            <a:r>
              <a:rPr lang="en-US" sz="2000">
                <a:solidFill>
                  <a:srgbClr val="000000"/>
                </a:solidFill>
                <a:latin typeface="Arial" panose="020B0604020202020204" pitchFamily="34" charset="0"/>
                <a:ea typeface="Poppins"/>
                <a:cs typeface="Arial" panose="020B0604020202020204" pitchFamily="34" charset="0"/>
                <a:sym typeface="Poppins"/>
              </a:rPr>
              <a:t> </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World Health Organization (2024) Quality of Care. Geneva: WHO.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8" tooltip="https://www.who.int/health-topics/quality-of-care?utm_source=chatgpt.com"/>
              </a:rPr>
              <a:t>WHO Quality of Care</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National Guardian's Office (2023) Freedom to Speak Up: Guidance for Organisations.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9" tooltip="https://nationalguardian.org.uk/?utm_source=chatgpt.com"/>
              </a:rPr>
              <a:t>National Guardian's Office</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Royal College of Obstetricians and Gynaecologists (2022) Improving Patient Safety in Maternity Services.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10" tooltip="https://www.rcog.org.uk/?utm_source=chatgpt.com"/>
              </a:rPr>
              <a:t>Royal College of Obstetricians and Gynaecologists</a:t>
            </a:r>
          </a:p>
          <a:p>
            <a:pPr marL="431805" lvl="1" indent="-215903" algn="just">
              <a:lnSpc>
                <a:spcPts val="2800"/>
              </a:lnSpc>
              <a:buFont typeface="Arial"/>
              <a:buChar char="•"/>
            </a:pPr>
            <a:r>
              <a:rPr lang="en-US" sz="2000">
                <a:solidFill>
                  <a:srgbClr val="000000"/>
                </a:solidFill>
                <a:latin typeface="Arial" panose="020B0604020202020204" pitchFamily="34" charset="0"/>
                <a:ea typeface="Poppins"/>
                <a:cs typeface="Arial" panose="020B0604020202020204" pitchFamily="34" charset="0"/>
                <a:sym typeface="Poppins"/>
              </a:rPr>
              <a:t>National Institute for Health and Care Excellence (2023) Intrapartum Care: NICE Guideline. Available at: </a:t>
            </a:r>
            <a:r>
              <a:rPr lang="en-US" sz="2000" u="sng">
                <a:solidFill>
                  <a:srgbClr val="000000"/>
                </a:solidFill>
                <a:latin typeface="Arial" panose="020B0604020202020204" pitchFamily="34" charset="0"/>
                <a:ea typeface="Poppins"/>
                <a:cs typeface="Arial" panose="020B0604020202020204" pitchFamily="34" charset="0"/>
                <a:sym typeface="Poppins"/>
                <a:hlinkClick r:id="rId11" tooltip="https://www.nice.org.uk/guidance?utm_source=chatgpt.com"/>
              </a:rPr>
              <a:t>NICE Intrapartum Care Guideline</a:t>
            </a:r>
          </a:p>
          <a:p>
            <a:pPr algn="just">
              <a:lnSpc>
                <a:spcPts val="2660"/>
              </a:lnSpc>
            </a:pPr>
            <a:endParaRPr lang="en-US" sz="2000" u="sng">
              <a:solidFill>
                <a:srgbClr val="000000"/>
              </a:solidFill>
              <a:latin typeface="Arial" panose="020B0604020202020204" pitchFamily="34" charset="0"/>
              <a:ea typeface="Poppins"/>
              <a:cs typeface="Arial" panose="020B0604020202020204" pitchFamily="34" charset="0"/>
              <a:sym typeface="Poppins"/>
              <a:hlinkClick r:id="rId11" tooltip="https://www.nice.org.uk/guidance?utm_source=chatgpt.com"/>
            </a:endParaRPr>
          </a:p>
        </p:txBody>
      </p:sp>
      <p:sp>
        <p:nvSpPr>
          <p:cNvPr id="17" name="Freeform 17"/>
          <p:cNvSpPr/>
          <p:nvPr/>
        </p:nvSpPr>
        <p:spPr>
          <a:xfrm>
            <a:off x="1343526" y="508157"/>
            <a:ext cx="767210" cy="767210"/>
          </a:xfrm>
          <a:custGeom>
            <a:avLst/>
            <a:gdLst/>
            <a:ahLst/>
            <a:cxnLst/>
            <a:rect l="l" t="t" r="r" b="b"/>
            <a:pathLst>
              <a:path w="767210" h="767210">
                <a:moveTo>
                  <a:pt x="0" y="0"/>
                </a:moveTo>
                <a:lnTo>
                  <a:pt x="767210" y="0"/>
                </a:lnTo>
                <a:lnTo>
                  <a:pt x="767210" y="767210"/>
                </a:lnTo>
                <a:lnTo>
                  <a:pt x="0" y="767210"/>
                </a:lnTo>
                <a:lnTo>
                  <a:pt x="0" y="0"/>
                </a:lnTo>
                <a:close/>
              </a:path>
            </a:pathLst>
          </a:custGeom>
          <a:blipFill>
            <a:blip r:embed="rId12"/>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1416</Words>
  <Application>Microsoft Office PowerPoint</Application>
  <PresentationFormat>Custom</PresentationFormat>
  <Paragraphs>109</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Etna Sans Serif</vt:lpstr>
      <vt:lpstr>Bricolage Grotesque Bold</vt:lpstr>
      <vt:lpstr>Calibri</vt:lpstr>
      <vt:lpstr>Poppins</vt:lpstr>
      <vt:lpstr>Poppins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Blue Simple Maternal Health Care Presentation</dc:title>
  <dc:creator>Md Rimon Miah</dc:creator>
  <cp:lastModifiedBy>Microsoft account</cp:lastModifiedBy>
  <cp:revision>7</cp:revision>
  <dcterms:created xsi:type="dcterms:W3CDTF">2006-08-16T00:00:00Z</dcterms:created>
  <dcterms:modified xsi:type="dcterms:W3CDTF">2026-07-17T05:42:57Z</dcterms:modified>
  <dc:identifier>DAHPkVBtRWA</dc:identifier>
</cp:coreProperties>
</file>