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6"/>
  </p:notesMasterIdLst>
  <p:handoutMasterIdLst>
    <p:handoutMasterId r:id="rId17"/>
  </p:handoutMasterIdLst>
  <p:sldIdLst>
    <p:sldId id="526" r:id="rId4"/>
    <p:sldId id="525" r:id="rId5"/>
    <p:sldId id="529" r:id="rId6"/>
    <p:sldId id="527" r:id="rId7"/>
    <p:sldId id="528" r:id="rId8"/>
    <p:sldId id="530" r:id="rId9"/>
    <p:sldId id="532" r:id="rId10"/>
    <p:sldId id="441" r:id="rId11"/>
    <p:sldId id="542" r:id="rId12"/>
    <p:sldId id="531" r:id="rId13"/>
    <p:sldId id="539" r:id="rId14"/>
    <p:sldId id="543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7F36BA"/>
    <a:srgbClr val="D9F3CB"/>
    <a:srgbClr val="FFDCE9"/>
    <a:srgbClr val="FDFFB9"/>
    <a:srgbClr val="FFA3FA"/>
    <a:srgbClr val="A6FFB2"/>
    <a:srgbClr val="F5FF41"/>
    <a:srgbClr val="F3F08A"/>
    <a:srgbClr val="D3DC34"/>
    <a:srgbClr val="D42C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3439"/>
    <p:restoredTop sz="95940" autoAdjust="0"/>
  </p:normalViewPr>
  <p:slideViewPr>
    <p:cSldViewPr snapToGrid="0" snapToObjects="1">
      <p:cViewPr varScale="1">
        <p:scale>
          <a:sx n="23" d="100"/>
          <a:sy n="23" d="100"/>
        </p:scale>
        <p:origin x="208" y="18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3/19/24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511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121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19/03/24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FD99-3C01-4087-9D44-F605F4BB7B74}" type="datetimeFigureOut">
              <a:rPr lang="en-US" smtClean="0"/>
              <a:pPr/>
              <a:t>3/19/24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37252-72F3-474F-8582-32D765D306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6067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12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0" r:id="rId22"/>
    <p:sldLayoutId id="2147484121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4.png"/><Relationship Id="rId5" Type="http://schemas.openxmlformats.org/officeDocument/2006/relationships/hyperlink" Target="https://www.peniarth.cymru/en/portfolio/tric-a-chlic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7.png"/><Relationship Id="rId3" Type="http://schemas.openxmlformats.org/officeDocument/2006/relationships/image" Target="../media/image11.png"/><Relationship Id="rId7" Type="http://schemas.openxmlformats.org/officeDocument/2006/relationships/hyperlink" Target="https://hwb.gov.wales/repository/discovery/resource/9c2cb9c5-8400-4b0a-a577-dc5e469bea05/en" TargetMode="External"/><Relationship Id="rId12" Type="http://schemas.openxmlformats.org/officeDocument/2006/relationships/hyperlink" Target="https://www.cscjes-cronfa.co.uk/repository/resource/363d38c0-5bbb-4427-9dc7-02e99289fe22/en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3.png"/><Relationship Id="rId11" Type="http://schemas.openxmlformats.org/officeDocument/2006/relationships/image" Target="../media/image16.png"/><Relationship Id="rId5" Type="http://schemas.openxmlformats.org/officeDocument/2006/relationships/hyperlink" Target="https://atebol-siop.com/pecyn-llyfrau-ffeithiol-cymraeg-ail-iaith.html" TargetMode="External"/><Relationship Id="rId10" Type="http://schemas.openxmlformats.org/officeDocument/2006/relationships/image" Target="../media/image15.png"/><Relationship Id="rId4" Type="http://schemas.openxmlformats.org/officeDocument/2006/relationships/image" Target="../media/image12.tiff"/><Relationship Id="rId9" Type="http://schemas.openxmlformats.org/officeDocument/2006/relationships/hyperlink" Target="https://www.youtube.com/watch?v=_oFrInW4L6c" TargetMode="External"/><Relationship Id="rId1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latin typeface="Ink Free" panose="03080402000500000000" pitchFamily="66" charset="0"/>
            </a:endParaRPr>
          </a:p>
          <a:p>
            <a:r>
              <a:rPr lang="en-US" sz="4500" b="1" cap="none" dirty="0"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0221" y="1830052"/>
            <a:ext cx="2666137" cy="21005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919" y="4047201"/>
            <a:ext cx="6548228" cy="23744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9624" y="1935455"/>
            <a:ext cx="3495487" cy="1889786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System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ffoneg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ynganu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sillafu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strwythuro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6CE263B6-6011-7643-AC4F-9CB90ACBB5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7" y="4567665"/>
            <a:ext cx="3048000" cy="1333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876" y="213161"/>
            <a:ext cx="1279576" cy="100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845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latin typeface="Ink Free" panose="03080402000500000000" pitchFamily="66" charset="0"/>
            </a:endParaRPr>
          </a:p>
          <a:p>
            <a:r>
              <a:rPr lang="en-US" sz="4500" b="1" cap="none" dirty="0"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rhaglenni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bedair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haen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reading book and television programme series – four different levels. 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801" y="3632531"/>
            <a:ext cx="4953436" cy="285292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2273" y="191868"/>
            <a:ext cx="2090644" cy="10507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422" y="1748354"/>
            <a:ext cx="2945305" cy="17207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8500728" y="1748354"/>
            <a:ext cx="2642780" cy="1746587"/>
          </a:xfrm>
          <a:prstGeom prst="rect">
            <a:avLst/>
          </a:prstGeom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35262" y="4393558"/>
            <a:ext cx="1937794" cy="193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963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latin typeface="Ink Free" panose="03080402000500000000" pitchFamily="66" charset="0"/>
            </a:endParaRPr>
          </a:p>
          <a:p>
            <a:r>
              <a:rPr lang="en-US" sz="4500" b="1" cap="none" dirty="0">
                <a:latin typeface="Ink Free" panose="03080402000500000000" pitchFamily="66" charset="0"/>
              </a:rPr>
              <a:t>Reading series and useful resources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7FD1C4-B01D-D249-8E8E-E85264C9D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43" y="5435836"/>
            <a:ext cx="7112000" cy="1244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30583A-1EEC-164E-B68A-391B28DFC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55005">
            <a:off x="9521816" y="4708564"/>
            <a:ext cx="2526369" cy="19121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FFF31A-0E7A-D14B-A435-56F9D57C3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30723">
            <a:off x="9154813" y="2976311"/>
            <a:ext cx="2405839" cy="1704709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3A919E40-35F4-B440-9AE5-8E77B0C0F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2923" y="1679044"/>
            <a:ext cx="1285425" cy="1208810"/>
          </a:xfrm>
          <a:prstGeom prst="rect">
            <a:avLst/>
          </a:prstGeom>
        </p:spPr>
      </p:pic>
      <p:pic>
        <p:nvPicPr>
          <p:cNvPr id="16" name="Picture 15">
            <a:hlinkClick r:id="rId7"/>
            <a:extLst>
              <a:ext uri="{FF2B5EF4-FFF2-40B4-BE49-F238E27FC236}">
                <a16:creationId xmlns:a16="http://schemas.microsoft.com/office/drawing/2014/main" id="{1F7DC41E-7F00-7143-AACB-D5A299C00B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553947">
            <a:off x="183825" y="3381631"/>
            <a:ext cx="2395429" cy="190243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28006E09-A851-5C4C-B707-DA57B078E472}"/>
              </a:ext>
            </a:extLst>
          </p:cNvPr>
          <p:cNvSpPr/>
          <p:nvPr/>
        </p:nvSpPr>
        <p:spPr>
          <a:xfrm>
            <a:off x="6096000" y="1541519"/>
            <a:ext cx="4128806" cy="1483861"/>
          </a:xfrm>
          <a:prstGeom prst="wedgeRoundRectCallout">
            <a:avLst>
              <a:gd name="adj1" fmla="val 64371"/>
              <a:gd name="adj2" fmla="val 5055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ffeithiol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7-9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342699" y="1541519"/>
            <a:ext cx="3684462" cy="1106521"/>
          </a:xfrm>
          <a:prstGeom prst="wedgeRoundRectCallout">
            <a:avLst>
              <a:gd name="adj1" fmla="val -37098"/>
              <a:gd name="adj2" fmla="val 708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Moli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Meg.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559B024E-3C59-4849-8B75-E68C85F3A2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381586">
            <a:off x="2001771" y="3755947"/>
            <a:ext cx="2152591" cy="153213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6375000-E5DF-684A-BEE4-12B5B2DEE4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27161" y="1319790"/>
            <a:ext cx="1813814" cy="2114215"/>
          </a:xfrm>
          <a:prstGeom prst="rect">
            <a:avLst/>
          </a:prstGeom>
        </p:spPr>
      </p:pic>
      <p:pic>
        <p:nvPicPr>
          <p:cNvPr id="27" name="Picture 26">
            <a:hlinkClick r:id="rId12"/>
            <a:extLst>
              <a:ext uri="{FF2B5EF4-FFF2-40B4-BE49-F238E27FC236}">
                <a16:creationId xmlns:a16="http://schemas.microsoft.com/office/drawing/2014/main" id="{91A31E50-1D0D-C742-83F4-07CC458143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73560" y="3027593"/>
            <a:ext cx="1848949" cy="1672542"/>
          </a:xfrm>
          <a:prstGeom prst="rect">
            <a:avLst/>
          </a:prstGeom>
        </p:spPr>
      </p:pic>
      <p:sp>
        <p:nvSpPr>
          <p:cNvPr id="28" name="Speech Bubble: Rectangle with Corners Rounded 4">
            <a:extLst>
              <a:ext uri="{FF2B5EF4-FFF2-40B4-BE49-F238E27FC236}">
                <a16:creationId xmlns:a16="http://schemas.microsoft.com/office/drawing/2014/main" id="{E8ED8BFA-4530-6D42-B89D-5802B4581930}"/>
              </a:ext>
            </a:extLst>
          </p:cNvPr>
          <p:cNvSpPr/>
          <p:nvPr/>
        </p:nvSpPr>
        <p:spPr>
          <a:xfrm>
            <a:off x="6603988" y="4015186"/>
            <a:ext cx="3005837" cy="1483861"/>
          </a:xfrm>
          <a:prstGeom prst="wedgeRoundRectCallout">
            <a:avLst>
              <a:gd name="adj1" fmla="val -73453"/>
              <a:gd name="adj2" fmla="val -5241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Online Welsh second language reading books.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E684590-ABF4-BE49-B051-62D123FFF7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08288">
            <a:off x="1610172" y="2795195"/>
            <a:ext cx="1256942" cy="115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362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/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latin typeface="Ink Free" panose="03080402000500000000" pitchFamily="66" charset="0"/>
              </a:rPr>
              <a:t> Sylfaen</a:t>
            </a:r>
          </a:p>
          <a:p>
            <a:r>
              <a:rPr lang="en-US" sz="4500" b="1" cap="none" dirty="0">
                <a:latin typeface="Ink Free" panose="03080402000500000000" pitchFamily="66" charset="0"/>
              </a:rPr>
              <a:t>Foundation Phase Apps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080" y="2317003"/>
            <a:ext cx="4225883" cy="2729559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2992" y="350307"/>
            <a:ext cx="4389278" cy="588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097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Allweddol</a:t>
            </a:r>
            <a:r>
              <a:rPr lang="en-US" sz="4500" b="1" cap="none" dirty="0">
                <a:latin typeface="Ink Free" panose="03080402000500000000" pitchFamily="66" charset="0"/>
              </a:rPr>
              <a:t> 2</a:t>
            </a:r>
          </a:p>
          <a:p>
            <a:r>
              <a:rPr lang="en-US" sz="4500" b="1" cap="none" dirty="0">
                <a:latin typeface="Ink Free" panose="03080402000500000000" pitchFamily="66" charset="0"/>
              </a:rPr>
              <a:t>Key Stage 2 Apps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2B44453-013E-4C4B-BD6F-4CF10C9158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34188" y="505073"/>
            <a:ext cx="4479403" cy="556867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022" y="1598544"/>
            <a:ext cx="3927979" cy="143402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7E1843-9F01-C247-B830-854B561032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022" y="3616720"/>
            <a:ext cx="3906938" cy="2457030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EE53CB0-F421-6943-B5B5-605DAF9274F6}"/>
              </a:ext>
            </a:extLst>
          </p:cNvPr>
          <p:cNvCxnSpPr>
            <a:cxnSpLocks/>
          </p:cNvCxnSpPr>
          <p:nvPr/>
        </p:nvCxnSpPr>
        <p:spPr>
          <a:xfrm>
            <a:off x="5197033" y="2939970"/>
            <a:ext cx="0" cy="67675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06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i’r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athro</a:t>
            </a:r>
            <a:endParaRPr lang="en-US" sz="4500" b="1" cap="none" dirty="0">
              <a:latin typeface="Ink Free" panose="03080402000500000000" pitchFamily="66" charset="0"/>
            </a:endParaRPr>
          </a:p>
          <a:p>
            <a:r>
              <a:rPr lang="en-US" sz="4500" b="1" cap="none" dirty="0">
                <a:latin typeface="Ink Free" panose="03080402000500000000" pitchFamily="66" charset="0"/>
              </a:rPr>
              <a:t>Apps for the teacher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188" y="224953"/>
            <a:ext cx="4300112" cy="5568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9011" y="2010883"/>
            <a:ext cx="3899809" cy="39405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27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1105872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57DE9AB-9CDD-1942-B38F-F111176C4F8B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 rot="16200000">
            <a:off x="-1581496" y="3939973"/>
            <a:ext cx="4916937" cy="148166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="" xmlns:wpc="http://schemas.microsoft.com/office/word/2010/wordprocessingCanvas" xmlns:mo="http://schemas.microsoft.com/office/mac/office/2008/main" xmlns:mc="http://schemas.openxmlformats.org/markup-compatibility/2006" xmlns:mv="urn:schemas-microsoft-com:mac:vml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ma14="http://schemas.microsoft.com/office/mac/drawingml/2011/main" xmlns:pic="http://schemas.openxmlformats.org/drawingml/2006/picture" xmlns:a14="http://schemas.microsoft.com/office/drawing/2010/main" xmlns:lc="http://schemas.openxmlformats.org/drawingml/2006/lockedCanvas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B3C8D09-5D03-DF4E-B3D3-376F9815D376}"/>
              </a:ext>
            </a:extLst>
          </p:cNvPr>
          <p:cNvSpPr/>
          <p:nvPr/>
        </p:nvSpPr>
        <p:spPr>
          <a:xfrm rot="16200000">
            <a:off x="-804535" y="3875109"/>
            <a:ext cx="2902208" cy="9745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2133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Gramadeg</a:t>
            </a:r>
            <a:endParaRPr lang="en-GB" sz="3333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EAAC449A-1826-6A4D-8278-94E84304EE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872" y="2544310"/>
            <a:ext cx="4158404" cy="1380067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How?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E35F5596-C110-454E-82AB-8F83610A2932}"/>
              </a:ext>
            </a:extLst>
          </p:cNvPr>
          <p:cNvSpPr/>
          <p:nvPr/>
        </p:nvSpPr>
        <p:spPr>
          <a:xfrm>
            <a:off x="4427745" y="164918"/>
            <a:ext cx="3750097" cy="1445949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10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Sut?</a:t>
            </a:r>
          </a:p>
        </p:txBody>
      </p:sp>
      <p:sp>
        <p:nvSpPr>
          <p:cNvPr id="14" name="Pentagon 13">
            <a:extLst>
              <a:ext uri="{FF2B5EF4-FFF2-40B4-BE49-F238E27FC236}">
                <a16:creationId xmlns:a16="http://schemas.microsoft.com/office/drawing/2014/main" id="{B68645AE-D503-094E-99AD-8DBB86AEAB2B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6595211" y="2641742"/>
            <a:ext cx="5300135" cy="1778000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What type of? /</a:t>
            </a:r>
          </a:p>
          <a:p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What kind of?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C56B0884-74B0-454C-AD56-86A43DA2E3AE}"/>
              </a:ext>
            </a:extLst>
          </p:cNvPr>
          <p:cNvCxnSpPr>
            <a:cxnSpLocks/>
          </p:cNvCxnSpPr>
          <p:nvPr/>
        </p:nvCxnSpPr>
        <p:spPr>
          <a:xfrm flipH="1">
            <a:off x="3902811" y="1403331"/>
            <a:ext cx="965200" cy="1140980"/>
          </a:xfrm>
          <a:prstGeom prst="straightConnector1">
            <a:avLst/>
          </a:prstGeom>
          <a:ln w="952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102271A-0B33-6E41-BD69-AE12E9A7A09D}"/>
              </a:ext>
            </a:extLst>
          </p:cNvPr>
          <p:cNvCxnSpPr>
            <a:cxnSpLocks/>
          </p:cNvCxnSpPr>
          <p:nvPr/>
        </p:nvCxnSpPr>
        <p:spPr>
          <a:xfrm>
            <a:off x="6942342" y="1403331"/>
            <a:ext cx="1075273" cy="1140980"/>
          </a:xfrm>
          <a:prstGeom prst="straightConnector1">
            <a:avLst/>
          </a:prstGeom>
          <a:ln w="952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C4B0DA82-13F5-0A45-B7D1-15D77DD21267}"/>
              </a:ext>
            </a:extLst>
          </p:cNvPr>
          <p:cNvSpPr/>
          <p:nvPr/>
        </p:nvSpPr>
        <p:spPr>
          <a:xfrm>
            <a:off x="6138012" y="2018366"/>
            <a:ext cx="6214533" cy="3081867"/>
          </a:xfrm>
          <a:prstGeom prst="ellipse">
            <a:avLst/>
          </a:prstGeom>
          <a:noFill/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22" name="Pentagon 21">
            <a:extLst>
              <a:ext uri="{FF2B5EF4-FFF2-40B4-BE49-F238E27FC236}">
                <a16:creationId xmlns:a16="http://schemas.microsoft.com/office/drawing/2014/main" id="{3A0F4C36-9E52-0D43-9C99-873AA44A03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48366" y="5490088"/>
            <a:ext cx="9093690" cy="1281101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t" anchorCtr="0" upright="1">
            <a:noAutofit/>
          </a:bodyPr>
          <a:lstStyle/>
          <a:p>
            <a:endParaRPr lang="cy-GB" sz="1333" b="1" u="sng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‘sut’ yn golygu dau beth yn Saesneg: / ‘sut’ means two things in English.  </a:t>
            </a:r>
          </a:p>
          <a:p>
            <a:pPr marL="457200" indent="-457200">
              <a:buAutoNum type="arabicParenR"/>
            </a:pPr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‘How?’ </a:t>
            </a:r>
          </a:p>
          <a:p>
            <a:pPr marL="457200" indent="-457200">
              <a:buAutoNum type="arabicParenR"/>
            </a:pPr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2) ‘What kind/type of?’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867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867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FC8CF2F0-C50E-AE41-A6C3-BE37FA9F5048}"/>
              </a:ext>
            </a:extLst>
          </p:cNvPr>
          <p:cNvSpPr/>
          <p:nvPr/>
        </p:nvSpPr>
        <p:spPr>
          <a:xfrm>
            <a:off x="1845412" y="4205886"/>
            <a:ext cx="3014133" cy="633045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667" dirty="0">
                <a:solidFill>
                  <a:schemeClr val="bg1"/>
                </a:solidFill>
              </a:rPr>
              <a:t>+ dim treiglad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19744010-F76E-5941-B90C-D3BBD764C5CB}"/>
              </a:ext>
            </a:extLst>
          </p:cNvPr>
          <p:cNvSpPr/>
          <p:nvPr/>
        </p:nvSpPr>
        <p:spPr>
          <a:xfrm>
            <a:off x="8015425" y="4638393"/>
            <a:ext cx="3014133" cy="633045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667" dirty="0">
                <a:solidFill>
                  <a:schemeClr val="bg1"/>
                </a:solidFill>
              </a:rPr>
              <a:t>+ treiglad meddal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706533BA-6CE3-0B49-9CAE-C61C9DD9A9D3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latin typeface="Ink Free" panose="03080402000500000000" pitchFamily="66" charset="0"/>
              </a:rPr>
              <a:t>Disgrifio</a:t>
            </a:r>
            <a:endParaRPr lang="en-US" sz="5500" b="1" cap="none" dirty="0">
              <a:latin typeface="Ink Free" panose="03080402000500000000" pitchFamily="66" charset="0"/>
            </a:endParaRPr>
          </a:p>
          <a:p>
            <a:r>
              <a:rPr lang="en-US" sz="5500" b="1" cap="none" dirty="0">
                <a:latin typeface="Ink Free" panose="03080402000500000000" pitchFamily="66" charset="0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3933604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44756" y="891606"/>
            <a:ext cx="4372706" cy="5712012"/>
          </a:xfrm>
          <a:prstGeom prst="roundRect">
            <a:avLst/>
          </a:prstGeom>
          <a:solidFill>
            <a:srgbClr val="D9F3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this?)       (What are these?)</a:t>
            </a:r>
          </a:p>
          <a:p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yfr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17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book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ymeriad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</a:t>
            </a:r>
            <a:r>
              <a:rPr lang="en-GB" sz="17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character is it?)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anifail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sort of animal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stori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story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it…?)       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147059" y="286331"/>
            <a:ext cx="2825362" cy="5904673"/>
          </a:xfrm>
          <a:prstGeom prst="rect">
            <a:avLst/>
          </a:prstGeom>
          <a:solidFill>
            <a:srgbClr val="FDFF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sz="1700" dirty="0">
              <a:solidFill>
                <a:prstClr val="black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does he/she feel?)</a:t>
            </a: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 they feel?)</a:t>
            </a:r>
          </a:p>
          <a:p>
            <a:pPr lvl="0"/>
            <a:endParaRPr lang="en-GB" sz="1700" i="1" dirty="0">
              <a:solidFill>
                <a:prstClr val="black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odlon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contented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alch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glad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471164" y="94705"/>
            <a:ext cx="3558688" cy="3898754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(He’s/She’s/It’s…)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(they’re…)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annwyl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dear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(shy)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fflwfflyd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(fluffy)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flewog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(hairy / long haired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10847302" y="5533627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8054296" y="1752931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FFDCE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3236536" y="1796930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609" y="3697775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9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574122" y="-1199520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000" b="1" cap="none" dirty="0" err="1">
                <a:latin typeface="American Typewriter" panose="02090604020004020304" pitchFamily="18" charset="77"/>
              </a:rPr>
              <a:t>Disgrifio</a:t>
            </a:r>
            <a:endParaRPr lang="en-US" sz="5000" b="1" cap="none" dirty="0"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546121" y="3861079"/>
            <a:ext cx="3495305" cy="2944707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0508" y="4517251"/>
            <a:ext cx="1611268" cy="1611268"/>
          </a:xfrm>
          <a:prstGeom prst="rect">
            <a:avLst/>
          </a:prstGeom>
          <a:solidFill>
            <a:srgbClr val="FFDCE9"/>
          </a:solidFill>
        </p:spPr>
      </p:pic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4046741" y="5712233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7461" y="1632707"/>
            <a:ext cx="1076878" cy="3785723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918378" y="1699761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810664" y="2920364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918378" y="4792627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1524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DF57C9-29F8-2F44-AD28-22DB09ADE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75" y="0"/>
            <a:ext cx="10202799" cy="6858000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05C2734-4524-4543-B653-33A4CCC37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9444078"/>
              </p:ext>
            </p:extLst>
          </p:nvPr>
        </p:nvGraphicFramePr>
        <p:xfrm>
          <a:off x="10590619" y="1539433"/>
          <a:ext cx="1356360" cy="50948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5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25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5272D12-8160-7446-B43B-ED10DEA1D0B8}"/>
              </a:ext>
            </a:extLst>
          </p:cNvPr>
          <p:cNvCxnSpPr>
            <a:cxnSpLocks/>
          </p:cNvCxnSpPr>
          <p:nvPr/>
        </p:nvCxnSpPr>
        <p:spPr>
          <a:xfrm>
            <a:off x="7338349" y="5359079"/>
            <a:ext cx="3252270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59742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ver of a book&#10;&#10;Description automatically generated">
            <a:extLst>
              <a:ext uri="{FF2B5EF4-FFF2-40B4-BE49-F238E27FC236}">
                <a16:creationId xmlns:a16="http://schemas.microsoft.com/office/drawing/2014/main" id="{B364520E-8D0D-ADB0-4F04-FBA8114CA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8493" y="0"/>
            <a:ext cx="4933507" cy="6858000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3AE9B93-70CD-7C6A-B486-46BAAA042A2E}"/>
              </a:ext>
            </a:extLst>
          </p:cNvPr>
          <p:cNvSpPr/>
          <p:nvPr/>
        </p:nvSpPr>
        <p:spPr>
          <a:xfrm>
            <a:off x="185830" y="224193"/>
            <a:ext cx="3067555" cy="6409613"/>
          </a:xfrm>
          <a:prstGeom prst="roundRect">
            <a:avLst/>
          </a:prstGeom>
          <a:solidFill>
            <a:srgbClr val="D9F3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 un </a:t>
            </a:r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is he/it like?)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 un </a:t>
            </a:r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is she like?)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 rai </a:t>
            </a:r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are they like?)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…? 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he/it/she…?)</a:t>
            </a:r>
          </a:p>
          <a:p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. 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/.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</a:t>
            </a:r>
          </a:p>
          <a:p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/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2322DCF-7ADD-0F3F-DBDD-B82554F39E02}"/>
              </a:ext>
            </a:extLst>
          </p:cNvPr>
          <p:cNvSpPr/>
          <p:nvPr/>
        </p:nvSpPr>
        <p:spPr>
          <a:xfrm>
            <a:off x="3405458" y="224192"/>
            <a:ext cx="3700961" cy="6409613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>
                <a:solidFill>
                  <a:srgbClr val="7F36BA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2000" b="1" dirty="0" err="1">
                <a:solidFill>
                  <a:srgbClr val="7F36BA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000" b="1" dirty="0">
                <a:solidFill>
                  <a:srgbClr val="7F36BA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000" b="1" dirty="0" err="1">
                <a:solidFill>
                  <a:srgbClr val="7F36BA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000" dirty="0">
                <a:solidFill>
                  <a:srgbClr val="7F36BA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(He’s/ It is…She’s…)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F36BA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2000" b="1" dirty="0">
                <a:solidFill>
                  <a:srgbClr val="7F36BA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F36BA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000" b="1" dirty="0">
                <a:solidFill>
                  <a:srgbClr val="7F36BA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(They’re…)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fflwfflyd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(fluffy)</a:t>
            </a:r>
          </a:p>
          <a:p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flewog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(hairy)</a:t>
            </a:r>
          </a:p>
          <a:p>
            <a:r>
              <a:rPr lang="en-GB" sz="20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20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 (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20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20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20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5961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>
            <a:extLst>
              <a:ext uri="{FF2B5EF4-FFF2-40B4-BE49-F238E27FC236}">
                <a16:creationId xmlns:a16="http://schemas.microsoft.com/office/drawing/2014/main" id="{FED03F97-DE07-164F-97B4-2F9EBE8F9513}"/>
              </a:ext>
            </a:extLst>
          </p:cNvPr>
          <p:cNvSpPr txBox="1">
            <a:spLocks/>
          </p:cNvSpPr>
          <p:nvPr/>
        </p:nvSpPr>
        <p:spPr>
          <a:xfrm>
            <a:off x="252463" y="340201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Nawr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eich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tro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chi!</a:t>
            </a:r>
          </a:p>
          <a:p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1ECE37-B64F-D346-9831-9BF5EFF8DF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-1020941" y="2921360"/>
            <a:ext cx="4457700" cy="4111877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3D76B15B-87E2-9C4B-B778-051D4404ABC2}"/>
              </a:ext>
            </a:extLst>
          </p:cNvPr>
          <p:cNvSpPr/>
          <p:nvPr/>
        </p:nvSpPr>
        <p:spPr>
          <a:xfrm>
            <a:off x="2766018" y="1409431"/>
            <a:ext cx="9144001" cy="4146116"/>
          </a:xfrm>
          <a:prstGeom prst="wedgeRoundRectCallout">
            <a:avLst>
              <a:gd name="adj1" fmla="val -68650"/>
              <a:gd name="adj2" fmla="val 20107"/>
              <a:gd name="adj3" fmla="val 16667"/>
            </a:avLst>
          </a:prstGeom>
          <a:solidFill>
            <a:srgbClr val="FDFF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Meddyliwch</a:t>
            </a: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sz="2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anifail</a:t>
            </a: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frawddegau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am bob un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ohonynt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defnyddio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patrymau’r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sesiwn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e.e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Think of an animal.</a:t>
            </a:r>
          </a:p>
          <a:p>
            <a:pPr algn="ctr"/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Write sentences about each person, using the patterns from today’s </a:t>
            </a:r>
            <a:r>
              <a:rPr lang="en-GB" sz="24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session.e.g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e’n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… / Mae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hi’n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…</a:t>
            </a:r>
          </a:p>
          <a:p>
            <a:pPr algn="ctr"/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Dydy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e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… /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Dydy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hi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i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102649621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2208</TotalTime>
  <Words>766</Words>
  <Application>Microsoft Macintosh PowerPoint</Application>
  <PresentationFormat>Widescreen</PresentationFormat>
  <Paragraphs>261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3" baseType="lpstr">
      <vt:lpstr>American Typewriter</vt:lpstr>
      <vt:lpstr>Arial</vt:lpstr>
      <vt:lpstr>Arial Rounded MT Bold</vt:lpstr>
      <vt:lpstr>Calibri</vt:lpstr>
      <vt:lpstr>Cambria</vt:lpstr>
      <vt:lpstr>Cavolini</vt:lpstr>
      <vt:lpstr>Ink Free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46</cp:revision>
  <dcterms:created xsi:type="dcterms:W3CDTF">2020-11-11T19:03:30Z</dcterms:created>
  <dcterms:modified xsi:type="dcterms:W3CDTF">2024-03-19T09:52:40Z</dcterms:modified>
</cp:coreProperties>
</file>