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16.xml" ContentType="application/vnd.openxmlformats-officedocument.theme+xml"/>
  <Override PartName="/ppt/slideLayouts/slideLayout19.xml" ContentType="application/vnd.openxmlformats-officedocument.presentationml.slideLayout+xml"/>
  <Override PartName="/ppt/theme/theme17.xml" ContentType="application/vnd.openxmlformats-officedocument.theme+xml"/>
  <Override PartName="/ppt/slideLayouts/slideLayout20.xml" ContentType="application/vnd.openxmlformats-officedocument.presentationml.slideLayout+xml"/>
  <Override PartName="/ppt/theme/theme18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19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20.xml" ContentType="application/vnd.openxmlformats-officedocument.theme+xml"/>
  <Override PartName="/ppt/slideLayouts/slideLayout33.xml" ContentType="application/vnd.openxmlformats-officedocument.presentationml.slideLayout+xml"/>
  <Override PartName="/ppt/theme/theme21.xml" ContentType="application/vnd.openxmlformats-officedocument.theme+xml"/>
  <Override PartName="/ppt/theme/theme2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3"/>
    <p:sldMasterId id="2147483650" r:id="rId4"/>
    <p:sldMasterId id="2147483652" r:id="rId5"/>
    <p:sldMasterId id="2147483653" r:id="rId6"/>
    <p:sldMasterId id="2147483654" r:id="rId7"/>
    <p:sldMasterId id="2147483656" r:id="rId8"/>
    <p:sldMasterId id="2147483706" r:id="rId9"/>
    <p:sldMasterId id="2147483708" r:id="rId10"/>
    <p:sldMasterId id="2147483710" r:id="rId11"/>
    <p:sldMasterId id="2147483712" r:id="rId12"/>
    <p:sldMasterId id="2147483714" r:id="rId13"/>
    <p:sldMasterId id="2147483716" r:id="rId14"/>
    <p:sldMasterId id="2147483718" r:id="rId15"/>
    <p:sldMasterId id="2147483720" r:id="rId16"/>
    <p:sldMasterId id="2147483722" r:id="rId17"/>
    <p:sldMasterId id="2147483658" r:id="rId18"/>
    <p:sldMasterId id="2147483659" r:id="rId19"/>
    <p:sldMasterId id="2147483662" r:id="rId20"/>
    <p:sldMasterId id="2147483666" r:id="rId21"/>
    <p:sldMasterId id="2147483725" r:id="rId22"/>
    <p:sldMasterId id="2147483741" r:id="rId23"/>
  </p:sldMasterIdLst>
  <p:notesMasterIdLst>
    <p:notesMasterId r:id="rId41"/>
  </p:notesMasterIdLst>
  <p:sldIdLst>
    <p:sldId id="741" r:id="rId24"/>
    <p:sldId id="491" r:id="rId25"/>
    <p:sldId id="711" r:id="rId26"/>
    <p:sldId id="280" r:id="rId27"/>
    <p:sldId id="716" r:id="rId28"/>
    <p:sldId id="744" r:id="rId29"/>
    <p:sldId id="745" r:id="rId30"/>
    <p:sldId id="747" r:id="rId31"/>
    <p:sldId id="748" r:id="rId32"/>
    <p:sldId id="746" r:id="rId33"/>
    <p:sldId id="750" r:id="rId34"/>
    <p:sldId id="267" r:id="rId35"/>
    <p:sldId id="727" r:id="rId36"/>
    <p:sldId id="752" r:id="rId37"/>
    <p:sldId id="277" r:id="rId38"/>
    <p:sldId id="751" r:id="rId39"/>
    <p:sldId id="284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641"/>
    <p:restoredTop sz="96327"/>
  </p:normalViewPr>
  <p:slideViewPr>
    <p:cSldViewPr snapToGrid="0" snapToObjects="1">
      <p:cViewPr varScale="1">
        <p:scale>
          <a:sx n="111" d="100"/>
          <a:sy n="111" d="100"/>
        </p:scale>
        <p:origin x="45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1.xml"/><Relationship Id="rId18" Type="http://schemas.openxmlformats.org/officeDocument/2006/relationships/slideMaster" Target="slideMasters/slideMaster16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9.xml"/><Relationship Id="rId34" Type="http://schemas.openxmlformats.org/officeDocument/2006/relationships/slide" Target="slides/slide11.xml"/><Relationship Id="rId42" Type="http://schemas.openxmlformats.org/officeDocument/2006/relationships/presProps" Target="presProps.xml"/><Relationship Id="rId7" Type="http://schemas.openxmlformats.org/officeDocument/2006/relationships/slideMaster" Target="slideMasters/slideMaster5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4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Master" Target="slideMasters/slideMaster9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3.xml"/><Relationship Id="rId15" Type="http://schemas.openxmlformats.org/officeDocument/2006/relationships/slideMaster" Target="slideMasters/slideMaster13.xml"/><Relationship Id="rId23" Type="http://schemas.openxmlformats.org/officeDocument/2006/relationships/slideMaster" Target="slideMasters/slideMaster21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8.xml"/><Relationship Id="rId19" Type="http://schemas.openxmlformats.org/officeDocument/2006/relationships/slideMaster" Target="slideMasters/slideMaster17.xml"/><Relationship Id="rId31" Type="http://schemas.openxmlformats.org/officeDocument/2006/relationships/slide" Target="slides/slide8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2.xml"/><Relationship Id="rId9" Type="http://schemas.openxmlformats.org/officeDocument/2006/relationships/slideMaster" Target="slideMasters/slideMaster7.xml"/><Relationship Id="rId14" Type="http://schemas.openxmlformats.org/officeDocument/2006/relationships/slideMaster" Target="slideMasters/slideMaster12.xml"/><Relationship Id="rId22" Type="http://schemas.openxmlformats.org/officeDocument/2006/relationships/slideMaster" Target="slideMasters/slideMaster20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viewProps" Target="viewProps.xml"/><Relationship Id="rId8" Type="http://schemas.openxmlformats.org/officeDocument/2006/relationships/slideMaster" Target="slideMasters/slideMaster6.xml"/><Relationship Id="rId3" Type="http://schemas.openxmlformats.org/officeDocument/2006/relationships/slideMaster" Target="slideMasters/slideMaster1.xml"/><Relationship Id="rId12" Type="http://schemas.openxmlformats.org/officeDocument/2006/relationships/slideMaster" Target="slideMasters/slideMaster10.xml"/><Relationship Id="rId17" Type="http://schemas.openxmlformats.org/officeDocument/2006/relationships/slideMaster" Target="slideMasters/slideMaster15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20" Type="http://schemas.openxmlformats.org/officeDocument/2006/relationships/slideMaster" Target="slideMasters/slideMaster18.xml"/><Relationship Id="rId41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666C3CB-9920-472F-8BBF-7C196C766D01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E477C56-9966-4F82-976B-C43181757EBE}">
      <dgm:prSet/>
      <dgm:spPr/>
      <dgm:t>
        <a:bodyPr/>
        <a:lstStyle/>
        <a:p>
          <a:r>
            <a:rPr lang="en-GB"/>
            <a:t>Enrolment</a:t>
          </a:r>
          <a:endParaRPr lang="en-US"/>
        </a:p>
      </dgm:t>
    </dgm:pt>
    <dgm:pt modelId="{8CC9068A-0052-4370-8AA1-37300897129F}" type="parTrans" cxnId="{D9207DD4-B9E3-4CD6-8696-1EA5C7732DA4}">
      <dgm:prSet/>
      <dgm:spPr/>
      <dgm:t>
        <a:bodyPr/>
        <a:lstStyle/>
        <a:p>
          <a:endParaRPr lang="en-US"/>
        </a:p>
      </dgm:t>
    </dgm:pt>
    <dgm:pt modelId="{116CFD76-29BD-4218-94DF-C6941E041016}" type="sibTrans" cxnId="{D9207DD4-B9E3-4CD6-8696-1EA5C7732DA4}">
      <dgm:prSet/>
      <dgm:spPr/>
      <dgm:t>
        <a:bodyPr/>
        <a:lstStyle/>
        <a:p>
          <a:endParaRPr lang="en-US"/>
        </a:p>
      </dgm:t>
    </dgm:pt>
    <dgm:pt modelId="{3C986E43-B7BC-4C29-B14C-0DB7D7002F30}">
      <dgm:prSet/>
      <dgm:spPr/>
      <dgm:t>
        <a:bodyPr/>
        <a:lstStyle/>
        <a:p>
          <a:r>
            <a:rPr lang="en-GB"/>
            <a:t>UWTSD Hwb App</a:t>
          </a:r>
          <a:endParaRPr lang="en-US"/>
        </a:p>
      </dgm:t>
    </dgm:pt>
    <dgm:pt modelId="{334FF56F-AD6F-429D-9A92-023656699BED}" type="parTrans" cxnId="{59490061-7767-48A1-928B-AD3C2658FE86}">
      <dgm:prSet/>
      <dgm:spPr/>
      <dgm:t>
        <a:bodyPr/>
        <a:lstStyle/>
        <a:p>
          <a:endParaRPr lang="en-US"/>
        </a:p>
      </dgm:t>
    </dgm:pt>
    <dgm:pt modelId="{54CC783C-F350-4B45-835F-91BCE20F2633}" type="sibTrans" cxnId="{59490061-7767-48A1-928B-AD3C2658FE86}">
      <dgm:prSet/>
      <dgm:spPr/>
      <dgm:t>
        <a:bodyPr/>
        <a:lstStyle/>
        <a:p>
          <a:endParaRPr lang="en-US"/>
        </a:p>
      </dgm:t>
    </dgm:pt>
    <dgm:pt modelId="{B18EA3B1-136C-4929-9C9B-6BAA283B5BB5}">
      <dgm:prSet/>
      <dgm:spPr/>
      <dgm:t>
        <a:bodyPr/>
        <a:lstStyle/>
        <a:p>
          <a:r>
            <a:rPr lang="en-GB"/>
            <a:t>IT Support – Login, Moodle, etc</a:t>
          </a:r>
          <a:endParaRPr lang="en-US"/>
        </a:p>
      </dgm:t>
    </dgm:pt>
    <dgm:pt modelId="{53DCB1B1-1869-4BBE-A87B-5659227FECD2}" type="parTrans" cxnId="{E84F85EC-301D-404B-B3A0-69AF7FCC9AF9}">
      <dgm:prSet/>
      <dgm:spPr/>
      <dgm:t>
        <a:bodyPr/>
        <a:lstStyle/>
        <a:p>
          <a:endParaRPr lang="en-US"/>
        </a:p>
      </dgm:t>
    </dgm:pt>
    <dgm:pt modelId="{D5E7F8BE-E7AE-4179-AA25-84185A4E0D2E}" type="sibTrans" cxnId="{E84F85EC-301D-404B-B3A0-69AF7FCC9AF9}">
      <dgm:prSet/>
      <dgm:spPr/>
      <dgm:t>
        <a:bodyPr/>
        <a:lstStyle/>
        <a:p>
          <a:endParaRPr lang="en-US"/>
        </a:p>
      </dgm:t>
    </dgm:pt>
    <dgm:pt modelId="{5B0D3824-2864-4F35-9AB9-D8406D629B2F}">
      <dgm:prSet/>
      <dgm:spPr/>
      <dgm:t>
        <a:bodyPr/>
        <a:lstStyle/>
        <a:p>
          <a:r>
            <a:rPr lang="en-GB"/>
            <a:t>Parking 	</a:t>
          </a:r>
          <a:endParaRPr lang="en-US"/>
        </a:p>
      </dgm:t>
    </dgm:pt>
    <dgm:pt modelId="{7D27DACC-CB00-4C92-8831-438F3C8DC9AC}" type="parTrans" cxnId="{7CE32679-DC16-4B98-AD90-D022FC7B5248}">
      <dgm:prSet/>
      <dgm:spPr/>
      <dgm:t>
        <a:bodyPr/>
        <a:lstStyle/>
        <a:p>
          <a:endParaRPr lang="en-US"/>
        </a:p>
      </dgm:t>
    </dgm:pt>
    <dgm:pt modelId="{39A0597A-D03D-434A-98C0-ECBD30831665}" type="sibTrans" cxnId="{7CE32679-DC16-4B98-AD90-D022FC7B5248}">
      <dgm:prSet/>
      <dgm:spPr/>
      <dgm:t>
        <a:bodyPr/>
        <a:lstStyle/>
        <a:p>
          <a:endParaRPr lang="en-US"/>
        </a:p>
      </dgm:t>
    </dgm:pt>
    <dgm:pt modelId="{6428140C-DE76-406D-89C5-3BF565CB157A}">
      <dgm:prSet/>
      <dgm:spPr/>
      <dgm:t>
        <a:bodyPr/>
        <a:lstStyle/>
        <a:p>
          <a:r>
            <a:rPr lang="en-GB"/>
            <a:t>Timetable </a:t>
          </a:r>
          <a:endParaRPr lang="en-US"/>
        </a:p>
      </dgm:t>
    </dgm:pt>
    <dgm:pt modelId="{3D9BA7A5-7150-41DA-8A91-D6BFFCFB23B2}" type="parTrans" cxnId="{8D6B8ED5-C907-4FBE-95A4-FB11BC9311FE}">
      <dgm:prSet/>
      <dgm:spPr/>
      <dgm:t>
        <a:bodyPr/>
        <a:lstStyle/>
        <a:p>
          <a:endParaRPr lang="en-US"/>
        </a:p>
      </dgm:t>
    </dgm:pt>
    <dgm:pt modelId="{545370C5-D152-4E7E-820B-EF7AC2888EA1}" type="sibTrans" cxnId="{8D6B8ED5-C907-4FBE-95A4-FB11BC9311FE}">
      <dgm:prSet/>
      <dgm:spPr/>
      <dgm:t>
        <a:bodyPr/>
        <a:lstStyle/>
        <a:p>
          <a:endParaRPr lang="en-US"/>
        </a:p>
      </dgm:t>
    </dgm:pt>
    <dgm:pt modelId="{A0D5EC26-1376-784E-B39C-842B0FC09233}" type="pres">
      <dgm:prSet presAssocID="{6666C3CB-9920-472F-8BBF-7C196C766D01}" presName="outerComposite" presStyleCnt="0">
        <dgm:presLayoutVars>
          <dgm:chMax val="5"/>
          <dgm:dir/>
          <dgm:resizeHandles val="exact"/>
        </dgm:presLayoutVars>
      </dgm:prSet>
      <dgm:spPr/>
    </dgm:pt>
    <dgm:pt modelId="{08133784-7086-CB4B-A2BE-42AE98F11B81}" type="pres">
      <dgm:prSet presAssocID="{6666C3CB-9920-472F-8BBF-7C196C766D01}" presName="dummyMaxCanvas" presStyleCnt="0">
        <dgm:presLayoutVars/>
      </dgm:prSet>
      <dgm:spPr/>
    </dgm:pt>
    <dgm:pt modelId="{411EB109-1007-4D48-BE8A-3F70E2F8A8A8}" type="pres">
      <dgm:prSet presAssocID="{6666C3CB-9920-472F-8BBF-7C196C766D01}" presName="FiveNodes_1" presStyleLbl="node1" presStyleIdx="0" presStyleCnt="5">
        <dgm:presLayoutVars>
          <dgm:bulletEnabled val="1"/>
        </dgm:presLayoutVars>
      </dgm:prSet>
      <dgm:spPr/>
    </dgm:pt>
    <dgm:pt modelId="{EA30B541-5CC1-814D-A64F-B90231253661}" type="pres">
      <dgm:prSet presAssocID="{6666C3CB-9920-472F-8BBF-7C196C766D01}" presName="FiveNodes_2" presStyleLbl="node1" presStyleIdx="1" presStyleCnt="5">
        <dgm:presLayoutVars>
          <dgm:bulletEnabled val="1"/>
        </dgm:presLayoutVars>
      </dgm:prSet>
      <dgm:spPr/>
    </dgm:pt>
    <dgm:pt modelId="{89E51E59-928F-AC41-9975-0A18A46D529C}" type="pres">
      <dgm:prSet presAssocID="{6666C3CB-9920-472F-8BBF-7C196C766D01}" presName="FiveNodes_3" presStyleLbl="node1" presStyleIdx="2" presStyleCnt="5">
        <dgm:presLayoutVars>
          <dgm:bulletEnabled val="1"/>
        </dgm:presLayoutVars>
      </dgm:prSet>
      <dgm:spPr/>
    </dgm:pt>
    <dgm:pt modelId="{5E89654D-26B1-0246-A919-0D42403A50C8}" type="pres">
      <dgm:prSet presAssocID="{6666C3CB-9920-472F-8BBF-7C196C766D01}" presName="FiveNodes_4" presStyleLbl="node1" presStyleIdx="3" presStyleCnt="5">
        <dgm:presLayoutVars>
          <dgm:bulletEnabled val="1"/>
        </dgm:presLayoutVars>
      </dgm:prSet>
      <dgm:spPr/>
    </dgm:pt>
    <dgm:pt modelId="{C6E5F61C-CB6A-9745-92C3-739E44D69841}" type="pres">
      <dgm:prSet presAssocID="{6666C3CB-9920-472F-8BBF-7C196C766D01}" presName="FiveNodes_5" presStyleLbl="node1" presStyleIdx="4" presStyleCnt="5">
        <dgm:presLayoutVars>
          <dgm:bulletEnabled val="1"/>
        </dgm:presLayoutVars>
      </dgm:prSet>
      <dgm:spPr/>
    </dgm:pt>
    <dgm:pt modelId="{B152E682-128C-C94E-9F80-A1014BF5F267}" type="pres">
      <dgm:prSet presAssocID="{6666C3CB-9920-472F-8BBF-7C196C766D01}" presName="FiveConn_1-2" presStyleLbl="fgAccFollowNode1" presStyleIdx="0" presStyleCnt="4">
        <dgm:presLayoutVars>
          <dgm:bulletEnabled val="1"/>
        </dgm:presLayoutVars>
      </dgm:prSet>
      <dgm:spPr/>
    </dgm:pt>
    <dgm:pt modelId="{6E32338D-DA27-A241-AEE7-8F8D5641F238}" type="pres">
      <dgm:prSet presAssocID="{6666C3CB-9920-472F-8BBF-7C196C766D01}" presName="FiveConn_2-3" presStyleLbl="fgAccFollowNode1" presStyleIdx="1" presStyleCnt="4">
        <dgm:presLayoutVars>
          <dgm:bulletEnabled val="1"/>
        </dgm:presLayoutVars>
      </dgm:prSet>
      <dgm:spPr/>
    </dgm:pt>
    <dgm:pt modelId="{E5BA5CBB-5919-0340-97BF-A749DD492DE4}" type="pres">
      <dgm:prSet presAssocID="{6666C3CB-9920-472F-8BBF-7C196C766D01}" presName="FiveConn_3-4" presStyleLbl="fgAccFollowNode1" presStyleIdx="2" presStyleCnt="4">
        <dgm:presLayoutVars>
          <dgm:bulletEnabled val="1"/>
        </dgm:presLayoutVars>
      </dgm:prSet>
      <dgm:spPr/>
    </dgm:pt>
    <dgm:pt modelId="{37CA4569-BB4D-F741-9768-CDF455971C57}" type="pres">
      <dgm:prSet presAssocID="{6666C3CB-9920-472F-8BBF-7C196C766D01}" presName="FiveConn_4-5" presStyleLbl="fgAccFollowNode1" presStyleIdx="3" presStyleCnt="4">
        <dgm:presLayoutVars>
          <dgm:bulletEnabled val="1"/>
        </dgm:presLayoutVars>
      </dgm:prSet>
      <dgm:spPr/>
    </dgm:pt>
    <dgm:pt modelId="{982D747C-5CE4-BF4E-8066-03DC7B75FE1A}" type="pres">
      <dgm:prSet presAssocID="{6666C3CB-9920-472F-8BBF-7C196C766D01}" presName="FiveNodes_1_text" presStyleLbl="node1" presStyleIdx="4" presStyleCnt="5">
        <dgm:presLayoutVars>
          <dgm:bulletEnabled val="1"/>
        </dgm:presLayoutVars>
      </dgm:prSet>
      <dgm:spPr/>
    </dgm:pt>
    <dgm:pt modelId="{D9B6CB57-587A-B64B-906B-ECCC70FF38E2}" type="pres">
      <dgm:prSet presAssocID="{6666C3CB-9920-472F-8BBF-7C196C766D01}" presName="FiveNodes_2_text" presStyleLbl="node1" presStyleIdx="4" presStyleCnt="5">
        <dgm:presLayoutVars>
          <dgm:bulletEnabled val="1"/>
        </dgm:presLayoutVars>
      </dgm:prSet>
      <dgm:spPr/>
    </dgm:pt>
    <dgm:pt modelId="{CDAE7982-1269-B54F-A0FE-893B09FA01DD}" type="pres">
      <dgm:prSet presAssocID="{6666C3CB-9920-472F-8BBF-7C196C766D01}" presName="FiveNodes_3_text" presStyleLbl="node1" presStyleIdx="4" presStyleCnt="5">
        <dgm:presLayoutVars>
          <dgm:bulletEnabled val="1"/>
        </dgm:presLayoutVars>
      </dgm:prSet>
      <dgm:spPr/>
    </dgm:pt>
    <dgm:pt modelId="{E0598BE8-FD7B-3645-A4B3-A055814405E4}" type="pres">
      <dgm:prSet presAssocID="{6666C3CB-9920-472F-8BBF-7C196C766D01}" presName="FiveNodes_4_text" presStyleLbl="node1" presStyleIdx="4" presStyleCnt="5">
        <dgm:presLayoutVars>
          <dgm:bulletEnabled val="1"/>
        </dgm:presLayoutVars>
      </dgm:prSet>
      <dgm:spPr/>
    </dgm:pt>
    <dgm:pt modelId="{C684E297-8E88-454A-9289-5F02D874B8F8}" type="pres">
      <dgm:prSet presAssocID="{6666C3CB-9920-472F-8BBF-7C196C766D01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F9ABFE00-8818-C64E-B58B-70204EA9F19F}" type="presOf" srcId="{3C986E43-B7BC-4C29-B14C-0DB7D7002F30}" destId="{EA30B541-5CC1-814D-A64F-B90231253661}" srcOrd="0" destOrd="0" presId="urn:microsoft.com/office/officeart/2005/8/layout/vProcess5"/>
    <dgm:cxn modelId="{1B8E5334-890A-8A48-B66F-0A0F78E12624}" type="presOf" srcId="{4E477C56-9966-4F82-976B-C43181757EBE}" destId="{982D747C-5CE4-BF4E-8066-03DC7B75FE1A}" srcOrd="1" destOrd="0" presId="urn:microsoft.com/office/officeart/2005/8/layout/vProcess5"/>
    <dgm:cxn modelId="{65FC994E-FF25-834F-8FD5-318C8ECAF8C8}" type="presOf" srcId="{4E477C56-9966-4F82-976B-C43181757EBE}" destId="{411EB109-1007-4D48-BE8A-3F70E2F8A8A8}" srcOrd="0" destOrd="0" presId="urn:microsoft.com/office/officeart/2005/8/layout/vProcess5"/>
    <dgm:cxn modelId="{0796F159-4EC0-024F-A37C-252603891135}" type="presOf" srcId="{5B0D3824-2864-4F35-9AB9-D8406D629B2F}" destId="{5E89654D-26B1-0246-A919-0D42403A50C8}" srcOrd="0" destOrd="0" presId="urn:microsoft.com/office/officeart/2005/8/layout/vProcess5"/>
    <dgm:cxn modelId="{BAEAEA60-0168-DB42-A828-C4785A3FDCCE}" type="presOf" srcId="{3C986E43-B7BC-4C29-B14C-0DB7D7002F30}" destId="{D9B6CB57-587A-B64B-906B-ECCC70FF38E2}" srcOrd="1" destOrd="0" presId="urn:microsoft.com/office/officeart/2005/8/layout/vProcess5"/>
    <dgm:cxn modelId="{59490061-7767-48A1-928B-AD3C2658FE86}" srcId="{6666C3CB-9920-472F-8BBF-7C196C766D01}" destId="{3C986E43-B7BC-4C29-B14C-0DB7D7002F30}" srcOrd="1" destOrd="0" parTransId="{334FF56F-AD6F-429D-9A92-023656699BED}" sibTransId="{54CC783C-F350-4B45-835F-91BCE20F2633}"/>
    <dgm:cxn modelId="{EA448474-3317-284D-9290-72080DD3D787}" type="presOf" srcId="{6666C3CB-9920-472F-8BBF-7C196C766D01}" destId="{A0D5EC26-1376-784E-B39C-842B0FC09233}" srcOrd="0" destOrd="0" presId="urn:microsoft.com/office/officeart/2005/8/layout/vProcess5"/>
    <dgm:cxn modelId="{ECF79876-DB70-5A45-9D9E-35F1F186390A}" type="presOf" srcId="{116CFD76-29BD-4218-94DF-C6941E041016}" destId="{B152E682-128C-C94E-9F80-A1014BF5F267}" srcOrd="0" destOrd="0" presId="urn:microsoft.com/office/officeart/2005/8/layout/vProcess5"/>
    <dgm:cxn modelId="{7CE32679-DC16-4B98-AD90-D022FC7B5248}" srcId="{6666C3CB-9920-472F-8BBF-7C196C766D01}" destId="{5B0D3824-2864-4F35-9AB9-D8406D629B2F}" srcOrd="3" destOrd="0" parTransId="{7D27DACC-CB00-4C92-8831-438F3C8DC9AC}" sibTransId="{39A0597A-D03D-434A-98C0-ECBD30831665}"/>
    <dgm:cxn modelId="{401B8D7E-729A-6144-86D3-6705C6B4291F}" type="presOf" srcId="{D5E7F8BE-E7AE-4179-AA25-84185A4E0D2E}" destId="{E5BA5CBB-5919-0340-97BF-A749DD492DE4}" srcOrd="0" destOrd="0" presId="urn:microsoft.com/office/officeart/2005/8/layout/vProcess5"/>
    <dgm:cxn modelId="{B1847C85-A6CB-8C4F-8201-0F0403CDC2C2}" type="presOf" srcId="{6428140C-DE76-406D-89C5-3BF565CB157A}" destId="{C684E297-8E88-454A-9289-5F02D874B8F8}" srcOrd="1" destOrd="0" presId="urn:microsoft.com/office/officeart/2005/8/layout/vProcess5"/>
    <dgm:cxn modelId="{1675CD8C-74C1-B34B-AF04-D399B25042FC}" type="presOf" srcId="{B18EA3B1-136C-4929-9C9B-6BAA283B5BB5}" destId="{89E51E59-928F-AC41-9975-0A18A46D529C}" srcOrd="0" destOrd="0" presId="urn:microsoft.com/office/officeart/2005/8/layout/vProcess5"/>
    <dgm:cxn modelId="{D7689FA4-31FD-8548-BEF8-C9F8687DB2DC}" type="presOf" srcId="{39A0597A-D03D-434A-98C0-ECBD30831665}" destId="{37CA4569-BB4D-F741-9768-CDF455971C57}" srcOrd="0" destOrd="0" presId="urn:microsoft.com/office/officeart/2005/8/layout/vProcess5"/>
    <dgm:cxn modelId="{C4C372AC-DF9F-C146-95DA-63B7DFD8D94D}" type="presOf" srcId="{54CC783C-F350-4B45-835F-91BCE20F2633}" destId="{6E32338D-DA27-A241-AEE7-8F8D5641F238}" srcOrd="0" destOrd="0" presId="urn:microsoft.com/office/officeart/2005/8/layout/vProcess5"/>
    <dgm:cxn modelId="{EA6C78C9-2003-1E45-95BA-11A2EBFE08CC}" type="presOf" srcId="{B18EA3B1-136C-4929-9C9B-6BAA283B5BB5}" destId="{CDAE7982-1269-B54F-A0FE-893B09FA01DD}" srcOrd="1" destOrd="0" presId="urn:microsoft.com/office/officeart/2005/8/layout/vProcess5"/>
    <dgm:cxn modelId="{D9207DD4-B9E3-4CD6-8696-1EA5C7732DA4}" srcId="{6666C3CB-9920-472F-8BBF-7C196C766D01}" destId="{4E477C56-9966-4F82-976B-C43181757EBE}" srcOrd="0" destOrd="0" parTransId="{8CC9068A-0052-4370-8AA1-37300897129F}" sibTransId="{116CFD76-29BD-4218-94DF-C6941E041016}"/>
    <dgm:cxn modelId="{8D6B8ED5-C907-4FBE-95A4-FB11BC9311FE}" srcId="{6666C3CB-9920-472F-8BBF-7C196C766D01}" destId="{6428140C-DE76-406D-89C5-3BF565CB157A}" srcOrd="4" destOrd="0" parTransId="{3D9BA7A5-7150-41DA-8A91-D6BFFCFB23B2}" sibTransId="{545370C5-D152-4E7E-820B-EF7AC2888EA1}"/>
    <dgm:cxn modelId="{6989A0EB-9684-9E47-B884-54EDE7B00152}" type="presOf" srcId="{6428140C-DE76-406D-89C5-3BF565CB157A}" destId="{C6E5F61C-CB6A-9745-92C3-739E44D69841}" srcOrd="0" destOrd="0" presId="urn:microsoft.com/office/officeart/2005/8/layout/vProcess5"/>
    <dgm:cxn modelId="{E84F85EC-301D-404B-B3A0-69AF7FCC9AF9}" srcId="{6666C3CB-9920-472F-8BBF-7C196C766D01}" destId="{B18EA3B1-136C-4929-9C9B-6BAA283B5BB5}" srcOrd="2" destOrd="0" parTransId="{53DCB1B1-1869-4BBE-A87B-5659227FECD2}" sibTransId="{D5E7F8BE-E7AE-4179-AA25-84185A4E0D2E}"/>
    <dgm:cxn modelId="{BA5057F7-5B2A-FD4C-AFC6-1FCC8DFA4569}" type="presOf" srcId="{5B0D3824-2864-4F35-9AB9-D8406D629B2F}" destId="{E0598BE8-FD7B-3645-A4B3-A055814405E4}" srcOrd="1" destOrd="0" presId="urn:microsoft.com/office/officeart/2005/8/layout/vProcess5"/>
    <dgm:cxn modelId="{5A25E8C6-74F1-1246-8389-6F991810E3F2}" type="presParOf" srcId="{A0D5EC26-1376-784E-B39C-842B0FC09233}" destId="{08133784-7086-CB4B-A2BE-42AE98F11B81}" srcOrd="0" destOrd="0" presId="urn:microsoft.com/office/officeart/2005/8/layout/vProcess5"/>
    <dgm:cxn modelId="{277164BA-5FA1-2246-A720-381F89B22927}" type="presParOf" srcId="{A0D5EC26-1376-784E-B39C-842B0FC09233}" destId="{411EB109-1007-4D48-BE8A-3F70E2F8A8A8}" srcOrd="1" destOrd="0" presId="urn:microsoft.com/office/officeart/2005/8/layout/vProcess5"/>
    <dgm:cxn modelId="{F9D97738-B1F1-FD43-A372-06FBD1460F67}" type="presParOf" srcId="{A0D5EC26-1376-784E-B39C-842B0FC09233}" destId="{EA30B541-5CC1-814D-A64F-B90231253661}" srcOrd="2" destOrd="0" presId="urn:microsoft.com/office/officeart/2005/8/layout/vProcess5"/>
    <dgm:cxn modelId="{B8A4DDB5-B800-2A4D-9131-CD14E70ADBB3}" type="presParOf" srcId="{A0D5EC26-1376-784E-B39C-842B0FC09233}" destId="{89E51E59-928F-AC41-9975-0A18A46D529C}" srcOrd="3" destOrd="0" presId="urn:microsoft.com/office/officeart/2005/8/layout/vProcess5"/>
    <dgm:cxn modelId="{9C98526A-79BF-C849-BBAA-02245B303846}" type="presParOf" srcId="{A0D5EC26-1376-784E-B39C-842B0FC09233}" destId="{5E89654D-26B1-0246-A919-0D42403A50C8}" srcOrd="4" destOrd="0" presId="urn:microsoft.com/office/officeart/2005/8/layout/vProcess5"/>
    <dgm:cxn modelId="{1EDDA00E-0290-0040-822E-BFD241FD4016}" type="presParOf" srcId="{A0D5EC26-1376-784E-B39C-842B0FC09233}" destId="{C6E5F61C-CB6A-9745-92C3-739E44D69841}" srcOrd="5" destOrd="0" presId="urn:microsoft.com/office/officeart/2005/8/layout/vProcess5"/>
    <dgm:cxn modelId="{8B26F626-96A2-9A4D-871B-FE7B45C131B3}" type="presParOf" srcId="{A0D5EC26-1376-784E-B39C-842B0FC09233}" destId="{B152E682-128C-C94E-9F80-A1014BF5F267}" srcOrd="6" destOrd="0" presId="urn:microsoft.com/office/officeart/2005/8/layout/vProcess5"/>
    <dgm:cxn modelId="{3FF4D1D1-4371-F34F-A8E9-7133D5B8AB25}" type="presParOf" srcId="{A0D5EC26-1376-784E-B39C-842B0FC09233}" destId="{6E32338D-DA27-A241-AEE7-8F8D5641F238}" srcOrd="7" destOrd="0" presId="urn:microsoft.com/office/officeart/2005/8/layout/vProcess5"/>
    <dgm:cxn modelId="{E4424F61-1245-F247-A8CC-268B9720DC98}" type="presParOf" srcId="{A0D5EC26-1376-784E-B39C-842B0FC09233}" destId="{E5BA5CBB-5919-0340-97BF-A749DD492DE4}" srcOrd="8" destOrd="0" presId="urn:microsoft.com/office/officeart/2005/8/layout/vProcess5"/>
    <dgm:cxn modelId="{7182F627-CCE9-AF47-8438-07F704E4FAB3}" type="presParOf" srcId="{A0D5EC26-1376-784E-B39C-842B0FC09233}" destId="{37CA4569-BB4D-F741-9768-CDF455971C57}" srcOrd="9" destOrd="0" presId="urn:microsoft.com/office/officeart/2005/8/layout/vProcess5"/>
    <dgm:cxn modelId="{BF330BBD-272E-AA40-8C1E-744B9CE69987}" type="presParOf" srcId="{A0D5EC26-1376-784E-B39C-842B0FC09233}" destId="{982D747C-5CE4-BF4E-8066-03DC7B75FE1A}" srcOrd="10" destOrd="0" presId="urn:microsoft.com/office/officeart/2005/8/layout/vProcess5"/>
    <dgm:cxn modelId="{58407885-09BB-C24F-904F-FD3EB273A17D}" type="presParOf" srcId="{A0D5EC26-1376-784E-B39C-842B0FC09233}" destId="{D9B6CB57-587A-B64B-906B-ECCC70FF38E2}" srcOrd="11" destOrd="0" presId="urn:microsoft.com/office/officeart/2005/8/layout/vProcess5"/>
    <dgm:cxn modelId="{7352E065-CB81-6947-A8C6-530E21FC2DCD}" type="presParOf" srcId="{A0D5EC26-1376-784E-B39C-842B0FC09233}" destId="{CDAE7982-1269-B54F-A0FE-893B09FA01DD}" srcOrd="12" destOrd="0" presId="urn:microsoft.com/office/officeart/2005/8/layout/vProcess5"/>
    <dgm:cxn modelId="{2D0DA22D-FD68-C441-B03D-F6F3A073C50B}" type="presParOf" srcId="{A0D5EC26-1376-784E-B39C-842B0FC09233}" destId="{E0598BE8-FD7B-3645-A4B3-A055814405E4}" srcOrd="13" destOrd="0" presId="urn:microsoft.com/office/officeart/2005/8/layout/vProcess5"/>
    <dgm:cxn modelId="{4D816075-9DD6-894B-AD25-F75592DE5E3A}" type="presParOf" srcId="{A0D5EC26-1376-784E-B39C-842B0FC09233}" destId="{C684E297-8E88-454A-9289-5F02D874B8F8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1EB109-1007-4D48-BE8A-3F70E2F8A8A8}">
      <dsp:nvSpPr>
        <dsp:cNvPr id="0" name=""/>
        <dsp:cNvSpPr/>
      </dsp:nvSpPr>
      <dsp:spPr>
        <a:xfrm>
          <a:off x="0" y="0"/>
          <a:ext cx="8097012" cy="78324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Enrolment</a:t>
          </a:r>
          <a:endParaRPr lang="en-US" sz="3400" kern="1200"/>
        </a:p>
      </dsp:txBody>
      <dsp:txXfrm>
        <a:off x="22940" y="22940"/>
        <a:ext cx="7160195" cy="737360"/>
      </dsp:txXfrm>
    </dsp:sp>
    <dsp:sp modelId="{EA30B541-5CC1-814D-A64F-B90231253661}">
      <dsp:nvSpPr>
        <dsp:cNvPr id="0" name=""/>
        <dsp:cNvSpPr/>
      </dsp:nvSpPr>
      <dsp:spPr>
        <a:xfrm>
          <a:off x="604646" y="892024"/>
          <a:ext cx="8097012" cy="783240"/>
        </a:xfrm>
        <a:prstGeom prst="roundRect">
          <a:avLst>
            <a:gd name="adj" fmla="val 10000"/>
          </a:avLst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UWTSD Hwb App</a:t>
          </a:r>
          <a:endParaRPr lang="en-US" sz="3400" kern="1200"/>
        </a:p>
      </dsp:txBody>
      <dsp:txXfrm>
        <a:off x="627586" y="914964"/>
        <a:ext cx="6937378" cy="737360"/>
      </dsp:txXfrm>
    </dsp:sp>
    <dsp:sp modelId="{89E51E59-928F-AC41-9975-0A18A46D529C}">
      <dsp:nvSpPr>
        <dsp:cNvPr id="0" name=""/>
        <dsp:cNvSpPr/>
      </dsp:nvSpPr>
      <dsp:spPr>
        <a:xfrm>
          <a:off x="1209293" y="1784048"/>
          <a:ext cx="8097012" cy="783240"/>
        </a:xfrm>
        <a:prstGeom prst="roundRect">
          <a:avLst>
            <a:gd name="adj" fmla="val 10000"/>
          </a:avLst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IT Support – Login, Moodle, etc</a:t>
          </a:r>
          <a:endParaRPr lang="en-US" sz="3400" kern="1200"/>
        </a:p>
      </dsp:txBody>
      <dsp:txXfrm>
        <a:off x="1232233" y="1806988"/>
        <a:ext cx="6937378" cy="737360"/>
      </dsp:txXfrm>
    </dsp:sp>
    <dsp:sp modelId="{5E89654D-26B1-0246-A919-0D42403A50C8}">
      <dsp:nvSpPr>
        <dsp:cNvPr id="0" name=""/>
        <dsp:cNvSpPr/>
      </dsp:nvSpPr>
      <dsp:spPr>
        <a:xfrm>
          <a:off x="1813940" y="2676072"/>
          <a:ext cx="8097012" cy="783240"/>
        </a:xfrm>
        <a:prstGeom prst="roundRect">
          <a:avLst>
            <a:gd name="adj" fmla="val 10000"/>
          </a:avLst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Parking 	</a:t>
          </a:r>
          <a:endParaRPr lang="en-US" sz="3400" kern="1200"/>
        </a:p>
      </dsp:txBody>
      <dsp:txXfrm>
        <a:off x="1836880" y="2699012"/>
        <a:ext cx="6937378" cy="737360"/>
      </dsp:txXfrm>
    </dsp:sp>
    <dsp:sp modelId="{C6E5F61C-CB6A-9745-92C3-739E44D69841}">
      <dsp:nvSpPr>
        <dsp:cNvPr id="0" name=""/>
        <dsp:cNvSpPr/>
      </dsp:nvSpPr>
      <dsp:spPr>
        <a:xfrm>
          <a:off x="2418587" y="3568097"/>
          <a:ext cx="8097012" cy="783240"/>
        </a:xfrm>
        <a:prstGeom prst="roundRect">
          <a:avLst>
            <a:gd name="adj" fmla="val 10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Timetable </a:t>
          </a:r>
          <a:endParaRPr lang="en-US" sz="3400" kern="1200"/>
        </a:p>
      </dsp:txBody>
      <dsp:txXfrm>
        <a:off x="2441527" y="3591037"/>
        <a:ext cx="6937378" cy="737360"/>
      </dsp:txXfrm>
    </dsp:sp>
    <dsp:sp modelId="{B152E682-128C-C94E-9F80-A1014BF5F267}">
      <dsp:nvSpPr>
        <dsp:cNvPr id="0" name=""/>
        <dsp:cNvSpPr/>
      </dsp:nvSpPr>
      <dsp:spPr>
        <a:xfrm>
          <a:off x="7587905" y="572200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7702454" y="572200"/>
        <a:ext cx="280008" cy="383102"/>
      </dsp:txXfrm>
    </dsp:sp>
    <dsp:sp modelId="{6E32338D-DA27-A241-AEE7-8F8D5641F238}">
      <dsp:nvSpPr>
        <dsp:cNvPr id="0" name=""/>
        <dsp:cNvSpPr/>
      </dsp:nvSpPr>
      <dsp:spPr>
        <a:xfrm>
          <a:off x="8192552" y="146422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283075"/>
            <a:satOff val="-25115"/>
            <a:lumOff val="-256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283075"/>
              <a:satOff val="-25115"/>
              <a:lumOff val="-25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307101" y="1464225"/>
        <a:ext cx="280008" cy="383102"/>
      </dsp:txXfrm>
    </dsp:sp>
    <dsp:sp modelId="{E5BA5CBB-5919-0340-97BF-A749DD492DE4}">
      <dsp:nvSpPr>
        <dsp:cNvPr id="0" name=""/>
        <dsp:cNvSpPr/>
      </dsp:nvSpPr>
      <dsp:spPr>
        <a:xfrm>
          <a:off x="8797199" y="234319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566151"/>
            <a:satOff val="-50231"/>
            <a:lumOff val="-513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566151"/>
              <a:satOff val="-50231"/>
              <a:lumOff val="-51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911748" y="2343195"/>
        <a:ext cx="280008" cy="383102"/>
      </dsp:txXfrm>
    </dsp:sp>
    <dsp:sp modelId="{37CA4569-BB4D-F741-9768-CDF455971C57}">
      <dsp:nvSpPr>
        <dsp:cNvPr id="0" name=""/>
        <dsp:cNvSpPr/>
      </dsp:nvSpPr>
      <dsp:spPr>
        <a:xfrm>
          <a:off x="9401846" y="3243922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516395" y="3243922"/>
        <a:ext cx="280008" cy="3831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706765-27AF-0F48-A8B5-A4542BA51321}" type="datetimeFigureOut">
              <a:rPr lang="en-US" smtClean="0"/>
              <a:t>10/27/23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68DE12-76E7-E743-B5FC-B59F8403615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11622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374F67A-0874-45E3-BD6B-71B178B0D08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356296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374F67A-0874-45E3-BD6B-71B178B0D08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878387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24472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2871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9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9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1" y="1470582"/>
            <a:ext cx="5213810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2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3" y="1470581"/>
            <a:ext cx="4242062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3" y="1470583"/>
            <a:ext cx="10803902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2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237672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623945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96945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169414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82138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389653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820937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063592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261344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1" y="365126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1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1373" y="274638"/>
            <a:ext cx="11151029" cy="634082"/>
          </a:xfrm>
          <a:prstGeom prst="rect">
            <a:avLst/>
          </a:prstGeom>
        </p:spPr>
        <p:txBody>
          <a:bodyPr anchor="t">
            <a:normAutofit/>
          </a:bodyPr>
          <a:lstStyle>
            <a:lvl1pPr algn="l">
              <a:defRPr sz="3200" b="1">
                <a:solidFill>
                  <a:srgbClr val="255C7B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1373" y="1052737"/>
            <a:ext cx="11151029" cy="4464496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255C7B"/>
                </a:solidFill>
              </a:defRPr>
            </a:lvl1pPr>
            <a:lvl2pPr>
              <a:defRPr>
                <a:solidFill>
                  <a:srgbClr val="255C7B"/>
                </a:solidFill>
              </a:defRPr>
            </a:lvl2pPr>
            <a:lvl3pPr>
              <a:defRPr>
                <a:solidFill>
                  <a:srgbClr val="255C7B"/>
                </a:solidFill>
              </a:defRPr>
            </a:lvl3pPr>
            <a:lvl4pPr>
              <a:defRPr>
                <a:solidFill>
                  <a:srgbClr val="255C7B"/>
                </a:solidFill>
              </a:defRPr>
            </a:lvl4pPr>
            <a:lvl5pPr>
              <a:defRPr>
                <a:solidFill>
                  <a:srgbClr val="255C7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1531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1" y="1470582"/>
            <a:ext cx="5213810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5283549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9" y="1420928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9" y="2881429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9" y="365126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9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" y="0"/>
            <a:ext cx="11801474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3" y="1470583"/>
            <a:ext cx="10803902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9600862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1" y="365126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1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76288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1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C764DE79-268F-4C1A-8933-263129D2AF90}" type="datetimeFigureOut">
              <a:rPr lang="en-US" smtClean="0"/>
              <a:t>10/27/23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974293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4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279407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3" y="1470584"/>
            <a:ext cx="10803902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610609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16.png"/><Relationship Id="rId4" Type="http://schemas.openxmlformats.org/officeDocument/2006/relationships/theme" Target="../theme/theme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9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0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8.xml"/><Relationship Id="rId3" Type="http://schemas.openxmlformats.org/officeDocument/2006/relationships/slideLayout" Target="../slideLayouts/slideLayout23.xml"/><Relationship Id="rId7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5.xml"/><Relationship Id="rId4" Type="http://schemas.openxmlformats.org/officeDocument/2006/relationships/slideLayout" Target="../slideLayouts/slideLayout24.xml"/><Relationship Id="rId9" Type="http://schemas.openxmlformats.org/officeDocument/2006/relationships/theme" Target="../theme/theme19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1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26.png"/><Relationship Id="rId5" Type="http://schemas.openxmlformats.org/officeDocument/2006/relationships/theme" Target="../theme/theme20.xml"/><Relationship Id="rId4" Type="http://schemas.openxmlformats.org/officeDocument/2006/relationships/slideLayout" Target="../slideLayouts/slideLayout32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3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23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6" indent="-228606" algn="l" defTabSz="914423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1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9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41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52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63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75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86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9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1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23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34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46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57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9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8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9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poster, graphic design, screenshot&#10;&#10;Description automatically generated">
            <a:extLst>
              <a:ext uri="{FF2B5EF4-FFF2-40B4-BE49-F238E27FC236}">
                <a16:creationId xmlns:a16="http://schemas.microsoft.com/office/drawing/2014/main" id="{5CBD028D-E99F-30B1-1034-10971F84743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23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23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1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9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41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52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63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75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86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9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1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23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34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46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57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9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8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9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1788912F-D87C-B9E8-31BB-C2F595B359D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23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23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1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9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41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52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63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75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86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9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1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23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34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46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57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9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8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9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CC492D47-54C1-BB3E-CB50-4BB081C9E0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23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6" indent="-228606" algn="l" defTabSz="914423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1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9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41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52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63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75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86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9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1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23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34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46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57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9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8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9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3" y="1470583"/>
            <a:ext cx="10803902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blue background with yellow text&#10;&#10;Description automatically generated with low confidence">
            <a:extLst>
              <a:ext uri="{FF2B5EF4-FFF2-40B4-BE49-F238E27FC236}">
                <a16:creationId xmlns:a16="http://schemas.microsoft.com/office/drawing/2014/main" id="{C57804DB-28D9-A0D4-1910-EE6AC086140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23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23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1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9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41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52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63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75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86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9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1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23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34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46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57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9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8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9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23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23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1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9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41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52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63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75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86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9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1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23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34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46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57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9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8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9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cloud, sky, grass, outdoor&#10;&#10;Description automatically generated">
            <a:extLst>
              <a:ext uri="{FF2B5EF4-FFF2-40B4-BE49-F238E27FC236}">
                <a16:creationId xmlns:a16="http://schemas.microsoft.com/office/drawing/2014/main" id="{359D794F-FA3A-FA7E-25A6-BC20EF548E5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483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23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23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1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9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41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52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63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75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86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9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1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23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34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46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57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9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8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9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sky, tree, cloud, plant&#10;&#10;Description automatically generated">
            <a:extLst>
              <a:ext uri="{FF2B5EF4-FFF2-40B4-BE49-F238E27FC236}">
                <a16:creationId xmlns:a16="http://schemas.microsoft.com/office/drawing/2014/main" id="{4224E1C2-2722-7C36-7CE7-FDC543077DB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765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</p:sldLayoutIdLst>
  <p:txStyles>
    <p:titleStyle>
      <a:lvl1pPr algn="l" defTabSz="914423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23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1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9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41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52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63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75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86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9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1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23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34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46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57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9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8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9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close-up of a sign&#10;&#10;Description automatically generated with medium confidence">
            <a:extLst>
              <a:ext uri="{FF2B5EF4-FFF2-40B4-BE49-F238E27FC236}">
                <a16:creationId xmlns:a16="http://schemas.microsoft.com/office/drawing/2014/main" id="{9D880B56-BEBF-01F4-2D55-337F85A9196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0808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</p:sldLayoutIdLst>
  <p:txStyles>
    <p:titleStyle>
      <a:lvl1pPr algn="l" defTabSz="914423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23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1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9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41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52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63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75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86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9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1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23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34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46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57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9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8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9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7A89F437-7263-A4AF-4095-1BF88D5C3A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13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</p:sldLayoutIdLst>
  <p:txStyles>
    <p:titleStyle>
      <a:lvl1pPr algn="l" defTabSz="914423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23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1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9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41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52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63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75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86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9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1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23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34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46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57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9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8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9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sky, building, screenshot, text&#10;&#10;Description automatically generated">
            <a:extLst>
              <a:ext uri="{FF2B5EF4-FFF2-40B4-BE49-F238E27FC236}">
                <a16:creationId xmlns:a16="http://schemas.microsoft.com/office/drawing/2014/main" id="{1CD59662-5B42-6CF1-D2C8-D79E269172B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228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</p:sldLayoutIdLst>
  <p:txStyles>
    <p:titleStyle>
      <a:lvl1pPr algn="l" defTabSz="914423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23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1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9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41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52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63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75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86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9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1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23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34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46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57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9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8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9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985EA2D4-C420-D9F3-8677-5BC86BB051A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407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</p:sldLayoutIdLst>
  <p:txStyles>
    <p:titleStyle>
      <a:lvl1pPr algn="l" defTabSz="914423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23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1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9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41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52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63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75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86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9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1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23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34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46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57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9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8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9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screenshot, sky, building, architecture&#10;&#10;Description automatically generated">
            <a:extLst>
              <a:ext uri="{FF2B5EF4-FFF2-40B4-BE49-F238E27FC236}">
                <a16:creationId xmlns:a16="http://schemas.microsoft.com/office/drawing/2014/main" id="{7AE68DFF-2CB8-C402-8E59-DF494BAED7E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</p:sldLayoutIdLst>
  <p:txStyles>
    <p:titleStyle>
      <a:lvl1pPr algn="l" defTabSz="914423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23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1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9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41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52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63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75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86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9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1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23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34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46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57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9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8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9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012B580-B5A2-C938-6463-FAB625A271D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216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</p:sldLayoutIdLst>
  <p:txStyles>
    <p:titleStyle>
      <a:lvl1pPr algn="l" defTabSz="914423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23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1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9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41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52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63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75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86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9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1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23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34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46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57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9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8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9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1" y="1470583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tree, cloud, sky, screenshot&#10;&#10;Description automatically generated">
            <a:extLst>
              <a:ext uri="{FF2B5EF4-FFF2-40B4-BE49-F238E27FC236}">
                <a16:creationId xmlns:a16="http://schemas.microsoft.com/office/drawing/2014/main" id="{69CC95D1-8F62-A0C0-ACD1-B9FF67EB9A0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0278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</p:sldLayoutIdLst>
  <p:txStyles>
    <p:titleStyle>
      <a:lvl1pPr algn="l" defTabSz="914423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23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1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9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41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52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63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75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86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9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1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23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34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46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57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9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8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9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1" y="365126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21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24" r:id="rId2"/>
    <p:sldLayoutId id="2147483749" r:id="rId3"/>
  </p:sldLayoutIdLst>
  <p:txStyles>
    <p:titleStyle>
      <a:lvl1pPr algn="l" defTabSz="914423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6" indent="-228606" algn="l" defTabSz="914423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1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9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41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52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63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75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86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9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1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23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34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46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57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9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8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9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7" y="1383221"/>
            <a:ext cx="11558046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7" y="2843720"/>
            <a:ext cx="11558046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4AF67501-012E-85E6-5A58-BF498FFABB7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23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6" indent="-228606" algn="l" defTabSz="914423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1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9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41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52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63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75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86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9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1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23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34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46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57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9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8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9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9" y="365126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9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screenshot, design, businesscard&#10;&#10;Description automatically generated">
            <a:extLst>
              <a:ext uri="{FF2B5EF4-FFF2-40B4-BE49-F238E27FC236}">
                <a16:creationId xmlns:a16="http://schemas.microsoft.com/office/drawing/2014/main" id="{42A3A970-147E-1BD3-4AC3-0071AC3C1EE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23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6" indent="-228606" algn="l" defTabSz="914423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1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9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41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52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63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75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86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9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1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23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34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46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57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9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8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9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23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6" indent="-228606" algn="l" defTabSz="914423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1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9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41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52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63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75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86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9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1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23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34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46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57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9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8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9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3" y="1470583"/>
            <a:ext cx="10803902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42041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  <p:sldLayoutId id="2147483745" r:id="rId2"/>
    <p:sldLayoutId id="2147483746" r:id="rId3"/>
    <p:sldLayoutId id="2147483747" r:id="rId4"/>
  </p:sldLayoutIdLst>
  <p:txStyles>
    <p:titleStyle>
      <a:lvl1pPr algn="l" defTabSz="914423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23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1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29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41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52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63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75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86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98" indent="-228606" algn="l" defTabSz="9144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1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23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34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46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57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69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80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91" algn="l" defTabSz="914423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3" y="1470584"/>
            <a:ext cx="10803902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742440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</p:sldLayoutIdLst>
  <p:txStyles>
    <p:titleStyle>
      <a:lvl1pPr algn="l" defTabSz="914441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41" rtl="0" eaLnBrk="1" latinLnBrk="0" hangingPunct="1">
        <a:lnSpc>
          <a:spcPct val="90000"/>
        </a:lnSpc>
        <a:spcBef>
          <a:spcPts val="1001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31" indent="-228611" algn="l" defTabSz="91444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51" indent="-228611" algn="l" defTabSz="91444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73" indent="-228611" algn="l" defTabSz="91444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93" indent="-228611" algn="l" defTabSz="91444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514713" indent="-228611" algn="l" defTabSz="91444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971933" indent="-228611" algn="l" defTabSz="91444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429155" indent="-228611" algn="l" defTabSz="91444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886375" indent="-228611" algn="l" defTabSz="91444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4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1pPr>
      <a:lvl2pPr marL="457220" algn="l" defTabSz="91444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2pPr>
      <a:lvl3pPr marL="914441" algn="l" defTabSz="91444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61" algn="l" defTabSz="91444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83" algn="l" defTabSz="91444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5pPr>
      <a:lvl6pPr marL="2286103" algn="l" defTabSz="91444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6pPr>
      <a:lvl7pPr marL="2743324" algn="l" defTabSz="91444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7pPr>
      <a:lvl8pPr marL="3200544" algn="l" defTabSz="91444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8pPr>
      <a:lvl9pPr marL="3657764" algn="l" defTabSz="914441" rtl="0" eaLnBrk="1" latinLnBrk="0" hangingPunct="1">
        <a:defRPr sz="1801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3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7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FF148F23-39C1-0795-768C-8F1C07A8AC4F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13367" y="1252205"/>
            <a:ext cx="6135017" cy="4324347"/>
          </a:xfrm>
          <a:prstGeom prst="rect">
            <a:avLst/>
          </a:prstGeom>
        </p:spPr>
        <p:txBody>
          <a:bodyPr vert="horz" wrap="square" lIns="91440" tIns="45721" rIns="91440" bIns="45721" rtlCol="0" anchor="t" anchorCtr="0">
            <a:normAutofit fontScale="6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kern="1200">
                <a:solidFill>
                  <a:srgbClr val="255C7B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763" indent="-4763"/>
            <a:r>
              <a:rPr lang="en-GB" sz="6000" dirty="0">
                <a:solidFill>
                  <a:schemeClr val="bg1"/>
                </a:solidFill>
              </a:rPr>
              <a:t>BEng and HNC Ordnance, Munitions and Explosives</a:t>
            </a:r>
          </a:p>
          <a:p>
            <a:endParaRPr lang="en-GB" sz="6000" dirty="0">
              <a:solidFill>
                <a:schemeClr val="bg1"/>
              </a:solidFill>
            </a:endParaRPr>
          </a:p>
          <a:p>
            <a:endParaRPr lang="en-GB" sz="6000" dirty="0">
              <a:solidFill>
                <a:schemeClr val="bg1"/>
              </a:solidFill>
            </a:endParaRPr>
          </a:p>
          <a:p>
            <a:endParaRPr lang="en-GB" sz="6000" dirty="0">
              <a:solidFill>
                <a:schemeClr val="bg1"/>
              </a:solidFill>
            </a:endParaRPr>
          </a:p>
          <a:p>
            <a:r>
              <a:rPr lang="en-GB" sz="5300" dirty="0">
                <a:solidFill>
                  <a:schemeClr val="bg1"/>
                </a:solidFill>
              </a:rPr>
              <a:t>Applied Computing</a:t>
            </a:r>
            <a:br>
              <a:rPr lang="en-GB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Wales Institute of Science and Art (WISA)</a:t>
            </a:r>
            <a:br>
              <a:rPr lang="en-GB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  <a:p>
            <a:endParaRPr lang="en-GB" sz="4000" dirty="0">
              <a:solidFill>
                <a:schemeClr val="bg1"/>
              </a:solidFill>
            </a:endParaRPr>
          </a:p>
          <a:p>
            <a:endParaRPr lang="en-GB" sz="4000" dirty="0">
              <a:solidFill>
                <a:schemeClr val="bg1"/>
              </a:solidFill>
            </a:endParaRPr>
          </a:p>
          <a:p>
            <a:r>
              <a:rPr lang="en-GB" sz="4700" dirty="0">
                <a:solidFill>
                  <a:schemeClr val="bg1"/>
                </a:solidFill>
              </a:rPr>
              <a:t>Year 1 Induction &amp; EPA</a:t>
            </a:r>
            <a:endParaRPr lang="en-GB" sz="4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91429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CF1BF3-F43E-4286-A44B-9EE721DAF1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202" y="65130"/>
            <a:ext cx="11481847" cy="7507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>
                <a:solidFill>
                  <a:schemeClr val="accent1">
                    <a:lumMod val="75000"/>
                  </a:schemeClr>
                </a:solidFill>
              </a:rPr>
              <a:t>Wales Institute of Science &amp; Art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2092FFE-5E50-4A28-A3BF-047B100D0255}"/>
              </a:ext>
            </a:extLst>
          </p:cNvPr>
          <p:cNvSpPr/>
          <p:nvPr/>
        </p:nvSpPr>
        <p:spPr>
          <a:xfrm>
            <a:off x="500141" y="1515476"/>
            <a:ext cx="674914" cy="4142015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sz="1801" dirty="0">
                <a:solidFill>
                  <a:schemeClr val="tx2">
                    <a:lumMod val="75000"/>
                  </a:schemeClr>
                </a:solidFill>
              </a:rPr>
              <a:t>Architecture, Construction &amp; the Environment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0B57BA3-374E-4479-B4E7-D74C9F50CFCE}"/>
              </a:ext>
            </a:extLst>
          </p:cNvPr>
          <p:cNvSpPr/>
          <p:nvPr/>
        </p:nvSpPr>
        <p:spPr>
          <a:xfrm>
            <a:off x="1286365" y="1515475"/>
            <a:ext cx="674914" cy="4142016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sz="1801" dirty="0">
                <a:solidFill>
                  <a:schemeClr val="tx2">
                    <a:lumMod val="75000"/>
                  </a:schemeClr>
                </a:solidFill>
              </a:rPr>
              <a:t>Engineering, Manufacturing &amp; Automotive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E67296F9-0C65-4219-B9A4-21143ED7363A}"/>
              </a:ext>
            </a:extLst>
          </p:cNvPr>
          <p:cNvSpPr/>
          <p:nvPr/>
        </p:nvSpPr>
        <p:spPr>
          <a:xfrm>
            <a:off x="2095181" y="1515475"/>
            <a:ext cx="674914" cy="414201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sz="1801" dirty="0">
                <a:solidFill>
                  <a:schemeClr val="bg1"/>
                </a:solidFill>
              </a:rPr>
              <a:t>Applied Computing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B8E0B5A2-E1E2-429A-BC30-44218C395F5D}"/>
              </a:ext>
            </a:extLst>
          </p:cNvPr>
          <p:cNvSpPr/>
          <p:nvPr/>
        </p:nvSpPr>
        <p:spPr>
          <a:xfrm>
            <a:off x="2905913" y="1515474"/>
            <a:ext cx="674914" cy="2993574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sz="1801" dirty="0">
                <a:solidFill>
                  <a:schemeClr val="tx2">
                    <a:lumMod val="75000"/>
                  </a:schemeClr>
                </a:solidFill>
              </a:rPr>
              <a:t>Design &amp; Performing Industries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EE90CD62-75E1-4183-989E-22E538EA4575}"/>
              </a:ext>
            </a:extLst>
          </p:cNvPr>
          <p:cNvSpPr/>
          <p:nvPr/>
        </p:nvSpPr>
        <p:spPr>
          <a:xfrm>
            <a:off x="3756132" y="1529081"/>
            <a:ext cx="674914" cy="2979968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sz="1801" dirty="0">
                <a:solidFill>
                  <a:schemeClr val="tx2">
                    <a:lumMod val="75000"/>
                  </a:schemeClr>
                </a:solidFill>
              </a:rPr>
              <a:t>Art &amp; Media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DA190A1D-21CB-4BA5-B349-6E8ED9449967}"/>
              </a:ext>
            </a:extLst>
          </p:cNvPr>
          <p:cNvSpPr/>
          <p:nvPr/>
        </p:nvSpPr>
        <p:spPr>
          <a:xfrm>
            <a:off x="5804268" y="1504589"/>
            <a:ext cx="674914" cy="4142015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sz="1801" dirty="0">
                <a:solidFill>
                  <a:schemeClr val="bg1"/>
                </a:solidFill>
              </a:rPr>
              <a:t>Apprenticeships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5E8B2667-C7F1-4F31-BF65-66E5048A2561}"/>
              </a:ext>
            </a:extLst>
          </p:cNvPr>
          <p:cNvSpPr/>
          <p:nvPr/>
        </p:nvSpPr>
        <p:spPr>
          <a:xfrm>
            <a:off x="6606972" y="1504589"/>
            <a:ext cx="674914" cy="4142015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sz="1801" dirty="0">
                <a:solidFill>
                  <a:schemeClr val="accent1"/>
                </a:solidFill>
              </a:rPr>
              <a:t>Construction Wales Innovation Centre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477A5B5C-D9CC-48D7-917C-98CB7678A6A5}"/>
              </a:ext>
            </a:extLst>
          </p:cNvPr>
          <p:cNvSpPr/>
          <p:nvPr/>
        </p:nvSpPr>
        <p:spPr>
          <a:xfrm>
            <a:off x="7405196" y="1529085"/>
            <a:ext cx="674914" cy="4142015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sz="1801" dirty="0">
                <a:solidFill>
                  <a:schemeClr val="accent1"/>
                </a:solidFill>
              </a:rPr>
              <a:t>MADE</a:t>
            </a:r>
            <a:r>
              <a:rPr lang="en-GB" sz="1801" dirty="0"/>
              <a:t>  </a:t>
            </a:r>
            <a:r>
              <a:rPr lang="en-GB" sz="1801" dirty="0">
                <a:solidFill>
                  <a:schemeClr val="accent1"/>
                </a:solidFill>
              </a:rPr>
              <a:t>Projects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BCDD6EB2-BC5F-4137-9015-1E6EB264671E}"/>
              </a:ext>
            </a:extLst>
          </p:cNvPr>
          <p:cNvSpPr/>
          <p:nvPr/>
        </p:nvSpPr>
        <p:spPr>
          <a:xfrm>
            <a:off x="8161669" y="1529085"/>
            <a:ext cx="674914" cy="4142015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sz="1801" dirty="0">
                <a:solidFill>
                  <a:schemeClr val="accent1"/>
                </a:solidFill>
              </a:rPr>
              <a:t>Centre for Batch Manufacture &amp; Advanced Manufacturing Skills Academy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6AD0C486-DEAE-4812-9311-F910E045BB65}"/>
              </a:ext>
            </a:extLst>
          </p:cNvPr>
          <p:cNvSpPr/>
          <p:nvPr/>
        </p:nvSpPr>
        <p:spPr>
          <a:xfrm>
            <a:off x="8933064" y="1515474"/>
            <a:ext cx="674914" cy="4142015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sz="1801" dirty="0">
                <a:solidFill>
                  <a:schemeClr val="accent1"/>
                </a:solidFill>
              </a:rPr>
              <a:t>Assistive Technologies Innovation Centre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2DF7E290-DF73-4942-9C9D-783495333555}"/>
              </a:ext>
            </a:extLst>
          </p:cNvPr>
          <p:cNvSpPr/>
          <p:nvPr/>
        </p:nvSpPr>
        <p:spPr>
          <a:xfrm>
            <a:off x="2903996" y="4590692"/>
            <a:ext cx="1573852" cy="106679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1" dirty="0">
                <a:solidFill>
                  <a:schemeClr val="accent1"/>
                </a:solidFill>
              </a:rPr>
              <a:t>Swansea College of Art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16F733C3-BBA9-4E21-B3A9-793A9EDC8728}"/>
              </a:ext>
            </a:extLst>
          </p:cNvPr>
          <p:cNvSpPr/>
          <p:nvPr/>
        </p:nvSpPr>
        <p:spPr>
          <a:xfrm>
            <a:off x="514951" y="724680"/>
            <a:ext cx="3835374" cy="676494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accent1"/>
                </a:solidFill>
              </a:rPr>
              <a:t>Academic Disciplines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6AE59249-E953-4117-ADF6-32066B81B3A3}"/>
              </a:ext>
            </a:extLst>
          </p:cNvPr>
          <p:cNvSpPr/>
          <p:nvPr/>
        </p:nvSpPr>
        <p:spPr>
          <a:xfrm>
            <a:off x="5675752" y="724680"/>
            <a:ext cx="3932226" cy="676494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accent1"/>
                </a:solidFill>
              </a:rPr>
              <a:t>Innovation &amp; Engagement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D8F5292A-C1C9-404D-BE82-D13EB02D6606}"/>
              </a:ext>
            </a:extLst>
          </p:cNvPr>
          <p:cNvSpPr/>
          <p:nvPr/>
        </p:nvSpPr>
        <p:spPr>
          <a:xfrm>
            <a:off x="11055438" y="738290"/>
            <a:ext cx="914400" cy="4932807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sz="2400" dirty="0">
                <a:solidFill>
                  <a:schemeClr val="accent1"/>
                </a:solidFill>
              </a:rPr>
              <a:t>UWTSD INSPIRE</a:t>
            </a:r>
          </a:p>
        </p:txBody>
      </p:sp>
      <p:sp>
        <p:nvSpPr>
          <p:cNvPr id="22" name="Arrow: Left-Right 21">
            <a:extLst>
              <a:ext uri="{FF2B5EF4-FFF2-40B4-BE49-F238E27FC236}">
                <a16:creationId xmlns:a16="http://schemas.microsoft.com/office/drawing/2014/main" id="{C95201CD-519D-4747-AE5A-3CD797E953CE}"/>
              </a:ext>
            </a:extLst>
          </p:cNvPr>
          <p:cNvSpPr/>
          <p:nvPr/>
        </p:nvSpPr>
        <p:spPr>
          <a:xfrm>
            <a:off x="4404963" y="905766"/>
            <a:ext cx="1216153" cy="484633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1"/>
          </a:p>
        </p:txBody>
      </p:sp>
      <p:sp>
        <p:nvSpPr>
          <p:cNvPr id="23" name="Arrow: Left-Right 22">
            <a:extLst>
              <a:ext uri="{FF2B5EF4-FFF2-40B4-BE49-F238E27FC236}">
                <a16:creationId xmlns:a16="http://schemas.microsoft.com/office/drawing/2014/main" id="{E6C1A866-B746-452A-9B04-6CCE8B52718F}"/>
              </a:ext>
            </a:extLst>
          </p:cNvPr>
          <p:cNvSpPr/>
          <p:nvPr/>
        </p:nvSpPr>
        <p:spPr>
          <a:xfrm>
            <a:off x="9717253" y="828437"/>
            <a:ext cx="1216153" cy="484633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801"/>
          </a:p>
        </p:txBody>
      </p:sp>
    </p:spTree>
    <p:extLst>
      <p:ext uri="{BB962C8B-B14F-4D97-AF65-F5344CB8AC3E}">
        <p14:creationId xmlns:p14="http://schemas.microsoft.com/office/powerpoint/2010/main" val="15191245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>
            <a:extLst>
              <a:ext uri="{FF2B5EF4-FFF2-40B4-BE49-F238E27FC236}">
                <a16:creationId xmlns:a16="http://schemas.microsoft.com/office/drawing/2014/main" id="{E4232654-153B-AA4F-86F6-C50A7EEAF57A}"/>
              </a:ext>
            </a:extLst>
          </p:cNvPr>
          <p:cNvSpPr/>
          <p:nvPr/>
        </p:nvSpPr>
        <p:spPr>
          <a:xfrm>
            <a:off x="3245153" y="143691"/>
            <a:ext cx="5211635" cy="728363"/>
          </a:xfrm>
          <a:custGeom>
            <a:avLst/>
            <a:gdLst>
              <a:gd name="connsiteX0" fmla="*/ 0 w 11312679"/>
              <a:gd name="connsiteY0" fmla="*/ 167481 h 1674812"/>
              <a:gd name="connsiteX1" fmla="*/ 167481 w 11312679"/>
              <a:gd name="connsiteY1" fmla="*/ 0 h 1674812"/>
              <a:gd name="connsiteX2" fmla="*/ 11145198 w 11312679"/>
              <a:gd name="connsiteY2" fmla="*/ 0 h 1674812"/>
              <a:gd name="connsiteX3" fmla="*/ 11312679 w 11312679"/>
              <a:gd name="connsiteY3" fmla="*/ 167481 h 1674812"/>
              <a:gd name="connsiteX4" fmla="*/ 11312679 w 11312679"/>
              <a:gd name="connsiteY4" fmla="*/ 1507331 h 1674812"/>
              <a:gd name="connsiteX5" fmla="*/ 11145198 w 11312679"/>
              <a:gd name="connsiteY5" fmla="*/ 1674812 h 1674812"/>
              <a:gd name="connsiteX6" fmla="*/ 167481 w 11312679"/>
              <a:gd name="connsiteY6" fmla="*/ 1674812 h 1674812"/>
              <a:gd name="connsiteX7" fmla="*/ 0 w 11312679"/>
              <a:gd name="connsiteY7" fmla="*/ 1507331 h 1674812"/>
              <a:gd name="connsiteX8" fmla="*/ 0 w 11312679"/>
              <a:gd name="connsiteY8" fmla="*/ 167481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12679" h="1674812">
                <a:moveTo>
                  <a:pt x="0" y="167481"/>
                </a:moveTo>
                <a:cubicBezTo>
                  <a:pt x="0" y="74984"/>
                  <a:pt x="74984" y="0"/>
                  <a:pt x="167481" y="0"/>
                </a:cubicBezTo>
                <a:lnTo>
                  <a:pt x="11145198" y="0"/>
                </a:lnTo>
                <a:cubicBezTo>
                  <a:pt x="11237695" y="0"/>
                  <a:pt x="11312679" y="74984"/>
                  <a:pt x="11312679" y="167481"/>
                </a:cubicBezTo>
                <a:lnTo>
                  <a:pt x="11312679" y="1507331"/>
                </a:lnTo>
                <a:cubicBezTo>
                  <a:pt x="11312679" y="1599828"/>
                  <a:pt x="11237695" y="1674812"/>
                  <a:pt x="11145198" y="1674812"/>
                </a:cubicBezTo>
                <a:lnTo>
                  <a:pt x="167481" y="1674812"/>
                </a:lnTo>
                <a:cubicBezTo>
                  <a:pt x="74984" y="1674812"/>
                  <a:pt x="0" y="1599828"/>
                  <a:pt x="0" y="1507331"/>
                </a:cubicBezTo>
                <a:lnTo>
                  <a:pt x="0" y="16748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96704" tIns="296704" rIns="296704" bIns="296704" numCol="1" spcCol="1270" anchor="ctr" anchorCtr="0">
            <a:noAutofit/>
          </a:bodyPr>
          <a:lstStyle/>
          <a:p>
            <a:pPr defTabSz="2889323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4400" dirty="0">
                <a:latin typeface="+mj-lt"/>
              </a:rPr>
              <a:t>Applied Computing</a:t>
            </a: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714C9C7A-7FD1-7F40-8FFB-1282BD9F51F9}"/>
              </a:ext>
            </a:extLst>
          </p:cNvPr>
          <p:cNvSpPr/>
          <p:nvPr/>
        </p:nvSpPr>
        <p:spPr>
          <a:xfrm>
            <a:off x="155363" y="1164637"/>
            <a:ext cx="3508010" cy="1112260"/>
          </a:xfrm>
          <a:custGeom>
            <a:avLst/>
            <a:gdLst>
              <a:gd name="connsiteX0" fmla="*/ 0 w 3720228"/>
              <a:gd name="connsiteY0" fmla="*/ 167481 h 1674812"/>
              <a:gd name="connsiteX1" fmla="*/ 167481 w 3720228"/>
              <a:gd name="connsiteY1" fmla="*/ 0 h 1674812"/>
              <a:gd name="connsiteX2" fmla="*/ 3552747 w 3720228"/>
              <a:gd name="connsiteY2" fmla="*/ 0 h 1674812"/>
              <a:gd name="connsiteX3" fmla="*/ 3720228 w 3720228"/>
              <a:gd name="connsiteY3" fmla="*/ 167481 h 1674812"/>
              <a:gd name="connsiteX4" fmla="*/ 3720228 w 3720228"/>
              <a:gd name="connsiteY4" fmla="*/ 1507331 h 1674812"/>
              <a:gd name="connsiteX5" fmla="*/ 3552747 w 3720228"/>
              <a:gd name="connsiteY5" fmla="*/ 1674812 h 1674812"/>
              <a:gd name="connsiteX6" fmla="*/ 167481 w 3720228"/>
              <a:gd name="connsiteY6" fmla="*/ 1674812 h 1674812"/>
              <a:gd name="connsiteX7" fmla="*/ 0 w 3720228"/>
              <a:gd name="connsiteY7" fmla="*/ 1507331 h 1674812"/>
              <a:gd name="connsiteX8" fmla="*/ 0 w 3720228"/>
              <a:gd name="connsiteY8" fmla="*/ 167481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720228" h="1674812">
                <a:moveTo>
                  <a:pt x="0" y="167481"/>
                </a:moveTo>
                <a:cubicBezTo>
                  <a:pt x="0" y="74984"/>
                  <a:pt x="74984" y="0"/>
                  <a:pt x="167481" y="0"/>
                </a:cubicBezTo>
                <a:lnTo>
                  <a:pt x="3552747" y="0"/>
                </a:lnTo>
                <a:cubicBezTo>
                  <a:pt x="3645244" y="0"/>
                  <a:pt x="3720228" y="74984"/>
                  <a:pt x="3720228" y="167481"/>
                </a:cubicBezTo>
                <a:lnTo>
                  <a:pt x="3720228" y="1507331"/>
                </a:lnTo>
                <a:cubicBezTo>
                  <a:pt x="3720228" y="1599828"/>
                  <a:pt x="3645244" y="1674812"/>
                  <a:pt x="3552747" y="1674812"/>
                </a:cubicBezTo>
                <a:lnTo>
                  <a:pt x="167481" y="1674812"/>
                </a:lnTo>
                <a:cubicBezTo>
                  <a:pt x="74984" y="1674812"/>
                  <a:pt x="0" y="1599828"/>
                  <a:pt x="0" y="1507331"/>
                </a:cubicBezTo>
                <a:lnTo>
                  <a:pt x="0" y="16748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24314" tIns="224314" rIns="224314" bIns="224314" numCol="1" spcCol="1270" anchor="ctr" anchorCtr="0">
            <a:noAutofit/>
          </a:bodyPr>
          <a:lstStyle/>
          <a:p>
            <a:pPr algn="ctr" defTabSz="204475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4000" dirty="0"/>
              <a:t>Postgraduate</a:t>
            </a:r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BAC6AF63-6935-2540-8CED-8B2FF2C158D1}"/>
              </a:ext>
            </a:extLst>
          </p:cNvPr>
          <p:cNvSpPr/>
          <p:nvPr/>
        </p:nvSpPr>
        <p:spPr>
          <a:xfrm>
            <a:off x="155365" y="2425112"/>
            <a:ext cx="1098406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algn="r" defTabSz="533414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400" dirty="0"/>
              <a:t>Data Science</a:t>
            </a:r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E970502D-F46E-3445-B0A6-B572D8502F34}"/>
              </a:ext>
            </a:extLst>
          </p:cNvPr>
          <p:cNvSpPr/>
          <p:nvPr/>
        </p:nvSpPr>
        <p:spPr>
          <a:xfrm>
            <a:off x="1412329" y="2425112"/>
            <a:ext cx="994080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algn="r" defTabSz="533414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400" dirty="0"/>
              <a:t> Cyber Security &amp; Digital Forensics </a:t>
            </a:r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D2475598-6999-5041-8C9B-764A51D91F3B}"/>
              </a:ext>
            </a:extLst>
          </p:cNvPr>
          <p:cNvSpPr/>
          <p:nvPr/>
        </p:nvSpPr>
        <p:spPr>
          <a:xfrm>
            <a:off x="2669293" y="2425114"/>
            <a:ext cx="994080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algn="r" defTabSz="533414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400" dirty="0"/>
              <a:t>Software Engineering &amp; Artificial Intelligence</a:t>
            </a:r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6CDADB29-1A38-544C-A68A-5DE829B3B438}"/>
              </a:ext>
            </a:extLst>
          </p:cNvPr>
          <p:cNvSpPr/>
          <p:nvPr/>
        </p:nvSpPr>
        <p:spPr>
          <a:xfrm>
            <a:off x="3885484" y="1164637"/>
            <a:ext cx="7879070" cy="1112260"/>
          </a:xfrm>
          <a:custGeom>
            <a:avLst/>
            <a:gdLst>
              <a:gd name="connsiteX0" fmla="*/ 0 w 7491121"/>
              <a:gd name="connsiteY0" fmla="*/ 167481 h 1674812"/>
              <a:gd name="connsiteX1" fmla="*/ 167481 w 7491121"/>
              <a:gd name="connsiteY1" fmla="*/ 0 h 1674812"/>
              <a:gd name="connsiteX2" fmla="*/ 7323640 w 7491121"/>
              <a:gd name="connsiteY2" fmla="*/ 0 h 1674812"/>
              <a:gd name="connsiteX3" fmla="*/ 7491121 w 7491121"/>
              <a:gd name="connsiteY3" fmla="*/ 167481 h 1674812"/>
              <a:gd name="connsiteX4" fmla="*/ 7491121 w 7491121"/>
              <a:gd name="connsiteY4" fmla="*/ 1507331 h 1674812"/>
              <a:gd name="connsiteX5" fmla="*/ 7323640 w 7491121"/>
              <a:gd name="connsiteY5" fmla="*/ 1674812 h 1674812"/>
              <a:gd name="connsiteX6" fmla="*/ 167481 w 7491121"/>
              <a:gd name="connsiteY6" fmla="*/ 1674812 h 1674812"/>
              <a:gd name="connsiteX7" fmla="*/ 0 w 7491121"/>
              <a:gd name="connsiteY7" fmla="*/ 1507331 h 1674812"/>
              <a:gd name="connsiteX8" fmla="*/ 0 w 7491121"/>
              <a:gd name="connsiteY8" fmla="*/ 167481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91121" h="1674812">
                <a:moveTo>
                  <a:pt x="0" y="167481"/>
                </a:moveTo>
                <a:cubicBezTo>
                  <a:pt x="0" y="74984"/>
                  <a:pt x="74984" y="0"/>
                  <a:pt x="167481" y="0"/>
                </a:cubicBezTo>
                <a:lnTo>
                  <a:pt x="7323640" y="0"/>
                </a:lnTo>
                <a:cubicBezTo>
                  <a:pt x="7416137" y="0"/>
                  <a:pt x="7491121" y="74984"/>
                  <a:pt x="7491121" y="167481"/>
                </a:cubicBezTo>
                <a:lnTo>
                  <a:pt x="7491121" y="1507331"/>
                </a:lnTo>
                <a:cubicBezTo>
                  <a:pt x="7491121" y="1599828"/>
                  <a:pt x="7416137" y="1674812"/>
                  <a:pt x="7323640" y="1674812"/>
                </a:cubicBezTo>
                <a:lnTo>
                  <a:pt x="167481" y="1674812"/>
                </a:lnTo>
                <a:cubicBezTo>
                  <a:pt x="74984" y="1674812"/>
                  <a:pt x="0" y="1599828"/>
                  <a:pt x="0" y="1507331"/>
                </a:cubicBezTo>
                <a:lnTo>
                  <a:pt x="0" y="16748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24314" tIns="224314" rIns="224314" bIns="224314" numCol="1" spcCol="1270" anchor="ctr" anchorCtr="0">
            <a:noAutofit/>
          </a:bodyPr>
          <a:lstStyle/>
          <a:p>
            <a:pPr algn="ctr" defTabSz="204475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4000" dirty="0"/>
              <a:t>Undergraduate</a:t>
            </a:r>
            <a:endParaRPr lang="en-GB" sz="4601" dirty="0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74BDB540-91A9-274F-B288-FBE1B5F28611}"/>
              </a:ext>
            </a:extLst>
          </p:cNvPr>
          <p:cNvSpPr/>
          <p:nvPr/>
        </p:nvSpPr>
        <p:spPr>
          <a:xfrm>
            <a:off x="3908344" y="2425114"/>
            <a:ext cx="764825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algn="r" defTabSz="533414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400" dirty="0"/>
              <a:t>Applied Computing</a:t>
            </a: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A7DE97E0-CF9F-4146-8F8F-00ABAE36F8A7}"/>
              </a:ext>
            </a:extLst>
          </p:cNvPr>
          <p:cNvSpPr/>
          <p:nvPr/>
        </p:nvSpPr>
        <p:spPr>
          <a:xfrm>
            <a:off x="7223346" y="2425894"/>
            <a:ext cx="627652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algn="r" defTabSz="533414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400" dirty="0"/>
              <a:t>Software Engineering</a:t>
            </a:r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262DF51E-FC94-C141-88E4-482800E871E0}"/>
              </a:ext>
            </a:extLst>
          </p:cNvPr>
          <p:cNvSpPr/>
          <p:nvPr/>
        </p:nvSpPr>
        <p:spPr>
          <a:xfrm>
            <a:off x="6371649" y="2425105"/>
            <a:ext cx="764825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algn="r" defTabSz="533414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400" dirty="0"/>
              <a:t>Networks &amp; Cybersecurity</a:t>
            </a:r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BE4F148E-E8E3-B04A-9533-5CB107080C06}"/>
              </a:ext>
            </a:extLst>
          </p:cNvPr>
          <p:cNvSpPr/>
          <p:nvPr/>
        </p:nvSpPr>
        <p:spPr>
          <a:xfrm>
            <a:off x="5568610" y="2414074"/>
            <a:ext cx="721270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algn="r" defTabSz="533414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400" dirty="0"/>
              <a:t>Data &amp; Information Systems</a:t>
            </a:r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9BD65BA4-8715-824D-922D-01167A8E0925}"/>
              </a:ext>
            </a:extLst>
          </p:cNvPr>
          <p:cNvSpPr/>
          <p:nvPr/>
        </p:nvSpPr>
        <p:spPr>
          <a:xfrm>
            <a:off x="7942987" y="2425104"/>
            <a:ext cx="686709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algn="r" defTabSz="533414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400" dirty="0"/>
              <a:t>Games Design and Games Development</a:t>
            </a:r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3B2A223F-89FF-3045-9AB0-BFABBD86D267}"/>
              </a:ext>
            </a:extLst>
          </p:cNvPr>
          <p:cNvSpPr/>
          <p:nvPr/>
        </p:nvSpPr>
        <p:spPr>
          <a:xfrm>
            <a:off x="9497245" y="2426282"/>
            <a:ext cx="686709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algn="r" defTabSz="533414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400" dirty="0"/>
              <a:t>Electrical &amp; Electronics Engineering</a:t>
            </a:r>
          </a:p>
        </p:txBody>
      </p:sp>
      <p:sp>
        <p:nvSpPr>
          <p:cNvPr id="18" name="Freeform 13">
            <a:extLst>
              <a:ext uri="{FF2B5EF4-FFF2-40B4-BE49-F238E27FC236}">
                <a16:creationId xmlns:a16="http://schemas.microsoft.com/office/drawing/2014/main" id="{6E0CF1A9-A214-4056-899E-A4860C48A2F3}"/>
              </a:ext>
            </a:extLst>
          </p:cNvPr>
          <p:cNvSpPr/>
          <p:nvPr/>
        </p:nvSpPr>
        <p:spPr>
          <a:xfrm>
            <a:off x="4745240" y="2425108"/>
            <a:ext cx="728436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algn="r" defTabSz="533414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400" dirty="0"/>
              <a:t>Animation and VFX</a:t>
            </a:r>
          </a:p>
        </p:txBody>
      </p:sp>
      <p:sp>
        <p:nvSpPr>
          <p:cNvPr id="4" name="Freeform 15">
            <a:extLst>
              <a:ext uri="{FF2B5EF4-FFF2-40B4-BE49-F238E27FC236}">
                <a16:creationId xmlns:a16="http://schemas.microsoft.com/office/drawing/2014/main" id="{3CD9716E-51CC-0ED6-E87F-DF74C787B2F7}"/>
              </a:ext>
            </a:extLst>
          </p:cNvPr>
          <p:cNvSpPr/>
          <p:nvPr/>
        </p:nvSpPr>
        <p:spPr>
          <a:xfrm>
            <a:off x="8709703" y="2426284"/>
            <a:ext cx="686709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algn="r" defTabSz="533414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400" dirty="0"/>
              <a:t> Web Development</a:t>
            </a:r>
          </a:p>
        </p:txBody>
      </p:sp>
      <p:sp>
        <p:nvSpPr>
          <p:cNvPr id="17" name="Freeform 15">
            <a:extLst>
              <a:ext uri="{FF2B5EF4-FFF2-40B4-BE49-F238E27FC236}">
                <a16:creationId xmlns:a16="http://schemas.microsoft.com/office/drawing/2014/main" id="{B46D65BF-22C3-2041-E0B8-10AC7A250444}"/>
              </a:ext>
            </a:extLst>
          </p:cNvPr>
          <p:cNvSpPr/>
          <p:nvPr/>
        </p:nvSpPr>
        <p:spPr>
          <a:xfrm>
            <a:off x="10285364" y="2442106"/>
            <a:ext cx="686709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  <a:solidFill>
            <a:srgbClr val="0070C0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algn="r" defTabSz="533414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400" dirty="0"/>
              <a:t>Embedded Electronic Systems</a:t>
            </a:r>
          </a:p>
        </p:txBody>
      </p:sp>
      <p:sp>
        <p:nvSpPr>
          <p:cNvPr id="2" name="Freeform 15">
            <a:extLst>
              <a:ext uri="{FF2B5EF4-FFF2-40B4-BE49-F238E27FC236}">
                <a16:creationId xmlns:a16="http://schemas.microsoft.com/office/drawing/2014/main" id="{766C2FC2-4C24-BAC6-5B55-50E881CEA765}"/>
              </a:ext>
            </a:extLst>
          </p:cNvPr>
          <p:cNvSpPr/>
          <p:nvPr/>
        </p:nvSpPr>
        <p:spPr>
          <a:xfrm>
            <a:off x="11077844" y="2434486"/>
            <a:ext cx="686709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  <a:solidFill>
            <a:srgbClr val="FF0000"/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algn="r" defTabSz="533414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400" dirty="0"/>
              <a:t>Ordnance, Munitions &amp; Explosives</a:t>
            </a:r>
          </a:p>
        </p:txBody>
      </p:sp>
      <p:sp>
        <p:nvSpPr>
          <p:cNvPr id="3" name="Freeform 2">
            <a:extLst>
              <a:ext uri="{FF2B5EF4-FFF2-40B4-BE49-F238E27FC236}">
                <a16:creationId xmlns:a16="http://schemas.microsoft.com/office/drawing/2014/main" id="{AE029BDE-7B10-A688-6E38-B7E45FDF9164}"/>
              </a:ext>
            </a:extLst>
          </p:cNvPr>
          <p:cNvSpPr/>
          <p:nvPr/>
        </p:nvSpPr>
        <p:spPr>
          <a:xfrm>
            <a:off x="9761220" y="143691"/>
            <a:ext cx="2179311" cy="728363"/>
          </a:xfrm>
          <a:custGeom>
            <a:avLst/>
            <a:gdLst>
              <a:gd name="connsiteX0" fmla="*/ 0 w 11312679"/>
              <a:gd name="connsiteY0" fmla="*/ 167481 h 1674812"/>
              <a:gd name="connsiteX1" fmla="*/ 167481 w 11312679"/>
              <a:gd name="connsiteY1" fmla="*/ 0 h 1674812"/>
              <a:gd name="connsiteX2" fmla="*/ 11145198 w 11312679"/>
              <a:gd name="connsiteY2" fmla="*/ 0 h 1674812"/>
              <a:gd name="connsiteX3" fmla="*/ 11312679 w 11312679"/>
              <a:gd name="connsiteY3" fmla="*/ 167481 h 1674812"/>
              <a:gd name="connsiteX4" fmla="*/ 11312679 w 11312679"/>
              <a:gd name="connsiteY4" fmla="*/ 1507331 h 1674812"/>
              <a:gd name="connsiteX5" fmla="*/ 11145198 w 11312679"/>
              <a:gd name="connsiteY5" fmla="*/ 1674812 h 1674812"/>
              <a:gd name="connsiteX6" fmla="*/ 167481 w 11312679"/>
              <a:gd name="connsiteY6" fmla="*/ 1674812 h 1674812"/>
              <a:gd name="connsiteX7" fmla="*/ 0 w 11312679"/>
              <a:gd name="connsiteY7" fmla="*/ 1507331 h 1674812"/>
              <a:gd name="connsiteX8" fmla="*/ 0 w 11312679"/>
              <a:gd name="connsiteY8" fmla="*/ 167481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12679" h="1674812">
                <a:moveTo>
                  <a:pt x="0" y="167481"/>
                </a:moveTo>
                <a:cubicBezTo>
                  <a:pt x="0" y="74984"/>
                  <a:pt x="74984" y="0"/>
                  <a:pt x="167481" y="0"/>
                </a:cubicBezTo>
                <a:lnTo>
                  <a:pt x="11145198" y="0"/>
                </a:lnTo>
                <a:cubicBezTo>
                  <a:pt x="11237695" y="0"/>
                  <a:pt x="11312679" y="74984"/>
                  <a:pt x="11312679" y="167481"/>
                </a:cubicBezTo>
                <a:lnTo>
                  <a:pt x="11312679" y="1507331"/>
                </a:lnTo>
                <a:cubicBezTo>
                  <a:pt x="11312679" y="1599828"/>
                  <a:pt x="11237695" y="1674812"/>
                  <a:pt x="11145198" y="1674812"/>
                </a:cubicBezTo>
                <a:lnTo>
                  <a:pt x="167481" y="1674812"/>
                </a:lnTo>
                <a:cubicBezTo>
                  <a:pt x="74984" y="1674812"/>
                  <a:pt x="0" y="1599828"/>
                  <a:pt x="0" y="1507331"/>
                </a:cubicBezTo>
                <a:lnTo>
                  <a:pt x="0" y="167481"/>
                </a:lnTo>
                <a:close/>
              </a:path>
            </a:pathLst>
          </a:custGeom>
          <a:gradFill flip="none" rotWithShape="1">
            <a:gsLst>
              <a:gs pos="0">
                <a:srgbClr val="FF0000">
                  <a:tint val="66000"/>
                  <a:satMod val="160000"/>
                </a:srgbClr>
              </a:gs>
              <a:gs pos="50000">
                <a:srgbClr val="FF0000">
                  <a:tint val="44500"/>
                  <a:satMod val="160000"/>
                </a:srgbClr>
              </a:gs>
              <a:gs pos="100000">
                <a:srgbClr val="FF0000">
                  <a:tint val="23500"/>
                  <a:satMod val="160000"/>
                </a:srgbClr>
              </a:gs>
            </a:gsLst>
            <a:lin ang="10800000" scaled="1"/>
            <a:tileRect/>
          </a:gra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96704" tIns="296704" rIns="296704" bIns="296704" numCol="1" spcCol="1270" anchor="ctr" anchorCtr="0">
            <a:noAutofit/>
          </a:bodyPr>
          <a:lstStyle/>
          <a:p>
            <a:pPr algn="ctr" defTabSz="2889323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400" dirty="0">
                <a:solidFill>
                  <a:srgbClr val="002060"/>
                </a:solidFill>
                <a:latin typeface="+mj-lt"/>
              </a:rPr>
              <a:t>Humanitarian &amp; Sovereign Capabilities Academy (HSCA)</a:t>
            </a:r>
          </a:p>
        </p:txBody>
      </p:sp>
    </p:spTree>
    <p:extLst>
      <p:ext uri="{BB962C8B-B14F-4D97-AF65-F5344CB8AC3E}">
        <p14:creationId xmlns:p14="http://schemas.microsoft.com/office/powerpoint/2010/main" val="34220973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003A3-0CA0-4B9B-8D21-ADE95AE67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39033" y="465773"/>
            <a:ext cx="7722894" cy="606549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chemeClr val="bg1"/>
                </a:solidFill>
              </a:rPr>
              <a:t>Applied Computing Management Staff</a:t>
            </a:r>
          </a:p>
        </p:txBody>
      </p:sp>
      <p:pic>
        <p:nvPicPr>
          <p:cNvPr id="1026" name="Picture 2" descr="kapilan radhakrishnan">
            <a:extLst>
              <a:ext uri="{FF2B5EF4-FFF2-40B4-BE49-F238E27FC236}">
                <a16:creationId xmlns:a16="http://schemas.microsoft.com/office/drawing/2014/main" id="{E0F63ECF-0FAD-49EC-ABA2-4725FC896F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9848" y="1553815"/>
            <a:ext cx="2851913" cy="32156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329E87E-E14D-4A9E-9970-2AEE75F9D1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6323" y="4851333"/>
            <a:ext cx="2639047" cy="725072"/>
          </a:xfrm>
        </p:spPr>
        <p:txBody>
          <a:bodyPr>
            <a:normAutofit/>
          </a:bodyPr>
          <a:lstStyle/>
          <a:p>
            <a:r>
              <a:rPr lang="en-GB" sz="1801" b="1" dirty="0"/>
              <a:t>Dr Kapilan Radhakrishnan</a:t>
            </a:r>
          </a:p>
          <a:p>
            <a:r>
              <a:rPr lang="en-GB" sz="1600" b="1" dirty="0"/>
              <a:t>Academic Director</a:t>
            </a:r>
          </a:p>
        </p:txBody>
      </p:sp>
      <p:pic>
        <p:nvPicPr>
          <p:cNvPr id="1031" name="Picture 7" descr="gt">
            <a:extLst>
              <a:ext uri="{FF2B5EF4-FFF2-40B4-BE49-F238E27FC236}">
                <a16:creationId xmlns:a16="http://schemas.microsoft.com/office/drawing/2014/main" id="{1792AF0C-2C13-48FD-9CA2-D6A0C41565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1580" y="1473996"/>
            <a:ext cx="3438508" cy="31129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813A29D-AE0D-1B1F-1F97-D5916FF72A4B}"/>
              </a:ext>
            </a:extLst>
          </p:cNvPr>
          <p:cNvSpPr txBox="1">
            <a:spLocks/>
          </p:cNvSpPr>
          <p:nvPr/>
        </p:nvSpPr>
        <p:spPr>
          <a:xfrm>
            <a:off x="7287171" y="4851334"/>
            <a:ext cx="3438508" cy="116770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1" b="1" dirty="0"/>
              <a:t>Ms Gaynor Thomas</a:t>
            </a:r>
          </a:p>
          <a:p>
            <a:r>
              <a:rPr lang="en-GB" sz="1200" b="1" dirty="0"/>
              <a:t>Assistant Academic Director, Moodle Champion &amp; Digital Degree Apprenticeships Programme Manager</a:t>
            </a:r>
          </a:p>
        </p:txBody>
      </p:sp>
    </p:spTree>
    <p:extLst>
      <p:ext uri="{BB962C8B-B14F-4D97-AF65-F5344CB8AC3E}">
        <p14:creationId xmlns:p14="http://schemas.microsoft.com/office/powerpoint/2010/main" val="6477664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2E62931-8EB4-42BB-BAAB-D8757BE66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5003A3-0CA0-4B9B-8D21-ADE95AE67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7461" y="728664"/>
            <a:ext cx="4984813" cy="3157080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pPr defTabSz="914400"/>
            <a:r>
              <a:rPr lang="en-US" sz="5200" b="1"/>
              <a:t>Programme Manager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882A8F6-2D0C-2395-64E1-35649B3AFDD9}"/>
              </a:ext>
            </a:extLst>
          </p:cNvPr>
          <p:cNvSpPr txBox="1"/>
          <p:nvPr/>
        </p:nvSpPr>
        <p:spPr>
          <a:xfrm>
            <a:off x="6367461" y="4072045"/>
            <a:ext cx="4984813" cy="2057289"/>
          </a:xfrm>
          <a:prstGeom prst="rect">
            <a:avLst/>
          </a:prstGeom>
          <a:noFill/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/>
              <a:t>Dr Ewa Kazimierska, OME  </a:t>
            </a:r>
          </a:p>
        </p:txBody>
      </p:sp>
      <p:pic>
        <p:nvPicPr>
          <p:cNvPr id="5" name="Picture 4" descr="A person wearing a scarf&#10;&#10;Description automatically generated with medium confidence">
            <a:extLst>
              <a:ext uri="{FF2B5EF4-FFF2-40B4-BE49-F238E27FC236}">
                <a16:creationId xmlns:a16="http://schemas.microsoft.com/office/drawing/2014/main" id="{1DC80CC2-B3F7-F66C-29E8-9651D64ED58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61" r="5588" b="-1"/>
          <a:stretch/>
        </p:blipFill>
        <p:spPr bwMode="auto">
          <a:xfrm>
            <a:off x="1" y="10"/>
            <a:ext cx="6005512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23012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CDC6AE-E838-71FE-58EB-6D3DDBFF80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943" y="249424"/>
            <a:ext cx="5889868" cy="691303"/>
          </a:xfrm>
        </p:spPr>
        <p:txBody>
          <a:bodyPr>
            <a:noAutofit/>
          </a:bodyPr>
          <a:lstStyle/>
          <a:p>
            <a:r>
              <a:rPr lang="en-GB" sz="3600" dirty="0">
                <a:solidFill>
                  <a:schemeClr val="accent1">
                    <a:lumMod val="75000"/>
                  </a:schemeClr>
                </a:solidFill>
              </a:rPr>
              <a:t>OME Programme Core Team 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1AD5FBF-2F87-C0D6-A500-46381FB888D4}"/>
              </a:ext>
            </a:extLst>
          </p:cNvPr>
          <p:cNvSpPr txBox="1">
            <a:spLocks/>
          </p:cNvSpPr>
          <p:nvPr/>
        </p:nvSpPr>
        <p:spPr>
          <a:xfrm>
            <a:off x="292608" y="1268261"/>
            <a:ext cx="5803392" cy="4321479"/>
          </a:xfrm>
          <a:prstGeom prst="rect">
            <a:avLst/>
          </a:prstGeom>
        </p:spPr>
        <p:txBody>
          <a:bodyPr vert="horz" lIns="91440" tIns="45721" rIns="91440" bIns="45721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rgbClr val="255C7B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rgbClr val="255C7B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rgbClr val="255C7B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255C7B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255C7B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914423">
              <a:spcBef>
                <a:spcPts val="1001"/>
              </a:spcBef>
              <a:buNone/>
              <a:defRPr/>
            </a:pPr>
            <a:r>
              <a:rPr lang="en-GB" sz="2400" b="1" u="sng" dirty="0">
                <a:solidFill>
                  <a:prstClr val="black"/>
                </a:solidFill>
                <a:latin typeface="Calibri" panose="020F0502020204030204"/>
              </a:rPr>
              <a:t>Academic Staff </a:t>
            </a:r>
            <a:r>
              <a:rPr lang="en-GB" sz="2400" b="1" dirty="0">
                <a:solidFill>
                  <a:prstClr val="black"/>
                </a:solidFill>
                <a:latin typeface="Calibri" panose="020F0502020204030204"/>
              </a:rPr>
              <a:t> </a:t>
            </a:r>
          </a:p>
          <a:p>
            <a:pPr marL="228606" indent="-228606" defTabSz="914423">
              <a:spcBef>
                <a:spcPts val="1001"/>
              </a:spcBef>
              <a:defRPr/>
            </a:pPr>
            <a:r>
              <a:rPr lang="en-GB" sz="2400" b="1" dirty="0">
                <a:solidFill>
                  <a:prstClr val="black"/>
                </a:solidFill>
                <a:latin typeface="Calibri" panose="020F0502020204030204"/>
              </a:rPr>
              <a:t>Dr </a:t>
            </a:r>
            <a:r>
              <a:rPr lang="en-GB" sz="2400" b="1" dirty="0" err="1">
                <a:solidFill>
                  <a:prstClr val="black"/>
                </a:solidFill>
                <a:latin typeface="Calibri" panose="020F0502020204030204"/>
              </a:rPr>
              <a:t>Ewa</a:t>
            </a:r>
            <a:r>
              <a:rPr lang="en-GB" sz="2400" b="1" dirty="0">
                <a:solidFill>
                  <a:prstClr val="black"/>
                </a:solidFill>
                <a:latin typeface="Calibri" panose="020F0502020204030204"/>
              </a:rPr>
              <a:t> </a:t>
            </a:r>
            <a:r>
              <a:rPr lang="en-GB" sz="2400" b="1" dirty="0" err="1">
                <a:solidFill>
                  <a:prstClr val="black"/>
                </a:solidFill>
                <a:latin typeface="Calibri" panose="020F0502020204030204"/>
              </a:rPr>
              <a:t>Kazimierska</a:t>
            </a:r>
            <a:r>
              <a:rPr lang="en-GB" sz="2400" b="1" dirty="0">
                <a:solidFill>
                  <a:prstClr val="black"/>
                </a:solidFill>
                <a:latin typeface="Calibri" panose="020F0502020204030204"/>
              </a:rPr>
              <a:t>, Programme Manager</a:t>
            </a:r>
          </a:p>
          <a:p>
            <a:pPr marL="228606" indent="-228606" defTabSz="914423">
              <a:spcBef>
                <a:spcPts val="1001"/>
              </a:spcBef>
              <a:defRPr/>
            </a:pPr>
            <a:r>
              <a:rPr lang="en-GB" sz="2400" b="1" dirty="0">
                <a:solidFill>
                  <a:prstClr val="black"/>
                </a:solidFill>
                <a:latin typeface="Calibri" panose="020F0502020204030204"/>
              </a:rPr>
              <a:t>Miss Jenni Steen, Lecturer and Major Project</a:t>
            </a:r>
          </a:p>
          <a:p>
            <a:pPr marL="228606" indent="-228606" defTabSz="914423">
              <a:spcBef>
                <a:spcPts val="1001"/>
              </a:spcBef>
              <a:defRPr/>
            </a:pPr>
            <a:r>
              <a:rPr lang="en-GB" sz="2400" b="1" dirty="0">
                <a:solidFill>
                  <a:prstClr val="black"/>
                </a:solidFill>
                <a:latin typeface="Calibri" panose="020F0502020204030204"/>
              </a:rPr>
              <a:t>Prof Kelvin Donne, Lecturer (PT)</a:t>
            </a:r>
          </a:p>
          <a:p>
            <a:pPr marL="228606" indent="-228606" defTabSz="914423">
              <a:spcBef>
                <a:spcPts val="1001"/>
              </a:spcBef>
              <a:defRPr/>
            </a:pPr>
            <a:endParaRPr lang="en-GB" sz="2400" b="1" dirty="0">
              <a:solidFill>
                <a:prstClr val="black"/>
              </a:solidFill>
              <a:latin typeface="Calibri" panose="020F0502020204030204"/>
            </a:endParaRPr>
          </a:p>
          <a:p>
            <a:pPr marL="228606" indent="-228606" defTabSz="914423">
              <a:spcBef>
                <a:spcPts val="1001"/>
              </a:spcBef>
              <a:defRPr/>
            </a:pPr>
            <a:r>
              <a:rPr lang="en-GB" sz="2400" b="1" dirty="0">
                <a:solidFill>
                  <a:prstClr val="black"/>
                </a:solidFill>
                <a:latin typeface="Calibri" panose="020F0502020204030204"/>
              </a:rPr>
              <a:t>Dr Mark Broadhead, Senior OME Technician</a:t>
            </a:r>
          </a:p>
          <a:p>
            <a:pPr marL="0" indent="0" defTabSz="914423">
              <a:spcBef>
                <a:spcPts val="1001"/>
              </a:spcBef>
              <a:buNone/>
              <a:defRPr/>
            </a:pPr>
            <a:endParaRPr lang="en-GB" sz="2400" b="1" dirty="0">
              <a:solidFill>
                <a:prstClr val="black"/>
              </a:solidFill>
              <a:latin typeface="Calibri" panose="020F0502020204030204"/>
            </a:endParaRPr>
          </a:p>
          <a:p>
            <a:pPr marL="0" indent="0" defTabSz="914423">
              <a:spcBef>
                <a:spcPts val="1001"/>
              </a:spcBef>
              <a:buNone/>
              <a:defRPr/>
            </a:pPr>
            <a:r>
              <a:rPr lang="en-GB" sz="2400" b="1" u="sng" dirty="0">
                <a:solidFill>
                  <a:prstClr val="black"/>
                </a:solidFill>
                <a:latin typeface="Calibri" panose="020F0502020204030204"/>
              </a:rPr>
              <a:t>Professional OME Services and Contracts</a:t>
            </a:r>
          </a:p>
          <a:p>
            <a:pPr marL="228606" indent="-228606" defTabSz="914423">
              <a:spcBef>
                <a:spcPts val="1001"/>
              </a:spcBef>
              <a:defRPr/>
            </a:pPr>
            <a:r>
              <a:rPr lang="en-GB" sz="2400" b="1" dirty="0">
                <a:solidFill>
                  <a:prstClr val="black"/>
                </a:solidFill>
                <a:latin typeface="Calibri" panose="020F0502020204030204"/>
              </a:rPr>
              <a:t>Mr Gareth Collett, Executive Director HSCA </a:t>
            </a:r>
          </a:p>
          <a:p>
            <a:pPr marL="228606" indent="-228606" defTabSz="914423">
              <a:spcBef>
                <a:spcPts val="1001"/>
              </a:spcBef>
              <a:defRPr/>
            </a:pPr>
            <a:endParaRPr lang="en-GB" sz="1801" b="1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191B2A4-971C-4C74-349D-87213510353B}"/>
              </a:ext>
            </a:extLst>
          </p:cNvPr>
          <p:cNvSpPr txBox="1">
            <a:spLocks/>
          </p:cNvSpPr>
          <p:nvPr/>
        </p:nvSpPr>
        <p:spPr>
          <a:xfrm>
            <a:off x="6096000" y="1235603"/>
            <a:ext cx="5550409" cy="4083486"/>
          </a:xfrm>
          <a:prstGeom prst="rect">
            <a:avLst/>
          </a:prstGeom>
        </p:spPr>
        <p:txBody>
          <a:bodyPr vert="horz" wrap="none" lIns="0" tIns="0" rIns="0" bIns="0" rtlCol="0" anchor="t" anchorCtr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23">
              <a:spcBef>
                <a:spcPts val="1001"/>
              </a:spcBef>
              <a:defRPr/>
            </a:pPr>
            <a:r>
              <a:rPr lang="en-GB" sz="2201" b="1" u="sng" dirty="0">
                <a:solidFill>
                  <a:prstClr val="black"/>
                </a:solidFill>
                <a:latin typeface="Calibri" panose="020F0502020204030204"/>
              </a:rPr>
              <a:t>Apprenticeship Unit </a:t>
            </a:r>
          </a:p>
          <a:p>
            <a:pPr defTabSz="914423">
              <a:spcBef>
                <a:spcPts val="1001"/>
              </a:spcBef>
              <a:defRPr/>
            </a:pPr>
            <a:r>
              <a:rPr lang="en-GB" sz="2201" b="1" dirty="0">
                <a:solidFill>
                  <a:prstClr val="black"/>
                </a:solidFill>
                <a:latin typeface="Calibri" panose="020F0502020204030204"/>
              </a:rPr>
              <a:t>Mr Carl Thomas, OME ALO </a:t>
            </a:r>
          </a:p>
          <a:p>
            <a:pPr defTabSz="914423">
              <a:spcBef>
                <a:spcPts val="1001"/>
              </a:spcBef>
              <a:defRPr/>
            </a:pPr>
            <a:r>
              <a:rPr lang="en-GB" sz="2201" b="1" dirty="0">
                <a:solidFill>
                  <a:prstClr val="black"/>
                </a:solidFill>
                <a:latin typeface="Calibri" panose="020F0502020204030204"/>
              </a:rPr>
              <a:t>Mr Dave Holley, OME ALO &amp; Lecturer</a:t>
            </a:r>
          </a:p>
          <a:p>
            <a:pPr defTabSz="914423">
              <a:spcBef>
                <a:spcPts val="1001"/>
              </a:spcBef>
              <a:defRPr/>
            </a:pPr>
            <a:r>
              <a:rPr lang="en-GB" sz="2201" b="1" dirty="0">
                <a:solidFill>
                  <a:prstClr val="black"/>
                </a:solidFill>
                <a:latin typeface="Calibri" panose="020F0502020204030204"/>
              </a:rPr>
              <a:t>Mr Tony </a:t>
            </a:r>
            <a:r>
              <a:rPr lang="en-GB" sz="2201" b="1" dirty="0" err="1">
                <a:solidFill>
                  <a:prstClr val="black"/>
                </a:solidFill>
                <a:latin typeface="Calibri" panose="020F0502020204030204"/>
              </a:rPr>
              <a:t>Bourne</a:t>
            </a:r>
            <a:r>
              <a:rPr lang="en-GB" sz="2201" b="1" dirty="0">
                <a:solidFill>
                  <a:prstClr val="black"/>
                </a:solidFill>
                <a:latin typeface="Calibri" panose="020F0502020204030204"/>
              </a:rPr>
              <a:t>, OME ALO </a:t>
            </a:r>
          </a:p>
          <a:p>
            <a:pPr defTabSz="914423">
              <a:spcBef>
                <a:spcPts val="1001"/>
              </a:spcBef>
              <a:defRPr/>
            </a:pPr>
            <a:r>
              <a:rPr lang="en-GB" sz="2201" b="1" dirty="0">
                <a:solidFill>
                  <a:prstClr val="black"/>
                </a:solidFill>
                <a:latin typeface="Calibri" panose="020F0502020204030204"/>
              </a:rPr>
              <a:t>Ms Emma Moseley, OME ALO </a:t>
            </a:r>
          </a:p>
          <a:p>
            <a:pPr defTabSz="914423">
              <a:spcBef>
                <a:spcPts val="1001"/>
              </a:spcBef>
              <a:defRPr/>
            </a:pPr>
            <a:endParaRPr lang="en-GB" sz="2201" b="1" dirty="0">
              <a:solidFill>
                <a:prstClr val="black"/>
              </a:solidFill>
              <a:latin typeface="Calibri" panose="020F0502020204030204"/>
            </a:endParaRPr>
          </a:p>
          <a:p>
            <a:pPr defTabSz="914423">
              <a:spcBef>
                <a:spcPts val="1001"/>
              </a:spcBef>
              <a:defRPr/>
            </a:pPr>
            <a:r>
              <a:rPr lang="en-GB" sz="2201" b="1" dirty="0">
                <a:solidFill>
                  <a:prstClr val="black"/>
                </a:solidFill>
                <a:latin typeface="Calibri" panose="020F0502020204030204"/>
              </a:rPr>
              <a:t>Ms Bridget Moseley, Head of Apprenticeship Unit</a:t>
            </a:r>
          </a:p>
          <a:p>
            <a:pPr defTabSz="914423">
              <a:spcBef>
                <a:spcPts val="1001"/>
              </a:spcBef>
              <a:defRPr/>
            </a:pPr>
            <a:endParaRPr lang="en-GB" sz="2201" b="1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41915941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CDC6AE-E838-71FE-58EB-6D3DDBFF80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407" y="175665"/>
            <a:ext cx="2950825" cy="2224626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chemeClr val="accent1">
                    <a:lumMod val="75000"/>
                  </a:schemeClr>
                </a:solidFill>
              </a:rPr>
              <a:t>Programme Management  and Governance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0F7C72C-26B4-829E-2E41-61FCEB4263EC}"/>
              </a:ext>
            </a:extLst>
          </p:cNvPr>
          <p:cNvGrpSpPr/>
          <p:nvPr/>
        </p:nvGrpSpPr>
        <p:grpSpPr>
          <a:xfrm>
            <a:off x="2022468" y="175669"/>
            <a:ext cx="9971140" cy="5608071"/>
            <a:chOff x="1104063" y="119941"/>
            <a:chExt cx="10684410" cy="6774279"/>
          </a:xfrm>
        </p:grpSpPr>
        <p:sp>
          <p:nvSpPr>
            <p:cNvPr id="6" name="Terminator 5">
              <a:extLst>
                <a:ext uri="{FF2B5EF4-FFF2-40B4-BE49-F238E27FC236}">
                  <a16:creationId xmlns:a16="http://schemas.microsoft.com/office/drawing/2014/main" id="{B870FBC4-9A0D-0EF7-C1FF-2498AACABA56}"/>
                </a:ext>
              </a:extLst>
            </p:cNvPr>
            <p:cNvSpPr/>
            <p:nvPr/>
          </p:nvSpPr>
          <p:spPr>
            <a:xfrm>
              <a:off x="1650994" y="5235056"/>
              <a:ext cx="1399784" cy="507304"/>
            </a:xfrm>
            <a:prstGeom prst="flowChartTerminator">
              <a:avLst/>
            </a:prstGeom>
            <a:solidFill>
              <a:schemeClr val="bg1">
                <a:lumMod val="6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11">
                <a:defRPr/>
              </a:pPr>
              <a:r>
                <a:rPr lang="en-US" sz="1351" dirty="0">
                  <a:solidFill>
                    <a:prstClr val="white"/>
                  </a:solidFill>
                  <a:latin typeface="Calibri" panose="020F0502020204030204"/>
                </a:rPr>
                <a:t>UWTSD</a:t>
              </a:r>
            </a:p>
            <a:p>
              <a:pPr algn="ctr" defTabSz="457211">
                <a:defRPr/>
              </a:pPr>
              <a:r>
                <a:rPr lang="en-US" sz="1351" dirty="0">
                  <a:solidFill>
                    <a:prstClr val="white"/>
                  </a:solidFill>
                  <a:latin typeface="Calibri" panose="020F0502020204030204"/>
                </a:rPr>
                <a:t>WISA</a:t>
              </a:r>
            </a:p>
          </p:txBody>
        </p:sp>
        <p:sp>
          <p:nvSpPr>
            <p:cNvPr id="7" name="Terminator 6">
              <a:extLst>
                <a:ext uri="{FF2B5EF4-FFF2-40B4-BE49-F238E27FC236}">
                  <a16:creationId xmlns:a16="http://schemas.microsoft.com/office/drawing/2014/main" id="{65FAABB9-8EDC-F022-C422-A01CFE6AF76F}"/>
                </a:ext>
              </a:extLst>
            </p:cNvPr>
            <p:cNvSpPr/>
            <p:nvPr/>
          </p:nvSpPr>
          <p:spPr>
            <a:xfrm>
              <a:off x="8378634" y="2683445"/>
              <a:ext cx="1399784" cy="507304"/>
            </a:xfrm>
            <a:prstGeom prst="flowChartTerminator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11">
                <a:defRPr/>
              </a:pPr>
              <a:r>
                <a:rPr lang="en-US" sz="1351" dirty="0">
                  <a:solidFill>
                    <a:prstClr val="white"/>
                  </a:solidFill>
                  <a:latin typeface="Calibri" panose="020F0502020204030204"/>
                </a:rPr>
                <a:t>Employers</a:t>
              </a:r>
            </a:p>
          </p:txBody>
        </p:sp>
        <p:sp>
          <p:nvSpPr>
            <p:cNvPr id="8" name="Process 7">
              <a:extLst>
                <a:ext uri="{FF2B5EF4-FFF2-40B4-BE49-F238E27FC236}">
                  <a16:creationId xmlns:a16="http://schemas.microsoft.com/office/drawing/2014/main" id="{24DCB067-0E88-9E72-1CCD-D392FC80C65C}"/>
                </a:ext>
              </a:extLst>
            </p:cNvPr>
            <p:cNvSpPr/>
            <p:nvPr/>
          </p:nvSpPr>
          <p:spPr>
            <a:xfrm>
              <a:off x="5187635" y="2517476"/>
              <a:ext cx="901874" cy="877604"/>
            </a:xfrm>
            <a:prstGeom prst="flowChartProcess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11">
                <a:defRPr/>
              </a:pPr>
              <a:r>
                <a:rPr lang="en-US" sz="1100" dirty="0">
                  <a:solidFill>
                    <a:prstClr val="white"/>
                  </a:solidFill>
                  <a:latin typeface="Calibri" panose="020F0502020204030204"/>
                </a:rPr>
                <a:t>Student/</a:t>
              </a:r>
            </a:p>
            <a:p>
              <a:pPr algn="ctr" defTabSz="457211">
                <a:defRPr/>
              </a:pPr>
              <a:r>
                <a:rPr lang="en-US" sz="1100" dirty="0">
                  <a:solidFill>
                    <a:prstClr val="white"/>
                  </a:solidFill>
                  <a:latin typeface="Calibri" panose="020F0502020204030204"/>
                </a:rPr>
                <a:t>Apprentice</a:t>
              </a:r>
            </a:p>
          </p:txBody>
        </p:sp>
        <p:sp>
          <p:nvSpPr>
            <p:cNvPr id="9" name="Predefined Process 8">
              <a:extLst>
                <a:ext uri="{FF2B5EF4-FFF2-40B4-BE49-F238E27FC236}">
                  <a16:creationId xmlns:a16="http://schemas.microsoft.com/office/drawing/2014/main" id="{C4CCE28C-CBAA-8521-CB1B-1410040634F8}"/>
                </a:ext>
              </a:extLst>
            </p:cNvPr>
            <p:cNvSpPr/>
            <p:nvPr/>
          </p:nvSpPr>
          <p:spPr>
            <a:xfrm>
              <a:off x="1859095" y="2617904"/>
              <a:ext cx="1024003" cy="686864"/>
            </a:xfrm>
            <a:prstGeom prst="flowChartPredefinedProcess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11">
                <a:defRPr/>
              </a:pPr>
              <a:r>
                <a:rPr lang="en-US" sz="1100" dirty="0">
                  <a:solidFill>
                    <a:prstClr val="white"/>
                  </a:solidFill>
                  <a:latin typeface="Calibri" panose="020F0502020204030204"/>
                </a:rPr>
                <a:t>Lecturers</a:t>
              </a:r>
            </a:p>
          </p:txBody>
        </p:sp>
        <p:sp>
          <p:nvSpPr>
            <p:cNvPr id="10" name="Multi-document 9">
              <a:extLst>
                <a:ext uri="{FF2B5EF4-FFF2-40B4-BE49-F238E27FC236}">
                  <a16:creationId xmlns:a16="http://schemas.microsoft.com/office/drawing/2014/main" id="{6D3218D3-3729-ECAA-A312-181768787EED}"/>
                </a:ext>
              </a:extLst>
            </p:cNvPr>
            <p:cNvSpPr/>
            <p:nvPr/>
          </p:nvSpPr>
          <p:spPr>
            <a:xfrm>
              <a:off x="5011095" y="964095"/>
              <a:ext cx="1423904" cy="1082973"/>
            </a:xfrm>
            <a:prstGeom prst="flowChartMultidocumen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11">
                <a:defRPr/>
              </a:pPr>
              <a:r>
                <a:rPr lang="en-US" sz="1801" dirty="0" err="1">
                  <a:solidFill>
                    <a:prstClr val="white"/>
                  </a:solidFill>
                  <a:latin typeface="Calibri" panose="020F0502020204030204"/>
                </a:rPr>
                <a:t>Mgmt</a:t>
              </a:r>
              <a:r>
                <a:rPr lang="en-US" sz="1801" dirty="0">
                  <a:solidFill>
                    <a:prstClr val="white"/>
                  </a:solidFill>
                  <a:latin typeface="Calibri" panose="020F0502020204030204"/>
                </a:rPr>
                <a:t> -</a:t>
              </a:r>
            </a:p>
            <a:p>
              <a:pPr algn="ctr" defTabSz="457211">
                <a:defRPr/>
              </a:pPr>
              <a:r>
                <a:rPr lang="en-US" sz="1801" dirty="0">
                  <a:solidFill>
                    <a:prstClr val="white"/>
                  </a:solidFill>
                  <a:latin typeface="Calibri" panose="020F0502020204030204"/>
                </a:rPr>
                <a:t>Moodle</a:t>
              </a:r>
            </a:p>
          </p:txBody>
        </p:sp>
        <p:sp>
          <p:nvSpPr>
            <p:cNvPr id="11" name="Document 10">
              <a:extLst>
                <a:ext uri="{FF2B5EF4-FFF2-40B4-BE49-F238E27FC236}">
                  <a16:creationId xmlns:a16="http://schemas.microsoft.com/office/drawing/2014/main" id="{37068D3B-C473-0656-BB6E-238D3507F85E}"/>
                </a:ext>
              </a:extLst>
            </p:cNvPr>
            <p:cNvSpPr/>
            <p:nvPr/>
          </p:nvSpPr>
          <p:spPr>
            <a:xfrm>
              <a:off x="3433205" y="1167746"/>
              <a:ext cx="901874" cy="675675"/>
            </a:xfrm>
            <a:prstGeom prst="flowChartDocumen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11">
                <a:defRPr/>
              </a:pPr>
              <a:r>
                <a:rPr lang="en-US" sz="1050" dirty="0">
                  <a:solidFill>
                    <a:prstClr val="white"/>
                  </a:solidFill>
                  <a:latin typeface="Calibri" panose="020F0502020204030204"/>
                </a:rPr>
                <a:t>Programme of Study</a:t>
              </a:r>
            </a:p>
          </p:txBody>
        </p:sp>
        <p:sp>
          <p:nvSpPr>
            <p:cNvPr id="12" name="Document 11">
              <a:extLst>
                <a:ext uri="{FF2B5EF4-FFF2-40B4-BE49-F238E27FC236}">
                  <a16:creationId xmlns:a16="http://schemas.microsoft.com/office/drawing/2014/main" id="{F89BCF68-10DD-C8FC-D209-4DEC3030753C}"/>
                </a:ext>
              </a:extLst>
            </p:cNvPr>
            <p:cNvSpPr/>
            <p:nvPr/>
          </p:nvSpPr>
          <p:spPr>
            <a:xfrm>
              <a:off x="6932924" y="1167745"/>
              <a:ext cx="1155518" cy="675675"/>
            </a:xfrm>
            <a:prstGeom prst="flowChartDocumen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11">
                <a:defRPr/>
              </a:pPr>
              <a:r>
                <a:rPr lang="en-US" sz="1100" dirty="0">
                  <a:solidFill>
                    <a:prstClr val="white"/>
                  </a:solidFill>
                  <a:latin typeface="Calibri" panose="020F0502020204030204"/>
                </a:rPr>
                <a:t>Apprenticeship Handbook</a:t>
              </a:r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096B4759-7D5C-1737-9FBB-D2F33916476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673332" y="4696389"/>
              <a:ext cx="2239878" cy="1584638"/>
            </a:xfrm>
            <a:prstGeom prst="rect">
              <a:avLst/>
            </a:prstGeom>
          </p:spPr>
        </p:pic>
        <p:sp>
          <p:nvSpPr>
            <p:cNvPr id="14" name="Decision 13">
              <a:extLst>
                <a:ext uri="{FF2B5EF4-FFF2-40B4-BE49-F238E27FC236}">
                  <a16:creationId xmlns:a16="http://schemas.microsoft.com/office/drawing/2014/main" id="{D0D8F7BE-66AF-B573-6413-040A6412E672}"/>
                </a:ext>
              </a:extLst>
            </p:cNvPr>
            <p:cNvSpPr/>
            <p:nvPr/>
          </p:nvSpPr>
          <p:spPr>
            <a:xfrm>
              <a:off x="1838885" y="3768237"/>
              <a:ext cx="1024005" cy="786791"/>
            </a:xfrm>
            <a:prstGeom prst="flowChartDecision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11">
                <a:defRPr/>
              </a:pPr>
              <a:r>
                <a:rPr lang="en-US" sz="1001" dirty="0">
                  <a:solidFill>
                    <a:prstClr val="white"/>
                  </a:solidFill>
                  <a:latin typeface="Calibri" panose="020F0502020204030204"/>
                </a:rPr>
                <a:t>SOAC</a:t>
              </a:r>
            </a:p>
          </p:txBody>
        </p:sp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663E6A46-FAF0-3B5C-C3CB-8977A43E3E94}"/>
                </a:ext>
              </a:extLst>
            </p:cNvPr>
            <p:cNvCxnSpPr>
              <a:cxnSpLocks/>
              <a:stCxn id="13" idx="1"/>
              <a:endCxn id="6" idx="3"/>
            </p:cNvCxnSpPr>
            <p:nvPr/>
          </p:nvCxnSpPr>
          <p:spPr>
            <a:xfrm flipH="1">
              <a:off x="3050778" y="5488708"/>
              <a:ext cx="622554" cy="0"/>
            </a:xfrm>
            <a:prstGeom prst="straightConnector1">
              <a:avLst/>
            </a:prstGeom>
            <a:ln w="38100">
              <a:tailEnd type="triangle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6" name="Straight Arrow Connector 15">
              <a:extLst>
                <a:ext uri="{FF2B5EF4-FFF2-40B4-BE49-F238E27FC236}">
                  <a16:creationId xmlns:a16="http://schemas.microsoft.com/office/drawing/2014/main" id="{873FA141-4D8C-66F1-A282-0D2AC0606EAC}"/>
                </a:ext>
              </a:extLst>
            </p:cNvPr>
            <p:cNvCxnSpPr>
              <a:cxnSpLocks/>
              <a:stCxn id="6" idx="0"/>
              <a:endCxn id="14" idx="2"/>
            </p:cNvCxnSpPr>
            <p:nvPr/>
          </p:nvCxnSpPr>
          <p:spPr>
            <a:xfrm flipV="1">
              <a:off x="2350886" y="4555028"/>
              <a:ext cx="1" cy="680029"/>
            </a:xfrm>
            <a:prstGeom prst="straightConnector1">
              <a:avLst/>
            </a:prstGeom>
            <a:ln w="38100">
              <a:tailEnd type="triangle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50C79600-E2D7-20D7-906C-4E8935AD58AD}"/>
                </a:ext>
              </a:extLst>
            </p:cNvPr>
            <p:cNvCxnSpPr>
              <a:cxnSpLocks/>
              <a:stCxn id="14" idx="0"/>
            </p:cNvCxnSpPr>
            <p:nvPr/>
          </p:nvCxnSpPr>
          <p:spPr>
            <a:xfrm flipV="1">
              <a:off x="2350888" y="3342346"/>
              <a:ext cx="12389" cy="425891"/>
            </a:xfrm>
            <a:prstGeom prst="straightConnector1">
              <a:avLst/>
            </a:prstGeom>
            <a:ln w="38100">
              <a:tailEnd type="triangle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8" name="Straight Arrow Connector 17">
              <a:extLst>
                <a:ext uri="{FF2B5EF4-FFF2-40B4-BE49-F238E27FC236}">
                  <a16:creationId xmlns:a16="http://schemas.microsoft.com/office/drawing/2014/main" id="{26FE8F9D-1D86-A572-4257-E7B9A9476470}"/>
                </a:ext>
              </a:extLst>
            </p:cNvPr>
            <p:cNvCxnSpPr>
              <a:cxnSpLocks/>
              <a:stCxn id="10" idx="2"/>
              <a:endCxn id="8" idx="0"/>
            </p:cNvCxnSpPr>
            <p:nvPr/>
          </p:nvCxnSpPr>
          <p:spPr>
            <a:xfrm>
              <a:off x="5624032" y="2006056"/>
              <a:ext cx="14541" cy="511420"/>
            </a:xfrm>
            <a:prstGeom prst="straightConnector1">
              <a:avLst/>
            </a:prstGeom>
            <a:ln w="57150">
              <a:solidFill>
                <a:srgbClr val="FF0000"/>
              </a:solidFill>
              <a:tailEnd type="triangle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1FF81DF4-3736-9588-3E20-3A90A982CED1}"/>
                </a:ext>
              </a:extLst>
            </p:cNvPr>
            <p:cNvCxnSpPr>
              <a:cxnSpLocks/>
              <a:stCxn id="11" idx="3"/>
              <a:endCxn id="10" idx="1"/>
            </p:cNvCxnSpPr>
            <p:nvPr/>
          </p:nvCxnSpPr>
          <p:spPr>
            <a:xfrm flipV="1">
              <a:off x="4335079" y="1505582"/>
              <a:ext cx="676015" cy="1"/>
            </a:xfrm>
            <a:prstGeom prst="straightConnector1">
              <a:avLst/>
            </a:prstGeom>
            <a:ln w="38100">
              <a:tailEnd type="triangle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sp>
          <p:nvSpPr>
            <p:cNvPr id="20" name="Alternative Process 19">
              <a:extLst>
                <a:ext uri="{FF2B5EF4-FFF2-40B4-BE49-F238E27FC236}">
                  <a16:creationId xmlns:a16="http://schemas.microsoft.com/office/drawing/2014/main" id="{E949F0A6-798F-1B10-CA41-0A4A4B077D2E}"/>
                </a:ext>
              </a:extLst>
            </p:cNvPr>
            <p:cNvSpPr/>
            <p:nvPr/>
          </p:nvSpPr>
          <p:spPr>
            <a:xfrm>
              <a:off x="9583678" y="3555290"/>
              <a:ext cx="927250" cy="586651"/>
            </a:xfrm>
            <a:prstGeom prst="flowChartAlternateProcess">
              <a:avLst/>
            </a:prstGeom>
            <a:solidFill>
              <a:schemeClr val="bg1">
                <a:lumMod val="6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11">
                <a:defRPr/>
              </a:pPr>
              <a:r>
                <a:rPr lang="en-US" sz="1100" dirty="0">
                  <a:solidFill>
                    <a:prstClr val="white"/>
                  </a:solidFill>
                  <a:latin typeface="Calibri" panose="020F0502020204030204"/>
                </a:rPr>
                <a:t>Line Managers</a:t>
              </a:r>
            </a:p>
          </p:txBody>
        </p:sp>
        <p:cxnSp>
          <p:nvCxnSpPr>
            <p:cNvPr id="21" name="Straight Arrow Connector 20">
              <a:extLst>
                <a:ext uri="{FF2B5EF4-FFF2-40B4-BE49-F238E27FC236}">
                  <a16:creationId xmlns:a16="http://schemas.microsoft.com/office/drawing/2014/main" id="{0BA9E1B9-64D6-03AC-0809-716C7EFB5DB1}"/>
                </a:ext>
              </a:extLst>
            </p:cNvPr>
            <p:cNvCxnSpPr>
              <a:cxnSpLocks/>
              <a:stCxn id="12" idx="1"/>
              <a:endCxn id="10" idx="3"/>
            </p:cNvCxnSpPr>
            <p:nvPr/>
          </p:nvCxnSpPr>
          <p:spPr>
            <a:xfrm flipH="1">
              <a:off x="6434999" y="1505582"/>
              <a:ext cx="497926" cy="0"/>
            </a:xfrm>
            <a:prstGeom prst="straightConnector1">
              <a:avLst/>
            </a:prstGeom>
            <a:ln w="38100">
              <a:tailEnd type="triangle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sp>
          <p:nvSpPr>
            <p:cNvPr id="22" name="Decision 21">
              <a:extLst>
                <a:ext uri="{FF2B5EF4-FFF2-40B4-BE49-F238E27FC236}">
                  <a16:creationId xmlns:a16="http://schemas.microsoft.com/office/drawing/2014/main" id="{67D97BEE-4C2A-30C6-520C-9B535CE54133}"/>
                </a:ext>
              </a:extLst>
            </p:cNvPr>
            <p:cNvSpPr/>
            <p:nvPr/>
          </p:nvSpPr>
          <p:spPr>
            <a:xfrm>
              <a:off x="3373707" y="2560272"/>
              <a:ext cx="1024003" cy="786791"/>
            </a:xfrm>
            <a:prstGeom prst="flowChartDecision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11">
                <a:defRPr/>
              </a:pPr>
              <a:r>
                <a:rPr lang="en-US" sz="1351" dirty="0">
                  <a:solidFill>
                    <a:prstClr val="white"/>
                  </a:solidFill>
                  <a:latin typeface="Calibri" panose="020F0502020204030204"/>
                </a:rPr>
                <a:t>PM</a:t>
              </a:r>
            </a:p>
          </p:txBody>
        </p:sp>
        <p:cxnSp>
          <p:nvCxnSpPr>
            <p:cNvPr id="23" name="Straight Arrow Connector 22">
              <a:extLst>
                <a:ext uri="{FF2B5EF4-FFF2-40B4-BE49-F238E27FC236}">
                  <a16:creationId xmlns:a16="http://schemas.microsoft.com/office/drawing/2014/main" id="{27DEE483-D85E-8093-A267-D16D84EC3927}"/>
                </a:ext>
              </a:extLst>
            </p:cNvPr>
            <p:cNvCxnSpPr>
              <a:stCxn id="22" idx="3"/>
              <a:endCxn id="8" idx="1"/>
            </p:cNvCxnSpPr>
            <p:nvPr/>
          </p:nvCxnSpPr>
          <p:spPr>
            <a:xfrm>
              <a:off x="4397709" y="2953668"/>
              <a:ext cx="789926" cy="2611"/>
            </a:xfrm>
            <a:prstGeom prst="straightConnector1">
              <a:avLst/>
            </a:prstGeom>
            <a:ln w="57150">
              <a:solidFill>
                <a:srgbClr val="FF0000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1278F767-C513-6334-385C-28AA9C00CC1F}"/>
                </a:ext>
              </a:extLst>
            </p:cNvPr>
            <p:cNvSpPr txBox="1"/>
            <p:nvPr/>
          </p:nvSpPr>
          <p:spPr>
            <a:xfrm>
              <a:off x="3381654" y="188044"/>
              <a:ext cx="1063444" cy="40895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457211">
                <a:defRPr/>
              </a:pPr>
              <a:r>
                <a:rPr lang="en-US" sz="1600" dirty="0">
                  <a:solidFill>
                    <a:prstClr val="black"/>
                  </a:solidFill>
                  <a:latin typeface="Calibri" panose="020F0502020204030204"/>
                </a:rPr>
                <a:t>Academic</a:t>
              </a: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E9057962-B931-D39D-34D0-2EDA0ABACC42}"/>
                </a:ext>
              </a:extLst>
            </p:cNvPr>
            <p:cNvSpPr txBox="1"/>
            <p:nvPr/>
          </p:nvSpPr>
          <p:spPr>
            <a:xfrm>
              <a:off x="6861996" y="169445"/>
              <a:ext cx="1134625" cy="40895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457211">
                <a:defRPr/>
              </a:pPr>
              <a:r>
                <a:rPr lang="en-US" sz="1600" dirty="0">
                  <a:solidFill>
                    <a:prstClr val="black"/>
                  </a:solidFill>
                  <a:latin typeface="Calibri" panose="020F0502020204030204"/>
                </a:rPr>
                <a:t>Vocational</a:t>
              </a:r>
            </a:p>
          </p:txBody>
        </p:sp>
        <p:cxnSp>
          <p:nvCxnSpPr>
            <p:cNvPr id="26" name="Straight Arrow Connector 25">
              <a:extLst>
                <a:ext uri="{FF2B5EF4-FFF2-40B4-BE49-F238E27FC236}">
                  <a16:creationId xmlns:a16="http://schemas.microsoft.com/office/drawing/2014/main" id="{83AFA464-29F7-3DF6-BF0C-B4DAC787402F}"/>
                </a:ext>
              </a:extLst>
            </p:cNvPr>
            <p:cNvCxnSpPr>
              <a:stCxn id="9" idx="3"/>
              <a:endCxn id="22" idx="1"/>
            </p:cNvCxnSpPr>
            <p:nvPr/>
          </p:nvCxnSpPr>
          <p:spPr>
            <a:xfrm flipV="1">
              <a:off x="2883098" y="2953668"/>
              <a:ext cx="490609" cy="7669"/>
            </a:xfrm>
            <a:prstGeom prst="straightConnector1">
              <a:avLst/>
            </a:prstGeom>
            <a:ln w="38100">
              <a:headEnd type="triangle"/>
              <a:tailEnd type="triangle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7" name="Elbow Connector 26">
              <a:extLst>
                <a:ext uri="{FF2B5EF4-FFF2-40B4-BE49-F238E27FC236}">
                  <a16:creationId xmlns:a16="http://schemas.microsoft.com/office/drawing/2014/main" id="{A54FA3AD-35D4-8088-5980-91714FE46BD4}"/>
                </a:ext>
              </a:extLst>
            </p:cNvPr>
            <p:cNvCxnSpPr>
              <a:cxnSpLocks/>
              <a:stCxn id="14" idx="3"/>
              <a:endCxn id="22" idx="2"/>
            </p:cNvCxnSpPr>
            <p:nvPr/>
          </p:nvCxnSpPr>
          <p:spPr>
            <a:xfrm flipV="1">
              <a:off x="2862890" y="3347063"/>
              <a:ext cx="1022819" cy="814570"/>
            </a:xfrm>
            <a:prstGeom prst="bentConnector2">
              <a:avLst/>
            </a:prstGeom>
            <a:ln w="38100">
              <a:tailEnd type="triangle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sp>
          <p:nvSpPr>
            <p:cNvPr id="28" name="Terminator 27">
              <a:extLst>
                <a:ext uri="{FF2B5EF4-FFF2-40B4-BE49-F238E27FC236}">
                  <a16:creationId xmlns:a16="http://schemas.microsoft.com/office/drawing/2014/main" id="{087F08CB-D1D6-774E-B667-476599452DB6}"/>
                </a:ext>
              </a:extLst>
            </p:cNvPr>
            <p:cNvSpPr/>
            <p:nvPr/>
          </p:nvSpPr>
          <p:spPr>
            <a:xfrm>
              <a:off x="6790256" y="5239059"/>
              <a:ext cx="1399784" cy="507304"/>
            </a:xfrm>
            <a:prstGeom prst="flowChartTerminator">
              <a:avLst/>
            </a:prstGeom>
            <a:solidFill>
              <a:schemeClr val="bg1">
                <a:lumMod val="6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11">
                <a:defRPr/>
              </a:pPr>
              <a:r>
                <a:rPr lang="en-US" sz="1351" dirty="0">
                  <a:solidFill>
                    <a:prstClr val="white"/>
                  </a:solidFill>
                  <a:latin typeface="Calibri" panose="020F0502020204030204"/>
                </a:rPr>
                <a:t>UWTSD</a:t>
              </a:r>
            </a:p>
            <a:p>
              <a:pPr algn="ctr" defTabSz="457211">
                <a:defRPr/>
              </a:pPr>
              <a:r>
                <a:rPr lang="en-US" sz="1351" dirty="0">
                  <a:solidFill>
                    <a:prstClr val="white"/>
                  </a:solidFill>
                  <a:latin typeface="Calibri" panose="020F0502020204030204"/>
                </a:rPr>
                <a:t>WISA</a:t>
              </a:r>
            </a:p>
          </p:txBody>
        </p:sp>
        <p:cxnSp>
          <p:nvCxnSpPr>
            <p:cNvPr id="29" name="Straight Arrow Connector 28">
              <a:extLst>
                <a:ext uri="{FF2B5EF4-FFF2-40B4-BE49-F238E27FC236}">
                  <a16:creationId xmlns:a16="http://schemas.microsoft.com/office/drawing/2014/main" id="{C65B801D-DF80-38CF-A7A3-148F100722A9}"/>
                </a:ext>
              </a:extLst>
            </p:cNvPr>
            <p:cNvCxnSpPr>
              <a:stCxn id="13" idx="3"/>
              <a:endCxn id="28" idx="1"/>
            </p:cNvCxnSpPr>
            <p:nvPr/>
          </p:nvCxnSpPr>
          <p:spPr>
            <a:xfrm>
              <a:off x="5913210" y="5488709"/>
              <a:ext cx="877046" cy="4003"/>
            </a:xfrm>
            <a:prstGeom prst="straightConnector1">
              <a:avLst/>
            </a:prstGeom>
            <a:ln w="38100">
              <a:tailEnd type="triangle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30" name="Elbow Connector 29">
              <a:extLst>
                <a:ext uri="{FF2B5EF4-FFF2-40B4-BE49-F238E27FC236}">
                  <a16:creationId xmlns:a16="http://schemas.microsoft.com/office/drawing/2014/main" id="{54DDDBF8-AB66-4888-4DB0-D11819C72112}"/>
                </a:ext>
              </a:extLst>
            </p:cNvPr>
            <p:cNvCxnSpPr>
              <a:cxnSpLocks/>
              <a:stCxn id="12" idx="3"/>
              <a:endCxn id="7" idx="0"/>
            </p:cNvCxnSpPr>
            <p:nvPr/>
          </p:nvCxnSpPr>
          <p:spPr>
            <a:xfrm>
              <a:off x="8088442" y="1505583"/>
              <a:ext cx="990084" cy="1177863"/>
            </a:xfrm>
            <a:prstGeom prst="bentConnector2">
              <a:avLst/>
            </a:prstGeom>
            <a:ln w="38100">
              <a:tailEnd type="triangle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31" name="Elbow Connector 30">
              <a:extLst>
                <a:ext uri="{FF2B5EF4-FFF2-40B4-BE49-F238E27FC236}">
                  <a16:creationId xmlns:a16="http://schemas.microsoft.com/office/drawing/2014/main" id="{DF311ECF-F1FE-9F45-C51D-45E66704EC94}"/>
                </a:ext>
              </a:extLst>
            </p:cNvPr>
            <p:cNvCxnSpPr>
              <a:cxnSpLocks/>
              <a:stCxn id="7" idx="3"/>
              <a:endCxn id="20" idx="0"/>
            </p:cNvCxnSpPr>
            <p:nvPr/>
          </p:nvCxnSpPr>
          <p:spPr>
            <a:xfrm>
              <a:off x="9778418" y="2937097"/>
              <a:ext cx="268886" cy="618193"/>
            </a:xfrm>
            <a:prstGeom prst="bentConnector2">
              <a:avLst/>
            </a:prstGeom>
            <a:ln w="38100">
              <a:headEnd type="triangle"/>
              <a:tailEnd type="triangle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32" name="Straight Arrow Connector 31">
              <a:extLst>
                <a:ext uri="{FF2B5EF4-FFF2-40B4-BE49-F238E27FC236}">
                  <a16:creationId xmlns:a16="http://schemas.microsoft.com/office/drawing/2014/main" id="{7D1C0B97-57DA-9E37-066F-14B4F920B752}"/>
                </a:ext>
              </a:extLst>
            </p:cNvPr>
            <p:cNvCxnSpPr>
              <a:cxnSpLocks/>
              <a:stCxn id="33" idx="0"/>
              <a:endCxn id="12" idx="2"/>
            </p:cNvCxnSpPr>
            <p:nvPr/>
          </p:nvCxnSpPr>
          <p:spPr>
            <a:xfrm flipV="1">
              <a:off x="7509969" y="1798749"/>
              <a:ext cx="715" cy="1719188"/>
            </a:xfrm>
            <a:prstGeom prst="straightConnector1">
              <a:avLst/>
            </a:prstGeom>
            <a:ln w="38100">
              <a:tailEnd type="triangle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sp>
          <p:nvSpPr>
            <p:cNvPr id="33" name="Decision 32">
              <a:extLst>
                <a:ext uri="{FF2B5EF4-FFF2-40B4-BE49-F238E27FC236}">
                  <a16:creationId xmlns:a16="http://schemas.microsoft.com/office/drawing/2014/main" id="{0FD31746-C8B5-ECEE-777B-526D1BAF7381}"/>
                </a:ext>
              </a:extLst>
            </p:cNvPr>
            <p:cNvSpPr/>
            <p:nvPr/>
          </p:nvSpPr>
          <p:spPr>
            <a:xfrm>
              <a:off x="6997967" y="3517938"/>
              <a:ext cx="1024003" cy="786791"/>
            </a:xfrm>
            <a:prstGeom prst="flowChartDecision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11">
                <a:defRPr/>
              </a:pPr>
              <a:r>
                <a:rPr lang="en-US" sz="1351" dirty="0">
                  <a:solidFill>
                    <a:prstClr val="white"/>
                  </a:solidFill>
                  <a:latin typeface="Calibri" panose="020F0502020204030204"/>
                </a:rPr>
                <a:t>ALO</a:t>
              </a:r>
            </a:p>
          </p:txBody>
        </p:sp>
        <p:cxnSp>
          <p:nvCxnSpPr>
            <p:cNvPr id="34" name="Elbow Connector 33">
              <a:extLst>
                <a:ext uri="{FF2B5EF4-FFF2-40B4-BE49-F238E27FC236}">
                  <a16:creationId xmlns:a16="http://schemas.microsoft.com/office/drawing/2014/main" id="{6A75B52C-4144-FA5D-0872-54C2EEC13235}"/>
                </a:ext>
              </a:extLst>
            </p:cNvPr>
            <p:cNvCxnSpPr>
              <a:stCxn id="8" idx="2"/>
              <a:endCxn id="33" idx="1"/>
            </p:cNvCxnSpPr>
            <p:nvPr/>
          </p:nvCxnSpPr>
          <p:spPr>
            <a:xfrm rot="16200000" flipH="1">
              <a:off x="6060144" y="2973509"/>
              <a:ext cx="516253" cy="1359394"/>
            </a:xfrm>
            <a:prstGeom prst="bentConnector2">
              <a:avLst/>
            </a:prstGeom>
            <a:ln w="57150">
              <a:solidFill>
                <a:srgbClr val="FF0000"/>
              </a:solidFill>
              <a:headEnd type="triangle"/>
              <a:tailEnd type="triangle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35" name="Straight Arrow Connector 34">
              <a:extLst>
                <a:ext uri="{FF2B5EF4-FFF2-40B4-BE49-F238E27FC236}">
                  <a16:creationId xmlns:a16="http://schemas.microsoft.com/office/drawing/2014/main" id="{2EA71513-80EB-F289-6B0F-DAFA371EAB51}"/>
                </a:ext>
              </a:extLst>
            </p:cNvPr>
            <p:cNvCxnSpPr>
              <a:stCxn id="8" idx="3"/>
              <a:endCxn id="7" idx="1"/>
            </p:cNvCxnSpPr>
            <p:nvPr/>
          </p:nvCxnSpPr>
          <p:spPr>
            <a:xfrm flipV="1">
              <a:off x="6089510" y="2937098"/>
              <a:ext cx="2289125" cy="19181"/>
            </a:xfrm>
            <a:prstGeom prst="straightConnector1">
              <a:avLst/>
            </a:prstGeom>
            <a:ln w="57150">
              <a:solidFill>
                <a:srgbClr val="FF0000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Elbow Connector 35">
              <a:extLst>
                <a:ext uri="{FF2B5EF4-FFF2-40B4-BE49-F238E27FC236}">
                  <a16:creationId xmlns:a16="http://schemas.microsoft.com/office/drawing/2014/main" id="{8C3E9863-7308-5AC2-4BCD-A80AD7EF32F8}"/>
                </a:ext>
              </a:extLst>
            </p:cNvPr>
            <p:cNvCxnSpPr>
              <a:stCxn id="33" idx="3"/>
              <a:endCxn id="7" idx="2"/>
            </p:cNvCxnSpPr>
            <p:nvPr/>
          </p:nvCxnSpPr>
          <p:spPr>
            <a:xfrm flipV="1">
              <a:off x="8021970" y="3190749"/>
              <a:ext cx="1056557" cy="720584"/>
            </a:xfrm>
            <a:prstGeom prst="bentConnector2">
              <a:avLst/>
            </a:prstGeom>
            <a:ln w="57150">
              <a:solidFill>
                <a:srgbClr val="FF0000"/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Arrow Connector 36">
              <a:extLst>
                <a:ext uri="{FF2B5EF4-FFF2-40B4-BE49-F238E27FC236}">
                  <a16:creationId xmlns:a16="http://schemas.microsoft.com/office/drawing/2014/main" id="{C8FF3FDD-44B6-C266-21FE-D5484FFC7B1C}"/>
                </a:ext>
              </a:extLst>
            </p:cNvPr>
            <p:cNvCxnSpPr>
              <a:stCxn id="28" idx="0"/>
              <a:endCxn id="33" idx="2"/>
            </p:cNvCxnSpPr>
            <p:nvPr/>
          </p:nvCxnSpPr>
          <p:spPr>
            <a:xfrm flipV="1">
              <a:off x="7490148" y="4304729"/>
              <a:ext cx="19820" cy="934331"/>
            </a:xfrm>
            <a:prstGeom prst="straightConnector1">
              <a:avLst/>
            </a:prstGeom>
            <a:ln w="38100">
              <a:tailEnd type="triangle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430CDDB6-8163-8D4E-0473-7238E65BAE58}"/>
                </a:ext>
              </a:extLst>
            </p:cNvPr>
            <p:cNvSpPr txBox="1"/>
            <p:nvPr/>
          </p:nvSpPr>
          <p:spPr>
            <a:xfrm>
              <a:off x="9690552" y="753889"/>
              <a:ext cx="2097921" cy="1673936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</p:spPr>
          <p:txBody>
            <a:bodyPr wrap="square" rtlCol="0">
              <a:spAutoFit/>
            </a:bodyPr>
            <a:lstStyle/>
            <a:p>
              <a:pPr defTabSz="457211">
                <a:defRPr/>
              </a:pPr>
              <a:r>
                <a:rPr lang="en-US" sz="1401" dirty="0">
                  <a:solidFill>
                    <a:prstClr val="black"/>
                  </a:solidFill>
                  <a:latin typeface="Calibri" panose="020F0502020204030204"/>
                </a:rPr>
                <a:t>Governance:</a:t>
              </a:r>
            </a:p>
            <a:p>
              <a:pPr defTabSz="457211">
                <a:defRPr/>
              </a:pPr>
              <a:r>
                <a:rPr lang="en-US" sz="1401" dirty="0">
                  <a:solidFill>
                    <a:prstClr val="black"/>
                  </a:solidFill>
                  <a:latin typeface="Calibri" panose="020F0502020204030204"/>
                </a:rPr>
                <a:t>ILG</a:t>
              </a:r>
            </a:p>
            <a:p>
              <a:pPr defTabSz="457211">
                <a:defRPr/>
              </a:pPr>
              <a:r>
                <a:rPr lang="en-US" sz="1401" dirty="0">
                  <a:solidFill>
                    <a:prstClr val="black"/>
                  </a:solidFill>
                  <a:latin typeface="Calibri" panose="020F0502020204030204"/>
                </a:rPr>
                <a:t>PRB </a:t>
              </a:r>
            </a:p>
            <a:p>
              <a:pPr defTabSz="457211">
                <a:defRPr/>
              </a:pPr>
              <a:r>
                <a:rPr lang="en-US" sz="1401" dirty="0">
                  <a:solidFill>
                    <a:prstClr val="black"/>
                  </a:solidFill>
                  <a:latin typeface="Calibri" panose="020F0502020204030204"/>
                </a:rPr>
                <a:t>SSSG</a:t>
              </a:r>
            </a:p>
            <a:p>
              <a:pPr defTabSz="457211">
                <a:defRPr/>
              </a:pPr>
              <a:r>
                <a:rPr lang="en-US" sz="1401" dirty="0">
                  <a:solidFill>
                    <a:prstClr val="black"/>
                  </a:solidFill>
                  <a:latin typeface="Calibri" panose="020F0502020204030204"/>
                </a:rPr>
                <a:t>PSRB</a:t>
              </a:r>
            </a:p>
            <a:p>
              <a:pPr defTabSz="457211">
                <a:defRPr/>
              </a:pPr>
              <a:r>
                <a:rPr lang="en-US" sz="1401" dirty="0">
                  <a:solidFill>
                    <a:prstClr val="black"/>
                  </a:solidFill>
                  <a:latin typeface="Calibri" panose="020F0502020204030204"/>
                </a:rPr>
                <a:t>OFSTED </a:t>
              </a:r>
            </a:p>
          </p:txBody>
        </p:sp>
        <p:cxnSp>
          <p:nvCxnSpPr>
            <p:cNvPr id="39" name="Elbow Connector 38">
              <a:extLst>
                <a:ext uri="{FF2B5EF4-FFF2-40B4-BE49-F238E27FC236}">
                  <a16:creationId xmlns:a16="http://schemas.microsoft.com/office/drawing/2014/main" id="{7C050186-1F59-2D15-CE93-ADCE28ABA884}"/>
                </a:ext>
              </a:extLst>
            </p:cNvPr>
            <p:cNvCxnSpPr>
              <a:stCxn id="11" idx="1"/>
              <a:endCxn id="9" idx="0"/>
            </p:cNvCxnSpPr>
            <p:nvPr/>
          </p:nvCxnSpPr>
          <p:spPr>
            <a:xfrm rot="10800000" flipV="1">
              <a:off x="2371098" y="1505583"/>
              <a:ext cx="1062109" cy="1112321"/>
            </a:xfrm>
            <a:prstGeom prst="bentConnector2">
              <a:avLst/>
            </a:prstGeom>
            <a:ln w="38100">
              <a:tailEnd type="triangle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40" name="Straight Arrow Connector 39">
              <a:extLst>
                <a:ext uri="{FF2B5EF4-FFF2-40B4-BE49-F238E27FC236}">
                  <a16:creationId xmlns:a16="http://schemas.microsoft.com/office/drawing/2014/main" id="{158B26BD-1923-3317-13CA-6EEBEBE81FF3}"/>
                </a:ext>
              </a:extLst>
            </p:cNvPr>
            <p:cNvCxnSpPr>
              <a:cxnSpLocks/>
              <a:stCxn id="22" idx="0"/>
              <a:endCxn id="11" idx="2"/>
            </p:cNvCxnSpPr>
            <p:nvPr/>
          </p:nvCxnSpPr>
          <p:spPr>
            <a:xfrm flipH="1" flipV="1">
              <a:off x="3884142" y="1798751"/>
              <a:ext cx="1566" cy="761521"/>
            </a:xfrm>
            <a:prstGeom prst="straightConnector1">
              <a:avLst/>
            </a:prstGeom>
            <a:ln w="38100">
              <a:tailEnd type="triangle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9D7BD8A3-2931-31C6-911F-A65351D3E05B}"/>
                </a:ext>
              </a:extLst>
            </p:cNvPr>
            <p:cNvSpPr txBox="1"/>
            <p:nvPr/>
          </p:nvSpPr>
          <p:spPr>
            <a:xfrm>
              <a:off x="8071342" y="5667348"/>
              <a:ext cx="2832096" cy="122687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defTabSz="457211">
                <a:defRPr/>
              </a:pPr>
              <a:r>
                <a:rPr lang="en-US" sz="1200" dirty="0">
                  <a:solidFill>
                    <a:prstClr val="black"/>
                  </a:solidFill>
                  <a:latin typeface="Calibri" panose="020F0502020204030204"/>
                </a:rPr>
                <a:t>Key:</a:t>
              </a:r>
            </a:p>
            <a:p>
              <a:pPr defTabSz="457211">
                <a:defRPr/>
              </a:pPr>
              <a:r>
                <a:rPr lang="en-US" sz="1200" dirty="0">
                  <a:solidFill>
                    <a:prstClr val="black"/>
                  </a:solidFill>
                  <a:latin typeface="Calibri" panose="020F0502020204030204"/>
                </a:rPr>
                <a:t>Primary Contact for student/apprentice</a:t>
              </a:r>
            </a:p>
            <a:p>
              <a:pPr defTabSz="457211">
                <a:defRPr/>
              </a:pPr>
              <a:r>
                <a:rPr lang="en-US" sz="1200" dirty="0">
                  <a:solidFill>
                    <a:prstClr val="black"/>
                  </a:solidFill>
                  <a:latin typeface="Calibri" panose="020F0502020204030204"/>
                </a:rPr>
                <a:t>Secondary Contact ….</a:t>
              </a:r>
            </a:p>
            <a:p>
              <a:pPr defTabSz="457211">
                <a:defRPr/>
              </a:pPr>
              <a:r>
                <a:rPr lang="en-US" sz="1200" dirty="0">
                  <a:solidFill>
                    <a:prstClr val="black"/>
                  </a:solidFill>
                  <a:latin typeface="Calibri" panose="020F0502020204030204"/>
                </a:rPr>
                <a:t>No direct input…..</a:t>
              </a:r>
            </a:p>
            <a:p>
              <a:pPr defTabSz="457211">
                <a:defRPr/>
              </a:pPr>
              <a:r>
                <a:rPr lang="en-US" sz="1200" dirty="0">
                  <a:solidFill>
                    <a:prstClr val="black"/>
                  </a:solidFill>
                  <a:latin typeface="Calibri" panose="020F0502020204030204"/>
                </a:rPr>
                <a:t>Academic and Vocational Governance</a:t>
              </a:r>
            </a:p>
          </p:txBody>
        </p:sp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013CB17B-ED91-72D8-D1F9-AD4D5D6CAF3F}"/>
                </a:ext>
              </a:extLst>
            </p:cNvPr>
            <p:cNvSpPr/>
            <p:nvPr/>
          </p:nvSpPr>
          <p:spPr>
            <a:xfrm>
              <a:off x="7631646" y="5994401"/>
              <a:ext cx="170194" cy="135467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11">
                <a:defRPr/>
              </a:pPr>
              <a:endParaRPr lang="en-US" sz="1801" dirty="0">
                <a:solidFill>
                  <a:prstClr val="white"/>
                </a:solidFill>
                <a:latin typeface="Calibri" panose="020F0502020204030204"/>
              </a:endParaRPr>
            </a:p>
          </p:txBody>
        </p:sp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6D25A46E-2172-66C4-FE56-95371573CCF9}"/>
                </a:ext>
              </a:extLst>
            </p:cNvPr>
            <p:cNvSpPr/>
            <p:nvPr/>
          </p:nvSpPr>
          <p:spPr>
            <a:xfrm>
              <a:off x="7631649" y="6214533"/>
              <a:ext cx="170194" cy="135467"/>
            </a:xfrm>
            <a:prstGeom prst="rect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11">
                <a:defRPr/>
              </a:pPr>
              <a:endParaRPr lang="en-US" sz="1801" dirty="0">
                <a:solidFill>
                  <a:prstClr val="white"/>
                </a:solidFill>
                <a:latin typeface="Calibri" panose="020F0502020204030204"/>
              </a:endParaRPr>
            </a:p>
          </p:txBody>
        </p:sp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31A6C812-0263-9AC9-D6A9-D69E7461E45C}"/>
                </a:ext>
              </a:extLst>
            </p:cNvPr>
            <p:cNvSpPr/>
            <p:nvPr/>
          </p:nvSpPr>
          <p:spPr>
            <a:xfrm>
              <a:off x="7631652" y="6417732"/>
              <a:ext cx="170194" cy="135467"/>
            </a:xfrm>
            <a:prstGeom prst="rect">
              <a:avLst/>
            </a:prstGeom>
            <a:solidFill>
              <a:schemeClr val="bg1">
                <a:lumMod val="6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11">
                <a:defRPr/>
              </a:pPr>
              <a:endParaRPr lang="en-US" sz="1801" dirty="0">
                <a:solidFill>
                  <a:prstClr val="white"/>
                </a:solidFill>
                <a:latin typeface="Calibri" panose="020F0502020204030204"/>
              </a:endParaRPr>
            </a:p>
          </p:txBody>
        </p:sp>
        <p:sp>
          <p:nvSpPr>
            <p:cNvPr id="45" name="Rectangle 44">
              <a:extLst>
                <a:ext uri="{FF2B5EF4-FFF2-40B4-BE49-F238E27FC236}">
                  <a16:creationId xmlns:a16="http://schemas.microsoft.com/office/drawing/2014/main" id="{45598C21-2EEB-3142-F9F8-5C3B3EA4B157}"/>
                </a:ext>
              </a:extLst>
            </p:cNvPr>
            <p:cNvSpPr/>
            <p:nvPr/>
          </p:nvSpPr>
          <p:spPr>
            <a:xfrm>
              <a:off x="7631647" y="6603998"/>
              <a:ext cx="170194" cy="135467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11">
                <a:defRPr/>
              </a:pPr>
              <a:endParaRPr lang="en-US" sz="1801" dirty="0">
                <a:solidFill>
                  <a:prstClr val="white"/>
                </a:solidFill>
                <a:latin typeface="Calibri" panose="020F0502020204030204"/>
              </a:endParaRPr>
            </a:p>
          </p:txBody>
        </p: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3E6D368A-187D-D7C2-4E47-48EC7E0572E2}"/>
                </a:ext>
              </a:extLst>
            </p:cNvPr>
            <p:cNvCxnSpPr/>
            <p:nvPr/>
          </p:nvCxnSpPr>
          <p:spPr>
            <a:xfrm>
              <a:off x="5626794" y="119941"/>
              <a:ext cx="11779" cy="802326"/>
            </a:xfrm>
            <a:prstGeom prst="line">
              <a:avLst/>
            </a:prstGeom>
            <a:ln w="38100">
              <a:solidFill>
                <a:schemeClr val="tx1">
                  <a:lumMod val="95000"/>
                  <a:lumOff val="5000"/>
                </a:schemeClr>
              </a:solidFill>
              <a:prstDash val="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Arrow Connector 46">
              <a:extLst>
                <a:ext uri="{FF2B5EF4-FFF2-40B4-BE49-F238E27FC236}">
                  <a16:creationId xmlns:a16="http://schemas.microsoft.com/office/drawing/2014/main" id="{9F784C3C-D4AD-70AD-95F0-6FC169E1667C}"/>
                </a:ext>
              </a:extLst>
            </p:cNvPr>
            <p:cNvCxnSpPr>
              <a:cxnSpLocks/>
            </p:cNvCxnSpPr>
            <p:nvPr/>
          </p:nvCxnSpPr>
          <p:spPr>
            <a:xfrm>
              <a:off x="2249287" y="521104"/>
              <a:ext cx="3275908" cy="0"/>
            </a:xfrm>
            <a:prstGeom prst="straightConnector1">
              <a:avLst/>
            </a:prstGeom>
            <a:ln w="19050">
              <a:solidFill>
                <a:schemeClr val="tx1">
                  <a:lumMod val="95000"/>
                  <a:lumOff val="5000"/>
                </a:schemeClr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Arrow Connector 47">
              <a:extLst>
                <a:ext uri="{FF2B5EF4-FFF2-40B4-BE49-F238E27FC236}">
                  <a16:creationId xmlns:a16="http://schemas.microsoft.com/office/drawing/2014/main" id="{6924F15A-3D96-6073-34AF-575856778BCE}"/>
                </a:ext>
              </a:extLst>
            </p:cNvPr>
            <p:cNvCxnSpPr>
              <a:cxnSpLocks/>
            </p:cNvCxnSpPr>
            <p:nvPr/>
          </p:nvCxnSpPr>
          <p:spPr>
            <a:xfrm>
              <a:off x="5788351" y="521107"/>
              <a:ext cx="4204575" cy="0"/>
            </a:xfrm>
            <a:prstGeom prst="straightConnector1">
              <a:avLst/>
            </a:prstGeom>
            <a:ln w="19050">
              <a:solidFill>
                <a:schemeClr val="tx1">
                  <a:lumMod val="95000"/>
                  <a:lumOff val="5000"/>
                </a:schemeClr>
              </a:solidFill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9" name="Document 48">
              <a:extLst>
                <a:ext uri="{FF2B5EF4-FFF2-40B4-BE49-F238E27FC236}">
                  <a16:creationId xmlns:a16="http://schemas.microsoft.com/office/drawing/2014/main" id="{7173260F-70C6-9B00-5123-068F646E64ED}"/>
                </a:ext>
              </a:extLst>
            </p:cNvPr>
            <p:cNvSpPr/>
            <p:nvPr/>
          </p:nvSpPr>
          <p:spPr>
            <a:xfrm>
              <a:off x="3043740" y="1692680"/>
              <a:ext cx="901874" cy="675675"/>
            </a:xfrm>
            <a:prstGeom prst="flowChartDocumen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11">
                <a:defRPr/>
              </a:pPr>
              <a:r>
                <a:rPr lang="en-US" sz="1100" dirty="0">
                  <a:solidFill>
                    <a:prstClr val="white"/>
                  </a:solidFill>
                  <a:latin typeface="Calibri" panose="020F0502020204030204"/>
                </a:rPr>
                <a:t>Module Directory</a:t>
              </a:r>
            </a:p>
          </p:txBody>
        </p:sp>
        <p:sp>
          <p:nvSpPr>
            <p:cNvPr id="50" name="Decision 49">
              <a:extLst>
                <a:ext uri="{FF2B5EF4-FFF2-40B4-BE49-F238E27FC236}">
                  <a16:creationId xmlns:a16="http://schemas.microsoft.com/office/drawing/2014/main" id="{805CD05A-04D5-1DA4-6D51-417EC463DA2D}"/>
                </a:ext>
              </a:extLst>
            </p:cNvPr>
            <p:cNvSpPr/>
            <p:nvPr/>
          </p:nvSpPr>
          <p:spPr>
            <a:xfrm>
              <a:off x="7220786" y="3964368"/>
              <a:ext cx="1024003" cy="786791"/>
            </a:xfrm>
            <a:prstGeom prst="flowChartDecision">
              <a:avLst/>
            </a:prstGeom>
            <a:solidFill>
              <a:srgbClr val="FFC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11">
                <a:defRPr/>
              </a:pPr>
              <a:r>
                <a:rPr lang="en-US" sz="1351" dirty="0">
                  <a:solidFill>
                    <a:prstClr val="white"/>
                  </a:solidFill>
                  <a:latin typeface="Calibri" panose="020F0502020204030204"/>
                </a:rPr>
                <a:t>AU</a:t>
              </a:r>
            </a:p>
          </p:txBody>
        </p:sp>
        <p:sp>
          <p:nvSpPr>
            <p:cNvPr id="51" name="Decision 50">
              <a:extLst>
                <a:ext uri="{FF2B5EF4-FFF2-40B4-BE49-F238E27FC236}">
                  <a16:creationId xmlns:a16="http://schemas.microsoft.com/office/drawing/2014/main" id="{5C29E75E-BE31-5772-18BE-50462F5EE6F3}"/>
                </a:ext>
              </a:extLst>
            </p:cNvPr>
            <p:cNvSpPr/>
            <p:nvPr/>
          </p:nvSpPr>
          <p:spPr>
            <a:xfrm>
              <a:off x="1104063" y="4275356"/>
              <a:ext cx="1101502" cy="786791"/>
            </a:xfrm>
            <a:prstGeom prst="flowChartDecision">
              <a:avLst/>
            </a:prstGeom>
            <a:gradFill flip="none" rotWithShape="1">
              <a:gsLst>
                <a:gs pos="0">
                  <a:srgbClr val="FF0000">
                    <a:tint val="66000"/>
                    <a:satMod val="160000"/>
                  </a:srgbClr>
                </a:gs>
                <a:gs pos="50000">
                  <a:srgbClr val="FF0000">
                    <a:tint val="44500"/>
                    <a:satMod val="160000"/>
                  </a:srgbClr>
                </a:gs>
                <a:gs pos="100000">
                  <a:srgbClr val="FF0000">
                    <a:tint val="23500"/>
                    <a:satMod val="160000"/>
                  </a:srgbClr>
                </a:gs>
              </a:gsLst>
              <a:lin ang="81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457211">
                <a:defRPr/>
              </a:pPr>
              <a:r>
                <a:rPr lang="en-US" sz="1100" dirty="0">
                  <a:solidFill>
                    <a:prstClr val="white"/>
                  </a:solidFill>
                  <a:latin typeface="Calibri" panose="020F0502020204030204"/>
                </a:rPr>
                <a:t>HSCA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5519160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9E388-17E3-4F30-A8E4-A520A79AEA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441" y="75857"/>
            <a:ext cx="11151029" cy="983711"/>
          </a:xfrm>
        </p:spPr>
        <p:txBody>
          <a:bodyPr>
            <a:normAutofit/>
          </a:bodyPr>
          <a:lstStyle/>
          <a:p>
            <a:r>
              <a:rPr lang="en-GB" sz="4400" dirty="0"/>
              <a:t>Programme Structure: HNC OME  </a:t>
            </a:r>
          </a:p>
        </p:txBody>
      </p:sp>
      <p:pic>
        <p:nvPicPr>
          <p:cNvPr id="8" name="Picture 7" descr="A blue and white table with text&#10;&#10;Description automatically generated">
            <a:extLst>
              <a:ext uri="{FF2B5EF4-FFF2-40B4-BE49-F238E27FC236}">
                <a16:creationId xmlns:a16="http://schemas.microsoft.com/office/drawing/2014/main" id="{F825EC54-AFC6-AE75-6DD8-632C774616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8983" y="626165"/>
            <a:ext cx="8484906" cy="5078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85737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B9E388-17E3-4F30-A8E4-A520A79AEA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pPr defTabSz="914400"/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Programme Structure: BEng OME  </a:t>
            </a:r>
          </a:p>
        </p:txBody>
      </p:sp>
      <p:pic>
        <p:nvPicPr>
          <p:cNvPr id="6" name="Picture 5" descr="A table of information&#10;&#10;Description automatically generated with medium confidence">
            <a:extLst>
              <a:ext uri="{FF2B5EF4-FFF2-40B4-BE49-F238E27FC236}">
                <a16:creationId xmlns:a16="http://schemas.microsoft.com/office/drawing/2014/main" id="{D82363BB-42D7-AB9D-760E-DE0C53B2631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2079" y="28655"/>
            <a:ext cx="5865223" cy="6828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95042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CDC6AE-E838-71FE-58EB-6D3DDBFF80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407" y="175664"/>
            <a:ext cx="7859806" cy="646457"/>
          </a:xfrm>
        </p:spPr>
        <p:txBody>
          <a:bodyPr>
            <a:noAutofit/>
          </a:bodyPr>
          <a:lstStyle/>
          <a:p>
            <a:r>
              <a:rPr lang="en-GB" sz="4000" dirty="0">
                <a:solidFill>
                  <a:schemeClr val="accent1">
                    <a:lumMod val="75000"/>
                  </a:schemeClr>
                </a:solidFill>
              </a:rPr>
              <a:t>Key Dates</a:t>
            </a:r>
            <a:br>
              <a:rPr lang="en-GB" sz="4000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4000" dirty="0">
                <a:solidFill>
                  <a:schemeClr val="accent1">
                    <a:lumMod val="75000"/>
                  </a:schemeClr>
                </a:solidFill>
              </a:rPr>
              <a:t>Sem 1</a:t>
            </a:r>
          </a:p>
        </p:txBody>
      </p:sp>
      <p:pic>
        <p:nvPicPr>
          <p:cNvPr id="53" name="Picture 52" descr="A table with numbers and text&#10;&#10;Description automatically generated with medium confidence">
            <a:extLst>
              <a:ext uri="{FF2B5EF4-FFF2-40B4-BE49-F238E27FC236}">
                <a16:creationId xmlns:a16="http://schemas.microsoft.com/office/drawing/2014/main" id="{92734C18-0824-7AD8-95D9-D22F3D352A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79687" y="175664"/>
            <a:ext cx="4951700" cy="5310736"/>
          </a:xfrm>
          <a:prstGeom prst="rect">
            <a:avLst/>
          </a:prstGeom>
        </p:spPr>
      </p:pic>
      <p:sp>
        <p:nvSpPr>
          <p:cNvPr id="56" name="Title 1">
            <a:extLst>
              <a:ext uri="{FF2B5EF4-FFF2-40B4-BE49-F238E27FC236}">
                <a16:creationId xmlns:a16="http://schemas.microsoft.com/office/drawing/2014/main" id="{EEAF55D8-C6E6-1F4E-C3D1-3C80DF5B7039}"/>
              </a:ext>
            </a:extLst>
          </p:cNvPr>
          <p:cNvSpPr txBox="1">
            <a:spLocks/>
          </p:cNvSpPr>
          <p:nvPr/>
        </p:nvSpPr>
        <p:spPr>
          <a:xfrm>
            <a:off x="87407" y="1402857"/>
            <a:ext cx="2557220" cy="42844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2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kern="1200">
                <a:solidFill>
                  <a:srgbClr val="255C7B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Available on Moodle</a:t>
            </a:r>
          </a:p>
        </p:txBody>
      </p:sp>
    </p:spTree>
    <p:extLst>
      <p:ext uri="{BB962C8B-B14F-4D97-AF65-F5344CB8AC3E}">
        <p14:creationId xmlns:p14="http://schemas.microsoft.com/office/powerpoint/2010/main" val="41839271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CDC6AE-E838-71FE-58EB-6D3DDBFF80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407" y="175664"/>
            <a:ext cx="7859806" cy="646457"/>
          </a:xfrm>
        </p:spPr>
        <p:txBody>
          <a:bodyPr>
            <a:noAutofit/>
          </a:bodyPr>
          <a:lstStyle/>
          <a:p>
            <a:r>
              <a:rPr lang="en-GB" sz="4000" dirty="0">
                <a:solidFill>
                  <a:schemeClr val="accent1">
                    <a:lumMod val="75000"/>
                  </a:schemeClr>
                </a:solidFill>
              </a:rPr>
              <a:t>Key Dates</a:t>
            </a:r>
            <a:br>
              <a:rPr lang="en-GB" sz="4000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sz="4000" dirty="0">
                <a:solidFill>
                  <a:schemeClr val="accent1">
                    <a:lumMod val="75000"/>
                  </a:schemeClr>
                </a:solidFill>
              </a:rPr>
              <a:t>Sem 2 &amp; 3</a:t>
            </a:r>
          </a:p>
        </p:txBody>
      </p:sp>
      <p:pic>
        <p:nvPicPr>
          <p:cNvPr id="4" name="Picture 3" descr="A table with numbers and text&#10;&#10;Description automatically generated with medium confidence">
            <a:extLst>
              <a:ext uri="{FF2B5EF4-FFF2-40B4-BE49-F238E27FC236}">
                <a16:creationId xmlns:a16="http://schemas.microsoft.com/office/drawing/2014/main" id="{7328E917-36BD-6DF9-404E-CBDE454A04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82230" y="0"/>
            <a:ext cx="4540574" cy="6858000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7842520C-EE5A-EC62-8949-F4AED5B80E14}"/>
              </a:ext>
            </a:extLst>
          </p:cNvPr>
          <p:cNvSpPr txBox="1">
            <a:spLocks/>
          </p:cNvSpPr>
          <p:nvPr/>
        </p:nvSpPr>
        <p:spPr>
          <a:xfrm>
            <a:off x="87407" y="1402857"/>
            <a:ext cx="2557220" cy="42844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2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kern="1200">
                <a:solidFill>
                  <a:srgbClr val="255C7B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Available on Moodle</a:t>
            </a:r>
          </a:p>
        </p:txBody>
      </p:sp>
    </p:spTree>
    <p:extLst>
      <p:ext uri="{BB962C8B-B14F-4D97-AF65-F5344CB8AC3E}">
        <p14:creationId xmlns:p14="http://schemas.microsoft.com/office/powerpoint/2010/main" val="12264271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FE54B-3901-41A1-9ACF-6F65B06FE9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Our Ethos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7FE88A-1C43-4FDA-825F-EBCCA506F6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927" y="1164294"/>
            <a:ext cx="8136905" cy="2736304"/>
          </a:xfrm>
        </p:spPr>
        <p:txBody>
          <a:bodyPr>
            <a:normAutofit lnSpcReduction="10000"/>
          </a:bodyPr>
          <a:lstStyle/>
          <a:p>
            <a:pPr marL="457211" indent="-457211"/>
            <a:r>
              <a:rPr lang="en-GB" dirty="0">
                <a:solidFill>
                  <a:schemeClr val="tx1"/>
                </a:solidFill>
              </a:rPr>
              <a:t>Respect and support every individual </a:t>
            </a:r>
          </a:p>
          <a:p>
            <a:pPr marL="457211" indent="-457211"/>
            <a:r>
              <a:rPr lang="en-GB" dirty="0">
                <a:solidFill>
                  <a:schemeClr val="tx1"/>
                </a:solidFill>
              </a:rPr>
              <a:t>Provide you with best learning and teaching experience </a:t>
            </a:r>
          </a:p>
          <a:p>
            <a:pPr marL="457211" indent="-457211"/>
            <a:r>
              <a:rPr lang="en-GB" dirty="0">
                <a:solidFill>
                  <a:schemeClr val="tx1"/>
                </a:solidFill>
              </a:rPr>
              <a:t>Work with industries</a:t>
            </a:r>
          </a:p>
          <a:p>
            <a:pPr marL="457211" indent="-457211"/>
            <a:r>
              <a:rPr lang="en-GB" dirty="0">
                <a:solidFill>
                  <a:schemeClr val="tx1"/>
                </a:solidFill>
              </a:rPr>
              <a:t>Inclusive and team working </a:t>
            </a:r>
          </a:p>
          <a:p>
            <a:pPr marL="457211" indent="-457211"/>
            <a:r>
              <a:rPr lang="en-GB" dirty="0">
                <a:solidFill>
                  <a:schemeClr val="tx1"/>
                </a:solidFill>
              </a:rPr>
              <a:t>Student voice</a:t>
            </a:r>
          </a:p>
          <a:p>
            <a:pPr marL="457211" indent="-457211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D88F47B-26DB-4347-990A-D765C3651730}"/>
              </a:ext>
            </a:extLst>
          </p:cNvPr>
          <p:cNvSpPr txBox="1"/>
          <p:nvPr/>
        </p:nvSpPr>
        <p:spPr>
          <a:xfrm>
            <a:off x="4968323" y="456407"/>
            <a:ext cx="290843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Our Ethos</a:t>
            </a:r>
          </a:p>
        </p:txBody>
      </p:sp>
    </p:spTree>
    <p:extLst>
      <p:ext uri="{BB962C8B-B14F-4D97-AF65-F5344CB8AC3E}">
        <p14:creationId xmlns:p14="http://schemas.microsoft.com/office/powerpoint/2010/main" val="10358994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E8BC1647-DFA1-FC84-052B-E3AEE07EA4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1" y="1250579"/>
            <a:ext cx="11481847" cy="4150983"/>
          </a:xfrm>
        </p:spPr>
        <p:txBody>
          <a:bodyPr wrap="square">
            <a:normAutofit lnSpcReduction="10000"/>
          </a:bodyPr>
          <a:lstStyle/>
          <a:p>
            <a:r>
              <a:rPr lang="en-US" dirty="0">
                <a:solidFill>
                  <a:schemeClr val="tx1"/>
                </a:solidFill>
              </a:rPr>
              <a:t>You are now in Higher Education</a:t>
            </a:r>
          </a:p>
          <a:p>
            <a:r>
              <a:rPr lang="en-US" dirty="0">
                <a:solidFill>
                  <a:schemeClr val="tx1"/>
                </a:solidFill>
              </a:rPr>
              <a:t>Adult Rules for Adults……..you are in paid employment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24% taught study 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76% independent study and reflection</a:t>
            </a:r>
          </a:p>
          <a:p>
            <a:r>
              <a:rPr lang="en-US" dirty="0">
                <a:solidFill>
                  <a:schemeClr val="tx1"/>
                </a:solidFill>
              </a:rPr>
              <a:t>Contract between UWTSD and your employers: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Two weeks block (</a:t>
            </a: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HNC 1 week block</a:t>
            </a:r>
            <a:r>
              <a:rPr lang="en-US" dirty="0">
                <a:solidFill>
                  <a:schemeClr val="tx1"/>
                </a:solidFill>
              </a:rPr>
              <a:t>)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Monday 0900 start</a:t>
            </a:r>
          </a:p>
          <a:p>
            <a:pPr lvl="1"/>
            <a:r>
              <a:rPr lang="en-US" dirty="0">
                <a:solidFill>
                  <a:schemeClr val="tx1"/>
                </a:solidFill>
              </a:rPr>
              <a:t>Friday 1500 </a:t>
            </a:r>
            <a:r>
              <a:rPr lang="en-US" dirty="0" err="1">
                <a:solidFill>
                  <a:schemeClr val="tx1"/>
                </a:solidFill>
              </a:rPr>
              <a:t>hrs</a:t>
            </a:r>
            <a:r>
              <a:rPr lang="en-US" dirty="0">
                <a:solidFill>
                  <a:schemeClr val="tx1"/>
                </a:solidFill>
              </a:rPr>
              <a:t> finish</a:t>
            </a:r>
          </a:p>
          <a:p>
            <a:r>
              <a:rPr lang="en-US" b="1" dirty="0">
                <a:solidFill>
                  <a:schemeClr val="tx1"/>
                </a:solidFill>
              </a:rPr>
              <a:t>Lecturers </a:t>
            </a:r>
            <a:r>
              <a:rPr lang="en-US" b="1" dirty="0">
                <a:solidFill>
                  <a:srgbClr val="FF0000"/>
                </a:solidFill>
              </a:rPr>
              <a:t>CANNOT</a:t>
            </a:r>
            <a:r>
              <a:rPr lang="en-US" b="1" dirty="0">
                <a:solidFill>
                  <a:schemeClr val="tx1"/>
                </a:solidFill>
              </a:rPr>
              <a:t> change timetables once set by Timetabling as the apprenticeships are set within BLOCKS of LEARNING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AC28FE3-0B7A-AB2D-350E-84153939B685}"/>
              </a:ext>
            </a:extLst>
          </p:cNvPr>
          <p:cNvSpPr txBox="1"/>
          <p:nvPr/>
        </p:nvSpPr>
        <p:spPr>
          <a:xfrm>
            <a:off x="107578" y="296234"/>
            <a:ext cx="10023675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914423">
              <a:defRPr/>
            </a:pPr>
            <a:r>
              <a:rPr lang="en-GB" sz="4000" dirty="0">
                <a:solidFill>
                  <a:schemeClr val="accent1">
                    <a:lumMod val="75000"/>
                  </a:schemeClr>
                </a:solidFill>
                <a:latin typeface="Calibri" panose="020F0502020204030204"/>
              </a:rPr>
              <a:t>Working Hours &amp; Personal Commitment</a:t>
            </a:r>
          </a:p>
        </p:txBody>
      </p:sp>
    </p:spTree>
    <p:extLst>
      <p:ext uri="{BB962C8B-B14F-4D97-AF65-F5344CB8AC3E}">
        <p14:creationId xmlns:p14="http://schemas.microsoft.com/office/powerpoint/2010/main" val="23750397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7E400F-2316-DADB-FEBB-D9D6F59ABF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/>
              <a:t>Examinations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B9FD02-9D7D-8B27-1ECB-36943DA042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US" sz="1700"/>
              <a:t>There are block weeks allocated to examinations</a:t>
            </a:r>
          </a:p>
          <a:p>
            <a:r>
              <a:rPr lang="en-US" sz="1700"/>
              <a:t>The date of the examination will be promulgated 6 weeks prior to the examination to cater for 24,000 students, resits, returners from interruption of studies and full-time/part-time attendees.</a:t>
            </a:r>
          </a:p>
          <a:p>
            <a:r>
              <a:rPr lang="en-US" sz="1700" b="1"/>
              <a:t>DO NOT BOOK A HOLIDAY FOR AN EXAMINATION PERIOD, THIS IS NOT AN EC AS YOU KNIOW 12+ MONTHS IN ADVANCE</a:t>
            </a:r>
          </a:p>
          <a:p>
            <a:r>
              <a:rPr lang="en-US" sz="1700"/>
              <a:t>Travel and subsistence can be cancelled by your employers up to one week prior to the examination, so there is no financial impact</a:t>
            </a:r>
          </a:p>
        </p:txBody>
      </p:sp>
      <p:pic>
        <p:nvPicPr>
          <p:cNvPr id="5" name="Picture 4" descr="Three neatly stacked books">
            <a:extLst>
              <a:ext uri="{FF2B5EF4-FFF2-40B4-BE49-F238E27FC236}">
                <a16:creationId xmlns:a16="http://schemas.microsoft.com/office/drawing/2014/main" id="{B91FE765-0457-5798-B34E-52ADA33A5D8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160" r="440" b="-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08457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1CEB99C-AA5E-729C-C53A-061A1F27032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6932" b="879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B9E388-17E3-4F30-A8E4-A520A79AEA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Have you completed/accessed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6E01902-2C88-0E20-CB20-55355023C9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63355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49196384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9E388-17E3-4F30-A8E4-A520A79AEA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372" y="274639"/>
            <a:ext cx="11151029" cy="983711"/>
          </a:xfrm>
        </p:spPr>
        <p:txBody>
          <a:bodyPr>
            <a:normAutofit/>
          </a:bodyPr>
          <a:lstStyle/>
          <a:p>
            <a:r>
              <a:rPr lang="en-GB" sz="4400" dirty="0"/>
              <a:t>The End Point Assessment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D8084F96-19C1-DBF5-B909-C539AED484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258349"/>
            <a:ext cx="5706718" cy="4251199"/>
          </a:xfrm>
        </p:spPr>
        <p:txBody>
          <a:bodyPr>
            <a:normAutofit/>
          </a:bodyPr>
          <a:lstStyle/>
          <a:p>
            <a:pPr marL="457211" indent="-457211"/>
            <a:r>
              <a:rPr lang="en-GB" sz="2400" dirty="0"/>
              <a:t>Portfolio of Evidence</a:t>
            </a:r>
          </a:p>
          <a:p>
            <a:pPr marL="457211" indent="-457211"/>
            <a:r>
              <a:rPr lang="en-GB" sz="2400" dirty="0"/>
              <a:t>Knowledge Skills and Behaviours</a:t>
            </a:r>
          </a:p>
          <a:p>
            <a:pPr marL="457211" indent="-457211"/>
            <a:r>
              <a:rPr lang="en-GB" sz="2400" dirty="0"/>
              <a:t>Gateway</a:t>
            </a:r>
          </a:p>
          <a:p>
            <a:pPr marL="457211" indent="-457211"/>
            <a:r>
              <a:rPr lang="en-GB" sz="2400" dirty="0"/>
              <a:t>Professional Discussion	</a:t>
            </a:r>
          </a:p>
          <a:p>
            <a:pPr marL="457211" indent="-457211"/>
            <a:r>
              <a:rPr lang="en-GB" sz="2400" dirty="0"/>
              <a:t>Work-Based Project</a:t>
            </a:r>
          </a:p>
          <a:p>
            <a:pPr marL="914423" lvl="1" indent="-457211"/>
            <a:r>
              <a:rPr lang="en-GB" sz="2000" dirty="0"/>
              <a:t>The Project Proposal 10%</a:t>
            </a:r>
          </a:p>
          <a:p>
            <a:pPr marL="914423" lvl="1" indent="-457211"/>
            <a:r>
              <a:rPr lang="en-GB" sz="2000" dirty="0"/>
              <a:t>The Project Itself 75%</a:t>
            </a:r>
          </a:p>
          <a:p>
            <a:pPr marL="914423" lvl="1" indent="-457211"/>
            <a:r>
              <a:rPr lang="en-GB" sz="2000" dirty="0"/>
              <a:t>The Viva 10%</a:t>
            </a:r>
          </a:p>
          <a:p>
            <a:pPr marL="914423" lvl="1" indent="-457211"/>
            <a:r>
              <a:rPr lang="en-GB" sz="2000" dirty="0"/>
              <a:t>The Poster 5%</a:t>
            </a:r>
          </a:p>
          <a:p>
            <a:pPr marL="457211" indent="-457211"/>
            <a:r>
              <a:rPr lang="en-GB" sz="2400" dirty="0"/>
              <a:t>Pass / Fail Criteria</a:t>
            </a:r>
          </a:p>
          <a:p>
            <a:pPr marL="457211" indent="-457211"/>
            <a:endParaRPr lang="en-GB" sz="2400" dirty="0"/>
          </a:p>
        </p:txBody>
      </p:sp>
      <p:pic>
        <p:nvPicPr>
          <p:cNvPr id="7" name="Picture 6" descr="A diagram of a presentation&#10;&#10;Description automatically generated with medium confidence">
            <a:extLst>
              <a:ext uri="{FF2B5EF4-FFF2-40B4-BE49-F238E27FC236}">
                <a16:creationId xmlns:a16="http://schemas.microsoft.com/office/drawing/2014/main" id="{2099C1A9-DF05-E837-2A77-D72CDAFCEB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08698" y="977209"/>
            <a:ext cx="6173703" cy="4622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38343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7A66F-444A-4354-BDCF-8E59D22992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Few points to remember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DBAA0B-0C36-4D0F-8517-9F7DB9A07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936" y="1498398"/>
            <a:ext cx="11481847" cy="3575934"/>
          </a:xfrm>
        </p:spPr>
        <p:txBody>
          <a:bodyPr>
            <a:noAutofit/>
          </a:bodyPr>
          <a:lstStyle/>
          <a:p>
            <a:r>
              <a:rPr lang="en-GB" sz="2400" dirty="0"/>
              <a:t>Team working</a:t>
            </a:r>
          </a:p>
          <a:p>
            <a:r>
              <a:rPr lang="en-GB" sz="2400" dirty="0"/>
              <a:t>Time management</a:t>
            </a:r>
          </a:p>
          <a:p>
            <a:r>
              <a:rPr lang="en-GB" sz="2400" dirty="0"/>
              <a:t>Do not leave till late</a:t>
            </a:r>
          </a:p>
          <a:p>
            <a:r>
              <a:rPr lang="en-GB" sz="2400" dirty="0"/>
              <a:t>Talk to us</a:t>
            </a:r>
          </a:p>
          <a:p>
            <a:r>
              <a:rPr lang="en-GB" sz="2400" dirty="0"/>
              <a:t>We are here to support you.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0A84D2A-83C4-4190-92C5-E6E1DFD7BF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557" y="1141335"/>
            <a:ext cx="6275982" cy="4290062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1DC52C4E-B770-B9C0-BECD-CF799CE29261}"/>
              </a:ext>
            </a:extLst>
          </p:cNvPr>
          <p:cNvSpPr txBox="1">
            <a:spLocks/>
          </p:cNvSpPr>
          <p:nvPr/>
        </p:nvSpPr>
        <p:spPr>
          <a:xfrm>
            <a:off x="298175" y="381564"/>
            <a:ext cx="7998661" cy="646343"/>
          </a:xfrm>
          <a:prstGeom prst="rect">
            <a:avLst/>
          </a:prstGeom>
        </p:spPr>
        <p:txBody>
          <a:bodyPr vert="horz" lIns="91440" tIns="45721" rIns="91440" bIns="45721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Few points to remember!!!</a:t>
            </a:r>
          </a:p>
        </p:txBody>
      </p:sp>
    </p:spTree>
    <p:extLst>
      <p:ext uri="{BB962C8B-B14F-4D97-AF65-F5344CB8AC3E}">
        <p14:creationId xmlns:p14="http://schemas.microsoft.com/office/powerpoint/2010/main" val="2034053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1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2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3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4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5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6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7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8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9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1_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2_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5" ma:contentTypeDescription="Create a new document." ma:contentTypeScope="" ma:versionID="f22164921e69ada7df33b474d3dcac3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e2230e2f827e95bf01ad4d49bcae7e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EF079D1-1937-46A9-8B1E-F35D61BAF4D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844</TotalTime>
  <Words>618</Words>
  <Application>Microsoft Macintosh PowerPoint</Application>
  <PresentationFormat>Widescreen</PresentationFormat>
  <Paragraphs>158</Paragraphs>
  <Slides>17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21</vt:i4>
      </vt:variant>
      <vt:variant>
        <vt:lpstr>Slide Titles</vt:lpstr>
      </vt:variant>
      <vt:variant>
        <vt:i4>17</vt:i4>
      </vt:variant>
    </vt:vector>
  </HeadingPairs>
  <TitlesOfParts>
    <vt:vector size="41" baseType="lpstr"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3</vt:lpstr>
      <vt:lpstr>1_UWTSD 200_Subtitle 3</vt:lpstr>
      <vt:lpstr>2_UWTSD 200_Subtitle 3</vt:lpstr>
      <vt:lpstr>3_UWTSD 200_Subtitle 3</vt:lpstr>
      <vt:lpstr>4_UWTSD 200_Subtitle 3</vt:lpstr>
      <vt:lpstr>5_UWTSD 200_Subtitle 3</vt:lpstr>
      <vt:lpstr>6_UWTSD 200_Subtitle 3</vt:lpstr>
      <vt:lpstr>7_UWTSD 200_Subtitle 3</vt:lpstr>
      <vt:lpstr>8_UWTSD 200_Subtitle 3</vt:lpstr>
      <vt:lpstr>9_UWTSD 200_Subtitle 3</vt:lpstr>
      <vt:lpstr>UWTSD 200_Text 1</vt:lpstr>
      <vt:lpstr>UWTSD 200_Text 3</vt:lpstr>
      <vt:lpstr>UWTSD 200_Text 5</vt:lpstr>
      <vt:lpstr>UWTSD Logo Variations with Image Behind</vt:lpstr>
      <vt:lpstr>1_UWTSD 200_Subtitle 2</vt:lpstr>
      <vt:lpstr>2_UWTSD 200_Subtitle 2</vt:lpstr>
      <vt:lpstr>PowerPoint Presentation</vt:lpstr>
      <vt:lpstr>PowerPoint Presentation</vt:lpstr>
      <vt:lpstr>PowerPoint Presentation</vt:lpstr>
      <vt:lpstr>Applied Computing Management Staff</vt:lpstr>
      <vt:lpstr>Programme Manager</vt:lpstr>
      <vt:lpstr>OME Programme Core Team </vt:lpstr>
      <vt:lpstr>Programme Management  and Governance</vt:lpstr>
      <vt:lpstr>Programme Structure: HNC OME  </vt:lpstr>
      <vt:lpstr>Programme Structure: BEng OME  </vt:lpstr>
      <vt:lpstr>Key Dates Sem 1</vt:lpstr>
      <vt:lpstr>Key Dates Sem 2 &amp; 3</vt:lpstr>
      <vt:lpstr>Our Ethos</vt:lpstr>
      <vt:lpstr>PowerPoint Presentation</vt:lpstr>
      <vt:lpstr>Examinations</vt:lpstr>
      <vt:lpstr>Have you completed/accessed</vt:lpstr>
      <vt:lpstr>The End Point Assessment </vt:lpstr>
      <vt:lpstr>Few points to remember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Gareth Collett</cp:lastModifiedBy>
  <cp:revision>78</cp:revision>
  <dcterms:created xsi:type="dcterms:W3CDTF">2021-03-09T15:35:42Z</dcterms:created>
  <dcterms:modified xsi:type="dcterms:W3CDTF">2023-10-27T08:57:22Z</dcterms:modified>
</cp:coreProperties>
</file>