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8"/>
  </p:notesMasterIdLst>
  <p:sldIdLst>
    <p:sldId id="270" r:id="rId5"/>
    <p:sldId id="271" r:id="rId6"/>
    <p:sldId id="272" r:id="rId7"/>
    <p:sldId id="274" r:id="rId8"/>
    <p:sldId id="273" r:id="rId9"/>
    <p:sldId id="261" r:id="rId10"/>
    <p:sldId id="337" r:id="rId11"/>
    <p:sldId id="363" r:id="rId12"/>
    <p:sldId id="361" r:id="rId13"/>
    <p:sldId id="265" r:id="rId14"/>
    <p:sldId id="364" r:id="rId15"/>
    <p:sldId id="266" r:id="rId16"/>
    <p:sldId id="26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63" d="100"/>
          <a:sy n="63" d="100"/>
        </p:scale>
        <p:origin x="76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B4A3F8-62F7-4D21-BF15-B41F9DE32B5F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727A2F-CFCE-4088-A493-9DE5A3C4A0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6156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8D5593-CCB1-45FE-9131-418BA0DEA9E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4325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08804" y="862642"/>
            <a:ext cx="1077439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Name:	Mohammed Khaliq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ID:		2542755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	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Bohdan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Kovalov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Basil’s Bakery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11" y="227104"/>
            <a:ext cx="11326483" cy="747682"/>
          </a:xfrm>
        </p:spPr>
        <p:txBody>
          <a:bodyPr>
            <a:no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Overview of your presentation.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(approx. 30 seconds)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211" y="1265268"/>
            <a:ext cx="11102197" cy="5451893"/>
          </a:xfrm>
        </p:spPr>
        <p:txBody>
          <a:bodyPr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Good morning/afternoon. My name is Mohammed Khaliq</a:t>
            </a:r>
          </a:p>
          <a:p>
            <a:pPr marL="0" indent="0">
              <a:lnSpc>
                <a:spcPct val="120000"/>
              </a:lnSpc>
              <a:buNone/>
            </a:pP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my presentation I will: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an overview of Basil’s Bakery and the nature and scope of the problems they are encountering.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PESTEL framework.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Cause-and-Effect model.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And, finally, provide a summary of the key findings.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706" y="408257"/>
            <a:ext cx="11179834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overview of Basil’s Bakery.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(approx. 30 seconds)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823" y="2282825"/>
            <a:ext cx="10515600" cy="3531379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Basil’s Bakery is a small independent business established in 2015,located in a Coventry UK established in 2015 it specializes in high quality organic cakes, pastries and bread.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Basil is a skilled baker who handles on site baking.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His customers are local retail park shoppers, surrounding office and warehouse workers, and nearby workers from the industrial units looking for daily lunch and treats,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3" y="104833"/>
            <a:ext cx="11179834" cy="1325563"/>
          </a:xfrm>
        </p:spPr>
        <p:txBody>
          <a:bodyPr>
            <a:normAutofit/>
          </a:bodyPr>
          <a:lstStyle/>
          <a:p>
            <a:pPr algn="ctr"/>
            <a:r>
              <a:rPr lang="en-GB" sz="29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insight into the problems Basil’s Bakery are facing. 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(approx. 1 minute)</a:t>
            </a:r>
            <a:endParaRPr lang="en-GB" sz="29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823" y="1430396"/>
            <a:ext cx="10862094" cy="5244724"/>
          </a:xfrm>
        </p:spPr>
        <p:txBody>
          <a:bodyPr>
            <a:normAutofit fontScale="47500" lnSpcReduction="20000"/>
          </a:bodyPr>
          <a:lstStyle/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Identify and discuss Basil’s Bakery root problem (e.g. the stagnation in sales).Basil’s bakery relies on a rigid walk in only business model that is tied to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permantley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diminished footfall location , while operational bottlenecks prevent the business from capturing existing offsite costumer demand. </a:t>
            </a:r>
          </a:p>
          <a:p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Breakdown the case-study and identify </a:t>
            </a: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all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the issues that are contributing to this stagnation in sales.</a:t>
            </a: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External issues</a:t>
            </a: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Retail park decline </a:t>
            </a: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loss of local retail customer base</a:t>
            </a: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Shift to remote/hybrid work</a:t>
            </a: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Internal issues</a:t>
            </a: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Single operator</a:t>
            </a: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Inability to fulfil delivery requests</a:t>
            </a: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Inability to process pre-orders</a:t>
            </a: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Rigid business model</a:t>
            </a:r>
          </a:p>
          <a:p>
            <a:pPr marL="914400" lvl="2" indent="0">
              <a:lnSpc>
                <a:spcPct val="120000"/>
              </a:lnSpc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Discuss how much ‘control’ Basil’s Bakery have over these problems.</a:t>
            </a:r>
          </a:p>
          <a:p>
            <a:pPr marL="914400" lvl="2" indent="0">
              <a:lnSpc>
                <a:spcPct val="120000"/>
              </a:lnSpc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Basil cannot control his footfall environment but has full control over his business model and operational processes.</a:t>
            </a:r>
          </a:p>
          <a:p>
            <a:pPr marL="1371600" lvl="3" indent="0">
              <a:buNone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3"/>
            <a:r>
              <a:rPr lang="en-GB" sz="26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NOTE: </a:t>
            </a:r>
            <a:r>
              <a:rPr lang="en-GB" sz="26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Keep focused on the problems…</a:t>
            </a:r>
            <a:r>
              <a:rPr lang="en-GB" sz="2600" b="1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</a:t>
            </a:r>
            <a:r>
              <a:rPr lang="en-GB" sz="26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the solutions.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435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 critique of the PESTEL Framework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(approx. 1 minute).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>
              <a:lnSpc>
                <a:spcPct val="10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example: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Explain what a PESTEL Framework is.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pestel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framework is a strategic a business tool used to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analyze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and monitor the external macro-environmental factors that impact an organization ,By evaluating these external forces, businesses can identify potential opportunities and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threats,assess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market conditions  and make long term informed strategic decisions.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Why is it used?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Market entry and expansion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Risk management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Strategic planning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Where/how is it used?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It is used across various strategic management scenarios to help organizations make informed decisions by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systemcically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evaluating macro-environmental factors.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are the benefits of this framework?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Comprehensive macro awareness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Proactive threat identification and risk management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0pportunityspotting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Informs long term strategy and investment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Simple standardized structure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are the criticisms of this framework?</a:t>
            </a:r>
          </a:p>
          <a:p>
            <a:pPr marL="457200" lvl="1" indent="0">
              <a:lnSpc>
                <a:spcPct val="100000"/>
              </a:lnSpc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GB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this slide/s.</a:t>
            </a: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04" y="489116"/>
            <a:ext cx="10827390" cy="1179002"/>
          </a:xfrm>
        </p:spPr>
        <p:txBody>
          <a:bodyPr>
            <a:normAutofit fontScale="90000"/>
          </a:bodyPr>
          <a:lstStyle/>
          <a:p>
            <a:pPr algn="ctr"/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  <a:t>Provide an application and discuss the information </a:t>
            </a:r>
            <a:r>
              <a:rPr lang="en-GB" sz="33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provided in your PESTEL Framework </a:t>
            </a:r>
            <a:b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(approx. 1 minute 30 seconds).</a:t>
            </a:r>
            <a:br>
              <a:rPr lang="en-GB" b="1" u="sng" dirty="0"/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2622" y="1509353"/>
            <a:ext cx="10807072" cy="4637447"/>
          </a:xfrm>
        </p:spPr>
        <p:txBody>
          <a:bodyPr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Here is the tabular PESTLE analysis of </a:t>
            </a:r>
            <a:r>
              <a:rPr lang="en-GB" sz="28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Olive Tree Bistro.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this slide.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26229185"/>
              </p:ext>
            </p:extLst>
          </p:nvPr>
        </p:nvGraphicFramePr>
        <p:xfrm>
          <a:off x="682305" y="2132013"/>
          <a:ext cx="11113456" cy="38420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60685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897686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789248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942870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698881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924086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566420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1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2275647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1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Post-covid </a:t>
                      </a:r>
                      <a:r>
                        <a:rPr lang="en-GB" sz="1400" b="1" dirty="0" err="1"/>
                        <a:t>uk</a:t>
                      </a:r>
                      <a:r>
                        <a:rPr lang="en-GB" sz="1400" b="1" dirty="0"/>
                        <a:t> government economics recovery initiatives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2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Council planning decisions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1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High </a:t>
                      </a:r>
                      <a:r>
                        <a:rPr lang="en-GB" sz="1400" b="1" dirty="0" err="1"/>
                        <a:t>localinflation</a:t>
                      </a:r>
                      <a:r>
                        <a:rPr lang="en-GB" sz="1400" b="1" dirty="0"/>
                        <a:t> driving up raw material costs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2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Squeezed consumer disposable income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1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Work from  home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2</a:t>
                      </a:r>
                    </a:p>
                    <a:p>
                      <a:r>
                        <a:rPr lang="en-GB" sz="1400" b="1" dirty="0"/>
                        <a:t>Job losses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1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Growth of delivery apps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2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Digital point of sales systems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1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Food safety regulations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2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Employment law regarding delivery staff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1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Sourcing organic ingredients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2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Waste management costs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8476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 critique of the Cause-and-Effect model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(approx. 1 minute).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lnSpc>
                <a:spcPct val="10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example, discuss: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Explain what the Cause-and-Effect Model is.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 structured visual tool used to categorize a potential causes of a problem.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Why how and when is it used?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Used during problem-solving sessions to systematically identify root causes rather than  just treating symptoms.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are the benefits of this model? 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Encourages structured brainstorming and team participation.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Visually maps out complex  interactions between causes across standardized categories.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are the criticisms of this model?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Risk of biased and clutter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Overly simplistic for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interconected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issues.</a:t>
            </a:r>
          </a:p>
          <a:p>
            <a:pPr lvl="1">
              <a:lnSpc>
                <a:spcPct val="100000"/>
              </a:lnSpc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00000"/>
              </a:lnSpc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GB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this slide/s.</a:t>
            </a: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Root Problem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388465" y="94505"/>
            <a:ext cx="1158544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application and discuss the information provided in your Cause-and-Effect diagram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(approx. 1 minute 30 seconds).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E62149-100D-392D-3127-3D301273C6F0}"/>
              </a:ext>
            </a:extLst>
          </p:cNvPr>
          <p:cNvSpPr txBox="1"/>
          <p:nvPr/>
        </p:nvSpPr>
        <p:spPr>
          <a:xfrm>
            <a:off x="1932318" y="5874927"/>
            <a:ext cx="100415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that you provide a reference source for the Cause-and-Effect model on this slide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461665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COVID  HAS CAUSED STAGNATE SALES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SHOPS ARE CLOSING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BASIL CANT ANSWER PHONE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OFFICE WORKERS KNOW WORK FROM HOME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ABSENT FROM ONLINE ORDERS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CUSTOMER FOOTFALL HAS DECREASED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 ONLINE ORDERING SYSTEM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COST OF STOCK ARE EXPENSIVE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 ONLINE ORDERING SYSTEM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 DELIVERY VEHICLES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 DELIVERY SERVICE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LONG WAITING TIMES DURING BUSY PERIODS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54AEE61-BE19-EF1C-D668-8E9E075D20CB}"/>
              </a:ext>
            </a:extLst>
          </p:cNvPr>
          <p:cNvSpPr txBox="1"/>
          <p:nvPr/>
        </p:nvSpPr>
        <p:spPr>
          <a:xfrm>
            <a:off x="5135462" y="5703748"/>
            <a:ext cx="695498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Adapted from: Super series Solving Problems and Making Decisions (2013, page 31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9799B8E-B68F-DDC8-DCCB-D6C95D763CE9}"/>
              </a:ext>
            </a:extLst>
          </p:cNvPr>
          <p:cNvSpPr txBox="1"/>
          <p:nvPr/>
        </p:nvSpPr>
        <p:spPr>
          <a:xfrm>
            <a:off x="388465" y="94505"/>
            <a:ext cx="1158544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application and discuss the information provided in your Cause-and-Effect diagram 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45779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3533"/>
            <a:ext cx="10515600" cy="930275"/>
          </a:xfrm>
        </p:spPr>
        <p:txBody>
          <a:bodyPr>
            <a:no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 summary of your Key Findings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(approx. 30 seconds)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6"/>
            <a:ext cx="10515600" cy="4553903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Detail and discuss the key findings from your presentation: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1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lvl="2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root cause of the sales drop is a permanent structural shift in footfall I driven by hybrid working and retail park closures.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2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delivery option unmet delivery demand</a:t>
            </a: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3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lvl="2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Surging fixed overheads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4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lvl="2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Volatile stock costs</a:t>
            </a:r>
          </a:p>
          <a:p>
            <a:pPr lvl="2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6759D5-1435-098D-8ECF-3AED9F8CD3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234EA5-CE84-EED9-4A57-5FC208B51A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AC034B-280E-5E86-A3AC-0E670139E4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683" y="1460365"/>
            <a:ext cx="10515600" cy="4351338"/>
          </a:xfrm>
        </p:spPr>
        <p:txBody>
          <a:bodyPr>
            <a:normAutofit fontScale="40000" lnSpcReduction="20000"/>
          </a:bodyPr>
          <a:lstStyle/>
          <a:p>
            <a:pPr algn="just"/>
            <a:r>
              <a:rPr lang="en-GB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Provide a list of the sources you have used in this presentation.</a:t>
            </a:r>
          </a:p>
          <a:p>
            <a:pPr marL="0" indent="0" algn="just">
              <a:buNone/>
            </a:pPr>
            <a:r>
              <a:rPr lang="en-GB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 Brett-Surman, A.et al. (2013) </a:t>
            </a:r>
            <a:r>
              <a:rPr lang="en-GB" i="1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Solving Problems and Making          </a:t>
            </a:r>
          </a:p>
          <a:p>
            <a:pPr marL="0" indent="0" algn="just">
              <a:buNone/>
            </a:pPr>
            <a:r>
              <a:rPr lang="en-GB" i="1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 Decisions.</a:t>
            </a:r>
          </a:p>
          <a:p>
            <a:pPr marL="0" indent="0" algn="just">
              <a:buNone/>
            </a:pPr>
            <a:endParaRPr lang="en-GB" i="1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Coventry University / Module Team</a:t>
            </a:r>
          </a:p>
          <a:p>
            <a:pPr marL="0" indent="0" algn="just">
              <a:buNone/>
            </a:pPr>
            <a:r>
              <a:rPr lang="en-GB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(2025/2026) </a:t>
            </a:r>
            <a:r>
              <a:rPr lang="en-GB" i="1" dirty="0" err="1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Basils’s</a:t>
            </a:r>
            <a:r>
              <a:rPr lang="en-GB" i="1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 Bakery Case Study,</a:t>
            </a:r>
          </a:p>
          <a:p>
            <a:pPr marL="0" indent="0" algn="just">
              <a:buNone/>
            </a:pPr>
            <a:r>
              <a:rPr lang="en-GB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Module LCLM 4004 C1,p 41</a:t>
            </a: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Ishikawa, K. (1986) </a:t>
            </a:r>
            <a:r>
              <a:rPr lang="en-GB" i="1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What Is Total Quality Control? The Japanese Way.</a:t>
            </a:r>
          </a:p>
          <a:p>
            <a:pPr marL="0" indent="0" algn="just">
              <a:buNone/>
            </a:pPr>
            <a:r>
              <a:rPr lang="en-GB" b="1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Englewood Cliffs, NJ :Prentice-Hall</a:t>
            </a: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just"/>
            <a:r>
              <a:rPr lang="en-GB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Note: You should </a:t>
            </a:r>
            <a:r>
              <a:rPr lang="en-GB" b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not </a:t>
            </a:r>
            <a:r>
              <a:rPr lang="en-GB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include</a:t>
            </a:r>
            <a:r>
              <a:rPr lang="en-GB" b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any sources that have not been specifically cited in the previous slides.</a:t>
            </a:r>
          </a:p>
          <a:p>
            <a:pPr algn="just"/>
            <a:endParaRPr lang="en-GB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just"/>
            <a:r>
              <a:rPr lang="en-GB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Ensure that you have utilised a range of sources provided to you in the Essential Online Reading list.</a:t>
            </a:r>
          </a:p>
          <a:p>
            <a:pPr algn="just"/>
            <a:endParaRPr lang="en-GB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just"/>
            <a:r>
              <a:rPr lang="en-GB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Ensure this list is presented in the correct format. See the Harvard Reference Handbook for further clarification. </a:t>
            </a:r>
          </a:p>
          <a:p>
            <a:pPr marL="0" indent="0" algn="just">
              <a:buNone/>
            </a:pPr>
            <a:r>
              <a:rPr lang="en-GB" sz="16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817183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2874</TotalTime>
  <Words>1163</Words>
  <Application>Microsoft Office PowerPoint</Application>
  <PresentationFormat>Widescreen</PresentationFormat>
  <Paragraphs>208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Aptos</vt:lpstr>
      <vt:lpstr>Arial</vt:lpstr>
      <vt:lpstr>Calibri</vt:lpstr>
      <vt:lpstr>Calibri Light</vt:lpstr>
      <vt:lpstr>Wingdings</vt:lpstr>
      <vt:lpstr>Office Theme</vt:lpstr>
      <vt:lpstr>PowerPoint Presentation</vt:lpstr>
      <vt:lpstr>Provide an Overview of your presentation.  (approx. 30 seconds)</vt:lpstr>
      <vt:lpstr>Provide an overview of Basil’s Bakery.  (approx. 30 seconds)</vt:lpstr>
      <vt:lpstr>Provide an insight into the problems Basil’s Bakery are facing. (approx. 1 minute)</vt:lpstr>
      <vt:lpstr>Provide a critique of the PESTEL Framework  (approx. 1 minute).</vt:lpstr>
      <vt:lpstr>  Provide an application and discuss the information provided in your PESTEL Framework  (approx. 1 minute 30 seconds).  </vt:lpstr>
      <vt:lpstr>Provide a critique of the Cause-and-Effect model (approx. 1 minute).</vt:lpstr>
      <vt:lpstr>PowerPoint Presentation</vt:lpstr>
      <vt:lpstr>PowerPoint Presentation</vt:lpstr>
      <vt:lpstr>Provide a summary of your Key Findings  (approx. 30 seconds)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Tanvir Khaliq</cp:lastModifiedBy>
  <cp:revision>99</cp:revision>
  <dcterms:created xsi:type="dcterms:W3CDTF">2024-01-29T11:42:05Z</dcterms:created>
  <dcterms:modified xsi:type="dcterms:W3CDTF">2026-10-15T10:30:30Z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