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7" r:id="rId1"/>
  </p:sldMasterIdLst>
  <p:notesMasterIdLst>
    <p:notesMasterId r:id="rId28"/>
  </p:notesMasterIdLst>
  <p:handoutMasterIdLst>
    <p:handoutMasterId r:id="rId29"/>
  </p:handoutMasterIdLst>
  <p:sldIdLst>
    <p:sldId id="282" r:id="rId2"/>
    <p:sldId id="256" r:id="rId3"/>
    <p:sldId id="283" r:id="rId4"/>
    <p:sldId id="284" r:id="rId5"/>
    <p:sldId id="279" r:id="rId6"/>
    <p:sldId id="264" r:id="rId7"/>
    <p:sldId id="263" r:id="rId8"/>
    <p:sldId id="274" r:id="rId9"/>
    <p:sldId id="273" r:id="rId10"/>
    <p:sldId id="272" r:id="rId11"/>
    <p:sldId id="269" r:id="rId12"/>
    <p:sldId id="276" r:id="rId13"/>
    <p:sldId id="275" r:id="rId14"/>
    <p:sldId id="278" r:id="rId15"/>
    <p:sldId id="277" r:id="rId16"/>
    <p:sldId id="266" r:id="rId17"/>
    <p:sldId id="262" r:id="rId18"/>
    <p:sldId id="261" r:id="rId19"/>
    <p:sldId id="257" r:id="rId20"/>
    <p:sldId id="260" r:id="rId21"/>
    <p:sldId id="258" r:id="rId22"/>
    <p:sldId id="259" r:id="rId23"/>
    <p:sldId id="280" r:id="rId24"/>
    <p:sldId id="281" r:id="rId25"/>
    <p:sldId id="268" r:id="rId26"/>
    <p:sldId id="270" r:id="rId27"/>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C1E2E"/>
    <a:srgbClr val="FFCF37"/>
    <a:srgbClr val="004442"/>
    <a:srgbClr val="006666"/>
    <a:srgbClr val="002F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570" autoAdjust="0"/>
  </p:normalViewPr>
  <p:slideViewPr>
    <p:cSldViewPr>
      <p:cViewPr varScale="1">
        <p:scale>
          <a:sx n="82" d="100"/>
          <a:sy n="82" d="100"/>
        </p:scale>
        <p:origin x="1158" y="96"/>
      </p:cViewPr>
      <p:guideLst>
        <p:guide orient="horz" pos="2160"/>
        <p:guide pos="2880"/>
      </p:guideLst>
    </p:cSldViewPr>
  </p:slideViewPr>
  <p:notesTextViewPr>
    <p:cViewPr>
      <p:scale>
        <a:sx n="100" d="100"/>
        <a:sy n="100" d="100"/>
      </p:scale>
      <p:origin x="0" y="0"/>
    </p:cViewPr>
  </p:notesTextViewPr>
  <p:sorterViewPr>
    <p:cViewPr>
      <p:scale>
        <a:sx n="75" d="100"/>
        <a:sy n="75" d="100"/>
      </p:scale>
      <p:origin x="0" y="0"/>
    </p:cViewPr>
  </p:sorterViewPr>
  <p:notesViewPr>
    <p:cSldViewPr>
      <p:cViewPr varScale="1">
        <p:scale>
          <a:sx n="88" d="100"/>
          <a:sy n="88" d="100"/>
        </p:scale>
        <p:origin x="-3822" y="-12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746" name="Rectangle 2"/>
          <p:cNvSpPr>
            <a:spLocks noGrp="1" noChangeArrowheads="1"/>
          </p:cNvSpPr>
          <p:nvPr>
            <p:ph type="hdr" sz="quarter"/>
          </p:nvPr>
        </p:nvSpPr>
        <p:spPr bwMode="auto">
          <a:xfrm>
            <a:off x="0" y="0"/>
            <a:ext cx="2889938" cy="48768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31747" name="Rectangle 3"/>
          <p:cNvSpPr>
            <a:spLocks noGrp="1" noChangeArrowheads="1"/>
          </p:cNvSpPr>
          <p:nvPr>
            <p:ph type="dt" sz="quarter" idx="1"/>
          </p:nvPr>
        </p:nvSpPr>
        <p:spPr bwMode="auto">
          <a:xfrm>
            <a:off x="3777607" y="0"/>
            <a:ext cx="2889938" cy="487680"/>
          </a:xfrm>
          <a:prstGeom prst="rect">
            <a:avLst/>
          </a:prstGeom>
          <a:noFill/>
          <a:ln>
            <a:noFill/>
          </a:ln>
          <a:effectLst/>
          <a:ex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31748" name="Rectangle 4"/>
          <p:cNvSpPr>
            <a:spLocks noGrp="1" noChangeArrowheads="1"/>
          </p:cNvSpPr>
          <p:nvPr>
            <p:ph type="ftr" sz="quarter" idx="2"/>
          </p:nvPr>
        </p:nvSpPr>
        <p:spPr bwMode="auto">
          <a:xfrm>
            <a:off x="0" y="9264227"/>
            <a:ext cx="2889938" cy="48768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31749" name="Rectangle 5"/>
          <p:cNvSpPr>
            <a:spLocks noGrp="1" noChangeArrowheads="1"/>
          </p:cNvSpPr>
          <p:nvPr>
            <p:ph type="sldNum" sz="quarter" idx="3"/>
          </p:nvPr>
        </p:nvSpPr>
        <p:spPr bwMode="auto">
          <a:xfrm>
            <a:off x="3777607" y="9264227"/>
            <a:ext cx="2889938" cy="487680"/>
          </a:xfrm>
          <a:prstGeom prst="rect">
            <a:avLst/>
          </a:prstGeom>
          <a:noFill/>
          <a:ln>
            <a:noFill/>
          </a:ln>
          <a:effectLst/>
          <a:extLst/>
        </p:spPr>
        <p:txBody>
          <a:bodyPr vert="horz" wrap="square" lIns="91440" tIns="45720" rIns="91440" bIns="45720" numCol="1" anchor="b" anchorCtr="0" compatLnSpc="1">
            <a:prstTxWarp prst="textNoShape">
              <a:avLst/>
            </a:prstTxWarp>
          </a:bodyPr>
          <a:lstStyle>
            <a:lvl1pPr algn="r">
              <a:defRPr sz="1200">
                <a:latin typeface="Arial" panose="020B0604020202020204" pitchFamily="34" charset="0"/>
              </a:defRPr>
            </a:lvl1pPr>
          </a:lstStyle>
          <a:p>
            <a:fld id="{7B8EE564-5B9E-4DFF-959A-5EF556C6EC82}"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pPr>
              <a:defRPr/>
            </a:pPr>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pPr>
              <a:defRPr/>
            </a:pPr>
            <a:fld id="{C7E1D42A-2B31-4F37-A61F-037F4B5AE0E1}" type="datetimeFigureOut">
              <a:rPr lang="en-GB"/>
              <a:pPr>
                <a:defRPr/>
              </a:pPr>
              <a:t>07/01/2019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65797456-0EAB-4239-A8BC-95D73A5F81DE}"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797456-0EAB-4239-A8BC-95D73A5F81DE}" type="slidenum">
              <a:rPr lang="en-GB" altLang="en-US" smtClean="0"/>
              <a:pPr/>
              <a:t>10</a:t>
            </a:fld>
            <a:endParaRPr lang="en-GB" altLang="en-US"/>
          </a:p>
        </p:txBody>
      </p:sp>
    </p:spTree>
    <p:extLst>
      <p:ext uri="{BB962C8B-B14F-4D97-AF65-F5344CB8AC3E}">
        <p14:creationId xmlns:p14="http://schemas.microsoft.com/office/powerpoint/2010/main" val="580845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05289A73-6E41-480A-A942-BD30E0D636B2}" type="slidenum">
              <a:rPr lang="en-GB" altLang="en-US" smtClean="0"/>
              <a:pPr/>
              <a:t>‹#›</a:t>
            </a:fld>
            <a:endParaRPr lang="en-GB" altLang="en-US"/>
          </a:p>
        </p:txBody>
      </p:sp>
    </p:spTree>
    <p:extLst>
      <p:ext uri="{BB962C8B-B14F-4D97-AF65-F5344CB8AC3E}">
        <p14:creationId xmlns:p14="http://schemas.microsoft.com/office/powerpoint/2010/main" val="538560299"/>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3862F99D-9E1C-4D75-8BF3-1D76A735DD58}" type="slidenum">
              <a:rPr lang="en-GB" altLang="en-US" smtClean="0"/>
              <a:pPr/>
              <a:t>‹#›</a:t>
            </a:fld>
            <a:endParaRPr lang="en-GB" altLang="en-US"/>
          </a:p>
        </p:txBody>
      </p:sp>
    </p:spTree>
    <p:extLst>
      <p:ext uri="{BB962C8B-B14F-4D97-AF65-F5344CB8AC3E}">
        <p14:creationId xmlns:p14="http://schemas.microsoft.com/office/powerpoint/2010/main" val="30280777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9176F50-12A4-4C2F-904E-F3EACEE645F6}" type="slidenum">
              <a:rPr lang="en-GB" altLang="en-US" smtClean="0"/>
              <a:pPr/>
              <a:t>‹#›</a:t>
            </a:fld>
            <a:endParaRPr lang="en-GB" altLang="en-US"/>
          </a:p>
        </p:txBody>
      </p:sp>
    </p:spTree>
    <p:extLst>
      <p:ext uri="{BB962C8B-B14F-4D97-AF65-F5344CB8AC3E}">
        <p14:creationId xmlns:p14="http://schemas.microsoft.com/office/powerpoint/2010/main" val="3305321210"/>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F979E76C-931E-4F86-88C5-6A00AFFA3E34}" type="slidenum">
              <a:rPr lang="en-GB" altLang="en-US" smtClean="0"/>
              <a:pPr/>
              <a:t>‹#›</a:t>
            </a:fld>
            <a:endParaRPr lang="en-GB" altLang="en-US"/>
          </a:p>
        </p:txBody>
      </p:sp>
    </p:spTree>
    <p:extLst>
      <p:ext uri="{BB962C8B-B14F-4D97-AF65-F5344CB8AC3E}">
        <p14:creationId xmlns:p14="http://schemas.microsoft.com/office/powerpoint/2010/main" val="23215715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2955F2B0-C7CB-4EE0-AF00-18FA12419E2F}" type="slidenum">
              <a:rPr lang="en-GB" altLang="en-US" smtClean="0"/>
              <a:pPr/>
              <a:t>‹#›</a:t>
            </a:fld>
            <a:endParaRPr lang="en-GB" altLang="en-US"/>
          </a:p>
        </p:txBody>
      </p:sp>
    </p:spTree>
    <p:extLst>
      <p:ext uri="{BB962C8B-B14F-4D97-AF65-F5344CB8AC3E}">
        <p14:creationId xmlns:p14="http://schemas.microsoft.com/office/powerpoint/2010/main" val="3512465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947820E4-6CEE-4BE5-9103-B2D7FE27332D}" type="slidenum">
              <a:rPr lang="en-GB" altLang="en-US" smtClean="0"/>
              <a:pPr/>
              <a:t>‹#›</a:t>
            </a:fld>
            <a:endParaRPr lang="en-GB" altLang="en-US"/>
          </a:p>
        </p:txBody>
      </p:sp>
    </p:spTree>
    <p:extLst>
      <p:ext uri="{BB962C8B-B14F-4D97-AF65-F5344CB8AC3E}">
        <p14:creationId xmlns:p14="http://schemas.microsoft.com/office/powerpoint/2010/main" val="20235776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F3BD306F-CDB1-4785-B895-848892003379}" type="slidenum">
              <a:rPr lang="en-GB" altLang="en-US" smtClean="0"/>
              <a:pPr/>
              <a:t>‹#›</a:t>
            </a:fld>
            <a:endParaRPr lang="en-GB" altLang="en-US"/>
          </a:p>
        </p:txBody>
      </p:sp>
    </p:spTree>
    <p:extLst>
      <p:ext uri="{BB962C8B-B14F-4D97-AF65-F5344CB8AC3E}">
        <p14:creationId xmlns:p14="http://schemas.microsoft.com/office/powerpoint/2010/main" val="1235344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D13A7E89-5647-40E5-A617-1F910DB772C3}" type="slidenum">
              <a:rPr lang="en-GB" altLang="en-US" smtClean="0"/>
              <a:pPr/>
              <a:t>‹#›</a:t>
            </a:fld>
            <a:endParaRPr lang="en-GB" altLang="en-US"/>
          </a:p>
        </p:txBody>
      </p:sp>
    </p:spTree>
    <p:extLst>
      <p:ext uri="{BB962C8B-B14F-4D97-AF65-F5344CB8AC3E}">
        <p14:creationId xmlns:p14="http://schemas.microsoft.com/office/powerpoint/2010/main" val="1403697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21241A3E-2A05-40EE-AB6D-8E1D0546E59D}" type="slidenum">
              <a:rPr lang="en-GB" altLang="en-US" smtClean="0"/>
              <a:pPr/>
              <a:t>‹#›</a:t>
            </a:fld>
            <a:endParaRPr lang="en-GB" altLang="en-US"/>
          </a:p>
        </p:txBody>
      </p:sp>
    </p:spTree>
    <p:extLst>
      <p:ext uri="{BB962C8B-B14F-4D97-AF65-F5344CB8AC3E}">
        <p14:creationId xmlns:p14="http://schemas.microsoft.com/office/powerpoint/2010/main" val="2534013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D0E02FEF-40C1-433A-983B-3DCA18BB0EC0}" type="slidenum">
              <a:rPr lang="en-GB" altLang="en-US" smtClean="0"/>
              <a:pPr/>
              <a:t>‹#›</a:t>
            </a:fld>
            <a:endParaRPr lang="en-GB" altLang="en-US"/>
          </a:p>
        </p:txBody>
      </p:sp>
    </p:spTree>
    <p:extLst>
      <p:ext uri="{BB962C8B-B14F-4D97-AF65-F5344CB8AC3E}">
        <p14:creationId xmlns:p14="http://schemas.microsoft.com/office/powerpoint/2010/main" val="2423586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ABFD4C2-C6D0-4545-B81B-F423DD4E2DFF}" type="slidenum">
              <a:rPr lang="en-GB" altLang="en-US" smtClean="0"/>
              <a:pPr/>
              <a:t>‹#›</a:t>
            </a:fld>
            <a:endParaRPr lang="en-GB" altLang="en-US"/>
          </a:p>
        </p:txBody>
      </p:sp>
    </p:spTree>
    <p:extLst>
      <p:ext uri="{BB962C8B-B14F-4D97-AF65-F5344CB8AC3E}">
        <p14:creationId xmlns:p14="http://schemas.microsoft.com/office/powerpoint/2010/main" val="2581437184"/>
      </p:ext>
    </p:extLst>
  </p:cSld>
  <p:clrMapOvr>
    <a:masterClrMapping/>
  </p:clrMapOvr>
  <p:extLst mod="1">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fld id="{CC7A3CE4-4549-4AB4-AA12-E0359390B55C}" type="slidenum">
              <a:rPr lang="en-GB" altLang="en-US"/>
              <a:pPr/>
              <a:t>‹#›</a:t>
            </a:fld>
            <a:endParaRPr lang="en-GB" altLang="en-US"/>
          </a:p>
        </p:txBody>
      </p:sp>
    </p:spTree>
    <p:extLst>
      <p:ext uri="{BB962C8B-B14F-4D97-AF65-F5344CB8AC3E}">
        <p14:creationId xmlns:p14="http://schemas.microsoft.com/office/powerpoint/2010/main" val="2839879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C1E2E"/>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E3E8EA5-D434-43C0-A0C7-B7F7B5CC165C}" type="slidenum">
              <a:rPr lang="en-GB" altLang="en-US" smtClean="0"/>
              <a:pPr/>
              <a:t>‹#›</a:t>
            </a:fld>
            <a:endParaRPr lang="en-GB" altLang="en-US"/>
          </a:p>
        </p:txBody>
      </p:sp>
    </p:spTree>
    <p:extLst>
      <p:ext uri="{BB962C8B-B14F-4D97-AF65-F5344CB8AC3E}">
        <p14:creationId xmlns:p14="http://schemas.microsoft.com/office/powerpoint/2010/main" val="3875799566"/>
      </p:ext>
    </p:extLst>
  </p:cSld>
  <p:clrMap bg1="dk1" tx1="lt1" bg2="dk2" tx2="lt2" accent1="accent1" accent2="accent2" accent3="accent3" accent4="accent4" accent5="accent5" accent6="accent6" hlink="hlink" folHlink="folHlink"/>
  <p:sldLayoutIdLst>
    <p:sldLayoutId id="2147483738" r:id="rId1"/>
    <p:sldLayoutId id="2147483739"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 id="214748374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www.english.upenn.edu/~mgamer/Etexts/kant.html"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7.xml"/><Relationship Id="rId1" Type="http://schemas.openxmlformats.org/officeDocument/2006/relationships/themeOverride" Target="../theme/themeOverride1.xml"/></Relationships>
</file>

<file path=ppt/slides/_rels/slide8.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5.wdp"/></Relationships>
</file>

<file path=ppt/slides/_rels/slide11.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2.png"/><Relationship Id="rId1" Type="http://schemas.openxmlformats.org/officeDocument/2006/relationships/slideLayout" Target="../slideLayouts/slideLayout7.xml"/><Relationship Id="rId5" Type="http://schemas.microsoft.com/office/2007/relationships/hdphoto" Target="../media/hdphoto12.wdp"/><Relationship Id="rId4" Type="http://schemas.openxmlformats.org/officeDocument/2006/relationships/image" Target="../media/image13.png"/></Relationships>
</file>

<file path=ppt/slides/_rels/slide18.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microsoft.com/office/2007/relationships/hdphoto" Target="../media/hdphoto19.wdp"/><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microsoft.com/office/2007/relationships/hdphoto" Target="../media/hdphoto20.wdp"/><Relationship Id="rId2" Type="http://schemas.openxmlformats.org/officeDocument/2006/relationships/image" Target="../media/image21.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E63D21E1-3EFB-4A6C-A6D5-A69AF4D94647}"/>
              </a:ext>
            </a:extLst>
          </p:cNvPr>
          <p:cNvSpPr txBox="1">
            <a:spLocks noChangeArrowheads="1"/>
          </p:cNvSpPr>
          <p:nvPr/>
        </p:nvSpPr>
        <p:spPr>
          <a:xfrm>
            <a:off x="251520" y="116632"/>
            <a:ext cx="8820150" cy="76470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4000" dirty="0" smtClean="0">
                <a:latin typeface="Felix Titling" panose="04060505060202020A04" pitchFamily="82" charset="0"/>
              </a:rPr>
              <a:t>HPEN5006 THE RATIONAL WORLD </a:t>
            </a:r>
            <a:endParaRPr lang="en-GB" altLang="en-US" sz="4000" dirty="0">
              <a:latin typeface="Felix Titling" panose="04060505060202020A04" pitchFamily="82" charset="0"/>
            </a:endParaRPr>
          </a:p>
        </p:txBody>
      </p:sp>
      <p:pic>
        <p:nvPicPr>
          <p:cNvPr id="7" name="Picture 6">
            <a:extLst>
              <a:ext uri="{FF2B5EF4-FFF2-40B4-BE49-F238E27FC236}">
                <a16:creationId xmlns:a16="http://schemas.microsoft.com/office/drawing/2014/main" id="{C4A62A4F-38DE-48BB-BDBB-B6D0A150F05A}"/>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971600" y="1052736"/>
            <a:ext cx="6624736" cy="5576693"/>
          </a:xfrm>
          <a:prstGeom prst="rect">
            <a:avLst/>
          </a:prstGeom>
        </p:spPr>
      </p:pic>
    </p:spTree>
    <p:extLst>
      <p:ext uri="{BB962C8B-B14F-4D97-AF65-F5344CB8AC3E}">
        <p14:creationId xmlns:p14="http://schemas.microsoft.com/office/powerpoint/2010/main" val="8985763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107504" y="188640"/>
            <a:ext cx="8856984" cy="6475073"/>
          </a:xfrm>
          <a:ln w="19050">
            <a:noFill/>
          </a:ln>
        </p:spPr>
        <p:txBody>
          <a:bodyPr>
            <a:normAutofit/>
          </a:bodyPr>
          <a:lstStyle/>
          <a:p>
            <a:pPr eaLnBrk="1" hangingPunct="1">
              <a:lnSpc>
                <a:spcPct val="110000"/>
              </a:lnSpc>
              <a:spcBef>
                <a:spcPts val="0"/>
              </a:spcBef>
            </a:pPr>
            <a:r>
              <a:rPr lang="en-GB" altLang="en-US" sz="3000" dirty="0">
                <a:latin typeface="Felix Titling" panose="04060505060202020A04" pitchFamily="82" charset="0"/>
              </a:rPr>
              <a:t>INTRODUCTION (1): EXPLAINING THE MODULE</a:t>
            </a:r>
          </a:p>
          <a:p>
            <a:pPr eaLnBrk="1" hangingPunct="1">
              <a:lnSpc>
                <a:spcPct val="110000"/>
              </a:lnSpc>
              <a:spcBef>
                <a:spcPts val="0"/>
              </a:spcBef>
            </a:pPr>
            <a:r>
              <a:rPr lang="en-GB" altLang="en-US" sz="2400" dirty="0"/>
              <a:t>the emergence of the novel: relating form and  ideas, </a:t>
            </a:r>
          </a:p>
          <a:p>
            <a:pPr eaLnBrk="1" hangingPunct="1">
              <a:lnSpc>
                <a:spcPct val="110000"/>
              </a:lnSpc>
              <a:spcBef>
                <a:spcPts val="0"/>
              </a:spcBef>
            </a:pPr>
            <a:r>
              <a:rPr lang="en-GB" altLang="en-US" sz="2400" dirty="0"/>
              <a:t>science, reason and exploration</a:t>
            </a:r>
          </a:p>
          <a:p>
            <a:pPr eaLnBrk="1" hangingPunct="1">
              <a:lnSpc>
                <a:spcPct val="120000"/>
              </a:lnSpc>
              <a:spcBef>
                <a:spcPts val="600"/>
              </a:spcBef>
            </a:pPr>
            <a:r>
              <a:rPr lang="en-US" altLang="en-US" sz="2200" i="1" dirty="0">
                <a:solidFill>
                  <a:srgbClr val="00B0F0"/>
                </a:solidFill>
              </a:rPr>
              <a:t>Cogito ergo sum</a:t>
            </a:r>
            <a:r>
              <a:rPr lang="en-US" altLang="en-US" sz="2200" dirty="0">
                <a:solidFill>
                  <a:srgbClr val="00B0F0"/>
                </a:solidFill>
              </a:rPr>
              <a:t>: I think therefore I am (Descartes, 1644)</a:t>
            </a:r>
          </a:p>
          <a:p>
            <a:pPr algn="l" eaLnBrk="1" hangingPunct="1">
              <a:lnSpc>
                <a:spcPct val="120000"/>
              </a:lnSpc>
              <a:spcBef>
                <a:spcPts val="600"/>
              </a:spcBef>
            </a:pPr>
            <a:endParaRPr lang="en-US" altLang="en-US" sz="600" i="1" dirty="0"/>
          </a:p>
          <a:p>
            <a:pPr algn="l" eaLnBrk="1" hangingPunct="1">
              <a:lnSpc>
                <a:spcPct val="100000"/>
              </a:lnSpc>
              <a:spcBef>
                <a:spcPts val="0"/>
              </a:spcBef>
            </a:pPr>
            <a:endParaRPr lang="en-GB" altLang="en-US" dirty="0"/>
          </a:p>
          <a:p>
            <a:pPr marL="93663" algn="l" eaLnBrk="1" hangingPunct="1">
              <a:lnSpc>
                <a:spcPct val="100000"/>
              </a:lnSpc>
              <a:spcBef>
                <a:spcPts val="0"/>
              </a:spcBef>
            </a:pPr>
            <a:r>
              <a:rPr lang="en-GB" altLang="en-US" dirty="0"/>
              <a:t>Enlightenment is man's emergence from his self-imposed immaturity. Immaturity is the inability to use one's understanding without guidance from another. This immaturity is self-imposed when its cause lies not in lack of understanding, but in lack of resolve and courage to use it without guidance from another. </a:t>
            </a:r>
            <a:r>
              <a:rPr lang="en-GB" altLang="en-US" i="1" dirty="0" err="1">
                <a:solidFill>
                  <a:srgbClr val="00B0F0"/>
                </a:solidFill>
              </a:rPr>
              <a:t>Sapere</a:t>
            </a:r>
            <a:r>
              <a:rPr lang="en-GB" altLang="en-US" i="1" dirty="0">
                <a:solidFill>
                  <a:srgbClr val="00B0F0"/>
                </a:solidFill>
              </a:rPr>
              <a:t> Aude</a:t>
            </a:r>
            <a:r>
              <a:rPr lang="en-GB" altLang="en-US" dirty="0">
                <a:solidFill>
                  <a:srgbClr val="00B0F0"/>
                </a:solidFill>
              </a:rPr>
              <a:t>! [dare to know] "Have courage to use your own understanding!"--</a:t>
            </a:r>
            <a:r>
              <a:rPr lang="en-GB" altLang="en-US" dirty="0"/>
              <a:t>that is the motto of enlightenment. </a:t>
            </a:r>
          </a:p>
          <a:p>
            <a:pPr marL="93663" algn="r" eaLnBrk="1" hangingPunct="1">
              <a:lnSpc>
                <a:spcPct val="100000"/>
              </a:lnSpc>
              <a:spcBef>
                <a:spcPts val="0"/>
              </a:spcBef>
            </a:pPr>
            <a:r>
              <a:rPr lang="en-GB" altLang="en-US" sz="2000" dirty="0"/>
              <a:t>Immanuel Kant, </a:t>
            </a:r>
            <a:r>
              <a:rPr lang="en-GB" altLang="en-US" sz="2000" i="1" dirty="0"/>
              <a:t>An Answer to the Question: What is Enlightenment</a:t>
            </a:r>
            <a:r>
              <a:rPr lang="en-GB" altLang="en-US" sz="2000" dirty="0"/>
              <a:t>? (1784)</a:t>
            </a:r>
            <a:r>
              <a:rPr lang="en-GB" altLang="en-US" sz="2200" dirty="0"/>
              <a:t> </a:t>
            </a:r>
            <a:r>
              <a:rPr lang="en-GB" altLang="en-US" sz="2000" dirty="0">
                <a:hlinkClick r:id="rId2"/>
              </a:rPr>
              <a:t>www.enish.upenn.edu/~mgamer/Etexts/kant</a:t>
            </a:r>
            <a:r>
              <a:rPr lang="en-GB" altLang="en-US" sz="2000" dirty="0">
                <a:latin typeface="Bookman Old Style" panose="02050604050505020204" pitchFamily="18" charset="0"/>
                <a:hlinkClick r:id="rId2"/>
              </a:rPr>
              <a:t>.html</a:t>
            </a:r>
            <a:endParaRPr lang="en-GB" altLang="en-US" sz="2000" dirty="0">
              <a:latin typeface="Bookman Old Style" panose="020506040505050202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333B4B4-0E3E-47FC-A100-10F84030141D}"/>
              </a:ext>
            </a:extLst>
          </p:cNvPr>
          <p:cNvSpPr/>
          <p:nvPr/>
        </p:nvSpPr>
        <p:spPr>
          <a:xfrm>
            <a:off x="2123728" y="6310841"/>
            <a:ext cx="5110438" cy="470706"/>
          </a:xfrm>
          <a:prstGeom prst="rect">
            <a:avLst/>
          </a:prstGeom>
        </p:spPr>
        <p:txBody>
          <a:bodyPr wrap="none">
            <a:spAutoFit/>
          </a:bodyPr>
          <a:lstStyle/>
          <a:p>
            <a:pPr>
              <a:lnSpc>
                <a:spcPct val="107000"/>
              </a:lnSpc>
              <a:spcAft>
                <a:spcPts val="800"/>
              </a:spcAft>
            </a:pPr>
            <a:r>
              <a:rPr lang="en-GB" sz="2400" dirty="0">
                <a:solidFill>
                  <a:schemeClr val="tx2"/>
                </a:solidFill>
                <a:latin typeface="Palatino Linotype" panose="02040502050505030304" pitchFamily="18" charset="0"/>
              </a:rPr>
              <a:t>Caravaggio  </a:t>
            </a:r>
            <a:r>
              <a:rPr lang="en-GB" sz="2400" i="1" dirty="0">
                <a:solidFill>
                  <a:schemeClr val="tx2"/>
                </a:solidFill>
                <a:latin typeface="Palatino Linotype" panose="02040502050505030304" pitchFamily="18" charset="0"/>
              </a:rPr>
              <a:t>Supper at Emmaus,</a:t>
            </a:r>
            <a:r>
              <a:rPr lang="en-GB" sz="2400" dirty="0">
                <a:solidFill>
                  <a:schemeClr val="tx2"/>
                </a:solidFill>
                <a:latin typeface="Palatino Linotype" panose="02040502050505030304" pitchFamily="18" charset="0"/>
              </a:rPr>
              <a:t> 1601</a:t>
            </a:r>
            <a:r>
              <a:rPr lang="en-GB" dirty="0">
                <a:latin typeface="Calibri" panose="020F0502020204030204" pitchFamily="34" charset="0"/>
                <a:ea typeface="Calibri" panose="020F0502020204030204" pitchFamily="34" charset="0"/>
                <a:cs typeface="Times New Roman" panose="02020603050405020304" pitchFamily="18" charset="0"/>
              </a:rPr>
              <a:t>,</a:t>
            </a:r>
          </a:p>
        </p:txBody>
      </p:sp>
      <p:pic>
        <p:nvPicPr>
          <p:cNvPr id="4" name="Picture 3" descr="A group of people sitting at a table&#10;&#10;Description generated with very high confidence">
            <a:extLst>
              <a:ext uri="{FF2B5EF4-FFF2-40B4-BE49-F238E27FC236}">
                <a16:creationId xmlns:a16="http://schemas.microsoft.com/office/drawing/2014/main" id="{1CA80254-D50C-43B8-BD06-3A7410DA11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0899" y="660517"/>
            <a:ext cx="6662201" cy="5551834"/>
          </a:xfrm>
          <a:prstGeom prst="rect">
            <a:avLst/>
          </a:prstGeom>
          <a:ln>
            <a:solidFill>
              <a:srgbClr val="0070C0"/>
            </a:solidFill>
          </a:ln>
        </p:spPr>
      </p:pic>
      <p:sp>
        <p:nvSpPr>
          <p:cNvPr id="5" name="Rectangle 4">
            <a:extLst>
              <a:ext uri="{FF2B5EF4-FFF2-40B4-BE49-F238E27FC236}">
                <a16:creationId xmlns:a16="http://schemas.microsoft.com/office/drawing/2014/main" id="{E52801B4-DEFB-479E-9620-4D3A0AC74EEF}"/>
              </a:ext>
            </a:extLst>
          </p:cNvPr>
          <p:cNvSpPr/>
          <p:nvPr/>
        </p:nvSpPr>
        <p:spPr>
          <a:xfrm>
            <a:off x="108521" y="49241"/>
            <a:ext cx="9143999" cy="523220"/>
          </a:xfrm>
          <a:prstGeom prst="rect">
            <a:avLst/>
          </a:prstGeom>
        </p:spPr>
        <p:txBody>
          <a:bodyPr wrap="square">
            <a:spAutoFit/>
          </a:bodyPr>
          <a:lstStyle/>
          <a:p>
            <a:r>
              <a:rPr lang="en-GB" altLang="en-US" sz="2800" dirty="0" smtClean="0">
                <a:solidFill>
                  <a:srgbClr val="00B0F0"/>
                </a:solidFill>
                <a:latin typeface="Felix Titling" panose="04060505060202020A04" pitchFamily="82" charset="0"/>
              </a:rPr>
              <a:t>enlightenment</a:t>
            </a:r>
            <a:r>
              <a:rPr lang="en-GB" altLang="en-US" sz="2800" dirty="0" smtClean="0">
                <a:latin typeface="Perpetua Titling MT" panose="02020502060505020804" pitchFamily="18" charset="0"/>
              </a:rPr>
              <a:t> </a:t>
            </a:r>
            <a:r>
              <a:rPr lang="en-GB" altLang="en-US" sz="2700" dirty="0">
                <a:latin typeface="Felix Titling" panose="04060505060202020A04" pitchFamily="82" charset="0"/>
              </a:rPr>
              <a:t>AS EPIPHANY OF ETERNAL TRUTHS</a:t>
            </a:r>
          </a:p>
        </p:txBody>
      </p:sp>
    </p:spTree>
    <p:extLst>
      <p:ext uri="{BB962C8B-B14F-4D97-AF65-F5344CB8AC3E}">
        <p14:creationId xmlns:p14="http://schemas.microsoft.com/office/powerpoint/2010/main" val="32244376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F8CA1DF-1615-4539-82CF-FEFCE45B9787}"/>
              </a:ext>
            </a:extLst>
          </p:cNvPr>
          <p:cNvSpPr/>
          <p:nvPr/>
        </p:nvSpPr>
        <p:spPr>
          <a:xfrm>
            <a:off x="430475" y="49241"/>
            <a:ext cx="8496944" cy="523220"/>
          </a:xfrm>
          <a:prstGeom prst="rect">
            <a:avLst/>
          </a:prstGeom>
        </p:spPr>
        <p:txBody>
          <a:bodyPr wrap="square">
            <a:spAutoFit/>
          </a:bodyPr>
          <a:lstStyle/>
          <a:p>
            <a:pPr algn="ctr"/>
            <a:r>
              <a:rPr lang="en-GB" altLang="en-US" sz="2800" dirty="0">
                <a:solidFill>
                  <a:srgbClr val="00B0F0"/>
                </a:solidFill>
                <a:latin typeface="Felix Titling" panose="04060505060202020A04" pitchFamily="82" charset="0"/>
              </a:rPr>
              <a:t>enlightenment</a:t>
            </a:r>
            <a:r>
              <a:rPr lang="en-GB" altLang="en-US" sz="2800" dirty="0">
                <a:latin typeface="Perpetua Titling MT" panose="02020502060505020804" pitchFamily="18" charset="0"/>
              </a:rPr>
              <a:t> </a:t>
            </a:r>
            <a:r>
              <a:rPr lang="en-GB" altLang="en-US" sz="2700" dirty="0" smtClean="0">
                <a:latin typeface="Felix Titling" panose="04060505060202020A04" pitchFamily="82" charset="0"/>
              </a:rPr>
              <a:t>OF </a:t>
            </a:r>
            <a:r>
              <a:rPr lang="en-GB" altLang="en-US" sz="2700" dirty="0">
                <a:latin typeface="Felix Titling" panose="04060505060202020A04" pitchFamily="82" charset="0"/>
              </a:rPr>
              <a:t>THE PRECIOUS MOMENT</a:t>
            </a:r>
          </a:p>
        </p:txBody>
      </p:sp>
      <p:pic>
        <p:nvPicPr>
          <p:cNvPr id="4" name="Picture 3" descr="A person holding a cat&#10;&#10;Description generated with high confidence">
            <a:extLst>
              <a:ext uri="{FF2B5EF4-FFF2-40B4-BE49-F238E27FC236}">
                <a16:creationId xmlns:a16="http://schemas.microsoft.com/office/drawing/2014/main" id="{236CEFBA-058D-4BD6-ABCE-BCA9970E3B30}"/>
              </a:ext>
            </a:extLst>
          </p:cNvPr>
          <p:cNvPicPr>
            <a:picLocks noChangeAspect="1"/>
          </p:cNvPicPr>
          <p:nvPr/>
        </p:nvPicPr>
        <p:blipFill>
          <a:blip r:embed="rId2">
            <a:extLst>
              <a:ext uri="{BEBA8EAE-BF5A-486C-A8C5-ECC9F3942E4B}">
                <a14:imgProps xmlns:a14="http://schemas.microsoft.com/office/drawing/2010/main">
                  <a14:imgLayer r:embed="rId3">
                    <a14:imgEffect>
                      <a14:saturation sat="200000"/>
                    </a14:imgEffect>
                  </a14:imgLayer>
                </a14:imgProps>
              </a:ext>
              <a:ext uri="{28A0092B-C50C-407E-A947-70E740481C1C}">
                <a14:useLocalDpi xmlns:a14="http://schemas.microsoft.com/office/drawing/2010/main" val="0"/>
              </a:ext>
            </a:extLst>
          </a:blip>
          <a:stretch>
            <a:fillRect/>
          </a:stretch>
        </p:blipFill>
        <p:spPr>
          <a:xfrm>
            <a:off x="611561" y="848398"/>
            <a:ext cx="4320479" cy="5704241"/>
          </a:xfrm>
          <a:prstGeom prst="rect">
            <a:avLst/>
          </a:prstGeom>
          <a:ln w="6350">
            <a:solidFill>
              <a:srgbClr val="00B0F0"/>
            </a:solidFill>
          </a:ln>
        </p:spPr>
      </p:pic>
      <p:sp>
        <p:nvSpPr>
          <p:cNvPr id="5" name="Rectangle 4">
            <a:extLst>
              <a:ext uri="{FF2B5EF4-FFF2-40B4-BE49-F238E27FC236}">
                <a16:creationId xmlns:a16="http://schemas.microsoft.com/office/drawing/2014/main" id="{2D367155-FC6B-46E3-93EE-BC6065D6D466}"/>
              </a:ext>
            </a:extLst>
          </p:cNvPr>
          <p:cNvSpPr/>
          <p:nvPr/>
        </p:nvSpPr>
        <p:spPr>
          <a:xfrm>
            <a:off x="5508104" y="5229200"/>
            <a:ext cx="3024335" cy="1323439"/>
          </a:xfrm>
          <a:prstGeom prst="rect">
            <a:avLst/>
          </a:prstGeom>
        </p:spPr>
        <p:txBody>
          <a:bodyPr wrap="square">
            <a:spAutoFit/>
          </a:bodyPr>
          <a:lstStyle/>
          <a:p>
            <a:r>
              <a:rPr lang="en-GB" sz="2000" dirty="0"/>
              <a:t>Joseph Wright of Derby, </a:t>
            </a:r>
            <a:r>
              <a:rPr lang="en-GB" sz="2000" i="1" dirty="0"/>
              <a:t>Two Girls Dressing a Kitten by Candlelight</a:t>
            </a:r>
            <a:r>
              <a:rPr lang="en-GB" sz="2000" dirty="0"/>
              <a:t>. c. 1768-70</a:t>
            </a:r>
          </a:p>
        </p:txBody>
      </p:sp>
    </p:spTree>
    <p:extLst>
      <p:ext uri="{BB962C8B-B14F-4D97-AF65-F5344CB8AC3E}">
        <p14:creationId xmlns:p14="http://schemas.microsoft.com/office/powerpoint/2010/main" val="196722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A7A420-8EDF-4460-884E-01BE836F462A}"/>
              </a:ext>
            </a:extLst>
          </p:cNvPr>
          <p:cNvSpPr>
            <a:spLocks noGrp="1"/>
          </p:cNvSpPr>
          <p:nvPr>
            <p:ph idx="1"/>
          </p:nvPr>
        </p:nvSpPr>
        <p:spPr>
          <a:xfrm>
            <a:off x="512093" y="166328"/>
            <a:ext cx="8119814" cy="6525344"/>
          </a:xfrm>
        </p:spPr>
        <p:txBody>
          <a:bodyPr>
            <a:normAutofit fontScale="77500" lnSpcReduction="20000"/>
          </a:bodyPr>
          <a:lstStyle/>
          <a:p>
            <a:pPr marL="0" indent="0">
              <a:lnSpc>
                <a:spcPct val="120000"/>
              </a:lnSpc>
              <a:spcBef>
                <a:spcPts val="600"/>
              </a:spcBef>
              <a:buNone/>
            </a:pPr>
            <a:r>
              <a:rPr lang="en-GB" sz="3400" dirty="0">
                <a:solidFill>
                  <a:srgbClr val="00B0F0"/>
                </a:solidFill>
                <a:latin typeface="Felix Titling" panose="04060505060202020A04" pitchFamily="82" charset="0"/>
              </a:rPr>
              <a:t>AIM(S)</a:t>
            </a:r>
          </a:p>
          <a:p>
            <a:pPr marL="0" indent="0">
              <a:lnSpc>
                <a:spcPct val="120000"/>
              </a:lnSpc>
              <a:spcBef>
                <a:spcPts val="600"/>
              </a:spcBef>
              <a:buNone/>
            </a:pPr>
            <a:r>
              <a:rPr lang="en-GB" sz="2900" dirty="0"/>
              <a:t>To explore critically the emergence of the novel as a literary mode understood through its complex relation to the social, political and ideological contexts of its Enlightenment inception and its development into the nineteenth century</a:t>
            </a:r>
          </a:p>
          <a:p>
            <a:pPr marL="0" indent="0">
              <a:lnSpc>
                <a:spcPct val="120000"/>
              </a:lnSpc>
              <a:spcBef>
                <a:spcPts val="600"/>
              </a:spcBef>
              <a:buNone/>
            </a:pPr>
            <a:endParaRPr lang="en-GB" sz="2900" dirty="0">
              <a:latin typeface="Felix Titling" panose="04060505060202020A04" pitchFamily="82" charset="0"/>
            </a:endParaRPr>
          </a:p>
          <a:p>
            <a:pPr marL="0" indent="0">
              <a:lnSpc>
                <a:spcPct val="120000"/>
              </a:lnSpc>
              <a:spcBef>
                <a:spcPts val="600"/>
              </a:spcBef>
              <a:buNone/>
            </a:pPr>
            <a:r>
              <a:rPr lang="en-GB" sz="3400" dirty="0">
                <a:solidFill>
                  <a:srgbClr val="00B0F0"/>
                </a:solidFill>
                <a:latin typeface="Felix Titling" panose="04060505060202020A04" pitchFamily="82" charset="0"/>
              </a:rPr>
              <a:t>LEARNING OUTCOMES</a:t>
            </a:r>
          </a:p>
          <a:p>
            <a:pPr marL="0" indent="0">
              <a:lnSpc>
                <a:spcPct val="120000"/>
              </a:lnSpc>
              <a:spcBef>
                <a:spcPts val="600"/>
              </a:spcBef>
              <a:buNone/>
            </a:pPr>
            <a:r>
              <a:rPr lang="en-GB" sz="2600" i="1" dirty="0"/>
              <a:t>Upon the successful completion of this module, the student should be able to:</a:t>
            </a:r>
          </a:p>
          <a:p>
            <a:pPr>
              <a:lnSpc>
                <a:spcPct val="120000"/>
              </a:lnSpc>
              <a:spcBef>
                <a:spcPts val="600"/>
              </a:spcBef>
            </a:pPr>
            <a:r>
              <a:rPr lang="en-GB" sz="2900" dirty="0"/>
              <a:t>to critically evaluate the emergence and development of the novel in the light of a broad backdrop of Enlightenment and post-enlightenment thought, particularly in relation to concepts of rationality and the individual;</a:t>
            </a:r>
          </a:p>
          <a:p>
            <a:pPr>
              <a:lnSpc>
                <a:spcPct val="120000"/>
              </a:lnSpc>
              <a:spcBef>
                <a:spcPts val="600"/>
              </a:spcBef>
            </a:pPr>
            <a:endParaRPr lang="en-GB" sz="2100" dirty="0"/>
          </a:p>
          <a:p>
            <a:pPr>
              <a:lnSpc>
                <a:spcPct val="120000"/>
              </a:lnSpc>
              <a:spcBef>
                <a:spcPts val="600"/>
              </a:spcBef>
            </a:pPr>
            <a:r>
              <a:rPr lang="en-GB" sz="2900" dirty="0"/>
              <a:t>exhibit a secure knowledge and theorised understanding of a range of novels from the eighteenth and nineteenth centuries in relation to the social and political contexts to which they contributed, and which shaped their development</a:t>
            </a:r>
            <a:endParaRPr lang="en-GB" dirty="0"/>
          </a:p>
        </p:txBody>
      </p:sp>
    </p:spTree>
    <p:extLst>
      <p:ext uri="{BB962C8B-B14F-4D97-AF65-F5344CB8AC3E}">
        <p14:creationId xmlns:p14="http://schemas.microsoft.com/office/powerpoint/2010/main" val="33620003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ChangeArrowheads="1"/>
          </p:cNvSpPr>
          <p:nvPr/>
        </p:nvSpPr>
        <p:spPr bwMode="auto">
          <a:xfrm>
            <a:off x="197643" y="93981"/>
            <a:ext cx="8911432" cy="1477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400" dirty="0">
                <a:latin typeface="+mn-lt"/>
              </a:rPr>
              <a:t>The program of the Enlightenment was </a:t>
            </a:r>
            <a:r>
              <a:rPr lang="en-GB" altLang="en-US" sz="2400" dirty="0">
                <a:solidFill>
                  <a:srgbClr val="00B0F0"/>
                </a:solidFill>
                <a:latin typeface="+mn-lt"/>
              </a:rPr>
              <a:t>the disenchantment  of the world; </a:t>
            </a:r>
            <a:r>
              <a:rPr lang="en-GB" altLang="en-US" sz="2400" dirty="0">
                <a:latin typeface="+mn-lt"/>
              </a:rPr>
              <a:t>the dissolution of myths and </a:t>
            </a:r>
            <a:r>
              <a:rPr lang="en-GB" altLang="en-US" sz="2400" dirty="0">
                <a:solidFill>
                  <a:srgbClr val="00B0F0"/>
                </a:solidFill>
                <a:latin typeface="+mn-lt"/>
              </a:rPr>
              <a:t>the substitution of knowledge for fancy. </a:t>
            </a:r>
          </a:p>
          <a:p>
            <a:pPr algn="r" eaLnBrk="1" hangingPunct="1"/>
            <a:r>
              <a:rPr lang="en-GB" altLang="en-US" dirty="0">
                <a:latin typeface="+mn-lt"/>
              </a:rPr>
              <a:t>Theodor Adorno &amp; Max </a:t>
            </a:r>
            <a:r>
              <a:rPr lang="en-GB" altLang="en-US" dirty="0" err="1">
                <a:latin typeface="+mn-lt"/>
              </a:rPr>
              <a:t>Horkheimer</a:t>
            </a:r>
            <a:r>
              <a:rPr lang="en-GB" altLang="en-US" dirty="0">
                <a:latin typeface="+mn-lt"/>
              </a:rPr>
              <a:t> (</a:t>
            </a:r>
            <a:r>
              <a:rPr lang="en-GB" altLang="en-US" i="1" dirty="0">
                <a:latin typeface="+mn-lt"/>
              </a:rPr>
              <a:t>Dialectic of  Enlightenment</a:t>
            </a:r>
            <a:r>
              <a:rPr lang="en-GB" altLang="en-US" sz="1700" dirty="0">
                <a:latin typeface="+mn-lt"/>
              </a:rPr>
              <a:t>,[</a:t>
            </a:r>
            <a:r>
              <a:rPr lang="en-GB" altLang="en-US" sz="1600" dirty="0">
                <a:latin typeface="+mn-lt"/>
              </a:rPr>
              <a:t>1947], 1979, 3-4)</a:t>
            </a:r>
          </a:p>
        </p:txBody>
      </p:sp>
      <p:sp>
        <p:nvSpPr>
          <p:cNvPr id="3075" name="Rectangle 4"/>
          <p:cNvSpPr>
            <a:spLocks noChangeArrowheads="1"/>
          </p:cNvSpPr>
          <p:nvPr/>
        </p:nvSpPr>
        <p:spPr bwMode="auto">
          <a:xfrm>
            <a:off x="181181" y="1931927"/>
            <a:ext cx="8713787"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2800" dirty="0">
                <a:latin typeface="Felix Titling" panose="04060505060202020A04" pitchFamily="82" charset="0"/>
              </a:rPr>
              <a:t>THE RATIONAL READER </a:t>
            </a:r>
          </a:p>
          <a:p>
            <a:pPr eaLnBrk="1" hangingPunct="1"/>
            <a:r>
              <a:rPr lang="en-GB" altLang="en-US" sz="2000" dirty="0">
                <a:latin typeface="Bookman Old Style" panose="02050604050505020204" pitchFamily="18" charset="0"/>
              </a:rPr>
              <a:t>[</a:t>
            </a:r>
            <a:r>
              <a:rPr lang="en-GB" altLang="en-US" sz="2400" dirty="0">
                <a:latin typeface="+mn-lt"/>
              </a:rPr>
              <a:t>Fielding's irony in </a:t>
            </a:r>
            <a:r>
              <a:rPr lang="en-GB" altLang="en-US" sz="2400" i="1" dirty="0">
                <a:latin typeface="+mn-lt"/>
              </a:rPr>
              <a:t>Tom Jones</a:t>
            </a:r>
            <a:r>
              <a:rPr lang="en-GB" altLang="en-US" sz="2400" dirty="0">
                <a:latin typeface="+mn-lt"/>
              </a:rPr>
              <a:t> draws the reader] as spectator and judge, into </a:t>
            </a:r>
            <a:r>
              <a:rPr lang="en-GB" altLang="en-US" sz="2400" dirty="0">
                <a:solidFill>
                  <a:srgbClr val="00B0F0"/>
                </a:solidFill>
                <a:latin typeface="+mn-lt"/>
              </a:rPr>
              <a:t>a complex imagined world in which he must actually exercise moral judgement in circumstances</a:t>
            </a:r>
            <a:r>
              <a:rPr lang="en-GB" altLang="en-US" sz="2400" dirty="0">
                <a:solidFill>
                  <a:srgbClr val="FFFF00"/>
                </a:solidFill>
                <a:latin typeface="+mn-lt"/>
              </a:rPr>
              <a:t> </a:t>
            </a:r>
            <a:r>
              <a:rPr lang="en-GB" altLang="en-US" sz="2400" i="1" dirty="0">
                <a:latin typeface="+mn-lt"/>
              </a:rPr>
              <a:t>which force him to reflect upon what he is doing in making such judgements</a:t>
            </a:r>
            <a:r>
              <a:rPr lang="en-GB" altLang="en-US" sz="2400" dirty="0">
                <a:latin typeface="+mn-lt"/>
              </a:rPr>
              <a:t>, and upon the difference between making such judgements in a full consciousness of what the words employed in them really mean, and making them with the kind of inattention to meaning which can spring equally from vulgar self-deceit or from the arrogance of an over-theoretical mind, or from both combined. </a:t>
            </a:r>
          </a:p>
          <a:p>
            <a:pPr algn="r" eaLnBrk="1" hangingPunct="1"/>
            <a:r>
              <a:rPr lang="en-GB" altLang="en-US" sz="2000" dirty="0">
                <a:latin typeface="+mn-lt"/>
              </a:rPr>
              <a:t>Bernard Harrison, </a:t>
            </a:r>
            <a:r>
              <a:rPr lang="en-GB" altLang="en-US" sz="2000" i="1" dirty="0">
                <a:latin typeface="+mn-lt"/>
              </a:rPr>
              <a:t>Henry Fielding's Tom Jones: The Novelist as Moral Philosopher</a:t>
            </a:r>
            <a:r>
              <a:rPr lang="en-GB" altLang="en-US" sz="2000" dirty="0">
                <a:latin typeface="+mn-lt"/>
              </a:rPr>
              <a:t> (London: Sussex U.P., 1975). pp. 56-57 </a:t>
            </a:r>
            <a:r>
              <a:rPr lang="en-GB" altLang="en-US" dirty="0">
                <a:latin typeface="+mn-lt"/>
              </a:rPr>
              <a:t>(authorial italics)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ChangeArrowheads="1"/>
          </p:cNvSpPr>
          <p:nvPr/>
        </p:nvSpPr>
        <p:spPr bwMode="auto">
          <a:xfrm>
            <a:off x="323850" y="126573"/>
            <a:ext cx="8496300" cy="65556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3200" dirty="0">
                <a:latin typeface="Felix Titling" panose="04060505060202020A04" pitchFamily="82" charset="0"/>
              </a:rPr>
              <a:t>DEFINING THE </a:t>
            </a:r>
            <a:r>
              <a:rPr lang="en-GB" altLang="en-US" sz="3200" dirty="0">
                <a:solidFill>
                  <a:srgbClr val="0070C0"/>
                </a:solidFill>
                <a:latin typeface="Felix Titling" panose="04060505060202020A04" pitchFamily="82" charset="0"/>
              </a:rPr>
              <a:t>ENLIGHTENMENT</a:t>
            </a:r>
          </a:p>
          <a:p>
            <a:pPr eaLnBrk="1" hangingPunct="1"/>
            <a:endParaRPr lang="en-GB" altLang="en-US" sz="2200" dirty="0">
              <a:latin typeface="+mn-lt"/>
            </a:endParaRPr>
          </a:p>
          <a:p>
            <a:pPr eaLnBrk="1" hangingPunct="1"/>
            <a:r>
              <a:rPr lang="en-GB" altLang="en-US" sz="2200" dirty="0">
                <a:latin typeface="+mn-lt"/>
              </a:rPr>
              <a:t>There were many philosophes in the eighteenth century, but there was only one Enlightenment. A loose, informal, wholly unorganized coalition of cultural critics, religious </a:t>
            </a:r>
            <a:r>
              <a:rPr lang="en-GB" altLang="en-US" sz="2200" dirty="0" err="1">
                <a:latin typeface="+mn-lt"/>
              </a:rPr>
              <a:t>skeptics</a:t>
            </a:r>
            <a:r>
              <a:rPr lang="en-GB" altLang="en-US" sz="2200" dirty="0">
                <a:latin typeface="+mn-lt"/>
              </a:rPr>
              <a:t>, and political reformers from Edinburgh to Naples, Paris to Berlin, Boston to Philadelphia, the philosophes made up a clamorous chorus, and there were some discordant voices among them, but what is striking is their general harmony, not their occasional discord.</a:t>
            </a:r>
          </a:p>
          <a:p>
            <a:pPr eaLnBrk="1" hangingPunct="1"/>
            <a:endParaRPr lang="en-GB" altLang="en-US" sz="1400" dirty="0">
              <a:latin typeface="+mn-lt"/>
            </a:endParaRPr>
          </a:p>
          <a:p>
            <a:pPr eaLnBrk="1" hangingPunct="1"/>
            <a:r>
              <a:rPr lang="en-GB" altLang="en-US" sz="2200" dirty="0">
                <a:latin typeface="+mn-lt"/>
              </a:rPr>
              <a:t> The men of the Enlightenment united on a vastly ambitious program, </a:t>
            </a:r>
            <a:r>
              <a:rPr lang="en-GB" altLang="en-US" sz="2200" dirty="0">
                <a:solidFill>
                  <a:srgbClr val="00B0F0"/>
                </a:solidFill>
                <a:latin typeface="+mn-lt"/>
              </a:rPr>
              <a:t>a program of secularism, humanity, cosmopolitanism, and freedom, above all, freedom in its many forms – freedom from arbitrary power, freedom of speech, freedom of trade, freedom to realize one’s talents, freedom of aesthetic response, freedom, in a word, of moral man to make his own way in the world.</a:t>
            </a:r>
          </a:p>
          <a:p>
            <a:pPr eaLnBrk="1" hangingPunct="1"/>
            <a:endParaRPr lang="en-GB" altLang="en-US" sz="1400" dirty="0">
              <a:latin typeface="+mn-lt"/>
            </a:endParaRPr>
          </a:p>
          <a:p>
            <a:pPr algn="r" eaLnBrk="1" hangingPunct="1"/>
            <a:r>
              <a:rPr lang="en-GB" altLang="en-US" sz="2000" dirty="0">
                <a:latin typeface="+mn-lt"/>
              </a:rPr>
              <a:t>Peter Gay, </a:t>
            </a:r>
            <a:r>
              <a:rPr lang="en-GB" altLang="en-US" sz="2000" i="1" dirty="0">
                <a:latin typeface="+mn-lt"/>
              </a:rPr>
              <a:t>The Enlightenment: An Interpretation,</a:t>
            </a:r>
            <a:r>
              <a:rPr lang="en-GB" altLang="en-US" sz="2000" dirty="0">
                <a:latin typeface="+mn-lt"/>
              </a:rPr>
              <a:t> ‘Preface’ (1973</a:t>
            </a:r>
            <a:r>
              <a:rPr lang="en-GB" altLang="en-US" dirty="0">
                <a:latin typeface="Bookman Old Style" panose="02050604050505020204" pitchFamily="18" charset="0"/>
              </a:rPr>
              <a:t>)</a:t>
            </a:r>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42726" y="6016896"/>
            <a:ext cx="8658547" cy="765175"/>
          </a:xfrm>
        </p:spPr>
        <p:txBody>
          <a:bodyPr>
            <a:normAutofit/>
          </a:bodyPr>
          <a:lstStyle/>
          <a:p>
            <a:pPr algn="r" eaLnBrk="1" hangingPunct="1"/>
            <a:r>
              <a:rPr lang="en-GB" altLang="en-US" sz="2000" dirty="0">
                <a:solidFill>
                  <a:srgbClr val="00B0F0"/>
                </a:solidFill>
                <a:latin typeface="+mn-lt"/>
                <a:ea typeface="+mn-ea"/>
                <a:cs typeface="+mn-cs"/>
              </a:rPr>
              <a:t>CIRCULATION OF THE BLOOD</a:t>
            </a:r>
            <a:r>
              <a:rPr lang="en-GB" altLang="en-US" sz="2000" dirty="0">
                <a:latin typeface="+mn-lt"/>
                <a:ea typeface="+mn-ea"/>
                <a:cs typeface="+mn-cs"/>
              </a:rPr>
              <a:t>: Image of veins from Harvey's </a:t>
            </a:r>
            <a:r>
              <a:rPr lang="en-GB" altLang="en-US" sz="2000" i="1" dirty="0" err="1">
                <a:latin typeface="+mn-lt"/>
                <a:ea typeface="+mn-ea"/>
                <a:cs typeface="+mn-cs"/>
              </a:rPr>
              <a:t>Exercitatio</a:t>
            </a:r>
            <a:r>
              <a:rPr lang="en-GB" altLang="en-US" sz="2000" i="1" dirty="0">
                <a:latin typeface="+mn-lt"/>
                <a:ea typeface="+mn-ea"/>
                <a:cs typeface="+mn-cs"/>
              </a:rPr>
              <a:t> </a:t>
            </a:r>
            <a:r>
              <a:rPr lang="en-GB" altLang="en-US" sz="2000" i="1" dirty="0" err="1">
                <a:latin typeface="+mn-lt"/>
                <a:ea typeface="+mn-ea"/>
                <a:cs typeface="+mn-cs"/>
              </a:rPr>
              <a:t>Anatomica</a:t>
            </a:r>
            <a:r>
              <a:rPr lang="en-GB" altLang="en-US" sz="2000" i="1" dirty="0">
                <a:latin typeface="+mn-lt"/>
                <a:ea typeface="+mn-ea"/>
                <a:cs typeface="+mn-cs"/>
              </a:rPr>
              <a:t> de Motu Cordis et Sanguinis in </a:t>
            </a:r>
            <a:r>
              <a:rPr lang="en-GB" altLang="en-US" sz="2000" i="1" dirty="0" err="1">
                <a:latin typeface="+mn-lt"/>
                <a:ea typeface="+mn-ea"/>
                <a:cs typeface="+mn-cs"/>
              </a:rPr>
              <a:t>Animalibus</a:t>
            </a:r>
            <a:r>
              <a:rPr lang="en-GB" altLang="en-US" sz="2000" i="1" dirty="0">
                <a:latin typeface="+mn-lt"/>
                <a:ea typeface="+mn-ea"/>
                <a:cs typeface="+mn-cs"/>
              </a:rPr>
              <a:t> </a:t>
            </a:r>
            <a:r>
              <a:rPr lang="en-GB" altLang="en-US" sz="2000" dirty="0">
                <a:latin typeface="+mn-lt"/>
                <a:ea typeface="+mn-ea"/>
                <a:cs typeface="+mn-cs"/>
              </a:rPr>
              <a:t>1648</a:t>
            </a:r>
          </a:p>
        </p:txBody>
      </p:sp>
      <p:pic>
        <p:nvPicPr>
          <p:cNvPr id="5123" name="Picture 5" descr="File:William Harvey ( 1578-1657) Venenbild.jpg"/>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saturation sat="400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827584" y="764704"/>
            <a:ext cx="7343775" cy="5113338"/>
          </a:xfrm>
          <a:prstGeom prst="rect">
            <a:avLst/>
          </a:prstGeom>
          <a:noFill/>
          <a:ln w="9525">
            <a:solidFill>
              <a:srgbClr val="0070C0"/>
            </a:solidFill>
            <a:miter lim="800000"/>
            <a:headEnd/>
            <a:tailEnd/>
          </a:ln>
          <a:extLst>
            <a:ext uri="{909E8E84-426E-40DD-AFC4-6F175D3DCCD1}">
              <a14:hiddenFill xmlns:a14="http://schemas.microsoft.com/office/drawing/2010/main">
                <a:solidFill>
                  <a:srgbClr val="FFFFFF"/>
                </a:solidFill>
              </a14:hiddenFill>
            </a:ext>
          </a:extLst>
        </p:spPr>
      </p:pic>
      <p:sp>
        <p:nvSpPr>
          <p:cNvPr id="5124" name="Rectangle 6"/>
          <p:cNvSpPr>
            <a:spLocks noChangeArrowheads="1"/>
          </p:cNvSpPr>
          <p:nvPr/>
        </p:nvSpPr>
        <p:spPr bwMode="auto">
          <a:xfrm>
            <a:off x="457200" y="100603"/>
            <a:ext cx="8229600" cy="49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4000" dirty="0">
                <a:latin typeface="Felix Titling" panose="04060505060202020A04" pitchFamily="82" charset="0"/>
              </a:rPr>
              <a:t>CLASSIFICATION AND SYSTEMS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5" descr="Table_of_Astronomy%2C_Cyclopaedia%2C_Volume_1%2C_p_164"/>
          <p:cNvPicPr>
            <a:picLocks noChangeAspect="1" noChangeArrowheads="1"/>
          </p:cNvPicPr>
          <p:nvPr/>
        </p:nvPicPr>
        <p:blipFill>
          <a:blip r:embed="rId2" cstate="hqprint">
            <a:extLst>
              <a:ext uri="{BEBA8EAE-BF5A-486C-A8C5-ECC9F3942E4B}">
                <a14:imgProps xmlns:a14="http://schemas.microsoft.com/office/drawing/2010/main">
                  <a14:imgLayer r:embed="rId3">
                    <a14:imgEffect>
                      <a14:sharpenSoften amount="25000"/>
                    </a14:imgEffect>
                    <a14:imgEffect>
                      <a14:saturation sat="400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323528" y="836712"/>
            <a:ext cx="6214828" cy="575452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147" name="Rectangle 6"/>
          <p:cNvSpPr>
            <a:spLocks noChangeArrowheads="1"/>
          </p:cNvSpPr>
          <p:nvPr/>
        </p:nvSpPr>
        <p:spPr bwMode="auto">
          <a:xfrm>
            <a:off x="6659563" y="2811114"/>
            <a:ext cx="2411412" cy="1384995"/>
          </a:xfrm>
          <a:prstGeom prst="rect">
            <a:avLst/>
          </a:prstGeom>
          <a:noFill/>
          <a:ln>
            <a:noFill/>
          </a:ln>
          <a:extLst/>
        </p:spPr>
        <p:txBody>
          <a:bodyPr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r" eaLnBrk="1" hangingPunct="1"/>
            <a:r>
              <a:rPr lang="en-GB" altLang="en-US" sz="2400" dirty="0">
                <a:latin typeface="Bookman Old Style" panose="02050604050505020204" pitchFamily="18" charset="0"/>
              </a:rPr>
              <a:t> </a:t>
            </a:r>
            <a:r>
              <a:rPr lang="en-GB" altLang="en-US" sz="2000" dirty="0">
                <a:solidFill>
                  <a:srgbClr val="00B0F0"/>
                </a:solidFill>
                <a:latin typeface="+mn-lt"/>
              </a:rPr>
              <a:t>THE HEAVENS: </a:t>
            </a:r>
            <a:r>
              <a:rPr lang="en-GB" altLang="en-US" sz="2000" dirty="0">
                <a:latin typeface="+mn-lt"/>
              </a:rPr>
              <a:t>Table of  astronomy from Cyclopaedia (1728) </a:t>
            </a:r>
          </a:p>
        </p:txBody>
      </p:sp>
      <p:sp>
        <p:nvSpPr>
          <p:cNvPr id="5" name="Rectangle 6">
            <a:extLst>
              <a:ext uri="{FF2B5EF4-FFF2-40B4-BE49-F238E27FC236}">
                <a16:creationId xmlns:a16="http://schemas.microsoft.com/office/drawing/2014/main" id="{32E54AEE-0F58-40F0-A4F5-50F4A3ADB84E}"/>
              </a:ext>
            </a:extLst>
          </p:cNvPr>
          <p:cNvSpPr>
            <a:spLocks noChangeArrowheads="1"/>
          </p:cNvSpPr>
          <p:nvPr/>
        </p:nvSpPr>
        <p:spPr bwMode="auto">
          <a:xfrm>
            <a:off x="457200" y="100603"/>
            <a:ext cx="8229600" cy="49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4000" dirty="0">
                <a:latin typeface="Felix Titling" panose="04060505060202020A04" pitchFamily="82" charset="0"/>
              </a:rPr>
              <a:t>CLASSIFICATION AND SYSTEMS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5" descr="Linnaeus_-_Regnum_Animale_%281735%29"/>
          <p:cNvPicPr>
            <a:picLocks noChangeAspect="1" noChangeArrowheads="1"/>
          </p:cNvPicPr>
          <p:nvPr/>
        </p:nvPicPr>
        <p:blipFill>
          <a:blip r:embed="rId3">
            <a:extLst>
              <a:ext uri="{BEBA8EAE-BF5A-486C-A8C5-ECC9F3942E4B}">
                <a14:imgProps xmlns:a14="http://schemas.microsoft.com/office/drawing/2010/main">
                  <a14:imgLayer r:embed="rId4">
                    <a14:imgEffect>
                      <a14:sharpenSoften amount="25000"/>
                    </a14:imgEffect>
                    <a14:imgEffect>
                      <a14:saturation sat="400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179263" y="713783"/>
            <a:ext cx="8785225" cy="5535613"/>
          </a:xfrm>
          <a:prstGeom prst="rect">
            <a:avLst/>
          </a:prstGeom>
          <a:noFill/>
          <a:ln w="9525">
            <a:solidFill>
              <a:srgbClr val="0070C0"/>
            </a:solidFill>
            <a:miter lim="800000"/>
            <a:headEnd/>
            <a:tailEnd/>
          </a:ln>
          <a:extLst>
            <a:ext uri="{909E8E84-426E-40DD-AFC4-6F175D3DCCD1}">
              <a14:hiddenFill xmlns:a14="http://schemas.microsoft.com/office/drawing/2010/main">
                <a:solidFill>
                  <a:srgbClr val="FFFFFF"/>
                </a:solidFill>
              </a14:hiddenFill>
            </a:ext>
          </a:extLst>
        </p:spPr>
      </p:pic>
      <p:sp>
        <p:nvSpPr>
          <p:cNvPr id="7171" name="Rectangle 6"/>
          <p:cNvSpPr>
            <a:spLocks noChangeArrowheads="1"/>
          </p:cNvSpPr>
          <p:nvPr/>
        </p:nvSpPr>
        <p:spPr bwMode="auto">
          <a:xfrm>
            <a:off x="179387" y="6372040"/>
            <a:ext cx="8785225" cy="323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15870"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2000" dirty="0">
                <a:solidFill>
                  <a:srgbClr val="00B0F0"/>
                </a:solidFill>
                <a:latin typeface="Palatino Linotype" panose="02040502050505030304" pitchFamily="18" charset="0"/>
              </a:rPr>
              <a:t>THE ANIMAL KINGDOM: </a:t>
            </a:r>
            <a:r>
              <a:rPr lang="en-GB" altLang="en-US" sz="2000" dirty="0">
                <a:latin typeface="Palatino Linotype" panose="02040502050505030304" pitchFamily="18" charset="0"/>
              </a:rPr>
              <a:t>Linnaeus - </a:t>
            </a:r>
            <a:r>
              <a:rPr lang="en-GB" altLang="en-US" sz="2000" i="1" dirty="0">
                <a:latin typeface="Palatino Linotype" panose="02040502050505030304" pitchFamily="18" charset="0"/>
              </a:rPr>
              <a:t>Regnum </a:t>
            </a:r>
            <a:r>
              <a:rPr lang="en-GB" altLang="en-US" sz="2000" i="1" dirty="0" err="1">
                <a:latin typeface="Palatino Linotype" panose="02040502050505030304" pitchFamily="18" charset="0"/>
              </a:rPr>
              <a:t>Animale</a:t>
            </a:r>
            <a:r>
              <a:rPr lang="en-GB" altLang="en-US" sz="2000" dirty="0">
                <a:latin typeface="Palatino Linotype" panose="02040502050505030304" pitchFamily="18" charset="0"/>
              </a:rPr>
              <a:t> (1735)</a:t>
            </a:r>
          </a:p>
        </p:txBody>
      </p:sp>
      <p:sp>
        <p:nvSpPr>
          <p:cNvPr id="4" name="Rectangle 6">
            <a:extLst>
              <a:ext uri="{FF2B5EF4-FFF2-40B4-BE49-F238E27FC236}">
                <a16:creationId xmlns:a16="http://schemas.microsoft.com/office/drawing/2014/main" id="{3C12D387-0310-4E6F-AA6E-9A27E637FC04}"/>
              </a:ext>
            </a:extLst>
          </p:cNvPr>
          <p:cNvSpPr>
            <a:spLocks noChangeArrowheads="1"/>
          </p:cNvSpPr>
          <p:nvPr/>
        </p:nvSpPr>
        <p:spPr bwMode="auto">
          <a:xfrm>
            <a:off x="457200" y="100603"/>
            <a:ext cx="8229600" cy="49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4000" dirty="0">
                <a:latin typeface="Felix Titling" panose="04060505060202020A04" pitchFamily="82" charset="0"/>
              </a:rPr>
              <a:t>CLASSIFICATION AND SYSTEMS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8" descr="4939796"/>
          <p:cNvPicPr>
            <a:picLocks noGrp="1" noChangeAspect="1" noChangeArrowheads="1"/>
          </p:cNvPicPr>
          <p:nvPr>
            <p:ph/>
          </p:nvPr>
        </p:nvPicPr>
        <p:blipFill>
          <a:blip r:embed="rId2">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a:xfrm>
            <a:off x="390351" y="855768"/>
            <a:ext cx="5524086" cy="5146463"/>
          </a:xfrm>
          <a:noFill/>
          <a:ln>
            <a:solidFill>
              <a:srgbClr val="0070C0"/>
            </a:solidFill>
          </a:ln>
        </p:spPr>
      </p:pic>
      <p:sp>
        <p:nvSpPr>
          <p:cNvPr id="10243" name="Rectangle 10"/>
          <p:cNvSpPr>
            <a:spLocks noChangeArrowheads="1"/>
          </p:cNvSpPr>
          <p:nvPr/>
        </p:nvSpPr>
        <p:spPr bwMode="auto">
          <a:xfrm>
            <a:off x="-36512" y="6377891"/>
            <a:ext cx="8964612" cy="349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44436"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r" eaLnBrk="1" hangingPunct="1"/>
            <a:r>
              <a:rPr lang="en-GB" altLang="en-US" sz="2000" dirty="0">
                <a:latin typeface="Palatino Linotype" panose="02040502050505030304" pitchFamily="18" charset="0"/>
              </a:rPr>
              <a:t>Burton, </a:t>
            </a:r>
            <a:r>
              <a:rPr lang="en-GB" altLang="en-US" sz="2000" i="1" dirty="0">
                <a:latin typeface="Palatino Linotype" panose="02040502050505030304" pitchFamily="18" charset="0"/>
              </a:rPr>
              <a:t>A Complete New System of Midwifery</a:t>
            </a:r>
            <a:r>
              <a:rPr lang="en-GB" altLang="en-US" sz="2000" dirty="0">
                <a:latin typeface="Palatino Linotype" panose="02040502050505030304" pitchFamily="18" charset="0"/>
              </a:rPr>
              <a:t> (1751) ill. George Stubbs</a:t>
            </a:r>
          </a:p>
        </p:txBody>
      </p:sp>
      <p:sp>
        <p:nvSpPr>
          <p:cNvPr id="10244" name="Rectangle 11"/>
          <p:cNvSpPr>
            <a:spLocks noChangeArrowheads="1"/>
          </p:cNvSpPr>
          <p:nvPr/>
        </p:nvSpPr>
        <p:spPr bwMode="auto">
          <a:xfrm flipH="1">
            <a:off x="6191648" y="1916832"/>
            <a:ext cx="2952352" cy="9066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0" rIns="0" bIns="44436"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800" dirty="0">
                <a:solidFill>
                  <a:srgbClr val="00B0F0"/>
                </a:solidFill>
                <a:latin typeface="Palatino Linotype" panose="02040502050505030304" pitchFamily="18" charset="0"/>
              </a:rPr>
              <a:t>SYSTEMISING HUMAN BIRTH</a:t>
            </a:r>
          </a:p>
        </p:txBody>
      </p:sp>
      <p:sp>
        <p:nvSpPr>
          <p:cNvPr id="5" name="Rectangle 6">
            <a:extLst>
              <a:ext uri="{FF2B5EF4-FFF2-40B4-BE49-F238E27FC236}">
                <a16:creationId xmlns:a16="http://schemas.microsoft.com/office/drawing/2014/main" id="{5171A616-3FFA-4F37-8F4E-5DB14DB5AD19}"/>
              </a:ext>
            </a:extLst>
          </p:cNvPr>
          <p:cNvSpPr>
            <a:spLocks noChangeArrowheads="1"/>
          </p:cNvSpPr>
          <p:nvPr/>
        </p:nvSpPr>
        <p:spPr bwMode="auto">
          <a:xfrm>
            <a:off x="330994" y="177401"/>
            <a:ext cx="8229600" cy="49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4000" dirty="0">
                <a:latin typeface="Felix Titling" panose="04060505060202020A04" pitchFamily="82" charset="0"/>
              </a:rPr>
              <a:t>CLASSIFICATION AND SYSTEMS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6"/>
          <p:cNvSpPr>
            <a:spLocks noChangeArrowheads="1"/>
          </p:cNvSpPr>
          <p:nvPr/>
        </p:nvSpPr>
        <p:spPr bwMode="auto">
          <a:xfrm>
            <a:off x="8193" y="5967078"/>
            <a:ext cx="758787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2000" dirty="0">
                <a:solidFill>
                  <a:srgbClr val="00B0F0"/>
                </a:solidFill>
                <a:latin typeface="+mn-lt"/>
              </a:rPr>
              <a:t>THE CONSTRUCTION OF LIVING THINGS</a:t>
            </a:r>
          </a:p>
          <a:p>
            <a:pPr algn="ctr" eaLnBrk="1" hangingPunct="1"/>
            <a:r>
              <a:rPr lang="en-GB" altLang="en-US" sz="2000" dirty="0">
                <a:latin typeface="+mn-lt"/>
              </a:rPr>
              <a:t>George Stubbs, </a:t>
            </a:r>
            <a:r>
              <a:rPr lang="en-GB" altLang="en-US" sz="2000" i="1" dirty="0">
                <a:latin typeface="+mn-lt"/>
              </a:rPr>
              <a:t>The Anatomy of the Horse,</a:t>
            </a:r>
            <a:r>
              <a:rPr lang="en-GB" altLang="en-US" sz="2000" dirty="0">
                <a:latin typeface="+mn-lt"/>
              </a:rPr>
              <a:t> 1766 (</a:t>
            </a:r>
            <a:r>
              <a:rPr lang="en-GB" altLang="en-US" sz="2000" dirty="0" err="1">
                <a:latin typeface="+mn-lt"/>
              </a:rPr>
              <a:t>i</a:t>
            </a:r>
            <a:r>
              <a:rPr lang="en-GB" altLang="en-US" sz="2000" dirty="0">
                <a:latin typeface="+mn-lt"/>
              </a:rPr>
              <a:t>)</a:t>
            </a:r>
          </a:p>
        </p:txBody>
      </p:sp>
      <p:pic>
        <p:nvPicPr>
          <p:cNvPr id="8196" name="Content Placeholder 5" descr="STUBBS.jpg"/>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Effect>
                      <a14:saturation sat="66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a:xfrm>
            <a:off x="971600" y="780655"/>
            <a:ext cx="6624463" cy="5011353"/>
          </a:xfrm>
          <a:ln>
            <a:solidFill>
              <a:srgbClr val="0070C0"/>
            </a:solidFill>
          </a:ln>
        </p:spPr>
      </p:pic>
      <p:sp>
        <p:nvSpPr>
          <p:cNvPr id="5" name="Rectangle 6">
            <a:extLst>
              <a:ext uri="{FF2B5EF4-FFF2-40B4-BE49-F238E27FC236}">
                <a16:creationId xmlns:a16="http://schemas.microsoft.com/office/drawing/2014/main" id="{04F48ACE-6316-4147-A3A0-B19B5B8D321F}"/>
              </a:ext>
            </a:extLst>
          </p:cNvPr>
          <p:cNvSpPr>
            <a:spLocks noChangeArrowheads="1"/>
          </p:cNvSpPr>
          <p:nvPr/>
        </p:nvSpPr>
        <p:spPr bwMode="auto">
          <a:xfrm>
            <a:off x="251520" y="128826"/>
            <a:ext cx="8640960" cy="49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4000" dirty="0">
                <a:latin typeface="Felix Titling" panose="04060505060202020A04" pitchFamily="82" charset="0"/>
              </a:rPr>
              <a:t>CLASSIFICATION AND SYSTEMS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6" descr="ps000626_l"/>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t="13861" b="11806"/>
          <a:stretch>
            <a:fillRect/>
          </a:stretch>
        </p:blipFill>
        <p:spPr bwMode="auto">
          <a:xfrm>
            <a:off x="539552" y="836712"/>
            <a:ext cx="5472608" cy="4067972"/>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9219" name="Rectangle 7"/>
          <p:cNvSpPr>
            <a:spLocks noChangeArrowheads="1"/>
          </p:cNvSpPr>
          <p:nvPr/>
        </p:nvSpPr>
        <p:spPr bwMode="auto">
          <a:xfrm>
            <a:off x="323528" y="5002723"/>
            <a:ext cx="8701088" cy="16619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200" dirty="0">
                <a:solidFill>
                  <a:srgbClr val="00B0F0"/>
                </a:solidFill>
                <a:latin typeface="+mn-lt"/>
              </a:rPr>
              <a:t>SYSTEMISING THE CONSTRUCTION OF LIVING THINGS </a:t>
            </a:r>
          </a:p>
          <a:p>
            <a:pPr eaLnBrk="1" hangingPunct="1"/>
            <a:r>
              <a:rPr lang="en-GB" altLang="en-US" sz="2000" dirty="0">
                <a:latin typeface="+mn-lt"/>
              </a:rPr>
              <a:t>The difficulty that he faced was to show clearly the different textures of vein, muscle and bone using a medium that is essentially 'linear'. He succeeded so well that for over a century the book was the principal guide for veterinarians as well as painters. </a:t>
            </a:r>
          </a:p>
        </p:txBody>
      </p:sp>
      <p:sp>
        <p:nvSpPr>
          <p:cNvPr id="5" name="Rectangle 6">
            <a:extLst>
              <a:ext uri="{FF2B5EF4-FFF2-40B4-BE49-F238E27FC236}">
                <a16:creationId xmlns:a16="http://schemas.microsoft.com/office/drawing/2014/main" id="{EC1D0CCF-DFDB-4F46-9944-DB790E0A29CE}"/>
              </a:ext>
            </a:extLst>
          </p:cNvPr>
          <p:cNvSpPr>
            <a:spLocks noChangeArrowheads="1"/>
          </p:cNvSpPr>
          <p:nvPr/>
        </p:nvSpPr>
        <p:spPr bwMode="auto">
          <a:xfrm>
            <a:off x="6526738" y="3140968"/>
            <a:ext cx="2376264"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000" dirty="0">
                <a:latin typeface="+mn-lt"/>
              </a:rPr>
              <a:t>George Stubbs, </a:t>
            </a:r>
            <a:r>
              <a:rPr lang="en-GB" altLang="en-US" sz="2000" i="1" dirty="0">
                <a:latin typeface="+mn-lt"/>
              </a:rPr>
              <a:t>The Anatomy of the Horse,</a:t>
            </a:r>
            <a:r>
              <a:rPr lang="en-GB" altLang="en-US" sz="2000" dirty="0">
                <a:latin typeface="+mn-lt"/>
              </a:rPr>
              <a:t> 1766 (ii)</a:t>
            </a:r>
          </a:p>
        </p:txBody>
      </p:sp>
      <p:sp>
        <p:nvSpPr>
          <p:cNvPr id="2" name="Rectangle 1">
            <a:extLst>
              <a:ext uri="{FF2B5EF4-FFF2-40B4-BE49-F238E27FC236}">
                <a16:creationId xmlns:a16="http://schemas.microsoft.com/office/drawing/2014/main" id="{6F30C1DD-7C8B-48B3-8D3E-0216993DDF7B}"/>
              </a:ext>
            </a:extLst>
          </p:cNvPr>
          <p:cNvSpPr/>
          <p:nvPr/>
        </p:nvSpPr>
        <p:spPr>
          <a:xfrm>
            <a:off x="327527" y="193284"/>
            <a:ext cx="7763472" cy="707886"/>
          </a:xfrm>
          <a:prstGeom prst="rect">
            <a:avLst/>
          </a:prstGeom>
        </p:spPr>
        <p:txBody>
          <a:bodyPr wrap="none">
            <a:spAutoFit/>
          </a:bodyPr>
          <a:lstStyle/>
          <a:p>
            <a:r>
              <a:rPr lang="en-GB" altLang="en-US" sz="4000" dirty="0">
                <a:latin typeface="Felix Titling" panose="04060505060202020A04" pitchFamily="82" charset="0"/>
              </a:rPr>
              <a:t>CLASSIFICATION AND SYSTEMS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884903" y="6309319"/>
            <a:ext cx="7801897" cy="374185"/>
          </a:xfrm>
        </p:spPr>
        <p:txBody>
          <a:bodyPr>
            <a:normAutofit/>
          </a:bodyPr>
          <a:lstStyle/>
          <a:p>
            <a:pPr algn="r" eaLnBrk="1" hangingPunct="1"/>
            <a:r>
              <a:rPr lang="en-GB" altLang="en-US" sz="2000" dirty="0">
                <a:solidFill>
                  <a:srgbClr val="00B0F0"/>
                </a:solidFill>
                <a:latin typeface="+mn-lt"/>
              </a:rPr>
              <a:t>SYSTEMISING LANGUAGE </a:t>
            </a:r>
            <a:r>
              <a:rPr lang="en-GB" altLang="en-US" sz="2000" dirty="0">
                <a:latin typeface="+mn-lt"/>
              </a:rPr>
              <a:t>Johnson’s </a:t>
            </a:r>
            <a:r>
              <a:rPr lang="en-GB" altLang="en-US" sz="2000" i="1" dirty="0">
                <a:latin typeface="+mn-lt"/>
              </a:rPr>
              <a:t>Dictionary</a:t>
            </a:r>
            <a:r>
              <a:rPr lang="en-GB" altLang="en-US" sz="2000" dirty="0">
                <a:latin typeface="+mn-lt"/>
              </a:rPr>
              <a:t> 1755</a:t>
            </a:r>
          </a:p>
        </p:txBody>
      </p:sp>
      <p:pic>
        <p:nvPicPr>
          <p:cNvPr id="11267" name="Picture 5" descr="44368-004-99C48BAB"/>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406380" y="836612"/>
            <a:ext cx="6252762" cy="5359979"/>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11268" name="Rectangle 6"/>
          <p:cNvSpPr>
            <a:spLocks noChangeArrowheads="1"/>
          </p:cNvSpPr>
          <p:nvPr/>
        </p:nvSpPr>
        <p:spPr bwMode="auto">
          <a:xfrm>
            <a:off x="6886575" y="2614906"/>
            <a:ext cx="18002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000" dirty="0">
                <a:solidFill>
                  <a:schemeClr val="tx2"/>
                </a:solidFill>
                <a:latin typeface="Bookman Old Style" panose="02050604050505020204" pitchFamily="18" charset="0"/>
              </a:rPr>
              <a:t>←  </a:t>
            </a:r>
            <a:r>
              <a:rPr lang="en-GB" altLang="en-US" sz="2000" i="1" dirty="0">
                <a:solidFill>
                  <a:schemeClr val="tx2"/>
                </a:solidFill>
                <a:latin typeface="+mn-lt"/>
              </a:rPr>
              <a:t>And mockery rooted in difference</a:t>
            </a:r>
          </a:p>
        </p:txBody>
      </p:sp>
      <p:cxnSp>
        <p:nvCxnSpPr>
          <p:cNvPr id="3" name="Straight Connector 2"/>
          <p:cNvCxnSpPr>
            <a:cxnSpLocks/>
          </p:cNvCxnSpPr>
          <p:nvPr/>
        </p:nvCxnSpPr>
        <p:spPr>
          <a:xfrm>
            <a:off x="611560" y="2852936"/>
            <a:ext cx="5976664" cy="0"/>
          </a:xfrm>
          <a:prstGeom prst="line">
            <a:avLst/>
          </a:prstGeom>
          <a:ln w="19050"/>
        </p:spPr>
        <p:style>
          <a:lnRef idx="2">
            <a:schemeClr val="accent2"/>
          </a:lnRef>
          <a:fillRef idx="0">
            <a:schemeClr val="accent2"/>
          </a:fillRef>
          <a:effectRef idx="1">
            <a:schemeClr val="accent2"/>
          </a:effectRef>
          <a:fontRef idx="minor">
            <a:schemeClr val="tx1"/>
          </a:fontRef>
        </p:style>
      </p:cxnSp>
      <p:cxnSp>
        <p:nvCxnSpPr>
          <p:cNvPr id="6" name="Straight Connector 5"/>
          <p:cNvCxnSpPr>
            <a:cxnSpLocks/>
          </p:cNvCxnSpPr>
          <p:nvPr/>
        </p:nvCxnSpPr>
        <p:spPr>
          <a:xfrm flipV="1">
            <a:off x="606338" y="3085794"/>
            <a:ext cx="5832648" cy="36944"/>
          </a:xfrm>
          <a:prstGeom prst="line">
            <a:avLst/>
          </a:prstGeom>
          <a:ln w="19050"/>
        </p:spPr>
        <p:style>
          <a:lnRef idx="1">
            <a:schemeClr val="accent2"/>
          </a:lnRef>
          <a:fillRef idx="0">
            <a:schemeClr val="accent2"/>
          </a:fillRef>
          <a:effectRef idx="0">
            <a:schemeClr val="accent2"/>
          </a:effectRef>
          <a:fontRef idx="minor">
            <a:schemeClr val="tx1"/>
          </a:fontRef>
        </p:style>
      </p:cxnSp>
      <p:sp>
        <p:nvSpPr>
          <p:cNvPr id="7" name="Rectangle 6">
            <a:extLst>
              <a:ext uri="{FF2B5EF4-FFF2-40B4-BE49-F238E27FC236}">
                <a16:creationId xmlns:a16="http://schemas.microsoft.com/office/drawing/2014/main" id="{7297A39E-1B40-4324-8CCA-14DA0F7B97EE}"/>
              </a:ext>
            </a:extLst>
          </p:cNvPr>
          <p:cNvSpPr>
            <a:spLocks noChangeArrowheads="1"/>
          </p:cNvSpPr>
          <p:nvPr/>
        </p:nvSpPr>
        <p:spPr bwMode="auto">
          <a:xfrm>
            <a:off x="251520" y="79120"/>
            <a:ext cx="8229600" cy="490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4000" dirty="0">
                <a:latin typeface="Felix Titling" panose="04060505060202020A04" pitchFamily="82" charset="0"/>
              </a:rPr>
              <a:t>CLASSIFICATION AND SYSTEMS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The Beggar's Opera , 1729,"/>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1239489" y="818575"/>
            <a:ext cx="6552728" cy="5033687"/>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
        <p:nvSpPr>
          <p:cNvPr id="12291" name="Rectangle 3"/>
          <p:cNvSpPr>
            <a:spLocks noChangeArrowheads="1"/>
          </p:cNvSpPr>
          <p:nvPr/>
        </p:nvSpPr>
        <p:spPr bwMode="auto">
          <a:xfrm>
            <a:off x="0" y="5949950"/>
            <a:ext cx="914400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2000" dirty="0">
                <a:solidFill>
                  <a:srgbClr val="00B0F0"/>
                </a:solidFill>
                <a:latin typeface="+mn-lt"/>
                <a:ea typeface="+mj-ea"/>
                <a:cs typeface="+mj-cs"/>
              </a:rPr>
              <a:t>Marketing the </a:t>
            </a:r>
            <a:r>
              <a:rPr lang="en-GB" altLang="en-US" sz="2000" dirty="0">
                <a:solidFill>
                  <a:srgbClr val="00B0F0"/>
                </a:solidFill>
                <a:latin typeface="+mn-lt"/>
                <a:ea typeface="+mj-ea"/>
                <a:cs typeface="+mj-cs"/>
              </a:rPr>
              <a:t>material world </a:t>
            </a:r>
            <a:r>
              <a:rPr lang="en-GB" altLang="en-US" sz="2000" dirty="0">
                <a:latin typeface="+mn-lt"/>
                <a:ea typeface="+mj-ea"/>
                <a:cs typeface="+mj-cs"/>
              </a:rPr>
              <a:t>- the ground of the novel: Hogarth’s commercially successful painting of Gay’s satire </a:t>
            </a:r>
            <a:r>
              <a:rPr lang="en-GB" altLang="en-US" sz="2000" i="1" dirty="0">
                <a:latin typeface="+mn-lt"/>
                <a:ea typeface="+mj-ea"/>
                <a:cs typeface="+mj-cs"/>
              </a:rPr>
              <a:t>Beggar's Opera</a:t>
            </a:r>
            <a:r>
              <a:rPr lang="en-GB" altLang="en-US" sz="2000" dirty="0">
                <a:solidFill>
                  <a:schemeClr val="tx2"/>
                </a:solidFill>
                <a:latin typeface="Bookman Old Style" panose="02050604050505020204" pitchFamily="18" charset="0"/>
              </a:rPr>
              <a:t>, </a:t>
            </a:r>
            <a:r>
              <a:rPr lang="en-GB" altLang="en-US" sz="2000" dirty="0">
                <a:latin typeface="+mn-lt"/>
                <a:ea typeface="+mj-ea"/>
                <a:cs typeface="+mj-cs"/>
              </a:rPr>
              <a:t>1729,</a:t>
            </a:r>
          </a:p>
        </p:txBody>
      </p:sp>
      <p:sp>
        <p:nvSpPr>
          <p:cNvPr id="12292" name="Rectangle 4"/>
          <p:cNvSpPr>
            <a:spLocks noChangeArrowheads="1"/>
          </p:cNvSpPr>
          <p:nvPr/>
        </p:nvSpPr>
        <p:spPr bwMode="auto">
          <a:xfrm>
            <a:off x="1259632" y="0"/>
            <a:ext cx="7344816" cy="6922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p>
            <a:r>
              <a:rPr lang="en-GB" altLang="en-US" sz="4000" dirty="0">
                <a:latin typeface="Felix Titling" panose="04060505060202020A04" pitchFamily="82" charset="0"/>
              </a:rPr>
              <a:t>EXPLORING THE HUMAN</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4"/>
          <p:cNvSpPr>
            <a:spLocks noChangeArrowheads="1"/>
          </p:cNvSpPr>
          <p:nvPr/>
        </p:nvSpPr>
        <p:spPr bwMode="auto">
          <a:xfrm>
            <a:off x="179388" y="628985"/>
            <a:ext cx="8964612" cy="58477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200" dirty="0">
                <a:latin typeface="Palatino Linotype" panose="02040502050505030304" pitchFamily="18" charset="0"/>
              </a:rPr>
              <a:t>… we are told by a grave author, an eminent French physician, that fish being a prolific diet, there are more children born in Roman Catholic countries about </a:t>
            </a:r>
            <a:r>
              <a:rPr lang="en-GB" altLang="en-US" sz="2200" dirty="0">
                <a:solidFill>
                  <a:srgbClr val="00B0F0"/>
                </a:solidFill>
                <a:latin typeface="Palatino Linotype" panose="02040502050505030304" pitchFamily="18" charset="0"/>
              </a:rPr>
              <a:t>nine months </a:t>
            </a:r>
            <a:r>
              <a:rPr lang="en-GB" altLang="en-US" sz="2200" dirty="0">
                <a:latin typeface="Palatino Linotype" panose="02040502050505030304" pitchFamily="18" charset="0"/>
              </a:rPr>
              <a:t>after Lent than at any other season; therefore, reckoning a year after Lent, </a:t>
            </a:r>
            <a:r>
              <a:rPr lang="en-GB" altLang="en-US" sz="2200" dirty="0">
                <a:solidFill>
                  <a:srgbClr val="00B0F0"/>
                </a:solidFill>
                <a:latin typeface="Palatino Linotype" panose="02040502050505030304" pitchFamily="18" charset="0"/>
              </a:rPr>
              <a:t>the markets </a:t>
            </a:r>
            <a:r>
              <a:rPr lang="en-GB" altLang="en-US" sz="2200" dirty="0">
                <a:latin typeface="Palatino Linotype" panose="02040502050505030304" pitchFamily="18" charset="0"/>
              </a:rPr>
              <a:t>will be more glutted than usual, because the number of popish infants is at least </a:t>
            </a:r>
            <a:r>
              <a:rPr lang="en-GB" altLang="en-US" sz="2200" dirty="0">
                <a:solidFill>
                  <a:srgbClr val="00B0F0"/>
                </a:solidFill>
                <a:latin typeface="Palatino Linotype" panose="02040502050505030304" pitchFamily="18" charset="0"/>
              </a:rPr>
              <a:t>three to one </a:t>
            </a:r>
            <a:r>
              <a:rPr lang="en-GB" altLang="en-US" sz="2200" dirty="0">
                <a:latin typeface="Palatino Linotype" panose="02040502050505030304" pitchFamily="18" charset="0"/>
              </a:rPr>
              <a:t>in this kingdom: and therefore </a:t>
            </a:r>
            <a:r>
              <a:rPr lang="en-GB" altLang="en-US" sz="2200" u="sng" dirty="0">
                <a:latin typeface="Palatino Linotype" panose="02040502050505030304" pitchFamily="18" charset="0"/>
              </a:rPr>
              <a:t>it will have one other collateral advantage, by lessening the number of papists </a:t>
            </a:r>
            <a:r>
              <a:rPr lang="en-GB" altLang="en-US" sz="2200" u="sng" dirty="0">
                <a:solidFill>
                  <a:srgbClr val="FFFF00"/>
                </a:solidFill>
                <a:latin typeface="Palatino Linotype" panose="02040502050505030304" pitchFamily="18" charset="0"/>
              </a:rPr>
              <a:t>among</a:t>
            </a:r>
            <a:r>
              <a:rPr lang="en-GB" altLang="en-US" sz="2200" u="sng" dirty="0">
                <a:latin typeface="Palatino Linotype" panose="02040502050505030304" pitchFamily="18" charset="0"/>
              </a:rPr>
              <a:t> </a:t>
            </a:r>
            <a:r>
              <a:rPr lang="en-GB" altLang="en-US" sz="2200" u="sng" dirty="0">
                <a:solidFill>
                  <a:srgbClr val="FFFF00"/>
                </a:solidFill>
                <a:latin typeface="Palatino Linotype" panose="02040502050505030304" pitchFamily="18" charset="0"/>
              </a:rPr>
              <a:t>us. </a:t>
            </a:r>
          </a:p>
          <a:p>
            <a:pPr eaLnBrk="1" hangingPunct="1"/>
            <a:r>
              <a:rPr lang="en-GB" altLang="en-US" sz="2200" dirty="0">
                <a:solidFill>
                  <a:srgbClr val="00B0F0"/>
                </a:solidFill>
                <a:latin typeface="Palatino Linotype" panose="02040502050505030304" pitchFamily="18" charset="0"/>
              </a:rPr>
              <a:t>I have already computed the charge of nursing a beggar's child (in which list I reckon all cottagers, laborers, and four-fifths of the farmers) to be about </a:t>
            </a:r>
            <a:r>
              <a:rPr lang="en-GB" altLang="en-US" sz="2200" dirty="0">
                <a:solidFill>
                  <a:srgbClr val="FFFF00"/>
                </a:solidFill>
                <a:latin typeface="Palatino Linotype" panose="02040502050505030304" pitchFamily="18" charset="0"/>
              </a:rPr>
              <a:t>two shillings per annum, </a:t>
            </a:r>
            <a:r>
              <a:rPr lang="en-GB" altLang="en-US" sz="2200" dirty="0">
                <a:solidFill>
                  <a:srgbClr val="00B0F0"/>
                </a:solidFill>
                <a:latin typeface="Palatino Linotype" panose="02040502050505030304" pitchFamily="18" charset="0"/>
              </a:rPr>
              <a:t>rags included; </a:t>
            </a:r>
            <a:r>
              <a:rPr lang="en-GB" altLang="en-US" sz="2200" dirty="0">
                <a:latin typeface="Palatino Linotype" panose="02040502050505030304" pitchFamily="18" charset="0"/>
              </a:rPr>
              <a:t>and I believe </a:t>
            </a:r>
            <a:r>
              <a:rPr lang="en-GB" altLang="en-US" sz="2200" dirty="0">
                <a:solidFill>
                  <a:srgbClr val="FFFF00"/>
                </a:solidFill>
                <a:latin typeface="Palatino Linotype" panose="02040502050505030304" pitchFamily="18" charset="0"/>
              </a:rPr>
              <a:t>no gentleman would repine to give ten shillings </a:t>
            </a:r>
            <a:r>
              <a:rPr lang="en-GB" altLang="en-US" sz="2200" dirty="0">
                <a:latin typeface="Palatino Linotype" panose="02040502050505030304" pitchFamily="18" charset="0"/>
              </a:rPr>
              <a:t>for the carcass of a good fat child, which, as I have said, will make </a:t>
            </a:r>
            <a:r>
              <a:rPr lang="en-GB" altLang="en-US" sz="2200" dirty="0">
                <a:solidFill>
                  <a:srgbClr val="00B0F0"/>
                </a:solidFill>
                <a:latin typeface="Palatino Linotype" panose="02040502050505030304" pitchFamily="18" charset="0"/>
              </a:rPr>
              <a:t>four dishes </a:t>
            </a:r>
            <a:r>
              <a:rPr lang="en-GB" altLang="en-US" sz="2200" dirty="0">
                <a:latin typeface="Palatino Linotype" panose="02040502050505030304" pitchFamily="18" charset="0"/>
              </a:rPr>
              <a:t>of excellent nutritive meat, when he hath only some particular friend or his own family to dine with him. Thus the squire will learn to be a good landlord, and grow popular among his tenants; the mother will have </a:t>
            </a:r>
            <a:r>
              <a:rPr lang="en-GB" altLang="en-US" sz="2200" dirty="0">
                <a:solidFill>
                  <a:srgbClr val="00B0F0"/>
                </a:solidFill>
                <a:latin typeface="Palatino Linotype" panose="02040502050505030304" pitchFamily="18" charset="0"/>
              </a:rPr>
              <a:t>eight shillings net profit</a:t>
            </a:r>
            <a:r>
              <a:rPr lang="en-GB" altLang="en-US" sz="2200" dirty="0">
                <a:latin typeface="Palatino Linotype" panose="02040502050505030304" pitchFamily="18" charset="0"/>
              </a:rPr>
              <a:t>, and be fit for work till she produces another child. </a:t>
            </a:r>
            <a:r>
              <a:rPr lang="en-GB" altLang="en-US" sz="2200" dirty="0">
                <a:latin typeface="Bookman Old Style" panose="02050604050505020204" pitchFamily="18" charset="0"/>
              </a:rPr>
              <a:t> </a:t>
            </a:r>
            <a:endParaRPr lang="en-GB" altLang="en-US" sz="2100" dirty="0"/>
          </a:p>
        </p:txBody>
      </p:sp>
      <p:sp>
        <p:nvSpPr>
          <p:cNvPr id="4" name="Rectangle 4">
            <a:extLst>
              <a:ext uri="{FF2B5EF4-FFF2-40B4-BE49-F238E27FC236}">
                <a16:creationId xmlns:a16="http://schemas.microsoft.com/office/drawing/2014/main" id="{4DADEE8F-D359-431E-8903-CEF7B7666B73}"/>
              </a:ext>
            </a:extLst>
          </p:cNvPr>
          <p:cNvSpPr>
            <a:spLocks noChangeArrowheads="1"/>
          </p:cNvSpPr>
          <p:nvPr/>
        </p:nvSpPr>
        <p:spPr bwMode="auto">
          <a:xfrm>
            <a:off x="611560" y="0"/>
            <a:ext cx="698519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4000" dirty="0">
                <a:latin typeface="Felix Titling" panose="04060505060202020A04" pitchFamily="82" charset="0"/>
              </a:rPr>
              <a:t>EXPLORING THE HUMAN</a:t>
            </a:r>
          </a:p>
        </p:txBody>
      </p:sp>
      <p:sp>
        <p:nvSpPr>
          <p:cNvPr id="5" name="Rectangle 5">
            <a:extLst>
              <a:ext uri="{FF2B5EF4-FFF2-40B4-BE49-F238E27FC236}">
                <a16:creationId xmlns:a16="http://schemas.microsoft.com/office/drawing/2014/main" id="{FB1304FD-3B36-4607-9B90-A816AE987F08}"/>
              </a:ext>
            </a:extLst>
          </p:cNvPr>
          <p:cNvSpPr>
            <a:spLocks noChangeArrowheads="1"/>
          </p:cNvSpPr>
          <p:nvPr/>
        </p:nvSpPr>
        <p:spPr bwMode="auto">
          <a:xfrm>
            <a:off x="1115616" y="6413266"/>
            <a:ext cx="777584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r" eaLnBrk="1" hangingPunct="1"/>
            <a:r>
              <a:rPr lang="en-GB" altLang="en-US" sz="2000" dirty="0">
                <a:latin typeface="+mn-lt"/>
              </a:rPr>
              <a:t>THE LIMITS OF REASON: </a:t>
            </a:r>
            <a:r>
              <a:rPr lang="en-GB" altLang="en-US" sz="2000" i="1" dirty="0">
                <a:latin typeface="+mn-lt"/>
              </a:rPr>
              <a:t>A</a:t>
            </a:r>
            <a:r>
              <a:rPr lang="en-GB" altLang="en-US" sz="2000" dirty="0">
                <a:latin typeface="+mn-lt"/>
              </a:rPr>
              <a:t> </a:t>
            </a:r>
            <a:r>
              <a:rPr lang="en-GB" altLang="en-US" sz="2000" i="1" dirty="0">
                <a:latin typeface="+mn-lt"/>
              </a:rPr>
              <a:t>Modest Proposal</a:t>
            </a:r>
            <a:r>
              <a:rPr lang="en-GB" altLang="en-US" sz="2000" dirty="0">
                <a:latin typeface="+mn-lt"/>
              </a:rPr>
              <a:t>, 1729</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ChangeArrowheads="1"/>
          </p:cNvSpPr>
          <p:nvPr/>
        </p:nvSpPr>
        <p:spPr bwMode="auto">
          <a:xfrm>
            <a:off x="411749" y="542620"/>
            <a:ext cx="8604250"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200" dirty="0">
                <a:solidFill>
                  <a:srgbClr val="00B0F0"/>
                </a:solidFill>
                <a:latin typeface="Palatino Linotype" panose="02040502050505030304" pitchFamily="18" charset="0"/>
              </a:rPr>
              <a:t>NARRATIVES OF THE ETERNAL; </a:t>
            </a:r>
            <a:r>
              <a:rPr lang="en-GB" altLang="en-US" sz="2200" dirty="0">
                <a:solidFill>
                  <a:schemeClr val="tx2"/>
                </a:solidFill>
                <a:latin typeface="Palatino Linotype" panose="02040502050505030304" pitchFamily="18" charset="0"/>
              </a:rPr>
              <a:t>religious icons as resting places,  diagrams of the unmoving</a:t>
            </a:r>
          </a:p>
        </p:txBody>
      </p:sp>
      <p:pic>
        <p:nvPicPr>
          <p:cNvPr id="14339" name="Picture 3" descr="13th Russian Virgin of Belozersk"/>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411748" y="1583090"/>
            <a:ext cx="3785831" cy="4753112"/>
          </a:xfrm>
          <a:prstGeom prst="rect">
            <a:avLst/>
          </a:prstGeom>
          <a:noFill/>
          <a:ln w="57150">
            <a:solidFill>
              <a:srgbClr val="FFCF37"/>
            </a:solidFill>
            <a:miter lim="800000"/>
            <a:headEnd/>
            <a:tailEnd/>
          </a:ln>
          <a:extLst>
            <a:ext uri="{909E8E84-426E-40DD-AFC4-6F175D3DCCD1}">
              <a14:hiddenFill xmlns:a14="http://schemas.microsoft.com/office/drawing/2010/main">
                <a:solidFill>
                  <a:srgbClr val="FFFFFF"/>
                </a:solidFill>
              </a14:hiddenFill>
            </a:ext>
          </a:extLst>
        </p:spPr>
      </p:pic>
      <p:sp>
        <p:nvSpPr>
          <p:cNvPr id="14340" name="Rectangle 4"/>
          <p:cNvSpPr>
            <a:spLocks noChangeArrowheads="1"/>
          </p:cNvSpPr>
          <p:nvPr/>
        </p:nvSpPr>
        <p:spPr bwMode="auto">
          <a:xfrm>
            <a:off x="245156" y="6381912"/>
            <a:ext cx="418632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000" dirty="0">
                <a:solidFill>
                  <a:schemeClr val="tx2"/>
                </a:solidFill>
                <a:latin typeface="Palatino Linotype" panose="02040502050505030304" pitchFamily="18" charset="0"/>
              </a:rPr>
              <a:t>Virgin of </a:t>
            </a:r>
            <a:r>
              <a:rPr lang="en-GB" altLang="en-US" sz="2000" dirty="0" err="1">
                <a:solidFill>
                  <a:schemeClr val="tx2"/>
                </a:solidFill>
                <a:latin typeface="Palatino Linotype" panose="02040502050505030304" pitchFamily="18" charset="0"/>
              </a:rPr>
              <a:t>Belozersk</a:t>
            </a:r>
            <a:r>
              <a:rPr lang="en-GB" altLang="en-US" sz="2000" dirty="0">
                <a:solidFill>
                  <a:schemeClr val="tx2"/>
                </a:solidFill>
                <a:latin typeface="Palatino Linotype" panose="02040502050505030304" pitchFamily="18" charset="0"/>
              </a:rPr>
              <a:t> (Russian 13th) </a:t>
            </a:r>
          </a:p>
        </p:txBody>
      </p:sp>
      <p:pic>
        <p:nvPicPr>
          <p:cNvPr id="14341" name="Picture 5" descr="15thRusTolgaMother"/>
          <p:cNvPicPr>
            <a:picLocks noChangeAspect="1" noChangeArrowheads="1"/>
          </p:cNvPicPr>
          <p:nvPr/>
        </p:nvPicPr>
        <p:blipFill>
          <a:blip r:embed="rId4">
            <a:extLst>
              <a:ext uri="{BEBA8EAE-BF5A-486C-A8C5-ECC9F3942E4B}">
                <a14:imgProps xmlns:a14="http://schemas.microsoft.com/office/drawing/2010/main">
                  <a14:imgLayer r:embed="rId5">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4910546" y="1308262"/>
            <a:ext cx="3392487" cy="5073650"/>
          </a:xfrm>
          <a:prstGeom prst="rect">
            <a:avLst/>
          </a:prstGeom>
          <a:noFill/>
          <a:ln w="57150">
            <a:solidFill>
              <a:srgbClr val="FFCF37"/>
            </a:solidFill>
            <a:miter lim="800000"/>
            <a:headEnd/>
            <a:tailEnd/>
          </a:ln>
          <a:extLst>
            <a:ext uri="{909E8E84-426E-40DD-AFC4-6F175D3DCCD1}">
              <a14:hiddenFill xmlns:a14="http://schemas.microsoft.com/office/drawing/2010/main">
                <a:solidFill>
                  <a:srgbClr val="FFFFFF"/>
                </a:solidFill>
              </a14:hiddenFill>
            </a:ext>
          </a:extLst>
        </p:spPr>
      </p:pic>
      <p:sp>
        <p:nvSpPr>
          <p:cNvPr id="14342" name="Rectangle 6"/>
          <p:cNvSpPr>
            <a:spLocks noChangeArrowheads="1"/>
          </p:cNvSpPr>
          <p:nvPr/>
        </p:nvSpPr>
        <p:spPr bwMode="auto">
          <a:xfrm>
            <a:off x="4932040" y="6414418"/>
            <a:ext cx="3314818"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000" dirty="0" err="1">
                <a:solidFill>
                  <a:schemeClr val="tx2"/>
                </a:solidFill>
                <a:latin typeface="Palatino Linotype" panose="02040502050505030304" pitchFamily="18" charset="0"/>
              </a:rPr>
              <a:t>Tolga</a:t>
            </a:r>
            <a:r>
              <a:rPr lang="en-GB" altLang="en-US" sz="2000" dirty="0">
                <a:solidFill>
                  <a:schemeClr val="tx2"/>
                </a:solidFill>
                <a:latin typeface="Palatino Linotype" panose="02040502050505030304" pitchFamily="18" charset="0"/>
              </a:rPr>
              <a:t> Mother(15th Russian</a:t>
            </a:r>
            <a:r>
              <a:rPr lang="en-GB" altLang="en-US" dirty="0">
                <a:latin typeface="Bookman Old Style" panose="02050604050505020204" pitchFamily="18" charset="0"/>
              </a:rPr>
              <a:t>)</a:t>
            </a:r>
          </a:p>
        </p:txBody>
      </p:sp>
      <p:sp>
        <p:nvSpPr>
          <p:cNvPr id="7" name="Rectangle 4">
            <a:extLst>
              <a:ext uri="{FF2B5EF4-FFF2-40B4-BE49-F238E27FC236}">
                <a16:creationId xmlns:a16="http://schemas.microsoft.com/office/drawing/2014/main" id="{00C4F7E6-10C2-4177-84B4-1E40D95C0FD7}"/>
              </a:ext>
            </a:extLst>
          </p:cNvPr>
          <p:cNvSpPr>
            <a:spLocks noChangeArrowheads="1"/>
          </p:cNvSpPr>
          <p:nvPr/>
        </p:nvSpPr>
        <p:spPr bwMode="auto">
          <a:xfrm>
            <a:off x="683568" y="0"/>
            <a:ext cx="761946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4000" dirty="0">
                <a:latin typeface="Felix Titling" panose="04060505060202020A04" pitchFamily="82" charset="0"/>
              </a:rPr>
              <a:t>EXPLORING HUMAN desire</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6"/>
          <p:cNvSpPr>
            <a:spLocks noChangeArrowheads="1"/>
          </p:cNvSpPr>
          <p:nvPr/>
        </p:nvSpPr>
        <p:spPr bwMode="auto">
          <a:xfrm>
            <a:off x="26965" y="6349143"/>
            <a:ext cx="8856662" cy="560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2000" dirty="0">
                <a:solidFill>
                  <a:schemeClr val="tx2"/>
                </a:solidFill>
                <a:latin typeface="Palatino Linotype" panose="02040502050505030304" pitchFamily="18" charset="0"/>
              </a:rPr>
              <a:t>18C SATIRE:  </a:t>
            </a:r>
            <a:r>
              <a:rPr lang="en-GB" altLang="en-US" sz="2000" dirty="0">
                <a:latin typeface="Palatino Linotype" panose="02040502050505030304" pitchFamily="18" charset="0"/>
              </a:rPr>
              <a:t>Hogarth </a:t>
            </a:r>
            <a:r>
              <a:rPr lang="en-GB" altLang="en-US" sz="2000" i="1" dirty="0">
                <a:latin typeface="Palatino Linotype" panose="02040502050505030304" pitchFamily="18" charset="0"/>
              </a:rPr>
              <a:t>A Midnight Modern Conversation  </a:t>
            </a:r>
            <a:r>
              <a:rPr lang="en-GB" altLang="en-US" dirty="0">
                <a:latin typeface="Palatino Linotype" panose="02040502050505030304" pitchFamily="18" charset="0"/>
              </a:rPr>
              <a:t>1730-31 </a:t>
            </a:r>
          </a:p>
        </p:txBody>
      </p:sp>
      <p:pic>
        <p:nvPicPr>
          <p:cNvPr id="15364" name="Picture 6" descr="Hogarth Midnight"/>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515194" y="1725484"/>
            <a:ext cx="7880204" cy="4431675"/>
          </a:xfrm>
          <a:prstGeom prst="rect">
            <a:avLst/>
          </a:prstGeom>
          <a:noFill/>
          <a:ln w="12700">
            <a:solidFill>
              <a:srgbClr val="0070C0"/>
            </a:solidFill>
            <a:miter lim="800000"/>
            <a:headEnd/>
            <a:tailEnd/>
          </a:ln>
          <a:extLst>
            <a:ext uri="{909E8E84-426E-40DD-AFC4-6F175D3DCCD1}">
              <a14:hiddenFill xmlns:a14="http://schemas.microsoft.com/office/drawing/2010/main">
                <a:solidFill>
                  <a:srgbClr val="FFFFFF"/>
                </a:solidFill>
              </a14:hiddenFill>
            </a:ext>
          </a:extLst>
        </p:spPr>
      </p:pic>
      <p:sp>
        <p:nvSpPr>
          <p:cNvPr id="6" name="Rectangle 4">
            <a:extLst>
              <a:ext uri="{FF2B5EF4-FFF2-40B4-BE49-F238E27FC236}">
                <a16:creationId xmlns:a16="http://schemas.microsoft.com/office/drawing/2014/main" id="{A414F7F4-E522-4D5A-8C3D-7A46BA7EA49E}"/>
              </a:ext>
            </a:extLst>
          </p:cNvPr>
          <p:cNvSpPr>
            <a:spLocks noChangeArrowheads="1"/>
          </p:cNvSpPr>
          <p:nvPr/>
        </p:nvSpPr>
        <p:spPr bwMode="auto">
          <a:xfrm>
            <a:off x="301959" y="0"/>
            <a:ext cx="7403441"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p>
            <a:r>
              <a:rPr lang="en-GB" altLang="en-US" sz="4000" dirty="0">
                <a:latin typeface="Felix Titling" panose="04060505060202020A04" pitchFamily="82" charset="0"/>
              </a:rPr>
              <a:t>EXPLORING HUMAN desire</a:t>
            </a:r>
          </a:p>
        </p:txBody>
      </p:sp>
      <p:sp>
        <p:nvSpPr>
          <p:cNvPr id="7" name="Rectangle 2">
            <a:extLst>
              <a:ext uri="{FF2B5EF4-FFF2-40B4-BE49-F238E27FC236}">
                <a16:creationId xmlns:a16="http://schemas.microsoft.com/office/drawing/2014/main" id="{1CEF282C-171D-46BE-8174-68F73CD42F2F}"/>
              </a:ext>
            </a:extLst>
          </p:cNvPr>
          <p:cNvSpPr>
            <a:spLocks noChangeArrowheads="1"/>
          </p:cNvSpPr>
          <p:nvPr/>
        </p:nvSpPr>
        <p:spPr bwMode="auto">
          <a:xfrm>
            <a:off x="269875" y="596876"/>
            <a:ext cx="8604250"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200" dirty="0">
                <a:solidFill>
                  <a:srgbClr val="00B0F0"/>
                </a:solidFill>
                <a:latin typeface="Palatino Linotype" panose="02040502050505030304" pitchFamily="18" charset="0"/>
              </a:rPr>
              <a:t>NARRATIVES OF THE EVERYDAY (</a:t>
            </a:r>
            <a:r>
              <a:rPr lang="en-GB" altLang="en-US" sz="2200" dirty="0" err="1">
                <a:solidFill>
                  <a:srgbClr val="00B0F0"/>
                </a:solidFill>
                <a:latin typeface="Palatino Linotype" panose="02040502050505030304" pitchFamily="18" charset="0"/>
              </a:rPr>
              <a:t>i</a:t>
            </a:r>
            <a:r>
              <a:rPr lang="en-GB" altLang="en-US" sz="2200" dirty="0">
                <a:solidFill>
                  <a:srgbClr val="00B0F0"/>
                </a:solidFill>
                <a:latin typeface="Palatino Linotype" panose="02040502050505030304" pitchFamily="18" charset="0"/>
              </a:rPr>
              <a:t>) </a:t>
            </a:r>
            <a:r>
              <a:rPr lang="en-GB" altLang="en-US" sz="2200" dirty="0">
                <a:solidFill>
                  <a:schemeClr val="tx2"/>
                </a:solidFill>
                <a:latin typeface="Palatino Linotype" panose="02040502050505030304" pitchFamily="18" charset="0"/>
              </a:rPr>
              <a:t>everything is in the moment, constant movement &amp; change</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464" descr="23"/>
          <p:cNvPicPr>
            <a:picLocks noChangeAspect="1" noChangeArrowheads="1"/>
          </p:cNvPicPr>
          <p:nvPr/>
        </p:nvPicPr>
        <p:blipFill rotWithShape="1">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l="660" r="1890"/>
          <a:stretch/>
        </p:blipFill>
        <p:spPr bwMode="auto">
          <a:xfrm>
            <a:off x="539552" y="1071040"/>
            <a:ext cx="5976664" cy="5294593"/>
          </a:xfrm>
          <a:prstGeom prst="rect">
            <a:avLst/>
          </a:prstGeom>
          <a:noFill/>
          <a:ln w="9525">
            <a:solidFill>
              <a:srgbClr val="0070C0"/>
            </a:solidFill>
            <a:miter lim="800000"/>
            <a:headEnd/>
            <a:tailEnd/>
          </a:ln>
          <a:extLst>
            <a:ext uri="{909E8E84-426E-40DD-AFC4-6F175D3DCCD1}">
              <a14:hiddenFill xmlns:a14="http://schemas.microsoft.com/office/drawing/2010/main">
                <a:solidFill>
                  <a:srgbClr val="FFFFFF"/>
                </a:solidFill>
              </a14:hiddenFill>
            </a:ext>
          </a:extLst>
        </p:spPr>
      </p:pic>
      <p:sp>
        <p:nvSpPr>
          <p:cNvPr id="16388" name="Rectangle 467"/>
          <p:cNvSpPr>
            <a:spLocks noChangeArrowheads="1"/>
          </p:cNvSpPr>
          <p:nvPr/>
        </p:nvSpPr>
        <p:spPr bwMode="auto">
          <a:xfrm>
            <a:off x="7020272" y="4509120"/>
            <a:ext cx="1385887" cy="16312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000" dirty="0">
                <a:latin typeface="Palatino Linotype" panose="02040502050505030304" pitchFamily="18" charset="0"/>
              </a:rPr>
              <a:t>William Hogarth, </a:t>
            </a:r>
            <a:r>
              <a:rPr lang="en-GB" altLang="en-US" sz="2000" i="1" dirty="0">
                <a:latin typeface="Palatino Linotype" panose="02040502050505030304" pitchFamily="18" charset="0"/>
              </a:rPr>
              <a:t>A Rake's Progress</a:t>
            </a:r>
            <a:r>
              <a:rPr lang="en-GB" altLang="en-US" sz="2000" dirty="0">
                <a:latin typeface="Palatino Linotype" panose="02040502050505030304" pitchFamily="18" charset="0"/>
              </a:rPr>
              <a:t>, </a:t>
            </a:r>
          </a:p>
          <a:p>
            <a:pPr eaLnBrk="1" hangingPunct="1"/>
            <a:r>
              <a:rPr lang="en-GB" altLang="en-US" sz="2000" dirty="0">
                <a:latin typeface="Palatino Linotype" panose="02040502050505030304" pitchFamily="18" charset="0"/>
              </a:rPr>
              <a:t>pl. 3. 1735</a:t>
            </a:r>
          </a:p>
        </p:txBody>
      </p:sp>
      <p:sp>
        <p:nvSpPr>
          <p:cNvPr id="5" name="Rectangle 2">
            <a:extLst>
              <a:ext uri="{FF2B5EF4-FFF2-40B4-BE49-F238E27FC236}">
                <a16:creationId xmlns:a16="http://schemas.microsoft.com/office/drawing/2014/main" id="{3E5FD64B-F047-430C-91EE-E1A8D8AA4A50}"/>
              </a:ext>
            </a:extLst>
          </p:cNvPr>
          <p:cNvSpPr>
            <a:spLocks noChangeArrowheads="1"/>
          </p:cNvSpPr>
          <p:nvPr/>
        </p:nvSpPr>
        <p:spPr bwMode="auto">
          <a:xfrm>
            <a:off x="240536" y="2990"/>
            <a:ext cx="8723951"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400" dirty="0">
                <a:solidFill>
                  <a:srgbClr val="00B0F0"/>
                </a:solidFill>
                <a:latin typeface="Felix Titling" panose="04060505060202020A04" pitchFamily="82" charset="0"/>
              </a:rPr>
              <a:t>NARRATIVES OF THE EVERYDAY </a:t>
            </a:r>
            <a:r>
              <a:rPr lang="en-GB" altLang="en-US" sz="2200" dirty="0">
                <a:solidFill>
                  <a:srgbClr val="00B0F0"/>
                </a:solidFill>
                <a:latin typeface="Palatino Linotype" panose="02040502050505030304" pitchFamily="18" charset="0"/>
              </a:rPr>
              <a:t>(</a:t>
            </a:r>
            <a:r>
              <a:rPr lang="en-GB" altLang="en-US" sz="2200" dirty="0" err="1">
                <a:solidFill>
                  <a:srgbClr val="00B0F0"/>
                </a:solidFill>
                <a:latin typeface="Palatino Linotype" panose="02040502050505030304" pitchFamily="18" charset="0"/>
              </a:rPr>
              <a:t>i</a:t>
            </a:r>
            <a:r>
              <a:rPr lang="en-GB" altLang="en-US" sz="2200" dirty="0">
                <a:solidFill>
                  <a:srgbClr val="00B0F0"/>
                </a:solidFill>
                <a:latin typeface="Palatino Linotype" panose="02040502050505030304" pitchFamily="18" charset="0"/>
              </a:rPr>
              <a:t>) </a:t>
            </a:r>
            <a:r>
              <a:rPr lang="en-GB" altLang="en-US" sz="2200" dirty="0">
                <a:solidFill>
                  <a:schemeClr val="tx2"/>
                </a:solidFill>
                <a:latin typeface="Palatino Linotype" panose="02040502050505030304" pitchFamily="18" charset="0"/>
              </a:rPr>
              <a:t>everything is in the moment, a fascination with degeneration, movement between classes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1" name="Picture 1"/>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 uri="{28A0092B-C50C-407E-A947-70E740481C1C}">
                <a14:useLocalDpi xmlns:a14="http://schemas.microsoft.com/office/drawing/2010/main" val="0"/>
              </a:ext>
            </a:extLst>
          </a:blip>
          <a:srcRect/>
          <a:stretch>
            <a:fillRect/>
          </a:stretch>
        </p:blipFill>
        <p:spPr bwMode="auto">
          <a:xfrm>
            <a:off x="755577" y="1208383"/>
            <a:ext cx="7128792" cy="5011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1">
            <a:extLst>
              <a:ext uri="{FF2B5EF4-FFF2-40B4-BE49-F238E27FC236}">
                <a16:creationId xmlns:a16="http://schemas.microsoft.com/office/drawing/2014/main" id="{E89530FC-3255-4E92-BC65-2F0D716B1ECD}"/>
              </a:ext>
            </a:extLst>
          </p:cNvPr>
          <p:cNvSpPr/>
          <p:nvPr/>
        </p:nvSpPr>
        <p:spPr>
          <a:xfrm>
            <a:off x="50517" y="6478743"/>
            <a:ext cx="9217025" cy="369332"/>
          </a:xfrm>
          <a:prstGeom prst="rect">
            <a:avLst/>
          </a:prstGeom>
        </p:spPr>
        <p:txBody>
          <a:bodyPr wrap="square">
            <a:spAutoFit/>
          </a:bodyPr>
          <a:lstStyle/>
          <a:p>
            <a:pPr algn="ctr"/>
            <a:r>
              <a:rPr lang="en-GB" altLang="en-US" dirty="0">
                <a:solidFill>
                  <a:schemeClr val="tx2"/>
                </a:solidFill>
                <a:latin typeface="Palatino Linotype" panose="02040502050505030304" pitchFamily="18" charset="0"/>
              </a:rPr>
              <a:t>19C SATIRE: George Cruikshank, </a:t>
            </a:r>
            <a:r>
              <a:rPr lang="en-GB" altLang="en-US" i="1" dirty="0">
                <a:solidFill>
                  <a:schemeClr val="tx2"/>
                </a:solidFill>
                <a:latin typeface="Palatino Linotype" panose="02040502050505030304" pitchFamily="18" charset="0"/>
              </a:rPr>
              <a:t>Inconveniences of a Crowded Room</a:t>
            </a:r>
            <a:r>
              <a:rPr lang="en-GB" altLang="en-US" dirty="0">
                <a:solidFill>
                  <a:schemeClr val="tx2"/>
                </a:solidFill>
                <a:latin typeface="Palatino Linotype" panose="02040502050505030304" pitchFamily="18" charset="0"/>
              </a:rPr>
              <a:t>, 1818</a:t>
            </a:r>
          </a:p>
        </p:txBody>
      </p:sp>
      <p:sp>
        <p:nvSpPr>
          <p:cNvPr id="5" name="Rectangle 2">
            <a:extLst>
              <a:ext uri="{FF2B5EF4-FFF2-40B4-BE49-F238E27FC236}">
                <a16:creationId xmlns:a16="http://schemas.microsoft.com/office/drawing/2014/main" id="{1F2CAB57-3D30-4CD7-86DF-12D3DF4CBA7A}"/>
              </a:ext>
            </a:extLst>
          </p:cNvPr>
          <p:cNvSpPr>
            <a:spLocks noChangeArrowheads="1"/>
          </p:cNvSpPr>
          <p:nvPr/>
        </p:nvSpPr>
        <p:spPr bwMode="auto">
          <a:xfrm>
            <a:off x="240537" y="2990"/>
            <a:ext cx="8604250"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000" dirty="0">
                <a:solidFill>
                  <a:srgbClr val="00B0F0"/>
                </a:solidFill>
                <a:latin typeface="Felix Titling" panose="04060505060202020A04" pitchFamily="82" charset="0"/>
              </a:rPr>
              <a:t>NARRATIVES OF THE </a:t>
            </a:r>
            <a:r>
              <a:rPr lang="en-GB" altLang="en-US" sz="2000" dirty="0" smtClean="0">
                <a:solidFill>
                  <a:srgbClr val="00B0F0"/>
                </a:solidFill>
                <a:latin typeface="Felix Titling" panose="04060505060202020A04" pitchFamily="82" charset="0"/>
              </a:rPr>
              <a:t>EVERYDAY </a:t>
            </a:r>
            <a:r>
              <a:rPr lang="en-GB" altLang="en-US" sz="2200" dirty="0" smtClean="0">
                <a:solidFill>
                  <a:srgbClr val="00B0F0"/>
                </a:solidFill>
                <a:latin typeface="Palatino Linotype" panose="02040502050505030304" pitchFamily="18" charset="0"/>
              </a:rPr>
              <a:t>(</a:t>
            </a:r>
            <a:r>
              <a:rPr lang="en-GB" altLang="en-US" sz="2200" dirty="0" err="1" smtClean="0">
                <a:solidFill>
                  <a:srgbClr val="00B0F0"/>
                </a:solidFill>
                <a:latin typeface="Palatino Linotype" panose="02040502050505030304" pitchFamily="18" charset="0"/>
              </a:rPr>
              <a:t>i</a:t>
            </a:r>
            <a:r>
              <a:rPr lang="en-GB" altLang="en-US" sz="2200" dirty="0">
                <a:solidFill>
                  <a:srgbClr val="00B0F0"/>
                </a:solidFill>
                <a:latin typeface="Palatino Linotype" panose="02040502050505030304" pitchFamily="18" charset="0"/>
              </a:rPr>
              <a:t>) </a:t>
            </a:r>
            <a:r>
              <a:rPr lang="en-GB" altLang="en-US" sz="2200" dirty="0">
                <a:solidFill>
                  <a:schemeClr val="tx2"/>
                </a:solidFill>
                <a:latin typeface="Palatino Linotype" panose="02040502050505030304" pitchFamily="18" charset="0"/>
              </a:rPr>
              <a:t>everything is in the moment, a fascination with social </a:t>
            </a:r>
            <a:r>
              <a:rPr lang="en-GB" altLang="en-US" sz="2200" i="1" dirty="0">
                <a:solidFill>
                  <a:schemeClr val="tx2"/>
                </a:solidFill>
                <a:latin typeface="Palatino Linotype" panose="02040502050505030304" pitchFamily="18" charset="0"/>
              </a:rPr>
              <a:t>faux pas, </a:t>
            </a:r>
            <a:r>
              <a:rPr lang="en-GB" altLang="en-US" sz="2200" dirty="0">
                <a:solidFill>
                  <a:schemeClr val="tx2"/>
                </a:solidFill>
                <a:latin typeface="Palatino Linotype" panose="02040502050505030304" pitchFamily="18" charset="0"/>
              </a:rPr>
              <a:t>commercialisation of class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wright orrery"/>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971600" y="1365040"/>
            <a:ext cx="6911999" cy="4872248"/>
          </a:xfrm>
          <a:prstGeom prst="rect">
            <a:avLst/>
          </a:prstGeom>
          <a:noFill/>
          <a:ln w="9525">
            <a:solidFill>
              <a:srgbClr val="0070C0"/>
            </a:solidFill>
            <a:miter lim="800000"/>
            <a:headEnd/>
            <a:tailEnd/>
          </a:ln>
          <a:extLst>
            <a:ext uri="{909E8E84-426E-40DD-AFC4-6F175D3DCCD1}">
              <a14:hiddenFill xmlns:a14="http://schemas.microsoft.com/office/drawing/2010/main">
                <a:solidFill>
                  <a:srgbClr val="FFFFFF"/>
                </a:solidFill>
              </a14:hiddenFill>
            </a:ext>
          </a:extLst>
        </p:spPr>
      </p:pic>
      <p:sp>
        <p:nvSpPr>
          <p:cNvPr id="18435" name="Rectangle 3"/>
          <p:cNvSpPr>
            <a:spLocks noChangeArrowheads="1"/>
          </p:cNvSpPr>
          <p:nvPr/>
        </p:nvSpPr>
        <p:spPr bwMode="auto">
          <a:xfrm>
            <a:off x="1619250" y="6237288"/>
            <a:ext cx="572919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400" dirty="0">
                <a:solidFill>
                  <a:schemeClr val="tx2"/>
                </a:solidFill>
                <a:latin typeface="Palatino Linotype" panose="02040502050505030304" pitchFamily="18" charset="0"/>
              </a:rPr>
              <a:t>Joseph Wright of Derby </a:t>
            </a:r>
            <a:r>
              <a:rPr lang="en-GB" altLang="en-US" sz="2400" i="1" dirty="0">
                <a:solidFill>
                  <a:schemeClr val="tx2"/>
                </a:solidFill>
                <a:latin typeface="Palatino Linotype" panose="02040502050505030304" pitchFamily="18" charset="0"/>
              </a:rPr>
              <a:t>The </a:t>
            </a:r>
            <a:r>
              <a:rPr lang="en-GB" altLang="en-US" sz="2400" i="1" dirty="0" err="1">
                <a:solidFill>
                  <a:schemeClr val="tx2"/>
                </a:solidFill>
                <a:latin typeface="Palatino Linotype" panose="02040502050505030304" pitchFamily="18" charset="0"/>
              </a:rPr>
              <a:t>Orrery</a:t>
            </a:r>
            <a:r>
              <a:rPr lang="en-GB" altLang="en-US" sz="2400" dirty="0">
                <a:solidFill>
                  <a:schemeClr val="tx2"/>
                </a:solidFill>
                <a:latin typeface="Palatino Linotype" panose="02040502050505030304" pitchFamily="18" charset="0"/>
              </a:rPr>
              <a:t>, 1766</a:t>
            </a:r>
          </a:p>
        </p:txBody>
      </p:sp>
      <p:sp>
        <p:nvSpPr>
          <p:cNvPr id="18436" name="Rectangle 4"/>
          <p:cNvSpPr>
            <a:spLocks noChangeArrowheads="1"/>
          </p:cNvSpPr>
          <p:nvPr/>
        </p:nvSpPr>
        <p:spPr bwMode="auto">
          <a:xfrm>
            <a:off x="395288" y="116632"/>
            <a:ext cx="8281168"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3200" dirty="0">
                <a:solidFill>
                  <a:srgbClr val="00B0F0"/>
                </a:solidFill>
                <a:latin typeface="Felix Titling" panose="04060505060202020A04" pitchFamily="82" charset="0"/>
              </a:rPr>
              <a:t>ART &amp; IDEAS: </a:t>
            </a:r>
            <a:r>
              <a:rPr lang="en-GB" altLang="en-US" sz="3200" dirty="0">
                <a:solidFill>
                  <a:schemeClr val="tx2"/>
                </a:solidFill>
                <a:latin typeface="Felix Titling" panose="04060505060202020A04" pitchFamily="82" charset="0"/>
              </a:rPr>
              <a:t>SCIENCE AS BENIGN ENLIGHTENMENT</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Wright of Derby Experiment on a Bird in the Airpump"/>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b="3606"/>
          <a:stretch>
            <a:fillRect/>
          </a:stretch>
        </p:blipFill>
        <p:spPr bwMode="auto">
          <a:xfrm>
            <a:off x="1115616" y="1266131"/>
            <a:ext cx="6738289" cy="4996557"/>
          </a:xfrm>
          <a:prstGeom prst="rect">
            <a:avLst/>
          </a:prstGeom>
          <a:noFill/>
          <a:ln w="9525">
            <a:solidFill>
              <a:srgbClr val="0070C0"/>
            </a:solidFill>
            <a:miter lim="800000"/>
            <a:headEnd/>
            <a:tailEnd/>
          </a:ln>
          <a:extLst>
            <a:ext uri="{909E8E84-426E-40DD-AFC4-6F175D3DCCD1}">
              <a14:hiddenFill xmlns:a14="http://schemas.microsoft.com/office/drawing/2010/main">
                <a:solidFill>
                  <a:srgbClr val="FFFFFF"/>
                </a:solidFill>
              </a14:hiddenFill>
            </a:ext>
          </a:extLst>
        </p:spPr>
      </p:pic>
      <p:sp>
        <p:nvSpPr>
          <p:cNvPr id="19459" name="Rectangle 3"/>
          <p:cNvSpPr>
            <a:spLocks noChangeArrowheads="1"/>
          </p:cNvSpPr>
          <p:nvPr/>
        </p:nvSpPr>
        <p:spPr bwMode="auto">
          <a:xfrm>
            <a:off x="693985" y="6262688"/>
            <a:ext cx="7862922"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eaLnBrk="1" hangingPunct="1"/>
            <a:r>
              <a:rPr lang="en-GB" altLang="en-US" sz="2400" dirty="0">
                <a:solidFill>
                  <a:schemeClr val="tx2"/>
                </a:solidFill>
                <a:latin typeface="Palatino Linotype" panose="02040502050505030304" pitchFamily="18" charset="0"/>
              </a:rPr>
              <a:t>Wright of Derby </a:t>
            </a:r>
            <a:r>
              <a:rPr lang="en-GB" altLang="en-US" sz="2400" i="1" dirty="0">
                <a:solidFill>
                  <a:schemeClr val="tx2"/>
                </a:solidFill>
                <a:latin typeface="Palatino Linotype" panose="02040502050505030304" pitchFamily="18" charset="0"/>
              </a:rPr>
              <a:t>Experiment on a Bird in the Airpump</a:t>
            </a:r>
            <a:r>
              <a:rPr lang="en-GB" altLang="en-US" sz="2400" dirty="0">
                <a:solidFill>
                  <a:schemeClr val="tx2"/>
                </a:solidFill>
                <a:latin typeface="Palatino Linotype" panose="02040502050505030304" pitchFamily="18" charset="0"/>
              </a:rPr>
              <a:t>,1768</a:t>
            </a:r>
          </a:p>
        </p:txBody>
      </p:sp>
      <p:sp>
        <p:nvSpPr>
          <p:cNvPr id="19460" name="Rectangle 4"/>
          <p:cNvSpPr>
            <a:spLocks noChangeArrowheads="1"/>
          </p:cNvSpPr>
          <p:nvPr/>
        </p:nvSpPr>
        <p:spPr bwMode="auto">
          <a:xfrm>
            <a:off x="693985" y="188913"/>
            <a:ext cx="7756029"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3200" dirty="0">
                <a:solidFill>
                  <a:srgbClr val="00B0F0"/>
                </a:solidFill>
                <a:latin typeface="Felix Titling" panose="04060505060202020A04" pitchFamily="82" charset="0"/>
              </a:rPr>
              <a:t>ART &amp; IDEAS: </a:t>
            </a:r>
            <a:r>
              <a:rPr lang="en-GB" altLang="en-US" sz="3200" dirty="0">
                <a:solidFill>
                  <a:schemeClr val="tx2"/>
                </a:solidFill>
                <a:latin typeface="Felix Titling" panose="04060505060202020A04" pitchFamily="82" charset="0"/>
              </a:rPr>
              <a:t>SCIENCE AS FALSE </a:t>
            </a:r>
            <a:r>
              <a:rPr lang="en-GB" altLang="en-US" sz="3200" dirty="0" smtClean="0">
                <a:solidFill>
                  <a:schemeClr val="tx2"/>
                </a:solidFill>
                <a:latin typeface="Felix Titling" panose="04060505060202020A04" pitchFamily="82" charset="0"/>
              </a:rPr>
              <a:t>enlightenment </a:t>
            </a:r>
            <a:endParaRPr lang="en-GB" altLang="en-US" sz="3200" dirty="0">
              <a:solidFill>
                <a:schemeClr val="tx2"/>
              </a:solidFill>
              <a:latin typeface="Felix Titling" panose="04060505060202020A04" pitchFamily="82"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75935AD-0172-43F6-9EDA-B854DEE4DEA7}"/>
              </a:ext>
            </a:extLst>
          </p:cNvPr>
          <p:cNvPicPr/>
          <p:nvPr/>
        </p:nvPicPr>
        <p:blipFill rotWithShape="1">
          <a:blip r:embed="rId2">
            <a:extLst>
              <a:ext uri="{BEBA8EAE-BF5A-486C-A8C5-ECC9F3942E4B}">
                <a14:imgProps xmlns:a14="http://schemas.microsoft.com/office/drawing/2010/main">
                  <a14:imgLayer r:embed="rId3">
                    <a14:imgEffect>
                      <a14:sharpenSoften amount="25000"/>
                    </a14:imgEffect>
                    <a14:imgEffect>
                      <a14:saturation sat="400000"/>
                    </a14:imgEffect>
                    <a14:imgEffect>
                      <a14:brightnessContrast bright="-20000" contrast="40000"/>
                    </a14:imgEffect>
                  </a14:imgLayer>
                </a14:imgProps>
              </a:ext>
            </a:extLst>
          </a:blip>
          <a:srcRect l="1625" t="21799" r="54941" b="6499"/>
          <a:stretch/>
        </p:blipFill>
        <p:spPr bwMode="auto">
          <a:xfrm>
            <a:off x="683568" y="980728"/>
            <a:ext cx="4896544" cy="4322266"/>
          </a:xfrm>
          <a:prstGeom prst="rect">
            <a:avLst/>
          </a:prstGeom>
          <a:ln w="28575">
            <a:solidFill>
              <a:srgbClr val="00B0F0"/>
            </a:solidFill>
          </a:ln>
          <a:extLst>
            <a:ext uri="{53640926-AAD7-44D8-BBD7-CCE9431645EC}">
              <a14:shadowObscured xmlns:a14="http://schemas.microsoft.com/office/drawing/2010/main"/>
            </a:ext>
          </a:extLst>
        </p:spPr>
      </p:pic>
      <p:sp>
        <p:nvSpPr>
          <p:cNvPr id="4" name="Rectangle 3">
            <a:extLst>
              <a:ext uri="{FF2B5EF4-FFF2-40B4-BE49-F238E27FC236}">
                <a16:creationId xmlns:a16="http://schemas.microsoft.com/office/drawing/2014/main" id="{25197ACC-0552-43F3-B5C9-15D9C251B4FD}"/>
              </a:ext>
            </a:extLst>
          </p:cNvPr>
          <p:cNvSpPr/>
          <p:nvPr/>
        </p:nvSpPr>
        <p:spPr>
          <a:xfrm>
            <a:off x="467544" y="5661248"/>
            <a:ext cx="7920880" cy="923330"/>
          </a:xfrm>
          <a:prstGeom prst="rect">
            <a:avLst/>
          </a:prstGeom>
        </p:spPr>
        <p:txBody>
          <a:bodyPr wrap="square">
            <a:spAutoFit/>
          </a:bodyPr>
          <a:lstStyle/>
          <a:p>
            <a:endParaRPr lang="en-GB" dirty="0"/>
          </a:p>
          <a:p>
            <a:r>
              <a:rPr lang="en-GB" dirty="0"/>
              <a:t>Gideon Burton, ‘The Novel in 18th Century Britain’, online lecture ,</a:t>
            </a:r>
          </a:p>
          <a:p>
            <a:r>
              <a:rPr lang="en-GB" dirty="0"/>
              <a:t>https://www.youtube.com/watch?v=FNzns759wqM</a:t>
            </a:r>
          </a:p>
        </p:txBody>
      </p:sp>
      <p:sp>
        <p:nvSpPr>
          <p:cNvPr id="5" name="Rectangle 4">
            <a:extLst>
              <a:ext uri="{FF2B5EF4-FFF2-40B4-BE49-F238E27FC236}">
                <a16:creationId xmlns:a16="http://schemas.microsoft.com/office/drawing/2014/main" id="{A88458AC-6E81-48FB-B77C-4A4BDC6EC2DD}"/>
              </a:ext>
            </a:extLst>
          </p:cNvPr>
          <p:cNvSpPr/>
          <p:nvPr/>
        </p:nvSpPr>
        <p:spPr>
          <a:xfrm>
            <a:off x="6156176" y="1844824"/>
            <a:ext cx="2520280" cy="1754326"/>
          </a:xfrm>
          <a:prstGeom prst="rect">
            <a:avLst/>
          </a:prstGeom>
        </p:spPr>
        <p:txBody>
          <a:bodyPr wrap="square">
            <a:spAutoFit/>
          </a:bodyPr>
          <a:lstStyle/>
          <a:p>
            <a:r>
              <a:rPr lang="en-GB" altLang="en-US" sz="3600" dirty="0">
                <a:solidFill>
                  <a:srgbClr val="00B0F0"/>
                </a:solidFill>
                <a:latin typeface="Felix Titling" panose="04060505060202020A04" pitchFamily="82" charset="0"/>
              </a:rPr>
              <a:t>New forms of writing </a:t>
            </a:r>
            <a:endParaRPr lang="en-GB" sz="3600" dirty="0">
              <a:latin typeface="Felix Titling" panose="04060505060202020A04" pitchFamily="82" charset="0"/>
            </a:endParaRPr>
          </a:p>
        </p:txBody>
      </p:sp>
    </p:spTree>
    <p:extLst>
      <p:ext uri="{BB962C8B-B14F-4D97-AF65-F5344CB8AC3E}">
        <p14:creationId xmlns:p14="http://schemas.microsoft.com/office/powerpoint/2010/main" val="3558790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E63A165-860E-435E-8C3D-1038C35D049D}"/>
              </a:ext>
            </a:extLst>
          </p:cNvPr>
          <p:cNvSpPr/>
          <p:nvPr/>
        </p:nvSpPr>
        <p:spPr>
          <a:xfrm>
            <a:off x="359532" y="74235"/>
            <a:ext cx="8424936" cy="6709529"/>
          </a:xfrm>
          <a:prstGeom prst="rect">
            <a:avLst/>
          </a:prstGeom>
        </p:spPr>
        <p:txBody>
          <a:bodyPr wrap="square">
            <a:spAutoFit/>
          </a:bodyPr>
          <a:lstStyle/>
          <a:p>
            <a:r>
              <a:rPr lang="en-GB" dirty="0"/>
              <a:t>Reader, it is impossible we should know what sort of person thou wilt be; for, perhaps, thou </a:t>
            </a:r>
            <a:r>
              <a:rPr lang="en-GB" dirty="0" err="1"/>
              <a:t>may'st</a:t>
            </a:r>
            <a:r>
              <a:rPr lang="en-GB" dirty="0"/>
              <a:t> be as learned in human nature as </a:t>
            </a:r>
            <a:r>
              <a:rPr lang="en-GB" dirty="0" err="1"/>
              <a:t>Shakespear</a:t>
            </a:r>
            <a:r>
              <a:rPr lang="en-GB" dirty="0"/>
              <a:t> himself was, and, perhaps, </a:t>
            </a:r>
            <a:r>
              <a:rPr lang="en-GB" dirty="0">
                <a:solidFill>
                  <a:srgbClr val="00B0F0"/>
                </a:solidFill>
              </a:rPr>
              <a:t>thou </a:t>
            </a:r>
            <a:r>
              <a:rPr lang="en-GB" dirty="0" err="1">
                <a:solidFill>
                  <a:srgbClr val="00B0F0"/>
                </a:solidFill>
              </a:rPr>
              <a:t>may'st</a:t>
            </a:r>
            <a:r>
              <a:rPr lang="en-GB" dirty="0">
                <a:solidFill>
                  <a:srgbClr val="00B0F0"/>
                </a:solidFill>
              </a:rPr>
              <a:t> be no wiser than some of his editors. </a:t>
            </a:r>
            <a:r>
              <a:rPr lang="en-GB" dirty="0"/>
              <a:t>Now, lest this latter should be the case, we think proper, before we go any farther together, to give thee a few wholesome admonitions; that </a:t>
            </a:r>
            <a:r>
              <a:rPr lang="en-GB" dirty="0">
                <a:solidFill>
                  <a:srgbClr val="00B0F0"/>
                </a:solidFill>
              </a:rPr>
              <a:t>thou </a:t>
            </a:r>
            <a:r>
              <a:rPr lang="en-GB" dirty="0" err="1">
                <a:solidFill>
                  <a:srgbClr val="00B0F0"/>
                </a:solidFill>
              </a:rPr>
              <a:t>may'st</a:t>
            </a:r>
            <a:r>
              <a:rPr lang="en-GB" dirty="0">
                <a:solidFill>
                  <a:srgbClr val="00B0F0"/>
                </a:solidFill>
              </a:rPr>
              <a:t> not as grossly misunderstand and misrepresent us,</a:t>
            </a:r>
            <a:r>
              <a:rPr lang="en-GB" dirty="0"/>
              <a:t> as some of the said editors have misunderstood and misrepresented their author.</a:t>
            </a:r>
          </a:p>
          <a:p>
            <a:endParaRPr lang="en-GB" sz="800" dirty="0"/>
          </a:p>
          <a:p>
            <a:r>
              <a:rPr lang="en-GB" dirty="0"/>
              <a:t>First, then, we warn thee not too hastily to condemn any of the incidents in this our history as impertinent and foreign to our main design, because thou dost not immediately conceive in what manner such incident may conduce to that design. This work may, indeed, be considered as a great creation of our own; and </a:t>
            </a:r>
            <a:r>
              <a:rPr lang="en-GB" dirty="0">
                <a:solidFill>
                  <a:srgbClr val="00B0F0"/>
                </a:solidFill>
              </a:rPr>
              <a:t>for a little reptile of a critic to presume to find fault with any of its parts, without knowing the manner in which the whole is connected, and before he comes to the final catastrophe, is a most presumptuous absurdity. </a:t>
            </a:r>
            <a:r>
              <a:rPr lang="en-GB" dirty="0"/>
              <a:t>…there is, indeed, no other, which is at all adequate to express the difference between an author of the first rate and a critic of the lowest.</a:t>
            </a:r>
          </a:p>
          <a:p>
            <a:endParaRPr lang="en-GB" dirty="0"/>
          </a:p>
          <a:p>
            <a:endParaRPr lang="en-GB" sz="800" dirty="0"/>
          </a:p>
          <a:p>
            <a:r>
              <a:rPr lang="en-GB" dirty="0"/>
              <a:t>Another caution we would give thee, </a:t>
            </a:r>
            <a:r>
              <a:rPr lang="en-GB" dirty="0">
                <a:solidFill>
                  <a:srgbClr val="00B0F0"/>
                </a:solidFill>
              </a:rPr>
              <a:t>my good reptile</a:t>
            </a:r>
            <a:r>
              <a:rPr lang="en-GB" dirty="0"/>
              <a:t>, is, that thou dost not find out too near a resemblance between certain characters here introduced; as, for instance, between the landlady who appears in the seventh book and her in the ninth. Thou art to know, </a:t>
            </a:r>
            <a:r>
              <a:rPr lang="en-GB" dirty="0">
                <a:solidFill>
                  <a:srgbClr val="00B0F0"/>
                </a:solidFill>
              </a:rPr>
              <a:t>friend, </a:t>
            </a:r>
            <a:r>
              <a:rPr lang="en-GB" dirty="0"/>
              <a:t>that there are certain characteristics in which most individuals of every profession and occupation agree. </a:t>
            </a:r>
          </a:p>
          <a:p>
            <a:r>
              <a:rPr lang="en-GB" dirty="0"/>
              <a:t>				Henry Fielding, </a:t>
            </a:r>
            <a:r>
              <a:rPr lang="en-GB" i="1" dirty="0"/>
              <a:t>The History of Tom Jones, a Foundling</a:t>
            </a:r>
            <a:r>
              <a:rPr lang="en-GB" dirty="0"/>
              <a:t>, 1749</a:t>
            </a:r>
          </a:p>
        </p:txBody>
      </p:sp>
      <p:sp>
        <p:nvSpPr>
          <p:cNvPr id="3" name="Rectangle 2">
            <a:extLst>
              <a:ext uri="{FF2B5EF4-FFF2-40B4-BE49-F238E27FC236}">
                <a16:creationId xmlns:a16="http://schemas.microsoft.com/office/drawing/2014/main" id="{7C1AB9A8-9BF9-4EB6-A231-9F56CD322253}"/>
              </a:ext>
            </a:extLst>
          </p:cNvPr>
          <p:cNvSpPr/>
          <p:nvPr/>
        </p:nvSpPr>
        <p:spPr>
          <a:xfrm>
            <a:off x="2123728" y="4623519"/>
            <a:ext cx="6948264" cy="461665"/>
          </a:xfrm>
          <a:prstGeom prst="rect">
            <a:avLst/>
          </a:prstGeom>
        </p:spPr>
        <p:txBody>
          <a:bodyPr wrap="square">
            <a:spAutoFit/>
          </a:bodyPr>
          <a:lstStyle/>
          <a:p>
            <a:r>
              <a:rPr lang="en-GB" altLang="en-US" sz="2400" b="1" dirty="0">
                <a:solidFill>
                  <a:srgbClr val="FFC000"/>
                </a:solidFill>
                <a:latin typeface="Felix Titling" panose="04060505060202020A04" pitchFamily="82" charset="0"/>
              </a:rPr>
              <a:t>MOCK Arguments with the critics </a:t>
            </a:r>
            <a:endParaRPr lang="en-GB" sz="2400" b="1" dirty="0">
              <a:solidFill>
                <a:srgbClr val="FFC000"/>
              </a:solidFill>
              <a:latin typeface="Felix Titling" panose="04060505060202020A04" pitchFamily="82" charset="0"/>
            </a:endParaRPr>
          </a:p>
        </p:txBody>
      </p:sp>
    </p:spTree>
    <p:extLst>
      <p:ext uri="{BB962C8B-B14F-4D97-AF65-F5344CB8AC3E}">
        <p14:creationId xmlns:p14="http://schemas.microsoft.com/office/powerpoint/2010/main" val="12697902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4" descr="tristram alas poor yoricke_70-71"/>
          <p:cNvPicPr>
            <a:picLocks noGrp="1" noChangeAspect="1" noChangeArrowheads="1"/>
          </p:cNvPicPr>
          <p:nvPr>
            <p:ph/>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1547664" y="1124744"/>
            <a:ext cx="5832648" cy="4920932"/>
          </a:xfrm>
          <a:noFill/>
          <a:ln>
            <a:solidFill>
              <a:schemeClr val="accent1"/>
            </a:solidFill>
            <a:miter lim="800000"/>
            <a:headEnd/>
            <a:tailEnd/>
          </a:ln>
        </p:spPr>
      </p:pic>
      <p:sp>
        <p:nvSpPr>
          <p:cNvPr id="20483" name="Rectangle 6"/>
          <p:cNvSpPr>
            <a:spLocks noChangeArrowheads="1"/>
          </p:cNvSpPr>
          <p:nvPr/>
        </p:nvSpPr>
        <p:spPr bwMode="auto">
          <a:xfrm>
            <a:off x="179512" y="0"/>
            <a:ext cx="8280920" cy="2000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ctr" eaLnBrk="1" hangingPunct="1"/>
            <a:r>
              <a:rPr lang="en-GB" altLang="en-US" sz="3200" dirty="0">
                <a:latin typeface="+mj-lt"/>
              </a:rPr>
              <a:t>    </a:t>
            </a:r>
            <a:r>
              <a:rPr lang="en-GB" altLang="en-US" sz="3200" dirty="0">
                <a:latin typeface="Felix Titling" panose="04060505060202020A04" pitchFamily="82" charset="0"/>
              </a:rPr>
              <a:t>THE LIMITS OF ORDER &amp; REASON </a:t>
            </a:r>
          </a:p>
          <a:p>
            <a:pPr algn="ctr" eaLnBrk="1" hangingPunct="1"/>
            <a:r>
              <a:rPr lang="en-GB" altLang="en-US" sz="2800" dirty="0">
                <a:solidFill>
                  <a:srgbClr val="00B0F0"/>
                </a:solidFill>
                <a:latin typeface="+mn-lt"/>
              </a:rPr>
              <a:t>The ‘black page’ as tombstone</a:t>
            </a:r>
          </a:p>
          <a:p>
            <a:pPr algn="ctr" eaLnBrk="1" hangingPunct="1"/>
            <a:endParaRPr lang="en-GB" altLang="en-US" sz="3200" dirty="0">
              <a:latin typeface="Bookman Old Style" panose="02050604050505020204" pitchFamily="18" charset="0"/>
            </a:endParaRPr>
          </a:p>
          <a:p>
            <a:pPr algn="r" eaLnBrk="1" hangingPunct="1"/>
            <a:endParaRPr lang="en-GB" altLang="en-US" sz="2800" dirty="0"/>
          </a:p>
        </p:txBody>
      </p:sp>
      <p:sp>
        <p:nvSpPr>
          <p:cNvPr id="20484" name="Rectangle 7"/>
          <p:cNvSpPr>
            <a:spLocks noChangeArrowheads="1"/>
          </p:cNvSpPr>
          <p:nvPr/>
        </p:nvSpPr>
        <p:spPr bwMode="auto">
          <a:xfrm>
            <a:off x="-252028" y="6237312"/>
            <a:ext cx="9144000"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algn="r" eaLnBrk="1" hangingPunct="1"/>
            <a:r>
              <a:rPr lang="en-GB" altLang="en-US" sz="2000" dirty="0">
                <a:latin typeface="+mn-lt"/>
              </a:rPr>
              <a:t>Laurence Sterne, </a:t>
            </a:r>
            <a:r>
              <a:rPr lang="en-GB" altLang="en-US" sz="2000" i="1" dirty="0">
                <a:latin typeface="+mn-lt"/>
              </a:rPr>
              <a:t>The Life &amp; Opinions of </a:t>
            </a:r>
            <a:r>
              <a:rPr lang="en-GB" altLang="en-US" sz="2000" i="1" dirty="0" err="1">
                <a:latin typeface="+mn-lt"/>
              </a:rPr>
              <a:t>Tristram</a:t>
            </a:r>
            <a:r>
              <a:rPr lang="en-GB" altLang="en-US" sz="2000" i="1" dirty="0">
                <a:latin typeface="+mn-lt"/>
              </a:rPr>
              <a:t> </a:t>
            </a:r>
            <a:r>
              <a:rPr lang="en-GB" altLang="en-US" sz="2000" i="1" dirty="0" err="1">
                <a:latin typeface="+mn-lt"/>
              </a:rPr>
              <a:t>Shandy</a:t>
            </a:r>
            <a:r>
              <a:rPr lang="en-GB" altLang="en-US" sz="2000" i="1" dirty="0">
                <a:latin typeface="+mn-lt"/>
              </a:rPr>
              <a:t>, Gentleman,</a:t>
            </a:r>
            <a:r>
              <a:rPr lang="en-GB" altLang="en-US" sz="2000" dirty="0">
                <a:latin typeface="+mn-lt"/>
              </a:rPr>
              <a:t> 1759-67</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4" descr="tristram plotlines 152-3"/>
          <p:cNvPicPr>
            <a:picLocks noGrp="1" noChangeAspect="1" noChangeArrowheads="1"/>
          </p:cNvPicPr>
          <p:nvPr>
            <p:ph/>
          </p:nvPr>
        </p:nvPicPr>
        <p:blipFill>
          <a:blip r:embed="rId2">
            <a:extLst>
              <a:ext uri="{BEBA8EAE-BF5A-486C-A8C5-ECC9F3942E4B}">
                <a14:imgProps xmlns:a14="http://schemas.microsoft.com/office/drawing/2010/main">
                  <a14:imgLayer r:embed="rId3">
                    <a14:imgEffect>
                      <a14:sharpenSoften amount="25000"/>
                    </a14:imgEffect>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1475656" y="1183829"/>
            <a:ext cx="6412992" cy="5364480"/>
          </a:xfrm>
          <a:noFill/>
        </p:spPr>
      </p:pic>
      <p:sp>
        <p:nvSpPr>
          <p:cNvPr id="4" name="Rectangle 6"/>
          <p:cNvSpPr>
            <a:spLocks noChangeArrowheads="1"/>
          </p:cNvSpPr>
          <p:nvPr/>
        </p:nvSpPr>
        <p:spPr bwMode="auto">
          <a:xfrm>
            <a:off x="-29236" y="89861"/>
            <a:ext cx="8280920"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Garamond" panose="02020404030301010803" pitchFamily="18" charset="0"/>
              </a:defRPr>
            </a:lvl1pPr>
            <a:lvl2pPr marL="742950" indent="-285750" eaLnBrk="0" hangingPunct="0">
              <a:defRPr>
                <a:solidFill>
                  <a:schemeClr val="tx1"/>
                </a:solidFill>
                <a:latin typeface="Garamond" panose="02020404030301010803" pitchFamily="18" charset="0"/>
              </a:defRPr>
            </a:lvl2pPr>
            <a:lvl3pPr marL="1143000" indent="-228600" eaLnBrk="0" hangingPunct="0">
              <a:defRPr>
                <a:solidFill>
                  <a:schemeClr val="tx1"/>
                </a:solidFill>
                <a:latin typeface="Garamond" panose="02020404030301010803" pitchFamily="18" charset="0"/>
              </a:defRPr>
            </a:lvl3pPr>
            <a:lvl4pPr marL="1600200" indent="-228600" eaLnBrk="0" hangingPunct="0">
              <a:defRPr>
                <a:solidFill>
                  <a:schemeClr val="tx1"/>
                </a:solidFill>
                <a:latin typeface="Garamond" panose="02020404030301010803" pitchFamily="18" charset="0"/>
              </a:defRPr>
            </a:lvl4pPr>
            <a:lvl5pPr marL="2057400" indent="-228600" eaLnBrk="0" hangingPunct="0">
              <a:defRPr>
                <a:solidFill>
                  <a:schemeClr val="tx1"/>
                </a:solidFill>
                <a:latin typeface="Garamond" panose="02020404030301010803" pitchFamily="18" charset="0"/>
              </a:defRPr>
            </a:lvl5pPr>
            <a:lvl6pPr marL="2514600" indent="-228600" eaLnBrk="0" fontAlgn="base" hangingPunct="0">
              <a:spcBef>
                <a:spcPct val="0"/>
              </a:spcBef>
              <a:spcAft>
                <a:spcPct val="0"/>
              </a:spcAft>
              <a:defRPr>
                <a:solidFill>
                  <a:schemeClr val="tx1"/>
                </a:solidFill>
                <a:latin typeface="Garamond" panose="02020404030301010803" pitchFamily="18" charset="0"/>
              </a:defRPr>
            </a:lvl6pPr>
            <a:lvl7pPr marL="2971800" indent="-228600" eaLnBrk="0" fontAlgn="base" hangingPunct="0">
              <a:spcBef>
                <a:spcPct val="0"/>
              </a:spcBef>
              <a:spcAft>
                <a:spcPct val="0"/>
              </a:spcAft>
              <a:defRPr>
                <a:solidFill>
                  <a:schemeClr val="tx1"/>
                </a:solidFill>
                <a:latin typeface="Garamond" panose="02020404030301010803" pitchFamily="18" charset="0"/>
              </a:defRPr>
            </a:lvl7pPr>
            <a:lvl8pPr marL="3429000" indent="-228600" eaLnBrk="0" fontAlgn="base" hangingPunct="0">
              <a:spcBef>
                <a:spcPct val="0"/>
              </a:spcBef>
              <a:spcAft>
                <a:spcPct val="0"/>
              </a:spcAft>
              <a:defRPr>
                <a:solidFill>
                  <a:schemeClr val="tx1"/>
                </a:solidFill>
                <a:latin typeface="Garamond" panose="02020404030301010803" pitchFamily="18" charset="0"/>
              </a:defRPr>
            </a:lvl8pPr>
            <a:lvl9pPr marL="3886200" indent="-228600" eaLnBrk="0" fontAlgn="base" hangingPunct="0">
              <a:spcBef>
                <a:spcPct val="0"/>
              </a:spcBef>
              <a:spcAft>
                <a:spcPct val="0"/>
              </a:spcAft>
              <a:defRPr>
                <a:solidFill>
                  <a:schemeClr val="tx1"/>
                </a:solidFill>
                <a:latin typeface="Garamond" panose="02020404030301010803" pitchFamily="18" charset="0"/>
              </a:defRPr>
            </a:lvl9pPr>
          </a:lstStyle>
          <a:p>
            <a:pPr lvl="1" algn="r" eaLnBrk="1" hangingPunct="1"/>
            <a:r>
              <a:rPr lang="en-GB" altLang="en-US" sz="3200" dirty="0">
                <a:latin typeface="Felix Titling" panose="04060505060202020A04" pitchFamily="82" charset="0"/>
              </a:rPr>
              <a:t>THE LIMITS OF ORDER &amp; REASON</a:t>
            </a:r>
            <a:endParaRPr lang="en-GB" altLang="en-US" sz="3200" dirty="0">
              <a:latin typeface="+mj-lt"/>
            </a:endParaRPr>
          </a:p>
        </p:txBody>
      </p:sp>
      <p:sp>
        <p:nvSpPr>
          <p:cNvPr id="2" name="Rectangle 1"/>
          <p:cNvSpPr/>
          <p:nvPr/>
        </p:nvSpPr>
        <p:spPr>
          <a:xfrm>
            <a:off x="1043608" y="620688"/>
            <a:ext cx="6840760" cy="461665"/>
          </a:xfrm>
          <a:prstGeom prst="rect">
            <a:avLst/>
          </a:prstGeom>
        </p:spPr>
        <p:txBody>
          <a:bodyPr wrap="square">
            <a:spAutoFit/>
          </a:bodyPr>
          <a:lstStyle/>
          <a:p>
            <a:pPr algn="ctr"/>
            <a:r>
              <a:rPr lang="en-GB" altLang="en-US" sz="2400" dirty="0">
                <a:solidFill>
                  <a:srgbClr val="00B0F0"/>
                </a:solidFill>
              </a:rPr>
              <a:t>Mocking graphs and systems in </a:t>
            </a:r>
            <a:r>
              <a:rPr lang="en-GB" altLang="en-US" sz="2400" i="1" dirty="0" err="1">
                <a:solidFill>
                  <a:srgbClr val="00B0F0"/>
                </a:solidFill>
              </a:rPr>
              <a:t>Tristram</a:t>
            </a:r>
            <a:r>
              <a:rPr lang="en-GB" altLang="en-US" sz="2400" i="1" dirty="0">
                <a:solidFill>
                  <a:srgbClr val="00B0F0"/>
                </a:solidFill>
              </a:rPr>
              <a:t> </a:t>
            </a:r>
            <a:r>
              <a:rPr lang="en-GB" altLang="en-US" sz="2400" i="1" dirty="0" err="1">
                <a:solidFill>
                  <a:srgbClr val="00B0F0"/>
                </a:solidFill>
              </a:rPr>
              <a:t>Shandy</a:t>
            </a:r>
            <a:endParaRPr lang="en-GB" sz="2400" i="1" dirty="0">
              <a:solidFill>
                <a:srgbClr val="00B0F0"/>
              </a:solidFill>
            </a:endParaRPr>
          </a:p>
        </p:txBody>
      </p:sp>
    </p:spTree>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Perpetua Titling MT"/>
        <a:ea typeface=""/>
        <a:cs typeface=""/>
      </a:majorFont>
      <a:minorFont>
        <a:latin typeface="Palatino Linotype"/>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817</TotalTime>
  <Words>1605</Words>
  <Application>Microsoft Office PowerPoint</Application>
  <PresentationFormat>On-screen Show (4:3)</PresentationFormat>
  <Paragraphs>92</Paragraphs>
  <Slides>26</Slides>
  <Notes>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26</vt:i4>
      </vt:variant>
    </vt:vector>
  </HeadingPairs>
  <TitlesOfParts>
    <vt:vector size="35" baseType="lpstr">
      <vt:lpstr>Arial</vt:lpstr>
      <vt:lpstr>Bookman Old Style</vt:lpstr>
      <vt:lpstr>Calibri</vt:lpstr>
      <vt:lpstr>Felix Titling</vt:lpstr>
      <vt:lpstr>Garamond</vt:lpstr>
      <vt:lpstr>Palatino Linotype</vt:lpstr>
      <vt:lpstr>Perpetua Titling MT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CIRCULATION OF THE BLOOD: Image of veins from Harvey's Exercitatio Anatomica de Motu Cordis et Sanguinis in Animalibus 1648</vt:lpstr>
      <vt:lpstr>PowerPoint Presentation</vt:lpstr>
      <vt:lpstr>PowerPoint Presentation</vt:lpstr>
      <vt:lpstr>PowerPoint Presentation</vt:lpstr>
      <vt:lpstr>PowerPoint Presentation</vt:lpstr>
      <vt:lpstr>PowerPoint Presentation</vt:lpstr>
      <vt:lpstr>SYSTEMISING LANGUAGE Johnson’s Dictionary 1755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IT</dc:creator>
  <cp:lastModifiedBy>Jeni Williams</cp:lastModifiedBy>
  <cp:revision>41</cp:revision>
  <dcterms:created xsi:type="dcterms:W3CDTF">2008-12-19T08:54:18Z</dcterms:created>
  <dcterms:modified xsi:type="dcterms:W3CDTF">2019-01-07T09:35:52Z</dcterms:modified>
</cp:coreProperties>
</file>