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B4C3012D-38A2-4454-AB65-8BFB94216F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1C8FEDF-3547-4449-8EB4-E0C6606A9F0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C3012D-38A2-4454-AB65-8BFB94216F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C8FEDF-3547-4449-8EB4-E0C6606A9F0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B4C3012D-38A2-4454-AB65-8BFB94216F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1C8FEDF-3547-4449-8EB4-E0C6606A9F0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C3012D-38A2-4454-AB65-8BFB94216F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1C8FEDF-3547-4449-8EB4-E0C6606A9F0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C3012D-38A2-4454-AB65-8BFB94216F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1C8FEDF-3547-4449-8EB4-E0C6606A9F0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C3012D-38A2-4454-AB65-8BFB94216F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C8FEDF-3547-4449-8EB4-E0C6606A9F0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C3012D-38A2-4454-AB65-8BFB94216F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C8FEDF-3547-4449-8EB4-E0C6606A9F0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B4C3012D-38A2-4454-AB65-8BFB94216F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1C8FEDF-3547-4449-8EB4-E0C6606A9F0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B4C3012D-38A2-4454-AB65-8BFB94216F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1C8FEDF-3547-4449-8EB4-E0C6606A9F0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C3012D-38A2-4454-AB65-8BFB94216F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C8FEDF-3547-4449-8EB4-E0C6606A9F0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C3012D-38A2-4454-AB65-8BFB94216F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C8FEDF-3547-4449-8EB4-E0C6606A9F0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B4C3012D-38A2-4454-AB65-8BFB94216F01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1C8FEDF-3547-4449-8EB4-E0C6606A9F0A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28600"/>
            <a:ext cx="8686800" cy="2286000"/>
          </a:xfrm>
        </p:spPr>
        <p:txBody>
          <a:bodyPr>
            <a:noAutofit/>
          </a:bodyPr>
          <a:lstStyle/>
          <a:p>
            <a:pPr algn="ctr"/>
            <a:r>
              <a:rPr lang="en-GB" sz="3600" dirty="0" smtClean="0"/>
              <a:t>How did the rule of the thirty tyrants affect the way in which philosophers were seen by contemporaries in Athens</a:t>
            </a:r>
            <a:r>
              <a:rPr lang="en-GB" sz="3600" dirty="0" smtClean="0"/>
              <a:t>?</a:t>
            </a:r>
            <a:endParaRPr lang="en-GB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990600" y="4191000"/>
            <a:ext cx="7620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Section 1: </a:t>
            </a:r>
          </a:p>
          <a:p>
            <a:pPr algn="ctr"/>
            <a:r>
              <a:rPr lang="en-GB" sz="3200" dirty="0" smtClean="0"/>
              <a:t>Why would Philosophers be affected?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3270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371600"/>
            <a:ext cx="8229600" cy="4724400"/>
          </a:xfrm>
        </p:spPr>
        <p:txBody>
          <a:bodyPr>
            <a:normAutofit/>
          </a:bodyPr>
          <a:lstStyle/>
          <a:p>
            <a:r>
              <a:rPr lang="en-GB" dirty="0" smtClean="0"/>
              <a:t>Historical Context</a:t>
            </a:r>
          </a:p>
          <a:p>
            <a:pPr lvl="1"/>
            <a:r>
              <a:rPr lang="en-GB" dirty="0" smtClean="0"/>
              <a:t>Peloponnesian War </a:t>
            </a:r>
          </a:p>
          <a:p>
            <a:pPr lvl="2"/>
            <a:r>
              <a:rPr lang="en-GB" dirty="0" smtClean="0"/>
              <a:t>Not simply the two ‘superpower’ poleis contesting for Greek hegemony.</a:t>
            </a:r>
          </a:p>
          <a:p>
            <a:pPr lvl="2"/>
            <a:r>
              <a:rPr lang="en-GB" dirty="0" smtClean="0"/>
              <a:t>But also a battle of political ideology.</a:t>
            </a:r>
          </a:p>
          <a:p>
            <a:pPr lvl="1"/>
            <a:r>
              <a:rPr lang="en-GB" dirty="0" smtClean="0"/>
              <a:t>Oligarchic coup of Athens in 411BC</a:t>
            </a:r>
          </a:p>
          <a:p>
            <a:pPr lvl="2"/>
            <a:endParaRPr lang="en-GB" dirty="0" smtClean="0"/>
          </a:p>
          <a:p>
            <a:pPr lvl="1"/>
            <a:r>
              <a:rPr lang="en-GB" dirty="0" smtClean="0"/>
              <a:t>Athens’ defeat and the instillation of the Thirty Tyrants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799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Anti-democratic thought in Athens: Before the Thirty Tyrants 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8655" y="1600200"/>
            <a:ext cx="5396345" cy="3200400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Democracy was seemingly popular in Athenian society and an important aspect of Athenian identity.</a:t>
            </a:r>
          </a:p>
          <a:p>
            <a:pPr lvl="1"/>
            <a:r>
              <a:rPr lang="en-GB" sz="2000" dirty="0" smtClean="0"/>
              <a:t>Lynette Mitchel argues that vase paintings suggest Persian tyranny became known as a total opposite of the Athenian democracy (</a:t>
            </a:r>
            <a:r>
              <a:rPr lang="en-GB" sz="2000" dirty="0"/>
              <a:t>Lynette Mitchel</a:t>
            </a:r>
            <a:r>
              <a:rPr lang="en-GB" sz="2000" dirty="0" smtClean="0"/>
              <a:t> 2006: 178-187)   </a:t>
            </a:r>
            <a:endParaRPr lang="en-GB" sz="20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79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963" y="1454242"/>
            <a:ext cx="3200400" cy="3168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696691"/>
            <a:ext cx="8437563" cy="2030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4663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Anti-democratic thought in Athens: Before the Thirty Tyrants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483076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The Four Hundred </a:t>
            </a:r>
          </a:p>
          <a:p>
            <a:pPr lvl="1"/>
            <a:r>
              <a:rPr lang="en-GB" sz="2200" dirty="0" smtClean="0"/>
              <a:t>Oligarchic coup 411BC-410BC </a:t>
            </a:r>
          </a:p>
          <a:p>
            <a:pPr lvl="1"/>
            <a:endParaRPr lang="en-GB" sz="2200" dirty="0"/>
          </a:p>
          <a:p>
            <a:r>
              <a:rPr lang="en-GB" sz="2800" dirty="0"/>
              <a:t>General thought </a:t>
            </a:r>
          </a:p>
          <a:p>
            <a:pPr lvl="1"/>
            <a:r>
              <a:rPr lang="en-GB" sz="2200" dirty="0"/>
              <a:t>Democracy stood against the ‘well-established’ families as they gave the poor equal standing to them in political matters</a:t>
            </a:r>
            <a:r>
              <a:rPr lang="en-GB" sz="2200" dirty="0" smtClean="0"/>
              <a:t>.</a:t>
            </a:r>
          </a:p>
          <a:p>
            <a:pPr lvl="2"/>
            <a:r>
              <a:rPr lang="en-GB" sz="1900" dirty="0" smtClean="0"/>
              <a:t>Unsure of the legitimacy of this statement. </a:t>
            </a:r>
          </a:p>
          <a:p>
            <a:pPr lvl="2"/>
            <a:r>
              <a:rPr lang="en-GB" sz="1900" dirty="0" smtClean="0"/>
              <a:t>A number of scholars note it as a common reason for opposing democracy among oligarchs, however the only reference to an idea similar in nature to this is in Plato’s </a:t>
            </a:r>
            <a:r>
              <a:rPr lang="en-GB" sz="1900" i="1" dirty="0" smtClean="0"/>
              <a:t>Republic:</a:t>
            </a:r>
          </a:p>
          <a:p>
            <a:pPr lvl="3"/>
            <a:r>
              <a:rPr lang="en-GB" sz="1600" b="1" dirty="0" smtClean="0"/>
              <a:t>‘…equality to the equal and the unequal alike.’ (</a:t>
            </a:r>
            <a:r>
              <a:rPr lang="en-GB" sz="1600" dirty="0" smtClean="0"/>
              <a:t>Plato. Rep. 8.558c)</a:t>
            </a:r>
            <a:endParaRPr lang="en-GB" sz="1600" dirty="0"/>
          </a:p>
          <a:p>
            <a:pPr marL="411480" lvl="1" indent="0">
              <a:buNone/>
            </a:pPr>
            <a:endParaRPr lang="en-GB" sz="2200" b="1" dirty="0"/>
          </a:p>
          <a:p>
            <a:pPr lvl="1"/>
            <a:endParaRPr lang="en-GB" sz="2200" dirty="0"/>
          </a:p>
          <a:p>
            <a:pPr marL="411480" lvl="1" indent="0">
              <a:buNone/>
            </a:pPr>
            <a:endParaRPr lang="en-GB" sz="2200" dirty="0"/>
          </a:p>
          <a:p>
            <a:pPr lvl="1"/>
            <a:endParaRPr lang="en-GB" sz="2200" dirty="0" smtClean="0"/>
          </a:p>
          <a:p>
            <a:pPr marL="411480" lvl="1" indent="0">
              <a:buNone/>
            </a:pPr>
            <a:endParaRPr lang="en-GB" sz="2200" dirty="0" smtClean="0"/>
          </a:p>
          <a:p>
            <a:pPr lvl="2"/>
            <a:endParaRPr lang="en-GB" sz="1900" dirty="0" smtClean="0"/>
          </a:p>
          <a:p>
            <a:pPr lvl="1"/>
            <a:endParaRPr lang="en-GB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300" y="1371600"/>
            <a:ext cx="1752600" cy="2015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6050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Anti-democratic thought in Athens: Before the Thirty Tyrants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Philosophers</a:t>
            </a:r>
          </a:p>
          <a:p>
            <a:pPr lvl="1"/>
            <a:r>
              <a:rPr lang="en-GB" dirty="0"/>
              <a:t>Plato</a:t>
            </a:r>
          </a:p>
          <a:p>
            <a:pPr lvl="2"/>
            <a:r>
              <a:rPr lang="en-GB" dirty="0"/>
              <a:t>S</a:t>
            </a:r>
            <a:r>
              <a:rPr lang="en-GB" dirty="0" smtClean="0"/>
              <a:t>poke ill </a:t>
            </a:r>
            <a:r>
              <a:rPr lang="en-GB" dirty="0"/>
              <a:t>of the </a:t>
            </a:r>
            <a:r>
              <a:rPr lang="en-GB" dirty="0" smtClean="0"/>
              <a:t>democracy and supported a government closer akin to that of Sparta, an oligarchy.</a:t>
            </a:r>
          </a:p>
          <a:p>
            <a:pPr lvl="2"/>
            <a:r>
              <a:rPr lang="en-GB" dirty="0" smtClean="0"/>
              <a:t>Used the voice of Socrates to present his anti-democratic ideas </a:t>
            </a:r>
          </a:p>
          <a:p>
            <a:pPr lvl="1"/>
            <a:r>
              <a:rPr lang="en-GB" dirty="0" smtClean="0"/>
              <a:t>Socrates</a:t>
            </a:r>
            <a:endParaRPr lang="en-GB" dirty="0"/>
          </a:p>
          <a:p>
            <a:pPr lvl="2"/>
            <a:r>
              <a:rPr lang="en-GB" dirty="0"/>
              <a:t>Was a well known public denouncer of the democracy</a:t>
            </a:r>
          </a:p>
          <a:p>
            <a:pPr lvl="2"/>
            <a:r>
              <a:rPr lang="en-GB" dirty="0" smtClean="0"/>
              <a:t>Perhaps </a:t>
            </a:r>
            <a:r>
              <a:rPr lang="en-GB" dirty="0"/>
              <a:t>the person who brought the debate into the </a:t>
            </a:r>
            <a:r>
              <a:rPr lang="en-GB" dirty="0" smtClean="0"/>
              <a:t>‘public sphere’?</a:t>
            </a:r>
            <a:endParaRPr lang="en-GB" dirty="0"/>
          </a:p>
          <a:p>
            <a:pPr lvl="2"/>
            <a:r>
              <a:rPr lang="en-GB" dirty="0" smtClean="0"/>
              <a:t>Believed </a:t>
            </a:r>
            <a:r>
              <a:rPr lang="en-GB" dirty="0"/>
              <a:t>that a state should be in the hands of the educated men who had time (because of their wealth) to study the intricacies of politics</a:t>
            </a:r>
            <a:r>
              <a:rPr lang="en-GB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7701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Links Between Philosophers and the Thirty Tyrants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Critias</a:t>
            </a:r>
            <a:r>
              <a:rPr lang="en-GB" dirty="0" smtClean="0"/>
              <a:t> – leader of the Thirty was a fellow student of Socrates with Plato (who used him in some of his dialogues)</a:t>
            </a:r>
          </a:p>
        </p:txBody>
      </p:sp>
    </p:spTree>
    <p:extLst>
      <p:ext uri="{BB962C8B-B14F-4D97-AF65-F5344CB8AC3E}">
        <p14:creationId xmlns:p14="http://schemas.microsoft.com/office/powerpoint/2010/main" val="1281027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695</TotalTime>
  <Words>341</Words>
  <Application>Microsoft Office PowerPoint</Application>
  <PresentationFormat>On-screen Show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Foundry</vt:lpstr>
      <vt:lpstr>How did the rule of the thirty tyrants affect the way in which philosophers were seen by contemporaries in Athens?</vt:lpstr>
      <vt:lpstr>Introduction</vt:lpstr>
      <vt:lpstr>Anti-democratic thought in Athens: Before the Thirty Tyrants </vt:lpstr>
      <vt:lpstr>Anti-democratic thought in Athens: Before the Thirty Tyrants </vt:lpstr>
      <vt:lpstr>Anti-democratic thought in Athens: Before the Thirty Tyrants </vt:lpstr>
      <vt:lpstr>Links Between Philosophers and the Thirty Tyrants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Matt</dc:creator>
  <cp:lastModifiedBy>Matt</cp:lastModifiedBy>
  <cp:revision>28</cp:revision>
  <dcterms:created xsi:type="dcterms:W3CDTF">2018-01-22T10:35:23Z</dcterms:created>
  <dcterms:modified xsi:type="dcterms:W3CDTF">2018-01-22T22:18:21Z</dcterms:modified>
</cp:coreProperties>
</file>