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322" r:id="rId3"/>
    <p:sldId id="260" r:id="rId4"/>
    <p:sldId id="309" r:id="rId5"/>
    <p:sldId id="310" r:id="rId6"/>
    <p:sldId id="315" r:id="rId7"/>
    <p:sldId id="317" r:id="rId8"/>
    <p:sldId id="316" r:id="rId9"/>
    <p:sldId id="311" r:id="rId10"/>
    <p:sldId id="318" r:id="rId11"/>
    <p:sldId id="312" r:id="rId12"/>
    <p:sldId id="319" r:id="rId13"/>
    <p:sldId id="313" r:id="rId14"/>
    <p:sldId id="320" r:id="rId15"/>
    <p:sldId id="323" r:id="rId16"/>
    <p:sldId id="32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2" autoAdjust="0"/>
    <p:restoredTop sz="93719" autoAdjust="0"/>
  </p:normalViewPr>
  <p:slideViewPr>
    <p:cSldViewPr snapToGrid="0">
      <p:cViewPr>
        <p:scale>
          <a:sx n="126" d="100"/>
          <a:sy n="126" d="100"/>
        </p:scale>
        <p:origin x="144" y="1128"/>
      </p:cViewPr>
      <p:guideLst/>
    </p:cSldViewPr>
  </p:slideViewPr>
  <p:notesTextViewPr>
    <p:cViewPr>
      <p:scale>
        <a:sx n="1" d="1"/>
        <a:sy n="1" d="1"/>
      </p:scale>
      <p:origin x="0" y="0"/>
    </p:cViewPr>
  </p:notesTextViewPr>
  <p:sorterViewPr>
    <p:cViewPr>
      <p:scale>
        <a:sx n="100" d="100"/>
        <a:sy n="100" d="100"/>
      </p:scale>
      <p:origin x="0" y="-2270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7F25A0-6A5A-4354-B4FA-CF6E31DADD59}"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D4E0E17D-D758-483C-8CBB-96C56E27B570}">
      <dgm:prSet custT="1"/>
      <dgm:spPr/>
      <dgm:t>
        <a:bodyPr/>
        <a:lstStyle/>
        <a:p>
          <a:pPr rtl="0"/>
          <a:r>
            <a:rPr lang="en-GB" sz="2000" dirty="0"/>
            <a:t>Assignment No.1A : By Andre van Heerden ( 1906292)</a:t>
          </a:r>
        </a:p>
      </dgm:t>
    </dgm:pt>
    <dgm:pt modelId="{F33260A1-D2F9-423A-A656-598B442AAA44}" type="sibTrans" cxnId="{D97E2A2E-C8AC-4A40-A9A0-E3A04F3CE4DA}">
      <dgm:prSet/>
      <dgm:spPr/>
      <dgm:t>
        <a:bodyPr/>
        <a:lstStyle/>
        <a:p>
          <a:endParaRPr lang="en-GB"/>
        </a:p>
      </dgm:t>
    </dgm:pt>
    <dgm:pt modelId="{D293D4F9-F1F1-441E-A81B-D37A4492EF82}" type="parTrans" cxnId="{D97E2A2E-C8AC-4A40-A9A0-E3A04F3CE4DA}">
      <dgm:prSet/>
      <dgm:spPr/>
      <dgm:t>
        <a:bodyPr/>
        <a:lstStyle/>
        <a:p>
          <a:endParaRPr lang="en-GB"/>
        </a:p>
      </dgm:t>
    </dgm:pt>
    <dgm:pt modelId="{D59C40CF-0916-1340-868F-639E223CAEF9}">
      <dgm:prSet custT="1"/>
      <dgm:spPr/>
      <dgm:t>
        <a:bodyPr/>
        <a:lstStyle/>
        <a:p>
          <a:r>
            <a:rPr lang="en-GB" sz="2400" dirty="0"/>
            <a:t>Module 1: Digital Entrepreneurship</a:t>
          </a:r>
        </a:p>
      </dgm:t>
    </dgm:pt>
    <dgm:pt modelId="{7AE94964-100B-0846-92A1-B0B1CD1FDB22}" type="parTrans" cxnId="{536D48DB-B500-7E4E-A34C-F69970C1BA81}">
      <dgm:prSet/>
      <dgm:spPr/>
      <dgm:t>
        <a:bodyPr/>
        <a:lstStyle/>
        <a:p>
          <a:endParaRPr lang="en-GB"/>
        </a:p>
      </dgm:t>
    </dgm:pt>
    <dgm:pt modelId="{DDF43079-30CB-964C-B9AA-E85B168E9E9E}" type="sibTrans" cxnId="{536D48DB-B500-7E4E-A34C-F69970C1BA81}">
      <dgm:prSet/>
      <dgm:spPr/>
      <dgm:t>
        <a:bodyPr/>
        <a:lstStyle/>
        <a:p>
          <a:endParaRPr lang="en-GB"/>
        </a:p>
      </dgm:t>
    </dgm:pt>
    <dgm:pt modelId="{A94CB492-B530-9B41-8A3D-F136EA14D96B}">
      <dgm:prSet custT="1"/>
      <dgm:spPr/>
      <dgm:t>
        <a:bodyPr/>
        <a:lstStyle/>
        <a:p>
          <a:r>
            <a:rPr lang="en-GB" sz="3200" b="1" dirty="0"/>
            <a:t>Master Business Studies</a:t>
          </a:r>
        </a:p>
      </dgm:t>
    </dgm:pt>
    <dgm:pt modelId="{1868090E-848B-4F4D-B57E-37F24AA3389A}" type="parTrans" cxnId="{876E73A8-CB18-3840-AC9C-A688D9E95BFA}">
      <dgm:prSet/>
      <dgm:spPr/>
      <dgm:t>
        <a:bodyPr/>
        <a:lstStyle/>
        <a:p>
          <a:endParaRPr lang="en-GB"/>
        </a:p>
      </dgm:t>
    </dgm:pt>
    <dgm:pt modelId="{B66A4B2C-EEE3-CC47-9C78-CA49702EEC58}" type="sibTrans" cxnId="{876E73A8-CB18-3840-AC9C-A688D9E95BFA}">
      <dgm:prSet/>
      <dgm:spPr/>
      <dgm:t>
        <a:bodyPr/>
        <a:lstStyle/>
        <a:p>
          <a:endParaRPr lang="en-GB"/>
        </a:p>
      </dgm:t>
    </dgm:pt>
    <dgm:pt modelId="{AA99DC66-1B9C-8841-A0E2-AFFD59579461}">
      <dgm:prSet custT="1"/>
      <dgm:spPr/>
      <dgm:t>
        <a:bodyPr/>
        <a:lstStyle/>
        <a:p>
          <a:r>
            <a:rPr lang="en-GB" sz="1600" dirty="0"/>
            <a:t>Date : 20th November 2019</a:t>
          </a:r>
        </a:p>
      </dgm:t>
    </dgm:pt>
    <dgm:pt modelId="{ECD213E1-B1BD-094F-879B-F6128F32675F}" type="parTrans" cxnId="{05A4051F-F25F-5A4B-85AB-85745E244A5A}">
      <dgm:prSet/>
      <dgm:spPr/>
      <dgm:t>
        <a:bodyPr/>
        <a:lstStyle/>
        <a:p>
          <a:endParaRPr lang="en-GB"/>
        </a:p>
      </dgm:t>
    </dgm:pt>
    <dgm:pt modelId="{4D837542-FF08-AF48-A699-9510C293ECA8}" type="sibTrans" cxnId="{05A4051F-F25F-5A4B-85AB-85745E244A5A}">
      <dgm:prSet/>
      <dgm:spPr/>
      <dgm:t>
        <a:bodyPr/>
        <a:lstStyle/>
        <a:p>
          <a:endParaRPr lang="en-GB"/>
        </a:p>
      </dgm:t>
    </dgm:pt>
    <dgm:pt modelId="{9E6521AF-A1E7-440D-A99D-8DCEE2BABEBA}" type="pres">
      <dgm:prSet presAssocID="{807F25A0-6A5A-4354-B4FA-CF6E31DADD59}" presName="Name0" presStyleCnt="0">
        <dgm:presLayoutVars>
          <dgm:chMax val="7"/>
          <dgm:dir/>
          <dgm:animLvl val="lvl"/>
          <dgm:resizeHandles val="exact"/>
        </dgm:presLayoutVars>
      </dgm:prSet>
      <dgm:spPr/>
    </dgm:pt>
    <dgm:pt modelId="{78B7E56A-8A2A-D742-AF03-7D9315192348}" type="pres">
      <dgm:prSet presAssocID="{A94CB492-B530-9B41-8A3D-F136EA14D96B}" presName="circle1" presStyleLbl="node1" presStyleIdx="0" presStyleCnt="4"/>
      <dgm:spPr/>
    </dgm:pt>
    <dgm:pt modelId="{29A30402-44E0-1641-B548-FD7BA0E95E63}" type="pres">
      <dgm:prSet presAssocID="{A94CB492-B530-9B41-8A3D-F136EA14D96B}" presName="space" presStyleCnt="0"/>
      <dgm:spPr/>
    </dgm:pt>
    <dgm:pt modelId="{3327BA07-5134-C842-A94E-8EC07EE2EB32}" type="pres">
      <dgm:prSet presAssocID="{A94CB492-B530-9B41-8A3D-F136EA14D96B}" presName="rect1" presStyleLbl="alignAcc1" presStyleIdx="0" presStyleCnt="4"/>
      <dgm:spPr/>
    </dgm:pt>
    <dgm:pt modelId="{0CF71C8A-6AF5-CE4C-8DD4-2BA6B5D72B33}" type="pres">
      <dgm:prSet presAssocID="{D59C40CF-0916-1340-868F-639E223CAEF9}" presName="vertSpace2" presStyleLbl="node1" presStyleIdx="0" presStyleCnt="4"/>
      <dgm:spPr/>
    </dgm:pt>
    <dgm:pt modelId="{94F11961-6561-2E43-92C0-BFDB2A5EDA94}" type="pres">
      <dgm:prSet presAssocID="{D59C40CF-0916-1340-868F-639E223CAEF9}" presName="circle2" presStyleLbl="node1" presStyleIdx="1" presStyleCnt="4"/>
      <dgm:spPr/>
    </dgm:pt>
    <dgm:pt modelId="{3CE72980-E9DE-D74D-8029-A7C5F534C757}" type="pres">
      <dgm:prSet presAssocID="{D59C40CF-0916-1340-868F-639E223CAEF9}" presName="rect2" presStyleLbl="alignAcc1" presStyleIdx="1" presStyleCnt="4"/>
      <dgm:spPr/>
    </dgm:pt>
    <dgm:pt modelId="{1F48BA01-8185-864B-9BF9-FC7B3FE06C1D}" type="pres">
      <dgm:prSet presAssocID="{D4E0E17D-D758-483C-8CBB-96C56E27B570}" presName="vertSpace3" presStyleLbl="node1" presStyleIdx="1" presStyleCnt="4"/>
      <dgm:spPr/>
    </dgm:pt>
    <dgm:pt modelId="{992D871D-79D0-7A42-972D-6AC0C24D36AA}" type="pres">
      <dgm:prSet presAssocID="{D4E0E17D-D758-483C-8CBB-96C56E27B570}" presName="circle3" presStyleLbl="node1" presStyleIdx="2" presStyleCnt="4"/>
      <dgm:spPr/>
    </dgm:pt>
    <dgm:pt modelId="{883807BD-0DD0-E14E-B346-43558CD940F7}" type="pres">
      <dgm:prSet presAssocID="{D4E0E17D-D758-483C-8CBB-96C56E27B570}" presName="rect3" presStyleLbl="alignAcc1" presStyleIdx="2" presStyleCnt="4"/>
      <dgm:spPr/>
    </dgm:pt>
    <dgm:pt modelId="{5EAFF385-C8C2-0D4F-A465-DD23C679E85B}" type="pres">
      <dgm:prSet presAssocID="{AA99DC66-1B9C-8841-A0E2-AFFD59579461}" presName="vertSpace4" presStyleLbl="node1" presStyleIdx="2" presStyleCnt="4"/>
      <dgm:spPr/>
    </dgm:pt>
    <dgm:pt modelId="{E83F8E3E-B3E7-DA40-9F2D-F124A58F8F19}" type="pres">
      <dgm:prSet presAssocID="{AA99DC66-1B9C-8841-A0E2-AFFD59579461}" presName="circle4" presStyleLbl="node1" presStyleIdx="3" presStyleCnt="4"/>
      <dgm:spPr/>
    </dgm:pt>
    <dgm:pt modelId="{B8B7D290-3860-E140-B09E-AFD9A3051DAB}" type="pres">
      <dgm:prSet presAssocID="{AA99DC66-1B9C-8841-A0E2-AFFD59579461}" presName="rect4" presStyleLbl="alignAcc1" presStyleIdx="3" presStyleCnt="4"/>
      <dgm:spPr/>
    </dgm:pt>
    <dgm:pt modelId="{0842CBA1-30E1-1249-A619-A12EE45508DE}" type="pres">
      <dgm:prSet presAssocID="{A94CB492-B530-9B41-8A3D-F136EA14D96B}" presName="rect1ParTxNoCh" presStyleLbl="alignAcc1" presStyleIdx="3" presStyleCnt="4">
        <dgm:presLayoutVars>
          <dgm:chMax val="1"/>
          <dgm:bulletEnabled val="1"/>
        </dgm:presLayoutVars>
      </dgm:prSet>
      <dgm:spPr/>
    </dgm:pt>
    <dgm:pt modelId="{9F761FFD-B054-FE4E-8FBA-5873E2044CDE}" type="pres">
      <dgm:prSet presAssocID="{D59C40CF-0916-1340-868F-639E223CAEF9}" presName="rect2ParTxNoCh" presStyleLbl="alignAcc1" presStyleIdx="3" presStyleCnt="4">
        <dgm:presLayoutVars>
          <dgm:chMax val="1"/>
          <dgm:bulletEnabled val="1"/>
        </dgm:presLayoutVars>
      </dgm:prSet>
      <dgm:spPr/>
    </dgm:pt>
    <dgm:pt modelId="{8A8045A5-4853-4B4C-BC23-83171446A3D7}" type="pres">
      <dgm:prSet presAssocID="{D4E0E17D-D758-483C-8CBB-96C56E27B570}" presName="rect3ParTxNoCh" presStyleLbl="alignAcc1" presStyleIdx="3" presStyleCnt="4">
        <dgm:presLayoutVars>
          <dgm:chMax val="1"/>
          <dgm:bulletEnabled val="1"/>
        </dgm:presLayoutVars>
      </dgm:prSet>
      <dgm:spPr/>
    </dgm:pt>
    <dgm:pt modelId="{11A52E3B-E0F2-C546-871F-8FB0A5C6F401}" type="pres">
      <dgm:prSet presAssocID="{AA99DC66-1B9C-8841-A0E2-AFFD59579461}" presName="rect4ParTxNoCh" presStyleLbl="alignAcc1" presStyleIdx="3" presStyleCnt="4">
        <dgm:presLayoutVars>
          <dgm:chMax val="1"/>
          <dgm:bulletEnabled val="1"/>
        </dgm:presLayoutVars>
      </dgm:prSet>
      <dgm:spPr/>
    </dgm:pt>
  </dgm:ptLst>
  <dgm:cxnLst>
    <dgm:cxn modelId="{FC174A1D-3430-4940-BDA2-E17941EE31BD}" type="presOf" srcId="{A94CB492-B530-9B41-8A3D-F136EA14D96B}" destId="{0842CBA1-30E1-1249-A619-A12EE45508DE}" srcOrd="1" destOrd="0" presId="urn:microsoft.com/office/officeart/2005/8/layout/target3"/>
    <dgm:cxn modelId="{05A4051F-F25F-5A4B-85AB-85745E244A5A}" srcId="{807F25A0-6A5A-4354-B4FA-CF6E31DADD59}" destId="{AA99DC66-1B9C-8841-A0E2-AFFD59579461}" srcOrd="3" destOrd="0" parTransId="{ECD213E1-B1BD-094F-879B-F6128F32675F}" sibTransId="{4D837542-FF08-AF48-A699-9510C293ECA8}"/>
    <dgm:cxn modelId="{4D151D22-5C35-9D49-B8D5-55306830B290}" type="presOf" srcId="{A94CB492-B530-9B41-8A3D-F136EA14D96B}" destId="{3327BA07-5134-C842-A94E-8EC07EE2EB32}" srcOrd="0" destOrd="0" presId="urn:microsoft.com/office/officeart/2005/8/layout/target3"/>
    <dgm:cxn modelId="{BEA2572C-9D52-C74C-9730-50FFDBD07978}" type="presOf" srcId="{AA99DC66-1B9C-8841-A0E2-AFFD59579461}" destId="{B8B7D290-3860-E140-B09E-AFD9A3051DAB}" srcOrd="0" destOrd="0" presId="urn:microsoft.com/office/officeart/2005/8/layout/target3"/>
    <dgm:cxn modelId="{D97E2A2E-C8AC-4A40-A9A0-E3A04F3CE4DA}" srcId="{807F25A0-6A5A-4354-B4FA-CF6E31DADD59}" destId="{D4E0E17D-D758-483C-8CBB-96C56E27B570}" srcOrd="2" destOrd="0" parTransId="{D293D4F9-F1F1-441E-A81B-D37A4492EF82}" sibTransId="{F33260A1-D2F9-423A-A656-598B442AAA44}"/>
    <dgm:cxn modelId="{E7412430-A4AD-B445-B65B-471CD7FA9A75}" type="presOf" srcId="{D4E0E17D-D758-483C-8CBB-96C56E27B570}" destId="{883807BD-0DD0-E14E-B346-43558CD940F7}" srcOrd="0" destOrd="0" presId="urn:microsoft.com/office/officeart/2005/8/layout/target3"/>
    <dgm:cxn modelId="{601F1D31-997D-4B2E-9C0C-F9CD133360B2}" type="presOf" srcId="{807F25A0-6A5A-4354-B4FA-CF6E31DADD59}" destId="{9E6521AF-A1E7-440D-A99D-8DCEE2BABEBA}" srcOrd="0" destOrd="0" presId="urn:microsoft.com/office/officeart/2005/8/layout/target3"/>
    <dgm:cxn modelId="{B6B9585D-E431-D74B-BCAB-B018C09E5735}" type="presOf" srcId="{D59C40CF-0916-1340-868F-639E223CAEF9}" destId="{9F761FFD-B054-FE4E-8FBA-5873E2044CDE}" srcOrd="1" destOrd="0" presId="urn:microsoft.com/office/officeart/2005/8/layout/target3"/>
    <dgm:cxn modelId="{D839B16E-133B-4D46-8610-57C26C0EBD69}" type="presOf" srcId="{D4E0E17D-D758-483C-8CBB-96C56E27B570}" destId="{8A8045A5-4853-4B4C-BC23-83171446A3D7}" srcOrd="1" destOrd="0" presId="urn:microsoft.com/office/officeart/2005/8/layout/target3"/>
    <dgm:cxn modelId="{18AA1482-B04F-854B-B62C-4D87BC010682}" type="presOf" srcId="{D59C40CF-0916-1340-868F-639E223CAEF9}" destId="{3CE72980-E9DE-D74D-8029-A7C5F534C757}" srcOrd="0" destOrd="0" presId="urn:microsoft.com/office/officeart/2005/8/layout/target3"/>
    <dgm:cxn modelId="{876E73A8-CB18-3840-AC9C-A688D9E95BFA}" srcId="{807F25A0-6A5A-4354-B4FA-CF6E31DADD59}" destId="{A94CB492-B530-9B41-8A3D-F136EA14D96B}" srcOrd="0" destOrd="0" parTransId="{1868090E-848B-4F4D-B57E-37F24AA3389A}" sibTransId="{B66A4B2C-EEE3-CC47-9C78-CA49702EEC58}"/>
    <dgm:cxn modelId="{D3642DAB-86EE-214E-9D2F-9759160CC531}" type="presOf" srcId="{AA99DC66-1B9C-8841-A0E2-AFFD59579461}" destId="{11A52E3B-E0F2-C546-871F-8FB0A5C6F401}" srcOrd="1" destOrd="0" presId="urn:microsoft.com/office/officeart/2005/8/layout/target3"/>
    <dgm:cxn modelId="{536D48DB-B500-7E4E-A34C-F69970C1BA81}" srcId="{807F25A0-6A5A-4354-B4FA-CF6E31DADD59}" destId="{D59C40CF-0916-1340-868F-639E223CAEF9}" srcOrd="1" destOrd="0" parTransId="{7AE94964-100B-0846-92A1-B0B1CD1FDB22}" sibTransId="{DDF43079-30CB-964C-B9AA-E85B168E9E9E}"/>
    <dgm:cxn modelId="{C8165592-E2ED-0B4B-87A0-B6CCF4531041}" type="presParOf" srcId="{9E6521AF-A1E7-440D-A99D-8DCEE2BABEBA}" destId="{78B7E56A-8A2A-D742-AF03-7D9315192348}" srcOrd="0" destOrd="0" presId="urn:microsoft.com/office/officeart/2005/8/layout/target3"/>
    <dgm:cxn modelId="{C24AD7EE-3BD8-2346-B97A-5885CDC4A32D}" type="presParOf" srcId="{9E6521AF-A1E7-440D-A99D-8DCEE2BABEBA}" destId="{29A30402-44E0-1641-B548-FD7BA0E95E63}" srcOrd="1" destOrd="0" presId="urn:microsoft.com/office/officeart/2005/8/layout/target3"/>
    <dgm:cxn modelId="{DD962CEF-765E-FE40-9A8D-B33C5967AC3B}" type="presParOf" srcId="{9E6521AF-A1E7-440D-A99D-8DCEE2BABEBA}" destId="{3327BA07-5134-C842-A94E-8EC07EE2EB32}" srcOrd="2" destOrd="0" presId="urn:microsoft.com/office/officeart/2005/8/layout/target3"/>
    <dgm:cxn modelId="{36EC1C95-6521-5A4B-9497-128BA00B6B79}" type="presParOf" srcId="{9E6521AF-A1E7-440D-A99D-8DCEE2BABEBA}" destId="{0CF71C8A-6AF5-CE4C-8DD4-2BA6B5D72B33}" srcOrd="3" destOrd="0" presId="urn:microsoft.com/office/officeart/2005/8/layout/target3"/>
    <dgm:cxn modelId="{FD61DBFA-63A0-7447-95DC-7DF957F81F4B}" type="presParOf" srcId="{9E6521AF-A1E7-440D-A99D-8DCEE2BABEBA}" destId="{94F11961-6561-2E43-92C0-BFDB2A5EDA94}" srcOrd="4" destOrd="0" presId="urn:microsoft.com/office/officeart/2005/8/layout/target3"/>
    <dgm:cxn modelId="{D53E37E0-9577-2643-B33F-A4BF6648D92E}" type="presParOf" srcId="{9E6521AF-A1E7-440D-A99D-8DCEE2BABEBA}" destId="{3CE72980-E9DE-D74D-8029-A7C5F534C757}" srcOrd="5" destOrd="0" presId="urn:microsoft.com/office/officeart/2005/8/layout/target3"/>
    <dgm:cxn modelId="{362C3434-01AC-734C-A8CE-B0400A31BF4F}" type="presParOf" srcId="{9E6521AF-A1E7-440D-A99D-8DCEE2BABEBA}" destId="{1F48BA01-8185-864B-9BF9-FC7B3FE06C1D}" srcOrd="6" destOrd="0" presId="urn:microsoft.com/office/officeart/2005/8/layout/target3"/>
    <dgm:cxn modelId="{BC66ECFC-4F9F-B243-98D1-05C16B585F2F}" type="presParOf" srcId="{9E6521AF-A1E7-440D-A99D-8DCEE2BABEBA}" destId="{992D871D-79D0-7A42-972D-6AC0C24D36AA}" srcOrd="7" destOrd="0" presId="urn:microsoft.com/office/officeart/2005/8/layout/target3"/>
    <dgm:cxn modelId="{03F4AD09-4CAF-E242-BA31-1913FCD1B90D}" type="presParOf" srcId="{9E6521AF-A1E7-440D-A99D-8DCEE2BABEBA}" destId="{883807BD-0DD0-E14E-B346-43558CD940F7}" srcOrd="8" destOrd="0" presId="urn:microsoft.com/office/officeart/2005/8/layout/target3"/>
    <dgm:cxn modelId="{4343BD76-80EC-8446-8412-0F6482766DD4}" type="presParOf" srcId="{9E6521AF-A1E7-440D-A99D-8DCEE2BABEBA}" destId="{5EAFF385-C8C2-0D4F-A465-DD23C679E85B}" srcOrd="9" destOrd="0" presId="urn:microsoft.com/office/officeart/2005/8/layout/target3"/>
    <dgm:cxn modelId="{1238A05D-24B6-B444-81D7-A1239F3E8E1C}" type="presParOf" srcId="{9E6521AF-A1E7-440D-A99D-8DCEE2BABEBA}" destId="{E83F8E3E-B3E7-DA40-9F2D-F124A58F8F19}" srcOrd="10" destOrd="0" presId="urn:microsoft.com/office/officeart/2005/8/layout/target3"/>
    <dgm:cxn modelId="{F57FE03D-F508-4F45-9953-B2B9050818CE}" type="presParOf" srcId="{9E6521AF-A1E7-440D-A99D-8DCEE2BABEBA}" destId="{B8B7D290-3860-E140-B09E-AFD9A3051DAB}" srcOrd="11" destOrd="0" presId="urn:microsoft.com/office/officeart/2005/8/layout/target3"/>
    <dgm:cxn modelId="{FEF6E786-6E82-2D45-AE28-898A2A97E1A3}" type="presParOf" srcId="{9E6521AF-A1E7-440D-A99D-8DCEE2BABEBA}" destId="{0842CBA1-30E1-1249-A619-A12EE45508DE}" srcOrd="12" destOrd="0" presId="urn:microsoft.com/office/officeart/2005/8/layout/target3"/>
    <dgm:cxn modelId="{07612FA4-7ABA-FA4B-89D3-91E449898B05}" type="presParOf" srcId="{9E6521AF-A1E7-440D-A99D-8DCEE2BABEBA}" destId="{9F761FFD-B054-FE4E-8FBA-5873E2044CDE}" srcOrd="13" destOrd="0" presId="urn:microsoft.com/office/officeart/2005/8/layout/target3"/>
    <dgm:cxn modelId="{0D55744D-2420-3341-B370-5601322747A3}" type="presParOf" srcId="{9E6521AF-A1E7-440D-A99D-8DCEE2BABEBA}" destId="{8A8045A5-4853-4B4C-BC23-83171446A3D7}" srcOrd="14" destOrd="0" presId="urn:microsoft.com/office/officeart/2005/8/layout/target3"/>
    <dgm:cxn modelId="{D920CF83-F215-3C45-AA67-7988621B15C6}" type="presParOf" srcId="{9E6521AF-A1E7-440D-A99D-8DCEE2BABEBA}" destId="{11A52E3B-E0F2-C546-871F-8FB0A5C6F401}"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BF776D-1144-43B4-8749-429F1B29CE6D}"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80D177F0-DD1C-400F-89A2-4A77D576284A}">
      <dgm:prSet/>
      <dgm:spPr/>
      <dgm:t>
        <a:bodyPr/>
        <a:lstStyle/>
        <a:p>
          <a:pPr algn="ctr" rtl="0"/>
          <a:r>
            <a:rPr lang="en-GB" dirty="0"/>
            <a:t>Contents</a:t>
          </a:r>
        </a:p>
      </dgm:t>
    </dgm:pt>
    <dgm:pt modelId="{207B2AB5-7BF4-43D7-96AA-705918CE908E}" type="parTrans" cxnId="{3A5F316B-9809-49F5-B413-AB2E8B1D1A88}">
      <dgm:prSet/>
      <dgm:spPr/>
      <dgm:t>
        <a:bodyPr/>
        <a:lstStyle/>
        <a:p>
          <a:endParaRPr lang="en-GB"/>
        </a:p>
      </dgm:t>
    </dgm:pt>
    <dgm:pt modelId="{BF58C4C1-9119-4862-8797-2205F6A044D6}" type="sibTrans" cxnId="{3A5F316B-9809-49F5-B413-AB2E8B1D1A88}">
      <dgm:prSet/>
      <dgm:spPr/>
      <dgm:t>
        <a:bodyPr/>
        <a:lstStyle/>
        <a:p>
          <a:endParaRPr lang="en-GB"/>
        </a:p>
      </dgm:t>
    </dgm:pt>
    <dgm:pt modelId="{3D9291BA-E762-43C1-96E0-C67B3ABB5E4C}" type="pres">
      <dgm:prSet presAssocID="{A4BF776D-1144-43B4-8749-429F1B29CE6D}" presName="Name0" presStyleCnt="0">
        <dgm:presLayoutVars>
          <dgm:chMax val="7"/>
          <dgm:dir/>
          <dgm:animLvl val="lvl"/>
          <dgm:resizeHandles val="exact"/>
        </dgm:presLayoutVars>
      </dgm:prSet>
      <dgm:spPr/>
    </dgm:pt>
    <dgm:pt modelId="{F65D80DD-848B-4508-B2BE-457F21004207}" type="pres">
      <dgm:prSet presAssocID="{80D177F0-DD1C-400F-89A2-4A77D576284A}" presName="circle1" presStyleLbl="node1" presStyleIdx="0" presStyleCnt="1"/>
      <dgm:spPr/>
    </dgm:pt>
    <dgm:pt modelId="{B0228DFC-7B50-4391-A30F-EA598B847282}" type="pres">
      <dgm:prSet presAssocID="{80D177F0-DD1C-400F-89A2-4A77D576284A}" presName="space" presStyleCnt="0"/>
      <dgm:spPr/>
    </dgm:pt>
    <dgm:pt modelId="{F00454DD-1EA0-47C4-A2E3-C40C5891A685}" type="pres">
      <dgm:prSet presAssocID="{80D177F0-DD1C-400F-89A2-4A77D576284A}" presName="rect1" presStyleLbl="alignAcc1" presStyleIdx="0" presStyleCnt="1"/>
      <dgm:spPr/>
    </dgm:pt>
    <dgm:pt modelId="{690EC7BB-0524-447E-A8CA-01CAB9301E87}" type="pres">
      <dgm:prSet presAssocID="{80D177F0-DD1C-400F-89A2-4A77D576284A}" presName="rect1ParTxNoCh" presStyleLbl="alignAcc1" presStyleIdx="0" presStyleCnt="1">
        <dgm:presLayoutVars>
          <dgm:chMax val="1"/>
          <dgm:bulletEnabled val="1"/>
        </dgm:presLayoutVars>
      </dgm:prSet>
      <dgm:spPr/>
    </dgm:pt>
  </dgm:ptLst>
  <dgm:cxnLst>
    <dgm:cxn modelId="{64BB181E-E6E0-46E4-AD6F-B08E526F74E0}" type="presOf" srcId="{80D177F0-DD1C-400F-89A2-4A77D576284A}" destId="{690EC7BB-0524-447E-A8CA-01CAB9301E87}" srcOrd="1" destOrd="0" presId="urn:microsoft.com/office/officeart/2005/8/layout/target3"/>
    <dgm:cxn modelId="{A0D50630-C093-481B-9F49-B486DFCFD39F}" type="presOf" srcId="{80D177F0-DD1C-400F-89A2-4A77D576284A}" destId="{F00454DD-1EA0-47C4-A2E3-C40C5891A685}" srcOrd="0" destOrd="0" presId="urn:microsoft.com/office/officeart/2005/8/layout/target3"/>
    <dgm:cxn modelId="{3A5F316B-9809-49F5-B413-AB2E8B1D1A88}" srcId="{A4BF776D-1144-43B4-8749-429F1B29CE6D}" destId="{80D177F0-DD1C-400F-89A2-4A77D576284A}" srcOrd="0" destOrd="0" parTransId="{207B2AB5-7BF4-43D7-96AA-705918CE908E}" sibTransId="{BF58C4C1-9119-4862-8797-2205F6A044D6}"/>
    <dgm:cxn modelId="{F3B80C7F-6477-4271-8788-089A23F41C4A}" type="presOf" srcId="{A4BF776D-1144-43B4-8749-429F1B29CE6D}" destId="{3D9291BA-E762-43C1-96E0-C67B3ABB5E4C}" srcOrd="0" destOrd="0" presId="urn:microsoft.com/office/officeart/2005/8/layout/target3"/>
    <dgm:cxn modelId="{383BBDB4-F1D7-4F47-8719-8DC05EAD0964}" type="presParOf" srcId="{3D9291BA-E762-43C1-96E0-C67B3ABB5E4C}" destId="{F65D80DD-848B-4508-B2BE-457F21004207}" srcOrd="0" destOrd="0" presId="urn:microsoft.com/office/officeart/2005/8/layout/target3"/>
    <dgm:cxn modelId="{CFFFDED8-3706-43E0-AE25-89052B5DF257}" type="presParOf" srcId="{3D9291BA-E762-43C1-96E0-C67B3ABB5E4C}" destId="{B0228DFC-7B50-4391-A30F-EA598B847282}" srcOrd="1" destOrd="0" presId="urn:microsoft.com/office/officeart/2005/8/layout/target3"/>
    <dgm:cxn modelId="{AC19A51A-3AC0-4DB5-B893-B397B297E45E}" type="presParOf" srcId="{3D9291BA-E762-43C1-96E0-C67B3ABB5E4C}" destId="{F00454DD-1EA0-47C4-A2E3-C40C5891A685}" srcOrd="2" destOrd="0" presId="urn:microsoft.com/office/officeart/2005/8/layout/target3"/>
    <dgm:cxn modelId="{A3244E4A-4488-41BB-9FD6-8DE1C6DDC8C5}" type="presParOf" srcId="{3D9291BA-E762-43C1-96E0-C67B3ABB5E4C}" destId="{690EC7BB-0524-447E-A8CA-01CAB9301E87}"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6B78DC-3E7D-490E-AF94-18E70F8765D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FABF9D3-6100-4C82-B4C6-E3365FA9672C}">
      <dgm:prSet/>
      <dgm:spPr/>
      <dgm:t>
        <a:bodyPr/>
        <a:lstStyle/>
        <a:p>
          <a:pPr rtl="0"/>
          <a:r>
            <a:rPr lang="en-GB" dirty="0"/>
            <a:t>Section 1 : Background </a:t>
          </a:r>
        </a:p>
      </dgm:t>
    </dgm:pt>
    <dgm:pt modelId="{5F3154A8-AB2F-4F69-8575-CA9D6717470B}" type="parTrans" cxnId="{CF50ED44-55FB-4785-88BE-6FAB3D0CBDB4}">
      <dgm:prSet/>
      <dgm:spPr/>
      <dgm:t>
        <a:bodyPr/>
        <a:lstStyle/>
        <a:p>
          <a:endParaRPr lang="en-GB"/>
        </a:p>
      </dgm:t>
    </dgm:pt>
    <dgm:pt modelId="{864F52A2-C3A6-4B47-BB6B-4C7758DCECE9}" type="sibTrans" cxnId="{CF50ED44-55FB-4785-88BE-6FAB3D0CBDB4}">
      <dgm:prSet/>
      <dgm:spPr/>
      <dgm:t>
        <a:bodyPr/>
        <a:lstStyle/>
        <a:p>
          <a:endParaRPr lang="en-GB"/>
        </a:p>
      </dgm:t>
    </dgm:pt>
    <dgm:pt modelId="{5ECE7F68-D816-41FC-B962-A525B04E8CE1}">
      <dgm:prSet/>
      <dgm:spPr/>
      <dgm:t>
        <a:bodyPr/>
        <a:lstStyle/>
        <a:p>
          <a:pPr rtl="0"/>
          <a:r>
            <a:rPr lang="en-GB" dirty="0"/>
            <a:t>Section 2 : Market Position</a:t>
          </a:r>
        </a:p>
      </dgm:t>
    </dgm:pt>
    <dgm:pt modelId="{2185F245-946C-4816-9785-CB201FB143F7}" type="parTrans" cxnId="{9AD675D6-F5AA-45B0-B41C-15E3BDB90171}">
      <dgm:prSet/>
      <dgm:spPr/>
      <dgm:t>
        <a:bodyPr/>
        <a:lstStyle/>
        <a:p>
          <a:endParaRPr lang="en-GB"/>
        </a:p>
      </dgm:t>
    </dgm:pt>
    <dgm:pt modelId="{89DFA45C-2BBD-418E-B6EE-164C5B547031}" type="sibTrans" cxnId="{9AD675D6-F5AA-45B0-B41C-15E3BDB90171}">
      <dgm:prSet/>
      <dgm:spPr/>
      <dgm:t>
        <a:bodyPr/>
        <a:lstStyle/>
        <a:p>
          <a:endParaRPr lang="en-GB"/>
        </a:p>
      </dgm:t>
    </dgm:pt>
    <dgm:pt modelId="{1A0E36F2-C3A2-422C-8592-3A9E78730772}">
      <dgm:prSet/>
      <dgm:spPr/>
      <dgm:t>
        <a:bodyPr/>
        <a:lstStyle/>
        <a:p>
          <a:pPr rtl="0"/>
          <a:r>
            <a:rPr lang="en-GB" dirty="0"/>
            <a:t>Section 3 : Influences</a:t>
          </a:r>
        </a:p>
      </dgm:t>
    </dgm:pt>
    <dgm:pt modelId="{B3F1D28C-FE54-4C8F-AACE-691E1F435DE7}" type="parTrans" cxnId="{6C8ADB40-50B5-44C1-953D-A8036431321F}">
      <dgm:prSet/>
      <dgm:spPr/>
      <dgm:t>
        <a:bodyPr/>
        <a:lstStyle/>
        <a:p>
          <a:endParaRPr lang="en-GB"/>
        </a:p>
      </dgm:t>
    </dgm:pt>
    <dgm:pt modelId="{D6414196-A1B3-4C0E-86ED-EF88522F3AC2}" type="sibTrans" cxnId="{6C8ADB40-50B5-44C1-953D-A8036431321F}">
      <dgm:prSet/>
      <dgm:spPr/>
      <dgm:t>
        <a:bodyPr/>
        <a:lstStyle/>
        <a:p>
          <a:endParaRPr lang="en-GB"/>
        </a:p>
      </dgm:t>
    </dgm:pt>
    <dgm:pt modelId="{78FA8A76-B3BA-3F4B-AA25-4D595B2044BB}">
      <dgm:prSet/>
      <dgm:spPr/>
      <dgm:t>
        <a:bodyPr/>
        <a:lstStyle/>
        <a:p>
          <a:r>
            <a:rPr lang="en-GB" dirty="0"/>
            <a:t>Section 4 : Customers</a:t>
          </a:r>
        </a:p>
      </dgm:t>
    </dgm:pt>
    <dgm:pt modelId="{C336A46A-DFFF-204E-AE5D-574ECFCAA214}" type="parTrans" cxnId="{0B6DF51E-F164-D04F-BF6D-8195E5C1EBCE}">
      <dgm:prSet/>
      <dgm:spPr/>
      <dgm:t>
        <a:bodyPr/>
        <a:lstStyle/>
        <a:p>
          <a:endParaRPr lang="en-GB"/>
        </a:p>
      </dgm:t>
    </dgm:pt>
    <dgm:pt modelId="{AF6AD609-001C-F64E-A5A1-8FE672402AA6}" type="sibTrans" cxnId="{0B6DF51E-F164-D04F-BF6D-8195E5C1EBCE}">
      <dgm:prSet/>
      <dgm:spPr/>
      <dgm:t>
        <a:bodyPr/>
        <a:lstStyle/>
        <a:p>
          <a:endParaRPr lang="en-GB"/>
        </a:p>
      </dgm:t>
    </dgm:pt>
    <dgm:pt modelId="{C82E7E87-264B-104C-B201-E6BECB14B68A}">
      <dgm:prSet/>
      <dgm:spPr/>
      <dgm:t>
        <a:bodyPr/>
        <a:lstStyle/>
        <a:p>
          <a:r>
            <a:rPr lang="en-GB" dirty="0"/>
            <a:t>Section 5 : Competitors</a:t>
          </a:r>
        </a:p>
      </dgm:t>
    </dgm:pt>
    <dgm:pt modelId="{4339DC9E-4962-6745-BDC0-F8F1CE90230E}" type="parTrans" cxnId="{95C74210-D7A1-5248-97D6-BFAB3989D48C}">
      <dgm:prSet/>
      <dgm:spPr/>
      <dgm:t>
        <a:bodyPr/>
        <a:lstStyle/>
        <a:p>
          <a:endParaRPr lang="en-GB"/>
        </a:p>
      </dgm:t>
    </dgm:pt>
    <dgm:pt modelId="{4C5E1943-F9D4-3744-85BA-E8D47330B558}" type="sibTrans" cxnId="{95C74210-D7A1-5248-97D6-BFAB3989D48C}">
      <dgm:prSet/>
      <dgm:spPr/>
      <dgm:t>
        <a:bodyPr/>
        <a:lstStyle/>
        <a:p>
          <a:endParaRPr lang="en-GB"/>
        </a:p>
      </dgm:t>
    </dgm:pt>
    <dgm:pt modelId="{B77E3269-0E99-CD4C-AE32-2052DEF12E18}">
      <dgm:prSet/>
      <dgm:spPr/>
      <dgm:t>
        <a:bodyPr/>
        <a:lstStyle/>
        <a:p>
          <a:r>
            <a:rPr lang="en-GB" dirty="0"/>
            <a:t>Section 6 : The Future</a:t>
          </a:r>
        </a:p>
      </dgm:t>
    </dgm:pt>
    <dgm:pt modelId="{EEEEE6D7-CF8E-7347-8073-D135530697C2}" type="parTrans" cxnId="{BE780AE9-83EA-9D4F-9529-189E19EADAFB}">
      <dgm:prSet/>
      <dgm:spPr/>
      <dgm:t>
        <a:bodyPr/>
        <a:lstStyle/>
        <a:p>
          <a:endParaRPr lang="en-GB"/>
        </a:p>
      </dgm:t>
    </dgm:pt>
    <dgm:pt modelId="{7EE056B4-3421-FE47-A42B-B603D87FC186}" type="sibTrans" cxnId="{BE780AE9-83EA-9D4F-9529-189E19EADAFB}">
      <dgm:prSet/>
      <dgm:spPr/>
      <dgm:t>
        <a:bodyPr/>
        <a:lstStyle/>
        <a:p>
          <a:endParaRPr lang="en-GB"/>
        </a:p>
      </dgm:t>
    </dgm:pt>
    <dgm:pt modelId="{F1310BD9-5E28-4887-A61F-2BC8A4AAB3BB}" type="pres">
      <dgm:prSet presAssocID="{3A6B78DC-3E7D-490E-AF94-18E70F8765D4}" presName="linear" presStyleCnt="0">
        <dgm:presLayoutVars>
          <dgm:animLvl val="lvl"/>
          <dgm:resizeHandles val="exact"/>
        </dgm:presLayoutVars>
      </dgm:prSet>
      <dgm:spPr/>
    </dgm:pt>
    <dgm:pt modelId="{B5BE2170-2DAD-48E8-85DB-AAF453F64947}" type="pres">
      <dgm:prSet presAssocID="{2FABF9D3-6100-4C82-B4C6-E3365FA9672C}" presName="parentText" presStyleLbl="node1" presStyleIdx="0" presStyleCnt="6">
        <dgm:presLayoutVars>
          <dgm:chMax val="0"/>
          <dgm:bulletEnabled val="1"/>
        </dgm:presLayoutVars>
      </dgm:prSet>
      <dgm:spPr/>
    </dgm:pt>
    <dgm:pt modelId="{FEB2D277-06F8-4ABA-827A-5FE42F4C2A50}" type="pres">
      <dgm:prSet presAssocID="{864F52A2-C3A6-4B47-BB6B-4C7758DCECE9}" presName="spacer" presStyleCnt="0"/>
      <dgm:spPr/>
    </dgm:pt>
    <dgm:pt modelId="{7E4048F5-380B-43C8-9010-2FAB1B767EF5}" type="pres">
      <dgm:prSet presAssocID="{5ECE7F68-D816-41FC-B962-A525B04E8CE1}" presName="parentText" presStyleLbl="node1" presStyleIdx="1" presStyleCnt="6">
        <dgm:presLayoutVars>
          <dgm:chMax val="0"/>
          <dgm:bulletEnabled val="1"/>
        </dgm:presLayoutVars>
      </dgm:prSet>
      <dgm:spPr/>
    </dgm:pt>
    <dgm:pt modelId="{5A5FFFB1-407D-46A0-9C15-7B6EA7D7128F}" type="pres">
      <dgm:prSet presAssocID="{89DFA45C-2BBD-418E-B6EE-164C5B547031}" presName="spacer" presStyleCnt="0"/>
      <dgm:spPr/>
    </dgm:pt>
    <dgm:pt modelId="{1C35F8FA-B7DE-4916-834A-8A1899D13D84}" type="pres">
      <dgm:prSet presAssocID="{1A0E36F2-C3A2-422C-8592-3A9E78730772}" presName="parentText" presStyleLbl="node1" presStyleIdx="2" presStyleCnt="6">
        <dgm:presLayoutVars>
          <dgm:chMax val="0"/>
          <dgm:bulletEnabled val="1"/>
        </dgm:presLayoutVars>
      </dgm:prSet>
      <dgm:spPr/>
    </dgm:pt>
    <dgm:pt modelId="{FE258423-D919-8A48-B590-48135E21801E}" type="pres">
      <dgm:prSet presAssocID="{D6414196-A1B3-4C0E-86ED-EF88522F3AC2}" presName="spacer" presStyleCnt="0"/>
      <dgm:spPr/>
    </dgm:pt>
    <dgm:pt modelId="{14C75315-096B-6F45-81DA-3FEB28D385D8}" type="pres">
      <dgm:prSet presAssocID="{78FA8A76-B3BA-3F4B-AA25-4D595B2044BB}" presName="parentText" presStyleLbl="node1" presStyleIdx="3" presStyleCnt="6">
        <dgm:presLayoutVars>
          <dgm:chMax val="0"/>
          <dgm:bulletEnabled val="1"/>
        </dgm:presLayoutVars>
      </dgm:prSet>
      <dgm:spPr/>
    </dgm:pt>
    <dgm:pt modelId="{4391C3DA-0AA5-D54B-B0B1-47F5FA5225C4}" type="pres">
      <dgm:prSet presAssocID="{AF6AD609-001C-F64E-A5A1-8FE672402AA6}" presName="spacer" presStyleCnt="0"/>
      <dgm:spPr/>
    </dgm:pt>
    <dgm:pt modelId="{2C1C9CBE-D89F-E34F-A97F-15A6E7E8396A}" type="pres">
      <dgm:prSet presAssocID="{C82E7E87-264B-104C-B201-E6BECB14B68A}" presName="parentText" presStyleLbl="node1" presStyleIdx="4" presStyleCnt="6">
        <dgm:presLayoutVars>
          <dgm:chMax val="0"/>
          <dgm:bulletEnabled val="1"/>
        </dgm:presLayoutVars>
      </dgm:prSet>
      <dgm:spPr/>
    </dgm:pt>
    <dgm:pt modelId="{4FA80826-4CC7-F947-BFD6-16DD43156E24}" type="pres">
      <dgm:prSet presAssocID="{4C5E1943-F9D4-3744-85BA-E8D47330B558}" presName="spacer" presStyleCnt="0"/>
      <dgm:spPr/>
    </dgm:pt>
    <dgm:pt modelId="{36A08007-11DF-B44E-9A86-0B99AE03FD9D}" type="pres">
      <dgm:prSet presAssocID="{B77E3269-0E99-CD4C-AE32-2052DEF12E18}" presName="parentText" presStyleLbl="node1" presStyleIdx="5" presStyleCnt="6">
        <dgm:presLayoutVars>
          <dgm:chMax val="0"/>
          <dgm:bulletEnabled val="1"/>
        </dgm:presLayoutVars>
      </dgm:prSet>
      <dgm:spPr/>
    </dgm:pt>
  </dgm:ptLst>
  <dgm:cxnLst>
    <dgm:cxn modelId="{95C74210-D7A1-5248-97D6-BFAB3989D48C}" srcId="{3A6B78DC-3E7D-490E-AF94-18E70F8765D4}" destId="{C82E7E87-264B-104C-B201-E6BECB14B68A}" srcOrd="4" destOrd="0" parTransId="{4339DC9E-4962-6745-BDC0-F8F1CE90230E}" sibTransId="{4C5E1943-F9D4-3744-85BA-E8D47330B558}"/>
    <dgm:cxn modelId="{0B6DF51E-F164-D04F-BF6D-8195E5C1EBCE}" srcId="{3A6B78DC-3E7D-490E-AF94-18E70F8765D4}" destId="{78FA8A76-B3BA-3F4B-AA25-4D595B2044BB}" srcOrd="3" destOrd="0" parTransId="{C336A46A-DFFF-204E-AE5D-574ECFCAA214}" sibTransId="{AF6AD609-001C-F64E-A5A1-8FE672402AA6}"/>
    <dgm:cxn modelId="{ED346036-FB18-4741-9EA9-CFB4661AD624}" type="presOf" srcId="{2FABF9D3-6100-4C82-B4C6-E3365FA9672C}" destId="{B5BE2170-2DAD-48E8-85DB-AAF453F64947}" srcOrd="0" destOrd="0" presId="urn:microsoft.com/office/officeart/2005/8/layout/vList2"/>
    <dgm:cxn modelId="{6C8ADB40-50B5-44C1-953D-A8036431321F}" srcId="{3A6B78DC-3E7D-490E-AF94-18E70F8765D4}" destId="{1A0E36F2-C3A2-422C-8592-3A9E78730772}" srcOrd="2" destOrd="0" parTransId="{B3F1D28C-FE54-4C8F-AACE-691E1F435DE7}" sibTransId="{D6414196-A1B3-4C0E-86ED-EF88522F3AC2}"/>
    <dgm:cxn modelId="{036C7D41-2F3E-4109-A27B-D0DE0FEF4BB5}" type="presOf" srcId="{3A6B78DC-3E7D-490E-AF94-18E70F8765D4}" destId="{F1310BD9-5E28-4887-A61F-2BC8A4AAB3BB}" srcOrd="0" destOrd="0" presId="urn:microsoft.com/office/officeart/2005/8/layout/vList2"/>
    <dgm:cxn modelId="{CF50ED44-55FB-4785-88BE-6FAB3D0CBDB4}" srcId="{3A6B78DC-3E7D-490E-AF94-18E70F8765D4}" destId="{2FABF9D3-6100-4C82-B4C6-E3365FA9672C}" srcOrd="0" destOrd="0" parTransId="{5F3154A8-AB2F-4F69-8575-CA9D6717470B}" sibTransId="{864F52A2-C3A6-4B47-BB6B-4C7758DCECE9}"/>
    <dgm:cxn modelId="{A5BCD04E-5AC9-F840-ABEC-5295D4ADEAD3}" type="presOf" srcId="{78FA8A76-B3BA-3F4B-AA25-4D595B2044BB}" destId="{14C75315-096B-6F45-81DA-3FEB28D385D8}" srcOrd="0" destOrd="0" presId="urn:microsoft.com/office/officeart/2005/8/layout/vList2"/>
    <dgm:cxn modelId="{9F829EA4-7D20-F04E-BBF9-8CFEEFB0CEB0}" type="presOf" srcId="{B77E3269-0E99-CD4C-AE32-2052DEF12E18}" destId="{36A08007-11DF-B44E-9A86-0B99AE03FD9D}" srcOrd="0" destOrd="0" presId="urn:microsoft.com/office/officeart/2005/8/layout/vList2"/>
    <dgm:cxn modelId="{BBD7A1C0-2DCC-45B0-A2FA-A149BCCC18CD}" type="presOf" srcId="{5ECE7F68-D816-41FC-B962-A525B04E8CE1}" destId="{7E4048F5-380B-43C8-9010-2FAB1B767EF5}" srcOrd="0" destOrd="0" presId="urn:microsoft.com/office/officeart/2005/8/layout/vList2"/>
    <dgm:cxn modelId="{7D9A85D2-025C-1A42-A3C4-801E40D90086}" type="presOf" srcId="{C82E7E87-264B-104C-B201-E6BECB14B68A}" destId="{2C1C9CBE-D89F-E34F-A97F-15A6E7E8396A}" srcOrd="0" destOrd="0" presId="urn:microsoft.com/office/officeart/2005/8/layout/vList2"/>
    <dgm:cxn modelId="{9AD675D6-F5AA-45B0-B41C-15E3BDB90171}" srcId="{3A6B78DC-3E7D-490E-AF94-18E70F8765D4}" destId="{5ECE7F68-D816-41FC-B962-A525B04E8CE1}" srcOrd="1" destOrd="0" parTransId="{2185F245-946C-4816-9785-CB201FB143F7}" sibTransId="{89DFA45C-2BBD-418E-B6EE-164C5B547031}"/>
    <dgm:cxn modelId="{02231BDA-576B-499B-83D9-7B2B2C97477A}" type="presOf" srcId="{1A0E36F2-C3A2-422C-8592-3A9E78730772}" destId="{1C35F8FA-B7DE-4916-834A-8A1899D13D84}" srcOrd="0" destOrd="0" presId="urn:microsoft.com/office/officeart/2005/8/layout/vList2"/>
    <dgm:cxn modelId="{BE780AE9-83EA-9D4F-9529-189E19EADAFB}" srcId="{3A6B78DC-3E7D-490E-AF94-18E70F8765D4}" destId="{B77E3269-0E99-CD4C-AE32-2052DEF12E18}" srcOrd="5" destOrd="0" parTransId="{EEEEE6D7-CF8E-7347-8073-D135530697C2}" sibTransId="{7EE056B4-3421-FE47-A42B-B603D87FC186}"/>
    <dgm:cxn modelId="{A9992CD5-7114-4399-9981-049B2BD228D0}" type="presParOf" srcId="{F1310BD9-5E28-4887-A61F-2BC8A4AAB3BB}" destId="{B5BE2170-2DAD-48E8-85DB-AAF453F64947}" srcOrd="0" destOrd="0" presId="urn:microsoft.com/office/officeart/2005/8/layout/vList2"/>
    <dgm:cxn modelId="{6647C944-753F-4297-AC55-66842243E037}" type="presParOf" srcId="{F1310BD9-5E28-4887-A61F-2BC8A4AAB3BB}" destId="{FEB2D277-06F8-4ABA-827A-5FE42F4C2A50}" srcOrd="1" destOrd="0" presId="urn:microsoft.com/office/officeart/2005/8/layout/vList2"/>
    <dgm:cxn modelId="{18B15EA0-5DFC-468A-B9E8-C468C8D3E96D}" type="presParOf" srcId="{F1310BD9-5E28-4887-A61F-2BC8A4AAB3BB}" destId="{7E4048F5-380B-43C8-9010-2FAB1B767EF5}" srcOrd="2" destOrd="0" presId="urn:microsoft.com/office/officeart/2005/8/layout/vList2"/>
    <dgm:cxn modelId="{C2C310C7-1879-4941-907C-5E1E833B0911}" type="presParOf" srcId="{F1310BD9-5E28-4887-A61F-2BC8A4AAB3BB}" destId="{5A5FFFB1-407D-46A0-9C15-7B6EA7D7128F}" srcOrd="3" destOrd="0" presId="urn:microsoft.com/office/officeart/2005/8/layout/vList2"/>
    <dgm:cxn modelId="{D2E5F5CD-32F6-44F0-AB9A-C89443D708D8}" type="presParOf" srcId="{F1310BD9-5E28-4887-A61F-2BC8A4AAB3BB}" destId="{1C35F8FA-B7DE-4916-834A-8A1899D13D84}" srcOrd="4" destOrd="0" presId="urn:microsoft.com/office/officeart/2005/8/layout/vList2"/>
    <dgm:cxn modelId="{FB7B4DFB-B7B9-4145-BEBD-88D0544B80B1}" type="presParOf" srcId="{F1310BD9-5E28-4887-A61F-2BC8A4AAB3BB}" destId="{FE258423-D919-8A48-B590-48135E21801E}" srcOrd="5" destOrd="0" presId="urn:microsoft.com/office/officeart/2005/8/layout/vList2"/>
    <dgm:cxn modelId="{5219A525-794C-8148-9D80-59402E604801}" type="presParOf" srcId="{F1310BD9-5E28-4887-A61F-2BC8A4AAB3BB}" destId="{14C75315-096B-6F45-81DA-3FEB28D385D8}" srcOrd="6" destOrd="0" presId="urn:microsoft.com/office/officeart/2005/8/layout/vList2"/>
    <dgm:cxn modelId="{D8573008-6994-A048-8963-1CDD904A38C3}" type="presParOf" srcId="{F1310BD9-5E28-4887-A61F-2BC8A4AAB3BB}" destId="{4391C3DA-0AA5-D54B-B0B1-47F5FA5225C4}" srcOrd="7" destOrd="0" presId="urn:microsoft.com/office/officeart/2005/8/layout/vList2"/>
    <dgm:cxn modelId="{130B6EFA-15A1-7D4C-9DDF-3BBA0CD8DE5C}" type="presParOf" srcId="{F1310BD9-5E28-4887-A61F-2BC8A4AAB3BB}" destId="{2C1C9CBE-D89F-E34F-A97F-15A6E7E8396A}" srcOrd="8" destOrd="0" presId="urn:microsoft.com/office/officeart/2005/8/layout/vList2"/>
    <dgm:cxn modelId="{F0C18163-017F-424B-BDC8-60D04C5BB907}" type="presParOf" srcId="{F1310BD9-5E28-4887-A61F-2BC8A4AAB3BB}" destId="{4FA80826-4CC7-F947-BFD6-16DD43156E24}" srcOrd="9" destOrd="0" presId="urn:microsoft.com/office/officeart/2005/8/layout/vList2"/>
    <dgm:cxn modelId="{5FAC896F-7C79-194E-8F11-A4EDC1831EE5}" type="presParOf" srcId="{F1310BD9-5E28-4887-A61F-2BC8A4AAB3BB}" destId="{36A08007-11DF-B44E-9A86-0B99AE03FD9D}" srcOrd="1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3600" dirty="0">
              <a:latin typeface="Arial" panose="020B0604020202020204" pitchFamily="34" charset="0"/>
              <a:cs typeface="Arial" panose="020B0604020202020204" pitchFamily="34" charset="0"/>
            </a:rPr>
            <a:t>Section 1 : Background</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F8AACB0-E8F2-4FC8-A1D8-B6C03F02BFF3}">
      <dgm:prSet custT="1"/>
      <dgm:spPr/>
      <dgm:t>
        <a:bodyPr/>
        <a:lstStyle/>
        <a:p>
          <a:pPr rtl="0"/>
          <a:r>
            <a:rPr lang="en-GB" sz="1400" dirty="0"/>
            <a:t>The Times was established in 1785 under the name 'The Daily Universal </a:t>
          </a:r>
          <a:r>
            <a:rPr lang="en-GB" sz="1400"/>
            <a:t>Register"</a:t>
          </a:r>
          <a:endParaRPr lang="en-GB" sz="1400" dirty="0">
            <a:solidFill>
              <a:schemeClr val="bg1"/>
            </a:solidFill>
          </a:endParaRPr>
        </a:p>
      </dgm:t>
    </dgm:pt>
    <dgm:pt modelId="{78572996-C360-451B-B0CF-F4805295ABFB}" type="parTrans" cxnId="{85841D9A-AA59-4F83-BF93-B3249216AA09}">
      <dgm:prSet/>
      <dgm:spPr/>
      <dgm:t>
        <a:bodyPr/>
        <a:lstStyle/>
        <a:p>
          <a:endParaRPr lang="en-GB" sz="1400"/>
        </a:p>
      </dgm:t>
    </dgm:pt>
    <dgm:pt modelId="{3DC3F039-6252-42A7-B7E4-7A50851EE0D9}" type="sibTrans" cxnId="{85841D9A-AA59-4F83-BF93-B3249216AA09}">
      <dgm:prSet/>
      <dgm:spPr/>
      <dgm:t>
        <a:bodyPr/>
        <a:lstStyle/>
        <a:p>
          <a:endParaRPr lang="en-GB" sz="1400"/>
        </a:p>
      </dgm:t>
    </dgm:pt>
    <dgm:pt modelId="{F4F909E9-F9DB-45CF-A104-C173A2C3FDFB}">
      <dgm:prSet custT="1"/>
      <dgm:spPr/>
      <dgm:t>
        <a:bodyPr/>
        <a:lstStyle/>
        <a:p>
          <a:pPr rtl="0"/>
          <a:r>
            <a:rPr lang="en-GB" sz="1400" dirty="0"/>
            <a:t>In January 1788 it changed its name to "The Times” </a:t>
          </a:r>
          <a:r>
            <a:rPr lang="en-GB" sz="1000" i="0" dirty="0"/>
            <a:t>[</a:t>
          </a:r>
          <a:r>
            <a:rPr lang="en-GB" sz="1000" i="0" dirty="0" err="1"/>
            <a:t>Wikipedia.org</a:t>
          </a:r>
          <a:r>
            <a:rPr lang="en-GB" sz="1000" i="0" dirty="0"/>
            <a:t> 2019]</a:t>
          </a:r>
        </a:p>
      </dgm:t>
    </dgm:pt>
    <dgm:pt modelId="{1D127CDB-5DD9-4946-AFE5-64D333A785F6}" type="parTrans" cxnId="{3101E012-F67F-4234-80FC-0B9669BA383D}">
      <dgm:prSet/>
      <dgm:spPr/>
      <dgm:t>
        <a:bodyPr/>
        <a:lstStyle/>
        <a:p>
          <a:endParaRPr lang="en-GB" sz="1400"/>
        </a:p>
      </dgm:t>
    </dgm:pt>
    <dgm:pt modelId="{D0B13D2D-2914-4DED-8666-97CD3C9348F3}" type="sibTrans" cxnId="{3101E012-F67F-4234-80FC-0B9669BA383D}">
      <dgm:prSet/>
      <dgm:spPr/>
      <dgm:t>
        <a:bodyPr/>
        <a:lstStyle/>
        <a:p>
          <a:endParaRPr lang="en-GB" sz="1400"/>
        </a:p>
      </dgm:t>
    </dgm:pt>
    <dgm:pt modelId="{7BE001F8-2177-42BE-AACF-F86E56B7F55B}">
      <dgm:prSet custT="1"/>
      <dgm:spPr/>
      <dgm:t>
        <a:bodyPr/>
        <a:lstStyle/>
        <a:p>
          <a:pPr rtl="0"/>
          <a:r>
            <a:rPr lang="en-GB" sz="1400" dirty="0"/>
            <a:t>The Times and Sunday Times gained same ownership in 1967 but retained separate Reporters and Editors </a:t>
          </a:r>
          <a:r>
            <a:rPr lang="en-GB" sz="1000" i="0" dirty="0"/>
            <a:t>[</a:t>
          </a:r>
          <a:r>
            <a:rPr lang="en-GB" sz="1000" i="0" dirty="0" err="1"/>
            <a:t>Wikipedia.org</a:t>
          </a:r>
          <a:r>
            <a:rPr lang="en-GB" sz="1000" i="0" dirty="0"/>
            <a:t> 2019]</a:t>
          </a:r>
        </a:p>
      </dgm:t>
    </dgm:pt>
    <dgm:pt modelId="{3B57CD25-3732-4D3B-BD37-187DCE1D3751}" type="parTrans" cxnId="{6A0D4CFE-F32E-4E49-B478-F2AA2D541504}">
      <dgm:prSet/>
      <dgm:spPr/>
      <dgm:t>
        <a:bodyPr/>
        <a:lstStyle/>
        <a:p>
          <a:endParaRPr lang="en-GB" sz="1400"/>
        </a:p>
      </dgm:t>
    </dgm:pt>
    <dgm:pt modelId="{30623827-AF40-4360-817D-206506C4D9D8}" type="sibTrans" cxnId="{6A0D4CFE-F32E-4E49-B478-F2AA2D541504}">
      <dgm:prSet/>
      <dgm:spPr/>
      <dgm:t>
        <a:bodyPr/>
        <a:lstStyle/>
        <a:p>
          <a:endParaRPr lang="en-GB" sz="1400"/>
        </a:p>
      </dgm:t>
    </dgm:pt>
    <dgm:pt modelId="{B1B77D70-514A-4D43-BAF8-34B0F9682E11}">
      <dgm:prSet custT="1"/>
      <dgm:spPr/>
      <dgm:t>
        <a:bodyPr/>
        <a:lstStyle/>
        <a:p>
          <a:pPr rtl="0"/>
          <a:r>
            <a:rPr lang="en-GB" sz="1400" dirty="0"/>
            <a:t>The paper has a reputation of honesty and having Britons interest at hart</a:t>
          </a:r>
        </a:p>
      </dgm:t>
    </dgm:pt>
    <dgm:pt modelId="{4A04B47E-F59B-449E-A00B-34829BB9D7FA}" type="parTrans" cxnId="{DF704772-1DE1-4732-8BB1-99C7E0CC6D82}">
      <dgm:prSet/>
      <dgm:spPr/>
      <dgm:t>
        <a:bodyPr/>
        <a:lstStyle/>
        <a:p>
          <a:endParaRPr lang="en-GB" sz="1400"/>
        </a:p>
      </dgm:t>
    </dgm:pt>
    <dgm:pt modelId="{EF94778A-1D00-4560-8F76-0B9C199E2F61}" type="sibTrans" cxnId="{DF704772-1DE1-4732-8BB1-99C7E0CC6D82}">
      <dgm:prSet/>
      <dgm:spPr/>
      <dgm:t>
        <a:bodyPr/>
        <a:lstStyle/>
        <a:p>
          <a:endParaRPr lang="en-GB" sz="1400"/>
        </a:p>
      </dgm:t>
    </dgm:pt>
    <dgm:pt modelId="{4094E5CE-DDF0-42A0-9D24-90A590115BF6}">
      <dgm:prSet custT="1"/>
      <dgm:spPr/>
      <dgm:t>
        <a:bodyPr/>
        <a:lstStyle/>
        <a:p>
          <a:pPr rtl="0"/>
          <a:r>
            <a:rPr lang="en-GB" sz="1400" dirty="0"/>
            <a:t>It has a long standing relationship with the Government and is a Conservative Newspaper</a:t>
          </a:r>
        </a:p>
      </dgm:t>
    </dgm:pt>
    <dgm:pt modelId="{D773724C-CAB9-42D2-B358-225A85DF9592}" type="parTrans" cxnId="{34F91DF1-7655-4C3B-B645-0C4E12D8DFAE}">
      <dgm:prSet/>
      <dgm:spPr/>
      <dgm:t>
        <a:bodyPr/>
        <a:lstStyle/>
        <a:p>
          <a:endParaRPr lang="en-GB" sz="1400"/>
        </a:p>
      </dgm:t>
    </dgm:pt>
    <dgm:pt modelId="{FFB3449F-69D3-4E22-A236-93C1AC78C5A9}" type="sibTrans" cxnId="{34F91DF1-7655-4C3B-B645-0C4E12D8DFAE}">
      <dgm:prSet/>
      <dgm:spPr/>
      <dgm:t>
        <a:bodyPr/>
        <a:lstStyle/>
        <a:p>
          <a:endParaRPr lang="en-GB" sz="1400"/>
        </a:p>
      </dgm:t>
    </dgm:pt>
    <dgm:pt modelId="{FA4EDB50-18BE-D044-B3C6-9329D444F69F}">
      <dgm:prSet custT="1"/>
      <dgm:spPr/>
      <dgm:t>
        <a:bodyPr/>
        <a:lstStyle/>
        <a:p>
          <a:pPr rtl="0"/>
          <a:r>
            <a:rPr lang="en-GB" sz="1400" dirty="0"/>
            <a:t>In 1830 It had a nickname  'The </a:t>
          </a:r>
          <a:r>
            <a:rPr lang="en-GB" sz="1400" dirty="0" err="1"/>
            <a:t>Thunderer</a:t>
          </a:r>
          <a:r>
            <a:rPr lang="en-GB" sz="1400" dirty="0"/>
            <a:t> ‘- after death of Lord </a:t>
          </a:r>
          <a:r>
            <a:rPr lang="en-GB" sz="1400" i="0" dirty="0"/>
            <a:t>Graves </a:t>
          </a:r>
          <a:r>
            <a:rPr lang="en-GB" sz="1000" i="0" dirty="0"/>
            <a:t>[Encyclopaedia Britannica 2019]</a:t>
          </a:r>
        </a:p>
      </dgm:t>
    </dgm:pt>
    <dgm:pt modelId="{341BFA15-7A7C-0749-AFF2-A72778C7409A}" type="parTrans" cxnId="{DD8E23EC-81B2-0249-A588-87C2A68C0282}">
      <dgm:prSet/>
      <dgm:spPr/>
      <dgm:t>
        <a:bodyPr/>
        <a:lstStyle/>
        <a:p>
          <a:endParaRPr lang="en-GB" sz="1400"/>
        </a:p>
      </dgm:t>
    </dgm:pt>
    <dgm:pt modelId="{76E3A8E2-4BA8-C640-AE3E-C6C5F85A7B98}" type="sibTrans" cxnId="{DD8E23EC-81B2-0249-A588-87C2A68C0282}">
      <dgm:prSet/>
      <dgm:spPr/>
      <dgm:t>
        <a:bodyPr/>
        <a:lstStyle/>
        <a:p>
          <a:endParaRPr lang="en-GB" sz="1400"/>
        </a:p>
      </dgm:t>
    </dgm:pt>
    <dgm:pt modelId="{CCC8DE0F-8911-494A-BABB-A02E6F9DE59F}">
      <dgm:prSet custT="1"/>
      <dgm:spPr/>
      <dgm:t>
        <a:bodyPr/>
        <a:lstStyle/>
        <a:p>
          <a:r>
            <a:rPr lang="en-GB" sz="1400" dirty="0"/>
            <a:t>Meaning behind the word 'Times" - "that what has happened” </a:t>
          </a:r>
          <a:r>
            <a:rPr lang="en-GB" sz="1000" i="0" dirty="0"/>
            <a:t>[</a:t>
          </a:r>
          <a:r>
            <a:rPr lang="en-GB" sz="1000" i="0" dirty="0" err="1"/>
            <a:t>Wikipedia.org</a:t>
          </a:r>
          <a:r>
            <a:rPr lang="en-GB" sz="1000" i="0" dirty="0"/>
            <a:t> 2019]  </a:t>
          </a:r>
        </a:p>
      </dgm:t>
    </dgm:pt>
    <dgm:pt modelId="{B0A44A71-BD55-4941-89FC-D26F50106515}" type="parTrans" cxnId="{EDB2F045-5322-DD41-887C-0DFE8BBF77A8}">
      <dgm:prSet/>
      <dgm:spPr/>
      <dgm:t>
        <a:bodyPr/>
        <a:lstStyle/>
        <a:p>
          <a:endParaRPr lang="en-GB" sz="1400"/>
        </a:p>
      </dgm:t>
    </dgm:pt>
    <dgm:pt modelId="{0C5BBA06-2E2A-8942-9190-CA37FFE67A24}" type="sibTrans" cxnId="{EDB2F045-5322-DD41-887C-0DFE8BBF77A8}">
      <dgm:prSet/>
      <dgm:spPr/>
      <dgm:t>
        <a:bodyPr/>
        <a:lstStyle/>
        <a:p>
          <a:endParaRPr lang="en-GB" sz="1400"/>
        </a:p>
      </dgm:t>
    </dgm:pt>
    <dgm:pt modelId="{4758F7E6-4160-3743-9194-9779A4F86362}">
      <dgm:prSet custT="1"/>
      <dgm:spPr/>
      <dgm:t>
        <a:bodyPr/>
        <a:lstStyle/>
        <a:p>
          <a:pPr rtl="0"/>
          <a:r>
            <a:rPr lang="en-GB" sz="1400" dirty="0"/>
            <a:t>In 1999 the website was launched entering the digital era </a:t>
          </a:r>
          <a:r>
            <a:rPr lang="en-GB" sz="1000" dirty="0"/>
            <a:t>[</a:t>
          </a:r>
          <a:r>
            <a:rPr lang="en-GB" sz="1000" dirty="0" err="1"/>
            <a:t>Thetimes.co.uk</a:t>
          </a:r>
          <a:r>
            <a:rPr lang="en-GB" sz="1000" dirty="0"/>
            <a:t> 2019]</a:t>
          </a:r>
        </a:p>
      </dgm:t>
    </dgm:pt>
    <dgm:pt modelId="{D93DD491-FDCF-E14C-B864-343EFC880E90}" type="parTrans" cxnId="{35480015-DC22-C247-BE2C-B59D166ED0F5}">
      <dgm:prSet/>
      <dgm:spPr/>
      <dgm:t>
        <a:bodyPr/>
        <a:lstStyle/>
        <a:p>
          <a:endParaRPr lang="en-GB" sz="1400"/>
        </a:p>
      </dgm:t>
    </dgm:pt>
    <dgm:pt modelId="{38EA3763-8AB9-4E41-8695-93B04C4CDD4D}" type="sibTrans" cxnId="{35480015-DC22-C247-BE2C-B59D166ED0F5}">
      <dgm:prSet/>
      <dgm:spPr/>
      <dgm:t>
        <a:bodyPr/>
        <a:lstStyle/>
        <a:p>
          <a:endParaRPr lang="en-GB" sz="1400"/>
        </a:p>
      </dgm:t>
    </dgm:pt>
    <dgm:pt modelId="{1E8D968B-D53A-1B4B-BE6F-D52CC583DE31}">
      <dgm:prSet custT="1"/>
      <dgm:spPr/>
      <dgm:t>
        <a:bodyPr/>
        <a:lstStyle/>
        <a:p>
          <a:r>
            <a:rPr lang="en-GB" sz="1400" dirty="0"/>
            <a:t>The wealth of The Times allowed it to stay ahead of competition by acquiring the latest technology before other print media did</a:t>
          </a:r>
        </a:p>
      </dgm:t>
    </dgm:pt>
    <dgm:pt modelId="{8C9BE41C-32C6-8E4C-8422-B6F002142AD9}" type="parTrans" cxnId="{C4CA7646-F4DD-5C4F-872F-C2BF7DA67CB7}">
      <dgm:prSet/>
      <dgm:spPr/>
      <dgm:t>
        <a:bodyPr/>
        <a:lstStyle/>
        <a:p>
          <a:endParaRPr lang="en-GB" sz="1400"/>
        </a:p>
      </dgm:t>
    </dgm:pt>
    <dgm:pt modelId="{C893FB50-1C3B-6B40-A16B-83B879B77FCF}" type="sibTrans" cxnId="{C4CA7646-F4DD-5C4F-872F-C2BF7DA67CB7}">
      <dgm:prSet/>
      <dgm:spPr/>
      <dgm:t>
        <a:bodyPr/>
        <a:lstStyle/>
        <a:p>
          <a:endParaRPr lang="en-GB" sz="1400"/>
        </a:p>
      </dgm:t>
    </dgm:pt>
    <dgm:pt modelId="{45954FAF-D415-FA49-88DE-F30DC660D8A1}">
      <dgm:prSet custT="1"/>
      <dgm:spPr/>
      <dgm:t>
        <a:bodyPr/>
        <a:lstStyle/>
        <a:p>
          <a:r>
            <a:rPr lang="en-GB" sz="1400" dirty="0"/>
            <a:t>The Broadsheet format in which the times was printed lasted for 219 years but in 2004 it replaced the format with a compact format more suited for commuters. </a:t>
          </a:r>
          <a:r>
            <a:rPr lang="en-GB" sz="1000" i="0" dirty="0"/>
            <a:t>[</a:t>
          </a:r>
          <a:r>
            <a:rPr lang="en-GB" sz="1000" i="0" dirty="0" err="1"/>
            <a:t>Wikipedia.org</a:t>
          </a:r>
          <a:r>
            <a:rPr lang="en-GB" sz="1000" i="0" dirty="0"/>
            <a:t> 2019] </a:t>
          </a:r>
          <a:endParaRPr lang="en-GB" sz="1000" dirty="0"/>
        </a:p>
      </dgm:t>
    </dgm:pt>
    <dgm:pt modelId="{982C6AC7-6FBA-5549-902D-E55E45A080B9}" type="parTrans" cxnId="{92A58CE5-154D-1048-B4D0-11FF51493BCA}">
      <dgm:prSet/>
      <dgm:spPr/>
      <dgm:t>
        <a:bodyPr/>
        <a:lstStyle/>
        <a:p>
          <a:endParaRPr lang="en-GB" sz="1400"/>
        </a:p>
      </dgm:t>
    </dgm:pt>
    <dgm:pt modelId="{E2271EA6-DB43-464F-9D4C-265E56E3A8BC}" type="sibTrans" cxnId="{92A58CE5-154D-1048-B4D0-11FF51493BCA}">
      <dgm:prSet/>
      <dgm:spPr/>
      <dgm:t>
        <a:bodyPr/>
        <a:lstStyle/>
        <a:p>
          <a:endParaRPr lang="en-GB" sz="1400"/>
        </a:p>
      </dgm:t>
    </dgm:pt>
    <dgm:pt modelId="{B6721451-4BFB-4A76-8E5F-53E0646B7BAA}" type="pres">
      <dgm:prSet presAssocID="{C20D2236-6728-47FE-9D8A-48EB9A6F455C}" presName="linear" presStyleCnt="0">
        <dgm:presLayoutVars>
          <dgm:animLvl val="lvl"/>
          <dgm:resizeHandles val="exact"/>
        </dgm:presLayoutVars>
      </dgm:prSet>
      <dgm:spPr/>
    </dgm:pt>
    <dgm:pt modelId="{B4A99657-D840-47DC-9434-1816986C6F8B}" type="pres">
      <dgm:prSet presAssocID="{7F8AACB0-E8F2-4FC8-A1D8-B6C03F02BFF3}" presName="parentText" presStyleLbl="node1" presStyleIdx="0" presStyleCnt="10" custLinFactY="-104975" custLinFactNeighborY="-200000">
        <dgm:presLayoutVars>
          <dgm:chMax val="0"/>
          <dgm:bulletEnabled val="1"/>
        </dgm:presLayoutVars>
      </dgm:prSet>
      <dgm:spPr/>
    </dgm:pt>
    <dgm:pt modelId="{845E6F7D-C602-4B47-9017-25BF4A838559}" type="pres">
      <dgm:prSet presAssocID="{3DC3F039-6252-42A7-B7E4-7A50851EE0D9}" presName="spacer" presStyleCnt="0"/>
      <dgm:spPr/>
    </dgm:pt>
    <dgm:pt modelId="{3643B4CE-1E70-476E-ABED-E1FAC88B1345}" type="pres">
      <dgm:prSet presAssocID="{F4F909E9-F9DB-45CF-A104-C173A2C3FDFB}" presName="parentText" presStyleLbl="node1" presStyleIdx="1" presStyleCnt="10" custLinFactY="-100000" custLinFactNeighborX="-329" custLinFactNeighborY="-166837">
        <dgm:presLayoutVars>
          <dgm:chMax val="0"/>
          <dgm:bulletEnabled val="1"/>
        </dgm:presLayoutVars>
      </dgm:prSet>
      <dgm:spPr/>
    </dgm:pt>
    <dgm:pt modelId="{49057FFE-14EB-4432-887B-95EB4E92B9F3}" type="pres">
      <dgm:prSet presAssocID="{D0B13D2D-2914-4DED-8666-97CD3C9348F3}" presName="spacer" presStyleCnt="0"/>
      <dgm:spPr/>
    </dgm:pt>
    <dgm:pt modelId="{DB2F1B27-62B4-FA4B-AA95-72D608414E1F}" type="pres">
      <dgm:prSet presAssocID="{CCC8DE0F-8911-494A-BABB-A02E6F9DE59F}" presName="parentText" presStyleLbl="node1" presStyleIdx="2" presStyleCnt="10" custLinFactY="-96374" custLinFactNeighborY="-100000">
        <dgm:presLayoutVars>
          <dgm:chMax val="0"/>
          <dgm:bulletEnabled val="1"/>
        </dgm:presLayoutVars>
      </dgm:prSet>
      <dgm:spPr/>
    </dgm:pt>
    <dgm:pt modelId="{09C57C37-5AD6-7248-865A-2EA11D59772B}" type="pres">
      <dgm:prSet presAssocID="{0C5BBA06-2E2A-8942-9190-CA37FFE67A24}" presName="spacer" presStyleCnt="0"/>
      <dgm:spPr/>
    </dgm:pt>
    <dgm:pt modelId="{A56A5B71-3902-7548-97B9-6DD3953CBC43}" type="pres">
      <dgm:prSet presAssocID="{FA4EDB50-18BE-D044-B3C6-9329D444F69F}" presName="parentText" presStyleLbl="node1" presStyleIdx="3" presStyleCnt="10" custLinFactY="-89479" custLinFactNeighborX="-329" custLinFactNeighborY="-100000">
        <dgm:presLayoutVars>
          <dgm:chMax val="0"/>
          <dgm:bulletEnabled val="1"/>
        </dgm:presLayoutVars>
      </dgm:prSet>
      <dgm:spPr/>
    </dgm:pt>
    <dgm:pt modelId="{46C40116-2EA5-3345-9EEF-C0766C2B477E}" type="pres">
      <dgm:prSet presAssocID="{76E3A8E2-4BA8-C640-AE3E-C6C5F85A7B98}" presName="spacer" presStyleCnt="0"/>
      <dgm:spPr/>
    </dgm:pt>
    <dgm:pt modelId="{711868FD-3D52-41E8-A3E5-CD1E7E25E05B}" type="pres">
      <dgm:prSet presAssocID="{B1B77D70-514A-4D43-BAF8-34B0F9682E11}" presName="parentText" presStyleLbl="node1" presStyleIdx="4" presStyleCnt="10" custLinFactY="-80177" custLinFactNeighborY="-100000">
        <dgm:presLayoutVars>
          <dgm:chMax val="0"/>
          <dgm:bulletEnabled val="1"/>
        </dgm:presLayoutVars>
      </dgm:prSet>
      <dgm:spPr/>
    </dgm:pt>
    <dgm:pt modelId="{3ECE94FC-ABB7-4653-8358-C70909AE828E}" type="pres">
      <dgm:prSet presAssocID="{EF94778A-1D00-4560-8F76-0B9C199E2F61}" presName="spacer" presStyleCnt="0"/>
      <dgm:spPr/>
    </dgm:pt>
    <dgm:pt modelId="{63C01CE3-0508-4A0A-BFD2-EDB41B847650}" type="pres">
      <dgm:prSet presAssocID="{4094E5CE-DDF0-42A0-9D24-90A590115BF6}" presName="parentText" presStyleLbl="node1" presStyleIdx="5" presStyleCnt="10" custLinFactY="-71008" custLinFactNeighborY="-100000">
        <dgm:presLayoutVars>
          <dgm:chMax val="0"/>
          <dgm:bulletEnabled val="1"/>
        </dgm:presLayoutVars>
      </dgm:prSet>
      <dgm:spPr/>
    </dgm:pt>
    <dgm:pt modelId="{D319DAC8-BF93-6A44-BF6E-E5127EE43110}" type="pres">
      <dgm:prSet presAssocID="{FFB3449F-69D3-4E22-A236-93C1AC78C5A9}" presName="spacer" presStyleCnt="0"/>
      <dgm:spPr/>
    </dgm:pt>
    <dgm:pt modelId="{160E57DE-4110-4F4E-B057-394B989575BD}" type="pres">
      <dgm:prSet presAssocID="{7BE001F8-2177-42BE-AACF-F86E56B7F55B}" presName="parentText" presStyleLbl="node1" presStyleIdx="6" presStyleCnt="10" custLinFactY="-63997" custLinFactNeighborY="-100000">
        <dgm:presLayoutVars>
          <dgm:chMax val="0"/>
          <dgm:bulletEnabled val="1"/>
        </dgm:presLayoutVars>
      </dgm:prSet>
      <dgm:spPr/>
    </dgm:pt>
    <dgm:pt modelId="{D608C1A3-8B91-FE43-A053-A8B4E3BF0957}" type="pres">
      <dgm:prSet presAssocID="{30623827-AF40-4360-817D-206506C4D9D8}" presName="spacer" presStyleCnt="0"/>
      <dgm:spPr/>
    </dgm:pt>
    <dgm:pt modelId="{AEB8E1F3-AE3D-4F41-AC95-C7252A763F19}" type="pres">
      <dgm:prSet presAssocID="{4758F7E6-4160-3743-9194-9779A4F86362}" presName="parentText" presStyleLbl="node1" presStyleIdx="7" presStyleCnt="10" custLinFactY="-55422" custLinFactNeighborY="-100000">
        <dgm:presLayoutVars>
          <dgm:chMax val="0"/>
          <dgm:bulletEnabled val="1"/>
        </dgm:presLayoutVars>
      </dgm:prSet>
      <dgm:spPr/>
    </dgm:pt>
    <dgm:pt modelId="{4D35D60A-D89F-8741-AC9E-B63FDCEB61FB}" type="pres">
      <dgm:prSet presAssocID="{38EA3763-8AB9-4E41-8695-93B04C4CDD4D}" presName="spacer" presStyleCnt="0"/>
      <dgm:spPr/>
    </dgm:pt>
    <dgm:pt modelId="{7C822CC4-AAD1-AE4E-AEE1-E320CB1FE77E}" type="pres">
      <dgm:prSet presAssocID="{45954FAF-D415-FA49-88DE-F30DC660D8A1}" presName="parentText" presStyleLbl="node1" presStyleIdx="8" presStyleCnt="10" custLinFactY="-47942" custLinFactNeighborY="-100000">
        <dgm:presLayoutVars>
          <dgm:chMax val="0"/>
          <dgm:bulletEnabled val="1"/>
        </dgm:presLayoutVars>
      </dgm:prSet>
      <dgm:spPr/>
    </dgm:pt>
    <dgm:pt modelId="{B80113EC-30C1-BC49-BF8F-8AD01B5882F0}" type="pres">
      <dgm:prSet presAssocID="{E2271EA6-DB43-464F-9D4C-265E56E3A8BC}" presName="spacer" presStyleCnt="0"/>
      <dgm:spPr/>
    </dgm:pt>
    <dgm:pt modelId="{4E0DBFC6-4664-5A40-8D2B-370C29A3BB46}" type="pres">
      <dgm:prSet presAssocID="{1E8D968B-D53A-1B4B-BE6F-D52CC583DE31}" presName="parentText" presStyleLbl="node1" presStyleIdx="9" presStyleCnt="10" custLinFactY="-39563" custLinFactNeighborY="-100000">
        <dgm:presLayoutVars>
          <dgm:chMax val="0"/>
          <dgm:bulletEnabled val="1"/>
        </dgm:presLayoutVars>
      </dgm:prSet>
      <dgm:spPr/>
    </dgm:pt>
  </dgm:ptLst>
  <dgm:cxnLst>
    <dgm:cxn modelId="{3101E012-F67F-4234-80FC-0B9669BA383D}" srcId="{C20D2236-6728-47FE-9D8A-48EB9A6F455C}" destId="{F4F909E9-F9DB-45CF-A104-C173A2C3FDFB}" srcOrd="1" destOrd="0" parTransId="{1D127CDB-5DD9-4946-AFE5-64D333A785F6}" sibTransId="{D0B13D2D-2914-4DED-8666-97CD3C9348F3}"/>
    <dgm:cxn modelId="{35480015-DC22-C247-BE2C-B59D166ED0F5}" srcId="{C20D2236-6728-47FE-9D8A-48EB9A6F455C}" destId="{4758F7E6-4160-3743-9194-9779A4F86362}" srcOrd="7" destOrd="0" parTransId="{D93DD491-FDCF-E14C-B864-343EFC880E90}" sibTransId="{38EA3763-8AB9-4E41-8695-93B04C4CDD4D}"/>
    <dgm:cxn modelId="{47562F15-337D-EB43-A551-168503300C42}" type="presOf" srcId="{FA4EDB50-18BE-D044-B3C6-9329D444F69F}" destId="{A56A5B71-3902-7548-97B9-6DD3953CBC43}" srcOrd="0" destOrd="0" presId="urn:microsoft.com/office/officeart/2005/8/layout/vList2"/>
    <dgm:cxn modelId="{13022E37-6930-F24F-98E2-3F7601C11804}" type="presOf" srcId="{4094E5CE-DDF0-42A0-9D24-90A590115BF6}" destId="{63C01CE3-0508-4A0A-BFD2-EDB41B847650}" srcOrd="0" destOrd="0" presId="urn:microsoft.com/office/officeart/2005/8/layout/vList2"/>
    <dgm:cxn modelId="{8F12F63F-AE2E-4337-94DE-1B735F26B819}" type="presOf" srcId="{C20D2236-6728-47FE-9D8A-48EB9A6F455C}" destId="{B6721451-4BFB-4A76-8E5F-53E0646B7BAA}" srcOrd="0" destOrd="0" presId="urn:microsoft.com/office/officeart/2005/8/layout/vList2"/>
    <dgm:cxn modelId="{EDB2F045-5322-DD41-887C-0DFE8BBF77A8}" srcId="{C20D2236-6728-47FE-9D8A-48EB9A6F455C}" destId="{CCC8DE0F-8911-494A-BABB-A02E6F9DE59F}" srcOrd="2" destOrd="0" parTransId="{B0A44A71-BD55-4941-89FC-D26F50106515}" sibTransId="{0C5BBA06-2E2A-8942-9190-CA37FFE67A24}"/>
    <dgm:cxn modelId="{C4CA7646-F4DD-5C4F-872F-C2BF7DA67CB7}" srcId="{C20D2236-6728-47FE-9D8A-48EB9A6F455C}" destId="{1E8D968B-D53A-1B4B-BE6F-D52CC583DE31}" srcOrd="9" destOrd="0" parTransId="{8C9BE41C-32C6-8E4C-8422-B6F002142AD9}" sibTransId="{C893FB50-1C3B-6B40-A16B-83B879B77FCF}"/>
    <dgm:cxn modelId="{57E0CA58-969C-7140-872E-E1FD12574CDE}" type="presOf" srcId="{B1B77D70-514A-4D43-BAF8-34B0F9682E11}" destId="{711868FD-3D52-41E8-A3E5-CD1E7E25E05B}" srcOrd="0" destOrd="0" presId="urn:microsoft.com/office/officeart/2005/8/layout/vList2"/>
    <dgm:cxn modelId="{DF704772-1DE1-4732-8BB1-99C7E0CC6D82}" srcId="{C20D2236-6728-47FE-9D8A-48EB9A6F455C}" destId="{B1B77D70-514A-4D43-BAF8-34B0F9682E11}" srcOrd="4" destOrd="0" parTransId="{4A04B47E-F59B-449E-A00B-34829BB9D7FA}" sibTransId="{EF94778A-1D00-4560-8F76-0B9C199E2F61}"/>
    <dgm:cxn modelId="{D9345C73-31C4-4D40-B173-8239D27D8C4E}" type="presOf" srcId="{7F8AACB0-E8F2-4FC8-A1D8-B6C03F02BFF3}" destId="{B4A99657-D840-47DC-9434-1816986C6F8B}" srcOrd="0" destOrd="0" presId="urn:microsoft.com/office/officeart/2005/8/layout/vList2"/>
    <dgm:cxn modelId="{06021A7B-0118-FA40-A917-51A5C1F4411D}" type="presOf" srcId="{4758F7E6-4160-3743-9194-9779A4F86362}" destId="{AEB8E1F3-AE3D-4F41-AC95-C7252A763F19}" srcOrd="0" destOrd="0" presId="urn:microsoft.com/office/officeart/2005/8/layout/vList2"/>
    <dgm:cxn modelId="{85841D9A-AA59-4F83-BF93-B3249216AA09}" srcId="{C20D2236-6728-47FE-9D8A-48EB9A6F455C}" destId="{7F8AACB0-E8F2-4FC8-A1D8-B6C03F02BFF3}" srcOrd="0" destOrd="0" parTransId="{78572996-C360-451B-B0CF-F4805295ABFB}" sibTransId="{3DC3F039-6252-42A7-B7E4-7A50851EE0D9}"/>
    <dgm:cxn modelId="{43A865A9-F790-7B4B-8E1F-D0C7B224D719}" type="presOf" srcId="{F4F909E9-F9DB-45CF-A104-C173A2C3FDFB}" destId="{3643B4CE-1E70-476E-ABED-E1FAC88B1345}" srcOrd="0" destOrd="0" presId="urn:microsoft.com/office/officeart/2005/8/layout/vList2"/>
    <dgm:cxn modelId="{06F12AD4-C027-AD4C-B3E2-1C6B869384F7}" type="presOf" srcId="{45954FAF-D415-FA49-88DE-F30DC660D8A1}" destId="{7C822CC4-AAD1-AE4E-AEE1-E320CB1FE77E}" srcOrd="0" destOrd="0" presId="urn:microsoft.com/office/officeart/2005/8/layout/vList2"/>
    <dgm:cxn modelId="{92A58CE5-154D-1048-B4D0-11FF51493BCA}" srcId="{C20D2236-6728-47FE-9D8A-48EB9A6F455C}" destId="{45954FAF-D415-FA49-88DE-F30DC660D8A1}" srcOrd="8" destOrd="0" parTransId="{982C6AC7-6FBA-5549-902D-E55E45A080B9}" sibTransId="{E2271EA6-DB43-464F-9D4C-265E56E3A8BC}"/>
    <dgm:cxn modelId="{DD8E23EC-81B2-0249-A588-87C2A68C0282}" srcId="{C20D2236-6728-47FE-9D8A-48EB9A6F455C}" destId="{FA4EDB50-18BE-D044-B3C6-9329D444F69F}" srcOrd="3" destOrd="0" parTransId="{341BFA15-7A7C-0749-AFF2-A72778C7409A}" sibTransId="{76E3A8E2-4BA8-C640-AE3E-C6C5F85A7B98}"/>
    <dgm:cxn modelId="{2C08ECEC-3D6C-B048-8E6C-F704815C13CF}" type="presOf" srcId="{1E8D968B-D53A-1B4B-BE6F-D52CC583DE31}" destId="{4E0DBFC6-4664-5A40-8D2B-370C29A3BB46}" srcOrd="0" destOrd="0" presId="urn:microsoft.com/office/officeart/2005/8/layout/vList2"/>
    <dgm:cxn modelId="{34F91DF1-7655-4C3B-B645-0C4E12D8DFAE}" srcId="{C20D2236-6728-47FE-9D8A-48EB9A6F455C}" destId="{4094E5CE-DDF0-42A0-9D24-90A590115BF6}" srcOrd="5" destOrd="0" parTransId="{D773724C-CAB9-42D2-B358-225A85DF9592}" sibTransId="{FFB3449F-69D3-4E22-A236-93C1AC78C5A9}"/>
    <dgm:cxn modelId="{1CC0F3F9-627A-EE4B-9455-A022A4C9EDE7}" type="presOf" srcId="{7BE001F8-2177-42BE-AACF-F86E56B7F55B}" destId="{160E57DE-4110-4F4E-B057-394B989575BD}" srcOrd="0" destOrd="0" presId="urn:microsoft.com/office/officeart/2005/8/layout/vList2"/>
    <dgm:cxn modelId="{82331CFD-035C-5641-BB4A-7DD0E2EA699A}" type="presOf" srcId="{CCC8DE0F-8911-494A-BABB-A02E6F9DE59F}" destId="{DB2F1B27-62B4-FA4B-AA95-72D608414E1F}" srcOrd="0" destOrd="0" presId="urn:microsoft.com/office/officeart/2005/8/layout/vList2"/>
    <dgm:cxn modelId="{6A0D4CFE-F32E-4E49-B478-F2AA2D541504}" srcId="{C20D2236-6728-47FE-9D8A-48EB9A6F455C}" destId="{7BE001F8-2177-42BE-AACF-F86E56B7F55B}" srcOrd="6" destOrd="0" parTransId="{3B57CD25-3732-4D3B-BD37-187DCE1D3751}" sibTransId="{30623827-AF40-4360-817D-206506C4D9D8}"/>
    <dgm:cxn modelId="{C5CCBEA7-9BD5-E747-B742-2F63779D8DFA}" type="presParOf" srcId="{B6721451-4BFB-4A76-8E5F-53E0646B7BAA}" destId="{B4A99657-D840-47DC-9434-1816986C6F8B}" srcOrd="0" destOrd="0" presId="urn:microsoft.com/office/officeart/2005/8/layout/vList2"/>
    <dgm:cxn modelId="{748139E3-130C-414E-829D-D4A22A85E27F}" type="presParOf" srcId="{B6721451-4BFB-4A76-8E5F-53E0646B7BAA}" destId="{845E6F7D-C602-4B47-9017-25BF4A838559}" srcOrd="1" destOrd="0" presId="urn:microsoft.com/office/officeart/2005/8/layout/vList2"/>
    <dgm:cxn modelId="{4E4AA47E-0EFD-B343-B6B7-6E120B7BEC99}" type="presParOf" srcId="{B6721451-4BFB-4A76-8E5F-53E0646B7BAA}" destId="{3643B4CE-1E70-476E-ABED-E1FAC88B1345}" srcOrd="2" destOrd="0" presId="urn:microsoft.com/office/officeart/2005/8/layout/vList2"/>
    <dgm:cxn modelId="{13B039CE-443C-4047-884E-510D263EA2DF}" type="presParOf" srcId="{B6721451-4BFB-4A76-8E5F-53E0646B7BAA}" destId="{49057FFE-14EB-4432-887B-95EB4E92B9F3}" srcOrd="3" destOrd="0" presId="urn:microsoft.com/office/officeart/2005/8/layout/vList2"/>
    <dgm:cxn modelId="{188B1253-9353-ED4D-9B2A-579D9A980D44}" type="presParOf" srcId="{B6721451-4BFB-4A76-8E5F-53E0646B7BAA}" destId="{DB2F1B27-62B4-FA4B-AA95-72D608414E1F}" srcOrd="4" destOrd="0" presId="urn:microsoft.com/office/officeart/2005/8/layout/vList2"/>
    <dgm:cxn modelId="{5027B787-330E-B64E-BEE3-13C7E6D05918}" type="presParOf" srcId="{B6721451-4BFB-4A76-8E5F-53E0646B7BAA}" destId="{09C57C37-5AD6-7248-865A-2EA11D59772B}" srcOrd="5" destOrd="0" presId="urn:microsoft.com/office/officeart/2005/8/layout/vList2"/>
    <dgm:cxn modelId="{227137F7-828F-7948-A990-E91FA657F268}" type="presParOf" srcId="{B6721451-4BFB-4A76-8E5F-53E0646B7BAA}" destId="{A56A5B71-3902-7548-97B9-6DD3953CBC43}" srcOrd="6" destOrd="0" presId="urn:microsoft.com/office/officeart/2005/8/layout/vList2"/>
    <dgm:cxn modelId="{E32CE748-B7AE-754E-8CA5-114F4CC030B1}" type="presParOf" srcId="{B6721451-4BFB-4A76-8E5F-53E0646B7BAA}" destId="{46C40116-2EA5-3345-9EEF-C0766C2B477E}" srcOrd="7" destOrd="0" presId="urn:microsoft.com/office/officeart/2005/8/layout/vList2"/>
    <dgm:cxn modelId="{620AB390-8F90-584B-B9AD-87EB004103C3}" type="presParOf" srcId="{B6721451-4BFB-4A76-8E5F-53E0646B7BAA}" destId="{711868FD-3D52-41E8-A3E5-CD1E7E25E05B}" srcOrd="8" destOrd="0" presId="urn:microsoft.com/office/officeart/2005/8/layout/vList2"/>
    <dgm:cxn modelId="{BAC6BE33-2EFD-FF4C-ABF9-4CAF2D1D4DE6}" type="presParOf" srcId="{B6721451-4BFB-4A76-8E5F-53E0646B7BAA}" destId="{3ECE94FC-ABB7-4653-8358-C70909AE828E}" srcOrd="9" destOrd="0" presId="urn:microsoft.com/office/officeart/2005/8/layout/vList2"/>
    <dgm:cxn modelId="{BE1182A7-0A30-A245-B11C-8C824A42EFCA}" type="presParOf" srcId="{B6721451-4BFB-4A76-8E5F-53E0646B7BAA}" destId="{63C01CE3-0508-4A0A-BFD2-EDB41B847650}" srcOrd="10" destOrd="0" presId="urn:microsoft.com/office/officeart/2005/8/layout/vList2"/>
    <dgm:cxn modelId="{2A2D63E2-4838-A24B-A0D7-AF6BA4AF0760}" type="presParOf" srcId="{B6721451-4BFB-4A76-8E5F-53E0646B7BAA}" destId="{D319DAC8-BF93-6A44-BF6E-E5127EE43110}" srcOrd="11" destOrd="0" presId="urn:microsoft.com/office/officeart/2005/8/layout/vList2"/>
    <dgm:cxn modelId="{A6B683CF-85E3-D449-B6C3-0C81E3A08AC8}" type="presParOf" srcId="{B6721451-4BFB-4A76-8E5F-53E0646B7BAA}" destId="{160E57DE-4110-4F4E-B057-394B989575BD}" srcOrd="12" destOrd="0" presId="urn:microsoft.com/office/officeart/2005/8/layout/vList2"/>
    <dgm:cxn modelId="{4C6B015E-AAF3-BA4A-A327-BCE83DD5DC0D}" type="presParOf" srcId="{B6721451-4BFB-4A76-8E5F-53E0646B7BAA}" destId="{D608C1A3-8B91-FE43-A053-A8B4E3BF0957}" srcOrd="13" destOrd="0" presId="urn:microsoft.com/office/officeart/2005/8/layout/vList2"/>
    <dgm:cxn modelId="{DD6C952A-14F6-9645-BD72-E406262F1022}" type="presParOf" srcId="{B6721451-4BFB-4A76-8E5F-53E0646B7BAA}" destId="{AEB8E1F3-AE3D-4F41-AC95-C7252A763F19}" srcOrd="14" destOrd="0" presId="urn:microsoft.com/office/officeart/2005/8/layout/vList2"/>
    <dgm:cxn modelId="{47B1DEAB-7713-6644-9F71-BE798B5EAA58}" type="presParOf" srcId="{B6721451-4BFB-4A76-8E5F-53E0646B7BAA}" destId="{4D35D60A-D89F-8741-AC9E-B63FDCEB61FB}" srcOrd="15" destOrd="0" presId="urn:microsoft.com/office/officeart/2005/8/layout/vList2"/>
    <dgm:cxn modelId="{C69ABD1F-137C-CC4B-8A9E-16719B219DC2}" type="presParOf" srcId="{B6721451-4BFB-4A76-8E5F-53E0646B7BAA}" destId="{7C822CC4-AAD1-AE4E-AEE1-E320CB1FE77E}" srcOrd="16" destOrd="0" presId="urn:microsoft.com/office/officeart/2005/8/layout/vList2"/>
    <dgm:cxn modelId="{6F44D599-22CA-DC4A-B8A8-9314FE641FD4}" type="presParOf" srcId="{B6721451-4BFB-4A76-8E5F-53E0646B7BAA}" destId="{B80113EC-30C1-BC49-BF8F-8AD01B5882F0}" srcOrd="17" destOrd="0" presId="urn:microsoft.com/office/officeart/2005/8/layout/vList2"/>
    <dgm:cxn modelId="{35AE6087-09AE-8149-8E18-54291890922D}" type="presParOf" srcId="{B6721451-4BFB-4A76-8E5F-53E0646B7BAA}" destId="{4E0DBFC6-4664-5A40-8D2B-370C29A3BB46}" srcOrd="1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3600" dirty="0">
              <a:latin typeface="Arial" panose="020B0604020202020204" pitchFamily="34" charset="0"/>
              <a:cs typeface="Arial" panose="020B0604020202020204" pitchFamily="34" charset="0"/>
            </a:rPr>
            <a:t>Section 2 : Market Position</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F8AACB0-E8F2-4FC8-A1D8-B6C03F02BFF3}">
      <dgm:prSet custT="1"/>
      <dgm:spPr/>
      <dgm:t>
        <a:bodyPr/>
        <a:lstStyle/>
        <a:p>
          <a:pPr rtl="0"/>
          <a:r>
            <a:rPr lang="en-GB" sz="1700" dirty="0"/>
            <a:t>The Times was established in 1785 under the name 'The Daily Universal Register”</a:t>
          </a:r>
          <a:r>
            <a:rPr lang="en-GB" sz="1700" i="0" dirty="0"/>
            <a:t> </a:t>
          </a:r>
          <a:r>
            <a:rPr lang="en-GB" sz="1000" i="0" dirty="0"/>
            <a:t>[</a:t>
          </a:r>
          <a:r>
            <a:rPr lang="en-GB" sz="1000" i="0" dirty="0" err="1"/>
            <a:t>Wikipedia.org</a:t>
          </a:r>
          <a:r>
            <a:rPr lang="en-GB" sz="1000" i="0" dirty="0"/>
            <a:t> 2019] </a:t>
          </a:r>
          <a:r>
            <a:rPr lang="en-GB" sz="1000" dirty="0"/>
            <a:t>   </a:t>
          </a:r>
        </a:p>
      </dgm:t>
    </dgm:pt>
    <dgm:pt modelId="{78572996-C360-451B-B0CF-F4805295ABFB}" type="parTrans" cxnId="{85841D9A-AA59-4F83-BF93-B3249216AA09}">
      <dgm:prSet/>
      <dgm:spPr/>
      <dgm:t>
        <a:bodyPr/>
        <a:lstStyle/>
        <a:p>
          <a:endParaRPr lang="en-GB"/>
        </a:p>
      </dgm:t>
    </dgm:pt>
    <dgm:pt modelId="{3DC3F039-6252-42A7-B7E4-7A50851EE0D9}" type="sibTrans" cxnId="{85841D9A-AA59-4F83-BF93-B3249216AA09}">
      <dgm:prSet/>
      <dgm:spPr/>
      <dgm:t>
        <a:bodyPr/>
        <a:lstStyle/>
        <a:p>
          <a:endParaRPr lang="en-GB"/>
        </a:p>
      </dgm:t>
    </dgm:pt>
    <dgm:pt modelId="{F4F909E9-F9DB-45CF-A104-C173A2C3FDFB}">
      <dgm:prSet custT="1"/>
      <dgm:spPr/>
      <dgm:t>
        <a:bodyPr/>
        <a:lstStyle/>
        <a:p>
          <a:pPr rtl="0"/>
          <a:r>
            <a:rPr lang="en-GB" sz="1700" dirty="0"/>
            <a:t>In January 1788 it changed its name to "The Times” </a:t>
          </a:r>
          <a:r>
            <a:rPr lang="en-GB" sz="1000" i="0" dirty="0"/>
            <a:t>[</a:t>
          </a:r>
          <a:r>
            <a:rPr lang="en-GB" sz="1000" i="0" dirty="0" err="1"/>
            <a:t>Wikipedia.org</a:t>
          </a:r>
          <a:r>
            <a:rPr lang="en-GB" sz="1000" i="0" dirty="0"/>
            <a:t> 2019] </a:t>
          </a:r>
          <a:r>
            <a:rPr lang="en-GB" sz="1000" dirty="0"/>
            <a:t>  </a:t>
          </a:r>
        </a:p>
      </dgm:t>
    </dgm:pt>
    <dgm:pt modelId="{1D127CDB-5DD9-4946-AFE5-64D333A785F6}" type="parTrans" cxnId="{3101E012-F67F-4234-80FC-0B9669BA383D}">
      <dgm:prSet/>
      <dgm:spPr/>
      <dgm:t>
        <a:bodyPr/>
        <a:lstStyle/>
        <a:p>
          <a:endParaRPr lang="en-GB"/>
        </a:p>
      </dgm:t>
    </dgm:pt>
    <dgm:pt modelId="{D0B13D2D-2914-4DED-8666-97CD3C9348F3}" type="sibTrans" cxnId="{3101E012-F67F-4234-80FC-0B9669BA383D}">
      <dgm:prSet/>
      <dgm:spPr/>
      <dgm:t>
        <a:bodyPr/>
        <a:lstStyle/>
        <a:p>
          <a:endParaRPr lang="en-GB"/>
        </a:p>
      </dgm:t>
    </dgm:pt>
    <dgm:pt modelId="{7BE001F8-2177-42BE-AACF-F86E56B7F55B}">
      <dgm:prSet custT="1"/>
      <dgm:spPr/>
      <dgm:t>
        <a:bodyPr/>
        <a:lstStyle/>
        <a:p>
          <a:pPr rtl="0"/>
          <a:r>
            <a:rPr lang="en-GB" sz="1700" dirty="0"/>
            <a:t>The Times and Sunday Times gained same ownership in 1967 </a:t>
          </a:r>
          <a:r>
            <a:rPr lang="en-GB" sz="1000" i="0" dirty="0"/>
            <a:t>[</a:t>
          </a:r>
          <a:r>
            <a:rPr lang="en-GB" sz="1000" i="0" dirty="0" err="1"/>
            <a:t>Wikipedia.org</a:t>
          </a:r>
          <a:r>
            <a:rPr lang="en-GB" sz="1000" i="0" dirty="0"/>
            <a:t> 2019] </a:t>
          </a:r>
          <a:endParaRPr lang="en-GB" sz="1000" dirty="0"/>
        </a:p>
      </dgm:t>
    </dgm:pt>
    <dgm:pt modelId="{3B57CD25-3732-4D3B-BD37-187DCE1D3751}" type="parTrans" cxnId="{6A0D4CFE-F32E-4E49-B478-F2AA2D541504}">
      <dgm:prSet/>
      <dgm:spPr/>
      <dgm:t>
        <a:bodyPr/>
        <a:lstStyle/>
        <a:p>
          <a:endParaRPr lang="en-GB"/>
        </a:p>
      </dgm:t>
    </dgm:pt>
    <dgm:pt modelId="{30623827-AF40-4360-817D-206506C4D9D8}" type="sibTrans" cxnId="{6A0D4CFE-F32E-4E49-B478-F2AA2D541504}">
      <dgm:prSet/>
      <dgm:spPr/>
      <dgm:t>
        <a:bodyPr/>
        <a:lstStyle/>
        <a:p>
          <a:endParaRPr lang="en-GB"/>
        </a:p>
      </dgm:t>
    </dgm:pt>
    <dgm:pt modelId="{B1B77D70-514A-4D43-BAF8-34B0F9682E11}">
      <dgm:prSet/>
      <dgm:spPr/>
      <dgm:t>
        <a:bodyPr/>
        <a:lstStyle/>
        <a:p>
          <a:pPr rtl="0"/>
          <a:r>
            <a:rPr lang="en-GB" dirty="0"/>
            <a:t>The paper has a reputation of honesty and having Britons interest at hart</a:t>
          </a:r>
        </a:p>
      </dgm:t>
    </dgm:pt>
    <dgm:pt modelId="{4A04B47E-F59B-449E-A00B-34829BB9D7FA}" type="parTrans" cxnId="{DF704772-1DE1-4732-8BB1-99C7E0CC6D82}">
      <dgm:prSet/>
      <dgm:spPr/>
      <dgm:t>
        <a:bodyPr/>
        <a:lstStyle/>
        <a:p>
          <a:endParaRPr lang="en-GB"/>
        </a:p>
      </dgm:t>
    </dgm:pt>
    <dgm:pt modelId="{EF94778A-1D00-4560-8F76-0B9C199E2F61}" type="sibTrans" cxnId="{DF704772-1DE1-4732-8BB1-99C7E0CC6D82}">
      <dgm:prSet/>
      <dgm:spPr/>
      <dgm:t>
        <a:bodyPr/>
        <a:lstStyle/>
        <a:p>
          <a:endParaRPr lang="en-GB"/>
        </a:p>
      </dgm:t>
    </dgm:pt>
    <dgm:pt modelId="{4094E5CE-DDF0-42A0-9D24-90A590115BF6}">
      <dgm:prSet custT="1"/>
      <dgm:spPr/>
      <dgm:t>
        <a:bodyPr/>
        <a:lstStyle/>
        <a:p>
          <a:pPr rtl="0"/>
          <a:r>
            <a:rPr lang="en-GB" sz="1700" dirty="0"/>
            <a:t>It was a Conservative Newspaper till 1997 and then backed independent and since has been seen as most varied political supporting newspaper </a:t>
          </a:r>
          <a:r>
            <a:rPr lang="en-GB" sz="1000" dirty="0"/>
            <a:t>[</a:t>
          </a:r>
          <a:r>
            <a:rPr lang="en-GB" sz="1000" dirty="0" err="1"/>
            <a:t>Wikipedia,org</a:t>
          </a:r>
          <a:r>
            <a:rPr lang="en-GB" sz="1000" dirty="0"/>
            <a:t> 2019]</a:t>
          </a:r>
        </a:p>
      </dgm:t>
    </dgm:pt>
    <dgm:pt modelId="{D773724C-CAB9-42D2-B358-225A85DF9592}" type="parTrans" cxnId="{34F91DF1-7655-4C3B-B645-0C4E12D8DFAE}">
      <dgm:prSet/>
      <dgm:spPr/>
      <dgm:t>
        <a:bodyPr/>
        <a:lstStyle/>
        <a:p>
          <a:endParaRPr lang="en-GB"/>
        </a:p>
      </dgm:t>
    </dgm:pt>
    <dgm:pt modelId="{FFB3449F-69D3-4E22-A236-93C1AC78C5A9}" type="sibTrans" cxnId="{34F91DF1-7655-4C3B-B645-0C4E12D8DFAE}">
      <dgm:prSet/>
      <dgm:spPr/>
      <dgm:t>
        <a:bodyPr/>
        <a:lstStyle/>
        <a:p>
          <a:endParaRPr lang="en-GB"/>
        </a:p>
      </dgm:t>
    </dgm:pt>
    <dgm:pt modelId="{3CB8D1DB-FDB5-CE49-AA0E-6829ADEB5F8F}">
      <dgm:prSet custT="1"/>
      <dgm:spPr/>
      <dgm:t>
        <a:bodyPr/>
        <a:lstStyle/>
        <a:p>
          <a:r>
            <a:rPr lang="en-GB" sz="1700" dirty="0"/>
            <a:t>The Broadsheet format in which the times was printed lasted for 219 years but in 2004 it replaced the format with a compact format more suited for commuters. </a:t>
          </a:r>
          <a:r>
            <a:rPr lang="en-GB" sz="1000" dirty="0"/>
            <a:t>[</a:t>
          </a:r>
          <a:r>
            <a:rPr lang="en-GB" sz="1000" dirty="0" err="1"/>
            <a:t>Wikipedia,org</a:t>
          </a:r>
          <a:r>
            <a:rPr lang="en-GB" sz="1000" dirty="0"/>
            <a:t> 2019]</a:t>
          </a:r>
        </a:p>
      </dgm:t>
    </dgm:pt>
    <dgm:pt modelId="{74844E03-BC93-4D43-A8BC-378A0C33AA6D}" type="parTrans" cxnId="{026C9970-7FE1-F347-839B-BAC23C91BB7B}">
      <dgm:prSet/>
      <dgm:spPr/>
      <dgm:t>
        <a:bodyPr/>
        <a:lstStyle/>
        <a:p>
          <a:endParaRPr lang="en-GB"/>
        </a:p>
      </dgm:t>
    </dgm:pt>
    <dgm:pt modelId="{3C847DC1-5C2A-6645-9B2B-4568A26AB4D3}" type="sibTrans" cxnId="{026C9970-7FE1-F347-839B-BAC23C91BB7B}">
      <dgm:prSet/>
      <dgm:spPr/>
      <dgm:t>
        <a:bodyPr/>
        <a:lstStyle/>
        <a:p>
          <a:endParaRPr lang="en-GB"/>
        </a:p>
      </dgm:t>
    </dgm:pt>
    <dgm:pt modelId="{73BC6A3D-5780-4845-B542-BB1095C5A303}">
      <dgm:prSet custT="1"/>
      <dgm:spPr/>
      <dgm:t>
        <a:bodyPr/>
        <a:lstStyle/>
        <a:p>
          <a:r>
            <a:rPr lang="en-GB" sz="1700" dirty="0"/>
            <a:t>The Times &amp; Sunday Times turnover fell by £22m in 2018 to £319m with an operating profit of £2,8m down from £11.2m </a:t>
          </a:r>
          <a:r>
            <a:rPr lang="en-GB" sz="1200" dirty="0"/>
            <a:t>[</a:t>
          </a:r>
          <a:r>
            <a:rPr lang="en-GB" sz="1200" dirty="0" err="1"/>
            <a:t>pressgazette.co.uk</a:t>
          </a:r>
          <a:r>
            <a:rPr lang="en-GB" sz="1200" dirty="0"/>
            <a:t> 2019]</a:t>
          </a:r>
        </a:p>
      </dgm:t>
    </dgm:pt>
    <dgm:pt modelId="{8A4D01A3-4710-1F4C-BDFD-837139A39826}" type="parTrans" cxnId="{5FA4EE31-4D5B-B244-B4AE-FB5A9BD1B113}">
      <dgm:prSet/>
      <dgm:spPr/>
    </dgm:pt>
    <dgm:pt modelId="{DBDDB934-4D9D-A24E-921E-2DE4D5DFB78E}" type="sibTrans" cxnId="{5FA4EE31-4D5B-B244-B4AE-FB5A9BD1B113}">
      <dgm:prSet/>
      <dgm:spPr/>
    </dgm:pt>
    <dgm:pt modelId="{B6721451-4BFB-4A76-8E5F-53E0646B7BAA}" type="pres">
      <dgm:prSet presAssocID="{C20D2236-6728-47FE-9D8A-48EB9A6F455C}" presName="linear" presStyleCnt="0">
        <dgm:presLayoutVars>
          <dgm:animLvl val="lvl"/>
          <dgm:resizeHandles val="exact"/>
        </dgm:presLayoutVars>
      </dgm:prSet>
      <dgm:spPr/>
    </dgm:pt>
    <dgm:pt modelId="{B4A99657-D840-47DC-9434-1816986C6F8B}" type="pres">
      <dgm:prSet presAssocID="{7F8AACB0-E8F2-4FC8-A1D8-B6C03F02BFF3}" presName="parentText" presStyleLbl="node1" presStyleIdx="0" presStyleCnt="7">
        <dgm:presLayoutVars>
          <dgm:chMax val="0"/>
          <dgm:bulletEnabled val="1"/>
        </dgm:presLayoutVars>
      </dgm:prSet>
      <dgm:spPr/>
    </dgm:pt>
    <dgm:pt modelId="{845E6F7D-C602-4B47-9017-25BF4A838559}" type="pres">
      <dgm:prSet presAssocID="{3DC3F039-6252-42A7-B7E4-7A50851EE0D9}" presName="spacer" presStyleCnt="0"/>
      <dgm:spPr/>
    </dgm:pt>
    <dgm:pt modelId="{3643B4CE-1E70-476E-ABED-E1FAC88B1345}" type="pres">
      <dgm:prSet presAssocID="{F4F909E9-F9DB-45CF-A104-C173A2C3FDFB}" presName="parentText" presStyleLbl="node1" presStyleIdx="1" presStyleCnt="7">
        <dgm:presLayoutVars>
          <dgm:chMax val="0"/>
          <dgm:bulletEnabled val="1"/>
        </dgm:presLayoutVars>
      </dgm:prSet>
      <dgm:spPr/>
    </dgm:pt>
    <dgm:pt modelId="{49057FFE-14EB-4432-887B-95EB4E92B9F3}" type="pres">
      <dgm:prSet presAssocID="{D0B13D2D-2914-4DED-8666-97CD3C9348F3}" presName="spacer" presStyleCnt="0"/>
      <dgm:spPr/>
    </dgm:pt>
    <dgm:pt modelId="{160E57DE-4110-4F4E-B057-394B989575BD}" type="pres">
      <dgm:prSet presAssocID="{7BE001F8-2177-42BE-AACF-F86E56B7F55B}" presName="parentText" presStyleLbl="node1" presStyleIdx="2" presStyleCnt="7">
        <dgm:presLayoutVars>
          <dgm:chMax val="0"/>
          <dgm:bulletEnabled val="1"/>
        </dgm:presLayoutVars>
      </dgm:prSet>
      <dgm:spPr/>
    </dgm:pt>
    <dgm:pt modelId="{98864FD3-5E62-48DA-9D74-77C1FCB1BDC6}" type="pres">
      <dgm:prSet presAssocID="{30623827-AF40-4360-817D-206506C4D9D8}" presName="spacer" presStyleCnt="0"/>
      <dgm:spPr/>
    </dgm:pt>
    <dgm:pt modelId="{711868FD-3D52-41E8-A3E5-CD1E7E25E05B}" type="pres">
      <dgm:prSet presAssocID="{B1B77D70-514A-4D43-BAF8-34B0F9682E11}" presName="parentText" presStyleLbl="node1" presStyleIdx="3" presStyleCnt="7">
        <dgm:presLayoutVars>
          <dgm:chMax val="0"/>
          <dgm:bulletEnabled val="1"/>
        </dgm:presLayoutVars>
      </dgm:prSet>
      <dgm:spPr/>
    </dgm:pt>
    <dgm:pt modelId="{3ECE94FC-ABB7-4653-8358-C70909AE828E}" type="pres">
      <dgm:prSet presAssocID="{EF94778A-1D00-4560-8F76-0B9C199E2F61}" presName="spacer" presStyleCnt="0"/>
      <dgm:spPr/>
    </dgm:pt>
    <dgm:pt modelId="{63C01CE3-0508-4A0A-BFD2-EDB41B847650}" type="pres">
      <dgm:prSet presAssocID="{4094E5CE-DDF0-42A0-9D24-90A590115BF6}" presName="parentText" presStyleLbl="node1" presStyleIdx="4" presStyleCnt="7">
        <dgm:presLayoutVars>
          <dgm:chMax val="0"/>
          <dgm:bulletEnabled val="1"/>
        </dgm:presLayoutVars>
      </dgm:prSet>
      <dgm:spPr/>
    </dgm:pt>
    <dgm:pt modelId="{D319DAC8-BF93-6A44-BF6E-E5127EE43110}" type="pres">
      <dgm:prSet presAssocID="{FFB3449F-69D3-4E22-A236-93C1AC78C5A9}" presName="spacer" presStyleCnt="0"/>
      <dgm:spPr/>
    </dgm:pt>
    <dgm:pt modelId="{F15D0BFF-DF44-C248-85FA-E17159D64361}" type="pres">
      <dgm:prSet presAssocID="{3CB8D1DB-FDB5-CE49-AA0E-6829ADEB5F8F}" presName="parentText" presStyleLbl="node1" presStyleIdx="5" presStyleCnt="7">
        <dgm:presLayoutVars>
          <dgm:chMax val="0"/>
          <dgm:bulletEnabled val="1"/>
        </dgm:presLayoutVars>
      </dgm:prSet>
      <dgm:spPr/>
    </dgm:pt>
    <dgm:pt modelId="{3829C690-819A-7142-A4C0-02BA47CA0E12}" type="pres">
      <dgm:prSet presAssocID="{3C847DC1-5C2A-6645-9B2B-4568A26AB4D3}" presName="spacer" presStyleCnt="0"/>
      <dgm:spPr/>
    </dgm:pt>
    <dgm:pt modelId="{5ED9F4F6-322F-D644-824E-FD155C0A793E}" type="pres">
      <dgm:prSet presAssocID="{73BC6A3D-5780-4845-B542-BB1095C5A303}" presName="parentText" presStyleLbl="node1" presStyleIdx="6" presStyleCnt="7">
        <dgm:presLayoutVars>
          <dgm:chMax val="0"/>
          <dgm:bulletEnabled val="1"/>
        </dgm:presLayoutVars>
      </dgm:prSet>
      <dgm:spPr/>
    </dgm:pt>
  </dgm:ptLst>
  <dgm:cxnLst>
    <dgm:cxn modelId="{E5096311-F666-4D78-A44E-07192B1B51A6}" type="presOf" srcId="{B1B77D70-514A-4D43-BAF8-34B0F9682E11}" destId="{711868FD-3D52-41E8-A3E5-CD1E7E25E05B}" srcOrd="0" destOrd="0" presId="urn:microsoft.com/office/officeart/2005/8/layout/vList2"/>
    <dgm:cxn modelId="{3101E012-F67F-4234-80FC-0B9669BA383D}" srcId="{C20D2236-6728-47FE-9D8A-48EB9A6F455C}" destId="{F4F909E9-F9DB-45CF-A104-C173A2C3FDFB}" srcOrd="1" destOrd="0" parTransId="{1D127CDB-5DD9-4946-AFE5-64D333A785F6}" sibTransId="{D0B13D2D-2914-4DED-8666-97CD3C9348F3}"/>
    <dgm:cxn modelId="{5FA4EE31-4D5B-B244-B4AE-FB5A9BD1B113}" srcId="{C20D2236-6728-47FE-9D8A-48EB9A6F455C}" destId="{73BC6A3D-5780-4845-B542-BB1095C5A303}" srcOrd="6" destOrd="0" parTransId="{8A4D01A3-4710-1F4C-BDFD-837139A39826}" sibTransId="{DBDDB934-4D9D-A24E-921E-2DE4D5DFB78E}"/>
    <dgm:cxn modelId="{48660F32-E8D1-5A46-999A-CDD2A771F5EA}" type="presOf" srcId="{73BC6A3D-5780-4845-B542-BB1095C5A303}" destId="{5ED9F4F6-322F-D644-824E-FD155C0A793E}" srcOrd="0" destOrd="0" presId="urn:microsoft.com/office/officeart/2005/8/layout/vList2"/>
    <dgm:cxn modelId="{8F12F63F-AE2E-4337-94DE-1B735F26B819}" type="presOf" srcId="{C20D2236-6728-47FE-9D8A-48EB9A6F455C}" destId="{B6721451-4BFB-4A76-8E5F-53E0646B7BAA}" srcOrd="0" destOrd="0" presId="urn:microsoft.com/office/officeart/2005/8/layout/vList2"/>
    <dgm:cxn modelId="{61817140-F1C1-4B19-8971-88E22C1EAB83}" type="presOf" srcId="{7F8AACB0-E8F2-4FC8-A1D8-B6C03F02BFF3}" destId="{B4A99657-D840-47DC-9434-1816986C6F8B}" srcOrd="0" destOrd="0" presId="urn:microsoft.com/office/officeart/2005/8/layout/vList2"/>
    <dgm:cxn modelId="{4D408144-689C-4449-A223-7B8D7CFFA658}" type="presOf" srcId="{3CB8D1DB-FDB5-CE49-AA0E-6829ADEB5F8F}" destId="{F15D0BFF-DF44-C248-85FA-E17159D64361}" srcOrd="0" destOrd="0" presId="urn:microsoft.com/office/officeart/2005/8/layout/vList2"/>
    <dgm:cxn modelId="{026C9970-7FE1-F347-839B-BAC23C91BB7B}" srcId="{C20D2236-6728-47FE-9D8A-48EB9A6F455C}" destId="{3CB8D1DB-FDB5-CE49-AA0E-6829ADEB5F8F}" srcOrd="5" destOrd="0" parTransId="{74844E03-BC93-4D43-A8BC-378A0C33AA6D}" sibTransId="{3C847DC1-5C2A-6645-9B2B-4568A26AB4D3}"/>
    <dgm:cxn modelId="{DF704772-1DE1-4732-8BB1-99C7E0CC6D82}" srcId="{C20D2236-6728-47FE-9D8A-48EB9A6F455C}" destId="{B1B77D70-514A-4D43-BAF8-34B0F9682E11}" srcOrd="3" destOrd="0" parTransId="{4A04B47E-F59B-449E-A00B-34829BB9D7FA}" sibTransId="{EF94778A-1D00-4560-8F76-0B9C199E2F61}"/>
    <dgm:cxn modelId="{3B8F1491-A887-4952-8969-7CFCCD2556F5}" type="presOf" srcId="{4094E5CE-DDF0-42A0-9D24-90A590115BF6}" destId="{63C01CE3-0508-4A0A-BFD2-EDB41B847650}" srcOrd="0" destOrd="0" presId="urn:microsoft.com/office/officeart/2005/8/layout/vList2"/>
    <dgm:cxn modelId="{85841D9A-AA59-4F83-BF93-B3249216AA09}" srcId="{C20D2236-6728-47FE-9D8A-48EB9A6F455C}" destId="{7F8AACB0-E8F2-4FC8-A1D8-B6C03F02BFF3}" srcOrd="0" destOrd="0" parTransId="{78572996-C360-451B-B0CF-F4805295ABFB}" sibTransId="{3DC3F039-6252-42A7-B7E4-7A50851EE0D9}"/>
    <dgm:cxn modelId="{80D454BA-A924-420D-881A-7210273B43D5}" type="presOf" srcId="{7BE001F8-2177-42BE-AACF-F86E56B7F55B}" destId="{160E57DE-4110-4F4E-B057-394B989575BD}" srcOrd="0" destOrd="0" presId="urn:microsoft.com/office/officeart/2005/8/layout/vList2"/>
    <dgm:cxn modelId="{649CB6E3-C2CA-474A-9785-56ECEEEFCF2A}" type="presOf" srcId="{F4F909E9-F9DB-45CF-A104-C173A2C3FDFB}" destId="{3643B4CE-1E70-476E-ABED-E1FAC88B1345}" srcOrd="0" destOrd="0" presId="urn:microsoft.com/office/officeart/2005/8/layout/vList2"/>
    <dgm:cxn modelId="{34F91DF1-7655-4C3B-B645-0C4E12D8DFAE}" srcId="{C20D2236-6728-47FE-9D8A-48EB9A6F455C}" destId="{4094E5CE-DDF0-42A0-9D24-90A590115BF6}" srcOrd="4" destOrd="0" parTransId="{D773724C-CAB9-42D2-B358-225A85DF9592}" sibTransId="{FFB3449F-69D3-4E22-A236-93C1AC78C5A9}"/>
    <dgm:cxn modelId="{6A0D4CFE-F32E-4E49-B478-F2AA2D541504}" srcId="{C20D2236-6728-47FE-9D8A-48EB9A6F455C}" destId="{7BE001F8-2177-42BE-AACF-F86E56B7F55B}" srcOrd="2" destOrd="0" parTransId="{3B57CD25-3732-4D3B-BD37-187DCE1D3751}" sibTransId="{30623827-AF40-4360-817D-206506C4D9D8}"/>
    <dgm:cxn modelId="{8D1101E6-E2B3-4E13-88AF-389C5935B64C}" type="presParOf" srcId="{B6721451-4BFB-4A76-8E5F-53E0646B7BAA}" destId="{B4A99657-D840-47DC-9434-1816986C6F8B}" srcOrd="0" destOrd="0" presId="urn:microsoft.com/office/officeart/2005/8/layout/vList2"/>
    <dgm:cxn modelId="{42F0BC98-7EA3-4E5A-AE4B-CE1F70AFA27E}" type="presParOf" srcId="{B6721451-4BFB-4A76-8E5F-53E0646B7BAA}" destId="{845E6F7D-C602-4B47-9017-25BF4A838559}" srcOrd="1" destOrd="0" presId="urn:microsoft.com/office/officeart/2005/8/layout/vList2"/>
    <dgm:cxn modelId="{018C1BD2-9B66-434D-B277-B57BB3407441}" type="presParOf" srcId="{B6721451-4BFB-4A76-8E5F-53E0646B7BAA}" destId="{3643B4CE-1E70-476E-ABED-E1FAC88B1345}" srcOrd="2" destOrd="0" presId="urn:microsoft.com/office/officeart/2005/8/layout/vList2"/>
    <dgm:cxn modelId="{91382253-FAA0-46A0-B2F0-00DA68CDE75B}" type="presParOf" srcId="{B6721451-4BFB-4A76-8E5F-53E0646B7BAA}" destId="{49057FFE-14EB-4432-887B-95EB4E92B9F3}" srcOrd="3" destOrd="0" presId="urn:microsoft.com/office/officeart/2005/8/layout/vList2"/>
    <dgm:cxn modelId="{C79F5DEF-F872-4C51-85FB-4B532A90A406}" type="presParOf" srcId="{B6721451-4BFB-4A76-8E5F-53E0646B7BAA}" destId="{160E57DE-4110-4F4E-B057-394B989575BD}" srcOrd="4" destOrd="0" presId="urn:microsoft.com/office/officeart/2005/8/layout/vList2"/>
    <dgm:cxn modelId="{05F005BD-B066-4E8D-8EDF-8A2ADFA897AE}" type="presParOf" srcId="{B6721451-4BFB-4A76-8E5F-53E0646B7BAA}" destId="{98864FD3-5E62-48DA-9D74-77C1FCB1BDC6}" srcOrd="5" destOrd="0" presId="urn:microsoft.com/office/officeart/2005/8/layout/vList2"/>
    <dgm:cxn modelId="{66379F85-DCED-4451-BFC1-9184EE087299}" type="presParOf" srcId="{B6721451-4BFB-4A76-8E5F-53E0646B7BAA}" destId="{711868FD-3D52-41E8-A3E5-CD1E7E25E05B}" srcOrd="6" destOrd="0" presId="urn:microsoft.com/office/officeart/2005/8/layout/vList2"/>
    <dgm:cxn modelId="{22C3DD95-2A6E-4D02-8006-66F9DEC17C25}" type="presParOf" srcId="{B6721451-4BFB-4A76-8E5F-53E0646B7BAA}" destId="{3ECE94FC-ABB7-4653-8358-C70909AE828E}" srcOrd="7" destOrd="0" presId="urn:microsoft.com/office/officeart/2005/8/layout/vList2"/>
    <dgm:cxn modelId="{B9E3EFE9-E91E-4E83-8FEB-5E9D14AB8A7B}" type="presParOf" srcId="{B6721451-4BFB-4A76-8E5F-53E0646B7BAA}" destId="{63C01CE3-0508-4A0A-BFD2-EDB41B847650}" srcOrd="8" destOrd="0" presId="urn:microsoft.com/office/officeart/2005/8/layout/vList2"/>
    <dgm:cxn modelId="{99A5A746-9A18-2F48-BE6C-94315A5748DE}" type="presParOf" srcId="{B6721451-4BFB-4A76-8E5F-53E0646B7BAA}" destId="{D319DAC8-BF93-6A44-BF6E-E5127EE43110}" srcOrd="9" destOrd="0" presId="urn:microsoft.com/office/officeart/2005/8/layout/vList2"/>
    <dgm:cxn modelId="{5A954ABA-DCAA-C24B-86C7-4A434087E3C6}" type="presParOf" srcId="{B6721451-4BFB-4A76-8E5F-53E0646B7BAA}" destId="{F15D0BFF-DF44-C248-85FA-E17159D64361}" srcOrd="10" destOrd="0" presId="urn:microsoft.com/office/officeart/2005/8/layout/vList2"/>
    <dgm:cxn modelId="{F040BB3C-D202-0048-8318-816B24285FDF}" type="presParOf" srcId="{B6721451-4BFB-4A76-8E5F-53E0646B7BAA}" destId="{3829C690-819A-7142-A4C0-02BA47CA0E12}" srcOrd="11" destOrd="0" presId="urn:microsoft.com/office/officeart/2005/8/layout/vList2"/>
    <dgm:cxn modelId="{143B5DD4-FF2F-7D4E-828D-0EBE91C9CE87}" type="presParOf" srcId="{B6721451-4BFB-4A76-8E5F-53E0646B7BAA}" destId="{5ED9F4F6-322F-D644-824E-FD155C0A793E}" srcOrd="1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2800" dirty="0">
              <a:latin typeface="Arial" panose="020B0604020202020204" pitchFamily="34" charset="0"/>
              <a:cs typeface="Arial" panose="020B0604020202020204" pitchFamily="34" charset="0"/>
            </a:rPr>
            <a:t>Section 3 : Influences </a:t>
          </a:r>
          <a:r>
            <a:rPr lang="en-GB" sz="1600" dirty="0">
              <a:latin typeface="Arial" panose="020B0604020202020204" pitchFamily="34" charset="0"/>
              <a:cs typeface="Arial" panose="020B0604020202020204" pitchFamily="34" charset="0"/>
            </a:rPr>
            <a:t>( PEST analysis)</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custScaleY="100000"/>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F8AACB0-E8F2-4FC8-A1D8-B6C03F02BFF3}">
      <dgm:prSet custT="1"/>
      <dgm:spPr/>
      <dgm:t>
        <a:bodyPr/>
        <a:lstStyle/>
        <a:p>
          <a:pPr rtl="0"/>
          <a:r>
            <a:rPr lang="en-GB" sz="1600" dirty="0"/>
            <a:t>To find key external factors that influenced the Newspaper industry and there affected the way “The Times” developed we make use of PESTEL analysis.</a:t>
          </a:r>
        </a:p>
      </dgm:t>
    </dgm:pt>
    <dgm:pt modelId="{78572996-C360-451B-B0CF-F4805295ABFB}" type="parTrans" cxnId="{85841D9A-AA59-4F83-BF93-B3249216AA09}">
      <dgm:prSet/>
      <dgm:spPr/>
      <dgm:t>
        <a:bodyPr/>
        <a:lstStyle/>
        <a:p>
          <a:endParaRPr lang="en-GB" sz="1400"/>
        </a:p>
      </dgm:t>
    </dgm:pt>
    <dgm:pt modelId="{3DC3F039-6252-42A7-B7E4-7A50851EE0D9}" type="sibTrans" cxnId="{85841D9A-AA59-4F83-BF93-B3249216AA09}">
      <dgm:prSet/>
      <dgm:spPr/>
      <dgm:t>
        <a:bodyPr/>
        <a:lstStyle/>
        <a:p>
          <a:endParaRPr lang="en-GB" sz="1400"/>
        </a:p>
      </dgm:t>
    </dgm:pt>
    <dgm:pt modelId="{9719A1EE-98F9-754E-B5FF-536F1A8A94B0}">
      <dgm:prSet custT="1"/>
      <dgm:spPr/>
      <dgm:t>
        <a:bodyPr/>
        <a:lstStyle/>
        <a:p>
          <a:pPr>
            <a:lnSpc>
              <a:spcPct val="150000"/>
            </a:lnSpc>
          </a:pPr>
          <a:r>
            <a:rPr lang="en-GB" sz="1400" dirty="0"/>
            <a:t>”The Times " has always been a conservative newspaper</a:t>
          </a:r>
        </a:p>
      </dgm:t>
    </dgm:pt>
    <dgm:pt modelId="{F8E7F0C7-2B9E-2C41-BE48-DDA5F8B704A4}" type="parTrans" cxnId="{39609F60-8839-A24C-9561-A63B319ECC29}">
      <dgm:prSet/>
      <dgm:spPr/>
      <dgm:t>
        <a:bodyPr/>
        <a:lstStyle/>
        <a:p>
          <a:endParaRPr lang="en-GB" sz="1400"/>
        </a:p>
      </dgm:t>
    </dgm:pt>
    <dgm:pt modelId="{BED76C16-E431-6D4C-AFCF-F2F30A05C35E}" type="sibTrans" cxnId="{39609F60-8839-A24C-9561-A63B319ECC29}">
      <dgm:prSet/>
      <dgm:spPr/>
      <dgm:t>
        <a:bodyPr/>
        <a:lstStyle/>
        <a:p>
          <a:endParaRPr lang="en-GB" sz="1400"/>
        </a:p>
      </dgm:t>
    </dgm:pt>
    <dgm:pt modelId="{DF0917E2-2684-144E-802C-CA35FDCF6E37}">
      <dgm:prSet custT="1"/>
      <dgm:spPr/>
      <dgm:t>
        <a:bodyPr/>
        <a:lstStyle/>
        <a:p>
          <a:pPr>
            <a:lnSpc>
              <a:spcPct val="150000"/>
            </a:lnSpc>
          </a:pPr>
          <a:r>
            <a:rPr lang="en-GB" sz="1400" dirty="0"/>
            <a:t>Always provide in depth cover of all Political Elections, Parliamentary Reports, The Civil Rights Movements and International Elections </a:t>
          </a:r>
          <a:r>
            <a:rPr lang="en-GB" sz="1200" dirty="0"/>
            <a:t>[</a:t>
          </a:r>
          <a:r>
            <a:rPr lang="en-GB" sz="1200" dirty="0" err="1"/>
            <a:t>Wikipedia.org</a:t>
          </a:r>
          <a:r>
            <a:rPr lang="en-GB" sz="1200" dirty="0"/>
            <a:t> 2019]</a:t>
          </a:r>
        </a:p>
      </dgm:t>
    </dgm:pt>
    <dgm:pt modelId="{85B8CA67-4435-4F4C-93CB-D1AA13D92160}" type="parTrans" cxnId="{76571328-9AB0-6148-B031-1D7790491289}">
      <dgm:prSet/>
      <dgm:spPr/>
      <dgm:t>
        <a:bodyPr/>
        <a:lstStyle/>
        <a:p>
          <a:endParaRPr lang="en-GB"/>
        </a:p>
      </dgm:t>
    </dgm:pt>
    <dgm:pt modelId="{7550C897-FEC5-5748-B768-0201D93B538F}" type="sibTrans" cxnId="{76571328-9AB0-6148-B031-1D7790491289}">
      <dgm:prSet/>
      <dgm:spPr/>
      <dgm:t>
        <a:bodyPr/>
        <a:lstStyle/>
        <a:p>
          <a:endParaRPr lang="en-GB"/>
        </a:p>
      </dgm:t>
    </dgm:pt>
    <dgm:pt modelId="{29AF608A-6C7E-5941-A4B0-BEC38337E545}">
      <dgm:prSet custT="1"/>
      <dgm:spPr/>
      <dgm:t>
        <a:bodyPr/>
        <a:lstStyle/>
        <a:p>
          <a:pPr>
            <a:lnSpc>
              <a:spcPct val="150000"/>
            </a:lnSpc>
          </a:pPr>
          <a:r>
            <a:rPr lang="en-GB" sz="1400" b="0" i="0" u="none" dirty="0"/>
            <a:t>“Circulation of print papers has declined in most of Western industrialized countries, but I wouldn’t infer from that a decline in influence,” said </a:t>
          </a:r>
          <a:r>
            <a:rPr lang="en-GB" sz="1400" b="0" i="0" u="none" dirty="0" err="1"/>
            <a:t>Dr.</a:t>
          </a:r>
          <a:r>
            <a:rPr lang="en-GB" sz="1400" b="0" i="0" u="none" dirty="0"/>
            <a:t> Marco Bastos, lecturer in media and communications at City, University of London </a:t>
          </a:r>
          <a:r>
            <a:rPr lang="en-GB" sz="1200" b="0" i="0" u="none" dirty="0"/>
            <a:t>[ </a:t>
          </a:r>
          <a:r>
            <a:rPr lang="en-GB" sz="1200" b="0" i="0" u="none" dirty="0" err="1"/>
            <a:t>CNBC.com</a:t>
          </a:r>
          <a:r>
            <a:rPr lang="en-GB" sz="1200" b="0" i="0" u="none" dirty="0"/>
            <a:t> 2019]</a:t>
          </a:r>
          <a:endParaRPr lang="en-GB" sz="1200" dirty="0"/>
        </a:p>
      </dgm:t>
    </dgm:pt>
    <dgm:pt modelId="{C4F755D2-8D79-5D40-8D82-65DADB003488}" type="parTrans" cxnId="{1C784500-598F-924C-AD3F-F974F12FE80A}">
      <dgm:prSet/>
      <dgm:spPr/>
      <dgm:t>
        <a:bodyPr/>
        <a:lstStyle/>
        <a:p>
          <a:endParaRPr lang="en-GB"/>
        </a:p>
      </dgm:t>
    </dgm:pt>
    <dgm:pt modelId="{77F6FC14-D562-9746-A7F0-1A4C7B6F7684}" type="sibTrans" cxnId="{1C784500-598F-924C-AD3F-F974F12FE80A}">
      <dgm:prSet/>
      <dgm:spPr/>
      <dgm:t>
        <a:bodyPr/>
        <a:lstStyle/>
        <a:p>
          <a:endParaRPr lang="en-GB"/>
        </a:p>
      </dgm:t>
    </dgm:pt>
    <dgm:pt modelId="{C60EBBEA-0519-064D-86BB-7EEF0AF18110}">
      <dgm:prSet custT="1"/>
      <dgm:spPr/>
      <dgm:t>
        <a:bodyPr/>
        <a:lstStyle/>
        <a:p>
          <a:pPr>
            <a:lnSpc>
              <a:spcPct val="150000"/>
            </a:lnSpc>
          </a:pPr>
          <a:r>
            <a:rPr lang="en-GB" sz="1400" dirty="0"/>
            <a:t>Policy change in the industry with the exposure of Wikileaks  has had an impact on the press</a:t>
          </a:r>
        </a:p>
      </dgm:t>
    </dgm:pt>
    <dgm:pt modelId="{F6FD41C8-7DE7-2544-9F51-3DAE4EDD023A}" type="parTrans" cxnId="{88755554-8FCA-D246-A6BF-1FE4801F6B13}">
      <dgm:prSet/>
      <dgm:spPr/>
      <dgm:t>
        <a:bodyPr/>
        <a:lstStyle/>
        <a:p>
          <a:endParaRPr lang="en-GB"/>
        </a:p>
      </dgm:t>
    </dgm:pt>
    <dgm:pt modelId="{2B632A95-6C70-1145-810E-E046BE9725DC}" type="sibTrans" cxnId="{88755554-8FCA-D246-A6BF-1FE4801F6B13}">
      <dgm:prSet/>
      <dgm:spPr/>
      <dgm:t>
        <a:bodyPr/>
        <a:lstStyle/>
        <a:p>
          <a:endParaRPr lang="en-GB"/>
        </a:p>
      </dgm:t>
    </dgm:pt>
    <dgm:pt modelId="{F76AEC0B-9569-274A-B1F2-B7B07B0FF237}">
      <dgm:prSet custT="1"/>
      <dgm:spPr/>
      <dgm:t>
        <a:bodyPr/>
        <a:lstStyle/>
        <a:p>
          <a:pPr rtl="0"/>
          <a:r>
            <a:rPr lang="en-GB" sz="1600" dirty="0"/>
            <a:t>Political:</a:t>
          </a:r>
        </a:p>
      </dgm:t>
    </dgm:pt>
    <dgm:pt modelId="{ABB5F135-0AAA-C244-B04D-1FC67B3CAB18}" type="parTrans" cxnId="{2871B13D-930A-4048-9C14-592CB990C0D8}">
      <dgm:prSet/>
      <dgm:spPr/>
      <dgm:t>
        <a:bodyPr/>
        <a:lstStyle/>
        <a:p>
          <a:endParaRPr lang="en-GB"/>
        </a:p>
      </dgm:t>
    </dgm:pt>
    <dgm:pt modelId="{3693D776-63A8-D442-8CBF-B71B1672399F}" type="sibTrans" cxnId="{2871B13D-930A-4048-9C14-592CB990C0D8}">
      <dgm:prSet/>
      <dgm:spPr/>
      <dgm:t>
        <a:bodyPr/>
        <a:lstStyle/>
        <a:p>
          <a:endParaRPr lang="en-GB"/>
        </a:p>
      </dgm:t>
    </dgm:pt>
    <dgm:pt modelId="{CF89B6D4-9AF4-414E-80F8-AE7DDA3A3B09}">
      <dgm:prSet custT="1"/>
      <dgm:spPr/>
      <dgm:t>
        <a:bodyPr/>
        <a:lstStyle/>
        <a:p>
          <a:r>
            <a:rPr lang="en-GB" sz="1600" dirty="0"/>
            <a:t>Economic</a:t>
          </a:r>
        </a:p>
      </dgm:t>
    </dgm:pt>
    <dgm:pt modelId="{FD93EAF9-A8B3-4C47-B600-5F410B08388B}" type="parTrans" cxnId="{7FAB7C29-CCCA-A444-9278-FAAEE6786F8E}">
      <dgm:prSet/>
      <dgm:spPr/>
      <dgm:t>
        <a:bodyPr/>
        <a:lstStyle/>
        <a:p>
          <a:endParaRPr lang="en-GB"/>
        </a:p>
      </dgm:t>
    </dgm:pt>
    <dgm:pt modelId="{DF9455FF-CE8D-F441-AC0A-E8A195916E97}" type="sibTrans" cxnId="{7FAB7C29-CCCA-A444-9278-FAAEE6786F8E}">
      <dgm:prSet/>
      <dgm:spPr/>
      <dgm:t>
        <a:bodyPr/>
        <a:lstStyle/>
        <a:p>
          <a:endParaRPr lang="en-GB"/>
        </a:p>
      </dgm:t>
    </dgm:pt>
    <dgm:pt modelId="{194DC2C1-2919-F64D-ADB1-892F449F2C53}">
      <dgm:prSet custT="1"/>
      <dgm:spPr/>
      <dgm:t>
        <a:bodyPr/>
        <a:lstStyle/>
        <a:p>
          <a:pPr>
            <a:lnSpc>
              <a:spcPct val="150000"/>
            </a:lnSpc>
          </a:pPr>
          <a:r>
            <a:rPr lang="en-GB" sz="1400" dirty="0"/>
            <a:t>The introduction of new GDPR regulation impacted the press and management of circulation of newspapers and data control</a:t>
          </a:r>
        </a:p>
      </dgm:t>
    </dgm:pt>
    <dgm:pt modelId="{21DB3664-88B8-6E49-92CA-E4960395BBBA}" type="parTrans" cxnId="{61C37837-AEDB-E54E-BC1C-9981B87CF08A}">
      <dgm:prSet/>
      <dgm:spPr/>
      <dgm:t>
        <a:bodyPr/>
        <a:lstStyle/>
        <a:p>
          <a:endParaRPr lang="en-GB"/>
        </a:p>
      </dgm:t>
    </dgm:pt>
    <dgm:pt modelId="{3DC9C87A-D820-0A40-AE3D-1EC021BB7C94}" type="sibTrans" cxnId="{61C37837-AEDB-E54E-BC1C-9981B87CF08A}">
      <dgm:prSet/>
      <dgm:spPr/>
      <dgm:t>
        <a:bodyPr/>
        <a:lstStyle/>
        <a:p>
          <a:endParaRPr lang="en-GB"/>
        </a:p>
      </dgm:t>
    </dgm:pt>
    <dgm:pt modelId="{C007B0FA-70ED-B04D-B61C-F332A8A0DE21}">
      <dgm:prSet custT="1"/>
      <dgm:spPr/>
      <dgm:t>
        <a:bodyPr/>
        <a:lstStyle/>
        <a:p>
          <a:pPr>
            <a:lnSpc>
              <a:spcPct val="150000"/>
            </a:lnSpc>
          </a:pPr>
          <a:r>
            <a:rPr lang="en-GB" sz="1400" dirty="0"/>
            <a:t>With the rise in ‘Fake News” the press has managed to withstand the scrutiny of the public as articles are vetted by reporters where online news is a free for all</a:t>
          </a:r>
        </a:p>
      </dgm:t>
    </dgm:pt>
    <dgm:pt modelId="{905AD611-84C2-144F-949F-E7D1E87DDE38}" type="parTrans" cxnId="{91BCF925-FFBA-6E40-95A6-9796557F5A65}">
      <dgm:prSet/>
      <dgm:spPr/>
      <dgm:t>
        <a:bodyPr/>
        <a:lstStyle/>
        <a:p>
          <a:endParaRPr lang="en-GB"/>
        </a:p>
      </dgm:t>
    </dgm:pt>
    <dgm:pt modelId="{11543D5B-8527-8141-982E-4DE6D80415BF}" type="sibTrans" cxnId="{91BCF925-FFBA-6E40-95A6-9796557F5A65}">
      <dgm:prSet/>
      <dgm:spPr/>
      <dgm:t>
        <a:bodyPr/>
        <a:lstStyle/>
        <a:p>
          <a:endParaRPr lang="en-GB"/>
        </a:p>
      </dgm:t>
    </dgm:pt>
    <dgm:pt modelId="{95D1A2FA-581C-C644-8F7F-73151AFC73B0}">
      <dgm:prSet custT="1"/>
      <dgm:spPr/>
      <dgm:t>
        <a:bodyPr/>
        <a:lstStyle/>
        <a:p>
          <a:pPr>
            <a:lnSpc>
              <a:spcPct val="150000"/>
            </a:lnSpc>
          </a:pPr>
          <a:r>
            <a:rPr lang="en-GB" sz="1400" dirty="0"/>
            <a:t>The digital revolution has impacted the print media which has resulted in job losses and reduction in turnover</a:t>
          </a:r>
        </a:p>
      </dgm:t>
    </dgm:pt>
    <dgm:pt modelId="{93EB3B79-DC08-C84B-A8B4-E0F10DDB9A17}" type="parTrans" cxnId="{E3CEB394-0899-0E45-813D-0F32162F43C8}">
      <dgm:prSet/>
      <dgm:spPr/>
      <dgm:t>
        <a:bodyPr/>
        <a:lstStyle/>
        <a:p>
          <a:endParaRPr lang="en-GB"/>
        </a:p>
      </dgm:t>
    </dgm:pt>
    <dgm:pt modelId="{9E94E72B-A4FD-F445-994A-CCA8B9ED485D}" type="sibTrans" cxnId="{E3CEB394-0899-0E45-813D-0F32162F43C8}">
      <dgm:prSet/>
      <dgm:spPr/>
      <dgm:t>
        <a:bodyPr/>
        <a:lstStyle/>
        <a:p>
          <a:endParaRPr lang="en-GB"/>
        </a:p>
      </dgm:t>
    </dgm:pt>
    <dgm:pt modelId="{B6721451-4BFB-4A76-8E5F-53E0646B7BAA}" type="pres">
      <dgm:prSet presAssocID="{C20D2236-6728-47FE-9D8A-48EB9A6F455C}" presName="linear" presStyleCnt="0">
        <dgm:presLayoutVars>
          <dgm:animLvl val="lvl"/>
          <dgm:resizeHandles val="exact"/>
        </dgm:presLayoutVars>
      </dgm:prSet>
      <dgm:spPr/>
    </dgm:pt>
    <dgm:pt modelId="{B4A99657-D840-47DC-9434-1816986C6F8B}" type="pres">
      <dgm:prSet presAssocID="{7F8AACB0-E8F2-4FC8-A1D8-B6C03F02BFF3}" presName="parentText" presStyleLbl="node1" presStyleIdx="0" presStyleCnt="3" custScaleY="56593" custLinFactY="-6988" custLinFactNeighborY="-100000">
        <dgm:presLayoutVars>
          <dgm:chMax val="0"/>
          <dgm:bulletEnabled val="1"/>
        </dgm:presLayoutVars>
      </dgm:prSet>
      <dgm:spPr/>
    </dgm:pt>
    <dgm:pt modelId="{845E6F7D-C602-4B47-9017-25BF4A838559}" type="pres">
      <dgm:prSet presAssocID="{3DC3F039-6252-42A7-B7E4-7A50851EE0D9}" presName="spacer" presStyleCnt="0"/>
      <dgm:spPr/>
    </dgm:pt>
    <dgm:pt modelId="{F7F56228-5E63-BF42-A6D3-CD9E957C5E0E}" type="pres">
      <dgm:prSet presAssocID="{F76AEC0B-9569-274A-B1F2-B7B07B0FF237}" presName="parentText" presStyleLbl="node1" presStyleIdx="1" presStyleCnt="3" custScaleY="50970" custLinFactNeighborX="100" custLinFactNeighborY="-12133">
        <dgm:presLayoutVars>
          <dgm:chMax val="0"/>
          <dgm:bulletEnabled val="1"/>
        </dgm:presLayoutVars>
      </dgm:prSet>
      <dgm:spPr/>
    </dgm:pt>
    <dgm:pt modelId="{6D1B02C2-8672-F348-A54E-0B0105374390}" type="pres">
      <dgm:prSet presAssocID="{F76AEC0B-9569-274A-B1F2-B7B07B0FF237}" presName="childText" presStyleLbl="revTx" presStyleIdx="0" presStyleCnt="2" custScaleY="72002" custLinFactNeighborY="-17431">
        <dgm:presLayoutVars>
          <dgm:bulletEnabled val="1"/>
        </dgm:presLayoutVars>
      </dgm:prSet>
      <dgm:spPr/>
    </dgm:pt>
    <dgm:pt modelId="{5580929D-F4C0-5A49-B2B2-31CB539809D9}" type="pres">
      <dgm:prSet presAssocID="{CF89B6D4-9AF4-414E-80F8-AE7DDA3A3B09}" presName="parentText" presStyleLbl="node1" presStyleIdx="2" presStyleCnt="3" custScaleY="48146" custLinFactNeighborY="1629">
        <dgm:presLayoutVars>
          <dgm:chMax val="0"/>
          <dgm:bulletEnabled val="1"/>
        </dgm:presLayoutVars>
      </dgm:prSet>
      <dgm:spPr/>
    </dgm:pt>
    <dgm:pt modelId="{C3FD82A2-B3A5-6243-AF69-077F4B72F49C}" type="pres">
      <dgm:prSet presAssocID="{CF89B6D4-9AF4-414E-80F8-AE7DDA3A3B09}" presName="childText" presStyleLbl="revTx" presStyleIdx="1" presStyleCnt="2" custScaleY="97113" custLinFactNeighborX="-1080" custLinFactNeighborY="35619">
        <dgm:presLayoutVars>
          <dgm:bulletEnabled val="1"/>
        </dgm:presLayoutVars>
      </dgm:prSet>
      <dgm:spPr/>
    </dgm:pt>
  </dgm:ptLst>
  <dgm:cxnLst>
    <dgm:cxn modelId="{1C784500-598F-924C-AD3F-F974F12FE80A}" srcId="{F76AEC0B-9569-274A-B1F2-B7B07B0FF237}" destId="{29AF608A-6C7E-5941-A4B0-BEC38337E545}" srcOrd="2" destOrd="0" parTransId="{C4F755D2-8D79-5D40-8D82-65DADB003488}" sibTransId="{77F6FC14-D562-9746-A7F0-1A4C7B6F7684}"/>
    <dgm:cxn modelId="{91BCF925-FFBA-6E40-95A6-9796557F5A65}" srcId="{CF89B6D4-9AF4-414E-80F8-AE7DDA3A3B09}" destId="{C007B0FA-70ED-B04D-B61C-F332A8A0DE21}" srcOrd="1" destOrd="0" parTransId="{905AD611-84C2-144F-949F-E7D1E87DDE38}" sibTransId="{11543D5B-8527-8141-982E-4DE6D80415BF}"/>
    <dgm:cxn modelId="{76571328-9AB0-6148-B031-1D7790491289}" srcId="{F76AEC0B-9569-274A-B1F2-B7B07B0FF237}" destId="{DF0917E2-2684-144E-802C-CA35FDCF6E37}" srcOrd="1" destOrd="0" parTransId="{85B8CA67-4435-4F4C-93CB-D1AA13D92160}" sibTransId="{7550C897-FEC5-5748-B768-0201D93B538F}"/>
    <dgm:cxn modelId="{7FAB7C29-CCCA-A444-9278-FAAEE6786F8E}" srcId="{C20D2236-6728-47FE-9D8A-48EB9A6F455C}" destId="{CF89B6D4-9AF4-414E-80F8-AE7DDA3A3B09}" srcOrd="2" destOrd="0" parTransId="{FD93EAF9-A8B3-4C47-B600-5F410B08388B}" sibTransId="{DF9455FF-CE8D-F441-AC0A-E8A195916E97}"/>
    <dgm:cxn modelId="{61C37837-AEDB-E54E-BC1C-9981B87CF08A}" srcId="{CF89B6D4-9AF4-414E-80F8-AE7DDA3A3B09}" destId="{194DC2C1-2919-F64D-ADB1-892F449F2C53}" srcOrd="0" destOrd="0" parTransId="{21DB3664-88B8-6E49-92CA-E4960395BBBA}" sibTransId="{3DC9C87A-D820-0A40-AE3D-1EC021BB7C94}"/>
    <dgm:cxn modelId="{B45EAC3C-77F7-DB40-AF83-9D8A6FA8D6CF}" type="presOf" srcId="{9719A1EE-98F9-754E-B5FF-536F1A8A94B0}" destId="{6D1B02C2-8672-F348-A54E-0B0105374390}" srcOrd="0" destOrd="0" presId="urn:microsoft.com/office/officeart/2005/8/layout/vList2"/>
    <dgm:cxn modelId="{2871B13D-930A-4048-9C14-592CB990C0D8}" srcId="{C20D2236-6728-47FE-9D8A-48EB9A6F455C}" destId="{F76AEC0B-9569-274A-B1F2-B7B07B0FF237}" srcOrd="1" destOrd="0" parTransId="{ABB5F135-0AAA-C244-B04D-1FC67B3CAB18}" sibTransId="{3693D776-63A8-D442-8CBF-B71B1672399F}"/>
    <dgm:cxn modelId="{E3E8033F-E3AC-FB4F-B7DB-63155F2D02AC}" type="presOf" srcId="{F76AEC0B-9569-274A-B1F2-B7B07B0FF237}" destId="{F7F56228-5E63-BF42-A6D3-CD9E957C5E0E}" srcOrd="0" destOrd="0" presId="urn:microsoft.com/office/officeart/2005/8/layout/vList2"/>
    <dgm:cxn modelId="{8F12F63F-AE2E-4337-94DE-1B735F26B819}" type="presOf" srcId="{C20D2236-6728-47FE-9D8A-48EB9A6F455C}" destId="{B6721451-4BFB-4A76-8E5F-53E0646B7BAA}" srcOrd="0" destOrd="0" presId="urn:microsoft.com/office/officeart/2005/8/layout/vList2"/>
    <dgm:cxn modelId="{D586BF46-1AEE-B64D-9050-7AC45AF3710E}" type="presOf" srcId="{194DC2C1-2919-F64D-ADB1-892F449F2C53}" destId="{C3FD82A2-B3A5-6243-AF69-077F4B72F49C}" srcOrd="0" destOrd="0" presId="urn:microsoft.com/office/officeart/2005/8/layout/vList2"/>
    <dgm:cxn modelId="{88755554-8FCA-D246-A6BF-1FE4801F6B13}" srcId="{F76AEC0B-9569-274A-B1F2-B7B07B0FF237}" destId="{C60EBBEA-0519-064D-86BB-7EEF0AF18110}" srcOrd="3" destOrd="0" parTransId="{F6FD41C8-7DE7-2544-9F51-3DAE4EDD023A}" sibTransId="{2B632A95-6C70-1145-810E-E046BE9725DC}"/>
    <dgm:cxn modelId="{39609F60-8839-A24C-9561-A63B319ECC29}" srcId="{F76AEC0B-9569-274A-B1F2-B7B07B0FF237}" destId="{9719A1EE-98F9-754E-B5FF-536F1A8A94B0}" srcOrd="0" destOrd="0" parTransId="{F8E7F0C7-2B9E-2C41-BE48-DDA5F8B704A4}" sibTransId="{BED76C16-E431-6D4C-AFCF-F2F30A05C35E}"/>
    <dgm:cxn modelId="{14A8347B-206C-9745-A6B5-C35BBB4EB06C}" type="presOf" srcId="{CF89B6D4-9AF4-414E-80F8-AE7DDA3A3B09}" destId="{5580929D-F4C0-5A49-B2B2-31CB539809D9}" srcOrd="0" destOrd="0" presId="urn:microsoft.com/office/officeart/2005/8/layout/vList2"/>
    <dgm:cxn modelId="{CB8FC17C-608D-DD47-8264-D94A80A2DE52}" type="presOf" srcId="{C60EBBEA-0519-064D-86BB-7EEF0AF18110}" destId="{6D1B02C2-8672-F348-A54E-0B0105374390}" srcOrd="0" destOrd="3" presId="urn:microsoft.com/office/officeart/2005/8/layout/vList2"/>
    <dgm:cxn modelId="{3F6BDE80-75E1-E540-867D-F8233214B6D9}" type="presOf" srcId="{DF0917E2-2684-144E-802C-CA35FDCF6E37}" destId="{6D1B02C2-8672-F348-A54E-0B0105374390}" srcOrd="0" destOrd="1" presId="urn:microsoft.com/office/officeart/2005/8/layout/vList2"/>
    <dgm:cxn modelId="{E3CEB394-0899-0E45-813D-0F32162F43C8}" srcId="{CF89B6D4-9AF4-414E-80F8-AE7DDA3A3B09}" destId="{95D1A2FA-581C-C644-8F7F-73151AFC73B0}" srcOrd="2" destOrd="0" parTransId="{93EB3B79-DC08-C84B-A8B4-E0F10DDB9A17}" sibTransId="{9E94E72B-A4FD-F445-994A-CCA8B9ED485D}"/>
    <dgm:cxn modelId="{6C1F4A95-399E-6E40-9B27-50288ABB0FB1}" type="presOf" srcId="{29AF608A-6C7E-5941-A4B0-BEC38337E545}" destId="{6D1B02C2-8672-F348-A54E-0B0105374390}" srcOrd="0" destOrd="2" presId="urn:microsoft.com/office/officeart/2005/8/layout/vList2"/>
    <dgm:cxn modelId="{85841D9A-AA59-4F83-BF93-B3249216AA09}" srcId="{C20D2236-6728-47FE-9D8A-48EB9A6F455C}" destId="{7F8AACB0-E8F2-4FC8-A1D8-B6C03F02BFF3}" srcOrd="0" destOrd="0" parTransId="{78572996-C360-451B-B0CF-F4805295ABFB}" sibTransId="{3DC3F039-6252-42A7-B7E4-7A50851EE0D9}"/>
    <dgm:cxn modelId="{6CD90EA7-5E21-7A43-A7C1-FE60F768391E}" type="presOf" srcId="{C007B0FA-70ED-B04D-B61C-F332A8A0DE21}" destId="{C3FD82A2-B3A5-6243-AF69-077F4B72F49C}" srcOrd="0" destOrd="1" presId="urn:microsoft.com/office/officeart/2005/8/layout/vList2"/>
    <dgm:cxn modelId="{C4233EA9-B84A-4949-98A8-C3145A0992C4}" type="presOf" srcId="{7F8AACB0-E8F2-4FC8-A1D8-B6C03F02BFF3}" destId="{B4A99657-D840-47DC-9434-1816986C6F8B}" srcOrd="0" destOrd="0" presId="urn:microsoft.com/office/officeart/2005/8/layout/vList2"/>
    <dgm:cxn modelId="{4F8DA7D5-6F80-E149-A786-2AD6EFB00B2D}" type="presOf" srcId="{95D1A2FA-581C-C644-8F7F-73151AFC73B0}" destId="{C3FD82A2-B3A5-6243-AF69-077F4B72F49C}" srcOrd="0" destOrd="2" presId="urn:microsoft.com/office/officeart/2005/8/layout/vList2"/>
    <dgm:cxn modelId="{DEA56412-D5DB-4E41-AC71-1C8168AB3F4F}" type="presParOf" srcId="{B6721451-4BFB-4A76-8E5F-53E0646B7BAA}" destId="{B4A99657-D840-47DC-9434-1816986C6F8B}" srcOrd="0" destOrd="0" presId="urn:microsoft.com/office/officeart/2005/8/layout/vList2"/>
    <dgm:cxn modelId="{F5688715-0599-2A48-89D2-E64AAE2DFF79}" type="presParOf" srcId="{B6721451-4BFB-4A76-8E5F-53E0646B7BAA}" destId="{845E6F7D-C602-4B47-9017-25BF4A838559}" srcOrd="1" destOrd="0" presId="urn:microsoft.com/office/officeart/2005/8/layout/vList2"/>
    <dgm:cxn modelId="{46388DC6-B8C0-4341-989D-335B3F033B23}" type="presParOf" srcId="{B6721451-4BFB-4A76-8E5F-53E0646B7BAA}" destId="{F7F56228-5E63-BF42-A6D3-CD9E957C5E0E}" srcOrd="2" destOrd="0" presId="urn:microsoft.com/office/officeart/2005/8/layout/vList2"/>
    <dgm:cxn modelId="{11B3008A-17EA-D745-ACBD-0E7C8F5B4E4D}" type="presParOf" srcId="{B6721451-4BFB-4A76-8E5F-53E0646B7BAA}" destId="{6D1B02C2-8672-F348-A54E-0B0105374390}" srcOrd="3" destOrd="0" presId="urn:microsoft.com/office/officeart/2005/8/layout/vList2"/>
    <dgm:cxn modelId="{94A46CE2-783D-0545-BBBD-4E23BAC37314}" type="presParOf" srcId="{B6721451-4BFB-4A76-8E5F-53E0646B7BAA}" destId="{5580929D-F4C0-5A49-B2B2-31CB539809D9}" srcOrd="4" destOrd="0" presId="urn:microsoft.com/office/officeart/2005/8/layout/vList2"/>
    <dgm:cxn modelId="{8D8BAB63-5D07-CD44-9222-C84E323B8646}" type="presParOf" srcId="{B6721451-4BFB-4A76-8E5F-53E0646B7BAA}" destId="{C3FD82A2-B3A5-6243-AF69-077F4B72F49C}" srcOrd="5"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Lst>
  <dgm:cxnLst>
    <dgm:cxn modelId="{1C0230E6-5B29-4DB6-91CD-0A816A75162E}" type="presOf" srcId="{EAD4A2B5-D37C-4654-B89B-0F6E8FDB6B87}" destId="{C92D7189-A8D7-4D87-8B62-9AF0D19F4542}" srcOrd="0"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BE001F8-2177-42BE-AACF-F86E56B7F55B}">
      <dgm:prSet custT="1"/>
      <dgm:spPr/>
      <dgm:t>
        <a:bodyPr/>
        <a:lstStyle/>
        <a:p>
          <a:pPr rtl="0"/>
          <a:r>
            <a:rPr lang="en-GB" sz="1600" dirty="0"/>
            <a:t>Social :</a:t>
          </a:r>
        </a:p>
      </dgm:t>
    </dgm:pt>
    <dgm:pt modelId="{3B57CD25-3732-4D3B-BD37-187DCE1D3751}" type="parTrans" cxnId="{6A0D4CFE-F32E-4E49-B478-F2AA2D541504}">
      <dgm:prSet/>
      <dgm:spPr/>
      <dgm:t>
        <a:bodyPr/>
        <a:lstStyle/>
        <a:p>
          <a:endParaRPr lang="en-GB"/>
        </a:p>
      </dgm:t>
    </dgm:pt>
    <dgm:pt modelId="{30623827-AF40-4360-817D-206506C4D9D8}" type="sibTrans" cxnId="{6A0D4CFE-F32E-4E49-B478-F2AA2D541504}">
      <dgm:prSet/>
      <dgm:spPr/>
      <dgm:t>
        <a:bodyPr/>
        <a:lstStyle/>
        <a:p>
          <a:endParaRPr lang="en-GB"/>
        </a:p>
      </dgm:t>
    </dgm:pt>
    <dgm:pt modelId="{A3093DC6-E6BF-9A40-AD38-CFFCCE63BF69}">
      <dgm:prSet custT="1"/>
      <dgm:spPr/>
      <dgm:t>
        <a:bodyPr/>
        <a:lstStyle/>
        <a:p>
          <a:pPr>
            <a:lnSpc>
              <a:spcPct val="150000"/>
            </a:lnSpc>
          </a:pPr>
          <a:r>
            <a:rPr lang="en-GB" sz="1400" dirty="0"/>
            <a:t>Increase of people on the move saw the change from broad sheets to compact print in 2004</a:t>
          </a:r>
        </a:p>
      </dgm:t>
    </dgm:pt>
    <dgm:pt modelId="{62FF8F83-B4DE-BE48-BF3E-C510250F3B36}" type="parTrans" cxnId="{EE87CF57-1BB0-9740-A659-00FAFAB248D9}">
      <dgm:prSet/>
      <dgm:spPr/>
      <dgm:t>
        <a:bodyPr/>
        <a:lstStyle/>
        <a:p>
          <a:endParaRPr lang="en-GB"/>
        </a:p>
      </dgm:t>
    </dgm:pt>
    <dgm:pt modelId="{743D9EB3-77C1-A149-860D-CD07A6054DFD}" type="sibTrans" cxnId="{EE87CF57-1BB0-9740-A659-00FAFAB248D9}">
      <dgm:prSet/>
      <dgm:spPr/>
      <dgm:t>
        <a:bodyPr/>
        <a:lstStyle/>
        <a:p>
          <a:endParaRPr lang="en-GB"/>
        </a:p>
      </dgm:t>
    </dgm:pt>
    <dgm:pt modelId="{FD4F9657-5B93-654D-93F1-CD85FC4CD051}">
      <dgm:prSet custT="1"/>
      <dgm:spPr/>
      <dgm:t>
        <a:bodyPr/>
        <a:lstStyle/>
        <a:p>
          <a:pPr>
            <a:lnSpc>
              <a:spcPct val="150000"/>
            </a:lnSpc>
          </a:pPr>
          <a:r>
            <a:rPr lang="en-GB" sz="1400" dirty="0"/>
            <a:t>“The Times” were and are still very much capable of changing public opinion especially when it comes to Political support for candidates as we have seen over the last century</a:t>
          </a:r>
        </a:p>
      </dgm:t>
    </dgm:pt>
    <dgm:pt modelId="{C2111B94-0290-1E42-8D57-726209AA6183}" type="parTrans" cxnId="{5C005296-DDF5-8042-AEB5-B84FF221AF62}">
      <dgm:prSet/>
      <dgm:spPr/>
      <dgm:t>
        <a:bodyPr/>
        <a:lstStyle/>
        <a:p>
          <a:endParaRPr lang="en-GB"/>
        </a:p>
      </dgm:t>
    </dgm:pt>
    <dgm:pt modelId="{55BBD574-5D96-5146-88DB-4AF7657D64DC}" type="sibTrans" cxnId="{5C005296-DDF5-8042-AEB5-B84FF221AF62}">
      <dgm:prSet/>
      <dgm:spPr/>
      <dgm:t>
        <a:bodyPr/>
        <a:lstStyle/>
        <a:p>
          <a:endParaRPr lang="en-GB"/>
        </a:p>
      </dgm:t>
    </dgm:pt>
    <dgm:pt modelId="{B5A1A461-D3CB-A640-B57B-74CA1E93FED9}">
      <dgm:prSet custT="1"/>
      <dgm:spPr/>
      <dgm:t>
        <a:bodyPr/>
        <a:lstStyle/>
        <a:p>
          <a:pPr>
            <a:lnSpc>
              <a:spcPct val="150000"/>
            </a:lnSpc>
          </a:pPr>
          <a:r>
            <a:rPr lang="en-GB" sz="1400" dirty="0"/>
            <a:t>Social Media impacts on news as it is about headlines rather than editorial pieces</a:t>
          </a:r>
        </a:p>
      </dgm:t>
    </dgm:pt>
    <dgm:pt modelId="{6640CF59-01E0-954B-9998-BA44CCB190EA}" type="parTrans" cxnId="{9EDC0683-3EC3-BD4C-8ABD-892854E8014F}">
      <dgm:prSet/>
      <dgm:spPr/>
      <dgm:t>
        <a:bodyPr/>
        <a:lstStyle/>
        <a:p>
          <a:endParaRPr lang="en-GB"/>
        </a:p>
      </dgm:t>
    </dgm:pt>
    <dgm:pt modelId="{FB12DF7B-A5D9-D845-82A6-E9E95098E4B0}" type="sibTrans" cxnId="{9EDC0683-3EC3-BD4C-8ABD-892854E8014F}">
      <dgm:prSet/>
      <dgm:spPr/>
      <dgm:t>
        <a:bodyPr/>
        <a:lstStyle/>
        <a:p>
          <a:endParaRPr lang="en-GB"/>
        </a:p>
      </dgm:t>
    </dgm:pt>
    <dgm:pt modelId="{49E31768-F5AB-F240-B459-312DA538ECE1}">
      <dgm:prSet custT="1"/>
      <dgm:spPr/>
      <dgm:t>
        <a:bodyPr/>
        <a:lstStyle/>
        <a:p>
          <a:pPr>
            <a:lnSpc>
              <a:spcPct val="150000"/>
            </a:lnSpc>
          </a:pPr>
          <a:r>
            <a:rPr lang="en-GB" sz="1400" dirty="0"/>
            <a:t>Consumer trends have been impacted as information is disseminated quickly. Bigger audiences are reached </a:t>
          </a:r>
        </a:p>
      </dgm:t>
    </dgm:pt>
    <dgm:pt modelId="{59043F9A-2D46-D84C-A1CA-33BEFA689A87}" type="parTrans" cxnId="{5D5E5DEB-AAA7-1B43-8290-D5C6A1CCF6E0}">
      <dgm:prSet/>
      <dgm:spPr/>
      <dgm:t>
        <a:bodyPr/>
        <a:lstStyle/>
        <a:p>
          <a:endParaRPr lang="en-GB"/>
        </a:p>
      </dgm:t>
    </dgm:pt>
    <dgm:pt modelId="{C88F8B2D-A4FA-8C40-9252-DB420719AAE4}" type="sibTrans" cxnId="{5D5E5DEB-AAA7-1B43-8290-D5C6A1CCF6E0}">
      <dgm:prSet/>
      <dgm:spPr/>
      <dgm:t>
        <a:bodyPr/>
        <a:lstStyle/>
        <a:p>
          <a:endParaRPr lang="en-GB"/>
        </a:p>
      </dgm:t>
    </dgm:pt>
    <dgm:pt modelId="{A52F1DD3-CD31-5E47-ABD9-3AA8319888FE}">
      <dgm:prSet custT="1"/>
      <dgm:spPr/>
      <dgm:t>
        <a:bodyPr/>
        <a:lstStyle/>
        <a:p>
          <a:pPr>
            <a:lnSpc>
              <a:spcPct val="150000"/>
            </a:lnSpc>
          </a:pPr>
          <a:r>
            <a:rPr lang="en-GB" sz="1400" dirty="0"/>
            <a:t>The onslaught of “Fake News” now see a behavioural change in media as people are relying on newspapers for the real story as articles are vetted by qualified reporters, where as anyone can post unchecked fake news on non regulated digital media platforms</a:t>
          </a:r>
        </a:p>
      </dgm:t>
    </dgm:pt>
    <dgm:pt modelId="{F00FCF7F-B131-C24C-B606-A7A9F2FA82A1}" type="parTrans" cxnId="{5D5FE55C-E711-0F45-BE60-D966562D6262}">
      <dgm:prSet/>
      <dgm:spPr/>
      <dgm:t>
        <a:bodyPr/>
        <a:lstStyle/>
        <a:p>
          <a:endParaRPr lang="en-GB"/>
        </a:p>
      </dgm:t>
    </dgm:pt>
    <dgm:pt modelId="{6E1C9888-60C6-2945-9A60-E1BD00E9BB6B}" type="sibTrans" cxnId="{5D5FE55C-E711-0F45-BE60-D966562D6262}">
      <dgm:prSet/>
      <dgm:spPr/>
      <dgm:t>
        <a:bodyPr/>
        <a:lstStyle/>
        <a:p>
          <a:endParaRPr lang="en-GB"/>
        </a:p>
      </dgm:t>
    </dgm:pt>
    <dgm:pt modelId="{603F106C-3A5B-9848-8CB2-10F31E302BB6}">
      <dgm:prSet custT="1"/>
      <dgm:spPr/>
      <dgm:t>
        <a:bodyPr/>
        <a:lstStyle/>
        <a:p>
          <a:pPr>
            <a:lnSpc>
              <a:spcPct val="150000"/>
            </a:lnSpc>
          </a:pPr>
          <a:r>
            <a:rPr lang="en-GB" sz="1400" dirty="0"/>
            <a:t>Demographics of print media readership is different from digital- predominantly age</a:t>
          </a:r>
        </a:p>
      </dgm:t>
    </dgm:pt>
    <dgm:pt modelId="{D9C49A18-486A-AA42-8A45-394420F6FF75}" type="parTrans" cxnId="{CF9C268E-EC8E-A44D-ACC0-5ABCFB411878}">
      <dgm:prSet/>
      <dgm:spPr/>
      <dgm:t>
        <a:bodyPr/>
        <a:lstStyle/>
        <a:p>
          <a:endParaRPr lang="en-GB"/>
        </a:p>
      </dgm:t>
    </dgm:pt>
    <dgm:pt modelId="{489DF391-133E-0E4E-827E-98AF36A5825D}" type="sibTrans" cxnId="{CF9C268E-EC8E-A44D-ACC0-5ABCFB411878}">
      <dgm:prSet/>
      <dgm:spPr/>
      <dgm:t>
        <a:bodyPr/>
        <a:lstStyle/>
        <a:p>
          <a:endParaRPr lang="en-GB"/>
        </a:p>
      </dgm:t>
    </dgm:pt>
    <dgm:pt modelId="{5419027E-80FA-904D-BBDA-8820C5E4796A}">
      <dgm:prSet custT="1"/>
      <dgm:spPr/>
      <dgm:t>
        <a:bodyPr/>
        <a:lstStyle/>
        <a:p>
          <a:pPr>
            <a:lnSpc>
              <a:spcPct val="150000"/>
            </a:lnSpc>
          </a:pPr>
          <a:r>
            <a:rPr lang="en-GB" sz="1400" dirty="0"/>
            <a:t>Print media is in the centre of bringing about social change. In the early days it was used to disseminate ideas efficiently and fast. Today with online media this process has sped up exponentially and gathering can be arranged within minutes </a:t>
          </a:r>
        </a:p>
      </dgm:t>
    </dgm:pt>
    <dgm:pt modelId="{756333C5-0786-6740-A266-177812302A77}" type="parTrans" cxnId="{94CFD6F6-1D73-AD48-BE50-F47B845E7DC8}">
      <dgm:prSet/>
      <dgm:spPr/>
      <dgm:t>
        <a:bodyPr/>
        <a:lstStyle/>
        <a:p>
          <a:endParaRPr lang="en-GB"/>
        </a:p>
      </dgm:t>
    </dgm:pt>
    <dgm:pt modelId="{1CFF32F1-6926-954D-B749-015AAACB0E3C}" type="sibTrans" cxnId="{94CFD6F6-1D73-AD48-BE50-F47B845E7DC8}">
      <dgm:prSet/>
      <dgm:spPr/>
      <dgm:t>
        <a:bodyPr/>
        <a:lstStyle/>
        <a:p>
          <a:endParaRPr lang="en-GB"/>
        </a:p>
      </dgm:t>
    </dgm:pt>
    <dgm:pt modelId="{EB72691B-414B-BA45-8B75-2E477BE18B34}">
      <dgm:prSet custT="1"/>
      <dgm:spPr/>
      <dgm:t>
        <a:bodyPr/>
        <a:lstStyle/>
        <a:p>
          <a:pPr>
            <a:lnSpc>
              <a:spcPct val="150000"/>
            </a:lnSpc>
          </a:pPr>
          <a:r>
            <a:rPr lang="en-GB" sz="1400" dirty="0"/>
            <a:t>Instant news, anywhere , anytime</a:t>
          </a:r>
        </a:p>
      </dgm:t>
    </dgm:pt>
    <dgm:pt modelId="{05F758E8-878E-A845-AE8F-5DA6E8B20349}" type="parTrans" cxnId="{5D617CDB-347B-BC47-AC78-8A8552F8A987}">
      <dgm:prSet/>
      <dgm:spPr/>
      <dgm:t>
        <a:bodyPr/>
        <a:lstStyle/>
        <a:p>
          <a:endParaRPr lang="en-GB"/>
        </a:p>
      </dgm:t>
    </dgm:pt>
    <dgm:pt modelId="{186958CF-E5CB-614B-8E72-A7DB4980D39A}" type="sibTrans" cxnId="{5D617CDB-347B-BC47-AC78-8A8552F8A987}">
      <dgm:prSet/>
      <dgm:spPr/>
      <dgm:t>
        <a:bodyPr/>
        <a:lstStyle/>
        <a:p>
          <a:endParaRPr lang="en-GB"/>
        </a:p>
      </dgm:t>
    </dgm:pt>
    <dgm:pt modelId="{3B237A46-CE44-3A46-8FFE-C1B3C3CA1954}">
      <dgm:prSet custT="1"/>
      <dgm:spPr/>
      <dgm:t>
        <a:bodyPr/>
        <a:lstStyle/>
        <a:p>
          <a:pPr>
            <a:lnSpc>
              <a:spcPct val="150000"/>
            </a:lnSpc>
          </a:pPr>
          <a:r>
            <a:rPr lang="en-GB" sz="1400" dirty="0"/>
            <a:t>Negative impact on Society is the rise in “Fake News” by non traditional news media</a:t>
          </a:r>
        </a:p>
      </dgm:t>
    </dgm:pt>
    <dgm:pt modelId="{19807DA6-1FA6-2148-9A2E-664143C406B1}" type="parTrans" cxnId="{7A7F30CE-7076-B844-A7BC-77038FE286A0}">
      <dgm:prSet/>
      <dgm:spPr/>
      <dgm:t>
        <a:bodyPr/>
        <a:lstStyle/>
        <a:p>
          <a:endParaRPr lang="en-GB"/>
        </a:p>
      </dgm:t>
    </dgm:pt>
    <dgm:pt modelId="{F98F4888-F38D-2F40-9F33-E726B7BAA49E}" type="sibTrans" cxnId="{7A7F30CE-7076-B844-A7BC-77038FE286A0}">
      <dgm:prSet/>
      <dgm:spPr/>
      <dgm:t>
        <a:bodyPr/>
        <a:lstStyle/>
        <a:p>
          <a:endParaRPr lang="en-GB"/>
        </a:p>
      </dgm:t>
    </dgm:pt>
    <dgm:pt modelId="{B6721451-4BFB-4A76-8E5F-53E0646B7BAA}" type="pres">
      <dgm:prSet presAssocID="{C20D2236-6728-47FE-9D8A-48EB9A6F455C}" presName="linear" presStyleCnt="0">
        <dgm:presLayoutVars>
          <dgm:animLvl val="lvl"/>
          <dgm:resizeHandles val="exact"/>
        </dgm:presLayoutVars>
      </dgm:prSet>
      <dgm:spPr/>
    </dgm:pt>
    <dgm:pt modelId="{160E57DE-4110-4F4E-B057-394B989575BD}" type="pres">
      <dgm:prSet presAssocID="{7BE001F8-2177-42BE-AACF-F86E56B7F55B}" presName="parentText" presStyleLbl="node1" presStyleIdx="0" presStyleCnt="1" custScaleY="43990" custLinFactY="-54035" custLinFactNeighborX="-329" custLinFactNeighborY="-100000">
        <dgm:presLayoutVars>
          <dgm:chMax val="0"/>
          <dgm:bulletEnabled val="1"/>
        </dgm:presLayoutVars>
      </dgm:prSet>
      <dgm:spPr/>
    </dgm:pt>
    <dgm:pt modelId="{16DEB6BA-5F25-C943-B274-D4CCF3850DF3}" type="pres">
      <dgm:prSet presAssocID="{7BE001F8-2177-42BE-AACF-F86E56B7F55B}" presName="childText" presStyleLbl="revTx" presStyleIdx="0" presStyleCnt="1" custLinFactNeighborX="-329" custLinFactNeighborY="3672">
        <dgm:presLayoutVars>
          <dgm:bulletEnabled val="1"/>
        </dgm:presLayoutVars>
      </dgm:prSet>
      <dgm:spPr/>
    </dgm:pt>
  </dgm:ptLst>
  <dgm:cxnLst>
    <dgm:cxn modelId="{0DD7D007-5ACD-F34E-B8F0-5943FC7F24B9}" type="presOf" srcId="{5419027E-80FA-904D-BBDA-8820C5E4796A}" destId="{16DEB6BA-5F25-C943-B274-D4CCF3850DF3}" srcOrd="0" destOrd="0" presId="urn:microsoft.com/office/officeart/2005/8/layout/vList2"/>
    <dgm:cxn modelId="{7F7C8A1C-FA36-4745-B188-4F4E388B7314}" type="presOf" srcId="{FD4F9657-5B93-654D-93F1-CD85FC4CD051}" destId="{16DEB6BA-5F25-C943-B274-D4CCF3850DF3}" srcOrd="0" destOrd="8" presId="urn:microsoft.com/office/officeart/2005/8/layout/vList2"/>
    <dgm:cxn modelId="{AEF1B529-CE80-694C-B706-7C3DC91F6CF9}" type="presOf" srcId="{A52F1DD3-CD31-5E47-ABD9-3AA8319888FE}" destId="{16DEB6BA-5F25-C943-B274-D4CCF3850DF3}" srcOrd="0" destOrd="7" presId="urn:microsoft.com/office/officeart/2005/8/layout/vList2"/>
    <dgm:cxn modelId="{981CB630-8B60-E749-9820-CFFBE5B75520}" type="presOf" srcId="{EB72691B-414B-BA45-8B75-2E477BE18B34}" destId="{16DEB6BA-5F25-C943-B274-D4CCF3850DF3}" srcOrd="0" destOrd="3" presId="urn:microsoft.com/office/officeart/2005/8/layout/vList2"/>
    <dgm:cxn modelId="{8F12F63F-AE2E-4337-94DE-1B735F26B819}" type="presOf" srcId="{C20D2236-6728-47FE-9D8A-48EB9A6F455C}" destId="{B6721451-4BFB-4A76-8E5F-53E0646B7BAA}" srcOrd="0" destOrd="0" presId="urn:microsoft.com/office/officeart/2005/8/layout/vList2"/>
    <dgm:cxn modelId="{EE87CF57-1BB0-9740-A659-00FAFAB248D9}" srcId="{7BE001F8-2177-42BE-AACF-F86E56B7F55B}" destId="{A3093DC6-E6BF-9A40-AD38-CFFCCE63BF69}" srcOrd="1" destOrd="0" parTransId="{62FF8F83-B4DE-BE48-BF3E-C510250F3B36}" sibTransId="{743D9EB3-77C1-A149-860D-CD07A6054DFD}"/>
    <dgm:cxn modelId="{5D5FE55C-E711-0F45-BE60-D966562D6262}" srcId="{7BE001F8-2177-42BE-AACF-F86E56B7F55B}" destId="{A52F1DD3-CD31-5E47-ABD9-3AA8319888FE}" srcOrd="7" destOrd="0" parTransId="{F00FCF7F-B131-C24C-B606-A7A9F2FA82A1}" sibTransId="{6E1C9888-60C6-2945-9A60-E1BD00E9BB6B}"/>
    <dgm:cxn modelId="{4400BA66-7E57-D646-8A1F-D334D8D934BD}" type="presOf" srcId="{B5A1A461-D3CB-A640-B57B-74CA1E93FED9}" destId="{16DEB6BA-5F25-C943-B274-D4CCF3850DF3}" srcOrd="0" destOrd="2" presId="urn:microsoft.com/office/officeart/2005/8/layout/vList2"/>
    <dgm:cxn modelId="{417DBE75-3697-6C4F-9E27-C9AFB317E6F7}" type="presOf" srcId="{A3093DC6-E6BF-9A40-AD38-CFFCCE63BF69}" destId="{16DEB6BA-5F25-C943-B274-D4CCF3850DF3}" srcOrd="0" destOrd="1" presId="urn:microsoft.com/office/officeart/2005/8/layout/vList2"/>
    <dgm:cxn modelId="{B3B8D182-1CBC-B94A-90D0-1FB8D5C70F8F}" type="presOf" srcId="{49E31768-F5AB-F240-B459-312DA538ECE1}" destId="{16DEB6BA-5F25-C943-B274-D4CCF3850DF3}" srcOrd="0" destOrd="6" presId="urn:microsoft.com/office/officeart/2005/8/layout/vList2"/>
    <dgm:cxn modelId="{9EDC0683-3EC3-BD4C-8ABD-892854E8014F}" srcId="{7BE001F8-2177-42BE-AACF-F86E56B7F55B}" destId="{B5A1A461-D3CB-A640-B57B-74CA1E93FED9}" srcOrd="2" destOrd="0" parTransId="{6640CF59-01E0-954B-9998-BA44CCB190EA}" sibTransId="{FB12DF7B-A5D9-D845-82A6-E9E95098E4B0}"/>
    <dgm:cxn modelId="{CF9C268E-EC8E-A44D-ACC0-5ABCFB411878}" srcId="{7BE001F8-2177-42BE-AACF-F86E56B7F55B}" destId="{603F106C-3A5B-9848-8CB2-10F31E302BB6}" srcOrd="5" destOrd="0" parTransId="{D9C49A18-486A-AA42-8A45-394420F6FF75}" sibTransId="{489DF391-133E-0E4E-827E-98AF36A5825D}"/>
    <dgm:cxn modelId="{5C005296-DDF5-8042-AEB5-B84FF221AF62}" srcId="{7BE001F8-2177-42BE-AACF-F86E56B7F55B}" destId="{FD4F9657-5B93-654D-93F1-CD85FC4CD051}" srcOrd="8" destOrd="0" parTransId="{C2111B94-0290-1E42-8D57-726209AA6183}" sibTransId="{55BBD574-5D96-5146-88DB-4AF7657D64DC}"/>
    <dgm:cxn modelId="{80D454BA-A924-420D-881A-7210273B43D5}" type="presOf" srcId="{7BE001F8-2177-42BE-AACF-F86E56B7F55B}" destId="{160E57DE-4110-4F4E-B057-394B989575BD}" srcOrd="0" destOrd="0" presId="urn:microsoft.com/office/officeart/2005/8/layout/vList2"/>
    <dgm:cxn modelId="{311B8DC0-8AD1-A345-997B-B7B6F0834A55}" type="presOf" srcId="{3B237A46-CE44-3A46-8FFE-C1B3C3CA1954}" destId="{16DEB6BA-5F25-C943-B274-D4CCF3850DF3}" srcOrd="0" destOrd="4" presId="urn:microsoft.com/office/officeart/2005/8/layout/vList2"/>
    <dgm:cxn modelId="{7A7F30CE-7076-B844-A7BC-77038FE286A0}" srcId="{7BE001F8-2177-42BE-AACF-F86E56B7F55B}" destId="{3B237A46-CE44-3A46-8FFE-C1B3C3CA1954}" srcOrd="4" destOrd="0" parTransId="{19807DA6-1FA6-2148-9A2E-664143C406B1}" sibTransId="{F98F4888-F38D-2F40-9F33-E726B7BAA49E}"/>
    <dgm:cxn modelId="{5D617CDB-347B-BC47-AC78-8A8552F8A987}" srcId="{7BE001F8-2177-42BE-AACF-F86E56B7F55B}" destId="{EB72691B-414B-BA45-8B75-2E477BE18B34}" srcOrd="3" destOrd="0" parTransId="{05F758E8-878E-A845-AE8F-5DA6E8B20349}" sibTransId="{186958CF-E5CB-614B-8E72-A7DB4980D39A}"/>
    <dgm:cxn modelId="{5D5E5DEB-AAA7-1B43-8290-D5C6A1CCF6E0}" srcId="{7BE001F8-2177-42BE-AACF-F86E56B7F55B}" destId="{49E31768-F5AB-F240-B459-312DA538ECE1}" srcOrd="6" destOrd="0" parTransId="{59043F9A-2D46-D84C-A1CA-33BEFA689A87}" sibTransId="{C88F8B2D-A4FA-8C40-9252-DB420719AAE4}"/>
    <dgm:cxn modelId="{D6364CEE-BCB8-264F-B1D6-3AA0E9D3ECBC}" type="presOf" srcId="{603F106C-3A5B-9848-8CB2-10F31E302BB6}" destId="{16DEB6BA-5F25-C943-B274-D4CCF3850DF3}" srcOrd="0" destOrd="5" presId="urn:microsoft.com/office/officeart/2005/8/layout/vList2"/>
    <dgm:cxn modelId="{94CFD6F6-1D73-AD48-BE50-F47B845E7DC8}" srcId="{7BE001F8-2177-42BE-AACF-F86E56B7F55B}" destId="{5419027E-80FA-904D-BBDA-8820C5E4796A}" srcOrd="0" destOrd="0" parTransId="{756333C5-0786-6740-A266-177812302A77}" sibTransId="{1CFF32F1-6926-954D-B749-015AAACB0E3C}"/>
    <dgm:cxn modelId="{6A0D4CFE-F32E-4E49-B478-F2AA2D541504}" srcId="{C20D2236-6728-47FE-9D8A-48EB9A6F455C}" destId="{7BE001F8-2177-42BE-AACF-F86E56B7F55B}" srcOrd="0" destOrd="0" parTransId="{3B57CD25-3732-4D3B-BD37-187DCE1D3751}" sibTransId="{30623827-AF40-4360-817D-206506C4D9D8}"/>
    <dgm:cxn modelId="{C79F5DEF-F872-4C51-85FB-4B532A90A406}" type="presParOf" srcId="{B6721451-4BFB-4A76-8E5F-53E0646B7BAA}" destId="{160E57DE-4110-4F4E-B057-394B989575BD}" srcOrd="0" destOrd="0" presId="urn:microsoft.com/office/officeart/2005/8/layout/vList2"/>
    <dgm:cxn modelId="{5D5CF231-9EC2-4749-9978-CDF3C8C53DF5}" type="presParOf" srcId="{B6721451-4BFB-4A76-8E5F-53E0646B7BAA}" destId="{16DEB6BA-5F25-C943-B274-D4CCF3850DF3}"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1400" dirty="0">
              <a:latin typeface="Arial" panose="020B0604020202020204" pitchFamily="34" charset="0"/>
              <a:cs typeface="Arial" panose="020B0604020202020204" pitchFamily="34" charset="0"/>
            </a:rPr>
            <a:t>Section 3 : Influences ( PEST analysis)  ….continue</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custScaleX="100000" custScaleY="100000" custLinFactX="26386" custLinFactNeighborX="100000" custLinFactNeighborY="3374"/>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1400" dirty="0">
              <a:latin typeface="Arial" panose="020B0604020202020204" pitchFamily="34" charset="0"/>
              <a:cs typeface="Arial" panose="020B0604020202020204" pitchFamily="34" charset="0"/>
            </a:rPr>
            <a:t>Section 3 : Influences ( PEST analysis)  ….continue</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custScaleX="100000" custScaleY="100000" custLinFactX="26386" custLinFactNeighborX="100000" custLinFactNeighborY="3374"/>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4094E5CE-DDF0-42A0-9D24-90A590115BF6}">
      <dgm:prSet custT="1"/>
      <dgm:spPr/>
      <dgm:t>
        <a:bodyPr/>
        <a:lstStyle/>
        <a:p>
          <a:pPr rtl="0"/>
          <a:r>
            <a:rPr lang="en-GB" sz="1600" dirty="0"/>
            <a:t>Technological :</a:t>
          </a:r>
        </a:p>
      </dgm:t>
    </dgm:pt>
    <dgm:pt modelId="{D773724C-CAB9-42D2-B358-225A85DF9592}" type="parTrans" cxnId="{34F91DF1-7655-4C3B-B645-0C4E12D8DFAE}">
      <dgm:prSet/>
      <dgm:spPr/>
      <dgm:t>
        <a:bodyPr/>
        <a:lstStyle/>
        <a:p>
          <a:endParaRPr lang="en-GB" sz="1400"/>
        </a:p>
      </dgm:t>
    </dgm:pt>
    <dgm:pt modelId="{FFB3449F-69D3-4E22-A236-93C1AC78C5A9}" type="sibTrans" cxnId="{34F91DF1-7655-4C3B-B645-0C4E12D8DFAE}">
      <dgm:prSet/>
      <dgm:spPr/>
      <dgm:t>
        <a:bodyPr/>
        <a:lstStyle/>
        <a:p>
          <a:endParaRPr lang="en-GB" sz="1400"/>
        </a:p>
      </dgm:t>
    </dgm:pt>
    <dgm:pt modelId="{EFA4EFEB-57EE-1F4A-B749-33FBFD029BF4}">
      <dgm:prSet custT="1"/>
      <dgm:spPr/>
      <dgm:t>
        <a:bodyPr/>
        <a:lstStyle/>
        <a:p>
          <a:pPr rtl="0">
            <a:lnSpc>
              <a:spcPct val="150000"/>
            </a:lnSpc>
          </a:pPr>
          <a:r>
            <a:rPr lang="en-GB" sz="1400" dirty="0"/>
            <a:t>In November of 1814 the first state of the art Steam Printing press is installed at ‘the Times” ahead  of any of its rivals  resulting in printing 1,000 sheets per hour </a:t>
          </a:r>
          <a:r>
            <a:rPr lang="en-GB" sz="1200" dirty="0"/>
            <a:t>[</a:t>
          </a:r>
          <a:r>
            <a:rPr lang="en-GB" sz="1200" dirty="0" err="1"/>
            <a:t>wikipidia.com</a:t>
          </a:r>
          <a:r>
            <a:rPr lang="en-GB" sz="1200" dirty="0"/>
            <a:t> 2019]</a:t>
          </a:r>
        </a:p>
      </dgm:t>
    </dgm:pt>
    <dgm:pt modelId="{02B8160D-BC50-9340-8E22-DB03D7D188E7}" type="parTrans" cxnId="{2DFB599D-511A-894F-B9F7-D3FD1C0ECBD5}">
      <dgm:prSet/>
      <dgm:spPr/>
      <dgm:t>
        <a:bodyPr/>
        <a:lstStyle/>
        <a:p>
          <a:endParaRPr lang="en-GB" sz="1400"/>
        </a:p>
      </dgm:t>
    </dgm:pt>
    <dgm:pt modelId="{B54D1ADC-C82C-3846-92C2-6DFFAF86D168}" type="sibTrans" cxnId="{2DFB599D-511A-894F-B9F7-D3FD1C0ECBD5}">
      <dgm:prSet/>
      <dgm:spPr/>
      <dgm:t>
        <a:bodyPr/>
        <a:lstStyle/>
        <a:p>
          <a:endParaRPr lang="en-GB" sz="1400"/>
        </a:p>
      </dgm:t>
    </dgm:pt>
    <dgm:pt modelId="{6F3F85E2-48A0-7C46-AD21-667E3A1240A6}">
      <dgm:prSet custT="1"/>
      <dgm:spPr/>
      <dgm:t>
        <a:bodyPr/>
        <a:lstStyle/>
        <a:p>
          <a:pPr>
            <a:lnSpc>
              <a:spcPct val="150000"/>
            </a:lnSpc>
          </a:pPr>
          <a:r>
            <a:rPr lang="en-GB" sz="1400" dirty="0"/>
            <a:t>In 1827 the Applegarth press was installed – increasing capacity to 4,000 per hour allowing circulation to grow from 5,000 copies in 1815 to 40,000 by 1851 </a:t>
          </a:r>
          <a:r>
            <a:rPr lang="en-GB" sz="1200" dirty="0"/>
            <a:t>[</a:t>
          </a:r>
          <a:r>
            <a:rPr lang="en-GB" sz="1200" dirty="0" err="1"/>
            <a:t>galegroup.com</a:t>
          </a:r>
          <a:r>
            <a:rPr lang="en-GB" sz="1200" dirty="0"/>
            <a:t> 2019]</a:t>
          </a:r>
        </a:p>
      </dgm:t>
    </dgm:pt>
    <dgm:pt modelId="{6A6885F8-8A13-5C46-8834-1155EB374EBE}" type="parTrans" cxnId="{D7176C04-FA03-9F44-A128-9625494D9FD4}">
      <dgm:prSet/>
      <dgm:spPr/>
      <dgm:t>
        <a:bodyPr/>
        <a:lstStyle/>
        <a:p>
          <a:endParaRPr lang="en-GB" sz="1400"/>
        </a:p>
      </dgm:t>
    </dgm:pt>
    <dgm:pt modelId="{2992FE0D-B40B-CF46-B473-0BF546DB4378}" type="sibTrans" cxnId="{D7176C04-FA03-9F44-A128-9625494D9FD4}">
      <dgm:prSet/>
      <dgm:spPr/>
      <dgm:t>
        <a:bodyPr/>
        <a:lstStyle/>
        <a:p>
          <a:endParaRPr lang="en-GB" sz="1400"/>
        </a:p>
      </dgm:t>
    </dgm:pt>
    <dgm:pt modelId="{487AB2D0-D9B7-9C41-9FC2-D8C641154EC9}">
      <dgm:prSet custT="1"/>
      <dgm:spPr/>
      <dgm:t>
        <a:bodyPr/>
        <a:lstStyle/>
        <a:p>
          <a:pPr>
            <a:lnSpc>
              <a:spcPct val="150000"/>
            </a:lnSpc>
          </a:pPr>
          <a:r>
            <a:rPr lang="en-GB" sz="1400" dirty="0"/>
            <a:t>In 2018 digital subscribers hit 500,000 </a:t>
          </a:r>
          <a:r>
            <a:rPr lang="en-GB" sz="1200" dirty="0"/>
            <a:t>[</a:t>
          </a:r>
          <a:r>
            <a:rPr lang="en-GB" sz="1200" dirty="0" err="1"/>
            <a:t>pressgazette.co.uk</a:t>
          </a:r>
          <a:r>
            <a:rPr lang="en-GB" sz="1200" dirty="0"/>
            <a:t> 2019]</a:t>
          </a:r>
        </a:p>
      </dgm:t>
    </dgm:pt>
    <dgm:pt modelId="{C3DD369C-ADE4-FD46-ABFA-F681D17099F1}" type="parTrans" cxnId="{C36679F5-C13D-ED48-BC76-13260CA59247}">
      <dgm:prSet/>
      <dgm:spPr/>
      <dgm:t>
        <a:bodyPr/>
        <a:lstStyle/>
        <a:p>
          <a:endParaRPr lang="en-GB" sz="1400"/>
        </a:p>
      </dgm:t>
    </dgm:pt>
    <dgm:pt modelId="{F9942CDE-11B8-A14A-A05F-BA0B53D51A71}" type="sibTrans" cxnId="{C36679F5-C13D-ED48-BC76-13260CA59247}">
      <dgm:prSet/>
      <dgm:spPr/>
      <dgm:t>
        <a:bodyPr/>
        <a:lstStyle/>
        <a:p>
          <a:endParaRPr lang="en-GB" sz="1400"/>
        </a:p>
      </dgm:t>
    </dgm:pt>
    <dgm:pt modelId="{61A81B66-B397-0A42-B401-F7E6CA0B69E0}">
      <dgm:prSet custT="1"/>
      <dgm:spPr/>
      <dgm:t>
        <a:bodyPr/>
        <a:lstStyle/>
        <a:p>
          <a:pPr rtl="0">
            <a:lnSpc>
              <a:spcPct val="150000"/>
            </a:lnSpc>
          </a:pPr>
          <a:r>
            <a:rPr lang="en-GB" sz="1400" dirty="0"/>
            <a:t>In 1999 the website was launched entering the digital era </a:t>
          </a:r>
          <a:r>
            <a:rPr lang="en-GB" sz="1200" dirty="0"/>
            <a:t>[</a:t>
          </a:r>
          <a:r>
            <a:rPr lang="en-GB" sz="1200" dirty="0" err="1"/>
            <a:t>Thetimes.co.uk</a:t>
          </a:r>
          <a:r>
            <a:rPr lang="en-GB" sz="1200" dirty="0"/>
            <a:t> 2019]</a:t>
          </a:r>
        </a:p>
      </dgm:t>
    </dgm:pt>
    <dgm:pt modelId="{F72750F2-D116-DC4F-AB76-860A4E3F3D26}" type="parTrans" cxnId="{755345D5-D635-3041-90E7-683C732B2963}">
      <dgm:prSet/>
      <dgm:spPr/>
      <dgm:t>
        <a:bodyPr/>
        <a:lstStyle/>
        <a:p>
          <a:endParaRPr lang="en-GB" sz="1400"/>
        </a:p>
      </dgm:t>
    </dgm:pt>
    <dgm:pt modelId="{8AAC0D64-5D2A-5D44-BBA3-563EC0364443}" type="sibTrans" cxnId="{755345D5-D635-3041-90E7-683C732B2963}">
      <dgm:prSet/>
      <dgm:spPr/>
      <dgm:t>
        <a:bodyPr/>
        <a:lstStyle/>
        <a:p>
          <a:endParaRPr lang="en-GB" sz="1400"/>
        </a:p>
      </dgm:t>
    </dgm:pt>
    <dgm:pt modelId="{FB52F723-2058-B748-A711-077D02B1CD13}">
      <dgm:prSet custT="1"/>
      <dgm:spPr/>
      <dgm:t>
        <a:bodyPr/>
        <a:lstStyle/>
        <a:p>
          <a:pPr>
            <a:lnSpc>
              <a:spcPct val="150000"/>
            </a:lnSpc>
          </a:pPr>
          <a:r>
            <a:rPr lang="en-GB" sz="1400" dirty="0"/>
            <a:t>March 2016 “The Times “ and “The Sunday Times “ merge digital platforms </a:t>
          </a:r>
          <a:r>
            <a:rPr lang="en-GB" sz="1200" dirty="0"/>
            <a:t>[</a:t>
          </a:r>
          <a:r>
            <a:rPr lang="en-GB" sz="1200" dirty="0" err="1"/>
            <a:t>thedrum.com</a:t>
          </a:r>
          <a:r>
            <a:rPr lang="en-GB" sz="1200" dirty="0"/>
            <a:t> 2019]</a:t>
          </a:r>
        </a:p>
      </dgm:t>
    </dgm:pt>
    <dgm:pt modelId="{EC36ADF9-D157-424B-9A70-7DD2EE70622D}" type="parTrans" cxnId="{E96551FB-18FD-E34B-B202-91C4DB88EA0D}">
      <dgm:prSet/>
      <dgm:spPr/>
      <dgm:t>
        <a:bodyPr/>
        <a:lstStyle/>
        <a:p>
          <a:endParaRPr lang="en-GB"/>
        </a:p>
      </dgm:t>
    </dgm:pt>
    <dgm:pt modelId="{BCE01DDA-AAA4-E54A-8420-6871E08BCFB6}" type="sibTrans" cxnId="{E96551FB-18FD-E34B-B202-91C4DB88EA0D}">
      <dgm:prSet/>
      <dgm:spPr/>
      <dgm:t>
        <a:bodyPr/>
        <a:lstStyle/>
        <a:p>
          <a:endParaRPr lang="en-GB"/>
        </a:p>
      </dgm:t>
    </dgm:pt>
    <dgm:pt modelId="{29E7BDAD-31DF-6642-96F2-E74021CFD68D}">
      <dgm:prSet custT="1"/>
      <dgm:spPr/>
      <dgm:t>
        <a:bodyPr/>
        <a:lstStyle/>
        <a:p>
          <a:pPr>
            <a:lnSpc>
              <a:spcPct val="150000"/>
            </a:lnSpc>
          </a:pPr>
          <a:r>
            <a:rPr lang="en-GB" sz="1400" dirty="0"/>
            <a:t>The Editor, John </a:t>
          </a:r>
          <a:r>
            <a:rPr lang="en-GB" sz="1400" dirty="0" err="1"/>
            <a:t>Witherow</a:t>
          </a:r>
          <a:r>
            <a:rPr lang="en-GB" sz="1400" dirty="0"/>
            <a:t> said. “ The power of an edition has endured at The Times for more than 230 years. Our challenge is to update this concept for the digital age: to put readers first and cut through the babble” </a:t>
          </a:r>
          <a:r>
            <a:rPr lang="en-GB" sz="1200" dirty="0"/>
            <a:t>[</a:t>
          </a:r>
          <a:r>
            <a:rPr lang="en-GB" sz="1200" dirty="0" err="1"/>
            <a:t>news.co.uk</a:t>
          </a:r>
          <a:r>
            <a:rPr lang="en-GB" sz="1200" dirty="0"/>
            <a:t> 2019]</a:t>
          </a:r>
        </a:p>
      </dgm:t>
    </dgm:pt>
    <dgm:pt modelId="{8C7F9ACF-8785-9948-A817-455990F3035E}" type="parTrans" cxnId="{DDBD524F-224C-D847-B2CF-32DCFA85F065}">
      <dgm:prSet/>
      <dgm:spPr/>
      <dgm:t>
        <a:bodyPr/>
        <a:lstStyle/>
        <a:p>
          <a:endParaRPr lang="en-GB"/>
        </a:p>
      </dgm:t>
    </dgm:pt>
    <dgm:pt modelId="{0206521B-7E3C-CE4F-A509-305B064D04F6}" type="sibTrans" cxnId="{DDBD524F-224C-D847-B2CF-32DCFA85F065}">
      <dgm:prSet/>
      <dgm:spPr/>
      <dgm:t>
        <a:bodyPr/>
        <a:lstStyle/>
        <a:p>
          <a:endParaRPr lang="en-GB"/>
        </a:p>
      </dgm:t>
    </dgm:pt>
    <dgm:pt modelId="{F7AE89BA-1573-5841-9D8C-69E1626DABEC}">
      <dgm:prSet custT="1"/>
      <dgm:spPr/>
      <dgm:t>
        <a:bodyPr/>
        <a:lstStyle/>
        <a:p>
          <a:pPr>
            <a:lnSpc>
              <a:spcPct val="150000"/>
            </a:lnSpc>
          </a:pPr>
          <a:r>
            <a:rPr lang="en-GB" sz="1400" dirty="0"/>
            <a:t>In 2004 the paper print is changed from broad sheets to a more compact version for commuters </a:t>
          </a:r>
          <a:r>
            <a:rPr lang="en-GB" sz="1200" dirty="0"/>
            <a:t>[</a:t>
          </a:r>
          <a:r>
            <a:rPr lang="en-GB" sz="1200" dirty="0" err="1"/>
            <a:t>Wikipedia.com</a:t>
          </a:r>
          <a:r>
            <a:rPr lang="en-GB" sz="1200" dirty="0"/>
            <a:t> 2019]</a:t>
          </a:r>
        </a:p>
      </dgm:t>
    </dgm:pt>
    <dgm:pt modelId="{31E7568F-A5A7-FE4F-9B6E-7FA3261E9FBB}" type="parTrans" cxnId="{99C2A221-2171-A943-AE1A-C1999E3547B5}">
      <dgm:prSet/>
      <dgm:spPr/>
      <dgm:t>
        <a:bodyPr/>
        <a:lstStyle/>
        <a:p>
          <a:endParaRPr lang="en-GB"/>
        </a:p>
      </dgm:t>
    </dgm:pt>
    <dgm:pt modelId="{75C7587D-5315-D04C-ABD7-ACF4AB1AABC7}" type="sibTrans" cxnId="{99C2A221-2171-A943-AE1A-C1999E3547B5}">
      <dgm:prSet/>
      <dgm:spPr/>
      <dgm:t>
        <a:bodyPr/>
        <a:lstStyle/>
        <a:p>
          <a:endParaRPr lang="en-GB"/>
        </a:p>
      </dgm:t>
    </dgm:pt>
    <dgm:pt modelId="{B6721451-4BFB-4A76-8E5F-53E0646B7BAA}" type="pres">
      <dgm:prSet presAssocID="{C20D2236-6728-47FE-9D8A-48EB9A6F455C}" presName="linear" presStyleCnt="0">
        <dgm:presLayoutVars>
          <dgm:animLvl val="lvl"/>
          <dgm:resizeHandles val="exact"/>
        </dgm:presLayoutVars>
      </dgm:prSet>
      <dgm:spPr/>
    </dgm:pt>
    <dgm:pt modelId="{63C01CE3-0508-4A0A-BFD2-EDB41B847650}" type="pres">
      <dgm:prSet presAssocID="{4094E5CE-DDF0-42A0-9D24-90A590115BF6}" presName="parentText" presStyleLbl="node1" presStyleIdx="0" presStyleCnt="1" custScaleY="52293" custLinFactNeighborY="-12679">
        <dgm:presLayoutVars>
          <dgm:chMax val="0"/>
          <dgm:bulletEnabled val="1"/>
        </dgm:presLayoutVars>
      </dgm:prSet>
      <dgm:spPr/>
    </dgm:pt>
    <dgm:pt modelId="{1ED2A6CF-DF44-1845-8E86-9705D95F9938}" type="pres">
      <dgm:prSet presAssocID="{4094E5CE-DDF0-42A0-9D24-90A590115BF6}" presName="childText" presStyleLbl="revTx" presStyleIdx="0" presStyleCnt="1">
        <dgm:presLayoutVars>
          <dgm:bulletEnabled val="1"/>
        </dgm:presLayoutVars>
      </dgm:prSet>
      <dgm:spPr/>
    </dgm:pt>
  </dgm:ptLst>
  <dgm:cxnLst>
    <dgm:cxn modelId="{D7176C04-FA03-9F44-A128-9625494D9FD4}" srcId="{4094E5CE-DDF0-42A0-9D24-90A590115BF6}" destId="{6F3F85E2-48A0-7C46-AD21-667E3A1240A6}" srcOrd="1" destOrd="0" parTransId="{6A6885F8-8A13-5C46-8834-1155EB374EBE}" sibTransId="{2992FE0D-B40B-CF46-B473-0BF546DB4378}"/>
    <dgm:cxn modelId="{99C2A221-2171-A943-AE1A-C1999E3547B5}" srcId="{4094E5CE-DDF0-42A0-9D24-90A590115BF6}" destId="{F7AE89BA-1573-5841-9D8C-69E1626DABEC}" srcOrd="4" destOrd="0" parTransId="{31E7568F-A5A7-FE4F-9B6E-7FA3261E9FBB}" sibTransId="{75C7587D-5315-D04C-ABD7-ACF4AB1AABC7}"/>
    <dgm:cxn modelId="{70CA0B27-9AFE-FE46-A348-4041C01B194D}" type="presOf" srcId="{487AB2D0-D9B7-9C41-9FC2-D8C641154EC9}" destId="{1ED2A6CF-DF44-1845-8E86-9705D95F9938}" srcOrd="0" destOrd="6" presId="urn:microsoft.com/office/officeart/2005/8/layout/vList2"/>
    <dgm:cxn modelId="{8F12F63F-AE2E-4337-94DE-1B735F26B819}" type="presOf" srcId="{C20D2236-6728-47FE-9D8A-48EB9A6F455C}" destId="{B6721451-4BFB-4A76-8E5F-53E0646B7BAA}" srcOrd="0" destOrd="0" presId="urn:microsoft.com/office/officeart/2005/8/layout/vList2"/>
    <dgm:cxn modelId="{3D896D46-70C0-6D40-9DE4-27A2C7C49D4A}" type="presOf" srcId="{F7AE89BA-1573-5841-9D8C-69E1626DABEC}" destId="{1ED2A6CF-DF44-1845-8E86-9705D95F9938}" srcOrd="0" destOrd="4" presId="urn:microsoft.com/office/officeart/2005/8/layout/vList2"/>
    <dgm:cxn modelId="{10ED0E4B-38C2-7D48-AD30-F07A78CF6B4C}" type="presOf" srcId="{EFA4EFEB-57EE-1F4A-B749-33FBFD029BF4}" destId="{1ED2A6CF-DF44-1845-8E86-9705D95F9938}" srcOrd="0" destOrd="0" presId="urn:microsoft.com/office/officeart/2005/8/layout/vList2"/>
    <dgm:cxn modelId="{DDBD524F-224C-D847-B2CF-32DCFA85F065}" srcId="{4094E5CE-DDF0-42A0-9D24-90A590115BF6}" destId="{29E7BDAD-31DF-6642-96F2-E74021CFD68D}" srcOrd="3" destOrd="0" parTransId="{8C7F9ACF-8785-9948-A817-455990F3035E}" sibTransId="{0206521B-7E3C-CE4F-A509-305B064D04F6}"/>
    <dgm:cxn modelId="{84AF0477-3C06-BF49-99BE-20B867BD57BF}" type="presOf" srcId="{6F3F85E2-48A0-7C46-AD21-667E3A1240A6}" destId="{1ED2A6CF-DF44-1845-8E86-9705D95F9938}" srcOrd="0" destOrd="1" presId="urn:microsoft.com/office/officeart/2005/8/layout/vList2"/>
    <dgm:cxn modelId="{2DFB599D-511A-894F-B9F7-D3FD1C0ECBD5}" srcId="{4094E5CE-DDF0-42A0-9D24-90A590115BF6}" destId="{EFA4EFEB-57EE-1F4A-B749-33FBFD029BF4}" srcOrd="0" destOrd="0" parTransId="{02B8160D-BC50-9340-8E22-DB03D7D188E7}" sibTransId="{B54D1ADC-C82C-3846-92C2-6DFFAF86D168}"/>
    <dgm:cxn modelId="{29CBFCBD-5791-DA44-B09A-D8699EA5CEE7}" type="presOf" srcId="{4094E5CE-DDF0-42A0-9D24-90A590115BF6}" destId="{63C01CE3-0508-4A0A-BFD2-EDB41B847650}" srcOrd="0" destOrd="0" presId="urn:microsoft.com/office/officeart/2005/8/layout/vList2"/>
    <dgm:cxn modelId="{572B4DD0-F380-BE41-B06D-E26745F32B87}" type="presOf" srcId="{61A81B66-B397-0A42-B401-F7E6CA0B69E0}" destId="{1ED2A6CF-DF44-1845-8E86-9705D95F9938}" srcOrd="0" destOrd="2" presId="urn:microsoft.com/office/officeart/2005/8/layout/vList2"/>
    <dgm:cxn modelId="{755345D5-D635-3041-90E7-683C732B2963}" srcId="{4094E5CE-DDF0-42A0-9D24-90A590115BF6}" destId="{61A81B66-B397-0A42-B401-F7E6CA0B69E0}" srcOrd="2" destOrd="0" parTransId="{F72750F2-D116-DC4F-AB76-860A4E3F3D26}" sibTransId="{8AAC0D64-5D2A-5D44-BBA3-563EC0364443}"/>
    <dgm:cxn modelId="{EC92E3D5-7B36-EE4D-A936-C57429D8E028}" type="presOf" srcId="{FB52F723-2058-B748-A711-077D02B1CD13}" destId="{1ED2A6CF-DF44-1845-8E86-9705D95F9938}" srcOrd="0" destOrd="5" presId="urn:microsoft.com/office/officeart/2005/8/layout/vList2"/>
    <dgm:cxn modelId="{2FFB31DD-81A0-9646-AD53-4FE73E3A2146}" type="presOf" srcId="{29E7BDAD-31DF-6642-96F2-E74021CFD68D}" destId="{1ED2A6CF-DF44-1845-8E86-9705D95F9938}" srcOrd="0" destOrd="3" presId="urn:microsoft.com/office/officeart/2005/8/layout/vList2"/>
    <dgm:cxn modelId="{34F91DF1-7655-4C3B-B645-0C4E12D8DFAE}" srcId="{C20D2236-6728-47FE-9D8A-48EB9A6F455C}" destId="{4094E5CE-DDF0-42A0-9D24-90A590115BF6}" srcOrd="0" destOrd="0" parTransId="{D773724C-CAB9-42D2-B358-225A85DF9592}" sibTransId="{FFB3449F-69D3-4E22-A236-93C1AC78C5A9}"/>
    <dgm:cxn modelId="{C36679F5-C13D-ED48-BC76-13260CA59247}" srcId="{4094E5CE-DDF0-42A0-9D24-90A590115BF6}" destId="{487AB2D0-D9B7-9C41-9FC2-D8C641154EC9}" srcOrd="6" destOrd="0" parTransId="{C3DD369C-ADE4-FD46-ABFA-F681D17099F1}" sibTransId="{F9942CDE-11B8-A14A-A05F-BA0B53D51A71}"/>
    <dgm:cxn modelId="{E96551FB-18FD-E34B-B202-91C4DB88EA0D}" srcId="{4094E5CE-DDF0-42A0-9D24-90A590115BF6}" destId="{FB52F723-2058-B748-A711-077D02B1CD13}" srcOrd="5" destOrd="0" parTransId="{EC36ADF9-D157-424B-9A70-7DD2EE70622D}" sibTransId="{BCE01DDA-AAA4-E54A-8420-6871E08BCFB6}"/>
    <dgm:cxn modelId="{D7E1FD3D-7A74-014D-A65E-0D548502E618}" type="presParOf" srcId="{B6721451-4BFB-4A76-8E5F-53E0646B7BAA}" destId="{63C01CE3-0508-4A0A-BFD2-EDB41B847650}" srcOrd="0" destOrd="0" presId="urn:microsoft.com/office/officeart/2005/8/layout/vList2"/>
    <dgm:cxn modelId="{DBDAEA7F-1E30-0741-B43C-66AFED708742}" type="presParOf" srcId="{B6721451-4BFB-4A76-8E5F-53E0646B7BAA}" destId="{1ED2A6CF-DF44-1845-8E86-9705D95F9938}"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9B17E7AB-5762-A64E-B2BA-791EFEE04677}">
      <dgm:prSet custT="1"/>
      <dgm:spPr/>
      <dgm:t>
        <a:bodyPr/>
        <a:lstStyle/>
        <a:p>
          <a:pPr rtl="0"/>
          <a:r>
            <a:rPr lang="en-GB" sz="1400" dirty="0">
              <a:latin typeface="Arial" panose="020B0604020202020204" pitchFamily="34" charset="0"/>
              <a:cs typeface="Arial" panose="020B0604020202020204" pitchFamily="34" charset="0"/>
            </a:rPr>
            <a:t>Section 3 : Influences ( PEST analysis)  ….continue</a:t>
          </a:r>
        </a:p>
      </dgm:t>
    </dgm:pt>
    <dgm:pt modelId="{B08C07F7-DA75-C14E-BCFD-80155B4C6585}" type="parTrans" cxnId="{6F1343E7-A984-304E-8FAC-F9427619241B}">
      <dgm:prSet/>
      <dgm:spPr/>
      <dgm:t>
        <a:bodyPr/>
        <a:lstStyle/>
        <a:p>
          <a:endParaRPr lang="en-GB"/>
        </a:p>
      </dgm:t>
    </dgm:pt>
    <dgm:pt modelId="{7502F613-AAC3-2E45-825D-3EDA15FCD8C0}" type="sibTrans" cxnId="{6F1343E7-A984-304E-8FAC-F9427619241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0142CC2F-E37D-C843-AA5B-90B44D02E4E9}" type="pres">
      <dgm:prSet presAssocID="{9B17E7AB-5762-A64E-B2BA-791EFEE04677}" presName="circle1" presStyleLbl="node1" presStyleIdx="0" presStyleCnt="1"/>
      <dgm:spPr/>
    </dgm:pt>
    <dgm:pt modelId="{F11D1928-80D3-7646-B34B-06C5C0D8A651}" type="pres">
      <dgm:prSet presAssocID="{9B17E7AB-5762-A64E-B2BA-791EFEE04677}" presName="space" presStyleCnt="0"/>
      <dgm:spPr/>
    </dgm:pt>
    <dgm:pt modelId="{16D4FA3E-0F8D-C34E-9DD6-5748D4D331C5}" type="pres">
      <dgm:prSet presAssocID="{9B17E7AB-5762-A64E-B2BA-791EFEE04677}" presName="rect1" presStyleLbl="alignAcc1" presStyleIdx="0" presStyleCnt="1" custScaleX="100000" custScaleY="100000" custLinFactX="26386" custLinFactNeighborX="100000" custLinFactNeighborY="3374"/>
      <dgm:spPr/>
    </dgm:pt>
    <dgm:pt modelId="{9ED7EC4E-A75E-B44F-B0C5-CF80CDBD2D75}" type="pres">
      <dgm:prSet presAssocID="{9B17E7AB-5762-A64E-B2BA-791EFEE04677}" presName="rect1ParTxNoCh" presStyleLbl="alignAcc1" presStyleIdx="0" presStyleCnt="1">
        <dgm:presLayoutVars>
          <dgm:chMax val="1"/>
          <dgm:bulletEnabled val="1"/>
        </dgm:presLayoutVars>
      </dgm:prSet>
      <dgm:spPr/>
    </dgm:pt>
  </dgm:ptLst>
  <dgm:cxnLst>
    <dgm:cxn modelId="{BF188E2A-06AE-A34B-9E5D-BC8DC43A62DA}" type="presOf" srcId="{9B17E7AB-5762-A64E-B2BA-791EFEE04677}" destId="{9ED7EC4E-A75E-B44F-B0C5-CF80CDBD2D75}" srcOrd="1" destOrd="0" presId="urn:microsoft.com/office/officeart/2005/8/layout/target3"/>
    <dgm:cxn modelId="{A9D6BF80-2A28-2342-90DC-9587BEDC942D}" type="presOf" srcId="{9B17E7AB-5762-A64E-B2BA-791EFEE04677}" destId="{16D4FA3E-0F8D-C34E-9DD6-5748D4D331C5}"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6F1343E7-A984-304E-8FAC-F9427619241B}" srcId="{EAD4A2B5-D37C-4654-B89B-0F6E8FDB6B87}" destId="{9B17E7AB-5762-A64E-B2BA-791EFEE04677}" srcOrd="0" destOrd="0" parTransId="{B08C07F7-DA75-C14E-BCFD-80155B4C6585}" sibTransId="{7502F613-AAC3-2E45-825D-3EDA15FCD8C0}"/>
    <dgm:cxn modelId="{C6C8AC8E-2335-134B-AD9F-CE5E47D74789}" type="presParOf" srcId="{C92D7189-A8D7-4D87-8B62-9AF0D19F4542}" destId="{0142CC2F-E37D-C843-AA5B-90B44D02E4E9}" srcOrd="0" destOrd="0" presId="urn:microsoft.com/office/officeart/2005/8/layout/target3"/>
    <dgm:cxn modelId="{AD231276-CAE0-BC4C-B2EB-6B94578140C0}" type="presParOf" srcId="{C92D7189-A8D7-4D87-8B62-9AF0D19F4542}" destId="{F11D1928-80D3-7646-B34B-06C5C0D8A651}" srcOrd="1" destOrd="0" presId="urn:microsoft.com/office/officeart/2005/8/layout/target3"/>
    <dgm:cxn modelId="{F87345EB-A073-C748-9B92-E40C27B7F115}" type="presParOf" srcId="{C92D7189-A8D7-4D87-8B62-9AF0D19F4542}" destId="{16D4FA3E-0F8D-C34E-9DD6-5748D4D331C5}" srcOrd="2" destOrd="0" presId="urn:microsoft.com/office/officeart/2005/8/layout/target3"/>
    <dgm:cxn modelId="{765B8B26-03F5-7745-95AC-5CCA74CDC9A4}" type="presParOf" srcId="{C92D7189-A8D7-4D87-8B62-9AF0D19F4542}" destId="{9ED7EC4E-A75E-B44F-B0C5-CF80CDBD2D75}"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CB8D1DB-FDB5-CE49-AA0E-6829ADEB5F8F}">
      <dgm:prSet custT="1"/>
      <dgm:spPr/>
      <dgm:t>
        <a:bodyPr/>
        <a:lstStyle/>
        <a:p>
          <a:r>
            <a:rPr lang="en-GB" sz="1600" dirty="0"/>
            <a:t>Environmental :</a:t>
          </a:r>
        </a:p>
      </dgm:t>
    </dgm:pt>
    <dgm:pt modelId="{74844E03-BC93-4D43-A8BC-378A0C33AA6D}" type="parTrans" cxnId="{026C9970-7FE1-F347-839B-BAC23C91BB7B}">
      <dgm:prSet/>
      <dgm:spPr/>
      <dgm:t>
        <a:bodyPr/>
        <a:lstStyle/>
        <a:p>
          <a:endParaRPr lang="en-GB"/>
        </a:p>
      </dgm:t>
    </dgm:pt>
    <dgm:pt modelId="{3C847DC1-5C2A-6645-9B2B-4568A26AB4D3}" type="sibTrans" cxnId="{026C9970-7FE1-F347-839B-BAC23C91BB7B}">
      <dgm:prSet/>
      <dgm:spPr/>
      <dgm:t>
        <a:bodyPr/>
        <a:lstStyle/>
        <a:p>
          <a:endParaRPr lang="en-GB"/>
        </a:p>
      </dgm:t>
    </dgm:pt>
    <dgm:pt modelId="{E0E95A1E-B2E2-C041-A3D0-B57D58EAD018}">
      <dgm:prSet custT="1"/>
      <dgm:spPr/>
      <dgm:t>
        <a:bodyPr/>
        <a:lstStyle/>
        <a:p>
          <a:r>
            <a:rPr lang="en-GB" sz="1600" dirty="0"/>
            <a:t>Legislative :</a:t>
          </a:r>
        </a:p>
      </dgm:t>
    </dgm:pt>
    <dgm:pt modelId="{1EEB9174-E646-9B41-A2B4-141AF5D7DCF3}" type="parTrans" cxnId="{4D0D33ED-CD38-E841-B79F-F18BA81E962E}">
      <dgm:prSet/>
      <dgm:spPr/>
      <dgm:t>
        <a:bodyPr/>
        <a:lstStyle/>
        <a:p>
          <a:endParaRPr lang="en-GB"/>
        </a:p>
      </dgm:t>
    </dgm:pt>
    <dgm:pt modelId="{0D3051E5-4F4B-394E-8E98-D309B4EF6A83}" type="sibTrans" cxnId="{4D0D33ED-CD38-E841-B79F-F18BA81E962E}">
      <dgm:prSet/>
      <dgm:spPr/>
      <dgm:t>
        <a:bodyPr/>
        <a:lstStyle/>
        <a:p>
          <a:endParaRPr lang="en-GB"/>
        </a:p>
      </dgm:t>
    </dgm:pt>
    <dgm:pt modelId="{6645D0A0-4FC2-5647-AC28-1FB1CC0CF67D}">
      <dgm:prSet/>
      <dgm:spPr/>
      <dgm:t>
        <a:bodyPr/>
        <a:lstStyle/>
        <a:p>
          <a:pPr>
            <a:lnSpc>
              <a:spcPct val="90000"/>
            </a:lnSpc>
          </a:pPr>
          <a:endParaRPr lang="en-GB" sz="2600" dirty="0"/>
        </a:p>
      </dgm:t>
    </dgm:pt>
    <dgm:pt modelId="{2F79FFD6-8DA4-2A46-953C-FB2690A76CF3}" type="parTrans" cxnId="{B301BA22-9AD0-F44F-8666-FBCA719B5F13}">
      <dgm:prSet/>
      <dgm:spPr/>
      <dgm:t>
        <a:bodyPr/>
        <a:lstStyle/>
        <a:p>
          <a:endParaRPr lang="en-GB"/>
        </a:p>
      </dgm:t>
    </dgm:pt>
    <dgm:pt modelId="{328B8F14-0FBC-3B4C-9279-D2FA58F30207}" type="sibTrans" cxnId="{B301BA22-9AD0-F44F-8666-FBCA719B5F13}">
      <dgm:prSet/>
      <dgm:spPr/>
      <dgm:t>
        <a:bodyPr/>
        <a:lstStyle/>
        <a:p>
          <a:endParaRPr lang="en-GB"/>
        </a:p>
      </dgm:t>
    </dgm:pt>
    <dgm:pt modelId="{7FB29D45-4112-394C-BD19-7AC8088F01E6}">
      <dgm:prSet custT="1"/>
      <dgm:spPr/>
      <dgm:t>
        <a:bodyPr/>
        <a:lstStyle/>
        <a:p>
          <a:pPr>
            <a:lnSpc>
              <a:spcPct val="150000"/>
            </a:lnSpc>
          </a:pPr>
          <a:r>
            <a:rPr lang="en-GB" sz="1400" dirty="0"/>
            <a:t>The print media has a far less impact on the environment than the digital media. Production impact is low as digital impact uses PC’s or studios to produce the format and then it is used on similar format such as Tablets, TV’s or PC’s</a:t>
          </a:r>
        </a:p>
      </dgm:t>
    </dgm:pt>
    <dgm:pt modelId="{8876D44F-77A5-6A45-AC5F-C4E29FA640F1}" type="parTrans" cxnId="{4F504227-4A34-1543-B117-23BFB31FF6E9}">
      <dgm:prSet/>
      <dgm:spPr/>
      <dgm:t>
        <a:bodyPr/>
        <a:lstStyle/>
        <a:p>
          <a:endParaRPr lang="en-GB"/>
        </a:p>
      </dgm:t>
    </dgm:pt>
    <dgm:pt modelId="{C7AC1CB3-7127-D74A-AC7F-254F6B10A206}" type="sibTrans" cxnId="{4F504227-4A34-1543-B117-23BFB31FF6E9}">
      <dgm:prSet/>
      <dgm:spPr/>
      <dgm:t>
        <a:bodyPr/>
        <a:lstStyle/>
        <a:p>
          <a:endParaRPr lang="en-GB"/>
        </a:p>
      </dgm:t>
    </dgm:pt>
    <dgm:pt modelId="{8153DE9E-053B-2547-8AD7-8A7A431DA8BD}">
      <dgm:prSet/>
      <dgm:spPr/>
      <dgm:t>
        <a:bodyPr/>
        <a:lstStyle/>
        <a:p>
          <a:pPr>
            <a:lnSpc>
              <a:spcPct val="90000"/>
            </a:lnSpc>
          </a:pPr>
          <a:endParaRPr lang="en-GB" sz="2000" dirty="0"/>
        </a:p>
      </dgm:t>
    </dgm:pt>
    <dgm:pt modelId="{8AE91303-54E7-3244-ACA9-FE9439A2ABD4}" type="parTrans" cxnId="{1C2BF568-1F84-AD4E-B12F-8F12DE623621}">
      <dgm:prSet/>
      <dgm:spPr/>
      <dgm:t>
        <a:bodyPr/>
        <a:lstStyle/>
        <a:p>
          <a:endParaRPr lang="en-GB"/>
        </a:p>
      </dgm:t>
    </dgm:pt>
    <dgm:pt modelId="{447F16C7-8336-A941-B612-D5C5D42B2706}" type="sibTrans" cxnId="{1C2BF568-1F84-AD4E-B12F-8F12DE623621}">
      <dgm:prSet/>
      <dgm:spPr/>
      <dgm:t>
        <a:bodyPr/>
        <a:lstStyle/>
        <a:p>
          <a:endParaRPr lang="en-GB"/>
        </a:p>
      </dgm:t>
    </dgm:pt>
    <dgm:pt modelId="{8F23D54D-C362-6D4D-AD4D-C1D977A6C8CB}">
      <dgm:prSet custT="1"/>
      <dgm:spPr/>
      <dgm:t>
        <a:bodyPr/>
        <a:lstStyle/>
        <a:p>
          <a:pPr>
            <a:lnSpc>
              <a:spcPct val="150000"/>
            </a:lnSpc>
          </a:pPr>
          <a:r>
            <a:rPr lang="en-GB" sz="1400" dirty="0"/>
            <a:t>The press Complaints Commission(PCC) was a voluntary body that regulated the newspaper industry until 2014 when it was replaced with the Independent Press Standards Agency (IPSO). </a:t>
          </a:r>
          <a:r>
            <a:rPr lang="en-GB" sz="1200" dirty="0"/>
            <a:t>[</a:t>
          </a:r>
          <a:r>
            <a:rPr lang="en-GB" sz="1200" dirty="0" err="1"/>
            <a:t>Wikipedia.org</a:t>
          </a:r>
          <a:r>
            <a:rPr lang="en-GB" sz="1200" dirty="0"/>
            <a:t> 2019]</a:t>
          </a:r>
        </a:p>
      </dgm:t>
    </dgm:pt>
    <dgm:pt modelId="{548893A8-C933-7B4A-9BA3-C12C5F1BEE91}" type="parTrans" cxnId="{0C885D53-CFD8-9849-9C21-EC01F270FE49}">
      <dgm:prSet/>
      <dgm:spPr/>
      <dgm:t>
        <a:bodyPr/>
        <a:lstStyle/>
        <a:p>
          <a:endParaRPr lang="en-GB"/>
        </a:p>
      </dgm:t>
    </dgm:pt>
    <dgm:pt modelId="{DFCBC85D-8DB5-CD49-BDE5-CECC024B9A74}" type="sibTrans" cxnId="{0C885D53-CFD8-9849-9C21-EC01F270FE49}">
      <dgm:prSet/>
      <dgm:spPr/>
      <dgm:t>
        <a:bodyPr/>
        <a:lstStyle/>
        <a:p>
          <a:endParaRPr lang="en-GB"/>
        </a:p>
      </dgm:t>
    </dgm:pt>
    <dgm:pt modelId="{979E226D-0CDB-B64B-910D-B9C693286265}">
      <dgm:prSet custT="1"/>
      <dgm:spPr/>
      <dgm:t>
        <a:bodyPr/>
        <a:lstStyle/>
        <a:p>
          <a:pPr>
            <a:lnSpc>
              <a:spcPct val="150000"/>
            </a:lnSpc>
          </a:pPr>
          <a:r>
            <a:rPr lang="en-GB" sz="1400" dirty="0"/>
            <a:t>Example in 2013 Daily Mail was top of the list with 1,214 complaints and Sun with 638 with The Times 9</a:t>
          </a:r>
          <a:r>
            <a:rPr lang="en-GB" sz="1400" baseline="30000" dirty="0"/>
            <a:t>th</a:t>
          </a:r>
          <a:r>
            <a:rPr lang="en-GB" sz="1400" dirty="0"/>
            <a:t>  with 96 complaints </a:t>
          </a:r>
          <a:r>
            <a:rPr lang="en-GB" sz="1200" dirty="0"/>
            <a:t>[</a:t>
          </a:r>
          <a:r>
            <a:rPr lang="en-GB" sz="1200" dirty="0" err="1"/>
            <a:t>theguardian.com</a:t>
          </a:r>
          <a:r>
            <a:rPr lang="en-GB" sz="1200" dirty="0"/>
            <a:t> 2019]</a:t>
          </a:r>
        </a:p>
      </dgm:t>
    </dgm:pt>
    <dgm:pt modelId="{6BFE341D-E4DC-B841-99A9-9FB7D4CDA27C}" type="parTrans" cxnId="{71E2CE16-A8B4-E844-B76C-4A73AB1639E3}">
      <dgm:prSet/>
      <dgm:spPr/>
      <dgm:t>
        <a:bodyPr/>
        <a:lstStyle/>
        <a:p>
          <a:endParaRPr lang="en-GB"/>
        </a:p>
      </dgm:t>
    </dgm:pt>
    <dgm:pt modelId="{F0CDF115-4195-FC47-9A4F-A231A230130C}" type="sibTrans" cxnId="{71E2CE16-A8B4-E844-B76C-4A73AB1639E3}">
      <dgm:prSet/>
      <dgm:spPr/>
      <dgm:t>
        <a:bodyPr/>
        <a:lstStyle/>
        <a:p>
          <a:endParaRPr lang="en-GB"/>
        </a:p>
      </dgm:t>
    </dgm:pt>
    <dgm:pt modelId="{27853A9A-D9C4-1D4E-9605-9A243DCF28F7}">
      <dgm:prSet/>
      <dgm:spPr/>
      <dgm:t>
        <a:bodyPr/>
        <a:lstStyle/>
        <a:p>
          <a:pPr>
            <a:lnSpc>
              <a:spcPct val="90000"/>
            </a:lnSpc>
          </a:pPr>
          <a:endParaRPr lang="en-GB" sz="2000" dirty="0"/>
        </a:p>
      </dgm:t>
    </dgm:pt>
    <dgm:pt modelId="{B1C61662-1C82-9D4B-B010-DBE705162DAF}" type="parTrans" cxnId="{1520D5BD-F981-D148-B534-78C8227C5CAF}">
      <dgm:prSet/>
      <dgm:spPr/>
      <dgm:t>
        <a:bodyPr/>
        <a:lstStyle/>
        <a:p>
          <a:endParaRPr lang="en-GB"/>
        </a:p>
      </dgm:t>
    </dgm:pt>
    <dgm:pt modelId="{282D5917-E296-6443-9CAD-687715062AD8}" type="sibTrans" cxnId="{1520D5BD-F981-D148-B534-78C8227C5CAF}">
      <dgm:prSet/>
      <dgm:spPr/>
      <dgm:t>
        <a:bodyPr/>
        <a:lstStyle/>
        <a:p>
          <a:endParaRPr lang="en-GB"/>
        </a:p>
      </dgm:t>
    </dgm:pt>
    <dgm:pt modelId="{86869C3C-9120-7B4A-A127-0AF11183E402}">
      <dgm:prSet custT="1"/>
      <dgm:spPr/>
      <dgm:t>
        <a:bodyPr/>
        <a:lstStyle/>
        <a:p>
          <a:pPr>
            <a:lnSpc>
              <a:spcPct val="150000"/>
            </a:lnSpc>
          </a:pPr>
          <a:r>
            <a:rPr lang="en-GB" sz="1400" dirty="0"/>
            <a:t>As print get faster and cheaper paper based print media is here to stay but in an ever declining capacity</a:t>
          </a:r>
        </a:p>
      </dgm:t>
    </dgm:pt>
    <dgm:pt modelId="{B93FCBFB-8433-A84D-8CF3-6D43784384A3}" type="parTrans" cxnId="{8DE7DF0F-CE40-6D4B-820F-9D9B8E1DCFD9}">
      <dgm:prSet/>
      <dgm:spPr/>
      <dgm:t>
        <a:bodyPr/>
        <a:lstStyle/>
        <a:p>
          <a:endParaRPr lang="en-GB"/>
        </a:p>
      </dgm:t>
    </dgm:pt>
    <dgm:pt modelId="{7B8A5C57-576E-E24C-BF3F-B7725808232B}" type="sibTrans" cxnId="{8DE7DF0F-CE40-6D4B-820F-9D9B8E1DCFD9}">
      <dgm:prSet/>
      <dgm:spPr/>
      <dgm:t>
        <a:bodyPr/>
        <a:lstStyle/>
        <a:p>
          <a:endParaRPr lang="en-GB"/>
        </a:p>
      </dgm:t>
    </dgm:pt>
    <dgm:pt modelId="{9CD89E8C-B6D6-0640-BE7D-604C232C0126}">
      <dgm:prSet custT="1"/>
      <dgm:spPr/>
      <dgm:t>
        <a:bodyPr/>
        <a:lstStyle/>
        <a:p>
          <a:pPr>
            <a:lnSpc>
              <a:spcPct val="150000"/>
            </a:lnSpc>
          </a:pPr>
          <a:r>
            <a:rPr lang="en-GB" sz="1400" dirty="0"/>
            <a:t>If you read news articles for 30min a day the print media( 28kg of CO2 /year) has a lower impact on the environment than digital (35kg of CO2/year) </a:t>
          </a:r>
          <a:r>
            <a:rPr lang="en-GB" sz="1200" dirty="0"/>
            <a:t>[</a:t>
          </a:r>
          <a:r>
            <a:rPr lang="en-GB" sz="1200" dirty="0" err="1"/>
            <a:t>eomega.org</a:t>
          </a:r>
          <a:r>
            <a:rPr lang="en-GB" sz="1200" dirty="0"/>
            <a:t> 2019]</a:t>
          </a:r>
        </a:p>
      </dgm:t>
    </dgm:pt>
    <dgm:pt modelId="{C289AFD0-4CF2-1E42-AC6E-8AF569EAB764}" type="parTrans" cxnId="{F815B0FD-E5C3-5249-91CC-AF2F87E919DE}">
      <dgm:prSet/>
      <dgm:spPr/>
      <dgm:t>
        <a:bodyPr/>
        <a:lstStyle/>
        <a:p>
          <a:endParaRPr lang="en-GB"/>
        </a:p>
      </dgm:t>
    </dgm:pt>
    <dgm:pt modelId="{97226840-8364-4D4E-96DC-193C36D5F76F}" type="sibTrans" cxnId="{F815B0FD-E5C3-5249-91CC-AF2F87E919DE}">
      <dgm:prSet/>
      <dgm:spPr/>
      <dgm:t>
        <a:bodyPr/>
        <a:lstStyle/>
        <a:p>
          <a:endParaRPr lang="en-GB"/>
        </a:p>
      </dgm:t>
    </dgm:pt>
    <dgm:pt modelId="{9E05E5A0-87D0-3047-B290-8CF22C8BEB9F}">
      <dgm:prSet custT="1"/>
      <dgm:spPr/>
      <dgm:t>
        <a:bodyPr/>
        <a:lstStyle/>
        <a:p>
          <a:pPr>
            <a:lnSpc>
              <a:spcPct val="150000"/>
            </a:lnSpc>
          </a:pPr>
          <a:r>
            <a:rPr lang="en-GB" sz="1400" dirty="0"/>
            <a:t>With Digital subscription the protection of subscribers data and changes in GDPR had fundamental impact on the Newspaper</a:t>
          </a:r>
        </a:p>
      </dgm:t>
    </dgm:pt>
    <dgm:pt modelId="{36DE869B-2DE7-5241-BFEE-7F4FCD22F948}" type="parTrans" cxnId="{08274688-551C-4E4B-81B9-D01F198E1E95}">
      <dgm:prSet/>
      <dgm:spPr/>
      <dgm:t>
        <a:bodyPr/>
        <a:lstStyle/>
        <a:p>
          <a:endParaRPr lang="en-GB"/>
        </a:p>
      </dgm:t>
    </dgm:pt>
    <dgm:pt modelId="{60EDB0F9-B052-A04C-B549-4D616430A5D2}" type="sibTrans" cxnId="{08274688-551C-4E4B-81B9-D01F198E1E95}">
      <dgm:prSet/>
      <dgm:spPr/>
      <dgm:t>
        <a:bodyPr/>
        <a:lstStyle/>
        <a:p>
          <a:endParaRPr lang="en-GB"/>
        </a:p>
      </dgm:t>
    </dgm:pt>
    <dgm:pt modelId="{F56C5A84-01BD-BF49-A044-E5EAB9F3DA92}">
      <dgm:prSet custT="1"/>
      <dgm:spPr/>
      <dgm:t>
        <a:bodyPr/>
        <a:lstStyle/>
        <a:p>
          <a:pPr>
            <a:lnSpc>
              <a:spcPct val="150000"/>
            </a:lnSpc>
          </a:pPr>
          <a:r>
            <a:rPr lang="en-GB" sz="1400" dirty="0"/>
            <a:t>2017 saw a jump in complaint to IPSO with most being against sun newspaper (4,847) </a:t>
          </a:r>
          <a:r>
            <a:rPr lang="en-GB" sz="1200" dirty="0"/>
            <a:t>[</a:t>
          </a:r>
          <a:r>
            <a:rPr lang="en-GB" sz="1200" dirty="0" err="1"/>
            <a:t>Ipso.co.uk</a:t>
          </a:r>
          <a:r>
            <a:rPr lang="en-GB" sz="1200" dirty="0"/>
            <a:t> 2019]</a:t>
          </a:r>
        </a:p>
      </dgm:t>
    </dgm:pt>
    <dgm:pt modelId="{9ECD0BAE-C3EC-0448-821E-B644B3A16F3B}" type="parTrans" cxnId="{2CF00F75-631F-134B-8BD6-2898FDBE4F87}">
      <dgm:prSet/>
      <dgm:spPr/>
      <dgm:t>
        <a:bodyPr/>
        <a:lstStyle/>
        <a:p>
          <a:endParaRPr lang="en-GB"/>
        </a:p>
      </dgm:t>
    </dgm:pt>
    <dgm:pt modelId="{DF4F368C-1A34-5846-8CB1-A33464ECEB4B}" type="sibTrans" cxnId="{2CF00F75-631F-134B-8BD6-2898FDBE4F87}">
      <dgm:prSet/>
      <dgm:spPr/>
      <dgm:t>
        <a:bodyPr/>
        <a:lstStyle/>
        <a:p>
          <a:endParaRPr lang="en-GB"/>
        </a:p>
      </dgm:t>
    </dgm:pt>
    <dgm:pt modelId="{EA0E03B1-B6A6-A042-BF0E-11B171C64773}">
      <dgm:prSet custT="1"/>
      <dgm:spPr/>
      <dgm:t>
        <a:bodyPr/>
        <a:lstStyle/>
        <a:p>
          <a:pPr>
            <a:lnSpc>
              <a:spcPct val="150000"/>
            </a:lnSpc>
          </a:pPr>
          <a:r>
            <a:rPr lang="en-GB" sz="1400" dirty="0"/>
            <a:t>With digital media it is now easier to register a complaint putting the press on their toes</a:t>
          </a:r>
        </a:p>
      </dgm:t>
    </dgm:pt>
    <dgm:pt modelId="{ABBD18B6-2E67-E145-B0AE-93F0C2FD6693}" type="parTrans" cxnId="{AE6A182B-A18D-DC40-AE0F-41F58446E786}">
      <dgm:prSet/>
      <dgm:spPr/>
      <dgm:t>
        <a:bodyPr/>
        <a:lstStyle/>
        <a:p>
          <a:endParaRPr lang="en-GB"/>
        </a:p>
      </dgm:t>
    </dgm:pt>
    <dgm:pt modelId="{F0078862-E517-094B-8358-A29F9A59CB09}" type="sibTrans" cxnId="{AE6A182B-A18D-DC40-AE0F-41F58446E786}">
      <dgm:prSet/>
      <dgm:spPr/>
      <dgm:t>
        <a:bodyPr/>
        <a:lstStyle/>
        <a:p>
          <a:endParaRPr lang="en-GB"/>
        </a:p>
      </dgm:t>
    </dgm:pt>
    <dgm:pt modelId="{B6721451-4BFB-4A76-8E5F-53E0646B7BAA}" type="pres">
      <dgm:prSet presAssocID="{C20D2236-6728-47FE-9D8A-48EB9A6F455C}" presName="linear" presStyleCnt="0">
        <dgm:presLayoutVars>
          <dgm:animLvl val="lvl"/>
          <dgm:resizeHandles val="exact"/>
        </dgm:presLayoutVars>
      </dgm:prSet>
      <dgm:spPr/>
    </dgm:pt>
    <dgm:pt modelId="{F15D0BFF-DF44-C248-85FA-E17159D64361}" type="pres">
      <dgm:prSet presAssocID="{3CB8D1DB-FDB5-CE49-AA0E-6829ADEB5F8F}" presName="parentText" presStyleLbl="node1" presStyleIdx="0" presStyleCnt="2" custScaleY="124549">
        <dgm:presLayoutVars>
          <dgm:chMax val="0"/>
          <dgm:bulletEnabled val="1"/>
        </dgm:presLayoutVars>
      </dgm:prSet>
      <dgm:spPr/>
    </dgm:pt>
    <dgm:pt modelId="{5757A98A-61DC-D242-8A51-C0146189933F}" type="pres">
      <dgm:prSet presAssocID="{3CB8D1DB-FDB5-CE49-AA0E-6829ADEB5F8F}" presName="childText" presStyleLbl="revTx" presStyleIdx="0" presStyleCnt="2">
        <dgm:presLayoutVars>
          <dgm:bulletEnabled val="1"/>
        </dgm:presLayoutVars>
      </dgm:prSet>
      <dgm:spPr/>
    </dgm:pt>
    <dgm:pt modelId="{7DDBE67B-81CA-4649-B570-E38456AD7DC5}" type="pres">
      <dgm:prSet presAssocID="{E0E95A1E-B2E2-C041-A3D0-B57D58EAD018}" presName="parentText" presStyleLbl="node1" presStyleIdx="1" presStyleCnt="2" custScaleY="155746">
        <dgm:presLayoutVars>
          <dgm:chMax val="0"/>
          <dgm:bulletEnabled val="1"/>
        </dgm:presLayoutVars>
      </dgm:prSet>
      <dgm:spPr/>
    </dgm:pt>
    <dgm:pt modelId="{DAB1B686-D4A9-BC4A-80E7-1FDD5A40F961}" type="pres">
      <dgm:prSet presAssocID="{E0E95A1E-B2E2-C041-A3D0-B57D58EAD018}" presName="childText" presStyleLbl="revTx" presStyleIdx="1" presStyleCnt="2" custScaleY="90608" custLinFactNeighborX="-329" custLinFactNeighborY="26181">
        <dgm:presLayoutVars>
          <dgm:bulletEnabled val="1"/>
        </dgm:presLayoutVars>
      </dgm:prSet>
      <dgm:spPr/>
    </dgm:pt>
  </dgm:ptLst>
  <dgm:cxnLst>
    <dgm:cxn modelId="{02CABC07-9AED-4D4E-8F60-BB46807CB3A4}" type="presOf" srcId="{8F23D54D-C362-6D4D-AD4D-C1D977A6C8CB}" destId="{DAB1B686-D4A9-BC4A-80E7-1FDD5A40F961}" srcOrd="0" destOrd="0" presId="urn:microsoft.com/office/officeart/2005/8/layout/vList2"/>
    <dgm:cxn modelId="{8DE7DF0F-CE40-6D4B-820F-9D9B8E1DCFD9}" srcId="{3CB8D1DB-FDB5-CE49-AA0E-6829ADEB5F8F}" destId="{86869C3C-9120-7B4A-A127-0AF11183E402}" srcOrd="3" destOrd="0" parTransId="{B93FCBFB-8433-A84D-8CF3-6D43784384A3}" sibTransId="{7B8A5C57-576E-E24C-BF3F-B7725808232B}"/>
    <dgm:cxn modelId="{71E2CE16-A8B4-E844-B76C-4A73AB1639E3}" srcId="{E0E95A1E-B2E2-C041-A3D0-B57D58EAD018}" destId="{979E226D-0CDB-B64B-910D-B9C693286265}" srcOrd="1" destOrd="0" parTransId="{6BFE341D-E4DC-B841-99A9-9FB7D4CDA27C}" sibTransId="{F0CDF115-4195-FC47-9A4F-A231A230130C}"/>
    <dgm:cxn modelId="{05B7011F-608E-3C4E-A321-CFF4E9DAABD1}" type="presOf" srcId="{7FB29D45-4112-394C-BD19-7AC8088F01E6}" destId="{5757A98A-61DC-D242-8A51-C0146189933F}" srcOrd="0" destOrd="0" presId="urn:microsoft.com/office/officeart/2005/8/layout/vList2"/>
    <dgm:cxn modelId="{B301BA22-9AD0-F44F-8666-FBCA719B5F13}" srcId="{3CB8D1DB-FDB5-CE49-AA0E-6829ADEB5F8F}" destId="{6645D0A0-4FC2-5647-AC28-1FB1CC0CF67D}" srcOrd="4" destOrd="0" parTransId="{2F79FFD6-8DA4-2A46-953C-FB2690A76CF3}" sibTransId="{328B8F14-0FBC-3B4C-9279-D2FA58F30207}"/>
    <dgm:cxn modelId="{4F504227-4A34-1543-B117-23BFB31FF6E9}" srcId="{3CB8D1DB-FDB5-CE49-AA0E-6829ADEB5F8F}" destId="{7FB29D45-4112-394C-BD19-7AC8088F01E6}" srcOrd="0" destOrd="0" parTransId="{8876D44F-77A5-6A45-AC5F-C4E29FA640F1}" sibTransId="{C7AC1CB3-7127-D74A-AC7F-254F6B10A206}"/>
    <dgm:cxn modelId="{AE6A182B-A18D-DC40-AE0F-41F58446E786}" srcId="{E0E95A1E-B2E2-C041-A3D0-B57D58EAD018}" destId="{EA0E03B1-B6A6-A042-BF0E-11B171C64773}" srcOrd="3" destOrd="0" parTransId="{ABBD18B6-2E67-E145-B0AE-93F0C2FD6693}" sibTransId="{F0078862-E517-094B-8358-A29F9A59CB09}"/>
    <dgm:cxn modelId="{313C4038-0417-D24C-A960-726F4E63D6A4}" type="presOf" srcId="{8153DE9E-053B-2547-8AD7-8A7A431DA8BD}" destId="{DAB1B686-D4A9-BC4A-80E7-1FDD5A40F961}" srcOrd="0" destOrd="5" presId="urn:microsoft.com/office/officeart/2005/8/layout/vList2"/>
    <dgm:cxn modelId="{8F12F63F-AE2E-4337-94DE-1B735F26B819}" type="presOf" srcId="{C20D2236-6728-47FE-9D8A-48EB9A6F455C}" destId="{B6721451-4BFB-4A76-8E5F-53E0646B7BAA}" srcOrd="0" destOrd="0" presId="urn:microsoft.com/office/officeart/2005/8/layout/vList2"/>
    <dgm:cxn modelId="{4D408144-689C-4449-A223-7B8D7CFFA658}" type="presOf" srcId="{3CB8D1DB-FDB5-CE49-AA0E-6829ADEB5F8F}" destId="{F15D0BFF-DF44-C248-85FA-E17159D64361}" srcOrd="0" destOrd="0" presId="urn:microsoft.com/office/officeart/2005/8/layout/vList2"/>
    <dgm:cxn modelId="{FF92CB45-1261-9643-BA52-EAA8915177E4}" type="presOf" srcId="{9CD89E8C-B6D6-0640-BE7D-604C232C0126}" destId="{5757A98A-61DC-D242-8A51-C0146189933F}" srcOrd="0" destOrd="1" presId="urn:microsoft.com/office/officeart/2005/8/layout/vList2"/>
    <dgm:cxn modelId="{2C8E4D46-6F83-C44A-93FD-C14ABCDA9C76}" type="presOf" srcId="{F56C5A84-01BD-BF49-A044-E5EAB9F3DA92}" destId="{DAB1B686-D4A9-BC4A-80E7-1FDD5A40F961}" srcOrd="0" destOrd="2" presId="urn:microsoft.com/office/officeart/2005/8/layout/vList2"/>
    <dgm:cxn modelId="{0C885D53-CFD8-9849-9C21-EC01F270FE49}" srcId="{E0E95A1E-B2E2-C041-A3D0-B57D58EAD018}" destId="{8F23D54D-C362-6D4D-AD4D-C1D977A6C8CB}" srcOrd="0" destOrd="0" parTransId="{548893A8-C933-7B4A-9BA3-C12C5F1BEE91}" sibTransId="{DFCBC85D-8DB5-CD49-BDE5-CECC024B9A74}"/>
    <dgm:cxn modelId="{1C2BF568-1F84-AD4E-B12F-8F12DE623621}" srcId="{E0E95A1E-B2E2-C041-A3D0-B57D58EAD018}" destId="{8153DE9E-053B-2547-8AD7-8A7A431DA8BD}" srcOrd="5" destOrd="0" parTransId="{8AE91303-54E7-3244-ACA9-FE9439A2ABD4}" sibTransId="{447F16C7-8336-A941-B612-D5C5D42B2706}"/>
    <dgm:cxn modelId="{CB526F6D-7273-9643-B41C-EA0E3256981F}" type="presOf" srcId="{86869C3C-9120-7B4A-A127-0AF11183E402}" destId="{5757A98A-61DC-D242-8A51-C0146189933F}" srcOrd="0" destOrd="3" presId="urn:microsoft.com/office/officeart/2005/8/layout/vList2"/>
    <dgm:cxn modelId="{026C9970-7FE1-F347-839B-BAC23C91BB7B}" srcId="{C20D2236-6728-47FE-9D8A-48EB9A6F455C}" destId="{3CB8D1DB-FDB5-CE49-AA0E-6829ADEB5F8F}" srcOrd="0" destOrd="0" parTransId="{74844E03-BC93-4D43-A8BC-378A0C33AA6D}" sibTransId="{3C847DC1-5C2A-6645-9B2B-4568A26AB4D3}"/>
    <dgm:cxn modelId="{2CF00F75-631F-134B-8BD6-2898FDBE4F87}" srcId="{E0E95A1E-B2E2-C041-A3D0-B57D58EAD018}" destId="{F56C5A84-01BD-BF49-A044-E5EAB9F3DA92}" srcOrd="2" destOrd="0" parTransId="{9ECD0BAE-C3EC-0448-821E-B644B3A16F3B}" sibTransId="{DF4F368C-1A34-5846-8CB1-A33464ECEB4B}"/>
    <dgm:cxn modelId="{BA186084-4A4A-7A42-A5AB-3759691D900B}" type="presOf" srcId="{27853A9A-D9C4-1D4E-9605-9A243DCF28F7}" destId="{DAB1B686-D4A9-BC4A-80E7-1FDD5A40F961}" srcOrd="0" destOrd="4" presId="urn:microsoft.com/office/officeart/2005/8/layout/vList2"/>
    <dgm:cxn modelId="{08274688-551C-4E4B-81B9-D01F198E1E95}" srcId="{3CB8D1DB-FDB5-CE49-AA0E-6829ADEB5F8F}" destId="{9E05E5A0-87D0-3047-B290-8CF22C8BEB9F}" srcOrd="2" destOrd="0" parTransId="{36DE869B-2DE7-5241-BFEE-7F4FCD22F948}" sibTransId="{60EDB0F9-B052-A04C-B549-4D616430A5D2}"/>
    <dgm:cxn modelId="{E7A4CD9C-A745-D340-B80D-4E410FE567A1}" type="presOf" srcId="{6645D0A0-4FC2-5647-AC28-1FB1CC0CF67D}" destId="{5757A98A-61DC-D242-8A51-C0146189933F}" srcOrd="0" destOrd="4" presId="urn:microsoft.com/office/officeart/2005/8/layout/vList2"/>
    <dgm:cxn modelId="{5625D7AA-E8E4-D24F-9D0A-786064790797}" type="presOf" srcId="{E0E95A1E-B2E2-C041-A3D0-B57D58EAD018}" destId="{7DDBE67B-81CA-4649-B570-E38456AD7DC5}" srcOrd="0" destOrd="0" presId="urn:microsoft.com/office/officeart/2005/8/layout/vList2"/>
    <dgm:cxn modelId="{2E0D8FBD-973C-1941-83AB-1EE75E961AE0}" type="presOf" srcId="{979E226D-0CDB-B64B-910D-B9C693286265}" destId="{DAB1B686-D4A9-BC4A-80E7-1FDD5A40F961}" srcOrd="0" destOrd="1" presId="urn:microsoft.com/office/officeart/2005/8/layout/vList2"/>
    <dgm:cxn modelId="{1520D5BD-F981-D148-B534-78C8227C5CAF}" srcId="{E0E95A1E-B2E2-C041-A3D0-B57D58EAD018}" destId="{27853A9A-D9C4-1D4E-9605-9A243DCF28F7}" srcOrd="4" destOrd="0" parTransId="{B1C61662-1C82-9D4B-B010-DBE705162DAF}" sibTransId="{282D5917-E296-6443-9CAD-687715062AD8}"/>
    <dgm:cxn modelId="{4367AECB-8B9D-474E-BAFC-651E6D304BB4}" type="presOf" srcId="{EA0E03B1-B6A6-A042-BF0E-11B171C64773}" destId="{DAB1B686-D4A9-BC4A-80E7-1FDD5A40F961}" srcOrd="0" destOrd="3" presId="urn:microsoft.com/office/officeart/2005/8/layout/vList2"/>
    <dgm:cxn modelId="{4D0D33ED-CD38-E841-B79F-F18BA81E962E}" srcId="{C20D2236-6728-47FE-9D8A-48EB9A6F455C}" destId="{E0E95A1E-B2E2-C041-A3D0-B57D58EAD018}" srcOrd="1" destOrd="0" parTransId="{1EEB9174-E646-9B41-A2B4-141AF5D7DCF3}" sibTransId="{0D3051E5-4F4B-394E-8E98-D309B4EF6A83}"/>
    <dgm:cxn modelId="{AFB499F9-1C8F-294E-A72B-46136D313FA4}" type="presOf" srcId="{9E05E5A0-87D0-3047-B290-8CF22C8BEB9F}" destId="{5757A98A-61DC-D242-8A51-C0146189933F}" srcOrd="0" destOrd="2" presId="urn:microsoft.com/office/officeart/2005/8/layout/vList2"/>
    <dgm:cxn modelId="{F815B0FD-E5C3-5249-91CC-AF2F87E919DE}" srcId="{3CB8D1DB-FDB5-CE49-AA0E-6829ADEB5F8F}" destId="{9CD89E8C-B6D6-0640-BE7D-604C232C0126}" srcOrd="1" destOrd="0" parTransId="{C289AFD0-4CF2-1E42-AC6E-8AF569EAB764}" sibTransId="{97226840-8364-4D4E-96DC-193C36D5F76F}"/>
    <dgm:cxn modelId="{5A954ABA-DCAA-C24B-86C7-4A434087E3C6}" type="presParOf" srcId="{B6721451-4BFB-4A76-8E5F-53E0646B7BAA}" destId="{F15D0BFF-DF44-C248-85FA-E17159D64361}" srcOrd="0" destOrd="0" presId="urn:microsoft.com/office/officeart/2005/8/layout/vList2"/>
    <dgm:cxn modelId="{4A18E652-C543-4B42-A085-B20D9EAD5EA9}" type="presParOf" srcId="{B6721451-4BFB-4A76-8E5F-53E0646B7BAA}" destId="{5757A98A-61DC-D242-8A51-C0146189933F}" srcOrd="1" destOrd="0" presId="urn:microsoft.com/office/officeart/2005/8/layout/vList2"/>
    <dgm:cxn modelId="{9F4854F1-A7E6-E344-968B-D98812B3096D}" type="presParOf" srcId="{B6721451-4BFB-4A76-8E5F-53E0646B7BAA}" destId="{7DDBE67B-81CA-4649-B570-E38456AD7DC5}" srcOrd="2" destOrd="0" presId="urn:microsoft.com/office/officeart/2005/8/layout/vList2"/>
    <dgm:cxn modelId="{0E135F14-251C-644A-97E0-AA0BDF83E619}" type="presParOf" srcId="{B6721451-4BFB-4A76-8E5F-53E0646B7BAA}" destId="{DAB1B686-D4A9-BC4A-80E7-1FDD5A40F961}" srcOrd="3"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3600" dirty="0">
              <a:latin typeface="Arial" panose="020B0604020202020204" pitchFamily="34" charset="0"/>
              <a:cs typeface="Arial" panose="020B0604020202020204" pitchFamily="34" charset="0"/>
            </a:rPr>
            <a:t>Section 4 : Customers</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F8AACB0-E8F2-4FC8-A1D8-B6C03F02BFF3}">
      <dgm:prSet custT="1"/>
      <dgm:spPr/>
      <dgm:t>
        <a:bodyPr/>
        <a:lstStyle/>
        <a:p>
          <a:pPr rtl="0"/>
          <a:r>
            <a:rPr lang="en-GB" sz="1600" dirty="0"/>
            <a:t>Monthly Statistics :</a:t>
          </a:r>
        </a:p>
        <a:p>
          <a:pPr rtl="0"/>
          <a:r>
            <a:rPr lang="en-GB" sz="1400" dirty="0"/>
            <a:t>Men = 4,034 vs Women = 3,587</a:t>
          </a:r>
        </a:p>
        <a:p>
          <a:pPr rtl="0"/>
          <a:r>
            <a:rPr lang="en-GB" sz="1400" dirty="0"/>
            <a:t>London = 1,454 vs Rest of Britain = 5,491 </a:t>
          </a:r>
        </a:p>
        <a:p>
          <a:pPr rtl="0"/>
          <a:r>
            <a:rPr lang="en-GB" sz="1400" dirty="0"/>
            <a:t>Adults ( 15-34) = 1,848</a:t>
          </a:r>
        </a:p>
        <a:p>
          <a:pPr rtl="0"/>
          <a:r>
            <a:rPr lang="en-GB" sz="1400" dirty="0"/>
            <a:t>Adults ( 35+)     = 5,780</a:t>
          </a:r>
        </a:p>
        <a:p>
          <a:pPr rtl="0"/>
          <a:r>
            <a:rPr lang="en-GB" sz="1400" dirty="0"/>
            <a:t> The above shows a clear generation segregation where people get their news from, with the below 35yrs obtaining it from social media</a:t>
          </a:r>
        </a:p>
      </dgm:t>
    </dgm:pt>
    <dgm:pt modelId="{78572996-C360-451B-B0CF-F4805295ABFB}" type="parTrans" cxnId="{85841D9A-AA59-4F83-BF93-B3249216AA09}">
      <dgm:prSet/>
      <dgm:spPr/>
      <dgm:t>
        <a:bodyPr/>
        <a:lstStyle/>
        <a:p>
          <a:endParaRPr lang="en-GB"/>
        </a:p>
      </dgm:t>
    </dgm:pt>
    <dgm:pt modelId="{3DC3F039-6252-42A7-B7E4-7A50851EE0D9}" type="sibTrans" cxnId="{85841D9A-AA59-4F83-BF93-B3249216AA09}">
      <dgm:prSet/>
      <dgm:spPr/>
      <dgm:t>
        <a:bodyPr/>
        <a:lstStyle/>
        <a:p>
          <a:endParaRPr lang="en-GB"/>
        </a:p>
      </dgm:t>
    </dgm:pt>
    <dgm:pt modelId="{B9F67C2F-D4DC-0C42-A88D-208B807AC580}">
      <dgm:prSet custT="1"/>
      <dgm:spPr/>
      <dgm:t>
        <a:bodyPr/>
        <a:lstStyle/>
        <a:p>
          <a:r>
            <a:rPr lang="en-GB" sz="1400" dirty="0"/>
            <a:t>Ave Daily readership = 1,04m</a:t>
          </a:r>
        </a:p>
        <a:p>
          <a:r>
            <a:rPr lang="en-GB" sz="1400" dirty="0"/>
            <a:t>Ave household income of its readers - £55,885</a:t>
          </a:r>
        </a:p>
        <a:p>
          <a:r>
            <a:rPr lang="en-GB" sz="1400" dirty="0"/>
            <a:t>Social grade of readers = AB</a:t>
          </a:r>
        </a:p>
        <a:p>
          <a:r>
            <a:rPr lang="en-GB" sz="1400" dirty="0"/>
            <a:t>Target customers with supplements : </a:t>
          </a:r>
        </a:p>
        <a:p>
          <a:r>
            <a:rPr lang="en-GB" sz="1400" dirty="0"/>
            <a:t>              Legal</a:t>
          </a:r>
        </a:p>
        <a:p>
          <a:r>
            <a:rPr lang="en-GB" sz="1400" dirty="0"/>
            <a:t>              Property</a:t>
          </a:r>
        </a:p>
        <a:p>
          <a:r>
            <a:rPr lang="en-GB" sz="1400" dirty="0"/>
            <a:t>              Education</a:t>
          </a:r>
        </a:p>
        <a:p>
          <a:r>
            <a:rPr lang="en-GB" sz="1400" dirty="0"/>
            <a:t>              Travel</a:t>
          </a:r>
        </a:p>
      </dgm:t>
    </dgm:pt>
    <dgm:pt modelId="{57EB2897-D041-CA4A-BFE8-1AF1877ED9FE}" type="parTrans" cxnId="{0321F211-AD63-784E-9DFF-7EBFFEAB3896}">
      <dgm:prSet/>
      <dgm:spPr/>
    </dgm:pt>
    <dgm:pt modelId="{1C5AD820-2A86-B448-A4BB-162936405A78}" type="sibTrans" cxnId="{0321F211-AD63-784E-9DFF-7EBFFEAB3896}">
      <dgm:prSet/>
      <dgm:spPr/>
    </dgm:pt>
    <dgm:pt modelId="{B6721451-4BFB-4A76-8E5F-53E0646B7BAA}" type="pres">
      <dgm:prSet presAssocID="{C20D2236-6728-47FE-9D8A-48EB9A6F455C}" presName="linear" presStyleCnt="0">
        <dgm:presLayoutVars>
          <dgm:animLvl val="lvl"/>
          <dgm:resizeHandles val="exact"/>
        </dgm:presLayoutVars>
      </dgm:prSet>
      <dgm:spPr/>
    </dgm:pt>
    <dgm:pt modelId="{B4A99657-D840-47DC-9434-1816986C6F8B}" type="pres">
      <dgm:prSet presAssocID="{7F8AACB0-E8F2-4FC8-A1D8-B6C03F02BFF3}" presName="parentText" presStyleLbl="node1" presStyleIdx="0" presStyleCnt="2" custScaleY="104561" custLinFactY="-38681" custLinFactNeighborY="-100000">
        <dgm:presLayoutVars>
          <dgm:chMax val="0"/>
          <dgm:bulletEnabled val="1"/>
        </dgm:presLayoutVars>
      </dgm:prSet>
      <dgm:spPr/>
    </dgm:pt>
    <dgm:pt modelId="{95643BCE-5C38-5141-9AEB-1E739A10BA84}" type="pres">
      <dgm:prSet presAssocID="{3DC3F039-6252-42A7-B7E4-7A50851EE0D9}" presName="spacer" presStyleCnt="0"/>
      <dgm:spPr/>
    </dgm:pt>
    <dgm:pt modelId="{FF578F31-BF47-204C-935B-785B1A41C7B2}" type="pres">
      <dgm:prSet presAssocID="{B9F67C2F-D4DC-0C42-A88D-208B807AC580}" presName="parentText" presStyleLbl="node1" presStyleIdx="1" presStyleCnt="2">
        <dgm:presLayoutVars>
          <dgm:chMax val="0"/>
          <dgm:bulletEnabled val="1"/>
        </dgm:presLayoutVars>
      </dgm:prSet>
      <dgm:spPr/>
    </dgm:pt>
  </dgm:ptLst>
  <dgm:cxnLst>
    <dgm:cxn modelId="{0321F211-AD63-784E-9DFF-7EBFFEAB3896}" srcId="{C20D2236-6728-47FE-9D8A-48EB9A6F455C}" destId="{B9F67C2F-D4DC-0C42-A88D-208B807AC580}" srcOrd="1" destOrd="0" parTransId="{57EB2897-D041-CA4A-BFE8-1AF1877ED9FE}" sibTransId="{1C5AD820-2A86-B448-A4BB-162936405A78}"/>
    <dgm:cxn modelId="{8F12F63F-AE2E-4337-94DE-1B735F26B819}" type="presOf" srcId="{C20D2236-6728-47FE-9D8A-48EB9A6F455C}" destId="{B6721451-4BFB-4A76-8E5F-53E0646B7BAA}" srcOrd="0" destOrd="0" presId="urn:microsoft.com/office/officeart/2005/8/layout/vList2"/>
    <dgm:cxn modelId="{61817140-F1C1-4B19-8971-88E22C1EAB83}" type="presOf" srcId="{7F8AACB0-E8F2-4FC8-A1D8-B6C03F02BFF3}" destId="{B4A99657-D840-47DC-9434-1816986C6F8B}" srcOrd="0" destOrd="0" presId="urn:microsoft.com/office/officeart/2005/8/layout/vList2"/>
    <dgm:cxn modelId="{53278E61-60FE-7B47-B675-A83F63F62F3E}" type="presOf" srcId="{B9F67C2F-D4DC-0C42-A88D-208B807AC580}" destId="{FF578F31-BF47-204C-935B-785B1A41C7B2}" srcOrd="0" destOrd="0" presId="urn:microsoft.com/office/officeart/2005/8/layout/vList2"/>
    <dgm:cxn modelId="{85841D9A-AA59-4F83-BF93-B3249216AA09}" srcId="{C20D2236-6728-47FE-9D8A-48EB9A6F455C}" destId="{7F8AACB0-E8F2-4FC8-A1D8-B6C03F02BFF3}" srcOrd="0" destOrd="0" parTransId="{78572996-C360-451B-B0CF-F4805295ABFB}" sibTransId="{3DC3F039-6252-42A7-B7E4-7A50851EE0D9}"/>
    <dgm:cxn modelId="{8D1101E6-E2B3-4E13-88AF-389C5935B64C}" type="presParOf" srcId="{B6721451-4BFB-4A76-8E5F-53E0646B7BAA}" destId="{B4A99657-D840-47DC-9434-1816986C6F8B}" srcOrd="0" destOrd="0" presId="urn:microsoft.com/office/officeart/2005/8/layout/vList2"/>
    <dgm:cxn modelId="{2E853FFC-2495-FF4C-8B90-45893562F099}" type="presParOf" srcId="{B6721451-4BFB-4A76-8E5F-53E0646B7BAA}" destId="{95643BCE-5C38-5141-9AEB-1E739A10BA84}" srcOrd="1" destOrd="0" presId="urn:microsoft.com/office/officeart/2005/8/layout/vList2"/>
    <dgm:cxn modelId="{B020B399-D2B1-C34D-85BB-57EB9D45C502}" type="presParOf" srcId="{B6721451-4BFB-4A76-8E5F-53E0646B7BAA}" destId="{FF578F31-BF47-204C-935B-785B1A41C7B2}"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1400" dirty="0">
              <a:latin typeface="Arial" panose="020B0604020202020204" pitchFamily="34" charset="0"/>
              <a:cs typeface="Arial" panose="020B0604020202020204" pitchFamily="34" charset="0"/>
            </a:rPr>
            <a:t>Section 4 : Customers  …. Continue</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custScaleY="100000" custLinFactNeighborX="528" custLinFactNeighborY="-5584"/>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9F67C2F-D4DC-0C42-A88D-208B807AC580}">
      <dgm:prSet custT="1"/>
      <dgm:spPr/>
      <dgm:t>
        <a:bodyPr/>
        <a:lstStyle/>
        <a:p>
          <a:pPr algn="ctr">
            <a:lnSpc>
              <a:spcPct val="200000"/>
            </a:lnSpc>
          </a:pPr>
          <a:r>
            <a:rPr lang="en-GB" sz="1600" dirty="0"/>
            <a:t>Reach of various media delivery systems ( monthly):</a:t>
          </a:r>
        </a:p>
        <a:p>
          <a:pPr algn="l">
            <a:lnSpc>
              <a:spcPct val="200000"/>
            </a:lnSpc>
          </a:pPr>
          <a:r>
            <a:rPr lang="en-GB" sz="1400" dirty="0"/>
            <a:t>Print  = 4,437,000 </a:t>
          </a:r>
        </a:p>
        <a:p>
          <a:pPr algn="l">
            <a:lnSpc>
              <a:spcPct val="200000"/>
            </a:lnSpc>
          </a:pPr>
          <a:r>
            <a:rPr lang="en-GB" sz="1400" dirty="0"/>
            <a:t>Mobile  = 4,373,000</a:t>
          </a:r>
        </a:p>
        <a:p>
          <a:pPr algn="l">
            <a:lnSpc>
              <a:spcPct val="200000"/>
            </a:lnSpc>
          </a:pPr>
          <a:r>
            <a:rPr lang="en-GB" sz="1400" dirty="0"/>
            <a:t>Digital  = 5,241,000</a:t>
          </a:r>
        </a:p>
        <a:p>
          <a:pPr algn="l">
            <a:lnSpc>
              <a:spcPct val="200000"/>
            </a:lnSpc>
          </a:pPr>
          <a:r>
            <a:rPr lang="en-GB" sz="1400" dirty="0"/>
            <a:t>Multi Platform = 8,630,000 (above 35)</a:t>
          </a:r>
        </a:p>
        <a:p>
          <a:pPr algn="l">
            <a:lnSpc>
              <a:spcPct val="200000"/>
            </a:lnSpc>
          </a:pPr>
          <a:r>
            <a:rPr lang="en-GB" sz="1400" dirty="0"/>
            <a:t>                          = 1,813,000 ( 18-34yrs)</a:t>
          </a:r>
        </a:p>
        <a:p>
          <a:pPr algn="l">
            <a:lnSpc>
              <a:spcPct val="200000"/>
            </a:lnSpc>
          </a:pPr>
          <a:r>
            <a:rPr lang="en-GB" sz="1400" dirty="0"/>
            <a:t>Future market via digital below 34yrs</a:t>
          </a:r>
        </a:p>
        <a:p>
          <a:pPr algn="l">
            <a:lnSpc>
              <a:spcPct val="90000"/>
            </a:lnSpc>
          </a:pPr>
          <a:endParaRPr lang="en-GB" sz="1400" dirty="0"/>
        </a:p>
      </dgm:t>
    </dgm:pt>
    <dgm:pt modelId="{57EB2897-D041-CA4A-BFE8-1AF1877ED9FE}" type="parTrans" cxnId="{0321F211-AD63-784E-9DFF-7EBFFEAB3896}">
      <dgm:prSet/>
      <dgm:spPr/>
      <dgm:t>
        <a:bodyPr/>
        <a:lstStyle/>
        <a:p>
          <a:endParaRPr lang="en-GB"/>
        </a:p>
      </dgm:t>
    </dgm:pt>
    <dgm:pt modelId="{1C5AD820-2A86-B448-A4BB-162936405A78}" type="sibTrans" cxnId="{0321F211-AD63-784E-9DFF-7EBFFEAB3896}">
      <dgm:prSet/>
      <dgm:spPr/>
      <dgm:t>
        <a:bodyPr/>
        <a:lstStyle/>
        <a:p>
          <a:endParaRPr lang="en-GB"/>
        </a:p>
      </dgm:t>
    </dgm:pt>
    <dgm:pt modelId="{B6721451-4BFB-4A76-8E5F-53E0646B7BAA}" type="pres">
      <dgm:prSet presAssocID="{C20D2236-6728-47FE-9D8A-48EB9A6F455C}" presName="linear" presStyleCnt="0">
        <dgm:presLayoutVars>
          <dgm:animLvl val="lvl"/>
          <dgm:resizeHandles val="exact"/>
        </dgm:presLayoutVars>
      </dgm:prSet>
      <dgm:spPr/>
    </dgm:pt>
    <dgm:pt modelId="{FF578F31-BF47-204C-935B-785B1A41C7B2}" type="pres">
      <dgm:prSet presAssocID="{B9F67C2F-D4DC-0C42-A88D-208B807AC580}" presName="parentText" presStyleLbl="node1" presStyleIdx="0" presStyleCnt="1" custScaleY="353365" custLinFactY="-39860" custLinFactNeighborY="-100000">
        <dgm:presLayoutVars>
          <dgm:chMax val="0"/>
          <dgm:bulletEnabled val="1"/>
        </dgm:presLayoutVars>
      </dgm:prSet>
      <dgm:spPr/>
    </dgm:pt>
  </dgm:ptLst>
  <dgm:cxnLst>
    <dgm:cxn modelId="{0321F211-AD63-784E-9DFF-7EBFFEAB3896}" srcId="{C20D2236-6728-47FE-9D8A-48EB9A6F455C}" destId="{B9F67C2F-D4DC-0C42-A88D-208B807AC580}" srcOrd="0" destOrd="0" parTransId="{57EB2897-D041-CA4A-BFE8-1AF1877ED9FE}" sibTransId="{1C5AD820-2A86-B448-A4BB-162936405A78}"/>
    <dgm:cxn modelId="{8F12F63F-AE2E-4337-94DE-1B735F26B819}" type="presOf" srcId="{C20D2236-6728-47FE-9D8A-48EB9A6F455C}" destId="{B6721451-4BFB-4A76-8E5F-53E0646B7BAA}" srcOrd="0" destOrd="0" presId="urn:microsoft.com/office/officeart/2005/8/layout/vList2"/>
    <dgm:cxn modelId="{53278E61-60FE-7B47-B675-A83F63F62F3E}" type="presOf" srcId="{B9F67C2F-D4DC-0C42-A88D-208B807AC580}" destId="{FF578F31-BF47-204C-935B-785B1A41C7B2}" srcOrd="0" destOrd="0" presId="urn:microsoft.com/office/officeart/2005/8/layout/vList2"/>
    <dgm:cxn modelId="{B020B399-D2B1-C34D-85BB-57EB9D45C502}" type="presParOf" srcId="{B6721451-4BFB-4A76-8E5F-53E0646B7BAA}" destId="{FF578F31-BF47-204C-935B-785B1A41C7B2}"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3600" dirty="0">
              <a:latin typeface="Arial" panose="020B0604020202020204" pitchFamily="34" charset="0"/>
              <a:cs typeface="Arial" panose="020B0604020202020204" pitchFamily="34" charset="0"/>
            </a:rPr>
            <a:t>Section 5 : Competitors</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C1BDC63-D257-4A9C-9CB0-62A32B7D7E6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7B27590B-7447-4C2D-B97A-BFC254F0F24F}">
      <dgm:prSet custT="1"/>
      <dgm:spPr/>
      <dgm:t>
        <a:bodyPr/>
        <a:lstStyle/>
        <a:p>
          <a:pPr algn="l" rtl="0"/>
          <a:r>
            <a:rPr lang="en-GB" sz="1800" dirty="0"/>
            <a:t>The Times is the No. 1 paper for Business leaders according to the 2018 Global Business influencer Survey </a:t>
          </a:r>
          <a:r>
            <a:rPr lang="en-GB" sz="1200" dirty="0"/>
            <a:t>[</a:t>
          </a:r>
          <a:r>
            <a:rPr lang="en-GB" sz="1200" dirty="0" err="1"/>
            <a:t>news.co.uk</a:t>
          </a:r>
          <a:r>
            <a:rPr lang="en-GB" sz="1200" dirty="0"/>
            <a:t> 2019]</a:t>
          </a:r>
        </a:p>
      </dgm:t>
    </dgm:pt>
    <dgm:pt modelId="{ECB33B9F-BCDE-426A-BB5D-274CF05F761A}" type="parTrans" cxnId="{6291A527-A272-4193-8AFD-ED6F0812AB79}">
      <dgm:prSet/>
      <dgm:spPr/>
      <dgm:t>
        <a:bodyPr/>
        <a:lstStyle/>
        <a:p>
          <a:endParaRPr lang="en-GB"/>
        </a:p>
      </dgm:t>
    </dgm:pt>
    <dgm:pt modelId="{FFDF377C-2A84-4022-BD18-1EDEB4D7869A}" type="sibTrans" cxnId="{6291A527-A272-4193-8AFD-ED6F0812AB79}">
      <dgm:prSet/>
      <dgm:spPr/>
      <dgm:t>
        <a:bodyPr/>
        <a:lstStyle/>
        <a:p>
          <a:endParaRPr lang="en-GB"/>
        </a:p>
      </dgm:t>
    </dgm:pt>
    <dgm:pt modelId="{66A40DBD-A54D-4F2B-81BA-ACBA0D742C8D}">
      <dgm:prSet custT="1"/>
      <dgm:spPr/>
      <dgm:t>
        <a:bodyPr/>
        <a:lstStyle/>
        <a:p>
          <a:pPr algn="l" rtl="0"/>
          <a:r>
            <a:rPr lang="en-GB" sz="1800" dirty="0"/>
            <a:t>“The Times” reach 54% of the market each week while its closest rival “The Telegraph” only reach 43% </a:t>
          </a:r>
          <a:r>
            <a:rPr lang="en-GB" sz="1200" dirty="0"/>
            <a:t>[ </a:t>
          </a:r>
          <a:r>
            <a:rPr lang="en-GB" sz="1200" dirty="0" err="1"/>
            <a:t>assets.publishing.services.gov.uk</a:t>
          </a:r>
          <a:r>
            <a:rPr lang="en-GB" sz="1200" dirty="0"/>
            <a:t> 2019]</a:t>
          </a:r>
        </a:p>
      </dgm:t>
    </dgm:pt>
    <dgm:pt modelId="{837D2372-D2FF-435A-A2B7-35CA848C4594}" type="parTrans" cxnId="{BF402030-098E-40AA-AAE5-F8F36AEE26F1}">
      <dgm:prSet/>
      <dgm:spPr/>
      <dgm:t>
        <a:bodyPr/>
        <a:lstStyle/>
        <a:p>
          <a:endParaRPr lang="en-GB"/>
        </a:p>
      </dgm:t>
    </dgm:pt>
    <dgm:pt modelId="{4C190488-6D50-4546-9FAE-F01747ACA941}" type="sibTrans" cxnId="{BF402030-098E-40AA-AAE5-F8F36AEE26F1}">
      <dgm:prSet/>
      <dgm:spPr/>
      <dgm:t>
        <a:bodyPr/>
        <a:lstStyle/>
        <a:p>
          <a:endParaRPr lang="en-GB"/>
        </a:p>
      </dgm:t>
    </dgm:pt>
    <dgm:pt modelId="{7E436E8B-20D4-447B-BE89-EC8D5E6F055A}">
      <dgm:prSet custT="1"/>
      <dgm:spPr/>
      <dgm:t>
        <a:bodyPr/>
        <a:lstStyle/>
        <a:p>
          <a:pPr algn="l" rtl="0"/>
          <a:endParaRPr lang="en-GB" sz="1800" dirty="0"/>
        </a:p>
        <a:p>
          <a:pPr algn="l" rtl="0"/>
          <a:r>
            <a:rPr lang="en-GB" sz="1800" dirty="0"/>
            <a:t>The biggest print rival for circulation is “The Metro” as it is a free newspaper distributed to commuters every day. It has 3 x the circulation of “the Times” as it mainly covers headline news </a:t>
          </a:r>
          <a:r>
            <a:rPr lang="en-GB" sz="1200" dirty="0"/>
            <a:t>[</a:t>
          </a:r>
          <a:r>
            <a:rPr lang="en-GB" sz="1200" dirty="0" err="1"/>
            <a:t>thepressgazette</a:t>
          </a:r>
          <a:r>
            <a:rPr lang="en-GB" sz="1200" dirty="0"/>
            <a:t> 2019]</a:t>
          </a:r>
        </a:p>
        <a:p>
          <a:pPr algn="l" rtl="0"/>
          <a:endParaRPr lang="en-GB" sz="1400" dirty="0"/>
        </a:p>
      </dgm:t>
    </dgm:pt>
    <dgm:pt modelId="{F3EC828C-2B8E-4A85-8E72-2C7FC1276890}" type="parTrans" cxnId="{006EBEA1-AF22-479B-A579-000487F69CC5}">
      <dgm:prSet/>
      <dgm:spPr/>
      <dgm:t>
        <a:bodyPr/>
        <a:lstStyle/>
        <a:p>
          <a:endParaRPr lang="en-GB"/>
        </a:p>
      </dgm:t>
    </dgm:pt>
    <dgm:pt modelId="{07BBFCE4-E0A0-4BA9-B350-1109D1745EB3}" type="sibTrans" cxnId="{006EBEA1-AF22-479B-A579-000487F69CC5}">
      <dgm:prSet/>
      <dgm:spPr/>
      <dgm:t>
        <a:bodyPr/>
        <a:lstStyle/>
        <a:p>
          <a:endParaRPr lang="en-GB"/>
        </a:p>
      </dgm:t>
    </dgm:pt>
    <dgm:pt modelId="{E154487D-B393-004F-B5FF-F54C236589C0}">
      <dgm:prSet/>
      <dgm:spPr/>
      <dgm:t>
        <a:bodyPr/>
        <a:lstStyle/>
        <a:p>
          <a:pPr algn="l"/>
          <a:r>
            <a:rPr lang="en-GB" dirty="0"/>
            <a:t>Other digital media such as Apple News, Instagram, Facebook, Twitter is fast becoming the preferred media for the younger generation that only want the headlines. Also they want instant news and will then forward the link or post to friends</a:t>
          </a:r>
        </a:p>
      </dgm:t>
    </dgm:pt>
    <dgm:pt modelId="{A8D08818-4C9A-F745-B8B8-9CA033543EEE}" type="parTrans" cxnId="{D7A3C2E4-F311-614D-ADA7-0E15F7A98C40}">
      <dgm:prSet/>
      <dgm:spPr/>
    </dgm:pt>
    <dgm:pt modelId="{8F390F7D-D93A-484E-B8FD-D3E597F19B5B}" type="sibTrans" cxnId="{D7A3C2E4-F311-614D-ADA7-0E15F7A98C40}">
      <dgm:prSet/>
      <dgm:spPr/>
    </dgm:pt>
    <dgm:pt modelId="{A1901152-F366-4A4F-8E3F-13BF6B9D8405}" type="pres">
      <dgm:prSet presAssocID="{2C1BDC63-D257-4A9C-9CB0-62A32B7D7E66}" presName="Name0" presStyleCnt="0">
        <dgm:presLayoutVars>
          <dgm:chMax val="7"/>
          <dgm:dir/>
          <dgm:animLvl val="lvl"/>
          <dgm:resizeHandles val="exact"/>
        </dgm:presLayoutVars>
      </dgm:prSet>
      <dgm:spPr/>
    </dgm:pt>
    <dgm:pt modelId="{FE52FD74-ABDE-4C0C-A71E-AC55DEB7F59C}" type="pres">
      <dgm:prSet presAssocID="{7B27590B-7447-4C2D-B97A-BFC254F0F24F}" presName="circle1" presStyleLbl="node1" presStyleIdx="0" presStyleCnt="4"/>
      <dgm:spPr/>
    </dgm:pt>
    <dgm:pt modelId="{E27DB062-6520-4DF8-9849-171A2714221D}" type="pres">
      <dgm:prSet presAssocID="{7B27590B-7447-4C2D-B97A-BFC254F0F24F}" presName="space" presStyleCnt="0"/>
      <dgm:spPr/>
    </dgm:pt>
    <dgm:pt modelId="{E4B9B91D-1208-4871-BF7D-138E5EE9563E}" type="pres">
      <dgm:prSet presAssocID="{7B27590B-7447-4C2D-B97A-BFC254F0F24F}" presName="rect1" presStyleLbl="alignAcc1" presStyleIdx="0" presStyleCnt="4"/>
      <dgm:spPr/>
    </dgm:pt>
    <dgm:pt modelId="{B1C82B21-6674-4722-B37E-5B08D965F66A}" type="pres">
      <dgm:prSet presAssocID="{66A40DBD-A54D-4F2B-81BA-ACBA0D742C8D}" presName="vertSpace2" presStyleLbl="node1" presStyleIdx="0" presStyleCnt="4"/>
      <dgm:spPr/>
    </dgm:pt>
    <dgm:pt modelId="{8670AE68-6385-44B9-8898-B4487AF80A24}" type="pres">
      <dgm:prSet presAssocID="{66A40DBD-A54D-4F2B-81BA-ACBA0D742C8D}" presName="circle2" presStyleLbl="node1" presStyleIdx="1" presStyleCnt="4"/>
      <dgm:spPr/>
    </dgm:pt>
    <dgm:pt modelId="{2E5C03CB-19FE-4F84-A9CB-F4896615CDA1}" type="pres">
      <dgm:prSet presAssocID="{66A40DBD-A54D-4F2B-81BA-ACBA0D742C8D}" presName="rect2" presStyleLbl="alignAcc1" presStyleIdx="1" presStyleCnt="4"/>
      <dgm:spPr/>
    </dgm:pt>
    <dgm:pt modelId="{007E37DB-FE58-4934-9BEE-8F2B29BA8792}" type="pres">
      <dgm:prSet presAssocID="{7E436E8B-20D4-447B-BE89-EC8D5E6F055A}" presName="vertSpace3" presStyleLbl="node1" presStyleIdx="1" presStyleCnt="4"/>
      <dgm:spPr/>
    </dgm:pt>
    <dgm:pt modelId="{8C643212-6266-452C-8C50-B00ECB0F6D4C}" type="pres">
      <dgm:prSet presAssocID="{7E436E8B-20D4-447B-BE89-EC8D5E6F055A}" presName="circle3" presStyleLbl="node1" presStyleIdx="2" presStyleCnt="4"/>
      <dgm:spPr/>
    </dgm:pt>
    <dgm:pt modelId="{9FD5D1D1-59F3-4074-B4C0-F6AAE82CC21E}" type="pres">
      <dgm:prSet presAssocID="{7E436E8B-20D4-447B-BE89-EC8D5E6F055A}" presName="rect3" presStyleLbl="alignAcc1" presStyleIdx="2" presStyleCnt="4" custScaleY="99957"/>
      <dgm:spPr/>
    </dgm:pt>
    <dgm:pt modelId="{3EC6C1E5-BC76-EA4F-B7D0-1022F6E5B9DD}" type="pres">
      <dgm:prSet presAssocID="{E154487D-B393-004F-B5FF-F54C236589C0}" presName="vertSpace4" presStyleLbl="node1" presStyleIdx="2" presStyleCnt="4"/>
      <dgm:spPr/>
    </dgm:pt>
    <dgm:pt modelId="{E4B4E181-B46C-F14D-A14B-8C16BA4947DD}" type="pres">
      <dgm:prSet presAssocID="{E154487D-B393-004F-B5FF-F54C236589C0}" presName="circle4" presStyleLbl="node1" presStyleIdx="3" presStyleCnt="4"/>
      <dgm:spPr/>
    </dgm:pt>
    <dgm:pt modelId="{41CB8B16-F22E-B240-A711-2ABD759D3998}" type="pres">
      <dgm:prSet presAssocID="{E154487D-B393-004F-B5FF-F54C236589C0}" presName="rect4" presStyleLbl="alignAcc1" presStyleIdx="3" presStyleCnt="4"/>
      <dgm:spPr/>
    </dgm:pt>
    <dgm:pt modelId="{797B3246-F412-44E2-8039-B6292207E89C}" type="pres">
      <dgm:prSet presAssocID="{7B27590B-7447-4C2D-B97A-BFC254F0F24F}" presName="rect1ParTxNoCh" presStyleLbl="alignAcc1" presStyleIdx="3" presStyleCnt="4">
        <dgm:presLayoutVars>
          <dgm:chMax val="1"/>
          <dgm:bulletEnabled val="1"/>
        </dgm:presLayoutVars>
      </dgm:prSet>
      <dgm:spPr/>
    </dgm:pt>
    <dgm:pt modelId="{6E0ABA85-378E-4487-88FE-6266AE290393}" type="pres">
      <dgm:prSet presAssocID="{66A40DBD-A54D-4F2B-81BA-ACBA0D742C8D}" presName="rect2ParTxNoCh" presStyleLbl="alignAcc1" presStyleIdx="3" presStyleCnt="4">
        <dgm:presLayoutVars>
          <dgm:chMax val="1"/>
          <dgm:bulletEnabled val="1"/>
        </dgm:presLayoutVars>
      </dgm:prSet>
      <dgm:spPr/>
    </dgm:pt>
    <dgm:pt modelId="{C069AF68-9FAC-4BD0-816C-C8A824427DFB}" type="pres">
      <dgm:prSet presAssocID="{7E436E8B-20D4-447B-BE89-EC8D5E6F055A}" presName="rect3ParTxNoCh" presStyleLbl="alignAcc1" presStyleIdx="3" presStyleCnt="4">
        <dgm:presLayoutVars>
          <dgm:chMax val="1"/>
          <dgm:bulletEnabled val="1"/>
        </dgm:presLayoutVars>
      </dgm:prSet>
      <dgm:spPr/>
    </dgm:pt>
    <dgm:pt modelId="{6FFAE7E1-23E6-0042-A045-D52BB5BDC4BE}" type="pres">
      <dgm:prSet presAssocID="{E154487D-B393-004F-B5FF-F54C236589C0}" presName="rect4ParTxNoCh" presStyleLbl="alignAcc1" presStyleIdx="3" presStyleCnt="4">
        <dgm:presLayoutVars>
          <dgm:chMax val="1"/>
          <dgm:bulletEnabled val="1"/>
        </dgm:presLayoutVars>
      </dgm:prSet>
      <dgm:spPr/>
    </dgm:pt>
  </dgm:ptLst>
  <dgm:cxnLst>
    <dgm:cxn modelId="{6291A527-A272-4193-8AFD-ED6F0812AB79}" srcId="{2C1BDC63-D257-4A9C-9CB0-62A32B7D7E66}" destId="{7B27590B-7447-4C2D-B97A-BFC254F0F24F}" srcOrd="0" destOrd="0" parTransId="{ECB33B9F-BCDE-426A-BB5D-274CF05F761A}" sibTransId="{FFDF377C-2A84-4022-BD18-1EDEB4D7869A}"/>
    <dgm:cxn modelId="{BF402030-098E-40AA-AAE5-F8F36AEE26F1}" srcId="{2C1BDC63-D257-4A9C-9CB0-62A32B7D7E66}" destId="{66A40DBD-A54D-4F2B-81BA-ACBA0D742C8D}" srcOrd="1" destOrd="0" parTransId="{837D2372-D2FF-435A-A2B7-35CA848C4594}" sibTransId="{4C190488-6D50-4546-9FAE-F01747ACA941}"/>
    <dgm:cxn modelId="{B079634A-C546-43B9-AD96-EE0E0AE90C68}" type="presOf" srcId="{7E436E8B-20D4-447B-BE89-EC8D5E6F055A}" destId="{9FD5D1D1-59F3-4074-B4C0-F6AAE82CC21E}" srcOrd="0" destOrd="0" presId="urn:microsoft.com/office/officeart/2005/8/layout/target3"/>
    <dgm:cxn modelId="{8096A354-BF3F-4B26-8A11-C97DA7CC0B38}" type="presOf" srcId="{2C1BDC63-D257-4A9C-9CB0-62A32B7D7E66}" destId="{A1901152-F366-4A4F-8E3F-13BF6B9D8405}" srcOrd="0" destOrd="0" presId="urn:microsoft.com/office/officeart/2005/8/layout/target3"/>
    <dgm:cxn modelId="{7906BF55-B910-9B4B-8307-28F0D10A9B8D}" type="presOf" srcId="{E154487D-B393-004F-B5FF-F54C236589C0}" destId="{41CB8B16-F22E-B240-A711-2ABD759D3998}" srcOrd="0" destOrd="0" presId="urn:microsoft.com/office/officeart/2005/8/layout/target3"/>
    <dgm:cxn modelId="{4E1EA656-4274-4F70-8006-5B3D5936A8F7}" type="presOf" srcId="{7E436E8B-20D4-447B-BE89-EC8D5E6F055A}" destId="{C069AF68-9FAC-4BD0-816C-C8A824427DFB}" srcOrd="1" destOrd="0" presId="urn:microsoft.com/office/officeart/2005/8/layout/target3"/>
    <dgm:cxn modelId="{A62A8691-F5EC-4277-8BC2-E893AB13631D}" type="presOf" srcId="{66A40DBD-A54D-4F2B-81BA-ACBA0D742C8D}" destId="{6E0ABA85-378E-4487-88FE-6266AE290393}" srcOrd="1" destOrd="0" presId="urn:microsoft.com/office/officeart/2005/8/layout/target3"/>
    <dgm:cxn modelId="{006EBEA1-AF22-479B-A579-000487F69CC5}" srcId="{2C1BDC63-D257-4A9C-9CB0-62A32B7D7E66}" destId="{7E436E8B-20D4-447B-BE89-EC8D5E6F055A}" srcOrd="2" destOrd="0" parTransId="{F3EC828C-2B8E-4A85-8E72-2C7FC1276890}" sibTransId="{07BBFCE4-E0A0-4BA9-B350-1109D1745EB3}"/>
    <dgm:cxn modelId="{5E9F8CA3-9E4C-0142-BE81-D7318798D2C5}" type="presOf" srcId="{E154487D-B393-004F-B5FF-F54C236589C0}" destId="{6FFAE7E1-23E6-0042-A045-D52BB5BDC4BE}" srcOrd="1" destOrd="0" presId="urn:microsoft.com/office/officeart/2005/8/layout/target3"/>
    <dgm:cxn modelId="{B52EE7B3-FBE8-4EBF-86C4-6846D0CFB6E2}" type="presOf" srcId="{7B27590B-7447-4C2D-B97A-BFC254F0F24F}" destId="{E4B9B91D-1208-4871-BF7D-138E5EE9563E}" srcOrd="0" destOrd="0" presId="urn:microsoft.com/office/officeart/2005/8/layout/target3"/>
    <dgm:cxn modelId="{AD33E8B4-7B1E-418C-92DC-CAE497483DB1}" type="presOf" srcId="{7B27590B-7447-4C2D-B97A-BFC254F0F24F}" destId="{797B3246-F412-44E2-8039-B6292207E89C}" srcOrd="1" destOrd="0" presId="urn:microsoft.com/office/officeart/2005/8/layout/target3"/>
    <dgm:cxn modelId="{C676FADE-DF22-468D-B5ED-8AB0BBCF65DF}" type="presOf" srcId="{66A40DBD-A54D-4F2B-81BA-ACBA0D742C8D}" destId="{2E5C03CB-19FE-4F84-A9CB-F4896615CDA1}" srcOrd="0" destOrd="0" presId="urn:microsoft.com/office/officeart/2005/8/layout/target3"/>
    <dgm:cxn modelId="{D7A3C2E4-F311-614D-ADA7-0E15F7A98C40}" srcId="{2C1BDC63-D257-4A9C-9CB0-62A32B7D7E66}" destId="{E154487D-B393-004F-B5FF-F54C236589C0}" srcOrd="3" destOrd="0" parTransId="{A8D08818-4C9A-F745-B8B8-9CA033543EEE}" sibTransId="{8F390F7D-D93A-484E-B8FD-D3E597F19B5B}"/>
    <dgm:cxn modelId="{95FA87DD-FB92-46C6-94B0-A0F5DE511307}" type="presParOf" srcId="{A1901152-F366-4A4F-8E3F-13BF6B9D8405}" destId="{FE52FD74-ABDE-4C0C-A71E-AC55DEB7F59C}" srcOrd="0" destOrd="0" presId="urn:microsoft.com/office/officeart/2005/8/layout/target3"/>
    <dgm:cxn modelId="{FD39C1B5-3AD6-4F5A-8371-5968978F525B}" type="presParOf" srcId="{A1901152-F366-4A4F-8E3F-13BF6B9D8405}" destId="{E27DB062-6520-4DF8-9849-171A2714221D}" srcOrd="1" destOrd="0" presId="urn:microsoft.com/office/officeart/2005/8/layout/target3"/>
    <dgm:cxn modelId="{DFE218C7-DE82-459C-9B15-64DB5828798F}" type="presParOf" srcId="{A1901152-F366-4A4F-8E3F-13BF6B9D8405}" destId="{E4B9B91D-1208-4871-BF7D-138E5EE9563E}" srcOrd="2" destOrd="0" presId="urn:microsoft.com/office/officeart/2005/8/layout/target3"/>
    <dgm:cxn modelId="{B3BAD902-1ECE-4E9B-87ED-79A31D937290}" type="presParOf" srcId="{A1901152-F366-4A4F-8E3F-13BF6B9D8405}" destId="{B1C82B21-6674-4722-B37E-5B08D965F66A}" srcOrd="3" destOrd="0" presId="urn:microsoft.com/office/officeart/2005/8/layout/target3"/>
    <dgm:cxn modelId="{BACC6BDF-1BD1-4C53-A936-25F89225F570}" type="presParOf" srcId="{A1901152-F366-4A4F-8E3F-13BF6B9D8405}" destId="{8670AE68-6385-44B9-8898-B4487AF80A24}" srcOrd="4" destOrd="0" presId="urn:microsoft.com/office/officeart/2005/8/layout/target3"/>
    <dgm:cxn modelId="{EC3F0A00-3BF5-44F5-8E48-0368BB34F8BA}" type="presParOf" srcId="{A1901152-F366-4A4F-8E3F-13BF6B9D8405}" destId="{2E5C03CB-19FE-4F84-A9CB-F4896615CDA1}" srcOrd="5" destOrd="0" presId="urn:microsoft.com/office/officeart/2005/8/layout/target3"/>
    <dgm:cxn modelId="{0C0501E7-78C3-4A3B-8A38-6DECCFFC231C}" type="presParOf" srcId="{A1901152-F366-4A4F-8E3F-13BF6B9D8405}" destId="{007E37DB-FE58-4934-9BEE-8F2B29BA8792}" srcOrd="6" destOrd="0" presId="urn:microsoft.com/office/officeart/2005/8/layout/target3"/>
    <dgm:cxn modelId="{CF8D55C5-F916-468A-A582-3DBE0A3A059F}" type="presParOf" srcId="{A1901152-F366-4A4F-8E3F-13BF6B9D8405}" destId="{8C643212-6266-452C-8C50-B00ECB0F6D4C}" srcOrd="7" destOrd="0" presId="urn:microsoft.com/office/officeart/2005/8/layout/target3"/>
    <dgm:cxn modelId="{6035B7D7-079E-4D83-BB07-A0FBCE63FC33}" type="presParOf" srcId="{A1901152-F366-4A4F-8E3F-13BF6B9D8405}" destId="{9FD5D1D1-59F3-4074-B4C0-F6AAE82CC21E}" srcOrd="8" destOrd="0" presId="urn:microsoft.com/office/officeart/2005/8/layout/target3"/>
    <dgm:cxn modelId="{5221FC7B-AF28-0F44-BDF0-13E58EFC3F39}" type="presParOf" srcId="{A1901152-F366-4A4F-8E3F-13BF6B9D8405}" destId="{3EC6C1E5-BC76-EA4F-B7D0-1022F6E5B9DD}" srcOrd="9" destOrd="0" presId="urn:microsoft.com/office/officeart/2005/8/layout/target3"/>
    <dgm:cxn modelId="{12AB9ABE-0E6C-7942-98FD-7B7C73692454}" type="presParOf" srcId="{A1901152-F366-4A4F-8E3F-13BF6B9D8405}" destId="{E4B4E181-B46C-F14D-A14B-8C16BA4947DD}" srcOrd="10" destOrd="0" presId="urn:microsoft.com/office/officeart/2005/8/layout/target3"/>
    <dgm:cxn modelId="{6EEAF1CA-5C68-7442-84FD-08D6AC1FCFF1}" type="presParOf" srcId="{A1901152-F366-4A4F-8E3F-13BF6B9D8405}" destId="{41CB8B16-F22E-B240-A711-2ABD759D3998}" srcOrd="11" destOrd="0" presId="urn:microsoft.com/office/officeart/2005/8/layout/target3"/>
    <dgm:cxn modelId="{44CCD827-BB38-4235-9263-BB67BD640BFD}" type="presParOf" srcId="{A1901152-F366-4A4F-8E3F-13BF6B9D8405}" destId="{797B3246-F412-44E2-8039-B6292207E89C}" srcOrd="12" destOrd="0" presId="urn:microsoft.com/office/officeart/2005/8/layout/target3"/>
    <dgm:cxn modelId="{DB551563-EB64-493D-9198-3877B1C8ABCE}" type="presParOf" srcId="{A1901152-F366-4A4F-8E3F-13BF6B9D8405}" destId="{6E0ABA85-378E-4487-88FE-6266AE290393}" srcOrd="13" destOrd="0" presId="urn:microsoft.com/office/officeart/2005/8/layout/target3"/>
    <dgm:cxn modelId="{3EA212CB-1379-4280-9D5D-DBB3061AC435}" type="presParOf" srcId="{A1901152-F366-4A4F-8E3F-13BF6B9D8405}" destId="{C069AF68-9FAC-4BD0-816C-C8A824427DFB}" srcOrd="14" destOrd="0" presId="urn:microsoft.com/office/officeart/2005/8/layout/target3"/>
    <dgm:cxn modelId="{8E0AA665-2DD4-BB41-8260-E330422868A4}" type="presParOf" srcId="{A1901152-F366-4A4F-8E3F-13BF6B9D8405}" destId="{6FFAE7E1-23E6-0042-A045-D52BB5BDC4BE}" srcOrd="15"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1400" dirty="0">
              <a:latin typeface="Arial" panose="020B0604020202020204" pitchFamily="34" charset="0"/>
              <a:cs typeface="Arial" panose="020B0604020202020204" pitchFamily="34" charset="0"/>
            </a:rPr>
            <a:t>Section 5 : Competitors ….. Continue</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custScaleX="154965"/>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custScaleX="108208"/>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2C1BDC63-D257-4A9C-9CB0-62A32B7D7E6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7B27590B-7447-4C2D-B97A-BFC254F0F24F}">
      <dgm:prSet custT="1"/>
      <dgm:spPr/>
      <dgm:t>
        <a:bodyPr/>
        <a:lstStyle/>
        <a:p>
          <a:pPr algn="l" rtl="0"/>
          <a:r>
            <a:rPr lang="en-GB" sz="1400" dirty="0"/>
            <a:t>Below shows the current 10 main competitors to “The Times” which are all print media.</a:t>
          </a:r>
        </a:p>
      </dgm:t>
    </dgm:pt>
    <dgm:pt modelId="{ECB33B9F-BCDE-426A-BB5D-274CF05F761A}" type="parTrans" cxnId="{6291A527-A272-4193-8AFD-ED6F0812AB79}">
      <dgm:prSet/>
      <dgm:spPr/>
      <dgm:t>
        <a:bodyPr/>
        <a:lstStyle/>
        <a:p>
          <a:endParaRPr lang="en-GB"/>
        </a:p>
      </dgm:t>
    </dgm:pt>
    <dgm:pt modelId="{FFDF377C-2A84-4022-BD18-1EDEB4D7869A}" type="sibTrans" cxnId="{6291A527-A272-4193-8AFD-ED6F0812AB79}">
      <dgm:prSet/>
      <dgm:spPr/>
      <dgm:t>
        <a:bodyPr/>
        <a:lstStyle/>
        <a:p>
          <a:endParaRPr lang="en-GB"/>
        </a:p>
      </dgm:t>
    </dgm:pt>
    <dgm:pt modelId="{66A40DBD-A54D-4F2B-81BA-ACBA0D742C8D}">
      <dgm:prSet custT="1"/>
      <dgm:spPr/>
      <dgm:t>
        <a:bodyPr/>
        <a:lstStyle/>
        <a:p>
          <a:pPr algn="l" rtl="0"/>
          <a:r>
            <a:rPr lang="en-GB" sz="1400" dirty="0"/>
            <a:t>14 Tabloid press newspapers and 6 Freesheet newspapers</a:t>
          </a:r>
        </a:p>
      </dgm:t>
    </dgm:pt>
    <dgm:pt modelId="{837D2372-D2FF-435A-A2B7-35CA848C4594}" type="parTrans" cxnId="{BF402030-098E-40AA-AAE5-F8F36AEE26F1}">
      <dgm:prSet/>
      <dgm:spPr/>
      <dgm:t>
        <a:bodyPr/>
        <a:lstStyle/>
        <a:p>
          <a:endParaRPr lang="en-GB"/>
        </a:p>
      </dgm:t>
    </dgm:pt>
    <dgm:pt modelId="{4C190488-6D50-4546-9FAE-F01747ACA941}" type="sibTrans" cxnId="{BF402030-098E-40AA-AAE5-F8F36AEE26F1}">
      <dgm:prSet/>
      <dgm:spPr/>
      <dgm:t>
        <a:bodyPr/>
        <a:lstStyle/>
        <a:p>
          <a:endParaRPr lang="en-GB"/>
        </a:p>
      </dgm:t>
    </dgm:pt>
    <dgm:pt modelId="{A1901152-F366-4A4F-8E3F-13BF6B9D8405}" type="pres">
      <dgm:prSet presAssocID="{2C1BDC63-D257-4A9C-9CB0-62A32B7D7E66}" presName="Name0" presStyleCnt="0">
        <dgm:presLayoutVars>
          <dgm:chMax val="7"/>
          <dgm:dir/>
          <dgm:animLvl val="lvl"/>
          <dgm:resizeHandles val="exact"/>
        </dgm:presLayoutVars>
      </dgm:prSet>
      <dgm:spPr/>
    </dgm:pt>
    <dgm:pt modelId="{FE52FD74-ABDE-4C0C-A71E-AC55DEB7F59C}" type="pres">
      <dgm:prSet presAssocID="{7B27590B-7447-4C2D-B97A-BFC254F0F24F}" presName="circle1" presStyleLbl="node1" presStyleIdx="0" presStyleCnt="2"/>
      <dgm:spPr/>
    </dgm:pt>
    <dgm:pt modelId="{E27DB062-6520-4DF8-9849-171A2714221D}" type="pres">
      <dgm:prSet presAssocID="{7B27590B-7447-4C2D-B97A-BFC254F0F24F}" presName="space" presStyleCnt="0"/>
      <dgm:spPr/>
    </dgm:pt>
    <dgm:pt modelId="{E4B9B91D-1208-4871-BF7D-138E5EE9563E}" type="pres">
      <dgm:prSet presAssocID="{7B27590B-7447-4C2D-B97A-BFC254F0F24F}" presName="rect1" presStyleLbl="alignAcc1" presStyleIdx="0" presStyleCnt="2" custScaleY="100000"/>
      <dgm:spPr/>
    </dgm:pt>
    <dgm:pt modelId="{B1C82B21-6674-4722-B37E-5B08D965F66A}" type="pres">
      <dgm:prSet presAssocID="{66A40DBD-A54D-4F2B-81BA-ACBA0D742C8D}" presName="vertSpace2" presStyleLbl="node1" presStyleIdx="0" presStyleCnt="2"/>
      <dgm:spPr/>
    </dgm:pt>
    <dgm:pt modelId="{8670AE68-6385-44B9-8898-B4487AF80A24}" type="pres">
      <dgm:prSet presAssocID="{66A40DBD-A54D-4F2B-81BA-ACBA0D742C8D}" presName="circle2" presStyleLbl="node1" presStyleIdx="1" presStyleCnt="2"/>
      <dgm:spPr/>
    </dgm:pt>
    <dgm:pt modelId="{2E5C03CB-19FE-4F84-A9CB-F4896615CDA1}" type="pres">
      <dgm:prSet presAssocID="{66A40DBD-A54D-4F2B-81BA-ACBA0D742C8D}" presName="rect2" presStyleLbl="alignAcc1" presStyleIdx="1" presStyleCnt="2" custScaleY="92507"/>
      <dgm:spPr/>
    </dgm:pt>
    <dgm:pt modelId="{797B3246-F412-44E2-8039-B6292207E89C}" type="pres">
      <dgm:prSet presAssocID="{7B27590B-7447-4C2D-B97A-BFC254F0F24F}" presName="rect1ParTxNoCh" presStyleLbl="alignAcc1" presStyleIdx="1" presStyleCnt="2">
        <dgm:presLayoutVars>
          <dgm:chMax val="1"/>
          <dgm:bulletEnabled val="1"/>
        </dgm:presLayoutVars>
      </dgm:prSet>
      <dgm:spPr/>
    </dgm:pt>
    <dgm:pt modelId="{6E0ABA85-378E-4487-88FE-6266AE290393}" type="pres">
      <dgm:prSet presAssocID="{66A40DBD-A54D-4F2B-81BA-ACBA0D742C8D}" presName="rect2ParTxNoCh" presStyleLbl="alignAcc1" presStyleIdx="1" presStyleCnt="2">
        <dgm:presLayoutVars>
          <dgm:chMax val="1"/>
          <dgm:bulletEnabled val="1"/>
        </dgm:presLayoutVars>
      </dgm:prSet>
      <dgm:spPr/>
    </dgm:pt>
  </dgm:ptLst>
  <dgm:cxnLst>
    <dgm:cxn modelId="{6291A527-A272-4193-8AFD-ED6F0812AB79}" srcId="{2C1BDC63-D257-4A9C-9CB0-62A32B7D7E66}" destId="{7B27590B-7447-4C2D-B97A-BFC254F0F24F}" srcOrd="0" destOrd="0" parTransId="{ECB33B9F-BCDE-426A-BB5D-274CF05F761A}" sibTransId="{FFDF377C-2A84-4022-BD18-1EDEB4D7869A}"/>
    <dgm:cxn modelId="{BF402030-098E-40AA-AAE5-F8F36AEE26F1}" srcId="{2C1BDC63-D257-4A9C-9CB0-62A32B7D7E66}" destId="{66A40DBD-A54D-4F2B-81BA-ACBA0D742C8D}" srcOrd="1" destOrd="0" parTransId="{837D2372-D2FF-435A-A2B7-35CA848C4594}" sibTransId="{4C190488-6D50-4546-9FAE-F01747ACA941}"/>
    <dgm:cxn modelId="{8096A354-BF3F-4B26-8A11-C97DA7CC0B38}" type="presOf" srcId="{2C1BDC63-D257-4A9C-9CB0-62A32B7D7E66}" destId="{A1901152-F366-4A4F-8E3F-13BF6B9D8405}" srcOrd="0" destOrd="0" presId="urn:microsoft.com/office/officeart/2005/8/layout/target3"/>
    <dgm:cxn modelId="{A62A8691-F5EC-4277-8BC2-E893AB13631D}" type="presOf" srcId="{66A40DBD-A54D-4F2B-81BA-ACBA0D742C8D}" destId="{6E0ABA85-378E-4487-88FE-6266AE290393}" srcOrd="1" destOrd="0" presId="urn:microsoft.com/office/officeart/2005/8/layout/target3"/>
    <dgm:cxn modelId="{B52EE7B3-FBE8-4EBF-86C4-6846D0CFB6E2}" type="presOf" srcId="{7B27590B-7447-4C2D-B97A-BFC254F0F24F}" destId="{E4B9B91D-1208-4871-BF7D-138E5EE9563E}" srcOrd="0" destOrd="0" presId="urn:microsoft.com/office/officeart/2005/8/layout/target3"/>
    <dgm:cxn modelId="{AD33E8B4-7B1E-418C-92DC-CAE497483DB1}" type="presOf" srcId="{7B27590B-7447-4C2D-B97A-BFC254F0F24F}" destId="{797B3246-F412-44E2-8039-B6292207E89C}" srcOrd="1" destOrd="0" presId="urn:microsoft.com/office/officeart/2005/8/layout/target3"/>
    <dgm:cxn modelId="{C676FADE-DF22-468D-B5ED-8AB0BBCF65DF}" type="presOf" srcId="{66A40DBD-A54D-4F2B-81BA-ACBA0D742C8D}" destId="{2E5C03CB-19FE-4F84-A9CB-F4896615CDA1}" srcOrd="0" destOrd="0" presId="urn:microsoft.com/office/officeart/2005/8/layout/target3"/>
    <dgm:cxn modelId="{95FA87DD-FB92-46C6-94B0-A0F5DE511307}" type="presParOf" srcId="{A1901152-F366-4A4F-8E3F-13BF6B9D8405}" destId="{FE52FD74-ABDE-4C0C-A71E-AC55DEB7F59C}" srcOrd="0" destOrd="0" presId="urn:microsoft.com/office/officeart/2005/8/layout/target3"/>
    <dgm:cxn modelId="{FD39C1B5-3AD6-4F5A-8371-5968978F525B}" type="presParOf" srcId="{A1901152-F366-4A4F-8E3F-13BF6B9D8405}" destId="{E27DB062-6520-4DF8-9849-171A2714221D}" srcOrd="1" destOrd="0" presId="urn:microsoft.com/office/officeart/2005/8/layout/target3"/>
    <dgm:cxn modelId="{DFE218C7-DE82-459C-9B15-64DB5828798F}" type="presParOf" srcId="{A1901152-F366-4A4F-8E3F-13BF6B9D8405}" destId="{E4B9B91D-1208-4871-BF7D-138E5EE9563E}" srcOrd="2" destOrd="0" presId="urn:microsoft.com/office/officeart/2005/8/layout/target3"/>
    <dgm:cxn modelId="{B3BAD902-1ECE-4E9B-87ED-79A31D937290}" type="presParOf" srcId="{A1901152-F366-4A4F-8E3F-13BF6B9D8405}" destId="{B1C82B21-6674-4722-B37E-5B08D965F66A}" srcOrd="3" destOrd="0" presId="urn:microsoft.com/office/officeart/2005/8/layout/target3"/>
    <dgm:cxn modelId="{BACC6BDF-1BD1-4C53-A936-25F89225F570}" type="presParOf" srcId="{A1901152-F366-4A4F-8E3F-13BF6B9D8405}" destId="{8670AE68-6385-44B9-8898-B4487AF80A24}" srcOrd="4" destOrd="0" presId="urn:microsoft.com/office/officeart/2005/8/layout/target3"/>
    <dgm:cxn modelId="{EC3F0A00-3BF5-44F5-8E48-0368BB34F8BA}" type="presParOf" srcId="{A1901152-F366-4A4F-8E3F-13BF6B9D8405}" destId="{2E5C03CB-19FE-4F84-A9CB-F4896615CDA1}" srcOrd="5" destOrd="0" presId="urn:microsoft.com/office/officeart/2005/8/layout/target3"/>
    <dgm:cxn modelId="{44CCD827-BB38-4235-9263-BB67BD640BFD}" type="presParOf" srcId="{A1901152-F366-4A4F-8E3F-13BF6B9D8405}" destId="{797B3246-F412-44E2-8039-B6292207E89C}" srcOrd="6" destOrd="0" presId="urn:microsoft.com/office/officeart/2005/8/layout/target3"/>
    <dgm:cxn modelId="{DB551563-EB64-493D-9198-3877B1C8ABCE}" type="presParOf" srcId="{A1901152-F366-4A4F-8E3F-13BF6B9D8405}" destId="{6E0ABA85-378E-4487-88FE-6266AE290393}" srcOrd="7" destOrd="0" presId="urn:microsoft.com/office/officeart/2005/8/layout/target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3600" dirty="0">
              <a:latin typeface="Arial" panose="020B0604020202020204" pitchFamily="34" charset="0"/>
              <a:cs typeface="Arial" panose="020B0604020202020204" pitchFamily="34" charset="0"/>
            </a:rPr>
            <a:t>Section 6 : The Future</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20D2236-6728-47FE-9D8A-48EB9A6F45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F8AACB0-E8F2-4FC8-A1D8-B6C03F02BFF3}">
      <dgm:prSet/>
      <dgm:spPr/>
      <dgm:t>
        <a:bodyPr/>
        <a:lstStyle/>
        <a:p>
          <a:pPr rtl="0"/>
          <a:r>
            <a:rPr lang="en-GB" dirty="0"/>
            <a:t>Circulation of print media has steadily declined but online media has seen a steady increase</a:t>
          </a:r>
        </a:p>
      </dgm:t>
    </dgm:pt>
    <dgm:pt modelId="{78572996-C360-451B-B0CF-F4805295ABFB}" type="parTrans" cxnId="{85841D9A-AA59-4F83-BF93-B3249216AA09}">
      <dgm:prSet/>
      <dgm:spPr/>
      <dgm:t>
        <a:bodyPr/>
        <a:lstStyle/>
        <a:p>
          <a:endParaRPr lang="en-GB"/>
        </a:p>
      </dgm:t>
    </dgm:pt>
    <dgm:pt modelId="{3DC3F039-6252-42A7-B7E4-7A50851EE0D9}" type="sibTrans" cxnId="{85841D9A-AA59-4F83-BF93-B3249216AA09}">
      <dgm:prSet/>
      <dgm:spPr/>
      <dgm:t>
        <a:bodyPr/>
        <a:lstStyle/>
        <a:p>
          <a:endParaRPr lang="en-GB"/>
        </a:p>
      </dgm:t>
    </dgm:pt>
    <dgm:pt modelId="{F4F909E9-F9DB-45CF-A104-C173A2C3FDFB}">
      <dgm:prSet/>
      <dgm:spPr/>
      <dgm:t>
        <a:bodyPr/>
        <a:lstStyle/>
        <a:p>
          <a:pPr rtl="0"/>
          <a:r>
            <a:rPr lang="en-GB" dirty="0"/>
            <a:t>Revenue for advertising in print media has had sharp drops with reverse in digital which clearly shows the future market has to be digital</a:t>
          </a:r>
        </a:p>
      </dgm:t>
    </dgm:pt>
    <dgm:pt modelId="{1D127CDB-5DD9-4946-AFE5-64D333A785F6}" type="parTrans" cxnId="{3101E012-F67F-4234-80FC-0B9669BA383D}">
      <dgm:prSet/>
      <dgm:spPr/>
      <dgm:t>
        <a:bodyPr/>
        <a:lstStyle/>
        <a:p>
          <a:endParaRPr lang="en-GB"/>
        </a:p>
      </dgm:t>
    </dgm:pt>
    <dgm:pt modelId="{D0B13D2D-2914-4DED-8666-97CD3C9348F3}" type="sibTrans" cxnId="{3101E012-F67F-4234-80FC-0B9669BA383D}">
      <dgm:prSet/>
      <dgm:spPr/>
      <dgm:t>
        <a:bodyPr/>
        <a:lstStyle/>
        <a:p>
          <a:endParaRPr lang="en-GB"/>
        </a:p>
      </dgm:t>
    </dgm:pt>
    <dgm:pt modelId="{7BE001F8-2177-42BE-AACF-F86E56B7F55B}">
      <dgm:prSet/>
      <dgm:spPr/>
      <dgm:t>
        <a:bodyPr/>
        <a:lstStyle/>
        <a:p>
          <a:pPr rtl="0"/>
          <a:r>
            <a:rPr lang="en-GB" dirty="0"/>
            <a:t>The challenge is how to reach the 16 – 34 </a:t>
          </a:r>
          <a:r>
            <a:rPr lang="en-GB" dirty="0" err="1"/>
            <a:t>yr</a:t>
          </a:r>
          <a:r>
            <a:rPr lang="en-GB" dirty="0"/>
            <a:t> age group via digital media ( subscription, Facebook, twitter) </a:t>
          </a:r>
        </a:p>
      </dgm:t>
    </dgm:pt>
    <dgm:pt modelId="{3B57CD25-3732-4D3B-BD37-187DCE1D3751}" type="parTrans" cxnId="{6A0D4CFE-F32E-4E49-B478-F2AA2D541504}">
      <dgm:prSet/>
      <dgm:spPr/>
      <dgm:t>
        <a:bodyPr/>
        <a:lstStyle/>
        <a:p>
          <a:endParaRPr lang="en-GB"/>
        </a:p>
      </dgm:t>
    </dgm:pt>
    <dgm:pt modelId="{30623827-AF40-4360-817D-206506C4D9D8}" type="sibTrans" cxnId="{6A0D4CFE-F32E-4E49-B478-F2AA2D541504}">
      <dgm:prSet/>
      <dgm:spPr/>
      <dgm:t>
        <a:bodyPr/>
        <a:lstStyle/>
        <a:p>
          <a:endParaRPr lang="en-GB"/>
        </a:p>
      </dgm:t>
    </dgm:pt>
    <dgm:pt modelId="{B1B77D70-514A-4D43-BAF8-34B0F9682E11}">
      <dgm:prSet/>
      <dgm:spPr/>
      <dgm:t>
        <a:bodyPr/>
        <a:lstStyle/>
        <a:p>
          <a:pPr rtl="0"/>
          <a:r>
            <a:rPr lang="en-GB" dirty="0"/>
            <a:t>The growing popularity of influencers in the digital market is currently an untapped resource</a:t>
          </a:r>
        </a:p>
      </dgm:t>
    </dgm:pt>
    <dgm:pt modelId="{4A04B47E-F59B-449E-A00B-34829BB9D7FA}" type="parTrans" cxnId="{DF704772-1DE1-4732-8BB1-99C7E0CC6D82}">
      <dgm:prSet/>
      <dgm:spPr/>
      <dgm:t>
        <a:bodyPr/>
        <a:lstStyle/>
        <a:p>
          <a:endParaRPr lang="en-GB"/>
        </a:p>
      </dgm:t>
    </dgm:pt>
    <dgm:pt modelId="{EF94778A-1D00-4560-8F76-0B9C199E2F61}" type="sibTrans" cxnId="{DF704772-1DE1-4732-8BB1-99C7E0CC6D82}">
      <dgm:prSet/>
      <dgm:spPr/>
      <dgm:t>
        <a:bodyPr/>
        <a:lstStyle/>
        <a:p>
          <a:endParaRPr lang="en-GB"/>
        </a:p>
      </dgm:t>
    </dgm:pt>
    <dgm:pt modelId="{4094E5CE-DDF0-42A0-9D24-90A590115BF6}">
      <dgm:prSet/>
      <dgm:spPr/>
      <dgm:t>
        <a:bodyPr/>
        <a:lstStyle/>
        <a:p>
          <a:pPr rtl="0"/>
          <a:r>
            <a:rPr lang="en-GB" dirty="0"/>
            <a:t>Using of big events to provide customers with instant information from Politics ( elections, Brexit) to Sport (Rugby world cup, Olympics) to environmental ( climate change, DAVOS)</a:t>
          </a:r>
        </a:p>
      </dgm:t>
    </dgm:pt>
    <dgm:pt modelId="{D773724C-CAB9-42D2-B358-225A85DF9592}" type="parTrans" cxnId="{34F91DF1-7655-4C3B-B645-0C4E12D8DFAE}">
      <dgm:prSet/>
      <dgm:spPr/>
      <dgm:t>
        <a:bodyPr/>
        <a:lstStyle/>
        <a:p>
          <a:endParaRPr lang="en-GB"/>
        </a:p>
      </dgm:t>
    </dgm:pt>
    <dgm:pt modelId="{FFB3449F-69D3-4E22-A236-93C1AC78C5A9}" type="sibTrans" cxnId="{34F91DF1-7655-4C3B-B645-0C4E12D8DFAE}">
      <dgm:prSet/>
      <dgm:spPr/>
      <dgm:t>
        <a:bodyPr/>
        <a:lstStyle/>
        <a:p>
          <a:endParaRPr lang="en-GB"/>
        </a:p>
      </dgm:t>
    </dgm:pt>
    <dgm:pt modelId="{B6721451-4BFB-4A76-8E5F-53E0646B7BAA}" type="pres">
      <dgm:prSet presAssocID="{C20D2236-6728-47FE-9D8A-48EB9A6F455C}" presName="linear" presStyleCnt="0">
        <dgm:presLayoutVars>
          <dgm:animLvl val="lvl"/>
          <dgm:resizeHandles val="exact"/>
        </dgm:presLayoutVars>
      </dgm:prSet>
      <dgm:spPr/>
    </dgm:pt>
    <dgm:pt modelId="{B4A99657-D840-47DC-9434-1816986C6F8B}" type="pres">
      <dgm:prSet presAssocID="{7F8AACB0-E8F2-4FC8-A1D8-B6C03F02BFF3}" presName="parentText" presStyleLbl="node1" presStyleIdx="0" presStyleCnt="5">
        <dgm:presLayoutVars>
          <dgm:chMax val="0"/>
          <dgm:bulletEnabled val="1"/>
        </dgm:presLayoutVars>
      </dgm:prSet>
      <dgm:spPr/>
    </dgm:pt>
    <dgm:pt modelId="{845E6F7D-C602-4B47-9017-25BF4A838559}" type="pres">
      <dgm:prSet presAssocID="{3DC3F039-6252-42A7-B7E4-7A50851EE0D9}" presName="spacer" presStyleCnt="0"/>
      <dgm:spPr/>
    </dgm:pt>
    <dgm:pt modelId="{3643B4CE-1E70-476E-ABED-E1FAC88B1345}" type="pres">
      <dgm:prSet presAssocID="{F4F909E9-F9DB-45CF-A104-C173A2C3FDFB}" presName="parentText" presStyleLbl="node1" presStyleIdx="1" presStyleCnt="5">
        <dgm:presLayoutVars>
          <dgm:chMax val="0"/>
          <dgm:bulletEnabled val="1"/>
        </dgm:presLayoutVars>
      </dgm:prSet>
      <dgm:spPr/>
    </dgm:pt>
    <dgm:pt modelId="{49057FFE-14EB-4432-887B-95EB4E92B9F3}" type="pres">
      <dgm:prSet presAssocID="{D0B13D2D-2914-4DED-8666-97CD3C9348F3}" presName="spacer" presStyleCnt="0"/>
      <dgm:spPr/>
    </dgm:pt>
    <dgm:pt modelId="{160E57DE-4110-4F4E-B057-394B989575BD}" type="pres">
      <dgm:prSet presAssocID="{7BE001F8-2177-42BE-AACF-F86E56B7F55B}" presName="parentText" presStyleLbl="node1" presStyleIdx="2" presStyleCnt="5">
        <dgm:presLayoutVars>
          <dgm:chMax val="0"/>
          <dgm:bulletEnabled val="1"/>
        </dgm:presLayoutVars>
      </dgm:prSet>
      <dgm:spPr/>
    </dgm:pt>
    <dgm:pt modelId="{98864FD3-5E62-48DA-9D74-77C1FCB1BDC6}" type="pres">
      <dgm:prSet presAssocID="{30623827-AF40-4360-817D-206506C4D9D8}" presName="spacer" presStyleCnt="0"/>
      <dgm:spPr/>
    </dgm:pt>
    <dgm:pt modelId="{711868FD-3D52-41E8-A3E5-CD1E7E25E05B}" type="pres">
      <dgm:prSet presAssocID="{B1B77D70-514A-4D43-BAF8-34B0F9682E11}" presName="parentText" presStyleLbl="node1" presStyleIdx="3" presStyleCnt="5">
        <dgm:presLayoutVars>
          <dgm:chMax val="0"/>
          <dgm:bulletEnabled val="1"/>
        </dgm:presLayoutVars>
      </dgm:prSet>
      <dgm:spPr/>
    </dgm:pt>
    <dgm:pt modelId="{3ECE94FC-ABB7-4653-8358-C70909AE828E}" type="pres">
      <dgm:prSet presAssocID="{EF94778A-1D00-4560-8F76-0B9C199E2F61}" presName="spacer" presStyleCnt="0"/>
      <dgm:spPr/>
    </dgm:pt>
    <dgm:pt modelId="{63C01CE3-0508-4A0A-BFD2-EDB41B847650}" type="pres">
      <dgm:prSet presAssocID="{4094E5CE-DDF0-42A0-9D24-90A590115BF6}" presName="parentText" presStyleLbl="node1" presStyleIdx="4" presStyleCnt="5">
        <dgm:presLayoutVars>
          <dgm:chMax val="0"/>
          <dgm:bulletEnabled val="1"/>
        </dgm:presLayoutVars>
      </dgm:prSet>
      <dgm:spPr/>
    </dgm:pt>
  </dgm:ptLst>
  <dgm:cxnLst>
    <dgm:cxn modelId="{E5096311-F666-4D78-A44E-07192B1B51A6}" type="presOf" srcId="{B1B77D70-514A-4D43-BAF8-34B0F9682E11}" destId="{711868FD-3D52-41E8-A3E5-CD1E7E25E05B}" srcOrd="0" destOrd="0" presId="urn:microsoft.com/office/officeart/2005/8/layout/vList2"/>
    <dgm:cxn modelId="{3101E012-F67F-4234-80FC-0B9669BA383D}" srcId="{C20D2236-6728-47FE-9D8A-48EB9A6F455C}" destId="{F4F909E9-F9DB-45CF-A104-C173A2C3FDFB}" srcOrd="1" destOrd="0" parTransId="{1D127CDB-5DD9-4946-AFE5-64D333A785F6}" sibTransId="{D0B13D2D-2914-4DED-8666-97CD3C9348F3}"/>
    <dgm:cxn modelId="{8F12F63F-AE2E-4337-94DE-1B735F26B819}" type="presOf" srcId="{C20D2236-6728-47FE-9D8A-48EB9A6F455C}" destId="{B6721451-4BFB-4A76-8E5F-53E0646B7BAA}" srcOrd="0" destOrd="0" presId="urn:microsoft.com/office/officeart/2005/8/layout/vList2"/>
    <dgm:cxn modelId="{61817140-F1C1-4B19-8971-88E22C1EAB83}" type="presOf" srcId="{7F8AACB0-E8F2-4FC8-A1D8-B6C03F02BFF3}" destId="{B4A99657-D840-47DC-9434-1816986C6F8B}" srcOrd="0" destOrd="0" presId="urn:microsoft.com/office/officeart/2005/8/layout/vList2"/>
    <dgm:cxn modelId="{DF704772-1DE1-4732-8BB1-99C7E0CC6D82}" srcId="{C20D2236-6728-47FE-9D8A-48EB9A6F455C}" destId="{B1B77D70-514A-4D43-BAF8-34B0F9682E11}" srcOrd="3" destOrd="0" parTransId="{4A04B47E-F59B-449E-A00B-34829BB9D7FA}" sibTransId="{EF94778A-1D00-4560-8F76-0B9C199E2F61}"/>
    <dgm:cxn modelId="{3B8F1491-A887-4952-8969-7CFCCD2556F5}" type="presOf" srcId="{4094E5CE-DDF0-42A0-9D24-90A590115BF6}" destId="{63C01CE3-0508-4A0A-BFD2-EDB41B847650}" srcOrd="0" destOrd="0" presId="urn:microsoft.com/office/officeart/2005/8/layout/vList2"/>
    <dgm:cxn modelId="{85841D9A-AA59-4F83-BF93-B3249216AA09}" srcId="{C20D2236-6728-47FE-9D8A-48EB9A6F455C}" destId="{7F8AACB0-E8F2-4FC8-A1D8-B6C03F02BFF3}" srcOrd="0" destOrd="0" parTransId="{78572996-C360-451B-B0CF-F4805295ABFB}" sibTransId="{3DC3F039-6252-42A7-B7E4-7A50851EE0D9}"/>
    <dgm:cxn modelId="{80D454BA-A924-420D-881A-7210273B43D5}" type="presOf" srcId="{7BE001F8-2177-42BE-AACF-F86E56B7F55B}" destId="{160E57DE-4110-4F4E-B057-394B989575BD}" srcOrd="0" destOrd="0" presId="urn:microsoft.com/office/officeart/2005/8/layout/vList2"/>
    <dgm:cxn modelId="{649CB6E3-C2CA-474A-9785-56ECEEEFCF2A}" type="presOf" srcId="{F4F909E9-F9DB-45CF-A104-C173A2C3FDFB}" destId="{3643B4CE-1E70-476E-ABED-E1FAC88B1345}" srcOrd="0" destOrd="0" presId="urn:microsoft.com/office/officeart/2005/8/layout/vList2"/>
    <dgm:cxn modelId="{34F91DF1-7655-4C3B-B645-0C4E12D8DFAE}" srcId="{C20D2236-6728-47FE-9D8A-48EB9A6F455C}" destId="{4094E5CE-DDF0-42A0-9D24-90A590115BF6}" srcOrd="4" destOrd="0" parTransId="{D773724C-CAB9-42D2-B358-225A85DF9592}" sibTransId="{FFB3449F-69D3-4E22-A236-93C1AC78C5A9}"/>
    <dgm:cxn modelId="{6A0D4CFE-F32E-4E49-B478-F2AA2D541504}" srcId="{C20D2236-6728-47FE-9D8A-48EB9A6F455C}" destId="{7BE001F8-2177-42BE-AACF-F86E56B7F55B}" srcOrd="2" destOrd="0" parTransId="{3B57CD25-3732-4D3B-BD37-187DCE1D3751}" sibTransId="{30623827-AF40-4360-817D-206506C4D9D8}"/>
    <dgm:cxn modelId="{8D1101E6-E2B3-4E13-88AF-389C5935B64C}" type="presParOf" srcId="{B6721451-4BFB-4A76-8E5F-53E0646B7BAA}" destId="{B4A99657-D840-47DC-9434-1816986C6F8B}" srcOrd="0" destOrd="0" presId="urn:microsoft.com/office/officeart/2005/8/layout/vList2"/>
    <dgm:cxn modelId="{42F0BC98-7EA3-4E5A-AE4B-CE1F70AFA27E}" type="presParOf" srcId="{B6721451-4BFB-4A76-8E5F-53E0646B7BAA}" destId="{845E6F7D-C602-4B47-9017-25BF4A838559}" srcOrd="1" destOrd="0" presId="urn:microsoft.com/office/officeart/2005/8/layout/vList2"/>
    <dgm:cxn modelId="{018C1BD2-9B66-434D-B277-B57BB3407441}" type="presParOf" srcId="{B6721451-4BFB-4A76-8E5F-53E0646B7BAA}" destId="{3643B4CE-1E70-476E-ABED-E1FAC88B1345}" srcOrd="2" destOrd="0" presId="urn:microsoft.com/office/officeart/2005/8/layout/vList2"/>
    <dgm:cxn modelId="{91382253-FAA0-46A0-B2F0-00DA68CDE75B}" type="presParOf" srcId="{B6721451-4BFB-4A76-8E5F-53E0646B7BAA}" destId="{49057FFE-14EB-4432-887B-95EB4E92B9F3}" srcOrd="3" destOrd="0" presId="urn:microsoft.com/office/officeart/2005/8/layout/vList2"/>
    <dgm:cxn modelId="{C79F5DEF-F872-4C51-85FB-4B532A90A406}" type="presParOf" srcId="{B6721451-4BFB-4A76-8E5F-53E0646B7BAA}" destId="{160E57DE-4110-4F4E-B057-394B989575BD}" srcOrd="4" destOrd="0" presId="urn:microsoft.com/office/officeart/2005/8/layout/vList2"/>
    <dgm:cxn modelId="{05F005BD-B066-4E8D-8EDF-8A2ADFA897AE}" type="presParOf" srcId="{B6721451-4BFB-4A76-8E5F-53E0646B7BAA}" destId="{98864FD3-5E62-48DA-9D74-77C1FCB1BDC6}" srcOrd="5" destOrd="0" presId="urn:microsoft.com/office/officeart/2005/8/layout/vList2"/>
    <dgm:cxn modelId="{66379F85-DCED-4451-BFC1-9184EE087299}" type="presParOf" srcId="{B6721451-4BFB-4A76-8E5F-53E0646B7BAA}" destId="{711868FD-3D52-41E8-A3E5-CD1E7E25E05B}" srcOrd="6" destOrd="0" presId="urn:microsoft.com/office/officeart/2005/8/layout/vList2"/>
    <dgm:cxn modelId="{22C3DD95-2A6E-4D02-8006-66F9DEC17C25}" type="presParOf" srcId="{B6721451-4BFB-4A76-8E5F-53E0646B7BAA}" destId="{3ECE94FC-ABB7-4653-8358-C70909AE828E}" srcOrd="7" destOrd="0" presId="urn:microsoft.com/office/officeart/2005/8/layout/vList2"/>
    <dgm:cxn modelId="{B9E3EFE9-E91E-4E83-8FEB-5E9D14AB8A7B}" type="presParOf" srcId="{B6721451-4BFB-4A76-8E5F-53E0646B7BAA}" destId="{63C01CE3-0508-4A0A-BFD2-EDB41B847650}"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AD4A2B5-D37C-4654-B89B-0F6E8FDB6B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268CE12-F207-4AC0-8CC1-95EEE200A28B}">
      <dgm:prSet custT="1"/>
      <dgm:spPr/>
      <dgm:t>
        <a:bodyPr/>
        <a:lstStyle/>
        <a:p>
          <a:pPr rtl="0"/>
          <a:r>
            <a:rPr lang="en-GB" sz="3600" dirty="0">
              <a:latin typeface="Arial" panose="020B0604020202020204" pitchFamily="34" charset="0"/>
              <a:cs typeface="Arial" panose="020B0604020202020204" pitchFamily="34" charset="0"/>
            </a:rPr>
            <a:t>Summary</a:t>
          </a:r>
        </a:p>
      </dgm:t>
    </dgm:pt>
    <dgm:pt modelId="{B1DF5F10-D02E-4A78-A615-FFED6AC4349D}" type="parTrans" cxnId="{52FF3A9A-0782-4492-802F-F4E19354DE0B}">
      <dgm:prSet/>
      <dgm:spPr/>
      <dgm:t>
        <a:bodyPr/>
        <a:lstStyle/>
        <a:p>
          <a:endParaRPr lang="en-GB"/>
        </a:p>
      </dgm:t>
    </dgm:pt>
    <dgm:pt modelId="{59DF06EF-DE95-43A8-BAF4-4E1F2D04BD54}" type="sibTrans" cxnId="{52FF3A9A-0782-4492-802F-F4E19354DE0B}">
      <dgm:prSet/>
      <dgm:spPr/>
      <dgm:t>
        <a:bodyPr/>
        <a:lstStyle/>
        <a:p>
          <a:endParaRPr lang="en-GB"/>
        </a:p>
      </dgm:t>
    </dgm:pt>
    <dgm:pt modelId="{C92D7189-A8D7-4D87-8B62-9AF0D19F4542}" type="pres">
      <dgm:prSet presAssocID="{EAD4A2B5-D37C-4654-B89B-0F6E8FDB6B87}" presName="Name0" presStyleCnt="0">
        <dgm:presLayoutVars>
          <dgm:chMax val="7"/>
          <dgm:dir/>
          <dgm:animLvl val="lvl"/>
          <dgm:resizeHandles val="exact"/>
        </dgm:presLayoutVars>
      </dgm:prSet>
      <dgm:spPr/>
    </dgm:pt>
    <dgm:pt modelId="{7CED92CB-115F-4A08-AF81-B47AF1424DDF}" type="pres">
      <dgm:prSet presAssocID="{5268CE12-F207-4AC0-8CC1-95EEE200A28B}" presName="circle1" presStyleLbl="node1" presStyleIdx="0" presStyleCnt="1"/>
      <dgm:spPr/>
    </dgm:pt>
    <dgm:pt modelId="{F51A6457-F3EF-4391-820D-6BB7863762C9}" type="pres">
      <dgm:prSet presAssocID="{5268CE12-F207-4AC0-8CC1-95EEE200A28B}" presName="space" presStyleCnt="0"/>
      <dgm:spPr/>
    </dgm:pt>
    <dgm:pt modelId="{32F9622A-39F2-41B8-A847-6803D7AF94F6}" type="pres">
      <dgm:prSet presAssocID="{5268CE12-F207-4AC0-8CC1-95EEE200A28B}" presName="rect1" presStyleLbl="alignAcc1" presStyleIdx="0" presStyleCnt="1"/>
      <dgm:spPr/>
    </dgm:pt>
    <dgm:pt modelId="{457A5B9E-8227-4C44-BF8A-D87BDD1DCFF8}" type="pres">
      <dgm:prSet presAssocID="{5268CE12-F207-4AC0-8CC1-95EEE200A28B}" presName="rect1ParTxNoCh" presStyleLbl="alignAcc1" presStyleIdx="0" presStyleCnt="1">
        <dgm:presLayoutVars>
          <dgm:chMax val="1"/>
          <dgm:bulletEnabled val="1"/>
        </dgm:presLayoutVars>
      </dgm:prSet>
      <dgm:spPr/>
    </dgm:pt>
  </dgm:ptLst>
  <dgm:cxnLst>
    <dgm:cxn modelId="{52FF3A9A-0782-4492-802F-F4E19354DE0B}" srcId="{EAD4A2B5-D37C-4654-B89B-0F6E8FDB6B87}" destId="{5268CE12-F207-4AC0-8CC1-95EEE200A28B}" srcOrd="0" destOrd="0" parTransId="{B1DF5F10-D02E-4A78-A615-FFED6AC4349D}" sibTransId="{59DF06EF-DE95-43A8-BAF4-4E1F2D04BD54}"/>
    <dgm:cxn modelId="{F407D6AF-620F-49A6-AA69-1AF0F4BD46D1}" type="presOf" srcId="{5268CE12-F207-4AC0-8CC1-95EEE200A28B}" destId="{457A5B9E-8227-4C44-BF8A-D87BDD1DCFF8}" srcOrd="1" destOrd="0" presId="urn:microsoft.com/office/officeart/2005/8/layout/target3"/>
    <dgm:cxn modelId="{E97AD5DC-FC3F-40C5-945D-1E7BF604E6FB}" type="presOf" srcId="{5268CE12-F207-4AC0-8CC1-95EEE200A28B}" destId="{32F9622A-39F2-41B8-A847-6803D7AF94F6}" srcOrd="0" destOrd="0" presId="urn:microsoft.com/office/officeart/2005/8/layout/target3"/>
    <dgm:cxn modelId="{1C0230E6-5B29-4DB6-91CD-0A816A75162E}" type="presOf" srcId="{EAD4A2B5-D37C-4654-B89B-0F6E8FDB6B87}" destId="{C92D7189-A8D7-4D87-8B62-9AF0D19F4542}" srcOrd="0" destOrd="0" presId="urn:microsoft.com/office/officeart/2005/8/layout/target3"/>
    <dgm:cxn modelId="{8D630F7F-FA43-4656-B278-9F008F7CF1D1}" type="presParOf" srcId="{C92D7189-A8D7-4D87-8B62-9AF0D19F4542}" destId="{7CED92CB-115F-4A08-AF81-B47AF1424DDF}" srcOrd="0" destOrd="0" presId="urn:microsoft.com/office/officeart/2005/8/layout/target3"/>
    <dgm:cxn modelId="{22719B83-30B5-4B3C-B000-EB40FDE0C9C6}" type="presParOf" srcId="{C92D7189-A8D7-4D87-8B62-9AF0D19F4542}" destId="{F51A6457-F3EF-4391-820D-6BB7863762C9}" srcOrd="1" destOrd="0" presId="urn:microsoft.com/office/officeart/2005/8/layout/target3"/>
    <dgm:cxn modelId="{88C24EE4-9983-40E4-8186-C7F06D022DFE}" type="presParOf" srcId="{C92D7189-A8D7-4D87-8B62-9AF0D19F4542}" destId="{32F9622A-39F2-41B8-A847-6803D7AF94F6}" srcOrd="2" destOrd="0" presId="urn:microsoft.com/office/officeart/2005/8/layout/target3"/>
    <dgm:cxn modelId="{2600FCA9-D602-4B1D-91FB-4624462CB602}" type="presParOf" srcId="{C92D7189-A8D7-4D87-8B62-9AF0D19F4542}" destId="{457A5B9E-8227-4C44-BF8A-D87BDD1DCFF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C1BDC63-D257-4A9C-9CB0-62A32B7D7E6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7B27590B-7447-4C2D-B97A-BFC254F0F24F}">
      <dgm:prSet/>
      <dgm:spPr/>
      <dgm:t>
        <a:bodyPr/>
        <a:lstStyle/>
        <a:p>
          <a:pPr algn="l" rtl="0"/>
          <a:r>
            <a:rPr lang="en-GB" dirty="0"/>
            <a:t>The Times daily newspaper is one of the oldest newspapers in the </a:t>
          </a:r>
          <a:r>
            <a:rPr lang="en-GB" dirty="0" err="1"/>
            <a:t>Uk</a:t>
          </a:r>
          <a:r>
            <a:rPr lang="en-GB" dirty="0"/>
            <a:t> who has adapted with the changes in the world. From changing it’s presses early to maintain a competitive edge to embracing the digital age in 1999</a:t>
          </a:r>
        </a:p>
      </dgm:t>
    </dgm:pt>
    <dgm:pt modelId="{ECB33B9F-BCDE-426A-BB5D-274CF05F761A}" type="parTrans" cxnId="{6291A527-A272-4193-8AFD-ED6F0812AB79}">
      <dgm:prSet/>
      <dgm:spPr/>
      <dgm:t>
        <a:bodyPr/>
        <a:lstStyle/>
        <a:p>
          <a:endParaRPr lang="en-GB"/>
        </a:p>
      </dgm:t>
    </dgm:pt>
    <dgm:pt modelId="{FFDF377C-2A84-4022-BD18-1EDEB4D7869A}" type="sibTrans" cxnId="{6291A527-A272-4193-8AFD-ED6F0812AB79}">
      <dgm:prSet/>
      <dgm:spPr/>
      <dgm:t>
        <a:bodyPr/>
        <a:lstStyle/>
        <a:p>
          <a:endParaRPr lang="en-GB"/>
        </a:p>
      </dgm:t>
    </dgm:pt>
    <dgm:pt modelId="{66A40DBD-A54D-4F2B-81BA-ACBA0D742C8D}">
      <dgm:prSet/>
      <dgm:spPr/>
      <dgm:t>
        <a:bodyPr/>
        <a:lstStyle/>
        <a:p>
          <a:pPr algn="l" rtl="0"/>
          <a:r>
            <a:rPr lang="en-GB" dirty="0"/>
            <a:t>It has a turnover of £319m with The Sunday Times and reaches 54% of the business leaders.</a:t>
          </a:r>
        </a:p>
        <a:p>
          <a:pPr algn="l" rtl="0"/>
          <a:r>
            <a:rPr lang="en-GB" dirty="0"/>
            <a:t>The newspaper is owned by News Corp which is an American mass media conglomerate. </a:t>
          </a:r>
        </a:p>
      </dgm:t>
    </dgm:pt>
    <dgm:pt modelId="{837D2372-D2FF-435A-A2B7-35CA848C4594}" type="parTrans" cxnId="{BF402030-098E-40AA-AAE5-F8F36AEE26F1}">
      <dgm:prSet/>
      <dgm:spPr/>
      <dgm:t>
        <a:bodyPr/>
        <a:lstStyle/>
        <a:p>
          <a:endParaRPr lang="en-GB"/>
        </a:p>
      </dgm:t>
    </dgm:pt>
    <dgm:pt modelId="{4C190488-6D50-4546-9FAE-F01747ACA941}" type="sibTrans" cxnId="{BF402030-098E-40AA-AAE5-F8F36AEE26F1}">
      <dgm:prSet/>
      <dgm:spPr/>
      <dgm:t>
        <a:bodyPr/>
        <a:lstStyle/>
        <a:p>
          <a:endParaRPr lang="en-GB"/>
        </a:p>
      </dgm:t>
    </dgm:pt>
    <dgm:pt modelId="{7E436E8B-20D4-447B-BE89-EC8D5E6F055A}">
      <dgm:prSet/>
      <dgm:spPr/>
      <dgm:t>
        <a:bodyPr/>
        <a:lstStyle/>
        <a:p>
          <a:pPr algn="l" rtl="0"/>
          <a:r>
            <a:rPr lang="en-GB" dirty="0"/>
            <a:t>The newspaper is constantly evolving as it did over the last 230 years with new supplements targeting specialist fields like Legal, Education, Home Owners etc  ensuring it maintains it leading role in the industry.</a:t>
          </a:r>
        </a:p>
        <a:p>
          <a:pPr algn="l" rtl="0"/>
          <a:endParaRPr lang="en-GB" dirty="0"/>
        </a:p>
      </dgm:t>
    </dgm:pt>
    <dgm:pt modelId="{F3EC828C-2B8E-4A85-8E72-2C7FC1276890}" type="parTrans" cxnId="{006EBEA1-AF22-479B-A579-000487F69CC5}">
      <dgm:prSet/>
      <dgm:spPr/>
      <dgm:t>
        <a:bodyPr/>
        <a:lstStyle/>
        <a:p>
          <a:endParaRPr lang="en-GB"/>
        </a:p>
      </dgm:t>
    </dgm:pt>
    <dgm:pt modelId="{07BBFCE4-E0A0-4BA9-B350-1109D1745EB3}" type="sibTrans" cxnId="{006EBEA1-AF22-479B-A579-000487F69CC5}">
      <dgm:prSet/>
      <dgm:spPr/>
      <dgm:t>
        <a:bodyPr/>
        <a:lstStyle/>
        <a:p>
          <a:endParaRPr lang="en-GB"/>
        </a:p>
      </dgm:t>
    </dgm:pt>
    <dgm:pt modelId="{E154487D-B393-004F-B5FF-F54C236589C0}">
      <dgm:prSet/>
      <dgm:spPr/>
      <dgm:t>
        <a:bodyPr/>
        <a:lstStyle/>
        <a:p>
          <a:pPr algn="l"/>
          <a:r>
            <a:rPr lang="en-GB" dirty="0"/>
            <a:t>The future of “The Times” is in the hands of its ability to adapt and in the ever fast changing digital era where the news has to be instant but maintaining its integrity by making sure stories are vetted by its journalists and approved by editors thus eliminating the ever growing </a:t>
          </a:r>
          <a:r>
            <a:rPr lang="en-GB" dirty="0" err="1"/>
            <a:t>barage</a:t>
          </a:r>
          <a:r>
            <a:rPr lang="en-GB" dirty="0"/>
            <a:t> of “Fake News” that is hitting the digital market</a:t>
          </a:r>
        </a:p>
      </dgm:t>
    </dgm:pt>
    <dgm:pt modelId="{A8D08818-4C9A-F745-B8B8-9CA033543EEE}" type="parTrans" cxnId="{D7A3C2E4-F311-614D-ADA7-0E15F7A98C40}">
      <dgm:prSet/>
      <dgm:spPr/>
    </dgm:pt>
    <dgm:pt modelId="{8F390F7D-D93A-484E-B8FD-D3E597F19B5B}" type="sibTrans" cxnId="{D7A3C2E4-F311-614D-ADA7-0E15F7A98C40}">
      <dgm:prSet/>
      <dgm:spPr/>
    </dgm:pt>
    <dgm:pt modelId="{A1901152-F366-4A4F-8E3F-13BF6B9D8405}" type="pres">
      <dgm:prSet presAssocID="{2C1BDC63-D257-4A9C-9CB0-62A32B7D7E66}" presName="Name0" presStyleCnt="0">
        <dgm:presLayoutVars>
          <dgm:chMax val="7"/>
          <dgm:dir/>
          <dgm:animLvl val="lvl"/>
          <dgm:resizeHandles val="exact"/>
        </dgm:presLayoutVars>
      </dgm:prSet>
      <dgm:spPr/>
    </dgm:pt>
    <dgm:pt modelId="{FE52FD74-ABDE-4C0C-A71E-AC55DEB7F59C}" type="pres">
      <dgm:prSet presAssocID="{7B27590B-7447-4C2D-B97A-BFC254F0F24F}" presName="circle1" presStyleLbl="node1" presStyleIdx="0" presStyleCnt="4"/>
      <dgm:spPr/>
    </dgm:pt>
    <dgm:pt modelId="{E27DB062-6520-4DF8-9849-171A2714221D}" type="pres">
      <dgm:prSet presAssocID="{7B27590B-7447-4C2D-B97A-BFC254F0F24F}" presName="space" presStyleCnt="0"/>
      <dgm:spPr/>
    </dgm:pt>
    <dgm:pt modelId="{E4B9B91D-1208-4871-BF7D-138E5EE9563E}" type="pres">
      <dgm:prSet presAssocID="{7B27590B-7447-4C2D-B97A-BFC254F0F24F}" presName="rect1" presStyleLbl="alignAcc1" presStyleIdx="0" presStyleCnt="4"/>
      <dgm:spPr/>
    </dgm:pt>
    <dgm:pt modelId="{B1C82B21-6674-4722-B37E-5B08D965F66A}" type="pres">
      <dgm:prSet presAssocID="{66A40DBD-A54D-4F2B-81BA-ACBA0D742C8D}" presName="vertSpace2" presStyleLbl="node1" presStyleIdx="0" presStyleCnt="4"/>
      <dgm:spPr/>
    </dgm:pt>
    <dgm:pt modelId="{8670AE68-6385-44B9-8898-B4487AF80A24}" type="pres">
      <dgm:prSet presAssocID="{66A40DBD-A54D-4F2B-81BA-ACBA0D742C8D}" presName="circle2" presStyleLbl="node1" presStyleIdx="1" presStyleCnt="4"/>
      <dgm:spPr/>
    </dgm:pt>
    <dgm:pt modelId="{2E5C03CB-19FE-4F84-A9CB-F4896615CDA1}" type="pres">
      <dgm:prSet presAssocID="{66A40DBD-A54D-4F2B-81BA-ACBA0D742C8D}" presName="rect2" presStyleLbl="alignAcc1" presStyleIdx="1" presStyleCnt="4"/>
      <dgm:spPr/>
    </dgm:pt>
    <dgm:pt modelId="{007E37DB-FE58-4934-9BEE-8F2B29BA8792}" type="pres">
      <dgm:prSet presAssocID="{7E436E8B-20D4-447B-BE89-EC8D5E6F055A}" presName="vertSpace3" presStyleLbl="node1" presStyleIdx="1" presStyleCnt="4"/>
      <dgm:spPr/>
    </dgm:pt>
    <dgm:pt modelId="{8C643212-6266-452C-8C50-B00ECB0F6D4C}" type="pres">
      <dgm:prSet presAssocID="{7E436E8B-20D4-447B-BE89-EC8D5E6F055A}" presName="circle3" presStyleLbl="node1" presStyleIdx="2" presStyleCnt="4"/>
      <dgm:spPr/>
    </dgm:pt>
    <dgm:pt modelId="{9FD5D1D1-59F3-4074-B4C0-F6AAE82CC21E}" type="pres">
      <dgm:prSet presAssocID="{7E436E8B-20D4-447B-BE89-EC8D5E6F055A}" presName="rect3" presStyleLbl="alignAcc1" presStyleIdx="2" presStyleCnt="4"/>
      <dgm:spPr/>
    </dgm:pt>
    <dgm:pt modelId="{3EC6C1E5-BC76-EA4F-B7D0-1022F6E5B9DD}" type="pres">
      <dgm:prSet presAssocID="{E154487D-B393-004F-B5FF-F54C236589C0}" presName="vertSpace4" presStyleLbl="node1" presStyleIdx="2" presStyleCnt="4"/>
      <dgm:spPr/>
    </dgm:pt>
    <dgm:pt modelId="{E4B4E181-B46C-F14D-A14B-8C16BA4947DD}" type="pres">
      <dgm:prSet presAssocID="{E154487D-B393-004F-B5FF-F54C236589C0}" presName="circle4" presStyleLbl="node1" presStyleIdx="3" presStyleCnt="4"/>
      <dgm:spPr/>
    </dgm:pt>
    <dgm:pt modelId="{41CB8B16-F22E-B240-A711-2ABD759D3998}" type="pres">
      <dgm:prSet presAssocID="{E154487D-B393-004F-B5FF-F54C236589C0}" presName="rect4" presStyleLbl="alignAcc1" presStyleIdx="3" presStyleCnt="4"/>
      <dgm:spPr/>
    </dgm:pt>
    <dgm:pt modelId="{797B3246-F412-44E2-8039-B6292207E89C}" type="pres">
      <dgm:prSet presAssocID="{7B27590B-7447-4C2D-B97A-BFC254F0F24F}" presName="rect1ParTxNoCh" presStyleLbl="alignAcc1" presStyleIdx="3" presStyleCnt="4">
        <dgm:presLayoutVars>
          <dgm:chMax val="1"/>
          <dgm:bulletEnabled val="1"/>
        </dgm:presLayoutVars>
      </dgm:prSet>
      <dgm:spPr/>
    </dgm:pt>
    <dgm:pt modelId="{6E0ABA85-378E-4487-88FE-6266AE290393}" type="pres">
      <dgm:prSet presAssocID="{66A40DBD-A54D-4F2B-81BA-ACBA0D742C8D}" presName="rect2ParTxNoCh" presStyleLbl="alignAcc1" presStyleIdx="3" presStyleCnt="4">
        <dgm:presLayoutVars>
          <dgm:chMax val="1"/>
          <dgm:bulletEnabled val="1"/>
        </dgm:presLayoutVars>
      </dgm:prSet>
      <dgm:spPr/>
    </dgm:pt>
    <dgm:pt modelId="{C069AF68-9FAC-4BD0-816C-C8A824427DFB}" type="pres">
      <dgm:prSet presAssocID="{7E436E8B-20D4-447B-BE89-EC8D5E6F055A}" presName="rect3ParTxNoCh" presStyleLbl="alignAcc1" presStyleIdx="3" presStyleCnt="4">
        <dgm:presLayoutVars>
          <dgm:chMax val="1"/>
          <dgm:bulletEnabled val="1"/>
        </dgm:presLayoutVars>
      </dgm:prSet>
      <dgm:spPr/>
    </dgm:pt>
    <dgm:pt modelId="{6FFAE7E1-23E6-0042-A045-D52BB5BDC4BE}" type="pres">
      <dgm:prSet presAssocID="{E154487D-B393-004F-B5FF-F54C236589C0}" presName="rect4ParTxNoCh" presStyleLbl="alignAcc1" presStyleIdx="3" presStyleCnt="4">
        <dgm:presLayoutVars>
          <dgm:chMax val="1"/>
          <dgm:bulletEnabled val="1"/>
        </dgm:presLayoutVars>
      </dgm:prSet>
      <dgm:spPr/>
    </dgm:pt>
  </dgm:ptLst>
  <dgm:cxnLst>
    <dgm:cxn modelId="{6291A527-A272-4193-8AFD-ED6F0812AB79}" srcId="{2C1BDC63-D257-4A9C-9CB0-62A32B7D7E66}" destId="{7B27590B-7447-4C2D-B97A-BFC254F0F24F}" srcOrd="0" destOrd="0" parTransId="{ECB33B9F-BCDE-426A-BB5D-274CF05F761A}" sibTransId="{FFDF377C-2A84-4022-BD18-1EDEB4D7869A}"/>
    <dgm:cxn modelId="{BF402030-098E-40AA-AAE5-F8F36AEE26F1}" srcId="{2C1BDC63-D257-4A9C-9CB0-62A32B7D7E66}" destId="{66A40DBD-A54D-4F2B-81BA-ACBA0D742C8D}" srcOrd="1" destOrd="0" parTransId="{837D2372-D2FF-435A-A2B7-35CA848C4594}" sibTransId="{4C190488-6D50-4546-9FAE-F01747ACA941}"/>
    <dgm:cxn modelId="{B079634A-C546-43B9-AD96-EE0E0AE90C68}" type="presOf" srcId="{7E436E8B-20D4-447B-BE89-EC8D5E6F055A}" destId="{9FD5D1D1-59F3-4074-B4C0-F6AAE82CC21E}" srcOrd="0" destOrd="0" presId="urn:microsoft.com/office/officeart/2005/8/layout/target3"/>
    <dgm:cxn modelId="{8096A354-BF3F-4B26-8A11-C97DA7CC0B38}" type="presOf" srcId="{2C1BDC63-D257-4A9C-9CB0-62A32B7D7E66}" destId="{A1901152-F366-4A4F-8E3F-13BF6B9D8405}" srcOrd="0" destOrd="0" presId="urn:microsoft.com/office/officeart/2005/8/layout/target3"/>
    <dgm:cxn modelId="{7906BF55-B910-9B4B-8307-28F0D10A9B8D}" type="presOf" srcId="{E154487D-B393-004F-B5FF-F54C236589C0}" destId="{41CB8B16-F22E-B240-A711-2ABD759D3998}" srcOrd="0" destOrd="0" presId="urn:microsoft.com/office/officeart/2005/8/layout/target3"/>
    <dgm:cxn modelId="{4E1EA656-4274-4F70-8006-5B3D5936A8F7}" type="presOf" srcId="{7E436E8B-20D4-447B-BE89-EC8D5E6F055A}" destId="{C069AF68-9FAC-4BD0-816C-C8A824427DFB}" srcOrd="1" destOrd="0" presId="urn:microsoft.com/office/officeart/2005/8/layout/target3"/>
    <dgm:cxn modelId="{A62A8691-F5EC-4277-8BC2-E893AB13631D}" type="presOf" srcId="{66A40DBD-A54D-4F2B-81BA-ACBA0D742C8D}" destId="{6E0ABA85-378E-4487-88FE-6266AE290393}" srcOrd="1" destOrd="0" presId="urn:microsoft.com/office/officeart/2005/8/layout/target3"/>
    <dgm:cxn modelId="{006EBEA1-AF22-479B-A579-000487F69CC5}" srcId="{2C1BDC63-D257-4A9C-9CB0-62A32B7D7E66}" destId="{7E436E8B-20D4-447B-BE89-EC8D5E6F055A}" srcOrd="2" destOrd="0" parTransId="{F3EC828C-2B8E-4A85-8E72-2C7FC1276890}" sibTransId="{07BBFCE4-E0A0-4BA9-B350-1109D1745EB3}"/>
    <dgm:cxn modelId="{5E9F8CA3-9E4C-0142-BE81-D7318798D2C5}" type="presOf" srcId="{E154487D-B393-004F-B5FF-F54C236589C0}" destId="{6FFAE7E1-23E6-0042-A045-D52BB5BDC4BE}" srcOrd="1" destOrd="0" presId="urn:microsoft.com/office/officeart/2005/8/layout/target3"/>
    <dgm:cxn modelId="{B52EE7B3-FBE8-4EBF-86C4-6846D0CFB6E2}" type="presOf" srcId="{7B27590B-7447-4C2D-B97A-BFC254F0F24F}" destId="{E4B9B91D-1208-4871-BF7D-138E5EE9563E}" srcOrd="0" destOrd="0" presId="urn:microsoft.com/office/officeart/2005/8/layout/target3"/>
    <dgm:cxn modelId="{AD33E8B4-7B1E-418C-92DC-CAE497483DB1}" type="presOf" srcId="{7B27590B-7447-4C2D-B97A-BFC254F0F24F}" destId="{797B3246-F412-44E2-8039-B6292207E89C}" srcOrd="1" destOrd="0" presId="urn:microsoft.com/office/officeart/2005/8/layout/target3"/>
    <dgm:cxn modelId="{C676FADE-DF22-468D-B5ED-8AB0BBCF65DF}" type="presOf" srcId="{66A40DBD-A54D-4F2B-81BA-ACBA0D742C8D}" destId="{2E5C03CB-19FE-4F84-A9CB-F4896615CDA1}" srcOrd="0" destOrd="0" presId="urn:microsoft.com/office/officeart/2005/8/layout/target3"/>
    <dgm:cxn modelId="{D7A3C2E4-F311-614D-ADA7-0E15F7A98C40}" srcId="{2C1BDC63-D257-4A9C-9CB0-62A32B7D7E66}" destId="{E154487D-B393-004F-B5FF-F54C236589C0}" srcOrd="3" destOrd="0" parTransId="{A8D08818-4C9A-F745-B8B8-9CA033543EEE}" sibTransId="{8F390F7D-D93A-484E-B8FD-D3E597F19B5B}"/>
    <dgm:cxn modelId="{95FA87DD-FB92-46C6-94B0-A0F5DE511307}" type="presParOf" srcId="{A1901152-F366-4A4F-8E3F-13BF6B9D8405}" destId="{FE52FD74-ABDE-4C0C-A71E-AC55DEB7F59C}" srcOrd="0" destOrd="0" presId="urn:microsoft.com/office/officeart/2005/8/layout/target3"/>
    <dgm:cxn modelId="{FD39C1B5-3AD6-4F5A-8371-5968978F525B}" type="presParOf" srcId="{A1901152-F366-4A4F-8E3F-13BF6B9D8405}" destId="{E27DB062-6520-4DF8-9849-171A2714221D}" srcOrd="1" destOrd="0" presId="urn:microsoft.com/office/officeart/2005/8/layout/target3"/>
    <dgm:cxn modelId="{DFE218C7-DE82-459C-9B15-64DB5828798F}" type="presParOf" srcId="{A1901152-F366-4A4F-8E3F-13BF6B9D8405}" destId="{E4B9B91D-1208-4871-BF7D-138E5EE9563E}" srcOrd="2" destOrd="0" presId="urn:microsoft.com/office/officeart/2005/8/layout/target3"/>
    <dgm:cxn modelId="{B3BAD902-1ECE-4E9B-87ED-79A31D937290}" type="presParOf" srcId="{A1901152-F366-4A4F-8E3F-13BF6B9D8405}" destId="{B1C82B21-6674-4722-B37E-5B08D965F66A}" srcOrd="3" destOrd="0" presId="urn:microsoft.com/office/officeart/2005/8/layout/target3"/>
    <dgm:cxn modelId="{BACC6BDF-1BD1-4C53-A936-25F89225F570}" type="presParOf" srcId="{A1901152-F366-4A4F-8E3F-13BF6B9D8405}" destId="{8670AE68-6385-44B9-8898-B4487AF80A24}" srcOrd="4" destOrd="0" presId="urn:microsoft.com/office/officeart/2005/8/layout/target3"/>
    <dgm:cxn modelId="{EC3F0A00-3BF5-44F5-8E48-0368BB34F8BA}" type="presParOf" srcId="{A1901152-F366-4A4F-8E3F-13BF6B9D8405}" destId="{2E5C03CB-19FE-4F84-A9CB-F4896615CDA1}" srcOrd="5" destOrd="0" presId="urn:microsoft.com/office/officeart/2005/8/layout/target3"/>
    <dgm:cxn modelId="{0C0501E7-78C3-4A3B-8A38-6DECCFFC231C}" type="presParOf" srcId="{A1901152-F366-4A4F-8E3F-13BF6B9D8405}" destId="{007E37DB-FE58-4934-9BEE-8F2B29BA8792}" srcOrd="6" destOrd="0" presId="urn:microsoft.com/office/officeart/2005/8/layout/target3"/>
    <dgm:cxn modelId="{CF8D55C5-F916-468A-A582-3DBE0A3A059F}" type="presParOf" srcId="{A1901152-F366-4A4F-8E3F-13BF6B9D8405}" destId="{8C643212-6266-452C-8C50-B00ECB0F6D4C}" srcOrd="7" destOrd="0" presId="urn:microsoft.com/office/officeart/2005/8/layout/target3"/>
    <dgm:cxn modelId="{6035B7D7-079E-4D83-BB07-A0FBCE63FC33}" type="presParOf" srcId="{A1901152-F366-4A4F-8E3F-13BF6B9D8405}" destId="{9FD5D1D1-59F3-4074-B4C0-F6AAE82CC21E}" srcOrd="8" destOrd="0" presId="urn:microsoft.com/office/officeart/2005/8/layout/target3"/>
    <dgm:cxn modelId="{5221FC7B-AF28-0F44-BDF0-13E58EFC3F39}" type="presParOf" srcId="{A1901152-F366-4A4F-8E3F-13BF6B9D8405}" destId="{3EC6C1E5-BC76-EA4F-B7D0-1022F6E5B9DD}" srcOrd="9" destOrd="0" presId="urn:microsoft.com/office/officeart/2005/8/layout/target3"/>
    <dgm:cxn modelId="{12AB9ABE-0E6C-7942-98FD-7B7C73692454}" type="presParOf" srcId="{A1901152-F366-4A4F-8E3F-13BF6B9D8405}" destId="{E4B4E181-B46C-F14D-A14B-8C16BA4947DD}" srcOrd="10" destOrd="0" presId="urn:microsoft.com/office/officeart/2005/8/layout/target3"/>
    <dgm:cxn modelId="{6EEAF1CA-5C68-7442-84FD-08D6AC1FCFF1}" type="presParOf" srcId="{A1901152-F366-4A4F-8E3F-13BF6B9D8405}" destId="{41CB8B16-F22E-B240-A711-2ABD759D3998}" srcOrd="11" destOrd="0" presId="urn:microsoft.com/office/officeart/2005/8/layout/target3"/>
    <dgm:cxn modelId="{44CCD827-BB38-4235-9263-BB67BD640BFD}" type="presParOf" srcId="{A1901152-F366-4A4F-8E3F-13BF6B9D8405}" destId="{797B3246-F412-44E2-8039-B6292207E89C}" srcOrd="12" destOrd="0" presId="urn:microsoft.com/office/officeart/2005/8/layout/target3"/>
    <dgm:cxn modelId="{DB551563-EB64-493D-9198-3877B1C8ABCE}" type="presParOf" srcId="{A1901152-F366-4A4F-8E3F-13BF6B9D8405}" destId="{6E0ABA85-378E-4487-88FE-6266AE290393}" srcOrd="13" destOrd="0" presId="urn:microsoft.com/office/officeart/2005/8/layout/target3"/>
    <dgm:cxn modelId="{3EA212CB-1379-4280-9D5D-DBB3061AC435}" type="presParOf" srcId="{A1901152-F366-4A4F-8E3F-13BF6B9D8405}" destId="{C069AF68-9FAC-4BD0-816C-C8A824427DFB}" srcOrd="14" destOrd="0" presId="urn:microsoft.com/office/officeart/2005/8/layout/target3"/>
    <dgm:cxn modelId="{8E0AA665-2DD4-BB41-8260-E330422868A4}" type="presParOf" srcId="{A1901152-F366-4A4F-8E3F-13BF6B9D8405}" destId="{6FFAE7E1-23E6-0042-A045-D52BB5BDC4BE}" srcOrd="15"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A4BF776D-1144-43B4-8749-429F1B29CE6D}"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80D177F0-DD1C-400F-89A2-4A77D576284A}">
      <dgm:prSet/>
      <dgm:spPr/>
      <dgm:t>
        <a:bodyPr/>
        <a:lstStyle/>
        <a:p>
          <a:pPr algn="ctr" rtl="0"/>
          <a:r>
            <a:rPr lang="en-GB" dirty="0"/>
            <a:t>References</a:t>
          </a:r>
        </a:p>
      </dgm:t>
    </dgm:pt>
    <dgm:pt modelId="{207B2AB5-7BF4-43D7-96AA-705918CE908E}" type="parTrans" cxnId="{3A5F316B-9809-49F5-B413-AB2E8B1D1A88}">
      <dgm:prSet/>
      <dgm:spPr/>
      <dgm:t>
        <a:bodyPr/>
        <a:lstStyle/>
        <a:p>
          <a:endParaRPr lang="en-GB"/>
        </a:p>
      </dgm:t>
    </dgm:pt>
    <dgm:pt modelId="{BF58C4C1-9119-4862-8797-2205F6A044D6}" type="sibTrans" cxnId="{3A5F316B-9809-49F5-B413-AB2E8B1D1A88}">
      <dgm:prSet/>
      <dgm:spPr/>
      <dgm:t>
        <a:bodyPr/>
        <a:lstStyle/>
        <a:p>
          <a:endParaRPr lang="en-GB"/>
        </a:p>
      </dgm:t>
    </dgm:pt>
    <dgm:pt modelId="{3D9291BA-E762-43C1-96E0-C67B3ABB5E4C}" type="pres">
      <dgm:prSet presAssocID="{A4BF776D-1144-43B4-8749-429F1B29CE6D}" presName="Name0" presStyleCnt="0">
        <dgm:presLayoutVars>
          <dgm:chMax val="7"/>
          <dgm:dir/>
          <dgm:animLvl val="lvl"/>
          <dgm:resizeHandles val="exact"/>
        </dgm:presLayoutVars>
      </dgm:prSet>
      <dgm:spPr/>
    </dgm:pt>
    <dgm:pt modelId="{F65D80DD-848B-4508-B2BE-457F21004207}" type="pres">
      <dgm:prSet presAssocID="{80D177F0-DD1C-400F-89A2-4A77D576284A}" presName="circle1" presStyleLbl="node1" presStyleIdx="0" presStyleCnt="1"/>
      <dgm:spPr/>
    </dgm:pt>
    <dgm:pt modelId="{B0228DFC-7B50-4391-A30F-EA598B847282}" type="pres">
      <dgm:prSet presAssocID="{80D177F0-DD1C-400F-89A2-4A77D576284A}" presName="space" presStyleCnt="0"/>
      <dgm:spPr/>
    </dgm:pt>
    <dgm:pt modelId="{F00454DD-1EA0-47C4-A2E3-C40C5891A685}" type="pres">
      <dgm:prSet presAssocID="{80D177F0-DD1C-400F-89A2-4A77D576284A}" presName="rect1" presStyleLbl="alignAcc1" presStyleIdx="0" presStyleCnt="1"/>
      <dgm:spPr/>
    </dgm:pt>
    <dgm:pt modelId="{690EC7BB-0524-447E-A8CA-01CAB9301E87}" type="pres">
      <dgm:prSet presAssocID="{80D177F0-DD1C-400F-89A2-4A77D576284A}" presName="rect1ParTxNoCh" presStyleLbl="alignAcc1" presStyleIdx="0" presStyleCnt="1">
        <dgm:presLayoutVars>
          <dgm:chMax val="1"/>
          <dgm:bulletEnabled val="1"/>
        </dgm:presLayoutVars>
      </dgm:prSet>
      <dgm:spPr/>
    </dgm:pt>
  </dgm:ptLst>
  <dgm:cxnLst>
    <dgm:cxn modelId="{64BB181E-E6E0-46E4-AD6F-B08E526F74E0}" type="presOf" srcId="{80D177F0-DD1C-400F-89A2-4A77D576284A}" destId="{690EC7BB-0524-447E-A8CA-01CAB9301E87}" srcOrd="1" destOrd="0" presId="urn:microsoft.com/office/officeart/2005/8/layout/target3"/>
    <dgm:cxn modelId="{A0D50630-C093-481B-9F49-B486DFCFD39F}" type="presOf" srcId="{80D177F0-DD1C-400F-89A2-4A77D576284A}" destId="{F00454DD-1EA0-47C4-A2E3-C40C5891A685}" srcOrd="0" destOrd="0" presId="urn:microsoft.com/office/officeart/2005/8/layout/target3"/>
    <dgm:cxn modelId="{3A5F316B-9809-49F5-B413-AB2E8B1D1A88}" srcId="{A4BF776D-1144-43B4-8749-429F1B29CE6D}" destId="{80D177F0-DD1C-400F-89A2-4A77D576284A}" srcOrd="0" destOrd="0" parTransId="{207B2AB5-7BF4-43D7-96AA-705918CE908E}" sibTransId="{BF58C4C1-9119-4862-8797-2205F6A044D6}"/>
    <dgm:cxn modelId="{F3B80C7F-6477-4271-8788-089A23F41C4A}" type="presOf" srcId="{A4BF776D-1144-43B4-8749-429F1B29CE6D}" destId="{3D9291BA-E762-43C1-96E0-C67B3ABB5E4C}" srcOrd="0" destOrd="0" presId="urn:microsoft.com/office/officeart/2005/8/layout/target3"/>
    <dgm:cxn modelId="{383BBDB4-F1D7-4F47-8719-8DC05EAD0964}" type="presParOf" srcId="{3D9291BA-E762-43C1-96E0-C67B3ABB5E4C}" destId="{F65D80DD-848B-4508-B2BE-457F21004207}" srcOrd="0" destOrd="0" presId="urn:microsoft.com/office/officeart/2005/8/layout/target3"/>
    <dgm:cxn modelId="{CFFFDED8-3706-43E0-AE25-89052B5DF257}" type="presParOf" srcId="{3D9291BA-E762-43C1-96E0-C67B3ABB5E4C}" destId="{B0228DFC-7B50-4391-A30F-EA598B847282}" srcOrd="1" destOrd="0" presId="urn:microsoft.com/office/officeart/2005/8/layout/target3"/>
    <dgm:cxn modelId="{AC19A51A-3AC0-4DB5-B893-B397B297E45E}" type="presParOf" srcId="{3D9291BA-E762-43C1-96E0-C67B3ABB5E4C}" destId="{F00454DD-1EA0-47C4-A2E3-C40C5891A685}" srcOrd="2" destOrd="0" presId="urn:microsoft.com/office/officeart/2005/8/layout/target3"/>
    <dgm:cxn modelId="{A3244E4A-4488-41BB-9FD6-8DE1C6DDC8C5}" type="presParOf" srcId="{3D9291BA-E762-43C1-96E0-C67B3ABB5E4C}" destId="{690EC7BB-0524-447E-A8CA-01CAB9301E87}"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A4BF776D-1144-43B4-8749-429F1B29CE6D}"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80D177F0-DD1C-400F-89A2-4A77D576284A}">
      <dgm:prSet custT="1"/>
      <dgm:spPr/>
      <dgm:t>
        <a:bodyPr/>
        <a:lstStyle/>
        <a:p>
          <a:pPr algn="ctr" rtl="0"/>
          <a:r>
            <a:rPr lang="en-GB" sz="1600" dirty="0"/>
            <a:t>References ….Continue</a:t>
          </a:r>
        </a:p>
      </dgm:t>
    </dgm:pt>
    <dgm:pt modelId="{207B2AB5-7BF4-43D7-96AA-705918CE908E}" type="parTrans" cxnId="{3A5F316B-9809-49F5-B413-AB2E8B1D1A88}">
      <dgm:prSet/>
      <dgm:spPr/>
      <dgm:t>
        <a:bodyPr/>
        <a:lstStyle/>
        <a:p>
          <a:endParaRPr lang="en-GB"/>
        </a:p>
      </dgm:t>
    </dgm:pt>
    <dgm:pt modelId="{BF58C4C1-9119-4862-8797-2205F6A044D6}" type="sibTrans" cxnId="{3A5F316B-9809-49F5-B413-AB2E8B1D1A88}">
      <dgm:prSet/>
      <dgm:spPr/>
      <dgm:t>
        <a:bodyPr/>
        <a:lstStyle/>
        <a:p>
          <a:endParaRPr lang="en-GB"/>
        </a:p>
      </dgm:t>
    </dgm:pt>
    <dgm:pt modelId="{3D9291BA-E762-43C1-96E0-C67B3ABB5E4C}" type="pres">
      <dgm:prSet presAssocID="{A4BF776D-1144-43B4-8749-429F1B29CE6D}" presName="Name0" presStyleCnt="0">
        <dgm:presLayoutVars>
          <dgm:chMax val="7"/>
          <dgm:dir/>
          <dgm:animLvl val="lvl"/>
          <dgm:resizeHandles val="exact"/>
        </dgm:presLayoutVars>
      </dgm:prSet>
      <dgm:spPr/>
    </dgm:pt>
    <dgm:pt modelId="{F65D80DD-848B-4508-B2BE-457F21004207}" type="pres">
      <dgm:prSet presAssocID="{80D177F0-DD1C-400F-89A2-4A77D576284A}" presName="circle1" presStyleLbl="node1" presStyleIdx="0" presStyleCnt="1"/>
      <dgm:spPr/>
    </dgm:pt>
    <dgm:pt modelId="{B0228DFC-7B50-4391-A30F-EA598B847282}" type="pres">
      <dgm:prSet presAssocID="{80D177F0-DD1C-400F-89A2-4A77D576284A}" presName="space" presStyleCnt="0"/>
      <dgm:spPr/>
    </dgm:pt>
    <dgm:pt modelId="{F00454DD-1EA0-47C4-A2E3-C40C5891A685}" type="pres">
      <dgm:prSet presAssocID="{80D177F0-DD1C-400F-89A2-4A77D576284A}" presName="rect1" presStyleLbl="alignAcc1" presStyleIdx="0" presStyleCnt="1" custScaleX="100000" custScaleY="100000"/>
      <dgm:spPr/>
    </dgm:pt>
    <dgm:pt modelId="{690EC7BB-0524-447E-A8CA-01CAB9301E87}" type="pres">
      <dgm:prSet presAssocID="{80D177F0-DD1C-400F-89A2-4A77D576284A}" presName="rect1ParTxNoCh" presStyleLbl="alignAcc1" presStyleIdx="0" presStyleCnt="1">
        <dgm:presLayoutVars>
          <dgm:chMax val="1"/>
          <dgm:bulletEnabled val="1"/>
        </dgm:presLayoutVars>
      </dgm:prSet>
      <dgm:spPr/>
    </dgm:pt>
  </dgm:ptLst>
  <dgm:cxnLst>
    <dgm:cxn modelId="{64BB181E-E6E0-46E4-AD6F-B08E526F74E0}" type="presOf" srcId="{80D177F0-DD1C-400F-89A2-4A77D576284A}" destId="{690EC7BB-0524-447E-A8CA-01CAB9301E87}" srcOrd="1" destOrd="0" presId="urn:microsoft.com/office/officeart/2005/8/layout/target3"/>
    <dgm:cxn modelId="{A0D50630-C093-481B-9F49-B486DFCFD39F}" type="presOf" srcId="{80D177F0-DD1C-400F-89A2-4A77D576284A}" destId="{F00454DD-1EA0-47C4-A2E3-C40C5891A685}" srcOrd="0" destOrd="0" presId="urn:microsoft.com/office/officeart/2005/8/layout/target3"/>
    <dgm:cxn modelId="{3A5F316B-9809-49F5-B413-AB2E8B1D1A88}" srcId="{A4BF776D-1144-43B4-8749-429F1B29CE6D}" destId="{80D177F0-DD1C-400F-89A2-4A77D576284A}" srcOrd="0" destOrd="0" parTransId="{207B2AB5-7BF4-43D7-96AA-705918CE908E}" sibTransId="{BF58C4C1-9119-4862-8797-2205F6A044D6}"/>
    <dgm:cxn modelId="{F3B80C7F-6477-4271-8788-089A23F41C4A}" type="presOf" srcId="{A4BF776D-1144-43B4-8749-429F1B29CE6D}" destId="{3D9291BA-E762-43C1-96E0-C67B3ABB5E4C}" srcOrd="0" destOrd="0" presId="urn:microsoft.com/office/officeart/2005/8/layout/target3"/>
    <dgm:cxn modelId="{383BBDB4-F1D7-4F47-8719-8DC05EAD0964}" type="presParOf" srcId="{3D9291BA-E762-43C1-96E0-C67B3ABB5E4C}" destId="{F65D80DD-848B-4508-B2BE-457F21004207}" srcOrd="0" destOrd="0" presId="urn:microsoft.com/office/officeart/2005/8/layout/target3"/>
    <dgm:cxn modelId="{CFFFDED8-3706-43E0-AE25-89052B5DF257}" type="presParOf" srcId="{3D9291BA-E762-43C1-96E0-C67B3ABB5E4C}" destId="{B0228DFC-7B50-4391-A30F-EA598B847282}" srcOrd="1" destOrd="0" presId="urn:microsoft.com/office/officeart/2005/8/layout/target3"/>
    <dgm:cxn modelId="{AC19A51A-3AC0-4DB5-B893-B397B297E45E}" type="presParOf" srcId="{3D9291BA-E762-43C1-96E0-C67B3ABB5E4C}" destId="{F00454DD-1EA0-47C4-A2E3-C40C5891A685}" srcOrd="2" destOrd="0" presId="urn:microsoft.com/office/officeart/2005/8/layout/target3"/>
    <dgm:cxn modelId="{A3244E4A-4488-41BB-9FD6-8DE1C6DDC8C5}" type="presParOf" srcId="{3D9291BA-E762-43C1-96E0-C67B3ABB5E4C}" destId="{690EC7BB-0524-447E-A8CA-01CAB9301E87}"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7E56A-8A2A-D742-AF03-7D9315192348}">
      <dsp:nvSpPr>
        <dsp:cNvPr id="0" name=""/>
        <dsp:cNvSpPr/>
      </dsp:nvSpPr>
      <dsp:spPr>
        <a:xfrm>
          <a:off x="0" y="0"/>
          <a:ext cx="2073348" cy="207334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7BA07-5134-C842-A94E-8EC07EE2EB32}">
      <dsp:nvSpPr>
        <dsp:cNvPr id="0" name=""/>
        <dsp:cNvSpPr/>
      </dsp:nvSpPr>
      <dsp:spPr>
        <a:xfrm>
          <a:off x="1036674" y="0"/>
          <a:ext cx="7852145" cy="20733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Master Business Studies</a:t>
          </a:r>
        </a:p>
      </dsp:txBody>
      <dsp:txXfrm>
        <a:off x="1036674" y="0"/>
        <a:ext cx="7852145" cy="440586"/>
      </dsp:txXfrm>
    </dsp:sp>
    <dsp:sp modelId="{94F11961-6561-2E43-92C0-BFDB2A5EDA94}">
      <dsp:nvSpPr>
        <dsp:cNvPr id="0" name=""/>
        <dsp:cNvSpPr/>
      </dsp:nvSpPr>
      <dsp:spPr>
        <a:xfrm>
          <a:off x="272126" y="440586"/>
          <a:ext cx="1529094" cy="152909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E72980-E9DE-D74D-8029-A7C5F534C757}">
      <dsp:nvSpPr>
        <dsp:cNvPr id="0" name=""/>
        <dsp:cNvSpPr/>
      </dsp:nvSpPr>
      <dsp:spPr>
        <a:xfrm>
          <a:off x="1036674" y="440586"/>
          <a:ext cx="7852145" cy="152909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Module 1: Digital Entrepreneurship</a:t>
          </a:r>
        </a:p>
      </dsp:txBody>
      <dsp:txXfrm>
        <a:off x="1036674" y="440586"/>
        <a:ext cx="7852145" cy="440586"/>
      </dsp:txXfrm>
    </dsp:sp>
    <dsp:sp modelId="{992D871D-79D0-7A42-972D-6AC0C24D36AA}">
      <dsp:nvSpPr>
        <dsp:cNvPr id="0" name=""/>
        <dsp:cNvSpPr/>
      </dsp:nvSpPr>
      <dsp:spPr>
        <a:xfrm>
          <a:off x="544253" y="881172"/>
          <a:ext cx="984840" cy="98484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3807BD-0DD0-E14E-B346-43558CD940F7}">
      <dsp:nvSpPr>
        <dsp:cNvPr id="0" name=""/>
        <dsp:cNvSpPr/>
      </dsp:nvSpPr>
      <dsp:spPr>
        <a:xfrm>
          <a:off x="1036674" y="881172"/>
          <a:ext cx="7852145" cy="98484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Assignment No.1A : By Andre van Heerden ( 1906292)</a:t>
          </a:r>
        </a:p>
      </dsp:txBody>
      <dsp:txXfrm>
        <a:off x="1036674" y="881172"/>
        <a:ext cx="7852145" cy="440586"/>
      </dsp:txXfrm>
    </dsp:sp>
    <dsp:sp modelId="{E83F8E3E-B3E7-DA40-9F2D-F124A58F8F19}">
      <dsp:nvSpPr>
        <dsp:cNvPr id="0" name=""/>
        <dsp:cNvSpPr/>
      </dsp:nvSpPr>
      <dsp:spPr>
        <a:xfrm>
          <a:off x="816380" y="1321759"/>
          <a:ext cx="440586" cy="44058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B7D290-3860-E140-B09E-AFD9A3051DAB}">
      <dsp:nvSpPr>
        <dsp:cNvPr id="0" name=""/>
        <dsp:cNvSpPr/>
      </dsp:nvSpPr>
      <dsp:spPr>
        <a:xfrm>
          <a:off x="1036674" y="1321759"/>
          <a:ext cx="7852145" cy="44058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Date : 20th November 2019</a:t>
          </a:r>
        </a:p>
      </dsp:txBody>
      <dsp:txXfrm>
        <a:off x="1036674" y="1321759"/>
        <a:ext cx="7852145" cy="4405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D80DD-848B-4508-B2BE-457F21004207}">
      <dsp:nvSpPr>
        <dsp:cNvPr id="0" name=""/>
        <dsp:cNvSpPr/>
      </dsp:nvSpPr>
      <dsp:spPr>
        <a:xfrm>
          <a:off x="0" y="0"/>
          <a:ext cx="1325563" cy="132556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454DD-1EA0-47C4-A2E3-C40C5891A685}">
      <dsp:nvSpPr>
        <dsp:cNvPr id="0" name=""/>
        <dsp:cNvSpPr/>
      </dsp:nvSpPr>
      <dsp:spPr>
        <a:xfrm>
          <a:off x="662781" y="0"/>
          <a:ext cx="9852818" cy="132556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2410" tIns="232410" rIns="232410" bIns="232410" numCol="1" spcCol="1270" anchor="ctr" anchorCtr="0">
          <a:noAutofit/>
        </a:bodyPr>
        <a:lstStyle/>
        <a:p>
          <a:pPr marL="0" lvl="0" indent="0" algn="ctr" defTabSz="2711450" rtl="0">
            <a:lnSpc>
              <a:spcPct val="90000"/>
            </a:lnSpc>
            <a:spcBef>
              <a:spcPct val="0"/>
            </a:spcBef>
            <a:spcAft>
              <a:spcPct val="35000"/>
            </a:spcAft>
            <a:buNone/>
          </a:pPr>
          <a:r>
            <a:rPr lang="en-GB" sz="6100" kern="1200" dirty="0"/>
            <a:t>Contents</a:t>
          </a:r>
        </a:p>
      </dsp:txBody>
      <dsp:txXfrm>
        <a:off x="662781" y="0"/>
        <a:ext cx="9852818" cy="13255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E2170-2DAD-48E8-85DB-AAF453F64947}">
      <dsp:nvSpPr>
        <dsp:cNvPr id="0" name=""/>
        <dsp:cNvSpPr/>
      </dsp:nvSpPr>
      <dsp:spPr>
        <a:xfrm>
          <a:off x="0" y="21728"/>
          <a:ext cx="4136249"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Section 1 : Background </a:t>
          </a:r>
        </a:p>
      </dsp:txBody>
      <dsp:txXfrm>
        <a:off x="26930" y="48658"/>
        <a:ext cx="4082389" cy="497795"/>
      </dsp:txXfrm>
    </dsp:sp>
    <dsp:sp modelId="{7E4048F5-380B-43C8-9010-2FAB1B767EF5}">
      <dsp:nvSpPr>
        <dsp:cNvPr id="0" name=""/>
        <dsp:cNvSpPr/>
      </dsp:nvSpPr>
      <dsp:spPr>
        <a:xfrm>
          <a:off x="0" y="639623"/>
          <a:ext cx="4136249"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Section 2 : Market Position</a:t>
          </a:r>
        </a:p>
      </dsp:txBody>
      <dsp:txXfrm>
        <a:off x="26930" y="666553"/>
        <a:ext cx="4082389" cy="497795"/>
      </dsp:txXfrm>
    </dsp:sp>
    <dsp:sp modelId="{1C35F8FA-B7DE-4916-834A-8A1899D13D84}">
      <dsp:nvSpPr>
        <dsp:cNvPr id="0" name=""/>
        <dsp:cNvSpPr/>
      </dsp:nvSpPr>
      <dsp:spPr>
        <a:xfrm>
          <a:off x="0" y="1257518"/>
          <a:ext cx="4136249"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Section 3 : Influences</a:t>
          </a:r>
        </a:p>
      </dsp:txBody>
      <dsp:txXfrm>
        <a:off x="26930" y="1284448"/>
        <a:ext cx="4082389" cy="497795"/>
      </dsp:txXfrm>
    </dsp:sp>
    <dsp:sp modelId="{14C75315-096B-6F45-81DA-3FEB28D385D8}">
      <dsp:nvSpPr>
        <dsp:cNvPr id="0" name=""/>
        <dsp:cNvSpPr/>
      </dsp:nvSpPr>
      <dsp:spPr>
        <a:xfrm>
          <a:off x="0" y="1875413"/>
          <a:ext cx="4136249"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Section 4 : Customers</a:t>
          </a:r>
        </a:p>
      </dsp:txBody>
      <dsp:txXfrm>
        <a:off x="26930" y="1902343"/>
        <a:ext cx="4082389" cy="497795"/>
      </dsp:txXfrm>
    </dsp:sp>
    <dsp:sp modelId="{2C1C9CBE-D89F-E34F-A97F-15A6E7E8396A}">
      <dsp:nvSpPr>
        <dsp:cNvPr id="0" name=""/>
        <dsp:cNvSpPr/>
      </dsp:nvSpPr>
      <dsp:spPr>
        <a:xfrm>
          <a:off x="0" y="2493309"/>
          <a:ext cx="4136249"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Section 5 : Competitors</a:t>
          </a:r>
        </a:p>
      </dsp:txBody>
      <dsp:txXfrm>
        <a:off x="26930" y="2520239"/>
        <a:ext cx="4082389" cy="497795"/>
      </dsp:txXfrm>
    </dsp:sp>
    <dsp:sp modelId="{36A08007-11DF-B44E-9A86-0B99AE03FD9D}">
      <dsp:nvSpPr>
        <dsp:cNvPr id="0" name=""/>
        <dsp:cNvSpPr/>
      </dsp:nvSpPr>
      <dsp:spPr>
        <a:xfrm>
          <a:off x="0" y="3111204"/>
          <a:ext cx="4136249"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Section 6 : The Future</a:t>
          </a:r>
        </a:p>
      </dsp:txBody>
      <dsp:txXfrm>
        <a:off x="26930" y="3138134"/>
        <a:ext cx="4082389" cy="4977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960092" cy="960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480046" y="0"/>
          <a:ext cx="9720815" cy="960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Section 1 : Background</a:t>
          </a:r>
        </a:p>
      </dsp:txBody>
      <dsp:txXfrm>
        <a:off x="480046" y="0"/>
        <a:ext cx="9720815" cy="9600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99657-D840-47DC-9434-1816986C6F8B}">
      <dsp:nvSpPr>
        <dsp:cNvPr id="0" name=""/>
        <dsp:cNvSpPr/>
      </dsp:nvSpPr>
      <dsp:spPr>
        <a:xfrm>
          <a:off x="0" y="0"/>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The Times was established in 1785 under the name 'The Daily Universal </a:t>
          </a:r>
          <a:r>
            <a:rPr lang="en-GB" sz="1400" kern="1200"/>
            <a:t>Register"</a:t>
          </a:r>
          <a:endParaRPr lang="en-GB" sz="1400" kern="1200" dirty="0">
            <a:solidFill>
              <a:schemeClr val="bg1"/>
            </a:solidFill>
          </a:endParaRPr>
        </a:p>
      </dsp:txBody>
      <dsp:txXfrm>
        <a:off x="25338" y="25338"/>
        <a:ext cx="10534498" cy="468380"/>
      </dsp:txXfrm>
    </dsp:sp>
    <dsp:sp modelId="{3643B4CE-1E70-476E-ABED-E1FAC88B1345}">
      <dsp:nvSpPr>
        <dsp:cNvPr id="0" name=""/>
        <dsp:cNvSpPr/>
      </dsp:nvSpPr>
      <dsp:spPr>
        <a:xfrm>
          <a:off x="0" y="0"/>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In January 1788 it changed its name to "The Times” </a:t>
          </a:r>
          <a:r>
            <a:rPr lang="en-GB" sz="1000" i="0" kern="1200" dirty="0"/>
            <a:t>[</a:t>
          </a:r>
          <a:r>
            <a:rPr lang="en-GB" sz="1000" i="0" kern="1200" dirty="0" err="1"/>
            <a:t>Wikipedia.org</a:t>
          </a:r>
          <a:r>
            <a:rPr lang="en-GB" sz="1000" i="0" kern="1200" dirty="0"/>
            <a:t> 2019]</a:t>
          </a:r>
        </a:p>
      </dsp:txBody>
      <dsp:txXfrm>
        <a:off x="25338" y="25338"/>
        <a:ext cx="10534498" cy="468380"/>
      </dsp:txXfrm>
    </dsp:sp>
    <dsp:sp modelId="{DB2F1B27-62B4-FA4B-AA95-72D608414E1F}">
      <dsp:nvSpPr>
        <dsp:cNvPr id="0" name=""/>
        <dsp:cNvSpPr/>
      </dsp:nvSpPr>
      <dsp:spPr>
        <a:xfrm>
          <a:off x="0" y="553004"/>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Meaning behind the word 'Times" - "that what has happened” </a:t>
          </a:r>
          <a:r>
            <a:rPr lang="en-GB" sz="1000" i="0" kern="1200" dirty="0"/>
            <a:t>[</a:t>
          </a:r>
          <a:r>
            <a:rPr lang="en-GB" sz="1000" i="0" kern="1200" dirty="0" err="1"/>
            <a:t>Wikipedia.org</a:t>
          </a:r>
          <a:r>
            <a:rPr lang="en-GB" sz="1000" i="0" kern="1200" dirty="0"/>
            <a:t> 2019]  </a:t>
          </a:r>
        </a:p>
      </dsp:txBody>
      <dsp:txXfrm>
        <a:off x="25338" y="578342"/>
        <a:ext cx="10534498" cy="468380"/>
      </dsp:txXfrm>
    </dsp:sp>
    <dsp:sp modelId="{A56A5B71-3902-7548-97B9-6DD3953CBC43}">
      <dsp:nvSpPr>
        <dsp:cNvPr id="0" name=""/>
        <dsp:cNvSpPr/>
      </dsp:nvSpPr>
      <dsp:spPr>
        <a:xfrm>
          <a:off x="0" y="1121405"/>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In 1830 It had a nickname  'The </a:t>
          </a:r>
          <a:r>
            <a:rPr lang="en-GB" sz="1400" kern="1200" dirty="0" err="1"/>
            <a:t>Thunderer</a:t>
          </a:r>
          <a:r>
            <a:rPr lang="en-GB" sz="1400" kern="1200" dirty="0"/>
            <a:t> ‘- after death of Lord </a:t>
          </a:r>
          <a:r>
            <a:rPr lang="en-GB" sz="1400" i="0" kern="1200" dirty="0"/>
            <a:t>Graves </a:t>
          </a:r>
          <a:r>
            <a:rPr lang="en-GB" sz="1000" i="0" kern="1200" dirty="0"/>
            <a:t>[Encyclopaedia Britannica 2019]</a:t>
          </a:r>
        </a:p>
      </dsp:txBody>
      <dsp:txXfrm>
        <a:off x="25338" y="1146743"/>
        <a:ext cx="10534498" cy="468380"/>
      </dsp:txXfrm>
    </dsp:sp>
    <dsp:sp modelId="{711868FD-3D52-41E8-A3E5-CD1E7E25E05B}">
      <dsp:nvSpPr>
        <dsp:cNvPr id="0" name=""/>
        <dsp:cNvSpPr/>
      </dsp:nvSpPr>
      <dsp:spPr>
        <a:xfrm>
          <a:off x="0" y="1702300"/>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The paper has a reputation of honesty and having Britons interest at hart</a:t>
          </a:r>
        </a:p>
      </dsp:txBody>
      <dsp:txXfrm>
        <a:off x="25338" y="1727638"/>
        <a:ext cx="10534498" cy="468380"/>
      </dsp:txXfrm>
    </dsp:sp>
    <dsp:sp modelId="{63C01CE3-0508-4A0A-BFD2-EDB41B847650}">
      <dsp:nvSpPr>
        <dsp:cNvPr id="0" name=""/>
        <dsp:cNvSpPr/>
      </dsp:nvSpPr>
      <dsp:spPr>
        <a:xfrm>
          <a:off x="0" y="2282505"/>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It has a long standing relationship with the Government and is a Conservative Newspaper</a:t>
          </a:r>
        </a:p>
      </dsp:txBody>
      <dsp:txXfrm>
        <a:off x="25338" y="2307843"/>
        <a:ext cx="10534498" cy="468380"/>
      </dsp:txXfrm>
    </dsp:sp>
    <dsp:sp modelId="{160E57DE-4110-4F4E-B057-394B989575BD}">
      <dsp:nvSpPr>
        <dsp:cNvPr id="0" name=""/>
        <dsp:cNvSpPr/>
      </dsp:nvSpPr>
      <dsp:spPr>
        <a:xfrm>
          <a:off x="0" y="2851508"/>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The Times and Sunday Times gained same ownership in 1967 but retained separate Reporters and Editors </a:t>
          </a:r>
          <a:r>
            <a:rPr lang="en-GB" sz="1000" i="0" kern="1200" dirty="0"/>
            <a:t>[</a:t>
          </a:r>
          <a:r>
            <a:rPr lang="en-GB" sz="1000" i="0" kern="1200" dirty="0" err="1"/>
            <a:t>Wikipedia.org</a:t>
          </a:r>
          <a:r>
            <a:rPr lang="en-GB" sz="1000" i="0" kern="1200" dirty="0"/>
            <a:t> 2019]</a:t>
          </a:r>
        </a:p>
      </dsp:txBody>
      <dsp:txXfrm>
        <a:off x="25338" y="2876846"/>
        <a:ext cx="10534498" cy="468380"/>
      </dsp:txXfrm>
    </dsp:sp>
    <dsp:sp modelId="{AEB8E1F3-AE3D-4F41-AC95-C7252A763F19}">
      <dsp:nvSpPr>
        <dsp:cNvPr id="0" name=""/>
        <dsp:cNvSpPr/>
      </dsp:nvSpPr>
      <dsp:spPr>
        <a:xfrm>
          <a:off x="0" y="3428629"/>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In 1999 the website was launched entering the digital era </a:t>
          </a:r>
          <a:r>
            <a:rPr lang="en-GB" sz="1000" kern="1200" dirty="0"/>
            <a:t>[</a:t>
          </a:r>
          <a:r>
            <a:rPr lang="en-GB" sz="1000" kern="1200" dirty="0" err="1"/>
            <a:t>Thetimes.co.uk</a:t>
          </a:r>
          <a:r>
            <a:rPr lang="en-GB" sz="1000" kern="1200" dirty="0"/>
            <a:t> 2019]</a:t>
          </a:r>
        </a:p>
      </dsp:txBody>
      <dsp:txXfrm>
        <a:off x="25338" y="3453967"/>
        <a:ext cx="10534498" cy="468380"/>
      </dsp:txXfrm>
    </dsp:sp>
    <dsp:sp modelId="{7C822CC4-AAD1-AE4E-AEE1-E320CB1FE77E}">
      <dsp:nvSpPr>
        <dsp:cNvPr id="0" name=""/>
        <dsp:cNvSpPr/>
      </dsp:nvSpPr>
      <dsp:spPr>
        <a:xfrm>
          <a:off x="0" y="4000067"/>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Broadsheet format in which the times was printed lasted for 219 years but in 2004 it replaced the format with a compact format more suited for commuters. </a:t>
          </a:r>
          <a:r>
            <a:rPr lang="en-GB" sz="1000" i="0" kern="1200" dirty="0"/>
            <a:t>[</a:t>
          </a:r>
          <a:r>
            <a:rPr lang="en-GB" sz="1000" i="0" kern="1200" dirty="0" err="1"/>
            <a:t>Wikipedia.org</a:t>
          </a:r>
          <a:r>
            <a:rPr lang="en-GB" sz="1000" i="0" kern="1200" dirty="0"/>
            <a:t> 2019] </a:t>
          </a:r>
          <a:endParaRPr lang="en-GB" sz="1000" kern="1200" dirty="0"/>
        </a:p>
      </dsp:txBody>
      <dsp:txXfrm>
        <a:off x="25338" y="4025405"/>
        <a:ext cx="10534498" cy="468380"/>
      </dsp:txXfrm>
    </dsp:sp>
    <dsp:sp modelId="{4E0DBFC6-4664-5A40-8D2B-370C29A3BB46}">
      <dsp:nvSpPr>
        <dsp:cNvPr id="0" name=""/>
        <dsp:cNvSpPr/>
      </dsp:nvSpPr>
      <dsp:spPr>
        <a:xfrm>
          <a:off x="0" y="4576171"/>
          <a:ext cx="10585174" cy="519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wealth of The Times allowed it to stay ahead of competition by acquiring the latest technology before other print media did</a:t>
          </a:r>
        </a:p>
      </dsp:txBody>
      <dsp:txXfrm>
        <a:off x="25338" y="4601509"/>
        <a:ext cx="10534498" cy="4683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960092" cy="960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480046" y="0"/>
          <a:ext cx="9720815" cy="960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Section 2 : Market Position</a:t>
          </a:r>
        </a:p>
      </dsp:txBody>
      <dsp:txXfrm>
        <a:off x="480046" y="0"/>
        <a:ext cx="9720815" cy="9600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99657-D840-47DC-9434-1816986C6F8B}">
      <dsp:nvSpPr>
        <dsp:cNvPr id="0" name=""/>
        <dsp:cNvSpPr/>
      </dsp:nvSpPr>
      <dsp:spPr>
        <a:xfrm>
          <a:off x="0" y="8973"/>
          <a:ext cx="10585174"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The Times was established in 1785 under the name 'The Daily Universal Register”</a:t>
          </a:r>
          <a:r>
            <a:rPr lang="en-GB" sz="1700" i="0" kern="1200" dirty="0"/>
            <a:t> </a:t>
          </a:r>
          <a:r>
            <a:rPr lang="en-GB" sz="1000" i="0" kern="1200" dirty="0"/>
            <a:t>[</a:t>
          </a:r>
          <a:r>
            <a:rPr lang="en-GB" sz="1000" i="0" kern="1200" dirty="0" err="1"/>
            <a:t>Wikipedia.org</a:t>
          </a:r>
          <a:r>
            <a:rPr lang="en-GB" sz="1000" i="0" kern="1200" dirty="0"/>
            <a:t> 2019] </a:t>
          </a:r>
          <a:r>
            <a:rPr lang="en-GB" sz="1000" kern="1200" dirty="0"/>
            <a:t>   </a:t>
          </a:r>
        </a:p>
      </dsp:txBody>
      <dsp:txXfrm>
        <a:off x="32967" y="41940"/>
        <a:ext cx="10519240" cy="609393"/>
      </dsp:txXfrm>
    </dsp:sp>
    <dsp:sp modelId="{3643B4CE-1E70-476E-ABED-E1FAC88B1345}">
      <dsp:nvSpPr>
        <dsp:cNvPr id="0" name=""/>
        <dsp:cNvSpPr/>
      </dsp:nvSpPr>
      <dsp:spPr>
        <a:xfrm>
          <a:off x="0" y="733261"/>
          <a:ext cx="10585174"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In January 1788 it changed its name to "The Times” </a:t>
          </a:r>
          <a:r>
            <a:rPr lang="en-GB" sz="1000" i="0" kern="1200" dirty="0"/>
            <a:t>[</a:t>
          </a:r>
          <a:r>
            <a:rPr lang="en-GB" sz="1000" i="0" kern="1200" dirty="0" err="1"/>
            <a:t>Wikipedia.org</a:t>
          </a:r>
          <a:r>
            <a:rPr lang="en-GB" sz="1000" i="0" kern="1200" dirty="0"/>
            <a:t> 2019] </a:t>
          </a:r>
          <a:r>
            <a:rPr lang="en-GB" sz="1000" kern="1200" dirty="0"/>
            <a:t>  </a:t>
          </a:r>
        </a:p>
      </dsp:txBody>
      <dsp:txXfrm>
        <a:off x="32967" y="766228"/>
        <a:ext cx="10519240" cy="609393"/>
      </dsp:txXfrm>
    </dsp:sp>
    <dsp:sp modelId="{160E57DE-4110-4F4E-B057-394B989575BD}">
      <dsp:nvSpPr>
        <dsp:cNvPr id="0" name=""/>
        <dsp:cNvSpPr/>
      </dsp:nvSpPr>
      <dsp:spPr>
        <a:xfrm>
          <a:off x="0" y="1457549"/>
          <a:ext cx="10585174"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The Times and Sunday Times gained same ownership in 1967 </a:t>
          </a:r>
          <a:r>
            <a:rPr lang="en-GB" sz="1000" i="0" kern="1200" dirty="0"/>
            <a:t>[</a:t>
          </a:r>
          <a:r>
            <a:rPr lang="en-GB" sz="1000" i="0" kern="1200" dirty="0" err="1"/>
            <a:t>Wikipedia.org</a:t>
          </a:r>
          <a:r>
            <a:rPr lang="en-GB" sz="1000" i="0" kern="1200" dirty="0"/>
            <a:t> 2019] </a:t>
          </a:r>
          <a:endParaRPr lang="en-GB" sz="1000" kern="1200" dirty="0"/>
        </a:p>
      </dsp:txBody>
      <dsp:txXfrm>
        <a:off x="32967" y="1490516"/>
        <a:ext cx="10519240" cy="609393"/>
      </dsp:txXfrm>
    </dsp:sp>
    <dsp:sp modelId="{711868FD-3D52-41E8-A3E5-CD1E7E25E05B}">
      <dsp:nvSpPr>
        <dsp:cNvPr id="0" name=""/>
        <dsp:cNvSpPr/>
      </dsp:nvSpPr>
      <dsp:spPr>
        <a:xfrm>
          <a:off x="0" y="2181836"/>
          <a:ext cx="10585174"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The paper has a reputation of honesty and having Britons interest at hart</a:t>
          </a:r>
        </a:p>
      </dsp:txBody>
      <dsp:txXfrm>
        <a:off x="32967" y="2214803"/>
        <a:ext cx="10519240" cy="609393"/>
      </dsp:txXfrm>
    </dsp:sp>
    <dsp:sp modelId="{63C01CE3-0508-4A0A-BFD2-EDB41B847650}">
      <dsp:nvSpPr>
        <dsp:cNvPr id="0" name=""/>
        <dsp:cNvSpPr/>
      </dsp:nvSpPr>
      <dsp:spPr>
        <a:xfrm>
          <a:off x="0" y="2906124"/>
          <a:ext cx="10585174"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It was a Conservative Newspaper till 1997 and then backed independent and since has been seen as most varied political supporting newspaper </a:t>
          </a:r>
          <a:r>
            <a:rPr lang="en-GB" sz="1000" kern="1200" dirty="0"/>
            <a:t>[</a:t>
          </a:r>
          <a:r>
            <a:rPr lang="en-GB" sz="1000" kern="1200" dirty="0" err="1"/>
            <a:t>Wikipedia,org</a:t>
          </a:r>
          <a:r>
            <a:rPr lang="en-GB" sz="1000" kern="1200" dirty="0"/>
            <a:t> 2019]</a:t>
          </a:r>
        </a:p>
      </dsp:txBody>
      <dsp:txXfrm>
        <a:off x="32967" y="2939091"/>
        <a:ext cx="10519240" cy="609393"/>
      </dsp:txXfrm>
    </dsp:sp>
    <dsp:sp modelId="{F15D0BFF-DF44-C248-85FA-E17159D64361}">
      <dsp:nvSpPr>
        <dsp:cNvPr id="0" name=""/>
        <dsp:cNvSpPr/>
      </dsp:nvSpPr>
      <dsp:spPr>
        <a:xfrm>
          <a:off x="0" y="3630411"/>
          <a:ext cx="10585174"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Broadsheet format in which the times was printed lasted for 219 years but in 2004 it replaced the format with a compact format more suited for commuters. </a:t>
          </a:r>
          <a:r>
            <a:rPr lang="en-GB" sz="1000" kern="1200" dirty="0"/>
            <a:t>[</a:t>
          </a:r>
          <a:r>
            <a:rPr lang="en-GB" sz="1000" kern="1200" dirty="0" err="1"/>
            <a:t>Wikipedia,org</a:t>
          </a:r>
          <a:r>
            <a:rPr lang="en-GB" sz="1000" kern="1200" dirty="0"/>
            <a:t> 2019]</a:t>
          </a:r>
        </a:p>
      </dsp:txBody>
      <dsp:txXfrm>
        <a:off x="32967" y="3663378"/>
        <a:ext cx="10519240" cy="609393"/>
      </dsp:txXfrm>
    </dsp:sp>
    <dsp:sp modelId="{5ED9F4F6-322F-D644-824E-FD155C0A793E}">
      <dsp:nvSpPr>
        <dsp:cNvPr id="0" name=""/>
        <dsp:cNvSpPr/>
      </dsp:nvSpPr>
      <dsp:spPr>
        <a:xfrm>
          <a:off x="0" y="4354699"/>
          <a:ext cx="10585174"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Times &amp; Sunday Times turnover fell by £22m in 2018 to £319m with an operating profit of £2,8m down from £11.2m </a:t>
          </a:r>
          <a:r>
            <a:rPr lang="en-GB" sz="1200" kern="1200" dirty="0"/>
            <a:t>[</a:t>
          </a:r>
          <a:r>
            <a:rPr lang="en-GB" sz="1200" kern="1200" dirty="0" err="1"/>
            <a:t>pressgazette.co.uk</a:t>
          </a:r>
          <a:r>
            <a:rPr lang="en-GB" sz="1200" kern="1200" dirty="0"/>
            <a:t> 2019]</a:t>
          </a:r>
        </a:p>
      </dsp:txBody>
      <dsp:txXfrm>
        <a:off x="32967" y="4387666"/>
        <a:ext cx="10519240" cy="6093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960092" cy="960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480046" y="0"/>
          <a:ext cx="9720815" cy="960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Section 3 : Influences </a:t>
          </a:r>
          <a:r>
            <a:rPr lang="en-GB" sz="1600" kern="1200" dirty="0">
              <a:latin typeface="Arial" panose="020B0604020202020204" pitchFamily="34" charset="0"/>
              <a:cs typeface="Arial" panose="020B0604020202020204" pitchFamily="34" charset="0"/>
            </a:rPr>
            <a:t>( PEST analysis)</a:t>
          </a:r>
        </a:p>
      </dsp:txBody>
      <dsp:txXfrm>
        <a:off x="480046" y="0"/>
        <a:ext cx="9720815" cy="9600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99657-D840-47DC-9434-1816986C6F8B}">
      <dsp:nvSpPr>
        <dsp:cNvPr id="0" name=""/>
        <dsp:cNvSpPr/>
      </dsp:nvSpPr>
      <dsp:spPr>
        <a:xfrm>
          <a:off x="0" y="0"/>
          <a:ext cx="10585174" cy="67736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To find key external factors that influenced the Newspaper industry and there affected the way “The Times” developed we make use of PESTEL analysis.</a:t>
          </a:r>
        </a:p>
      </dsp:txBody>
      <dsp:txXfrm>
        <a:off x="33066" y="33066"/>
        <a:ext cx="10519042" cy="611235"/>
      </dsp:txXfrm>
    </dsp:sp>
    <dsp:sp modelId="{F7F56228-5E63-BF42-A6D3-CD9E957C5E0E}">
      <dsp:nvSpPr>
        <dsp:cNvPr id="0" name=""/>
        <dsp:cNvSpPr/>
      </dsp:nvSpPr>
      <dsp:spPr>
        <a:xfrm>
          <a:off x="0" y="814053"/>
          <a:ext cx="10585174" cy="6100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Political:</a:t>
          </a:r>
        </a:p>
      </dsp:txBody>
      <dsp:txXfrm>
        <a:off x="29781" y="843834"/>
        <a:ext cx="10525612" cy="550503"/>
      </dsp:txXfrm>
    </dsp:sp>
    <dsp:sp modelId="{6D1B02C2-8672-F348-A54E-0B0105374390}">
      <dsp:nvSpPr>
        <dsp:cNvPr id="0" name=""/>
        <dsp:cNvSpPr/>
      </dsp:nvSpPr>
      <dsp:spPr>
        <a:xfrm>
          <a:off x="0" y="1464385"/>
          <a:ext cx="10585174" cy="1477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079" tIns="17780" rIns="99568" bIns="17780" numCol="1" spcCol="1270" anchor="t" anchorCtr="0">
          <a:noAutofit/>
        </a:bodyPr>
        <a:lstStyle/>
        <a:p>
          <a:pPr marL="114300" lvl="1" indent="-114300" algn="l" defTabSz="622300">
            <a:lnSpc>
              <a:spcPct val="150000"/>
            </a:lnSpc>
            <a:spcBef>
              <a:spcPct val="0"/>
            </a:spcBef>
            <a:spcAft>
              <a:spcPct val="20000"/>
            </a:spcAft>
            <a:buChar char="•"/>
          </a:pPr>
          <a:r>
            <a:rPr lang="en-GB" sz="1400" kern="1200" dirty="0"/>
            <a:t>”The Times " has always been a conservative newspaper</a:t>
          </a:r>
        </a:p>
        <a:p>
          <a:pPr marL="114300" lvl="1" indent="-114300" algn="l" defTabSz="622300">
            <a:lnSpc>
              <a:spcPct val="150000"/>
            </a:lnSpc>
            <a:spcBef>
              <a:spcPct val="0"/>
            </a:spcBef>
            <a:spcAft>
              <a:spcPct val="20000"/>
            </a:spcAft>
            <a:buChar char="•"/>
          </a:pPr>
          <a:r>
            <a:rPr lang="en-GB" sz="1400" kern="1200" dirty="0"/>
            <a:t>Always provide in depth cover of all Political Elections, Parliamentary Reports, The Civil Rights Movements and International Elections </a:t>
          </a:r>
          <a:r>
            <a:rPr lang="en-GB" sz="1200" kern="1200" dirty="0"/>
            <a:t>[</a:t>
          </a:r>
          <a:r>
            <a:rPr lang="en-GB" sz="1200" kern="1200" dirty="0" err="1"/>
            <a:t>Wikipedia.org</a:t>
          </a:r>
          <a:r>
            <a:rPr lang="en-GB" sz="1200" kern="1200" dirty="0"/>
            <a:t> 2019]</a:t>
          </a:r>
        </a:p>
        <a:p>
          <a:pPr marL="114300" lvl="1" indent="-114300" algn="l" defTabSz="622300">
            <a:lnSpc>
              <a:spcPct val="150000"/>
            </a:lnSpc>
            <a:spcBef>
              <a:spcPct val="0"/>
            </a:spcBef>
            <a:spcAft>
              <a:spcPct val="20000"/>
            </a:spcAft>
            <a:buChar char="•"/>
          </a:pPr>
          <a:r>
            <a:rPr lang="en-GB" sz="1400" b="0" i="0" u="none" kern="1200" dirty="0"/>
            <a:t>“Circulation of print papers has declined in most of Western industrialized countries, but I wouldn’t infer from that a decline in influence,” said </a:t>
          </a:r>
          <a:r>
            <a:rPr lang="en-GB" sz="1400" b="0" i="0" u="none" kern="1200" dirty="0" err="1"/>
            <a:t>Dr.</a:t>
          </a:r>
          <a:r>
            <a:rPr lang="en-GB" sz="1400" b="0" i="0" u="none" kern="1200" dirty="0"/>
            <a:t> Marco Bastos, lecturer in media and communications at City, University of London </a:t>
          </a:r>
          <a:r>
            <a:rPr lang="en-GB" sz="1200" b="0" i="0" u="none" kern="1200" dirty="0"/>
            <a:t>[ </a:t>
          </a:r>
          <a:r>
            <a:rPr lang="en-GB" sz="1200" b="0" i="0" u="none" kern="1200" dirty="0" err="1"/>
            <a:t>CNBC.com</a:t>
          </a:r>
          <a:r>
            <a:rPr lang="en-GB" sz="1200" b="0" i="0" u="none" kern="1200" dirty="0"/>
            <a:t> 2019]</a:t>
          </a:r>
          <a:endParaRPr lang="en-GB" sz="1200" kern="1200" dirty="0"/>
        </a:p>
        <a:p>
          <a:pPr marL="114300" lvl="1" indent="-114300" algn="l" defTabSz="622300">
            <a:lnSpc>
              <a:spcPct val="150000"/>
            </a:lnSpc>
            <a:spcBef>
              <a:spcPct val="0"/>
            </a:spcBef>
            <a:spcAft>
              <a:spcPct val="20000"/>
            </a:spcAft>
            <a:buChar char="•"/>
          </a:pPr>
          <a:r>
            <a:rPr lang="en-GB" sz="1400" kern="1200" dirty="0"/>
            <a:t>Policy change in the industry with the exposure of Wikileaks  has had an impact on the press</a:t>
          </a:r>
        </a:p>
      </dsp:txBody>
      <dsp:txXfrm>
        <a:off x="0" y="1464385"/>
        <a:ext cx="10585174" cy="1477074"/>
      </dsp:txXfrm>
    </dsp:sp>
    <dsp:sp modelId="{5580929D-F4C0-5A49-B2B2-31CB539809D9}">
      <dsp:nvSpPr>
        <dsp:cNvPr id="0" name=""/>
        <dsp:cNvSpPr/>
      </dsp:nvSpPr>
      <dsp:spPr>
        <a:xfrm>
          <a:off x="0" y="3173269"/>
          <a:ext cx="10585174" cy="5762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Economic</a:t>
          </a:r>
        </a:p>
      </dsp:txBody>
      <dsp:txXfrm>
        <a:off x="28131" y="3201400"/>
        <a:ext cx="10528912" cy="520002"/>
      </dsp:txXfrm>
    </dsp:sp>
    <dsp:sp modelId="{C3FD82A2-B3A5-6243-AF69-077F4B72F49C}">
      <dsp:nvSpPr>
        <dsp:cNvPr id="0" name=""/>
        <dsp:cNvSpPr/>
      </dsp:nvSpPr>
      <dsp:spPr>
        <a:xfrm>
          <a:off x="0" y="3927804"/>
          <a:ext cx="10585174" cy="1381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079" tIns="17780" rIns="99568" bIns="17780" numCol="1" spcCol="1270" anchor="t" anchorCtr="0">
          <a:noAutofit/>
        </a:bodyPr>
        <a:lstStyle/>
        <a:p>
          <a:pPr marL="114300" lvl="1" indent="-114300" algn="l" defTabSz="622300">
            <a:lnSpc>
              <a:spcPct val="150000"/>
            </a:lnSpc>
            <a:spcBef>
              <a:spcPct val="0"/>
            </a:spcBef>
            <a:spcAft>
              <a:spcPct val="20000"/>
            </a:spcAft>
            <a:buChar char="•"/>
          </a:pPr>
          <a:r>
            <a:rPr lang="en-GB" sz="1400" kern="1200" dirty="0"/>
            <a:t>The introduction of new GDPR regulation impacted the press and management of circulation of newspapers and data control</a:t>
          </a:r>
        </a:p>
        <a:p>
          <a:pPr marL="114300" lvl="1" indent="-114300" algn="l" defTabSz="622300">
            <a:lnSpc>
              <a:spcPct val="150000"/>
            </a:lnSpc>
            <a:spcBef>
              <a:spcPct val="0"/>
            </a:spcBef>
            <a:spcAft>
              <a:spcPct val="20000"/>
            </a:spcAft>
            <a:buChar char="•"/>
          </a:pPr>
          <a:r>
            <a:rPr lang="en-GB" sz="1400" kern="1200" dirty="0"/>
            <a:t>With the rise in ‘Fake News” the press has managed to withstand the scrutiny of the public as articles are vetted by reporters where online news is a free for all</a:t>
          </a:r>
        </a:p>
        <a:p>
          <a:pPr marL="114300" lvl="1" indent="-114300" algn="l" defTabSz="622300">
            <a:lnSpc>
              <a:spcPct val="150000"/>
            </a:lnSpc>
            <a:spcBef>
              <a:spcPct val="0"/>
            </a:spcBef>
            <a:spcAft>
              <a:spcPct val="20000"/>
            </a:spcAft>
            <a:buChar char="•"/>
          </a:pPr>
          <a:r>
            <a:rPr lang="en-GB" sz="1400" kern="1200" dirty="0"/>
            <a:t>The digital revolution has impacted the print media which has resulted in job losses and reduction in turnover</a:t>
          </a:r>
        </a:p>
      </dsp:txBody>
      <dsp:txXfrm>
        <a:off x="0" y="3927804"/>
        <a:ext cx="10585174" cy="13816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E57DE-4110-4F4E-B057-394B989575BD}">
      <dsp:nvSpPr>
        <dsp:cNvPr id="0" name=""/>
        <dsp:cNvSpPr/>
      </dsp:nvSpPr>
      <dsp:spPr>
        <a:xfrm>
          <a:off x="0" y="0"/>
          <a:ext cx="10585174" cy="5352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Social :</a:t>
          </a:r>
        </a:p>
      </dsp:txBody>
      <dsp:txXfrm>
        <a:off x="26130" y="26130"/>
        <a:ext cx="10532914" cy="483010"/>
      </dsp:txXfrm>
    </dsp:sp>
    <dsp:sp modelId="{16DEB6BA-5F25-C943-B274-D4CCF3850DF3}">
      <dsp:nvSpPr>
        <dsp:cNvPr id="0" name=""/>
        <dsp:cNvSpPr/>
      </dsp:nvSpPr>
      <dsp:spPr>
        <a:xfrm>
          <a:off x="0" y="679016"/>
          <a:ext cx="10585174" cy="430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079" tIns="17780" rIns="99568" bIns="17780" numCol="1" spcCol="1270" anchor="t" anchorCtr="0">
          <a:noAutofit/>
        </a:bodyPr>
        <a:lstStyle/>
        <a:p>
          <a:pPr marL="114300" lvl="1" indent="-114300" algn="l" defTabSz="622300">
            <a:lnSpc>
              <a:spcPct val="150000"/>
            </a:lnSpc>
            <a:spcBef>
              <a:spcPct val="0"/>
            </a:spcBef>
            <a:spcAft>
              <a:spcPct val="20000"/>
            </a:spcAft>
            <a:buChar char="•"/>
          </a:pPr>
          <a:r>
            <a:rPr lang="en-GB" sz="1400" kern="1200" dirty="0"/>
            <a:t>Print media is in the centre of bringing about social change. In the early days it was used to disseminate ideas efficiently and fast. Today with online media this process has sped up exponentially and gathering can be arranged within minutes </a:t>
          </a:r>
        </a:p>
        <a:p>
          <a:pPr marL="114300" lvl="1" indent="-114300" algn="l" defTabSz="622300">
            <a:lnSpc>
              <a:spcPct val="150000"/>
            </a:lnSpc>
            <a:spcBef>
              <a:spcPct val="0"/>
            </a:spcBef>
            <a:spcAft>
              <a:spcPct val="20000"/>
            </a:spcAft>
            <a:buChar char="•"/>
          </a:pPr>
          <a:r>
            <a:rPr lang="en-GB" sz="1400" kern="1200" dirty="0"/>
            <a:t>Increase of people on the move saw the change from broad sheets to compact print in 2004</a:t>
          </a:r>
        </a:p>
        <a:p>
          <a:pPr marL="114300" lvl="1" indent="-114300" algn="l" defTabSz="622300">
            <a:lnSpc>
              <a:spcPct val="150000"/>
            </a:lnSpc>
            <a:spcBef>
              <a:spcPct val="0"/>
            </a:spcBef>
            <a:spcAft>
              <a:spcPct val="20000"/>
            </a:spcAft>
            <a:buChar char="•"/>
          </a:pPr>
          <a:r>
            <a:rPr lang="en-GB" sz="1400" kern="1200" dirty="0"/>
            <a:t>Social Media impacts on news as it is about headlines rather than editorial pieces</a:t>
          </a:r>
        </a:p>
        <a:p>
          <a:pPr marL="114300" lvl="1" indent="-114300" algn="l" defTabSz="622300">
            <a:lnSpc>
              <a:spcPct val="150000"/>
            </a:lnSpc>
            <a:spcBef>
              <a:spcPct val="0"/>
            </a:spcBef>
            <a:spcAft>
              <a:spcPct val="20000"/>
            </a:spcAft>
            <a:buChar char="•"/>
          </a:pPr>
          <a:r>
            <a:rPr lang="en-GB" sz="1400" kern="1200" dirty="0"/>
            <a:t>Instant news, anywhere , anytime</a:t>
          </a:r>
        </a:p>
        <a:p>
          <a:pPr marL="114300" lvl="1" indent="-114300" algn="l" defTabSz="622300">
            <a:lnSpc>
              <a:spcPct val="150000"/>
            </a:lnSpc>
            <a:spcBef>
              <a:spcPct val="0"/>
            </a:spcBef>
            <a:spcAft>
              <a:spcPct val="20000"/>
            </a:spcAft>
            <a:buChar char="•"/>
          </a:pPr>
          <a:r>
            <a:rPr lang="en-GB" sz="1400" kern="1200" dirty="0"/>
            <a:t>Negative impact on Society is the rise in “Fake News” by non traditional news media</a:t>
          </a:r>
        </a:p>
        <a:p>
          <a:pPr marL="114300" lvl="1" indent="-114300" algn="l" defTabSz="622300">
            <a:lnSpc>
              <a:spcPct val="150000"/>
            </a:lnSpc>
            <a:spcBef>
              <a:spcPct val="0"/>
            </a:spcBef>
            <a:spcAft>
              <a:spcPct val="20000"/>
            </a:spcAft>
            <a:buChar char="•"/>
          </a:pPr>
          <a:r>
            <a:rPr lang="en-GB" sz="1400" kern="1200" dirty="0"/>
            <a:t>Demographics of print media readership is different from digital- predominantly age</a:t>
          </a:r>
        </a:p>
        <a:p>
          <a:pPr marL="114300" lvl="1" indent="-114300" algn="l" defTabSz="622300">
            <a:lnSpc>
              <a:spcPct val="150000"/>
            </a:lnSpc>
            <a:spcBef>
              <a:spcPct val="0"/>
            </a:spcBef>
            <a:spcAft>
              <a:spcPct val="20000"/>
            </a:spcAft>
            <a:buChar char="•"/>
          </a:pPr>
          <a:r>
            <a:rPr lang="en-GB" sz="1400" kern="1200" dirty="0"/>
            <a:t>Consumer trends have been impacted as information is disseminated quickly. Bigger audiences are reached </a:t>
          </a:r>
        </a:p>
        <a:p>
          <a:pPr marL="114300" lvl="1" indent="-114300" algn="l" defTabSz="622300">
            <a:lnSpc>
              <a:spcPct val="150000"/>
            </a:lnSpc>
            <a:spcBef>
              <a:spcPct val="0"/>
            </a:spcBef>
            <a:spcAft>
              <a:spcPct val="20000"/>
            </a:spcAft>
            <a:buChar char="•"/>
          </a:pPr>
          <a:r>
            <a:rPr lang="en-GB" sz="1400" kern="1200" dirty="0"/>
            <a:t>The onslaught of “Fake News” now see a behavioural change in media as people are relying on newspapers for the real story as articles are vetted by qualified reporters, where as anyone can post unchecked fake news on non regulated digital media platforms</a:t>
          </a:r>
        </a:p>
        <a:p>
          <a:pPr marL="114300" lvl="1" indent="-114300" algn="l" defTabSz="622300">
            <a:lnSpc>
              <a:spcPct val="150000"/>
            </a:lnSpc>
            <a:spcBef>
              <a:spcPct val="0"/>
            </a:spcBef>
            <a:spcAft>
              <a:spcPct val="20000"/>
            </a:spcAft>
            <a:buChar char="•"/>
          </a:pPr>
          <a:r>
            <a:rPr lang="en-GB" sz="1400" kern="1200" dirty="0"/>
            <a:t>“The Times” were and are still very much capable of changing public opinion especially when it comes to Political support for candidates as we have seen over the last century</a:t>
          </a:r>
        </a:p>
      </dsp:txBody>
      <dsp:txXfrm>
        <a:off x="0" y="679016"/>
        <a:ext cx="10585174" cy="43056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483959" cy="48395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241979" y="0"/>
          <a:ext cx="4217256" cy="48395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Section 3 : Influences ( PEST analysis)  ….continue</a:t>
          </a:r>
        </a:p>
      </dsp:txBody>
      <dsp:txXfrm>
        <a:off x="241979" y="0"/>
        <a:ext cx="4217256" cy="48395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483959" cy="48395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241979" y="0"/>
          <a:ext cx="4217256" cy="48395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Section 3 : Influences ( PEST analysis)  ….continue</a:t>
          </a:r>
        </a:p>
      </dsp:txBody>
      <dsp:txXfrm>
        <a:off x="241979" y="0"/>
        <a:ext cx="4217256" cy="48395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01CE3-0508-4A0A-BFD2-EDB41B847650}">
      <dsp:nvSpPr>
        <dsp:cNvPr id="0" name=""/>
        <dsp:cNvSpPr/>
      </dsp:nvSpPr>
      <dsp:spPr>
        <a:xfrm>
          <a:off x="0" y="0"/>
          <a:ext cx="10585174" cy="6363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Technological :</a:t>
          </a:r>
        </a:p>
      </dsp:txBody>
      <dsp:txXfrm>
        <a:off x="31062" y="31062"/>
        <a:ext cx="10523050" cy="574177"/>
      </dsp:txXfrm>
    </dsp:sp>
    <dsp:sp modelId="{1ED2A6CF-DF44-1845-8E86-9705D95F9938}">
      <dsp:nvSpPr>
        <dsp:cNvPr id="0" name=""/>
        <dsp:cNvSpPr/>
      </dsp:nvSpPr>
      <dsp:spPr>
        <a:xfrm>
          <a:off x="0" y="1054863"/>
          <a:ext cx="10585174" cy="3565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079" tIns="17780" rIns="99568" bIns="17780" numCol="1" spcCol="1270" anchor="t" anchorCtr="0">
          <a:noAutofit/>
        </a:bodyPr>
        <a:lstStyle/>
        <a:p>
          <a:pPr marL="114300" lvl="1" indent="-114300" algn="l" defTabSz="622300" rtl="0">
            <a:lnSpc>
              <a:spcPct val="150000"/>
            </a:lnSpc>
            <a:spcBef>
              <a:spcPct val="0"/>
            </a:spcBef>
            <a:spcAft>
              <a:spcPct val="20000"/>
            </a:spcAft>
            <a:buChar char="•"/>
          </a:pPr>
          <a:r>
            <a:rPr lang="en-GB" sz="1400" kern="1200" dirty="0"/>
            <a:t>In November of 1814 the first state of the art Steam Printing press is installed at ‘the Times” ahead  of any of its rivals  resulting in printing 1,000 sheets per hour </a:t>
          </a:r>
          <a:r>
            <a:rPr lang="en-GB" sz="1200" kern="1200" dirty="0"/>
            <a:t>[</a:t>
          </a:r>
          <a:r>
            <a:rPr lang="en-GB" sz="1200" kern="1200" dirty="0" err="1"/>
            <a:t>wikipidia.com</a:t>
          </a:r>
          <a:r>
            <a:rPr lang="en-GB" sz="1200" kern="1200" dirty="0"/>
            <a:t> 2019]</a:t>
          </a:r>
        </a:p>
        <a:p>
          <a:pPr marL="114300" lvl="1" indent="-114300" algn="l" defTabSz="622300">
            <a:lnSpc>
              <a:spcPct val="150000"/>
            </a:lnSpc>
            <a:spcBef>
              <a:spcPct val="0"/>
            </a:spcBef>
            <a:spcAft>
              <a:spcPct val="20000"/>
            </a:spcAft>
            <a:buChar char="•"/>
          </a:pPr>
          <a:r>
            <a:rPr lang="en-GB" sz="1400" kern="1200" dirty="0"/>
            <a:t>In 1827 the Applegarth press was installed – increasing capacity to 4,000 per hour allowing circulation to grow from 5,000 copies in 1815 to 40,000 by 1851 </a:t>
          </a:r>
          <a:r>
            <a:rPr lang="en-GB" sz="1200" kern="1200" dirty="0"/>
            <a:t>[</a:t>
          </a:r>
          <a:r>
            <a:rPr lang="en-GB" sz="1200" kern="1200" dirty="0" err="1"/>
            <a:t>galegroup.com</a:t>
          </a:r>
          <a:r>
            <a:rPr lang="en-GB" sz="1200" kern="1200" dirty="0"/>
            <a:t> 2019]</a:t>
          </a:r>
        </a:p>
        <a:p>
          <a:pPr marL="114300" lvl="1" indent="-114300" algn="l" defTabSz="622300" rtl="0">
            <a:lnSpc>
              <a:spcPct val="150000"/>
            </a:lnSpc>
            <a:spcBef>
              <a:spcPct val="0"/>
            </a:spcBef>
            <a:spcAft>
              <a:spcPct val="20000"/>
            </a:spcAft>
            <a:buChar char="•"/>
          </a:pPr>
          <a:r>
            <a:rPr lang="en-GB" sz="1400" kern="1200" dirty="0"/>
            <a:t>In 1999 the website was launched entering the digital era </a:t>
          </a:r>
          <a:r>
            <a:rPr lang="en-GB" sz="1200" kern="1200" dirty="0"/>
            <a:t>[</a:t>
          </a:r>
          <a:r>
            <a:rPr lang="en-GB" sz="1200" kern="1200" dirty="0" err="1"/>
            <a:t>Thetimes.co.uk</a:t>
          </a:r>
          <a:r>
            <a:rPr lang="en-GB" sz="1200" kern="1200" dirty="0"/>
            <a:t> 2019]</a:t>
          </a:r>
        </a:p>
        <a:p>
          <a:pPr marL="114300" lvl="1" indent="-114300" algn="l" defTabSz="622300">
            <a:lnSpc>
              <a:spcPct val="150000"/>
            </a:lnSpc>
            <a:spcBef>
              <a:spcPct val="0"/>
            </a:spcBef>
            <a:spcAft>
              <a:spcPct val="20000"/>
            </a:spcAft>
            <a:buChar char="•"/>
          </a:pPr>
          <a:r>
            <a:rPr lang="en-GB" sz="1400" kern="1200" dirty="0"/>
            <a:t>The Editor, John </a:t>
          </a:r>
          <a:r>
            <a:rPr lang="en-GB" sz="1400" kern="1200" dirty="0" err="1"/>
            <a:t>Witherow</a:t>
          </a:r>
          <a:r>
            <a:rPr lang="en-GB" sz="1400" kern="1200" dirty="0"/>
            <a:t> said. “ The power of an edition has endured at The Times for more than 230 years. Our challenge is to update this concept for the digital age: to put readers first and cut through the babble” </a:t>
          </a:r>
          <a:r>
            <a:rPr lang="en-GB" sz="1200" kern="1200" dirty="0"/>
            <a:t>[</a:t>
          </a:r>
          <a:r>
            <a:rPr lang="en-GB" sz="1200" kern="1200" dirty="0" err="1"/>
            <a:t>news.co.uk</a:t>
          </a:r>
          <a:r>
            <a:rPr lang="en-GB" sz="1200" kern="1200" dirty="0"/>
            <a:t> 2019]</a:t>
          </a:r>
        </a:p>
        <a:p>
          <a:pPr marL="114300" lvl="1" indent="-114300" algn="l" defTabSz="622300">
            <a:lnSpc>
              <a:spcPct val="150000"/>
            </a:lnSpc>
            <a:spcBef>
              <a:spcPct val="0"/>
            </a:spcBef>
            <a:spcAft>
              <a:spcPct val="20000"/>
            </a:spcAft>
            <a:buChar char="•"/>
          </a:pPr>
          <a:r>
            <a:rPr lang="en-GB" sz="1400" kern="1200" dirty="0"/>
            <a:t>In 2004 the paper print is changed from broad sheets to a more compact version for commuters </a:t>
          </a:r>
          <a:r>
            <a:rPr lang="en-GB" sz="1200" kern="1200" dirty="0"/>
            <a:t>[</a:t>
          </a:r>
          <a:r>
            <a:rPr lang="en-GB" sz="1200" kern="1200" dirty="0" err="1"/>
            <a:t>Wikipedia.com</a:t>
          </a:r>
          <a:r>
            <a:rPr lang="en-GB" sz="1200" kern="1200" dirty="0"/>
            <a:t> 2019]</a:t>
          </a:r>
        </a:p>
        <a:p>
          <a:pPr marL="114300" lvl="1" indent="-114300" algn="l" defTabSz="622300">
            <a:lnSpc>
              <a:spcPct val="150000"/>
            </a:lnSpc>
            <a:spcBef>
              <a:spcPct val="0"/>
            </a:spcBef>
            <a:spcAft>
              <a:spcPct val="20000"/>
            </a:spcAft>
            <a:buChar char="•"/>
          </a:pPr>
          <a:r>
            <a:rPr lang="en-GB" sz="1400" kern="1200" dirty="0"/>
            <a:t>March 2016 “The Times “ and “The Sunday Times “ merge digital platforms </a:t>
          </a:r>
          <a:r>
            <a:rPr lang="en-GB" sz="1200" kern="1200" dirty="0"/>
            <a:t>[</a:t>
          </a:r>
          <a:r>
            <a:rPr lang="en-GB" sz="1200" kern="1200" dirty="0" err="1"/>
            <a:t>thedrum.com</a:t>
          </a:r>
          <a:r>
            <a:rPr lang="en-GB" sz="1200" kern="1200" dirty="0"/>
            <a:t> 2019]</a:t>
          </a:r>
        </a:p>
        <a:p>
          <a:pPr marL="114300" lvl="1" indent="-114300" algn="l" defTabSz="622300">
            <a:lnSpc>
              <a:spcPct val="150000"/>
            </a:lnSpc>
            <a:spcBef>
              <a:spcPct val="0"/>
            </a:spcBef>
            <a:spcAft>
              <a:spcPct val="20000"/>
            </a:spcAft>
            <a:buChar char="•"/>
          </a:pPr>
          <a:r>
            <a:rPr lang="en-GB" sz="1400" kern="1200" dirty="0"/>
            <a:t>In 2018 digital subscribers hit 500,000 </a:t>
          </a:r>
          <a:r>
            <a:rPr lang="en-GB" sz="1200" kern="1200" dirty="0"/>
            <a:t>[</a:t>
          </a:r>
          <a:r>
            <a:rPr lang="en-GB" sz="1200" kern="1200" dirty="0" err="1"/>
            <a:t>pressgazette.co.uk</a:t>
          </a:r>
          <a:r>
            <a:rPr lang="en-GB" sz="1200" kern="1200" dirty="0"/>
            <a:t> 2019]</a:t>
          </a:r>
        </a:p>
      </dsp:txBody>
      <dsp:txXfrm>
        <a:off x="0" y="1054863"/>
        <a:ext cx="10585174" cy="356557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2CC2F-E37D-C843-AA5B-90B44D02E4E9}">
      <dsp:nvSpPr>
        <dsp:cNvPr id="0" name=""/>
        <dsp:cNvSpPr/>
      </dsp:nvSpPr>
      <dsp:spPr>
        <a:xfrm>
          <a:off x="0" y="0"/>
          <a:ext cx="528726" cy="52872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4FA3E-0F8D-C34E-9DD6-5748D4D331C5}">
      <dsp:nvSpPr>
        <dsp:cNvPr id="0" name=""/>
        <dsp:cNvSpPr/>
      </dsp:nvSpPr>
      <dsp:spPr>
        <a:xfrm>
          <a:off x="264363" y="0"/>
          <a:ext cx="4394446" cy="52872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Section 3 : Influences ( PEST analysis)  ….continue</a:t>
          </a:r>
        </a:p>
      </dsp:txBody>
      <dsp:txXfrm>
        <a:off x="264363" y="0"/>
        <a:ext cx="4394446" cy="52872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D0BFF-DF44-C248-85FA-E17159D64361}">
      <dsp:nvSpPr>
        <dsp:cNvPr id="0" name=""/>
        <dsp:cNvSpPr/>
      </dsp:nvSpPr>
      <dsp:spPr>
        <a:xfrm>
          <a:off x="0" y="178084"/>
          <a:ext cx="10585174" cy="278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Environmental :</a:t>
          </a:r>
        </a:p>
      </dsp:txBody>
      <dsp:txXfrm>
        <a:off x="13591" y="191675"/>
        <a:ext cx="10557992" cy="251221"/>
      </dsp:txXfrm>
    </dsp:sp>
    <dsp:sp modelId="{5757A98A-61DC-D242-8A51-C0146189933F}">
      <dsp:nvSpPr>
        <dsp:cNvPr id="0" name=""/>
        <dsp:cNvSpPr/>
      </dsp:nvSpPr>
      <dsp:spPr>
        <a:xfrm>
          <a:off x="0" y="456488"/>
          <a:ext cx="10585174" cy="2264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079" tIns="17780" rIns="99568" bIns="17780" numCol="1" spcCol="1270" anchor="t" anchorCtr="0">
          <a:noAutofit/>
        </a:bodyPr>
        <a:lstStyle/>
        <a:p>
          <a:pPr marL="114300" lvl="1" indent="-114300" algn="l" defTabSz="622300">
            <a:lnSpc>
              <a:spcPct val="150000"/>
            </a:lnSpc>
            <a:spcBef>
              <a:spcPct val="0"/>
            </a:spcBef>
            <a:spcAft>
              <a:spcPct val="20000"/>
            </a:spcAft>
            <a:buChar char="•"/>
          </a:pPr>
          <a:r>
            <a:rPr lang="en-GB" sz="1400" kern="1200" dirty="0"/>
            <a:t>The print media has a far less impact on the environment than the digital media. Production impact is low as digital impact uses PC’s or studios to produce the format and then it is used on similar format such as Tablets, TV’s or PC’s</a:t>
          </a:r>
        </a:p>
        <a:p>
          <a:pPr marL="114300" lvl="1" indent="-114300" algn="l" defTabSz="622300">
            <a:lnSpc>
              <a:spcPct val="150000"/>
            </a:lnSpc>
            <a:spcBef>
              <a:spcPct val="0"/>
            </a:spcBef>
            <a:spcAft>
              <a:spcPct val="20000"/>
            </a:spcAft>
            <a:buChar char="•"/>
          </a:pPr>
          <a:r>
            <a:rPr lang="en-GB" sz="1400" kern="1200" dirty="0"/>
            <a:t>If you read news articles for 30min a day the print media( 28kg of CO2 /year) has a lower impact on the environment than digital (35kg of CO2/year) </a:t>
          </a:r>
          <a:r>
            <a:rPr lang="en-GB" sz="1200" kern="1200" dirty="0"/>
            <a:t>[</a:t>
          </a:r>
          <a:r>
            <a:rPr lang="en-GB" sz="1200" kern="1200" dirty="0" err="1"/>
            <a:t>eomega.org</a:t>
          </a:r>
          <a:r>
            <a:rPr lang="en-GB" sz="1200" kern="1200" dirty="0"/>
            <a:t> 2019]</a:t>
          </a:r>
        </a:p>
        <a:p>
          <a:pPr marL="114300" lvl="1" indent="-114300" algn="l" defTabSz="622300">
            <a:lnSpc>
              <a:spcPct val="150000"/>
            </a:lnSpc>
            <a:spcBef>
              <a:spcPct val="0"/>
            </a:spcBef>
            <a:spcAft>
              <a:spcPct val="20000"/>
            </a:spcAft>
            <a:buChar char="•"/>
          </a:pPr>
          <a:r>
            <a:rPr lang="en-GB" sz="1400" kern="1200" dirty="0"/>
            <a:t>With Digital subscription the protection of subscribers data and changes in GDPR had fundamental impact on the Newspaper</a:t>
          </a:r>
        </a:p>
        <a:p>
          <a:pPr marL="114300" lvl="1" indent="-114300" algn="l" defTabSz="622300">
            <a:lnSpc>
              <a:spcPct val="150000"/>
            </a:lnSpc>
            <a:spcBef>
              <a:spcPct val="0"/>
            </a:spcBef>
            <a:spcAft>
              <a:spcPct val="20000"/>
            </a:spcAft>
            <a:buChar char="•"/>
          </a:pPr>
          <a:r>
            <a:rPr lang="en-GB" sz="1400" kern="1200" dirty="0"/>
            <a:t>As print get faster and cheaper paper based print media is here to stay but in an ever declining capacity</a:t>
          </a:r>
        </a:p>
        <a:p>
          <a:pPr marL="228600" lvl="1" indent="-228600" algn="l" defTabSz="1155700">
            <a:lnSpc>
              <a:spcPct val="90000"/>
            </a:lnSpc>
            <a:spcBef>
              <a:spcPct val="0"/>
            </a:spcBef>
            <a:spcAft>
              <a:spcPct val="20000"/>
            </a:spcAft>
            <a:buChar char="•"/>
          </a:pPr>
          <a:endParaRPr lang="en-GB" sz="2600" kern="1200" dirty="0"/>
        </a:p>
      </dsp:txBody>
      <dsp:txXfrm>
        <a:off x="0" y="456488"/>
        <a:ext cx="10585174" cy="2264234"/>
      </dsp:txXfrm>
    </dsp:sp>
    <dsp:sp modelId="{7DDBE67B-81CA-4649-B570-E38456AD7DC5}">
      <dsp:nvSpPr>
        <dsp:cNvPr id="0" name=""/>
        <dsp:cNvSpPr/>
      </dsp:nvSpPr>
      <dsp:spPr>
        <a:xfrm>
          <a:off x="0" y="2720722"/>
          <a:ext cx="10585174" cy="3481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Legislative :</a:t>
          </a:r>
        </a:p>
      </dsp:txBody>
      <dsp:txXfrm>
        <a:off x="16995" y="2737717"/>
        <a:ext cx="10551184" cy="314148"/>
      </dsp:txXfrm>
    </dsp:sp>
    <dsp:sp modelId="{DAB1B686-D4A9-BC4A-80E7-1FDD5A40F961}">
      <dsp:nvSpPr>
        <dsp:cNvPr id="0" name=""/>
        <dsp:cNvSpPr/>
      </dsp:nvSpPr>
      <dsp:spPr>
        <a:xfrm>
          <a:off x="0" y="3127383"/>
          <a:ext cx="10585174" cy="2219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079" tIns="17780" rIns="99568" bIns="17780" numCol="1" spcCol="1270" anchor="t" anchorCtr="0">
          <a:noAutofit/>
        </a:bodyPr>
        <a:lstStyle/>
        <a:p>
          <a:pPr marL="114300" lvl="1" indent="-114300" algn="l" defTabSz="622300">
            <a:lnSpc>
              <a:spcPct val="150000"/>
            </a:lnSpc>
            <a:spcBef>
              <a:spcPct val="0"/>
            </a:spcBef>
            <a:spcAft>
              <a:spcPct val="20000"/>
            </a:spcAft>
            <a:buChar char="•"/>
          </a:pPr>
          <a:r>
            <a:rPr lang="en-GB" sz="1400" kern="1200" dirty="0"/>
            <a:t>The press Complaints Commission(PCC) was a voluntary body that regulated the newspaper industry until 2014 when it was replaced with the Independent Press Standards Agency (IPSO). </a:t>
          </a:r>
          <a:r>
            <a:rPr lang="en-GB" sz="1200" kern="1200" dirty="0"/>
            <a:t>[</a:t>
          </a:r>
          <a:r>
            <a:rPr lang="en-GB" sz="1200" kern="1200" dirty="0" err="1"/>
            <a:t>Wikipedia.org</a:t>
          </a:r>
          <a:r>
            <a:rPr lang="en-GB" sz="1200" kern="1200" dirty="0"/>
            <a:t> 2019]</a:t>
          </a:r>
        </a:p>
        <a:p>
          <a:pPr marL="114300" lvl="1" indent="-114300" algn="l" defTabSz="622300">
            <a:lnSpc>
              <a:spcPct val="150000"/>
            </a:lnSpc>
            <a:spcBef>
              <a:spcPct val="0"/>
            </a:spcBef>
            <a:spcAft>
              <a:spcPct val="20000"/>
            </a:spcAft>
            <a:buChar char="•"/>
          </a:pPr>
          <a:r>
            <a:rPr lang="en-GB" sz="1400" kern="1200" dirty="0"/>
            <a:t>Example in 2013 Daily Mail was top of the list with 1,214 complaints and Sun with 638 with The Times 9</a:t>
          </a:r>
          <a:r>
            <a:rPr lang="en-GB" sz="1400" kern="1200" baseline="30000" dirty="0"/>
            <a:t>th</a:t>
          </a:r>
          <a:r>
            <a:rPr lang="en-GB" sz="1400" kern="1200" dirty="0"/>
            <a:t>  with 96 complaints </a:t>
          </a:r>
          <a:r>
            <a:rPr lang="en-GB" sz="1200" kern="1200" dirty="0"/>
            <a:t>[</a:t>
          </a:r>
          <a:r>
            <a:rPr lang="en-GB" sz="1200" kern="1200" dirty="0" err="1"/>
            <a:t>theguardian.com</a:t>
          </a:r>
          <a:r>
            <a:rPr lang="en-GB" sz="1200" kern="1200" dirty="0"/>
            <a:t> 2019]</a:t>
          </a:r>
        </a:p>
        <a:p>
          <a:pPr marL="114300" lvl="1" indent="-114300" algn="l" defTabSz="622300">
            <a:lnSpc>
              <a:spcPct val="150000"/>
            </a:lnSpc>
            <a:spcBef>
              <a:spcPct val="0"/>
            </a:spcBef>
            <a:spcAft>
              <a:spcPct val="20000"/>
            </a:spcAft>
            <a:buChar char="•"/>
          </a:pPr>
          <a:r>
            <a:rPr lang="en-GB" sz="1400" kern="1200" dirty="0"/>
            <a:t>2017 saw a jump in complaint to IPSO with most being against sun newspaper (4,847) </a:t>
          </a:r>
          <a:r>
            <a:rPr lang="en-GB" sz="1200" kern="1200" dirty="0"/>
            <a:t>[</a:t>
          </a:r>
          <a:r>
            <a:rPr lang="en-GB" sz="1200" kern="1200" dirty="0" err="1"/>
            <a:t>Ipso.co.uk</a:t>
          </a:r>
          <a:r>
            <a:rPr lang="en-GB" sz="1200" kern="1200" dirty="0"/>
            <a:t> 2019]</a:t>
          </a:r>
        </a:p>
        <a:p>
          <a:pPr marL="114300" lvl="1" indent="-114300" algn="l" defTabSz="622300">
            <a:lnSpc>
              <a:spcPct val="150000"/>
            </a:lnSpc>
            <a:spcBef>
              <a:spcPct val="0"/>
            </a:spcBef>
            <a:spcAft>
              <a:spcPct val="20000"/>
            </a:spcAft>
            <a:buChar char="•"/>
          </a:pPr>
          <a:r>
            <a:rPr lang="en-GB" sz="1400" kern="1200" dirty="0"/>
            <a:t>With digital media it is now easier to register a complaint putting the press on their toes</a:t>
          </a:r>
        </a:p>
        <a:p>
          <a:pPr marL="228600" lvl="1" indent="-228600" algn="l" defTabSz="889000">
            <a:lnSpc>
              <a:spcPct val="90000"/>
            </a:lnSpc>
            <a:spcBef>
              <a:spcPct val="0"/>
            </a:spcBef>
            <a:spcAft>
              <a:spcPct val="20000"/>
            </a:spcAft>
            <a:buChar char="•"/>
          </a:pPr>
          <a:endParaRPr lang="en-GB" sz="2000" kern="1200" dirty="0"/>
        </a:p>
        <a:p>
          <a:pPr marL="228600" lvl="1" indent="-228600" algn="l" defTabSz="889000">
            <a:lnSpc>
              <a:spcPct val="90000"/>
            </a:lnSpc>
            <a:spcBef>
              <a:spcPct val="0"/>
            </a:spcBef>
            <a:spcAft>
              <a:spcPct val="20000"/>
            </a:spcAft>
            <a:buChar char="•"/>
          </a:pPr>
          <a:endParaRPr lang="en-GB" sz="2000" kern="1200" dirty="0"/>
        </a:p>
      </dsp:txBody>
      <dsp:txXfrm>
        <a:off x="0" y="3127383"/>
        <a:ext cx="10585174" cy="22197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960092" cy="960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480046" y="0"/>
          <a:ext cx="9720815" cy="960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Section 4 : Customers</a:t>
          </a:r>
        </a:p>
      </dsp:txBody>
      <dsp:txXfrm>
        <a:off x="480046" y="0"/>
        <a:ext cx="9720815" cy="96009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99657-D840-47DC-9434-1816986C6F8B}">
      <dsp:nvSpPr>
        <dsp:cNvPr id="0" name=""/>
        <dsp:cNvSpPr/>
      </dsp:nvSpPr>
      <dsp:spPr>
        <a:xfrm>
          <a:off x="0" y="0"/>
          <a:ext cx="4487631" cy="25666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Monthly Statistics :</a:t>
          </a:r>
        </a:p>
        <a:p>
          <a:pPr marL="0" lvl="0" indent="0" algn="l" defTabSz="711200" rtl="0">
            <a:lnSpc>
              <a:spcPct val="90000"/>
            </a:lnSpc>
            <a:spcBef>
              <a:spcPct val="0"/>
            </a:spcBef>
            <a:spcAft>
              <a:spcPct val="35000"/>
            </a:spcAft>
            <a:buNone/>
          </a:pPr>
          <a:r>
            <a:rPr lang="en-GB" sz="1400" kern="1200" dirty="0"/>
            <a:t>Men = 4,034 vs Women = 3,587</a:t>
          </a:r>
        </a:p>
        <a:p>
          <a:pPr marL="0" lvl="0" indent="0" algn="l" defTabSz="711200" rtl="0">
            <a:lnSpc>
              <a:spcPct val="90000"/>
            </a:lnSpc>
            <a:spcBef>
              <a:spcPct val="0"/>
            </a:spcBef>
            <a:spcAft>
              <a:spcPct val="35000"/>
            </a:spcAft>
            <a:buNone/>
          </a:pPr>
          <a:r>
            <a:rPr lang="en-GB" sz="1400" kern="1200" dirty="0"/>
            <a:t>London = 1,454 vs Rest of Britain = 5,491 </a:t>
          </a:r>
        </a:p>
        <a:p>
          <a:pPr marL="0" lvl="0" indent="0" algn="l" defTabSz="711200" rtl="0">
            <a:lnSpc>
              <a:spcPct val="90000"/>
            </a:lnSpc>
            <a:spcBef>
              <a:spcPct val="0"/>
            </a:spcBef>
            <a:spcAft>
              <a:spcPct val="35000"/>
            </a:spcAft>
            <a:buNone/>
          </a:pPr>
          <a:r>
            <a:rPr lang="en-GB" sz="1400" kern="1200" dirty="0"/>
            <a:t>Adults ( 15-34) = 1,848</a:t>
          </a:r>
        </a:p>
        <a:p>
          <a:pPr marL="0" lvl="0" indent="0" algn="l" defTabSz="711200" rtl="0">
            <a:lnSpc>
              <a:spcPct val="90000"/>
            </a:lnSpc>
            <a:spcBef>
              <a:spcPct val="0"/>
            </a:spcBef>
            <a:spcAft>
              <a:spcPct val="35000"/>
            </a:spcAft>
            <a:buNone/>
          </a:pPr>
          <a:r>
            <a:rPr lang="en-GB" sz="1400" kern="1200" dirty="0"/>
            <a:t>Adults ( 35+)     = 5,780</a:t>
          </a:r>
        </a:p>
        <a:p>
          <a:pPr marL="0" lvl="0" indent="0" algn="l" defTabSz="711200" rtl="0">
            <a:lnSpc>
              <a:spcPct val="90000"/>
            </a:lnSpc>
            <a:spcBef>
              <a:spcPct val="0"/>
            </a:spcBef>
            <a:spcAft>
              <a:spcPct val="35000"/>
            </a:spcAft>
            <a:buNone/>
          </a:pPr>
          <a:r>
            <a:rPr lang="en-GB" sz="1400" kern="1200" dirty="0"/>
            <a:t> The above shows a clear generation segregation where people get their news from, with the below 35yrs obtaining it from social media</a:t>
          </a:r>
        </a:p>
      </dsp:txBody>
      <dsp:txXfrm>
        <a:off x="125293" y="125293"/>
        <a:ext cx="4237045" cy="2316058"/>
      </dsp:txXfrm>
    </dsp:sp>
    <dsp:sp modelId="{FF578F31-BF47-204C-935B-785B1A41C7B2}">
      <dsp:nvSpPr>
        <dsp:cNvPr id="0" name=""/>
        <dsp:cNvSpPr/>
      </dsp:nvSpPr>
      <dsp:spPr>
        <a:xfrm>
          <a:off x="0" y="2582588"/>
          <a:ext cx="4487631" cy="24546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Ave Daily readership = 1,04m</a:t>
          </a:r>
        </a:p>
        <a:p>
          <a:pPr marL="0" lvl="0" indent="0" algn="l" defTabSz="622300">
            <a:lnSpc>
              <a:spcPct val="90000"/>
            </a:lnSpc>
            <a:spcBef>
              <a:spcPct val="0"/>
            </a:spcBef>
            <a:spcAft>
              <a:spcPct val="35000"/>
            </a:spcAft>
            <a:buNone/>
          </a:pPr>
          <a:r>
            <a:rPr lang="en-GB" sz="1400" kern="1200" dirty="0"/>
            <a:t>Ave household income of its readers - £55,885</a:t>
          </a:r>
        </a:p>
        <a:p>
          <a:pPr marL="0" lvl="0" indent="0" algn="l" defTabSz="622300">
            <a:lnSpc>
              <a:spcPct val="90000"/>
            </a:lnSpc>
            <a:spcBef>
              <a:spcPct val="0"/>
            </a:spcBef>
            <a:spcAft>
              <a:spcPct val="35000"/>
            </a:spcAft>
            <a:buNone/>
          </a:pPr>
          <a:r>
            <a:rPr lang="en-GB" sz="1400" kern="1200" dirty="0"/>
            <a:t>Social grade of readers = AB</a:t>
          </a:r>
        </a:p>
        <a:p>
          <a:pPr marL="0" lvl="0" indent="0" algn="l" defTabSz="622300">
            <a:lnSpc>
              <a:spcPct val="90000"/>
            </a:lnSpc>
            <a:spcBef>
              <a:spcPct val="0"/>
            </a:spcBef>
            <a:spcAft>
              <a:spcPct val="35000"/>
            </a:spcAft>
            <a:buNone/>
          </a:pPr>
          <a:r>
            <a:rPr lang="en-GB" sz="1400" kern="1200" dirty="0"/>
            <a:t>Target customers with supplements : </a:t>
          </a:r>
        </a:p>
        <a:p>
          <a:pPr marL="0" lvl="0" indent="0" algn="l" defTabSz="622300">
            <a:lnSpc>
              <a:spcPct val="90000"/>
            </a:lnSpc>
            <a:spcBef>
              <a:spcPct val="0"/>
            </a:spcBef>
            <a:spcAft>
              <a:spcPct val="35000"/>
            </a:spcAft>
            <a:buNone/>
          </a:pPr>
          <a:r>
            <a:rPr lang="en-GB" sz="1400" kern="1200" dirty="0"/>
            <a:t>              Legal</a:t>
          </a:r>
        </a:p>
        <a:p>
          <a:pPr marL="0" lvl="0" indent="0" algn="l" defTabSz="622300">
            <a:lnSpc>
              <a:spcPct val="90000"/>
            </a:lnSpc>
            <a:spcBef>
              <a:spcPct val="0"/>
            </a:spcBef>
            <a:spcAft>
              <a:spcPct val="35000"/>
            </a:spcAft>
            <a:buNone/>
          </a:pPr>
          <a:r>
            <a:rPr lang="en-GB" sz="1400" kern="1200" dirty="0"/>
            <a:t>              Property</a:t>
          </a:r>
        </a:p>
        <a:p>
          <a:pPr marL="0" lvl="0" indent="0" algn="l" defTabSz="622300">
            <a:lnSpc>
              <a:spcPct val="90000"/>
            </a:lnSpc>
            <a:spcBef>
              <a:spcPct val="0"/>
            </a:spcBef>
            <a:spcAft>
              <a:spcPct val="35000"/>
            </a:spcAft>
            <a:buNone/>
          </a:pPr>
          <a:r>
            <a:rPr lang="en-GB" sz="1400" kern="1200" dirty="0"/>
            <a:t>              Education</a:t>
          </a:r>
        </a:p>
        <a:p>
          <a:pPr marL="0" lvl="0" indent="0" algn="l" defTabSz="622300">
            <a:lnSpc>
              <a:spcPct val="90000"/>
            </a:lnSpc>
            <a:spcBef>
              <a:spcPct val="0"/>
            </a:spcBef>
            <a:spcAft>
              <a:spcPct val="35000"/>
            </a:spcAft>
            <a:buNone/>
          </a:pPr>
          <a:r>
            <a:rPr lang="en-GB" sz="1400" kern="1200" dirty="0"/>
            <a:t>              Travel</a:t>
          </a:r>
        </a:p>
      </dsp:txBody>
      <dsp:txXfrm>
        <a:off x="119828" y="2702416"/>
        <a:ext cx="4247975" cy="221503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636848" cy="63684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318423" y="0"/>
          <a:ext cx="3713662" cy="6368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Section 4 : Customers  …. Continue</a:t>
          </a:r>
        </a:p>
      </dsp:txBody>
      <dsp:txXfrm>
        <a:off x="318423" y="0"/>
        <a:ext cx="3713662" cy="63684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78F31-BF47-204C-935B-785B1A41C7B2}">
      <dsp:nvSpPr>
        <dsp:cNvPr id="0" name=""/>
        <dsp:cNvSpPr/>
      </dsp:nvSpPr>
      <dsp:spPr>
        <a:xfrm>
          <a:off x="0" y="0"/>
          <a:ext cx="3570572" cy="5034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200000"/>
            </a:lnSpc>
            <a:spcBef>
              <a:spcPct val="0"/>
            </a:spcBef>
            <a:spcAft>
              <a:spcPct val="35000"/>
            </a:spcAft>
            <a:buNone/>
          </a:pPr>
          <a:r>
            <a:rPr lang="en-GB" sz="1600" kern="1200" dirty="0"/>
            <a:t>Reach of various media delivery systems ( monthly):</a:t>
          </a:r>
        </a:p>
        <a:p>
          <a:pPr marL="0" lvl="0" indent="0" algn="l" defTabSz="711200">
            <a:lnSpc>
              <a:spcPct val="200000"/>
            </a:lnSpc>
            <a:spcBef>
              <a:spcPct val="0"/>
            </a:spcBef>
            <a:spcAft>
              <a:spcPct val="35000"/>
            </a:spcAft>
            <a:buNone/>
          </a:pPr>
          <a:r>
            <a:rPr lang="en-GB" sz="1400" kern="1200" dirty="0"/>
            <a:t>Print  = 4,437,000 </a:t>
          </a:r>
        </a:p>
        <a:p>
          <a:pPr marL="0" lvl="0" indent="0" algn="l" defTabSz="711200">
            <a:lnSpc>
              <a:spcPct val="200000"/>
            </a:lnSpc>
            <a:spcBef>
              <a:spcPct val="0"/>
            </a:spcBef>
            <a:spcAft>
              <a:spcPct val="35000"/>
            </a:spcAft>
            <a:buNone/>
          </a:pPr>
          <a:r>
            <a:rPr lang="en-GB" sz="1400" kern="1200" dirty="0"/>
            <a:t>Mobile  = 4,373,000</a:t>
          </a:r>
        </a:p>
        <a:p>
          <a:pPr marL="0" lvl="0" indent="0" algn="l" defTabSz="711200">
            <a:lnSpc>
              <a:spcPct val="200000"/>
            </a:lnSpc>
            <a:spcBef>
              <a:spcPct val="0"/>
            </a:spcBef>
            <a:spcAft>
              <a:spcPct val="35000"/>
            </a:spcAft>
            <a:buNone/>
          </a:pPr>
          <a:r>
            <a:rPr lang="en-GB" sz="1400" kern="1200" dirty="0"/>
            <a:t>Digital  = 5,241,000</a:t>
          </a:r>
        </a:p>
        <a:p>
          <a:pPr marL="0" lvl="0" indent="0" algn="l" defTabSz="711200">
            <a:lnSpc>
              <a:spcPct val="200000"/>
            </a:lnSpc>
            <a:spcBef>
              <a:spcPct val="0"/>
            </a:spcBef>
            <a:spcAft>
              <a:spcPct val="35000"/>
            </a:spcAft>
            <a:buNone/>
          </a:pPr>
          <a:r>
            <a:rPr lang="en-GB" sz="1400" kern="1200" dirty="0"/>
            <a:t>Multi Platform = 8,630,000 (above 35)</a:t>
          </a:r>
        </a:p>
        <a:p>
          <a:pPr marL="0" lvl="0" indent="0" algn="l" defTabSz="711200">
            <a:lnSpc>
              <a:spcPct val="200000"/>
            </a:lnSpc>
            <a:spcBef>
              <a:spcPct val="0"/>
            </a:spcBef>
            <a:spcAft>
              <a:spcPct val="35000"/>
            </a:spcAft>
            <a:buNone/>
          </a:pPr>
          <a:r>
            <a:rPr lang="en-GB" sz="1400" kern="1200" dirty="0"/>
            <a:t>                          = 1,813,000 ( 18-34yrs)</a:t>
          </a:r>
        </a:p>
        <a:p>
          <a:pPr marL="0" lvl="0" indent="0" algn="l" defTabSz="711200">
            <a:lnSpc>
              <a:spcPct val="200000"/>
            </a:lnSpc>
            <a:spcBef>
              <a:spcPct val="0"/>
            </a:spcBef>
            <a:spcAft>
              <a:spcPct val="35000"/>
            </a:spcAft>
            <a:buNone/>
          </a:pPr>
          <a:r>
            <a:rPr lang="en-GB" sz="1400" kern="1200" dirty="0"/>
            <a:t>Future market via digital below 34yrs</a:t>
          </a:r>
        </a:p>
        <a:p>
          <a:pPr marL="0" lvl="0" indent="0" algn="l" defTabSz="711200">
            <a:lnSpc>
              <a:spcPct val="90000"/>
            </a:lnSpc>
            <a:spcBef>
              <a:spcPct val="0"/>
            </a:spcBef>
            <a:spcAft>
              <a:spcPct val="35000"/>
            </a:spcAft>
            <a:buNone/>
          </a:pPr>
          <a:endParaRPr lang="en-GB" sz="1400" kern="1200" dirty="0"/>
        </a:p>
      </dsp:txBody>
      <dsp:txXfrm>
        <a:off x="174301" y="174301"/>
        <a:ext cx="3221970" cy="468547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960092" cy="960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480046" y="0"/>
          <a:ext cx="9720815" cy="960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Section 5 : Competitors</a:t>
          </a:r>
        </a:p>
      </dsp:txBody>
      <dsp:txXfrm>
        <a:off x="480046" y="0"/>
        <a:ext cx="9720815" cy="96009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2FD74-ABDE-4C0C-A71E-AC55DEB7F59C}">
      <dsp:nvSpPr>
        <dsp:cNvPr id="0" name=""/>
        <dsp:cNvSpPr/>
      </dsp:nvSpPr>
      <dsp:spPr>
        <a:xfrm>
          <a:off x="0" y="0"/>
          <a:ext cx="4351338" cy="435133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B9B91D-1208-4871-BF7D-138E5EE9563E}">
      <dsp:nvSpPr>
        <dsp:cNvPr id="0" name=""/>
        <dsp:cNvSpPr/>
      </dsp:nvSpPr>
      <dsp:spPr>
        <a:xfrm>
          <a:off x="2175669" y="0"/>
          <a:ext cx="8339931" cy="435133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The Times is the No. 1 paper for Business leaders according to the 2018 Global Business influencer Survey </a:t>
          </a:r>
          <a:r>
            <a:rPr lang="en-GB" sz="1200" kern="1200" dirty="0"/>
            <a:t>[</a:t>
          </a:r>
          <a:r>
            <a:rPr lang="en-GB" sz="1200" kern="1200" dirty="0" err="1"/>
            <a:t>news.co.uk</a:t>
          </a:r>
          <a:r>
            <a:rPr lang="en-GB" sz="1200" kern="1200" dirty="0"/>
            <a:t> 2019]</a:t>
          </a:r>
        </a:p>
      </dsp:txBody>
      <dsp:txXfrm>
        <a:off x="2175669" y="0"/>
        <a:ext cx="8339931" cy="924659"/>
      </dsp:txXfrm>
    </dsp:sp>
    <dsp:sp modelId="{8670AE68-6385-44B9-8898-B4487AF80A24}">
      <dsp:nvSpPr>
        <dsp:cNvPr id="0" name=""/>
        <dsp:cNvSpPr/>
      </dsp:nvSpPr>
      <dsp:spPr>
        <a:xfrm>
          <a:off x="571113" y="924659"/>
          <a:ext cx="3209111" cy="320911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C03CB-19FE-4F84-A9CB-F4896615CDA1}">
      <dsp:nvSpPr>
        <dsp:cNvPr id="0" name=""/>
        <dsp:cNvSpPr/>
      </dsp:nvSpPr>
      <dsp:spPr>
        <a:xfrm>
          <a:off x="2175669" y="924659"/>
          <a:ext cx="8339931" cy="320911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“The Times” reach 54% of the market each week while its closest rival “The Telegraph” only reach 43% </a:t>
          </a:r>
          <a:r>
            <a:rPr lang="en-GB" sz="1200" kern="1200" dirty="0"/>
            <a:t>[ </a:t>
          </a:r>
          <a:r>
            <a:rPr lang="en-GB" sz="1200" kern="1200" dirty="0" err="1"/>
            <a:t>assets.publishing.services.gov.uk</a:t>
          </a:r>
          <a:r>
            <a:rPr lang="en-GB" sz="1200" kern="1200" dirty="0"/>
            <a:t> 2019]</a:t>
          </a:r>
        </a:p>
      </dsp:txBody>
      <dsp:txXfrm>
        <a:off x="2175669" y="924659"/>
        <a:ext cx="8339931" cy="924659"/>
      </dsp:txXfrm>
    </dsp:sp>
    <dsp:sp modelId="{8C643212-6266-452C-8C50-B00ECB0F6D4C}">
      <dsp:nvSpPr>
        <dsp:cNvPr id="0" name=""/>
        <dsp:cNvSpPr/>
      </dsp:nvSpPr>
      <dsp:spPr>
        <a:xfrm>
          <a:off x="1142226" y="1849318"/>
          <a:ext cx="2066885" cy="206688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5D1D1-59F3-4074-B4C0-F6AAE82CC21E}">
      <dsp:nvSpPr>
        <dsp:cNvPr id="0" name=""/>
        <dsp:cNvSpPr/>
      </dsp:nvSpPr>
      <dsp:spPr>
        <a:xfrm>
          <a:off x="2175669" y="1849763"/>
          <a:ext cx="8339931" cy="206599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endParaRPr lang="en-GB" sz="1800" kern="1200" dirty="0"/>
        </a:p>
        <a:p>
          <a:pPr marL="0" lvl="0" indent="0" algn="l" defTabSz="800100" rtl="0">
            <a:lnSpc>
              <a:spcPct val="90000"/>
            </a:lnSpc>
            <a:spcBef>
              <a:spcPct val="0"/>
            </a:spcBef>
            <a:spcAft>
              <a:spcPct val="35000"/>
            </a:spcAft>
            <a:buNone/>
          </a:pPr>
          <a:r>
            <a:rPr lang="en-GB" sz="1800" kern="1200" dirty="0"/>
            <a:t>The biggest print rival for circulation is “The Metro” as it is a free newspaper distributed to commuters every day. It has 3 x the circulation of “the Times” as it mainly covers headline news </a:t>
          </a:r>
          <a:r>
            <a:rPr lang="en-GB" sz="1200" kern="1200" dirty="0"/>
            <a:t>[</a:t>
          </a:r>
          <a:r>
            <a:rPr lang="en-GB" sz="1200" kern="1200" dirty="0" err="1"/>
            <a:t>thepressgazette</a:t>
          </a:r>
          <a:r>
            <a:rPr lang="en-GB" sz="1200" kern="1200" dirty="0"/>
            <a:t> 2019]</a:t>
          </a:r>
        </a:p>
        <a:p>
          <a:pPr marL="0" lvl="0" indent="0" algn="l" defTabSz="800100" rtl="0">
            <a:lnSpc>
              <a:spcPct val="90000"/>
            </a:lnSpc>
            <a:spcBef>
              <a:spcPct val="0"/>
            </a:spcBef>
            <a:spcAft>
              <a:spcPct val="35000"/>
            </a:spcAft>
            <a:buNone/>
          </a:pPr>
          <a:endParaRPr lang="en-GB" sz="1400" kern="1200" dirty="0"/>
        </a:p>
      </dsp:txBody>
      <dsp:txXfrm>
        <a:off x="2175669" y="1849763"/>
        <a:ext cx="8339931" cy="924261"/>
      </dsp:txXfrm>
    </dsp:sp>
    <dsp:sp modelId="{E4B4E181-B46C-F14D-A14B-8C16BA4947DD}">
      <dsp:nvSpPr>
        <dsp:cNvPr id="0" name=""/>
        <dsp:cNvSpPr/>
      </dsp:nvSpPr>
      <dsp:spPr>
        <a:xfrm>
          <a:off x="1713339" y="2773977"/>
          <a:ext cx="924659" cy="92465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CB8B16-F22E-B240-A711-2ABD759D3998}">
      <dsp:nvSpPr>
        <dsp:cNvPr id="0" name=""/>
        <dsp:cNvSpPr/>
      </dsp:nvSpPr>
      <dsp:spPr>
        <a:xfrm>
          <a:off x="2175669" y="2773977"/>
          <a:ext cx="8339931" cy="92465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Other digital media such as Apple News, Instagram, Facebook, Twitter is fast becoming the preferred media for the younger generation that only want the headlines. Also they want instant news and will then forward the link or post to friends</a:t>
          </a:r>
        </a:p>
      </dsp:txBody>
      <dsp:txXfrm>
        <a:off x="2175669" y="2773977"/>
        <a:ext cx="8339931" cy="92465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134136" y="0"/>
          <a:ext cx="771575" cy="49790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120215" y="0"/>
          <a:ext cx="3465499" cy="49790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Section 5 : Competitors ….. Continue</a:t>
          </a:r>
        </a:p>
      </dsp:txBody>
      <dsp:txXfrm>
        <a:off x="120215" y="0"/>
        <a:ext cx="3465499" cy="49790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2FD74-ABDE-4C0C-A71E-AC55DEB7F59C}">
      <dsp:nvSpPr>
        <dsp:cNvPr id="0" name=""/>
        <dsp:cNvSpPr/>
      </dsp:nvSpPr>
      <dsp:spPr>
        <a:xfrm>
          <a:off x="0" y="0"/>
          <a:ext cx="1238284" cy="123828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B9B91D-1208-4871-BF7D-138E5EE9563E}">
      <dsp:nvSpPr>
        <dsp:cNvPr id="0" name=""/>
        <dsp:cNvSpPr/>
      </dsp:nvSpPr>
      <dsp:spPr>
        <a:xfrm>
          <a:off x="619142" y="0"/>
          <a:ext cx="9896457" cy="123828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Below shows the current 10 main competitors to “The Times” which are all print media.</a:t>
          </a:r>
        </a:p>
      </dsp:txBody>
      <dsp:txXfrm>
        <a:off x="619142" y="0"/>
        <a:ext cx="9896457" cy="588185"/>
      </dsp:txXfrm>
    </dsp:sp>
    <dsp:sp modelId="{8670AE68-6385-44B9-8898-B4487AF80A24}">
      <dsp:nvSpPr>
        <dsp:cNvPr id="0" name=""/>
        <dsp:cNvSpPr/>
      </dsp:nvSpPr>
      <dsp:spPr>
        <a:xfrm>
          <a:off x="325049" y="588185"/>
          <a:ext cx="588185" cy="58818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C03CB-19FE-4F84-A9CB-F4896615CDA1}">
      <dsp:nvSpPr>
        <dsp:cNvPr id="0" name=""/>
        <dsp:cNvSpPr/>
      </dsp:nvSpPr>
      <dsp:spPr>
        <a:xfrm>
          <a:off x="619142" y="610221"/>
          <a:ext cx="9896457" cy="54411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14 Tabloid press newspapers and 6 Freesheet newspapers</a:t>
          </a:r>
        </a:p>
      </dsp:txBody>
      <dsp:txXfrm>
        <a:off x="619142" y="610221"/>
        <a:ext cx="9896457" cy="54411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960092" cy="960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480046" y="0"/>
          <a:ext cx="9720815" cy="960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Section 6 : The Future</a:t>
          </a:r>
        </a:p>
      </dsp:txBody>
      <dsp:txXfrm>
        <a:off x="480046" y="0"/>
        <a:ext cx="9720815" cy="96009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99657-D840-47DC-9434-1816986C6F8B}">
      <dsp:nvSpPr>
        <dsp:cNvPr id="0" name=""/>
        <dsp:cNvSpPr/>
      </dsp:nvSpPr>
      <dsp:spPr>
        <a:xfrm>
          <a:off x="0" y="204880"/>
          <a:ext cx="105851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t>Circulation of print media has steadily declined but online media has seen a steady increase</a:t>
          </a:r>
        </a:p>
      </dsp:txBody>
      <dsp:txXfrm>
        <a:off x="42722" y="247602"/>
        <a:ext cx="10499730" cy="789716"/>
      </dsp:txXfrm>
    </dsp:sp>
    <dsp:sp modelId="{3643B4CE-1E70-476E-ABED-E1FAC88B1345}">
      <dsp:nvSpPr>
        <dsp:cNvPr id="0" name=""/>
        <dsp:cNvSpPr/>
      </dsp:nvSpPr>
      <dsp:spPr>
        <a:xfrm>
          <a:off x="0" y="1143400"/>
          <a:ext cx="105851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t>Revenue for advertising in print media has had sharp drops with reverse in digital which clearly shows the future market has to be digital</a:t>
          </a:r>
        </a:p>
      </dsp:txBody>
      <dsp:txXfrm>
        <a:off x="42722" y="1186122"/>
        <a:ext cx="10499730" cy="789716"/>
      </dsp:txXfrm>
    </dsp:sp>
    <dsp:sp modelId="{160E57DE-4110-4F4E-B057-394B989575BD}">
      <dsp:nvSpPr>
        <dsp:cNvPr id="0" name=""/>
        <dsp:cNvSpPr/>
      </dsp:nvSpPr>
      <dsp:spPr>
        <a:xfrm>
          <a:off x="0" y="2081920"/>
          <a:ext cx="105851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t>The challenge is how to reach the 16 – 34 </a:t>
          </a:r>
          <a:r>
            <a:rPr lang="en-GB" sz="2200" kern="1200" dirty="0" err="1"/>
            <a:t>yr</a:t>
          </a:r>
          <a:r>
            <a:rPr lang="en-GB" sz="2200" kern="1200" dirty="0"/>
            <a:t> age group via digital media ( subscription, Facebook, twitter) </a:t>
          </a:r>
        </a:p>
      </dsp:txBody>
      <dsp:txXfrm>
        <a:off x="42722" y="2124642"/>
        <a:ext cx="10499730" cy="789716"/>
      </dsp:txXfrm>
    </dsp:sp>
    <dsp:sp modelId="{711868FD-3D52-41E8-A3E5-CD1E7E25E05B}">
      <dsp:nvSpPr>
        <dsp:cNvPr id="0" name=""/>
        <dsp:cNvSpPr/>
      </dsp:nvSpPr>
      <dsp:spPr>
        <a:xfrm>
          <a:off x="0" y="3020440"/>
          <a:ext cx="105851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t>The growing popularity of influencers in the digital market is currently an untapped resource</a:t>
          </a:r>
        </a:p>
      </dsp:txBody>
      <dsp:txXfrm>
        <a:off x="42722" y="3063162"/>
        <a:ext cx="10499730" cy="789716"/>
      </dsp:txXfrm>
    </dsp:sp>
    <dsp:sp modelId="{63C01CE3-0508-4A0A-BFD2-EDB41B847650}">
      <dsp:nvSpPr>
        <dsp:cNvPr id="0" name=""/>
        <dsp:cNvSpPr/>
      </dsp:nvSpPr>
      <dsp:spPr>
        <a:xfrm>
          <a:off x="0" y="3958960"/>
          <a:ext cx="105851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t>Using of big events to provide customers with instant information from Politics ( elections, Brexit) to Sport (Rugby world cup, Olympics) to environmental ( climate change, DAVOS)</a:t>
          </a:r>
        </a:p>
      </dsp:txBody>
      <dsp:txXfrm>
        <a:off x="42722" y="4001682"/>
        <a:ext cx="10499730" cy="78971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D92CB-115F-4A08-AF81-B47AF1424DDF}">
      <dsp:nvSpPr>
        <dsp:cNvPr id="0" name=""/>
        <dsp:cNvSpPr/>
      </dsp:nvSpPr>
      <dsp:spPr>
        <a:xfrm>
          <a:off x="0" y="0"/>
          <a:ext cx="960092" cy="960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9622A-39F2-41B8-A847-6803D7AF94F6}">
      <dsp:nvSpPr>
        <dsp:cNvPr id="0" name=""/>
        <dsp:cNvSpPr/>
      </dsp:nvSpPr>
      <dsp:spPr>
        <a:xfrm>
          <a:off x="480046" y="0"/>
          <a:ext cx="9720815" cy="960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Summary</a:t>
          </a:r>
        </a:p>
      </dsp:txBody>
      <dsp:txXfrm>
        <a:off x="480046" y="0"/>
        <a:ext cx="9720815" cy="96009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2FD74-ABDE-4C0C-A71E-AC55DEB7F59C}">
      <dsp:nvSpPr>
        <dsp:cNvPr id="0" name=""/>
        <dsp:cNvSpPr/>
      </dsp:nvSpPr>
      <dsp:spPr>
        <a:xfrm>
          <a:off x="0" y="0"/>
          <a:ext cx="4351338" cy="435133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B9B91D-1208-4871-BF7D-138E5EE9563E}">
      <dsp:nvSpPr>
        <dsp:cNvPr id="0" name=""/>
        <dsp:cNvSpPr/>
      </dsp:nvSpPr>
      <dsp:spPr>
        <a:xfrm>
          <a:off x="2175669" y="0"/>
          <a:ext cx="8339931" cy="435133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The Times daily newspaper is one of the oldest newspapers in the </a:t>
          </a:r>
          <a:r>
            <a:rPr lang="en-GB" sz="1400" kern="1200" dirty="0" err="1"/>
            <a:t>Uk</a:t>
          </a:r>
          <a:r>
            <a:rPr lang="en-GB" sz="1400" kern="1200" dirty="0"/>
            <a:t> who has adapted with the changes in the world. From changing it’s presses early to maintain a competitive edge to embracing the digital age in 1999</a:t>
          </a:r>
        </a:p>
      </dsp:txBody>
      <dsp:txXfrm>
        <a:off x="2175669" y="0"/>
        <a:ext cx="8339931" cy="924659"/>
      </dsp:txXfrm>
    </dsp:sp>
    <dsp:sp modelId="{8670AE68-6385-44B9-8898-B4487AF80A24}">
      <dsp:nvSpPr>
        <dsp:cNvPr id="0" name=""/>
        <dsp:cNvSpPr/>
      </dsp:nvSpPr>
      <dsp:spPr>
        <a:xfrm>
          <a:off x="571113" y="924659"/>
          <a:ext cx="3209111" cy="320911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C03CB-19FE-4F84-A9CB-F4896615CDA1}">
      <dsp:nvSpPr>
        <dsp:cNvPr id="0" name=""/>
        <dsp:cNvSpPr/>
      </dsp:nvSpPr>
      <dsp:spPr>
        <a:xfrm>
          <a:off x="2175669" y="924659"/>
          <a:ext cx="8339931" cy="320911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It has a turnover of £319m with The Sunday Times and reaches 54% of the business leaders.</a:t>
          </a:r>
        </a:p>
        <a:p>
          <a:pPr marL="0" lvl="0" indent="0" algn="l" defTabSz="622300" rtl="0">
            <a:lnSpc>
              <a:spcPct val="90000"/>
            </a:lnSpc>
            <a:spcBef>
              <a:spcPct val="0"/>
            </a:spcBef>
            <a:spcAft>
              <a:spcPct val="35000"/>
            </a:spcAft>
            <a:buNone/>
          </a:pPr>
          <a:r>
            <a:rPr lang="en-GB" sz="1400" kern="1200" dirty="0"/>
            <a:t>The newspaper is owned by News Corp which is an American mass media conglomerate. </a:t>
          </a:r>
        </a:p>
      </dsp:txBody>
      <dsp:txXfrm>
        <a:off x="2175669" y="924659"/>
        <a:ext cx="8339931" cy="924659"/>
      </dsp:txXfrm>
    </dsp:sp>
    <dsp:sp modelId="{8C643212-6266-452C-8C50-B00ECB0F6D4C}">
      <dsp:nvSpPr>
        <dsp:cNvPr id="0" name=""/>
        <dsp:cNvSpPr/>
      </dsp:nvSpPr>
      <dsp:spPr>
        <a:xfrm>
          <a:off x="1142226" y="1849318"/>
          <a:ext cx="2066885" cy="206688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5D1D1-59F3-4074-B4C0-F6AAE82CC21E}">
      <dsp:nvSpPr>
        <dsp:cNvPr id="0" name=""/>
        <dsp:cNvSpPr/>
      </dsp:nvSpPr>
      <dsp:spPr>
        <a:xfrm>
          <a:off x="2175669" y="1849318"/>
          <a:ext cx="8339931" cy="206688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The newspaper is constantly evolving as it did over the last 230 years with new supplements targeting specialist fields like Legal, Education, Home Owners etc  ensuring it maintains it leading role in the industry.</a:t>
          </a:r>
        </a:p>
        <a:p>
          <a:pPr marL="0" lvl="0" indent="0" algn="l" defTabSz="622300" rtl="0">
            <a:lnSpc>
              <a:spcPct val="90000"/>
            </a:lnSpc>
            <a:spcBef>
              <a:spcPct val="0"/>
            </a:spcBef>
            <a:spcAft>
              <a:spcPct val="35000"/>
            </a:spcAft>
            <a:buNone/>
          </a:pPr>
          <a:endParaRPr lang="en-GB" sz="1400" kern="1200" dirty="0"/>
        </a:p>
      </dsp:txBody>
      <dsp:txXfrm>
        <a:off x="2175669" y="1849318"/>
        <a:ext cx="8339931" cy="924659"/>
      </dsp:txXfrm>
    </dsp:sp>
    <dsp:sp modelId="{E4B4E181-B46C-F14D-A14B-8C16BA4947DD}">
      <dsp:nvSpPr>
        <dsp:cNvPr id="0" name=""/>
        <dsp:cNvSpPr/>
      </dsp:nvSpPr>
      <dsp:spPr>
        <a:xfrm>
          <a:off x="1713339" y="2773977"/>
          <a:ext cx="924659" cy="92465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CB8B16-F22E-B240-A711-2ABD759D3998}">
      <dsp:nvSpPr>
        <dsp:cNvPr id="0" name=""/>
        <dsp:cNvSpPr/>
      </dsp:nvSpPr>
      <dsp:spPr>
        <a:xfrm>
          <a:off x="2175669" y="2773977"/>
          <a:ext cx="8339931" cy="92465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future of “The Times” is in the hands of its ability to adapt and in the ever fast changing digital era where the news has to be instant but maintaining its integrity by making sure stories are vetted by its journalists and approved by editors thus eliminating the ever growing </a:t>
          </a:r>
          <a:r>
            <a:rPr lang="en-GB" sz="1400" kern="1200" dirty="0" err="1"/>
            <a:t>barage</a:t>
          </a:r>
          <a:r>
            <a:rPr lang="en-GB" sz="1400" kern="1200" dirty="0"/>
            <a:t> of “Fake News” that is hitting the digital market</a:t>
          </a:r>
        </a:p>
      </dsp:txBody>
      <dsp:txXfrm>
        <a:off x="2175669" y="2773977"/>
        <a:ext cx="8339931" cy="924659"/>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D80DD-848B-4508-B2BE-457F21004207}">
      <dsp:nvSpPr>
        <dsp:cNvPr id="0" name=""/>
        <dsp:cNvSpPr/>
      </dsp:nvSpPr>
      <dsp:spPr>
        <a:xfrm>
          <a:off x="0" y="0"/>
          <a:ext cx="772795" cy="77279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454DD-1EA0-47C4-A2E3-C40C5891A685}">
      <dsp:nvSpPr>
        <dsp:cNvPr id="0" name=""/>
        <dsp:cNvSpPr/>
      </dsp:nvSpPr>
      <dsp:spPr>
        <a:xfrm>
          <a:off x="386397" y="0"/>
          <a:ext cx="7714614" cy="772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GB" sz="3500" kern="1200" dirty="0"/>
            <a:t>References</a:t>
          </a:r>
        </a:p>
      </dsp:txBody>
      <dsp:txXfrm>
        <a:off x="386397" y="0"/>
        <a:ext cx="7714614" cy="77279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D80DD-848B-4508-B2BE-457F21004207}">
      <dsp:nvSpPr>
        <dsp:cNvPr id="0" name=""/>
        <dsp:cNvSpPr/>
      </dsp:nvSpPr>
      <dsp:spPr>
        <a:xfrm>
          <a:off x="0" y="0"/>
          <a:ext cx="581467" cy="58146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454DD-1EA0-47C4-A2E3-C40C5891A685}">
      <dsp:nvSpPr>
        <dsp:cNvPr id="0" name=""/>
        <dsp:cNvSpPr/>
      </dsp:nvSpPr>
      <dsp:spPr>
        <a:xfrm>
          <a:off x="290733" y="0"/>
          <a:ext cx="3759772" cy="58146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References ….Continue</a:t>
          </a:r>
        </a:p>
      </dsp:txBody>
      <dsp:txXfrm>
        <a:off x="290733" y="0"/>
        <a:ext cx="3759772" cy="58146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80950C-5D44-444B-B286-DC404E356120}" type="datetimeFigureOut">
              <a:rPr lang="en-US" smtClean="0"/>
              <a:t>11/14/19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1707A-346E-EB4E-AC20-E357EF6DB773}" type="slidenum">
              <a:rPr lang="en-US" smtClean="0"/>
              <a:t>‹#›</a:t>
            </a:fld>
            <a:endParaRPr lang="en-US"/>
          </a:p>
        </p:txBody>
      </p:sp>
    </p:spTree>
    <p:extLst>
      <p:ext uri="{BB962C8B-B14F-4D97-AF65-F5344CB8AC3E}">
        <p14:creationId xmlns:p14="http://schemas.microsoft.com/office/powerpoint/2010/main" val="3537122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80940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304479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4006587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4257623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1192475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3260789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3465846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1413161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1016493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2491746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710BEF-E41A-4417-B2E4-59E8CBA7F979}" type="datetimeFigureOut">
              <a:rPr lang="en-GB" smtClean="0"/>
              <a:t>14/11/2019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8907C-FBDA-48F6-9B43-9F600A0B1BF5}" type="slidenum">
              <a:rPr lang="en-GB" smtClean="0"/>
              <a:t>‹#›</a:t>
            </a:fld>
            <a:endParaRPr lang="en-GB" dirty="0"/>
          </a:p>
        </p:txBody>
      </p:sp>
    </p:spTree>
    <p:extLst>
      <p:ext uri="{BB962C8B-B14F-4D97-AF65-F5344CB8AC3E}">
        <p14:creationId xmlns:p14="http://schemas.microsoft.com/office/powerpoint/2010/main" val="1404527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10BEF-E41A-4417-B2E4-59E8CBA7F979}" type="datetimeFigureOut">
              <a:rPr lang="en-GB" smtClean="0"/>
              <a:t>14/11/2019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D8907C-FBDA-48F6-9B43-9F600A0B1BF5}" type="slidenum">
              <a:rPr lang="en-GB" smtClean="0"/>
              <a:t>‹#›</a:t>
            </a:fld>
            <a:endParaRPr lang="en-GB" dirty="0"/>
          </a:p>
        </p:txBody>
      </p:sp>
    </p:spTree>
    <p:extLst>
      <p:ext uri="{BB962C8B-B14F-4D97-AF65-F5344CB8AC3E}">
        <p14:creationId xmlns:p14="http://schemas.microsoft.com/office/powerpoint/2010/main" val="4122107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11.xml"/><Relationship Id="rId13" Type="http://schemas.openxmlformats.org/officeDocument/2006/relationships/diagramLayout" Target="../diagrams/layout12.xml"/><Relationship Id="rId3" Type="http://schemas.openxmlformats.org/officeDocument/2006/relationships/diagramLayout" Target="../diagrams/layout10.xml"/><Relationship Id="rId7" Type="http://schemas.openxmlformats.org/officeDocument/2006/relationships/diagramData" Target="../diagrams/data11.xml"/><Relationship Id="rId12" Type="http://schemas.openxmlformats.org/officeDocument/2006/relationships/diagramData" Target="../diagrams/data12.xml"/><Relationship Id="rId2" Type="http://schemas.openxmlformats.org/officeDocument/2006/relationships/diagramData" Target="../diagrams/data10.xml"/><Relationship Id="rId16" Type="http://schemas.microsoft.com/office/2007/relationships/diagramDrawing" Target="../diagrams/drawing12.xml"/><Relationship Id="rId1" Type="http://schemas.openxmlformats.org/officeDocument/2006/relationships/slideLayout" Target="../slideLayouts/slideLayout2.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5" Type="http://schemas.openxmlformats.org/officeDocument/2006/relationships/diagramColors" Target="../diagrams/colors12.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 Id="rId14" Type="http://schemas.openxmlformats.org/officeDocument/2006/relationships/diagramQuickStyle" Target="../diagrams/quickStyle1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8.xml"/><Relationship Id="rId3" Type="http://schemas.openxmlformats.org/officeDocument/2006/relationships/diagramLayout" Target="../diagrams/layout17.xml"/><Relationship Id="rId7" Type="http://schemas.openxmlformats.org/officeDocument/2006/relationships/diagramData" Target="../diagrams/data18.xml"/><Relationship Id="rId12" Type="http://schemas.openxmlformats.org/officeDocument/2006/relationships/image" Target="../media/image2.png"/><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0.xml"/><Relationship Id="rId3" Type="http://schemas.openxmlformats.org/officeDocument/2006/relationships/diagramLayout" Target="../diagrams/layout19.xml"/><Relationship Id="rId7" Type="http://schemas.openxmlformats.org/officeDocument/2006/relationships/diagramData" Target="../diagrams/data20.xml"/><Relationship Id="rId12" Type="http://schemas.openxmlformats.org/officeDocument/2006/relationships/image" Target="../media/image3.png"/><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11" Type="http://schemas.microsoft.com/office/2007/relationships/diagramDrawing" Target="../diagrams/drawing20.xml"/><Relationship Id="rId5" Type="http://schemas.openxmlformats.org/officeDocument/2006/relationships/diagramColors" Target="../diagrams/colors19.xml"/><Relationship Id="rId10" Type="http://schemas.openxmlformats.org/officeDocument/2006/relationships/diagramColors" Target="../diagrams/colors20.xml"/><Relationship Id="rId4" Type="http://schemas.openxmlformats.org/officeDocument/2006/relationships/diagramQuickStyle" Target="../diagrams/quickStyle19.xml"/><Relationship Id="rId9" Type="http://schemas.openxmlformats.org/officeDocument/2006/relationships/diagramQuickStyle" Target="../diagrams/quickStyle20.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diagramLayout" Target="../diagrams/layout21.xml"/><Relationship Id="rId7" Type="http://schemas.openxmlformats.org/officeDocument/2006/relationships/diagramData" Target="../diagrams/data22.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11" Type="http://schemas.microsoft.com/office/2007/relationships/diagramDrawing" Target="../diagrams/drawing22.xml"/><Relationship Id="rId5" Type="http://schemas.openxmlformats.org/officeDocument/2006/relationships/diagramColors" Target="../diagrams/colors21.xml"/><Relationship Id="rId10" Type="http://schemas.openxmlformats.org/officeDocument/2006/relationships/diagramColors" Target="../diagrams/colors22.xml"/><Relationship Id="rId4" Type="http://schemas.openxmlformats.org/officeDocument/2006/relationships/diagramQuickStyle" Target="../diagrams/quickStyle21.xml"/><Relationship Id="rId9" Type="http://schemas.openxmlformats.org/officeDocument/2006/relationships/diagramQuickStyle" Target="../diagrams/quickStyle22.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diagramColors" Target="../diagrams/colors24.xml"/><Relationship Id="rId3" Type="http://schemas.openxmlformats.org/officeDocument/2006/relationships/diagramLayout" Target="../diagrams/layout23.xml"/><Relationship Id="rId7" Type="http://schemas.openxmlformats.org/officeDocument/2006/relationships/image" Target="../media/image4.png"/><Relationship Id="rId12" Type="http://schemas.openxmlformats.org/officeDocument/2006/relationships/diagramQuickStyle" Target="../diagrams/quickStyle24.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11" Type="http://schemas.openxmlformats.org/officeDocument/2006/relationships/diagramLayout" Target="../diagrams/layout24.xml"/><Relationship Id="rId5" Type="http://schemas.openxmlformats.org/officeDocument/2006/relationships/diagramColors" Target="../diagrams/colors23.xml"/><Relationship Id="rId10" Type="http://schemas.openxmlformats.org/officeDocument/2006/relationships/diagramData" Target="../diagrams/data24.xml"/><Relationship Id="rId4" Type="http://schemas.openxmlformats.org/officeDocument/2006/relationships/diagramQuickStyle" Target="../diagrams/quickStyle23.xml"/><Relationship Id="rId9" Type="http://schemas.openxmlformats.org/officeDocument/2006/relationships/image" Target="../media/image6.png"/><Relationship Id="rId14" Type="http://schemas.microsoft.com/office/2007/relationships/diagramDrawing" Target="../diagrams/drawing24.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26.xml"/><Relationship Id="rId3" Type="http://schemas.openxmlformats.org/officeDocument/2006/relationships/diagramLayout" Target="../diagrams/layout25.xml"/><Relationship Id="rId7" Type="http://schemas.openxmlformats.org/officeDocument/2006/relationships/diagramData" Target="../diagrams/data26.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11" Type="http://schemas.microsoft.com/office/2007/relationships/diagramDrawing" Target="../diagrams/drawing26.xml"/><Relationship Id="rId5" Type="http://schemas.openxmlformats.org/officeDocument/2006/relationships/diagramColors" Target="../diagrams/colors25.xml"/><Relationship Id="rId10" Type="http://schemas.openxmlformats.org/officeDocument/2006/relationships/diagramColors" Target="../diagrams/colors26.xml"/><Relationship Id="rId4" Type="http://schemas.openxmlformats.org/officeDocument/2006/relationships/diagramQuickStyle" Target="../diagrams/quickStyle25.xml"/><Relationship Id="rId9" Type="http://schemas.openxmlformats.org/officeDocument/2006/relationships/diagramQuickStyle" Target="../diagrams/quickStyle26.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28.xml"/><Relationship Id="rId3" Type="http://schemas.openxmlformats.org/officeDocument/2006/relationships/diagramLayout" Target="../diagrams/layout27.xml"/><Relationship Id="rId7" Type="http://schemas.openxmlformats.org/officeDocument/2006/relationships/diagramData" Target="../diagrams/data28.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11" Type="http://schemas.microsoft.com/office/2007/relationships/diagramDrawing" Target="../diagrams/drawing28.xml"/><Relationship Id="rId5" Type="http://schemas.openxmlformats.org/officeDocument/2006/relationships/diagramColors" Target="../diagrams/colors27.xml"/><Relationship Id="rId10" Type="http://schemas.openxmlformats.org/officeDocument/2006/relationships/diagramColors" Target="../diagrams/colors28.xml"/><Relationship Id="rId4" Type="http://schemas.openxmlformats.org/officeDocument/2006/relationships/diagramQuickStyle" Target="../diagrams/quickStyle27.xml"/><Relationship Id="rId9" Type="http://schemas.openxmlformats.org/officeDocument/2006/relationships/diagramQuickStyle" Target="../diagrams/quickStyle2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1.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1.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502626865"/>
              </p:ext>
            </p:extLst>
          </p:nvPr>
        </p:nvGraphicFramePr>
        <p:xfrm>
          <a:off x="1408469" y="3992609"/>
          <a:ext cx="8888820" cy="20733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picture containing food, table&#10;&#10;Description automatically generated">
            <a:extLst>
              <a:ext uri="{FF2B5EF4-FFF2-40B4-BE49-F238E27FC236}">
                <a16:creationId xmlns:a16="http://schemas.microsoft.com/office/drawing/2014/main" id="{AA7482CE-C9DD-1547-8336-E6FC687D4E8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13091" y="792043"/>
            <a:ext cx="4170473" cy="2775260"/>
          </a:xfrm>
          <a:prstGeom prst="rect">
            <a:avLst/>
          </a:prstGeom>
        </p:spPr>
      </p:pic>
    </p:spTree>
    <p:extLst>
      <p:ext uri="{BB962C8B-B14F-4D97-AF65-F5344CB8AC3E}">
        <p14:creationId xmlns:p14="http://schemas.microsoft.com/office/powerpoint/2010/main" val="2170122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22F84060-5ECA-6840-A8B6-7B7ABA6643CD}"/>
              </a:ext>
            </a:extLst>
          </p:cNvPr>
          <p:cNvGraphicFramePr/>
          <p:nvPr>
            <p:extLst>
              <p:ext uri="{D42A27DB-BD31-4B8C-83A1-F6EECF244321}">
                <p14:modId xmlns:p14="http://schemas.microsoft.com/office/powerpoint/2010/main" val="2361430577"/>
              </p:ext>
            </p:extLst>
          </p:nvPr>
        </p:nvGraphicFramePr>
        <p:xfrm>
          <a:off x="839788" y="365125"/>
          <a:ext cx="10515600" cy="1325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Content Placeholder 7">
            <a:extLst>
              <a:ext uri="{FF2B5EF4-FFF2-40B4-BE49-F238E27FC236}">
                <a16:creationId xmlns:a16="http://schemas.microsoft.com/office/drawing/2014/main" id="{726C3E03-5AB0-FD40-B352-757D9E237A3B}"/>
              </a:ext>
            </a:extLst>
          </p:cNvPr>
          <p:cNvGraphicFramePr>
            <a:graphicFrameLocks/>
          </p:cNvGraphicFramePr>
          <p:nvPr>
            <p:extLst>
              <p:ext uri="{D42A27DB-BD31-4B8C-83A1-F6EECF244321}">
                <p14:modId xmlns:p14="http://schemas.microsoft.com/office/powerpoint/2010/main" val="3040343813"/>
              </p:ext>
            </p:extLst>
          </p:nvPr>
        </p:nvGraphicFramePr>
        <p:xfrm>
          <a:off x="4027875" y="2217996"/>
          <a:ext cx="4136249" cy="3684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90767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157189778"/>
              </p:ext>
            </p:extLst>
          </p:nvPr>
        </p:nvGraphicFramePr>
        <p:xfrm>
          <a:off x="995569" y="305749"/>
          <a:ext cx="10200861" cy="960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516425489"/>
              </p:ext>
            </p:extLst>
          </p:nvPr>
        </p:nvGraphicFramePr>
        <p:xfrm>
          <a:off x="838200" y="1362492"/>
          <a:ext cx="10585174" cy="53157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35742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070527283"/>
              </p:ext>
            </p:extLst>
          </p:nvPr>
        </p:nvGraphicFramePr>
        <p:xfrm>
          <a:off x="838200" y="365126"/>
          <a:ext cx="10200861" cy="960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414258049"/>
              </p:ext>
            </p:extLst>
          </p:nvPr>
        </p:nvGraphicFramePr>
        <p:xfrm>
          <a:off x="838200" y="1600337"/>
          <a:ext cx="10585174" cy="50390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40587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97765834"/>
              </p:ext>
            </p:extLst>
          </p:nvPr>
        </p:nvGraphicFramePr>
        <p:xfrm>
          <a:off x="838200" y="223284"/>
          <a:ext cx="10200861" cy="960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1393143723"/>
              </p:ext>
            </p:extLst>
          </p:nvPr>
        </p:nvGraphicFramePr>
        <p:xfrm>
          <a:off x="952500" y="1325218"/>
          <a:ext cx="10585174" cy="530949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04583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10191422"/>
              </p:ext>
            </p:extLst>
          </p:nvPr>
        </p:nvGraphicFramePr>
        <p:xfrm>
          <a:off x="838200" y="365126"/>
          <a:ext cx="10200861" cy="960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3865492093"/>
              </p:ext>
            </p:extLst>
          </p:nvPr>
        </p:nvGraphicFramePr>
        <p:xfrm>
          <a:off x="838200" y="1077822"/>
          <a:ext cx="10585174" cy="50390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 name="Diagram 4">
            <a:extLst>
              <a:ext uri="{FF2B5EF4-FFF2-40B4-BE49-F238E27FC236}">
                <a16:creationId xmlns:a16="http://schemas.microsoft.com/office/drawing/2014/main" id="{C7C8DD1F-48A1-1147-9775-2BD232E8DD1A}"/>
              </a:ext>
            </a:extLst>
          </p:cNvPr>
          <p:cNvGraphicFramePr/>
          <p:nvPr>
            <p:extLst>
              <p:ext uri="{D42A27DB-BD31-4B8C-83A1-F6EECF244321}">
                <p14:modId xmlns:p14="http://schemas.microsoft.com/office/powerpoint/2010/main" val="623492400"/>
              </p:ext>
            </p:extLst>
          </p:nvPr>
        </p:nvGraphicFramePr>
        <p:xfrm>
          <a:off x="6964136" y="365126"/>
          <a:ext cx="4459237" cy="48396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986635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53899386"/>
              </p:ext>
            </p:extLst>
          </p:nvPr>
        </p:nvGraphicFramePr>
        <p:xfrm>
          <a:off x="6964136" y="365126"/>
          <a:ext cx="4459237" cy="483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915983546"/>
              </p:ext>
            </p:extLst>
          </p:nvPr>
        </p:nvGraphicFramePr>
        <p:xfrm>
          <a:off x="838199" y="1077823"/>
          <a:ext cx="10585174" cy="50390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61220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54150934"/>
              </p:ext>
            </p:extLst>
          </p:nvPr>
        </p:nvGraphicFramePr>
        <p:xfrm>
          <a:off x="6764565" y="395950"/>
          <a:ext cx="4658809" cy="528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567028212"/>
              </p:ext>
            </p:extLst>
          </p:nvPr>
        </p:nvGraphicFramePr>
        <p:xfrm>
          <a:off x="838200" y="1076355"/>
          <a:ext cx="10585174" cy="54666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3956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896065301"/>
              </p:ext>
            </p:extLst>
          </p:nvPr>
        </p:nvGraphicFramePr>
        <p:xfrm>
          <a:off x="838200" y="365126"/>
          <a:ext cx="10200861" cy="960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3065135269"/>
              </p:ext>
            </p:extLst>
          </p:nvPr>
        </p:nvGraphicFramePr>
        <p:xfrm>
          <a:off x="838200" y="1600337"/>
          <a:ext cx="4487631" cy="50390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descr="A picture containing screenshot&#10;&#10;Description automatically generated">
            <a:extLst>
              <a:ext uri="{FF2B5EF4-FFF2-40B4-BE49-F238E27FC236}">
                <a16:creationId xmlns:a16="http://schemas.microsoft.com/office/drawing/2014/main" id="{FFA0786D-B0AD-3845-8C3A-6CB3034EAC25}"/>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325831" y="1726058"/>
            <a:ext cx="6209800" cy="4340831"/>
          </a:xfrm>
          <a:prstGeom prst="rect">
            <a:avLst/>
          </a:prstGeom>
        </p:spPr>
      </p:pic>
      <p:sp>
        <p:nvSpPr>
          <p:cNvPr id="2" name="TextBox 1">
            <a:extLst>
              <a:ext uri="{FF2B5EF4-FFF2-40B4-BE49-F238E27FC236}">
                <a16:creationId xmlns:a16="http://schemas.microsoft.com/office/drawing/2014/main" id="{01376C34-08A3-5D44-8BF9-17CA21495FF7}"/>
              </a:ext>
            </a:extLst>
          </p:cNvPr>
          <p:cNvSpPr txBox="1"/>
          <p:nvPr/>
        </p:nvSpPr>
        <p:spPr>
          <a:xfrm>
            <a:off x="8514080" y="6309360"/>
            <a:ext cx="1615440" cy="276999"/>
          </a:xfrm>
          <a:prstGeom prst="rect">
            <a:avLst/>
          </a:prstGeom>
          <a:noFill/>
        </p:spPr>
        <p:txBody>
          <a:bodyPr wrap="square" rtlCol="0">
            <a:spAutoFit/>
          </a:bodyPr>
          <a:lstStyle/>
          <a:p>
            <a:r>
              <a:rPr lang="en-US" sz="1200" dirty="0"/>
              <a:t>[</a:t>
            </a:r>
            <a:r>
              <a:rPr lang="en-US" sz="1200" dirty="0" err="1"/>
              <a:t>statista.com</a:t>
            </a:r>
            <a:r>
              <a:rPr lang="en-US" sz="1200" dirty="0"/>
              <a:t> 2019]</a:t>
            </a:r>
          </a:p>
        </p:txBody>
      </p:sp>
    </p:spTree>
    <p:extLst>
      <p:ext uri="{BB962C8B-B14F-4D97-AF65-F5344CB8AC3E}">
        <p14:creationId xmlns:p14="http://schemas.microsoft.com/office/powerpoint/2010/main" val="2046524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627460649"/>
              </p:ext>
            </p:extLst>
          </p:nvPr>
        </p:nvGraphicFramePr>
        <p:xfrm>
          <a:off x="7659315" y="361120"/>
          <a:ext cx="4032086" cy="636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3007715568"/>
              </p:ext>
            </p:extLst>
          </p:nvPr>
        </p:nvGraphicFramePr>
        <p:xfrm>
          <a:off x="500599" y="997968"/>
          <a:ext cx="3570572" cy="50390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5" name="Picture 4" descr="A screenshot of a cell phone&#10;&#10;Description automatically generated">
            <a:extLst>
              <a:ext uri="{FF2B5EF4-FFF2-40B4-BE49-F238E27FC236}">
                <a16:creationId xmlns:a16="http://schemas.microsoft.com/office/drawing/2014/main" id="{0E141748-F400-4242-A9AB-FDCAF625241A}"/>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071171" y="1237346"/>
            <a:ext cx="7620229" cy="4875778"/>
          </a:xfrm>
          <a:prstGeom prst="rect">
            <a:avLst/>
          </a:prstGeom>
        </p:spPr>
      </p:pic>
    </p:spTree>
    <p:extLst>
      <p:ext uri="{BB962C8B-B14F-4D97-AF65-F5344CB8AC3E}">
        <p14:creationId xmlns:p14="http://schemas.microsoft.com/office/powerpoint/2010/main" val="568514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959980969"/>
              </p:ext>
            </p:extLst>
          </p:nvPr>
        </p:nvGraphicFramePr>
        <p:xfrm>
          <a:off x="838200" y="365126"/>
          <a:ext cx="10200861" cy="960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a:extLst>
              <a:ext uri="{FF2B5EF4-FFF2-40B4-BE49-F238E27FC236}">
                <a16:creationId xmlns:a16="http://schemas.microsoft.com/office/drawing/2014/main" id="{23DE8318-8491-4442-B83E-84C39A3F2C00}"/>
              </a:ext>
            </a:extLst>
          </p:cNvPr>
          <p:cNvGraphicFramePr>
            <a:graphicFrameLocks/>
          </p:cNvGraphicFramePr>
          <p:nvPr>
            <p:extLst>
              <p:ext uri="{D42A27DB-BD31-4B8C-83A1-F6EECF244321}">
                <p14:modId xmlns:p14="http://schemas.microsoft.com/office/powerpoint/2010/main" val="3409920682"/>
              </p:ext>
            </p:extLst>
          </p:nvPr>
        </p:nvGraphicFramePr>
        <p:xfrm>
          <a:off x="523461" y="1633609"/>
          <a:ext cx="10515600"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17902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00768654"/>
              </p:ext>
            </p:extLst>
          </p:nvPr>
        </p:nvGraphicFramePr>
        <p:xfrm>
          <a:off x="8307850" y="313756"/>
          <a:ext cx="3451579" cy="4979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screenshot of a cell phone&#10;&#10;Description automatically generated">
            <a:extLst>
              <a:ext uri="{FF2B5EF4-FFF2-40B4-BE49-F238E27FC236}">
                <a16:creationId xmlns:a16="http://schemas.microsoft.com/office/drawing/2014/main" id="{26B9320A-A118-6C46-93C7-0263FAC91B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9696" y="2343783"/>
            <a:ext cx="4091414" cy="4364175"/>
          </a:xfrm>
          <a:prstGeom prst="rect">
            <a:avLst/>
          </a:prstGeom>
        </p:spPr>
      </p:pic>
      <p:pic>
        <p:nvPicPr>
          <p:cNvPr id="3" name="Picture 2" descr="A screenshot of a cell phone&#10;&#10;Description automatically generated">
            <a:extLst>
              <a:ext uri="{FF2B5EF4-FFF2-40B4-BE49-F238E27FC236}">
                <a16:creationId xmlns:a16="http://schemas.microsoft.com/office/drawing/2014/main" id="{F947738D-19C0-8C41-B912-597670D1EF7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117331" y="2332130"/>
            <a:ext cx="3024297" cy="4364175"/>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F5CE937B-4539-1C4E-89CB-70A4251AB61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223096" y="2343783"/>
            <a:ext cx="3621086" cy="2015447"/>
          </a:xfrm>
          <a:prstGeom prst="rect">
            <a:avLst/>
          </a:prstGeom>
        </p:spPr>
      </p:pic>
      <p:graphicFrame>
        <p:nvGraphicFramePr>
          <p:cNvPr id="12" name="Content Placeholder 4">
            <a:extLst>
              <a:ext uri="{FF2B5EF4-FFF2-40B4-BE49-F238E27FC236}">
                <a16:creationId xmlns:a16="http://schemas.microsoft.com/office/drawing/2014/main" id="{BBF6636B-4973-4F44-A2A4-05B31C306414}"/>
              </a:ext>
            </a:extLst>
          </p:cNvPr>
          <p:cNvGraphicFramePr>
            <a:graphicFrameLocks/>
          </p:cNvGraphicFramePr>
          <p:nvPr>
            <p:extLst>
              <p:ext uri="{D42A27DB-BD31-4B8C-83A1-F6EECF244321}">
                <p14:modId xmlns:p14="http://schemas.microsoft.com/office/powerpoint/2010/main" val="1485470347"/>
              </p:ext>
            </p:extLst>
          </p:nvPr>
        </p:nvGraphicFramePr>
        <p:xfrm>
          <a:off x="838200" y="908910"/>
          <a:ext cx="10515600" cy="123828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6" name="TextBox 5">
            <a:extLst>
              <a:ext uri="{FF2B5EF4-FFF2-40B4-BE49-F238E27FC236}">
                <a16:creationId xmlns:a16="http://schemas.microsoft.com/office/drawing/2014/main" id="{ADAA8163-0088-A940-B058-A9317443C5E1}"/>
              </a:ext>
            </a:extLst>
          </p:cNvPr>
          <p:cNvSpPr txBox="1"/>
          <p:nvPr/>
        </p:nvSpPr>
        <p:spPr>
          <a:xfrm>
            <a:off x="9631680" y="6238240"/>
            <a:ext cx="1722120" cy="276999"/>
          </a:xfrm>
          <a:prstGeom prst="rect">
            <a:avLst/>
          </a:prstGeom>
          <a:noFill/>
        </p:spPr>
        <p:txBody>
          <a:bodyPr wrap="square" rtlCol="0">
            <a:spAutoFit/>
          </a:bodyPr>
          <a:lstStyle/>
          <a:p>
            <a:r>
              <a:rPr lang="en-US" sz="1200" dirty="0"/>
              <a:t>[</a:t>
            </a:r>
            <a:r>
              <a:rPr lang="en-US" sz="1200" dirty="0" err="1"/>
              <a:t>Wikipedia.org</a:t>
            </a:r>
            <a:r>
              <a:rPr lang="en-US" sz="1200" dirty="0"/>
              <a:t> 2019]</a:t>
            </a:r>
          </a:p>
        </p:txBody>
      </p:sp>
    </p:spTree>
    <p:extLst>
      <p:ext uri="{BB962C8B-B14F-4D97-AF65-F5344CB8AC3E}">
        <p14:creationId xmlns:p14="http://schemas.microsoft.com/office/powerpoint/2010/main" val="3436449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912698719"/>
              </p:ext>
            </p:extLst>
          </p:nvPr>
        </p:nvGraphicFramePr>
        <p:xfrm>
          <a:off x="838200" y="365126"/>
          <a:ext cx="10200861" cy="960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p:cNvGraphicFramePr>
            <a:graphicFrameLocks noGrp="1"/>
          </p:cNvGraphicFramePr>
          <p:nvPr>
            <p:ph idx="1"/>
            <p:extLst>
              <p:ext uri="{D42A27DB-BD31-4B8C-83A1-F6EECF244321}">
                <p14:modId xmlns:p14="http://schemas.microsoft.com/office/powerpoint/2010/main" val="2929422662"/>
              </p:ext>
            </p:extLst>
          </p:nvPr>
        </p:nvGraphicFramePr>
        <p:xfrm>
          <a:off x="838200" y="1600337"/>
          <a:ext cx="10585174" cy="50390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283427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178285394"/>
              </p:ext>
            </p:extLst>
          </p:nvPr>
        </p:nvGraphicFramePr>
        <p:xfrm>
          <a:off x="838200" y="365126"/>
          <a:ext cx="10200861" cy="960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a:extLst>
              <a:ext uri="{FF2B5EF4-FFF2-40B4-BE49-F238E27FC236}">
                <a16:creationId xmlns:a16="http://schemas.microsoft.com/office/drawing/2014/main" id="{23DE8318-8491-4442-B83E-84C39A3F2C00}"/>
              </a:ext>
            </a:extLst>
          </p:cNvPr>
          <p:cNvGraphicFramePr>
            <a:graphicFrameLocks/>
          </p:cNvGraphicFramePr>
          <p:nvPr>
            <p:extLst>
              <p:ext uri="{D42A27DB-BD31-4B8C-83A1-F6EECF244321}">
                <p14:modId xmlns:p14="http://schemas.microsoft.com/office/powerpoint/2010/main" val="3721499658"/>
              </p:ext>
            </p:extLst>
          </p:nvPr>
        </p:nvGraphicFramePr>
        <p:xfrm>
          <a:off x="523461" y="1633609"/>
          <a:ext cx="10515600"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0468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22F84060-5ECA-6840-A8B6-7B7ABA6643CD}"/>
              </a:ext>
            </a:extLst>
          </p:cNvPr>
          <p:cNvGraphicFramePr/>
          <p:nvPr>
            <p:extLst>
              <p:ext uri="{D42A27DB-BD31-4B8C-83A1-F6EECF244321}">
                <p14:modId xmlns:p14="http://schemas.microsoft.com/office/powerpoint/2010/main" val="2348246873"/>
              </p:ext>
            </p:extLst>
          </p:nvPr>
        </p:nvGraphicFramePr>
        <p:xfrm>
          <a:off x="2045494" y="404052"/>
          <a:ext cx="8101012" cy="772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750F35B1-7513-1845-869E-5656C24A8DB4}"/>
              </a:ext>
            </a:extLst>
          </p:cNvPr>
          <p:cNvSpPr txBox="1"/>
          <p:nvPr/>
        </p:nvSpPr>
        <p:spPr>
          <a:xfrm>
            <a:off x="388700" y="1336119"/>
            <a:ext cx="11414600" cy="5693866"/>
          </a:xfrm>
          <a:prstGeom prst="rect">
            <a:avLst/>
          </a:prstGeom>
          <a:noFill/>
        </p:spPr>
        <p:txBody>
          <a:bodyPr wrap="none" rtlCol="0">
            <a:spAutoFit/>
          </a:bodyPr>
          <a:lstStyle/>
          <a:p>
            <a:r>
              <a:rPr lang="en-GB" sz="1400" dirty="0" err="1"/>
              <a:t>Wikipedia.org</a:t>
            </a:r>
            <a:r>
              <a:rPr lang="en-GB" sz="1400" dirty="0"/>
              <a:t>. (2019). The Times. [online] Available at: https://</a:t>
            </a:r>
            <a:r>
              <a:rPr lang="en-GB" sz="1400" dirty="0" err="1"/>
              <a:t>en.wikipedia.org</a:t>
            </a:r>
            <a:r>
              <a:rPr lang="en-GB" sz="1400" dirty="0"/>
              <a:t>/wiki/</a:t>
            </a:r>
            <a:r>
              <a:rPr lang="en-GB" sz="1400" dirty="0" err="1"/>
              <a:t>The_Times</a:t>
            </a:r>
            <a:r>
              <a:rPr lang="en-GB" sz="1400" dirty="0"/>
              <a:t> [Accessed 14 Nov. 2019]</a:t>
            </a:r>
          </a:p>
          <a:p>
            <a:endParaRPr lang="en-GB" sz="1400" dirty="0"/>
          </a:p>
          <a:p>
            <a:r>
              <a:rPr lang="en-GB" sz="1400" dirty="0" err="1"/>
              <a:t>Encyclopedia</a:t>
            </a:r>
            <a:r>
              <a:rPr lang="en-GB" sz="1400" dirty="0"/>
              <a:t> Britannica. (2019). </a:t>
            </a:r>
            <a:r>
              <a:rPr lang="en-GB" sz="1400" i="1" dirty="0"/>
              <a:t>The Times | History &amp; Facts</a:t>
            </a:r>
            <a:r>
              <a:rPr lang="en-GB" sz="1400" dirty="0"/>
              <a:t>. [online] Available at: https://</a:t>
            </a:r>
            <a:r>
              <a:rPr lang="en-GB" sz="1400" dirty="0" err="1"/>
              <a:t>www.britannica.com</a:t>
            </a:r>
            <a:r>
              <a:rPr lang="en-GB" sz="1400" dirty="0"/>
              <a:t>/topic/The-Times [Accessed 14 Nov. 2019]. </a:t>
            </a:r>
          </a:p>
          <a:p>
            <a:endParaRPr lang="en-GB" sz="1400" dirty="0"/>
          </a:p>
          <a:p>
            <a:r>
              <a:rPr lang="en-GB" sz="1400" dirty="0"/>
              <a:t>Charlotte Seager, E. (2019). </a:t>
            </a:r>
            <a:r>
              <a:rPr lang="en-GB" sz="1400" i="1" dirty="0"/>
              <a:t>Welcome to The Times and The Sunday Times new online comments</a:t>
            </a:r>
            <a:r>
              <a:rPr lang="en-GB" sz="1400" dirty="0"/>
              <a:t>. [online] </a:t>
            </a:r>
            <a:r>
              <a:rPr lang="en-GB" sz="1400" dirty="0" err="1"/>
              <a:t>Thetimes.co.uk</a:t>
            </a:r>
            <a:r>
              <a:rPr lang="en-GB" sz="1400" dirty="0"/>
              <a:t>. Available at: </a:t>
            </a:r>
          </a:p>
          <a:p>
            <a:r>
              <a:rPr lang="en-GB" sz="1400" dirty="0"/>
              <a:t>https://</a:t>
            </a:r>
            <a:r>
              <a:rPr lang="en-GB" sz="1400" dirty="0" err="1"/>
              <a:t>www.thetimes.co.uk</a:t>
            </a:r>
            <a:r>
              <a:rPr lang="en-GB" sz="1400" dirty="0"/>
              <a:t>/article/welcome-to-the-times-and-the-sunday-times-new-online-comments-b06slgtrn [Accessed 14 Nov. 2019].</a:t>
            </a:r>
          </a:p>
          <a:p>
            <a:endParaRPr lang="en-GB" sz="1400" dirty="0"/>
          </a:p>
          <a:p>
            <a:r>
              <a:rPr lang="en-GB" sz="1400" dirty="0"/>
              <a:t>Omega. (2019). </a:t>
            </a:r>
            <a:r>
              <a:rPr lang="en-GB" sz="1400" i="1" dirty="0"/>
              <a:t>Print or Digital: It All Has Environmental Impact</a:t>
            </a:r>
            <a:r>
              <a:rPr lang="en-GB" sz="1400" dirty="0"/>
              <a:t>. [online] Available at: </a:t>
            </a:r>
          </a:p>
          <a:p>
            <a:r>
              <a:rPr lang="en-GB" sz="1400" dirty="0"/>
              <a:t>https://</a:t>
            </a:r>
            <a:r>
              <a:rPr lang="en-GB" sz="1400" dirty="0" err="1"/>
              <a:t>www.eomega.org</a:t>
            </a:r>
            <a:r>
              <a:rPr lang="en-GB" sz="1400" dirty="0"/>
              <a:t>/article/print-or-digital-it-all-has-environmental-impact [Accessed 14 Nov. 2019].</a:t>
            </a:r>
          </a:p>
          <a:p>
            <a:endParaRPr lang="en-GB" sz="1400" dirty="0"/>
          </a:p>
          <a:p>
            <a:r>
              <a:rPr lang="en-GB" sz="1400" dirty="0"/>
              <a:t>Press Gazette. (2019). </a:t>
            </a:r>
            <a:r>
              <a:rPr lang="en-GB" sz="1400" i="1" dirty="0"/>
              <a:t>Times and Sun newspapers both see turnover fall by £22m year-on-year - Press Gazette</a:t>
            </a:r>
            <a:r>
              <a:rPr lang="en-GB" sz="1400" dirty="0"/>
              <a:t>. [online] Available at: </a:t>
            </a:r>
          </a:p>
          <a:p>
            <a:r>
              <a:rPr lang="en-GB" sz="1400" dirty="0"/>
              <a:t>https://</a:t>
            </a:r>
            <a:r>
              <a:rPr lang="en-GB" sz="1400" dirty="0" err="1"/>
              <a:t>www.pressgazette.co.uk</a:t>
            </a:r>
            <a:r>
              <a:rPr lang="en-GB" sz="1400" dirty="0"/>
              <a:t>/times-and-sun-newspapers-both-see-turnover-fall-by-22m-year-on-year/ [Accessed 14 Nov. 2019].</a:t>
            </a:r>
          </a:p>
          <a:p>
            <a:endParaRPr lang="en-GB" sz="1400" dirty="0"/>
          </a:p>
          <a:p>
            <a:r>
              <a:rPr lang="en-GB" sz="1400" dirty="0"/>
              <a:t>Gibbs, A. (2019). </a:t>
            </a:r>
            <a:r>
              <a:rPr lang="en-GB" sz="1400" i="1" dirty="0"/>
              <a:t>UK election: How influential are newspaper endorsements in today’s digital age?</a:t>
            </a:r>
            <a:r>
              <a:rPr lang="en-GB" sz="1400" dirty="0"/>
              <a:t>. [online] CNBC. Available at: </a:t>
            </a:r>
          </a:p>
          <a:p>
            <a:r>
              <a:rPr lang="en-GB" sz="1400" dirty="0"/>
              <a:t>https://</a:t>
            </a:r>
            <a:r>
              <a:rPr lang="en-GB" sz="1400" dirty="0" err="1"/>
              <a:t>www.cnbc.com</a:t>
            </a:r>
            <a:r>
              <a:rPr lang="en-GB" sz="1400" dirty="0"/>
              <a:t>/2017/06/07/</a:t>
            </a:r>
            <a:r>
              <a:rPr lang="en-GB" sz="1400" dirty="0" err="1"/>
              <a:t>uk</a:t>
            </a:r>
            <a:r>
              <a:rPr lang="en-GB" sz="1400" dirty="0"/>
              <a:t>-election-newspaper-endorsements-digital-age-</a:t>
            </a:r>
            <a:r>
              <a:rPr lang="en-GB" sz="1400" dirty="0" err="1"/>
              <a:t>politics.html</a:t>
            </a:r>
            <a:r>
              <a:rPr lang="en-GB" sz="1400" dirty="0"/>
              <a:t> [Accessed 14 Nov. 2019].</a:t>
            </a:r>
          </a:p>
          <a:p>
            <a:endParaRPr lang="en-GB" sz="1400" dirty="0"/>
          </a:p>
          <a:p>
            <a:r>
              <a:rPr lang="en-GB" sz="1400" dirty="0" err="1"/>
              <a:t>Find.galegroup.com</a:t>
            </a:r>
            <a:r>
              <a:rPr lang="en-GB" sz="1400" dirty="0"/>
              <a:t>. (2019). [online] Available at: http://</a:t>
            </a:r>
            <a:r>
              <a:rPr lang="en-GB" sz="1400" dirty="0" err="1"/>
              <a:t>find.galegroup.com</a:t>
            </a:r>
            <a:r>
              <a:rPr lang="en-GB" sz="1400" dirty="0"/>
              <a:t>/</a:t>
            </a:r>
            <a:r>
              <a:rPr lang="en-GB" sz="1400" dirty="0" err="1"/>
              <a:t>bncn</a:t>
            </a:r>
            <a:r>
              <a:rPr lang="en-GB" sz="1400" dirty="0"/>
              <a:t>/</a:t>
            </a:r>
            <a:r>
              <a:rPr lang="en-GB" sz="1400" dirty="0" err="1"/>
              <a:t>topicguide</a:t>
            </a:r>
            <a:r>
              <a:rPr lang="en-GB" sz="1400" dirty="0"/>
              <a:t>/bncn_05.htm [Accessed 14 Nov. 2019].</a:t>
            </a:r>
          </a:p>
          <a:p>
            <a:endParaRPr lang="en-GB" sz="1400" dirty="0"/>
          </a:p>
          <a:p>
            <a:r>
              <a:rPr lang="en-GB" sz="1400" dirty="0" err="1"/>
              <a:t>News.co.uk</a:t>
            </a:r>
            <a:r>
              <a:rPr lang="en-GB" sz="1400" dirty="0"/>
              <a:t>. (2019). </a:t>
            </a:r>
            <a:r>
              <a:rPr lang="en-GB" sz="1400" i="1" dirty="0"/>
              <a:t>The Times and The Sunday Times launch new website and apps | News UK</a:t>
            </a:r>
            <a:r>
              <a:rPr lang="en-GB" sz="1400" dirty="0"/>
              <a:t>. [online] Available at: </a:t>
            </a:r>
          </a:p>
          <a:p>
            <a:r>
              <a:rPr lang="en-GB" sz="1400" dirty="0"/>
              <a:t>https://</a:t>
            </a:r>
            <a:r>
              <a:rPr lang="en-GB" sz="1400" dirty="0" err="1"/>
              <a:t>www.news.co.uk</a:t>
            </a:r>
            <a:r>
              <a:rPr lang="en-GB" sz="1400" dirty="0"/>
              <a:t>/2016/03/the-times-and-the-sunday-times-launch-new-website-and-smartphone-apps/ [Accessed 14 Nov. 2019].</a:t>
            </a:r>
          </a:p>
          <a:p>
            <a:endParaRPr lang="en-GB" sz="1400" dirty="0"/>
          </a:p>
          <a:p>
            <a:r>
              <a:rPr lang="en-GB" sz="1400" dirty="0" err="1"/>
              <a:t>En.wikipedia.org</a:t>
            </a:r>
            <a:r>
              <a:rPr lang="en-GB" sz="1400" dirty="0"/>
              <a:t>. (2019). </a:t>
            </a:r>
            <a:r>
              <a:rPr lang="en-GB" sz="1400" i="1" dirty="0"/>
              <a:t>The Times</a:t>
            </a:r>
            <a:r>
              <a:rPr lang="en-GB" sz="1400" dirty="0"/>
              <a:t>. [online] Available at: https://</a:t>
            </a:r>
            <a:r>
              <a:rPr lang="en-GB" sz="1400" dirty="0" err="1"/>
              <a:t>en.wikipedia.org</a:t>
            </a:r>
            <a:r>
              <a:rPr lang="en-GB" sz="1400" dirty="0"/>
              <a:t>/wiki/</a:t>
            </a:r>
            <a:r>
              <a:rPr lang="en-GB" sz="1400" dirty="0" err="1"/>
              <a:t>Times_Online</a:t>
            </a:r>
            <a:r>
              <a:rPr lang="en-GB" sz="1400" dirty="0"/>
              <a:t> [Accessed 14 Nov. 2019].</a:t>
            </a:r>
          </a:p>
          <a:p>
            <a:endParaRPr lang="en-GB" sz="1400" dirty="0"/>
          </a:p>
          <a:p>
            <a:r>
              <a:rPr lang="en-GB" sz="1400" dirty="0"/>
              <a:t>The Drum. (2019). </a:t>
            </a:r>
            <a:r>
              <a:rPr lang="en-GB" sz="1400" i="1" dirty="0"/>
              <a:t>The Times and The Sunday Times merge sites under new edition-based strategy</a:t>
            </a:r>
            <a:r>
              <a:rPr lang="en-GB" sz="1400" dirty="0"/>
              <a:t>. [online] Available at: </a:t>
            </a:r>
          </a:p>
          <a:p>
            <a:r>
              <a:rPr lang="en-GB" sz="1400" dirty="0"/>
              <a:t>https://</a:t>
            </a:r>
            <a:r>
              <a:rPr lang="en-GB" sz="1400" dirty="0" err="1"/>
              <a:t>www.thedrum.com</a:t>
            </a:r>
            <a:r>
              <a:rPr lang="en-GB" sz="1400" dirty="0"/>
              <a:t>/news/2016/03/30/times-and-sunday-times-merge-sites-under-new-edition-based-strategy [Accessed 14 Nov. 2019].</a:t>
            </a:r>
          </a:p>
          <a:p>
            <a:r>
              <a:rPr lang="en-GB" sz="1400" dirty="0"/>
              <a:t> </a:t>
            </a:r>
            <a:endParaRPr lang="en-US" sz="1400" dirty="0"/>
          </a:p>
        </p:txBody>
      </p:sp>
    </p:spTree>
    <p:extLst>
      <p:ext uri="{BB962C8B-B14F-4D97-AF65-F5344CB8AC3E}">
        <p14:creationId xmlns:p14="http://schemas.microsoft.com/office/powerpoint/2010/main" val="3411754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22F84060-5ECA-6840-A8B6-7B7ABA6643CD}"/>
              </a:ext>
            </a:extLst>
          </p:cNvPr>
          <p:cNvGraphicFramePr/>
          <p:nvPr>
            <p:extLst>
              <p:ext uri="{D42A27DB-BD31-4B8C-83A1-F6EECF244321}">
                <p14:modId xmlns:p14="http://schemas.microsoft.com/office/powerpoint/2010/main" val="629119807"/>
              </p:ext>
            </p:extLst>
          </p:nvPr>
        </p:nvGraphicFramePr>
        <p:xfrm>
          <a:off x="7752794" y="363413"/>
          <a:ext cx="4050506" cy="5814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750F35B1-7513-1845-869E-5656C24A8DB4}"/>
              </a:ext>
            </a:extLst>
          </p:cNvPr>
          <p:cNvSpPr txBox="1"/>
          <p:nvPr/>
        </p:nvSpPr>
        <p:spPr>
          <a:xfrm>
            <a:off x="388700" y="1336119"/>
            <a:ext cx="224742" cy="4616648"/>
          </a:xfrm>
          <a:prstGeom prst="rect">
            <a:avLst/>
          </a:prstGeom>
          <a:noFill/>
        </p:spPr>
        <p:txBody>
          <a:bodyPr wrap="none" rtlCol="0">
            <a:spAutoFit/>
          </a:bodyPr>
          <a:lstStyle/>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r>
              <a:rPr lang="en-GB" sz="1400" dirty="0"/>
              <a:t> </a:t>
            </a:r>
            <a:endParaRPr lang="en-US" sz="1400" dirty="0"/>
          </a:p>
        </p:txBody>
      </p:sp>
      <p:sp>
        <p:nvSpPr>
          <p:cNvPr id="3" name="TextBox 2">
            <a:extLst>
              <a:ext uri="{FF2B5EF4-FFF2-40B4-BE49-F238E27FC236}">
                <a16:creationId xmlns:a16="http://schemas.microsoft.com/office/drawing/2014/main" id="{28BBF19A-8644-8A46-951A-98B03158E8F5}"/>
              </a:ext>
            </a:extLst>
          </p:cNvPr>
          <p:cNvSpPr txBox="1"/>
          <p:nvPr/>
        </p:nvSpPr>
        <p:spPr>
          <a:xfrm>
            <a:off x="552573" y="1290478"/>
            <a:ext cx="11223650" cy="5816977"/>
          </a:xfrm>
          <a:prstGeom prst="rect">
            <a:avLst/>
          </a:prstGeom>
          <a:noFill/>
        </p:spPr>
        <p:txBody>
          <a:bodyPr wrap="none" rtlCol="0">
            <a:spAutoFit/>
          </a:bodyPr>
          <a:lstStyle/>
          <a:p>
            <a:r>
              <a:rPr lang="en-GB" sz="1200" dirty="0"/>
              <a:t>Press Gazette. (2019). </a:t>
            </a:r>
            <a:r>
              <a:rPr lang="en-GB" sz="1200" i="1" dirty="0"/>
              <a:t>Times and Sunday Times hit 500,000 subscribers as digital outnumbers print for first time - Press Gazette</a:t>
            </a:r>
            <a:r>
              <a:rPr lang="en-GB" sz="1200" dirty="0"/>
              <a:t>. [online] Available at: </a:t>
            </a:r>
          </a:p>
          <a:p>
            <a:r>
              <a:rPr lang="en-GB" sz="1200" dirty="0"/>
              <a:t>https://</a:t>
            </a:r>
            <a:r>
              <a:rPr lang="en-GB" sz="1200" dirty="0" err="1"/>
              <a:t>pressgazette.co.uk</a:t>
            </a:r>
            <a:r>
              <a:rPr lang="en-GB" sz="1200" dirty="0"/>
              <a:t>/times-and-sunday-times-hits-500000-subscribers-as-digital-outnumbers-print-for-first-time/ [Accessed 14 Nov. 2019].</a:t>
            </a:r>
          </a:p>
          <a:p>
            <a:endParaRPr lang="en-GB" sz="1200" dirty="0"/>
          </a:p>
          <a:p>
            <a:r>
              <a:rPr lang="en-GB" sz="1200" dirty="0" err="1"/>
              <a:t>En.wikipedia.org</a:t>
            </a:r>
            <a:r>
              <a:rPr lang="en-GB" sz="1200" dirty="0"/>
              <a:t>. (2019). </a:t>
            </a:r>
            <a:r>
              <a:rPr lang="en-GB" sz="1200" i="1" dirty="0"/>
              <a:t>Press Complaints Commission</a:t>
            </a:r>
            <a:r>
              <a:rPr lang="en-GB" sz="1200" dirty="0"/>
              <a:t>. [online] Available at: https://</a:t>
            </a:r>
            <a:r>
              <a:rPr lang="en-GB" sz="1200" dirty="0" err="1"/>
              <a:t>en.wikipedia.org</a:t>
            </a:r>
            <a:r>
              <a:rPr lang="en-GB" sz="1200" dirty="0"/>
              <a:t>/wiki/</a:t>
            </a:r>
            <a:r>
              <a:rPr lang="en-GB" sz="1200" dirty="0" err="1"/>
              <a:t>Press_Complaints_Commission</a:t>
            </a:r>
            <a:r>
              <a:rPr lang="en-GB" sz="1200" dirty="0"/>
              <a:t> [Accessed 14 Nov. 2019].</a:t>
            </a:r>
          </a:p>
          <a:p>
            <a:endParaRPr lang="en-GB" sz="1200" dirty="0"/>
          </a:p>
          <a:p>
            <a:r>
              <a:rPr lang="en-GB" sz="1200" dirty="0" err="1"/>
              <a:t>Ipso.co.uk</a:t>
            </a:r>
            <a:r>
              <a:rPr lang="en-GB" sz="1200" dirty="0"/>
              <a:t>. (2019). </a:t>
            </a:r>
            <a:r>
              <a:rPr lang="en-GB" sz="1200" i="1" dirty="0"/>
              <a:t>Press watchdog received a record-breaking amount of complaints and enquiries in 2017</a:t>
            </a:r>
            <a:r>
              <a:rPr lang="en-GB" sz="1200" dirty="0"/>
              <a:t>. [online] Available at: </a:t>
            </a:r>
          </a:p>
          <a:p>
            <a:r>
              <a:rPr lang="en-GB" sz="1200" dirty="0"/>
              <a:t>https://</a:t>
            </a:r>
            <a:r>
              <a:rPr lang="en-GB" sz="1200" dirty="0" err="1"/>
              <a:t>www.ipso.co.uk</a:t>
            </a:r>
            <a:r>
              <a:rPr lang="en-GB" sz="1200" dirty="0"/>
              <a:t>/news-press-releases/press-releases/press-watchdog-received-a-record-breaking-amount-of-complaints-and-enquiries-in-2017/ [Accessed 14 Nov. 2019].</a:t>
            </a:r>
          </a:p>
          <a:p>
            <a:endParaRPr lang="en-GB" sz="1200" dirty="0"/>
          </a:p>
          <a:p>
            <a:r>
              <a:rPr lang="en-GB" sz="1200" dirty="0"/>
              <a:t>Greenslade, R. (2019). </a:t>
            </a:r>
            <a:r>
              <a:rPr lang="en-GB" sz="1200" i="1" dirty="0"/>
              <a:t>'Missing' PCC table shows that Mail and Sun receive most complaints</a:t>
            </a:r>
            <a:r>
              <a:rPr lang="en-GB" sz="1200" dirty="0"/>
              <a:t>. [online] the Guardian. Available at: </a:t>
            </a:r>
          </a:p>
          <a:p>
            <a:r>
              <a:rPr lang="en-GB" sz="1200" dirty="0"/>
              <a:t>https://</a:t>
            </a:r>
            <a:r>
              <a:rPr lang="en-GB" sz="1200" dirty="0" err="1"/>
              <a:t>www.theguardian.com</a:t>
            </a:r>
            <a:r>
              <a:rPr lang="en-GB" sz="1200" dirty="0"/>
              <a:t>/media/</a:t>
            </a:r>
            <a:r>
              <a:rPr lang="en-GB" sz="1200" dirty="0" err="1"/>
              <a:t>greenslade</a:t>
            </a:r>
            <a:r>
              <a:rPr lang="en-GB" sz="1200" dirty="0"/>
              <a:t>/2014/</a:t>
            </a:r>
            <a:r>
              <a:rPr lang="en-GB" sz="1200" dirty="0" err="1"/>
              <a:t>feb</a:t>
            </a:r>
            <a:r>
              <a:rPr lang="en-GB" sz="1200" dirty="0"/>
              <a:t>/03/</a:t>
            </a:r>
            <a:r>
              <a:rPr lang="en-GB" sz="1200" dirty="0" err="1"/>
              <a:t>pcc-dailymail</a:t>
            </a:r>
            <a:r>
              <a:rPr lang="en-GB" sz="1200" dirty="0"/>
              <a:t> [Accessed 14 Nov. 2019].</a:t>
            </a:r>
          </a:p>
          <a:p>
            <a:endParaRPr lang="en-GB" sz="1200" dirty="0"/>
          </a:p>
          <a:p>
            <a:r>
              <a:rPr lang="en-GB" sz="1200" dirty="0"/>
              <a:t>Statista. (2019). </a:t>
            </a:r>
            <a:r>
              <a:rPr lang="en-GB" sz="1200" i="1" dirty="0"/>
              <a:t>The Times: monthly reach by demographic UK 2019 | Statista</a:t>
            </a:r>
            <a:r>
              <a:rPr lang="en-GB" sz="1200" dirty="0"/>
              <a:t>. [online] Available at: </a:t>
            </a:r>
          </a:p>
          <a:p>
            <a:r>
              <a:rPr lang="en-GB" sz="1200" dirty="0"/>
              <a:t>https://</a:t>
            </a:r>
            <a:r>
              <a:rPr lang="en-GB" sz="1200" dirty="0" err="1"/>
              <a:t>www.statista.com</a:t>
            </a:r>
            <a:r>
              <a:rPr lang="en-GB" sz="1200" dirty="0"/>
              <a:t>/statistics/380755/the-times-newspapers-monthly-reach-by-demographic-</a:t>
            </a:r>
            <a:r>
              <a:rPr lang="en-GB" sz="1200" dirty="0" err="1"/>
              <a:t>uk</a:t>
            </a:r>
            <a:r>
              <a:rPr lang="en-GB" sz="1200" dirty="0"/>
              <a:t>/ [Accessed 14 Nov. 2019].</a:t>
            </a:r>
          </a:p>
          <a:p>
            <a:endParaRPr lang="en-GB" sz="1200" dirty="0"/>
          </a:p>
          <a:p>
            <a:r>
              <a:rPr lang="en-GB" sz="1200" dirty="0" err="1"/>
              <a:t>En.wikipedia.org</a:t>
            </a:r>
            <a:r>
              <a:rPr lang="en-GB" sz="1200" dirty="0"/>
              <a:t>. (2019). </a:t>
            </a:r>
            <a:r>
              <a:rPr lang="en-GB" sz="1200" i="1" dirty="0"/>
              <a:t>List of newspapers in the United Kingdom</a:t>
            </a:r>
            <a:r>
              <a:rPr lang="en-GB" sz="1200" dirty="0"/>
              <a:t>. [online] Available at: </a:t>
            </a:r>
          </a:p>
          <a:p>
            <a:r>
              <a:rPr lang="en-GB" sz="1200" dirty="0"/>
              <a:t>https://</a:t>
            </a:r>
            <a:r>
              <a:rPr lang="en-GB" sz="1200" dirty="0" err="1"/>
              <a:t>en.wikipedia.org</a:t>
            </a:r>
            <a:r>
              <a:rPr lang="en-GB" sz="1200" dirty="0"/>
              <a:t>/wiki/</a:t>
            </a:r>
            <a:r>
              <a:rPr lang="en-GB" sz="1200" dirty="0" err="1"/>
              <a:t>List_of_newspapers_in_the_United_Kingdom</a:t>
            </a:r>
            <a:r>
              <a:rPr lang="en-GB" sz="1200" dirty="0"/>
              <a:t> [Accessed 14 Nov. 2019].</a:t>
            </a:r>
          </a:p>
          <a:p>
            <a:endParaRPr lang="en-GB" sz="1200" dirty="0"/>
          </a:p>
          <a:p>
            <a:r>
              <a:rPr lang="en-GB" sz="1200" dirty="0"/>
              <a:t>Press Gazette. (2019). </a:t>
            </a:r>
            <a:r>
              <a:rPr lang="en-GB" sz="1200" i="1" dirty="0"/>
              <a:t>National newspaper ABCs: Mail titles see slower year-on-year circulation decline as bulk sales distortion ends - Press Gazette</a:t>
            </a:r>
            <a:r>
              <a:rPr lang="en-GB" sz="1200" dirty="0"/>
              <a:t>. [online] Available at:</a:t>
            </a:r>
          </a:p>
          <a:p>
            <a:r>
              <a:rPr lang="en-GB" sz="1200" dirty="0"/>
              <a:t> https://</a:t>
            </a:r>
            <a:r>
              <a:rPr lang="en-GB" sz="1200" dirty="0" err="1"/>
              <a:t>www.pressgazette.co.uk</a:t>
            </a:r>
            <a:r>
              <a:rPr lang="en-GB" sz="1200" dirty="0"/>
              <a:t>/national-newspaper-abcs-mail-titles-see-year-on-year-circulation-lift-as-bulk-sales-distortion-ends/ [Accessed 14 Nov. 2019].</a:t>
            </a:r>
          </a:p>
          <a:p>
            <a:endParaRPr lang="en-GB" sz="1200" dirty="0"/>
          </a:p>
          <a:p>
            <a:r>
              <a:rPr lang="en-GB" sz="1200" dirty="0" err="1"/>
              <a:t>News.co.uk</a:t>
            </a:r>
            <a:r>
              <a:rPr lang="en-GB" sz="1200" dirty="0"/>
              <a:t>. (2019). </a:t>
            </a:r>
            <a:r>
              <a:rPr lang="en-GB" sz="1200" i="1" dirty="0"/>
              <a:t>The Times and The Sunday Times are #1 for British business leaders | News UK</a:t>
            </a:r>
            <a:r>
              <a:rPr lang="en-GB" sz="1200" dirty="0"/>
              <a:t>. [online] Available at: </a:t>
            </a:r>
          </a:p>
          <a:p>
            <a:r>
              <a:rPr lang="en-GB" sz="1200" dirty="0"/>
              <a:t>https://</a:t>
            </a:r>
            <a:r>
              <a:rPr lang="en-GB" sz="1200" dirty="0" err="1"/>
              <a:t>www.news.co.uk</a:t>
            </a:r>
            <a:r>
              <a:rPr lang="en-GB" sz="1200" dirty="0"/>
              <a:t>/2018/09/the-times-and-the-sunday-times-are-1-for-british-business-leaders/ [Accessed 14 Nov. 2019].</a:t>
            </a:r>
          </a:p>
          <a:p>
            <a:endParaRPr lang="en-GB" sz="1200" dirty="0"/>
          </a:p>
          <a:p>
            <a:r>
              <a:rPr lang="en-GB" sz="1200" dirty="0" err="1"/>
              <a:t>Assets.publishing.service.gov.uk</a:t>
            </a:r>
            <a:r>
              <a:rPr lang="en-GB" sz="1200" dirty="0"/>
              <a:t>. (2019). [online] Available at: </a:t>
            </a:r>
          </a:p>
          <a:p>
            <a:r>
              <a:rPr lang="en-GB" sz="1200" dirty="0"/>
              <a:t>https://</a:t>
            </a:r>
            <a:r>
              <a:rPr lang="en-GB" sz="1200" dirty="0" err="1"/>
              <a:t>assets.publishing.service.gov.uk</a:t>
            </a:r>
            <a:r>
              <a:rPr lang="en-GB" sz="1200" dirty="0"/>
              <a:t>/government/uploads/system/uploads/</a:t>
            </a:r>
            <a:r>
              <a:rPr lang="en-GB" sz="1200" dirty="0" err="1"/>
              <a:t>attachment_data</a:t>
            </a:r>
            <a:r>
              <a:rPr lang="en-GB" sz="1200" dirty="0"/>
              <a:t>/file/779882/021919_DCMS_Cairncross_Review_.pdf [Accessed 14 Nov. 2019].</a:t>
            </a:r>
          </a:p>
          <a:p>
            <a:endParaRPr lang="en-GB" sz="1200" dirty="0"/>
          </a:p>
          <a:p>
            <a:endParaRPr lang="en-GB" sz="1200" dirty="0"/>
          </a:p>
          <a:p>
            <a:endParaRPr lang="en-GB" sz="1200" dirty="0"/>
          </a:p>
          <a:p>
            <a:endParaRPr lang="en-GB" sz="1200" dirty="0"/>
          </a:p>
          <a:p>
            <a:endParaRPr lang="en-GB" sz="1200" dirty="0"/>
          </a:p>
          <a:p>
            <a:endParaRPr lang="en-US" sz="1200" dirty="0"/>
          </a:p>
        </p:txBody>
      </p:sp>
    </p:spTree>
    <p:extLst>
      <p:ext uri="{BB962C8B-B14F-4D97-AF65-F5344CB8AC3E}">
        <p14:creationId xmlns:p14="http://schemas.microsoft.com/office/powerpoint/2010/main" val="413651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5011</TotalTime>
  <Words>2825</Words>
  <Application>Microsoft Macintosh PowerPoint</Application>
  <PresentationFormat>Widescreen</PresentationFormat>
  <Paragraphs>196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Dorset Lake Ship Yard Creating a new type of Marina on the Poole Shoreline.</dc:title>
  <dc:creator>Chris Key</dc:creator>
  <cp:lastModifiedBy>Andre Van Heerden</cp:lastModifiedBy>
  <cp:revision>151</cp:revision>
  <cp:lastPrinted>2019-11-13T08:37:36Z</cp:lastPrinted>
  <dcterms:created xsi:type="dcterms:W3CDTF">2015-09-30T15:50:55Z</dcterms:created>
  <dcterms:modified xsi:type="dcterms:W3CDTF">2019-11-14T14:06:40Z</dcterms:modified>
</cp:coreProperties>
</file>