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66" r:id="rId5"/>
    <p:sldId id="308" r:id="rId6"/>
    <p:sldId id="310" r:id="rId7"/>
    <p:sldId id="309" r:id="rId8"/>
    <p:sldId id="311" r:id="rId9"/>
    <p:sldId id="314" r:id="rId10"/>
    <p:sldId id="312" r:id="rId11"/>
    <p:sldId id="31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19" autoAdjust="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solidFill>
                <a:schemeClr val="bg1"/>
              </a:solidFill>
            </a:rPr>
            <a:t>technologies  currently used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chemeClr val="bg1"/>
              </a:solidFill>
            </a:rPr>
            <a:t>INTRODUCTION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chemeClr val="bg1"/>
              </a:solidFill>
            </a:rPr>
            <a:t>HOW TO DETERMINE THE BEST TECHNOLOGIES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 custLinFactNeighborX="-23901" custLinFactNeighborY="4120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 custLinFactNeighborX="-40653" custLinFactNeighborY="773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rcles with arrows with solid fill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 custLinFactY="-28457" custLinFactNeighborX="66488" custLinFactNeighborY="-100000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 custLinFactNeighborX="-79127" custLinFactNeighborY="-2978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 custLinFactX="-40788" custLinFactNeighborX="-100000" custLinFactNeighborY="-8905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 custScaleX="66046" custLinFactX="-30232" custLinFactNeighborX="-100000" custLinFactNeighborY="-8808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 custLinFactX="-27802" custLinFactNeighborX="-100000" custLinFactNeighborY="4436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 custLinFactX="-100000" custLinFactNeighborX="-122718" custLinFactNeighborY="773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 custScaleX="78297" custLinFactNeighborX="-74010" custLinFactNeighborY="-8328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182295" y="735852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580323" y="1129158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2017779" y="2121037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>
              <a:solidFill>
                <a:schemeClr val="bg1"/>
              </a:solidFill>
            </a:rPr>
            <a:t>technologies  currently used</a:t>
          </a:r>
        </a:p>
      </dsp:txBody>
      <dsp:txXfrm>
        <a:off x="2017779" y="2121037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2680944" y="119305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3038446" y="119267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162160" y="2982510"/>
          <a:ext cx="196899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>
              <a:solidFill>
                <a:schemeClr val="bg1"/>
              </a:solidFill>
            </a:rPr>
            <a:t>INTRODUCTION</a:t>
          </a:r>
        </a:p>
      </dsp:txBody>
      <dsp:txXfrm>
        <a:off x="162160" y="2982510"/>
        <a:ext cx="1968996" cy="720000"/>
      </dsp:txXfrm>
    </dsp:sp>
    <dsp:sp modelId="{5BDDFF18-9AEC-4E5E-B9AA-33D86F01A63E}">
      <dsp:nvSpPr>
        <dsp:cNvPr id="0" name=""/>
        <dsp:cNvSpPr/>
      </dsp:nvSpPr>
      <dsp:spPr>
        <a:xfrm>
          <a:off x="5298728" y="74159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5686526" y="1129158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5158630" y="2985966"/>
          <a:ext cx="233422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>
              <a:solidFill>
                <a:schemeClr val="bg1"/>
              </a:solidFill>
            </a:rPr>
            <a:t>HOW TO DETERMINE THE BEST TECHNOLOGIES</a:t>
          </a:r>
        </a:p>
      </dsp:txBody>
      <dsp:txXfrm>
        <a:off x="5158630" y="2985966"/>
        <a:ext cx="233422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7059" y="147875"/>
            <a:ext cx="8922805" cy="4161179"/>
          </a:xfrm>
        </p:spPr>
        <p:txBody>
          <a:bodyPr>
            <a:noAutofit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</a:rPr>
              <a:t>How Students Use Technology to Collaborate at UWTSD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3CDF957-92D8-85E0-61C9-16D0EEB26C81}"/>
              </a:ext>
            </a:extLst>
          </p:cNvPr>
          <p:cNvSpPr txBox="1"/>
          <p:nvPr/>
        </p:nvSpPr>
        <p:spPr>
          <a:xfrm>
            <a:off x="579004" y="4976212"/>
            <a:ext cx="4389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QAMER ZAMEN, Student ref: 2117480</a:t>
            </a:r>
          </a:p>
          <a:p>
            <a:r>
              <a:rPr lang="en-GB" dirty="0">
                <a:solidFill>
                  <a:schemeClr val="bg1"/>
                </a:solidFill>
              </a:rPr>
              <a:t>Module: Digital Skills and Research Methods</a:t>
            </a:r>
          </a:p>
          <a:p>
            <a:r>
              <a:rPr lang="en-GB" dirty="0">
                <a:solidFill>
                  <a:schemeClr val="bg1"/>
                </a:solidFill>
              </a:rPr>
              <a:t>Module ref: BMSW4003_BIRM</a:t>
            </a:r>
          </a:p>
          <a:p>
            <a:r>
              <a:rPr lang="en-GB" dirty="0">
                <a:solidFill>
                  <a:schemeClr val="bg1"/>
                </a:solidFill>
              </a:rPr>
              <a:t>Lecturer: Dr Olu </a:t>
            </a: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69822"/>
            <a:ext cx="10058400" cy="987852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Technology at UWTSD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6950078"/>
              </p:ext>
            </p:extLst>
          </p:nvPr>
        </p:nvGraphicFramePr>
        <p:xfrm>
          <a:off x="1096963" y="1457739"/>
          <a:ext cx="10058400" cy="4426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5F08388D-5D5B-CAE1-90B3-0E1519B5A348}"/>
              </a:ext>
            </a:extLst>
          </p:cNvPr>
          <p:cNvSpPr/>
          <p:nvPr/>
        </p:nvSpPr>
        <p:spPr>
          <a:xfrm>
            <a:off x="9084037" y="1610438"/>
            <a:ext cx="1818562" cy="1818562"/>
          </a:xfrm>
          <a:prstGeom prst="ellipse">
            <a:avLst/>
          </a:prstGeom>
          <a:solidFill>
            <a:srgbClr val="7030A0"/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anchor="ctr" anchorCtr="1"/>
          <a:lstStyle/>
          <a:p>
            <a:r>
              <a:rPr lang="en-GB" sz="88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33CD84-A1C3-856D-2897-49582B760546}"/>
              </a:ext>
            </a:extLst>
          </p:cNvPr>
          <p:cNvSpPr txBox="1"/>
          <p:nvPr/>
        </p:nvSpPr>
        <p:spPr>
          <a:xfrm>
            <a:off x="9451207" y="3671167"/>
            <a:ext cx="1948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HYPOTHESIS</a:t>
            </a:r>
          </a:p>
        </p:txBody>
      </p:sp>
      <p:pic>
        <p:nvPicPr>
          <p:cNvPr id="7" name="Graphic 6" descr="Calligraphy Pen with solid fill">
            <a:extLst>
              <a:ext uri="{FF2B5EF4-FFF2-40B4-BE49-F238E27FC236}">
                <a16:creationId xmlns:a16="http://schemas.microsoft.com/office/drawing/2014/main" id="{C5D11952-44B6-9934-FABD-E08F9135F20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511147" y="201854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B1743-D2BB-766E-F63D-DE00277DF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9789"/>
            <a:ext cx="10058400" cy="1372050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344A0E-A2D0-980A-4120-282654EC31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0" y="2008687"/>
            <a:ext cx="10058400" cy="3161422"/>
          </a:xfrm>
        </p:spPr>
        <p:txBody>
          <a:bodyPr>
            <a:normAutofit/>
          </a:bodyPr>
          <a:lstStyle/>
          <a:p>
            <a:r>
              <a:rPr lang="en-GB" cap="none" dirty="0">
                <a:solidFill>
                  <a:schemeClr val="bg1"/>
                </a:solidFill>
              </a:rPr>
              <a:t>There a number of online packages available, which allow students to collaborate at The University of Wales.</a:t>
            </a:r>
          </a:p>
          <a:p>
            <a:r>
              <a:rPr lang="en-GB" cap="none" dirty="0">
                <a:solidFill>
                  <a:schemeClr val="bg1"/>
                </a:solidFill>
              </a:rPr>
              <a:t>However, the question should be asked, if their users are able to use these effectively and is there a requirement for training on how to use them?</a:t>
            </a:r>
          </a:p>
        </p:txBody>
      </p:sp>
    </p:spTree>
    <p:extLst>
      <p:ext uri="{BB962C8B-B14F-4D97-AF65-F5344CB8AC3E}">
        <p14:creationId xmlns:p14="http://schemas.microsoft.com/office/powerpoint/2010/main" val="2233274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FFB4E-B107-0C2C-B03C-4F49DB619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CURRENT  PACKAGES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0FDB85-A6C0-9DF5-2E84-29379DF0703F}"/>
              </a:ext>
            </a:extLst>
          </p:cNvPr>
          <p:cNvSpPr txBox="1"/>
          <p:nvPr/>
        </p:nvSpPr>
        <p:spPr>
          <a:xfrm>
            <a:off x="1229194" y="1933731"/>
            <a:ext cx="8844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following packages are the most popular in current use.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3FC2A0-DD9C-D315-384A-FDDEAD6EBCEF}"/>
              </a:ext>
            </a:extLst>
          </p:cNvPr>
          <p:cNvSpPr txBox="1"/>
          <p:nvPr/>
        </p:nvSpPr>
        <p:spPr>
          <a:xfrm>
            <a:off x="1349115" y="2818151"/>
            <a:ext cx="4616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Teams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B5FB6F-D7D1-A9D2-C506-0ECEB636DF8A}"/>
              </a:ext>
            </a:extLst>
          </p:cNvPr>
          <p:cNvSpPr txBox="1"/>
          <p:nvPr/>
        </p:nvSpPr>
        <p:spPr>
          <a:xfrm>
            <a:off x="1349115" y="3240906"/>
            <a:ext cx="4616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2.  Facebook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A03CFD-BDA4-2768-1E23-956C90ACF9E9}"/>
              </a:ext>
            </a:extLst>
          </p:cNvPr>
          <p:cNvSpPr txBox="1"/>
          <p:nvPr/>
        </p:nvSpPr>
        <p:spPr>
          <a:xfrm>
            <a:off x="1349115" y="3693003"/>
            <a:ext cx="4616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3.  WhatsApp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D95061-255C-C100-5D0E-80E59DB2DB83}"/>
              </a:ext>
            </a:extLst>
          </p:cNvPr>
          <p:cNvSpPr txBox="1"/>
          <p:nvPr/>
        </p:nvSpPr>
        <p:spPr>
          <a:xfrm>
            <a:off x="1349115" y="4145100"/>
            <a:ext cx="4616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4.  Email</a:t>
            </a:r>
          </a:p>
        </p:txBody>
      </p:sp>
    </p:spTree>
    <p:extLst>
      <p:ext uri="{BB962C8B-B14F-4D97-AF65-F5344CB8AC3E}">
        <p14:creationId xmlns:p14="http://schemas.microsoft.com/office/powerpoint/2010/main" val="2482291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4EEE6-080C-7051-2662-79D623748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49902"/>
            <a:ext cx="10058400" cy="1618937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DETERMINATION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486DB1-EDC3-015B-6A72-F32EE79C7A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1757599"/>
            <a:ext cx="10058400" cy="4358388"/>
          </a:xfrm>
        </p:spPr>
        <p:txBody>
          <a:bodyPr>
            <a:normAutofit/>
          </a:bodyPr>
          <a:lstStyle/>
          <a:p>
            <a:r>
              <a:rPr lang="en-GB" sz="1800" cap="none" dirty="0">
                <a:solidFill>
                  <a:schemeClr val="bg1"/>
                </a:solidFill>
              </a:rPr>
              <a:t>In order to find out how students use the current packages available, one way would be to poll students on their preferences and abilities.</a:t>
            </a:r>
          </a:p>
          <a:p>
            <a:r>
              <a:rPr lang="en-GB" sz="1800" cap="none" dirty="0">
                <a:solidFill>
                  <a:schemeClr val="bg1"/>
                </a:solidFill>
              </a:rPr>
              <a:t>When taking a poll, we have to be mindful of the following: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</a:rPr>
              <a:t>Language Differences- UW has a large number of students with differing nationalities..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</a:rPr>
              <a:t>Anonymous Responses- Students and Lecturers should feel their responses and information are confidential.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</a:rPr>
              <a:t>Data Protection- Any response given must be covered by Global Data Protection Regulations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</a:rPr>
              <a:t>Which packages are most popular and easy to use?</a:t>
            </a:r>
          </a:p>
        </p:txBody>
      </p:sp>
    </p:spTree>
    <p:extLst>
      <p:ext uri="{BB962C8B-B14F-4D97-AF65-F5344CB8AC3E}">
        <p14:creationId xmlns:p14="http://schemas.microsoft.com/office/powerpoint/2010/main" val="107224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92DDF-B40A-999F-38D3-62C65F360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75856"/>
            <a:ext cx="10058400" cy="1143000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RESEARCH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A01FFE-AFA4-DE41-DA16-3EE154C249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0" y="1318856"/>
            <a:ext cx="10058400" cy="5095196"/>
          </a:xfrm>
        </p:spPr>
        <p:txBody>
          <a:bodyPr>
            <a:normAutofit fontScale="92500"/>
          </a:bodyPr>
          <a:lstStyle/>
          <a:p>
            <a:r>
              <a:rPr lang="en-GB" cap="none" dirty="0">
                <a:solidFill>
                  <a:schemeClr val="bg1"/>
                </a:solidFill>
              </a:rPr>
              <a:t>Ivy M </a:t>
            </a:r>
            <a:r>
              <a:rPr lang="en-GB" cap="none" dirty="0" err="1">
                <a:solidFill>
                  <a:schemeClr val="bg1"/>
                </a:solidFill>
              </a:rPr>
              <a:t>Tarun</a:t>
            </a:r>
            <a:r>
              <a:rPr lang="en-GB" cap="none" dirty="0">
                <a:solidFill>
                  <a:schemeClr val="bg1"/>
                </a:solidFill>
              </a:rPr>
              <a:t>,(2019), states that it is simply not enough to introduce new collaboration technology to the classroom, without first evaluating it’s effectiveness. Just having the tool available is not enough.</a:t>
            </a:r>
          </a:p>
          <a:p>
            <a:r>
              <a:rPr lang="en-GB" cap="none" dirty="0">
                <a:solidFill>
                  <a:schemeClr val="bg1"/>
                </a:solidFill>
              </a:rPr>
              <a:t>This essentially forms the proposition that an element of training is required for students and lecturers to gain the most from a package.</a:t>
            </a:r>
          </a:p>
          <a:p>
            <a:r>
              <a:rPr lang="en-GB" b="0" i="0" cap="none" dirty="0" err="1">
                <a:solidFill>
                  <a:schemeClr val="bg1"/>
                </a:solidFill>
                <a:effectLst/>
              </a:rPr>
              <a:t>Subhashni</a:t>
            </a:r>
            <a:r>
              <a:rPr lang="en-GB" b="0" i="0" cap="none" dirty="0">
                <a:solidFill>
                  <a:schemeClr val="bg1"/>
                </a:solidFill>
                <a:effectLst/>
              </a:rPr>
              <a:t> </a:t>
            </a:r>
            <a:r>
              <a:rPr lang="en-GB" b="0" i="0" cap="none" dirty="0" err="1">
                <a:solidFill>
                  <a:schemeClr val="bg1"/>
                </a:solidFill>
                <a:effectLst/>
              </a:rPr>
              <a:t>Appana</a:t>
            </a:r>
            <a:r>
              <a:rPr lang="en-GB" b="0" i="0" cap="none" dirty="0">
                <a:solidFill>
                  <a:schemeClr val="bg1"/>
                </a:solidFill>
                <a:effectLst/>
              </a:rPr>
              <a:t>,(2008)Limitations are also evident in this popular learning environment. Among them are: (a) online learning start-up funding, (b) organizational preparedness, and (c) student readiness. So the possible hurdles </a:t>
            </a:r>
            <a:r>
              <a:rPr lang="en-GB" cap="none" dirty="0">
                <a:solidFill>
                  <a:schemeClr val="bg1"/>
                </a:solidFill>
              </a:rPr>
              <a:t>of economics, infrastructure and the preparedness of integrating a new collaborative technology model should not be ignored.</a:t>
            </a:r>
            <a:endParaRPr lang="en-GB" b="0" i="0" cap="none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26909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0BC57-6E10-84C6-D887-16CBA816E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HYPOTHESIS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0D7482-897C-4BCE-080C-53E3294B5552}"/>
              </a:ext>
            </a:extLst>
          </p:cNvPr>
          <p:cNvSpPr txBox="1"/>
          <p:nvPr/>
        </p:nvSpPr>
        <p:spPr>
          <a:xfrm>
            <a:off x="1258957" y="2146852"/>
            <a:ext cx="9183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As we know there are a number of high quality collaboration technologies available, it is important to have an overall consensus to establish a route to have a uniform approach to student collaboration, whilst paying attention to the cost, both initial and ongoing and possible disruption to the University</a:t>
            </a:r>
          </a:p>
        </p:txBody>
      </p:sp>
    </p:spTree>
    <p:extLst>
      <p:ext uri="{BB962C8B-B14F-4D97-AF65-F5344CB8AC3E}">
        <p14:creationId xmlns:p14="http://schemas.microsoft.com/office/powerpoint/2010/main" val="2164335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85AFE-8424-5CFF-385E-9AB199A67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SOURCES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BF2987-5845-1C62-053C-FE2A971859DC}"/>
              </a:ext>
            </a:extLst>
          </p:cNvPr>
          <p:cNvSpPr txBox="1"/>
          <p:nvPr/>
        </p:nvSpPr>
        <p:spPr>
          <a:xfrm>
            <a:off x="1205948" y="2239617"/>
            <a:ext cx="685137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Tarun</a:t>
            </a:r>
            <a:r>
              <a:rPr lang="en-GB" dirty="0">
                <a:solidFill>
                  <a:schemeClr val="bg1"/>
                </a:solidFill>
              </a:rPr>
              <a:t>, Ivy M., </a:t>
            </a:r>
            <a:r>
              <a:rPr lang="en-GB" i="1" dirty="0">
                <a:solidFill>
                  <a:schemeClr val="bg1"/>
                </a:solidFill>
              </a:rPr>
              <a:t>The effectiveness of a customized online collaboration tool for teaching and learning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i="1" dirty="0">
                <a:solidFill>
                  <a:schemeClr val="bg1"/>
                </a:solidFill>
              </a:rPr>
              <a:t>Journal Of Information Technology Education Research, Santa Rosa, 2019, Vol.18, 275-292</a:t>
            </a:r>
          </a:p>
          <a:p>
            <a:endParaRPr lang="en-GB" i="1" dirty="0">
              <a:solidFill>
                <a:schemeClr val="bg1"/>
              </a:solidFill>
            </a:endParaRPr>
          </a:p>
          <a:p>
            <a:r>
              <a:rPr lang="en-GB" i="1" dirty="0" err="1">
                <a:solidFill>
                  <a:schemeClr val="bg1"/>
                </a:solidFill>
              </a:rPr>
              <a:t>Appana</a:t>
            </a:r>
            <a:r>
              <a:rPr lang="en-GB" i="1" dirty="0">
                <a:solidFill>
                  <a:schemeClr val="bg1"/>
                </a:solidFill>
              </a:rPr>
              <a:t>, S, </a:t>
            </a:r>
            <a:r>
              <a:rPr lang="en-GB" i="1" dirty="0">
                <a:solidFill>
                  <a:schemeClr val="bg1"/>
                </a:solidFill>
                <a:effectLst/>
              </a:rPr>
              <a:t>A Review of Benefits and Limitations of Online Learning in the Context of the Student, the Instructor and the Tenured Faculty, </a:t>
            </a:r>
            <a:r>
              <a:rPr lang="en-GB" b="1" i="0" dirty="0">
                <a:solidFill>
                  <a:schemeClr val="bg1"/>
                </a:solidFill>
                <a:effectLst/>
              </a:rPr>
              <a:t>International Journal on E-Learning, 2008,</a:t>
            </a:r>
            <a:r>
              <a:rPr lang="en-GB" b="0" i="0" dirty="0">
                <a:solidFill>
                  <a:schemeClr val="bg1"/>
                </a:solidFill>
                <a:effectLst/>
              </a:rPr>
              <a:t> Volume 7, Number 1</a:t>
            </a:r>
            <a:endParaRPr lang="en-GB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66350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{2BCB08A5-37FC-467B-98D8-3E3FBEDD8C89}tf11437505_win32</Template>
  <TotalTime>2301</TotalTime>
  <Words>464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Georgia Pro Cond Light</vt:lpstr>
      <vt:lpstr>Speak Pro</vt:lpstr>
      <vt:lpstr>RetrospectVTI</vt:lpstr>
      <vt:lpstr>How Students Use Technology to Collaborate at UWTSD</vt:lpstr>
      <vt:lpstr>Technology at UWTSD</vt:lpstr>
      <vt:lpstr>INTRODUCTION</vt:lpstr>
      <vt:lpstr>CURRENT  PACKAGES</vt:lpstr>
      <vt:lpstr>DETERMINATION </vt:lpstr>
      <vt:lpstr>RESEARCH</vt:lpstr>
      <vt:lpstr>HYPOTHESIS</vt:lpstr>
      <vt:lpstr>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</dc:title>
  <dc:creator>James Williams</dc:creator>
  <cp:lastModifiedBy>James Williams</cp:lastModifiedBy>
  <cp:revision>10</cp:revision>
  <dcterms:created xsi:type="dcterms:W3CDTF">2022-06-24T21:51:20Z</dcterms:created>
  <dcterms:modified xsi:type="dcterms:W3CDTF">2022-06-26T19:05:29Z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