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29"/>
  </p:notesMasterIdLst>
  <p:sldIdLst>
    <p:sldId id="304" r:id="rId2"/>
    <p:sldId id="306" r:id="rId3"/>
    <p:sldId id="316" r:id="rId4"/>
    <p:sldId id="322" r:id="rId5"/>
    <p:sldId id="323" r:id="rId6"/>
    <p:sldId id="324" r:id="rId7"/>
    <p:sldId id="325" r:id="rId8"/>
    <p:sldId id="328" r:id="rId9"/>
    <p:sldId id="341" r:id="rId10"/>
    <p:sldId id="346" r:id="rId11"/>
    <p:sldId id="318" r:id="rId12"/>
    <p:sldId id="343" r:id="rId13"/>
    <p:sldId id="340" r:id="rId14"/>
    <p:sldId id="330" r:id="rId15"/>
    <p:sldId id="327" r:id="rId16"/>
    <p:sldId id="344" r:id="rId17"/>
    <p:sldId id="348" r:id="rId18"/>
    <p:sldId id="349" r:id="rId19"/>
    <p:sldId id="347" r:id="rId20"/>
    <p:sldId id="342" r:id="rId21"/>
    <p:sldId id="319" r:id="rId22"/>
    <p:sldId id="337" r:id="rId23"/>
    <p:sldId id="345" r:id="rId24"/>
    <p:sldId id="339" r:id="rId25"/>
    <p:sldId id="320" r:id="rId26"/>
    <p:sldId id="338" r:id="rId27"/>
    <p:sldId id="321" r:id="rId2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45054" autoAdjust="0"/>
  </p:normalViewPr>
  <p:slideViewPr>
    <p:cSldViewPr>
      <p:cViewPr varScale="1">
        <p:scale>
          <a:sx n="42" d="100"/>
          <a:sy n="42" d="100"/>
        </p:scale>
        <p:origin x="2202" y="2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154EF-0040-46E8-AD9F-A6552EE0DB7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CD48149-618E-4932-9B06-6F71B7F27733}">
      <dgm:prSet phldrT="[Text]"/>
      <dgm:spPr>
        <a:solidFill>
          <a:srgbClr val="FF0000"/>
        </a:solidFill>
      </dgm:spPr>
      <dgm:t>
        <a:bodyPr/>
        <a:lstStyle/>
        <a:p>
          <a:r>
            <a:rPr lang="en-US" dirty="0"/>
            <a:t>1. </a:t>
          </a:r>
          <a:r>
            <a:rPr lang="en-US" dirty="0" err="1"/>
            <a:t>Cymryd</a:t>
          </a:r>
          <a:r>
            <a:rPr lang="en-US" dirty="0"/>
            <a:t> </a:t>
          </a:r>
          <a:r>
            <a:rPr lang="en-US" dirty="0" err="1"/>
            <a:t>rhan</a:t>
          </a:r>
          <a:r>
            <a:rPr lang="en-US" dirty="0"/>
            <a:t>            1. Getting involved</a:t>
          </a:r>
        </a:p>
      </dgm:t>
    </dgm:pt>
    <dgm:pt modelId="{4C201510-9B72-4AA8-9417-3FA6E3342C1D}" type="parTrans" cxnId="{57918DBC-06C9-435F-B7C2-175811A4AD77}">
      <dgm:prSet/>
      <dgm:spPr/>
      <dgm:t>
        <a:bodyPr/>
        <a:lstStyle/>
        <a:p>
          <a:endParaRPr lang="en-US"/>
        </a:p>
      </dgm:t>
    </dgm:pt>
    <dgm:pt modelId="{B0F385CE-E7EA-4994-A10C-1D09EDDC212B}" type="sibTrans" cxnId="{57918DBC-06C9-435F-B7C2-175811A4AD77}">
      <dgm:prSet/>
      <dgm:spPr/>
      <dgm:t>
        <a:bodyPr/>
        <a:lstStyle/>
        <a:p>
          <a:endParaRPr lang="en-US"/>
        </a:p>
      </dgm:t>
    </dgm:pt>
    <dgm:pt modelId="{6804FC7E-A463-4A58-808C-038CA275C42D}">
      <dgm:prSet phldrT="[Text]"/>
      <dgm:spPr>
        <a:solidFill>
          <a:srgbClr val="FFC000"/>
        </a:solidFill>
      </dgm:spPr>
      <dgm:t>
        <a:bodyPr/>
        <a:lstStyle/>
        <a:p>
          <a:r>
            <a:rPr lang="en-US" dirty="0">
              <a:solidFill>
                <a:schemeClr val="tx1"/>
              </a:solidFill>
            </a:rPr>
            <a:t>2. </a:t>
          </a:r>
          <a:r>
            <a:rPr lang="en-US" dirty="0" err="1">
              <a:solidFill>
                <a:schemeClr val="tx1"/>
              </a:solidFill>
            </a:rPr>
            <a:t>Deall</a:t>
          </a:r>
          <a:r>
            <a:rPr lang="en-US" dirty="0">
              <a:solidFill>
                <a:schemeClr val="tx1"/>
              </a:solidFill>
            </a:rPr>
            <a:t> y mater            2. Understanding the issue</a:t>
          </a:r>
        </a:p>
      </dgm:t>
    </dgm:pt>
    <dgm:pt modelId="{D558914F-EB3E-4B76-AB14-B4697072EA91}" type="parTrans" cxnId="{8AD2D03D-C7F6-4BD7-B47B-F1E2B6B31EF5}">
      <dgm:prSet/>
      <dgm:spPr/>
      <dgm:t>
        <a:bodyPr/>
        <a:lstStyle/>
        <a:p>
          <a:endParaRPr lang="en-US"/>
        </a:p>
      </dgm:t>
    </dgm:pt>
    <dgm:pt modelId="{796D520A-610C-47E3-86C5-5F5E4B368427}" type="sibTrans" cxnId="{8AD2D03D-C7F6-4BD7-B47B-F1E2B6B31EF5}">
      <dgm:prSet/>
      <dgm:spPr/>
      <dgm:t>
        <a:bodyPr/>
        <a:lstStyle/>
        <a:p>
          <a:endParaRPr lang="en-US"/>
        </a:p>
      </dgm:t>
    </dgm:pt>
    <dgm:pt modelId="{BE900166-B26A-475A-8360-641C78391E7A}">
      <dgm:prSet phldrT="[Text]"/>
      <dgm:spPr>
        <a:solidFill>
          <a:srgbClr val="FFFF00"/>
        </a:solidFill>
      </dgm:spPr>
      <dgm:t>
        <a:bodyPr/>
        <a:lstStyle/>
        <a:p>
          <a:r>
            <a:rPr lang="en-US" dirty="0">
              <a:solidFill>
                <a:schemeClr val="tx1"/>
              </a:solidFill>
            </a:rPr>
            <a:t>3. </a:t>
          </a:r>
          <a:r>
            <a:rPr lang="en-US" dirty="0" err="1">
              <a:solidFill>
                <a:schemeClr val="tx1"/>
              </a:solidFill>
            </a:rPr>
            <a:t>Cynllunio</a:t>
          </a:r>
          <a:r>
            <a:rPr lang="en-US" dirty="0">
              <a:solidFill>
                <a:schemeClr val="tx1"/>
              </a:solidFill>
            </a:rPr>
            <a:t>                   3. Planning</a:t>
          </a:r>
        </a:p>
      </dgm:t>
    </dgm:pt>
    <dgm:pt modelId="{F599E129-5695-4DDA-B063-45BC9DAB08C4}" type="parTrans" cxnId="{EF693C14-6B1B-4D1F-A7C8-467A2274C184}">
      <dgm:prSet/>
      <dgm:spPr/>
      <dgm:t>
        <a:bodyPr/>
        <a:lstStyle/>
        <a:p>
          <a:endParaRPr lang="en-US"/>
        </a:p>
      </dgm:t>
    </dgm:pt>
    <dgm:pt modelId="{19FE9465-48FA-4C05-9509-77B635A5182D}" type="sibTrans" cxnId="{EF693C14-6B1B-4D1F-A7C8-467A2274C184}">
      <dgm:prSet/>
      <dgm:spPr/>
      <dgm:t>
        <a:bodyPr/>
        <a:lstStyle/>
        <a:p>
          <a:endParaRPr lang="en-US"/>
        </a:p>
      </dgm:t>
    </dgm:pt>
    <dgm:pt modelId="{C7E6F2BF-7A65-4FC6-9117-70262D7EC16F}">
      <dgm:prSet/>
      <dgm:spPr>
        <a:solidFill>
          <a:srgbClr val="00B050"/>
        </a:solidFill>
      </dgm:spPr>
      <dgm:t>
        <a:bodyPr/>
        <a:lstStyle/>
        <a:p>
          <a:r>
            <a:rPr lang="en-US" dirty="0"/>
            <a:t>4. </a:t>
          </a:r>
          <a:r>
            <a:rPr lang="en-US" dirty="0" err="1"/>
            <a:t>Argymell</a:t>
          </a:r>
          <a:r>
            <a:rPr lang="en-US" dirty="0"/>
            <a:t>                    4. Advocating</a:t>
          </a:r>
        </a:p>
      </dgm:t>
    </dgm:pt>
    <dgm:pt modelId="{591EE856-DA45-48C0-8754-C25EF3609826}" type="parTrans" cxnId="{3C2256EA-6611-4983-A081-1EFF7F31BA32}">
      <dgm:prSet/>
      <dgm:spPr/>
      <dgm:t>
        <a:bodyPr/>
        <a:lstStyle/>
        <a:p>
          <a:endParaRPr lang="en-US"/>
        </a:p>
      </dgm:t>
    </dgm:pt>
    <dgm:pt modelId="{3DADB81F-AD62-4C57-B517-19CA99274BD7}" type="sibTrans" cxnId="{3C2256EA-6611-4983-A081-1EFF7F31BA32}">
      <dgm:prSet/>
      <dgm:spPr/>
      <dgm:t>
        <a:bodyPr/>
        <a:lstStyle/>
        <a:p>
          <a:endParaRPr lang="en-US"/>
        </a:p>
      </dgm:t>
    </dgm:pt>
    <dgm:pt modelId="{F6D53953-9666-4B70-8EC5-7690AC958FF4}">
      <dgm:prSet/>
      <dgm:spPr/>
      <dgm:t>
        <a:bodyPr/>
        <a:lstStyle/>
        <a:p>
          <a:r>
            <a:rPr lang="en-US" dirty="0"/>
            <a:t>5. </a:t>
          </a:r>
          <a:r>
            <a:rPr lang="en-US" dirty="0" err="1"/>
            <a:t>Gwerthuso</a:t>
          </a:r>
          <a:r>
            <a:rPr lang="en-US" dirty="0"/>
            <a:t>                5. Evaluating</a:t>
          </a:r>
        </a:p>
      </dgm:t>
    </dgm:pt>
    <dgm:pt modelId="{219A3983-16F9-41B9-B691-30E51EEC0903}" type="parTrans" cxnId="{D7961F83-023C-4485-9E75-C8C48AFBD5F9}">
      <dgm:prSet/>
      <dgm:spPr/>
      <dgm:t>
        <a:bodyPr/>
        <a:lstStyle/>
        <a:p>
          <a:endParaRPr lang="en-US"/>
        </a:p>
      </dgm:t>
    </dgm:pt>
    <dgm:pt modelId="{1EDAA3F7-D4E4-4959-8D1E-F6D8F3DD6EB2}" type="sibTrans" cxnId="{D7961F83-023C-4485-9E75-C8C48AFBD5F9}">
      <dgm:prSet/>
      <dgm:spPr/>
      <dgm:t>
        <a:bodyPr/>
        <a:lstStyle/>
        <a:p>
          <a:endParaRPr lang="en-US"/>
        </a:p>
      </dgm:t>
    </dgm:pt>
    <dgm:pt modelId="{3228FC57-65C2-4F64-9BCD-B11C3C4FFFF5}">
      <dgm:prSet/>
      <dgm:spPr>
        <a:solidFill>
          <a:srgbClr val="7030A0"/>
        </a:solidFill>
      </dgm:spPr>
      <dgm:t>
        <a:bodyPr/>
        <a:lstStyle/>
        <a:p>
          <a:r>
            <a:rPr lang="en-US" dirty="0"/>
            <a:t>6. </a:t>
          </a:r>
          <a:r>
            <a:rPr lang="en-US" dirty="0" err="1"/>
            <a:t>Monitro</a:t>
          </a:r>
          <a:r>
            <a:rPr lang="en-US" dirty="0"/>
            <a:t> </a:t>
          </a:r>
          <a:r>
            <a:rPr lang="en-US" dirty="0" err="1"/>
            <a:t>parhaus</a:t>
          </a:r>
          <a:r>
            <a:rPr lang="en-US" dirty="0"/>
            <a:t>      6. Ongoing monitoring</a:t>
          </a:r>
        </a:p>
      </dgm:t>
    </dgm:pt>
    <dgm:pt modelId="{EBDAB77C-273F-4F33-B383-7D449983F413}" type="parTrans" cxnId="{FCA97089-36A5-4C79-AAA4-571B2A82513C}">
      <dgm:prSet/>
      <dgm:spPr/>
      <dgm:t>
        <a:bodyPr/>
        <a:lstStyle/>
        <a:p>
          <a:endParaRPr lang="en-US"/>
        </a:p>
      </dgm:t>
    </dgm:pt>
    <dgm:pt modelId="{E275CDD3-629C-42A9-A3AF-C9D65F3B27A5}" type="sibTrans" cxnId="{FCA97089-36A5-4C79-AAA4-571B2A82513C}">
      <dgm:prSet/>
      <dgm:spPr/>
      <dgm:t>
        <a:bodyPr/>
        <a:lstStyle/>
        <a:p>
          <a:endParaRPr lang="en-US"/>
        </a:p>
      </dgm:t>
    </dgm:pt>
    <dgm:pt modelId="{01CD20B8-7044-4006-8374-1A41FFBFE50E}" type="pres">
      <dgm:prSet presAssocID="{C1A154EF-0040-46E8-AD9F-A6552EE0DB7C}" presName="linear" presStyleCnt="0">
        <dgm:presLayoutVars>
          <dgm:dir/>
          <dgm:animLvl val="lvl"/>
          <dgm:resizeHandles val="exact"/>
        </dgm:presLayoutVars>
      </dgm:prSet>
      <dgm:spPr/>
    </dgm:pt>
    <dgm:pt modelId="{C222D24A-2297-4A6F-BCB0-CE90C07E78B2}" type="pres">
      <dgm:prSet presAssocID="{FCD48149-618E-4932-9B06-6F71B7F27733}" presName="parentLin" presStyleCnt="0"/>
      <dgm:spPr/>
    </dgm:pt>
    <dgm:pt modelId="{FCC7FEDD-0B32-4923-9774-92BD077C9B7D}" type="pres">
      <dgm:prSet presAssocID="{FCD48149-618E-4932-9B06-6F71B7F27733}" presName="parentLeftMargin" presStyleLbl="node1" presStyleIdx="0" presStyleCnt="6"/>
      <dgm:spPr/>
    </dgm:pt>
    <dgm:pt modelId="{B1CF4C61-FEE0-4F36-BED3-B88D8790F0DF}" type="pres">
      <dgm:prSet presAssocID="{FCD48149-618E-4932-9B06-6F71B7F27733}" presName="parentText" presStyleLbl="node1" presStyleIdx="0" presStyleCnt="6" custLinFactNeighborY="7601">
        <dgm:presLayoutVars>
          <dgm:chMax val="0"/>
          <dgm:bulletEnabled val="1"/>
        </dgm:presLayoutVars>
      </dgm:prSet>
      <dgm:spPr/>
    </dgm:pt>
    <dgm:pt modelId="{B2EBD37A-D0BB-4E29-AA8F-2B79139EA481}" type="pres">
      <dgm:prSet presAssocID="{FCD48149-618E-4932-9B06-6F71B7F27733}" presName="negativeSpace" presStyleCnt="0"/>
      <dgm:spPr/>
    </dgm:pt>
    <dgm:pt modelId="{1B774F93-72A9-4DA9-8F92-9886AC354228}" type="pres">
      <dgm:prSet presAssocID="{FCD48149-618E-4932-9B06-6F71B7F27733}" presName="childText" presStyleLbl="conFgAcc1" presStyleIdx="0" presStyleCnt="6">
        <dgm:presLayoutVars>
          <dgm:bulletEnabled val="1"/>
        </dgm:presLayoutVars>
      </dgm:prSet>
      <dgm:spPr/>
    </dgm:pt>
    <dgm:pt modelId="{A64686E4-C711-4CD3-9795-D9A4C70D713E}" type="pres">
      <dgm:prSet presAssocID="{B0F385CE-E7EA-4994-A10C-1D09EDDC212B}" presName="spaceBetweenRectangles" presStyleCnt="0"/>
      <dgm:spPr/>
    </dgm:pt>
    <dgm:pt modelId="{CAFB46AF-A2AF-4453-8387-BBC4937C9338}" type="pres">
      <dgm:prSet presAssocID="{6804FC7E-A463-4A58-808C-038CA275C42D}" presName="parentLin" presStyleCnt="0"/>
      <dgm:spPr/>
    </dgm:pt>
    <dgm:pt modelId="{5DF3DD8F-9F5E-404F-8020-C33242FF6F9A}" type="pres">
      <dgm:prSet presAssocID="{6804FC7E-A463-4A58-808C-038CA275C42D}" presName="parentLeftMargin" presStyleLbl="node1" presStyleIdx="0" presStyleCnt="6"/>
      <dgm:spPr/>
    </dgm:pt>
    <dgm:pt modelId="{C1126914-5DD4-49B9-B740-925530FF3E31}" type="pres">
      <dgm:prSet presAssocID="{6804FC7E-A463-4A58-808C-038CA275C42D}" presName="parentText" presStyleLbl="node1" presStyleIdx="1" presStyleCnt="6">
        <dgm:presLayoutVars>
          <dgm:chMax val="0"/>
          <dgm:bulletEnabled val="1"/>
        </dgm:presLayoutVars>
      </dgm:prSet>
      <dgm:spPr/>
    </dgm:pt>
    <dgm:pt modelId="{E42B8BB6-C012-42E3-B7D7-54263B55129E}" type="pres">
      <dgm:prSet presAssocID="{6804FC7E-A463-4A58-808C-038CA275C42D}" presName="negativeSpace" presStyleCnt="0"/>
      <dgm:spPr/>
    </dgm:pt>
    <dgm:pt modelId="{83090208-2066-4B49-ABCD-885ECA926DF2}" type="pres">
      <dgm:prSet presAssocID="{6804FC7E-A463-4A58-808C-038CA275C42D}" presName="childText" presStyleLbl="conFgAcc1" presStyleIdx="1" presStyleCnt="6">
        <dgm:presLayoutVars>
          <dgm:bulletEnabled val="1"/>
        </dgm:presLayoutVars>
      </dgm:prSet>
      <dgm:spPr/>
    </dgm:pt>
    <dgm:pt modelId="{0B6126B0-BBC4-4C0D-9C8C-BE98A2546FB9}" type="pres">
      <dgm:prSet presAssocID="{796D520A-610C-47E3-86C5-5F5E4B368427}" presName="spaceBetweenRectangles" presStyleCnt="0"/>
      <dgm:spPr/>
    </dgm:pt>
    <dgm:pt modelId="{F7716215-9BD2-46A0-8860-EE0F1C855BD0}" type="pres">
      <dgm:prSet presAssocID="{BE900166-B26A-475A-8360-641C78391E7A}" presName="parentLin" presStyleCnt="0"/>
      <dgm:spPr/>
    </dgm:pt>
    <dgm:pt modelId="{827758E2-6362-4757-8F8B-F09228243BEE}" type="pres">
      <dgm:prSet presAssocID="{BE900166-B26A-475A-8360-641C78391E7A}" presName="parentLeftMargin" presStyleLbl="node1" presStyleIdx="1" presStyleCnt="6"/>
      <dgm:spPr/>
    </dgm:pt>
    <dgm:pt modelId="{9E335A38-E38A-4230-8CA2-512EE61A8891}" type="pres">
      <dgm:prSet presAssocID="{BE900166-B26A-475A-8360-641C78391E7A}" presName="parentText" presStyleLbl="node1" presStyleIdx="2" presStyleCnt="6">
        <dgm:presLayoutVars>
          <dgm:chMax val="0"/>
          <dgm:bulletEnabled val="1"/>
        </dgm:presLayoutVars>
      </dgm:prSet>
      <dgm:spPr/>
    </dgm:pt>
    <dgm:pt modelId="{53A73910-84C9-4CCE-88FD-C34700717CBD}" type="pres">
      <dgm:prSet presAssocID="{BE900166-B26A-475A-8360-641C78391E7A}" presName="negativeSpace" presStyleCnt="0"/>
      <dgm:spPr/>
    </dgm:pt>
    <dgm:pt modelId="{0FD94005-7A86-487C-BB53-153FAA2D0614}" type="pres">
      <dgm:prSet presAssocID="{BE900166-B26A-475A-8360-641C78391E7A}" presName="childText" presStyleLbl="conFgAcc1" presStyleIdx="2" presStyleCnt="6">
        <dgm:presLayoutVars>
          <dgm:bulletEnabled val="1"/>
        </dgm:presLayoutVars>
      </dgm:prSet>
      <dgm:spPr/>
    </dgm:pt>
    <dgm:pt modelId="{1B0C5E8D-E573-4B8E-9651-19B8E752DE87}" type="pres">
      <dgm:prSet presAssocID="{19FE9465-48FA-4C05-9509-77B635A5182D}" presName="spaceBetweenRectangles" presStyleCnt="0"/>
      <dgm:spPr/>
    </dgm:pt>
    <dgm:pt modelId="{DAEFC7B6-9E45-4BB7-9E8E-BB3F7AFB4674}" type="pres">
      <dgm:prSet presAssocID="{C7E6F2BF-7A65-4FC6-9117-70262D7EC16F}" presName="parentLin" presStyleCnt="0"/>
      <dgm:spPr/>
    </dgm:pt>
    <dgm:pt modelId="{E64C7FF4-F33D-4FD3-8E23-1F46DEEC5192}" type="pres">
      <dgm:prSet presAssocID="{C7E6F2BF-7A65-4FC6-9117-70262D7EC16F}" presName="parentLeftMargin" presStyleLbl="node1" presStyleIdx="2" presStyleCnt="6"/>
      <dgm:spPr/>
    </dgm:pt>
    <dgm:pt modelId="{0A7F4466-F9E9-441C-9016-9503F57FB1DC}" type="pres">
      <dgm:prSet presAssocID="{C7E6F2BF-7A65-4FC6-9117-70262D7EC16F}" presName="parentText" presStyleLbl="node1" presStyleIdx="3" presStyleCnt="6">
        <dgm:presLayoutVars>
          <dgm:chMax val="0"/>
          <dgm:bulletEnabled val="1"/>
        </dgm:presLayoutVars>
      </dgm:prSet>
      <dgm:spPr/>
    </dgm:pt>
    <dgm:pt modelId="{3BA80399-FBA8-4D0C-AC16-7388E6C97367}" type="pres">
      <dgm:prSet presAssocID="{C7E6F2BF-7A65-4FC6-9117-70262D7EC16F}" presName="negativeSpace" presStyleCnt="0"/>
      <dgm:spPr/>
    </dgm:pt>
    <dgm:pt modelId="{6ECE3466-9676-403E-9817-7C05A3E8C366}" type="pres">
      <dgm:prSet presAssocID="{C7E6F2BF-7A65-4FC6-9117-70262D7EC16F}" presName="childText" presStyleLbl="conFgAcc1" presStyleIdx="3" presStyleCnt="6">
        <dgm:presLayoutVars>
          <dgm:bulletEnabled val="1"/>
        </dgm:presLayoutVars>
      </dgm:prSet>
      <dgm:spPr/>
    </dgm:pt>
    <dgm:pt modelId="{FDC1477B-F354-49B9-8851-414569DA25B8}" type="pres">
      <dgm:prSet presAssocID="{3DADB81F-AD62-4C57-B517-19CA99274BD7}" presName="spaceBetweenRectangles" presStyleCnt="0"/>
      <dgm:spPr/>
    </dgm:pt>
    <dgm:pt modelId="{D75B73DF-F7BB-477C-80CA-CCA435878EB3}" type="pres">
      <dgm:prSet presAssocID="{F6D53953-9666-4B70-8EC5-7690AC958FF4}" presName="parentLin" presStyleCnt="0"/>
      <dgm:spPr/>
    </dgm:pt>
    <dgm:pt modelId="{A1299C0E-0A1B-430E-88BD-CC7E1160E46C}" type="pres">
      <dgm:prSet presAssocID="{F6D53953-9666-4B70-8EC5-7690AC958FF4}" presName="parentLeftMargin" presStyleLbl="node1" presStyleIdx="3" presStyleCnt="6"/>
      <dgm:spPr/>
    </dgm:pt>
    <dgm:pt modelId="{F30C6072-9EB9-4807-9EB0-14B609A2C730}" type="pres">
      <dgm:prSet presAssocID="{F6D53953-9666-4B70-8EC5-7690AC958FF4}" presName="parentText" presStyleLbl="node1" presStyleIdx="4" presStyleCnt="6">
        <dgm:presLayoutVars>
          <dgm:chMax val="0"/>
          <dgm:bulletEnabled val="1"/>
        </dgm:presLayoutVars>
      </dgm:prSet>
      <dgm:spPr/>
    </dgm:pt>
    <dgm:pt modelId="{1C035620-2BFF-44BB-A648-6BF1699A0CDF}" type="pres">
      <dgm:prSet presAssocID="{F6D53953-9666-4B70-8EC5-7690AC958FF4}" presName="negativeSpace" presStyleCnt="0"/>
      <dgm:spPr/>
    </dgm:pt>
    <dgm:pt modelId="{48F3842F-98BD-4813-9341-9866AAF9581B}" type="pres">
      <dgm:prSet presAssocID="{F6D53953-9666-4B70-8EC5-7690AC958FF4}" presName="childText" presStyleLbl="conFgAcc1" presStyleIdx="4" presStyleCnt="6">
        <dgm:presLayoutVars>
          <dgm:bulletEnabled val="1"/>
        </dgm:presLayoutVars>
      </dgm:prSet>
      <dgm:spPr/>
    </dgm:pt>
    <dgm:pt modelId="{9718AD84-5894-4A2B-953C-4EE2FE3B448A}" type="pres">
      <dgm:prSet presAssocID="{1EDAA3F7-D4E4-4959-8D1E-F6D8F3DD6EB2}" presName="spaceBetweenRectangles" presStyleCnt="0"/>
      <dgm:spPr/>
    </dgm:pt>
    <dgm:pt modelId="{12EAC3FA-49B1-4A97-888D-5FA2FC965809}" type="pres">
      <dgm:prSet presAssocID="{3228FC57-65C2-4F64-9BCD-B11C3C4FFFF5}" presName="parentLin" presStyleCnt="0"/>
      <dgm:spPr/>
    </dgm:pt>
    <dgm:pt modelId="{1C7687E1-C831-4F77-8D5C-305951837BAD}" type="pres">
      <dgm:prSet presAssocID="{3228FC57-65C2-4F64-9BCD-B11C3C4FFFF5}" presName="parentLeftMargin" presStyleLbl="node1" presStyleIdx="4" presStyleCnt="6"/>
      <dgm:spPr/>
    </dgm:pt>
    <dgm:pt modelId="{B5AD294B-9BB8-4B10-B4FE-B2C674F6EC02}" type="pres">
      <dgm:prSet presAssocID="{3228FC57-65C2-4F64-9BCD-B11C3C4FFFF5}" presName="parentText" presStyleLbl="node1" presStyleIdx="5" presStyleCnt="6">
        <dgm:presLayoutVars>
          <dgm:chMax val="0"/>
          <dgm:bulletEnabled val="1"/>
        </dgm:presLayoutVars>
      </dgm:prSet>
      <dgm:spPr/>
    </dgm:pt>
    <dgm:pt modelId="{8C050422-E95D-40DA-BB2D-F721246E6F83}" type="pres">
      <dgm:prSet presAssocID="{3228FC57-65C2-4F64-9BCD-B11C3C4FFFF5}" presName="negativeSpace" presStyleCnt="0"/>
      <dgm:spPr/>
    </dgm:pt>
    <dgm:pt modelId="{4C7D576C-9853-4312-B515-F5DB3210CD39}" type="pres">
      <dgm:prSet presAssocID="{3228FC57-65C2-4F64-9BCD-B11C3C4FFFF5}" presName="childText" presStyleLbl="conFgAcc1" presStyleIdx="5" presStyleCnt="6">
        <dgm:presLayoutVars>
          <dgm:bulletEnabled val="1"/>
        </dgm:presLayoutVars>
      </dgm:prSet>
      <dgm:spPr/>
    </dgm:pt>
  </dgm:ptLst>
  <dgm:cxnLst>
    <dgm:cxn modelId="{A4493803-7738-4AE6-B55B-8A816A61986D}" type="presOf" srcId="{6804FC7E-A463-4A58-808C-038CA275C42D}" destId="{C1126914-5DD4-49B9-B740-925530FF3E31}" srcOrd="1" destOrd="0" presId="urn:microsoft.com/office/officeart/2005/8/layout/list1"/>
    <dgm:cxn modelId="{47FCE512-7837-4BE4-9095-11E4C0B0CFD5}" type="presOf" srcId="{F6D53953-9666-4B70-8EC5-7690AC958FF4}" destId="{A1299C0E-0A1B-430E-88BD-CC7E1160E46C}" srcOrd="0" destOrd="0" presId="urn:microsoft.com/office/officeart/2005/8/layout/list1"/>
    <dgm:cxn modelId="{EF693C14-6B1B-4D1F-A7C8-467A2274C184}" srcId="{C1A154EF-0040-46E8-AD9F-A6552EE0DB7C}" destId="{BE900166-B26A-475A-8360-641C78391E7A}" srcOrd="2" destOrd="0" parTransId="{F599E129-5695-4DDA-B063-45BC9DAB08C4}" sibTransId="{19FE9465-48FA-4C05-9509-77B635A5182D}"/>
    <dgm:cxn modelId="{F1EADB16-9D84-483F-A79C-7518174D739F}" type="presOf" srcId="{C7E6F2BF-7A65-4FC6-9117-70262D7EC16F}" destId="{0A7F4466-F9E9-441C-9016-9503F57FB1DC}" srcOrd="1" destOrd="0" presId="urn:microsoft.com/office/officeart/2005/8/layout/list1"/>
    <dgm:cxn modelId="{B84A611E-9F4F-443E-9BD1-AB1AFC8A3234}" type="presOf" srcId="{FCD48149-618E-4932-9B06-6F71B7F27733}" destId="{B1CF4C61-FEE0-4F36-BED3-B88D8790F0DF}" srcOrd="1" destOrd="0" presId="urn:microsoft.com/office/officeart/2005/8/layout/list1"/>
    <dgm:cxn modelId="{8AD2D03D-C7F6-4BD7-B47B-F1E2B6B31EF5}" srcId="{C1A154EF-0040-46E8-AD9F-A6552EE0DB7C}" destId="{6804FC7E-A463-4A58-808C-038CA275C42D}" srcOrd="1" destOrd="0" parTransId="{D558914F-EB3E-4B76-AB14-B4697072EA91}" sibTransId="{796D520A-610C-47E3-86C5-5F5E4B368427}"/>
    <dgm:cxn modelId="{9EBA955F-233D-4C75-8CA6-A82AC17D1CF1}" type="presOf" srcId="{FCD48149-618E-4932-9B06-6F71B7F27733}" destId="{FCC7FEDD-0B32-4923-9774-92BD077C9B7D}" srcOrd="0" destOrd="0" presId="urn:microsoft.com/office/officeart/2005/8/layout/list1"/>
    <dgm:cxn modelId="{F0C41D43-7A5E-4E46-BEEC-CA8BAEDD5732}" type="presOf" srcId="{C7E6F2BF-7A65-4FC6-9117-70262D7EC16F}" destId="{E64C7FF4-F33D-4FD3-8E23-1F46DEEC5192}" srcOrd="0" destOrd="0" presId="urn:microsoft.com/office/officeart/2005/8/layout/list1"/>
    <dgm:cxn modelId="{D7961F83-023C-4485-9E75-C8C48AFBD5F9}" srcId="{C1A154EF-0040-46E8-AD9F-A6552EE0DB7C}" destId="{F6D53953-9666-4B70-8EC5-7690AC958FF4}" srcOrd="4" destOrd="0" parTransId="{219A3983-16F9-41B9-B691-30E51EEC0903}" sibTransId="{1EDAA3F7-D4E4-4959-8D1E-F6D8F3DD6EB2}"/>
    <dgm:cxn modelId="{FCA97089-36A5-4C79-AAA4-571B2A82513C}" srcId="{C1A154EF-0040-46E8-AD9F-A6552EE0DB7C}" destId="{3228FC57-65C2-4F64-9BCD-B11C3C4FFFF5}" srcOrd="5" destOrd="0" parTransId="{EBDAB77C-273F-4F33-B383-7D449983F413}" sibTransId="{E275CDD3-629C-42A9-A3AF-C9D65F3B27A5}"/>
    <dgm:cxn modelId="{85D31B8F-5096-4158-AA99-51A8414592FE}" type="presOf" srcId="{C1A154EF-0040-46E8-AD9F-A6552EE0DB7C}" destId="{01CD20B8-7044-4006-8374-1A41FFBFE50E}" srcOrd="0" destOrd="0" presId="urn:microsoft.com/office/officeart/2005/8/layout/list1"/>
    <dgm:cxn modelId="{0A6854B9-CBD9-4F3E-BC66-190D13BEA003}" type="presOf" srcId="{3228FC57-65C2-4F64-9BCD-B11C3C4FFFF5}" destId="{B5AD294B-9BB8-4B10-B4FE-B2C674F6EC02}" srcOrd="1" destOrd="0" presId="urn:microsoft.com/office/officeart/2005/8/layout/list1"/>
    <dgm:cxn modelId="{57918DBC-06C9-435F-B7C2-175811A4AD77}" srcId="{C1A154EF-0040-46E8-AD9F-A6552EE0DB7C}" destId="{FCD48149-618E-4932-9B06-6F71B7F27733}" srcOrd="0" destOrd="0" parTransId="{4C201510-9B72-4AA8-9417-3FA6E3342C1D}" sibTransId="{B0F385CE-E7EA-4994-A10C-1D09EDDC212B}"/>
    <dgm:cxn modelId="{8EA722C0-FAD5-40C3-81A0-14E88CEDA591}" type="presOf" srcId="{6804FC7E-A463-4A58-808C-038CA275C42D}" destId="{5DF3DD8F-9F5E-404F-8020-C33242FF6F9A}" srcOrd="0" destOrd="0" presId="urn:microsoft.com/office/officeart/2005/8/layout/list1"/>
    <dgm:cxn modelId="{3C08FACE-6CCA-4AD4-BF3F-68925C8BC00F}" type="presOf" srcId="{3228FC57-65C2-4F64-9BCD-B11C3C4FFFF5}" destId="{1C7687E1-C831-4F77-8D5C-305951837BAD}" srcOrd="0" destOrd="0" presId="urn:microsoft.com/office/officeart/2005/8/layout/list1"/>
    <dgm:cxn modelId="{673337E3-008D-490C-92D3-D381EC41038B}" type="presOf" srcId="{BE900166-B26A-475A-8360-641C78391E7A}" destId="{827758E2-6362-4757-8F8B-F09228243BEE}" srcOrd="0" destOrd="0" presId="urn:microsoft.com/office/officeart/2005/8/layout/list1"/>
    <dgm:cxn modelId="{3C2256EA-6611-4983-A081-1EFF7F31BA32}" srcId="{C1A154EF-0040-46E8-AD9F-A6552EE0DB7C}" destId="{C7E6F2BF-7A65-4FC6-9117-70262D7EC16F}" srcOrd="3" destOrd="0" parTransId="{591EE856-DA45-48C0-8754-C25EF3609826}" sibTransId="{3DADB81F-AD62-4C57-B517-19CA99274BD7}"/>
    <dgm:cxn modelId="{6DCE8BF1-AEF6-44F0-B12B-2C3EBCF9E1FF}" type="presOf" srcId="{BE900166-B26A-475A-8360-641C78391E7A}" destId="{9E335A38-E38A-4230-8CA2-512EE61A8891}" srcOrd="1" destOrd="0" presId="urn:microsoft.com/office/officeart/2005/8/layout/list1"/>
    <dgm:cxn modelId="{04AA8FFF-2751-4921-87B5-8DD56C9C1E3B}" type="presOf" srcId="{F6D53953-9666-4B70-8EC5-7690AC958FF4}" destId="{F30C6072-9EB9-4807-9EB0-14B609A2C730}" srcOrd="1" destOrd="0" presId="urn:microsoft.com/office/officeart/2005/8/layout/list1"/>
    <dgm:cxn modelId="{ADF04FBF-8E22-42FD-83D3-1AB1508BEB1C}" type="presParOf" srcId="{01CD20B8-7044-4006-8374-1A41FFBFE50E}" destId="{C222D24A-2297-4A6F-BCB0-CE90C07E78B2}" srcOrd="0" destOrd="0" presId="urn:microsoft.com/office/officeart/2005/8/layout/list1"/>
    <dgm:cxn modelId="{FF7AB31E-85CE-4D63-80EC-6162BECA36BA}" type="presParOf" srcId="{C222D24A-2297-4A6F-BCB0-CE90C07E78B2}" destId="{FCC7FEDD-0B32-4923-9774-92BD077C9B7D}" srcOrd="0" destOrd="0" presId="urn:microsoft.com/office/officeart/2005/8/layout/list1"/>
    <dgm:cxn modelId="{B90B0A35-F704-41B5-851D-19C51B7EEE2A}" type="presParOf" srcId="{C222D24A-2297-4A6F-BCB0-CE90C07E78B2}" destId="{B1CF4C61-FEE0-4F36-BED3-B88D8790F0DF}" srcOrd="1" destOrd="0" presId="urn:microsoft.com/office/officeart/2005/8/layout/list1"/>
    <dgm:cxn modelId="{B99676A1-CA85-4038-9EC3-9F7CA9663BC8}" type="presParOf" srcId="{01CD20B8-7044-4006-8374-1A41FFBFE50E}" destId="{B2EBD37A-D0BB-4E29-AA8F-2B79139EA481}" srcOrd="1" destOrd="0" presId="urn:microsoft.com/office/officeart/2005/8/layout/list1"/>
    <dgm:cxn modelId="{09AADC4C-0875-449F-8311-796DAD9C20DC}" type="presParOf" srcId="{01CD20B8-7044-4006-8374-1A41FFBFE50E}" destId="{1B774F93-72A9-4DA9-8F92-9886AC354228}" srcOrd="2" destOrd="0" presId="urn:microsoft.com/office/officeart/2005/8/layout/list1"/>
    <dgm:cxn modelId="{7CB90EEB-E711-4EC0-8508-938BBF0FBA70}" type="presParOf" srcId="{01CD20B8-7044-4006-8374-1A41FFBFE50E}" destId="{A64686E4-C711-4CD3-9795-D9A4C70D713E}" srcOrd="3" destOrd="0" presId="urn:microsoft.com/office/officeart/2005/8/layout/list1"/>
    <dgm:cxn modelId="{ADD26798-128D-4F67-88E2-EED8F39C7757}" type="presParOf" srcId="{01CD20B8-7044-4006-8374-1A41FFBFE50E}" destId="{CAFB46AF-A2AF-4453-8387-BBC4937C9338}" srcOrd="4" destOrd="0" presId="urn:microsoft.com/office/officeart/2005/8/layout/list1"/>
    <dgm:cxn modelId="{6693A59A-385E-4480-9193-F206A00ADDD9}" type="presParOf" srcId="{CAFB46AF-A2AF-4453-8387-BBC4937C9338}" destId="{5DF3DD8F-9F5E-404F-8020-C33242FF6F9A}" srcOrd="0" destOrd="0" presId="urn:microsoft.com/office/officeart/2005/8/layout/list1"/>
    <dgm:cxn modelId="{474E7DB9-4FB0-48C4-AC4E-48414C823233}" type="presParOf" srcId="{CAFB46AF-A2AF-4453-8387-BBC4937C9338}" destId="{C1126914-5DD4-49B9-B740-925530FF3E31}" srcOrd="1" destOrd="0" presId="urn:microsoft.com/office/officeart/2005/8/layout/list1"/>
    <dgm:cxn modelId="{65CD916B-BA88-4740-B7CC-C64C3F63D334}" type="presParOf" srcId="{01CD20B8-7044-4006-8374-1A41FFBFE50E}" destId="{E42B8BB6-C012-42E3-B7D7-54263B55129E}" srcOrd="5" destOrd="0" presId="urn:microsoft.com/office/officeart/2005/8/layout/list1"/>
    <dgm:cxn modelId="{008876D8-F997-423A-ADC7-36978B233673}" type="presParOf" srcId="{01CD20B8-7044-4006-8374-1A41FFBFE50E}" destId="{83090208-2066-4B49-ABCD-885ECA926DF2}" srcOrd="6" destOrd="0" presId="urn:microsoft.com/office/officeart/2005/8/layout/list1"/>
    <dgm:cxn modelId="{FD97A1F4-B89D-4577-8FBF-C394F7CE26E9}" type="presParOf" srcId="{01CD20B8-7044-4006-8374-1A41FFBFE50E}" destId="{0B6126B0-BBC4-4C0D-9C8C-BE98A2546FB9}" srcOrd="7" destOrd="0" presId="urn:microsoft.com/office/officeart/2005/8/layout/list1"/>
    <dgm:cxn modelId="{60C2942A-8A2D-40C6-8683-8A608CAD8A49}" type="presParOf" srcId="{01CD20B8-7044-4006-8374-1A41FFBFE50E}" destId="{F7716215-9BD2-46A0-8860-EE0F1C855BD0}" srcOrd="8" destOrd="0" presId="urn:microsoft.com/office/officeart/2005/8/layout/list1"/>
    <dgm:cxn modelId="{700E481F-1290-463D-81A8-79D0F68A5B40}" type="presParOf" srcId="{F7716215-9BD2-46A0-8860-EE0F1C855BD0}" destId="{827758E2-6362-4757-8F8B-F09228243BEE}" srcOrd="0" destOrd="0" presId="urn:microsoft.com/office/officeart/2005/8/layout/list1"/>
    <dgm:cxn modelId="{1D4FA642-010D-4E92-9543-8401EC84F727}" type="presParOf" srcId="{F7716215-9BD2-46A0-8860-EE0F1C855BD0}" destId="{9E335A38-E38A-4230-8CA2-512EE61A8891}" srcOrd="1" destOrd="0" presId="urn:microsoft.com/office/officeart/2005/8/layout/list1"/>
    <dgm:cxn modelId="{2DC5A553-CD9B-4D02-911E-4B02FA884899}" type="presParOf" srcId="{01CD20B8-7044-4006-8374-1A41FFBFE50E}" destId="{53A73910-84C9-4CCE-88FD-C34700717CBD}" srcOrd="9" destOrd="0" presId="urn:microsoft.com/office/officeart/2005/8/layout/list1"/>
    <dgm:cxn modelId="{AEE168BA-D564-4A80-921E-8455974A5762}" type="presParOf" srcId="{01CD20B8-7044-4006-8374-1A41FFBFE50E}" destId="{0FD94005-7A86-487C-BB53-153FAA2D0614}" srcOrd="10" destOrd="0" presId="urn:microsoft.com/office/officeart/2005/8/layout/list1"/>
    <dgm:cxn modelId="{1233084F-C51A-42E5-AF3E-C51BE1E3058D}" type="presParOf" srcId="{01CD20B8-7044-4006-8374-1A41FFBFE50E}" destId="{1B0C5E8D-E573-4B8E-9651-19B8E752DE87}" srcOrd="11" destOrd="0" presId="urn:microsoft.com/office/officeart/2005/8/layout/list1"/>
    <dgm:cxn modelId="{04E42E60-539C-452A-A635-20A4E1B24006}" type="presParOf" srcId="{01CD20B8-7044-4006-8374-1A41FFBFE50E}" destId="{DAEFC7B6-9E45-4BB7-9E8E-BB3F7AFB4674}" srcOrd="12" destOrd="0" presId="urn:microsoft.com/office/officeart/2005/8/layout/list1"/>
    <dgm:cxn modelId="{B6DA23B4-D8FC-4F59-B855-D03DE8177F89}" type="presParOf" srcId="{DAEFC7B6-9E45-4BB7-9E8E-BB3F7AFB4674}" destId="{E64C7FF4-F33D-4FD3-8E23-1F46DEEC5192}" srcOrd="0" destOrd="0" presId="urn:microsoft.com/office/officeart/2005/8/layout/list1"/>
    <dgm:cxn modelId="{920A3A35-AE5E-4AD3-B335-02689875462D}" type="presParOf" srcId="{DAEFC7B6-9E45-4BB7-9E8E-BB3F7AFB4674}" destId="{0A7F4466-F9E9-441C-9016-9503F57FB1DC}" srcOrd="1" destOrd="0" presId="urn:microsoft.com/office/officeart/2005/8/layout/list1"/>
    <dgm:cxn modelId="{131401A3-B8D7-4AE9-BA48-DA52C06B06A0}" type="presParOf" srcId="{01CD20B8-7044-4006-8374-1A41FFBFE50E}" destId="{3BA80399-FBA8-4D0C-AC16-7388E6C97367}" srcOrd="13" destOrd="0" presId="urn:microsoft.com/office/officeart/2005/8/layout/list1"/>
    <dgm:cxn modelId="{A772EB07-9017-4E36-A968-88F37317717B}" type="presParOf" srcId="{01CD20B8-7044-4006-8374-1A41FFBFE50E}" destId="{6ECE3466-9676-403E-9817-7C05A3E8C366}" srcOrd="14" destOrd="0" presId="urn:microsoft.com/office/officeart/2005/8/layout/list1"/>
    <dgm:cxn modelId="{5F8ECDE9-C5FE-419C-8212-850C452E7B9B}" type="presParOf" srcId="{01CD20B8-7044-4006-8374-1A41FFBFE50E}" destId="{FDC1477B-F354-49B9-8851-414569DA25B8}" srcOrd="15" destOrd="0" presId="urn:microsoft.com/office/officeart/2005/8/layout/list1"/>
    <dgm:cxn modelId="{BAF572D0-243B-47B6-AD07-65176B74E401}" type="presParOf" srcId="{01CD20B8-7044-4006-8374-1A41FFBFE50E}" destId="{D75B73DF-F7BB-477C-80CA-CCA435878EB3}" srcOrd="16" destOrd="0" presId="urn:microsoft.com/office/officeart/2005/8/layout/list1"/>
    <dgm:cxn modelId="{B3A0D475-7F16-47B6-AF82-996DAE08DEA9}" type="presParOf" srcId="{D75B73DF-F7BB-477C-80CA-CCA435878EB3}" destId="{A1299C0E-0A1B-430E-88BD-CC7E1160E46C}" srcOrd="0" destOrd="0" presId="urn:microsoft.com/office/officeart/2005/8/layout/list1"/>
    <dgm:cxn modelId="{9D2CA79C-3A53-43B6-8087-460936B33B59}" type="presParOf" srcId="{D75B73DF-F7BB-477C-80CA-CCA435878EB3}" destId="{F30C6072-9EB9-4807-9EB0-14B609A2C730}" srcOrd="1" destOrd="0" presId="urn:microsoft.com/office/officeart/2005/8/layout/list1"/>
    <dgm:cxn modelId="{E9A6F940-3786-4284-9701-B77E79C32FE8}" type="presParOf" srcId="{01CD20B8-7044-4006-8374-1A41FFBFE50E}" destId="{1C035620-2BFF-44BB-A648-6BF1699A0CDF}" srcOrd="17" destOrd="0" presId="urn:microsoft.com/office/officeart/2005/8/layout/list1"/>
    <dgm:cxn modelId="{306919AD-1C8A-44DD-BA78-04E9C506E6E4}" type="presParOf" srcId="{01CD20B8-7044-4006-8374-1A41FFBFE50E}" destId="{48F3842F-98BD-4813-9341-9866AAF9581B}" srcOrd="18" destOrd="0" presId="urn:microsoft.com/office/officeart/2005/8/layout/list1"/>
    <dgm:cxn modelId="{88BEF054-DC23-4E74-900A-A9211B0366F1}" type="presParOf" srcId="{01CD20B8-7044-4006-8374-1A41FFBFE50E}" destId="{9718AD84-5894-4A2B-953C-4EE2FE3B448A}" srcOrd="19" destOrd="0" presId="urn:microsoft.com/office/officeart/2005/8/layout/list1"/>
    <dgm:cxn modelId="{7F77388F-84D6-48FD-AA06-85D320D97182}" type="presParOf" srcId="{01CD20B8-7044-4006-8374-1A41FFBFE50E}" destId="{12EAC3FA-49B1-4A97-888D-5FA2FC965809}" srcOrd="20" destOrd="0" presId="urn:microsoft.com/office/officeart/2005/8/layout/list1"/>
    <dgm:cxn modelId="{784D546E-313C-465D-9BB1-62029152898F}" type="presParOf" srcId="{12EAC3FA-49B1-4A97-888D-5FA2FC965809}" destId="{1C7687E1-C831-4F77-8D5C-305951837BAD}" srcOrd="0" destOrd="0" presId="urn:microsoft.com/office/officeart/2005/8/layout/list1"/>
    <dgm:cxn modelId="{9C1F07A8-D69F-49BD-B94A-22C0E90DC417}" type="presParOf" srcId="{12EAC3FA-49B1-4A97-888D-5FA2FC965809}" destId="{B5AD294B-9BB8-4B10-B4FE-B2C674F6EC02}" srcOrd="1" destOrd="0" presId="urn:microsoft.com/office/officeart/2005/8/layout/list1"/>
    <dgm:cxn modelId="{DC711E8B-B402-4969-9E71-9E8F8FE26803}" type="presParOf" srcId="{01CD20B8-7044-4006-8374-1A41FFBFE50E}" destId="{8C050422-E95D-40DA-BB2D-F721246E6F83}" srcOrd="21" destOrd="0" presId="urn:microsoft.com/office/officeart/2005/8/layout/list1"/>
    <dgm:cxn modelId="{3C4E27E3-56FB-4038-A363-02E61427D8A0}" type="presParOf" srcId="{01CD20B8-7044-4006-8374-1A41FFBFE50E}" destId="{4C7D576C-9853-4312-B515-F5DB3210CD39}"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74F93-72A9-4DA9-8F92-9886AC354228}">
      <dsp:nvSpPr>
        <dsp:cNvPr id="0" name=""/>
        <dsp:cNvSpPr/>
      </dsp:nvSpPr>
      <dsp:spPr>
        <a:xfrm>
          <a:off x="0" y="323719"/>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CF4C61-FEE0-4F36-BED3-B88D8790F0DF}">
      <dsp:nvSpPr>
        <dsp:cNvPr id="0" name=""/>
        <dsp:cNvSpPr/>
      </dsp:nvSpPr>
      <dsp:spPr>
        <a:xfrm>
          <a:off x="385242" y="110944"/>
          <a:ext cx="5393399" cy="50184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t>1. </a:t>
          </a:r>
          <a:r>
            <a:rPr lang="en-US" sz="1700" kern="1200" dirty="0" err="1"/>
            <a:t>Cymryd</a:t>
          </a:r>
          <a:r>
            <a:rPr lang="en-US" sz="1700" kern="1200" dirty="0"/>
            <a:t> </a:t>
          </a:r>
          <a:r>
            <a:rPr lang="en-US" sz="1700" kern="1200" dirty="0" err="1"/>
            <a:t>rhan</a:t>
          </a:r>
          <a:r>
            <a:rPr lang="en-US" sz="1700" kern="1200" dirty="0"/>
            <a:t>            1. Getting involved</a:t>
          </a:r>
        </a:p>
      </dsp:txBody>
      <dsp:txXfrm>
        <a:off x="409740" y="135442"/>
        <a:ext cx="5344403" cy="452844"/>
      </dsp:txXfrm>
    </dsp:sp>
    <dsp:sp modelId="{83090208-2066-4B49-ABCD-885ECA926DF2}">
      <dsp:nvSpPr>
        <dsp:cNvPr id="0" name=""/>
        <dsp:cNvSpPr/>
      </dsp:nvSpPr>
      <dsp:spPr>
        <a:xfrm>
          <a:off x="0" y="1094839"/>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126914-5DD4-49B9-B740-925530FF3E31}">
      <dsp:nvSpPr>
        <dsp:cNvPr id="0" name=""/>
        <dsp:cNvSpPr/>
      </dsp:nvSpPr>
      <dsp:spPr>
        <a:xfrm>
          <a:off x="385242" y="843920"/>
          <a:ext cx="5393399" cy="50184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2. </a:t>
          </a:r>
          <a:r>
            <a:rPr lang="en-US" sz="1700" kern="1200" dirty="0" err="1">
              <a:solidFill>
                <a:schemeClr val="tx1"/>
              </a:solidFill>
            </a:rPr>
            <a:t>Deall</a:t>
          </a:r>
          <a:r>
            <a:rPr lang="en-US" sz="1700" kern="1200" dirty="0">
              <a:solidFill>
                <a:schemeClr val="tx1"/>
              </a:solidFill>
            </a:rPr>
            <a:t> y mater            2. Understanding the issue</a:t>
          </a:r>
        </a:p>
      </dsp:txBody>
      <dsp:txXfrm>
        <a:off x="409740" y="868418"/>
        <a:ext cx="5344403" cy="452844"/>
      </dsp:txXfrm>
    </dsp:sp>
    <dsp:sp modelId="{0FD94005-7A86-487C-BB53-153FAA2D0614}">
      <dsp:nvSpPr>
        <dsp:cNvPr id="0" name=""/>
        <dsp:cNvSpPr/>
      </dsp:nvSpPr>
      <dsp:spPr>
        <a:xfrm>
          <a:off x="0" y="186596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335A38-E38A-4230-8CA2-512EE61A8891}">
      <dsp:nvSpPr>
        <dsp:cNvPr id="0" name=""/>
        <dsp:cNvSpPr/>
      </dsp:nvSpPr>
      <dsp:spPr>
        <a:xfrm>
          <a:off x="385242" y="1615039"/>
          <a:ext cx="5393399" cy="501840"/>
        </a:xfrm>
        <a:prstGeom prst="roundRect">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3. </a:t>
          </a:r>
          <a:r>
            <a:rPr lang="en-US" sz="1700" kern="1200" dirty="0" err="1">
              <a:solidFill>
                <a:schemeClr val="tx1"/>
              </a:solidFill>
            </a:rPr>
            <a:t>Cynllunio</a:t>
          </a:r>
          <a:r>
            <a:rPr lang="en-US" sz="1700" kern="1200" dirty="0">
              <a:solidFill>
                <a:schemeClr val="tx1"/>
              </a:solidFill>
            </a:rPr>
            <a:t>                   3. Planning</a:t>
          </a:r>
        </a:p>
      </dsp:txBody>
      <dsp:txXfrm>
        <a:off x="409740" y="1639537"/>
        <a:ext cx="5344403" cy="452844"/>
      </dsp:txXfrm>
    </dsp:sp>
    <dsp:sp modelId="{6ECE3466-9676-403E-9817-7C05A3E8C366}">
      <dsp:nvSpPr>
        <dsp:cNvPr id="0" name=""/>
        <dsp:cNvSpPr/>
      </dsp:nvSpPr>
      <dsp:spPr>
        <a:xfrm>
          <a:off x="0" y="263708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F4466-F9E9-441C-9016-9503F57FB1DC}">
      <dsp:nvSpPr>
        <dsp:cNvPr id="0" name=""/>
        <dsp:cNvSpPr/>
      </dsp:nvSpPr>
      <dsp:spPr>
        <a:xfrm>
          <a:off x="385242" y="2386160"/>
          <a:ext cx="5393399" cy="50184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t>4. </a:t>
          </a:r>
          <a:r>
            <a:rPr lang="en-US" sz="1700" kern="1200" dirty="0" err="1"/>
            <a:t>Argymell</a:t>
          </a:r>
          <a:r>
            <a:rPr lang="en-US" sz="1700" kern="1200" dirty="0"/>
            <a:t>                    4. Advocating</a:t>
          </a:r>
        </a:p>
      </dsp:txBody>
      <dsp:txXfrm>
        <a:off x="409740" y="2410658"/>
        <a:ext cx="5344403" cy="452844"/>
      </dsp:txXfrm>
    </dsp:sp>
    <dsp:sp modelId="{48F3842F-98BD-4813-9341-9866AAF9581B}">
      <dsp:nvSpPr>
        <dsp:cNvPr id="0" name=""/>
        <dsp:cNvSpPr/>
      </dsp:nvSpPr>
      <dsp:spPr>
        <a:xfrm>
          <a:off x="0" y="340820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0C6072-9EB9-4807-9EB0-14B609A2C730}">
      <dsp:nvSpPr>
        <dsp:cNvPr id="0" name=""/>
        <dsp:cNvSpPr/>
      </dsp:nvSpPr>
      <dsp:spPr>
        <a:xfrm>
          <a:off x="385242" y="3157280"/>
          <a:ext cx="5393399"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t>5. </a:t>
          </a:r>
          <a:r>
            <a:rPr lang="en-US" sz="1700" kern="1200" dirty="0" err="1"/>
            <a:t>Gwerthuso</a:t>
          </a:r>
          <a:r>
            <a:rPr lang="en-US" sz="1700" kern="1200" dirty="0"/>
            <a:t>                5. Evaluating</a:t>
          </a:r>
        </a:p>
      </dsp:txBody>
      <dsp:txXfrm>
        <a:off x="409740" y="3181778"/>
        <a:ext cx="5344403" cy="452844"/>
      </dsp:txXfrm>
    </dsp:sp>
    <dsp:sp modelId="{4C7D576C-9853-4312-B515-F5DB3210CD39}">
      <dsp:nvSpPr>
        <dsp:cNvPr id="0" name=""/>
        <dsp:cNvSpPr/>
      </dsp:nvSpPr>
      <dsp:spPr>
        <a:xfrm>
          <a:off x="0" y="417932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AD294B-9BB8-4B10-B4FE-B2C674F6EC02}">
      <dsp:nvSpPr>
        <dsp:cNvPr id="0" name=""/>
        <dsp:cNvSpPr/>
      </dsp:nvSpPr>
      <dsp:spPr>
        <a:xfrm>
          <a:off x="385242" y="3928400"/>
          <a:ext cx="5393399" cy="50184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marL="0" lvl="0" indent="0" algn="l" defTabSz="755650">
            <a:lnSpc>
              <a:spcPct val="90000"/>
            </a:lnSpc>
            <a:spcBef>
              <a:spcPct val="0"/>
            </a:spcBef>
            <a:spcAft>
              <a:spcPct val="35000"/>
            </a:spcAft>
            <a:buNone/>
          </a:pPr>
          <a:r>
            <a:rPr lang="en-US" sz="1700" kern="1200" dirty="0"/>
            <a:t>6. </a:t>
          </a:r>
          <a:r>
            <a:rPr lang="en-US" sz="1700" kern="1200" dirty="0" err="1"/>
            <a:t>Monitro</a:t>
          </a:r>
          <a:r>
            <a:rPr lang="en-US" sz="1700" kern="1200" dirty="0"/>
            <a:t> </a:t>
          </a:r>
          <a:r>
            <a:rPr lang="en-US" sz="1700" kern="1200" dirty="0" err="1"/>
            <a:t>parhaus</a:t>
          </a:r>
          <a:r>
            <a:rPr lang="en-US" sz="1700" kern="1200" dirty="0"/>
            <a:t>      6. Ongoing monitoring</a:t>
          </a:r>
        </a:p>
      </dsp:txBody>
      <dsp:txXfrm>
        <a:off x="409740" y="3952898"/>
        <a:ext cx="5344403"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a:solidFill>
                <a:srgbClr val="000000"/>
              </a:solidFill>
            </a:endParaRPr>
          </a:p>
        </p:txBody>
      </p:sp>
    </p:spTree>
    <p:extLst>
      <p:ext uri="{BB962C8B-B14F-4D97-AF65-F5344CB8AC3E}">
        <p14:creationId xmlns:p14="http://schemas.microsoft.com/office/powerpoint/2010/main" val="54710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2556364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a:solidFill>
                <a:srgbClr val="000000"/>
              </a:solidFill>
            </a:endParaRPr>
          </a:p>
        </p:txBody>
      </p:sp>
    </p:spTree>
    <p:extLst>
      <p:ext uri="{BB962C8B-B14F-4D97-AF65-F5344CB8AC3E}">
        <p14:creationId xmlns:p14="http://schemas.microsoft.com/office/powerpoint/2010/main" val="3817593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30619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2990772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b="1"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a:solidFill>
                <a:srgbClr val="000000"/>
              </a:solidFill>
            </a:endParaRPr>
          </a:p>
        </p:txBody>
      </p:sp>
    </p:spTree>
    <p:extLst>
      <p:ext uri="{BB962C8B-B14F-4D97-AF65-F5344CB8AC3E}">
        <p14:creationId xmlns:p14="http://schemas.microsoft.com/office/powerpoint/2010/main" val="561638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a:solidFill>
                <a:srgbClr val="000000"/>
              </a:solidFill>
            </a:endParaRPr>
          </a:p>
        </p:txBody>
      </p:sp>
    </p:spTree>
    <p:extLst>
      <p:ext uri="{BB962C8B-B14F-4D97-AF65-F5344CB8AC3E}">
        <p14:creationId xmlns:p14="http://schemas.microsoft.com/office/powerpoint/2010/main" val="695814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a:solidFill>
                <a:srgbClr val="000000"/>
              </a:solidFill>
            </a:endParaRPr>
          </a:p>
        </p:txBody>
      </p:sp>
    </p:spTree>
    <p:extLst>
      <p:ext uri="{BB962C8B-B14F-4D97-AF65-F5344CB8AC3E}">
        <p14:creationId xmlns:p14="http://schemas.microsoft.com/office/powerpoint/2010/main" val="1766677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a:solidFill>
                <a:srgbClr val="000000"/>
              </a:solidFill>
            </a:endParaRPr>
          </a:p>
        </p:txBody>
      </p:sp>
    </p:spTree>
    <p:extLst>
      <p:ext uri="{BB962C8B-B14F-4D97-AF65-F5344CB8AC3E}">
        <p14:creationId xmlns:p14="http://schemas.microsoft.com/office/powerpoint/2010/main" val="282555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812894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a:solidFill>
                <a:srgbClr val="000000"/>
              </a:solidFill>
            </a:endParaRPr>
          </a:p>
        </p:txBody>
      </p:sp>
    </p:spTree>
    <p:extLst>
      <p:ext uri="{BB962C8B-B14F-4D97-AF65-F5344CB8AC3E}">
        <p14:creationId xmlns:p14="http://schemas.microsoft.com/office/powerpoint/2010/main" val="2140192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a:solidFill>
                <a:srgbClr val="000000"/>
              </a:solidFill>
            </a:endParaRPr>
          </a:p>
        </p:txBody>
      </p:sp>
    </p:spTree>
    <p:extLst>
      <p:ext uri="{BB962C8B-B14F-4D97-AF65-F5344CB8AC3E}">
        <p14:creationId xmlns:p14="http://schemas.microsoft.com/office/powerpoint/2010/main" val="419063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err="1">
                <a:latin typeface="Arial" panose="020B0604020202020204" pitchFamily="34" charset="0"/>
              </a:rPr>
              <a:t>Around</a:t>
            </a:r>
            <a:r>
              <a:rPr lang="cy-GB" altLang="en-US" dirty="0">
                <a:latin typeface="Arial" panose="020B0604020202020204" pitchFamily="34" charset="0"/>
              </a:rPr>
              <a:t> 8 </a:t>
            </a:r>
            <a:r>
              <a:rPr lang="cy-GB" altLang="en-US" dirty="0" err="1">
                <a:latin typeface="Arial" panose="020B0604020202020204" pitchFamily="34" charset="0"/>
              </a:rPr>
              <a:t>minutes</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a:solidFill>
                <a:srgbClr val="000000"/>
              </a:solidFill>
            </a:endParaRPr>
          </a:p>
        </p:txBody>
      </p:sp>
    </p:spTree>
    <p:extLst>
      <p:ext uri="{BB962C8B-B14F-4D97-AF65-F5344CB8AC3E}">
        <p14:creationId xmlns:p14="http://schemas.microsoft.com/office/powerpoint/2010/main" val="3193324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err="1">
                <a:latin typeface="Arial" panose="020B0604020202020204" pitchFamily="34" charset="0"/>
              </a:rPr>
              <a:t>Around</a:t>
            </a:r>
            <a:r>
              <a:rPr lang="cy-GB" altLang="en-US" dirty="0">
                <a:latin typeface="Arial" panose="020B0604020202020204" pitchFamily="34" charset="0"/>
              </a:rPr>
              <a:t> 8 </a:t>
            </a:r>
            <a:r>
              <a:rPr lang="cy-GB" altLang="en-US" dirty="0" err="1">
                <a:latin typeface="Arial" panose="020B0604020202020204" pitchFamily="34" charset="0"/>
              </a:rPr>
              <a:t>minutes</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a:solidFill>
                <a:srgbClr val="000000"/>
              </a:solidFill>
            </a:endParaRPr>
          </a:p>
        </p:txBody>
      </p:sp>
    </p:spTree>
    <p:extLst>
      <p:ext uri="{BB962C8B-B14F-4D97-AF65-F5344CB8AC3E}">
        <p14:creationId xmlns:p14="http://schemas.microsoft.com/office/powerpoint/2010/main" val="1699302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42 minute</a:t>
            </a:r>
            <a:r>
              <a:rPr lang="en-GB" baseline="0" dirty="0"/>
              <a:t> webinar</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17</a:t>
            </a:fld>
            <a:endParaRPr lang="en-GB" altLang="cy-GB"/>
          </a:p>
        </p:txBody>
      </p:sp>
    </p:spTree>
    <p:extLst>
      <p:ext uri="{BB962C8B-B14F-4D97-AF65-F5344CB8AC3E}">
        <p14:creationId xmlns:p14="http://schemas.microsoft.com/office/powerpoint/2010/main" val="1834246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18</a:t>
            </a:fld>
            <a:endParaRPr lang="en-GB" altLang="cy-GB"/>
          </a:p>
        </p:txBody>
      </p:sp>
    </p:spTree>
    <p:extLst>
      <p:ext uri="{BB962C8B-B14F-4D97-AF65-F5344CB8AC3E}">
        <p14:creationId xmlns:p14="http://schemas.microsoft.com/office/powerpoint/2010/main" val="3616012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19</a:t>
            </a:fld>
            <a:endParaRPr lang="en-GB" altLang="cy-GB"/>
          </a:p>
        </p:txBody>
      </p:sp>
    </p:spTree>
    <p:extLst>
      <p:ext uri="{BB962C8B-B14F-4D97-AF65-F5344CB8AC3E}">
        <p14:creationId xmlns:p14="http://schemas.microsoft.com/office/powerpoint/2010/main" val="2047622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a:solidFill>
                <a:srgbClr val="000000"/>
              </a:solidFill>
            </a:endParaRPr>
          </a:p>
        </p:txBody>
      </p:sp>
    </p:spTree>
    <p:extLst>
      <p:ext uri="{BB962C8B-B14F-4D97-AF65-F5344CB8AC3E}">
        <p14:creationId xmlns:p14="http://schemas.microsoft.com/office/powerpoint/2010/main" val="3542859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4280475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171450" indent="-171450">
              <a:buFont typeface="Arial" panose="020B0604020202020204" pitchFamily="34" charset="0"/>
              <a:buChar char="•"/>
            </a:pPr>
            <a:endParaRPr lang="cy-GB" altLang="en-US" baseline="0"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a:solidFill>
                <a:srgbClr val="000000"/>
              </a:solidFill>
            </a:endParaRPr>
          </a:p>
        </p:txBody>
      </p:sp>
    </p:spTree>
    <p:extLst>
      <p:ext uri="{BB962C8B-B14F-4D97-AF65-F5344CB8AC3E}">
        <p14:creationId xmlns:p14="http://schemas.microsoft.com/office/powerpoint/2010/main" val="1398328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23</a:t>
            </a:fld>
            <a:endParaRPr lang="en-GB" altLang="cy-GB"/>
          </a:p>
        </p:txBody>
      </p:sp>
    </p:spTree>
    <p:extLst>
      <p:ext uri="{BB962C8B-B14F-4D97-AF65-F5344CB8AC3E}">
        <p14:creationId xmlns:p14="http://schemas.microsoft.com/office/powerpoint/2010/main" val="2655943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a:solidFill>
                <a:srgbClr val="000000"/>
              </a:solidFill>
            </a:endParaRPr>
          </a:p>
        </p:txBody>
      </p:sp>
    </p:spTree>
    <p:extLst>
      <p:ext uri="{BB962C8B-B14F-4D97-AF65-F5344CB8AC3E}">
        <p14:creationId xmlns:p14="http://schemas.microsoft.com/office/powerpoint/2010/main" val="34419225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a:solidFill>
                <a:srgbClr val="000000"/>
              </a:solidFill>
            </a:endParaRPr>
          </a:p>
        </p:txBody>
      </p:sp>
    </p:spTree>
    <p:extLst>
      <p:ext uri="{BB962C8B-B14F-4D97-AF65-F5344CB8AC3E}">
        <p14:creationId xmlns:p14="http://schemas.microsoft.com/office/powerpoint/2010/main" val="531424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a:solidFill>
                <a:srgbClr val="000000"/>
              </a:solidFill>
            </a:endParaRPr>
          </a:p>
        </p:txBody>
      </p:sp>
    </p:spTree>
    <p:extLst>
      <p:ext uri="{BB962C8B-B14F-4D97-AF65-F5344CB8AC3E}">
        <p14:creationId xmlns:p14="http://schemas.microsoft.com/office/powerpoint/2010/main" val="17796426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a:solidFill>
                <a:srgbClr val="000000"/>
              </a:solidFill>
            </a:endParaRPr>
          </a:p>
        </p:txBody>
      </p:sp>
    </p:spTree>
    <p:extLst>
      <p:ext uri="{BB962C8B-B14F-4D97-AF65-F5344CB8AC3E}">
        <p14:creationId xmlns:p14="http://schemas.microsoft.com/office/powerpoint/2010/main" val="891615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12/9/2021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8.jpg"/><Relationship Id="rId13" Type="http://schemas.openxmlformats.org/officeDocument/2006/relationships/image" Target="../media/image13.png"/><Relationship Id="rId3" Type="http://schemas.openxmlformats.org/officeDocument/2006/relationships/image" Target="../media/image3.jp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g"/><Relationship Id="rId11" Type="http://schemas.openxmlformats.org/officeDocument/2006/relationships/image" Target="../media/image11.jpg"/><Relationship Id="rId5" Type="http://schemas.openxmlformats.org/officeDocument/2006/relationships/image" Target="../media/image5.jpg"/><Relationship Id="rId10" Type="http://schemas.openxmlformats.org/officeDocument/2006/relationships/image" Target="../media/image10.png"/><Relationship Id="rId4" Type="http://schemas.openxmlformats.org/officeDocument/2006/relationships/image" Target="../media/image4.jpg"/><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cymru.org.uk/application/files/1815/0462/6457/ASC_Under_18s_Leafle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childrenssociety.org.uk/what-we-do/policy-and-lobbying/children-risk/independent-advocacy" TargetMode="External"/><Relationship Id="rId5" Type="http://schemas.openxmlformats.org/officeDocument/2006/relationships/hyperlink" Target="http://www.senadviser.co.uk/index.html" TargetMode="External"/><Relationship Id="rId4" Type="http://schemas.openxmlformats.org/officeDocument/2006/relationships/hyperlink" Target="https://www.childreninwales.org.uk/our-work/advocacy/"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cgJaK9AfzS8" TargetMode="External"/><Relationship Id="rId5" Type="http://schemas.openxmlformats.org/officeDocument/2006/relationships/hyperlink" Target="https://www.youtube.com/watch?v=cgJaK9AfzS8"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ccIAqPjwKcY" TargetMode="External"/><Relationship Id="rId5" Type="http://schemas.openxmlformats.org/officeDocument/2006/relationships/image" Target="../media/image15.jpeg"/><Relationship Id="rId4" Type="http://schemas.openxmlformats.org/officeDocument/2006/relationships/hyperlink" Target="https://www.youtube.com/watch?v=ccIAqPjwKcY"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4UfcVDYEtrw" TargetMode="External"/><Relationship Id="rId5" Type="http://schemas.openxmlformats.org/officeDocument/2006/relationships/image" Target="../media/image16.jpeg"/><Relationship Id="rId4" Type="http://schemas.openxmlformats.org/officeDocument/2006/relationships/hyperlink" Target="https://www.youtube.com/watch?v=4UfcVDYEtrw"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enedd.wales/laid%20documents/cr-ld10918/cr-ld10918-e.pdf"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Lucida Sans" panose="020B0602030504020204" pitchFamily="34" charset="0"/>
              </a:rPr>
              <a:t>ECEY6006C</a:t>
            </a:r>
            <a:br>
              <a:rPr lang="en-GB" dirty="0">
                <a:latin typeface="Lucida Sans" panose="020B0602030504020204" pitchFamily="34" charset="0"/>
              </a:rPr>
            </a:br>
            <a:r>
              <a:rPr lang="en-GB" dirty="0">
                <a:solidFill>
                  <a:srgbClr val="002060"/>
                </a:solidFill>
                <a:latin typeface="Lucida Sans" panose="020B0602030504020204" pitchFamily="34" charset="0"/>
              </a:rPr>
              <a:t>ECEY6006</a:t>
            </a:r>
          </a:p>
        </p:txBody>
      </p:sp>
      <p:sp>
        <p:nvSpPr>
          <p:cNvPr id="4" name="Content Placeholder 3"/>
          <p:cNvSpPr>
            <a:spLocks noGrp="1"/>
          </p:cNvSpPr>
          <p:nvPr>
            <p:ph sz="half" idx="1"/>
          </p:nvPr>
        </p:nvSpPr>
        <p:spPr/>
        <p:txBody>
          <a:bodyPr>
            <a:normAutofit/>
          </a:bodyPr>
          <a:lstStyle/>
          <a:p>
            <a:pPr marL="0" indent="0">
              <a:buNone/>
            </a:pPr>
            <a:r>
              <a:rPr lang="en-GB" sz="4400" dirty="0">
                <a:latin typeface="Lucida Sans" panose="020B0602030504020204" pitchFamily="34" charset="0"/>
              </a:rPr>
              <a:t> </a:t>
            </a:r>
          </a:p>
          <a:p>
            <a:pPr marL="0" indent="0">
              <a:buNone/>
            </a:pPr>
            <a:endParaRPr lang="en-GB" sz="4400" dirty="0">
              <a:latin typeface="Lucida Sans" panose="020B0602030504020204" pitchFamily="34" charset="0"/>
            </a:endParaRPr>
          </a:p>
          <a:p>
            <a:pPr marL="0" indent="0">
              <a:buNone/>
            </a:pPr>
            <a:r>
              <a:rPr lang="en-GB" sz="4000" dirty="0" err="1">
                <a:latin typeface="Lucida Sans" panose="020B0602030504020204" pitchFamily="34" charset="0"/>
              </a:rPr>
              <a:t>Eiriolaeth</a:t>
            </a:r>
            <a:r>
              <a:rPr lang="en-GB" sz="4000" dirty="0">
                <a:latin typeface="Lucida Sans" panose="020B0602030504020204" pitchFamily="34" charset="0"/>
              </a:rPr>
              <a:t> </a:t>
            </a:r>
            <a:r>
              <a:rPr lang="en-GB" sz="4000" dirty="0" err="1">
                <a:latin typeface="Lucida Sans" panose="020B0602030504020204" pitchFamily="34" charset="0"/>
              </a:rPr>
              <a:t>yn</a:t>
            </a:r>
            <a:r>
              <a:rPr lang="en-GB" sz="4000" dirty="0">
                <a:latin typeface="Lucida Sans" panose="020B0602030504020204" pitchFamily="34" charset="0"/>
              </a:rPr>
              <a:t> y </a:t>
            </a:r>
            <a:r>
              <a:rPr lang="en-GB" sz="4000" dirty="0" err="1">
                <a:latin typeface="Lucida Sans" panose="020B0602030504020204" pitchFamily="34" charset="0"/>
              </a:rPr>
              <a:t>blynyddoedd</a:t>
            </a:r>
            <a:r>
              <a:rPr lang="en-GB" sz="4000" dirty="0">
                <a:latin typeface="Lucida Sans" panose="020B0602030504020204" pitchFamily="34" charset="0"/>
              </a:rPr>
              <a:t> </a:t>
            </a:r>
            <a:r>
              <a:rPr lang="en-GB" sz="4000" dirty="0" err="1">
                <a:latin typeface="Lucida Sans" panose="020B0602030504020204" pitchFamily="34" charset="0"/>
              </a:rPr>
              <a:t>cynnar</a:t>
            </a:r>
            <a:endParaRPr lang="en-GB" sz="4000"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 </a:t>
            </a:r>
          </a:p>
          <a:p>
            <a:pPr marL="0" indent="0">
              <a:buNone/>
            </a:pPr>
            <a:endParaRPr lang="en-GB" sz="4400" dirty="0">
              <a:solidFill>
                <a:srgbClr val="002060"/>
              </a:solidFill>
              <a:latin typeface="Lucida Sans" panose="020B0602030504020204" pitchFamily="34" charset="0"/>
            </a:endParaRPr>
          </a:p>
          <a:p>
            <a:pPr marL="0" indent="0">
              <a:buNone/>
            </a:pPr>
            <a:r>
              <a:rPr lang="en-GB" sz="4000" dirty="0">
                <a:solidFill>
                  <a:srgbClr val="002060"/>
                </a:solidFill>
                <a:latin typeface="Lucida Sans" panose="020B0602030504020204" pitchFamily="34" charset="0"/>
              </a:rPr>
              <a:t>Advocacy in the early years</a:t>
            </a:r>
          </a:p>
        </p:txBody>
      </p:sp>
    </p:spTree>
    <p:extLst>
      <p:ext uri="{BB962C8B-B14F-4D97-AF65-F5344CB8AC3E}">
        <p14:creationId xmlns:p14="http://schemas.microsoft.com/office/powerpoint/2010/main" val="2031362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Aseiniad - adolygiad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Cysyniad o ‘blentyndod’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Hawliau plant</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Cysyniad o ‘eiriolaeth’</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Trafodaethau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Clip fideo</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a:t>
            </a: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 - review</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Concept of ‘childhood’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Children’s rights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Concept of ‘advocacy’</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Discussions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Video clip</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endParaRPr lang="cy-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Adnoddau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Resources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Clip fideo</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Video clip</a:t>
            </a:r>
          </a:p>
        </p:txBody>
      </p:sp>
    </p:spTree>
    <p:extLst>
      <p:ext uri="{BB962C8B-B14F-4D97-AF65-F5344CB8AC3E}">
        <p14:creationId xmlns:p14="http://schemas.microsoft.com/office/powerpoint/2010/main" val="428523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755576" y="404813"/>
            <a:ext cx="7016824"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Plentyndod</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Childhood</a:t>
            </a:r>
            <a:endParaRPr lang="en-GB" altLang="cy-GB" sz="3200" dirty="0">
              <a:solidFill>
                <a:srgbClr val="002060"/>
              </a:solidFill>
              <a:latin typeface="Lucida Sans"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628800"/>
            <a:ext cx="3524250" cy="12954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3140968"/>
            <a:ext cx="2619375" cy="1743075"/>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5310" y="171041"/>
            <a:ext cx="2619375" cy="1743075"/>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20975" y="3717032"/>
            <a:ext cx="2486025" cy="1838325"/>
          </a:xfrm>
          <a:prstGeom prst="rect">
            <a:avLst/>
          </a:prstGeom>
        </p:spPr>
      </p:pic>
      <p:pic>
        <p:nvPicPr>
          <p:cNvPr id="7" name="Picture 6"/>
          <p:cNvPicPr>
            <a:picLocks noChangeAspect="1"/>
          </p:cNvPicPr>
          <p:nvPr/>
        </p:nvPicPr>
        <p:blipFill>
          <a:blip r:embed="rId7"/>
          <a:stretch>
            <a:fillRect/>
          </a:stretch>
        </p:blipFill>
        <p:spPr>
          <a:xfrm>
            <a:off x="5652120" y="2114761"/>
            <a:ext cx="3219450" cy="1419225"/>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52376" y="2275359"/>
            <a:ext cx="1454624" cy="1120899"/>
          </a:xfrm>
          <a:prstGeom prst="rect">
            <a:avLst/>
          </a:prstGeom>
        </p:spPr>
      </p:pic>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190209" y="453108"/>
            <a:ext cx="1715988" cy="1295350"/>
          </a:xfrm>
          <a:prstGeom prst="rect">
            <a:avLst/>
          </a:prstGeom>
        </p:spPr>
      </p:pic>
      <p:pic>
        <p:nvPicPr>
          <p:cNvPr id="11" name="Picture 10"/>
          <p:cNvPicPr>
            <a:picLocks noChangeAspect="1"/>
          </p:cNvPicPr>
          <p:nvPr/>
        </p:nvPicPr>
        <p:blipFill>
          <a:blip r:embed="rId10"/>
          <a:stretch>
            <a:fillRect/>
          </a:stretch>
        </p:blipFill>
        <p:spPr>
          <a:xfrm>
            <a:off x="196999" y="5013176"/>
            <a:ext cx="2667000" cy="1714500"/>
          </a:xfrm>
          <a:prstGeom prst="rect">
            <a:avLst/>
          </a:prstGeom>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596336" y="3864471"/>
            <a:ext cx="1398554" cy="1413545"/>
          </a:xfrm>
          <a:prstGeom prst="rect">
            <a:avLst/>
          </a:prstGeom>
        </p:spPr>
      </p:pic>
      <p:pic>
        <p:nvPicPr>
          <p:cNvPr id="13" name="Picture 12"/>
          <p:cNvPicPr>
            <a:picLocks noChangeAspect="1"/>
          </p:cNvPicPr>
          <p:nvPr/>
        </p:nvPicPr>
        <p:blipFill>
          <a:blip r:embed="rId12"/>
          <a:stretch>
            <a:fillRect/>
          </a:stretch>
        </p:blipFill>
        <p:spPr>
          <a:xfrm>
            <a:off x="5792400" y="3814179"/>
            <a:ext cx="1644029" cy="1644029"/>
          </a:xfrm>
          <a:prstGeom prst="rect">
            <a:avLst/>
          </a:prstGeom>
        </p:spPr>
      </p:pic>
      <p:pic>
        <p:nvPicPr>
          <p:cNvPr id="14" name="Picture 13"/>
          <p:cNvPicPr>
            <a:picLocks noChangeAspect="1"/>
          </p:cNvPicPr>
          <p:nvPr/>
        </p:nvPicPr>
        <p:blipFill>
          <a:blip r:embed="rId13"/>
          <a:stretch>
            <a:fillRect/>
          </a:stretch>
        </p:blipFill>
        <p:spPr>
          <a:xfrm>
            <a:off x="3131839" y="5608501"/>
            <a:ext cx="5774357" cy="1119175"/>
          </a:xfrm>
          <a:prstGeom prst="rect">
            <a:avLst/>
          </a:prstGeom>
        </p:spPr>
      </p:pic>
    </p:spTree>
    <p:extLst>
      <p:ext uri="{BB962C8B-B14F-4D97-AF65-F5344CB8AC3E}">
        <p14:creationId xmlns:p14="http://schemas.microsoft.com/office/powerpoint/2010/main" val="3317900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Paradeimau newydd</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New paradigms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marL="0" indent="0">
              <a:buNone/>
              <a:defRPr/>
            </a:pPr>
            <a:r>
              <a:rPr lang="cy-GB" altLang="cy-GB" dirty="0">
                <a:latin typeface="Lucida Sans" pitchFamily="34" charset="0"/>
              </a:rPr>
              <a:t>1. Mae plant yn asiantau yn eu bywydau eu hunain</a:t>
            </a:r>
          </a:p>
          <a:p>
            <a:pPr>
              <a:buFontTx/>
              <a:buChar char="•"/>
              <a:defRPr/>
            </a:pPr>
            <a:endParaRPr lang="cy-GB" altLang="cy-GB" dirty="0">
              <a:latin typeface="Lucida Sans" pitchFamily="34" charset="0"/>
            </a:endParaRPr>
          </a:p>
          <a:p>
            <a:pPr marL="0" indent="0">
              <a:buNone/>
              <a:defRPr/>
            </a:pPr>
            <a:r>
              <a:rPr lang="cy-GB" altLang="cy-GB" dirty="0">
                <a:latin typeface="Lucida Sans" pitchFamily="34" charset="0"/>
              </a:rPr>
              <a:t>2. Mae plant yn gallu cyfrannu a chymryd rhan mewn gwneud penderfyniadau</a:t>
            </a: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marL="457200" indent="-457200">
              <a:buAutoNum type="arabicPeriod"/>
              <a:defRPr/>
            </a:pPr>
            <a:r>
              <a:rPr lang="en-GB" altLang="en-US" kern="0" dirty="0">
                <a:solidFill>
                  <a:srgbClr val="002060"/>
                </a:solidFill>
                <a:latin typeface="Lucida Sans" panose="020B0602030504020204" pitchFamily="34" charset="0"/>
                <a:ea typeface="ＭＳ Ｐゴシック" panose="020B0600070205080204" pitchFamily="34" charset="-128"/>
              </a:rPr>
              <a:t>Children are agents in their own lives</a:t>
            </a:r>
          </a:p>
          <a:p>
            <a:pPr marL="457200" indent="-457200">
              <a:buAutoNum type="arabicPeriod"/>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457200" indent="-457200">
              <a:buAutoNum type="arabicPeriod"/>
              <a:defRPr/>
            </a:pPr>
            <a:r>
              <a:rPr lang="en-GB" altLang="en-US" kern="0" dirty="0">
                <a:solidFill>
                  <a:srgbClr val="002060"/>
                </a:solidFill>
                <a:latin typeface="Lucida Sans" panose="020B0602030504020204" pitchFamily="34" charset="0"/>
                <a:ea typeface="ＭＳ Ｐゴシック" panose="020B0600070205080204" pitchFamily="34" charset="-128"/>
              </a:rPr>
              <a:t>Children are able to contribute and participate in decision-making</a:t>
            </a:r>
          </a:p>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800" kern="0" dirty="0">
                <a:solidFill>
                  <a:srgbClr val="002060"/>
                </a:solidFill>
                <a:latin typeface="Lucida Sans" panose="020B0602030504020204" pitchFamily="34" charset="0"/>
                <a:ea typeface="ＭＳ Ｐゴシック" panose="020B0600070205080204" pitchFamily="34" charset="-128"/>
              </a:rPr>
              <a:t>(Jones and Walker, 2011)</a:t>
            </a:r>
          </a:p>
        </p:txBody>
      </p:sp>
    </p:spTree>
    <p:extLst>
      <p:ext uri="{BB962C8B-B14F-4D97-AF65-F5344CB8AC3E}">
        <p14:creationId xmlns:p14="http://schemas.microsoft.com/office/powerpoint/2010/main" val="358145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Hawliau plant</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Children’s rights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95536" y="1196752"/>
            <a:ext cx="4170114" cy="4546823"/>
          </a:xfrm>
        </p:spPr>
        <p:txBody>
          <a:bodyPr rtlCol="0">
            <a:normAutofit fontScale="92500" lnSpcReduction="10000"/>
          </a:bodyPr>
          <a:lstStyle/>
          <a:p>
            <a:pPr marL="0" indent="0">
              <a:buNone/>
              <a:defRPr/>
            </a:pPr>
            <a:r>
              <a:rPr lang="cy-GB" altLang="cy-GB" sz="2000" b="1" dirty="0">
                <a:latin typeface="Lucida Sans" pitchFamily="34" charset="0"/>
              </a:rPr>
              <a:t>Erthygl 12</a:t>
            </a:r>
          </a:p>
          <a:p>
            <a:pPr marL="0" indent="0">
              <a:buNone/>
              <a:defRPr/>
            </a:pPr>
            <a:r>
              <a:rPr lang="cy-GB" altLang="cy-GB" sz="2000" dirty="0">
                <a:latin typeface="Lucida Sans" pitchFamily="34" charset="0"/>
              </a:rPr>
              <a:t>Yr hawl i gael gwrandawiad a cael eu cymryd o </a:t>
            </a:r>
            <a:r>
              <a:rPr lang="cy-GB" altLang="cy-GB" sz="2000" dirty="0" err="1">
                <a:latin typeface="Lucida Sans" pitchFamily="34" charset="0"/>
              </a:rPr>
              <a:t>ddifrif</a:t>
            </a:r>
            <a:endParaRPr lang="cy-GB" altLang="cy-GB" sz="2000" dirty="0">
              <a:latin typeface="Lucida Sans" pitchFamily="34" charset="0"/>
            </a:endParaRPr>
          </a:p>
          <a:p>
            <a:pPr marL="0" indent="0">
              <a:buNone/>
              <a:defRPr/>
            </a:pPr>
            <a:r>
              <a:rPr lang="cy-GB" altLang="cy-GB" sz="2000" b="1" dirty="0">
                <a:latin typeface="Lucida Sans" pitchFamily="34" charset="0"/>
              </a:rPr>
              <a:t>Erthygl 23</a:t>
            </a:r>
          </a:p>
          <a:p>
            <a:pPr marL="0" indent="0">
              <a:buNone/>
              <a:defRPr/>
            </a:pPr>
            <a:r>
              <a:rPr lang="cy-GB" altLang="cy-GB" sz="2000" dirty="0">
                <a:latin typeface="Lucida Sans" pitchFamily="34" charset="0"/>
              </a:rPr>
              <a:t>Yr hawl i fywyd llawn ac i chwarae rhan weithredol yn y gymuned ar gyfer plant a phobl ifanc anabl</a:t>
            </a:r>
          </a:p>
          <a:p>
            <a:pPr marL="0" indent="0">
              <a:buNone/>
              <a:defRPr/>
            </a:pPr>
            <a:r>
              <a:rPr lang="cy-GB" altLang="cy-GB" sz="2000" b="1" dirty="0">
                <a:latin typeface="Lucida Sans" pitchFamily="34" charset="0"/>
              </a:rPr>
              <a:t>Erthygl 24</a:t>
            </a:r>
          </a:p>
          <a:p>
            <a:pPr marL="0" indent="0">
              <a:buNone/>
              <a:defRPr/>
            </a:pPr>
            <a:r>
              <a:rPr lang="cy-GB" altLang="cy-GB" sz="2000" dirty="0">
                <a:latin typeface="Lucida Sans" pitchFamily="34" charset="0"/>
              </a:rPr>
              <a:t>Yr hawl i'r iechyd a'r gwasanaethau iechyd gorau posibl</a:t>
            </a:r>
          </a:p>
          <a:p>
            <a:pPr marL="0" indent="0">
              <a:buNone/>
              <a:defRPr/>
            </a:pPr>
            <a:r>
              <a:rPr lang="cy-GB" altLang="cy-GB" sz="2000" b="1" dirty="0">
                <a:latin typeface="Lucida Sans" pitchFamily="34" charset="0"/>
              </a:rPr>
              <a:t>Erthygl 27</a:t>
            </a:r>
          </a:p>
          <a:p>
            <a:pPr marL="0" indent="0">
              <a:buNone/>
              <a:defRPr/>
            </a:pPr>
            <a:r>
              <a:rPr lang="cy-GB" altLang="cy-GB" sz="2000" dirty="0">
                <a:latin typeface="Lucida Sans" pitchFamily="34" charset="0"/>
              </a:rPr>
              <a:t>Yr hawl i safon byw sy'n eu helpu i ddatblygu'n llawn</a:t>
            </a:r>
          </a:p>
        </p:txBody>
      </p:sp>
      <p:sp>
        <p:nvSpPr>
          <p:cNvPr id="5124" name="Rectangle 6"/>
          <p:cNvSpPr>
            <a:spLocks noGrp="1" noChangeArrowheads="1"/>
          </p:cNvSpPr>
          <p:nvPr>
            <p:ph type="body" sz="half" idx="2"/>
          </p:nvPr>
        </p:nvSpPr>
        <p:spPr>
          <a:xfrm>
            <a:off x="4643438" y="1268760"/>
            <a:ext cx="4249042" cy="4474815"/>
          </a:xfrm>
        </p:spPr>
        <p:txBody>
          <a:bodyPr rtlCol="0">
            <a:normAutofit lnSpcReduction="10000"/>
          </a:bodyPr>
          <a:lstStyle/>
          <a:p>
            <a:pPr marL="0" indent="0">
              <a:buNone/>
              <a:defRPr/>
            </a:pPr>
            <a:r>
              <a:rPr lang="en-GB" altLang="en-US" sz="2000" b="1" kern="0" dirty="0">
                <a:solidFill>
                  <a:srgbClr val="002060"/>
                </a:solidFill>
                <a:latin typeface="Lucida Sans" panose="020B0602030504020204" pitchFamily="34" charset="0"/>
                <a:ea typeface="ＭＳ Ｐゴシック" panose="020B0600070205080204" pitchFamily="34" charset="-128"/>
              </a:rPr>
              <a:t>Article 12</a:t>
            </a:r>
          </a:p>
          <a:p>
            <a:pPr marL="0" indent="0">
              <a:buNone/>
              <a:defRPr/>
            </a:pPr>
            <a:r>
              <a:rPr lang="en-GB" altLang="en-US" sz="2000" kern="0" dirty="0">
                <a:solidFill>
                  <a:srgbClr val="002060"/>
                </a:solidFill>
                <a:latin typeface="Lucida Sans" panose="020B0602030504020204" pitchFamily="34" charset="0"/>
                <a:ea typeface="ＭＳ Ｐゴシック" panose="020B0600070205080204" pitchFamily="34" charset="-128"/>
              </a:rPr>
              <a:t>The right to be listened to and taken seriously</a:t>
            </a:r>
          </a:p>
          <a:p>
            <a:pPr marL="0" indent="0">
              <a:buNone/>
              <a:defRPr/>
            </a:pPr>
            <a:r>
              <a:rPr lang="en-GB" altLang="en-US" sz="2000" b="1" kern="0" dirty="0">
                <a:solidFill>
                  <a:srgbClr val="002060"/>
                </a:solidFill>
                <a:latin typeface="Lucida Sans" panose="020B0602030504020204" pitchFamily="34" charset="0"/>
                <a:ea typeface="ＭＳ Ｐゴシック" panose="020B0600070205080204" pitchFamily="34" charset="-128"/>
              </a:rPr>
              <a:t>Article 23</a:t>
            </a:r>
          </a:p>
          <a:p>
            <a:pPr marL="0" indent="0">
              <a:buNone/>
              <a:defRPr/>
            </a:pPr>
            <a:r>
              <a:rPr lang="en-GB" altLang="en-US" sz="2000" kern="0" dirty="0">
                <a:solidFill>
                  <a:srgbClr val="002060"/>
                </a:solidFill>
                <a:latin typeface="Lucida Sans" panose="020B0602030504020204" pitchFamily="34" charset="0"/>
                <a:ea typeface="ＭＳ Ｐゴシック" panose="020B0600070205080204" pitchFamily="34" charset="-128"/>
              </a:rPr>
              <a:t>The right to a full life and to active participation in the community for disabled children and young people</a:t>
            </a:r>
          </a:p>
          <a:p>
            <a:pPr marL="0" indent="0">
              <a:buNone/>
              <a:defRPr/>
            </a:pPr>
            <a:r>
              <a:rPr lang="en-GB" altLang="en-US" sz="2000" b="1" kern="0" dirty="0">
                <a:solidFill>
                  <a:srgbClr val="002060"/>
                </a:solidFill>
                <a:latin typeface="Lucida Sans" panose="020B0602030504020204" pitchFamily="34" charset="0"/>
                <a:ea typeface="ＭＳ Ｐゴシック" panose="020B0600070205080204" pitchFamily="34" charset="-128"/>
              </a:rPr>
              <a:t>Article 24</a:t>
            </a:r>
          </a:p>
          <a:p>
            <a:pPr marL="0" indent="0">
              <a:buNone/>
              <a:defRPr/>
            </a:pPr>
            <a:r>
              <a:rPr lang="en-GB" altLang="en-US" sz="2000" kern="0" dirty="0">
                <a:solidFill>
                  <a:srgbClr val="002060"/>
                </a:solidFill>
                <a:latin typeface="Lucida Sans" panose="020B0602030504020204" pitchFamily="34" charset="0"/>
                <a:ea typeface="ＭＳ Ｐゴシック" panose="020B0600070205080204" pitchFamily="34" charset="-128"/>
              </a:rPr>
              <a:t>The right to the best possible health and health services</a:t>
            </a:r>
          </a:p>
          <a:p>
            <a:pPr marL="0" indent="0">
              <a:buNone/>
              <a:defRPr/>
            </a:pPr>
            <a:r>
              <a:rPr lang="en-GB" altLang="en-US" sz="2000" b="1" kern="0" dirty="0">
                <a:solidFill>
                  <a:srgbClr val="002060"/>
                </a:solidFill>
                <a:latin typeface="Lucida Sans" panose="020B0602030504020204" pitchFamily="34" charset="0"/>
                <a:ea typeface="ＭＳ Ｐゴシック" panose="020B0600070205080204" pitchFamily="34" charset="-128"/>
              </a:rPr>
              <a:t>Article 27</a:t>
            </a:r>
          </a:p>
          <a:p>
            <a:pPr marL="0" indent="0">
              <a:buNone/>
              <a:defRPr/>
            </a:pPr>
            <a:r>
              <a:rPr lang="en-GB" altLang="en-US" sz="2000" kern="0" dirty="0">
                <a:solidFill>
                  <a:srgbClr val="002060"/>
                </a:solidFill>
                <a:latin typeface="Lucida Sans" panose="020B0602030504020204" pitchFamily="34" charset="0"/>
                <a:ea typeface="ＭＳ Ｐゴシック" panose="020B0600070205080204" pitchFamily="34" charset="-128"/>
              </a:rPr>
              <a:t>The right to a standard of living that helps them develop fully</a:t>
            </a:r>
          </a:p>
        </p:txBody>
      </p:sp>
    </p:spTree>
    <p:extLst>
      <p:ext uri="{BB962C8B-B14F-4D97-AF65-F5344CB8AC3E}">
        <p14:creationId xmlns:p14="http://schemas.microsoft.com/office/powerpoint/2010/main" val="295171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a:solidFill>
                  <a:srgbClr val="002060"/>
                </a:solidFill>
                <a:latin typeface="Lucida Sans" panose="020B0602030504020204" pitchFamily="34" charset="0"/>
                <a:ea typeface="ＭＳ Ｐゴシック" panose="020B0600070205080204" pitchFamily="34" charset="-128"/>
              </a:rPr>
              <a:t>(Jones and Walker, 2011)</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196752"/>
            <a:ext cx="4176464" cy="4546823"/>
          </a:xfrm>
        </p:spPr>
        <p:txBody>
          <a:bodyPr rtlCol="0">
            <a:normAutofit lnSpcReduction="10000"/>
          </a:bodyPr>
          <a:lstStyle/>
          <a:p>
            <a:pPr>
              <a:defRPr/>
            </a:pPr>
            <a:r>
              <a:rPr lang="cy-GB" altLang="cy-GB" dirty="0">
                <a:latin typeface="Lucida Sans" pitchFamily="34" charset="0"/>
              </a:rPr>
              <a:t>Cynnwys plant mewn penderfyniadau sy'n gysylltiedig â hwy</a:t>
            </a:r>
          </a:p>
          <a:p>
            <a:pPr>
              <a:defRPr/>
            </a:pPr>
            <a:r>
              <a:rPr lang="cy-GB" altLang="cy-GB" dirty="0">
                <a:latin typeface="Lucida Sans" pitchFamily="34" charset="0"/>
              </a:rPr>
              <a:t>Galluogi plant</a:t>
            </a:r>
          </a:p>
          <a:p>
            <a:pPr>
              <a:defRPr/>
            </a:pPr>
            <a:r>
              <a:rPr lang="cy-GB" altLang="cy-GB" dirty="0">
                <a:latin typeface="Lucida Sans" pitchFamily="34" charset="0"/>
              </a:rPr>
              <a:t>Hwyluso dysgu</a:t>
            </a:r>
          </a:p>
          <a:p>
            <a:pPr>
              <a:defRPr/>
            </a:pPr>
            <a:r>
              <a:rPr lang="cy-GB" altLang="cy-GB" dirty="0">
                <a:latin typeface="Lucida Sans" pitchFamily="34" charset="0"/>
              </a:rPr>
              <a:t>Cyfleoedd i gyfleu anghenion</a:t>
            </a:r>
          </a:p>
          <a:p>
            <a:pPr>
              <a:defRPr/>
            </a:pPr>
            <a:r>
              <a:rPr lang="cy-GB" altLang="cy-GB" dirty="0">
                <a:latin typeface="Lucida Sans" pitchFamily="34" charset="0"/>
              </a:rPr>
              <a:t>Dylai plant fod yn </a:t>
            </a:r>
            <a:r>
              <a:rPr lang="cy-GB" altLang="cy-GB" i="1" dirty="0">
                <a:latin typeface="Lucida Sans" pitchFamily="34" charset="0"/>
              </a:rPr>
              <a:t>asiantau gweithredol </a:t>
            </a:r>
            <a:r>
              <a:rPr lang="cy-GB" altLang="cy-GB" dirty="0">
                <a:latin typeface="Lucida Sans" pitchFamily="34" charset="0"/>
              </a:rPr>
              <a:t>ac nid yn </a:t>
            </a:r>
            <a:r>
              <a:rPr lang="cy-GB" altLang="cy-GB" i="1" dirty="0">
                <a:latin typeface="Lucida Sans" pitchFamily="34" charset="0"/>
              </a:rPr>
              <a:t>ymatebwyr goddefol</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Involving children in decisions related to them</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Enabling children</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Facilitating learning</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Opportunities to communicate needs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should be </a:t>
            </a:r>
            <a:r>
              <a:rPr lang="en-GB" altLang="en-US" i="1" kern="0" dirty="0">
                <a:solidFill>
                  <a:srgbClr val="002060"/>
                </a:solidFill>
                <a:latin typeface="Lucida Sans" panose="020B0602030504020204" pitchFamily="34" charset="0"/>
                <a:ea typeface="ＭＳ Ｐゴシック" panose="020B0600070205080204" pitchFamily="34" charset="-128"/>
              </a:rPr>
              <a:t>active agents </a:t>
            </a:r>
            <a:r>
              <a:rPr lang="en-GB" altLang="en-US" kern="0" dirty="0">
                <a:solidFill>
                  <a:srgbClr val="002060"/>
                </a:solidFill>
                <a:latin typeface="Lucida Sans" panose="020B0602030504020204" pitchFamily="34" charset="0"/>
                <a:ea typeface="ＭＳ Ｐゴシック" panose="020B0600070205080204" pitchFamily="34" charset="-128"/>
              </a:rPr>
              <a:t>and not </a:t>
            </a:r>
            <a:r>
              <a:rPr lang="en-GB" altLang="en-US" i="1" kern="0" dirty="0">
                <a:solidFill>
                  <a:srgbClr val="002060"/>
                </a:solidFill>
                <a:latin typeface="Lucida Sans" panose="020B0602030504020204" pitchFamily="34" charset="0"/>
                <a:ea typeface="ＭＳ Ｐゴシック" panose="020B0600070205080204" pitchFamily="34" charset="-128"/>
              </a:rPr>
              <a:t>passive responders</a:t>
            </a:r>
          </a:p>
        </p:txBody>
      </p:sp>
    </p:spTree>
    <p:extLst>
      <p:ext uri="{BB962C8B-B14F-4D97-AF65-F5344CB8AC3E}">
        <p14:creationId xmlns:p14="http://schemas.microsoft.com/office/powerpoint/2010/main" val="3528624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Eiriolaeth</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Advocacy </a:t>
            </a:r>
            <a:r>
              <a:rPr lang="en-GB" altLang="en-US" sz="2000" kern="0" dirty="0">
                <a:solidFill>
                  <a:srgbClr val="002060"/>
                </a:solidFill>
                <a:latin typeface="Lucida Sans" panose="020B0602030504020204" pitchFamily="34" charset="0"/>
                <a:ea typeface="ＭＳ Ｐゴシック" panose="020B0600070205080204" pitchFamily="34" charset="-128"/>
              </a:rPr>
              <a:t>(</a:t>
            </a:r>
            <a:r>
              <a:rPr lang="en-GB" altLang="en-US" sz="2000" kern="0" dirty="0" err="1">
                <a:solidFill>
                  <a:srgbClr val="002060"/>
                </a:solidFill>
                <a:latin typeface="Lucida Sans" panose="020B0602030504020204" pitchFamily="34" charset="0"/>
                <a:ea typeface="ＭＳ Ｐゴシック" panose="020B0600070205080204" pitchFamily="34" charset="-128"/>
              </a:rPr>
              <a:t>Hoefer</a:t>
            </a:r>
            <a:r>
              <a:rPr lang="en-GB" altLang="en-US" sz="2000" kern="0" dirty="0">
                <a:solidFill>
                  <a:srgbClr val="002060"/>
                </a:solidFill>
                <a:latin typeface="Lucida Sans" panose="020B0602030504020204" pitchFamily="34" charset="0"/>
                <a:ea typeface="ＭＳ Ｐゴシック" panose="020B0600070205080204" pitchFamily="34" charset="-128"/>
              </a:rPr>
              <a:t>, 2016)</a:t>
            </a:r>
            <a:endParaRPr lang="en-GB" altLang="cy-GB" sz="20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fontScale="92500"/>
          </a:bodyPr>
          <a:lstStyle/>
          <a:p>
            <a:pPr marL="0" indent="0">
              <a:buNone/>
              <a:defRPr/>
            </a:pPr>
            <a:r>
              <a:rPr lang="cy-GB" altLang="cy-GB" sz="2400" dirty="0">
                <a:latin typeface="Lucida Sans" pitchFamily="34" charset="0"/>
              </a:rPr>
              <a:t>“the act of </a:t>
            </a:r>
            <a:r>
              <a:rPr lang="cy-GB" altLang="cy-GB" sz="2400" dirty="0" err="1">
                <a:latin typeface="Lucida Sans" pitchFamily="34" charset="0"/>
              </a:rPr>
              <a:t>directly</a:t>
            </a:r>
            <a:r>
              <a:rPr lang="cy-GB" altLang="cy-GB" sz="2400" dirty="0">
                <a:latin typeface="Lucida Sans" pitchFamily="34" charset="0"/>
              </a:rPr>
              <a:t> </a:t>
            </a:r>
            <a:r>
              <a:rPr lang="cy-GB" altLang="cy-GB" sz="2400" dirty="0" err="1">
                <a:latin typeface="Lucida Sans" pitchFamily="34" charset="0"/>
              </a:rPr>
              <a:t>representing</a:t>
            </a:r>
            <a:r>
              <a:rPr lang="cy-GB" altLang="cy-GB" sz="2400" dirty="0">
                <a:latin typeface="Lucida Sans" pitchFamily="34" charset="0"/>
              </a:rPr>
              <a:t> or </a:t>
            </a:r>
            <a:r>
              <a:rPr lang="cy-GB" altLang="cy-GB" sz="2400" dirty="0" err="1">
                <a:latin typeface="Lucida Sans" pitchFamily="34" charset="0"/>
              </a:rPr>
              <a:t>defending</a:t>
            </a:r>
            <a:r>
              <a:rPr lang="cy-GB" altLang="cy-GB" sz="2400" dirty="0">
                <a:latin typeface="Lucida Sans" pitchFamily="34" charset="0"/>
              </a:rPr>
              <a:t> </a:t>
            </a:r>
            <a:r>
              <a:rPr lang="cy-GB" altLang="cy-GB" sz="2400" dirty="0" err="1">
                <a:latin typeface="Lucida Sans" pitchFamily="34" charset="0"/>
              </a:rPr>
              <a:t>others</a:t>
            </a:r>
            <a:r>
              <a:rPr lang="cy-GB" altLang="cy-GB" sz="2400" dirty="0">
                <a:latin typeface="Lucida Sans" pitchFamily="34" charset="0"/>
              </a:rPr>
              <a:t>”</a:t>
            </a:r>
          </a:p>
          <a:p>
            <a:pPr marL="0" indent="0" algn="r">
              <a:buNone/>
              <a:defRPr/>
            </a:pPr>
            <a:r>
              <a:rPr lang="cy-GB" altLang="cy-GB" sz="2000" dirty="0">
                <a:latin typeface="Lucida Sans" pitchFamily="34" charset="0"/>
              </a:rPr>
              <a:t>(Barker, 1995: 11)</a:t>
            </a:r>
          </a:p>
          <a:p>
            <a:pPr marL="0" indent="0">
              <a:buNone/>
              <a:defRPr/>
            </a:pPr>
            <a:endParaRPr lang="cy-GB" altLang="cy-GB" sz="2000" dirty="0">
              <a:latin typeface="Lucida Sans" pitchFamily="34" charset="0"/>
            </a:endParaRPr>
          </a:p>
          <a:p>
            <a:pPr marL="0" indent="0">
              <a:buNone/>
              <a:defRPr/>
            </a:pPr>
            <a:r>
              <a:rPr lang="cy-GB" altLang="cy-GB" sz="2400" dirty="0">
                <a:latin typeface="Lucida Sans" pitchFamily="34" charset="0"/>
              </a:rPr>
              <a:t>“The </a:t>
            </a:r>
            <a:r>
              <a:rPr lang="cy-GB" altLang="cy-GB" sz="2400" dirty="0" err="1">
                <a:latin typeface="Lucida Sans" pitchFamily="34" charset="0"/>
              </a:rPr>
              <a:t>many</a:t>
            </a:r>
            <a:r>
              <a:rPr lang="cy-GB" altLang="cy-GB" sz="2400" dirty="0">
                <a:latin typeface="Lucida Sans" pitchFamily="34" charset="0"/>
              </a:rPr>
              <a:t> </a:t>
            </a:r>
            <a:r>
              <a:rPr lang="cy-GB" altLang="cy-GB" sz="2400" dirty="0" err="1">
                <a:latin typeface="Lucida Sans" pitchFamily="34" charset="0"/>
              </a:rPr>
              <a:t>definitions</a:t>
            </a:r>
            <a:r>
              <a:rPr lang="cy-GB" altLang="cy-GB" sz="2400" dirty="0">
                <a:latin typeface="Lucida Sans" pitchFamily="34" charset="0"/>
              </a:rPr>
              <a:t> of </a:t>
            </a:r>
            <a:r>
              <a:rPr lang="cy-GB" altLang="cy-GB" sz="2400" dirty="0" err="1">
                <a:latin typeface="Lucida Sans" pitchFamily="34" charset="0"/>
              </a:rPr>
              <a:t>advocacy</a:t>
            </a:r>
            <a:r>
              <a:rPr lang="cy-GB" altLang="cy-GB" sz="2400" dirty="0">
                <a:latin typeface="Lucida Sans" pitchFamily="34" charset="0"/>
              </a:rPr>
              <a:t> </a:t>
            </a:r>
            <a:r>
              <a:rPr lang="cy-GB" altLang="cy-GB" sz="2400" dirty="0" err="1">
                <a:latin typeface="Lucida Sans" pitchFamily="34" charset="0"/>
              </a:rPr>
              <a:t>share</a:t>
            </a:r>
            <a:r>
              <a:rPr lang="cy-GB" altLang="cy-GB" sz="2400" dirty="0">
                <a:latin typeface="Lucida Sans" pitchFamily="34" charset="0"/>
              </a:rPr>
              <a:t> </a:t>
            </a:r>
            <a:r>
              <a:rPr lang="cy-GB" altLang="cy-GB" sz="2400" dirty="0" err="1">
                <a:latin typeface="Lucida Sans" pitchFamily="34" charset="0"/>
              </a:rPr>
              <a:t>in</a:t>
            </a:r>
            <a:r>
              <a:rPr lang="cy-GB" altLang="cy-GB" sz="2400" dirty="0">
                <a:latin typeface="Lucida Sans" pitchFamily="34" charset="0"/>
              </a:rPr>
              <a:t> </a:t>
            </a:r>
            <a:r>
              <a:rPr lang="cy-GB" altLang="cy-GB" sz="2400" dirty="0" err="1">
                <a:latin typeface="Lucida Sans" pitchFamily="34" charset="0"/>
              </a:rPr>
              <a:t>common</a:t>
            </a:r>
            <a:r>
              <a:rPr lang="cy-GB" altLang="cy-GB" sz="2400" dirty="0">
                <a:latin typeface="Lucida Sans" pitchFamily="34" charset="0"/>
              </a:rPr>
              <a:t> </a:t>
            </a:r>
            <a:r>
              <a:rPr lang="cy-GB" altLang="cy-GB" sz="2400" dirty="0" err="1">
                <a:latin typeface="Lucida Sans" pitchFamily="34" charset="0"/>
              </a:rPr>
              <a:t>an</a:t>
            </a:r>
            <a:r>
              <a:rPr lang="cy-GB" altLang="cy-GB" sz="2400" dirty="0">
                <a:latin typeface="Lucida Sans" pitchFamily="34" charset="0"/>
              </a:rPr>
              <a:t> action </a:t>
            </a:r>
            <a:r>
              <a:rPr lang="cy-GB" altLang="cy-GB" sz="2400" dirty="0" err="1">
                <a:latin typeface="Lucida Sans" pitchFamily="34" charset="0"/>
              </a:rPr>
              <a:t>orientation</a:t>
            </a:r>
            <a:r>
              <a:rPr lang="cy-GB" altLang="cy-GB" sz="2400" dirty="0">
                <a:latin typeface="Lucida Sans" pitchFamily="34" charset="0"/>
              </a:rPr>
              <a:t> </a:t>
            </a:r>
            <a:r>
              <a:rPr lang="cy-GB" altLang="cy-GB" sz="2400" dirty="0" err="1">
                <a:latin typeface="Lucida Sans" pitchFamily="34" charset="0"/>
              </a:rPr>
              <a:t>that</a:t>
            </a:r>
            <a:r>
              <a:rPr lang="cy-GB" altLang="cy-GB" sz="2400" dirty="0">
                <a:latin typeface="Lucida Sans" pitchFamily="34" charset="0"/>
              </a:rPr>
              <a:t> is </a:t>
            </a:r>
            <a:r>
              <a:rPr lang="cy-GB" altLang="cy-GB" sz="2400" dirty="0" err="1">
                <a:latin typeface="Lucida Sans" pitchFamily="34" charset="0"/>
              </a:rPr>
              <a:t>systematic</a:t>
            </a:r>
            <a:r>
              <a:rPr lang="cy-GB" altLang="cy-GB" sz="2400" dirty="0">
                <a:latin typeface="Lucida Sans" pitchFamily="34" charset="0"/>
              </a:rPr>
              <a:t> </a:t>
            </a:r>
            <a:r>
              <a:rPr lang="cy-GB" altLang="cy-GB" sz="2400" dirty="0" err="1">
                <a:latin typeface="Lucida Sans" pitchFamily="34" charset="0"/>
              </a:rPr>
              <a:t>and</a:t>
            </a:r>
            <a:r>
              <a:rPr lang="cy-GB" altLang="cy-GB" sz="2400" dirty="0">
                <a:latin typeface="Lucida Sans" pitchFamily="34" charset="0"/>
              </a:rPr>
              <a:t> </a:t>
            </a:r>
            <a:r>
              <a:rPr lang="cy-GB" altLang="cy-GB" sz="2400" dirty="0" err="1">
                <a:latin typeface="Lucida Sans" pitchFamily="34" charset="0"/>
              </a:rPr>
              <a:t>purposeful</a:t>
            </a:r>
            <a:r>
              <a:rPr lang="cy-GB" altLang="cy-GB" sz="2400" dirty="0">
                <a:latin typeface="Lucida Sans" pitchFamily="34" charset="0"/>
              </a:rPr>
              <a:t> </a:t>
            </a:r>
            <a:r>
              <a:rPr lang="cy-GB" altLang="cy-GB" sz="2400" dirty="0" err="1">
                <a:latin typeface="Lucida Sans" pitchFamily="34" charset="0"/>
              </a:rPr>
              <a:t>and</a:t>
            </a:r>
            <a:r>
              <a:rPr lang="cy-GB" altLang="cy-GB" sz="2400" dirty="0">
                <a:latin typeface="Lucida Sans" pitchFamily="34" charset="0"/>
              </a:rPr>
              <a:t> </a:t>
            </a:r>
            <a:r>
              <a:rPr lang="cy-GB" altLang="cy-GB" sz="2400" dirty="0" err="1">
                <a:latin typeface="Lucida Sans" pitchFamily="34" charset="0"/>
              </a:rPr>
              <a:t>which</a:t>
            </a:r>
            <a:r>
              <a:rPr lang="cy-GB" altLang="cy-GB" sz="2400" dirty="0">
                <a:latin typeface="Lucida Sans" pitchFamily="34" charset="0"/>
              </a:rPr>
              <a:t> is </a:t>
            </a:r>
            <a:r>
              <a:rPr lang="cy-GB" altLang="cy-GB" sz="2400" dirty="0" err="1">
                <a:latin typeface="Lucida Sans" pitchFamily="34" charset="0"/>
              </a:rPr>
              <a:t>undertaken</a:t>
            </a:r>
            <a:r>
              <a:rPr lang="cy-GB" altLang="cy-GB" sz="2400" dirty="0">
                <a:latin typeface="Lucida Sans" pitchFamily="34" charset="0"/>
              </a:rPr>
              <a:t> to </a:t>
            </a:r>
            <a:r>
              <a:rPr lang="cy-GB" altLang="cy-GB" sz="2400" dirty="0" err="1">
                <a:latin typeface="Lucida Sans" pitchFamily="34" charset="0"/>
              </a:rPr>
              <a:t>change</a:t>
            </a:r>
            <a:r>
              <a:rPr lang="cy-GB" altLang="cy-GB" sz="2400" dirty="0">
                <a:latin typeface="Lucida Sans" pitchFamily="34" charset="0"/>
              </a:rPr>
              <a:t> </a:t>
            </a:r>
            <a:r>
              <a:rPr lang="cy-GB" altLang="cy-GB" sz="2400" dirty="0" err="1">
                <a:latin typeface="Lucida Sans" pitchFamily="34" charset="0"/>
              </a:rPr>
              <a:t>some</a:t>
            </a:r>
            <a:r>
              <a:rPr lang="cy-GB" altLang="cy-GB" sz="2400" dirty="0">
                <a:latin typeface="Lucida Sans" pitchFamily="34" charset="0"/>
              </a:rPr>
              <a:t> </a:t>
            </a:r>
            <a:r>
              <a:rPr lang="cy-GB" altLang="cy-GB" sz="2400" dirty="0" err="1">
                <a:latin typeface="Lucida Sans" pitchFamily="34" charset="0"/>
              </a:rPr>
              <a:t>condition</a:t>
            </a:r>
            <a:r>
              <a:rPr lang="cy-GB" altLang="cy-GB" sz="2400" dirty="0">
                <a:latin typeface="Lucida Sans" pitchFamily="34" charset="0"/>
              </a:rPr>
              <a:t>”</a:t>
            </a:r>
          </a:p>
          <a:p>
            <a:pPr marL="0" indent="0" algn="r">
              <a:buNone/>
              <a:defRPr/>
            </a:pPr>
            <a:r>
              <a:rPr lang="cy-GB" altLang="cy-GB" sz="2000" dirty="0">
                <a:latin typeface="Lucida Sans" pitchFamily="34" charset="0"/>
              </a:rPr>
              <a:t>(</a:t>
            </a:r>
            <a:r>
              <a:rPr lang="cy-GB" altLang="cy-GB" sz="2000" dirty="0" err="1">
                <a:latin typeface="Lucida Sans" pitchFamily="34" charset="0"/>
              </a:rPr>
              <a:t>Gibelman</a:t>
            </a:r>
            <a:r>
              <a:rPr lang="cy-GB" altLang="cy-GB" sz="2000" dirty="0">
                <a:latin typeface="Lucida Sans" pitchFamily="34" charset="0"/>
              </a:rPr>
              <a:t> </a:t>
            </a:r>
            <a:r>
              <a:rPr lang="cy-GB" altLang="cy-GB" sz="2000" dirty="0" err="1">
                <a:latin typeface="Lucida Sans" pitchFamily="34" charset="0"/>
              </a:rPr>
              <a:t>and</a:t>
            </a:r>
            <a:r>
              <a:rPr lang="cy-GB" altLang="cy-GB" sz="2000" dirty="0">
                <a:latin typeface="Lucida Sans" pitchFamily="34" charset="0"/>
              </a:rPr>
              <a:t> </a:t>
            </a:r>
            <a:r>
              <a:rPr lang="cy-GB" altLang="cy-GB" sz="2000" dirty="0" err="1">
                <a:latin typeface="Lucida Sans" pitchFamily="34" charset="0"/>
              </a:rPr>
              <a:t>Kroff</a:t>
            </a:r>
            <a:r>
              <a:rPr lang="cy-GB" altLang="cy-GB" sz="2000" dirty="0">
                <a:latin typeface="Lucida Sans" pitchFamily="34" charset="0"/>
              </a:rPr>
              <a:t>, 1996: 46)</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marL="0" indent="0">
              <a:buNone/>
              <a:defRPr/>
            </a:pPr>
            <a:r>
              <a:rPr lang="en-GB" altLang="en-US" sz="2400" kern="0" dirty="0">
                <a:solidFill>
                  <a:srgbClr val="002060"/>
                </a:solidFill>
                <a:latin typeface="Lucida Sans" panose="020B0602030504020204" pitchFamily="34" charset="0"/>
                <a:ea typeface="ＭＳ Ｐゴシック" panose="020B0600070205080204" pitchFamily="34" charset="-128"/>
              </a:rPr>
              <a:t>“the act of directly representing, defending, intervening, supporting or recommending a course of action on behalf of one or more individuals, groups, or communities, with the goal of securing or retaining social justice”</a:t>
            </a:r>
          </a:p>
          <a:p>
            <a:pPr marL="0" indent="0" algn="r">
              <a:buNone/>
              <a:defRPr/>
            </a:pPr>
            <a:r>
              <a:rPr lang="en-GB" altLang="en-US" sz="2000" kern="0" dirty="0">
                <a:solidFill>
                  <a:srgbClr val="002060"/>
                </a:solidFill>
                <a:latin typeface="Lucida Sans" panose="020B0602030504020204" pitchFamily="34" charset="0"/>
                <a:ea typeface="ＭＳ Ｐゴシック" panose="020B0600070205080204" pitchFamily="34" charset="-128"/>
              </a:rPr>
              <a:t>(Mickelson, 1995: 95)</a:t>
            </a:r>
          </a:p>
          <a:p>
            <a:pPr marL="0" indent="0" algn="r">
              <a:buNone/>
              <a:defRPr/>
            </a:pPr>
            <a:endParaRPr lang="en-GB" altLang="en-US" sz="2000"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98424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anim calcmode="lin" valueType="num">
                                      <p:cBhvr additive="base">
                                        <p:cTn id="13"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anim calcmode="lin" valueType="num">
                                      <p:cBhvr additive="base">
                                        <p:cTn id="17"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5124">
                                            <p:txEl>
                                              <p:pRg st="0" end="0"/>
                                            </p:txEl>
                                          </p:spTgt>
                                        </p:tgtEl>
                                        <p:attrNameLst>
                                          <p:attrName>style.visibility</p:attrName>
                                        </p:attrNameLst>
                                      </p:cBhvr>
                                      <p:to>
                                        <p:strVal val="visible"/>
                                      </p:to>
                                    </p:set>
                                    <p:animEffect transition="in" filter="circle(in)">
                                      <p:cBhvr>
                                        <p:cTn id="23" dur="2000"/>
                                        <p:tgtEl>
                                          <p:spTgt spid="5124">
                                            <p:txEl>
                                              <p:pRg st="0" end="0"/>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5124">
                                            <p:txEl>
                                              <p:pRg st="1" end="1"/>
                                            </p:txEl>
                                          </p:spTgt>
                                        </p:tgtEl>
                                        <p:attrNameLst>
                                          <p:attrName>style.visibility</p:attrName>
                                        </p:attrNameLst>
                                      </p:cBhvr>
                                      <p:to>
                                        <p:strVal val="visible"/>
                                      </p:to>
                                    </p:set>
                                    <p:animEffect transition="in" filter="circle(in)">
                                      <p:cBhvr>
                                        <p:cTn id="26" dur="2000"/>
                                        <p:tgtEl>
                                          <p:spTgt spid="512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Rôl yr Eiriolwr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Role of the Advocate</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lnSpcReduction="10000"/>
          </a:bodyPr>
          <a:lstStyle/>
          <a:p>
            <a:pPr>
              <a:defRPr/>
            </a:pPr>
            <a:r>
              <a:rPr lang="cy-GB" altLang="cy-GB" dirty="0">
                <a:latin typeface="Lucida Sans" pitchFamily="34" charset="0"/>
              </a:rPr>
              <a:t>Codi ymwybyddiaeth</a:t>
            </a:r>
          </a:p>
          <a:p>
            <a:pPr>
              <a:defRPr/>
            </a:pPr>
            <a:r>
              <a:rPr lang="cy-GB" altLang="cy-GB" dirty="0">
                <a:latin typeface="Lucida Sans" pitchFamily="34" charset="0"/>
              </a:rPr>
              <a:t>Adeiladu cefnogaeth</a:t>
            </a:r>
          </a:p>
          <a:p>
            <a:pPr>
              <a:defRPr/>
            </a:pPr>
            <a:r>
              <a:rPr lang="cy-GB" altLang="cy-GB" dirty="0">
                <a:latin typeface="Lucida Sans" pitchFamily="34" charset="0"/>
              </a:rPr>
              <a:t>Gweithio ar gyfer newid</a:t>
            </a:r>
          </a:p>
          <a:p>
            <a:pPr>
              <a:defRPr/>
            </a:pPr>
            <a:r>
              <a:rPr lang="cy-GB" altLang="cy-GB" dirty="0">
                <a:latin typeface="Lucida Sans" pitchFamily="34" charset="0"/>
              </a:rPr>
              <a:t>Datblygu proffesiynoldeb</a:t>
            </a:r>
          </a:p>
          <a:p>
            <a:pPr>
              <a:defRPr/>
            </a:pPr>
            <a:r>
              <a:rPr lang="cy-GB" altLang="cy-GB" dirty="0">
                <a:latin typeface="Lucida Sans" pitchFamily="34" charset="0"/>
              </a:rPr>
              <a:t>Hyrwyddo materion y plentyn a’r teulu</a:t>
            </a:r>
          </a:p>
          <a:p>
            <a:pPr>
              <a:defRPr/>
            </a:pPr>
            <a:r>
              <a:rPr lang="cy-GB" altLang="cy-GB" dirty="0">
                <a:latin typeface="Lucida Sans" pitchFamily="34" charset="0"/>
              </a:rPr>
              <a:t>Hysbysu polisi cyhoeddus</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Raise awareness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Build support</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Work for change</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Develop professionalism</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Promote child and family issues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Inform public policy</a:t>
            </a:r>
          </a:p>
        </p:txBody>
      </p:sp>
    </p:spTree>
    <p:extLst>
      <p:ext uri="{BB962C8B-B14F-4D97-AF65-F5344CB8AC3E}">
        <p14:creationId xmlns:p14="http://schemas.microsoft.com/office/powerpoint/2010/main" val="1219702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Pam fod angen eiriolaeth ar blant?</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Why do children need advocacy?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fontScale="92500" lnSpcReduction="20000"/>
          </a:bodyPr>
          <a:lstStyle/>
          <a:p>
            <a:pPr>
              <a:defRPr/>
            </a:pPr>
            <a:r>
              <a:rPr lang="cy-GB" altLang="cy-GB" dirty="0">
                <a:latin typeface="Lucida Sans" pitchFamily="34" charset="0"/>
              </a:rPr>
              <a:t>Nid oes gan blant bŵer gwleidyddol</a:t>
            </a:r>
          </a:p>
          <a:p>
            <a:pPr>
              <a:defRPr/>
            </a:pPr>
            <a:r>
              <a:rPr lang="cy-GB" altLang="cy-GB" dirty="0">
                <a:latin typeface="Lucida Sans" pitchFamily="34" charset="0"/>
              </a:rPr>
              <a:t>Ychydig o lais sydd gan blant</a:t>
            </a:r>
          </a:p>
          <a:p>
            <a:pPr>
              <a:defRPr/>
            </a:pPr>
            <a:r>
              <a:rPr lang="cy-GB" altLang="cy-GB" dirty="0">
                <a:latin typeface="Lucida Sans" pitchFamily="34" charset="0"/>
              </a:rPr>
              <a:t>Plant yn dibynnu ar oedolion</a:t>
            </a:r>
          </a:p>
          <a:p>
            <a:pPr>
              <a:defRPr/>
            </a:pPr>
            <a:r>
              <a:rPr lang="cy-GB" altLang="cy-GB" dirty="0">
                <a:latin typeface="Lucida Sans" pitchFamily="34" charset="0"/>
              </a:rPr>
              <a:t>Nid yw plant yn gallu amddiffyn eu hunain</a:t>
            </a:r>
          </a:p>
          <a:p>
            <a:pPr>
              <a:defRPr/>
            </a:pPr>
            <a:r>
              <a:rPr lang="cy-GB" altLang="cy-GB" dirty="0">
                <a:latin typeface="Lucida Sans" pitchFamily="34" charset="0"/>
              </a:rPr>
              <a:t>Plant ag ADY yn fwy agored i gamdriniaeth ac esgeulustod</a:t>
            </a:r>
          </a:p>
          <a:p>
            <a:pPr>
              <a:defRPr/>
            </a:pPr>
            <a:r>
              <a:rPr lang="cy-GB" altLang="cy-GB" dirty="0">
                <a:latin typeface="Lucida Sans" pitchFamily="34" charset="0"/>
              </a:rPr>
              <a:t>Nid yw anghenion plant yn cael eu diwallu</a:t>
            </a:r>
            <a:endParaRPr lang="cy-GB" altLang="cy-GB" i="1" dirty="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lnSpcReduction="10000"/>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do not have political power</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have limited say</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rely on adults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are unable to protect themselves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with ALN more vulnerable to abuse and neglect</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Children’s needs not met</a:t>
            </a:r>
          </a:p>
        </p:txBody>
      </p:sp>
    </p:spTree>
    <p:extLst>
      <p:ext uri="{BB962C8B-B14F-4D97-AF65-F5344CB8AC3E}">
        <p14:creationId xmlns:p14="http://schemas.microsoft.com/office/powerpoint/2010/main" val="479326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Astudiaeth achos</a:t>
            </a:r>
            <a:br>
              <a:rPr lang="en-GB" altLang="en-US" sz="3200" kern="0" dirty="0">
                <a:solidFill>
                  <a:srgbClr val="000000"/>
                </a:solidFill>
                <a:latin typeface="Lucida Sans" panose="020B0602030504020204" pitchFamily="34" charset="0"/>
                <a:ea typeface="ＭＳ Ｐゴシック" panose="020B0600070205080204" pitchFamily="34" charset="-128"/>
              </a:rPr>
            </a:b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flipH="1">
            <a:off x="0" y="1196752"/>
            <a:ext cx="107504" cy="4546823"/>
          </a:xfrm>
        </p:spPr>
        <p:txBody>
          <a:bodyPr rtlCol="0">
            <a:normAutofit/>
          </a:bodyPr>
          <a:lstStyle/>
          <a:p>
            <a:pPr>
              <a:buFontTx/>
              <a:buChar char="•"/>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107504" y="908720"/>
            <a:ext cx="8784976" cy="4834855"/>
          </a:xfrm>
        </p:spPr>
        <p:txBody>
          <a:bodyPr rtlCol="0">
            <a:normAutofit/>
          </a:bodyPr>
          <a:lstStyle/>
          <a:p>
            <a:pPr marL="0" indent="0">
              <a:buNone/>
              <a:defRPr/>
            </a:pPr>
            <a:r>
              <a:rPr lang="en-GB" altLang="en-US" sz="2400" kern="0" dirty="0">
                <a:latin typeface="Lucida Sans" panose="020B0602030504020204" pitchFamily="34" charset="0"/>
                <a:ea typeface="ＭＳ Ｐゴシック" panose="020B0600070205080204" pitchFamily="34" charset="-128"/>
              </a:rPr>
              <a:t>Mae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5 </a:t>
            </a:r>
            <a:r>
              <a:rPr lang="en-GB" altLang="en-US" sz="2400" kern="0" dirty="0" err="1">
                <a:latin typeface="Lucida Sans" panose="020B0602030504020204" pitchFamily="34" charset="0"/>
                <a:ea typeface="ＭＳ Ｐゴシック" panose="020B0600070205080204" pitchFamily="34" charset="-128"/>
              </a:rPr>
              <a:t>oed</a:t>
            </a:r>
            <a:r>
              <a:rPr lang="en-GB" altLang="en-US" sz="2400" kern="0" dirty="0">
                <a:latin typeface="Lucida Sans" panose="020B0602030504020204" pitchFamily="34" charset="0"/>
                <a:ea typeface="ＭＳ Ｐゴシック" panose="020B0600070205080204" pitchFamily="34" charset="-128"/>
              </a:rPr>
              <a:t> a </a:t>
            </a:r>
            <a:r>
              <a:rPr lang="en-GB" altLang="en-US" sz="2400" kern="0" dirty="0" err="1">
                <a:latin typeface="Lucida Sans" panose="020B0602030504020204" pitchFamily="34" charset="0"/>
                <a:ea typeface="ＭＳ Ｐゴシック" panose="020B0600070205080204" pitchFamily="34" charset="-128"/>
              </a:rPr>
              <a:t>newydd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cael</a:t>
            </a:r>
            <a:r>
              <a:rPr lang="en-GB" altLang="en-US" sz="2400" kern="0" dirty="0">
                <a:latin typeface="Lucida Sans" panose="020B0602030504020204" pitchFamily="34" charset="0"/>
                <a:ea typeface="ＭＳ Ｐゴシック" panose="020B0600070205080204" pitchFamily="34" charset="-128"/>
              </a:rPr>
              <a:t> diagnosis o </a:t>
            </a:r>
            <a:r>
              <a:rPr lang="en-GB" altLang="en-US" sz="2400" kern="0" dirty="0" err="1">
                <a:latin typeface="Lucida Sans" panose="020B0602030504020204" pitchFamily="34" charset="0"/>
                <a:ea typeface="ＭＳ Ｐゴシック" panose="020B0600070205080204" pitchFamily="34" charset="-128"/>
              </a:rPr>
              <a:t>syndrom</a:t>
            </a:r>
            <a:r>
              <a:rPr lang="en-GB" altLang="en-US" sz="2400" kern="0" dirty="0">
                <a:latin typeface="Lucida Sans" panose="020B0602030504020204" pitchFamily="34" charset="0"/>
                <a:ea typeface="ＭＳ Ｐゴシック" panose="020B0600070205080204" pitchFamily="34" charset="-128"/>
              </a:rPr>
              <a:t> Asperger. Mae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mynychu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gynradd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leol</a:t>
            </a:r>
            <a:r>
              <a:rPr lang="en-GB" altLang="en-US" sz="2400" kern="0" dirty="0">
                <a:latin typeface="Lucida Sans" panose="020B0602030504020204" pitchFamily="34" charset="0"/>
                <a:ea typeface="ＭＳ Ｐゴシック" panose="020B0600070205080204" pitchFamily="34" charset="-128"/>
              </a:rPr>
              <a:t>. Un </a:t>
            </a:r>
            <a:r>
              <a:rPr lang="en-GB" altLang="en-US" sz="2400" kern="0" dirty="0" err="1">
                <a:latin typeface="Lucida Sans" panose="020B0602030504020204" pitchFamily="34" charset="0"/>
                <a:ea typeface="ＭＳ Ｐゴシック" panose="020B0600070205080204" pitchFamily="34" charset="-128"/>
              </a:rPr>
              <a:t>agwedd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ar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fywyd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y </a:t>
            </a:r>
            <a:r>
              <a:rPr lang="en-GB" altLang="en-US" sz="2400" kern="0" dirty="0" err="1">
                <a:latin typeface="Lucida Sans" panose="020B0602030504020204" pitchFamily="34" charset="0"/>
                <a:ea typeface="ＭＳ Ｐゴシック" panose="020B0600070205080204" pitchFamily="34" charset="-128"/>
              </a:rPr>
              <a:t>mae</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chael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heriol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yw</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newidiadau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i'w</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threfn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ddyddiol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dilyn</a:t>
            </a:r>
            <a:r>
              <a:rPr lang="en-GB" altLang="en-US" sz="2400" kern="0" dirty="0">
                <a:latin typeface="Lucida Sans" panose="020B0602030504020204" pitchFamily="34" charset="0"/>
                <a:ea typeface="ＭＳ Ｐゴシック" panose="020B0600070205080204" pitchFamily="34" charset="-128"/>
              </a:rPr>
              <a:t> y </a:t>
            </a:r>
            <a:r>
              <a:rPr lang="en-GB" altLang="en-US" sz="2400" kern="0" dirty="0" err="1">
                <a:latin typeface="Lucida Sans" panose="020B0602030504020204" pitchFamily="34" charset="0"/>
                <a:ea typeface="ＭＳ Ｐゴシック" panose="020B0600070205080204" pitchFamily="34" charset="-128"/>
              </a:rPr>
              <a:t>symudiad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o'r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dosbarth</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derbyn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flwyddyn</a:t>
            </a:r>
            <a:r>
              <a:rPr lang="en-GB" altLang="en-US" sz="2400" kern="0" dirty="0">
                <a:latin typeface="Lucida Sans" panose="020B0602030504020204" pitchFamily="34" charset="0"/>
                <a:ea typeface="ＭＳ Ｐゴシック" panose="020B0600070205080204" pitchFamily="34" charset="-128"/>
              </a:rPr>
              <a:t> 1, </a:t>
            </a:r>
            <a:r>
              <a:rPr lang="en-GB" altLang="en-US" sz="2400" kern="0" dirty="0" err="1">
                <a:latin typeface="Lucida Sans" panose="020B0602030504020204" pitchFamily="34" charset="0"/>
                <a:ea typeface="ＭＳ Ｐゴシック" panose="020B0600070205080204" pitchFamily="34" charset="-128"/>
              </a:rPr>
              <a:t>newidiodd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ymddygiad</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sylweddol</a:t>
            </a:r>
            <a:r>
              <a:rPr lang="en-GB" altLang="en-US" sz="2400" kern="0" dirty="0">
                <a:latin typeface="Lucida Sans" panose="020B0602030504020204" pitchFamily="34" charset="0"/>
                <a:ea typeface="ＭＳ Ｐゴシック" panose="020B0600070205080204" pitchFamily="34" charset="-128"/>
              </a:rPr>
              <a:t>. Bu </a:t>
            </a:r>
            <a:r>
              <a:rPr lang="en-GB" altLang="en-US" sz="2400" kern="0" dirty="0" err="1">
                <a:latin typeface="Lucida Sans" panose="020B0602030504020204" pitchFamily="34" charset="0"/>
                <a:ea typeface="ＭＳ Ｐゴシック" panose="020B0600070205080204" pitchFamily="34" charset="-128"/>
              </a:rPr>
              <a:t>sawl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enghraifft</a:t>
            </a:r>
            <a:r>
              <a:rPr lang="en-GB" altLang="en-US" sz="2400" kern="0" dirty="0">
                <a:latin typeface="Lucida Sans" panose="020B0602030504020204" pitchFamily="34" charset="0"/>
                <a:ea typeface="ＭＳ Ｐゴシック" panose="020B0600070205080204" pitchFamily="34" charset="-128"/>
              </a:rPr>
              <a:t> o </a:t>
            </a:r>
            <a:r>
              <a:rPr lang="en-GB" altLang="en-US" sz="2400" kern="0" dirty="0" err="1">
                <a:latin typeface="Lucida Sans" panose="020B0602030504020204" pitchFamily="34" charset="0"/>
                <a:ea typeface="ＭＳ Ｐゴシック" panose="020B0600070205080204" pitchFamily="34" charset="-128"/>
              </a:rPr>
              <a:t>ymddygiad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ymosodol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tuag</a:t>
            </a:r>
            <a:r>
              <a:rPr lang="en-GB" altLang="en-US" sz="2400" kern="0" dirty="0">
                <a:latin typeface="Lucida Sans" panose="020B0602030504020204" pitchFamily="34" charset="0"/>
                <a:ea typeface="ＭＳ Ｐゴシック" panose="020B0600070205080204" pitchFamily="34" charset="-128"/>
              </a:rPr>
              <a:t> at </a:t>
            </a:r>
            <a:r>
              <a:rPr lang="en-GB" altLang="en-US" sz="2400" kern="0" dirty="0" err="1">
                <a:latin typeface="Lucida Sans" panose="020B0602030504020204" pitchFamily="34" charset="0"/>
                <a:ea typeface="ＭＳ Ｐゴシック" panose="020B0600070205080204" pitchFamily="34" charset="-128"/>
              </a:rPr>
              <a:t>blant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eraill</a:t>
            </a:r>
            <a:r>
              <a:rPr lang="en-GB" altLang="en-US" sz="2400" kern="0" dirty="0">
                <a:latin typeface="Lucida Sans" panose="020B0602030504020204" pitchFamily="34" charset="0"/>
                <a:ea typeface="ＭＳ Ｐゴシック" panose="020B0600070205080204" pitchFamily="34" charset="-128"/>
              </a:rPr>
              <a:t> a staff.</a:t>
            </a:r>
          </a:p>
          <a:p>
            <a:pPr marL="0" indent="0">
              <a:buNone/>
              <a:defRPr/>
            </a:pPr>
            <a:r>
              <a:rPr lang="en-GB" altLang="en-US" sz="2400" kern="0" dirty="0">
                <a:latin typeface="Lucida Sans" panose="020B0602030504020204" pitchFamily="34" charset="0"/>
                <a:ea typeface="ＭＳ Ｐゴシック" panose="020B0600070205080204" pitchFamily="34" charset="-128"/>
              </a:rPr>
              <a:t>Mae </a:t>
            </a:r>
            <a:r>
              <a:rPr lang="en-GB" altLang="en-US" sz="2400" kern="0" dirty="0" err="1">
                <a:latin typeface="Lucida Sans" panose="020B0602030504020204" pitchFamily="34" charset="0"/>
                <a:ea typeface="ＭＳ Ｐゴシック" panose="020B0600070205080204" pitchFamily="34" charset="-128"/>
              </a:rPr>
              <a:t>rhieni</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credu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bod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gallu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ymdopi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mewn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brif</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ffrwd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cyn</a:t>
            </a:r>
            <a:r>
              <a:rPr lang="en-GB" altLang="en-US" sz="2400" kern="0" dirty="0">
                <a:latin typeface="Lucida Sans" panose="020B0602030504020204" pitchFamily="34" charset="0"/>
                <a:ea typeface="ＭＳ Ｐゴシック" panose="020B0600070205080204" pitchFamily="34" charset="-128"/>
              </a:rPr>
              <a:t> belled </a:t>
            </a:r>
            <a:r>
              <a:rPr lang="en-GB" altLang="en-US" sz="2400" kern="0" dirty="0" err="1">
                <a:latin typeface="Lucida Sans" panose="020B0602030504020204" pitchFamily="34" charset="0"/>
                <a:ea typeface="ＭＳ Ｐゴシック" panose="020B0600070205080204" pitchFamily="34" charset="-128"/>
              </a:rPr>
              <a:t>â'i</a:t>
            </a:r>
            <a:r>
              <a:rPr lang="en-GB" altLang="en-US" sz="2400" kern="0" dirty="0">
                <a:latin typeface="Lucida Sans" panose="020B0602030504020204" pitchFamily="34" charset="0"/>
                <a:ea typeface="ＭＳ Ｐゴシック" panose="020B0600070205080204" pitchFamily="34" charset="-128"/>
              </a:rPr>
              <a:t> bod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derbyn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cefnogaeth</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briodol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Fodd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bynnag</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teimlant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nad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yw</a:t>
            </a:r>
            <a:r>
              <a:rPr lang="en-GB" altLang="en-US" sz="2400" kern="0" dirty="0">
                <a:latin typeface="Lucida Sans" panose="020B0602030504020204" pitchFamily="34" charset="0"/>
                <a:ea typeface="ＭＳ Ｐゴシック" panose="020B0600070205080204" pitchFamily="34" charset="-128"/>
              </a:rPr>
              <a:t> staff </a:t>
            </a:r>
            <a:r>
              <a:rPr lang="en-GB" altLang="en-US" sz="2400" kern="0" dirty="0" err="1">
                <a:latin typeface="Lucida Sans" panose="020B0602030504020204" pitchFamily="34" charset="0"/>
                <a:ea typeface="ＭＳ Ｐゴシック" panose="020B0600070205080204" pitchFamily="34" charset="-128"/>
              </a:rPr>
              <a:t>yr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medru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ymdopi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gyda’r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ymddygiadau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heriol</a:t>
            </a:r>
            <a:r>
              <a:rPr lang="en-GB" altLang="en-US" sz="2400" kern="0" dirty="0">
                <a:latin typeface="Lucida Sans" panose="020B0602030504020204" pitchFamily="34" charset="0"/>
                <a:ea typeface="ＭＳ Ｐゴシック" panose="020B0600070205080204" pitchFamily="34" charset="-128"/>
              </a:rPr>
              <a:t> a </a:t>
            </a:r>
            <a:r>
              <a:rPr lang="en-GB" altLang="en-US" sz="2400" kern="0" dirty="0" err="1">
                <a:latin typeface="Lucida Sans" panose="020B0602030504020204" pitchFamily="34" charset="0"/>
                <a:ea typeface="ＭＳ Ｐゴシック" panose="020B0600070205080204" pitchFamily="34" charset="-128"/>
              </a:rPr>
              <a:t>byddai'n</a:t>
            </a:r>
            <a:r>
              <a:rPr lang="en-GB" altLang="en-US" sz="2400" kern="0" dirty="0">
                <a:latin typeface="Lucida Sans" panose="020B0602030504020204" pitchFamily="34" charset="0"/>
                <a:ea typeface="ＭＳ Ｐゴシック" panose="020B0600070205080204" pitchFamily="34" charset="-128"/>
              </a:rPr>
              <a:t> well </a:t>
            </a:r>
            <a:r>
              <a:rPr lang="en-GB" altLang="en-US" sz="2400" kern="0" dirty="0" err="1">
                <a:latin typeface="Lucida Sans" panose="020B0602030504020204" pitchFamily="34" charset="0"/>
                <a:ea typeface="ＭＳ Ｐゴシック" panose="020B0600070205080204" pitchFamily="34" charset="-128"/>
              </a:rPr>
              <a:t>ganddynt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beidio</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â'i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haddysgu</a:t>
            </a:r>
            <a:r>
              <a:rPr lang="en-GB" altLang="en-US" sz="2400" kern="0" dirty="0">
                <a:latin typeface="Lucida Sans" panose="020B0602030504020204" pitchFamily="34" charset="0"/>
                <a:ea typeface="ＭＳ Ｐゴシック" panose="020B0600070205080204" pitchFamily="34" charset="-128"/>
              </a:rPr>
              <a:t>.</a:t>
            </a:r>
          </a:p>
        </p:txBody>
      </p:sp>
    </p:spTree>
    <p:extLst>
      <p:ext uri="{BB962C8B-B14F-4D97-AF65-F5344CB8AC3E}">
        <p14:creationId xmlns:p14="http://schemas.microsoft.com/office/powerpoint/2010/main" val="1240699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en-GB" altLang="en-US" sz="3200" kern="0" dirty="0">
                <a:solidFill>
                  <a:srgbClr val="002060"/>
                </a:solidFill>
                <a:latin typeface="Lucida Sans" panose="020B0602030504020204" pitchFamily="34" charset="0"/>
                <a:ea typeface="ＭＳ Ｐゴシック" panose="020B0600070205080204" pitchFamily="34" charset="-128"/>
              </a:rPr>
              <a:t>Case study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flipH="1">
            <a:off x="0" y="1196752"/>
            <a:ext cx="107504" cy="4546823"/>
          </a:xfrm>
        </p:spPr>
        <p:txBody>
          <a:bodyPr rtlCol="0">
            <a:normAutofit/>
          </a:bodyPr>
          <a:lstStyle/>
          <a:p>
            <a:pPr>
              <a:buFontTx/>
              <a:buChar char="•"/>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251520" y="1052736"/>
            <a:ext cx="8640960" cy="4690839"/>
          </a:xfrm>
        </p:spPr>
        <p:txBody>
          <a:bodyPr rtlCol="0">
            <a:normAutofit/>
          </a:bodyPr>
          <a:lstStyle/>
          <a:p>
            <a:pPr marL="0" indent="0">
              <a:buNone/>
              <a:defRPr/>
            </a:pPr>
            <a:r>
              <a:rPr lang="en-GB" altLang="en-US" sz="2400" kern="0" dirty="0">
                <a:solidFill>
                  <a:srgbClr val="002060"/>
                </a:solidFill>
                <a:latin typeface="Lucida Sans" panose="020B0602030504020204" pitchFamily="34" charset="0"/>
                <a:ea typeface="ＭＳ Ｐゴシック" panose="020B0600070205080204" pitchFamily="34" charset="-128"/>
              </a:rPr>
              <a:t>Grace is 5 years old and has recently been diagnosed with Asperger’s syndrome. Grace attends her local primary school. One aspect of school life which Grace finds challenging is changes to her daily routine. Following the move from Reception class to Year 1, Grace’s behaviour changed considerably. There have been several instances of aggressive behaviour towards other children and staff.</a:t>
            </a:r>
          </a:p>
          <a:p>
            <a:pPr marL="0" indent="0">
              <a:buNone/>
              <a:defRPr/>
            </a:pPr>
            <a:r>
              <a:rPr lang="en-GB" altLang="en-US" sz="2400" kern="0" dirty="0">
                <a:solidFill>
                  <a:srgbClr val="002060"/>
                </a:solidFill>
                <a:latin typeface="Lucida Sans" panose="020B0602030504020204" pitchFamily="34" charset="0"/>
                <a:ea typeface="ＭＳ Ｐゴシック" panose="020B0600070205080204" pitchFamily="34" charset="-128"/>
              </a:rPr>
              <a:t>Grace’s parents believe that she can cope in mainstream school, as long as she receives appropriate support. However, they feel that staff at the school cannot see past Grace’s challenging behaviours and would rather not teach her.</a:t>
            </a:r>
          </a:p>
        </p:txBody>
      </p:sp>
    </p:spTree>
    <p:extLst>
      <p:ext uri="{BB962C8B-B14F-4D97-AF65-F5344CB8AC3E}">
        <p14:creationId xmlns:p14="http://schemas.microsoft.com/office/powerpoint/2010/main" val="50932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27584" y="404813"/>
            <a:ext cx="6944816"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Gwasanaethau</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Services</a:t>
            </a:r>
            <a:endParaRPr lang="en-GB" altLang="cy-GB" sz="3200" dirty="0">
              <a:solidFill>
                <a:srgbClr val="002060"/>
              </a:solidFill>
              <a:latin typeface="Lucida Sans" pitchFamily="34" charset="0"/>
            </a:endParaRPr>
          </a:p>
        </p:txBody>
      </p:sp>
      <p:sp>
        <p:nvSpPr>
          <p:cNvPr id="2" name="TextBox 1"/>
          <p:cNvSpPr txBox="1"/>
          <p:nvPr/>
        </p:nvSpPr>
        <p:spPr>
          <a:xfrm>
            <a:off x="323528" y="1628800"/>
            <a:ext cx="8640960" cy="4647426"/>
          </a:xfrm>
          <a:prstGeom prst="rect">
            <a:avLst/>
          </a:prstGeom>
          <a:noFill/>
        </p:spPr>
        <p:txBody>
          <a:bodyPr wrap="square" rtlCol="0">
            <a:spAutoFit/>
          </a:bodyPr>
          <a:lstStyle/>
          <a:p>
            <a:r>
              <a:rPr lang="en-GB" sz="2000" dirty="0">
                <a:latin typeface="Lucida Sans" panose="020B0602030504020204" pitchFamily="34" charset="0"/>
              </a:rPr>
              <a:t>Advocacy Support </a:t>
            </a:r>
            <a:r>
              <a:rPr lang="en-GB" sz="2000" dirty="0" err="1">
                <a:latin typeface="Lucida Sans" panose="020B0602030504020204" pitchFamily="34" charset="0"/>
              </a:rPr>
              <a:t>Cymru</a:t>
            </a:r>
            <a:r>
              <a:rPr lang="en-GB" sz="2000" dirty="0">
                <a:latin typeface="Lucida Sans" panose="020B0602030504020204" pitchFamily="34" charset="0"/>
              </a:rPr>
              <a:t> (Wales)</a:t>
            </a:r>
          </a:p>
          <a:p>
            <a:r>
              <a:rPr lang="en-GB" sz="2000" dirty="0">
                <a:latin typeface="Lucida Sans" panose="020B0602030504020204" pitchFamily="34" charset="0"/>
                <a:hlinkClick r:id="rId3"/>
              </a:rPr>
              <a:t>https://www.ascymru.org.uk/application/files/1815/0462/6457/ASC_Under_18s_Leaflet.pdf</a:t>
            </a:r>
            <a:r>
              <a:rPr lang="en-GB" sz="2000" dirty="0">
                <a:latin typeface="Lucida Sans" panose="020B0602030504020204" pitchFamily="34" charset="0"/>
              </a:rPr>
              <a:t> </a:t>
            </a:r>
          </a:p>
          <a:p>
            <a:endParaRPr lang="en-GB" sz="2000" dirty="0">
              <a:latin typeface="Lucida Sans" panose="020B0602030504020204" pitchFamily="34" charset="0"/>
            </a:endParaRPr>
          </a:p>
          <a:p>
            <a:r>
              <a:rPr lang="en-GB" sz="2000" dirty="0">
                <a:latin typeface="Lucida Sans" panose="020B0602030504020204" pitchFamily="34" charset="0"/>
              </a:rPr>
              <a:t>Children in Wales/Plant </a:t>
            </a:r>
            <a:r>
              <a:rPr lang="en-GB" sz="2000" dirty="0" err="1">
                <a:latin typeface="Lucida Sans" panose="020B0602030504020204" pitchFamily="34" charset="0"/>
              </a:rPr>
              <a:t>yng</a:t>
            </a:r>
            <a:r>
              <a:rPr lang="en-GB" sz="2000" dirty="0">
                <a:latin typeface="Lucida Sans" panose="020B0602030504020204" pitchFamily="34" charset="0"/>
              </a:rPr>
              <a:t> </a:t>
            </a:r>
            <a:r>
              <a:rPr lang="en-GB" sz="2000" dirty="0" err="1">
                <a:latin typeface="Lucida Sans" panose="020B0602030504020204" pitchFamily="34" charset="0"/>
              </a:rPr>
              <a:t>Nghymru</a:t>
            </a:r>
            <a:r>
              <a:rPr lang="en-GB" sz="2000" dirty="0">
                <a:latin typeface="Lucida Sans" panose="020B0602030504020204" pitchFamily="34" charset="0"/>
              </a:rPr>
              <a:t> (Wales)</a:t>
            </a:r>
          </a:p>
          <a:p>
            <a:r>
              <a:rPr lang="en-GB" sz="2000" dirty="0">
                <a:latin typeface="Lucida Sans" panose="020B0602030504020204" pitchFamily="34" charset="0"/>
                <a:hlinkClick r:id="rId4"/>
              </a:rPr>
              <a:t>https://www.childreninwales.org.uk/our-work/advocacy/</a:t>
            </a:r>
            <a:r>
              <a:rPr lang="en-GB" sz="2000" dirty="0">
                <a:latin typeface="Lucida Sans" panose="020B0602030504020204" pitchFamily="34" charset="0"/>
              </a:rPr>
              <a:t> </a:t>
            </a:r>
          </a:p>
          <a:p>
            <a:endParaRPr lang="en-GB" sz="2000" dirty="0">
              <a:latin typeface="Lucida Sans" panose="020B0602030504020204" pitchFamily="34" charset="0"/>
            </a:endParaRPr>
          </a:p>
          <a:p>
            <a:r>
              <a:rPr lang="en-GB" sz="2000" dirty="0">
                <a:latin typeface="Lucida Sans" panose="020B0602030504020204" pitchFamily="34" charset="0"/>
              </a:rPr>
              <a:t>SEN Adviser (England and Wales)</a:t>
            </a:r>
          </a:p>
          <a:p>
            <a:r>
              <a:rPr lang="en-GB" sz="2000" dirty="0">
                <a:latin typeface="Lucida Sans" panose="020B0602030504020204" pitchFamily="34" charset="0"/>
                <a:hlinkClick r:id="rId5"/>
              </a:rPr>
              <a:t>http://www.senadviser.co.uk/index.html</a:t>
            </a:r>
            <a:endParaRPr lang="en-GB" sz="2000" dirty="0">
              <a:latin typeface="Lucida Sans" panose="020B0602030504020204" pitchFamily="34" charset="0"/>
            </a:endParaRPr>
          </a:p>
          <a:p>
            <a:endParaRPr lang="en-GB" sz="2000" dirty="0">
              <a:latin typeface="Lucida Sans" panose="020B0602030504020204" pitchFamily="34" charset="0"/>
            </a:endParaRPr>
          </a:p>
          <a:p>
            <a:r>
              <a:rPr lang="en-GB" sz="2000" dirty="0">
                <a:latin typeface="Lucida Sans" panose="020B0602030504020204" pitchFamily="34" charset="0"/>
              </a:rPr>
              <a:t>The Children’s Society (England)</a:t>
            </a:r>
          </a:p>
          <a:p>
            <a:r>
              <a:rPr lang="en-GB" sz="2000" dirty="0">
                <a:latin typeface="Lucida Sans" panose="020B0602030504020204" pitchFamily="34" charset="0"/>
              </a:rPr>
              <a:t> </a:t>
            </a:r>
            <a:r>
              <a:rPr lang="en-GB" sz="2000" dirty="0">
                <a:latin typeface="Lucida Sans" panose="020B0602030504020204" pitchFamily="34" charset="0"/>
                <a:hlinkClick r:id="rId6"/>
              </a:rPr>
              <a:t>https://www.childrenssociety.org.uk/what-we-do/policy-and-lobbying/children-risk/independent-advocacy</a:t>
            </a:r>
            <a:r>
              <a:rPr lang="en-GB" sz="2000" dirty="0">
                <a:latin typeface="Lucida Sans" panose="020B0602030504020204" pitchFamily="34" charset="0"/>
              </a:rPr>
              <a:t> </a:t>
            </a:r>
          </a:p>
          <a:p>
            <a:endParaRPr lang="en-GB" dirty="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639237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539552" y="332656"/>
            <a:ext cx="8280920" cy="576064"/>
          </a:xfrm>
        </p:spPr>
        <p:txBody>
          <a:bodyPr rtlCol="0">
            <a:noAutofit/>
          </a:bodyPr>
          <a:lstStyle/>
          <a:p>
            <a:pPr eaLnBrk="1" fontAlgn="auto" hangingPunct="1">
              <a:spcAft>
                <a:spcPts val="0"/>
              </a:spcAft>
              <a:defRPr/>
            </a:pPr>
            <a:r>
              <a:rPr lang="cy-GB" altLang="en-US" sz="2400" kern="0" dirty="0">
                <a:solidFill>
                  <a:srgbClr val="000000"/>
                </a:solidFill>
                <a:latin typeface="Lucida Sans" panose="020B0602030504020204" pitchFamily="34" charset="0"/>
                <a:ea typeface="ＭＳ Ｐゴシック" panose="020B0600070205080204" pitchFamily="34" charset="-128"/>
              </a:rPr>
              <a:t>Model Unedig o Eiriolaeth</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a:solidFill>
                  <a:srgbClr val="002060"/>
                </a:solidFill>
                <a:latin typeface="Lucida Sans" panose="020B0602030504020204" pitchFamily="34" charset="0"/>
                <a:ea typeface="ＭＳ Ｐゴシック" panose="020B0600070205080204" pitchFamily="34" charset="-128"/>
              </a:rPr>
              <a:t>Unified Model of Advocacy (</a:t>
            </a:r>
            <a:r>
              <a:rPr lang="en-GB" altLang="en-US" sz="2400" kern="0" dirty="0" err="1">
                <a:solidFill>
                  <a:srgbClr val="002060"/>
                </a:solidFill>
                <a:latin typeface="Lucida Sans" panose="020B0602030504020204" pitchFamily="34" charset="0"/>
                <a:ea typeface="ＭＳ Ｐゴシック" panose="020B0600070205080204" pitchFamily="34" charset="-128"/>
              </a:rPr>
              <a:t>Hoefer</a:t>
            </a:r>
            <a:r>
              <a:rPr lang="en-GB" altLang="en-US" sz="2400" kern="0" dirty="0">
                <a:solidFill>
                  <a:srgbClr val="002060"/>
                </a:solidFill>
                <a:latin typeface="Lucida Sans" panose="020B0602030504020204" pitchFamily="34" charset="0"/>
                <a:ea typeface="ＭＳ Ｐゴシック" panose="020B0600070205080204" pitchFamily="34" charset="-128"/>
              </a:rPr>
              <a:t>, 2016)</a:t>
            </a:r>
            <a:endParaRPr lang="en-GB" altLang="cy-GB" sz="2400" dirty="0">
              <a:solidFill>
                <a:srgbClr val="002060"/>
              </a:solidFill>
              <a:latin typeface="Lucida Sans" pitchFamily="34" charset="0"/>
            </a:endParaRPr>
          </a:p>
        </p:txBody>
      </p:sp>
      <p:graphicFrame>
        <p:nvGraphicFramePr>
          <p:cNvPr id="2" name="Diagram 1"/>
          <p:cNvGraphicFramePr/>
          <p:nvPr>
            <p:extLst>
              <p:ext uri="{D42A27DB-BD31-4B8C-83A1-F6EECF244321}">
                <p14:modId xmlns:p14="http://schemas.microsoft.com/office/powerpoint/2010/main" val="3646200539"/>
              </p:ext>
            </p:extLst>
          </p:nvPr>
        </p:nvGraphicFramePr>
        <p:xfrm>
          <a:off x="827584" y="1052736"/>
          <a:ext cx="7704856"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597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Eiriolaeth</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Advocacy</a:t>
            </a:r>
            <a:endParaRPr lang="en-GB" altLang="cy-GB" sz="3200" dirty="0">
              <a:solidFill>
                <a:srgbClr val="002060"/>
              </a:solidFill>
              <a:latin typeface="Lucida Sans" pitchFamily="34" charset="0"/>
            </a:endParaRPr>
          </a:p>
        </p:txBody>
      </p:sp>
      <p:pic>
        <p:nvPicPr>
          <p:cNvPr id="5" name="cgJaK9AfzS8"/>
          <p:cNvPicPr>
            <a:picLocks noGrp="1" noRot="1" noChangeAspect="1"/>
          </p:cNvPicPr>
          <p:nvPr>
            <p:ph sz="half" idx="2"/>
            <a:videoFile r:link="rId1"/>
          </p:nvPr>
        </p:nvPicPr>
        <p:blipFill>
          <a:blip r:embed="rId4"/>
          <a:stretch>
            <a:fillRect/>
          </a:stretch>
        </p:blipFill>
        <p:spPr>
          <a:xfrm>
            <a:off x="3059832" y="1052736"/>
            <a:ext cx="5976664" cy="4896544"/>
          </a:xfrm>
          <a:prstGeom prst="rect">
            <a:avLst/>
          </a:prstGeom>
        </p:spPr>
      </p:pic>
      <p:sp>
        <p:nvSpPr>
          <p:cNvPr id="6" name="Content Placeholder 5"/>
          <p:cNvSpPr txBox="1">
            <a:spLocks noGrp="1"/>
          </p:cNvSpPr>
          <p:nvPr>
            <p:ph sz="half" idx="1"/>
          </p:nvPr>
        </p:nvSpPr>
        <p:spPr>
          <a:xfrm>
            <a:off x="179512" y="1825625"/>
            <a:ext cx="2880320" cy="2713563"/>
          </a:xfrm>
          <a:prstGeom prst="rect">
            <a:avLst/>
          </a:prstGeom>
          <a:noFill/>
        </p:spPr>
        <p:txBody>
          <a:bodyPr wrap="square" rtlCol="0">
            <a:spAutoFit/>
          </a:bodyPr>
          <a:lstStyle/>
          <a:p>
            <a:pPr marL="0" indent="0">
              <a:buNone/>
            </a:pPr>
            <a:r>
              <a:rPr lang="en-GB" sz="2000" dirty="0">
                <a:latin typeface="Lucida Sans" panose="020B0602030504020204" pitchFamily="34" charset="0"/>
              </a:rPr>
              <a:t>Home, A. (2013) ‘Chapter 3: Advocating for Children with Disabilities’,</a:t>
            </a:r>
          </a:p>
          <a:p>
            <a:pPr marL="0" indent="0">
              <a:buNone/>
            </a:pPr>
            <a:r>
              <a:rPr lang="en-GB" sz="2000" dirty="0">
                <a:latin typeface="Lucida Sans" panose="020B0602030504020204" pitchFamily="34" charset="0"/>
                <a:hlinkClick r:id="rId5"/>
              </a:rPr>
              <a:t>https://www.youtube.com/watch?v=cgJaK9AfzS8</a:t>
            </a:r>
            <a:r>
              <a:rPr lang="en-GB" sz="2000" dirty="0">
                <a:latin typeface="Lucida Sans" panose="020B0602030504020204" pitchFamily="34" charset="0"/>
              </a:rPr>
              <a:t> [Accessed: January 2 2019].</a:t>
            </a:r>
          </a:p>
        </p:txBody>
      </p:sp>
    </p:spTree>
    <p:extLst>
      <p:ext uri="{BB962C8B-B14F-4D97-AF65-F5344CB8AC3E}">
        <p14:creationId xmlns:p14="http://schemas.microsoft.com/office/powerpoint/2010/main" val="743164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18234"/>
            <a:ext cx="7886700" cy="1325563"/>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Eiriolaeth – safbwynt plentyn</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Advocacy – a child’s perspective</a:t>
            </a:r>
            <a:endParaRPr lang="en-GB" altLang="cy-GB" sz="3200" dirty="0">
              <a:solidFill>
                <a:srgbClr val="002060"/>
              </a:solidFill>
              <a:latin typeface="Lucida Sans" pitchFamily="34" charset="0"/>
            </a:endParaRPr>
          </a:p>
        </p:txBody>
      </p:sp>
      <p:sp>
        <p:nvSpPr>
          <p:cNvPr id="6" name="Content Placeholder 5"/>
          <p:cNvSpPr txBox="1">
            <a:spLocks noGrp="1"/>
          </p:cNvSpPr>
          <p:nvPr>
            <p:ph sz="half" idx="1"/>
          </p:nvPr>
        </p:nvSpPr>
        <p:spPr>
          <a:xfrm>
            <a:off x="179512" y="1825625"/>
            <a:ext cx="2880320" cy="2308324"/>
          </a:xfrm>
          <a:prstGeom prst="rect">
            <a:avLst/>
          </a:prstGeom>
          <a:noFill/>
        </p:spPr>
        <p:txBody>
          <a:bodyPr wrap="square" rtlCol="0">
            <a:spAutoFit/>
          </a:bodyPr>
          <a:lstStyle/>
          <a:p>
            <a:pPr marL="0" indent="0">
              <a:buNone/>
            </a:pPr>
            <a:r>
              <a:rPr lang="en-GB" sz="2000" dirty="0">
                <a:latin typeface="Lucida Sans" panose="020B0602030504020204" pitchFamily="34" charset="0"/>
              </a:rPr>
              <a:t>Ted Talks (2015) </a:t>
            </a:r>
            <a:r>
              <a:rPr lang="en-GB" sz="2000" i="1" dirty="0">
                <a:latin typeface="Lucida Sans" panose="020B0602030504020204" pitchFamily="34" charset="0"/>
              </a:rPr>
              <a:t>The Disability Conversation: Ben Myers’, </a:t>
            </a:r>
            <a:r>
              <a:rPr lang="en-GB" sz="2000" i="1" dirty="0">
                <a:latin typeface="Lucida Sans" panose="020B0602030504020204" pitchFamily="34" charset="0"/>
                <a:hlinkClick r:id="rId4"/>
              </a:rPr>
              <a:t>https://www.youtube.com/watch?v=ccIAqPjwKcY</a:t>
            </a:r>
            <a:r>
              <a:rPr lang="en-GB" sz="2000" i="1" dirty="0">
                <a:latin typeface="Lucida Sans" panose="020B0602030504020204" pitchFamily="34" charset="0"/>
              </a:rPr>
              <a:t> [Ac</a:t>
            </a:r>
            <a:r>
              <a:rPr lang="en-GB" sz="2000" dirty="0">
                <a:latin typeface="Lucida Sans" panose="020B0602030504020204" pitchFamily="34" charset="0"/>
              </a:rPr>
              <a:t>cessed: January 31 2021].</a:t>
            </a:r>
          </a:p>
        </p:txBody>
      </p:sp>
      <p:pic>
        <p:nvPicPr>
          <p:cNvPr id="3" name="ccIAqPjwKcY"/>
          <p:cNvPicPr>
            <a:picLocks noGrp="1" noRot="1" noChangeAspect="1"/>
          </p:cNvPicPr>
          <p:nvPr>
            <p:ph sz="half" idx="2"/>
            <a:videoFile r:link="rId1"/>
          </p:nvPr>
        </p:nvPicPr>
        <p:blipFill>
          <a:blip r:embed="rId5"/>
          <a:stretch>
            <a:fillRect/>
          </a:stretch>
        </p:blipFill>
        <p:spPr>
          <a:xfrm>
            <a:off x="3563888" y="1643797"/>
            <a:ext cx="4951462" cy="4305483"/>
          </a:xfrm>
          <a:prstGeom prst="rect">
            <a:avLst/>
          </a:prstGeom>
        </p:spPr>
      </p:pic>
    </p:spTree>
    <p:extLst>
      <p:ext uri="{BB962C8B-B14F-4D97-AF65-F5344CB8AC3E}">
        <p14:creationId xmlns:p14="http://schemas.microsoft.com/office/powerpoint/2010/main" val="18862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fontScale="90000"/>
          </a:bodyPr>
          <a:lstStyle/>
          <a:p>
            <a:r>
              <a:rPr lang="en-GB" sz="3200" dirty="0" err="1">
                <a:latin typeface="Lucida Sans" panose="020B0602030504020204" pitchFamily="34" charset="0"/>
              </a:rPr>
              <a:t>Eiriolaeth</a:t>
            </a:r>
            <a:r>
              <a:rPr lang="en-GB" sz="3200" dirty="0">
                <a:latin typeface="Lucida Sans" panose="020B0602030504020204" pitchFamily="34" charset="0"/>
              </a:rPr>
              <a:t> </a:t>
            </a:r>
            <a:r>
              <a:rPr lang="en-GB" sz="3200" dirty="0" err="1">
                <a:latin typeface="Lucida Sans" panose="020B0602030504020204" pitchFamily="34" charset="0"/>
              </a:rPr>
              <a:t>yng</a:t>
            </a:r>
            <a:r>
              <a:rPr lang="en-GB" sz="3200" dirty="0">
                <a:latin typeface="Lucida Sans" panose="020B0602030504020204" pitchFamily="34" charset="0"/>
              </a:rPr>
              <a:t> </a:t>
            </a:r>
            <a:r>
              <a:rPr lang="en-GB" sz="3200" dirty="0" err="1">
                <a:latin typeface="Lucida Sans" panose="020B0602030504020204" pitchFamily="34" charset="0"/>
              </a:rPr>
              <a:t>Nghymru</a:t>
            </a:r>
            <a:r>
              <a:rPr lang="en-GB" sz="3200" dirty="0">
                <a:latin typeface="Lucida Sans" panose="020B0602030504020204" pitchFamily="34" charset="0"/>
              </a:rPr>
              <a:t> - </a:t>
            </a:r>
            <a:r>
              <a:rPr lang="en-GB" sz="3200" dirty="0" err="1">
                <a:latin typeface="Lucida Sans" panose="020B0602030504020204" pitchFamily="34" charset="0"/>
              </a:rPr>
              <a:t>fideo</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Advocacy in Wales - video</a:t>
            </a:r>
          </a:p>
        </p:txBody>
      </p:sp>
      <p:sp>
        <p:nvSpPr>
          <p:cNvPr id="3" name="Content Placeholder 2"/>
          <p:cNvSpPr>
            <a:spLocks noGrp="1"/>
          </p:cNvSpPr>
          <p:nvPr>
            <p:ph sz="half" idx="1"/>
          </p:nvPr>
        </p:nvSpPr>
        <p:spPr>
          <a:xfrm>
            <a:off x="179512" y="1825625"/>
            <a:ext cx="2664296" cy="4351338"/>
          </a:xfrm>
        </p:spPr>
        <p:txBody>
          <a:bodyPr>
            <a:normAutofit/>
          </a:bodyPr>
          <a:lstStyle/>
          <a:p>
            <a:pPr marL="0" indent="0">
              <a:buNone/>
            </a:pPr>
            <a:r>
              <a:rPr lang="en-GB" sz="2000" dirty="0">
                <a:latin typeface="Lucida Sans" panose="020B0602030504020204" pitchFamily="34" charset="0"/>
              </a:rPr>
              <a:t>Cascade Cardiff (2019) </a:t>
            </a:r>
            <a:r>
              <a:rPr lang="en-GB" sz="2000" i="1" dirty="0">
                <a:latin typeface="Lucida Sans" panose="020B0602030504020204" pitchFamily="34" charset="0"/>
              </a:rPr>
              <a:t>National Approach to Statutory Advocacy for Children and Young People in Wales</a:t>
            </a:r>
            <a:r>
              <a:rPr lang="en-GB" sz="2000" dirty="0">
                <a:latin typeface="Lucida Sans" panose="020B0602030504020204" pitchFamily="34" charset="0"/>
              </a:rPr>
              <a:t>, </a:t>
            </a:r>
            <a:r>
              <a:rPr lang="en-GB" sz="2000" dirty="0">
                <a:latin typeface="Lucida Sans" panose="020B0602030504020204" pitchFamily="34" charset="0"/>
                <a:hlinkClick r:id="rId4"/>
              </a:rPr>
              <a:t>https://www.youtube.com/watch?v=4UfcVDYEtrw</a:t>
            </a:r>
            <a:r>
              <a:rPr lang="en-GB" sz="2000" dirty="0">
                <a:latin typeface="Lucida Sans" panose="020B0602030504020204" pitchFamily="34" charset="0"/>
              </a:rPr>
              <a:t> [Accessed: January 31 2021].</a:t>
            </a:r>
          </a:p>
        </p:txBody>
      </p:sp>
      <p:pic>
        <p:nvPicPr>
          <p:cNvPr id="5" name="4UfcVDYEtrw"/>
          <p:cNvPicPr>
            <a:picLocks noGrp="1" noRot="1" noChangeAspect="1"/>
          </p:cNvPicPr>
          <p:nvPr>
            <p:ph sz="half" idx="2"/>
            <a:videoFile r:link="rId1"/>
          </p:nvPr>
        </p:nvPicPr>
        <p:blipFill>
          <a:blip r:embed="rId5"/>
          <a:stretch>
            <a:fillRect/>
          </a:stretch>
        </p:blipFill>
        <p:spPr>
          <a:xfrm>
            <a:off x="2877520" y="1484784"/>
            <a:ext cx="5942952" cy="4320480"/>
          </a:xfrm>
          <a:prstGeom prst="rect">
            <a:avLst/>
          </a:prstGeom>
        </p:spPr>
      </p:pic>
    </p:spTree>
    <p:extLst>
      <p:ext uri="{BB962C8B-B14F-4D97-AF65-F5344CB8AC3E}">
        <p14:creationId xmlns:p14="http://schemas.microsoft.com/office/powerpoint/2010/main" val="1322270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18235"/>
            <a:ext cx="7886700" cy="903634"/>
          </a:xfrm>
        </p:spPr>
        <p:txBody>
          <a:bodyPr>
            <a:normAutofit fontScale="90000"/>
          </a:bodyPr>
          <a:lstStyle/>
          <a:p>
            <a:r>
              <a:rPr lang="en-GB" sz="3200" dirty="0" err="1">
                <a:latin typeface="Lucida Sans" panose="020B0602030504020204" pitchFamily="34" charset="0"/>
              </a:rPr>
              <a:t>Eiriolaeth</a:t>
            </a:r>
            <a:r>
              <a:rPr lang="en-GB" sz="3200" dirty="0">
                <a:latin typeface="Lucida Sans" panose="020B0602030504020204" pitchFamily="34" charset="0"/>
              </a:rPr>
              <a:t> </a:t>
            </a:r>
            <a:r>
              <a:rPr lang="en-GB" sz="3200" dirty="0" err="1">
                <a:latin typeface="Lucida Sans" panose="020B0602030504020204" pitchFamily="34" charset="0"/>
              </a:rPr>
              <a:t>yng</a:t>
            </a:r>
            <a:r>
              <a:rPr lang="en-GB" sz="3200" dirty="0">
                <a:latin typeface="Lucida Sans" panose="020B0602030504020204" pitchFamily="34" charset="0"/>
              </a:rPr>
              <a:t> </a:t>
            </a:r>
            <a:r>
              <a:rPr lang="en-GB" sz="3200" dirty="0" err="1">
                <a:latin typeface="Lucida Sans" panose="020B0602030504020204" pitchFamily="34" charset="0"/>
              </a:rPr>
              <a:t>Nghymru</a:t>
            </a:r>
            <a:r>
              <a:rPr lang="en-GB" sz="3200" dirty="0">
                <a:latin typeface="Lucida Sans" panose="020B0602030504020204" pitchFamily="34" charset="0"/>
              </a:rPr>
              <a:t> - </a:t>
            </a:r>
            <a:r>
              <a:rPr lang="en-GB" sz="3200" dirty="0" err="1">
                <a:latin typeface="Lucida Sans" panose="020B0602030504020204" pitchFamily="34" charset="0"/>
              </a:rPr>
              <a:t>darllen</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Advocacy in Wales - reading</a:t>
            </a:r>
          </a:p>
        </p:txBody>
      </p:sp>
      <p:sp>
        <p:nvSpPr>
          <p:cNvPr id="3" name="Content Placeholder 2"/>
          <p:cNvSpPr>
            <a:spLocks noGrp="1"/>
          </p:cNvSpPr>
          <p:nvPr>
            <p:ph sz="half" idx="1"/>
          </p:nvPr>
        </p:nvSpPr>
        <p:spPr>
          <a:xfrm>
            <a:off x="395536" y="1628800"/>
            <a:ext cx="3672408" cy="4548163"/>
          </a:xfrm>
        </p:spPr>
        <p:txBody>
          <a:bodyPr>
            <a:normAutofit/>
          </a:bodyPr>
          <a:lstStyle/>
          <a:p>
            <a:pPr marL="0" indent="0">
              <a:buNone/>
            </a:pPr>
            <a:r>
              <a:rPr lang="en-GB" sz="2000" dirty="0">
                <a:latin typeface="Lucida Sans" panose="020B0602030504020204" pitchFamily="34" charset="0"/>
              </a:rPr>
              <a:t>National Assembly for Wales (2017) Report of the inquiry into statutory advocacy provision, </a:t>
            </a:r>
            <a:r>
              <a:rPr lang="en-GB" sz="2000" dirty="0">
                <a:latin typeface="Lucida Sans" panose="020B0602030504020204" pitchFamily="34" charset="0"/>
                <a:hlinkClick r:id="rId3"/>
              </a:rPr>
              <a:t>https://senedd.wales/laid%20documents/cr-ld10918/cr-ld10918-e.pdf</a:t>
            </a:r>
            <a:r>
              <a:rPr lang="en-GB" sz="2000" dirty="0">
                <a:latin typeface="Lucida Sans" panose="020B0602030504020204" pitchFamily="34" charset="0"/>
              </a:rPr>
              <a:t> [Accessed: January 31 2021].</a:t>
            </a:r>
          </a:p>
        </p:txBody>
      </p:sp>
      <p:pic>
        <p:nvPicPr>
          <p:cNvPr id="5" name="Picture 4"/>
          <p:cNvPicPr>
            <a:picLocks noChangeAspect="1"/>
          </p:cNvPicPr>
          <p:nvPr/>
        </p:nvPicPr>
        <p:blipFill>
          <a:blip r:embed="rId4"/>
          <a:stretch>
            <a:fillRect/>
          </a:stretch>
        </p:blipFill>
        <p:spPr>
          <a:xfrm>
            <a:off x="4716016" y="1628800"/>
            <a:ext cx="3888432" cy="3763882"/>
          </a:xfrm>
          <a:prstGeom prst="rect">
            <a:avLst/>
          </a:prstGeom>
        </p:spPr>
      </p:pic>
    </p:spTree>
    <p:extLst>
      <p:ext uri="{BB962C8B-B14F-4D97-AF65-F5344CB8AC3E}">
        <p14:creationId xmlns:p14="http://schemas.microsoft.com/office/powerpoint/2010/main" val="2769327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65127"/>
            <a:ext cx="8119814" cy="903634"/>
          </a:xfrm>
        </p:spPr>
        <p:txBody>
          <a:bodyPr>
            <a:noAutofit/>
          </a:bodyPr>
          <a:lstStyle/>
          <a:p>
            <a:r>
              <a:rPr lang="en-GB" sz="2400" dirty="0" err="1">
                <a:latin typeface="Lucida Sans" panose="020B0602030504020204" pitchFamily="34" charset="0"/>
              </a:rPr>
              <a:t>Deddf</a:t>
            </a:r>
            <a:r>
              <a:rPr lang="en-GB" sz="2400" dirty="0">
                <a:latin typeface="Lucida Sans" panose="020B0602030504020204" pitchFamily="34" charset="0"/>
              </a:rPr>
              <a:t> </a:t>
            </a:r>
            <a:r>
              <a:rPr lang="en-GB" sz="2400" dirty="0" err="1">
                <a:latin typeface="Lucida Sans" panose="020B0602030504020204" pitchFamily="34" charset="0"/>
              </a:rPr>
              <a:t>Gwasanaethau</a:t>
            </a:r>
            <a:r>
              <a:rPr lang="en-GB" sz="2400" dirty="0">
                <a:latin typeface="Lucida Sans" panose="020B0602030504020204" pitchFamily="34" charset="0"/>
              </a:rPr>
              <a:t> </a:t>
            </a:r>
            <a:r>
              <a:rPr lang="en-GB" sz="2400" dirty="0" err="1">
                <a:latin typeface="Lucida Sans" panose="020B0602030504020204" pitchFamily="34" charset="0"/>
              </a:rPr>
              <a:t>Cymdeithasol</a:t>
            </a:r>
            <a:r>
              <a:rPr lang="en-GB" sz="2400" dirty="0">
                <a:latin typeface="Lucida Sans" panose="020B0602030504020204" pitchFamily="34" charset="0"/>
              </a:rPr>
              <a:t> a </a:t>
            </a:r>
            <a:r>
              <a:rPr lang="en-GB" sz="2400" dirty="0" err="1">
                <a:latin typeface="Lucida Sans" panose="020B0602030504020204" pitchFamily="34" charset="0"/>
              </a:rPr>
              <a:t>Llesiant</a:t>
            </a:r>
            <a:r>
              <a:rPr lang="en-GB" sz="2400" dirty="0">
                <a:latin typeface="Lucida Sans" panose="020B0602030504020204" pitchFamily="34" charset="0"/>
              </a:rPr>
              <a:t> (</a:t>
            </a:r>
            <a:r>
              <a:rPr lang="en-GB" sz="2400" dirty="0" err="1">
                <a:latin typeface="Lucida Sans" panose="020B0602030504020204" pitchFamily="34" charset="0"/>
              </a:rPr>
              <a:t>Cymru</a:t>
            </a:r>
            <a:r>
              <a:rPr lang="en-GB" sz="2400" dirty="0">
                <a:latin typeface="Lucida Sans" panose="020B0602030504020204" pitchFamily="34" charset="0"/>
              </a:rPr>
              <a:t>) 2014</a:t>
            </a:r>
            <a:br>
              <a:rPr lang="en-GB" sz="2400" dirty="0">
                <a:latin typeface="Lucida Sans" panose="020B0602030504020204" pitchFamily="34" charset="0"/>
              </a:rPr>
            </a:br>
            <a:r>
              <a:rPr lang="en-GB" sz="2400" dirty="0">
                <a:solidFill>
                  <a:srgbClr val="002060"/>
                </a:solidFill>
                <a:latin typeface="Lucida Sans" panose="020B0602030504020204" pitchFamily="34" charset="0"/>
              </a:rPr>
              <a:t>Social Services and Well-being (Wales) Act 2014</a:t>
            </a:r>
          </a:p>
        </p:txBody>
      </p:sp>
      <p:sp>
        <p:nvSpPr>
          <p:cNvPr id="3" name="Content Placeholder 2"/>
          <p:cNvSpPr>
            <a:spLocks noGrp="1"/>
          </p:cNvSpPr>
          <p:nvPr>
            <p:ph sz="half" idx="1"/>
          </p:nvPr>
        </p:nvSpPr>
        <p:spPr/>
        <p:txBody>
          <a:bodyPr/>
          <a:lstStyle/>
          <a:p>
            <a:r>
              <a:rPr lang="en-GB" dirty="0">
                <a:latin typeface="Lucida Sans" panose="020B0602030504020204" pitchFamily="34" charset="0"/>
              </a:rPr>
              <a:t>Cod </a:t>
            </a:r>
            <a:r>
              <a:rPr lang="en-GB" dirty="0" err="1">
                <a:latin typeface="Lucida Sans" panose="020B0602030504020204" pitchFamily="34" charset="0"/>
              </a:rPr>
              <a:t>Ymarfer</a:t>
            </a:r>
            <a:r>
              <a:rPr lang="en-GB" dirty="0">
                <a:latin typeface="Lucida Sans" panose="020B0602030504020204" pitchFamily="34" charset="0"/>
              </a:rPr>
              <a:t> </a:t>
            </a:r>
            <a:r>
              <a:rPr lang="en-GB" dirty="0" err="1">
                <a:latin typeface="Lucida Sans" panose="020B0602030504020204" pitchFamily="34" charset="0"/>
              </a:rPr>
              <a:t>Rhan</a:t>
            </a:r>
            <a:r>
              <a:rPr lang="en-GB" dirty="0">
                <a:latin typeface="Lucida Sans" panose="020B0602030504020204" pitchFamily="34" charset="0"/>
              </a:rPr>
              <a:t> 10 (</a:t>
            </a:r>
            <a:r>
              <a:rPr lang="en-GB" dirty="0" err="1">
                <a:latin typeface="Lucida Sans" panose="020B0602030504020204" pitchFamily="34" charset="0"/>
              </a:rPr>
              <a:t>Eiriolaeth</a:t>
            </a:r>
            <a:r>
              <a:rPr lang="en-GB" dirty="0">
                <a:latin typeface="Lucida Sans" panose="020B0602030504020204" pitchFamily="34" charset="0"/>
              </a:rPr>
              <a:t>)</a:t>
            </a:r>
          </a:p>
          <a:p>
            <a:endParaRPr lang="en-GB" dirty="0">
              <a:latin typeface="Lucida Sans" panose="020B0602030504020204" pitchFamily="34" charset="0"/>
            </a:endParaRPr>
          </a:p>
          <a:p>
            <a:r>
              <a:rPr lang="en-GB" dirty="0">
                <a:solidFill>
                  <a:srgbClr val="002060"/>
                </a:solidFill>
                <a:latin typeface="Lucida Sans" panose="020B0602030504020204" pitchFamily="34" charset="0"/>
              </a:rPr>
              <a:t>Part 10 Code of Practice (Advocacy</a:t>
            </a:r>
            <a:r>
              <a:rPr lang="en-GB" dirty="0">
                <a:latin typeface="Lucida Sans" panose="020B0602030504020204" pitchFamily="34" charset="0"/>
              </a:rPr>
              <a:t>)</a:t>
            </a:r>
          </a:p>
        </p:txBody>
      </p:sp>
      <p:pic>
        <p:nvPicPr>
          <p:cNvPr id="5" name="Content Placeholder 4"/>
          <p:cNvPicPr>
            <a:picLocks noGrp="1" noChangeAspect="1"/>
          </p:cNvPicPr>
          <p:nvPr>
            <p:ph sz="half" idx="2"/>
          </p:nvPr>
        </p:nvPicPr>
        <p:blipFill>
          <a:blip r:embed="rId3"/>
          <a:stretch>
            <a:fillRect/>
          </a:stretch>
        </p:blipFill>
        <p:spPr>
          <a:xfrm>
            <a:off x="5222375" y="1484783"/>
            <a:ext cx="3292975" cy="4151349"/>
          </a:xfrm>
          <a:prstGeom prst="rect">
            <a:avLst/>
          </a:prstGeom>
        </p:spPr>
      </p:pic>
    </p:spTree>
    <p:extLst>
      <p:ext uri="{BB962C8B-B14F-4D97-AF65-F5344CB8AC3E}">
        <p14:creationId xmlns:p14="http://schemas.microsoft.com/office/powerpoint/2010/main" val="1594193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Astudiaeth achos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Case study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85000" lnSpcReduction="20000"/>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Mae gweithiwr proffesiynol blynyddoedd cynnar yn arsylwi plentyn 3 blwydd oed am 30 munud, yn cofnodi bob gweithred a rhyngweithiad. Gwelir y plentyn yn gwylio plant yn chwarae yn y cafn dŵr, yn cerdded at grŵp arall o blant yn gwrando ar stori (ond ddim yn rhyngweithio â nhw), ac yna'n chwarae ar ei ben ei hun gyda thractor bach, yn ei rolio ar hyd silff lyfrau. Nid yw'r gweithiwr proffesiynol yn rhyngweithio â'r plentyn, ond yn hwyrach yn y diwrnod, mae'n adfyfyrio ar yr hyn a welwyd ac yn ystyried ffyrdd o gefnogi dysgu'r plentyn yn y dyfodol.</a:t>
            </a: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lnSpcReduction="20000"/>
          </a:bodyPr>
          <a:lstStyle/>
          <a:p>
            <a:pPr marL="0" indent="0">
              <a:buNone/>
              <a:defRPr/>
            </a:pPr>
            <a:r>
              <a:rPr lang="en-GB" altLang="en-US" sz="2400" kern="0" dirty="0">
                <a:solidFill>
                  <a:srgbClr val="002060"/>
                </a:solidFill>
                <a:latin typeface="Lucida Sans" panose="020B0602030504020204" pitchFamily="34" charset="0"/>
                <a:ea typeface="ＭＳ Ｐゴシック" panose="020B0600070205080204" pitchFamily="34" charset="-128"/>
              </a:rPr>
              <a:t>An early years professional observes a 3 year old for 30 minutes, recording all actions an interactions. The child is seen watching children playing in the water trough, walking to another group of children listening to a story (but not interacting with them), then playing alone with a small tractor, rolling it along a bookshelf. The professional does not interact with the child, but later in the day, reflects on what has been observed and considers ways to support the child’s future learning.</a:t>
            </a:r>
          </a:p>
        </p:txBody>
      </p:sp>
    </p:spTree>
    <p:extLst>
      <p:ext uri="{BB962C8B-B14F-4D97-AF65-F5344CB8AC3E}">
        <p14:creationId xmlns:p14="http://schemas.microsoft.com/office/powerpoint/2010/main" val="18524292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Ystyriwch...</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Consider…</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268760"/>
            <a:ext cx="4458146" cy="4474815"/>
          </a:xfrm>
        </p:spPr>
        <p:txBody>
          <a:bodyPr rtlCol="0">
            <a:normAutofit fontScale="77500" lnSpcReduction="20000"/>
          </a:bodyPr>
          <a:lstStyle/>
          <a:p>
            <a:pPr>
              <a:buFontTx/>
              <a:buChar char="•"/>
              <a:defRPr/>
            </a:pPr>
            <a:r>
              <a:rPr lang="cy-GB" altLang="cy-GB" dirty="0">
                <a:latin typeface="Lucida Sans" pitchFamily="34" charset="0"/>
              </a:rPr>
              <a:t>Sut gall gweithwyr proffesiynol y blynyddoedd cynnar gysylltu ag asiantaethau eraill i gefnogi'r plentyn?</a:t>
            </a:r>
          </a:p>
          <a:p>
            <a:pPr>
              <a:buFontTx/>
              <a:buChar char="•"/>
              <a:defRPr/>
            </a:pPr>
            <a:r>
              <a:rPr lang="cy-GB" altLang="cy-GB" dirty="0">
                <a:latin typeface="Lucida Sans" pitchFamily="34" charset="0"/>
              </a:rPr>
              <a:t>Sut gall rhannu gwybodaeth â gwasanaethau eraill fod yn fuddiol/dim yn fuddiol?</a:t>
            </a:r>
          </a:p>
          <a:p>
            <a:pPr>
              <a:buFontTx/>
              <a:buChar char="•"/>
              <a:defRPr/>
            </a:pPr>
            <a:r>
              <a:rPr lang="cy-GB" altLang="cy-GB" dirty="0">
                <a:latin typeface="Lucida Sans" pitchFamily="34" charset="0"/>
              </a:rPr>
              <a:t>Beth fyddai'r rhwystrau ymarferol a wynebir gan weithwyr proffesiynol y blynyddoedd cynnar?</a:t>
            </a:r>
          </a:p>
          <a:p>
            <a:pPr>
              <a:buFontTx/>
              <a:buChar char="•"/>
              <a:defRPr/>
            </a:pPr>
            <a:r>
              <a:rPr lang="cy-GB" altLang="cy-GB" dirty="0">
                <a:latin typeface="Lucida Sans" pitchFamily="34" charset="0"/>
              </a:rPr>
              <a:t>Pa faterion moesegol y mae angen eu hystyried wrth rannu gwybodaeth?</a:t>
            </a: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How might the early years professional link with other agencies to support the child?</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How might it be beneficial, or not, to share information with other services?</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What might be the practical barriers faced by the early years professional?</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What ethical issues need to be considered when sharing information?</a:t>
            </a:r>
          </a:p>
        </p:txBody>
      </p:sp>
    </p:spTree>
    <p:extLst>
      <p:ext uri="{BB962C8B-B14F-4D97-AF65-F5344CB8AC3E}">
        <p14:creationId xmlns:p14="http://schemas.microsoft.com/office/powerpoint/2010/main" val="3259517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Diffygion</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Shortcomings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92500"/>
          </a:bodyPr>
          <a:lstStyle/>
          <a:p>
            <a:pPr>
              <a:buFontTx/>
              <a:buChar char="•"/>
              <a:defRPr/>
            </a:pPr>
            <a:r>
              <a:rPr lang="cy-GB" altLang="cy-GB" dirty="0">
                <a:latin typeface="Lucida Sans" pitchFamily="34" charset="0"/>
              </a:rPr>
              <a:t>Nid oes gan blant y DU wybodaeth a dealltwriaeth o'u hawliau</a:t>
            </a:r>
          </a:p>
          <a:p>
            <a:pPr>
              <a:buFontTx/>
              <a:buChar char="•"/>
              <a:defRPr/>
            </a:pPr>
            <a:r>
              <a:rPr lang="cy-GB" altLang="cy-GB" dirty="0">
                <a:latin typeface="Lucida Sans" pitchFamily="34" charset="0"/>
              </a:rPr>
              <a:t>Cynnydd gwasanaethau eiriolaeth mewn addysg yn araf</a:t>
            </a:r>
          </a:p>
          <a:p>
            <a:pPr>
              <a:buFontTx/>
              <a:buChar char="•"/>
              <a:defRPr/>
            </a:pPr>
            <a:r>
              <a:rPr lang="cy-GB" altLang="cy-GB" dirty="0">
                <a:latin typeface="Lucida Sans" pitchFamily="34" charset="0"/>
              </a:rPr>
              <a:t>Darpariaeth yn tueddu i ymateb i anghenion rhieni/gofalwyr</a:t>
            </a:r>
          </a:p>
          <a:p>
            <a:pPr>
              <a:buFontTx/>
              <a:buChar char="•"/>
              <a:defRPr/>
            </a:pPr>
            <a:r>
              <a:rPr lang="cy-GB" altLang="cy-GB" i="1" dirty="0">
                <a:latin typeface="Lucida Sans" pitchFamily="34" charset="0"/>
              </a:rPr>
              <a:t>' </a:t>
            </a:r>
            <a:r>
              <a:rPr lang="cy-GB" altLang="cy-GB" i="1" dirty="0" err="1">
                <a:latin typeface="Lucida Sans" pitchFamily="34" charset="0"/>
              </a:rPr>
              <a:t>Adultism</a:t>
            </a:r>
            <a:r>
              <a:rPr lang="cy-GB" altLang="cy-GB" i="1" dirty="0">
                <a:latin typeface="Lucida Sans" pitchFamily="34" charset="0"/>
              </a:rPr>
              <a:t>'</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UK children lack knowledge and understanding of their rights</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Progress of advocacy services in education is slow</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Provision tends to respond to needs of parents/carers</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‘Adultism’</a:t>
            </a:r>
          </a:p>
        </p:txBody>
      </p:sp>
    </p:spTree>
    <p:extLst>
      <p:ext uri="{BB962C8B-B14F-4D97-AF65-F5344CB8AC3E}">
        <p14:creationId xmlns:p14="http://schemas.microsoft.com/office/powerpoint/2010/main" val="2540099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15602"/>
          </a:xfrm>
        </p:spPr>
        <p:txBody>
          <a:bodyPr>
            <a:normAutofit fontScale="90000"/>
          </a:bodyPr>
          <a:lstStyle/>
          <a:p>
            <a:r>
              <a:rPr lang="en-GB" dirty="0">
                <a:latin typeface="Lucida Sans" panose="020B0602030504020204" pitchFamily="34" charset="0"/>
              </a:rPr>
              <a:t>‘Adultism’</a:t>
            </a:r>
          </a:p>
        </p:txBody>
      </p:sp>
      <p:sp>
        <p:nvSpPr>
          <p:cNvPr id="3" name="Content Placeholder 2"/>
          <p:cNvSpPr>
            <a:spLocks noGrp="1"/>
          </p:cNvSpPr>
          <p:nvPr>
            <p:ph sz="half" idx="1"/>
          </p:nvPr>
        </p:nvSpPr>
        <p:spPr>
          <a:xfrm>
            <a:off x="0" y="1124744"/>
            <a:ext cx="4514850" cy="5052219"/>
          </a:xfrm>
        </p:spPr>
        <p:txBody>
          <a:bodyPr>
            <a:normAutofit/>
          </a:bodyPr>
          <a:lstStyle/>
          <a:p>
            <a:r>
              <a:rPr lang="en-GB" sz="2400" dirty="0">
                <a:latin typeface="Lucida Sans" panose="020B0602030504020204" pitchFamily="34" charset="0"/>
              </a:rPr>
              <a:t>Plant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gormesu</a:t>
            </a:r>
            <a:r>
              <a:rPr lang="en-GB" sz="2400" dirty="0">
                <a:latin typeface="Lucida Sans" panose="020B0602030504020204" pitchFamily="34" charset="0"/>
              </a:rPr>
              <a:t> </a:t>
            </a:r>
            <a:r>
              <a:rPr lang="en-GB" sz="2400" dirty="0" err="1">
                <a:latin typeface="Lucida Sans" panose="020B0602030504020204" pitchFamily="34" charset="0"/>
              </a:rPr>
              <a:t>gan</a:t>
            </a:r>
            <a:r>
              <a:rPr lang="en-GB" sz="2400" dirty="0">
                <a:latin typeface="Lucida Sans" panose="020B0602030504020204" pitchFamily="34" charset="0"/>
              </a:rPr>
              <a:t> </a:t>
            </a:r>
            <a:r>
              <a:rPr lang="en-GB" sz="2400" dirty="0" err="1">
                <a:latin typeface="Lucida Sans" panose="020B0602030504020204" pitchFamily="34" charset="0"/>
              </a:rPr>
              <a:t>oedolion</a:t>
            </a:r>
            <a:endParaRPr lang="en-GB" sz="2400" dirty="0">
              <a:latin typeface="Lucida Sans" panose="020B0602030504020204" pitchFamily="34" charset="0"/>
            </a:endParaRPr>
          </a:p>
          <a:p>
            <a:r>
              <a:rPr lang="en-GB" sz="2400" dirty="0" err="1">
                <a:latin typeface="Lucida Sans" panose="020B0602030504020204" pitchFamily="34" charset="0"/>
              </a:rPr>
              <a:t>Oedolion</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tawelu</a:t>
            </a:r>
            <a:r>
              <a:rPr lang="en-GB" sz="2400" dirty="0">
                <a:latin typeface="Lucida Sans" panose="020B0602030504020204" pitchFamily="34" charset="0"/>
              </a:rPr>
              <a:t> </a:t>
            </a:r>
            <a:r>
              <a:rPr lang="en-GB" sz="2400" dirty="0" err="1">
                <a:latin typeface="Lucida Sans" panose="020B0602030504020204" pitchFamily="34" charset="0"/>
              </a:rPr>
              <a:t>llais</a:t>
            </a:r>
            <a:r>
              <a:rPr lang="en-GB" sz="2400" dirty="0">
                <a:latin typeface="Lucida Sans" panose="020B0602030504020204" pitchFamily="34" charset="0"/>
              </a:rPr>
              <a:t> plant</a:t>
            </a:r>
          </a:p>
          <a:p>
            <a:r>
              <a:rPr lang="en-GB" sz="2400" dirty="0">
                <a:latin typeface="Lucida Sans" panose="020B0602030504020204" pitchFamily="34" charset="0"/>
              </a:rPr>
              <a:t>Plant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hystyried</a:t>
            </a:r>
            <a:r>
              <a:rPr lang="en-GB" sz="2400" dirty="0">
                <a:latin typeface="Lucida Sans" panose="020B0602030504020204" pitchFamily="34" charset="0"/>
              </a:rPr>
              <a:t> â </a:t>
            </a:r>
            <a:r>
              <a:rPr lang="en-GB" sz="2400" dirty="0" err="1">
                <a:latin typeface="Lucida Sans" panose="020B0602030504020204" pitchFamily="34" charset="0"/>
              </a:rPr>
              <a:t>statws</a:t>
            </a:r>
            <a:r>
              <a:rPr lang="en-GB" sz="2400" dirty="0">
                <a:latin typeface="Lucida Sans" panose="020B0602030504020204" pitchFamily="34" charset="0"/>
              </a:rPr>
              <a:t> is nag </a:t>
            </a:r>
            <a:r>
              <a:rPr lang="en-GB" sz="2400" dirty="0" err="1">
                <a:latin typeface="Lucida Sans" panose="020B0602030504020204" pitchFamily="34" charset="0"/>
              </a:rPr>
              <a:t>oedolion</a:t>
            </a:r>
            <a:endParaRPr lang="en-GB" sz="2400" dirty="0">
              <a:latin typeface="Lucida Sans" panose="020B0602030504020204" pitchFamily="34" charset="0"/>
            </a:endParaRPr>
          </a:p>
          <a:p>
            <a:r>
              <a:rPr lang="en-GB" sz="2400" dirty="0" err="1">
                <a:latin typeface="Lucida Sans" panose="020B0602030504020204" pitchFamily="34" charset="0"/>
              </a:rPr>
              <a:t>Credir</a:t>
            </a:r>
            <a:r>
              <a:rPr lang="en-GB" sz="2400" dirty="0">
                <a:latin typeface="Lucida Sans" panose="020B0602030504020204" pitchFamily="34" charset="0"/>
              </a:rPr>
              <a:t> bod </a:t>
            </a:r>
            <a:r>
              <a:rPr lang="en-GB" sz="2400" dirty="0" err="1">
                <a:latin typeface="Lucida Sans" panose="020B0602030504020204" pitchFamily="34" charset="0"/>
              </a:rPr>
              <a:t>lleisiau</a:t>
            </a:r>
            <a:r>
              <a:rPr lang="en-GB" sz="2400" dirty="0">
                <a:latin typeface="Lucida Sans" panose="020B0602030504020204" pitchFamily="34" charset="0"/>
              </a:rPr>
              <a:t> plant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annibynadwy</a:t>
            </a:r>
            <a:endParaRPr lang="en-GB" sz="2400" dirty="0">
              <a:latin typeface="Lucida Sans" panose="020B0602030504020204" pitchFamily="34" charset="0"/>
            </a:endParaRPr>
          </a:p>
          <a:p>
            <a:r>
              <a:rPr lang="en-GB" sz="2400" dirty="0">
                <a:latin typeface="Lucida Sans" panose="020B0602030504020204" pitchFamily="34" charset="0"/>
              </a:rPr>
              <a:t>Ni </a:t>
            </a:r>
            <a:r>
              <a:rPr lang="en-GB" sz="2400" dirty="0" err="1">
                <a:latin typeface="Lucida Sans" panose="020B0602030504020204" pitchFamily="34" charset="0"/>
              </a:rPr>
              <a:t>chymerir</a:t>
            </a:r>
            <a:r>
              <a:rPr lang="en-GB" sz="2400" dirty="0">
                <a:latin typeface="Lucida Sans" panose="020B0602030504020204" pitchFamily="34" charset="0"/>
              </a:rPr>
              <a:t> barn plant o </a:t>
            </a:r>
            <a:r>
              <a:rPr lang="en-GB" sz="2400" dirty="0" err="1">
                <a:latin typeface="Lucida Sans" panose="020B0602030504020204" pitchFamily="34" charset="0"/>
              </a:rPr>
              <a:t>ddifrif</a:t>
            </a:r>
            <a:endParaRPr lang="en-GB" sz="2400" dirty="0">
              <a:latin typeface="Lucida Sans" panose="020B0602030504020204" pitchFamily="34" charset="0"/>
            </a:endParaRPr>
          </a:p>
          <a:p>
            <a:r>
              <a:rPr lang="en-GB" sz="2400" dirty="0" err="1">
                <a:latin typeface="Lucida Sans" panose="020B0602030504020204" pitchFamily="34" charset="0"/>
              </a:rPr>
              <a:t>Anwybyddir</a:t>
            </a:r>
            <a:r>
              <a:rPr lang="en-GB" sz="2400" dirty="0">
                <a:latin typeface="Lucida Sans" panose="020B0602030504020204" pitchFamily="34" charset="0"/>
              </a:rPr>
              <a:t> plant</a:t>
            </a:r>
          </a:p>
        </p:txBody>
      </p:sp>
      <p:sp>
        <p:nvSpPr>
          <p:cNvPr id="4" name="Content Placeholder 3"/>
          <p:cNvSpPr>
            <a:spLocks noGrp="1"/>
          </p:cNvSpPr>
          <p:nvPr>
            <p:ph sz="half" idx="2"/>
          </p:nvPr>
        </p:nvSpPr>
        <p:spPr>
          <a:xfrm>
            <a:off x="4629150" y="1196752"/>
            <a:ext cx="4335338" cy="4980211"/>
          </a:xfrm>
        </p:spPr>
        <p:txBody>
          <a:bodyPr>
            <a:normAutofit/>
          </a:bodyPr>
          <a:lstStyle/>
          <a:p>
            <a:r>
              <a:rPr lang="en-GB" sz="2400" dirty="0">
                <a:solidFill>
                  <a:srgbClr val="002060"/>
                </a:solidFill>
                <a:latin typeface="Lucida Sans" panose="020B0602030504020204" pitchFamily="34" charset="0"/>
              </a:rPr>
              <a:t>Children oppressed by adults</a:t>
            </a:r>
          </a:p>
          <a:p>
            <a:r>
              <a:rPr lang="en-GB" sz="2400" dirty="0">
                <a:solidFill>
                  <a:srgbClr val="002060"/>
                </a:solidFill>
                <a:latin typeface="Lucida Sans" panose="020B0602030504020204" pitchFamily="34" charset="0"/>
              </a:rPr>
              <a:t>Adults silence voice of children</a:t>
            </a:r>
          </a:p>
          <a:p>
            <a:r>
              <a:rPr lang="en-GB" sz="2400" dirty="0">
                <a:solidFill>
                  <a:srgbClr val="002060"/>
                </a:solidFill>
                <a:latin typeface="Lucida Sans" panose="020B0602030504020204" pitchFamily="34" charset="0"/>
              </a:rPr>
              <a:t>Children seen as having lower status than adults</a:t>
            </a:r>
          </a:p>
          <a:p>
            <a:r>
              <a:rPr lang="en-GB" sz="2400" dirty="0">
                <a:solidFill>
                  <a:srgbClr val="002060"/>
                </a:solidFill>
                <a:latin typeface="Lucida Sans" panose="020B0602030504020204" pitchFamily="34" charset="0"/>
              </a:rPr>
              <a:t>Children’s voices are thought to be unreliable</a:t>
            </a:r>
          </a:p>
          <a:p>
            <a:r>
              <a:rPr lang="en-GB" sz="2400" dirty="0">
                <a:solidFill>
                  <a:srgbClr val="002060"/>
                </a:solidFill>
                <a:latin typeface="Lucida Sans" panose="020B0602030504020204" pitchFamily="34" charset="0"/>
              </a:rPr>
              <a:t>Children’s views not taken seriously</a:t>
            </a:r>
          </a:p>
          <a:p>
            <a:r>
              <a:rPr lang="en-GB" sz="2400" dirty="0">
                <a:solidFill>
                  <a:srgbClr val="002060"/>
                </a:solidFill>
                <a:latin typeface="Lucida Sans" panose="020B0602030504020204" pitchFamily="34" charset="0"/>
              </a:rPr>
              <a:t>Children are ignored</a:t>
            </a:r>
          </a:p>
          <a:p>
            <a:endParaRPr lang="en-GB" dirty="0"/>
          </a:p>
        </p:txBody>
      </p:sp>
    </p:spTree>
    <p:extLst>
      <p:ext uri="{BB962C8B-B14F-4D97-AF65-F5344CB8AC3E}">
        <p14:creationId xmlns:p14="http://schemas.microsoft.com/office/powerpoint/2010/main" val="2641803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Tasg</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Task</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196752"/>
            <a:ext cx="4242122" cy="4546823"/>
          </a:xfrm>
        </p:spPr>
        <p:txBody>
          <a:bodyPr rtlCol="0">
            <a:normAutofit/>
          </a:bodyPr>
          <a:lstStyle/>
          <a:p>
            <a:pPr>
              <a:buFontTx/>
              <a:buChar char="•"/>
              <a:defRPr/>
            </a:pPr>
            <a:r>
              <a:rPr lang="cy-GB" altLang="cy-GB" sz="2400" dirty="0">
                <a:latin typeface="Lucida Sans" pitchFamily="34" charset="0"/>
              </a:rPr>
              <a:t>Cymhwyso Model Ecolegol </a:t>
            </a:r>
            <a:r>
              <a:rPr lang="cy-GB" altLang="cy-GB" sz="2400" dirty="0" err="1">
                <a:latin typeface="Lucida Sans" pitchFamily="34" charset="0"/>
              </a:rPr>
              <a:t>Bronfenbrenner</a:t>
            </a:r>
            <a:endParaRPr lang="cy-GB" altLang="cy-GB" sz="2400" dirty="0">
              <a:latin typeface="Lucida Sans" pitchFamily="34" charset="0"/>
            </a:endParaRPr>
          </a:p>
        </p:txBody>
      </p:sp>
      <p:sp>
        <p:nvSpPr>
          <p:cNvPr id="5124" name="Rectangle 6"/>
          <p:cNvSpPr>
            <a:spLocks noGrp="1" noChangeArrowheads="1"/>
          </p:cNvSpPr>
          <p:nvPr>
            <p:ph type="body" sz="half" idx="2"/>
          </p:nvPr>
        </p:nvSpPr>
        <p:spPr>
          <a:xfrm>
            <a:off x="4643438" y="1196752"/>
            <a:ext cx="4321050" cy="4546823"/>
          </a:xfrm>
        </p:spPr>
        <p:txBody>
          <a:bodyPr rtlCol="0">
            <a:normAutofit/>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Applying Bronfenbrenner’s Ecological Model</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2348880"/>
            <a:ext cx="6624736" cy="4248472"/>
          </a:xfrm>
          <a:prstGeom prst="rect">
            <a:avLst/>
          </a:prstGeom>
        </p:spPr>
      </p:pic>
    </p:spTree>
    <p:extLst>
      <p:ext uri="{BB962C8B-B14F-4D97-AF65-F5344CB8AC3E}">
        <p14:creationId xmlns:p14="http://schemas.microsoft.com/office/powerpoint/2010/main" val="3065553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Ystyriwch...</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Consider…</a:t>
            </a:r>
            <a:endParaRPr lang="en-GB" altLang="cy-GB" sz="3200" dirty="0">
              <a:solidFill>
                <a:srgbClr val="002060"/>
              </a:solidFill>
              <a:latin typeface="Lucida Sans" pitchFamily="34" charset="0"/>
            </a:endParaRPr>
          </a:p>
        </p:txBody>
      </p:sp>
      <p:sp>
        <p:nvSpPr>
          <p:cNvPr id="2" name="TextBox 1"/>
          <p:cNvSpPr txBox="1"/>
          <p:nvPr/>
        </p:nvSpPr>
        <p:spPr>
          <a:xfrm>
            <a:off x="323529" y="1628800"/>
            <a:ext cx="8424936" cy="3539430"/>
          </a:xfrm>
          <a:prstGeom prst="rect">
            <a:avLst/>
          </a:prstGeom>
          <a:noFill/>
        </p:spPr>
        <p:txBody>
          <a:bodyPr wrap="square" rtlCol="0">
            <a:spAutoFit/>
          </a:bodyPr>
          <a:lstStyle/>
          <a:p>
            <a:pPr algn="just"/>
            <a:r>
              <a:rPr lang="en-GB" sz="2800" dirty="0">
                <a:latin typeface="Lucida Sans" panose="020B0602030504020204" pitchFamily="34" charset="0"/>
              </a:rPr>
              <a:t>The early years worker can have a powerful role in protecting, promoting and co-constructing children’s development, happiness and meaning-making. To achieve this, the early years worker needs to work continually, sensitively and skilfully to know and understand each child.</a:t>
            </a:r>
          </a:p>
          <a:p>
            <a:pPr algn="r"/>
            <a:r>
              <a:rPr lang="en-GB" sz="2000" dirty="0">
                <a:latin typeface="Lucida Sans" panose="020B0602030504020204" pitchFamily="34" charset="0"/>
              </a:rPr>
              <a:t>(Waller, 2009: 150).</a:t>
            </a:r>
          </a:p>
        </p:txBody>
      </p:sp>
    </p:spTree>
    <p:extLst>
      <p:ext uri="{BB962C8B-B14F-4D97-AF65-F5344CB8AC3E}">
        <p14:creationId xmlns:p14="http://schemas.microsoft.com/office/powerpoint/2010/main" val="2195600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Ystyriwch...</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Consider…</a:t>
            </a:r>
            <a:endParaRPr lang="en-GB" altLang="cy-GB" sz="3200" dirty="0">
              <a:solidFill>
                <a:srgbClr val="002060"/>
              </a:solidFill>
              <a:latin typeface="Lucida Sans" pitchFamily="34" charset="0"/>
            </a:endParaRPr>
          </a:p>
        </p:txBody>
      </p:sp>
      <p:sp>
        <p:nvSpPr>
          <p:cNvPr id="2" name="TextBox 1"/>
          <p:cNvSpPr txBox="1"/>
          <p:nvPr/>
        </p:nvSpPr>
        <p:spPr>
          <a:xfrm>
            <a:off x="323529" y="1628800"/>
            <a:ext cx="8424936" cy="2985433"/>
          </a:xfrm>
          <a:prstGeom prst="rect">
            <a:avLst/>
          </a:prstGeom>
          <a:noFill/>
        </p:spPr>
        <p:txBody>
          <a:bodyPr wrap="square" rtlCol="0">
            <a:spAutoFit/>
          </a:bodyPr>
          <a:lstStyle/>
          <a:p>
            <a:pPr algn="just"/>
            <a:r>
              <a:rPr lang="en-GB" sz="2800" dirty="0">
                <a:latin typeface="Lucida Sans" panose="020B0602030504020204" pitchFamily="34" charset="0"/>
              </a:rPr>
              <a:t>The common thread that connects those who engage in child advocacy is a passion to create change for a child or group of children. Motivation for child advocacy arises from the heart.</a:t>
            </a:r>
          </a:p>
          <a:p>
            <a:pPr algn="just"/>
            <a:endParaRPr lang="en-GB" sz="2800" dirty="0">
              <a:latin typeface="Lucida Sans" panose="020B0602030504020204" pitchFamily="34" charset="0"/>
            </a:endParaRPr>
          </a:p>
          <a:p>
            <a:pPr algn="r"/>
            <a:r>
              <a:rPr lang="en-GB" sz="2000" dirty="0">
                <a:latin typeface="Lucida Sans" panose="020B0602030504020204" pitchFamily="34" charset="0"/>
              </a:rPr>
              <a:t>(Boylan and Dalrymple, 2009: 12).</a:t>
            </a:r>
          </a:p>
        </p:txBody>
      </p:sp>
    </p:spTree>
    <p:extLst>
      <p:ext uri="{BB962C8B-B14F-4D97-AF65-F5344CB8AC3E}">
        <p14:creationId xmlns:p14="http://schemas.microsoft.com/office/powerpoint/2010/main" val="466350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Cyfeiriadau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References</a:t>
            </a:r>
            <a:endParaRPr lang="en-GB" altLang="cy-GB" sz="3200" dirty="0">
              <a:solidFill>
                <a:srgbClr val="002060"/>
              </a:solidFill>
              <a:latin typeface="Lucida Sans" pitchFamily="34" charset="0"/>
            </a:endParaRPr>
          </a:p>
        </p:txBody>
      </p:sp>
      <p:sp>
        <p:nvSpPr>
          <p:cNvPr id="2" name="TextBox 1"/>
          <p:cNvSpPr txBox="1"/>
          <p:nvPr/>
        </p:nvSpPr>
        <p:spPr>
          <a:xfrm>
            <a:off x="323529" y="1628800"/>
            <a:ext cx="8424936" cy="3139321"/>
          </a:xfrm>
          <a:prstGeom prst="rect">
            <a:avLst/>
          </a:prstGeom>
          <a:noFill/>
        </p:spPr>
        <p:txBody>
          <a:bodyPr wrap="square" rtlCol="0">
            <a:spAutoFit/>
          </a:bodyPr>
          <a:lstStyle/>
          <a:p>
            <a:r>
              <a:rPr lang="en-GB" dirty="0">
                <a:latin typeface="Lucida Sans" panose="020B0602030504020204" pitchFamily="34" charset="0"/>
              </a:rPr>
              <a:t>Boylan, J. and Dalrymple, J.  (2009) </a:t>
            </a:r>
            <a:r>
              <a:rPr lang="en-GB" i="1" dirty="0">
                <a:latin typeface="Lucida Sans" panose="020B0602030504020204" pitchFamily="34" charset="0"/>
              </a:rPr>
              <a:t>Understanding Advocacy for Children and Young People. </a:t>
            </a:r>
            <a:r>
              <a:rPr lang="en-GB" dirty="0">
                <a:latin typeface="Lucida Sans" panose="020B0602030504020204" pitchFamily="34" charset="0"/>
              </a:rPr>
              <a:t>Berkshire: Open University Press.</a:t>
            </a:r>
          </a:p>
          <a:p>
            <a:r>
              <a:rPr lang="en-GB" dirty="0">
                <a:latin typeface="Lucida Sans" panose="020B0602030504020204" pitchFamily="34" charset="0"/>
              </a:rPr>
              <a:t>Home, A. (2013) ‘Chapter 3: Advocating for Children with Disabilities’,</a:t>
            </a:r>
          </a:p>
          <a:p>
            <a:r>
              <a:rPr lang="en-GB" dirty="0">
                <a:latin typeface="Lucida Sans" panose="020B0602030504020204" pitchFamily="34" charset="0"/>
              </a:rPr>
              <a:t>https://www.youtube.com/watch?v=cgJaK9AfzS8 [Accessed: January 2 2019].</a:t>
            </a:r>
          </a:p>
          <a:p>
            <a:r>
              <a:rPr lang="en-GB" dirty="0" err="1">
                <a:latin typeface="Lucida Sans" panose="020B0602030504020204" pitchFamily="34" charset="0"/>
              </a:rPr>
              <a:t>Hoefer</a:t>
            </a:r>
            <a:r>
              <a:rPr lang="en-GB" dirty="0">
                <a:latin typeface="Lucida Sans" panose="020B0602030504020204" pitchFamily="34" charset="0"/>
              </a:rPr>
              <a:t>, R. (2016) </a:t>
            </a:r>
            <a:r>
              <a:rPr lang="en-GB" i="1" dirty="0">
                <a:latin typeface="Lucida Sans" panose="020B0602030504020204" pitchFamily="34" charset="0"/>
              </a:rPr>
              <a:t>Advocacy Practice for Social Justice. </a:t>
            </a:r>
            <a:r>
              <a:rPr lang="en-GB" dirty="0">
                <a:latin typeface="Lucida Sans" panose="020B0602030504020204" pitchFamily="34" charset="0"/>
              </a:rPr>
              <a:t>(3</a:t>
            </a:r>
            <a:r>
              <a:rPr lang="en-GB" baseline="30000" dirty="0">
                <a:latin typeface="Lucida Sans" panose="020B0602030504020204" pitchFamily="34" charset="0"/>
              </a:rPr>
              <a:t>rd</a:t>
            </a:r>
            <a:r>
              <a:rPr lang="en-GB" dirty="0">
                <a:latin typeface="Lucida Sans" panose="020B0602030504020204" pitchFamily="34" charset="0"/>
              </a:rPr>
              <a:t> ed.). New York: Oxford University Press.</a:t>
            </a:r>
          </a:p>
          <a:p>
            <a:r>
              <a:rPr lang="en-GB" dirty="0">
                <a:latin typeface="Lucida Sans" panose="020B0602030504020204" pitchFamily="34" charset="0"/>
              </a:rPr>
              <a:t>Jones, P. and Walker, G. (eds.) (2011) </a:t>
            </a:r>
            <a:r>
              <a:rPr lang="en-GB" i="1" dirty="0">
                <a:latin typeface="Lucida Sans" panose="020B0602030504020204" pitchFamily="34" charset="0"/>
              </a:rPr>
              <a:t>Children’s rights in practice.</a:t>
            </a:r>
            <a:r>
              <a:rPr lang="en-GB" dirty="0">
                <a:latin typeface="Lucida Sans" panose="020B0602030504020204" pitchFamily="34" charset="0"/>
              </a:rPr>
              <a:t> London: Sage Publications Ltd.</a:t>
            </a:r>
          </a:p>
          <a:p>
            <a:r>
              <a:rPr lang="en-GB" dirty="0">
                <a:latin typeface="Lucida Sans" panose="020B0602030504020204" pitchFamily="34" charset="0"/>
              </a:rPr>
              <a:t>Waller, T. (ed.) (2009) </a:t>
            </a:r>
            <a:r>
              <a:rPr lang="en-GB" i="1" dirty="0">
                <a:latin typeface="Lucida Sans" panose="020B0602030504020204" pitchFamily="34" charset="0"/>
              </a:rPr>
              <a:t>An introduction to early childhood. </a:t>
            </a:r>
            <a:r>
              <a:rPr lang="en-GB" dirty="0">
                <a:latin typeface="Lucida Sans" panose="020B0602030504020204" pitchFamily="34" charset="0"/>
              </a:rPr>
              <a:t>(2</a:t>
            </a:r>
            <a:r>
              <a:rPr lang="en-GB" baseline="30000" dirty="0">
                <a:latin typeface="Lucida Sans" panose="020B0602030504020204" pitchFamily="34" charset="0"/>
              </a:rPr>
              <a:t>nd</a:t>
            </a:r>
            <a:r>
              <a:rPr lang="en-GB" dirty="0">
                <a:latin typeface="Lucida Sans" panose="020B0602030504020204" pitchFamily="34" charset="0"/>
              </a:rPr>
              <a:t> ed.). London: Sage Publications Ltd.</a:t>
            </a:r>
          </a:p>
        </p:txBody>
      </p:sp>
    </p:spTree>
    <p:extLst>
      <p:ext uri="{BB962C8B-B14F-4D97-AF65-F5344CB8AC3E}">
        <p14:creationId xmlns:p14="http://schemas.microsoft.com/office/powerpoint/2010/main" val="16878039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657</TotalTime>
  <Words>1915</Words>
  <Application>Microsoft Office PowerPoint</Application>
  <PresentationFormat>On-screen Show (4:3)</PresentationFormat>
  <Paragraphs>223</Paragraphs>
  <Slides>27</Slides>
  <Notes>26</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Lucida Sans</vt:lpstr>
      <vt:lpstr>Office Theme</vt:lpstr>
      <vt:lpstr>ECEY6006C ECEY6006</vt:lpstr>
      <vt:lpstr>Cynnwys Content</vt:lpstr>
      <vt:lpstr>Adnoddau Resources</vt:lpstr>
      <vt:lpstr>Plentyndod Childhood</vt:lpstr>
      <vt:lpstr>Paradeimau newydd New paradigms</vt:lpstr>
      <vt:lpstr>Hawliau plant Children’s rights</vt:lpstr>
      <vt:lpstr>Goblygiadau ar gyfer arfer Implications for practice (Jones and Walker, 2011)</vt:lpstr>
      <vt:lpstr>Eiriolaeth Advocacy (Hoefer, 2016)</vt:lpstr>
      <vt:lpstr>Rôl yr Eiriolwr Role of the Advocate</vt:lpstr>
      <vt:lpstr>Pam fod angen eiriolaeth ar blant? Why do children need advocacy?</vt:lpstr>
      <vt:lpstr>Astudiaeth achos </vt:lpstr>
      <vt:lpstr>Case study</vt:lpstr>
      <vt:lpstr>Gwasanaethau Services</vt:lpstr>
      <vt:lpstr>Model Unedig o Eiriolaeth Unified Model of Advocacy (Hoefer, 2016)</vt:lpstr>
      <vt:lpstr>Eiriolaeth Advocacy</vt:lpstr>
      <vt:lpstr>Eiriolaeth – safbwynt plentyn Advocacy – a child’s perspective</vt:lpstr>
      <vt:lpstr>Eiriolaeth yng Nghymru - fideo Advocacy in Wales - video</vt:lpstr>
      <vt:lpstr>Eiriolaeth yng Nghymru - darllen Advocacy in Wales - reading</vt:lpstr>
      <vt:lpstr>Deddf Gwasanaethau Cymdeithasol a Llesiant (Cymru) 2014 Social Services and Well-being (Wales) Act 2014</vt:lpstr>
      <vt:lpstr>Astudiaeth achos Case study</vt:lpstr>
      <vt:lpstr>Ystyriwch... Consider…</vt:lpstr>
      <vt:lpstr>Diffygion Shortcomings</vt:lpstr>
      <vt:lpstr>‘Adultism’</vt:lpstr>
      <vt:lpstr>Tasg Task</vt:lpstr>
      <vt:lpstr>Ystyriwch... Consider…</vt:lpstr>
      <vt:lpstr>Ystyriwch... Consider…</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55</cp:revision>
  <dcterms:created xsi:type="dcterms:W3CDTF">2010-10-05T11:53:03Z</dcterms:created>
  <dcterms:modified xsi:type="dcterms:W3CDTF">2021-12-09T13:49:05Z</dcterms:modified>
</cp:coreProperties>
</file>