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8"/>
  </p:notesMasterIdLst>
  <p:sldIdLst>
    <p:sldId id="257" r:id="rId2"/>
    <p:sldId id="258" r:id="rId3"/>
    <p:sldId id="259" r:id="rId4"/>
    <p:sldId id="260" r:id="rId5"/>
    <p:sldId id="266" r:id="rId6"/>
    <p:sldId id="270" r:id="rId7"/>
    <p:sldId id="271" r:id="rId8"/>
    <p:sldId id="268" r:id="rId9"/>
    <p:sldId id="272" r:id="rId10"/>
    <p:sldId id="274" r:id="rId11"/>
    <p:sldId id="275" r:id="rId12"/>
    <p:sldId id="273" r:id="rId13"/>
    <p:sldId id="276" r:id="rId14"/>
    <p:sldId id="285" r:id="rId15"/>
    <p:sldId id="269" r:id="rId16"/>
    <p:sldId id="262" r:id="rId17"/>
    <p:sldId id="264" r:id="rId18"/>
    <p:sldId id="278" r:id="rId19"/>
    <p:sldId id="280" r:id="rId20"/>
    <p:sldId id="281" r:id="rId21"/>
    <p:sldId id="282" r:id="rId22"/>
    <p:sldId id="283" r:id="rId23"/>
    <p:sldId id="284" r:id="rId24"/>
    <p:sldId id="265" r:id="rId25"/>
    <p:sldId id="267" r:id="rId26"/>
    <p:sldId id="277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948DB12-CB43-41FB-9B79-EB59B9FDB0A7}" v="3" dt="2024-10-11T19:21:28.2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6513" autoAdjust="0"/>
  </p:normalViewPr>
  <p:slideViewPr>
    <p:cSldViewPr>
      <p:cViewPr varScale="1">
        <p:scale>
          <a:sx n="90" d="100"/>
          <a:sy n="90" d="100"/>
        </p:scale>
        <p:origin x="444" y="6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7F7263-05A3-44CA-BBB6-998AE903CC15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E449B0-9EB1-4D0A-80AE-0C9C8E65E4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2243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797414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820995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9745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41739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343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18614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916465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217496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7673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64971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cy-GB">
              <a:ea typeface="ＭＳ Ｐゴシック" panose="020B0600070205080204" pitchFamily="34" charset="-128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29C17E16-8C7E-4DAA-A42D-332995CBBA47}" type="slidenum">
              <a:rPr lang="en-US" altLang="cy-GB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19</a:t>
            </a:fld>
            <a:endParaRPr lang="en-US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361652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cy-GB">
              <a:ea typeface="ＭＳ Ｐゴシック" panose="020B0600070205080204" pitchFamily="34" charset="-128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C236A3CC-5415-4968-BF1F-E2383648F2B4}" type="slidenum">
              <a:rPr lang="en-US" altLang="cy-GB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20</a:t>
            </a:fld>
            <a:endParaRPr lang="en-US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89840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cy-GB">
              <a:ea typeface="ＭＳ Ｐゴシック" panose="020B0600070205080204" pitchFamily="34" charset="-128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8331E63A-A4DA-4B79-9362-6881DD6097EF}" type="slidenum">
              <a:rPr lang="en-US" altLang="cy-GB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22</a:t>
            </a:fld>
            <a:endParaRPr lang="en-US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90236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cy-GB">
              <a:ea typeface="ＭＳ Ｐゴシック" panose="020B0600070205080204" pitchFamily="34" charset="-128"/>
            </a:endParaRP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EE2AC767-AF13-49F8-9973-A7A985E61F65}" type="slidenum">
              <a:rPr lang="en-US" altLang="cy-GB"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23</a:t>
            </a:fld>
            <a:endParaRPr lang="en-US" altLang="cy-GB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932682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E449B0-9EB1-4D0A-80AE-0C9C8E65E4EC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98007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35520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0145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88910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6297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1115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5577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853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71112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0378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0729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7D8BDF-F724-479E-8657-EB1C7BFBC050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91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CC">
            <a:alpha val="77647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7D8BDF-F724-479E-8657-EB1C7BFBC050}" type="datetimeFigureOut">
              <a:rPr lang="en-GB" smtClean="0"/>
              <a:t>11/10/2024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75E655-2F4D-4B2D-8D58-0E2F313E7CF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70306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6.xml"/><Relationship Id="rId1" Type="http://schemas.openxmlformats.org/officeDocument/2006/relationships/video" Target="https://www.youtube.com/embed/oH3ztnihtfU" TargetMode="Externa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PbBZjT7nuoA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vimeo.com/4885425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hyperlink" Target="https://www.british-sign.co.uk/print-a-word-in-fingerspelling/" TargetMode="Externa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UYdDwdIwS1k" TargetMode="External"/><Relationship Id="rId5" Type="http://schemas.openxmlformats.org/officeDocument/2006/relationships/image" Target="../media/image9.png"/><Relationship Id="rId4" Type="http://schemas.openxmlformats.org/officeDocument/2006/relationships/image" Target="../media/image17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1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gif"/><Relationship Id="rId2" Type="http://schemas.openxmlformats.org/officeDocument/2006/relationships/hyperlink" Target="https://www.youtube.com/watch?v=gGdChjMamxE" TargetMode="Externa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dcs.org.uk/document.rm?id=9423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dcs.org.uk/professional_support/our_resources/education_resources.html#contentblock3" TargetMode="External"/><Relationship Id="rId2" Type="http://schemas.openxmlformats.org/officeDocument/2006/relationships/hyperlink" Target="https://bda.org.uk/what-is-deaf-culture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scope.org.uk/help-and-information/cerebral-palsy-and-associated-impairments" TargetMode="External"/><Relationship Id="rId4" Type="http://schemas.openxmlformats.org/officeDocument/2006/relationships/hyperlink" Target="http://www.ndcs.org.uk/document.rm?id=942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36055" y="476672"/>
            <a:ext cx="7128792" cy="2043658"/>
          </a:xfrm>
        </p:spPr>
        <p:txBody>
          <a:bodyPr>
            <a:normAutofit/>
          </a:bodyPr>
          <a:lstStyle/>
          <a:p>
            <a:r>
              <a:rPr lang="en-GB" b="1" dirty="0"/>
              <a:t>ECES5006/C</a:t>
            </a:r>
            <a:br>
              <a:rPr lang="en-GB" dirty="0"/>
            </a:br>
            <a:r>
              <a:rPr lang="en-GB" sz="4000" b="1" dirty="0"/>
              <a:t>All Means All </a:t>
            </a:r>
            <a:br>
              <a:rPr lang="en-GB" sz="4000" b="1" dirty="0"/>
            </a:br>
            <a:r>
              <a:rPr lang="en-GB" sz="3600" b="1" dirty="0"/>
              <a:t>Mae </a:t>
            </a:r>
            <a:r>
              <a:rPr lang="en-GB" sz="3600" b="1" dirty="0" err="1"/>
              <a:t>Pawb</a:t>
            </a:r>
            <a:r>
              <a:rPr lang="en-GB" sz="3600" b="1" dirty="0"/>
              <a:t> yn </a:t>
            </a:r>
            <a:r>
              <a:rPr lang="en-GB" sz="3600" b="1" dirty="0" err="1"/>
              <a:t>Golygu</a:t>
            </a:r>
            <a:r>
              <a:rPr lang="en-GB" sz="3600" b="1" dirty="0"/>
              <a:t> </a:t>
            </a:r>
            <a:r>
              <a:rPr lang="en-GB" sz="3600" b="1" dirty="0" err="1"/>
              <a:t>Pawb</a:t>
            </a:r>
            <a:r>
              <a:rPr lang="en-GB" sz="3600" b="1" dirty="0"/>
              <a:t> </a:t>
            </a:r>
            <a:endParaRPr lang="en-GB" sz="40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2497" y="2440394"/>
            <a:ext cx="8539005" cy="4051704"/>
          </a:xfrm>
        </p:spPr>
        <p:txBody>
          <a:bodyPr>
            <a:normAutofit fontScale="77500" lnSpcReduction="20000"/>
          </a:bodyPr>
          <a:lstStyle/>
          <a:p>
            <a:endParaRPr lang="en-GB" dirty="0"/>
          </a:p>
          <a:p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Sesiwn 12 / Session 12 ASYNCHRONOUS</a:t>
            </a:r>
          </a:p>
          <a:p>
            <a:endParaRPr lang="en-GB" sz="2600" b="1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GB" sz="29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Bydd</a:t>
            </a:r>
            <a:r>
              <a:rPr lang="en-GB" sz="29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gweithio eich ffordd trwy’r </a:t>
            </a:r>
            <a:r>
              <a:rPr lang="en-GB" sz="29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cyflwyniad</a:t>
            </a:r>
            <a:r>
              <a:rPr lang="en-GB" sz="29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yma yn </a:t>
            </a:r>
            <a:r>
              <a:rPr lang="en-GB" sz="29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darparu</a:t>
            </a:r>
            <a:r>
              <a:rPr lang="en-GB" sz="29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dealltwriaeth </a:t>
            </a:r>
            <a:r>
              <a:rPr lang="en-GB" sz="29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ehangach</a:t>
            </a:r>
            <a:r>
              <a:rPr lang="en-GB" sz="29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29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i</a:t>
            </a:r>
            <a:r>
              <a:rPr lang="en-GB" sz="29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chi o </a:t>
            </a:r>
            <a:r>
              <a:rPr lang="en-GB" sz="29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anghenion</a:t>
            </a:r>
            <a:r>
              <a:rPr lang="en-GB" sz="29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 </a:t>
            </a:r>
            <a:r>
              <a:rPr lang="en-GB" sz="29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heriau</a:t>
            </a:r>
            <a:r>
              <a:rPr lang="en-GB" sz="29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 </a:t>
            </a:r>
            <a:r>
              <a:rPr lang="en-GB" sz="29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wynebir</a:t>
            </a:r>
            <a:r>
              <a:rPr lang="en-GB" sz="29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gan </a:t>
            </a:r>
            <a:r>
              <a:rPr lang="en-GB" sz="29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ddisgyblion</a:t>
            </a:r>
            <a:r>
              <a:rPr lang="en-GB" sz="29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gydag </a:t>
            </a:r>
            <a:r>
              <a:rPr lang="en-GB" sz="29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anawsterau</a:t>
            </a:r>
            <a:r>
              <a:rPr lang="en-GB" sz="29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29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corfforol</a:t>
            </a:r>
            <a:r>
              <a:rPr lang="en-GB" sz="29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 </a:t>
            </a:r>
            <a:r>
              <a:rPr lang="en-GB" sz="29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synhwyrol</a:t>
            </a:r>
            <a:r>
              <a:rPr lang="en-GB" sz="29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 sut y </a:t>
            </a:r>
            <a:r>
              <a:rPr lang="en-GB" sz="29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gallwn</a:t>
            </a:r>
            <a:r>
              <a:rPr lang="en-GB" sz="29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29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eu</a:t>
            </a:r>
            <a:r>
              <a:rPr lang="en-GB" sz="29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cefnogi. </a:t>
            </a:r>
            <a:r>
              <a:rPr lang="en-GB" sz="29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Ebostiwch</a:t>
            </a:r>
            <a:r>
              <a:rPr lang="en-GB" sz="29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fi gydag unrhyw </a:t>
            </a:r>
            <a:r>
              <a:rPr lang="en-GB" sz="29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ymholiadau</a:t>
            </a:r>
            <a:r>
              <a:rPr lang="en-GB" sz="29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.</a:t>
            </a:r>
          </a:p>
          <a:p>
            <a:endParaRPr lang="en-GB" sz="2900" i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r>
              <a:rPr lang="en-GB" sz="2900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Working through the activities in this presentation will provide you with a greater understanding of the needs and challenges faced by pupils with physical and sensory needs and how we can support them. Please email me with any queries.</a:t>
            </a:r>
          </a:p>
          <a:p>
            <a:endParaRPr lang="en-GB" dirty="0"/>
          </a:p>
        </p:txBody>
      </p:sp>
      <p:pic>
        <p:nvPicPr>
          <p:cNvPr id="4" name="Picture 3" descr="jobsanger: Texas GOP Cuts Help For Disabled Kids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605247"/>
            <a:ext cx="2887286" cy="1786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02401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i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3400" y="4653136"/>
            <a:ext cx="4038600" cy="1761059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cy-GB" dirty="0"/>
              <a:t>Ddadansoddi materion yn ymwneud ag arfer da ar gyfer cynhwysiant.</a:t>
            </a:r>
            <a:endParaRPr lang="en-US" dirty="0"/>
          </a:p>
          <a:p>
            <a:endParaRPr lang="en-GB" dirty="0">
              <a:solidFill>
                <a:srgbClr val="FF0000"/>
              </a:solidFill>
            </a:endParaRPr>
          </a:p>
          <a:p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032" y="4653136"/>
            <a:ext cx="4038600" cy="1761059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 hangingPunct="0"/>
            <a:r>
              <a:rPr lang="en-GB" i="1" dirty="0"/>
              <a:t>Analyse issues relating to good practice for inclusion</a:t>
            </a:r>
            <a:r>
              <a:rPr lang="en-GB" dirty="0"/>
              <a:t>.</a:t>
            </a:r>
          </a:p>
          <a:p>
            <a:pPr marL="68580" indent="0">
              <a:buNone/>
            </a:pPr>
            <a:endParaRPr lang="en-GB" dirty="0"/>
          </a:p>
          <a:p>
            <a:endParaRPr lang="en-GB" i="1" dirty="0">
              <a:solidFill>
                <a:srgbClr val="FF0000"/>
              </a:solidFill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3658" y="1484784"/>
            <a:ext cx="6156684" cy="2808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794700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71600" y="1818302"/>
            <a:ext cx="3028950" cy="2764904"/>
          </a:xfr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lvl="0"/>
            <a:r>
              <a:rPr lang="cy-GB" dirty="0"/>
              <a:t>Adnabod a dangos gwerthfawrogiad o’r ystod o werthoedd, agweddau a sgiliau sydd eu hangen i fyw mewn cymdeithas amrywiol.</a:t>
            </a:r>
            <a:endParaRPr lang="en-US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32040" y="1818302"/>
            <a:ext cx="3028950" cy="2764904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pPr lvl="0"/>
            <a:r>
              <a:rPr lang="en-GB" i="1" dirty="0"/>
              <a:t>Recognise and show appreciation of the range of values attitudes and skills needed to live in a diverse society.</a:t>
            </a:r>
          </a:p>
          <a:p>
            <a:endParaRPr lang="en-GB" i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725144"/>
            <a:ext cx="1590210" cy="1790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387435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11256" y="4005064"/>
            <a:ext cx="3028950" cy="2193107"/>
          </a:xfrm>
          <a:prstGeom prst="rect">
            <a:avLst/>
          </a:prstGeo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lvl="0"/>
            <a:r>
              <a:rPr lang="cy-GB" dirty="0"/>
              <a:t>Mynd i’r afael yn feirniadol â materion amrywiaeth o safbwynt deddfwriaethol, hanesyddol a chyfoes.</a:t>
            </a:r>
            <a:endParaRPr lang="en-US" dirty="0"/>
          </a:p>
          <a:p>
            <a:pPr marL="6858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76056" y="1597551"/>
            <a:ext cx="3028950" cy="2193107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lvl="0"/>
            <a:r>
              <a:rPr lang="en-GB" i="1" dirty="0"/>
              <a:t>Critically engage with issues of diversity from a legislative, historical and contemporary perspective.</a:t>
            </a:r>
          </a:p>
          <a:p>
            <a:endParaRPr lang="en-GB" i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184155"/>
            <a:ext cx="1459278" cy="24321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935486"/>
            <a:ext cx="1606488" cy="15172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45444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Anawsterau</a:t>
            </a:r>
            <a:r>
              <a:rPr lang="en-GB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b="1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Synhwyraidd</a:t>
            </a:r>
            <a:r>
              <a:rPr lang="en-GB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 </a:t>
            </a:r>
            <a:r>
              <a:rPr lang="en-GB" b="1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Chorfforol</a:t>
            </a:r>
            <a:r>
              <a:rPr lang="en-GB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br>
              <a:rPr lang="en-GB" b="1" i="1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Sensory and Physical Difficulties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645024"/>
            <a:ext cx="4038600" cy="2481139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/>
              <a:t>Rhestrwch</a:t>
            </a:r>
            <a:r>
              <a:rPr lang="en-GB" dirty="0"/>
              <a:t> unrhyw </a:t>
            </a:r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synhwyraidd</a:t>
            </a:r>
            <a:r>
              <a:rPr lang="en-GB" dirty="0"/>
              <a:t> a </a:t>
            </a:r>
            <a:r>
              <a:rPr lang="en-GB" dirty="0" err="1"/>
              <a:t>chorfforol</a:t>
            </a:r>
            <a:r>
              <a:rPr lang="en-GB" dirty="0"/>
              <a:t> posibl.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3645024"/>
            <a:ext cx="4038600" cy="2481139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i="1" dirty="0"/>
              <a:t>Write a list of any sensory and physical difficulties you can identify. </a:t>
            </a:r>
          </a:p>
        </p:txBody>
      </p:sp>
      <p:pic>
        <p:nvPicPr>
          <p:cNvPr id="1026" name="Picture 2" descr="C:\Users\TERRY\AppData\Local\Microsoft\Windows\INetCache\IE\2S8PTLH4\question-mark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9591" y="1628800"/>
            <a:ext cx="2188802" cy="1640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996226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>
                <a:solidFill>
                  <a:schemeClr val="accent4"/>
                </a:solidFill>
              </a:rPr>
              <a:t>Anawsterau</a:t>
            </a:r>
            <a:r>
              <a:rPr lang="en-GB" i="1" dirty="0">
                <a:solidFill>
                  <a:schemeClr val="accent4"/>
                </a:solidFill>
              </a:rPr>
              <a:t> </a:t>
            </a:r>
            <a:r>
              <a:rPr lang="en-GB" i="1" dirty="0" err="1">
                <a:solidFill>
                  <a:schemeClr val="accent4"/>
                </a:solidFill>
              </a:rPr>
              <a:t>Synhwyraidd</a:t>
            </a:r>
            <a:r>
              <a:rPr lang="en-GB" i="1" dirty="0">
                <a:solidFill>
                  <a:schemeClr val="accent4"/>
                </a:solidFill>
              </a:rPr>
              <a:t> a </a:t>
            </a:r>
            <a:r>
              <a:rPr lang="en-GB" i="1" dirty="0" err="1">
                <a:solidFill>
                  <a:schemeClr val="accent4"/>
                </a:solidFill>
              </a:rPr>
              <a:t>Chorfforol</a:t>
            </a:r>
            <a:r>
              <a:rPr lang="en-GB" i="1" dirty="0">
                <a:solidFill>
                  <a:schemeClr val="accent4"/>
                </a:solidFill>
              </a:rPr>
              <a:t> </a:t>
            </a:r>
            <a:br>
              <a:rPr lang="en-GB" i="1" dirty="0">
                <a:solidFill>
                  <a:schemeClr val="accent4"/>
                </a:solidFill>
              </a:rPr>
            </a:br>
            <a:r>
              <a:rPr lang="en-GB" dirty="0"/>
              <a:t>Sensory and Physical Difficulties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Gall </a:t>
            </a:r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synhwyraidd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:</a:t>
            </a:r>
          </a:p>
          <a:p>
            <a:pPr lvl="1"/>
            <a:r>
              <a:rPr lang="en-GB" dirty="0" err="1"/>
              <a:t>Golwg</a:t>
            </a:r>
            <a:endParaRPr lang="en-GB" dirty="0"/>
          </a:p>
          <a:p>
            <a:pPr lvl="1"/>
            <a:r>
              <a:rPr lang="en-GB" b="1" dirty="0" err="1"/>
              <a:t>Clyw</a:t>
            </a:r>
            <a:endParaRPr lang="en-GB" b="1" dirty="0"/>
          </a:p>
          <a:p>
            <a:pPr lvl="1"/>
            <a:r>
              <a:rPr lang="en-GB" dirty="0" err="1"/>
              <a:t>Arogl</a:t>
            </a:r>
            <a:endParaRPr lang="en-GB" dirty="0"/>
          </a:p>
          <a:p>
            <a:pPr lvl="1"/>
            <a:r>
              <a:rPr lang="en-GB" dirty="0" err="1"/>
              <a:t>Cyffwrdd</a:t>
            </a:r>
            <a:endParaRPr lang="en-GB" dirty="0"/>
          </a:p>
          <a:p>
            <a:pPr lvl="1"/>
            <a:r>
              <a:rPr lang="en-GB" dirty="0"/>
              <a:t>Blas</a:t>
            </a:r>
          </a:p>
          <a:p>
            <a:pPr lvl="1"/>
            <a:r>
              <a:rPr lang="en-GB" dirty="0" err="1"/>
              <a:t>Ymwybyddiaeth</a:t>
            </a:r>
            <a:r>
              <a:rPr lang="en-GB" dirty="0"/>
              <a:t> o </a:t>
            </a:r>
            <a:r>
              <a:rPr lang="en-GB" dirty="0" err="1"/>
              <a:t>ofod</a:t>
            </a: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anawsterau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cynnwys</a:t>
            </a:r>
            <a:r>
              <a:rPr lang="en-GB" dirty="0"/>
              <a:t> </a:t>
            </a:r>
            <a:r>
              <a:rPr lang="en-GB" dirty="0" err="1"/>
              <a:t>colled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rwystr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allu</a:t>
            </a:r>
            <a:r>
              <a:rPr lang="en-GB" dirty="0"/>
              <a:t> </a:t>
            </a:r>
            <a:r>
              <a:rPr lang="en-GB" dirty="0" err="1"/>
              <a:t>corfforol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i="1" dirty="0"/>
              <a:t>Sensory difficulties may affect:</a:t>
            </a:r>
          </a:p>
          <a:p>
            <a:pPr lvl="1"/>
            <a:r>
              <a:rPr lang="en-GB" i="1" dirty="0"/>
              <a:t>Sight</a:t>
            </a:r>
          </a:p>
          <a:p>
            <a:pPr lvl="1"/>
            <a:r>
              <a:rPr lang="en-GB" b="1" i="1" dirty="0"/>
              <a:t>Hearing</a:t>
            </a:r>
          </a:p>
          <a:p>
            <a:pPr lvl="1"/>
            <a:r>
              <a:rPr lang="en-GB" i="1" dirty="0"/>
              <a:t>Smell</a:t>
            </a:r>
          </a:p>
          <a:p>
            <a:pPr lvl="1"/>
            <a:r>
              <a:rPr lang="en-GB" i="1" dirty="0"/>
              <a:t>Touch </a:t>
            </a:r>
          </a:p>
          <a:p>
            <a:pPr lvl="1"/>
            <a:r>
              <a:rPr lang="en-GB" i="1" dirty="0"/>
              <a:t>Taste</a:t>
            </a:r>
          </a:p>
          <a:p>
            <a:pPr lvl="1"/>
            <a:r>
              <a:rPr lang="en-GB" i="1" dirty="0"/>
              <a:t>Spatial Awareness</a:t>
            </a:r>
          </a:p>
          <a:p>
            <a:r>
              <a:rPr lang="en-GB" i="1" dirty="0"/>
              <a:t>Physical difficulties may be a result of a loss or limitation to a physical function.</a:t>
            </a:r>
          </a:p>
        </p:txBody>
      </p:sp>
      <p:pic>
        <p:nvPicPr>
          <p:cNvPr id="5" name="Picture 4" descr="Hearing impairment - wikidoc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2417201"/>
            <a:ext cx="1420113" cy="1460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18144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1143000"/>
          </a:xfrm>
        </p:spPr>
        <p:txBody>
          <a:bodyPr>
            <a:normAutofit fontScale="90000"/>
          </a:bodyPr>
          <a:lstStyle/>
          <a:p>
            <a:r>
              <a:rPr lang="en-GB" sz="4000" i="1" dirty="0" err="1">
                <a:solidFill>
                  <a:schemeClr val="accent4"/>
                </a:solidFill>
              </a:rPr>
              <a:t>Anawsterau</a:t>
            </a:r>
            <a:r>
              <a:rPr lang="en-GB" sz="4000" i="1" dirty="0">
                <a:solidFill>
                  <a:schemeClr val="accent4"/>
                </a:solidFill>
              </a:rPr>
              <a:t> </a:t>
            </a:r>
            <a:r>
              <a:rPr lang="en-GB" sz="4000" i="1" dirty="0" err="1">
                <a:solidFill>
                  <a:schemeClr val="accent4"/>
                </a:solidFill>
              </a:rPr>
              <a:t>Synhwyraidd</a:t>
            </a:r>
            <a:r>
              <a:rPr lang="en-GB" sz="4000" i="1" dirty="0">
                <a:solidFill>
                  <a:schemeClr val="accent4"/>
                </a:solidFill>
              </a:rPr>
              <a:t> a </a:t>
            </a:r>
            <a:r>
              <a:rPr lang="en-GB" sz="4000" i="1" dirty="0" err="1">
                <a:solidFill>
                  <a:schemeClr val="accent4"/>
                </a:solidFill>
              </a:rPr>
              <a:t>Chorfforol</a:t>
            </a:r>
            <a:r>
              <a:rPr lang="en-GB" sz="4000" i="1" dirty="0">
                <a:solidFill>
                  <a:schemeClr val="accent4"/>
                </a:solidFill>
              </a:rPr>
              <a:t> (ASC) </a:t>
            </a:r>
            <a:br>
              <a:rPr lang="en-GB" sz="4000" i="1" dirty="0">
                <a:solidFill>
                  <a:schemeClr val="accent4"/>
                </a:solidFill>
              </a:rPr>
            </a:br>
            <a:r>
              <a:rPr lang="en-GB" dirty="0"/>
              <a:t>Sensory and Physical Difficulties (SPD)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endParaRPr lang="en-GB" sz="2400" dirty="0"/>
          </a:p>
          <a:p>
            <a:r>
              <a:rPr lang="en-GB" sz="2400" dirty="0"/>
              <a:t>Gall </a:t>
            </a:r>
            <a:r>
              <a:rPr lang="en-GB" sz="2400" dirty="0" err="1"/>
              <a:t>wahaniaethu</a:t>
            </a:r>
            <a:r>
              <a:rPr lang="en-GB" sz="2400" dirty="0"/>
              <a:t> mewn </a:t>
            </a:r>
            <a:r>
              <a:rPr lang="en-GB" sz="2400" dirty="0" err="1"/>
              <a:t>difrifoldeb</a:t>
            </a:r>
            <a:r>
              <a:rPr lang="en-GB" sz="2400" dirty="0"/>
              <a:t> – o </a:t>
            </a:r>
            <a:r>
              <a:rPr lang="en-GB" sz="2400" dirty="0" err="1"/>
              <a:t>ysgafn</a:t>
            </a:r>
            <a:r>
              <a:rPr lang="en-GB" sz="2400" dirty="0"/>
              <a:t>, </a:t>
            </a:r>
            <a:r>
              <a:rPr lang="en-GB" sz="2400" dirty="0" err="1"/>
              <a:t>cymhedrol</a:t>
            </a:r>
            <a:r>
              <a:rPr lang="en-GB" sz="2400" dirty="0"/>
              <a:t>, </a:t>
            </a:r>
            <a:r>
              <a:rPr lang="en-GB" sz="2400" dirty="0" err="1"/>
              <a:t>difrifol</a:t>
            </a:r>
            <a:r>
              <a:rPr lang="en-GB" sz="2400" dirty="0"/>
              <a:t>, </a:t>
            </a:r>
            <a:r>
              <a:rPr lang="en-GB" sz="2400" dirty="0" err="1"/>
              <a:t>dwys</a:t>
            </a:r>
            <a:r>
              <a:rPr lang="en-GB" sz="2400" dirty="0"/>
              <a:t>.</a:t>
            </a:r>
          </a:p>
          <a:p>
            <a:r>
              <a:rPr lang="en-GB" sz="2400" dirty="0" err="1"/>
              <a:t>Nid</a:t>
            </a:r>
            <a:r>
              <a:rPr lang="en-GB" sz="2400" dirty="0"/>
              <a:t> </a:t>
            </a:r>
            <a:r>
              <a:rPr lang="en-GB" sz="2400" dirty="0" err="1"/>
              <a:t>yw’n</a:t>
            </a:r>
            <a:r>
              <a:rPr lang="en-GB" sz="2400" dirty="0"/>
              <a:t> </a:t>
            </a:r>
            <a:r>
              <a:rPr lang="en-GB" sz="2400" dirty="0" err="1"/>
              <a:t>adlewyrchiad</a:t>
            </a:r>
            <a:r>
              <a:rPr lang="en-GB" sz="2400" dirty="0"/>
              <a:t> o </a:t>
            </a:r>
            <a:r>
              <a:rPr lang="en-GB" sz="2400" dirty="0" err="1"/>
              <a:t>allu</a:t>
            </a:r>
            <a:r>
              <a:rPr lang="en-GB" sz="2400" dirty="0"/>
              <a:t> </a:t>
            </a:r>
            <a:r>
              <a:rPr lang="en-GB" sz="2400" dirty="0" err="1"/>
              <a:t>gwybyddol</a:t>
            </a:r>
            <a:r>
              <a:rPr lang="en-GB" sz="2400" dirty="0"/>
              <a:t> </a:t>
            </a:r>
            <a:r>
              <a:rPr lang="en-GB" sz="2400" dirty="0" err="1"/>
              <a:t>plentyn</a:t>
            </a:r>
            <a:r>
              <a:rPr lang="en-GB" sz="2400" dirty="0"/>
              <a:t>.</a:t>
            </a:r>
          </a:p>
          <a:p>
            <a:r>
              <a:rPr lang="en-GB" sz="2400" dirty="0"/>
              <a:t>Gall </a:t>
            </a:r>
            <a:r>
              <a:rPr lang="en-GB" sz="2400" dirty="0" err="1"/>
              <a:t>effeithio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blentyn</a:t>
            </a:r>
            <a:r>
              <a:rPr lang="en-GB" sz="2400" dirty="0"/>
              <a:t> o </a:t>
            </a:r>
            <a:r>
              <a:rPr lang="en-GB" sz="2400" dirty="0" err="1"/>
              <a:t>enedigaeth</a:t>
            </a:r>
            <a:r>
              <a:rPr lang="en-GB" sz="2400" dirty="0"/>
              <a:t> </a:t>
            </a:r>
            <a:r>
              <a:rPr lang="en-GB" sz="2400" dirty="0" err="1"/>
              <a:t>neu</a:t>
            </a:r>
            <a:r>
              <a:rPr lang="en-GB" sz="2400" dirty="0"/>
              <a:t> </a:t>
            </a:r>
            <a:r>
              <a:rPr lang="en-GB" sz="2400" dirty="0" err="1"/>
              <a:t>ymhellach</a:t>
            </a:r>
            <a:r>
              <a:rPr lang="en-GB" sz="2400" dirty="0"/>
              <a:t> </a:t>
            </a:r>
            <a:r>
              <a:rPr lang="en-GB" sz="2400" dirty="0" err="1"/>
              <a:t>ymlaen</a:t>
            </a:r>
            <a:r>
              <a:rPr lang="en-GB" sz="2400" dirty="0"/>
              <a:t>.</a:t>
            </a:r>
          </a:p>
          <a:p>
            <a:r>
              <a:rPr lang="en-GB" sz="2400" dirty="0"/>
              <a:t>Gall </a:t>
            </a:r>
            <a:r>
              <a:rPr lang="en-GB" sz="2400" dirty="0" err="1"/>
              <a:t>plentyn</a:t>
            </a:r>
            <a:r>
              <a:rPr lang="en-GB" sz="2400" dirty="0"/>
              <a:t> </a:t>
            </a:r>
            <a:r>
              <a:rPr lang="en-GB" sz="2400" dirty="0" err="1"/>
              <a:t>gael</a:t>
            </a:r>
            <a:r>
              <a:rPr lang="en-GB" sz="2400" dirty="0"/>
              <a:t> </a:t>
            </a:r>
            <a:r>
              <a:rPr lang="en-GB" sz="2400" dirty="0" err="1"/>
              <a:t>mwy</a:t>
            </a:r>
            <a:r>
              <a:rPr lang="en-GB" sz="2400" dirty="0"/>
              <a:t> nag un </a:t>
            </a:r>
            <a:r>
              <a:rPr lang="en-GB" sz="2400" dirty="0" err="1"/>
              <a:t>anhawster</a:t>
            </a:r>
            <a:r>
              <a:rPr lang="en-GB" sz="2400" dirty="0"/>
              <a:t>. </a:t>
            </a:r>
          </a:p>
          <a:p>
            <a:r>
              <a:rPr lang="en-GB" sz="2400" dirty="0" err="1"/>
              <a:t>Nid</a:t>
            </a:r>
            <a:r>
              <a:rPr lang="en-GB" sz="2400" dirty="0"/>
              <a:t> </a:t>
            </a:r>
            <a:r>
              <a:rPr lang="en-GB" sz="2400" dirty="0" err="1"/>
              <a:t>yw’r</a:t>
            </a:r>
            <a:r>
              <a:rPr lang="en-GB" sz="2400" dirty="0"/>
              <a:t> </a:t>
            </a:r>
            <a:r>
              <a:rPr lang="en-GB" sz="2400" dirty="0" err="1"/>
              <a:t>anhawster</a:t>
            </a:r>
            <a:r>
              <a:rPr lang="en-GB" sz="2400" dirty="0"/>
              <a:t> bob </a:t>
            </a:r>
            <a:r>
              <a:rPr lang="en-GB" sz="2400" dirty="0" err="1"/>
              <a:t>tro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amlwg</a:t>
            </a:r>
            <a:r>
              <a:rPr lang="en-GB" sz="2400" dirty="0"/>
              <a:t>.</a:t>
            </a:r>
          </a:p>
          <a:p>
            <a:pPr marL="0" indent="0" algn="r">
              <a:buNone/>
            </a:pPr>
            <a:r>
              <a:rPr lang="en-GB" sz="2400" dirty="0"/>
              <a:t> (Farrell, 2008) </a:t>
            </a:r>
          </a:p>
          <a:p>
            <a:pPr lvl="1"/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97152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0" indent="0">
              <a:buNone/>
            </a:pPr>
            <a:endParaRPr lang="en-GB" b="1" i="1" dirty="0"/>
          </a:p>
          <a:p>
            <a:pPr lvl="1"/>
            <a:r>
              <a:rPr lang="en-GB" i="1" dirty="0"/>
              <a:t>may vary in severity –from mild to moderate, severe or profound</a:t>
            </a:r>
          </a:p>
          <a:p>
            <a:pPr lvl="1"/>
            <a:r>
              <a:rPr lang="en-GB" i="1" dirty="0"/>
              <a:t>may have little bearing on the child’s cognitive abilities (but may still place them at a disadvantage in a classroom)</a:t>
            </a:r>
          </a:p>
          <a:p>
            <a:pPr lvl="1"/>
            <a:r>
              <a:rPr lang="en-GB" i="1" dirty="0"/>
              <a:t>may affect a child from birth or be acquired later on</a:t>
            </a:r>
          </a:p>
          <a:p>
            <a:pPr lvl="1"/>
            <a:r>
              <a:rPr lang="en-GB" i="1" dirty="0"/>
              <a:t>can involve more than one impairment </a:t>
            </a:r>
          </a:p>
          <a:p>
            <a:pPr lvl="1"/>
            <a:r>
              <a:rPr lang="en-GB" i="1" dirty="0"/>
              <a:t>are not always apparent </a:t>
            </a:r>
          </a:p>
          <a:p>
            <a:pPr marL="457200" lvl="1" indent="0" algn="r">
              <a:buNone/>
            </a:pPr>
            <a:r>
              <a:rPr lang="en-GB" dirty="0"/>
              <a:t>(Farrell, 2008)</a:t>
            </a:r>
          </a:p>
        </p:txBody>
      </p:sp>
    </p:spTree>
    <p:extLst>
      <p:ext uri="{BB962C8B-B14F-4D97-AF65-F5344CB8AC3E}">
        <p14:creationId xmlns:p14="http://schemas.microsoft.com/office/powerpoint/2010/main" val="19827003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>
                <a:solidFill>
                  <a:schemeClr val="accent4"/>
                </a:solidFill>
              </a:rPr>
              <a:t>Beth </a:t>
            </a:r>
            <a:r>
              <a:rPr lang="en-GB" i="1" dirty="0" err="1">
                <a:solidFill>
                  <a:schemeClr val="accent4"/>
                </a:solidFill>
              </a:rPr>
              <a:t>yw</a:t>
            </a:r>
            <a:r>
              <a:rPr lang="en-GB" i="1" dirty="0">
                <a:solidFill>
                  <a:schemeClr val="accent4"/>
                </a:solidFill>
              </a:rPr>
              <a:t> </a:t>
            </a:r>
            <a:r>
              <a:rPr lang="en-GB" i="1" dirty="0" err="1">
                <a:solidFill>
                  <a:schemeClr val="accent4"/>
                </a:solidFill>
              </a:rPr>
              <a:t>Amhariad</a:t>
            </a:r>
            <a:r>
              <a:rPr lang="en-GB" i="1" dirty="0">
                <a:solidFill>
                  <a:schemeClr val="accent4"/>
                </a:solidFill>
              </a:rPr>
              <a:t> </a:t>
            </a:r>
            <a:r>
              <a:rPr lang="en-GB" i="1" dirty="0" err="1">
                <a:solidFill>
                  <a:schemeClr val="accent4"/>
                </a:solidFill>
              </a:rPr>
              <a:t>Clyw</a:t>
            </a:r>
            <a:r>
              <a:rPr lang="en-GB" i="1" dirty="0">
                <a:solidFill>
                  <a:schemeClr val="accent4"/>
                </a:solidFill>
              </a:rPr>
              <a:t> (AC)?</a:t>
            </a:r>
            <a:br>
              <a:rPr lang="en-GB" i="1" dirty="0">
                <a:solidFill>
                  <a:schemeClr val="accent4"/>
                </a:solidFill>
              </a:rPr>
            </a:br>
            <a:r>
              <a:rPr lang="en-GB" dirty="0"/>
              <a:t>What is a Hearing Impairment (HI)?</a:t>
            </a:r>
          </a:p>
        </p:txBody>
      </p:sp>
      <p:pic>
        <p:nvPicPr>
          <p:cNvPr id="3075" name="Picture 3" descr="C:\Users\TERRY\AppData\Local\Microsoft\Windows\INetCache\IE\DLTG9LHO\Ohr-hoeren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03478" y="2414042"/>
            <a:ext cx="2629050" cy="3776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/>
          <p:nvPr/>
        </p:nvSpPr>
        <p:spPr>
          <a:xfrm>
            <a:off x="0" y="2852936"/>
            <a:ext cx="3752444" cy="292387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500" b="1" cap="all" spc="0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Sensory </a:t>
            </a:r>
          </a:p>
          <a:p>
            <a:pPr algn="ctr"/>
            <a:r>
              <a:rPr lang="en-US" sz="3500" b="1" cap="all" spc="0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Neural/</a:t>
            </a:r>
          </a:p>
          <a:p>
            <a:pPr algn="ctr"/>
            <a:r>
              <a:rPr lang="en-US" sz="3500" b="1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niwrol</a:t>
            </a:r>
            <a:endParaRPr lang="en-US" sz="35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r>
              <a:rPr lang="en-US" sz="3500" b="1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Synhwyraidd</a:t>
            </a:r>
            <a:endParaRPr lang="en-US" sz="3500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algn="ctr"/>
            <a:r>
              <a:rPr lang="en-US" sz="4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endParaRPr lang="en-US" sz="4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084168" y="3991708"/>
            <a:ext cx="2906320" cy="120032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Conductive/</a:t>
            </a:r>
          </a:p>
          <a:p>
            <a:pPr algn="ctr"/>
            <a:r>
              <a:rPr lang="en-US" sz="3600" b="1" cap="all" dirty="0" err="1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dargludol</a:t>
            </a:r>
            <a:r>
              <a:rPr lang="en-US" sz="36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 </a:t>
            </a:r>
            <a:endParaRPr lang="en-US" sz="36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pic>
        <p:nvPicPr>
          <p:cNvPr id="6" name="oH3ztnihtfU"/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5683562" y="1556792"/>
            <a:ext cx="3048000" cy="17145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123728" y="1640597"/>
            <a:ext cx="34563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err="1">
                <a:solidFill>
                  <a:srgbClr val="7030A0"/>
                </a:solidFill>
              </a:rPr>
              <a:t>Gwyliwch</a:t>
            </a:r>
            <a:r>
              <a:rPr lang="en-GB" b="1" dirty="0">
                <a:solidFill>
                  <a:srgbClr val="7030A0"/>
                </a:solidFill>
              </a:rPr>
              <a:t> y </a:t>
            </a:r>
            <a:r>
              <a:rPr lang="en-GB" b="1" dirty="0" err="1">
                <a:solidFill>
                  <a:srgbClr val="7030A0"/>
                </a:solidFill>
              </a:rPr>
              <a:t>fideo</a:t>
            </a:r>
            <a:r>
              <a:rPr lang="en-GB" dirty="0"/>
              <a:t>/</a:t>
            </a:r>
            <a:r>
              <a:rPr lang="en-GB" b="1" dirty="0"/>
              <a:t>Watch the video</a:t>
            </a:r>
          </a:p>
        </p:txBody>
      </p:sp>
    </p:spTree>
    <p:extLst>
      <p:ext uri="{BB962C8B-B14F-4D97-AF65-F5344CB8AC3E}">
        <p14:creationId xmlns:p14="http://schemas.microsoft.com/office/powerpoint/2010/main" val="6747541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>
                <a:solidFill>
                  <a:schemeClr val="accent4"/>
                </a:solidFill>
              </a:rPr>
              <a:t>Anabledd</a:t>
            </a:r>
            <a:r>
              <a:rPr lang="en-GB" i="1" dirty="0">
                <a:solidFill>
                  <a:schemeClr val="accent4"/>
                </a:solidFill>
              </a:rPr>
              <a:t> </a:t>
            </a:r>
            <a:r>
              <a:rPr lang="en-GB" i="1" dirty="0" err="1">
                <a:solidFill>
                  <a:schemeClr val="accent4"/>
                </a:solidFill>
              </a:rPr>
              <a:t>Clyw</a:t>
            </a:r>
            <a:r>
              <a:rPr lang="en-GB" i="1" dirty="0">
                <a:solidFill>
                  <a:schemeClr val="accent4"/>
                </a:solidFill>
              </a:rPr>
              <a:t> yn y Dosbarth</a:t>
            </a:r>
            <a:br>
              <a:rPr lang="en-GB" i="1" dirty="0">
                <a:solidFill>
                  <a:schemeClr val="accent4"/>
                </a:solidFill>
              </a:rPr>
            </a:br>
            <a:r>
              <a:rPr lang="en-GB" dirty="0"/>
              <a:t>Hearing Impairment in the Classroom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dirty="0" err="1"/>
              <a:t>Gwrandewch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clip </a:t>
            </a:r>
            <a:r>
              <a:rPr lang="en-GB" dirty="0" err="1"/>
              <a:t>sain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efelychu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lefelau</a:t>
            </a:r>
            <a:r>
              <a:rPr lang="en-GB" dirty="0"/>
              <a:t> o </a:t>
            </a:r>
            <a:r>
              <a:rPr lang="en-GB" dirty="0" err="1"/>
              <a:t>golled</a:t>
            </a:r>
            <a:r>
              <a:rPr lang="en-GB" dirty="0"/>
              <a:t> </a:t>
            </a:r>
            <a:r>
              <a:rPr lang="en-GB" dirty="0" err="1"/>
              <a:t>clyw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 err="1"/>
              <a:t>Adfyfyriwch</a:t>
            </a:r>
            <a:r>
              <a:rPr lang="en-GB" dirty="0"/>
              <a:t>: </a:t>
            </a:r>
            <a:r>
              <a:rPr lang="en-GB" dirty="0" err="1"/>
              <a:t>sut</a:t>
            </a:r>
            <a:r>
              <a:rPr lang="en-GB" dirty="0"/>
              <a:t> all AC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blentyn</a:t>
            </a:r>
            <a:r>
              <a:rPr lang="en-GB" dirty="0"/>
              <a:t> o </a:t>
            </a:r>
            <a:r>
              <a:rPr lang="en-GB" dirty="0" err="1"/>
              <a:t>fewn</a:t>
            </a:r>
            <a:r>
              <a:rPr lang="en-GB" dirty="0"/>
              <a:t> y </a:t>
            </a:r>
            <a:r>
              <a:rPr lang="en-GB" dirty="0" err="1"/>
              <a:t>dosbarth</a:t>
            </a:r>
            <a:r>
              <a:rPr lang="en-GB" dirty="0"/>
              <a:t>?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244280" cy="4525963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i="1" dirty="0">
                <a:hlinkClick r:id="rId3"/>
              </a:rPr>
              <a:t>Listen to this sound clip </a:t>
            </a:r>
            <a:r>
              <a:rPr lang="en-GB" i="1" dirty="0"/>
              <a:t>which simulates different degrees of hearing loss. </a:t>
            </a:r>
          </a:p>
          <a:p>
            <a:pPr marL="0" indent="0">
              <a:buNone/>
            </a:pPr>
            <a:endParaRPr lang="en-GB" i="1" dirty="0"/>
          </a:p>
          <a:p>
            <a:r>
              <a:rPr lang="en-GB" i="1" dirty="0"/>
              <a:t>Reflect: how might a Hearing Impairment impact on a child in the classroom environment?</a:t>
            </a:r>
          </a:p>
        </p:txBody>
      </p:sp>
      <p:pic>
        <p:nvPicPr>
          <p:cNvPr id="5" name="Picture 4" descr="Specialised skills key to helping deaf students thrive ...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5287322"/>
            <a:ext cx="1748041" cy="1166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569898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684584" y="18864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i="1" dirty="0" err="1">
                <a:solidFill>
                  <a:schemeClr val="accent4"/>
                </a:solidFill>
              </a:rPr>
              <a:t>Effaith</a:t>
            </a:r>
            <a:r>
              <a:rPr lang="en-GB" i="1" dirty="0">
                <a:solidFill>
                  <a:schemeClr val="accent4"/>
                </a:solidFill>
              </a:rPr>
              <a:t> </a:t>
            </a:r>
            <a:r>
              <a:rPr lang="en-GB" i="1" dirty="0" err="1">
                <a:solidFill>
                  <a:schemeClr val="accent4"/>
                </a:solidFill>
              </a:rPr>
              <a:t>ar</a:t>
            </a:r>
            <a:r>
              <a:rPr lang="en-GB" i="1" dirty="0">
                <a:solidFill>
                  <a:schemeClr val="accent4"/>
                </a:solidFill>
              </a:rPr>
              <a:t> </a:t>
            </a:r>
            <a:r>
              <a:rPr lang="en-GB" i="1" dirty="0" err="1">
                <a:solidFill>
                  <a:schemeClr val="accent4"/>
                </a:solidFill>
              </a:rPr>
              <a:t>Gyrhaeddiad</a:t>
            </a:r>
            <a:br>
              <a:rPr lang="en-GB" i="1" dirty="0">
                <a:solidFill>
                  <a:schemeClr val="accent4"/>
                </a:solidFill>
              </a:rPr>
            </a:br>
            <a:r>
              <a:rPr lang="en-GB" dirty="0"/>
              <a:t>Impact on Attainment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/>
              <a:t>Gall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gydag</a:t>
            </a:r>
            <a:r>
              <a:rPr lang="en-GB" dirty="0"/>
              <a:t> AC </a:t>
            </a:r>
            <a:r>
              <a:rPr lang="en-GB" dirty="0" err="1"/>
              <a:t>ysgafn</a:t>
            </a:r>
            <a:r>
              <a:rPr lang="en-GB" dirty="0"/>
              <a:t> </a:t>
            </a:r>
            <a:r>
              <a:rPr lang="en-GB" dirty="0" err="1"/>
              <a:t>golli</a:t>
            </a:r>
            <a:r>
              <a:rPr lang="en-GB" dirty="0"/>
              <a:t> </a:t>
            </a:r>
            <a:r>
              <a:rPr lang="en-GB" dirty="0" err="1"/>
              <a:t>hyd</a:t>
            </a:r>
            <a:r>
              <a:rPr lang="en-GB" dirty="0"/>
              <a:t> at 50%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ddweud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dosbarth</a:t>
            </a:r>
            <a:r>
              <a:rPr lang="en-GB" dirty="0"/>
              <a:t>. </a:t>
            </a:r>
          </a:p>
          <a:p>
            <a:r>
              <a:rPr lang="en-GB" dirty="0"/>
              <a:t>Mae </a:t>
            </a:r>
            <a:r>
              <a:rPr lang="en-GB" dirty="0" err="1"/>
              <a:t>llai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hanner</a:t>
            </a:r>
            <a:r>
              <a:rPr lang="en-GB" dirty="0"/>
              <a:t> o </a:t>
            </a:r>
            <a:r>
              <a:rPr lang="en-GB" dirty="0" err="1"/>
              <a:t>blant</a:t>
            </a:r>
            <a:r>
              <a:rPr lang="en-GB" dirty="0"/>
              <a:t> </a:t>
            </a:r>
            <a:r>
              <a:rPr lang="en-GB" dirty="0" err="1"/>
              <a:t>gydag</a:t>
            </a:r>
            <a:r>
              <a:rPr lang="en-GB" dirty="0"/>
              <a:t> AC </a:t>
            </a:r>
            <a:r>
              <a:rPr lang="en-GB" dirty="0" err="1"/>
              <a:t>ysgafn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derbyn</a:t>
            </a:r>
            <a:r>
              <a:rPr lang="en-GB" dirty="0"/>
              <a:t> 5 TGAU A*-C o </a:t>
            </a:r>
            <a:r>
              <a:rPr lang="en-GB" dirty="0" err="1"/>
              <a:t>gymharu</a:t>
            </a:r>
            <a:r>
              <a:rPr lang="en-GB" dirty="0"/>
              <a:t> </a:t>
            </a:r>
            <a:r>
              <a:rPr lang="en-GB" dirty="0" err="1"/>
              <a:t>â’u</a:t>
            </a:r>
            <a:r>
              <a:rPr lang="en-GB" dirty="0"/>
              <a:t> </a:t>
            </a:r>
            <a:r>
              <a:rPr lang="en-GB" dirty="0" err="1"/>
              <a:t>cyfoedion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clywed</a:t>
            </a:r>
            <a:r>
              <a:rPr lang="en-GB" dirty="0"/>
              <a:t>. </a:t>
            </a:r>
          </a:p>
          <a:p>
            <a:r>
              <a:rPr lang="en-GB" dirty="0"/>
              <a:t>Cred 47% o </a:t>
            </a:r>
            <a:r>
              <a:rPr lang="en-GB" dirty="0" err="1"/>
              <a:t>rieni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ag AC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 </a:t>
            </a:r>
            <a:r>
              <a:rPr lang="en-GB" dirty="0" err="1"/>
              <a:t>pryd</a:t>
            </a:r>
            <a:r>
              <a:rPr lang="en-GB" dirty="0"/>
              <a:t> </a:t>
            </a:r>
            <a:r>
              <a:rPr lang="en-GB" dirty="0" err="1"/>
              <a:t>a’u</a:t>
            </a:r>
            <a:r>
              <a:rPr lang="en-GB" dirty="0"/>
              <a:t> </a:t>
            </a:r>
            <a:r>
              <a:rPr lang="en-GB" dirty="0" err="1"/>
              <a:t>cyfoedion</a:t>
            </a:r>
            <a:r>
              <a:rPr lang="en-GB" dirty="0"/>
              <a:t>. 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97152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i="1" dirty="0"/>
              <a:t>A child with mild hearing loss can miss up to 50% of what is said in a classroom. </a:t>
            </a:r>
          </a:p>
          <a:p>
            <a:r>
              <a:rPr lang="en-GB" i="1" dirty="0"/>
              <a:t>Less than ½ of children with mild hearing loss get 5 A*-C GCSEs compared to their hearing peers.</a:t>
            </a:r>
          </a:p>
          <a:p>
            <a:r>
              <a:rPr lang="en-GB" i="1" dirty="0"/>
              <a:t>47% of parents feel their HI child has not developed at the same rate as their peers. </a:t>
            </a:r>
          </a:p>
          <a:p>
            <a:pPr marL="0" indent="0" algn="r">
              <a:buNone/>
            </a:pPr>
            <a:r>
              <a:rPr lang="en-GB" sz="1900" dirty="0"/>
              <a:t>National Deaf Children’s Society, 2015 </a:t>
            </a:r>
          </a:p>
        </p:txBody>
      </p:sp>
      <p:pic>
        <p:nvPicPr>
          <p:cNvPr id="5" name="Picture 4" descr="Specialised skills key to helping deaf students thrive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276004"/>
            <a:ext cx="1723014" cy="1149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2095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116632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i="1" dirty="0" err="1">
                <a:solidFill>
                  <a:schemeClr val="accent4"/>
                </a:solidFill>
              </a:rPr>
              <a:t>Effaith</a:t>
            </a:r>
            <a:r>
              <a:rPr lang="en-GB" i="1" dirty="0">
                <a:solidFill>
                  <a:schemeClr val="accent4"/>
                </a:solidFill>
              </a:rPr>
              <a:t> </a:t>
            </a:r>
            <a:r>
              <a:rPr lang="en-GB" i="1" dirty="0" err="1">
                <a:solidFill>
                  <a:schemeClr val="accent4"/>
                </a:solidFill>
              </a:rPr>
              <a:t>ar</a:t>
            </a:r>
            <a:r>
              <a:rPr lang="en-GB" i="1" dirty="0">
                <a:solidFill>
                  <a:schemeClr val="accent4"/>
                </a:solidFill>
              </a:rPr>
              <a:t> </a:t>
            </a:r>
            <a:r>
              <a:rPr lang="en-GB" i="1" dirty="0" err="1">
                <a:solidFill>
                  <a:schemeClr val="accent4"/>
                </a:solidFill>
              </a:rPr>
              <a:t>Ddysgu</a:t>
            </a:r>
            <a:br>
              <a:rPr lang="en-GB" dirty="0"/>
            </a:br>
            <a:r>
              <a:rPr lang="en-GB" dirty="0"/>
              <a:t>Impact on Learning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25144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disgybl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ymateb</a:t>
            </a:r>
            <a:r>
              <a:rPr lang="en-GB" dirty="0"/>
              <a:t> pan </a:t>
            </a:r>
            <a:r>
              <a:rPr lang="en-GB" dirty="0" err="1"/>
              <a:t>fydd</a:t>
            </a:r>
            <a:r>
              <a:rPr lang="en-GB" dirty="0"/>
              <a:t> </a:t>
            </a:r>
            <a:r>
              <a:rPr lang="en-GB" dirty="0" err="1"/>
              <a:t>rhywun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g/</a:t>
            </a:r>
            <a:r>
              <a:rPr lang="en-GB" dirty="0" err="1"/>
              <a:t>alw</a:t>
            </a:r>
            <a:endParaRPr lang="en-GB" dirty="0"/>
          </a:p>
          <a:p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disgybl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dilyn</a:t>
            </a:r>
            <a:r>
              <a:rPr lang="en-GB" dirty="0"/>
              <a:t> </a:t>
            </a:r>
            <a:r>
              <a:rPr lang="en-GB" dirty="0" err="1"/>
              <a:t>cyfarwyddiadau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syth</a:t>
            </a:r>
            <a:endParaRPr lang="en-GB" dirty="0"/>
          </a:p>
          <a:p>
            <a:r>
              <a:rPr lang="en-GB" dirty="0" err="1"/>
              <a:t>Maent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ymddangos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petaent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breuddwydio</a:t>
            </a:r>
            <a:endParaRPr lang="en-GB" dirty="0"/>
          </a:p>
          <a:p>
            <a:r>
              <a:rPr lang="en-GB" dirty="0" err="1"/>
              <a:t>Camddeall</a:t>
            </a:r>
            <a:r>
              <a:rPr lang="en-GB" dirty="0"/>
              <a:t> </a:t>
            </a:r>
            <a:r>
              <a:rPr lang="en-GB" dirty="0" err="1"/>
              <a:t>neu</a:t>
            </a:r>
            <a:r>
              <a:rPr lang="en-GB" dirty="0"/>
              <a:t> </a:t>
            </a:r>
            <a:r>
              <a:rPr lang="en-GB" dirty="0" err="1"/>
              <a:t>anwybyddu</a:t>
            </a:r>
            <a:r>
              <a:rPr lang="en-GB" dirty="0"/>
              <a:t> </a:t>
            </a:r>
            <a:r>
              <a:rPr lang="en-GB" dirty="0" err="1"/>
              <a:t>cyfarwyddiadau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aml</a:t>
            </a:r>
            <a:endParaRPr lang="en-GB" dirty="0"/>
          </a:p>
          <a:p>
            <a:r>
              <a:rPr lang="en-GB" dirty="0" err="1"/>
              <a:t>Cyfranogiad</a:t>
            </a:r>
            <a:r>
              <a:rPr lang="en-GB" dirty="0"/>
              <a:t> </a:t>
            </a:r>
            <a:r>
              <a:rPr lang="en-GB" dirty="0" err="1"/>
              <a:t>isel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drafodaethau</a:t>
            </a:r>
            <a:r>
              <a:rPr lang="en-GB" dirty="0"/>
              <a:t> </a:t>
            </a:r>
            <a:r>
              <a:rPr lang="en-GB" dirty="0" err="1"/>
              <a:t>grŵp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25144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r>
              <a:rPr lang="en-GB" i="1" dirty="0"/>
              <a:t>Does not respond when called</a:t>
            </a:r>
          </a:p>
          <a:p>
            <a:r>
              <a:rPr lang="en-GB" i="1" dirty="0"/>
              <a:t>Doesn’t always follow instructions straight away</a:t>
            </a:r>
          </a:p>
          <a:p>
            <a:r>
              <a:rPr lang="en-GB" i="1" dirty="0"/>
              <a:t>Appears inattentive or as though daydreaming</a:t>
            </a:r>
          </a:p>
          <a:p>
            <a:r>
              <a:rPr lang="en-GB" i="1" dirty="0"/>
              <a:t>Often misunderstands or ignores instruction</a:t>
            </a:r>
          </a:p>
          <a:p>
            <a:r>
              <a:rPr lang="en-GB" i="1" dirty="0"/>
              <a:t>Makes little or no contribution to group discussions</a:t>
            </a:r>
          </a:p>
          <a:p>
            <a:pPr marL="0" indent="0" algn="r">
              <a:buNone/>
            </a:pPr>
            <a:r>
              <a:rPr lang="en-GB" sz="2100" dirty="0"/>
              <a:t>National Deaf Children’s Society, 2015 </a:t>
            </a:r>
          </a:p>
          <a:p>
            <a:pPr algn="r"/>
            <a:endParaRPr lang="en-GB" dirty="0"/>
          </a:p>
        </p:txBody>
      </p:sp>
      <p:pic>
        <p:nvPicPr>
          <p:cNvPr id="5" name="Picture 4" descr="Specialised skills key to helping deaf students thrive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254880"/>
            <a:ext cx="1835175" cy="12241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14896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540568" y="332656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i="1" dirty="0" err="1">
                <a:solidFill>
                  <a:schemeClr val="accent4"/>
                </a:solidFill>
              </a:rPr>
              <a:t>Cefnogi</a:t>
            </a:r>
            <a:r>
              <a:rPr lang="en-GB" i="1" dirty="0">
                <a:solidFill>
                  <a:schemeClr val="accent4"/>
                </a:solidFill>
              </a:rPr>
              <a:t> </a:t>
            </a:r>
            <a:r>
              <a:rPr lang="en-GB" i="1" dirty="0" err="1">
                <a:solidFill>
                  <a:schemeClr val="accent4"/>
                </a:solidFill>
              </a:rPr>
              <a:t>Disgyblion</a:t>
            </a:r>
            <a:r>
              <a:rPr lang="en-GB" i="1" dirty="0">
                <a:solidFill>
                  <a:schemeClr val="accent4"/>
                </a:solidFill>
              </a:rPr>
              <a:t> </a:t>
            </a:r>
            <a:r>
              <a:rPr lang="en-GB" i="1" dirty="0" err="1">
                <a:solidFill>
                  <a:schemeClr val="accent4"/>
                </a:solidFill>
              </a:rPr>
              <a:t>gydag</a:t>
            </a:r>
            <a:r>
              <a:rPr lang="en-GB" i="1" dirty="0">
                <a:solidFill>
                  <a:schemeClr val="accent4"/>
                </a:solidFill>
              </a:rPr>
              <a:t> AC</a:t>
            </a:r>
            <a:br>
              <a:rPr lang="en-GB" dirty="0"/>
            </a:br>
            <a:r>
              <a:rPr lang="en-GB" dirty="0"/>
              <a:t>Supporting Children with HI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 err="1"/>
              <a:t>Gwyliwch</a:t>
            </a:r>
            <a:r>
              <a:rPr lang="en-GB" dirty="0"/>
              <a:t> y </a:t>
            </a:r>
            <a:r>
              <a:rPr lang="en-GB" dirty="0" err="1"/>
              <a:t>fideo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 err="1"/>
              <a:t>Rhestrwch</a:t>
            </a:r>
            <a:r>
              <a:rPr lang="en-GB" dirty="0"/>
              <a:t> y </a:t>
            </a:r>
            <a:r>
              <a:rPr lang="en-GB" dirty="0" err="1"/>
              <a:t>gwhanol</a:t>
            </a:r>
            <a:r>
              <a:rPr lang="en-GB" dirty="0"/>
              <a:t> </a:t>
            </a:r>
            <a:r>
              <a:rPr lang="en-GB" dirty="0" err="1"/>
              <a:t>fathau</a:t>
            </a:r>
            <a:r>
              <a:rPr lang="en-GB" dirty="0"/>
              <a:t> o </a:t>
            </a:r>
            <a:r>
              <a:rPr lang="en-GB" dirty="0" err="1"/>
              <a:t>gefnogaeth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 err="1"/>
              <a:t>Ymchwiliwch</a:t>
            </a:r>
            <a:r>
              <a:rPr lang="en-GB" dirty="0"/>
              <a:t> rhain a strategaethau AC eraill. Pa </a:t>
            </a:r>
            <a:r>
              <a:rPr lang="en-GB" dirty="0" err="1"/>
              <a:t>mor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yw’r strategaethau yma? Ble mae’r dystiolaeth?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i="1" dirty="0">
                <a:hlinkClick r:id="rId3"/>
              </a:rPr>
              <a:t>Watch the video clip. </a:t>
            </a:r>
            <a:endParaRPr lang="en-GB" i="1" dirty="0"/>
          </a:p>
          <a:p>
            <a:pPr marL="0" indent="0">
              <a:buNone/>
            </a:pPr>
            <a:endParaRPr lang="en-GB" i="1" dirty="0"/>
          </a:p>
          <a:p>
            <a:r>
              <a:rPr lang="en-GB" i="1" dirty="0"/>
              <a:t>List the different types of support used by the children in this clip. </a:t>
            </a:r>
          </a:p>
          <a:p>
            <a:endParaRPr lang="en-GB" i="1" dirty="0"/>
          </a:p>
          <a:p>
            <a:r>
              <a:rPr lang="en-GB" i="1" dirty="0"/>
              <a:t>Research these and other HI strategies. How effective are they? Where is the evidence?</a:t>
            </a:r>
          </a:p>
        </p:txBody>
      </p:sp>
      <p:pic>
        <p:nvPicPr>
          <p:cNvPr id="5" name="Picture 4" descr="Specialised skills key to helping deaf students thrive ...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05688" y="326525"/>
            <a:ext cx="1566687" cy="10450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63324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972616" y="2413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i="1" dirty="0" err="1">
                <a:solidFill>
                  <a:schemeClr val="accent4"/>
                </a:solidFill>
              </a:rPr>
              <a:t>Iaith</a:t>
            </a:r>
            <a:r>
              <a:rPr lang="en-GB" i="1" dirty="0">
                <a:solidFill>
                  <a:schemeClr val="accent4"/>
                </a:solidFill>
              </a:rPr>
              <a:t> </a:t>
            </a:r>
            <a:r>
              <a:rPr lang="en-GB" i="1" dirty="0" err="1">
                <a:solidFill>
                  <a:schemeClr val="accent4"/>
                </a:solidFill>
              </a:rPr>
              <a:t>Arwyddo</a:t>
            </a:r>
            <a:r>
              <a:rPr lang="en-GB" i="1" dirty="0">
                <a:solidFill>
                  <a:schemeClr val="accent4"/>
                </a:solidFill>
              </a:rPr>
              <a:t> </a:t>
            </a:r>
            <a:r>
              <a:rPr lang="en-GB" i="1" dirty="0" err="1">
                <a:solidFill>
                  <a:schemeClr val="accent4"/>
                </a:solidFill>
              </a:rPr>
              <a:t>Brydeinig</a:t>
            </a:r>
            <a:br>
              <a:rPr lang="en-GB" i="1" dirty="0">
                <a:solidFill>
                  <a:schemeClr val="accent4"/>
                </a:solidFill>
              </a:rPr>
            </a:br>
            <a:r>
              <a:rPr lang="en-GB" dirty="0"/>
              <a:t>British Sign Language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141168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en-GB" dirty="0" err="1"/>
              <a:t>Iaith</a:t>
            </a:r>
            <a:r>
              <a:rPr lang="en-GB" dirty="0"/>
              <a:t> a </a:t>
            </a:r>
            <a:r>
              <a:rPr lang="en-GB" dirty="0" err="1"/>
              <a:t>siaradwyd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145,000 o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DU ac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leiafrifol</a:t>
            </a:r>
            <a:r>
              <a:rPr lang="en-GB" dirty="0"/>
              <a:t> </a:t>
            </a:r>
            <a:r>
              <a:rPr lang="en-GB" dirty="0" err="1"/>
              <a:t>swyddogol</a:t>
            </a:r>
            <a:r>
              <a:rPr lang="en-GB" dirty="0"/>
              <a:t> </a:t>
            </a:r>
            <a:r>
              <a:rPr lang="en-GB" dirty="0" err="1"/>
              <a:t>ers</a:t>
            </a:r>
            <a:r>
              <a:rPr lang="en-GB" dirty="0"/>
              <a:t> 2003. </a:t>
            </a:r>
          </a:p>
          <a:p>
            <a:endParaRPr lang="en-GB" dirty="0"/>
          </a:p>
          <a:p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weledol</a:t>
            </a:r>
            <a:r>
              <a:rPr lang="en-GB" dirty="0"/>
              <a:t> o </a:t>
            </a:r>
            <a:r>
              <a:rPr lang="en-GB" dirty="0" err="1"/>
              <a:t>gyfathrebu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ystumiau</a:t>
            </a:r>
            <a:r>
              <a:rPr lang="en-GB" dirty="0"/>
              <a:t>, </a:t>
            </a:r>
            <a:r>
              <a:rPr lang="en-GB" dirty="0" err="1"/>
              <a:t>mynegiant</a:t>
            </a:r>
            <a:r>
              <a:rPr lang="en-GB" dirty="0"/>
              <a:t> </a:t>
            </a:r>
            <a:r>
              <a:rPr lang="en-GB" dirty="0" err="1"/>
              <a:t>wynebol</a:t>
            </a:r>
            <a:r>
              <a:rPr lang="en-GB" dirty="0"/>
              <a:t> ac </a:t>
            </a:r>
            <a:r>
              <a:rPr lang="en-GB" dirty="0" err="1"/>
              <a:t>iaith</a:t>
            </a:r>
            <a:r>
              <a:rPr lang="en-GB" dirty="0"/>
              <a:t> y </a:t>
            </a:r>
            <a:r>
              <a:rPr lang="en-GB" dirty="0" err="1"/>
              <a:t>corff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dirty="0" err="1"/>
              <a:t>Defnyddiwch</a:t>
            </a:r>
            <a:r>
              <a:rPr lang="en-GB" dirty="0"/>
              <a:t> y </a:t>
            </a:r>
            <a:r>
              <a:rPr lang="en-GB" dirty="0" err="1"/>
              <a:t>gêm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arwyddo eich enw yn </a:t>
            </a:r>
            <a:r>
              <a:rPr lang="en-GB" dirty="0" err="1"/>
              <a:t>barod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gyfer y </a:t>
            </a:r>
            <a:r>
              <a:rPr lang="en-GB" dirty="0" err="1"/>
              <a:t>sesiwn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16288" cy="5141168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r>
              <a:rPr lang="en-GB" i="1" dirty="0"/>
              <a:t>A language spoken by around 145, 000 people in the UK and gained official minority language recognition in 2003.</a:t>
            </a:r>
          </a:p>
          <a:p>
            <a:pPr marL="0" indent="0">
              <a:buNone/>
            </a:pPr>
            <a:endParaRPr lang="en-GB" i="1" dirty="0"/>
          </a:p>
          <a:p>
            <a:r>
              <a:rPr lang="en-GB" i="1" dirty="0"/>
              <a:t>A visual means of communicating using gestures, facial expressions and body language.</a:t>
            </a:r>
          </a:p>
          <a:p>
            <a:pPr marL="0" indent="0">
              <a:buNone/>
            </a:pPr>
            <a:endParaRPr lang="en-GB" i="1" dirty="0"/>
          </a:p>
          <a:p>
            <a:r>
              <a:rPr lang="en-GB" i="1" dirty="0"/>
              <a:t>Use </a:t>
            </a:r>
            <a:r>
              <a:rPr lang="en-GB" i="1" dirty="0">
                <a:hlinkClick r:id="rId2"/>
              </a:rPr>
              <a:t>the fingerspelling game</a:t>
            </a:r>
            <a:r>
              <a:rPr lang="en-GB" i="1" dirty="0"/>
              <a:t> and practise signing your own name ready for the next session. </a:t>
            </a:r>
          </a:p>
          <a:p>
            <a:pPr marL="0" indent="0" algn="r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dirty="0"/>
              <a:t>(British Sign Language, 2017) </a:t>
            </a:r>
          </a:p>
        </p:txBody>
      </p:sp>
      <p:pic>
        <p:nvPicPr>
          <p:cNvPr id="5" name="Picture 4" descr="British Sign Language - Wikipedia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9800" y="307975"/>
            <a:ext cx="2667000" cy="1076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63380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468560" y="260648"/>
            <a:ext cx="8229600" cy="1143000"/>
          </a:xfrm>
        </p:spPr>
        <p:txBody>
          <a:bodyPr/>
          <a:lstStyle/>
          <a:p>
            <a:r>
              <a:rPr lang="en-GB" dirty="0"/>
              <a:t>BSL or Makaton?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351534"/>
            <a:ext cx="4038600" cy="4525963"/>
          </a:xfrm>
        </p:spPr>
        <p:txBody>
          <a:bodyPr>
            <a:normAutofit fontScale="85000" lnSpcReduction="20000"/>
          </a:bodyPr>
          <a:lstStyle/>
          <a:p>
            <a:r>
              <a:rPr lang="en-GB" b="1" u="sng" dirty="0"/>
              <a:t>British Sign Language</a:t>
            </a:r>
          </a:p>
          <a:p>
            <a:r>
              <a:rPr lang="en-GB" dirty="0"/>
              <a:t>Natural sign language of the deaf.</a:t>
            </a:r>
          </a:p>
          <a:p>
            <a:r>
              <a:rPr lang="en-GB" dirty="0"/>
              <a:t>No use of speech</a:t>
            </a:r>
          </a:p>
          <a:p>
            <a:r>
              <a:rPr lang="en-GB" dirty="0"/>
              <a:t>Words are not signed in order.</a:t>
            </a:r>
          </a:p>
          <a:p>
            <a:r>
              <a:rPr lang="en-GB" dirty="0"/>
              <a:t>Regional dialect (signs can vary in different parts of the country)..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351533"/>
            <a:ext cx="4038600" cy="4525963"/>
          </a:xfrm>
        </p:spPr>
        <p:txBody>
          <a:bodyPr>
            <a:normAutofit fontScale="85000" lnSpcReduction="20000"/>
          </a:bodyPr>
          <a:lstStyle/>
          <a:p>
            <a:r>
              <a:rPr lang="en-GB" b="1" u="sng" dirty="0"/>
              <a:t>Makaton</a:t>
            </a:r>
          </a:p>
          <a:p>
            <a:r>
              <a:rPr lang="en-GB" dirty="0"/>
              <a:t>A language programme to aid communication.</a:t>
            </a:r>
          </a:p>
          <a:p>
            <a:r>
              <a:rPr lang="en-GB" dirty="0"/>
              <a:t>Encouraged to speak when signing.</a:t>
            </a:r>
          </a:p>
          <a:p>
            <a:r>
              <a:rPr lang="en-GB" dirty="0"/>
              <a:t>Uses a few select signs from BSL.</a:t>
            </a:r>
          </a:p>
          <a:p>
            <a:r>
              <a:rPr lang="en-GB" dirty="0"/>
              <a:t>Uses symbols as well as signs.</a:t>
            </a:r>
          </a:p>
          <a:p>
            <a:r>
              <a:rPr lang="en-GB" dirty="0"/>
              <a:t>Key words are signed in spoken word order.</a:t>
            </a:r>
          </a:p>
          <a:p>
            <a:r>
              <a:rPr lang="en-GB" dirty="0"/>
              <a:t>Simple words for everyday needs</a:t>
            </a:r>
          </a:p>
        </p:txBody>
      </p:sp>
      <p:pic>
        <p:nvPicPr>
          <p:cNvPr id="5" name="Picture 4" descr="Mr Tumble is... | Helpful Mum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" y="5229200"/>
            <a:ext cx="2337619" cy="1317567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3419872" y="5887983"/>
            <a:ext cx="49685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HER/CHALLENGE: Learn to say your name in Makaton by the next lecture.</a:t>
            </a:r>
          </a:p>
        </p:txBody>
      </p:sp>
    </p:spTree>
    <p:extLst>
      <p:ext uri="{BB962C8B-B14F-4D97-AF65-F5344CB8AC3E}">
        <p14:creationId xmlns:p14="http://schemas.microsoft.com/office/powerpoint/2010/main" val="150270273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i="1" u="sng" dirty="0" err="1">
                <a:solidFill>
                  <a:schemeClr val="accent4"/>
                </a:solidFill>
              </a:rPr>
              <a:t>B</a:t>
            </a:r>
            <a:r>
              <a:rPr lang="en-GB" i="1" dirty="0" err="1">
                <a:solidFill>
                  <a:schemeClr val="accent4"/>
                </a:solidFill>
              </a:rPr>
              <a:t>yddar</a:t>
            </a:r>
            <a:r>
              <a:rPr lang="en-GB" i="1" dirty="0">
                <a:solidFill>
                  <a:schemeClr val="accent4"/>
                </a:solidFill>
              </a:rPr>
              <a:t> </a:t>
            </a:r>
            <a:r>
              <a:rPr lang="en-GB" i="1" dirty="0" err="1">
                <a:solidFill>
                  <a:schemeClr val="accent4"/>
                </a:solidFill>
              </a:rPr>
              <a:t>neu</a:t>
            </a:r>
            <a:r>
              <a:rPr lang="en-GB" i="1" dirty="0">
                <a:solidFill>
                  <a:schemeClr val="accent4"/>
                </a:solidFill>
              </a:rPr>
              <a:t> </a:t>
            </a:r>
            <a:r>
              <a:rPr lang="en-GB" b="1" i="1" u="sng" dirty="0" err="1">
                <a:solidFill>
                  <a:schemeClr val="accent4"/>
                </a:solidFill>
              </a:rPr>
              <a:t>b</a:t>
            </a:r>
            <a:r>
              <a:rPr lang="en-GB" i="1" dirty="0" err="1">
                <a:solidFill>
                  <a:schemeClr val="accent4"/>
                </a:solidFill>
              </a:rPr>
              <a:t>yddar</a:t>
            </a:r>
            <a:r>
              <a:rPr lang="en-GB" i="1" dirty="0">
                <a:solidFill>
                  <a:schemeClr val="accent4"/>
                </a:solidFill>
              </a:rPr>
              <a:t>?</a:t>
            </a:r>
            <a:br>
              <a:rPr lang="en-GB" b="1" i="1" u="sng" dirty="0">
                <a:solidFill>
                  <a:schemeClr val="accent4"/>
                </a:solidFill>
              </a:rPr>
            </a:br>
            <a:r>
              <a:rPr lang="en-GB" b="1" u="sng" dirty="0"/>
              <a:t>D</a:t>
            </a:r>
            <a:r>
              <a:rPr lang="en-GB" dirty="0"/>
              <a:t>eaf or </a:t>
            </a:r>
            <a:r>
              <a:rPr lang="en-GB" b="1" u="sng" dirty="0"/>
              <a:t>d</a:t>
            </a:r>
            <a:r>
              <a:rPr lang="en-GB" dirty="0"/>
              <a:t>eaf?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dirty="0" err="1"/>
              <a:t>Disgrifiwyd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fyddar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“a state of being: it defines a group of people who share a perception of the world through an emphasis on visual and kinaesthetic input.” </a:t>
            </a:r>
          </a:p>
          <a:p>
            <a:r>
              <a:rPr lang="en-GB" b="1" u="sng" dirty="0" err="1"/>
              <a:t>D</a:t>
            </a:r>
            <a:r>
              <a:rPr lang="en-GB" b="1" dirty="0" err="1"/>
              <a:t>iwylliant</a:t>
            </a:r>
            <a:r>
              <a:rPr lang="en-GB" b="1" dirty="0"/>
              <a:t> </a:t>
            </a:r>
            <a:r>
              <a:rPr lang="en-GB" b="1" dirty="0" err="1"/>
              <a:t>byddar</a:t>
            </a:r>
            <a:r>
              <a:rPr lang="en-GB" b="1" dirty="0"/>
              <a:t> </a:t>
            </a:r>
            <a:r>
              <a:rPr lang="en-GB" dirty="0"/>
              <a:t>–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codi</a:t>
            </a:r>
            <a:r>
              <a:rPr lang="en-GB" dirty="0"/>
              <a:t> o </a:t>
            </a:r>
            <a:r>
              <a:rPr lang="en-GB" dirty="0" err="1"/>
              <a:t>ymdeimlad</a:t>
            </a:r>
            <a:r>
              <a:rPr lang="en-GB" dirty="0"/>
              <a:t> o </a:t>
            </a:r>
            <a:r>
              <a:rPr lang="en-GB" dirty="0" err="1"/>
              <a:t>berthyn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ddiwylliannol</a:t>
            </a:r>
            <a:r>
              <a:rPr lang="en-GB" dirty="0"/>
              <a:t>, </a:t>
            </a:r>
            <a:r>
              <a:rPr lang="en-GB" dirty="0" err="1"/>
              <a:t>cymdeithasol</a:t>
            </a:r>
            <a:r>
              <a:rPr lang="en-GB" dirty="0"/>
              <a:t> ac </a:t>
            </a:r>
            <a:r>
              <a:rPr lang="en-GB" dirty="0" err="1"/>
              <a:t>ieithyddol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i="1" dirty="0"/>
              <a:t>Deafness is a “description of a state of being: it defines a group of people who share a perception of the world through an emphasis on visual and kinaesthetic input.” </a:t>
            </a:r>
          </a:p>
          <a:p>
            <a:r>
              <a:rPr lang="en-GB" b="1" i="1" u="sng" dirty="0"/>
              <a:t>D</a:t>
            </a:r>
            <a:r>
              <a:rPr lang="en-GB" b="1" i="1" dirty="0"/>
              <a:t>eaf culture </a:t>
            </a:r>
            <a:r>
              <a:rPr lang="en-GB" i="1" dirty="0"/>
              <a:t>– arising from a distinct cultural, social and linguistic sense of belonging. </a:t>
            </a:r>
          </a:p>
          <a:p>
            <a:pPr marL="0" indent="0" algn="r">
              <a:buNone/>
            </a:pPr>
            <a:r>
              <a:rPr lang="en-GB" sz="2200" dirty="0"/>
              <a:t>(British Deaf Association, 2015) </a:t>
            </a:r>
          </a:p>
          <a:p>
            <a:pPr marL="0" indent="0" algn="r">
              <a:buNone/>
            </a:pPr>
            <a:endParaRPr lang="en-GB" sz="2200" dirty="0"/>
          </a:p>
        </p:txBody>
      </p:sp>
      <p:pic>
        <p:nvPicPr>
          <p:cNvPr id="5" name="Picture 4" descr="Free vector graphic: Interpreter, Signed, Asl, Deaf - Free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92076"/>
            <a:ext cx="1161019" cy="1319808"/>
          </a:xfrm>
          <a:prstGeom prst="rect">
            <a:avLst/>
          </a:prstGeom>
        </p:spPr>
      </p:pic>
      <p:pic>
        <p:nvPicPr>
          <p:cNvPr id="6" name="Picture 5" descr="Specialised skills key to helping deaf students thrive ...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33126" y="359599"/>
            <a:ext cx="1723014" cy="1149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25991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en-GB" i="1" dirty="0" err="1">
                <a:solidFill>
                  <a:schemeClr val="accent4"/>
                </a:solidFill>
              </a:rPr>
              <a:t>Cefnogaeth</a:t>
            </a:r>
            <a:r>
              <a:rPr lang="en-GB" i="1" dirty="0">
                <a:solidFill>
                  <a:schemeClr val="accent4"/>
                </a:solidFill>
              </a:rPr>
              <a:t> </a:t>
            </a:r>
            <a:br>
              <a:rPr lang="en-GB" i="1" dirty="0">
                <a:solidFill>
                  <a:schemeClr val="accent4"/>
                </a:solidFill>
              </a:rPr>
            </a:br>
            <a:r>
              <a:rPr lang="en-GB" dirty="0"/>
              <a:t>Strategies for Support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16832"/>
            <a:ext cx="4038600" cy="4525963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 err="1"/>
              <a:t>Gwyliwch</a:t>
            </a:r>
            <a:r>
              <a:rPr lang="en-GB" dirty="0"/>
              <a:t> y </a:t>
            </a:r>
            <a:r>
              <a:rPr lang="en-GB" dirty="0" err="1"/>
              <a:t>fideo</a:t>
            </a:r>
            <a:r>
              <a:rPr lang="en-GB" dirty="0"/>
              <a:t> strategaethau (14 </a:t>
            </a:r>
            <a:r>
              <a:rPr lang="en-GB" dirty="0" err="1"/>
              <a:t>munud</a:t>
            </a:r>
            <a:r>
              <a:rPr lang="en-GB" dirty="0"/>
              <a:t>) ac </a:t>
            </a:r>
            <a:r>
              <a:rPr lang="en-GB" dirty="0" err="1"/>
              <a:t>ystyriwch</a:t>
            </a:r>
            <a:r>
              <a:rPr lang="en-GB" dirty="0"/>
              <a:t> y </a:t>
            </a:r>
            <a:r>
              <a:rPr lang="en-GB" dirty="0" err="1"/>
              <a:t>cwestiynau</a:t>
            </a:r>
            <a:r>
              <a:rPr lang="en-GB" dirty="0"/>
              <a:t> hyn wrth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wylio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Pa strategaethau sy’n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gefnogi </a:t>
            </a:r>
            <a:r>
              <a:rPr lang="en-GB" dirty="0" err="1"/>
              <a:t>cyfathrebu</a:t>
            </a:r>
            <a:r>
              <a:rPr lang="en-GB" dirty="0"/>
              <a:t> yn y dosbarth. </a:t>
            </a:r>
          </a:p>
          <a:p>
            <a:pPr lvl="1"/>
            <a:r>
              <a:rPr lang="en-GB" dirty="0"/>
              <a:t>Pa strategaethau a </a:t>
            </a:r>
            <a:r>
              <a:rPr lang="en-GB" dirty="0" err="1"/>
              <a:t>ddefnyddir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addasu</a:t>
            </a:r>
            <a:r>
              <a:rPr lang="en-GB" dirty="0"/>
              <a:t> </a:t>
            </a:r>
            <a:r>
              <a:rPr lang="en-GB" dirty="0" err="1"/>
              <a:t>adnoddau</a:t>
            </a:r>
            <a:r>
              <a:rPr lang="en-GB" dirty="0"/>
              <a:t> a </a:t>
            </a:r>
            <a:r>
              <a:rPr lang="en-GB" dirty="0" err="1"/>
              <a:t>phrofiadau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gyfer Rosie?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88024" y="1916832"/>
            <a:ext cx="4038600" cy="4525963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i="1" dirty="0"/>
              <a:t>Watch the strategies video (14 minutes) and consider these questions as you watch.</a:t>
            </a:r>
          </a:p>
          <a:p>
            <a:pPr lvl="1"/>
            <a:r>
              <a:rPr lang="en-GB" i="1" dirty="0"/>
              <a:t>What strategies are used to develop communication in the classroom. </a:t>
            </a:r>
          </a:p>
          <a:p>
            <a:pPr lvl="1"/>
            <a:r>
              <a:rPr lang="en-GB" i="1" dirty="0"/>
              <a:t>What strategies are used to adapt resources and experiences for Rosie?  </a:t>
            </a:r>
          </a:p>
        </p:txBody>
      </p:sp>
      <p:pic>
        <p:nvPicPr>
          <p:cNvPr id="5" name="Picture 4" descr="Specialised skills key to helping deaf students thrive ...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5733256"/>
            <a:ext cx="1507111" cy="1005304"/>
          </a:xfrm>
          <a:prstGeom prst="rect">
            <a:avLst/>
          </a:prstGeom>
        </p:spPr>
      </p:pic>
      <p:pic>
        <p:nvPicPr>
          <p:cNvPr id="6" name="UYdDwdIwS1k"/>
          <p:cNvPicPr>
            <a:picLocks noRot="1" noChangeAspect="1"/>
          </p:cNvPicPr>
          <p:nvPr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5364088" y="116632"/>
            <a:ext cx="3048000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1869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>
                <a:solidFill>
                  <a:schemeClr val="accent4"/>
                </a:solidFill>
              </a:rPr>
              <a:t>Pontio</a:t>
            </a:r>
            <a:r>
              <a:rPr lang="en-GB" i="1" dirty="0">
                <a:solidFill>
                  <a:schemeClr val="accent4"/>
                </a:solidFill>
              </a:rPr>
              <a:t> </a:t>
            </a:r>
            <a:br>
              <a:rPr lang="en-GB" i="1" dirty="0">
                <a:solidFill>
                  <a:schemeClr val="accent4"/>
                </a:solidFill>
              </a:rPr>
            </a:br>
            <a:r>
              <a:rPr lang="en-GB" dirty="0"/>
              <a:t>Transition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5544" y="3284984"/>
            <a:ext cx="4194448" cy="3417243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200" dirty="0" err="1"/>
              <a:t>Ystyriwch</a:t>
            </a:r>
            <a:r>
              <a:rPr lang="en-GB" sz="3200" dirty="0"/>
              <a:t>:</a:t>
            </a:r>
          </a:p>
          <a:p>
            <a:pPr lvl="1"/>
            <a:r>
              <a:rPr lang="en-GB" sz="2800" dirty="0"/>
              <a:t>Beth </a:t>
            </a:r>
            <a:r>
              <a:rPr lang="en-GB" sz="2800" dirty="0" err="1"/>
              <a:t>yw’r</a:t>
            </a:r>
            <a:r>
              <a:rPr lang="en-GB" sz="2800" dirty="0"/>
              <a:t> </a:t>
            </a:r>
            <a:r>
              <a:rPr lang="en-GB" sz="2800" dirty="0" err="1"/>
              <a:t>heriau</a:t>
            </a:r>
            <a:r>
              <a:rPr lang="en-GB" sz="2800" dirty="0"/>
              <a:t> </a:t>
            </a:r>
            <a:r>
              <a:rPr lang="en-GB" sz="2800" dirty="0" err="1"/>
              <a:t>posibl</a:t>
            </a:r>
            <a:r>
              <a:rPr lang="en-GB" sz="2800" dirty="0"/>
              <a:t> </a:t>
            </a:r>
            <a:r>
              <a:rPr lang="en-GB" sz="2800" dirty="0" err="1"/>
              <a:t>sy’n</a:t>
            </a:r>
            <a:r>
              <a:rPr lang="en-GB" sz="2800" dirty="0"/>
              <a:t> </a:t>
            </a:r>
            <a:r>
              <a:rPr lang="en-GB" sz="2800" dirty="0" err="1"/>
              <a:t>wynebu</a:t>
            </a:r>
            <a:r>
              <a:rPr lang="en-GB" sz="2800" dirty="0"/>
              <a:t> plant </a:t>
            </a:r>
            <a:r>
              <a:rPr lang="en-GB" sz="2800" dirty="0" err="1"/>
              <a:t>gydag</a:t>
            </a:r>
            <a:r>
              <a:rPr lang="en-GB" sz="2800" dirty="0"/>
              <a:t> AC </a:t>
            </a:r>
            <a:r>
              <a:rPr lang="en-GB" sz="2800" dirty="0" err="1"/>
              <a:t>wrth</a:t>
            </a:r>
            <a:r>
              <a:rPr lang="en-GB" sz="2800" dirty="0"/>
              <a:t> </a:t>
            </a:r>
            <a:r>
              <a:rPr lang="en-GB" sz="2800" dirty="0" err="1"/>
              <a:t>iddynt</a:t>
            </a:r>
            <a:r>
              <a:rPr lang="en-GB" sz="2800" dirty="0"/>
              <a:t> </a:t>
            </a:r>
            <a:r>
              <a:rPr lang="en-GB" sz="2800" dirty="0" err="1"/>
              <a:t>symud</a:t>
            </a:r>
            <a:r>
              <a:rPr lang="en-GB" sz="2800" dirty="0"/>
              <a:t> o:</a:t>
            </a:r>
          </a:p>
          <a:p>
            <a:pPr lvl="2"/>
            <a:r>
              <a:rPr lang="en-GB" sz="2400" dirty="0"/>
              <a:t>CS – CA2</a:t>
            </a:r>
          </a:p>
          <a:p>
            <a:pPr lvl="2"/>
            <a:r>
              <a:rPr lang="en-GB" sz="2400" dirty="0" err="1"/>
              <a:t>Cynradd</a:t>
            </a:r>
            <a:r>
              <a:rPr lang="en-GB" sz="2400" dirty="0"/>
              <a:t> i’r </a:t>
            </a:r>
            <a:r>
              <a:rPr lang="en-GB" sz="2400" dirty="0" err="1"/>
              <a:t>Uwchradd</a:t>
            </a:r>
            <a:r>
              <a:rPr lang="en-GB" sz="2400" dirty="0"/>
              <a:t>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4008" y="3284984"/>
            <a:ext cx="4316288" cy="3417243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200" i="1" dirty="0"/>
              <a:t>Consider:</a:t>
            </a:r>
          </a:p>
          <a:p>
            <a:pPr lvl="1"/>
            <a:r>
              <a:rPr lang="en-GB" sz="2800" i="1" dirty="0"/>
              <a:t>What are the possible challenges as children transition from:	</a:t>
            </a:r>
          </a:p>
          <a:p>
            <a:pPr lvl="2"/>
            <a:r>
              <a:rPr lang="en-GB" sz="2400" i="1" dirty="0"/>
              <a:t>FP to KS2</a:t>
            </a:r>
          </a:p>
          <a:p>
            <a:pPr lvl="2"/>
            <a:r>
              <a:rPr lang="en-GB" sz="2400" i="1" dirty="0"/>
              <a:t>Primary school to Secondary School ?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628800"/>
            <a:ext cx="3096344" cy="14280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5" descr="Specialised skills key to helping deaf students thrive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88224" y="1338908"/>
            <a:ext cx="1830966" cy="12213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61869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>
                <a:solidFill>
                  <a:schemeClr val="accent4"/>
                </a:solidFill>
              </a:rPr>
              <a:t>Heriau</a:t>
            </a:r>
            <a:r>
              <a:rPr lang="en-GB" i="1" dirty="0">
                <a:solidFill>
                  <a:schemeClr val="accent4"/>
                </a:solidFill>
              </a:rPr>
              <a:t> </a:t>
            </a:r>
            <a:r>
              <a:rPr lang="en-GB" i="1" dirty="0" err="1">
                <a:solidFill>
                  <a:schemeClr val="accent4"/>
                </a:solidFill>
              </a:rPr>
              <a:t>Posibl</a:t>
            </a:r>
            <a:br>
              <a:rPr lang="en-GB" i="1" dirty="0">
                <a:solidFill>
                  <a:schemeClr val="accent4"/>
                </a:solidFill>
              </a:rPr>
            </a:br>
            <a:r>
              <a:rPr lang="en-GB" dirty="0"/>
              <a:t>Possible Challenges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997152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y-GB" dirty="0"/>
              <a:t>Gwahanol ystafelloedd dosbarth ac athrawon. Llawer o newidiadau e.e. newid mewn acwsteg a darllen gwefusau. </a:t>
            </a:r>
          </a:p>
          <a:p>
            <a:r>
              <a:rPr lang="cy-GB" dirty="0"/>
              <a:t>Athrawon gyda mwy/llai o ymwybyddiaeth o addysgu disgyblion ag AC. </a:t>
            </a:r>
          </a:p>
          <a:p>
            <a:r>
              <a:rPr lang="cy-GB" dirty="0"/>
              <a:t>Cynnwys mwy anodd ac iaith newydd. </a:t>
            </a:r>
          </a:p>
          <a:p>
            <a:r>
              <a:rPr lang="cy-GB" dirty="0"/>
              <a:t>Gwneud ffrindiau newydd.</a:t>
            </a:r>
          </a:p>
          <a:p>
            <a:r>
              <a:rPr lang="cy-GB" dirty="0"/>
              <a:t>Disgwyliadau gwahanol ynglŷn ag annibyniaeth ac ymddygiad.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97152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en-GB" i="1" dirty="0"/>
              <a:t>Varying classrooms and/or teachers. Lots of changes to acoustics/lip reading styles. </a:t>
            </a:r>
          </a:p>
          <a:p>
            <a:r>
              <a:rPr lang="en-GB" i="1" dirty="0"/>
              <a:t>Teachers who may be more/less aware of deaf issues. </a:t>
            </a:r>
          </a:p>
          <a:p>
            <a:r>
              <a:rPr lang="en-GB" i="1" dirty="0"/>
              <a:t>Increasingly demanding subject content and new vocabulary. </a:t>
            </a:r>
          </a:p>
          <a:p>
            <a:r>
              <a:rPr lang="en-GB" i="1" dirty="0"/>
              <a:t>Making new friends. </a:t>
            </a:r>
          </a:p>
          <a:p>
            <a:r>
              <a:rPr lang="en-GB" i="1" dirty="0"/>
              <a:t>Different expectations about behaviour and independence. </a:t>
            </a:r>
          </a:p>
          <a:p>
            <a:pPr marL="0" indent="0" algn="r">
              <a:buNone/>
            </a:pPr>
            <a:r>
              <a:rPr lang="en-GB" dirty="0"/>
              <a:t>National Deaf Children’s Society, 2015 </a:t>
            </a:r>
          </a:p>
        </p:txBody>
      </p:sp>
      <p:pic>
        <p:nvPicPr>
          <p:cNvPr id="5" name="Picture 4" descr="Specialised skills key to helping deaf students thrive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3786" y="289268"/>
            <a:ext cx="1723014" cy="1149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7421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i="1" dirty="0" err="1">
                <a:solidFill>
                  <a:schemeClr val="accent4"/>
                </a:solidFill>
              </a:rPr>
              <a:t>Anghenion</a:t>
            </a:r>
            <a:r>
              <a:rPr lang="en-GB" i="1" dirty="0">
                <a:solidFill>
                  <a:schemeClr val="accent4"/>
                </a:solidFill>
              </a:rPr>
              <a:t> </a:t>
            </a:r>
            <a:r>
              <a:rPr lang="en-GB" i="1" dirty="0" err="1">
                <a:solidFill>
                  <a:schemeClr val="accent4"/>
                </a:solidFill>
              </a:rPr>
              <a:t>corfforol</a:t>
            </a:r>
            <a:br>
              <a:rPr lang="en-GB" i="1" dirty="0">
                <a:solidFill>
                  <a:schemeClr val="accent4"/>
                </a:solidFill>
              </a:rPr>
            </a:br>
            <a:r>
              <a:rPr lang="en-GB" dirty="0"/>
              <a:t>Physical needs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sz="half" idx="1"/>
          </p:nvPr>
        </p:nvSpPr>
        <p:spPr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cy-GB" dirty="0" err="1"/>
              <a:t>Nid</a:t>
            </a:r>
            <a:r>
              <a:rPr lang="en-GB" altLang="cy-GB" dirty="0"/>
              <a:t> </a:t>
            </a:r>
            <a:r>
              <a:rPr lang="en-GB" altLang="cy-GB" dirty="0" err="1"/>
              <a:t>grwp</a:t>
            </a:r>
            <a:r>
              <a:rPr lang="en-GB" altLang="cy-GB" dirty="0"/>
              <a:t> </a:t>
            </a:r>
            <a:r>
              <a:rPr lang="en-GB" altLang="cy-GB" dirty="0" err="1"/>
              <a:t>unffurf</a:t>
            </a:r>
            <a:r>
              <a:rPr lang="en-GB" altLang="cy-GB" dirty="0"/>
              <a:t> </a:t>
            </a:r>
            <a:r>
              <a:rPr lang="en-GB" altLang="cy-GB" dirty="0" err="1"/>
              <a:t>ond</a:t>
            </a:r>
            <a:r>
              <a:rPr lang="en-GB" altLang="cy-GB" dirty="0"/>
              <a:t> </a:t>
            </a:r>
            <a:r>
              <a:rPr lang="en-GB" altLang="cy-GB" dirty="0" err="1"/>
              <a:t>grwp</a:t>
            </a:r>
            <a:r>
              <a:rPr lang="en-GB" altLang="cy-GB" dirty="0"/>
              <a:t> </a:t>
            </a:r>
            <a:r>
              <a:rPr lang="en-GB" altLang="cy-GB" dirty="0" err="1"/>
              <a:t>amrywiol</a:t>
            </a:r>
            <a:r>
              <a:rPr lang="en-GB" altLang="cy-GB" dirty="0"/>
              <a:t> </a:t>
            </a:r>
            <a:r>
              <a:rPr lang="en-GB" altLang="cy-GB" dirty="0" err="1"/>
              <a:t>iawn</a:t>
            </a:r>
            <a:endParaRPr lang="en-GB" altLang="cy-GB" dirty="0"/>
          </a:p>
          <a:p>
            <a:pPr eaLnBrk="1" hangingPunct="1">
              <a:lnSpc>
                <a:spcPct val="90000"/>
              </a:lnSpc>
            </a:pPr>
            <a:r>
              <a:rPr lang="en-GB" altLang="cy-GB" dirty="0"/>
              <a:t>Gall </a:t>
            </a:r>
            <a:r>
              <a:rPr lang="en-GB" altLang="cy-GB" dirty="0" err="1"/>
              <a:t>godi</a:t>
            </a:r>
            <a:r>
              <a:rPr lang="en-GB" altLang="cy-GB" dirty="0"/>
              <a:t> o </a:t>
            </a:r>
            <a:r>
              <a:rPr lang="en-GB" altLang="cy-GB" dirty="0" err="1"/>
              <a:t>achosion</a:t>
            </a:r>
            <a:r>
              <a:rPr lang="en-GB" altLang="cy-GB" dirty="0"/>
              <a:t> </a:t>
            </a:r>
            <a:r>
              <a:rPr lang="en-GB" altLang="cy-GB" dirty="0" err="1"/>
              <a:t>corfforol</a:t>
            </a:r>
            <a:r>
              <a:rPr lang="en-GB" altLang="cy-GB" dirty="0"/>
              <a:t>, </a:t>
            </a:r>
            <a:r>
              <a:rPr lang="en-GB" altLang="cy-GB" dirty="0" err="1"/>
              <a:t>niwrolegol</a:t>
            </a:r>
            <a:r>
              <a:rPr lang="en-GB" altLang="cy-GB" dirty="0"/>
              <a:t> </a:t>
            </a:r>
            <a:r>
              <a:rPr lang="en-GB" altLang="cy-GB" dirty="0" err="1"/>
              <a:t>neu</a:t>
            </a:r>
            <a:r>
              <a:rPr lang="en-GB" altLang="cy-GB" dirty="0"/>
              <a:t> </a:t>
            </a:r>
            <a:r>
              <a:rPr lang="en-GB" altLang="cy-GB" dirty="0" err="1"/>
              <a:t>fetabolaidd</a:t>
            </a:r>
            <a:endParaRPr lang="en-GB" altLang="cy-GB" dirty="0"/>
          </a:p>
          <a:p>
            <a:pPr eaLnBrk="1" hangingPunct="1">
              <a:lnSpc>
                <a:spcPct val="90000"/>
              </a:lnSpc>
            </a:pPr>
            <a:r>
              <a:rPr lang="en-GB" altLang="cy-GB" dirty="0" err="1"/>
              <a:t>Dros</a:t>
            </a:r>
            <a:r>
              <a:rPr lang="en-GB" altLang="cy-GB" dirty="0"/>
              <a:t> </a:t>
            </a:r>
            <a:r>
              <a:rPr lang="en-GB" altLang="cy-GB" dirty="0" err="1"/>
              <a:t>dro</a:t>
            </a:r>
            <a:r>
              <a:rPr lang="en-GB" altLang="cy-GB" dirty="0"/>
              <a:t> </a:t>
            </a:r>
            <a:r>
              <a:rPr lang="en-GB" altLang="cy-GB" dirty="0" err="1"/>
              <a:t>neu’n</a:t>
            </a:r>
            <a:r>
              <a:rPr lang="en-GB" altLang="cy-GB" dirty="0"/>
              <a:t> </a:t>
            </a:r>
            <a:r>
              <a:rPr lang="en-GB" altLang="cy-GB" dirty="0" err="1"/>
              <a:t>barhaol</a:t>
            </a:r>
            <a:endParaRPr lang="en-GB" altLang="cy-GB" dirty="0"/>
          </a:p>
          <a:p>
            <a:pPr eaLnBrk="1" hangingPunct="1">
              <a:lnSpc>
                <a:spcPct val="90000"/>
              </a:lnSpc>
            </a:pPr>
            <a:r>
              <a:rPr lang="en-GB" altLang="cy-GB" dirty="0" err="1"/>
              <a:t>Ychydig</a:t>
            </a:r>
            <a:r>
              <a:rPr lang="en-GB" altLang="cy-GB" dirty="0"/>
              <a:t> o </a:t>
            </a:r>
            <a:r>
              <a:rPr lang="en-GB" altLang="cy-GB" dirty="0" err="1"/>
              <a:t>anghenion</a:t>
            </a:r>
            <a:r>
              <a:rPr lang="en-GB" altLang="cy-GB" dirty="0"/>
              <a:t> </a:t>
            </a:r>
            <a:r>
              <a:rPr lang="en-GB" altLang="cy-GB" dirty="0" err="1"/>
              <a:t>cyd-gordio</a:t>
            </a:r>
            <a:r>
              <a:rPr lang="en-GB" altLang="cy-GB" dirty="0"/>
              <a:t> </a:t>
            </a:r>
            <a:r>
              <a:rPr lang="en-GB" altLang="cy-GB" dirty="0" err="1"/>
              <a:t>i</a:t>
            </a:r>
            <a:r>
              <a:rPr lang="en-GB" altLang="cy-GB" dirty="0"/>
              <a:t> </a:t>
            </a:r>
            <a:r>
              <a:rPr lang="en-GB" altLang="cy-GB" dirty="0" err="1"/>
              <a:t>anghenion</a:t>
            </a:r>
            <a:r>
              <a:rPr lang="en-GB" altLang="cy-GB" dirty="0"/>
              <a:t> </a:t>
            </a:r>
            <a:r>
              <a:rPr lang="en-GB" altLang="cy-GB" dirty="0" err="1"/>
              <a:t>symudedd</a:t>
            </a:r>
            <a:r>
              <a:rPr lang="en-GB" altLang="cy-GB" dirty="0"/>
              <a:t> </a:t>
            </a:r>
            <a:r>
              <a:rPr lang="en-GB" altLang="cy-GB" dirty="0" err="1"/>
              <a:t>arwyddocaol</a:t>
            </a:r>
            <a:endParaRPr lang="en-GB" altLang="cy-GB" dirty="0"/>
          </a:p>
        </p:txBody>
      </p:sp>
      <p:sp>
        <p:nvSpPr>
          <p:cNvPr id="16390" name="Content Placeholder 3"/>
          <p:cNvSpPr>
            <a:spLocks noGrp="1"/>
          </p:cNvSpPr>
          <p:nvPr>
            <p:ph sz="half" idx="2"/>
          </p:nvPr>
        </p:nvSpPr>
        <p:spPr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>
              <a:spcBef>
                <a:spcPct val="0"/>
              </a:spcBef>
            </a:pPr>
            <a:r>
              <a:rPr lang="en-GB" altLang="en-US" i="1" dirty="0"/>
              <a:t>A very diverse group</a:t>
            </a:r>
          </a:p>
          <a:p>
            <a:pPr>
              <a:spcBef>
                <a:spcPct val="0"/>
              </a:spcBef>
            </a:pPr>
            <a:r>
              <a:rPr lang="en-GB" altLang="en-US" i="1" dirty="0"/>
              <a:t>Causes may be physical, neurological or metabolic</a:t>
            </a:r>
          </a:p>
          <a:p>
            <a:pPr>
              <a:spcBef>
                <a:spcPct val="0"/>
              </a:spcBef>
            </a:pPr>
            <a:r>
              <a:rPr lang="en-GB" altLang="en-US" i="1" dirty="0"/>
              <a:t>Short term or permanent </a:t>
            </a:r>
          </a:p>
          <a:p>
            <a:pPr>
              <a:spcBef>
                <a:spcPct val="0"/>
              </a:spcBef>
            </a:pPr>
            <a:r>
              <a:rPr lang="en-GB" altLang="en-US" i="1" dirty="0"/>
              <a:t>Minimal co-ordination difficulties to significant mobility needs</a:t>
            </a:r>
            <a:endParaRPr lang="cy-GB" altLang="en-US" i="1" dirty="0"/>
          </a:p>
        </p:txBody>
      </p:sp>
      <p:pic>
        <p:nvPicPr>
          <p:cNvPr id="2" name="Picture 1" descr="Disabled Boy Free Stock Photo - Public Domain Picture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11758"/>
            <a:ext cx="1188141" cy="1268760"/>
          </a:xfrm>
          <a:prstGeom prst="rect">
            <a:avLst/>
          </a:prstGeom>
        </p:spPr>
      </p:pic>
      <p:pic>
        <p:nvPicPr>
          <p:cNvPr id="3" name="Picture 2" descr="jobsanger: Texas GOP Cuts Help For Disabled Kid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530672"/>
            <a:ext cx="1535105" cy="9498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0170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Content Placeholder 2"/>
          <p:cNvSpPr>
            <a:spLocks noGrp="1"/>
          </p:cNvSpPr>
          <p:nvPr>
            <p:ph idx="1"/>
          </p:nvPr>
        </p:nvSpPr>
        <p:spPr>
          <a:xfrm>
            <a:off x="395536" y="1916832"/>
            <a:ext cx="3754760" cy="4752528"/>
          </a:xfrm>
        </p:spPr>
        <p:txBody>
          <a:bodyPr>
            <a:normAutofit fontScale="70000" lnSpcReduction="20000"/>
          </a:bodyPr>
          <a:lstStyle/>
          <a:p>
            <a:pPr marL="0" indent="0" eaLnBrk="1" hangingPunct="1">
              <a:buNone/>
            </a:pP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Enw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generig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ar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grwp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o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anhwylderau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yn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ymwneud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chyhyrau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symudiadau</a:t>
            </a:r>
            <a:endParaRPr lang="en-US" altLang="cy-GB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 eaLnBrk="1" hangingPunct="1">
              <a:buNone/>
            </a:pPr>
            <a:endParaRPr lang="en-US" altLang="cy-GB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 eaLnBrk="1" hangingPunct="1">
              <a:buNone/>
            </a:pP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Tua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2/1000 person gyda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pharlys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yr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ymennydd</a:t>
            </a:r>
            <a:endParaRPr lang="en-US" altLang="cy-GB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 eaLnBrk="1" hangingPunct="1">
              <a:buNone/>
            </a:pPr>
            <a:endParaRPr lang="en-US" altLang="cy-GB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 eaLnBrk="1" hangingPunct="1">
              <a:buNone/>
            </a:pP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Dim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yn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gwaethygu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na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gwella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trwy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bywyd</a:t>
            </a:r>
            <a:endParaRPr lang="en-US" altLang="cy-GB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 eaLnBrk="1" hangingPunct="1">
              <a:buNone/>
            </a:pPr>
            <a:endParaRPr lang="en-US" altLang="cy-GB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 eaLnBrk="1" hangingPunct="1">
              <a:buNone/>
            </a:pP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Negeseuon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rhwng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yr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ymenydd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a’r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cyhyrau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yn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gymysg</a:t>
            </a:r>
            <a:endParaRPr lang="en-US" altLang="cy-GB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 eaLnBrk="1" hangingPunct="1">
              <a:buNone/>
            </a:pPr>
            <a:endParaRPr lang="en-US" altLang="cy-GB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  <a:p>
            <a:pPr marL="0" indent="0" eaLnBrk="1" hangingPunct="1">
              <a:buNone/>
            </a:pP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Dim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dau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unigolyn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yr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un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peth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: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rhai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ag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effaith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ysgafn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,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eraill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yn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fwy</a:t>
            </a:r>
            <a:r>
              <a:rPr lang="en-US" altLang="cy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altLang="cy-GB" sz="28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difrifol</a:t>
            </a:r>
            <a:endParaRPr lang="en-US" altLang="cy-GB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332656" y="332656"/>
            <a:ext cx="82296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Parlys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yr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US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ymennydd</a:t>
            </a:r>
            <a:r>
              <a:rPr lang="en-US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/</a:t>
            </a:r>
            <a:r>
              <a:rPr lang="en-US" dirty="0"/>
              <a:t> </a:t>
            </a:r>
            <a:br>
              <a:rPr lang="en-US" dirty="0"/>
            </a:br>
            <a:r>
              <a:rPr lang="en-US" b="1" dirty="0"/>
              <a:t>Cerebral palsy</a:t>
            </a: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572000" y="1938588"/>
            <a:ext cx="4320480" cy="4919412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altLang="cy-GB" sz="2800" b="1" dirty="0"/>
              <a:t>A generic name for a group of disorders affecting muscles and movement </a:t>
            </a:r>
          </a:p>
          <a:p>
            <a:pPr marL="0" indent="0">
              <a:buNone/>
            </a:pPr>
            <a:endParaRPr lang="en-US" altLang="cy-GB" sz="2800" b="1" dirty="0"/>
          </a:p>
          <a:p>
            <a:pPr marL="0" indent="0">
              <a:buNone/>
            </a:pPr>
            <a:r>
              <a:rPr lang="en-US" altLang="cy-GB" sz="2800" b="1" dirty="0" err="1"/>
              <a:t>Approx</a:t>
            </a:r>
            <a:r>
              <a:rPr lang="en-US" altLang="cy-GB" sz="2800" b="1" dirty="0"/>
              <a:t> 2/1000 people have cerebral palsy </a:t>
            </a:r>
          </a:p>
          <a:p>
            <a:pPr marL="0" indent="0">
              <a:buNone/>
            </a:pPr>
            <a:endParaRPr lang="en-US" altLang="cy-GB" sz="2800" b="1" dirty="0"/>
          </a:p>
          <a:p>
            <a:pPr marL="0" indent="0">
              <a:buNone/>
            </a:pPr>
            <a:r>
              <a:rPr lang="en-US" altLang="cy-GB" sz="2800" b="1" dirty="0"/>
              <a:t>Neither worsens or ameliorates through life </a:t>
            </a:r>
          </a:p>
          <a:p>
            <a:pPr marL="0" indent="0">
              <a:buNone/>
            </a:pPr>
            <a:endParaRPr lang="en-US" altLang="cy-GB" sz="2800" b="1" dirty="0"/>
          </a:p>
          <a:p>
            <a:pPr marL="0" indent="0">
              <a:buNone/>
            </a:pPr>
            <a:r>
              <a:rPr lang="en-US" altLang="cy-GB" sz="2800" b="1" dirty="0"/>
              <a:t>Messages between the brain and the muscles are jumbled </a:t>
            </a:r>
          </a:p>
          <a:p>
            <a:pPr marL="0" indent="0">
              <a:buNone/>
            </a:pPr>
            <a:endParaRPr lang="en-US" altLang="cy-GB" sz="2800" b="1" dirty="0"/>
          </a:p>
          <a:p>
            <a:pPr marL="0" indent="0">
              <a:buNone/>
            </a:pPr>
            <a:r>
              <a:rPr lang="en-US" altLang="cy-GB" sz="2800" b="1" dirty="0"/>
              <a:t>No two individuals are the same: some affected mildly, others more significantly </a:t>
            </a:r>
          </a:p>
          <a:p>
            <a:pPr>
              <a:buFont typeface="Wingdings" panose="05000000000000000000" pitchFamily="2" charset="2"/>
              <a:buNone/>
            </a:pPr>
            <a:r>
              <a:rPr lang="en-US" altLang="cy-GB" sz="2800" dirty="0"/>
              <a:t>				(</a:t>
            </a:r>
            <a:r>
              <a:rPr lang="en-US" altLang="cy-GB" sz="1800" dirty="0" err="1"/>
              <a:t>Scope,n.d</a:t>
            </a:r>
            <a:r>
              <a:rPr lang="en-US" altLang="cy-GB" sz="2800" dirty="0"/>
              <a:t>.)</a:t>
            </a:r>
          </a:p>
        </p:txBody>
      </p:sp>
      <p:pic>
        <p:nvPicPr>
          <p:cNvPr id="3" name="Picture 2" descr="foot talk: September:Making every step count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0327" y="441810"/>
            <a:ext cx="1903826" cy="1265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916166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>
                <a:solidFill>
                  <a:schemeClr val="accent4"/>
                </a:solidFill>
              </a:rPr>
              <a:t>Stori</a:t>
            </a:r>
            <a:r>
              <a:rPr lang="en-GB" i="1" dirty="0">
                <a:solidFill>
                  <a:schemeClr val="accent4"/>
                </a:solidFill>
              </a:rPr>
              <a:t> Katherine</a:t>
            </a:r>
            <a:br>
              <a:rPr lang="en-GB" i="1" dirty="0">
                <a:solidFill>
                  <a:schemeClr val="accent4"/>
                </a:solidFill>
              </a:rPr>
            </a:br>
            <a:r>
              <a:rPr lang="en-GB" dirty="0"/>
              <a:t>Katherine’s Story  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3861047"/>
            <a:ext cx="4038600" cy="2265115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 err="1"/>
              <a:t>Gwyliwch</a:t>
            </a:r>
            <a:r>
              <a:rPr lang="en-GB" dirty="0"/>
              <a:t> </a:t>
            </a:r>
            <a:r>
              <a:rPr lang="en-GB" dirty="0" err="1"/>
              <a:t>stori</a:t>
            </a:r>
            <a:r>
              <a:rPr lang="en-GB" dirty="0"/>
              <a:t> Katherine. </a:t>
            </a:r>
          </a:p>
          <a:p>
            <a:r>
              <a:rPr lang="en-GB" dirty="0"/>
              <a:t>Pa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cael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Katherine?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48200" y="3861048"/>
            <a:ext cx="4038600" cy="2265115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i="1" dirty="0"/>
              <a:t>Watch </a:t>
            </a:r>
            <a:r>
              <a:rPr lang="en-GB" i="1" dirty="0">
                <a:hlinkClick r:id="rId2"/>
              </a:rPr>
              <a:t>Katherine’s Story</a:t>
            </a:r>
            <a:r>
              <a:rPr lang="en-GB" i="1" dirty="0"/>
              <a:t>. </a:t>
            </a:r>
          </a:p>
          <a:p>
            <a:pPr lvl="1"/>
            <a:r>
              <a:rPr lang="en-GB" i="1" dirty="0"/>
              <a:t>What strategies are used to support Katherine in school?</a:t>
            </a:r>
          </a:p>
        </p:txBody>
      </p:sp>
      <p:pic>
        <p:nvPicPr>
          <p:cNvPr id="3074" name="Picture 2" descr="C:\Users\TERRY\AppData\Local\Microsoft\Windows\INetCache\IE\AGOHAMBX\observacion[1]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916832"/>
            <a:ext cx="1581856" cy="1682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05972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i="1" dirty="0" err="1">
                <a:solidFill>
                  <a:schemeClr val="accent4"/>
                </a:solidFill>
              </a:rPr>
              <a:t>Anghenion</a:t>
            </a:r>
            <a:r>
              <a:rPr lang="en-US" i="1" dirty="0">
                <a:solidFill>
                  <a:schemeClr val="accent4"/>
                </a:solidFill>
              </a:rPr>
              <a:t> </a:t>
            </a:r>
            <a:r>
              <a:rPr lang="en-US" i="1" dirty="0" err="1">
                <a:solidFill>
                  <a:schemeClr val="accent4"/>
                </a:solidFill>
              </a:rPr>
              <a:t>Posibl</a:t>
            </a:r>
            <a:br>
              <a:rPr lang="en-US" i="1" dirty="0">
                <a:solidFill>
                  <a:schemeClr val="accent4"/>
                </a:solidFill>
              </a:rPr>
            </a:br>
            <a:r>
              <a:rPr lang="en-US" dirty="0"/>
              <a:t>Possible Requirements</a:t>
            </a:r>
          </a:p>
        </p:txBody>
      </p:sp>
      <p:sp>
        <p:nvSpPr>
          <p:cNvPr id="19461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en-US" altLang="cy-GB" dirty="0" err="1"/>
              <a:t>Trefniadau</a:t>
            </a:r>
            <a:r>
              <a:rPr lang="en-US" altLang="cy-GB" dirty="0"/>
              <a:t> </a:t>
            </a:r>
            <a:r>
              <a:rPr lang="en-US" altLang="cy-GB" dirty="0" err="1"/>
              <a:t>dysgu</a:t>
            </a:r>
            <a:r>
              <a:rPr lang="en-US" altLang="cy-GB" dirty="0"/>
              <a:t> </a:t>
            </a:r>
            <a:r>
              <a:rPr lang="en-US" altLang="cy-GB" dirty="0" err="1"/>
              <a:t>hyblyg</a:t>
            </a:r>
            <a:endParaRPr lang="en-US" altLang="cy-GB" dirty="0"/>
          </a:p>
          <a:p>
            <a:r>
              <a:rPr lang="en-US" altLang="cy-GB" dirty="0" err="1"/>
              <a:t>Seddi</a:t>
            </a:r>
            <a:r>
              <a:rPr lang="en-US" altLang="cy-GB" dirty="0"/>
              <a:t> </a:t>
            </a:r>
            <a:r>
              <a:rPr lang="en-US" altLang="cy-GB" dirty="0" err="1"/>
              <a:t>addas</a:t>
            </a:r>
            <a:endParaRPr lang="en-US" altLang="cy-GB" dirty="0"/>
          </a:p>
          <a:p>
            <a:r>
              <a:rPr lang="en-US" altLang="cy-GB" dirty="0" err="1"/>
              <a:t>Newidiadau</a:t>
            </a:r>
            <a:r>
              <a:rPr lang="en-US" altLang="cy-GB" dirty="0"/>
              <a:t> </a:t>
            </a:r>
            <a:r>
              <a:rPr lang="en-US" altLang="cy-GB" dirty="0" err="1"/>
              <a:t>i</a:t>
            </a:r>
            <a:r>
              <a:rPr lang="en-US" altLang="cy-GB" dirty="0"/>
              <a:t> </a:t>
            </a:r>
            <a:r>
              <a:rPr lang="en-US" altLang="cy-GB" dirty="0" err="1"/>
              <a:t>amgylchedd</a:t>
            </a:r>
            <a:r>
              <a:rPr lang="en-US" altLang="cy-GB" dirty="0"/>
              <a:t> </a:t>
            </a:r>
            <a:r>
              <a:rPr lang="en-US" altLang="cy-GB" dirty="0" err="1"/>
              <a:t>yr</a:t>
            </a:r>
            <a:r>
              <a:rPr lang="en-US" altLang="cy-GB" dirty="0"/>
              <a:t> </a:t>
            </a:r>
            <a:r>
              <a:rPr lang="en-US" altLang="cy-GB" dirty="0" err="1"/>
              <a:t>ysgol</a:t>
            </a:r>
            <a:endParaRPr lang="en-US" altLang="cy-GB" dirty="0"/>
          </a:p>
          <a:p>
            <a:r>
              <a:rPr lang="en-US" altLang="cy-GB" dirty="0" err="1"/>
              <a:t>Mynediad</a:t>
            </a:r>
            <a:r>
              <a:rPr lang="en-US" altLang="cy-GB" dirty="0"/>
              <a:t> </a:t>
            </a:r>
            <a:r>
              <a:rPr lang="en-US" altLang="cy-GB" dirty="0" err="1"/>
              <a:t>i</a:t>
            </a:r>
            <a:r>
              <a:rPr lang="en-US" altLang="cy-GB" dirty="0"/>
              <a:t> </a:t>
            </a:r>
            <a:r>
              <a:rPr lang="en-US" altLang="cy-GB" dirty="0" err="1"/>
              <a:t>gyfathrebu</a:t>
            </a:r>
            <a:r>
              <a:rPr lang="en-US" altLang="cy-GB" dirty="0"/>
              <a:t> </a:t>
            </a:r>
            <a:r>
              <a:rPr lang="en-US" altLang="cy-GB" dirty="0" err="1"/>
              <a:t>mewn</a:t>
            </a:r>
            <a:r>
              <a:rPr lang="en-US" altLang="cy-GB" dirty="0"/>
              <a:t>  dull </a:t>
            </a:r>
            <a:r>
              <a:rPr lang="en-US" altLang="cy-GB" dirty="0" err="1"/>
              <a:t>gwahanol</a:t>
            </a:r>
            <a:r>
              <a:rPr lang="en-US" altLang="cy-GB" dirty="0"/>
              <a:t> </a:t>
            </a:r>
            <a:r>
              <a:rPr lang="en-US" altLang="cy-GB" dirty="0" err="1"/>
              <a:t>neu</a:t>
            </a:r>
            <a:r>
              <a:rPr lang="en-US" altLang="cy-GB" dirty="0"/>
              <a:t> </a:t>
            </a:r>
            <a:r>
              <a:rPr lang="en-US" altLang="cy-GB" dirty="0" err="1"/>
              <a:t>ychwanegol</a:t>
            </a:r>
            <a:endParaRPr lang="en-US" altLang="cy-GB" dirty="0"/>
          </a:p>
          <a:p>
            <a:pPr marL="0" indent="0" algn="r">
              <a:buNone/>
            </a:pPr>
            <a:r>
              <a:rPr lang="en-US" altLang="cy-GB" dirty="0"/>
              <a:t>(WAG, 2002)</a:t>
            </a:r>
          </a:p>
        </p:txBody>
      </p:sp>
      <p:sp>
        <p:nvSpPr>
          <p:cNvPr id="19462" name="Content Placeholder 4"/>
          <p:cNvSpPr>
            <a:spLocks noGrp="1"/>
          </p:cNvSpPr>
          <p:nvPr>
            <p:ph sz="half" idx="2"/>
          </p:nvPr>
        </p:nvSpPr>
        <p:spPr/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r>
              <a:rPr lang="en-GB" altLang="en-US" i="1" dirty="0"/>
              <a:t>Flexible teaching arrangements</a:t>
            </a:r>
          </a:p>
          <a:p>
            <a:r>
              <a:rPr lang="en-GB" altLang="en-US" i="1" dirty="0"/>
              <a:t>Appropriate seating</a:t>
            </a:r>
          </a:p>
          <a:p>
            <a:r>
              <a:rPr lang="en-GB" altLang="en-US" i="1" dirty="0"/>
              <a:t>Changes to the school environment</a:t>
            </a:r>
          </a:p>
          <a:p>
            <a:r>
              <a:rPr lang="en-GB" altLang="en-US" i="1" dirty="0"/>
              <a:t>Access to different or additional forms of communication</a:t>
            </a:r>
          </a:p>
          <a:p>
            <a:pPr marL="0" indent="0" algn="r">
              <a:buNone/>
            </a:pPr>
            <a:r>
              <a:rPr lang="en-US" altLang="cy-GB" dirty="0"/>
              <a:t>(WAG, 2002)</a:t>
            </a:r>
          </a:p>
          <a:p>
            <a:pPr marL="0" indent="0">
              <a:buNone/>
            </a:pPr>
            <a:endParaRPr lang="en-GB" altLang="en-US" dirty="0"/>
          </a:p>
          <a:p>
            <a:endParaRPr lang="cy-GB" altLang="en-US" dirty="0"/>
          </a:p>
        </p:txBody>
      </p:sp>
    </p:spTree>
    <p:extLst>
      <p:ext uri="{BB962C8B-B14F-4D97-AF65-F5344CB8AC3E}">
        <p14:creationId xmlns:p14="http://schemas.microsoft.com/office/powerpoint/2010/main" val="14748141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i="1" dirty="0" err="1">
                <a:solidFill>
                  <a:schemeClr val="accent4"/>
                </a:solidFill>
              </a:rPr>
              <a:t>Anghenion</a:t>
            </a:r>
            <a:r>
              <a:rPr lang="en-US" i="1" dirty="0">
                <a:solidFill>
                  <a:schemeClr val="accent4"/>
                </a:solidFill>
              </a:rPr>
              <a:t> </a:t>
            </a:r>
            <a:r>
              <a:rPr lang="en-US" i="1" dirty="0" err="1">
                <a:solidFill>
                  <a:schemeClr val="accent4"/>
                </a:solidFill>
              </a:rPr>
              <a:t>Posibl</a:t>
            </a:r>
            <a:br>
              <a:rPr lang="en-US" i="1" dirty="0">
                <a:solidFill>
                  <a:schemeClr val="accent4"/>
                </a:solidFill>
              </a:rPr>
            </a:br>
            <a:r>
              <a:rPr lang="en-US" dirty="0"/>
              <a:t>Possible requirements</a:t>
            </a:r>
          </a:p>
        </p:txBody>
      </p:sp>
      <p:sp>
        <p:nvSpPr>
          <p:cNvPr id="20485" name="Content Placeholder 2"/>
          <p:cNvSpPr>
            <a:spLocks noGrp="1"/>
          </p:cNvSpPr>
          <p:nvPr>
            <p:ph sz="half" idx="1"/>
          </p:nvPr>
        </p:nvSpPr>
        <p:spPr>
          <a:ln/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eaLnBrk="1" hangingPunct="1"/>
            <a:r>
              <a:rPr lang="en-US" altLang="cy-GB" dirty="0" err="1"/>
              <a:t>Darpariaeth</a:t>
            </a:r>
            <a:r>
              <a:rPr lang="en-US" altLang="cy-GB" dirty="0"/>
              <a:t> </a:t>
            </a:r>
            <a:r>
              <a:rPr lang="en-US" altLang="cy-GB" dirty="0" err="1"/>
              <a:t>deunyddiau</a:t>
            </a:r>
            <a:r>
              <a:rPr lang="en-US" altLang="cy-GB" dirty="0"/>
              <a:t> </a:t>
            </a:r>
            <a:r>
              <a:rPr lang="en-US" altLang="cy-GB" dirty="0" err="1"/>
              <a:t>cyffyrddol</a:t>
            </a:r>
            <a:r>
              <a:rPr lang="en-US" altLang="cy-GB" dirty="0"/>
              <a:t> </a:t>
            </a:r>
            <a:r>
              <a:rPr lang="en-US" altLang="cy-GB" dirty="0" err="1"/>
              <a:t>neu</a:t>
            </a:r>
            <a:r>
              <a:rPr lang="en-US" altLang="cy-GB" dirty="0"/>
              <a:t> </a:t>
            </a:r>
            <a:r>
              <a:rPr lang="en-US" altLang="cy-GB" dirty="0" err="1"/>
              <a:t>ginesthetig</a:t>
            </a:r>
            <a:endParaRPr lang="en-US" altLang="cy-GB" dirty="0"/>
          </a:p>
          <a:p>
            <a:pPr eaLnBrk="1" hangingPunct="1"/>
            <a:r>
              <a:rPr lang="en-US" altLang="cy-GB" dirty="0" err="1"/>
              <a:t>Mynediad</a:t>
            </a:r>
            <a:r>
              <a:rPr lang="en-US" altLang="cy-GB" dirty="0"/>
              <a:t> </a:t>
            </a:r>
            <a:r>
              <a:rPr lang="en-US" altLang="cy-GB" dirty="0" err="1"/>
              <a:t>i</a:t>
            </a:r>
            <a:r>
              <a:rPr lang="en-US" altLang="cy-GB" dirty="0"/>
              <a:t> bob </a:t>
            </a:r>
            <a:r>
              <a:rPr lang="en-US" altLang="cy-GB" dirty="0" err="1"/>
              <a:t>rhan</a:t>
            </a:r>
            <a:r>
              <a:rPr lang="en-US" altLang="cy-GB" dirty="0"/>
              <a:t> </a:t>
            </a:r>
            <a:r>
              <a:rPr lang="en-US" altLang="cy-GB" dirty="0" err="1"/>
              <a:t>o’r</a:t>
            </a:r>
            <a:r>
              <a:rPr lang="en-US" altLang="cy-GB" dirty="0"/>
              <a:t> </a:t>
            </a:r>
            <a:r>
              <a:rPr lang="en-US" altLang="cy-GB" dirty="0" err="1"/>
              <a:t>cwricwlwm</a:t>
            </a:r>
            <a:r>
              <a:rPr lang="en-US" altLang="cy-GB" dirty="0"/>
              <a:t> </a:t>
            </a:r>
            <a:r>
              <a:rPr lang="en-US" altLang="cy-GB" dirty="0" err="1"/>
              <a:t>drwy</a:t>
            </a:r>
            <a:r>
              <a:rPr lang="en-US" altLang="cy-GB" dirty="0"/>
              <a:t> offer  </a:t>
            </a:r>
            <a:r>
              <a:rPr lang="en-US" altLang="cy-GB" dirty="0" err="1"/>
              <a:t>arbenigol</a:t>
            </a:r>
            <a:endParaRPr lang="en-US" altLang="cy-GB" dirty="0"/>
          </a:p>
          <a:p>
            <a:pPr eaLnBrk="1" hangingPunct="1"/>
            <a:r>
              <a:rPr lang="en-US" altLang="cy-GB" dirty="0" err="1"/>
              <a:t>Mynediad</a:t>
            </a:r>
            <a:r>
              <a:rPr lang="en-US" altLang="cy-GB" dirty="0"/>
              <a:t> </a:t>
            </a:r>
            <a:r>
              <a:rPr lang="en-US" altLang="cy-GB" dirty="0" err="1"/>
              <a:t>rheolaidd</a:t>
            </a:r>
            <a:r>
              <a:rPr lang="en-US" altLang="cy-GB" dirty="0"/>
              <a:t> </a:t>
            </a:r>
            <a:r>
              <a:rPr lang="en-US" altLang="cy-GB" dirty="0" err="1"/>
              <a:t>i</a:t>
            </a:r>
            <a:r>
              <a:rPr lang="en-US" altLang="cy-GB" dirty="0"/>
              <a:t> </a:t>
            </a:r>
            <a:r>
              <a:rPr lang="en-US" altLang="cy-GB" dirty="0" err="1"/>
              <a:t>gymorth</a:t>
            </a:r>
            <a:r>
              <a:rPr lang="en-US" altLang="cy-GB" dirty="0"/>
              <a:t> </a:t>
            </a:r>
            <a:r>
              <a:rPr lang="en-US" altLang="cy-GB" dirty="0" err="1"/>
              <a:t>arbenigol</a:t>
            </a:r>
            <a:endParaRPr lang="en-US" altLang="cy-GB" dirty="0"/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US" altLang="cy-GB" sz="1800" dirty="0"/>
              <a:t>(</a:t>
            </a:r>
            <a:r>
              <a:rPr lang="en-US" altLang="cy-GB" sz="1200" dirty="0"/>
              <a:t>WAG, 2002)</a:t>
            </a:r>
            <a:endParaRPr lang="en-US" altLang="cy-GB" dirty="0"/>
          </a:p>
        </p:txBody>
      </p:sp>
      <p:sp>
        <p:nvSpPr>
          <p:cNvPr id="20486" name="Content Placeholder 4"/>
          <p:cNvSpPr>
            <a:spLocks noGrp="1"/>
          </p:cNvSpPr>
          <p:nvPr>
            <p:ph sz="half" idx="2"/>
          </p:nvPr>
        </p:nvSpPr>
        <p:spPr>
          <a:ln/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/>
          <a:p>
            <a:pPr>
              <a:spcBef>
                <a:spcPct val="0"/>
              </a:spcBef>
            </a:pPr>
            <a:r>
              <a:rPr lang="en-GB" altLang="en-US" i="1" dirty="0"/>
              <a:t>Provision of tactile or kinaesthetic resources</a:t>
            </a:r>
          </a:p>
          <a:p>
            <a:pPr>
              <a:spcBef>
                <a:spcPct val="0"/>
              </a:spcBef>
            </a:pPr>
            <a:r>
              <a:rPr lang="en-GB" altLang="en-US" i="1" dirty="0"/>
              <a:t>Access to the curriculum through specialist equipment</a:t>
            </a:r>
          </a:p>
          <a:p>
            <a:pPr>
              <a:spcBef>
                <a:spcPct val="0"/>
              </a:spcBef>
            </a:pPr>
            <a:r>
              <a:rPr lang="en-GB" altLang="en-US" i="1" dirty="0"/>
              <a:t>Regular access to specialist support</a:t>
            </a:r>
            <a:endParaRPr lang="cy-GB" altLang="en-US" i="1" dirty="0"/>
          </a:p>
        </p:txBody>
      </p:sp>
    </p:spTree>
    <p:extLst>
      <p:ext uri="{BB962C8B-B14F-4D97-AF65-F5344CB8AC3E}">
        <p14:creationId xmlns:p14="http://schemas.microsoft.com/office/powerpoint/2010/main" val="30832745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Gweithgaredd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Astudiaeth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i="1" dirty="0" err="1">
                <a:solidFill>
                  <a:schemeClr val="accent1">
                    <a:lumMod val="75000"/>
                  </a:schemeClr>
                </a:solidFill>
              </a:rPr>
              <a:t>Achos</a:t>
            </a:r>
            <a:br>
              <a:rPr lang="en-GB" i="1" dirty="0">
                <a:solidFill>
                  <a:schemeClr val="accent1">
                    <a:lumMod val="75000"/>
                  </a:schemeClr>
                </a:solidFill>
              </a:rPr>
            </a:br>
            <a:r>
              <a:rPr lang="en-GB" dirty="0"/>
              <a:t>Case Study Activity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141168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sz="2700" dirty="0"/>
              <a:t>Yn </a:t>
            </a:r>
            <a:r>
              <a:rPr lang="en-GB" sz="2700" dirty="0" err="1"/>
              <a:t>olaf</a:t>
            </a:r>
            <a:r>
              <a:rPr lang="en-GB" sz="2700" dirty="0"/>
              <a:t>, </a:t>
            </a:r>
            <a:r>
              <a:rPr lang="en-GB" sz="2700" dirty="0" err="1"/>
              <a:t>darllenwch</a:t>
            </a:r>
            <a:r>
              <a:rPr lang="en-GB" sz="2700" dirty="0"/>
              <a:t> stori Mollie. (Gweler Moodle)</a:t>
            </a:r>
          </a:p>
          <a:p>
            <a:pPr lvl="1"/>
            <a:r>
              <a:rPr lang="en-GB" dirty="0" err="1"/>
              <a:t>Tanlinellwch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heriau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Mollie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wynebu</a:t>
            </a:r>
            <a:r>
              <a:rPr lang="en-GB" dirty="0"/>
              <a:t>. </a:t>
            </a:r>
          </a:p>
          <a:p>
            <a:pPr lvl="1"/>
            <a:r>
              <a:rPr lang="en-GB" dirty="0" err="1"/>
              <a:t>Nodwch</a:t>
            </a:r>
            <a:r>
              <a:rPr lang="en-GB" dirty="0"/>
              <a:t> unrhyw </a:t>
            </a:r>
            <a:r>
              <a:rPr lang="en-GB" dirty="0" err="1"/>
              <a:t>gefnogaeth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Mollie wedi </a:t>
            </a:r>
            <a:r>
              <a:rPr lang="en-GB" dirty="0" err="1"/>
              <a:t>derbyn</a:t>
            </a:r>
            <a:r>
              <a:rPr lang="en-GB" dirty="0"/>
              <a:t>. Pa </a:t>
            </a:r>
            <a:r>
              <a:rPr lang="en-GB" dirty="0" err="1"/>
              <a:t>mor</a:t>
            </a:r>
            <a:r>
              <a:rPr lang="en-GB" dirty="0"/>
              <a:t> </a:t>
            </a:r>
            <a:r>
              <a:rPr lang="en-GB" dirty="0" err="1"/>
              <a:t>addas</a:t>
            </a:r>
            <a:r>
              <a:rPr lang="en-GB" dirty="0"/>
              <a:t> </a:t>
            </a:r>
            <a:r>
              <a:rPr lang="en-GB" dirty="0" err="1"/>
              <a:t>oedd</a:t>
            </a:r>
            <a:r>
              <a:rPr lang="en-GB" dirty="0"/>
              <a:t> y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? </a:t>
            </a:r>
          </a:p>
          <a:p>
            <a:pPr lvl="1"/>
            <a:r>
              <a:rPr lang="en-GB" dirty="0" err="1"/>
              <a:t>Awgrymwch</a:t>
            </a:r>
            <a:r>
              <a:rPr lang="en-GB" dirty="0"/>
              <a:t> </a:t>
            </a:r>
            <a:r>
              <a:rPr lang="en-GB" dirty="0" err="1"/>
              <a:t>tair</a:t>
            </a:r>
            <a:r>
              <a:rPr lang="en-GB" dirty="0"/>
              <a:t> ffordd </a:t>
            </a:r>
            <a:r>
              <a:rPr lang="en-GB" dirty="0" err="1"/>
              <a:t>allai’r</a:t>
            </a:r>
            <a:r>
              <a:rPr lang="en-GB" dirty="0"/>
              <a:t> ysgol </a:t>
            </a:r>
            <a:r>
              <a:rPr lang="en-GB" dirty="0" err="1"/>
              <a:t>barhau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gwrdd</a:t>
            </a:r>
            <a:r>
              <a:rPr lang="en-GB" dirty="0"/>
              <a:t> ag </a:t>
            </a:r>
            <a:r>
              <a:rPr lang="en-GB" dirty="0" err="1"/>
              <a:t>anghenion</a:t>
            </a:r>
            <a:r>
              <a:rPr lang="en-GB" dirty="0"/>
              <a:t> Mollie. </a:t>
            </a:r>
          </a:p>
          <a:p>
            <a:pPr lvl="1"/>
            <a:r>
              <a:rPr lang="en-GB" dirty="0" err="1"/>
              <a:t>Byddwch</a:t>
            </a:r>
            <a:r>
              <a:rPr lang="en-GB" dirty="0"/>
              <a:t> yn </a:t>
            </a:r>
            <a:r>
              <a:rPr lang="en-GB" dirty="0" err="1"/>
              <a:t>barod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drafod</a:t>
            </a:r>
            <a:r>
              <a:rPr lang="en-GB" dirty="0"/>
              <a:t> yn y </a:t>
            </a:r>
            <a:r>
              <a:rPr lang="en-GB" dirty="0" err="1"/>
              <a:t>ddarlith</a:t>
            </a:r>
            <a:r>
              <a:rPr lang="en-GB" dirty="0"/>
              <a:t> </a:t>
            </a:r>
            <a:r>
              <a:rPr lang="en-GB" dirty="0" err="1"/>
              <a:t>nesaf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5141168"/>
          </a:xfr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r>
              <a:rPr lang="en-GB" i="1" dirty="0"/>
              <a:t>Lastly, read Mollie’s Story. (See Moodle)</a:t>
            </a:r>
          </a:p>
          <a:p>
            <a:pPr lvl="1"/>
            <a:r>
              <a:rPr lang="en-GB" i="1" dirty="0"/>
              <a:t>Underline the challenges faced by Mollie. </a:t>
            </a:r>
          </a:p>
          <a:p>
            <a:pPr lvl="1"/>
            <a:r>
              <a:rPr lang="en-GB" i="1" dirty="0"/>
              <a:t>Note the positive support the school have put in place for Mollie. How appropriate were these strategies?</a:t>
            </a:r>
          </a:p>
          <a:p>
            <a:pPr lvl="1"/>
            <a:r>
              <a:rPr lang="en-GB" i="1" dirty="0"/>
              <a:t>Suggest three ways the school can continue to meet Mollie’s needs. </a:t>
            </a:r>
          </a:p>
          <a:p>
            <a:pPr lvl="1"/>
            <a:r>
              <a:rPr lang="en-GB" i="1" dirty="0"/>
              <a:t>Be prepared to discuss in the next lecture.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130609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>
                <a:solidFill>
                  <a:schemeClr val="accent4"/>
                </a:solidFill>
              </a:rPr>
              <a:t>Darllen</a:t>
            </a:r>
            <a:r>
              <a:rPr lang="en-GB" i="1" dirty="0">
                <a:solidFill>
                  <a:schemeClr val="accent4"/>
                </a:solidFill>
              </a:rPr>
              <a:t> </a:t>
            </a:r>
            <a:r>
              <a:rPr lang="en-GB" i="1" dirty="0" err="1">
                <a:solidFill>
                  <a:schemeClr val="accent4"/>
                </a:solidFill>
              </a:rPr>
              <a:t>Pellach</a:t>
            </a:r>
            <a:r>
              <a:rPr lang="en-GB" i="1" dirty="0">
                <a:solidFill>
                  <a:schemeClr val="accent4"/>
                </a:solidFill>
              </a:rPr>
              <a:t> </a:t>
            </a:r>
            <a:r>
              <a:rPr lang="en-GB" i="1" dirty="0" err="1">
                <a:solidFill>
                  <a:schemeClr val="accent4"/>
                </a:solidFill>
              </a:rPr>
              <a:t>Defnyddiol</a:t>
            </a:r>
            <a:br>
              <a:rPr lang="en-GB" i="1" dirty="0">
                <a:solidFill>
                  <a:schemeClr val="accent4"/>
                </a:solidFill>
              </a:rPr>
            </a:br>
            <a:r>
              <a:rPr lang="en-GB" i="1" dirty="0"/>
              <a:t>Useful Follow Up Reading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en-GB" dirty="0"/>
              <a:t>National Deaf Children’s Society (2015</a:t>
            </a:r>
            <a:r>
              <a:rPr lang="en-GB" i="1" dirty="0"/>
              <a:t>) Supporting the Achievement of Deaf Children in Primary Schools,</a:t>
            </a:r>
            <a:r>
              <a:rPr lang="en-GB" dirty="0"/>
              <a:t> Available at: </a:t>
            </a:r>
            <a:r>
              <a:rPr lang="en-GB" dirty="0">
                <a:hlinkClick r:id="rId2"/>
              </a:rPr>
              <a:t>http://www.ndcs.org.uk/document.rm?id=9423</a:t>
            </a:r>
            <a:r>
              <a:rPr lang="en-GB" dirty="0"/>
              <a:t> Accessed: 11/9/17. </a:t>
            </a:r>
          </a:p>
          <a:p>
            <a:pPr marL="457200" lvl="1" indent="0">
              <a:buNone/>
            </a:pPr>
            <a:endParaRPr lang="en-GB" dirty="0"/>
          </a:p>
          <a:p>
            <a:r>
              <a:rPr lang="en-GB" dirty="0"/>
              <a:t>Chapter 6 – ‘Supporting Children with Physical and Sensory Difficulty’ in Knowles, G. (</a:t>
            </a:r>
            <a:r>
              <a:rPr lang="en-GB" dirty="0" err="1"/>
              <a:t>ed</a:t>
            </a:r>
            <a:r>
              <a:rPr lang="en-GB" dirty="0"/>
              <a:t>) (2011) </a:t>
            </a:r>
            <a:r>
              <a:rPr lang="en-GB" i="1" dirty="0"/>
              <a:t>Supporting Inclusive Practice, </a:t>
            </a:r>
            <a:r>
              <a:rPr lang="en-GB" dirty="0"/>
              <a:t>London: Routledge. </a:t>
            </a:r>
          </a:p>
        </p:txBody>
      </p:sp>
    </p:spTree>
    <p:extLst>
      <p:ext uri="{BB962C8B-B14F-4D97-AF65-F5344CB8AC3E}">
        <p14:creationId xmlns:p14="http://schemas.microsoft.com/office/powerpoint/2010/main" val="42694949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err="1">
                <a:solidFill>
                  <a:schemeClr val="accent4"/>
                </a:solidFill>
              </a:rPr>
              <a:t>Llyfryddiaeth</a:t>
            </a:r>
            <a:br>
              <a:rPr lang="en-GB" i="1" dirty="0">
                <a:solidFill>
                  <a:schemeClr val="accent4"/>
                </a:solidFill>
              </a:rPr>
            </a:br>
            <a:r>
              <a:rPr lang="en-GB" dirty="0"/>
              <a:t>Bibliography 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British Deaf Association (2015) </a:t>
            </a:r>
            <a:r>
              <a:rPr lang="en-GB" i="1" dirty="0"/>
              <a:t>What is Deaf Culture?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https://bda.org.uk/what-is-deaf-culture/</a:t>
            </a:r>
            <a:r>
              <a:rPr lang="en-GB" dirty="0"/>
              <a:t> Accessed: 11/9/17. </a:t>
            </a:r>
          </a:p>
          <a:p>
            <a:r>
              <a:rPr lang="en-GB" dirty="0"/>
              <a:t>Farrell, M. (2008) </a:t>
            </a:r>
            <a:r>
              <a:rPr lang="en-GB" i="1" dirty="0"/>
              <a:t>Educating Special Children: An Introduction to Provision for Pupils with Disabilities and Disorders</a:t>
            </a:r>
            <a:r>
              <a:rPr lang="en-GB" dirty="0"/>
              <a:t>, Oxon: Routledge. </a:t>
            </a:r>
          </a:p>
          <a:p>
            <a:r>
              <a:rPr lang="en-GB" dirty="0"/>
              <a:t>Leslie, V. (2011) ‘Supporting Children with Physical and Sensory Difficulty’ in Knowles, G. (</a:t>
            </a:r>
            <a:r>
              <a:rPr lang="en-GB" dirty="0" err="1"/>
              <a:t>ed</a:t>
            </a:r>
            <a:r>
              <a:rPr lang="en-GB" dirty="0"/>
              <a:t>) (2011) </a:t>
            </a:r>
            <a:r>
              <a:rPr lang="en-GB" i="1" dirty="0"/>
              <a:t>Supporting Inclusive Practice, </a:t>
            </a:r>
            <a:r>
              <a:rPr lang="en-GB" dirty="0"/>
              <a:t>London: Routledge. </a:t>
            </a:r>
          </a:p>
          <a:p>
            <a:r>
              <a:rPr lang="en-GB" dirty="0"/>
              <a:t>National Deaf Children’s Society (2015) </a:t>
            </a:r>
            <a:r>
              <a:rPr lang="en-GB" i="1" dirty="0"/>
              <a:t>Mild Hearing Loss, Major Impact,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http://www.ndcs.org.uk/professional_support/our_resources/education_resources.html#contentblock3</a:t>
            </a:r>
            <a:r>
              <a:rPr lang="en-GB" dirty="0"/>
              <a:t> Accessed: 11/9/17. </a:t>
            </a:r>
          </a:p>
          <a:p>
            <a:r>
              <a:rPr lang="en-GB" dirty="0"/>
              <a:t>National Deaf Children’s Society (2016) </a:t>
            </a:r>
            <a:r>
              <a:rPr lang="en-GB" i="1" dirty="0"/>
              <a:t>Supporting Deaf Young People through Transition,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http://www.ndcs.org.uk/professional_support/our_resources/education_resources.html#contentblock3</a:t>
            </a:r>
            <a:r>
              <a:rPr lang="en-GB" dirty="0"/>
              <a:t> Accessed: 11/9/17. </a:t>
            </a:r>
          </a:p>
          <a:p>
            <a:r>
              <a:rPr lang="en-GB" dirty="0"/>
              <a:t>National Deaf Children’s Society (2015</a:t>
            </a:r>
            <a:r>
              <a:rPr lang="en-GB" i="1" dirty="0"/>
              <a:t>) Supporting the Achievement of Deaf Children in Primary Schools,</a:t>
            </a:r>
            <a:r>
              <a:rPr lang="en-GB" dirty="0"/>
              <a:t> Available at: </a:t>
            </a:r>
            <a:r>
              <a:rPr lang="en-GB" dirty="0">
                <a:hlinkClick r:id="rId4"/>
              </a:rPr>
              <a:t>http://www.ndcs.org.uk/document.rm?id=9423</a:t>
            </a:r>
            <a:r>
              <a:rPr lang="en-GB" dirty="0"/>
              <a:t> Accessed: 11/9/17. </a:t>
            </a:r>
          </a:p>
          <a:p>
            <a:r>
              <a:rPr lang="en-US" dirty="0"/>
              <a:t>Scope (</a:t>
            </a:r>
            <a:r>
              <a:rPr lang="en-US" dirty="0" err="1"/>
              <a:t>nd</a:t>
            </a:r>
            <a:r>
              <a:rPr lang="en-US" dirty="0"/>
              <a:t>) </a:t>
            </a:r>
            <a:r>
              <a:rPr lang="en-US" i="1" dirty="0"/>
              <a:t>Cerebral Palsy</a:t>
            </a:r>
            <a:r>
              <a:rPr lang="en-US" dirty="0"/>
              <a:t> Available in </a:t>
            </a:r>
            <a:r>
              <a:rPr lang="en-US" dirty="0">
                <a:hlinkClick r:id="rId5"/>
              </a:rPr>
              <a:t>http://www.scope.org.uk/help-and-information/cerebral-palsy-and-associated-impairments</a:t>
            </a:r>
            <a:r>
              <a:rPr lang="en-US" dirty="0"/>
              <a:t> ( accessed 11/9/17)</a:t>
            </a:r>
            <a:endParaRPr lang="en-GB" dirty="0"/>
          </a:p>
          <a:p>
            <a:r>
              <a:rPr lang="en-US" dirty="0"/>
              <a:t>Welsh Assembly Government ( 2002) </a:t>
            </a:r>
            <a:r>
              <a:rPr lang="en-US" i="1" dirty="0"/>
              <a:t>Special Educational Needs Code of Practice for Wales. </a:t>
            </a:r>
            <a:r>
              <a:rPr lang="en-US" dirty="0"/>
              <a:t>Cardiff: Welsh Assembly Government</a:t>
            </a:r>
          </a:p>
        </p:txBody>
      </p:sp>
    </p:spTree>
    <p:extLst>
      <p:ext uri="{BB962C8B-B14F-4D97-AF65-F5344CB8AC3E}">
        <p14:creationId xmlns:p14="http://schemas.microsoft.com/office/powerpoint/2010/main" val="23698496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2182</Words>
  <Application>Microsoft Office PowerPoint</Application>
  <PresentationFormat>On-screen Show (4:3)</PresentationFormat>
  <Paragraphs>253</Paragraphs>
  <Slides>26</Slides>
  <Notes>15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1" baseType="lpstr">
      <vt:lpstr>ＭＳ Ｐゴシック</vt:lpstr>
      <vt:lpstr>Arial</vt:lpstr>
      <vt:lpstr>Calibri</vt:lpstr>
      <vt:lpstr>Wingdings</vt:lpstr>
      <vt:lpstr>Office Theme</vt:lpstr>
      <vt:lpstr>ECES5006/C All Means All  Mae Pawb yn Golygu Pawb </vt:lpstr>
      <vt:lpstr>Deilliannau Dysgu  Learning Outcomes</vt:lpstr>
      <vt:lpstr>Deilliannau Dysgu  Learning Outcomes</vt:lpstr>
      <vt:lpstr>Deilliannau Dysgu  Learning Outcomes</vt:lpstr>
      <vt:lpstr>Anawsterau Synhwyraidd a Chorfforol  Sensory and Physical Difficulties </vt:lpstr>
      <vt:lpstr>Anawsterau Synhwyraidd a Chorfforol  Sensory and Physical Difficulties </vt:lpstr>
      <vt:lpstr>Anawsterau Synhwyraidd a Chorfforol (ASC)  Sensory and Physical Difficulties (SPD)</vt:lpstr>
      <vt:lpstr>Beth yw Amhariad Clyw (AC)? What is a Hearing Impairment (HI)?</vt:lpstr>
      <vt:lpstr>Anabledd Clyw yn y Dosbarth Hearing Impairment in the Classroom </vt:lpstr>
      <vt:lpstr>Effaith ar Gyrhaeddiad Impact on Attainment </vt:lpstr>
      <vt:lpstr>Effaith ar Ddysgu Impact on Learning </vt:lpstr>
      <vt:lpstr>Cefnogi Disgyblion gydag AC Supporting Children with HI</vt:lpstr>
      <vt:lpstr>Iaith Arwyddo Brydeinig British Sign Language </vt:lpstr>
      <vt:lpstr>BSL or Makaton?</vt:lpstr>
      <vt:lpstr>Byddar neu byddar? Deaf or deaf?</vt:lpstr>
      <vt:lpstr>Cefnogaeth  Strategies for Support </vt:lpstr>
      <vt:lpstr>Pontio  Transition</vt:lpstr>
      <vt:lpstr>Heriau Posibl Possible Challenges </vt:lpstr>
      <vt:lpstr>Anghenion corfforol Physical needs</vt:lpstr>
      <vt:lpstr>Parlys yr ymennydd/  Cerebral palsy</vt:lpstr>
      <vt:lpstr>Stori Katherine Katherine’s Story  </vt:lpstr>
      <vt:lpstr>Anghenion Posibl Possible Requirements</vt:lpstr>
      <vt:lpstr>Anghenion Posibl Possible requirements</vt:lpstr>
      <vt:lpstr>Gweithgaredd Astudiaeth Achos Case Study Activity </vt:lpstr>
      <vt:lpstr>Darllen Pellach Defnyddiol Useful Follow Up Reading</vt:lpstr>
      <vt:lpstr>Llyfryddiaeth Bibliography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SJEU5002/C  All Means All: Inclusive Education  Pawb yn golygu Pawb: Addysg Cynhwysol</dc:title>
  <dc:creator>Sarah Stewart</dc:creator>
  <cp:lastModifiedBy>Helen A Griffiths</cp:lastModifiedBy>
  <cp:revision>76</cp:revision>
  <dcterms:created xsi:type="dcterms:W3CDTF">2017-09-11T10:28:02Z</dcterms:created>
  <dcterms:modified xsi:type="dcterms:W3CDTF">2024-10-11T19:22:27Z</dcterms:modified>
</cp:coreProperties>
</file>