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</p:sldIdLst>
  <p:sldSz cy="6858000" cx="12192000"/>
  <p:notesSz cx="6858000" cy="9144000"/>
  <p:embeddedFontLst>
    <p:embeddedFont>
      <p:font typeface="Plus Jakarta Sans"/>
      <p:regular r:id="rId24"/>
      <p:bold r:id="rId25"/>
      <p:italic r:id="rId26"/>
      <p:boldItalic r:id="rId27"/>
    </p:embeddedFont>
    <p:embeddedFont>
      <p:font typeface="Plus Jakarta Sans SemiBold"/>
      <p:regular r:id="rId28"/>
      <p:bold r:id="rId29"/>
      <p:italic r:id="rId30"/>
      <p:boldItalic r:id="rId31"/>
    </p:embeddedFont>
    <p:embeddedFont>
      <p:font typeface="Plus Jakarta Sans Medium"/>
      <p:regular r:id="rId32"/>
      <p:bold r:id="rId33"/>
      <p:italic r:id="rId34"/>
      <p:boldItalic r:id="rId35"/>
    </p:embeddedFont>
    <p:embeddedFont>
      <p:font typeface="Merriweather"/>
      <p:regular r:id="rId36"/>
      <p:bold r:id="rId37"/>
      <p:italic r:id="rId38"/>
      <p:boldItalic r:id="rId3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15CDAE23-2892-4DD2-AC2D-0DFAA41BEF19}">
  <a:tblStyle styleId="{15CDAE23-2892-4DD2-AC2D-0DFAA41BEF19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fill>
          <a:solidFill>
            <a:srgbClr val="CFD7E7"/>
          </a:solidFill>
        </a:fill>
      </a:tcStyle>
    </a:band1H>
    <a:band2H>
      <a:tcTxStyle/>
    </a:band2H>
    <a:band1V>
      <a:tcTxStyle/>
      <a:tcStyle>
        <a:fill>
          <a:solidFill>
            <a:srgbClr val="CFD7E7"/>
          </a:solidFill>
        </a:fill>
      </a:tcStyle>
    </a:band1V>
    <a:band2V>
      <a:tcTxStyle/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1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1"/>
          </a:solidFill>
        </a:fill>
      </a:tcStyle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font" Target="fonts/PlusJakartaSans-regular.fntdata"/><Relationship Id="rId23" Type="http://schemas.openxmlformats.org/officeDocument/2006/relationships/slide" Target="slides/slide1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font" Target="fonts/PlusJakartaSans-italic.fntdata"/><Relationship Id="rId25" Type="http://schemas.openxmlformats.org/officeDocument/2006/relationships/font" Target="fonts/PlusJakartaSans-bold.fntdata"/><Relationship Id="rId28" Type="http://schemas.openxmlformats.org/officeDocument/2006/relationships/font" Target="fonts/PlusJakartaSansSemiBold-regular.fntdata"/><Relationship Id="rId27" Type="http://schemas.openxmlformats.org/officeDocument/2006/relationships/font" Target="fonts/PlusJakartaSans-boldItalic.fntdata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29" Type="http://schemas.openxmlformats.org/officeDocument/2006/relationships/font" Target="fonts/PlusJakartaSansSemiBold-bold.fntdata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font" Target="fonts/PlusJakartaSansSemiBold-boldItalic.fntdata"/><Relationship Id="rId30" Type="http://schemas.openxmlformats.org/officeDocument/2006/relationships/font" Target="fonts/PlusJakartaSansSemiBold-italic.fntdata"/><Relationship Id="rId11" Type="http://schemas.openxmlformats.org/officeDocument/2006/relationships/slide" Target="slides/slide5.xml"/><Relationship Id="rId33" Type="http://schemas.openxmlformats.org/officeDocument/2006/relationships/font" Target="fonts/PlusJakartaSansMedium-bold.fntdata"/><Relationship Id="rId10" Type="http://schemas.openxmlformats.org/officeDocument/2006/relationships/slide" Target="slides/slide4.xml"/><Relationship Id="rId32" Type="http://schemas.openxmlformats.org/officeDocument/2006/relationships/font" Target="fonts/PlusJakartaSansMedium-regular.fntdata"/><Relationship Id="rId13" Type="http://schemas.openxmlformats.org/officeDocument/2006/relationships/slide" Target="slides/slide7.xml"/><Relationship Id="rId35" Type="http://schemas.openxmlformats.org/officeDocument/2006/relationships/font" Target="fonts/PlusJakartaSansMedium-boldItalic.fntdata"/><Relationship Id="rId12" Type="http://schemas.openxmlformats.org/officeDocument/2006/relationships/slide" Target="slides/slide6.xml"/><Relationship Id="rId34" Type="http://schemas.openxmlformats.org/officeDocument/2006/relationships/font" Target="fonts/PlusJakartaSansMedium-italic.fntdata"/><Relationship Id="rId15" Type="http://schemas.openxmlformats.org/officeDocument/2006/relationships/slide" Target="slides/slide9.xml"/><Relationship Id="rId37" Type="http://schemas.openxmlformats.org/officeDocument/2006/relationships/font" Target="fonts/Merriweather-bold.fntdata"/><Relationship Id="rId14" Type="http://schemas.openxmlformats.org/officeDocument/2006/relationships/slide" Target="slides/slide8.xml"/><Relationship Id="rId36" Type="http://schemas.openxmlformats.org/officeDocument/2006/relationships/font" Target="fonts/Merriweather-regular.fntdata"/><Relationship Id="rId17" Type="http://schemas.openxmlformats.org/officeDocument/2006/relationships/slide" Target="slides/slide11.xml"/><Relationship Id="rId39" Type="http://schemas.openxmlformats.org/officeDocument/2006/relationships/font" Target="fonts/Merriweather-boldItalic.fntdata"/><Relationship Id="rId16" Type="http://schemas.openxmlformats.org/officeDocument/2006/relationships/slide" Target="slides/slide10.xml"/><Relationship Id="rId38" Type="http://schemas.openxmlformats.org/officeDocument/2006/relationships/font" Target="fonts/Merriweather-italic.fntdata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" name="Google Shape;124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6" name="Google Shape;146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6" name="Google Shape;176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2" name="Google Shape;202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6" name="Google Shape;236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8" name="Google Shape;258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0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2" name="Google Shape;272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7" name="Google Shape;287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7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9" name="Google Shape;309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9" name="Google Shape;319;p1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7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9" name="Google Shape;339;p1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3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6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7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7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7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9.png"/><Relationship Id="rId4" Type="http://schemas.openxmlformats.org/officeDocument/2006/relationships/image" Target="../media/image6.png"/><Relationship Id="rId5" Type="http://schemas.openxmlformats.org/officeDocument/2006/relationships/image" Target="../media/image20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9.png"/><Relationship Id="rId4" Type="http://schemas.openxmlformats.org/officeDocument/2006/relationships/image" Target="../media/image4.png"/><Relationship Id="rId5" Type="http://schemas.openxmlformats.org/officeDocument/2006/relationships/image" Target="../media/image10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9.png"/><Relationship Id="rId4" Type="http://schemas.openxmlformats.org/officeDocument/2006/relationships/image" Target="../media/image12.png"/><Relationship Id="rId5" Type="http://schemas.openxmlformats.org/officeDocument/2006/relationships/image" Target="../media/image8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png"/><Relationship Id="rId4" Type="http://schemas.openxmlformats.org/officeDocument/2006/relationships/image" Target="../media/image5.png"/><Relationship Id="rId11" Type="http://schemas.openxmlformats.org/officeDocument/2006/relationships/image" Target="../media/image1.png"/><Relationship Id="rId10" Type="http://schemas.openxmlformats.org/officeDocument/2006/relationships/image" Target="../media/image2.png"/><Relationship Id="rId9" Type="http://schemas.openxmlformats.org/officeDocument/2006/relationships/image" Target="../media/image3.png"/><Relationship Id="rId5" Type="http://schemas.openxmlformats.org/officeDocument/2006/relationships/image" Target="../media/image17.png"/><Relationship Id="rId6" Type="http://schemas.openxmlformats.org/officeDocument/2006/relationships/image" Target="../media/image7.png"/><Relationship Id="rId7" Type="http://schemas.openxmlformats.org/officeDocument/2006/relationships/image" Target="../media/image11.png"/><Relationship Id="rId8" Type="http://schemas.openxmlformats.org/officeDocument/2006/relationships/image" Target="../media/image16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png"/><Relationship Id="rId4" Type="http://schemas.openxmlformats.org/officeDocument/2006/relationships/image" Target="../media/image19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png"/><Relationship Id="rId4" Type="http://schemas.openxmlformats.org/officeDocument/2006/relationships/image" Target="../media/image23.png"/><Relationship Id="rId11" Type="http://schemas.openxmlformats.org/officeDocument/2006/relationships/image" Target="../media/image29.png"/><Relationship Id="rId10" Type="http://schemas.openxmlformats.org/officeDocument/2006/relationships/image" Target="../media/image30.png"/><Relationship Id="rId9" Type="http://schemas.openxmlformats.org/officeDocument/2006/relationships/image" Target="../media/image18.png"/><Relationship Id="rId5" Type="http://schemas.openxmlformats.org/officeDocument/2006/relationships/image" Target="../media/image26.png"/><Relationship Id="rId6" Type="http://schemas.openxmlformats.org/officeDocument/2006/relationships/image" Target="../media/image15.png"/><Relationship Id="rId7" Type="http://schemas.openxmlformats.org/officeDocument/2006/relationships/image" Target="../media/image13.png"/><Relationship Id="rId8" Type="http://schemas.openxmlformats.org/officeDocument/2006/relationships/image" Target="../media/image1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9.png"/><Relationship Id="rId4" Type="http://schemas.openxmlformats.org/officeDocument/2006/relationships/image" Target="../media/image28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9.png"/><Relationship Id="rId4" Type="http://schemas.openxmlformats.org/officeDocument/2006/relationships/image" Target="../media/image4.png"/><Relationship Id="rId5" Type="http://schemas.openxmlformats.org/officeDocument/2006/relationships/image" Target="../media/image10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9.png"/><Relationship Id="rId4" Type="http://schemas.openxmlformats.org/officeDocument/2006/relationships/image" Target="../media/image33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9.png"/><Relationship Id="rId4" Type="http://schemas.openxmlformats.org/officeDocument/2006/relationships/image" Target="../media/image12.png"/><Relationship Id="rId5" Type="http://schemas.openxmlformats.org/officeDocument/2006/relationships/image" Target="../media/image34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png"/><Relationship Id="rId4" Type="http://schemas.openxmlformats.org/officeDocument/2006/relationships/image" Target="../media/image37.png"/><Relationship Id="rId11" Type="http://schemas.openxmlformats.org/officeDocument/2006/relationships/image" Target="../media/image24.png"/><Relationship Id="rId10" Type="http://schemas.openxmlformats.org/officeDocument/2006/relationships/image" Target="../media/image21.png"/><Relationship Id="rId9" Type="http://schemas.openxmlformats.org/officeDocument/2006/relationships/image" Target="../media/image32.png"/><Relationship Id="rId5" Type="http://schemas.openxmlformats.org/officeDocument/2006/relationships/image" Target="../media/image31.png"/><Relationship Id="rId6" Type="http://schemas.openxmlformats.org/officeDocument/2006/relationships/image" Target="../media/image15.png"/><Relationship Id="rId7" Type="http://schemas.openxmlformats.org/officeDocument/2006/relationships/image" Target="../media/image13.png"/><Relationship Id="rId8" Type="http://schemas.openxmlformats.org/officeDocument/2006/relationships/image" Target="../media/image1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9.png"/><Relationship Id="rId4" Type="http://schemas.openxmlformats.org/officeDocument/2006/relationships/image" Target="../media/image36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9.png"/><Relationship Id="rId4" Type="http://schemas.openxmlformats.org/officeDocument/2006/relationships/image" Target="../media/image4.png"/><Relationship Id="rId5" Type="http://schemas.openxmlformats.org/officeDocument/2006/relationships/image" Target="../media/image10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9.png"/><Relationship Id="rId4" Type="http://schemas.openxmlformats.org/officeDocument/2006/relationships/image" Target="../media/image37.png"/><Relationship Id="rId11" Type="http://schemas.openxmlformats.org/officeDocument/2006/relationships/image" Target="../media/image35.png"/><Relationship Id="rId10" Type="http://schemas.openxmlformats.org/officeDocument/2006/relationships/image" Target="../media/image22.png"/><Relationship Id="rId9" Type="http://schemas.openxmlformats.org/officeDocument/2006/relationships/image" Target="../media/image25.png"/><Relationship Id="rId5" Type="http://schemas.openxmlformats.org/officeDocument/2006/relationships/image" Target="../media/image31.png"/><Relationship Id="rId6" Type="http://schemas.openxmlformats.org/officeDocument/2006/relationships/image" Target="../media/image15.png"/><Relationship Id="rId7" Type="http://schemas.openxmlformats.org/officeDocument/2006/relationships/image" Target="../media/image13.png"/><Relationship Id="rId8" Type="http://schemas.openxmlformats.org/officeDocument/2006/relationships/image" Target="../media/image14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9.png"/><Relationship Id="rId4" Type="http://schemas.openxmlformats.org/officeDocument/2006/relationships/image" Target="../media/image40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9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9.png"/><Relationship Id="rId4" Type="http://schemas.openxmlformats.org/officeDocument/2006/relationships/image" Target="../media/image27.png"/><Relationship Id="rId5" Type="http://schemas.openxmlformats.org/officeDocument/2006/relationships/image" Target="../media/image39.png"/><Relationship Id="rId6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84" name="Google Shape;84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85" name="Google Shape;85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057400" y="4176117"/>
            <a:ext cx="6553200" cy="4762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86" name="Google Shape;86;p13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0" y="0"/>
            <a:ext cx="10668000" cy="5715000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3"/>
          <p:cNvSpPr txBox="1"/>
          <p:nvPr/>
        </p:nvSpPr>
        <p:spPr>
          <a:xfrm>
            <a:off x="1847850" y="1062483"/>
            <a:ext cx="6972300" cy="2742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350" u="none" cap="none" strike="noStrike">
                <a:solidFill>
                  <a:srgbClr val="34D399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MODULE: BMHP6030 HEALTH, WELLBEING AND SUSTAINABLE DEVELOPMENT</a:t>
            </a:r>
            <a:endParaRPr/>
          </a:p>
        </p:txBody>
      </p:sp>
      <p:sp>
        <p:nvSpPr>
          <p:cNvPr id="88" name="Google Shape;88;p13"/>
          <p:cNvSpPr txBox="1"/>
          <p:nvPr/>
        </p:nvSpPr>
        <p:spPr>
          <a:xfrm>
            <a:off x="583406" y="1717774"/>
            <a:ext cx="9501187" cy="16430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498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450" u="none" cap="none" strike="noStrike">
                <a:solidFill>
                  <a:srgbClr val="F0FDF4"/>
                </a:solidFill>
                <a:latin typeface="Merriweather"/>
                <a:ea typeface="Merriweather"/>
                <a:cs typeface="Merriweather"/>
                <a:sym typeface="Merriweather"/>
              </a:rPr>
              <a:t>Integrating Health, Wellbeing and Sustainable Development in Health and Social Care</a:t>
            </a:r>
            <a:endParaRPr/>
          </a:p>
        </p:txBody>
      </p:sp>
      <p:sp>
        <p:nvSpPr>
          <p:cNvPr id="89" name="Google Shape;89;p13"/>
          <p:cNvSpPr txBox="1"/>
          <p:nvPr/>
        </p:nvSpPr>
        <p:spPr>
          <a:xfrm>
            <a:off x="2233612" y="3551336"/>
            <a:ext cx="6200775" cy="2437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A7F3D0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Critical Examination of Systemic Policy, Theoretical Paradigms, and Practical Initiatives</a:t>
            </a:r>
            <a:endParaRPr/>
          </a:p>
        </p:txBody>
      </p:sp>
      <p:sp>
        <p:nvSpPr>
          <p:cNvPr id="90" name="Google Shape;90;p13"/>
          <p:cNvSpPr txBox="1"/>
          <p:nvPr/>
        </p:nvSpPr>
        <p:spPr>
          <a:xfrm>
            <a:off x="2352675" y="4328517"/>
            <a:ext cx="1476375" cy="1714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E2E8F0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Presenter: </a:t>
            </a:r>
            <a:r>
              <a:rPr b="1" i="0" lang="en-US" sz="1050" u="none" cap="none" strike="noStrike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Farhat Azhar</a:t>
            </a:r>
            <a:endParaRPr/>
          </a:p>
        </p:txBody>
      </p:sp>
      <p:sp>
        <p:nvSpPr>
          <p:cNvPr id="91" name="Google Shape;91;p13"/>
          <p:cNvSpPr txBox="1"/>
          <p:nvPr/>
        </p:nvSpPr>
        <p:spPr>
          <a:xfrm>
            <a:off x="4210050" y="4328517"/>
            <a:ext cx="1200150" cy="1714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E2E8F0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Student ID: </a:t>
            </a:r>
            <a:r>
              <a:rPr b="1" i="0" lang="en-US" sz="1050" u="none" cap="none" strike="noStrike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2213611</a:t>
            </a:r>
            <a:endParaRPr/>
          </a:p>
        </p:txBody>
      </p:sp>
      <p:sp>
        <p:nvSpPr>
          <p:cNvPr id="92" name="Google Shape;92;p13"/>
          <p:cNvSpPr txBox="1"/>
          <p:nvPr/>
        </p:nvSpPr>
        <p:spPr>
          <a:xfrm>
            <a:off x="5791200" y="4328517"/>
            <a:ext cx="1162050" cy="1714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E2E8F0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Institution: </a:t>
            </a:r>
            <a:r>
              <a:rPr b="1" i="0" lang="en-US" sz="1050" u="none" cap="none" strike="noStrike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UWTSD</a:t>
            </a:r>
            <a:endParaRPr/>
          </a:p>
        </p:txBody>
      </p:sp>
      <p:sp>
        <p:nvSpPr>
          <p:cNvPr id="93" name="Google Shape;93;p13"/>
          <p:cNvSpPr txBox="1"/>
          <p:nvPr/>
        </p:nvSpPr>
        <p:spPr>
          <a:xfrm>
            <a:off x="7334250" y="4328517"/>
            <a:ext cx="981075" cy="1714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E2E8F0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Date: </a:t>
            </a:r>
            <a:r>
              <a:rPr b="1" i="0" lang="en-US" sz="1050" u="none" cap="none" strike="noStrike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May 2026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98" name="Google Shape;98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99" name="Google Shape;99;p1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2390775"/>
            <a:ext cx="5191125" cy="27146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00" name="Google Shape;100;p1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238875" y="2390775"/>
            <a:ext cx="5191125" cy="2714625"/>
          </a:xfrm>
          <a:prstGeom prst="rect">
            <a:avLst/>
          </a:prstGeom>
          <a:noFill/>
          <a:ln>
            <a:noFill/>
          </a:ln>
        </p:spPr>
      </p:pic>
      <p:sp>
        <p:nvSpPr>
          <p:cNvPr id="101" name="Google Shape;101;p14"/>
          <p:cNvSpPr txBox="1"/>
          <p:nvPr/>
        </p:nvSpPr>
        <p:spPr>
          <a:xfrm>
            <a:off x="1009650" y="2676525"/>
            <a:ext cx="4930616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Systemic Health Pressures</a:t>
            </a:r>
            <a:endParaRPr/>
          </a:p>
        </p:txBody>
      </p:sp>
      <p:sp>
        <p:nvSpPr>
          <p:cNvPr id="102" name="Google Shape;102;p14"/>
          <p:cNvSpPr txBox="1"/>
          <p:nvPr/>
        </p:nvSpPr>
        <p:spPr>
          <a:xfrm>
            <a:off x="1009650" y="3028950"/>
            <a:ext cx="4695825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Modern health and social care sectors are challenged by rapid demographics adjustments, primarily driven by </a:t>
            </a: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ageing populations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, escalating morbidity profiles of chronic diseases, severe structural workforce shortages, and structural budget crises.</a:t>
            </a:r>
            <a:endParaRPr/>
          </a:p>
        </p:txBody>
      </p:sp>
      <p:sp>
        <p:nvSpPr>
          <p:cNvPr id="103" name="Google Shape;103;p14"/>
          <p:cNvSpPr txBox="1"/>
          <p:nvPr/>
        </p:nvSpPr>
        <p:spPr>
          <a:xfrm>
            <a:off x="1009650" y="4057650"/>
            <a:ext cx="4695825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Consequently, clinical systems must transcend traditional models of treatment to engage with wider environmental and social environments affecting community health directly.</a:t>
            </a:r>
            <a:endParaRPr/>
          </a:p>
        </p:txBody>
      </p:sp>
      <p:sp>
        <p:nvSpPr>
          <p:cNvPr id="104" name="Google Shape;104;p14"/>
          <p:cNvSpPr txBox="1"/>
          <p:nvPr/>
        </p:nvSpPr>
        <p:spPr>
          <a:xfrm>
            <a:off x="6486525" y="2676525"/>
            <a:ext cx="4930616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The Integrative Agenda</a:t>
            </a:r>
            <a:endParaRPr/>
          </a:p>
        </p:txBody>
      </p:sp>
      <p:sp>
        <p:nvSpPr>
          <p:cNvPr id="105" name="Google Shape;105;p14"/>
          <p:cNvSpPr txBox="1"/>
          <p:nvPr/>
        </p:nvSpPr>
        <p:spPr>
          <a:xfrm>
            <a:off x="6486525" y="3028950"/>
            <a:ext cx="4695825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This presentation critically examines the intersection of health, individual wellbeing, and global sustainable development objectives.</a:t>
            </a:r>
            <a:endParaRPr/>
          </a:p>
        </p:txBody>
      </p:sp>
      <p:sp>
        <p:nvSpPr>
          <p:cNvPr id="106" name="Google Shape;106;p14"/>
          <p:cNvSpPr txBox="1"/>
          <p:nvPr/>
        </p:nvSpPr>
        <p:spPr>
          <a:xfrm>
            <a:off x="6486525" y="3600450"/>
            <a:ext cx="4695825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We trace how these conceptual relationships guide modern </a:t>
            </a: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UK Policy Formulations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—specifically investigating UN Sustainable Development Goal 3 (SDG 3), NHS Integrated Care Initiatives, clinical prevention plans, and future strategies to resolve widening inequalities.</a:t>
            </a:r>
            <a:endParaRPr/>
          </a:p>
        </p:txBody>
      </p:sp>
      <p:sp>
        <p:nvSpPr>
          <p:cNvPr id="107" name="Google Shape;107;p14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Introduction &amp; Presentation Overview</a:t>
            </a:r>
            <a:endParaRPr/>
          </a:p>
        </p:txBody>
      </p:sp>
      <p:sp>
        <p:nvSpPr>
          <p:cNvPr id="108" name="Google Shape;108;p14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13" name="Google Shape;113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14" name="Google Shape;114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143750" y="1652587"/>
            <a:ext cx="4286250" cy="4191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5" name="Google Shape;115;p15"/>
          <p:cNvSpPr txBox="1"/>
          <p:nvPr/>
        </p:nvSpPr>
        <p:spPr>
          <a:xfrm>
            <a:off x="762000" y="2257425"/>
            <a:ext cx="6300787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Critiquing WHO &amp; Classical Models</a:t>
            </a:r>
            <a:endParaRPr/>
          </a:p>
        </p:txBody>
      </p:sp>
      <p:sp>
        <p:nvSpPr>
          <p:cNvPr id="116" name="Google Shape;116;p15"/>
          <p:cNvSpPr txBox="1"/>
          <p:nvPr/>
        </p:nvSpPr>
        <p:spPr>
          <a:xfrm>
            <a:off x="762000" y="2609850"/>
            <a:ext cx="6000750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The World Health Organization (2023) defines health holistically as a </a:t>
            </a: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"state of complete physical, mental and social wellbeing"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 This paradigm shifted clinical focus away from purely curative, biomedical interventions.</a:t>
            </a:r>
            <a:endParaRPr/>
          </a:p>
        </p:txBody>
      </p:sp>
      <p:sp>
        <p:nvSpPr>
          <p:cNvPr id="117" name="Google Shape;117;p15"/>
          <p:cNvSpPr txBox="1"/>
          <p:nvPr/>
        </p:nvSpPr>
        <p:spPr>
          <a:xfrm>
            <a:off x="762000" y="3409950"/>
            <a:ext cx="600075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The Biomedical Paradox: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While invaluable for acute curative clinical actions, the traditional biomedical model systematically overlooks critical socio-environmental and psychosocial vectors of health, producing reactive instead of proactive healthcare systems.</a:t>
            </a:r>
            <a:endParaRPr/>
          </a:p>
        </p:txBody>
      </p:sp>
      <p:sp>
        <p:nvSpPr>
          <p:cNvPr id="118" name="Google Shape;118;p15"/>
          <p:cNvSpPr txBox="1"/>
          <p:nvPr/>
        </p:nvSpPr>
        <p:spPr>
          <a:xfrm>
            <a:off x="762000" y="4438650"/>
            <a:ext cx="6000750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Structural Realities: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True clinical effectiveness depends on identifying how non-clinical social determinants, including economic security and living standards, directly shape clinical outcomes.</a:t>
            </a:r>
            <a:endParaRPr/>
          </a:p>
        </p:txBody>
      </p:sp>
      <p:pic>
        <p:nvPicPr>
          <p:cNvPr descr="image.png" id="119" name="Google Shape;119;p15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181850" y="1690687"/>
            <a:ext cx="4210050" cy="411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15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Defining Health: Beyond the Biomedical Model</a:t>
            </a:r>
            <a:endParaRPr/>
          </a:p>
        </p:txBody>
      </p:sp>
      <p:sp>
        <p:nvSpPr>
          <p:cNvPr id="121" name="Google Shape;121;p15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26" name="Google Shape;126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27" name="Google Shape;127;p1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2105025"/>
            <a:ext cx="3397150" cy="32861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28" name="Google Shape;128;p1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397275" y="2105025"/>
            <a:ext cx="3397299" cy="32861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29" name="Google Shape;129;p1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032700" y="2105025"/>
            <a:ext cx="3397150" cy="32861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30" name="Google Shape;130;p16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1000125" y="23717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16"/>
          <p:cNvSpPr txBox="1"/>
          <p:nvPr/>
        </p:nvSpPr>
        <p:spPr>
          <a:xfrm>
            <a:off x="1000125" y="3086100"/>
            <a:ext cx="3066945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Subjective Wellbeing</a:t>
            </a:r>
            <a:endParaRPr/>
          </a:p>
        </p:txBody>
      </p:sp>
      <p:sp>
        <p:nvSpPr>
          <p:cNvPr id="132" name="Google Shape;132;p16"/>
          <p:cNvSpPr txBox="1"/>
          <p:nvPr/>
        </p:nvSpPr>
        <p:spPr>
          <a:xfrm>
            <a:off x="1000125" y="3438525"/>
            <a:ext cx="29209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Refers to individual self-assessments regarding psychological resilience, emotional balances, personal happiness, and overall life satisfaction. It focuses on the patient’s direct perspective of their own lived state and overall functional viability.</a:t>
            </a:r>
            <a:endParaRPr/>
          </a:p>
        </p:txBody>
      </p:sp>
      <p:pic>
        <p:nvPicPr>
          <p:cNvPr descr="image.png" id="133" name="Google Shape;133;p16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4635400" y="23717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16"/>
          <p:cNvSpPr txBox="1"/>
          <p:nvPr/>
        </p:nvSpPr>
        <p:spPr>
          <a:xfrm>
            <a:off x="4635400" y="3086100"/>
            <a:ext cx="3067102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Objective Wellbeing</a:t>
            </a:r>
            <a:endParaRPr/>
          </a:p>
        </p:txBody>
      </p:sp>
      <p:sp>
        <p:nvSpPr>
          <p:cNvPr id="135" name="Google Shape;135;p16"/>
          <p:cNvSpPr txBox="1"/>
          <p:nvPr/>
        </p:nvSpPr>
        <p:spPr>
          <a:xfrm>
            <a:off x="4635400" y="3438525"/>
            <a:ext cx="2921049" cy="1371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Measures structural, tangible determinants of health including housing security, absolute household income, educational infrastructure, secure employment, and equitable local access to primary care networks.</a:t>
            </a:r>
            <a:endParaRPr/>
          </a:p>
        </p:txBody>
      </p:sp>
      <p:pic>
        <p:nvPicPr>
          <p:cNvPr descr="image.png" id="136" name="Google Shape;136;p16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8270825" y="23717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16"/>
          <p:cNvSpPr txBox="1"/>
          <p:nvPr/>
        </p:nvSpPr>
        <p:spPr>
          <a:xfrm>
            <a:off x="8270825" y="3086100"/>
            <a:ext cx="3066945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Social Care Integration</a:t>
            </a:r>
            <a:endParaRPr/>
          </a:p>
        </p:txBody>
      </p:sp>
      <p:sp>
        <p:nvSpPr>
          <p:cNvPr id="138" name="Google Shape;138;p16"/>
          <p:cNvSpPr txBox="1"/>
          <p:nvPr/>
        </p:nvSpPr>
        <p:spPr>
          <a:xfrm>
            <a:off x="8270825" y="3438525"/>
            <a:ext cx="2920900" cy="1371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Clinical stability does not prevent poor quality of life caused by structural isolation or deprivation. Resolving this mismatch requires structural strategies including person-centred social prescribing and localized clinical pathways.</a:t>
            </a:r>
            <a:endParaRPr/>
          </a:p>
        </p:txBody>
      </p:sp>
      <p:pic>
        <p:nvPicPr>
          <p:cNvPr descr="image.png" id="139" name="Google Shape;139;p16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1128712" y="2500312"/>
            <a:ext cx="266700" cy="266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40" name="Google Shape;140;p16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4744938" y="2500312"/>
            <a:ext cx="304800" cy="266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41" name="Google Shape;141;p16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8366075" y="2500312"/>
            <a:ext cx="333375" cy="266700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16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Dimensions of Individual &amp; Population Wellbeing</a:t>
            </a:r>
            <a:endParaRPr/>
          </a:p>
        </p:txBody>
      </p:sp>
      <p:sp>
        <p:nvSpPr>
          <p:cNvPr id="143" name="Google Shape;143;p16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48" name="Google Shape;148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49" name="Google Shape;149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1209675"/>
            <a:ext cx="10668000" cy="5076825"/>
          </a:xfrm>
          <a:prstGeom prst="rect">
            <a:avLst/>
          </a:prstGeom>
          <a:noFill/>
          <a:ln>
            <a:noFill/>
          </a:ln>
        </p:spPr>
      </p:pic>
      <p:sp>
        <p:nvSpPr>
          <p:cNvPr id="150" name="Google Shape;150;p17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Sustainable Development in Modern Healthcare</a:t>
            </a:r>
            <a:endParaRPr/>
          </a:p>
        </p:txBody>
      </p:sp>
      <p:sp>
        <p:nvSpPr>
          <p:cNvPr id="151" name="Google Shape;151;p17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56" name="Google Shape;156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57" name="Google Shape;157;p1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2219325"/>
            <a:ext cx="3397150" cy="30575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58" name="Google Shape;158;p1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397275" y="2219325"/>
            <a:ext cx="3397299" cy="30575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59" name="Google Shape;159;p1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032700" y="2219325"/>
            <a:ext cx="3397150" cy="30575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60" name="Google Shape;160;p1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1000125" y="24860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18"/>
          <p:cNvSpPr txBox="1"/>
          <p:nvPr/>
        </p:nvSpPr>
        <p:spPr>
          <a:xfrm>
            <a:off x="1000125" y="3200400"/>
            <a:ext cx="3066945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Biopsychosocial Model</a:t>
            </a:r>
            <a:endParaRPr/>
          </a:p>
        </p:txBody>
      </p:sp>
      <p:sp>
        <p:nvSpPr>
          <p:cNvPr id="162" name="Google Shape;162;p18"/>
          <p:cNvSpPr txBox="1"/>
          <p:nvPr/>
        </p:nvSpPr>
        <p:spPr>
          <a:xfrm>
            <a:off x="1000125" y="3552825"/>
            <a:ext cx="2920900" cy="1371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Integrates biological, psychological, and social factors into a unified diagnosis and treatment model. It treats patients as multi-dimensional individuals, rather than passive recipients of clinical symptom management (Card, 2023).</a:t>
            </a:r>
            <a:endParaRPr/>
          </a:p>
        </p:txBody>
      </p:sp>
      <p:pic>
        <p:nvPicPr>
          <p:cNvPr descr="image.png" id="163" name="Google Shape;163;p18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4635400" y="24860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164" name="Google Shape;164;p18"/>
          <p:cNvSpPr txBox="1"/>
          <p:nvPr/>
        </p:nvSpPr>
        <p:spPr>
          <a:xfrm>
            <a:off x="4635400" y="3200400"/>
            <a:ext cx="3067102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Socio-Ecological Model</a:t>
            </a:r>
            <a:endParaRPr/>
          </a:p>
        </p:txBody>
      </p:sp>
      <p:sp>
        <p:nvSpPr>
          <p:cNvPr id="165" name="Google Shape;165;p18"/>
          <p:cNvSpPr txBox="1"/>
          <p:nvPr/>
        </p:nvSpPr>
        <p:spPr>
          <a:xfrm>
            <a:off x="4635400" y="3552825"/>
            <a:ext cx="2921049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Explores how individual health actions are shaped across nested layers of influence: family systems, communities, institutional processes, and national policies (Yolene et al., 2024).</a:t>
            </a:r>
            <a:endParaRPr/>
          </a:p>
        </p:txBody>
      </p:sp>
      <p:pic>
        <p:nvPicPr>
          <p:cNvPr descr="image.png" id="166" name="Google Shape;166;p18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8270825" y="24860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18"/>
          <p:cNvSpPr txBox="1"/>
          <p:nvPr/>
        </p:nvSpPr>
        <p:spPr>
          <a:xfrm>
            <a:off x="8270825" y="3200400"/>
            <a:ext cx="3066945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Holistic Care Paradigm</a:t>
            </a:r>
            <a:endParaRPr/>
          </a:p>
        </p:txBody>
      </p:sp>
      <p:sp>
        <p:nvSpPr>
          <p:cNvPr id="168" name="Google Shape;168;p18"/>
          <p:cNvSpPr txBox="1"/>
          <p:nvPr/>
        </p:nvSpPr>
        <p:spPr>
          <a:xfrm>
            <a:off x="8270825" y="3552825"/>
            <a:ext cx="2920900" cy="1371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Treats physical, psychological, social, and spiritual needs as interconnected. This paradigm shifts systems toward comprehensive health planning, although it requires major organizational coordination and resources.</a:t>
            </a:r>
            <a:endParaRPr/>
          </a:p>
        </p:txBody>
      </p:sp>
      <p:pic>
        <p:nvPicPr>
          <p:cNvPr descr="image.png" id="169" name="Google Shape;169;p18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1143000" y="2614612"/>
            <a:ext cx="238125" cy="266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70" name="Google Shape;170;p18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4763988" y="2614612"/>
            <a:ext cx="266700" cy="266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71" name="Google Shape;171;p18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8380362" y="2614612"/>
            <a:ext cx="304800" cy="266700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8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Key Theoretical Frameworks of Health &amp; Care</a:t>
            </a:r>
            <a:endParaRPr/>
          </a:p>
        </p:txBody>
      </p:sp>
      <p:sp>
        <p:nvSpPr>
          <p:cNvPr id="173" name="Google Shape;173;p18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78" name="Google Shape;178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9" name="Google Shape;179;p19"/>
          <p:cNvSpPr txBox="1"/>
          <p:nvPr/>
        </p:nvSpPr>
        <p:spPr>
          <a:xfrm>
            <a:off x="952500" y="571500"/>
            <a:ext cx="4900612" cy="80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UN SDG 3: Good Health and Wellbeing</a:t>
            </a:r>
            <a:endParaRPr/>
          </a:p>
        </p:txBody>
      </p:sp>
      <p:sp>
        <p:nvSpPr>
          <p:cNvPr id="180" name="Google Shape;180;p19"/>
          <p:cNvSpPr/>
          <p:nvPr/>
        </p:nvSpPr>
        <p:spPr>
          <a:xfrm>
            <a:off x="762000" y="571500"/>
            <a:ext cx="47625" cy="80010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image.png" id="181" name="Google Shape;181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09600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2" name="Google Shape;182;p19"/>
          <p:cNvSpPr txBox="1"/>
          <p:nvPr/>
        </p:nvSpPr>
        <p:spPr>
          <a:xfrm>
            <a:off x="762000" y="2633662"/>
            <a:ext cx="485775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United Nations Sustainable Development Goal 3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aims to ensure healthy lives and promote wellbeing for all people across all life stages.</a:t>
            </a:r>
            <a:endParaRPr/>
          </a:p>
        </p:txBody>
      </p:sp>
      <p:sp>
        <p:nvSpPr>
          <p:cNvPr id="183" name="Google Shape;183;p19"/>
          <p:cNvSpPr txBox="1"/>
          <p:nvPr/>
        </p:nvSpPr>
        <p:spPr>
          <a:xfrm>
            <a:off x="762000" y="3205162"/>
            <a:ext cx="485775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Strategic Targets: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Core metrics involve reducing maternal and neonatal mortality rates, ending communicable epidemics, expanding mental health coverage, and realizing Universal Health Coverage (UHC) (United Nations, 2024a).</a:t>
            </a:r>
            <a:endParaRPr/>
          </a:p>
        </p:txBody>
      </p:sp>
      <p:sp>
        <p:nvSpPr>
          <p:cNvPr id="184" name="Google Shape;184;p19"/>
          <p:cNvSpPr txBox="1"/>
          <p:nvPr/>
        </p:nvSpPr>
        <p:spPr>
          <a:xfrm>
            <a:off x="762000" y="4233862"/>
            <a:ext cx="485775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The Global Gap: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Progress has been uneven. Ongoing issues like non-communicable diseases, mental health burdens, and systemic health disparities have been worsened by pandemic disruptions and funding shortages.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89" name="Google Shape;189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90" name="Google Shape;190;p2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2390775"/>
            <a:ext cx="5191125" cy="27146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91" name="Google Shape;191;p20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238875" y="2390775"/>
            <a:ext cx="5191125" cy="2714625"/>
          </a:xfrm>
          <a:prstGeom prst="rect">
            <a:avLst/>
          </a:prstGeom>
          <a:noFill/>
          <a:ln>
            <a:noFill/>
          </a:ln>
        </p:spPr>
      </p:pic>
      <p:sp>
        <p:nvSpPr>
          <p:cNvPr id="192" name="Google Shape;192;p20"/>
          <p:cNvSpPr txBox="1"/>
          <p:nvPr/>
        </p:nvSpPr>
        <p:spPr>
          <a:xfrm>
            <a:off x="1009650" y="2676525"/>
            <a:ext cx="4930616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NHS Long Term Plan</a:t>
            </a:r>
            <a:endParaRPr/>
          </a:p>
        </p:txBody>
      </p:sp>
      <p:sp>
        <p:nvSpPr>
          <p:cNvPr id="193" name="Google Shape;193;p20"/>
          <p:cNvSpPr txBox="1"/>
          <p:nvPr/>
        </p:nvSpPr>
        <p:spPr>
          <a:xfrm>
            <a:off x="1009650" y="3028950"/>
            <a:ext cx="4695825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Prioritises prevention, personalized care, and mental health expansion. This strategy redirects NHS resources toward localized early clinical interventions, aiming to prevent systemic collapse from escalating chronic disease demand.</a:t>
            </a:r>
            <a:endParaRPr/>
          </a:p>
        </p:txBody>
      </p:sp>
      <p:sp>
        <p:nvSpPr>
          <p:cNvPr id="194" name="Google Shape;194;p20"/>
          <p:cNvSpPr txBox="1"/>
          <p:nvPr/>
        </p:nvSpPr>
        <p:spPr>
          <a:xfrm>
            <a:off x="1009650" y="4057650"/>
            <a:ext cx="4695825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Sustainable Clinical Model: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Connects public wellness with environmental protection, using digital care to lower travel and supply chain emissions.</a:t>
            </a:r>
            <a:endParaRPr/>
          </a:p>
        </p:txBody>
      </p:sp>
      <p:sp>
        <p:nvSpPr>
          <p:cNvPr id="195" name="Google Shape;195;p20"/>
          <p:cNvSpPr txBox="1"/>
          <p:nvPr/>
        </p:nvSpPr>
        <p:spPr>
          <a:xfrm>
            <a:off x="6486525" y="2676525"/>
            <a:ext cx="4930616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Integrated Care Systems (ICS)</a:t>
            </a:r>
            <a:endParaRPr/>
          </a:p>
        </p:txBody>
      </p:sp>
      <p:sp>
        <p:nvSpPr>
          <p:cNvPr id="196" name="Google Shape;196;p20"/>
          <p:cNvSpPr txBox="1"/>
          <p:nvPr/>
        </p:nvSpPr>
        <p:spPr>
          <a:xfrm>
            <a:off x="6486525" y="3028950"/>
            <a:ext cx="4695825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Creates regional partnerships between NHS providers, local authorities, and third-sector organizations. These integrated partnerships aim to coordinate care pathways and improve clinical outcomes (DHSC, 2021).</a:t>
            </a:r>
            <a:endParaRPr/>
          </a:p>
        </p:txBody>
      </p:sp>
      <p:sp>
        <p:nvSpPr>
          <p:cNvPr id="197" name="Google Shape;197;p20"/>
          <p:cNvSpPr txBox="1"/>
          <p:nvPr/>
        </p:nvSpPr>
        <p:spPr>
          <a:xfrm>
            <a:off x="6486525" y="4057650"/>
            <a:ext cx="4695825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Greener NHS Initiative: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Directs the NHS toward a net-zero carbon target by 2045, addressing the health impacts of climate change and pollution.</a:t>
            </a:r>
            <a:endParaRPr/>
          </a:p>
        </p:txBody>
      </p:sp>
      <p:sp>
        <p:nvSpPr>
          <p:cNvPr id="198" name="Google Shape;198;p20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Strategic Alignment: UK Policy Frameworks</a:t>
            </a:r>
            <a:endParaRPr/>
          </a:p>
        </p:txBody>
      </p:sp>
      <p:sp>
        <p:nvSpPr>
          <p:cNvPr id="199" name="Google Shape;199;p20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04" name="Google Shape;204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05" name="Google Shape;205;p2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2428875"/>
            <a:ext cx="10668000" cy="263842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06" name="Google Shape;206;p21"/>
          <p:cNvGraphicFramePr/>
          <p:nvPr/>
        </p:nvGraphicFramePr>
        <p:xfrm>
          <a:off x="771525" y="2438400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{15CDAE23-2892-4DD2-AC2D-0DFAA41BEF19}</a:tableStyleId>
              </a:tblPr>
              <a:tblGrid>
                <a:gridCol w="2129725"/>
                <a:gridCol w="3727100"/>
                <a:gridCol w="2662225"/>
                <a:gridCol w="2129875"/>
              </a:tblGrid>
              <a:tr h="6548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FFFFFF"/>
                          </a:solidFill>
                          <a:latin typeface="Merriweather"/>
                          <a:ea typeface="Merriweather"/>
                          <a:cs typeface="Merriweather"/>
                          <a:sym typeface="Merriweather"/>
                        </a:rPr>
                        <a:t>Policy/Framework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64E3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FFFFFF"/>
                          </a:solidFill>
                          <a:latin typeface="Merriweather"/>
                          <a:ea typeface="Merriweather"/>
                          <a:cs typeface="Merriweather"/>
                          <a:sym typeface="Merriweather"/>
                        </a:rPr>
                        <a:t>Core Objectives &amp; SDG 3 Alignment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64E3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FFFFFF"/>
                          </a:solidFill>
                          <a:latin typeface="Merriweather"/>
                          <a:ea typeface="Merriweather"/>
                          <a:cs typeface="Merriweather"/>
                          <a:sym typeface="Merriweather"/>
                        </a:rPr>
                        <a:t>Strengths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64E3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FFFFFF"/>
                          </a:solidFill>
                          <a:latin typeface="Merriweather"/>
                          <a:ea typeface="Merriweather"/>
                          <a:cs typeface="Merriweather"/>
                          <a:sym typeface="Merriweather"/>
                        </a:rPr>
                        <a:t>Implementation Challenges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64E3B"/>
                    </a:solidFill>
                  </a:tcPr>
                </a:tc>
              </a:tr>
              <a:tr h="6548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WHO Health in All Policies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Integrates health impacts into public decisions across sectors like housing and transport.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Addresses structural determinants of health.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Requires complex inter-agency coordination.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6548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Equality Act 2010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Protects vulnerable groups from systemic discrimination in healthcare.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Provides robust legal protections.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Enforcement gaps exist in disadvantaged regions.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6548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Care Act 2014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Coordinates care plans around individual wellbeing and independent living.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Promotes personalized, preventative social care.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1E293B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Limited by severe funding and workforce shortages.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207" name="Google Shape;207;p21"/>
          <p:cNvSpPr/>
          <p:nvPr/>
        </p:nvSpPr>
        <p:spPr>
          <a:xfrm>
            <a:off x="771525" y="3081337"/>
            <a:ext cx="212973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8" name="Google Shape;208;p21"/>
          <p:cNvSpPr/>
          <p:nvPr/>
        </p:nvSpPr>
        <p:spPr>
          <a:xfrm>
            <a:off x="2901255" y="3081337"/>
            <a:ext cx="372710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21"/>
          <p:cNvSpPr/>
          <p:nvPr/>
        </p:nvSpPr>
        <p:spPr>
          <a:xfrm>
            <a:off x="6628358" y="3081337"/>
            <a:ext cx="2662237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21"/>
          <p:cNvSpPr/>
          <p:nvPr/>
        </p:nvSpPr>
        <p:spPr>
          <a:xfrm>
            <a:off x="9290595" y="3081337"/>
            <a:ext cx="212987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21"/>
          <p:cNvSpPr/>
          <p:nvPr/>
        </p:nvSpPr>
        <p:spPr>
          <a:xfrm>
            <a:off x="771525" y="3738562"/>
            <a:ext cx="212973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2" name="Google Shape;212;p21"/>
          <p:cNvSpPr/>
          <p:nvPr/>
        </p:nvSpPr>
        <p:spPr>
          <a:xfrm>
            <a:off x="2901255" y="3738562"/>
            <a:ext cx="372710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3" name="Google Shape;213;p21"/>
          <p:cNvSpPr/>
          <p:nvPr/>
        </p:nvSpPr>
        <p:spPr>
          <a:xfrm>
            <a:off x="6628358" y="3738562"/>
            <a:ext cx="2662237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4" name="Google Shape;214;p21"/>
          <p:cNvSpPr/>
          <p:nvPr/>
        </p:nvSpPr>
        <p:spPr>
          <a:xfrm>
            <a:off x="9290595" y="3738562"/>
            <a:ext cx="212987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21"/>
          <p:cNvSpPr/>
          <p:nvPr/>
        </p:nvSpPr>
        <p:spPr>
          <a:xfrm>
            <a:off x="771525" y="4395787"/>
            <a:ext cx="212973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21"/>
          <p:cNvSpPr/>
          <p:nvPr/>
        </p:nvSpPr>
        <p:spPr>
          <a:xfrm>
            <a:off x="2901255" y="4395787"/>
            <a:ext cx="372710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21"/>
          <p:cNvSpPr/>
          <p:nvPr/>
        </p:nvSpPr>
        <p:spPr>
          <a:xfrm>
            <a:off x="6628358" y="4395787"/>
            <a:ext cx="2662237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8" name="Google Shape;218;p21"/>
          <p:cNvSpPr/>
          <p:nvPr/>
        </p:nvSpPr>
        <p:spPr>
          <a:xfrm>
            <a:off x="9290595" y="4395787"/>
            <a:ext cx="212987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21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Key Policies Supporting SDG 3: Comparative Analysis</a:t>
            </a:r>
            <a:endParaRPr/>
          </a:p>
        </p:txBody>
      </p:sp>
      <p:sp>
        <p:nvSpPr>
          <p:cNvPr id="220" name="Google Shape;220;p21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25" name="Google Shape;225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26" name="Google Shape;226;p2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143750" y="1652587"/>
            <a:ext cx="4286250" cy="4191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2"/>
          <p:cNvSpPr txBox="1"/>
          <p:nvPr/>
        </p:nvSpPr>
        <p:spPr>
          <a:xfrm>
            <a:off x="762000" y="2600325"/>
            <a:ext cx="6300787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Prevention Over Treatment</a:t>
            </a:r>
            <a:endParaRPr/>
          </a:p>
        </p:txBody>
      </p:sp>
      <p:sp>
        <p:nvSpPr>
          <p:cNvPr id="228" name="Google Shape;228;p22"/>
          <p:cNvSpPr txBox="1"/>
          <p:nvPr/>
        </p:nvSpPr>
        <p:spPr>
          <a:xfrm>
            <a:off x="762000" y="2952750"/>
            <a:ext cx="6000750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The </a:t>
            </a: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NHS Diabetes Prevention Programme (NDPP)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provides evidence-based interventions for individuals at high risk of developing Type 2 diabetes (Bower et al., 2025).</a:t>
            </a:r>
            <a:endParaRPr/>
          </a:p>
        </p:txBody>
      </p:sp>
      <p:sp>
        <p:nvSpPr>
          <p:cNvPr id="229" name="Google Shape;229;p22"/>
          <p:cNvSpPr txBox="1"/>
          <p:nvPr/>
        </p:nvSpPr>
        <p:spPr>
          <a:xfrm>
            <a:off x="762000" y="3752850"/>
            <a:ext cx="600075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Behavioral and Clinical Interventions: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Uses personalized dietary coaching, physical activity support, and psychological tools to encourage long-term lifestyle changes.</a:t>
            </a:r>
            <a:endParaRPr/>
          </a:p>
        </p:txBody>
      </p:sp>
      <p:sp>
        <p:nvSpPr>
          <p:cNvPr id="230" name="Google Shape;230;p22"/>
          <p:cNvSpPr txBox="1"/>
          <p:nvPr/>
        </p:nvSpPr>
        <p:spPr>
          <a:xfrm>
            <a:off x="762000" y="4324350"/>
            <a:ext cx="600075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Multi-Dimensional Value: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Improves clinical outcomes, increases subjective wellbeing, and reduces long-term treatment costs for chronic conditions (Brunton et al., 2023).</a:t>
            </a:r>
            <a:endParaRPr/>
          </a:p>
        </p:txBody>
      </p:sp>
      <p:pic>
        <p:nvPicPr>
          <p:cNvPr descr="image.png" id="231" name="Google Shape;231;p22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181850" y="1690687"/>
            <a:ext cx="4210050" cy="4114800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22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Case Study: NHS Diabetes Prevention Programme</a:t>
            </a:r>
            <a:endParaRPr/>
          </a:p>
        </p:txBody>
      </p:sp>
      <p:sp>
        <p:nvSpPr>
          <p:cNvPr id="233" name="Google Shape;233;p22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38" name="Google Shape;238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39" name="Google Shape;239;p2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2333625"/>
            <a:ext cx="3397150" cy="28289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40" name="Google Shape;240;p23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397275" y="2333625"/>
            <a:ext cx="3397299" cy="28289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41" name="Google Shape;241;p2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032700" y="2333625"/>
            <a:ext cx="3397150" cy="28289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42" name="Google Shape;242;p23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1000125" y="26003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243" name="Google Shape;243;p23"/>
          <p:cNvSpPr txBox="1"/>
          <p:nvPr/>
        </p:nvSpPr>
        <p:spPr>
          <a:xfrm>
            <a:off x="1000125" y="3314700"/>
            <a:ext cx="3066945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Perceived Threat</a:t>
            </a:r>
            <a:endParaRPr/>
          </a:p>
        </p:txBody>
      </p:sp>
      <p:sp>
        <p:nvSpPr>
          <p:cNvPr id="244" name="Google Shape;244;p23"/>
          <p:cNvSpPr txBox="1"/>
          <p:nvPr/>
        </p:nvSpPr>
        <p:spPr>
          <a:xfrm>
            <a:off x="1000125" y="3667125"/>
            <a:ext cx="29209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Behavior change starts when a person recognizes their personal susceptibility to a disease and understands its potential clinical and social consequences (Alyafei and Easton-Carr, 2024).</a:t>
            </a:r>
            <a:endParaRPr/>
          </a:p>
        </p:txBody>
      </p:sp>
      <p:pic>
        <p:nvPicPr>
          <p:cNvPr descr="image.png" id="245" name="Google Shape;245;p23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4635400" y="26003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246" name="Google Shape;246;p23"/>
          <p:cNvSpPr txBox="1"/>
          <p:nvPr/>
        </p:nvSpPr>
        <p:spPr>
          <a:xfrm>
            <a:off x="4635400" y="3314700"/>
            <a:ext cx="3067102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Benefits vs. Barriers</a:t>
            </a:r>
            <a:endParaRPr/>
          </a:p>
        </p:txBody>
      </p:sp>
      <p:sp>
        <p:nvSpPr>
          <p:cNvPr id="247" name="Google Shape;247;p23"/>
          <p:cNvSpPr txBox="1"/>
          <p:nvPr/>
        </p:nvSpPr>
        <p:spPr>
          <a:xfrm>
            <a:off x="4635400" y="3667125"/>
            <a:ext cx="2921049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Patients evaluate the clinical benefits of lifestyle changes against practical barriers such as cost, time constraints, and lack of local support.</a:t>
            </a:r>
            <a:endParaRPr/>
          </a:p>
        </p:txBody>
      </p:sp>
      <p:pic>
        <p:nvPicPr>
          <p:cNvPr descr="image.png" id="248" name="Google Shape;248;p23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8270825" y="26003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Google Shape;249;p23"/>
          <p:cNvSpPr txBox="1"/>
          <p:nvPr/>
        </p:nvSpPr>
        <p:spPr>
          <a:xfrm>
            <a:off x="8270825" y="3314700"/>
            <a:ext cx="3066945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Self-Efficacy</a:t>
            </a:r>
            <a:endParaRPr/>
          </a:p>
        </p:txBody>
      </p:sp>
      <p:sp>
        <p:nvSpPr>
          <p:cNvPr id="250" name="Google Shape;250;p23"/>
          <p:cNvSpPr txBox="1"/>
          <p:nvPr/>
        </p:nvSpPr>
        <p:spPr>
          <a:xfrm>
            <a:off x="8270825" y="3667125"/>
            <a:ext cx="29209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Success depends on building a patient's confidence in their ability to maintain healthy habits. While useful, the HBM must be combined with social models that address environmental challenges.</a:t>
            </a:r>
            <a:endParaRPr/>
          </a:p>
        </p:txBody>
      </p:sp>
      <p:pic>
        <p:nvPicPr>
          <p:cNvPr descr="image.png" id="251" name="Google Shape;251;p23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1128712" y="2728912"/>
            <a:ext cx="266700" cy="266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52" name="Google Shape;252;p23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4730650" y="2728912"/>
            <a:ext cx="333375" cy="266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53" name="Google Shape;253;p23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8399412" y="2728912"/>
            <a:ext cx="266700" cy="266700"/>
          </a:xfrm>
          <a:prstGeom prst="rect">
            <a:avLst/>
          </a:prstGeom>
          <a:noFill/>
          <a:ln>
            <a:noFill/>
          </a:ln>
        </p:spPr>
      </p:pic>
      <p:sp>
        <p:nvSpPr>
          <p:cNvPr id="254" name="Google Shape;254;p23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The Health Belief Model (HBM) in Prevention</a:t>
            </a:r>
            <a:endParaRPr/>
          </a:p>
        </p:txBody>
      </p:sp>
      <p:sp>
        <p:nvSpPr>
          <p:cNvPr id="255" name="Google Shape;255;p23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259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60" name="Google Shape;260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61" name="Google Shape;261;p2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2656582"/>
            <a:ext cx="3333750" cy="2182862"/>
          </a:xfrm>
          <a:prstGeom prst="rect">
            <a:avLst/>
          </a:prstGeom>
          <a:noFill/>
          <a:ln>
            <a:noFill/>
          </a:ln>
        </p:spPr>
      </p:pic>
      <p:sp>
        <p:nvSpPr>
          <p:cNvPr id="262" name="Google Shape;262;p24"/>
          <p:cNvSpPr txBox="1"/>
          <p:nvPr/>
        </p:nvSpPr>
        <p:spPr>
          <a:xfrm>
            <a:off x="1143000" y="3037582"/>
            <a:ext cx="2571750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5400" u="none" cap="none" strike="noStrike">
                <a:solidFill>
                  <a:srgbClr val="10B981"/>
                </a:solidFill>
                <a:latin typeface="Merriweather"/>
                <a:ea typeface="Merriweather"/>
                <a:cs typeface="Merriweather"/>
                <a:sym typeface="Merriweather"/>
              </a:rPr>
              <a:t>10 Yrs</a:t>
            </a:r>
            <a:endParaRPr/>
          </a:p>
        </p:txBody>
      </p:sp>
      <p:sp>
        <p:nvSpPr>
          <p:cNvPr id="263" name="Google Shape;263;p24"/>
          <p:cNvSpPr txBox="1"/>
          <p:nvPr/>
        </p:nvSpPr>
        <p:spPr>
          <a:xfrm>
            <a:off x="1143000" y="3818632"/>
            <a:ext cx="2571750" cy="63981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39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F0FDF4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Life Expectancy Gap Between Richest &amp; Poorest Areas (Marmot, 2020)</a:t>
            </a:r>
            <a:endParaRPr/>
          </a:p>
        </p:txBody>
      </p:sp>
      <p:sp>
        <p:nvSpPr>
          <p:cNvPr id="264" name="Google Shape;264;p24"/>
          <p:cNvSpPr txBox="1"/>
          <p:nvPr/>
        </p:nvSpPr>
        <p:spPr>
          <a:xfrm>
            <a:off x="4476750" y="2714476"/>
            <a:ext cx="7300912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Social Gradients &amp; Outcomes</a:t>
            </a:r>
            <a:endParaRPr/>
          </a:p>
        </p:txBody>
      </p:sp>
      <p:sp>
        <p:nvSpPr>
          <p:cNvPr id="265" name="Google Shape;265;p24"/>
          <p:cNvSpPr txBox="1"/>
          <p:nvPr/>
        </p:nvSpPr>
        <p:spPr>
          <a:xfrm>
            <a:off x="4476750" y="3066901"/>
            <a:ext cx="695325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The landmark Marmot Review (2020) demonstrated a clear health gradient: people in deprived areas experience shorter lives, longer periods of chronic illness, and worse mental health outcomes.</a:t>
            </a:r>
            <a:endParaRPr/>
          </a:p>
        </p:txBody>
      </p:sp>
      <p:sp>
        <p:nvSpPr>
          <p:cNvPr id="266" name="Google Shape;266;p24"/>
          <p:cNvSpPr txBox="1"/>
          <p:nvPr/>
        </p:nvSpPr>
        <p:spPr>
          <a:xfrm>
            <a:off x="4476750" y="3638401"/>
            <a:ext cx="695325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Underlying Drivers: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These systematic disparities are driven by unequal access to secure employment, high-quality housing, and nutritional food options, rather than clinical care alone.</a:t>
            </a:r>
            <a:endParaRPr/>
          </a:p>
        </p:txBody>
      </p:sp>
      <p:sp>
        <p:nvSpPr>
          <p:cNvPr id="267" name="Google Shape;267;p24"/>
          <p:cNvSpPr txBox="1"/>
          <p:nvPr/>
        </p:nvSpPr>
        <p:spPr>
          <a:xfrm>
            <a:off x="4476750" y="4209901"/>
            <a:ext cx="695325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Systemic Response: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Reducing health inequalities requires cross-sector strategies to address these social determinants and distribute resources equitably (NHS England, 2024b).</a:t>
            </a:r>
            <a:endParaRPr/>
          </a:p>
        </p:txBody>
      </p:sp>
      <p:sp>
        <p:nvSpPr>
          <p:cNvPr id="268" name="Google Shape;268;p24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Addressing Structural Health Inequalities</a:t>
            </a:r>
            <a:endParaRPr/>
          </a:p>
        </p:txBody>
      </p:sp>
      <p:sp>
        <p:nvSpPr>
          <p:cNvPr id="269" name="Google Shape;269;p24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273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74" name="Google Shape;274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75" name="Google Shape;275;p2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2390775"/>
            <a:ext cx="5191125" cy="27146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76" name="Google Shape;276;p25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238875" y="2390775"/>
            <a:ext cx="5191125" cy="2714625"/>
          </a:xfrm>
          <a:prstGeom prst="rect">
            <a:avLst/>
          </a:prstGeom>
          <a:noFill/>
          <a:ln>
            <a:noFill/>
          </a:ln>
        </p:spPr>
      </p:pic>
      <p:sp>
        <p:nvSpPr>
          <p:cNvPr id="277" name="Google Shape;277;p25"/>
          <p:cNvSpPr txBox="1"/>
          <p:nvPr/>
        </p:nvSpPr>
        <p:spPr>
          <a:xfrm>
            <a:off x="1009650" y="2676525"/>
            <a:ext cx="4930616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Efficiency &amp; Decarbonisation</a:t>
            </a:r>
            <a:endParaRPr/>
          </a:p>
        </p:txBody>
      </p:sp>
      <p:sp>
        <p:nvSpPr>
          <p:cNvPr id="278" name="Google Shape;278;p25"/>
          <p:cNvSpPr txBox="1"/>
          <p:nvPr/>
        </p:nvSpPr>
        <p:spPr>
          <a:xfrm>
            <a:off x="1009650" y="3028950"/>
            <a:ext cx="4695825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The rapid adoption of virtual consultations, mobile health applications, and remote monitoring has modernized outpatient pathways, offering greater convenience and efficiency.</a:t>
            </a:r>
            <a:endParaRPr/>
          </a:p>
        </p:txBody>
      </p:sp>
      <p:sp>
        <p:nvSpPr>
          <p:cNvPr id="279" name="Google Shape;279;p25"/>
          <p:cNvSpPr txBox="1"/>
          <p:nvPr/>
        </p:nvSpPr>
        <p:spPr>
          <a:xfrm>
            <a:off x="1009650" y="3829050"/>
            <a:ext cx="4695825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Environmental Benefit: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Moving to virtual consultations significantly reduces patient travel, directly lowering transport-related carbon emissions and supporting NHS net-zero goals.</a:t>
            </a:r>
            <a:endParaRPr/>
          </a:p>
        </p:txBody>
      </p:sp>
      <p:sp>
        <p:nvSpPr>
          <p:cNvPr id="280" name="Google Shape;280;p25"/>
          <p:cNvSpPr txBox="1"/>
          <p:nvPr/>
        </p:nvSpPr>
        <p:spPr>
          <a:xfrm>
            <a:off x="6486525" y="2676525"/>
            <a:ext cx="4930616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The Risk of Digital Exclusion</a:t>
            </a:r>
            <a:endParaRPr/>
          </a:p>
        </p:txBody>
      </p:sp>
      <p:sp>
        <p:nvSpPr>
          <p:cNvPr id="281" name="Google Shape;281;p25"/>
          <p:cNvSpPr txBox="1"/>
          <p:nvPr/>
        </p:nvSpPr>
        <p:spPr>
          <a:xfrm>
            <a:off x="6486525" y="3028950"/>
            <a:ext cx="4695825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Over-reliance on digital care platforms risks excluding older populations, low-income households, and individuals without access to technology or digital skills (Good Things Foundation, 2024).</a:t>
            </a:r>
            <a:endParaRPr/>
          </a:p>
        </p:txBody>
      </p:sp>
      <p:sp>
        <p:nvSpPr>
          <p:cNvPr id="282" name="Google Shape;282;p25"/>
          <p:cNvSpPr txBox="1"/>
          <p:nvPr/>
        </p:nvSpPr>
        <p:spPr>
          <a:xfrm>
            <a:off x="6486525" y="4057650"/>
            <a:ext cx="4695825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Mitigation Strategy: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Health systems must implement inclusive digital frameworks, ensuring traditional access routes remain open to protect vulnerable groups.</a:t>
            </a:r>
            <a:endParaRPr/>
          </a:p>
        </p:txBody>
      </p:sp>
      <p:sp>
        <p:nvSpPr>
          <p:cNvPr id="283" name="Google Shape;283;p25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Digital Healthcare &amp; Systems Sustainability</a:t>
            </a:r>
            <a:endParaRPr/>
          </a:p>
        </p:txBody>
      </p:sp>
      <p:sp>
        <p:nvSpPr>
          <p:cNvPr id="284" name="Google Shape;284;p25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288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89" name="Google Shape;289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90" name="Google Shape;290;p2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2333625"/>
            <a:ext cx="3397150" cy="28289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91" name="Google Shape;291;p2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397275" y="2333625"/>
            <a:ext cx="3397299" cy="28289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92" name="Google Shape;292;p2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032700" y="2333625"/>
            <a:ext cx="3397150" cy="28289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93" name="Google Shape;293;p26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1000125" y="26003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Google Shape;294;p26"/>
          <p:cNvSpPr txBox="1"/>
          <p:nvPr/>
        </p:nvSpPr>
        <p:spPr>
          <a:xfrm>
            <a:off x="1000125" y="3314700"/>
            <a:ext cx="3066945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1. Preventative Investment</a:t>
            </a:r>
            <a:endParaRPr/>
          </a:p>
        </p:txBody>
      </p:sp>
      <p:sp>
        <p:nvSpPr>
          <p:cNvPr id="295" name="Google Shape;295;p26"/>
          <p:cNvSpPr txBox="1"/>
          <p:nvPr/>
        </p:nvSpPr>
        <p:spPr>
          <a:xfrm>
            <a:off x="1000125" y="3667125"/>
            <a:ext cx="29209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Shift primary funding from acute disease management toward localized, evidence-based prevention programs, improving health outcomes and ensuring long-term fiscal viability.</a:t>
            </a:r>
            <a:endParaRPr/>
          </a:p>
        </p:txBody>
      </p:sp>
      <p:pic>
        <p:nvPicPr>
          <p:cNvPr descr="image.png" id="296" name="Google Shape;296;p26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4635400" y="26003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297" name="Google Shape;297;p26"/>
          <p:cNvSpPr txBox="1"/>
          <p:nvPr/>
        </p:nvSpPr>
        <p:spPr>
          <a:xfrm>
            <a:off x="4635400" y="3314700"/>
            <a:ext cx="3067102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2. Inclusive Digitalization</a:t>
            </a:r>
            <a:endParaRPr/>
          </a:p>
        </p:txBody>
      </p:sp>
      <p:sp>
        <p:nvSpPr>
          <p:cNvPr id="298" name="Google Shape;298;p26"/>
          <p:cNvSpPr txBox="1"/>
          <p:nvPr/>
        </p:nvSpPr>
        <p:spPr>
          <a:xfrm>
            <a:off x="4635400" y="3667125"/>
            <a:ext cx="2921049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Deploy inclusive digital healthcare systems that improve service delivery without creating barriers for vulnerable or offline populations.</a:t>
            </a:r>
            <a:endParaRPr/>
          </a:p>
        </p:txBody>
      </p:sp>
      <p:pic>
        <p:nvPicPr>
          <p:cNvPr descr="image.png" id="299" name="Google Shape;299;p26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8270825" y="2600325"/>
            <a:ext cx="523875" cy="523875"/>
          </a:xfrm>
          <a:prstGeom prst="rect">
            <a:avLst/>
          </a:prstGeom>
          <a:noFill/>
          <a:ln>
            <a:noFill/>
          </a:ln>
        </p:spPr>
      </p:pic>
      <p:sp>
        <p:nvSpPr>
          <p:cNvPr id="300" name="Google Shape;300;p26"/>
          <p:cNvSpPr txBox="1"/>
          <p:nvPr/>
        </p:nvSpPr>
        <p:spPr>
          <a:xfrm>
            <a:off x="8270825" y="3314700"/>
            <a:ext cx="3066945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3. Integrated Partnership</a:t>
            </a:r>
            <a:endParaRPr/>
          </a:p>
        </p:txBody>
      </p:sp>
      <p:sp>
        <p:nvSpPr>
          <p:cNvPr id="301" name="Google Shape;301;p26"/>
          <p:cNvSpPr txBox="1"/>
          <p:nvPr/>
        </p:nvSpPr>
        <p:spPr>
          <a:xfrm>
            <a:off x="8270825" y="3667125"/>
            <a:ext cx="29209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Strengthen coordination between Integrated Care Boards, municipal housing authorities, and local businesses to address the social determinants of health.</a:t>
            </a:r>
            <a:endParaRPr/>
          </a:p>
        </p:txBody>
      </p:sp>
      <p:pic>
        <p:nvPicPr>
          <p:cNvPr descr="image.png" id="302" name="Google Shape;302;p26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1109662" y="2728912"/>
            <a:ext cx="304800" cy="266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03" name="Google Shape;303;p26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4730650" y="2728912"/>
            <a:ext cx="333375" cy="2667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04" name="Google Shape;304;p26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8366075" y="2728912"/>
            <a:ext cx="333375" cy="266700"/>
          </a:xfrm>
          <a:prstGeom prst="rect">
            <a:avLst/>
          </a:prstGeom>
          <a:noFill/>
          <a:ln>
            <a:noFill/>
          </a:ln>
        </p:spPr>
      </p:pic>
      <p:sp>
        <p:nvSpPr>
          <p:cNvPr id="305" name="Google Shape;305;p26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Strategic Recommendations for Sustainable Healthcare</a:t>
            </a:r>
            <a:endParaRPr/>
          </a:p>
        </p:txBody>
      </p:sp>
      <p:sp>
        <p:nvSpPr>
          <p:cNvPr id="306" name="Google Shape;306;p26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310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11" name="Google Shape;311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12" name="Google Shape;312;p2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0" y="0"/>
            <a:ext cx="10668000" cy="5715000"/>
          </a:xfrm>
          <a:prstGeom prst="rect">
            <a:avLst/>
          </a:prstGeom>
          <a:noFill/>
          <a:ln>
            <a:noFill/>
          </a:ln>
        </p:spPr>
      </p:pic>
      <p:sp>
        <p:nvSpPr>
          <p:cNvPr id="313" name="Google Shape;313;p27"/>
          <p:cNvSpPr txBox="1"/>
          <p:nvPr/>
        </p:nvSpPr>
        <p:spPr>
          <a:xfrm>
            <a:off x="2333625" y="1478309"/>
            <a:ext cx="6000750" cy="495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1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Conclusion &amp; Key Takeaways</a:t>
            </a:r>
            <a:endParaRPr/>
          </a:p>
        </p:txBody>
      </p:sp>
      <p:sp>
        <p:nvSpPr>
          <p:cNvPr id="314" name="Google Shape;314;p27"/>
          <p:cNvSpPr/>
          <p:nvPr/>
        </p:nvSpPr>
        <p:spPr>
          <a:xfrm>
            <a:off x="4953000" y="2354609"/>
            <a:ext cx="762000" cy="3810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5" name="Google Shape;315;p27"/>
          <p:cNvSpPr txBox="1"/>
          <p:nvPr/>
        </p:nvSpPr>
        <p:spPr>
          <a:xfrm>
            <a:off x="2000250" y="2630834"/>
            <a:ext cx="6667500" cy="5485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350" u="none" cap="none" strike="noStrike">
                <a:solidFill>
                  <a:srgbClr val="064E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Integrating health, wellbeing, and sustainable development</a:t>
            </a:r>
            <a:r>
              <a:rPr b="0" i="0" lang="en-US" sz="135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is essential for building resilient, future-ready healthcare systems.</a:t>
            </a:r>
            <a:endParaRPr/>
          </a:p>
        </p:txBody>
      </p:sp>
      <p:sp>
        <p:nvSpPr>
          <p:cNvPr id="316" name="Google Shape;316;p27"/>
          <p:cNvSpPr txBox="1"/>
          <p:nvPr/>
        </p:nvSpPr>
        <p:spPr>
          <a:xfrm>
            <a:off x="2000250" y="3436590"/>
            <a:ext cx="66675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47556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Achieving UN SDG 3 goals requires a transition from reactive clinical models to integrated, proactive networks that prioritize early prevention, address social inequalities, and reduce environmental impact.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320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21" name="Google Shape;321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22" name="Google Shape;322;p28"/>
          <p:cNvSpPr txBox="1"/>
          <p:nvPr/>
        </p:nvSpPr>
        <p:spPr>
          <a:xfrm>
            <a:off x="904875" y="2233761"/>
            <a:ext cx="5095875" cy="319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Alyafei, A. and Easton-Carr, R. (2024)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The Health Belief Model of behavior change.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Treasure Island: StatPearls Publishing.</a:t>
            </a:r>
            <a:endParaRPr/>
          </a:p>
        </p:txBody>
      </p:sp>
      <p:sp>
        <p:nvSpPr>
          <p:cNvPr id="323" name="Google Shape;323;p28"/>
          <p:cNvSpPr txBox="1"/>
          <p:nvPr/>
        </p:nvSpPr>
        <p:spPr>
          <a:xfrm>
            <a:off x="904875" y="2629941"/>
            <a:ext cx="5095875" cy="319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Bower, P., Cotterill, S., Robson, J. and Knowles, S. (2025)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The effectiveness and cost-effectiveness of the NHS Diabetes Prevention Programme.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London: NIHR.</a:t>
            </a:r>
            <a:endParaRPr/>
          </a:p>
        </p:txBody>
      </p:sp>
      <p:sp>
        <p:nvSpPr>
          <p:cNvPr id="324" name="Google Shape;324;p28"/>
          <p:cNvSpPr txBox="1"/>
          <p:nvPr/>
        </p:nvSpPr>
        <p:spPr>
          <a:xfrm>
            <a:off x="904875" y="3026122"/>
            <a:ext cx="5095875" cy="47997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Brunton, L., Wallop, D., McDermott, D. and Goyder, E. (2023) 'A qualitative evaluation of the national rollout of a diabetes prevention programme in England',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BMC Health Services Research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, 23(1), pp. 1-13.</a:t>
            </a:r>
            <a:endParaRPr/>
          </a:p>
        </p:txBody>
      </p:sp>
      <p:sp>
        <p:nvSpPr>
          <p:cNvPr id="325" name="Google Shape;325;p28"/>
          <p:cNvSpPr txBox="1"/>
          <p:nvPr/>
        </p:nvSpPr>
        <p:spPr>
          <a:xfrm>
            <a:off x="904875" y="3582292"/>
            <a:ext cx="5095875" cy="319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Card, A.J. (2023) 'The biopsychosociotechnical model: a systems-based approach to human-centred health improvement',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Ergonomics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, 66(4), pp. 463-478.</a:t>
            </a:r>
            <a:endParaRPr/>
          </a:p>
        </p:txBody>
      </p:sp>
      <p:sp>
        <p:nvSpPr>
          <p:cNvPr id="326" name="Google Shape;326;p28"/>
          <p:cNvSpPr txBox="1"/>
          <p:nvPr/>
        </p:nvSpPr>
        <p:spPr>
          <a:xfrm>
            <a:off x="904875" y="3978473"/>
            <a:ext cx="5095875" cy="319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Department of Health and Social Care (2021)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Integration and innovation: working together to improve health and social care for all.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London: DHSC.</a:t>
            </a:r>
            <a:endParaRPr/>
          </a:p>
        </p:txBody>
      </p:sp>
      <p:sp>
        <p:nvSpPr>
          <p:cNvPr id="327" name="Google Shape;327;p28"/>
          <p:cNvSpPr txBox="1"/>
          <p:nvPr/>
        </p:nvSpPr>
        <p:spPr>
          <a:xfrm>
            <a:off x="904875" y="4374653"/>
            <a:ext cx="5095875" cy="319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Good Things Foundation (2024)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Mitigating risks of digital exclusion in health systems.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London: Good Things Foundation.</a:t>
            </a:r>
            <a:endParaRPr/>
          </a:p>
        </p:txBody>
      </p:sp>
      <p:sp>
        <p:nvSpPr>
          <p:cNvPr id="328" name="Google Shape;328;p28"/>
          <p:cNvSpPr txBox="1"/>
          <p:nvPr/>
        </p:nvSpPr>
        <p:spPr>
          <a:xfrm>
            <a:off x="904875" y="4770834"/>
            <a:ext cx="5095875" cy="319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Marmot, M., Allen, J., Boyce, T., Goldblatt, P. and Morrison, J. (2020)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Health equity in England: The Marmot Review 10 years on.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London: Institute of Health Equity.</a:t>
            </a:r>
            <a:endParaRPr/>
          </a:p>
        </p:txBody>
      </p:sp>
      <p:sp>
        <p:nvSpPr>
          <p:cNvPr id="329" name="Google Shape;329;p28"/>
          <p:cNvSpPr txBox="1"/>
          <p:nvPr/>
        </p:nvSpPr>
        <p:spPr>
          <a:xfrm>
            <a:off x="6334125" y="2233761"/>
            <a:ext cx="5095875" cy="1599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NHS England (2023a)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The NHS Long Term Plan: Progress and Priorities.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London: NHS England.</a:t>
            </a:r>
            <a:endParaRPr/>
          </a:p>
        </p:txBody>
      </p:sp>
      <p:sp>
        <p:nvSpPr>
          <p:cNvPr id="330" name="Google Shape;330;p28"/>
          <p:cNvSpPr txBox="1"/>
          <p:nvPr/>
        </p:nvSpPr>
        <p:spPr>
          <a:xfrm>
            <a:off x="6334125" y="2469951"/>
            <a:ext cx="5095875" cy="319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NHS England (2024b)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Core20PLUS5: An Approach to Reducing Healthcare Inequalities.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London: NHS England.</a:t>
            </a:r>
            <a:endParaRPr/>
          </a:p>
        </p:txBody>
      </p:sp>
      <p:sp>
        <p:nvSpPr>
          <p:cNvPr id="331" name="Google Shape;331;p28"/>
          <p:cNvSpPr txBox="1"/>
          <p:nvPr/>
        </p:nvSpPr>
        <p:spPr>
          <a:xfrm>
            <a:off x="6334125" y="2866132"/>
            <a:ext cx="5095875" cy="1599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NHS England (2022)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Delivering a Net Zero NHS.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London: NHS England.</a:t>
            </a:r>
            <a:endParaRPr/>
          </a:p>
        </p:txBody>
      </p:sp>
      <p:sp>
        <p:nvSpPr>
          <p:cNvPr id="332" name="Google Shape;332;p28"/>
          <p:cNvSpPr txBox="1"/>
          <p:nvPr/>
        </p:nvSpPr>
        <p:spPr>
          <a:xfrm>
            <a:off x="6334125" y="3102322"/>
            <a:ext cx="5095875" cy="319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United Nations (2024a)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Sustainable Development Goal 3: Good Health and Wellbeing.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New York: United Nations.</a:t>
            </a:r>
            <a:endParaRPr/>
          </a:p>
        </p:txBody>
      </p:sp>
      <p:sp>
        <p:nvSpPr>
          <p:cNvPr id="333" name="Google Shape;333;p28"/>
          <p:cNvSpPr txBox="1"/>
          <p:nvPr/>
        </p:nvSpPr>
        <p:spPr>
          <a:xfrm>
            <a:off x="6334125" y="3498502"/>
            <a:ext cx="5095875" cy="319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World Health Organization (2023)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Universal Health Coverage.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Geneva: World Health Organization.</a:t>
            </a:r>
            <a:endParaRPr/>
          </a:p>
        </p:txBody>
      </p:sp>
      <p:sp>
        <p:nvSpPr>
          <p:cNvPr id="334" name="Google Shape;334;p28"/>
          <p:cNvSpPr txBox="1"/>
          <p:nvPr/>
        </p:nvSpPr>
        <p:spPr>
          <a:xfrm>
            <a:off x="6334125" y="3894683"/>
            <a:ext cx="5095875" cy="319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Yolene, G., Smith, J. and Brown, T. (2024) 'Socio-ecological model and diffusion of innovation approaches for digital health', </a:t>
            </a:r>
            <a:r>
              <a:rPr b="0" i="1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Digital Health</a:t>
            </a:r>
            <a:r>
              <a:rPr b="0" i="0" lang="en-US" sz="900" u="none" cap="none" strike="noStrike">
                <a:solidFill>
                  <a:srgbClr val="33415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, 10, pp. 1-15.</a:t>
            </a:r>
            <a:endParaRPr/>
          </a:p>
        </p:txBody>
      </p:sp>
      <p:sp>
        <p:nvSpPr>
          <p:cNvPr id="335" name="Google Shape;335;p28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Academic References</a:t>
            </a:r>
            <a:endParaRPr/>
          </a:p>
        </p:txBody>
      </p:sp>
      <p:sp>
        <p:nvSpPr>
          <p:cNvPr id="336" name="Google Shape;336;p28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BF7"/>
        </a:solidFill>
      </p:bgPr>
    </p:bg>
    <p:spTree>
      <p:nvGrpSpPr>
        <p:cNvPr id="340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41" name="Google Shape;341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42" name="Google Shape;342;p29"/>
          <p:cNvSpPr/>
          <p:nvPr/>
        </p:nvSpPr>
        <p:spPr>
          <a:xfrm>
            <a:off x="762000" y="2476648"/>
            <a:ext cx="10668000" cy="9828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3" name="Google Shape;343;p29"/>
          <p:cNvSpPr/>
          <p:nvPr/>
        </p:nvSpPr>
        <p:spPr>
          <a:xfrm>
            <a:off x="762000" y="3459509"/>
            <a:ext cx="10668000" cy="7847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4" name="Google Shape;344;p29"/>
          <p:cNvSpPr/>
          <p:nvPr/>
        </p:nvSpPr>
        <p:spPr>
          <a:xfrm>
            <a:off x="762000" y="3449984"/>
            <a:ext cx="10668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5" name="Google Shape;345;p29"/>
          <p:cNvSpPr/>
          <p:nvPr/>
        </p:nvSpPr>
        <p:spPr>
          <a:xfrm>
            <a:off x="762000" y="3449984"/>
            <a:ext cx="10668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6" name="Google Shape;346;p29"/>
          <p:cNvSpPr/>
          <p:nvPr/>
        </p:nvSpPr>
        <p:spPr>
          <a:xfrm>
            <a:off x="762000" y="4234755"/>
            <a:ext cx="10668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7" name="Google Shape;347;p29"/>
          <p:cNvSpPr/>
          <p:nvPr/>
        </p:nvSpPr>
        <p:spPr>
          <a:xfrm>
            <a:off x="762000" y="4234755"/>
            <a:ext cx="10668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image.png" id="348" name="Google Shape;348;p2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2725191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349" name="Google Shape;349;p29"/>
          <p:cNvSpPr txBox="1"/>
          <p:nvPr/>
        </p:nvSpPr>
        <p:spPr>
          <a:xfrm>
            <a:off x="1857375" y="2619523"/>
            <a:ext cx="9572625" cy="3961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75" u="none" cap="none" strike="noStrike">
                <a:solidFill>
                  <a:srgbClr val="1E29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https://photos.peopleimages.com/picture/202311/2957102-senior-man-doctor-and-tablet-for-consultation-discussion-and-checkup-in-nursing-home.-elderly-person-medical-professional-and-diagnosis-or-advice-exam-and-results-for-healthcare-in-retirement-fit_400_400.jpg</a:t>
            </a:r>
            <a:endParaRPr/>
          </a:p>
        </p:txBody>
      </p:sp>
      <p:sp>
        <p:nvSpPr>
          <p:cNvPr id="350" name="Google Shape;350;p29"/>
          <p:cNvSpPr txBox="1"/>
          <p:nvPr/>
        </p:nvSpPr>
        <p:spPr>
          <a:xfrm>
            <a:off x="1857375" y="3063329"/>
            <a:ext cx="9572625" cy="2437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1E29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Source: </a:t>
            </a:r>
            <a:r>
              <a:rPr b="0" i="0" lang="en-US" sz="1200" u="none" cap="none" strike="noStrike">
                <a:solidFill>
                  <a:srgbClr val="4F46E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peopleimages.com</a:t>
            </a:r>
            <a:endParaRPr/>
          </a:p>
        </p:txBody>
      </p:sp>
      <p:pic>
        <p:nvPicPr>
          <p:cNvPr descr="image.png" id="351" name="Google Shape;351;p29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62000" y="3608933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352" name="Google Shape;352;p29"/>
          <p:cNvSpPr txBox="1"/>
          <p:nvPr/>
        </p:nvSpPr>
        <p:spPr>
          <a:xfrm>
            <a:off x="1857375" y="3602384"/>
            <a:ext cx="9572625" cy="1980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75" u="none" cap="none" strike="noStrike">
                <a:solidFill>
                  <a:srgbClr val="1E29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https://www.infoworks-tn.com/wp-content/uploads/2022/09/Rebecca-1-e1465850612674.png</a:t>
            </a:r>
            <a:endParaRPr/>
          </a:p>
        </p:txBody>
      </p:sp>
      <p:sp>
        <p:nvSpPr>
          <p:cNvPr id="353" name="Google Shape;353;p29"/>
          <p:cNvSpPr txBox="1"/>
          <p:nvPr/>
        </p:nvSpPr>
        <p:spPr>
          <a:xfrm>
            <a:off x="1857375" y="3848100"/>
            <a:ext cx="9572625" cy="2437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1E29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Source: </a:t>
            </a:r>
            <a:r>
              <a:rPr b="0" i="0" lang="en-US" sz="1200" u="none" cap="none" strike="noStrike">
                <a:solidFill>
                  <a:srgbClr val="4F46E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www.infoworks-tn.com</a:t>
            </a:r>
            <a:endParaRPr/>
          </a:p>
        </p:txBody>
      </p:sp>
      <p:pic>
        <p:nvPicPr>
          <p:cNvPr descr="image.png" id="354" name="Google Shape;354;p29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62000" y="4393703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355" name="Google Shape;355;p29"/>
          <p:cNvSpPr txBox="1"/>
          <p:nvPr/>
        </p:nvSpPr>
        <p:spPr>
          <a:xfrm>
            <a:off x="1857375" y="4387155"/>
            <a:ext cx="9572625" cy="1980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75" u="none" cap="none" strike="noStrike">
                <a:solidFill>
                  <a:srgbClr val="1E29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https://www.heart.org/-/media/Healthy-Living-Images/Healthy-Eating/balanced_plate_400x275.jpg?sc_lang=en&amp;h=275&amp;w=400</a:t>
            </a:r>
            <a:endParaRPr/>
          </a:p>
        </p:txBody>
      </p:sp>
      <p:sp>
        <p:nvSpPr>
          <p:cNvPr id="356" name="Google Shape;356;p29"/>
          <p:cNvSpPr txBox="1"/>
          <p:nvPr/>
        </p:nvSpPr>
        <p:spPr>
          <a:xfrm>
            <a:off x="1857375" y="4632870"/>
            <a:ext cx="9572625" cy="2437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1E293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Source: </a:t>
            </a:r>
            <a:r>
              <a:rPr b="0" i="0" lang="en-US" sz="1200" u="none" cap="none" strike="noStrike">
                <a:solidFill>
                  <a:srgbClr val="4F46E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www.heart.org</a:t>
            </a:r>
            <a:endParaRPr/>
          </a:p>
        </p:txBody>
      </p:sp>
      <p:sp>
        <p:nvSpPr>
          <p:cNvPr id="357" name="Google Shape;357;p29"/>
          <p:cNvSpPr txBox="1"/>
          <p:nvPr/>
        </p:nvSpPr>
        <p:spPr>
          <a:xfrm>
            <a:off x="952500" y="571500"/>
            <a:ext cx="110013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64E3B"/>
                </a:solidFill>
                <a:latin typeface="Merriweather"/>
                <a:ea typeface="Merriweather"/>
                <a:cs typeface="Merriweather"/>
                <a:sym typeface="Merriweather"/>
              </a:rPr>
              <a:t>Image Sources</a:t>
            </a:r>
            <a:endParaRPr/>
          </a:p>
        </p:txBody>
      </p:sp>
      <p:sp>
        <p:nvSpPr>
          <p:cNvPr id="358" name="Google Shape;358;p29"/>
          <p:cNvSpPr/>
          <p:nvPr/>
        </p:nvSpPr>
        <p:spPr>
          <a:xfrm>
            <a:off x="762000" y="571500"/>
            <a:ext cx="47625" cy="40005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