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3C7FE-EDB1-4227-96FD-0BC4E4AE0AE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97385B4-4C16-4930-8FC6-8C1BB55AA3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Online Advertisements</a:t>
          </a:r>
          <a:endParaRPr lang="en-US"/>
        </a:p>
      </dgm:t>
    </dgm:pt>
    <dgm:pt modelId="{E5722C44-A780-4B9E-B328-CE72163168BB}" type="parTrans" cxnId="{ED0A3543-B551-4C69-8D3A-EC4466124E1E}">
      <dgm:prSet/>
      <dgm:spPr/>
      <dgm:t>
        <a:bodyPr/>
        <a:lstStyle/>
        <a:p>
          <a:endParaRPr lang="en-US"/>
        </a:p>
      </dgm:t>
    </dgm:pt>
    <dgm:pt modelId="{18DCDDC8-9E96-40F4-8CC4-31B290C8E8FD}" type="sibTrans" cxnId="{ED0A3543-B551-4C69-8D3A-EC4466124E1E}">
      <dgm:prSet/>
      <dgm:spPr/>
      <dgm:t>
        <a:bodyPr/>
        <a:lstStyle/>
        <a:p>
          <a:endParaRPr lang="en-US"/>
        </a:p>
      </dgm:t>
    </dgm:pt>
    <dgm:pt modelId="{D8340F7F-B037-4DA5-ACD7-80DCF45B16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Email Marketing Campaigns</a:t>
          </a:r>
          <a:endParaRPr lang="en-US"/>
        </a:p>
      </dgm:t>
    </dgm:pt>
    <dgm:pt modelId="{3ABF8E05-7A99-403E-B221-49201E5ED922}" type="parTrans" cxnId="{2E0FD663-4D20-4E41-9A53-83FEDB6F65EF}">
      <dgm:prSet/>
      <dgm:spPr/>
      <dgm:t>
        <a:bodyPr/>
        <a:lstStyle/>
        <a:p>
          <a:endParaRPr lang="en-US"/>
        </a:p>
      </dgm:t>
    </dgm:pt>
    <dgm:pt modelId="{DD78E62A-C7C3-42F3-B07C-A6B69983B297}" type="sibTrans" cxnId="{2E0FD663-4D20-4E41-9A53-83FEDB6F65EF}">
      <dgm:prSet/>
      <dgm:spPr/>
      <dgm:t>
        <a:bodyPr/>
        <a:lstStyle/>
        <a:p>
          <a:endParaRPr lang="en-US"/>
        </a:p>
      </dgm:t>
    </dgm:pt>
    <dgm:pt modelId="{18F45033-68E9-4598-9FFF-34E07D86041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Traditional Marketing Methods</a:t>
          </a:r>
          <a:endParaRPr lang="en-US"/>
        </a:p>
      </dgm:t>
    </dgm:pt>
    <dgm:pt modelId="{03F4E190-AB10-49B8-A54A-321507A905CC}" type="parTrans" cxnId="{1BF2B3C1-1077-48C4-87A6-E6FCC1F4DA6B}">
      <dgm:prSet/>
      <dgm:spPr/>
      <dgm:t>
        <a:bodyPr/>
        <a:lstStyle/>
        <a:p>
          <a:endParaRPr lang="en-US"/>
        </a:p>
      </dgm:t>
    </dgm:pt>
    <dgm:pt modelId="{025735E9-3C49-486A-A72A-58BA30197176}" type="sibTrans" cxnId="{1BF2B3C1-1077-48C4-87A6-E6FCC1F4DA6B}">
      <dgm:prSet/>
      <dgm:spPr/>
      <dgm:t>
        <a:bodyPr/>
        <a:lstStyle/>
        <a:p>
          <a:endParaRPr lang="en-US"/>
        </a:p>
      </dgm:t>
    </dgm:pt>
    <dgm:pt modelId="{D43346A2-B5C6-48AE-96B2-AE10FAEA42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Collaborations</a:t>
          </a:r>
          <a:endParaRPr lang="en-US"/>
        </a:p>
      </dgm:t>
    </dgm:pt>
    <dgm:pt modelId="{945315CF-AD40-4621-8CCD-6717DC2FCCEA}" type="parTrans" cxnId="{63253FB0-4923-43ED-A7C5-6384F47B7FB8}">
      <dgm:prSet/>
      <dgm:spPr/>
      <dgm:t>
        <a:bodyPr/>
        <a:lstStyle/>
        <a:p>
          <a:endParaRPr lang="en-US"/>
        </a:p>
      </dgm:t>
    </dgm:pt>
    <dgm:pt modelId="{C8ABC53B-A246-4878-9531-47508449BF82}" type="sibTrans" cxnId="{63253FB0-4923-43ED-A7C5-6384F47B7FB8}">
      <dgm:prSet/>
      <dgm:spPr/>
      <dgm:t>
        <a:bodyPr/>
        <a:lstStyle/>
        <a:p>
          <a:endParaRPr lang="en-US"/>
        </a:p>
      </dgm:t>
    </dgm:pt>
    <dgm:pt modelId="{3C4965A6-175B-401D-825B-5BB9B4009E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Influencer partnerships</a:t>
          </a:r>
          <a:endParaRPr lang="en-US"/>
        </a:p>
      </dgm:t>
    </dgm:pt>
    <dgm:pt modelId="{3C784D63-B54F-4310-BE60-7B533B4BC953}" type="parTrans" cxnId="{2BDA1ABE-6F2A-4AAD-857A-CEE4621AD9AB}">
      <dgm:prSet/>
      <dgm:spPr/>
      <dgm:t>
        <a:bodyPr/>
        <a:lstStyle/>
        <a:p>
          <a:endParaRPr lang="en-US"/>
        </a:p>
      </dgm:t>
    </dgm:pt>
    <dgm:pt modelId="{0459C80E-3C3E-4B29-BD02-70795BCF5E2A}" type="sibTrans" cxnId="{2BDA1ABE-6F2A-4AAD-857A-CEE4621AD9AB}">
      <dgm:prSet/>
      <dgm:spPr/>
      <dgm:t>
        <a:bodyPr/>
        <a:lstStyle/>
        <a:p>
          <a:endParaRPr lang="en-US"/>
        </a:p>
      </dgm:t>
    </dgm:pt>
    <dgm:pt modelId="{3DD703C5-CE7A-4236-81DE-6E5177A50D2C}" type="pres">
      <dgm:prSet presAssocID="{BD53C7FE-EDB1-4227-96FD-0BC4E4AE0AE1}" presName="root" presStyleCnt="0">
        <dgm:presLayoutVars>
          <dgm:dir/>
          <dgm:resizeHandles val="exact"/>
        </dgm:presLayoutVars>
      </dgm:prSet>
      <dgm:spPr/>
    </dgm:pt>
    <dgm:pt modelId="{3AF339E0-E83C-4BF1-97E0-47E0C98070CA}" type="pres">
      <dgm:prSet presAssocID="{F97385B4-4C16-4930-8FC6-8C1BB55AA327}" presName="compNode" presStyleCnt="0"/>
      <dgm:spPr/>
    </dgm:pt>
    <dgm:pt modelId="{764E9C64-ECCF-43BB-A386-330F3D73A190}" type="pres">
      <dgm:prSet presAssocID="{F97385B4-4C16-4930-8FC6-8C1BB55AA327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286581B0-32B7-4B9E-89CB-0DA43F0968EB}" type="pres">
      <dgm:prSet presAssocID="{F97385B4-4C16-4930-8FC6-8C1BB55AA327}" presName="spaceRect" presStyleCnt="0"/>
      <dgm:spPr/>
    </dgm:pt>
    <dgm:pt modelId="{53893C34-553E-4409-B183-930F22697817}" type="pres">
      <dgm:prSet presAssocID="{F97385B4-4C16-4930-8FC6-8C1BB55AA327}" presName="textRect" presStyleLbl="revTx" presStyleIdx="0" presStyleCnt="5">
        <dgm:presLayoutVars>
          <dgm:chMax val="1"/>
          <dgm:chPref val="1"/>
        </dgm:presLayoutVars>
      </dgm:prSet>
      <dgm:spPr/>
    </dgm:pt>
    <dgm:pt modelId="{779C4465-F76D-4207-A5A0-AA9FDDB90737}" type="pres">
      <dgm:prSet presAssocID="{18DCDDC8-9E96-40F4-8CC4-31B290C8E8FD}" presName="sibTrans" presStyleCnt="0"/>
      <dgm:spPr/>
    </dgm:pt>
    <dgm:pt modelId="{27AA9B23-9B23-4041-BF61-192A1918C616}" type="pres">
      <dgm:prSet presAssocID="{D8340F7F-B037-4DA5-ACD7-80DCF45B164B}" presName="compNode" presStyleCnt="0"/>
      <dgm:spPr/>
    </dgm:pt>
    <dgm:pt modelId="{1D4A4C55-7180-452F-A0C1-D1FAC3CC5460}" type="pres">
      <dgm:prSet presAssocID="{D8340F7F-B037-4DA5-ACD7-80DCF45B164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08D51993-DC68-491C-86AA-F1D495F8FC29}" type="pres">
      <dgm:prSet presAssocID="{D8340F7F-B037-4DA5-ACD7-80DCF45B164B}" presName="spaceRect" presStyleCnt="0"/>
      <dgm:spPr/>
    </dgm:pt>
    <dgm:pt modelId="{6DA4A32B-95C0-4220-969B-6C51DA69FA0D}" type="pres">
      <dgm:prSet presAssocID="{D8340F7F-B037-4DA5-ACD7-80DCF45B164B}" presName="textRect" presStyleLbl="revTx" presStyleIdx="1" presStyleCnt="5">
        <dgm:presLayoutVars>
          <dgm:chMax val="1"/>
          <dgm:chPref val="1"/>
        </dgm:presLayoutVars>
      </dgm:prSet>
      <dgm:spPr/>
    </dgm:pt>
    <dgm:pt modelId="{A7AD7B6D-7191-4192-B775-CC5A096F9FF9}" type="pres">
      <dgm:prSet presAssocID="{DD78E62A-C7C3-42F3-B07C-A6B69983B297}" presName="sibTrans" presStyleCnt="0"/>
      <dgm:spPr/>
    </dgm:pt>
    <dgm:pt modelId="{13BE4294-A945-4F91-9F91-0D1A6896A168}" type="pres">
      <dgm:prSet presAssocID="{18F45033-68E9-4598-9FFF-34E07D86041B}" presName="compNode" presStyleCnt="0"/>
      <dgm:spPr/>
    </dgm:pt>
    <dgm:pt modelId="{90DD9544-0D73-4DBB-A1F5-7BCFF5A3188F}" type="pres">
      <dgm:prSet presAssocID="{18F45033-68E9-4598-9FFF-34E07D86041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275B42AB-47CF-4048-8EEC-34D17995859D}" type="pres">
      <dgm:prSet presAssocID="{18F45033-68E9-4598-9FFF-34E07D86041B}" presName="spaceRect" presStyleCnt="0"/>
      <dgm:spPr/>
    </dgm:pt>
    <dgm:pt modelId="{574B5CEA-235F-4DAD-87D0-A85F452E4CEB}" type="pres">
      <dgm:prSet presAssocID="{18F45033-68E9-4598-9FFF-34E07D86041B}" presName="textRect" presStyleLbl="revTx" presStyleIdx="2" presStyleCnt="5">
        <dgm:presLayoutVars>
          <dgm:chMax val="1"/>
          <dgm:chPref val="1"/>
        </dgm:presLayoutVars>
      </dgm:prSet>
      <dgm:spPr/>
    </dgm:pt>
    <dgm:pt modelId="{19F6CD89-C052-4B89-BE42-380905FB829B}" type="pres">
      <dgm:prSet presAssocID="{025735E9-3C49-486A-A72A-58BA30197176}" presName="sibTrans" presStyleCnt="0"/>
      <dgm:spPr/>
    </dgm:pt>
    <dgm:pt modelId="{8384A948-5875-4839-B4A8-3E6317F96992}" type="pres">
      <dgm:prSet presAssocID="{D43346A2-B5C6-48AE-96B2-AE10FAEA421C}" presName="compNode" presStyleCnt="0"/>
      <dgm:spPr/>
    </dgm:pt>
    <dgm:pt modelId="{4B920EB1-A7F3-4E6B-8EC0-B12FF8EBA823}" type="pres">
      <dgm:prSet presAssocID="{D43346A2-B5C6-48AE-96B2-AE10FAEA421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8109EAC-A0E6-4B37-B33C-6B90004BBDC9}" type="pres">
      <dgm:prSet presAssocID="{D43346A2-B5C6-48AE-96B2-AE10FAEA421C}" presName="spaceRect" presStyleCnt="0"/>
      <dgm:spPr/>
    </dgm:pt>
    <dgm:pt modelId="{C684E3C1-C2DC-4008-A834-59F35C931E8F}" type="pres">
      <dgm:prSet presAssocID="{D43346A2-B5C6-48AE-96B2-AE10FAEA421C}" presName="textRect" presStyleLbl="revTx" presStyleIdx="3" presStyleCnt="5">
        <dgm:presLayoutVars>
          <dgm:chMax val="1"/>
          <dgm:chPref val="1"/>
        </dgm:presLayoutVars>
      </dgm:prSet>
      <dgm:spPr/>
    </dgm:pt>
    <dgm:pt modelId="{0A1FF6EC-DD1F-4170-9FAB-3002FD22D6DF}" type="pres">
      <dgm:prSet presAssocID="{C8ABC53B-A246-4878-9531-47508449BF82}" presName="sibTrans" presStyleCnt="0"/>
      <dgm:spPr/>
    </dgm:pt>
    <dgm:pt modelId="{E7C53B98-0AAA-4F84-9F05-1CDD6BBA228D}" type="pres">
      <dgm:prSet presAssocID="{3C4965A6-175B-401D-825B-5BB9B4009E64}" presName="compNode" presStyleCnt="0"/>
      <dgm:spPr/>
    </dgm:pt>
    <dgm:pt modelId="{90C5EB7B-8424-4907-9C8A-BBA0C3102B88}" type="pres">
      <dgm:prSet presAssocID="{3C4965A6-175B-401D-825B-5BB9B4009E6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47B2B4C-EDEC-4011-826A-453DC909FCFB}" type="pres">
      <dgm:prSet presAssocID="{3C4965A6-175B-401D-825B-5BB9B4009E64}" presName="spaceRect" presStyleCnt="0"/>
      <dgm:spPr/>
    </dgm:pt>
    <dgm:pt modelId="{1EA4FCDD-2B5C-4535-8799-CFF543AE30C0}" type="pres">
      <dgm:prSet presAssocID="{3C4965A6-175B-401D-825B-5BB9B4009E6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B320322-9216-40E4-A6D0-F342D28DE880}" type="presOf" srcId="{D43346A2-B5C6-48AE-96B2-AE10FAEA421C}" destId="{C684E3C1-C2DC-4008-A834-59F35C931E8F}" srcOrd="0" destOrd="0" presId="urn:microsoft.com/office/officeart/2018/2/layout/IconLabelList"/>
    <dgm:cxn modelId="{ED0A3543-B551-4C69-8D3A-EC4466124E1E}" srcId="{BD53C7FE-EDB1-4227-96FD-0BC4E4AE0AE1}" destId="{F97385B4-4C16-4930-8FC6-8C1BB55AA327}" srcOrd="0" destOrd="0" parTransId="{E5722C44-A780-4B9E-B328-CE72163168BB}" sibTransId="{18DCDDC8-9E96-40F4-8CC4-31B290C8E8FD}"/>
    <dgm:cxn modelId="{2E0FD663-4D20-4E41-9A53-83FEDB6F65EF}" srcId="{BD53C7FE-EDB1-4227-96FD-0BC4E4AE0AE1}" destId="{D8340F7F-B037-4DA5-ACD7-80DCF45B164B}" srcOrd="1" destOrd="0" parTransId="{3ABF8E05-7A99-403E-B221-49201E5ED922}" sibTransId="{DD78E62A-C7C3-42F3-B07C-A6B69983B297}"/>
    <dgm:cxn modelId="{63253FB0-4923-43ED-A7C5-6384F47B7FB8}" srcId="{BD53C7FE-EDB1-4227-96FD-0BC4E4AE0AE1}" destId="{D43346A2-B5C6-48AE-96B2-AE10FAEA421C}" srcOrd="3" destOrd="0" parTransId="{945315CF-AD40-4621-8CCD-6717DC2FCCEA}" sibTransId="{C8ABC53B-A246-4878-9531-47508449BF82}"/>
    <dgm:cxn modelId="{2BDA1ABE-6F2A-4AAD-857A-CEE4621AD9AB}" srcId="{BD53C7FE-EDB1-4227-96FD-0BC4E4AE0AE1}" destId="{3C4965A6-175B-401D-825B-5BB9B4009E64}" srcOrd="4" destOrd="0" parTransId="{3C784D63-B54F-4310-BE60-7B533B4BC953}" sibTransId="{0459C80E-3C3E-4B29-BD02-70795BCF5E2A}"/>
    <dgm:cxn modelId="{CCED81BE-C8E4-4876-AC8E-6D780A3BE1D1}" type="presOf" srcId="{F97385B4-4C16-4930-8FC6-8C1BB55AA327}" destId="{53893C34-553E-4409-B183-930F22697817}" srcOrd="0" destOrd="0" presId="urn:microsoft.com/office/officeart/2018/2/layout/IconLabelList"/>
    <dgm:cxn modelId="{1BF2B3C1-1077-48C4-87A6-E6FCC1F4DA6B}" srcId="{BD53C7FE-EDB1-4227-96FD-0BC4E4AE0AE1}" destId="{18F45033-68E9-4598-9FFF-34E07D86041B}" srcOrd="2" destOrd="0" parTransId="{03F4E190-AB10-49B8-A54A-321507A905CC}" sibTransId="{025735E9-3C49-486A-A72A-58BA30197176}"/>
    <dgm:cxn modelId="{074D83F6-B213-4A7A-A3A3-FBB77548DA28}" type="presOf" srcId="{BD53C7FE-EDB1-4227-96FD-0BC4E4AE0AE1}" destId="{3DD703C5-CE7A-4236-81DE-6E5177A50D2C}" srcOrd="0" destOrd="0" presId="urn:microsoft.com/office/officeart/2018/2/layout/IconLabelList"/>
    <dgm:cxn modelId="{EC0493FA-5F76-4038-A867-535A6892E364}" type="presOf" srcId="{3C4965A6-175B-401D-825B-5BB9B4009E64}" destId="{1EA4FCDD-2B5C-4535-8799-CFF543AE30C0}" srcOrd="0" destOrd="0" presId="urn:microsoft.com/office/officeart/2018/2/layout/IconLabelList"/>
    <dgm:cxn modelId="{9D4C17FB-4945-498C-81EE-BE2C1B293340}" type="presOf" srcId="{18F45033-68E9-4598-9FFF-34E07D86041B}" destId="{574B5CEA-235F-4DAD-87D0-A85F452E4CEB}" srcOrd="0" destOrd="0" presId="urn:microsoft.com/office/officeart/2018/2/layout/IconLabelList"/>
    <dgm:cxn modelId="{5CE857FE-55F5-4DAC-9C52-C72122E0AA80}" type="presOf" srcId="{D8340F7F-B037-4DA5-ACD7-80DCF45B164B}" destId="{6DA4A32B-95C0-4220-969B-6C51DA69FA0D}" srcOrd="0" destOrd="0" presId="urn:microsoft.com/office/officeart/2018/2/layout/IconLabelList"/>
    <dgm:cxn modelId="{C24A760D-D720-4ED4-A0AF-DD59D01C0279}" type="presParOf" srcId="{3DD703C5-CE7A-4236-81DE-6E5177A50D2C}" destId="{3AF339E0-E83C-4BF1-97E0-47E0C98070CA}" srcOrd="0" destOrd="0" presId="urn:microsoft.com/office/officeart/2018/2/layout/IconLabelList"/>
    <dgm:cxn modelId="{F2BA3F94-8C24-4A1B-A214-5DA56ADCC66F}" type="presParOf" srcId="{3AF339E0-E83C-4BF1-97E0-47E0C98070CA}" destId="{764E9C64-ECCF-43BB-A386-330F3D73A190}" srcOrd="0" destOrd="0" presId="urn:microsoft.com/office/officeart/2018/2/layout/IconLabelList"/>
    <dgm:cxn modelId="{5B666DE3-8E12-4C02-84DB-267DC7F5999E}" type="presParOf" srcId="{3AF339E0-E83C-4BF1-97E0-47E0C98070CA}" destId="{286581B0-32B7-4B9E-89CB-0DA43F0968EB}" srcOrd="1" destOrd="0" presId="urn:microsoft.com/office/officeart/2018/2/layout/IconLabelList"/>
    <dgm:cxn modelId="{7386F5BC-634C-430A-8F97-103D73E40587}" type="presParOf" srcId="{3AF339E0-E83C-4BF1-97E0-47E0C98070CA}" destId="{53893C34-553E-4409-B183-930F22697817}" srcOrd="2" destOrd="0" presId="urn:microsoft.com/office/officeart/2018/2/layout/IconLabelList"/>
    <dgm:cxn modelId="{D106118F-E4F0-45B1-AEDE-84DB64BA578E}" type="presParOf" srcId="{3DD703C5-CE7A-4236-81DE-6E5177A50D2C}" destId="{779C4465-F76D-4207-A5A0-AA9FDDB90737}" srcOrd="1" destOrd="0" presId="urn:microsoft.com/office/officeart/2018/2/layout/IconLabelList"/>
    <dgm:cxn modelId="{6865C28C-369E-4E04-8C8E-C7B2D50EF11D}" type="presParOf" srcId="{3DD703C5-CE7A-4236-81DE-6E5177A50D2C}" destId="{27AA9B23-9B23-4041-BF61-192A1918C616}" srcOrd="2" destOrd="0" presId="urn:microsoft.com/office/officeart/2018/2/layout/IconLabelList"/>
    <dgm:cxn modelId="{033FD8A3-1870-45F8-ABDB-A52B6836FF14}" type="presParOf" srcId="{27AA9B23-9B23-4041-BF61-192A1918C616}" destId="{1D4A4C55-7180-452F-A0C1-D1FAC3CC5460}" srcOrd="0" destOrd="0" presId="urn:microsoft.com/office/officeart/2018/2/layout/IconLabelList"/>
    <dgm:cxn modelId="{3E60B3F0-81B9-495E-9E04-7081A476602B}" type="presParOf" srcId="{27AA9B23-9B23-4041-BF61-192A1918C616}" destId="{08D51993-DC68-491C-86AA-F1D495F8FC29}" srcOrd="1" destOrd="0" presId="urn:microsoft.com/office/officeart/2018/2/layout/IconLabelList"/>
    <dgm:cxn modelId="{18AC7226-C853-4DBA-B9B5-C0B26AA9AD4C}" type="presParOf" srcId="{27AA9B23-9B23-4041-BF61-192A1918C616}" destId="{6DA4A32B-95C0-4220-969B-6C51DA69FA0D}" srcOrd="2" destOrd="0" presId="urn:microsoft.com/office/officeart/2018/2/layout/IconLabelList"/>
    <dgm:cxn modelId="{4D3DE5F0-8138-4443-AEFA-8F641524F5C6}" type="presParOf" srcId="{3DD703C5-CE7A-4236-81DE-6E5177A50D2C}" destId="{A7AD7B6D-7191-4192-B775-CC5A096F9FF9}" srcOrd="3" destOrd="0" presId="urn:microsoft.com/office/officeart/2018/2/layout/IconLabelList"/>
    <dgm:cxn modelId="{9A617438-D91D-43BE-AFA7-921787FEF023}" type="presParOf" srcId="{3DD703C5-CE7A-4236-81DE-6E5177A50D2C}" destId="{13BE4294-A945-4F91-9F91-0D1A6896A168}" srcOrd="4" destOrd="0" presId="urn:microsoft.com/office/officeart/2018/2/layout/IconLabelList"/>
    <dgm:cxn modelId="{D1456CD9-13B3-4771-B9F4-5731618B7EFD}" type="presParOf" srcId="{13BE4294-A945-4F91-9F91-0D1A6896A168}" destId="{90DD9544-0D73-4DBB-A1F5-7BCFF5A3188F}" srcOrd="0" destOrd="0" presId="urn:microsoft.com/office/officeart/2018/2/layout/IconLabelList"/>
    <dgm:cxn modelId="{CAD9D146-962D-4231-86FC-56D76CA2F394}" type="presParOf" srcId="{13BE4294-A945-4F91-9F91-0D1A6896A168}" destId="{275B42AB-47CF-4048-8EEC-34D17995859D}" srcOrd="1" destOrd="0" presId="urn:microsoft.com/office/officeart/2018/2/layout/IconLabelList"/>
    <dgm:cxn modelId="{7C9CAA3F-DD90-4DCA-865F-D798D91C70A6}" type="presParOf" srcId="{13BE4294-A945-4F91-9F91-0D1A6896A168}" destId="{574B5CEA-235F-4DAD-87D0-A85F452E4CEB}" srcOrd="2" destOrd="0" presId="urn:microsoft.com/office/officeart/2018/2/layout/IconLabelList"/>
    <dgm:cxn modelId="{9C889B04-B601-4C14-BD37-35131B010966}" type="presParOf" srcId="{3DD703C5-CE7A-4236-81DE-6E5177A50D2C}" destId="{19F6CD89-C052-4B89-BE42-380905FB829B}" srcOrd="5" destOrd="0" presId="urn:microsoft.com/office/officeart/2018/2/layout/IconLabelList"/>
    <dgm:cxn modelId="{DF740751-BDED-408D-8716-3805632BDEDD}" type="presParOf" srcId="{3DD703C5-CE7A-4236-81DE-6E5177A50D2C}" destId="{8384A948-5875-4839-B4A8-3E6317F96992}" srcOrd="6" destOrd="0" presId="urn:microsoft.com/office/officeart/2018/2/layout/IconLabelList"/>
    <dgm:cxn modelId="{97AF526F-6F08-4C8C-BD8B-4C03561854CD}" type="presParOf" srcId="{8384A948-5875-4839-B4A8-3E6317F96992}" destId="{4B920EB1-A7F3-4E6B-8EC0-B12FF8EBA823}" srcOrd="0" destOrd="0" presId="urn:microsoft.com/office/officeart/2018/2/layout/IconLabelList"/>
    <dgm:cxn modelId="{59F0ECBD-B38D-4DB6-901D-909ABEB36AD9}" type="presParOf" srcId="{8384A948-5875-4839-B4A8-3E6317F96992}" destId="{18109EAC-A0E6-4B37-B33C-6B90004BBDC9}" srcOrd="1" destOrd="0" presId="urn:microsoft.com/office/officeart/2018/2/layout/IconLabelList"/>
    <dgm:cxn modelId="{4AC511B1-77A4-450C-A564-FF7E693D7C9F}" type="presParOf" srcId="{8384A948-5875-4839-B4A8-3E6317F96992}" destId="{C684E3C1-C2DC-4008-A834-59F35C931E8F}" srcOrd="2" destOrd="0" presId="urn:microsoft.com/office/officeart/2018/2/layout/IconLabelList"/>
    <dgm:cxn modelId="{674607EE-AAE6-41B9-A77F-AA856DB4F1C2}" type="presParOf" srcId="{3DD703C5-CE7A-4236-81DE-6E5177A50D2C}" destId="{0A1FF6EC-DD1F-4170-9FAB-3002FD22D6DF}" srcOrd="7" destOrd="0" presId="urn:microsoft.com/office/officeart/2018/2/layout/IconLabelList"/>
    <dgm:cxn modelId="{052B42E4-24AB-40A3-871D-81C87BCFDB0C}" type="presParOf" srcId="{3DD703C5-CE7A-4236-81DE-6E5177A50D2C}" destId="{E7C53B98-0AAA-4F84-9F05-1CDD6BBA228D}" srcOrd="8" destOrd="0" presId="urn:microsoft.com/office/officeart/2018/2/layout/IconLabelList"/>
    <dgm:cxn modelId="{525ADB7E-C770-45D0-A7A3-F4FC95D75E5E}" type="presParOf" srcId="{E7C53B98-0AAA-4F84-9F05-1CDD6BBA228D}" destId="{90C5EB7B-8424-4907-9C8A-BBA0C3102B88}" srcOrd="0" destOrd="0" presId="urn:microsoft.com/office/officeart/2018/2/layout/IconLabelList"/>
    <dgm:cxn modelId="{0602D92C-0540-427C-AB92-D13CA4CFFA54}" type="presParOf" srcId="{E7C53B98-0AAA-4F84-9F05-1CDD6BBA228D}" destId="{347B2B4C-EDEC-4011-826A-453DC909FCFB}" srcOrd="1" destOrd="0" presId="urn:microsoft.com/office/officeart/2018/2/layout/IconLabelList"/>
    <dgm:cxn modelId="{4425A9C8-A8DC-45B5-B778-4074A5567CAB}" type="presParOf" srcId="{E7C53B98-0AAA-4F84-9F05-1CDD6BBA228D}" destId="{1EA4FCDD-2B5C-4535-8799-CFF543AE30C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4E9C64-ECCF-43BB-A386-330F3D73A190}">
      <dsp:nvSpPr>
        <dsp:cNvPr id="0" name=""/>
        <dsp:cNvSpPr/>
      </dsp:nvSpPr>
      <dsp:spPr>
        <a:xfrm>
          <a:off x="622800" y="1684215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893C34-553E-4409-B183-930F22697817}">
      <dsp:nvSpPr>
        <dsp:cNvPr id="0" name=""/>
        <dsp:cNvSpPr/>
      </dsp:nvSpPr>
      <dsp:spPr>
        <a:xfrm>
          <a:off x="127800" y="28068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Online Advertisements</a:t>
          </a:r>
          <a:endParaRPr lang="en-US" sz="1700" kern="1200"/>
        </a:p>
      </dsp:txBody>
      <dsp:txXfrm>
        <a:off x="127800" y="2806880"/>
        <a:ext cx="1800000" cy="720000"/>
      </dsp:txXfrm>
    </dsp:sp>
    <dsp:sp modelId="{1D4A4C55-7180-452F-A0C1-D1FAC3CC5460}">
      <dsp:nvSpPr>
        <dsp:cNvPr id="0" name=""/>
        <dsp:cNvSpPr/>
      </dsp:nvSpPr>
      <dsp:spPr>
        <a:xfrm>
          <a:off x="2737800" y="1684215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4A32B-95C0-4220-969B-6C51DA69FA0D}">
      <dsp:nvSpPr>
        <dsp:cNvPr id="0" name=""/>
        <dsp:cNvSpPr/>
      </dsp:nvSpPr>
      <dsp:spPr>
        <a:xfrm>
          <a:off x="2242800" y="28068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Email Marketing Campaigns</a:t>
          </a:r>
          <a:endParaRPr lang="en-US" sz="1700" kern="1200"/>
        </a:p>
      </dsp:txBody>
      <dsp:txXfrm>
        <a:off x="2242800" y="2806880"/>
        <a:ext cx="1800000" cy="720000"/>
      </dsp:txXfrm>
    </dsp:sp>
    <dsp:sp modelId="{90DD9544-0D73-4DBB-A1F5-7BCFF5A3188F}">
      <dsp:nvSpPr>
        <dsp:cNvPr id="0" name=""/>
        <dsp:cNvSpPr/>
      </dsp:nvSpPr>
      <dsp:spPr>
        <a:xfrm>
          <a:off x="4852800" y="1684215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4B5CEA-235F-4DAD-87D0-A85F452E4CEB}">
      <dsp:nvSpPr>
        <dsp:cNvPr id="0" name=""/>
        <dsp:cNvSpPr/>
      </dsp:nvSpPr>
      <dsp:spPr>
        <a:xfrm>
          <a:off x="4357800" y="28068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Traditional Marketing Methods</a:t>
          </a:r>
          <a:endParaRPr lang="en-US" sz="1700" kern="1200"/>
        </a:p>
      </dsp:txBody>
      <dsp:txXfrm>
        <a:off x="4357800" y="2806880"/>
        <a:ext cx="1800000" cy="720000"/>
      </dsp:txXfrm>
    </dsp:sp>
    <dsp:sp modelId="{4B920EB1-A7F3-4E6B-8EC0-B12FF8EBA823}">
      <dsp:nvSpPr>
        <dsp:cNvPr id="0" name=""/>
        <dsp:cNvSpPr/>
      </dsp:nvSpPr>
      <dsp:spPr>
        <a:xfrm>
          <a:off x="6967800" y="1684215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4E3C1-C2DC-4008-A834-59F35C931E8F}">
      <dsp:nvSpPr>
        <dsp:cNvPr id="0" name=""/>
        <dsp:cNvSpPr/>
      </dsp:nvSpPr>
      <dsp:spPr>
        <a:xfrm>
          <a:off x="6472800" y="28068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Collaborations</a:t>
          </a:r>
          <a:endParaRPr lang="en-US" sz="1700" kern="1200"/>
        </a:p>
      </dsp:txBody>
      <dsp:txXfrm>
        <a:off x="6472800" y="2806880"/>
        <a:ext cx="1800000" cy="720000"/>
      </dsp:txXfrm>
    </dsp:sp>
    <dsp:sp modelId="{90C5EB7B-8424-4907-9C8A-BBA0C3102B88}">
      <dsp:nvSpPr>
        <dsp:cNvPr id="0" name=""/>
        <dsp:cNvSpPr/>
      </dsp:nvSpPr>
      <dsp:spPr>
        <a:xfrm>
          <a:off x="9082800" y="1684215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A4FCDD-2B5C-4535-8799-CFF543AE30C0}">
      <dsp:nvSpPr>
        <dsp:cNvPr id="0" name=""/>
        <dsp:cNvSpPr/>
      </dsp:nvSpPr>
      <dsp:spPr>
        <a:xfrm>
          <a:off x="8587800" y="2806880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Influencer partnerships</a:t>
          </a:r>
          <a:endParaRPr lang="en-US" sz="1700" kern="1200"/>
        </a:p>
      </dsp:txBody>
      <dsp:txXfrm>
        <a:off x="8587800" y="2806880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E6A9E-83A4-2B5F-6BBE-7445E02599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1CB45B-6F9A-183A-85B1-DD7864BA2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DFC81E-3E68-C9F6-33C3-01C888048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DF8F4-FA68-0F47-1ACE-EA9D0D9013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02D23F-3473-04D5-5372-D27BA0687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664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F4454-0DF7-CADE-51E2-F301819DE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0FDE1-E8A0-A154-4D62-CFBB5075C1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A99B5-375F-AD7D-32AE-F1943A01A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741225-CB68-2E6E-A636-E94690D07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7DAD90-421D-9E79-398A-6A37DEBE8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52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14AC6-5C89-D58D-2539-B384B10EF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EB169-B226-9D5F-2CBF-5592504707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7E8C2B-40AA-9F1A-178B-1C58373532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BA98C-EF15-0C85-22CF-47800DA84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17933-3AAD-9DFE-A2C7-71932E81A3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58120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F66E7-6D9E-B82B-3FC0-F85000B34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8DDDE-BEA7-7D07-BB59-4786446C7E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62E-D2DB-2915-DA5F-A516021495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898493-EC42-2544-D5A3-26BD3F651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D0F14E-C751-6F3B-5EEE-49F3C051F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1D47EC-CD20-1B62-7613-1097B01F1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868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A8808-B60B-B25A-4F0B-0F048EFAE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FB8501-FD15-750B-850A-AE882B4817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AD41D-DBF3-128C-25A0-3E0C35E9EE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2679F04-A8EF-431C-70D0-2AE2CA438F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E7D9EF-9AFB-9055-960B-77087D888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8124CE-4505-2806-33FD-43593F0B3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A0A75-488D-4B9D-2037-CC70209CB8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9AB962-3268-F4B7-9187-6DE76B04D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85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8CDBA-77C2-E3CB-25B1-DE8C1E52A7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8178B4-5702-C684-8188-FF8564AE9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B73493-0302-E17A-2E1A-9DD48534EA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9B048A-7127-2461-AE20-36C8934863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594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6750EA-B0FA-739D-D41A-ECACC6443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4E0FE3-F698-EE4D-4369-07EA8A8A0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7D712C-AC73-596D-A38E-A0A484674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130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F94F5-53F5-44A2-49C6-C989DA43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F0B14-EF7F-D189-C1FF-2FF21694B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6239E5-E4A3-10B6-48F9-C93F6C5365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5E84BC-D825-BC0A-08AA-E025E6EFF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6A2EDB-466F-666D-AA15-1502716664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4D6030-2DC8-44EC-7665-9EA0ADEA1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011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34C87-4570-EEB1-FE79-08CE312909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715061C-51FE-BC1D-5083-C8469456A60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ECB9C2-2BA1-38A1-0D4D-F5C98A798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32F05A-A69B-E7DC-3CC9-67A7720CD3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51BC5F-70F8-189B-0187-F48157AB7C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758767-9B92-76CA-51EA-B3827C1AE4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15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19DF-5899-BA80-0C31-5810BCFED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CCC48D-636D-BB10-01A1-0F25BC4485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4327D0-6C8E-8214-E9E1-BD5195FD9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D833B-31BB-71E1-FB7F-5F0A2E2F9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24731C-C827-1FB0-9549-1BA8759AB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784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EC8DE-3E9E-18E0-471C-4D7B7A2DF33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401813-2105-61CD-531A-CF187011B4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823DF-9034-A8EA-0D75-2F211AA17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A10E84-12E0-49DF-31F8-7FB0E6C33B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F74506-E62C-C43D-447A-1ADA9853A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034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ED33D3F-48D7-C1DB-CC64-041FC50AB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5C68CE-2E23-6526-5B93-809776CE87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50957-0E26-2B4E-FF07-C3450AAC5A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610A68-9790-40DE-96D8-AF40F99F0DB9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EB7DCF-C5FC-9F0B-C068-A4815B4E5F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FF28E-04B4-479F-8FCD-7DD0C1ABE8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82CE3-CB46-437A-BD51-3CB1151D4E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50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riott.com/en-gb/default.mi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methodology.net/marriott-marketing-communication-mix/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journals.sagepub.com/doi/abs/10.1177/10963480900140023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hotel with many lights on&#10;&#10;Description automatically generated">
            <a:extLst>
              <a:ext uri="{FF2B5EF4-FFF2-40B4-BE49-F238E27FC236}">
                <a16:creationId xmlns:a16="http://schemas.microsoft.com/office/drawing/2014/main" id="{BBA41B57-C0AB-D867-DB30-64B3DCDD11C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F048B7-E1C1-C4DE-5050-6849BAE6A9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Marketing Analysis Of Marriott Hotel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06A939-CDDE-1425-1ECD-2EBCF7953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973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16" name="Picture 15" descr="Aerial view of a city skyline">
            <a:extLst>
              <a:ext uri="{FF2B5EF4-FFF2-40B4-BE49-F238E27FC236}">
                <a16:creationId xmlns:a16="http://schemas.microsoft.com/office/drawing/2014/main" id="{6D660551-CAD1-8937-A267-F2EBC1C7AF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" r="2199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F94C1-AFB7-C9BC-CA75-A5AD23E56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b="1"/>
              <a:t>Overview of Marriott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6F1369-8C05-0ABB-F045-35A7A336C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2000"/>
              <a:t>Online Presence</a:t>
            </a:r>
          </a:p>
          <a:p>
            <a:r>
              <a:rPr lang="en-GB" sz="2000"/>
              <a:t>Digital Marketing</a:t>
            </a:r>
          </a:p>
          <a:p>
            <a:r>
              <a:rPr lang="en-GB" sz="2000"/>
              <a:t>Sponsorship and Events</a:t>
            </a:r>
          </a:p>
          <a:p>
            <a:pPr marL="0" indent="0">
              <a:buNone/>
            </a:pPr>
            <a:endParaRPr lang="en-GB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660834-A4D4-B7D7-BE25-B7FAC7552B02}"/>
              </a:ext>
            </a:extLst>
          </p:cNvPr>
          <p:cNvSpPr txBox="1"/>
          <p:nvPr/>
        </p:nvSpPr>
        <p:spPr>
          <a:xfrm>
            <a:off x="127819" y="6096000"/>
            <a:ext cx="109629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C0C0C0"/>
                </a:highlight>
                <a:hlinkClick r:id="rId3"/>
              </a:rPr>
              <a:t>https://www.marriott.com/en-gb/default.mi</a:t>
            </a:r>
            <a:endParaRPr lang="en-GB" dirty="0">
              <a:highlight>
                <a:srgbClr val="C0C0C0"/>
              </a:highlight>
            </a:endParaRPr>
          </a:p>
          <a:p>
            <a:r>
              <a:rPr lang="en-GB" dirty="0">
                <a:highlight>
                  <a:srgbClr val="C0C0C0"/>
                </a:highlight>
              </a:rPr>
              <a:t>https://iide.co/case-studies/marketing-strategy-of-marriott-international/</a:t>
            </a:r>
          </a:p>
          <a:p>
            <a:endParaRPr lang="en-GB" dirty="0">
              <a:highlight>
                <a:srgbClr val="C0C0C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854370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2E38F-64EB-9DFF-5FDA-8DCAC38D5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Marketing Methods</a:t>
            </a:r>
            <a:endParaRPr lang="en-GB" b="1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061141B-082C-4A42-D1E2-6230A39325A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553497"/>
          <a:ext cx="10515600" cy="5211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EC9D0AD-18C4-E613-0212-C4B15853B878}"/>
              </a:ext>
            </a:extLst>
          </p:cNvPr>
          <p:cNvSpPr txBox="1"/>
          <p:nvPr/>
        </p:nvSpPr>
        <p:spPr>
          <a:xfrm>
            <a:off x="0" y="5934670"/>
            <a:ext cx="1219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https://www.socialtables.com/blog/hotel-sales/marriotts-marketing/</a:t>
            </a:r>
          </a:p>
        </p:txBody>
      </p:sp>
    </p:spTree>
    <p:extLst>
      <p:ext uri="{BB962C8B-B14F-4D97-AF65-F5344CB8AC3E}">
        <p14:creationId xmlns:p14="http://schemas.microsoft.com/office/powerpoint/2010/main" val="726629185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3E25264B-925A-7C3A-318D-B204424E45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488" r="1" b="7697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F6E391-0CF7-F8A6-1873-0986398DA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GB" sz="3600" b="1"/>
              <a:t>Communications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22E51-F6C4-433B-9116-8E9ACDAA3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>
            <a:normAutofit/>
          </a:bodyPr>
          <a:lstStyle/>
          <a:p>
            <a:r>
              <a:rPr lang="en-GB" sz="2000"/>
              <a:t>Efficient communication</a:t>
            </a:r>
          </a:p>
          <a:p>
            <a:r>
              <a:rPr lang="en-GB" sz="2000"/>
              <a:t>Newsletters</a:t>
            </a:r>
          </a:p>
          <a:p>
            <a:r>
              <a:rPr lang="en-GB" sz="2000"/>
              <a:t>Relationships</a:t>
            </a:r>
          </a:p>
          <a:p>
            <a:r>
              <a:rPr lang="en-GB" sz="2000"/>
              <a:t>Strategic Partnerships</a:t>
            </a:r>
          </a:p>
          <a:p>
            <a:r>
              <a:rPr lang="en-GB" sz="2000"/>
              <a:t>Hosting Events</a:t>
            </a:r>
          </a:p>
          <a:p>
            <a:r>
              <a:rPr lang="en-GB" sz="2000"/>
              <a:t>Content Marketing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D5207C-5805-E0E3-5374-8D0C26F5F24F}"/>
              </a:ext>
            </a:extLst>
          </p:cNvPr>
          <p:cNvSpPr txBox="1"/>
          <p:nvPr/>
        </p:nvSpPr>
        <p:spPr>
          <a:xfrm>
            <a:off x="305" y="5657661"/>
            <a:ext cx="121916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https://research-methodology.net/marriott-marketing-communication-mix/</a:t>
            </a:r>
            <a:endParaRPr lang="en-GB" dirty="0"/>
          </a:p>
          <a:p>
            <a:r>
              <a:rPr lang="en-GB" dirty="0"/>
              <a:t>https://books.google.ro/books?hl=en&amp;lr=&amp;id=9uAeDAAAQBAJ&amp;oi=fnd&amp;pg=PA274&amp;dq=Marketing+communications+for+Marriott+Hotel&amp;ots=EsOsAqgqa7&amp;sig=oTDDbd5AY99xPkGsFtLyobam1jM&amp;redir_esc=y#v=onepage&amp;q=Marketing%20communications%20for%20Marriott%20Hotel&amp;f=false</a:t>
            </a:r>
          </a:p>
        </p:txBody>
      </p:sp>
    </p:spTree>
    <p:extLst>
      <p:ext uri="{BB962C8B-B14F-4D97-AF65-F5344CB8AC3E}">
        <p14:creationId xmlns:p14="http://schemas.microsoft.com/office/powerpoint/2010/main" val="3751204780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DEC7B-ED7E-7775-6DA4-A46D1DE848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537" y="626625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SWOT Analysis of Marriott Hotel</a:t>
            </a:r>
          </a:p>
        </p:txBody>
      </p:sp>
      <p:pic>
        <p:nvPicPr>
          <p:cNvPr id="5" name="Content Placeholder 4" descr="A diagram of a swot analysis&#10;&#10;Description automatically generated">
            <a:extLst>
              <a:ext uri="{FF2B5EF4-FFF2-40B4-BE49-F238E27FC236}">
                <a16:creationId xmlns:a16="http://schemas.microsoft.com/office/drawing/2014/main" id="{584929F8-8AEC-B16A-E3FD-C36988429B7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85563"/>
            <a:ext cx="12192000" cy="547579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B515D2-DDB6-1961-4F62-95BDFFFDC46C}"/>
              </a:ext>
            </a:extLst>
          </p:cNvPr>
          <p:cNvSpPr txBox="1"/>
          <p:nvPr/>
        </p:nvSpPr>
        <p:spPr>
          <a:xfrm>
            <a:off x="78658" y="6532124"/>
            <a:ext cx="11729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https://bstrategyhub.com/marriot-swot-analysis/</a:t>
            </a:r>
          </a:p>
        </p:txBody>
      </p:sp>
    </p:spTree>
    <p:extLst>
      <p:ext uri="{BB962C8B-B14F-4D97-AF65-F5344CB8AC3E}">
        <p14:creationId xmlns:p14="http://schemas.microsoft.com/office/powerpoint/2010/main" val="1160952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FB1FDA-4CAB-A88C-5B24-F5B1E4892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/>
              <a:t>PESTLE Analysis of Marriott Hotel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D7C62-9576-FB88-6AF5-727930383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700" b="1"/>
              <a:t>Political</a:t>
            </a:r>
          </a:p>
          <a:p>
            <a:r>
              <a:rPr lang="en-GB" sz="1700"/>
              <a:t>Terrorism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1"/>
              <a:t>Economic</a:t>
            </a:r>
          </a:p>
          <a:p>
            <a:r>
              <a:rPr lang="en-GB" sz="1700"/>
              <a:t>Economic growth</a:t>
            </a:r>
          </a:p>
          <a:p>
            <a:r>
              <a:rPr lang="en-GB" sz="1700"/>
              <a:t>High currency exchange rate</a:t>
            </a:r>
          </a:p>
          <a:p>
            <a:r>
              <a:rPr lang="en-GB" sz="1700"/>
              <a:t>Growing income inequality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1"/>
              <a:t>Social</a:t>
            </a:r>
          </a:p>
          <a:p>
            <a:r>
              <a:rPr lang="en-GB" sz="1700"/>
              <a:t>Increasing number of travellers</a:t>
            </a:r>
          </a:p>
          <a:p>
            <a:r>
              <a:rPr lang="en-GB" sz="1700"/>
              <a:t>Increasing payments</a:t>
            </a:r>
          </a:p>
          <a:p>
            <a:r>
              <a:rPr lang="en-GB" sz="1700"/>
              <a:t>Cultural changes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700"/>
          </a:p>
        </p:txBody>
      </p:sp>
      <p:pic>
        <p:nvPicPr>
          <p:cNvPr id="5" name="Picture 4" descr="Graph on document with pen">
            <a:extLst>
              <a:ext uri="{FF2B5EF4-FFF2-40B4-BE49-F238E27FC236}">
                <a16:creationId xmlns:a16="http://schemas.microsoft.com/office/drawing/2014/main" id="{ECCEA591-311C-F0D9-0322-D8424F6618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161" r="13438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AC4911-BC60-3963-73EF-6507AA7BAFCE}"/>
              </a:ext>
            </a:extLst>
          </p:cNvPr>
          <p:cNvSpPr txBox="1"/>
          <p:nvPr/>
        </p:nvSpPr>
        <p:spPr>
          <a:xfrm>
            <a:off x="-1" y="6356349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https://pestleanalysis.com/pestle-analysis-of-marriott/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637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FFE4E8-C686-F1D0-E5DF-54863D19BA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PESTLE Analysis of Marriott Hotel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ED1DE-FE20-BF5F-8575-3767149860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3" y="2285999"/>
            <a:ext cx="5408707" cy="4070350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1400" b="1" dirty="0"/>
              <a:t>Technological</a:t>
            </a:r>
          </a:p>
          <a:p>
            <a:r>
              <a:rPr lang="en-GB" sz="1400" dirty="0"/>
              <a:t>Status of services</a:t>
            </a:r>
          </a:p>
          <a:p>
            <a:r>
              <a:rPr lang="en-GB" sz="1400" dirty="0"/>
              <a:t>Potential threat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/>
              <a:t>Legal</a:t>
            </a:r>
          </a:p>
          <a:p>
            <a:r>
              <a:rPr lang="en-GB" sz="1400" dirty="0"/>
              <a:t>Status of services</a:t>
            </a:r>
          </a:p>
          <a:p>
            <a:r>
              <a:rPr lang="en-GB" sz="1400" dirty="0"/>
              <a:t>Criticism</a:t>
            </a:r>
          </a:p>
          <a:p>
            <a:r>
              <a:rPr lang="en-GB" sz="1400" dirty="0"/>
              <a:t>Increased minimum wage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400" b="1" dirty="0"/>
              <a:t>Environmental</a:t>
            </a:r>
          </a:p>
          <a:p>
            <a:r>
              <a:rPr lang="en-GB" sz="1400" dirty="0"/>
              <a:t>Fuel Prices</a:t>
            </a:r>
          </a:p>
          <a:p>
            <a:r>
              <a:rPr lang="en-GB" sz="1400" dirty="0"/>
              <a:t>Electricity costs</a:t>
            </a:r>
          </a:p>
          <a:p>
            <a:r>
              <a:rPr lang="en-GB" sz="1400" dirty="0"/>
              <a:t>Global warming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400" b="1" dirty="0"/>
          </a:p>
        </p:txBody>
      </p:sp>
      <p:pic>
        <p:nvPicPr>
          <p:cNvPr id="7" name="Picture 6" descr="Smoke from a factory">
            <a:extLst>
              <a:ext uri="{FF2B5EF4-FFF2-40B4-BE49-F238E27FC236}">
                <a16:creationId xmlns:a16="http://schemas.microsoft.com/office/drawing/2014/main" id="{879A2178-B77C-EA1C-EFC6-5F67C53563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232" r="23367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F1D9E5-14A4-809E-0060-4FEBCFAA49A1}"/>
              </a:ext>
            </a:extLst>
          </p:cNvPr>
          <p:cNvSpPr txBox="1"/>
          <p:nvPr/>
        </p:nvSpPr>
        <p:spPr>
          <a:xfrm>
            <a:off x="0" y="6489290"/>
            <a:ext cx="6096000" cy="368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https://pestleanalysis.com/pestle-analysis-of-marriott/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372618"/>
      </p:ext>
    </p:extLst>
  </p:cSld>
  <p:clrMapOvr>
    <a:masterClrMapping/>
  </p:clrMapOvr>
  <p:transition spd="slow">
    <p:randomBar dir="vert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96DA52-4EF2-BAC4-A234-B05A9F9D3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>
                <a:solidFill>
                  <a:srgbClr val="FFFFFF"/>
                </a:solidFill>
              </a:rPr>
              <a:t>Marketing Segmentation Of Marriot Hotel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842421-D006-985E-74D5-D47757875EF9}"/>
              </a:ext>
            </a:extLst>
          </p:cNvPr>
          <p:cNvSpPr>
            <a:spLocks/>
          </p:cNvSpPr>
          <p:nvPr/>
        </p:nvSpPr>
        <p:spPr>
          <a:xfrm>
            <a:off x="1174428" y="2112579"/>
            <a:ext cx="4212576" cy="2255823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786384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1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Marketing Segmentation 		      Strategy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1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Demographic Segmentation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1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Behavioural Segmentation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1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Geographic Segmentation</a:t>
            </a:r>
            <a:endParaRPr lang="en-GB" sz="241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203836-9976-C62A-39C7-B137DD58EBB6}"/>
              </a:ext>
            </a:extLst>
          </p:cNvPr>
          <p:cNvSpPr txBox="1"/>
          <p:nvPr/>
        </p:nvSpPr>
        <p:spPr>
          <a:xfrm>
            <a:off x="1174428" y="4419753"/>
            <a:ext cx="5528472" cy="2327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45745" indent="-245745" defTabSz="786384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Benefits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0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Targeted Marketing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0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Product Differentiation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0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Increased Customer Loyalty</a:t>
            </a:r>
          </a:p>
          <a:p>
            <a:pPr marL="514350" indent="-514350">
              <a:spcAft>
                <a:spcPts val="600"/>
              </a:spcAft>
              <a:buFont typeface="+mj-lt"/>
              <a:buAutoNum type="arabicPeriod"/>
            </a:pPr>
            <a:endParaRPr lang="en-GB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29D6B2A-41FB-7745-FDCD-B0451E551CD0}"/>
              </a:ext>
            </a:extLst>
          </p:cNvPr>
          <p:cNvSpPr txBox="1"/>
          <p:nvPr/>
        </p:nvSpPr>
        <p:spPr>
          <a:xfrm>
            <a:off x="5513040" y="4419262"/>
            <a:ext cx="4016046" cy="18053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93192" indent="-393192" defTabSz="786384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40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Challenges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0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Costly 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0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Potential Miscalculations</a:t>
            </a:r>
          </a:p>
          <a:p>
            <a:pPr marL="442341" indent="-442341" defTabSz="786384">
              <a:spcAft>
                <a:spcPts val="600"/>
              </a:spcAft>
              <a:buFont typeface="+mj-lt"/>
              <a:buAutoNum type="arabicPeriod"/>
            </a:pPr>
            <a:r>
              <a:rPr lang="en-GB" sz="2408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Competition</a:t>
            </a:r>
            <a:endParaRPr lang="en-GB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E51816-51A5-E3F5-A6B4-D9AA61AE7DBF}"/>
              </a:ext>
            </a:extLst>
          </p:cNvPr>
          <p:cNvSpPr txBox="1"/>
          <p:nvPr/>
        </p:nvSpPr>
        <p:spPr>
          <a:xfrm>
            <a:off x="-2" y="6371303"/>
            <a:ext cx="48473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hlinkClick r:id="rId2"/>
              </a:rPr>
              <a:t>https://journals.sagepub.com/doi/abs/10.1177/109634809001400232</a:t>
            </a:r>
            <a:endParaRPr lang="en-GB" sz="1100" dirty="0"/>
          </a:p>
          <a:p>
            <a:r>
              <a:rPr lang="en-GB" sz="1100" dirty="0"/>
              <a:t>https://business-essay.com/marriott-international-hotels-market-segmentation/</a:t>
            </a:r>
          </a:p>
          <a:p>
            <a:endParaRPr lang="en-GB" sz="1100" dirty="0"/>
          </a:p>
          <a:p>
            <a:endParaRPr lang="en-GB" sz="11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93D743-296B-6831-CCDC-D9B09ACA3B29}"/>
              </a:ext>
            </a:extLst>
          </p:cNvPr>
          <p:cNvSpPr txBox="1"/>
          <p:nvPr/>
        </p:nvSpPr>
        <p:spPr>
          <a:xfrm>
            <a:off x="5387004" y="6302477"/>
            <a:ext cx="68049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https://www.tandfonline.com/doi/abs/10.1080/0267257X.1987.9964020</a:t>
            </a:r>
          </a:p>
        </p:txBody>
      </p:sp>
    </p:spTree>
    <p:extLst>
      <p:ext uri="{BB962C8B-B14F-4D97-AF65-F5344CB8AC3E}">
        <p14:creationId xmlns:p14="http://schemas.microsoft.com/office/powerpoint/2010/main" val="220629553"/>
      </p:ext>
    </p:extLst>
  </p:cSld>
  <p:clrMapOvr>
    <a:masterClrMapping/>
  </p:clrMapOvr>
  <p:transition spd="slow">
    <p:cover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2E5B24-3E85-AB41-06AA-C0152146B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b="1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225FBA71-20D9-354F-19CD-7B7840AC1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4640657"/>
          </a:xfrm>
        </p:spPr>
        <p:txBody>
          <a:bodyPr>
            <a:noAutofit/>
          </a:bodyPr>
          <a:lstStyle/>
          <a:p>
            <a:r>
              <a:rPr lang="en-GB" sz="1200" b="0" i="0" dirty="0">
                <a:effectLst/>
                <a:latin typeface="avenir-regular-class"/>
              </a:rPr>
              <a:t>Marriot Bonvoy (2023) </a:t>
            </a:r>
            <a:r>
              <a:rPr lang="en-GB" sz="1200" b="0" i="1" dirty="0">
                <a:effectLst/>
                <a:latin typeface="avenir-regular-class"/>
              </a:rPr>
              <a:t>Marriott Bonvoy</a:t>
            </a:r>
            <a:r>
              <a:rPr lang="en-GB" sz="1200" b="0" i="0" dirty="0">
                <a:effectLst/>
                <a:latin typeface="avenir-regular-class"/>
              </a:rPr>
              <a:t>. Available at: https://www.marriott.com/en-gb/default.mi (Accessed: 5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Shastri, A. (2023).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Detailed Marketing Strategy of Marriott International | IIDE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IIDE. Available at: https://iide.co/case-studies/marketing-strategy-of-marriott-international/ (Accessed 5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Dudovskiy, J. (2023).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Marriott Marketing Communication Mix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Research-Methodology. Available at: https://research-methodology.net/marriott-marketing-communication-mix/#:~:text=Marriott%20marketing%20communication%20mix%20consists (Accessed 5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Social Tables (2017).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Why Marriott’s Marketing Strategy Is a Cut above the Rest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Social Tables. Available at: https://www.socialtables.com/blog/hotel-sales/marriotts-marketing/ (Accessed 6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Ivanova, M., Ivanov, S. and 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Magnini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V.P. (2016).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The Routledge Handbook of Hotel Chain Management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Google Books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Routledge. Available at: https://books.google.ro/books?hl=en&amp;lr=&amp;id=9uAeDAAAQBAJ&amp;oi=fnd&amp;pg=PA274&amp;dq=Marketing+communications+for+Marriott+Hotel&amp;ots=EsOsAqgqa7&amp;sig=oTDDbd5AY99xPkGsFtLyobam1jM&amp;redir_esc=y#v=onepage&amp;q=Marketing%20communications%20for%20Marriott%20Hotel&amp;f=false (Accessed 6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Business Strategy Hub (2020).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Marriott SWOT Analysis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Business Strategy Hub. Available at: https://bstrategyhub.com/marriot-swot-analysis/ (Accessed 6 Dec. 2023)</a:t>
            </a:r>
          </a:p>
          <a:p>
            <a:r>
              <a:rPr lang="en-US" sz="1200" dirty="0" err="1">
                <a:effectLst/>
                <a:latin typeface="Times New Roman" panose="02020603050405020304" pitchFamily="18" charset="0"/>
              </a:rPr>
              <a:t>PESTLEanalysis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 Contributor (2016).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PESTLE Analysis of Marriott International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PESTLE Analysis. Available at: https://pestleanalysis.com/pestle-analysis-of-marriott/ (Accessed 6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Crawford-Welch, S. (1990). Market Segmentation in the Hospitality Industry.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Hospitality Research Journal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14(2), pp.295–308. 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://doi.org/10.1177/109634809001400232.</a:t>
            </a:r>
          </a:p>
          <a:p>
            <a:r>
              <a:rPr lang="en-US" sz="1200" dirty="0" err="1">
                <a:effectLst/>
                <a:latin typeface="Times New Roman" panose="02020603050405020304" pitchFamily="18" charset="0"/>
              </a:rPr>
              <a:t>BusinessEssay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 (2022).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Marriott International Hotels’ Market Segmentation | Business Paper Example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. [online] Business-Essay.com. Available at: https://business-essay.com/marriott-international-hotels-market-segmentation/ (Accessed 6 Dec. 2023)</a:t>
            </a:r>
          </a:p>
          <a:p>
            <a:r>
              <a:rPr lang="en-US" sz="1200" dirty="0">
                <a:effectLst/>
                <a:latin typeface="Times New Roman" panose="02020603050405020304" pitchFamily="18" charset="0"/>
              </a:rPr>
              <a:t>Tynan, A.C. and Drayton, J. (2010). Market Segmentation. </a:t>
            </a:r>
            <a:r>
              <a:rPr lang="en-US" sz="1200" i="1" dirty="0">
                <a:effectLst/>
                <a:latin typeface="Times New Roman" panose="02020603050405020304" pitchFamily="18" charset="0"/>
              </a:rPr>
              <a:t>Journal of Marketing Management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, [online] 2(3), pp.301–335. </a:t>
            </a:r>
            <a:r>
              <a:rPr lang="en-US" sz="1200" dirty="0" err="1">
                <a:effectLst/>
                <a:latin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Times New Roman" panose="02020603050405020304" pitchFamily="18" charset="0"/>
              </a:rPr>
              <a:t>://doi.org/10.1080/0267257x.1987.9964020.</a:t>
            </a: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US" sz="1200" dirty="0">
              <a:effectLst/>
              <a:latin typeface="Times New Roman" panose="02020603050405020304" pitchFamily="18" charset="0"/>
            </a:endParaRP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51130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775</Words>
  <Application>Microsoft Office PowerPoint</Application>
  <PresentationFormat>Widescreen</PresentationFormat>
  <Paragraphs>84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Meiryo</vt:lpstr>
      <vt:lpstr>Arial</vt:lpstr>
      <vt:lpstr>avenir-regular-class</vt:lpstr>
      <vt:lpstr>Calibri</vt:lpstr>
      <vt:lpstr>Calibri Light</vt:lpstr>
      <vt:lpstr>Times New Roman</vt:lpstr>
      <vt:lpstr>Wingdings</vt:lpstr>
      <vt:lpstr>Office Theme</vt:lpstr>
      <vt:lpstr>Marketing Analysis Of Marriott Hotel</vt:lpstr>
      <vt:lpstr>Overview of Marriott Marketing</vt:lpstr>
      <vt:lpstr>Marketing Methods</vt:lpstr>
      <vt:lpstr>Communications</vt:lpstr>
      <vt:lpstr>SWOT Analysis of Marriott Hotel</vt:lpstr>
      <vt:lpstr>PESTLE Analysis of Marriott Hotel</vt:lpstr>
      <vt:lpstr>PESTLE Analysis of Marriott Hotel</vt:lpstr>
      <vt:lpstr>Marketing Segmentation Of Marriot Hotel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Analysis Of Marriott Hotel</dc:title>
  <dc:creator>Dan Andronic (1812192)</dc:creator>
  <cp:lastModifiedBy>Dan Andronic (1812192)</cp:lastModifiedBy>
  <cp:revision>6</cp:revision>
  <dcterms:created xsi:type="dcterms:W3CDTF">2023-12-07T01:24:18Z</dcterms:created>
  <dcterms:modified xsi:type="dcterms:W3CDTF">2023-12-07T16:00:12Z</dcterms:modified>
</cp:coreProperties>
</file>