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74" r:id="rId1"/>
  </p:sldMasterIdLst>
  <p:notesMasterIdLst>
    <p:notesMasterId r:id="rId22"/>
  </p:notesMasterIdLst>
  <p:sldIdLst>
    <p:sldId id="411" r:id="rId2"/>
    <p:sldId id="413" r:id="rId3"/>
    <p:sldId id="404" r:id="rId4"/>
    <p:sldId id="403" r:id="rId5"/>
    <p:sldId id="407" r:id="rId6"/>
    <p:sldId id="412" r:id="rId7"/>
    <p:sldId id="418" r:id="rId8"/>
    <p:sldId id="416" r:id="rId9"/>
    <p:sldId id="409" r:id="rId10"/>
    <p:sldId id="408" r:id="rId11"/>
    <p:sldId id="410" r:id="rId12"/>
    <p:sldId id="414" r:id="rId13"/>
    <p:sldId id="405" r:id="rId14"/>
    <p:sldId id="406" r:id="rId15"/>
    <p:sldId id="395" r:id="rId16"/>
    <p:sldId id="396" r:id="rId17"/>
    <p:sldId id="402" r:id="rId18"/>
    <p:sldId id="398" r:id="rId19"/>
    <p:sldId id="400" r:id="rId20"/>
    <p:sldId id="401"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E384BF5-86BA-473B-AEEA-AA2B8D545D6E}" v="4" dt="2026-02-04T13:29:10.3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89"/>
  </p:normalViewPr>
  <p:slideViewPr>
    <p:cSldViewPr snapToGrid="0" showGuides="1">
      <p:cViewPr varScale="1">
        <p:scale>
          <a:sx n="86" d="100"/>
          <a:sy n="86" d="100"/>
        </p:scale>
        <p:origin x="533" y="86"/>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7E6A02-BB91-453A-AADF-3F360E53F40D}" type="doc">
      <dgm:prSet loTypeId="urn:microsoft.com/office/officeart/2005/8/layout/vList2" loCatId="list" qsTypeId="urn:microsoft.com/office/officeart/2005/8/quickstyle/simple1" qsCatId="simple" csTypeId="urn:microsoft.com/office/officeart/2018/5/colors/Iconchunking_neutralicon_colorful1" csCatId="colorful" phldr="1"/>
      <dgm:spPr/>
      <dgm:t>
        <a:bodyPr/>
        <a:lstStyle/>
        <a:p>
          <a:endParaRPr lang="en-US"/>
        </a:p>
      </dgm:t>
    </dgm:pt>
    <dgm:pt modelId="{7999DDFA-E7DE-493F-A805-B9B7E794B3C4}">
      <dgm:prSet/>
      <dgm:spPr/>
      <dgm:t>
        <a:bodyPr/>
        <a:lstStyle/>
        <a:p>
          <a:pPr>
            <a:lnSpc>
              <a:spcPct val="150000"/>
            </a:lnSpc>
          </a:pPr>
          <a:r>
            <a:rPr lang="en-GB" dirty="0"/>
            <a:t>In everyday health and social care practice , problem solving may involves identifying service </a:t>
          </a:r>
          <a:r>
            <a:rPr lang="en-GB" dirty="0" err="1"/>
            <a:t>users’s</a:t>
          </a:r>
          <a:r>
            <a:rPr lang="en-GB" dirty="0"/>
            <a:t> needs, assessing risks, making informed decisions and working collaboratively to deliver safe, effective and person-centred care ( NICE, 2023; Skills for Care, 2023).</a:t>
          </a:r>
          <a:endParaRPr lang="en-US" dirty="0"/>
        </a:p>
      </dgm:t>
    </dgm:pt>
    <dgm:pt modelId="{D7EF4253-266E-4410-996C-497044AC0E5B}" type="parTrans" cxnId="{A78CF3F9-54A1-4579-B250-14A801856B70}">
      <dgm:prSet/>
      <dgm:spPr/>
      <dgm:t>
        <a:bodyPr/>
        <a:lstStyle/>
        <a:p>
          <a:endParaRPr lang="en-US"/>
        </a:p>
      </dgm:t>
    </dgm:pt>
    <dgm:pt modelId="{4C6447CD-193D-48A9-94B2-A1C1D9482C0D}" type="sibTrans" cxnId="{A78CF3F9-54A1-4579-B250-14A801856B70}">
      <dgm:prSet/>
      <dgm:spPr/>
      <dgm:t>
        <a:bodyPr/>
        <a:lstStyle/>
        <a:p>
          <a:endParaRPr lang="en-US"/>
        </a:p>
      </dgm:t>
    </dgm:pt>
    <dgm:pt modelId="{2265D2B5-22D8-4A41-AB22-03EDB28D691F}">
      <dgm:prSet/>
      <dgm:spPr/>
      <dgm:t>
        <a:bodyPr/>
        <a:lstStyle/>
        <a:p>
          <a:r>
            <a:rPr lang="en-GB" b="1" dirty="0"/>
            <a:t>Effective Communication and Active Listening: </a:t>
          </a:r>
          <a:r>
            <a:rPr lang="en-GB" dirty="0"/>
            <a:t>understanding physical, mental and socioeconomic needs, communicate clearly with wider team.</a:t>
          </a:r>
          <a:endParaRPr lang="en-US" dirty="0"/>
        </a:p>
      </dgm:t>
    </dgm:pt>
    <dgm:pt modelId="{D9BB47E5-CD10-4631-B6BE-23CF53BA2B80}" type="parTrans" cxnId="{27F204A7-0E19-47F2-95C5-AF1E404AA368}">
      <dgm:prSet/>
      <dgm:spPr/>
      <dgm:t>
        <a:bodyPr/>
        <a:lstStyle/>
        <a:p>
          <a:endParaRPr lang="en-US"/>
        </a:p>
      </dgm:t>
    </dgm:pt>
    <dgm:pt modelId="{79D2F563-5549-4881-95EF-4302E488E1A3}" type="sibTrans" cxnId="{27F204A7-0E19-47F2-95C5-AF1E404AA368}">
      <dgm:prSet/>
      <dgm:spPr/>
      <dgm:t>
        <a:bodyPr/>
        <a:lstStyle/>
        <a:p>
          <a:endParaRPr lang="en-US"/>
        </a:p>
      </dgm:t>
    </dgm:pt>
    <dgm:pt modelId="{079A6D45-15DA-44D6-894E-B59047DFAD0E}">
      <dgm:prSet/>
      <dgm:spPr/>
      <dgm:t>
        <a:bodyPr/>
        <a:lstStyle/>
        <a:p>
          <a:r>
            <a:rPr lang="en-GB" b="1"/>
            <a:t>Assessment of Social Determinants: </a:t>
          </a:r>
          <a:r>
            <a:rPr lang="en-GB"/>
            <a:t>Identifying risks, barriers such as economic vulnerability, inadequate housing and lack of a support network.</a:t>
          </a:r>
          <a:endParaRPr lang="en-US"/>
        </a:p>
      </dgm:t>
    </dgm:pt>
    <dgm:pt modelId="{3CFD8B43-668B-43C5-8F90-A7963AC85541}" type="parTrans" cxnId="{12BD6F71-1242-4EE4-88C9-D9B61937F4DD}">
      <dgm:prSet/>
      <dgm:spPr/>
      <dgm:t>
        <a:bodyPr/>
        <a:lstStyle/>
        <a:p>
          <a:endParaRPr lang="en-US"/>
        </a:p>
      </dgm:t>
    </dgm:pt>
    <dgm:pt modelId="{7711AB98-6FF0-42F9-8625-794378921545}" type="sibTrans" cxnId="{12BD6F71-1242-4EE4-88C9-D9B61937F4DD}">
      <dgm:prSet/>
      <dgm:spPr/>
      <dgm:t>
        <a:bodyPr/>
        <a:lstStyle/>
        <a:p>
          <a:endParaRPr lang="en-US"/>
        </a:p>
      </dgm:t>
    </dgm:pt>
    <dgm:pt modelId="{FC72863C-A32B-461A-A793-F62249DD6B80}">
      <dgm:prSet custT="1"/>
      <dgm:spPr/>
      <dgm:t>
        <a:bodyPr/>
        <a:lstStyle/>
        <a:p>
          <a:r>
            <a:rPr lang="en-GB" sz="1800" b="1" dirty="0"/>
            <a:t>Planning Interventions: </a:t>
          </a:r>
          <a:r>
            <a:rPr lang="en-GB" sz="1800" dirty="0"/>
            <a:t>Mapping the necessary resources, which may include financial support, medical referrals or psychological support. </a:t>
          </a:r>
          <a:endParaRPr lang="en-US" sz="1800" dirty="0"/>
        </a:p>
      </dgm:t>
    </dgm:pt>
    <dgm:pt modelId="{6F0872B8-C4A8-4F9A-90B8-0C4D57D8B3E8}" type="parTrans" cxnId="{995B1C1C-22AC-439F-B171-96D54EDE39FC}">
      <dgm:prSet/>
      <dgm:spPr/>
      <dgm:t>
        <a:bodyPr/>
        <a:lstStyle/>
        <a:p>
          <a:endParaRPr lang="en-US"/>
        </a:p>
      </dgm:t>
    </dgm:pt>
    <dgm:pt modelId="{08DB2E6B-8BF0-4BB0-AA5E-B36BB0C108C3}" type="sibTrans" cxnId="{995B1C1C-22AC-439F-B171-96D54EDE39FC}">
      <dgm:prSet/>
      <dgm:spPr/>
      <dgm:t>
        <a:bodyPr/>
        <a:lstStyle/>
        <a:p>
          <a:endParaRPr lang="en-US"/>
        </a:p>
      </dgm:t>
    </dgm:pt>
    <dgm:pt modelId="{E8C7FDE1-1A32-4237-9AF9-2974B83ADA54}">
      <dgm:prSet custT="1"/>
      <dgm:spPr/>
      <dgm:t>
        <a:bodyPr/>
        <a:lstStyle/>
        <a:p>
          <a:pPr>
            <a:lnSpc>
              <a:spcPct val="150000"/>
            </a:lnSpc>
          </a:pPr>
          <a:r>
            <a:rPr lang="en-GB" sz="1800" b="1" dirty="0">
              <a:latin typeface="Aptos Display" panose="020B0004020202020204" pitchFamily="34" charset="0"/>
            </a:rPr>
            <a:t>Working in partnership: </a:t>
          </a:r>
          <a:r>
            <a:rPr lang="en-GB" sz="1800" dirty="0">
              <a:latin typeface="Aptos Display" panose="020B0004020202020204" pitchFamily="34" charset="0"/>
            </a:rPr>
            <a:t>Coordinating with multidisciplinary teams and community services to meet the individual’s needs</a:t>
          </a:r>
          <a:r>
            <a:rPr lang="en-GB" sz="1100" dirty="0"/>
            <a:t>. </a:t>
          </a:r>
          <a:endParaRPr lang="en-US" sz="1100" dirty="0"/>
        </a:p>
      </dgm:t>
    </dgm:pt>
    <dgm:pt modelId="{30C05952-DAA3-4728-80A8-C8D39756EB15}" type="parTrans" cxnId="{C0E4A4E6-7641-40AF-A03C-3280B090E041}">
      <dgm:prSet/>
      <dgm:spPr/>
      <dgm:t>
        <a:bodyPr/>
        <a:lstStyle/>
        <a:p>
          <a:endParaRPr lang="en-US"/>
        </a:p>
      </dgm:t>
    </dgm:pt>
    <dgm:pt modelId="{86F9B011-191D-4E71-A429-A138623AD7C3}" type="sibTrans" cxnId="{C0E4A4E6-7641-40AF-A03C-3280B090E041}">
      <dgm:prSet/>
      <dgm:spPr/>
      <dgm:t>
        <a:bodyPr/>
        <a:lstStyle/>
        <a:p>
          <a:endParaRPr lang="en-US"/>
        </a:p>
      </dgm:t>
    </dgm:pt>
    <dgm:pt modelId="{691C5C4E-AF41-487E-9157-24AF4D71F8C5}">
      <dgm:prSet custT="1"/>
      <dgm:spPr/>
      <dgm:t>
        <a:bodyPr/>
        <a:lstStyle/>
        <a:p>
          <a:pPr>
            <a:lnSpc>
              <a:spcPct val="150000"/>
            </a:lnSpc>
          </a:pPr>
          <a:r>
            <a:rPr lang="en-GB" sz="1800" b="1" dirty="0">
              <a:latin typeface="Aptos Display" panose="020B0004020202020204" pitchFamily="34" charset="0"/>
            </a:rPr>
            <a:t>Review and evaluation: </a:t>
          </a:r>
          <a:r>
            <a:rPr lang="en-GB" sz="1800" dirty="0">
              <a:latin typeface="Aptos Display" panose="020B0004020202020204" pitchFamily="34" charset="0"/>
            </a:rPr>
            <a:t>Monitoring outcomes and adapting care plans to improve the quality of care.</a:t>
          </a:r>
          <a:endParaRPr lang="en-US" sz="1800" dirty="0">
            <a:latin typeface="Aptos Display" panose="020B0004020202020204" pitchFamily="34" charset="0"/>
          </a:endParaRPr>
        </a:p>
      </dgm:t>
    </dgm:pt>
    <dgm:pt modelId="{6CFD68BF-3C78-4971-AB34-5A7B407885A6}" type="parTrans" cxnId="{7E1AFF1E-E2E6-48A9-88CD-75361B99CA0C}">
      <dgm:prSet/>
      <dgm:spPr/>
      <dgm:t>
        <a:bodyPr/>
        <a:lstStyle/>
        <a:p>
          <a:endParaRPr lang="en-US"/>
        </a:p>
      </dgm:t>
    </dgm:pt>
    <dgm:pt modelId="{578049C6-6970-495F-B1F4-6F404123B460}" type="sibTrans" cxnId="{7E1AFF1E-E2E6-48A9-88CD-75361B99CA0C}">
      <dgm:prSet/>
      <dgm:spPr/>
      <dgm:t>
        <a:bodyPr/>
        <a:lstStyle/>
        <a:p>
          <a:endParaRPr lang="en-US"/>
        </a:p>
      </dgm:t>
    </dgm:pt>
    <dgm:pt modelId="{0D11F737-678E-400C-922D-E148C4D0C7B8}" type="pres">
      <dgm:prSet presAssocID="{417E6A02-BB91-453A-AADF-3F360E53F40D}" presName="linear" presStyleCnt="0">
        <dgm:presLayoutVars>
          <dgm:animLvl val="lvl"/>
          <dgm:resizeHandles val="exact"/>
        </dgm:presLayoutVars>
      </dgm:prSet>
      <dgm:spPr/>
    </dgm:pt>
    <dgm:pt modelId="{44609D46-1615-4CB5-955B-AF58241526DF}" type="pres">
      <dgm:prSet presAssocID="{7999DDFA-E7DE-493F-A805-B9B7E794B3C4}" presName="parentText" presStyleLbl="node1" presStyleIdx="0" presStyleCnt="6">
        <dgm:presLayoutVars>
          <dgm:chMax val="0"/>
          <dgm:bulletEnabled val="1"/>
        </dgm:presLayoutVars>
      </dgm:prSet>
      <dgm:spPr/>
    </dgm:pt>
    <dgm:pt modelId="{9D1E96C5-8301-47DD-A807-3E1C0876019B}" type="pres">
      <dgm:prSet presAssocID="{4C6447CD-193D-48A9-94B2-A1C1D9482C0D}" presName="spacer" presStyleCnt="0"/>
      <dgm:spPr/>
    </dgm:pt>
    <dgm:pt modelId="{A76B3ABB-92B1-4E1A-AFAF-19138B631401}" type="pres">
      <dgm:prSet presAssocID="{2265D2B5-22D8-4A41-AB22-03EDB28D691F}" presName="parentText" presStyleLbl="node1" presStyleIdx="1" presStyleCnt="6">
        <dgm:presLayoutVars>
          <dgm:chMax val="0"/>
          <dgm:bulletEnabled val="1"/>
        </dgm:presLayoutVars>
      </dgm:prSet>
      <dgm:spPr/>
    </dgm:pt>
    <dgm:pt modelId="{CF20CDE0-E3DD-46AC-B301-819354445ACB}" type="pres">
      <dgm:prSet presAssocID="{79D2F563-5549-4881-95EF-4302E488E1A3}" presName="spacer" presStyleCnt="0"/>
      <dgm:spPr/>
    </dgm:pt>
    <dgm:pt modelId="{530BE1D1-F0F6-4200-B92B-85D6A1777190}" type="pres">
      <dgm:prSet presAssocID="{079A6D45-15DA-44D6-894E-B59047DFAD0E}" presName="parentText" presStyleLbl="node1" presStyleIdx="2" presStyleCnt="6">
        <dgm:presLayoutVars>
          <dgm:chMax val="0"/>
          <dgm:bulletEnabled val="1"/>
        </dgm:presLayoutVars>
      </dgm:prSet>
      <dgm:spPr/>
    </dgm:pt>
    <dgm:pt modelId="{6AA9F7CE-F272-4F4A-BA11-3D94EAD17805}" type="pres">
      <dgm:prSet presAssocID="{7711AB98-6FF0-42F9-8625-794378921545}" presName="spacer" presStyleCnt="0"/>
      <dgm:spPr/>
    </dgm:pt>
    <dgm:pt modelId="{722C771F-CFFD-42F8-AA12-08C9BAD1FB47}" type="pres">
      <dgm:prSet presAssocID="{FC72863C-A32B-461A-A793-F62249DD6B80}" presName="parentText" presStyleLbl="node1" presStyleIdx="3" presStyleCnt="6">
        <dgm:presLayoutVars>
          <dgm:chMax val="0"/>
          <dgm:bulletEnabled val="1"/>
        </dgm:presLayoutVars>
      </dgm:prSet>
      <dgm:spPr/>
    </dgm:pt>
    <dgm:pt modelId="{78F30C8E-D2F4-46B8-9CF5-0A357BD451A5}" type="pres">
      <dgm:prSet presAssocID="{08DB2E6B-8BF0-4BB0-AA5E-B36BB0C108C3}" presName="spacer" presStyleCnt="0"/>
      <dgm:spPr/>
    </dgm:pt>
    <dgm:pt modelId="{1DCBC948-BC7E-4A02-82FC-DDA4B02A60CC}" type="pres">
      <dgm:prSet presAssocID="{E8C7FDE1-1A32-4237-9AF9-2974B83ADA54}" presName="parentText" presStyleLbl="node1" presStyleIdx="4" presStyleCnt="6">
        <dgm:presLayoutVars>
          <dgm:chMax val="0"/>
          <dgm:bulletEnabled val="1"/>
        </dgm:presLayoutVars>
      </dgm:prSet>
      <dgm:spPr/>
    </dgm:pt>
    <dgm:pt modelId="{372F54C8-8BA4-447B-B070-ABAD5541F185}" type="pres">
      <dgm:prSet presAssocID="{86F9B011-191D-4E71-A429-A138623AD7C3}" presName="spacer" presStyleCnt="0"/>
      <dgm:spPr/>
    </dgm:pt>
    <dgm:pt modelId="{B89BCCB1-A2D5-412E-ADC7-1D856FA6E2FB}" type="pres">
      <dgm:prSet presAssocID="{691C5C4E-AF41-487E-9157-24AF4D71F8C5}" presName="parentText" presStyleLbl="node1" presStyleIdx="5" presStyleCnt="6">
        <dgm:presLayoutVars>
          <dgm:chMax val="0"/>
          <dgm:bulletEnabled val="1"/>
        </dgm:presLayoutVars>
      </dgm:prSet>
      <dgm:spPr/>
    </dgm:pt>
  </dgm:ptLst>
  <dgm:cxnLst>
    <dgm:cxn modelId="{995B1C1C-22AC-439F-B171-96D54EDE39FC}" srcId="{417E6A02-BB91-453A-AADF-3F360E53F40D}" destId="{FC72863C-A32B-461A-A793-F62249DD6B80}" srcOrd="3" destOrd="0" parTransId="{6F0872B8-C4A8-4F9A-90B8-0C4D57D8B3E8}" sibTransId="{08DB2E6B-8BF0-4BB0-AA5E-B36BB0C108C3}"/>
    <dgm:cxn modelId="{7E1AFF1E-E2E6-48A9-88CD-75361B99CA0C}" srcId="{417E6A02-BB91-453A-AADF-3F360E53F40D}" destId="{691C5C4E-AF41-487E-9157-24AF4D71F8C5}" srcOrd="5" destOrd="0" parTransId="{6CFD68BF-3C78-4971-AB34-5A7B407885A6}" sibTransId="{578049C6-6970-495F-B1F4-6F404123B460}"/>
    <dgm:cxn modelId="{75783730-60D5-4B32-8292-C7473FBA94CD}" type="presOf" srcId="{E8C7FDE1-1A32-4237-9AF9-2974B83ADA54}" destId="{1DCBC948-BC7E-4A02-82FC-DDA4B02A60CC}" srcOrd="0" destOrd="0" presId="urn:microsoft.com/office/officeart/2005/8/layout/vList2"/>
    <dgm:cxn modelId="{22F17D39-FC07-43BC-866E-675E658519A8}" type="presOf" srcId="{2265D2B5-22D8-4A41-AB22-03EDB28D691F}" destId="{A76B3ABB-92B1-4E1A-AFAF-19138B631401}" srcOrd="0" destOrd="0" presId="urn:microsoft.com/office/officeart/2005/8/layout/vList2"/>
    <dgm:cxn modelId="{74C8D246-0449-4643-B818-56F4EB395977}" type="presOf" srcId="{691C5C4E-AF41-487E-9157-24AF4D71F8C5}" destId="{B89BCCB1-A2D5-412E-ADC7-1D856FA6E2FB}" srcOrd="0" destOrd="0" presId="urn:microsoft.com/office/officeart/2005/8/layout/vList2"/>
    <dgm:cxn modelId="{12BD6F71-1242-4EE4-88C9-D9B61937F4DD}" srcId="{417E6A02-BB91-453A-AADF-3F360E53F40D}" destId="{079A6D45-15DA-44D6-894E-B59047DFAD0E}" srcOrd="2" destOrd="0" parTransId="{3CFD8B43-668B-43C5-8F90-A7963AC85541}" sibTransId="{7711AB98-6FF0-42F9-8625-794378921545}"/>
    <dgm:cxn modelId="{27F204A7-0E19-47F2-95C5-AF1E404AA368}" srcId="{417E6A02-BB91-453A-AADF-3F360E53F40D}" destId="{2265D2B5-22D8-4A41-AB22-03EDB28D691F}" srcOrd="1" destOrd="0" parTransId="{D9BB47E5-CD10-4631-B6BE-23CF53BA2B80}" sibTransId="{79D2F563-5549-4881-95EF-4302E488E1A3}"/>
    <dgm:cxn modelId="{8F8337C3-12C4-42C2-8CA1-30CBEC85A9E7}" type="presOf" srcId="{417E6A02-BB91-453A-AADF-3F360E53F40D}" destId="{0D11F737-678E-400C-922D-E148C4D0C7B8}" srcOrd="0" destOrd="0" presId="urn:microsoft.com/office/officeart/2005/8/layout/vList2"/>
    <dgm:cxn modelId="{3F10BCD8-64F6-4442-964F-212A9CD58376}" type="presOf" srcId="{7999DDFA-E7DE-493F-A805-B9B7E794B3C4}" destId="{44609D46-1615-4CB5-955B-AF58241526DF}" srcOrd="0" destOrd="0" presId="urn:microsoft.com/office/officeart/2005/8/layout/vList2"/>
    <dgm:cxn modelId="{33D61BDA-D948-4700-9724-BE980B148061}" type="presOf" srcId="{079A6D45-15DA-44D6-894E-B59047DFAD0E}" destId="{530BE1D1-F0F6-4200-B92B-85D6A1777190}" srcOrd="0" destOrd="0" presId="urn:microsoft.com/office/officeart/2005/8/layout/vList2"/>
    <dgm:cxn modelId="{C0E4A4E6-7641-40AF-A03C-3280B090E041}" srcId="{417E6A02-BB91-453A-AADF-3F360E53F40D}" destId="{E8C7FDE1-1A32-4237-9AF9-2974B83ADA54}" srcOrd="4" destOrd="0" parTransId="{30C05952-DAA3-4728-80A8-C8D39756EB15}" sibTransId="{86F9B011-191D-4E71-A429-A138623AD7C3}"/>
    <dgm:cxn modelId="{A78CF3F9-54A1-4579-B250-14A801856B70}" srcId="{417E6A02-BB91-453A-AADF-3F360E53F40D}" destId="{7999DDFA-E7DE-493F-A805-B9B7E794B3C4}" srcOrd="0" destOrd="0" parTransId="{D7EF4253-266E-4410-996C-497044AC0E5B}" sibTransId="{4C6447CD-193D-48A9-94B2-A1C1D9482C0D}"/>
    <dgm:cxn modelId="{9942D4FF-990E-47C9-8F00-D16A080D0C45}" type="presOf" srcId="{FC72863C-A32B-461A-A793-F62249DD6B80}" destId="{722C771F-CFFD-42F8-AA12-08C9BAD1FB47}" srcOrd="0" destOrd="0" presId="urn:microsoft.com/office/officeart/2005/8/layout/vList2"/>
    <dgm:cxn modelId="{88E1D35D-20F7-4ED9-9697-C720FCF81293}" type="presParOf" srcId="{0D11F737-678E-400C-922D-E148C4D0C7B8}" destId="{44609D46-1615-4CB5-955B-AF58241526DF}" srcOrd="0" destOrd="0" presId="urn:microsoft.com/office/officeart/2005/8/layout/vList2"/>
    <dgm:cxn modelId="{49E329E8-B623-41EF-8D7A-A9A92FA65AD7}" type="presParOf" srcId="{0D11F737-678E-400C-922D-E148C4D0C7B8}" destId="{9D1E96C5-8301-47DD-A807-3E1C0876019B}" srcOrd="1" destOrd="0" presId="urn:microsoft.com/office/officeart/2005/8/layout/vList2"/>
    <dgm:cxn modelId="{C9DD6BC0-123C-4AE8-9D1D-0CCC302EF4DF}" type="presParOf" srcId="{0D11F737-678E-400C-922D-E148C4D0C7B8}" destId="{A76B3ABB-92B1-4E1A-AFAF-19138B631401}" srcOrd="2" destOrd="0" presId="urn:microsoft.com/office/officeart/2005/8/layout/vList2"/>
    <dgm:cxn modelId="{BCAA0038-0129-4A7C-94A3-1B180B03B099}" type="presParOf" srcId="{0D11F737-678E-400C-922D-E148C4D0C7B8}" destId="{CF20CDE0-E3DD-46AC-B301-819354445ACB}" srcOrd="3" destOrd="0" presId="urn:microsoft.com/office/officeart/2005/8/layout/vList2"/>
    <dgm:cxn modelId="{3EA0470C-EE34-4A97-8F2A-D75B2C463103}" type="presParOf" srcId="{0D11F737-678E-400C-922D-E148C4D0C7B8}" destId="{530BE1D1-F0F6-4200-B92B-85D6A1777190}" srcOrd="4" destOrd="0" presId="urn:microsoft.com/office/officeart/2005/8/layout/vList2"/>
    <dgm:cxn modelId="{8D4D36EF-21D8-4062-ADBF-83D993770660}" type="presParOf" srcId="{0D11F737-678E-400C-922D-E148C4D0C7B8}" destId="{6AA9F7CE-F272-4F4A-BA11-3D94EAD17805}" srcOrd="5" destOrd="0" presId="urn:microsoft.com/office/officeart/2005/8/layout/vList2"/>
    <dgm:cxn modelId="{73F684A8-DFD1-47DF-B5AC-16CC8ECC6777}" type="presParOf" srcId="{0D11F737-678E-400C-922D-E148C4D0C7B8}" destId="{722C771F-CFFD-42F8-AA12-08C9BAD1FB47}" srcOrd="6" destOrd="0" presId="urn:microsoft.com/office/officeart/2005/8/layout/vList2"/>
    <dgm:cxn modelId="{53AD2874-2B0C-4006-B108-36A5916BF456}" type="presParOf" srcId="{0D11F737-678E-400C-922D-E148C4D0C7B8}" destId="{78F30C8E-D2F4-46B8-9CF5-0A357BD451A5}" srcOrd="7" destOrd="0" presId="urn:microsoft.com/office/officeart/2005/8/layout/vList2"/>
    <dgm:cxn modelId="{630CC26D-B972-4C00-8359-ADC83E69E7B3}" type="presParOf" srcId="{0D11F737-678E-400C-922D-E148C4D0C7B8}" destId="{1DCBC948-BC7E-4A02-82FC-DDA4B02A60CC}" srcOrd="8" destOrd="0" presId="urn:microsoft.com/office/officeart/2005/8/layout/vList2"/>
    <dgm:cxn modelId="{074074F2-26F4-495F-89BC-A65C6F28501C}" type="presParOf" srcId="{0D11F737-678E-400C-922D-E148C4D0C7B8}" destId="{372F54C8-8BA4-447B-B070-ABAD5541F185}" srcOrd="9" destOrd="0" presId="urn:microsoft.com/office/officeart/2005/8/layout/vList2"/>
    <dgm:cxn modelId="{67AF4090-7B50-45BC-884B-9F1FD7818421}" type="presParOf" srcId="{0D11F737-678E-400C-922D-E148C4D0C7B8}" destId="{B89BCCB1-A2D5-412E-ADC7-1D856FA6E2FB}"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609D46-1615-4CB5-955B-AF58241526DF}">
      <dsp:nvSpPr>
        <dsp:cNvPr id="0" name=""/>
        <dsp:cNvSpPr/>
      </dsp:nvSpPr>
      <dsp:spPr>
        <a:xfrm>
          <a:off x="0" y="3511"/>
          <a:ext cx="11897358" cy="701600"/>
        </a:xfrm>
        <a:prstGeom prst="roundRect">
          <a:avLst/>
        </a:prstGeom>
        <a:solidFill>
          <a:schemeClr val="bg1">
            <a:hueOff val="0"/>
            <a:satOff val="0"/>
            <a:lumOff val="0"/>
            <a:alphaOff val="0"/>
          </a:schemeClr>
        </a:solid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l" defTabSz="222250">
            <a:lnSpc>
              <a:spcPct val="150000"/>
            </a:lnSpc>
            <a:spcBef>
              <a:spcPct val="0"/>
            </a:spcBef>
            <a:spcAft>
              <a:spcPct val="35000"/>
            </a:spcAft>
            <a:buNone/>
          </a:pPr>
          <a:r>
            <a:rPr lang="en-GB" sz="500" kern="1200" dirty="0"/>
            <a:t>In everyday health and social care practice , problem solving may involves identifying service </a:t>
          </a:r>
          <a:r>
            <a:rPr lang="en-GB" sz="500" kern="1200" dirty="0" err="1"/>
            <a:t>users’s</a:t>
          </a:r>
          <a:r>
            <a:rPr lang="en-GB" sz="500" kern="1200" dirty="0"/>
            <a:t> needs, assessing risks, making informed decisions and working collaboratively to deliver safe, effective and person-centred care ( NICE, 2023; Skills for Care, 2023).</a:t>
          </a:r>
          <a:endParaRPr lang="en-US" sz="500" kern="1200" dirty="0"/>
        </a:p>
      </dsp:txBody>
      <dsp:txXfrm>
        <a:off x="34249" y="37760"/>
        <a:ext cx="11828860" cy="633102"/>
      </dsp:txXfrm>
    </dsp:sp>
    <dsp:sp modelId="{A76B3ABB-92B1-4E1A-AFAF-19138B631401}">
      <dsp:nvSpPr>
        <dsp:cNvPr id="0" name=""/>
        <dsp:cNvSpPr/>
      </dsp:nvSpPr>
      <dsp:spPr>
        <a:xfrm>
          <a:off x="0" y="719203"/>
          <a:ext cx="11897358" cy="701600"/>
        </a:xfrm>
        <a:prstGeom prst="roundRect">
          <a:avLst/>
        </a:prstGeom>
        <a:solidFill>
          <a:schemeClr val="bg1">
            <a:hueOff val="0"/>
            <a:satOff val="0"/>
            <a:lumOff val="0"/>
            <a:alphaOff val="0"/>
          </a:schemeClr>
        </a:solid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l" defTabSz="222250">
            <a:lnSpc>
              <a:spcPct val="90000"/>
            </a:lnSpc>
            <a:spcBef>
              <a:spcPct val="0"/>
            </a:spcBef>
            <a:spcAft>
              <a:spcPct val="35000"/>
            </a:spcAft>
            <a:buNone/>
          </a:pPr>
          <a:r>
            <a:rPr lang="en-GB" sz="500" b="1" kern="1200" dirty="0"/>
            <a:t>Effective Communication and Active Listening: </a:t>
          </a:r>
          <a:r>
            <a:rPr lang="en-GB" sz="500" kern="1200" dirty="0"/>
            <a:t>understanding physical, mental and socioeconomic needs, communicate clearly with wider team.</a:t>
          </a:r>
          <a:endParaRPr lang="en-US" sz="500" kern="1200" dirty="0"/>
        </a:p>
      </dsp:txBody>
      <dsp:txXfrm>
        <a:off x="34249" y="753452"/>
        <a:ext cx="11828860" cy="633102"/>
      </dsp:txXfrm>
    </dsp:sp>
    <dsp:sp modelId="{530BE1D1-F0F6-4200-B92B-85D6A1777190}">
      <dsp:nvSpPr>
        <dsp:cNvPr id="0" name=""/>
        <dsp:cNvSpPr/>
      </dsp:nvSpPr>
      <dsp:spPr>
        <a:xfrm>
          <a:off x="0" y="1434895"/>
          <a:ext cx="11897358" cy="701600"/>
        </a:xfrm>
        <a:prstGeom prst="roundRect">
          <a:avLst/>
        </a:prstGeom>
        <a:solidFill>
          <a:schemeClr val="bg1">
            <a:hueOff val="0"/>
            <a:satOff val="0"/>
            <a:lumOff val="0"/>
            <a:alphaOff val="0"/>
          </a:schemeClr>
        </a:solid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l" defTabSz="222250">
            <a:lnSpc>
              <a:spcPct val="90000"/>
            </a:lnSpc>
            <a:spcBef>
              <a:spcPct val="0"/>
            </a:spcBef>
            <a:spcAft>
              <a:spcPct val="35000"/>
            </a:spcAft>
            <a:buNone/>
          </a:pPr>
          <a:r>
            <a:rPr lang="en-GB" sz="500" b="1" kern="1200"/>
            <a:t>Assessment of Social Determinants: </a:t>
          </a:r>
          <a:r>
            <a:rPr lang="en-GB" sz="500" kern="1200"/>
            <a:t>Identifying risks, barriers such as economic vulnerability, inadequate housing and lack of a support network.</a:t>
          </a:r>
          <a:endParaRPr lang="en-US" sz="500" kern="1200"/>
        </a:p>
      </dsp:txBody>
      <dsp:txXfrm>
        <a:off x="34249" y="1469144"/>
        <a:ext cx="11828860" cy="633102"/>
      </dsp:txXfrm>
    </dsp:sp>
    <dsp:sp modelId="{722C771F-CFFD-42F8-AA12-08C9BAD1FB47}">
      <dsp:nvSpPr>
        <dsp:cNvPr id="0" name=""/>
        <dsp:cNvSpPr/>
      </dsp:nvSpPr>
      <dsp:spPr>
        <a:xfrm>
          <a:off x="0" y="2150586"/>
          <a:ext cx="11897358" cy="701600"/>
        </a:xfrm>
        <a:prstGeom prst="roundRect">
          <a:avLst/>
        </a:prstGeom>
        <a:solidFill>
          <a:schemeClr val="bg1">
            <a:hueOff val="0"/>
            <a:satOff val="0"/>
            <a:lumOff val="0"/>
            <a:alphaOff val="0"/>
          </a:schemeClr>
        </a:solid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t>Planning Interventions: </a:t>
          </a:r>
          <a:r>
            <a:rPr lang="en-GB" sz="1800" kern="1200" dirty="0"/>
            <a:t>Mapping the necessary resources, which may include financial support, medical referrals or psychological support. </a:t>
          </a:r>
          <a:endParaRPr lang="en-US" sz="1800" kern="1200" dirty="0"/>
        </a:p>
      </dsp:txBody>
      <dsp:txXfrm>
        <a:off x="34249" y="2184835"/>
        <a:ext cx="11828860" cy="633102"/>
      </dsp:txXfrm>
    </dsp:sp>
    <dsp:sp modelId="{1DCBC948-BC7E-4A02-82FC-DDA4B02A60CC}">
      <dsp:nvSpPr>
        <dsp:cNvPr id="0" name=""/>
        <dsp:cNvSpPr/>
      </dsp:nvSpPr>
      <dsp:spPr>
        <a:xfrm>
          <a:off x="0" y="2866278"/>
          <a:ext cx="11897358" cy="701600"/>
        </a:xfrm>
        <a:prstGeom prst="roundRect">
          <a:avLst/>
        </a:prstGeom>
        <a:solidFill>
          <a:schemeClr val="bg1">
            <a:hueOff val="0"/>
            <a:satOff val="0"/>
            <a:lumOff val="0"/>
            <a:alphaOff val="0"/>
          </a:schemeClr>
        </a:solid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50000"/>
            </a:lnSpc>
            <a:spcBef>
              <a:spcPct val="0"/>
            </a:spcBef>
            <a:spcAft>
              <a:spcPct val="35000"/>
            </a:spcAft>
            <a:buNone/>
          </a:pPr>
          <a:r>
            <a:rPr lang="en-GB" sz="1800" b="1" kern="1200" dirty="0">
              <a:latin typeface="Aptos Display" panose="020B0004020202020204" pitchFamily="34" charset="0"/>
            </a:rPr>
            <a:t>Working in partnership: </a:t>
          </a:r>
          <a:r>
            <a:rPr lang="en-GB" sz="1800" kern="1200" dirty="0">
              <a:latin typeface="Aptos Display" panose="020B0004020202020204" pitchFamily="34" charset="0"/>
            </a:rPr>
            <a:t>Coordinating with multidisciplinary teams and community services to meet the individual’s needs</a:t>
          </a:r>
          <a:r>
            <a:rPr lang="en-GB" sz="1100" kern="1200" dirty="0"/>
            <a:t>. </a:t>
          </a:r>
          <a:endParaRPr lang="en-US" sz="1100" kern="1200" dirty="0"/>
        </a:p>
      </dsp:txBody>
      <dsp:txXfrm>
        <a:off x="34249" y="2900527"/>
        <a:ext cx="11828860" cy="633102"/>
      </dsp:txXfrm>
    </dsp:sp>
    <dsp:sp modelId="{B89BCCB1-A2D5-412E-ADC7-1D856FA6E2FB}">
      <dsp:nvSpPr>
        <dsp:cNvPr id="0" name=""/>
        <dsp:cNvSpPr/>
      </dsp:nvSpPr>
      <dsp:spPr>
        <a:xfrm>
          <a:off x="0" y="3581970"/>
          <a:ext cx="11897358" cy="701600"/>
        </a:xfrm>
        <a:prstGeom prst="roundRect">
          <a:avLst/>
        </a:prstGeom>
        <a:solidFill>
          <a:schemeClr val="bg1">
            <a:hueOff val="0"/>
            <a:satOff val="0"/>
            <a:lumOff val="0"/>
            <a:alphaOff val="0"/>
          </a:schemeClr>
        </a:solidFill>
        <a:ln w="19050" cap="rnd"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150000"/>
            </a:lnSpc>
            <a:spcBef>
              <a:spcPct val="0"/>
            </a:spcBef>
            <a:spcAft>
              <a:spcPct val="35000"/>
            </a:spcAft>
            <a:buNone/>
          </a:pPr>
          <a:r>
            <a:rPr lang="en-GB" sz="1800" b="1" kern="1200" dirty="0">
              <a:latin typeface="Aptos Display" panose="020B0004020202020204" pitchFamily="34" charset="0"/>
            </a:rPr>
            <a:t>Review and evaluation: </a:t>
          </a:r>
          <a:r>
            <a:rPr lang="en-GB" sz="1800" kern="1200" dirty="0">
              <a:latin typeface="Aptos Display" panose="020B0004020202020204" pitchFamily="34" charset="0"/>
            </a:rPr>
            <a:t>Monitoring outcomes and adapting care plans to improve the quality of care.</a:t>
          </a:r>
          <a:endParaRPr lang="en-US" sz="1800" kern="1200" dirty="0">
            <a:latin typeface="Aptos Display" panose="020B0004020202020204" pitchFamily="34" charset="0"/>
          </a:endParaRPr>
        </a:p>
      </dsp:txBody>
      <dsp:txXfrm>
        <a:off x="34249" y="3616219"/>
        <a:ext cx="11828860" cy="63310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01C011-DA02-4097-BFB7-A138834A4F25}" type="datetimeFigureOut">
              <a:rPr lang="en-GB" smtClean="0"/>
              <a:t>16/07/2026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F767B86-912D-45FF-81D7-A49D4AFDC8A0}" type="slidenum">
              <a:rPr lang="en-GB" smtClean="0"/>
              <a:t>‹#›</a:t>
            </a:fld>
            <a:endParaRPr lang="en-GB"/>
          </a:p>
        </p:txBody>
      </p:sp>
    </p:spTree>
    <p:extLst>
      <p:ext uri="{BB962C8B-B14F-4D97-AF65-F5344CB8AC3E}">
        <p14:creationId xmlns:p14="http://schemas.microsoft.com/office/powerpoint/2010/main" val="13625118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F767B86-912D-45FF-81D7-A49D4AFDC8A0}" type="slidenum">
              <a:rPr lang="en-GB" smtClean="0"/>
              <a:t>1</a:t>
            </a:fld>
            <a:endParaRPr lang="en-GB"/>
          </a:p>
        </p:txBody>
      </p:sp>
    </p:spTree>
    <p:extLst>
      <p:ext uri="{BB962C8B-B14F-4D97-AF65-F5344CB8AC3E}">
        <p14:creationId xmlns:p14="http://schemas.microsoft.com/office/powerpoint/2010/main" val="31592159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pPr>
              <a:defRPr/>
            </a:pPr>
            <a:fld id="{FA356D0D-2478-47FE-8DAB-B92005DC1F0F}" type="datetime1">
              <a:rPr lang="en-GB" altLang="en-US" smtClean="0"/>
              <a:pPr>
                <a:defRPr/>
              </a:pPr>
              <a:t>16/07/2026</a:t>
            </a:fld>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pPr>
              <a:defRPr/>
            </a:pPr>
            <a:fld id="{A8346AB5-70ED-450A-9530-2033B8E8E0D8}" type="slidenum">
              <a:rPr lang="en-GB" altLang="en-US" smtClean="0"/>
              <a:pPr>
                <a:defRPr/>
              </a:pPr>
              <a:t>‹#›</a:t>
            </a:fld>
            <a:endParaRPr lang="en-GB" altLang="en-US"/>
          </a:p>
        </p:txBody>
      </p:sp>
    </p:spTree>
    <p:extLst>
      <p:ext uri="{BB962C8B-B14F-4D97-AF65-F5344CB8AC3E}">
        <p14:creationId xmlns:p14="http://schemas.microsoft.com/office/powerpoint/2010/main" val="2851903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fld id="{30226994-B490-4403-8CE4-43D4FD570BBD}" type="datetime1">
              <a:rPr lang="en-GB" altLang="en-US" smtClean="0"/>
              <a:pPr>
                <a:defRPr/>
              </a:pPr>
              <a:t>16/07/2026</a:t>
            </a:fld>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pPr>
              <a:defRPr/>
            </a:pPr>
            <a:fld id="{9AFB928A-D6AD-4F2A-B2DD-923741E90643}" type="slidenum">
              <a:rPr lang="en-GB" altLang="en-US" smtClean="0"/>
              <a:pPr>
                <a:defRPr/>
              </a:pPr>
              <a:t>‹#›</a:t>
            </a:fld>
            <a:endParaRPr lang="en-GB" altLang="en-US"/>
          </a:p>
        </p:txBody>
      </p:sp>
    </p:spTree>
    <p:extLst>
      <p:ext uri="{BB962C8B-B14F-4D97-AF65-F5344CB8AC3E}">
        <p14:creationId xmlns:p14="http://schemas.microsoft.com/office/powerpoint/2010/main" val="38682363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defRPr/>
            </a:pPr>
            <a:fld id="{031DCA91-53F4-49BC-9425-BD4ED78DF6F3}" type="datetime1">
              <a:rPr lang="en-GB" altLang="en-US" smtClean="0"/>
              <a:pPr>
                <a:defRPr/>
              </a:pPr>
              <a:t>16/07/2026</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CA86B909-6953-454E-922A-05FE74F3E91B}" type="slidenum">
              <a:rPr lang="en-GB" altLang="en-US" smtClean="0"/>
              <a:pPr>
                <a:defRPr/>
              </a:pPr>
              <a:t>‹#›</a:t>
            </a:fld>
            <a:endParaRPr lang="en-GB" altLang="en-US"/>
          </a:p>
        </p:txBody>
      </p:sp>
    </p:spTree>
    <p:extLst>
      <p:ext uri="{BB962C8B-B14F-4D97-AF65-F5344CB8AC3E}">
        <p14:creationId xmlns:p14="http://schemas.microsoft.com/office/powerpoint/2010/main" val="2087774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pPr>
              <a:defRPr/>
            </a:pPr>
            <a:fld id="{742C5CC8-B2EB-4FCA-9C2F-BDABBC953608}" type="datetime1">
              <a:rPr lang="en-GB" altLang="en-US" smtClean="0"/>
              <a:pPr>
                <a:defRPr/>
              </a:pPr>
              <a:t>16/07/2026</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3DA9162A-D4C6-4BE6-80AC-343E718106D9}" type="slidenum">
              <a:rPr lang="en-GB" altLang="en-US" smtClean="0"/>
              <a:pPr>
                <a:defRPr/>
              </a:pPr>
              <a:t>‹#›</a:t>
            </a:fld>
            <a:endParaRPr lang="en-GB" altLang="en-US"/>
          </a:p>
        </p:txBody>
      </p:sp>
    </p:spTree>
    <p:extLst>
      <p:ext uri="{BB962C8B-B14F-4D97-AF65-F5344CB8AC3E}">
        <p14:creationId xmlns:p14="http://schemas.microsoft.com/office/powerpoint/2010/main" val="3621535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pPr>
              <a:defRPr/>
            </a:pPr>
            <a:fld id="{192482D0-6B59-43EB-A2E6-BEADFA88CF98}" type="datetime1">
              <a:rPr lang="en-GB" altLang="en-US" smtClean="0"/>
              <a:pPr>
                <a:defRPr/>
              </a:pPr>
              <a:t>16/07/2026</a:t>
            </a:fld>
            <a:endParaRPr lang="en-GB" alt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defRPr/>
            </a:pPr>
            <a:fld id="{92F3B91C-6529-43C7-B4BA-62549480CC9D}" type="slidenum">
              <a:rPr lang="en-GB" altLang="en-US" smtClean="0"/>
              <a:pPr>
                <a:defRPr/>
              </a:pPr>
              <a:t>‹#›</a:t>
            </a:fld>
            <a:endParaRPr lang="en-GB" altLang="en-US"/>
          </a:p>
        </p:txBody>
      </p:sp>
    </p:spTree>
    <p:extLst>
      <p:ext uri="{BB962C8B-B14F-4D97-AF65-F5344CB8AC3E}">
        <p14:creationId xmlns:p14="http://schemas.microsoft.com/office/powerpoint/2010/main" val="25431019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pPr>
              <a:defRPr/>
            </a:pPr>
            <a:fld id="{C8139EDA-6186-42E4-AD19-8C038518D62B}" type="datetime1">
              <a:rPr lang="en-GB" altLang="en-US" smtClean="0"/>
              <a:pPr>
                <a:defRPr/>
              </a:pPr>
              <a:t>16/07/2026</a:t>
            </a:fld>
            <a:endParaRPr lang="en-GB" altLang="en-US"/>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pPr>
              <a:defRPr/>
            </a:pPr>
            <a:fld id="{3A35B565-CEE5-45AB-B707-06E43140C85F}" type="slidenum">
              <a:rPr lang="en-GB" altLang="en-US" smtClean="0"/>
              <a:pPr>
                <a:defRPr/>
              </a:pPr>
              <a:t>‹#›</a:t>
            </a:fld>
            <a:endParaRPr lang="en-GB" altLang="en-US"/>
          </a:p>
        </p:txBody>
      </p:sp>
    </p:spTree>
    <p:extLst>
      <p:ext uri="{BB962C8B-B14F-4D97-AF65-F5344CB8AC3E}">
        <p14:creationId xmlns:p14="http://schemas.microsoft.com/office/powerpoint/2010/main" val="1140147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pPr>
              <a:defRPr/>
            </a:pPr>
            <a:fld id="{5E23D760-A5D6-4408-9293-3816AB405458}" type="datetime1">
              <a:rPr lang="en-GB" altLang="en-US" smtClean="0"/>
              <a:pPr>
                <a:defRPr/>
              </a:pPr>
              <a:t>16/07/2026</a:t>
            </a:fld>
            <a:endParaRPr lang="en-GB" altLang="en-US"/>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pPr>
              <a:defRPr/>
            </a:pPr>
            <a:fld id="{1627DB7A-9E6D-4CCE-BDBB-D06183803CCF}" type="slidenum">
              <a:rPr lang="en-GB" altLang="en-US" smtClean="0"/>
              <a:pPr>
                <a:defRPr/>
              </a:pPr>
              <a:t>‹#›</a:t>
            </a:fld>
            <a:endParaRPr lang="en-GB" altLang="en-US"/>
          </a:p>
        </p:txBody>
      </p:sp>
    </p:spTree>
    <p:extLst>
      <p:ext uri="{BB962C8B-B14F-4D97-AF65-F5344CB8AC3E}">
        <p14:creationId xmlns:p14="http://schemas.microsoft.com/office/powerpoint/2010/main" val="9755024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pPr>
              <a:defRPr/>
            </a:pPr>
            <a:fld id="{1815CC12-B3B9-474E-933E-043F12DE8238}" type="datetime1">
              <a:rPr lang="en-GB" altLang="en-US" smtClean="0"/>
              <a:pPr>
                <a:defRPr/>
              </a:pPr>
              <a:t>16/07/2026</a:t>
            </a:fld>
            <a:endParaRPr lang="en-GB" altLang="en-US"/>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pPr>
              <a:defRPr/>
            </a:pPr>
            <a:fld id="{C6450803-9B60-429C-BEAC-5774A5E11D5A}" type="slidenum">
              <a:rPr lang="en-GB" altLang="en-US" smtClean="0"/>
              <a:pPr>
                <a:defRPr/>
              </a:pPr>
              <a:t>‹#›</a:t>
            </a:fld>
            <a:endParaRPr lang="en-GB" altLang="en-US"/>
          </a:p>
        </p:txBody>
      </p:sp>
    </p:spTree>
    <p:extLst>
      <p:ext uri="{BB962C8B-B14F-4D97-AF65-F5344CB8AC3E}">
        <p14:creationId xmlns:p14="http://schemas.microsoft.com/office/powerpoint/2010/main" val="22788103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fld id="{14FA25EF-011C-4B5E-B678-5C09381164A5}" type="datetime1">
              <a:rPr lang="en-GB" altLang="en-US" smtClean="0"/>
              <a:pPr>
                <a:defRPr/>
              </a:pPr>
              <a:t>16/07/2026</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6C223C29-2C36-480D-8620-E0754310421F}" type="slidenum">
              <a:rPr lang="en-GB" altLang="en-US" smtClean="0"/>
              <a:pPr>
                <a:defRPr/>
              </a:pPr>
              <a:t>‹#›</a:t>
            </a:fld>
            <a:endParaRPr lang="en-GB" altLang="en-US"/>
          </a:p>
        </p:txBody>
      </p:sp>
    </p:spTree>
    <p:extLst>
      <p:ext uri="{BB962C8B-B14F-4D97-AF65-F5344CB8AC3E}">
        <p14:creationId xmlns:p14="http://schemas.microsoft.com/office/powerpoint/2010/main" val="17384727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pPr>
              <a:defRPr/>
            </a:pPr>
            <a:fld id="{A4021392-CAC7-450A-8667-583C0A183C4A}" type="datetime1">
              <a:rPr lang="en-GB" altLang="en-US" smtClean="0"/>
              <a:pPr>
                <a:defRPr/>
              </a:pPr>
              <a:t>16/07/2026</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spTree>
    <p:extLst>
      <p:ext uri="{BB962C8B-B14F-4D97-AF65-F5344CB8AC3E}">
        <p14:creationId xmlns:p14="http://schemas.microsoft.com/office/powerpoint/2010/main" val="2667907416"/>
      </p:ext>
    </p:extLst>
  </p:cSld>
  <p:clrMapOvr>
    <a:masterClrMapping/>
  </p:clrMapOvr>
  <p:hf hdr="0" ft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pPr>
              <a:defRPr/>
            </a:pPr>
            <a:fld id="{A4021392-CAC7-450A-8667-583C0A183C4A}" type="datetime1">
              <a:rPr lang="en-GB" altLang="en-US" smtClean="0"/>
              <a:pPr>
                <a:defRPr/>
              </a:pPr>
              <a:t>16/07/2026</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spTree>
    <p:extLst>
      <p:ext uri="{BB962C8B-B14F-4D97-AF65-F5344CB8AC3E}">
        <p14:creationId xmlns:p14="http://schemas.microsoft.com/office/powerpoint/2010/main" val="209763729"/>
      </p:ext>
    </p:extLst>
  </p:cSld>
  <p:clrMapOvr>
    <a:masterClrMapping/>
  </p:clrMapOvr>
  <p:hf hdr="0" ft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pPr>
              <a:defRPr/>
            </a:pPr>
            <a:fld id="{A4021392-CAC7-450A-8667-583C0A183C4A}" type="datetime1">
              <a:rPr lang="en-GB" altLang="en-US" smtClean="0"/>
              <a:pPr>
                <a:defRPr/>
              </a:pPr>
              <a:t>16/07/2026</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290286894"/>
      </p:ext>
    </p:extLst>
  </p:cSld>
  <p:clrMapOvr>
    <a:masterClrMapping/>
  </p:clrMapOvr>
  <p:hf hdr="0" ft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pPr>
              <a:defRPr/>
            </a:pPr>
            <a:fld id="{A4021392-CAC7-450A-8667-583C0A183C4A}" type="datetime1">
              <a:rPr lang="en-GB" altLang="en-US" smtClean="0"/>
              <a:pPr>
                <a:defRPr/>
              </a:pPr>
              <a:t>16/07/2026</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spTree>
    <p:extLst>
      <p:ext uri="{BB962C8B-B14F-4D97-AF65-F5344CB8AC3E}">
        <p14:creationId xmlns:p14="http://schemas.microsoft.com/office/powerpoint/2010/main" val="1216656399"/>
      </p:ext>
    </p:extLst>
  </p:cSld>
  <p:clrMapOvr>
    <a:masterClrMapping/>
  </p:clrMapOvr>
  <p:hf hdr="0" ft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a:defRPr/>
            </a:pPr>
            <a:fld id="{A4021392-CAC7-450A-8667-583C0A183C4A}" type="datetime1">
              <a:rPr lang="en-GB" altLang="en-US" smtClean="0"/>
              <a:pPr>
                <a:defRPr/>
              </a:pPr>
              <a:t>16/07/2026</a:t>
            </a:fld>
            <a:endParaRPr lang="en-GB" altLang="en-US"/>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spTree>
    <p:extLst>
      <p:ext uri="{BB962C8B-B14F-4D97-AF65-F5344CB8AC3E}">
        <p14:creationId xmlns:p14="http://schemas.microsoft.com/office/powerpoint/2010/main" val="1178378559"/>
      </p:ext>
    </p:extLst>
  </p:cSld>
  <p:clrMapOvr>
    <a:masterClrMapping/>
  </p:clrMapOvr>
  <p:hf hdr="0" ftr="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pPr>
              <a:defRPr/>
            </a:pPr>
            <a:fld id="{A4021392-CAC7-450A-8667-583C0A183C4A}" type="datetime1">
              <a:rPr lang="en-GB" altLang="en-US" smtClean="0"/>
              <a:pPr>
                <a:defRPr/>
              </a:pPr>
              <a:t>16/07/2026</a:t>
            </a:fld>
            <a:endParaRPr lang="en-GB" altLang="en-US"/>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spTree>
    <p:extLst>
      <p:ext uri="{BB962C8B-B14F-4D97-AF65-F5344CB8AC3E}">
        <p14:creationId xmlns:p14="http://schemas.microsoft.com/office/powerpoint/2010/main" val="3462016960"/>
      </p:ext>
    </p:extLst>
  </p:cSld>
  <p:clrMapOvr>
    <a:masterClrMapping/>
  </p:clrMapOvr>
  <p:hf hdr="0" ft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fld id="{C5943883-E3DA-4D48-9F4D-6A70BAD0FEF1}" type="datetime1">
              <a:rPr lang="en-GB" altLang="en-US" smtClean="0"/>
              <a:pPr>
                <a:defRPr/>
              </a:pPr>
              <a:t>16/07/2026</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E48D0294-2879-4E90-A38D-0837A1E4FE15}" type="slidenum">
              <a:rPr lang="en-GB" altLang="en-US" smtClean="0"/>
              <a:pPr>
                <a:defRPr/>
              </a:pPr>
              <a:t>‹#›</a:t>
            </a:fld>
            <a:endParaRPr lang="en-GB" altLang="en-US"/>
          </a:p>
        </p:txBody>
      </p:sp>
    </p:spTree>
    <p:extLst>
      <p:ext uri="{BB962C8B-B14F-4D97-AF65-F5344CB8AC3E}">
        <p14:creationId xmlns:p14="http://schemas.microsoft.com/office/powerpoint/2010/main" val="1209321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pPr>
              <a:defRPr/>
            </a:pPr>
            <a:fld id="{693BB2BA-946C-474B-8A44-50EB5173BE02}" type="datetime1">
              <a:rPr lang="en-GB" altLang="en-US" smtClean="0"/>
              <a:pPr>
                <a:defRPr/>
              </a:pPr>
              <a:t>16/07/2026</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03445F48-3446-4FB0-88BE-B3679A1B7DE7}" type="slidenum">
              <a:rPr lang="en-GB" altLang="en-US" smtClean="0"/>
              <a:pPr>
                <a:defRPr/>
              </a:pPr>
              <a:t>‹#›</a:t>
            </a:fld>
            <a:endParaRPr lang="en-GB" altLang="en-US"/>
          </a:p>
        </p:txBody>
      </p:sp>
    </p:spTree>
    <p:extLst>
      <p:ext uri="{BB962C8B-B14F-4D97-AF65-F5344CB8AC3E}">
        <p14:creationId xmlns:p14="http://schemas.microsoft.com/office/powerpoint/2010/main" val="38028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pPr>
              <a:defRPr/>
            </a:pPr>
            <a:fld id="{A4021392-CAC7-450A-8667-583C0A183C4A}" type="datetime1">
              <a:rPr lang="en-GB" altLang="en-US" smtClean="0"/>
              <a:pPr>
                <a:defRPr/>
              </a:pPr>
              <a:t>16/07/2026</a:t>
            </a:fld>
            <a:endParaRPr lang="en-GB" alt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pPr>
              <a:defRPr/>
            </a:pPr>
            <a:fld id="{EB2DCD1C-9E31-48E8-81D6-875A32184C3F}" type="slidenum">
              <a:rPr lang="en-GB" altLang="en-US" smtClean="0"/>
              <a:pPr>
                <a:defRPr/>
              </a:pPr>
              <a:t>‹#›</a:t>
            </a:fld>
            <a:endParaRPr lang="en-GB" altLang="en-US"/>
          </a:p>
        </p:txBody>
      </p:sp>
    </p:spTree>
    <p:extLst>
      <p:ext uri="{BB962C8B-B14F-4D97-AF65-F5344CB8AC3E}">
        <p14:creationId xmlns:p14="http://schemas.microsoft.com/office/powerpoint/2010/main" val="3225479157"/>
      </p:ext>
    </p:extLst>
  </p:cSld>
  <p:clrMap bg1="dk1" tx1="lt1" bg2="dk2" tx2="lt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6" r:id="rId12"/>
    <p:sldLayoutId id="2147483787" r:id="rId13"/>
    <p:sldLayoutId id="2147483788" r:id="rId14"/>
    <p:sldLayoutId id="2147483789" r:id="rId15"/>
    <p:sldLayoutId id="2147483790" r:id="rId16"/>
    <p:sldLayoutId id="2147483791" r:id="rId17"/>
  </p:sldLayoutIdLs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0-#ppt_w/2"/>
                                          </p:val>
                                        </p:tav>
                                        <p:tav tm="100000">
                                          <p:val>
                                            <p:strVal val="#ppt_x"/>
                                          </p:val>
                                        </p:tav>
                                      </p:tavLst>
                                    </p:anim>
                                    <p:anim calcmode="lin" valueType="num">
                                      <p:cBhvr additive="base">
                                        <p:cTn id="12" dur="500" fill="hold"/>
                                        <p:tgtEl>
                                          <p:spTgt spid="3"/>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3"/>
                                        </p:tgtEl>
                                        <p:attrNameLst>
                                          <p:attrName>style.visibility</p:attrName>
                                        </p:attrNameLst>
                                      </p:cBhvr>
                                      <p:to>
                                        <p:strVal val="visible"/>
                                      </p:to>
                                    </p:set>
                                    <p:anim calcmode="lin" valueType="num">
                                      <p:cBhvr additive="base">
                                        <p:cTn id="15" dur="500" fill="hold"/>
                                        <p:tgtEl>
                                          <p:spTgt spid="3"/>
                                        </p:tgtEl>
                                        <p:attrNameLst>
                                          <p:attrName>ppt_x</p:attrName>
                                        </p:attrNameLst>
                                      </p:cBhvr>
                                      <p:tavLst>
                                        <p:tav tm="0">
                                          <p:val>
                                            <p:strVal val="0-#ppt_w/2"/>
                                          </p:val>
                                        </p:tav>
                                        <p:tav tm="100000">
                                          <p:val>
                                            <p:strVal val="#ppt_x"/>
                                          </p:val>
                                        </p:tav>
                                      </p:tavLst>
                                    </p:anim>
                                    <p:anim calcmode="lin" valueType="num">
                                      <p:cBhvr additive="base">
                                        <p:cTn id="16" dur="500" fill="hold"/>
                                        <p:tgtEl>
                                          <p:spTgt spid="3"/>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0-#ppt_w/2"/>
                                          </p:val>
                                        </p:tav>
                                        <p:tav tm="100000">
                                          <p:val>
                                            <p:strVal val="#ppt_x"/>
                                          </p:val>
                                        </p:tav>
                                      </p:tavLst>
                                    </p:anim>
                                    <p:anim calcmode="lin" valueType="num">
                                      <p:cBhvr additive="base">
                                        <p:cTn id="20" dur="500" fill="hold"/>
                                        <p:tgtEl>
                                          <p:spTgt spid="3"/>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3"/>
                                        </p:tgtEl>
                                        <p:attrNameLst>
                                          <p:attrName>style.visibility</p:attrName>
                                        </p:attrNameLst>
                                      </p:cBhvr>
                                      <p:to>
                                        <p:strVal val="visible"/>
                                      </p:to>
                                    </p:set>
                                    <p:anim calcmode="lin" valueType="num">
                                      <p:cBhvr additive="base">
                                        <p:cTn id="23" dur="500" fill="hold"/>
                                        <p:tgtEl>
                                          <p:spTgt spid="3"/>
                                        </p:tgtEl>
                                        <p:attrNameLst>
                                          <p:attrName>ppt_x</p:attrName>
                                        </p:attrNameLst>
                                      </p:cBhvr>
                                      <p:tavLst>
                                        <p:tav tm="0">
                                          <p:val>
                                            <p:strVal val="0-#ppt_w/2"/>
                                          </p:val>
                                        </p:tav>
                                        <p:tav tm="100000">
                                          <p:val>
                                            <p:strVal val="#ppt_x"/>
                                          </p:val>
                                        </p:tav>
                                      </p:tavLst>
                                    </p:anim>
                                    <p:anim calcmode="lin" valueType="num">
                                      <p:cBhvr additive="base">
                                        <p:cTn id="24"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hf hdr="0" ftr="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socialcaretrainingsolutions.com/product/problem-solving/" TargetMode="External"/><Relationship Id="rId2" Type="http://schemas.openxmlformats.org/officeDocument/2006/relationships/hyperlink" Target="https://carelearning.org.uk/blog/workforce/what-is-problem-solving-in-health-and-social-care/"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32395F-0086-A52E-F6FB-741CAE1A7F7B}"/>
              </a:ext>
            </a:extLst>
          </p:cNvPr>
          <p:cNvSpPr>
            <a:spLocks noGrp="1"/>
          </p:cNvSpPr>
          <p:nvPr>
            <p:ph idx="1"/>
          </p:nvPr>
        </p:nvSpPr>
        <p:spPr>
          <a:xfrm>
            <a:off x="648930" y="2438400"/>
            <a:ext cx="6188189" cy="3785419"/>
          </a:xfrm>
        </p:spPr>
        <p:txBody>
          <a:bodyPr>
            <a:normAutofit/>
          </a:bodyPr>
          <a:lstStyle/>
          <a:p>
            <a:pPr marL="0" indent="0">
              <a:buNone/>
            </a:pPr>
            <a:r>
              <a:rPr lang="en-GB" b="1">
                <a:latin typeface="Aptos Display" panose="020B0004020202020204" pitchFamily="34" charset="0"/>
              </a:rPr>
              <a:t>Module Title: </a:t>
            </a:r>
            <a:r>
              <a:rPr lang="en-GB">
                <a:latin typeface="Aptos Display" panose="020B0004020202020204" pitchFamily="34" charset="0"/>
              </a:rPr>
              <a:t>Professional Career Development within H&amp;SC</a:t>
            </a:r>
          </a:p>
          <a:p>
            <a:pPr marL="0" indent="0">
              <a:buNone/>
            </a:pPr>
            <a:r>
              <a:rPr lang="en-GB" b="1">
                <a:latin typeface="Aptos Display" panose="020B0004020202020204" pitchFamily="34" charset="0"/>
              </a:rPr>
              <a:t>Module Number: </a:t>
            </a:r>
            <a:r>
              <a:rPr lang="en-GB">
                <a:latin typeface="Aptos Display" panose="020B0004020202020204" pitchFamily="34" charset="0"/>
              </a:rPr>
              <a:t>LCHS 4009 (LON)</a:t>
            </a:r>
          </a:p>
          <a:p>
            <a:pPr marL="0" indent="0">
              <a:buNone/>
            </a:pPr>
            <a:r>
              <a:rPr lang="en-GB" b="1">
                <a:latin typeface="Aptos Display" panose="020B0004020202020204" pitchFamily="34" charset="0"/>
              </a:rPr>
              <a:t>Assignment No: </a:t>
            </a:r>
            <a:r>
              <a:rPr lang="en-GB">
                <a:latin typeface="Aptos Display" panose="020B0004020202020204" pitchFamily="34" charset="0"/>
              </a:rPr>
              <a:t>ASSIGNMENT 1</a:t>
            </a:r>
          </a:p>
          <a:p>
            <a:pPr marL="0" indent="0">
              <a:buNone/>
            </a:pPr>
            <a:r>
              <a:rPr lang="en-GB" b="1">
                <a:latin typeface="Aptos Display" panose="020B0004020202020204" pitchFamily="34" charset="0"/>
              </a:rPr>
              <a:t>Student Name: </a:t>
            </a:r>
            <a:r>
              <a:rPr lang="en-GB" err="1">
                <a:latin typeface="Aptos Display" panose="020B0004020202020204" pitchFamily="34" charset="0"/>
              </a:rPr>
              <a:t>Elizinha</a:t>
            </a:r>
            <a:r>
              <a:rPr lang="en-GB">
                <a:latin typeface="Aptos Display" panose="020B0004020202020204" pitchFamily="34" charset="0"/>
              </a:rPr>
              <a:t> Solo da Costa</a:t>
            </a:r>
          </a:p>
          <a:p>
            <a:pPr marL="0" indent="0">
              <a:buNone/>
            </a:pPr>
            <a:r>
              <a:rPr lang="en-GB" b="1">
                <a:latin typeface="Aptos Display" panose="020B0004020202020204" pitchFamily="34" charset="0"/>
              </a:rPr>
              <a:t>Student ID: </a:t>
            </a:r>
            <a:r>
              <a:rPr lang="en-GB">
                <a:latin typeface="Aptos Display" panose="020B0004020202020204" pitchFamily="34" charset="0"/>
              </a:rPr>
              <a:t>2513422</a:t>
            </a:r>
          </a:p>
          <a:p>
            <a:pPr marL="0" indent="0">
              <a:buNone/>
            </a:pPr>
            <a:r>
              <a:rPr lang="en-GB" b="1">
                <a:latin typeface="Aptos Display" panose="020B0004020202020204" pitchFamily="34" charset="0"/>
              </a:rPr>
              <a:t>Lecturer’s Name: </a:t>
            </a:r>
            <a:r>
              <a:rPr lang="en-GB">
                <a:latin typeface="Aptos Display" panose="020B0004020202020204" pitchFamily="34" charset="0"/>
              </a:rPr>
              <a:t>Odette Jack </a:t>
            </a:r>
          </a:p>
          <a:p>
            <a:pPr marL="0" indent="0">
              <a:buNone/>
            </a:pPr>
            <a:endParaRPr lang="en-GB"/>
          </a:p>
        </p:txBody>
      </p:sp>
      <p:sp>
        <p:nvSpPr>
          <p:cNvPr id="41" name="Freeform 31">
            <a:extLst>
              <a:ext uri="{FF2B5EF4-FFF2-40B4-BE49-F238E27FC236}">
                <a16:creationId xmlns:a16="http://schemas.microsoft.com/office/drawing/2014/main" id="{C89FDD9F-84AD-4824-89D2-9E286F56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42" name="Rectangle 41">
            <a:extLst>
              <a:ext uri="{FF2B5EF4-FFF2-40B4-BE49-F238E27FC236}">
                <a16:creationId xmlns:a16="http://schemas.microsoft.com/office/drawing/2014/main" id="{0AFF99B9-09FA-411A-8B54-D714B2EE9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871" y="0"/>
            <a:ext cx="4062547"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5">
            <a:extLst>
              <a:ext uri="{FF2B5EF4-FFF2-40B4-BE49-F238E27FC236}">
                <a16:creationId xmlns:a16="http://schemas.microsoft.com/office/drawing/2014/main" id="{7E6CE931-52B0-4AD0-991F-0648E313B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4472531"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txBody>
          <a:bodyPr/>
          <a:lstStyle/>
          <a:p>
            <a:endParaRPr lang="en-GB"/>
          </a:p>
        </p:txBody>
      </p:sp>
      <p:pic>
        <p:nvPicPr>
          <p:cNvPr id="7" name="Picture 6">
            <a:extLst>
              <a:ext uri="{FF2B5EF4-FFF2-40B4-BE49-F238E27FC236}">
                <a16:creationId xmlns:a16="http://schemas.microsoft.com/office/drawing/2014/main" id="{65CBF83E-D35C-EA46-6531-3C3819DDD60F}"/>
              </a:ext>
            </a:extLst>
          </p:cNvPr>
          <p:cNvPicPr>
            <a:picLocks noChangeAspect="1"/>
          </p:cNvPicPr>
          <p:nvPr/>
        </p:nvPicPr>
        <p:blipFill>
          <a:blip r:embed="rId4"/>
          <a:stretch>
            <a:fillRect/>
          </a:stretch>
        </p:blipFill>
        <p:spPr>
          <a:xfrm>
            <a:off x="8129871" y="2746196"/>
            <a:ext cx="3414010" cy="1365604"/>
          </a:xfrm>
          <a:prstGeom prst="rect">
            <a:avLst/>
          </a:prstGeom>
          <a:effectLst/>
        </p:spPr>
      </p:pic>
      <p:sp>
        <p:nvSpPr>
          <p:cNvPr id="40" name="Rectangle 39">
            <a:extLst>
              <a:ext uri="{FF2B5EF4-FFF2-40B4-BE49-F238E27FC236}">
                <a16:creationId xmlns:a16="http://schemas.microsoft.com/office/drawing/2014/main" id="{D138FED9-7840-470D-BB14-BF4696ADA7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 name="Slide Number Placeholder 4">
            <a:extLst>
              <a:ext uri="{FF2B5EF4-FFF2-40B4-BE49-F238E27FC236}">
                <a16:creationId xmlns:a16="http://schemas.microsoft.com/office/drawing/2014/main" id="{EE72BC16-0E98-CD69-2FE0-54776C3089A7}"/>
              </a:ext>
            </a:extLst>
          </p:cNvPr>
          <p:cNvSpPr>
            <a:spLocks noGrp="1"/>
          </p:cNvSpPr>
          <p:nvPr>
            <p:ph type="sldNum" sz="quarter" idx="12"/>
          </p:nvPr>
        </p:nvSpPr>
        <p:spPr>
          <a:xfrm>
            <a:off x="10352540" y="295729"/>
            <a:ext cx="838199" cy="767687"/>
          </a:xfrm>
        </p:spPr>
        <p:txBody>
          <a:bodyPr>
            <a:normAutofit/>
          </a:bodyPr>
          <a:lstStyle/>
          <a:p>
            <a:pPr>
              <a:spcAft>
                <a:spcPts val="600"/>
              </a:spcAft>
              <a:defRPr/>
            </a:pPr>
            <a:fld id="{9AFB928A-D6AD-4F2A-B2DD-923741E90643}" type="slidenum">
              <a:rPr lang="en-GB" altLang="en-US">
                <a:latin typeface="Aptos Display" panose="020B0004020202020204" pitchFamily="34" charset="0"/>
              </a:rPr>
              <a:pPr>
                <a:spcAft>
                  <a:spcPts val="600"/>
                </a:spcAft>
                <a:defRPr/>
              </a:pPr>
              <a:t>1</a:t>
            </a:fld>
            <a:endParaRPr lang="en-GB" altLang="en-US" dirty="0">
              <a:latin typeface="Aptos Display" panose="020B0004020202020204" pitchFamily="34" charset="0"/>
            </a:endParaRPr>
          </a:p>
        </p:txBody>
      </p:sp>
    </p:spTree>
    <p:extLst>
      <p:ext uri="{BB962C8B-B14F-4D97-AF65-F5344CB8AC3E}">
        <p14:creationId xmlns:p14="http://schemas.microsoft.com/office/powerpoint/2010/main" val="21764414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947AB-0A5F-9D02-FFB8-AF212D05C0A0}"/>
              </a:ext>
            </a:extLst>
          </p:cNvPr>
          <p:cNvSpPr>
            <a:spLocks noGrp="1"/>
          </p:cNvSpPr>
          <p:nvPr>
            <p:ph type="title"/>
          </p:nvPr>
        </p:nvSpPr>
        <p:spPr/>
        <p:txBody>
          <a:bodyPr/>
          <a:lstStyle/>
          <a:p>
            <a:pPr algn="ctr"/>
            <a:r>
              <a:rPr lang="en-GB"/>
              <a:t>Acknowledge use of AI</a:t>
            </a:r>
            <a:endParaRPr lang="en-GB" dirty="0"/>
          </a:p>
        </p:txBody>
      </p:sp>
      <p:sp>
        <p:nvSpPr>
          <p:cNvPr id="3" name="Content Placeholder 2">
            <a:extLst>
              <a:ext uri="{FF2B5EF4-FFF2-40B4-BE49-F238E27FC236}">
                <a16:creationId xmlns:a16="http://schemas.microsoft.com/office/drawing/2014/main" id="{C5E2E65F-46BF-DB00-3AFF-3FB2A561E650}"/>
              </a:ext>
            </a:extLst>
          </p:cNvPr>
          <p:cNvSpPr>
            <a:spLocks noGrp="1"/>
          </p:cNvSpPr>
          <p:nvPr>
            <p:ph idx="1"/>
          </p:nvPr>
        </p:nvSpPr>
        <p:spPr>
          <a:xfrm>
            <a:off x="591544" y="3828321"/>
            <a:ext cx="9613861" cy="3599316"/>
          </a:xfrm>
        </p:spPr>
        <p:txBody>
          <a:bodyPr/>
          <a:lstStyle/>
          <a:p>
            <a:r>
              <a:rPr lang="en-GB"/>
              <a:t>On this page state whether I have used AI. Include the AI source if you have!</a:t>
            </a:r>
          </a:p>
          <a:p>
            <a:endParaRPr lang="en-GB" dirty="0"/>
          </a:p>
        </p:txBody>
      </p:sp>
      <p:sp>
        <p:nvSpPr>
          <p:cNvPr id="5" name="Slide Number Placeholder 4">
            <a:extLst>
              <a:ext uri="{FF2B5EF4-FFF2-40B4-BE49-F238E27FC236}">
                <a16:creationId xmlns:a16="http://schemas.microsoft.com/office/drawing/2014/main" id="{66C2A13A-7F14-0DDE-2F76-A0184317DA18}"/>
              </a:ext>
            </a:extLst>
          </p:cNvPr>
          <p:cNvSpPr>
            <a:spLocks noGrp="1"/>
          </p:cNvSpPr>
          <p:nvPr>
            <p:ph type="sldNum" sz="quarter" idx="12"/>
          </p:nvPr>
        </p:nvSpPr>
        <p:spPr>
          <a:xfrm>
            <a:off x="10205405" y="62194"/>
            <a:ext cx="1154151" cy="1090789"/>
          </a:xfrm>
        </p:spPr>
        <p:txBody>
          <a:bodyPr/>
          <a:lstStyle/>
          <a:p>
            <a:pPr>
              <a:defRPr/>
            </a:pPr>
            <a:fld id="{9AFB928A-D6AD-4F2A-B2DD-923741E90643}" type="slidenum">
              <a:rPr lang="en-GB" altLang="en-US" smtClean="0">
                <a:latin typeface="Aptos Display" panose="020B0004020202020204" pitchFamily="34" charset="0"/>
              </a:rPr>
              <a:pPr>
                <a:defRPr/>
              </a:pPr>
              <a:t>2</a:t>
            </a:fld>
            <a:endParaRPr lang="en-GB" altLang="en-US" dirty="0">
              <a:latin typeface="Aptos Display" panose="020B0004020202020204" pitchFamily="34" charset="0"/>
            </a:endParaRPr>
          </a:p>
        </p:txBody>
      </p:sp>
    </p:spTree>
    <p:extLst>
      <p:ext uri="{BB962C8B-B14F-4D97-AF65-F5344CB8AC3E}">
        <p14:creationId xmlns:p14="http://schemas.microsoft.com/office/powerpoint/2010/main" val="6897870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2" name="Rectangle 11">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 name="Slide Number Placeholder 4">
            <a:extLst>
              <a:ext uri="{FF2B5EF4-FFF2-40B4-BE49-F238E27FC236}">
                <a16:creationId xmlns:a16="http://schemas.microsoft.com/office/drawing/2014/main" id="{DB1904AB-92DC-6D36-BF55-E58CF467DC43}"/>
              </a:ext>
            </a:extLst>
          </p:cNvPr>
          <p:cNvSpPr>
            <a:spLocks noGrp="1"/>
          </p:cNvSpPr>
          <p:nvPr>
            <p:ph type="sldNum" sz="quarter" idx="12"/>
          </p:nvPr>
        </p:nvSpPr>
        <p:spPr>
          <a:xfrm>
            <a:off x="10352540" y="295729"/>
            <a:ext cx="838199" cy="767687"/>
          </a:xfrm>
        </p:spPr>
        <p:txBody>
          <a:bodyPr>
            <a:normAutofit/>
          </a:bodyPr>
          <a:lstStyle/>
          <a:p>
            <a:pPr>
              <a:spcAft>
                <a:spcPts val="600"/>
              </a:spcAft>
              <a:defRPr/>
            </a:pPr>
            <a:fld id="{9AFB928A-D6AD-4F2A-B2DD-923741E90643}" type="slidenum">
              <a:rPr lang="en-GB" altLang="en-US">
                <a:solidFill>
                  <a:srgbClr val="FFFFFF"/>
                </a:solidFill>
              </a:rPr>
              <a:pPr>
                <a:spcAft>
                  <a:spcPts val="600"/>
                </a:spcAft>
                <a:defRPr/>
              </a:pPr>
              <a:t>3</a:t>
            </a:fld>
            <a:endParaRPr lang="en-GB" altLang="en-US">
              <a:solidFill>
                <a:srgbClr val="FFFFFF"/>
              </a:solidFill>
            </a:endParaRPr>
          </a:p>
        </p:txBody>
      </p:sp>
      <p:sp>
        <p:nvSpPr>
          <p:cNvPr id="14"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16" name="Freeform: Shape 15">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2" name="Title 1">
            <a:extLst>
              <a:ext uri="{FF2B5EF4-FFF2-40B4-BE49-F238E27FC236}">
                <a16:creationId xmlns:a16="http://schemas.microsoft.com/office/drawing/2014/main" id="{63B7BEA6-90BE-6E5B-544F-EF9D3DFE1545}"/>
              </a:ext>
            </a:extLst>
          </p:cNvPr>
          <p:cNvSpPr>
            <a:spLocks noGrp="1"/>
          </p:cNvSpPr>
          <p:nvPr>
            <p:ph type="title"/>
          </p:nvPr>
        </p:nvSpPr>
        <p:spPr>
          <a:xfrm>
            <a:off x="1103312" y="452718"/>
            <a:ext cx="8947522" cy="1400530"/>
          </a:xfrm>
        </p:spPr>
        <p:txBody>
          <a:bodyPr anchor="ctr">
            <a:normAutofit/>
          </a:bodyPr>
          <a:lstStyle/>
          <a:p>
            <a:r>
              <a:rPr lang="en-GB" dirty="0">
                <a:solidFill>
                  <a:srgbClr val="FFFFFF"/>
                </a:solidFill>
                <a:latin typeface="Aptos Display" panose="020B0004020202020204" pitchFamily="34" charset="0"/>
              </a:rPr>
              <a:t>Introduction</a:t>
            </a:r>
          </a:p>
        </p:txBody>
      </p:sp>
      <p:sp>
        <p:nvSpPr>
          <p:cNvPr id="3" name="Content Placeholder 2">
            <a:extLst>
              <a:ext uri="{FF2B5EF4-FFF2-40B4-BE49-F238E27FC236}">
                <a16:creationId xmlns:a16="http://schemas.microsoft.com/office/drawing/2014/main" id="{3795840A-CE51-1955-8E52-9A89F2C9CC06}"/>
              </a:ext>
            </a:extLst>
          </p:cNvPr>
          <p:cNvSpPr>
            <a:spLocks noGrp="1"/>
          </p:cNvSpPr>
          <p:nvPr>
            <p:ph idx="1"/>
          </p:nvPr>
        </p:nvSpPr>
        <p:spPr>
          <a:xfrm>
            <a:off x="940342" y="2682976"/>
            <a:ext cx="10774179" cy="4256305"/>
          </a:xfrm>
        </p:spPr>
        <p:txBody>
          <a:bodyPr>
            <a:normAutofit/>
          </a:bodyPr>
          <a:lstStyle/>
          <a:p>
            <a:pPr marL="0" indent="0">
              <a:lnSpc>
                <a:spcPct val="150000"/>
              </a:lnSpc>
              <a:buNone/>
            </a:pPr>
            <a:r>
              <a:rPr lang="en-GB" dirty="0">
                <a:latin typeface="Aptos Display" panose="020B0004020202020204" pitchFamily="34" charset="0"/>
              </a:rPr>
              <a:t>My name is </a:t>
            </a:r>
            <a:r>
              <a:rPr lang="en-GB" dirty="0" err="1">
                <a:latin typeface="Aptos Display" panose="020B0004020202020204" pitchFamily="34" charset="0"/>
              </a:rPr>
              <a:t>Elizinha</a:t>
            </a:r>
            <a:r>
              <a:rPr lang="en-GB" dirty="0">
                <a:latin typeface="Aptos Display" panose="020B0004020202020204" pitchFamily="34" charset="0"/>
              </a:rPr>
              <a:t> Solo Da Costa.  I am student  Psychology in Health and Social Care .</a:t>
            </a:r>
          </a:p>
          <a:p>
            <a:pPr marL="0" indent="0">
              <a:lnSpc>
                <a:spcPct val="150000"/>
              </a:lnSpc>
              <a:buNone/>
            </a:pPr>
            <a:r>
              <a:rPr lang="en-GB" dirty="0">
                <a:latin typeface="Aptos Display" panose="020B0004020202020204" pitchFamily="34" charset="0"/>
              </a:rPr>
              <a:t>Today I will be discussing the importance of Problem-Solving skills in Health and Social Care. </a:t>
            </a:r>
          </a:p>
          <a:p>
            <a:pPr marL="0" indent="0">
              <a:lnSpc>
                <a:spcPct val="150000"/>
              </a:lnSpc>
              <a:buNone/>
            </a:pPr>
            <a:r>
              <a:rPr lang="en-GB" dirty="0">
                <a:latin typeface="Aptos Display" panose="020B0004020202020204" pitchFamily="34" charset="0"/>
              </a:rPr>
              <a:t>I will explain what problem solving is, why it is essential for professional practice and how it helps practitioners provide safe and effective care. I will also explore a real-life care scenario to demonstrate how these skills can be applied in practice.  </a:t>
            </a:r>
          </a:p>
          <a:p>
            <a:pPr marL="0" indent="0">
              <a:lnSpc>
                <a:spcPct val="90000"/>
              </a:lnSpc>
              <a:buNone/>
            </a:pPr>
            <a:endParaRPr lang="en-GB" dirty="0"/>
          </a:p>
        </p:txBody>
      </p:sp>
    </p:spTree>
    <p:extLst>
      <p:ext uri="{BB962C8B-B14F-4D97-AF65-F5344CB8AC3E}">
        <p14:creationId xmlns:p14="http://schemas.microsoft.com/office/powerpoint/2010/main" val="755341200"/>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36" name="Freeform 7">
            <a:extLst>
              <a:ext uri="{FF2B5EF4-FFF2-40B4-BE49-F238E27FC236}">
                <a16:creationId xmlns:a16="http://schemas.microsoft.com/office/drawing/2014/main" id="{C807F40B-215E-4016-86B5-D8D5B7CF7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882612B0-BA8D-65B3-A6C8-5C2104ADEDCE}"/>
              </a:ext>
            </a:extLst>
          </p:cNvPr>
          <p:cNvSpPr>
            <a:spLocks noGrp="1"/>
          </p:cNvSpPr>
          <p:nvPr>
            <p:ph type="title"/>
          </p:nvPr>
        </p:nvSpPr>
        <p:spPr>
          <a:xfrm>
            <a:off x="648930" y="629267"/>
            <a:ext cx="9252154" cy="1016654"/>
          </a:xfrm>
        </p:spPr>
        <p:txBody>
          <a:bodyPr>
            <a:normAutofit/>
          </a:bodyPr>
          <a:lstStyle/>
          <a:p>
            <a:pPr>
              <a:lnSpc>
                <a:spcPct val="90000"/>
              </a:lnSpc>
            </a:pPr>
            <a:r>
              <a:rPr lang="en-GB" sz="3300">
                <a:latin typeface="Aptos Display" panose="020B0004020202020204" pitchFamily="34" charset="0"/>
              </a:rPr>
              <a:t>Problem Solving Skills Definition</a:t>
            </a:r>
            <a:br>
              <a:rPr lang="en-GB" sz="3300"/>
            </a:br>
            <a:endParaRPr lang="en-GB" sz="3300"/>
          </a:p>
        </p:txBody>
      </p:sp>
      <p:sp>
        <p:nvSpPr>
          <p:cNvPr id="5" name="Slide Number Placeholder 4">
            <a:extLst>
              <a:ext uri="{FF2B5EF4-FFF2-40B4-BE49-F238E27FC236}">
                <a16:creationId xmlns:a16="http://schemas.microsoft.com/office/drawing/2014/main" id="{0A798F56-BE75-776F-487C-FE2A39256E9F}"/>
              </a:ext>
            </a:extLst>
          </p:cNvPr>
          <p:cNvSpPr>
            <a:spLocks noGrp="1"/>
          </p:cNvSpPr>
          <p:nvPr>
            <p:ph type="sldNum" sz="quarter" idx="12"/>
          </p:nvPr>
        </p:nvSpPr>
        <p:spPr>
          <a:xfrm>
            <a:off x="10352540" y="295729"/>
            <a:ext cx="838199" cy="767687"/>
          </a:xfrm>
        </p:spPr>
        <p:txBody>
          <a:bodyPr>
            <a:normAutofit/>
          </a:bodyPr>
          <a:lstStyle/>
          <a:p>
            <a:pPr>
              <a:spcAft>
                <a:spcPts val="600"/>
              </a:spcAft>
              <a:defRPr/>
            </a:pPr>
            <a:fld id="{9AFB928A-D6AD-4F2A-B2DD-923741E90643}" type="slidenum">
              <a:rPr lang="en-GB" altLang="en-US" smtClean="0"/>
              <a:pPr>
                <a:spcAft>
                  <a:spcPts val="600"/>
                </a:spcAft>
                <a:defRPr/>
              </a:pPr>
              <a:t>4</a:t>
            </a:fld>
            <a:endParaRPr lang="en-GB" altLang="en-US"/>
          </a:p>
        </p:txBody>
      </p:sp>
      <p:sp>
        <p:nvSpPr>
          <p:cNvPr id="38" name="Rectangle 37">
            <a:extLst>
              <a:ext uri="{FF2B5EF4-FFF2-40B4-BE49-F238E27FC236}">
                <a16:creationId xmlns:a16="http://schemas.microsoft.com/office/drawing/2014/main" id="{399666CB-33C7-4715-9945-0656084445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924298"/>
            <a:ext cx="12192417" cy="293370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5">
            <a:extLst>
              <a:ext uri="{FF2B5EF4-FFF2-40B4-BE49-F238E27FC236}">
                <a16:creationId xmlns:a16="http://schemas.microsoft.com/office/drawing/2014/main" id="{AB134A2B-B40D-404D-89C2-5D5ED1106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txBody>
          <a:bodyPr/>
          <a:lstStyle/>
          <a:p>
            <a:endParaRPr lang="en-GB"/>
          </a:p>
        </p:txBody>
      </p:sp>
      <p:pic>
        <p:nvPicPr>
          <p:cNvPr id="7" name="Picture 6" descr="Person holding a puzzle piece">
            <a:extLst>
              <a:ext uri="{FF2B5EF4-FFF2-40B4-BE49-F238E27FC236}">
                <a16:creationId xmlns:a16="http://schemas.microsoft.com/office/drawing/2014/main" id="{693E10EC-D6BE-D320-FE11-89870356A079}"/>
              </a:ext>
            </a:extLst>
          </p:cNvPr>
          <p:cNvPicPr>
            <a:picLocks noChangeAspect="1"/>
          </p:cNvPicPr>
          <p:nvPr/>
        </p:nvPicPr>
        <p:blipFill>
          <a:blip r:embed="rId3"/>
          <a:srcRect l="22528" r="22356" b="-1"/>
          <a:stretch>
            <a:fillRect/>
          </a:stretch>
        </p:blipFill>
        <p:spPr>
          <a:xfrm>
            <a:off x="0" y="2733525"/>
            <a:ext cx="2979097" cy="3662018"/>
          </a:xfrm>
          <a:prstGeom prst="rect">
            <a:avLst/>
          </a:prstGeom>
          <a:effectLst/>
        </p:spPr>
      </p:pic>
      <p:sp>
        <p:nvSpPr>
          <p:cNvPr id="22" name="Content Placeholder 2">
            <a:extLst>
              <a:ext uri="{FF2B5EF4-FFF2-40B4-BE49-F238E27FC236}">
                <a16:creationId xmlns:a16="http://schemas.microsoft.com/office/drawing/2014/main" id="{34F351E2-9E97-B9D3-CF49-D8632C264FB6}"/>
              </a:ext>
            </a:extLst>
          </p:cNvPr>
          <p:cNvSpPr>
            <a:spLocks noGrp="1"/>
          </p:cNvSpPr>
          <p:nvPr>
            <p:ph idx="1"/>
          </p:nvPr>
        </p:nvSpPr>
        <p:spPr>
          <a:xfrm>
            <a:off x="3055125" y="2256182"/>
            <a:ext cx="9159505" cy="4384422"/>
          </a:xfrm>
        </p:spPr>
        <p:txBody>
          <a:bodyPr>
            <a:normAutofit fontScale="85000" lnSpcReduction="10000"/>
          </a:bodyPr>
          <a:lstStyle/>
          <a:p>
            <a:pPr marL="0" indent="0">
              <a:lnSpc>
                <a:spcPct val="150000"/>
              </a:lnSpc>
              <a:buNone/>
            </a:pPr>
            <a:r>
              <a:rPr lang="en-GB" sz="1800" dirty="0">
                <a:solidFill>
                  <a:schemeClr val="bg1"/>
                </a:solidFill>
                <a:latin typeface="Aptos Display" panose="020B0004020202020204" pitchFamily="34" charset="0"/>
              </a:rPr>
              <a:t>Problem Solving in Health and Social Care context requires an integrated approach. It focus on identifying the root causes of challenges or situation when the answer is not immediately obvious. Think about possible options and choose the best action to support a person safely and effectively. Effective Problem solving helps professionals encounter complex situations that requires practical and ethical decision-making (Skills for Care , 2023;Cotrell, 2017).</a:t>
            </a:r>
          </a:p>
          <a:p>
            <a:pPr>
              <a:lnSpc>
                <a:spcPct val="150000"/>
              </a:lnSpc>
            </a:pPr>
            <a:r>
              <a:rPr lang="en-GB" sz="1800" dirty="0">
                <a:solidFill>
                  <a:schemeClr val="bg1"/>
                </a:solidFill>
                <a:latin typeface="Aptos Display" panose="020B0004020202020204" pitchFamily="34" charset="0"/>
              </a:rPr>
              <a:t>Identifying problem</a:t>
            </a:r>
          </a:p>
          <a:p>
            <a:pPr>
              <a:lnSpc>
                <a:spcPct val="150000"/>
              </a:lnSpc>
            </a:pPr>
            <a:r>
              <a:rPr lang="en-GB" sz="1800" dirty="0">
                <a:solidFill>
                  <a:schemeClr val="bg1"/>
                </a:solidFill>
                <a:latin typeface="Aptos Display" panose="020B0004020202020204" pitchFamily="34" charset="0"/>
              </a:rPr>
              <a:t>Gather relevant information</a:t>
            </a:r>
          </a:p>
          <a:p>
            <a:pPr>
              <a:lnSpc>
                <a:spcPct val="150000"/>
              </a:lnSpc>
            </a:pPr>
            <a:r>
              <a:rPr lang="en-GB" sz="1800" dirty="0">
                <a:solidFill>
                  <a:schemeClr val="bg1"/>
                </a:solidFill>
                <a:latin typeface="Aptos Display" panose="020B0004020202020204" pitchFamily="34" charset="0"/>
              </a:rPr>
              <a:t>Analyse and think critically </a:t>
            </a:r>
          </a:p>
          <a:p>
            <a:pPr>
              <a:lnSpc>
                <a:spcPct val="150000"/>
              </a:lnSpc>
            </a:pPr>
            <a:r>
              <a:rPr lang="en-GB" sz="1800" dirty="0">
                <a:solidFill>
                  <a:schemeClr val="bg1"/>
                </a:solidFill>
                <a:latin typeface="Aptos Display" panose="020B0004020202020204" pitchFamily="34" charset="0"/>
              </a:rPr>
              <a:t>Make an informed decision</a:t>
            </a:r>
          </a:p>
          <a:p>
            <a:pPr>
              <a:lnSpc>
                <a:spcPct val="150000"/>
              </a:lnSpc>
            </a:pPr>
            <a:r>
              <a:rPr lang="en-GB" sz="1800" dirty="0">
                <a:solidFill>
                  <a:schemeClr val="bg1"/>
                </a:solidFill>
                <a:latin typeface="Aptos Display" panose="020B0004020202020204" pitchFamily="34" charset="0"/>
              </a:rPr>
              <a:t>Review and evaluate the outcome</a:t>
            </a:r>
          </a:p>
          <a:p>
            <a:pPr>
              <a:lnSpc>
                <a:spcPct val="150000"/>
              </a:lnSpc>
            </a:pPr>
            <a:r>
              <a:rPr lang="en-GB" sz="1800" dirty="0">
                <a:solidFill>
                  <a:schemeClr val="bg1"/>
                </a:solidFill>
                <a:latin typeface="Aptos Display" panose="020B0004020202020204" pitchFamily="34" charset="0"/>
              </a:rPr>
              <a:t>Generate and evaluate possible solutions</a:t>
            </a:r>
          </a:p>
          <a:p>
            <a:pPr marL="0" indent="0">
              <a:lnSpc>
                <a:spcPct val="90000"/>
              </a:lnSpc>
              <a:buNone/>
            </a:pPr>
            <a:endParaRPr lang="en-GB" sz="1700" dirty="0">
              <a:solidFill>
                <a:schemeClr val="bg1"/>
              </a:solidFill>
            </a:endParaRPr>
          </a:p>
          <a:p>
            <a:pPr marL="0" indent="0">
              <a:lnSpc>
                <a:spcPct val="90000"/>
              </a:lnSpc>
              <a:buNone/>
            </a:pPr>
            <a:endParaRPr lang="en-GB" sz="1700" dirty="0">
              <a:solidFill>
                <a:schemeClr val="bg1"/>
              </a:solidFill>
            </a:endParaRPr>
          </a:p>
          <a:p>
            <a:pPr marL="0" indent="0">
              <a:lnSpc>
                <a:spcPct val="90000"/>
              </a:lnSpc>
              <a:buNone/>
            </a:pPr>
            <a:endParaRPr lang="en-GB" sz="1700" dirty="0">
              <a:solidFill>
                <a:schemeClr val="bg1"/>
              </a:solidFill>
            </a:endParaRPr>
          </a:p>
          <a:p>
            <a:pPr marL="0" indent="0">
              <a:lnSpc>
                <a:spcPct val="90000"/>
              </a:lnSpc>
              <a:buNone/>
            </a:pPr>
            <a:endParaRPr lang="en-GB" sz="1700" dirty="0">
              <a:solidFill>
                <a:schemeClr val="bg1"/>
              </a:solidFill>
            </a:endParaRPr>
          </a:p>
        </p:txBody>
      </p:sp>
    </p:spTree>
    <p:extLst>
      <p:ext uri="{BB962C8B-B14F-4D97-AF65-F5344CB8AC3E}">
        <p14:creationId xmlns:p14="http://schemas.microsoft.com/office/powerpoint/2010/main" val="8442062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0604E0B1-6762-4B99-A6A5-42ED8E20D6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0" name="Freeform 7">
            <a:extLst>
              <a:ext uri="{FF2B5EF4-FFF2-40B4-BE49-F238E27FC236}">
                <a16:creationId xmlns:a16="http://schemas.microsoft.com/office/drawing/2014/main" id="{6D86F5FF-DE1B-4BAB-A7BE-6F39F5DD98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FD26D1E1-1498-F793-E0CB-4E9D497D093B}"/>
              </a:ext>
            </a:extLst>
          </p:cNvPr>
          <p:cNvSpPr>
            <a:spLocks noGrp="1"/>
          </p:cNvSpPr>
          <p:nvPr>
            <p:ph type="title"/>
          </p:nvPr>
        </p:nvSpPr>
        <p:spPr>
          <a:xfrm>
            <a:off x="648930" y="629267"/>
            <a:ext cx="9252154" cy="1016654"/>
          </a:xfrm>
        </p:spPr>
        <p:txBody>
          <a:bodyPr>
            <a:normAutofit/>
          </a:bodyPr>
          <a:lstStyle/>
          <a:p>
            <a:pPr>
              <a:lnSpc>
                <a:spcPct val="90000"/>
              </a:lnSpc>
            </a:pPr>
            <a:r>
              <a:rPr lang="en-GB" sz="3300" dirty="0">
                <a:solidFill>
                  <a:srgbClr val="EBEBEB"/>
                </a:solidFill>
              </a:rPr>
              <a:t>What does it involve in everyday practice?</a:t>
            </a:r>
            <a:br>
              <a:rPr lang="en-GB" sz="3300" dirty="0">
                <a:solidFill>
                  <a:srgbClr val="EBEBEB"/>
                </a:solidFill>
              </a:rPr>
            </a:br>
            <a:endParaRPr lang="en-GB" sz="3300" dirty="0">
              <a:solidFill>
                <a:srgbClr val="EBEBEB"/>
              </a:solidFill>
            </a:endParaRPr>
          </a:p>
        </p:txBody>
      </p:sp>
      <p:sp>
        <p:nvSpPr>
          <p:cNvPr id="21" name="Rectangle 20">
            <a:extLst>
              <a:ext uri="{FF2B5EF4-FFF2-40B4-BE49-F238E27FC236}">
                <a16:creationId xmlns:a16="http://schemas.microsoft.com/office/drawing/2014/main" id="{736AD705-9544-45E1-B278-8D99F718B8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 name="Slide Number Placeholder 4">
            <a:extLst>
              <a:ext uri="{FF2B5EF4-FFF2-40B4-BE49-F238E27FC236}">
                <a16:creationId xmlns:a16="http://schemas.microsoft.com/office/drawing/2014/main" id="{3D2F15DB-1020-7C36-95F4-02F3194A17CF}"/>
              </a:ext>
            </a:extLst>
          </p:cNvPr>
          <p:cNvSpPr>
            <a:spLocks noGrp="1"/>
          </p:cNvSpPr>
          <p:nvPr>
            <p:ph type="sldNum" sz="quarter" idx="12"/>
          </p:nvPr>
        </p:nvSpPr>
        <p:spPr>
          <a:xfrm>
            <a:off x="10352540" y="295729"/>
            <a:ext cx="838199" cy="767687"/>
          </a:xfrm>
        </p:spPr>
        <p:txBody>
          <a:bodyPr>
            <a:normAutofit/>
          </a:bodyPr>
          <a:lstStyle/>
          <a:p>
            <a:pPr>
              <a:spcAft>
                <a:spcPts val="600"/>
              </a:spcAft>
              <a:defRPr/>
            </a:pPr>
            <a:fld id="{9AFB928A-D6AD-4F2A-B2DD-923741E90643}" type="slidenum">
              <a:rPr lang="en-GB" altLang="en-US">
                <a:solidFill>
                  <a:srgbClr val="FFFFFF"/>
                </a:solidFill>
                <a:latin typeface="Aptos Display" panose="020B0004020202020204" pitchFamily="34" charset="0"/>
              </a:rPr>
              <a:pPr>
                <a:spcAft>
                  <a:spcPts val="600"/>
                </a:spcAft>
                <a:defRPr/>
              </a:pPr>
              <a:t>5</a:t>
            </a:fld>
            <a:endParaRPr lang="en-GB" altLang="en-US" dirty="0">
              <a:solidFill>
                <a:srgbClr val="FFFFFF"/>
              </a:solidFill>
              <a:latin typeface="Aptos Display" panose="020B0004020202020204" pitchFamily="34" charset="0"/>
            </a:endParaRPr>
          </a:p>
        </p:txBody>
      </p:sp>
      <p:sp>
        <p:nvSpPr>
          <p:cNvPr id="22" name="Freeform: Shape 16">
            <a:extLst>
              <a:ext uri="{FF2B5EF4-FFF2-40B4-BE49-F238E27FC236}">
                <a16:creationId xmlns:a16="http://schemas.microsoft.com/office/drawing/2014/main" id="{8DFFC5B7-4963-4902-8A90-EFF576689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txBody>
          <a:bodyPr/>
          <a:lstStyle/>
          <a:p>
            <a:endParaRPr lang="en-GB"/>
          </a:p>
        </p:txBody>
      </p:sp>
      <p:graphicFrame>
        <p:nvGraphicFramePr>
          <p:cNvPr id="23" name="Content Placeholder 2">
            <a:extLst>
              <a:ext uri="{FF2B5EF4-FFF2-40B4-BE49-F238E27FC236}">
                <a16:creationId xmlns:a16="http://schemas.microsoft.com/office/drawing/2014/main" id="{1C115D46-08E8-013A-6256-CFE15C7ED538}"/>
              </a:ext>
            </a:extLst>
          </p:cNvPr>
          <p:cNvGraphicFramePr>
            <a:graphicFrameLocks noGrp="1"/>
          </p:cNvGraphicFramePr>
          <p:nvPr>
            <p:ph idx="1"/>
            <p:extLst>
              <p:ext uri="{D42A27DB-BD31-4B8C-83A1-F6EECF244321}">
                <p14:modId xmlns:p14="http://schemas.microsoft.com/office/powerpoint/2010/main" val="1554419965"/>
              </p:ext>
            </p:extLst>
          </p:nvPr>
        </p:nvGraphicFramePr>
        <p:xfrm>
          <a:off x="294640" y="2275188"/>
          <a:ext cx="11897359" cy="42870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60728711"/>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7D111-4C22-F635-3F6D-46062003CE48}"/>
              </a:ext>
            </a:extLst>
          </p:cNvPr>
          <p:cNvSpPr>
            <a:spLocks noGrp="1"/>
          </p:cNvSpPr>
          <p:nvPr>
            <p:ph type="title"/>
          </p:nvPr>
        </p:nvSpPr>
        <p:spPr/>
        <p:txBody>
          <a:bodyPr/>
          <a:lstStyle/>
          <a:p>
            <a:r>
              <a:rPr lang="en-GB" dirty="0"/>
              <a:t>Problem Solving Framework: Fishbone</a:t>
            </a:r>
          </a:p>
        </p:txBody>
      </p:sp>
      <p:sp>
        <p:nvSpPr>
          <p:cNvPr id="3" name="Content Placeholder 2">
            <a:extLst>
              <a:ext uri="{FF2B5EF4-FFF2-40B4-BE49-F238E27FC236}">
                <a16:creationId xmlns:a16="http://schemas.microsoft.com/office/drawing/2014/main" id="{C54F97B1-C6EC-433F-C582-F221616B2462}"/>
              </a:ext>
            </a:extLst>
          </p:cNvPr>
          <p:cNvSpPr>
            <a:spLocks noGrp="1"/>
          </p:cNvSpPr>
          <p:nvPr>
            <p:ph idx="1"/>
          </p:nvPr>
        </p:nvSpPr>
        <p:spPr/>
        <p:txBody>
          <a:bodyPr>
            <a:normAutofit fontScale="85000" lnSpcReduction="20000"/>
          </a:bodyPr>
          <a:lstStyle/>
          <a:p>
            <a:pPr marL="0" indent="0">
              <a:lnSpc>
                <a:spcPct val="150000"/>
              </a:lnSpc>
              <a:buNone/>
            </a:pPr>
            <a:r>
              <a:rPr lang="en-GB" sz="1800" dirty="0">
                <a:solidFill>
                  <a:schemeClr val="bg1"/>
                </a:solidFill>
                <a:latin typeface="+mj-lt"/>
              </a:rPr>
              <a:t>For Problem Solving a very relevant framework is Fishbone Diagram ( Ishikawa Cause-and-Effect Model) is used to identify the root causes of a problem before deciding on solutions, by grouping contributing factors into categories such as people, process, materials and equipment Ishikawa, 1986; NHS England ; 2022).</a:t>
            </a:r>
          </a:p>
          <a:p>
            <a:pPr marL="0" indent="0">
              <a:lnSpc>
                <a:spcPct val="150000"/>
              </a:lnSpc>
              <a:buNone/>
            </a:pPr>
            <a:r>
              <a:rPr lang="en-GB" sz="1800" b="1" dirty="0">
                <a:solidFill>
                  <a:schemeClr val="bg1"/>
                </a:solidFill>
                <a:latin typeface="+mj-lt"/>
              </a:rPr>
              <a:t>Key Stages/Components</a:t>
            </a:r>
          </a:p>
          <a:p>
            <a:pPr>
              <a:lnSpc>
                <a:spcPct val="150000"/>
              </a:lnSpc>
              <a:buFont typeface="Courier New" panose="02070309020205020404" pitchFamily="49" charset="0"/>
              <a:buChar char="o"/>
            </a:pPr>
            <a:r>
              <a:rPr lang="en-GB" sz="1800" b="1" dirty="0">
                <a:solidFill>
                  <a:schemeClr val="bg1"/>
                </a:solidFill>
                <a:latin typeface="+mj-lt"/>
              </a:rPr>
              <a:t>People:</a:t>
            </a:r>
            <a:r>
              <a:rPr lang="en-GB" sz="1800" dirty="0">
                <a:solidFill>
                  <a:schemeClr val="bg1"/>
                </a:solidFill>
                <a:latin typeface="+mj-lt"/>
              </a:rPr>
              <a:t> The care worker was tired after a double shift and reducing concentration.</a:t>
            </a:r>
          </a:p>
          <a:p>
            <a:pPr>
              <a:lnSpc>
                <a:spcPct val="150000"/>
              </a:lnSpc>
              <a:buFont typeface="Courier New" panose="02070309020205020404" pitchFamily="49" charset="0"/>
              <a:buChar char="o"/>
            </a:pPr>
            <a:r>
              <a:rPr lang="en-GB" sz="1800" b="1" dirty="0">
                <a:solidFill>
                  <a:schemeClr val="bg1"/>
                </a:solidFill>
                <a:latin typeface="+mj-lt"/>
              </a:rPr>
              <a:t>Process: </a:t>
            </a:r>
            <a:r>
              <a:rPr lang="en-GB" sz="1800" dirty="0">
                <a:solidFill>
                  <a:schemeClr val="bg1"/>
                </a:solidFill>
                <a:latin typeface="+mj-lt"/>
              </a:rPr>
              <a:t>Changes to the handover routine, can created confusion during shift change.</a:t>
            </a:r>
          </a:p>
          <a:p>
            <a:pPr>
              <a:lnSpc>
                <a:spcPct val="150000"/>
              </a:lnSpc>
              <a:buFont typeface="Courier New" panose="02070309020205020404" pitchFamily="49" charset="0"/>
              <a:buChar char="o"/>
            </a:pPr>
            <a:r>
              <a:rPr lang="en-GB" sz="1800" b="1" dirty="0">
                <a:solidFill>
                  <a:schemeClr val="bg1"/>
                </a:solidFill>
                <a:latin typeface="+mj-lt"/>
              </a:rPr>
              <a:t>Materials: </a:t>
            </a:r>
            <a:r>
              <a:rPr lang="en-GB" sz="1800" dirty="0">
                <a:solidFill>
                  <a:schemeClr val="bg1"/>
                </a:solidFill>
                <a:latin typeface="+mj-lt"/>
              </a:rPr>
              <a:t>the 10mg and 50mg medication packages looked similar after a packaging redesign.</a:t>
            </a:r>
          </a:p>
          <a:p>
            <a:pPr>
              <a:lnSpc>
                <a:spcPct val="150000"/>
              </a:lnSpc>
              <a:buFont typeface="Courier New" panose="02070309020205020404" pitchFamily="49" charset="0"/>
              <a:buChar char="o"/>
            </a:pPr>
            <a:r>
              <a:rPr lang="en-GB" sz="1800" b="1" dirty="0">
                <a:solidFill>
                  <a:schemeClr val="bg1"/>
                </a:solidFill>
                <a:latin typeface="+mj-lt"/>
              </a:rPr>
              <a:t>Equipment: </a:t>
            </a:r>
            <a:r>
              <a:rPr lang="en-GB" sz="1800" dirty="0">
                <a:solidFill>
                  <a:schemeClr val="bg1"/>
                </a:solidFill>
                <a:latin typeface="+mj-lt"/>
              </a:rPr>
              <a:t>The barcode scanner was not working, so the drug had to be selected manually .</a:t>
            </a:r>
          </a:p>
          <a:p>
            <a:pPr>
              <a:lnSpc>
                <a:spcPct val="150000"/>
              </a:lnSpc>
              <a:buFont typeface="+mj-lt"/>
              <a:buAutoNum type="arabicPeriod"/>
            </a:pPr>
            <a:endParaRPr lang="en-GB" sz="1800" b="1" dirty="0">
              <a:latin typeface="+mj-lt"/>
            </a:endParaRPr>
          </a:p>
        </p:txBody>
      </p:sp>
      <p:sp>
        <p:nvSpPr>
          <p:cNvPr id="5" name="Slide Number Placeholder 4">
            <a:extLst>
              <a:ext uri="{FF2B5EF4-FFF2-40B4-BE49-F238E27FC236}">
                <a16:creationId xmlns:a16="http://schemas.microsoft.com/office/drawing/2014/main" id="{B0812B15-E7F5-D689-6EE8-0F5709655C8E}"/>
              </a:ext>
            </a:extLst>
          </p:cNvPr>
          <p:cNvSpPr>
            <a:spLocks noGrp="1"/>
          </p:cNvSpPr>
          <p:nvPr>
            <p:ph type="sldNum" sz="quarter" idx="12"/>
          </p:nvPr>
        </p:nvSpPr>
        <p:spPr>
          <a:xfrm>
            <a:off x="11118922" y="795256"/>
            <a:ext cx="1154151" cy="1090789"/>
          </a:xfrm>
        </p:spPr>
        <p:txBody>
          <a:bodyPr/>
          <a:lstStyle/>
          <a:p>
            <a:pPr>
              <a:defRPr/>
            </a:pPr>
            <a:fld id="{9AFB928A-D6AD-4F2A-B2DD-923741E90643}" type="slidenum">
              <a:rPr lang="en-GB" altLang="en-US" smtClean="0"/>
              <a:pPr>
                <a:defRPr/>
              </a:pPr>
              <a:t>6</a:t>
            </a:fld>
            <a:endParaRPr lang="en-GB" altLang="en-US" dirty="0"/>
          </a:p>
        </p:txBody>
      </p:sp>
    </p:spTree>
    <p:extLst>
      <p:ext uri="{BB962C8B-B14F-4D97-AF65-F5344CB8AC3E}">
        <p14:creationId xmlns:p14="http://schemas.microsoft.com/office/powerpoint/2010/main" val="19102375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50000">
              <a:schemeClr val="bg2">
                <a:shade val="100000"/>
                <a:hueMod val="100000"/>
                <a:satMod val="110000"/>
                <a:lumMod val="130000"/>
              </a:schemeClr>
            </a:gs>
            <a:gs pos="10000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16741-2583-494D-3C2A-FF919C7C6B38}"/>
              </a:ext>
            </a:extLst>
          </p:cNvPr>
          <p:cNvSpPr>
            <a:spLocks noGrp="1"/>
          </p:cNvSpPr>
          <p:nvPr>
            <p:ph type="title"/>
          </p:nvPr>
        </p:nvSpPr>
        <p:spPr>
          <a:xfrm>
            <a:off x="2052405" y="5287532"/>
            <a:ext cx="8133478" cy="940240"/>
          </a:xfrm>
        </p:spPr>
        <p:txBody>
          <a:bodyPr vert="horz" lIns="91440" tIns="45720" rIns="91440" bIns="45720" rtlCol="0" anchor="b">
            <a:normAutofit/>
          </a:bodyPr>
          <a:lstStyle/>
          <a:p>
            <a:pPr algn="r"/>
            <a:r>
              <a:rPr lang="en-US" sz="4800"/>
              <a:t>Framework: Fishbone</a:t>
            </a:r>
          </a:p>
        </p:txBody>
      </p:sp>
      <p:sp>
        <p:nvSpPr>
          <p:cNvPr id="4" name="Slide Number Placeholder 3">
            <a:extLst>
              <a:ext uri="{FF2B5EF4-FFF2-40B4-BE49-F238E27FC236}">
                <a16:creationId xmlns:a16="http://schemas.microsoft.com/office/drawing/2014/main" id="{F3DABD77-95E9-A560-E56D-299399033EF2}"/>
              </a:ext>
            </a:extLst>
          </p:cNvPr>
          <p:cNvSpPr>
            <a:spLocks noGrp="1"/>
          </p:cNvSpPr>
          <p:nvPr>
            <p:ph type="sldNum" sz="quarter" idx="12"/>
          </p:nvPr>
        </p:nvSpPr>
        <p:spPr>
          <a:xfrm>
            <a:off x="10185883" y="256018"/>
            <a:ext cx="1173167" cy="973672"/>
          </a:xfrm>
        </p:spPr>
        <p:txBody>
          <a:bodyPr vert="horz" lIns="91440" tIns="45720" rIns="91440" bIns="45720" rtlCol="0" anchor="b">
            <a:normAutofit/>
          </a:bodyPr>
          <a:lstStyle/>
          <a:p>
            <a:pPr defTabSz="914400">
              <a:spcAft>
                <a:spcPts val="600"/>
              </a:spcAft>
              <a:defRPr/>
            </a:pPr>
            <a:fld id="{3A35B565-CEE5-45AB-B707-06E43140C85F}" type="slidenum">
              <a:rPr lang="en-US" altLang="en-US">
                <a:latin typeface="Aptos Display" panose="020B0004020202020204" pitchFamily="34" charset="0"/>
              </a:rPr>
              <a:pPr defTabSz="914400">
                <a:spcAft>
                  <a:spcPts val="600"/>
                </a:spcAft>
                <a:defRPr/>
              </a:pPr>
              <a:t>7</a:t>
            </a:fld>
            <a:endParaRPr lang="en-US" altLang="en-US" dirty="0">
              <a:latin typeface="Aptos Display" panose="020B0004020202020204" pitchFamily="34" charset="0"/>
            </a:endParaRPr>
          </a:p>
        </p:txBody>
      </p:sp>
      <p:pic>
        <p:nvPicPr>
          <p:cNvPr id="6" name="Picture 5">
            <a:extLst>
              <a:ext uri="{FF2B5EF4-FFF2-40B4-BE49-F238E27FC236}">
                <a16:creationId xmlns:a16="http://schemas.microsoft.com/office/drawing/2014/main" id="{6F95EBF4-B580-302F-9CCB-22B8D1F14D36}"/>
              </a:ext>
            </a:extLst>
          </p:cNvPr>
          <p:cNvPicPr>
            <a:picLocks noChangeAspect="1"/>
          </p:cNvPicPr>
          <p:nvPr/>
        </p:nvPicPr>
        <p:blipFill>
          <a:blip r:embed="rId2"/>
          <a:srcRect t="32073" b="23849"/>
          <a:stretch>
            <a:fillRect/>
          </a:stretch>
        </p:blipFill>
        <p:spPr>
          <a:xfrm>
            <a:off x="690908" y="1297025"/>
            <a:ext cx="10917644" cy="3609141"/>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432439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92000"/>
                <a:satMod val="200000"/>
                <a:lumMod val="128000"/>
              </a:schemeClr>
            </a:gs>
            <a:gs pos="50000">
              <a:schemeClr val="bg2">
                <a:shade val="100000"/>
                <a:hueMod val="100000"/>
                <a:satMod val="110000"/>
                <a:lumMod val="130000"/>
              </a:schemeClr>
            </a:gs>
            <a:gs pos="100000">
              <a:schemeClr val="bg2">
                <a:shade val="78000"/>
                <a:hueMod val="118000"/>
                <a:satMod val="120000"/>
                <a:lumMod val="69000"/>
              </a:schemeClr>
            </a:gs>
          </a:gsLst>
          <a:lin ang="2520000" scaled="0"/>
        </a:gradFill>
        <a:effectLst/>
      </p:bgPr>
    </p:bg>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40CA9E9E-D71F-63CD-27CD-568953E2D52A}"/>
              </a:ext>
            </a:extLst>
          </p:cNvPr>
          <p:cNvSpPr>
            <a:spLocks noGrp="1"/>
          </p:cNvSpPr>
          <p:nvPr>
            <p:ph type="sldNum" sz="quarter" idx="12"/>
          </p:nvPr>
        </p:nvSpPr>
        <p:spPr/>
        <p:txBody>
          <a:bodyPr>
            <a:normAutofit/>
          </a:bodyPr>
          <a:lstStyle/>
          <a:p>
            <a:pPr>
              <a:spcAft>
                <a:spcPts val="600"/>
              </a:spcAft>
              <a:defRPr/>
            </a:pPr>
            <a:fld id="{9AFB928A-D6AD-4F2A-B2DD-923741E90643}" type="slidenum">
              <a:rPr lang="en-GB" altLang="en-US" smtClean="0"/>
              <a:pPr>
                <a:spcAft>
                  <a:spcPts val="600"/>
                </a:spcAft>
                <a:defRPr/>
              </a:pPr>
              <a:t>8</a:t>
            </a:fld>
            <a:endParaRPr lang="en-GB" altLang="en-US"/>
          </a:p>
        </p:txBody>
      </p:sp>
      <p:pic>
        <p:nvPicPr>
          <p:cNvPr id="7" name="Content Placeholder 6">
            <a:extLst>
              <a:ext uri="{FF2B5EF4-FFF2-40B4-BE49-F238E27FC236}">
                <a16:creationId xmlns:a16="http://schemas.microsoft.com/office/drawing/2014/main" id="{969CE1BD-A22C-1463-C4FF-2C563C6E9F8F}"/>
              </a:ext>
            </a:extLst>
          </p:cNvPr>
          <p:cNvPicPr>
            <a:picLocks noChangeAspect="1"/>
          </p:cNvPicPr>
          <p:nvPr/>
        </p:nvPicPr>
        <p:blipFill>
          <a:blip r:embed="rId2"/>
          <a:srcRect t="2762" b="22238"/>
          <a:stretch>
            <a:fillRect/>
          </a:stretch>
        </p:blipFill>
        <p:spPr>
          <a:xfrm>
            <a:off x="20" y="-1"/>
            <a:ext cx="12191980" cy="6858001"/>
          </a:xfrm>
          <a:prstGeom prst="rect">
            <a:avLst/>
          </a:prstGeom>
        </p:spPr>
      </p:pic>
    </p:spTree>
    <p:extLst>
      <p:ext uri="{BB962C8B-B14F-4D97-AF65-F5344CB8AC3E}">
        <p14:creationId xmlns:p14="http://schemas.microsoft.com/office/powerpoint/2010/main" val="24824399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9AD165-78E4-A223-1D10-D5C51051C8AA}"/>
              </a:ext>
            </a:extLst>
          </p:cNvPr>
          <p:cNvSpPr>
            <a:spLocks noGrp="1"/>
          </p:cNvSpPr>
          <p:nvPr>
            <p:ph type="title"/>
          </p:nvPr>
        </p:nvSpPr>
        <p:spPr>
          <a:xfrm>
            <a:off x="253999" y="1090084"/>
            <a:ext cx="10972800" cy="1143000"/>
          </a:xfrm>
        </p:spPr>
        <p:txBody>
          <a:bodyPr>
            <a:normAutofit fontScale="90000"/>
          </a:bodyPr>
          <a:lstStyle/>
          <a:p>
            <a:pPr algn="l">
              <a:lnSpc>
                <a:spcPct val="150000"/>
              </a:lnSpc>
            </a:pPr>
            <a:r>
              <a:rPr lang="en-GB" sz="2800" dirty="0"/>
              <a:t>Practical Example:</a:t>
            </a:r>
            <a:br>
              <a:rPr lang="en-GB" dirty="0"/>
            </a:br>
            <a:endParaRPr lang="en-GB" dirty="0"/>
          </a:p>
        </p:txBody>
      </p:sp>
      <p:sp>
        <p:nvSpPr>
          <p:cNvPr id="3" name="Content Placeholder 2">
            <a:extLst>
              <a:ext uri="{FF2B5EF4-FFF2-40B4-BE49-F238E27FC236}">
                <a16:creationId xmlns:a16="http://schemas.microsoft.com/office/drawing/2014/main" id="{9106137F-D071-006E-6193-F9BA5F5B5727}"/>
              </a:ext>
            </a:extLst>
          </p:cNvPr>
          <p:cNvSpPr>
            <a:spLocks noGrp="1"/>
          </p:cNvSpPr>
          <p:nvPr>
            <p:ph idx="1"/>
          </p:nvPr>
        </p:nvSpPr>
        <p:spPr>
          <a:xfrm>
            <a:off x="253999" y="1996017"/>
            <a:ext cx="11938001" cy="4584699"/>
          </a:xfrm>
        </p:spPr>
        <p:txBody>
          <a:bodyPr>
            <a:normAutofit fontScale="85000" lnSpcReduction="20000"/>
          </a:bodyPr>
          <a:lstStyle/>
          <a:p>
            <a:pPr marL="0" indent="0">
              <a:lnSpc>
                <a:spcPct val="150000"/>
              </a:lnSpc>
              <a:buNone/>
            </a:pPr>
            <a:r>
              <a:rPr lang="en-GB" sz="1800" b="1" dirty="0">
                <a:solidFill>
                  <a:schemeClr val="bg1"/>
                </a:solidFill>
              </a:rPr>
              <a:t>Scenario</a:t>
            </a:r>
          </a:p>
          <a:p>
            <a:pPr marL="0" indent="0">
              <a:lnSpc>
                <a:spcPct val="150000"/>
              </a:lnSpc>
              <a:buNone/>
            </a:pPr>
            <a:r>
              <a:rPr lang="en-GB" sz="1800" dirty="0">
                <a:solidFill>
                  <a:schemeClr val="bg1"/>
                </a:solidFill>
              </a:rPr>
              <a:t>An Elderly resident in care home suddenly refuses to eat meals: </a:t>
            </a:r>
          </a:p>
          <a:p>
            <a:pPr marL="0" indent="0">
              <a:lnSpc>
                <a:spcPct val="150000"/>
              </a:lnSpc>
              <a:buNone/>
            </a:pPr>
            <a:r>
              <a:rPr lang="en-GB" sz="1800" dirty="0">
                <a:solidFill>
                  <a:schemeClr val="bg1"/>
                </a:solidFill>
              </a:rPr>
              <a:t>Problem-Solving Process:</a:t>
            </a:r>
          </a:p>
          <a:p>
            <a:pPr>
              <a:lnSpc>
                <a:spcPct val="150000"/>
              </a:lnSpc>
              <a:buFont typeface="+mj-lt"/>
              <a:buAutoNum type="arabicPeriod"/>
            </a:pPr>
            <a:r>
              <a:rPr lang="en-GB" sz="1800" dirty="0">
                <a:solidFill>
                  <a:schemeClr val="bg1"/>
                </a:solidFill>
              </a:rPr>
              <a:t>Identify the problem (recognise the change in the residents eating behaviour).</a:t>
            </a:r>
          </a:p>
          <a:p>
            <a:pPr>
              <a:lnSpc>
                <a:spcPct val="150000"/>
              </a:lnSpc>
              <a:buFont typeface="+mj-lt"/>
              <a:buAutoNum type="arabicPeriod"/>
            </a:pPr>
            <a:r>
              <a:rPr lang="en-GB" sz="1800" dirty="0">
                <a:solidFill>
                  <a:schemeClr val="bg1"/>
                </a:solidFill>
              </a:rPr>
              <a:t>Gather information from the resident, family and care records (speak with the resident, family members and care staff review care records).</a:t>
            </a:r>
          </a:p>
          <a:p>
            <a:pPr>
              <a:lnSpc>
                <a:spcPct val="150000"/>
              </a:lnSpc>
              <a:buFont typeface="+mj-lt"/>
              <a:buAutoNum type="arabicPeriod"/>
            </a:pPr>
            <a:r>
              <a:rPr lang="en-GB" sz="1800" dirty="0">
                <a:solidFill>
                  <a:schemeClr val="bg1"/>
                </a:solidFill>
              </a:rPr>
              <a:t>Identify possible causes (consider pain, illness, depression, swallowing difficulties and medication side effects).</a:t>
            </a:r>
          </a:p>
          <a:p>
            <a:pPr>
              <a:lnSpc>
                <a:spcPct val="150000"/>
              </a:lnSpc>
              <a:buFont typeface="+mj-lt"/>
              <a:buAutoNum type="arabicPeriod"/>
            </a:pPr>
            <a:r>
              <a:rPr lang="en-GB" sz="1800" dirty="0">
                <a:solidFill>
                  <a:schemeClr val="bg1"/>
                </a:solidFill>
              </a:rPr>
              <a:t>Develop and implement solutions (medical review , dietary, changes and emotional progress).</a:t>
            </a:r>
          </a:p>
          <a:p>
            <a:pPr>
              <a:lnSpc>
                <a:spcPct val="150000"/>
              </a:lnSpc>
              <a:buFont typeface="+mj-lt"/>
              <a:buAutoNum type="arabicPeriod"/>
            </a:pPr>
            <a:r>
              <a:rPr lang="en-GB" sz="1800" dirty="0">
                <a:solidFill>
                  <a:schemeClr val="bg1"/>
                </a:solidFill>
              </a:rPr>
              <a:t>5 Monitor and evaluate (Review the resident’s progress and adjust the care plan if necessary).</a:t>
            </a:r>
          </a:p>
          <a:p>
            <a:pPr marL="0" indent="0">
              <a:lnSpc>
                <a:spcPct val="150000"/>
              </a:lnSpc>
              <a:buNone/>
            </a:pPr>
            <a:r>
              <a:rPr lang="en-GB" sz="1800" dirty="0">
                <a:solidFill>
                  <a:schemeClr val="bg1"/>
                </a:solidFill>
              </a:rPr>
              <a:t>Rather than assuming the resident is simply being difficult, a care worker investigates the underlying cause and works with other professionals to find the best solution.</a:t>
            </a:r>
          </a:p>
        </p:txBody>
      </p:sp>
      <p:sp>
        <p:nvSpPr>
          <p:cNvPr id="5" name="Slide Number Placeholder 4">
            <a:extLst>
              <a:ext uri="{FF2B5EF4-FFF2-40B4-BE49-F238E27FC236}">
                <a16:creationId xmlns:a16="http://schemas.microsoft.com/office/drawing/2014/main" id="{ECB2173B-7AA0-C7DF-8B1E-B77D1A8756DC}"/>
              </a:ext>
            </a:extLst>
          </p:cNvPr>
          <p:cNvSpPr>
            <a:spLocks noGrp="1"/>
          </p:cNvSpPr>
          <p:nvPr>
            <p:ph type="sldNum" sz="quarter" idx="12"/>
          </p:nvPr>
        </p:nvSpPr>
        <p:spPr>
          <a:xfrm>
            <a:off x="11132324" y="690738"/>
            <a:ext cx="1154151" cy="1090789"/>
          </a:xfrm>
        </p:spPr>
        <p:txBody>
          <a:bodyPr/>
          <a:lstStyle/>
          <a:p>
            <a:pPr>
              <a:defRPr/>
            </a:pPr>
            <a:fld id="{9AFB928A-D6AD-4F2A-B2DD-923741E90643}" type="slidenum">
              <a:rPr lang="en-GB" altLang="en-US" smtClean="0"/>
              <a:pPr>
                <a:defRPr/>
              </a:pPr>
              <a:t>9</a:t>
            </a:fld>
            <a:endParaRPr lang="en-GB" altLang="en-US" dirty="0"/>
          </a:p>
        </p:txBody>
      </p:sp>
    </p:spTree>
    <p:extLst>
      <p:ext uri="{BB962C8B-B14F-4D97-AF65-F5344CB8AC3E}">
        <p14:creationId xmlns:p14="http://schemas.microsoft.com/office/powerpoint/2010/main" val="27263499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14B50-D576-5992-DD5D-29F13B6666D6}"/>
              </a:ext>
            </a:extLst>
          </p:cNvPr>
          <p:cNvSpPr>
            <a:spLocks noGrp="1"/>
          </p:cNvSpPr>
          <p:nvPr>
            <p:ph type="title"/>
          </p:nvPr>
        </p:nvSpPr>
        <p:spPr>
          <a:xfrm>
            <a:off x="68170" y="872879"/>
            <a:ext cx="10972800" cy="1143000"/>
          </a:xfrm>
        </p:spPr>
        <p:txBody>
          <a:bodyPr/>
          <a:lstStyle/>
          <a:p>
            <a:pPr algn="l"/>
            <a:r>
              <a:rPr lang="en-GB" sz="2800" dirty="0">
                <a:latin typeface="Aptos Display" panose="020B0004020202020204" pitchFamily="34" charset="0"/>
              </a:rPr>
              <a:t>How developed this skill </a:t>
            </a:r>
            <a:br>
              <a:rPr lang="en-GB" dirty="0"/>
            </a:br>
            <a:endParaRPr lang="en-GB" dirty="0"/>
          </a:p>
        </p:txBody>
      </p:sp>
      <p:sp>
        <p:nvSpPr>
          <p:cNvPr id="3" name="Content Placeholder 2">
            <a:extLst>
              <a:ext uri="{FF2B5EF4-FFF2-40B4-BE49-F238E27FC236}">
                <a16:creationId xmlns:a16="http://schemas.microsoft.com/office/drawing/2014/main" id="{BEA568A1-652C-DD6F-9EB4-83A3C21B4AB1}"/>
              </a:ext>
            </a:extLst>
          </p:cNvPr>
          <p:cNvSpPr>
            <a:spLocks noGrp="1"/>
          </p:cNvSpPr>
          <p:nvPr>
            <p:ph idx="1"/>
          </p:nvPr>
        </p:nvSpPr>
        <p:spPr>
          <a:xfrm>
            <a:off x="154266" y="2303978"/>
            <a:ext cx="10972800" cy="3917032"/>
          </a:xfrm>
        </p:spPr>
        <p:txBody>
          <a:bodyPr>
            <a:normAutofit lnSpcReduction="10000"/>
          </a:bodyPr>
          <a:lstStyle/>
          <a:p>
            <a:pPr marL="0" indent="0">
              <a:lnSpc>
                <a:spcPct val="150000"/>
              </a:lnSpc>
              <a:buNone/>
            </a:pPr>
            <a:r>
              <a:rPr lang="en-GB" sz="1800" dirty="0">
                <a:solidFill>
                  <a:schemeClr val="bg1"/>
                </a:solidFill>
              </a:rPr>
              <a:t>Problem Solving is not only about finding solutions but also about working collaboratively and professionally to achieve the best outcomes for service users:</a:t>
            </a:r>
          </a:p>
          <a:p>
            <a:pPr marL="0" indent="0">
              <a:lnSpc>
                <a:spcPct val="150000"/>
              </a:lnSpc>
              <a:buNone/>
            </a:pPr>
            <a:endParaRPr lang="en-GB" sz="1800" dirty="0">
              <a:solidFill>
                <a:schemeClr val="bg1"/>
              </a:solidFill>
            </a:endParaRPr>
          </a:p>
          <a:p>
            <a:pPr>
              <a:lnSpc>
                <a:spcPct val="150000"/>
              </a:lnSpc>
            </a:pPr>
            <a:r>
              <a:rPr lang="en-GB" sz="1800" dirty="0">
                <a:solidFill>
                  <a:schemeClr val="bg1"/>
                </a:solidFill>
              </a:rPr>
              <a:t>Encourages teamwork and communication</a:t>
            </a:r>
          </a:p>
          <a:p>
            <a:pPr>
              <a:lnSpc>
                <a:spcPct val="150000"/>
              </a:lnSpc>
            </a:pPr>
            <a:r>
              <a:rPr lang="en-GB" sz="1800" dirty="0">
                <a:solidFill>
                  <a:schemeClr val="bg1"/>
                </a:solidFill>
              </a:rPr>
              <a:t>Support evidence-based practice</a:t>
            </a:r>
          </a:p>
          <a:p>
            <a:pPr>
              <a:lnSpc>
                <a:spcPct val="150000"/>
              </a:lnSpc>
            </a:pPr>
            <a:r>
              <a:rPr lang="en-GB" sz="1800" dirty="0">
                <a:solidFill>
                  <a:schemeClr val="bg1"/>
                </a:solidFill>
              </a:rPr>
              <a:t>Helps professionals adapt to change</a:t>
            </a:r>
          </a:p>
          <a:p>
            <a:pPr>
              <a:lnSpc>
                <a:spcPct val="150000"/>
              </a:lnSpc>
            </a:pPr>
            <a:r>
              <a:rPr lang="en-GB" sz="1800" dirty="0">
                <a:solidFill>
                  <a:schemeClr val="bg1"/>
                </a:solidFill>
              </a:rPr>
              <a:t>Builds confidence and accountability</a:t>
            </a:r>
          </a:p>
          <a:p>
            <a:pPr>
              <a:lnSpc>
                <a:spcPct val="150000"/>
              </a:lnSpc>
            </a:pPr>
            <a:r>
              <a:rPr lang="en-GB" sz="1800" dirty="0">
                <a:solidFill>
                  <a:schemeClr val="bg1"/>
                </a:solidFill>
              </a:rPr>
              <a:t>Ensures care meets individual needs </a:t>
            </a:r>
          </a:p>
        </p:txBody>
      </p:sp>
      <p:sp>
        <p:nvSpPr>
          <p:cNvPr id="5" name="Slide Number Placeholder 4">
            <a:extLst>
              <a:ext uri="{FF2B5EF4-FFF2-40B4-BE49-F238E27FC236}">
                <a16:creationId xmlns:a16="http://schemas.microsoft.com/office/drawing/2014/main" id="{D5983923-9689-9481-E75E-BAFF2E772082}"/>
              </a:ext>
            </a:extLst>
          </p:cNvPr>
          <p:cNvSpPr>
            <a:spLocks noGrp="1"/>
          </p:cNvSpPr>
          <p:nvPr>
            <p:ph type="sldNum" sz="quarter" idx="12"/>
          </p:nvPr>
        </p:nvSpPr>
        <p:spPr>
          <a:xfrm>
            <a:off x="10969679" y="753227"/>
            <a:ext cx="1154151" cy="1090789"/>
          </a:xfrm>
        </p:spPr>
        <p:txBody>
          <a:bodyPr/>
          <a:lstStyle/>
          <a:p>
            <a:pPr>
              <a:defRPr/>
            </a:pPr>
            <a:fld id="{9AFB928A-D6AD-4F2A-B2DD-923741E90643}" type="slidenum">
              <a:rPr lang="en-GB" altLang="en-US" smtClean="0"/>
              <a:pPr>
                <a:defRPr/>
              </a:pPr>
              <a:t>10</a:t>
            </a:fld>
            <a:endParaRPr lang="en-GB" altLang="en-US" dirty="0"/>
          </a:p>
        </p:txBody>
      </p:sp>
    </p:spTree>
    <p:extLst>
      <p:ext uri="{BB962C8B-B14F-4D97-AF65-F5344CB8AC3E}">
        <p14:creationId xmlns:p14="http://schemas.microsoft.com/office/powerpoint/2010/main" val="17986251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38C07D-B054-A4F0-8012-2CF662EBEC32}"/>
              </a:ext>
            </a:extLst>
          </p:cNvPr>
          <p:cNvSpPr>
            <a:spLocks noGrp="1"/>
          </p:cNvSpPr>
          <p:nvPr>
            <p:ph type="title"/>
          </p:nvPr>
        </p:nvSpPr>
        <p:spPr>
          <a:xfrm>
            <a:off x="176626" y="856067"/>
            <a:ext cx="9613861" cy="1080938"/>
          </a:xfrm>
        </p:spPr>
        <p:txBody>
          <a:bodyPr/>
          <a:lstStyle/>
          <a:p>
            <a:pPr algn="l">
              <a:lnSpc>
                <a:spcPct val="150000"/>
              </a:lnSpc>
            </a:pPr>
            <a:r>
              <a:rPr lang="en-GB" sz="2800" dirty="0"/>
              <a:t>Why is problem solving important?</a:t>
            </a:r>
          </a:p>
        </p:txBody>
      </p:sp>
      <p:sp>
        <p:nvSpPr>
          <p:cNvPr id="3" name="Content Placeholder 2">
            <a:extLst>
              <a:ext uri="{FF2B5EF4-FFF2-40B4-BE49-F238E27FC236}">
                <a16:creationId xmlns:a16="http://schemas.microsoft.com/office/drawing/2014/main" id="{47190AD7-0109-377F-2A88-13A078E51014}"/>
              </a:ext>
            </a:extLst>
          </p:cNvPr>
          <p:cNvSpPr>
            <a:spLocks noGrp="1"/>
          </p:cNvSpPr>
          <p:nvPr>
            <p:ph idx="1"/>
          </p:nvPr>
        </p:nvSpPr>
        <p:spPr>
          <a:xfrm>
            <a:off x="285114" y="2623592"/>
            <a:ext cx="9613861" cy="3599316"/>
          </a:xfrm>
        </p:spPr>
        <p:txBody>
          <a:bodyPr>
            <a:normAutofit/>
          </a:bodyPr>
          <a:lstStyle/>
          <a:p>
            <a:pPr marL="0" indent="0">
              <a:lnSpc>
                <a:spcPct val="150000"/>
              </a:lnSpc>
              <a:buNone/>
            </a:pPr>
            <a:r>
              <a:rPr lang="en-GB" sz="1800" dirty="0">
                <a:solidFill>
                  <a:schemeClr val="bg1"/>
                </a:solidFill>
                <a:latin typeface="Aptos Display" panose="020B0004020202020204" pitchFamily="34" charset="0"/>
              </a:rPr>
              <a:t>Professionals often need to respond quickly to changing situations. Good problem-solving skills help ensure that individuals receive safe appropriate and high-quality care.</a:t>
            </a:r>
          </a:p>
          <a:p>
            <a:pPr>
              <a:lnSpc>
                <a:spcPct val="150000"/>
              </a:lnSpc>
            </a:pPr>
            <a:r>
              <a:rPr lang="en-GB" sz="1800" dirty="0">
                <a:solidFill>
                  <a:schemeClr val="bg1"/>
                </a:solidFill>
                <a:latin typeface="Aptos Display" panose="020B0004020202020204" pitchFamily="34" charset="0"/>
              </a:rPr>
              <a:t>Improves patient/service-user outcomes</a:t>
            </a:r>
          </a:p>
          <a:p>
            <a:pPr>
              <a:lnSpc>
                <a:spcPct val="150000"/>
              </a:lnSpc>
            </a:pPr>
            <a:r>
              <a:rPr lang="en-GB" sz="1800" dirty="0">
                <a:solidFill>
                  <a:schemeClr val="bg1"/>
                </a:solidFill>
                <a:latin typeface="Aptos Display" panose="020B0004020202020204" pitchFamily="34" charset="0"/>
              </a:rPr>
              <a:t>Enhances safety and reduces risks</a:t>
            </a:r>
          </a:p>
          <a:p>
            <a:pPr>
              <a:lnSpc>
                <a:spcPct val="150000"/>
              </a:lnSpc>
            </a:pPr>
            <a:r>
              <a:rPr lang="en-GB" sz="1800" dirty="0">
                <a:solidFill>
                  <a:schemeClr val="bg1"/>
                </a:solidFill>
                <a:latin typeface="Aptos Display" panose="020B0004020202020204" pitchFamily="34" charset="0"/>
              </a:rPr>
              <a:t>Supports effective decision-making</a:t>
            </a:r>
          </a:p>
          <a:p>
            <a:pPr>
              <a:lnSpc>
                <a:spcPct val="150000"/>
              </a:lnSpc>
            </a:pPr>
            <a:r>
              <a:rPr lang="en-GB" sz="1800" dirty="0">
                <a:solidFill>
                  <a:schemeClr val="bg1"/>
                </a:solidFill>
                <a:latin typeface="Aptos Display" panose="020B0004020202020204" pitchFamily="34" charset="0"/>
              </a:rPr>
              <a:t>Help's manage unexpected situations</a:t>
            </a:r>
          </a:p>
          <a:p>
            <a:pPr>
              <a:lnSpc>
                <a:spcPct val="150000"/>
              </a:lnSpc>
            </a:pPr>
            <a:r>
              <a:rPr lang="en-GB" sz="1800" dirty="0">
                <a:solidFill>
                  <a:schemeClr val="bg1"/>
                </a:solidFill>
                <a:latin typeface="Aptos Display" panose="020B0004020202020204" pitchFamily="34" charset="0"/>
              </a:rPr>
              <a:t>Promotes person centred care</a:t>
            </a:r>
          </a:p>
        </p:txBody>
      </p:sp>
      <p:sp>
        <p:nvSpPr>
          <p:cNvPr id="4" name="Date Placeholder 3">
            <a:extLst>
              <a:ext uri="{FF2B5EF4-FFF2-40B4-BE49-F238E27FC236}">
                <a16:creationId xmlns:a16="http://schemas.microsoft.com/office/drawing/2014/main" id="{1566118F-9CD7-3D8C-A446-5700F891E8EB}"/>
              </a:ext>
            </a:extLst>
          </p:cNvPr>
          <p:cNvSpPr>
            <a:spLocks noGrp="1"/>
          </p:cNvSpPr>
          <p:nvPr>
            <p:ph type="dt" sz="half" idx="10"/>
          </p:nvPr>
        </p:nvSpPr>
        <p:spPr/>
        <p:txBody>
          <a:bodyPr/>
          <a:lstStyle/>
          <a:p>
            <a:pPr>
              <a:defRPr/>
            </a:pPr>
            <a:fld id="{30226994-B490-4403-8CE4-43D4FD570BBD}" type="datetime1">
              <a:rPr lang="en-GB" altLang="en-US" smtClean="0"/>
              <a:pPr>
                <a:defRPr/>
              </a:pPr>
              <a:t>16/07/2026</a:t>
            </a:fld>
            <a:endParaRPr lang="en-GB" altLang="en-US"/>
          </a:p>
        </p:txBody>
      </p:sp>
      <p:sp>
        <p:nvSpPr>
          <p:cNvPr id="5" name="Slide Number Placeholder 4">
            <a:extLst>
              <a:ext uri="{FF2B5EF4-FFF2-40B4-BE49-F238E27FC236}">
                <a16:creationId xmlns:a16="http://schemas.microsoft.com/office/drawing/2014/main" id="{84485205-897E-9560-EAF8-9FBFC6BFFE46}"/>
              </a:ext>
            </a:extLst>
          </p:cNvPr>
          <p:cNvSpPr>
            <a:spLocks noGrp="1"/>
          </p:cNvSpPr>
          <p:nvPr>
            <p:ph type="sldNum" sz="quarter" idx="12"/>
          </p:nvPr>
        </p:nvSpPr>
        <p:spPr>
          <a:xfrm>
            <a:off x="11037849" y="846216"/>
            <a:ext cx="1154151" cy="1090789"/>
          </a:xfrm>
        </p:spPr>
        <p:txBody>
          <a:bodyPr/>
          <a:lstStyle/>
          <a:p>
            <a:pPr>
              <a:defRPr/>
            </a:pPr>
            <a:fld id="{9AFB928A-D6AD-4F2A-B2DD-923741E90643}" type="slidenum">
              <a:rPr lang="en-GB" altLang="en-US" smtClean="0"/>
              <a:pPr>
                <a:defRPr/>
              </a:pPr>
              <a:t>11</a:t>
            </a:fld>
            <a:endParaRPr lang="en-GB" altLang="en-US" dirty="0"/>
          </a:p>
        </p:txBody>
      </p:sp>
    </p:spTree>
    <p:extLst>
      <p:ext uri="{BB962C8B-B14F-4D97-AF65-F5344CB8AC3E}">
        <p14:creationId xmlns:p14="http://schemas.microsoft.com/office/powerpoint/2010/main" val="22314427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0663D-76E3-A3C6-B0A9-2CD4FDB08DD6}"/>
              </a:ext>
            </a:extLst>
          </p:cNvPr>
          <p:cNvSpPr>
            <a:spLocks noGrp="1"/>
          </p:cNvSpPr>
          <p:nvPr>
            <p:ph type="title"/>
          </p:nvPr>
        </p:nvSpPr>
        <p:spPr/>
        <p:txBody>
          <a:bodyPr/>
          <a:lstStyle/>
          <a:p>
            <a:r>
              <a:rPr lang="en-GB" dirty="0"/>
              <a:t>How does this skill support my future career?</a:t>
            </a:r>
          </a:p>
        </p:txBody>
      </p:sp>
      <p:sp>
        <p:nvSpPr>
          <p:cNvPr id="3" name="Content Placeholder 2">
            <a:extLst>
              <a:ext uri="{FF2B5EF4-FFF2-40B4-BE49-F238E27FC236}">
                <a16:creationId xmlns:a16="http://schemas.microsoft.com/office/drawing/2014/main" id="{C0680DF9-93A3-847E-968A-381B1CBA8106}"/>
              </a:ext>
            </a:extLst>
          </p:cNvPr>
          <p:cNvSpPr>
            <a:spLocks noGrp="1"/>
          </p:cNvSpPr>
          <p:nvPr>
            <p:ph idx="1"/>
          </p:nvPr>
        </p:nvSpPr>
        <p:spPr/>
        <p:txBody>
          <a:bodyPr/>
          <a:lstStyle/>
          <a:p>
            <a:endParaRPr lang="en-GB"/>
          </a:p>
        </p:txBody>
      </p:sp>
      <p:sp>
        <p:nvSpPr>
          <p:cNvPr id="4" name="Date Placeholder 3">
            <a:extLst>
              <a:ext uri="{FF2B5EF4-FFF2-40B4-BE49-F238E27FC236}">
                <a16:creationId xmlns:a16="http://schemas.microsoft.com/office/drawing/2014/main" id="{1A68C2E2-7950-F4B5-EB4E-B2B071EA3ADD}"/>
              </a:ext>
            </a:extLst>
          </p:cNvPr>
          <p:cNvSpPr>
            <a:spLocks noGrp="1"/>
          </p:cNvSpPr>
          <p:nvPr>
            <p:ph type="dt" sz="half" idx="10"/>
          </p:nvPr>
        </p:nvSpPr>
        <p:spPr/>
        <p:txBody>
          <a:bodyPr/>
          <a:lstStyle/>
          <a:p>
            <a:pPr>
              <a:defRPr/>
            </a:pPr>
            <a:fld id="{30226994-B490-4403-8CE4-43D4FD570BBD}" type="datetime1">
              <a:rPr lang="en-GB" altLang="en-US" smtClean="0"/>
              <a:pPr>
                <a:defRPr/>
              </a:pPr>
              <a:t>16/07/2026</a:t>
            </a:fld>
            <a:endParaRPr lang="en-GB" altLang="en-US"/>
          </a:p>
        </p:txBody>
      </p:sp>
      <p:sp>
        <p:nvSpPr>
          <p:cNvPr id="5" name="Slide Number Placeholder 4">
            <a:extLst>
              <a:ext uri="{FF2B5EF4-FFF2-40B4-BE49-F238E27FC236}">
                <a16:creationId xmlns:a16="http://schemas.microsoft.com/office/drawing/2014/main" id="{2CEB9A1F-D118-68EC-C539-14CDE984CE4B}"/>
              </a:ext>
            </a:extLst>
          </p:cNvPr>
          <p:cNvSpPr>
            <a:spLocks noGrp="1"/>
          </p:cNvSpPr>
          <p:nvPr>
            <p:ph type="sldNum" sz="quarter" idx="12"/>
          </p:nvPr>
        </p:nvSpPr>
        <p:spPr/>
        <p:txBody>
          <a:bodyPr/>
          <a:lstStyle/>
          <a:p>
            <a:pPr>
              <a:defRPr/>
            </a:pPr>
            <a:fld id="{9AFB928A-D6AD-4F2A-B2DD-923741E90643}" type="slidenum">
              <a:rPr lang="en-GB" altLang="en-US" smtClean="0"/>
              <a:pPr>
                <a:defRPr/>
              </a:pPr>
              <a:t>12</a:t>
            </a:fld>
            <a:endParaRPr lang="en-GB" altLang="en-US"/>
          </a:p>
        </p:txBody>
      </p:sp>
    </p:spTree>
    <p:extLst>
      <p:ext uri="{BB962C8B-B14F-4D97-AF65-F5344CB8AC3E}">
        <p14:creationId xmlns:p14="http://schemas.microsoft.com/office/powerpoint/2010/main" val="8273344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72602-7D49-A52F-BD38-D80437B9B21B}"/>
              </a:ext>
            </a:extLst>
          </p:cNvPr>
          <p:cNvSpPr>
            <a:spLocks noGrp="1"/>
          </p:cNvSpPr>
          <p:nvPr>
            <p:ph type="title"/>
          </p:nvPr>
        </p:nvSpPr>
        <p:spPr>
          <a:xfrm>
            <a:off x="228765" y="741687"/>
            <a:ext cx="9613861" cy="1080938"/>
          </a:xfrm>
        </p:spPr>
        <p:txBody>
          <a:bodyPr/>
          <a:lstStyle/>
          <a:p>
            <a:r>
              <a:rPr lang="en-GB" dirty="0">
                <a:latin typeface="Aptos Display" panose="020B0004020202020204" pitchFamily="34" charset="0"/>
              </a:rPr>
              <a:t>Conclusio</a:t>
            </a:r>
            <a:r>
              <a:rPr lang="en-GB" dirty="0"/>
              <a:t>n</a:t>
            </a:r>
          </a:p>
        </p:txBody>
      </p:sp>
      <p:sp>
        <p:nvSpPr>
          <p:cNvPr id="3" name="Content Placeholder 2">
            <a:extLst>
              <a:ext uri="{FF2B5EF4-FFF2-40B4-BE49-F238E27FC236}">
                <a16:creationId xmlns:a16="http://schemas.microsoft.com/office/drawing/2014/main" id="{64B85896-E123-07F7-7D0F-991F8D27F73F}"/>
              </a:ext>
            </a:extLst>
          </p:cNvPr>
          <p:cNvSpPr>
            <a:spLocks noGrp="1"/>
          </p:cNvSpPr>
          <p:nvPr>
            <p:ph idx="1"/>
          </p:nvPr>
        </p:nvSpPr>
        <p:spPr>
          <a:xfrm>
            <a:off x="330366" y="2516997"/>
            <a:ext cx="9613861" cy="3599316"/>
          </a:xfrm>
        </p:spPr>
        <p:txBody>
          <a:bodyPr/>
          <a:lstStyle/>
          <a:p>
            <a:pPr marL="0" indent="0">
              <a:lnSpc>
                <a:spcPct val="150000"/>
              </a:lnSpc>
              <a:buNone/>
            </a:pPr>
            <a:r>
              <a:rPr lang="en-GB" sz="2000" dirty="0">
                <a:latin typeface="Aptos Display" panose="020B0004020202020204" pitchFamily="34" charset="0"/>
              </a:rPr>
              <a:t>Problem Solving is a core skill in health and social care because it helps professionals deal with real life challenges in a safe, structured and person-centred way. It improves decisions, supports teamwork and helps service users receive better care.</a:t>
            </a:r>
          </a:p>
        </p:txBody>
      </p:sp>
      <p:sp>
        <p:nvSpPr>
          <p:cNvPr id="4" name="Date Placeholder 3">
            <a:extLst>
              <a:ext uri="{FF2B5EF4-FFF2-40B4-BE49-F238E27FC236}">
                <a16:creationId xmlns:a16="http://schemas.microsoft.com/office/drawing/2014/main" id="{7096D316-E0B7-4A88-3427-9B3C3E0B50BD}"/>
              </a:ext>
            </a:extLst>
          </p:cNvPr>
          <p:cNvSpPr>
            <a:spLocks noGrp="1"/>
          </p:cNvSpPr>
          <p:nvPr>
            <p:ph type="dt" sz="half" idx="10"/>
          </p:nvPr>
        </p:nvSpPr>
        <p:spPr/>
        <p:txBody>
          <a:bodyPr/>
          <a:lstStyle/>
          <a:p>
            <a:pPr>
              <a:defRPr/>
            </a:pPr>
            <a:fld id="{30226994-B490-4403-8CE4-43D4FD570BBD}" type="datetime1">
              <a:rPr lang="en-GB" altLang="en-US" smtClean="0"/>
              <a:pPr>
                <a:defRPr/>
              </a:pPr>
              <a:t>16/07/2026</a:t>
            </a:fld>
            <a:endParaRPr lang="en-GB" altLang="en-US"/>
          </a:p>
        </p:txBody>
      </p:sp>
      <p:sp>
        <p:nvSpPr>
          <p:cNvPr id="5" name="Slide Number Placeholder 4">
            <a:extLst>
              <a:ext uri="{FF2B5EF4-FFF2-40B4-BE49-F238E27FC236}">
                <a16:creationId xmlns:a16="http://schemas.microsoft.com/office/drawing/2014/main" id="{36564E78-049B-C162-411B-B31DC7187BE4}"/>
              </a:ext>
            </a:extLst>
          </p:cNvPr>
          <p:cNvSpPr>
            <a:spLocks noGrp="1"/>
          </p:cNvSpPr>
          <p:nvPr>
            <p:ph type="sldNum" sz="quarter" idx="12"/>
          </p:nvPr>
        </p:nvSpPr>
        <p:spPr>
          <a:xfrm>
            <a:off x="11037849" y="743377"/>
            <a:ext cx="1154151" cy="1090789"/>
          </a:xfrm>
        </p:spPr>
        <p:txBody>
          <a:bodyPr/>
          <a:lstStyle/>
          <a:p>
            <a:pPr>
              <a:defRPr/>
            </a:pPr>
            <a:fld id="{9AFB928A-D6AD-4F2A-B2DD-923741E90643}" type="slidenum">
              <a:rPr lang="en-GB" altLang="en-US" smtClean="0"/>
              <a:pPr>
                <a:defRPr/>
              </a:pPr>
              <a:t>13</a:t>
            </a:fld>
            <a:endParaRPr lang="en-GB" altLang="en-US" dirty="0"/>
          </a:p>
        </p:txBody>
      </p:sp>
    </p:spTree>
    <p:extLst>
      <p:ext uri="{BB962C8B-B14F-4D97-AF65-F5344CB8AC3E}">
        <p14:creationId xmlns:p14="http://schemas.microsoft.com/office/powerpoint/2010/main" val="37132538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9B574-E491-B7C2-8650-7CBFBDD029B9}"/>
              </a:ext>
            </a:extLst>
          </p:cNvPr>
          <p:cNvSpPr>
            <a:spLocks noGrp="1"/>
          </p:cNvSpPr>
          <p:nvPr>
            <p:ph type="title"/>
          </p:nvPr>
        </p:nvSpPr>
        <p:spPr>
          <a:xfrm>
            <a:off x="192015" y="753228"/>
            <a:ext cx="9613861" cy="1080938"/>
          </a:xfrm>
        </p:spPr>
        <p:txBody>
          <a:bodyPr/>
          <a:lstStyle/>
          <a:p>
            <a:r>
              <a:rPr lang="en-GB" dirty="0"/>
              <a:t>References List</a:t>
            </a:r>
          </a:p>
        </p:txBody>
      </p:sp>
      <p:sp>
        <p:nvSpPr>
          <p:cNvPr id="3" name="Content Placeholder 2">
            <a:extLst>
              <a:ext uri="{FF2B5EF4-FFF2-40B4-BE49-F238E27FC236}">
                <a16:creationId xmlns:a16="http://schemas.microsoft.com/office/drawing/2014/main" id="{191B7303-B68A-42D0-685F-CD2112E6ECB1}"/>
              </a:ext>
            </a:extLst>
          </p:cNvPr>
          <p:cNvSpPr>
            <a:spLocks noGrp="1"/>
          </p:cNvSpPr>
          <p:nvPr>
            <p:ph idx="1"/>
          </p:nvPr>
        </p:nvSpPr>
        <p:spPr>
          <a:xfrm>
            <a:off x="192015" y="2505456"/>
            <a:ext cx="9613861" cy="3599316"/>
          </a:xfrm>
        </p:spPr>
        <p:txBody>
          <a:bodyPr/>
          <a:lstStyle/>
          <a:p>
            <a:pPr>
              <a:lnSpc>
                <a:spcPct val="150000"/>
              </a:lnSpc>
            </a:pPr>
            <a:r>
              <a:rPr lang="en-GB" sz="2000" dirty="0">
                <a:latin typeface="Aptos Display" panose="020B0004020202020204" pitchFamily="34" charset="0"/>
              </a:rPr>
              <a:t>Care Learning (2024) Wath is problem solving in health and social care? </a:t>
            </a:r>
            <a:r>
              <a:rPr lang="en-GB" sz="2000" dirty="0" err="1">
                <a:latin typeface="Aptos Display" panose="020B0004020202020204" pitchFamily="34" charset="0"/>
              </a:rPr>
              <a:t>Avaiable</a:t>
            </a:r>
            <a:r>
              <a:rPr lang="en-GB" sz="2000" dirty="0">
                <a:latin typeface="Aptos Display" panose="020B0004020202020204" pitchFamily="34" charset="0"/>
              </a:rPr>
              <a:t> at: </a:t>
            </a:r>
            <a:r>
              <a:rPr lang="en-GB" sz="2000" dirty="0">
                <a:latin typeface="Aptos Display" panose="020B0004020202020204" pitchFamily="34" charset="0"/>
                <a:hlinkClick r:id="rId2"/>
              </a:rPr>
              <a:t>https://carelearning.org.uk/blog/workforce/what-is-problem-solving-in-health-and-social-care/</a:t>
            </a:r>
            <a:endParaRPr lang="en-GB" sz="2000" dirty="0">
              <a:latin typeface="Aptos Display" panose="020B0004020202020204" pitchFamily="34" charset="0"/>
            </a:endParaRPr>
          </a:p>
          <a:p>
            <a:pPr>
              <a:lnSpc>
                <a:spcPct val="150000"/>
              </a:lnSpc>
            </a:pPr>
            <a:r>
              <a:rPr lang="en-GB" sz="2000" dirty="0">
                <a:latin typeface="Aptos Display" panose="020B0004020202020204" pitchFamily="34" charset="0"/>
              </a:rPr>
              <a:t>Social Care Training Solutions (2024) Problem Solving. </a:t>
            </a:r>
            <a:r>
              <a:rPr lang="en-GB" sz="2000" dirty="0" err="1">
                <a:latin typeface="Aptos Display" panose="020B0004020202020204" pitchFamily="34" charset="0"/>
              </a:rPr>
              <a:t>Avaiable</a:t>
            </a:r>
            <a:r>
              <a:rPr lang="en-GB" sz="2000" dirty="0">
                <a:latin typeface="Aptos Display" panose="020B0004020202020204" pitchFamily="34" charset="0"/>
              </a:rPr>
              <a:t> at: </a:t>
            </a:r>
            <a:r>
              <a:rPr lang="en-GB" sz="2000" dirty="0">
                <a:latin typeface="Aptos Display" panose="020B0004020202020204" pitchFamily="34" charset="0"/>
                <a:hlinkClick r:id="rId3"/>
              </a:rPr>
              <a:t>https://www/socialcaretrainingsolutions.com/product/problem-solving/</a:t>
            </a:r>
            <a:endParaRPr lang="en-GB" sz="2000" dirty="0">
              <a:latin typeface="Aptos Display" panose="020B0004020202020204" pitchFamily="34" charset="0"/>
            </a:endParaRPr>
          </a:p>
          <a:p>
            <a:pPr marL="0" indent="0">
              <a:buNone/>
            </a:pPr>
            <a:endParaRPr lang="en-GB" dirty="0"/>
          </a:p>
        </p:txBody>
      </p:sp>
      <p:sp>
        <p:nvSpPr>
          <p:cNvPr id="4" name="Date Placeholder 3">
            <a:extLst>
              <a:ext uri="{FF2B5EF4-FFF2-40B4-BE49-F238E27FC236}">
                <a16:creationId xmlns:a16="http://schemas.microsoft.com/office/drawing/2014/main" id="{80C01370-2BC1-BFAB-78DE-DEE31AD4541F}"/>
              </a:ext>
            </a:extLst>
          </p:cNvPr>
          <p:cNvSpPr>
            <a:spLocks noGrp="1"/>
          </p:cNvSpPr>
          <p:nvPr>
            <p:ph type="dt" sz="half" idx="10"/>
          </p:nvPr>
        </p:nvSpPr>
        <p:spPr/>
        <p:txBody>
          <a:bodyPr/>
          <a:lstStyle/>
          <a:p>
            <a:pPr>
              <a:defRPr/>
            </a:pPr>
            <a:fld id="{30226994-B490-4403-8CE4-43D4FD570BBD}" type="datetime1">
              <a:rPr lang="en-GB" altLang="en-US" smtClean="0"/>
              <a:pPr>
                <a:defRPr/>
              </a:pPr>
              <a:t>16/07/2026</a:t>
            </a:fld>
            <a:endParaRPr lang="en-GB" altLang="en-US"/>
          </a:p>
        </p:txBody>
      </p:sp>
      <p:sp>
        <p:nvSpPr>
          <p:cNvPr id="5" name="Slide Number Placeholder 4">
            <a:extLst>
              <a:ext uri="{FF2B5EF4-FFF2-40B4-BE49-F238E27FC236}">
                <a16:creationId xmlns:a16="http://schemas.microsoft.com/office/drawing/2014/main" id="{101545A0-1A7E-C435-D616-89AC53D2ED6D}"/>
              </a:ext>
            </a:extLst>
          </p:cNvPr>
          <p:cNvSpPr>
            <a:spLocks noGrp="1"/>
          </p:cNvSpPr>
          <p:nvPr>
            <p:ph type="sldNum" sz="quarter" idx="12"/>
          </p:nvPr>
        </p:nvSpPr>
        <p:spPr>
          <a:xfrm>
            <a:off x="10845834" y="753228"/>
            <a:ext cx="1154151" cy="1090789"/>
          </a:xfrm>
        </p:spPr>
        <p:txBody>
          <a:bodyPr/>
          <a:lstStyle/>
          <a:p>
            <a:pPr>
              <a:defRPr/>
            </a:pPr>
            <a:fld id="{9AFB928A-D6AD-4F2A-B2DD-923741E90643}" type="slidenum">
              <a:rPr lang="en-GB" altLang="en-US" smtClean="0"/>
              <a:pPr>
                <a:defRPr/>
              </a:pPr>
              <a:t>14</a:t>
            </a:fld>
            <a:endParaRPr lang="en-GB" altLang="en-US" dirty="0"/>
          </a:p>
        </p:txBody>
      </p:sp>
    </p:spTree>
    <p:extLst>
      <p:ext uri="{BB962C8B-B14F-4D97-AF65-F5344CB8AC3E}">
        <p14:creationId xmlns:p14="http://schemas.microsoft.com/office/powerpoint/2010/main" val="4206070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1492513" y="-47007"/>
            <a:ext cx="9206974" cy="1412472"/>
          </a:xfrm>
        </p:spPr>
        <p:txBody>
          <a:bodyPr/>
          <a:lstStyle/>
          <a:p>
            <a:r>
              <a:rPr lang="en-GB" sz="2800" b="1" dirty="0"/>
              <a:t>Importance of (</a:t>
            </a:r>
            <a:r>
              <a:rPr lang="en-GB" sz="2800" b="1" i="1" dirty="0"/>
              <a:t>write the skill here</a:t>
            </a:r>
            <a:r>
              <a:rPr lang="en-GB" sz="2800" b="1" dirty="0"/>
              <a:t>) in professional practice</a:t>
            </a:r>
            <a:endParaRPr lang="en-GB" sz="900" b="1" dirty="0"/>
          </a:p>
        </p:txBody>
      </p:sp>
      <p:sp>
        <p:nvSpPr>
          <p:cNvPr id="4" name="Date Placeholder 3">
            <a:extLst>
              <a:ext uri="{FF2B5EF4-FFF2-40B4-BE49-F238E27FC236}">
                <a16:creationId xmlns:a16="http://schemas.microsoft.com/office/drawing/2014/main" id="{EE708A69-4880-E756-CF1A-621EA0BA900A}"/>
              </a:ext>
            </a:extLst>
          </p:cNvPr>
          <p:cNvSpPr>
            <a:spLocks noGrp="1"/>
          </p:cNvSpPr>
          <p:nvPr>
            <p:ph type="dt" sz="half" idx="10"/>
          </p:nvPr>
        </p:nvSpPr>
        <p:spPr/>
        <p:txBody>
          <a:bodyPr/>
          <a:lstStyle/>
          <a:p>
            <a:pPr>
              <a:defRPr/>
            </a:pPr>
            <a:fld id="{9F458A58-9170-4293-9FCB-97B777C99F2B}" type="datetime1">
              <a:rPr lang="en-GB" altLang="en-US">
                <a:solidFill>
                  <a:prstClr val="black">
                    <a:tint val="75000"/>
                  </a:prstClr>
                </a:solidFill>
                <a:latin typeface="Myriad Pro"/>
              </a:rPr>
              <a:pPr>
                <a:defRPr/>
              </a:pPr>
              <a:t>16/07/2026</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15</a:t>
            </a:fld>
            <a:endParaRPr lang="en-GB" altLang="en-US" sz="900">
              <a:solidFill>
                <a:srgbClr val="898989"/>
              </a:solidFill>
            </a:endParaRPr>
          </a:p>
        </p:txBody>
      </p:sp>
      <p:sp>
        <p:nvSpPr>
          <p:cNvPr id="10" name="TextBox 9">
            <a:extLst>
              <a:ext uri="{FF2B5EF4-FFF2-40B4-BE49-F238E27FC236}">
                <a16:creationId xmlns:a16="http://schemas.microsoft.com/office/drawing/2014/main" id="{E32E3400-4CF7-D76F-91E6-1E97593C4D9A}"/>
              </a:ext>
            </a:extLst>
          </p:cNvPr>
          <p:cNvSpPr txBox="1"/>
          <p:nvPr/>
        </p:nvSpPr>
        <p:spPr>
          <a:xfrm>
            <a:off x="767443" y="1006692"/>
            <a:ext cx="10657114" cy="4485843"/>
          </a:xfrm>
          <a:prstGeom prst="rect">
            <a:avLst/>
          </a:prstGeom>
          <a:noFill/>
        </p:spPr>
        <p:txBody>
          <a:bodyPr wrap="square">
            <a:spAutoFit/>
          </a:bodyPr>
          <a:lstStyle/>
          <a:p>
            <a:r>
              <a:rPr lang="en-GB" sz="2000" dirty="0"/>
              <a:t>Why is this skill essential for people working in health and social care?</a:t>
            </a:r>
          </a:p>
          <a:p>
            <a:endParaRPr lang="en-GB" sz="1200" dirty="0"/>
          </a:p>
          <a:p>
            <a:r>
              <a:rPr lang="en-GB" sz="2000" dirty="0"/>
              <a:t>How does it support:</a:t>
            </a:r>
          </a:p>
          <a:p>
            <a:pPr marL="800100" lvl="1" indent="-342900">
              <a:buFont typeface="Arial" panose="020B0604020202020204" pitchFamily="34" charset="0"/>
              <a:buChar char="•"/>
            </a:pPr>
            <a:r>
              <a:rPr lang="en-GB" sz="2000" dirty="0"/>
              <a:t>Safe and effective care</a:t>
            </a:r>
          </a:p>
          <a:p>
            <a:pPr marL="800100" lvl="1" indent="-342900">
              <a:buFont typeface="Arial" panose="020B0604020202020204" pitchFamily="34" charset="0"/>
              <a:buChar char="•"/>
            </a:pPr>
            <a:r>
              <a:rPr lang="en-GB" sz="2000" dirty="0"/>
              <a:t>Good quality outcomes for service users</a:t>
            </a:r>
          </a:p>
          <a:p>
            <a:endParaRPr lang="en-GB" sz="1050" i="1" dirty="0"/>
          </a:p>
          <a:p>
            <a:r>
              <a:rPr lang="en-GB" sz="2000" dirty="0"/>
              <a:t>Explain how your chosen skill benefits:</a:t>
            </a:r>
          </a:p>
          <a:p>
            <a:pPr marL="342900" indent="-342900">
              <a:buFont typeface="Arial" panose="020B0604020202020204" pitchFamily="34" charset="0"/>
              <a:buChar char="•"/>
            </a:pPr>
            <a:r>
              <a:rPr lang="en-GB" sz="2000" dirty="0"/>
              <a:t>Service users / patients</a:t>
            </a:r>
          </a:p>
          <a:p>
            <a:pPr marL="342900" indent="-342900">
              <a:buFont typeface="Arial" panose="020B0604020202020204" pitchFamily="34" charset="0"/>
              <a:buChar char="•"/>
            </a:pPr>
            <a:r>
              <a:rPr lang="en-GB" sz="2000" dirty="0"/>
              <a:t>Staff and colleagues</a:t>
            </a:r>
          </a:p>
          <a:p>
            <a:pPr marL="342900" indent="-342900">
              <a:buFont typeface="Arial" panose="020B0604020202020204" pitchFamily="34" charset="0"/>
              <a:buChar char="•"/>
            </a:pPr>
            <a:r>
              <a:rPr lang="en-GB" sz="2000" dirty="0"/>
              <a:t>The organisation </a:t>
            </a:r>
          </a:p>
          <a:p>
            <a:endParaRPr lang="en-GB" sz="1100" dirty="0"/>
          </a:p>
          <a:p>
            <a:r>
              <a:rPr lang="en-GB" sz="2000" dirty="0"/>
              <a:t>You may also consider:</a:t>
            </a:r>
          </a:p>
          <a:p>
            <a:r>
              <a:rPr lang="en-GB" sz="2000" dirty="0"/>
              <a:t>What problems could occur if this skill is not used effectively?</a:t>
            </a:r>
          </a:p>
          <a:p>
            <a:r>
              <a:rPr lang="en-GB" sz="2000" i="1" dirty="0"/>
              <a:t>Example focus:</a:t>
            </a:r>
            <a:r>
              <a:rPr lang="en-GB" sz="2000" dirty="0"/>
              <a:t> Patient safety, teamwork, communication errors, quality of care.</a:t>
            </a:r>
          </a:p>
          <a:p>
            <a:pPr marL="800100" lvl="1" indent="-342900">
              <a:buFont typeface="Arial" panose="020B0604020202020204" pitchFamily="34" charset="0"/>
              <a:buChar char="•"/>
            </a:pPr>
            <a:endParaRPr lang="en-GB" sz="1200" dirty="0"/>
          </a:p>
          <a:p>
            <a:r>
              <a:rPr lang="en-GB" sz="2000" i="1" dirty="0"/>
              <a:t>Link your answer to real work situations, not just theory – support this slide with reference(s).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1981200" y="0"/>
            <a:ext cx="8229600" cy="1143000"/>
          </a:xfrm>
        </p:spPr>
        <p:txBody>
          <a:bodyPr/>
          <a:lstStyle/>
          <a:p>
            <a:r>
              <a:rPr lang="en-GB" sz="2800" b="1" dirty="0"/>
              <a:t>Model or framework linked to your chosen skill</a:t>
            </a: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429986" y="1132799"/>
            <a:ext cx="11332028" cy="4692419"/>
          </a:xfrm>
        </p:spPr>
        <p:txBody>
          <a:bodyPr>
            <a:normAutofit lnSpcReduction="10000"/>
          </a:bodyPr>
          <a:lstStyle/>
          <a:p>
            <a:pPr marL="0" indent="0">
              <a:buNone/>
            </a:pPr>
            <a:r>
              <a:rPr lang="en-GB" sz="2400" dirty="0"/>
              <a:t>Identify </a:t>
            </a:r>
            <a:r>
              <a:rPr lang="en-GB" sz="2400" b="1" dirty="0"/>
              <a:t>one relevant model or framework</a:t>
            </a:r>
            <a:r>
              <a:rPr lang="en-GB" sz="2400" dirty="0"/>
              <a:t> linked to your chosen skill</a:t>
            </a:r>
            <a:br>
              <a:rPr lang="en-GB" sz="2400" dirty="0"/>
            </a:br>
            <a:r>
              <a:rPr lang="en-GB" sz="2400" dirty="0"/>
              <a:t>(e.g. Tuckman’s Team Development Model, Fishbone Diagram, Gibbs’ Reflective Cycle)</a:t>
            </a:r>
          </a:p>
          <a:p>
            <a:r>
              <a:rPr lang="en-GB" sz="2400" dirty="0"/>
              <a:t>Briefly explain:</a:t>
            </a:r>
          </a:p>
          <a:p>
            <a:pPr lvl="1"/>
            <a:r>
              <a:rPr lang="en-GB" sz="2400" dirty="0"/>
              <a:t>What is this model?</a:t>
            </a:r>
          </a:p>
          <a:p>
            <a:pPr lvl="1"/>
            <a:r>
              <a:rPr lang="en-GB" sz="2400" dirty="0"/>
              <a:t>What are its key stages or components?</a:t>
            </a:r>
          </a:p>
          <a:p>
            <a:r>
              <a:rPr lang="en-GB" sz="2400" dirty="0"/>
              <a:t>Explain:</a:t>
            </a:r>
          </a:p>
          <a:p>
            <a:pPr lvl="1"/>
            <a:r>
              <a:rPr lang="en-GB" sz="2400" dirty="0"/>
              <a:t>How does this model help professionals understand or use this skill in practice?</a:t>
            </a:r>
          </a:p>
          <a:p>
            <a:pPr marL="0" indent="0">
              <a:buNone/>
            </a:pPr>
            <a:endParaRPr lang="en-GB" sz="1200" dirty="0"/>
          </a:p>
          <a:p>
            <a:pPr marL="0" indent="0">
              <a:buNone/>
            </a:pPr>
            <a:r>
              <a:rPr lang="en-GB" sz="2400" i="1" dirty="0"/>
              <a:t>Keep this brief – focus on how the model supports good practice.</a:t>
            </a:r>
          </a:p>
          <a:p>
            <a:endParaRPr lang="en-GB" sz="2400" dirty="0"/>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16/07/2026</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16</a:t>
            </a:fld>
            <a:endParaRPr lang="en-GB" altLang="en-US"/>
          </a:p>
        </p:txBody>
      </p:sp>
    </p:spTree>
    <p:extLst>
      <p:ext uri="{BB962C8B-B14F-4D97-AF65-F5344CB8AC3E}">
        <p14:creationId xmlns:p14="http://schemas.microsoft.com/office/powerpoint/2010/main" val="16639749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2013369" y="255476"/>
            <a:ext cx="8229600" cy="797260"/>
          </a:xfrm>
        </p:spPr>
        <p:txBody>
          <a:bodyPr>
            <a:normAutofit fontScale="90000"/>
          </a:bodyPr>
          <a:lstStyle/>
          <a:p>
            <a:r>
              <a:rPr lang="en-GB" sz="2800" b="1" dirty="0"/>
              <a:t>Applying this skill in practice</a:t>
            </a:r>
            <a:br>
              <a:rPr lang="en-GB" sz="2800" dirty="0"/>
            </a:br>
            <a:endParaRPr lang="en-GB" sz="2800" b="1" dirty="0"/>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1774826" y="764704"/>
            <a:ext cx="8600757" cy="4968552"/>
          </a:xfrm>
        </p:spPr>
        <p:txBody>
          <a:bodyPr>
            <a:normAutofit lnSpcReduction="10000"/>
          </a:bodyPr>
          <a:lstStyle/>
          <a:p>
            <a:pPr marL="0" indent="0">
              <a:buNone/>
            </a:pPr>
            <a:r>
              <a:rPr lang="en-GB" sz="2000" dirty="0"/>
              <a:t>Provide </a:t>
            </a:r>
            <a:r>
              <a:rPr lang="en-GB" sz="2000" b="1" dirty="0"/>
              <a:t>one clear practical example</a:t>
            </a:r>
            <a:r>
              <a:rPr lang="en-GB" sz="2000" dirty="0"/>
              <a:t>:</a:t>
            </a:r>
          </a:p>
          <a:p>
            <a:pPr marL="0" indent="0">
              <a:buNone/>
            </a:pPr>
            <a:r>
              <a:rPr lang="en-GB" sz="2000" b="1" dirty="0"/>
              <a:t>Where would you use this skill? </a:t>
            </a:r>
            <a:r>
              <a:rPr lang="en-GB" sz="2000" dirty="0"/>
              <a:t>Job role and setting</a:t>
            </a:r>
            <a:br>
              <a:rPr lang="en-GB" sz="2000" dirty="0"/>
            </a:br>
            <a:r>
              <a:rPr lang="en-GB" sz="2000" dirty="0"/>
              <a:t>(e.g. nurse, care assistant (and so on) on hospital ward, care home, community setting)</a:t>
            </a:r>
          </a:p>
          <a:p>
            <a:pPr marL="0" indent="0">
              <a:buNone/>
            </a:pPr>
            <a:r>
              <a:rPr lang="en-GB" sz="2000" b="1" dirty="0"/>
              <a:t>What might be the situation?</a:t>
            </a:r>
          </a:p>
          <a:p>
            <a:pPr lvl="1"/>
            <a:r>
              <a:rPr lang="en-GB" sz="2000" dirty="0"/>
              <a:t>How would </a:t>
            </a:r>
            <a:r>
              <a:rPr lang="en-GB" sz="2000" b="1" dirty="0"/>
              <a:t>you</a:t>
            </a:r>
            <a:r>
              <a:rPr lang="en-GB" sz="2000" dirty="0"/>
              <a:t> use the skill? </a:t>
            </a:r>
          </a:p>
          <a:p>
            <a:pPr lvl="1"/>
            <a:r>
              <a:rPr lang="en-GB" sz="2000" dirty="0"/>
              <a:t>How does the skill guide your actions?</a:t>
            </a:r>
          </a:p>
          <a:p>
            <a:pPr marL="0" indent="0">
              <a:buNone/>
            </a:pPr>
            <a:r>
              <a:rPr lang="en-GB" sz="2000" b="1" dirty="0"/>
              <a:t>What is the impact on care?</a:t>
            </a:r>
            <a:endParaRPr lang="en-GB" sz="2000" dirty="0"/>
          </a:p>
          <a:p>
            <a:pPr lvl="1"/>
            <a:r>
              <a:rPr lang="en-GB" sz="2000" dirty="0"/>
              <a:t>Patient/service user experience</a:t>
            </a:r>
          </a:p>
          <a:p>
            <a:pPr lvl="1"/>
            <a:r>
              <a:rPr lang="en-GB" sz="2000" dirty="0"/>
              <a:t>Safety, quality of care, or outcomes</a:t>
            </a:r>
          </a:p>
          <a:p>
            <a:pPr marL="0" indent="0">
              <a:buNone/>
            </a:pPr>
            <a:endParaRPr lang="en-GB" sz="2000" i="1" dirty="0"/>
          </a:p>
          <a:p>
            <a:pPr marL="0" indent="0">
              <a:buNone/>
            </a:pPr>
            <a:r>
              <a:rPr lang="en-GB" sz="2000" i="1" dirty="0"/>
              <a:t>Key reminder:</a:t>
            </a:r>
            <a:r>
              <a:rPr lang="en-GB" sz="2000" dirty="0"/>
              <a:t> Make sure the link between the </a:t>
            </a:r>
            <a:r>
              <a:rPr lang="en-GB" sz="2000" b="1" dirty="0"/>
              <a:t>skill</a:t>
            </a:r>
            <a:r>
              <a:rPr lang="en-GB" sz="2000" dirty="0"/>
              <a:t>, the </a:t>
            </a:r>
            <a:r>
              <a:rPr lang="en-GB" sz="2000" b="1" dirty="0"/>
              <a:t>job role</a:t>
            </a:r>
            <a:r>
              <a:rPr lang="en-GB" sz="2000" dirty="0"/>
              <a:t>, and </a:t>
            </a:r>
            <a:r>
              <a:rPr lang="en-GB" sz="2000" b="1" dirty="0"/>
              <a:t>patient care</a:t>
            </a:r>
            <a:r>
              <a:rPr lang="en-GB" sz="2000" dirty="0"/>
              <a:t> is clear.</a:t>
            </a:r>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16/07/2026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17</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613756" y="339726"/>
            <a:ext cx="8964488" cy="1217067"/>
          </a:xfrm>
        </p:spPr>
        <p:txBody>
          <a:bodyPr/>
          <a:lstStyle/>
          <a:p>
            <a:r>
              <a:rPr lang="en-GB" sz="2800" b="1" dirty="0"/>
              <a:t>How does this skill support my future career?</a:t>
            </a:r>
            <a:br>
              <a:rPr lang="en-GB" sz="2800" dirty="0"/>
            </a:br>
            <a:endParaRPr lang="en-GB" altLang="en-US" sz="2800" b="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522515" y="1448780"/>
            <a:ext cx="11310257" cy="3960440"/>
          </a:xfrm>
        </p:spPr>
        <p:txBody>
          <a:bodyPr>
            <a:normAutofit lnSpcReduction="10000"/>
          </a:bodyPr>
          <a:lstStyle/>
          <a:p>
            <a:pPr marL="0" indent="0">
              <a:buNone/>
            </a:pPr>
            <a:r>
              <a:rPr lang="en-GB" sz="2400" dirty="0"/>
              <a:t>Why is this skill important for:</a:t>
            </a:r>
          </a:p>
          <a:p>
            <a:pPr lvl="1"/>
            <a:r>
              <a:rPr lang="en-GB" sz="2400" dirty="0"/>
              <a:t>Your employability</a:t>
            </a:r>
          </a:p>
          <a:p>
            <a:pPr lvl="1"/>
            <a:r>
              <a:rPr lang="en-GB" sz="2400" dirty="0"/>
              <a:t>Your future role in health and social care</a:t>
            </a:r>
          </a:p>
          <a:p>
            <a:r>
              <a:rPr lang="en-GB" sz="2400" dirty="0"/>
              <a:t>Reflect briefly on:</a:t>
            </a:r>
          </a:p>
          <a:p>
            <a:pPr lvl="1"/>
            <a:r>
              <a:rPr lang="en-GB" sz="2400" dirty="0"/>
              <a:t>Is this a strength for you?</a:t>
            </a:r>
          </a:p>
          <a:p>
            <a:pPr lvl="1"/>
            <a:r>
              <a:rPr lang="en-GB" sz="2400" dirty="0"/>
              <a:t>Is this an area you want to develop further?</a:t>
            </a:r>
          </a:p>
          <a:p>
            <a:pPr marL="0" indent="0">
              <a:buNone/>
            </a:pPr>
            <a:endParaRPr lang="en-GB" sz="2400" i="1" dirty="0"/>
          </a:p>
          <a:p>
            <a:pPr marL="0" indent="0">
              <a:buNone/>
            </a:pPr>
            <a:r>
              <a:rPr lang="en-GB" sz="2400" i="1" dirty="0"/>
              <a:t>Link to learning outcomes:</a:t>
            </a:r>
            <a:r>
              <a:rPr lang="en-GB" sz="2400" dirty="0"/>
              <a:t> Readiness for practice, personal development, and career planning.</a:t>
            </a:r>
          </a:p>
          <a:p>
            <a:pPr marL="0" indent="0" algn="ctr">
              <a:buNone/>
            </a:pPr>
            <a:endParaRPr lang="en-GB" altLang="en-US" sz="2400"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half" idx="10"/>
          </p:nvPr>
        </p:nvSpPr>
        <p:spPr/>
        <p:txBody>
          <a:bodyPr/>
          <a:lstStyle/>
          <a:p>
            <a:pPr>
              <a:defRPr/>
            </a:pPr>
            <a:fld id="{9F458A58-9170-4293-9FCB-97B777C99F2B}" type="datetime1">
              <a:rPr lang="en-GB" altLang="en-US">
                <a:solidFill>
                  <a:prstClr val="black">
                    <a:tint val="75000"/>
                  </a:prstClr>
                </a:solidFill>
                <a:latin typeface="Myriad Pro"/>
              </a:rPr>
              <a:pPr>
                <a:defRPr/>
              </a:pPr>
              <a:t>16/07/2026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18</a:t>
            </a:fld>
            <a:endParaRPr lang="en-GB" altLang="en-US" sz="900">
              <a:solidFill>
                <a:srgbClr val="898989"/>
              </a:solidFil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b="1" dirty="0">
                <a:solidFill>
                  <a:srgbClr val="000000"/>
                </a:solidFill>
              </a:rPr>
              <a:t>References List</a:t>
            </a:r>
            <a:endParaRPr lang="en-GB" altLang="en-US"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3009900" y="2057402"/>
            <a:ext cx="6172200" cy="1416925"/>
          </a:xfrm>
        </p:spPr>
        <p:txBody>
          <a:bodyPr/>
          <a:lstStyle/>
          <a:p>
            <a:pPr marL="0" indent="0" algn="ctr">
              <a:buNone/>
            </a:pPr>
            <a:r>
              <a:rPr lang="en-GB" altLang="en-US" dirty="0"/>
              <a:t>In the Harvard style, you must show at least 2 or more references, which you have cited in your slides.</a:t>
            </a:r>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half" idx="10"/>
          </p:nvPr>
        </p:nvSpPr>
        <p:spPr/>
        <p:txBody>
          <a:bodyPr/>
          <a:lstStyle/>
          <a:p>
            <a:pPr>
              <a:defRPr/>
            </a:pPr>
            <a:fld id="{BF746479-5A54-43D8-9985-034223541E15}" type="datetime1">
              <a:rPr lang="en-GB" altLang="en-US">
                <a:solidFill>
                  <a:prstClr val="black">
                    <a:tint val="75000"/>
                  </a:prstClr>
                </a:solidFill>
                <a:latin typeface="Myriad Pro"/>
              </a:rPr>
              <a:pPr>
                <a:defRPr/>
              </a:pPr>
              <a:t>16/07/2026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19</a:t>
            </a:fld>
            <a:endParaRPr lang="en-GB" altLang="en-US" sz="900">
              <a:solidFill>
                <a:srgbClr val="898989"/>
              </a:solidFil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F1F1B1DC-7524-466F-108D-97F2CBD9A0D7}"/>
              </a:ext>
            </a:extLst>
          </p:cNvPr>
          <p:cNvSpPr>
            <a:spLocks noGrp="1"/>
          </p:cNvSpPr>
          <p:nvPr>
            <p:ph type="title"/>
          </p:nvPr>
        </p:nvSpPr>
        <p:spPr>
          <a:xfrm>
            <a:off x="1981200" y="0"/>
            <a:ext cx="8229600" cy="576064"/>
          </a:xfrm>
        </p:spPr>
        <p:txBody>
          <a:bodyPr/>
          <a:lstStyle/>
          <a:p>
            <a:r>
              <a:rPr lang="en-GB" altLang="en-US" sz="2800" b="1" dirty="0"/>
              <a:t>Assignment 1 – MARKING</a:t>
            </a:r>
          </a:p>
        </p:txBody>
      </p:sp>
      <p:sp>
        <p:nvSpPr>
          <p:cNvPr id="24579" name="Content Placeholder 2">
            <a:extLst>
              <a:ext uri="{FF2B5EF4-FFF2-40B4-BE49-F238E27FC236}">
                <a16:creationId xmlns:a16="http://schemas.microsoft.com/office/drawing/2014/main" id="{9DA94A0E-9E48-D7D8-5E7E-B16D6C64C35A}"/>
              </a:ext>
            </a:extLst>
          </p:cNvPr>
          <p:cNvSpPr>
            <a:spLocks noGrp="1"/>
          </p:cNvSpPr>
          <p:nvPr>
            <p:ph idx="1"/>
          </p:nvPr>
        </p:nvSpPr>
        <p:spPr>
          <a:xfrm>
            <a:off x="1535832" y="404664"/>
            <a:ext cx="9144000" cy="5256584"/>
          </a:xfrm>
        </p:spPr>
        <p:txBody>
          <a:bodyPr>
            <a:normAutofit fontScale="85000" lnSpcReduction="10000"/>
          </a:bodyPr>
          <a:lstStyle/>
          <a:p>
            <a:pPr>
              <a:lnSpc>
                <a:spcPct val="106000"/>
              </a:lnSpc>
              <a:spcAft>
                <a:spcPts val="800"/>
              </a:spcAft>
              <a:buFont typeface="+mj-lt"/>
              <a:buAutoNum type="arabicParenR"/>
              <a:defRPr/>
            </a:pPr>
            <a:r>
              <a:rPr lang="en-US" sz="1600" b="1" dirty="0">
                <a:latin typeface="+mj-lt"/>
                <a:ea typeface="Arial" panose="020B0604020202020204" pitchFamily="34" charset="0"/>
              </a:rPr>
              <a:t> Evidence of research</a:t>
            </a:r>
          </a:p>
          <a:p>
            <a:r>
              <a:rPr lang="en-GB" sz="1600" i="1" dirty="0">
                <a:solidFill>
                  <a:srgbClr val="FF0000"/>
                </a:solidFill>
              </a:rPr>
              <a:t>A minimum of two sources of published information must be included and be correctly referenced using UWTSD Harvard referencing style. </a:t>
            </a:r>
          </a:p>
          <a:p>
            <a:pPr marL="0" indent="0">
              <a:buNone/>
            </a:pPr>
            <a:r>
              <a:rPr lang="en-GB" altLang="en-US" sz="1600" b="1" dirty="0"/>
              <a:t>2) </a:t>
            </a:r>
            <a:r>
              <a:rPr lang="en-GB" sz="1600" b="1" dirty="0"/>
              <a:t>Knowledge and Understanding Skills</a:t>
            </a:r>
            <a:endParaRPr lang="en-GB" sz="1600" dirty="0"/>
          </a:p>
          <a:p>
            <a:r>
              <a:rPr lang="en-GB" sz="1600" i="1" dirty="0">
                <a:solidFill>
                  <a:srgbClr val="FF0000"/>
                </a:solidFill>
              </a:rPr>
              <a:t>Students need to demonstrate an understanding of the chosen skill. </a:t>
            </a:r>
          </a:p>
          <a:p>
            <a:pPr marL="0" indent="0">
              <a:buNone/>
              <a:defRPr/>
            </a:pPr>
            <a:r>
              <a:rPr lang="en-GB" sz="1400" b="1" dirty="0"/>
              <a:t>3) Analytical and Cognitive Skills</a:t>
            </a:r>
          </a:p>
          <a:p>
            <a:r>
              <a:rPr lang="en-GB" sz="1600" i="1" dirty="0">
                <a:solidFill>
                  <a:srgbClr val="FF0000"/>
                </a:solidFill>
              </a:rPr>
              <a:t>Students need to coherently structure their presentation and expand on the points made in their slides. </a:t>
            </a:r>
          </a:p>
          <a:p>
            <a:r>
              <a:rPr lang="en-GB" sz="1600" i="1" dirty="0">
                <a:solidFill>
                  <a:srgbClr val="FF0000"/>
                </a:solidFill>
              </a:rPr>
              <a:t>Students need to justify the relevance of the skill in relation to professional practice within health and social care. </a:t>
            </a:r>
          </a:p>
          <a:p>
            <a:pPr marL="0" indent="0">
              <a:lnSpc>
                <a:spcPct val="106000"/>
              </a:lnSpc>
              <a:spcAft>
                <a:spcPts val="800"/>
              </a:spcAft>
              <a:buNone/>
              <a:defRPr/>
            </a:pPr>
            <a:r>
              <a:rPr lang="en-US" altLang="en-US" sz="1200" b="1" dirty="0">
                <a:latin typeface="Arial" panose="020B0604020202020204" pitchFamily="34" charset="0"/>
                <a:cs typeface="Arial" panose="020B0604020202020204" pitchFamily="34" charset="0"/>
              </a:rPr>
              <a:t>4</a:t>
            </a:r>
            <a:r>
              <a:rPr lang="en-US" altLang="en-US" sz="1400" b="1" dirty="0">
                <a:latin typeface="Arial" panose="020B0604020202020204" pitchFamily="34" charset="0"/>
                <a:cs typeface="Arial" panose="020B0604020202020204" pitchFamily="34" charset="0"/>
              </a:rPr>
              <a:t>) Practical skills </a:t>
            </a:r>
          </a:p>
          <a:p>
            <a:r>
              <a:rPr lang="en-GB" sz="1600" i="1" dirty="0">
                <a:solidFill>
                  <a:srgbClr val="FF0000"/>
                </a:solidFill>
              </a:rPr>
              <a:t>At least one practical example of how a chosen key skill(s) can be used in a chosen job role (for example, understanding how effective communication can impact patient care) </a:t>
            </a:r>
          </a:p>
          <a:p>
            <a:r>
              <a:rPr lang="en-GB" sz="1600" i="1" dirty="0">
                <a:solidFill>
                  <a:srgbClr val="FF0000"/>
                </a:solidFill>
              </a:rPr>
              <a:t>Students should include one relevant model relevant to a chosen key skill (for example, Tuckman’s model of team development or Fishbone, etc)</a:t>
            </a:r>
          </a:p>
          <a:p>
            <a:pPr marL="0" indent="0">
              <a:buNone/>
            </a:pPr>
            <a:r>
              <a:rPr lang="en-US" sz="1600" b="1" dirty="0">
                <a:solidFill>
                  <a:prstClr val="black"/>
                </a:solidFill>
                <a:ea typeface="Arial" panose="020B0604020202020204" pitchFamily="34" charset="0"/>
              </a:rPr>
              <a:t>5</a:t>
            </a:r>
            <a:r>
              <a:rPr lang="en-US" sz="1400" b="1" dirty="0">
                <a:solidFill>
                  <a:prstClr val="black"/>
                </a:solidFill>
                <a:ea typeface="Arial" panose="020B0604020202020204" pitchFamily="34" charset="0"/>
              </a:rPr>
              <a:t>) </a:t>
            </a:r>
            <a:r>
              <a:rPr lang="en-GB" sz="1600" b="1" dirty="0"/>
              <a:t> Transferable Skills for Life and Professional Practice </a:t>
            </a:r>
            <a:endParaRPr lang="en-GB" sz="1600" dirty="0"/>
          </a:p>
          <a:p>
            <a:pPr lvl="0"/>
            <a:r>
              <a:rPr lang="en-US" sz="1400" dirty="0">
                <a:solidFill>
                  <a:srgbClr val="FF0000"/>
                </a:solidFill>
                <a:ea typeface="Arial" panose="020B0604020202020204" pitchFamily="34" charset="0"/>
              </a:rPr>
              <a:t> </a:t>
            </a:r>
            <a:r>
              <a:rPr lang="en-GB" sz="1600" i="1" dirty="0">
                <a:solidFill>
                  <a:srgbClr val="FF0000"/>
                </a:solidFill>
              </a:rPr>
              <a:t>Presentations should be engaging in their design, organisation and style. </a:t>
            </a:r>
            <a:endParaRPr lang="en-GB" sz="1600" dirty="0">
              <a:solidFill>
                <a:srgbClr val="FF0000"/>
              </a:solidFill>
            </a:endParaRPr>
          </a:p>
          <a:p>
            <a:pPr lvl="0"/>
            <a:r>
              <a:rPr lang="en-GB" sz="1600" i="1" dirty="0">
                <a:solidFill>
                  <a:srgbClr val="FF0000"/>
                </a:solidFill>
              </a:rPr>
              <a:t>Students should use a professional tone to present and answer any questions from their assessor </a:t>
            </a:r>
            <a:endParaRPr lang="en-GB" sz="1600" dirty="0">
              <a:solidFill>
                <a:srgbClr val="FF0000"/>
              </a:solidFill>
            </a:endParaRPr>
          </a:p>
          <a:p>
            <a:endParaRPr lang="en-GB" sz="1600" dirty="0">
              <a:solidFill>
                <a:srgbClr val="FF0000"/>
              </a:solidFill>
            </a:endParaRPr>
          </a:p>
          <a:p>
            <a:endParaRPr lang="en-GB" altLang="en-US" sz="1600" dirty="0">
              <a:solidFill>
                <a:srgbClr val="000000"/>
              </a:solidFill>
              <a:latin typeface="Arial" panose="020B0604020202020204" pitchFamily="34" charset="0"/>
              <a:cs typeface="Arial" panose="020B0604020202020204" pitchFamily="34" charset="0"/>
            </a:endParaRPr>
          </a:p>
          <a:p>
            <a:pPr marL="0" indent="0">
              <a:lnSpc>
                <a:spcPct val="106000"/>
              </a:lnSpc>
              <a:spcAft>
                <a:spcPts val="50"/>
              </a:spcAft>
              <a:buNone/>
              <a:defRPr/>
            </a:pPr>
            <a:endParaRPr lang="en-GB" altLang="en-US" sz="1600" dirty="0">
              <a:solidFill>
                <a:srgbClr val="000000"/>
              </a:solidFill>
              <a:latin typeface="Arial" panose="020B0604020202020204" pitchFamily="34" charset="0"/>
              <a:cs typeface="Arial" panose="020B0604020202020204" pitchFamily="34" charset="0"/>
            </a:endParaRPr>
          </a:p>
          <a:p>
            <a:pPr marL="0" indent="0">
              <a:defRPr/>
            </a:pPr>
            <a:endParaRPr lang="en-GB" altLang="en-US" sz="1600" dirty="0"/>
          </a:p>
        </p:txBody>
      </p:sp>
      <p:sp>
        <p:nvSpPr>
          <p:cNvPr id="4" name="Date Placeholder 3">
            <a:extLst>
              <a:ext uri="{FF2B5EF4-FFF2-40B4-BE49-F238E27FC236}">
                <a16:creationId xmlns:a16="http://schemas.microsoft.com/office/drawing/2014/main" id="{26DB4582-1AF2-DB59-6548-14A4DD1C26C5}"/>
              </a:ext>
            </a:extLst>
          </p:cNvPr>
          <p:cNvSpPr>
            <a:spLocks noGrp="1"/>
          </p:cNvSpPr>
          <p:nvPr>
            <p:ph type="dt" sz="half" idx="10"/>
          </p:nvPr>
        </p:nvSpPr>
        <p:spPr/>
        <p:txBody>
          <a:bodyPr/>
          <a:lstStyle/>
          <a:p>
            <a:pPr>
              <a:defRPr/>
            </a:pPr>
            <a:fld id="{0A1E2FF9-6E22-43E1-87D6-E523A978B113}" type="datetime1">
              <a:rPr lang="en-GB" altLang="en-US" smtClean="0"/>
              <a:pPr>
                <a:defRPr/>
              </a:pPr>
              <a:t>16/07/2026</a:t>
            </a:fld>
            <a:endParaRPr lang="en-GB" altLang="en-US"/>
          </a:p>
        </p:txBody>
      </p:sp>
      <p:sp>
        <p:nvSpPr>
          <p:cNvPr id="24581" name="Slide Number Placeholder 4">
            <a:extLst>
              <a:ext uri="{FF2B5EF4-FFF2-40B4-BE49-F238E27FC236}">
                <a16:creationId xmlns:a16="http://schemas.microsoft.com/office/drawing/2014/main" id="{C23C9BE2-4A5A-5F9B-95D5-19117653A7D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82DD170-93EC-1F4D-960C-FC68072EBE52}" type="slidenum">
              <a:rPr lang="en-GB" altLang="en-US" sz="1200">
                <a:solidFill>
                  <a:srgbClr val="898989"/>
                </a:solidFill>
              </a:rPr>
              <a:pPr>
                <a:spcBef>
                  <a:spcPct val="0"/>
                </a:spcBef>
                <a:buFontTx/>
                <a:buNone/>
              </a:pPr>
              <a:t>20</a:t>
            </a:fld>
            <a:endParaRPr lang="en-GB" altLang="en-US" sz="1200">
              <a:solidFill>
                <a:srgbClr val="898989"/>
              </a:solidFill>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Template>
  <TotalTime>0</TotalTime>
  <Words>1484</Words>
  <Application>Microsoft Office PowerPoint</Application>
  <PresentationFormat>Widescreen</PresentationFormat>
  <Paragraphs>163</Paragraphs>
  <Slides>20</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20</vt:i4>
      </vt:variant>
    </vt:vector>
  </HeadingPairs>
  <TitlesOfParts>
    <vt:vector size="28" baseType="lpstr">
      <vt:lpstr>Aptos</vt:lpstr>
      <vt:lpstr>Aptos Display</vt:lpstr>
      <vt:lpstr>Arial</vt:lpstr>
      <vt:lpstr>Century Gothic</vt:lpstr>
      <vt:lpstr>Courier New</vt:lpstr>
      <vt:lpstr>Myriad Pro</vt:lpstr>
      <vt:lpstr>Wingdings 3</vt:lpstr>
      <vt:lpstr>Ion</vt:lpstr>
      <vt:lpstr>PowerPoint Presentation</vt:lpstr>
      <vt:lpstr>Acknowledge use of AI</vt:lpstr>
      <vt:lpstr>Introduction</vt:lpstr>
      <vt:lpstr>Problem Solving Skills Definition </vt:lpstr>
      <vt:lpstr>What does it involve in everyday practice? </vt:lpstr>
      <vt:lpstr>Problem Solving Framework: Fishbone</vt:lpstr>
      <vt:lpstr>Framework: Fishbone</vt:lpstr>
      <vt:lpstr>PowerPoint Presentation</vt:lpstr>
      <vt:lpstr>Practical Example: </vt:lpstr>
      <vt:lpstr>How developed this skill  </vt:lpstr>
      <vt:lpstr>Why is problem solving important?</vt:lpstr>
      <vt:lpstr>How does this skill support my future career?</vt:lpstr>
      <vt:lpstr>Conclusion</vt:lpstr>
      <vt:lpstr>References List</vt:lpstr>
      <vt:lpstr>Importance of (write the skill here) in professional practice</vt:lpstr>
      <vt:lpstr>Model or framework linked to your chosen skill</vt:lpstr>
      <vt:lpstr>Applying this skill in practice </vt:lpstr>
      <vt:lpstr>How does this skill support my future career? </vt:lpstr>
      <vt:lpstr>References List</vt:lpstr>
      <vt:lpstr>Assignment 1 – MARKING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elizinha021@gmail.com</cp:lastModifiedBy>
  <cp:revision>94</cp:revision>
  <dcterms:created xsi:type="dcterms:W3CDTF">2025-02-21T18:28:54Z</dcterms:created>
  <dcterms:modified xsi:type="dcterms:W3CDTF">2026-07-16T14:47:50Z</dcterms:modified>
</cp:coreProperties>
</file>