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6.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7.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8.xml" ContentType="application/vnd.openxmlformats-officedocument.theme+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6.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7" r:id="rId3"/>
    <p:sldMasterId id="2147483689" r:id="rId4"/>
    <p:sldMasterId id="2147483701" r:id="rId5"/>
    <p:sldMasterId id="2147483712" r:id="rId6"/>
    <p:sldMasterId id="2147483730" r:id="rId7"/>
    <p:sldMasterId id="2147483745" r:id="rId8"/>
    <p:sldMasterId id="2147483757" r:id="rId9"/>
  </p:sldMasterIdLst>
  <p:notesMasterIdLst>
    <p:notesMasterId r:id="rId63"/>
  </p:notesMasterIdLst>
  <p:sldIdLst>
    <p:sldId id="256" r:id="rId10"/>
    <p:sldId id="257" r:id="rId11"/>
    <p:sldId id="258" r:id="rId12"/>
    <p:sldId id="259" r:id="rId13"/>
    <p:sldId id="260" r:id="rId14"/>
    <p:sldId id="262" r:id="rId15"/>
    <p:sldId id="261" r:id="rId16"/>
    <p:sldId id="264" r:id="rId17"/>
    <p:sldId id="265" r:id="rId18"/>
    <p:sldId id="266" r:id="rId19"/>
    <p:sldId id="267" r:id="rId20"/>
    <p:sldId id="268" r:id="rId21"/>
    <p:sldId id="269" r:id="rId22"/>
    <p:sldId id="270" r:id="rId23"/>
    <p:sldId id="271" r:id="rId24"/>
    <p:sldId id="263" r:id="rId25"/>
    <p:sldId id="648" r:id="rId26"/>
    <p:sldId id="643" r:id="rId27"/>
    <p:sldId id="658" r:id="rId28"/>
    <p:sldId id="660" r:id="rId29"/>
    <p:sldId id="661" r:id="rId30"/>
    <p:sldId id="666" r:id="rId31"/>
    <p:sldId id="667" r:id="rId32"/>
    <p:sldId id="672" r:id="rId33"/>
    <p:sldId id="673" r:id="rId34"/>
    <p:sldId id="674" r:id="rId35"/>
    <p:sldId id="675" r:id="rId36"/>
    <p:sldId id="275" r:id="rId37"/>
    <p:sldId id="276" r:id="rId38"/>
    <p:sldId id="279" r:id="rId39"/>
    <p:sldId id="676" r:id="rId40"/>
    <p:sldId id="277" r:id="rId41"/>
    <p:sldId id="677" r:id="rId42"/>
    <p:sldId id="678" r:id="rId43"/>
    <p:sldId id="679" r:id="rId44"/>
    <p:sldId id="680" r:id="rId45"/>
    <p:sldId id="681" r:id="rId46"/>
    <p:sldId id="682" r:id="rId47"/>
    <p:sldId id="683" r:id="rId48"/>
    <p:sldId id="684" r:id="rId49"/>
    <p:sldId id="690" r:id="rId50"/>
    <p:sldId id="691" r:id="rId51"/>
    <p:sldId id="692" r:id="rId52"/>
    <p:sldId id="693" r:id="rId53"/>
    <p:sldId id="694" r:id="rId54"/>
    <p:sldId id="695" r:id="rId55"/>
    <p:sldId id="696" r:id="rId56"/>
    <p:sldId id="697" r:id="rId57"/>
    <p:sldId id="685" r:id="rId58"/>
    <p:sldId id="686" r:id="rId59"/>
    <p:sldId id="687" r:id="rId60"/>
    <p:sldId id="688" r:id="rId61"/>
    <p:sldId id="689"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96"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61" Type="http://schemas.openxmlformats.org/officeDocument/2006/relationships/slide" Target="slides/slide52.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2.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s>
</file>

<file path=ppt/charts/_rels/chart1.xml.rels><?xml version="1.0" encoding="UTF-8" standalone="yes"?>
<Relationships xmlns="http://schemas.openxmlformats.org/package/2006/relationships"><Relationship Id="rId3" Type="http://schemas.openxmlformats.org/officeDocument/2006/relationships/oleObject" Target="file:///\\Users\beccaparry\Desktop\Gantt-Chart-Template-Planio.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hannahaston\Desktop\Gantt%20chart%20.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Proposed</a:t>
            </a:r>
            <a:r>
              <a:rPr lang="en-GB" baseline="0"/>
              <a:t> Timeline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v>Start date</c:v>
          </c:tx>
          <c:spPr>
            <a:noFill/>
            <a:ln>
              <a:noFill/>
            </a:ln>
            <a:effectLst/>
          </c:spPr>
          <c:invertIfNegative val="0"/>
          <c:cat>
            <c:strRef>
              <c:f>Sheet1!$A$6:$A$15</c:f>
              <c:strCache>
                <c:ptCount val="10"/>
                <c:pt idx="0">
                  <c:v>Literature review</c:v>
                </c:pt>
                <c:pt idx="1">
                  <c:v>Develop Method</c:v>
                </c:pt>
                <c:pt idx="2">
                  <c:v>Proposal presentation</c:v>
                </c:pt>
                <c:pt idx="3">
                  <c:v>Ethical form submission</c:v>
                </c:pt>
                <c:pt idx="4">
                  <c:v>Data collection</c:v>
                </c:pt>
                <c:pt idx="5">
                  <c:v>Data analysis</c:v>
                </c:pt>
                <c:pt idx="6">
                  <c:v>Report/poster write up</c:v>
                </c:pt>
                <c:pt idx="7">
                  <c:v>Poster draft submission</c:v>
                </c:pt>
                <c:pt idx="8">
                  <c:v>Poster adjustments</c:v>
                </c:pt>
                <c:pt idx="9">
                  <c:v>Poster final submission</c:v>
                </c:pt>
              </c:strCache>
            </c:strRef>
          </c:cat>
          <c:val>
            <c:numRef>
              <c:f>Sheet1!$C$6:$C$15</c:f>
              <c:numCache>
                <c:formatCode>m/d/yy</c:formatCode>
                <c:ptCount val="10"/>
                <c:pt idx="0" formatCode="dd/mm/yyyy;@">
                  <c:v>43800</c:v>
                </c:pt>
                <c:pt idx="1">
                  <c:v>43824</c:v>
                </c:pt>
                <c:pt idx="2">
                  <c:v>43831</c:v>
                </c:pt>
                <c:pt idx="3">
                  <c:v>43831</c:v>
                </c:pt>
                <c:pt idx="4">
                  <c:v>43875</c:v>
                </c:pt>
                <c:pt idx="5">
                  <c:v>43903</c:v>
                </c:pt>
                <c:pt idx="6">
                  <c:v>43917</c:v>
                </c:pt>
                <c:pt idx="7">
                  <c:v>43931</c:v>
                </c:pt>
                <c:pt idx="8">
                  <c:v>43933</c:v>
                </c:pt>
                <c:pt idx="9">
                  <c:v>43941</c:v>
                </c:pt>
              </c:numCache>
            </c:numRef>
          </c:val>
          <c:extLst>
            <c:ext xmlns:c16="http://schemas.microsoft.com/office/drawing/2014/chart" uri="{C3380CC4-5D6E-409C-BE32-E72D297353CC}">
              <c16:uniqueId val="{00000000-5A09-8D45-8029-DD712BECD980}"/>
            </c:ext>
          </c:extLst>
        </c:ser>
        <c:ser>
          <c:idx val="1"/>
          <c:order val="1"/>
          <c:tx>
            <c:v>Duration</c:v>
          </c:tx>
          <c:spPr>
            <a:solidFill>
              <a:srgbClr val="254059"/>
            </a:solidFill>
            <a:ln cmpd="dbl">
              <a:solidFill>
                <a:srgbClr val="254059"/>
              </a:solidFill>
            </a:ln>
            <a:effectLst/>
          </c:spPr>
          <c:invertIfNegative val="0"/>
          <c:cat>
            <c:strRef>
              <c:f>Sheet1!$A$6:$A$15</c:f>
              <c:strCache>
                <c:ptCount val="10"/>
                <c:pt idx="0">
                  <c:v>Literature review</c:v>
                </c:pt>
                <c:pt idx="1">
                  <c:v>Develop Method</c:v>
                </c:pt>
                <c:pt idx="2">
                  <c:v>Proposal presentation</c:v>
                </c:pt>
                <c:pt idx="3">
                  <c:v>Ethical form submission</c:v>
                </c:pt>
                <c:pt idx="4">
                  <c:v>Data collection</c:v>
                </c:pt>
                <c:pt idx="5">
                  <c:v>Data analysis</c:v>
                </c:pt>
                <c:pt idx="6">
                  <c:v>Report/poster write up</c:v>
                </c:pt>
                <c:pt idx="7">
                  <c:v>Poster draft submission</c:v>
                </c:pt>
                <c:pt idx="8">
                  <c:v>Poster adjustments</c:v>
                </c:pt>
                <c:pt idx="9">
                  <c:v>Poster final submission</c:v>
                </c:pt>
              </c:strCache>
            </c:strRef>
          </c:cat>
          <c:val>
            <c:numRef>
              <c:f>Sheet1!$E$6:$E$15</c:f>
              <c:numCache>
                <c:formatCode>0</c:formatCode>
                <c:ptCount val="10"/>
                <c:pt idx="0">
                  <c:v>24</c:v>
                </c:pt>
                <c:pt idx="1">
                  <c:v>7</c:v>
                </c:pt>
                <c:pt idx="2">
                  <c:v>44</c:v>
                </c:pt>
                <c:pt idx="3">
                  <c:v>44</c:v>
                </c:pt>
                <c:pt idx="4">
                  <c:v>28</c:v>
                </c:pt>
                <c:pt idx="5">
                  <c:v>14</c:v>
                </c:pt>
                <c:pt idx="6">
                  <c:v>14</c:v>
                </c:pt>
                <c:pt idx="7">
                  <c:v>2</c:v>
                </c:pt>
                <c:pt idx="8">
                  <c:v>7</c:v>
                </c:pt>
                <c:pt idx="9">
                  <c:v>7</c:v>
                </c:pt>
              </c:numCache>
            </c:numRef>
          </c:val>
          <c:extLst>
            <c:ext xmlns:c16="http://schemas.microsoft.com/office/drawing/2014/chart" uri="{C3380CC4-5D6E-409C-BE32-E72D297353CC}">
              <c16:uniqueId val="{00000001-5A09-8D45-8029-DD712BECD980}"/>
            </c:ext>
          </c:extLst>
        </c:ser>
        <c:dLbls>
          <c:showLegendKey val="0"/>
          <c:showVal val="0"/>
          <c:showCatName val="0"/>
          <c:showSerName val="0"/>
          <c:showPercent val="0"/>
          <c:showBubbleSize val="0"/>
        </c:dLbls>
        <c:gapWidth val="27"/>
        <c:overlap val="100"/>
        <c:axId val="1039240560"/>
        <c:axId val="980438848"/>
      </c:barChart>
      <c:catAx>
        <c:axId val="103924056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80438848"/>
        <c:crosses val="autoZero"/>
        <c:auto val="1"/>
        <c:lblAlgn val="ctr"/>
        <c:lblOffset val="100"/>
        <c:noMultiLvlLbl val="0"/>
      </c:catAx>
      <c:valAx>
        <c:axId val="980438848"/>
        <c:scaling>
          <c:orientation val="minMax"/>
          <c:min val="43800"/>
        </c:scaling>
        <c:delete val="0"/>
        <c:axPos val="t"/>
        <c:majorGridlines>
          <c:spPr>
            <a:ln w="9525" cap="flat" cmpd="sng" algn="ctr">
              <a:solidFill>
                <a:schemeClr val="tx1">
                  <a:lumMod val="15000"/>
                  <a:lumOff val="85000"/>
                </a:schemeClr>
              </a:solidFill>
              <a:round/>
            </a:ln>
            <a:effectLst/>
          </c:spPr>
        </c:majorGridlines>
        <c:numFmt formatCode="dd/mm/yyyy;@"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392405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spc="0" baseline="0">
                <a:solidFill>
                  <a:schemeClr val="tx1">
                    <a:lumMod val="65000"/>
                    <a:lumOff val="35000"/>
                  </a:schemeClr>
                </a:solidFill>
                <a:latin typeface="+mn-lt"/>
                <a:ea typeface="+mn-ea"/>
                <a:cs typeface="+mn-cs"/>
              </a:defRPr>
            </a:pPr>
            <a:r>
              <a:rPr lang="en-GB" sz="2000" b="1"/>
              <a:t>Gantt</a:t>
            </a:r>
            <a:r>
              <a:rPr lang="en-GB" sz="2000" b="1" baseline="0"/>
              <a:t> Chart</a:t>
            </a:r>
            <a:endParaRPr lang="en-GB" sz="2000" b="1"/>
          </a:p>
        </c:rich>
      </c:tx>
      <c:overlay val="0"/>
      <c:spPr>
        <a:noFill/>
        <a:ln>
          <a:noFill/>
        </a:ln>
        <a:effectLst/>
      </c:spPr>
      <c:txPr>
        <a:bodyPr rot="0" spcFirstLastPara="1" vertOverflow="ellipsis" vert="horz" wrap="square" anchor="ctr" anchorCtr="1"/>
        <a:lstStyle/>
        <a:p>
          <a:pPr>
            <a:defRPr sz="2000" b="1"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stacked"/>
        <c:varyColors val="0"/>
        <c:ser>
          <c:idx val="0"/>
          <c:order val="0"/>
          <c:tx>
            <c:strRef>
              <c:f>Sheet1!$B$1</c:f>
              <c:strCache>
                <c:ptCount val="1"/>
                <c:pt idx="0">
                  <c:v>Start date</c:v>
                </c:pt>
              </c:strCache>
            </c:strRef>
          </c:tx>
          <c:spPr>
            <a:noFill/>
            <a:ln>
              <a:noFill/>
            </a:ln>
            <a:effectLst/>
            <a:sp3d/>
          </c:spPr>
          <c:invertIfNegative val="0"/>
          <c:cat>
            <c:strRef>
              <c:f>Sheet1!$A$2:$A$11</c:f>
              <c:strCache>
                <c:ptCount val="10"/>
                <c:pt idx="0">
                  <c:v>Literature research </c:v>
                </c:pt>
                <c:pt idx="1">
                  <c:v>Develop method</c:v>
                </c:pt>
                <c:pt idx="2">
                  <c:v>Ethical approval</c:v>
                </c:pt>
                <c:pt idx="3">
                  <c:v>Data collection </c:v>
                </c:pt>
                <c:pt idx="4">
                  <c:v>Data analysis</c:v>
                </c:pt>
                <c:pt idx="5">
                  <c:v>Poster write up </c:v>
                </c:pt>
                <c:pt idx="6">
                  <c:v>Poster completion </c:v>
                </c:pt>
                <c:pt idx="7">
                  <c:v>Poster adjustments</c:v>
                </c:pt>
                <c:pt idx="8">
                  <c:v>Poster send to print</c:v>
                </c:pt>
                <c:pt idx="9">
                  <c:v>Poster final submission</c:v>
                </c:pt>
              </c:strCache>
            </c:strRef>
          </c:cat>
          <c:val>
            <c:numRef>
              <c:f>Sheet1!$B$2:$B$11</c:f>
              <c:numCache>
                <c:formatCode>d\-mmm</c:formatCode>
                <c:ptCount val="10"/>
                <c:pt idx="0">
                  <c:v>43800</c:v>
                </c:pt>
                <c:pt idx="1">
                  <c:v>43840</c:v>
                </c:pt>
                <c:pt idx="2">
                  <c:v>43878</c:v>
                </c:pt>
                <c:pt idx="3">
                  <c:v>43879</c:v>
                </c:pt>
                <c:pt idx="4">
                  <c:v>43907</c:v>
                </c:pt>
                <c:pt idx="5">
                  <c:v>43908</c:v>
                </c:pt>
                <c:pt idx="6">
                  <c:v>43922</c:v>
                </c:pt>
                <c:pt idx="7">
                  <c:v>43929</c:v>
                </c:pt>
                <c:pt idx="8">
                  <c:v>43936</c:v>
                </c:pt>
                <c:pt idx="9">
                  <c:v>43948</c:v>
                </c:pt>
              </c:numCache>
            </c:numRef>
          </c:val>
          <c:extLst>
            <c:ext xmlns:c16="http://schemas.microsoft.com/office/drawing/2014/chart" uri="{C3380CC4-5D6E-409C-BE32-E72D297353CC}">
              <c16:uniqueId val="{00000000-5066-BE41-B528-E0EAB57190DB}"/>
            </c:ext>
          </c:extLst>
        </c:ser>
        <c:ser>
          <c:idx val="1"/>
          <c:order val="1"/>
          <c:tx>
            <c:strRef>
              <c:f>Sheet1!$C$1</c:f>
              <c:strCache>
                <c:ptCount val="1"/>
                <c:pt idx="0">
                  <c:v>Days to complete</c:v>
                </c:pt>
              </c:strCache>
            </c:strRef>
          </c:tx>
          <c:spPr>
            <a:solidFill>
              <a:schemeClr val="accent2"/>
            </a:solidFill>
            <a:ln>
              <a:noFill/>
            </a:ln>
            <a:effectLst/>
            <a:sp3d/>
          </c:spPr>
          <c:invertIfNegative val="0"/>
          <c:cat>
            <c:strRef>
              <c:f>Sheet1!$A$2:$A$11</c:f>
              <c:strCache>
                <c:ptCount val="10"/>
                <c:pt idx="0">
                  <c:v>Literature research </c:v>
                </c:pt>
                <c:pt idx="1">
                  <c:v>Develop method</c:v>
                </c:pt>
                <c:pt idx="2">
                  <c:v>Ethical approval</c:v>
                </c:pt>
                <c:pt idx="3">
                  <c:v>Data collection </c:v>
                </c:pt>
                <c:pt idx="4">
                  <c:v>Data analysis</c:v>
                </c:pt>
                <c:pt idx="5">
                  <c:v>Poster write up </c:v>
                </c:pt>
                <c:pt idx="6">
                  <c:v>Poster completion </c:v>
                </c:pt>
                <c:pt idx="7">
                  <c:v>Poster adjustments</c:v>
                </c:pt>
                <c:pt idx="8">
                  <c:v>Poster send to print</c:v>
                </c:pt>
                <c:pt idx="9">
                  <c:v>Poster final submission</c:v>
                </c:pt>
              </c:strCache>
            </c:strRef>
          </c:cat>
          <c:val>
            <c:numRef>
              <c:f>Sheet1!$C$2:$C$11</c:f>
              <c:numCache>
                <c:formatCode>General</c:formatCode>
                <c:ptCount val="10"/>
                <c:pt idx="0">
                  <c:v>41</c:v>
                </c:pt>
                <c:pt idx="1">
                  <c:v>21</c:v>
                </c:pt>
                <c:pt idx="2">
                  <c:v>1</c:v>
                </c:pt>
                <c:pt idx="3">
                  <c:v>28</c:v>
                </c:pt>
                <c:pt idx="4">
                  <c:v>1</c:v>
                </c:pt>
                <c:pt idx="5">
                  <c:v>14</c:v>
                </c:pt>
                <c:pt idx="6">
                  <c:v>7</c:v>
                </c:pt>
                <c:pt idx="7">
                  <c:v>7</c:v>
                </c:pt>
                <c:pt idx="8">
                  <c:v>13</c:v>
                </c:pt>
                <c:pt idx="9">
                  <c:v>1</c:v>
                </c:pt>
              </c:numCache>
            </c:numRef>
          </c:val>
          <c:extLst>
            <c:ext xmlns:c16="http://schemas.microsoft.com/office/drawing/2014/chart" uri="{C3380CC4-5D6E-409C-BE32-E72D297353CC}">
              <c16:uniqueId val="{00000001-5066-BE41-B528-E0EAB57190DB}"/>
            </c:ext>
          </c:extLst>
        </c:ser>
        <c:dLbls>
          <c:showLegendKey val="0"/>
          <c:showVal val="0"/>
          <c:showCatName val="0"/>
          <c:showSerName val="0"/>
          <c:showPercent val="0"/>
          <c:showBubbleSize val="0"/>
        </c:dLbls>
        <c:gapWidth val="55"/>
        <c:gapDepth val="55"/>
        <c:shape val="box"/>
        <c:axId val="1638232688"/>
        <c:axId val="1638234320"/>
        <c:axId val="0"/>
      </c:bar3DChart>
      <c:catAx>
        <c:axId val="1638232688"/>
        <c:scaling>
          <c:orientation val="maxMin"/>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crossAx val="1638234320"/>
        <c:crosses val="autoZero"/>
        <c:auto val="1"/>
        <c:lblAlgn val="ctr"/>
        <c:lblOffset val="100"/>
        <c:noMultiLvlLbl val="0"/>
      </c:catAx>
      <c:valAx>
        <c:axId val="1638234320"/>
        <c:scaling>
          <c:orientation val="minMax"/>
          <c:min val="43800"/>
        </c:scaling>
        <c:delete val="0"/>
        <c:axPos val="t"/>
        <c:majorGridlines>
          <c:spPr>
            <a:ln w="9525" cap="flat" cmpd="sng" algn="ctr">
              <a:solidFill>
                <a:schemeClr val="tx1">
                  <a:lumMod val="15000"/>
                  <a:lumOff val="85000"/>
                </a:schemeClr>
              </a:solidFill>
              <a:round/>
            </a:ln>
            <a:effectLst/>
          </c:spPr>
        </c:majorGridlines>
        <c:numFmt formatCode="d\-mmm" sourceLinked="1"/>
        <c:majorTickMark val="none"/>
        <c:minorTickMark val="none"/>
        <c:tickLblPos val="nextTo"/>
        <c:spPr>
          <a:noFill/>
          <a:ln>
            <a:noFill/>
          </a:ln>
          <a:effectLst/>
        </c:spPr>
        <c:txPr>
          <a:bodyPr rot="-60000000" spcFirstLastPara="1" vertOverflow="ellipsis" vert="horz" wrap="square" anchor="ctr" anchorCtr="1"/>
          <a:lstStyle/>
          <a:p>
            <a:pPr>
              <a:defRPr sz="1800" b="1" i="0" u="none" strike="noStrike" kern="1200" baseline="0">
                <a:solidFill>
                  <a:schemeClr val="tx1">
                    <a:lumMod val="65000"/>
                    <a:lumOff val="35000"/>
                  </a:schemeClr>
                </a:solidFill>
                <a:latin typeface="+mn-lt"/>
                <a:ea typeface="+mn-ea"/>
                <a:cs typeface="+mn-cs"/>
              </a:defRPr>
            </a:pPr>
            <a:endParaRPr lang="en-US"/>
          </a:p>
        </c:txPr>
        <c:crossAx val="1638232688"/>
        <c:crosses val="autoZero"/>
        <c:crossBetween val="between"/>
      </c:valAx>
      <c:spPr>
        <a:noFill/>
        <a:ln w="25400">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80" b="0" i="0" u="none" strike="noStrike" kern="1200" spc="0" baseline="0">
                <a:solidFill>
                  <a:schemeClr val="tx1">
                    <a:lumMod val="65000"/>
                    <a:lumOff val="35000"/>
                  </a:schemeClr>
                </a:solidFill>
                <a:latin typeface="+mn-lt"/>
                <a:ea typeface="+mn-ea"/>
                <a:cs typeface="+mn-cs"/>
              </a:defRPr>
            </a:pPr>
            <a:r>
              <a:rPr lang="en-GB"/>
              <a:t>Research time frame</a:t>
            </a:r>
          </a:p>
        </c:rich>
      </c:tx>
      <c:overlay val="0"/>
      <c:spPr>
        <a:noFill/>
        <a:ln>
          <a:noFill/>
        </a:ln>
        <a:effectLst/>
      </c:spPr>
      <c:txPr>
        <a:bodyPr rot="0" spcFirstLastPara="1" vertOverflow="ellipsis" vert="horz" wrap="square" anchor="ctr" anchorCtr="1"/>
        <a:lstStyle/>
        <a:p>
          <a:pPr>
            <a:defRPr sz="168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Sheet1!$B$1</c:f>
              <c:strCache>
                <c:ptCount val="1"/>
                <c:pt idx="0">
                  <c:v>Start date </c:v>
                </c:pt>
              </c:strCache>
            </c:strRef>
          </c:tx>
          <c:spPr>
            <a:noFill/>
            <a:ln>
              <a:noFill/>
            </a:ln>
            <a:effectLst/>
          </c:spPr>
          <c:invertIfNegative val="0"/>
          <c:cat>
            <c:strRef>
              <c:f>Sheet1!$A$2:$A$10</c:f>
              <c:strCache>
                <c:ptCount val="9"/>
                <c:pt idx="0">
                  <c:v>Proposed question </c:v>
                </c:pt>
                <c:pt idx="1">
                  <c:v>Proposal presentation</c:v>
                </c:pt>
                <c:pt idx="2">
                  <c:v>Ethics form </c:v>
                </c:pt>
                <c:pt idx="3">
                  <c:v>Ammendments to proposal</c:v>
                </c:pt>
                <c:pt idx="4">
                  <c:v>Data collection</c:v>
                </c:pt>
                <c:pt idx="5">
                  <c:v>Data analysis</c:v>
                </c:pt>
                <c:pt idx="6">
                  <c:v>Conclusions</c:v>
                </c:pt>
                <c:pt idx="7">
                  <c:v>Poster submission </c:v>
                </c:pt>
                <c:pt idx="8">
                  <c:v>Poster presentation</c:v>
                </c:pt>
              </c:strCache>
            </c:strRef>
          </c:cat>
          <c:val>
            <c:numRef>
              <c:f>Sheet1!$B$2:$B$10</c:f>
              <c:numCache>
                <c:formatCode>m/d/yy</c:formatCode>
                <c:ptCount val="9"/>
                <c:pt idx="0">
                  <c:v>43809</c:v>
                </c:pt>
                <c:pt idx="1">
                  <c:v>43841</c:v>
                </c:pt>
                <c:pt idx="2">
                  <c:v>43875</c:v>
                </c:pt>
                <c:pt idx="3">
                  <c:v>43879</c:v>
                </c:pt>
                <c:pt idx="4">
                  <c:v>43881</c:v>
                </c:pt>
                <c:pt idx="5">
                  <c:v>43895</c:v>
                </c:pt>
                <c:pt idx="6">
                  <c:v>43920</c:v>
                </c:pt>
                <c:pt idx="7">
                  <c:v>43948</c:v>
                </c:pt>
                <c:pt idx="8">
                  <c:v>43949</c:v>
                </c:pt>
              </c:numCache>
            </c:numRef>
          </c:val>
          <c:extLst>
            <c:ext xmlns:c16="http://schemas.microsoft.com/office/drawing/2014/chart" uri="{C3380CC4-5D6E-409C-BE32-E72D297353CC}">
              <c16:uniqueId val="{00000000-4C08-424A-B142-8612CD330283}"/>
            </c:ext>
          </c:extLst>
        </c:ser>
        <c:ser>
          <c:idx val="1"/>
          <c:order val="1"/>
          <c:tx>
            <c:strRef>
              <c:f>Sheet1!$C$1</c:f>
              <c:strCache>
                <c:ptCount val="1"/>
                <c:pt idx="0">
                  <c:v>Duration</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4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9"/>
                <c:pt idx="0">
                  <c:v>Proposed question </c:v>
                </c:pt>
                <c:pt idx="1">
                  <c:v>Proposal presentation</c:v>
                </c:pt>
                <c:pt idx="2">
                  <c:v>Ethics form </c:v>
                </c:pt>
                <c:pt idx="3">
                  <c:v>Ammendments to proposal</c:v>
                </c:pt>
                <c:pt idx="4">
                  <c:v>Data collection</c:v>
                </c:pt>
                <c:pt idx="5">
                  <c:v>Data analysis</c:v>
                </c:pt>
                <c:pt idx="6">
                  <c:v>Conclusions</c:v>
                </c:pt>
                <c:pt idx="7">
                  <c:v>Poster submission </c:v>
                </c:pt>
                <c:pt idx="8">
                  <c:v>Poster presentation</c:v>
                </c:pt>
              </c:strCache>
            </c:strRef>
          </c:cat>
          <c:val>
            <c:numRef>
              <c:f>Sheet1!$C$2:$C$10</c:f>
              <c:numCache>
                <c:formatCode>General</c:formatCode>
                <c:ptCount val="9"/>
                <c:pt idx="0">
                  <c:v>31</c:v>
                </c:pt>
                <c:pt idx="1">
                  <c:v>34</c:v>
                </c:pt>
                <c:pt idx="2">
                  <c:v>3</c:v>
                </c:pt>
                <c:pt idx="3">
                  <c:v>1</c:v>
                </c:pt>
                <c:pt idx="4">
                  <c:v>14</c:v>
                </c:pt>
                <c:pt idx="5">
                  <c:v>14</c:v>
                </c:pt>
                <c:pt idx="6">
                  <c:v>7</c:v>
                </c:pt>
                <c:pt idx="7">
                  <c:v>1</c:v>
                </c:pt>
                <c:pt idx="8">
                  <c:v>1</c:v>
                </c:pt>
              </c:numCache>
            </c:numRef>
          </c:val>
          <c:extLst>
            <c:ext xmlns:c16="http://schemas.microsoft.com/office/drawing/2014/chart" uri="{C3380CC4-5D6E-409C-BE32-E72D297353CC}">
              <c16:uniqueId val="{00000009-4C08-424A-B142-8612CD330283}"/>
            </c:ext>
          </c:extLst>
        </c:ser>
        <c:dLbls>
          <c:showLegendKey val="0"/>
          <c:showVal val="0"/>
          <c:showCatName val="0"/>
          <c:showSerName val="0"/>
          <c:showPercent val="0"/>
          <c:showBubbleSize val="0"/>
        </c:dLbls>
        <c:gapWidth val="0"/>
        <c:overlap val="100"/>
        <c:axId val="688985711"/>
        <c:axId val="689758079"/>
      </c:barChart>
      <c:catAx>
        <c:axId val="688985711"/>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689758079"/>
        <c:crosses val="autoZero"/>
        <c:auto val="1"/>
        <c:lblAlgn val="ctr"/>
        <c:lblOffset val="100"/>
        <c:noMultiLvlLbl val="0"/>
      </c:catAx>
      <c:valAx>
        <c:axId val="689758079"/>
        <c:scaling>
          <c:orientation val="minMax"/>
          <c:max val="43949"/>
          <c:min val="43809"/>
        </c:scaling>
        <c:delete val="0"/>
        <c:axPos val="t"/>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GB"/>
                  <a:t>Dates</a:t>
                </a:r>
              </a:p>
            </c:rich>
          </c:tx>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title>
        <c:numFmt formatCode="m/d/yy"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688985711"/>
        <c:crosses val="autoZero"/>
        <c:crossBetween val="between"/>
        <c:majorUnit val="14"/>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4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10.png"/><Relationship Id="rId6" Type="http://schemas.openxmlformats.org/officeDocument/2006/relationships/image" Target="../media/image13.svg"/><Relationship Id="rId11" Type="http://schemas.openxmlformats.org/officeDocument/2006/relationships/image" Target="../media/image15.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4.png"/></Relationships>
</file>

<file path=ppt/diagrams/_rels/data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30.svg"/><Relationship Id="rId1" Type="http://schemas.openxmlformats.org/officeDocument/2006/relationships/image" Target="../media/image19.png"/><Relationship Id="rId6" Type="http://schemas.openxmlformats.org/officeDocument/2006/relationships/image" Target="../media/image34.svg"/><Relationship Id="rId5" Type="http://schemas.openxmlformats.org/officeDocument/2006/relationships/image" Target="../media/image21.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23.png"/></Relationships>
</file>

<file path=ppt/diagrams/_rels/data6.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image" Target="../media/image47.svg"/><Relationship Id="rId1" Type="http://schemas.openxmlformats.org/officeDocument/2006/relationships/image" Target="../media/image26.png"/><Relationship Id="rId6" Type="http://schemas.openxmlformats.org/officeDocument/2006/relationships/image" Target="../media/image51.svg"/><Relationship Id="rId5" Type="http://schemas.openxmlformats.org/officeDocument/2006/relationships/image" Target="../media/image28.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30.png"/></Relationships>
</file>

<file path=ppt/diagrams/_rels/data7.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40.png"/><Relationship Id="rId7" Type="http://schemas.openxmlformats.org/officeDocument/2006/relationships/image" Target="../media/image42.png"/><Relationship Id="rId12" Type="http://schemas.openxmlformats.org/officeDocument/2006/relationships/image" Target="../media/image80.svg"/><Relationship Id="rId2" Type="http://schemas.openxmlformats.org/officeDocument/2006/relationships/image" Target="../media/image70.svg"/><Relationship Id="rId1" Type="http://schemas.openxmlformats.org/officeDocument/2006/relationships/image" Target="../media/image39.png"/><Relationship Id="rId6" Type="http://schemas.openxmlformats.org/officeDocument/2006/relationships/image" Target="../media/image74.svg"/><Relationship Id="rId11" Type="http://schemas.openxmlformats.org/officeDocument/2006/relationships/image" Target="../media/image44.png"/><Relationship Id="rId5" Type="http://schemas.openxmlformats.org/officeDocument/2006/relationships/image" Target="../media/image41.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43.png"/></Relationships>
</file>

<file path=ppt/diagrams/_rels/data8.xml.rels><?xml version="1.0" encoding="UTF-8" standalone="yes"?>
<Relationships xmlns="http://schemas.openxmlformats.org/package/2006/relationships"><Relationship Id="rId8" Type="http://schemas.openxmlformats.org/officeDocument/2006/relationships/image" Target="../media/image107.svg"/><Relationship Id="rId13" Type="http://schemas.openxmlformats.org/officeDocument/2006/relationships/image" Target="../media/image64.png"/><Relationship Id="rId3" Type="http://schemas.openxmlformats.org/officeDocument/2006/relationships/image" Target="../media/image59.png"/><Relationship Id="rId7" Type="http://schemas.openxmlformats.org/officeDocument/2006/relationships/image" Target="../media/image61.png"/><Relationship Id="rId12" Type="http://schemas.openxmlformats.org/officeDocument/2006/relationships/image" Target="../media/image111.svg"/><Relationship Id="rId2" Type="http://schemas.openxmlformats.org/officeDocument/2006/relationships/image" Target="../media/image101.svg"/><Relationship Id="rId1" Type="http://schemas.openxmlformats.org/officeDocument/2006/relationships/image" Target="../media/image58.png"/><Relationship Id="rId6" Type="http://schemas.openxmlformats.org/officeDocument/2006/relationships/image" Target="../media/image105.svg"/><Relationship Id="rId11" Type="http://schemas.openxmlformats.org/officeDocument/2006/relationships/image" Target="../media/image63.png"/><Relationship Id="rId5" Type="http://schemas.openxmlformats.org/officeDocument/2006/relationships/image" Target="../media/image60.png"/><Relationship Id="rId10" Type="http://schemas.openxmlformats.org/officeDocument/2006/relationships/image" Target="../media/image109.svg"/><Relationship Id="rId4" Type="http://schemas.openxmlformats.org/officeDocument/2006/relationships/image" Target="../media/image103.svg"/><Relationship Id="rId9" Type="http://schemas.openxmlformats.org/officeDocument/2006/relationships/image" Target="../media/image62.png"/><Relationship Id="rId14" Type="http://schemas.openxmlformats.org/officeDocument/2006/relationships/image" Target="../media/image11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10.png"/><Relationship Id="rId6" Type="http://schemas.openxmlformats.org/officeDocument/2006/relationships/image" Target="../media/image13.svg"/><Relationship Id="rId11" Type="http://schemas.openxmlformats.org/officeDocument/2006/relationships/image" Target="../media/image15.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30.svg"/><Relationship Id="rId1" Type="http://schemas.openxmlformats.org/officeDocument/2006/relationships/image" Target="../media/image19.png"/><Relationship Id="rId6" Type="http://schemas.openxmlformats.org/officeDocument/2006/relationships/image" Target="../media/image34.svg"/><Relationship Id="rId5" Type="http://schemas.openxmlformats.org/officeDocument/2006/relationships/image" Target="../media/image21.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23.png"/></Relationships>
</file>

<file path=ppt/diagrams/_rels/drawing6.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image" Target="../media/image47.svg"/><Relationship Id="rId1" Type="http://schemas.openxmlformats.org/officeDocument/2006/relationships/image" Target="../media/image26.png"/><Relationship Id="rId6" Type="http://schemas.openxmlformats.org/officeDocument/2006/relationships/image" Target="../media/image51.svg"/><Relationship Id="rId5" Type="http://schemas.openxmlformats.org/officeDocument/2006/relationships/image" Target="../media/image28.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30.png"/></Relationships>
</file>

<file path=ppt/diagrams/_rels/drawing7.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40.png"/><Relationship Id="rId7" Type="http://schemas.openxmlformats.org/officeDocument/2006/relationships/image" Target="../media/image42.png"/><Relationship Id="rId12" Type="http://schemas.openxmlformats.org/officeDocument/2006/relationships/image" Target="../media/image80.svg"/><Relationship Id="rId2" Type="http://schemas.openxmlformats.org/officeDocument/2006/relationships/image" Target="../media/image70.svg"/><Relationship Id="rId1" Type="http://schemas.openxmlformats.org/officeDocument/2006/relationships/image" Target="../media/image39.png"/><Relationship Id="rId6" Type="http://schemas.openxmlformats.org/officeDocument/2006/relationships/image" Target="../media/image74.svg"/><Relationship Id="rId11" Type="http://schemas.openxmlformats.org/officeDocument/2006/relationships/image" Target="../media/image44.png"/><Relationship Id="rId5" Type="http://schemas.openxmlformats.org/officeDocument/2006/relationships/image" Target="../media/image41.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43.png"/></Relationships>
</file>

<file path=ppt/diagrams/_rels/drawing8.xml.rels><?xml version="1.0" encoding="UTF-8" standalone="yes"?>
<Relationships xmlns="http://schemas.openxmlformats.org/package/2006/relationships"><Relationship Id="rId8" Type="http://schemas.openxmlformats.org/officeDocument/2006/relationships/image" Target="../media/image107.svg"/><Relationship Id="rId13" Type="http://schemas.openxmlformats.org/officeDocument/2006/relationships/image" Target="../media/image64.png"/><Relationship Id="rId3" Type="http://schemas.openxmlformats.org/officeDocument/2006/relationships/image" Target="../media/image59.png"/><Relationship Id="rId7" Type="http://schemas.openxmlformats.org/officeDocument/2006/relationships/image" Target="../media/image61.png"/><Relationship Id="rId12" Type="http://schemas.openxmlformats.org/officeDocument/2006/relationships/image" Target="../media/image111.svg"/><Relationship Id="rId2" Type="http://schemas.openxmlformats.org/officeDocument/2006/relationships/image" Target="../media/image101.svg"/><Relationship Id="rId1" Type="http://schemas.openxmlformats.org/officeDocument/2006/relationships/image" Target="../media/image58.png"/><Relationship Id="rId6" Type="http://schemas.openxmlformats.org/officeDocument/2006/relationships/image" Target="../media/image105.svg"/><Relationship Id="rId11" Type="http://schemas.openxmlformats.org/officeDocument/2006/relationships/image" Target="../media/image63.png"/><Relationship Id="rId5" Type="http://schemas.openxmlformats.org/officeDocument/2006/relationships/image" Target="../media/image60.png"/><Relationship Id="rId10" Type="http://schemas.openxmlformats.org/officeDocument/2006/relationships/image" Target="../media/image109.svg"/><Relationship Id="rId4" Type="http://schemas.openxmlformats.org/officeDocument/2006/relationships/image" Target="../media/image103.svg"/><Relationship Id="rId9" Type="http://schemas.openxmlformats.org/officeDocument/2006/relationships/image" Target="../media/image62.png"/><Relationship Id="rId14" Type="http://schemas.openxmlformats.org/officeDocument/2006/relationships/image" Target="../media/image1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151F0D-08BE-4920-B498-50B2D502C73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7B1C9CAD-E87B-4752-AD34-A7D72F9BBDD5}">
      <dgm:prSet/>
      <dgm:spPr/>
      <dgm:t>
        <a:bodyPr/>
        <a:lstStyle/>
        <a:p>
          <a:r>
            <a:rPr lang="en-GB"/>
            <a:t>Sports Therapists duty to reduce and prevent injuries (Society of Sports Therapists, 2012)</a:t>
          </a:r>
          <a:endParaRPr lang="en-US"/>
        </a:p>
      </dgm:t>
    </dgm:pt>
    <dgm:pt modelId="{89E3A5A2-E1A4-45D5-B108-1D1490BDFCDF}" type="parTrans" cxnId="{AEFAE0B4-C12B-4F9C-8E84-0C79FB5BE9EF}">
      <dgm:prSet/>
      <dgm:spPr/>
      <dgm:t>
        <a:bodyPr/>
        <a:lstStyle/>
        <a:p>
          <a:endParaRPr lang="en-US"/>
        </a:p>
      </dgm:t>
    </dgm:pt>
    <dgm:pt modelId="{659D0FC9-94B6-4A4C-9B56-7A5210608999}" type="sibTrans" cxnId="{AEFAE0B4-C12B-4F9C-8E84-0C79FB5BE9EF}">
      <dgm:prSet/>
      <dgm:spPr/>
      <dgm:t>
        <a:bodyPr/>
        <a:lstStyle/>
        <a:p>
          <a:endParaRPr lang="en-US"/>
        </a:p>
      </dgm:t>
    </dgm:pt>
    <dgm:pt modelId="{0F614355-9154-466D-B67C-938A56CFC7C7}">
      <dgm:prSet/>
      <dgm:spPr/>
      <dgm:t>
        <a:bodyPr/>
        <a:lstStyle/>
        <a:p>
          <a:r>
            <a:rPr lang="en-GB" dirty="0"/>
            <a:t>Understanding injuries in CrossFit</a:t>
          </a:r>
          <a:endParaRPr lang="en-US" dirty="0"/>
        </a:p>
      </dgm:t>
    </dgm:pt>
    <dgm:pt modelId="{04FD8F22-9B38-4A57-B865-D8E70D6947C6}" type="parTrans" cxnId="{F16931BF-3D64-4B0A-8DF7-B87C69502A99}">
      <dgm:prSet/>
      <dgm:spPr/>
      <dgm:t>
        <a:bodyPr/>
        <a:lstStyle/>
        <a:p>
          <a:endParaRPr lang="en-US"/>
        </a:p>
      </dgm:t>
    </dgm:pt>
    <dgm:pt modelId="{CB9B7FF6-0A6D-4FA0-81B6-39501E86742D}" type="sibTrans" cxnId="{F16931BF-3D64-4B0A-8DF7-B87C69502A99}">
      <dgm:prSet/>
      <dgm:spPr/>
      <dgm:t>
        <a:bodyPr/>
        <a:lstStyle/>
        <a:p>
          <a:endParaRPr lang="en-US"/>
        </a:p>
      </dgm:t>
    </dgm:pt>
    <dgm:pt modelId="{E5FCA2CD-13B1-4615-8700-A08E80B85A5E}">
      <dgm:prSet/>
      <dgm:spPr/>
      <dgm:t>
        <a:bodyPr/>
        <a:lstStyle/>
        <a:p>
          <a:r>
            <a:rPr lang="en-GB"/>
            <a:t>Lower back pain is one of the leading causes of disability in the world (Speksnijder </a:t>
          </a:r>
          <a:r>
            <a:rPr lang="en-GB" i="1"/>
            <a:t>et al., </a:t>
          </a:r>
          <a:r>
            <a:rPr lang="en-GB"/>
            <a:t>2016).</a:t>
          </a:r>
          <a:endParaRPr lang="en-US"/>
        </a:p>
      </dgm:t>
    </dgm:pt>
    <dgm:pt modelId="{231C663C-D071-4B89-A72C-07389189F37F}" type="parTrans" cxnId="{C8B5605F-5064-4592-8AE4-9B22BC33A0A3}">
      <dgm:prSet/>
      <dgm:spPr/>
      <dgm:t>
        <a:bodyPr/>
        <a:lstStyle/>
        <a:p>
          <a:endParaRPr lang="en-US"/>
        </a:p>
      </dgm:t>
    </dgm:pt>
    <dgm:pt modelId="{CD51EDFA-1F27-49BB-911C-6261D08777E4}" type="sibTrans" cxnId="{C8B5605F-5064-4592-8AE4-9B22BC33A0A3}">
      <dgm:prSet/>
      <dgm:spPr/>
      <dgm:t>
        <a:bodyPr/>
        <a:lstStyle/>
        <a:p>
          <a:endParaRPr lang="en-US"/>
        </a:p>
      </dgm:t>
    </dgm:pt>
    <dgm:pt modelId="{36718A37-D1C7-46A2-8F3F-2DF7CB49F1A1}">
      <dgm:prSet/>
      <dgm:spPr/>
      <dgm:t>
        <a:bodyPr/>
        <a:lstStyle/>
        <a:p>
          <a:r>
            <a:rPr lang="en-GB"/>
            <a:t>Goals of this research:</a:t>
          </a:r>
          <a:endParaRPr lang="en-US"/>
        </a:p>
      </dgm:t>
    </dgm:pt>
    <dgm:pt modelId="{79C55475-B6C7-4B62-89F6-3913DBC54538}" type="parTrans" cxnId="{75C22588-5FFD-4995-83CA-CCC521596570}">
      <dgm:prSet/>
      <dgm:spPr/>
      <dgm:t>
        <a:bodyPr/>
        <a:lstStyle/>
        <a:p>
          <a:endParaRPr lang="en-US"/>
        </a:p>
      </dgm:t>
    </dgm:pt>
    <dgm:pt modelId="{E0833C91-2B06-4A15-B2EB-71CD7F1B28C9}" type="sibTrans" cxnId="{75C22588-5FFD-4995-83CA-CCC521596570}">
      <dgm:prSet/>
      <dgm:spPr/>
      <dgm:t>
        <a:bodyPr/>
        <a:lstStyle/>
        <a:p>
          <a:endParaRPr lang="en-US"/>
        </a:p>
      </dgm:t>
    </dgm:pt>
    <dgm:pt modelId="{670335BC-BC3F-48AC-9097-D485D2D02A93}">
      <dgm:prSet/>
      <dgm:spPr/>
      <dgm:t>
        <a:bodyPr/>
        <a:lstStyle/>
        <a:p>
          <a:r>
            <a:rPr lang="en-GB"/>
            <a:t>Identify a Relationship Between Strength/Extensibility on LBP</a:t>
          </a:r>
          <a:endParaRPr lang="en-US"/>
        </a:p>
      </dgm:t>
    </dgm:pt>
    <dgm:pt modelId="{56DE27BD-0355-40B6-B786-AA1FC5D6FD7A}" type="parTrans" cxnId="{84F15D1E-832F-4E42-9B7E-C28B4EEEBE58}">
      <dgm:prSet/>
      <dgm:spPr/>
      <dgm:t>
        <a:bodyPr/>
        <a:lstStyle/>
        <a:p>
          <a:endParaRPr lang="en-US"/>
        </a:p>
      </dgm:t>
    </dgm:pt>
    <dgm:pt modelId="{9E780750-0E63-4920-A9D8-A3833DB47B36}" type="sibTrans" cxnId="{84F15D1E-832F-4E42-9B7E-C28B4EEEBE58}">
      <dgm:prSet/>
      <dgm:spPr/>
      <dgm:t>
        <a:bodyPr/>
        <a:lstStyle/>
        <a:p>
          <a:endParaRPr lang="en-US"/>
        </a:p>
      </dgm:t>
    </dgm:pt>
    <dgm:pt modelId="{87D90A7E-BAE1-4DEC-9840-187AB868C538}">
      <dgm:prSet/>
      <dgm:spPr/>
      <dgm:t>
        <a:bodyPr/>
        <a:lstStyle/>
        <a:p>
          <a:r>
            <a:rPr lang="en-GB"/>
            <a:t>Determine a Contributing Factor of LBP in CrossFit                                                                </a:t>
          </a:r>
          <a:endParaRPr lang="en-US"/>
        </a:p>
      </dgm:t>
    </dgm:pt>
    <dgm:pt modelId="{151B422D-6939-4589-89B6-5C569F503512}" type="parTrans" cxnId="{955253A1-01A3-4B96-AE37-348E530BE6D3}">
      <dgm:prSet/>
      <dgm:spPr/>
      <dgm:t>
        <a:bodyPr/>
        <a:lstStyle/>
        <a:p>
          <a:endParaRPr lang="en-US"/>
        </a:p>
      </dgm:t>
    </dgm:pt>
    <dgm:pt modelId="{9B772777-54F7-4A40-B0C2-47574FF7506A}" type="sibTrans" cxnId="{955253A1-01A3-4B96-AE37-348E530BE6D3}">
      <dgm:prSet/>
      <dgm:spPr/>
      <dgm:t>
        <a:bodyPr/>
        <a:lstStyle/>
        <a:p>
          <a:endParaRPr lang="en-US"/>
        </a:p>
      </dgm:t>
    </dgm:pt>
    <dgm:pt modelId="{F6ED3E39-C797-4356-B4E0-1C0EC01891C3}">
      <dgm:prSet/>
      <dgm:spPr/>
      <dgm:t>
        <a:bodyPr/>
        <a:lstStyle/>
        <a:p>
          <a:r>
            <a:rPr lang="en-GB"/>
            <a:t>Recommend Exercise to Reduce the Incidence of LBP</a:t>
          </a:r>
          <a:endParaRPr lang="en-US"/>
        </a:p>
      </dgm:t>
    </dgm:pt>
    <dgm:pt modelId="{AF5D7060-3771-4A48-9C45-A95A68CB22C5}" type="parTrans" cxnId="{9076542C-9F8E-4053-8EEC-370DAB6E933C}">
      <dgm:prSet/>
      <dgm:spPr/>
      <dgm:t>
        <a:bodyPr/>
        <a:lstStyle/>
        <a:p>
          <a:endParaRPr lang="en-US"/>
        </a:p>
      </dgm:t>
    </dgm:pt>
    <dgm:pt modelId="{7C081BCE-6589-4556-971C-CB944659A7F9}" type="sibTrans" cxnId="{9076542C-9F8E-4053-8EEC-370DAB6E933C}">
      <dgm:prSet/>
      <dgm:spPr/>
      <dgm:t>
        <a:bodyPr/>
        <a:lstStyle/>
        <a:p>
          <a:endParaRPr lang="en-US"/>
        </a:p>
      </dgm:t>
    </dgm:pt>
    <dgm:pt modelId="{156389F9-61B5-4F57-A548-102C216440FD}">
      <dgm:prSet/>
      <dgm:spPr/>
      <dgm:t>
        <a:bodyPr/>
        <a:lstStyle/>
        <a:p>
          <a:r>
            <a:rPr lang="en-GB" dirty="0"/>
            <a:t>Reduce Injury Risks and LBP associated Disorders/Injuries                                     </a:t>
          </a:r>
          <a:endParaRPr lang="en-US" dirty="0"/>
        </a:p>
      </dgm:t>
    </dgm:pt>
    <dgm:pt modelId="{8DED47CA-87DD-4498-ABD3-DBACE970F789}" type="parTrans" cxnId="{8685388C-D123-48A2-BD11-5BA892849A21}">
      <dgm:prSet/>
      <dgm:spPr/>
      <dgm:t>
        <a:bodyPr/>
        <a:lstStyle/>
        <a:p>
          <a:endParaRPr lang="en-US"/>
        </a:p>
      </dgm:t>
    </dgm:pt>
    <dgm:pt modelId="{BE685CC9-4AB5-4A5E-A8CC-388052186F02}" type="sibTrans" cxnId="{8685388C-D123-48A2-BD11-5BA892849A21}">
      <dgm:prSet/>
      <dgm:spPr/>
      <dgm:t>
        <a:bodyPr/>
        <a:lstStyle/>
        <a:p>
          <a:endParaRPr lang="en-US"/>
        </a:p>
      </dgm:t>
    </dgm:pt>
    <dgm:pt modelId="{CB5C1FF6-EB8A-4A19-9166-B402FFF98B8C}" type="pres">
      <dgm:prSet presAssocID="{9A151F0D-08BE-4920-B498-50B2D502C735}" presName="Name0" presStyleCnt="0">
        <dgm:presLayoutVars>
          <dgm:dir/>
          <dgm:resizeHandles val="exact"/>
        </dgm:presLayoutVars>
      </dgm:prSet>
      <dgm:spPr/>
      <dgm:t>
        <a:bodyPr/>
        <a:lstStyle/>
        <a:p>
          <a:endParaRPr lang="en-US"/>
        </a:p>
      </dgm:t>
    </dgm:pt>
    <dgm:pt modelId="{0AE39BB1-85A5-41EE-9700-5DFFF7B5A713}" type="pres">
      <dgm:prSet presAssocID="{7B1C9CAD-E87B-4752-AD34-A7D72F9BBDD5}" presName="node" presStyleLbl="node1" presStyleIdx="0" presStyleCnt="8">
        <dgm:presLayoutVars>
          <dgm:bulletEnabled val="1"/>
        </dgm:presLayoutVars>
      </dgm:prSet>
      <dgm:spPr/>
      <dgm:t>
        <a:bodyPr/>
        <a:lstStyle/>
        <a:p>
          <a:endParaRPr lang="en-US"/>
        </a:p>
      </dgm:t>
    </dgm:pt>
    <dgm:pt modelId="{C20C7EF7-9C6D-4FBF-A2D7-C3169C29FB2F}" type="pres">
      <dgm:prSet presAssocID="{659D0FC9-94B6-4A4C-9B56-7A5210608999}" presName="sibTrans" presStyleLbl="sibTrans1D1" presStyleIdx="0" presStyleCnt="7"/>
      <dgm:spPr/>
      <dgm:t>
        <a:bodyPr/>
        <a:lstStyle/>
        <a:p>
          <a:endParaRPr lang="en-US"/>
        </a:p>
      </dgm:t>
    </dgm:pt>
    <dgm:pt modelId="{4CAE25AE-20FE-4EEC-BA3D-B6AE97264719}" type="pres">
      <dgm:prSet presAssocID="{659D0FC9-94B6-4A4C-9B56-7A5210608999}" presName="connectorText" presStyleLbl="sibTrans1D1" presStyleIdx="0" presStyleCnt="7"/>
      <dgm:spPr/>
      <dgm:t>
        <a:bodyPr/>
        <a:lstStyle/>
        <a:p>
          <a:endParaRPr lang="en-US"/>
        </a:p>
      </dgm:t>
    </dgm:pt>
    <dgm:pt modelId="{F69285D3-6B27-462D-AB13-32D1E1B1D907}" type="pres">
      <dgm:prSet presAssocID="{0F614355-9154-466D-B67C-938A56CFC7C7}" presName="node" presStyleLbl="node1" presStyleIdx="1" presStyleCnt="8">
        <dgm:presLayoutVars>
          <dgm:bulletEnabled val="1"/>
        </dgm:presLayoutVars>
      </dgm:prSet>
      <dgm:spPr/>
      <dgm:t>
        <a:bodyPr/>
        <a:lstStyle/>
        <a:p>
          <a:endParaRPr lang="en-US"/>
        </a:p>
      </dgm:t>
    </dgm:pt>
    <dgm:pt modelId="{686CBBFC-9AAB-4626-9599-A556681C2116}" type="pres">
      <dgm:prSet presAssocID="{CB9B7FF6-0A6D-4FA0-81B6-39501E86742D}" presName="sibTrans" presStyleLbl="sibTrans1D1" presStyleIdx="1" presStyleCnt="7"/>
      <dgm:spPr/>
      <dgm:t>
        <a:bodyPr/>
        <a:lstStyle/>
        <a:p>
          <a:endParaRPr lang="en-US"/>
        </a:p>
      </dgm:t>
    </dgm:pt>
    <dgm:pt modelId="{195DA31B-E50B-413E-90B7-96F37CBAFC0D}" type="pres">
      <dgm:prSet presAssocID="{CB9B7FF6-0A6D-4FA0-81B6-39501E86742D}" presName="connectorText" presStyleLbl="sibTrans1D1" presStyleIdx="1" presStyleCnt="7"/>
      <dgm:spPr/>
      <dgm:t>
        <a:bodyPr/>
        <a:lstStyle/>
        <a:p>
          <a:endParaRPr lang="en-US"/>
        </a:p>
      </dgm:t>
    </dgm:pt>
    <dgm:pt modelId="{F0F2EF95-6AF0-4116-BA14-C96A16A7BD0A}" type="pres">
      <dgm:prSet presAssocID="{E5FCA2CD-13B1-4615-8700-A08E80B85A5E}" presName="node" presStyleLbl="node1" presStyleIdx="2" presStyleCnt="8">
        <dgm:presLayoutVars>
          <dgm:bulletEnabled val="1"/>
        </dgm:presLayoutVars>
      </dgm:prSet>
      <dgm:spPr/>
      <dgm:t>
        <a:bodyPr/>
        <a:lstStyle/>
        <a:p>
          <a:endParaRPr lang="en-US"/>
        </a:p>
      </dgm:t>
    </dgm:pt>
    <dgm:pt modelId="{1297B773-D490-453B-AC7F-31E1A997175B}" type="pres">
      <dgm:prSet presAssocID="{CD51EDFA-1F27-49BB-911C-6261D08777E4}" presName="sibTrans" presStyleLbl="sibTrans1D1" presStyleIdx="2" presStyleCnt="7"/>
      <dgm:spPr/>
      <dgm:t>
        <a:bodyPr/>
        <a:lstStyle/>
        <a:p>
          <a:endParaRPr lang="en-US"/>
        </a:p>
      </dgm:t>
    </dgm:pt>
    <dgm:pt modelId="{5CB0CB1D-D7F9-4D37-9850-E3E8FECD6B76}" type="pres">
      <dgm:prSet presAssocID="{CD51EDFA-1F27-49BB-911C-6261D08777E4}" presName="connectorText" presStyleLbl="sibTrans1D1" presStyleIdx="2" presStyleCnt="7"/>
      <dgm:spPr/>
      <dgm:t>
        <a:bodyPr/>
        <a:lstStyle/>
        <a:p>
          <a:endParaRPr lang="en-US"/>
        </a:p>
      </dgm:t>
    </dgm:pt>
    <dgm:pt modelId="{B4022F0F-872A-49FC-B14A-8E31DE223191}" type="pres">
      <dgm:prSet presAssocID="{36718A37-D1C7-46A2-8F3F-2DF7CB49F1A1}" presName="node" presStyleLbl="node1" presStyleIdx="3" presStyleCnt="8">
        <dgm:presLayoutVars>
          <dgm:bulletEnabled val="1"/>
        </dgm:presLayoutVars>
      </dgm:prSet>
      <dgm:spPr/>
      <dgm:t>
        <a:bodyPr/>
        <a:lstStyle/>
        <a:p>
          <a:endParaRPr lang="en-US"/>
        </a:p>
      </dgm:t>
    </dgm:pt>
    <dgm:pt modelId="{8BAF7916-2967-447D-AFFD-ACE64CF43311}" type="pres">
      <dgm:prSet presAssocID="{E0833C91-2B06-4A15-B2EB-71CD7F1B28C9}" presName="sibTrans" presStyleLbl="sibTrans1D1" presStyleIdx="3" presStyleCnt="7"/>
      <dgm:spPr/>
      <dgm:t>
        <a:bodyPr/>
        <a:lstStyle/>
        <a:p>
          <a:endParaRPr lang="en-US"/>
        </a:p>
      </dgm:t>
    </dgm:pt>
    <dgm:pt modelId="{7923F58C-0866-47CC-8108-4008C709EEE7}" type="pres">
      <dgm:prSet presAssocID="{E0833C91-2B06-4A15-B2EB-71CD7F1B28C9}" presName="connectorText" presStyleLbl="sibTrans1D1" presStyleIdx="3" presStyleCnt="7"/>
      <dgm:spPr/>
      <dgm:t>
        <a:bodyPr/>
        <a:lstStyle/>
        <a:p>
          <a:endParaRPr lang="en-US"/>
        </a:p>
      </dgm:t>
    </dgm:pt>
    <dgm:pt modelId="{7F4F9582-4402-4065-B072-3CA68CE8C7DF}" type="pres">
      <dgm:prSet presAssocID="{670335BC-BC3F-48AC-9097-D485D2D02A93}" presName="node" presStyleLbl="node1" presStyleIdx="4" presStyleCnt="8">
        <dgm:presLayoutVars>
          <dgm:bulletEnabled val="1"/>
        </dgm:presLayoutVars>
      </dgm:prSet>
      <dgm:spPr/>
      <dgm:t>
        <a:bodyPr/>
        <a:lstStyle/>
        <a:p>
          <a:endParaRPr lang="en-US"/>
        </a:p>
      </dgm:t>
    </dgm:pt>
    <dgm:pt modelId="{68897674-DF77-427A-9E04-4E3CF8D81593}" type="pres">
      <dgm:prSet presAssocID="{9E780750-0E63-4920-A9D8-A3833DB47B36}" presName="sibTrans" presStyleLbl="sibTrans1D1" presStyleIdx="4" presStyleCnt="7"/>
      <dgm:spPr/>
      <dgm:t>
        <a:bodyPr/>
        <a:lstStyle/>
        <a:p>
          <a:endParaRPr lang="en-US"/>
        </a:p>
      </dgm:t>
    </dgm:pt>
    <dgm:pt modelId="{95896304-59B6-40E8-A511-AEE13334E9B1}" type="pres">
      <dgm:prSet presAssocID="{9E780750-0E63-4920-A9D8-A3833DB47B36}" presName="connectorText" presStyleLbl="sibTrans1D1" presStyleIdx="4" presStyleCnt="7"/>
      <dgm:spPr/>
      <dgm:t>
        <a:bodyPr/>
        <a:lstStyle/>
        <a:p>
          <a:endParaRPr lang="en-US"/>
        </a:p>
      </dgm:t>
    </dgm:pt>
    <dgm:pt modelId="{BD500E46-A8B6-4A2E-928E-793633421B4E}" type="pres">
      <dgm:prSet presAssocID="{87D90A7E-BAE1-4DEC-9840-187AB868C538}" presName="node" presStyleLbl="node1" presStyleIdx="5" presStyleCnt="8">
        <dgm:presLayoutVars>
          <dgm:bulletEnabled val="1"/>
        </dgm:presLayoutVars>
      </dgm:prSet>
      <dgm:spPr/>
      <dgm:t>
        <a:bodyPr/>
        <a:lstStyle/>
        <a:p>
          <a:endParaRPr lang="en-US"/>
        </a:p>
      </dgm:t>
    </dgm:pt>
    <dgm:pt modelId="{A7957121-A295-4EBE-A2D4-2876B5D19BED}" type="pres">
      <dgm:prSet presAssocID="{9B772777-54F7-4A40-B0C2-47574FF7506A}" presName="sibTrans" presStyleLbl="sibTrans1D1" presStyleIdx="5" presStyleCnt="7"/>
      <dgm:spPr/>
      <dgm:t>
        <a:bodyPr/>
        <a:lstStyle/>
        <a:p>
          <a:endParaRPr lang="en-US"/>
        </a:p>
      </dgm:t>
    </dgm:pt>
    <dgm:pt modelId="{CEBD4E51-C758-41DF-BCAA-18BDF8D73E57}" type="pres">
      <dgm:prSet presAssocID="{9B772777-54F7-4A40-B0C2-47574FF7506A}" presName="connectorText" presStyleLbl="sibTrans1D1" presStyleIdx="5" presStyleCnt="7"/>
      <dgm:spPr/>
      <dgm:t>
        <a:bodyPr/>
        <a:lstStyle/>
        <a:p>
          <a:endParaRPr lang="en-US"/>
        </a:p>
      </dgm:t>
    </dgm:pt>
    <dgm:pt modelId="{36304EB6-CB51-415A-AD64-B020FC3788D8}" type="pres">
      <dgm:prSet presAssocID="{F6ED3E39-C797-4356-B4E0-1C0EC01891C3}" presName="node" presStyleLbl="node1" presStyleIdx="6" presStyleCnt="8">
        <dgm:presLayoutVars>
          <dgm:bulletEnabled val="1"/>
        </dgm:presLayoutVars>
      </dgm:prSet>
      <dgm:spPr/>
      <dgm:t>
        <a:bodyPr/>
        <a:lstStyle/>
        <a:p>
          <a:endParaRPr lang="en-US"/>
        </a:p>
      </dgm:t>
    </dgm:pt>
    <dgm:pt modelId="{069977C9-F0C6-4D93-A5F1-7F100B0B63F5}" type="pres">
      <dgm:prSet presAssocID="{7C081BCE-6589-4556-971C-CB944659A7F9}" presName="sibTrans" presStyleLbl="sibTrans1D1" presStyleIdx="6" presStyleCnt="7"/>
      <dgm:spPr/>
      <dgm:t>
        <a:bodyPr/>
        <a:lstStyle/>
        <a:p>
          <a:endParaRPr lang="en-US"/>
        </a:p>
      </dgm:t>
    </dgm:pt>
    <dgm:pt modelId="{3FCE2ADD-1402-420E-81B7-C5DA757F1BD9}" type="pres">
      <dgm:prSet presAssocID="{7C081BCE-6589-4556-971C-CB944659A7F9}" presName="connectorText" presStyleLbl="sibTrans1D1" presStyleIdx="6" presStyleCnt="7"/>
      <dgm:spPr/>
      <dgm:t>
        <a:bodyPr/>
        <a:lstStyle/>
        <a:p>
          <a:endParaRPr lang="en-US"/>
        </a:p>
      </dgm:t>
    </dgm:pt>
    <dgm:pt modelId="{DADE06DB-69F3-4FFA-9663-C6E931551440}" type="pres">
      <dgm:prSet presAssocID="{156389F9-61B5-4F57-A548-102C216440FD}" presName="node" presStyleLbl="node1" presStyleIdx="7" presStyleCnt="8">
        <dgm:presLayoutVars>
          <dgm:bulletEnabled val="1"/>
        </dgm:presLayoutVars>
      </dgm:prSet>
      <dgm:spPr/>
      <dgm:t>
        <a:bodyPr/>
        <a:lstStyle/>
        <a:p>
          <a:endParaRPr lang="en-US"/>
        </a:p>
      </dgm:t>
    </dgm:pt>
  </dgm:ptLst>
  <dgm:cxnLst>
    <dgm:cxn modelId="{FF331FC5-5798-4A18-8106-2D9C79BFD86F}" type="presOf" srcId="{CD51EDFA-1F27-49BB-911C-6261D08777E4}" destId="{1297B773-D490-453B-AC7F-31E1A997175B}" srcOrd="0" destOrd="0" presId="urn:microsoft.com/office/officeart/2016/7/layout/RepeatingBendingProcessNew"/>
    <dgm:cxn modelId="{F9C77CDD-E352-40C0-A14A-6E845A2B3A70}" type="presOf" srcId="{CD51EDFA-1F27-49BB-911C-6261D08777E4}" destId="{5CB0CB1D-D7F9-4D37-9850-E3E8FECD6B76}" srcOrd="1" destOrd="0" presId="urn:microsoft.com/office/officeart/2016/7/layout/RepeatingBendingProcessNew"/>
    <dgm:cxn modelId="{75C22588-5FFD-4995-83CA-CCC521596570}" srcId="{9A151F0D-08BE-4920-B498-50B2D502C735}" destId="{36718A37-D1C7-46A2-8F3F-2DF7CB49F1A1}" srcOrd="3" destOrd="0" parTransId="{79C55475-B6C7-4B62-89F6-3913DBC54538}" sibTransId="{E0833C91-2B06-4A15-B2EB-71CD7F1B28C9}"/>
    <dgm:cxn modelId="{9076542C-9F8E-4053-8EEC-370DAB6E933C}" srcId="{9A151F0D-08BE-4920-B498-50B2D502C735}" destId="{F6ED3E39-C797-4356-B4E0-1C0EC01891C3}" srcOrd="6" destOrd="0" parTransId="{AF5D7060-3771-4A48-9C45-A95A68CB22C5}" sibTransId="{7C081BCE-6589-4556-971C-CB944659A7F9}"/>
    <dgm:cxn modelId="{8FFB09E8-294C-4922-ADEF-FCC9172195A8}" type="presOf" srcId="{9E780750-0E63-4920-A9D8-A3833DB47B36}" destId="{68897674-DF77-427A-9E04-4E3CF8D81593}" srcOrd="0" destOrd="0" presId="urn:microsoft.com/office/officeart/2016/7/layout/RepeatingBendingProcessNew"/>
    <dgm:cxn modelId="{7C1E606C-87BE-4082-BBAC-18C6CAD50E57}" type="presOf" srcId="{36718A37-D1C7-46A2-8F3F-2DF7CB49F1A1}" destId="{B4022F0F-872A-49FC-B14A-8E31DE223191}" srcOrd="0" destOrd="0" presId="urn:microsoft.com/office/officeart/2016/7/layout/RepeatingBendingProcessNew"/>
    <dgm:cxn modelId="{7F98A435-E7FE-48DF-8285-E23FF8765277}" type="presOf" srcId="{659D0FC9-94B6-4A4C-9B56-7A5210608999}" destId="{C20C7EF7-9C6D-4FBF-A2D7-C3169C29FB2F}" srcOrd="0" destOrd="0" presId="urn:microsoft.com/office/officeart/2016/7/layout/RepeatingBendingProcessNew"/>
    <dgm:cxn modelId="{BE91F912-1C60-4E5B-B113-A5C634FDD2C2}" type="presOf" srcId="{E0833C91-2B06-4A15-B2EB-71CD7F1B28C9}" destId="{8BAF7916-2967-447D-AFFD-ACE64CF43311}" srcOrd="0" destOrd="0" presId="urn:microsoft.com/office/officeart/2016/7/layout/RepeatingBendingProcessNew"/>
    <dgm:cxn modelId="{08E0490F-0FC8-4BB9-A593-BFE8040A6A13}" type="presOf" srcId="{87D90A7E-BAE1-4DEC-9840-187AB868C538}" destId="{BD500E46-A8B6-4A2E-928E-793633421B4E}" srcOrd="0" destOrd="0" presId="urn:microsoft.com/office/officeart/2016/7/layout/RepeatingBendingProcessNew"/>
    <dgm:cxn modelId="{F8075CC8-C706-4FD9-AD8C-EE4D6F510DDF}" type="presOf" srcId="{659D0FC9-94B6-4A4C-9B56-7A5210608999}" destId="{4CAE25AE-20FE-4EEC-BA3D-B6AE97264719}" srcOrd="1" destOrd="0" presId="urn:microsoft.com/office/officeart/2016/7/layout/RepeatingBendingProcessNew"/>
    <dgm:cxn modelId="{A10CAB3C-6938-4A1E-8551-609E1C7D3E12}" type="presOf" srcId="{CB9B7FF6-0A6D-4FA0-81B6-39501E86742D}" destId="{686CBBFC-9AAB-4626-9599-A556681C2116}" srcOrd="0" destOrd="0" presId="urn:microsoft.com/office/officeart/2016/7/layout/RepeatingBendingProcessNew"/>
    <dgm:cxn modelId="{C8B5605F-5064-4592-8AE4-9B22BC33A0A3}" srcId="{9A151F0D-08BE-4920-B498-50B2D502C735}" destId="{E5FCA2CD-13B1-4615-8700-A08E80B85A5E}" srcOrd="2" destOrd="0" parTransId="{231C663C-D071-4B89-A72C-07389189F37F}" sibTransId="{CD51EDFA-1F27-49BB-911C-6261D08777E4}"/>
    <dgm:cxn modelId="{0554544A-4DEB-4730-AA5A-DCA9C8888EBB}" type="presOf" srcId="{9B772777-54F7-4A40-B0C2-47574FF7506A}" destId="{CEBD4E51-C758-41DF-BCAA-18BDF8D73E57}" srcOrd="1" destOrd="0" presId="urn:microsoft.com/office/officeart/2016/7/layout/RepeatingBendingProcessNew"/>
    <dgm:cxn modelId="{E874B7EB-B39B-4C3F-9A98-1FD1AFC9020E}" type="presOf" srcId="{F6ED3E39-C797-4356-B4E0-1C0EC01891C3}" destId="{36304EB6-CB51-415A-AD64-B020FC3788D8}" srcOrd="0" destOrd="0" presId="urn:microsoft.com/office/officeart/2016/7/layout/RepeatingBendingProcessNew"/>
    <dgm:cxn modelId="{F6FB5E4F-95A8-4CE1-944E-32E1BA3EC633}" type="presOf" srcId="{0F614355-9154-466D-B67C-938A56CFC7C7}" destId="{F69285D3-6B27-462D-AB13-32D1E1B1D907}" srcOrd="0" destOrd="0" presId="urn:microsoft.com/office/officeart/2016/7/layout/RepeatingBendingProcessNew"/>
    <dgm:cxn modelId="{E063539A-EB10-449D-B451-BDA1227206F2}" type="presOf" srcId="{670335BC-BC3F-48AC-9097-D485D2D02A93}" destId="{7F4F9582-4402-4065-B072-3CA68CE8C7DF}" srcOrd="0" destOrd="0" presId="urn:microsoft.com/office/officeart/2016/7/layout/RepeatingBendingProcessNew"/>
    <dgm:cxn modelId="{126E9502-09DD-4AC2-965E-3B92E3822F54}" type="presOf" srcId="{9B772777-54F7-4A40-B0C2-47574FF7506A}" destId="{A7957121-A295-4EBE-A2D4-2876B5D19BED}" srcOrd="0" destOrd="0" presId="urn:microsoft.com/office/officeart/2016/7/layout/RepeatingBendingProcessNew"/>
    <dgm:cxn modelId="{166B7208-0B4A-4658-9B81-604331853504}" type="presOf" srcId="{156389F9-61B5-4F57-A548-102C216440FD}" destId="{DADE06DB-69F3-4FFA-9663-C6E931551440}" srcOrd="0" destOrd="0" presId="urn:microsoft.com/office/officeart/2016/7/layout/RepeatingBendingProcessNew"/>
    <dgm:cxn modelId="{F16931BF-3D64-4B0A-8DF7-B87C69502A99}" srcId="{9A151F0D-08BE-4920-B498-50B2D502C735}" destId="{0F614355-9154-466D-B67C-938A56CFC7C7}" srcOrd="1" destOrd="0" parTransId="{04FD8F22-9B38-4A57-B865-D8E70D6947C6}" sibTransId="{CB9B7FF6-0A6D-4FA0-81B6-39501E86742D}"/>
    <dgm:cxn modelId="{955253A1-01A3-4B96-AE37-348E530BE6D3}" srcId="{9A151F0D-08BE-4920-B498-50B2D502C735}" destId="{87D90A7E-BAE1-4DEC-9840-187AB868C538}" srcOrd="5" destOrd="0" parTransId="{151B422D-6939-4589-89B6-5C569F503512}" sibTransId="{9B772777-54F7-4A40-B0C2-47574FF7506A}"/>
    <dgm:cxn modelId="{572685F9-0364-4F6F-805D-F5FC3E8C957C}" type="presOf" srcId="{E5FCA2CD-13B1-4615-8700-A08E80B85A5E}" destId="{F0F2EF95-6AF0-4116-BA14-C96A16A7BD0A}" srcOrd="0" destOrd="0" presId="urn:microsoft.com/office/officeart/2016/7/layout/RepeatingBendingProcessNew"/>
    <dgm:cxn modelId="{84F15D1E-832F-4E42-9B7E-C28B4EEEBE58}" srcId="{9A151F0D-08BE-4920-B498-50B2D502C735}" destId="{670335BC-BC3F-48AC-9097-D485D2D02A93}" srcOrd="4" destOrd="0" parTransId="{56DE27BD-0355-40B6-B786-AA1FC5D6FD7A}" sibTransId="{9E780750-0E63-4920-A9D8-A3833DB47B36}"/>
    <dgm:cxn modelId="{91F4F412-DB03-4B95-A9FB-EC0A4755EBCA}" type="presOf" srcId="{7C081BCE-6589-4556-971C-CB944659A7F9}" destId="{069977C9-F0C6-4D93-A5F1-7F100B0B63F5}" srcOrd="0" destOrd="0" presId="urn:microsoft.com/office/officeart/2016/7/layout/RepeatingBendingProcessNew"/>
    <dgm:cxn modelId="{E8EE52FD-B3B2-42C9-B526-143D93CAA6C8}" type="presOf" srcId="{CB9B7FF6-0A6D-4FA0-81B6-39501E86742D}" destId="{195DA31B-E50B-413E-90B7-96F37CBAFC0D}" srcOrd="1" destOrd="0" presId="urn:microsoft.com/office/officeart/2016/7/layout/RepeatingBendingProcessNew"/>
    <dgm:cxn modelId="{A32C4A49-09CA-4A1B-8073-E656AD507A5A}" type="presOf" srcId="{E0833C91-2B06-4A15-B2EB-71CD7F1B28C9}" destId="{7923F58C-0866-47CC-8108-4008C709EEE7}" srcOrd="1" destOrd="0" presId="urn:microsoft.com/office/officeart/2016/7/layout/RepeatingBendingProcessNew"/>
    <dgm:cxn modelId="{A4703A90-0142-4B41-A8E5-4CD96D79D2C1}" type="presOf" srcId="{7B1C9CAD-E87B-4752-AD34-A7D72F9BBDD5}" destId="{0AE39BB1-85A5-41EE-9700-5DFFF7B5A713}" srcOrd="0" destOrd="0" presId="urn:microsoft.com/office/officeart/2016/7/layout/RepeatingBendingProcessNew"/>
    <dgm:cxn modelId="{79D1F846-5DE4-4503-893D-665F06C0838D}" type="presOf" srcId="{9A151F0D-08BE-4920-B498-50B2D502C735}" destId="{CB5C1FF6-EB8A-4A19-9166-B402FFF98B8C}" srcOrd="0" destOrd="0" presId="urn:microsoft.com/office/officeart/2016/7/layout/RepeatingBendingProcessNew"/>
    <dgm:cxn modelId="{5B2A66D4-F9C1-4D69-AF31-99FEF61EC394}" type="presOf" srcId="{9E780750-0E63-4920-A9D8-A3833DB47B36}" destId="{95896304-59B6-40E8-A511-AEE13334E9B1}" srcOrd="1" destOrd="0" presId="urn:microsoft.com/office/officeart/2016/7/layout/RepeatingBendingProcessNew"/>
    <dgm:cxn modelId="{AEFAE0B4-C12B-4F9C-8E84-0C79FB5BE9EF}" srcId="{9A151F0D-08BE-4920-B498-50B2D502C735}" destId="{7B1C9CAD-E87B-4752-AD34-A7D72F9BBDD5}" srcOrd="0" destOrd="0" parTransId="{89E3A5A2-E1A4-45D5-B108-1D1490BDFCDF}" sibTransId="{659D0FC9-94B6-4A4C-9B56-7A5210608999}"/>
    <dgm:cxn modelId="{8685388C-D123-48A2-BD11-5BA892849A21}" srcId="{9A151F0D-08BE-4920-B498-50B2D502C735}" destId="{156389F9-61B5-4F57-A548-102C216440FD}" srcOrd="7" destOrd="0" parTransId="{8DED47CA-87DD-4498-ABD3-DBACE970F789}" sibTransId="{BE685CC9-4AB5-4A5E-A8CC-388052186F02}"/>
    <dgm:cxn modelId="{33623240-5C2F-4037-A370-A4CB61B0C7BB}" type="presOf" srcId="{7C081BCE-6589-4556-971C-CB944659A7F9}" destId="{3FCE2ADD-1402-420E-81B7-C5DA757F1BD9}" srcOrd="1" destOrd="0" presId="urn:microsoft.com/office/officeart/2016/7/layout/RepeatingBendingProcessNew"/>
    <dgm:cxn modelId="{265BEB73-E9C5-456E-8681-80510AB639AA}" type="presParOf" srcId="{CB5C1FF6-EB8A-4A19-9166-B402FFF98B8C}" destId="{0AE39BB1-85A5-41EE-9700-5DFFF7B5A713}" srcOrd="0" destOrd="0" presId="urn:microsoft.com/office/officeart/2016/7/layout/RepeatingBendingProcessNew"/>
    <dgm:cxn modelId="{214BE763-DB2A-4931-97B9-50BD4FDDC469}" type="presParOf" srcId="{CB5C1FF6-EB8A-4A19-9166-B402FFF98B8C}" destId="{C20C7EF7-9C6D-4FBF-A2D7-C3169C29FB2F}" srcOrd="1" destOrd="0" presId="urn:microsoft.com/office/officeart/2016/7/layout/RepeatingBendingProcessNew"/>
    <dgm:cxn modelId="{DF1C2811-8C1D-4384-94B5-C19701B13EB9}" type="presParOf" srcId="{C20C7EF7-9C6D-4FBF-A2D7-C3169C29FB2F}" destId="{4CAE25AE-20FE-4EEC-BA3D-B6AE97264719}" srcOrd="0" destOrd="0" presId="urn:microsoft.com/office/officeart/2016/7/layout/RepeatingBendingProcessNew"/>
    <dgm:cxn modelId="{24FFED10-FCDD-40A1-9D90-7D4495F01C2B}" type="presParOf" srcId="{CB5C1FF6-EB8A-4A19-9166-B402FFF98B8C}" destId="{F69285D3-6B27-462D-AB13-32D1E1B1D907}" srcOrd="2" destOrd="0" presId="urn:microsoft.com/office/officeart/2016/7/layout/RepeatingBendingProcessNew"/>
    <dgm:cxn modelId="{FDD12608-3EE0-4E51-A1A0-EC7D2324DA92}" type="presParOf" srcId="{CB5C1FF6-EB8A-4A19-9166-B402FFF98B8C}" destId="{686CBBFC-9AAB-4626-9599-A556681C2116}" srcOrd="3" destOrd="0" presId="urn:microsoft.com/office/officeart/2016/7/layout/RepeatingBendingProcessNew"/>
    <dgm:cxn modelId="{9C37507F-D988-45CA-BAFB-412CB0BA2CB7}" type="presParOf" srcId="{686CBBFC-9AAB-4626-9599-A556681C2116}" destId="{195DA31B-E50B-413E-90B7-96F37CBAFC0D}" srcOrd="0" destOrd="0" presId="urn:microsoft.com/office/officeart/2016/7/layout/RepeatingBendingProcessNew"/>
    <dgm:cxn modelId="{E9E4A4ED-8479-4D1E-8868-61912AFC6D30}" type="presParOf" srcId="{CB5C1FF6-EB8A-4A19-9166-B402FFF98B8C}" destId="{F0F2EF95-6AF0-4116-BA14-C96A16A7BD0A}" srcOrd="4" destOrd="0" presId="urn:microsoft.com/office/officeart/2016/7/layout/RepeatingBendingProcessNew"/>
    <dgm:cxn modelId="{DEC2E8DA-45D5-45DF-A77C-C2E7454E77D6}" type="presParOf" srcId="{CB5C1FF6-EB8A-4A19-9166-B402FFF98B8C}" destId="{1297B773-D490-453B-AC7F-31E1A997175B}" srcOrd="5" destOrd="0" presId="urn:microsoft.com/office/officeart/2016/7/layout/RepeatingBendingProcessNew"/>
    <dgm:cxn modelId="{C93B87C6-7513-40DF-9A27-A596E6DE6E24}" type="presParOf" srcId="{1297B773-D490-453B-AC7F-31E1A997175B}" destId="{5CB0CB1D-D7F9-4D37-9850-E3E8FECD6B76}" srcOrd="0" destOrd="0" presId="urn:microsoft.com/office/officeart/2016/7/layout/RepeatingBendingProcessNew"/>
    <dgm:cxn modelId="{435B0AA4-EE74-4EAC-B402-9C81CD729111}" type="presParOf" srcId="{CB5C1FF6-EB8A-4A19-9166-B402FFF98B8C}" destId="{B4022F0F-872A-49FC-B14A-8E31DE223191}" srcOrd="6" destOrd="0" presId="urn:microsoft.com/office/officeart/2016/7/layout/RepeatingBendingProcessNew"/>
    <dgm:cxn modelId="{29C84F81-38EF-488A-AB1A-9FDBDA522C12}" type="presParOf" srcId="{CB5C1FF6-EB8A-4A19-9166-B402FFF98B8C}" destId="{8BAF7916-2967-447D-AFFD-ACE64CF43311}" srcOrd="7" destOrd="0" presId="urn:microsoft.com/office/officeart/2016/7/layout/RepeatingBendingProcessNew"/>
    <dgm:cxn modelId="{93BECE18-00E1-499F-B68F-2A70C5AF1B46}" type="presParOf" srcId="{8BAF7916-2967-447D-AFFD-ACE64CF43311}" destId="{7923F58C-0866-47CC-8108-4008C709EEE7}" srcOrd="0" destOrd="0" presId="urn:microsoft.com/office/officeart/2016/7/layout/RepeatingBendingProcessNew"/>
    <dgm:cxn modelId="{390E8BB8-0519-4A40-A619-C06D8EB8FAC9}" type="presParOf" srcId="{CB5C1FF6-EB8A-4A19-9166-B402FFF98B8C}" destId="{7F4F9582-4402-4065-B072-3CA68CE8C7DF}" srcOrd="8" destOrd="0" presId="urn:microsoft.com/office/officeart/2016/7/layout/RepeatingBendingProcessNew"/>
    <dgm:cxn modelId="{3FC9F8AF-45C9-404C-800B-B5CC7C69F9B2}" type="presParOf" srcId="{CB5C1FF6-EB8A-4A19-9166-B402FFF98B8C}" destId="{68897674-DF77-427A-9E04-4E3CF8D81593}" srcOrd="9" destOrd="0" presId="urn:microsoft.com/office/officeart/2016/7/layout/RepeatingBendingProcessNew"/>
    <dgm:cxn modelId="{3487944F-FDF9-4804-A4B1-374799ED9370}" type="presParOf" srcId="{68897674-DF77-427A-9E04-4E3CF8D81593}" destId="{95896304-59B6-40E8-A511-AEE13334E9B1}" srcOrd="0" destOrd="0" presId="urn:microsoft.com/office/officeart/2016/7/layout/RepeatingBendingProcessNew"/>
    <dgm:cxn modelId="{A8627BCB-D073-4B76-AACE-7E724EA474F4}" type="presParOf" srcId="{CB5C1FF6-EB8A-4A19-9166-B402FFF98B8C}" destId="{BD500E46-A8B6-4A2E-928E-793633421B4E}" srcOrd="10" destOrd="0" presId="urn:microsoft.com/office/officeart/2016/7/layout/RepeatingBendingProcessNew"/>
    <dgm:cxn modelId="{42A184D9-80C1-4BBB-87B0-C5E668EFE5BF}" type="presParOf" srcId="{CB5C1FF6-EB8A-4A19-9166-B402FFF98B8C}" destId="{A7957121-A295-4EBE-A2D4-2876B5D19BED}" srcOrd="11" destOrd="0" presId="urn:microsoft.com/office/officeart/2016/7/layout/RepeatingBendingProcessNew"/>
    <dgm:cxn modelId="{91B41B23-1FF8-4801-A6B6-860751448B6C}" type="presParOf" srcId="{A7957121-A295-4EBE-A2D4-2876B5D19BED}" destId="{CEBD4E51-C758-41DF-BCAA-18BDF8D73E57}" srcOrd="0" destOrd="0" presId="urn:microsoft.com/office/officeart/2016/7/layout/RepeatingBendingProcessNew"/>
    <dgm:cxn modelId="{1059373A-9CE1-4CB5-8813-9207663721BC}" type="presParOf" srcId="{CB5C1FF6-EB8A-4A19-9166-B402FFF98B8C}" destId="{36304EB6-CB51-415A-AD64-B020FC3788D8}" srcOrd="12" destOrd="0" presId="urn:microsoft.com/office/officeart/2016/7/layout/RepeatingBendingProcessNew"/>
    <dgm:cxn modelId="{1E6893AA-9111-4093-BFE3-CAE8853905BE}" type="presParOf" srcId="{CB5C1FF6-EB8A-4A19-9166-B402FFF98B8C}" destId="{069977C9-F0C6-4D93-A5F1-7F100B0B63F5}" srcOrd="13" destOrd="0" presId="urn:microsoft.com/office/officeart/2016/7/layout/RepeatingBendingProcessNew"/>
    <dgm:cxn modelId="{6346B29C-C340-4F57-9D84-FB4392CD7A3C}" type="presParOf" srcId="{069977C9-F0C6-4D93-A5F1-7F100B0B63F5}" destId="{3FCE2ADD-1402-420E-81B7-C5DA757F1BD9}" srcOrd="0" destOrd="0" presId="urn:microsoft.com/office/officeart/2016/7/layout/RepeatingBendingProcessNew"/>
    <dgm:cxn modelId="{1D7E759E-5DE8-4C91-A061-EDF2E33A0116}" type="presParOf" srcId="{CB5C1FF6-EB8A-4A19-9166-B402FFF98B8C}" destId="{DADE06DB-69F3-4FFA-9663-C6E931551440}"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E7C061-3945-4830-AEEE-77FDCF9DB5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D9B0B8-3BD7-4481-8D4E-FF6A9B1457F2}">
      <dgm:prSet/>
      <dgm:spPr/>
      <dgm:t>
        <a:bodyPr/>
        <a:lstStyle/>
        <a:p>
          <a:r>
            <a:rPr lang="en-GB"/>
            <a:t>CrossFit Athletes</a:t>
          </a:r>
          <a:endParaRPr lang="en-US"/>
        </a:p>
      </dgm:t>
    </dgm:pt>
    <dgm:pt modelId="{0EB823C3-E4E4-445A-A5B6-522D9C26C827}" type="parTrans" cxnId="{EC230DD6-CA3D-4D4C-9D52-CAD688FACF5D}">
      <dgm:prSet/>
      <dgm:spPr/>
      <dgm:t>
        <a:bodyPr/>
        <a:lstStyle/>
        <a:p>
          <a:endParaRPr lang="en-US"/>
        </a:p>
      </dgm:t>
    </dgm:pt>
    <dgm:pt modelId="{A27E82E1-7F3D-489B-A7A5-06B9B57F2C06}" type="sibTrans" cxnId="{EC230DD6-CA3D-4D4C-9D52-CAD688FACF5D}">
      <dgm:prSet/>
      <dgm:spPr/>
      <dgm:t>
        <a:bodyPr/>
        <a:lstStyle/>
        <a:p>
          <a:endParaRPr lang="en-US"/>
        </a:p>
      </dgm:t>
    </dgm:pt>
    <dgm:pt modelId="{E1EA7D17-AC2B-4A1A-A8F2-1A758E050E67}">
      <dgm:prSet/>
      <dgm:spPr/>
      <dgm:t>
        <a:bodyPr/>
        <a:lstStyle/>
        <a:p>
          <a:r>
            <a:rPr lang="en-GB"/>
            <a:t>Acute Lower Back Pain</a:t>
          </a:r>
          <a:endParaRPr lang="en-US"/>
        </a:p>
      </dgm:t>
    </dgm:pt>
    <dgm:pt modelId="{6D544729-66FF-41C7-8C99-B9AFCCFBA7A3}" type="parTrans" cxnId="{AAB09F85-E512-4581-95F8-9368F5ABBC20}">
      <dgm:prSet/>
      <dgm:spPr/>
      <dgm:t>
        <a:bodyPr/>
        <a:lstStyle/>
        <a:p>
          <a:endParaRPr lang="en-US"/>
        </a:p>
      </dgm:t>
    </dgm:pt>
    <dgm:pt modelId="{ED2AECB3-F5DD-4CF0-9573-23CBEDC1402A}" type="sibTrans" cxnId="{AAB09F85-E512-4581-95F8-9368F5ABBC20}">
      <dgm:prSet/>
      <dgm:spPr/>
      <dgm:t>
        <a:bodyPr/>
        <a:lstStyle/>
        <a:p>
          <a:endParaRPr lang="en-US"/>
        </a:p>
      </dgm:t>
    </dgm:pt>
    <dgm:pt modelId="{B3998F77-7F53-4518-A5C3-BCE5AA568A4F}">
      <dgm:prSet/>
      <dgm:spPr/>
      <dgm:t>
        <a:bodyPr/>
        <a:lstStyle/>
        <a:p>
          <a:r>
            <a:rPr lang="en-GB"/>
            <a:t>Male or Female</a:t>
          </a:r>
          <a:endParaRPr lang="en-US"/>
        </a:p>
      </dgm:t>
    </dgm:pt>
    <dgm:pt modelId="{85C58249-649D-4A34-8B93-B15E386AAB8B}" type="parTrans" cxnId="{D7C160AA-3299-48DE-89AC-2D476DB035DA}">
      <dgm:prSet/>
      <dgm:spPr/>
      <dgm:t>
        <a:bodyPr/>
        <a:lstStyle/>
        <a:p>
          <a:endParaRPr lang="en-US"/>
        </a:p>
      </dgm:t>
    </dgm:pt>
    <dgm:pt modelId="{2FC454EF-D352-424C-B5D0-BCE6D9FDF585}" type="sibTrans" cxnId="{D7C160AA-3299-48DE-89AC-2D476DB035DA}">
      <dgm:prSet/>
      <dgm:spPr/>
      <dgm:t>
        <a:bodyPr/>
        <a:lstStyle/>
        <a:p>
          <a:endParaRPr lang="en-US"/>
        </a:p>
      </dgm:t>
    </dgm:pt>
    <dgm:pt modelId="{27B3921A-B39E-445D-BA16-79CFDE2EA106}">
      <dgm:prSet/>
      <dgm:spPr/>
      <dgm:t>
        <a:bodyPr/>
        <a:lstStyle/>
        <a:p>
          <a:r>
            <a:rPr lang="en-GB"/>
            <a:t>1+ Years Experience </a:t>
          </a:r>
          <a:endParaRPr lang="en-US"/>
        </a:p>
      </dgm:t>
    </dgm:pt>
    <dgm:pt modelId="{102650F6-165E-4D07-9C24-E2F85C00C4D7}" type="parTrans" cxnId="{A0FA31F4-667C-4C0B-A9DF-92FACB0E420F}">
      <dgm:prSet/>
      <dgm:spPr/>
      <dgm:t>
        <a:bodyPr/>
        <a:lstStyle/>
        <a:p>
          <a:endParaRPr lang="en-US"/>
        </a:p>
      </dgm:t>
    </dgm:pt>
    <dgm:pt modelId="{5963CAED-A53D-4688-8433-C22520257143}" type="sibTrans" cxnId="{A0FA31F4-667C-4C0B-A9DF-92FACB0E420F}">
      <dgm:prSet/>
      <dgm:spPr/>
      <dgm:t>
        <a:bodyPr/>
        <a:lstStyle/>
        <a:p>
          <a:endParaRPr lang="en-US"/>
        </a:p>
      </dgm:t>
    </dgm:pt>
    <dgm:pt modelId="{105BB9E9-8A26-4B1B-8CB5-9ED4FFCDA529}">
      <dgm:prSet/>
      <dgm:spPr/>
      <dgm:t>
        <a:bodyPr/>
        <a:lstStyle/>
        <a:p>
          <a:r>
            <a:rPr lang="en-GB" dirty="0"/>
            <a:t>No History of Hamstring Strains (&gt;12 Months)</a:t>
          </a:r>
          <a:endParaRPr lang="en-US" dirty="0"/>
        </a:p>
      </dgm:t>
    </dgm:pt>
    <dgm:pt modelId="{B331814B-37D6-426B-8641-49342DE6F7A2}" type="parTrans" cxnId="{6CFC9282-B687-495D-9FFE-296AB2AE9355}">
      <dgm:prSet/>
      <dgm:spPr/>
      <dgm:t>
        <a:bodyPr/>
        <a:lstStyle/>
        <a:p>
          <a:endParaRPr lang="en-US"/>
        </a:p>
      </dgm:t>
    </dgm:pt>
    <dgm:pt modelId="{3580B6D5-17E9-4D2C-B688-6AF00C85BF89}" type="sibTrans" cxnId="{6CFC9282-B687-495D-9FFE-296AB2AE9355}">
      <dgm:prSet/>
      <dgm:spPr/>
      <dgm:t>
        <a:bodyPr/>
        <a:lstStyle/>
        <a:p>
          <a:endParaRPr lang="en-US"/>
        </a:p>
      </dgm:t>
    </dgm:pt>
    <dgm:pt modelId="{D683B1C4-101F-498C-B51C-7BFBDDB546CC}">
      <dgm:prSet/>
      <dgm:spPr/>
      <dgm:t>
        <a:bodyPr/>
        <a:lstStyle/>
        <a:p>
          <a:r>
            <a:rPr lang="en-GB"/>
            <a:t>Over 18+</a:t>
          </a:r>
          <a:endParaRPr lang="en-US"/>
        </a:p>
      </dgm:t>
    </dgm:pt>
    <dgm:pt modelId="{57DA8A4E-B6E0-404A-924C-0B3170E09966}" type="parTrans" cxnId="{D9B779EB-B07A-43D6-896B-7354400EF44B}">
      <dgm:prSet/>
      <dgm:spPr/>
      <dgm:t>
        <a:bodyPr/>
        <a:lstStyle/>
        <a:p>
          <a:endParaRPr lang="en-US"/>
        </a:p>
      </dgm:t>
    </dgm:pt>
    <dgm:pt modelId="{BFEBEB34-2838-4249-9F6D-D94C49E4DD17}" type="sibTrans" cxnId="{D9B779EB-B07A-43D6-896B-7354400EF44B}">
      <dgm:prSet/>
      <dgm:spPr/>
      <dgm:t>
        <a:bodyPr/>
        <a:lstStyle/>
        <a:p>
          <a:endParaRPr lang="en-US"/>
        </a:p>
      </dgm:t>
    </dgm:pt>
    <dgm:pt modelId="{33C55F5B-2522-4452-A9C1-67C080E78E0A}" type="pres">
      <dgm:prSet presAssocID="{B1E7C061-3945-4830-AEEE-77FDCF9DB510}" presName="root" presStyleCnt="0">
        <dgm:presLayoutVars>
          <dgm:dir/>
          <dgm:resizeHandles val="exact"/>
        </dgm:presLayoutVars>
      </dgm:prSet>
      <dgm:spPr/>
      <dgm:t>
        <a:bodyPr/>
        <a:lstStyle/>
        <a:p>
          <a:endParaRPr lang="en-US"/>
        </a:p>
      </dgm:t>
    </dgm:pt>
    <dgm:pt modelId="{F0A8062C-ECC9-458C-9108-85D01C38938D}" type="pres">
      <dgm:prSet presAssocID="{A5D9B0B8-3BD7-4481-8D4E-FF6A9B1457F2}" presName="compNode" presStyleCnt="0"/>
      <dgm:spPr/>
    </dgm:pt>
    <dgm:pt modelId="{98F0BE29-1DCD-466C-8F49-0A8032A9A0A4}" type="pres">
      <dgm:prSet presAssocID="{A5D9B0B8-3BD7-4481-8D4E-FF6A9B1457F2}" presName="bgRect" presStyleLbl="bgShp" presStyleIdx="0" presStyleCnt="6"/>
      <dgm:spPr/>
    </dgm:pt>
    <dgm:pt modelId="{60E1D959-561C-4C00-B779-023576B02413}" type="pres">
      <dgm:prSet presAssocID="{A5D9B0B8-3BD7-4481-8D4E-FF6A9B1457F2}"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Sport Balls"/>
        </a:ext>
      </dgm:extLst>
    </dgm:pt>
    <dgm:pt modelId="{FF86094C-991E-42A5-AC95-80AFA1D73906}" type="pres">
      <dgm:prSet presAssocID="{A5D9B0B8-3BD7-4481-8D4E-FF6A9B1457F2}" presName="spaceRect" presStyleCnt="0"/>
      <dgm:spPr/>
    </dgm:pt>
    <dgm:pt modelId="{53B427A8-8B87-4A1D-8CC0-3B92274DAD51}" type="pres">
      <dgm:prSet presAssocID="{A5D9B0B8-3BD7-4481-8D4E-FF6A9B1457F2}" presName="parTx" presStyleLbl="revTx" presStyleIdx="0" presStyleCnt="6">
        <dgm:presLayoutVars>
          <dgm:chMax val="0"/>
          <dgm:chPref val="0"/>
        </dgm:presLayoutVars>
      </dgm:prSet>
      <dgm:spPr/>
      <dgm:t>
        <a:bodyPr/>
        <a:lstStyle/>
        <a:p>
          <a:endParaRPr lang="en-US"/>
        </a:p>
      </dgm:t>
    </dgm:pt>
    <dgm:pt modelId="{2C304016-9EA5-4A9E-939D-9964FFCF147E}" type="pres">
      <dgm:prSet presAssocID="{A27E82E1-7F3D-489B-A7A5-06B9B57F2C06}" presName="sibTrans" presStyleCnt="0"/>
      <dgm:spPr/>
    </dgm:pt>
    <dgm:pt modelId="{2B0FAC2A-2CD3-4978-9717-9B81CFCF0275}" type="pres">
      <dgm:prSet presAssocID="{E1EA7D17-AC2B-4A1A-A8F2-1A758E050E67}" presName="compNode" presStyleCnt="0"/>
      <dgm:spPr/>
    </dgm:pt>
    <dgm:pt modelId="{865F2E95-82DC-4BB0-84D4-6FCD67099778}" type="pres">
      <dgm:prSet presAssocID="{E1EA7D17-AC2B-4A1A-A8F2-1A758E050E67}" presName="bgRect" presStyleLbl="bgShp" presStyleIdx="1" presStyleCnt="6"/>
      <dgm:spPr/>
    </dgm:pt>
    <dgm:pt modelId="{43CC6FFB-A9CD-47F0-A6AE-59C79104B4B9}" type="pres">
      <dgm:prSet presAssocID="{E1EA7D17-AC2B-4A1A-A8F2-1A758E050E67}"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Medicine"/>
        </a:ext>
      </dgm:extLst>
    </dgm:pt>
    <dgm:pt modelId="{1258362C-E34D-426D-8CB5-F78F62E0FD10}" type="pres">
      <dgm:prSet presAssocID="{E1EA7D17-AC2B-4A1A-A8F2-1A758E050E67}" presName="spaceRect" presStyleCnt="0"/>
      <dgm:spPr/>
    </dgm:pt>
    <dgm:pt modelId="{65BAC0DC-7665-4A46-BCCE-9914B976DB15}" type="pres">
      <dgm:prSet presAssocID="{E1EA7D17-AC2B-4A1A-A8F2-1A758E050E67}" presName="parTx" presStyleLbl="revTx" presStyleIdx="1" presStyleCnt="6">
        <dgm:presLayoutVars>
          <dgm:chMax val="0"/>
          <dgm:chPref val="0"/>
        </dgm:presLayoutVars>
      </dgm:prSet>
      <dgm:spPr/>
      <dgm:t>
        <a:bodyPr/>
        <a:lstStyle/>
        <a:p>
          <a:endParaRPr lang="en-US"/>
        </a:p>
      </dgm:t>
    </dgm:pt>
    <dgm:pt modelId="{218360C8-3B8B-4BA1-9D70-24F8E3869292}" type="pres">
      <dgm:prSet presAssocID="{ED2AECB3-F5DD-4CF0-9573-23CBEDC1402A}" presName="sibTrans" presStyleCnt="0"/>
      <dgm:spPr/>
    </dgm:pt>
    <dgm:pt modelId="{E7C6CB86-0EEB-43F1-AFFE-13D18DB92BF5}" type="pres">
      <dgm:prSet presAssocID="{B3998F77-7F53-4518-A5C3-BCE5AA568A4F}" presName="compNode" presStyleCnt="0"/>
      <dgm:spPr/>
    </dgm:pt>
    <dgm:pt modelId="{4F118CFD-515D-424F-B733-6F038DBED4AD}" type="pres">
      <dgm:prSet presAssocID="{B3998F77-7F53-4518-A5C3-BCE5AA568A4F}" presName="bgRect" presStyleLbl="bgShp" presStyleIdx="2" presStyleCnt="6"/>
      <dgm:spPr/>
    </dgm:pt>
    <dgm:pt modelId="{E90B6CED-63DB-4F43-A747-2434F33821DC}" type="pres">
      <dgm:prSet presAssocID="{B3998F77-7F53-4518-A5C3-BCE5AA568A4F}"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Libra"/>
        </a:ext>
      </dgm:extLst>
    </dgm:pt>
    <dgm:pt modelId="{5DB89900-3C8A-4A2D-B1AC-0A3FE6E154C0}" type="pres">
      <dgm:prSet presAssocID="{B3998F77-7F53-4518-A5C3-BCE5AA568A4F}" presName="spaceRect" presStyleCnt="0"/>
      <dgm:spPr/>
    </dgm:pt>
    <dgm:pt modelId="{9B0A16C0-F337-40DD-AB21-20A685E9240E}" type="pres">
      <dgm:prSet presAssocID="{B3998F77-7F53-4518-A5C3-BCE5AA568A4F}" presName="parTx" presStyleLbl="revTx" presStyleIdx="2" presStyleCnt="6">
        <dgm:presLayoutVars>
          <dgm:chMax val="0"/>
          <dgm:chPref val="0"/>
        </dgm:presLayoutVars>
      </dgm:prSet>
      <dgm:spPr/>
      <dgm:t>
        <a:bodyPr/>
        <a:lstStyle/>
        <a:p>
          <a:endParaRPr lang="en-US"/>
        </a:p>
      </dgm:t>
    </dgm:pt>
    <dgm:pt modelId="{3F903E4D-992E-4D12-A50B-4BD76FAE72C3}" type="pres">
      <dgm:prSet presAssocID="{2FC454EF-D352-424C-B5D0-BCE6D9FDF585}" presName="sibTrans" presStyleCnt="0"/>
      <dgm:spPr/>
    </dgm:pt>
    <dgm:pt modelId="{17C1AA13-0799-4E21-9A9A-C7259314696D}" type="pres">
      <dgm:prSet presAssocID="{27B3921A-B39E-445D-BA16-79CFDE2EA106}" presName="compNode" presStyleCnt="0"/>
      <dgm:spPr/>
    </dgm:pt>
    <dgm:pt modelId="{55AF1AC8-D932-451C-9AA0-1EF5802DE636}" type="pres">
      <dgm:prSet presAssocID="{27B3921A-B39E-445D-BA16-79CFDE2EA106}" presName="bgRect" presStyleLbl="bgShp" presStyleIdx="3" presStyleCnt="6"/>
      <dgm:spPr/>
    </dgm:pt>
    <dgm:pt modelId="{B0D95578-2180-4F59-8398-54AECF90B069}" type="pres">
      <dgm:prSet presAssocID="{27B3921A-B39E-445D-BA16-79CFDE2EA106}"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User"/>
        </a:ext>
      </dgm:extLst>
    </dgm:pt>
    <dgm:pt modelId="{A668BDB1-6BB4-44BB-8DB1-545A6E322DC7}" type="pres">
      <dgm:prSet presAssocID="{27B3921A-B39E-445D-BA16-79CFDE2EA106}" presName="spaceRect" presStyleCnt="0"/>
      <dgm:spPr/>
    </dgm:pt>
    <dgm:pt modelId="{0F6CD995-7446-42F8-A1BB-4D73C4C6382A}" type="pres">
      <dgm:prSet presAssocID="{27B3921A-B39E-445D-BA16-79CFDE2EA106}" presName="parTx" presStyleLbl="revTx" presStyleIdx="3" presStyleCnt="6">
        <dgm:presLayoutVars>
          <dgm:chMax val="0"/>
          <dgm:chPref val="0"/>
        </dgm:presLayoutVars>
      </dgm:prSet>
      <dgm:spPr/>
      <dgm:t>
        <a:bodyPr/>
        <a:lstStyle/>
        <a:p>
          <a:endParaRPr lang="en-US"/>
        </a:p>
      </dgm:t>
    </dgm:pt>
    <dgm:pt modelId="{D3C08D2E-59F5-4732-A619-3C741266AB1B}" type="pres">
      <dgm:prSet presAssocID="{5963CAED-A53D-4688-8433-C22520257143}" presName="sibTrans" presStyleCnt="0"/>
      <dgm:spPr/>
    </dgm:pt>
    <dgm:pt modelId="{214A1A10-1C9E-425B-8322-FE132B43AE4B}" type="pres">
      <dgm:prSet presAssocID="{105BB9E9-8A26-4B1B-8CB5-9ED4FFCDA529}" presName="compNode" presStyleCnt="0"/>
      <dgm:spPr/>
    </dgm:pt>
    <dgm:pt modelId="{034AD471-C189-4E69-B0C9-29F99059DA13}" type="pres">
      <dgm:prSet presAssocID="{105BB9E9-8A26-4B1B-8CB5-9ED4FFCDA529}" presName="bgRect" presStyleLbl="bgShp" presStyleIdx="4" presStyleCnt="6"/>
      <dgm:spPr/>
    </dgm:pt>
    <dgm:pt modelId="{3398A8F7-5556-45CD-BF96-E1F7720A9FBE}" type="pres">
      <dgm:prSet presAssocID="{105BB9E9-8A26-4B1B-8CB5-9ED4FFCDA529}"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Skeleton"/>
        </a:ext>
      </dgm:extLst>
    </dgm:pt>
    <dgm:pt modelId="{60E633F5-67B4-40D0-83CB-9AE28AABF920}" type="pres">
      <dgm:prSet presAssocID="{105BB9E9-8A26-4B1B-8CB5-9ED4FFCDA529}" presName="spaceRect" presStyleCnt="0"/>
      <dgm:spPr/>
    </dgm:pt>
    <dgm:pt modelId="{28B2403A-8E46-48CE-933E-8CE020D3A0D8}" type="pres">
      <dgm:prSet presAssocID="{105BB9E9-8A26-4B1B-8CB5-9ED4FFCDA529}" presName="parTx" presStyleLbl="revTx" presStyleIdx="4" presStyleCnt="6">
        <dgm:presLayoutVars>
          <dgm:chMax val="0"/>
          <dgm:chPref val="0"/>
        </dgm:presLayoutVars>
      </dgm:prSet>
      <dgm:spPr/>
      <dgm:t>
        <a:bodyPr/>
        <a:lstStyle/>
        <a:p>
          <a:endParaRPr lang="en-US"/>
        </a:p>
      </dgm:t>
    </dgm:pt>
    <dgm:pt modelId="{F1463C1A-D6B1-4806-A2E1-8EBDFF67E35F}" type="pres">
      <dgm:prSet presAssocID="{3580B6D5-17E9-4D2C-B688-6AF00C85BF89}" presName="sibTrans" presStyleCnt="0"/>
      <dgm:spPr/>
    </dgm:pt>
    <dgm:pt modelId="{9202CFEE-39FE-4D28-9769-931CE40386E7}" type="pres">
      <dgm:prSet presAssocID="{D683B1C4-101F-498C-B51C-7BFBDDB546CC}" presName="compNode" presStyleCnt="0"/>
      <dgm:spPr/>
    </dgm:pt>
    <dgm:pt modelId="{6530DFA0-E335-4520-8AB0-73C633E71307}" type="pres">
      <dgm:prSet presAssocID="{D683B1C4-101F-498C-B51C-7BFBDDB546CC}" presName="bgRect" presStyleLbl="bgShp" presStyleIdx="5" presStyleCnt="6"/>
      <dgm:spPr/>
    </dgm:pt>
    <dgm:pt modelId="{2356778A-D58C-47DA-BA21-0248F96A8F52}" type="pres">
      <dgm:prSet presAssocID="{D683B1C4-101F-498C-B51C-7BFBDDB546CC}"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Nerve"/>
        </a:ext>
      </dgm:extLst>
    </dgm:pt>
    <dgm:pt modelId="{5C43B659-4665-421F-A707-9920BE7A6688}" type="pres">
      <dgm:prSet presAssocID="{D683B1C4-101F-498C-B51C-7BFBDDB546CC}" presName="spaceRect" presStyleCnt="0"/>
      <dgm:spPr/>
    </dgm:pt>
    <dgm:pt modelId="{D26559CD-FD59-41B1-A08C-DD3E1A934E05}" type="pres">
      <dgm:prSet presAssocID="{D683B1C4-101F-498C-B51C-7BFBDDB546CC}" presName="parTx" presStyleLbl="revTx" presStyleIdx="5" presStyleCnt="6">
        <dgm:presLayoutVars>
          <dgm:chMax val="0"/>
          <dgm:chPref val="0"/>
        </dgm:presLayoutVars>
      </dgm:prSet>
      <dgm:spPr/>
      <dgm:t>
        <a:bodyPr/>
        <a:lstStyle/>
        <a:p>
          <a:endParaRPr lang="en-US"/>
        </a:p>
      </dgm:t>
    </dgm:pt>
  </dgm:ptLst>
  <dgm:cxnLst>
    <dgm:cxn modelId="{AAB09F85-E512-4581-95F8-9368F5ABBC20}" srcId="{B1E7C061-3945-4830-AEEE-77FDCF9DB510}" destId="{E1EA7D17-AC2B-4A1A-A8F2-1A758E050E67}" srcOrd="1" destOrd="0" parTransId="{6D544729-66FF-41C7-8C99-B9AFCCFBA7A3}" sibTransId="{ED2AECB3-F5DD-4CF0-9573-23CBEDC1402A}"/>
    <dgm:cxn modelId="{D7C160AA-3299-48DE-89AC-2D476DB035DA}" srcId="{B1E7C061-3945-4830-AEEE-77FDCF9DB510}" destId="{B3998F77-7F53-4518-A5C3-BCE5AA568A4F}" srcOrd="2" destOrd="0" parTransId="{85C58249-649D-4A34-8B93-B15E386AAB8B}" sibTransId="{2FC454EF-D352-424C-B5D0-BCE6D9FDF585}"/>
    <dgm:cxn modelId="{EFE98D42-2408-4BB3-B320-43FFD9D26A0A}" type="presOf" srcId="{E1EA7D17-AC2B-4A1A-A8F2-1A758E050E67}" destId="{65BAC0DC-7665-4A46-BCCE-9914B976DB15}" srcOrd="0" destOrd="0" presId="urn:microsoft.com/office/officeart/2018/2/layout/IconVerticalSolidList"/>
    <dgm:cxn modelId="{6CFC9282-B687-495D-9FFE-296AB2AE9355}" srcId="{B1E7C061-3945-4830-AEEE-77FDCF9DB510}" destId="{105BB9E9-8A26-4B1B-8CB5-9ED4FFCDA529}" srcOrd="4" destOrd="0" parTransId="{B331814B-37D6-426B-8641-49342DE6F7A2}" sibTransId="{3580B6D5-17E9-4D2C-B688-6AF00C85BF89}"/>
    <dgm:cxn modelId="{EC724A76-9658-4143-9EB8-63C20D6232FB}" type="presOf" srcId="{A5D9B0B8-3BD7-4481-8D4E-FF6A9B1457F2}" destId="{53B427A8-8B87-4A1D-8CC0-3B92274DAD51}" srcOrd="0" destOrd="0" presId="urn:microsoft.com/office/officeart/2018/2/layout/IconVerticalSolidList"/>
    <dgm:cxn modelId="{0F580E2E-FAF6-49CC-ABFB-B6BDDE8B0FFF}" type="presOf" srcId="{105BB9E9-8A26-4B1B-8CB5-9ED4FFCDA529}" destId="{28B2403A-8E46-48CE-933E-8CE020D3A0D8}" srcOrd="0" destOrd="0" presId="urn:microsoft.com/office/officeart/2018/2/layout/IconVerticalSolidList"/>
    <dgm:cxn modelId="{A427033E-EF94-43DA-A262-16DBBC53637B}" type="presOf" srcId="{B3998F77-7F53-4518-A5C3-BCE5AA568A4F}" destId="{9B0A16C0-F337-40DD-AB21-20A685E9240E}" srcOrd="0" destOrd="0" presId="urn:microsoft.com/office/officeart/2018/2/layout/IconVerticalSolidList"/>
    <dgm:cxn modelId="{27ED2A2B-F81E-45D4-9A1D-0FB751C7EFD6}" type="presOf" srcId="{27B3921A-B39E-445D-BA16-79CFDE2EA106}" destId="{0F6CD995-7446-42F8-A1BB-4D73C4C6382A}" srcOrd="0" destOrd="0" presId="urn:microsoft.com/office/officeart/2018/2/layout/IconVerticalSolidList"/>
    <dgm:cxn modelId="{128717CB-77E2-4A8F-A40F-E093F49F929B}" type="presOf" srcId="{B1E7C061-3945-4830-AEEE-77FDCF9DB510}" destId="{33C55F5B-2522-4452-A9C1-67C080E78E0A}" srcOrd="0" destOrd="0" presId="urn:microsoft.com/office/officeart/2018/2/layout/IconVerticalSolidList"/>
    <dgm:cxn modelId="{9994F627-69F4-4F6A-B6A7-4D47368EDF16}" type="presOf" srcId="{D683B1C4-101F-498C-B51C-7BFBDDB546CC}" destId="{D26559CD-FD59-41B1-A08C-DD3E1A934E05}" srcOrd="0" destOrd="0" presId="urn:microsoft.com/office/officeart/2018/2/layout/IconVerticalSolidList"/>
    <dgm:cxn modelId="{D9B779EB-B07A-43D6-896B-7354400EF44B}" srcId="{B1E7C061-3945-4830-AEEE-77FDCF9DB510}" destId="{D683B1C4-101F-498C-B51C-7BFBDDB546CC}" srcOrd="5" destOrd="0" parTransId="{57DA8A4E-B6E0-404A-924C-0B3170E09966}" sibTransId="{BFEBEB34-2838-4249-9F6D-D94C49E4DD17}"/>
    <dgm:cxn modelId="{A0FA31F4-667C-4C0B-A9DF-92FACB0E420F}" srcId="{B1E7C061-3945-4830-AEEE-77FDCF9DB510}" destId="{27B3921A-B39E-445D-BA16-79CFDE2EA106}" srcOrd="3" destOrd="0" parTransId="{102650F6-165E-4D07-9C24-E2F85C00C4D7}" sibTransId="{5963CAED-A53D-4688-8433-C22520257143}"/>
    <dgm:cxn modelId="{EC230DD6-CA3D-4D4C-9D52-CAD688FACF5D}" srcId="{B1E7C061-3945-4830-AEEE-77FDCF9DB510}" destId="{A5D9B0B8-3BD7-4481-8D4E-FF6A9B1457F2}" srcOrd="0" destOrd="0" parTransId="{0EB823C3-E4E4-445A-A5B6-522D9C26C827}" sibTransId="{A27E82E1-7F3D-489B-A7A5-06B9B57F2C06}"/>
    <dgm:cxn modelId="{10CAFC6F-D3D6-4D8A-BBB7-726922FA4597}" type="presParOf" srcId="{33C55F5B-2522-4452-A9C1-67C080E78E0A}" destId="{F0A8062C-ECC9-458C-9108-85D01C38938D}" srcOrd="0" destOrd="0" presId="urn:microsoft.com/office/officeart/2018/2/layout/IconVerticalSolidList"/>
    <dgm:cxn modelId="{1ACC4D71-69DD-4EA5-AD7A-E6799FEE92BD}" type="presParOf" srcId="{F0A8062C-ECC9-458C-9108-85D01C38938D}" destId="{98F0BE29-1DCD-466C-8F49-0A8032A9A0A4}" srcOrd="0" destOrd="0" presId="urn:microsoft.com/office/officeart/2018/2/layout/IconVerticalSolidList"/>
    <dgm:cxn modelId="{FC338B09-8292-403B-A30C-ED95E7C9270D}" type="presParOf" srcId="{F0A8062C-ECC9-458C-9108-85D01C38938D}" destId="{60E1D959-561C-4C00-B779-023576B02413}" srcOrd="1" destOrd="0" presId="urn:microsoft.com/office/officeart/2018/2/layout/IconVerticalSolidList"/>
    <dgm:cxn modelId="{48F0B2D5-ABF5-40DF-A24A-4B7995FBCD83}" type="presParOf" srcId="{F0A8062C-ECC9-458C-9108-85D01C38938D}" destId="{FF86094C-991E-42A5-AC95-80AFA1D73906}" srcOrd="2" destOrd="0" presId="urn:microsoft.com/office/officeart/2018/2/layout/IconVerticalSolidList"/>
    <dgm:cxn modelId="{FDF21611-C515-42D6-8029-E2464F30163C}" type="presParOf" srcId="{F0A8062C-ECC9-458C-9108-85D01C38938D}" destId="{53B427A8-8B87-4A1D-8CC0-3B92274DAD51}" srcOrd="3" destOrd="0" presId="urn:microsoft.com/office/officeart/2018/2/layout/IconVerticalSolidList"/>
    <dgm:cxn modelId="{317DABAF-3FF5-425F-B4EC-7557499C99DF}" type="presParOf" srcId="{33C55F5B-2522-4452-A9C1-67C080E78E0A}" destId="{2C304016-9EA5-4A9E-939D-9964FFCF147E}" srcOrd="1" destOrd="0" presId="urn:microsoft.com/office/officeart/2018/2/layout/IconVerticalSolidList"/>
    <dgm:cxn modelId="{45DBD55D-2EAA-4743-BB23-645FE52D6887}" type="presParOf" srcId="{33C55F5B-2522-4452-A9C1-67C080E78E0A}" destId="{2B0FAC2A-2CD3-4978-9717-9B81CFCF0275}" srcOrd="2" destOrd="0" presId="urn:microsoft.com/office/officeart/2018/2/layout/IconVerticalSolidList"/>
    <dgm:cxn modelId="{B3D9FE9C-956A-446E-932F-946F7A40CE56}" type="presParOf" srcId="{2B0FAC2A-2CD3-4978-9717-9B81CFCF0275}" destId="{865F2E95-82DC-4BB0-84D4-6FCD67099778}" srcOrd="0" destOrd="0" presId="urn:microsoft.com/office/officeart/2018/2/layout/IconVerticalSolidList"/>
    <dgm:cxn modelId="{8B5C68EB-6C11-41D1-8FE4-0D578A925FE6}" type="presParOf" srcId="{2B0FAC2A-2CD3-4978-9717-9B81CFCF0275}" destId="{43CC6FFB-A9CD-47F0-A6AE-59C79104B4B9}" srcOrd="1" destOrd="0" presId="urn:microsoft.com/office/officeart/2018/2/layout/IconVerticalSolidList"/>
    <dgm:cxn modelId="{729EB877-0BD1-413E-8791-DAA17AE52254}" type="presParOf" srcId="{2B0FAC2A-2CD3-4978-9717-9B81CFCF0275}" destId="{1258362C-E34D-426D-8CB5-F78F62E0FD10}" srcOrd="2" destOrd="0" presId="urn:microsoft.com/office/officeart/2018/2/layout/IconVerticalSolidList"/>
    <dgm:cxn modelId="{D2AAF09C-E430-4ED6-9086-DB1716A1B598}" type="presParOf" srcId="{2B0FAC2A-2CD3-4978-9717-9B81CFCF0275}" destId="{65BAC0DC-7665-4A46-BCCE-9914B976DB15}" srcOrd="3" destOrd="0" presId="urn:microsoft.com/office/officeart/2018/2/layout/IconVerticalSolidList"/>
    <dgm:cxn modelId="{238DB85D-0599-495E-8228-91823359E647}" type="presParOf" srcId="{33C55F5B-2522-4452-A9C1-67C080E78E0A}" destId="{218360C8-3B8B-4BA1-9D70-24F8E3869292}" srcOrd="3" destOrd="0" presId="urn:microsoft.com/office/officeart/2018/2/layout/IconVerticalSolidList"/>
    <dgm:cxn modelId="{9ABE289B-D4EE-439D-9174-1895CF056E7C}" type="presParOf" srcId="{33C55F5B-2522-4452-A9C1-67C080E78E0A}" destId="{E7C6CB86-0EEB-43F1-AFFE-13D18DB92BF5}" srcOrd="4" destOrd="0" presId="urn:microsoft.com/office/officeart/2018/2/layout/IconVerticalSolidList"/>
    <dgm:cxn modelId="{D6B4567D-AD8D-4E17-9E82-A4DB745BB5B0}" type="presParOf" srcId="{E7C6CB86-0EEB-43F1-AFFE-13D18DB92BF5}" destId="{4F118CFD-515D-424F-B733-6F038DBED4AD}" srcOrd="0" destOrd="0" presId="urn:microsoft.com/office/officeart/2018/2/layout/IconVerticalSolidList"/>
    <dgm:cxn modelId="{B40CC605-8022-4EB1-8214-69820BA84B49}" type="presParOf" srcId="{E7C6CB86-0EEB-43F1-AFFE-13D18DB92BF5}" destId="{E90B6CED-63DB-4F43-A747-2434F33821DC}" srcOrd="1" destOrd="0" presId="urn:microsoft.com/office/officeart/2018/2/layout/IconVerticalSolidList"/>
    <dgm:cxn modelId="{648F5886-F5C0-4FCE-9896-732834AFB3B7}" type="presParOf" srcId="{E7C6CB86-0EEB-43F1-AFFE-13D18DB92BF5}" destId="{5DB89900-3C8A-4A2D-B1AC-0A3FE6E154C0}" srcOrd="2" destOrd="0" presId="urn:microsoft.com/office/officeart/2018/2/layout/IconVerticalSolidList"/>
    <dgm:cxn modelId="{CBEFC239-3E9E-4F4A-BDE2-D2437F345BF3}" type="presParOf" srcId="{E7C6CB86-0EEB-43F1-AFFE-13D18DB92BF5}" destId="{9B0A16C0-F337-40DD-AB21-20A685E9240E}" srcOrd="3" destOrd="0" presId="urn:microsoft.com/office/officeart/2018/2/layout/IconVerticalSolidList"/>
    <dgm:cxn modelId="{1B64DA7C-1D0A-444A-BAB3-BC7A64DDFA8D}" type="presParOf" srcId="{33C55F5B-2522-4452-A9C1-67C080E78E0A}" destId="{3F903E4D-992E-4D12-A50B-4BD76FAE72C3}" srcOrd="5" destOrd="0" presId="urn:microsoft.com/office/officeart/2018/2/layout/IconVerticalSolidList"/>
    <dgm:cxn modelId="{66FF2278-9ECD-4902-8EDF-F65B00DE4E81}" type="presParOf" srcId="{33C55F5B-2522-4452-A9C1-67C080E78E0A}" destId="{17C1AA13-0799-4E21-9A9A-C7259314696D}" srcOrd="6" destOrd="0" presId="urn:microsoft.com/office/officeart/2018/2/layout/IconVerticalSolidList"/>
    <dgm:cxn modelId="{0A61D4AD-11CF-4DEB-87AE-D6C045967362}" type="presParOf" srcId="{17C1AA13-0799-4E21-9A9A-C7259314696D}" destId="{55AF1AC8-D932-451C-9AA0-1EF5802DE636}" srcOrd="0" destOrd="0" presId="urn:microsoft.com/office/officeart/2018/2/layout/IconVerticalSolidList"/>
    <dgm:cxn modelId="{A723BE11-965C-4A94-96E4-2A386D06D960}" type="presParOf" srcId="{17C1AA13-0799-4E21-9A9A-C7259314696D}" destId="{B0D95578-2180-4F59-8398-54AECF90B069}" srcOrd="1" destOrd="0" presId="urn:microsoft.com/office/officeart/2018/2/layout/IconVerticalSolidList"/>
    <dgm:cxn modelId="{B728B3EA-9BA0-4EC0-92E3-692195661390}" type="presParOf" srcId="{17C1AA13-0799-4E21-9A9A-C7259314696D}" destId="{A668BDB1-6BB4-44BB-8DB1-545A6E322DC7}" srcOrd="2" destOrd="0" presId="urn:microsoft.com/office/officeart/2018/2/layout/IconVerticalSolidList"/>
    <dgm:cxn modelId="{34C4260A-DEBB-4575-B76B-E7F16B67D8F8}" type="presParOf" srcId="{17C1AA13-0799-4E21-9A9A-C7259314696D}" destId="{0F6CD995-7446-42F8-A1BB-4D73C4C6382A}" srcOrd="3" destOrd="0" presId="urn:microsoft.com/office/officeart/2018/2/layout/IconVerticalSolidList"/>
    <dgm:cxn modelId="{59DCA48E-1E3F-4765-B87F-1936320633BB}" type="presParOf" srcId="{33C55F5B-2522-4452-A9C1-67C080E78E0A}" destId="{D3C08D2E-59F5-4732-A619-3C741266AB1B}" srcOrd="7" destOrd="0" presId="urn:microsoft.com/office/officeart/2018/2/layout/IconVerticalSolidList"/>
    <dgm:cxn modelId="{54AAA64A-8EAF-4126-A721-6BA08315BCF2}" type="presParOf" srcId="{33C55F5B-2522-4452-A9C1-67C080E78E0A}" destId="{214A1A10-1C9E-425B-8322-FE132B43AE4B}" srcOrd="8" destOrd="0" presId="urn:microsoft.com/office/officeart/2018/2/layout/IconVerticalSolidList"/>
    <dgm:cxn modelId="{142BDF62-F693-4F43-AC6D-3DA8807E8EAB}" type="presParOf" srcId="{214A1A10-1C9E-425B-8322-FE132B43AE4B}" destId="{034AD471-C189-4E69-B0C9-29F99059DA13}" srcOrd="0" destOrd="0" presId="urn:microsoft.com/office/officeart/2018/2/layout/IconVerticalSolidList"/>
    <dgm:cxn modelId="{1CABF1C8-6E77-4B7B-8489-F1B9EC226E19}" type="presParOf" srcId="{214A1A10-1C9E-425B-8322-FE132B43AE4B}" destId="{3398A8F7-5556-45CD-BF96-E1F7720A9FBE}" srcOrd="1" destOrd="0" presId="urn:microsoft.com/office/officeart/2018/2/layout/IconVerticalSolidList"/>
    <dgm:cxn modelId="{B54D0FCC-3052-4EBE-8B9C-901217CEAA33}" type="presParOf" srcId="{214A1A10-1C9E-425B-8322-FE132B43AE4B}" destId="{60E633F5-67B4-40D0-83CB-9AE28AABF920}" srcOrd="2" destOrd="0" presId="urn:microsoft.com/office/officeart/2018/2/layout/IconVerticalSolidList"/>
    <dgm:cxn modelId="{83A2B3F1-1959-475A-8BF2-2195AB33414A}" type="presParOf" srcId="{214A1A10-1C9E-425B-8322-FE132B43AE4B}" destId="{28B2403A-8E46-48CE-933E-8CE020D3A0D8}" srcOrd="3" destOrd="0" presId="urn:microsoft.com/office/officeart/2018/2/layout/IconVerticalSolidList"/>
    <dgm:cxn modelId="{A02A52D0-A2A5-4BD6-B67E-1EA0FBC77CE5}" type="presParOf" srcId="{33C55F5B-2522-4452-A9C1-67C080E78E0A}" destId="{F1463C1A-D6B1-4806-A2E1-8EBDFF67E35F}" srcOrd="9" destOrd="0" presId="urn:microsoft.com/office/officeart/2018/2/layout/IconVerticalSolidList"/>
    <dgm:cxn modelId="{26AD2906-53D2-499F-AC40-684BDE71F1AC}" type="presParOf" srcId="{33C55F5B-2522-4452-A9C1-67C080E78E0A}" destId="{9202CFEE-39FE-4D28-9769-931CE40386E7}" srcOrd="10" destOrd="0" presId="urn:microsoft.com/office/officeart/2018/2/layout/IconVerticalSolidList"/>
    <dgm:cxn modelId="{2FF4FB24-A6B2-4680-A934-2D27F9C7B899}" type="presParOf" srcId="{9202CFEE-39FE-4D28-9769-931CE40386E7}" destId="{6530DFA0-E335-4520-8AB0-73C633E71307}" srcOrd="0" destOrd="0" presId="urn:microsoft.com/office/officeart/2018/2/layout/IconVerticalSolidList"/>
    <dgm:cxn modelId="{8E7E5EAF-8953-4BDC-9B0E-6C3FF56074CD}" type="presParOf" srcId="{9202CFEE-39FE-4D28-9769-931CE40386E7}" destId="{2356778A-D58C-47DA-BA21-0248F96A8F52}" srcOrd="1" destOrd="0" presId="urn:microsoft.com/office/officeart/2018/2/layout/IconVerticalSolidList"/>
    <dgm:cxn modelId="{FD08B245-5662-4678-B292-4944EEAC904B}" type="presParOf" srcId="{9202CFEE-39FE-4D28-9769-931CE40386E7}" destId="{5C43B659-4665-421F-A707-9920BE7A6688}" srcOrd="2" destOrd="0" presId="urn:microsoft.com/office/officeart/2018/2/layout/IconVerticalSolidList"/>
    <dgm:cxn modelId="{DB3B9156-F0D9-447E-A298-E3C1A7B2EDCA}" type="presParOf" srcId="{9202CFEE-39FE-4D28-9769-931CE40386E7}" destId="{D26559CD-FD59-41B1-A08C-DD3E1A934E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19226C-2D71-43E2-A8D7-AEBEA38956D8}"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E9D04CA5-997E-48B9-ABE0-1F441671A70C}">
      <dgm:prSet/>
      <dgm:spPr>
        <a:solidFill>
          <a:schemeClr val="accent6">
            <a:lumMod val="75000"/>
          </a:schemeClr>
        </a:solidFill>
      </dgm:spPr>
      <dgm:t>
        <a:bodyPr/>
        <a:lstStyle/>
        <a:p>
          <a:r>
            <a:rPr lang="en-GB"/>
            <a:t>Input anthropometric data </a:t>
          </a:r>
          <a:endParaRPr lang="en-US"/>
        </a:p>
      </dgm:t>
    </dgm:pt>
    <dgm:pt modelId="{DBE076BB-0B3C-4211-9159-B260B97DCEA0}" type="parTrans" cxnId="{3560F8C3-CCF3-4FFE-91B1-2B8BCC903053}">
      <dgm:prSet/>
      <dgm:spPr/>
      <dgm:t>
        <a:bodyPr/>
        <a:lstStyle/>
        <a:p>
          <a:endParaRPr lang="en-US"/>
        </a:p>
      </dgm:t>
    </dgm:pt>
    <dgm:pt modelId="{F3F83A7F-EF6B-485E-88C1-194548CC52EA}" type="sibTrans" cxnId="{3560F8C3-CCF3-4FFE-91B1-2B8BCC903053}">
      <dgm:prSet/>
      <dgm:spPr>
        <a:ln>
          <a:solidFill>
            <a:schemeClr val="accent6">
              <a:lumMod val="75000"/>
            </a:schemeClr>
          </a:solidFill>
        </a:ln>
      </dgm:spPr>
      <dgm:t>
        <a:bodyPr/>
        <a:lstStyle/>
        <a:p>
          <a:endParaRPr lang="en-US"/>
        </a:p>
      </dgm:t>
    </dgm:pt>
    <dgm:pt modelId="{6C289F69-4832-4DA6-A16F-74487D3D5520}">
      <dgm:prSet/>
      <dgm:spPr>
        <a:solidFill>
          <a:schemeClr val="accent6">
            <a:lumMod val="75000"/>
          </a:schemeClr>
        </a:solidFill>
      </dgm:spPr>
      <dgm:t>
        <a:bodyPr/>
        <a:lstStyle/>
        <a:p>
          <a:r>
            <a:rPr lang="en-GB"/>
            <a:t>Assess normality </a:t>
          </a:r>
          <a:endParaRPr lang="en-US"/>
        </a:p>
      </dgm:t>
    </dgm:pt>
    <dgm:pt modelId="{F795987A-6FAB-406F-B211-969B7C822D83}" type="parTrans" cxnId="{B0B3E893-7FEC-4545-BF33-F1B9BC5C8F1D}">
      <dgm:prSet/>
      <dgm:spPr/>
      <dgm:t>
        <a:bodyPr/>
        <a:lstStyle/>
        <a:p>
          <a:endParaRPr lang="en-US"/>
        </a:p>
      </dgm:t>
    </dgm:pt>
    <dgm:pt modelId="{CC550D2A-78B1-40B5-98F8-27ECB47CB50F}" type="sibTrans" cxnId="{B0B3E893-7FEC-4545-BF33-F1B9BC5C8F1D}">
      <dgm:prSet/>
      <dgm:spPr>
        <a:ln>
          <a:solidFill>
            <a:schemeClr val="accent6">
              <a:lumMod val="75000"/>
            </a:schemeClr>
          </a:solidFill>
        </a:ln>
      </dgm:spPr>
      <dgm:t>
        <a:bodyPr/>
        <a:lstStyle/>
        <a:p>
          <a:endParaRPr lang="en-US"/>
        </a:p>
      </dgm:t>
    </dgm:pt>
    <dgm:pt modelId="{30D0F891-338F-459B-8198-07F6DBF3CAFE}">
      <dgm:prSet/>
      <dgm:spPr>
        <a:solidFill>
          <a:schemeClr val="accent6">
            <a:lumMod val="75000"/>
          </a:schemeClr>
        </a:solidFill>
      </dgm:spPr>
      <dgm:t>
        <a:bodyPr/>
        <a:lstStyle/>
        <a:p>
          <a:r>
            <a:rPr lang="en-GB" dirty="0"/>
            <a:t>Use a Kolmogorov-Smirnov</a:t>
          </a:r>
          <a:endParaRPr lang="en-US" dirty="0"/>
        </a:p>
      </dgm:t>
    </dgm:pt>
    <dgm:pt modelId="{04CD5835-31B7-4216-BEFC-EBFD76B7FA71}" type="parTrans" cxnId="{275B8710-2E3D-4931-A4F2-7C99D1A3EB1E}">
      <dgm:prSet/>
      <dgm:spPr/>
      <dgm:t>
        <a:bodyPr/>
        <a:lstStyle/>
        <a:p>
          <a:endParaRPr lang="en-US"/>
        </a:p>
      </dgm:t>
    </dgm:pt>
    <dgm:pt modelId="{4FED2347-AC71-4D3F-83A5-12EE951A1AC3}" type="sibTrans" cxnId="{275B8710-2E3D-4931-A4F2-7C99D1A3EB1E}">
      <dgm:prSet/>
      <dgm:spPr>
        <a:ln>
          <a:solidFill>
            <a:schemeClr val="accent6">
              <a:lumMod val="75000"/>
            </a:schemeClr>
          </a:solidFill>
        </a:ln>
      </dgm:spPr>
      <dgm:t>
        <a:bodyPr/>
        <a:lstStyle/>
        <a:p>
          <a:endParaRPr lang="en-US"/>
        </a:p>
      </dgm:t>
    </dgm:pt>
    <dgm:pt modelId="{DFE83E77-95B4-4CD5-88BC-71EA620A8BF8}">
      <dgm:prSet/>
      <dgm:spPr>
        <a:solidFill>
          <a:schemeClr val="accent6">
            <a:lumMod val="75000"/>
          </a:schemeClr>
        </a:solidFill>
      </dgm:spPr>
      <dgm:t>
        <a:bodyPr/>
        <a:lstStyle/>
        <a:p>
          <a:r>
            <a:rPr lang="en-GB"/>
            <a:t>Run statistics</a:t>
          </a:r>
          <a:endParaRPr lang="en-US"/>
        </a:p>
      </dgm:t>
    </dgm:pt>
    <dgm:pt modelId="{5E7CDF6E-099C-4DF9-93CE-D4E725678FDC}" type="parTrans" cxnId="{2260A0AF-720B-47F3-A677-681056963A7E}">
      <dgm:prSet/>
      <dgm:spPr/>
      <dgm:t>
        <a:bodyPr/>
        <a:lstStyle/>
        <a:p>
          <a:endParaRPr lang="en-US"/>
        </a:p>
      </dgm:t>
    </dgm:pt>
    <dgm:pt modelId="{419184C9-2E5D-4DC1-8C84-68C7122B8213}" type="sibTrans" cxnId="{2260A0AF-720B-47F3-A677-681056963A7E}">
      <dgm:prSet/>
      <dgm:spPr>
        <a:ln>
          <a:solidFill>
            <a:schemeClr val="accent6">
              <a:lumMod val="75000"/>
            </a:schemeClr>
          </a:solidFill>
        </a:ln>
      </dgm:spPr>
      <dgm:t>
        <a:bodyPr/>
        <a:lstStyle/>
        <a:p>
          <a:endParaRPr lang="en-US"/>
        </a:p>
      </dgm:t>
    </dgm:pt>
    <dgm:pt modelId="{A94D19C4-428D-4F45-91B9-7E1237992C6A}">
      <dgm:prSet/>
      <dgm:spPr>
        <a:solidFill>
          <a:schemeClr val="accent6">
            <a:lumMod val="75000"/>
          </a:schemeClr>
        </a:solidFill>
      </dgm:spPr>
      <dgm:t>
        <a:bodyPr/>
        <a:lstStyle/>
        <a:p>
          <a:r>
            <a:rPr lang="en-GB"/>
            <a:t>Eccentric Hamstring Strength</a:t>
          </a:r>
          <a:endParaRPr lang="en-US"/>
        </a:p>
      </dgm:t>
    </dgm:pt>
    <dgm:pt modelId="{E635B2D8-6370-437C-96A4-006487878BC8}" type="parTrans" cxnId="{433F2EE6-BC03-434D-8AC9-EDEEA3B4C3D8}">
      <dgm:prSet/>
      <dgm:spPr/>
      <dgm:t>
        <a:bodyPr/>
        <a:lstStyle/>
        <a:p>
          <a:endParaRPr lang="en-US"/>
        </a:p>
      </dgm:t>
    </dgm:pt>
    <dgm:pt modelId="{4F2580FE-B944-44E5-AA04-058BDBEA581C}" type="sibTrans" cxnId="{433F2EE6-BC03-434D-8AC9-EDEEA3B4C3D8}">
      <dgm:prSet/>
      <dgm:spPr>
        <a:ln>
          <a:solidFill>
            <a:schemeClr val="accent6">
              <a:lumMod val="75000"/>
            </a:schemeClr>
          </a:solidFill>
        </a:ln>
      </dgm:spPr>
      <dgm:t>
        <a:bodyPr/>
        <a:lstStyle/>
        <a:p>
          <a:endParaRPr lang="en-US"/>
        </a:p>
      </dgm:t>
    </dgm:pt>
    <dgm:pt modelId="{FF5CA959-3E8C-4D40-807F-D4FAF4F292B7}">
      <dgm:prSet/>
      <dgm:spPr>
        <a:solidFill>
          <a:schemeClr val="accent6">
            <a:lumMod val="75000"/>
          </a:schemeClr>
        </a:solidFill>
      </dgm:spPr>
      <dgm:t>
        <a:bodyPr/>
        <a:lstStyle/>
        <a:p>
          <a:r>
            <a:rPr lang="en-GB"/>
            <a:t>Hamstring Extensibility</a:t>
          </a:r>
          <a:endParaRPr lang="en-US"/>
        </a:p>
      </dgm:t>
    </dgm:pt>
    <dgm:pt modelId="{9703B709-D79A-4BA0-AEEC-6B0F78CFE722}" type="parTrans" cxnId="{B45F6311-7607-446B-B703-20E01D6DD9D6}">
      <dgm:prSet/>
      <dgm:spPr/>
      <dgm:t>
        <a:bodyPr/>
        <a:lstStyle/>
        <a:p>
          <a:endParaRPr lang="en-US"/>
        </a:p>
      </dgm:t>
    </dgm:pt>
    <dgm:pt modelId="{AA27B110-6405-4896-B4E8-CE861BDB6A8F}" type="sibTrans" cxnId="{B45F6311-7607-446B-B703-20E01D6DD9D6}">
      <dgm:prSet/>
      <dgm:spPr>
        <a:ln>
          <a:solidFill>
            <a:schemeClr val="accent6">
              <a:lumMod val="75000"/>
            </a:schemeClr>
          </a:solidFill>
        </a:ln>
      </dgm:spPr>
      <dgm:t>
        <a:bodyPr/>
        <a:lstStyle/>
        <a:p>
          <a:endParaRPr lang="en-US"/>
        </a:p>
      </dgm:t>
    </dgm:pt>
    <dgm:pt modelId="{AE30B67C-3647-4719-9555-D41AF109C64E}">
      <dgm:prSet/>
      <dgm:spPr>
        <a:solidFill>
          <a:schemeClr val="accent6">
            <a:lumMod val="75000"/>
          </a:schemeClr>
        </a:solidFill>
      </dgm:spPr>
      <dgm:t>
        <a:bodyPr/>
        <a:lstStyle/>
        <a:p>
          <a:r>
            <a:rPr lang="en-GB"/>
            <a:t>Lower Back Pain Scores</a:t>
          </a:r>
          <a:endParaRPr lang="en-US"/>
        </a:p>
      </dgm:t>
    </dgm:pt>
    <dgm:pt modelId="{F42969F8-127A-4705-9DDD-C41F36773FC1}" type="parTrans" cxnId="{834D1BCC-2E19-4AD9-8275-73CD26CE5110}">
      <dgm:prSet/>
      <dgm:spPr/>
      <dgm:t>
        <a:bodyPr/>
        <a:lstStyle/>
        <a:p>
          <a:endParaRPr lang="en-US"/>
        </a:p>
      </dgm:t>
    </dgm:pt>
    <dgm:pt modelId="{7A887789-ED19-4AAD-A9DA-0F20A6472793}" type="sibTrans" cxnId="{834D1BCC-2E19-4AD9-8275-73CD26CE5110}">
      <dgm:prSet/>
      <dgm:spPr>
        <a:ln>
          <a:solidFill>
            <a:schemeClr val="accent6">
              <a:lumMod val="75000"/>
            </a:schemeClr>
          </a:solidFill>
        </a:ln>
      </dgm:spPr>
      <dgm:t>
        <a:bodyPr/>
        <a:lstStyle/>
        <a:p>
          <a:endParaRPr lang="en-US"/>
        </a:p>
      </dgm:t>
    </dgm:pt>
    <dgm:pt modelId="{C2EF3834-8D20-4817-9870-3025A4B20C3C}">
      <dgm:prSet/>
      <dgm:spPr>
        <a:solidFill>
          <a:schemeClr val="accent6">
            <a:lumMod val="75000"/>
          </a:schemeClr>
        </a:solidFill>
      </dgm:spPr>
      <dgm:t>
        <a:bodyPr/>
        <a:lstStyle/>
        <a:p>
          <a:r>
            <a:rPr lang="en-GB" dirty="0"/>
            <a:t>Pearson Product-Moment Correlation</a:t>
          </a:r>
          <a:endParaRPr lang="en-US" dirty="0"/>
        </a:p>
      </dgm:t>
    </dgm:pt>
    <dgm:pt modelId="{1B838969-C154-4CE1-AEE2-5C0FA63A975B}" type="parTrans" cxnId="{A94C8D24-B897-4FB1-938A-8F602A3CEC5E}">
      <dgm:prSet/>
      <dgm:spPr/>
      <dgm:t>
        <a:bodyPr/>
        <a:lstStyle/>
        <a:p>
          <a:endParaRPr lang="en-US"/>
        </a:p>
      </dgm:t>
    </dgm:pt>
    <dgm:pt modelId="{B7FFAADE-C1B8-4B9B-BD9F-96C0FDCD96A1}" type="sibTrans" cxnId="{A94C8D24-B897-4FB1-938A-8F602A3CEC5E}">
      <dgm:prSet/>
      <dgm:spPr/>
      <dgm:t>
        <a:bodyPr/>
        <a:lstStyle/>
        <a:p>
          <a:endParaRPr lang="en-US"/>
        </a:p>
      </dgm:t>
    </dgm:pt>
    <dgm:pt modelId="{3CFF86A7-9576-4225-BEFE-AE00030EB10D}" type="pres">
      <dgm:prSet presAssocID="{9719226C-2D71-43E2-A8D7-AEBEA38956D8}" presName="Name0" presStyleCnt="0">
        <dgm:presLayoutVars>
          <dgm:dir/>
          <dgm:resizeHandles val="exact"/>
        </dgm:presLayoutVars>
      </dgm:prSet>
      <dgm:spPr/>
      <dgm:t>
        <a:bodyPr/>
        <a:lstStyle/>
        <a:p>
          <a:endParaRPr lang="en-US"/>
        </a:p>
      </dgm:t>
    </dgm:pt>
    <dgm:pt modelId="{B749B385-4B74-4BA8-A38B-C83C1B8699A7}" type="pres">
      <dgm:prSet presAssocID="{E9D04CA5-997E-48B9-ABE0-1F441671A70C}" presName="node" presStyleLbl="node1" presStyleIdx="0" presStyleCnt="8">
        <dgm:presLayoutVars>
          <dgm:bulletEnabled val="1"/>
        </dgm:presLayoutVars>
      </dgm:prSet>
      <dgm:spPr/>
      <dgm:t>
        <a:bodyPr/>
        <a:lstStyle/>
        <a:p>
          <a:endParaRPr lang="en-US"/>
        </a:p>
      </dgm:t>
    </dgm:pt>
    <dgm:pt modelId="{1296A39E-3E7D-4A18-A395-6E8B0E85D477}" type="pres">
      <dgm:prSet presAssocID="{F3F83A7F-EF6B-485E-88C1-194548CC52EA}" presName="sibTrans" presStyleLbl="sibTrans1D1" presStyleIdx="0" presStyleCnt="7"/>
      <dgm:spPr/>
      <dgm:t>
        <a:bodyPr/>
        <a:lstStyle/>
        <a:p>
          <a:endParaRPr lang="en-US"/>
        </a:p>
      </dgm:t>
    </dgm:pt>
    <dgm:pt modelId="{DD31FD4C-E28D-4E6D-BAFC-892050E19495}" type="pres">
      <dgm:prSet presAssocID="{F3F83A7F-EF6B-485E-88C1-194548CC52EA}" presName="connectorText" presStyleLbl="sibTrans1D1" presStyleIdx="0" presStyleCnt="7"/>
      <dgm:spPr/>
      <dgm:t>
        <a:bodyPr/>
        <a:lstStyle/>
        <a:p>
          <a:endParaRPr lang="en-US"/>
        </a:p>
      </dgm:t>
    </dgm:pt>
    <dgm:pt modelId="{EC63055D-F10F-45FC-9E4C-7EBB5DC9EB30}" type="pres">
      <dgm:prSet presAssocID="{6C289F69-4832-4DA6-A16F-74487D3D5520}" presName="node" presStyleLbl="node1" presStyleIdx="1" presStyleCnt="8">
        <dgm:presLayoutVars>
          <dgm:bulletEnabled val="1"/>
        </dgm:presLayoutVars>
      </dgm:prSet>
      <dgm:spPr/>
      <dgm:t>
        <a:bodyPr/>
        <a:lstStyle/>
        <a:p>
          <a:endParaRPr lang="en-US"/>
        </a:p>
      </dgm:t>
    </dgm:pt>
    <dgm:pt modelId="{8677FFDA-AFE7-4854-8893-62C42405D5D7}" type="pres">
      <dgm:prSet presAssocID="{CC550D2A-78B1-40B5-98F8-27ECB47CB50F}" presName="sibTrans" presStyleLbl="sibTrans1D1" presStyleIdx="1" presStyleCnt="7"/>
      <dgm:spPr/>
      <dgm:t>
        <a:bodyPr/>
        <a:lstStyle/>
        <a:p>
          <a:endParaRPr lang="en-US"/>
        </a:p>
      </dgm:t>
    </dgm:pt>
    <dgm:pt modelId="{A0D56248-4588-405B-AC6C-9A25107BEAEC}" type="pres">
      <dgm:prSet presAssocID="{CC550D2A-78B1-40B5-98F8-27ECB47CB50F}" presName="connectorText" presStyleLbl="sibTrans1D1" presStyleIdx="1" presStyleCnt="7"/>
      <dgm:spPr/>
      <dgm:t>
        <a:bodyPr/>
        <a:lstStyle/>
        <a:p>
          <a:endParaRPr lang="en-US"/>
        </a:p>
      </dgm:t>
    </dgm:pt>
    <dgm:pt modelId="{9EFFA4DD-0C01-449E-ACC9-69ACE5E5EA13}" type="pres">
      <dgm:prSet presAssocID="{30D0F891-338F-459B-8198-07F6DBF3CAFE}" presName="node" presStyleLbl="node1" presStyleIdx="2" presStyleCnt="8">
        <dgm:presLayoutVars>
          <dgm:bulletEnabled val="1"/>
        </dgm:presLayoutVars>
      </dgm:prSet>
      <dgm:spPr/>
      <dgm:t>
        <a:bodyPr/>
        <a:lstStyle/>
        <a:p>
          <a:endParaRPr lang="en-US"/>
        </a:p>
      </dgm:t>
    </dgm:pt>
    <dgm:pt modelId="{E6B75AA8-7C53-47EC-A9AB-629545BD9751}" type="pres">
      <dgm:prSet presAssocID="{4FED2347-AC71-4D3F-83A5-12EE951A1AC3}" presName="sibTrans" presStyleLbl="sibTrans1D1" presStyleIdx="2" presStyleCnt="7"/>
      <dgm:spPr/>
      <dgm:t>
        <a:bodyPr/>
        <a:lstStyle/>
        <a:p>
          <a:endParaRPr lang="en-US"/>
        </a:p>
      </dgm:t>
    </dgm:pt>
    <dgm:pt modelId="{6493EEA9-2D1F-4C07-8CD2-85A9339C4377}" type="pres">
      <dgm:prSet presAssocID="{4FED2347-AC71-4D3F-83A5-12EE951A1AC3}" presName="connectorText" presStyleLbl="sibTrans1D1" presStyleIdx="2" presStyleCnt="7"/>
      <dgm:spPr/>
      <dgm:t>
        <a:bodyPr/>
        <a:lstStyle/>
        <a:p>
          <a:endParaRPr lang="en-US"/>
        </a:p>
      </dgm:t>
    </dgm:pt>
    <dgm:pt modelId="{3F937A28-2A8D-401E-8B3B-46843D2FEB55}" type="pres">
      <dgm:prSet presAssocID="{DFE83E77-95B4-4CD5-88BC-71EA620A8BF8}" presName="node" presStyleLbl="node1" presStyleIdx="3" presStyleCnt="8">
        <dgm:presLayoutVars>
          <dgm:bulletEnabled val="1"/>
        </dgm:presLayoutVars>
      </dgm:prSet>
      <dgm:spPr/>
      <dgm:t>
        <a:bodyPr/>
        <a:lstStyle/>
        <a:p>
          <a:endParaRPr lang="en-US"/>
        </a:p>
      </dgm:t>
    </dgm:pt>
    <dgm:pt modelId="{97E77D45-1078-4B88-B078-7A6C5F3668B1}" type="pres">
      <dgm:prSet presAssocID="{419184C9-2E5D-4DC1-8C84-68C7122B8213}" presName="sibTrans" presStyleLbl="sibTrans1D1" presStyleIdx="3" presStyleCnt="7"/>
      <dgm:spPr/>
      <dgm:t>
        <a:bodyPr/>
        <a:lstStyle/>
        <a:p>
          <a:endParaRPr lang="en-US"/>
        </a:p>
      </dgm:t>
    </dgm:pt>
    <dgm:pt modelId="{BE3BC7A2-D570-425D-8755-7BFBE22B55BD}" type="pres">
      <dgm:prSet presAssocID="{419184C9-2E5D-4DC1-8C84-68C7122B8213}" presName="connectorText" presStyleLbl="sibTrans1D1" presStyleIdx="3" presStyleCnt="7"/>
      <dgm:spPr/>
      <dgm:t>
        <a:bodyPr/>
        <a:lstStyle/>
        <a:p>
          <a:endParaRPr lang="en-US"/>
        </a:p>
      </dgm:t>
    </dgm:pt>
    <dgm:pt modelId="{585ABA7B-DEFC-4270-94C7-2471ECC110A4}" type="pres">
      <dgm:prSet presAssocID="{A94D19C4-428D-4F45-91B9-7E1237992C6A}" presName="node" presStyleLbl="node1" presStyleIdx="4" presStyleCnt="8">
        <dgm:presLayoutVars>
          <dgm:bulletEnabled val="1"/>
        </dgm:presLayoutVars>
      </dgm:prSet>
      <dgm:spPr/>
      <dgm:t>
        <a:bodyPr/>
        <a:lstStyle/>
        <a:p>
          <a:endParaRPr lang="en-US"/>
        </a:p>
      </dgm:t>
    </dgm:pt>
    <dgm:pt modelId="{F72B941C-2CE0-4455-A885-B36C02B23B94}" type="pres">
      <dgm:prSet presAssocID="{4F2580FE-B944-44E5-AA04-058BDBEA581C}" presName="sibTrans" presStyleLbl="sibTrans1D1" presStyleIdx="4" presStyleCnt="7"/>
      <dgm:spPr/>
      <dgm:t>
        <a:bodyPr/>
        <a:lstStyle/>
        <a:p>
          <a:endParaRPr lang="en-US"/>
        </a:p>
      </dgm:t>
    </dgm:pt>
    <dgm:pt modelId="{7616560D-45A5-4FA3-AACB-9B7743D9E6F1}" type="pres">
      <dgm:prSet presAssocID="{4F2580FE-B944-44E5-AA04-058BDBEA581C}" presName="connectorText" presStyleLbl="sibTrans1D1" presStyleIdx="4" presStyleCnt="7"/>
      <dgm:spPr/>
      <dgm:t>
        <a:bodyPr/>
        <a:lstStyle/>
        <a:p>
          <a:endParaRPr lang="en-US"/>
        </a:p>
      </dgm:t>
    </dgm:pt>
    <dgm:pt modelId="{97257117-230C-4129-B2AE-EA86ADC88BCF}" type="pres">
      <dgm:prSet presAssocID="{FF5CA959-3E8C-4D40-807F-D4FAF4F292B7}" presName="node" presStyleLbl="node1" presStyleIdx="5" presStyleCnt="8">
        <dgm:presLayoutVars>
          <dgm:bulletEnabled val="1"/>
        </dgm:presLayoutVars>
      </dgm:prSet>
      <dgm:spPr/>
      <dgm:t>
        <a:bodyPr/>
        <a:lstStyle/>
        <a:p>
          <a:endParaRPr lang="en-US"/>
        </a:p>
      </dgm:t>
    </dgm:pt>
    <dgm:pt modelId="{9B34D72D-1ADE-404A-9618-8EB5F4C56F6E}" type="pres">
      <dgm:prSet presAssocID="{AA27B110-6405-4896-B4E8-CE861BDB6A8F}" presName="sibTrans" presStyleLbl="sibTrans1D1" presStyleIdx="5" presStyleCnt="7"/>
      <dgm:spPr/>
      <dgm:t>
        <a:bodyPr/>
        <a:lstStyle/>
        <a:p>
          <a:endParaRPr lang="en-US"/>
        </a:p>
      </dgm:t>
    </dgm:pt>
    <dgm:pt modelId="{D45E82B7-54D7-4C16-8F81-8FEEE98ADE41}" type="pres">
      <dgm:prSet presAssocID="{AA27B110-6405-4896-B4E8-CE861BDB6A8F}" presName="connectorText" presStyleLbl="sibTrans1D1" presStyleIdx="5" presStyleCnt="7"/>
      <dgm:spPr/>
      <dgm:t>
        <a:bodyPr/>
        <a:lstStyle/>
        <a:p>
          <a:endParaRPr lang="en-US"/>
        </a:p>
      </dgm:t>
    </dgm:pt>
    <dgm:pt modelId="{8A886CA4-7524-4899-9A97-5DA93F242100}" type="pres">
      <dgm:prSet presAssocID="{AE30B67C-3647-4719-9555-D41AF109C64E}" presName="node" presStyleLbl="node1" presStyleIdx="6" presStyleCnt="8">
        <dgm:presLayoutVars>
          <dgm:bulletEnabled val="1"/>
        </dgm:presLayoutVars>
      </dgm:prSet>
      <dgm:spPr/>
      <dgm:t>
        <a:bodyPr/>
        <a:lstStyle/>
        <a:p>
          <a:endParaRPr lang="en-US"/>
        </a:p>
      </dgm:t>
    </dgm:pt>
    <dgm:pt modelId="{947CBC7C-44BD-480B-9BEC-7AFED7938497}" type="pres">
      <dgm:prSet presAssocID="{7A887789-ED19-4AAD-A9DA-0F20A6472793}" presName="sibTrans" presStyleLbl="sibTrans1D1" presStyleIdx="6" presStyleCnt="7"/>
      <dgm:spPr/>
      <dgm:t>
        <a:bodyPr/>
        <a:lstStyle/>
        <a:p>
          <a:endParaRPr lang="en-US"/>
        </a:p>
      </dgm:t>
    </dgm:pt>
    <dgm:pt modelId="{0607E5BF-3424-4D8D-BBCC-862239E9F6AC}" type="pres">
      <dgm:prSet presAssocID="{7A887789-ED19-4AAD-A9DA-0F20A6472793}" presName="connectorText" presStyleLbl="sibTrans1D1" presStyleIdx="6" presStyleCnt="7"/>
      <dgm:spPr/>
      <dgm:t>
        <a:bodyPr/>
        <a:lstStyle/>
        <a:p>
          <a:endParaRPr lang="en-US"/>
        </a:p>
      </dgm:t>
    </dgm:pt>
    <dgm:pt modelId="{FB8D08B7-AA5C-4F92-A26B-BD069163D41C}" type="pres">
      <dgm:prSet presAssocID="{C2EF3834-8D20-4817-9870-3025A4B20C3C}" presName="node" presStyleLbl="node1" presStyleIdx="7" presStyleCnt="8">
        <dgm:presLayoutVars>
          <dgm:bulletEnabled val="1"/>
        </dgm:presLayoutVars>
      </dgm:prSet>
      <dgm:spPr/>
      <dgm:t>
        <a:bodyPr/>
        <a:lstStyle/>
        <a:p>
          <a:endParaRPr lang="en-US"/>
        </a:p>
      </dgm:t>
    </dgm:pt>
  </dgm:ptLst>
  <dgm:cxnLst>
    <dgm:cxn modelId="{A2009B72-B167-4AA0-9AE6-973FEC96A379}" type="presOf" srcId="{CC550D2A-78B1-40B5-98F8-27ECB47CB50F}" destId="{A0D56248-4588-405B-AC6C-9A25107BEAEC}" srcOrd="1" destOrd="0" presId="urn:microsoft.com/office/officeart/2016/7/layout/RepeatingBendingProcessNew"/>
    <dgm:cxn modelId="{A05109A3-CFA0-44F6-8E84-2F099C0138BD}" type="presOf" srcId="{C2EF3834-8D20-4817-9870-3025A4B20C3C}" destId="{FB8D08B7-AA5C-4F92-A26B-BD069163D41C}" srcOrd="0" destOrd="0" presId="urn:microsoft.com/office/officeart/2016/7/layout/RepeatingBendingProcessNew"/>
    <dgm:cxn modelId="{09F69191-9ED8-4692-A9CA-CAADD5FD03F4}" type="presOf" srcId="{AA27B110-6405-4896-B4E8-CE861BDB6A8F}" destId="{D45E82B7-54D7-4C16-8F81-8FEEE98ADE41}" srcOrd="1" destOrd="0" presId="urn:microsoft.com/office/officeart/2016/7/layout/RepeatingBendingProcessNew"/>
    <dgm:cxn modelId="{B45F6311-7607-446B-B703-20E01D6DD9D6}" srcId="{9719226C-2D71-43E2-A8D7-AEBEA38956D8}" destId="{FF5CA959-3E8C-4D40-807F-D4FAF4F292B7}" srcOrd="5" destOrd="0" parTransId="{9703B709-D79A-4BA0-AEEC-6B0F78CFE722}" sibTransId="{AA27B110-6405-4896-B4E8-CE861BDB6A8F}"/>
    <dgm:cxn modelId="{3296BF8F-17D0-49BE-B0C5-7DFDB4C59397}" type="presOf" srcId="{419184C9-2E5D-4DC1-8C84-68C7122B8213}" destId="{97E77D45-1078-4B88-B078-7A6C5F3668B1}" srcOrd="0" destOrd="0" presId="urn:microsoft.com/office/officeart/2016/7/layout/RepeatingBendingProcessNew"/>
    <dgm:cxn modelId="{2260A0AF-720B-47F3-A677-681056963A7E}" srcId="{9719226C-2D71-43E2-A8D7-AEBEA38956D8}" destId="{DFE83E77-95B4-4CD5-88BC-71EA620A8BF8}" srcOrd="3" destOrd="0" parTransId="{5E7CDF6E-099C-4DF9-93CE-D4E725678FDC}" sibTransId="{419184C9-2E5D-4DC1-8C84-68C7122B8213}"/>
    <dgm:cxn modelId="{6E69FC23-C395-4B11-B2F7-319C3A011144}" type="presOf" srcId="{4FED2347-AC71-4D3F-83A5-12EE951A1AC3}" destId="{6493EEA9-2D1F-4C07-8CD2-85A9339C4377}" srcOrd="1" destOrd="0" presId="urn:microsoft.com/office/officeart/2016/7/layout/RepeatingBendingProcessNew"/>
    <dgm:cxn modelId="{8046BB5F-841E-4136-84E1-2D46AE45CEDB}" type="presOf" srcId="{FF5CA959-3E8C-4D40-807F-D4FAF4F292B7}" destId="{97257117-230C-4129-B2AE-EA86ADC88BCF}" srcOrd="0" destOrd="0" presId="urn:microsoft.com/office/officeart/2016/7/layout/RepeatingBendingProcessNew"/>
    <dgm:cxn modelId="{3560F8C3-CCF3-4FFE-91B1-2B8BCC903053}" srcId="{9719226C-2D71-43E2-A8D7-AEBEA38956D8}" destId="{E9D04CA5-997E-48B9-ABE0-1F441671A70C}" srcOrd="0" destOrd="0" parTransId="{DBE076BB-0B3C-4211-9159-B260B97DCEA0}" sibTransId="{F3F83A7F-EF6B-485E-88C1-194548CC52EA}"/>
    <dgm:cxn modelId="{B0B3E893-7FEC-4545-BF33-F1B9BC5C8F1D}" srcId="{9719226C-2D71-43E2-A8D7-AEBEA38956D8}" destId="{6C289F69-4832-4DA6-A16F-74487D3D5520}" srcOrd="1" destOrd="0" parTransId="{F795987A-6FAB-406F-B211-969B7C822D83}" sibTransId="{CC550D2A-78B1-40B5-98F8-27ECB47CB50F}"/>
    <dgm:cxn modelId="{05D3C189-67F5-4065-8986-23EA7BE74F7B}" type="presOf" srcId="{30D0F891-338F-459B-8198-07F6DBF3CAFE}" destId="{9EFFA4DD-0C01-449E-ACC9-69ACE5E5EA13}" srcOrd="0" destOrd="0" presId="urn:microsoft.com/office/officeart/2016/7/layout/RepeatingBendingProcessNew"/>
    <dgm:cxn modelId="{51E86258-1EDA-42B9-870D-94ABD4786425}" type="presOf" srcId="{A94D19C4-428D-4F45-91B9-7E1237992C6A}" destId="{585ABA7B-DEFC-4270-94C7-2471ECC110A4}" srcOrd="0" destOrd="0" presId="urn:microsoft.com/office/officeart/2016/7/layout/RepeatingBendingProcessNew"/>
    <dgm:cxn modelId="{9974A8F9-6027-4FA2-AA9A-6624C2FC4CF3}" type="presOf" srcId="{7A887789-ED19-4AAD-A9DA-0F20A6472793}" destId="{0607E5BF-3424-4D8D-BBCC-862239E9F6AC}" srcOrd="1" destOrd="0" presId="urn:microsoft.com/office/officeart/2016/7/layout/RepeatingBendingProcessNew"/>
    <dgm:cxn modelId="{132A145C-658A-48FB-81D1-8229EFA0635F}" type="presOf" srcId="{E9D04CA5-997E-48B9-ABE0-1F441671A70C}" destId="{B749B385-4B74-4BA8-A38B-C83C1B8699A7}" srcOrd="0" destOrd="0" presId="urn:microsoft.com/office/officeart/2016/7/layout/RepeatingBendingProcessNew"/>
    <dgm:cxn modelId="{2A3C9413-0187-4747-9738-7F1DEFCA079D}" type="presOf" srcId="{F3F83A7F-EF6B-485E-88C1-194548CC52EA}" destId="{1296A39E-3E7D-4A18-A395-6E8B0E85D477}" srcOrd="0" destOrd="0" presId="urn:microsoft.com/office/officeart/2016/7/layout/RepeatingBendingProcessNew"/>
    <dgm:cxn modelId="{275B8710-2E3D-4931-A4F2-7C99D1A3EB1E}" srcId="{9719226C-2D71-43E2-A8D7-AEBEA38956D8}" destId="{30D0F891-338F-459B-8198-07F6DBF3CAFE}" srcOrd="2" destOrd="0" parTransId="{04CD5835-31B7-4216-BEFC-EBFD76B7FA71}" sibTransId="{4FED2347-AC71-4D3F-83A5-12EE951A1AC3}"/>
    <dgm:cxn modelId="{6D5F59BE-BE13-4313-99C0-AE7A6B7FC1B8}" type="presOf" srcId="{DFE83E77-95B4-4CD5-88BC-71EA620A8BF8}" destId="{3F937A28-2A8D-401E-8B3B-46843D2FEB55}" srcOrd="0" destOrd="0" presId="urn:microsoft.com/office/officeart/2016/7/layout/RepeatingBendingProcessNew"/>
    <dgm:cxn modelId="{71A6DF72-25C2-422B-8535-1374403E25D4}" type="presOf" srcId="{CC550D2A-78B1-40B5-98F8-27ECB47CB50F}" destId="{8677FFDA-AFE7-4854-8893-62C42405D5D7}" srcOrd="0" destOrd="0" presId="urn:microsoft.com/office/officeart/2016/7/layout/RepeatingBendingProcessNew"/>
    <dgm:cxn modelId="{19D81639-8C9B-4EFA-8A2B-CC676DA2F684}" type="presOf" srcId="{9719226C-2D71-43E2-A8D7-AEBEA38956D8}" destId="{3CFF86A7-9576-4225-BEFE-AE00030EB10D}" srcOrd="0" destOrd="0" presId="urn:microsoft.com/office/officeart/2016/7/layout/RepeatingBendingProcessNew"/>
    <dgm:cxn modelId="{C2CF3BE6-BA99-4466-BBD0-49797758D260}" type="presOf" srcId="{4F2580FE-B944-44E5-AA04-058BDBEA581C}" destId="{7616560D-45A5-4FA3-AACB-9B7743D9E6F1}" srcOrd="1" destOrd="0" presId="urn:microsoft.com/office/officeart/2016/7/layout/RepeatingBendingProcessNew"/>
    <dgm:cxn modelId="{F5D72B15-A75A-4A3D-8D7C-90BB26DADC29}" type="presOf" srcId="{7A887789-ED19-4AAD-A9DA-0F20A6472793}" destId="{947CBC7C-44BD-480B-9BEC-7AFED7938497}" srcOrd="0" destOrd="0" presId="urn:microsoft.com/office/officeart/2016/7/layout/RepeatingBendingProcessNew"/>
    <dgm:cxn modelId="{8FD8C26A-E38A-4896-9DFC-F8454F965FEF}" type="presOf" srcId="{4FED2347-AC71-4D3F-83A5-12EE951A1AC3}" destId="{E6B75AA8-7C53-47EC-A9AB-629545BD9751}" srcOrd="0" destOrd="0" presId="urn:microsoft.com/office/officeart/2016/7/layout/RepeatingBendingProcessNew"/>
    <dgm:cxn modelId="{A94C8D24-B897-4FB1-938A-8F602A3CEC5E}" srcId="{9719226C-2D71-43E2-A8D7-AEBEA38956D8}" destId="{C2EF3834-8D20-4817-9870-3025A4B20C3C}" srcOrd="7" destOrd="0" parTransId="{1B838969-C154-4CE1-AEE2-5C0FA63A975B}" sibTransId="{B7FFAADE-C1B8-4B9B-BD9F-96C0FDCD96A1}"/>
    <dgm:cxn modelId="{ABCF0008-5786-4882-A86D-18CC65F48A92}" type="presOf" srcId="{419184C9-2E5D-4DC1-8C84-68C7122B8213}" destId="{BE3BC7A2-D570-425D-8755-7BFBE22B55BD}" srcOrd="1" destOrd="0" presId="urn:microsoft.com/office/officeart/2016/7/layout/RepeatingBendingProcessNew"/>
    <dgm:cxn modelId="{834D1BCC-2E19-4AD9-8275-73CD26CE5110}" srcId="{9719226C-2D71-43E2-A8D7-AEBEA38956D8}" destId="{AE30B67C-3647-4719-9555-D41AF109C64E}" srcOrd="6" destOrd="0" parTransId="{F42969F8-127A-4705-9DDD-C41F36773FC1}" sibTransId="{7A887789-ED19-4AAD-A9DA-0F20A6472793}"/>
    <dgm:cxn modelId="{35D6D817-D8E0-49BA-965E-6837F32D4C50}" type="presOf" srcId="{F3F83A7F-EF6B-485E-88C1-194548CC52EA}" destId="{DD31FD4C-E28D-4E6D-BAFC-892050E19495}" srcOrd="1" destOrd="0" presId="urn:microsoft.com/office/officeart/2016/7/layout/RepeatingBendingProcessNew"/>
    <dgm:cxn modelId="{71DE8DC3-7AD3-4F43-BDF7-9E5BAE48121A}" type="presOf" srcId="{6C289F69-4832-4DA6-A16F-74487D3D5520}" destId="{EC63055D-F10F-45FC-9E4C-7EBB5DC9EB30}" srcOrd="0" destOrd="0" presId="urn:microsoft.com/office/officeart/2016/7/layout/RepeatingBendingProcessNew"/>
    <dgm:cxn modelId="{448A66D9-CDF3-4072-889B-B186D018193B}" type="presOf" srcId="{AA27B110-6405-4896-B4E8-CE861BDB6A8F}" destId="{9B34D72D-1ADE-404A-9618-8EB5F4C56F6E}" srcOrd="0" destOrd="0" presId="urn:microsoft.com/office/officeart/2016/7/layout/RepeatingBendingProcessNew"/>
    <dgm:cxn modelId="{F66C402C-6437-485E-854B-B8B66E7CC2FF}" type="presOf" srcId="{4F2580FE-B944-44E5-AA04-058BDBEA581C}" destId="{F72B941C-2CE0-4455-A885-B36C02B23B94}" srcOrd="0" destOrd="0" presId="urn:microsoft.com/office/officeart/2016/7/layout/RepeatingBendingProcessNew"/>
    <dgm:cxn modelId="{36B3AB21-7D90-415E-A726-99781A5F0CAB}" type="presOf" srcId="{AE30B67C-3647-4719-9555-D41AF109C64E}" destId="{8A886CA4-7524-4899-9A97-5DA93F242100}" srcOrd="0" destOrd="0" presId="urn:microsoft.com/office/officeart/2016/7/layout/RepeatingBendingProcessNew"/>
    <dgm:cxn modelId="{433F2EE6-BC03-434D-8AC9-EDEEA3B4C3D8}" srcId="{9719226C-2D71-43E2-A8D7-AEBEA38956D8}" destId="{A94D19C4-428D-4F45-91B9-7E1237992C6A}" srcOrd="4" destOrd="0" parTransId="{E635B2D8-6370-437C-96A4-006487878BC8}" sibTransId="{4F2580FE-B944-44E5-AA04-058BDBEA581C}"/>
    <dgm:cxn modelId="{64F16A87-3246-4B09-A26F-E24A7648D5D2}" type="presParOf" srcId="{3CFF86A7-9576-4225-BEFE-AE00030EB10D}" destId="{B749B385-4B74-4BA8-A38B-C83C1B8699A7}" srcOrd="0" destOrd="0" presId="urn:microsoft.com/office/officeart/2016/7/layout/RepeatingBendingProcessNew"/>
    <dgm:cxn modelId="{04D3A1F2-00AD-4C5D-AC8C-1567508E7D46}" type="presParOf" srcId="{3CFF86A7-9576-4225-BEFE-AE00030EB10D}" destId="{1296A39E-3E7D-4A18-A395-6E8B0E85D477}" srcOrd="1" destOrd="0" presId="urn:microsoft.com/office/officeart/2016/7/layout/RepeatingBendingProcessNew"/>
    <dgm:cxn modelId="{01136AB2-8A48-4D6C-A509-13CB0747C89B}" type="presParOf" srcId="{1296A39E-3E7D-4A18-A395-6E8B0E85D477}" destId="{DD31FD4C-E28D-4E6D-BAFC-892050E19495}" srcOrd="0" destOrd="0" presId="urn:microsoft.com/office/officeart/2016/7/layout/RepeatingBendingProcessNew"/>
    <dgm:cxn modelId="{E12350CF-262A-4E32-A13A-1F9D55753A32}" type="presParOf" srcId="{3CFF86A7-9576-4225-BEFE-AE00030EB10D}" destId="{EC63055D-F10F-45FC-9E4C-7EBB5DC9EB30}" srcOrd="2" destOrd="0" presId="urn:microsoft.com/office/officeart/2016/7/layout/RepeatingBendingProcessNew"/>
    <dgm:cxn modelId="{3E627A26-7972-46AD-ABE0-630A7B5F5E20}" type="presParOf" srcId="{3CFF86A7-9576-4225-BEFE-AE00030EB10D}" destId="{8677FFDA-AFE7-4854-8893-62C42405D5D7}" srcOrd="3" destOrd="0" presId="urn:microsoft.com/office/officeart/2016/7/layout/RepeatingBendingProcessNew"/>
    <dgm:cxn modelId="{EF92DB12-F75D-4EFE-BE84-D281E5FEEB88}" type="presParOf" srcId="{8677FFDA-AFE7-4854-8893-62C42405D5D7}" destId="{A0D56248-4588-405B-AC6C-9A25107BEAEC}" srcOrd="0" destOrd="0" presId="urn:microsoft.com/office/officeart/2016/7/layout/RepeatingBendingProcessNew"/>
    <dgm:cxn modelId="{9B92693A-80FD-4FC6-BBBF-0BA7B438D812}" type="presParOf" srcId="{3CFF86A7-9576-4225-BEFE-AE00030EB10D}" destId="{9EFFA4DD-0C01-449E-ACC9-69ACE5E5EA13}" srcOrd="4" destOrd="0" presId="urn:microsoft.com/office/officeart/2016/7/layout/RepeatingBendingProcessNew"/>
    <dgm:cxn modelId="{038AEAD8-8014-410A-B574-D9A9FEEFC9D2}" type="presParOf" srcId="{3CFF86A7-9576-4225-BEFE-AE00030EB10D}" destId="{E6B75AA8-7C53-47EC-A9AB-629545BD9751}" srcOrd="5" destOrd="0" presId="urn:microsoft.com/office/officeart/2016/7/layout/RepeatingBendingProcessNew"/>
    <dgm:cxn modelId="{DBD56276-FBAF-4FE4-8AED-206977F23400}" type="presParOf" srcId="{E6B75AA8-7C53-47EC-A9AB-629545BD9751}" destId="{6493EEA9-2D1F-4C07-8CD2-85A9339C4377}" srcOrd="0" destOrd="0" presId="urn:microsoft.com/office/officeart/2016/7/layout/RepeatingBendingProcessNew"/>
    <dgm:cxn modelId="{6BBE6AC2-27EB-4A2D-A152-FCC1633F5099}" type="presParOf" srcId="{3CFF86A7-9576-4225-BEFE-AE00030EB10D}" destId="{3F937A28-2A8D-401E-8B3B-46843D2FEB55}" srcOrd="6" destOrd="0" presId="urn:microsoft.com/office/officeart/2016/7/layout/RepeatingBendingProcessNew"/>
    <dgm:cxn modelId="{CEB80608-8372-48B8-B7AA-0A0B62B3BB5A}" type="presParOf" srcId="{3CFF86A7-9576-4225-BEFE-AE00030EB10D}" destId="{97E77D45-1078-4B88-B078-7A6C5F3668B1}" srcOrd="7" destOrd="0" presId="urn:microsoft.com/office/officeart/2016/7/layout/RepeatingBendingProcessNew"/>
    <dgm:cxn modelId="{BA607D3E-85D1-454C-BE1D-A49F4B9AF237}" type="presParOf" srcId="{97E77D45-1078-4B88-B078-7A6C5F3668B1}" destId="{BE3BC7A2-D570-425D-8755-7BFBE22B55BD}" srcOrd="0" destOrd="0" presId="urn:microsoft.com/office/officeart/2016/7/layout/RepeatingBendingProcessNew"/>
    <dgm:cxn modelId="{9D9D63BB-741C-4DAC-B919-C9CC526F8F8C}" type="presParOf" srcId="{3CFF86A7-9576-4225-BEFE-AE00030EB10D}" destId="{585ABA7B-DEFC-4270-94C7-2471ECC110A4}" srcOrd="8" destOrd="0" presId="urn:microsoft.com/office/officeart/2016/7/layout/RepeatingBendingProcessNew"/>
    <dgm:cxn modelId="{0E9E775D-430C-496D-8FCC-4C6DB99AF1A0}" type="presParOf" srcId="{3CFF86A7-9576-4225-BEFE-AE00030EB10D}" destId="{F72B941C-2CE0-4455-A885-B36C02B23B94}" srcOrd="9" destOrd="0" presId="urn:microsoft.com/office/officeart/2016/7/layout/RepeatingBendingProcessNew"/>
    <dgm:cxn modelId="{C2AD3DA3-6D91-49AC-B22E-D87FA9E98B12}" type="presParOf" srcId="{F72B941C-2CE0-4455-A885-B36C02B23B94}" destId="{7616560D-45A5-4FA3-AACB-9B7743D9E6F1}" srcOrd="0" destOrd="0" presId="urn:microsoft.com/office/officeart/2016/7/layout/RepeatingBendingProcessNew"/>
    <dgm:cxn modelId="{6C89E9C8-4C10-4B80-9B47-57642A758383}" type="presParOf" srcId="{3CFF86A7-9576-4225-BEFE-AE00030EB10D}" destId="{97257117-230C-4129-B2AE-EA86ADC88BCF}" srcOrd="10" destOrd="0" presId="urn:microsoft.com/office/officeart/2016/7/layout/RepeatingBendingProcessNew"/>
    <dgm:cxn modelId="{10CAB905-54F3-4F8C-A4FC-B7DE6C410531}" type="presParOf" srcId="{3CFF86A7-9576-4225-BEFE-AE00030EB10D}" destId="{9B34D72D-1ADE-404A-9618-8EB5F4C56F6E}" srcOrd="11" destOrd="0" presId="urn:microsoft.com/office/officeart/2016/7/layout/RepeatingBendingProcessNew"/>
    <dgm:cxn modelId="{E6161A1C-5E22-4C1E-944B-3EA2E74DA54C}" type="presParOf" srcId="{9B34D72D-1ADE-404A-9618-8EB5F4C56F6E}" destId="{D45E82B7-54D7-4C16-8F81-8FEEE98ADE41}" srcOrd="0" destOrd="0" presId="urn:microsoft.com/office/officeart/2016/7/layout/RepeatingBendingProcessNew"/>
    <dgm:cxn modelId="{32E94CD7-8DE5-441E-887F-B6AB80F8815F}" type="presParOf" srcId="{3CFF86A7-9576-4225-BEFE-AE00030EB10D}" destId="{8A886CA4-7524-4899-9A97-5DA93F242100}" srcOrd="12" destOrd="0" presId="urn:microsoft.com/office/officeart/2016/7/layout/RepeatingBendingProcessNew"/>
    <dgm:cxn modelId="{4A02853A-9597-4E14-B83E-5BB744D0B315}" type="presParOf" srcId="{3CFF86A7-9576-4225-BEFE-AE00030EB10D}" destId="{947CBC7C-44BD-480B-9BEC-7AFED7938497}" srcOrd="13" destOrd="0" presId="urn:microsoft.com/office/officeart/2016/7/layout/RepeatingBendingProcessNew"/>
    <dgm:cxn modelId="{4D352331-5B6E-4434-8879-35BAC709F9D7}" type="presParOf" srcId="{947CBC7C-44BD-480B-9BEC-7AFED7938497}" destId="{0607E5BF-3424-4D8D-BBCC-862239E9F6AC}" srcOrd="0" destOrd="0" presId="urn:microsoft.com/office/officeart/2016/7/layout/RepeatingBendingProcessNew"/>
    <dgm:cxn modelId="{EA084046-A3C2-4230-9C77-CB9A713FB44F}" type="presParOf" srcId="{3CFF86A7-9576-4225-BEFE-AE00030EB10D}" destId="{FB8D08B7-AA5C-4F92-A26B-BD069163D41C}"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67C36E-7F06-4926-BC3F-613928251E9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4668D03-343B-474F-8C33-057BFDFAE4C9}">
      <dgm:prSet/>
      <dgm:spPr/>
      <dgm:t>
        <a:bodyPr/>
        <a:lstStyle/>
        <a:p>
          <a:pPr>
            <a:defRPr cap="all"/>
          </a:pPr>
          <a:r>
            <a:rPr lang="en-GB"/>
            <a:t>Risk assessment.</a:t>
          </a:r>
          <a:endParaRPr lang="en-US"/>
        </a:p>
      </dgm:t>
    </dgm:pt>
    <dgm:pt modelId="{DA5426A0-2CD7-4D1A-B39E-7F882C6419A0}" type="parTrans" cxnId="{85DB5521-D04E-46E3-AA31-18BA10C4A8E7}">
      <dgm:prSet/>
      <dgm:spPr/>
      <dgm:t>
        <a:bodyPr/>
        <a:lstStyle/>
        <a:p>
          <a:endParaRPr lang="en-US"/>
        </a:p>
      </dgm:t>
    </dgm:pt>
    <dgm:pt modelId="{2A052A7C-697C-4E7E-84C4-1EC73E1E64B9}" type="sibTrans" cxnId="{85DB5521-D04E-46E3-AA31-18BA10C4A8E7}">
      <dgm:prSet/>
      <dgm:spPr/>
      <dgm:t>
        <a:bodyPr/>
        <a:lstStyle/>
        <a:p>
          <a:endParaRPr lang="en-US"/>
        </a:p>
      </dgm:t>
    </dgm:pt>
    <dgm:pt modelId="{9752FBF8-DFE6-4B84-902F-8F0DFB9C7C1F}">
      <dgm:prSet/>
      <dgm:spPr/>
      <dgm:t>
        <a:bodyPr/>
        <a:lstStyle/>
        <a:p>
          <a:pPr>
            <a:defRPr cap="all"/>
          </a:pPr>
          <a:r>
            <a:rPr lang="en-GB" dirty="0"/>
            <a:t>Make the participants aware of any potential dangers associated with this study (out of the overseer's control) - refer to participant information sheet.</a:t>
          </a:r>
          <a:endParaRPr lang="en-US" dirty="0"/>
        </a:p>
      </dgm:t>
    </dgm:pt>
    <dgm:pt modelId="{E36F82CA-B293-44C1-AC80-4D940366992D}" type="parTrans" cxnId="{7DDFA50D-F143-4728-A514-D2D68CAC6AC1}">
      <dgm:prSet/>
      <dgm:spPr/>
      <dgm:t>
        <a:bodyPr/>
        <a:lstStyle/>
        <a:p>
          <a:endParaRPr lang="en-US"/>
        </a:p>
      </dgm:t>
    </dgm:pt>
    <dgm:pt modelId="{67D02E0F-5E42-4BBF-B9AF-21066722FE97}" type="sibTrans" cxnId="{7DDFA50D-F143-4728-A514-D2D68CAC6AC1}">
      <dgm:prSet/>
      <dgm:spPr/>
      <dgm:t>
        <a:bodyPr/>
        <a:lstStyle/>
        <a:p>
          <a:endParaRPr lang="en-US"/>
        </a:p>
      </dgm:t>
    </dgm:pt>
    <dgm:pt modelId="{92047BC3-66BA-41EB-AA5E-E0433ECD5E69}">
      <dgm:prSet/>
      <dgm:spPr/>
      <dgm:t>
        <a:bodyPr/>
        <a:lstStyle/>
        <a:p>
          <a:pPr>
            <a:defRPr cap="all"/>
          </a:pPr>
          <a:r>
            <a:rPr lang="en-GB"/>
            <a:t>DOMS – Delayed Onset Muscle Soreness.</a:t>
          </a:r>
          <a:endParaRPr lang="en-US"/>
        </a:p>
      </dgm:t>
    </dgm:pt>
    <dgm:pt modelId="{BCB883C3-26F2-4D53-B960-35C42EE1B661}" type="parTrans" cxnId="{1A0E5465-CE29-492C-BF0A-77CB1DC8A79D}">
      <dgm:prSet/>
      <dgm:spPr/>
      <dgm:t>
        <a:bodyPr/>
        <a:lstStyle/>
        <a:p>
          <a:endParaRPr lang="en-US"/>
        </a:p>
      </dgm:t>
    </dgm:pt>
    <dgm:pt modelId="{765587DB-9E08-455E-8154-A8563C99DC1D}" type="sibTrans" cxnId="{1A0E5465-CE29-492C-BF0A-77CB1DC8A79D}">
      <dgm:prSet/>
      <dgm:spPr/>
      <dgm:t>
        <a:bodyPr/>
        <a:lstStyle/>
        <a:p>
          <a:endParaRPr lang="en-US"/>
        </a:p>
      </dgm:t>
    </dgm:pt>
    <dgm:pt modelId="{21324EBC-B9EC-4118-ACED-D9CC4E8D7A89}">
      <dgm:prSet/>
      <dgm:spPr/>
      <dgm:t>
        <a:bodyPr/>
        <a:lstStyle/>
        <a:p>
          <a:pPr>
            <a:defRPr cap="all"/>
          </a:pPr>
          <a:r>
            <a:rPr lang="en-GB"/>
            <a:t>Information will be shared with individuals, coaches and their therapist upon request.</a:t>
          </a:r>
          <a:endParaRPr lang="en-US"/>
        </a:p>
      </dgm:t>
    </dgm:pt>
    <dgm:pt modelId="{6167AF19-7A78-4125-BE4E-6942F0858BB1}" type="parTrans" cxnId="{BF2EF151-7FF6-4E58-82E2-B09E9CAD51FF}">
      <dgm:prSet/>
      <dgm:spPr/>
      <dgm:t>
        <a:bodyPr/>
        <a:lstStyle/>
        <a:p>
          <a:endParaRPr lang="en-US"/>
        </a:p>
      </dgm:t>
    </dgm:pt>
    <dgm:pt modelId="{0E4BAD03-8CC7-4407-B963-8874FE756837}" type="sibTrans" cxnId="{BF2EF151-7FF6-4E58-82E2-B09E9CAD51FF}">
      <dgm:prSet/>
      <dgm:spPr/>
      <dgm:t>
        <a:bodyPr/>
        <a:lstStyle/>
        <a:p>
          <a:endParaRPr lang="en-US"/>
        </a:p>
      </dgm:t>
    </dgm:pt>
    <dgm:pt modelId="{150CF98D-B1A2-4D9E-95FB-ECF031D4DC97}">
      <dgm:prSet/>
      <dgm:spPr/>
      <dgm:t>
        <a:bodyPr/>
        <a:lstStyle/>
        <a:p>
          <a:pPr>
            <a:defRPr cap="all"/>
          </a:pPr>
          <a:r>
            <a:rPr lang="en-GB"/>
            <a:t>General health questionnaires/PAR Q’s.</a:t>
          </a:r>
          <a:endParaRPr lang="en-US"/>
        </a:p>
      </dgm:t>
    </dgm:pt>
    <dgm:pt modelId="{5E30F8F2-CFDD-47D5-9F88-1EBE9C744734}" type="parTrans" cxnId="{13019DD4-848A-41D5-8902-7841EC83C188}">
      <dgm:prSet/>
      <dgm:spPr/>
      <dgm:t>
        <a:bodyPr/>
        <a:lstStyle/>
        <a:p>
          <a:endParaRPr lang="en-US"/>
        </a:p>
      </dgm:t>
    </dgm:pt>
    <dgm:pt modelId="{BF13E09E-BDE5-4C35-9272-C1CDCC97A6BD}" type="sibTrans" cxnId="{13019DD4-848A-41D5-8902-7841EC83C188}">
      <dgm:prSet/>
      <dgm:spPr/>
      <dgm:t>
        <a:bodyPr/>
        <a:lstStyle/>
        <a:p>
          <a:endParaRPr lang="en-US"/>
        </a:p>
      </dgm:t>
    </dgm:pt>
    <dgm:pt modelId="{3EADAC88-A567-407D-93DD-BD82F6E475B6}" type="pres">
      <dgm:prSet presAssocID="{6767C36E-7F06-4926-BC3F-613928251E90}" presName="root" presStyleCnt="0">
        <dgm:presLayoutVars>
          <dgm:dir/>
          <dgm:resizeHandles val="exact"/>
        </dgm:presLayoutVars>
      </dgm:prSet>
      <dgm:spPr/>
      <dgm:t>
        <a:bodyPr/>
        <a:lstStyle/>
        <a:p>
          <a:endParaRPr lang="en-US"/>
        </a:p>
      </dgm:t>
    </dgm:pt>
    <dgm:pt modelId="{6FB26456-7631-48D0-8510-D2D820E2B5AB}" type="pres">
      <dgm:prSet presAssocID="{44668D03-343B-474F-8C33-057BFDFAE4C9}" presName="compNode" presStyleCnt="0"/>
      <dgm:spPr/>
    </dgm:pt>
    <dgm:pt modelId="{A6DA2A15-B4B4-49E3-B83E-E308E2588C0C}" type="pres">
      <dgm:prSet presAssocID="{44668D03-343B-474F-8C33-057BFDFAE4C9}" presName="iconBgRect" presStyleLbl="bgShp" presStyleIdx="0" presStyleCnt="5"/>
      <dgm:spPr/>
    </dgm:pt>
    <dgm:pt modelId="{29667F13-78DC-4C48-86C5-012DD4BAC2BF}" type="pres">
      <dgm:prSet presAssocID="{44668D03-343B-474F-8C33-057BFDFAE4C9}"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Slippery"/>
        </a:ext>
      </dgm:extLst>
    </dgm:pt>
    <dgm:pt modelId="{66ACF7E0-EA99-4CBC-850B-71ACA953537D}" type="pres">
      <dgm:prSet presAssocID="{44668D03-343B-474F-8C33-057BFDFAE4C9}" presName="spaceRect" presStyleCnt="0"/>
      <dgm:spPr/>
    </dgm:pt>
    <dgm:pt modelId="{BEC31A24-9883-4CD6-A561-2FE2C1140979}" type="pres">
      <dgm:prSet presAssocID="{44668D03-343B-474F-8C33-057BFDFAE4C9}" presName="textRect" presStyleLbl="revTx" presStyleIdx="0" presStyleCnt="5">
        <dgm:presLayoutVars>
          <dgm:chMax val="1"/>
          <dgm:chPref val="1"/>
        </dgm:presLayoutVars>
      </dgm:prSet>
      <dgm:spPr/>
      <dgm:t>
        <a:bodyPr/>
        <a:lstStyle/>
        <a:p>
          <a:endParaRPr lang="en-US"/>
        </a:p>
      </dgm:t>
    </dgm:pt>
    <dgm:pt modelId="{CB5DDE3F-BE99-41A8-A2A6-6AB460E12641}" type="pres">
      <dgm:prSet presAssocID="{2A052A7C-697C-4E7E-84C4-1EC73E1E64B9}" presName="sibTrans" presStyleCnt="0"/>
      <dgm:spPr/>
    </dgm:pt>
    <dgm:pt modelId="{C2698B21-FE69-4A31-A33A-E28078A7AA66}" type="pres">
      <dgm:prSet presAssocID="{9752FBF8-DFE6-4B84-902F-8F0DFB9C7C1F}" presName="compNode" presStyleCnt="0"/>
      <dgm:spPr/>
    </dgm:pt>
    <dgm:pt modelId="{F55E60FB-FCF9-4EDF-8DB5-37EFC20F592D}" type="pres">
      <dgm:prSet presAssocID="{9752FBF8-DFE6-4B84-902F-8F0DFB9C7C1F}" presName="iconBgRect" presStyleLbl="bgShp" presStyleIdx="1" presStyleCnt="5"/>
      <dgm:spPr/>
    </dgm:pt>
    <dgm:pt modelId="{4CF32DE1-1AD2-405F-B1A1-8AF8C1500C0C}" type="pres">
      <dgm:prSet presAssocID="{9752FBF8-DFE6-4B84-902F-8F0DFB9C7C1F}" presName="iconRect" presStyleLbl="node1" presStyleIdx="1" presStyleCnt="5"/>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Group Brainstorm"/>
        </a:ext>
      </dgm:extLst>
    </dgm:pt>
    <dgm:pt modelId="{BCF97A45-DA8C-48AA-A3CE-495B6BE9A585}" type="pres">
      <dgm:prSet presAssocID="{9752FBF8-DFE6-4B84-902F-8F0DFB9C7C1F}" presName="spaceRect" presStyleCnt="0"/>
      <dgm:spPr/>
    </dgm:pt>
    <dgm:pt modelId="{FE6BED21-1482-4F2F-A8BA-95F6EE2FB87B}" type="pres">
      <dgm:prSet presAssocID="{9752FBF8-DFE6-4B84-902F-8F0DFB9C7C1F}" presName="textRect" presStyleLbl="revTx" presStyleIdx="1" presStyleCnt="5">
        <dgm:presLayoutVars>
          <dgm:chMax val="1"/>
          <dgm:chPref val="1"/>
        </dgm:presLayoutVars>
      </dgm:prSet>
      <dgm:spPr/>
      <dgm:t>
        <a:bodyPr/>
        <a:lstStyle/>
        <a:p>
          <a:endParaRPr lang="en-US"/>
        </a:p>
      </dgm:t>
    </dgm:pt>
    <dgm:pt modelId="{0328FB5C-9EFF-4E3F-A429-64A10FFAD9FA}" type="pres">
      <dgm:prSet presAssocID="{67D02E0F-5E42-4BBF-B9AF-21066722FE97}" presName="sibTrans" presStyleCnt="0"/>
      <dgm:spPr/>
    </dgm:pt>
    <dgm:pt modelId="{E3FD4C72-0308-4183-9DD8-9B5EFF67364A}" type="pres">
      <dgm:prSet presAssocID="{92047BC3-66BA-41EB-AA5E-E0433ECD5E69}" presName="compNode" presStyleCnt="0"/>
      <dgm:spPr/>
    </dgm:pt>
    <dgm:pt modelId="{7D233ED1-5AE9-443F-9E81-896F2074210B}" type="pres">
      <dgm:prSet presAssocID="{92047BC3-66BA-41EB-AA5E-E0433ECD5E69}" presName="iconBgRect" presStyleLbl="bgShp" presStyleIdx="2" presStyleCnt="5"/>
      <dgm:spPr/>
    </dgm:pt>
    <dgm:pt modelId="{27562CBB-88D4-4D30-AF76-91140375ED28}" type="pres">
      <dgm:prSet presAssocID="{92047BC3-66BA-41EB-AA5E-E0433ECD5E69}"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Skeleton"/>
        </a:ext>
      </dgm:extLst>
    </dgm:pt>
    <dgm:pt modelId="{398BAB7F-5452-4655-825B-4EB0A02FCB13}" type="pres">
      <dgm:prSet presAssocID="{92047BC3-66BA-41EB-AA5E-E0433ECD5E69}" presName="spaceRect" presStyleCnt="0"/>
      <dgm:spPr/>
    </dgm:pt>
    <dgm:pt modelId="{B2E429C7-7197-48C7-A4C4-1587D19BAD37}" type="pres">
      <dgm:prSet presAssocID="{92047BC3-66BA-41EB-AA5E-E0433ECD5E69}" presName="textRect" presStyleLbl="revTx" presStyleIdx="2" presStyleCnt="5">
        <dgm:presLayoutVars>
          <dgm:chMax val="1"/>
          <dgm:chPref val="1"/>
        </dgm:presLayoutVars>
      </dgm:prSet>
      <dgm:spPr/>
      <dgm:t>
        <a:bodyPr/>
        <a:lstStyle/>
        <a:p>
          <a:endParaRPr lang="en-US"/>
        </a:p>
      </dgm:t>
    </dgm:pt>
    <dgm:pt modelId="{50E4C993-D3A6-4E8A-BFD5-368F14E277AF}" type="pres">
      <dgm:prSet presAssocID="{765587DB-9E08-455E-8154-A8563C99DC1D}" presName="sibTrans" presStyleCnt="0"/>
      <dgm:spPr/>
    </dgm:pt>
    <dgm:pt modelId="{285BCEC7-1762-47B9-BF11-05563E9620C6}" type="pres">
      <dgm:prSet presAssocID="{21324EBC-B9EC-4118-ACED-D9CC4E8D7A89}" presName="compNode" presStyleCnt="0"/>
      <dgm:spPr/>
    </dgm:pt>
    <dgm:pt modelId="{824E145E-3E36-485F-8B59-C35967AFF59C}" type="pres">
      <dgm:prSet presAssocID="{21324EBC-B9EC-4118-ACED-D9CC4E8D7A89}" presName="iconBgRect" presStyleLbl="bgShp" presStyleIdx="3" presStyleCnt="5"/>
      <dgm:spPr/>
    </dgm:pt>
    <dgm:pt modelId="{F7E1D3BB-BF3F-4454-B630-4926FDA65B1B}" type="pres">
      <dgm:prSet presAssocID="{21324EBC-B9EC-4118-ACED-D9CC4E8D7A89}"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User Network"/>
        </a:ext>
      </dgm:extLst>
    </dgm:pt>
    <dgm:pt modelId="{5CF5DDAC-33DC-4FE7-A35B-6AE1275265AA}" type="pres">
      <dgm:prSet presAssocID="{21324EBC-B9EC-4118-ACED-D9CC4E8D7A89}" presName="spaceRect" presStyleCnt="0"/>
      <dgm:spPr/>
    </dgm:pt>
    <dgm:pt modelId="{497DD66A-EE84-4EAB-BC51-0633FA82B283}" type="pres">
      <dgm:prSet presAssocID="{21324EBC-B9EC-4118-ACED-D9CC4E8D7A89}" presName="textRect" presStyleLbl="revTx" presStyleIdx="3" presStyleCnt="5">
        <dgm:presLayoutVars>
          <dgm:chMax val="1"/>
          <dgm:chPref val="1"/>
        </dgm:presLayoutVars>
      </dgm:prSet>
      <dgm:spPr/>
      <dgm:t>
        <a:bodyPr/>
        <a:lstStyle/>
        <a:p>
          <a:endParaRPr lang="en-US"/>
        </a:p>
      </dgm:t>
    </dgm:pt>
    <dgm:pt modelId="{772281AF-561F-4058-872C-0758D67A3A72}" type="pres">
      <dgm:prSet presAssocID="{0E4BAD03-8CC7-4407-B963-8874FE756837}" presName="sibTrans" presStyleCnt="0"/>
      <dgm:spPr/>
    </dgm:pt>
    <dgm:pt modelId="{F82D4BE8-614F-4750-A676-9B49088C62B5}" type="pres">
      <dgm:prSet presAssocID="{150CF98D-B1A2-4D9E-95FB-ECF031D4DC97}" presName="compNode" presStyleCnt="0"/>
      <dgm:spPr/>
    </dgm:pt>
    <dgm:pt modelId="{84D551EB-31D3-48F5-8853-C176771D09DC}" type="pres">
      <dgm:prSet presAssocID="{150CF98D-B1A2-4D9E-95FB-ECF031D4DC97}" presName="iconBgRect" presStyleLbl="bgShp" presStyleIdx="4" presStyleCnt="5"/>
      <dgm:spPr/>
    </dgm:pt>
    <dgm:pt modelId="{D171CA48-A322-47C3-8591-9D345C7EEB3A}" type="pres">
      <dgm:prSet presAssocID="{150CF98D-B1A2-4D9E-95FB-ECF031D4DC97}"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Questions"/>
        </a:ext>
      </dgm:extLst>
    </dgm:pt>
    <dgm:pt modelId="{060482CA-C7B8-4ED7-BEA4-F76C045C2699}" type="pres">
      <dgm:prSet presAssocID="{150CF98D-B1A2-4D9E-95FB-ECF031D4DC97}" presName="spaceRect" presStyleCnt="0"/>
      <dgm:spPr/>
    </dgm:pt>
    <dgm:pt modelId="{FCA4650E-E10C-40DE-8A86-B9954E2E5FBB}" type="pres">
      <dgm:prSet presAssocID="{150CF98D-B1A2-4D9E-95FB-ECF031D4DC97}" presName="textRect" presStyleLbl="revTx" presStyleIdx="4" presStyleCnt="5">
        <dgm:presLayoutVars>
          <dgm:chMax val="1"/>
          <dgm:chPref val="1"/>
        </dgm:presLayoutVars>
      </dgm:prSet>
      <dgm:spPr/>
      <dgm:t>
        <a:bodyPr/>
        <a:lstStyle/>
        <a:p>
          <a:endParaRPr lang="en-US"/>
        </a:p>
      </dgm:t>
    </dgm:pt>
  </dgm:ptLst>
  <dgm:cxnLst>
    <dgm:cxn modelId="{7DDFA50D-F143-4728-A514-D2D68CAC6AC1}" srcId="{6767C36E-7F06-4926-BC3F-613928251E90}" destId="{9752FBF8-DFE6-4B84-902F-8F0DFB9C7C1F}" srcOrd="1" destOrd="0" parTransId="{E36F82CA-B293-44C1-AC80-4D940366992D}" sibTransId="{67D02E0F-5E42-4BBF-B9AF-21066722FE97}"/>
    <dgm:cxn modelId="{13019DD4-848A-41D5-8902-7841EC83C188}" srcId="{6767C36E-7F06-4926-BC3F-613928251E90}" destId="{150CF98D-B1A2-4D9E-95FB-ECF031D4DC97}" srcOrd="4" destOrd="0" parTransId="{5E30F8F2-CFDD-47D5-9F88-1EBE9C744734}" sibTransId="{BF13E09E-BDE5-4C35-9272-C1CDCC97A6BD}"/>
    <dgm:cxn modelId="{68071CB7-CD5A-431F-9678-69EA404BEFE7}" type="presOf" srcId="{92047BC3-66BA-41EB-AA5E-E0433ECD5E69}" destId="{B2E429C7-7197-48C7-A4C4-1587D19BAD37}" srcOrd="0" destOrd="0" presId="urn:microsoft.com/office/officeart/2018/5/layout/IconCircleLabelList"/>
    <dgm:cxn modelId="{BF2EF151-7FF6-4E58-82E2-B09E9CAD51FF}" srcId="{6767C36E-7F06-4926-BC3F-613928251E90}" destId="{21324EBC-B9EC-4118-ACED-D9CC4E8D7A89}" srcOrd="3" destOrd="0" parTransId="{6167AF19-7A78-4125-BE4E-6942F0858BB1}" sibTransId="{0E4BAD03-8CC7-4407-B963-8874FE756837}"/>
    <dgm:cxn modelId="{85DB5521-D04E-46E3-AA31-18BA10C4A8E7}" srcId="{6767C36E-7F06-4926-BC3F-613928251E90}" destId="{44668D03-343B-474F-8C33-057BFDFAE4C9}" srcOrd="0" destOrd="0" parTransId="{DA5426A0-2CD7-4D1A-B39E-7F882C6419A0}" sibTransId="{2A052A7C-697C-4E7E-84C4-1EC73E1E64B9}"/>
    <dgm:cxn modelId="{16F5DFB7-9B71-4783-BF4B-79919D09B04D}" type="presOf" srcId="{44668D03-343B-474F-8C33-057BFDFAE4C9}" destId="{BEC31A24-9883-4CD6-A561-2FE2C1140979}" srcOrd="0" destOrd="0" presId="urn:microsoft.com/office/officeart/2018/5/layout/IconCircleLabelList"/>
    <dgm:cxn modelId="{8FBD8E36-E3CC-4640-9376-EFB8A69C7C5B}" type="presOf" srcId="{6767C36E-7F06-4926-BC3F-613928251E90}" destId="{3EADAC88-A567-407D-93DD-BD82F6E475B6}" srcOrd="0" destOrd="0" presId="urn:microsoft.com/office/officeart/2018/5/layout/IconCircleLabelList"/>
    <dgm:cxn modelId="{E2E04F44-F8FE-4765-8E5B-21C6CDBAA6B2}" type="presOf" srcId="{21324EBC-B9EC-4118-ACED-D9CC4E8D7A89}" destId="{497DD66A-EE84-4EAB-BC51-0633FA82B283}" srcOrd="0" destOrd="0" presId="urn:microsoft.com/office/officeart/2018/5/layout/IconCircleLabelList"/>
    <dgm:cxn modelId="{4FD7EC15-7731-4DB7-AE98-E94270DC988A}" type="presOf" srcId="{9752FBF8-DFE6-4B84-902F-8F0DFB9C7C1F}" destId="{FE6BED21-1482-4F2F-A8BA-95F6EE2FB87B}" srcOrd="0" destOrd="0" presId="urn:microsoft.com/office/officeart/2018/5/layout/IconCircleLabelList"/>
    <dgm:cxn modelId="{A7182DCD-2A35-4685-9E87-CB2FBDA56BEB}" type="presOf" srcId="{150CF98D-B1A2-4D9E-95FB-ECF031D4DC97}" destId="{FCA4650E-E10C-40DE-8A86-B9954E2E5FBB}" srcOrd="0" destOrd="0" presId="urn:microsoft.com/office/officeart/2018/5/layout/IconCircleLabelList"/>
    <dgm:cxn modelId="{1A0E5465-CE29-492C-BF0A-77CB1DC8A79D}" srcId="{6767C36E-7F06-4926-BC3F-613928251E90}" destId="{92047BC3-66BA-41EB-AA5E-E0433ECD5E69}" srcOrd="2" destOrd="0" parTransId="{BCB883C3-26F2-4D53-B960-35C42EE1B661}" sibTransId="{765587DB-9E08-455E-8154-A8563C99DC1D}"/>
    <dgm:cxn modelId="{99D0D271-1259-4ECD-BDF3-C1A1BA07C493}" type="presParOf" srcId="{3EADAC88-A567-407D-93DD-BD82F6E475B6}" destId="{6FB26456-7631-48D0-8510-D2D820E2B5AB}" srcOrd="0" destOrd="0" presId="urn:microsoft.com/office/officeart/2018/5/layout/IconCircleLabelList"/>
    <dgm:cxn modelId="{894E633A-6C07-485A-8614-EB60D526D7DC}" type="presParOf" srcId="{6FB26456-7631-48D0-8510-D2D820E2B5AB}" destId="{A6DA2A15-B4B4-49E3-B83E-E308E2588C0C}" srcOrd="0" destOrd="0" presId="urn:microsoft.com/office/officeart/2018/5/layout/IconCircleLabelList"/>
    <dgm:cxn modelId="{CA03D181-6BE8-4F8E-A61F-AB07C5295B96}" type="presParOf" srcId="{6FB26456-7631-48D0-8510-D2D820E2B5AB}" destId="{29667F13-78DC-4C48-86C5-012DD4BAC2BF}" srcOrd="1" destOrd="0" presId="urn:microsoft.com/office/officeart/2018/5/layout/IconCircleLabelList"/>
    <dgm:cxn modelId="{1FFB4458-7F70-4327-882E-D5AB44E6B4CC}" type="presParOf" srcId="{6FB26456-7631-48D0-8510-D2D820E2B5AB}" destId="{66ACF7E0-EA99-4CBC-850B-71ACA953537D}" srcOrd="2" destOrd="0" presId="urn:microsoft.com/office/officeart/2018/5/layout/IconCircleLabelList"/>
    <dgm:cxn modelId="{78558ABF-7323-4D70-80D4-60B547DBAA93}" type="presParOf" srcId="{6FB26456-7631-48D0-8510-D2D820E2B5AB}" destId="{BEC31A24-9883-4CD6-A561-2FE2C1140979}" srcOrd="3" destOrd="0" presId="urn:microsoft.com/office/officeart/2018/5/layout/IconCircleLabelList"/>
    <dgm:cxn modelId="{D9360752-9D40-4D4C-804E-069278CC78E1}" type="presParOf" srcId="{3EADAC88-A567-407D-93DD-BD82F6E475B6}" destId="{CB5DDE3F-BE99-41A8-A2A6-6AB460E12641}" srcOrd="1" destOrd="0" presId="urn:microsoft.com/office/officeart/2018/5/layout/IconCircleLabelList"/>
    <dgm:cxn modelId="{9FC690DE-EB88-4D42-A926-EEA0EE4FD960}" type="presParOf" srcId="{3EADAC88-A567-407D-93DD-BD82F6E475B6}" destId="{C2698B21-FE69-4A31-A33A-E28078A7AA66}" srcOrd="2" destOrd="0" presId="urn:microsoft.com/office/officeart/2018/5/layout/IconCircleLabelList"/>
    <dgm:cxn modelId="{865FA6B0-66E5-4739-AAA5-00373F9ECDF7}" type="presParOf" srcId="{C2698B21-FE69-4A31-A33A-E28078A7AA66}" destId="{F55E60FB-FCF9-4EDF-8DB5-37EFC20F592D}" srcOrd="0" destOrd="0" presId="urn:microsoft.com/office/officeart/2018/5/layout/IconCircleLabelList"/>
    <dgm:cxn modelId="{227D4061-30E8-4E1A-87FE-0C18B4A29BCF}" type="presParOf" srcId="{C2698B21-FE69-4A31-A33A-E28078A7AA66}" destId="{4CF32DE1-1AD2-405F-B1A1-8AF8C1500C0C}" srcOrd="1" destOrd="0" presId="urn:microsoft.com/office/officeart/2018/5/layout/IconCircleLabelList"/>
    <dgm:cxn modelId="{C77CC28C-769F-4F46-AC22-1356886BD31E}" type="presParOf" srcId="{C2698B21-FE69-4A31-A33A-E28078A7AA66}" destId="{BCF97A45-DA8C-48AA-A3CE-495B6BE9A585}" srcOrd="2" destOrd="0" presId="urn:microsoft.com/office/officeart/2018/5/layout/IconCircleLabelList"/>
    <dgm:cxn modelId="{AA836C3E-2455-4672-9582-371453BF3D95}" type="presParOf" srcId="{C2698B21-FE69-4A31-A33A-E28078A7AA66}" destId="{FE6BED21-1482-4F2F-A8BA-95F6EE2FB87B}" srcOrd="3" destOrd="0" presId="urn:microsoft.com/office/officeart/2018/5/layout/IconCircleLabelList"/>
    <dgm:cxn modelId="{AC2BE8F3-AC5D-4AED-8343-6176908A48C7}" type="presParOf" srcId="{3EADAC88-A567-407D-93DD-BD82F6E475B6}" destId="{0328FB5C-9EFF-4E3F-A429-64A10FFAD9FA}" srcOrd="3" destOrd="0" presId="urn:microsoft.com/office/officeart/2018/5/layout/IconCircleLabelList"/>
    <dgm:cxn modelId="{8AED43CE-E296-40AD-AF57-24FD28D2CD3F}" type="presParOf" srcId="{3EADAC88-A567-407D-93DD-BD82F6E475B6}" destId="{E3FD4C72-0308-4183-9DD8-9B5EFF67364A}" srcOrd="4" destOrd="0" presId="urn:microsoft.com/office/officeart/2018/5/layout/IconCircleLabelList"/>
    <dgm:cxn modelId="{72C614E0-D6B0-4B4A-92A4-7A53D0CD2AC4}" type="presParOf" srcId="{E3FD4C72-0308-4183-9DD8-9B5EFF67364A}" destId="{7D233ED1-5AE9-443F-9E81-896F2074210B}" srcOrd="0" destOrd="0" presId="urn:microsoft.com/office/officeart/2018/5/layout/IconCircleLabelList"/>
    <dgm:cxn modelId="{8BC848D5-D269-47D1-8307-D7BFBB1EA6D7}" type="presParOf" srcId="{E3FD4C72-0308-4183-9DD8-9B5EFF67364A}" destId="{27562CBB-88D4-4D30-AF76-91140375ED28}" srcOrd="1" destOrd="0" presId="urn:microsoft.com/office/officeart/2018/5/layout/IconCircleLabelList"/>
    <dgm:cxn modelId="{C622E235-7910-4F1E-8804-2F6623CE1CD6}" type="presParOf" srcId="{E3FD4C72-0308-4183-9DD8-9B5EFF67364A}" destId="{398BAB7F-5452-4655-825B-4EB0A02FCB13}" srcOrd="2" destOrd="0" presId="urn:microsoft.com/office/officeart/2018/5/layout/IconCircleLabelList"/>
    <dgm:cxn modelId="{6E7C9315-45FD-4007-9CCF-BCE508392648}" type="presParOf" srcId="{E3FD4C72-0308-4183-9DD8-9B5EFF67364A}" destId="{B2E429C7-7197-48C7-A4C4-1587D19BAD37}" srcOrd="3" destOrd="0" presId="urn:microsoft.com/office/officeart/2018/5/layout/IconCircleLabelList"/>
    <dgm:cxn modelId="{C08F52E7-8B6F-41CD-A8B4-70156515DFAA}" type="presParOf" srcId="{3EADAC88-A567-407D-93DD-BD82F6E475B6}" destId="{50E4C993-D3A6-4E8A-BFD5-368F14E277AF}" srcOrd="5" destOrd="0" presId="urn:microsoft.com/office/officeart/2018/5/layout/IconCircleLabelList"/>
    <dgm:cxn modelId="{49AD86C8-25F4-4C72-B90D-5EE6F352DE39}" type="presParOf" srcId="{3EADAC88-A567-407D-93DD-BD82F6E475B6}" destId="{285BCEC7-1762-47B9-BF11-05563E9620C6}" srcOrd="6" destOrd="0" presId="urn:microsoft.com/office/officeart/2018/5/layout/IconCircleLabelList"/>
    <dgm:cxn modelId="{1D8D73DF-29C0-4785-AEEC-87447EED5CD3}" type="presParOf" srcId="{285BCEC7-1762-47B9-BF11-05563E9620C6}" destId="{824E145E-3E36-485F-8B59-C35967AFF59C}" srcOrd="0" destOrd="0" presId="urn:microsoft.com/office/officeart/2018/5/layout/IconCircleLabelList"/>
    <dgm:cxn modelId="{C70A5C06-5174-405D-BC03-D995BC50E987}" type="presParOf" srcId="{285BCEC7-1762-47B9-BF11-05563E9620C6}" destId="{F7E1D3BB-BF3F-4454-B630-4926FDA65B1B}" srcOrd="1" destOrd="0" presId="urn:microsoft.com/office/officeart/2018/5/layout/IconCircleLabelList"/>
    <dgm:cxn modelId="{BD41C66F-846E-4B85-88C9-F22A57EB33A4}" type="presParOf" srcId="{285BCEC7-1762-47B9-BF11-05563E9620C6}" destId="{5CF5DDAC-33DC-4FE7-A35B-6AE1275265AA}" srcOrd="2" destOrd="0" presId="urn:microsoft.com/office/officeart/2018/5/layout/IconCircleLabelList"/>
    <dgm:cxn modelId="{5BE5A754-AA7C-497B-9E2F-F4F5204339F9}" type="presParOf" srcId="{285BCEC7-1762-47B9-BF11-05563E9620C6}" destId="{497DD66A-EE84-4EAB-BC51-0633FA82B283}" srcOrd="3" destOrd="0" presId="urn:microsoft.com/office/officeart/2018/5/layout/IconCircleLabelList"/>
    <dgm:cxn modelId="{CD1632DD-65B4-4C16-9191-54B1D680C829}" type="presParOf" srcId="{3EADAC88-A567-407D-93DD-BD82F6E475B6}" destId="{772281AF-561F-4058-872C-0758D67A3A72}" srcOrd="7" destOrd="0" presId="urn:microsoft.com/office/officeart/2018/5/layout/IconCircleLabelList"/>
    <dgm:cxn modelId="{48BC79F6-A0CF-4263-AF36-76449247815B}" type="presParOf" srcId="{3EADAC88-A567-407D-93DD-BD82F6E475B6}" destId="{F82D4BE8-614F-4750-A676-9B49088C62B5}" srcOrd="8" destOrd="0" presId="urn:microsoft.com/office/officeart/2018/5/layout/IconCircleLabelList"/>
    <dgm:cxn modelId="{6A18072A-ACDB-494B-8A25-CE58A49647B0}" type="presParOf" srcId="{F82D4BE8-614F-4750-A676-9B49088C62B5}" destId="{84D551EB-31D3-48F5-8853-C176771D09DC}" srcOrd="0" destOrd="0" presId="urn:microsoft.com/office/officeart/2018/5/layout/IconCircleLabelList"/>
    <dgm:cxn modelId="{BCB2DCA2-FBB9-4F60-85C5-DE73EE8628A5}" type="presParOf" srcId="{F82D4BE8-614F-4750-A676-9B49088C62B5}" destId="{D171CA48-A322-47C3-8591-9D345C7EEB3A}" srcOrd="1" destOrd="0" presId="urn:microsoft.com/office/officeart/2018/5/layout/IconCircleLabelList"/>
    <dgm:cxn modelId="{88335962-2AD9-4111-AA2D-D898E6375879}" type="presParOf" srcId="{F82D4BE8-614F-4750-A676-9B49088C62B5}" destId="{060482CA-C7B8-4ED7-BEA4-F76C045C2699}" srcOrd="2" destOrd="0" presId="urn:microsoft.com/office/officeart/2018/5/layout/IconCircleLabelList"/>
    <dgm:cxn modelId="{6E87F655-23B2-4E2B-AD62-9E25C24224F1}" type="presParOf" srcId="{F82D4BE8-614F-4750-A676-9B49088C62B5}" destId="{FCA4650E-E10C-40DE-8A86-B9954E2E5FB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BE46DF-641B-48EE-B962-D2FD0D0F5D79}"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A1D86966-FFF8-4F9F-9FAC-68AE40FCBC91}">
      <dgm:prSet/>
      <dgm:spPr/>
      <dgm:t>
        <a:bodyPr/>
        <a:lstStyle/>
        <a:p>
          <a:r>
            <a:rPr lang="en-US"/>
            <a:t>Minimum 15 participants</a:t>
          </a:r>
        </a:p>
      </dgm:t>
    </dgm:pt>
    <dgm:pt modelId="{386E0E25-70CB-409F-AB3B-8EA586F6FE99}" type="parTrans" cxnId="{807CA007-91FA-4142-B080-C5F7DF5A4E8E}">
      <dgm:prSet/>
      <dgm:spPr/>
      <dgm:t>
        <a:bodyPr/>
        <a:lstStyle/>
        <a:p>
          <a:endParaRPr lang="en-US"/>
        </a:p>
      </dgm:t>
    </dgm:pt>
    <dgm:pt modelId="{43C5CADD-5DA1-48E7-838D-332E811CB34C}" type="sibTrans" cxnId="{807CA007-91FA-4142-B080-C5F7DF5A4E8E}">
      <dgm:prSet/>
      <dgm:spPr/>
      <dgm:t>
        <a:bodyPr/>
        <a:lstStyle/>
        <a:p>
          <a:endParaRPr lang="en-US"/>
        </a:p>
      </dgm:t>
    </dgm:pt>
    <dgm:pt modelId="{4F4AABBA-EC7B-4927-B2DB-EBE9DC9DFA32}">
      <dgm:prSet/>
      <dgm:spPr/>
      <dgm:t>
        <a:bodyPr/>
        <a:lstStyle/>
        <a:p>
          <a:r>
            <a:rPr lang="en-US"/>
            <a:t>Male</a:t>
          </a:r>
        </a:p>
      </dgm:t>
    </dgm:pt>
    <dgm:pt modelId="{127109D9-4FC8-4523-9940-BD16041F0295}" type="parTrans" cxnId="{309CF7B5-51D3-4C31-ACC4-286827002498}">
      <dgm:prSet/>
      <dgm:spPr/>
      <dgm:t>
        <a:bodyPr/>
        <a:lstStyle/>
        <a:p>
          <a:endParaRPr lang="en-US"/>
        </a:p>
      </dgm:t>
    </dgm:pt>
    <dgm:pt modelId="{05F49C80-7488-4659-A162-4FEA4BBF0EB7}" type="sibTrans" cxnId="{309CF7B5-51D3-4C31-ACC4-286827002498}">
      <dgm:prSet/>
      <dgm:spPr/>
      <dgm:t>
        <a:bodyPr/>
        <a:lstStyle/>
        <a:p>
          <a:endParaRPr lang="en-US"/>
        </a:p>
      </dgm:t>
    </dgm:pt>
    <dgm:pt modelId="{7AF6B9D8-4A8C-43BE-A589-84F78CE54F05}">
      <dgm:prSet/>
      <dgm:spPr/>
      <dgm:t>
        <a:bodyPr/>
        <a:lstStyle/>
        <a:p>
          <a:r>
            <a:rPr lang="en-US"/>
            <a:t>Non-elite </a:t>
          </a:r>
        </a:p>
      </dgm:t>
    </dgm:pt>
    <dgm:pt modelId="{510AA097-B516-42E1-B6D8-8A8C84185FB2}" type="parTrans" cxnId="{1B85E9C9-6443-4653-8B52-D36ED38E13E5}">
      <dgm:prSet/>
      <dgm:spPr/>
      <dgm:t>
        <a:bodyPr/>
        <a:lstStyle/>
        <a:p>
          <a:endParaRPr lang="en-US"/>
        </a:p>
      </dgm:t>
    </dgm:pt>
    <dgm:pt modelId="{A861AFC4-48AE-4CDC-ADF4-0E195D71F2DE}" type="sibTrans" cxnId="{1B85E9C9-6443-4653-8B52-D36ED38E13E5}">
      <dgm:prSet/>
      <dgm:spPr/>
      <dgm:t>
        <a:bodyPr/>
        <a:lstStyle/>
        <a:p>
          <a:endParaRPr lang="en-US"/>
        </a:p>
      </dgm:t>
    </dgm:pt>
    <dgm:pt modelId="{7B689430-29D2-4C76-9879-CE06352C04D4}">
      <dgm:prSet/>
      <dgm:spPr/>
      <dgm:t>
        <a:bodyPr/>
        <a:lstStyle/>
        <a:p>
          <a:r>
            <a:rPr lang="en-US" dirty="0"/>
            <a:t>18-40</a:t>
          </a:r>
        </a:p>
      </dgm:t>
    </dgm:pt>
    <dgm:pt modelId="{0ABE7B52-75DF-483A-BBDD-049439D00932}" type="parTrans" cxnId="{9FFE036A-7252-4C81-85E2-13147C6F8BC2}">
      <dgm:prSet/>
      <dgm:spPr/>
      <dgm:t>
        <a:bodyPr/>
        <a:lstStyle/>
        <a:p>
          <a:endParaRPr lang="en-US"/>
        </a:p>
      </dgm:t>
    </dgm:pt>
    <dgm:pt modelId="{FB131C9A-EE5B-4828-9185-257F092FC20E}" type="sibTrans" cxnId="{9FFE036A-7252-4C81-85E2-13147C6F8BC2}">
      <dgm:prSet/>
      <dgm:spPr/>
      <dgm:t>
        <a:bodyPr/>
        <a:lstStyle/>
        <a:p>
          <a:endParaRPr lang="en-US"/>
        </a:p>
      </dgm:t>
    </dgm:pt>
    <dgm:pt modelId="{5DE740D6-76AC-4425-A6C6-1FD4F6D04318}">
      <dgm:prSet/>
      <dgm:spPr/>
      <dgm:t>
        <a:bodyPr/>
        <a:lstStyle/>
        <a:p>
          <a:r>
            <a:rPr lang="en-US"/>
            <a:t>Convenience sampling</a:t>
          </a:r>
        </a:p>
      </dgm:t>
    </dgm:pt>
    <dgm:pt modelId="{C1D3F39D-764D-4CE3-9311-A7A28AB195C4}" type="parTrans" cxnId="{8969065A-11F1-4B9B-833B-BC422FB30AEC}">
      <dgm:prSet/>
      <dgm:spPr/>
      <dgm:t>
        <a:bodyPr/>
        <a:lstStyle/>
        <a:p>
          <a:endParaRPr lang="en-US"/>
        </a:p>
      </dgm:t>
    </dgm:pt>
    <dgm:pt modelId="{484C68DA-E58B-401E-B69A-9FB346459417}" type="sibTrans" cxnId="{8969065A-11F1-4B9B-833B-BC422FB30AEC}">
      <dgm:prSet/>
      <dgm:spPr/>
      <dgm:t>
        <a:bodyPr/>
        <a:lstStyle/>
        <a:p>
          <a:endParaRPr lang="en-US"/>
        </a:p>
      </dgm:t>
    </dgm:pt>
    <dgm:pt modelId="{839C207A-FA40-4131-B18D-D82B9EB975D0}">
      <dgm:prSet/>
      <dgm:spPr/>
      <dgm:t>
        <a:bodyPr/>
        <a:lstStyle/>
        <a:p>
          <a:r>
            <a:rPr lang="en-US"/>
            <a:t>Past medical history</a:t>
          </a:r>
        </a:p>
      </dgm:t>
    </dgm:pt>
    <dgm:pt modelId="{34495349-3289-4963-8D02-2D162AAB553C}" type="parTrans" cxnId="{D7BBACCD-D0D7-403E-B0B2-893853D0DA4D}">
      <dgm:prSet/>
      <dgm:spPr/>
      <dgm:t>
        <a:bodyPr/>
        <a:lstStyle/>
        <a:p>
          <a:endParaRPr lang="en-US"/>
        </a:p>
      </dgm:t>
    </dgm:pt>
    <dgm:pt modelId="{BC06E122-179F-4032-B041-87B2B9F717A5}" type="sibTrans" cxnId="{D7BBACCD-D0D7-403E-B0B2-893853D0DA4D}">
      <dgm:prSet/>
      <dgm:spPr/>
      <dgm:t>
        <a:bodyPr/>
        <a:lstStyle/>
        <a:p>
          <a:endParaRPr lang="en-US"/>
        </a:p>
      </dgm:t>
    </dgm:pt>
    <dgm:pt modelId="{3D57C63E-03EB-4649-BA3C-76E547B42C7D}" type="pres">
      <dgm:prSet presAssocID="{0ABE46DF-641B-48EE-B962-D2FD0D0F5D79}" presName="diagram" presStyleCnt="0">
        <dgm:presLayoutVars>
          <dgm:dir/>
          <dgm:resizeHandles val="exact"/>
        </dgm:presLayoutVars>
      </dgm:prSet>
      <dgm:spPr/>
      <dgm:t>
        <a:bodyPr/>
        <a:lstStyle/>
        <a:p>
          <a:endParaRPr lang="en-US"/>
        </a:p>
      </dgm:t>
    </dgm:pt>
    <dgm:pt modelId="{1424F5B5-7670-C140-8726-DB94D01EEF2F}" type="pres">
      <dgm:prSet presAssocID="{A1D86966-FFF8-4F9F-9FAC-68AE40FCBC91}" presName="node" presStyleLbl="node1" presStyleIdx="0" presStyleCnt="6">
        <dgm:presLayoutVars>
          <dgm:bulletEnabled val="1"/>
        </dgm:presLayoutVars>
      </dgm:prSet>
      <dgm:spPr/>
      <dgm:t>
        <a:bodyPr/>
        <a:lstStyle/>
        <a:p>
          <a:endParaRPr lang="en-US"/>
        </a:p>
      </dgm:t>
    </dgm:pt>
    <dgm:pt modelId="{61D48240-4668-194A-A475-88E3A1CF3706}" type="pres">
      <dgm:prSet presAssocID="{43C5CADD-5DA1-48E7-838D-332E811CB34C}" presName="sibTrans" presStyleCnt="0"/>
      <dgm:spPr/>
    </dgm:pt>
    <dgm:pt modelId="{102B394F-D713-5946-A165-0F684F73E9D5}" type="pres">
      <dgm:prSet presAssocID="{4F4AABBA-EC7B-4927-B2DB-EBE9DC9DFA32}" presName="node" presStyleLbl="node1" presStyleIdx="1" presStyleCnt="6">
        <dgm:presLayoutVars>
          <dgm:bulletEnabled val="1"/>
        </dgm:presLayoutVars>
      </dgm:prSet>
      <dgm:spPr/>
      <dgm:t>
        <a:bodyPr/>
        <a:lstStyle/>
        <a:p>
          <a:endParaRPr lang="en-US"/>
        </a:p>
      </dgm:t>
    </dgm:pt>
    <dgm:pt modelId="{735F01A8-3CB7-114E-8E2F-3F55F4D9D5A3}" type="pres">
      <dgm:prSet presAssocID="{05F49C80-7488-4659-A162-4FEA4BBF0EB7}" presName="sibTrans" presStyleCnt="0"/>
      <dgm:spPr/>
    </dgm:pt>
    <dgm:pt modelId="{3A502682-E31D-364E-95E6-009A1BF5B54A}" type="pres">
      <dgm:prSet presAssocID="{7AF6B9D8-4A8C-43BE-A589-84F78CE54F05}" presName="node" presStyleLbl="node1" presStyleIdx="2" presStyleCnt="6">
        <dgm:presLayoutVars>
          <dgm:bulletEnabled val="1"/>
        </dgm:presLayoutVars>
      </dgm:prSet>
      <dgm:spPr/>
      <dgm:t>
        <a:bodyPr/>
        <a:lstStyle/>
        <a:p>
          <a:endParaRPr lang="en-US"/>
        </a:p>
      </dgm:t>
    </dgm:pt>
    <dgm:pt modelId="{9B9DE0E8-F2BA-6045-B9BB-62D727BDEB6E}" type="pres">
      <dgm:prSet presAssocID="{A861AFC4-48AE-4CDC-ADF4-0E195D71F2DE}" presName="sibTrans" presStyleCnt="0"/>
      <dgm:spPr/>
    </dgm:pt>
    <dgm:pt modelId="{ADD58918-F754-B644-A9E6-851EAD088EF0}" type="pres">
      <dgm:prSet presAssocID="{7B689430-29D2-4C76-9879-CE06352C04D4}" presName="node" presStyleLbl="node1" presStyleIdx="3" presStyleCnt="6">
        <dgm:presLayoutVars>
          <dgm:bulletEnabled val="1"/>
        </dgm:presLayoutVars>
      </dgm:prSet>
      <dgm:spPr/>
      <dgm:t>
        <a:bodyPr/>
        <a:lstStyle/>
        <a:p>
          <a:endParaRPr lang="en-US"/>
        </a:p>
      </dgm:t>
    </dgm:pt>
    <dgm:pt modelId="{4C6B9404-44EF-3E43-87F8-90252C88A0BC}" type="pres">
      <dgm:prSet presAssocID="{FB131C9A-EE5B-4828-9185-257F092FC20E}" presName="sibTrans" presStyleCnt="0"/>
      <dgm:spPr/>
    </dgm:pt>
    <dgm:pt modelId="{AA0149D2-6D86-994E-8111-B799AF37402F}" type="pres">
      <dgm:prSet presAssocID="{5DE740D6-76AC-4425-A6C6-1FD4F6D04318}" presName="node" presStyleLbl="node1" presStyleIdx="4" presStyleCnt="6">
        <dgm:presLayoutVars>
          <dgm:bulletEnabled val="1"/>
        </dgm:presLayoutVars>
      </dgm:prSet>
      <dgm:spPr/>
      <dgm:t>
        <a:bodyPr/>
        <a:lstStyle/>
        <a:p>
          <a:endParaRPr lang="en-US"/>
        </a:p>
      </dgm:t>
    </dgm:pt>
    <dgm:pt modelId="{1EF2F510-92EF-7E46-A427-70E64CA97B12}" type="pres">
      <dgm:prSet presAssocID="{484C68DA-E58B-401E-B69A-9FB346459417}" presName="sibTrans" presStyleCnt="0"/>
      <dgm:spPr/>
    </dgm:pt>
    <dgm:pt modelId="{489AEFB9-34AC-D748-B104-BFD65A74D866}" type="pres">
      <dgm:prSet presAssocID="{839C207A-FA40-4131-B18D-D82B9EB975D0}" presName="node" presStyleLbl="node1" presStyleIdx="5" presStyleCnt="6">
        <dgm:presLayoutVars>
          <dgm:bulletEnabled val="1"/>
        </dgm:presLayoutVars>
      </dgm:prSet>
      <dgm:spPr/>
      <dgm:t>
        <a:bodyPr/>
        <a:lstStyle/>
        <a:p>
          <a:endParaRPr lang="en-US"/>
        </a:p>
      </dgm:t>
    </dgm:pt>
  </dgm:ptLst>
  <dgm:cxnLst>
    <dgm:cxn modelId="{D045D5B6-31D5-B149-A808-2739ECC2E77B}" type="presOf" srcId="{4F4AABBA-EC7B-4927-B2DB-EBE9DC9DFA32}" destId="{102B394F-D713-5946-A165-0F684F73E9D5}" srcOrd="0" destOrd="0" presId="urn:microsoft.com/office/officeart/2005/8/layout/default"/>
    <dgm:cxn modelId="{8969065A-11F1-4B9B-833B-BC422FB30AEC}" srcId="{0ABE46DF-641B-48EE-B962-D2FD0D0F5D79}" destId="{5DE740D6-76AC-4425-A6C6-1FD4F6D04318}" srcOrd="4" destOrd="0" parTransId="{C1D3F39D-764D-4CE3-9311-A7A28AB195C4}" sibTransId="{484C68DA-E58B-401E-B69A-9FB346459417}"/>
    <dgm:cxn modelId="{52E88DE6-1859-274C-A728-89A4302DDE2D}" type="presOf" srcId="{0ABE46DF-641B-48EE-B962-D2FD0D0F5D79}" destId="{3D57C63E-03EB-4649-BA3C-76E547B42C7D}" srcOrd="0" destOrd="0" presId="urn:microsoft.com/office/officeart/2005/8/layout/default"/>
    <dgm:cxn modelId="{D7BBACCD-D0D7-403E-B0B2-893853D0DA4D}" srcId="{0ABE46DF-641B-48EE-B962-D2FD0D0F5D79}" destId="{839C207A-FA40-4131-B18D-D82B9EB975D0}" srcOrd="5" destOrd="0" parTransId="{34495349-3289-4963-8D02-2D162AAB553C}" sibTransId="{BC06E122-179F-4032-B041-87B2B9F717A5}"/>
    <dgm:cxn modelId="{1B85E9C9-6443-4653-8B52-D36ED38E13E5}" srcId="{0ABE46DF-641B-48EE-B962-D2FD0D0F5D79}" destId="{7AF6B9D8-4A8C-43BE-A589-84F78CE54F05}" srcOrd="2" destOrd="0" parTransId="{510AA097-B516-42E1-B6D8-8A8C84185FB2}" sibTransId="{A861AFC4-48AE-4CDC-ADF4-0E195D71F2DE}"/>
    <dgm:cxn modelId="{309CF7B5-51D3-4C31-ACC4-286827002498}" srcId="{0ABE46DF-641B-48EE-B962-D2FD0D0F5D79}" destId="{4F4AABBA-EC7B-4927-B2DB-EBE9DC9DFA32}" srcOrd="1" destOrd="0" parTransId="{127109D9-4FC8-4523-9940-BD16041F0295}" sibTransId="{05F49C80-7488-4659-A162-4FEA4BBF0EB7}"/>
    <dgm:cxn modelId="{A800C346-D4C5-3745-9B41-E7CF23193328}" type="presOf" srcId="{839C207A-FA40-4131-B18D-D82B9EB975D0}" destId="{489AEFB9-34AC-D748-B104-BFD65A74D866}" srcOrd="0" destOrd="0" presId="urn:microsoft.com/office/officeart/2005/8/layout/default"/>
    <dgm:cxn modelId="{9FFE036A-7252-4C81-85E2-13147C6F8BC2}" srcId="{0ABE46DF-641B-48EE-B962-D2FD0D0F5D79}" destId="{7B689430-29D2-4C76-9879-CE06352C04D4}" srcOrd="3" destOrd="0" parTransId="{0ABE7B52-75DF-483A-BBDD-049439D00932}" sibTransId="{FB131C9A-EE5B-4828-9185-257F092FC20E}"/>
    <dgm:cxn modelId="{807CA007-91FA-4142-B080-C5F7DF5A4E8E}" srcId="{0ABE46DF-641B-48EE-B962-D2FD0D0F5D79}" destId="{A1D86966-FFF8-4F9F-9FAC-68AE40FCBC91}" srcOrd="0" destOrd="0" parTransId="{386E0E25-70CB-409F-AB3B-8EA586F6FE99}" sibTransId="{43C5CADD-5DA1-48E7-838D-332E811CB34C}"/>
    <dgm:cxn modelId="{BFC8BCB4-901D-0743-83AC-75484B1900BD}" type="presOf" srcId="{5DE740D6-76AC-4425-A6C6-1FD4F6D04318}" destId="{AA0149D2-6D86-994E-8111-B799AF37402F}" srcOrd="0" destOrd="0" presId="urn:microsoft.com/office/officeart/2005/8/layout/default"/>
    <dgm:cxn modelId="{100E2486-140E-064A-9127-1D716BB36379}" type="presOf" srcId="{7AF6B9D8-4A8C-43BE-A589-84F78CE54F05}" destId="{3A502682-E31D-364E-95E6-009A1BF5B54A}" srcOrd="0" destOrd="0" presId="urn:microsoft.com/office/officeart/2005/8/layout/default"/>
    <dgm:cxn modelId="{0ECCF146-F9EB-854A-B1A7-8F59799BAE89}" type="presOf" srcId="{7B689430-29D2-4C76-9879-CE06352C04D4}" destId="{ADD58918-F754-B644-A9E6-851EAD088EF0}" srcOrd="0" destOrd="0" presId="urn:microsoft.com/office/officeart/2005/8/layout/default"/>
    <dgm:cxn modelId="{CE8DFBD0-E044-BB44-9630-565C1670722F}" type="presOf" srcId="{A1D86966-FFF8-4F9F-9FAC-68AE40FCBC91}" destId="{1424F5B5-7670-C140-8726-DB94D01EEF2F}" srcOrd="0" destOrd="0" presId="urn:microsoft.com/office/officeart/2005/8/layout/default"/>
    <dgm:cxn modelId="{BF4C070A-C81C-F64C-B03B-B52D5CB064D3}" type="presParOf" srcId="{3D57C63E-03EB-4649-BA3C-76E547B42C7D}" destId="{1424F5B5-7670-C140-8726-DB94D01EEF2F}" srcOrd="0" destOrd="0" presId="urn:microsoft.com/office/officeart/2005/8/layout/default"/>
    <dgm:cxn modelId="{7A4EC59F-71BA-BB4C-9FE2-34BF9E56805A}" type="presParOf" srcId="{3D57C63E-03EB-4649-BA3C-76E547B42C7D}" destId="{61D48240-4668-194A-A475-88E3A1CF3706}" srcOrd="1" destOrd="0" presId="urn:microsoft.com/office/officeart/2005/8/layout/default"/>
    <dgm:cxn modelId="{8E14713B-9F47-6944-AB99-223D4F34EED1}" type="presParOf" srcId="{3D57C63E-03EB-4649-BA3C-76E547B42C7D}" destId="{102B394F-D713-5946-A165-0F684F73E9D5}" srcOrd="2" destOrd="0" presId="urn:microsoft.com/office/officeart/2005/8/layout/default"/>
    <dgm:cxn modelId="{8519A1BB-CF4A-1D48-BC8C-30F864F0FC6A}" type="presParOf" srcId="{3D57C63E-03EB-4649-BA3C-76E547B42C7D}" destId="{735F01A8-3CB7-114E-8E2F-3F55F4D9D5A3}" srcOrd="3" destOrd="0" presId="urn:microsoft.com/office/officeart/2005/8/layout/default"/>
    <dgm:cxn modelId="{CA1F247E-0CCB-5640-8131-9CD8D2EED4FC}" type="presParOf" srcId="{3D57C63E-03EB-4649-BA3C-76E547B42C7D}" destId="{3A502682-E31D-364E-95E6-009A1BF5B54A}" srcOrd="4" destOrd="0" presId="urn:microsoft.com/office/officeart/2005/8/layout/default"/>
    <dgm:cxn modelId="{F8DDA6C0-2217-C345-948D-4394D4D3E915}" type="presParOf" srcId="{3D57C63E-03EB-4649-BA3C-76E547B42C7D}" destId="{9B9DE0E8-F2BA-6045-B9BB-62D727BDEB6E}" srcOrd="5" destOrd="0" presId="urn:microsoft.com/office/officeart/2005/8/layout/default"/>
    <dgm:cxn modelId="{F7779AA0-856C-0744-94D3-3423D51AC90C}" type="presParOf" srcId="{3D57C63E-03EB-4649-BA3C-76E547B42C7D}" destId="{ADD58918-F754-B644-A9E6-851EAD088EF0}" srcOrd="6" destOrd="0" presId="urn:microsoft.com/office/officeart/2005/8/layout/default"/>
    <dgm:cxn modelId="{8C4DF5E5-8923-8F4A-BE9C-3A9BA1682511}" type="presParOf" srcId="{3D57C63E-03EB-4649-BA3C-76E547B42C7D}" destId="{4C6B9404-44EF-3E43-87F8-90252C88A0BC}" srcOrd="7" destOrd="0" presId="urn:microsoft.com/office/officeart/2005/8/layout/default"/>
    <dgm:cxn modelId="{F0C13700-23E8-6441-BB59-73924DE19368}" type="presParOf" srcId="{3D57C63E-03EB-4649-BA3C-76E547B42C7D}" destId="{AA0149D2-6D86-994E-8111-B799AF37402F}" srcOrd="8" destOrd="0" presId="urn:microsoft.com/office/officeart/2005/8/layout/default"/>
    <dgm:cxn modelId="{42C31FCF-A473-CC49-99B5-150A07649D3D}" type="presParOf" srcId="{3D57C63E-03EB-4649-BA3C-76E547B42C7D}" destId="{1EF2F510-92EF-7E46-A427-70E64CA97B12}" srcOrd="9" destOrd="0" presId="urn:microsoft.com/office/officeart/2005/8/layout/default"/>
    <dgm:cxn modelId="{BD4AF951-5D94-BA47-BE41-89C790891AAB}" type="presParOf" srcId="{3D57C63E-03EB-4649-BA3C-76E547B42C7D}" destId="{489AEFB9-34AC-D748-B104-BFD65A74D86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63DCA4F-D71A-4F1B-8BFB-798F150A39A4}" type="doc">
      <dgm:prSet loTypeId="urn:microsoft.com/office/officeart/2018/5/layout/IconCircle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1AF14834-6186-4998-8F74-C6A2A8427C02}">
      <dgm:prSet/>
      <dgm:spPr/>
      <dgm:t>
        <a:bodyPr/>
        <a:lstStyle/>
        <a:p>
          <a:pPr>
            <a:defRPr cap="all"/>
          </a:pPr>
          <a:r>
            <a:rPr lang="en-US"/>
            <a:t>DOMS</a:t>
          </a:r>
        </a:p>
      </dgm:t>
    </dgm:pt>
    <dgm:pt modelId="{658B4244-CFBE-4BB5-BAE4-221725D72063}" type="parTrans" cxnId="{AC8F2A4C-517B-4178-895E-C8E6F9E4C36A}">
      <dgm:prSet/>
      <dgm:spPr/>
      <dgm:t>
        <a:bodyPr/>
        <a:lstStyle/>
        <a:p>
          <a:endParaRPr lang="en-US"/>
        </a:p>
      </dgm:t>
    </dgm:pt>
    <dgm:pt modelId="{52096E4D-1A1E-48EC-B620-9EA3E571CF97}" type="sibTrans" cxnId="{AC8F2A4C-517B-4178-895E-C8E6F9E4C36A}">
      <dgm:prSet/>
      <dgm:spPr/>
      <dgm:t>
        <a:bodyPr/>
        <a:lstStyle/>
        <a:p>
          <a:endParaRPr lang="en-US"/>
        </a:p>
      </dgm:t>
    </dgm:pt>
    <dgm:pt modelId="{18421253-ED70-443F-BECD-070C5B416432}">
      <dgm:prSet/>
      <dgm:spPr/>
      <dgm:t>
        <a:bodyPr/>
        <a:lstStyle/>
        <a:p>
          <a:pPr>
            <a:defRPr cap="all"/>
          </a:pPr>
          <a:r>
            <a:rPr lang="en-US"/>
            <a:t>Injury</a:t>
          </a:r>
        </a:p>
      </dgm:t>
    </dgm:pt>
    <dgm:pt modelId="{D7F7E3C4-307E-42BD-BB62-483066FFAFA4}" type="parTrans" cxnId="{A2EA8185-6C1D-4A3F-BBC4-9ADF51F0D07F}">
      <dgm:prSet/>
      <dgm:spPr/>
      <dgm:t>
        <a:bodyPr/>
        <a:lstStyle/>
        <a:p>
          <a:endParaRPr lang="en-US"/>
        </a:p>
      </dgm:t>
    </dgm:pt>
    <dgm:pt modelId="{202409BA-D3B4-48D7-81C3-30E2B5612405}" type="sibTrans" cxnId="{A2EA8185-6C1D-4A3F-BBC4-9ADF51F0D07F}">
      <dgm:prSet/>
      <dgm:spPr/>
      <dgm:t>
        <a:bodyPr/>
        <a:lstStyle/>
        <a:p>
          <a:endParaRPr lang="en-US"/>
        </a:p>
      </dgm:t>
    </dgm:pt>
    <dgm:pt modelId="{0B474764-08DC-4131-B783-DDEB459E5568}">
      <dgm:prSet/>
      <dgm:spPr/>
      <dgm:t>
        <a:bodyPr/>
        <a:lstStyle/>
        <a:p>
          <a:pPr>
            <a:defRPr cap="all"/>
          </a:pPr>
          <a:r>
            <a:rPr lang="en-US"/>
            <a:t>Disclosure of information</a:t>
          </a:r>
        </a:p>
      </dgm:t>
    </dgm:pt>
    <dgm:pt modelId="{55E0B345-9354-4F68-86C2-1FF2C5609FC5}" type="parTrans" cxnId="{D84B6F8D-21BA-4352-AA96-FA165F3E24F7}">
      <dgm:prSet/>
      <dgm:spPr/>
      <dgm:t>
        <a:bodyPr/>
        <a:lstStyle/>
        <a:p>
          <a:endParaRPr lang="en-US"/>
        </a:p>
      </dgm:t>
    </dgm:pt>
    <dgm:pt modelId="{F0D3A480-619A-4D70-AB4F-0FCD8244BDC9}" type="sibTrans" cxnId="{D84B6F8D-21BA-4352-AA96-FA165F3E24F7}">
      <dgm:prSet/>
      <dgm:spPr/>
      <dgm:t>
        <a:bodyPr/>
        <a:lstStyle/>
        <a:p>
          <a:endParaRPr lang="en-US"/>
        </a:p>
      </dgm:t>
    </dgm:pt>
    <dgm:pt modelId="{007826EE-A558-4885-B3EC-55612DA2160F}">
      <dgm:prSet/>
      <dgm:spPr/>
      <dgm:t>
        <a:bodyPr/>
        <a:lstStyle/>
        <a:p>
          <a:pPr>
            <a:defRPr cap="all"/>
          </a:pPr>
          <a:r>
            <a:rPr lang="en-US"/>
            <a:t>Participant well-being</a:t>
          </a:r>
        </a:p>
      </dgm:t>
    </dgm:pt>
    <dgm:pt modelId="{EEA56A05-19B4-4CBC-A2A1-067C6CD4A8DF}" type="parTrans" cxnId="{844FAC92-7296-4C08-BAA9-29EB38E6EB39}">
      <dgm:prSet/>
      <dgm:spPr/>
      <dgm:t>
        <a:bodyPr/>
        <a:lstStyle/>
        <a:p>
          <a:endParaRPr lang="en-US"/>
        </a:p>
      </dgm:t>
    </dgm:pt>
    <dgm:pt modelId="{D08FFDF5-43FB-4D34-8271-4AFD30A288BD}" type="sibTrans" cxnId="{844FAC92-7296-4C08-BAA9-29EB38E6EB39}">
      <dgm:prSet/>
      <dgm:spPr/>
      <dgm:t>
        <a:bodyPr/>
        <a:lstStyle/>
        <a:p>
          <a:endParaRPr lang="en-US"/>
        </a:p>
      </dgm:t>
    </dgm:pt>
    <dgm:pt modelId="{03B5800D-3E81-4C00-9889-A688613566BE}">
      <dgm:prSet/>
      <dgm:spPr/>
      <dgm:t>
        <a:bodyPr/>
        <a:lstStyle/>
        <a:p>
          <a:pPr>
            <a:defRPr cap="all"/>
          </a:pPr>
          <a:r>
            <a:rPr lang="en-US"/>
            <a:t>Limitations</a:t>
          </a:r>
        </a:p>
      </dgm:t>
    </dgm:pt>
    <dgm:pt modelId="{BCDC824C-2BE6-4395-A0A9-A1B592EB83B9}" type="parTrans" cxnId="{C5840929-EA9B-4269-B717-FD5CDBCBDADF}">
      <dgm:prSet/>
      <dgm:spPr/>
      <dgm:t>
        <a:bodyPr/>
        <a:lstStyle/>
        <a:p>
          <a:endParaRPr lang="en-US"/>
        </a:p>
      </dgm:t>
    </dgm:pt>
    <dgm:pt modelId="{FD9283C8-7B55-4729-AD63-BDDF7E753FE5}" type="sibTrans" cxnId="{C5840929-EA9B-4269-B717-FD5CDBCBDADF}">
      <dgm:prSet/>
      <dgm:spPr/>
      <dgm:t>
        <a:bodyPr/>
        <a:lstStyle/>
        <a:p>
          <a:endParaRPr lang="en-US"/>
        </a:p>
      </dgm:t>
    </dgm:pt>
    <dgm:pt modelId="{7FC9826F-5D92-41CA-BFD9-74561DE6BCDA}" type="pres">
      <dgm:prSet presAssocID="{163DCA4F-D71A-4F1B-8BFB-798F150A39A4}" presName="root" presStyleCnt="0">
        <dgm:presLayoutVars>
          <dgm:dir/>
          <dgm:resizeHandles val="exact"/>
        </dgm:presLayoutVars>
      </dgm:prSet>
      <dgm:spPr/>
      <dgm:t>
        <a:bodyPr/>
        <a:lstStyle/>
        <a:p>
          <a:endParaRPr lang="en-US"/>
        </a:p>
      </dgm:t>
    </dgm:pt>
    <dgm:pt modelId="{030C6C5F-EA60-455F-86FE-D1FC66816B6B}" type="pres">
      <dgm:prSet presAssocID="{1AF14834-6186-4998-8F74-C6A2A8427C02}" presName="compNode" presStyleCnt="0"/>
      <dgm:spPr/>
    </dgm:pt>
    <dgm:pt modelId="{E348864D-5C9A-4623-BF14-4514A1430517}" type="pres">
      <dgm:prSet presAssocID="{1AF14834-6186-4998-8F74-C6A2A8427C02}" presName="iconBgRect" presStyleLbl="bgShp" presStyleIdx="0" presStyleCnt="5"/>
      <dgm:spPr/>
    </dgm:pt>
    <dgm:pt modelId="{C162D94F-AC19-4431-81D2-4D50C1C3E891}" type="pres">
      <dgm:prSet presAssocID="{1AF14834-6186-4998-8F74-C6A2A8427C02}"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rcRect/>
          <a:stretch>
            <a:fillRect/>
          </a:stretch>
        </a:blipFill>
        <a:ln>
          <a:noFill/>
        </a:ln>
      </dgm:spPr>
      <dgm:t>
        <a:bodyPr/>
        <a:lstStyle/>
        <a:p>
          <a:endParaRPr lang="en-US"/>
        </a:p>
      </dgm:t>
      <dgm:extLst>
        <a:ext uri="{E40237B7-FDA0-4F09-8148-C483321AD2D9}">
          <dgm14:cNvPr xmlns:dgm14="http://schemas.microsoft.com/office/drawing/2010/diagram" id="0" name="" descr="Hourglass"/>
        </a:ext>
      </dgm:extLst>
    </dgm:pt>
    <dgm:pt modelId="{2D3FC0E5-943D-4F12-B3A0-D79D5564FC62}" type="pres">
      <dgm:prSet presAssocID="{1AF14834-6186-4998-8F74-C6A2A8427C02}" presName="spaceRect" presStyleCnt="0"/>
      <dgm:spPr/>
    </dgm:pt>
    <dgm:pt modelId="{6F07018F-1390-44F2-B5E9-07DBF58ABB71}" type="pres">
      <dgm:prSet presAssocID="{1AF14834-6186-4998-8F74-C6A2A8427C02}" presName="textRect" presStyleLbl="revTx" presStyleIdx="0" presStyleCnt="5">
        <dgm:presLayoutVars>
          <dgm:chMax val="1"/>
          <dgm:chPref val="1"/>
        </dgm:presLayoutVars>
      </dgm:prSet>
      <dgm:spPr/>
      <dgm:t>
        <a:bodyPr/>
        <a:lstStyle/>
        <a:p>
          <a:endParaRPr lang="en-US"/>
        </a:p>
      </dgm:t>
    </dgm:pt>
    <dgm:pt modelId="{33E64A00-3506-4FAD-889D-E4C298D6937C}" type="pres">
      <dgm:prSet presAssocID="{52096E4D-1A1E-48EC-B620-9EA3E571CF97}" presName="sibTrans" presStyleCnt="0"/>
      <dgm:spPr/>
    </dgm:pt>
    <dgm:pt modelId="{CAB739AE-55CE-4E67-839A-1C3FC6701F4A}" type="pres">
      <dgm:prSet presAssocID="{18421253-ED70-443F-BECD-070C5B416432}" presName="compNode" presStyleCnt="0"/>
      <dgm:spPr/>
    </dgm:pt>
    <dgm:pt modelId="{07029F66-E12D-4079-8345-B46AFCBA944D}" type="pres">
      <dgm:prSet presAssocID="{18421253-ED70-443F-BECD-070C5B416432}" presName="iconBgRect" presStyleLbl="bgShp" presStyleIdx="1" presStyleCnt="5"/>
      <dgm:spPr/>
    </dgm:pt>
    <dgm:pt modelId="{D1E6F277-6080-449E-92C2-4CF5DCA0BC12}" type="pres">
      <dgm:prSet presAssocID="{18421253-ED70-443F-BECD-070C5B416432}" presName="iconRect" presStyleLbl="node1" presStyleIdx="1" presStyleCnt="5"/>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a:blipFill>
        <a:ln>
          <a:noFill/>
        </a:ln>
      </dgm:spPr>
      <dgm:t>
        <a:bodyPr/>
        <a:lstStyle/>
        <a:p>
          <a:endParaRPr lang="en-US"/>
        </a:p>
      </dgm:t>
      <dgm:extLst>
        <a:ext uri="{E40237B7-FDA0-4F09-8148-C483321AD2D9}">
          <dgm14:cNvPr xmlns:dgm14="http://schemas.microsoft.com/office/drawing/2010/diagram" id="0" name="" descr="Skeleton"/>
        </a:ext>
      </dgm:extLst>
    </dgm:pt>
    <dgm:pt modelId="{D0FEEB30-8772-401F-9075-0E0F9A7A70DF}" type="pres">
      <dgm:prSet presAssocID="{18421253-ED70-443F-BECD-070C5B416432}" presName="spaceRect" presStyleCnt="0"/>
      <dgm:spPr/>
    </dgm:pt>
    <dgm:pt modelId="{B55D6D90-E42B-414E-A006-F74752934105}" type="pres">
      <dgm:prSet presAssocID="{18421253-ED70-443F-BECD-070C5B416432}" presName="textRect" presStyleLbl="revTx" presStyleIdx="1" presStyleCnt="5">
        <dgm:presLayoutVars>
          <dgm:chMax val="1"/>
          <dgm:chPref val="1"/>
        </dgm:presLayoutVars>
      </dgm:prSet>
      <dgm:spPr/>
      <dgm:t>
        <a:bodyPr/>
        <a:lstStyle/>
        <a:p>
          <a:endParaRPr lang="en-US"/>
        </a:p>
      </dgm:t>
    </dgm:pt>
    <dgm:pt modelId="{BFC3B902-EF00-493D-B8CF-F5C67974C8DF}" type="pres">
      <dgm:prSet presAssocID="{202409BA-D3B4-48D7-81C3-30E2B5612405}" presName="sibTrans" presStyleCnt="0"/>
      <dgm:spPr/>
    </dgm:pt>
    <dgm:pt modelId="{C131FC9B-6A88-4842-9216-B7EA33C13CAB}" type="pres">
      <dgm:prSet presAssocID="{0B474764-08DC-4131-B783-DDEB459E5568}" presName="compNode" presStyleCnt="0"/>
      <dgm:spPr/>
    </dgm:pt>
    <dgm:pt modelId="{08AB7B58-3F19-4819-AAED-1F14B9289CDD}" type="pres">
      <dgm:prSet presAssocID="{0B474764-08DC-4131-B783-DDEB459E5568}" presName="iconBgRect" presStyleLbl="bgShp" presStyleIdx="2" presStyleCnt="5"/>
      <dgm:spPr/>
    </dgm:pt>
    <dgm:pt modelId="{4DC2B27F-0BB2-413C-9EDC-0F6D3BF3ADC1}" type="pres">
      <dgm:prSet presAssocID="{0B474764-08DC-4131-B783-DDEB459E5568}"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Shredder"/>
        </a:ext>
      </dgm:extLst>
    </dgm:pt>
    <dgm:pt modelId="{A91DA5D1-55DE-4413-9B1A-D910170D2C3E}" type="pres">
      <dgm:prSet presAssocID="{0B474764-08DC-4131-B783-DDEB459E5568}" presName="spaceRect" presStyleCnt="0"/>
      <dgm:spPr/>
    </dgm:pt>
    <dgm:pt modelId="{D899029E-9D1C-48A0-82A3-017EBE4C81BF}" type="pres">
      <dgm:prSet presAssocID="{0B474764-08DC-4131-B783-DDEB459E5568}" presName="textRect" presStyleLbl="revTx" presStyleIdx="2" presStyleCnt="5">
        <dgm:presLayoutVars>
          <dgm:chMax val="1"/>
          <dgm:chPref val="1"/>
        </dgm:presLayoutVars>
      </dgm:prSet>
      <dgm:spPr/>
      <dgm:t>
        <a:bodyPr/>
        <a:lstStyle/>
        <a:p>
          <a:endParaRPr lang="en-US"/>
        </a:p>
      </dgm:t>
    </dgm:pt>
    <dgm:pt modelId="{1B71B0ED-FDC4-47AE-B605-E107A1CA55B3}" type="pres">
      <dgm:prSet presAssocID="{F0D3A480-619A-4D70-AB4F-0FCD8244BDC9}" presName="sibTrans" presStyleCnt="0"/>
      <dgm:spPr/>
    </dgm:pt>
    <dgm:pt modelId="{F2B731D5-727A-4674-BC1B-A82B2F2E1914}" type="pres">
      <dgm:prSet presAssocID="{007826EE-A558-4885-B3EC-55612DA2160F}" presName="compNode" presStyleCnt="0"/>
      <dgm:spPr/>
    </dgm:pt>
    <dgm:pt modelId="{54CAE78A-8AD0-41D4-AE69-9BA3AA4B25EE}" type="pres">
      <dgm:prSet presAssocID="{007826EE-A558-4885-B3EC-55612DA2160F}" presName="iconBgRect" presStyleLbl="bgShp" presStyleIdx="3" presStyleCnt="5"/>
      <dgm:spPr/>
    </dgm:pt>
    <dgm:pt modelId="{346FFB6F-BA5F-410F-A45A-4147FB65A2BB}" type="pres">
      <dgm:prSet presAssocID="{007826EE-A558-4885-B3EC-55612DA2160F}"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rcRect/>
          <a:stretch>
            <a:fillRect/>
          </a:stretch>
        </a:blipFill>
        <a:ln>
          <a:noFill/>
        </a:ln>
      </dgm:spPr>
      <dgm:t>
        <a:bodyPr/>
        <a:lstStyle/>
        <a:p>
          <a:endParaRPr lang="en-US"/>
        </a:p>
      </dgm:t>
      <dgm:extLst>
        <a:ext uri="{E40237B7-FDA0-4F09-8148-C483321AD2D9}">
          <dgm14:cNvPr xmlns:dgm14="http://schemas.microsoft.com/office/drawing/2010/diagram" id="0" name="" descr="Target Audience"/>
        </a:ext>
      </dgm:extLst>
    </dgm:pt>
    <dgm:pt modelId="{152E08B5-7CDC-410E-86E5-9EF340F555CD}" type="pres">
      <dgm:prSet presAssocID="{007826EE-A558-4885-B3EC-55612DA2160F}" presName="spaceRect" presStyleCnt="0"/>
      <dgm:spPr/>
    </dgm:pt>
    <dgm:pt modelId="{31389337-C127-48DF-A445-B3B17D294C56}" type="pres">
      <dgm:prSet presAssocID="{007826EE-A558-4885-B3EC-55612DA2160F}" presName="textRect" presStyleLbl="revTx" presStyleIdx="3" presStyleCnt="5">
        <dgm:presLayoutVars>
          <dgm:chMax val="1"/>
          <dgm:chPref val="1"/>
        </dgm:presLayoutVars>
      </dgm:prSet>
      <dgm:spPr/>
      <dgm:t>
        <a:bodyPr/>
        <a:lstStyle/>
        <a:p>
          <a:endParaRPr lang="en-US"/>
        </a:p>
      </dgm:t>
    </dgm:pt>
    <dgm:pt modelId="{FF45790B-DCDE-477C-9CFC-936BA56CEB2B}" type="pres">
      <dgm:prSet presAssocID="{D08FFDF5-43FB-4D34-8271-4AFD30A288BD}" presName="sibTrans" presStyleCnt="0"/>
      <dgm:spPr/>
    </dgm:pt>
    <dgm:pt modelId="{6E1685B7-11BF-453D-908A-243241BDDA56}" type="pres">
      <dgm:prSet presAssocID="{03B5800D-3E81-4C00-9889-A688613566BE}" presName="compNode" presStyleCnt="0"/>
      <dgm:spPr/>
    </dgm:pt>
    <dgm:pt modelId="{5BAAAAAA-AF4A-4634-A756-7010872D75EC}" type="pres">
      <dgm:prSet presAssocID="{03B5800D-3E81-4C00-9889-A688613566BE}" presName="iconBgRect" presStyleLbl="bgShp" presStyleIdx="4" presStyleCnt="5"/>
      <dgm:spPr/>
    </dgm:pt>
    <dgm:pt modelId="{A2004A45-F9D6-4853-9F31-295E0E1E99E7}" type="pres">
      <dgm:prSet presAssocID="{03B5800D-3E81-4C00-9889-A688613566BE}"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Warning"/>
        </a:ext>
      </dgm:extLst>
    </dgm:pt>
    <dgm:pt modelId="{33143B32-2E95-4253-8498-C4658057961E}" type="pres">
      <dgm:prSet presAssocID="{03B5800D-3E81-4C00-9889-A688613566BE}" presName="spaceRect" presStyleCnt="0"/>
      <dgm:spPr/>
    </dgm:pt>
    <dgm:pt modelId="{CE7DEA1E-3342-4303-9990-8F26334408A4}" type="pres">
      <dgm:prSet presAssocID="{03B5800D-3E81-4C00-9889-A688613566BE}" presName="textRect" presStyleLbl="revTx" presStyleIdx="4" presStyleCnt="5">
        <dgm:presLayoutVars>
          <dgm:chMax val="1"/>
          <dgm:chPref val="1"/>
        </dgm:presLayoutVars>
      </dgm:prSet>
      <dgm:spPr/>
      <dgm:t>
        <a:bodyPr/>
        <a:lstStyle/>
        <a:p>
          <a:endParaRPr lang="en-US"/>
        </a:p>
      </dgm:t>
    </dgm:pt>
  </dgm:ptLst>
  <dgm:cxnLst>
    <dgm:cxn modelId="{AC8F2A4C-517B-4178-895E-C8E6F9E4C36A}" srcId="{163DCA4F-D71A-4F1B-8BFB-798F150A39A4}" destId="{1AF14834-6186-4998-8F74-C6A2A8427C02}" srcOrd="0" destOrd="0" parTransId="{658B4244-CFBE-4BB5-BAE4-221725D72063}" sibTransId="{52096E4D-1A1E-48EC-B620-9EA3E571CF97}"/>
    <dgm:cxn modelId="{13D14798-44C7-455E-AC2E-1C130C299501}" type="presOf" srcId="{18421253-ED70-443F-BECD-070C5B416432}" destId="{B55D6D90-E42B-414E-A006-F74752934105}" srcOrd="0" destOrd="0" presId="urn:microsoft.com/office/officeart/2018/5/layout/IconCircleLabelList"/>
    <dgm:cxn modelId="{C5840929-EA9B-4269-B717-FD5CDBCBDADF}" srcId="{163DCA4F-D71A-4F1B-8BFB-798F150A39A4}" destId="{03B5800D-3E81-4C00-9889-A688613566BE}" srcOrd="4" destOrd="0" parTransId="{BCDC824C-2BE6-4395-A0A9-A1B592EB83B9}" sibTransId="{FD9283C8-7B55-4729-AD63-BDDF7E753FE5}"/>
    <dgm:cxn modelId="{844FAC92-7296-4C08-BAA9-29EB38E6EB39}" srcId="{163DCA4F-D71A-4F1B-8BFB-798F150A39A4}" destId="{007826EE-A558-4885-B3EC-55612DA2160F}" srcOrd="3" destOrd="0" parTransId="{EEA56A05-19B4-4CBC-A2A1-067C6CD4A8DF}" sibTransId="{D08FFDF5-43FB-4D34-8271-4AFD30A288BD}"/>
    <dgm:cxn modelId="{FC93DACF-AB3F-4A63-85D6-9F85C76B7C51}" type="presOf" srcId="{03B5800D-3E81-4C00-9889-A688613566BE}" destId="{CE7DEA1E-3342-4303-9990-8F26334408A4}" srcOrd="0" destOrd="0" presId="urn:microsoft.com/office/officeart/2018/5/layout/IconCircleLabelList"/>
    <dgm:cxn modelId="{C9F69784-DAE9-42BD-BEA7-A7E648F3E785}" type="presOf" srcId="{163DCA4F-D71A-4F1B-8BFB-798F150A39A4}" destId="{7FC9826F-5D92-41CA-BFD9-74561DE6BCDA}" srcOrd="0" destOrd="0" presId="urn:microsoft.com/office/officeart/2018/5/layout/IconCircleLabelList"/>
    <dgm:cxn modelId="{7D69FC7C-5D3E-4D2D-8A73-2F754689D950}" type="presOf" srcId="{0B474764-08DC-4131-B783-DDEB459E5568}" destId="{D899029E-9D1C-48A0-82A3-017EBE4C81BF}" srcOrd="0" destOrd="0" presId="urn:microsoft.com/office/officeart/2018/5/layout/IconCircleLabelList"/>
    <dgm:cxn modelId="{6CB48E72-1939-405E-BCC1-022E199D9FFC}" type="presOf" srcId="{007826EE-A558-4885-B3EC-55612DA2160F}" destId="{31389337-C127-48DF-A445-B3B17D294C56}" srcOrd="0" destOrd="0" presId="urn:microsoft.com/office/officeart/2018/5/layout/IconCircleLabelList"/>
    <dgm:cxn modelId="{A2EA8185-6C1D-4A3F-BBC4-9ADF51F0D07F}" srcId="{163DCA4F-D71A-4F1B-8BFB-798F150A39A4}" destId="{18421253-ED70-443F-BECD-070C5B416432}" srcOrd="1" destOrd="0" parTransId="{D7F7E3C4-307E-42BD-BB62-483066FFAFA4}" sibTransId="{202409BA-D3B4-48D7-81C3-30E2B5612405}"/>
    <dgm:cxn modelId="{D84B6F8D-21BA-4352-AA96-FA165F3E24F7}" srcId="{163DCA4F-D71A-4F1B-8BFB-798F150A39A4}" destId="{0B474764-08DC-4131-B783-DDEB459E5568}" srcOrd="2" destOrd="0" parTransId="{55E0B345-9354-4F68-86C2-1FF2C5609FC5}" sibTransId="{F0D3A480-619A-4D70-AB4F-0FCD8244BDC9}"/>
    <dgm:cxn modelId="{2C5B5C55-918F-48D1-B2DA-E19A03D58EB3}" type="presOf" srcId="{1AF14834-6186-4998-8F74-C6A2A8427C02}" destId="{6F07018F-1390-44F2-B5E9-07DBF58ABB71}" srcOrd="0" destOrd="0" presId="urn:microsoft.com/office/officeart/2018/5/layout/IconCircleLabelList"/>
    <dgm:cxn modelId="{3B3F1A55-BC00-4C52-8571-FE66CCDBD92E}" type="presParOf" srcId="{7FC9826F-5D92-41CA-BFD9-74561DE6BCDA}" destId="{030C6C5F-EA60-455F-86FE-D1FC66816B6B}" srcOrd="0" destOrd="0" presId="urn:microsoft.com/office/officeart/2018/5/layout/IconCircleLabelList"/>
    <dgm:cxn modelId="{0D73553A-F831-460C-9969-D1114A302052}" type="presParOf" srcId="{030C6C5F-EA60-455F-86FE-D1FC66816B6B}" destId="{E348864D-5C9A-4623-BF14-4514A1430517}" srcOrd="0" destOrd="0" presId="urn:microsoft.com/office/officeart/2018/5/layout/IconCircleLabelList"/>
    <dgm:cxn modelId="{9948135D-2305-4962-981A-FF55DB077788}" type="presParOf" srcId="{030C6C5F-EA60-455F-86FE-D1FC66816B6B}" destId="{C162D94F-AC19-4431-81D2-4D50C1C3E891}" srcOrd="1" destOrd="0" presId="urn:microsoft.com/office/officeart/2018/5/layout/IconCircleLabelList"/>
    <dgm:cxn modelId="{202ABD94-7DDF-4892-B3B9-BB3CA82EFB5A}" type="presParOf" srcId="{030C6C5F-EA60-455F-86FE-D1FC66816B6B}" destId="{2D3FC0E5-943D-4F12-B3A0-D79D5564FC62}" srcOrd="2" destOrd="0" presId="urn:microsoft.com/office/officeart/2018/5/layout/IconCircleLabelList"/>
    <dgm:cxn modelId="{9EB23193-40B8-498B-B721-C05F30B3B01A}" type="presParOf" srcId="{030C6C5F-EA60-455F-86FE-D1FC66816B6B}" destId="{6F07018F-1390-44F2-B5E9-07DBF58ABB71}" srcOrd="3" destOrd="0" presId="urn:microsoft.com/office/officeart/2018/5/layout/IconCircleLabelList"/>
    <dgm:cxn modelId="{E6CCF3E0-65BD-468C-842D-79C9A9C146C0}" type="presParOf" srcId="{7FC9826F-5D92-41CA-BFD9-74561DE6BCDA}" destId="{33E64A00-3506-4FAD-889D-E4C298D6937C}" srcOrd="1" destOrd="0" presId="urn:microsoft.com/office/officeart/2018/5/layout/IconCircleLabelList"/>
    <dgm:cxn modelId="{4B77B7F1-6DB2-4493-9878-C0B0A95E029D}" type="presParOf" srcId="{7FC9826F-5D92-41CA-BFD9-74561DE6BCDA}" destId="{CAB739AE-55CE-4E67-839A-1C3FC6701F4A}" srcOrd="2" destOrd="0" presId="urn:microsoft.com/office/officeart/2018/5/layout/IconCircleLabelList"/>
    <dgm:cxn modelId="{F639AF5F-EEB9-4634-B415-1E5CE437B862}" type="presParOf" srcId="{CAB739AE-55CE-4E67-839A-1C3FC6701F4A}" destId="{07029F66-E12D-4079-8345-B46AFCBA944D}" srcOrd="0" destOrd="0" presId="urn:microsoft.com/office/officeart/2018/5/layout/IconCircleLabelList"/>
    <dgm:cxn modelId="{E43A408D-9391-4C2B-A291-931F2D89A1B3}" type="presParOf" srcId="{CAB739AE-55CE-4E67-839A-1C3FC6701F4A}" destId="{D1E6F277-6080-449E-92C2-4CF5DCA0BC12}" srcOrd="1" destOrd="0" presId="urn:microsoft.com/office/officeart/2018/5/layout/IconCircleLabelList"/>
    <dgm:cxn modelId="{633FE213-6884-4A42-A1EB-A90E83622AA6}" type="presParOf" srcId="{CAB739AE-55CE-4E67-839A-1C3FC6701F4A}" destId="{D0FEEB30-8772-401F-9075-0E0F9A7A70DF}" srcOrd="2" destOrd="0" presId="urn:microsoft.com/office/officeart/2018/5/layout/IconCircleLabelList"/>
    <dgm:cxn modelId="{CF588617-6862-4408-95CA-B508F70D4E99}" type="presParOf" srcId="{CAB739AE-55CE-4E67-839A-1C3FC6701F4A}" destId="{B55D6D90-E42B-414E-A006-F74752934105}" srcOrd="3" destOrd="0" presId="urn:microsoft.com/office/officeart/2018/5/layout/IconCircleLabelList"/>
    <dgm:cxn modelId="{27AE3AEA-DA1F-476B-878E-CB9F880FBB27}" type="presParOf" srcId="{7FC9826F-5D92-41CA-BFD9-74561DE6BCDA}" destId="{BFC3B902-EF00-493D-B8CF-F5C67974C8DF}" srcOrd="3" destOrd="0" presId="urn:microsoft.com/office/officeart/2018/5/layout/IconCircleLabelList"/>
    <dgm:cxn modelId="{6BB85CA8-F31C-486D-9C61-B70DAAE09CC7}" type="presParOf" srcId="{7FC9826F-5D92-41CA-BFD9-74561DE6BCDA}" destId="{C131FC9B-6A88-4842-9216-B7EA33C13CAB}" srcOrd="4" destOrd="0" presId="urn:microsoft.com/office/officeart/2018/5/layout/IconCircleLabelList"/>
    <dgm:cxn modelId="{E351097B-74C3-412B-8F28-339C7B3CFA1E}" type="presParOf" srcId="{C131FC9B-6A88-4842-9216-B7EA33C13CAB}" destId="{08AB7B58-3F19-4819-AAED-1F14B9289CDD}" srcOrd="0" destOrd="0" presId="urn:microsoft.com/office/officeart/2018/5/layout/IconCircleLabelList"/>
    <dgm:cxn modelId="{3BEF8A53-E286-4D74-B2DC-BDA1713E6471}" type="presParOf" srcId="{C131FC9B-6A88-4842-9216-B7EA33C13CAB}" destId="{4DC2B27F-0BB2-413C-9EDC-0F6D3BF3ADC1}" srcOrd="1" destOrd="0" presId="urn:microsoft.com/office/officeart/2018/5/layout/IconCircleLabelList"/>
    <dgm:cxn modelId="{1E6C956C-4151-4AFE-98CF-8335AC5F6600}" type="presParOf" srcId="{C131FC9B-6A88-4842-9216-B7EA33C13CAB}" destId="{A91DA5D1-55DE-4413-9B1A-D910170D2C3E}" srcOrd="2" destOrd="0" presId="urn:microsoft.com/office/officeart/2018/5/layout/IconCircleLabelList"/>
    <dgm:cxn modelId="{4C8EF24D-D683-4CBA-B708-96C8B081027B}" type="presParOf" srcId="{C131FC9B-6A88-4842-9216-B7EA33C13CAB}" destId="{D899029E-9D1C-48A0-82A3-017EBE4C81BF}" srcOrd="3" destOrd="0" presId="urn:microsoft.com/office/officeart/2018/5/layout/IconCircleLabelList"/>
    <dgm:cxn modelId="{07588DDF-388D-4EF4-ABB0-4F9917D0BCE0}" type="presParOf" srcId="{7FC9826F-5D92-41CA-BFD9-74561DE6BCDA}" destId="{1B71B0ED-FDC4-47AE-B605-E107A1CA55B3}" srcOrd="5" destOrd="0" presId="urn:microsoft.com/office/officeart/2018/5/layout/IconCircleLabelList"/>
    <dgm:cxn modelId="{D4E2F365-40DC-4A74-A823-CF3510CFC173}" type="presParOf" srcId="{7FC9826F-5D92-41CA-BFD9-74561DE6BCDA}" destId="{F2B731D5-727A-4674-BC1B-A82B2F2E1914}" srcOrd="6" destOrd="0" presId="urn:microsoft.com/office/officeart/2018/5/layout/IconCircleLabelList"/>
    <dgm:cxn modelId="{E91566CF-4694-4E5B-BD19-9C98E9A86870}" type="presParOf" srcId="{F2B731D5-727A-4674-BC1B-A82B2F2E1914}" destId="{54CAE78A-8AD0-41D4-AE69-9BA3AA4B25EE}" srcOrd="0" destOrd="0" presId="urn:microsoft.com/office/officeart/2018/5/layout/IconCircleLabelList"/>
    <dgm:cxn modelId="{672F1503-9604-4D49-BF30-7EEE93C2722A}" type="presParOf" srcId="{F2B731D5-727A-4674-BC1B-A82B2F2E1914}" destId="{346FFB6F-BA5F-410F-A45A-4147FB65A2BB}" srcOrd="1" destOrd="0" presId="urn:microsoft.com/office/officeart/2018/5/layout/IconCircleLabelList"/>
    <dgm:cxn modelId="{21B28AF0-08EC-41AE-95BE-2DC47FAB55BE}" type="presParOf" srcId="{F2B731D5-727A-4674-BC1B-A82B2F2E1914}" destId="{152E08B5-7CDC-410E-86E5-9EF340F555CD}" srcOrd="2" destOrd="0" presId="urn:microsoft.com/office/officeart/2018/5/layout/IconCircleLabelList"/>
    <dgm:cxn modelId="{6620235F-C358-45E6-A0E9-9D36EBD615F9}" type="presParOf" srcId="{F2B731D5-727A-4674-BC1B-A82B2F2E1914}" destId="{31389337-C127-48DF-A445-B3B17D294C56}" srcOrd="3" destOrd="0" presId="urn:microsoft.com/office/officeart/2018/5/layout/IconCircleLabelList"/>
    <dgm:cxn modelId="{0C8B408C-9C44-4C32-AD2A-2BCF9AD0E8EA}" type="presParOf" srcId="{7FC9826F-5D92-41CA-BFD9-74561DE6BCDA}" destId="{FF45790B-DCDE-477C-9CFC-936BA56CEB2B}" srcOrd="7" destOrd="0" presId="urn:microsoft.com/office/officeart/2018/5/layout/IconCircleLabelList"/>
    <dgm:cxn modelId="{AD794899-70B4-4EDD-BF03-E3663129D215}" type="presParOf" srcId="{7FC9826F-5D92-41CA-BFD9-74561DE6BCDA}" destId="{6E1685B7-11BF-453D-908A-243241BDDA56}" srcOrd="8" destOrd="0" presId="urn:microsoft.com/office/officeart/2018/5/layout/IconCircleLabelList"/>
    <dgm:cxn modelId="{086B85B5-DD5C-420B-8F6E-ADDC449F2FAC}" type="presParOf" srcId="{6E1685B7-11BF-453D-908A-243241BDDA56}" destId="{5BAAAAAA-AF4A-4634-A756-7010872D75EC}" srcOrd="0" destOrd="0" presId="urn:microsoft.com/office/officeart/2018/5/layout/IconCircleLabelList"/>
    <dgm:cxn modelId="{9782D808-7A4C-45B2-B803-22781AEFC788}" type="presParOf" srcId="{6E1685B7-11BF-453D-908A-243241BDDA56}" destId="{A2004A45-F9D6-4853-9F31-295E0E1E99E7}" srcOrd="1" destOrd="0" presId="urn:microsoft.com/office/officeart/2018/5/layout/IconCircleLabelList"/>
    <dgm:cxn modelId="{97559140-C460-4662-B858-A14AB6F949F7}" type="presParOf" srcId="{6E1685B7-11BF-453D-908A-243241BDDA56}" destId="{33143B32-2E95-4253-8498-C4658057961E}" srcOrd="2" destOrd="0" presId="urn:microsoft.com/office/officeart/2018/5/layout/IconCircleLabelList"/>
    <dgm:cxn modelId="{C079FB54-D804-4E37-A2C6-AF26D78D984E}" type="presParOf" srcId="{6E1685B7-11BF-453D-908A-243241BDDA56}" destId="{CE7DEA1E-3342-4303-9990-8F26334408A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D52D1E-E27A-4548-91DC-B5EED1181DCE}"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8CAD8BA-2295-4880-B2CF-E2D379BA567F}">
      <dgm:prSet/>
      <dgm:spPr/>
      <dgm:t>
        <a:bodyPr/>
        <a:lstStyle/>
        <a:p>
          <a:pPr>
            <a:lnSpc>
              <a:spcPct val="100000"/>
            </a:lnSpc>
          </a:pPr>
          <a:r>
            <a:rPr lang="en-US"/>
            <a:t>The risk of ankle injuries is prevalent during sporting activities </a:t>
          </a:r>
        </a:p>
      </dgm:t>
    </dgm:pt>
    <dgm:pt modelId="{1EFFA9CC-738A-4182-9584-B7487EEA84A2}" type="parTrans" cxnId="{7D18A82C-FD51-45F6-A35C-37235D306694}">
      <dgm:prSet/>
      <dgm:spPr/>
      <dgm:t>
        <a:bodyPr/>
        <a:lstStyle/>
        <a:p>
          <a:endParaRPr lang="en-US"/>
        </a:p>
      </dgm:t>
    </dgm:pt>
    <dgm:pt modelId="{C76F2B38-71DF-4E86-864F-E1029E921372}" type="sibTrans" cxnId="{7D18A82C-FD51-45F6-A35C-37235D306694}">
      <dgm:prSet/>
      <dgm:spPr/>
      <dgm:t>
        <a:bodyPr/>
        <a:lstStyle/>
        <a:p>
          <a:pPr>
            <a:lnSpc>
              <a:spcPct val="100000"/>
            </a:lnSpc>
          </a:pPr>
          <a:endParaRPr lang="en-US"/>
        </a:p>
      </dgm:t>
    </dgm:pt>
    <dgm:pt modelId="{09001A3F-3504-4366-AAD4-9F38CBFD111E}">
      <dgm:prSet/>
      <dgm:spPr/>
      <dgm:t>
        <a:bodyPr/>
        <a:lstStyle/>
        <a:p>
          <a:pPr>
            <a:lnSpc>
              <a:spcPct val="100000"/>
            </a:lnSpc>
          </a:pPr>
          <a:r>
            <a:rPr lang="en-US"/>
            <a:t>Ankle ligament injuries account 15% of all athletic injuries, injury to the lateral ligament complex accounts for 85%</a:t>
          </a:r>
        </a:p>
      </dgm:t>
    </dgm:pt>
    <dgm:pt modelId="{71D68090-3EB6-441B-88AB-7133B6384FCE}" type="parTrans" cxnId="{DBE9B09C-E65F-4120-A30E-1235AB29EE97}">
      <dgm:prSet/>
      <dgm:spPr/>
      <dgm:t>
        <a:bodyPr/>
        <a:lstStyle/>
        <a:p>
          <a:endParaRPr lang="en-US"/>
        </a:p>
      </dgm:t>
    </dgm:pt>
    <dgm:pt modelId="{C701BE86-E388-46AB-9FF7-02075B592AE6}" type="sibTrans" cxnId="{DBE9B09C-E65F-4120-A30E-1235AB29EE97}">
      <dgm:prSet/>
      <dgm:spPr/>
      <dgm:t>
        <a:bodyPr/>
        <a:lstStyle/>
        <a:p>
          <a:pPr>
            <a:lnSpc>
              <a:spcPct val="100000"/>
            </a:lnSpc>
          </a:pPr>
          <a:endParaRPr lang="en-US"/>
        </a:p>
      </dgm:t>
    </dgm:pt>
    <dgm:pt modelId="{5D5E6D95-D35F-4F47-A0C5-C49361430820}">
      <dgm:prSet/>
      <dgm:spPr/>
      <dgm:t>
        <a:bodyPr/>
        <a:lstStyle/>
        <a:p>
          <a:pPr>
            <a:lnSpc>
              <a:spcPct val="100000"/>
            </a:lnSpc>
          </a:pPr>
          <a:r>
            <a:rPr lang="en-GB"/>
            <a:t> 73% of athletes suffering from recurrent lateral ankle sprains</a:t>
          </a:r>
          <a:endParaRPr lang="en-US"/>
        </a:p>
      </dgm:t>
    </dgm:pt>
    <dgm:pt modelId="{0271E622-FDEC-45C8-9D3F-390744D687C5}" type="parTrans" cxnId="{1DEED54B-3D60-4671-B43D-513336DD550E}">
      <dgm:prSet/>
      <dgm:spPr/>
      <dgm:t>
        <a:bodyPr/>
        <a:lstStyle/>
        <a:p>
          <a:endParaRPr lang="en-US"/>
        </a:p>
      </dgm:t>
    </dgm:pt>
    <dgm:pt modelId="{A4E4D49D-BD98-44F7-9620-FA1BA67D6B0F}" type="sibTrans" cxnId="{1DEED54B-3D60-4671-B43D-513336DD550E}">
      <dgm:prSet/>
      <dgm:spPr/>
      <dgm:t>
        <a:bodyPr/>
        <a:lstStyle/>
        <a:p>
          <a:pPr>
            <a:lnSpc>
              <a:spcPct val="100000"/>
            </a:lnSpc>
          </a:pPr>
          <a:endParaRPr lang="en-US"/>
        </a:p>
      </dgm:t>
    </dgm:pt>
    <dgm:pt modelId="{630E9A89-71C7-455A-87EF-C0F927DA9C94}">
      <dgm:prSet/>
      <dgm:spPr/>
      <dgm:t>
        <a:bodyPr/>
        <a:lstStyle/>
        <a:p>
          <a:pPr>
            <a:lnSpc>
              <a:spcPct val="100000"/>
            </a:lnSpc>
          </a:pPr>
          <a:r>
            <a:rPr lang="en-GB" dirty="0"/>
            <a:t>Common practise when returning an athlete to play, is the application of external ankle support</a:t>
          </a:r>
          <a:endParaRPr lang="en-US" dirty="0"/>
        </a:p>
      </dgm:t>
    </dgm:pt>
    <dgm:pt modelId="{368B6D00-07E4-4E51-A1CC-15ED44547F3C}" type="parTrans" cxnId="{915097EF-BC77-44DD-AC08-CB44C1BF0267}">
      <dgm:prSet/>
      <dgm:spPr/>
      <dgm:t>
        <a:bodyPr/>
        <a:lstStyle/>
        <a:p>
          <a:endParaRPr lang="en-US"/>
        </a:p>
      </dgm:t>
    </dgm:pt>
    <dgm:pt modelId="{75305FB2-25E3-4F7F-87AC-110A9FC6BB37}" type="sibTrans" cxnId="{915097EF-BC77-44DD-AC08-CB44C1BF0267}">
      <dgm:prSet/>
      <dgm:spPr/>
      <dgm:t>
        <a:bodyPr/>
        <a:lstStyle/>
        <a:p>
          <a:pPr>
            <a:lnSpc>
              <a:spcPct val="100000"/>
            </a:lnSpc>
          </a:pPr>
          <a:endParaRPr lang="en-US"/>
        </a:p>
      </dgm:t>
    </dgm:pt>
    <dgm:pt modelId="{509DECAD-CCCA-4AFC-83AB-48203D527B94}">
      <dgm:prSet/>
      <dgm:spPr/>
      <dgm:t>
        <a:bodyPr/>
        <a:lstStyle/>
        <a:p>
          <a:pPr>
            <a:lnSpc>
              <a:spcPct val="100000"/>
            </a:lnSpc>
          </a:pPr>
          <a:r>
            <a:rPr lang="en-GB" b="0" dirty="0">
              <a:effectLst/>
              <a:latin typeface="+mn-lt"/>
              <a:ea typeface="+mn-ea"/>
              <a:cs typeface="+mn-cs"/>
            </a:rPr>
            <a:t>Following applications of tape, incidences of lateral ankle sprains reduce</a:t>
          </a:r>
          <a:endParaRPr lang="en-US" dirty="0"/>
        </a:p>
      </dgm:t>
    </dgm:pt>
    <dgm:pt modelId="{4F19E554-57BE-43A0-BBE1-1DB119DF7D3A}" type="sibTrans" cxnId="{04D00747-3806-4C34-9B6A-AD43533CF113}">
      <dgm:prSet/>
      <dgm:spPr/>
      <dgm:t>
        <a:bodyPr/>
        <a:lstStyle/>
        <a:p>
          <a:endParaRPr lang="en-US"/>
        </a:p>
      </dgm:t>
    </dgm:pt>
    <dgm:pt modelId="{4AD1540E-DC44-4776-BFA9-3829D8E0C494}" type="parTrans" cxnId="{04D00747-3806-4C34-9B6A-AD43533CF113}">
      <dgm:prSet/>
      <dgm:spPr/>
      <dgm:t>
        <a:bodyPr/>
        <a:lstStyle/>
        <a:p>
          <a:endParaRPr lang="en-US"/>
        </a:p>
      </dgm:t>
    </dgm:pt>
    <dgm:pt modelId="{9C8C3F14-E5A2-4399-8CF4-E26594F36FA4}">
      <dgm:prSet/>
      <dgm:spPr/>
      <dgm:t>
        <a:bodyPr/>
        <a:lstStyle/>
        <a:p>
          <a:pPr>
            <a:lnSpc>
              <a:spcPct val="100000"/>
            </a:lnSpc>
          </a:pPr>
          <a:r>
            <a:rPr lang="en-GB" b="0" dirty="0">
              <a:effectLst/>
              <a:latin typeface="+mn-lt"/>
              <a:ea typeface="+mn-ea"/>
              <a:cs typeface="+mn-cs"/>
            </a:rPr>
            <a:t>Application of ankle tape may improve an athlete’s proprioception</a:t>
          </a:r>
          <a:endParaRPr lang="en-US" dirty="0"/>
        </a:p>
      </dgm:t>
    </dgm:pt>
    <dgm:pt modelId="{12A8EBCF-3C60-4398-928C-550862E6D0C2}" type="sibTrans" cxnId="{2C0DE8E7-B5E9-484F-B136-D1777A9EB78A}">
      <dgm:prSet/>
      <dgm:spPr/>
      <dgm:t>
        <a:bodyPr/>
        <a:lstStyle/>
        <a:p>
          <a:endParaRPr lang="en-US"/>
        </a:p>
      </dgm:t>
    </dgm:pt>
    <dgm:pt modelId="{52145D1E-82A6-4BCC-A3B8-D4AAAA72B2C9}" type="parTrans" cxnId="{2C0DE8E7-B5E9-484F-B136-D1777A9EB78A}">
      <dgm:prSet/>
      <dgm:spPr/>
      <dgm:t>
        <a:bodyPr/>
        <a:lstStyle/>
        <a:p>
          <a:endParaRPr lang="en-US"/>
        </a:p>
      </dgm:t>
    </dgm:pt>
    <dgm:pt modelId="{E7D8AD9D-F4BF-3346-81B4-2B0664119B4A}">
      <dgm:prSet/>
      <dgm:spPr/>
      <dgm:t>
        <a:bodyPr/>
        <a:lstStyle/>
        <a:p>
          <a:endParaRPr lang="en-US" dirty="0"/>
        </a:p>
      </dgm:t>
    </dgm:pt>
    <dgm:pt modelId="{8D4652A2-B7F2-A74B-9E8F-265451ED4EAC}" type="parTrans" cxnId="{5C3E1E33-62CC-734A-815F-C073EB13FD83}">
      <dgm:prSet/>
      <dgm:spPr/>
      <dgm:t>
        <a:bodyPr/>
        <a:lstStyle/>
        <a:p>
          <a:endParaRPr lang="en-GB"/>
        </a:p>
      </dgm:t>
    </dgm:pt>
    <dgm:pt modelId="{CB84F170-BA52-F944-BC3F-2C77A477B4D9}" type="sibTrans" cxnId="{5C3E1E33-62CC-734A-815F-C073EB13FD83}">
      <dgm:prSet/>
      <dgm:spPr/>
      <dgm:t>
        <a:bodyPr/>
        <a:lstStyle/>
        <a:p>
          <a:endParaRPr lang="en-GB"/>
        </a:p>
      </dgm:t>
    </dgm:pt>
    <dgm:pt modelId="{DAE935F8-37C7-4A75-901A-24A00FB40F2F}" type="pres">
      <dgm:prSet presAssocID="{86D52D1E-E27A-4548-91DC-B5EED1181DCE}" presName="root" presStyleCnt="0">
        <dgm:presLayoutVars>
          <dgm:dir/>
          <dgm:resizeHandles val="exact"/>
        </dgm:presLayoutVars>
      </dgm:prSet>
      <dgm:spPr/>
      <dgm:t>
        <a:bodyPr/>
        <a:lstStyle/>
        <a:p>
          <a:endParaRPr lang="en-US"/>
        </a:p>
      </dgm:t>
    </dgm:pt>
    <dgm:pt modelId="{ECEB040F-5F73-40CD-BDAB-98050309E74D}" type="pres">
      <dgm:prSet presAssocID="{86D52D1E-E27A-4548-91DC-B5EED1181DCE}" presName="container" presStyleCnt="0">
        <dgm:presLayoutVars>
          <dgm:dir/>
          <dgm:resizeHandles val="exact"/>
        </dgm:presLayoutVars>
      </dgm:prSet>
      <dgm:spPr/>
    </dgm:pt>
    <dgm:pt modelId="{551E3F9B-C650-4F6D-937E-01DE9CFF92E2}" type="pres">
      <dgm:prSet presAssocID="{78CAD8BA-2295-4880-B2CF-E2D379BA567F}" presName="compNode" presStyleCnt="0"/>
      <dgm:spPr/>
    </dgm:pt>
    <dgm:pt modelId="{FFD6A192-F342-4139-ADED-59676C1FDD74}" type="pres">
      <dgm:prSet presAssocID="{78CAD8BA-2295-4880-B2CF-E2D379BA567F}" presName="iconBgRect" presStyleLbl="bgShp" presStyleIdx="0" presStyleCnt="6"/>
      <dgm:spPr/>
    </dgm:pt>
    <dgm:pt modelId="{BB4B3914-A5AC-4EDA-B4A0-7F3448BB9B48}" type="pres">
      <dgm:prSet presAssocID="{78CAD8BA-2295-4880-B2CF-E2D379BA567F}"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Sport Balls"/>
        </a:ext>
      </dgm:extLst>
    </dgm:pt>
    <dgm:pt modelId="{60336530-A71C-4250-8E0C-FBB7333404B8}" type="pres">
      <dgm:prSet presAssocID="{78CAD8BA-2295-4880-B2CF-E2D379BA567F}" presName="spaceRect" presStyleCnt="0"/>
      <dgm:spPr/>
    </dgm:pt>
    <dgm:pt modelId="{87420E09-5AED-4777-953E-88F20FE1AEE4}" type="pres">
      <dgm:prSet presAssocID="{78CAD8BA-2295-4880-B2CF-E2D379BA567F}" presName="textRect" presStyleLbl="revTx" presStyleIdx="0" presStyleCnt="6">
        <dgm:presLayoutVars>
          <dgm:chMax val="1"/>
          <dgm:chPref val="1"/>
        </dgm:presLayoutVars>
      </dgm:prSet>
      <dgm:spPr/>
      <dgm:t>
        <a:bodyPr/>
        <a:lstStyle/>
        <a:p>
          <a:endParaRPr lang="en-US"/>
        </a:p>
      </dgm:t>
    </dgm:pt>
    <dgm:pt modelId="{6ADAA4CC-03E3-4B44-910D-BB79C913DD52}" type="pres">
      <dgm:prSet presAssocID="{C76F2B38-71DF-4E86-864F-E1029E921372}" presName="sibTrans" presStyleLbl="sibTrans2D1" presStyleIdx="0" presStyleCnt="0"/>
      <dgm:spPr/>
      <dgm:t>
        <a:bodyPr/>
        <a:lstStyle/>
        <a:p>
          <a:endParaRPr lang="en-US"/>
        </a:p>
      </dgm:t>
    </dgm:pt>
    <dgm:pt modelId="{19E7B1BC-2FF4-40CA-919B-8A2BF4E397DA}" type="pres">
      <dgm:prSet presAssocID="{09001A3F-3504-4366-AAD4-9F38CBFD111E}" presName="compNode" presStyleCnt="0"/>
      <dgm:spPr/>
    </dgm:pt>
    <dgm:pt modelId="{6DAA3800-CDF0-4195-B2BC-711C851D305C}" type="pres">
      <dgm:prSet presAssocID="{09001A3F-3504-4366-AAD4-9F38CBFD111E}" presName="iconBgRect" presStyleLbl="bgShp" presStyleIdx="1" presStyleCnt="6"/>
      <dgm:spPr/>
    </dgm:pt>
    <dgm:pt modelId="{C6CF425E-FDEE-49D3-B5A9-F19468E7B4BE}" type="pres">
      <dgm:prSet presAssocID="{09001A3F-3504-4366-AAD4-9F38CBFD111E}"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Skeleton"/>
        </a:ext>
      </dgm:extLst>
    </dgm:pt>
    <dgm:pt modelId="{6F5B729B-2F1B-4446-9AF8-EA5988CC04BC}" type="pres">
      <dgm:prSet presAssocID="{09001A3F-3504-4366-AAD4-9F38CBFD111E}" presName="spaceRect" presStyleCnt="0"/>
      <dgm:spPr/>
    </dgm:pt>
    <dgm:pt modelId="{004C9C41-AB5E-41EE-A430-B45164108DF2}" type="pres">
      <dgm:prSet presAssocID="{09001A3F-3504-4366-AAD4-9F38CBFD111E}" presName="textRect" presStyleLbl="revTx" presStyleIdx="1" presStyleCnt="6">
        <dgm:presLayoutVars>
          <dgm:chMax val="1"/>
          <dgm:chPref val="1"/>
        </dgm:presLayoutVars>
      </dgm:prSet>
      <dgm:spPr/>
      <dgm:t>
        <a:bodyPr/>
        <a:lstStyle/>
        <a:p>
          <a:endParaRPr lang="en-US"/>
        </a:p>
      </dgm:t>
    </dgm:pt>
    <dgm:pt modelId="{4B39EFC8-7557-4227-8209-CAB35A729893}" type="pres">
      <dgm:prSet presAssocID="{C701BE86-E388-46AB-9FF7-02075B592AE6}" presName="sibTrans" presStyleLbl="sibTrans2D1" presStyleIdx="0" presStyleCnt="0"/>
      <dgm:spPr/>
      <dgm:t>
        <a:bodyPr/>
        <a:lstStyle/>
        <a:p>
          <a:endParaRPr lang="en-US"/>
        </a:p>
      </dgm:t>
    </dgm:pt>
    <dgm:pt modelId="{38979412-9EBA-4611-8B1A-8CC5F6DB6B9D}" type="pres">
      <dgm:prSet presAssocID="{5D5E6D95-D35F-4F47-A0C5-C49361430820}" presName="compNode" presStyleCnt="0"/>
      <dgm:spPr/>
    </dgm:pt>
    <dgm:pt modelId="{52306432-C18F-47B4-A192-FCD261B4FCE8}" type="pres">
      <dgm:prSet presAssocID="{5D5E6D95-D35F-4F47-A0C5-C49361430820}" presName="iconBgRect" presStyleLbl="bgShp" presStyleIdx="2" presStyleCnt="6"/>
      <dgm:spPr/>
    </dgm:pt>
    <dgm:pt modelId="{A399EC0D-9F60-421E-8CC5-B60B0CF91427}" type="pres">
      <dgm:prSet presAssocID="{5D5E6D95-D35F-4F47-A0C5-C49361430820}"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Football"/>
        </a:ext>
      </dgm:extLst>
    </dgm:pt>
    <dgm:pt modelId="{1F0DBED0-4B5F-4713-A1D5-1B08233BD484}" type="pres">
      <dgm:prSet presAssocID="{5D5E6D95-D35F-4F47-A0C5-C49361430820}" presName="spaceRect" presStyleCnt="0"/>
      <dgm:spPr/>
    </dgm:pt>
    <dgm:pt modelId="{E4635C55-9F1C-485B-8B12-477E60D18FCF}" type="pres">
      <dgm:prSet presAssocID="{5D5E6D95-D35F-4F47-A0C5-C49361430820}" presName="textRect" presStyleLbl="revTx" presStyleIdx="2" presStyleCnt="6">
        <dgm:presLayoutVars>
          <dgm:chMax val="1"/>
          <dgm:chPref val="1"/>
        </dgm:presLayoutVars>
      </dgm:prSet>
      <dgm:spPr/>
      <dgm:t>
        <a:bodyPr/>
        <a:lstStyle/>
        <a:p>
          <a:endParaRPr lang="en-US"/>
        </a:p>
      </dgm:t>
    </dgm:pt>
    <dgm:pt modelId="{024C8FD2-7737-4AE1-8A41-EBECFD32BAD0}" type="pres">
      <dgm:prSet presAssocID="{A4E4D49D-BD98-44F7-9620-FA1BA67D6B0F}" presName="sibTrans" presStyleLbl="sibTrans2D1" presStyleIdx="0" presStyleCnt="0"/>
      <dgm:spPr/>
      <dgm:t>
        <a:bodyPr/>
        <a:lstStyle/>
        <a:p>
          <a:endParaRPr lang="en-US"/>
        </a:p>
      </dgm:t>
    </dgm:pt>
    <dgm:pt modelId="{60514921-F32C-4F94-8390-EA68B561E9F2}" type="pres">
      <dgm:prSet presAssocID="{630E9A89-71C7-455A-87EF-C0F927DA9C94}" presName="compNode" presStyleCnt="0"/>
      <dgm:spPr/>
    </dgm:pt>
    <dgm:pt modelId="{0859352F-1079-46C1-8EAD-FC8A485F98A0}" type="pres">
      <dgm:prSet presAssocID="{630E9A89-71C7-455A-87EF-C0F927DA9C94}" presName="iconBgRect" presStyleLbl="bgShp" presStyleIdx="3" presStyleCnt="6"/>
      <dgm:spPr/>
    </dgm:pt>
    <dgm:pt modelId="{9ADEDF91-64EC-47F5-AFC0-C68762823C6C}" type="pres">
      <dgm:prSet presAssocID="{630E9A89-71C7-455A-87EF-C0F927DA9C94}"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Cricket"/>
        </a:ext>
      </dgm:extLst>
    </dgm:pt>
    <dgm:pt modelId="{94B8ACBE-C6BA-4B99-858D-2A0C7E02C714}" type="pres">
      <dgm:prSet presAssocID="{630E9A89-71C7-455A-87EF-C0F927DA9C94}" presName="spaceRect" presStyleCnt="0"/>
      <dgm:spPr/>
    </dgm:pt>
    <dgm:pt modelId="{28C1E840-211E-4300-8F9C-D717B912CAD0}" type="pres">
      <dgm:prSet presAssocID="{630E9A89-71C7-455A-87EF-C0F927DA9C94}" presName="textRect" presStyleLbl="revTx" presStyleIdx="3" presStyleCnt="6">
        <dgm:presLayoutVars>
          <dgm:chMax val="1"/>
          <dgm:chPref val="1"/>
        </dgm:presLayoutVars>
      </dgm:prSet>
      <dgm:spPr/>
      <dgm:t>
        <a:bodyPr/>
        <a:lstStyle/>
        <a:p>
          <a:endParaRPr lang="en-US"/>
        </a:p>
      </dgm:t>
    </dgm:pt>
    <dgm:pt modelId="{8CBC9CD9-B454-48FA-8139-CADD5C96E11A}" type="pres">
      <dgm:prSet presAssocID="{75305FB2-25E3-4F7F-87AC-110A9FC6BB37}" presName="sibTrans" presStyleLbl="sibTrans2D1" presStyleIdx="0" presStyleCnt="0"/>
      <dgm:spPr/>
      <dgm:t>
        <a:bodyPr/>
        <a:lstStyle/>
        <a:p>
          <a:endParaRPr lang="en-US"/>
        </a:p>
      </dgm:t>
    </dgm:pt>
    <dgm:pt modelId="{DE1E0E59-B26D-4C67-BED0-FDC9B2BFA587}" type="pres">
      <dgm:prSet presAssocID="{509DECAD-CCCA-4AFC-83AB-48203D527B94}" presName="compNode" presStyleCnt="0"/>
      <dgm:spPr/>
    </dgm:pt>
    <dgm:pt modelId="{E7B57816-C924-4F50-85A6-7E9367E62732}" type="pres">
      <dgm:prSet presAssocID="{509DECAD-CCCA-4AFC-83AB-48203D527B94}" presName="iconBgRect" presStyleLbl="bgShp" presStyleIdx="4" presStyleCnt="6"/>
      <dgm:spPr/>
    </dgm:pt>
    <dgm:pt modelId="{663CFBF4-C208-4089-97FD-681C54078E42}" type="pres">
      <dgm:prSet presAssocID="{509DECAD-CCCA-4AFC-83AB-48203D527B94}"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Presentation with Checklist"/>
        </a:ext>
      </dgm:extLst>
    </dgm:pt>
    <dgm:pt modelId="{8BB67BEF-FE62-46BE-A71A-6FEA0D89E881}" type="pres">
      <dgm:prSet presAssocID="{509DECAD-CCCA-4AFC-83AB-48203D527B94}" presName="spaceRect" presStyleCnt="0"/>
      <dgm:spPr/>
    </dgm:pt>
    <dgm:pt modelId="{A2562F20-E6E2-4EA6-A953-B139EABB3EA7}" type="pres">
      <dgm:prSet presAssocID="{509DECAD-CCCA-4AFC-83AB-48203D527B94}" presName="textRect" presStyleLbl="revTx" presStyleIdx="4" presStyleCnt="6">
        <dgm:presLayoutVars>
          <dgm:chMax val="1"/>
          <dgm:chPref val="1"/>
        </dgm:presLayoutVars>
      </dgm:prSet>
      <dgm:spPr/>
      <dgm:t>
        <a:bodyPr/>
        <a:lstStyle/>
        <a:p>
          <a:endParaRPr lang="en-US"/>
        </a:p>
      </dgm:t>
    </dgm:pt>
    <dgm:pt modelId="{0F2E8698-9872-4424-AFCF-AB1B90644F8C}" type="pres">
      <dgm:prSet presAssocID="{4F19E554-57BE-43A0-BBE1-1DB119DF7D3A}" presName="sibTrans" presStyleLbl="sibTrans2D1" presStyleIdx="0" presStyleCnt="0"/>
      <dgm:spPr/>
      <dgm:t>
        <a:bodyPr/>
        <a:lstStyle/>
        <a:p>
          <a:endParaRPr lang="en-US"/>
        </a:p>
      </dgm:t>
    </dgm:pt>
    <dgm:pt modelId="{E34B5736-A535-403F-877C-6F39829E06B2}" type="pres">
      <dgm:prSet presAssocID="{9C8C3F14-E5A2-4399-8CF4-E26594F36FA4}" presName="compNode" presStyleCnt="0"/>
      <dgm:spPr/>
    </dgm:pt>
    <dgm:pt modelId="{04870AB7-2C31-40F7-A442-1B7E9F411DB2}" type="pres">
      <dgm:prSet presAssocID="{9C8C3F14-E5A2-4399-8CF4-E26594F36FA4}" presName="iconBgRect" presStyleLbl="bgShp" presStyleIdx="5" presStyleCnt="6"/>
      <dgm:spPr/>
    </dgm:pt>
    <dgm:pt modelId="{96BF6504-1B26-4149-94B2-32DCA9688AAF}" type="pres">
      <dgm:prSet presAssocID="{9C8C3F14-E5A2-4399-8CF4-E26594F36FA4}"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Tennis"/>
        </a:ext>
      </dgm:extLst>
    </dgm:pt>
    <dgm:pt modelId="{00ED23B2-03CF-4338-BCA1-6CB4B4C368CF}" type="pres">
      <dgm:prSet presAssocID="{9C8C3F14-E5A2-4399-8CF4-E26594F36FA4}" presName="spaceRect" presStyleCnt="0"/>
      <dgm:spPr/>
    </dgm:pt>
    <dgm:pt modelId="{F7B016EF-19E3-462D-8DD4-03A2CB35592D}" type="pres">
      <dgm:prSet presAssocID="{9C8C3F14-E5A2-4399-8CF4-E26594F36FA4}" presName="textRect" presStyleLbl="revTx" presStyleIdx="5" presStyleCnt="6">
        <dgm:presLayoutVars>
          <dgm:chMax val="1"/>
          <dgm:chPref val="1"/>
        </dgm:presLayoutVars>
      </dgm:prSet>
      <dgm:spPr/>
      <dgm:t>
        <a:bodyPr/>
        <a:lstStyle/>
        <a:p>
          <a:endParaRPr lang="en-US"/>
        </a:p>
      </dgm:t>
    </dgm:pt>
  </dgm:ptLst>
  <dgm:cxnLst>
    <dgm:cxn modelId="{6DF49F64-9194-3F43-A285-5C993777393C}" type="presOf" srcId="{C76F2B38-71DF-4E86-864F-E1029E921372}" destId="{6ADAA4CC-03E3-4B44-910D-BB79C913DD52}" srcOrd="0" destOrd="0" presId="urn:microsoft.com/office/officeart/2018/2/layout/IconCircleList"/>
    <dgm:cxn modelId="{C7ACD3FD-BC92-A446-8698-CB336092A507}" type="presOf" srcId="{75305FB2-25E3-4F7F-87AC-110A9FC6BB37}" destId="{8CBC9CD9-B454-48FA-8139-CADD5C96E11A}" srcOrd="0" destOrd="0" presId="urn:microsoft.com/office/officeart/2018/2/layout/IconCircleList"/>
    <dgm:cxn modelId="{50BAA54C-FF1E-2F41-94A8-8DC83ADD4523}" type="presOf" srcId="{09001A3F-3504-4366-AAD4-9F38CBFD111E}" destId="{004C9C41-AB5E-41EE-A430-B45164108DF2}" srcOrd="0" destOrd="0" presId="urn:microsoft.com/office/officeart/2018/2/layout/IconCircleList"/>
    <dgm:cxn modelId="{2C0DE8E7-B5E9-484F-B136-D1777A9EB78A}" srcId="{86D52D1E-E27A-4548-91DC-B5EED1181DCE}" destId="{9C8C3F14-E5A2-4399-8CF4-E26594F36FA4}" srcOrd="5" destOrd="0" parTransId="{52145D1E-82A6-4BCC-A3B8-D4AAAA72B2C9}" sibTransId="{12A8EBCF-3C60-4398-928C-550862E6D0C2}"/>
    <dgm:cxn modelId="{04D00747-3806-4C34-9B6A-AD43533CF113}" srcId="{86D52D1E-E27A-4548-91DC-B5EED1181DCE}" destId="{509DECAD-CCCA-4AFC-83AB-48203D527B94}" srcOrd="4" destOrd="0" parTransId="{4AD1540E-DC44-4776-BFA9-3829D8E0C494}" sibTransId="{4F19E554-57BE-43A0-BBE1-1DB119DF7D3A}"/>
    <dgm:cxn modelId="{BB784DCE-B36B-BF42-A6BC-21D1C6920E26}" type="presOf" srcId="{9C8C3F14-E5A2-4399-8CF4-E26594F36FA4}" destId="{F7B016EF-19E3-462D-8DD4-03A2CB35592D}" srcOrd="0" destOrd="0" presId="urn:microsoft.com/office/officeart/2018/2/layout/IconCircleList"/>
    <dgm:cxn modelId="{1C28369D-76CC-F844-9B07-41768E44FC24}" type="presOf" srcId="{4F19E554-57BE-43A0-BBE1-1DB119DF7D3A}" destId="{0F2E8698-9872-4424-AFCF-AB1B90644F8C}" srcOrd="0" destOrd="0" presId="urn:microsoft.com/office/officeart/2018/2/layout/IconCircleList"/>
    <dgm:cxn modelId="{7D18A82C-FD51-45F6-A35C-37235D306694}" srcId="{86D52D1E-E27A-4548-91DC-B5EED1181DCE}" destId="{78CAD8BA-2295-4880-B2CF-E2D379BA567F}" srcOrd="0" destOrd="0" parTransId="{1EFFA9CC-738A-4182-9584-B7487EEA84A2}" sibTransId="{C76F2B38-71DF-4E86-864F-E1029E921372}"/>
    <dgm:cxn modelId="{F9BF0049-5FA6-4F46-AB97-41F607213899}" type="presOf" srcId="{509DECAD-CCCA-4AFC-83AB-48203D527B94}" destId="{A2562F20-E6E2-4EA6-A953-B139EABB3EA7}" srcOrd="0" destOrd="0" presId="urn:microsoft.com/office/officeart/2018/2/layout/IconCircleList"/>
    <dgm:cxn modelId="{DBE9B09C-E65F-4120-A30E-1235AB29EE97}" srcId="{86D52D1E-E27A-4548-91DC-B5EED1181DCE}" destId="{09001A3F-3504-4366-AAD4-9F38CBFD111E}" srcOrd="1" destOrd="0" parTransId="{71D68090-3EB6-441B-88AB-7133B6384FCE}" sibTransId="{C701BE86-E388-46AB-9FF7-02075B592AE6}"/>
    <dgm:cxn modelId="{DB09C3E0-4C85-BA46-8989-0EE68E4F1AB8}" type="presOf" srcId="{86D52D1E-E27A-4548-91DC-B5EED1181DCE}" destId="{DAE935F8-37C7-4A75-901A-24A00FB40F2F}" srcOrd="0" destOrd="0" presId="urn:microsoft.com/office/officeart/2018/2/layout/IconCircleList"/>
    <dgm:cxn modelId="{72398B3B-CB51-5D4C-A8FA-7C799438A79E}" type="presOf" srcId="{78CAD8BA-2295-4880-B2CF-E2D379BA567F}" destId="{87420E09-5AED-4777-953E-88F20FE1AEE4}" srcOrd="0" destOrd="0" presId="urn:microsoft.com/office/officeart/2018/2/layout/IconCircleList"/>
    <dgm:cxn modelId="{1B7C0A9D-E570-044E-BDB6-858CB7E08196}" type="presOf" srcId="{5D5E6D95-D35F-4F47-A0C5-C49361430820}" destId="{E4635C55-9F1C-485B-8B12-477E60D18FCF}" srcOrd="0" destOrd="0" presId="urn:microsoft.com/office/officeart/2018/2/layout/IconCircleList"/>
    <dgm:cxn modelId="{915097EF-BC77-44DD-AC08-CB44C1BF0267}" srcId="{86D52D1E-E27A-4548-91DC-B5EED1181DCE}" destId="{630E9A89-71C7-455A-87EF-C0F927DA9C94}" srcOrd="3" destOrd="0" parTransId="{368B6D00-07E4-4E51-A1CC-15ED44547F3C}" sibTransId="{75305FB2-25E3-4F7F-87AC-110A9FC6BB37}"/>
    <dgm:cxn modelId="{5C3E1E33-62CC-734A-815F-C073EB13FD83}" srcId="{9C8C3F14-E5A2-4399-8CF4-E26594F36FA4}" destId="{E7D8AD9D-F4BF-3346-81B4-2B0664119B4A}" srcOrd="0" destOrd="0" parTransId="{8D4652A2-B7F2-A74B-9E8F-265451ED4EAC}" sibTransId="{CB84F170-BA52-F944-BC3F-2C77A477B4D9}"/>
    <dgm:cxn modelId="{7C7E63DD-E382-B842-ABF3-85B1D42484C2}" type="presOf" srcId="{C701BE86-E388-46AB-9FF7-02075B592AE6}" destId="{4B39EFC8-7557-4227-8209-CAB35A729893}" srcOrd="0" destOrd="0" presId="urn:microsoft.com/office/officeart/2018/2/layout/IconCircleList"/>
    <dgm:cxn modelId="{1DEED54B-3D60-4671-B43D-513336DD550E}" srcId="{86D52D1E-E27A-4548-91DC-B5EED1181DCE}" destId="{5D5E6D95-D35F-4F47-A0C5-C49361430820}" srcOrd="2" destOrd="0" parTransId="{0271E622-FDEC-45C8-9D3F-390744D687C5}" sibTransId="{A4E4D49D-BD98-44F7-9620-FA1BA67D6B0F}"/>
    <dgm:cxn modelId="{FABE675A-FA4C-3743-B5AA-29B1D8E361E2}" type="presOf" srcId="{A4E4D49D-BD98-44F7-9620-FA1BA67D6B0F}" destId="{024C8FD2-7737-4AE1-8A41-EBECFD32BAD0}" srcOrd="0" destOrd="0" presId="urn:microsoft.com/office/officeart/2018/2/layout/IconCircleList"/>
    <dgm:cxn modelId="{A3C2C208-7305-8C4D-A82D-F5D18434516A}" type="presOf" srcId="{630E9A89-71C7-455A-87EF-C0F927DA9C94}" destId="{28C1E840-211E-4300-8F9C-D717B912CAD0}" srcOrd="0" destOrd="0" presId="urn:microsoft.com/office/officeart/2018/2/layout/IconCircleList"/>
    <dgm:cxn modelId="{E3D10396-FCE0-E446-88EF-32C1F8A5C980}" type="presParOf" srcId="{DAE935F8-37C7-4A75-901A-24A00FB40F2F}" destId="{ECEB040F-5F73-40CD-BDAB-98050309E74D}" srcOrd="0" destOrd="0" presId="urn:microsoft.com/office/officeart/2018/2/layout/IconCircleList"/>
    <dgm:cxn modelId="{5A67B3D2-DFD6-FF49-ADDB-D19996EEE42C}" type="presParOf" srcId="{ECEB040F-5F73-40CD-BDAB-98050309E74D}" destId="{551E3F9B-C650-4F6D-937E-01DE9CFF92E2}" srcOrd="0" destOrd="0" presId="urn:microsoft.com/office/officeart/2018/2/layout/IconCircleList"/>
    <dgm:cxn modelId="{0958141E-11CC-1F47-B9CD-6C01B2B7C3A7}" type="presParOf" srcId="{551E3F9B-C650-4F6D-937E-01DE9CFF92E2}" destId="{FFD6A192-F342-4139-ADED-59676C1FDD74}" srcOrd="0" destOrd="0" presId="urn:microsoft.com/office/officeart/2018/2/layout/IconCircleList"/>
    <dgm:cxn modelId="{347F941F-294C-1248-84D4-419FA604A4C9}" type="presParOf" srcId="{551E3F9B-C650-4F6D-937E-01DE9CFF92E2}" destId="{BB4B3914-A5AC-4EDA-B4A0-7F3448BB9B48}" srcOrd="1" destOrd="0" presId="urn:microsoft.com/office/officeart/2018/2/layout/IconCircleList"/>
    <dgm:cxn modelId="{77EE8B5C-D864-2A4D-985B-7DEBBC44D380}" type="presParOf" srcId="{551E3F9B-C650-4F6D-937E-01DE9CFF92E2}" destId="{60336530-A71C-4250-8E0C-FBB7333404B8}" srcOrd="2" destOrd="0" presId="urn:microsoft.com/office/officeart/2018/2/layout/IconCircleList"/>
    <dgm:cxn modelId="{E9BF0936-A595-8948-A13D-EBAFA351D14A}" type="presParOf" srcId="{551E3F9B-C650-4F6D-937E-01DE9CFF92E2}" destId="{87420E09-5AED-4777-953E-88F20FE1AEE4}" srcOrd="3" destOrd="0" presId="urn:microsoft.com/office/officeart/2018/2/layout/IconCircleList"/>
    <dgm:cxn modelId="{F8822940-2F17-2D45-938F-1CFB6A91BC2F}" type="presParOf" srcId="{ECEB040F-5F73-40CD-BDAB-98050309E74D}" destId="{6ADAA4CC-03E3-4B44-910D-BB79C913DD52}" srcOrd="1" destOrd="0" presId="urn:microsoft.com/office/officeart/2018/2/layout/IconCircleList"/>
    <dgm:cxn modelId="{83D89BF0-3F6A-A24B-89B1-09C817C5DE54}" type="presParOf" srcId="{ECEB040F-5F73-40CD-BDAB-98050309E74D}" destId="{19E7B1BC-2FF4-40CA-919B-8A2BF4E397DA}" srcOrd="2" destOrd="0" presId="urn:microsoft.com/office/officeart/2018/2/layout/IconCircleList"/>
    <dgm:cxn modelId="{355D33ED-228A-E84A-8D5A-8ECA99E2EEE6}" type="presParOf" srcId="{19E7B1BC-2FF4-40CA-919B-8A2BF4E397DA}" destId="{6DAA3800-CDF0-4195-B2BC-711C851D305C}" srcOrd="0" destOrd="0" presId="urn:microsoft.com/office/officeart/2018/2/layout/IconCircleList"/>
    <dgm:cxn modelId="{B998E030-78F3-D94D-B118-2BF356448755}" type="presParOf" srcId="{19E7B1BC-2FF4-40CA-919B-8A2BF4E397DA}" destId="{C6CF425E-FDEE-49D3-B5A9-F19468E7B4BE}" srcOrd="1" destOrd="0" presId="urn:microsoft.com/office/officeart/2018/2/layout/IconCircleList"/>
    <dgm:cxn modelId="{373CAB85-4E68-0947-9318-36C25C16BF19}" type="presParOf" srcId="{19E7B1BC-2FF4-40CA-919B-8A2BF4E397DA}" destId="{6F5B729B-2F1B-4446-9AF8-EA5988CC04BC}" srcOrd="2" destOrd="0" presId="urn:microsoft.com/office/officeart/2018/2/layout/IconCircleList"/>
    <dgm:cxn modelId="{4F10B8ED-675D-4D40-9850-0FF45B1A3852}" type="presParOf" srcId="{19E7B1BC-2FF4-40CA-919B-8A2BF4E397DA}" destId="{004C9C41-AB5E-41EE-A430-B45164108DF2}" srcOrd="3" destOrd="0" presId="urn:microsoft.com/office/officeart/2018/2/layout/IconCircleList"/>
    <dgm:cxn modelId="{FC9835AE-198F-EB46-875F-1730A7B7F8C6}" type="presParOf" srcId="{ECEB040F-5F73-40CD-BDAB-98050309E74D}" destId="{4B39EFC8-7557-4227-8209-CAB35A729893}" srcOrd="3" destOrd="0" presId="urn:microsoft.com/office/officeart/2018/2/layout/IconCircleList"/>
    <dgm:cxn modelId="{AAFA7176-B1BB-1A41-B085-6AE5FBD76693}" type="presParOf" srcId="{ECEB040F-5F73-40CD-BDAB-98050309E74D}" destId="{38979412-9EBA-4611-8B1A-8CC5F6DB6B9D}" srcOrd="4" destOrd="0" presId="urn:microsoft.com/office/officeart/2018/2/layout/IconCircleList"/>
    <dgm:cxn modelId="{634BF6AC-576F-4B41-9B7A-0547829DC4C0}" type="presParOf" srcId="{38979412-9EBA-4611-8B1A-8CC5F6DB6B9D}" destId="{52306432-C18F-47B4-A192-FCD261B4FCE8}" srcOrd="0" destOrd="0" presId="urn:microsoft.com/office/officeart/2018/2/layout/IconCircleList"/>
    <dgm:cxn modelId="{75C853BE-9999-0A4F-A4CC-192C58B66FE7}" type="presParOf" srcId="{38979412-9EBA-4611-8B1A-8CC5F6DB6B9D}" destId="{A399EC0D-9F60-421E-8CC5-B60B0CF91427}" srcOrd="1" destOrd="0" presId="urn:microsoft.com/office/officeart/2018/2/layout/IconCircleList"/>
    <dgm:cxn modelId="{9485B7EC-7474-5042-B493-A5D821557F8A}" type="presParOf" srcId="{38979412-9EBA-4611-8B1A-8CC5F6DB6B9D}" destId="{1F0DBED0-4B5F-4713-A1D5-1B08233BD484}" srcOrd="2" destOrd="0" presId="urn:microsoft.com/office/officeart/2018/2/layout/IconCircleList"/>
    <dgm:cxn modelId="{53207D8E-7B7F-994F-AB01-3EEB480F7427}" type="presParOf" srcId="{38979412-9EBA-4611-8B1A-8CC5F6DB6B9D}" destId="{E4635C55-9F1C-485B-8B12-477E60D18FCF}" srcOrd="3" destOrd="0" presId="urn:microsoft.com/office/officeart/2018/2/layout/IconCircleList"/>
    <dgm:cxn modelId="{87BFD727-E1FB-324D-B19F-F039FA1012B0}" type="presParOf" srcId="{ECEB040F-5F73-40CD-BDAB-98050309E74D}" destId="{024C8FD2-7737-4AE1-8A41-EBECFD32BAD0}" srcOrd="5" destOrd="0" presId="urn:microsoft.com/office/officeart/2018/2/layout/IconCircleList"/>
    <dgm:cxn modelId="{FE24BF23-35CB-074D-9C47-8F06590979AF}" type="presParOf" srcId="{ECEB040F-5F73-40CD-BDAB-98050309E74D}" destId="{60514921-F32C-4F94-8390-EA68B561E9F2}" srcOrd="6" destOrd="0" presId="urn:microsoft.com/office/officeart/2018/2/layout/IconCircleList"/>
    <dgm:cxn modelId="{9877F8A6-52CA-F147-ADDC-595127226FB7}" type="presParOf" srcId="{60514921-F32C-4F94-8390-EA68B561E9F2}" destId="{0859352F-1079-46C1-8EAD-FC8A485F98A0}" srcOrd="0" destOrd="0" presId="urn:microsoft.com/office/officeart/2018/2/layout/IconCircleList"/>
    <dgm:cxn modelId="{C76A2AA7-3647-E746-A4EE-A3EF6097D561}" type="presParOf" srcId="{60514921-F32C-4F94-8390-EA68B561E9F2}" destId="{9ADEDF91-64EC-47F5-AFC0-C68762823C6C}" srcOrd="1" destOrd="0" presId="urn:microsoft.com/office/officeart/2018/2/layout/IconCircleList"/>
    <dgm:cxn modelId="{ADEBDF5E-E15D-1B49-92F9-249B15302393}" type="presParOf" srcId="{60514921-F32C-4F94-8390-EA68B561E9F2}" destId="{94B8ACBE-C6BA-4B99-858D-2A0C7E02C714}" srcOrd="2" destOrd="0" presId="urn:microsoft.com/office/officeart/2018/2/layout/IconCircleList"/>
    <dgm:cxn modelId="{726DB898-1A4B-584C-BF1F-EF3E5E95016B}" type="presParOf" srcId="{60514921-F32C-4F94-8390-EA68B561E9F2}" destId="{28C1E840-211E-4300-8F9C-D717B912CAD0}" srcOrd="3" destOrd="0" presId="urn:microsoft.com/office/officeart/2018/2/layout/IconCircleList"/>
    <dgm:cxn modelId="{7D5F30EE-86E7-F04D-BD48-096E3EDC3343}" type="presParOf" srcId="{ECEB040F-5F73-40CD-BDAB-98050309E74D}" destId="{8CBC9CD9-B454-48FA-8139-CADD5C96E11A}" srcOrd="7" destOrd="0" presId="urn:microsoft.com/office/officeart/2018/2/layout/IconCircleList"/>
    <dgm:cxn modelId="{DD7B9BCF-42AD-1346-B996-D97C859416AA}" type="presParOf" srcId="{ECEB040F-5F73-40CD-BDAB-98050309E74D}" destId="{DE1E0E59-B26D-4C67-BED0-FDC9B2BFA587}" srcOrd="8" destOrd="0" presId="urn:microsoft.com/office/officeart/2018/2/layout/IconCircleList"/>
    <dgm:cxn modelId="{D0F78C1D-C920-654B-B601-367E6BECD702}" type="presParOf" srcId="{DE1E0E59-B26D-4C67-BED0-FDC9B2BFA587}" destId="{E7B57816-C924-4F50-85A6-7E9367E62732}" srcOrd="0" destOrd="0" presId="urn:microsoft.com/office/officeart/2018/2/layout/IconCircleList"/>
    <dgm:cxn modelId="{19BC471C-444F-184C-B4C4-A6772365CBA4}" type="presParOf" srcId="{DE1E0E59-B26D-4C67-BED0-FDC9B2BFA587}" destId="{663CFBF4-C208-4089-97FD-681C54078E42}" srcOrd="1" destOrd="0" presId="urn:microsoft.com/office/officeart/2018/2/layout/IconCircleList"/>
    <dgm:cxn modelId="{D0B2D14C-5B02-5747-8E0C-050774D7078B}" type="presParOf" srcId="{DE1E0E59-B26D-4C67-BED0-FDC9B2BFA587}" destId="{8BB67BEF-FE62-46BE-A71A-6FEA0D89E881}" srcOrd="2" destOrd="0" presId="urn:microsoft.com/office/officeart/2018/2/layout/IconCircleList"/>
    <dgm:cxn modelId="{E1993F92-BAC1-2A4A-A5F9-3DDB38BC777E}" type="presParOf" srcId="{DE1E0E59-B26D-4C67-BED0-FDC9B2BFA587}" destId="{A2562F20-E6E2-4EA6-A953-B139EABB3EA7}" srcOrd="3" destOrd="0" presId="urn:microsoft.com/office/officeart/2018/2/layout/IconCircleList"/>
    <dgm:cxn modelId="{69078A24-D4CE-104D-B49F-16F47E17F320}" type="presParOf" srcId="{ECEB040F-5F73-40CD-BDAB-98050309E74D}" destId="{0F2E8698-9872-4424-AFCF-AB1B90644F8C}" srcOrd="9" destOrd="0" presId="urn:microsoft.com/office/officeart/2018/2/layout/IconCircleList"/>
    <dgm:cxn modelId="{0DAE6070-EE94-9D41-87D4-4584331C81DE}" type="presParOf" srcId="{ECEB040F-5F73-40CD-BDAB-98050309E74D}" destId="{E34B5736-A535-403F-877C-6F39829E06B2}" srcOrd="10" destOrd="0" presId="urn:microsoft.com/office/officeart/2018/2/layout/IconCircleList"/>
    <dgm:cxn modelId="{4BB859A0-F291-914A-8046-C1EFF231C679}" type="presParOf" srcId="{E34B5736-A535-403F-877C-6F39829E06B2}" destId="{04870AB7-2C31-40F7-A442-1B7E9F411DB2}" srcOrd="0" destOrd="0" presId="urn:microsoft.com/office/officeart/2018/2/layout/IconCircleList"/>
    <dgm:cxn modelId="{53F7645C-7944-BB42-9A14-3B9916158FBD}" type="presParOf" srcId="{E34B5736-A535-403F-877C-6F39829E06B2}" destId="{96BF6504-1B26-4149-94B2-32DCA9688AAF}" srcOrd="1" destOrd="0" presId="urn:microsoft.com/office/officeart/2018/2/layout/IconCircleList"/>
    <dgm:cxn modelId="{C76D36C0-F2CB-7444-BCD3-F64E335824E7}" type="presParOf" srcId="{E34B5736-A535-403F-877C-6F39829E06B2}" destId="{00ED23B2-03CF-4338-BCA1-6CB4B4C368CF}" srcOrd="2" destOrd="0" presId="urn:microsoft.com/office/officeart/2018/2/layout/IconCircleList"/>
    <dgm:cxn modelId="{F17B2A8D-FA55-8146-8E3E-1CF9DD1F1F1D}" type="presParOf" srcId="{E34B5736-A535-403F-877C-6F39829E06B2}" destId="{F7B016EF-19E3-462D-8DD4-03A2CB35592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88B9CE4-C656-4F1B-89D8-D6417991CE7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B15B6E3-AF4E-4459-A154-20151CBDFEE7}">
      <dgm:prSet/>
      <dgm:spPr/>
      <dgm:t>
        <a:bodyPr/>
        <a:lstStyle/>
        <a:p>
          <a:pPr>
            <a:lnSpc>
              <a:spcPct val="100000"/>
            </a:lnSpc>
          </a:pPr>
          <a:r>
            <a:rPr lang="en-US"/>
            <a:t>Risk assessment</a:t>
          </a:r>
        </a:p>
      </dgm:t>
    </dgm:pt>
    <dgm:pt modelId="{4ADCE4C3-599F-4A12-875C-DBEC344D655F}" type="parTrans" cxnId="{069C0E8D-2022-4DEF-B6E7-88C7D3B096A9}">
      <dgm:prSet/>
      <dgm:spPr/>
      <dgm:t>
        <a:bodyPr/>
        <a:lstStyle/>
        <a:p>
          <a:endParaRPr lang="en-US"/>
        </a:p>
      </dgm:t>
    </dgm:pt>
    <dgm:pt modelId="{84C155B6-B175-4023-BCDA-F794EB64079E}" type="sibTrans" cxnId="{069C0E8D-2022-4DEF-B6E7-88C7D3B096A9}">
      <dgm:prSet/>
      <dgm:spPr/>
      <dgm:t>
        <a:bodyPr/>
        <a:lstStyle/>
        <a:p>
          <a:endParaRPr lang="en-US"/>
        </a:p>
      </dgm:t>
    </dgm:pt>
    <dgm:pt modelId="{AF2F712F-F041-48B8-879B-09C429BF87B6}">
      <dgm:prSet/>
      <dgm:spPr/>
      <dgm:t>
        <a:bodyPr/>
        <a:lstStyle/>
        <a:p>
          <a:pPr>
            <a:lnSpc>
              <a:spcPct val="100000"/>
            </a:lnSpc>
          </a:pPr>
          <a:r>
            <a:rPr lang="en-US"/>
            <a:t>Up to date medicals</a:t>
          </a:r>
        </a:p>
      </dgm:t>
    </dgm:pt>
    <dgm:pt modelId="{D3308AFF-DF79-4BE6-9EB6-DF71A7DFF06A}" type="parTrans" cxnId="{F00644B0-1138-44E1-A347-7C857391A6A5}">
      <dgm:prSet/>
      <dgm:spPr/>
      <dgm:t>
        <a:bodyPr/>
        <a:lstStyle/>
        <a:p>
          <a:endParaRPr lang="en-US"/>
        </a:p>
      </dgm:t>
    </dgm:pt>
    <dgm:pt modelId="{6936F043-E0BE-401C-8F17-BA8CB7FA1091}" type="sibTrans" cxnId="{F00644B0-1138-44E1-A347-7C857391A6A5}">
      <dgm:prSet/>
      <dgm:spPr/>
      <dgm:t>
        <a:bodyPr/>
        <a:lstStyle/>
        <a:p>
          <a:endParaRPr lang="en-US"/>
        </a:p>
      </dgm:t>
    </dgm:pt>
    <dgm:pt modelId="{9FCDEC24-4792-45CE-9FC9-32202CF311CF}">
      <dgm:prSet/>
      <dgm:spPr/>
      <dgm:t>
        <a:bodyPr/>
        <a:lstStyle/>
        <a:p>
          <a:pPr>
            <a:lnSpc>
              <a:spcPct val="100000"/>
            </a:lnSpc>
          </a:pPr>
          <a:r>
            <a:rPr lang="en-US"/>
            <a:t>Participant information</a:t>
          </a:r>
        </a:p>
      </dgm:t>
    </dgm:pt>
    <dgm:pt modelId="{B0EDEA5F-E45F-4507-A607-6A103D4CB531}" type="parTrans" cxnId="{DECB4E28-A12B-40AB-8E4D-95EA75957C3D}">
      <dgm:prSet/>
      <dgm:spPr/>
      <dgm:t>
        <a:bodyPr/>
        <a:lstStyle/>
        <a:p>
          <a:endParaRPr lang="en-US"/>
        </a:p>
      </dgm:t>
    </dgm:pt>
    <dgm:pt modelId="{23978485-4CBB-4C02-A514-86A291C686BD}" type="sibTrans" cxnId="{DECB4E28-A12B-40AB-8E4D-95EA75957C3D}">
      <dgm:prSet/>
      <dgm:spPr/>
      <dgm:t>
        <a:bodyPr/>
        <a:lstStyle/>
        <a:p>
          <a:endParaRPr lang="en-US"/>
        </a:p>
      </dgm:t>
    </dgm:pt>
    <dgm:pt modelId="{F83B83B5-23AF-4AA2-A130-69562B0929B7}">
      <dgm:prSet/>
      <dgm:spPr/>
      <dgm:t>
        <a:bodyPr/>
        <a:lstStyle/>
        <a:p>
          <a:pPr>
            <a:lnSpc>
              <a:spcPct val="100000"/>
            </a:lnSpc>
          </a:pPr>
          <a:r>
            <a:rPr lang="en-US"/>
            <a:t>Data sharing and storage</a:t>
          </a:r>
        </a:p>
      </dgm:t>
    </dgm:pt>
    <dgm:pt modelId="{5246F3C7-A75B-47E0-84E4-B6E514B607EE}" type="parTrans" cxnId="{A1343EB5-FD84-494E-822A-03922AB19936}">
      <dgm:prSet/>
      <dgm:spPr/>
      <dgm:t>
        <a:bodyPr/>
        <a:lstStyle/>
        <a:p>
          <a:endParaRPr lang="en-US"/>
        </a:p>
      </dgm:t>
    </dgm:pt>
    <dgm:pt modelId="{7E22E276-30CC-404F-ABB4-3A41721FD5D7}" type="sibTrans" cxnId="{A1343EB5-FD84-494E-822A-03922AB19936}">
      <dgm:prSet/>
      <dgm:spPr/>
      <dgm:t>
        <a:bodyPr/>
        <a:lstStyle/>
        <a:p>
          <a:endParaRPr lang="en-US"/>
        </a:p>
      </dgm:t>
    </dgm:pt>
    <dgm:pt modelId="{58A066E7-EFD7-4E88-9577-CDD5213F95E4}">
      <dgm:prSet/>
      <dgm:spPr/>
      <dgm:t>
        <a:bodyPr/>
        <a:lstStyle/>
        <a:p>
          <a:pPr>
            <a:lnSpc>
              <a:spcPct val="100000"/>
            </a:lnSpc>
          </a:pPr>
          <a:r>
            <a:rPr lang="en-US"/>
            <a:t>Low risk of injury</a:t>
          </a:r>
        </a:p>
      </dgm:t>
    </dgm:pt>
    <dgm:pt modelId="{6E8E4B97-40F2-400C-9040-51CA4445CB76}" type="parTrans" cxnId="{9D6CE1FE-0DD9-48AB-B74D-9551E40C0769}">
      <dgm:prSet/>
      <dgm:spPr/>
      <dgm:t>
        <a:bodyPr/>
        <a:lstStyle/>
        <a:p>
          <a:endParaRPr lang="en-US"/>
        </a:p>
      </dgm:t>
    </dgm:pt>
    <dgm:pt modelId="{BA3985DB-BD59-41E8-8E54-4916D9879FA5}" type="sibTrans" cxnId="{9D6CE1FE-0DD9-48AB-B74D-9551E40C0769}">
      <dgm:prSet/>
      <dgm:spPr/>
      <dgm:t>
        <a:bodyPr/>
        <a:lstStyle/>
        <a:p>
          <a:endParaRPr lang="en-US"/>
        </a:p>
      </dgm:t>
    </dgm:pt>
    <dgm:pt modelId="{096B194D-A8D2-4ED9-9425-48024C572A50}">
      <dgm:prSet/>
      <dgm:spPr/>
      <dgm:t>
        <a:bodyPr/>
        <a:lstStyle/>
        <a:p>
          <a:pPr>
            <a:lnSpc>
              <a:spcPct val="100000"/>
            </a:lnSpc>
          </a:pPr>
          <a:r>
            <a:rPr lang="en-US"/>
            <a:t>Signed consent prior to participation</a:t>
          </a:r>
        </a:p>
      </dgm:t>
    </dgm:pt>
    <dgm:pt modelId="{8C4A114A-73A2-411C-95B1-757D8020F297}" type="parTrans" cxnId="{24013B27-AEB0-434C-BF2F-70511400E061}">
      <dgm:prSet/>
      <dgm:spPr/>
      <dgm:t>
        <a:bodyPr/>
        <a:lstStyle/>
        <a:p>
          <a:endParaRPr lang="en-US"/>
        </a:p>
      </dgm:t>
    </dgm:pt>
    <dgm:pt modelId="{88B0415B-2E9A-44FE-BFA6-84058AB32E8B}" type="sibTrans" cxnId="{24013B27-AEB0-434C-BF2F-70511400E061}">
      <dgm:prSet/>
      <dgm:spPr/>
      <dgm:t>
        <a:bodyPr/>
        <a:lstStyle/>
        <a:p>
          <a:endParaRPr lang="en-US"/>
        </a:p>
      </dgm:t>
    </dgm:pt>
    <dgm:pt modelId="{4D944CDD-53AF-4C63-A915-8A6A3E32CDE7}">
      <dgm:prSet/>
      <dgm:spPr/>
      <dgm:t>
        <a:bodyPr/>
        <a:lstStyle/>
        <a:p>
          <a:pPr>
            <a:lnSpc>
              <a:spcPct val="100000"/>
            </a:lnSpc>
          </a:pPr>
          <a:r>
            <a:rPr lang="en-US"/>
            <a:t>Patch test</a:t>
          </a:r>
        </a:p>
      </dgm:t>
    </dgm:pt>
    <dgm:pt modelId="{ED285EEB-E1DB-475C-86E3-2A27B62CA062}" type="parTrans" cxnId="{65915841-9353-41D8-9CB0-F87980CFBF0F}">
      <dgm:prSet/>
      <dgm:spPr/>
      <dgm:t>
        <a:bodyPr/>
        <a:lstStyle/>
        <a:p>
          <a:endParaRPr lang="en-US"/>
        </a:p>
      </dgm:t>
    </dgm:pt>
    <dgm:pt modelId="{9F868148-9421-445B-BD64-6ADCCDD702F9}" type="sibTrans" cxnId="{65915841-9353-41D8-9CB0-F87980CFBF0F}">
      <dgm:prSet/>
      <dgm:spPr/>
      <dgm:t>
        <a:bodyPr/>
        <a:lstStyle/>
        <a:p>
          <a:endParaRPr lang="en-US"/>
        </a:p>
      </dgm:t>
    </dgm:pt>
    <dgm:pt modelId="{2131EC9D-A024-4AAB-99DC-08306EB292BC}" type="pres">
      <dgm:prSet presAssocID="{988B9CE4-C656-4F1B-89D8-D6417991CE72}" presName="root" presStyleCnt="0">
        <dgm:presLayoutVars>
          <dgm:dir/>
          <dgm:resizeHandles val="exact"/>
        </dgm:presLayoutVars>
      </dgm:prSet>
      <dgm:spPr/>
      <dgm:t>
        <a:bodyPr/>
        <a:lstStyle/>
        <a:p>
          <a:endParaRPr lang="en-US"/>
        </a:p>
      </dgm:t>
    </dgm:pt>
    <dgm:pt modelId="{96C92BBC-564F-4DAD-B4E2-1ED1BE49DC30}" type="pres">
      <dgm:prSet presAssocID="{7B15B6E3-AF4E-4459-A154-20151CBDFEE7}" presName="compNode" presStyleCnt="0"/>
      <dgm:spPr/>
    </dgm:pt>
    <dgm:pt modelId="{B12CA7A6-FA0D-4B2A-983C-8720026D1A34}" type="pres">
      <dgm:prSet presAssocID="{7B15B6E3-AF4E-4459-A154-20151CBDFEE7}" presName="bgRect" presStyleLbl="bgShp" presStyleIdx="0" presStyleCnt="7"/>
      <dgm:spPr/>
    </dgm:pt>
    <dgm:pt modelId="{D1BFD7AB-C0C2-4050-A961-FE98C3DD5864}" type="pres">
      <dgm:prSet presAssocID="{7B15B6E3-AF4E-4459-A154-20151CBDFEE7}" presName="iconRect" presStyleLbl="node1" presStyleIdx="0" presStyleCnt="7"/>
      <dgm:spPr>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224150A6-6BEF-43D7-9669-792C50EE7C1F}" type="pres">
      <dgm:prSet presAssocID="{7B15B6E3-AF4E-4459-A154-20151CBDFEE7}" presName="spaceRect" presStyleCnt="0"/>
      <dgm:spPr/>
    </dgm:pt>
    <dgm:pt modelId="{533274CD-8801-485D-B71C-4B7582970109}" type="pres">
      <dgm:prSet presAssocID="{7B15B6E3-AF4E-4459-A154-20151CBDFEE7}" presName="parTx" presStyleLbl="revTx" presStyleIdx="0" presStyleCnt="7">
        <dgm:presLayoutVars>
          <dgm:chMax val="0"/>
          <dgm:chPref val="0"/>
        </dgm:presLayoutVars>
      </dgm:prSet>
      <dgm:spPr/>
      <dgm:t>
        <a:bodyPr/>
        <a:lstStyle/>
        <a:p>
          <a:endParaRPr lang="en-US"/>
        </a:p>
      </dgm:t>
    </dgm:pt>
    <dgm:pt modelId="{E5286494-805D-4E05-8741-6E6E29A8B3C1}" type="pres">
      <dgm:prSet presAssocID="{84C155B6-B175-4023-BCDA-F794EB64079E}" presName="sibTrans" presStyleCnt="0"/>
      <dgm:spPr/>
    </dgm:pt>
    <dgm:pt modelId="{6BDFC9C5-FAA1-4F5E-BC0C-9843A9AB9C23}" type="pres">
      <dgm:prSet presAssocID="{AF2F712F-F041-48B8-879B-09C429BF87B6}" presName="compNode" presStyleCnt="0"/>
      <dgm:spPr/>
    </dgm:pt>
    <dgm:pt modelId="{0C3F73EF-222D-4879-89C7-54416FD84FF9}" type="pres">
      <dgm:prSet presAssocID="{AF2F712F-F041-48B8-879B-09C429BF87B6}" presName="bgRect" presStyleLbl="bgShp" presStyleIdx="1" presStyleCnt="7"/>
      <dgm:spPr/>
    </dgm:pt>
    <dgm:pt modelId="{7D0FD32F-7311-40D6-BB43-60402419F208}" type="pres">
      <dgm:prSet presAssocID="{AF2F712F-F041-48B8-879B-09C429BF87B6}" presName="iconRect" presStyleLbl="node1" presStyleIdx="1" presStyleCnt="7"/>
      <dgm:spPr>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Medical"/>
        </a:ext>
      </dgm:extLst>
    </dgm:pt>
    <dgm:pt modelId="{C8E03FFF-ABB4-4640-9C06-286AB1BBA257}" type="pres">
      <dgm:prSet presAssocID="{AF2F712F-F041-48B8-879B-09C429BF87B6}" presName="spaceRect" presStyleCnt="0"/>
      <dgm:spPr/>
    </dgm:pt>
    <dgm:pt modelId="{35AC34D4-98E5-47FC-8714-71F255591EBD}" type="pres">
      <dgm:prSet presAssocID="{AF2F712F-F041-48B8-879B-09C429BF87B6}" presName="parTx" presStyleLbl="revTx" presStyleIdx="1" presStyleCnt="7">
        <dgm:presLayoutVars>
          <dgm:chMax val="0"/>
          <dgm:chPref val="0"/>
        </dgm:presLayoutVars>
      </dgm:prSet>
      <dgm:spPr/>
      <dgm:t>
        <a:bodyPr/>
        <a:lstStyle/>
        <a:p>
          <a:endParaRPr lang="en-US"/>
        </a:p>
      </dgm:t>
    </dgm:pt>
    <dgm:pt modelId="{7278E548-4EA3-44A2-A50E-AF24EEE9CED3}" type="pres">
      <dgm:prSet presAssocID="{6936F043-E0BE-401C-8F17-BA8CB7FA1091}" presName="sibTrans" presStyleCnt="0"/>
      <dgm:spPr/>
    </dgm:pt>
    <dgm:pt modelId="{540A9B7B-9242-4399-90A0-E186C3EDE0F6}" type="pres">
      <dgm:prSet presAssocID="{9FCDEC24-4792-45CE-9FC9-32202CF311CF}" presName="compNode" presStyleCnt="0"/>
      <dgm:spPr/>
    </dgm:pt>
    <dgm:pt modelId="{0D19A53F-5AD1-495C-A883-EDDCCBBE04A4}" type="pres">
      <dgm:prSet presAssocID="{9FCDEC24-4792-45CE-9FC9-32202CF311CF}" presName="bgRect" presStyleLbl="bgShp" presStyleIdx="2" presStyleCnt="7"/>
      <dgm:spPr/>
    </dgm:pt>
    <dgm:pt modelId="{CBA07FC0-2D0A-428E-AE33-25BAF4D9DE07}" type="pres">
      <dgm:prSet presAssocID="{9FCDEC24-4792-45CE-9FC9-32202CF311CF}" presName="iconRect" presStyleLbl="node1" presStyleIdx="2" presStyleCnt="7"/>
      <dgm:spPr>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lassroom"/>
        </a:ext>
      </dgm:extLst>
    </dgm:pt>
    <dgm:pt modelId="{07EE8CA4-1761-4477-A675-CA875B3FCEAB}" type="pres">
      <dgm:prSet presAssocID="{9FCDEC24-4792-45CE-9FC9-32202CF311CF}" presName="spaceRect" presStyleCnt="0"/>
      <dgm:spPr/>
    </dgm:pt>
    <dgm:pt modelId="{B04CC235-3D0A-4BF8-BD74-C09F8270FAC0}" type="pres">
      <dgm:prSet presAssocID="{9FCDEC24-4792-45CE-9FC9-32202CF311CF}" presName="parTx" presStyleLbl="revTx" presStyleIdx="2" presStyleCnt="7">
        <dgm:presLayoutVars>
          <dgm:chMax val="0"/>
          <dgm:chPref val="0"/>
        </dgm:presLayoutVars>
      </dgm:prSet>
      <dgm:spPr/>
      <dgm:t>
        <a:bodyPr/>
        <a:lstStyle/>
        <a:p>
          <a:endParaRPr lang="en-US"/>
        </a:p>
      </dgm:t>
    </dgm:pt>
    <dgm:pt modelId="{D5415E4E-37A8-418A-A04F-1A1575E4C09B}" type="pres">
      <dgm:prSet presAssocID="{23978485-4CBB-4C02-A514-86A291C686BD}" presName="sibTrans" presStyleCnt="0"/>
      <dgm:spPr/>
    </dgm:pt>
    <dgm:pt modelId="{0E04F0BF-4455-455D-9D01-6F5EEE081379}" type="pres">
      <dgm:prSet presAssocID="{F83B83B5-23AF-4AA2-A130-69562B0929B7}" presName="compNode" presStyleCnt="0"/>
      <dgm:spPr/>
    </dgm:pt>
    <dgm:pt modelId="{34740640-7CE4-4F47-8DFE-5944A6783533}" type="pres">
      <dgm:prSet presAssocID="{F83B83B5-23AF-4AA2-A130-69562B0929B7}" presName="bgRect" presStyleLbl="bgShp" presStyleIdx="3" presStyleCnt="7"/>
      <dgm:spPr/>
    </dgm:pt>
    <dgm:pt modelId="{43B6FD25-3E6D-44E6-83BB-B3A6B6FBDB1F}" type="pres">
      <dgm:prSet presAssocID="{F83B83B5-23AF-4AA2-A130-69562B0929B7}" presName="iconRect" presStyleLbl="node1" presStyleIdx="3" presStyleCnt="7"/>
      <dgm:spPr>
        <a:blipFill>
          <a:blip xmlns:r="http://schemas.openxmlformats.org/officeDocument/2006/relationships" r:embed="rId7" cstate="email">
            <a:extLst>
              <a:ext uri="{28A0092B-C50C-407E-A947-70E740481C1C}">
                <a14:useLocalDpi xmlns:a14="http://schemas.microsoft.com/office/drawing/2010/main"/>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8B6FC588-EAFE-42DD-B307-E2EE98CABACB}" type="pres">
      <dgm:prSet presAssocID="{F83B83B5-23AF-4AA2-A130-69562B0929B7}" presName="spaceRect" presStyleCnt="0"/>
      <dgm:spPr/>
    </dgm:pt>
    <dgm:pt modelId="{4711A3CB-C9C4-4546-BC16-501F38962A58}" type="pres">
      <dgm:prSet presAssocID="{F83B83B5-23AF-4AA2-A130-69562B0929B7}" presName="parTx" presStyleLbl="revTx" presStyleIdx="3" presStyleCnt="7">
        <dgm:presLayoutVars>
          <dgm:chMax val="0"/>
          <dgm:chPref val="0"/>
        </dgm:presLayoutVars>
      </dgm:prSet>
      <dgm:spPr/>
      <dgm:t>
        <a:bodyPr/>
        <a:lstStyle/>
        <a:p>
          <a:endParaRPr lang="en-US"/>
        </a:p>
      </dgm:t>
    </dgm:pt>
    <dgm:pt modelId="{730B404E-37AD-479D-8E1C-3BBE868AB1BE}" type="pres">
      <dgm:prSet presAssocID="{7E22E276-30CC-404F-ABB4-3A41721FD5D7}" presName="sibTrans" presStyleCnt="0"/>
      <dgm:spPr/>
    </dgm:pt>
    <dgm:pt modelId="{3C179157-76A9-4CE0-A22E-5CF63C756146}" type="pres">
      <dgm:prSet presAssocID="{58A066E7-EFD7-4E88-9577-CDD5213F95E4}" presName="compNode" presStyleCnt="0"/>
      <dgm:spPr/>
    </dgm:pt>
    <dgm:pt modelId="{567EF49D-D6A5-4544-ACDB-6CF9D5D9EDA8}" type="pres">
      <dgm:prSet presAssocID="{58A066E7-EFD7-4E88-9577-CDD5213F95E4}" presName="bgRect" presStyleLbl="bgShp" presStyleIdx="4" presStyleCnt="7"/>
      <dgm:spPr/>
    </dgm:pt>
    <dgm:pt modelId="{FF80B1EC-1BC1-4FC1-9CBE-9C704AF81618}" type="pres">
      <dgm:prSet presAssocID="{58A066E7-EFD7-4E88-9577-CDD5213F95E4}" presName="iconRect" presStyleLbl="node1" presStyleIdx="4" presStyleCnt="7"/>
      <dgm:spPr>
        <a:blipFill>
          <a:blip xmlns:r="http://schemas.openxmlformats.org/officeDocument/2006/relationships" r:embed="rId9" cstate="email">
            <a:extLst>
              <a:ext uri="{28A0092B-C50C-407E-A947-70E740481C1C}">
                <a14:useLocalDpi xmlns:a14="http://schemas.microsoft.com/office/drawing/2010/main"/>
              </a:ext>
              <a:ext uri="{96DAC541-7B7A-43D3-8B79-37D633B846F1}">
                <asvg:svgBlip xmlns=""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lippery"/>
        </a:ext>
      </dgm:extLst>
    </dgm:pt>
    <dgm:pt modelId="{67CCF707-E636-460D-8314-E870643A1DFF}" type="pres">
      <dgm:prSet presAssocID="{58A066E7-EFD7-4E88-9577-CDD5213F95E4}" presName="spaceRect" presStyleCnt="0"/>
      <dgm:spPr/>
    </dgm:pt>
    <dgm:pt modelId="{0C6C1CB5-81FD-423A-9ED8-DA934DCE0808}" type="pres">
      <dgm:prSet presAssocID="{58A066E7-EFD7-4E88-9577-CDD5213F95E4}" presName="parTx" presStyleLbl="revTx" presStyleIdx="4" presStyleCnt="7">
        <dgm:presLayoutVars>
          <dgm:chMax val="0"/>
          <dgm:chPref val="0"/>
        </dgm:presLayoutVars>
      </dgm:prSet>
      <dgm:spPr/>
      <dgm:t>
        <a:bodyPr/>
        <a:lstStyle/>
        <a:p>
          <a:endParaRPr lang="en-US"/>
        </a:p>
      </dgm:t>
    </dgm:pt>
    <dgm:pt modelId="{455D4B04-BB69-4A30-ADE0-1D936A807824}" type="pres">
      <dgm:prSet presAssocID="{BA3985DB-BD59-41E8-8E54-4916D9879FA5}" presName="sibTrans" presStyleCnt="0"/>
      <dgm:spPr/>
    </dgm:pt>
    <dgm:pt modelId="{E12E6972-4F9B-46BB-8C6D-E010C059A128}" type="pres">
      <dgm:prSet presAssocID="{096B194D-A8D2-4ED9-9425-48024C572A50}" presName="compNode" presStyleCnt="0"/>
      <dgm:spPr/>
    </dgm:pt>
    <dgm:pt modelId="{30141214-948E-415E-B3DF-1E3042EA9697}" type="pres">
      <dgm:prSet presAssocID="{096B194D-A8D2-4ED9-9425-48024C572A50}" presName="bgRect" presStyleLbl="bgShp" presStyleIdx="5" presStyleCnt="7"/>
      <dgm:spPr/>
    </dgm:pt>
    <dgm:pt modelId="{687A072B-6AD9-4C73-8B34-35B4967E40C0}" type="pres">
      <dgm:prSet presAssocID="{096B194D-A8D2-4ED9-9425-48024C572A50}" presName="iconRect" presStyleLbl="node1" presStyleIdx="5" presStyleCnt="7"/>
      <dgm:spPr>
        <a:blipFill>
          <a:blip xmlns:r="http://schemas.openxmlformats.org/officeDocument/2006/relationships" r:embed="rId11" cstate="email">
            <a:extLst>
              <a:ext uri="{28A0092B-C50C-407E-A947-70E740481C1C}">
                <a14:useLocalDpi xmlns:a14="http://schemas.microsoft.com/office/drawing/2010/main"/>
              </a:ext>
              <a:ext uri="{96DAC541-7B7A-43D3-8B79-37D633B846F1}">
                <asvg:svgBlip xmlns=""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tract"/>
        </a:ext>
      </dgm:extLst>
    </dgm:pt>
    <dgm:pt modelId="{59FEA7AC-9BC7-406A-890D-F917A667E01A}" type="pres">
      <dgm:prSet presAssocID="{096B194D-A8D2-4ED9-9425-48024C572A50}" presName="spaceRect" presStyleCnt="0"/>
      <dgm:spPr/>
    </dgm:pt>
    <dgm:pt modelId="{A20E4CD5-EFB8-4BFE-8C84-C29C5CEF6896}" type="pres">
      <dgm:prSet presAssocID="{096B194D-A8D2-4ED9-9425-48024C572A50}" presName="parTx" presStyleLbl="revTx" presStyleIdx="5" presStyleCnt="7">
        <dgm:presLayoutVars>
          <dgm:chMax val="0"/>
          <dgm:chPref val="0"/>
        </dgm:presLayoutVars>
      </dgm:prSet>
      <dgm:spPr/>
      <dgm:t>
        <a:bodyPr/>
        <a:lstStyle/>
        <a:p>
          <a:endParaRPr lang="en-US"/>
        </a:p>
      </dgm:t>
    </dgm:pt>
    <dgm:pt modelId="{8CAF2C92-F596-446A-9BF5-2F76E66A5371}" type="pres">
      <dgm:prSet presAssocID="{88B0415B-2E9A-44FE-BFA6-84058AB32E8B}" presName="sibTrans" presStyleCnt="0"/>
      <dgm:spPr/>
    </dgm:pt>
    <dgm:pt modelId="{5AEF10ED-52ED-44BA-8319-068AB91A9D5C}" type="pres">
      <dgm:prSet presAssocID="{4D944CDD-53AF-4C63-A915-8A6A3E32CDE7}" presName="compNode" presStyleCnt="0"/>
      <dgm:spPr/>
    </dgm:pt>
    <dgm:pt modelId="{8B864242-CDC6-4D2D-8F78-77066F423D8F}" type="pres">
      <dgm:prSet presAssocID="{4D944CDD-53AF-4C63-A915-8A6A3E32CDE7}" presName="bgRect" presStyleLbl="bgShp" presStyleIdx="6" presStyleCnt="7"/>
      <dgm:spPr/>
    </dgm:pt>
    <dgm:pt modelId="{AFBC0EAD-9B7A-4F7B-929B-4F16BDB03EAC}" type="pres">
      <dgm:prSet presAssocID="{4D944CDD-53AF-4C63-A915-8A6A3E32CDE7}" presName="iconRect" presStyleLbl="node1" presStyleIdx="6" presStyleCnt="7"/>
      <dgm:spPr>
        <a:blipFill>
          <a:blip xmlns:r="http://schemas.openxmlformats.org/officeDocument/2006/relationships" r:embed="rId13" cstate="email">
            <a:extLst>
              <a:ext uri="{28A0092B-C50C-407E-A947-70E740481C1C}">
                <a14:useLocalDpi xmlns:a14="http://schemas.microsoft.com/office/drawing/2010/main"/>
              </a:ext>
              <a:ext uri="{96DAC541-7B7A-43D3-8B79-37D633B846F1}">
                <asvg:svgBlip xmlns=""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1F9F7337-1CC9-4635-A449-5FC4ADEAE979}" type="pres">
      <dgm:prSet presAssocID="{4D944CDD-53AF-4C63-A915-8A6A3E32CDE7}" presName="spaceRect" presStyleCnt="0"/>
      <dgm:spPr/>
    </dgm:pt>
    <dgm:pt modelId="{E4C24390-54FC-4AA3-92E8-700960048572}" type="pres">
      <dgm:prSet presAssocID="{4D944CDD-53AF-4C63-A915-8A6A3E32CDE7}" presName="parTx" presStyleLbl="revTx" presStyleIdx="6" presStyleCnt="7">
        <dgm:presLayoutVars>
          <dgm:chMax val="0"/>
          <dgm:chPref val="0"/>
        </dgm:presLayoutVars>
      </dgm:prSet>
      <dgm:spPr/>
      <dgm:t>
        <a:bodyPr/>
        <a:lstStyle/>
        <a:p>
          <a:endParaRPr lang="en-US"/>
        </a:p>
      </dgm:t>
    </dgm:pt>
  </dgm:ptLst>
  <dgm:cxnLst>
    <dgm:cxn modelId="{E7D3E3D6-AA29-5F42-AE6F-CD07A1E3478D}" type="presOf" srcId="{58A066E7-EFD7-4E88-9577-CDD5213F95E4}" destId="{0C6C1CB5-81FD-423A-9ED8-DA934DCE0808}" srcOrd="0" destOrd="0" presId="urn:microsoft.com/office/officeart/2018/2/layout/IconVerticalSolidList"/>
    <dgm:cxn modelId="{EA795DCB-B050-DF4D-8FF2-44D66771180E}" type="presOf" srcId="{4D944CDD-53AF-4C63-A915-8A6A3E32CDE7}" destId="{E4C24390-54FC-4AA3-92E8-700960048572}" srcOrd="0" destOrd="0" presId="urn:microsoft.com/office/officeart/2018/2/layout/IconVerticalSolidList"/>
    <dgm:cxn modelId="{800B38FA-8CE0-3E41-A382-82F36816080A}" type="presOf" srcId="{9FCDEC24-4792-45CE-9FC9-32202CF311CF}" destId="{B04CC235-3D0A-4BF8-BD74-C09F8270FAC0}" srcOrd="0" destOrd="0" presId="urn:microsoft.com/office/officeart/2018/2/layout/IconVerticalSolidList"/>
    <dgm:cxn modelId="{33BAAB65-7288-9E43-81E3-D1B1FD68DF82}" type="presOf" srcId="{096B194D-A8D2-4ED9-9425-48024C572A50}" destId="{A20E4CD5-EFB8-4BFE-8C84-C29C5CEF6896}" srcOrd="0" destOrd="0" presId="urn:microsoft.com/office/officeart/2018/2/layout/IconVerticalSolidList"/>
    <dgm:cxn modelId="{D45560C1-176F-F144-8A96-33B24010CC88}" type="presOf" srcId="{7B15B6E3-AF4E-4459-A154-20151CBDFEE7}" destId="{533274CD-8801-485D-B71C-4B7582970109}" srcOrd="0" destOrd="0" presId="urn:microsoft.com/office/officeart/2018/2/layout/IconVerticalSolidList"/>
    <dgm:cxn modelId="{9D6CE1FE-0DD9-48AB-B74D-9551E40C0769}" srcId="{988B9CE4-C656-4F1B-89D8-D6417991CE72}" destId="{58A066E7-EFD7-4E88-9577-CDD5213F95E4}" srcOrd="4" destOrd="0" parTransId="{6E8E4B97-40F2-400C-9040-51CA4445CB76}" sibTransId="{BA3985DB-BD59-41E8-8E54-4916D9879FA5}"/>
    <dgm:cxn modelId="{24013B27-AEB0-434C-BF2F-70511400E061}" srcId="{988B9CE4-C656-4F1B-89D8-D6417991CE72}" destId="{096B194D-A8D2-4ED9-9425-48024C572A50}" srcOrd="5" destOrd="0" parTransId="{8C4A114A-73A2-411C-95B1-757D8020F297}" sibTransId="{88B0415B-2E9A-44FE-BFA6-84058AB32E8B}"/>
    <dgm:cxn modelId="{DECB4E28-A12B-40AB-8E4D-95EA75957C3D}" srcId="{988B9CE4-C656-4F1B-89D8-D6417991CE72}" destId="{9FCDEC24-4792-45CE-9FC9-32202CF311CF}" srcOrd="2" destOrd="0" parTransId="{B0EDEA5F-E45F-4507-A607-6A103D4CB531}" sibTransId="{23978485-4CBB-4C02-A514-86A291C686BD}"/>
    <dgm:cxn modelId="{A1343EB5-FD84-494E-822A-03922AB19936}" srcId="{988B9CE4-C656-4F1B-89D8-D6417991CE72}" destId="{F83B83B5-23AF-4AA2-A130-69562B0929B7}" srcOrd="3" destOrd="0" parTransId="{5246F3C7-A75B-47E0-84E4-B6E514B607EE}" sibTransId="{7E22E276-30CC-404F-ABB4-3A41721FD5D7}"/>
    <dgm:cxn modelId="{9B637553-65DD-D14C-AEFF-C51F12C586E3}" type="presOf" srcId="{AF2F712F-F041-48B8-879B-09C429BF87B6}" destId="{35AC34D4-98E5-47FC-8714-71F255591EBD}" srcOrd="0" destOrd="0" presId="urn:microsoft.com/office/officeart/2018/2/layout/IconVerticalSolidList"/>
    <dgm:cxn modelId="{65915841-9353-41D8-9CB0-F87980CFBF0F}" srcId="{988B9CE4-C656-4F1B-89D8-D6417991CE72}" destId="{4D944CDD-53AF-4C63-A915-8A6A3E32CDE7}" srcOrd="6" destOrd="0" parTransId="{ED285EEB-E1DB-475C-86E3-2A27B62CA062}" sibTransId="{9F868148-9421-445B-BD64-6ADCCDD702F9}"/>
    <dgm:cxn modelId="{283C2FE6-0EE5-5F49-BC0D-D21AD8B14D60}" type="presOf" srcId="{988B9CE4-C656-4F1B-89D8-D6417991CE72}" destId="{2131EC9D-A024-4AAB-99DC-08306EB292BC}" srcOrd="0" destOrd="0" presId="urn:microsoft.com/office/officeart/2018/2/layout/IconVerticalSolidList"/>
    <dgm:cxn modelId="{6C1C3947-AB50-D241-8511-61CDAEED56C4}" type="presOf" srcId="{F83B83B5-23AF-4AA2-A130-69562B0929B7}" destId="{4711A3CB-C9C4-4546-BC16-501F38962A58}" srcOrd="0" destOrd="0" presId="urn:microsoft.com/office/officeart/2018/2/layout/IconVerticalSolidList"/>
    <dgm:cxn modelId="{069C0E8D-2022-4DEF-B6E7-88C7D3B096A9}" srcId="{988B9CE4-C656-4F1B-89D8-D6417991CE72}" destId="{7B15B6E3-AF4E-4459-A154-20151CBDFEE7}" srcOrd="0" destOrd="0" parTransId="{4ADCE4C3-599F-4A12-875C-DBEC344D655F}" sibTransId="{84C155B6-B175-4023-BCDA-F794EB64079E}"/>
    <dgm:cxn modelId="{F00644B0-1138-44E1-A347-7C857391A6A5}" srcId="{988B9CE4-C656-4F1B-89D8-D6417991CE72}" destId="{AF2F712F-F041-48B8-879B-09C429BF87B6}" srcOrd="1" destOrd="0" parTransId="{D3308AFF-DF79-4BE6-9EB6-DF71A7DFF06A}" sibTransId="{6936F043-E0BE-401C-8F17-BA8CB7FA1091}"/>
    <dgm:cxn modelId="{D414AB1F-894A-F74A-957D-A04ED70BDC79}" type="presParOf" srcId="{2131EC9D-A024-4AAB-99DC-08306EB292BC}" destId="{96C92BBC-564F-4DAD-B4E2-1ED1BE49DC30}" srcOrd="0" destOrd="0" presId="urn:microsoft.com/office/officeart/2018/2/layout/IconVerticalSolidList"/>
    <dgm:cxn modelId="{80A6DB63-AA3B-A949-B0DE-D5123D0D9F2E}" type="presParOf" srcId="{96C92BBC-564F-4DAD-B4E2-1ED1BE49DC30}" destId="{B12CA7A6-FA0D-4B2A-983C-8720026D1A34}" srcOrd="0" destOrd="0" presId="urn:microsoft.com/office/officeart/2018/2/layout/IconVerticalSolidList"/>
    <dgm:cxn modelId="{48733623-DC51-5845-9156-6088CB2EEB5B}" type="presParOf" srcId="{96C92BBC-564F-4DAD-B4E2-1ED1BE49DC30}" destId="{D1BFD7AB-C0C2-4050-A961-FE98C3DD5864}" srcOrd="1" destOrd="0" presId="urn:microsoft.com/office/officeart/2018/2/layout/IconVerticalSolidList"/>
    <dgm:cxn modelId="{D9365B99-678A-1745-80A7-CDAF9965233C}" type="presParOf" srcId="{96C92BBC-564F-4DAD-B4E2-1ED1BE49DC30}" destId="{224150A6-6BEF-43D7-9669-792C50EE7C1F}" srcOrd="2" destOrd="0" presId="urn:microsoft.com/office/officeart/2018/2/layout/IconVerticalSolidList"/>
    <dgm:cxn modelId="{8CC337D9-7839-A14E-AA7C-2A25963289E6}" type="presParOf" srcId="{96C92BBC-564F-4DAD-B4E2-1ED1BE49DC30}" destId="{533274CD-8801-485D-B71C-4B7582970109}" srcOrd="3" destOrd="0" presId="urn:microsoft.com/office/officeart/2018/2/layout/IconVerticalSolidList"/>
    <dgm:cxn modelId="{CBDF5DBC-AC7D-704B-A7C8-F39E33BFE710}" type="presParOf" srcId="{2131EC9D-A024-4AAB-99DC-08306EB292BC}" destId="{E5286494-805D-4E05-8741-6E6E29A8B3C1}" srcOrd="1" destOrd="0" presId="urn:microsoft.com/office/officeart/2018/2/layout/IconVerticalSolidList"/>
    <dgm:cxn modelId="{B27514D8-FC00-2B40-AFEB-789EE1F76951}" type="presParOf" srcId="{2131EC9D-A024-4AAB-99DC-08306EB292BC}" destId="{6BDFC9C5-FAA1-4F5E-BC0C-9843A9AB9C23}" srcOrd="2" destOrd="0" presId="urn:microsoft.com/office/officeart/2018/2/layout/IconVerticalSolidList"/>
    <dgm:cxn modelId="{E13E1157-0BEE-4C4F-9204-19B499C4018A}" type="presParOf" srcId="{6BDFC9C5-FAA1-4F5E-BC0C-9843A9AB9C23}" destId="{0C3F73EF-222D-4879-89C7-54416FD84FF9}" srcOrd="0" destOrd="0" presId="urn:microsoft.com/office/officeart/2018/2/layout/IconVerticalSolidList"/>
    <dgm:cxn modelId="{96C6D396-194A-5748-A9B9-887BD0311F58}" type="presParOf" srcId="{6BDFC9C5-FAA1-4F5E-BC0C-9843A9AB9C23}" destId="{7D0FD32F-7311-40D6-BB43-60402419F208}" srcOrd="1" destOrd="0" presId="urn:microsoft.com/office/officeart/2018/2/layout/IconVerticalSolidList"/>
    <dgm:cxn modelId="{F9E851B1-64B7-1A4C-A920-B89E3034461D}" type="presParOf" srcId="{6BDFC9C5-FAA1-4F5E-BC0C-9843A9AB9C23}" destId="{C8E03FFF-ABB4-4640-9C06-286AB1BBA257}" srcOrd="2" destOrd="0" presId="urn:microsoft.com/office/officeart/2018/2/layout/IconVerticalSolidList"/>
    <dgm:cxn modelId="{72D46847-5597-0747-BE0B-B8812E03E85D}" type="presParOf" srcId="{6BDFC9C5-FAA1-4F5E-BC0C-9843A9AB9C23}" destId="{35AC34D4-98E5-47FC-8714-71F255591EBD}" srcOrd="3" destOrd="0" presId="urn:microsoft.com/office/officeart/2018/2/layout/IconVerticalSolidList"/>
    <dgm:cxn modelId="{9301BC1D-2A61-8145-B56B-49969A526885}" type="presParOf" srcId="{2131EC9D-A024-4AAB-99DC-08306EB292BC}" destId="{7278E548-4EA3-44A2-A50E-AF24EEE9CED3}" srcOrd="3" destOrd="0" presId="urn:microsoft.com/office/officeart/2018/2/layout/IconVerticalSolidList"/>
    <dgm:cxn modelId="{DBE18F4C-210A-6E45-8493-CDE04CFF3750}" type="presParOf" srcId="{2131EC9D-A024-4AAB-99DC-08306EB292BC}" destId="{540A9B7B-9242-4399-90A0-E186C3EDE0F6}" srcOrd="4" destOrd="0" presId="urn:microsoft.com/office/officeart/2018/2/layout/IconVerticalSolidList"/>
    <dgm:cxn modelId="{7A50E67E-174C-F14B-B402-32EF37C45BC8}" type="presParOf" srcId="{540A9B7B-9242-4399-90A0-E186C3EDE0F6}" destId="{0D19A53F-5AD1-495C-A883-EDDCCBBE04A4}" srcOrd="0" destOrd="0" presId="urn:microsoft.com/office/officeart/2018/2/layout/IconVerticalSolidList"/>
    <dgm:cxn modelId="{930B3531-177D-B942-B2B8-42B83C18D49F}" type="presParOf" srcId="{540A9B7B-9242-4399-90A0-E186C3EDE0F6}" destId="{CBA07FC0-2D0A-428E-AE33-25BAF4D9DE07}" srcOrd="1" destOrd="0" presId="urn:microsoft.com/office/officeart/2018/2/layout/IconVerticalSolidList"/>
    <dgm:cxn modelId="{42550D18-523A-5742-9961-4D510305100A}" type="presParOf" srcId="{540A9B7B-9242-4399-90A0-E186C3EDE0F6}" destId="{07EE8CA4-1761-4477-A675-CA875B3FCEAB}" srcOrd="2" destOrd="0" presId="urn:microsoft.com/office/officeart/2018/2/layout/IconVerticalSolidList"/>
    <dgm:cxn modelId="{23967F51-8A9F-6B4E-8714-029A200A7E1A}" type="presParOf" srcId="{540A9B7B-9242-4399-90A0-E186C3EDE0F6}" destId="{B04CC235-3D0A-4BF8-BD74-C09F8270FAC0}" srcOrd="3" destOrd="0" presId="urn:microsoft.com/office/officeart/2018/2/layout/IconVerticalSolidList"/>
    <dgm:cxn modelId="{A06E271F-6B0D-7C4D-BFC8-6F64F2257D3D}" type="presParOf" srcId="{2131EC9D-A024-4AAB-99DC-08306EB292BC}" destId="{D5415E4E-37A8-418A-A04F-1A1575E4C09B}" srcOrd="5" destOrd="0" presId="urn:microsoft.com/office/officeart/2018/2/layout/IconVerticalSolidList"/>
    <dgm:cxn modelId="{B4335E53-BA2F-FA42-A733-6F8209077BC4}" type="presParOf" srcId="{2131EC9D-A024-4AAB-99DC-08306EB292BC}" destId="{0E04F0BF-4455-455D-9D01-6F5EEE081379}" srcOrd="6" destOrd="0" presId="urn:microsoft.com/office/officeart/2018/2/layout/IconVerticalSolidList"/>
    <dgm:cxn modelId="{7583E02D-B032-1946-BF64-51299913A88C}" type="presParOf" srcId="{0E04F0BF-4455-455D-9D01-6F5EEE081379}" destId="{34740640-7CE4-4F47-8DFE-5944A6783533}" srcOrd="0" destOrd="0" presId="urn:microsoft.com/office/officeart/2018/2/layout/IconVerticalSolidList"/>
    <dgm:cxn modelId="{656EEE21-C35D-AB47-8657-5A968DB5089C}" type="presParOf" srcId="{0E04F0BF-4455-455D-9D01-6F5EEE081379}" destId="{43B6FD25-3E6D-44E6-83BB-B3A6B6FBDB1F}" srcOrd="1" destOrd="0" presId="urn:microsoft.com/office/officeart/2018/2/layout/IconVerticalSolidList"/>
    <dgm:cxn modelId="{AF75B6F4-1D19-B443-B997-8005CE96596E}" type="presParOf" srcId="{0E04F0BF-4455-455D-9D01-6F5EEE081379}" destId="{8B6FC588-EAFE-42DD-B307-E2EE98CABACB}" srcOrd="2" destOrd="0" presId="urn:microsoft.com/office/officeart/2018/2/layout/IconVerticalSolidList"/>
    <dgm:cxn modelId="{564D8A29-2439-3D4D-88F7-427E2887D279}" type="presParOf" srcId="{0E04F0BF-4455-455D-9D01-6F5EEE081379}" destId="{4711A3CB-C9C4-4546-BC16-501F38962A58}" srcOrd="3" destOrd="0" presId="urn:microsoft.com/office/officeart/2018/2/layout/IconVerticalSolidList"/>
    <dgm:cxn modelId="{3F420E05-9D66-A64B-A14F-3D483A1E24F1}" type="presParOf" srcId="{2131EC9D-A024-4AAB-99DC-08306EB292BC}" destId="{730B404E-37AD-479D-8E1C-3BBE868AB1BE}" srcOrd="7" destOrd="0" presId="urn:microsoft.com/office/officeart/2018/2/layout/IconVerticalSolidList"/>
    <dgm:cxn modelId="{CA1B6EC9-AFCD-074B-BCF1-E6A3C2260F83}" type="presParOf" srcId="{2131EC9D-A024-4AAB-99DC-08306EB292BC}" destId="{3C179157-76A9-4CE0-A22E-5CF63C756146}" srcOrd="8" destOrd="0" presId="urn:microsoft.com/office/officeart/2018/2/layout/IconVerticalSolidList"/>
    <dgm:cxn modelId="{018BE080-BCA6-9C4F-9FDA-22A027AB422C}" type="presParOf" srcId="{3C179157-76A9-4CE0-A22E-5CF63C756146}" destId="{567EF49D-D6A5-4544-ACDB-6CF9D5D9EDA8}" srcOrd="0" destOrd="0" presId="urn:microsoft.com/office/officeart/2018/2/layout/IconVerticalSolidList"/>
    <dgm:cxn modelId="{FBDBDE41-8E25-9A4A-A739-304A9625EB0F}" type="presParOf" srcId="{3C179157-76A9-4CE0-A22E-5CF63C756146}" destId="{FF80B1EC-1BC1-4FC1-9CBE-9C704AF81618}" srcOrd="1" destOrd="0" presId="urn:microsoft.com/office/officeart/2018/2/layout/IconVerticalSolidList"/>
    <dgm:cxn modelId="{96516AF7-F78E-9544-A6D8-BA596C2A64CA}" type="presParOf" srcId="{3C179157-76A9-4CE0-A22E-5CF63C756146}" destId="{67CCF707-E636-460D-8314-E870643A1DFF}" srcOrd="2" destOrd="0" presId="urn:microsoft.com/office/officeart/2018/2/layout/IconVerticalSolidList"/>
    <dgm:cxn modelId="{382A64CE-77C0-BF41-A3CF-3826C627A332}" type="presParOf" srcId="{3C179157-76A9-4CE0-A22E-5CF63C756146}" destId="{0C6C1CB5-81FD-423A-9ED8-DA934DCE0808}" srcOrd="3" destOrd="0" presId="urn:microsoft.com/office/officeart/2018/2/layout/IconVerticalSolidList"/>
    <dgm:cxn modelId="{2862D517-4C25-A745-9FF9-DB9AEA31907B}" type="presParOf" srcId="{2131EC9D-A024-4AAB-99DC-08306EB292BC}" destId="{455D4B04-BB69-4A30-ADE0-1D936A807824}" srcOrd="9" destOrd="0" presId="urn:microsoft.com/office/officeart/2018/2/layout/IconVerticalSolidList"/>
    <dgm:cxn modelId="{22F81FBB-A1E3-3F49-886A-6320FF20CA26}" type="presParOf" srcId="{2131EC9D-A024-4AAB-99DC-08306EB292BC}" destId="{E12E6972-4F9B-46BB-8C6D-E010C059A128}" srcOrd="10" destOrd="0" presId="urn:microsoft.com/office/officeart/2018/2/layout/IconVerticalSolidList"/>
    <dgm:cxn modelId="{2FA0AFDE-5CFB-D145-9BEC-959CE940B171}" type="presParOf" srcId="{E12E6972-4F9B-46BB-8C6D-E010C059A128}" destId="{30141214-948E-415E-B3DF-1E3042EA9697}" srcOrd="0" destOrd="0" presId="urn:microsoft.com/office/officeart/2018/2/layout/IconVerticalSolidList"/>
    <dgm:cxn modelId="{CC48B5A9-5948-744D-A8CD-CCECA682FCE9}" type="presParOf" srcId="{E12E6972-4F9B-46BB-8C6D-E010C059A128}" destId="{687A072B-6AD9-4C73-8B34-35B4967E40C0}" srcOrd="1" destOrd="0" presId="urn:microsoft.com/office/officeart/2018/2/layout/IconVerticalSolidList"/>
    <dgm:cxn modelId="{527405DD-D33E-A643-8B4F-36A90BC5CC16}" type="presParOf" srcId="{E12E6972-4F9B-46BB-8C6D-E010C059A128}" destId="{59FEA7AC-9BC7-406A-890D-F917A667E01A}" srcOrd="2" destOrd="0" presId="urn:microsoft.com/office/officeart/2018/2/layout/IconVerticalSolidList"/>
    <dgm:cxn modelId="{02DC4FA1-CA74-C14B-A55F-9C8DFAD2B483}" type="presParOf" srcId="{E12E6972-4F9B-46BB-8C6D-E010C059A128}" destId="{A20E4CD5-EFB8-4BFE-8C84-C29C5CEF6896}" srcOrd="3" destOrd="0" presId="urn:microsoft.com/office/officeart/2018/2/layout/IconVerticalSolidList"/>
    <dgm:cxn modelId="{B66F25DF-D1EE-CF42-A46B-7A3A75CB1CF2}" type="presParOf" srcId="{2131EC9D-A024-4AAB-99DC-08306EB292BC}" destId="{8CAF2C92-F596-446A-9BF5-2F76E66A5371}" srcOrd="11" destOrd="0" presId="urn:microsoft.com/office/officeart/2018/2/layout/IconVerticalSolidList"/>
    <dgm:cxn modelId="{B39086F3-9176-2F4C-86E9-A4066A012BA8}" type="presParOf" srcId="{2131EC9D-A024-4AAB-99DC-08306EB292BC}" destId="{5AEF10ED-52ED-44BA-8319-068AB91A9D5C}" srcOrd="12" destOrd="0" presId="urn:microsoft.com/office/officeart/2018/2/layout/IconVerticalSolidList"/>
    <dgm:cxn modelId="{F70C87BE-4540-904F-B6EB-8398381E8245}" type="presParOf" srcId="{5AEF10ED-52ED-44BA-8319-068AB91A9D5C}" destId="{8B864242-CDC6-4D2D-8F78-77066F423D8F}" srcOrd="0" destOrd="0" presId="urn:microsoft.com/office/officeart/2018/2/layout/IconVerticalSolidList"/>
    <dgm:cxn modelId="{C9C9CAA5-170C-7741-B9FB-804CA3573649}" type="presParOf" srcId="{5AEF10ED-52ED-44BA-8319-068AB91A9D5C}" destId="{AFBC0EAD-9B7A-4F7B-929B-4F16BDB03EAC}" srcOrd="1" destOrd="0" presId="urn:microsoft.com/office/officeart/2018/2/layout/IconVerticalSolidList"/>
    <dgm:cxn modelId="{D7A1FEAE-76FC-054A-916F-509FC284FA6E}" type="presParOf" srcId="{5AEF10ED-52ED-44BA-8319-068AB91A9D5C}" destId="{1F9F7337-1CC9-4635-A449-5FC4ADEAE979}" srcOrd="2" destOrd="0" presId="urn:microsoft.com/office/officeart/2018/2/layout/IconVerticalSolidList"/>
    <dgm:cxn modelId="{EDAFEDB5-0DF0-984C-B6F8-6FF5DDB51143}" type="presParOf" srcId="{5AEF10ED-52ED-44BA-8319-068AB91A9D5C}" destId="{E4C24390-54FC-4AA3-92E8-70096004857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1377E7-5456-4211-9FCD-5B3DF356E5BE}"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0EE1916-5AC7-4929-ABA8-978657E7BF17}">
      <dgm:prSet/>
      <dgm:spPr/>
      <dgm:t>
        <a:bodyPr/>
        <a:lstStyle/>
        <a:p>
          <a:r>
            <a:rPr lang="en-US" dirty="0"/>
            <a:t>Rugby</a:t>
          </a:r>
        </a:p>
      </dgm:t>
    </dgm:pt>
    <dgm:pt modelId="{C66AA3EC-D33B-494D-A427-222AF649CB50}" type="parTrans" cxnId="{DC86E6CC-C139-4613-A22A-A8E5F4CDABE3}">
      <dgm:prSet/>
      <dgm:spPr/>
      <dgm:t>
        <a:bodyPr/>
        <a:lstStyle/>
        <a:p>
          <a:endParaRPr lang="en-US"/>
        </a:p>
      </dgm:t>
    </dgm:pt>
    <dgm:pt modelId="{678B6F23-3848-487A-8CD2-1198C8CB4151}" type="sibTrans" cxnId="{DC86E6CC-C139-4613-A22A-A8E5F4CDABE3}">
      <dgm:prSet/>
      <dgm:spPr/>
      <dgm:t>
        <a:bodyPr/>
        <a:lstStyle/>
        <a:p>
          <a:endParaRPr lang="en-US"/>
        </a:p>
      </dgm:t>
    </dgm:pt>
    <dgm:pt modelId="{BF365E9B-B92F-4686-B940-2C3D19323764}">
      <dgm:prSet/>
      <dgm:spPr/>
      <dgm:t>
        <a:bodyPr/>
        <a:lstStyle/>
        <a:p>
          <a:r>
            <a:rPr lang="en-US" dirty="0"/>
            <a:t>Proprioception (ABC), the conscious or unconscious awareness of joint positions</a:t>
          </a:r>
        </a:p>
      </dgm:t>
    </dgm:pt>
    <dgm:pt modelId="{0C9F6001-FD52-48BA-8A13-A480E8581AE0}" type="parTrans" cxnId="{3FC608AB-F55C-4A00-8947-B62F2E469B19}">
      <dgm:prSet/>
      <dgm:spPr/>
      <dgm:t>
        <a:bodyPr/>
        <a:lstStyle/>
        <a:p>
          <a:endParaRPr lang="en-US"/>
        </a:p>
      </dgm:t>
    </dgm:pt>
    <dgm:pt modelId="{A033E520-6E04-4607-8C24-10879769179E}" type="sibTrans" cxnId="{3FC608AB-F55C-4A00-8947-B62F2E469B19}">
      <dgm:prSet/>
      <dgm:spPr/>
      <dgm:t>
        <a:bodyPr/>
        <a:lstStyle/>
        <a:p>
          <a:endParaRPr lang="en-US"/>
        </a:p>
      </dgm:t>
    </dgm:pt>
    <dgm:pt modelId="{3AC43467-652C-425E-A466-CD028CF555FC}">
      <dgm:prSet/>
      <dgm:spPr/>
      <dgm:t>
        <a:bodyPr/>
        <a:lstStyle/>
        <a:p>
          <a:r>
            <a:rPr lang="en-US" dirty="0"/>
            <a:t>Balance is used in a lineout, scrum, in a maul, whilst kicking and jumping to receive a high ball</a:t>
          </a:r>
        </a:p>
      </dgm:t>
    </dgm:pt>
    <dgm:pt modelId="{C34DE655-E5F1-4286-9BA8-759D57F83CC0}" type="parTrans" cxnId="{9ECA0D88-F646-4E6E-AA1F-B6AC379341DF}">
      <dgm:prSet/>
      <dgm:spPr/>
      <dgm:t>
        <a:bodyPr/>
        <a:lstStyle/>
        <a:p>
          <a:endParaRPr lang="en-US"/>
        </a:p>
      </dgm:t>
    </dgm:pt>
    <dgm:pt modelId="{B4D8A68C-3D23-4CB2-83EC-DB4707E1669F}" type="sibTrans" cxnId="{9ECA0D88-F646-4E6E-AA1F-B6AC379341DF}">
      <dgm:prSet/>
      <dgm:spPr/>
      <dgm:t>
        <a:bodyPr/>
        <a:lstStyle/>
        <a:p>
          <a:endParaRPr lang="en-US"/>
        </a:p>
      </dgm:t>
    </dgm:pt>
    <dgm:pt modelId="{2C3C6A97-A071-4130-BFD4-84048566EAA6}">
      <dgm:prSet/>
      <dgm:spPr/>
      <dgm:t>
        <a:bodyPr/>
        <a:lstStyle/>
        <a:p>
          <a:r>
            <a:rPr lang="en-US" dirty="0"/>
            <a:t>Backs account for 64% and forwards 54%. 70% of athletes suffer from a re-injury</a:t>
          </a:r>
        </a:p>
      </dgm:t>
    </dgm:pt>
    <dgm:pt modelId="{D1022DB7-69E1-45B1-AC63-DCEDA07FED36}" type="parTrans" cxnId="{DC5068E2-3D97-4B2D-9F1E-D73D0EB5B774}">
      <dgm:prSet/>
      <dgm:spPr/>
      <dgm:t>
        <a:bodyPr/>
        <a:lstStyle/>
        <a:p>
          <a:endParaRPr lang="en-US"/>
        </a:p>
      </dgm:t>
    </dgm:pt>
    <dgm:pt modelId="{20F40F77-7327-4278-AE65-8D34BAD1C351}" type="sibTrans" cxnId="{DC5068E2-3D97-4B2D-9F1E-D73D0EB5B774}">
      <dgm:prSet/>
      <dgm:spPr/>
      <dgm:t>
        <a:bodyPr/>
        <a:lstStyle/>
        <a:p>
          <a:endParaRPr lang="en-US"/>
        </a:p>
      </dgm:t>
    </dgm:pt>
    <dgm:pt modelId="{840DFC5E-EFC9-44D0-BAA1-74AB183047E3}">
      <dgm:prSet/>
      <dgm:spPr/>
      <dgm:t>
        <a:bodyPr/>
        <a:lstStyle/>
        <a:p>
          <a:r>
            <a:rPr lang="en-US" dirty="0"/>
            <a:t>I decided to base my research in rugby as I have an interest in the sport through playing and working</a:t>
          </a:r>
        </a:p>
      </dgm:t>
    </dgm:pt>
    <dgm:pt modelId="{568C07B7-0DB9-4C28-B135-FF47451B2275}" type="parTrans" cxnId="{1F86399B-B422-41A6-8751-24FCFCEE1E87}">
      <dgm:prSet/>
      <dgm:spPr/>
      <dgm:t>
        <a:bodyPr/>
        <a:lstStyle/>
        <a:p>
          <a:endParaRPr lang="en-US"/>
        </a:p>
      </dgm:t>
    </dgm:pt>
    <dgm:pt modelId="{3BD78EE4-93B3-4450-8F6B-B842AE526058}" type="sibTrans" cxnId="{1F86399B-B422-41A6-8751-24FCFCEE1E87}">
      <dgm:prSet/>
      <dgm:spPr/>
      <dgm:t>
        <a:bodyPr/>
        <a:lstStyle/>
        <a:p>
          <a:endParaRPr lang="en-US"/>
        </a:p>
      </dgm:t>
    </dgm:pt>
    <dgm:pt modelId="{735140E5-1C30-1749-A33E-9D1871669845}" type="pres">
      <dgm:prSet presAssocID="{DC1377E7-5456-4211-9FCD-5B3DF356E5BE}" presName="vert0" presStyleCnt="0">
        <dgm:presLayoutVars>
          <dgm:dir/>
          <dgm:animOne val="branch"/>
          <dgm:animLvl val="lvl"/>
        </dgm:presLayoutVars>
      </dgm:prSet>
      <dgm:spPr/>
      <dgm:t>
        <a:bodyPr/>
        <a:lstStyle/>
        <a:p>
          <a:endParaRPr lang="en-US"/>
        </a:p>
      </dgm:t>
    </dgm:pt>
    <dgm:pt modelId="{FA34C08A-7239-3F4A-AE7E-DA6EC23E373A}" type="pres">
      <dgm:prSet presAssocID="{70EE1916-5AC7-4929-ABA8-978657E7BF17}" presName="thickLine" presStyleLbl="alignNode1" presStyleIdx="0" presStyleCnt="5"/>
      <dgm:spPr/>
    </dgm:pt>
    <dgm:pt modelId="{98B1EBAF-E5F7-B143-8C54-DF953B9C4216}" type="pres">
      <dgm:prSet presAssocID="{70EE1916-5AC7-4929-ABA8-978657E7BF17}" presName="horz1" presStyleCnt="0"/>
      <dgm:spPr/>
    </dgm:pt>
    <dgm:pt modelId="{9775182B-F0C1-9347-A253-47D2E977BDA2}" type="pres">
      <dgm:prSet presAssocID="{70EE1916-5AC7-4929-ABA8-978657E7BF17}" presName="tx1" presStyleLbl="revTx" presStyleIdx="0" presStyleCnt="5"/>
      <dgm:spPr/>
      <dgm:t>
        <a:bodyPr/>
        <a:lstStyle/>
        <a:p>
          <a:endParaRPr lang="en-US"/>
        </a:p>
      </dgm:t>
    </dgm:pt>
    <dgm:pt modelId="{4CEFAC65-F85B-2A47-BB0C-81AF743428C4}" type="pres">
      <dgm:prSet presAssocID="{70EE1916-5AC7-4929-ABA8-978657E7BF17}" presName="vert1" presStyleCnt="0"/>
      <dgm:spPr/>
    </dgm:pt>
    <dgm:pt modelId="{CAF2D2E5-140C-4644-96DE-00BF7A9A1C1A}" type="pres">
      <dgm:prSet presAssocID="{BF365E9B-B92F-4686-B940-2C3D19323764}" presName="thickLine" presStyleLbl="alignNode1" presStyleIdx="1" presStyleCnt="5"/>
      <dgm:spPr/>
    </dgm:pt>
    <dgm:pt modelId="{AB43F743-2A1E-034E-914B-50B281E3EA30}" type="pres">
      <dgm:prSet presAssocID="{BF365E9B-B92F-4686-B940-2C3D19323764}" presName="horz1" presStyleCnt="0"/>
      <dgm:spPr/>
    </dgm:pt>
    <dgm:pt modelId="{D00F1556-8005-7545-A875-12D83FA7FEF6}" type="pres">
      <dgm:prSet presAssocID="{BF365E9B-B92F-4686-B940-2C3D19323764}" presName="tx1" presStyleLbl="revTx" presStyleIdx="1" presStyleCnt="5"/>
      <dgm:spPr/>
      <dgm:t>
        <a:bodyPr/>
        <a:lstStyle/>
        <a:p>
          <a:endParaRPr lang="en-US"/>
        </a:p>
      </dgm:t>
    </dgm:pt>
    <dgm:pt modelId="{5D061728-6572-C046-8C3C-C23A37D06973}" type="pres">
      <dgm:prSet presAssocID="{BF365E9B-B92F-4686-B940-2C3D19323764}" presName="vert1" presStyleCnt="0"/>
      <dgm:spPr/>
    </dgm:pt>
    <dgm:pt modelId="{277E0567-CCD4-A54D-9E22-5FE2D0290A67}" type="pres">
      <dgm:prSet presAssocID="{3AC43467-652C-425E-A466-CD028CF555FC}" presName="thickLine" presStyleLbl="alignNode1" presStyleIdx="2" presStyleCnt="5"/>
      <dgm:spPr/>
    </dgm:pt>
    <dgm:pt modelId="{74361431-B902-5F40-A80E-1910B975BB89}" type="pres">
      <dgm:prSet presAssocID="{3AC43467-652C-425E-A466-CD028CF555FC}" presName="horz1" presStyleCnt="0"/>
      <dgm:spPr/>
    </dgm:pt>
    <dgm:pt modelId="{3C6FED12-8AD2-174C-B1CA-C4153A5F2553}" type="pres">
      <dgm:prSet presAssocID="{3AC43467-652C-425E-A466-CD028CF555FC}" presName="tx1" presStyleLbl="revTx" presStyleIdx="2" presStyleCnt="5"/>
      <dgm:spPr/>
      <dgm:t>
        <a:bodyPr/>
        <a:lstStyle/>
        <a:p>
          <a:endParaRPr lang="en-US"/>
        </a:p>
      </dgm:t>
    </dgm:pt>
    <dgm:pt modelId="{08108967-A82C-DE44-ADCB-ABF0CA6A2A0A}" type="pres">
      <dgm:prSet presAssocID="{3AC43467-652C-425E-A466-CD028CF555FC}" presName="vert1" presStyleCnt="0"/>
      <dgm:spPr/>
    </dgm:pt>
    <dgm:pt modelId="{14D51DFE-1450-DB4A-84E0-3EA620598618}" type="pres">
      <dgm:prSet presAssocID="{2C3C6A97-A071-4130-BFD4-84048566EAA6}" presName="thickLine" presStyleLbl="alignNode1" presStyleIdx="3" presStyleCnt="5"/>
      <dgm:spPr/>
    </dgm:pt>
    <dgm:pt modelId="{6B60FC78-95A8-F14C-A1FE-620622D9097C}" type="pres">
      <dgm:prSet presAssocID="{2C3C6A97-A071-4130-BFD4-84048566EAA6}" presName="horz1" presStyleCnt="0"/>
      <dgm:spPr/>
    </dgm:pt>
    <dgm:pt modelId="{476BAA04-974B-694E-BCC7-A5CCF85DCE79}" type="pres">
      <dgm:prSet presAssocID="{2C3C6A97-A071-4130-BFD4-84048566EAA6}" presName="tx1" presStyleLbl="revTx" presStyleIdx="3" presStyleCnt="5"/>
      <dgm:spPr/>
      <dgm:t>
        <a:bodyPr/>
        <a:lstStyle/>
        <a:p>
          <a:endParaRPr lang="en-US"/>
        </a:p>
      </dgm:t>
    </dgm:pt>
    <dgm:pt modelId="{3EE06354-A754-B944-8DAE-1525A391877E}" type="pres">
      <dgm:prSet presAssocID="{2C3C6A97-A071-4130-BFD4-84048566EAA6}" presName="vert1" presStyleCnt="0"/>
      <dgm:spPr/>
    </dgm:pt>
    <dgm:pt modelId="{4A36C6FB-A547-EB44-805B-4DF677EF1DA5}" type="pres">
      <dgm:prSet presAssocID="{840DFC5E-EFC9-44D0-BAA1-74AB183047E3}" presName="thickLine" presStyleLbl="alignNode1" presStyleIdx="4" presStyleCnt="5"/>
      <dgm:spPr/>
    </dgm:pt>
    <dgm:pt modelId="{CC138060-BD58-2349-A51E-C1236091C428}" type="pres">
      <dgm:prSet presAssocID="{840DFC5E-EFC9-44D0-BAA1-74AB183047E3}" presName="horz1" presStyleCnt="0"/>
      <dgm:spPr/>
    </dgm:pt>
    <dgm:pt modelId="{3C10499E-8E16-CF4C-A2BB-D7EA3F5F40C5}" type="pres">
      <dgm:prSet presAssocID="{840DFC5E-EFC9-44D0-BAA1-74AB183047E3}" presName="tx1" presStyleLbl="revTx" presStyleIdx="4" presStyleCnt="5"/>
      <dgm:spPr/>
      <dgm:t>
        <a:bodyPr/>
        <a:lstStyle/>
        <a:p>
          <a:endParaRPr lang="en-US"/>
        </a:p>
      </dgm:t>
    </dgm:pt>
    <dgm:pt modelId="{16833692-EA33-BC46-A642-3FE96D58CCDC}" type="pres">
      <dgm:prSet presAssocID="{840DFC5E-EFC9-44D0-BAA1-74AB183047E3}" presName="vert1" presStyleCnt="0"/>
      <dgm:spPr/>
    </dgm:pt>
  </dgm:ptLst>
  <dgm:cxnLst>
    <dgm:cxn modelId="{3FC608AB-F55C-4A00-8947-B62F2E469B19}" srcId="{DC1377E7-5456-4211-9FCD-5B3DF356E5BE}" destId="{BF365E9B-B92F-4686-B940-2C3D19323764}" srcOrd="1" destOrd="0" parTransId="{0C9F6001-FD52-48BA-8A13-A480E8581AE0}" sibTransId="{A033E520-6E04-4607-8C24-10879769179E}"/>
    <dgm:cxn modelId="{13E60A80-6DC9-5342-8FFA-FFB86828F3B7}" type="presOf" srcId="{DC1377E7-5456-4211-9FCD-5B3DF356E5BE}" destId="{735140E5-1C30-1749-A33E-9D1871669845}" srcOrd="0" destOrd="0" presId="urn:microsoft.com/office/officeart/2008/layout/LinedList"/>
    <dgm:cxn modelId="{6F69AE68-4B4D-664F-8698-7BA2AE853044}" type="presOf" srcId="{70EE1916-5AC7-4929-ABA8-978657E7BF17}" destId="{9775182B-F0C1-9347-A253-47D2E977BDA2}" srcOrd="0" destOrd="0" presId="urn:microsoft.com/office/officeart/2008/layout/LinedList"/>
    <dgm:cxn modelId="{25AD5286-828B-9F46-AD40-E8396257F0CE}" type="presOf" srcId="{3AC43467-652C-425E-A466-CD028CF555FC}" destId="{3C6FED12-8AD2-174C-B1CA-C4153A5F2553}" srcOrd="0" destOrd="0" presId="urn:microsoft.com/office/officeart/2008/layout/LinedList"/>
    <dgm:cxn modelId="{DC86E6CC-C139-4613-A22A-A8E5F4CDABE3}" srcId="{DC1377E7-5456-4211-9FCD-5B3DF356E5BE}" destId="{70EE1916-5AC7-4929-ABA8-978657E7BF17}" srcOrd="0" destOrd="0" parTransId="{C66AA3EC-D33B-494D-A427-222AF649CB50}" sibTransId="{678B6F23-3848-487A-8CD2-1198C8CB4151}"/>
    <dgm:cxn modelId="{1F86399B-B422-41A6-8751-24FCFCEE1E87}" srcId="{DC1377E7-5456-4211-9FCD-5B3DF356E5BE}" destId="{840DFC5E-EFC9-44D0-BAA1-74AB183047E3}" srcOrd="4" destOrd="0" parTransId="{568C07B7-0DB9-4C28-B135-FF47451B2275}" sibTransId="{3BD78EE4-93B3-4450-8F6B-B842AE526058}"/>
    <dgm:cxn modelId="{C4474858-E8A7-1D48-A65A-4BA52DE7041F}" type="presOf" srcId="{2C3C6A97-A071-4130-BFD4-84048566EAA6}" destId="{476BAA04-974B-694E-BCC7-A5CCF85DCE79}" srcOrd="0" destOrd="0" presId="urn:microsoft.com/office/officeart/2008/layout/LinedList"/>
    <dgm:cxn modelId="{C6C60F80-F704-614A-B6BF-C79C3DE79692}" type="presOf" srcId="{840DFC5E-EFC9-44D0-BAA1-74AB183047E3}" destId="{3C10499E-8E16-CF4C-A2BB-D7EA3F5F40C5}" srcOrd="0" destOrd="0" presId="urn:microsoft.com/office/officeart/2008/layout/LinedList"/>
    <dgm:cxn modelId="{3A841692-A6BF-5B44-9E87-D1AB5C6F2D82}" type="presOf" srcId="{BF365E9B-B92F-4686-B940-2C3D19323764}" destId="{D00F1556-8005-7545-A875-12D83FA7FEF6}" srcOrd="0" destOrd="0" presId="urn:microsoft.com/office/officeart/2008/layout/LinedList"/>
    <dgm:cxn modelId="{DC5068E2-3D97-4B2D-9F1E-D73D0EB5B774}" srcId="{DC1377E7-5456-4211-9FCD-5B3DF356E5BE}" destId="{2C3C6A97-A071-4130-BFD4-84048566EAA6}" srcOrd="3" destOrd="0" parTransId="{D1022DB7-69E1-45B1-AC63-DCEDA07FED36}" sibTransId="{20F40F77-7327-4278-AE65-8D34BAD1C351}"/>
    <dgm:cxn modelId="{9ECA0D88-F646-4E6E-AA1F-B6AC379341DF}" srcId="{DC1377E7-5456-4211-9FCD-5B3DF356E5BE}" destId="{3AC43467-652C-425E-A466-CD028CF555FC}" srcOrd="2" destOrd="0" parTransId="{C34DE655-E5F1-4286-9BA8-759D57F83CC0}" sibTransId="{B4D8A68C-3D23-4CB2-83EC-DB4707E1669F}"/>
    <dgm:cxn modelId="{79C9394D-39AD-9141-B9BF-BFB6C7D15777}" type="presParOf" srcId="{735140E5-1C30-1749-A33E-9D1871669845}" destId="{FA34C08A-7239-3F4A-AE7E-DA6EC23E373A}" srcOrd="0" destOrd="0" presId="urn:microsoft.com/office/officeart/2008/layout/LinedList"/>
    <dgm:cxn modelId="{A5EB15F6-6D85-1A40-BE03-E9E9814DCDEF}" type="presParOf" srcId="{735140E5-1C30-1749-A33E-9D1871669845}" destId="{98B1EBAF-E5F7-B143-8C54-DF953B9C4216}" srcOrd="1" destOrd="0" presId="urn:microsoft.com/office/officeart/2008/layout/LinedList"/>
    <dgm:cxn modelId="{6AE1D12E-F175-4149-9C19-31424842C683}" type="presParOf" srcId="{98B1EBAF-E5F7-B143-8C54-DF953B9C4216}" destId="{9775182B-F0C1-9347-A253-47D2E977BDA2}" srcOrd="0" destOrd="0" presId="urn:microsoft.com/office/officeart/2008/layout/LinedList"/>
    <dgm:cxn modelId="{E71CA7E9-4CB2-4B43-BD05-B22524F77370}" type="presParOf" srcId="{98B1EBAF-E5F7-B143-8C54-DF953B9C4216}" destId="{4CEFAC65-F85B-2A47-BB0C-81AF743428C4}" srcOrd="1" destOrd="0" presId="urn:microsoft.com/office/officeart/2008/layout/LinedList"/>
    <dgm:cxn modelId="{22AF86F1-76F7-A348-8305-799EF401C9BA}" type="presParOf" srcId="{735140E5-1C30-1749-A33E-9D1871669845}" destId="{CAF2D2E5-140C-4644-96DE-00BF7A9A1C1A}" srcOrd="2" destOrd="0" presId="urn:microsoft.com/office/officeart/2008/layout/LinedList"/>
    <dgm:cxn modelId="{25891F1A-E832-B141-81E4-799A24182374}" type="presParOf" srcId="{735140E5-1C30-1749-A33E-9D1871669845}" destId="{AB43F743-2A1E-034E-914B-50B281E3EA30}" srcOrd="3" destOrd="0" presId="urn:microsoft.com/office/officeart/2008/layout/LinedList"/>
    <dgm:cxn modelId="{60697FDA-8E39-1E43-83AC-754A35AC5815}" type="presParOf" srcId="{AB43F743-2A1E-034E-914B-50B281E3EA30}" destId="{D00F1556-8005-7545-A875-12D83FA7FEF6}" srcOrd="0" destOrd="0" presId="urn:microsoft.com/office/officeart/2008/layout/LinedList"/>
    <dgm:cxn modelId="{9F852312-C32D-9D47-8733-7B98F0D40B86}" type="presParOf" srcId="{AB43F743-2A1E-034E-914B-50B281E3EA30}" destId="{5D061728-6572-C046-8C3C-C23A37D06973}" srcOrd="1" destOrd="0" presId="urn:microsoft.com/office/officeart/2008/layout/LinedList"/>
    <dgm:cxn modelId="{52120C2B-23A3-764B-B68B-0998B27B5BA4}" type="presParOf" srcId="{735140E5-1C30-1749-A33E-9D1871669845}" destId="{277E0567-CCD4-A54D-9E22-5FE2D0290A67}" srcOrd="4" destOrd="0" presId="urn:microsoft.com/office/officeart/2008/layout/LinedList"/>
    <dgm:cxn modelId="{77D124C0-7862-F541-BC59-7F215E9E6928}" type="presParOf" srcId="{735140E5-1C30-1749-A33E-9D1871669845}" destId="{74361431-B902-5F40-A80E-1910B975BB89}" srcOrd="5" destOrd="0" presId="urn:microsoft.com/office/officeart/2008/layout/LinedList"/>
    <dgm:cxn modelId="{43034869-FEAE-3443-A337-430D5A4A8A0E}" type="presParOf" srcId="{74361431-B902-5F40-A80E-1910B975BB89}" destId="{3C6FED12-8AD2-174C-B1CA-C4153A5F2553}" srcOrd="0" destOrd="0" presId="urn:microsoft.com/office/officeart/2008/layout/LinedList"/>
    <dgm:cxn modelId="{C4330C25-8681-964F-A470-F3A1439ECC08}" type="presParOf" srcId="{74361431-B902-5F40-A80E-1910B975BB89}" destId="{08108967-A82C-DE44-ADCB-ABF0CA6A2A0A}" srcOrd="1" destOrd="0" presId="urn:microsoft.com/office/officeart/2008/layout/LinedList"/>
    <dgm:cxn modelId="{8BCB5295-CDF2-994D-AE93-964D715A21B2}" type="presParOf" srcId="{735140E5-1C30-1749-A33E-9D1871669845}" destId="{14D51DFE-1450-DB4A-84E0-3EA620598618}" srcOrd="6" destOrd="0" presId="urn:microsoft.com/office/officeart/2008/layout/LinedList"/>
    <dgm:cxn modelId="{787A2A2D-1306-2E4C-854A-F9512AAB4157}" type="presParOf" srcId="{735140E5-1C30-1749-A33E-9D1871669845}" destId="{6B60FC78-95A8-F14C-A1FE-620622D9097C}" srcOrd="7" destOrd="0" presId="urn:microsoft.com/office/officeart/2008/layout/LinedList"/>
    <dgm:cxn modelId="{7815CBFD-62C9-9947-B2E6-763A3331F9CA}" type="presParOf" srcId="{6B60FC78-95A8-F14C-A1FE-620622D9097C}" destId="{476BAA04-974B-694E-BCC7-A5CCF85DCE79}" srcOrd="0" destOrd="0" presId="urn:microsoft.com/office/officeart/2008/layout/LinedList"/>
    <dgm:cxn modelId="{6D711841-C261-F144-8808-CC0F7E234492}" type="presParOf" srcId="{6B60FC78-95A8-F14C-A1FE-620622D9097C}" destId="{3EE06354-A754-B944-8DAE-1525A391877E}" srcOrd="1" destOrd="0" presId="urn:microsoft.com/office/officeart/2008/layout/LinedList"/>
    <dgm:cxn modelId="{59D48E0D-735E-1943-ABC6-AE43AC2AEE66}" type="presParOf" srcId="{735140E5-1C30-1749-A33E-9D1871669845}" destId="{4A36C6FB-A547-EB44-805B-4DF677EF1DA5}" srcOrd="8" destOrd="0" presId="urn:microsoft.com/office/officeart/2008/layout/LinedList"/>
    <dgm:cxn modelId="{2811AD7B-9109-464C-9177-CD79747214E8}" type="presParOf" srcId="{735140E5-1C30-1749-A33E-9D1871669845}" destId="{CC138060-BD58-2349-A51E-C1236091C428}" srcOrd="9" destOrd="0" presId="urn:microsoft.com/office/officeart/2008/layout/LinedList"/>
    <dgm:cxn modelId="{F5887CA1-3986-B640-89A4-4D7B9EA7A57C}" type="presParOf" srcId="{CC138060-BD58-2349-A51E-C1236091C428}" destId="{3C10499E-8E16-CF4C-A2BB-D7EA3F5F40C5}" srcOrd="0" destOrd="0" presId="urn:microsoft.com/office/officeart/2008/layout/LinedList"/>
    <dgm:cxn modelId="{70D1EB30-14F8-D94F-A95E-896BA5F88E27}" type="presParOf" srcId="{CC138060-BD58-2349-A51E-C1236091C428}" destId="{16833692-EA33-BC46-A642-3FE96D58CCD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0AA419-1C37-47A2-870E-E41A244C49F7}"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4961BEA6-AB33-467A-9463-1CB56AB983E8}">
      <dgm:prSet/>
      <dgm:spPr/>
      <dgm:t>
        <a:bodyPr/>
        <a:lstStyle/>
        <a:p>
          <a:r>
            <a:rPr lang="en-US" dirty="0"/>
            <a:t>Hypothesis- backs better balance than forwards.</a:t>
          </a:r>
        </a:p>
      </dgm:t>
    </dgm:pt>
    <dgm:pt modelId="{553DEF0F-C1A9-45FF-93A6-4C6E4700327B}" type="parTrans" cxnId="{6F9B75B3-308E-43A7-8CE9-760405ECDF4B}">
      <dgm:prSet/>
      <dgm:spPr/>
      <dgm:t>
        <a:bodyPr/>
        <a:lstStyle/>
        <a:p>
          <a:endParaRPr lang="en-US"/>
        </a:p>
      </dgm:t>
    </dgm:pt>
    <dgm:pt modelId="{290D9450-D077-471D-B6C5-25D006C6419E}" type="sibTrans" cxnId="{6F9B75B3-308E-43A7-8CE9-760405ECDF4B}">
      <dgm:prSet/>
      <dgm:spPr/>
      <dgm:t>
        <a:bodyPr/>
        <a:lstStyle/>
        <a:p>
          <a:endParaRPr lang="en-US"/>
        </a:p>
      </dgm:t>
    </dgm:pt>
    <dgm:pt modelId="{C945A8E1-3EF6-4A90-A31B-36248E6C7A73}">
      <dgm:prSet/>
      <dgm:spPr/>
      <dgm:t>
        <a:bodyPr/>
        <a:lstStyle/>
        <a:p>
          <a:r>
            <a:rPr lang="en-US" dirty="0"/>
            <a:t>Null hypothesis- no difference between backs and forwards</a:t>
          </a:r>
        </a:p>
      </dgm:t>
    </dgm:pt>
    <dgm:pt modelId="{C731AE84-3BC7-4852-B192-C9E39F59B9F7}" type="parTrans" cxnId="{8072AE51-4DC4-4429-A627-4B8612625F94}">
      <dgm:prSet/>
      <dgm:spPr/>
      <dgm:t>
        <a:bodyPr/>
        <a:lstStyle/>
        <a:p>
          <a:endParaRPr lang="en-US"/>
        </a:p>
      </dgm:t>
    </dgm:pt>
    <dgm:pt modelId="{10332485-6F19-49A9-8FE6-E15C69993915}" type="sibTrans" cxnId="{8072AE51-4DC4-4429-A627-4B8612625F94}">
      <dgm:prSet/>
      <dgm:spPr/>
      <dgm:t>
        <a:bodyPr/>
        <a:lstStyle/>
        <a:p>
          <a:endParaRPr lang="en-US"/>
        </a:p>
      </dgm:t>
    </dgm:pt>
    <dgm:pt modelId="{188616B6-C0E4-5747-AD9D-A2D3452D66EE}" type="pres">
      <dgm:prSet presAssocID="{990AA419-1C37-47A2-870E-E41A244C49F7}" presName="hierChild1" presStyleCnt="0">
        <dgm:presLayoutVars>
          <dgm:chPref val="1"/>
          <dgm:dir/>
          <dgm:animOne val="branch"/>
          <dgm:animLvl val="lvl"/>
          <dgm:resizeHandles/>
        </dgm:presLayoutVars>
      </dgm:prSet>
      <dgm:spPr/>
      <dgm:t>
        <a:bodyPr/>
        <a:lstStyle/>
        <a:p>
          <a:endParaRPr lang="en-US"/>
        </a:p>
      </dgm:t>
    </dgm:pt>
    <dgm:pt modelId="{08F8F083-0FF0-0B4B-B107-0D0A984943DF}" type="pres">
      <dgm:prSet presAssocID="{4961BEA6-AB33-467A-9463-1CB56AB983E8}" presName="hierRoot1" presStyleCnt="0"/>
      <dgm:spPr/>
    </dgm:pt>
    <dgm:pt modelId="{397D9F83-20AB-5841-A2B5-44F60B2621B0}" type="pres">
      <dgm:prSet presAssocID="{4961BEA6-AB33-467A-9463-1CB56AB983E8}" presName="composite" presStyleCnt="0"/>
      <dgm:spPr/>
    </dgm:pt>
    <dgm:pt modelId="{2F2EF7E7-8AA6-DE4C-BB88-E627753C65ED}" type="pres">
      <dgm:prSet presAssocID="{4961BEA6-AB33-467A-9463-1CB56AB983E8}" presName="background" presStyleLbl="node0" presStyleIdx="0" presStyleCnt="2"/>
      <dgm:spPr>
        <a:solidFill>
          <a:schemeClr val="accent4"/>
        </a:solidFill>
      </dgm:spPr>
    </dgm:pt>
    <dgm:pt modelId="{1915B554-137A-BE40-80D0-D2CF25CE5372}" type="pres">
      <dgm:prSet presAssocID="{4961BEA6-AB33-467A-9463-1CB56AB983E8}" presName="text" presStyleLbl="fgAcc0" presStyleIdx="0" presStyleCnt="2">
        <dgm:presLayoutVars>
          <dgm:chPref val="3"/>
        </dgm:presLayoutVars>
      </dgm:prSet>
      <dgm:spPr/>
      <dgm:t>
        <a:bodyPr/>
        <a:lstStyle/>
        <a:p>
          <a:endParaRPr lang="en-US"/>
        </a:p>
      </dgm:t>
    </dgm:pt>
    <dgm:pt modelId="{84B687BB-F335-A24D-B9DE-288D621BFBEB}" type="pres">
      <dgm:prSet presAssocID="{4961BEA6-AB33-467A-9463-1CB56AB983E8}" presName="hierChild2" presStyleCnt="0"/>
      <dgm:spPr/>
    </dgm:pt>
    <dgm:pt modelId="{633E2BC0-A6ED-AE46-A89D-433935E34BAF}" type="pres">
      <dgm:prSet presAssocID="{C945A8E1-3EF6-4A90-A31B-36248E6C7A73}" presName="hierRoot1" presStyleCnt="0"/>
      <dgm:spPr/>
    </dgm:pt>
    <dgm:pt modelId="{A6436156-AD66-9B4A-829C-405E59A3F645}" type="pres">
      <dgm:prSet presAssocID="{C945A8E1-3EF6-4A90-A31B-36248E6C7A73}" presName="composite" presStyleCnt="0"/>
      <dgm:spPr/>
    </dgm:pt>
    <dgm:pt modelId="{6DFB8512-D69D-AD48-9200-66016550B8D9}" type="pres">
      <dgm:prSet presAssocID="{C945A8E1-3EF6-4A90-A31B-36248E6C7A73}" presName="background" presStyleLbl="node0" presStyleIdx="1" presStyleCnt="2"/>
      <dgm:spPr>
        <a:solidFill>
          <a:srgbClr val="FF0000"/>
        </a:solidFill>
      </dgm:spPr>
    </dgm:pt>
    <dgm:pt modelId="{CE3FDABA-88D3-5F4F-96E2-2FF862172950}" type="pres">
      <dgm:prSet presAssocID="{C945A8E1-3EF6-4A90-A31B-36248E6C7A73}" presName="text" presStyleLbl="fgAcc0" presStyleIdx="1" presStyleCnt="2">
        <dgm:presLayoutVars>
          <dgm:chPref val="3"/>
        </dgm:presLayoutVars>
      </dgm:prSet>
      <dgm:spPr/>
      <dgm:t>
        <a:bodyPr/>
        <a:lstStyle/>
        <a:p>
          <a:endParaRPr lang="en-US"/>
        </a:p>
      </dgm:t>
    </dgm:pt>
    <dgm:pt modelId="{E1536BA4-F144-3741-861F-03208CE6D54B}" type="pres">
      <dgm:prSet presAssocID="{C945A8E1-3EF6-4A90-A31B-36248E6C7A73}" presName="hierChild2" presStyleCnt="0"/>
      <dgm:spPr/>
    </dgm:pt>
  </dgm:ptLst>
  <dgm:cxnLst>
    <dgm:cxn modelId="{6F9B75B3-308E-43A7-8CE9-760405ECDF4B}" srcId="{990AA419-1C37-47A2-870E-E41A244C49F7}" destId="{4961BEA6-AB33-467A-9463-1CB56AB983E8}" srcOrd="0" destOrd="0" parTransId="{553DEF0F-C1A9-45FF-93A6-4C6E4700327B}" sibTransId="{290D9450-D077-471D-B6C5-25D006C6419E}"/>
    <dgm:cxn modelId="{6D018EFD-1B49-AD46-8C8A-026EFD2092B7}" type="presOf" srcId="{C945A8E1-3EF6-4A90-A31B-36248E6C7A73}" destId="{CE3FDABA-88D3-5F4F-96E2-2FF862172950}" srcOrd="0" destOrd="0" presId="urn:microsoft.com/office/officeart/2005/8/layout/hierarchy1"/>
    <dgm:cxn modelId="{8072AE51-4DC4-4429-A627-4B8612625F94}" srcId="{990AA419-1C37-47A2-870E-E41A244C49F7}" destId="{C945A8E1-3EF6-4A90-A31B-36248E6C7A73}" srcOrd="1" destOrd="0" parTransId="{C731AE84-3BC7-4852-B192-C9E39F59B9F7}" sibTransId="{10332485-6F19-49A9-8FE6-E15C69993915}"/>
    <dgm:cxn modelId="{3B2C08ED-F0DE-974F-8948-3387E2D7E59B}" type="presOf" srcId="{4961BEA6-AB33-467A-9463-1CB56AB983E8}" destId="{1915B554-137A-BE40-80D0-D2CF25CE5372}" srcOrd="0" destOrd="0" presId="urn:microsoft.com/office/officeart/2005/8/layout/hierarchy1"/>
    <dgm:cxn modelId="{07FEA837-B420-C847-AD24-139723C920CA}" type="presOf" srcId="{990AA419-1C37-47A2-870E-E41A244C49F7}" destId="{188616B6-C0E4-5747-AD9D-A2D3452D66EE}" srcOrd="0" destOrd="0" presId="urn:microsoft.com/office/officeart/2005/8/layout/hierarchy1"/>
    <dgm:cxn modelId="{BE05F33B-343B-5043-9CE1-169F6B5413F6}" type="presParOf" srcId="{188616B6-C0E4-5747-AD9D-A2D3452D66EE}" destId="{08F8F083-0FF0-0B4B-B107-0D0A984943DF}" srcOrd="0" destOrd="0" presId="urn:microsoft.com/office/officeart/2005/8/layout/hierarchy1"/>
    <dgm:cxn modelId="{3B332CB1-F961-0A48-9767-EB32AEF08087}" type="presParOf" srcId="{08F8F083-0FF0-0B4B-B107-0D0A984943DF}" destId="{397D9F83-20AB-5841-A2B5-44F60B2621B0}" srcOrd="0" destOrd="0" presId="urn:microsoft.com/office/officeart/2005/8/layout/hierarchy1"/>
    <dgm:cxn modelId="{E122CCFC-0F1F-A840-B000-AC17F704561E}" type="presParOf" srcId="{397D9F83-20AB-5841-A2B5-44F60B2621B0}" destId="{2F2EF7E7-8AA6-DE4C-BB88-E627753C65ED}" srcOrd="0" destOrd="0" presId="urn:microsoft.com/office/officeart/2005/8/layout/hierarchy1"/>
    <dgm:cxn modelId="{511A8D84-9736-0A45-938F-F05A2CA94FB4}" type="presParOf" srcId="{397D9F83-20AB-5841-A2B5-44F60B2621B0}" destId="{1915B554-137A-BE40-80D0-D2CF25CE5372}" srcOrd="1" destOrd="0" presId="urn:microsoft.com/office/officeart/2005/8/layout/hierarchy1"/>
    <dgm:cxn modelId="{902BB757-14CC-684F-8995-4E2E28A34971}" type="presParOf" srcId="{08F8F083-0FF0-0B4B-B107-0D0A984943DF}" destId="{84B687BB-F335-A24D-B9DE-288D621BFBEB}" srcOrd="1" destOrd="0" presId="urn:microsoft.com/office/officeart/2005/8/layout/hierarchy1"/>
    <dgm:cxn modelId="{6F49A472-8ED5-D64F-A5FB-4ABB6EB70FC8}" type="presParOf" srcId="{188616B6-C0E4-5747-AD9D-A2D3452D66EE}" destId="{633E2BC0-A6ED-AE46-A89D-433935E34BAF}" srcOrd="1" destOrd="0" presId="urn:microsoft.com/office/officeart/2005/8/layout/hierarchy1"/>
    <dgm:cxn modelId="{5E54E442-33DB-E14E-AB7A-E2EDBF7DAB5E}" type="presParOf" srcId="{633E2BC0-A6ED-AE46-A89D-433935E34BAF}" destId="{A6436156-AD66-9B4A-829C-405E59A3F645}" srcOrd="0" destOrd="0" presId="urn:microsoft.com/office/officeart/2005/8/layout/hierarchy1"/>
    <dgm:cxn modelId="{8F230FDE-D0B7-F742-8EAE-92EBE015BF1E}" type="presParOf" srcId="{A6436156-AD66-9B4A-829C-405E59A3F645}" destId="{6DFB8512-D69D-AD48-9200-66016550B8D9}" srcOrd="0" destOrd="0" presId="urn:microsoft.com/office/officeart/2005/8/layout/hierarchy1"/>
    <dgm:cxn modelId="{7B0ACF15-9F6A-0248-BC91-B103432849A1}" type="presParOf" srcId="{A6436156-AD66-9B4A-829C-405E59A3F645}" destId="{CE3FDABA-88D3-5F4F-96E2-2FF862172950}" srcOrd="1" destOrd="0" presId="urn:microsoft.com/office/officeart/2005/8/layout/hierarchy1"/>
    <dgm:cxn modelId="{AFE81B2D-8A7D-1F49-B395-8A1134E55BD8}" type="presParOf" srcId="{633E2BC0-A6ED-AE46-A89D-433935E34BAF}" destId="{E1536BA4-F144-3741-861F-03208CE6D54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B0A2FA0-F9CE-4D60-B19A-4C886F7F69E7}" type="doc">
      <dgm:prSet loTypeId="urn:microsoft.com/office/officeart/2016/7/layout/LinearBlockProcessNumbered" loCatId="process" qsTypeId="urn:microsoft.com/office/officeart/2005/8/quickstyle/simple4" qsCatId="simple" csTypeId="urn:microsoft.com/office/officeart/2005/8/colors/colorful5" csCatId="colorful" phldr="1"/>
      <dgm:spPr/>
      <dgm:t>
        <a:bodyPr/>
        <a:lstStyle/>
        <a:p>
          <a:endParaRPr lang="en-US"/>
        </a:p>
      </dgm:t>
    </dgm:pt>
    <dgm:pt modelId="{6408C681-79EC-46A3-8384-06C049AC42FD}">
      <dgm:prSet custT="1"/>
      <dgm:spPr/>
      <dgm:t>
        <a:bodyPr/>
        <a:lstStyle/>
        <a:p>
          <a:r>
            <a:rPr lang="en-US" sz="1800" dirty="0"/>
            <a:t>Participants – Male, over 18 rugby players, division 1, no medical or neurological conditions</a:t>
          </a:r>
          <a:r>
            <a:rPr lang="en-US" sz="1300" dirty="0"/>
            <a:t>.</a:t>
          </a:r>
        </a:p>
      </dgm:t>
    </dgm:pt>
    <dgm:pt modelId="{293F6A1F-591D-484C-B895-DA5091918CD1}" type="parTrans" cxnId="{B09ABF5F-171A-4496-9CD6-E9D3B475D79E}">
      <dgm:prSet/>
      <dgm:spPr/>
      <dgm:t>
        <a:bodyPr/>
        <a:lstStyle/>
        <a:p>
          <a:endParaRPr lang="en-US"/>
        </a:p>
      </dgm:t>
    </dgm:pt>
    <dgm:pt modelId="{1CC6CBAB-D00C-40C6-A442-59BA10BFEC03}" type="sibTrans" cxnId="{B09ABF5F-171A-4496-9CD6-E9D3B475D79E}">
      <dgm:prSet phldrT="01" phldr="0"/>
      <dgm:spPr/>
      <dgm:t>
        <a:bodyPr/>
        <a:lstStyle/>
        <a:p>
          <a:r>
            <a:rPr lang="en-US"/>
            <a:t>01</a:t>
          </a:r>
          <a:endParaRPr lang="en-US" dirty="0"/>
        </a:p>
      </dgm:t>
    </dgm:pt>
    <dgm:pt modelId="{A09370FD-2481-452D-9B20-FFFE10BC0E3A}">
      <dgm:prSet custT="1"/>
      <dgm:spPr/>
      <dgm:t>
        <a:bodyPr/>
        <a:lstStyle/>
        <a:p>
          <a:r>
            <a:rPr lang="en-US" sz="1600" dirty="0"/>
            <a:t>Study design – post test only design, independent variable is player position and dependent is the balance score </a:t>
          </a:r>
        </a:p>
        <a:p>
          <a:endParaRPr lang="en-US" sz="1300" dirty="0"/>
        </a:p>
      </dgm:t>
    </dgm:pt>
    <dgm:pt modelId="{1E50A1E3-F097-4D19-AD1D-330F35B4393B}" type="parTrans" cxnId="{1C3DF129-0D63-45F5-9D96-70807B6B8618}">
      <dgm:prSet/>
      <dgm:spPr/>
      <dgm:t>
        <a:bodyPr/>
        <a:lstStyle/>
        <a:p>
          <a:endParaRPr lang="en-US"/>
        </a:p>
      </dgm:t>
    </dgm:pt>
    <dgm:pt modelId="{79C4A43D-CBF3-4321-B5E7-C6275029CEB0}" type="sibTrans" cxnId="{1C3DF129-0D63-45F5-9D96-70807B6B8618}">
      <dgm:prSet phldrT="02" phldr="0"/>
      <dgm:spPr/>
      <dgm:t>
        <a:bodyPr/>
        <a:lstStyle/>
        <a:p>
          <a:r>
            <a:rPr lang="en-US"/>
            <a:t>02</a:t>
          </a:r>
          <a:endParaRPr lang="en-US" dirty="0"/>
        </a:p>
      </dgm:t>
    </dgm:pt>
    <dgm:pt modelId="{BB7706AD-1A4D-4B92-9BF9-AE8F344060B9}">
      <dgm:prSet custT="1"/>
      <dgm:spPr/>
      <dgm:t>
        <a:bodyPr/>
        <a:lstStyle/>
        <a:p>
          <a:r>
            <a:rPr lang="en-US" sz="1600" dirty="0"/>
            <a:t>Protocol – 3 point SEBT.</a:t>
          </a:r>
        </a:p>
        <a:p>
          <a:r>
            <a:rPr lang="en-US" sz="1600" dirty="0"/>
            <a:t>Leg length</a:t>
          </a:r>
        </a:p>
        <a:p>
          <a:r>
            <a:rPr lang="en-US" sz="1600" dirty="0"/>
            <a:t>Stand on dominant leg </a:t>
          </a:r>
        </a:p>
        <a:p>
          <a:r>
            <a:rPr lang="en-US" sz="1600" dirty="0"/>
            <a:t>3 trials, average each direction</a:t>
          </a:r>
        </a:p>
        <a:p>
          <a:endParaRPr lang="en-US" sz="1300" dirty="0"/>
        </a:p>
      </dgm:t>
    </dgm:pt>
    <dgm:pt modelId="{40257F93-D246-4DC0-8B52-091109962B57}" type="parTrans" cxnId="{6FBED548-EF7D-4660-A285-1B31A7D1783F}">
      <dgm:prSet/>
      <dgm:spPr/>
      <dgm:t>
        <a:bodyPr/>
        <a:lstStyle/>
        <a:p>
          <a:endParaRPr lang="en-US"/>
        </a:p>
      </dgm:t>
    </dgm:pt>
    <dgm:pt modelId="{A32E009C-913D-4160-BCDD-31064497A6DE}" type="sibTrans" cxnId="{6FBED548-EF7D-4660-A285-1B31A7D1783F}">
      <dgm:prSet phldrT="03" phldr="0"/>
      <dgm:spPr/>
      <dgm:t>
        <a:bodyPr/>
        <a:lstStyle/>
        <a:p>
          <a:r>
            <a:rPr lang="en-US"/>
            <a:t>03</a:t>
          </a:r>
          <a:endParaRPr lang="en-US" dirty="0"/>
        </a:p>
      </dgm:t>
    </dgm:pt>
    <dgm:pt modelId="{0591D566-0905-B74A-9345-D173D24E9EA9}" type="pres">
      <dgm:prSet presAssocID="{6B0A2FA0-F9CE-4D60-B19A-4C886F7F69E7}" presName="Name0" presStyleCnt="0">
        <dgm:presLayoutVars>
          <dgm:animLvl val="lvl"/>
          <dgm:resizeHandles val="exact"/>
        </dgm:presLayoutVars>
      </dgm:prSet>
      <dgm:spPr/>
      <dgm:t>
        <a:bodyPr/>
        <a:lstStyle/>
        <a:p>
          <a:endParaRPr lang="en-US"/>
        </a:p>
      </dgm:t>
    </dgm:pt>
    <dgm:pt modelId="{C9449719-6E83-184C-A561-E0FD9E708FB9}" type="pres">
      <dgm:prSet presAssocID="{6408C681-79EC-46A3-8384-06C049AC42FD}" presName="compositeNode" presStyleCnt="0">
        <dgm:presLayoutVars>
          <dgm:bulletEnabled val="1"/>
        </dgm:presLayoutVars>
      </dgm:prSet>
      <dgm:spPr/>
    </dgm:pt>
    <dgm:pt modelId="{D84AF47E-A8EA-1640-A4E2-E48A704FE0DB}" type="pres">
      <dgm:prSet presAssocID="{6408C681-79EC-46A3-8384-06C049AC42FD}" presName="bgRect" presStyleLbl="alignNode1" presStyleIdx="0" presStyleCnt="3" custScaleX="95777" custScaleY="108985"/>
      <dgm:spPr/>
      <dgm:t>
        <a:bodyPr/>
        <a:lstStyle/>
        <a:p>
          <a:endParaRPr lang="en-US"/>
        </a:p>
      </dgm:t>
    </dgm:pt>
    <dgm:pt modelId="{7DC27B58-091E-DE4D-BA08-D08C9B2CFB47}" type="pres">
      <dgm:prSet presAssocID="{1CC6CBAB-D00C-40C6-A442-59BA10BFEC03}" presName="sibTransNodeRect" presStyleLbl="alignNode1" presStyleIdx="0" presStyleCnt="3" custLinFactNeighborX="-1264" custLinFactNeighborY="-46668">
        <dgm:presLayoutVars>
          <dgm:chMax val="0"/>
          <dgm:bulletEnabled val="1"/>
        </dgm:presLayoutVars>
      </dgm:prSet>
      <dgm:spPr/>
      <dgm:t>
        <a:bodyPr/>
        <a:lstStyle/>
        <a:p>
          <a:endParaRPr lang="en-US"/>
        </a:p>
      </dgm:t>
    </dgm:pt>
    <dgm:pt modelId="{71CAB689-EEF9-9B4E-AECC-7A36030645E8}" type="pres">
      <dgm:prSet presAssocID="{6408C681-79EC-46A3-8384-06C049AC42FD}" presName="nodeRect" presStyleLbl="alignNode1" presStyleIdx="0" presStyleCnt="3">
        <dgm:presLayoutVars>
          <dgm:bulletEnabled val="1"/>
        </dgm:presLayoutVars>
      </dgm:prSet>
      <dgm:spPr/>
      <dgm:t>
        <a:bodyPr/>
        <a:lstStyle/>
        <a:p>
          <a:endParaRPr lang="en-US"/>
        </a:p>
      </dgm:t>
    </dgm:pt>
    <dgm:pt modelId="{D8709358-E33E-2948-BE6C-A6110C9EEE6F}" type="pres">
      <dgm:prSet presAssocID="{1CC6CBAB-D00C-40C6-A442-59BA10BFEC03}" presName="sibTrans" presStyleCnt="0"/>
      <dgm:spPr/>
    </dgm:pt>
    <dgm:pt modelId="{1FA6DE97-3032-D644-8881-A9EECE4046C2}" type="pres">
      <dgm:prSet presAssocID="{A09370FD-2481-452D-9B20-FFFE10BC0E3A}" presName="compositeNode" presStyleCnt="0">
        <dgm:presLayoutVars>
          <dgm:bulletEnabled val="1"/>
        </dgm:presLayoutVars>
      </dgm:prSet>
      <dgm:spPr/>
    </dgm:pt>
    <dgm:pt modelId="{03F58DEE-273F-B040-8878-06CCC1B4D61A}" type="pres">
      <dgm:prSet presAssocID="{A09370FD-2481-452D-9B20-FFFE10BC0E3A}" presName="bgRect" presStyleLbl="alignNode1" presStyleIdx="1" presStyleCnt="3" custScaleX="102377" custScaleY="107616" custLinFactNeighborX="1251" custLinFactNeighborY="3650"/>
      <dgm:spPr/>
      <dgm:t>
        <a:bodyPr/>
        <a:lstStyle/>
        <a:p>
          <a:endParaRPr lang="en-US"/>
        </a:p>
      </dgm:t>
    </dgm:pt>
    <dgm:pt modelId="{B3EE5C1C-8F86-8A42-8450-5AFF28A5A06A}" type="pres">
      <dgm:prSet presAssocID="{79C4A43D-CBF3-4321-B5E7-C6275029CEB0}" presName="sibTransNodeRect" presStyleLbl="alignNode1" presStyleIdx="1" presStyleCnt="3" custLinFactNeighborY="-43164">
        <dgm:presLayoutVars>
          <dgm:chMax val="0"/>
          <dgm:bulletEnabled val="1"/>
        </dgm:presLayoutVars>
      </dgm:prSet>
      <dgm:spPr/>
      <dgm:t>
        <a:bodyPr/>
        <a:lstStyle/>
        <a:p>
          <a:endParaRPr lang="en-US"/>
        </a:p>
      </dgm:t>
    </dgm:pt>
    <dgm:pt modelId="{3692647D-422E-CC47-973E-4B23BF9375BC}" type="pres">
      <dgm:prSet presAssocID="{A09370FD-2481-452D-9B20-FFFE10BC0E3A}" presName="nodeRect" presStyleLbl="alignNode1" presStyleIdx="1" presStyleCnt="3">
        <dgm:presLayoutVars>
          <dgm:bulletEnabled val="1"/>
        </dgm:presLayoutVars>
      </dgm:prSet>
      <dgm:spPr/>
      <dgm:t>
        <a:bodyPr/>
        <a:lstStyle/>
        <a:p>
          <a:endParaRPr lang="en-US"/>
        </a:p>
      </dgm:t>
    </dgm:pt>
    <dgm:pt modelId="{DEBBC089-488D-FF44-9459-E3D8188B0FF1}" type="pres">
      <dgm:prSet presAssocID="{79C4A43D-CBF3-4321-B5E7-C6275029CEB0}" presName="sibTrans" presStyleCnt="0"/>
      <dgm:spPr/>
    </dgm:pt>
    <dgm:pt modelId="{31AD80AE-B0E5-8044-9909-FF83758C0DF7}" type="pres">
      <dgm:prSet presAssocID="{BB7706AD-1A4D-4B92-9BF9-AE8F344060B9}" presName="compositeNode" presStyleCnt="0">
        <dgm:presLayoutVars>
          <dgm:bulletEnabled val="1"/>
        </dgm:presLayoutVars>
      </dgm:prSet>
      <dgm:spPr/>
    </dgm:pt>
    <dgm:pt modelId="{0EC1AAFE-9D15-854F-97CB-76627872282E}" type="pres">
      <dgm:prSet presAssocID="{BB7706AD-1A4D-4B92-9BF9-AE8F344060B9}" presName="bgRect" presStyleLbl="alignNode1" presStyleIdx="2" presStyleCnt="3" custScaleX="92621" custScaleY="107830" custLinFactX="22031" custLinFactNeighborX="100000" custLinFactNeighborY="-1043"/>
      <dgm:spPr/>
      <dgm:t>
        <a:bodyPr/>
        <a:lstStyle/>
        <a:p>
          <a:endParaRPr lang="en-US"/>
        </a:p>
      </dgm:t>
    </dgm:pt>
    <dgm:pt modelId="{7DC895E9-3CF4-F545-9BC1-82CDE3FA55F5}" type="pres">
      <dgm:prSet presAssocID="{A32E009C-913D-4160-BCDD-31064497A6DE}" presName="sibTransNodeRect" presStyleLbl="alignNode1" presStyleIdx="2" presStyleCnt="3" custLinFactNeighborY="-46668">
        <dgm:presLayoutVars>
          <dgm:chMax val="0"/>
          <dgm:bulletEnabled val="1"/>
        </dgm:presLayoutVars>
      </dgm:prSet>
      <dgm:spPr/>
      <dgm:t>
        <a:bodyPr/>
        <a:lstStyle/>
        <a:p>
          <a:endParaRPr lang="en-US"/>
        </a:p>
      </dgm:t>
    </dgm:pt>
    <dgm:pt modelId="{CD3FE93E-F6E2-2A4C-BAFE-AD28161608CA}" type="pres">
      <dgm:prSet presAssocID="{BB7706AD-1A4D-4B92-9BF9-AE8F344060B9}" presName="nodeRect" presStyleLbl="alignNode1" presStyleIdx="2" presStyleCnt="3">
        <dgm:presLayoutVars>
          <dgm:bulletEnabled val="1"/>
        </dgm:presLayoutVars>
      </dgm:prSet>
      <dgm:spPr/>
      <dgm:t>
        <a:bodyPr/>
        <a:lstStyle/>
        <a:p>
          <a:endParaRPr lang="en-US"/>
        </a:p>
      </dgm:t>
    </dgm:pt>
  </dgm:ptLst>
  <dgm:cxnLst>
    <dgm:cxn modelId="{974A60F8-7C7C-4E4D-922E-DEF6062C7765}" type="presOf" srcId="{BB7706AD-1A4D-4B92-9BF9-AE8F344060B9}" destId="{0EC1AAFE-9D15-854F-97CB-76627872282E}" srcOrd="0" destOrd="0" presId="urn:microsoft.com/office/officeart/2016/7/layout/LinearBlockProcessNumbered"/>
    <dgm:cxn modelId="{4698F1B6-9F7E-FA47-9C50-8F80AFFD1EF2}" type="presOf" srcId="{1CC6CBAB-D00C-40C6-A442-59BA10BFEC03}" destId="{7DC27B58-091E-DE4D-BA08-D08C9B2CFB47}" srcOrd="0" destOrd="0" presId="urn:microsoft.com/office/officeart/2016/7/layout/LinearBlockProcessNumbered"/>
    <dgm:cxn modelId="{4AB7D4F9-C923-F74B-9F4C-87D1013DAA9C}" type="presOf" srcId="{A09370FD-2481-452D-9B20-FFFE10BC0E3A}" destId="{3692647D-422E-CC47-973E-4B23BF9375BC}" srcOrd="1" destOrd="0" presId="urn:microsoft.com/office/officeart/2016/7/layout/LinearBlockProcessNumbered"/>
    <dgm:cxn modelId="{1C3DF129-0D63-45F5-9D96-70807B6B8618}" srcId="{6B0A2FA0-F9CE-4D60-B19A-4C886F7F69E7}" destId="{A09370FD-2481-452D-9B20-FFFE10BC0E3A}" srcOrd="1" destOrd="0" parTransId="{1E50A1E3-F097-4D19-AD1D-330F35B4393B}" sibTransId="{79C4A43D-CBF3-4321-B5E7-C6275029CEB0}"/>
    <dgm:cxn modelId="{A9E59468-C972-CF4D-9FD3-DBB01146BD1A}" type="presOf" srcId="{6B0A2FA0-F9CE-4D60-B19A-4C886F7F69E7}" destId="{0591D566-0905-B74A-9345-D173D24E9EA9}" srcOrd="0" destOrd="0" presId="urn:microsoft.com/office/officeart/2016/7/layout/LinearBlockProcessNumbered"/>
    <dgm:cxn modelId="{9C2BAF9F-D9EE-9D42-A14A-09DCB938D13D}" type="presOf" srcId="{79C4A43D-CBF3-4321-B5E7-C6275029CEB0}" destId="{B3EE5C1C-8F86-8A42-8450-5AFF28A5A06A}" srcOrd="0" destOrd="0" presId="urn:microsoft.com/office/officeart/2016/7/layout/LinearBlockProcessNumbered"/>
    <dgm:cxn modelId="{0E641173-CD81-3A4A-9199-C2276CC75694}" type="presOf" srcId="{BB7706AD-1A4D-4B92-9BF9-AE8F344060B9}" destId="{CD3FE93E-F6E2-2A4C-BAFE-AD28161608CA}" srcOrd="1" destOrd="0" presId="urn:microsoft.com/office/officeart/2016/7/layout/LinearBlockProcessNumbered"/>
    <dgm:cxn modelId="{F2D25ABB-D3A3-9B4C-8E7A-DB86E63EBB24}" type="presOf" srcId="{6408C681-79EC-46A3-8384-06C049AC42FD}" destId="{D84AF47E-A8EA-1640-A4E2-E48A704FE0DB}" srcOrd="0" destOrd="0" presId="urn:microsoft.com/office/officeart/2016/7/layout/LinearBlockProcessNumbered"/>
    <dgm:cxn modelId="{DB43145B-2E12-074B-A3C0-36683E5FB313}" type="presOf" srcId="{A32E009C-913D-4160-BCDD-31064497A6DE}" destId="{7DC895E9-3CF4-F545-9BC1-82CDE3FA55F5}" srcOrd="0" destOrd="0" presId="urn:microsoft.com/office/officeart/2016/7/layout/LinearBlockProcessNumbered"/>
    <dgm:cxn modelId="{6FBED548-EF7D-4660-A285-1B31A7D1783F}" srcId="{6B0A2FA0-F9CE-4D60-B19A-4C886F7F69E7}" destId="{BB7706AD-1A4D-4B92-9BF9-AE8F344060B9}" srcOrd="2" destOrd="0" parTransId="{40257F93-D246-4DC0-8B52-091109962B57}" sibTransId="{A32E009C-913D-4160-BCDD-31064497A6DE}"/>
    <dgm:cxn modelId="{975E65A9-620B-D44F-9F07-F7D66B51B70B}" type="presOf" srcId="{A09370FD-2481-452D-9B20-FFFE10BC0E3A}" destId="{03F58DEE-273F-B040-8878-06CCC1B4D61A}" srcOrd="0" destOrd="0" presId="urn:microsoft.com/office/officeart/2016/7/layout/LinearBlockProcessNumbered"/>
    <dgm:cxn modelId="{B09ABF5F-171A-4496-9CD6-E9D3B475D79E}" srcId="{6B0A2FA0-F9CE-4D60-B19A-4C886F7F69E7}" destId="{6408C681-79EC-46A3-8384-06C049AC42FD}" srcOrd="0" destOrd="0" parTransId="{293F6A1F-591D-484C-B895-DA5091918CD1}" sibTransId="{1CC6CBAB-D00C-40C6-A442-59BA10BFEC03}"/>
    <dgm:cxn modelId="{D4D1E646-C631-A949-B9E0-8856D9A27C69}" type="presOf" srcId="{6408C681-79EC-46A3-8384-06C049AC42FD}" destId="{71CAB689-EEF9-9B4E-AECC-7A36030645E8}" srcOrd="1" destOrd="0" presId="urn:microsoft.com/office/officeart/2016/7/layout/LinearBlockProcessNumbered"/>
    <dgm:cxn modelId="{091A294D-E2B1-A14E-8577-49C4394DF0FB}" type="presParOf" srcId="{0591D566-0905-B74A-9345-D173D24E9EA9}" destId="{C9449719-6E83-184C-A561-E0FD9E708FB9}" srcOrd="0" destOrd="0" presId="urn:microsoft.com/office/officeart/2016/7/layout/LinearBlockProcessNumbered"/>
    <dgm:cxn modelId="{22BBD13B-53BD-2644-8C31-33ACAB980F59}" type="presParOf" srcId="{C9449719-6E83-184C-A561-E0FD9E708FB9}" destId="{D84AF47E-A8EA-1640-A4E2-E48A704FE0DB}" srcOrd="0" destOrd="0" presId="urn:microsoft.com/office/officeart/2016/7/layout/LinearBlockProcessNumbered"/>
    <dgm:cxn modelId="{2B93BD4D-06CA-EF43-B793-5E9E05FFDB52}" type="presParOf" srcId="{C9449719-6E83-184C-A561-E0FD9E708FB9}" destId="{7DC27B58-091E-DE4D-BA08-D08C9B2CFB47}" srcOrd="1" destOrd="0" presId="urn:microsoft.com/office/officeart/2016/7/layout/LinearBlockProcessNumbered"/>
    <dgm:cxn modelId="{416FFCD5-F490-8843-9583-674D29A1DA56}" type="presParOf" srcId="{C9449719-6E83-184C-A561-E0FD9E708FB9}" destId="{71CAB689-EEF9-9B4E-AECC-7A36030645E8}" srcOrd="2" destOrd="0" presId="urn:microsoft.com/office/officeart/2016/7/layout/LinearBlockProcessNumbered"/>
    <dgm:cxn modelId="{17561A5A-5CE0-9F4C-8D8A-12A8CB9134BC}" type="presParOf" srcId="{0591D566-0905-B74A-9345-D173D24E9EA9}" destId="{D8709358-E33E-2948-BE6C-A6110C9EEE6F}" srcOrd="1" destOrd="0" presId="urn:microsoft.com/office/officeart/2016/7/layout/LinearBlockProcessNumbered"/>
    <dgm:cxn modelId="{E1323DE4-FE6A-7E40-AB61-DD98AA387B91}" type="presParOf" srcId="{0591D566-0905-B74A-9345-D173D24E9EA9}" destId="{1FA6DE97-3032-D644-8881-A9EECE4046C2}" srcOrd="2" destOrd="0" presId="urn:microsoft.com/office/officeart/2016/7/layout/LinearBlockProcessNumbered"/>
    <dgm:cxn modelId="{0BA52764-349F-7442-ADBB-C15980A92D36}" type="presParOf" srcId="{1FA6DE97-3032-D644-8881-A9EECE4046C2}" destId="{03F58DEE-273F-B040-8878-06CCC1B4D61A}" srcOrd="0" destOrd="0" presId="urn:microsoft.com/office/officeart/2016/7/layout/LinearBlockProcessNumbered"/>
    <dgm:cxn modelId="{5550901D-3B58-3D42-BDA4-4D87E96557FB}" type="presParOf" srcId="{1FA6DE97-3032-D644-8881-A9EECE4046C2}" destId="{B3EE5C1C-8F86-8A42-8450-5AFF28A5A06A}" srcOrd="1" destOrd="0" presId="urn:microsoft.com/office/officeart/2016/7/layout/LinearBlockProcessNumbered"/>
    <dgm:cxn modelId="{067A6691-8453-804B-9C1B-E6994DB7557D}" type="presParOf" srcId="{1FA6DE97-3032-D644-8881-A9EECE4046C2}" destId="{3692647D-422E-CC47-973E-4B23BF9375BC}" srcOrd="2" destOrd="0" presId="urn:microsoft.com/office/officeart/2016/7/layout/LinearBlockProcessNumbered"/>
    <dgm:cxn modelId="{0D82E998-B00B-DE48-AD79-A27BE3EE60A0}" type="presParOf" srcId="{0591D566-0905-B74A-9345-D173D24E9EA9}" destId="{DEBBC089-488D-FF44-9459-E3D8188B0FF1}" srcOrd="3" destOrd="0" presId="urn:microsoft.com/office/officeart/2016/7/layout/LinearBlockProcessNumbered"/>
    <dgm:cxn modelId="{C8361EEB-0ABF-F249-A644-6CF0BFB104BE}" type="presParOf" srcId="{0591D566-0905-B74A-9345-D173D24E9EA9}" destId="{31AD80AE-B0E5-8044-9909-FF83758C0DF7}" srcOrd="4" destOrd="0" presId="urn:microsoft.com/office/officeart/2016/7/layout/LinearBlockProcessNumbered"/>
    <dgm:cxn modelId="{A33E9ED3-63C2-4843-95D3-ECD3AE4C3C1D}" type="presParOf" srcId="{31AD80AE-B0E5-8044-9909-FF83758C0DF7}" destId="{0EC1AAFE-9D15-854F-97CB-76627872282E}" srcOrd="0" destOrd="0" presId="urn:microsoft.com/office/officeart/2016/7/layout/LinearBlockProcessNumbered"/>
    <dgm:cxn modelId="{D9AA84F7-BAC9-D548-BC51-22D734181106}" type="presParOf" srcId="{31AD80AE-B0E5-8044-9909-FF83758C0DF7}" destId="{7DC895E9-3CF4-F545-9BC1-82CDE3FA55F5}" srcOrd="1" destOrd="0" presId="urn:microsoft.com/office/officeart/2016/7/layout/LinearBlockProcessNumbered"/>
    <dgm:cxn modelId="{84BCC47B-E8F2-544B-B19E-61FF2FA8A7DF}" type="presParOf" srcId="{31AD80AE-B0E5-8044-9909-FF83758C0DF7}" destId="{CD3FE93E-F6E2-2A4C-BAFE-AD28161608CA}" srcOrd="2" destOrd="0" presId="urn:microsoft.com/office/officeart/2016/7/layout/LinearBlockProcessNumbered"/>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C7EF7-9C6D-4FBF-A2D7-C3169C29FB2F}">
      <dsp:nvSpPr>
        <dsp:cNvPr id="0" name=""/>
        <dsp:cNvSpPr/>
      </dsp:nvSpPr>
      <dsp:spPr>
        <a:xfrm>
          <a:off x="1749167" y="1169024"/>
          <a:ext cx="371746" cy="91440"/>
        </a:xfrm>
        <a:custGeom>
          <a:avLst/>
          <a:gdLst/>
          <a:ahLst/>
          <a:cxnLst/>
          <a:rect l="0" t="0" r="0" b="0"/>
          <a:pathLst>
            <a:path>
              <a:moveTo>
                <a:pt x="0" y="45720"/>
              </a:moveTo>
              <a:lnTo>
                <a:pt x="371746"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24982" y="1212733"/>
        <a:ext cx="20117" cy="4023"/>
      </dsp:txXfrm>
    </dsp:sp>
    <dsp:sp modelId="{0AE39BB1-85A5-41EE-9700-5DFFF7B5A713}">
      <dsp:nvSpPr>
        <dsp:cNvPr id="0" name=""/>
        <dsp:cNvSpPr/>
      </dsp:nvSpPr>
      <dsp:spPr>
        <a:xfrm>
          <a:off x="1633" y="689944"/>
          <a:ext cx="1749334" cy="104960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19" tIns="89977" rIns="85719" bIns="89977" numCol="1" spcCol="1270" anchor="ctr" anchorCtr="0">
          <a:noAutofit/>
        </a:bodyPr>
        <a:lstStyle/>
        <a:p>
          <a:pPr lvl="0" algn="ctr" defTabSz="533400">
            <a:lnSpc>
              <a:spcPct val="90000"/>
            </a:lnSpc>
            <a:spcBef>
              <a:spcPct val="0"/>
            </a:spcBef>
            <a:spcAft>
              <a:spcPct val="35000"/>
            </a:spcAft>
          </a:pPr>
          <a:r>
            <a:rPr lang="en-GB" sz="1200" kern="1200"/>
            <a:t>Sports Therapists duty to reduce and prevent injuries (Society of Sports Therapists, 2012)</a:t>
          </a:r>
          <a:endParaRPr lang="en-US" sz="1200" kern="1200"/>
        </a:p>
      </dsp:txBody>
      <dsp:txXfrm>
        <a:off x="1633" y="689944"/>
        <a:ext cx="1749334" cy="1049600"/>
      </dsp:txXfrm>
    </dsp:sp>
    <dsp:sp modelId="{686CBBFC-9AAB-4626-9599-A556681C2116}">
      <dsp:nvSpPr>
        <dsp:cNvPr id="0" name=""/>
        <dsp:cNvSpPr/>
      </dsp:nvSpPr>
      <dsp:spPr>
        <a:xfrm>
          <a:off x="3900848" y="1169024"/>
          <a:ext cx="371746" cy="91440"/>
        </a:xfrm>
        <a:custGeom>
          <a:avLst/>
          <a:gdLst/>
          <a:ahLst/>
          <a:cxnLst/>
          <a:rect l="0" t="0" r="0" b="0"/>
          <a:pathLst>
            <a:path>
              <a:moveTo>
                <a:pt x="0" y="45720"/>
              </a:moveTo>
              <a:lnTo>
                <a:pt x="371746"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076663" y="1212733"/>
        <a:ext cx="20117" cy="4023"/>
      </dsp:txXfrm>
    </dsp:sp>
    <dsp:sp modelId="{F69285D3-6B27-462D-AB13-32D1E1B1D907}">
      <dsp:nvSpPr>
        <dsp:cNvPr id="0" name=""/>
        <dsp:cNvSpPr/>
      </dsp:nvSpPr>
      <dsp:spPr>
        <a:xfrm>
          <a:off x="2153314" y="689944"/>
          <a:ext cx="1749334" cy="104960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19" tIns="89977" rIns="85719" bIns="89977" numCol="1" spcCol="1270" anchor="ctr" anchorCtr="0">
          <a:noAutofit/>
        </a:bodyPr>
        <a:lstStyle/>
        <a:p>
          <a:pPr lvl="0" algn="ctr" defTabSz="533400">
            <a:lnSpc>
              <a:spcPct val="90000"/>
            </a:lnSpc>
            <a:spcBef>
              <a:spcPct val="0"/>
            </a:spcBef>
            <a:spcAft>
              <a:spcPct val="35000"/>
            </a:spcAft>
          </a:pPr>
          <a:r>
            <a:rPr lang="en-GB" sz="1200" kern="1200" dirty="0"/>
            <a:t>Understanding injuries in CrossFit</a:t>
          </a:r>
          <a:endParaRPr lang="en-US" sz="1200" kern="1200" dirty="0"/>
        </a:p>
      </dsp:txBody>
      <dsp:txXfrm>
        <a:off x="2153314" y="689944"/>
        <a:ext cx="1749334" cy="1049600"/>
      </dsp:txXfrm>
    </dsp:sp>
    <dsp:sp modelId="{1297B773-D490-453B-AC7F-31E1A997175B}">
      <dsp:nvSpPr>
        <dsp:cNvPr id="0" name=""/>
        <dsp:cNvSpPr/>
      </dsp:nvSpPr>
      <dsp:spPr>
        <a:xfrm>
          <a:off x="6052529" y="1169024"/>
          <a:ext cx="371746" cy="91440"/>
        </a:xfrm>
        <a:custGeom>
          <a:avLst/>
          <a:gdLst/>
          <a:ahLst/>
          <a:cxnLst/>
          <a:rect l="0" t="0" r="0" b="0"/>
          <a:pathLst>
            <a:path>
              <a:moveTo>
                <a:pt x="0" y="45720"/>
              </a:moveTo>
              <a:lnTo>
                <a:pt x="371746" y="45720"/>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6228344" y="1212733"/>
        <a:ext cx="20117" cy="4023"/>
      </dsp:txXfrm>
    </dsp:sp>
    <dsp:sp modelId="{F0F2EF95-6AF0-4116-BA14-C96A16A7BD0A}">
      <dsp:nvSpPr>
        <dsp:cNvPr id="0" name=""/>
        <dsp:cNvSpPr/>
      </dsp:nvSpPr>
      <dsp:spPr>
        <a:xfrm>
          <a:off x="4304995" y="689944"/>
          <a:ext cx="1749334" cy="104960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19" tIns="89977" rIns="85719" bIns="89977" numCol="1" spcCol="1270" anchor="ctr" anchorCtr="0">
          <a:noAutofit/>
        </a:bodyPr>
        <a:lstStyle/>
        <a:p>
          <a:pPr lvl="0" algn="ctr" defTabSz="533400">
            <a:lnSpc>
              <a:spcPct val="90000"/>
            </a:lnSpc>
            <a:spcBef>
              <a:spcPct val="0"/>
            </a:spcBef>
            <a:spcAft>
              <a:spcPct val="35000"/>
            </a:spcAft>
          </a:pPr>
          <a:r>
            <a:rPr lang="en-GB" sz="1200" kern="1200"/>
            <a:t>Lower back pain is one of the leading causes of disability in the world (Speksnijder </a:t>
          </a:r>
          <a:r>
            <a:rPr lang="en-GB" sz="1200" i="1" kern="1200"/>
            <a:t>et al., </a:t>
          </a:r>
          <a:r>
            <a:rPr lang="en-GB" sz="1200" kern="1200"/>
            <a:t>2016).</a:t>
          </a:r>
          <a:endParaRPr lang="en-US" sz="1200" kern="1200"/>
        </a:p>
      </dsp:txBody>
      <dsp:txXfrm>
        <a:off x="4304995" y="689944"/>
        <a:ext cx="1749334" cy="1049600"/>
      </dsp:txXfrm>
    </dsp:sp>
    <dsp:sp modelId="{8BAF7916-2967-447D-AFFD-ACE64CF43311}">
      <dsp:nvSpPr>
        <dsp:cNvPr id="0" name=""/>
        <dsp:cNvSpPr/>
      </dsp:nvSpPr>
      <dsp:spPr>
        <a:xfrm>
          <a:off x="876300" y="1737745"/>
          <a:ext cx="6455043" cy="371746"/>
        </a:xfrm>
        <a:custGeom>
          <a:avLst/>
          <a:gdLst/>
          <a:ahLst/>
          <a:cxnLst/>
          <a:rect l="0" t="0" r="0" b="0"/>
          <a:pathLst>
            <a:path>
              <a:moveTo>
                <a:pt x="6455043" y="0"/>
              </a:moveTo>
              <a:lnTo>
                <a:pt x="6455043" y="202973"/>
              </a:lnTo>
              <a:lnTo>
                <a:pt x="0" y="202973"/>
              </a:lnTo>
              <a:lnTo>
                <a:pt x="0" y="371746"/>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42132" y="1921606"/>
        <a:ext cx="323378" cy="4023"/>
      </dsp:txXfrm>
    </dsp:sp>
    <dsp:sp modelId="{B4022F0F-872A-49FC-B14A-8E31DE223191}">
      <dsp:nvSpPr>
        <dsp:cNvPr id="0" name=""/>
        <dsp:cNvSpPr/>
      </dsp:nvSpPr>
      <dsp:spPr>
        <a:xfrm>
          <a:off x="6456676" y="689944"/>
          <a:ext cx="1749334" cy="104960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19" tIns="89977" rIns="85719" bIns="89977" numCol="1" spcCol="1270" anchor="ctr" anchorCtr="0">
          <a:noAutofit/>
        </a:bodyPr>
        <a:lstStyle/>
        <a:p>
          <a:pPr lvl="0" algn="ctr" defTabSz="533400">
            <a:lnSpc>
              <a:spcPct val="90000"/>
            </a:lnSpc>
            <a:spcBef>
              <a:spcPct val="0"/>
            </a:spcBef>
            <a:spcAft>
              <a:spcPct val="35000"/>
            </a:spcAft>
          </a:pPr>
          <a:r>
            <a:rPr lang="en-GB" sz="1200" kern="1200"/>
            <a:t>Goals of this research:</a:t>
          </a:r>
          <a:endParaRPr lang="en-US" sz="1200" kern="1200"/>
        </a:p>
      </dsp:txBody>
      <dsp:txXfrm>
        <a:off x="6456676" y="689944"/>
        <a:ext cx="1749334" cy="1049600"/>
      </dsp:txXfrm>
    </dsp:sp>
    <dsp:sp modelId="{68897674-DF77-427A-9E04-4E3CF8D81593}">
      <dsp:nvSpPr>
        <dsp:cNvPr id="0" name=""/>
        <dsp:cNvSpPr/>
      </dsp:nvSpPr>
      <dsp:spPr>
        <a:xfrm>
          <a:off x="1749167" y="2620972"/>
          <a:ext cx="371746" cy="91440"/>
        </a:xfrm>
        <a:custGeom>
          <a:avLst/>
          <a:gdLst/>
          <a:ahLst/>
          <a:cxnLst/>
          <a:rect l="0" t="0" r="0" b="0"/>
          <a:pathLst>
            <a:path>
              <a:moveTo>
                <a:pt x="0" y="45720"/>
              </a:moveTo>
              <a:lnTo>
                <a:pt x="371746"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24982" y="2664680"/>
        <a:ext cx="20117" cy="4023"/>
      </dsp:txXfrm>
    </dsp:sp>
    <dsp:sp modelId="{7F4F9582-4402-4065-B072-3CA68CE8C7DF}">
      <dsp:nvSpPr>
        <dsp:cNvPr id="0" name=""/>
        <dsp:cNvSpPr/>
      </dsp:nvSpPr>
      <dsp:spPr>
        <a:xfrm>
          <a:off x="1633" y="2141891"/>
          <a:ext cx="1749334" cy="104960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19" tIns="89977" rIns="85719" bIns="89977" numCol="1" spcCol="1270" anchor="ctr" anchorCtr="0">
          <a:noAutofit/>
        </a:bodyPr>
        <a:lstStyle/>
        <a:p>
          <a:pPr lvl="0" algn="ctr" defTabSz="533400">
            <a:lnSpc>
              <a:spcPct val="90000"/>
            </a:lnSpc>
            <a:spcBef>
              <a:spcPct val="0"/>
            </a:spcBef>
            <a:spcAft>
              <a:spcPct val="35000"/>
            </a:spcAft>
          </a:pPr>
          <a:r>
            <a:rPr lang="en-GB" sz="1200" kern="1200"/>
            <a:t>Identify a Relationship Between Strength/Extensibility on LBP</a:t>
          </a:r>
          <a:endParaRPr lang="en-US" sz="1200" kern="1200"/>
        </a:p>
      </dsp:txBody>
      <dsp:txXfrm>
        <a:off x="1633" y="2141891"/>
        <a:ext cx="1749334" cy="1049600"/>
      </dsp:txXfrm>
    </dsp:sp>
    <dsp:sp modelId="{A7957121-A295-4EBE-A2D4-2876B5D19BED}">
      <dsp:nvSpPr>
        <dsp:cNvPr id="0" name=""/>
        <dsp:cNvSpPr/>
      </dsp:nvSpPr>
      <dsp:spPr>
        <a:xfrm>
          <a:off x="3900848" y="2620972"/>
          <a:ext cx="371746" cy="91440"/>
        </a:xfrm>
        <a:custGeom>
          <a:avLst/>
          <a:gdLst/>
          <a:ahLst/>
          <a:cxnLst/>
          <a:rect l="0" t="0" r="0" b="0"/>
          <a:pathLst>
            <a:path>
              <a:moveTo>
                <a:pt x="0" y="45720"/>
              </a:moveTo>
              <a:lnTo>
                <a:pt x="371746"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076663" y="2664680"/>
        <a:ext cx="20117" cy="4023"/>
      </dsp:txXfrm>
    </dsp:sp>
    <dsp:sp modelId="{BD500E46-A8B6-4A2E-928E-793633421B4E}">
      <dsp:nvSpPr>
        <dsp:cNvPr id="0" name=""/>
        <dsp:cNvSpPr/>
      </dsp:nvSpPr>
      <dsp:spPr>
        <a:xfrm>
          <a:off x="2153314" y="2141891"/>
          <a:ext cx="1749334" cy="104960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19" tIns="89977" rIns="85719" bIns="89977" numCol="1" spcCol="1270" anchor="ctr" anchorCtr="0">
          <a:noAutofit/>
        </a:bodyPr>
        <a:lstStyle/>
        <a:p>
          <a:pPr lvl="0" algn="ctr" defTabSz="533400">
            <a:lnSpc>
              <a:spcPct val="90000"/>
            </a:lnSpc>
            <a:spcBef>
              <a:spcPct val="0"/>
            </a:spcBef>
            <a:spcAft>
              <a:spcPct val="35000"/>
            </a:spcAft>
          </a:pPr>
          <a:r>
            <a:rPr lang="en-GB" sz="1200" kern="1200"/>
            <a:t>Determine a Contributing Factor of LBP in CrossFit                                                                </a:t>
          </a:r>
          <a:endParaRPr lang="en-US" sz="1200" kern="1200"/>
        </a:p>
      </dsp:txBody>
      <dsp:txXfrm>
        <a:off x="2153314" y="2141891"/>
        <a:ext cx="1749334" cy="1049600"/>
      </dsp:txXfrm>
    </dsp:sp>
    <dsp:sp modelId="{069977C9-F0C6-4D93-A5F1-7F100B0B63F5}">
      <dsp:nvSpPr>
        <dsp:cNvPr id="0" name=""/>
        <dsp:cNvSpPr/>
      </dsp:nvSpPr>
      <dsp:spPr>
        <a:xfrm>
          <a:off x="6052529" y="2620972"/>
          <a:ext cx="371746" cy="91440"/>
        </a:xfrm>
        <a:custGeom>
          <a:avLst/>
          <a:gdLst/>
          <a:ahLst/>
          <a:cxnLst/>
          <a:rect l="0" t="0" r="0" b="0"/>
          <a:pathLst>
            <a:path>
              <a:moveTo>
                <a:pt x="0" y="45720"/>
              </a:moveTo>
              <a:lnTo>
                <a:pt x="371746"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6228344" y="2664680"/>
        <a:ext cx="20117" cy="4023"/>
      </dsp:txXfrm>
    </dsp:sp>
    <dsp:sp modelId="{36304EB6-CB51-415A-AD64-B020FC3788D8}">
      <dsp:nvSpPr>
        <dsp:cNvPr id="0" name=""/>
        <dsp:cNvSpPr/>
      </dsp:nvSpPr>
      <dsp:spPr>
        <a:xfrm>
          <a:off x="4304995" y="2141891"/>
          <a:ext cx="1749334" cy="104960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19" tIns="89977" rIns="85719" bIns="89977" numCol="1" spcCol="1270" anchor="ctr" anchorCtr="0">
          <a:noAutofit/>
        </a:bodyPr>
        <a:lstStyle/>
        <a:p>
          <a:pPr lvl="0" algn="ctr" defTabSz="533400">
            <a:lnSpc>
              <a:spcPct val="90000"/>
            </a:lnSpc>
            <a:spcBef>
              <a:spcPct val="0"/>
            </a:spcBef>
            <a:spcAft>
              <a:spcPct val="35000"/>
            </a:spcAft>
          </a:pPr>
          <a:r>
            <a:rPr lang="en-GB" sz="1200" kern="1200"/>
            <a:t>Recommend Exercise to Reduce the Incidence of LBP</a:t>
          </a:r>
          <a:endParaRPr lang="en-US" sz="1200" kern="1200"/>
        </a:p>
      </dsp:txBody>
      <dsp:txXfrm>
        <a:off x="4304995" y="2141891"/>
        <a:ext cx="1749334" cy="1049600"/>
      </dsp:txXfrm>
    </dsp:sp>
    <dsp:sp modelId="{DADE06DB-69F3-4FFA-9663-C6E931551440}">
      <dsp:nvSpPr>
        <dsp:cNvPr id="0" name=""/>
        <dsp:cNvSpPr/>
      </dsp:nvSpPr>
      <dsp:spPr>
        <a:xfrm>
          <a:off x="6456676" y="2141891"/>
          <a:ext cx="1749334" cy="104960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19" tIns="89977" rIns="85719" bIns="89977" numCol="1" spcCol="1270" anchor="ctr" anchorCtr="0">
          <a:noAutofit/>
        </a:bodyPr>
        <a:lstStyle/>
        <a:p>
          <a:pPr lvl="0" algn="ctr" defTabSz="533400">
            <a:lnSpc>
              <a:spcPct val="90000"/>
            </a:lnSpc>
            <a:spcBef>
              <a:spcPct val="0"/>
            </a:spcBef>
            <a:spcAft>
              <a:spcPct val="35000"/>
            </a:spcAft>
          </a:pPr>
          <a:r>
            <a:rPr lang="en-GB" sz="1200" kern="1200" dirty="0"/>
            <a:t>Reduce Injury Risks and LBP associated Disorders/Injuries                                     </a:t>
          </a:r>
          <a:endParaRPr lang="en-US" sz="1200" kern="1200" dirty="0"/>
        </a:p>
      </dsp:txBody>
      <dsp:txXfrm>
        <a:off x="6456676" y="2141891"/>
        <a:ext cx="1749334" cy="1049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0BE29-1DCD-466C-8F49-0A8032A9A0A4}">
      <dsp:nvSpPr>
        <dsp:cNvPr id="0" name=""/>
        <dsp:cNvSpPr/>
      </dsp:nvSpPr>
      <dsp:spPr>
        <a:xfrm>
          <a:off x="0" y="1560"/>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1D959-561C-4C00-B779-023576B02413}">
      <dsp:nvSpPr>
        <dsp:cNvPr id="0" name=""/>
        <dsp:cNvSpPr/>
      </dsp:nvSpPr>
      <dsp:spPr>
        <a:xfrm>
          <a:off x="201113" y="151148"/>
          <a:ext cx="365660" cy="36566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B427A8-8B87-4A1D-8CC0-3B92274DAD51}">
      <dsp:nvSpPr>
        <dsp:cNvPr id="0" name=""/>
        <dsp:cNvSpPr/>
      </dsp:nvSpPr>
      <dsp:spPr>
        <a:xfrm>
          <a:off x="767886" y="1560"/>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lvl="0" algn="l" defTabSz="844550">
            <a:lnSpc>
              <a:spcPct val="90000"/>
            </a:lnSpc>
            <a:spcBef>
              <a:spcPct val="0"/>
            </a:spcBef>
            <a:spcAft>
              <a:spcPct val="35000"/>
            </a:spcAft>
          </a:pPr>
          <a:r>
            <a:rPr lang="en-GB" sz="1900" kern="1200"/>
            <a:t>CrossFit Athletes</a:t>
          </a:r>
          <a:endParaRPr lang="en-US" sz="1900" kern="1200"/>
        </a:p>
      </dsp:txBody>
      <dsp:txXfrm>
        <a:off x="767886" y="1560"/>
        <a:ext cx="5924927" cy="664837"/>
      </dsp:txXfrm>
    </dsp:sp>
    <dsp:sp modelId="{865F2E95-82DC-4BB0-84D4-6FCD67099778}">
      <dsp:nvSpPr>
        <dsp:cNvPr id="0" name=""/>
        <dsp:cNvSpPr/>
      </dsp:nvSpPr>
      <dsp:spPr>
        <a:xfrm>
          <a:off x="0" y="83260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C6FFB-A9CD-47F0-A6AE-59C79104B4B9}">
      <dsp:nvSpPr>
        <dsp:cNvPr id="0" name=""/>
        <dsp:cNvSpPr/>
      </dsp:nvSpPr>
      <dsp:spPr>
        <a:xfrm>
          <a:off x="201113" y="982195"/>
          <a:ext cx="365660" cy="36566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BAC0DC-7665-4A46-BCCE-9914B976DB15}">
      <dsp:nvSpPr>
        <dsp:cNvPr id="0" name=""/>
        <dsp:cNvSpPr/>
      </dsp:nvSpPr>
      <dsp:spPr>
        <a:xfrm>
          <a:off x="767886" y="83260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lvl="0" algn="l" defTabSz="844550">
            <a:lnSpc>
              <a:spcPct val="90000"/>
            </a:lnSpc>
            <a:spcBef>
              <a:spcPct val="0"/>
            </a:spcBef>
            <a:spcAft>
              <a:spcPct val="35000"/>
            </a:spcAft>
          </a:pPr>
          <a:r>
            <a:rPr lang="en-GB" sz="1900" kern="1200"/>
            <a:t>Acute Lower Back Pain</a:t>
          </a:r>
          <a:endParaRPr lang="en-US" sz="1900" kern="1200"/>
        </a:p>
      </dsp:txBody>
      <dsp:txXfrm>
        <a:off x="767886" y="832606"/>
        <a:ext cx="5924927" cy="664837"/>
      </dsp:txXfrm>
    </dsp:sp>
    <dsp:sp modelId="{4F118CFD-515D-424F-B733-6F038DBED4AD}">
      <dsp:nvSpPr>
        <dsp:cNvPr id="0" name=""/>
        <dsp:cNvSpPr/>
      </dsp:nvSpPr>
      <dsp:spPr>
        <a:xfrm>
          <a:off x="0" y="1663653"/>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B6CED-63DB-4F43-A747-2434F33821DC}">
      <dsp:nvSpPr>
        <dsp:cNvPr id="0" name=""/>
        <dsp:cNvSpPr/>
      </dsp:nvSpPr>
      <dsp:spPr>
        <a:xfrm>
          <a:off x="201113" y="1813241"/>
          <a:ext cx="365660" cy="365660"/>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0A16C0-F337-40DD-AB21-20A685E9240E}">
      <dsp:nvSpPr>
        <dsp:cNvPr id="0" name=""/>
        <dsp:cNvSpPr/>
      </dsp:nvSpPr>
      <dsp:spPr>
        <a:xfrm>
          <a:off x="767886" y="1663653"/>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lvl="0" algn="l" defTabSz="844550">
            <a:lnSpc>
              <a:spcPct val="90000"/>
            </a:lnSpc>
            <a:spcBef>
              <a:spcPct val="0"/>
            </a:spcBef>
            <a:spcAft>
              <a:spcPct val="35000"/>
            </a:spcAft>
          </a:pPr>
          <a:r>
            <a:rPr lang="en-GB" sz="1900" kern="1200"/>
            <a:t>Male or Female</a:t>
          </a:r>
          <a:endParaRPr lang="en-US" sz="1900" kern="1200"/>
        </a:p>
      </dsp:txBody>
      <dsp:txXfrm>
        <a:off x="767886" y="1663653"/>
        <a:ext cx="5924927" cy="664837"/>
      </dsp:txXfrm>
    </dsp:sp>
    <dsp:sp modelId="{55AF1AC8-D932-451C-9AA0-1EF5802DE636}">
      <dsp:nvSpPr>
        <dsp:cNvPr id="0" name=""/>
        <dsp:cNvSpPr/>
      </dsp:nvSpPr>
      <dsp:spPr>
        <a:xfrm>
          <a:off x="0" y="2494699"/>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D95578-2180-4F59-8398-54AECF90B069}">
      <dsp:nvSpPr>
        <dsp:cNvPr id="0" name=""/>
        <dsp:cNvSpPr/>
      </dsp:nvSpPr>
      <dsp:spPr>
        <a:xfrm>
          <a:off x="201113" y="2644288"/>
          <a:ext cx="365660" cy="36566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6CD995-7446-42F8-A1BB-4D73C4C6382A}">
      <dsp:nvSpPr>
        <dsp:cNvPr id="0" name=""/>
        <dsp:cNvSpPr/>
      </dsp:nvSpPr>
      <dsp:spPr>
        <a:xfrm>
          <a:off x="767886" y="2494699"/>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lvl="0" algn="l" defTabSz="844550">
            <a:lnSpc>
              <a:spcPct val="90000"/>
            </a:lnSpc>
            <a:spcBef>
              <a:spcPct val="0"/>
            </a:spcBef>
            <a:spcAft>
              <a:spcPct val="35000"/>
            </a:spcAft>
          </a:pPr>
          <a:r>
            <a:rPr lang="en-GB" sz="1900" kern="1200"/>
            <a:t>1+ Years Experience </a:t>
          </a:r>
          <a:endParaRPr lang="en-US" sz="1900" kern="1200"/>
        </a:p>
      </dsp:txBody>
      <dsp:txXfrm>
        <a:off x="767886" y="2494699"/>
        <a:ext cx="5924927" cy="664837"/>
      </dsp:txXfrm>
    </dsp:sp>
    <dsp:sp modelId="{034AD471-C189-4E69-B0C9-29F99059DA13}">
      <dsp:nvSpPr>
        <dsp:cNvPr id="0" name=""/>
        <dsp:cNvSpPr/>
      </dsp:nvSpPr>
      <dsp:spPr>
        <a:xfrm>
          <a:off x="0" y="332574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8A8F7-5556-45CD-BF96-E1F7720A9FBE}">
      <dsp:nvSpPr>
        <dsp:cNvPr id="0" name=""/>
        <dsp:cNvSpPr/>
      </dsp:nvSpPr>
      <dsp:spPr>
        <a:xfrm>
          <a:off x="201113" y="3475334"/>
          <a:ext cx="365660" cy="365660"/>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B2403A-8E46-48CE-933E-8CE020D3A0D8}">
      <dsp:nvSpPr>
        <dsp:cNvPr id="0" name=""/>
        <dsp:cNvSpPr/>
      </dsp:nvSpPr>
      <dsp:spPr>
        <a:xfrm>
          <a:off x="767886" y="332574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lvl="0" algn="l" defTabSz="844550">
            <a:lnSpc>
              <a:spcPct val="90000"/>
            </a:lnSpc>
            <a:spcBef>
              <a:spcPct val="0"/>
            </a:spcBef>
            <a:spcAft>
              <a:spcPct val="35000"/>
            </a:spcAft>
          </a:pPr>
          <a:r>
            <a:rPr lang="en-GB" sz="1900" kern="1200" dirty="0"/>
            <a:t>No History of Hamstring Strains (&gt;12 Months)</a:t>
          </a:r>
          <a:endParaRPr lang="en-US" sz="1900" kern="1200" dirty="0"/>
        </a:p>
      </dsp:txBody>
      <dsp:txXfrm>
        <a:off x="767886" y="3325746"/>
        <a:ext cx="5924927" cy="664837"/>
      </dsp:txXfrm>
    </dsp:sp>
    <dsp:sp modelId="{6530DFA0-E335-4520-8AB0-73C633E71307}">
      <dsp:nvSpPr>
        <dsp:cNvPr id="0" name=""/>
        <dsp:cNvSpPr/>
      </dsp:nvSpPr>
      <dsp:spPr>
        <a:xfrm>
          <a:off x="0" y="4156792"/>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6778A-D58C-47DA-BA21-0248F96A8F52}">
      <dsp:nvSpPr>
        <dsp:cNvPr id="0" name=""/>
        <dsp:cNvSpPr/>
      </dsp:nvSpPr>
      <dsp:spPr>
        <a:xfrm>
          <a:off x="201113" y="4306380"/>
          <a:ext cx="365660" cy="365660"/>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6559CD-FD59-41B1-A08C-DD3E1A934E05}">
      <dsp:nvSpPr>
        <dsp:cNvPr id="0" name=""/>
        <dsp:cNvSpPr/>
      </dsp:nvSpPr>
      <dsp:spPr>
        <a:xfrm>
          <a:off x="767886" y="4156792"/>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lvl="0" algn="l" defTabSz="844550">
            <a:lnSpc>
              <a:spcPct val="90000"/>
            </a:lnSpc>
            <a:spcBef>
              <a:spcPct val="0"/>
            </a:spcBef>
            <a:spcAft>
              <a:spcPct val="35000"/>
            </a:spcAft>
          </a:pPr>
          <a:r>
            <a:rPr lang="en-GB" sz="1900" kern="1200"/>
            <a:t>Over 18+</a:t>
          </a:r>
          <a:endParaRPr lang="en-US" sz="1900" kern="1200"/>
        </a:p>
      </dsp:txBody>
      <dsp:txXfrm>
        <a:off x="767886" y="4156792"/>
        <a:ext cx="5924927" cy="6648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96A39E-3E7D-4A18-A395-6E8B0E85D477}">
      <dsp:nvSpPr>
        <dsp:cNvPr id="0" name=""/>
        <dsp:cNvSpPr/>
      </dsp:nvSpPr>
      <dsp:spPr>
        <a:xfrm>
          <a:off x="1496508" y="654697"/>
          <a:ext cx="313097" cy="91440"/>
        </a:xfrm>
        <a:custGeom>
          <a:avLst/>
          <a:gdLst/>
          <a:ahLst/>
          <a:cxnLst/>
          <a:rect l="0" t="0" r="0" b="0"/>
          <a:pathLst>
            <a:path>
              <a:moveTo>
                <a:pt x="0" y="45720"/>
              </a:moveTo>
              <a:lnTo>
                <a:pt x="313097" y="45720"/>
              </a:lnTo>
            </a:path>
          </a:pathLst>
        </a:custGeom>
        <a:noFill/>
        <a:ln w="12700" cap="rnd" cmpd="sng" algn="ctr">
          <a:solidFill>
            <a:schemeClr val="accent6">
              <a:lumMod val="7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44465" y="698698"/>
        <a:ext cx="17184" cy="3436"/>
      </dsp:txXfrm>
    </dsp:sp>
    <dsp:sp modelId="{B749B385-4B74-4BA8-A38B-C83C1B8699A7}">
      <dsp:nvSpPr>
        <dsp:cNvPr id="0" name=""/>
        <dsp:cNvSpPr/>
      </dsp:nvSpPr>
      <dsp:spPr>
        <a:xfrm>
          <a:off x="3969" y="252115"/>
          <a:ext cx="1494338" cy="896603"/>
        </a:xfrm>
        <a:prstGeom prst="rect">
          <a:avLst/>
        </a:prstGeom>
        <a:solidFill>
          <a:schemeClr val="accent6">
            <a:lumMod val="7500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224" tIns="76861" rIns="73224" bIns="76861" numCol="1" spcCol="1270" anchor="ctr" anchorCtr="0">
          <a:noAutofit/>
        </a:bodyPr>
        <a:lstStyle/>
        <a:p>
          <a:pPr lvl="0" algn="ctr" defTabSz="622300">
            <a:lnSpc>
              <a:spcPct val="90000"/>
            </a:lnSpc>
            <a:spcBef>
              <a:spcPct val="0"/>
            </a:spcBef>
            <a:spcAft>
              <a:spcPct val="35000"/>
            </a:spcAft>
          </a:pPr>
          <a:r>
            <a:rPr lang="en-GB" sz="1400" kern="1200"/>
            <a:t>Input anthropometric data </a:t>
          </a:r>
          <a:endParaRPr lang="en-US" sz="1400" kern="1200"/>
        </a:p>
      </dsp:txBody>
      <dsp:txXfrm>
        <a:off x="3969" y="252115"/>
        <a:ext cx="1494338" cy="896603"/>
      </dsp:txXfrm>
    </dsp:sp>
    <dsp:sp modelId="{8677FFDA-AFE7-4854-8893-62C42405D5D7}">
      <dsp:nvSpPr>
        <dsp:cNvPr id="0" name=""/>
        <dsp:cNvSpPr/>
      </dsp:nvSpPr>
      <dsp:spPr>
        <a:xfrm>
          <a:off x="3334545" y="654697"/>
          <a:ext cx="313097" cy="91440"/>
        </a:xfrm>
        <a:custGeom>
          <a:avLst/>
          <a:gdLst/>
          <a:ahLst/>
          <a:cxnLst/>
          <a:rect l="0" t="0" r="0" b="0"/>
          <a:pathLst>
            <a:path>
              <a:moveTo>
                <a:pt x="0" y="45720"/>
              </a:moveTo>
              <a:lnTo>
                <a:pt x="313097" y="45720"/>
              </a:lnTo>
            </a:path>
          </a:pathLst>
        </a:custGeom>
        <a:noFill/>
        <a:ln w="12700" cap="rnd" cmpd="sng" algn="ctr">
          <a:solidFill>
            <a:schemeClr val="accent6">
              <a:lumMod val="7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482501" y="698698"/>
        <a:ext cx="17184" cy="3436"/>
      </dsp:txXfrm>
    </dsp:sp>
    <dsp:sp modelId="{EC63055D-F10F-45FC-9E4C-7EBB5DC9EB30}">
      <dsp:nvSpPr>
        <dsp:cNvPr id="0" name=""/>
        <dsp:cNvSpPr/>
      </dsp:nvSpPr>
      <dsp:spPr>
        <a:xfrm>
          <a:off x="1842006" y="252115"/>
          <a:ext cx="1494338" cy="896603"/>
        </a:xfrm>
        <a:prstGeom prst="rect">
          <a:avLst/>
        </a:prstGeom>
        <a:solidFill>
          <a:schemeClr val="accent6">
            <a:lumMod val="7500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224" tIns="76861" rIns="73224" bIns="76861" numCol="1" spcCol="1270" anchor="ctr" anchorCtr="0">
          <a:noAutofit/>
        </a:bodyPr>
        <a:lstStyle/>
        <a:p>
          <a:pPr lvl="0" algn="ctr" defTabSz="622300">
            <a:lnSpc>
              <a:spcPct val="90000"/>
            </a:lnSpc>
            <a:spcBef>
              <a:spcPct val="0"/>
            </a:spcBef>
            <a:spcAft>
              <a:spcPct val="35000"/>
            </a:spcAft>
          </a:pPr>
          <a:r>
            <a:rPr lang="en-GB" sz="1400" kern="1200"/>
            <a:t>Assess normality </a:t>
          </a:r>
          <a:endParaRPr lang="en-US" sz="1400" kern="1200"/>
        </a:p>
      </dsp:txBody>
      <dsp:txXfrm>
        <a:off x="1842006" y="252115"/>
        <a:ext cx="1494338" cy="896603"/>
      </dsp:txXfrm>
    </dsp:sp>
    <dsp:sp modelId="{E6B75AA8-7C53-47EC-A9AB-629545BD9751}">
      <dsp:nvSpPr>
        <dsp:cNvPr id="0" name=""/>
        <dsp:cNvSpPr/>
      </dsp:nvSpPr>
      <dsp:spPr>
        <a:xfrm>
          <a:off x="751139" y="1146918"/>
          <a:ext cx="3676073" cy="313097"/>
        </a:xfrm>
        <a:custGeom>
          <a:avLst/>
          <a:gdLst/>
          <a:ahLst/>
          <a:cxnLst/>
          <a:rect l="0" t="0" r="0" b="0"/>
          <a:pathLst>
            <a:path>
              <a:moveTo>
                <a:pt x="3676073" y="0"/>
              </a:moveTo>
              <a:lnTo>
                <a:pt x="3676073" y="173648"/>
              </a:lnTo>
              <a:lnTo>
                <a:pt x="0" y="173648"/>
              </a:lnTo>
              <a:lnTo>
                <a:pt x="0" y="313097"/>
              </a:lnTo>
            </a:path>
          </a:pathLst>
        </a:custGeom>
        <a:noFill/>
        <a:ln w="12700" cap="rnd" cmpd="sng" algn="ctr">
          <a:solidFill>
            <a:schemeClr val="accent6">
              <a:lumMod val="7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496873" y="1301749"/>
        <a:ext cx="184605" cy="3436"/>
      </dsp:txXfrm>
    </dsp:sp>
    <dsp:sp modelId="{9EFFA4DD-0C01-449E-ACC9-69ACE5E5EA13}">
      <dsp:nvSpPr>
        <dsp:cNvPr id="0" name=""/>
        <dsp:cNvSpPr/>
      </dsp:nvSpPr>
      <dsp:spPr>
        <a:xfrm>
          <a:off x="3680043" y="252115"/>
          <a:ext cx="1494338" cy="896603"/>
        </a:xfrm>
        <a:prstGeom prst="rect">
          <a:avLst/>
        </a:prstGeom>
        <a:solidFill>
          <a:schemeClr val="accent6">
            <a:lumMod val="7500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224" tIns="76861" rIns="73224" bIns="76861" numCol="1" spcCol="1270" anchor="ctr" anchorCtr="0">
          <a:noAutofit/>
        </a:bodyPr>
        <a:lstStyle/>
        <a:p>
          <a:pPr lvl="0" algn="ctr" defTabSz="622300">
            <a:lnSpc>
              <a:spcPct val="90000"/>
            </a:lnSpc>
            <a:spcBef>
              <a:spcPct val="0"/>
            </a:spcBef>
            <a:spcAft>
              <a:spcPct val="35000"/>
            </a:spcAft>
          </a:pPr>
          <a:r>
            <a:rPr lang="en-GB" sz="1400" kern="1200" dirty="0"/>
            <a:t>Use a Kolmogorov-Smirnov</a:t>
          </a:r>
          <a:endParaRPr lang="en-US" sz="1400" kern="1200" dirty="0"/>
        </a:p>
      </dsp:txBody>
      <dsp:txXfrm>
        <a:off x="3680043" y="252115"/>
        <a:ext cx="1494338" cy="896603"/>
      </dsp:txXfrm>
    </dsp:sp>
    <dsp:sp modelId="{97E77D45-1078-4B88-B078-7A6C5F3668B1}">
      <dsp:nvSpPr>
        <dsp:cNvPr id="0" name=""/>
        <dsp:cNvSpPr/>
      </dsp:nvSpPr>
      <dsp:spPr>
        <a:xfrm>
          <a:off x="1496508" y="1894998"/>
          <a:ext cx="313097" cy="91440"/>
        </a:xfrm>
        <a:custGeom>
          <a:avLst/>
          <a:gdLst/>
          <a:ahLst/>
          <a:cxnLst/>
          <a:rect l="0" t="0" r="0" b="0"/>
          <a:pathLst>
            <a:path>
              <a:moveTo>
                <a:pt x="0" y="45720"/>
              </a:moveTo>
              <a:lnTo>
                <a:pt x="313097" y="45720"/>
              </a:lnTo>
            </a:path>
          </a:pathLst>
        </a:custGeom>
        <a:noFill/>
        <a:ln w="12700" cap="rnd" cmpd="sng" algn="ctr">
          <a:solidFill>
            <a:schemeClr val="accent6">
              <a:lumMod val="7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44465" y="1939000"/>
        <a:ext cx="17184" cy="3436"/>
      </dsp:txXfrm>
    </dsp:sp>
    <dsp:sp modelId="{3F937A28-2A8D-401E-8B3B-46843D2FEB55}">
      <dsp:nvSpPr>
        <dsp:cNvPr id="0" name=""/>
        <dsp:cNvSpPr/>
      </dsp:nvSpPr>
      <dsp:spPr>
        <a:xfrm>
          <a:off x="3969" y="1492416"/>
          <a:ext cx="1494338" cy="896603"/>
        </a:xfrm>
        <a:prstGeom prst="rect">
          <a:avLst/>
        </a:prstGeom>
        <a:solidFill>
          <a:schemeClr val="accent6">
            <a:lumMod val="7500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224" tIns="76861" rIns="73224" bIns="76861" numCol="1" spcCol="1270" anchor="ctr" anchorCtr="0">
          <a:noAutofit/>
        </a:bodyPr>
        <a:lstStyle/>
        <a:p>
          <a:pPr lvl="0" algn="ctr" defTabSz="622300">
            <a:lnSpc>
              <a:spcPct val="90000"/>
            </a:lnSpc>
            <a:spcBef>
              <a:spcPct val="0"/>
            </a:spcBef>
            <a:spcAft>
              <a:spcPct val="35000"/>
            </a:spcAft>
          </a:pPr>
          <a:r>
            <a:rPr lang="en-GB" sz="1400" kern="1200"/>
            <a:t>Run statistics</a:t>
          </a:r>
          <a:endParaRPr lang="en-US" sz="1400" kern="1200"/>
        </a:p>
      </dsp:txBody>
      <dsp:txXfrm>
        <a:off x="3969" y="1492416"/>
        <a:ext cx="1494338" cy="896603"/>
      </dsp:txXfrm>
    </dsp:sp>
    <dsp:sp modelId="{F72B941C-2CE0-4455-A885-B36C02B23B94}">
      <dsp:nvSpPr>
        <dsp:cNvPr id="0" name=""/>
        <dsp:cNvSpPr/>
      </dsp:nvSpPr>
      <dsp:spPr>
        <a:xfrm>
          <a:off x="3334545" y="1894998"/>
          <a:ext cx="313097" cy="91440"/>
        </a:xfrm>
        <a:custGeom>
          <a:avLst/>
          <a:gdLst/>
          <a:ahLst/>
          <a:cxnLst/>
          <a:rect l="0" t="0" r="0" b="0"/>
          <a:pathLst>
            <a:path>
              <a:moveTo>
                <a:pt x="0" y="45720"/>
              </a:moveTo>
              <a:lnTo>
                <a:pt x="313097" y="45720"/>
              </a:lnTo>
            </a:path>
          </a:pathLst>
        </a:custGeom>
        <a:noFill/>
        <a:ln w="12700" cap="rnd" cmpd="sng" algn="ctr">
          <a:solidFill>
            <a:schemeClr val="accent6">
              <a:lumMod val="7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482501" y="1939000"/>
        <a:ext cx="17184" cy="3436"/>
      </dsp:txXfrm>
    </dsp:sp>
    <dsp:sp modelId="{585ABA7B-DEFC-4270-94C7-2471ECC110A4}">
      <dsp:nvSpPr>
        <dsp:cNvPr id="0" name=""/>
        <dsp:cNvSpPr/>
      </dsp:nvSpPr>
      <dsp:spPr>
        <a:xfrm>
          <a:off x="1842006" y="1492416"/>
          <a:ext cx="1494338" cy="896603"/>
        </a:xfrm>
        <a:prstGeom prst="rect">
          <a:avLst/>
        </a:prstGeom>
        <a:solidFill>
          <a:schemeClr val="accent6">
            <a:lumMod val="7500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224" tIns="76861" rIns="73224" bIns="76861" numCol="1" spcCol="1270" anchor="ctr" anchorCtr="0">
          <a:noAutofit/>
        </a:bodyPr>
        <a:lstStyle/>
        <a:p>
          <a:pPr lvl="0" algn="ctr" defTabSz="622300">
            <a:lnSpc>
              <a:spcPct val="90000"/>
            </a:lnSpc>
            <a:spcBef>
              <a:spcPct val="0"/>
            </a:spcBef>
            <a:spcAft>
              <a:spcPct val="35000"/>
            </a:spcAft>
          </a:pPr>
          <a:r>
            <a:rPr lang="en-GB" sz="1400" kern="1200"/>
            <a:t>Eccentric Hamstring Strength</a:t>
          </a:r>
          <a:endParaRPr lang="en-US" sz="1400" kern="1200"/>
        </a:p>
      </dsp:txBody>
      <dsp:txXfrm>
        <a:off x="1842006" y="1492416"/>
        <a:ext cx="1494338" cy="896603"/>
      </dsp:txXfrm>
    </dsp:sp>
    <dsp:sp modelId="{9B34D72D-1ADE-404A-9618-8EB5F4C56F6E}">
      <dsp:nvSpPr>
        <dsp:cNvPr id="0" name=""/>
        <dsp:cNvSpPr/>
      </dsp:nvSpPr>
      <dsp:spPr>
        <a:xfrm>
          <a:off x="751139" y="2387220"/>
          <a:ext cx="3676073" cy="313097"/>
        </a:xfrm>
        <a:custGeom>
          <a:avLst/>
          <a:gdLst/>
          <a:ahLst/>
          <a:cxnLst/>
          <a:rect l="0" t="0" r="0" b="0"/>
          <a:pathLst>
            <a:path>
              <a:moveTo>
                <a:pt x="3676073" y="0"/>
              </a:moveTo>
              <a:lnTo>
                <a:pt x="3676073" y="173648"/>
              </a:lnTo>
              <a:lnTo>
                <a:pt x="0" y="173648"/>
              </a:lnTo>
              <a:lnTo>
                <a:pt x="0" y="313097"/>
              </a:lnTo>
            </a:path>
          </a:pathLst>
        </a:custGeom>
        <a:noFill/>
        <a:ln w="12700" cap="rnd" cmpd="sng" algn="ctr">
          <a:solidFill>
            <a:schemeClr val="accent6">
              <a:lumMod val="7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496873" y="2542050"/>
        <a:ext cx="184605" cy="3436"/>
      </dsp:txXfrm>
    </dsp:sp>
    <dsp:sp modelId="{97257117-230C-4129-B2AE-EA86ADC88BCF}">
      <dsp:nvSpPr>
        <dsp:cNvPr id="0" name=""/>
        <dsp:cNvSpPr/>
      </dsp:nvSpPr>
      <dsp:spPr>
        <a:xfrm>
          <a:off x="3680043" y="1492416"/>
          <a:ext cx="1494338" cy="896603"/>
        </a:xfrm>
        <a:prstGeom prst="rect">
          <a:avLst/>
        </a:prstGeom>
        <a:solidFill>
          <a:schemeClr val="accent6">
            <a:lumMod val="7500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224" tIns="76861" rIns="73224" bIns="76861" numCol="1" spcCol="1270" anchor="ctr" anchorCtr="0">
          <a:noAutofit/>
        </a:bodyPr>
        <a:lstStyle/>
        <a:p>
          <a:pPr lvl="0" algn="ctr" defTabSz="622300">
            <a:lnSpc>
              <a:spcPct val="90000"/>
            </a:lnSpc>
            <a:spcBef>
              <a:spcPct val="0"/>
            </a:spcBef>
            <a:spcAft>
              <a:spcPct val="35000"/>
            </a:spcAft>
          </a:pPr>
          <a:r>
            <a:rPr lang="en-GB" sz="1400" kern="1200"/>
            <a:t>Hamstring Extensibility</a:t>
          </a:r>
          <a:endParaRPr lang="en-US" sz="1400" kern="1200"/>
        </a:p>
      </dsp:txBody>
      <dsp:txXfrm>
        <a:off x="3680043" y="1492416"/>
        <a:ext cx="1494338" cy="896603"/>
      </dsp:txXfrm>
    </dsp:sp>
    <dsp:sp modelId="{947CBC7C-44BD-480B-9BEC-7AFED7938497}">
      <dsp:nvSpPr>
        <dsp:cNvPr id="0" name=""/>
        <dsp:cNvSpPr/>
      </dsp:nvSpPr>
      <dsp:spPr>
        <a:xfrm>
          <a:off x="1496508" y="3135299"/>
          <a:ext cx="313097" cy="91440"/>
        </a:xfrm>
        <a:custGeom>
          <a:avLst/>
          <a:gdLst/>
          <a:ahLst/>
          <a:cxnLst/>
          <a:rect l="0" t="0" r="0" b="0"/>
          <a:pathLst>
            <a:path>
              <a:moveTo>
                <a:pt x="0" y="45720"/>
              </a:moveTo>
              <a:lnTo>
                <a:pt x="313097" y="45720"/>
              </a:lnTo>
            </a:path>
          </a:pathLst>
        </a:custGeom>
        <a:noFill/>
        <a:ln w="12700" cap="rnd" cmpd="sng" algn="ctr">
          <a:solidFill>
            <a:schemeClr val="accent6">
              <a:lumMod val="7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44465" y="3179301"/>
        <a:ext cx="17184" cy="3436"/>
      </dsp:txXfrm>
    </dsp:sp>
    <dsp:sp modelId="{8A886CA4-7524-4899-9A97-5DA93F242100}">
      <dsp:nvSpPr>
        <dsp:cNvPr id="0" name=""/>
        <dsp:cNvSpPr/>
      </dsp:nvSpPr>
      <dsp:spPr>
        <a:xfrm>
          <a:off x="3969" y="2732718"/>
          <a:ext cx="1494338" cy="896603"/>
        </a:xfrm>
        <a:prstGeom prst="rect">
          <a:avLst/>
        </a:prstGeom>
        <a:solidFill>
          <a:schemeClr val="accent6">
            <a:lumMod val="7500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224" tIns="76861" rIns="73224" bIns="76861" numCol="1" spcCol="1270" anchor="ctr" anchorCtr="0">
          <a:noAutofit/>
        </a:bodyPr>
        <a:lstStyle/>
        <a:p>
          <a:pPr lvl="0" algn="ctr" defTabSz="622300">
            <a:lnSpc>
              <a:spcPct val="90000"/>
            </a:lnSpc>
            <a:spcBef>
              <a:spcPct val="0"/>
            </a:spcBef>
            <a:spcAft>
              <a:spcPct val="35000"/>
            </a:spcAft>
          </a:pPr>
          <a:r>
            <a:rPr lang="en-GB" sz="1400" kern="1200"/>
            <a:t>Lower Back Pain Scores</a:t>
          </a:r>
          <a:endParaRPr lang="en-US" sz="1400" kern="1200"/>
        </a:p>
      </dsp:txBody>
      <dsp:txXfrm>
        <a:off x="3969" y="2732718"/>
        <a:ext cx="1494338" cy="896603"/>
      </dsp:txXfrm>
    </dsp:sp>
    <dsp:sp modelId="{FB8D08B7-AA5C-4F92-A26B-BD069163D41C}">
      <dsp:nvSpPr>
        <dsp:cNvPr id="0" name=""/>
        <dsp:cNvSpPr/>
      </dsp:nvSpPr>
      <dsp:spPr>
        <a:xfrm>
          <a:off x="1842006" y="2732718"/>
          <a:ext cx="1494338" cy="896603"/>
        </a:xfrm>
        <a:prstGeom prst="rect">
          <a:avLst/>
        </a:prstGeom>
        <a:solidFill>
          <a:schemeClr val="accent6">
            <a:lumMod val="7500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224" tIns="76861" rIns="73224" bIns="76861" numCol="1" spcCol="1270" anchor="ctr" anchorCtr="0">
          <a:noAutofit/>
        </a:bodyPr>
        <a:lstStyle/>
        <a:p>
          <a:pPr lvl="0" algn="ctr" defTabSz="622300">
            <a:lnSpc>
              <a:spcPct val="90000"/>
            </a:lnSpc>
            <a:spcBef>
              <a:spcPct val="0"/>
            </a:spcBef>
            <a:spcAft>
              <a:spcPct val="35000"/>
            </a:spcAft>
          </a:pPr>
          <a:r>
            <a:rPr lang="en-GB" sz="1400" kern="1200" dirty="0"/>
            <a:t>Pearson Product-Moment Correlation</a:t>
          </a:r>
          <a:endParaRPr lang="en-US" sz="1400" kern="1200" dirty="0"/>
        </a:p>
      </dsp:txBody>
      <dsp:txXfrm>
        <a:off x="1842006" y="2732718"/>
        <a:ext cx="1494338" cy="896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A2A15-B4B4-49E3-B83E-E308E2588C0C}">
      <dsp:nvSpPr>
        <dsp:cNvPr id="0" name=""/>
        <dsp:cNvSpPr/>
      </dsp:nvSpPr>
      <dsp:spPr>
        <a:xfrm>
          <a:off x="333420" y="887793"/>
          <a:ext cx="1028302" cy="10283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667F13-78DC-4C48-86C5-012DD4BAC2BF}">
      <dsp:nvSpPr>
        <dsp:cNvPr id="0" name=""/>
        <dsp:cNvSpPr/>
      </dsp:nvSpPr>
      <dsp:spPr>
        <a:xfrm>
          <a:off x="552567" y="1106939"/>
          <a:ext cx="590009" cy="590009"/>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C31A24-9883-4CD6-A561-2FE2C1140979}">
      <dsp:nvSpPr>
        <dsp:cNvPr id="0" name=""/>
        <dsp:cNvSpPr/>
      </dsp:nvSpPr>
      <dsp:spPr>
        <a:xfrm>
          <a:off x="4701" y="2236386"/>
          <a:ext cx="1685742" cy="969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Risk assessment.</a:t>
          </a:r>
          <a:endParaRPr lang="en-US" sz="1100" kern="1200"/>
        </a:p>
      </dsp:txBody>
      <dsp:txXfrm>
        <a:off x="4701" y="2236386"/>
        <a:ext cx="1685742" cy="969301"/>
      </dsp:txXfrm>
    </dsp:sp>
    <dsp:sp modelId="{F55E60FB-FCF9-4EDF-8DB5-37EFC20F592D}">
      <dsp:nvSpPr>
        <dsp:cNvPr id="0" name=""/>
        <dsp:cNvSpPr/>
      </dsp:nvSpPr>
      <dsp:spPr>
        <a:xfrm>
          <a:off x="2314168" y="887793"/>
          <a:ext cx="1028302" cy="10283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F32DE1-1AD2-405F-B1A1-8AF8C1500C0C}">
      <dsp:nvSpPr>
        <dsp:cNvPr id="0" name=""/>
        <dsp:cNvSpPr/>
      </dsp:nvSpPr>
      <dsp:spPr>
        <a:xfrm>
          <a:off x="2533314" y="1106939"/>
          <a:ext cx="590009" cy="590009"/>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6BED21-1482-4F2F-A8BA-95F6EE2FB87B}">
      <dsp:nvSpPr>
        <dsp:cNvPr id="0" name=""/>
        <dsp:cNvSpPr/>
      </dsp:nvSpPr>
      <dsp:spPr>
        <a:xfrm>
          <a:off x="1985448" y="2236386"/>
          <a:ext cx="1685742" cy="969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dirty="0"/>
            <a:t>Make the participants aware of any potential dangers associated with this study (out of the overseer's control) - refer to participant information sheet.</a:t>
          </a:r>
          <a:endParaRPr lang="en-US" sz="1100" kern="1200" dirty="0"/>
        </a:p>
      </dsp:txBody>
      <dsp:txXfrm>
        <a:off x="1985448" y="2236386"/>
        <a:ext cx="1685742" cy="969301"/>
      </dsp:txXfrm>
    </dsp:sp>
    <dsp:sp modelId="{7D233ED1-5AE9-443F-9E81-896F2074210B}">
      <dsp:nvSpPr>
        <dsp:cNvPr id="0" name=""/>
        <dsp:cNvSpPr/>
      </dsp:nvSpPr>
      <dsp:spPr>
        <a:xfrm>
          <a:off x="4294915" y="887793"/>
          <a:ext cx="1028302" cy="10283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562CBB-88D4-4D30-AF76-91140375ED28}">
      <dsp:nvSpPr>
        <dsp:cNvPr id="0" name=""/>
        <dsp:cNvSpPr/>
      </dsp:nvSpPr>
      <dsp:spPr>
        <a:xfrm>
          <a:off x="4514061" y="1106939"/>
          <a:ext cx="590009" cy="590009"/>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E429C7-7197-48C7-A4C4-1587D19BAD37}">
      <dsp:nvSpPr>
        <dsp:cNvPr id="0" name=""/>
        <dsp:cNvSpPr/>
      </dsp:nvSpPr>
      <dsp:spPr>
        <a:xfrm>
          <a:off x="3966195" y="2236386"/>
          <a:ext cx="1685742" cy="969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DOMS – Delayed Onset Muscle Soreness.</a:t>
          </a:r>
          <a:endParaRPr lang="en-US" sz="1100" kern="1200"/>
        </a:p>
      </dsp:txBody>
      <dsp:txXfrm>
        <a:off x="3966195" y="2236386"/>
        <a:ext cx="1685742" cy="969301"/>
      </dsp:txXfrm>
    </dsp:sp>
    <dsp:sp modelId="{824E145E-3E36-485F-8B59-C35967AFF59C}">
      <dsp:nvSpPr>
        <dsp:cNvPr id="0" name=""/>
        <dsp:cNvSpPr/>
      </dsp:nvSpPr>
      <dsp:spPr>
        <a:xfrm>
          <a:off x="6275662" y="887793"/>
          <a:ext cx="1028302" cy="10283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1D3BB-BF3F-4454-B630-4926FDA65B1B}">
      <dsp:nvSpPr>
        <dsp:cNvPr id="0" name=""/>
        <dsp:cNvSpPr/>
      </dsp:nvSpPr>
      <dsp:spPr>
        <a:xfrm>
          <a:off x="6494808" y="1106939"/>
          <a:ext cx="590009" cy="590009"/>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7DD66A-EE84-4EAB-BC51-0633FA82B283}">
      <dsp:nvSpPr>
        <dsp:cNvPr id="0" name=""/>
        <dsp:cNvSpPr/>
      </dsp:nvSpPr>
      <dsp:spPr>
        <a:xfrm>
          <a:off x="5946942" y="2236386"/>
          <a:ext cx="1685742" cy="969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Information will be shared with individuals, coaches and their therapist upon request.</a:t>
          </a:r>
          <a:endParaRPr lang="en-US" sz="1100" kern="1200"/>
        </a:p>
      </dsp:txBody>
      <dsp:txXfrm>
        <a:off x="5946942" y="2236386"/>
        <a:ext cx="1685742" cy="969301"/>
      </dsp:txXfrm>
    </dsp:sp>
    <dsp:sp modelId="{84D551EB-31D3-48F5-8853-C176771D09DC}">
      <dsp:nvSpPr>
        <dsp:cNvPr id="0" name=""/>
        <dsp:cNvSpPr/>
      </dsp:nvSpPr>
      <dsp:spPr>
        <a:xfrm>
          <a:off x="8256409" y="887793"/>
          <a:ext cx="1028302" cy="102830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1CA48-A322-47C3-8591-9D345C7EEB3A}">
      <dsp:nvSpPr>
        <dsp:cNvPr id="0" name=""/>
        <dsp:cNvSpPr/>
      </dsp:nvSpPr>
      <dsp:spPr>
        <a:xfrm>
          <a:off x="8475555" y="1106939"/>
          <a:ext cx="590009" cy="590009"/>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A4650E-E10C-40DE-8A86-B9954E2E5FBB}">
      <dsp:nvSpPr>
        <dsp:cNvPr id="0" name=""/>
        <dsp:cNvSpPr/>
      </dsp:nvSpPr>
      <dsp:spPr>
        <a:xfrm>
          <a:off x="7927689" y="2236386"/>
          <a:ext cx="1685742" cy="969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kern="1200"/>
            <a:t>General health questionnaires/PAR Q’s.</a:t>
          </a:r>
          <a:endParaRPr lang="en-US" sz="1100" kern="1200"/>
        </a:p>
      </dsp:txBody>
      <dsp:txXfrm>
        <a:off x="7927689" y="2236386"/>
        <a:ext cx="1685742" cy="9693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4F5B5-7670-C140-8726-DB94D01EEF2F}">
      <dsp:nvSpPr>
        <dsp:cNvPr id="0" name=""/>
        <dsp:cNvSpPr/>
      </dsp:nvSpPr>
      <dsp:spPr>
        <a:xfrm>
          <a:off x="3006" y="724"/>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a:t>Minimum 15 participants</a:t>
          </a:r>
        </a:p>
      </dsp:txBody>
      <dsp:txXfrm>
        <a:off x="3006" y="724"/>
        <a:ext cx="2385020" cy="1431012"/>
      </dsp:txXfrm>
    </dsp:sp>
    <dsp:sp modelId="{102B394F-D713-5946-A165-0F684F73E9D5}">
      <dsp:nvSpPr>
        <dsp:cNvPr id="0" name=""/>
        <dsp:cNvSpPr/>
      </dsp:nvSpPr>
      <dsp:spPr>
        <a:xfrm>
          <a:off x="2626528" y="724"/>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a:t>Male</a:t>
          </a:r>
        </a:p>
      </dsp:txBody>
      <dsp:txXfrm>
        <a:off x="2626528" y="724"/>
        <a:ext cx="2385020" cy="1431012"/>
      </dsp:txXfrm>
    </dsp:sp>
    <dsp:sp modelId="{3A502682-E31D-364E-95E6-009A1BF5B54A}">
      <dsp:nvSpPr>
        <dsp:cNvPr id="0" name=""/>
        <dsp:cNvSpPr/>
      </dsp:nvSpPr>
      <dsp:spPr>
        <a:xfrm>
          <a:off x="5250051" y="724"/>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a:t>Non-elite </a:t>
          </a:r>
        </a:p>
      </dsp:txBody>
      <dsp:txXfrm>
        <a:off x="5250051" y="724"/>
        <a:ext cx="2385020" cy="1431012"/>
      </dsp:txXfrm>
    </dsp:sp>
    <dsp:sp modelId="{ADD58918-F754-B644-A9E6-851EAD088EF0}">
      <dsp:nvSpPr>
        <dsp:cNvPr id="0" name=""/>
        <dsp:cNvSpPr/>
      </dsp:nvSpPr>
      <dsp:spPr>
        <a:xfrm>
          <a:off x="7873573" y="724"/>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a:t>18-40</a:t>
          </a:r>
        </a:p>
      </dsp:txBody>
      <dsp:txXfrm>
        <a:off x="7873573" y="724"/>
        <a:ext cx="2385020" cy="1431012"/>
      </dsp:txXfrm>
    </dsp:sp>
    <dsp:sp modelId="{AA0149D2-6D86-994E-8111-B799AF37402F}">
      <dsp:nvSpPr>
        <dsp:cNvPr id="0" name=""/>
        <dsp:cNvSpPr/>
      </dsp:nvSpPr>
      <dsp:spPr>
        <a:xfrm>
          <a:off x="2626528" y="1670238"/>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a:t>Convenience sampling</a:t>
          </a:r>
        </a:p>
      </dsp:txBody>
      <dsp:txXfrm>
        <a:off x="2626528" y="1670238"/>
        <a:ext cx="2385020" cy="1431012"/>
      </dsp:txXfrm>
    </dsp:sp>
    <dsp:sp modelId="{489AEFB9-34AC-D748-B104-BFD65A74D866}">
      <dsp:nvSpPr>
        <dsp:cNvPr id="0" name=""/>
        <dsp:cNvSpPr/>
      </dsp:nvSpPr>
      <dsp:spPr>
        <a:xfrm>
          <a:off x="5250051" y="1670238"/>
          <a:ext cx="2385020" cy="14310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a:t>Past medical history</a:t>
          </a:r>
        </a:p>
      </dsp:txBody>
      <dsp:txXfrm>
        <a:off x="5250051" y="1670238"/>
        <a:ext cx="2385020" cy="14310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8864D-5C9A-4623-BF14-4514A1430517}">
      <dsp:nvSpPr>
        <dsp:cNvPr id="0" name=""/>
        <dsp:cNvSpPr/>
      </dsp:nvSpPr>
      <dsp:spPr>
        <a:xfrm>
          <a:off x="391328"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2D94F-AC19-4431-81D2-4D50C1C3E891}">
      <dsp:nvSpPr>
        <dsp:cNvPr id="0" name=""/>
        <dsp:cNvSpPr/>
      </dsp:nvSpPr>
      <dsp:spPr>
        <a:xfrm>
          <a:off x="625328" y="548162"/>
          <a:ext cx="630000" cy="63000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07018F-1390-44F2-B5E9-07DBF58ABB71}">
      <dsp:nvSpPr>
        <dsp:cNvPr id="0" name=""/>
        <dsp:cNvSpPr/>
      </dsp:nvSpPr>
      <dsp:spPr>
        <a:xfrm>
          <a:off x="40328"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44550">
            <a:lnSpc>
              <a:spcPct val="90000"/>
            </a:lnSpc>
            <a:spcBef>
              <a:spcPct val="0"/>
            </a:spcBef>
            <a:spcAft>
              <a:spcPct val="35000"/>
            </a:spcAft>
            <a:defRPr cap="all"/>
          </a:pPr>
          <a:r>
            <a:rPr lang="en-US" sz="1900" kern="1200"/>
            <a:t>DOMS</a:t>
          </a:r>
        </a:p>
      </dsp:txBody>
      <dsp:txXfrm>
        <a:off x="40328" y="1754162"/>
        <a:ext cx="1800000" cy="720000"/>
      </dsp:txXfrm>
    </dsp:sp>
    <dsp:sp modelId="{07029F66-E12D-4079-8345-B46AFCBA944D}">
      <dsp:nvSpPr>
        <dsp:cNvPr id="0" name=""/>
        <dsp:cNvSpPr/>
      </dsp:nvSpPr>
      <dsp:spPr>
        <a:xfrm>
          <a:off x="2506329"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E6F277-6080-449E-92C2-4CF5DCA0BC12}">
      <dsp:nvSpPr>
        <dsp:cNvPr id="0" name=""/>
        <dsp:cNvSpPr/>
      </dsp:nvSpPr>
      <dsp:spPr>
        <a:xfrm>
          <a:off x="2740329" y="548162"/>
          <a:ext cx="630000" cy="63000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5D6D90-E42B-414E-A006-F74752934105}">
      <dsp:nvSpPr>
        <dsp:cNvPr id="0" name=""/>
        <dsp:cNvSpPr/>
      </dsp:nvSpPr>
      <dsp:spPr>
        <a:xfrm>
          <a:off x="2155329"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44550">
            <a:lnSpc>
              <a:spcPct val="90000"/>
            </a:lnSpc>
            <a:spcBef>
              <a:spcPct val="0"/>
            </a:spcBef>
            <a:spcAft>
              <a:spcPct val="35000"/>
            </a:spcAft>
            <a:defRPr cap="all"/>
          </a:pPr>
          <a:r>
            <a:rPr lang="en-US" sz="1900" kern="1200"/>
            <a:t>Injury</a:t>
          </a:r>
        </a:p>
      </dsp:txBody>
      <dsp:txXfrm>
        <a:off x="2155329" y="1754162"/>
        <a:ext cx="1800000" cy="720000"/>
      </dsp:txXfrm>
    </dsp:sp>
    <dsp:sp modelId="{08AB7B58-3F19-4819-AAED-1F14B9289CDD}">
      <dsp:nvSpPr>
        <dsp:cNvPr id="0" name=""/>
        <dsp:cNvSpPr/>
      </dsp:nvSpPr>
      <dsp:spPr>
        <a:xfrm>
          <a:off x="4621329"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C2B27F-0BB2-413C-9EDC-0F6D3BF3ADC1}">
      <dsp:nvSpPr>
        <dsp:cNvPr id="0" name=""/>
        <dsp:cNvSpPr/>
      </dsp:nvSpPr>
      <dsp:spPr>
        <a:xfrm>
          <a:off x="4855329" y="548162"/>
          <a:ext cx="630000" cy="630000"/>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99029E-9D1C-48A0-82A3-017EBE4C81BF}">
      <dsp:nvSpPr>
        <dsp:cNvPr id="0" name=""/>
        <dsp:cNvSpPr/>
      </dsp:nvSpPr>
      <dsp:spPr>
        <a:xfrm>
          <a:off x="4270329"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44550">
            <a:lnSpc>
              <a:spcPct val="90000"/>
            </a:lnSpc>
            <a:spcBef>
              <a:spcPct val="0"/>
            </a:spcBef>
            <a:spcAft>
              <a:spcPct val="35000"/>
            </a:spcAft>
            <a:defRPr cap="all"/>
          </a:pPr>
          <a:r>
            <a:rPr lang="en-US" sz="1900" kern="1200"/>
            <a:t>Disclosure of information</a:t>
          </a:r>
        </a:p>
      </dsp:txBody>
      <dsp:txXfrm>
        <a:off x="4270329" y="1754162"/>
        <a:ext cx="1800000" cy="720000"/>
      </dsp:txXfrm>
    </dsp:sp>
    <dsp:sp modelId="{54CAE78A-8AD0-41D4-AE69-9BA3AA4B25EE}">
      <dsp:nvSpPr>
        <dsp:cNvPr id="0" name=""/>
        <dsp:cNvSpPr/>
      </dsp:nvSpPr>
      <dsp:spPr>
        <a:xfrm>
          <a:off x="6736329"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FFB6F-BA5F-410F-A45A-4147FB65A2BB}">
      <dsp:nvSpPr>
        <dsp:cNvPr id="0" name=""/>
        <dsp:cNvSpPr/>
      </dsp:nvSpPr>
      <dsp:spPr>
        <a:xfrm>
          <a:off x="6970329" y="548162"/>
          <a:ext cx="630000" cy="63000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389337-C127-48DF-A445-B3B17D294C56}">
      <dsp:nvSpPr>
        <dsp:cNvPr id="0" name=""/>
        <dsp:cNvSpPr/>
      </dsp:nvSpPr>
      <dsp:spPr>
        <a:xfrm>
          <a:off x="6385329"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44550">
            <a:lnSpc>
              <a:spcPct val="90000"/>
            </a:lnSpc>
            <a:spcBef>
              <a:spcPct val="0"/>
            </a:spcBef>
            <a:spcAft>
              <a:spcPct val="35000"/>
            </a:spcAft>
            <a:defRPr cap="all"/>
          </a:pPr>
          <a:r>
            <a:rPr lang="en-US" sz="1900" kern="1200"/>
            <a:t>Participant well-being</a:t>
          </a:r>
        </a:p>
      </dsp:txBody>
      <dsp:txXfrm>
        <a:off x="6385329" y="1754162"/>
        <a:ext cx="1800000" cy="720000"/>
      </dsp:txXfrm>
    </dsp:sp>
    <dsp:sp modelId="{5BAAAAAA-AF4A-4634-A756-7010872D75EC}">
      <dsp:nvSpPr>
        <dsp:cNvPr id="0" name=""/>
        <dsp:cNvSpPr/>
      </dsp:nvSpPr>
      <dsp:spPr>
        <a:xfrm>
          <a:off x="8851329" y="314162"/>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04A45-F9D6-4853-9F31-295E0E1E99E7}">
      <dsp:nvSpPr>
        <dsp:cNvPr id="0" name=""/>
        <dsp:cNvSpPr/>
      </dsp:nvSpPr>
      <dsp:spPr>
        <a:xfrm>
          <a:off x="9085329" y="548162"/>
          <a:ext cx="630000" cy="630000"/>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7DEA1E-3342-4303-9990-8F26334408A4}">
      <dsp:nvSpPr>
        <dsp:cNvPr id="0" name=""/>
        <dsp:cNvSpPr/>
      </dsp:nvSpPr>
      <dsp:spPr>
        <a:xfrm>
          <a:off x="8500329" y="17541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44550">
            <a:lnSpc>
              <a:spcPct val="90000"/>
            </a:lnSpc>
            <a:spcBef>
              <a:spcPct val="0"/>
            </a:spcBef>
            <a:spcAft>
              <a:spcPct val="35000"/>
            </a:spcAft>
            <a:defRPr cap="all"/>
          </a:pPr>
          <a:r>
            <a:rPr lang="en-US" sz="1900" kern="1200"/>
            <a:t>Limitations</a:t>
          </a:r>
        </a:p>
      </dsp:txBody>
      <dsp:txXfrm>
        <a:off x="8500329" y="1754162"/>
        <a:ext cx="18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6A192-F342-4139-ADED-59676C1FDD74}">
      <dsp:nvSpPr>
        <dsp:cNvPr id="0" name=""/>
        <dsp:cNvSpPr/>
      </dsp:nvSpPr>
      <dsp:spPr>
        <a:xfrm>
          <a:off x="612794" y="15020"/>
          <a:ext cx="723784" cy="72378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4B3914-A5AC-4EDA-B4A0-7F3448BB9B48}">
      <dsp:nvSpPr>
        <dsp:cNvPr id="0" name=""/>
        <dsp:cNvSpPr/>
      </dsp:nvSpPr>
      <dsp:spPr>
        <a:xfrm>
          <a:off x="764789" y="167015"/>
          <a:ext cx="419795" cy="419795"/>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420E09-5AED-4777-953E-88F20FE1AEE4}">
      <dsp:nvSpPr>
        <dsp:cNvPr id="0" name=""/>
        <dsp:cNvSpPr/>
      </dsp:nvSpPr>
      <dsp:spPr>
        <a:xfrm>
          <a:off x="1491675" y="15020"/>
          <a:ext cx="1706063" cy="723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US" sz="1100" kern="1200"/>
            <a:t>The risk of ankle injuries is prevalent during sporting activities </a:t>
          </a:r>
        </a:p>
      </dsp:txBody>
      <dsp:txXfrm>
        <a:off x="1491675" y="15020"/>
        <a:ext cx="1706063" cy="723784"/>
      </dsp:txXfrm>
    </dsp:sp>
    <dsp:sp modelId="{6DAA3800-CDF0-4195-B2BC-711C851D305C}">
      <dsp:nvSpPr>
        <dsp:cNvPr id="0" name=""/>
        <dsp:cNvSpPr/>
      </dsp:nvSpPr>
      <dsp:spPr>
        <a:xfrm>
          <a:off x="3495008" y="15020"/>
          <a:ext cx="723784" cy="72378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F425E-FDEE-49D3-B5A9-F19468E7B4BE}">
      <dsp:nvSpPr>
        <dsp:cNvPr id="0" name=""/>
        <dsp:cNvSpPr/>
      </dsp:nvSpPr>
      <dsp:spPr>
        <a:xfrm>
          <a:off x="3647003" y="167015"/>
          <a:ext cx="419795" cy="419795"/>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4C9C41-AB5E-41EE-A430-B45164108DF2}">
      <dsp:nvSpPr>
        <dsp:cNvPr id="0" name=""/>
        <dsp:cNvSpPr/>
      </dsp:nvSpPr>
      <dsp:spPr>
        <a:xfrm>
          <a:off x="4373889" y="15020"/>
          <a:ext cx="1706063" cy="723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US" sz="1100" kern="1200"/>
            <a:t>Ankle ligament injuries account 15% of all athletic injuries, injury to the lateral ligament complex accounts for 85%</a:t>
          </a:r>
        </a:p>
      </dsp:txBody>
      <dsp:txXfrm>
        <a:off x="4373889" y="15020"/>
        <a:ext cx="1706063" cy="723784"/>
      </dsp:txXfrm>
    </dsp:sp>
    <dsp:sp modelId="{52306432-C18F-47B4-A192-FCD261B4FCE8}">
      <dsp:nvSpPr>
        <dsp:cNvPr id="0" name=""/>
        <dsp:cNvSpPr/>
      </dsp:nvSpPr>
      <dsp:spPr>
        <a:xfrm>
          <a:off x="612794" y="1305831"/>
          <a:ext cx="723784" cy="72378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9EC0D-9F60-421E-8CC5-B60B0CF91427}">
      <dsp:nvSpPr>
        <dsp:cNvPr id="0" name=""/>
        <dsp:cNvSpPr/>
      </dsp:nvSpPr>
      <dsp:spPr>
        <a:xfrm>
          <a:off x="764789" y="1457825"/>
          <a:ext cx="419795" cy="419795"/>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635C55-9F1C-485B-8B12-477E60D18FCF}">
      <dsp:nvSpPr>
        <dsp:cNvPr id="0" name=""/>
        <dsp:cNvSpPr/>
      </dsp:nvSpPr>
      <dsp:spPr>
        <a:xfrm>
          <a:off x="1491675" y="1305831"/>
          <a:ext cx="1706063" cy="723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GB" sz="1100" kern="1200"/>
            <a:t> 73% of athletes suffering from recurrent lateral ankle sprains</a:t>
          </a:r>
          <a:endParaRPr lang="en-US" sz="1100" kern="1200"/>
        </a:p>
      </dsp:txBody>
      <dsp:txXfrm>
        <a:off x="1491675" y="1305831"/>
        <a:ext cx="1706063" cy="723784"/>
      </dsp:txXfrm>
    </dsp:sp>
    <dsp:sp modelId="{0859352F-1079-46C1-8EAD-FC8A485F98A0}">
      <dsp:nvSpPr>
        <dsp:cNvPr id="0" name=""/>
        <dsp:cNvSpPr/>
      </dsp:nvSpPr>
      <dsp:spPr>
        <a:xfrm>
          <a:off x="3495008" y="1305831"/>
          <a:ext cx="723784" cy="72378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DEDF91-64EC-47F5-AFC0-C68762823C6C}">
      <dsp:nvSpPr>
        <dsp:cNvPr id="0" name=""/>
        <dsp:cNvSpPr/>
      </dsp:nvSpPr>
      <dsp:spPr>
        <a:xfrm>
          <a:off x="3647003" y="1457825"/>
          <a:ext cx="419795" cy="419795"/>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C1E840-211E-4300-8F9C-D717B912CAD0}">
      <dsp:nvSpPr>
        <dsp:cNvPr id="0" name=""/>
        <dsp:cNvSpPr/>
      </dsp:nvSpPr>
      <dsp:spPr>
        <a:xfrm>
          <a:off x="4373889" y="1305831"/>
          <a:ext cx="1706063" cy="723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GB" sz="1100" kern="1200" dirty="0"/>
            <a:t>Common practise when returning an athlete to play, is the application of external ankle support</a:t>
          </a:r>
          <a:endParaRPr lang="en-US" sz="1100" kern="1200" dirty="0"/>
        </a:p>
      </dsp:txBody>
      <dsp:txXfrm>
        <a:off x="4373889" y="1305831"/>
        <a:ext cx="1706063" cy="723784"/>
      </dsp:txXfrm>
    </dsp:sp>
    <dsp:sp modelId="{E7B57816-C924-4F50-85A6-7E9367E62732}">
      <dsp:nvSpPr>
        <dsp:cNvPr id="0" name=""/>
        <dsp:cNvSpPr/>
      </dsp:nvSpPr>
      <dsp:spPr>
        <a:xfrm>
          <a:off x="612794" y="2596641"/>
          <a:ext cx="723784" cy="72378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3CFBF4-C208-4089-97FD-681C54078E42}">
      <dsp:nvSpPr>
        <dsp:cNvPr id="0" name=""/>
        <dsp:cNvSpPr/>
      </dsp:nvSpPr>
      <dsp:spPr>
        <a:xfrm>
          <a:off x="764789" y="2748636"/>
          <a:ext cx="419795" cy="419795"/>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562F20-E6E2-4EA6-A953-B139EABB3EA7}">
      <dsp:nvSpPr>
        <dsp:cNvPr id="0" name=""/>
        <dsp:cNvSpPr/>
      </dsp:nvSpPr>
      <dsp:spPr>
        <a:xfrm>
          <a:off x="1491675" y="2596641"/>
          <a:ext cx="1706063" cy="723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GB" sz="1100" b="0" kern="1200" dirty="0">
              <a:effectLst/>
              <a:latin typeface="+mn-lt"/>
              <a:ea typeface="+mn-ea"/>
              <a:cs typeface="+mn-cs"/>
            </a:rPr>
            <a:t>Following applications of tape, incidences of lateral ankle sprains reduce</a:t>
          </a:r>
          <a:endParaRPr lang="en-US" sz="1100" kern="1200" dirty="0"/>
        </a:p>
      </dsp:txBody>
      <dsp:txXfrm>
        <a:off x="1491675" y="2596641"/>
        <a:ext cx="1706063" cy="723784"/>
      </dsp:txXfrm>
    </dsp:sp>
    <dsp:sp modelId="{04870AB7-2C31-40F7-A442-1B7E9F411DB2}">
      <dsp:nvSpPr>
        <dsp:cNvPr id="0" name=""/>
        <dsp:cNvSpPr/>
      </dsp:nvSpPr>
      <dsp:spPr>
        <a:xfrm>
          <a:off x="3495008" y="2596641"/>
          <a:ext cx="723784" cy="72378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F6504-1B26-4149-94B2-32DCA9688AAF}">
      <dsp:nvSpPr>
        <dsp:cNvPr id="0" name=""/>
        <dsp:cNvSpPr/>
      </dsp:nvSpPr>
      <dsp:spPr>
        <a:xfrm>
          <a:off x="3647003" y="2748636"/>
          <a:ext cx="419795" cy="419795"/>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B016EF-19E3-462D-8DD4-03A2CB35592D}">
      <dsp:nvSpPr>
        <dsp:cNvPr id="0" name=""/>
        <dsp:cNvSpPr/>
      </dsp:nvSpPr>
      <dsp:spPr>
        <a:xfrm>
          <a:off x="4373889" y="2596641"/>
          <a:ext cx="1706063" cy="723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100000"/>
            </a:lnSpc>
            <a:spcBef>
              <a:spcPct val="0"/>
            </a:spcBef>
            <a:spcAft>
              <a:spcPct val="35000"/>
            </a:spcAft>
          </a:pPr>
          <a:r>
            <a:rPr lang="en-GB" sz="1100" b="0" kern="1200" dirty="0">
              <a:effectLst/>
              <a:latin typeface="+mn-lt"/>
              <a:ea typeface="+mn-ea"/>
              <a:cs typeface="+mn-cs"/>
            </a:rPr>
            <a:t>Application of ankle tape may improve an athlete’s proprioception</a:t>
          </a:r>
          <a:endParaRPr lang="en-US" sz="1100" kern="1200" dirty="0"/>
        </a:p>
      </dsp:txBody>
      <dsp:txXfrm>
        <a:off x="4373889" y="2596641"/>
        <a:ext cx="1706063" cy="7237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CA7A6-FA0D-4B2A-983C-8720026D1A34}">
      <dsp:nvSpPr>
        <dsp:cNvPr id="0" name=""/>
        <dsp:cNvSpPr/>
      </dsp:nvSpPr>
      <dsp:spPr>
        <a:xfrm>
          <a:off x="0" y="463"/>
          <a:ext cx="6041426" cy="6377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FD7AB-C0C2-4050-A961-FE98C3DD5864}">
      <dsp:nvSpPr>
        <dsp:cNvPr id="0" name=""/>
        <dsp:cNvSpPr/>
      </dsp:nvSpPr>
      <dsp:spPr>
        <a:xfrm>
          <a:off x="192931" y="143966"/>
          <a:ext cx="350784" cy="350784"/>
        </a:xfrm>
        <a:prstGeom prst="rect">
          <a:avLst/>
        </a:prstGeom>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3274CD-8801-485D-B71C-4B7582970109}">
      <dsp:nvSpPr>
        <dsp:cNvPr id="0" name=""/>
        <dsp:cNvSpPr/>
      </dsp:nvSpPr>
      <dsp:spPr>
        <a:xfrm>
          <a:off x="736647" y="463"/>
          <a:ext cx="5304778" cy="637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99" tIns="67499" rIns="67499" bIns="67499" numCol="1" spcCol="1270" anchor="ctr" anchorCtr="0">
          <a:noAutofit/>
        </a:bodyPr>
        <a:lstStyle/>
        <a:p>
          <a:pPr lvl="0" algn="l" defTabSz="711200">
            <a:lnSpc>
              <a:spcPct val="100000"/>
            </a:lnSpc>
            <a:spcBef>
              <a:spcPct val="0"/>
            </a:spcBef>
            <a:spcAft>
              <a:spcPct val="35000"/>
            </a:spcAft>
          </a:pPr>
          <a:r>
            <a:rPr lang="en-US" sz="1600" kern="1200"/>
            <a:t>Risk assessment</a:t>
          </a:r>
        </a:p>
      </dsp:txBody>
      <dsp:txXfrm>
        <a:off x="736647" y="463"/>
        <a:ext cx="5304778" cy="637789"/>
      </dsp:txXfrm>
    </dsp:sp>
    <dsp:sp modelId="{0C3F73EF-222D-4879-89C7-54416FD84FF9}">
      <dsp:nvSpPr>
        <dsp:cNvPr id="0" name=""/>
        <dsp:cNvSpPr/>
      </dsp:nvSpPr>
      <dsp:spPr>
        <a:xfrm>
          <a:off x="0" y="797700"/>
          <a:ext cx="6041426" cy="6377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0FD32F-7311-40D6-BB43-60402419F208}">
      <dsp:nvSpPr>
        <dsp:cNvPr id="0" name=""/>
        <dsp:cNvSpPr/>
      </dsp:nvSpPr>
      <dsp:spPr>
        <a:xfrm>
          <a:off x="192931" y="941203"/>
          <a:ext cx="350784" cy="350784"/>
        </a:xfrm>
        <a:prstGeom prst="rect">
          <a:avLst/>
        </a:prstGeom>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 xmlns:asvg="http://schemas.microsoft.com/office/drawing/2016/SVG/main" r:embed="rId4"/>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AC34D4-98E5-47FC-8714-71F255591EBD}">
      <dsp:nvSpPr>
        <dsp:cNvPr id="0" name=""/>
        <dsp:cNvSpPr/>
      </dsp:nvSpPr>
      <dsp:spPr>
        <a:xfrm>
          <a:off x="736647" y="797700"/>
          <a:ext cx="5304778" cy="637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99" tIns="67499" rIns="67499" bIns="67499" numCol="1" spcCol="1270" anchor="ctr" anchorCtr="0">
          <a:noAutofit/>
        </a:bodyPr>
        <a:lstStyle/>
        <a:p>
          <a:pPr lvl="0" algn="l" defTabSz="711200">
            <a:lnSpc>
              <a:spcPct val="100000"/>
            </a:lnSpc>
            <a:spcBef>
              <a:spcPct val="0"/>
            </a:spcBef>
            <a:spcAft>
              <a:spcPct val="35000"/>
            </a:spcAft>
          </a:pPr>
          <a:r>
            <a:rPr lang="en-US" sz="1600" kern="1200"/>
            <a:t>Up to date medicals</a:t>
          </a:r>
        </a:p>
      </dsp:txBody>
      <dsp:txXfrm>
        <a:off x="736647" y="797700"/>
        <a:ext cx="5304778" cy="637789"/>
      </dsp:txXfrm>
    </dsp:sp>
    <dsp:sp modelId="{0D19A53F-5AD1-495C-A883-EDDCCBBE04A4}">
      <dsp:nvSpPr>
        <dsp:cNvPr id="0" name=""/>
        <dsp:cNvSpPr/>
      </dsp:nvSpPr>
      <dsp:spPr>
        <a:xfrm>
          <a:off x="0" y="1594938"/>
          <a:ext cx="6041426" cy="6377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A07FC0-2D0A-428E-AE33-25BAF4D9DE07}">
      <dsp:nvSpPr>
        <dsp:cNvPr id="0" name=""/>
        <dsp:cNvSpPr/>
      </dsp:nvSpPr>
      <dsp:spPr>
        <a:xfrm>
          <a:off x="192931" y="1738440"/>
          <a:ext cx="350784" cy="350784"/>
        </a:xfrm>
        <a:prstGeom prst="rect">
          <a:avLst/>
        </a:prstGeom>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4CC235-3D0A-4BF8-BD74-C09F8270FAC0}">
      <dsp:nvSpPr>
        <dsp:cNvPr id="0" name=""/>
        <dsp:cNvSpPr/>
      </dsp:nvSpPr>
      <dsp:spPr>
        <a:xfrm>
          <a:off x="736647" y="1594938"/>
          <a:ext cx="5304778" cy="637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99" tIns="67499" rIns="67499" bIns="67499" numCol="1" spcCol="1270" anchor="ctr" anchorCtr="0">
          <a:noAutofit/>
        </a:bodyPr>
        <a:lstStyle/>
        <a:p>
          <a:pPr lvl="0" algn="l" defTabSz="711200">
            <a:lnSpc>
              <a:spcPct val="100000"/>
            </a:lnSpc>
            <a:spcBef>
              <a:spcPct val="0"/>
            </a:spcBef>
            <a:spcAft>
              <a:spcPct val="35000"/>
            </a:spcAft>
          </a:pPr>
          <a:r>
            <a:rPr lang="en-US" sz="1600" kern="1200"/>
            <a:t>Participant information</a:t>
          </a:r>
        </a:p>
      </dsp:txBody>
      <dsp:txXfrm>
        <a:off x="736647" y="1594938"/>
        <a:ext cx="5304778" cy="637789"/>
      </dsp:txXfrm>
    </dsp:sp>
    <dsp:sp modelId="{34740640-7CE4-4F47-8DFE-5944A6783533}">
      <dsp:nvSpPr>
        <dsp:cNvPr id="0" name=""/>
        <dsp:cNvSpPr/>
      </dsp:nvSpPr>
      <dsp:spPr>
        <a:xfrm>
          <a:off x="0" y="2392175"/>
          <a:ext cx="6041426" cy="6377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B6FD25-3E6D-44E6-83BB-B3A6B6FBDB1F}">
      <dsp:nvSpPr>
        <dsp:cNvPr id="0" name=""/>
        <dsp:cNvSpPr/>
      </dsp:nvSpPr>
      <dsp:spPr>
        <a:xfrm>
          <a:off x="192931" y="2535678"/>
          <a:ext cx="350784" cy="350784"/>
        </a:xfrm>
        <a:prstGeom prst="rect">
          <a:avLst/>
        </a:prstGeom>
        <a:blipFill>
          <a:blip xmlns:r="http://schemas.openxmlformats.org/officeDocument/2006/relationships" r:embed="rId7" cstate="email">
            <a:extLst>
              <a:ext uri="{28A0092B-C50C-407E-A947-70E740481C1C}">
                <a14:useLocalDpi xmlns:a14="http://schemas.microsoft.com/office/drawing/2010/main"/>
              </a:ext>
              <a:ext uri="{96DAC541-7B7A-43D3-8B79-37D633B846F1}">
                <asvg:svgBlip xmlns=""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11A3CB-C9C4-4546-BC16-501F38962A58}">
      <dsp:nvSpPr>
        <dsp:cNvPr id="0" name=""/>
        <dsp:cNvSpPr/>
      </dsp:nvSpPr>
      <dsp:spPr>
        <a:xfrm>
          <a:off x="736647" y="2392175"/>
          <a:ext cx="5304778" cy="637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99" tIns="67499" rIns="67499" bIns="67499" numCol="1" spcCol="1270" anchor="ctr" anchorCtr="0">
          <a:noAutofit/>
        </a:bodyPr>
        <a:lstStyle/>
        <a:p>
          <a:pPr lvl="0" algn="l" defTabSz="711200">
            <a:lnSpc>
              <a:spcPct val="100000"/>
            </a:lnSpc>
            <a:spcBef>
              <a:spcPct val="0"/>
            </a:spcBef>
            <a:spcAft>
              <a:spcPct val="35000"/>
            </a:spcAft>
          </a:pPr>
          <a:r>
            <a:rPr lang="en-US" sz="1600" kern="1200"/>
            <a:t>Data sharing and storage</a:t>
          </a:r>
        </a:p>
      </dsp:txBody>
      <dsp:txXfrm>
        <a:off x="736647" y="2392175"/>
        <a:ext cx="5304778" cy="637789"/>
      </dsp:txXfrm>
    </dsp:sp>
    <dsp:sp modelId="{567EF49D-D6A5-4544-ACDB-6CF9D5D9EDA8}">
      <dsp:nvSpPr>
        <dsp:cNvPr id="0" name=""/>
        <dsp:cNvSpPr/>
      </dsp:nvSpPr>
      <dsp:spPr>
        <a:xfrm>
          <a:off x="0" y="3189412"/>
          <a:ext cx="6041426" cy="6377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80B1EC-1BC1-4FC1-9CBE-9C704AF81618}">
      <dsp:nvSpPr>
        <dsp:cNvPr id="0" name=""/>
        <dsp:cNvSpPr/>
      </dsp:nvSpPr>
      <dsp:spPr>
        <a:xfrm>
          <a:off x="192931" y="3332915"/>
          <a:ext cx="350784" cy="350784"/>
        </a:xfrm>
        <a:prstGeom prst="rect">
          <a:avLst/>
        </a:prstGeom>
        <a:blipFill>
          <a:blip xmlns:r="http://schemas.openxmlformats.org/officeDocument/2006/relationships" r:embed="rId9" cstate="email">
            <a:extLst>
              <a:ext uri="{28A0092B-C50C-407E-A947-70E740481C1C}">
                <a14:useLocalDpi xmlns:a14="http://schemas.microsoft.com/office/drawing/2010/main"/>
              </a:ext>
              <a:ext uri="{96DAC541-7B7A-43D3-8B79-37D633B846F1}">
                <asvg:svgBlip xmlns=""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6C1CB5-81FD-423A-9ED8-DA934DCE0808}">
      <dsp:nvSpPr>
        <dsp:cNvPr id="0" name=""/>
        <dsp:cNvSpPr/>
      </dsp:nvSpPr>
      <dsp:spPr>
        <a:xfrm>
          <a:off x="736647" y="3189412"/>
          <a:ext cx="5304778" cy="637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99" tIns="67499" rIns="67499" bIns="67499" numCol="1" spcCol="1270" anchor="ctr" anchorCtr="0">
          <a:noAutofit/>
        </a:bodyPr>
        <a:lstStyle/>
        <a:p>
          <a:pPr lvl="0" algn="l" defTabSz="711200">
            <a:lnSpc>
              <a:spcPct val="100000"/>
            </a:lnSpc>
            <a:spcBef>
              <a:spcPct val="0"/>
            </a:spcBef>
            <a:spcAft>
              <a:spcPct val="35000"/>
            </a:spcAft>
          </a:pPr>
          <a:r>
            <a:rPr lang="en-US" sz="1600" kern="1200"/>
            <a:t>Low risk of injury</a:t>
          </a:r>
        </a:p>
      </dsp:txBody>
      <dsp:txXfrm>
        <a:off x="736647" y="3189412"/>
        <a:ext cx="5304778" cy="637789"/>
      </dsp:txXfrm>
    </dsp:sp>
    <dsp:sp modelId="{30141214-948E-415E-B3DF-1E3042EA9697}">
      <dsp:nvSpPr>
        <dsp:cNvPr id="0" name=""/>
        <dsp:cNvSpPr/>
      </dsp:nvSpPr>
      <dsp:spPr>
        <a:xfrm>
          <a:off x="0" y="3986650"/>
          <a:ext cx="6041426" cy="6377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A072B-6AD9-4C73-8B34-35B4967E40C0}">
      <dsp:nvSpPr>
        <dsp:cNvPr id="0" name=""/>
        <dsp:cNvSpPr/>
      </dsp:nvSpPr>
      <dsp:spPr>
        <a:xfrm>
          <a:off x="192931" y="4130153"/>
          <a:ext cx="350784" cy="350784"/>
        </a:xfrm>
        <a:prstGeom prst="rect">
          <a:avLst/>
        </a:prstGeom>
        <a:blipFill>
          <a:blip xmlns:r="http://schemas.openxmlformats.org/officeDocument/2006/relationships" r:embed="rId11" cstate="email">
            <a:extLst>
              <a:ext uri="{28A0092B-C50C-407E-A947-70E740481C1C}">
                <a14:useLocalDpi xmlns:a14="http://schemas.microsoft.com/office/drawing/2010/main"/>
              </a:ext>
              <a:ext uri="{96DAC541-7B7A-43D3-8B79-37D633B846F1}">
                <asvg:svgBlip xmlns=""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0E4CD5-EFB8-4BFE-8C84-C29C5CEF6896}">
      <dsp:nvSpPr>
        <dsp:cNvPr id="0" name=""/>
        <dsp:cNvSpPr/>
      </dsp:nvSpPr>
      <dsp:spPr>
        <a:xfrm>
          <a:off x="736647" y="3986650"/>
          <a:ext cx="5304778" cy="637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99" tIns="67499" rIns="67499" bIns="67499" numCol="1" spcCol="1270" anchor="ctr" anchorCtr="0">
          <a:noAutofit/>
        </a:bodyPr>
        <a:lstStyle/>
        <a:p>
          <a:pPr lvl="0" algn="l" defTabSz="711200">
            <a:lnSpc>
              <a:spcPct val="100000"/>
            </a:lnSpc>
            <a:spcBef>
              <a:spcPct val="0"/>
            </a:spcBef>
            <a:spcAft>
              <a:spcPct val="35000"/>
            </a:spcAft>
          </a:pPr>
          <a:r>
            <a:rPr lang="en-US" sz="1600" kern="1200"/>
            <a:t>Signed consent prior to participation</a:t>
          </a:r>
        </a:p>
      </dsp:txBody>
      <dsp:txXfrm>
        <a:off x="736647" y="3986650"/>
        <a:ext cx="5304778" cy="637789"/>
      </dsp:txXfrm>
    </dsp:sp>
    <dsp:sp modelId="{8B864242-CDC6-4D2D-8F78-77066F423D8F}">
      <dsp:nvSpPr>
        <dsp:cNvPr id="0" name=""/>
        <dsp:cNvSpPr/>
      </dsp:nvSpPr>
      <dsp:spPr>
        <a:xfrm>
          <a:off x="0" y="4783887"/>
          <a:ext cx="6041426" cy="6377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C0EAD-9B7A-4F7B-929B-4F16BDB03EAC}">
      <dsp:nvSpPr>
        <dsp:cNvPr id="0" name=""/>
        <dsp:cNvSpPr/>
      </dsp:nvSpPr>
      <dsp:spPr>
        <a:xfrm>
          <a:off x="192931" y="4927390"/>
          <a:ext cx="350784" cy="350784"/>
        </a:xfrm>
        <a:prstGeom prst="rect">
          <a:avLst/>
        </a:prstGeom>
        <a:blipFill>
          <a:blip xmlns:r="http://schemas.openxmlformats.org/officeDocument/2006/relationships" r:embed="rId13" cstate="email">
            <a:extLst>
              <a:ext uri="{28A0092B-C50C-407E-A947-70E740481C1C}">
                <a14:useLocalDpi xmlns:a14="http://schemas.microsoft.com/office/drawing/2010/main"/>
              </a:ext>
              <a:ext uri="{96DAC541-7B7A-43D3-8B79-37D633B846F1}">
                <asvg:svgBlip xmlns=""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C24390-54FC-4AA3-92E8-700960048572}">
      <dsp:nvSpPr>
        <dsp:cNvPr id="0" name=""/>
        <dsp:cNvSpPr/>
      </dsp:nvSpPr>
      <dsp:spPr>
        <a:xfrm>
          <a:off x="736647" y="4783887"/>
          <a:ext cx="5304778" cy="637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99" tIns="67499" rIns="67499" bIns="67499" numCol="1" spcCol="1270" anchor="ctr" anchorCtr="0">
          <a:noAutofit/>
        </a:bodyPr>
        <a:lstStyle/>
        <a:p>
          <a:pPr lvl="0" algn="l" defTabSz="711200">
            <a:lnSpc>
              <a:spcPct val="100000"/>
            </a:lnSpc>
            <a:spcBef>
              <a:spcPct val="0"/>
            </a:spcBef>
            <a:spcAft>
              <a:spcPct val="35000"/>
            </a:spcAft>
          </a:pPr>
          <a:r>
            <a:rPr lang="en-US" sz="1600" kern="1200"/>
            <a:t>Patch test</a:t>
          </a:r>
        </a:p>
      </dsp:txBody>
      <dsp:txXfrm>
        <a:off x="736647" y="4783887"/>
        <a:ext cx="5304778" cy="63778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34C08A-7239-3F4A-AE7E-DA6EC23E373A}">
      <dsp:nvSpPr>
        <dsp:cNvPr id="0" name=""/>
        <dsp:cNvSpPr/>
      </dsp:nvSpPr>
      <dsp:spPr>
        <a:xfrm>
          <a:off x="0" y="383"/>
          <a:ext cx="9906000"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775182B-F0C1-9347-A253-47D2E977BDA2}">
      <dsp:nvSpPr>
        <dsp:cNvPr id="0" name=""/>
        <dsp:cNvSpPr/>
      </dsp:nvSpPr>
      <dsp:spPr>
        <a:xfrm>
          <a:off x="0" y="383"/>
          <a:ext cx="9906000" cy="628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dirty="0"/>
            <a:t>Rugby</a:t>
          </a:r>
        </a:p>
      </dsp:txBody>
      <dsp:txXfrm>
        <a:off x="0" y="383"/>
        <a:ext cx="9906000" cy="628390"/>
      </dsp:txXfrm>
    </dsp:sp>
    <dsp:sp modelId="{CAF2D2E5-140C-4644-96DE-00BF7A9A1C1A}">
      <dsp:nvSpPr>
        <dsp:cNvPr id="0" name=""/>
        <dsp:cNvSpPr/>
      </dsp:nvSpPr>
      <dsp:spPr>
        <a:xfrm>
          <a:off x="0" y="628774"/>
          <a:ext cx="9906000" cy="0"/>
        </a:xfrm>
        <a:prstGeom prst="line">
          <a:avLst/>
        </a:prstGeom>
        <a:gradFill rotWithShape="0">
          <a:gsLst>
            <a:gs pos="0">
              <a:schemeClr val="accent2">
                <a:hueOff val="287373"/>
                <a:satOff val="-4693"/>
                <a:lumOff val="294"/>
                <a:alphaOff val="0"/>
                <a:tint val="96000"/>
                <a:satMod val="100000"/>
                <a:lumMod val="104000"/>
              </a:schemeClr>
            </a:gs>
            <a:gs pos="78000">
              <a:schemeClr val="accent2">
                <a:hueOff val="287373"/>
                <a:satOff val="-4693"/>
                <a:lumOff val="294"/>
                <a:alphaOff val="0"/>
                <a:shade val="100000"/>
                <a:satMod val="110000"/>
                <a:lumMod val="100000"/>
              </a:schemeClr>
            </a:gs>
          </a:gsLst>
          <a:lin ang="5400000" scaled="0"/>
        </a:gradFill>
        <a:ln w="9525" cap="flat" cmpd="sng" algn="ctr">
          <a:solidFill>
            <a:schemeClr val="accent2">
              <a:hueOff val="287373"/>
              <a:satOff val="-4693"/>
              <a:lumOff val="29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0F1556-8005-7545-A875-12D83FA7FEF6}">
      <dsp:nvSpPr>
        <dsp:cNvPr id="0" name=""/>
        <dsp:cNvSpPr/>
      </dsp:nvSpPr>
      <dsp:spPr>
        <a:xfrm>
          <a:off x="0" y="628774"/>
          <a:ext cx="9906000" cy="628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dirty="0"/>
            <a:t>Proprioception (ABC), the conscious or unconscious awareness of joint positions</a:t>
          </a:r>
        </a:p>
      </dsp:txBody>
      <dsp:txXfrm>
        <a:off x="0" y="628774"/>
        <a:ext cx="9906000" cy="628390"/>
      </dsp:txXfrm>
    </dsp:sp>
    <dsp:sp modelId="{277E0567-CCD4-A54D-9E22-5FE2D0290A67}">
      <dsp:nvSpPr>
        <dsp:cNvPr id="0" name=""/>
        <dsp:cNvSpPr/>
      </dsp:nvSpPr>
      <dsp:spPr>
        <a:xfrm>
          <a:off x="0" y="1257165"/>
          <a:ext cx="9906000" cy="0"/>
        </a:xfrm>
        <a:prstGeom prst="line">
          <a:avLst/>
        </a:prstGeom>
        <a:gradFill rotWithShape="0">
          <a:gsLst>
            <a:gs pos="0">
              <a:schemeClr val="accent2">
                <a:hueOff val="574745"/>
                <a:satOff val="-9386"/>
                <a:lumOff val="588"/>
                <a:alphaOff val="0"/>
                <a:tint val="96000"/>
                <a:satMod val="100000"/>
                <a:lumMod val="104000"/>
              </a:schemeClr>
            </a:gs>
            <a:gs pos="78000">
              <a:schemeClr val="accent2">
                <a:hueOff val="574745"/>
                <a:satOff val="-9386"/>
                <a:lumOff val="588"/>
                <a:alphaOff val="0"/>
                <a:shade val="100000"/>
                <a:satMod val="110000"/>
                <a:lumMod val="100000"/>
              </a:schemeClr>
            </a:gs>
          </a:gsLst>
          <a:lin ang="5400000" scaled="0"/>
        </a:gradFill>
        <a:ln w="9525" cap="flat" cmpd="sng" algn="ctr">
          <a:solidFill>
            <a:schemeClr val="accent2">
              <a:hueOff val="574745"/>
              <a:satOff val="-9386"/>
              <a:lumOff val="58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C6FED12-8AD2-174C-B1CA-C4153A5F2553}">
      <dsp:nvSpPr>
        <dsp:cNvPr id="0" name=""/>
        <dsp:cNvSpPr/>
      </dsp:nvSpPr>
      <dsp:spPr>
        <a:xfrm>
          <a:off x="0" y="1257165"/>
          <a:ext cx="9906000" cy="628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dirty="0"/>
            <a:t>Balance is used in a lineout, scrum, in a maul, whilst kicking and jumping to receive a high ball</a:t>
          </a:r>
        </a:p>
      </dsp:txBody>
      <dsp:txXfrm>
        <a:off x="0" y="1257165"/>
        <a:ext cx="9906000" cy="628390"/>
      </dsp:txXfrm>
    </dsp:sp>
    <dsp:sp modelId="{14D51DFE-1450-DB4A-84E0-3EA620598618}">
      <dsp:nvSpPr>
        <dsp:cNvPr id="0" name=""/>
        <dsp:cNvSpPr/>
      </dsp:nvSpPr>
      <dsp:spPr>
        <a:xfrm>
          <a:off x="0" y="1885555"/>
          <a:ext cx="9906000" cy="0"/>
        </a:xfrm>
        <a:prstGeom prst="line">
          <a:avLst/>
        </a:prstGeom>
        <a:gradFill rotWithShape="0">
          <a:gsLst>
            <a:gs pos="0">
              <a:schemeClr val="accent2">
                <a:hueOff val="862118"/>
                <a:satOff val="-14079"/>
                <a:lumOff val="882"/>
                <a:alphaOff val="0"/>
                <a:tint val="96000"/>
                <a:satMod val="100000"/>
                <a:lumMod val="104000"/>
              </a:schemeClr>
            </a:gs>
            <a:gs pos="78000">
              <a:schemeClr val="accent2">
                <a:hueOff val="862118"/>
                <a:satOff val="-14079"/>
                <a:lumOff val="882"/>
                <a:alphaOff val="0"/>
                <a:shade val="100000"/>
                <a:satMod val="110000"/>
                <a:lumMod val="100000"/>
              </a:schemeClr>
            </a:gs>
          </a:gsLst>
          <a:lin ang="5400000" scaled="0"/>
        </a:gradFill>
        <a:ln w="9525" cap="flat" cmpd="sng" algn="ctr">
          <a:solidFill>
            <a:schemeClr val="accent2">
              <a:hueOff val="862118"/>
              <a:satOff val="-14079"/>
              <a:lumOff val="882"/>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76BAA04-974B-694E-BCC7-A5CCF85DCE79}">
      <dsp:nvSpPr>
        <dsp:cNvPr id="0" name=""/>
        <dsp:cNvSpPr/>
      </dsp:nvSpPr>
      <dsp:spPr>
        <a:xfrm>
          <a:off x="0" y="1885555"/>
          <a:ext cx="9906000" cy="628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dirty="0"/>
            <a:t>Backs account for 64% and forwards 54%. 70% of athletes suffer from a re-injury</a:t>
          </a:r>
        </a:p>
      </dsp:txBody>
      <dsp:txXfrm>
        <a:off x="0" y="1885555"/>
        <a:ext cx="9906000" cy="628390"/>
      </dsp:txXfrm>
    </dsp:sp>
    <dsp:sp modelId="{4A36C6FB-A547-EB44-805B-4DF677EF1DA5}">
      <dsp:nvSpPr>
        <dsp:cNvPr id="0" name=""/>
        <dsp:cNvSpPr/>
      </dsp:nvSpPr>
      <dsp:spPr>
        <a:xfrm>
          <a:off x="0" y="2513946"/>
          <a:ext cx="9906000" cy="0"/>
        </a:xfrm>
        <a:prstGeom prst="line">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w="9525" cap="flat" cmpd="sng" algn="ctr">
          <a:solidFill>
            <a:schemeClr val="accent2">
              <a:hueOff val="1149490"/>
              <a:satOff val="-18772"/>
              <a:lumOff val="117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C10499E-8E16-CF4C-A2BB-D7EA3F5F40C5}">
      <dsp:nvSpPr>
        <dsp:cNvPr id="0" name=""/>
        <dsp:cNvSpPr/>
      </dsp:nvSpPr>
      <dsp:spPr>
        <a:xfrm>
          <a:off x="0" y="2513946"/>
          <a:ext cx="9906000" cy="628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dirty="0"/>
            <a:t>I decided to base my research in rugby as I have an interest in the sport through playing and working</a:t>
          </a:r>
        </a:p>
      </dsp:txBody>
      <dsp:txXfrm>
        <a:off x="0" y="2513946"/>
        <a:ext cx="9906000" cy="6283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2EF7E7-8AA6-DE4C-BB88-E627753C65ED}">
      <dsp:nvSpPr>
        <dsp:cNvPr id="0" name=""/>
        <dsp:cNvSpPr/>
      </dsp:nvSpPr>
      <dsp:spPr>
        <a:xfrm>
          <a:off x="6287" y="1368"/>
          <a:ext cx="4240038" cy="2692424"/>
        </a:xfrm>
        <a:prstGeom prst="roundRect">
          <a:avLst>
            <a:gd name="adj" fmla="val 10000"/>
          </a:avLst>
        </a:prstGeom>
        <a:solidFill>
          <a:schemeClr val="accent4"/>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1915B554-137A-BE40-80D0-D2CF25CE5372}">
      <dsp:nvSpPr>
        <dsp:cNvPr id="0" name=""/>
        <dsp:cNvSpPr/>
      </dsp:nvSpPr>
      <dsp:spPr>
        <a:xfrm>
          <a:off x="477403" y="448927"/>
          <a:ext cx="4240038" cy="269242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pPr>
          <a:r>
            <a:rPr lang="en-US" sz="3900" kern="1200" dirty="0"/>
            <a:t>Hypothesis- backs better balance than forwards.</a:t>
          </a:r>
        </a:p>
      </dsp:txBody>
      <dsp:txXfrm>
        <a:off x="556261" y="527785"/>
        <a:ext cx="4082322" cy="2534708"/>
      </dsp:txXfrm>
    </dsp:sp>
    <dsp:sp modelId="{6DFB8512-D69D-AD48-9200-66016550B8D9}">
      <dsp:nvSpPr>
        <dsp:cNvPr id="0" name=""/>
        <dsp:cNvSpPr/>
      </dsp:nvSpPr>
      <dsp:spPr>
        <a:xfrm>
          <a:off x="5188557" y="1368"/>
          <a:ext cx="4240038" cy="2692424"/>
        </a:xfrm>
        <a:prstGeom prst="roundRect">
          <a:avLst>
            <a:gd name="adj" fmla="val 10000"/>
          </a:avLst>
        </a:prstGeom>
        <a:solidFill>
          <a:srgbClr val="FF0000"/>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CE3FDABA-88D3-5F4F-96E2-2FF862172950}">
      <dsp:nvSpPr>
        <dsp:cNvPr id="0" name=""/>
        <dsp:cNvSpPr/>
      </dsp:nvSpPr>
      <dsp:spPr>
        <a:xfrm>
          <a:off x="5659673" y="448927"/>
          <a:ext cx="4240038" cy="269242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pPr>
          <a:r>
            <a:rPr lang="en-US" sz="3900" kern="1200" dirty="0"/>
            <a:t>Null hypothesis- no difference between backs and forwards</a:t>
          </a:r>
        </a:p>
      </dsp:txBody>
      <dsp:txXfrm>
        <a:off x="5738531" y="527785"/>
        <a:ext cx="4082322" cy="25347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AF47E-A8EA-1640-A4E2-E48A704FE0DB}">
      <dsp:nvSpPr>
        <dsp:cNvPr id="0" name=""/>
        <dsp:cNvSpPr/>
      </dsp:nvSpPr>
      <dsp:spPr>
        <a:xfrm>
          <a:off x="56794" y="32654"/>
          <a:ext cx="2499241" cy="3412674"/>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257754" tIns="0" rIns="257754" bIns="330200" numCol="1" spcCol="1270" anchor="t" anchorCtr="0">
          <a:noAutofit/>
        </a:bodyPr>
        <a:lstStyle/>
        <a:p>
          <a:pPr lvl="0" algn="l" defTabSz="800100">
            <a:lnSpc>
              <a:spcPct val="90000"/>
            </a:lnSpc>
            <a:spcBef>
              <a:spcPct val="0"/>
            </a:spcBef>
            <a:spcAft>
              <a:spcPct val="35000"/>
            </a:spcAft>
          </a:pPr>
          <a:r>
            <a:rPr lang="en-US" sz="1800" kern="1200" dirty="0"/>
            <a:t>Participants – Male, over 18 rugby players, division 1, no medical or neurological conditions</a:t>
          </a:r>
          <a:r>
            <a:rPr lang="en-US" sz="1300" kern="1200" dirty="0"/>
            <a:t>.</a:t>
          </a:r>
        </a:p>
      </dsp:txBody>
      <dsp:txXfrm>
        <a:off x="56794" y="1397724"/>
        <a:ext cx="2499241" cy="2047604"/>
      </dsp:txXfrm>
    </dsp:sp>
    <dsp:sp modelId="{7DC27B58-091E-DE4D-BA08-D08C9B2CFB47}">
      <dsp:nvSpPr>
        <dsp:cNvPr id="0" name=""/>
        <dsp:cNvSpPr/>
      </dsp:nvSpPr>
      <dsp:spPr>
        <a:xfrm>
          <a:off x="0" y="0"/>
          <a:ext cx="2609437" cy="1252530"/>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257754" tIns="165100" rIns="257754" bIns="165100" numCol="1" spcCol="1270" anchor="ctr" anchorCtr="0">
          <a:noAutofit/>
        </a:bodyPr>
        <a:lstStyle/>
        <a:p>
          <a:pPr lvl="0" algn="l" defTabSz="2889250">
            <a:lnSpc>
              <a:spcPct val="90000"/>
            </a:lnSpc>
            <a:spcBef>
              <a:spcPct val="0"/>
            </a:spcBef>
            <a:spcAft>
              <a:spcPct val="35000"/>
            </a:spcAft>
          </a:pPr>
          <a:r>
            <a:rPr lang="en-US" sz="6500" kern="1200"/>
            <a:t>01</a:t>
          </a:r>
          <a:endParaRPr lang="en-US" sz="6500" kern="1200" dirty="0"/>
        </a:p>
      </dsp:txBody>
      <dsp:txXfrm>
        <a:off x="0" y="0"/>
        <a:ext cx="2609437" cy="1252530"/>
      </dsp:txXfrm>
    </dsp:sp>
    <dsp:sp modelId="{03F58DEE-273F-B040-8878-06CCC1B4D61A}">
      <dsp:nvSpPr>
        <dsp:cNvPr id="0" name=""/>
        <dsp:cNvSpPr/>
      </dsp:nvSpPr>
      <dsp:spPr>
        <a:xfrm>
          <a:off x="2852533" y="108176"/>
          <a:ext cx="2671464" cy="3369807"/>
        </a:xfrm>
        <a:prstGeom prst="rect">
          <a:avLst/>
        </a:prstGeom>
        <a:gradFill rotWithShape="0">
          <a:gsLst>
            <a:gs pos="0">
              <a:schemeClr val="accent5">
                <a:hueOff val="1163773"/>
                <a:satOff val="3877"/>
                <a:lumOff val="4412"/>
                <a:alphaOff val="0"/>
                <a:tint val="96000"/>
                <a:satMod val="100000"/>
                <a:lumMod val="104000"/>
              </a:schemeClr>
            </a:gs>
            <a:gs pos="78000">
              <a:schemeClr val="accent5">
                <a:hueOff val="1163773"/>
                <a:satOff val="3877"/>
                <a:lumOff val="4412"/>
                <a:alphaOff val="0"/>
                <a:shade val="100000"/>
                <a:satMod val="110000"/>
                <a:lumMod val="100000"/>
              </a:schemeClr>
            </a:gs>
          </a:gsLst>
          <a:lin ang="5400000" scaled="0"/>
        </a:gradFill>
        <a:ln w="9525" cap="flat" cmpd="sng" algn="ctr">
          <a:solidFill>
            <a:schemeClr val="accent5">
              <a:hueOff val="1163773"/>
              <a:satOff val="3877"/>
              <a:lumOff val="4412"/>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257754" tIns="0" rIns="257754" bIns="330200" numCol="1" spcCol="1270" anchor="t" anchorCtr="0">
          <a:noAutofit/>
        </a:bodyPr>
        <a:lstStyle/>
        <a:p>
          <a:pPr lvl="0" algn="l" defTabSz="711200">
            <a:lnSpc>
              <a:spcPct val="90000"/>
            </a:lnSpc>
            <a:spcBef>
              <a:spcPct val="0"/>
            </a:spcBef>
            <a:spcAft>
              <a:spcPct val="35000"/>
            </a:spcAft>
          </a:pPr>
          <a:r>
            <a:rPr lang="en-US" sz="1600" kern="1200" dirty="0"/>
            <a:t>Study design – post test only design, independent variable is player position and dependent is the balance score </a:t>
          </a:r>
        </a:p>
        <a:p>
          <a:pPr lvl="0" algn="l" defTabSz="711200">
            <a:lnSpc>
              <a:spcPct val="90000"/>
            </a:lnSpc>
            <a:spcBef>
              <a:spcPct val="0"/>
            </a:spcBef>
            <a:spcAft>
              <a:spcPct val="35000"/>
            </a:spcAft>
          </a:pPr>
          <a:endParaRPr lang="en-US" sz="1300" kern="1200" dirty="0"/>
        </a:p>
      </dsp:txBody>
      <dsp:txXfrm>
        <a:off x="2852533" y="1456099"/>
        <a:ext cx="2671464" cy="2021884"/>
      </dsp:txXfrm>
    </dsp:sp>
    <dsp:sp modelId="{B3EE5C1C-8F86-8A42-8450-5AFF28A5A06A}">
      <dsp:nvSpPr>
        <dsp:cNvPr id="0" name=""/>
        <dsp:cNvSpPr/>
      </dsp:nvSpPr>
      <dsp:spPr>
        <a:xfrm>
          <a:off x="2850902" y="0"/>
          <a:ext cx="2609437" cy="1252530"/>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257754" tIns="165100" rIns="257754" bIns="165100" numCol="1" spcCol="1270" anchor="ctr" anchorCtr="0">
          <a:noAutofit/>
        </a:bodyPr>
        <a:lstStyle/>
        <a:p>
          <a:pPr lvl="0" algn="l" defTabSz="2889250">
            <a:lnSpc>
              <a:spcPct val="90000"/>
            </a:lnSpc>
            <a:spcBef>
              <a:spcPct val="0"/>
            </a:spcBef>
            <a:spcAft>
              <a:spcPct val="35000"/>
            </a:spcAft>
          </a:pPr>
          <a:r>
            <a:rPr lang="en-US" sz="6500" kern="1200"/>
            <a:t>02</a:t>
          </a:r>
          <a:endParaRPr lang="en-US" sz="6500" kern="1200" dirty="0"/>
        </a:p>
      </dsp:txBody>
      <dsp:txXfrm>
        <a:off x="2850902" y="0"/>
        <a:ext cx="2609437" cy="1252530"/>
      </dsp:txXfrm>
    </dsp:sp>
    <dsp:sp modelId="{0EC1AAFE-9D15-854F-97CB-76627872282E}">
      <dsp:nvSpPr>
        <dsp:cNvPr id="0" name=""/>
        <dsp:cNvSpPr/>
      </dsp:nvSpPr>
      <dsp:spPr>
        <a:xfrm>
          <a:off x="5894354" y="0"/>
          <a:ext cx="2416887" cy="3376508"/>
        </a:xfrm>
        <a:prstGeom prst="rect">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w="9525" cap="flat" cmpd="sng" algn="ctr">
          <a:solidFill>
            <a:schemeClr val="accent5">
              <a:hueOff val="2327545"/>
              <a:satOff val="7755"/>
              <a:lumOff val="882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257754" tIns="0" rIns="257754" bIns="330200" numCol="1" spcCol="1270" anchor="t" anchorCtr="0">
          <a:noAutofit/>
        </a:bodyPr>
        <a:lstStyle/>
        <a:p>
          <a:pPr lvl="0" algn="l" defTabSz="711200">
            <a:lnSpc>
              <a:spcPct val="90000"/>
            </a:lnSpc>
            <a:spcBef>
              <a:spcPct val="0"/>
            </a:spcBef>
            <a:spcAft>
              <a:spcPct val="35000"/>
            </a:spcAft>
          </a:pPr>
          <a:r>
            <a:rPr lang="en-US" sz="1600" kern="1200" dirty="0"/>
            <a:t>Protocol – 3 point SEBT.</a:t>
          </a:r>
        </a:p>
        <a:p>
          <a:pPr lvl="0" algn="l" defTabSz="711200">
            <a:lnSpc>
              <a:spcPct val="90000"/>
            </a:lnSpc>
            <a:spcBef>
              <a:spcPct val="0"/>
            </a:spcBef>
            <a:spcAft>
              <a:spcPct val="35000"/>
            </a:spcAft>
          </a:pPr>
          <a:r>
            <a:rPr lang="en-US" sz="1600" kern="1200" dirty="0"/>
            <a:t>Leg length</a:t>
          </a:r>
        </a:p>
        <a:p>
          <a:pPr lvl="0" algn="l" defTabSz="711200">
            <a:lnSpc>
              <a:spcPct val="90000"/>
            </a:lnSpc>
            <a:spcBef>
              <a:spcPct val="0"/>
            </a:spcBef>
            <a:spcAft>
              <a:spcPct val="35000"/>
            </a:spcAft>
          </a:pPr>
          <a:r>
            <a:rPr lang="en-US" sz="1600" kern="1200" dirty="0"/>
            <a:t>Stand on dominant leg </a:t>
          </a:r>
        </a:p>
        <a:p>
          <a:pPr lvl="0" algn="l" defTabSz="711200">
            <a:lnSpc>
              <a:spcPct val="90000"/>
            </a:lnSpc>
            <a:spcBef>
              <a:spcPct val="0"/>
            </a:spcBef>
            <a:spcAft>
              <a:spcPct val="35000"/>
            </a:spcAft>
          </a:pPr>
          <a:r>
            <a:rPr lang="en-US" sz="1600" kern="1200" dirty="0"/>
            <a:t>3 trials, average each direction</a:t>
          </a:r>
        </a:p>
        <a:p>
          <a:pPr lvl="0" algn="l" defTabSz="711200">
            <a:lnSpc>
              <a:spcPct val="90000"/>
            </a:lnSpc>
            <a:spcBef>
              <a:spcPct val="0"/>
            </a:spcBef>
            <a:spcAft>
              <a:spcPct val="35000"/>
            </a:spcAft>
          </a:pPr>
          <a:endParaRPr lang="en-US" sz="1300" kern="1200" dirty="0"/>
        </a:p>
      </dsp:txBody>
      <dsp:txXfrm>
        <a:off x="5894354" y="1350603"/>
        <a:ext cx="2416887" cy="2025904"/>
      </dsp:txXfrm>
    </dsp:sp>
    <dsp:sp modelId="{7DC895E9-3CF4-F545-9BC1-82CDE3FA55F5}">
      <dsp:nvSpPr>
        <dsp:cNvPr id="0" name=""/>
        <dsp:cNvSpPr/>
      </dsp:nvSpPr>
      <dsp:spPr>
        <a:xfrm>
          <a:off x="5700108" y="0"/>
          <a:ext cx="2609437" cy="1252530"/>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257754" tIns="165100" rIns="257754" bIns="165100" numCol="1" spcCol="1270" anchor="ctr" anchorCtr="0">
          <a:noAutofit/>
        </a:bodyPr>
        <a:lstStyle/>
        <a:p>
          <a:pPr lvl="0" algn="l" defTabSz="2889250">
            <a:lnSpc>
              <a:spcPct val="90000"/>
            </a:lnSpc>
            <a:spcBef>
              <a:spcPct val="0"/>
            </a:spcBef>
            <a:spcAft>
              <a:spcPct val="35000"/>
            </a:spcAft>
          </a:pPr>
          <a:r>
            <a:rPr lang="en-US" sz="6500" kern="1200"/>
            <a:t>03</a:t>
          </a:r>
          <a:endParaRPr lang="en-US" sz="6500" kern="1200" dirty="0"/>
        </a:p>
      </dsp:txBody>
      <dsp:txXfrm>
        <a:off x="5700108" y="0"/>
        <a:ext cx="2609437" cy="125253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49161-95D4-4EFF-BD52-5C5706376D19}" type="datetimeFigureOut">
              <a:rPr lang="en-GB" smtClean="0"/>
              <a:t>17/02/2020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7815AA-8891-4333-ACB6-2C1E5FD85D59}" type="slidenum">
              <a:rPr lang="en-GB" smtClean="0"/>
              <a:t>‹#›</a:t>
            </a:fld>
            <a:endParaRPr lang="en-GB"/>
          </a:p>
        </p:txBody>
      </p:sp>
    </p:spTree>
    <p:extLst>
      <p:ext uri="{BB962C8B-B14F-4D97-AF65-F5344CB8AC3E}">
        <p14:creationId xmlns:p14="http://schemas.microsoft.com/office/powerpoint/2010/main" val="2255319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For my research I am going to be exploring whether there is a relationship between dynamic balance and agility in the male non-elite rugby union population?</a:t>
            </a:r>
            <a:endParaRPr lang="en-GB" sz="18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887F13F-4521-AD4A-8AB2-A03EC1A281C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8040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Rugby Union is a competitive contact sport that requires athletes to be able to change direction </a:t>
            </a:r>
            <a:r>
              <a:rPr lang="en-US" sz="1200" kern="1200" dirty="0">
                <a:solidFill>
                  <a:schemeClr val="tx1"/>
                </a:solidFill>
                <a:effectLst/>
                <a:latin typeface="+mn-lt"/>
                <a:ea typeface="+mn-ea"/>
                <a:cs typeface="+mn-cs"/>
              </a:rPr>
              <a:t>quickly and fluently whilst remaining balanced. It is seen that the most common injuries sustained during rugby game play occur from these fast cutting movements and changes in direction involve the lower limb (Whittaker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2015; Ball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2017; Trewartha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2015; Brooks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.,2005).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Current literature suggests that player position can affect the predominance of injury with backs suffering more frequently from non-contact injuries compared to that of forward playing positions. It’s possible that these injuries occur due to poor dynamic balance affecting agility skills. It is depicted that agility is a whole-body movement. The body needs to have the ability to change direction and move smoothly and efficiently in response to stimuli (Sheppard and Young, 2006) while also maintaining equilibrium and re-establishing equilibrium during these rapid movements (</a:t>
            </a:r>
            <a:r>
              <a:rPr lang="en-US" sz="1200" kern="1200" dirty="0" err="1">
                <a:solidFill>
                  <a:schemeClr val="tx1"/>
                </a:solidFill>
                <a:effectLst/>
                <a:latin typeface="+mn-lt"/>
                <a:ea typeface="+mn-ea"/>
                <a:cs typeface="+mn-cs"/>
              </a:rPr>
              <a:t>Davlin</a:t>
            </a:r>
            <a:r>
              <a:rPr lang="en-US" sz="1200" kern="1200" dirty="0">
                <a:solidFill>
                  <a:schemeClr val="tx1"/>
                </a:solidFill>
                <a:effectLst/>
                <a:latin typeface="+mn-lt"/>
                <a:ea typeface="+mn-ea"/>
                <a:cs typeface="+mn-cs"/>
              </a:rPr>
              <a:t>, 2004) through the utilization of dynamic balance. Therefore, in order to execute efficient agile movements dynamic balance is crucial.</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Previous studies have shown that the </a:t>
            </a:r>
            <a:r>
              <a:rPr lang="en-GB" sz="1200" kern="1200" dirty="0">
                <a:solidFill>
                  <a:schemeClr val="tx1"/>
                </a:solidFill>
                <a:effectLst/>
                <a:latin typeface="+mn-lt"/>
                <a:ea typeface="+mn-ea"/>
                <a:cs typeface="+mn-cs"/>
              </a:rPr>
              <a:t>inclusion of a 6-week agility training programme had shown an improvement in muscle activation of the medial hamstring which may reduce risk of non-contact ACL injuries (Taylor et al.,  2015). Additionally </a:t>
            </a:r>
            <a:r>
              <a:rPr lang="en-US" sz="1200" kern="1200" dirty="0">
                <a:solidFill>
                  <a:schemeClr val="tx1"/>
                </a:solidFill>
                <a:effectLst/>
                <a:latin typeface="+mn-lt"/>
                <a:ea typeface="+mn-ea"/>
                <a:cs typeface="+mn-cs"/>
              </a:rPr>
              <a:t>Attwood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2018 performed a cluster randomized control trial to establish whether the addition of movement control injury prevention exercise programs reduced injury in community level rugby union players. The program included proprioception and balance elements alongside numerous other agility and landing exercises. Results showed a beneficial reduction of 40% in lower limb injuries compared to that of the control group.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the best of my knowledge there is little evidence looking at the relationship between dynamic balance and agility and whether the incorporation of specific dynamic balance drills in non-elite rugby training sessions could improve skills resulting in a reduction in injury occurrence. </a:t>
            </a:r>
            <a:r>
              <a:rPr lang="en-GB" sz="1200" kern="1200" dirty="0">
                <a:solidFill>
                  <a:schemeClr val="tx1"/>
                </a:solidFill>
                <a:effectLst/>
                <a:latin typeface="+mn-lt"/>
                <a:ea typeface="+mn-ea"/>
                <a:cs typeface="+mn-cs"/>
              </a:rPr>
              <a:t>(Attwood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Ball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Due to lack of research in this area there is currently little warrant for specific dynamic balance training corporation in training within non-elite rugby union therefore the aim of my research is to determine whether there is a relationship between dynamic balance and agility.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hypothesise that there is a relationship between dynamic balance and agility.</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887F13F-4521-AD4A-8AB2-A03EC1A281C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1464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Participants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am hoping to enlist a minimum of 15 male volunteers who will be recruited through convenience sampling.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participants must be between the age of 18-40 and currently be training and involved in game play at a non-elite level of rugby union.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ensure optimum safety of the participants there will be exclusion criteria put in place. If participants have experienced injury in the last 12 months they will be excluded from the study. Also if they are not fit enough to participate, they will also be removed.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information will be obtained through the completion of a Physical Activity Readiness Questionnaire.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Additionally anthropometric data will be collected including height, weight and age of each of the participants.</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887F13F-4521-AD4A-8AB2-A03EC1A281C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0378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am going to be using an Observational Cross-Sectional Design.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type of study I am doing is descriptive because there will be no intervention put in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this study there are two variables. Both variables are quantitative and continuous. The dynamic balance test is the independent variable and the Agility T-test is an independent variable.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a bi-variate analysis as we are looking to determine the empirical relationship between the two variables.</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887F13F-4521-AD4A-8AB2-A03EC1A281C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1496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Agility T-Test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T-test is designed to measure the participants ability to maintain balance whilst changing direction without loss of speed throughout. </a:t>
            </a:r>
            <a:r>
              <a:rPr lang="en-GB" sz="1200" kern="1200" dirty="0" err="1">
                <a:solidFill>
                  <a:schemeClr val="tx1"/>
                </a:solidFill>
                <a:effectLst/>
                <a:latin typeface="+mn-lt"/>
                <a:ea typeface="+mn-ea"/>
                <a:cs typeface="+mn-cs"/>
              </a:rPr>
              <a:t>Semenik</a:t>
            </a:r>
            <a:r>
              <a:rPr lang="en-GB" sz="1200" kern="1200" dirty="0">
                <a:solidFill>
                  <a:schemeClr val="tx1"/>
                </a:solidFill>
                <a:effectLst/>
                <a:latin typeface="+mn-lt"/>
                <a:ea typeface="+mn-ea"/>
                <a:cs typeface="+mn-cs"/>
              </a:rPr>
              <a:t>, 1990 displays the protocol for The T-test that we are going to use to measure the participants agility as shown on the current slide. This protocol has successfully been used in numerous studies (Moreira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2014; Raya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2013; Munro and Herrington., 2011; </a:t>
            </a:r>
            <a:r>
              <a:rPr lang="en-GB" sz="1200" kern="1200" dirty="0" err="1">
                <a:solidFill>
                  <a:schemeClr val="tx1"/>
                </a:solidFill>
                <a:effectLst/>
                <a:latin typeface="+mn-lt"/>
                <a:ea typeface="+mn-ea"/>
                <a:cs typeface="+mn-cs"/>
              </a:rPr>
              <a:t>Pauloe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2000). For the purpose of this study the distance within the protocol has been converted from yards to metres for ease of measurement and accuracy.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participant begins with both feet behind the starting point at cone A. The assessor will give the voice command of “Go” and at this point the participant should begin the test and the stop-watch will be started.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subject will sprint forward to cone B and touch it with their hand. Next they will sidestep to the left and touch cone C before side stepping to the far right and touch cone D. Then a further movement left back to cone B where they will touch the cone again before lastly running backwards and passing cone A. On movements incorporating side steps the participants must refrain from crossing over their legs. When the participant passes cone A for the final time the stop-watch will be stopped.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agility T-test has been shown to be h</a:t>
            </a:r>
            <a:r>
              <a:rPr lang="en-US" sz="1200" kern="1200" dirty="0" err="1">
                <a:solidFill>
                  <a:schemeClr val="tx1"/>
                </a:solidFill>
                <a:effectLst/>
                <a:latin typeface="+mn-lt"/>
                <a:ea typeface="+mn-ea"/>
                <a:cs typeface="+mn-cs"/>
              </a:rPr>
              <a:t>ighly</a:t>
            </a:r>
            <a:r>
              <a:rPr lang="en-US" sz="1200" kern="1200" dirty="0">
                <a:solidFill>
                  <a:schemeClr val="tx1"/>
                </a:solidFill>
                <a:effectLst/>
                <a:latin typeface="+mn-lt"/>
                <a:ea typeface="+mn-ea"/>
                <a:cs typeface="+mn-cs"/>
              </a:rPr>
              <a:t> reliable and measures agility as well as other components including leg speed and power (</a:t>
            </a:r>
            <a:r>
              <a:rPr lang="en-US" sz="1200" kern="1200" dirty="0" err="1">
                <a:solidFill>
                  <a:schemeClr val="tx1"/>
                </a:solidFill>
                <a:effectLst/>
                <a:latin typeface="+mn-lt"/>
                <a:ea typeface="+mn-ea"/>
                <a:cs typeface="+mn-cs"/>
              </a:rPr>
              <a:t>Pauole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.,2000)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Y-Balance test </a:t>
            </a:r>
            <a:endParaRPr lang="en-GB" sz="1200" kern="1200" dirty="0">
              <a:solidFill>
                <a:schemeClr val="tx1"/>
              </a:solidFill>
              <a:effectLst/>
              <a:latin typeface="+mn-lt"/>
              <a:ea typeface="+mn-ea"/>
              <a:cs typeface="+mn-cs"/>
            </a:endParaRPr>
          </a:p>
          <a:p>
            <a:r>
              <a:rPr lang="en-US"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the purpose of this research question the Y balance test is going to be used. The Y balance test has components which are taken from the star excursion balance test however the Y balance test has been developed to improve the repeatability in the measuring of these components.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Y balance test is performed with the participant stood on one leg while reaching out in 3 different directions (anterior, postmedial and posterolateral) with the opposing lower extremity. The participant performs 3 attempts in each direction and a composite reach distance is calculated. The test will be performed with the client stood on their dominant leg.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Due to the nature of the sport the participants are required to hold a rugby ball during the test rather than placing their hands on their waist. They are also required to wear the footwear that they would usually wear to play a game. These alterations have been made to make the test more sports specific and relevant to rugby union players.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Y balance test has been shown to have good to excellent reliability (ICC= 0.88-0.99).</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Both tests will be carried out on the same day for each individual participant however the whole sample group will not all complete the tests on the same day.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Participants will partake in a practice session 7 days prior to tests being conducted so as they have full understanding and knowledge of the protocol requirements.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887F13F-4521-AD4A-8AB2-A03EC1A281C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0612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produced a timeline to establish a chronological order of events in order to complete my project.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Starting in December 2019 a literature search was completed, and a method was developed. Next a power point presentation was prepared, and an ethics form was completed for submission on 14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February 2020. After the presentation has been given and ethical approval confirmed this will give me approximately 4 weeks to collect my data. Next I will need to run my data through SPSS.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To establish if a relationship between dynamic balance and agility exists, we will analyze the data gathered using a correlation. If a relationship is found, then this will describe the strength and direction of the linear relationship between the two variables.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Kolmogorov-Smirnov test for variance distribution of the data will be used. If the result is more than 0.05 this indicates normality or “normally distributed data”. Normally distributed data will have a mean and median that are equal and are both located at the center of the data distribution. This means that we can then use parametric statistics with the use of Person Product moment correlation-coefficient. The use of the Pearson’s correlation can measure the strength and direction of association if there is any between the two variables that are being measured. If the data is not evenly distributed and found to have a significance of less than 0.05 then a Spearman test will be used for non-parametric statistics.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Once the data has been analyzed a report/poster write up can be completed and a draft copy of the poster submitted on the 12</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April. This will give enough time for adjustments and for the final copy to be sent for printing before submission on April 27</a:t>
            </a:r>
            <a:r>
              <a:rPr lang="en-US" sz="1200" kern="1200" baseline="30000" dirty="0">
                <a:solidFill>
                  <a:schemeClr val="tx1"/>
                </a:solidFill>
                <a:effectLst/>
                <a:latin typeface="+mn-lt"/>
                <a:ea typeface="+mn-ea"/>
                <a:cs typeface="+mn-cs"/>
              </a:rPr>
              <a:t>th. </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887F13F-4521-AD4A-8AB2-A03EC1A281C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3063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considerations. </a:t>
            </a:r>
          </a:p>
          <a:p>
            <a:r>
              <a:rPr lang="en-GB" sz="1200" kern="1200" dirty="0">
                <a:solidFill>
                  <a:schemeClr val="tx1"/>
                </a:solidFill>
                <a:effectLst/>
                <a:latin typeface="+mn-lt"/>
                <a:ea typeface="+mn-ea"/>
                <a:cs typeface="+mn-cs"/>
              </a:rPr>
              <a:t> </a:t>
            </a:r>
          </a:p>
          <a:p>
            <a:r>
              <a:rPr lang="en-US" sz="1200" u="sng" kern="1200" dirty="0">
                <a:solidFill>
                  <a:schemeClr val="tx1"/>
                </a:solidFill>
                <a:effectLst/>
                <a:latin typeface="+mn-lt"/>
                <a:ea typeface="+mn-ea"/>
                <a:cs typeface="+mn-cs"/>
              </a:rPr>
              <a:t>DOMS-</a:t>
            </a:r>
            <a:r>
              <a:rPr lang="en-US" sz="1200" kern="1200" dirty="0">
                <a:solidFill>
                  <a:schemeClr val="tx1"/>
                </a:solidFill>
                <a:effectLst/>
                <a:latin typeface="+mn-lt"/>
                <a:ea typeface="+mn-ea"/>
                <a:cs typeface="+mn-cs"/>
              </a:rPr>
              <a:t> With any bout of exercise there is a low risk of delayed onset muscle soreness. All participants will be informed of the DOMS risks and will be given appropriate management advice if needed.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u="sng" kern="1200" dirty="0">
                <a:solidFill>
                  <a:schemeClr val="tx1"/>
                </a:solidFill>
                <a:effectLst/>
                <a:latin typeface="+mn-lt"/>
                <a:ea typeface="+mn-ea"/>
                <a:cs typeface="+mn-cs"/>
              </a:rPr>
              <a:t>Injury –</a:t>
            </a:r>
            <a:r>
              <a:rPr lang="en-US" sz="1200" kern="1200" dirty="0">
                <a:solidFill>
                  <a:schemeClr val="tx1"/>
                </a:solidFill>
                <a:effectLst/>
                <a:latin typeface="+mn-lt"/>
                <a:ea typeface="+mn-ea"/>
                <a:cs typeface="+mn-cs"/>
              </a:rPr>
              <a:t>  Because there is an element of exercise included in the testing there is a low risk of injury. A risk assessment is in place for the use of the facilities where testing will be conducted. Additionally, the assessor holds a current and up to date first aid certificate and a AED is available on site if needed.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Disclosure of information </a:t>
            </a:r>
            <a:r>
              <a:rPr lang="en-US" sz="1200" kern="1200" dirty="0">
                <a:solidFill>
                  <a:schemeClr val="tx1"/>
                </a:solidFill>
                <a:effectLst/>
                <a:latin typeface="+mn-lt"/>
                <a:ea typeface="+mn-ea"/>
                <a:cs typeface="+mn-cs"/>
              </a:rPr>
              <a:t>- Who are you going to share the info with.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of the individual participant will be available for them to access at all times. Also available for the coach on request. There is no rule that participants have to consent to their information being accessed by anyone other than themselves.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Participant well-being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assessor will need to consider the emotional feelings of the participant when asking about previous injury and medical history of themselves and family. These questions should be approached with consideration. If any participants are not fit to participate, they will be removed from the study and referred onto the relevant agency. </a:t>
            </a:r>
            <a:endParaRPr lang="en-GB" sz="1200" kern="1200" dirty="0">
              <a:solidFill>
                <a:schemeClr val="tx1"/>
              </a:solidFill>
              <a:effectLst/>
              <a:latin typeface="+mn-lt"/>
              <a:ea typeface="+mn-ea"/>
              <a:cs typeface="+mn-cs"/>
            </a:endParaRPr>
          </a:p>
          <a:p>
            <a:r>
              <a:rPr lang="en-US"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Limitations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some limitations with the conduct of this study.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assessors lack of experience when conducting the specific tests being carried out may hinder the accuracy of the results. Also, the reaction time of the assessor may alter results. The use of timing gates would resolve this problem however the assessor was also inexperienced in the use of the time gates and software.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Variables include the weather and temperature may affect results. However, these variables cannot be controlled.  Although testing could have been carried out at an indoor facility to control weather and temperature this would not have been sport specific as rugby union is not played inside.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887F13F-4521-AD4A-8AB2-A03EC1A281C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9361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29994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
                <a:ea typeface="+mn-ea"/>
                <a:cs typeface="+mn-cs"/>
              </a:rPr>
              <a:t>Men and women’s ice hockey players have the highest rates of groin injuries (13.1% and 12% of all practice injuries) compared to other contact sports (Epstein et al., 2013). In elite ice hockey the groin injuries account for 10% of all injuries. Perhaps the most understood risk factor for groin strain injuries are imbalances between adductor/abductor strength ratio when adductor strength is lower compare to abductor strength (Tyler et al., 2001; </a:t>
            </a:r>
            <a:r>
              <a:rPr lang="en-GB" sz="900" kern="1200" dirty="0" err="1">
                <a:solidFill>
                  <a:schemeClr val="tx1"/>
                </a:solidFill>
                <a:effectLst/>
                <a:latin typeface=""/>
                <a:ea typeface="+mn-ea"/>
                <a:cs typeface="+mn-cs"/>
              </a:rPr>
              <a:t>Holmich</a:t>
            </a:r>
            <a:r>
              <a:rPr lang="en-GB" sz="900" kern="1200" dirty="0">
                <a:solidFill>
                  <a:schemeClr val="tx1"/>
                </a:solidFill>
                <a:effectLst/>
                <a:latin typeface=""/>
                <a:ea typeface="+mn-ea"/>
                <a:cs typeface="+mn-cs"/>
              </a:rPr>
              <a:t> et al., 2004; Whittaker et al., 2015; Rodriguez et al., 2020). Study by Tyler et al. (2001) shown that player is 17 times more likely to sustain an adductor muscle strain if his adductor strength was less than 80% of his abductor strength (Tyler et al., 2001). Therefore, hip strength assessment plays an important role in the clinical examination of the hip and groin region of hockey players which can help prevent groin injuries and re-injuries. Despite the strong research evidence about abductor/adductor strength ration and groin injuries, there is no research showing which leg is more prone to groin injuries. The primarily aim of this study was to examine the difference between abductor and adductor strength ratio of the dominant vs. non-dominant leg in elite ice hockey players to understand which leg is more prone to groin injuries. </a:t>
            </a:r>
          </a:p>
          <a:p>
            <a:endParaRPr lang="en-GB" dirty="0"/>
          </a:p>
        </p:txBody>
      </p:sp>
    </p:spTree>
    <p:extLst>
      <p:ext uri="{BB962C8B-B14F-4D97-AF65-F5344CB8AC3E}">
        <p14:creationId xmlns:p14="http://schemas.microsoft.com/office/powerpoint/2010/main" val="3845047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544613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The examination room in Sheffield Hallam Active during GB woman ice hockey screening on Saturday 28.09.2019</a:t>
            </a:r>
          </a:p>
          <a:p>
            <a:pPr marL="0" marR="0" indent="0" algn="l" defTabSz="457200" rtl="0" eaLnBrk="1" fontAlgn="auto" latinLnBrk="0" hangingPunct="1">
              <a:lnSpc>
                <a:spcPct val="100000"/>
              </a:lnSpc>
              <a:spcBef>
                <a:spcPts val="0"/>
              </a:spcBef>
              <a:spcAft>
                <a:spcPts val="0"/>
              </a:spcAft>
              <a:buClrTx/>
              <a:buSzTx/>
              <a:buFontTx/>
              <a:buNone/>
              <a:tabLst/>
              <a:defRPr/>
            </a:pPr>
            <a:endParaRPr lang="en-GB" dirty="0"/>
          </a:p>
          <a:p>
            <a:pPr marL="0" marR="0" indent="0" algn="l" defTabSz="457200" rtl="0" eaLnBrk="1" fontAlgn="auto" latinLnBrk="0" hangingPunct="1">
              <a:lnSpc>
                <a:spcPct val="100000"/>
              </a:lnSpc>
              <a:spcBef>
                <a:spcPts val="0"/>
              </a:spcBef>
              <a:spcAft>
                <a:spcPts val="0"/>
              </a:spcAft>
              <a:buClrTx/>
              <a:buSzTx/>
              <a:buFontTx/>
              <a:buNone/>
              <a:tabLst/>
              <a:defRPr/>
            </a:pPr>
            <a:r>
              <a:rPr lang="en-GB" dirty="0"/>
              <a:t>Independent samples T-Test  to evaluate the difference between adductor/abductor strength ratio of the dominant leg vs. non-dominant leg</a:t>
            </a:r>
          </a:p>
          <a:p>
            <a:endParaRPr lang="en-GB" dirty="0"/>
          </a:p>
        </p:txBody>
      </p:sp>
    </p:spTree>
    <p:extLst>
      <p:ext uri="{BB962C8B-B14F-4D97-AF65-F5344CB8AC3E}">
        <p14:creationId xmlns:p14="http://schemas.microsoft.com/office/powerpoint/2010/main" val="18544613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examination room in Sheffield Hallam Active during GB woman ice hockey screening on Saturday 28.09.2019. The </a:t>
            </a:r>
            <a:r>
              <a:rPr lang="en-GB" dirty="0">
                <a:solidFill>
                  <a:schemeClr val="tx1"/>
                </a:solidFill>
              </a:rPr>
              <a:t>testing set up included a portable Lafayette 01165</a:t>
            </a:r>
            <a:r>
              <a:rPr lang="en-GB" baseline="0" dirty="0">
                <a:solidFill>
                  <a:schemeClr val="tx1"/>
                </a:solidFill>
              </a:rPr>
              <a:t> </a:t>
            </a:r>
            <a:r>
              <a:rPr lang="en-GB" dirty="0">
                <a:solidFill>
                  <a:schemeClr val="tx1"/>
                </a:solidFill>
              </a:rPr>
              <a:t>HHD, fixation-belt, external suction and examination table. All tests were isometric strength test also known as make tests (</a:t>
            </a:r>
            <a:r>
              <a:rPr lang="en-GB" dirty="0" err="1">
                <a:solidFill>
                  <a:schemeClr val="tx1"/>
                </a:solidFill>
              </a:rPr>
              <a:t>Siso</a:t>
            </a:r>
            <a:r>
              <a:rPr lang="en-GB" dirty="0">
                <a:solidFill>
                  <a:schemeClr val="tx1"/>
                </a:solidFill>
              </a:rPr>
              <a:t> &amp; Dyson-Hudson, 2007). Each participant performed total of 4 isometric tests: ABD, ADD by their dominant and non-dominant leg. </a:t>
            </a:r>
          </a:p>
          <a:p>
            <a:r>
              <a:rPr lang="en-GB" dirty="0">
                <a:solidFill>
                  <a:schemeClr val="tx1"/>
                </a:solidFill>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a:solidFill>
                  <a:schemeClr val="tx1"/>
                </a:solidFill>
              </a:rPr>
              <a:t>-in supine position and were told to stabilise themselves by holding on to the sides of the table with their hands. The examiner secured the tested limb of the participant by external belt fixture with HHD and the person being tested extorted a 5-s isometric maximum voluntary contraction (MVC) against the dynamometer. The standardized command by the examiner was ‘’go ahead-push-push-push-push and relax’’. The mean value of the test was recorded. Each test was repeated only once in order to prevent overload and damage of the tested muscle group. The whole testing session took approximately 1 h. </a:t>
            </a:r>
          </a:p>
        </p:txBody>
      </p:sp>
    </p:spTree>
    <p:extLst>
      <p:ext uri="{BB962C8B-B14F-4D97-AF65-F5344CB8AC3E}">
        <p14:creationId xmlns:p14="http://schemas.microsoft.com/office/powerpoint/2010/main" val="1854461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Higher the x (difference) greater the chance of groin injuries</a:t>
            </a:r>
          </a:p>
        </p:txBody>
      </p:sp>
    </p:spTree>
    <p:extLst>
      <p:ext uri="{BB962C8B-B14F-4D97-AF65-F5344CB8AC3E}">
        <p14:creationId xmlns:p14="http://schemas.microsoft.com/office/powerpoint/2010/main" val="18544613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u="sng" dirty="0"/>
              <a:t>Ethics E1 Form</a:t>
            </a:r>
          </a:p>
          <a:p>
            <a:r>
              <a:rPr lang="en-GB" sz="1600" dirty="0"/>
              <a:t>Minimise risk to harm</a:t>
            </a:r>
          </a:p>
          <a:p>
            <a:r>
              <a:rPr lang="en-GB" sz="1600" dirty="0"/>
              <a:t>To be covered under the University’s insurance</a:t>
            </a:r>
          </a:p>
          <a:p>
            <a:endParaRPr lang="en-GB" sz="1600" dirty="0"/>
          </a:p>
          <a:p>
            <a:r>
              <a:rPr lang="en-GB" sz="1600" u="sng" dirty="0"/>
              <a:t>Medical Screening and Confidential Information Sheet </a:t>
            </a:r>
          </a:p>
          <a:p>
            <a:endParaRPr lang="en-GB" sz="1600" u="sng" dirty="0"/>
          </a:p>
          <a:p>
            <a:pPr marL="285750" indent="-285750">
              <a:buFont typeface="Arial" panose="020B0604020202020204" pitchFamily="34" charset="0"/>
              <a:buChar char="•"/>
            </a:pPr>
            <a:r>
              <a:rPr lang="en-GB" sz="1600" dirty="0"/>
              <a:t>Was signed and filled by participants prior to research testing</a:t>
            </a:r>
            <a:endParaRPr lang="en-GB" sz="1600" u="sng" dirty="0"/>
          </a:p>
          <a:p>
            <a:pPr marL="285750" indent="-285750">
              <a:buFont typeface="Arial" panose="020B0604020202020204" pitchFamily="34" charset="0"/>
              <a:buChar char="•"/>
            </a:pPr>
            <a:r>
              <a:rPr lang="en-GB" sz="1600" dirty="0"/>
              <a:t>To explain the purpose of the study</a:t>
            </a:r>
          </a:p>
          <a:p>
            <a:pPr marL="285750" indent="-285750">
              <a:buFont typeface="Arial" panose="020B0604020202020204" pitchFamily="34" charset="0"/>
              <a:buChar char="•"/>
            </a:pPr>
            <a:r>
              <a:rPr lang="en-GB" sz="1600" dirty="0"/>
              <a:t>To have their informed consent</a:t>
            </a:r>
          </a:p>
          <a:p>
            <a:pPr marL="292100" lvl="1" indent="-285750">
              <a:buFont typeface="Arial" panose="020B0604020202020204" pitchFamily="34" charset="0"/>
              <a:buChar char="•"/>
            </a:pPr>
            <a:r>
              <a:rPr lang="en-GB" sz="1600" dirty="0"/>
              <a:t>Contraindication part</a:t>
            </a:r>
          </a:p>
          <a:p>
            <a:pPr marL="292100" lvl="1" indent="-285750">
              <a:buFont typeface="Arial" panose="020B0604020202020204" pitchFamily="34" charset="0"/>
              <a:buChar char="•"/>
            </a:pPr>
            <a:r>
              <a:rPr lang="en-GB" sz="1600" dirty="0"/>
              <a:t>Honesty of the participants whilst completing the form to prevent risks of any kind of harm or injury carried out by treatment</a:t>
            </a:r>
          </a:p>
          <a:p>
            <a:pPr marL="292100" lvl="1" indent="-285750">
              <a:buFont typeface="Arial" panose="020B0604020202020204" pitchFamily="34" charset="0"/>
              <a:buChar char="•"/>
            </a:pPr>
            <a:r>
              <a:rPr lang="en-GB" sz="1600" dirty="0"/>
              <a:t>To explain all risks and possible disadvantages and benefits of the study</a:t>
            </a:r>
          </a:p>
          <a:p>
            <a:pPr marL="292100" lvl="1" indent="-285750">
              <a:buFont typeface="Arial" panose="020B0604020202020204" pitchFamily="34" charset="0"/>
              <a:buChar char="•"/>
            </a:pPr>
            <a:r>
              <a:rPr lang="en-GB" sz="1600" dirty="0"/>
              <a:t>To ensure that participants did not have previous groin injury in past 6 months</a:t>
            </a:r>
          </a:p>
          <a:p>
            <a:endParaRPr lang="en-GB" sz="1600" dirty="0"/>
          </a:p>
          <a:p>
            <a:pPr lvl="1"/>
            <a:endParaRPr lang="en-GB" sz="1600" dirty="0"/>
          </a:p>
          <a:p>
            <a:pPr marL="0" lvl="1"/>
            <a:r>
              <a:rPr lang="en-GB" sz="1600" b="1" u="sng" dirty="0"/>
              <a:t>Participants Rights</a:t>
            </a:r>
          </a:p>
          <a:p>
            <a:pPr marL="0" lvl="1"/>
            <a:r>
              <a:rPr lang="en-GB" sz="1600" dirty="0"/>
              <a:t>Privacy and Anonymity</a:t>
            </a:r>
          </a:p>
          <a:p>
            <a:pPr marL="0" lvl="1"/>
            <a:r>
              <a:rPr lang="en-GB" sz="1600" dirty="0"/>
              <a:t>Confidentiality</a:t>
            </a:r>
          </a:p>
          <a:p>
            <a:pPr lvl="1"/>
            <a:endParaRPr lang="en-GB" sz="1600" dirty="0"/>
          </a:p>
          <a:p>
            <a:r>
              <a:rPr lang="en-GB" sz="1600" b="1" u="sng" dirty="0"/>
              <a:t>Participant  Information Sheet </a:t>
            </a:r>
          </a:p>
          <a:p>
            <a:pPr marL="285750" indent="-285750">
              <a:buFont typeface="Arial" panose="020B0604020202020204" pitchFamily="34" charset="0"/>
              <a:buChar char="•"/>
            </a:pPr>
            <a:r>
              <a:rPr lang="en-GB" sz="1600" dirty="0"/>
              <a:t>Was signed and filled by participants prior to research testing</a:t>
            </a:r>
            <a:endParaRPr lang="en-GB" sz="1600" b="1" u="sng" dirty="0"/>
          </a:p>
          <a:p>
            <a:pPr marL="285750" indent="-285750">
              <a:buFont typeface="Arial" panose="020B0604020202020204" pitchFamily="34" charset="0"/>
              <a:buChar char="•"/>
            </a:pPr>
            <a:r>
              <a:rPr lang="en-GB" sz="1600" dirty="0"/>
              <a:t>To explain the purpose of the study</a:t>
            </a:r>
          </a:p>
          <a:p>
            <a:pPr marL="285750" indent="-285750">
              <a:buFont typeface="Arial" panose="020B0604020202020204" pitchFamily="34" charset="0"/>
              <a:buChar char="•"/>
            </a:pPr>
            <a:r>
              <a:rPr lang="en-GB" sz="1600" dirty="0"/>
              <a:t>To have their informed consent</a:t>
            </a:r>
          </a:p>
          <a:p>
            <a:pPr marL="292100" lvl="1" indent="-285750">
              <a:buFont typeface="Arial" panose="020B0604020202020204" pitchFamily="34" charset="0"/>
              <a:buChar char="•"/>
            </a:pPr>
            <a:r>
              <a:rPr lang="en-GB" sz="1600" dirty="0"/>
              <a:t>Contraindication part</a:t>
            </a:r>
          </a:p>
          <a:p>
            <a:pPr marL="292100" lvl="1" indent="-285750">
              <a:buFont typeface="Arial" panose="020B0604020202020204" pitchFamily="34" charset="0"/>
              <a:buChar char="•"/>
            </a:pPr>
            <a:r>
              <a:rPr lang="en-GB" sz="1600" dirty="0"/>
              <a:t>Honesty of the participants whilst completing the form to prevent risks of any kind of harm or injury carried out by treatment</a:t>
            </a:r>
          </a:p>
          <a:p>
            <a:pPr marL="292100" lvl="1" indent="-285750">
              <a:buFont typeface="Arial" panose="020B0604020202020204" pitchFamily="34" charset="0"/>
              <a:buChar char="•"/>
            </a:pPr>
            <a:r>
              <a:rPr lang="en-GB" sz="1600" dirty="0"/>
              <a:t>To explain all risks and possible disadvantages and benefits of the study</a:t>
            </a:r>
          </a:p>
          <a:p>
            <a:pPr marL="292100" lvl="1" indent="-285750">
              <a:buFont typeface="Arial" panose="020B0604020202020204" pitchFamily="34" charset="0"/>
              <a:buChar char="•"/>
            </a:pPr>
            <a:r>
              <a:rPr lang="en-GB" sz="1600" dirty="0"/>
              <a:t>To ensure that participants did not have previous groin injury in past 6 months</a:t>
            </a:r>
          </a:p>
          <a:p>
            <a:endParaRPr lang="en-GB" sz="1600" b="1" u="sng" dirty="0"/>
          </a:p>
          <a:p>
            <a:r>
              <a:rPr lang="en-GB" sz="1600" b="1" u="sng" dirty="0"/>
              <a:t>Limitations</a:t>
            </a:r>
          </a:p>
          <a:p>
            <a:pPr marL="285750" indent="-285750">
              <a:buFontTx/>
              <a:buChar char="-"/>
            </a:pPr>
            <a:r>
              <a:rPr lang="en-GB" dirty="0"/>
              <a:t>Number of participants treated </a:t>
            </a:r>
          </a:p>
          <a:p>
            <a:pPr marL="285750" indent="-285750">
              <a:buFontTx/>
              <a:buChar char="-"/>
            </a:pPr>
            <a:r>
              <a:rPr lang="en-GB" dirty="0"/>
              <a:t>Only females took part in this research </a:t>
            </a:r>
          </a:p>
          <a:p>
            <a:r>
              <a:rPr lang="en-GB" dirty="0"/>
              <a:t> </a:t>
            </a:r>
          </a:p>
          <a:p>
            <a:endParaRPr lang="en-GB" dirty="0"/>
          </a:p>
        </p:txBody>
      </p:sp>
    </p:spTree>
    <p:extLst>
      <p:ext uri="{BB962C8B-B14F-4D97-AF65-F5344CB8AC3E}">
        <p14:creationId xmlns:p14="http://schemas.microsoft.com/office/powerpoint/2010/main" val="18544613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544613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 I would like to conduct is to look at the efficacy of ankle taping on agility in amateur rugby players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0FD8A5-B370-754E-94B3-AB9FE44F12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24709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Risk of injury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an abundance of literature documenting the prevalence of ankle injuries from participation in sporting activities. In particular, ankle ligament injuries account for 15% of all athletic injuries,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In rugby union, epidemiological studies have reported that ankle injuries account for between 8% and 20% of all injuries. </a:t>
            </a:r>
            <a:r>
              <a:rPr lang="en-GB" sz="1200" kern="1200" dirty="0">
                <a:solidFill>
                  <a:schemeClr val="tx1"/>
                </a:solidFill>
                <a:effectLst/>
                <a:latin typeface="+mn-lt"/>
                <a:ea typeface="+mn-ea"/>
                <a:cs typeface="+mn-cs"/>
              </a:rPr>
              <a:t>Additionally, it is documented within the literature that lateral ankle-ligament injury has a high reoccurrence rate (Doherty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2017; Gribble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 Hume and Gerrard 1998) with as many as 73% of athletes, suffering from recurrent lateral ankle sprains (Doherty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2017; Gribble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 Hume and Gerrard 1998). </a:t>
            </a:r>
            <a:r>
              <a:rPr lang="en-GB" sz="1200" b="0" kern="1200" dirty="0">
                <a:solidFill>
                  <a:schemeClr val="tx1"/>
                </a:solidFill>
                <a:effectLst/>
                <a:latin typeface="+mn-lt"/>
                <a:ea typeface="+mn-ea"/>
                <a:cs typeface="+mn-cs"/>
              </a:rPr>
              <a:t>Therefore, common practise for sports medicine professionals when returning an athlete to play, is the application of external ankle support for the reduction of injury (</a:t>
            </a:r>
            <a:r>
              <a:rPr lang="en-GB" sz="1200" b="0" kern="1200" dirty="0" err="1">
                <a:solidFill>
                  <a:schemeClr val="tx1"/>
                </a:solidFill>
                <a:effectLst/>
                <a:latin typeface="+mn-lt"/>
                <a:ea typeface="+mn-ea"/>
                <a:cs typeface="+mn-cs"/>
              </a:rPr>
              <a:t>Heijnders</a:t>
            </a:r>
            <a:r>
              <a:rPr lang="en-GB" sz="1200" b="0" kern="1200" dirty="0">
                <a:solidFill>
                  <a:schemeClr val="tx1"/>
                </a:solidFill>
                <a:effectLst/>
                <a:latin typeface="+mn-lt"/>
                <a:ea typeface="+mn-ea"/>
                <a:cs typeface="+mn-cs"/>
              </a:rPr>
              <a:t> and Lin, 2012; Iris </a:t>
            </a:r>
            <a:r>
              <a:rPr lang="en-GB" sz="1200" b="0" i="1" kern="1200" dirty="0">
                <a:solidFill>
                  <a:schemeClr val="tx1"/>
                </a:solidFill>
                <a:effectLst/>
                <a:latin typeface="+mn-lt"/>
                <a:ea typeface="+mn-ea"/>
                <a:cs typeface="+mn-cs"/>
              </a:rPr>
              <a:t>et al.,</a:t>
            </a:r>
            <a:r>
              <a:rPr lang="en-GB" sz="1200" b="0" kern="1200" dirty="0">
                <a:solidFill>
                  <a:schemeClr val="tx1"/>
                </a:solidFill>
                <a:effectLst/>
                <a:latin typeface="+mn-lt"/>
                <a:ea typeface="+mn-ea"/>
                <a:cs typeface="+mn-cs"/>
              </a:rPr>
              <a:t> 2010; Purcell </a:t>
            </a:r>
            <a:r>
              <a:rPr lang="en-GB" sz="1200" b="0" i="1" kern="1200" dirty="0">
                <a:solidFill>
                  <a:schemeClr val="tx1"/>
                </a:solidFill>
                <a:effectLst/>
                <a:latin typeface="+mn-lt"/>
                <a:ea typeface="+mn-ea"/>
                <a:cs typeface="+mn-cs"/>
              </a:rPr>
              <a:t>et al., </a:t>
            </a:r>
            <a:r>
              <a:rPr lang="en-GB" sz="1200" b="0" kern="1200" dirty="0">
                <a:solidFill>
                  <a:schemeClr val="tx1"/>
                </a:solidFill>
                <a:effectLst/>
                <a:latin typeface="+mn-lt"/>
                <a:ea typeface="+mn-ea"/>
                <a:cs typeface="+mn-cs"/>
              </a:rPr>
              <a:t>2009).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Reduction of injury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It has been shown in the literature that following applications of tape, incidences of lateral ankle sprains reduce by 50% from 32.8 to 14.7 per 1000 exposures (Willeford </a:t>
            </a:r>
            <a:r>
              <a:rPr lang="en-GB" sz="1200" b="0" i="1" kern="1200" dirty="0">
                <a:solidFill>
                  <a:schemeClr val="tx1"/>
                </a:solidFill>
                <a:effectLst/>
                <a:latin typeface="+mn-lt"/>
                <a:ea typeface="+mn-ea"/>
                <a:cs typeface="+mn-cs"/>
              </a:rPr>
              <a:t>et al., </a:t>
            </a:r>
            <a:r>
              <a:rPr lang="en-GB" sz="1200" b="0" kern="1200" dirty="0">
                <a:solidFill>
                  <a:schemeClr val="tx1"/>
                </a:solidFill>
                <a:effectLst/>
                <a:latin typeface="+mn-lt"/>
                <a:ea typeface="+mn-ea"/>
                <a:cs typeface="+mn-cs"/>
              </a:rPr>
              <a:t>2018). However, looking at the current evidence the mechanisms of effective is still unknown.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ROM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Previously, it was proposed that taping is effective, by means of restricting ankle range of movement (ROM) from ranges great enough to result in ligament damage (</a:t>
            </a:r>
            <a:r>
              <a:rPr lang="en-GB" sz="1200" b="0" kern="1200" dirty="0" err="1">
                <a:solidFill>
                  <a:schemeClr val="tx1"/>
                </a:solidFill>
                <a:effectLst/>
                <a:latin typeface="+mn-lt"/>
                <a:ea typeface="+mn-ea"/>
                <a:cs typeface="+mn-cs"/>
              </a:rPr>
              <a:t>Dizon</a:t>
            </a:r>
            <a:r>
              <a:rPr lang="en-GB" sz="1200" b="0" kern="1200" dirty="0">
                <a:solidFill>
                  <a:schemeClr val="tx1"/>
                </a:solidFill>
                <a:effectLst/>
                <a:latin typeface="+mn-lt"/>
                <a:ea typeface="+mn-ea"/>
                <a:cs typeface="+mn-cs"/>
              </a:rPr>
              <a:t> and Reyes, 2010). However, it is well established that taping becomes ineffective at restricting ROM following a short period of exercise (Miller, 2012; Gross </a:t>
            </a:r>
            <a:r>
              <a:rPr lang="en-GB" sz="1200" b="0" i="1" kern="1200" dirty="0">
                <a:solidFill>
                  <a:schemeClr val="tx1"/>
                </a:solidFill>
                <a:effectLst/>
                <a:latin typeface="+mn-lt"/>
                <a:ea typeface="+mn-ea"/>
                <a:cs typeface="+mn-cs"/>
              </a:rPr>
              <a:t>et al.,</a:t>
            </a:r>
            <a:r>
              <a:rPr lang="en-GB" sz="1200" b="0" kern="1200" dirty="0">
                <a:solidFill>
                  <a:schemeClr val="tx1"/>
                </a:solidFill>
                <a:effectLst/>
                <a:latin typeface="+mn-lt"/>
                <a:ea typeface="+mn-ea"/>
                <a:cs typeface="+mn-cs"/>
              </a:rPr>
              <a:t> 1991; Greene and Hillman, 1990).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err="1">
                <a:solidFill>
                  <a:schemeClr val="tx1"/>
                </a:solidFill>
                <a:effectLst/>
                <a:latin typeface="+mn-lt"/>
                <a:ea typeface="+mn-ea"/>
                <a:cs typeface="+mn-cs"/>
              </a:rPr>
              <a:t>Properoception</a:t>
            </a: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It has been hypothesised that ankle taping may improve an athlete’s proprioception.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Proprioception is a neuromuscular process relating to the internal kinaesthetic awareness of the body’s movement and limb positioning (Schiftan </a:t>
            </a:r>
            <a:r>
              <a:rPr lang="en-GB" sz="1200" b="0" i="1" kern="1200" dirty="0">
                <a:solidFill>
                  <a:schemeClr val="tx1"/>
                </a:solidFill>
                <a:effectLst/>
                <a:latin typeface="+mn-lt"/>
                <a:ea typeface="+mn-ea"/>
                <a:cs typeface="+mn-cs"/>
              </a:rPr>
              <a:t>et al.,</a:t>
            </a:r>
            <a:r>
              <a:rPr lang="en-GB" sz="1200" b="0" kern="1200" dirty="0">
                <a:solidFill>
                  <a:schemeClr val="tx1"/>
                </a:solidFill>
                <a:effectLst/>
                <a:latin typeface="+mn-lt"/>
                <a:ea typeface="+mn-ea"/>
                <a:cs typeface="+mn-cs"/>
              </a:rPr>
              <a:t> 2015). One’s proprioception is dependent on afferent and efferent stimuli being received, influencing joint stability and injury prevention (Schiftan </a:t>
            </a:r>
            <a:r>
              <a:rPr lang="en-GB" sz="1200" b="0" i="1" kern="1200" dirty="0">
                <a:solidFill>
                  <a:schemeClr val="tx1"/>
                </a:solidFill>
                <a:effectLst/>
                <a:latin typeface="+mn-lt"/>
                <a:ea typeface="+mn-ea"/>
                <a:cs typeface="+mn-cs"/>
              </a:rPr>
              <a:t>et al.,</a:t>
            </a:r>
            <a:r>
              <a:rPr lang="en-GB" sz="1200" b="0" kern="1200" dirty="0">
                <a:solidFill>
                  <a:schemeClr val="tx1"/>
                </a:solidFill>
                <a:effectLst/>
                <a:latin typeface="+mn-lt"/>
                <a:ea typeface="+mn-ea"/>
                <a:cs typeface="+mn-cs"/>
              </a:rPr>
              <a:t> 2015). It is </a:t>
            </a:r>
            <a:r>
              <a:rPr lang="en-GB" sz="1200" b="0" kern="1200" dirty="0" err="1">
                <a:solidFill>
                  <a:schemeClr val="tx1"/>
                </a:solidFill>
                <a:effectLst/>
                <a:latin typeface="+mn-lt"/>
                <a:ea typeface="+mn-ea"/>
                <a:cs typeface="+mn-cs"/>
              </a:rPr>
              <a:t>hypothisised</a:t>
            </a:r>
            <a:r>
              <a:rPr lang="en-GB" sz="1200" b="0" kern="1200" dirty="0">
                <a:solidFill>
                  <a:schemeClr val="tx1"/>
                </a:solidFill>
                <a:effectLst/>
                <a:latin typeface="+mn-lt"/>
                <a:ea typeface="+mn-ea"/>
                <a:cs typeface="+mn-cs"/>
              </a:rPr>
              <a:t> mechanism of effect from the application of taping is through the stimulation of the cutaneous mechanoreceptors providing an afferent stimulus and enhancing the proprioceptive feedback loop, therefore reducing injury (Willeford </a:t>
            </a:r>
            <a:r>
              <a:rPr lang="en-GB" sz="1200" b="0" i="1" kern="1200" dirty="0">
                <a:solidFill>
                  <a:schemeClr val="tx1"/>
                </a:solidFill>
                <a:effectLst/>
                <a:latin typeface="+mn-lt"/>
                <a:ea typeface="+mn-ea"/>
                <a:cs typeface="+mn-cs"/>
              </a:rPr>
              <a:t>et al., </a:t>
            </a:r>
            <a:r>
              <a:rPr lang="en-GB" sz="1200" b="0" kern="1200" dirty="0">
                <a:solidFill>
                  <a:schemeClr val="tx1"/>
                </a:solidFill>
                <a:effectLst/>
                <a:latin typeface="+mn-lt"/>
                <a:ea typeface="+mn-ea"/>
                <a:cs typeface="+mn-cs"/>
              </a:rPr>
              <a:t>2018).  </a:t>
            </a:r>
          </a:p>
          <a:p>
            <a:endParaRPr lang="en-US" dirty="0"/>
          </a:p>
          <a:p>
            <a:endParaRPr lang="en-US" dirty="0"/>
          </a:p>
          <a:p>
            <a:r>
              <a:rPr lang="en-GB" sz="1200" kern="1200" dirty="0">
                <a:solidFill>
                  <a:schemeClr val="tx1"/>
                </a:solidFill>
                <a:effectLst/>
                <a:latin typeface="+mn-lt"/>
                <a:ea typeface="+mn-ea"/>
                <a:cs typeface="+mn-cs"/>
              </a:rPr>
              <a:t>A literature search reviled that similar study that have investigated this hypothesis</a:t>
            </a:r>
          </a:p>
          <a:p>
            <a:r>
              <a:rPr lang="en-GB" sz="1200" kern="1200" dirty="0">
                <a:solidFill>
                  <a:schemeClr val="tx1"/>
                </a:solidFill>
                <a:effectLst/>
                <a:latin typeface="+mn-lt"/>
                <a:ea typeface="+mn-ea"/>
                <a:cs typeface="+mn-cs"/>
              </a:rPr>
              <a:t>Some studies examined the effects of taping on static and dynamic balance </a:t>
            </a:r>
          </a:p>
          <a:p>
            <a:r>
              <a:rPr lang="en-GB" sz="1200" kern="1200" dirty="0">
                <a:solidFill>
                  <a:schemeClr val="tx1"/>
                </a:solidFill>
                <a:effectLst/>
                <a:latin typeface="+mn-lt"/>
                <a:ea typeface="+mn-ea"/>
                <a:cs typeface="+mn-cs"/>
              </a:rPr>
              <a:t>Other investigated the effects of taping or bracing on participants coordination or joint sense position</a:t>
            </a:r>
          </a:p>
          <a:p>
            <a:r>
              <a:rPr lang="en-GB" sz="1200" kern="1200" dirty="0">
                <a:solidFill>
                  <a:schemeClr val="tx1"/>
                </a:solidFill>
                <a:effectLst/>
                <a:latin typeface="+mn-lt"/>
                <a:ea typeface="+mn-ea"/>
                <a:cs typeface="+mn-cs"/>
              </a:rPr>
              <a:t>A study conducted by Forbes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(2013)</a:t>
            </a:r>
            <a:r>
              <a:rPr lang="en-GB" dirty="0">
                <a:effectLst/>
              </a:rPr>
              <a:t> concluded application </a:t>
            </a:r>
            <a:r>
              <a:rPr lang="en-GB" sz="1200" kern="1200" dirty="0">
                <a:solidFill>
                  <a:schemeClr val="tx1"/>
                </a:solidFill>
                <a:effectLst/>
                <a:latin typeface="+mn-lt"/>
                <a:ea typeface="+mn-ea"/>
                <a:cs typeface="+mn-cs"/>
              </a:rPr>
              <a:t>improve proprioceptive capability in male soccer joint sense position</a:t>
            </a:r>
          </a:p>
          <a:p>
            <a:r>
              <a:rPr lang="en-GB" sz="1200" kern="1200" dirty="0">
                <a:solidFill>
                  <a:schemeClr val="tx1"/>
                </a:solidFill>
                <a:effectLst/>
                <a:latin typeface="+mn-lt"/>
                <a:ea typeface="+mn-ea"/>
                <a:cs typeface="+mn-cs"/>
              </a:rPr>
              <a:t>However a study conducted by Jeffries et al., 2015 that investigated the effects of taping on agility performance in male basketball players concluded there was no statistically significant difference for both tapped and untapped conditions. </a:t>
            </a:r>
            <a:endParaRPr lang="en-US" dirty="0"/>
          </a:p>
          <a:p>
            <a:r>
              <a:rPr lang="en-US" dirty="0"/>
              <a:t>As far as I am aware there has been not studies that has used a cohort of amateur rugby players and the effects of ankle taping on agility therefore the research is limited in this area. This is an area that should be investigated as the rate of ankle injury is high in this population and  the use of  taping method are highly </a:t>
            </a:r>
            <a:r>
              <a:rPr lang="en-GB" noProof="0" dirty="0"/>
              <a:t>utilised</a:t>
            </a:r>
            <a:r>
              <a:rPr lang="en-US" dirty="0"/>
              <a:t> in rugby union.</a:t>
            </a:r>
          </a:p>
          <a:p>
            <a:endParaRPr lang="en-US" dirty="0"/>
          </a:p>
          <a:p>
            <a:r>
              <a:rPr lang="en-US" dirty="0"/>
              <a:t>The aim of the research is to establish if the application of ankle tape will improve agility and proprioception in </a:t>
            </a:r>
            <a:r>
              <a:rPr lang="en-US" dirty="0" err="1"/>
              <a:t>amature</a:t>
            </a:r>
            <a:r>
              <a:rPr lang="en-US" dirty="0"/>
              <a:t> rugby union players  </a:t>
            </a:r>
          </a:p>
          <a:p>
            <a:r>
              <a:rPr lang="en-US" dirty="0"/>
              <a:t>Therefore My hypothesis is following application of ankle tape the athlete’s proprioception will improve, improving their agility test score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0FD8A5-B370-754E-94B3-AB9FE44F12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83158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Participants I will be male amateur rugby players recruited through means of convenience sampling</a:t>
            </a:r>
          </a:p>
          <a:p>
            <a:r>
              <a:rPr lang="en-US" dirty="0"/>
              <a:t>I will look to recruit between  </a:t>
            </a:r>
          </a:p>
          <a:p>
            <a:r>
              <a:rPr lang="en-US" dirty="0"/>
              <a:t>20-25 participant between the age of 18-35</a:t>
            </a:r>
          </a:p>
          <a:p>
            <a:endParaRPr lang="en-US" dirty="0"/>
          </a:p>
          <a:p>
            <a:r>
              <a:rPr lang="en-US" dirty="0"/>
              <a:t>Inclusion will require Participant to have No history of ankle injury in the last 12 months </a:t>
            </a:r>
          </a:p>
          <a:p>
            <a:r>
              <a:rPr lang="en-US" dirty="0"/>
              <a:t>Nor diagnosis of CAI </a:t>
            </a:r>
          </a:p>
          <a:p>
            <a:r>
              <a:rPr lang="en-US" dirty="0"/>
              <a:t>Currently training and playing Amateur level rugby</a:t>
            </a:r>
          </a:p>
          <a:p>
            <a:endParaRPr lang="en-US" dirty="0"/>
          </a:p>
          <a:p>
            <a:r>
              <a:rPr lang="en-US" dirty="0"/>
              <a:t>Participant will be excluded form the study if they do not met the inclusion criteria </a:t>
            </a:r>
          </a:p>
          <a:p>
            <a:endParaRPr lang="en-US" i="1" dirty="0"/>
          </a:p>
          <a:p>
            <a:r>
              <a:rPr lang="en-US" i="1" dirty="0"/>
              <a:t>The research design that will be used is Randomized cross over study design</a:t>
            </a:r>
          </a:p>
          <a:p>
            <a:r>
              <a:rPr lang="en-US" dirty="0"/>
              <a:t>The cohort will be subjected to randomization this will determine if the intervention of tape is applied before or after the 1</a:t>
            </a:r>
            <a:r>
              <a:rPr lang="en-US" baseline="30000" dirty="0"/>
              <a:t>st</a:t>
            </a:r>
            <a:r>
              <a:rPr lang="en-US" dirty="0"/>
              <a:t> agility test </a:t>
            </a:r>
          </a:p>
          <a:p>
            <a:r>
              <a:rPr lang="en-US" dirty="0"/>
              <a:t>This will be done to eliminate the learning phase of the test </a:t>
            </a:r>
          </a:p>
          <a:p>
            <a:endParaRPr lang="en-US" dirty="0"/>
          </a:p>
          <a:p>
            <a:r>
              <a:rPr lang="en-US" dirty="0"/>
              <a:t>Participant assigned to Group one </a:t>
            </a:r>
          </a:p>
          <a:p>
            <a:r>
              <a:rPr lang="en-US" dirty="0"/>
              <a:t>will complete an agility test under non taped condition then complete the second test under a taped condition  </a:t>
            </a:r>
          </a:p>
          <a:p>
            <a:endParaRPr lang="en-US" i="1" dirty="0"/>
          </a:p>
          <a:p>
            <a:r>
              <a:rPr lang="en-US" i="0" dirty="0"/>
              <a:t>Group 2 will be tested in a different order completing the agility test under taped condition 1</a:t>
            </a:r>
            <a:r>
              <a:rPr lang="en-US" i="0" baseline="30000" dirty="0"/>
              <a:t>st</a:t>
            </a:r>
            <a:r>
              <a:rPr lang="en-US" i="0" dirty="0"/>
              <a:t> then completing a second test under untapped </a:t>
            </a:r>
            <a:r>
              <a:rPr lang="en-US" i="0" dirty="0" err="1"/>
              <a:t>condions</a:t>
            </a:r>
            <a:r>
              <a:rPr lang="en-US" i="0" dirty="0"/>
              <a:t> </a:t>
            </a:r>
          </a:p>
          <a:p>
            <a:endParaRPr lang="en-US" i="0" dirty="0"/>
          </a:p>
          <a:p>
            <a:r>
              <a:rPr lang="en-US" i="0" dirty="0"/>
              <a:t>.</a:t>
            </a:r>
          </a:p>
          <a:p>
            <a:endParaRPr lang="en-US" i="0" dirty="0"/>
          </a:p>
          <a:p>
            <a:endParaRPr lang="en-US" i="0" dirty="0"/>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sz="1200" dirty="0"/>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0FD8A5-B370-754E-94B3-AB9FE44F12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98281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agility T-test will be used for the means of assessing agility this is a method previously used in the literature as measure of agility and has proven </a:t>
            </a:r>
            <a:r>
              <a:rPr lang="en-US" dirty="0" err="1"/>
              <a:t>Valility</a:t>
            </a:r>
            <a:r>
              <a:rPr lang="en-US" dirty="0"/>
              <a:t> and reliability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The Agility T-Test  will be administered  as described by </a:t>
            </a:r>
            <a:r>
              <a:rPr lang="en-GB" dirty="0"/>
              <a:t>Raya et al., 2013. </a:t>
            </a:r>
            <a:r>
              <a:rPr lang="en-GB" sz="1200" kern="1200" dirty="0">
                <a:solidFill>
                  <a:schemeClr val="tx1"/>
                </a:solidFill>
                <a:effectLst/>
                <a:latin typeface="+mn-lt"/>
                <a:ea typeface="+mn-ea"/>
                <a:cs typeface="+mn-cs"/>
              </a:rPr>
              <a:t>On the “go” command, the participant (1) will moved as quickly as possible forward to the centre cone, (2) sidestep to the right 5 m to the right cone, (3) sidestep to the left 10 m to the far left cone, and then (1) sidestepped back to the right to the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cone. The participant then moved backward as quickly as possible to cross the finish line. On the command GO a stopwatch will be started and Stopped when participants cross the finish line. The time will be </a:t>
            </a:r>
            <a:r>
              <a:rPr lang="en-GB" sz="1200" kern="1200" dirty="0" err="1">
                <a:solidFill>
                  <a:schemeClr val="tx1"/>
                </a:solidFill>
                <a:effectLst/>
                <a:latin typeface="+mn-lt"/>
                <a:ea typeface="+mn-ea"/>
                <a:cs typeface="+mn-cs"/>
              </a:rPr>
              <a:t>recored</a:t>
            </a:r>
            <a:r>
              <a:rPr lang="en-GB" sz="1200" kern="1200" dirty="0">
                <a:solidFill>
                  <a:schemeClr val="tx1"/>
                </a:solidFill>
                <a:effectLst/>
                <a:latin typeface="+mn-lt"/>
                <a:ea typeface="+mn-ea"/>
                <a:cs typeface="+mn-cs"/>
              </a:rPr>
              <a:t> as their score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participant will complete the course twice under two different condition this will be a taped condition and an untapped </a:t>
            </a:r>
            <a:r>
              <a:rPr lang="en-GB" sz="1200" kern="1200" dirty="0" err="1">
                <a:solidFill>
                  <a:schemeClr val="tx1"/>
                </a:solidFill>
                <a:effectLst/>
                <a:latin typeface="+mn-lt"/>
                <a:ea typeface="+mn-ea"/>
                <a:cs typeface="+mn-cs"/>
              </a:rPr>
              <a:t>condtion</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agility t-test will be the dependant variable in the study design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0FD8A5-B370-754E-94B3-AB9FE44F12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17437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All participant will have an application of Zinc </a:t>
            </a:r>
            <a:r>
              <a:rPr lang="en-GB" sz="1200" kern="1200" dirty="0" err="1">
                <a:solidFill>
                  <a:schemeClr val="tx1"/>
                </a:solidFill>
                <a:effectLst/>
                <a:latin typeface="+mn-lt"/>
                <a:ea typeface="+mn-ea"/>
                <a:cs typeface="+mn-cs"/>
              </a:rPr>
              <a:t>oxid</a:t>
            </a:r>
            <a:r>
              <a:rPr lang="en-GB" sz="1200" kern="1200" dirty="0">
                <a:solidFill>
                  <a:schemeClr val="tx1"/>
                </a:solidFill>
                <a:effectLst/>
                <a:latin typeface="+mn-lt"/>
                <a:ea typeface="+mn-ea"/>
                <a:cs typeface="+mn-cs"/>
              </a:rPr>
              <a:t> tape applied to both ankle, The taping method that will be applied is a standard closed–basket-weave technique as described by </a:t>
            </a:r>
            <a:r>
              <a:rPr lang="en-GB" sz="1200" b="0" i="0" u="none" strike="noStrike" kern="1200" dirty="0">
                <a:solidFill>
                  <a:schemeClr val="tx1"/>
                </a:solidFill>
                <a:effectLst/>
                <a:latin typeface="+mn-lt"/>
                <a:ea typeface="+mn-ea"/>
                <a:cs typeface="+mn-cs"/>
              </a:rPr>
              <a:t>Ryan&amp; Starkey, 2002 thus method of application is a common method used in the literature and by medical professionals for ankle stability.</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sz="1200" kern="1200" dirty="0">
                <a:solidFill>
                  <a:schemeClr val="tx1"/>
                </a:solidFill>
                <a:effectLst/>
                <a:latin typeface="+mn-lt"/>
                <a:ea typeface="+mn-ea"/>
                <a:cs typeface="+mn-cs"/>
              </a:rPr>
              <a:t>The ankle will be  placed in 90* of dorsiflexion. (2) Three anchor strips of tape were applied at the base of the gastrocnemius; 1 anchor strip was placed at the midfoot, (3) followed by 3 medial-to-lateral stirrups. (4) Horseshoe strips will then be placed from the base of the anchors to the malleolus. (5) Two figure-8 strips and 2 heel locks (1 medial and 1 lateral) will also be applied. </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sz="1200" kern="1200" dirty="0">
                <a:solidFill>
                  <a:schemeClr val="tx1"/>
                </a:solidFill>
                <a:effectLst/>
                <a:latin typeface="+mn-lt"/>
                <a:ea typeface="+mn-ea"/>
                <a:cs typeface="+mn-cs"/>
              </a:rPr>
              <a:t>To control for taping variations, the same research will apply the tape to all participants. </a:t>
            </a:r>
            <a:endParaRPr lang="en-GB" dirty="0"/>
          </a:p>
          <a:p>
            <a:r>
              <a:rPr lang="en-GB" sz="1200" b="0" i="0" u="none" strike="noStrike" kern="1200" dirty="0">
                <a:solidFill>
                  <a:schemeClr val="tx1"/>
                </a:solidFill>
                <a:effectLst/>
                <a:latin typeface="+mn-lt"/>
                <a:ea typeface="+mn-ea"/>
                <a:cs typeface="+mn-cs"/>
              </a:rPr>
              <a:t>Ryan, J. L., &amp; Starkey, C. (2002). Evaluation of orthopaedic and athletic injures. </a:t>
            </a:r>
            <a:r>
              <a:rPr lang="en-GB" sz="1200" b="0" i="1" u="none" strike="noStrike" kern="1200" dirty="0">
                <a:solidFill>
                  <a:schemeClr val="tx1"/>
                </a:solidFill>
                <a:effectLst/>
                <a:latin typeface="+mn-lt"/>
                <a:ea typeface="+mn-ea"/>
                <a:cs typeface="+mn-cs"/>
              </a:rPr>
              <a:t>Philadelphia: FA Davis Company</a:t>
            </a:r>
            <a:r>
              <a:rPr lang="en-GB" sz="1200" b="0" i="0" u="none" strike="noStrike" kern="1200" dirty="0">
                <a:solidFill>
                  <a:schemeClr val="tx1"/>
                </a:solidFill>
                <a:effectLst/>
                <a:latin typeface="+mn-lt"/>
                <a:ea typeface="+mn-ea"/>
                <a:cs typeface="+mn-cs"/>
              </a:rPr>
              <a:t>, 369-371.</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intervention of tape will become the independent variable </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0FD8A5-B370-754E-94B3-AB9FE44F12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46984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December the literature review was completed</a:t>
            </a:r>
          </a:p>
          <a:p>
            <a:r>
              <a:rPr lang="en-US" dirty="0"/>
              <a:t>Following this I developed the method and study design along with the proposal and ethical form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February, I hope that the approval will be granted by mid of February for Data collection to begin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hope to complete data collection by the second week in March and start the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GB" sz="1200" kern="1200" dirty="0">
                <a:solidFill>
                  <a:schemeClr val="tx1"/>
                </a:solidFill>
                <a:effectLst/>
                <a:latin typeface="+mn-lt"/>
                <a:ea typeface="+mn-ea"/>
                <a:cs typeface="+mn-cs"/>
              </a:rPr>
              <a:t>Data analysis </a:t>
            </a:r>
          </a:p>
          <a:p>
            <a:r>
              <a:rPr lang="en-GB" sz="1200" kern="1200" dirty="0">
                <a:solidFill>
                  <a:schemeClr val="tx1"/>
                </a:solidFill>
                <a:effectLst/>
                <a:latin typeface="+mn-lt"/>
                <a:ea typeface="+mn-ea"/>
                <a:cs typeface="+mn-cs"/>
              </a:rPr>
              <a:t>Based on the study design that I am using and following explored the data to establish if it is evenly disturbed and meets all the assumptions, I will use a paired sample T-Test (</a:t>
            </a:r>
            <a:r>
              <a:rPr lang="en-US" dirty="0"/>
              <a:t>also know as a repeated measured T-Test)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if the data doesn’t meet all the assumptions of parametric testing, I will have to look at other method of analysis, In this case I will consider using the Wilcoxon Signed Rank Test as a non-parametric alternative. </a:t>
            </a:r>
            <a:endParaRPr lang="en-GB" dirty="0"/>
          </a:p>
          <a:p>
            <a:r>
              <a:rPr lang="en-GB" sz="1200" kern="1200" dirty="0">
                <a:solidFill>
                  <a:schemeClr val="tx1"/>
                </a:solidFill>
                <a:effectLst/>
                <a:latin typeface="+mn-lt"/>
                <a:ea typeface="+mn-ea"/>
                <a:cs typeface="+mn-cs"/>
              </a:rPr>
              <a:t> </a:t>
            </a:r>
            <a:endParaRPr lang="en-US" dirty="0"/>
          </a:p>
          <a:p>
            <a:r>
              <a:rPr lang="en-US" dirty="0"/>
              <a:t>This type of statistic analysis will be used because testing exposes only one group of participants and data will be collected from them under two different conditions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Conducting a paired samples t-test SPSS will provide a mean values for 'before' and 'after', a mean difference, a P-value and a confidence interval. Additionally the mean difference that is provided will either have a negative or positive symbol showing the direction of change that has occurred. </a:t>
            </a:r>
            <a:endParaRPr lang="en-US" dirty="0"/>
          </a:p>
          <a:p>
            <a:endParaRPr lang="en-US" dirty="0"/>
          </a:p>
          <a:p>
            <a:r>
              <a:rPr lang="en-US" dirty="0"/>
              <a:t>This statistic will allow us  to establish if there is a significant difference in participants test score following the intervention of ankle taping. </a:t>
            </a:r>
          </a:p>
          <a:p>
            <a:r>
              <a:rPr lang="en-US" dirty="0"/>
              <a:t>Therefore, we will be able to establish the application of tape has improved athlete's ability to complete agility testing, answering the research question of the </a:t>
            </a:r>
            <a:r>
              <a:rPr lang="en-US" sz="1200" dirty="0"/>
              <a:t>efficacy of ankle taping on Agility in amateur rugby union players. </a:t>
            </a:r>
          </a:p>
          <a:p>
            <a:endParaRPr lang="en-US" dirty="0"/>
          </a:p>
          <a:p>
            <a:r>
              <a:rPr lang="en-US" dirty="0"/>
              <a:t>By the 6</a:t>
            </a:r>
            <a:r>
              <a:rPr lang="en-US" baseline="30000" dirty="0"/>
              <a:t>th</a:t>
            </a:r>
            <a:r>
              <a:rPr lang="en-US" dirty="0"/>
              <a:t> April I hope that the 1</a:t>
            </a:r>
            <a:r>
              <a:rPr lang="en-US" baseline="30000" dirty="0"/>
              <a:t>st</a:t>
            </a:r>
            <a:r>
              <a:rPr lang="en-US" dirty="0"/>
              <a:t> draft of the report write up is complete and this will leave adequate time to make any adjustments required before the final submission at the end of April   </a:t>
            </a:r>
          </a:p>
          <a:p>
            <a:endParaRPr lang="en-US" dirty="0"/>
          </a:p>
          <a:p>
            <a:r>
              <a:rPr lang="en-US" dirty="0"/>
              <a:t>Monday 27</a:t>
            </a:r>
            <a:r>
              <a:rPr lang="en-US" baseline="30000" dirty="0"/>
              <a:t>th</a:t>
            </a:r>
            <a:r>
              <a:rPr lang="en-US" dirty="0"/>
              <a:t> April submission of final study report</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0FD8A5-B370-754E-94B3-AB9FE44F12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424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risk of DOMs = because the use of exercise is essential to the test and as with exercise the participant are susceptible to minor muscle injury such as delayed on set of muscle soreness DOMs = the participant will be briefed on the possibility of DOMs as a result exercise and advised appropriately in the management of DOMs </a:t>
            </a:r>
          </a:p>
          <a:p>
            <a:endParaRPr lang="en-US" dirty="0"/>
          </a:p>
          <a:p>
            <a:r>
              <a:rPr lang="en-US" dirty="0"/>
              <a:t>Risk of injury = as with any exercise there is a heighten risk of injury. the participant will be required to have basic knowledge of exercise, additionally the assessor hold a current and up to date first aid certificate should any first aid is required</a:t>
            </a:r>
          </a:p>
          <a:p>
            <a:r>
              <a:rPr lang="en-US" dirty="0"/>
              <a:t> </a:t>
            </a:r>
          </a:p>
          <a:p>
            <a:r>
              <a:rPr lang="en-US" dirty="0"/>
              <a:t>There is a risk of Allergies to tape: complete a patch test 24hr before the test is conducted = that can be done by applying a patch of tape to the back of the  hand of the participant for a small period of time= if not reaction to the tape then the participant is fine to participate in the test.</a:t>
            </a:r>
          </a:p>
          <a:p>
            <a:endParaRPr lang="en-US" dirty="0"/>
          </a:p>
          <a:p>
            <a:r>
              <a:rPr lang="en-US" dirty="0"/>
              <a:t>Will need to consider participant mental well being if in the case that the participant is not is not fit to participate they will be removed from the study and advised to seek GP advice</a:t>
            </a:r>
          </a:p>
          <a:p>
            <a:endParaRPr lang="en-US" dirty="0"/>
          </a:p>
          <a:p>
            <a:r>
              <a:rPr lang="en-US" dirty="0"/>
              <a:t>I have highlighted four potential limitations to the study </a:t>
            </a:r>
          </a:p>
          <a:p>
            <a:r>
              <a:rPr lang="en-US" dirty="0"/>
              <a:t>These include </a:t>
            </a:r>
          </a:p>
          <a:p>
            <a:endParaRPr lang="en-US" dirty="0"/>
          </a:p>
          <a:p>
            <a:r>
              <a:rPr lang="en-US" dirty="0"/>
              <a:t>Application of the tape needs to be as consistent as possible buy using the same style of taping method and same type of tape.  however to know if the tape is applied with the same presser and tension will be a limitation of this study as it is not being measured.</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Sample size of the study can become a limitation will the study be adequately powered to detect hypothesized changes; Bigger population group will be the best for reliable results however the accessibility to bigger population groups is troublesome. Will hope to recruit 20-25 people  </a:t>
            </a:r>
          </a:p>
          <a:p>
            <a:endParaRPr lang="en-US" dirty="0"/>
          </a:p>
          <a:p>
            <a:r>
              <a:rPr lang="en-US" dirty="0"/>
              <a:t>Human error, and assessor's reaction time when using the stopwatch may impact on test results.</a:t>
            </a:r>
          </a:p>
          <a:p>
            <a:endParaRPr lang="en-US" dirty="0"/>
          </a:p>
          <a:p>
            <a:r>
              <a:rPr lang="en-US" dirty="0"/>
              <a:t>due to ethical consideration I have chosen to use a cohort of participants that have no ankle injury this may pose as a limitation    </a:t>
            </a: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0FD8A5-B370-754E-94B3-AB9FE44F129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20603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29D13E-AB20-3942-93CB-175D96F0242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9625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Futsal is a 5-a-side sport played on an indoor hard-surfaced court, smaller than a traditional 11-a-side football pitch </a:t>
            </a:r>
            <a:r>
              <a:rPr lang="en-GB" sz="1200" kern="1200" dirty="0">
                <a:solidFill>
                  <a:schemeClr val="tx1"/>
                </a:solidFill>
                <a:effectLst/>
                <a:latin typeface="+mn-lt"/>
                <a:ea typeface="+mn-ea"/>
                <a:cs typeface="+mn-cs"/>
              </a:rPr>
              <a:t>(Junge and Dvorak, 2010)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This requires players to complete more high-speed executions, decelerations, ball control and frequent quick changes of direction</a:t>
            </a:r>
            <a:r>
              <a:rPr lang="en-GB" sz="1200" kern="1200" dirty="0">
                <a:solidFill>
                  <a:schemeClr val="tx1"/>
                </a:solidFill>
                <a:effectLst/>
                <a:latin typeface="+mn-lt"/>
                <a:ea typeface="+mn-ea"/>
                <a:cs typeface="+mn-cs"/>
              </a:rPr>
              <a:t> (Junge and Dvorak, 2010; Martinez-Riaza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Hamid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Futsal carries a higher risk of contact and non-contact injuries </a:t>
            </a:r>
            <a:r>
              <a:rPr lang="en-GB" sz="1200" kern="1200" dirty="0">
                <a:solidFill>
                  <a:schemeClr val="tx1"/>
                </a:solidFill>
                <a:effectLst/>
                <a:latin typeface="+mn-lt"/>
                <a:ea typeface="+mn-ea"/>
                <a:cs typeface="+mn-cs"/>
              </a:rPr>
              <a:t>(195.6 injuries per 1000 player hours), </a:t>
            </a:r>
            <a:r>
              <a:rPr lang="en-GB" sz="1200" b="1" kern="1200" dirty="0">
                <a:solidFill>
                  <a:schemeClr val="tx1"/>
                </a:solidFill>
                <a:effectLst/>
                <a:latin typeface="+mn-lt"/>
                <a:ea typeface="+mn-ea"/>
                <a:cs typeface="+mn-cs"/>
              </a:rPr>
              <a:t>associated with the higher speed of play within a smaller area</a:t>
            </a:r>
            <a:r>
              <a:rPr lang="en-GB" sz="1200" kern="1200" dirty="0">
                <a:solidFill>
                  <a:schemeClr val="tx1"/>
                </a:solidFill>
                <a:effectLst/>
                <a:latin typeface="+mn-lt"/>
                <a:ea typeface="+mn-ea"/>
                <a:cs typeface="+mn-cs"/>
              </a:rPr>
              <a:t> (Martinez-Riaza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Hamid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 futsal FIFA world cups reported an injury rate of 195.6 injuries per 1000 player hours (95% CI 165.8 to 225.6) between 2000-2008 (Junge and Dvorak, 2010), 2.6 times higher than the average of the FIFA football World Cups between 1998-2006 (74.2; 95% CI 67.5 to 80.9), (Junge and Dvorak, 2010).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Following contusions, ankle sprains are the second most common injury in futsal</a:t>
            </a:r>
            <a:r>
              <a:rPr lang="en-GB" sz="1200" kern="1200" dirty="0">
                <a:solidFill>
                  <a:schemeClr val="tx1"/>
                </a:solidFill>
                <a:effectLst/>
                <a:latin typeface="+mn-lt"/>
                <a:ea typeface="+mn-ea"/>
                <a:cs typeface="+mn-cs"/>
              </a:rPr>
              <a:t> (9.7%) (Junge and Dvorak, 2010).</a:t>
            </a:r>
          </a:p>
          <a:p>
            <a:r>
              <a:rPr lang="en-GB" sz="1200" b="1" kern="1200" dirty="0">
                <a:solidFill>
                  <a:schemeClr val="tx1"/>
                </a:solidFill>
                <a:effectLst/>
                <a:latin typeface="+mn-lt"/>
                <a:ea typeface="+mn-ea"/>
                <a:cs typeface="+mn-cs"/>
              </a:rPr>
              <a:t>Once an individual has been exposed an ankle sprain, they can develop functional or mechanical ankle instability. </a:t>
            </a:r>
          </a:p>
          <a:p>
            <a:r>
              <a:rPr lang="en-GB" sz="1200" i="1" kern="1200" dirty="0">
                <a:solidFill>
                  <a:schemeClr val="tx1"/>
                </a:solidFill>
                <a:effectLst/>
                <a:latin typeface="+mn-lt"/>
                <a:ea typeface="+mn-ea"/>
                <a:cs typeface="+mn-cs"/>
              </a:rPr>
              <a:t>Mechanical instability can be the result of structural changes within the joint and functional instability refers to a sensation of weakness and perceived instability (Kodesh and Dar, 2015; Lee and Lee, 2015</a:t>
            </a:r>
            <a:r>
              <a:rPr lang="en-GB" i="1" dirty="0">
                <a:effectLst/>
              </a:rPr>
              <a:t> )</a:t>
            </a:r>
            <a:r>
              <a:rPr lang="en-GB" sz="1200" i="1" kern="1200" dirty="0">
                <a:solidFill>
                  <a:schemeClr val="tx1"/>
                </a:solidFill>
                <a:effectLst/>
                <a:latin typeface="+mn-lt"/>
                <a:ea typeface="+mn-ea"/>
                <a:cs typeface="+mn-cs"/>
              </a:rPr>
              <a:t>. </a:t>
            </a:r>
          </a:p>
          <a:p>
            <a:endParaRPr lang="en-GB" sz="1200" i="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Both can result in postural control and sensorimotor deficits, owing to an increased risk of injury </a:t>
            </a:r>
            <a:r>
              <a:rPr lang="en-GB" sz="1200" kern="1200" dirty="0">
                <a:solidFill>
                  <a:schemeClr val="tx1"/>
                </a:solidFill>
                <a:effectLst/>
                <a:latin typeface="+mn-lt"/>
                <a:ea typeface="+mn-ea"/>
                <a:cs typeface="+mn-cs"/>
              </a:rPr>
              <a:t>(Cline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Conceição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2016; Gribble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2016; Jackson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2016; Lee and Lee, 2015).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Kinesiology tape is claimed to stimulate cutaneous mechanoreceptors, increasing proprioceptive feedback. The efferent response to this afferent feedback, is claimed to be improved </a:t>
            </a:r>
            <a:r>
              <a:rPr lang="en-GB" sz="1200" b="1" i="0" u="none" strike="noStrike" kern="1200" dirty="0">
                <a:solidFill>
                  <a:schemeClr val="bg1"/>
                </a:solidFill>
                <a:effectLst/>
                <a:latin typeface="+mn-lt"/>
                <a:ea typeface="+mn-ea"/>
                <a:cs typeface="+mn-cs"/>
              </a:rPr>
              <a:t>neuromuscular control</a:t>
            </a:r>
            <a:r>
              <a:rPr lang="en-GB" sz="1200" b="1" i="0" u="none" strike="noStrike"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enabling re-education of the sensorimotor system </a:t>
            </a:r>
            <a:r>
              <a:rPr lang="en-GB" sz="1200" kern="1200" dirty="0">
                <a:solidFill>
                  <a:schemeClr val="tx1"/>
                </a:solidFill>
                <a:effectLst/>
                <a:latin typeface="+mn-lt"/>
                <a:ea typeface="+mn-ea"/>
                <a:cs typeface="+mn-cs"/>
              </a:rPr>
              <a:t>(Fereydounnia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Cline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Kodesh and Dar, 2015; Lee and Lee, 2015; Wilk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2012).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However, the current evidence base is conflicting, providing little clarity as to its effectiveness </a:t>
            </a:r>
            <a:r>
              <a:rPr lang="en-GB" sz="1200" kern="1200" dirty="0">
                <a:solidFill>
                  <a:schemeClr val="tx1"/>
                </a:solidFill>
                <a:effectLst/>
                <a:latin typeface="+mn-lt"/>
                <a:ea typeface="+mn-ea"/>
                <a:cs typeface="+mn-cs"/>
              </a:rPr>
              <a:t>(Fereydounnia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 Lee and Yoon, 2019; Brogden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Cline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Russo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Farquharson and Greig, 2017; Jackson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 Fayson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 Kodesh and Dar, 2015; Lee and Lee, 2015).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 systematic review by Wilson and Bialocerkowski (2015) concluded that kinesiology positively influenced dynamic stability in individual’s with healthy ankles. With additional studies establishing significant findings on its effects towards cutaneous nerve stimulation enhancing proprioception </a:t>
            </a:r>
            <a:r>
              <a:rPr lang="en-GB" sz="1200" kern="1200" dirty="0">
                <a:solidFill>
                  <a:schemeClr val="tx1"/>
                </a:solidFill>
                <a:effectLst/>
                <a:latin typeface="+mn-lt"/>
                <a:ea typeface="+mn-ea"/>
                <a:cs typeface="+mn-cs"/>
              </a:rPr>
              <a:t>(Jackson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Increasing proprioception and awareness of joint position may help alleviate the risk of non-contact ankle injuries. If kinesiology tape is able to influence these outcomes as previous research has claimed, there is potential this could be utilised as a preventative measure to help reduce the volume of non-contact ankle injuries in futsal.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29D13E-AB20-3942-93CB-175D96F0242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69865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purpose of this study is to assess the acute efficacy of kinesiology tape on both dynamic ankle stability and perceived ankle stability in male international futsal players. </a:t>
            </a:r>
          </a:p>
          <a:p>
            <a:r>
              <a:rPr lang="en-GB" sz="1200" i="1" kern="1200" dirty="0">
                <a:solidFill>
                  <a:schemeClr val="tx1"/>
                </a:solidFill>
                <a:effectLst/>
                <a:latin typeface="+mn-lt"/>
                <a:ea typeface="+mn-ea"/>
                <a:cs typeface="+mn-cs"/>
              </a:rPr>
              <a:t>Assessing mechanical and functional ankle stability.</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Although similar research has previously been conducted in other sporting populations, this has not yet been looked at specifically in futsal. </a:t>
            </a:r>
            <a:br>
              <a:rPr lang="en-GB" sz="1200" b="1"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Given the unique demands of the sport compared to traditional football, there is potential outcomes may differ in these athletes. </a:t>
            </a:r>
          </a:p>
          <a:p>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It is hypothesised that applying kinesiology tape to supporting musculature surrounding the talocrural joint, will increase proprioceptive feedback, improving dynamic stability and perceived stability compared with a control group. The null hypothesis is that there will be no significant difference between the control group and intervention.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study design is a 2-arm randomised controlled trial</a:t>
            </a:r>
          </a:p>
          <a:p>
            <a:r>
              <a:rPr lang="en-GB" sz="1200" b="1" kern="1200" dirty="0">
                <a:solidFill>
                  <a:schemeClr val="tx1"/>
                </a:solidFill>
                <a:effectLst/>
                <a:latin typeface="+mn-lt"/>
                <a:ea typeface="+mn-ea"/>
                <a:cs typeface="+mn-cs"/>
              </a:rPr>
              <a:t>Data collection has already been conducted. </a:t>
            </a:r>
          </a:p>
          <a:p>
            <a:r>
              <a:rPr lang="en-GB" sz="1200" b="1" kern="1200" dirty="0">
                <a:solidFill>
                  <a:schemeClr val="tx1"/>
                </a:solidFill>
                <a:effectLst/>
                <a:latin typeface="+mn-lt"/>
                <a:ea typeface="+mn-ea"/>
                <a:cs typeface="+mn-cs"/>
              </a:rPr>
              <a:t>Convenience sampling was used to recruit 11 male volunteers from the current Wales international futsal team. </a:t>
            </a:r>
          </a:p>
          <a:p>
            <a:r>
              <a:rPr lang="en-GB" sz="1200" b="1" kern="1200" dirty="0">
                <a:solidFill>
                  <a:schemeClr val="tx1"/>
                </a:solidFill>
                <a:effectLst/>
                <a:latin typeface="+mn-lt"/>
                <a:ea typeface="+mn-ea"/>
                <a:cs typeface="+mn-cs"/>
              </a:rPr>
              <a:t>Any player deemed unfit to participate in training/matches due to injury or illness was excluded from the study.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11 volunteers were randomly allocated into two groups via the distribution of concealed opaque envelopes. </a:t>
            </a:r>
          </a:p>
          <a:p>
            <a:r>
              <a:rPr lang="en-GB" sz="1200" b="0" kern="1200" dirty="0">
                <a:solidFill>
                  <a:schemeClr val="tx1"/>
                </a:solidFill>
                <a:effectLst/>
                <a:latin typeface="+mn-lt"/>
                <a:ea typeface="+mn-ea"/>
                <a:cs typeface="+mn-cs"/>
              </a:rPr>
              <a:t>Within each envelope was a card assigning participants to either the control or intervention group. </a:t>
            </a:r>
          </a:p>
          <a:p>
            <a:r>
              <a:rPr lang="en-GB" sz="1200" b="1" kern="1200" dirty="0">
                <a:solidFill>
                  <a:schemeClr val="tx1"/>
                </a:solidFill>
                <a:effectLst/>
                <a:latin typeface="+mn-lt"/>
                <a:ea typeface="+mn-ea"/>
                <a:cs typeface="+mn-cs"/>
              </a:rPr>
              <a:t>Both groups were measured at baseline, tape was applied to the intervention group and both groups were then reassessed following a training session to assess any difference in dynamic/subjective outcomes between groups. </a:t>
            </a:r>
          </a:p>
          <a:p>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29D13E-AB20-3942-93CB-175D96F0242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81119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Dynamic balance was assessed using the anterior, posteromedial and posterolateral angles of the star excursion balance test (SEBT).</a:t>
            </a:r>
          </a:p>
          <a:p>
            <a:r>
              <a:rPr lang="en-GB" sz="1200" b="0" kern="1200" dirty="0">
                <a:solidFill>
                  <a:schemeClr val="tx1"/>
                </a:solidFill>
                <a:effectLst/>
                <a:latin typeface="+mn-lt"/>
                <a:ea typeface="+mn-ea"/>
                <a:cs typeface="+mn-cs"/>
              </a:rPr>
              <a:t>This is a commonly used assessment tool with proven validity and reliability, challenging balance through various planes of movement </a:t>
            </a:r>
            <a:r>
              <a:rPr lang="en-GB" sz="1200" kern="1200" dirty="0">
                <a:solidFill>
                  <a:schemeClr val="tx1"/>
                </a:solidFill>
                <a:effectLst/>
                <a:latin typeface="+mn-lt"/>
                <a:ea typeface="+mn-ea"/>
                <a:cs typeface="+mn-cs"/>
              </a:rPr>
              <a:t>(Gribble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2016). </a:t>
            </a:r>
          </a:p>
          <a:p>
            <a:endParaRPr lang="en-GB" sz="120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As described by Gribble </a:t>
            </a:r>
            <a:r>
              <a:rPr lang="en-GB" sz="1200" b="0" i="1" kern="1200" dirty="0">
                <a:solidFill>
                  <a:schemeClr val="tx1"/>
                </a:solidFill>
                <a:effectLst/>
                <a:latin typeface="+mn-lt"/>
                <a:ea typeface="+mn-ea"/>
                <a:cs typeface="+mn-cs"/>
              </a:rPr>
              <a:t>et al. </a:t>
            </a:r>
            <a:r>
              <a:rPr lang="en-GB" sz="1200" b="0" i="0" kern="1200" dirty="0">
                <a:solidFill>
                  <a:schemeClr val="tx1"/>
                </a:solidFill>
                <a:effectLst/>
                <a:latin typeface="+mn-lt"/>
                <a:ea typeface="+mn-ea"/>
                <a:cs typeface="+mn-cs"/>
              </a:rPr>
              <a:t>(</a:t>
            </a:r>
            <a:r>
              <a:rPr lang="en-GB" sz="1200" b="0" kern="1200" dirty="0">
                <a:solidFill>
                  <a:schemeClr val="tx1"/>
                </a:solidFill>
                <a:effectLst/>
                <a:latin typeface="+mn-lt"/>
                <a:ea typeface="+mn-ea"/>
                <a:cs typeface="+mn-cs"/>
              </a:rPr>
              <a:t>2012), </a:t>
            </a:r>
            <a:r>
              <a:rPr lang="en-GB" sz="1200" b="1" kern="1200" dirty="0">
                <a:solidFill>
                  <a:schemeClr val="tx1"/>
                </a:solidFill>
                <a:effectLst/>
                <a:latin typeface="+mn-lt"/>
                <a:ea typeface="+mn-ea"/>
                <a:cs typeface="+mn-cs"/>
              </a:rPr>
              <a:t>with their supporting leg planted firmly in the middle of the shape in barefoot or in socks and hands on their hips, participants completed a series of single-leg squats reaching their opposing limb as far along the designated lines on the ground as they could, lightly touching this point without shifting weight to or coming to rest on this foot. This point was then measured and the participant returned the reaching limb to centre of the shape and repeating this for the other directions.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Participants were asked to use their non-dominant leg as their supporting leg during the SEBT. Dominance was determined by using the proven approach by Van Melick </a:t>
            </a:r>
            <a:r>
              <a:rPr lang="en-GB" sz="1200" b="1" i="1" kern="1200" dirty="0">
                <a:solidFill>
                  <a:schemeClr val="tx1"/>
                </a:solidFill>
                <a:effectLst/>
                <a:latin typeface="+mn-lt"/>
                <a:ea typeface="+mn-ea"/>
                <a:cs typeface="+mn-cs"/>
              </a:rPr>
              <a:t>et al. (</a:t>
            </a:r>
            <a:r>
              <a:rPr lang="en-GB" sz="1200" b="1" kern="1200" dirty="0">
                <a:solidFill>
                  <a:schemeClr val="tx1"/>
                </a:solidFill>
                <a:effectLst/>
                <a:latin typeface="+mn-lt"/>
                <a:ea typeface="+mn-ea"/>
                <a:cs typeface="+mn-cs"/>
              </a:rPr>
              <a:t>2017), as the leg the participant would use if they were required to strike a ball towards a specific target.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As the dominant limb is often used for ball control during a game, the non-dominant limb is more commonly used for support (Martinez-Riaza et al., 2017). Also, the non-dominant leg incurs a higher injury prevalence in both football and futsal players (Abate et al., 2012; Ekstrand and Gillquist, 1983).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Any player recovering from one or more injuries to both ankles within the last 6 months was excluded. In cases where a player had suffered an injury to their non-dominant leg within the last 6 months, their contralateral side was used as their supporting leg and noted within their results.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Although a traditional SEBT consists of 8 direction, this study adopted a condensed version as previously demonstrated by Girbble et al. (2013). An individual's reach in one direction has shown to correlate with that of the other 7 therefore to reduce the time during data collection the three point test was used (Gribble et al., 2012; Hertel et al., 2006).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 anterior direction was set 135° from the posteromedial and posterolateral direction, with 90° angle between the posteromedial and posterolateral. </a:t>
            </a:r>
          </a:p>
          <a:p>
            <a:r>
              <a:rPr lang="en-GB" sz="1200" i="1" kern="1200" dirty="0">
                <a:solidFill>
                  <a:schemeClr val="tx1"/>
                </a:solidFill>
                <a:effectLst/>
                <a:latin typeface="+mn-lt"/>
                <a:ea typeface="+mn-ea"/>
                <a:cs typeface="+mn-cs"/>
              </a:rPr>
              <a:t>The anterior line was 120cm in length split into 10cm segments. The PM and PL lines will be 130cm in length, split into 10cm segments. </a:t>
            </a:r>
          </a:p>
          <a:p>
            <a:r>
              <a:rPr lang="en-GB" sz="1200" i="1" kern="1200" dirty="0">
                <a:solidFill>
                  <a:schemeClr val="tx1"/>
                </a:solidFill>
                <a:effectLst/>
                <a:latin typeface="+mn-lt"/>
                <a:ea typeface="+mn-ea"/>
                <a:cs typeface="+mn-cs"/>
              </a:rPr>
              <a:t>Each 10cm segment was measured in .1cm with a goniometer to assess the distance each participant reached. Participant’s were given one practise attempt and repeated the test 3 times with measured results. The average of the three were recorded as their score for each direction. </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Subjective stability was measured through a modification of the Cumberland Ankle Instability Tool (CAIT) questionnaire.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This a valid and reliable 9-item, 30-point scale for measuring the severity of functional ankle instability with high test-retest reliability (Hillier et al., 2006).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This aims to evaluate and reflect the participants subjective ankle stability </a:t>
            </a:r>
            <a:r>
              <a:rPr lang="en-GB" sz="1200" b="0" kern="1200" dirty="0">
                <a:solidFill>
                  <a:schemeClr val="tx1"/>
                </a:solidFill>
                <a:effectLst/>
                <a:latin typeface="+mn-lt"/>
                <a:ea typeface="+mn-ea"/>
                <a:cs typeface="+mn-cs"/>
              </a:rPr>
              <a:t>(Vuurberg </a:t>
            </a:r>
            <a:r>
              <a:rPr lang="en-GB" sz="1200" b="0" i="1" kern="1200" dirty="0">
                <a:solidFill>
                  <a:schemeClr val="tx1"/>
                </a:solidFill>
                <a:effectLst/>
                <a:latin typeface="+mn-lt"/>
                <a:ea typeface="+mn-ea"/>
                <a:cs typeface="+mn-cs"/>
              </a:rPr>
              <a:t>et al., </a:t>
            </a:r>
            <a:r>
              <a:rPr lang="en-GB" sz="1200" b="0" kern="1200" dirty="0">
                <a:solidFill>
                  <a:schemeClr val="tx1"/>
                </a:solidFill>
                <a:effectLst/>
                <a:latin typeface="+mn-lt"/>
                <a:ea typeface="+mn-ea"/>
                <a:cs typeface="+mn-cs"/>
              </a:rPr>
              <a:t>2018)</a:t>
            </a:r>
            <a:r>
              <a:rPr lang="en-GB" sz="1200" b="1" kern="1200" dirty="0">
                <a:solidFill>
                  <a:schemeClr val="tx1"/>
                </a:solidFill>
                <a:effectLst/>
                <a:latin typeface="+mn-lt"/>
                <a:ea typeface="+mn-ea"/>
                <a:cs typeface="+mn-cs"/>
              </a:rPr>
              <a:t> utilising 9 scenario-based multiple choice questions to assess how  participants perceived their ankle stability to be in given situations.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Each answer is then scored between 0-5 and their total added to create their score (Vuurberg </a:t>
            </a:r>
            <a:r>
              <a:rPr lang="en-GB" sz="1200" b="1" i="1" kern="1200" dirty="0">
                <a:solidFill>
                  <a:schemeClr val="tx1"/>
                </a:solidFill>
                <a:effectLst/>
                <a:latin typeface="+mn-lt"/>
                <a:ea typeface="+mn-ea"/>
                <a:cs typeface="+mn-cs"/>
              </a:rPr>
              <a:t>et al., </a:t>
            </a:r>
            <a:r>
              <a:rPr lang="en-GB" sz="1200" b="1" kern="1200" dirty="0">
                <a:solidFill>
                  <a:schemeClr val="tx1"/>
                </a:solidFill>
                <a:effectLst/>
                <a:latin typeface="+mn-lt"/>
                <a:ea typeface="+mn-ea"/>
                <a:cs typeface="+mn-cs"/>
              </a:rPr>
              <a:t>2018).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All questions within the 9-point questionnaire related to perceived ankle stability with no sensitive/personal information being requested. Removing the risk of this causing any emotional harm to participants.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Four questions were amended from the original CAIT. </a:t>
            </a:r>
          </a:p>
          <a:p>
            <a:r>
              <a:rPr lang="en-GB" sz="1200" b="1" kern="1200" dirty="0">
                <a:solidFill>
                  <a:schemeClr val="tx1"/>
                </a:solidFill>
                <a:effectLst/>
                <a:latin typeface="+mn-lt"/>
                <a:ea typeface="+mn-ea"/>
                <a:cs typeface="+mn-cs"/>
              </a:rPr>
              <a:t>Question 2 asks about daily activities and we will include prompts to explain what is meant by this. </a:t>
            </a:r>
          </a:p>
          <a:p>
            <a:r>
              <a:rPr lang="en-GB" sz="1200" b="1" kern="1200" dirty="0">
                <a:solidFill>
                  <a:schemeClr val="tx1"/>
                </a:solidFill>
                <a:effectLst/>
                <a:latin typeface="+mn-lt"/>
                <a:ea typeface="+mn-ea"/>
                <a:cs typeface="+mn-cs"/>
              </a:rPr>
              <a:t>Question 7 asks about running and jogging on uneven surfaces. Uneven surfaces has been removed due to futsal being played on a flat indoor court.</a:t>
            </a:r>
          </a:p>
          <a:p>
            <a:r>
              <a:rPr lang="en-GB" sz="1200" b="1" kern="1200" dirty="0">
                <a:solidFill>
                  <a:schemeClr val="tx1"/>
                </a:solidFill>
                <a:effectLst/>
                <a:latin typeface="+mn-lt"/>
                <a:ea typeface="+mn-ea"/>
                <a:cs typeface="+mn-cs"/>
              </a:rPr>
              <a:t>Question 8 generalises and asks TYPICALLY and then refers to rolling an ankle. Typically this has been removed as we are looking to assess their perception in the current situation to compare baseline to post-training, not generally. </a:t>
            </a:r>
          </a:p>
          <a:p>
            <a:r>
              <a:rPr lang="en-GB" sz="1200" b="1" kern="1200" dirty="0">
                <a:solidFill>
                  <a:schemeClr val="tx1"/>
                </a:solidFill>
                <a:effectLst/>
                <a:latin typeface="+mn-lt"/>
                <a:ea typeface="+mn-ea"/>
                <a:cs typeface="+mn-cs"/>
              </a:rPr>
              <a:t>Lastly question 9 in the original questionnaire asks about time to recover after ankle rolling. This has been replaced with a sport specific question asking about perceived stability when striking a ball. </a:t>
            </a:r>
          </a:p>
          <a:p>
            <a:r>
              <a:rPr lang="en-GB" sz="1200" b="1"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29D13E-AB20-3942-93CB-175D96F0242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79869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Following baseline assessments, the intervention group had four-strips of k-tape applied to their lower limb of the supporting leg. This application method  has been applied by Jackson </a:t>
            </a:r>
            <a:r>
              <a:rPr lang="en-GB" sz="1200" b="1" i="1" kern="1200" dirty="0">
                <a:solidFill>
                  <a:schemeClr val="tx1"/>
                </a:solidFill>
                <a:effectLst/>
                <a:latin typeface="+mn-lt"/>
                <a:ea typeface="+mn-ea"/>
                <a:cs typeface="+mn-cs"/>
              </a:rPr>
              <a:t>et al.</a:t>
            </a:r>
            <a:r>
              <a:rPr lang="en-GB" sz="1200" b="1" kern="1200" dirty="0">
                <a:solidFill>
                  <a:schemeClr val="tx1"/>
                </a:solidFill>
                <a:effectLst/>
                <a:latin typeface="+mn-lt"/>
                <a:ea typeface="+mn-ea"/>
                <a:cs typeface="+mn-cs"/>
              </a:rPr>
              <a:t> (2016) previously with significant effectiveness towards ankle stability measured via the BESS. </a:t>
            </a:r>
          </a:p>
          <a:p>
            <a:r>
              <a:rPr lang="en-GB" sz="1200" b="1" kern="1200" dirty="0">
                <a:solidFill>
                  <a:schemeClr val="tx1"/>
                </a:solidFill>
                <a:effectLst/>
                <a:latin typeface="+mn-lt"/>
                <a:ea typeface="+mn-ea"/>
                <a:cs typeface="+mn-cs"/>
              </a:rPr>
              <a:t>Application was made with &lt;25% additional stretch to avoid irritation (muscle facilitation technique), with anatomical markers used for measurement and application points.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Strip 1:</a:t>
            </a:r>
          </a:p>
          <a:p>
            <a:r>
              <a:rPr lang="en-GB" sz="1200" i="1" kern="1200" dirty="0">
                <a:solidFill>
                  <a:schemeClr val="tx1"/>
                </a:solidFill>
                <a:effectLst/>
                <a:latin typeface="+mn-lt"/>
                <a:ea typeface="+mn-ea"/>
                <a:cs typeface="+mn-cs"/>
              </a:rPr>
              <a:t>Measured from tibialis posterior insertion to mid-Achilles. </a:t>
            </a:r>
          </a:p>
          <a:p>
            <a:r>
              <a:rPr lang="en-GB" sz="1200" i="1" kern="1200" dirty="0">
                <a:solidFill>
                  <a:schemeClr val="tx1"/>
                </a:solidFill>
                <a:effectLst/>
                <a:latin typeface="+mn-lt"/>
                <a:ea typeface="+mn-ea"/>
                <a:cs typeface="+mn-cs"/>
              </a:rPr>
              <a:t>Applied from posterior popliteal crease (behind the head of fibula) posteriorly across the gastrocnemius to the anterior medial malleolus. </a:t>
            </a:r>
          </a:p>
          <a:p>
            <a:r>
              <a:rPr lang="en-GB" sz="1200" i="1" kern="1200" dirty="0">
                <a:solidFill>
                  <a:schemeClr val="tx1"/>
                </a:solidFill>
                <a:effectLst/>
                <a:latin typeface="+mn-lt"/>
                <a:ea typeface="+mn-ea"/>
                <a:cs typeface="+mn-cs"/>
              </a:rPr>
              <a:t>Strip 2:</a:t>
            </a:r>
          </a:p>
          <a:p>
            <a:r>
              <a:rPr lang="en-GB" sz="1200" i="1" kern="1200" dirty="0">
                <a:solidFill>
                  <a:schemeClr val="tx1"/>
                </a:solidFill>
                <a:effectLst/>
                <a:latin typeface="+mn-lt"/>
                <a:ea typeface="+mn-ea"/>
                <a:cs typeface="+mn-cs"/>
              </a:rPr>
              <a:t>Measured from lateral tibial condyle to sustentaculum tali.</a:t>
            </a:r>
          </a:p>
          <a:p>
            <a:r>
              <a:rPr lang="en-GB" sz="1200" i="1" kern="1200" dirty="0">
                <a:solidFill>
                  <a:schemeClr val="tx1"/>
                </a:solidFill>
                <a:effectLst/>
                <a:latin typeface="+mn-lt"/>
                <a:ea typeface="+mn-ea"/>
                <a:cs typeface="+mn-cs"/>
              </a:rPr>
              <a:t>Applied from lateral tibial condyle along the tibialis anterior to the dorsal surface of the base of 1</a:t>
            </a:r>
            <a:r>
              <a:rPr lang="en-GB" sz="1200" i="1" kern="1200" baseline="30000" dirty="0">
                <a:solidFill>
                  <a:schemeClr val="tx1"/>
                </a:solidFill>
                <a:effectLst/>
                <a:latin typeface="+mn-lt"/>
                <a:ea typeface="+mn-ea"/>
                <a:cs typeface="+mn-cs"/>
              </a:rPr>
              <a:t>st</a:t>
            </a:r>
            <a:r>
              <a:rPr lang="en-GB" sz="1200" i="1" kern="1200" dirty="0">
                <a:solidFill>
                  <a:schemeClr val="tx1"/>
                </a:solidFill>
                <a:effectLst/>
                <a:latin typeface="+mn-lt"/>
                <a:ea typeface="+mn-ea"/>
                <a:cs typeface="+mn-cs"/>
              </a:rPr>
              <a:t> metatarsal. </a:t>
            </a:r>
          </a:p>
          <a:p>
            <a:r>
              <a:rPr lang="en-GB" sz="1200" i="1" kern="1200" dirty="0">
                <a:solidFill>
                  <a:schemeClr val="tx1"/>
                </a:solidFill>
                <a:effectLst/>
                <a:latin typeface="+mn-lt"/>
                <a:ea typeface="+mn-ea"/>
                <a:cs typeface="+mn-cs"/>
              </a:rPr>
              <a:t>Strip 3:</a:t>
            </a:r>
          </a:p>
          <a:p>
            <a:r>
              <a:rPr lang="en-GB" sz="1200" i="1" kern="1200" dirty="0">
                <a:solidFill>
                  <a:schemeClr val="tx1"/>
                </a:solidFill>
                <a:effectLst/>
                <a:latin typeface="+mn-lt"/>
                <a:ea typeface="+mn-ea"/>
                <a:cs typeface="+mn-cs"/>
              </a:rPr>
              <a:t>Measured from lateral tibial condyle to base of 5</a:t>
            </a:r>
            <a:r>
              <a:rPr lang="en-GB" sz="1200" i="1" kern="1200" baseline="30000" dirty="0">
                <a:solidFill>
                  <a:schemeClr val="tx1"/>
                </a:solidFill>
                <a:effectLst/>
                <a:latin typeface="+mn-lt"/>
                <a:ea typeface="+mn-ea"/>
                <a:cs typeface="+mn-cs"/>
              </a:rPr>
              <a:t>th</a:t>
            </a:r>
            <a:r>
              <a:rPr lang="en-GB" sz="1200" i="1" kern="1200" dirty="0">
                <a:solidFill>
                  <a:schemeClr val="tx1"/>
                </a:solidFill>
                <a:effectLst/>
                <a:latin typeface="+mn-lt"/>
                <a:ea typeface="+mn-ea"/>
                <a:cs typeface="+mn-cs"/>
              </a:rPr>
              <a:t> metatarsal with the foot in plantarflexion.</a:t>
            </a:r>
          </a:p>
          <a:p>
            <a:r>
              <a:rPr lang="en-GB" sz="1200" i="1" kern="1200" dirty="0">
                <a:solidFill>
                  <a:schemeClr val="tx1"/>
                </a:solidFill>
                <a:effectLst/>
                <a:latin typeface="+mn-lt"/>
                <a:ea typeface="+mn-ea"/>
                <a:cs typeface="+mn-cs"/>
              </a:rPr>
              <a:t>Applied from lateral tibial condyle, distally along the peroneal, over the lateral malleolus to plantar lateral surface of medial cuneiform and 1</a:t>
            </a:r>
            <a:r>
              <a:rPr lang="en-GB" sz="1200" i="1" kern="1200" baseline="30000" dirty="0">
                <a:solidFill>
                  <a:schemeClr val="tx1"/>
                </a:solidFill>
                <a:effectLst/>
                <a:latin typeface="+mn-lt"/>
                <a:ea typeface="+mn-ea"/>
                <a:cs typeface="+mn-cs"/>
              </a:rPr>
              <a:t>st</a:t>
            </a:r>
            <a:r>
              <a:rPr lang="en-GB" sz="1200" i="1" kern="1200" dirty="0">
                <a:solidFill>
                  <a:schemeClr val="tx1"/>
                </a:solidFill>
                <a:effectLst/>
                <a:latin typeface="+mn-lt"/>
                <a:ea typeface="+mn-ea"/>
                <a:cs typeface="+mn-cs"/>
              </a:rPr>
              <a:t> metatarsal.</a:t>
            </a:r>
          </a:p>
          <a:p>
            <a:r>
              <a:rPr lang="en-GB" sz="1200" i="1" kern="1200" dirty="0">
                <a:solidFill>
                  <a:schemeClr val="tx1"/>
                </a:solidFill>
                <a:effectLst/>
                <a:latin typeface="+mn-lt"/>
                <a:ea typeface="+mn-ea"/>
                <a:cs typeface="+mn-cs"/>
              </a:rPr>
              <a:t>Strip 4:</a:t>
            </a:r>
          </a:p>
          <a:p>
            <a:r>
              <a:rPr lang="en-GB" sz="1200" i="1" kern="1200" dirty="0">
                <a:solidFill>
                  <a:schemeClr val="tx1"/>
                </a:solidFill>
                <a:effectLst/>
                <a:latin typeface="+mn-lt"/>
                <a:ea typeface="+mn-ea"/>
                <a:cs typeface="+mn-cs"/>
              </a:rPr>
              <a:t>Measured anterior lateral malleolus to posterior medial malleolus</a:t>
            </a:r>
          </a:p>
          <a:p>
            <a:r>
              <a:rPr lang="en-GB" sz="1200" i="1" kern="1200" dirty="0">
                <a:solidFill>
                  <a:schemeClr val="tx1"/>
                </a:solidFill>
                <a:effectLst/>
                <a:latin typeface="+mn-lt"/>
                <a:ea typeface="+mn-ea"/>
                <a:cs typeface="+mn-cs"/>
              </a:rPr>
              <a:t>Applied from Anterior lateral malleolus to the head of first metatarsal along the plantar surface of the foot</a:t>
            </a:r>
          </a:p>
          <a:p>
            <a:endParaRPr lang="en-GB" sz="120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There are various k-tape brands, and variations of properties of tape between brands (Matheus </a:t>
            </a:r>
            <a:r>
              <a:rPr lang="en-GB" sz="1200" b="0" i="1" kern="1200" dirty="0">
                <a:solidFill>
                  <a:schemeClr val="tx1"/>
                </a:solidFill>
                <a:effectLst/>
                <a:latin typeface="+mn-lt"/>
                <a:ea typeface="+mn-ea"/>
                <a:cs typeface="+mn-cs"/>
              </a:rPr>
              <a:t>et al.,</a:t>
            </a:r>
            <a:r>
              <a:rPr lang="en-GB" sz="1200" b="0" kern="1200" dirty="0">
                <a:solidFill>
                  <a:schemeClr val="tx1"/>
                </a:solidFill>
                <a:effectLst/>
                <a:latin typeface="+mn-lt"/>
                <a:ea typeface="+mn-ea"/>
                <a:cs typeface="+mn-cs"/>
              </a:rPr>
              <a:t> 2017). </a:t>
            </a:r>
          </a:p>
          <a:p>
            <a:r>
              <a:rPr lang="en-GB" sz="1200" b="1" kern="1200" dirty="0">
                <a:solidFill>
                  <a:schemeClr val="tx1"/>
                </a:solidFill>
                <a:effectLst/>
                <a:latin typeface="+mn-lt"/>
                <a:ea typeface="+mn-ea"/>
                <a:cs typeface="+mn-cs"/>
              </a:rPr>
              <a:t>To alleviate the implications on results only Rock Tape was used </a:t>
            </a:r>
            <a:r>
              <a:rPr lang="en-GB" sz="1200" i="1" kern="1200" dirty="0">
                <a:solidFill>
                  <a:schemeClr val="tx1"/>
                </a:solidFill>
                <a:effectLst/>
                <a:latin typeface="+mn-lt"/>
                <a:ea typeface="+mn-ea"/>
                <a:cs typeface="+mn-cs"/>
              </a:rPr>
              <a:t>as this has shown significant outcomes towards both proprioceptive and functional measures (Brogden et al., 2018) </a:t>
            </a:r>
            <a:r>
              <a:rPr lang="en-GB" sz="1200" b="1" i="1" kern="1200" dirty="0">
                <a:solidFill>
                  <a:schemeClr val="tx1"/>
                </a:solidFill>
                <a:effectLst/>
                <a:latin typeface="+mn-lt"/>
                <a:ea typeface="+mn-ea"/>
                <a:cs typeface="+mn-cs"/>
              </a:rPr>
              <a:t>a</a:t>
            </a:r>
            <a:r>
              <a:rPr lang="en-GB" sz="1200" b="1" i="0" kern="1200" dirty="0">
                <a:solidFill>
                  <a:schemeClr val="tx1"/>
                </a:solidFill>
                <a:effectLst/>
                <a:latin typeface="+mn-lt"/>
                <a:ea typeface="+mn-ea"/>
                <a:cs typeface="+mn-cs"/>
              </a:rPr>
              <a:t>nd</a:t>
            </a:r>
            <a:r>
              <a:rPr lang="en-GB" sz="1200" b="1" i="1"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all applications were made by the same sole researcher. </a:t>
            </a:r>
          </a:p>
          <a:p>
            <a:r>
              <a:rPr lang="en-GB" sz="1200" b="1"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All participants then undertook the the same training session. </a:t>
            </a:r>
          </a:p>
          <a:p>
            <a:r>
              <a:rPr lang="en-GB" sz="1200" i="1" kern="1200" dirty="0">
                <a:solidFill>
                  <a:schemeClr val="tx1"/>
                </a:solidFill>
                <a:effectLst/>
                <a:latin typeface="+mn-lt"/>
                <a:ea typeface="+mn-ea"/>
                <a:cs typeface="+mn-cs"/>
              </a:rPr>
              <a:t>Conducted by their regular S+C and futsal coaches. </a:t>
            </a:r>
          </a:p>
          <a:p>
            <a:endParaRPr lang="en-GB" sz="1200" i="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Upon completion of the session, both groups repeated the SEBT and questionnaire,  specifically targeting how their ankle felt during the training session. The intervention group were required to leave their tape on for the re-assessment. </a:t>
            </a:r>
          </a:p>
          <a:p>
            <a:endParaRPr lang="en-GB" sz="1200" b="1"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Whilst conducting the second test and questionnaire, the individuals initial scores were withheld as an additional control to help ensure a true reflection as to whether there is a difference between baseline and taped measures.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29D13E-AB20-3942-93CB-175D96F0242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24540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difference between baseline and post-training scores will be assessed by subtracting the baseline scores from the post-training scores for each angle of the SEBT and questionnaire outcomes. This data will be interpreted as interval data as there is potential for the post-training scores to be lower than the baseline measure, resulting in a negative value. </a:t>
            </a:r>
          </a:p>
          <a:p>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We anticipate a low to moderate effect size based on previous pre-test post-test SEBT outcomes with a taping intervention, from a systematic review by Gribble </a:t>
            </a:r>
            <a:r>
              <a:rPr lang="en-GB" sz="1200" b="1" i="1" kern="1200" dirty="0">
                <a:solidFill>
                  <a:schemeClr val="tx1"/>
                </a:solidFill>
                <a:effectLst/>
                <a:latin typeface="+mn-lt"/>
                <a:ea typeface="+mn-ea"/>
                <a:cs typeface="+mn-cs"/>
              </a:rPr>
              <a:t>et al. </a:t>
            </a:r>
            <a:r>
              <a:rPr lang="en-GB" sz="1200" b="1" kern="1200" dirty="0">
                <a:solidFill>
                  <a:schemeClr val="tx1"/>
                </a:solidFill>
                <a:effectLst/>
                <a:latin typeface="+mn-lt"/>
                <a:ea typeface="+mn-ea"/>
                <a:cs typeface="+mn-cs"/>
              </a:rPr>
              <a:t>(2012).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There is a lack of supporting literature to demonstrate a set distance improvement that is required to determine the intervention as effective.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Likewise other than literature supporting the CAIT score of &lt;25/&lt;27 can categorise a person to be classified as having CAI or not, there is not supporting evidence base to anticipate a required score improvement to determine the outcomes as effective. Therefore statistical analysis will be relied on for both measures to establish the relevance and effectiveness of findings from this study. </a:t>
            </a:r>
            <a:endParaRPr lang="en-US"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Once the baseline and post-training difference has been calculated, SPSS will be used to compare the differences between groups.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This study comprises of </a:t>
            </a:r>
            <a:r>
              <a:rPr lang="en-US" b="1" dirty="0"/>
              <a:t>1 Independent variable and 2 dependent variables. </a:t>
            </a:r>
          </a:p>
          <a:p>
            <a:endParaRPr lang="en-US" b="1" dirty="0"/>
          </a:p>
          <a:p>
            <a:r>
              <a:rPr lang="en-US" b="1" dirty="0"/>
              <a:t>The independent variable has two levels, the applications of kinesiology tape vs untaped</a:t>
            </a:r>
          </a:p>
          <a:p>
            <a:endParaRPr lang="en-US" dirty="0"/>
          </a:p>
          <a:p>
            <a:r>
              <a:rPr lang="en-US" b="1" dirty="0"/>
              <a:t>2 Dependent variables</a:t>
            </a:r>
          </a:p>
          <a:p>
            <a:r>
              <a:rPr lang="en-US" dirty="0"/>
              <a:t>DV 1: Dynamic stability = 1 factor with three levels, the scores for 3 angles of the SEBT</a:t>
            </a:r>
          </a:p>
          <a:p>
            <a:endParaRPr lang="en-US" dirty="0"/>
          </a:p>
          <a:p>
            <a:r>
              <a:rPr lang="en-US" dirty="0"/>
              <a:t>Perform an ANOVA to establish a significant difference between taped or untapped measures (Y or N)</a:t>
            </a:r>
            <a:br>
              <a:rPr lang="en-US" dirty="0"/>
            </a:br>
            <a:r>
              <a:rPr lang="en-US" dirty="0"/>
              <a:t>– not a repeated 2 way independent.</a:t>
            </a:r>
          </a:p>
          <a:p>
            <a:endParaRPr lang="en-US" dirty="0"/>
          </a:p>
          <a:p>
            <a:r>
              <a:rPr lang="en-US" dirty="0"/>
              <a:t>Run post-hoc to establish where the difference lies, likely a Bonferrouni post-hoc analysis</a:t>
            </a:r>
          </a:p>
          <a:p>
            <a:endParaRPr lang="en-US" dirty="0"/>
          </a:p>
          <a:p>
            <a:r>
              <a:rPr lang="en-US" dirty="0"/>
              <a:t>DV 2: Subjective stability = 1 level which is the CAIT score</a:t>
            </a:r>
          </a:p>
          <a:p>
            <a:r>
              <a:rPr lang="en-US" dirty="0"/>
              <a:t>For stability do a t-test = 1 level </a:t>
            </a:r>
          </a:p>
          <a:p>
            <a:endParaRPr lang="en-US" dirty="0"/>
          </a:p>
          <a:p>
            <a:r>
              <a:rPr lang="en-US" dirty="0"/>
              <a:t>Run separately opposed to conducting MANOVA as do not want to lose statistical power, as MANOVAs take a load of assumptions.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Normality tests will be run to assess the significance of findings to establish the p-value and effect size. </a:t>
            </a:r>
            <a:r>
              <a:rPr lang="en-US" sz="1200" b="1" kern="1200" dirty="0">
                <a:solidFill>
                  <a:schemeClr val="tx1"/>
                </a:solidFill>
                <a:effectLst/>
                <a:latin typeface="+mn-lt"/>
                <a:ea typeface="+mn-ea"/>
                <a:cs typeface="+mn-cs"/>
              </a:rPr>
              <a:t>The alpha level will be set at 0.05 (p-value).</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Timescale - GANT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29D13E-AB20-3942-93CB-175D96F0242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37297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As data was completed off site, a risk assessment was completed on the venue prior to seeking ethical approval. </a:t>
            </a:r>
          </a:p>
          <a:p>
            <a:r>
              <a:rPr lang="en-GB" sz="1200" b="1" kern="1200" dirty="0">
                <a:solidFill>
                  <a:schemeClr val="tx1"/>
                </a:solidFill>
                <a:effectLst/>
                <a:latin typeface="+mn-lt"/>
                <a:ea typeface="+mn-ea"/>
                <a:cs typeface="+mn-cs"/>
              </a:rPr>
              <a:t>All player’s who were offered an opportunity to volunteer had completed a medical screening reviewed by the team doctor prior to attending an international camp, therefore no additional PARQs were conducted.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test provided a risk of delayed onset muscle soreness due to reaching maximal distances, however the risk of injury was low. </a:t>
            </a:r>
          </a:p>
          <a:p>
            <a:r>
              <a:rPr lang="en-GB" sz="1200" b="1" kern="1200" dirty="0">
                <a:solidFill>
                  <a:schemeClr val="tx1"/>
                </a:solidFill>
                <a:effectLst/>
                <a:latin typeface="+mn-lt"/>
                <a:ea typeface="+mn-ea"/>
                <a:cs typeface="+mn-cs"/>
              </a:rPr>
              <a:t>There was potential for the tape to cause irritation. To alleviate this risk, prior to group allocation, each volunteer had a small patch of rock tape applied to their popliteal crease, which was left on for 24 hours and monitored for any adverse reactions, per manufactures guidelines. </a:t>
            </a:r>
          </a:p>
          <a:p>
            <a:r>
              <a:rPr lang="en-GB" sz="1200" b="1" kern="1200" dirty="0">
                <a:solidFill>
                  <a:schemeClr val="tx1"/>
                </a:solidFill>
                <a:effectLst/>
                <a:latin typeface="+mn-lt"/>
                <a:ea typeface="+mn-ea"/>
                <a:cs typeface="+mn-cs"/>
              </a:rPr>
              <a:t>Providing no reaction was seen the full tape application was made. Were there to be any sign of irritation or reaction the cut of tape will have been removed immediately, the area cleaned, and the subject excluded from the study. </a:t>
            </a:r>
          </a:p>
          <a:p>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During the data collection, all findings and personal data were stored securely on the lead researcher’s laptop and hard copies of questionnaires were anonymised by participant number.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Participant’s were aware that upon conclusion of the study results will be written up and submitted to UWTSD, however all identifiable data will be anonymised and no individual cases will be reported 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Where permission is given, individual results may be shared with the coaching and medical staff. Where deficits are found this can allow tailored programmes to be designed to support the improvement of dynamic stability measures which can reduce the risk of future injury.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Prior to volunteering potential participants were given a participant information sheet and had the study fully explained to them, outlining the rationale for the research, what is required of them as a participant and any risk associated with participation. It was made clear that there was no requirement to take part in the study and that the participants were able to withdraw at any point. Participants completed a signed consent form prior to participating in the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Limitations: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As a further control, data collection was completed during in international camp where within the two days prior to assessment players had undertaken the same amount of training and followed the same rest and eating schedule, helping reduce the impact of external factors. This also standardised the training session that was used between measurements. However this also incurred an additional limitation regarding study participants as only 15 players were able to travel to an international camp under UEFA policy.  </a:t>
            </a:r>
          </a:p>
          <a:p>
            <a:endParaRPr lang="en-GB"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As measurements and questionnaires were completed either side of a training by the sole researcher, it meant each participant had a different amount of time between assessment, training and re-assessment, which is a limitation, however all were completed within a two hour window either side of training. </a:t>
            </a:r>
          </a:p>
          <a:p>
            <a:r>
              <a:rPr lang="en-GB" sz="1200" i="1" kern="1200" dirty="0">
                <a:solidFill>
                  <a:schemeClr val="tx1"/>
                </a:solidFill>
                <a:effectLst/>
                <a:latin typeface="+mn-lt"/>
                <a:ea typeface="+mn-ea"/>
                <a:cs typeface="+mn-cs"/>
              </a:rPr>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As there was a training element between assessment and re-assessment, there is potential fatigue may influence the dynamic stability outcomes, however hopefully any deficit will be consistent between both groups to still analyse the effect of tape. There is potential this may also benefit the intervention group as previous research has demonstrated that the longer tape is applied, the afferent nerves become accustomed to feedback from the limb, resulting in better outcomes (Jackson et al., 2016). The training session was unavoidable as this is a requirement to assess the subjective perception of stability whilst training with the tape applied and if proven effective the tape will likely be applied for training therefore the stress stimulus required. As each players will be used as their own baseline, hopefully this will make any obscure results more visible. However this could still impact the results if participants were to feel particularly fatigued following the session. </a:t>
            </a:r>
            <a:endParaRPr lang="en-US"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29D13E-AB20-3942-93CB-175D96F0242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13633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329D13E-AB20-3942-93CB-175D96F0242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17062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2F2A-CB84-814D-995E-EA4BC96C150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65001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2F2A-CB84-814D-995E-EA4BC96C150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71443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2F2A-CB84-814D-995E-EA4BC96C150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83386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2F2A-CB84-814D-995E-EA4BC96C150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58999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2F2A-CB84-814D-995E-EA4BC96C150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13287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2F2A-CB84-814D-995E-EA4BC96C150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2359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9A704-7BF3-4C4B-B8FB-C659E9183C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213BDB-37F4-4E03-83F6-47970DFAE3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47F2B6-87FE-4E08-9434-6D92B268375A}"/>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5" name="Footer Placeholder 4">
            <a:extLst>
              <a:ext uri="{FF2B5EF4-FFF2-40B4-BE49-F238E27FC236}">
                <a16:creationId xmlns:a16="http://schemas.microsoft.com/office/drawing/2014/main" id="{FB118F69-A6DD-47F7-93E5-8C1EBAE216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B624FA-67B4-4488-8473-15A9C5E5E023}"/>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3969071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1C8CA-DC66-4227-A7CE-ED7AF202A9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96C2FA-E8F8-4DB7-918C-BAD83E5A39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1ACB0D-6036-4A29-A954-3C67363B19F6}"/>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5" name="Footer Placeholder 4">
            <a:extLst>
              <a:ext uri="{FF2B5EF4-FFF2-40B4-BE49-F238E27FC236}">
                <a16:creationId xmlns:a16="http://schemas.microsoft.com/office/drawing/2014/main" id="{120EF599-B84B-431E-9212-B210577CA7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4DDF79-CE02-4C80-9FFE-DFD5556D1ACB}"/>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4109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A6AF4-842F-4FBE-8BD9-DBB745488A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1DF87E-5781-4951-967E-77E9D8BCCB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5615EF-255D-4158-9000-3F56227107F1}"/>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5" name="Footer Placeholder 4">
            <a:extLst>
              <a:ext uri="{FF2B5EF4-FFF2-40B4-BE49-F238E27FC236}">
                <a16:creationId xmlns:a16="http://schemas.microsoft.com/office/drawing/2014/main" id="{DBA0F7C8-2279-42C1-85AC-BADDBF82FE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96049B-3623-4F2F-9B23-3A30AA40A4CA}"/>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167059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3C632-06DC-4C3F-AD96-138528D7D9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D7DAB9-650A-4FE8-AE66-0D56A9B45B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6FBE7A-A747-40B0-A497-EB5B49F852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0404D2-A4B5-438E-A3EF-66955D54501F}"/>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6" name="Footer Placeholder 5">
            <a:extLst>
              <a:ext uri="{FF2B5EF4-FFF2-40B4-BE49-F238E27FC236}">
                <a16:creationId xmlns:a16="http://schemas.microsoft.com/office/drawing/2014/main" id="{5C8A43F4-B7FE-43FC-94E6-9E7D40E8B3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0BA630-49EA-4B06-BB03-3224330871D8}"/>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3066021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C953F-BBE5-4B12-A1C5-28D67F800C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D234A5-DAB0-4EC1-B0A1-44E9C09172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C48476-E63D-4D48-9E60-49C7B00A0E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7CB698-C63A-40EC-B821-DC052AC914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3BB8E8-4201-43A6-B8EE-83FA9E7EC8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21284F-B8E3-4F60-A7B0-E0D4A1F2B339}"/>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8" name="Footer Placeholder 7">
            <a:extLst>
              <a:ext uri="{FF2B5EF4-FFF2-40B4-BE49-F238E27FC236}">
                <a16:creationId xmlns:a16="http://schemas.microsoft.com/office/drawing/2014/main" id="{C6938512-23A0-4F00-AFCC-BE24BD39DB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59ED09-AAC3-4257-9310-CCBE72315524}"/>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158319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9078-E0EB-46FB-8F90-4CF3FE6F91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3A6470-AE79-408E-9A85-283B1F9C09A1}"/>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4" name="Footer Placeholder 3">
            <a:extLst>
              <a:ext uri="{FF2B5EF4-FFF2-40B4-BE49-F238E27FC236}">
                <a16:creationId xmlns:a16="http://schemas.microsoft.com/office/drawing/2014/main" id="{BB0DF646-4B1D-4B89-B775-02DFE6B248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CF10BE-D162-4376-A8D4-CB9BBF778421}"/>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1461934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3E2286-307B-4690-9AA4-60C0250F9DC4}"/>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3" name="Footer Placeholder 2">
            <a:extLst>
              <a:ext uri="{FF2B5EF4-FFF2-40B4-BE49-F238E27FC236}">
                <a16:creationId xmlns:a16="http://schemas.microsoft.com/office/drawing/2014/main" id="{D665A642-D8C9-4CCB-B67E-E7C19A79D9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A0BC0E-4B2C-4404-9E1A-3DE9FDD6C817}"/>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1646847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B3520-6D70-409D-A568-FDCCCACFCF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3A617E-451D-40F0-AAC1-8A4C37F7CA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7EF3DD-90E4-4A74-B27F-04F1B3BC10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BC4BE7-3D38-4402-B216-ED7C8A2410DE}"/>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6" name="Footer Placeholder 5">
            <a:extLst>
              <a:ext uri="{FF2B5EF4-FFF2-40B4-BE49-F238E27FC236}">
                <a16:creationId xmlns:a16="http://schemas.microsoft.com/office/drawing/2014/main" id="{47537195-EDE2-4164-AA36-57A68EE4A5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D0FBDA-2A4C-4E8F-86B6-82C0CF7BD466}"/>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3648679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3F3E8-A698-42AA-88B9-5B64200842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A504E0-DCF9-431B-98A2-462468B41C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215593-C7AE-422E-925A-97FEC26DA2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1E9DCF-04C6-4349-AFF7-4F5FA6F914E0}"/>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6" name="Footer Placeholder 5">
            <a:extLst>
              <a:ext uri="{FF2B5EF4-FFF2-40B4-BE49-F238E27FC236}">
                <a16:creationId xmlns:a16="http://schemas.microsoft.com/office/drawing/2014/main" id="{3FE00DEB-D615-4158-B8DE-D8BA73E3A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D6A54-97C6-4D21-B2DD-C90B48E8F44D}"/>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380569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4568D-D684-4859-9C5C-A1BBA3AADF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FFED5C-6836-46D8-B663-C7861F0B38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2F0708-4746-48BF-9032-1E78F98A4A01}"/>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5" name="Footer Placeholder 4">
            <a:extLst>
              <a:ext uri="{FF2B5EF4-FFF2-40B4-BE49-F238E27FC236}">
                <a16:creationId xmlns:a16="http://schemas.microsoft.com/office/drawing/2014/main" id="{C5CF8B0B-34C1-4BB5-9F20-CD12319F6B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ADDDF6-8865-461B-8A9C-02A1548D6119}"/>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847678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93214A-7774-41D7-B8BD-798AF001C4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8AE459-10DD-403C-8932-097CA2FDCA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5C4F0-7047-418E-93BC-8236A0DB361E}"/>
              </a:ext>
            </a:extLst>
          </p:cNvPr>
          <p:cNvSpPr>
            <a:spLocks noGrp="1"/>
          </p:cNvSpPr>
          <p:nvPr>
            <p:ph type="dt" sz="half" idx="10"/>
          </p:nvPr>
        </p:nvSpPr>
        <p:spPr/>
        <p:txBody>
          <a:bodyPr/>
          <a:lstStyle/>
          <a:p>
            <a:fld id="{1CDB8E0E-41BE-4344-B7AB-EF340E5F47AF}" type="datetimeFigureOut">
              <a:rPr lang="en-GB" smtClean="0"/>
              <a:t>17/02/2020</a:t>
            </a:fld>
            <a:endParaRPr lang="en-GB"/>
          </a:p>
        </p:txBody>
      </p:sp>
      <p:sp>
        <p:nvSpPr>
          <p:cNvPr id="5" name="Footer Placeholder 4">
            <a:extLst>
              <a:ext uri="{FF2B5EF4-FFF2-40B4-BE49-F238E27FC236}">
                <a16:creationId xmlns:a16="http://schemas.microsoft.com/office/drawing/2014/main" id="{21655A9E-F182-42E1-A805-A6374B199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67FADB-4B3A-410E-9664-D5159B85BB00}"/>
              </a:ext>
            </a:extLst>
          </p:cNvPr>
          <p:cNvSpPr>
            <a:spLocks noGrp="1"/>
          </p:cNvSpPr>
          <p:nvPr>
            <p:ph type="sldNum" sz="quarter" idx="12"/>
          </p:nvPr>
        </p:nvSpPr>
        <p:spPr/>
        <p:txBody>
          <a:bodyPr/>
          <a:lstStyle/>
          <a:p>
            <a:fld id="{BA589354-A6CA-47C2-A337-AB3407F9D2B4}" type="slidenum">
              <a:rPr lang="en-GB" smtClean="0"/>
              <a:t>‹#›</a:t>
            </a:fld>
            <a:endParaRPr lang="en-GB"/>
          </a:p>
        </p:txBody>
      </p:sp>
    </p:spTree>
    <p:extLst>
      <p:ext uri="{BB962C8B-B14F-4D97-AF65-F5344CB8AC3E}">
        <p14:creationId xmlns:p14="http://schemas.microsoft.com/office/powerpoint/2010/main" val="21316897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2775969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519929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3076378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A1E102-D092-4048-9FA3-B16E19D37FF4}"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2294065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A1E102-D092-4048-9FA3-B16E19D37FF4}" type="datetimeFigureOut">
              <a:rPr lang="en-GB" smtClean="0"/>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1033053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A1E102-D092-4048-9FA3-B16E19D37FF4}"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37565947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A1E102-D092-4048-9FA3-B16E19D37FF4}" type="datetimeFigureOut">
              <a:rPr lang="en-GB" smtClean="0"/>
              <a:t>17/02/2020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28112299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A1E102-D092-4048-9FA3-B16E19D37FF4}"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4837304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59BE4A-6D0D-4A09-8F81-A0C533919ABC}" type="slidenum">
              <a:rPr lang="en-GB" smtClean="0"/>
              <a:t>‹#›</a:t>
            </a:fld>
            <a:endParaRPr lang="en-GB"/>
          </a:p>
        </p:txBody>
      </p:sp>
      <p:sp>
        <p:nvSpPr>
          <p:cNvPr id="5" name="Date Placeholder 4"/>
          <p:cNvSpPr>
            <a:spLocks noGrp="1"/>
          </p:cNvSpPr>
          <p:nvPr>
            <p:ph type="dt" sz="half" idx="10"/>
          </p:nvPr>
        </p:nvSpPr>
        <p:spPr/>
        <p:txBody>
          <a:bodyPr/>
          <a:lstStyle/>
          <a:p>
            <a:fld id="{33A1E102-D092-4048-9FA3-B16E19D37FF4}" type="datetimeFigureOut">
              <a:rPr lang="en-GB" smtClean="0"/>
              <a:t>17/02/2020</a:t>
            </a:fld>
            <a:endParaRPr lang="en-GB"/>
          </a:p>
        </p:txBody>
      </p:sp>
    </p:spTree>
    <p:extLst>
      <p:ext uri="{BB962C8B-B14F-4D97-AF65-F5344CB8AC3E}">
        <p14:creationId xmlns:p14="http://schemas.microsoft.com/office/powerpoint/2010/main" val="10652669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6454117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540868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13938615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880301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30797001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19697644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A1E102-D092-4048-9FA3-B16E19D37FF4}"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59BE4A-6D0D-4A09-8F81-A0C533919ABC}" type="slidenum">
              <a:rPr lang="en-GB" smtClean="0"/>
              <a:t>‹#›</a:t>
            </a:fld>
            <a:endParaRPr lang="en-GB"/>
          </a:p>
        </p:txBody>
      </p:sp>
    </p:spTree>
    <p:extLst>
      <p:ext uri="{BB962C8B-B14F-4D97-AF65-F5344CB8AC3E}">
        <p14:creationId xmlns:p14="http://schemas.microsoft.com/office/powerpoint/2010/main" val="22345072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0FA0BE1-AC78-3E41-AB8C-47FD2F9621E2}" type="datetimeFigureOut">
              <a:rPr lang="en-US" smtClean="0"/>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3162593668"/>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FA0BE1-AC78-3E41-AB8C-47FD2F9621E2}" type="datetimeFigureOut">
              <a:rPr lang="en-US" smtClean="0"/>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21833267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D0FA0BE1-AC78-3E41-AB8C-47FD2F9621E2}" type="datetimeFigureOut">
              <a:rPr lang="en-US" smtClean="0"/>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2596469282"/>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D0FA0BE1-AC78-3E41-AB8C-47FD2F9621E2}" type="datetimeFigureOut">
              <a:rPr lang="en-US" smtClean="0"/>
              <a:t>2/17/2020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34253572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D0FA0BE1-AC78-3E41-AB8C-47FD2F9621E2}" type="datetimeFigureOut">
              <a:rPr lang="en-US" smtClean="0"/>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294204-1A53-674C-9F38-B7A3A1C5E5AF}"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2273472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0FA0BE1-AC78-3E41-AB8C-47FD2F9621E2}" type="datetimeFigureOut">
              <a:rPr lang="en-US" smtClean="0"/>
              <a:t>2/17/2020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3297349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FA0BE1-AC78-3E41-AB8C-47FD2F9621E2}" type="datetimeFigureOut">
              <a:rPr lang="en-US" smtClean="0"/>
              <a:t>2/17/2020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9947599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0FA0BE1-AC78-3E41-AB8C-47FD2F9621E2}" type="datetimeFigureOut">
              <a:rPr lang="en-US" smtClean="0"/>
              <a:t>2/17/2020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8075056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0FA0BE1-AC78-3E41-AB8C-47FD2F9621E2}" type="datetimeFigureOut">
              <a:rPr lang="en-US" smtClean="0"/>
              <a:t>2/17/2020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14254201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0FA0BE1-AC78-3E41-AB8C-47FD2F9621E2}" type="datetimeFigureOut">
              <a:rPr lang="en-US" smtClean="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41940316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0FA0BE1-AC78-3E41-AB8C-47FD2F9621E2}" type="datetimeFigureOut">
              <a:rPr lang="en-US" smtClean="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294204-1A53-674C-9F38-B7A3A1C5E5AF}" type="slidenum">
              <a:rPr lang="en-US" smtClean="0"/>
              <a:t>‹#›</a:t>
            </a:fld>
            <a:endParaRPr lang="en-US"/>
          </a:p>
        </p:txBody>
      </p:sp>
    </p:spTree>
    <p:extLst>
      <p:ext uri="{BB962C8B-B14F-4D97-AF65-F5344CB8AC3E}">
        <p14:creationId xmlns:p14="http://schemas.microsoft.com/office/powerpoint/2010/main" val="25615258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Ref idx="1001">
        <a:schemeClr val="bg1"/>
      </p:bgRef>
    </p:bg>
    <p:spTree>
      <p:nvGrpSpPr>
        <p:cNvPr id="1" name=""/>
        <p:cNvGrpSpPr/>
        <p:nvPr/>
      </p:nvGrpSpPr>
      <p:grpSpPr>
        <a:xfrm>
          <a:off x="0" y="0"/>
          <a:ext cx="0" cy="0"/>
          <a:chOff x="0" y="0"/>
          <a:chExt cx="0" cy="0"/>
        </a:xfrm>
      </p:grpSpPr>
      <p:pic>
        <p:nvPicPr>
          <p:cNvPr id="1026" name="Picture 2" descr="C:\Users\Kam.Mayne\Desktop\MS9635_M53_medium.jpg"/>
          <p:cNvPicPr>
            <a:picLocks noChangeAspect="1" noChangeArrowheads="1"/>
          </p:cNvPicPr>
          <p:nvPr userDrawn="1"/>
        </p:nvPicPr>
        <p:blipFill rotWithShape="1">
          <a:blip r:embed="rId2" cstate="screen">
            <a:extLst>
              <a:ext uri="{28A0092B-C50C-407E-A947-70E740481C1C}">
                <a14:useLocalDpi xmlns:a14="http://schemas.microsoft.com/office/drawing/2010/main"/>
              </a:ext>
            </a:extLst>
          </a:blip>
          <a:srcRect/>
          <a:stretch/>
        </p:blipFill>
        <p:spPr bwMode="auto">
          <a:xfrm>
            <a:off x="667109" y="3341888"/>
            <a:ext cx="11524891" cy="351611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p:cNvSpPr/>
          <p:nvPr userDrawn="1"/>
        </p:nvSpPr>
        <p:spPr>
          <a:xfrm>
            <a:off x="-5" y="1"/>
            <a:ext cx="8522337" cy="3341885"/>
          </a:xfrm>
          <a:prstGeom prst="rect">
            <a:avLst/>
          </a:prstGeom>
          <a:solidFill>
            <a:srgbClr val="3D4E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noFill/>
            </a:endParaRPr>
          </a:p>
        </p:txBody>
      </p:sp>
      <p:sp>
        <p:nvSpPr>
          <p:cNvPr id="75" name="Right Triangle 74"/>
          <p:cNvSpPr/>
          <p:nvPr userDrawn="1"/>
        </p:nvSpPr>
        <p:spPr>
          <a:xfrm rot="10800000" flipH="1">
            <a:off x="-3" y="3341885"/>
            <a:ext cx="8522336" cy="3516114"/>
          </a:xfrm>
          <a:custGeom>
            <a:avLst/>
            <a:gdLst/>
            <a:ahLst/>
            <a:cxnLst/>
            <a:rect l="l" t="t" r="r" b="b"/>
            <a:pathLst>
              <a:path w="6391752" h="3516114">
                <a:moveTo>
                  <a:pt x="0" y="3516114"/>
                </a:moveTo>
                <a:lnTo>
                  <a:pt x="6391752" y="3516114"/>
                </a:lnTo>
                <a:lnTo>
                  <a:pt x="6391747" y="3516111"/>
                </a:lnTo>
                <a:lnTo>
                  <a:pt x="2" y="3516111"/>
                </a:lnTo>
                <a:lnTo>
                  <a:pt x="2" y="0"/>
                </a:lnTo>
                <a:lnTo>
                  <a:pt x="0" y="0"/>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0098D5"/>
              </a:solidFill>
            </a:endParaRPr>
          </a:p>
        </p:txBody>
      </p:sp>
      <p:sp>
        <p:nvSpPr>
          <p:cNvPr id="76" name="Right Triangle 75"/>
          <p:cNvSpPr/>
          <p:nvPr userDrawn="1"/>
        </p:nvSpPr>
        <p:spPr>
          <a:xfrm flipH="1">
            <a:off x="8522333" y="1660526"/>
            <a:ext cx="3669667" cy="1681362"/>
          </a:xfrm>
          <a:prstGeom prst="rtTriangle">
            <a:avLst/>
          </a:pr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FFFFFF"/>
              </a:solidFill>
            </a:endParaRPr>
          </a:p>
        </p:txBody>
      </p:sp>
      <p:sp>
        <p:nvSpPr>
          <p:cNvPr id="2" name="Title 1"/>
          <p:cNvSpPr>
            <a:spLocks noGrp="1"/>
          </p:cNvSpPr>
          <p:nvPr>
            <p:ph type="ctrTitle"/>
          </p:nvPr>
        </p:nvSpPr>
        <p:spPr>
          <a:xfrm>
            <a:off x="1591771" y="1541214"/>
            <a:ext cx="6709136" cy="328722"/>
          </a:xfrm>
        </p:spPr>
        <p:txBody>
          <a:bodyPr wrap="square">
            <a:spAutoFit/>
          </a:bodyPr>
          <a:lstStyle>
            <a:lvl1pPr>
              <a:lnSpc>
                <a:spcPts val="2500"/>
              </a:lnSpc>
              <a:defRPr b="1">
                <a:solidFill>
                  <a:srgbClr val="FFFFFF"/>
                </a:solidFill>
              </a:defRPr>
            </a:lvl1pPr>
          </a:lstStyle>
          <a:p>
            <a:r>
              <a:rPr lang="en-GB" dirty="0"/>
              <a:t>Click to edit Master title style</a:t>
            </a:r>
          </a:p>
        </p:txBody>
      </p:sp>
      <p:sp>
        <p:nvSpPr>
          <p:cNvPr id="3" name="Subtitle 2"/>
          <p:cNvSpPr>
            <a:spLocks noGrp="1"/>
          </p:cNvSpPr>
          <p:nvPr>
            <p:ph type="subTitle" idx="1"/>
          </p:nvPr>
        </p:nvSpPr>
        <p:spPr>
          <a:xfrm>
            <a:off x="1591733" y="2649206"/>
            <a:ext cx="6701960" cy="1712948"/>
          </a:xfrm>
        </p:spPr>
        <p:txBody>
          <a:bodyPr/>
          <a:lstStyle>
            <a:lvl1pPr marL="0" indent="0" algn="l">
              <a:lnSpc>
                <a:spcPts val="1800"/>
              </a:lnSpc>
              <a:spcBef>
                <a:spcPts val="0"/>
              </a:spcBef>
              <a:buNone/>
              <a:defRPr sz="1400" b="1">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9112428" y="555732"/>
            <a:ext cx="1847673" cy="997935"/>
          </a:xfrm>
          <a:prstGeom prst="rect">
            <a:avLst/>
          </a:prstGeom>
        </p:spPr>
      </p:pic>
      <p:sp>
        <p:nvSpPr>
          <p:cNvPr id="5" name="Text Placeholder 4"/>
          <p:cNvSpPr>
            <a:spLocks noGrp="1"/>
          </p:cNvSpPr>
          <p:nvPr>
            <p:ph type="body" idx="11" hasCustomPrompt="1"/>
          </p:nvPr>
        </p:nvSpPr>
        <p:spPr>
          <a:xfrm>
            <a:off x="1591771" y="1895804"/>
            <a:ext cx="6707716" cy="764982"/>
          </a:xfrm>
        </p:spPr>
        <p:txBody>
          <a:bodyPr/>
          <a:lstStyle>
            <a:lvl1pPr marL="0" indent="0">
              <a:buNone/>
              <a:defRPr sz="1800" b="1">
                <a:solidFill>
                  <a:srgbClr val="0098D5"/>
                </a:solidFill>
              </a:defRPr>
            </a:lvl1pPr>
          </a:lstStyle>
          <a:p>
            <a:r>
              <a:rPr lang="en-GB" sz="2000" dirty="0">
                <a:solidFill>
                  <a:srgbClr val="0098D5"/>
                </a:solidFill>
              </a:rPr>
              <a:t>Click to edit Master subtitle style</a:t>
            </a:r>
          </a:p>
        </p:txBody>
      </p:sp>
      <p:sp>
        <p:nvSpPr>
          <p:cNvPr id="15" name="Right Triangle 74"/>
          <p:cNvSpPr/>
          <p:nvPr userDrawn="1"/>
        </p:nvSpPr>
        <p:spPr>
          <a:xfrm rot="10800000" flipH="1">
            <a:off x="0" y="3341888"/>
            <a:ext cx="8522336" cy="3516114"/>
          </a:xfrm>
          <a:custGeom>
            <a:avLst/>
            <a:gdLst>
              <a:gd name="connsiteX0" fmla="*/ 0 w 6391752"/>
              <a:gd name="connsiteY0" fmla="*/ 3516114 h 3516114"/>
              <a:gd name="connsiteX1" fmla="*/ 0 w 6391752"/>
              <a:gd name="connsiteY1" fmla="*/ 0 h 3516114"/>
              <a:gd name="connsiteX2" fmla="*/ 6391752 w 6391752"/>
              <a:gd name="connsiteY2" fmla="*/ 3516114 h 3516114"/>
              <a:gd name="connsiteX3" fmla="*/ 0 w 6391752"/>
              <a:gd name="connsiteY3" fmla="*/ 3516114 h 3516114"/>
              <a:gd name="connsiteX0" fmla="*/ 0 w 6391752"/>
              <a:gd name="connsiteY0" fmla="*/ 3516114 h 3516114"/>
              <a:gd name="connsiteX1" fmla="*/ 0 w 6391752"/>
              <a:gd name="connsiteY1" fmla="*/ 0 h 3516114"/>
              <a:gd name="connsiteX2" fmla="*/ 1989932 w 6391752"/>
              <a:gd name="connsiteY2" fmla="*/ 1105361 h 3516114"/>
              <a:gd name="connsiteX3" fmla="*/ 6391752 w 6391752"/>
              <a:gd name="connsiteY3" fmla="*/ 3516114 h 3516114"/>
              <a:gd name="connsiteX4" fmla="*/ 0 w 6391752"/>
              <a:gd name="connsiteY4" fmla="*/ 3516114 h 3516114"/>
              <a:gd name="connsiteX0" fmla="*/ 0 w 6391752"/>
              <a:gd name="connsiteY0" fmla="*/ 3517813 h 3517813"/>
              <a:gd name="connsiteX1" fmla="*/ 0 w 6391752"/>
              <a:gd name="connsiteY1" fmla="*/ 1699 h 3517813"/>
              <a:gd name="connsiteX2" fmla="*/ 604452 w 6391752"/>
              <a:gd name="connsiteY2" fmla="*/ 0 h 3517813"/>
              <a:gd name="connsiteX3" fmla="*/ 6391752 w 6391752"/>
              <a:gd name="connsiteY3" fmla="*/ 3517813 h 3517813"/>
              <a:gd name="connsiteX4" fmla="*/ 0 w 6391752"/>
              <a:gd name="connsiteY4" fmla="*/ 3517813 h 3517813"/>
              <a:gd name="connsiteX0" fmla="*/ 0 w 6391752"/>
              <a:gd name="connsiteY0" fmla="*/ 3516114 h 3516114"/>
              <a:gd name="connsiteX1" fmla="*/ 0 w 6391752"/>
              <a:gd name="connsiteY1" fmla="*/ 0 h 3516114"/>
              <a:gd name="connsiteX2" fmla="*/ 607627 w 6391752"/>
              <a:gd name="connsiteY2" fmla="*/ 1476 h 3516114"/>
              <a:gd name="connsiteX3" fmla="*/ 6391752 w 6391752"/>
              <a:gd name="connsiteY3" fmla="*/ 3516114 h 3516114"/>
              <a:gd name="connsiteX4" fmla="*/ 0 w 6391752"/>
              <a:gd name="connsiteY4" fmla="*/ 3516114 h 3516114"/>
              <a:gd name="connsiteX0" fmla="*/ 0 w 6391752"/>
              <a:gd name="connsiteY0" fmla="*/ 3516114 h 3516114"/>
              <a:gd name="connsiteX1" fmla="*/ 0 w 6391752"/>
              <a:gd name="connsiteY1" fmla="*/ 0 h 3516114"/>
              <a:gd name="connsiteX2" fmla="*/ 613977 w 6391752"/>
              <a:gd name="connsiteY2" fmla="*/ 1476 h 3516114"/>
              <a:gd name="connsiteX3" fmla="*/ 6391752 w 6391752"/>
              <a:gd name="connsiteY3" fmla="*/ 3516114 h 3516114"/>
              <a:gd name="connsiteX4" fmla="*/ 0 w 6391752"/>
              <a:gd name="connsiteY4" fmla="*/ 3516114 h 3516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1752" h="3516114">
                <a:moveTo>
                  <a:pt x="0" y="3516114"/>
                </a:moveTo>
                <a:lnTo>
                  <a:pt x="0" y="0"/>
                </a:lnTo>
                <a:lnTo>
                  <a:pt x="613977" y="1476"/>
                </a:lnTo>
                <a:lnTo>
                  <a:pt x="6391752" y="3516114"/>
                </a:lnTo>
                <a:lnTo>
                  <a:pt x="0" y="3516114"/>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0098D5"/>
              </a:solidFill>
            </a:endParaRPr>
          </a:p>
        </p:txBody>
      </p:sp>
    </p:spTree>
    <p:extLst>
      <p:ext uri="{BB962C8B-B14F-4D97-AF65-F5344CB8AC3E}">
        <p14:creationId xmlns:p14="http://schemas.microsoft.com/office/powerpoint/2010/main" val="43675505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Partner Title Slide">
    <p:bg>
      <p:bgRef idx="1001">
        <a:schemeClr val="bg1"/>
      </p:bgRef>
    </p:bg>
    <p:spTree>
      <p:nvGrpSpPr>
        <p:cNvPr id="1" name=""/>
        <p:cNvGrpSpPr/>
        <p:nvPr/>
      </p:nvGrpSpPr>
      <p:grpSpPr>
        <a:xfrm>
          <a:off x="0" y="0"/>
          <a:ext cx="0" cy="0"/>
          <a:chOff x="0" y="0"/>
          <a:chExt cx="0" cy="0"/>
        </a:xfrm>
      </p:grpSpPr>
      <p:sp>
        <p:nvSpPr>
          <p:cNvPr id="76" name="Right Triangle 75"/>
          <p:cNvSpPr/>
          <p:nvPr userDrawn="1"/>
        </p:nvSpPr>
        <p:spPr>
          <a:xfrm flipH="1">
            <a:off x="8522333" y="1663200"/>
            <a:ext cx="3669667" cy="1681362"/>
          </a:xfrm>
          <a:prstGeom prst="rtTriangle">
            <a:avLst/>
          </a:pr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FFFFFF"/>
              </a:solidFill>
            </a:endParaRPr>
          </a:p>
        </p:txBody>
      </p:sp>
      <p:sp>
        <p:nvSpPr>
          <p:cNvPr id="2" name="Title 1"/>
          <p:cNvSpPr>
            <a:spLocks noGrp="1"/>
          </p:cNvSpPr>
          <p:nvPr>
            <p:ph type="ctrTitle"/>
          </p:nvPr>
        </p:nvSpPr>
        <p:spPr>
          <a:xfrm>
            <a:off x="1591771" y="1619757"/>
            <a:ext cx="6709136" cy="328722"/>
          </a:xfrm>
        </p:spPr>
        <p:txBody>
          <a:bodyPr wrap="square">
            <a:spAutoFit/>
          </a:bodyPr>
          <a:lstStyle>
            <a:lvl1pPr>
              <a:lnSpc>
                <a:spcPts val="2500"/>
              </a:lnSpc>
              <a:defRPr b="1">
                <a:solidFill>
                  <a:srgbClr val="0098D5"/>
                </a:solidFill>
              </a:defRPr>
            </a:lvl1pPr>
          </a:lstStyle>
          <a:p>
            <a:r>
              <a:rPr lang="en-GB" dirty="0"/>
              <a:t>Click to edit Master title style</a:t>
            </a:r>
          </a:p>
        </p:txBody>
      </p:sp>
      <p:sp>
        <p:nvSpPr>
          <p:cNvPr id="3" name="Subtitle 2"/>
          <p:cNvSpPr>
            <a:spLocks noGrp="1"/>
          </p:cNvSpPr>
          <p:nvPr>
            <p:ph type="subTitle" idx="1"/>
          </p:nvPr>
        </p:nvSpPr>
        <p:spPr>
          <a:xfrm>
            <a:off x="1591733" y="2499447"/>
            <a:ext cx="6701960" cy="832448"/>
          </a:xfrm>
        </p:spPr>
        <p:txBody>
          <a:bodyPr/>
          <a:lstStyle>
            <a:lvl1pPr marL="0" indent="0" algn="l">
              <a:lnSpc>
                <a:spcPts val="1800"/>
              </a:lnSpc>
              <a:spcBef>
                <a:spcPts val="0"/>
              </a:spcBef>
              <a:buNone/>
              <a:defRPr sz="14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112428" y="555732"/>
            <a:ext cx="1847673" cy="997935"/>
          </a:xfrm>
          <a:prstGeom prst="rect">
            <a:avLst/>
          </a:prstGeom>
        </p:spPr>
      </p:pic>
      <p:sp>
        <p:nvSpPr>
          <p:cNvPr id="6" name="Text Placeholder 5"/>
          <p:cNvSpPr>
            <a:spLocks noGrp="1"/>
          </p:cNvSpPr>
          <p:nvPr>
            <p:ph type="body" sz="quarter" idx="10" hasCustomPrompt="1"/>
          </p:nvPr>
        </p:nvSpPr>
        <p:spPr>
          <a:xfrm>
            <a:off x="1591771" y="1976795"/>
            <a:ext cx="6701367" cy="522653"/>
          </a:xfrm>
        </p:spPr>
        <p:txBody>
          <a:bodyPr/>
          <a:lstStyle>
            <a:lvl1pPr marL="0" indent="0">
              <a:buNone/>
              <a:defRPr b="1">
                <a:solidFill>
                  <a:srgbClr val="66737C"/>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GB" dirty="0"/>
              <a:t>Click to edit Master subtitle style</a:t>
            </a:r>
            <a:endParaRPr lang="en-US" dirty="0"/>
          </a:p>
        </p:txBody>
      </p:sp>
      <p:sp>
        <p:nvSpPr>
          <p:cNvPr id="9" name="Picture Placeholder 8"/>
          <p:cNvSpPr>
            <a:spLocks noGrp="1"/>
          </p:cNvSpPr>
          <p:nvPr>
            <p:ph type="pic" sz="quarter" idx="12"/>
          </p:nvPr>
        </p:nvSpPr>
        <p:spPr>
          <a:xfrm>
            <a:off x="814264" y="3341688"/>
            <a:ext cx="11377735" cy="3516312"/>
          </a:xfrm>
          <a:custGeom>
            <a:avLst/>
            <a:gdLst/>
            <a:ahLst/>
            <a:cxnLst/>
            <a:rect l="l" t="t" r="r" b="b"/>
            <a:pathLst>
              <a:path w="8533301" h="3516312">
                <a:moveTo>
                  <a:pt x="0" y="0"/>
                </a:moveTo>
                <a:lnTo>
                  <a:pt x="8533301" y="0"/>
                </a:lnTo>
                <a:lnTo>
                  <a:pt x="8533301" y="3516312"/>
                </a:lnTo>
                <a:lnTo>
                  <a:pt x="0" y="3516312"/>
                </a:lnTo>
                <a:lnTo>
                  <a:pt x="0" y="3514846"/>
                </a:lnTo>
                <a:lnTo>
                  <a:pt x="3279" y="3514838"/>
                </a:lnTo>
                <a:lnTo>
                  <a:pt x="5781054" y="200"/>
                </a:lnTo>
                <a:lnTo>
                  <a:pt x="0" y="200"/>
                </a:lnTo>
                <a:close/>
              </a:path>
            </a:pathLst>
          </a:custGeom>
        </p:spPr>
        <p:txBody>
          <a:bodyPr/>
          <a:lstStyle/>
          <a:p>
            <a:endParaRPr lang="en-US" dirty="0"/>
          </a:p>
        </p:txBody>
      </p:sp>
      <p:sp>
        <p:nvSpPr>
          <p:cNvPr id="10" name="Right Triangle 74"/>
          <p:cNvSpPr/>
          <p:nvPr userDrawn="1"/>
        </p:nvSpPr>
        <p:spPr>
          <a:xfrm rot="10800000" flipH="1">
            <a:off x="0" y="3341888"/>
            <a:ext cx="8522336" cy="3516114"/>
          </a:xfrm>
          <a:custGeom>
            <a:avLst/>
            <a:gdLst>
              <a:gd name="connsiteX0" fmla="*/ 0 w 6391752"/>
              <a:gd name="connsiteY0" fmla="*/ 3516114 h 3516114"/>
              <a:gd name="connsiteX1" fmla="*/ 0 w 6391752"/>
              <a:gd name="connsiteY1" fmla="*/ 0 h 3516114"/>
              <a:gd name="connsiteX2" fmla="*/ 6391752 w 6391752"/>
              <a:gd name="connsiteY2" fmla="*/ 3516114 h 3516114"/>
              <a:gd name="connsiteX3" fmla="*/ 0 w 6391752"/>
              <a:gd name="connsiteY3" fmla="*/ 3516114 h 3516114"/>
              <a:gd name="connsiteX0" fmla="*/ 0 w 6391752"/>
              <a:gd name="connsiteY0" fmla="*/ 3516114 h 3516114"/>
              <a:gd name="connsiteX1" fmla="*/ 0 w 6391752"/>
              <a:gd name="connsiteY1" fmla="*/ 0 h 3516114"/>
              <a:gd name="connsiteX2" fmla="*/ 1989932 w 6391752"/>
              <a:gd name="connsiteY2" fmla="*/ 1105361 h 3516114"/>
              <a:gd name="connsiteX3" fmla="*/ 6391752 w 6391752"/>
              <a:gd name="connsiteY3" fmla="*/ 3516114 h 3516114"/>
              <a:gd name="connsiteX4" fmla="*/ 0 w 6391752"/>
              <a:gd name="connsiteY4" fmla="*/ 3516114 h 3516114"/>
              <a:gd name="connsiteX0" fmla="*/ 0 w 6391752"/>
              <a:gd name="connsiteY0" fmla="*/ 3517813 h 3517813"/>
              <a:gd name="connsiteX1" fmla="*/ 0 w 6391752"/>
              <a:gd name="connsiteY1" fmla="*/ 1699 h 3517813"/>
              <a:gd name="connsiteX2" fmla="*/ 604452 w 6391752"/>
              <a:gd name="connsiteY2" fmla="*/ 0 h 3517813"/>
              <a:gd name="connsiteX3" fmla="*/ 6391752 w 6391752"/>
              <a:gd name="connsiteY3" fmla="*/ 3517813 h 3517813"/>
              <a:gd name="connsiteX4" fmla="*/ 0 w 6391752"/>
              <a:gd name="connsiteY4" fmla="*/ 3517813 h 3517813"/>
              <a:gd name="connsiteX0" fmla="*/ 0 w 6391752"/>
              <a:gd name="connsiteY0" fmla="*/ 3516114 h 3516114"/>
              <a:gd name="connsiteX1" fmla="*/ 0 w 6391752"/>
              <a:gd name="connsiteY1" fmla="*/ 0 h 3516114"/>
              <a:gd name="connsiteX2" fmla="*/ 607627 w 6391752"/>
              <a:gd name="connsiteY2" fmla="*/ 1476 h 3516114"/>
              <a:gd name="connsiteX3" fmla="*/ 6391752 w 6391752"/>
              <a:gd name="connsiteY3" fmla="*/ 3516114 h 3516114"/>
              <a:gd name="connsiteX4" fmla="*/ 0 w 6391752"/>
              <a:gd name="connsiteY4" fmla="*/ 3516114 h 3516114"/>
              <a:gd name="connsiteX0" fmla="*/ 0 w 6391752"/>
              <a:gd name="connsiteY0" fmla="*/ 3516114 h 3516114"/>
              <a:gd name="connsiteX1" fmla="*/ 0 w 6391752"/>
              <a:gd name="connsiteY1" fmla="*/ 0 h 3516114"/>
              <a:gd name="connsiteX2" fmla="*/ 613977 w 6391752"/>
              <a:gd name="connsiteY2" fmla="*/ 1476 h 3516114"/>
              <a:gd name="connsiteX3" fmla="*/ 6391752 w 6391752"/>
              <a:gd name="connsiteY3" fmla="*/ 3516114 h 3516114"/>
              <a:gd name="connsiteX4" fmla="*/ 0 w 6391752"/>
              <a:gd name="connsiteY4" fmla="*/ 3516114 h 3516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1752" h="3516114">
                <a:moveTo>
                  <a:pt x="0" y="3516114"/>
                </a:moveTo>
                <a:lnTo>
                  <a:pt x="0" y="0"/>
                </a:lnTo>
                <a:lnTo>
                  <a:pt x="613977" y="1476"/>
                </a:lnTo>
                <a:lnTo>
                  <a:pt x="6391752" y="3516114"/>
                </a:lnTo>
                <a:lnTo>
                  <a:pt x="0" y="3516114"/>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0098D5"/>
              </a:solidFill>
            </a:endParaRPr>
          </a:p>
        </p:txBody>
      </p:sp>
    </p:spTree>
    <p:extLst>
      <p:ext uri="{BB962C8B-B14F-4D97-AF65-F5344CB8AC3E}">
        <p14:creationId xmlns:p14="http://schemas.microsoft.com/office/powerpoint/2010/main" val="1176680075"/>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Divider Slide">
    <p:bg>
      <p:bgRef idx="1001">
        <a:schemeClr val="bg1"/>
      </p:bgRef>
    </p:bg>
    <p:spTree>
      <p:nvGrpSpPr>
        <p:cNvPr id="1" name=""/>
        <p:cNvGrpSpPr/>
        <p:nvPr/>
      </p:nvGrpSpPr>
      <p:grpSpPr>
        <a:xfrm>
          <a:off x="0" y="0"/>
          <a:ext cx="0" cy="0"/>
          <a:chOff x="0" y="0"/>
          <a:chExt cx="0" cy="0"/>
        </a:xfrm>
      </p:grpSpPr>
      <p:sp>
        <p:nvSpPr>
          <p:cNvPr id="7" name="Picture Placeholder 6"/>
          <p:cNvSpPr>
            <a:spLocks noGrp="1"/>
          </p:cNvSpPr>
          <p:nvPr>
            <p:ph type="pic" sz="quarter" idx="12"/>
          </p:nvPr>
        </p:nvSpPr>
        <p:spPr>
          <a:xfrm>
            <a:off x="1" y="1"/>
            <a:ext cx="8521700" cy="6848475"/>
          </a:xfrm>
          <a:custGeom>
            <a:avLst/>
            <a:gdLst/>
            <a:ahLst/>
            <a:cxnLst/>
            <a:rect l="l" t="t" r="r" b="b"/>
            <a:pathLst>
              <a:path w="6391275" h="6848475">
                <a:moveTo>
                  <a:pt x="0" y="0"/>
                </a:moveTo>
                <a:lnTo>
                  <a:pt x="6391275" y="0"/>
                </a:lnTo>
                <a:lnTo>
                  <a:pt x="6391275" y="6848475"/>
                </a:lnTo>
                <a:lnTo>
                  <a:pt x="6390961" y="6848475"/>
                </a:lnTo>
                <a:lnTo>
                  <a:pt x="6390961" y="4453627"/>
                </a:lnTo>
                <a:lnTo>
                  <a:pt x="2450896" y="6848475"/>
                </a:lnTo>
                <a:lnTo>
                  <a:pt x="0" y="6848475"/>
                </a:lnTo>
                <a:close/>
              </a:path>
            </a:pathLst>
          </a:custGeom>
        </p:spPr>
        <p:txBody>
          <a:bodyPr/>
          <a:lstStyle/>
          <a:p>
            <a:endParaRPr lang="en-US" dirty="0"/>
          </a:p>
        </p:txBody>
      </p:sp>
      <p:sp>
        <p:nvSpPr>
          <p:cNvPr id="6" name="Rectangle 5"/>
          <p:cNvSpPr/>
          <p:nvPr userDrawn="1"/>
        </p:nvSpPr>
        <p:spPr>
          <a:xfrm>
            <a:off x="8521282" y="4453628"/>
            <a:ext cx="3670719" cy="2404372"/>
          </a:xfrm>
          <a:prstGeom prst="rect">
            <a:avLst/>
          </a:prstGeom>
          <a:solidFill>
            <a:srgbClr val="3D4E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noFill/>
            </a:endParaRPr>
          </a:p>
        </p:txBody>
      </p:sp>
      <p:sp>
        <p:nvSpPr>
          <p:cNvPr id="15" name="Title 1"/>
          <p:cNvSpPr>
            <a:spLocks noGrp="1"/>
          </p:cNvSpPr>
          <p:nvPr>
            <p:ph type="ctrTitle" hasCustomPrompt="1"/>
          </p:nvPr>
        </p:nvSpPr>
        <p:spPr>
          <a:xfrm>
            <a:off x="9120000" y="4736641"/>
            <a:ext cx="3072000" cy="328722"/>
          </a:xfrm>
        </p:spPr>
        <p:txBody>
          <a:bodyPr wrap="square">
            <a:spAutoFit/>
          </a:bodyPr>
          <a:lstStyle>
            <a:lvl1pPr>
              <a:lnSpc>
                <a:spcPts val="2500"/>
              </a:lnSpc>
              <a:defRPr b="1">
                <a:solidFill>
                  <a:srgbClr val="FFFFFF"/>
                </a:solidFill>
              </a:defRPr>
            </a:lvl1pPr>
          </a:lstStyle>
          <a:p>
            <a:r>
              <a:rPr lang="en-GB" dirty="0"/>
              <a:t>Section</a:t>
            </a:r>
          </a:p>
        </p:txBody>
      </p:sp>
      <p:sp>
        <p:nvSpPr>
          <p:cNvPr id="16" name="Subtitle 2"/>
          <p:cNvSpPr>
            <a:spLocks noGrp="1"/>
          </p:cNvSpPr>
          <p:nvPr>
            <p:ph type="subTitle" idx="1" hasCustomPrompt="1"/>
          </p:nvPr>
        </p:nvSpPr>
        <p:spPr>
          <a:xfrm>
            <a:off x="9120001" y="5651501"/>
            <a:ext cx="3072001" cy="1196975"/>
          </a:xfrm>
        </p:spPr>
        <p:txBody>
          <a:bodyPr/>
          <a:lstStyle>
            <a:lvl1pPr marL="0" indent="0" algn="l">
              <a:lnSpc>
                <a:spcPts val="1800"/>
              </a:lnSpc>
              <a:spcBef>
                <a:spcPts val="0"/>
              </a:spcBef>
              <a:buNone/>
              <a:defRPr sz="1400" b="1">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text</a:t>
            </a:r>
          </a:p>
        </p:txBody>
      </p:sp>
      <p:sp>
        <p:nvSpPr>
          <p:cNvPr id="19" name="Right Triangle 18"/>
          <p:cNvSpPr/>
          <p:nvPr userDrawn="1"/>
        </p:nvSpPr>
        <p:spPr>
          <a:xfrm flipH="1">
            <a:off x="8522333" y="2772266"/>
            <a:ext cx="3669667" cy="1681362"/>
          </a:xfrm>
          <a:prstGeom prst="rtTriangle">
            <a:avLst/>
          </a:pr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FFFFFF"/>
              </a:solidFill>
            </a:endParaRPr>
          </a:p>
        </p:txBody>
      </p:sp>
      <p:pic>
        <p:nvPicPr>
          <p:cNvPr id="20" name="Picture 1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112428" y="555732"/>
            <a:ext cx="1847673" cy="997935"/>
          </a:xfrm>
          <a:prstGeom prst="rect">
            <a:avLst/>
          </a:prstGeom>
        </p:spPr>
      </p:pic>
      <p:sp>
        <p:nvSpPr>
          <p:cNvPr id="3" name="Text Placeholder 2"/>
          <p:cNvSpPr>
            <a:spLocks noGrp="1"/>
          </p:cNvSpPr>
          <p:nvPr>
            <p:ph type="body" sz="quarter" idx="11" hasCustomPrompt="1"/>
          </p:nvPr>
        </p:nvSpPr>
        <p:spPr>
          <a:xfrm>
            <a:off x="9120001" y="5054491"/>
            <a:ext cx="3072000" cy="511889"/>
          </a:xfrm>
        </p:spPr>
        <p:txBody>
          <a:bodyPr/>
          <a:lstStyle>
            <a:lvl1pPr marL="0" indent="0">
              <a:buNone/>
              <a:defRPr sz="1800" b="1">
                <a:solidFill>
                  <a:srgbClr val="0098D5"/>
                </a:solidFill>
              </a:defRPr>
            </a:lvl1pPr>
          </a:lstStyle>
          <a:p>
            <a:r>
              <a:rPr lang="en-GB" sz="2000" dirty="0">
                <a:solidFill>
                  <a:srgbClr val="0098D5"/>
                </a:solidFill>
              </a:rPr>
              <a:t>Divider</a:t>
            </a:r>
          </a:p>
        </p:txBody>
      </p:sp>
      <p:sp>
        <p:nvSpPr>
          <p:cNvPr id="14" name="Right Triangle 13"/>
          <p:cNvSpPr/>
          <p:nvPr userDrawn="1"/>
        </p:nvSpPr>
        <p:spPr>
          <a:xfrm flipH="1">
            <a:off x="3246967" y="4453628"/>
            <a:ext cx="5274315" cy="2404373"/>
          </a:xfrm>
          <a:prstGeom prst="rtTriangle">
            <a:avLst/>
          </a:pr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FFFFFF"/>
              </a:solidFill>
            </a:endParaRPr>
          </a:p>
        </p:txBody>
      </p:sp>
    </p:spTree>
    <p:extLst>
      <p:ext uri="{BB962C8B-B14F-4D97-AF65-F5344CB8AC3E}">
        <p14:creationId xmlns:p14="http://schemas.microsoft.com/office/powerpoint/2010/main" val="4144509070"/>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Naming Intro Slide">
    <p:bg>
      <p:bgRef idx="1001">
        <a:schemeClr val="bg1"/>
      </p:bgRef>
    </p:bg>
    <p:spTree>
      <p:nvGrpSpPr>
        <p:cNvPr id="1" name=""/>
        <p:cNvGrpSpPr/>
        <p:nvPr/>
      </p:nvGrpSpPr>
      <p:grpSpPr>
        <a:xfrm>
          <a:off x="0" y="0"/>
          <a:ext cx="0" cy="0"/>
          <a:chOff x="0" y="0"/>
          <a:chExt cx="0" cy="0"/>
        </a:xfrm>
      </p:grpSpPr>
      <p:sp>
        <p:nvSpPr>
          <p:cNvPr id="5" name="Picture Placeholder 4"/>
          <p:cNvSpPr>
            <a:spLocks noGrp="1"/>
          </p:cNvSpPr>
          <p:nvPr>
            <p:ph type="pic" sz="quarter" idx="11"/>
          </p:nvPr>
        </p:nvSpPr>
        <p:spPr>
          <a:xfrm>
            <a:off x="600961" y="1400117"/>
            <a:ext cx="4878483" cy="4443802"/>
          </a:xfrm>
          <a:custGeom>
            <a:avLst/>
            <a:gdLst/>
            <a:ahLst/>
            <a:cxnLst/>
            <a:rect l="l" t="t" r="r" b="b"/>
            <a:pathLst>
              <a:path w="3658862" h="4443802">
                <a:moveTo>
                  <a:pt x="3658862" y="0"/>
                </a:moveTo>
                <a:lnTo>
                  <a:pt x="3658862" y="4443802"/>
                </a:lnTo>
                <a:lnTo>
                  <a:pt x="0" y="2221901"/>
                </a:lnTo>
                <a:close/>
              </a:path>
            </a:pathLst>
          </a:custGeom>
          <a:ln>
            <a:noFill/>
          </a:ln>
        </p:spPr>
        <p:txBody>
          <a:bodyPr/>
          <a:lstStyle/>
          <a:p>
            <a:endParaRPr lang="en-US" dirty="0"/>
          </a:p>
        </p:txBody>
      </p:sp>
      <p:sp>
        <p:nvSpPr>
          <p:cNvPr id="2" name="Title 1"/>
          <p:cNvSpPr>
            <a:spLocks noGrp="1"/>
          </p:cNvSpPr>
          <p:nvPr>
            <p:ph type="ctrTitle"/>
          </p:nvPr>
        </p:nvSpPr>
        <p:spPr>
          <a:xfrm>
            <a:off x="5884118" y="4688573"/>
            <a:ext cx="6104684" cy="328722"/>
          </a:xfrm>
        </p:spPr>
        <p:txBody>
          <a:bodyPr wrap="square">
            <a:spAutoFit/>
          </a:bodyPr>
          <a:lstStyle>
            <a:lvl1pPr>
              <a:lnSpc>
                <a:spcPts val="2500"/>
              </a:lnSpc>
              <a:defRPr b="1">
                <a:solidFill>
                  <a:srgbClr val="0098D5"/>
                </a:solidFill>
              </a:defRPr>
            </a:lvl1pPr>
          </a:lstStyle>
          <a:p>
            <a:r>
              <a:rPr lang="en-GB" dirty="0"/>
              <a:t>Click to edit Master title style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9112428" y="555732"/>
            <a:ext cx="1847673" cy="997935"/>
          </a:xfrm>
          <a:prstGeom prst="rect">
            <a:avLst/>
          </a:prstGeom>
        </p:spPr>
      </p:pic>
      <p:sp>
        <p:nvSpPr>
          <p:cNvPr id="6" name="Text Placeholder 5"/>
          <p:cNvSpPr>
            <a:spLocks noGrp="1"/>
          </p:cNvSpPr>
          <p:nvPr>
            <p:ph type="body" sz="quarter" idx="10" hasCustomPrompt="1"/>
          </p:nvPr>
        </p:nvSpPr>
        <p:spPr>
          <a:xfrm>
            <a:off x="5884119" y="5056882"/>
            <a:ext cx="6104683" cy="522653"/>
          </a:xfrm>
        </p:spPr>
        <p:txBody>
          <a:bodyPr/>
          <a:lstStyle>
            <a:lvl1pPr marL="0" indent="0">
              <a:buNone/>
              <a:defRPr b="0">
                <a:solidFill>
                  <a:srgbClr val="66737C"/>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GB" dirty="0"/>
              <a:t>Click to edit Master subtitle style</a:t>
            </a:r>
            <a:endParaRPr lang="en-US" dirty="0"/>
          </a:p>
        </p:txBody>
      </p:sp>
      <p:sp>
        <p:nvSpPr>
          <p:cNvPr id="10" name="Rectangle 3"/>
          <p:cNvSpPr/>
          <p:nvPr userDrawn="1"/>
        </p:nvSpPr>
        <p:spPr>
          <a:xfrm>
            <a:off x="1" y="1"/>
            <a:ext cx="5479444" cy="3895725"/>
          </a:xfrm>
          <a:custGeom>
            <a:avLst/>
            <a:gdLst>
              <a:gd name="connsiteX0" fmla="*/ 0 w 4109583"/>
              <a:gd name="connsiteY0" fmla="*/ 0 h 3895725"/>
              <a:gd name="connsiteX1" fmla="*/ 4109583 w 4109583"/>
              <a:gd name="connsiteY1" fmla="*/ 0 h 3895725"/>
              <a:gd name="connsiteX2" fmla="*/ 4109583 w 4109583"/>
              <a:gd name="connsiteY2" fmla="*/ 3895725 h 3895725"/>
              <a:gd name="connsiteX3" fmla="*/ 0 w 4109583"/>
              <a:gd name="connsiteY3" fmla="*/ 3895725 h 3895725"/>
              <a:gd name="connsiteX4" fmla="*/ 0 w 4109583"/>
              <a:gd name="connsiteY4" fmla="*/ 0 h 3895725"/>
              <a:gd name="connsiteX0" fmla="*/ 0 w 4109583"/>
              <a:gd name="connsiteY0" fmla="*/ 0 h 3895725"/>
              <a:gd name="connsiteX1" fmla="*/ 4109583 w 4109583"/>
              <a:gd name="connsiteY1" fmla="*/ 0 h 3895725"/>
              <a:gd name="connsiteX2" fmla="*/ 4109583 w 4109583"/>
              <a:gd name="connsiteY2" fmla="*/ 1400117 h 3895725"/>
              <a:gd name="connsiteX3" fmla="*/ 0 w 4109583"/>
              <a:gd name="connsiteY3" fmla="*/ 3895725 h 3895725"/>
              <a:gd name="connsiteX4" fmla="*/ 0 w 4109583"/>
              <a:gd name="connsiteY4" fmla="*/ 0 h 389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09583" h="3895725">
                <a:moveTo>
                  <a:pt x="0" y="0"/>
                </a:moveTo>
                <a:lnTo>
                  <a:pt x="4109583" y="0"/>
                </a:lnTo>
                <a:lnTo>
                  <a:pt x="4109583" y="1400117"/>
                </a:lnTo>
                <a:lnTo>
                  <a:pt x="0" y="3895725"/>
                </a:lnTo>
                <a:lnTo>
                  <a:pt x="0" y="0"/>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FFFFFF"/>
              </a:solidFill>
            </a:endParaRPr>
          </a:p>
        </p:txBody>
      </p:sp>
    </p:spTree>
    <p:extLst>
      <p:ext uri="{BB962C8B-B14F-4D97-AF65-F5344CB8AC3E}">
        <p14:creationId xmlns:p14="http://schemas.microsoft.com/office/powerpoint/2010/main" val="32670351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and Text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91734" y="669922"/>
            <a:ext cx="6701221" cy="318036"/>
          </a:xfrm>
        </p:spPr>
        <p:txBody>
          <a:bodyPr/>
          <a:lstStyle>
            <a:lvl1pPr>
              <a:defRPr b="0">
                <a:solidFill>
                  <a:srgbClr val="0098D5"/>
                </a:solidFill>
              </a:defRPr>
            </a:lvl1pPr>
          </a:lstStyle>
          <a:p>
            <a:r>
              <a:rPr lang="en-GB" dirty="0"/>
              <a:t>Click to edit Master title style</a:t>
            </a:r>
          </a:p>
        </p:txBody>
      </p:sp>
      <p:sp>
        <p:nvSpPr>
          <p:cNvPr id="3" name="Content Placeholder 2"/>
          <p:cNvSpPr>
            <a:spLocks noGrp="1"/>
          </p:cNvSpPr>
          <p:nvPr>
            <p:ph idx="1"/>
          </p:nvPr>
        </p:nvSpPr>
        <p:spPr>
          <a:xfrm>
            <a:off x="1595561" y="1676711"/>
            <a:ext cx="9051273" cy="44691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Subtitle 2"/>
          <p:cNvSpPr>
            <a:spLocks noGrp="1"/>
          </p:cNvSpPr>
          <p:nvPr>
            <p:ph type="subTitle" idx="10" hasCustomPrompt="1"/>
          </p:nvPr>
        </p:nvSpPr>
        <p:spPr>
          <a:xfrm>
            <a:off x="1591734" y="1059372"/>
            <a:ext cx="6701221" cy="473282"/>
          </a:xfrm>
        </p:spPr>
        <p:txBody>
          <a:bodyPr/>
          <a:lstStyle>
            <a:lvl1pPr marL="0" indent="0" algn="l">
              <a:lnSpc>
                <a:spcPts val="1800"/>
              </a:lnSpc>
              <a:spcBef>
                <a:spcPts val="0"/>
              </a:spcBef>
              <a:buNone/>
              <a:defRPr sz="2000" b="0">
                <a:solidFill>
                  <a:srgbClr val="66737C"/>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text</a:t>
            </a:r>
          </a:p>
        </p:txBody>
      </p:sp>
    </p:spTree>
    <p:extLst>
      <p:ext uri="{BB962C8B-B14F-4D97-AF65-F5344CB8AC3E}">
        <p14:creationId xmlns:p14="http://schemas.microsoft.com/office/powerpoint/2010/main" val="2100428980"/>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Title and Text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91734" y="669922"/>
            <a:ext cx="6701221" cy="318036"/>
          </a:xfrm>
        </p:spPr>
        <p:txBody>
          <a:bodyPr/>
          <a:lstStyle>
            <a:lvl1pPr>
              <a:defRPr b="0">
                <a:solidFill>
                  <a:srgbClr val="0098D5"/>
                </a:solidFill>
              </a:defRPr>
            </a:lvl1pPr>
          </a:lstStyle>
          <a:p>
            <a:r>
              <a:rPr lang="en-GB" dirty="0"/>
              <a:t>Click to edit Master title style</a:t>
            </a:r>
          </a:p>
        </p:txBody>
      </p:sp>
      <p:sp>
        <p:nvSpPr>
          <p:cNvPr id="3" name="Content Placeholder 2"/>
          <p:cNvSpPr>
            <a:spLocks noGrp="1"/>
          </p:cNvSpPr>
          <p:nvPr>
            <p:ph idx="1"/>
          </p:nvPr>
        </p:nvSpPr>
        <p:spPr>
          <a:xfrm>
            <a:off x="1595561" y="1676711"/>
            <a:ext cx="9051273" cy="44691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Subtitle 2"/>
          <p:cNvSpPr>
            <a:spLocks noGrp="1"/>
          </p:cNvSpPr>
          <p:nvPr>
            <p:ph type="subTitle" idx="10" hasCustomPrompt="1"/>
          </p:nvPr>
        </p:nvSpPr>
        <p:spPr>
          <a:xfrm>
            <a:off x="1591734" y="1059372"/>
            <a:ext cx="6701221" cy="473282"/>
          </a:xfrm>
        </p:spPr>
        <p:txBody>
          <a:bodyPr/>
          <a:lstStyle>
            <a:lvl1pPr marL="0" indent="0" algn="l">
              <a:lnSpc>
                <a:spcPts val="1800"/>
              </a:lnSpc>
              <a:spcBef>
                <a:spcPts val="0"/>
              </a:spcBef>
              <a:buNone/>
              <a:defRPr sz="2000" b="0">
                <a:solidFill>
                  <a:srgbClr val="66737C"/>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text</a:t>
            </a:r>
          </a:p>
        </p:txBody>
      </p:sp>
    </p:spTree>
    <p:extLst>
      <p:ext uri="{BB962C8B-B14F-4D97-AF65-F5344CB8AC3E}">
        <p14:creationId xmlns:p14="http://schemas.microsoft.com/office/powerpoint/2010/main" val="3489478937"/>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Only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91734" y="671833"/>
            <a:ext cx="6701221" cy="318036"/>
          </a:xfrm>
        </p:spPr>
        <p:txBody>
          <a:bodyPr/>
          <a:lstStyle>
            <a:lvl1pPr>
              <a:defRPr b="0">
                <a:solidFill>
                  <a:srgbClr val="0098D5"/>
                </a:solidFill>
              </a:defRPr>
            </a:lvl1pPr>
          </a:lstStyle>
          <a:p>
            <a:r>
              <a:rPr lang="en-GB" dirty="0"/>
              <a:t>Click to edit Master title style</a:t>
            </a:r>
          </a:p>
        </p:txBody>
      </p:sp>
      <p:sp>
        <p:nvSpPr>
          <p:cNvPr id="5" name="Subtitle 2"/>
          <p:cNvSpPr>
            <a:spLocks noGrp="1"/>
          </p:cNvSpPr>
          <p:nvPr>
            <p:ph type="subTitle" idx="10" hasCustomPrompt="1"/>
          </p:nvPr>
        </p:nvSpPr>
        <p:spPr>
          <a:xfrm>
            <a:off x="1591734" y="1061283"/>
            <a:ext cx="6701221" cy="473282"/>
          </a:xfrm>
        </p:spPr>
        <p:txBody>
          <a:bodyPr/>
          <a:lstStyle>
            <a:lvl1pPr marL="0" indent="0" algn="l">
              <a:lnSpc>
                <a:spcPts val="1800"/>
              </a:lnSpc>
              <a:spcBef>
                <a:spcPts val="0"/>
              </a:spcBef>
              <a:buNone/>
              <a:defRPr sz="2000" b="0">
                <a:solidFill>
                  <a:srgbClr val="66737C"/>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text</a:t>
            </a:r>
          </a:p>
        </p:txBody>
      </p:sp>
    </p:spTree>
    <p:extLst>
      <p:ext uri="{BB962C8B-B14F-4D97-AF65-F5344CB8AC3E}">
        <p14:creationId xmlns:p14="http://schemas.microsoft.com/office/powerpoint/2010/main" val="2515398377"/>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2800" b="1">
                <a:latin typeface="Arial" pitchFamily="34" charset="0"/>
                <a:cs typeface="Arial" pitchFamily="34" charset="0"/>
              </a:defRPr>
            </a:lvl1pPr>
          </a:lstStyle>
          <a:p>
            <a:r>
              <a:rPr lang="en-US" dirty="0"/>
              <a:t>Click to edit Master title style</a:t>
            </a:r>
            <a:endParaRPr lang="en-GB" dirty="0"/>
          </a:p>
        </p:txBody>
      </p:sp>
      <p:grpSp>
        <p:nvGrpSpPr>
          <p:cNvPr id="7" name="Group 6"/>
          <p:cNvGrpSpPr/>
          <p:nvPr userDrawn="1"/>
        </p:nvGrpSpPr>
        <p:grpSpPr>
          <a:xfrm>
            <a:off x="623392" y="6145832"/>
            <a:ext cx="10945216" cy="432048"/>
            <a:chOff x="467544" y="6145832"/>
            <a:chExt cx="8208912" cy="432048"/>
          </a:xfrm>
        </p:grpSpPr>
        <p:pic>
          <p:nvPicPr>
            <p:cNvPr id="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67544" y="6145832"/>
              <a:ext cx="8208912" cy="432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93068" y="6145832"/>
              <a:ext cx="6552728" cy="400110"/>
            </a:xfrm>
            <a:prstGeom prst="rect">
              <a:avLst/>
            </a:prstGeom>
            <a:noFill/>
          </p:spPr>
          <p:txBody>
            <a:bodyPr wrap="square" rtlCol="0">
              <a:spAutoFit/>
            </a:bodyPr>
            <a:lstStyle/>
            <a:p>
              <a:r>
                <a:rPr lang="en-GB" sz="2000" dirty="0">
                  <a:solidFill>
                    <a:srgbClr val="FFFFFF"/>
                  </a:solidFill>
                  <a:cs typeface="Arial" pitchFamily="34" charset="0"/>
                </a:rPr>
                <a:t>Infrastructure Strategic Alliance</a:t>
              </a:r>
            </a:p>
          </p:txBody>
        </p:sp>
      </p:grpSp>
      <p:sp>
        <p:nvSpPr>
          <p:cNvPr id="4" name="Text Placeholder 3"/>
          <p:cNvSpPr>
            <a:spLocks noGrp="1"/>
          </p:cNvSpPr>
          <p:nvPr>
            <p:ph type="body" sz="quarter" idx="10"/>
          </p:nvPr>
        </p:nvSpPr>
        <p:spPr>
          <a:xfrm>
            <a:off x="623392" y="1412776"/>
            <a:ext cx="10945216" cy="4608512"/>
          </a:xfrm>
        </p:spPr>
        <p:txBody>
          <a:bodyPr/>
          <a:lstStyle>
            <a:lvl1pPr>
              <a:defRPr sz="2400">
                <a:latin typeface="Arial" pitchFamily="34" charset="0"/>
                <a:cs typeface="Arial" pitchFamily="34" charset="0"/>
              </a:defRPr>
            </a:lvl1pPr>
            <a:lvl2pPr>
              <a:defRPr sz="2100" b="0">
                <a:latin typeface="Arial" pitchFamily="34" charset="0"/>
                <a:cs typeface="Arial" pitchFamily="34" charset="0"/>
              </a:defRPr>
            </a:lvl2pPr>
            <a:lvl3pPr>
              <a:defRPr sz="1800">
                <a:latin typeface="Arial" pitchFamily="34" charset="0"/>
                <a:cs typeface="Arial" pitchFamily="34" charset="0"/>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Text Box 2"/>
          <p:cNvSpPr txBox="1">
            <a:spLocks noChangeArrowheads="1"/>
          </p:cNvSpPr>
          <p:nvPr userDrawn="1"/>
        </p:nvSpPr>
        <p:spPr bwMode="auto">
          <a:xfrm>
            <a:off x="8880309" y="0"/>
            <a:ext cx="3023659" cy="1162794"/>
          </a:xfrm>
          <a:prstGeom prst="rect">
            <a:avLst/>
          </a:prstGeom>
          <a:noFill/>
          <a:ln>
            <a:noFill/>
          </a:ln>
          <a:effectLst/>
          <a:extLst>
            <a:ext uri="{909E8E84-426E-40DD-AFC4-6F175D3DCCD1}">
              <a14:hiddenFill xmlns:a14="http://schemas.microsoft.com/office/drawing/2010/main">
                <a:solidFill>
                  <a:srgbClr val="006643"/>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36576" tIns="36576" rIns="36576" bIns="36576" numCol="1" anchor="t" anchorCtr="0" compatLnSpc="1">
            <a:prstTxWarp prst="textNoShape">
              <a:avLst/>
            </a:prstTxWarp>
          </a:bodyPr>
          <a:lstStyle/>
          <a:p>
            <a:pPr algn="r" defTabSz="914400" fontAlgn="base">
              <a:spcBef>
                <a:spcPct val="0"/>
              </a:spcBef>
              <a:spcAft>
                <a:spcPct val="0"/>
              </a:spcAft>
            </a:pPr>
            <a:r>
              <a:rPr lang="en-GB" sz="2400" dirty="0">
                <a:solidFill>
                  <a:srgbClr val="006643"/>
                </a:solidFill>
                <a:cs typeface="Arial" pitchFamily="34" charset="0"/>
              </a:rPr>
              <a:t>Infrastructure </a:t>
            </a:r>
          </a:p>
          <a:p>
            <a:pPr algn="r" defTabSz="914400" fontAlgn="base">
              <a:spcBef>
                <a:spcPct val="0"/>
              </a:spcBef>
              <a:spcAft>
                <a:spcPct val="0"/>
              </a:spcAft>
            </a:pPr>
            <a:r>
              <a:rPr lang="en-GB" sz="2400" b="1" dirty="0">
                <a:solidFill>
                  <a:srgbClr val="006643"/>
                </a:solidFill>
                <a:cs typeface="Arial" pitchFamily="34" charset="0"/>
              </a:rPr>
              <a:t>Strategic </a:t>
            </a:r>
          </a:p>
          <a:p>
            <a:pPr algn="r" defTabSz="914400" fontAlgn="base">
              <a:spcBef>
                <a:spcPct val="0"/>
              </a:spcBef>
              <a:spcAft>
                <a:spcPct val="0"/>
              </a:spcAft>
            </a:pPr>
            <a:r>
              <a:rPr lang="en-GB" sz="2400" dirty="0">
                <a:solidFill>
                  <a:srgbClr val="006643"/>
                </a:solidFill>
                <a:cs typeface="Arial" pitchFamily="34" charset="0"/>
              </a:rPr>
              <a:t>Alliance</a:t>
            </a:r>
            <a:endParaRPr lang="en-US" sz="1600" dirty="0">
              <a:solidFill>
                <a:srgbClr val="000000"/>
              </a:solidFill>
              <a:cs typeface="Arial" pitchFamily="34" charset="0"/>
            </a:endParaRPr>
          </a:p>
        </p:txBody>
      </p:sp>
    </p:spTree>
    <p:extLst>
      <p:ext uri="{BB962C8B-B14F-4D97-AF65-F5344CB8AC3E}">
        <p14:creationId xmlns:p14="http://schemas.microsoft.com/office/powerpoint/2010/main" val="386380110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2800" b="1">
                <a:latin typeface="Arial" pitchFamily="34" charset="0"/>
                <a:cs typeface="Arial" pitchFamily="34" charset="0"/>
              </a:defRPr>
            </a:lvl1pPr>
          </a:lstStyle>
          <a:p>
            <a:r>
              <a:rPr lang="en-US" dirty="0"/>
              <a:t>Click to edit Master title style</a:t>
            </a:r>
            <a:endParaRPr lang="en-GB" dirty="0"/>
          </a:p>
        </p:txBody>
      </p:sp>
      <p:grpSp>
        <p:nvGrpSpPr>
          <p:cNvPr id="7" name="Group 6"/>
          <p:cNvGrpSpPr/>
          <p:nvPr userDrawn="1"/>
        </p:nvGrpSpPr>
        <p:grpSpPr>
          <a:xfrm>
            <a:off x="623392" y="6145832"/>
            <a:ext cx="10945216" cy="432048"/>
            <a:chOff x="467544" y="6145832"/>
            <a:chExt cx="8208912" cy="432048"/>
          </a:xfrm>
        </p:grpSpPr>
        <p:pic>
          <p:nvPicPr>
            <p:cNvPr id="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67544" y="6145832"/>
              <a:ext cx="8208912" cy="432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93068" y="6145832"/>
              <a:ext cx="6552728" cy="400110"/>
            </a:xfrm>
            <a:prstGeom prst="rect">
              <a:avLst/>
            </a:prstGeom>
            <a:noFill/>
          </p:spPr>
          <p:txBody>
            <a:bodyPr wrap="square" rtlCol="0">
              <a:spAutoFit/>
            </a:bodyPr>
            <a:lstStyle/>
            <a:p>
              <a:r>
                <a:rPr lang="en-GB" sz="2000" dirty="0">
                  <a:solidFill>
                    <a:srgbClr val="FFFFFF"/>
                  </a:solidFill>
                  <a:cs typeface="Arial" pitchFamily="34" charset="0"/>
                </a:rPr>
                <a:t>Infrastructure Strategic Alliance</a:t>
              </a:r>
            </a:p>
          </p:txBody>
        </p:sp>
      </p:grpSp>
      <p:sp>
        <p:nvSpPr>
          <p:cNvPr id="4" name="Text Placeholder 3"/>
          <p:cNvSpPr>
            <a:spLocks noGrp="1"/>
          </p:cNvSpPr>
          <p:nvPr>
            <p:ph type="body" sz="quarter" idx="10"/>
          </p:nvPr>
        </p:nvSpPr>
        <p:spPr>
          <a:xfrm>
            <a:off x="623392" y="1412776"/>
            <a:ext cx="10945216" cy="4608512"/>
          </a:xfrm>
        </p:spPr>
        <p:txBody>
          <a:bodyPr/>
          <a:lstStyle>
            <a:lvl1pPr>
              <a:defRPr sz="2400">
                <a:latin typeface="Arial" pitchFamily="34" charset="0"/>
                <a:cs typeface="Arial" pitchFamily="34" charset="0"/>
              </a:defRPr>
            </a:lvl1pPr>
            <a:lvl2pPr>
              <a:defRPr sz="2100" b="0">
                <a:latin typeface="Arial" pitchFamily="34" charset="0"/>
                <a:cs typeface="Arial" pitchFamily="34" charset="0"/>
              </a:defRPr>
            </a:lvl2pPr>
            <a:lvl3pPr>
              <a:defRPr sz="1800">
                <a:latin typeface="Arial" pitchFamily="34" charset="0"/>
                <a:cs typeface="Arial" pitchFamily="34" charset="0"/>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Text Box 2"/>
          <p:cNvSpPr txBox="1">
            <a:spLocks noChangeArrowheads="1"/>
          </p:cNvSpPr>
          <p:nvPr userDrawn="1"/>
        </p:nvSpPr>
        <p:spPr bwMode="auto">
          <a:xfrm>
            <a:off x="8880309" y="0"/>
            <a:ext cx="3023659" cy="1162794"/>
          </a:xfrm>
          <a:prstGeom prst="rect">
            <a:avLst/>
          </a:prstGeom>
          <a:noFill/>
          <a:ln>
            <a:noFill/>
          </a:ln>
          <a:effectLst/>
          <a:extLst>
            <a:ext uri="{909E8E84-426E-40DD-AFC4-6F175D3DCCD1}">
              <a14:hiddenFill xmlns:a14="http://schemas.microsoft.com/office/drawing/2010/main">
                <a:solidFill>
                  <a:srgbClr val="006643"/>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36576" tIns="36576" rIns="36576" bIns="36576" numCol="1" anchor="t" anchorCtr="0" compatLnSpc="1">
            <a:prstTxWarp prst="textNoShape">
              <a:avLst/>
            </a:prstTxWarp>
          </a:bodyPr>
          <a:lstStyle/>
          <a:p>
            <a:pPr algn="r" defTabSz="914400" fontAlgn="base">
              <a:spcBef>
                <a:spcPct val="0"/>
              </a:spcBef>
              <a:spcAft>
                <a:spcPct val="0"/>
              </a:spcAft>
            </a:pPr>
            <a:r>
              <a:rPr lang="en-GB" sz="2400" dirty="0">
                <a:solidFill>
                  <a:srgbClr val="006643"/>
                </a:solidFill>
                <a:cs typeface="Arial" pitchFamily="34" charset="0"/>
              </a:rPr>
              <a:t>Infrastructure </a:t>
            </a:r>
          </a:p>
          <a:p>
            <a:pPr algn="r" defTabSz="914400" fontAlgn="base">
              <a:spcBef>
                <a:spcPct val="0"/>
              </a:spcBef>
              <a:spcAft>
                <a:spcPct val="0"/>
              </a:spcAft>
            </a:pPr>
            <a:r>
              <a:rPr lang="en-GB" sz="2400" b="1" dirty="0">
                <a:solidFill>
                  <a:srgbClr val="006643"/>
                </a:solidFill>
                <a:cs typeface="Arial" pitchFamily="34" charset="0"/>
              </a:rPr>
              <a:t>Strategic </a:t>
            </a:r>
          </a:p>
          <a:p>
            <a:pPr algn="r" defTabSz="914400" fontAlgn="base">
              <a:spcBef>
                <a:spcPct val="0"/>
              </a:spcBef>
              <a:spcAft>
                <a:spcPct val="0"/>
              </a:spcAft>
            </a:pPr>
            <a:r>
              <a:rPr lang="en-GB" sz="2400" dirty="0">
                <a:solidFill>
                  <a:srgbClr val="006643"/>
                </a:solidFill>
                <a:cs typeface="Arial" pitchFamily="34" charset="0"/>
              </a:rPr>
              <a:t>Alliance</a:t>
            </a:r>
            <a:endParaRPr lang="en-US" sz="1600" dirty="0">
              <a:solidFill>
                <a:srgbClr val="000000"/>
              </a:solidFill>
              <a:cs typeface="Arial" pitchFamily="34" charset="0"/>
            </a:endParaRPr>
          </a:p>
        </p:txBody>
      </p:sp>
    </p:spTree>
    <p:extLst>
      <p:ext uri="{BB962C8B-B14F-4D97-AF65-F5344CB8AC3E}">
        <p14:creationId xmlns:p14="http://schemas.microsoft.com/office/powerpoint/2010/main" val="38184824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607293" y="231774"/>
            <a:ext cx="9584707" cy="307777"/>
          </a:xfrm>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6206372"/>
      </p:ext>
    </p:extLst>
  </p:cSld>
  <p:clrMapOvr>
    <a:masterClrMapping/>
  </p:clrMapOvr>
  <p:transition>
    <p:wipe dir="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307777"/>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117889A6-81A6-4047-9D0B-CE6CB2878B26}" type="datetimeFigureOut">
              <a:rPr lang="en-GB" smtClean="0">
                <a:solidFill>
                  <a:srgbClr val="000000"/>
                </a:solidFill>
              </a:rPr>
              <a:pPr/>
              <a:t>17/02/2020</a:t>
            </a:fld>
            <a:endParaRPr lang="en-GB">
              <a:solidFill>
                <a:srgbClr val="000000"/>
              </a:solidFill>
            </a:endParaRPr>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45683C9E-820B-4F5A-B26C-93F5211D8A1B}" type="slidenum">
              <a:rPr lang="en-GB" smtClean="0">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4950061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Ref idx="1001">
        <a:schemeClr val="bg1"/>
      </p:bgRef>
    </p:bg>
    <p:spTree>
      <p:nvGrpSpPr>
        <p:cNvPr id="1" name=""/>
        <p:cNvGrpSpPr/>
        <p:nvPr/>
      </p:nvGrpSpPr>
      <p:grpSpPr>
        <a:xfrm>
          <a:off x="0" y="0"/>
          <a:ext cx="0" cy="0"/>
          <a:chOff x="0" y="0"/>
          <a:chExt cx="0" cy="0"/>
        </a:xfrm>
      </p:grpSpPr>
      <p:pic>
        <p:nvPicPr>
          <p:cNvPr id="1026" name="Picture 2" descr="C:\Users\Kam.Mayne\Desktop\MS9635_M53_medium.jpg"/>
          <p:cNvPicPr>
            <a:picLocks noChangeAspect="1" noChangeArrowheads="1"/>
          </p:cNvPicPr>
          <p:nvPr userDrawn="1"/>
        </p:nvPicPr>
        <p:blipFill rotWithShape="1">
          <a:blip r:embed="rId2" cstate="screen">
            <a:extLst>
              <a:ext uri="{28A0092B-C50C-407E-A947-70E740481C1C}">
                <a14:useLocalDpi xmlns:a14="http://schemas.microsoft.com/office/drawing/2010/main"/>
              </a:ext>
            </a:extLst>
          </a:blip>
          <a:srcRect/>
          <a:stretch/>
        </p:blipFill>
        <p:spPr bwMode="auto">
          <a:xfrm>
            <a:off x="667109" y="3341888"/>
            <a:ext cx="11524891" cy="351611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p:cNvSpPr/>
          <p:nvPr userDrawn="1"/>
        </p:nvSpPr>
        <p:spPr>
          <a:xfrm>
            <a:off x="-5" y="1"/>
            <a:ext cx="8522337" cy="3341885"/>
          </a:xfrm>
          <a:prstGeom prst="rect">
            <a:avLst/>
          </a:prstGeom>
          <a:solidFill>
            <a:srgbClr val="3D4E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ln>
                <a:noFill/>
              </a:ln>
              <a:noFill/>
            </a:endParaRPr>
          </a:p>
        </p:txBody>
      </p:sp>
      <p:sp>
        <p:nvSpPr>
          <p:cNvPr id="75" name="Right Triangle 74"/>
          <p:cNvSpPr/>
          <p:nvPr userDrawn="1"/>
        </p:nvSpPr>
        <p:spPr>
          <a:xfrm rot="10800000" flipH="1">
            <a:off x="-3" y="3341885"/>
            <a:ext cx="8522336" cy="3516114"/>
          </a:xfrm>
          <a:custGeom>
            <a:avLst/>
            <a:gdLst/>
            <a:ahLst/>
            <a:cxnLst/>
            <a:rect l="l" t="t" r="r" b="b"/>
            <a:pathLst>
              <a:path w="6391752" h="3516114">
                <a:moveTo>
                  <a:pt x="0" y="3516114"/>
                </a:moveTo>
                <a:lnTo>
                  <a:pt x="6391752" y="3516114"/>
                </a:lnTo>
                <a:lnTo>
                  <a:pt x="6391747" y="3516111"/>
                </a:lnTo>
                <a:lnTo>
                  <a:pt x="2" y="3516111"/>
                </a:lnTo>
                <a:lnTo>
                  <a:pt x="2" y="0"/>
                </a:lnTo>
                <a:lnTo>
                  <a:pt x="0" y="0"/>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0098D5"/>
              </a:solidFill>
            </a:endParaRPr>
          </a:p>
        </p:txBody>
      </p:sp>
      <p:sp>
        <p:nvSpPr>
          <p:cNvPr id="76" name="Right Triangle 75"/>
          <p:cNvSpPr/>
          <p:nvPr userDrawn="1"/>
        </p:nvSpPr>
        <p:spPr>
          <a:xfrm flipH="1">
            <a:off x="8522333" y="1660526"/>
            <a:ext cx="3669667" cy="1681362"/>
          </a:xfrm>
          <a:prstGeom prst="rtTriangle">
            <a:avLst/>
          </a:pr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2" name="Title 1"/>
          <p:cNvSpPr>
            <a:spLocks noGrp="1"/>
          </p:cNvSpPr>
          <p:nvPr>
            <p:ph type="ctrTitle"/>
          </p:nvPr>
        </p:nvSpPr>
        <p:spPr>
          <a:xfrm>
            <a:off x="1591771" y="1541214"/>
            <a:ext cx="6709136" cy="328722"/>
          </a:xfrm>
        </p:spPr>
        <p:txBody>
          <a:bodyPr wrap="square">
            <a:spAutoFit/>
          </a:bodyPr>
          <a:lstStyle>
            <a:lvl1pPr>
              <a:lnSpc>
                <a:spcPts val="2500"/>
              </a:lnSpc>
              <a:defRPr b="1">
                <a:solidFill>
                  <a:srgbClr val="FFFFFF"/>
                </a:solidFill>
              </a:defRPr>
            </a:lvl1pPr>
          </a:lstStyle>
          <a:p>
            <a:r>
              <a:rPr lang="en-GB" dirty="0"/>
              <a:t>Click to edit Master title style</a:t>
            </a:r>
          </a:p>
        </p:txBody>
      </p:sp>
      <p:sp>
        <p:nvSpPr>
          <p:cNvPr id="3" name="Subtitle 2"/>
          <p:cNvSpPr>
            <a:spLocks noGrp="1"/>
          </p:cNvSpPr>
          <p:nvPr>
            <p:ph type="subTitle" idx="1"/>
          </p:nvPr>
        </p:nvSpPr>
        <p:spPr>
          <a:xfrm>
            <a:off x="1591733" y="2649206"/>
            <a:ext cx="6701960" cy="1712948"/>
          </a:xfrm>
        </p:spPr>
        <p:txBody>
          <a:bodyPr/>
          <a:lstStyle>
            <a:lvl1pPr marL="0" indent="0" algn="l">
              <a:lnSpc>
                <a:spcPts val="1800"/>
              </a:lnSpc>
              <a:spcBef>
                <a:spcPts val="0"/>
              </a:spcBef>
              <a:buNone/>
              <a:defRPr sz="1400" b="1">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p>
        </p:txBody>
      </p:sp>
      <p:sp>
        <p:nvSpPr>
          <p:cNvPr id="5" name="Text Placeholder 4"/>
          <p:cNvSpPr>
            <a:spLocks noGrp="1"/>
          </p:cNvSpPr>
          <p:nvPr>
            <p:ph type="body" idx="11" hasCustomPrompt="1"/>
          </p:nvPr>
        </p:nvSpPr>
        <p:spPr>
          <a:xfrm>
            <a:off x="1591771" y="1895804"/>
            <a:ext cx="6707716" cy="764982"/>
          </a:xfrm>
        </p:spPr>
        <p:txBody>
          <a:bodyPr/>
          <a:lstStyle>
            <a:lvl1pPr marL="0" indent="0">
              <a:buNone/>
              <a:defRPr sz="1800" b="1">
                <a:solidFill>
                  <a:srgbClr val="0098D5"/>
                </a:solidFill>
              </a:defRPr>
            </a:lvl1pPr>
          </a:lstStyle>
          <a:p>
            <a:r>
              <a:rPr lang="en-GB" sz="2000" dirty="0">
                <a:solidFill>
                  <a:srgbClr val="0098D5"/>
                </a:solidFill>
              </a:rPr>
              <a:t>Click to edit Master subtitle style</a:t>
            </a:r>
          </a:p>
        </p:txBody>
      </p:sp>
      <p:sp>
        <p:nvSpPr>
          <p:cNvPr id="15" name="Right Triangle 74"/>
          <p:cNvSpPr/>
          <p:nvPr userDrawn="1"/>
        </p:nvSpPr>
        <p:spPr>
          <a:xfrm rot="10800000" flipH="1">
            <a:off x="0" y="3341888"/>
            <a:ext cx="8522336" cy="3516114"/>
          </a:xfrm>
          <a:custGeom>
            <a:avLst/>
            <a:gdLst>
              <a:gd name="connsiteX0" fmla="*/ 0 w 6391752"/>
              <a:gd name="connsiteY0" fmla="*/ 3516114 h 3516114"/>
              <a:gd name="connsiteX1" fmla="*/ 0 w 6391752"/>
              <a:gd name="connsiteY1" fmla="*/ 0 h 3516114"/>
              <a:gd name="connsiteX2" fmla="*/ 6391752 w 6391752"/>
              <a:gd name="connsiteY2" fmla="*/ 3516114 h 3516114"/>
              <a:gd name="connsiteX3" fmla="*/ 0 w 6391752"/>
              <a:gd name="connsiteY3" fmla="*/ 3516114 h 3516114"/>
              <a:gd name="connsiteX0" fmla="*/ 0 w 6391752"/>
              <a:gd name="connsiteY0" fmla="*/ 3516114 h 3516114"/>
              <a:gd name="connsiteX1" fmla="*/ 0 w 6391752"/>
              <a:gd name="connsiteY1" fmla="*/ 0 h 3516114"/>
              <a:gd name="connsiteX2" fmla="*/ 1989932 w 6391752"/>
              <a:gd name="connsiteY2" fmla="*/ 1105361 h 3516114"/>
              <a:gd name="connsiteX3" fmla="*/ 6391752 w 6391752"/>
              <a:gd name="connsiteY3" fmla="*/ 3516114 h 3516114"/>
              <a:gd name="connsiteX4" fmla="*/ 0 w 6391752"/>
              <a:gd name="connsiteY4" fmla="*/ 3516114 h 3516114"/>
              <a:gd name="connsiteX0" fmla="*/ 0 w 6391752"/>
              <a:gd name="connsiteY0" fmla="*/ 3517813 h 3517813"/>
              <a:gd name="connsiteX1" fmla="*/ 0 w 6391752"/>
              <a:gd name="connsiteY1" fmla="*/ 1699 h 3517813"/>
              <a:gd name="connsiteX2" fmla="*/ 604452 w 6391752"/>
              <a:gd name="connsiteY2" fmla="*/ 0 h 3517813"/>
              <a:gd name="connsiteX3" fmla="*/ 6391752 w 6391752"/>
              <a:gd name="connsiteY3" fmla="*/ 3517813 h 3517813"/>
              <a:gd name="connsiteX4" fmla="*/ 0 w 6391752"/>
              <a:gd name="connsiteY4" fmla="*/ 3517813 h 3517813"/>
              <a:gd name="connsiteX0" fmla="*/ 0 w 6391752"/>
              <a:gd name="connsiteY0" fmla="*/ 3516114 h 3516114"/>
              <a:gd name="connsiteX1" fmla="*/ 0 w 6391752"/>
              <a:gd name="connsiteY1" fmla="*/ 0 h 3516114"/>
              <a:gd name="connsiteX2" fmla="*/ 607627 w 6391752"/>
              <a:gd name="connsiteY2" fmla="*/ 1476 h 3516114"/>
              <a:gd name="connsiteX3" fmla="*/ 6391752 w 6391752"/>
              <a:gd name="connsiteY3" fmla="*/ 3516114 h 3516114"/>
              <a:gd name="connsiteX4" fmla="*/ 0 w 6391752"/>
              <a:gd name="connsiteY4" fmla="*/ 3516114 h 3516114"/>
              <a:gd name="connsiteX0" fmla="*/ 0 w 6391752"/>
              <a:gd name="connsiteY0" fmla="*/ 3516114 h 3516114"/>
              <a:gd name="connsiteX1" fmla="*/ 0 w 6391752"/>
              <a:gd name="connsiteY1" fmla="*/ 0 h 3516114"/>
              <a:gd name="connsiteX2" fmla="*/ 613977 w 6391752"/>
              <a:gd name="connsiteY2" fmla="*/ 1476 h 3516114"/>
              <a:gd name="connsiteX3" fmla="*/ 6391752 w 6391752"/>
              <a:gd name="connsiteY3" fmla="*/ 3516114 h 3516114"/>
              <a:gd name="connsiteX4" fmla="*/ 0 w 6391752"/>
              <a:gd name="connsiteY4" fmla="*/ 3516114 h 3516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1752" h="3516114">
                <a:moveTo>
                  <a:pt x="0" y="3516114"/>
                </a:moveTo>
                <a:lnTo>
                  <a:pt x="0" y="0"/>
                </a:lnTo>
                <a:lnTo>
                  <a:pt x="613977" y="1476"/>
                </a:lnTo>
                <a:lnTo>
                  <a:pt x="6391752" y="3516114"/>
                </a:lnTo>
                <a:lnTo>
                  <a:pt x="0" y="3516114"/>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0098D5"/>
              </a:solidFill>
            </a:endParaRPr>
          </a:p>
        </p:txBody>
      </p:sp>
    </p:spTree>
    <p:extLst>
      <p:ext uri="{BB962C8B-B14F-4D97-AF65-F5344CB8AC3E}">
        <p14:creationId xmlns:p14="http://schemas.microsoft.com/office/powerpoint/2010/main" val="4239244134"/>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userDrawn="1">
  <p:cSld name="Partner Title Slide">
    <p:bg>
      <p:bgRef idx="1001">
        <a:schemeClr val="bg1"/>
      </p:bgRef>
    </p:bg>
    <p:spTree>
      <p:nvGrpSpPr>
        <p:cNvPr id="1" name=""/>
        <p:cNvGrpSpPr/>
        <p:nvPr/>
      </p:nvGrpSpPr>
      <p:grpSpPr>
        <a:xfrm>
          <a:off x="0" y="0"/>
          <a:ext cx="0" cy="0"/>
          <a:chOff x="0" y="0"/>
          <a:chExt cx="0" cy="0"/>
        </a:xfrm>
      </p:grpSpPr>
      <p:sp>
        <p:nvSpPr>
          <p:cNvPr id="76" name="Right Triangle 75"/>
          <p:cNvSpPr/>
          <p:nvPr userDrawn="1"/>
        </p:nvSpPr>
        <p:spPr>
          <a:xfrm flipH="1">
            <a:off x="8522333" y="1663200"/>
            <a:ext cx="3669667" cy="1681362"/>
          </a:xfrm>
          <a:prstGeom prst="rtTriangle">
            <a:avLst/>
          </a:pr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2" name="Title 1"/>
          <p:cNvSpPr>
            <a:spLocks noGrp="1"/>
          </p:cNvSpPr>
          <p:nvPr>
            <p:ph type="ctrTitle"/>
          </p:nvPr>
        </p:nvSpPr>
        <p:spPr>
          <a:xfrm>
            <a:off x="1591771" y="1619757"/>
            <a:ext cx="6709136" cy="328722"/>
          </a:xfrm>
        </p:spPr>
        <p:txBody>
          <a:bodyPr wrap="square">
            <a:spAutoFit/>
          </a:bodyPr>
          <a:lstStyle>
            <a:lvl1pPr>
              <a:lnSpc>
                <a:spcPts val="2500"/>
              </a:lnSpc>
              <a:defRPr b="1">
                <a:solidFill>
                  <a:srgbClr val="0098D5"/>
                </a:solidFill>
              </a:defRPr>
            </a:lvl1pPr>
          </a:lstStyle>
          <a:p>
            <a:r>
              <a:rPr lang="en-GB" dirty="0"/>
              <a:t>Click to edit Master title style</a:t>
            </a:r>
          </a:p>
        </p:txBody>
      </p:sp>
      <p:sp>
        <p:nvSpPr>
          <p:cNvPr id="3" name="Subtitle 2"/>
          <p:cNvSpPr>
            <a:spLocks noGrp="1"/>
          </p:cNvSpPr>
          <p:nvPr>
            <p:ph type="subTitle" idx="1"/>
          </p:nvPr>
        </p:nvSpPr>
        <p:spPr>
          <a:xfrm>
            <a:off x="1591733" y="2499447"/>
            <a:ext cx="6701960" cy="832448"/>
          </a:xfrm>
        </p:spPr>
        <p:txBody>
          <a:bodyPr/>
          <a:lstStyle>
            <a:lvl1pPr marL="0" indent="0" algn="l">
              <a:lnSpc>
                <a:spcPts val="1800"/>
              </a:lnSpc>
              <a:spcBef>
                <a:spcPts val="0"/>
              </a:spcBef>
              <a:buNone/>
              <a:defRPr sz="14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p>
        </p:txBody>
      </p:sp>
      <p:sp>
        <p:nvSpPr>
          <p:cNvPr id="6" name="Text Placeholder 5"/>
          <p:cNvSpPr>
            <a:spLocks noGrp="1"/>
          </p:cNvSpPr>
          <p:nvPr>
            <p:ph type="body" sz="quarter" idx="10" hasCustomPrompt="1"/>
          </p:nvPr>
        </p:nvSpPr>
        <p:spPr>
          <a:xfrm>
            <a:off x="1591771" y="1976795"/>
            <a:ext cx="6701367" cy="522653"/>
          </a:xfrm>
        </p:spPr>
        <p:txBody>
          <a:bodyPr/>
          <a:lstStyle>
            <a:lvl1pPr marL="0" indent="0">
              <a:buNone/>
              <a:defRPr b="1">
                <a:solidFill>
                  <a:srgbClr val="66737C"/>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GB" dirty="0"/>
              <a:t>Click to edit Master subtitle style</a:t>
            </a:r>
            <a:endParaRPr lang="en-US" dirty="0"/>
          </a:p>
        </p:txBody>
      </p:sp>
      <p:sp>
        <p:nvSpPr>
          <p:cNvPr id="9" name="Picture Placeholder 8"/>
          <p:cNvSpPr>
            <a:spLocks noGrp="1"/>
          </p:cNvSpPr>
          <p:nvPr>
            <p:ph type="pic" sz="quarter" idx="12"/>
          </p:nvPr>
        </p:nvSpPr>
        <p:spPr>
          <a:xfrm>
            <a:off x="814264" y="3341688"/>
            <a:ext cx="11377735" cy="3516312"/>
          </a:xfrm>
          <a:custGeom>
            <a:avLst/>
            <a:gdLst/>
            <a:ahLst/>
            <a:cxnLst/>
            <a:rect l="l" t="t" r="r" b="b"/>
            <a:pathLst>
              <a:path w="8533301" h="3516312">
                <a:moveTo>
                  <a:pt x="0" y="0"/>
                </a:moveTo>
                <a:lnTo>
                  <a:pt x="8533301" y="0"/>
                </a:lnTo>
                <a:lnTo>
                  <a:pt x="8533301" y="3516312"/>
                </a:lnTo>
                <a:lnTo>
                  <a:pt x="0" y="3516312"/>
                </a:lnTo>
                <a:lnTo>
                  <a:pt x="0" y="3514846"/>
                </a:lnTo>
                <a:lnTo>
                  <a:pt x="3279" y="3514838"/>
                </a:lnTo>
                <a:lnTo>
                  <a:pt x="5781054" y="200"/>
                </a:lnTo>
                <a:lnTo>
                  <a:pt x="0" y="200"/>
                </a:lnTo>
                <a:close/>
              </a:path>
            </a:pathLst>
          </a:custGeom>
        </p:spPr>
        <p:txBody>
          <a:bodyPr/>
          <a:lstStyle/>
          <a:p>
            <a:endParaRPr lang="en-US" dirty="0"/>
          </a:p>
        </p:txBody>
      </p:sp>
      <p:sp>
        <p:nvSpPr>
          <p:cNvPr id="10" name="Right Triangle 74"/>
          <p:cNvSpPr/>
          <p:nvPr userDrawn="1"/>
        </p:nvSpPr>
        <p:spPr>
          <a:xfrm rot="10800000" flipH="1">
            <a:off x="0" y="3341888"/>
            <a:ext cx="8522336" cy="3516114"/>
          </a:xfrm>
          <a:custGeom>
            <a:avLst/>
            <a:gdLst>
              <a:gd name="connsiteX0" fmla="*/ 0 w 6391752"/>
              <a:gd name="connsiteY0" fmla="*/ 3516114 h 3516114"/>
              <a:gd name="connsiteX1" fmla="*/ 0 w 6391752"/>
              <a:gd name="connsiteY1" fmla="*/ 0 h 3516114"/>
              <a:gd name="connsiteX2" fmla="*/ 6391752 w 6391752"/>
              <a:gd name="connsiteY2" fmla="*/ 3516114 h 3516114"/>
              <a:gd name="connsiteX3" fmla="*/ 0 w 6391752"/>
              <a:gd name="connsiteY3" fmla="*/ 3516114 h 3516114"/>
              <a:gd name="connsiteX0" fmla="*/ 0 w 6391752"/>
              <a:gd name="connsiteY0" fmla="*/ 3516114 h 3516114"/>
              <a:gd name="connsiteX1" fmla="*/ 0 w 6391752"/>
              <a:gd name="connsiteY1" fmla="*/ 0 h 3516114"/>
              <a:gd name="connsiteX2" fmla="*/ 1989932 w 6391752"/>
              <a:gd name="connsiteY2" fmla="*/ 1105361 h 3516114"/>
              <a:gd name="connsiteX3" fmla="*/ 6391752 w 6391752"/>
              <a:gd name="connsiteY3" fmla="*/ 3516114 h 3516114"/>
              <a:gd name="connsiteX4" fmla="*/ 0 w 6391752"/>
              <a:gd name="connsiteY4" fmla="*/ 3516114 h 3516114"/>
              <a:gd name="connsiteX0" fmla="*/ 0 w 6391752"/>
              <a:gd name="connsiteY0" fmla="*/ 3517813 h 3517813"/>
              <a:gd name="connsiteX1" fmla="*/ 0 w 6391752"/>
              <a:gd name="connsiteY1" fmla="*/ 1699 h 3517813"/>
              <a:gd name="connsiteX2" fmla="*/ 604452 w 6391752"/>
              <a:gd name="connsiteY2" fmla="*/ 0 h 3517813"/>
              <a:gd name="connsiteX3" fmla="*/ 6391752 w 6391752"/>
              <a:gd name="connsiteY3" fmla="*/ 3517813 h 3517813"/>
              <a:gd name="connsiteX4" fmla="*/ 0 w 6391752"/>
              <a:gd name="connsiteY4" fmla="*/ 3517813 h 3517813"/>
              <a:gd name="connsiteX0" fmla="*/ 0 w 6391752"/>
              <a:gd name="connsiteY0" fmla="*/ 3516114 h 3516114"/>
              <a:gd name="connsiteX1" fmla="*/ 0 w 6391752"/>
              <a:gd name="connsiteY1" fmla="*/ 0 h 3516114"/>
              <a:gd name="connsiteX2" fmla="*/ 607627 w 6391752"/>
              <a:gd name="connsiteY2" fmla="*/ 1476 h 3516114"/>
              <a:gd name="connsiteX3" fmla="*/ 6391752 w 6391752"/>
              <a:gd name="connsiteY3" fmla="*/ 3516114 h 3516114"/>
              <a:gd name="connsiteX4" fmla="*/ 0 w 6391752"/>
              <a:gd name="connsiteY4" fmla="*/ 3516114 h 3516114"/>
              <a:gd name="connsiteX0" fmla="*/ 0 w 6391752"/>
              <a:gd name="connsiteY0" fmla="*/ 3516114 h 3516114"/>
              <a:gd name="connsiteX1" fmla="*/ 0 w 6391752"/>
              <a:gd name="connsiteY1" fmla="*/ 0 h 3516114"/>
              <a:gd name="connsiteX2" fmla="*/ 613977 w 6391752"/>
              <a:gd name="connsiteY2" fmla="*/ 1476 h 3516114"/>
              <a:gd name="connsiteX3" fmla="*/ 6391752 w 6391752"/>
              <a:gd name="connsiteY3" fmla="*/ 3516114 h 3516114"/>
              <a:gd name="connsiteX4" fmla="*/ 0 w 6391752"/>
              <a:gd name="connsiteY4" fmla="*/ 3516114 h 3516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1752" h="3516114">
                <a:moveTo>
                  <a:pt x="0" y="3516114"/>
                </a:moveTo>
                <a:lnTo>
                  <a:pt x="0" y="0"/>
                </a:lnTo>
                <a:lnTo>
                  <a:pt x="613977" y="1476"/>
                </a:lnTo>
                <a:lnTo>
                  <a:pt x="6391752" y="3516114"/>
                </a:lnTo>
                <a:lnTo>
                  <a:pt x="0" y="3516114"/>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0098D5"/>
              </a:solidFill>
            </a:endParaRPr>
          </a:p>
        </p:txBody>
      </p:sp>
    </p:spTree>
    <p:extLst>
      <p:ext uri="{BB962C8B-B14F-4D97-AF65-F5344CB8AC3E}">
        <p14:creationId xmlns:p14="http://schemas.microsoft.com/office/powerpoint/2010/main" val="3712107721"/>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Divider Slide">
    <p:bg>
      <p:bgRef idx="1001">
        <a:schemeClr val="bg1"/>
      </p:bgRef>
    </p:bg>
    <p:spTree>
      <p:nvGrpSpPr>
        <p:cNvPr id="1" name=""/>
        <p:cNvGrpSpPr/>
        <p:nvPr/>
      </p:nvGrpSpPr>
      <p:grpSpPr>
        <a:xfrm>
          <a:off x="0" y="0"/>
          <a:ext cx="0" cy="0"/>
          <a:chOff x="0" y="0"/>
          <a:chExt cx="0" cy="0"/>
        </a:xfrm>
      </p:grpSpPr>
      <p:sp>
        <p:nvSpPr>
          <p:cNvPr id="7" name="Picture Placeholder 6"/>
          <p:cNvSpPr>
            <a:spLocks noGrp="1"/>
          </p:cNvSpPr>
          <p:nvPr>
            <p:ph type="pic" sz="quarter" idx="12"/>
          </p:nvPr>
        </p:nvSpPr>
        <p:spPr>
          <a:xfrm>
            <a:off x="1" y="1"/>
            <a:ext cx="8521700" cy="6848475"/>
          </a:xfrm>
          <a:custGeom>
            <a:avLst/>
            <a:gdLst/>
            <a:ahLst/>
            <a:cxnLst/>
            <a:rect l="l" t="t" r="r" b="b"/>
            <a:pathLst>
              <a:path w="6391275" h="6848475">
                <a:moveTo>
                  <a:pt x="0" y="0"/>
                </a:moveTo>
                <a:lnTo>
                  <a:pt x="6391275" y="0"/>
                </a:lnTo>
                <a:lnTo>
                  <a:pt x="6391275" y="6848475"/>
                </a:lnTo>
                <a:lnTo>
                  <a:pt x="6390961" y="6848475"/>
                </a:lnTo>
                <a:lnTo>
                  <a:pt x="6390961" y="4453627"/>
                </a:lnTo>
                <a:lnTo>
                  <a:pt x="2450896" y="6848475"/>
                </a:lnTo>
                <a:lnTo>
                  <a:pt x="0" y="6848475"/>
                </a:lnTo>
                <a:close/>
              </a:path>
            </a:pathLst>
          </a:custGeom>
        </p:spPr>
        <p:txBody>
          <a:bodyPr/>
          <a:lstStyle/>
          <a:p>
            <a:endParaRPr lang="en-US" dirty="0"/>
          </a:p>
        </p:txBody>
      </p:sp>
      <p:sp>
        <p:nvSpPr>
          <p:cNvPr id="6" name="Rectangle 5"/>
          <p:cNvSpPr/>
          <p:nvPr userDrawn="1"/>
        </p:nvSpPr>
        <p:spPr>
          <a:xfrm>
            <a:off x="8521282" y="4453628"/>
            <a:ext cx="3670719" cy="2404372"/>
          </a:xfrm>
          <a:prstGeom prst="rect">
            <a:avLst/>
          </a:prstGeom>
          <a:solidFill>
            <a:srgbClr val="3D4E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ln>
                <a:noFill/>
              </a:ln>
              <a:noFill/>
            </a:endParaRPr>
          </a:p>
        </p:txBody>
      </p:sp>
      <p:sp>
        <p:nvSpPr>
          <p:cNvPr id="15" name="Title 1"/>
          <p:cNvSpPr>
            <a:spLocks noGrp="1"/>
          </p:cNvSpPr>
          <p:nvPr>
            <p:ph type="ctrTitle" hasCustomPrompt="1"/>
          </p:nvPr>
        </p:nvSpPr>
        <p:spPr>
          <a:xfrm>
            <a:off x="9120000" y="4736641"/>
            <a:ext cx="3072000" cy="328722"/>
          </a:xfrm>
        </p:spPr>
        <p:txBody>
          <a:bodyPr wrap="square">
            <a:spAutoFit/>
          </a:bodyPr>
          <a:lstStyle>
            <a:lvl1pPr>
              <a:lnSpc>
                <a:spcPts val="2500"/>
              </a:lnSpc>
              <a:defRPr b="1">
                <a:solidFill>
                  <a:srgbClr val="FFFFFF"/>
                </a:solidFill>
              </a:defRPr>
            </a:lvl1pPr>
          </a:lstStyle>
          <a:p>
            <a:r>
              <a:rPr lang="en-GB" dirty="0"/>
              <a:t>Section</a:t>
            </a:r>
          </a:p>
        </p:txBody>
      </p:sp>
      <p:sp>
        <p:nvSpPr>
          <p:cNvPr id="16" name="Subtitle 2"/>
          <p:cNvSpPr>
            <a:spLocks noGrp="1"/>
          </p:cNvSpPr>
          <p:nvPr>
            <p:ph type="subTitle" idx="1" hasCustomPrompt="1"/>
          </p:nvPr>
        </p:nvSpPr>
        <p:spPr>
          <a:xfrm>
            <a:off x="9120001" y="5651501"/>
            <a:ext cx="3072001" cy="1196975"/>
          </a:xfrm>
        </p:spPr>
        <p:txBody>
          <a:bodyPr/>
          <a:lstStyle>
            <a:lvl1pPr marL="0" indent="0" algn="l">
              <a:lnSpc>
                <a:spcPts val="1800"/>
              </a:lnSpc>
              <a:spcBef>
                <a:spcPts val="0"/>
              </a:spcBef>
              <a:buNone/>
              <a:defRPr sz="1400" b="1">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text</a:t>
            </a:r>
          </a:p>
        </p:txBody>
      </p:sp>
      <p:sp>
        <p:nvSpPr>
          <p:cNvPr id="19" name="Right Triangle 18"/>
          <p:cNvSpPr/>
          <p:nvPr userDrawn="1"/>
        </p:nvSpPr>
        <p:spPr>
          <a:xfrm flipH="1">
            <a:off x="8522333" y="2772266"/>
            <a:ext cx="3669667" cy="1681362"/>
          </a:xfrm>
          <a:prstGeom prst="rtTriangle">
            <a:avLst/>
          </a:pr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3" name="Text Placeholder 2"/>
          <p:cNvSpPr>
            <a:spLocks noGrp="1"/>
          </p:cNvSpPr>
          <p:nvPr>
            <p:ph type="body" sz="quarter" idx="11" hasCustomPrompt="1"/>
          </p:nvPr>
        </p:nvSpPr>
        <p:spPr>
          <a:xfrm>
            <a:off x="9120001" y="5054491"/>
            <a:ext cx="3072000" cy="511889"/>
          </a:xfrm>
        </p:spPr>
        <p:txBody>
          <a:bodyPr/>
          <a:lstStyle>
            <a:lvl1pPr marL="0" indent="0">
              <a:buNone/>
              <a:defRPr sz="1800" b="1">
                <a:solidFill>
                  <a:srgbClr val="0098D5"/>
                </a:solidFill>
              </a:defRPr>
            </a:lvl1pPr>
          </a:lstStyle>
          <a:p>
            <a:r>
              <a:rPr lang="en-GB" sz="2000" dirty="0">
                <a:solidFill>
                  <a:srgbClr val="0098D5"/>
                </a:solidFill>
              </a:rPr>
              <a:t>Divider</a:t>
            </a:r>
          </a:p>
        </p:txBody>
      </p:sp>
      <p:sp>
        <p:nvSpPr>
          <p:cNvPr id="14" name="Right Triangle 13"/>
          <p:cNvSpPr/>
          <p:nvPr userDrawn="1"/>
        </p:nvSpPr>
        <p:spPr>
          <a:xfrm flipH="1">
            <a:off x="3246967" y="4453628"/>
            <a:ext cx="5274315" cy="2404373"/>
          </a:xfrm>
          <a:prstGeom prst="rtTriangle">
            <a:avLst/>
          </a:pr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40605810"/>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Naming Intro Slide">
    <p:bg>
      <p:bgRef idx="1001">
        <a:schemeClr val="bg1"/>
      </p:bgRef>
    </p:bg>
    <p:spTree>
      <p:nvGrpSpPr>
        <p:cNvPr id="1" name=""/>
        <p:cNvGrpSpPr/>
        <p:nvPr/>
      </p:nvGrpSpPr>
      <p:grpSpPr>
        <a:xfrm>
          <a:off x="0" y="0"/>
          <a:ext cx="0" cy="0"/>
          <a:chOff x="0" y="0"/>
          <a:chExt cx="0" cy="0"/>
        </a:xfrm>
      </p:grpSpPr>
      <p:sp>
        <p:nvSpPr>
          <p:cNvPr id="5" name="Picture Placeholder 4"/>
          <p:cNvSpPr>
            <a:spLocks noGrp="1"/>
          </p:cNvSpPr>
          <p:nvPr>
            <p:ph type="pic" sz="quarter" idx="11"/>
          </p:nvPr>
        </p:nvSpPr>
        <p:spPr>
          <a:xfrm>
            <a:off x="600961" y="1400117"/>
            <a:ext cx="4878483" cy="4443802"/>
          </a:xfrm>
          <a:custGeom>
            <a:avLst/>
            <a:gdLst/>
            <a:ahLst/>
            <a:cxnLst/>
            <a:rect l="l" t="t" r="r" b="b"/>
            <a:pathLst>
              <a:path w="3658862" h="4443802">
                <a:moveTo>
                  <a:pt x="3658862" y="0"/>
                </a:moveTo>
                <a:lnTo>
                  <a:pt x="3658862" y="4443802"/>
                </a:lnTo>
                <a:lnTo>
                  <a:pt x="0" y="2221901"/>
                </a:lnTo>
                <a:close/>
              </a:path>
            </a:pathLst>
          </a:custGeom>
          <a:ln>
            <a:noFill/>
          </a:ln>
        </p:spPr>
        <p:txBody>
          <a:bodyPr/>
          <a:lstStyle/>
          <a:p>
            <a:endParaRPr lang="en-US" dirty="0"/>
          </a:p>
        </p:txBody>
      </p:sp>
      <p:sp>
        <p:nvSpPr>
          <p:cNvPr id="2" name="Title 1"/>
          <p:cNvSpPr>
            <a:spLocks noGrp="1"/>
          </p:cNvSpPr>
          <p:nvPr>
            <p:ph type="ctrTitle"/>
          </p:nvPr>
        </p:nvSpPr>
        <p:spPr>
          <a:xfrm>
            <a:off x="5884118" y="4688573"/>
            <a:ext cx="6104684" cy="328722"/>
          </a:xfrm>
        </p:spPr>
        <p:txBody>
          <a:bodyPr wrap="square">
            <a:spAutoFit/>
          </a:bodyPr>
          <a:lstStyle>
            <a:lvl1pPr>
              <a:lnSpc>
                <a:spcPts val="2500"/>
              </a:lnSpc>
              <a:defRPr b="1">
                <a:solidFill>
                  <a:srgbClr val="0098D5"/>
                </a:solidFill>
              </a:defRPr>
            </a:lvl1pPr>
          </a:lstStyle>
          <a:p>
            <a:r>
              <a:rPr lang="en-GB" dirty="0"/>
              <a:t>Click to edit Master title style</a:t>
            </a:r>
          </a:p>
        </p:txBody>
      </p:sp>
      <p:sp>
        <p:nvSpPr>
          <p:cNvPr id="6" name="Text Placeholder 5"/>
          <p:cNvSpPr>
            <a:spLocks noGrp="1"/>
          </p:cNvSpPr>
          <p:nvPr>
            <p:ph type="body" sz="quarter" idx="10" hasCustomPrompt="1"/>
          </p:nvPr>
        </p:nvSpPr>
        <p:spPr>
          <a:xfrm>
            <a:off x="5884119" y="5056882"/>
            <a:ext cx="6104683" cy="522653"/>
          </a:xfrm>
        </p:spPr>
        <p:txBody>
          <a:bodyPr/>
          <a:lstStyle>
            <a:lvl1pPr marL="0" indent="0">
              <a:buNone/>
              <a:defRPr b="0">
                <a:solidFill>
                  <a:srgbClr val="66737C"/>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GB" dirty="0"/>
              <a:t>Click to edit Master subtitle style</a:t>
            </a:r>
            <a:endParaRPr lang="en-US" dirty="0"/>
          </a:p>
        </p:txBody>
      </p:sp>
      <p:sp>
        <p:nvSpPr>
          <p:cNvPr id="10" name="Rectangle 3"/>
          <p:cNvSpPr/>
          <p:nvPr userDrawn="1"/>
        </p:nvSpPr>
        <p:spPr>
          <a:xfrm>
            <a:off x="1" y="1"/>
            <a:ext cx="5479444" cy="3895725"/>
          </a:xfrm>
          <a:custGeom>
            <a:avLst/>
            <a:gdLst>
              <a:gd name="connsiteX0" fmla="*/ 0 w 4109583"/>
              <a:gd name="connsiteY0" fmla="*/ 0 h 3895725"/>
              <a:gd name="connsiteX1" fmla="*/ 4109583 w 4109583"/>
              <a:gd name="connsiteY1" fmla="*/ 0 h 3895725"/>
              <a:gd name="connsiteX2" fmla="*/ 4109583 w 4109583"/>
              <a:gd name="connsiteY2" fmla="*/ 3895725 h 3895725"/>
              <a:gd name="connsiteX3" fmla="*/ 0 w 4109583"/>
              <a:gd name="connsiteY3" fmla="*/ 3895725 h 3895725"/>
              <a:gd name="connsiteX4" fmla="*/ 0 w 4109583"/>
              <a:gd name="connsiteY4" fmla="*/ 0 h 3895725"/>
              <a:gd name="connsiteX0" fmla="*/ 0 w 4109583"/>
              <a:gd name="connsiteY0" fmla="*/ 0 h 3895725"/>
              <a:gd name="connsiteX1" fmla="*/ 4109583 w 4109583"/>
              <a:gd name="connsiteY1" fmla="*/ 0 h 3895725"/>
              <a:gd name="connsiteX2" fmla="*/ 4109583 w 4109583"/>
              <a:gd name="connsiteY2" fmla="*/ 1400117 h 3895725"/>
              <a:gd name="connsiteX3" fmla="*/ 0 w 4109583"/>
              <a:gd name="connsiteY3" fmla="*/ 3895725 h 3895725"/>
              <a:gd name="connsiteX4" fmla="*/ 0 w 4109583"/>
              <a:gd name="connsiteY4" fmla="*/ 0 h 389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09583" h="3895725">
                <a:moveTo>
                  <a:pt x="0" y="0"/>
                </a:moveTo>
                <a:lnTo>
                  <a:pt x="4109583" y="0"/>
                </a:lnTo>
                <a:lnTo>
                  <a:pt x="4109583" y="1400117"/>
                </a:lnTo>
                <a:lnTo>
                  <a:pt x="0" y="3895725"/>
                </a:lnTo>
                <a:lnTo>
                  <a:pt x="0" y="0"/>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888840715"/>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and Text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91734" y="669922"/>
            <a:ext cx="6701221" cy="318036"/>
          </a:xfrm>
        </p:spPr>
        <p:txBody>
          <a:bodyPr/>
          <a:lstStyle>
            <a:lvl1pPr>
              <a:defRPr b="0">
                <a:solidFill>
                  <a:srgbClr val="0098D5"/>
                </a:solidFill>
              </a:defRPr>
            </a:lvl1pPr>
          </a:lstStyle>
          <a:p>
            <a:r>
              <a:rPr lang="en-GB" dirty="0"/>
              <a:t>Click to edit Master title style</a:t>
            </a:r>
          </a:p>
        </p:txBody>
      </p:sp>
      <p:sp>
        <p:nvSpPr>
          <p:cNvPr id="3" name="Content Placeholder 2"/>
          <p:cNvSpPr>
            <a:spLocks noGrp="1"/>
          </p:cNvSpPr>
          <p:nvPr>
            <p:ph idx="1"/>
          </p:nvPr>
        </p:nvSpPr>
        <p:spPr>
          <a:xfrm>
            <a:off x="1595561" y="1676711"/>
            <a:ext cx="9051273" cy="44691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Subtitle 2"/>
          <p:cNvSpPr>
            <a:spLocks noGrp="1"/>
          </p:cNvSpPr>
          <p:nvPr>
            <p:ph type="subTitle" idx="10" hasCustomPrompt="1"/>
          </p:nvPr>
        </p:nvSpPr>
        <p:spPr>
          <a:xfrm>
            <a:off x="1591734" y="1059372"/>
            <a:ext cx="6701221" cy="473282"/>
          </a:xfrm>
        </p:spPr>
        <p:txBody>
          <a:bodyPr/>
          <a:lstStyle>
            <a:lvl1pPr marL="0" indent="0" algn="l">
              <a:lnSpc>
                <a:spcPts val="1800"/>
              </a:lnSpc>
              <a:spcBef>
                <a:spcPts val="0"/>
              </a:spcBef>
              <a:buNone/>
              <a:defRPr sz="2000" b="0">
                <a:solidFill>
                  <a:srgbClr val="66737C"/>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text</a:t>
            </a:r>
          </a:p>
        </p:txBody>
      </p:sp>
    </p:spTree>
    <p:extLst>
      <p:ext uri="{BB962C8B-B14F-4D97-AF65-F5344CB8AC3E}">
        <p14:creationId xmlns:p14="http://schemas.microsoft.com/office/powerpoint/2010/main" val="130099017"/>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Title and Text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91734" y="669922"/>
            <a:ext cx="6701221" cy="318036"/>
          </a:xfrm>
        </p:spPr>
        <p:txBody>
          <a:bodyPr/>
          <a:lstStyle>
            <a:lvl1pPr>
              <a:defRPr b="0">
                <a:solidFill>
                  <a:srgbClr val="0098D5"/>
                </a:solidFill>
              </a:defRPr>
            </a:lvl1pPr>
          </a:lstStyle>
          <a:p>
            <a:r>
              <a:rPr lang="en-GB" dirty="0"/>
              <a:t>Click to edit Master title style</a:t>
            </a:r>
          </a:p>
        </p:txBody>
      </p:sp>
      <p:sp>
        <p:nvSpPr>
          <p:cNvPr id="3" name="Content Placeholder 2"/>
          <p:cNvSpPr>
            <a:spLocks noGrp="1"/>
          </p:cNvSpPr>
          <p:nvPr>
            <p:ph idx="1"/>
          </p:nvPr>
        </p:nvSpPr>
        <p:spPr>
          <a:xfrm>
            <a:off x="1595561" y="1676711"/>
            <a:ext cx="9051273" cy="44691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Subtitle 2"/>
          <p:cNvSpPr>
            <a:spLocks noGrp="1"/>
          </p:cNvSpPr>
          <p:nvPr>
            <p:ph type="subTitle" idx="10" hasCustomPrompt="1"/>
          </p:nvPr>
        </p:nvSpPr>
        <p:spPr>
          <a:xfrm>
            <a:off x="1591734" y="1059372"/>
            <a:ext cx="6701221" cy="473282"/>
          </a:xfrm>
        </p:spPr>
        <p:txBody>
          <a:bodyPr/>
          <a:lstStyle>
            <a:lvl1pPr marL="0" indent="0" algn="l">
              <a:lnSpc>
                <a:spcPts val="1800"/>
              </a:lnSpc>
              <a:spcBef>
                <a:spcPts val="0"/>
              </a:spcBef>
              <a:buNone/>
              <a:defRPr sz="2000" b="0">
                <a:solidFill>
                  <a:srgbClr val="66737C"/>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text</a:t>
            </a:r>
          </a:p>
        </p:txBody>
      </p:sp>
    </p:spTree>
    <p:extLst>
      <p:ext uri="{BB962C8B-B14F-4D97-AF65-F5344CB8AC3E}">
        <p14:creationId xmlns:p14="http://schemas.microsoft.com/office/powerpoint/2010/main" val="2370908720"/>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Only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91734" y="671833"/>
            <a:ext cx="6701221" cy="318036"/>
          </a:xfrm>
        </p:spPr>
        <p:txBody>
          <a:bodyPr/>
          <a:lstStyle>
            <a:lvl1pPr>
              <a:defRPr b="0">
                <a:solidFill>
                  <a:srgbClr val="0098D5"/>
                </a:solidFill>
              </a:defRPr>
            </a:lvl1pPr>
          </a:lstStyle>
          <a:p>
            <a:r>
              <a:rPr lang="en-GB" dirty="0"/>
              <a:t>Click to edit Master title style</a:t>
            </a:r>
          </a:p>
        </p:txBody>
      </p:sp>
      <p:sp>
        <p:nvSpPr>
          <p:cNvPr id="5" name="Subtitle 2"/>
          <p:cNvSpPr>
            <a:spLocks noGrp="1"/>
          </p:cNvSpPr>
          <p:nvPr>
            <p:ph type="subTitle" idx="10" hasCustomPrompt="1"/>
          </p:nvPr>
        </p:nvSpPr>
        <p:spPr>
          <a:xfrm>
            <a:off x="1591734" y="1061283"/>
            <a:ext cx="6701221" cy="473282"/>
          </a:xfrm>
        </p:spPr>
        <p:txBody>
          <a:bodyPr/>
          <a:lstStyle>
            <a:lvl1pPr marL="0" indent="0" algn="l">
              <a:lnSpc>
                <a:spcPts val="1800"/>
              </a:lnSpc>
              <a:spcBef>
                <a:spcPts val="0"/>
              </a:spcBef>
              <a:buNone/>
              <a:defRPr sz="2000" b="0">
                <a:solidFill>
                  <a:srgbClr val="66737C"/>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text</a:t>
            </a:r>
          </a:p>
        </p:txBody>
      </p:sp>
    </p:spTree>
    <p:extLst>
      <p:ext uri="{BB962C8B-B14F-4D97-AF65-F5344CB8AC3E}">
        <p14:creationId xmlns:p14="http://schemas.microsoft.com/office/powerpoint/2010/main" val="808656771"/>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2800" b="1">
                <a:latin typeface="Arial" pitchFamily="34" charset="0"/>
                <a:cs typeface="Arial" pitchFamily="34" charset="0"/>
              </a:defRPr>
            </a:lvl1pPr>
          </a:lstStyle>
          <a:p>
            <a:r>
              <a:rPr lang="en-US" dirty="0"/>
              <a:t>Click to edit Master title style</a:t>
            </a:r>
            <a:endParaRPr lang="en-GB" dirty="0"/>
          </a:p>
        </p:txBody>
      </p:sp>
      <p:grpSp>
        <p:nvGrpSpPr>
          <p:cNvPr id="7" name="Group 6"/>
          <p:cNvGrpSpPr/>
          <p:nvPr userDrawn="1"/>
        </p:nvGrpSpPr>
        <p:grpSpPr>
          <a:xfrm>
            <a:off x="623392" y="6145832"/>
            <a:ext cx="10945216" cy="432048"/>
            <a:chOff x="467544" y="6145832"/>
            <a:chExt cx="8208912" cy="432048"/>
          </a:xfrm>
        </p:grpSpPr>
        <p:pic>
          <p:nvPicPr>
            <p:cNvPr id="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67544" y="6145832"/>
              <a:ext cx="8208912" cy="432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93068" y="6145832"/>
              <a:ext cx="6552728" cy="400110"/>
            </a:xfrm>
            <a:prstGeom prst="rect">
              <a:avLst/>
            </a:prstGeom>
            <a:noFill/>
          </p:spPr>
          <p:txBody>
            <a:bodyPr wrap="square" rtlCol="0">
              <a:spAutoFit/>
            </a:bodyPr>
            <a:lstStyle/>
            <a:p>
              <a:r>
                <a:rPr lang="en-GB" sz="2000" dirty="0">
                  <a:solidFill>
                    <a:schemeClr val="bg1"/>
                  </a:solidFill>
                  <a:latin typeface="Arial" pitchFamily="34" charset="0"/>
                  <a:cs typeface="Arial" pitchFamily="34" charset="0"/>
                </a:rPr>
                <a:t>Infrastructure Strategic Alliance</a:t>
              </a:r>
            </a:p>
          </p:txBody>
        </p:sp>
      </p:grpSp>
      <p:sp>
        <p:nvSpPr>
          <p:cNvPr id="4" name="Text Placeholder 3"/>
          <p:cNvSpPr>
            <a:spLocks noGrp="1"/>
          </p:cNvSpPr>
          <p:nvPr>
            <p:ph type="body" sz="quarter" idx="10"/>
          </p:nvPr>
        </p:nvSpPr>
        <p:spPr>
          <a:xfrm>
            <a:off x="623392" y="1412776"/>
            <a:ext cx="10945216" cy="4608512"/>
          </a:xfrm>
        </p:spPr>
        <p:txBody>
          <a:bodyPr/>
          <a:lstStyle>
            <a:lvl1pPr>
              <a:defRPr sz="2400">
                <a:latin typeface="Arial" pitchFamily="34" charset="0"/>
                <a:cs typeface="Arial" pitchFamily="34" charset="0"/>
              </a:defRPr>
            </a:lvl1pPr>
            <a:lvl2pPr>
              <a:defRPr sz="2100" b="0">
                <a:latin typeface="Arial" pitchFamily="34" charset="0"/>
                <a:cs typeface="Arial" pitchFamily="34" charset="0"/>
              </a:defRPr>
            </a:lvl2pPr>
            <a:lvl3pPr>
              <a:defRPr sz="1800">
                <a:latin typeface="Arial" pitchFamily="34" charset="0"/>
                <a:cs typeface="Arial" pitchFamily="34" charset="0"/>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Text Box 2"/>
          <p:cNvSpPr txBox="1">
            <a:spLocks noChangeArrowheads="1"/>
          </p:cNvSpPr>
          <p:nvPr userDrawn="1"/>
        </p:nvSpPr>
        <p:spPr bwMode="auto">
          <a:xfrm>
            <a:off x="8880309" y="0"/>
            <a:ext cx="3023659" cy="1162794"/>
          </a:xfrm>
          <a:prstGeom prst="rect">
            <a:avLst/>
          </a:prstGeom>
          <a:noFill/>
          <a:ln>
            <a:noFill/>
          </a:ln>
          <a:effectLst/>
          <a:extLst>
            <a:ext uri="{909E8E84-426E-40DD-AFC4-6F175D3DCCD1}">
              <a14:hiddenFill xmlns:a14="http://schemas.microsoft.com/office/drawing/2010/main">
                <a:solidFill>
                  <a:srgbClr val="006643"/>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36576" tIns="36576" rIns="36576" bIns="36576"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6643"/>
                </a:solidFill>
                <a:effectLst/>
                <a:latin typeface="Arial" pitchFamily="34" charset="0"/>
                <a:cs typeface="Arial" pitchFamily="34" charset="0"/>
              </a:rPr>
              <a:t>Infrastructure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rgbClr val="006643"/>
                </a:solidFill>
                <a:effectLst/>
                <a:latin typeface="Arial" pitchFamily="34" charset="0"/>
                <a:cs typeface="Arial" pitchFamily="34" charset="0"/>
              </a:rPr>
              <a:t>Strategic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6643"/>
                </a:solidFill>
                <a:effectLst/>
                <a:latin typeface="Arial" pitchFamily="34" charset="0"/>
                <a:cs typeface="Arial" pitchFamily="34" charset="0"/>
              </a:rPr>
              <a:t>Alliance</a:t>
            </a:r>
            <a:endParaRPr kumimoji="0" lang="en-US" sz="16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97962031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lgn="l">
              <a:defRPr sz="2800" b="1">
                <a:latin typeface="Arial" pitchFamily="34" charset="0"/>
                <a:cs typeface="Arial" pitchFamily="34" charset="0"/>
              </a:defRPr>
            </a:lvl1pPr>
          </a:lstStyle>
          <a:p>
            <a:r>
              <a:rPr lang="en-US" dirty="0"/>
              <a:t>Click to edit Master title style</a:t>
            </a:r>
            <a:endParaRPr lang="en-GB" dirty="0"/>
          </a:p>
        </p:txBody>
      </p:sp>
      <p:grpSp>
        <p:nvGrpSpPr>
          <p:cNvPr id="7" name="Group 6"/>
          <p:cNvGrpSpPr/>
          <p:nvPr userDrawn="1"/>
        </p:nvGrpSpPr>
        <p:grpSpPr>
          <a:xfrm>
            <a:off x="623392" y="6145832"/>
            <a:ext cx="10945216" cy="432048"/>
            <a:chOff x="467544" y="6145832"/>
            <a:chExt cx="8208912" cy="432048"/>
          </a:xfrm>
        </p:grpSpPr>
        <p:pic>
          <p:nvPicPr>
            <p:cNvPr id="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67544" y="6145832"/>
              <a:ext cx="8208912" cy="432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93068" y="6145832"/>
              <a:ext cx="6552728" cy="400110"/>
            </a:xfrm>
            <a:prstGeom prst="rect">
              <a:avLst/>
            </a:prstGeom>
            <a:noFill/>
          </p:spPr>
          <p:txBody>
            <a:bodyPr wrap="square" rtlCol="0">
              <a:spAutoFit/>
            </a:bodyPr>
            <a:lstStyle/>
            <a:p>
              <a:r>
                <a:rPr lang="en-GB" sz="2000" dirty="0">
                  <a:solidFill>
                    <a:schemeClr val="bg1"/>
                  </a:solidFill>
                  <a:latin typeface="Arial" pitchFamily="34" charset="0"/>
                  <a:cs typeface="Arial" pitchFamily="34" charset="0"/>
                </a:rPr>
                <a:t>Infrastructure Strategic Alliance</a:t>
              </a:r>
            </a:p>
          </p:txBody>
        </p:sp>
      </p:grpSp>
      <p:sp>
        <p:nvSpPr>
          <p:cNvPr id="4" name="Text Placeholder 3"/>
          <p:cNvSpPr>
            <a:spLocks noGrp="1"/>
          </p:cNvSpPr>
          <p:nvPr>
            <p:ph type="body" sz="quarter" idx="10"/>
          </p:nvPr>
        </p:nvSpPr>
        <p:spPr>
          <a:xfrm>
            <a:off x="623392" y="1412776"/>
            <a:ext cx="10945216" cy="4608512"/>
          </a:xfrm>
        </p:spPr>
        <p:txBody>
          <a:bodyPr/>
          <a:lstStyle>
            <a:lvl1pPr>
              <a:defRPr sz="2400">
                <a:latin typeface="Arial" pitchFamily="34" charset="0"/>
                <a:cs typeface="Arial" pitchFamily="34" charset="0"/>
              </a:defRPr>
            </a:lvl1pPr>
            <a:lvl2pPr>
              <a:defRPr sz="2100" b="0">
                <a:latin typeface="Arial" pitchFamily="34" charset="0"/>
                <a:cs typeface="Arial" pitchFamily="34" charset="0"/>
              </a:defRPr>
            </a:lvl2pPr>
            <a:lvl3pPr>
              <a:defRPr sz="1800">
                <a:latin typeface="Arial" pitchFamily="34" charset="0"/>
                <a:cs typeface="Arial" pitchFamily="34" charset="0"/>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Text Box 2"/>
          <p:cNvSpPr txBox="1">
            <a:spLocks noChangeArrowheads="1"/>
          </p:cNvSpPr>
          <p:nvPr userDrawn="1"/>
        </p:nvSpPr>
        <p:spPr bwMode="auto">
          <a:xfrm>
            <a:off x="8880309" y="0"/>
            <a:ext cx="3023659" cy="1162794"/>
          </a:xfrm>
          <a:prstGeom prst="rect">
            <a:avLst/>
          </a:prstGeom>
          <a:noFill/>
          <a:ln>
            <a:noFill/>
          </a:ln>
          <a:effectLst/>
          <a:extLst>
            <a:ext uri="{909E8E84-426E-40DD-AFC4-6F175D3DCCD1}">
              <a14:hiddenFill xmlns:a14="http://schemas.microsoft.com/office/drawing/2010/main">
                <a:solidFill>
                  <a:srgbClr val="006643"/>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txBody>
          <a:bodyPr vert="horz" wrap="square" lIns="36576" tIns="36576" rIns="36576" bIns="36576"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6643"/>
                </a:solidFill>
                <a:effectLst/>
                <a:latin typeface="Arial" pitchFamily="34" charset="0"/>
                <a:cs typeface="Arial" pitchFamily="34" charset="0"/>
              </a:rPr>
              <a:t>Infrastructure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rgbClr val="006643"/>
                </a:solidFill>
                <a:effectLst/>
                <a:latin typeface="Arial" pitchFamily="34" charset="0"/>
                <a:cs typeface="Arial" pitchFamily="34" charset="0"/>
              </a:rPr>
              <a:t>Strategic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6643"/>
                </a:solidFill>
                <a:effectLst/>
                <a:latin typeface="Arial" pitchFamily="34" charset="0"/>
                <a:cs typeface="Arial" pitchFamily="34" charset="0"/>
              </a:rPr>
              <a:t>Alliance</a:t>
            </a:r>
            <a:endParaRPr kumimoji="0" lang="en-US" sz="16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4888727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607293" y="231774"/>
            <a:ext cx="9584707" cy="307777"/>
          </a:xfrm>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4545646"/>
      </p:ext>
    </p:extLst>
  </p:cSld>
  <p:clrMapOvr>
    <a:masterClrMapping/>
  </p:clrMapOvr>
  <p:transition>
    <p:wipe dir="r"/>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A0C0817-A112-4847-8014-A94B7D2A4EA3}" type="datetime1">
              <a:rPr lang="en-US" smtClean="0"/>
              <a:t>2/17/2020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1591292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713803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9679066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7066867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2240826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7766360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4069846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975080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2/17/2020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3322384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2/17/2020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9372277"/>
      </p:ext>
    </p:extLst>
  </p:cSld>
  <p:clrMapOvr>
    <a:masterClrMapping/>
  </p:clrMapOvr>
  <p:hf sldNum="0" hdr="0" ftr="0" dt="0"/>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2/17/2020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1126726"/>
      </p:ext>
    </p:extLst>
  </p:cSld>
  <p:clrMapOvr>
    <a:masterClrMapping/>
  </p:clrMapOvr>
  <p:hf sldNum="0" hdr="0" ftr="0" dt="0"/>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2/17/2020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42215619"/>
      </p:ext>
    </p:extLst>
  </p:cSld>
  <p:clrMapOvr>
    <a:masterClrMapping/>
  </p:clrMapOvr>
  <p:hf sldNum="0" hdr="0" ftr="0" dt="0"/>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2/17/2020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60351202"/>
      </p:ext>
    </p:extLst>
  </p:cSld>
  <p:clrMapOvr>
    <a:masterClrMapping/>
  </p:clrMapOvr>
  <p:hf sldNum="0" hdr="0" ftr="0" dt="0"/>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2/17/2020</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6740247"/>
      </p:ext>
    </p:extLst>
  </p:cSld>
  <p:clrMapOvr>
    <a:masterClrMapping/>
  </p:clrMapOvr>
  <p:hf sldNum="0" hdr="0" ftr="0" dt="0"/>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2/17/2020</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10415327"/>
      </p:ext>
    </p:extLst>
  </p:cSld>
  <p:clrMapOvr>
    <a:masterClrMapping/>
  </p:clrMapOvr>
  <p:hf sldNum="0" hdr="0" ftr="0" dt="0"/>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6932995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6981313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995983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902829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231800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1399218"/>
      </p:ext>
    </p:extLst>
  </p:cSld>
  <p:clrMapOvr>
    <a:masterClrMapping/>
  </p:clrMapOvr>
  <p:extLst>
    <p:ext uri="{DCECCB84-F9BA-43D5-87BE-67443E8EF086}">
      <p15:sldGuideLst xmlns:p15="http://schemas.microsoft.com/office/powerpoint/2012/main"/>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60552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708550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3171008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5278269"/>
      </p:ext>
    </p:extLst>
  </p:cSld>
  <p:clrMapOvr>
    <a:masterClrMapping/>
  </p:clrMapOvr>
  <p:extLst>
    <p:ext uri="{DCECCB84-F9BA-43D5-87BE-67443E8EF086}">
      <p15:sldGuideLst xmlns:p15="http://schemas.microsoft.com/office/powerpoint/2012/main"/>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dirty="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B61BEF0D-F0BB-DE4B-95CE-6DB70DBA9567}" type="datetimeFigureOut">
              <a:rPr lang="en-US" smtClean="0"/>
              <a:pPr/>
              <a:t>2/17/2020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6969348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dirty="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3238170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3394364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637443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813057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990512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35A2387-0868-44B8-B2C2-65057CE978AF}"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376836736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5A2387-0868-44B8-B2C2-65057CE978AF}"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77517146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5A2387-0868-44B8-B2C2-65057CE978AF}"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121256733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35A2387-0868-44B8-B2C2-65057CE978AF}"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8349008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35A2387-0868-44B8-B2C2-65057CE978AF}" type="datetimeFigureOut">
              <a:rPr lang="en-GB" smtClean="0"/>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79729740"/>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35A2387-0868-44B8-B2C2-65057CE978AF}"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272193464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5A2387-0868-44B8-B2C2-65057CE978AF}" type="datetimeFigureOut">
              <a:rPr lang="en-GB" smtClean="0"/>
              <a:t>17/02/2020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158826679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5A2387-0868-44B8-B2C2-65057CE978AF}"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401534685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5A2387-0868-44B8-B2C2-65057CE978AF}"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88013548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5A2387-0868-44B8-B2C2-65057CE978AF}"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286295886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5A2387-0868-44B8-B2C2-65057CE978AF}"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08443-4603-4BCA-A952-25749C93C308}" type="slidenum">
              <a:rPr lang="en-GB" smtClean="0"/>
              <a:t>‹#›</a:t>
            </a:fld>
            <a:endParaRPr lang="en-GB"/>
          </a:p>
        </p:txBody>
      </p:sp>
    </p:spTree>
    <p:extLst>
      <p:ext uri="{BB962C8B-B14F-4D97-AF65-F5344CB8AC3E}">
        <p14:creationId xmlns:p14="http://schemas.microsoft.com/office/powerpoint/2010/main" val="121237293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DC5BFE7-746B-754B-A631-7DA0914E4AE4}" type="datetimeFigureOut">
              <a:rPr lang="en-US" smtClean="0"/>
              <a:t>2/17/2020</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44388288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C5BFE7-746B-754B-A631-7DA0914E4AE4}" type="datetimeFigureOut">
              <a:rPr lang="en-US" smtClean="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100638018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DC5BFE7-746B-754B-A631-7DA0914E4AE4}" type="datetimeFigureOut">
              <a:rPr lang="en-US" smtClean="0"/>
              <a:t>2/17/2020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1556372222"/>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C5BFE7-746B-754B-A631-7DA0914E4AE4}" type="datetimeFigureOut">
              <a:rPr lang="en-US" smtClean="0"/>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154816610"/>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C5BFE7-746B-754B-A631-7DA0914E4AE4}" type="datetimeFigureOut">
              <a:rPr lang="en-US" smtClean="0"/>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262782677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C5BFE7-746B-754B-A631-7DA0914E4AE4}" type="datetimeFigureOut">
              <a:rPr lang="en-US" smtClean="0"/>
              <a:t>2/17/2020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273121344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C5BFE7-746B-754B-A631-7DA0914E4AE4}" type="datetimeFigureOut">
              <a:rPr lang="en-US" smtClean="0"/>
              <a:t>2/17/2020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3046605429"/>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DC5BFE7-746B-754B-A631-7DA0914E4AE4}" type="datetimeFigureOut">
              <a:rPr lang="en-US" smtClean="0"/>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144619748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DC5BFE7-746B-754B-A631-7DA0914E4AE4}" type="datetimeFigureOut">
              <a:rPr lang="en-US" smtClean="0"/>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2021942875"/>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DC5BFE7-746B-754B-A631-7DA0914E4AE4}" type="datetimeFigureOut">
              <a:rPr lang="en-US" smtClean="0"/>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206682826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DC5BFE7-746B-754B-A631-7DA0914E4AE4}" type="datetimeFigureOut">
              <a:rPr lang="en-US" smtClean="0"/>
              <a:t>2/17/2020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405504451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DC5BFE7-746B-754B-A631-7DA0914E4AE4}" type="datetimeFigureOut">
              <a:rPr lang="en-US" smtClean="0"/>
              <a:t>2/17/2020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F9441D52-84F9-4846-9BD2-01C7DAFDF971}"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3662694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DC5BFE7-746B-754B-A631-7DA0914E4AE4}" type="datetimeFigureOut">
              <a:rPr lang="en-US" smtClean="0"/>
              <a:t>2/17/2020</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213624889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DC5BFE7-746B-754B-A631-7DA0914E4AE4}" type="datetimeFigureOut">
              <a:rPr lang="en-US" smtClean="0"/>
              <a:t>2/17/2020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2108059331"/>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DC5BFE7-746B-754B-A631-7DA0914E4AE4}" type="datetimeFigureOut">
              <a:rPr lang="en-US" smtClean="0"/>
              <a:t>2/17/2020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301901995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C5BFE7-746B-754B-A631-7DA0914E4AE4}" type="datetimeFigureOut">
              <a:rPr lang="en-US" smtClean="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277768367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DC5BFE7-746B-754B-A631-7DA0914E4AE4}" type="datetimeFigureOut">
              <a:rPr lang="en-US" smtClean="0"/>
              <a:t>2/17/2020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F9441D52-84F9-4846-9BD2-01C7DAFDF971}" type="slidenum">
              <a:rPr lang="en-US" smtClean="0"/>
              <a:t>‹#›</a:t>
            </a:fld>
            <a:endParaRPr lang="en-US"/>
          </a:p>
        </p:txBody>
      </p:sp>
    </p:spTree>
    <p:extLst>
      <p:ext uri="{BB962C8B-B14F-4D97-AF65-F5344CB8AC3E}">
        <p14:creationId xmlns:p14="http://schemas.microsoft.com/office/powerpoint/2010/main" val="151888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emf"/><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theme" Target="../theme/theme5.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slideLayout" Target="../slideLayouts/slideLayout72.xml"/><Relationship Id="rId18" Type="http://schemas.openxmlformats.org/officeDocument/2006/relationships/theme" Target="../theme/theme6.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17" Type="http://schemas.openxmlformats.org/officeDocument/2006/relationships/slideLayout" Target="../slideLayouts/slideLayout76.xml"/><Relationship Id="rId2" Type="http://schemas.openxmlformats.org/officeDocument/2006/relationships/slideLayout" Target="../slideLayouts/slideLayout61.xml"/><Relationship Id="rId16" Type="http://schemas.openxmlformats.org/officeDocument/2006/relationships/slideLayout" Target="../slideLayouts/slideLayout75.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5" Type="http://schemas.openxmlformats.org/officeDocument/2006/relationships/slideLayout" Target="../slideLayouts/slideLayout74.xml"/><Relationship Id="rId10" Type="http://schemas.openxmlformats.org/officeDocument/2006/relationships/slideLayout" Target="../slideLayouts/slideLayout69.xml"/><Relationship Id="rId19" Type="http://schemas.openxmlformats.org/officeDocument/2006/relationships/image" Target="../media/image5.png"/><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theme" Target="../theme/theme7.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slideLayout" Target="../slideLayouts/slideLayout90.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8.xml"/><Relationship Id="rId3" Type="http://schemas.openxmlformats.org/officeDocument/2006/relationships/slideLayout" Target="../slideLayouts/slideLayout93.xml"/><Relationship Id="rId7" Type="http://schemas.openxmlformats.org/officeDocument/2006/relationships/slideLayout" Target="../slideLayouts/slideLayout97.xml"/><Relationship Id="rId12" Type="http://schemas.openxmlformats.org/officeDocument/2006/relationships/theme" Target="../theme/theme8.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11" Type="http://schemas.openxmlformats.org/officeDocument/2006/relationships/slideLayout" Target="../slideLayouts/slideLayout101.xml"/><Relationship Id="rId5" Type="http://schemas.openxmlformats.org/officeDocument/2006/relationships/slideLayout" Target="../slideLayouts/slideLayout95.xml"/><Relationship Id="rId10" Type="http://schemas.openxmlformats.org/officeDocument/2006/relationships/slideLayout" Target="../slideLayouts/slideLayout100.xml"/><Relationship Id="rId4" Type="http://schemas.openxmlformats.org/officeDocument/2006/relationships/slideLayout" Target="../slideLayouts/slideLayout94.xml"/><Relationship Id="rId9" Type="http://schemas.openxmlformats.org/officeDocument/2006/relationships/slideLayout" Target="../slideLayouts/slideLayout9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9.xml"/><Relationship Id="rId13" Type="http://schemas.openxmlformats.org/officeDocument/2006/relationships/slideLayout" Target="../slideLayouts/slideLayout114.xml"/><Relationship Id="rId18" Type="http://schemas.openxmlformats.org/officeDocument/2006/relationships/theme" Target="../theme/theme9.xml"/><Relationship Id="rId3" Type="http://schemas.openxmlformats.org/officeDocument/2006/relationships/slideLayout" Target="../slideLayouts/slideLayout104.xml"/><Relationship Id="rId7" Type="http://schemas.openxmlformats.org/officeDocument/2006/relationships/slideLayout" Target="../slideLayouts/slideLayout108.xml"/><Relationship Id="rId12" Type="http://schemas.openxmlformats.org/officeDocument/2006/relationships/slideLayout" Target="../slideLayouts/slideLayout113.xml"/><Relationship Id="rId17" Type="http://schemas.openxmlformats.org/officeDocument/2006/relationships/slideLayout" Target="../slideLayouts/slideLayout118.xml"/><Relationship Id="rId2" Type="http://schemas.openxmlformats.org/officeDocument/2006/relationships/slideLayout" Target="../slideLayouts/slideLayout103.xml"/><Relationship Id="rId16" Type="http://schemas.openxmlformats.org/officeDocument/2006/relationships/slideLayout" Target="../slideLayouts/slideLayout117.xml"/><Relationship Id="rId1" Type="http://schemas.openxmlformats.org/officeDocument/2006/relationships/slideLayout" Target="../slideLayouts/slideLayout102.xml"/><Relationship Id="rId6" Type="http://schemas.openxmlformats.org/officeDocument/2006/relationships/slideLayout" Target="../slideLayouts/slideLayout107.xml"/><Relationship Id="rId11" Type="http://schemas.openxmlformats.org/officeDocument/2006/relationships/slideLayout" Target="../slideLayouts/slideLayout112.xml"/><Relationship Id="rId5" Type="http://schemas.openxmlformats.org/officeDocument/2006/relationships/slideLayout" Target="../slideLayouts/slideLayout106.xml"/><Relationship Id="rId15" Type="http://schemas.openxmlformats.org/officeDocument/2006/relationships/slideLayout" Target="../slideLayouts/slideLayout116.xml"/><Relationship Id="rId10" Type="http://schemas.openxmlformats.org/officeDocument/2006/relationships/slideLayout" Target="../slideLayouts/slideLayout111.xml"/><Relationship Id="rId19" Type="http://schemas.openxmlformats.org/officeDocument/2006/relationships/image" Target="../media/image7.png"/><Relationship Id="rId4" Type="http://schemas.openxmlformats.org/officeDocument/2006/relationships/slideLayout" Target="../slideLayouts/slideLayout105.xml"/><Relationship Id="rId9" Type="http://schemas.openxmlformats.org/officeDocument/2006/relationships/slideLayout" Target="../slideLayouts/slideLayout110.xml"/><Relationship Id="rId14" Type="http://schemas.openxmlformats.org/officeDocument/2006/relationships/slideLayout" Target="../slideLayouts/slideLayout1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B8F8D-FEF2-4581-A8C6-802ADC551F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275FAB-D86C-4AC3-9412-42B8170CC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6AA72D-70F3-4EA0-A5F7-8A8257F5D5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DB8E0E-41BE-4344-B7AB-EF340E5F47AF}" type="datetimeFigureOut">
              <a:rPr lang="en-GB" smtClean="0"/>
              <a:t>17/02/2020</a:t>
            </a:fld>
            <a:endParaRPr lang="en-GB"/>
          </a:p>
        </p:txBody>
      </p:sp>
      <p:sp>
        <p:nvSpPr>
          <p:cNvPr id="5" name="Footer Placeholder 4">
            <a:extLst>
              <a:ext uri="{FF2B5EF4-FFF2-40B4-BE49-F238E27FC236}">
                <a16:creationId xmlns:a16="http://schemas.microsoft.com/office/drawing/2014/main" id="{9F89D3DA-6FF3-488F-B93B-7320047CB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5D0A96-B115-410E-B2DB-1587531E41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589354-A6CA-47C2-A337-AB3407F9D2B4}" type="slidenum">
              <a:rPr lang="en-GB" smtClean="0"/>
              <a:t>‹#›</a:t>
            </a:fld>
            <a:endParaRPr lang="en-GB"/>
          </a:p>
        </p:txBody>
      </p:sp>
    </p:spTree>
    <p:extLst>
      <p:ext uri="{BB962C8B-B14F-4D97-AF65-F5344CB8AC3E}">
        <p14:creationId xmlns:p14="http://schemas.microsoft.com/office/powerpoint/2010/main" val="25100961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3A1E102-D092-4048-9FA3-B16E19D37FF4}" type="datetimeFigureOut">
              <a:rPr lang="en-GB" smtClean="0"/>
              <a:t>17/02/2020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459BE4A-6D0D-4A09-8F81-A0C533919ABC}" type="slidenum">
              <a:rPr lang="en-GB" smtClean="0"/>
              <a:t>‹#›</a:t>
            </a:fld>
            <a:endParaRPr lang="en-GB"/>
          </a:p>
        </p:txBody>
      </p:sp>
    </p:spTree>
    <p:extLst>
      <p:ext uri="{BB962C8B-B14F-4D97-AF65-F5344CB8AC3E}">
        <p14:creationId xmlns:p14="http://schemas.microsoft.com/office/powerpoint/2010/main" val="4935650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0FA0BE1-AC78-3E41-AB8C-47FD2F9621E2}" type="datetimeFigureOut">
              <a:rPr lang="en-US" smtClean="0"/>
              <a:t>2/17/2020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5294204-1A53-674C-9F38-B7A3A1C5E5AF}" type="slidenum">
              <a:rPr lang="en-US" smtClean="0"/>
              <a:t>‹#›</a:t>
            </a:fld>
            <a:endParaRPr lang="en-US"/>
          </a:p>
        </p:txBody>
      </p:sp>
    </p:spTree>
    <p:extLst>
      <p:ext uri="{BB962C8B-B14F-4D97-AF65-F5344CB8AC3E}">
        <p14:creationId xmlns:p14="http://schemas.microsoft.com/office/powerpoint/2010/main" val="251807250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gs>
            <a:gs pos="100000">
              <a:schemeClr val="bg1">
                <a:lumMod val="95000"/>
              </a:schemeClr>
            </a:gs>
          </a:gsLst>
          <a:lin ang="5400000" scaled="1"/>
          <a:tileRect/>
        </a:gradFill>
        <a:effectLst/>
      </p:bgPr>
    </p:bg>
    <p:spTree>
      <p:nvGrpSpPr>
        <p:cNvPr id="1" name=""/>
        <p:cNvGrpSpPr/>
        <p:nvPr/>
      </p:nvGrpSpPr>
      <p:grpSpPr>
        <a:xfrm>
          <a:off x="0" y="0"/>
          <a:ext cx="0" cy="0"/>
          <a:chOff x="0" y="0"/>
          <a:chExt cx="0" cy="0"/>
        </a:xfrm>
      </p:grpSpPr>
      <p:sp>
        <p:nvSpPr>
          <p:cNvPr id="18" name="Right Triangle 17"/>
          <p:cNvSpPr/>
          <p:nvPr/>
        </p:nvSpPr>
        <p:spPr>
          <a:xfrm rot="16200000">
            <a:off x="9241800" y="3907800"/>
            <a:ext cx="1854000" cy="4046400"/>
          </a:xfrm>
          <a:prstGeom prst="rtTriangle">
            <a:avLst/>
          </a:prstGeom>
          <a:solidFill>
            <a:srgbClr val="D9D9D9">
              <a:alpha val="25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FFFFFF"/>
              </a:solidFill>
            </a:endParaRPr>
          </a:p>
        </p:txBody>
      </p:sp>
      <p:sp>
        <p:nvSpPr>
          <p:cNvPr id="2" name="Title Placeholder 1"/>
          <p:cNvSpPr>
            <a:spLocks noGrp="1"/>
          </p:cNvSpPr>
          <p:nvPr>
            <p:ph type="title"/>
          </p:nvPr>
        </p:nvSpPr>
        <p:spPr>
          <a:xfrm>
            <a:off x="1580447" y="664343"/>
            <a:ext cx="8218309" cy="318036"/>
          </a:xfrm>
          <a:prstGeom prst="rect">
            <a:avLst/>
          </a:prstGeom>
        </p:spPr>
        <p:txBody>
          <a:bodyPr vert="horz" wrap="square" lIns="0" tIns="0" rIns="0" bIns="0" rtlCol="0" anchor="t">
            <a:spAutoFit/>
          </a:bodyPr>
          <a:lstStyle/>
          <a:p>
            <a:r>
              <a:rPr lang="en-GB" dirty="0"/>
              <a:t>Click to edit Master title style</a:t>
            </a:r>
          </a:p>
        </p:txBody>
      </p:sp>
      <p:sp>
        <p:nvSpPr>
          <p:cNvPr id="3" name="Text Placeholder 2"/>
          <p:cNvSpPr>
            <a:spLocks noGrp="1"/>
          </p:cNvSpPr>
          <p:nvPr>
            <p:ph type="body" idx="1"/>
          </p:nvPr>
        </p:nvSpPr>
        <p:spPr>
          <a:xfrm>
            <a:off x="1580446" y="1676711"/>
            <a:ext cx="9031109" cy="4447010"/>
          </a:xfrm>
          <a:prstGeom prst="rect">
            <a:avLst/>
          </a:prstGeom>
        </p:spPr>
        <p:txBody>
          <a:bodyPr vert="horz" lIns="0" tIns="0" rIns="0" bIns="0" rtlCol="0">
            <a:no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pic>
        <p:nvPicPr>
          <p:cNvPr id="14" name="Picture 13"/>
          <p:cNvPicPr>
            <a:picLocks noChangeAspect="1"/>
          </p:cNvPicPr>
          <p:nvPr/>
        </p:nvPicPr>
        <p:blipFill rotWithShape="1">
          <a:blip r:embed="rId13" cstate="screen">
            <a:extLst>
              <a:ext uri="{28A0092B-C50C-407E-A947-70E740481C1C}">
                <a14:useLocalDpi xmlns:a14="http://schemas.microsoft.com/office/drawing/2010/main"/>
              </a:ext>
            </a:extLst>
          </a:blip>
          <a:srcRect b="35019"/>
          <a:stretch/>
        </p:blipFill>
        <p:spPr>
          <a:xfrm>
            <a:off x="10440123" y="220356"/>
            <a:ext cx="1265061" cy="443988"/>
          </a:xfrm>
          <a:prstGeom prst="rect">
            <a:avLst/>
          </a:prstGeom>
        </p:spPr>
      </p:pic>
      <p:sp>
        <p:nvSpPr>
          <p:cNvPr id="16" name="Right Triangle 15"/>
          <p:cNvSpPr/>
          <p:nvPr/>
        </p:nvSpPr>
        <p:spPr>
          <a:xfrm rot="5400000">
            <a:off x="661200" y="-661200"/>
            <a:ext cx="1116000" cy="2438400"/>
          </a:xfrm>
          <a:prstGeom prst="rtTriangle">
            <a:avLst/>
          </a:prstGeom>
          <a:solidFill>
            <a:srgbClr val="A6A6A6">
              <a:alpha val="5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solidFill>
                <a:srgbClr val="FFFFFF"/>
              </a:solidFill>
            </a:endParaRPr>
          </a:p>
        </p:txBody>
      </p:sp>
    </p:spTree>
    <p:extLst>
      <p:ext uri="{BB962C8B-B14F-4D97-AF65-F5344CB8AC3E}">
        <p14:creationId xmlns:p14="http://schemas.microsoft.com/office/powerpoint/2010/main" val="10146878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hdr="0" ftr="0" dt="0"/>
  <p:txStyles>
    <p:titleStyle>
      <a:lvl1pPr algn="l" defTabSz="457200" rtl="0" eaLnBrk="1" latinLnBrk="0" hangingPunct="1">
        <a:lnSpc>
          <a:spcPts val="2400"/>
        </a:lnSpc>
        <a:spcBef>
          <a:spcPct val="0"/>
        </a:spcBef>
        <a:buNone/>
        <a:defRPr sz="2400" kern="1200">
          <a:solidFill>
            <a:srgbClr val="66737C"/>
          </a:solidFill>
          <a:latin typeface="+mj-lt"/>
          <a:ea typeface="+mj-ea"/>
          <a:cs typeface="+mj-cs"/>
        </a:defRPr>
      </a:lvl1pPr>
    </p:titleStyle>
    <p:bodyStyle>
      <a:lvl1pPr marL="290513" indent="-290513" algn="l" defTabSz="457200" rtl="0" eaLnBrk="1" latinLnBrk="0" hangingPunct="1">
        <a:lnSpc>
          <a:spcPts val="2200"/>
        </a:lnSpc>
        <a:spcBef>
          <a:spcPts val="0"/>
        </a:spcBef>
        <a:spcAft>
          <a:spcPts val="0"/>
        </a:spcAft>
        <a:buClr>
          <a:srgbClr val="66737C"/>
        </a:buClr>
        <a:buFont typeface="Arial" pitchFamily="34" charset="0"/>
        <a:buChar char="•"/>
        <a:defRPr sz="1800" kern="1200">
          <a:solidFill>
            <a:srgbClr val="66737C"/>
          </a:solidFill>
          <a:latin typeface="+mn-lt"/>
          <a:ea typeface="+mn-ea"/>
          <a:cs typeface="+mn-cs"/>
        </a:defRPr>
      </a:lvl1pPr>
      <a:lvl2pPr marL="742950" indent="-285750" algn="l" defTabSz="457200" rtl="0" eaLnBrk="1" latinLnBrk="0" hangingPunct="1">
        <a:lnSpc>
          <a:spcPts val="2200"/>
        </a:lnSpc>
        <a:spcBef>
          <a:spcPts val="0"/>
        </a:spcBef>
        <a:spcAft>
          <a:spcPts val="0"/>
        </a:spcAft>
        <a:buClr>
          <a:srgbClr val="66737C"/>
        </a:buClr>
        <a:buFont typeface="Arial" pitchFamily="34" charset="0"/>
        <a:buChar char="–"/>
        <a:defRPr sz="1600" kern="1200">
          <a:solidFill>
            <a:srgbClr val="66737C"/>
          </a:solidFill>
          <a:latin typeface="+mn-lt"/>
          <a:ea typeface="+mn-ea"/>
          <a:cs typeface="+mn-cs"/>
        </a:defRPr>
      </a:lvl2pPr>
      <a:lvl3pPr marL="1143000" indent="-228600" algn="l" defTabSz="457200" rtl="0" eaLnBrk="1" latinLnBrk="0" hangingPunct="1">
        <a:lnSpc>
          <a:spcPts val="2200"/>
        </a:lnSpc>
        <a:spcBef>
          <a:spcPts val="0"/>
        </a:spcBef>
        <a:spcAft>
          <a:spcPts val="0"/>
        </a:spcAft>
        <a:buClr>
          <a:srgbClr val="66737C"/>
        </a:buClr>
        <a:buFont typeface="Arial" pitchFamily="34" charset="0"/>
        <a:buChar char="–"/>
        <a:defRPr sz="1600" kern="1200">
          <a:solidFill>
            <a:srgbClr val="66737C"/>
          </a:solidFill>
          <a:latin typeface="+mn-lt"/>
          <a:ea typeface="+mn-ea"/>
          <a:cs typeface="+mn-cs"/>
        </a:defRPr>
      </a:lvl3pPr>
      <a:lvl4pPr marL="1600200" indent="-228600" algn="l" defTabSz="457200" rtl="0" eaLnBrk="1" latinLnBrk="0" hangingPunct="1">
        <a:lnSpc>
          <a:spcPts val="2200"/>
        </a:lnSpc>
        <a:spcBef>
          <a:spcPts val="0"/>
        </a:spcBef>
        <a:spcAft>
          <a:spcPts val="0"/>
        </a:spcAft>
        <a:buClr>
          <a:srgbClr val="66737C"/>
        </a:buClr>
        <a:buFont typeface="Arial" pitchFamily="34" charset="0"/>
        <a:buChar char="–"/>
        <a:defRPr sz="1600" kern="1200">
          <a:solidFill>
            <a:srgbClr val="66737C"/>
          </a:solidFill>
          <a:latin typeface="+mn-lt"/>
          <a:ea typeface="+mn-ea"/>
          <a:cs typeface="+mn-cs"/>
        </a:defRPr>
      </a:lvl4pPr>
      <a:lvl5pPr marL="2057400" indent="-228600" algn="l" defTabSz="457200" rtl="0" eaLnBrk="1" latinLnBrk="0" hangingPunct="1">
        <a:lnSpc>
          <a:spcPts val="2200"/>
        </a:lnSpc>
        <a:spcBef>
          <a:spcPts val="0"/>
        </a:spcBef>
        <a:spcAft>
          <a:spcPts val="0"/>
        </a:spcAft>
        <a:buClr>
          <a:srgbClr val="66737C"/>
        </a:buClr>
        <a:buFont typeface="Arial" pitchFamily="34" charset="0"/>
        <a:buChar char="–"/>
        <a:defRPr sz="1600" kern="1200">
          <a:solidFill>
            <a:srgbClr val="66737C"/>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gs>
            <a:gs pos="100000">
              <a:schemeClr val="bg1">
                <a:lumMod val="95000"/>
              </a:schemeClr>
            </a:gs>
          </a:gsLst>
          <a:lin ang="5400000" scaled="1"/>
          <a:tileRect/>
        </a:gradFill>
        <a:effectLst/>
      </p:bgPr>
    </p:bg>
    <p:spTree>
      <p:nvGrpSpPr>
        <p:cNvPr id="1" name=""/>
        <p:cNvGrpSpPr/>
        <p:nvPr/>
      </p:nvGrpSpPr>
      <p:grpSpPr>
        <a:xfrm>
          <a:off x="0" y="0"/>
          <a:ext cx="0" cy="0"/>
          <a:chOff x="0" y="0"/>
          <a:chExt cx="0" cy="0"/>
        </a:xfrm>
      </p:grpSpPr>
      <p:sp>
        <p:nvSpPr>
          <p:cNvPr id="18" name="Right Triangle 17"/>
          <p:cNvSpPr/>
          <p:nvPr/>
        </p:nvSpPr>
        <p:spPr>
          <a:xfrm rot="16200000">
            <a:off x="9241800" y="3907800"/>
            <a:ext cx="1854000" cy="4046400"/>
          </a:xfrm>
          <a:prstGeom prst="rtTriangle">
            <a:avLst/>
          </a:prstGeom>
          <a:solidFill>
            <a:srgbClr val="D9D9D9">
              <a:alpha val="25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2" name="Title Placeholder 1"/>
          <p:cNvSpPr>
            <a:spLocks noGrp="1"/>
          </p:cNvSpPr>
          <p:nvPr>
            <p:ph type="title"/>
          </p:nvPr>
        </p:nvSpPr>
        <p:spPr>
          <a:xfrm>
            <a:off x="1580447" y="664343"/>
            <a:ext cx="8218309" cy="318036"/>
          </a:xfrm>
          <a:prstGeom prst="rect">
            <a:avLst/>
          </a:prstGeom>
        </p:spPr>
        <p:txBody>
          <a:bodyPr vert="horz" wrap="square" lIns="0" tIns="0" rIns="0" bIns="0" rtlCol="0" anchor="t">
            <a:spAutoFit/>
          </a:bodyPr>
          <a:lstStyle/>
          <a:p>
            <a:r>
              <a:rPr lang="en-GB" dirty="0"/>
              <a:t>Click to edit Master title style</a:t>
            </a:r>
          </a:p>
        </p:txBody>
      </p:sp>
      <p:sp>
        <p:nvSpPr>
          <p:cNvPr id="3" name="Text Placeholder 2"/>
          <p:cNvSpPr>
            <a:spLocks noGrp="1"/>
          </p:cNvSpPr>
          <p:nvPr>
            <p:ph type="body" idx="1"/>
          </p:nvPr>
        </p:nvSpPr>
        <p:spPr>
          <a:xfrm>
            <a:off x="1580446" y="1676711"/>
            <a:ext cx="9031109" cy="4447010"/>
          </a:xfrm>
          <a:prstGeom prst="rect">
            <a:avLst/>
          </a:prstGeom>
        </p:spPr>
        <p:txBody>
          <a:bodyPr vert="horz" lIns="0" tIns="0" rIns="0" bIns="0" rtlCol="0">
            <a:no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6" name="Right Triangle 15"/>
          <p:cNvSpPr/>
          <p:nvPr/>
        </p:nvSpPr>
        <p:spPr>
          <a:xfrm rot="5400000">
            <a:off x="661200" y="-661200"/>
            <a:ext cx="1116000" cy="2438400"/>
          </a:xfrm>
          <a:prstGeom prst="rtTriangle">
            <a:avLst/>
          </a:prstGeom>
          <a:solidFill>
            <a:srgbClr val="A6A6A6">
              <a:alpha val="5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67630894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Lst>
  <p:hf hdr="0" ftr="0" dt="0"/>
  <p:txStyles>
    <p:titleStyle>
      <a:lvl1pPr algn="l" defTabSz="457200" rtl="0" eaLnBrk="1" latinLnBrk="0" hangingPunct="1">
        <a:lnSpc>
          <a:spcPts val="2400"/>
        </a:lnSpc>
        <a:spcBef>
          <a:spcPct val="0"/>
        </a:spcBef>
        <a:buNone/>
        <a:defRPr sz="2400" kern="1200">
          <a:solidFill>
            <a:srgbClr val="66737C"/>
          </a:solidFill>
          <a:latin typeface="+mj-lt"/>
          <a:ea typeface="+mj-ea"/>
          <a:cs typeface="+mj-cs"/>
        </a:defRPr>
      </a:lvl1pPr>
    </p:titleStyle>
    <p:bodyStyle>
      <a:lvl1pPr marL="290513" indent="-290513" algn="l" defTabSz="457200" rtl="0" eaLnBrk="1" latinLnBrk="0" hangingPunct="1">
        <a:lnSpc>
          <a:spcPts val="2200"/>
        </a:lnSpc>
        <a:spcBef>
          <a:spcPts val="0"/>
        </a:spcBef>
        <a:spcAft>
          <a:spcPts val="0"/>
        </a:spcAft>
        <a:buClr>
          <a:srgbClr val="66737C"/>
        </a:buClr>
        <a:buFont typeface="Arial" pitchFamily="34" charset="0"/>
        <a:buChar char="•"/>
        <a:defRPr sz="1800" kern="1200">
          <a:solidFill>
            <a:srgbClr val="66737C"/>
          </a:solidFill>
          <a:latin typeface="+mn-lt"/>
          <a:ea typeface="+mn-ea"/>
          <a:cs typeface="+mn-cs"/>
        </a:defRPr>
      </a:lvl1pPr>
      <a:lvl2pPr marL="742950" indent="-285750" algn="l" defTabSz="457200" rtl="0" eaLnBrk="1" latinLnBrk="0" hangingPunct="1">
        <a:lnSpc>
          <a:spcPts val="2200"/>
        </a:lnSpc>
        <a:spcBef>
          <a:spcPts val="0"/>
        </a:spcBef>
        <a:spcAft>
          <a:spcPts val="0"/>
        </a:spcAft>
        <a:buClr>
          <a:srgbClr val="66737C"/>
        </a:buClr>
        <a:buFont typeface="Arial" pitchFamily="34" charset="0"/>
        <a:buChar char="–"/>
        <a:defRPr sz="1600" kern="1200">
          <a:solidFill>
            <a:srgbClr val="66737C"/>
          </a:solidFill>
          <a:latin typeface="+mn-lt"/>
          <a:ea typeface="+mn-ea"/>
          <a:cs typeface="+mn-cs"/>
        </a:defRPr>
      </a:lvl2pPr>
      <a:lvl3pPr marL="1143000" indent="-228600" algn="l" defTabSz="457200" rtl="0" eaLnBrk="1" latinLnBrk="0" hangingPunct="1">
        <a:lnSpc>
          <a:spcPts val="2200"/>
        </a:lnSpc>
        <a:spcBef>
          <a:spcPts val="0"/>
        </a:spcBef>
        <a:spcAft>
          <a:spcPts val="0"/>
        </a:spcAft>
        <a:buClr>
          <a:srgbClr val="66737C"/>
        </a:buClr>
        <a:buFont typeface="Arial" pitchFamily="34" charset="0"/>
        <a:buChar char="–"/>
        <a:defRPr sz="1600" kern="1200">
          <a:solidFill>
            <a:srgbClr val="66737C"/>
          </a:solidFill>
          <a:latin typeface="+mn-lt"/>
          <a:ea typeface="+mn-ea"/>
          <a:cs typeface="+mn-cs"/>
        </a:defRPr>
      </a:lvl3pPr>
      <a:lvl4pPr marL="1600200" indent="-228600" algn="l" defTabSz="457200" rtl="0" eaLnBrk="1" latinLnBrk="0" hangingPunct="1">
        <a:lnSpc>
          <a:spcPts val="2200"/>
        </a:lnSpc>
        <a:spcBef>
          <a:spcPts val="0"/>
        </a:spcBef>
        <a:spcAft>
          <a:spcPts val="0"/>
        </a:spcAft>
        <a:buClr>
          <a:srgbClr val="66737C"/>
        </a:buClr>
        <a:buFont typeface="Arial" pitchFamily="34" charset="0"/>
        <a:buChar char="–"/>
        <a:defRPr sz="1600" kern="1200">
          <a:solidFill>
            <a:srgbClr val="66737C"/>
          </a:solidFill>
          <a:latin typeface="+mn-lt"/>
          <a:ea typeface="+mn-ea"/>
          <a:cs typeface="+mn-cs"/>
        </a:defRPr>
      </a:lvl4pPr>
      <a:lvl5pPr marL="2057400" indent="-228600" algn="l" defTabSz="457200" rtl="0" eaLnBrk="1" latinLnBrk="0" hangingPunct="1">
        <a:lnSpc>
          <a:spcPts val="2200"/>
        </a:lnSpc>
        <a:spcBef>
          <a:spcPts val="0"/>
        </a:spcBef>
        <a:spcAft>
          <a:spcPts val="0"/>
        </a:spcAft>
        <a:buClr>
          <a:srgbClr val="66737C"/>
        </a:buClr>
        <a:buFont typeface="Arial" pitchFamily="34" charset="0"/>
        <a:buChar char="–"/>
        <a:defRPr sz="1600" kern="1200">
          <a:solidFill>
            <a:srgbClr val="66737C"/>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6FA2B21-3FCD-4721-B95C-427943F61125}" type="datetime1">
              <a:rPr lang="en-US" smtClean="0"/>
              <a:t>2/17/2020</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71969020"/>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1BEF0D-F0BB-DE4B-95CE-6DB70DBA9567}" type="datetimeFigureOut">
              <a:rPr lang="en-US" smtClean="0"/>
              <a:pPr/>
              <a:t>2/17/2020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4024411"/>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5A2387-0868-44B8-B2C2-65057CE978AF}" type="datetimeFigureOut">
              <a:rPr lang="en-GB" smtClean="0"/>
              <a:t>17/02/2020</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B08443-4603-4BCA-A952-25749C93C308}" type="slidenum">
              <a:rPr lang="en-GB" smtClean="0"/>
              <a:t>‹#›</a:t>
            </a:fld>
            <a:endParaRPr lang="en-GB"/>
          </a:p>
        </p:txBody>
      </p:sp>
    </p:spTree>
    <p:extLst>
      <p:ext uri="{BB962C8B-B14F-4D97-AF65-F5344CB8AC3E}">
        <p14:creationId xmlns:p14="http://schemas.microsoft.com/office/powerpoint/2010/main" val="1687815820"/>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C5BFE7-746B-754B-A631-7DA0914E4AE4}" type="datetimeFigureOut">
              <a:rPr lang="en-US" smtClean="0"/>
              <a:t>2/17/2020</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9441D52-84F9-4846-9BD2-01C7DAFDF971}" type="slidenum">
              <a:rPr lang="en-US" smtClean="0"/>
              <a:t>‹#›</a:t>
            </a:fld>
            <a:endParaRPr lang="en-US"/>
          </a:p>
        </p:txBody>
      </p:sp>
    </p:spTree>
    <p:extLst>
      <p:ext uri="{BB962C8B-B14F-4D97-AF65-F5344CB8AC3E}">
        <p14:creationId xmlns:p14="http://schemas.microsoft.com/office/powerpoint/2010/main" val="1546698067"/>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5.xml"/><Relationship Id="rId1" Type="http://schemas.openxmlformats.org/officeDocument/2006/relationships/slideLayout" Target="../slideLayouts/slideLayout29.xml"/><Relationship Id="rId4" Type="http://schemas.openxmlformats.org/officeDocument/2006/relationships/image" Target="../media/image25.tiff"/></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8.xml"/><Relationship Id="rId1" Type="http://schemas.openxmlformats.org/officeDocument/2006/relationships/slideLayout" Target="../slideLayouts/slideLayout48.xml"/><Relationship Id="rId5" Type="http://schemas.openxmlformats.org/officeDocument/2006/relationships/image" Target="../media/image33.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5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9.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59.xml"/><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3.xml"/><Relationship Id="rId1" Type="http://schemas.openxmlformats.org/officeDocument/2006/relationships/slideLayout" Target="../slideLayouts/slideLayout59.xm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5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9.xml"/></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hyperlink" Target="https://creativecommons.org/licenses/by/3.0/" TargetMode="External"/><Relationship Id="rId2" Type="http://schemas.openxmlformats.org/officeDocument/2006/relationships/notesSlide" Target="../notesSlides/notesSlide16.xml"/><Relationship Id="rId1" Type="http://schemas.openxmlformats.org/officeDocument/2006/relationships/slideLayout" Target="../slideLayouts/slideLayout60.xml"/><Relationship Id="rId6" Type="http://schemas.openxmlformats.org/officeDocument/2006/relationships/hyperlink" Target="http://flickr.com/photos/seanlynch/5436897663" TargetMode="External"/><Relationship Id="rId5" Type="http://schemas.openxmlformats.org/officeDocument/2006/relationships/image" Target="../media/image38.jpe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5.png"/><Relationship Id="rId7" Type="http://schemas.openxmlformats.org/officeDocument/2006/relationships/diagramColors" Target="../diagrams/colors7.xml"/><Relationship Id="rId2" Type="http://schemas.openxmlformats.org/officeDocument/2006/relationships/notesSlide" Target="../notesSlides/notesSlide17.xml"/><Relationship Id="rId1" Type="http://schemas.openxmlformats.org/officeDocument/2006/relationships/slideLayout" Target="../slideLayouts/slideLayout6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63.xml"/></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67.xml"/><Relationship Id="rId5" Type="http://schemas.openxmlformats.org/officeDocument/2006/relationships/image" Target="../media/image45.png"/><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0.xml"/><Relationship Id="rId1" Type="http://schemas.openxmlformats.org/officeDocument/2006/relationships/slideLayout" Target="../slideLayouts/slideLayout67.xml"/><Relationship Id="rId5" Type="http://schemas.openxmlformats.org/officeDocument/2006/relationships/image" Target="../media/image46.tiff"/><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61.xml"/><Relationship Id="rId4" Type="http://schemas.openxmlformats.org/officeDocument/2006/relationships/chart" Target="../charts/char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_rels/slide3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3.xml"/><Relationship Id="rId1" Type="http://schemas.openxmlformats.org/officeDocument/2006/relationships/slideLayout" Target="../slideLayouts/slideLayout77.xml"/></Relationships>
</file>

<file path=ppt/slides/_rels/slide3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4.xml"/><Relationship Id="rId1" Type="http://schemas.openxmlformats.org/officeDocument/2006/relationships/slideLayout" Target="../slideLayouts/slideLayout78.xml"/><Relationship Id="rId4" Type="http://schemas.openxmlformats.org/officeDocument/2006/relationships/image" Target="../media/image49.jpeg"/></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5.xml"/><Relationship Id="rId1" Type="http://schemas.openxmlformats.org/officeDocument/2006/relationships/slideLayout" Target="../slideLayouts/slideLayout78.xml"/><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6.xml"/><Relationship Id="rId1" Type="http://schemas.openxmlformats.org/officeDocument/2006/relationships/slideLayout" Target="../slideLayouts/slideLayout78.xml"/></Relationships>
</file>

<file path=ppt/slides/_rels/slide3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7.xml"/><Relationship Id="rId1" Type="http://schemas.openxmlformats.org/officeDocument/2006/relationships/slideLayout" Target="../slideLayouts/slideLayout78.xml"/><Relationship Id="rId6" Type="http://schemas.openxmlformats.org/officeDocument/2006/relationships/image" Target="../media/image56.jpeg"/><Relationship Id="rId5" Type="http://schemas.openxmlformats.org/officeDocument/2006/relationships/image" Target="../media/image55.jpeg"/><Relationship Id="rId4" Type="http://schemas.openxmlformats.org/officeDocument/2006/relationships/image" Target="../media/image54.jpeg"/></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8.xml"/><Relationship Id="rId1" Type="http://schemas.openxmlformats.org/officeDocument/2006/relationships/slideLayout" Target="../slideLayouts/slideLayout78.xml"/></Relationships>
</file>

<file path=ppt/slides/_rels/slide3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6.jpeg"/><Relationship Id="rId7" Type="http://schemas.openxmlformats.org/officeDocument/2006/relationships/diagramColors" Target="../diagrams/colors8.xml"/><Relationship Id="rId2" Type="http://schemas.openxmlformats.org/officeDocument/2006/relationships/notesSlide" Target="../notesSlides/notesSlide29.xml"/><Relationship Id="rId1" Type="http://schemas.openxmlformats.org/officeDocument/2006/relationships/slideLayout" Target="../slideLayouts/slideLayout78.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8.xml"/></Relationships>
</file>

<file path=ppt/slides/_rels/slide4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1.xml"/><Relationship Id="rId1" Type="http://schemas.openxmlformats.org/officeDocument/2006/relationships/slideLayout" Target="../slideLayouts/slideLayout102.xml"/></Relationships>
</file>

<file path=ppt/slides/_rels/slide4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jpeg"/><Relationship Id="rId7" Type="http://schemas.openxmlformats.org/officeDocument/2006/relationships/diagramColors" Target="../diagrams/colors9.xml"/><Relationship Id="rId2" Type="http://schemas.openxmlformats.org/officeDocument/2006/relationships/notesSlide" Target="../notesSlides/notesSlide32.xml"/><Relationship Id="rId1" Type="http://schemas.openxmlformats.org/officeDocument/2006/relationships/slideLayout" Target="../slideLayouts/slideLayout103.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4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jpeg"/><Relationship Id="rId7" Type="http://schemas.openxmlformats.org/officeDocument/2006/relationships/diagramColors" Target="../diagrams/colors10.xml"/><Relationship Id="rId2" Type="http://schemas.openxmlformats.org/officeDocument/2006/relationships/notesSlide" Target="../notesSlides/notesSlide33.xml"/><Relationship Id="rId1" Type="http://schemas.openxmlformats.org/officeDocument/2006/relationships/slideLayout" Target="../slideLayouts/slideLayout103.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103.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45.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image" Target="../media/image4.jpeg"/><Relationship Id="rId7" Type="http://schemas.openxmlformats.org/officeDocument/2006/relationships/diagramLayout" Target="../diagrams/layout11.xml"/><Relationship Id="rId2" Type="http://schemas.openxmlformats.org/officeDocument/2006/relationships/notesSlide" Target="../notesSlides/notesSlide35.xml"/><Relationship Id="rId1" Type="http://schemas.openxmlformats.org/officeDocument/2006/relationships/slideLayout" Target="../slideLayouts/slideLayout103.xml"/><Relationship Id="rId6" Type="http://schemas.openxmlformats.org/officeDocument/2006/relationships/diagramData" Target="../diagrams/data11.xml"/><Relationship Id="rId5" Type="http://schemas.openxmlformats.org/officeDocument/2006/relationships/image" Target="../media/image69.png"/><Relationship Id="rId10" Type="http://schemas.microsoft.com/office/2007/relationships/diagramDrawing" Target="../diagrams/drawing11.xml"/><Relationship Id="rId4" Type="http://schemas.openxmlformats.org/officeDocument/2006/relationships/image" Target="../media/image68.png"/><Relationship Id="rId9" Type="http://schemas.openxmlformats.org/officeDocument/2006/relationships/diagramColors" Target="../diagrams/colors11.xml"/></Relationships>
</file>

<file path=ppt/slides/_rels/slide4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6.xml"/><Relationship Id="rId1" Type="http://schemas.openxmlformats.org/officeDocument/2006/relationships/slideLayout" Target="../slideLayouts/slideLayout103.xml"/></Relationships>
</file>

<file path=ppt/slides/_rels/slide47.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10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179DE42-5613-4B35-A1E6-6CCBAA13C74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cxnSp>
        <p:nvCxnSpPr>
          <p:cNvPr id="6" name="Straight Connector 9">
            <a:extLst>
              <a:ext uri="{FF2B5EF4-FFF2-40B4-BE49-F238E27FC236}">
                <a16:creationId xmlns:a16="http://schemas.microsoft.com/office/drawing/2014/main" id="{EB898B32-3891-4C3A-8F58-C5969D2E9033}"/>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11">
            <a:extLst>
              <a:ext uri="{FF2B5EF4-FFF2-40B4-BE49-F238E27FC236}">
                <a16:creationId xmlns:a16="http://schemas.microsoft.com/office/drawing/2014/main" id="{4AE4806D-B8F9-4679-A68A-9BD21C01A30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 name="Rectangle 23">
            <a:extLst>
              <a:ext uri="{FF2B5EF4-FFF2-40B4-BE49-F238E27FC236}">
                <a16:creationId xmlns:a16="http://schemas.microsoft.com/office/drawing/2014/main" id="{52FB45E9-914E-4471-AC87-E475CD5176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C310626D-5743-49D4-8F7D-88C4F8F057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7">
            <a:extLst>
              <a:ext uri="{FF2B5EF4-FFF2-40B4-BE49-F238E27FC236}">
                <a16:creationId xmlns:a16="http://schemas.microsoft.com/office/drawing/2014/main" id="{3C195FC1-B568-4C72-9902-34CB35DDD7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F2BDF77-362C-43F0-8CBB-A969EC2AE0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1">
            <a:extLst>
              <a:ext uri="{FF2B5EF4-FFF2-40B4-BE49-F238E27FC236}">
                <a16:creationId xmlns:a16="http://schemas.microsoft.com/office/drawing/2014/main" id="{4BE96B01-3929-432D-B8C2-ADBCB74C2E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Shape 23">
            <a:extLst>
              <a:ext uri="{FF2B5EF4-FFF2-40B4-BE49-F238E27FC236}">
                <a16:creationId xmlns:a16="http://schemas.microsoft.com/office/drawing/2014/main" id="{2A6FCDE6-CDE2-4C51-B18E-A95CFB6797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F90F1255-4363-4930-B20F-5B44A6DE6BFC}"/>
              </a:ext>
            </a:extLst>
          </p:cNvPr>
          <p:cNvSpPr>
            <a:spLocks noGrp="1"/>
          </p:cNvSpPr>
          <p:nvPr>
            <p:ph type="ctrTitle"/>
          </p:nvPr>
        </p:nvSpPr>
        <p:spPr>
          <a:xfrm>
            <a:off x="4419136" y="1020871"/>
            <a:ext cx="6960759" cy="2849671"/>
          </a:xfrm>
        </p:spPr>
        <p:txBody>
          <a:bodyPr>
            <a:normAutofit/>
          </a:bodyPr>
          <a:lstStyle/>
          <a:p>
            <a:pPr algn="l">
              <a:lnSpc>
                <a:spcPct val="90000"/>
              </a:lnSpc>
            </a:pPr>
            <a:r>
              <a:rPr lang="en-GB" sz="3300" dirty="0">
                <a:solidFill>
                  <a:srgbClr val="FFFFFF"/>
                </a:solidFill>
                <a:latin typeface="Arial Nova" panose="020B0504020202020204" pitchFamily="34" charset="0"/>
              </a:rPr>
              <a:t>Is There a Relationship Between Hamstring Eccentric Strength and Hamstring Extensibility on the Development of Acute Lower Back Pain in CrossFit Athletes?</a:t>
            </a:r>
          </a:p>
        </p:txBody>
      </p:sp>
      <p:sp>
        <p:nvSpPr>
          <p:cNvPr id="3" name="Subtitle 2">
            <a:extLst>
              <a:ext uri="{FF2B5EF4-FFF2-40B4-BE49-F238E27FC236}">
                <a16:creationId xmlns:a16="http://schemas.microsoft.com/office/drawing/2014/main" id="{62BF054C-6279-4A5B-BDF2-B88CB07195F8}"/>
              </a:ext>
            </a:extLst>
          </p:cNvPr>
          <p:cNvSpPr>
            <a:spLocks noGrp="1"/>
          </p:cNvSpPr>
          <p:nvPr>
            <p:ph type="subTitle" idx="1"/>
          </p:nvPr>
        </p:nvSpPr>
        <p:spPr>
          <a:xfrm>
            <a:off x="4456386" y="3962088"/>
            <a:ext cx="6203795" cy="1186108"/>
          </a:xfrm>
        </p:spPr>
        <p:txBody>
          <a:bodyPr>
            <a:normAutofit/>
          </a:bodyPr>
          <a:lstStyle/>
          <a:p>
            <a:pPr algn="l"/>
            <a:r>
              <a:rPr lang="en-GB">
                <a:solidFill>
                  <a:srgbClr val="FFFFFF">
                    <a:alpha val="70000"/>
                  </a:srgbClr>
                </a:solidFill>
                <a:latin typeface="Arial Nova" panose="020B0504020202020204" pitchFamily="34" charset="0"/>
              </a:rPr>
              <a:t>Presented by Joshua Richards-Fisher</a:t>
            </a:r>
          </a:p>
        </p:txBody>
      </p:sp>
      <p:sp>
        <p:nvSpPr>
          <p:cNvPr id="21" name="Isosceles Triangle 25">
            <a:extLst>
              <a:ext uri="{FF2B5EF4-FFF2-40B4-BE49-F238E27FC236}">
                <a16:creationId xmlns:a16="http://schemas.microsoft.com/office/drawing/2014/main" id="{9D2E8756-2465-473A-BA2A-2DB1D62247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62376173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18">
            <a:extLst>
              <a:ext uri="{FF2B5EF4-FFF2-40B4-BE49-F238E27FC236}">
                <a16:creationId xmlns:a16="http://schemas.microsoft.com/office/drawing/2014/main" id="{9F4444CE-BC8D-4D61-B303-4C05614E62A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8" name="Rectangle 20">
            <a:extLst>
              <a:ext uri="{FF2B5EF4-FFF2-40B4-BE49-F238E27FC236}">
                <a16:creationId xmlns:a16="http://schemas.microsoft.com/office/drawing/2014/main" id="{62423CA5-E2E1-4789-B759-9906C1C9406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9" name="Isosceles Triangle 22">
            <a:extLst>
              <a:ext uri="{FF2B5EF4-FFF2-40B4-BE49-F238E27FC236}">
                <a16:creationId xmlns:a16="http://schemas.microsoft.com/office/drawing/2014/main" id="{73772B81-181F-48B7-8826-4D9686D15DF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rebuchet MS" panose="020B0603020202020204"/>
              <a:ea typeface="+mn-ea"/>
              <a:cs typeface="+mn-cs"/>
            </a:endParaRPr>
          </a:p>
        </p:txBody>
      </p:sp>
      <p:sp>
        <p:nvSpPr>
          <p:cNvPr id="8" name="Title 1">
            <a:extLst>
              <a:ext uri="{FF2B5EF4-FFF2-40B4-BE49-F238E27FC236}">
                <a16:creationId xmlns:a16="http://schemas.microsoft.com/office/drawing/2014/main" id="{1615A14F-F16C-4FA3-80F3-8EC031DC497E}"/>
              </a:ext>
            </a:extLst>
          </p:cNvPr>
          <p:cNvSpPr>
            <a:spLocks noGrp="1"/>
          </p:cNvSpPr>
          <p:nvPr>
            <p:ph type="title"/>
          </p:nvPr>
        </p:nvSpPr>
        <p:spPr>
          <a:xfrm>
            <a:off x="673754" y="643467"/>
            <a:ext cx="4203045" cy="1375608"/>
          </a:xfrm>
        </p:spPr>
        <p:txBody>
          <a:bodyPr anchor="ctr">
            <a:normAutofit/>
          </a:bodyPr>
          <a:lstStyle/>
          <a:p>
            <a:pPr>
              <a:lnSpc>
                <a:spcPct val="90000"/>
              </a:lnSpc>
            </a:pPr>
            <a:r>
              <a:rPr lang="en-GB" sz="3100" dirty="0">
                <a:solidFill>
                  <a:schemeClr val="bg1"/>
                </a:solidFill>
                <a:latin typeface="Arial Nova" panose="020B0504020202020204" pitchFamily="34" charset="0"/>
              </a:rPr>
              <a:t>A Brief History and Background on CrossFit</a:t>
            </a:r>
          </a:p>
        </p:txBody>
      </p:sp>
      <p:sp>
        <p:nvSpPr>
          <p:cNvPr id="3" name="Content Placeholder 2">
            <a:extLst>
              <a:ext uri="{FF2B5EF4-FFF2-40B4-BE49-F238E27FC236}">
                <a16:creationId xmlns:a16="http://schemas.microsoft.com/office/drawing/2014/main" id="{B179AB5C-8BCA-421F-AB3B-857F7717F3A7}"/>
              </a:ext>
            </a:extLst>
          </p:cNvPr>
          <p:cNvSpPr>
            <a:spLocks noGrp="1"/>
          </p:cNvSpPr>
          <p:nvPr>
            <p:ph idx="1"/>
          </p:nvPr>
        </p:nvSpPr>
        <p:spPr>
          <a:xfrm>
            <a:off x="673754" y="2160590"/>
            <a:ext cx="3973943" cy="3440110"/>
          </a:xfrm>
        </p:spPr>
        <p:txBody>
          <a:bodyPr>
            <a:noAutofit/>
          </a:bodyPr>
          <a:lstStyle/>
          <a:p>
            <a:pPr>
              <a:lnSpc>
                <a:spcPct val="90000"/>
              </a:lnSpc>
            </a:pPr>
            <a:r>
              <a:rPr lang="en-GB" sz="1400" dirty="0">
                <a:solidFill>
                  <a:schemeClr val="bg1"/>
                </a:solidFill>
                <a:latin typeface="Arial Nova" panose="020B0504020202020204" pitchFamily="34" charset="0"/>
              </a:rPr>
              <a:t>CrossFit – first established in 1996 by Greg Glassman</a:t>
            </a:r>
          </a:p>
          <a:p>
            <a:pPr>
              <a:lnSpc>
                <a:spcPct val="90000"/>
              </a:lnSpc>
            </a:pPr>
            <a:r>
              <a:rPr lang="en-GB" sz="1400" dirty="0">
                <a:solidFill>
                  <a:schemeClr val="bg1"/>
                </a:solidFill>
                <a:latin typeface="Arial Nova" panose="020B0504020202020204" pitchFamily="34" charset="0"/>
              </a:rPr>
              <a:t>Rapid uptake in participation (&lt;10,000 affiliates) </a:t>
            </a:r>
          </a:p>
          <a:p>
            <a:pPr>
              <a:lnSpc>
                <a:spcPct val="90000"/>
              </a:lnSpc>
            </a:pPr>
            <a:r>
              <a:rPr lang="en-GB" sz="1400" dirty="0">
                <a:solidFill>
                  <a:schemeClr val="bg1"/>
                </a:solidFill>
                <a:latin typeface="Arial Nova" panose="020B0504020202020204" pitchFamily="34" charset="0"/>
              </a:rPr>
              <a:t>Combines aerobic, anaerobic and metabolic workouts into a ‘WOD’ (workout of the day)</a:t>
            </a:r>
          </a:p>
          <a:p>
            <a:pPr>
              <a:lnSpc>
                <a:spcPct val="90000"/>
              </a:lnSpc>
            </a:pPr>
            <a:r>
              <a:rPr lang="en-GB" sz="1400" dirty="0">
                <a:solidFill>
                  <a:schemeClr val="bg1"/>
                </a:solidFill>
                <a:latin typeface="Arial Nova" panose="020B0504020202020204" pitchFamily="34" charset="0"/>
              </a:rPr>
              <a:t>High injury incidence</a:t>
            </a:r>
          </a:p>
          <a:p>
            <a:pPr>
              <a:lnSpc>
                <a:spcPct val="90000"/>
              </a:lnSpc>
            </a:pPr>
            <a:r>
              <a:rPr lang="en-GB" sz="1400" dirty="0">
                <a:solidFill>
                  <a:schemeClr val="bg1"/>
                </a:solidFill>
                <a:latin typeface="Arial Nova" panose="020B0504020202020204" pitchFamily="34" charset="0"/>
              </a:rPr>
              <a:t>Little literature to support epidemiological rates of injuries</a:t>
            </a:r>
          </a:p>
          <a:p>
            <a:pPr>
              <a:lnSpc>
                <a:spcPct val="90000"/>
              </a:lnSpc>
            </a:pPr>
            <a:r>
              <a:rPr lang="en-GB" sz="1400" dirty="0">
                <a:solidFill>
                  <a:schemeClr val="bg1"/>
                </a:solidFill>
                <a:latin typeface="Arial Nova" panose="020B0504020202020204" pitchFamily="34" charset="0"/>
              </a:rPr>
              <a:t>Mechanisms? Causation vs result?</a:t>
            </a:r>
          </a:p>
          <a:p>
            <a:pPr>
              <a:lnSpc>
                <a:spcPct val="90000"/>
              </a:lnSpc>
            </a:pPr>
            <a:r>
              <a:rPr lang="en-GB" sz="1400" dirty="0">
                <a:solidFill>
                  <a:schemeClr val="bg1"/>
                </a:solidFill>
                <a:latin typeface="Arial Nova" panose="020B0504020202020204" pitchFamily="34" charset="0"/>
              </a:rPr>
              <a:t>Qualitative/subjective epidemiology prevalence</a:t>
            </a:r>
          </a:p>
          <a:p>
            <a:pPr>
              <a:lnSpc>
                <a:spcPct val="90000"/>
              </a:lnSpc>
            </a:pPr>
            <a:r>
              <a:rPr lang="en-GB" sz="1400" dirty="0">
                <a:solidFill>
                  <a:schemeClr val="bg1"/>
                </a:solidFill>
                <a:latin typeface="Arial Nova" panose="020B0504020202020204" pitchFamily="34" charset="0"/>
              </a:rPr>
              <a:t>Hypothesis?</a:t>
            </a:r>
          </a:p>
        </p:txBody>
      </p:sp>
      <p:pic>
        <p:nvPicPr>
          <p:cNvPr id="7" name="Picture 6">
            <a:extLst>
              <a:ext uri="{FF2B5EF4-FFF2-40B4-BE49-F238E27FC236}">
                <a16:creationId xmlns:a16="http://schemas.microsoft.com/office/drawing/2014/main" id="{A0D0FCB2-AA0A-4259-9A16-499B96889213}"/>
              </a:ext>
            </a:extLst>
          </p:cNvPr>
          <p:cNvPicPr/>
          <p:nvPr/>
        </p:nvPicPr>
        <p:blipFill rotWithShape="1">
          <a:blip r:embed="rId2"/>
          <a:srcRect l="22435" t="11823" r="50642" b="49458"/>
          <a:stretch/>
        </p:blipFill>
        <p:spPr bwMode="auto">
          <a:xfrm>
            <a:off x="6096001" y="1342320"/>
            <a:ext cx="5143500" cy="4160844"/>
          </a:xfrm>
          <a:prstGeom prst="rect">
            <a:avLst/>
          </a:prstGeom>
          <a:extLst>
            <a:ext uri="{53640926-AAD7-44D8-BBD7-CCE9431645EC}">
              <a14:shadowObscured xmlns:a14="http://schemas.microsoft.com/office/drawing/2010/main"/>
            </a:ext>
          </a:extLst>
        </p:spPr>
      </p:pic>
      <p:sp>
        <p:nvSpPr>
          <p:cNvPr id="40" name="Isosceles Triangle 24">
            <a:extLst>
              <a:ext uri="{FF2B5EF4-FFF2-40B4-BE49-F238E27FC236}">
                <a16:creationId xmlns:a16="http://schemas.microsoft.com/office/drawing/2014/main" id="{B2205F6E-03C6-4E92-877C-E2482F6599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805746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2" name="Rectangle 60">
            <a:extLst>
              <a:ext uri="{FF2B5EF4-FFF2-40B4-BE49-F238E27FC236}">
                <a16:creationId xmlns:a16="http://schemas.microsoft.com/office/drawing/2014/main" id="{CB5AA8A5-25CC-4295-892F-367FCDAF2B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nvGrpSpPr>
          <p:cNvPr id="102" name="Group 62">
            <a:extLst>
              <a:ext uri="{FF2B5EF4-FFF2-40B4-BE49-F238E27FC236}">
                <a16:creationId xmlns:a16="http://schemas.microsoft.com/office/drawing/2014/main" id="{09DD65AA-8280-4962-92F3-DF1CB53349DB}"/>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64" name="Straight Connector 63">
              <a:extLst>
                <a:ext uri="{FF2B5EF4-FFF2-40B4-BE49-F238E27FC236}">
                  <a16:creationId xmlns:a16="http://schemas.microsoft.com/office/drawing/2014/main" id="{88942788-FC6D-44C2-BFC1-6F064710DA0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03" name="Straight Connector 64">
              <a:extLst>
                <a:ext uri="{FF2B5EF4-FFF2-40B4-BE49-F238E27FC236}">
                  <a16:creationId xmlns:a16="http://schemas.microsoft.com/office/drawing/2014/main" id="{01093AC6-E5C2-4894-A520-5BE11049F27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04" name="Rectangle 23">
              <a:extLst>
                <a:ext uri="{FF2B5EF4-FFF2-40B4-BE49-F238E27FC236}">
                  <a16:creationId xmlns:a16="http://schemas.microsoft.com/office/drawing/2014/main" id="{F2EF9281-EAD8-4973-938C-52DECCD0F64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5">
              <a:extLst>
                <a:ext uri="{FF2B5EF4-FFF2-40B4-BE49-F238E27FC236}">
                  <a16:creationId xmlns:a16="http://schemas.microsoft.com/office/drawing/2014/main" id="{F4D52681-7A79-4750-8E02-7C30DBAFE9E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Isosceles Triangle 67">
              <a:extLst>
                <a:ext uri="{FF2B5EF4-FFF2-40B4-BE49-F238E27FC236}">
                  <a16:creationId xmlns:a16="http://schemas.microsoft.com/office/drawing/2014/main" id="{F132E88E-8003-49D3-88BD-E18DF69650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7">
              <a:extLst>
                <a:ext uri="{FF2B5EF4-FFF2-40B4-BE49-F238E27FC236}">
                  <a16:creationId xmlns:a16="http://schemas.microsoft.com/office/drawing/2014/main" id="{8C986A99-157C-40D0-97AD-371B6F55E3F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264123D5-6D32-4F54-BAD5-43A5BAF6AF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29">
              <a:extLst>
                <a:ext uri="{FF2B5EF4-FFF2-40B4-BE49-F238E27FC236}">
                  <a16:creationId xmlns:a16="http://schemas.microsoft.com/office/drawing/2014/main" id="{5FCA8C06-6A3E-4C39-9EF2-11798733198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Isosceles Triangle 71">
              <a:extLst>
                <a:ext uri="{FF2B5EF4-FFF2-40B4-BE49-F238E27FC236}">
                  <a16:creationId xmlns:a16="http://schemas.microsoft.com/office/drawing/2014/main" id="{3F93416A-6C44-4D77-A94A-DEBC035EA62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34C0D54-F37F-435B-826B-EDF253664C76}"/>
              </a:ext>
            </a:extLst>
          </p:cNvPr>
          <p:cNvSpPr>
            <a:spLocks noGrp="1"/>
          </p:cNvSpPr>
          <p:nvPr>
            <p:ph type="title"/>
          </p:nvPr>
        </p:nvSpPr>
        <p:spPr>
          <a:xfrm>
            <a:off x="57396" y="1382486"/>
            <a:ext cx="3547581" cy="4093028"/>
          </a:xfrm>
        </p:spPr>
        <p:txBody>
          <a:bodyPr anchor="ctr">
            <a:normAutofit/>
          </a:bodyPr>
          <a:lstStyle/>
          <a:p>
            <a:pPr algn="ctr"/>
            <a:r>
              <a:rPr lang="en-GB" sz="4400" dirty="0">
                <a:solidFill>
                  <a:schemeClr val="accent1">
                    <a:lumMod val="75000"/>
                  </a:schemeClr>
                </a:solidFill>
                <a:latin typeface="Arial Nova" panose="020B0504020202020204" pitchFamily="34" charset="0"/>
              </a:rPr>
              <a:t>Why This Topic Area?</a:t>
            </a:r>
            <a:endParaRPr lang="en-GB" sz="4400" dirty="0">
              <a:solidFill>
                <a:schemeClr val="accent1">
                  <a:lumMod val="75000"/>
                </a:schemeClr>
              </a:solidFill>
            </a:endParaRPr>
          </a:p>
        </p:txBody>
      </p:sp>
      <p:sp>
        <p:nvSpPr>
          <p:cNvPr id="111" name="Rectangle 73">
            <a:extLst>
              <a:ext uri="{FF2B5EF4-FFF2-40B4-BE49-F238E27FC236}">
                <a16:creationId xmlns:a16="http://schemas.microsoft.com/office/drawing/2014/main" id="{24C6BC13-FB1E-48CC-B421-3D0603972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aphicFrame>
        <p:nvGraphicFramePr>
          <p:cNvPr id="113" name="Content Placeholder 2">
            <a:extLst>
              <a:ext uri="{FF2B5EF4-FFF2-40B4-BE49-F238E27FC236}">
                <a16:creationId xmlns:a16="http://schemas.microsoft.com/office/drawing/2014/main" id="{1049F46E-0B63-4540-AF0F-0A68B43D00F6}"/>
              </a:ext>
            </a:extLst>
          </p:cNvPr>
          <p:cNvGraphicFramePr>
            <a:graphicFrameLocks/>
          </p:cNvGraphicFramePr>
          <p:nvPr/>
        </p:nvGraphicFramePr>
        <p:xfrm>
          <a:off x="3984356" y="1649148"/>
          <a:ext cx="8207644"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5118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B5AA8A5-25CC-4295-892F-367FCDAF2B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nvGrpSpPr>
          <p:cNvPr id="8" name="Group 11">
            <a:extLst>
              <a:ext uri="{FF2B5EF4-FFF2-40B4-BE49-F238E27FC236}">
                <a16:creationId xmlns:a16="http://schemas.microsoft.com/office/drawing/2014/main" id="{09DD65AA-8280-4962-92F3-DF1CB53349DB}"/>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5" name="Straight Connector 12">
              <a:extLst>
                <a:ext uri="{FF2B5EF4-FFF2-40B4-BE49-F238E27FC236}">
                  <a16:creationId xmlns:a16="http://schemas.microsoft.com/office/drawing/2014/main" id="{88942788-FC6D-44C2-BFC1-6F064710DA0C}"/>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13">
              <a:extLst>
                <a:ext uri="{FF2B5EF4-FFF2-40B4-BE49-F238E27FC236}">
                  <a16:creationId xmlns:a16="http://schemas.microsoft.com/office/drawing/2014/main" id="{01093AC6-E5C2-4894-A520-5BE11049F27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F2EF9281-EAD8-4973-938C-52DECCD0F64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94B2D24-6CD2-4BDE-AE22-6E5B593FC4DC}"/>
              </a:ext>
            </a:extLst>
          </p:cNvPr>
          <p:cNvSpPr>
            <a:spLocks noGrp="1"/>
          </p:cNvSpPr>
          <p:nvPr>
            <p:ph type="title"/>
          </p:nvPr>
        </p:nvSpPr>
        <p:spPr>
          <a:xfrm>
            <a:off x="289626" y="1382486"/>
            <a:ext cx="3547581" cy="4093028"/>
          </a:xfrm>
        </p:spPr>
        <p:txBody>
          <a:bodyPr anchor="ctr">
            <a:normAutofit/>
          </a:bodyPr>
          <a:lstStyle/>
          <a:p>
            <a:pPr algn="ctr"/>
            <a:r>
              <a:rPr lang="en-GB" sz="4400" dirty="0">
                <a:solidFill>
                  <a:schemeClr val="accent1">
                    <a:lumMod val="75000"/>
                  </a:schemeClr>
                </a:solidFill>
              </a:rPr>
              <a:t>Inclusion/</a:t>
            </a:r>
            <a:br>
              <a:rPr lang="en-GB" sz="4400" dirty="0">
                <a:solidFill>
                  <a:schemeClr val="accent1">
                    <a:lumMod val="75000"/>
                  </a:schemeClr>
                </a:solidFill>
              </a:rPr>
            </a:br>
            <a:r>
              <a:rPr lang="en-GB" sz="4400" dirty="0">
                <a:solidFill>
                  <a:schemeClr val="accent1">
                    <a:lumMod val="75000"/>
                  </a:schemeClr>
                </a:solidFill>
              </a:rPr>
              <a:t>Exclusion Criteria</a:t>
            </a:r>
          </a:p>
        </p:txBody>
      </p:sp>
      <p:sp>
        <p:nvSpPr>
          <p:cNvPr id="29" name="Rectangle 22">
            <a:extLst>
              <a:ext uri="{FF2B5EF4-FFF2-40B4-BE49-F238E27FC236}">
                <a16:creationId xmlns:a16="http://schemas.microsoft.com/office/drawing/2014/main" id="{24C6BC13-FB1E-48CC-B421-3D0603972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aphicFrame>
        <p:nvGraphicFramePr>
          <p:cNvPr id="30" name="Content Placeholder 2">
            <a:extLst>
              <a:ext uri="{FF2B5EF4-FFF2-40B4-BE49-F238E27FC236}">
                <a16:creationId xmlns:a16="http://schemas.microsoft.com/office/drawing/2014/main" id="{F9FCDA8A-D9C3-4E16-9109-94AC904C5840}"/>
              </a:ext>
            </a:extLst>
          </p:cNvPr>
          <p:cNvGraphicFramePr>
            <a:graphicFrameLocks noGrp="1"/>
          </p:cNvGraphicFramePr>
          <p:nvPr>
            <p:ph idx="1"/>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4586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12">
            <a:extLst>
              <a:ext uri="{FF2B5EF4-FFF2-40B4-BE49-F238E27FC236}">
                <a16:creationId xmlns:a16="http://schemas.microsoft.com/office/drawing/2014/main" id="{46E2C1D0-2072-4664-9C67-3B12866F5B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17" y="-1"/>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6" name="Picture 4" descr="Image result for nordbord hamstring curl">
            <a:extLst>
              <a:ext uri="{FF2B5EF4-FFF2-40B4-BE49-F238E27FC236}">
                <a16:creationId xmlns:a16="http://schemas.microsoft.com/office/drawing/2014/main" id="{BF5C6BBF-E250-4C01-8429-C996899535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994" r="-1" b="11536"/>
          <a:stretch/>
        </p:blipFill>
        <p:spPr bwMode="auto">
          <a:xfrm>
            <a:off x="5247925" y="10"/>
            <a:ext cx="6944075" cy="6857990"/>
          </a:xfrm>
          <a:custGeom>
            <a:avLst/>
            <a:gdLst>
              <a:gd name="connsiteX0" fmla="*/ 0 w 5997632"/>
              <a:gd name="connsiteY0" fmla="*/ 0 h 6858000"/>
              <a:gd name="connsiteX1" fmla="*/ 5997632 w 5997632"/>
              <a:gd name="connsiteY1" fmla="*/ 0 h 6858000"/>
              <a:gd name="connsiteX2" fmla="*/ 5997632 w 5997632"/>
              <a:gd name="connsiteY2" fmla="*/ 6858000 h 6858000"/>
              <a:gd name="connsiteX3" fmla="*/ 3178693 w 599763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997632" h="6858000">
                <a:moveTo>
                  <a:pt x="0" y="0"/>
                </a:moveTo>
                <a:lnTo>
                  <a:pt x="5997632" y="0"/>
                </a:lnTo>
                <a:lnTo>
                  <a:pt x="5997632" y="6858000"/>
                </a:lnTo>
                <a:lnTo>
                  <a:pt x="3178693" y="6858000"/>
                </a:lnTo>
                <a:close/>
              </a:path>
            </a:pathLst>
          </a:custGeom>
          <a:noFill/>
          <a:extLst>
            <a:ext uri="{909E8E84-426E-40DD-AFC4-6F175D3DCCD1}">
              <a14:hiddenFill xmlns:a14="http://schemas.microsoft.com/office/drawing/2010/main">
                <a:solidFill>
                  <a:srgbClr val="FFFFFF"/>
                </a:solidFill>
              </a14:hiddenFill>
            </a:ext>
          </a:extLst>
        </p:spPr>
      </p:pic>
      <p:pic>
        <p:nvPicPr>
          <p:cNvPr id="8" name="Picture 2" descr="Image result for mhfake">
            <a:extLst>
              <a:ext uri="{FF2B5EF4-FFF2-40B4-BE49-F238E27FC236}">
                <a16:creationId xmlns:a16="http://schemas.microsoft.com/office/drawing/2014/main" id="{020CD1CF-FDE3-4924-8EF9-A0E2CF37D9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59" r="4959"/>
          <a:stretch/>
        </p:blipFill>
        <p:spPr bwMode="auto">
          <a:xfrm>
            <a:off x="-1" y="10"/>
            <a:ext cx="8932986"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sp>
        <p:nvSpPr>
          <p:cNvPr id="23" name="Freeform: Shape 14">
            <a:extLst>
              <a:ext uri="{FF2B5EF4-FFF2-40B4-BE49-F238E27FC236}">
                <a16:creationId xmlns:a16="http://schemas.microsoft.com/office/drawing/2014/main" id="{37FEB674-D811-4FFE-A878-29D0C0ED18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73847"/>
            <a:ext cx="6434783" cy="3310306"/>
          </a:xfrm>
          <a:custGeom>
            <a:avLst/>
            <a:gdLst>
              <a:gd name="connsiteX0" fmla="*/ 0 w 6434783"/>
              <a:gd name="connsiteY0" fmla="*/ 0 h 3310306"/>
              <a:gd name="connsiteX1" fmla="*/ 3829872 w 6434783"/>
              <a:gd name="connsiteY1" fmla="*/ 0 h 3310306"/>
              <a:gd name="connsiteX2" fmla="*/ 4896100 w 6434783"/>
              <a:gd name="connsiteY2" fmla="*/ 0 h 3310306"/>
              <a:gd name="connsiteX3" fmla="*/ 4901677 w 6434783"/>
              <a:gd name="connsiteY3" fmla="*/ 0 h 3310306"/>
              <a:gd name="connsiteX4" fmla="*/ 6434783 w 6434783"/>
              <a:gd name="connsiteY4" fmla="*/ 3310306 h 3310306"/>
              <a:gd name="connsiteX5" fmla="*/ 0 w 6434783"/>
              <a:gd name="connsiteY5" fmla="*/ 3310306 h 33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4783" h="3310306">
                <a:moveTo>
                  <a:pt x="0" y="0"/>
                </a:moveTo>
                <a:lnTo>
                  <a:pt x="3829872" y="0"/>
                </a:lnTo>
                <a:lnTo>
                  <a:pt x="4896100" y="0"/>
                </a:lnTo>
                <a:lnTo>
                  <a:pt x="4901677" y="0"/>
                </a:lnTo>
                <a:lnTo>
                  <a:pt x="6434783" y="3310306"/>
                </a:lnTo>
                <a:lnTo>
                  <a:pt x="0" y="3310306"/>
                </a:lnTo>
                <a:close/>
              </a:path>
            </a:pathLst>
          </a:custGeom>
          <a:solidFill>
            <a:schemeClr val="bg1">
              <a:lumMod val="85000"/>
              <a:lumOff val="1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7D6D1C-1162-4EFC-A02A-722E17AA3B90}"/>
              </a:ext>
            </a:extLst>
          </p:cNvPr>
          <p:cNvSpPr>
            <a:spLocks noGrp="1"/>
          </p:cNvSpPr>
          <p:nvPr>
            <p:ph type="title"/>
          </p:nvPr>
        </p:nvSpPr>
        <p:spPr>
          <a:xfrm>
            <a:off x="618064" y="1657788"/>
            <a:ext cx="4193810" cy="880985"/>
          </a:xfrm>
        </p:spPr>
        <p:txBody>
          <a:bodyPr anchor="ctr">
            <a:normAutofit/>
          </a:bodyPr>
          <a:lstStyle/>
          <a:p>
            <a:r>
              <a:rPr lang="en-GB" sz="2800" dirty="0"/>
              <a:t>Methods Section </a:t>
            </a:r>
          </a:p>
        </p:txBody>
      </p:sp>
      <p:sp>
        <p:nvSpPr>
          <p:cNvPr id="3" name="Content Placeholder 2">
            <a:extLst>
              <a:ext uri="{FF2B5EF4-FFF2-40B4-BE49-F238E27FC236}">
                <a16:creationId xmlns:a16="http://schemas.microsoft.com/office/drawing/2014/main" id="{862F1DC7-AF00-44F2-9626-CABD62DC402C}"/>
              </a:ext>
            </a:extLst>
          </p:cNvPr>
          <p:cNvSpPr>
            <a:spLocks noGrp="1"/>
          </p:cNvSpPr>
          <p:nvPr>
            <p:ph idx="1"/>
          </p:nvPr>
        </p:nvSpPr>
        <p:spPr>
          <a:xfrm>
            <a:off x="618064" y="2445901"/>
            <a:ext cx="4620544" cy="1873327"/>
          </a:xfrm>
        </p:spPr>
        <p:txBody>
          <a:bodyPr>
            <a:noAutofit/>
          </a:bodyPr>
          <a:lstStyle/>
          <a:p>
            <a:pPr>
              <a:lnSpc>
                <a:spcPct val="90000"/>
              </a:lnSpc>
            </a:pPr>
            <a:r>
              <a:rPr lang="en-GB" sz="1400" dirty="0"/>
              <a:t>Hamstring Extensibility Testing</a:t>
            </a:r>
          </a:p>
          <a:p>
            <a:pPr>
              <a:lnSpc>
                <a:spcPct val="90000"/>
              </a:lnSpc>
            </a:pPr>
            <a:r>
              <a:rPr lang="en-GB" sz="1400" dirty="0"/>
              <a:t>MHFAKE</a:t>
            </a:r>
          </a:p>
          <a:p>
            <a:pPr>
              <a:lnSpc>
                <a:spcPct val="90000"/>
              </a:lnSpc>
            </a:pPr>
            <a:r>
              <a:rPr lang="en-GB" sz="1400" dirty="0"/>
              <a:t>Goniometer Application</a:t>
            </a:r>
          </a:p>
          <a:p>
            <a:pPr>
              <a:lnSpc>
                <a:spcPct val="90000"/>
              </a:lnSpc>
            </a:pPr>
            <a:r>
              <a:rPr lang="en-GB" sz="1400" dirty="0">
                <a:latin typeface="+mj-lt"/>
              </a:rPr>
              <a:t>Horizontal = 0</a:t>
            </a:r>
            <a:r>
              <a:rPr lang="en-GB" sz="1400" dirty="0">
                <a:latin typeface="+mj-lt"/>
                <a:cs typeface="Times New Roman" panose="02020603050405020304" pitchFamily="18" charset="0"/>
              </a:rPr>
              <a:t>˚ of Hamstring Extensibility</a:t>
            </a:r>
            <a:endParaRPr lang="en-GB" sz="1400" dirty="0">
              <a:latin typeface="+mj-lt"/>
            </a:endParaRPr>
          </a:p>
          <a:p>
            <a:pPr>
              <a:lnSpc>
                <a:spcPct val="90000"/>
              </a:lnSpc>
            </a:pPr>
            <a:r>
              <a:rPr lang="en-GB" sz="1400" dirty="0"/>
              <a:t>Warm-Up</a:t>
            </a:r>
          </a:p>
          <a:p>
            <a:pPr>
              <a:lnSpc>
                <a:spcPct val="90000"/>
              </a:lnSpc>
            </a:pPr>
            <a:r>
              <a:rPr lang="en-GB" sz="1400" dirty="0"/>
              <a:t>Nordic Hamstring Curl x 3</a:t>
            </a:r>
          </a:p>
          <a:p>
            <a:pPr>
              <a:lnSpc>
                <a:spcPct val="90000"/>
              </a:lnSpc>
            </a:pPr>
            <a:r>
              <a:rPr lang="en-GB" sz="1400" dirty="0" err="1"/>
              <a:t>Nordbord</a:t>
            </a:r>
            <a:r>
              <a:rPr lang="en-GB" sz="1400" dirty="0"/>
              <a:t> </a:t>
            </a:r>
          </a:p>
          <a:p>
            <a:pPr>
              <a:lnSpc>
                <a:spcPct val="90000"/>
              </a:lnSpc>
            </a:pPr>
            <a:r>
              <a:rPr lang="en-GB" sz="1400" dirty="0"/>
              <a:t>SPSS Data Analyses</a:t>
            </a:r>
          </a:p>
        </p:txBody>
      </p:sp>
    </p:spTree>
    <p:extLst>
      <p:ext uri="{BB962C8B-B14F-4D97-AF65-F5344CB8AC3E}">
        <p14:creationId xmlns:p14="http://schemas.microsoft.com/office/powerpoint/2010/main" val="390362065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A5AFB369-4673-4727-A7CD-D86AFE0AE06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1" name="Freeform 14">
              <a:extLst>
                <a:ext uri="{FF2B5EF4-FFF2-40B4-BE49-F238E27FC236}">
                  <a16:creationId xmlns:a16="http://schemas.microsoft.com/office/drawing/2014/main" id="{50709826-4D6B-4A97-8DB3-5DA16662622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2" name="Straight Connector 71">
              <a:extLst>
                <a:ext uri="{FF2B5EF4-FFF2-40B4-BE49-F238E27FC236}">
                  <a16:creationId xmlns:a16="http://schemas.microsoft.com/office/drawing/2014/main" id="{47263F58-6EE6-45B3-9BF2-C0BD5D30A556}"/>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197CE03-EB81-4718-BEA1-C2D488961E5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A3451629-72D6-4E33-A99A-40FAF7445DD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E04F0FD4-BCD5-4435-A6B5-A2E69303B73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DE110F09-1C81-4E73-B5E9-D857CD879F0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273A9C01-06BD-4E8E-8BBF-2E2A9ECF49C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B206C9B2-27BE-4B6F-A4D0-485FBBEB58F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2E7D673E-0C5C-4F2B-B46E-3E9286B9E8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F0F78B34-9B26-4CA9-B8F0-B9638730F9F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6" name="Picture 65">
            <a:extLst>
              <a:ext uri="{FF2B5EF4-FFF2-40B4-BE49-F238E27FC236}">
                <a16:creationId xmlns:a16="http://schemas.microsoft.com/office/drawing/2014/main" id="{3734D68A-DBA0-4EA2-B71D-081006F4C6BC}"/>
              </a:ext>
            </a:extLst>
          </p:cNvPr>
          <p:cNvPicPr>
            <a:picLocks noChangeAspect="1"/>
          </p:cNvPicPr>
          <p:nvPr/>
        </p:nvPicPr>
        <p:blipFill rotWithShape="1">
          <a:blip r:embed="rId2"/>
          <a:srcRect l="576" r="22315" b="-2"/>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27D7C1E-D86F-4D6C-948D-CA2FE397E201}"/>
              </a:ext>
            </a:extLst>
          </p:cNvPr>
          <p:cNvSpPr>
            <a:spLocks noGrp="1"/>
          </p:cNvSpPr>
          <p:nvPr>
            <p:ph type="title"/>
          </p:nvPr>
        </p:nvSpPr>
        <p:spPr>
          <a:xfrm>
            <a:off x="668867" y="18673"/>
            <a:ext cx="4088190" cy="2369093"/>
          </a:xfrm>
        </p:spPr>
        <p:txBody>
          <a:bodyPr vert="horz" lIns="91440" tIns="45720" rIns="91440" bIns="45720" rtlCol="0" anchor="b">
            <a:normAutofit/>
          </a:bodyPr>
          <a:lstStyle/>
          <a:p>
            <a:pPr algn="ctr"/>
            <a:r>
              <a:rPr lang="en-US" sz="4800" dirty="0"/>
              <a:t>Data Analyses + Research Design</a:t>
            </a:r>
          </a:p>
        </p:txBody>
      </p:sp>
      <p:cxnSp>
        <p:nvCxnSpPr>
          <p:cNvPr id="82" name="Straight Connector 81">
            <a:extLst>
              <a:ext uri="{FF2B5EF4-FFF2-40B4-BE49-F238E27FC236}">
                <a16:creationId xmlns:a16="http://schemas.microsoft.com/office/drawing/2014/main" id="{A57C1A16-B8AB-4D99-A195-A38F556A6486}"/>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F8A9B20B-D1DD-4573-B5EC-558029519236}"/>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6" name="Rectangle 23">
            <a:extLst>
              <a:ext uri="{FF2B5EF4-FFF2-40B4-BE49-F238E27FC236}">
                <a16:creationId xmlns:a16="http://schemas.microsoft.com/office/drawing/2014/main" id="{66D61E08-70C3-48D8-BEA0-787111DC30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FC55298F-0AE5-478E-AD2B-03C2614C583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24">
            <a:extLst>
              <a:ext uri="{FF2B5EF4-FFF2-40B4-BE49-F238E27FC236}">
                <a16:creationId xmlns:a16="http://schemas.microsoft.com/office/drawing/2014/main" id="{C180E4EA-0B63-4779-A895-7E90E71088F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7">
            <a:extLst>
              <a:ext uri="{FF2B5EF4-FFF2-40B4-BE49-F238E27FC236}">
                <a16:creationId xmlns:a16="http://schemas.microsoft.com/office/drawing/2014/main" id="{CEE01D9D-3DE8-4EED-B0D3-8F3C79CC767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8">
            <a:extLst>
              <a:ext uri="{FF2B5EF4-FFF2-40B4-BE49-F238E27FC236}">
                <a16:creationId xmlns:a16="http://schemas.microsoft.com/office/drawing/2014/main" id="{89AF5CE9-607F-43F4-8983-DCD6DA4051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Rectangle 29">
            <a:extLst>
              <a:ext uri="{FF2B5EF4-FFF2-40B4-BE49-F238E27FC236}">
                <a16:creationId xmlns:a16="http://schemas.microsoft.com/office/drawing/2014/main" id="{6EEA2DBD-9E1E-4521-8C01-F32AD18A89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8" name="Isosceles Triangle 29">
            <a:extLst>
              <a:ext uri="{FF2B5EF4-FFF2-40B4-BE49-F238E27FC236}">
                <a16:creationId xmlns:a16="http://schemas.microsoft.com/office/drawing/2014/main" id="{15BBD2C1-BA9B-46A9-A27A-33498B1692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7" name="Content Placeholder 2">
            <a:extLst>
              <a:ext uri="{FF2B5EF4-FFF2-40B4-BE49-F238E27FC236}">
                <a16:creationId xmlns:a16="http://schemas.microsoft.com/office/drawing/2014/main" id="{79390955-AC16-4C69-B634-253978F0160B}"/>
              </a:ext>
            </a:extLst>
          </p:cNvPr>
          <p:cNvGraphicFramePr>
            <a:graphicFrameLocks/>
          </p:cNvGraphicFramePr>
          <p:nvPr/>
        </p:nvGraphicFramePr>
        <p:xfrm>
          <a:off x="383137" y="2770833"/>
          <a:ext cx="517835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9" name="Rectangle 88">
            <a:extLst>
              <a:ext uri="{FF2B5EF4-FFF2-40B4-BE49-F238E27FC236}">
                <a16:creationId xmlns:a16="http://schemas.microsoft.com/office/drawing/2014/main" id="{985D9D77-BAA9-4F5F-91D7-7DA05CEDE8B4}"/>
              </a:ext>
            </a:extLst>
          </p:cNvPr>
          <p:cNvSpPr/>
          <p:nvPr/>
        </p:nvSpPr>
        <p:spPr>
          <a:xfrm>
            <a:off x="6656428" y="3486869"/>
            <a:ext cx="1385537" cy="92846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E83C3"/>
                </a:solidFill>
                <a:effectLst/>
                <a:uLnTx/>
                <a:uFillTx/>
                <a:latin typeface="Trebuchet MS" panose="020B0603020202020204"/>
                <a:ea typeface="+mn-ea"/>
                <a:cs typeface="+mn-cs"/>
              </a:rPr>
              <a:t>1 Group </a:t>
            </a:r>
          </a:p>
        </p:txBody>
      </p:sp>
      <p:sp>
        <p:nvSpPr>
          <p:cNvPr id="91" name="Rectangle 90">
            <a:extLst>
              <a:ext uri="{FF2B5EF4-FFF2-40B4-BE49-F238E27FC236}">
                <a16:creationId xmlns:a16="http://schemas.microsoft.com/office/drawing/2014/main" id="{6441646C-B740-4FB5-83F7-42C03807B0D4}"/>
              </a:ext>
            </a:extLst>
          </p:cNvPr>
          <p:cNvSpPr/>
          <p:nvPr/>
        </p:nvSpPr>
        <p:spPr>
          <a:xfrm>
            <a:off x="9099451" y="2704905"/>
            <a:ext cx="2138289" cy="92846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E83C3"/>
                </a:solidFill>
                <a:effectLst/>
                <a:uLnTx/>
                <a:uFillTx/>
                <a:latin typeface="Trebuchet MS" panose="020B0603020202020204"/>
                <a:ea typeface="+mn-ea"/>
                <a:cs typeface="+mn-cs"/>
              </a:rPr>
              <a:t>Testing Protocol 1</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E83C3"/>
                </a:solidFill>
                <a:effectLst/>
                <a:uLnTx/>
                <a:uFillTx/>
                <a:latin typeface="Trebuchet MS" panose="020B0603020202020204"/>
                <a:ea typeface="+mn-ea"/>
                <a:cs typeface="+mn-cs"/>
              </a:rPr>
              <a:t>Dependent 1</a:t>
            </a:r>
          </a:p>
        </p:txBody>
      </p:sp>
      <p:sp>
        <p:nvSpPr>
          <p:cNvPr id="93" name="TextBox 92">
            <a:extLst>
              <a:ext uri="{FF2B5EF4-FFF2-40B4-BE49-F238E27FC236}">
                <a16:creationId xmlns:a16="http://schemas.microsoft.com/office/drawing/2014/main" id="{5EC508CE-A574-4369-A833-BA6BECD402DC}"/>
              </a:ext>
            </a:extLst>
          </p:cNvPr>
          <p:cNvSpPr txBox="1"/>
          <p:nvPr/>
        </p:nvSpPr>
        <p:spPr>
          <a:xfrm>
            <a:off x="6218345" y="1787412"/>
            <a:ext cx="5328923" cy="73866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Trebuchet MS" panose="020B0603020202020204"/>
                <a:ea typeface="+mn-ea"/>
                <a:cs typeface="+mn-cs"/>
              </a:rPr>
              <a:t>Observational Cross-Sectional Design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95" name="Rectangle 94">
            <a:extLst>
              <a:ext uri="{FF2B5EF4-FFF2-40B4-BE49-F238E27FC236}">
                <a16:creationId xmlns:a16="http://schemas.microsoft.com/office/drawing/2014/main" id="{D04A8B97-2AAE-4FFD-95E3-443FF52CA91F}"/>
              </a:ext>
            </a:extLst>
          </p:cNvPr>
          <p:cNvSpPr/>
          <p:nvPr/>
        </p:nvSpPr>
        <p:spPr>
          <a:xfrm>
            <a:off x="9099451" y="4279704"/>
            <a:ext cx="2138289" cy="92846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E83C3"/>
              </a:solidFill>
              <a:effectLst/>
              <a:uLnTx/>
              <a:uFillTx/>
              <a:latin typeface="Trebuchet MS" panose="020B060302020202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E83C3"/>
                </a:solidFill>
                <a:effectLst/>
                <a:uLnTx/>
                <a:uFillTx/>
                <a:latin typeface="Trebuchet MS" panose="020B0603020202020204"/>
                <a:ea typeface="+mn-ea"/>
                <a:cs typeface="+mn-cs"/>
              </a:rPr>
              <a:t>Testing Protocol 2</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E83C3"/>
                </a:solidFill>
                <a:effectLst/>
                <a:uLnTx/>
                <a:uFillTx/>
                <a:latin typeface="Trebuchet MS" panose="020B0603020202020204"/>
                <a:ea typeface="+mn-ea"/>
                <a:cs typeface="+mn-cs"/>
              </a:rPr>
              <a:t>Dependent 2</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E83C3"/>
              </a:solidFill>
              <a:effectLst/>
              <a:uLnTx/>
              <a:uFillTx/>
              <a:latin typeface="Trebuchet MS" panose="020B0603020202020204"/>
              <a:ea typeface="+mn-ea"/>
              <a:cs typeface="+mn-cs"/>
            </a:endParaRPr>
          </a:p>
        </p:txBody>
      </p:sp>
      <p:cxnSp>
        <p:nvCxnSpPr>
          <p:cNvPr id="97" name="Connector: Elbow 96">
            <a:extLst>
              <a:ext uri="{FF2B5EF4-FFF2-40B4-BE49-F238E27FC236}">
                <a16:creationId xmlns:a16="http://schemas.microsoft.com/office/drawing/2014/main" id="{6554BB44-9452-4222-B9AC-FB4B105A72F0}"/>
              </a:ext>
            </a:extLst>
          </p:cNvPr>
          <p:cNvCxnSpPr>
            <a:stCxn id="89" idx="3"/>
            <a:endCxn id="95" idx="1"/>
          </p:cNvCxnSpPr>
          <p:nvPr/>
        </p:nvCxnSpPr>
        <p:spPr>
          <a:xfrm>
            <a:off x="8041965" y="3951103"/>
            <a:ext cx="1057486" cy="792835"/>
          </a:xfrm>
          <a:prstGeom prst="bentConnector3">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cxnSp>
        <p:nvCxnSpPr>
          <p:cNvPr id="99" name="Connector: Elbow 98">
            <a:extLst>
              <a:ext uri="{FF2B5EF4-FFF2-40B4-BE49-F238E27FC236}">
                <a16:creationId xmlns:a16="http://schemas.microsoft.com/office/drawing/2014/main" id="{06F4E978-2B09-467C-A58D-9315AB550CEA}"/>
              </a:ext>
            </a:extLst>
          </p:cNvPr>
          <p:cNvCxnSpPr>
            <a:cxnSpLocks/>
          </p:cNvCxnSpPr>
          <p:nvPr/>
        </p:nvCxnSpPr>
        <p:spPr>
          <a:xfrm flipV="1">
            <a:off x="8041965" y="3158268"/>
            <a:ext cx="1057486" cy="792835"/>
          </a:xfrm>
          <a:prstGeom prst="bentConnector3">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62175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B71F80-1F92-4074-84D9-16A062B215B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E3511085-6888-4C9C-9BC9-7741D70F5112}"/>
              </a:ext>
            </a:extLst>
          </p:cNvPr>
          <p:cNvSpPr>
            <a:spLocks noGrp="1"/>
          </p:cNvSpPr>
          <p:nvPr>
            <p:ph type="title"/>
          </p:nvPr>
        </p:nvSpPr>
        <p:spPr>
          <a:xfrm>
            <a:off x="1286933" y="609600"/>
            <a:ext cx="10197494" cy="1099457"/>
          </a:xfrm>
        </p:spPr>
        <p:txBody>
          <a:bodyPr>
            <a:normAutofit/>
          </a:bodyPr>
          <a:lstStyle/>
          <a:p>
            <a:pPr algn="ctr"/>
            <a:r>
              <a:rPr lang="en-GB" dirty="0"/>
              <a:t>Ethical Considerations </a:t>
            </a:r>
          </a:p>
        </p:txBody>
      </p:sp>
      <p:sp>
        <p:nvSpPr>
          <p:cNvPr id="12" name="Isosceles Triangle 11">
            <a:extLst>
              <a:ext uri="{FF2B5EF4-FFF2-40B4-BE49-F238E27FC236}">
                <a16:creationId xmlns:a16="http://schemas.microsoft.com/office/drawing/2014/main" id="{7209C9DA-6E0D-46D9-8275-C52222D8CC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EB57A4D-E0D0-46DA-B339-F24CA46FA70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9232CC47-3704-4EDE-A421-11B0DB5C1945}"/>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0686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1" name="Rectangle 10">
            <a:extLst>
              <a:ext uri="{FF2B5EF4-FFF2-40B4-BE49-F238E27FC236}">
                <a16:creationId xmlns:a16="http://schemas.microsoft.com/office/drawing/2014/main" id="{86C16C40-7C29-4ACC-B851-7E08E459B5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nvGrpSpPr>
          <p:cNvPr id="52" name="Group 12">
            <a:extLst>
              <a:ext uri="{FF2B5EF4-FFF2-40B4-BE49-F238E27FC236}">
                <a16:creationId xmlns:a16="http://schemas.microsoft.com/office/drawing/2014/main" id="{648049AD-9827-49E8-8BF5-32E175C8EA8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3" name="Straight Connector 13">
              <a:extLst>
                <a:ext uri="{FF2B5EF4-FFF2-40B4-BE49-F238E27FC236}">
                  <a16:creationId xmlns:a16="http://schemas.microsoft.com/office/drawing/2014/main" id="{3AA99CFD-13BA-4D43-8274-E720ACDBED4B}"/>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14">
              <a:extLst>
                <a:ext uri="{FF2B5EF4-FFF2-40B4-BE49-F238E27FC236}">
                  <a16:creationId xmlns:a16="http://schemas.microsoft.com/office/drawing/2014/main" id="{946D58D6-64B0-4752-8159-24114F47A5FF}"/>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16801F7-F15E-4355-8767-26487BA8B6C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14FF0578-E224-4225-8396-B99D4881FF8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4642C0E0-9644-41F1-8CF3-33779AA8A3F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7">
              <a:extLst>
                <a:ext uri="{FF2B5EF4-FFF2-40B4-BE49-F238E27FC236}">
                  <a16:creationId xmlns:a16="http://schemas.microsoft.com/office/drawing/2014/main" id="{5F77D9D3-628A-4607-B307-91AAA56034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8">
              <a:extLst>
                <a:ext uri="{FF2B5EF4-FFF2-40B4-BE49-F238E27FC236}">
                  <a16:creationId xmlns:a16="http://schemas.microsoft.com/office/drawing/2014/main" id="{0600759E-C22E-4F3D-8569-0DE8F1D4934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9">
              <a:extLst>
                <a:ext uri="{FF2B5EF4-FFF2-40B4-BE49-F238E27FC236}">
                  <a16:creationId xmlns:a16="http://schemas.microsoft.com/office/drawing/2014/main" id="{9A4E951D-EAB0-4F6B-84AE-B5B25684FD6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21">
              <a:extLst>
                <a:ext uri="{FF2B5EF4-FFF2-40B4-BE49-F238E27FC236}">
                  <a16:creationId xmlns:a16="http://schemas.microsoft.com/office/drawing/2014/main" id="{B953BEA8-1B45-419E-BACD-49DB8888B1D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22">
              <a:extLst>
                <a:ext uri="{FF2B5EF4-FFF2-40B4-BE49-F238E27FC236}">
                  <a16:creationId xmlns:a16="http://schemas.microsoft.com/office/drawing/2014/main" id="{72B7FA08-1FF3-4AED-B4E9-587D81D6B1B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extBox 4">
            <a:extLst>
              <a:ext uri="{FF2B5EF4-FFF2-40B4-BE49-F238E27FC236}">
                <a16:creationId xmlns:a16="http://schemas.microsoft.com/office/drawing/2014/main" id="{5EFEE173-8F61-4CAF-8044-A39EAE8156B0}"/>
              </a:ext>
            </a:extLst>
          </p:cNvPr>
          <p:cNvSpPr txBox="1"/>
          <p:nvPr/>
        </p:nvSpPr>
        <p:spPr>
          <a:xfrm>
            <a:off x="677334" y="-150061"/>
            <a:ext cx="8596668" cy="1320800"/>
          </a:xfrm>
          <a:prstGeom prst="rect">
            <a:avLst/>
          </a:prstGeom>
        </p:spPr>
        <p:txBody>
          <a:bodyPr vert="horz" lIns="91440" tIns="45720" rIns="91440" bIns="45720" rtlCol="0" anchor="t">
            <a:normAutofit/>
          </a:body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sz="3600" b="0" i="0" u="none" strike="noStrike" kern="1200" cap="none" spc="0" normalizeH="0" baseline="0" noProof="0" dirty="0">
                <a:ln>
                  <a:noFill/>
                </a:ln>
                <a:solidFill>
                  <a:srgbClr val="5FCBEF"/>
                </a:solidFill>
                <a:effectLst/>
                <a:uLnTx/>
                <a:uFillTx/>
                <a:latin typeface="Trebuchet MS" panose="020B0603020202020204"/>
                <a:ea typeface="+mn-ea"/>
                <a:cs typeface="+mn-cs"/>
              </a:rPr>
              <a:t>References</a:t>
            </a:r>
          </a:p>
        </p:txBody>
      </p:sp>
      <p:sp>
        <p:nvSpPr>
          <p:cNvPr id="6" name="TextBox 5">
            <a:extLst>
              <a:ext uri="{FF2B5EF4-FFF2-40B4-BE49-F238E27FC236}">
                <a16:creationId xmlns:a16="http://schemas.microsoft.com/office/drawing/2014/main" id="{274EA521-488B-4FA5-B990-991D9EF84593}"/>
              </a:ext>
            </a:extLst>
          </p:cNvPr>
          <p:cNvSpPr txBox="1"/>
          <p:nvPr/>
        </p:nvSpPr>
        <p:spPr>
          <a:xfrm>
            <a:off x="677334" y="444326"/>
            <a:ext cx="8596668" cy="3880773"/>
          </a:xfrm>
          <a:prstGeom prst="rect">
            <a:avLst/>
          </a:prstGeom>
        </p:spPr>
        <p:txBody>
          <a:bodyPr vert="horz" lIns="91440" tIns="45720" rIns="91440" bIns="45720" rtlCol="0">
            <a:normAutofit fontScale="25000" lnSpcReduction="20000"/>
          </a:bodyPr>
          <a:lstStyle/>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Ayala, F. and de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Baranda</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Andújar</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P.S. (2010) ‘Effect of 3 different active stretch durations on hip flexion range of motion’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The Journal of Strength &amp; Conditioning Research</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24(2), pp. 430-436.</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Buchheit</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M.,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Cholley</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Y., Nagel, M. and Poulos, N. (2016) ‘The effect of body mass on eccentric knee-flexor strength assessed with an instrumented Nordic hamstring device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Nordbord</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in football players’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International Journal of Sports Physiology and Performance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11(6), pp. 721-726.</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Feito</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Y., Burrows, E.K. and Tabb, L.P. (2018) ‘A 4-Year Analysis of the Incidence of Injuries Among CrossFit-Trained Participants’ </a:t>
            </a:r>
            <a:r>
              <a:rPr kumimoji="0" lang="en-US" sz="4400" b="0" i="1"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Orthopaedic</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Journal of Sports Medicine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6(10), pp. 1-8.</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Frey, M., Poynter, A.,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Younge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K. and De Carvalho, D. (2019) ‘The relationship between lumbopelvic flexibility and sitting posture in adult women’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Journal of Biomechanics</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84, pp. 204-210.</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Gonzalez, S.L., Diaz, A.M., Plummer, H.A. and Michener, L.A. (2018) ‘Musculoskeletal screening to identify female collegiate rowers at risk for low back pain’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Journal of Athletic Training</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53(12), pp. 1173-1180.</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Green, B., Bourne, M.N. and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Pizzari</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T. (2018) ‘Isokinetic strength assessment offers limited predictive validity for detecting risk of future hamstring strain in sport: A systematic review and meta-analysis’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British Journal of Sports Medicine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52(5), pp. 329-336.</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Hasebe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K.,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Sairyo</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K.,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Hada</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Y.,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Dezawa</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A., Okubo, Y.,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Kaneoka</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K. and Nakamura, Y. (2014)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Spino</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-pelvic-rhythm with forward trunk bending in normal subjects without low back pain’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European Journal of </a:t>
            </a:r>
            <a:r>
              <a:rPr kumimoji="0" lang="en-US" sz="4400" b="0" i="1"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Orthopaedic</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Surgery &amp; Traumatology</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24(1), pp. 193-199.</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Marshall, P.W. and Siegler, J.C. (2014) ‘Lower hamstring extensibility in men compared to women is explained by differences in stretch tolerance’ </a:t>
            </a:r>
            <a:r>
              <a:rPr kumimoji="0" lang="en-US" sz="4400" b="0" i="1"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BioMedical</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Central Musculoskeletal Disorders</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15(1), pp. 1 -7.</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McGrath, T.M., Hulin, B.T.,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Pickworth</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N., Clarke, A. and Timmins, R.G. (2019) ‘Determinants of hamstring fascicle length in professional rugby league athletes’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Journal of Science and Medicine in Sport</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pp. 1-18.</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Montalvo, A.M., Shaefer, H., Rodriguez, B., Li, T.,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Epnere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K. and Myer, G.D. (2017) ‘Retrospective injury epidemiology and risk factors for injury in CrossFit’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Journal of Sports Science &amp; Medicine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16(1), pp. 53-59. </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Radwan, A.,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Bigney</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K.A.,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Buonomo</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H.N.,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Jarmak</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M.W., Moats, S.M., Ross, J.K.,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Tatarevic</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E. and Tomko, M.A. (2015) ‘Evaluation of intra-subject difference in hamstring flexibility in patients with low back pain: An exploratory study’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Journal of Back and Musculoskeletal Rehabilitation</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28(1), pp. 61-66.</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Speksnijder</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C.M.,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Koppenaal</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T.,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Knottnerus</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J.A.,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Spigt</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M.,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Staal</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J.B. and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Terwee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C.B. (2016) ‘Measurement properties of the Quebec back pain disability scale in patients with nonspecific low back pain: Systematic review’ </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Physical Therapy</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96(11), pp. 1816-1831.</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Suarez-</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Arrones</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L., Lara-Lopez, P., Rodriguez-Sanchez, P., Lazaro-Ramirez, J.L., Di Salvo, V.,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Guitart</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M., Fuentes-Nieto, C., </a:t>
            </a:r>
            <a:r>
              <a:rPr kumimoji="0" lang="en-US" sz="4400" b="0" i="0"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Rodas</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G. and Mendez-Villanueva, A. (2019) ‘Dissociation between changes in sprinting performance and Nordic hamstring strength in professional male football players’ </a:t>
            </a:r>
            <a:r>
              <a:rPr kumimoji="0" lang="en-US" sz="4400" b="0" i="1" u="none" strike="noStrike" kern="1200" cap="none" spc="0" normalizeH="0" baseline="0" noProof="0" dirty="0" err="1">
                <a:ln>
                  <a:noFill/>
                </a:ln>
                <a:solidFill>
                  <a:prstClr val="white">
                    <a:lumMod val="75000"/>
                    <a:lumOff val="25000"/>
                  </a:prstClr>
                </a:solidFill>
                <a:effectLst/>
                <a:uLnTx/>
                <a:uFillTx/>
                <a:latin typeface="Trebuchet MS" panose="020B0603020202020204"/>
                <a:ea typeface="+mn-ea"/>
                <a:cs typeface="+mn-cs"/>
              </a:rPr>
              <a:t>PloS</a:t>
            </a:r>
            <a:r>
              <a:rPr kumimoji="0" lang="en-US" sz="4400" b="0" i="1"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One</a:t>
            </a:r>
            <a:r>
              <a:rPr kumimoji="0" lang="en-US" sz="44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 14(3) pp. 1-12. </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US" sz="4400" b="0" i="0" u="none" strike="noStrike" kern="1200" cap="none" spc="0" normalizeH="0" baseline="0" noProof="0" dirty="0" err="1">
                <a:ln>
                  <a:noFill/>
                </a:ln>
                <a:solidFill>
                  <a:prstClr val="white"/>
                </a:solidFill>
                <a:effectLst/>
                <a:uLnTx/>
                <a:uFillTx/>
                <a:latin typeface="Trebuchet MS" panose="020B0603020202020204"/>
                <a:ea typeface="+mn-ea"/>
                <a:cs typeface="+mn-cs"/>
              </a:rPr>
              <a:t>Weisenthal</a:t>
            </a:r>
            <a:r>
              <a:rPr kumimoji="0" lang="en-US" sz="4400" b="0" i="0" u="none" strike="noStrike" kern="1200" cap="none" spc="0" normalizeH="0" baseline="0" noProof="0" dirty="0">
                <a:ln>
                  <a:noFill/>
                </a:ln>
                <a:solidFill>
                  <a:prstClr val="white"/>
                </a:solidFill>
                <a:effectLst/>
                <a:uLnTx/>
                <a:uFillTx/>
                <a:latin typeface="Trebuchet MS" panose="020B0603020202020204"/>
                <a:ea typeface="+mn-ea"/>
                <a:cs typeface="+mn-cs"/>
              </a:rPr>
              <a:t>, B.M., Beck, C.A., Maloney, M.D., DeHaven, K.E. and Giordano, B.D. (2014) ‘Injury rate and patterns among CrossFit athletes’ </a:t>
            </a:r>
            <a:r>
              <a:rPr kumimoji="0" lang="en-US" sz="4400" b="0" i="1" u="none" strike="noStrike" kern="1200" cap="none" spc="0" normalizeH="0" baseline="0" noProof="0" dirty="0" err="1">
                <a:ln>
                  <a:noFill/>
                </a:ln>
                <a:solidFill>
                  <a:prstClr val="white"/>
                </a:solidFill>
                <a:effectLst/>
                <a:uLnTx/>
                <a:uFillTx/>
                <a:latin typeface="Trebuchet MS" panose="020B0603020202020204"/>
                <a:ea typeface="+mn-ea"/>
                <a:cs typeface="+mn-cs"/>
              </a:rPr>
              <a:t>Orthopaedic</a:t>
            </a:r>
            <a:r>
              <a:rPr kumimoji="0" lang="en-US" sz="4400" b="0" i="1" u="none" strike="noStrike" kern="1200" cap="none" spc="0" normalizeH="0" baseline="0" noProof="0" dirty="0">
                <a:ln>
                  <a:noFill/>
                </a:ln>
                <a:solidFill>
                  <a:prstClr val="white"/>
                </a:solidFill>
                <a:effectLst/>
                <a:uLnTx/>
                <a:uFillTx/>
                <a:latin typeface="Trebuchet MS" panose="020B0603020202020204"/>
                <a:ea typeface="+mn-ea"/>
                <a:cs typeface="+mn-cs"/>
              </a:rPr>
              <a:t> Journal of Sports Medicine</a:t>
            </a:r>
            <a:r>
              <a:rPr kumimoji="0" lang="en-US" sz="4400" b="0" i="0" u="none" strike="noStrike" kern="1200" cap="none" spc="0" normalizeH="0" baseline="0" noProof="0" dirty="0">
                <a:ln>
                  <a:noFill/>
                </a:ln>
                <a:solidFill>
                  <a:prstClr val="white"/>
                </a:solidFill>
                <a:effectLst/>
                <a:uLnTx/>
                <a:uFillTx/>
                <a:latin typeface="Trebuchet MS" panose="020B0603020202020204"/>
                <a:ea typeface="+mn-ea"/>
                <a:cs typeface="+mn-cs"/>
              </a:rPr>
              <a:t>, 2(4), pp. 1-7. </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Claudino</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J.G., </a:t>
            </a: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Gabbett</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T.J., Bourgeois, F., de Sá Souza, H., Miranda, R.C., </a:t>
            </a: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Mezêncio</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B., </a:t>
            </a: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Soncin</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R., Cardoso Filho, C.A., </a:t>
            </a: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Bottaro</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M., Hernandez, A.J. and Amadio, A.C. (2018) ‘</a:t>
            </a: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Crossfit</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overview: Systematic review and meta-analysis’ </a:t>
            </a:r>
            <a:r>
              <a:rPr kumimoji="0" lang="en-GB" sz="4400" b="0" i="1" u="none" strike="noStrike" kern="1200" cap="none" spc="0" normalizeH="0" baseline="0" noProof="0" dirty="0">
                <a:ln>
                  <a:noFill/>
                </a:ln>
                <a:solidFill>
                  <a:prstClr val="white"/>
                </a:solidFill>
                <a:effectLst/>
                <a:uLnTx/>
                <a:uFillTx/>
                <a:latin typeface="Trebuchet MS" panose="020B0603020202020204"/>
                <a:ea typeface="+mn-ea"/>
                <a:cs typeface="+mn-cs"/>
              </a:rPr>
              <a:t>Sports Medicine-Open</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4(1), pp. 1-11.</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Sannicandro</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I., </a:t>
            </a: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Traficante</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P. and </a:t>
            </a:r>
            <a:r>
              <a:rPr kumimoji="0" lang="en-GB" sz="4400" b="0" i="0" u="none" strike="noStrike" kern="1200" cap="none" spc="0" normalizeH="0" baseline="0" noProof="0" dirty="0" err="1">
                <a:ln>
                  <a:noFill/>
                </a:ln>
                <a:solidFill>
                  <a:prstClr val="white"/>
                </a:solidFill>
                <a:effectLst/>
                <a:uLnTx/>
                <a:uFillTx/>
                <a:latin typeface="Trebuchet MS" panose="020B0603020202020204"/>
                <a:ea typeface="+mn-ea"/>
                <a:cs typeface="+mn-cs"/>
              </a:rPr>
              <a:t>Cofano</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G. (2019) ‘Hamstring injury prevention: The strength assessment in young soccer players’ </a:t>
            </a:r>
            <a:r>
              <a:rPr kumimoji="0" lang="en-GB" sz="4400" b="0" i="1" u="none" strike="noStrike" kern="1200" cap="none" spc="0" normalizeH="0" baseline="0" noProof="0" dirty="0">
                <a:ln>
                  <a:noFill/>
                </a:ln>
                <a:solidFill>
                  <a:prstClr val="white"/>
                </a:solidFill>
                <a:effectLst/>
                <a:uLnTx/>
                <a:uFillTx/>
                <a:latin typeface="Trebuchet MS" panose="020B0603020202020204"/>
                <a:ea typeface="+mn-ea"/>
                <a:cs typeface="+mn-cs"/>
              </a:rPr>
              <a:t>MOJ Sports Medicine</a:t>
            </a:r>
            <a:r>
              <a:rPr kumimoji="0" lang="en-GB" sz="4400" b="0" i="0" u="none" strike="noStrike" kern="1200" cap="none" spc="0" normalizeH="0" baseline="0" noProof="0" dirty="0">
                <a:ln>
                  <a:noFill/>
                </a:ln>
                <a:solidFill>
                  <a:prstClr val="white"/>
                </a:solidFill>
                <a:effectLst/>
                <a:uLnTx/>
                <a:uFillTx/>
                <a:latin typeface="Trebuchet MS" panose="020B0603020202020204"/>
                <a:ea typeface="+mn-ea"/>
                <a:cs typeface="+mn-cs"/>
              </a:rPr>
              <a:t>, 3(2), pp. 28-32.</a:t>
            </a:r>
            <a:endParaRPr kumimoji="0" lang="en-US" sz="4400" b="0" i="0" u="none" strike="noStrike" kern="1200" cap="none" spc="0" normalizeH="0" baseline="0" noProof="0" dirty="0">
              <a:ln>
                <a:noFill/>
              </a:ln>
              <a:solidFill>
                <a:prstClr val="white"/>
              </a:solidFill>
              <a:effectLst/>
              <a:uLnTx/>
              <a:uFillTx/>
              <a:latin typeface="Trebuchet MS" panose="020B0603020202020204"/>
              <a:ea typeface="+mn-ea"/>
              <a:cs typeface="+mn-cs"/>
            </a:endParaRP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endParaRPr kumimoji="0" lang="en-US" sz="6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endParaRP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endParaRPr kumimoji="0" lang="en-US" sz="6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endParaRP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Char char=""/>
              <a:tabLst/>
              <a:defRPr/>
            </a:pPr>
            <a:endParaRPr kumimoji="0" lang="en-US" sz="6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426860108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CF2F85F-D96A-0641-907C-B3C309D20872}"/>
              </a:ext>
            </a:extLst>
          </p:cNvPr>
          <p:cNvSpPr>
            <a:spLocks noGrp="1"/>
          </p:cNvSpPr>
          <p:nvPr>
            <p:ph type="subTitle" idx="1"/>
          </p:nvPr>
        </p:nvSpPr>
        <p:spPr>
          <a:xfrm>
            <a:off x="1262729" y="5499895"/>
            <a:ext cx="9638443" cy="484633"/>
          </a:xfrm>
        </p:spPr>
        <p:txBody>
          <a:bodyPr>
            <a:normAutofit/>
          </a:bodyPr>
          <a:lstStyle/>
          <a:p>
            <a:r>
              <a:rPr lang="en-US"/>
              <a:t>Rebecca Parry</a:t>
            </a:r>
          </a:p>
        </p:txBody>
      </p:sp>
      <p:sp>
        <p:nvSpPr>
          <p:cNvPr id="5" name="Rectangle 7">
            <a:extLst>
              <a:ext uri="{FF2B5EF4-FFF2-40B4-BE49-F238E27FC236}">
                <a16:creationId xmlns:a16="http://schemas.microsoft.com/office/drawing/2014/main" id="{84167985-D6E9-40FF-97C0-4B6D373E85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6" name="Rectangle 9">
            <a:extLst>
              <a:ext uri="{FF2B5EF4-FFF2-40B4-BE49-F238E27FC236}">
                <a16:creationId xmlns:a16="http://schemas.microsoft.com/office/drawing/2014/main" id="{68801362-349C-44BE-BEF6-8E926E1D38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88EEE16E-4030-C246-A817-ADCD779D6B9E}"/>
              </a:ext>
            </a:extLst>
          </p:cNvPr>
          <p:cNvSpPr>
            <a:spLocks noGrp="1"/>
          </p:cNvSpPr>
          <p:nvPr>
            <p:ph type="ctrTitle"/>
          </p:nvPr>
        </p:nvSpPr>
        <p:spPr>
          <a:xfrm>
            <a:off x="1262729" y="1289303"/>
            <a:ext cx="9638443" cy="3339303"/>
          </a:xfrm>
          <a:ln>
            <a:noFill/>
          </a:ln>
        </p:spPr>
        <p:txBody>
          <a:bodyPr>
            <a:normAutofit/>
          </a:bodyPr>
          <a:lstStyle/>
          <a:p>
            <a:r>
              <a:rPr lang="en-US" sz="4300" dirty="0"/>
              <a:t>Is there a relationship between dynamic balance and agility in the male non-elite rugby union population?</a:t>
            </a:r>
          </a:p>
        </p:txBody>
      </p:sp>
    </p:spTree>
    <p:extLst>
      <p:ext uri="{BB962C8B-B14F-4D97-AF65-F5344CB8AC3E}">
        <p14:creationId xmlns:p14="http://schemas.microsoft.com/office/powerpoint/2010/main" val="541547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BDE169E-5E8D-7D4F-A283-50F1E37379E4}"/>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2600" dirty="0">
                <a:solidFill>
                  <a:srgbClr val="FFFFFF"/>
                </a:solidFill>
              </a:rPr>
              <a:t>Rationale and hypothesis</a:t>
            </a:r>
          </a:p>
        </p:txBody>
      </p:sp>
      <p:sp>
        <p:nvSpPr>
          <p:cNvPr id="3" name="Content Placeholder 2">
            <a:extLst>
              <a:ext uri="{FF2B5EF4-FFF2-40B4-BE49-F238E27FC236}">
                <a16:creationId xmlns:a16="http://schemas.microsoft.com/office/drawing/2014/main" id="{2C8AAB91-1074-4748-A736-36F204E10EB1}"/>
              </a:ext>
            </a:extLst>
          </p:cNvPr>
          <p:cNvSpPr>
            <a:spLocks noGrp="1"/>
          </p:cNvSpPr>
          <p:nvPr>
            <p:ph idx="1"/>
          </p:nvPr>
        </p:nvSpPr>
        <p:spPr>
          <a:xfrm>
            <a:off x="5591695" y="1402080"/>
            <a:ext cx="5320696" cy="4053840"/>
          </a:xfrm>
        </p:spPr>
        <p:txBody>
          <a:bodyPr anchor="ctr">
            <a:normAutofit/>
          </a:bodyPr>
          <a:lstStyle/>
          <a:p>
            <a:pPr>
              <a:buFont typeface="Wingdings" pitchFamily="2" charset="2"/>
              <a:buChar char="Ø"/>
            </a:pPr>
            <a:r>
              <a:rPr lang="en-US" dirty="0"/>
              <a:t>Rugby Union</a:t>
            </a:r>
          </a:p>
          <a:p>
            <a:pPr>
              <a:buFont typeface="Wingdings" pitchFamily="2" charset="2"/>
              <a:buChar char="Ø"/>
            </a:pPr>
            <a:r>
              <a:rPr lang="en-US" dirty="0"/>
              <a:t>Injury</a:t>
            </a:r>
          </a:p>
          <a:p>
            <a:pPr>
              <a:buFont typeface="Wingdings" pitchFamily="2" charset="2"/>
              <a:buChar char="Ø"/>
            </a:pPr>
            <a:r>
              <a:rPr lang="en-US" dirty="0"/>
              <a:t>Agility</a:t>
            </a:r>
          </a:p>
          <a:p>
            <a:pPr>
              <a:buFont typeface="Wingdings" pitchFamily="2" charset="2"/>
              <a:buChar char="Ø"/>
            </a:pPr>
            <a:r>
              <a:rPr lang="en-US" dirty="0"/>
              <a:t>Dynamic balance</a:t>
            </a:r>
          </a:p>
        </p:txBody>
      </p:sp>
    </p:spTree>
    <p:extLst>
      <p:ext uri="{BB962C8B-B14F-4D97-AF65-F5344CB8AC3E}">
        <p14:creationId xmlns:p14="http://schemas.microsoft.com/office/powerpoint/2010/main" val="2371934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5108-F6BA-3343-9846-3E6801F9D649}"/>
              </a:ext>
            </a:extLst>
          </p:cNvPr>
          <p:cNvSpPr>
            <a:spLocks noGrp="1"/>
          </p:cNvSpPr>
          <p:nvPr>
            <p:ph type="title"/>
          </p:nvPr>
        </p:nvSpPr>
        <p:spPr>
          <a:xfrm>
            <a:off x="2231136" y="964692"/>
            <a:ext cx="7729728" cy="1188720"/>
          </a:xfrm>
        </p:spPr>
        <p:txBody>
          <a:bodyPr>
            <a:normAutofit/>
          </a:bodyPr>
          <a:lstStyle/>
          <a:p>
            <a:r>
              <a:rPr lang="en-US" dirty="0"/>
              <a:t>Method - Participants</a:t>
            </a:r>
          </a:p>
        </p:txBody>
      </p:sp>
      <p:graphicFrame>
        <p:nvGraphicFramePr>
          <p:cNvPr id="5" name="Content Placeholder 2">
            <a:extLst>
              <a:ext uri="{FF2B5EF4-FFF2-40B4-BE49-F238E27FC236}">
                <a16:creationId xmlns:a16="http://schemas.microsoft.com/office/drawing/2014/main" id="{4146238E-FBB5-491B-9521-24F7D56E5BE8}"/>
              </a:ext>
            </a:extLst>
          </p:cNvPr>
          <p:cNvGraphicFramePr>
            <a:graphicFrameLocks noGrp="1"/>
          </p:cNvGraphicFramePr>
          <p:nvPr>
            <p:ph idx="1"/>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6286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D529-02C5-EC4A-891F-90AB309620CE}"/>
              </a:ext>
            </a:extLst>
          </p:cNvPr>
          <p:cNvSpPr>
            <a:spLocks noGrp="1"/>
          </p:cNvSpPr>
          <p:nvPr>
            <p:ph type="title"/>
          </p:nvPr>
        </p:nvSpPr>
        <p:spPr/>
        <p:txBody>
          <a:bodyPr/>
          <a:lstStyle/>
          <a:p>
            <a:r>
              <a:rPr lang="en-US" dirty="0"/>
              <a:t>Research design</a:t>
            </a:r>
          </a:p>
        </p:txBody>
      </p:sp>
      <p:sp>
        <p:nvSpPr>
          <p:cNvPr id="3" name="Content Placeholder 2">
            <a:extLst>
              <a:ext uri="{FF2B5EF4-FFF2-40B4-BE49-F238E27FC236}">
                <a16:creationId xmlns:a16="http://schemas.microsoft.com/office/drawing/2014/main" id="{17E0E7A0-EFDE-E345-A0FA-A81804231768}"/>
              </a:ext>
            </a:extLst>
          </p:cNvPr>
          <p:cNvSpPr>
            <a:spLocks noGrp="1"/>
          </p:cNvSpPr>
          <p:nvPr>
            <p:ph idx="1"/>
          </p:nvPr>
        </p:nvSpPr>
        <p:spPr>
          <a:xfrm>
            <a:off x="3914531" y="2653728"/>
            <a:ext cx="4787900" cy="3635756"/>
          </a:xfrm>
          <a:solidFill>
            <a:schemeClr val="bg1">
              <a:lumMod val="65000"/>
            </a:schemeClr>
          </a:solidFill>
        </p:spPr>
        <p:txBody>
          <a:bodyPr/>
          <a:lstStyle/>
          <a:p>
            <a:pPr marL="0" indent="0" algn="ctr">
              <a:buNone/>
            </a:pPr>
            <a:r>
              <a:rPr lang="en-US" dirty="0"/>
              <a:t>Observational cross-sectional design</a:t>
            </a:r>
          </a:p>
        </p:txBody>
      </p:sp>
      <p:cxnSp>
        <p:nvCxnSpPr>
          <p:cNvPr id="7" name="Straight Connector 6">
            <a:extLst>
              <a:ext uri="{FF2B5EF4-FFF2-40B4-BE49-F238E27FC236}">
                <a16:creationId xmlns:a16="http://schemas.microsoft.com/office/drawing/2014/main" id="{16D61401-858C-1741-969A-671070138BE2}"/>
              </a:ext>
            </a:extLst>
          </p:cNvPr>
          <p:cNvCxnSpPr/>
          <p:nvPr/>
        </p:nvCxnSpPr>
        <p:spPr>
          <a:xfrm>
            <a:off x="4532225" y="3275852"/>
            <a:ext cx="0" cy="2391508"/>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E058E070-AAC2-FC40-9BF8-0995977855F4}"/>
              </a:ext>
            </a:extLst>
          </p:cNvPr>
          <p:cNvCxnSpPr/>
          <p:nvPr/>
        </p:nvCxnSpPr>
        <p:spPr>
          <a:xfrm>
            <a:off x="4532225" y="3265714"/>
            <a:ext cx="3938954" cy="0"/>
          </a:xfrm>
          <a:prstGeom prst="line">
            <a:avLst/>
          </a:prstGeom>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068501CF-8DF1-D743-8EB7-E9B6DAE0D475}"/>
              </a:ext>
            </a:extLst>
          </p:cNvPr>
          <p:cNvSpPr txBox="1"/>
          <p:nvPr/>
        </p:nvSpPr>
        <p:spPr>
          <a:xfrm>
            <a:off x="4855796" y="3531647"/>
            <a:ext cx="1075174" cy="923330"/>
          </a:xfrm>
          <a:prstGeom prst="rect">
            <a:avLst/>
          </a:prstGeom>
          <a:solidFill>
            <a:srgbClr val="254059"/>
          </a:solidFill>
          <a:ln>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rPr>
              <a:t>Group 1</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endParaRPr>
          </a:p>
        </p:txBody>
      </p:sp>
      <p:sp>
        <p:nvSpPr>
          <p:cNvPr id="11" name="TextBox 10">
            <a:extLst>
              <a:ext uri="{FF2B5EF4-FFF2-40B4-BE49-F238E27FC236}">
                <a16:creationId xmlns:a16="http://schemas.microsoft.com/office/drawing/2014/main" id="{D9939425-5D2B-D348-B75E-7C3551C13A34}"/>
              </a:ext>
            </a:extLst>
          </p:cNvPr>
          <p:cNvSpPr txBox="1"/>
          <p:nvPr/>
        </p:nvSpPr>
        <p:spPr>
          <a:xfrm>
            <a:off x="6620607" y="3531647"/>
            <a:ext cx="1049216" cy="923330"/>
          </a:xfrm>
          <a:prstGeom prst="rect">
            <a:avLst/>
          </a:prstGeom>
          <a:solidFill>
            <a:srgbClr val="254059"/>
          </a:solidFill>
          <a:ln>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rPr>
              <a:t>Test 1</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endParaRPr>
          </a:p>
        </p:txBody>
      </p:sp>
      <p:sp>
        <p:nvSpPr>
          <p:cNvPr id="12" name="TextBox 11">
            <a:extLst>
              <a:ext uri="{FF2B5EF4-FFF2-40B4-BE49-F238E27FC236}">
                <a16:creationId xmlns:a16="http://schemas.microsoft.com/office/drawing/2014/main" id="{2940CF56-4EB0-5647-A961-BE5FAF6A30EC}"/>
              </a:ext>
            </a:extLst>
          </p:cNvPr>
          <p:cNvSpPr txBox="1"/>
          <p:nvPr/>
        </p:nvSpPr>
        <p:spPr>
          <a:xfrm>
            <a:off x="6620607" y="4692018"/>
            <a:ext cx="1075174" cy="923330"/>
          </a:xfrm>
          <a:prstGeom prst="rect">
            <a:avLst/>
          </a:prstGeom>
          <a:solidFill>
            <a:srgbClr val="254059"/>
          </a:solidFill>
          <a:ln>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rPr>
              <a:t>Test 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292531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3976D1-3430-450C-A978-87A9A6E8E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7D6AAC78-7D86-415A-ADC1-2B474807960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3" name="Rectangle 12">
            <a:extLst>
              <a:ext uri="{FF2B5EF4-FFF2-40B4-BE49-F238E27FC236}">
                <a16:creationId xmlns:a16="http://schemas.microsoft.com/office/drawing/2014/main" id="{F2A658D9-F185-44F1-BA33-D50320D1D0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D29B8289-AEF9-E141-BC5F-9B27BCA82365}"/>
              </a:ext>
            </a:extLst>
          </p:cNvPr>
          <p:cNvSpPr>
            <a:spLocks noGrp="1"/>
          </p:cNvSpPr>
          <p:nvPr>
            <p:ph type="title"/>
          </p:nvPr>
        </p:nvSpPr>
        <p:spPr>
          <a:xfrm>
            <a:off x="2231136" y="467418"/>
            <a:ext cx="7729728" cy="1188720"/>
          </a:xfrm>
          <a:solidFill>
            <a:srgbClr val="FFFFFF"/>
          </a:solidFill>
        </p:spPr>
        <p:txBody>
          <a:bodyPr>
            <a:normAutofit/>
          </a:bodyPr>
          <a:lstStyle/>
          <a:p>
            <a:r>
              <a:rPr lang="en-US" dirty="0"/>
              <a:t>Protocol</a:t>
            </a:r>
          </a:p>
        </p:txBody>
      </p:sp>
      <p:sp>
        <p:nvSpPr>
          <p:cNvPr id="3" name="Content Placeholder 2">
            <a:extLst>
              <a:ext uri="{FF2B5EF4-FFF2-40B4-BE49-F238E27FC236}">
                <a16:creationId xmlns:a16="http://schemas.microsoft.com/office/drawing/2014/main" id="{D204152F-2488-D747-A8C8-ECA1D9C76A25}"/>
              </a:ext>
            </a:extLst>
          </p:cNvPr>
          <p:cNvSpPr>
            <a:spLocks noGrp="1"/>
          </p:cNvSpPr>
          <p:nvPr>
            <p:ph idx="1"/>
          </p:nvPr>
        </p:nvSpPr>
        <p:spPr>
          <a:xfrm flipV="1">
            <a:off x="10439854" y="5170517"/>
            <a:ext cx="45719" cy="45719"/>
          </a:xfrm>
        </p:spPr>
        <p:txBody>
          <a:bodyPr>
            <a:normAutofit fontScale="25000" lnSpcReduction="20000"/>
          </a:bodyPr>
          <a:lstStyle/>
          <a:p>
            <a:pPr marL="0" indent="0">
              <a:buNone/>
            </a:pPr>
            <a:endParaRPr lang="en-US" dirty="0">
              <a:solidFill>
                <a:srgbClr val="404040"/>
              </a:solidFill>
            </a:endParaRPr>
          </a:p>
        </p:txBody>
      </p:sp>
      <p:pic>
        <p:nvPicPr>
          <p:cNvPr id="10" name="Content Placeholder 3">
            <a:extLst>
              <a:ext uri="{FF2B5EF4-FFF2-40B4-BE49-F238E27FC236}">
                <a16:creationId xmlns:a16="http://schemas.microsoft.com/office/drawing/2014/main" id="{5ABF26AE-8FDA-6B42-8CCF-303876A30321}"/>
              </a:ext>
            </a:extLst>
          </p:cNvPr>
          <p:cNvPicPr>
            <a:picLocks noChangeAspect="1"/>
          </p:cNvPicPr>
          <p:nvPr/>
        </p:nvPicPr>
        <p:blipFill>
          <a:blip r:embed="rId3"/>
          <a:stretch>
            <a:fillRect/>
          </a:stretch>
        </p:blipFill>
        <p:spPr>
          <a:xfrm>
            <a:off x="1778998" y="1984756"/>
            <a:ext cx="4580654" cy="3172103"/>
          </a:xfrm>
          <a:prstGeom prst="rect">
            <a:avLst/>
          </a:prstGeom>
        </p:spPr>
      </p:pic>
      <p:pic>
        <p:nvPicPr>
          <p:cNvPr id="12" name="Picture 11">
            <a:extLst>
              <a:ext uri="{FF2B5EF4-FFF2-40B4-BE49-F238E27FC236}">
                <a16:creationId xmlns:a16="http://schemas.microsoft.com/office/drawing/2014/main" id="{43B7D5B5-02B3-8040-96F4-BBDACA1D6989}"/>
              </a:ext>
            </a:extLst>
          </p:cNvPr>
          <p:cNvPicPr>
            <a:picLocks noChangeAspect="1"/>
          </p:cNvPicPr>
          <p:nvPr/>
        </p:nvPicPr>
        <p:blipFill rotWithShape="1">
          <a:blip r:embed="rId4"/>
          <a:srcRect t="9383" b="21282"/>
          <a:stretch/>
        </p:blipFill>
        <p:spPr>
          <a:xfrm>
            <a:off x="6659090" y="1912016"/>
            <a:ext cx="3687038" cy="3406862"/>
          </a:xfrm>
          <a:prstGeom prst="rect">
            <a:avLst/>
          </a:prstGeom>
        </p:spPr>
      </p:pic>
    </p:spTree>
    <p:extLst>
      <p:ext uri="{BB962C8B-B14F-4D97-AF65-F5344CB8AC3E}">
        <p14:creationId xmlns:p14="http://schemas.microsoft.com/office/powerpoint/2010/main" val="4287063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D2ED89-5AE9-4E9E-B74C-07803A862D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1929CB51-ED3D-3848-9A77-C3472D6CA548}"/>
              </a:ext>
            </a:extLst>
          </p:cNvPr>
          <p:cNvSpPr>
            <a:spLocks noGrp="1"/>
          </p:cNvSpPr>
          <p:nvPr>
            <p:ph type="title"/>
          </p:nvPr>
        </p:nvSpPr>
        <p:spPr>
          <a:xfrm>
            <a:off x="1761066" y="964692"/>
            <a:ext cx="8669868" cy="1188720"/>
          </a:xfrm>
          <a:solidFill>
            <a:srgbClr val="FFFFFF"/>
          </a:solidFill>
          <a:ln>
            <a:solidFill>
              <a:srgbClr val="404040"/>
            </a:solidFill>
          </a:ln>
        </p:spPr>
        <p:txBody>
          <a:bodyPr>
            <a:normAutofit/>
          </a:bodyPr>
          <a:lstStyle/>
          <a:p>
            <a:r>
              <a:rPr lang="en-US" dirty="0">
                <a:solidFill>
                  <a:srgbClr val="404040"/>
                </a:solidFill>
              </a:rPr>
              <a:t>Proposed timeline – Data analysis</a:t>
            </a:r>
          </a:p>
        </p:txBody>
      </p:sp>
      <p:graphicFrame>
        <p:nvGraphicFramePr>
          <p:cNvPr id="5" name="Content Placeholder 4">
            <a:extLst>
              <a:ext uri="{FF2B5EF4-FFF2-40B4-BE49-F238E27FC236}">
                <a16:creationId xmlns:a16="http://schemas.microsoft.com/office/drawing/2014/main" id="{947CB882-5157-BE4B-9C33-E8D4DBE38B91}"/>
              </a:ext>
            </a:extLst>
          </p:cNvPr>
          <p:cNvGraphicFramePr>
            <a:graphicFrameLocks noGrp="1"/>
          </p:cNvGraphicFramePr>
          <p:nvPr>
            <p:ph idx="1"/>
          </p:nvPr>
        </p:nvGraphicFramePr>
        <p:xfrm>
          <a:off x="1761066" y="2349501"/>
          <a:ext cx="8669868" cy="40386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1104600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A3CC36C-210F-452E-B0C6-CAE94609DD0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4900"/>
            <a:ext cx="12192000" cy="19431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useBgFill="1">
        <p:nvSpPr>
          <p:cNvPr id="12" name="Rectangle 11">
            <a:extLst>
              <a:ext uri="{FF2B5EF4-FFF2-40B4-BE49-F238E27FC236}">
                <a16:creationId xmlns:a16="http://schemas.microsoft.com/office/drawing/2014/main" id="{FD77E017-7BFF-4018-BF75-AF8C6DDF08B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9185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1897DF17-375E-0546-A251-45FA8D5FA210}"/>
              </a:ext>
            </a:extLst>
          </p:cNvPr>
          <p:cNvSpPr>
            <a:spLocks noGrp="1"/>
          </p:cNvSpPr>
          <p:nvPr>
            <p:ph type="title"/>
          </p:nvPr>
        </p:nvSpPr>
        <p:spPr>
          <a:xfrm>
            <a:off x="2231136" y="4325791"/>
            <a:ext cx="7729728" cy="1188720"/>
          </a:xfrm>
        </p:spPr>
        <p:txBody>
          <a:bodyPr>
            <a:normAutofit/>
          </a:bodyPr>
          <a:lstStyle/>
          <a:p>
            <a:r>
              <a:rPr lang="en-US" dirty="0"/>
              <a:t>Ethical consideration and limitations</a:t>
            </a:r>
          </a:p>
        </p:txBody>
      </p:sp>
      <p:graphicFrame>
        <p:nvGraphicFramePr>
          <p:cNvPr id="5" name="Content Placeholder 2">
            <a:extLst>
              <a:ext uri="{FF2B5EF4-FFF2-40B4-BE49-F238E27FC236}">
                <a16:creationId xmlns:a16="http://schemas.microsoft.com/office/drawing/2014/main" id="{EDF6138F-C047-4089-A77B-925933662AB1}"/>
              </a:ext>
            </a:extLst>
          </p:cNvPr>
          <p:cNvGraphicFramePr>
            <a:graphicFrameLocks noGrp="1"/>
          </p:cNvGraphicFramePr>
          <p:nvPr>
            <p:ph idx="1"/>
          </p:nvPr>
        </p:nvGraphicFramePr>
        <p:xfrm>
          <a:off x="921592" y="941466"/>
          <a:ext cx="10340658" cy="2788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2257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D2ED89-5AE9-4E9E-B74C-07803A862D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64EB17F5-74BB-A348-808E-C9B17F4153E6}"/>
              </a:ext>
            </a:extLst>
          </p:cNvPr>
          <p:cNvSpPr>
            <a:spLocks noGrp="1"/>
          </p:cNvSpPr>
          <p:nvPr>
            <p:ph type="title"/>
          </p:nvPr>
        </p:nvSpPr>
        <p:spPr>
          <a:xfrm>
            <a:off x="1761066" y="174470"/>
            <a:ext cx="8669868" cy="555379"/>
          </a:xfrm>
          <a:solidFill>
            <a:srgbClr val="FFFFFF"/>
          </a:solidFill>
          <a:ln>
            <a:solidFill>
              <a:srgbClr val="404040"/>
            </a:solidFill>
          </a:ln>
        </p:spPr>
        <p:txBody>
          <a:bodyPr>
            <a:normAutofit/>
          </a:bodyPr>
          <a:lstStyle/>
          <a:p>
            <a:r>
              <a:rPr lang="en-US" sz="1000" dirty="0">
                <a:solidFill>
                  <a:srgbClr val="404040"/>
                </a:solidFill>
              </a:rPr>
              <a:t>References</a:t>
            </a:r>
            <a:endParaRPr lang="en-US" dirty="0">
              <a:solidFill>
                <a:srgbClr val="404040"/>
              </a:solidFill>
            </a:endParaRPr>
          </a:p>
        </p:txBody>
      </p:sp>
      <p:sp>
        <p:nvSpPr>
          <p:cNvPr id="3" name="Content Placeholder 2">
            <a:extLst>
              <a:ext uri="{FF2B5EF4-FFF2-40B4-BE49-F238E27FC236}">
                <a16:creationId xmlns:a16="http://schemas.microsoft.com/office/drawing/2014/main" id="{24088188-516B-A140-9BF3-5AD760573068}"/>
              </a:ext>
            </a:extLst>
          </p:cNvPr>
          <p:cNvSpPr>
            <a:spLocks noGrp="1"/>
          </p:cNvSpPr>
          <p:nvPr>
            <p:ph idx="1"/>
          </p:nvPr>
        </p:nvSpPr>
        <p:spPr>
          <a:xfrm>
            <a:off x="123097" y="904319"/>
            <a:ext cx="5714338" cy="5779211"/>
          </a:xfrm>
        </p:spPr>
        <p:txBody>
          <a:bodyPr>
            <a:normAutofit fontScale="77500" lnSpcReduction="20000"/>
          </a:bodyPr>
          <a:lstStyle/>
          <a:p>
            <a:r>
              <a:rPr lang="en-GB" dirty="0"/>
              <a:t>Attwood, M.J., Roberts, S.P., Trewartha, G., England, M.E. and Stokes, K.A. (2018) Efficacy of a Movement Control Injury Prevention Programme in Adult Men’s Community Rugby Union: A Cluster Randomised Controlled Trial.’, </a:t>
            </a:r>
            <a:r>
              <a:rPr lang="en-GB" i="1" dirty="0"/>
              <a:t>British Journal Sports Medicine</a:t>
            </a:r>
            <a:r>
              <a:rPr lang="en-GB" dirty="0"/>
              <a:t>, 52(6), pp.368-374. </a:t>
            </a:r>
          </a:p>
          <a:p>
            <a:pPr marL="0" indent="0">
              <a:buNone/>
            </a:pPr>
            <a:endParaRPr lang="en-GB" dirty="0"/>
          </a:p>
          <a:p>
            <a:r>
              <a:rPr lang="en-GB" dirty="0"/>
              <a:t>Ball, S., </a:t>
            </a:r>
            <a:r>
              <a:rPr lang="en-GB" dirty="0" err="1"/>
              <a:t>Halaki</a:t>
            </a:r>
            <a:r>
              <a:rPr lang="en-GB" dirty="0"/>
              <a:t>, M. and Orr, R. (2017) Training Volume and Soft Tissue Injury in Professional and Non-Professional Rugby Union Players: A Systematic Review.’, </a:t>
            </a:r>
            <a:r>
              <a:rPr lang="en-GB" i="1" dirty="0"/>
              <a:t>British Journal of Sports Medicine</a:t>
            </a:r>
            <a:r>
              <a:rPr lang="en-GB" dirty="0"/>
              <a:t>, 51(13), pp.1012-1020.</a:t>
            </a:r>
          </a:p>
          <a:p>
            <a:pPr marL="0" indent="0">
              <a:buNone/>
            </a:pPr>
            <a:endParaRPr lang="en-GB" dirty="0"/>
          </a:p>
          <a:p>
            <a:r>
              <a:rPr lang="en-GB" dirty="0" err="1"/>
              <a:t>Davlin</a:t>
            </a:r>
            <a:r>
              <a:rPr lang="en-GB" dirty="0"/>
              <a:t>, C.D. (2004). Dynamic Balance in High Level Athletes. </a:t>
            </a:r>
            <a:r>
              <a:rPr lang="en-GB" i="1" dirty="0"/>
              <a:t>Perceptual and Motor Skills</a:t>
            </a:r>
            <a:r>
              <a:rPr lang="en-GB" dirty="0"/>
              <a:t>,</a:t>
            </a:r>
            <a:r>
              <a:rPr lang="en-GB" i="1" dirty="0"/>
              <a:t> </a:t>
            </a:r>
            <a:r>
              <a:rPr lang="en-GB" dirty="0"/>
              <a:t>98(3), pp.1171-1176.</a:t>
            </a:r>
          </a:p>
          <a:p>
            <a:pPr marL="0" indent="0">
              <a:buNone/>
            </a:pPr>
            <a:endParaRPr lang="en-GB" dirty="0"/>
          </a:p>
          <a:p>
            <a:r>
              <a:rPr lang="en-GB" dirty="0"/>
              <a:t>Gribble, P.A., Hertel, J. and </a:t>
            </a:r>
            <a:r>
              <a:rPr lang="en-GB" dirty="0" err="1"/>
              <a:t>Plisky</a:t>
            </a:r>
            <a:r>
              <a:rPr lang="en-GB" dirty="0"/>
              <a:t>, P. (2012). Using the Star Excursion Balance Test to Assess Dynamic Postural-Control Deficits and Outcomes in Lower Extremity Injury: A Literature and Systematic Review. </a:t>
            </a:r>
            <a:r>
              <a:rPr lang="en-GB" i="1" dirty="0"/>
              <a:t>Journal of Athletic Training</a:t>
            </a:r>
            <a:r>
              <a:rPr lang="en-GB" dirty="0"/>
              <a:t>, 47(3), pp.339-357.</a:t>
            </a:r>
          </a:p>
          <a:p>
            <a:pPr marL="0" indent="0">
              <a:buNone/>
            </a:pPr>
            <a:endParaRPr lang="en-GB" dirty="0"/>
          </a:p>
          <a:p>
            <a:r>
              <a:rPr lang="en-GB" dirty="0"/>
              <a:t>Hrysomallis, C. (2007). Relationship Between Balance Ability, Training and Sports Injury Risk. </a:t>
            </a:r>
            <a:r>
              <a:rPr lang="en-GB" i="1" dirty="0"/>
              <a:t>Sports Medicine</a:t>
            </a:r>
            <a:r>
              <a:rPr lang="en-GB" dirty="0"/>
              <a:t>, 37(6), pp.547-556.</a:t>
            </a:r>
          </a:p>
          <a:p>
            <a:pPr marL="0" indent="0">
              <a:buNone/>
            </a:pPr>
            <a:endParaRPr lang="en-GB" dirty="0"/>
          </a:p>
          <a:p>
            <a:r>
              <a:rPr lang="en-GB" dirty="0"/>
              <a:t>Moreira, A., </a:t>
            </a:r>
            <a:r>
              <a:rPr lang="en-GB" dirty="0" err="1"/>
              <a:t>Nosaka</a:t>
            </a:r>
            <a:r>
              <a:rPr lang="en-GB" dirty="0"/>
              <a:t>, K., Nunes, J.A., </a:t>
            </a:r>
            <a:r>
              <a:rPr lang="en-GB" dirty="0" err="1"/>
              <a:t>Viveiros</a:t>
            </a:r>
            <a:r>
              <a:rPr lang="en-GB" dirty="0"/>
              <a:t>, L., </a:t>
            </a:r>
            <a:r>
              <a:rPr lang="en-GB" dirty="0" err="1"/>
              <a:t>Jamurtas</a:t>
            </a:r>
            <a:r>
              <a:rPr lang="en-GB" dirty="0"/>
              <a:t>, A.Z. and Aoki, M.S. (2014) Changes in Muscle Damage Markers in Female Basketball Players, </a:t>
            </a:r>
            <a:r>
              <a:rPr lang="en-GB" i="1" dirty="0"/>
              <a:t>Biology of Sport</a:t>
            </a:r>
            <a:r>
              <a:rPr lang="en-GB" dirty="0"/>
              <a:t>, 31(1), pp.3-7. </a:t>
            </a:r>
          </a:p>
          <a:p>
            <a:endParaRPr lang="en-US" dirty="0"/>
          </a:p>
        </p:txBody>
      </p:sp>
      <p:sp>
        <p:nvSpPr>
          <p:cNvPr id="7" name="TextBox 6">
            <a:extLst>
              <a:ext uri="{FF2B5EF4-FFF2-40B4-BE49-F238E27FC236}">
                <a16:creationId xmlns:a16="http://schemas.microsoft.com/office/drawing/2014/main" id="{381F8F1F-4909-464A-98EA-CF76401D6BD2}"/>
              </a:ext>
            </a:extLst>
          </p:cNvPr>
          <p:cNvSpPr txBox="1"/>
          <p:nvPr/>
        </p:nvSpPr>
        <p:spPr>
          <a:xfrm>
            <a:off x="5969876" y="904319"/>
            <a:ext cx="6099027" cy="480131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Munro, A.G. and Herrington, L.C. (2011) Between-session Reliability of Four Hop Tests and the Agility T-test.’, </a:t>
            </a:r>
            <a:r>
              <a:rPr kumimoji="0" lang="en-GB" sz="1200" b="0" i="1" u="none" strike="noStrike" kern="1200" cap="none" spc="0" normalizeH="0" baseline="0" noProof="0" dirty="0">
                <a:ln>
                  <a:noFill/>
                </a:ln>
                <a:solidFill>
                  <a:srgbClr val="FFFFFF"/>
                </a:solidFill>
                <a:effectLst/>
                <a:uLnTx/>
                <a:uFillTx/>
                <a:latin typeface="Gill Sans MT" panose="020B0502020104020203"/>
                <a:ea typeface="+mn-ea"/>
                <a:cs typeface="+mn-cs"/>
              </a:rPr>
              <a:t>The Journal of Strength &amp; Conditioning Research</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25(5), pp.1470-1477</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Pauole</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K.,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Madole</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K.,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Garhammer</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J.,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Lacourse</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M. and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Rozenek</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R. (2000) Reliability and Validity of the T-test as a Measure of Agility, Leg Power, and Leg Speed in College-Aged Men and Women, </a:t>
            </a:r>
            <a:r>
              <a:rPr kumimoji="0" lang="en-GB" sz="1200" b="0" i="1" u="none" strike="noStrike" kern="1200" cap="none" spc="0" normalizeH="0" baseline="0" noProof="0" dirty="0">
                <a:ln>
                  <a:noFill/>
                </a:ln>
                <a:solidFill>
                  <a:srgbClr val="FFFFFF"/>
                </a:solidFill>
                <a:effectLst/>
                <a:uLnTx/>
                <a:uFillTx/>
                <a:latin typeface="Gill Sans MT" panose="020B0502020104020203"/>
                <a:ea typeface="+mn-ea"/>
                <a:cs typeface="+mn-cs"/>
              </a:rPr>
              <a:t>The Journal of Strength &amp; Conditioning Research</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14(4), pp.443-450.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Plisky</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P.J., Gorman, P.P., Butler, R.J.,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Kiesel</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K.B., Underwood, F.B. and Elkins, B. (2009). The Reliability of an Instrumented Device for Measuring Components of the Star Excursion Balance Test. </a:t>
            </a:r>
            <a:r>
              <a:rPr kumimoji="0" lang="en-GB" sz="1200" b="0" i="1" u="none" strike="noStrike" kern="1200" cap="none" spc="0" normalizeH="0" baseline="0" noProof="0" dirty="0">
                <a:ln>
                  <a:noFill/>
                </a:ln>
                <a:solidFill>
                  <a:srgbClr val="FFFFFF"/>
                </a:solidFill>
                <a:effectLst/>
                <a:uLnTx/>
                <a:uFillTx/>
                <a:latin typeface="Gill Sans MT" panose="020B0502020104020203"/>
                <a:ea typeface="+mn-ea"/>
                <a:cs typeface="+mn-cs"/>
              </a:rPr>
              <a:t>North American Journal of Sports Physical Therapy: </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NAJSPT, 4(2), pp.92-99.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Raya, M.A., Gailey, R.S.,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Gaunaurd</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I.A., Jayne, D.M., Campbell, S.M., Gagne, E., Manrique, P.G., Muller, D.G. and Tucker, C. (2013) Comparison of Three Agility Tests with Male Servicemembers: Edgren Side Step Test, T-Test, and Illinois Agility Test.’, </a:t>
            </a:r>
            <a:r>
              <a:rPr kumimoji="0" lang="en-GB" sz="1200" b="0" i="1" u="none" strike="noStrike" kern="1200" cap="none" spc="0" normalizeH="0" baseline="0" noProof="0" dirty="0">
                <a:ln>
                  <a:noFill/>
                </a:ln>
                <a:solidFill>
                  <a:srgbClr val="FFFFFF"/>
                </a:solidFill>
                <a:effectLst/>
                <a:uLnTx/>
                <a:uFillTx/>
                <a:latin typeface="Gill Sans MT" panose="020B0502020104020203"/>
                <a:ea typeface="+mn-ea"/>
                <a:cs typeface="+mn-cs"/>
              </a:rPr>
              <a:t>Journal of Rehabilitation Research &amp; Development</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50(7), pp.951-960.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Shaffer, S.W.,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Teyhen</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D.S.,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Lorenson</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C.L., Warren, R.L.,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Koreerat</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C.M.,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Straseske</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C.A. and Childs, J.D. (2013). Y-Balance Test: A Reliability Study Involving Multiple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Raters</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a:t>
            </a:r>
            <a:r>
              <a:rPr kumimoji="0" lang="en-GB" sz="1200" b="0" i="1" u="none" strike="noStrike" kern="1200" cap="none" spc="0" normalizeH="0" baseline="0" noProof="0" dirty="0">
                <a:ln>
                  <a:noFill/>
                </a:ln>
                <a:solidFill>
                  <a:srgbClr val="FFFFFF"/>
                </a:solidFill>
                <a:effectLst/>
                <a:uLnTx/>
                <a:uFillTx/>
                <a:latin typeface="Gill Sans MT" panose="020B0502020104020203"/>
                <a:ea typeface="+mn-ea"/>
                <a:cs typeface="+mn-cs"/>
              </a:rPr>
              <a:t>Military Medicine</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178(11), pp.1264-1270.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Suzuki, K., Nagai, S., Iwai, K., Furukawa, T., Mukai, N., Miyakawa, S. and </a:t>
            </a:r>
            <a:r>
              <a:rPr kumimoji="0" lang="en-GB" sz="1200" b="0" i="0" u="none" strike="noStrike" kern="1200" cap="none" spc="0" normalizeH="0" baseline="0" noProof="0" dirty="0" err="1">
                <a:ln>
                  <a:noFill/>
                </a:ln>
                <a:solidFill>
                  <a:srgbClr val="FFFFFF"/>
                </a:solidFill>
                <a:effectLst/>
                <a:uLnTx/>
                <a:uFillTx/>
                <a:latin typeface="Gill Sans MT" panose="020B0502020104020203"/>
                <a:ea typeface="+mn-ea"/>
                <a:cs typeface="+mn-cs"/>
              </a:rPr>
              <a:t>Takemura</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M. (2020). Characteristics and Factors of Concussion Events for Tacklers in Collegiate Rugby Union. </a:t>
            </a:r>
            <a:r>
              <a:rPr kumimoji="0" lang="en-GB" sz="1200" b="0" i="1" u="none" strike="noStrike" kern="1200" cap="none" spc="0" normalizeH="0" baseline="0" noProof="0" dirty="0">
                <a:ln>
                  <a:noFill/>
                </a:ln>
                <a:solidFill>
                  <a:srgbClr val="FFFFFF"/>
                </a:solidFill>
                <a:effectLst/>
                <a:uLnTx/>
                <a:uFillTx/>
                <a:latin typeface="Gill Sans MT" panose="020B0502020104020203"/>
                <a:ea typeface="+mn-ea"/>
                <a:cs typeface="+mn-cs"/>
              </a:rPr>
              <a:t>Scandinavian Journal of Medicine &amp; Science in Sports</a:t>
            </a:r>
            <a:r>
              <a:rPr kumimoji="0" lang="en-GB" sz="1200" b="0" i="0" u="none" strike="noStrike" kern="1200" cap="none" spc="0" normalizeH="0" baseline="0" noProof="0" dirty="0">
                <a:ln>
                  <a:noFill/>
                </a:ln>
                <a:solidFill>
                  <a:srgbClr val="FFFFFF"/>
                </a:solidFill>
                <a:effectLst/>
                <a:uLnTx/>
                <a:uFillTx/>
                <a:latin typeface="Gill Sans MT" panose="020B0502020104020203"/>
                <a:ea typeface="+mn-ea"/>
                <a:cs typeface="+mn-cs"/>
              </a:rPr>
              <a:t>, 30(1), pp.185-192.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25264062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1523997" y="1"/>
            <a:ext cx="6391753" cy="3341887"/>
          </a:xfrm>
          <a:prstGeom prst="rect">
            <a:avLst/>
          </a:prstGeom>
          <a:solidFill>
            <a:srgbClr val="3D4E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noFill/>
              <a:latin typeface="Arial"/>
            </a:endParaRPr>
          </a:p>
        </p:txBody>
      </p:sp>
      <p:sp>
        <p:nvSpPr>
          <p:cNvPr id="20" name="Rectangle 1"/>
          <p:cNvSpPr/>
          <p:nvPr/>
        </p:nvSpPr>
        <p:spPr>
          <a:xfrm>
            <a:off x="7915748" y="1"/>
            <a:ext cx="2752252" cy="3341885"/>
          </a:xfrm>
          <a:custGeom>
            <a:avLst/>
            <a:gdLst>
              <a:gd name="connsiteX0" fmla="*/ 0 w 2752252"/>
              <a:gd name="connsiteY0" fmla="*/ 0 h 3341885"/>
              <a:gd name="connsiteX1" fmla="*/ 2752252 w 2752252"/>
              <a:gd name="connsiteY1" fmla="*/ 0 h 3341885"/>
              <a:gd name="connsiteX2" fmla="*/ 2752252 w 2752252"/>
              <a:gd name="connsiteY2" fmla="*/ 3341885 h 3341885"/>
              <a:gd name="connsiteX3" fmla="*/ 0 w 2752252"/>
              <a:gd name="connsiteY3" fmla="*/ 3341885 h 3341885"/>
              <a:gd name="connsiteX4" fmla="*/ 0 w 2752252"/>
              <a:gd name="connsiteY4" fmla="*/ 0 h 3341885"/>
              <a:gd name="connsiteX0" fmla="*/ 0 w 2752252"/>
              <a:gd name="connsiteY0" fmla="*/ 0 h 3341885"/>
              <a:gd name="connsiteX1" fmla="*/ 2752252 w 2752252"/>
              <a:gd name="connsiteY1" fmla="*/ 0 h 3341885"/>
              <a:gd name="connsiteX2" fmla="*/ 2752252 w 2752252"/>
              <a:gd name="connsiteY2" fmla="*/ 1628588 h 3341885"/>
              <a:gd name="connsiteX3" fmla="*/ 0 w 2752252"/>
              <a:gd name="connsiteY3" fmla="*/ 3341885 h 3341885"/>
              <a:gd name="connsiteX4" fmla="*/ 0 w 2752252"/>
              <a:gd name="connsiteY4" fmla="*/ 0 h 3341885"/>
              <a:gd name="connsiteX0" fmla="*/ 0 w 2752252"/>
              <a:gd name="connsiteY0" fmla="*/ 0 h 3341885"/>
              <a:gd name="connsiteX1" fmla="*/ 2752252 w 2752252"/>
              <a:gd name="connsiteY1" fmla="*/ 0 h 3341885"/>
              <a:gd name="connsiteX2" fmla="*/ 2752252 w 2752252"/>
              <a:gd name="connsiteY2" fmla="*/ 1744092 h 3341885"/>
              <a:gd name="connsiteX3" fmla="*/ 0 w 2752252"/>
              <a:gd name="connsiteY3" fmla="*/ 3341885 h 3341885"/>
              <a:gd name="connsiteX4" fmla="*/ 0 w 2752252"/>
              <a:gd name="connsiteY4" fmla="*/ 0 h 33418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52252" h="3341885">
                <a:moveTo>
                  <a:pt x="0" y="0"/>
                </a:moveTo>
                <a:lnTo>
                  <a:pt x="2752252" y="0"/>
                </a:lnTo>
                <a:lnTo>
                  <a:pt x="2752252" y="1744092"/>
                </a:lnTo>
                <a:lnTo>
                  <a:pt x="0" y="3341885"/>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srgbClr val="FFFFFF"/>
              </a:solidFill>
              <a:latin typeface="Arial"/>
            </a:endParaRPr>
          </a:p>
        </p:txBody>
      </p:sp>
      <p:sp>
        <p:nvSpPr>
          <p:cNvPr id="21" name="Isosceles Triangle 20"/>
          <p:cNvSpPr/>
          <p:nvPr/>
        </p:nvSpPr>
        <p:spPr>
          <a:xfrm rot="5400000">
            <a:off x="1009109" y="146011"/>
            <a:ext cx="7422527" cy="6391749"/>
          </a:xfrm>
          <a:prstGeom prst="triangle">
            <a:avLst/>
          </a:prstGeom>
          <a:solidFill>
            <a:srgbClr val="0098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srgbClr val="FFFFFF"/>
              </a:solidFill>
              <a:latin typeface="Arial"/>
            </a:endParaRPr>
          </a:p>
        </p:txBody>
      </p:sp>
      <p:sp>
        <p:nvSpPr>
          <p:cNvPr id="22" name="Right Triangle 74"/>
          <p:cNvSpPr/>
          <p:nvPr/>
        </p:nvSpPr>
        <p:spPr>
          <a:xfrm rot="10800000" flipH="1">
            <a:off x="1523998" y="3341885"/>
            <a:ext cx="6391752" cy="3516114"/>
          </a:xfrm>
          <a:custGeom>
            <a:avLst/>
            <a:gdLst/>
            <a:ahLst/>
            <a:cxnLst/>
            <a:rect l="l" t="t" r="r" b="b"/>
            <a:pathLst>
              <a:path w="6391752" h="3516114">
                <a:moveTo>
                  <a:pt x="0" y="3516114"/>
                </a:moveTo>
                <a:lnTo>
                  <a:pt x="6391752" y="3516114"/>
                </a:lnTo>
                <a:lnTo>
                  <a:pt x="6391747" y="3516111"/>
                </a:lnTo>
                <a:lnTo>
                  <a:pt x="2" y="3516111"/>
                </a:lnTo>
                <a:lnTo>
                  <a:pt x="2" y="0"/>
                </a:lnTo>
                <a:lnTo>
                  <a:pt x="0" y="0"/>
                </a:lnTo>
                <a:close/>
              </a:path>
            </a:pathLst>
          </a:custGeom>
          <a:solidFill>
            <a:srgbClr val="0098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dirty="0">
              <a:solidFill>
                <a:srgbClr val="0098D5"/>
              </a:solidFill>
              <a:latin typeface="Arial"/>
            </a:endParaRPr>
          </a:p>
        </p:txBody>
      </p:sp>
      <p:sp>
        <p:nvSpPr>
          <p:cNvPr id="26" name="Subtitle 6"/>
          <p:cNvSpPr txBox="1">
            <a:spLocks/>
          </p:cNvSpPr>
          <p:nvPr/>
        </p:nvSpPr>
        <p:spPr bwMode="auto">
          <a:xfrm>
            <a:off x="2204446" y="1087455"/>
            <a:ext cx="5494844" cy="1522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defTabSz="457200" eaLnBrk="0" hangingPunct="0">
              <a:defRPr>
                <a:solidFill>
                  <a:schemeClr val="tx1"/>
                </a:solidFill>
                <a:latin typeface="Arial" charset="0"/>
                <a:ea typeface="MS PGothic" pitchFamily="34" charset="-128"/>
              </a:defRPr>
            </a:lvl1pPr>
            <a:lvl2pPr marL="742950" indent="-285750" defTabSz="457200" eaLnBrk="0" hangingPunct="0">
              <a:defRPr>
                <a:solidFill>
                  <a:schemeClr val="tx1"/>
                </a:solidFill>
                <a:latin typeface="Arial" charset="0"/>
                <a:ea typeface="MS PGothic" pitchFamily="34" charset="-128"/>
              </a:defRPr>
            </a:lvl2pPr>
            <a:lvl3pPr marL="1143000" indent="-228600" defTabSz="457200" eaLnBrk="0" hangingPunct="0">
              <a:defRPr>
                <a:solidFill>
                  <a:schemeClr val="tx1"/>
                </a:solidFill>
                <a:latin typeface="Arial" charset="0"/>
                <a:ea typeface="MS PGothic" pitchFamily="34" charset="-128"/>
              </a:defRPr>
            </a:lvl3pPr>
            <a:lvl4pPr marL="1600200" indent="-228600" defTabSz="457200" eaLnBrk="0" hangingPunct="0">
              <a:defRPr>
                <a:solidFill>
                  <a:schemeClr val="tx1"/>
                </a:solidFill>
                <a:latin typeface="Arial" charset="0"/>
                <a:ea typeface="MS PGothic" pitchFamily="34" charset="-128"/>
              </a:defRPr>
            </a:lvl4pPr>
            <a:lvl5pPr marL="2057400" indent="-228600" defTabSz="457200" eaLnBrk="0" hangingPunct="0">
              <a:defRPr>
                <a:solidFill>
                  <a:schemeClr val="tx1"/>
                </a:solidFill>
                <a:latin typeface="Arial" charset="0"/>
                <a:ea typeface="MS PGothic" pitchFamily="34" charset="-128"/>
              </a:defRPr>
            </a:lvl5pPr>
            <a:lvl6pPr marL="2514600" indent="-228600" defTabSz="457200" eaLnBrk="0" fontAlgn="base" hangingPunct="0">
              <a:spcBef>
                <a:spcPct val="0"/>
              </a:spcBef>
              <a:spcAft>
                <a:spcPct val="0"/>
              </a:spcAft>
              <a:defRPr>
                <a:solidFill>
                  <a:schemeClr val="tx1"/>
                </a:solidFill>
                <a:latin typeface="Arial" charset="0"/>
                <a:ea typeface="MS PGothic" pitchFamily="34" charset="-128"/>
              </a:defRPr>
            </a:lvl6pPr>
            <a:lvl7pPr marL="2971800" indent="-228600" defTabSz="457200" eaLnBrk="0" fontAlgn="base" hangingPunct="0">
              <a:spcBef>
                <a:spcPct val="0"/>
              </a:spcBef>
              <a:spcAft>
                <a:spcPct val="0"/>
              </a:spcAft>
              <a:defRPr>
                <a:solidFill>
                  <a:schemeClr val="tx1"/>
                </a:solidFill>
                <a:latin typeface="Arial" charset="0"/>
                <a:ea typeface="MS PGothic" pitchFamily="34" charset="-128"/>
              </a:defRPr>
            </a:lvl7pPr>
            <a:lvl8pPr marL="3429000" indent="-228600" defTabSz="457200" eaLnBrk="0" fontAlgn="base" hangingPunct="0">
              <a:spcBef>
                <a:spcPct val="0"/>
              </a:spcBef>
              <a:spcAft>
                <a:spcPct val="0"/>
              </a:spcAft>
              <a:defRPr>
                <a:solidFill>
                  <a:schemeClr val="tx1"/>
                </a:solidFill>
                <a:latin typeface="Arial" charset="0"/>
                <a:ea typeface="MS PGothic" pitchFamily="34" charset="-128"/>
              </a:defRPr>
            </a:lvl8pPr>
            <a:lvl9pPr marL="3886200" indent="-228600" defTabSz="4572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150000"/>
              </a:lnSpc>
              <a:buClr>
                <a:srgbClr val="66737C"/>
              </a:buClr>
            </a:pPr>
            <a:r>
              <a:rPr lang="en-GB" sz="2000" dirty="0">
                <a:solidFill>
                  <a:srgbClr val="FFFFFF"/>
                </a:solidFill>
              </a:rPr>
              <a:t>The difference between abductor and adductor strength of the dominant vs. non-dominant leg in elite women ice hockey players to understand which leg is more prone to groin injuries. </a:t>
            </a:r>
          </a:p>
        </p:txBody>
      </p:sp>
      <p:sp>
        <p:nvSpPr>
          <p:cNvPr id="28" name="Isosceles Triangle 2"/>
          <p:cNvSpPr/>
          <p:nvPr/>
        </p:nvSpPr>
        <p:spPr>
          <a:xfrm>
            <a:off x="1883836" y="5229192"/>
            <a:ext cx="5815455" cy="1691066"/>
          </a:xfrm>
          <a:custGeom>
            <a:avLst/>
            <a:gdLst>
              <a:gd name="connsiteX0" fmla="*/ 0 w 5760640"/>
              <a:gd name="connsiteY0" fmla="*/ 1340768 h 1340768"/>
              <a:gd name="connsiteX1" fmla="*/ 2880320 w 5760640"/>
              <a:gd name="connsiteY1" fmla="*/ 0 h 1340768"/>
              <a:gd name="connsiteX2" fmla="*/ 5760640 w 5760640"/>
              <a:gd name="connsiteY2" fmla="*/ 1340768 h 1340768"/>
              <a:gd name="connsiteX3" fmla="*/ 0 w 5760640"/>
              <a:gd name="connsiteY3" fmla="*/ 1340768 h 1340768"/>
              <a:gd name="connsiteX0" fmla="*/ 0 w 5760640"/>
              <a:gd name="connsiteY0" fmla="*/ 1661168 h 1661168"/>
              <a:gd name="connsiteX1" fmla="*/ 2873120 w 5760640"/>
              <a:gd name="connsiteY1" fmla="*/ 0 h 1661168"/>
              <a:gd name="connsiteX2" fmla="*/ 5760640 w 5760640"/>
              <a:gd name="connsiteY2" fmla="*/ 1661168 h 1661168"/>
              <a:gd name="connsiteX3" fmla="*/ 0 w 5760640"/>
              <a:gd name="connsiteY3" fmla="*/ 1661168 h 1661168"/>
              <a:gd name="connsiteX0" fmla="*/ 0 w 5760640"/>
              <a:gd name="connsiteY0" fmla="*/ 1638744 h 1638744"/>
              <a:gd name="connsiteX1" fmla="*/ 2883086 w 5760640"/>
              <a:gd name="connsiteY1" fmla="*/ 0 h 1638744"/>
              <a:gd name="connsiteX2" fmla="*/ 5760640 w 5760640"/>
              <a:gd name="connsiteY2" fmla="*/ 1638744 h 1638744"/>
              <a:gd name="connsiteX3" fmla="*/ 0 w 5760640"/>
              <a:gd name="connsiteY3" fmla="*/ 1638744 h 1638744"/>
              <a:gd name="connsiteX0" fmla="*/ 0 w 5760640"/>
              <a:gd name="connsiteY0" fmla="*/ 1663659 h 1663659"/>
              <a:gd name="connsiteX1" fmla="*/ 2880594 w 5760640"/>
              <a:gd name="connsiteY1" fmla="*/ 0 h 1663659"/>
              <a:gd name="connsiteX2" fmla="*/ 5760640 w 5760640"/>
              <a:gd name="connsiteY2" fmla="*/ 1663659 h 1663659"/>
              <a:gd name="connsiteX3" fmla="*/ 0 w 5760640"/>
              <a:gd name="connsiteY3" fmla="*/ 1663659 h 1663659"/>
              <a:gd name="connsiteX0" fmla="*/ 0 w 5758149"/>
              <a:gd name="connsiteY0" fmla="*/ 1703524 h 1703524"/>
              <a:gd name="connsiteX1" fmla="*/ 2878103 w 5758149"/>
              <a:gd name="connsiteY1" fmla="*/ 0 h 1703524"/>
              <a:gd name="connsiteX2" fmla="*/ 5758149 w 5758149"/>
              <a:gd name="connsiteY2" fmla="*/ 1663659 h 1703524"/>
              <a:gd name="connsiteX3" fmla="*/ 0 w 5758149"/>
              <a:gd name="connsiteY3" fmla="*/ 1703524 h 1703524"/>
              <a:gd name="connsiteX0" fmla="*/ 0 w 5795522"/>
              <a:gd name="connsiteY0" fmla="*/ 1691066 h 1691066"/>
              <a:gd name="connsiteX1" fmla="*/ 2915476 w 5795522"/>
              <a:gd name="connsiteY1" fmla="*/ 0 h 1691066"/>
              <a:gd name="connsiteX2" fmla="*/ 5795522 w 5795522"/>
              <a:gd name="connsiteY2" fmla="*/ 1663659 h 1691066"/>
              <a:gd name="connsiteX3" fmla="*/ 0 w 5795522"/>
              <a:gd name="connsiteY3" fmla="*/ 1691066 h 1691066"/>
              <a:gd name="connsiteX0" fmla="*/ 0 w 5780573"/>
              <a:gd name="connsiteY0" fmla="*/ 1691066 h 1703524"/>
              <a:gd name="connsiteX1" fmla="*/ 2915476 w 5780573"/>
              <a:gd name="connsiteY1" fmla="*/ 0 h 1703524"/>
              <a:gd name="connsiteX2" fmla="*/ 5780573 w 5780573"/>
              <a:gd name="connsiteY2" fmla="*/ 1703524 h 1703524"/>
              <a:gd name="connsiteX3" fmla="*/ 0 w 5780573"/>
              <a:gd name="connsiteY3" fmla="*/ 1691066 h 1703524"/>
              <a:gd name="connsiteX0" fmla="*/ 0 w 5815455"/>
              <a:gd name="connsiteY0" fmla="*/ 1691066 h 1691066"/>
              <a:gd name="connsiteX1" fmla="*/ 2915476 w 5815455"/>
              <a:gd name="connsiteY1" fmla="*/ 0 h 1691066"/>
              <a:gd name="connsiteX2" fmla="*/ 5815455 w 5815455"/>
              <a:gd name="connsiteY2" fmla="*/ 1688574 h 1691066"/>
              <a:gd name="connsiteX3" fmla="*/ 0 w 5815455"/>
              <a:gd name="connsiteY3" fmla="*/ 1691066 h 1691066"/>
            </a:gdLst>
            <a:ahLst/>
            <a:cxnLst>
              <a:cxn ang="0">
                <a:pos x="connsiteX0" y="connsiteY0"/>
              </a:cxn>
              <a:cxn ang="0">
                <a:pos x="connsiteX1" y="connsiteY1"/>
              </a:cxn>
              <a:cxn ang="0">
                <a:pos x="connsiteX2" y="connsiteY2"/>
              </a:cxn>
              <a:cxn ang="0">
                <a:pos x="connsiteX3" y="connsiteY3"/>
              </a:cxn>
            </a:cxnLst>
            <a:rect l="l" t="t" r="r" b="b"/>
            <a:pathLst>
              <a:path w="5815455" h="1691066">
                <a:moveTo>
                  <a:pt x="0" y="1691066"/>
                </a:moveTo>
                <a:lnTo>
                  <a:pt x="2915476" y="0"/>
                </a:lnTo>
                <a:lnTo>
                  <a:pt x="5815455" y="1688574"/>
                </a:lnTo>
                <a:lnTo>
                  <a:pt x="0" y="16910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srgbClr val="FFFFFF"/>
              </a:solidFill>
              <a:latin typeface="Arial"/>
            </a:endParaRPr>
          </a:p>
        </p:txBody>
      </p:sp>
      <p:sp>
        <p:nvSpPr>
          <p:cNvPr id="15" name="Title 2"/>
          <p:cNvSpPr txBox="1">
            <a:spLocks/>
          </p:cNvSpPr>
          <p:nvPr/>
        </p:nvSpPr>
        <p:spPr>
          <a:xfrm>
            <a:off x="2204446" y="4935581"/>
            <a:ext cx="5031852" cy="32872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US" sz="2100" dirty="0">
              <a:solidFill>
                <a:srgbClr val="FFFFFF"/>
              </a:solidFill>
              <a:latin typeface="Arial" panose="020B0604020202020204" pitchFamily="34" charset="0"/>
              <a:cs typeface="Arial" panose="020B0604020202020204" pitchFamily="34" charset="0"/>
            </a:endParaRPr>
          </a:p>
        </p:txBody>
      </p:sp>
      <p:sp>
        <p:nvSpPr>
          <p:cNvPr id="16" name="Subtitle 1"/>
          <p:cNvSpPr txBox="1">
            <a:spLocks/>
          </p:cNvSpPr>
          <p:nvPr/>
        </p:nvSpPr>
        <p:spPr>
          <a:xfrm>
            <a:off x="2378931" y="4454647"/>
            <a:ext cx="3238411" cy="78495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dirty="0">
                <a:solidFill>
                  <a:srgbClr val="000000"/>
                </a:solidFill>
                <a:latin typeface="Arial" panose="020B0604020202020204" pitchFamily="34" charset="0"/>
                <a:cs typeface="Arial" panose="020B0604020202020204" pitchFamily="34" charset="0"/>
              </a:rPr>
              <a:t>Experimental Research in Health and Physical Activity</a:t>
            </a:r>
          </a:p>
          <a:p>
            <a:pPr marL="0" indent="0">
              <a:buNone/>
            </a:pPr>
            <a:r>
              <a:rPr lang="en-GB" sz="1600" dirty="0">
                <a:solidFill>
                  <a:srgbClr val="000000"/>
                </a:solidFill>
                <a:latin typeface="Arial" panose="020B0604020202020204" pitchFamily="34" charset="0"/>
                <a:cs typeface="Arial" panose="020B0604020202020204" pitchFamily="34" charset="0"/>
              </a:rPr>
              <a:t>SHSS6069</a:t>
            </a:r>
          </a:p>
          <a:p>
            <a:pPr marL="0" indent="0">
              <a:buNone/>
            </a:pPr>
            <a:endParaRPr lang="en-GB" sz="1600" dirty="0">
              <a:solidFill>
                <a:srgbClr val="FFFFFF"/>
              </a:solidFill>
              <a:latin typeface="Arial" panose="020B0604020202020204" pitchFamily="34" charset="0"/>
              <a:cs typeface="Arial" panose="020B0604020202020204" pitchFamily="34" charset="0"/>
            </a:endParaRPr>
          </a:p>
          <a:p>
            <a:pPr marL="0" indent="0" defTabSz="1044575">
              <a:buNone/>
            </a:pPr>
            <a:r>
              <a:rPr lang="en-GB" sz="1600" dirty="0">
                <a:solidFill>
                  <a:srgbClr val="000000"/>
                </a:solidFill>
                <a:latin typeface="Arial" panose="020B0604020202020204" pitchFamily="34" charset="0"/>
                <a:cs typeface="Arial" panose="020B0604020202020204" pitchFamily="34" charset="0"/>
              </a:rPr>
              <a:t>                          Lucie Svobodova</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0794" y="4767174"/>
            <a:ext cx="3762228" cy="1480151"/>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10728" y="2724389"/>
            <a:ext cx="1762294" cy="1724314"/>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79239" y="712768"/>
            <a:ext cx="1788234" cy="1809607"/>
          </a:xfrm>
          <a:prstGeom prst="rect">
            <a:avLst/>
          </a:prstGeom>
        </p:spPr>
      </p:pic>
    </p:spTree>
    <p:extLst>
      <p:ext uri="{BB962C8B-B14F-4D97-AF65-F5344CB8AC3E}">
        <p14:creationId xmlns:p14="http://schemas.microsoft.com/office/powerpoint/2010/main" val="2909401220"/>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1524000" y="1449712"/>
            <a:ext cx="9144000" cy="4849554"/>
          </a:xfrm>
          <a:prstGeom prst="rect">
            <a:avLst/>
          </a:prstGeom>
          <a:solidFill>
            <a:srgbClr val="0098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457200"/>
            <a:endParaRPr lang="en-GB" dirty="0">
              <a:solidFill>
                <a:srgbClr val="FFFFFF"/>
              </a:solidFill>
              <a:latin typeface="Arial"/>
            </a:endParaRPr>
          </a:p>
          <a:p>
            <a:pPr marL="285750" indent="-285750" defTabSz="457200">
              <a:buFontTx/>
              <a:buChar char="-"/>
            </a:pPr>
            <a:r>
              <a:rPr lang="en-GB" dirty="0">
                <a:solidFill>
                  <a:srgbClr val="FFFFFF"/>
                </a:solidFill>
                <a:latin typeface="Arial"/>
              </a:rPr>
              <a:t>Ice hockey players have the highest rates of groin injuries (13.1% and 12% of all practice injuries) compared to other contact sports (Epstein et al., 2013)</a:t>
            </a:r>
          </a:p>
          <a:p>
            <a:pPr marL="285750" indent="-285750" defTabSz="457200">
              <a:buFontTx/>
              <a:buChar char="-"/>
            </a:pPr>
            <a:endParaRPr lang="en-GB" dirty="0">
              <a:solidFill>
                <a:srgbClr val="FFFFFF"/>
              </a:solidFill>
              <a:latin typeface="Arial"/>
            </a:endParaRPr>
          </a:p>
          <a:p>
            <a:pPr marL="312738" indent="-295275" defTabSz="457200"/>
            <a:r>
              <a:rPr lang="en-GB" dirty="0">
                <a:solidFill>
                  <a:srgbClr val="FFFFFF"/>
                </a:solidFill>
                <a:latin typeface="Arial"/>
              </a:rPr>
              <a:t>-   In elite ice hockey the groin injuries account for 10% of all injuries (Whittaker et al.,      2015)</a:t>
            </a:r>
          </a:p>
          <a:p>
            <a:pPr defTabSz="457200"/>
            <a:endParaRPr lang="en-GB" dirty="0">
              <a:solidFill>
                <a:srgbClr val="FFFFFF"/>
              </a:solidFill>
              <a:latin typeface="Arial"/>
            </a:endParaRPr>
          </a:p>
          <a:p>
            <a:pPr marL="285750" indent="-285750" defTabSz="457200">
              <a:buFontTx/>
              <a:buChar char="-"/>
            </a:pPr>
            <a:r>
              <a:rPr lang="en-GB" dirty="0">
                <a:solidFill>
                  <a:srgbClr val="FFFFFF"/>
                </a:solidFill>
                <a:latin typeface="Arial"/>
              </a:rPr>
              <a:t>A study by Tyler et al. (2001) showed that players are 17 times more likely to sustain an ADD muscle strain if the ADD strength was less than 80% of the ABD strength or if the percentage difference between ABD and ADD was </a:t>
            </a:r>
            <a:r>
              <a:rPr lang="en-GB" dirty="0">
                <a:solidFill>
                  <a:srgbClr val="FFFFFF"/>
                </a:solidFill>
                <a:latin typeface="Arial"/>
                <a:sym typeface="Symbol" charset="2"/>
              </a:rPr>
              <a:t></a:t>
            </a:r>
            <a:r>
              <a:rPr lang="en-GB" dirty="0">
                <a:solidFill>
                  <a:srgbClr val="FFFFFF"/>
                </a:solidFill>
                <a:latin typeface="Arial"/>
              </a:rPr>
              <a:t> 20% (Tyler et al., 2001)</a:t>
            </a:r>
          </a:p>
          <a:p>
            <a:pPr marL="285750" indent="-285750" defTabSz="457200">
              <a:buFontTx/>
              <a:buChar char="-"/>
            </a:pPr>
            <a:endParaRPr lang="en-GB" dirty="0">
              <a:solidFill>
                <a:srgbClr val="FFFFFF"/>
              </a:solidFill>
              <a:latin typeface="Arial"/>
            </a:endParaRPr>
          </a:p>
          <a:p>
            <a:pPr marL="285750" indent="-285750" defTabSz="457200">
              <a:buFontTx/>
              <a:buChar char="-"/>
            </a:pPr>
            <a:r>
              <a:rPr lang="en-GB" dirty="0">
                <a:solidFill>
                  <a:srgbClr val="FFFFFF"/>
                </a:solidFill>
                <a:latin typeface="Arial"/>
              </a:rPr>
              <a:t>No research shows which leg is more prone to groin injuries</a:t>
            </a:r>
          </a:p>
          <a:p>
            <a:pPr marL="285750" indent="-285750" defTabSz="457200">
              <a:buFontTx/>
              <a:buChar char="-"/>
            </a:pPr>
            <a:endParaRPr lang="en-GB" dirty="0">
              <a:solidFill>
                <a:srgbClr val="FFFFFF"/>
              </a:solidFill>
              <a:latin typeface="Arial"/>
            </a:endParaRPr>
          </a:p>
          <a:p>
            <a:pPr marL="285750" indent="-285750" defTabSz="457200">
              <a:buFontTx/>
              <a:buChar char="-"/>
            </a:pPr>
            <a:r>
              <a:rPr lang="en-GB" dirty="0">
                <a:solidFill>
                  <a:srgbClr val="FFFFFF"/>
                </a:solidFill>
                <a:latin typeface="Arial"/>
              </a:rPr>
              <a:t>The primary  aim of this study is to examine the difference between abductor and adductor strength of the dominant vs. non-dominant leg in elite women ice hockey players to understand which leg is more prone to groin injuries. </a:t>
            </a:r>
          </a:p>
        </p:txBody>
      </p:sp>
      <p:sp>
        <p:nvSpPr>
          <p:cNvPr id="28" name="TextBox 27"/>
          <p:cNvSpPr txBox="1"/>
          <p:nvPr/>
        </p:nvSpPr>
        <p:spPr>
          <a:xfrm>
            <a:off x="1865639" y="1273536"/>
            <a:ext cx="3190548" cy="400110"/>
          </a:xfrm>
          <a:prstGeom prst="rect">
            <a:avLst/>
          </a:prstGeom>
          <a:noFill/>
        </p:spPr>
        <p:txBody>
          <a:bodyPr wrap="square" rtlCol="0">
            <a:spAutoFit/>
          </a:bodyPr>
          <a:lstStyle/>
          <a:p>
            <a:pPr defTabSz="457200"/>
            <a:endParaRPr lang="en-GB" sz="2000" u="sng" dirty="0">
              <a:solidFill>
                <a:srgbClr val="002060"/>
              </a:solidFill>
              <a:latin typeface="Arial"/>
            </a:endParaRPr>
          </a:p>
        </p:txBody>
      </p:sp>
      <p:sp>
        <p:nvSpPr>
          <p:cNvPr id="30" name="TextBox 29"/>
          <p:cNvSpPr txBox="1"/>
          <p:nvPr/>
        </p:nvSpPr>
        <p:spPr>
          <a:xfrm>
            <a:off x="1865639" y="4882613"/>
            <a:ext cx="3342950" cy="246221"/>
          </a:xfrm>
          <a:prstGeom prst="rect">
            <a:avLst/>
          </a:prstGeom>
          <a:noFill/>
        </p:spPr>
        <p:txBody>
          <a:bodyPr wrap="square" rtlCol="0">
            <a:spAutoFit/>
          </a:bodyPr>
          <a:lstStyle/>
          <a:p>
            <a:pPr algn="just" defTabSz="457200"/>
            <a:r>
              <a:rPr lang="en-GB" sz="1000" dirty="0">
                <a:solidFill>
                  <a:srgbClr val="FFFFFF"/>
                </a:solidFill>
                <a:latin typeface="Arial" panose="020B0604020202020204" pitchFamily="34" charset="0"/>
                <a:cs typeface="Arial" panose="020B0604020202020204" pitchFamily="34" charset="0"/>
              </a:rPr>
              <a:t>r</a:t>
            </a:r>
          </a:p>
        </p:txBody>
      </p:sp>
      <p:sp>
        <p:nvSpPr>
          <p:cNvPr id="4" name="TextBox 3"/>
          <p:cNvSpPr txBox="1"/>
          <p:nvPr/>
        </p:nvSpPr>
        <p:spPr>
          <a:xfrm>
            <a:off x="1955800" y="5255782"/>
            <a:ext cx="4835954" cy="861774"/>
          </a:xfrm>
          <a:prstGeom prst="rect">
            <a:avLst/>
          </a:prstGeom>
          <a:noFill/>
        </p:spPr>
        <p:txBody>
          <a:bodyPr wrap="square" rtlCol="0">
            <a:spAutoFit/>
          </a:bodyPr>
          <a:lstStyle/>
          <a:p>
            <a:pPr defTabSz="457200"/>
            <a:endParaRPr lang="en-GB" sz="1600" dirty="0">
              <a:solidFill>
                <a:srgbClr val="002060"/>
              </a:solidFill>
              <a:latin typeface="Arial"/>
            </a:endParaRPr>
          </a:p>
          <a:p>
            <a:pPr defTabSz="457200"/>
            <a:endParaRPr lang="en-GB" sz="1600" dirty="0">
              <a:solidFill>
                <a:srgbClr val="002060"/>
              </a:solidFill>
              <a:latin typeface="Arial"/>
            </a:endParaRPr>
          </a:p>
          <a:p>
            <a:pPr defTabSz="457200"/>
            <a:endParaRPr lang="en-GB" dirty="0">
              <a:solidFill>
                <a:srgbClr val="002060"/>
              </a:solidFill>
              <a:latin typeface="Arial"/>
            </a:endParaRPr>
          </a:p>
        </p:txBody>
      </p:sp>
      <p:sp>
        <p:nvSpPr>
          <p:cNvPr id="9" name="TextBox 8"/>
          <p:cNvSpPr txBox="1"/>
          <p:nvPr/>
        </p:nvSpPr>
        <p:spPr>
          <a:xfrm>
            <a:off x="1976527" y="385626"/>
            <a:ext cx="7149752" cy="461665"/>
          </a:xfrm>
          <a:prstGeom prst="rect">
            <a:avLst/>
          </a:prstGeom>
          <a:solidFill>
            <a:srgbClr val="0098D5"/>
          </a:solidFill>
        </p:spPr>
        <p:txBody>
          <a:bodyPr wrap="square" rtlCol="0">
            <a:spAutoFit/>
          </a:bodyPr>
          <a:lstStyle/>
          <a:p>
            <a:pPr defTabSz="457200"/>
            <a:r>
              <a:rPr lang="en-GB" sz="2400" dirty="0">
                <a:solidFill>
                  <a:srgbClr val="FFFFFF"/>
                </a:solidFill>
                <a:latin typeface="Arial" panose="020B0604020202020204" pitchFamily="34" charset="0"/>
                <a:cs typeface="Arial" panose="020B0604020202020204" pitchFamily="34" charset="0"/>
              </a:rPr>
              <a:t>Context and Rationale for the study</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99161" y="137379"/>
            <a:ext cx="1768839" cy="1730717"/>
          </a:xfrm>
          <a:prstGeom prst="rect">
            <a:avLst/>
          </a:prstGeom>
        </p:spPr>
      </p:pic>
    </p:spTree>
    <p:extLst>
      <p:ext uri="{BB962C8B-B14F-4D97-AF65-F5344CB8AC3E}">
        <p14:creationId xmlns:p14="http://schemas.microsoft.com/office/powerpoint/2010/main" val="3379927671"/>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6527" y="385626"/>
            <a:ext cx="8404069" cy="461665"/>
          </a:xfrm>
          <a:prstGeom prst="rect">
            <a:avLst/>
          </a:prstGeom>
          <a:solidFill>
            <a:srgbClr val="0098D5"/>
          </a:solidFill>
        </p:spPr>
        <p:txBody>
          <a:bodyPr wrap="square" rtlCol="0">
            <a:spAutoFit/>
          </a:bodyPr>
          <a:lstStyle/>
          <a:p>
            <a:pPr defTabSz="457200"/>
            <a:r>
              <a:rPr lang="en-GB" sz="2400" dirty="0">
                <a:solidFill>
                  <a:srgbClr val="FFFFFF"/>
                </a:solidFill>
                <a:latin typeface="Arial" panose="020B0604020202020204" pitchFamily="34" charset="0"/>
                <a:cs typeface="Arial" panose="020B0604020202020204" pitchFamily="34" charset="0"/>
              </a:rPr>
              <a:t>Hypotheses</a:t>
            </a:r>
          </a:p>
        </p:txBody>
      </p:sp>
      <p:sp>
        <p:nvSpPr>
          <p:cNvPr id="2" name="TextBox 1"/>
          <p:cNvSpPr txBox="1"/>
          <p:nvPr/>
        </p:nvSpPr>
        <p:spPr>
          <a:xfrm>
            <a:off x="1871596" y="1166495"/>
            <a:ext cx="8509000" cy="2308324"/>
          </a:xfrm>
          <a:prstGeom prst="rect">
            <a:avLst/>
          </a:prstGeom>
          <a:noFill/>
        </p:spPr>
        <p:txBody>
          <a:bodyPr wrap="square" rtlCol="0">
            <a:spAutoFit/>
          </a:bodyPr>
          <a:lstStyle/>
          <a:p>
            <a:pPr defTabSz="457200">
              <a:lnSpc>
                <a:spcPct val="150000"/>
              </a:lnSpc>
            </a:pPr>
            <a:r>
              <a:rPr lang="en-GB" sz="2400" dirty="0">
                <a:solidFill>
                  <a:srgbClr val="000000"/>
                </a:solidFill>
                <a:latin typeface="Arial"/>
              </a:rPr>
              <a:t>The difference between abductor and adductor strength of the dominant vs. non-dominant leg in elite women ice hockey players will be greater in the dominant leg. Therefore the dominant leg will be more prone to groin injuries. </a:t>
            </a:r>
            <a:endParaRPr lang="en-GB" sz="2400" dirty="0">
              <a:solidFill>
                <a:srgbClr val="000000"/>
              </a:solidFill>
              <a:latin typeface="Arial" panose="020B0604020202020204" pitchFamily="34" charset="0"/>
              <a:cs typeface="Arial" panose="020B0604020202020204" pitchFamily="34" charset="0"/>
            </a:endParaRPr>
          </a:p>
        </p:txBody>
      </p:sp>
      <p:sp>
        <p:nvSpPr>
          <p:cNvPr id="5" name="TextBox 4"/>
          <p:cNvSpPr txBox="1"/>
          <p:nvPr/>
        </p:nvSpPr>
        <p:spPr>
          <a:xfrm>
            <a:off x="1976527" y="3794025"/>
            <a:ext cx="8404068" cy="461665"/>
          </a:xfrm>
          <a:prstGeom prst="rect">
            <a:avLst/>
          </a:prstGeom>
          <a:solidFill>
            <a:srgbClr val="0098D5"/>
          </a:solidFill>
        </p:spPr>
        <p:txBody>
          <a:bodyPr wrap="square" rtlCol="0">
            <a:spAutoFit/>
          </a:bodyPr>
          <a:lstStyle/>
          <a:p>
            <a:pPr defTabSz="457200"/>
            <a:r>
              <a:rPr lang="en-GB" sz="2400">
                <a:solidFill>
                  <a:srgbClr val="FFFFFF"/>
                </a:solidFill>
                <a:latin typeface="Arial" panose="020B0604020202020204" pitchFamily="34" charset="0"/>
                <a:cs typeface="Arial" panose="020B0604020202020204" pitchFamily="34" charset="0"/>
              </a:rPr>
              <a:t>Null - Hypotheses</a:t>
            </a:r>
            <a:endParaRPr lang="en-GB" sz="2400" dirty="0">
              <a:solidFill>
                <a:srgbClr val="FFFFFF"/>
              </a:solidFill>
              <a:latin typeface="Arial" panose="020B0604020202020204" pitchFamily="34" charset="0"/>
              <a:cs typeface="Arial" panose="020B0604020202020204" pitchFamily="34" charset="0"/>
            </a:endParaRPr>
          </a:p>
        </p:txBody>
      </p:sp>
      <p:sp>
        <p:nvSpPr>
          <p:cNvPr id="6" name="TextBox 5"/>
          <p:cNvSpPr txBox="1"/>
          <p:nvPr/>
        </p:nvSpPr>
        <p:spPr>
          <a:xfrm>
            <a:off x="1871596" y="4573376"/>
            <a:ext cx="8509000" cy="1131848"/>
          </a:xfrm>
          <a:prstGeom prst="rect">
            <a:avLst/>
          </a:prstGeom>
          <a:noFill/>
        </p:spPr>
        <p:txBody>
          <a:bodyPr wrap="square" rtlCol="0">
            <a:spAutoFit/>
          </a:bodyPr>
          <a:lstStyle/>
          <a:p>
            <a:pPr defTabSz="457200">
              <a:lnSpc>
                <a:spcPct val="150000"/>
              </a:lnSpc>
            </a:pPr>
            <a:r>
              <a:rPr lang="en-GB" sz="2400" dirty="0">
                <a:solidFill>
                  <a:srgbClr val="000000"/>
                </a:solidFill>
                <a:latin typeface="Arial" panose="020B0604020202020204" pitchFamily="34" charset="0"/>
                <a:cs typeface="Arial" panose="020B0604020202020204" pitchFamily="34" charset="0"/>
              </a:rPr>
              <a:t>No statistically significant difference in adductor/abductor  strength between the dominant and non-dominant leg</a:t>
            </a:r>
          </a:p>
        </p:txBody>
      </p:sp>
    </p:spTree>
    <p:extLst>
      <p:ext uri="{BB962C8B-B14F-4D97-AF65-F5344CB8AC3E}">
        <p14:creationId xmlns:p14="http://schemas.microsoft.com/office/powerpoint/2010/main" val="2577641158"/>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6527" y="418567"/>
            <a:ext cx="8489059" cy="461665"/>
          </a:xfrm>
          <a:prstGeom prst="rect">
            <a:avLst/>
          </a:prstGeom>
          <a:solidFill>
            <a:srgbClr val="0098D5"/>
          </a:solidFill>
        </p:spPr>
        <p:txBody>
          <a:bodyPr wrap="square" rtlCol="0">
            <a:spAutoFit/>
          </a:bodyPr>
          <a:lstStyle/>
          <a:p>
            <a:pPr defTabSz="457200"/>
            <a:r>
              <a:rPr lang="en-GB" sz="2400" dirty="0">
                <a:solidFill>
                  <a:srgbClr val="FFFFFF"/>
                </a:solidFill>
                <a:latin typeface="Arial" panose="020B0604020202020204" pitchFamily="34" charset="0"/>
                <a:cs typeface="Arial" panose="020B0604020202020204" pitchFamily="34" charset="0"/>
              </a:rPr>
              <a:t>Method</a:t>
            </a:r>
          </a:p>
        </p:txBody>
      </p:sp>
      <p:sp>
        <p:nvSpPr>
          <p:cNvPr id="2" name="TextBox 1"/>
          <p:cNvSpPr txBox="1"/>
          <p:nvPr/>
        </p:nvSpPr>
        <p:spPr>
          <a:xfrm>
            <a:off x="1956585" y="1199820"/>
            <a:ext cx="8509000" cy="5139869"/>
          </a:xfrm>
          <a:prstGeom prst="rect">
            <a:avLst/>
          </a:prstGeom>
          <a:noFill/>
        </p:spPr>
        <p:txBody>
          <a:bodyPr wrap="square" rtlCol="0">
            <a:spAutoFit/>
          </a:bodyPr>
          <a:lstStyle/>
          <a:p>
            <a:pPr defTabSz="457200"/>
            <a:r>
              <a:rPr lang="en-GB" sz="2000" u="sng" dirty="0">
                <a:solidFill>
                  <a:srgbClr val="0098D5">
                    <a:lumMod val="50000"/>
                  </a:srgbClr>
                </a:solidFill>
                <a:latin typeface="Arial" panose="020B0604020202020204" pitchFamily="34" charset="0"/>
                <a:cs typeface="Arial" panose="020B0604020202020204" pitchFamily="34" charset="0"/>
              </a:rPr>
              <a:t>Participants</a:t>
            </a:r>
          </a:p>
          <a:p>
            <a:pPr defTabSz="457200"/>
            <a:endParaRPr lang="en-GB" sz="1600" u="sng" dirty="0">
              <a:solidFill>
                <a:srgbClr val="0098D5">
                  <a:lumMod val="50000"/>
                </a:srgbClr>
              </a:solidFill>
              <a:latin typeface="Arial" panose="020B0604020202020204" pitchFamily="34" charset="0"/>
              <a:cs typeface="Arial" panose="020B0604020202020204" pitchFamily="34" charset="0"/>
            </a:endParaRPr>
          </a:p>
          <a:p>
            <a:pPr defTabSz="457200"/>
            <a:r>
              <a:rPr lang="en-GB" sz="1600" dirty="0">
                <a:solidFill>
                  <a:srgbClr val="000000"/>
                </a:solidFill>
                <a:latin typeface="Arial" panose="020B0604020202020204" pitchFamily="34" charset="0"/>
                <a:cs typeface="Arial" panose="020B0604020202020204" pitchFamily="34" charset="0"/>
              </a:rPr>
              <a:t>8 female elite ice hockey players of </a:t>
            </a:r>
            <a:r>
              <a:rPr lang="en-GB" sz="1600" dirty="0">
                <a:solidFill>
                  <a:srgbClr val="000000"/>
                </a:solidFill>
                <a:latin typeface="Arial"/>
              </a:rPr>
              <a:t>age = 27 </a:t>
            </a:r>
            <a:r>
              <a:rPr lang="en-GB" sz="1600" dirty="0">
                <a:solidFill>
                  <a:srgbClr val="000000"/>
                </a:solidFill>
                <a:latin typeface="Arial"/>
                <a:sym typeface="Symbol" charset="2"/>
              </a:rPr>
              <a:t></a:t>
            </a:r>
            <a:r>
              <a:rPr lang="en-GB" sz="1600" dirty="0">
                <a:solidFill>
                  <a:srgbClr val="000000"/>
                </a:solidFill>
                <a:latin typeface="Arial"/>
              </a:rPr>
              <a:t> 5 years </a:t>
            </a:r>
            <a:r>
              <a:rPr lang="en-GB" sz="1600" dirty="0">
                <a:solidFill>
                  <a:srgbClr val="000000"/>
                </a:solidFill>
                <a:latin typeface="Arial" panose="020B0604020202020204" pitchFamily="34" charset="0"/>
                <a:cs typeface="Arial" panose="020B0604020202020204" pitchFamily="34" charset="0"/>
              </a:rPr>
              <a:t>without previous groin injury in the past 6 months</a:t>
            </a:r>
          </a:p>
          <a:p>
            <a:pPr defTabSz="457200"/>
            <a:endParaRPr lang="en-GB" sz="1600" dirty="0">
              <a:solidFill>
                <a:srgbClr val="000000"/>
              </a:solidFill>
              <a:latin typeface="Arial" panose="020B0604020202020204" pitchFamily="34" charset="0"/>
              <a:cs typeface="Arial" panose="020B0604020202020204" pitchFamily="34" charset="0"/>
            </a:endParaRPr>
          </a:p>
          <a:p>
            <a:pPr defTabSz="457200"/>
            <a:endParaRPr lang="en-GB" sz="1600" dirty="0">
              <a:solidFill>
                <a:srgbClr val="000000"/>
              </a:solidFill>
              <a:latin typeface="Arial" panose="020B0604020202020204" pitchFamily="34" charset="0"/>
              <a:cs typeface="Arial" panose="020B0604020202020204" pitchFamily="34" charset="0"/>
            </a:endParaRPr>
          </a:p>
          <a:p>
            <a:pPr defTabSz="457200"/>
            <a:r>
              <a:rPr lang="en-GB" sz="2000" u="sng" dirty="0">
                <a:solidFill>
                  <a:srgbClr val="0098D5">
                    <a:lumMod val="50000"/>
                  </a:srgbClr>
                </a:solidFill>
                <a:latin typeface="Arial" panose="020B0604020202020204" pitchFamily="34" charset="0"/>
                <a:cs typeface="Arial" panose="020B0604020202020204" pitchFamily="34" charset="0"/>
              </a:rPr>
              <a:t>Design </a:t>
            </a:r>
          </a:p>
          <a:p>
            <a:pPr defTabSz="457200"/>
            <a:endParaRPr lang="en-GB" sz="1600" dirty="0">
              <a:solidFill>
                <a:srgbClr val="000000"/>
              </a:solidFill>
              <a:latin typeface="Arial" panose="020B0604020202020204" pitchFamily="34" charset="0"/>
              <a:cs typeface="Arial" panose="020B0604020202020204" pitchFamily="34" charset="0"/>
            </a:endParaRPr>
          </a:p>
          <a:p>
            <a:pPr defTabSz="457200"/>
            <a:r>
              <a:rPr lang="en-GB" sz="1600" dirty="0">
                <a:solidFill>
                  <a:srgbClr val="000000"/>
                </a:solidFill>
                <a:latin typeface="Arial" panose="020B0604020202020204" pitchFamily="34" charset="0"/>
                <a:cs typeface="Arial" panose="020B0604020202020204" pitchFamily="34" charset="0"/>
              </a:rPr>
              <a:t>Observational research  </a:t>
            </a:r>
          </a:p>
          <a:p>
            <a:pPr defTabSz="457200"/>
            <a:endParaRPr lang="en-GB" sz="1600" dirty="0">
              <a:solidFill>
                <a:srgbClr val="000000"/>
              </a:solidFill>
              <a:latin typeface="Arial" panose="020B0604020202020204" pitchFamily="34" charset="0"/>
              <a:cs typeface="Arial" panose="020B0604020202020204" pitchFamily="34" charset="0"/>
            </a:endParaRPr>
          </a:p>
          <a:p>
            <a:pPr defTabSz="457200"/>
            <a:endParaRPr lang="en-GB" sz="1600" dirty="0">
              <a:solidFill>
                <a:srgbClr val="000000"/>
              </a:solidFill>
              <a:latin typeface="Arial" panose="020B0604020202020204" pitchFamily="34" charset="0"/>
              <a:cs typeface="Arial" panose="020B0604020202020204" pitchFamily="34" charset="0"/>
            </a:endParaRPr>
          </a:p>
          <a:p>
            <a:pPr defTabSz="457200"/>
            <a:r>
              <a:rPr lang="en-GB" sz="1600" dirty="0">
                <a:solidFill>
                  <a:srgbClr val="000000"/>
                </a:solidFill>
                <a:latin typeface="Arial" panose="020B0604020202020204" pitchFamily="34" charset="0"/>
                <a:cs typeface="Arial" panose="020B0604020202020204" pitchFamily="34" charset="0"/>
              </a:rPr>
              <a:t>Independent Samples T -Test</a:t>
            </a:r>
          </a:p>
          <a:p>
            <a:pPr defTabSz="457200"/>
            <a:endParaRPr lang="en-GB" sz="1600" dirty="0">
              <a:solidFill>
                <a:srgbClr val="000000"/>
              </a:solidFill>
              <a:latin typeface="Arial"/>
            </a:endParaRPr>
          </a:p>
          <a:p>
            <a:pPr marL="0" lvl="2" defTabSz="457200"/>
            <a:r>
              <a:rPr lang="en-GB" sz="1600" dirty="0">
                <a:solidFill>
                  <a:srgbClr val="000000"/>
                </a:solidFill>
                <a:latin typeface="Arial"/>
              </a:rPr>
              <a:t>        			            	       </a:t>
            </a:r>
          </a:p>
          <a:p>
            <a:pPr marL="0" lvl="2" defTabSz="457200"/>
            <a:r>
              <a:rPr lang="en-GB" sz="1600" dirty="0">
                <a:solidFill>
                  <a:srgbClr val="000000"/>
                </a:solidFill>
                <a:latin typeface="Arial"/>
              </a:rPr>
              <a:t>             </a:t>
            </a:r>
          </a:p>
          <a:p>
            <a:pPr defTabSz="457200"/>
            <a:r>
              <a:rPr lang="en-GB" sz="1600" dirty="0">
                <a:solidFill>
                  <a:srgbClr val="000000"/>
                </a:solidFill>
                <a:latin typeface="Arial"/>
              </a:rPr>
              <a:t>Independent – Dominance (dominant leg; non-dominant leg)</a:t>
            </a:r>
          </a:p>
          <a:p>
            <a:pPr defTabSz="457200"/>
            <a:endParaRPr lang="en-GB" sz="1600" dirty="0">
              <a:solidFill>
                <a:srgbClr val="000000"/>
              </a:solidFill>
              <a:latin typeface="Arial"/>
            </a:endParaRPr>
          </a:p>
          <a:p>
            <a:pPr defTabSz="457200"/>
            <a:r>
              <a:rPr lang="en-GB" sz="1600" dirty="0">
                <a:solidFill>
                  <a:srgbClr val="000000"/>
                </a:solidFill>
                <a:latin typeface="Arial"/>
              </a:rPr>
              <a:t>Dependent   – Strength difference (% difference between ABD and ADD of the dominant leg;</a:t>
            </a:r>
          </a:p>
          <a:p>
            <a:pPr defTabSz="457200"/>
            <a:r>
              <a:rPr lang="en-GB" sz="1600" dirty="0">
                <a:solidFill>
                  <a:srgbClr val="000000"/>
                </a:solidFill>
                <a:latin typeface="Arial"/>
              </a:rPr>
              <a:t> % difference between ABD and ADD of the non-dominant leg)</a:t>
            </a:r>
          </a:p>
          <a:p>
            <a:pPr defTabSz="457200"/>
            <a:endParaRPr lang="en-GB" sz="1600" dirty="0">
              <a:solidFill>
                <a:srgbClr val="000000"/>
              </a:solidFill>
              <a:latin typeface="Arial"/>
            </a:endParaRPr>
          </a:p>
        </p:txBody>
      </p:sp>
      <p:grpSp>
        <p:nvGrpSpPr>
          <p:cNvPr id="5" name="Group 4"/>
          <p:cNvGrpSpPr/>
          <p:nvPr/>
        </p:nvGrpSpPr>
        <p:grpSpPr>
          <a:xfrm>
            <a:off x="5626032" y="3892865"/>
            <a:ext cx="2736304" cy="674557"/>
            <a:chOff x="1143844" y="5949280"/>
            <a:chExt cx="2736304" cy="506388"/>
          </a:xfrm>
        </p:grpSpPr>
        <p:sp>
          <p:nvSpPr>
            <p:cNvPr id="6" name="Rectangle 5"/>
            <p:cNvSpPr/>
            <p:nvPr/>
          </p:nvSpPr>
          <p:spPr>
            <a:xfrm>
              <a:off x="1143844" y="5951612"/>
              <a:ext cx="72008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800" dirty="0">
                  <a:solidFill>
                    <a:srgbClr val="FFFFFF"/>
                  </a:solidFill>
                  <a:latin typeface="Arial"/>
                </a:rPr>
                <a:t>G2</a:t>
              </a:r>
              <a:endParaRPr lang="en-GB" dirty="0">
                <a:solidFill>
                  <a:srgbClr val="FFFFFF"/>
                </a:solidFill>
                <a:latin typeface="Arial"/>
              </a:endParaRPr>
            </a:p>
          </p:txBody>
        </p:sp>
        <p:sp>
          <p:nvSpPr>
            <p:cNvPr id="7" name="Rectangle 6"/>
            <p:cNvSpPr/>
            <p:nvPr/>
          </p:nvSpPr>
          <p:spPr>
            <a:xfrm>
              <a:off x="3160068" y="5949280"/>
              <a:ext cx="72008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800" dirty="0">
                  <a:solidFill>
                    <a:srgbClr val="FFFFFF"/>
                  </a:solidFill>
                  <a:latin typeface="Arial"/>
                </a:rPr>
                <a:t>T1</a:t>
              </a:r>
            </a:p>
          </p:txBody>
        </p:sp>
        <p:cxnSp>
          <p:nvCxnSpPr>
            <p:cNvPr id="9" name="Straight Connector 8"/>
            <p:cNvCxnSpPr>
              <a:stCxn id="6" idx="3"/>
              <a:endCxn id="7" idx="1"/>
            </p:cNvCxnSpPr>
            <p:nvPr/>
          </p:nvCxnSpPr>
          <p:spPr>
            <a:xfrm flipV="1">
              <a:off x="1863924" y="6201308"/>
              <a:ext cx="1296144" cy="2332"/>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8" name="Group 7"/>
          <p:cNvGrpSpPr/>
          <p:nvPr/>
        </p:nvGrpSpPr>
        <p:grpSpPr>
          <a:xfrm>
            <a:off x="5626032" y="2882582"/>
            <a:ext cx="2736304" cy="674557"/>
            <a:chOff x="1143844" y="5949280"/>
            <a:chExt cx="2736304" cy="506388"/>
          </a:xfrm>
        </p:grpSpPr>
        <p:sp>
          <p:nvSpPr>
            <p:cNvPr id="10" name="Rectangle 9"/>
            <p:cNvSpPr/>
            <p:nvPr/>
          </p:nvSpPr>
          <p:spPr>
            <a:xfrm>
              <a:off x="1143844" y="5951612"/>
              <a:ext cx="72008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800" dirty="0">
                  <a:solidFill>
                    <a:srgbClr val="FFFFFF"/>
                  </a:solidFill>
                  <a:latin typeface="Arial"/>
                </a:rPr>
                <a:t>G1</a:t>
              </a:r>
              <a:endParaRPr lang="en-GB" dirty="0">
                <a:solidFill>
                  <a:srgbClr val="FFFFFF"/>
                </a:solidFill>
                <a:latin typeface="Arial"/>
              </a:endParaRPr>
            </a:p>
          </p:txBody>
        </p:sp>
        <p:sp>
          <p:nvSpPr>
            <p:cNvPr id="11" name="Rectangle 10"/>
            <p:cNvSpPr/>
            <p:nvPr/>
          </p:nvSpPr>
          <p:spPr>
            <a:xfrm>
              <a:off x="3160068" y="5949280"/>
              <a:ext cx="72008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800" dirty="0">
                  <a:solidFill>
                    <a:srgbClr val="FFFFFF"/>
                  </a:solidFill>
                  <a:latin typeface="Arial"/>
                </a:rPr>
                <a:t>T1</a:t>
              </a:r>
            </a:p>
          </p:txBody>
        </p:sp>
        <p:cxnSp>
          <p:nvCxnSpPr>
            <p:cNvPr id="12" name="Straight Connector 11"/>
            <p:cNvCxnSpPr/>
            <p:nvPr/>
          </p:nvCxnSpPr>
          <p:spPr>
            <a:xfrm flipV="1">
              <a:off x="1863924" y="6201308"/>
              <a:ext cx="1296144" cy="2332"/>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21805321"/>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10345" y="231399"/>
            <a:ext cx="8479581" cy="461665"/>
          </a:xfrm>
          <a:prstGeom prst="rect">
            <a:avLst/>
          </a:prstGeom>
          <a:solidFill>
            <a:srgbClr val="0098D5"/>
          </a:solidFill>
        </p:spPr>
        <p:txBody>
          <a:bodyPr wrap="square" rtlCol="0">
            <a:spAutoFit/>
          </a:bodyPr>
          <a:lstStyle/>
          <a:p>
            <a:pPr defTabSz="457200"/>
            <a:r>
              <a:rPr lang="en-GB" sz="2400" dirty="0">
                <a:solidFill>
                  <a:srgbClr val="FFFFFF"/>
                </a:solidFill>
                <a:latin typeface="Arial" panose="020B0604020202020204" pitchFamily="34" charset="0"/>
                <a:cs typeface="Arial" panose="020B0604020202020204" pitchFamily="34" charset="0"/>
              </a:rPr>
              <a:t>Method</a:t>
            </a:r>
          </a:p>
        </p:txBody>
      </p:sp>
      <p:sp>
        <p:nvSpPr>
          <p:cNvPr id="3" name="Rectangle 2"/>
          <p:cNvSpPr/>
          <p:nvPr/>
        </p:nvSpPr>
        <p:spPr>
          <a:xfrm>
            <a:off x="1810345" y="731780"/>
            <a:ext cx="8857655" cy="784830"/>
          </a:xfrm>
          <a:prstGeom prst="rect">
            <a:avLst/>
          </a:prstGeom>
        </p:spPr>
        <p:txBody>
          <a:bodyPr wrap="square">
            <a:spAutoFit/>
          </a:bodyPr>
          <a:lstStyle/>
          <a:p>
            <a:pPr defTabSz="457200"/>
            <a:r>
              <a:rPr lang="en-GB" sz="2000" u="sng" dirty="0">
                <a:solidFill>
                  <a:srgbClr val="0098D5">
                    <a:lumMod val="50000"/>
                  </a:srgbClr>
                </a:solidFill>
                <a:latin typeface="Arial" panose="020B0604020202020204" pitchFamily="34" charset="0"/>
                <a:cs typeface="Arial" panose="020B0604020202020204" pitchFamily="34" charset="0"/>
              </a:rPr>
              <a:t>Protocol – How to carry out the research</a:t>
            </a:r>
          </a:p>
          <a:p>
            <a:pPr defTabSz="457200"/>
            <a:endParaRPr lang="en-GB" sz="1100" u="sng" dirty="0">
              <a:solidFill>
                <a:srgbClr val="000000"/>
              </a:solidFill>
              <a:latin typeface="Arial"/>
            </a:endParaRPr>
          </a:p>
          <a:p>
            <a:pPr defTabSz="457200"/>
            <a:endParaRPr lang="en-GB" sz="1400" dirty="0">
              <a:solidFill>
                <a:srgbClr val="000000"/>
              </a:solidFill>
              <a:latin typeface="Aria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2367" y="998423"/>
            <a:ext cx="3271184" cy="2300051"/>
          </a:xfrm>
          <a:prstGeom prst="rect">
            <a:avLst/>
          </a:prstGeom>
        </p:spPr>
      </p:pic>
      <p:sp>
        <p:nvSpPr>
          <p:cNvPr id="5" name="Rectangle 4"/>
          <p:cNvSpPr/>
          <p:nvPr/>
        </p:nvSpPr>
        <p:spPr>
          <a:xfrm>
            <a:off x="1976528" y="1793610"/>
            <a:ext cx="4671391" cy="4773519"/>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285750" indent="-285750" defTabSz="457200">
              <a:buFontTx/>
              <a:buChar char="-"/>
            </a:pPr>
            <a:r>
              <a:rPr lang="en-GB" sz="2000" dirty="0">
                <a:solidFill>
                  <a:srgbClr val="000000"/>
                </a:solidFill>
                <a:latin typeface="Arial"/>
              </a:rPr>
              <a:t>4 isometric tests: ABD, ADD by their dominant and non-dominant leg</a:t>
            </a:r>
          </a:p>
          <a:p>
            <a:pPr marL="285750" indent="-285750" defTabSz="457200">
              <a:buFontTx/>
              <a:buChar char="-"/>
            </a:pPr>
            <a:r>
              <a:rPr lang="en-GB" sz="2000" dirty="0">
                <a:solidFill>
                  <a:srgbClr val="000000"/>
                </a:solidFill>
                <a:latin typeface="Arial"/>
              </a:rPr>
              <a:t>in supine</a:t>
            </a:r>
          </a:p>
          <a:p>
            <a:pPr marL="285750" indent="-285750" defTabSz="457200">
              <a:buFontTx/>
              <a:buChar char="-"/>
            </a:pPr>
            <a:r>
              <a:rPr lang="en-GB" sz="2000" dirty="0">
                <a:solidFill>
                  <a:srgbClr val="000000"/>
                </a:solidFill>
                <a:latin typeface="Arial"/>
              </a:rPr>
              <a:t>stabilise themselves by holding on to the sides of the table with their hands</a:t>
            </a:r>
          </a:p>
          <a:p>
            <a:pPr marL="285750" indent="-285750" defTabSz="457200">
              <a:buFontTx/>
              <a:buChar char="-"/>
            </a:pPr>
            <a:r>
              <a:rPr lang="en-GB" sz="2000" dirty="0">
                <a:solidFill>
                  <a:srgbClr val="000000"/>
                </a:solidFill>
                <a:latin typeface="Arial"/>
              </a:rPr>
              <a:t>tested limb was secured by external belt fixture with hand-held dynamometer and the person being tested extorted a 5-s isometric maximum voluntary contraction (MVC) against the dynamometer</a:t>
            </a:r>
          </a:p>
          <a:p>
            <a:pPr marL="285750" indent="-285750" defTabSz="457200">
              <a:buFontTx/>
              <a:buChar char="-"/>
            </a:pPr>
            <a:r>
              <a:rPr lang="en-GB" sz="2000" dirty="0">
                <a:solidFill>
                  <a:srgbClr val="000000"/>
                </a:solidFill>
                <a:latin typeface="Arial"/>
              </a:rPr>
              <a:t>the standardized command was ‘’go ahead-push-push-push-push and relax’’</a:t>
            </a:r>
          </a:p>
          <a:p>
            <a:pPr marL="285750" indent="-285750" defTabSz="457200">
              <a:buFontTx/>
              <a:buChar char="-"/>
            </a:pPr>
            <a:r>
              <a:rPr lang="en-GB" sz="2000" dirty="0">
                <a:solidFill>
                  <a:srgbClr val="000000"/>
                </a:solidFill>
                <a:latin typeface="Arial"/>
              </a:rPr>
              <a:t>the mean value of the test was recorded</a:t>
            </a:r>
          </a:p>
          <a:p>
            <a:pPr marL="285750" indent="-285750" defTabSz="457200">
              <a:buFontTx/>
              <a:buChar char="-"/>
            </a:pPr>
            <a:r>
              <a:rPr lang="en-GB" sz="2000" dirty="0">
                <a:solidFill>
                  <a:srgbClr val="000000"/>
                </a:solidFill>
                <a:latin typeface="Arial"/>
              </a:rPr>
              <a:t>each test was repeated only once</a:t>
            </a:r>
          </a:p>
          <a:p>
            <a:pPr marL="285750" indent="-285750" defTabSz="457200">
              <a:buFontTx/>
              <a:buChar char="-"/>
            </a:pPr>
            <a:endParaRPr lang="en-GB" sz="2000" dirty="0">
              <a:solidFill>
                <a:srgbClr val="000000"/>
              </a:solidFill>
              <a:latin typeface="Arial"/>
            </a:endParaRPr>
          </a:p>
          <a:p>
            <a:pPr marL="285750" indent="-285750" defTabSz="457200">
              <a:buFontTx/>
              <a:buChar char="-"/>
            </a:pPr>
            <a:endParaRPr lang="en-GB" sz="2000" dirty="0">
              <a:solidFill>
                <a:srgbClr val="000000"/>
              </a:solidFill>
              <a:latin typeface="Arial"/>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25993" y="3852472"/>
            <a:ext cx="3267558" cy="2160659"/>
          </a:xfrm>
          <a:prstGeom prst="rect">
            <a:avLst/>
          </a:prstGeom>
        </p:spPr>
      </p:pic>
      <p:sp>
        <p:nvSpPr>
          <p:cNvPr id="10" name="Rectangle 9"/>
          <p:cNvSpPr/>
          <p:nvPr/>
        </p:nvSpPr>
        <p:spPr>
          <a:xfrm>
            <a:off x="7025994" y="6013131"/>
            <a:ext cx="3267558" cy="525465"/>
          </a:xfrm>
          <a:prstGeom prst="rect">
            <a:avLst/>
          </a:prstGeom>
        </p:spPr>
        <p:txBody>
          <a:bodyPr wrap="square">
            <a:spAutoFit/>
          </a:bodyPr>
          <a:lstStyle/>
          <a:p>
            <a:pPr defTabSz="457200">
              <a:lnSpc>
                <a:spcPct val="150000"/>
              </a:lnSpc>
            </a:pPr>
            <a:r>
              <a:rPr lang="en-GB" sz="1000" b="1" dirty="0">
                <a:solidFill>
                  <a:srgbClr val="000000"/>
                </a:solidFill>
                <a:latin typeface="Arial"/>
              </a:rPr>
              <a:t>Picture 2.</a:t>
            </a:r>
            <a:r>
              <a:rPr lang="en-GB" sz="1000" dirty="0">
                <a:solidFill>
                  <a:srgbClr val="000000"/>
                </a:solidFill>
                <a:latin typeface="Arial"/>
              </a:rPr>
              <a:t> ADD testing illustration taken from </a:t>
            </a:r>
            <a:r>
              <a:rPr lang="en-US" sz="1000" dirty="0" err="1">
                <a:solidFill>
                  <a:srgbClr val="000000"/>
                </a:solidFill>
                <a:latin typeface="Arial"/>
              </a:rPr>
              <a:t>Thorborg</a:t>
            </a:r>
            <a:r>
              <a:rPr lang="en-US" sz="1000" dirty="0">
                <a:solidFill>
                  <a:srgbClr val="000000"/>
                </a:solidFill>
                <a:latin typeface="Arial"/>
              </a:rPr>
              <a:t> </a:t>
            </a:r>
            <a:r>
              <a:rPr lang="en-US" sz="1000" i="1" dirty="0">
                <a:solidFill>
                  <a:srgbClr val="000000"/>
                </a:solidFill>
                <a:latin typeface="Arial"/>
              </a:rPr>
              <a:t>et al.</a:t>
            </a:r>
            <a:r>
              <a:rPr lang="en-US" sz="1000" dirty="0">
                <a:solidFill>
                  <a:srgbClr val="000000"/>
                </a:solidFill>
                <a:latin typeface="Arial"/>
              </a:rPr>
              <a:t> (2012)</a:t>
            </a:r>
            <a:endParaRPr lang="en-GB" sz="1000" dirty="0">
              <a:solidFill>
                <a:srgbClr val="000000"/>
              </a:solidFill>
              <a:latin typeface="Arial"/>
            </a:endParaRPr>
          </a:p>
        </p:txBody>
      </p:sp>
      <p:sp>
        <p:nvSpPr>
          <p:cNvPr id="11" name="Rectangle 10"/>
          <p:cNvSpPr/>
          <p:nvPr/>
        </p:nvSpPr>
        <p:spPr>
          <a:xfrm>
            <a:off x="7022367" y="3284949"/>
            <a:ext cx="3267558" cy="525465"/>
          </a:xfrm>
          <a:prstGeom prst="rect">
            <a:avLst/>
          </a:prstGeom>
        </p:spPr>
        <p:txBody>
          <a:bodyPr wrap="square">
            <a:spAutoFit/>
          </a:bodyPr>
          <a:lstStyle/>
          <a:p>
            <a:pPr defTabSz="457200">
              <a:lnSpc>
                <a:spcPct val="150000"/>
              </a:lnSpc>
            </a:pPr>
            <a:r>
              <a:rPr lang="en-GB" sz="1000" b="1" dirty="0">
                <a:solidFill>
                  <a:srgbClr val="000000"/>
                </a:solidFill>
                <a:latin typeface="Arial"/>
              </a:rPr>
              <a:t>Picture 1.</a:t>
            </a:r>
            <a:r>
              <a:rPr lang="en-GB" sz="1000" dirty="0">
                <a:solidFill>
                  <a:srgbClr val="000000"/>
                </a:solidFill>
                <a:latin typeface="Arial"/>
              </a:rPr>
              <a:t> ABD testing illustration taken from </a:t>
            </a:r>
            <a:r>
              <a:rPr lang="en-US" sz="1000" dirty="0" err="1">
                <a:solidFill>
                  <a:srgbClr val="000000"/>
                </a:solidFill>
                <a:latin typeface="Arial"/>
              </a:rPr>
              <a:t>Thorborg</a:t>
            </a:r>
            <a:r>
              <a:rPr lang="en-US" sz="1000" dirty="0">
                <a:solidFill>
                  <a:srgbClr val="000000"/>
                </a:solidFill>
                <a:latin typeface="Arial"/>
              </a:rPr>
              <a:t> </a:t>
            </a:r>
            <a:r>
              <a:rPr lang="en-US" sz="1000" i="1" dirty="0">
                <a:solidFill>
                  <a:srgbClr val="000000"/>
                </a:solidFill>
                <a:latin typeface="Arial"/>
              </a:rPr>
              <a:t>et al.</a:t>
            </a:r>
            <a:r>
              <a:rPr lang="en-US" sz="1000" dirty="0">
                <a:solidFill>
                  <a:srgbClr val="000000"/>
                </a:solidFill>
                <a:latin typeface="Arial"/>
              </a:rPr>
              <a:t> (2012)</a:t>
            </a:r>
            <a:endParaRPr lang="en-GB" sz="1000" dirty="0">
              <a:solidFill>
                <a:srgbClr val="000000"/>
              </a:solidFill>
              <a:latin typeface="Arial"/>
            </a:endParaRPr>
          </a:p>
        </p:txBody>
      </p:sp>
    </p:spTree>
    <p:extLst>
      <p:ext uri="{BB962C8B-B14F-4D97-AF65-F5344CB8AC3E}">
        <p14:creationId xmlns:p14="http://schemas.microsoft.com/office/powerpoint/2010/main" val="3251533605"/>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6527" y="385626"/>
            <a:ext cx="7149752" cy="461665"/>
          </a:xfrm>
          <a:prstGeom prst="rect">
            <a:avLst/>
          </a:prstGeom>
          <a:solidFill>
            <a:srgbClr val="0098D5"/>
          </a:solidFill>
        </p:spPr>
        <p:txBody>
          <a:bodyPr wrap="square" rtlCol="0">
            <a:spAutoFit/>
          </a:bodyPr>
          <a:lstStyle/>
          <a:p>
            <a:pPr defTabSz="457200"/>
            <a:r>
              <a:rPr lang="en-GB" sz="2400" dirty="0">
                <a:solidFill>
                  <a:srgbClr val="FFFFFF"/>
                </a:solidFill>
                <a:latin typeface="Arial" panose="020B0604020202020204" pitchFamily="34" charset="0"/>
                <a:cs typeface="Arial" panose="020B0604020202020204" pitchFamily="34" charset="0"/>
              </a:rPr>
              <a:t>Data Analysis</a:t>
            </a:r>
          </a:p>
        </p:txBody>
      </p:sp>
      <p:sp>
        <p:nvSpPr>
          <p:cNvPr id="3" name="Rectangle 2"/>
          <p:cNvSpPr/>
          <p:nvPr/>
        </p:nvSpPr>
        <p:spPr>
          <a:xfrm>
            <a:off x="1976528" y="1044191"/>
            <a:ext cx="8589873" cy="307777"/>
          </a:xfrm>
          <a:prstGeom prst="rect">
            <a:avLst/>
          </a:prstGeom>
        </p:spPr>
        <p:txBody>
          <a:bodyPr wrap="square">
            <a:spAutoFit/>
          </a:bodyPr>
          <a:lstStyle/>
          <a:p>
            <a:pPr defTabSz="457200"/>
            <a:endParaRPr lang="en-GB" sz="1400" dirty="0">
              <a:solidFill>
                <a:srgbClr val="000000"/>
              </a:solidFill>
              <a:latin typeface="Arial"/>
            </a:endParaRPr>
          </a:p>
        </p:txBody>
      </p:sp>
      <p:sp>
        <p:nvSpPr>
          <p:cNvPr id="2" name="Rectangle 1"/>
          <p:cNvSpPr/>
          <p:nvPr/>
        </p:nvSpPr>
        <p:spPr>
          <a:xfrm>
            <a:off x="2191657" y="982635"/>
            <a:ext cx="7590971" cy="369332"/>
          </a:xfrm>
          <a:prstGeom prst="rect">
            <a:avLst/>
          </a:prstGeom>
        </p:spPr>
        <p:txBody>
          <a:bodyPr wrap="square">
            <a:spAutoFit/>
          </a:bodyPr>
          <a:lstStyle/>
          <a:p>
            <a:pPr defTabSz="457200"/>
            <a:endParaRPr lang="en-GB" dirty="0">
              <a:solidFill>
                <a:srgbClr val="000000"/>
              </a:solidFill>
              <a:latin typeface="Arial"/>
            </a:endParaRPr>
          </a:p>
        </p:txBody>
      </p:sp>
      <p:sp>
        <p:nvSpPr>
          <p:cNvPr id="5" name="Rectangle 4"/>
          <p:cNvSpPr/>
          <p:nvPr/>
        </p:nvSpPr>
        <p:spPr>
          <a:xfrm>
            <a:off x="1976528" y="1044190"/>
            <a:ext cx="7806100" cy="6155531"/>
          </a:xfrm>
          <a:prstGeom prst="rect">
            <a:avLst/>
          </a:prstGeom>
        </p:spPr>
        <p:txBody>
          <a:bodyPr wrap="square">
            <a:spAutoFit/>
          </a:bodyPr>
          <a:lstStyle/>
          <a:p>
            <a:pPr marL="342900" indent="-342900" defTabSz="457200">
              <a:buFont typeface="Arial" panose="020B0604020202020204" pitchFamily="34" charset="0"/>
              <a:buChar char="•"/>
            </a:pPr>
            <a:endParaRPr lang="en-GB" sz="2000" u="sng" dirty="0">
              <a:solidFill>
                <a:srgbClr val="0098D5">
                  <a:lumMod val="50000"/>
                </a:srgbClr>
              </a:solidFill>
              <a:latin typeface="Arial"/>
            </a:endParaRPr>
          </a:p>
          <a:p>
            <a:pPr marL="342900" indent="-342900" defTabSz="457200">
              <a:buFont typeface="Arial" panose="020B0604020202020204" pitchFamily="34" charset="0"/>
              <a:buChar char="•"/>
            </a:pPr>
            <a:endParaRPr lang="en-GB" sz="2000" u="sng" dirty="0">
              <a:solidFill>
                <a:srgbClr val="0098D5">
                  <a:lumMod val="50000"/>
                </a:srgbClr>
              </a:solidFill>
              <a:latin typeface="Arial"/>
            </a:endParaRPr>
          </a:p>
          <a:p>
            <a:pPr marL="285750" indent="-285750" defTabSz="457200">
              <a:buFont typeface="Arial" panose="020B0604020202020204" pitchFamily="34" charset="0"/>
              <a:buChar char="•"/>
            </a:pPr>
            <a:r>
              <a:rPr lang="en-GB" dirty="0">
                <a:solidFill>
                  <a:srgbClr val="000000"/>
                </a:solidFill>
                <a:latin typeface="Arial"/>
              </a:rPr>
              <a:t>Findings will be tabulated into an excel spread sheet</a:t>
            </a:r>
          </a:p>
          <a:p>
            <a:pPr marL="285750" indent="-285750" defTabSz="457200">
              <a:buFont typeface="Arial" panose="020B0604020202020204" pitchFamily="34" charset="0"/>
              <a:buChar char="•"/>
            </a:pPr>
            <a:endParaRPr lang="en-GB" dirty="0">
              <a:solidFill>
                <a:srgbClr val="000000"/>
              </a:solidFill>
              <a:latin typeface="Arial"/>
            </a:endParaRPr>
          </a:p>
          <a:p>
            <a:pPr marL="285750" indent="-285750" defTabSz="457200">
              <a:buFont typeface="Arial" panose="020B0604020202020204" pitchFamily="34" charset="0"/>
              <a:buChar char="•"/>
            </a:pPr>
            <a:endParaRPr lang="en-GB" dirty="0">
              <a:solidFill>
                <a:srgbClr val="000000"/>
              </a:solidFill>
              <a:latin typeface="Arial"/>
            </a:endParaRPr>
          </a:p>
          <a:p>
            <a:pPr marL="285750" indent="-285750" defTabSz="457200">
              <a:buFont typeface="Arial" panose="020B0604020202020204" pitchFamily="34" charset="0"/>
              <a:buChar char="•"/>
            </a:pPr>
            <a:r>
              <a:rPr lang="en-GB" dirty="0">
                <a:solidFill>
                  <a:srgbClr val="000000"/>
                </a:solidFill>
                <a:latin typeface="Arial"/>
              </a:rPr>
              <a:t>ABD/ADD strength difference will be calculated in excel spread sheet by using equation:                                                                                      ADD x (ABD / 100) = y (ADD strength in % in relation to ABD)     Percentage difference between ABD and ADD = 100 – y</a:t>
            </a:r>
          </a:p>
          <a:p>
            <a:pPr marL="285750" indent="-285750" defTabSz="457200">
              <a:buFont typeface="Arial" panose="020B0604020202020204" pitchFamily="34" charset="0"/>
              <a:buChar char="•"/>
            </a:pPr>
            <a:endParaRPr lang="en-GB" dirty="0">
              <a:solidFill>
                <a:srgbClr val="000000"/>
              </a:solidFill>
              <a:latin typeface="Arial"/>
            </a:endParaRPr>
          </a:p>
          <a:p>
            <a:pPr marL="285750" indent="-285750" defTabSz="457200">
              <a:buFont typeface="Arial" panose="020B0604020202020204" pitchFamily="34" charset="0"/>
              <a:buChar char="•"/>
            </a:pPr>
            <a:endParaRPr lang="en-GB" dirty="0">
              <a:solidFill>
                <a:srgbClr val="000000"/>
              </a:solidFill>
              <a:latin typeface="Arial"/>
            </a:endParaRPr>
          </a:p>
          <a:p>
            <a:pPr marL="285750" indent="-285750" defTabSz="457200">
              <a:buFont typeface="Arial" panose="020B0604020202020204" pitchFamily="34" charset="0"/>
              <a:buChar char="•"/>
            </a:pPr>
            <a:r>
              <a:rPr lang="en-GB" dirty="0">
                <a:solidFill>
                  <a:srgbClr val="000000"/>
                </a:solidFill>
                <a:latin typeface="Arial"/>
              </a:rPr>
              <a:t>Independent samples T-Test  to evaluate the difference between adductor/abductor strength of the dominant leg vs. non-dominant leg</a:t>
            </a:r>
          </a:p>
          <a:p>
            <a:pPr marL="285750" indent="-285750" defTabSz="457200">
              <a:buFont typeface="Arial" panose="020B0604020202020204" pitchFamily="34" charset="0"/>
              <a:buChar char="•"/>
            </a:pPr>
            <a:endParaRPr lang="en-GB" dirty="0">
              <a:solidFill>
                <a:srgbClr val="000000"/>
              </a:solidFill>
              <a:latin typeface="Arial"/>
            </a:endParaRPr>
          </a:p>
          <a:p>
            <a:pPr marL="285750" indent="-285750" defTabSz="457200">
              <a:buFont typeface="Arial" panose="020B0604020202020204" pitchFamily="34" charset="0"/>
              <a:buChar char="•"/>
            </a:pPr>
            <a:endParaRPr lang="en-GB" dirty="0">
              <a:solidFill>
                <a:srgbClr val="000000"/>
              </a:solidFill>
              <a:latin typeface="Arial"/>
            </a:endParaRPr>
          </a:p>
          <a:p>
            <a:pPr marL="285750" indent="-285750" defTabSz="457200">
              <a:buFont typeface="Arial" panose="020B0604020202020204" pitchFamily="34" charset="0"/>
              <a:buChar char="•"/>
            </a:pPr>
            <a:endParaRPr lang="en-GB" dirty="0">
              <a:solidFill>
                <a:srgbClr val="000000"/>
              </a:solidFill>
              <a:latin typeface="Arial"/>
            </a:endParaRPr>
          </a:p>
          <a:p>
            <a:pPr marL="285750" indent="-285750" defTabSz="457200">
              <a:buFont typeface="Arial" panose="020B0604020202020204" pitchFamily="34" charset="0"/>
              <a:buChar char="•"/>
            </a:pPr>
            <a:r>
              <a:rPr lang="en-GB" dirty="0">
                <a:solidFill>
                  <a:srgbClr val="000000"/>
                </a:solidFill>
                <a:latin typeface="Arial"/>
              </a:rPr>
              <a:t>Box plot:  X axis – dominance (dominant and non-dominant leg) </a:t>
            </a:r>
          </a:p>
          <a:p>
            <a:pPr marL="2189163" indent="-2189163" defTabSz="457200"/>
            <a:r>
              <a:rPr lang="en-GB" dirty="0">
                <a:solidFill>
                  <a:srgbClr val="000000"/>
                </a:solidFill>
                <a:latin typeface="Arial"/>
              </a:rPr>
              <a:t>                    Y axis – % difference between strength of the abductor and        adductor </a:t>
            </a:r>
          </a:p>
          <a:p>
            <a:pPr defTabSz="457200"/>
            <a:endParaRPr lang="en-GB" dirty="0">
              <a:solidFill>
                <a:srgbClr val="000000"/>
              </a:solidFill>
              <a:latin typeface="Arial"/>
            </a:endParaRPr>
          </a:p>
          <a:p>
            <a:pPr defTabSz="457200"/>
            <a:endParaRPr lang="en-GB" dirty="0">
              <a:solidFill>
                <a:srgbClr val="000000"/>
              </a:solidFill>
              <a:latin typeface="Arial"/>
            </a:endParaRPr>
          </a:p>
          <a:p>
            <a:pPr defTabSz="457200"/>
            <a:endParaRPr lang="en-GB" sz="1200" dirty="0">
              <a:solidFill>
                <a:srgbClr val="000000"/>
              </a:solidFill>
              <a:latin typeface="Aria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1070" y="204302"/>
            <a:ext cx="2295331" cy="2295331"/>
          </a:xfrm>
          <a:prstGeom prst="rect">
            <a:avLst/>
          </a:prstGeom>
        </p:spPr>
      </p:pic>
    </p:spTree>
    <p:extLst>
      <p:ext uri="{BB962C8B-B14F-4D97-AF65-F5344CB8AC3E}">
        <p14:creationId xmlns:p14="http://schemas.microsoft.com/office/powerpoint/2010/main" val="1727679109"/>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6527" y="385626"/>
            <a:ext cx="8282399" cy="461665"/>
          </a:xfrm>
          <a:prstGeom prst="rect">
            <a:avLst/>
          </a:prstGeom>
          <a:solidFill>
            <a:srgbClr val="0098D5"/>
          </a:solidFill>
        </p:spPr>
        <p:txBody>
          <a:bodyPr wrap="square" rtlCol="0">
            <a:spAutoFit/>
          </a:bodyPr>
          <a:lstStyle/>
          <a:p>
            <a:pPr defTabSz="457200"/>
            <a:r>
              <a:rPr lang="en-GB" sz="2400" dirty="0">
                <a:solidFill>
                  <a:srgbClr val="FFFFFF"/>
                </a:solidFill>
                <a:latin typeface="Arial" panose="020B0604020202020204" pitchFamily="34" charset="0"/>
                <a:cs typeface="Arial" panose="020B0604020202020204" pitchFamily="34" charset="0"/>
              </a:rPr>
              <a:t>Ethical Consideration and Limitations</a:t>
            </a:r>
          </a:p>
        </p:txBody>
      </p:sp>
      <p:sp>
        <p:nvSpPr>
          <p:cNvPr id="3" name="Rectangle 2"/>
          <p:cNvSpPr/>
          <p:nvPr/>
        </p:nvSpPr>
        <p:spPr>
          <a:xfrm>
            <a:off x="2140330" y="1427135"/>
            <a:ext cx="8589873" cy="307777"/>
          </a:xfrm>
          <a:prstGeom prst="rect">
            <a:avLst/>
          </a:prstGeom>
        </p:spPr>
        <p:txBody>
          <a:bodyPr wrap="square">
            <a:spAutoFit/>
          </a:bodyPr>
          <a:lstStyle/>
          <a:p>
            <a:pPr defTabSz="457200"/>
            <a:endParaRPr lang="en-GB" sz="1400" dirty="0">
              <a:solidFill>
                <a:srgbClr val="000000"/>
              </a:solidFill>
              <a:latin typeface="Arial"/>
            </a:endParaRPr>
          </a:p>
        </p:txBody>
      </p:sp>
      <p:sp>
        <p:nvSpPr>
          <p:cNvPr id="2" name="Rectangle 1"/>
          <p:cNvSpPr/>
          <p:nvPr/>
        </p:nvSpPr>
        <p:spPr>
          <a:xfrm>
            <a:off x="2191657" y="982635"/>
            <a:ext cx="7590971" cy="369332"/>
          </a:xfrm>
          <a:prstGeom prst="rect">
            <a:avLst/>
          </a:prstGeom>
        </p:spPr>
        <p:txBody>
          <a:bodyPr wrap="square">
            <a:spAutoFit/>
          </a:bodyPr>
          <a:lstStyle/>
          <a:p>
            <a:pPr defTabSz="457200"/>
            <a:endParaRPr lang="en-GB" dirty="0">
              <a:solidFill>
                <a:srgbClr val="000000"/>
              </a:solidFill>
              <a:latin typeface="Arial"/>
            </a:endParaRPr>
          </a:p>
        </p:txBody>
      </p:sp>
      <p:sp>
        <p:nvSpPr>
          <p:cNvPr id="5" name="Rectangle 4"/>
          <p:cNvSpPr/>
          <p:nvPr/>
        </p:nvSpPr>
        <p:spPr>
          <a:xfrm>
            <a:off x="1964347" y="1562829"/>
            <a:ext cx="8045589" cy="4339650"/>
          </a:xfrm>
          <a:prstGeom prst="rect">
            <a:avLst/>
          </a:prstGeom>
        </p:spPr>
        <p:txBody>
          <a:bodyPr wrap="square">
            <a:spAutoFit/>
          </a:bodyPr>
          <a:lstStyle/>
          <a:p>
            <a:pPr defTabSz="457200"/>
            <a:r>
              <a:rPr lang="en-GB" sz="2000" u="sng" dirty="0">
                <a:solidFill>
                  <a:srgbClr val="000000"/>
                </a:solidFill>
                <a:latin typeface="Arial"/>
              </a:rPr>
              <a:t>- Medical Screening and Confidential Information Sheet</a:t>
            </a:r>
          </a:p>
          <a:p>
            <a:pPr defTabSz="457200"/>
            <a:endParaRPr lang="en-GB" sz="2000" u="sng" dirty="0">
              <a:solidFill>
                <a:srgbClr val="000000"/>
              </a:solidFill>
              <a:latin typeface="Arial"/>
            </a:endParaRPr>
          </a:p>
          <a:p>
            <a:pPr defTabSz="457200"/>
            <a:r>
              <a:rPr lang="en-GB" sz="2000" dirty="0">
                <a:solidFill>
                  <a:srgbClr val="000000"/>
                </a:solidFill>
                <a:latin typeface="Arial"/>
              </a:rPr>
              <a:t>- </a:t>
            </a:r>
            <a:r>
              <a:rPr lang="en-GB" sz="2000" u="sng" dirty="0">
                <a:solidFill>
                  <a:srgbClr val="000000"/>
                </a:solidFill>
                <a:latin typeface="Arial"/>
              </a:rPr>
              <a:t>Ethics E1 Form</a:t>
            </a:r>
          </a:p>
          <a:p>
            <a:pPr defTabSz="457200"/>
            <a:endParaRPr lang="en-GB" sz="2000" u="sng" dirty="0">
              <a:solidFill>
                <a:srgbClr val="000000"/>
              </a:solidFill>
              <a:latin typeface="Arial"/>
            </a:endParaRPr>
          </a:p>
          <a:p>
            <a:pPr defTabSz="457200"/>
            <a:endParaRPr lang="en-GB" sz="2000" u="sng" dirty="0">
              <a:solidFill>
                <a:srgbClr val="000000"/>
              </a:solidFill>
              <a:latin typeface="Arial"/>
            </a:endParaRPr>
          </a:p>
          <a:p>
            <a:pPr marL="0" lvl="1" defTabSz="457200"/>
            <a:r>
              <a:rPr lang="en-GB" sz="2000" dirty="0">
                <a:solidFill>
                  <a:srgbClr val="000000"/>
                </a:solidFill>
                <a:latin typeface="Arial"/>
              </a:rPr>
              <a:t>- </a:t>
            </a:r>
            <a:r>
              <a:rPr lang="en-GB" sz="2000" u="sng" dirty="0">
                <a:solidFill>
                  <a:srgbClr val="000000"/>
                </a:solidFill>
                <a:latin typeface="Arial"/>
              </a:rPr>
              <a:t>Participants Rights</a:t>
            </a:r>
          </a:p>
          <a:p>
            <a:pPr defTabSz="457200"/>
            <a:endParaRPr lang="en-GB" sz="2000" u="sng" dirty="0">
              <a:solidFill>
                <a:srgbClr val="000000"/>
              </a:solidFill>
              <a:latin typeface="Arial"/>
            </a:endParaRPr>
          </a:p>
          <a:p>
            <a:pPr defTabSz="457200"/>
            <a:endParaRPr lang="en-GB" sz="2000" u="sng" dirty="0">
              <a:solidFill>
                <a:srgbClr val="000000"/>
              </a:solidFill>
              <a:latin typeface="Arial"/>
            </a:endParaRPr>
          </a:p>
          <a:p>
            <a:pPr defTabSz="457200"/>
            <a:r>
              <a:rPr lang="en-GB" sz="2000" dirty="0">
                <a:solidFill>
                  <a:srgbClr val="000000"/>
                </a:solidFill>
                <a:latin typeface="Arial"/>
              </a:rPr>
              <a:t>- </a:t>
            </a:r>
            <a:r>
              <a:rPr lang="en-GB" sz="2000" u="sng" dirty="0">
                <a:solidFill>
                  <a:srgbClr val="000000"/>
                </a:solidFill>
                <a:latin typeface="Arial"/>
              </a:rPr>
              <a:t>Limitations</a:t>
            </a:r>
          </a:p>
          <a:p>
            <a:pPr defTabSz="457200"/>
            <a:endParaRPr lang="en-GB" sz="2000" u="sng" dirty="0">
              <a:solidFill>
                <a:srgbClr val="000000"/>
              </a:solidFill>
              <a:latin typeface="Arial"/>
            </a:endParaRPr>
          </a:p>
          <a:p>
            <a:pPr marL="285750" indent="-285750" defTabSz="457200">
              <a:buFontTx/>
              <a:buChar char="-"/>
            </a:pPr>
            <a:r>
              <a:rPr lang="en-GB" sz="2000" dirty="0">
                <a:solidFill>
                  <a:srgbClr val="000000"/>
                </a:solidFill>
                <a:latin typeface="Arial"/>
              </a:rPr>
              <a:t>Number of participants treated </a:t>
            </a:r>
          </a:p>
          <a:p>
            <a:pPr marL="285750" indent="-285750" defTabSz="457200">
              <a:buFontTx/>
              <a:buChar char="-"/>
            </a:pPr>
            <a:r>
              <a:rPr lang="en-GB" sz="2000" dirty="0">
                <a:solidFill>
                  <a:srgbClr val="000000"/>
                </a:solidFill>
                <a:latin typeface="Arial"/>
              </a:rPr>
              <a:t>Only females took part in this research </a:t>
            </a:r>
          </a:p>
          <a:p>
            <a:pPr defTabSz="457200"/>
            <a:r>
              <a:rPr lang="en-GB" dirty="0">
                <a:solidFill>
                  <a:srgbClr val="000000"/>
                </a:solidFill>
                <a:latin typeface="Arial"/>
              </a:rPr>
              <a:t> </a:t>
            </a:r>
          </a:p>
          <a:p>
            <a:pPr defTabSz="457200"/>
            <a:endParaRPr lang="en-GB" dirty="0">
              <a:solidFill>
                <a:srgbClr val="000000"/>
              </a:solidFill>
              <a:latin typeface="Aria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6768" y="1487313"/>
            <a:ext cx="3071233" cy="4312971"/>
          </a:xfrm>
          <a:prstGeom prst="rect">
            <a:avLst/>
          </a:prstGeom>
        </p:spPr>
      </p:pic>
    </p:spTree>
    <p:extLst>
      <p:ext uri="{BB962C8B-B14F-4D97-AF65-F5344CB8AC3E}">
        <p14:creationId xmlns:p14="http://schemas.microsoft.com/office/powerpoint/2010/main" val="662059276"/>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6527" y="385626"/>
            <a:ext cx="8081873" cy="461665"/>
          </a:xfrm>
          <a:prstGeom prst="rect">
            <a:avLst/>
          </a:prstGeom>
          <a:solidFill>
            <a:srgbClr val="0098D5"/>
          </a:solidFill>
        </p:spPr>
        <p:txBody>
          <a:bodyPr wrap="square" rtlCol="0">
            <a:spAutoFit/>
          </a:bodyPr>
          <a:lstStyle/>
          <a:p>
            <a:pPr defTabSz="457200"/>
            <a:r>
              <a:rPr lang="en-GB" sz="2400" dirty="0">
                <a:solidFill>
                  <a:srgbClr val="FFFFFF"/>
                </a:solidFill>
                <a:latin typeface="Arial" panose="020B0604020202020204" pitchFamily="34" charset="0"/>
                <a:cs typeface="Arial" panose="020B0604020202020204" pitchFamily="34" charset="0"/>
              </a:rPr>
              <a:t>Reference  List</a:t>
            </a:r>
          </a:p>
        </p:txBody>
      </p:sp>
      <p:sp>
        <p:nvSpPr>
          <p:cNvPr id="6" name="Rectangle 5"/>
          <p:cNvSpPr/>
          <p:nvPr/>
        </p:nvSpPr>
        <p:spPr>
          <a:xfrm>
            <a:off x="1976528" y="1198079"/>
            <a:ext cx="8081873" cy="215444"/>
          </a:xfrm>
          <a:prstGeom prst="rect">
            <a:avLst/>
          </a:prstGeom>
        </p:spPr>
        <p:txBody>
          <a:bodyPr wrap="square">
            <a:spAutoFit/>
          </a:bodyPr>
          <a:lstStyle/>
          <a:p>
            <a:pPr marL="265113" indent="-171450" defTabSz="457200">
              <a:buFont typeface="Arial" panose="020B0604020202020204" pitchFamily="34" charset="0"/>
              <a:buChar char="•"/>
            </a:pPr>
            <a:endParaRPr lang="en-GB" sz="800" dirty="0">
              <a:solidFill>
                <a:srgbClr val="000000"/>
              </a:solidFill>
              <a:latin typeface="Arial"/>
            </a:endParaRPr>
          </a:p>
        </p:txBody>
      </p:sp>
      <p:sp>
        <p:nvSpPr>
          <p:cNvPr id="5" name="Content Placeholder 4"/>
          <p:cNvSpPr>
            <a:spLocks noGrp="1"/>
          </p:cNvSpPr>
          <p:nvPr>
            <p:ph idx="1"/>
          </p:nvPr>
        </p:nvSpPr>
        <p:spPr>
          <a:xfrm>
            <a:off x="1794060" y="1198080"/>
            <a:ext cx="8084458" cy="5216577"/>
          </a:xfrm>
        </p:spPr>
        <p:txBody>
          <a:bodyPr/>
          <a:lstStyle/>
          <a:p>
            <a:pPr algn="just">
              <a:lnSpc>
                <a:spcPct val="150000"/>
              </a:lnSpc>
            </a:pPr>
            <a:r>
              <a:rPr lang="en-GB" sz="1200" dirty="0">
                <a:solidFill>
                  <a:schemeClr val="tx1"/>
                </a:solidFill>
              </a:rPr>
              <a:t>Epstein, D.M., McHugh, M., </a:t>
            </a:r>
            <a:r>
              <a:rPr lang="en-GB" sz="1200" dirty="0" err="1">
                <a:solidFill>
                  <a:schemeClr val="tx1"/>
                </a:solidFill>
              </a:rPr>
              <a:t>Yorio</a:t>
            </a:r>
            <a:r>
              <a:rPr lang="en-GB" sz="1200" dirty="0">
                <a:solidFill>
                  <a:schemeClr val="tx1"/>
                </a:solidFill>
              </a:rPr>
              <a:t>, M., </a:t>
            </a:r>
            <a:r>
              <a:rPr lang="en-GB" sz="1200" dirty="0" err="1">
                <a:solidFill>
                  <a:schemeClr val="tx1"/>
                </a:solidFill>
              </a:rPr>
              <a:t>Neri</a:t>
            </a:r>
            <a:r>
              <a:rPr lang="en-GB" sz="1200" dirty="0">
                <a:solidFill>
                  <a:schemeClr val="tx1"/>
                </a:solidFill>
              </a:rPr>
              <a:t>, B. (2013) ‘Intra-articular hip injuries in National Hockey League players: a descriptive epidemiological study’, American Journal of Sports Medicine, 41(2), pp. 343-348. </a:t>
            </a:r>
          </a:p>
          <a:p>
            <a:pPr algn="just">
              <a:lnSpc>
                <a:spcPct val="150000"/>
              </a:lnSpc>
            </a:pPr>
            <a:endParaRPr lang="en-GB" sz="1200" dirty="0">
              <a:solidFill>
                <a:schemeClr val="tx1"/>
              </a:solidFill>
            </a:endParaRPr>
          </a:p>
          <a:p>
            <a:pPr algn="just">
              <a:lnSpc>
                <a:spcPct val="150000"/>
              </a:lnSpc>
            </a:pPr>
            <a:r>
              <a:rPr lang="en-GB" sz="1200" dirty="0" err="1">
                <a:solidFill>
                  <a:schemeClr val="tx1"/>
                </a:solidFill>
              </a:rPr>
              <a:t>Holmich</a:t>
            </a:r>
            <a:r>
              <a:rPr lang="en-GB" sz="1200" dirty="0">
                <a:solidFill>
                  <a:schemeClr val="tx1"/>
                </a:solidFill>
              </a:rPr>
              <a:t>, P., </a:t>
            </a:r>
            <a:r>
              <a:rPr lang="en-GB" sz="1200" dirty="0" err="1">
                <a:solidFill>
                  <a:schemeClr val="tx1"/>
                </a:solidFill>
              </a:rPr>
              <a:t>Holmich</a:t>
            </a:r>
            <a:r>
              <a:rPr lang="en-GB" sz="1200" dirty="0">
                <a:solidFill>
                  <a:schemeClr val="tx1"/>
                </a:solidFill>
              </a:rPr>
              <a:t>, L.R., </a:t>
            </a:r>
            <a:r>
              <a:rPr lang="en-GB" sz="1200" dirty="0" err="1">
                <a:solidFill>
                  <a:schemeClr val="tx1"/>
                </a:solidFill>
              </a:rPr>
              <a:t>Bjerg</a:t>
            </a:r>
            <a:r>
              <a:rPr lang="en-GB" sz="1200" dirty="0">
                <a:solidFill>
                  <a:schemeClr val="tx1"/>
                </a:solidFill>
              </a:rPr>
              <a:t>, A.M. (2004) ‘Clinical examination of athletes with groin pain: </a:t>
            </a:r>
            <a:r>
              <a:rPr lang="en-GB" sz="1200">
                <a:solidFill>
                  <a:schemeClr val="tx1"/>
                </a:solidFill>
              </a:rPr>
              <a:t>an intra-observer and inter-observer </a:t>
            </a:r>
            <a:r>
              <a:rPr lang="en-GB" sz="1200" dirty="0">
                <a:solidFill>
                  <a:schemeClr val="tx1"/>
                </a:solidFill>
              </a:rPr>
              <a:t>reliability study’, The British Journal of Sports Medicine, 38(11), pp. 446-451. </a:t>
            </a:r>
          </a:p>
          <a:p>
            <a:pPr algn="just">
              <a:lnSpc>
                <a:spcPct val="150000"/>
              </a:lnSpc>
            </a:pPr>
            <a:r>
              <a:rPr lang="en-GB" sz="1200" dirty="0">
                <a:solidFill>
                  <a:schemeClr val="tx1"/>
                </a:solidFill>
              </a:rPr>
              <a:t> </a:t>
            </a:r>
          </a:p>
          <a:p>
            <a:pPr algn="just">
              <a:lnSpc>
                <a:spcPct val="150000"/>
              </a:lnSpc>
            </a:pPr>
            <a:r>
              <a:rPr lang="en-GB" sz="1200" dirty="0">
                <a:solidFill>
                  <a:schemeClr val="tx1"/>
                </a:solidFill>
              </a:rPr>
              <a:t>Rodriguez, R. (2020) ‘ Measuring the hip adductor to abductor strength ratio in ice hockey and soccer players: a critically appraised topic’, The Journal of Sports Rehabilitation, 29(1), pp. 116-121. </a:t>
            </a:r>
          </a:p>
          <a:p>
            <a:pPr algn="just">
              <a:lnSpc>
                <a:spcPct val="150000"/>
              </a:lnSpc>
            </a:pPr>
            <a:r>
              <a:rPr lang="en-GB" sz="1200" dirty="0">
                <a:solidFill>
                  <a:schemeClr val="tx1"/>
                </a:solidFill>
              </a:rPr>
              <a:t> </a:t>
            </a:r>
          </a:p>
          <a:p>
            <a:pPr algn="just">
              <a:lnSpc>
                <a:spcPct val="150000"/>
              </a:lnSpc>
            </a:pPr>
            <a:r>
              <a:rPr lang="en-GB" sz="1200" dirty="0" err="1">
                <a:solidFill>
                  <a:schemeClr val="tx1"/>
                </a:solidFill>
              </a:rPr>
              <a:t>Thorborg</a:t>
            </a:r>
            <a:r>
              <a:rPr lang="en-GB" sz="1200" dirty="0">
                <a:solidFill>
                  <a:schemeClr val="tx1"/>
                </a:solidFill>
              </a:rPr>
              <a:t>, K., </a:t>
            </a:r>
            <a:r>
              <a:rPr lang="en-GB" sz="1200" dirty="0" err="1">
                <a:solidFill>
                  <a:schemeClr val="tx1"/>
                </a:solidFill>
              </a:rPr>
              <a:t>Bandholm</a:t>
            </a:r>
            <a:r>
              <a:rPr lang="en-GB" sz="1200" dirty="0">
                <a:solidFill>
                  <a:schemeClr val="tx1"/>
                </a:solidFill>
              </a:rPr>
              <a:t>, T., </a:t>
            </a:r>
            <a:r>
              <a:rPr lang="en-GB" sz="1200" dirty="0" err="1">
                <a:solidFill>
                  <a:schemeClr val="tx1"/>
                </a:solidFill>
              </a:rPr>
              <a:t>Holmich</a:t>
            </a:r>
            <a:r>
              <a:rPr lang="en-GB" sz="1200" dirty="0">
                <a:solidFill>
                  <a:schemeClr val="tx1"/>
                </a:solidFill>
              </a:rPr>
              <a:t>, P. (2012) ‘Hip and knee strength assessment using hand-held dynamometer with external belt-fixation are inter-tester reliable’, The Journal in Knee Surgery in Sports, 15(2), 342-349.</a:t>
            </a:r>
          </a:p>
          <a:p>
            <a:pPr algn="just">
              <a:lnSpc>
                <a:spcPct val="150000"/>
              </a:lnSpc>
            </a:pPr>
            <a:r>
              <a:rPr lang="en-GB" sz="1200" dirty="0">
                <a:solidFill>
                  <a:schemeClr val="tx1"/>
                </a:solidFill>
              </a:rPr>
              <a:t>  </a:t>
            </a:r>
          </a:p>
          <a:p>
            <a:pPr algn="just">
              <a:lnSpc>
                <a:spcPct val="150000"/>
              </a:lnSpc>
            </a:pPr>
            <a:r>
              <a:rPr lang="en-GB" sz="1200" dirty="0">
                <a:solidFill>
                  <a:schemeClr val="tx1"/>
                </a:solidFill>
              </a:rPr>
              <a:t>Tyler, T.F., Nicholas, S.J., Campbell, R.J., McHugh, M.P. (2001) ‘The association of hip strength and flexibility with the incidence of adductor muscle strains in professional ice hockey players’, The Journal of Sports Medicine, 29(5), pp. 124-128. </a:t>
            </a:r>
          </a:p>
          <a:p>
            <a:pPr algn="just">
              <a:lnSpc>
                <a:spcPct val="150000"/>
              </a:lnSpc>
            </a:pPr>
            <a:r>
              <a:rPr lang="en-GB" sz="1200" dirty="0">
                <a:solidFill>
                  <a:schemeClr val="tx1"/>
                </a:solidFill>
              </a:rPr>
              <a:t> </a:t>
            </a:r>
          </a:p>
          <a:p>
            <a:pPr algn="just">
              <a:lnSpc>
                <a:spcPct val="150000"/>
              </a:lnSpc>
            </a:pPr>
            <a:r>
              <a:rPr lang="en-GB" sz="1200" dirty="0">
                <a:solidFill>
                  <a:schemeClr val="tx1"/>
                </a:solidFill>
              </a:rPr>
              <a:t>Whittaker, J.L., </a:t>
            </a:r>
            <a:r>
              <a:rPr lang="en-GB" sz="1200" dirty="0" err="1">
                <a:solidFill>
                  <a:schemeClr val="tx1"/>
                </a:solidFill>
              </a:rPr>
              <a:t>Snall</a:t>
            </a:r>
            <a:r>
              <a:rPr lang="en-GB" sz="1200" dirty="0">
                <a:solidFill>
                  <a:schemeClr val="tx1"/>
                </a:solidFill>
              </a:rPr>
              <a:t>, C., </a:t>
            </a:r>
            <a:r>
              <a:rPr lang="en-GB" sz="1200" dirty="0" err="1">
                <a:solidFill>
                  <a:schemeClr val="tx1"/>
                </a:solidFill>
              </a:rPr>
              <a:t>Maffey</a:t>
            </a:r>
            <a:r>
              <a:rPr lang="en-GB" sz="1200" dirty="0">
                <a:solidFill>
                  <a:schemeClr val="tx1"/>
                </a:solidFill>
              </a:rPr>
              <a:t>, L., Emery, C.A. (2015) ‘Risk factor for groin injury in sport: an update systematic review’, The British Journal of Sports Medicine, 49(9), pp. 803-809. </a:t>
            </a:r>
          </a:p>
          <a:p>
            <a:pPr>
              <a:lnSpc>
                <a:spcPct val="100000"/>
              </a:lnSpc>
            </a:pPr>
            <a:endParaRPr lang="en-GB" sz="1200" dirty="0">
              <a:solidFill>
                <a:schemeClr val="tx1"/>
              </a:solidFill>
            </a:endParaRPr>
          </a:p>
        </p:txBody>
      </p:sp>
    </p:spTree>
    <p:extLst>
      <p:ext uri="{BB962C8B-B14F-4D97-AF65-F5344CB8AC3E}">
        <p14:creationId xmlns:p14="http://schemas.microsoft.com/office/powerpoint/2010/main" val="1061636163"/>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316DCFC9-6877-407C-8170-608FCB8E35A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9" name="Rectangle 18">
              <a:extLst>
                <a:ext uri="{FF2B5EF4-FFF2-40B4-BE49-F238E27FC236}">
                  <a16:creationId xmlns:a16="http://schemas.microsoft.com/office/drawing/2014/main" id="{F7D8B73A-1349-4BA6-8F85-03A21ED56E0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20" name="Picture 2">
              <a:extLst>
                <a:ext uri="{FF2B5EF4-FFF2-40B4-BE49-F238E27FC236}">
                  <a16:creationId xmlns:a16="http://schemas.microsoft.com/office/drawing/2014/main" id="{969ADA7C-B6B2-4FD7-AA5E-CC52AAE8CDBD}"/>
                </a:ext>
                <a:ext uri="{C183D7F6-B498-43B3-948B-1728B52AA6E4}">
                  <adec:decorative xmlns=""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6" name="Picture 3" descr="A large green field&#10;&#10;Description automatically generated">
            <a:extLst>
              <a:ext uri="{FF2B5EF4-FFF2-40B4-BE49-F238E27FC236}">
                <a16:creationId xmlns:a16="http://schemas.microsoft.com/office/drawing/2014/main" id="{DFDF1C9C-7111-4CCD-9927-FD9FEB246250}"/>
              </a:ext>
            </a:extLst>
          </p:cNvPr>
          <p:cNvPicPr>
            <a:picLocks noChangeAspect="1"/>
          </p:cNvPicPr>
          <p:nvPr/>
        </p:nvPicPr>
        <p:blipFill rotWithShape="1">
          <a:blip r:embed="rId5">
            <a:alphaModFix/>
            <a:extLst>
              <a:ext uri="{837473B0-CC2E-450A-ABE3-18F120FF3D39}">
                <a1611:picAttrSrcUrl xmlns="" xmlns:a1611="http://schemas.microsoft.com/office/drawing/2016/11/main" r:id="rId6"/>
              </a:ext>
            </a:extLst>
          </a:blip>
          <a:srcRect t="15705"/>
          <a:stretch/>
        </p:blipFill>
        <p:spPr>
          <a:xfrm>
            <a:off x="3611" y="10"/>
            <a:ext cx="12188389" cy="6857990"/>
          </a:xfrm>
          <a:prstGeom prst="rect">
            <a:avLst/>
          </a:prstGeom>
        </p:spPr>
      </p:pic>
      <p:grpSp>
        <p:nvGrpSpPr>
          <p:cNvPr id="22" name="Group 21">
            <a:extLst>
              <a:ext uri="{FF2B5EF4-FFF2-40B4-BE49-F238E27FC236}">
                <a16:creationId xmlns:a16="http://schemas.microsoft.com/office/drawing/2014/main" id="{89353FE7-0D03-4AD2-8B8A-60A06F6BDA4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23" name="Round Diagonal Corner Rectangle 7">
              <a:extLst>
                <a:ext uri="{FF2B5EF4-FFF2-40B4-BE49-F238E27FC236}">
                  <a16:creationId xmlns:a16="http://schemas.microsoft.com/office/drawing/2014/main" id="{0C7A0320-FBCC-4F40-AF6E-CE65FFB3DA9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grpSp>
          <p:nvGrpSpPr>
            <p:cNvPr id="24" name="Group 23">
              <a:extLst>
                <a:ext uri="{FF2B5EF4-FFF2-40B4-BE49-F238E27FC236}">
                  <a16:creationId xmlns:a16="http://schemas.microsoft.com/office/drawing/2014/main" id="{550A26E4-02C9-4F83-A334-0920B8CCF281}"/>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25" name="Freeform 32">
                <a:extLst>
                  <a:ext uri="{FF2B5EF4-FFF2-40B4-BE49-F238E27FC236}">
                    <a16:creationId xmlns:a16="http://schemas.microsoft.com/office/drawing/2014/main" id="{06617CD6-4185-402B-8E23-BC52780534A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6" name="Freeform 33">
                <a:extLst>
                  <a:ext uri="{FF2B5EF4-FFF2-40B4-BE49-F238E27FC236}">
                    <a16:creationId xmlns:a16="http://schemas.microsoft.com/office/drawing/2014/main" id="{2C305CC9-3511-47F4-BF11-BC635C30C91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7" name="Freeform 34">
                <a:extLst>
                  <a:ext uri="{FF2B5EF4-FFF2-40B4-BE49-F238E27FC236}">
                    <a16:creationId xmlns:a16="http://schemas.microsoft.com/office/drawing/2014/main" id="{5C70C5D1-31E4-48B9-AEB6-6460A2B81F2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7">
                <a:extLst>
                  <a:ext uri="{FF2B5EF4-FFF2-40B4-BE49-F238E27FC236}">
                    <a16:creationId xmlns:a16="http://schemas.microsoft.com/office/drawing/2014/main" id="{1F033CE1-D380-43F1-81EC-97B6C86F393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5">
                <a:extLst>
                  <a:ext uri="{FF2B5EF4-FFF2-40B4-BE49-F238E27FC236}">
                    <a16:creationId xmlns:a16="http://schemas.microsoft.com/office/drawing/2014/main" id="{6997F95D-DC27-48A3-850A-2308C3C0808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6">
                <a:extLst>
                  <a:ext uri="{FF2B5EF4-FFF2-40B4-BE49-F238E27FC236}">
                    <a16:creationId xmlns:a16="http://schemas.microsoft.com/office/drawing/2014/main" id="{569AE469-76B7-4FFE-B68B-0D7A77413F2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8">
                <a:extLst>
                  <a:ext uri="{FF2B5EF4-FFF2-40B4-BE49-F238E27FC236}">
                    <a16:creationId xmlns:a16="http://schemas.microsoft.com/office/drawing/2014/main" id="{DD99CF64-0E82-4D1A-BD2A-08942182F42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9">
                <a:extLst>
                  <a:ext uri="{FF2B5EF4-FFF2-40B4-BE49-F238E27FC236}">
                    <a16:creationId xmlns:a16="http://schemas.microsoft.com/office/drawing/2014/main" id="{98C12D33-1747-4B24-89ED-F441AE4A0C1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40">
                <a:extLst>
                  <a:ext uri="{FF2B5EF4-FFF2-40B4-BE49-F238E27FC236}">
                    <a16:creationId xmlns:a16="http://schemas.microsoft.com/office/drawing/2014/main" id="{A60200CC-BAEC-4310-8C9B-F7BB783E982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Rectangle 41">
                <a:extLst>
                  <a:ext uri="{FF2B5EF4-FFF2-40B4-BE49-F238E27FC236}">
                    <a16:creationId xmlns:a16="http://schemas.microsoft.com/office/drawing/2014/main" id="{2A7F40BF-B0BE-4B09-87EE-F56632B7EDB1}"/>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35" name="Freeform 32">
                <a:extLst>
                  <a:ext uri="{FF2B5EF4-FFF2-40B4-BE49-F238E27FC236}">
                    <a16:creationId xmlns:a16="http://schemas.microsoft.com/office/drawing/2014/main" id="{353978AF-8FB9-4A61-A2EA-1995A14F395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6" name="Freeform 33">
                <a:extLst>
                  <a:ext uri="{FF2B5EF4-FFF2-40B4-BE49-F238E27FC236}">
                    <a16:creationId xmlns:a16="http://schemas.microsoft.com/office/drawing/2014/main" id="{B20F89C3-4BAD-42AA-8D31-6F6DF17FE93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7" name="Freeform 34">
                <a:extLst>
                  <a:ext uri="{FF2B5EF4-FFF2-40B4-BE49-F238E27FC236}">
                    <a16:creationId xmlns:a16="http://schemas.microsoft.com/office/drawing/2014/main" id="{A60FE276-3FF2-4622-BF99-D4E4B249E5B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8" name="Freeform 37">
                <a:extLst>
                  <a:ext uri="{FF2B5EF4-FFF2-40B4-BE49-F238E27FC236}">
                    <a16:creationId xmlns:a16="http://schemas.microsoft.com/office/drawing/2014/main" id="{B05A0D3F-808B-48D6-A821-1FE9E86E8CB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9" name="Freeform 35">
                <a:extLst>
                  <a:ext uri="{FF2B5EF4-FFF2-40B4-BE49-F238E27FC236}">
                    <a16:creationId xmlns:a16="http://schemas.microsoft.com/office/drawing/2014/main" id="{69F7D438-BAA0-4DAD-9BC5-198B677A75A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40" name="Freeform 36">
                <a:extLst>
                  <a:ext uri="{FF2B5EF4-FFF2-40B4-BE49-F238E27FC236}">
                    <a16:creationId xmlns:a16="http://schemas.microsoft.com/office/drawing/2014/main" id="{EC63B186-43B8-4552-AFDB-A544240A7C5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41" name="Freeform 38">
                <a:extLst>
                  <a:ext uri="{FF2B5EF4-FFF2-40B4-BE49-F238E27FC236}">
                    <a16:creationId xmlns:a16="http://schemas.microsoft.com/office/drawing/2014/main" id="{8542E82D-01AD-4BD8-8C5F-A6CDAD039B0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42" name="Freeform 39">
                <a:extLst>
                  <a:ext uri="{FF2B5EF4-FFF2-40B4-BE49-F238E27FC236}">
                    <a16:creationId xmlns:a16="http://schemas.microsoft.com/office/drawing/2014/main" id="{6285CF32-2BD3-47D0-9A6C-3EE7FD63971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43" name="Freeform 40">
                <a:extLst>
                  <a:ext uri="{FF2B5EF4-FFF2-40B4-BE49-F238E27FC236}">
                    <a16:creationId xmlns:a16="http://schemas.microsoft.com/office/drawing/2014/main" id="{FA36D129-7B33-4379-B9EE-5624B957669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44" name="Rectangle 41">
                <a:extLst>
                  <a:ext uri="{FF2B5EF4-FFF2-40B4-BE49-F238E27FC236}">
                    <a16:creationId xmlns:a16="http://schemas.microsoft.com/office/drawing/2014/main" id="{0229A187-4E69-4262-B001-C5F0B55225F9}"/>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583D8205-8045-8D48-B006-496473F3C72E}"/>
              </a:ext>
            </a:extLst>
          </p:cNvPr>
          <p:cNvSpPr>
            <a:spLocks noGrp="1"/>
          </p:cNvSpPr>
          <p:nvPr>
            <p:ph type="ctrTitle"/>
          </p:nvPr>
        </p:nvSpPr>
        <p:spPr>
          <a:xfrm>
            <a:off x="2667000" y="2328334"/>
            <a:ext cx="6858000" cy="1367896"/>
          </a:xfrm>
        </p:spPr>
        <p:txBody>
          <a:bodyPr>
            <a:normAutofit/>
          </a:bodyPr>
          <a:lstStyle/>
          <a:p>
            <a:pPr algn="ctr"/>
            <a:r>
              <a:rPr lang="en-US" sz="3000" dirty="0"/>
              <a:t>The </a:t>
            </a:r>
            <a:r>
              <a:rPr lang="en-GB" sz="3000" dirty="0"/>
              <a:t>efficacy </a:t>
            </a:r>
            <a:r>
              <a:rPr lang="en-US" sz="3000" dirty="0"/>
              <a:t>of ankle taping on Agility in amateur rugby union players </a:t>
            </a:r>
          </a:p>
        </p:txBody>
      </p:sp>
      <p:sp>
        <p:nvSpPr>
          <p:cNvPr id="3" name="Subtitle 2">
            <a:extLst>
              <a:ext uri="{FF2B5EF4-FFF2-40B4-BE49-F238E27FC236}">
                <a16:creationId xmlns:a16="http://schemas.microsoft.com/office/drawing/2014/main" id="{71F2EE1B-806B-7D49-81F9-449CA4293B60}"/>
              </a:ext>
            </a:extLst>
          </p:cNvPr>
          <p:cNvSpPr>
            <a:spLocks noGrp="1"/>
          </p:cNvSpPr>
          <p:nvPr>
            <p:ph type="subTitle" idx="1"/>
          </p:nvPr>
        </p:nvSpPr>
        <p:spPr>
          <a:xfrm>
            <a:off x="2667001" y="3602038"/>
            <a:ext cx="6857999" cy="953029"/>
          </a:xfrm>
        </p:spPr>
        <p:txBody>
          <a:bodyPr>
            <a:normAutofit lnSpcReduction="10000"/>
          </a:bodyPr>
          <a:lstStyle/>
          <a:p>
            <a:pPr algn="ctr">
              <a:lnSpc>
                <a:spcPct val="110000"/>
              </a:lnSpc>
              <a:spcAft>
                <a:spcPts val="600"/>
              </a:spcAft>
            </a:pPr>
            <a:r>
              <a:rPr lang="en-US" dirty="0"/>
              <a:t>Hannah Aston </a:t>
            </a:r>
            <a:endParaRPr lang="en-US"/>
          </a:p>
          <a:p>
            <a:pPr algn="ctr">
              <a:lnSpc>
                <a:spcPct val="110000"/>
              </a:lnSpc>
              <a:spcAft>
                <a:spcPts val="600"/>
              </a:spcAft>
            </a:pPr>
            <a:r>
              <a:rPr lang="en-US" dirty="0"/>
              <a:t>Research proposal </a:t>
            </a:r>
            <a:endParaRPr lang="en-US"/>
          </a:p>
        </p:txBody>
      </p:sp>
      <p:sp>
        <p:nvSpPr>
          <p:cNvPr id="8" name="TextBox 7">
            <a:extLst>
              <a:ext uri="{FF2B5EF4-FFF2-40B4-BE49-F238E27FC236}">
                <a16:creationId xmlns:a16="http://schemas.microsoft.com/office/drawing/2014/main" id="{DED51DF5-A4DE-3440-BAC4-0CF7BED710E1}"/>
              </a:ext>
            </a:extLst>
          </p:cNvPr>
          <p:cNvSpPr txBox="1"/>
          <p:nvPr/>
        </p:nvSpPr>
        <p:spPr>
          <a:xfrm>
            <a:off x="10072510" y="6657945"/>
            <a:ext cx="2119490"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Tw Cen MT" panose="020B0602020104020603"/>
                <a:ea typeface="+mn-ea"/>
                <a:cs typeface="+mn-cs"/>
                <a:hlinkClick r:id="rId6" tooltip="http://flickr.com/photos/seanlynch/5436897663">
                  <a:extLst>
                    <a:ext uri="{A12FA001-AC4F-418D-AE19-62706E023703}">
                      <ahyp:hlinkClr xmlns=""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Tw Cen MT" panose="020B0602020104020603"/>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Tw Cen MT" panose="020B0602020104020603"/>
                <a:ea typeface="+mn-ea"/>
                <a:cs typeface="+mn-cs"/>
                <a:hlinkClick r:id="rId7" tooltip="https://creativecommons.org/licenses/by/3.0/">
                  <a:extLst>
                    <a:ext uri="{A12FA001-AC4F-418D-AE19-62706E023703}">
                      <ahyp:hlinkClr xmlns="" xmlns:ahyp="http://schemas.microsoft.com/office/drawing/2018/hyperlinkcolor" val="tx"/>
                    </a:ext>
                  </a:extLst>
                </a:hlinkClick>
              </a:rPr>
              <a:t>CC BY</a:t>
            </a:r>
            <a:endParaRPr kumimoji="0" lang="en-US" sz="700" b="0" i="0" u="none" strike="noStrike" kern="1200" cap="none" spc="0" normalizeH="0" baseline="0" noProof="0">
              <a:ln>
                <a:noFill/>
              </a:ln>
              <a:solidFill>
                <a:srgbClr val="FFFFFF"/>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840089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8" name="Rectangle 277">
            <a:extLst>
              <a:ext uri="{FF2B5EF4-FFF2-40B4-BE49-F238E27FC236}">
                <a16:creationId xmlns:a16="http://schemas.microsoft.com/office/drawing/2014/main" id="{54B9C16B-AC4A-44ED-9075-F76549B46E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grpSp>
        <p:nvGrpSpPr>
          <p:cNvPr id="280" name="Group 279">
            <a:extLst>
              <a:ext uri="{FF2B5EF4-FFF2-40B4-BE49-F238E27FC236}">
                <a16:creationId xmlns:a16="http://schemas.microsoft.com/office/drawing/2014/main" id="{62A2FEB6-F419-4684-9ABC-9E32E012E8B7}"/>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81" name="Rectangle 5">
              <a:extLst>
                <a:ext uri="{FF2B5EF4-FFF2-40B4-BE49-F238E27FC236}">
                  <a16:creationId xmlns:a16="http://schemas.microsoft.com/office/drawing/2014/main" id="{21E24A15-28D6-4CEB-9268-0BB0BEEAF38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282" name="Freeform 6">
              <a:extLst>
                <a:ext uri="{FF2B5EF4-FFF2-40B4-BE49-F238E27FC236}">
                  <a16:creationId xmlns:a16="http://schemas.microsoft.com/office/drawing/2014/main" id="{4345933F-9633-4510-90E1-08B0E2A19E7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3" name="Freeform 7">
              <a:extLst>
                <a:ext uri="{FF2B5EF4-FFF2-40B4-BE49-F238E27FC236}">
                  <a16:creationId xmlns:a16="http://schemas.microsoft.com/office/drawing/2014/main" id="{C68A48FB-1BE4-4053-A76F-5A5511BA0E0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4" name="Freeform 8">
              <a:extLst>
                <a:ext uri="{FF2B5EF4-FFF2-40B4-BE49-F238E27FC236}">
                  <a16:creationId xmlns:a16="http://schemas.microsoft.com/office/drawing/2014/main" id="{8149777B-6A9F-4C95-BF44-F9646450713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5" name="Freeform 9">
              <a:extLst>
                <a:ext uri="{FF2B5EF4-FFF2-40B4-BE49-F238E27FC236}">
                  <a16:creationId xmlns:a16="http://schemas.microsoft.com/office/drawing/2014/main" id="{0654845E-622A-4AD3-8F3A-6E1DEAB5FCA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6" name="Freeform 10">
              <a:extLst>
                <a:ext uri="{FF2B5EF4-FFF2-40B4-BE49-F238E27FC236}">
                  <a16:creationId xmlns:a16="http://schemas.microsoft.com/office/drawing/2014/main" id="{DF1C0739-3D08-4C83-857E-B0724A6E8C7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7" name="Freeform 11">
              <a:extLst>
                <a:ext uri="{FF2B5EF4-FFF2-40B4-BE49-F238E27FC236}">
                  <a16:creationId xmlns:a16="http://schemas.microsoft.com/office/drawing/2014/main" id="{D235EAA0-7D5A-453A-9643-EE7A4954EA9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8" name="Freeform 12">
              <a:extLst>
                <a:ext uri="{FF2B5EF4-FFF2-40B4-BE49-F238E27FC236}">
                  <a16:creationId xmlns:a16="http://schemas.microsoft.com/office/drawing/2014/main" id="{94C6FB7C-72DE-42DE-8F58-CCE9B8F5562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9" name="Freeform 13">
              <a:extLst>
                <a:ext uri="{FF2B5EF4-FFF2-40B4-BE49-F238E27FC236}">
                  <a16:creationId xmlns:a16="http://schemas.microsoft.com/office/drawing/2014/main" id="{FE31E0FE-EC8D-4EA7-BD9D-02F8C54FDB3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0" name="Freeform 14">
              <a:extLst>
                <a:ext uri="{FF2B5EF4-FFF2-40B4-BE49-F238E27FC236}">
                  <a16:creationId xmlns:a16="http://schemas.microsoft.com/office/drawing/2014/main" id="{69FE4B12-13E0-48F9-9E18-66406B8D3CD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1" name="Freeform 15">
              <a:extLst>
                <a:ext uri="{FF2B5EF4-FFF2-40B4-BE49-F238E27FC236}">
                  <a16:creationId xmlns:a16="http://schemas.microsoft.com/office/drawing/2014/main" id="{87FAADC3-B321-43EE-B8F3-2842D84098D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2" name="Line 16">
              <a:extLst>
                <a:ext uri="{FF2B5EF4-FFF2-40B4-BE49-F238E27FC236}">
                  <a16:creationId xmlns:a16="http://schemas.microsoft.com/office/drawing/2014/main" id="{90461464-1683-402F-A72B-8558CC67774C}"/>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93" name="Freeform 17">
              <a:extLst>
                <a:ext uri="{FF2B5EF4-FFF2-40B4-BE49-F238E27FC236}">
                  <a16:creationId xmlns:a16="http://schemas.microsoft.com/office/drawing/2014/main" id="{70F594E7-32D0-45B9-A3CF-636CF6FCBDC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4" name="Freeform 18">
              <a:extLst>
                <a:ext uri="{FF2B5EF4-FFF2-40B4-BE49-F238E27FC236}">
                  <a16:creationId xmlns:a16="http://schemas.microsoft.com/office/drawing/2014/main" id="{8AEF60E1-26C2-4E3C-B839-347DDD23C30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5" name="Freeform 19">
              <a:extLst>
                <a:ext uri="{FF2B5EF4-FFF2-40B4-BE49-F238E27FC236}">
                  <a16:creationId xmlns:a16="http://schemas.microsoft.com/office/drawing/2014/main" id="{792FE54B-EE9D-4E57-B6BC-6A9196BE895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6" name="Freeform 20">
              <a:extLst>
                <a:ext uri="{FF2B5EF4-FFF2-40B4-BE49-F238E27FC236}">
                  <a16:creationId xmlns:a16="http://schemas.microsoft.com/office/drawing/2014/main" id="{72BE56DF-619D-463E-8F88-CABA09DA88E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7" name="Rectangle 21">
              <a:extLst>
                <a:ext uri="{FF2B5EF4-FFF2-40B4-BE49-F238E27FC236}">
                  <a16:creationId xmlns:a16="http://schemas.microsoft.com/office/drawing/2014/main" id="{C7430457-1935-4BBF-A6A7-7C3125A02EF9}"/>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298" name="Freeform 22">
              <a:extLst>
                <a:ext uri="{FF2B5EF4-FFF2-40B4-BE49-F238E27FC236}">
                  <a16:creationId xmlns:a16="http://schemas.microsoft.com/office/drawing/2014/main" id="{BB006150-E547-4E84-A2B1-59131F3D531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9" name="Freeform 23">
              <a:extLst>
                <a:ext uri="{FF2B5EF4-FFF2-40B4-BE49-F238E27FC236}">
                  <a16:creationId xmlns:a16="http://schemas.microsoft.com/office/drawing/2014/main" id="{5A8CD074-956B-41A4-870B-001554B69BB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0" name="Freeform 24">
              <a:extLst>
                <a:ext uri="{FF2B5EF4-FFF2-40B4-BE49-F238E27FC236}">
                  <a16:creationId xmlns:a16="http://schemas.microsoft.com/office/drawing/2014/main" id="{070C253B-974E-459F-AD0B-70572248284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1" name="Freeform 25">
              <a:extLst>
                <a:ext uri="{FF2B5EF4-FFF2-40B4-BE49-F238E27FC236}">
                  <a16:creationId xmlns:a16="http://schemas.microsoft.com/office/drawing/2014/main" id="{BBC07B3D-A631-44EA-861A-7D80383A102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2" name="Freeform 26">
              <a:extLst>
                <a:ext uri="{FF2B5EF4-FFF2-40B4-BE49-F238E27FC236}">
                  <a16:creationId xmlns:a16="http://schemas.microsoft.com/office/drawing/2014/main" id="{32039DC6-B4CF-4A5A-8D17-3A568D125C9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3" name="Freeform 27">
              <a:extLst>
                <a:ext uri="{FF2B5EF4-FFF2-40B4-BE49-F238E27FC236}">
                  <a16:creationId xmlns:a16="http://schemas.microsoft.com/office/drawing/2014/main" id="{99E0C81F-5D8D-4AF8-BDE5-4DF75868F74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4" name="Freeform 28">
              <a:extLst>
                <a:ext uri="{FF2B5EF4-FFF2-40B4-BE49-F238E27FC236}">
                  <a16:creationId xmlns:a16="http://schemas.microsoft.com/office/drawing/2014/main" id="{0D946680-855C-41EC-BBA2-61F6F776E54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5" name="Freeform 29">
              <a:extLst>
                <a:ext uri="{FF2B5EF4-FFF2-40B4-BE49-F238E27FC236}">
                  <a16:creationId xmlns:a16="http://schemas.microsoft.com/office/drawing/2014/main" id="{E6FAD9E8-6E13-45A0-A5D6-8BCAD27B408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6" name="Freeform 30">
              <a:extLst>
                <a:ext uri="{FF2B5EF4-FFF2-40B4-BE49-F238E27FC236}">
                  <a16:creationId xmlns:a16="http://schemas.microsoft.com/office/drawing/2014/main" id="{0CCBC8FA-0581-454F-9FD1-6B6102A1AA9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7" name="Freeform 31">
              <a:extLst>
                <a:ext uri="{FF2B5EF4-FFF2-40B4-BE49-F238E27FC236}">
                  <a16:creationId xmlns:a16="http://schemas.microsoft.com/office/drawing/2014/main" id="{5D6C328F-65A5-41E8-86E9-E4E638CC3B4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309" name="Picture 2">
            <a:extLst>
              <a:ext uri="{FF2B5EF4-FFF2-40B4-BE49-F238E27FC236}">
                <a16:creationId xmlns:a16="http://schemas.microsoft.com/office/drawing/2014/main" id="{3E94A106-9341-485C-9057-9D62B2BD083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311" name="Rectangle 310">
            <a:extLst>
              <a:ext uri="{FF2B5EF4-FFF2-40B4-BE49-F238E27FC236}">
                <a16:creationId xmlns:a16="http://schemas.microsoft.com/office/drawing/2014/main" id="{B53044DC-4918-43DA-B49D-91673C6C94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grpSp>
        <p:nvGrpSpPr>
          <p:cNvPr id="313" name="Group 312">
            <a:extLst>
              <a:ext uri="{FF2B5EF4-FFF2-40B4-BE49-F238E27FC236}">
                <a16:creationId xmlns:a16="http://schemas.microsoft.com/office/drawing/2014/main" id="{1DCE6B36-1420-43AB-86CF-4E653A517B9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314" name="Rectangle 5">
              <a:extLst>
                <a:ext uri="{FF2B5EF4-FFF2-40B4-BE49-F238E27FC236}">
                  <a16:creationId xmlns:a16="http://schemas.microsoft.com/office/drawing/2014/main" id="{72626E0B-9628-468E-A713-011C02F602BB}"/>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315" name="Freeform 6">
              <a:extLst>
                <a:ext uri="{FF2B5EF4-FFF2-40B4-BE49-F238E27FC236}">
                  <a16:creationId xmlns:a16="http://schemas.microsoft.com/office/drawing/2014/main" id="{93F7977A-BD91-4B0D-9A8D-372DB67AD8D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6" name="Freeform 7">
              <a:extLst>
                <a:ext uri="{FF2B5EF4-FFF2-40B4-BE49-F238E27FC236}">
                  <a16:creationId xmlns:a16="http://schemas.microsoft.com/office/drawing/2014/main" id="{9FEE6A56-01A1-404D-864E-1C2587C9AFB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7" name="Freeform 8">
              <a:extLst>
                <a:ext uri="{FF2B5EF4-FFF2-40B4-BE49-F238E27FC236}">
                  <a16:creationId xmlns:a16="http://schemas.microsoft.com/office/drawing/2014/main" id="{E74DBBF2-EF6F-4E3E-B183-F8EEE760946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8" name="Freeform 9">
              <a:extLst>
                <a:ext uri="{FF2B5EF4-FFF2-40B4-BE49-F238E27FC236}">
                  <a16:creationId xmlns:a16="http://schemas.microsoft.com/office/drawing/2014/main" id="{ABCF0F27-B056-474C-A0FB-1DB747A92FB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9" name="Freeform 10">
              <a:extLst>
                <a:ext uri="{FF2B5EF4-FFF2-40B4-BE49-F238E27FC236}">
                  <a16:creationId xmlns:a16="http://schemas.microsoft.com/office/drawing/2014/main" id="{0A0A5B7B-BA2A-45CC-AABE-9D5B08A5DB6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0" name="Freeform 11">
              <a:extLst>
                <a:ext uri="{FF2B5EF4-FFF2-40B4-BE49-F238E27FC236}">
                  <a16:creationId xmlns:a16="http://schemas.microsoft.com/office/drawing/2014/main" id="{3C9A5D2B-1787-4954-9108-B9D497A87C8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1" name="Freeform 12">
              <a:extLst>
                <a:ext uri="{FF2B5EF4-FFF2-40B4-BE49-F238E27FC236}">
                  <a16:creationId xmlns:a16="http://schemas.microsoft.com/office/drawing/2014/main" id="{818C4F8B-7556-49A7-83C6-C8F631F6A98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2" name="Freeform 13">
              <a:extLst>
                <a:ext uri="{FF2B5EF4-FFF2-40B4-BE49-F238E27FC236}">
                  <a16:creationId xmlns:a16="http://schemas.microsoft.com/office/drawing/2014/main" id="{22BED614-D078-47EA-9C72-190217FDD57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3" name="Freeform 14">
              <a:extLst>
                <a:ext uri="{FF2B5EF4-FFF2-40B4-BE49-F238E27FC236}">
                  <a16:creationId xmlns:a16="http://schemas.microsoft.com/office/drawing/2014/main" id="{73DE0BF2-86D7-4038-AC4B-AF0F116A58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4" name="Freeform 15">
              <a:extLst>
                <a:ext uri="{FF2B5EF4-FFF2-40B4-BE49-F238E27FC236}">
                  <a16:creationId xmlns:a16="http://schemas.microsoft.com/office/drawing/2014/main" id="{11D8BB55-D027-420C-9EF9-49B3BA79DC7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5" name="Line 16">
              <a:extLst>
                <a:ext uri="{FF2B5EF4-FFF2-40B4-BE49-F238E27FC236}">
                  <a16:creationId xmlns:a16="http://schemas.microsoft.com/office/drawing/2014/main" id="{3FAEF5CE-07ED-46A7-9777-D86C70719583}"/>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26" name="Freeform 17">
              <a:extLst>
                <a:ext uri="{FF2B5EF4-FFF2-40B4-BE49-F238E27FC236}">
                  <a16:creationId xmlns:a16="http://schemas.microsoft.com/office/drawing/2014/main" id="{29CAFB1A-357C-4313-B734-1CD4E4F9D2D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7" name="Freeform 18">
              <a:extLst>
                <a:ext uri="{FF2B5EF4-FFF2-40B4-BE49-F238E27FC236}">
                  <a16:creationId xmlns:a16="http://schemas.microsoft.com/office/drawing/2014/main" id="{653161D3-8634-4BB7-A2BC-028C4EAA151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8" name="Freeform 19">
              <a:extLst>
                <a:ext uri="{FF2B5EF4-FFF2-40B4-BE49-F238E27FC236}">
                  <a16:creationId xmlns:a16="http://schemas.microsoft.com/office/drawing/2014/main" id="{9537546A-6FF1-408B-AFE2-BBF7D348230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9" name="Freeform 20">
              <a:extLst>
                <a:ext uri="{FF2B5EF4-FFF2-40B4-BE49-F238E27FC236}">
                  <a16:creationId xmlns:a16="http://schemas.microsoft.com/office/drawing/2014/main" id="{F73EE662-79B7-404B-B1B8-0E096BE4CD6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0" name="Rectangle 21">
              <a:extLst>
                <a:ext uri="{FF2B5EF4-FFF2-40B4-BE49-F238E27FC236}">
                  <a16:creationId xmlns:a16="http://schemas.microsoft.com/office/drawing/2014/main" id="{B6DDB906-1F52-4D64-8493-4816EDDD34C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331" name="Freeform 22">
              <a:extLst>
                <a:ext uri="{FF2B5EF4-FFF2-40B4-BE49-F238E27FC236}">
                  <a16:creationId xmlns:a16="http://schemas.microsoft.com/office/drawing/2014/main" id="{4FA472A5-ABEA-4961-897B-7EB96AF09A1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2" name="Freeform 23">
              <a:extLst>
                <a:ext uri="{FF2B5EF4-FFF2-40B4-BE49-F238E27FC236}">
                  <a16:creationId xmlns:a16="http://schemas.microsoft.com/office/drawing/2014/main" id="{54226E99-C38F-4456-A1F8-8897483FD9A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3" name="Freeform 24">
              <a:extLst>
                <a:ext uri="{FF2B5EF4-FFF2-40B4-BE49-F238E27FC236}">
                  <a16:creationId xmlns:a16="http://schemas.microsoft.com/office/drawing/2014/main" id="{0A4A0196-A383-4629-B9A5-9C87E846C11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4" name="Freeform 25">
              <a:extLst>
                <a:ext uri="{FF2B5EF4-FFF2-40B4-BE49-F238E27FC236}">
                  <a16:creationId xmlns:a16="http://schemas.microsoft.com/office/drawing/2014/main" id="{BA5E608D-2E7B-4662-A9A0-18D4E0F0DC6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5" name="Freeform 26">
              <a:extLst>
                <a:ext uri="{FF2B5EF4-FFF2-40B4-BE49-F238E27FC236}">
                  <a16:creationId xmlns:a16="http://schemas.microsoft.com/office/drawing/2014/main" id="{5E211F37-790F-4BD7-B055-022AE0C2E6D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6" name="Freeform 27">
              <a:extLst>
                <a:ext uri="{FF2B5EF4-FFF2-40B4-BE49-F238E27FC236}">
                  <a16:creationId xmlns:a16="http://schemas.microsoft.com/office/drawing/2014/main" id="{96F375D0-232A-490A-9499-CB5FBA3FD9A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7" name="Freeform 28">
              <a:extLst>
                <a:ext uri="{FF2B5EF4-FFF2-40B4-BE49-F238E27FC236}">
                  <a16:creationId xmlns:a16="http://schemas.microsoft.com/office/drawing/2014/main" id="{6B33B423-FD0F-4780-A0D6-32FC040B37C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8" name="Freeform 29">
              <a:extLst>
                <a:ext uri="{FF2B5EF4-FFF2-40B4-BE49-F238E27FC236}">
                  <a16:creationId xmlns:a16="http://schemas.microsoft.com/office/drawing/2014/main" id="{B6BD1710-838F-4CDD-A000-C6C710A6A08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9" name="Freeform 30">
              <a:extLst>
                <a:ext uri="{FF2B5EF4-FFF2-40B4-BE49-F238E27FC236}">
                  <a16:creationId xmlns:a16="http://schemas.microsoft.com/office/drawing/2014/main" id="{0BB93533-1C95-4B0A-B0E2-168602B085D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40" name="Freeform 31">
              <a:extLst>
                <a:ext uri="{FF2B5EF4-FFF2-40B4-BE49-F238E27FC236}">
                  <a16:creationId xmlns:a16="http://schemas.microsoft.com/office/drawing/2014/main" id="{CB0B113D-1987-4D89-A475-511E092FE1F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342" name="Picture 2">
            <a:extLst>
              <a:ext uri="{FF2B5EF4-FFF2-40B4-BE49-F238E27FC236}">
                <a16:creationId xmlns:a16="http://schemas.microsoft.com/office/drawing/2014/main" id="{9BE36DBF-0333-4D36-A5BF-81FDA2406FE9}"/>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6A53BDC0-8B02-9A4E-ACD5-E57A99CC364B}"/>
              </a:ext>
            </a:extLst>
          </p:cNvPr>
          <p:cNvSpPr>
            <a:spLocks noGrp="1"/>
          </p:cNvSpPr>
          <p:nvPr>
            <p:ph type="title"/>
          </p:nvPr>
        </p:nvSpPr>
        <p:spPr>
          <a:xfrm>
            <a:off x="853330" y="1134681"/>
            <a:ext cx="2743310" cy="4255025"/>
          </a:xfrm>
        </p:spPr>
        <p:txBody>
          <a:bodyPr>
            <a:normAutofit/>
          </a:bodyPr>
          <a:lstStyle/>
          <a:p>
            <a:r>
              <a:rPr lang="en-US">
                <a:solidFill>
                  <a:srgbClr val="FFFFFF"/>
                </a:solidFill>
              </a:rPr>
              <a:t>Rationale for Research </a:t>
            </a:r>
          </a:p>
        </p:txBody>
      </p:sp>
      <p:graphicFrame>
        <p:nvGraphicFramePr>
          <p:cNvPr id="83" name="Content Placeholder 2">
            <a:extLst>
              <a:ext uri="{FF2B5EF4-FFF2-40B4-BE49-F238E27FC236}">
                <a16:creationId xmlns:a16="http://schemas.microsoft.com/office/drawing/2014/main" id="{EDCB875B-B675-4815-B24D-14D64349D41F}"/>
              </a:ext>
            </a:extLst>
          </p:cNvPr>
          <p:cNvGraphicFramePr>
            <a:graphicFrameLocks noGrp="1"/>
          </p:cNvGraphicFramePr>
          <p:nvPr>
            <p:ph idx="1"/>
          </p:nvPr>
        </p:nvGraphicFramePr>
        <p:xfrm>
          <a:off x="4662189" y="1134682"/>
          <a:ext cx="6692748" cy="33354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3D0C4546-61AB-B343-AED3-F0A431E62C4A}"/>
              </a:ext>
            </a:extLst>
          </p:cNvPr>
          <p:cNvSpPr txBox="1"/>
          <p:nvPr/>
        </p:nvSpPr>
        <p:spPr>
          <a:xfrm>
            <a:off x="4662189" y="5030516"/>
            <a:ext cx="6975523" cy="135421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cap="all"/>
            </a:pPr>
            <a:r>
              <a:rPr kumimoji="0" lang="en-US" sz="2800" b="0" i="0" u="none" strike="noStrike" kern="1200" cap="all" spc="0" normalizeH="0" baseline="0" noProof="0" dirty="0">
                <a:ln>
                  <a:noFill/>
                </a:ln>
                <a:solidFill>
                  <a:prstClr val="black"/>
                </a:solidFill>
                <a:effectLst/>
                <a:uLnTx/>
                <a:uFillTx/>
                <a:latin typeface="Tw Cen MT" panose="020B0602020104020603"/>
                <a:ea typeface="+mn-ea"/>
                <a:cs typeface="+mn-cs"/>
              </a:rPr>
              <a:t>Hypothesis: </a:t>
            </a:r>
          </a:p>
          <a:p>
            <a:pPr marL="0" marR="0" lvl="0" indent="0" algn="l" defTabSz="457200" rtl="0" eaLnBrk="1" fontAlgn="auto" latinLnBrk="0" hangingPunct="1">
              <a:lnSpc>
                <a:spcPct val="100000"/>
              </a:lnSpc>
              <a:spcBef>
                <a:spcPts val="0"/>
              </a:spcBef>
              <a:spcAft>
                <a:spcPts val="0"/>
              </a:spcAft>
              <a:buClrTx/>
              <a:buSzTx/>
              <a:buFontTx/>
              <a:buNone/>
              <a:tabLst/>
              <a:defRPr cap="all"/>
            </a:pPr>
            <a:r>
              <a:rPr kumimoji="0" lang="en-US" sz="1800" b="0" i="0" u="none" strike="noStrike" kern="1200" cap="all" spc="0" normalizeH="0" baseline="0" noProof="0" dirty="0">
                <a:ln>
                  <a:noFill/>
                </a:ln>
                <a:solidFill>
                  <a:prstClr val="black"/>
                </a:solidFill>
                <a:effectLst/>
                <a:uLnTx/>
                <a:uFillTx/>
                <a:latin typeface="Tw Cen MT" panose="020B0602020104020603"/>
                <a:ea typeface="+mn-ea"/>
                <a:cs typeface="+mn-cs"/>
              </a:rPr>
              <a:t>Following application of ankle tape the athlete’s proprioception will improve, improving their agility test score</a:t>
            </a:r>
          </a:p>
        </p:txBody>
      </p:sp>
    </p:spTree>
    <p:extLst>
      <p:ext uri="{BB962C8B-B14F-4D97-AF65-F5344CB8AC3E}">
        <p14:creationId xmlns:p14="http://schemas.microsoft.com/office/powerpoint/2010/main" val="3824562639"/>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9FE2B-C1B0-CF41-B731-4E612EA46118}"/>
              </a:ext>
            </a:extLst>
          </p:cNvPr>
          <p:cNvSpPr>
            <a:spLocks noGrp="1"/>
          </p:cNvSpPr>
          <p:nvPr>
            <p:ph type="title"/>
          </p:nvPr>
        </p:nvSpPr>
        <p:spPr/>
        <p:txBody>
          <a:bodyPr>
            <a:normAutofit/>
          </a:bodyPr>
          <a:lstStyle/>
          <a:p>
            <a:r>
              <a:rPr lang="en-US" dirty="0"/>
              <a:t>Study design</a:t>
            </a:r>
          </a:p>
        </p:txBody>
      </p:sp>
      <p:sp>
        <p:nvSpPr>
          <p:cNvPr id="12" name="Rectangle 1">
            <a:extLst>
              <a:ext uri="{FF2B5EF4-FFF2-40B4-BE49-F238E27FC236}">
                <a16:creationId xmlns:a16="http://schemas.microsoft.com/office/drawing/2014/main" id="{4BC97379-0371-0A4E-9A20-C9B8732AC6D0}"/>
              </a:ext>
            </a:extLst>
          </p:cNvPr>
          <p:cNvSpPr>
            <a:spLocks noChangeArrowheads="1"/>
          </p:cNvSpPr>
          <p:nvPr/>
        </p:nvSpPr>
        <p:spPr bwMode="auto">
          <a:xfrm>
            <a:off x="2366963" y="256698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white"/>
                </a:solidFill>
                <a:effectLst/>
                <a:uLnTx/>
                <a:uFillTx/>
                <a:latin typeface="Arial" panose="020B0604020202020204" pitchFamily="34" charset="0"/>
                <a:ea typeface="+mn-ea"/>
                <a:cs typeface="+mn-cs"/>
              </a:rPr>
              <a:t/>
            </a:r>
            <a:br>
              <a:rPr kumimoji="0" lang="en-US" altLang="en-US" sz="1800" b="0" i="0" u="none" strike="noStrike" kern="1200" cap="none" spc="0" normalizeH="0" baseline="0" noProof="0">
                <a:ln>
                  <a:noFill/>
                </a:ln>
                <a:solidFill>
                  <a:prstClr val="white"/>
                </a:solidFill>
                <a:effectLst/>
                <a:uLnTx/>
                <a:uFillTx/>
                <a:latin typeface="Arial" panose="020B0604020202020204" pitchFamily="34" charset="0"/>
                <a:ea typeface="+mn-ea"/>
                <a:cs typeface="+mn-cs"/>
              </a:rPr>
            </a:br>
            <a:endParaRPr kumimoji="0" lang="en-US" altLang="en-US" sz="1800" b="0" i="0" u="none" strike="noStrike" kern="1200" cap="none" spc="0" normalizeH="0" baseline="0" noProof="0">
              <a:ln>
                <a:noFill/>
              </a:ln>
              <a:solidFill>
                <a:prstClr val="white"/>
              </a:solidFill>
              <a:effectLst/>
              <a:uLnTx/>
              <a:uFillTx/>
              <a:latin typeface="Arial" panose="020B0604020202020204" pitchFamily="34" charset="0"/>
              <a:ea typeface="+mn-ea"/>
              <a:cs typeface="+mn-cs"/>
            </a:endParaRPr>
          </a:p>
        </p:txBody>
      </p:sp>
      <p:sp>
        <p:nvSpPr>
          <p:cNvPr id="15" name="Content Placeholder 14">
            <a:extLst>
              <a:ext uri="{FF2B5EF4-FFF2-40B4-BE49-F238E27FC236}">
                <a16:creationId xmlns:a16="http://schemas.microsoft.com/office/drawing/2014/main" id="{8404DBDA-9979-CD40-9A32-31BE151281BC}"/>
              </a:ext>
            </a:extLst>
          </p:cNvPr>
          <p:cNvSpPr>
            <a:spLocks noGrp="1"/>
          </p:cNvSpPr>
          <p:nvPr>
            <p:ph sz="half" idx="2"/>
          </p:nvPr>
        </p:nvSpPr>
        <p:spPr>
          <a:xfrm>
            <a:off x="809575" y="2114659"/>
            <a:ext cx="4875211" cy="3541714"/>
          </a:xfrm>
        </p:spPr>
        <p:txBody>
          <a:bodyPr/>
          <a:lstStyle/>
          <a:p>
            <a:endParaRPr lang="en-US" dirty="0"/>
          </a:p>
          <a:p>
            <a:endParaRPr lang="en-US" dirty="0"/>
          </a:p>
          <a:p>
            <a:endParaRPr lang="en-US" dirty="0"/>
          </a:p>
        </p:txBody>
      </p:sp>
      <p:sp>
        <p:nvSpPr>
          <p:cNvPr id="74" name="Content Placeholder 14">
            <a:extLst>
              <a:ext uri="{FF2B5EF4-FFF2-40B4-BE49-F238E27FC236}">
                <a16:creationId xmlns:a16="http://schemas.microsoft.com/office/drawing/2014/main" id="{2DCCB6A1-4F78-7E4F-A6CB-F40E61A2486F}"/>
              </a:ext>
            </a:extLst>
          </p:cNvPr>
          <p:cNvSpPr txBox="1">
            <a:spLocks/>
          </p:cNvSpPr>
          <p:nvPr/>
        </p:nvSpPr>
        <p:spPr>
          <a:xfrm>
            <a:off x="6172200" y="1862137"/>
            <a:ext cx="4875211" cy="354171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1000"/>
              </a:spcBef>
              <a:spcAft>
                <a:spcPts val="0"/>
              </a:spcAft>
              <a:buClrTx/>
              <a:buSzPct val="125000"/>
              <a:buFont typeface="Arial" panose="020B0604020202020204" pitchFamily="34" charset="0"/>
              <a:buChar char="•"/>
              <a:tabLst/>
              <a:defRPr/>
            </a:pPr>
            <a:endParaRPr kumimoji="0" lang="en-US" sz="24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cxnSp>
        <p:nvCxnSpPr>
          <p:cNvPr id="18" name="Straight Connector 17">
            <a:extLst>
              <a:ext uri="{FF2B5EF4-FFF2-40B4-BE49-F238E27FC236}">
                <a16:creationId xmlns:a16="http://schemas.microsoft.com/office/drawing/2014/main" id="{DEC8920A-78A3-2046-BCA0-1E2995BD76E5}"/>
              </a:ext>
            </a:extLst>
          </p:cNvPr>
          <p:cNvCxnSpPr/>
          <p:nvPr/>
        </p:nvCxnSpPr>
        <p:spPr>
          <a:xfrm flipV="1">
            <a:off x="1146947" y="2114768"/>
            <a:ext cx="0" cy="3541605"/>
          </a:xfrm>
          <a:prstGeom prst="line">
            <a:avLst/>
          </a:prstGeom>
        </p:spPr>
        <p:style>
          <a:lnRef idx="3">
            <a:schemeClr val="dk1"/>
          </a:lnRef>
          <a:fillRef idx="0">
            <a:schemeClr val="dk1"/>
          </a:fillRef>
          <a:effectRef idx="2">
            <a:schemeClr val="dk1"/>
          </a:effectRef>
          <a:fontRef idx="minor">
            <a:schemeClr val="tx1"/>
          </a:fontRef>
        </p:style>
      </p:cxnSp>
      <p:cxnSp>
        <p:nvCxnSpPr>
          <p:cNvPr id="20" name="Straight Connector 19">
            <a:extLst>
              <a:ext uri="{FF2B5EF4-FFF2-40B4-BE49-F238E27FC236}">
                <a16:creationId xmlns:a16="http://schemas.microsoft.com/office/drawing/2014/main" id="{54028444-7E9F-0343-95C3-CB8833E05939}"/>
              </a:ext>
            </a:extLst>
          </p:cNvPr>
          <p:cNvCxnSpPr>
            <a:cxnSpLocks/>
          </p:cNvCxnSpPr>
          <p:nvPr/>
        </p:nvCxnSpPr>
        <p:spPr>
          <a:xfrm>
            <a:off x="1141413" y="2114659"/>
            <a:ext cx="10036339" cy="0"/>
          </a:xfrm>
          <a:prstGeom prst="line">
            <a:avLst/>
          </a:prstGeom>
        </p:spPr>
        <p:style>
          <a:lnRef idx="3">
            <a:schemeClr val="dk1"/>
          </a:lnRef>
          <a:fillRef idx="0">
            <a:schemeClr val="dk1"/>
          </a:fillRef>
          <a:effectRef idx="2">
            <a:schemeClr val="dk1"/>
          </a:effectRef>
          <a:fontRef idx="minor">
            <a:schemeClr val="tx1"/>
          </a:fontRef>
        </p:style>
      </p:cxnSp>
      <p:sp>
        <p:nvSpPr>
          <p:cNvPr id="21" name="TextBox 20">
            <a:extLst>
              <a:ext uri="{FF2B5EF4-FFF2-40B4-BE49-F238E27FC236}">
                <a16:creationId xmlns:a16="http://schemas.microsoft.com/office/drawing/2014/main" id="{56CFBFA6-B625-614B-899D-70D0531FE8DE}"/>
              </a:ext>
            </a:extLst>
          </p:cNvPr>
          <p:cNvSpPr txBox="1"/>
          <p:nvPr/>
        </p:nvSpPr>
        <p:spPr>
          <a:xfrm>
            <a:off x="4524703" y="1655379"/>
            <a:ext cx="3452649"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rPr>
              <a:t>Time</a:t>
            </a:r>
          </a:p>
        </p:txBody>
      </p:sp>
      <p:sp>
        <p:nvSpPr>
          <p:cNvPr id="22" name="TextBox 21">
            <a:extLst>
              <a:ext uri="{FF2B5EF4-FFF2-40B4-BE49-F238E27FC236}">
                <a16:creationId xmlns:a16="http://schemas.microsoft.com/office/drawing/2014/main" id="{AA84C4B2-C5C2-FD4D-9456-3268A5EBFC36}"/>
              </a:ext>
            </a:extLst>
          </p:cNvPr>
          <p:cNvSpPr txBox="1"/>
          <p:nvPr/>
        </p:nvSpPr>
        <p:spPr>
          <a:xfrm>
            <a:off x="252247" y="3429002"/>
            <a:ext cx="889161"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rPr>
              <a:t>Group</a:t>
            </a:r>
          </a:p>
        </p:txBody>
      </p:sp>
      <p:sp>
        <p:nvSpPr>
          <p:cNvPr id="29" name="Rectangle 28">
            <a:extLst>
              <a:ext uri="{FF2B5EF4-FFF2-40B4-BE49-F238E27FC236}">
                <a16:creationId xmlns:a16="http://schemas.microsoft.com/office/drawing/2014/main" id="{5FE3284C-6D8D-6E4A-8C4C-0410B9D41B1C}"/>
              </a:ext>
            </a:extLst>
          </p:cNvPr>
          <p:cNvSpPr/>
          <p:nvPr/>
        </p:nvSpPr>
        <p:spPr>
          <a:xfrm>
            <a:off x="1545753" y="3470413"/>
            <a:ext cx="1655379" cy="16080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31" name="Rectangle 130">
            <a:extLst>
              <a:ext uri="{FF2B5EF4-FFF2-40B4-BE49-F238E27FC236}">
                <a16:creationId xmlns:a16="http://schemas.microsoft.com/office/drawing/2014/main" id="{F65050E7-9A3E-084E-A812-0569CB69EC12}"/>
              </a:ext>
            </a:extLst>
          </p:cNvPr>
          <p:cNvSpPr/>
          <p:nvPr/>
        </p:nvSpPr>
        <p:spPr>
          <a:xfrm>
            <a:off x="4273114" y="2204052"/>
            <a:ext cx="1655379" cy="16080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32" name="Rectangle 131">
            <a:extLst>
              <a:ext uri="{FF2B5EF4-FFF2-40B4-BE49-F238E27FC236}">
                <a16:creationId xmlns:a16="http://schemas.microsoft.com/office/drawing/2014/main" id="{33E7616B-8320-DB42-A822-07231C08EDBA}"/>
              </a:ext>
            </a:extLst>
          </p:cNvPr>
          <p:cNvSpPr/>
          <p:nvPr/>
        </p:nvSpPr>
        <p:spPr>
          <a:xfrm>
            <a:off x="8629513" y="2220095"/>
            <a:ext cx="1655379" cy="16080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33" name="Rectangle 132">
            <a:extLst>
              <a:ext uri="{FF2B5EF4-FFF2-40B4-BE49-F238E27FC236}">
                <a16:creationId xmlns:a16="http://schemas.microsoft.com/office/drawing/2014/main" id="{C3C46E39-78A9-D244-95B7-01DE50ADA887}"/>
              </a:ext>
            </a:extLst>
          </p:cNvPr>
          <p:cNvSpPr/>
          <p:nvPr/>
        </p:nvSpPr>
        <p:spPr>
          <a:xfrm>
            <a:off x="4272528" y="4788940"/>
            <a:ext cx="1655379" cy="16080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34" name="Rectangle 133">
            <a:extLst>
              <a:ext uri="{FF2B5EF4-FFF2-40B4-BE49-F238E27FC236}">
                <a16:creationId xmlns:a16="http://schemas.microsoft.com/office/drawing/2014/main" id="{22A58CD1-1E2E-074A-B56D-E9F3E8A5B1D3}"/>
              </a:ext>
            </a:extLst>
          </p:cNvPr>
          <p:cNvSpPr/>
          <p:nvPr/>
        </p:nvSpPr>
        <p:spPr>
          <a:xfrm>
            <a:off x="8648868" y="4756945"/>
            <a:ext cx="1655379" cy="16080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cxnSp>
        <p:nvCxnSpPr>
          <p:cNvPr id="34" name="Straight Arrow Connector 33">
            <a:extLst>
              <a:ext uri="{FF2B5EF4-FFF2-40B4-BE49-F238E27FC236}">
                <a16:creationId xmlns:a16="http://schemas.microsoft.com/office/drawing/2014/main" id="{44C5548A-467A-5549-A7C8-C2FDFD471ED2}"/>
              </a:ext>
            </a:extLst>
          </p:cNvPr>
          <p:cNvCxnSpPr>
            <a:cxnSpLocks/>
          </p:cNvCxnSpPr>
          <p:nvPr/>
        </p:nvCxnSpPr>
        <p:spPr>
          <a:xfrm flipV="1">
            <a:off x="3201132" y="2839454"/>
            <a:ext cx="1071396" cy="79354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CDCEA76C-E803-DE48-8A97-2A5C14857309}"/>
              </a:ext>
            </a:extLst>
          </p:cNvPr>
          <p:cNvCxnSpPr/>
          <p:nvPr/>
        </p:nvCxnSpPr>
        <p:spPr>
          <a:xfrm>
            <a:off x="3201132" y="4681727"/>
            <a:ext cx="1066442" cy="62257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F391E753-42D9-D349-B0D0-9A738D66D3AC}"/>
              </a:ext>
            </a:extLst>
          </p:cNvPr>
          <p:cNvCxnSpPr/>
          <p:nvPr/>
        </p:nvCxnSpPr>
        <p:spPr>
          <a:xfrm>
            <a:off x="5932861" y="2855310"/>
            <a:ext cx="2676944" cy="240167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AB3F0DC5-944A-6B45-82CE-705621320F94}"/>
              </a:ext>
            </a:extLst>
          </p:cNvPr>
          <p:cNvCxnSpPr/>
          <p:nvPr/>
        </p:nvCxnSpPr>
        <p:spPr>
          <a:xfrm flipV="1">
            <a:off x="5927907" y="2839454"/>
            <a:ext cx="2681898" cy="256439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155326B-7B33-9A46-9996-71CDB19C8E6B}"/>
              </a:ext>
            </a:extLst>
          </p:cNvPr>
          <p:cNvSpPr txBox="1"/>
          <p:nvPr/>
        </p:nvSpPr>
        <p:spPr>
          <a:xfrm>
            <a:off x="8904304" y="5155343"/>
            <a:ext cx="1183732"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Tw Cen MT" panose="020B0602020104020603"/>
                <a:ea typeface="+mn-ea"/>
                <a:cs typeface="+mn-cs"/>
              </a:rPr>
              <a:t>UT</a:t>
            </a:r>
          </a:p>
        </p:txBody>
      </p:sp>
      <p:sp>
        <p:nvSpPr>
          <p:cNvPr id="136" name="TextBox 135">
            <a:extLst>
              <a:ext uri="{FF2B5EF4-FFF2-40B4-BE49-F238E27FC236}">
                <a16:creationId xmlns:a16="http://schemas.microsoft.com/office/drawing/2014/main" id="{EFF745BE-3E14-8A4E-92CE-3989AEA1A148}"/>
              </a:ext>
            </a:extLst>
          </p:cNvPr>
          <p:cNvSpPr txBox="1"/>
          <p:nvPr/>
        </p:nvSpPr>
        <p:spPr>
          <a:xfrm>
            <a:off x="8890554" y="2731375"/>
            <a:ext cx="1183732"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Tw Cen MT" panose="020B0602020104020603"/>
                <a:ea typeface="+mn-ea"/>
                <a:cs typeface="+mn-cs"/>
              </a:rPr>
              <a:t>T</a:t>
            </a:r>
          </a:p>
        </p:txBody>
      </p:sp>
      <p:sp>
        <p:nvSpPr>
          <p:cNvPr id="137" name="TextBox 136">
            <a:extLst>
              <a:ext uri="{FF2B5EF4-FFF2-40B4-BE49-F238E27FC236}">
                <a16:creationId xmlns:a16="http://schemas.microsoft.com/office/drawing/2014/main" id="{F7423833-15F4-4243-8EC6-797B6DE65DD9}"/>
              </a:ext>
            </a:extLst>
          </p:cNvPr>
          <p:cNvSpPr txBox="1"/>
          <p:nvPr/>
        </p:nvSpPr>
        <p:spPr>
          <a:xfrm>
            <a:off x="4494740" y="5225138"/>
            <a:ext cx="1183732"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Tw Cen MT" panose="020B0602020104020603"/>
                <a:ea typeface="+mn-ea"/>
                <a:cs typeface="+mn-cs"/>
              </a:rPr>
              <a:t>UT</a:t>
            </a:r>
          </a:p>
        </p:txBody>
      </p:sp>
      <p:sp>
        <p:nvSpPr>
          <p:cNvPr id="138" name="TextBox 137">
            <a:extLst>
              <a:ext uri="{FF2B5EF4-FFF2-40B4-BE49-F238E27FC236}">
                <a16:creationId xmlns:a16="http://schemas.microsoft.com/office/drawing/2014/main" id="{F4812F32-5AAB-E042-BE2D-B2654FBCF451}"/>
              </a:ext>
            </a:extLst>
          </p:cNvPr>
          <p:cNvSpPr txBox="1"/>
          <p:nvPr/>
        </p:nvSpPr>
        <p:spPr>
          <a:xfrm>
            <a:off x="4494740" y="2741636"/>
            <a:ext cx="1183732"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Tw Cen MT" panose="020B0602020104020603"/>
                <a:ea typeface="+mn-ea"/>
                <a:cs typeface="+mn-cs"/>
              </a:rPr>
              <a:t>T</a:t>
            </a:r>
          </a:p>
        </p:txBody>
      </p:sp>
      <p:sp>
        <p:nvSpPr>
          <p:cNvPr id="139" name="TextBox 138">
            <a:extLst>
              <a:ext uri="{FF2B5EF4-FFF2-40B4-BE49-F238E27FC236}">
                <a16:creationId xmlns:a16="http://schemas.microsoft.com/office/drawing/2014/main" id="{41E6CC72-D4E6-9345-9EBB-83632F612393}"/>
              </a:ext>
            </a:extLst>
          </p:cNvPr>
          <p:cNvSpPr txBox="1"/>
          <p:nvPr/>
        </p:nvSpPr>
        <p:spPr>
          <a:xfrm>
            <a:off x="1775097" y="3828178"/>
            <a:ext cx="1183732"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Tw Cen MT" panose="020B0602020104020603"/>
                <a:ea typeface="+mn-ea"/>
                <a:cs typeface="+mn-cs"/>
              </a:rPr>
              <a:t>R</a:t>
            </a:r>
          </a:p>
        </p:txBody>
      </p:sp>
    </p:spTree>
    <p:extLst>
      <p:ext uri="{BB962C8B-B14F-4D97-AF65-F5344CB8AC3E}">
        <p14:creationId xmlns:p14="http://schemas.microsoft.com/office/powerpoint/2010/main" val="30310748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8" name="Picture 2">
            <a:extLst>
              <a:ext uri="{FF2B5EF4-FFF2-40B4-BE49-F238E27FC236}">
                <a16:creationId xmlns:a16="http://schemas.microsoft.com/office/drawing/2014/main" id="{5FF7B57D-FF7B-48B3-9F60-9BCEEECF9E76}"/>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00" name="Group 99">
            <a:extLst>
              <a:ext uri="{FF2B5EF4-FFF2-40B4-BE49-F238E27FC236}">
                <a16:creationId xmlns:a16="http://schemas.microsoft.com/office/drawing/2014/main" id="{EB95AFDF-FA7D-4311-9C65-6D507D92F47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01" name="Group 100">
              <a:extLst>
                <a:ext uri="{FF2B5EF4-FFF2-40B4-BE49-F238E27FC236}">
                  <a16:creationId xmlns:a16="http://schemas.microsoft.com/office/drawing/2014/main" id="{9A5CCD98-20C1-4404-B788-FDA92F8A4403}"/>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13" name="Rectangle 5">
                <a:extLst>
                  <a:ext uri="{FF2B5EF4-FFF2-40B4-BE49-F238E27FC236}">
                    <a16:creationId xmlns:a16="http://schemas.microsoft.com/office/drawing/2014/main" id="{C1424C76-B5C3-468E-86FA-8D9B269053DE}"/>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14" name="Freeform 6">
                <a:extLst>
                  <a:ext uri="{FF2B5EF4-FFF2-40B4-BE49-F238E27FC236}">
                    <a16:creationId xmlns:a16="http://schemas.microsoft.com/office/drawing/2014/main" id="{B3922267-72C9-403B-A6DE-7D0A43D5541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Freeform 7">
                <a:extLst>
                  <a:ext uri="{FF2B5EF4-FFF2-40B4-BE49-F238E27FC236}">
                    <a16:creationId xmlns:a16="http://schemas.microsoft.com/office/drawing/2014/main" id="{7276DB68-2E8D-4723-852B-7476DD38FED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6" name="Freeform 8">
                <a:extLst>
                  <a:ext uri="{FF2B5EF4-FFF2-40B4-BE49-F238E27FC236}">
                    <a16:creationId xmlns:a16="http://schemas.microsoft.com/office/drawing/2014/main" id="{0A155711-4993-4D1E-89EA-A397C164F0F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7" name="Freeform 9">
                <a:extLst>
                  <a:ext uri="{FF2B5EF4-FFF2-40B4-BE49-F238E27FC236}">
                    <a16:creationId xmlns:a16="http://schemas.microsoft.com/office/drawing/2014/main" id="{2AB42136-2551-4CAA-857F-65FA3247B49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8" name="Freeform 10">
                <a:extLst>
                  <a:ext uri="{FF2B5EF4-FFF2-40B4-BE49-F238E27FC236}">
                    <a16:creationId xmlns:a16="http://schemas.microsoft.com/office/drawing/2014/main" id="{7C2ADEA1-EA3E-4C0E-A28E-460092F7FFD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9" name="Freeform 11">
                <a:extLst>
                  <a:ext uri="{FF2B5EF4-FFF2-40B4-BE49-F238E27FC236}">
                    <a16:creationId xmlns:a16="http://schemas.microsoft.com/office/drawing/2014/main" id="{B04584B3-081C-4286-A840-AB5B16B10AA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0" name="Freeform 12">
                <a:extLst>
                  <a:ext uri="{FF2B5EF4-FFF2-40B4-BE49-F238E27FC236}">
                    <a16:creationId xmlns:a16="http://schemas.microsoft.com/office/drawing/2014/main" id="{3AB388FD-C246-4936-A041-E0413A13298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13">
                <a:extLst>
                  <a:ext uri="{FF2B5EF4-FFF2-40B4-BE49-F238E27FC236}">
                    <a16:creationId xmlns:a16="http://schemas.microsoft.com/office/drawing/2014/main" id="{57692343-2D12-4F57-836C-945D407B68B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14">
                <a:extLst>
                  <a:ext uri="{FF2B5EF4-FFF2-40B4-BE49-F238E27FC236}">
                    <a16:creationId xmlns:a16="http://schemas.microsoft.com/office/drawing/2014/main" id="{062EE710-0210-4840-8698-E0DF1C61700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3" name="Freeform 15">
                <a:extLst>
                  <a:ext uri="{FF2B5EF4-FFF2-40B4-BE49-F238E27FC236}">
                    <a16:creationId xmlns:a16="http://schemas.microsoft.com/office/drawing/2014/main" id="{161892F4-6071-40CD-8E18-CDEE0C91B58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4" name="Line 16">
                <a:extLst>
                  <a:ext uri="{FF2B5EF4-FFF2-40B4-BE49-F238E27FC236}">
                    <a16:creationId xmlns:a16="http://schemas.microsoft.com/office/drawing/2014/main" id="{3E6BBE44-8D88-407D-B1C6-10C89DD6173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25" name="Freeform 17">
                <a:extLst>
                  <a:ext uri="{FF2B5EF4-FFF2-40B4-BE49-F238E27FC236}">
                    <a16:creationId xmlns:a16="http://schemas.microsoft.com/office/drawing/2014/main" id="{1E90AE6E-328E-4730-825C-B5130F5CFCA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6" name="Freeform 18">
                <a:extLst>
                  <a:ext uri="{FF2B5EF4-FFF2-40B4-BE49-F238E27FC236}">
                    <a16:creationId xmlns:a16="http://schemas.microsoft.com/office/drawing/2014/main" id="{24EC969F-6E4A-4163-ABDA-4674429A3DC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7" name="Freeform 19">
                <a:extLst>
                  <a:ext uri="{FF2B5EF4-FFF2-40B4-BE49-F238E27FC236}">
                    <a16:creationId xmlns:a16="http://schemas.microsoft.com/office/drawing/2014/main" id="{1B735C94-B049-42C6-9DEF-5DB70D58CE4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8" name="Freeform 20">
                <a:extLst>
                  <a:ext uri="{FF2B5EF4-FFF2-40B4-BE49-F238E27FC236}">
                    <a16:creationId xmlns:a16="http://schemas.microsoft.com/office/drawing/2014/main" id="{051C02E6-1954-478B-AEAE-BF8F36BE941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9" name="Rectangle 21">
                <a:extLst>
                  <a:ext uri="{FF2B5EF4-FFF2-40B4-BE49-F238E27FC236}">
                    <a16:creationId xmlns:a16="http://schemas.microsoft.com/office/drawing/2014/main" id="{6710B1C0-310A-48D0-B824-459D9AFC2FB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30" name="Freeform 22">
                <a:extLst>
                  <a:ext uri="{FF2B5EF4-FFF2-40B4-BE49-F238E27FC236}">
                    <a16:creationId xmlns:a16="http://schemas.microsoft.com/office/drawing/2014/main" id="{1204A606-D9A6-4DC6-9F0E-D516EA1EB95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1" name="Freeform 23">
                <a:extLst>
                  <a:ext uri="{FF2B5EF4-FFF2-40B4-BE49-F238E27FC236}">
                    <a16:creationId xmlns:a16="http://schemas.microsoft.com/office/drawing/2014/main" id="{EE569555-0243-4979-A537-C9B4AFD5F25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2" name="Freeform 24">
                <a:extLst>
                  <a:ext uri="{FF2B5EF4-FFF2-40B4-BE49-F238E27FC236}">
                    <a16:creationId xmlns:a16="http://schemas.microsoft.com/office/drawing/2014/main" id="{D52A977D-4993-48AF-A792-F2DE096391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3" name="Freeform 25">
                <a:extLst>
                  <a:ext uri="{FF2B5EF4-FFF2-40B4-BE49-F238E27FC236}">
                    <a16:creationId xmlns:a16="http://schemas.microsoft.com/office/drawing/2014/main" id="{93CFF2DC-E52E-4D99-97D5-B0D7B792E50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4" name="Freeform 26">
                <a:extLst>
                  <a:ext uri="{FF2B5EF4-FFF2-40B4-BE49-F238E27FC236}">
                    <a16:creationId xmlns:a16="http://schemas.microsoft.com/office/drawing/2014/main" id="{5E175372-AF09-42A7-B3D0-226C834891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5" name="Freeform 27">
                <a:extLst>
                  <a:ext uri="{FF2B5EF4-FFF2-40B4-BE49-F238E27FC236}">
                    <a16:creationId xmlns:a16="http://schemas.microsoft.com/office/drawing/2014/main" id="{ABF20BA9-F4B2-49EA-A573-578B1897747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6" name="Freeform 28">
                <a:extLst>
                  <a:ext uri="{FF2B5EF4-FFF2-40B4-BE49-F238E27FC236}">
                    <a16:creationId xmlns:a16="http://schemas.microsoft.com/office/drawing/2014/main" id="{AA3A7A4B-C811-4E23-8BFD-5823A032DA3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7" name="Freeform 29">
                <a:extLst>
                  <a:ext uri="{FF2B5EF4-FFF2-40B4-BE49-F238E27FC236}">
                    <a16:creationId xmlns:a16="http://schemas.microsoft.com/office/drawing/2014/main" id="{47537781-F057-4B97-AD8F-12FE9BE599A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8" name="Freeform 30">
                <a:extLst>
                  <a:ext uri="{FF2B5EF4-FFF2-40B4-BE49-F238E27FC236}">
                    <a16:creationId xmlns:a16="http://schemas.microsoft.com/office/drawing/2014/main" id="{078883C7-EB52-4BB7-A9A7-F8C046A8331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9" name="Freeform 31">
                <a:extLst>
                  <a:ext uri="{FF2B5EF4-FFF2-40B4-BE49-F238E27FC236}">
                    <a16:creationId xmlns:a16="http://schemas.microsoft.com/office/drawing/2014/main" id="{63CCBBF8-5972-4ED3-AB5B-46DC425B177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02" name="Group 101">
              <a:extLst>
                <a:ext uri="{FF2B5EF4-FFF2-40B4-BE49-F238E27FC236}">
                  <a16:creationId xmlns:a16="http://schemas.microsoft.com/office/drawing/2014/main" id="{A8C19883-37FB-437C-A3AA-89AA6239D3A9}"/>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03" name="Freeform 32">
                <a:extLst>
                  <a:ext uri="{FF2B5EF4-FFF2-40B4-BE49-F238E27FC236}">
                    <a16:creationId xmlns:a16="http://schemas.microsoft.com/office/drawing/2014/main" id="{AF1753DD-4CEF-45EC-B952-90EA8895D7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 name="Freeform 33">
                <a:extLst>
                  <a:ext uri="{FF2B5EF4-FFF2-40B4-BE49-F238E27FC236}">
                    <a16:creationId xmlns:a16="http://schemas.microsoft.com/office/drawing/2014/main" id="{5B9356DB-C1BE-4D76-8FA7-4FBAA12D1D3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 name="Freeform 34">
                <a:extLst>
                  <a:ext uri="{FF2B5EF4-FFF2-40B4-BE49-F238E27FC236}">
                    <a16:creationId xmlns:a16="http://schemas.microsoft.com/office/drawing/2014/main" id="{C4F59561-572D-42BA-A6FD-F3AFA1A394D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 name="Freeform 35">
                <a:extLst>
                  <a:ext uri="{FF2B5EF4-FFF2-40B4-BE49-F238E27FC236}">
                    <a16:creationId xmlns:a16="http://schemas.microsoft.com/office/drawing/2014/main" id="{BB7A51A1-D509-4494-BAE2-1B96CAD4DB3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Freeform 36">
                <a:extLst>
                  <a:ext uri="{FF2B5EF4-FFF2-40B4-BE49-F238E27FC236}">
                    <a16:creationId xmlns:a16="http://schemas.microsoft.com/office/drawing/2014/main" id="{D3FE0B5A-55DE-4E56-8E9B-B92D1DB9A89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8" name="Freeform 37">
                <a:extLst>
                  <a:ext uri="{FF2B5EF4-FFF2-40B4-BE49-F238E27FC236}">
                    <a16:creationId xmlns:a16="http://schemas.microsoft.com/office/drawing/2014/main" id="{F125661C-3A0E-4B6E-B2AB-1B08C892517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9" name="Freeform 38">
                <a:extLst>
                  <a:ext uri="{FF2B5EF4-FFF2-40B4-BE49-F238E27FC236}">
                    <a16:creationId xmlns:a16="http://schemas.microsoft.com/office/drawing/2014/main" id="{39304006-EE77-438A-A0D1-537322356C1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Freeform 39">
                <a:extLst>
                  <a:ext uri="{FF2B5EF4-FFF2-40B4-BE49-F238E27FC236}">
                    <a16:creationId xmlns:a16="http://schemas.microsoft.com/office/drawing/2014/main" id="{C6031DEB-4109-4049-82CF-DD06483A2CA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1" name="Freeform 40">
                <a:extLst>
                  <a:ext uri="{FF2B5EF4-FFF2-40B4-BE49-F238E27FC236}">
                    <a16:creationId xmlns:a16="http://schemas.microsoft.com/office/drawing/2014/main" id="{65FC2657-18D6-4490-88D6-32E6B1C6FB1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Rectangle 41">
                <a:extLst>
                  <a:ext uri="{FF2B5EF4-FFF2-40B4-BE49-F238E27FC236}">
                    <a16:creationId xmlns:a16="http://schemas.microsoft.com/office/drawing/2014/main" id="{20BEA03B-3EAD-4FA2-BC9D-25A14D635CF6}"/>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141" name="Rectangle 140">
            <a:extLst>
              <a:ext uri="{FF2B5EF4-FFF2-40B4-BE49-F238E27FC236}">
                <a16:creationId xmlns:a16="http://schemas.microsoft.com/office/drawing/2014/main" id="{C2E4E997-8672-4FFD-B8EC-9932A8E471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143" name="Picture 2">
            <a:extLst>
              <a:ext uri="{FF2B5EF4-FFF2-40B4-BE49-F238E27FC236}">
                <a16:creationId xmlns:a16="http://schemas.microsoft.com/office/drawing/2014/main" id="{FE6BA9E6-1D9E-4D30-B528-D49FA1342E4E}"/>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79AB04DA-1A99-4749-9D17-9E20969C3A91}"/>
              </a:ext>
            </a:extLst>
          </p:cNvPr>
          <p:cNvSpPr>
            <a:spLocks noGrp="1"/>
          </p:cNvSpPr>
          <p:nvPr>
            <p:ph type="title"/>
          </p:nvPr>
        </p:nvSpPr>
        <p:spPr>
          <a:xfrm>
            <a:off x="1141413" y="618518"/>
            <a:ext cx="4459286" cy="1478570"/>
          </a:xfrm>
        </p:spPr>
        <p:txBody>
          <a:bodyPr vert="horz" lIns="91440" tIns="45720" rIns="91440" bIns="45720" rtlCol="0" anchor="ctr">
            <a:normAutofit/>
          </a:bodyPr>
          <a:lstStyle/>
          <a:p>
            <a:r>
              <a:rPr lang="en-US" dirty="0"/>
              <a:t>Protocol</a:t>
            </a:r>
            <a:br>
              <a:rPr lang="en-US" dirty="0"/>
            </a:br>
            <a:endParaRPr lang="en-US" dirty="0"/>
          </a:p>
        </p:txBody>
      </p:sp>
      <p:sp>
        <p:nvSpPr>
          <p:cNvPr id="4" name="Text Placeholder 3">
            <a:extLst>
              <a:ext uri="{FF2B5EF4-FFF2-40B4-BE49-F238E27FC236}">
                <a16:creationId xmlns:a16="http://schemas.microsoft.com/office/drawing/2014/main" id="{C74AEBEC-487F-BE45-9354-914B1598E6D5}"/>
              </a:ext>
            </a:extLst>
          </p:cNvPr>
          <p:cNvSpPr>
            <a:spLocks noGrp="1"/>
          </p:cNvSpPr>
          <p:nvPr>
            <p:ph type="body" sz="half" idx="2"/>
          </p:nvPr>
        </p:nvSpPr>
        <p:spPr>
          <a:xfrm>
            <a:off x="1123949" y="1742017"/>
            <a:ext cx="4459287" cy="3965046"/>
          </a:xfrm>
        </p:spPr>
        <p:txBody>
          <a:bodyPr vert="horz" lIns="91440" tIns="45720" rIns="91440" bIns="45720" rtlCol="0">
            <a:normAutofit/>
          </a:bodyPr>
          <a:lstStyle/>
          <a:p>
            <a:pPr indent="-228600">
              <a:buFont typeface="Arial" panose="020B0604020202020204" pitchFamily="34" charset="0"/>
              <a:buChar char="•"/>
            </a:pPr>
            <a:r>
              <a:rPr lang="en-US" sz="2000" dirty="0"/>
              <a:t>Agility T-Test </a:t>
            </a:r>
          </a:p>
          <a:p>
            <a:pPr indent="-228600">
              <a:buFont typeface="Arial" panose="020B0604020202020204" pitchFamily="34" charset="0"/>
              <a:buChar char="•"/>
            </a:pPr>
            <a:r>
              <a:rPr lang="en-US" sz="2000" dirty="0"/>
              <a:t>10x10 </a:t>
            </a:r>
            <a:r>
              <a:rPr lang="en-US" sz="2000" dirty="0" err="1"/>
              <a:t>metre</a:t>
            </a:r>
            <a:r>
              <a:rPr lang="en-US" sz="2000" dirty="0"/>
              <a:t> course that requires the participant to run forwards, backwards and side to side</a:t>
            </a:r>
          </a:p>
          <a:p>
            <a:pPr indent="-228600">
              <a:buFont typeface="Arial" panose="020B0604020202020204" pitchFamily="34" charset="0"/>
              <a:buChar char="•"/>
            </a:pPr>
            <a:r>
              <a:rPr lang="en-US" sz="2000" dirty="0"/>
              <a:t>Participant will complete the course on two occasion under two different conditions  </a:t>
            </a:r>
          </a:p>
          <a:p>
            <a:pPr indent="-228600">
              <a:buFont typeface="Arial" panose="020B0604020202020204" pitchFamily="34" charset="0"/>
              <a:buChar char="•"/>
            </a:pPr>
            <a:r>
              <a:rPr lang="en-US" sz="2000" dirty="0"/>
              <a:t>Dependent variable</a:t>
            </a:r>
          </a:p>
          <a:p>
            <a:pPr indent="-228600">
              <a:buFont typeface="Arial" panose="020B0604020202020204" pitchFamily="34" charset="0"/>
              <a:buChar char="•"/>
            </a:pPr>
            <a:r>
              <a:rPr lang="en-US" sz="2000" dirty="0"/>
              <a:t>Reliable and valid measure of agility </a:t>
            </a:r>
          </a:p>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p:txBody>
      </p:sp>
      <p:pic>
        <p:nvPicPr>
          <p:cNvPr id="5" name="Picture 1" descr="page4image2247122064">
            <a:extLst>
              <a:ext uri="{FF2B5EF4-FFF2-40B4-BE49-F238E27FC236}">
                <a16:creationId xmlns:a16="http://schemas.microsoft.com/office/drawing/2014/main" id="{E5CD3C46-0D6C-B94B-A303-B2246DC708B6}"/>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9027" r="-1" b="-1"/>
          <a:stretch/>
        </p:blipFill>
        <p:spPr bwMode="auto">
          <a:xfrm>
            <a:off x="6096000" y="1397540"/>
            <a:ext cx="5456279" cy="4037970"/>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45" name="Group 144">
            <a:extLst>
              <a:ext uri="{FF2B5EF4-FFF2-40B4-BE49-F238E27FC236}">
                <a16:creationId xmlns:a16="http://schemas.microsoft.com/office/drawing/2014/main" id="{453E4DEE-E996-40F8-8635-0FF43D7348F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6" name="Rectangle 5">
              <a:extLst>
                <a:ext uri="{FF2B5EF4-FFF2-40B4-BE49-F238E27FC236}">
                  <a16:creationId xmlns:a16="http://schemas.microsoft.com/office/drawing/2014/main" id="{08BD1D3E-43CE-49EB-A424-0738950C6424}"/>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47" name="Freeform 6">
              <a:extLst>
                <a:ext uri="{FF2B5EF4-FFF2-40B4-BE49-F238E27FC236}">
                  <a16:creationId xmlns:a16="http://schemas.microsoft.com/office/drawing/2014/main" id="{E9182037-E3FA-489A-95D5-29E4248420D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8" name="Freeform 7">
              <a:extLst>
                <a:ext uri="{FF2B5EF4-FFF2-40B4-BE49-F238E27FC236}">
                  <a16:creationId xmlns:a16="http://schemas.microsoft.com/office/drawing/2014/main" id="{E8864E76-AD7F-4BEE-B3F6-A78FA42AEFA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9" name="Freeform 8">
              <a:extLst>
                <a:ext uri="{FF2B5EF4-FFF2-40B4-BE49-F238E27FC236}">
                  <a16:creationId xmlns:a16="http://schemas.microsoft.com/office/drawing/2014/main" id="{8AD071B3-046D-4479-91FE-01E9AD7C8AA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0" name="Freeform 9">
              <a:extLst>
                <a:ext uri="{FF2B5EF4-FFF2-40B4-BE49-F238E27FC236}">
                  <a16:creationId xmlns:a16="http://schemas.microsoft.com/office/drawing/2014/main" id="{91D776F5-E902-4A4D-A75D-A46E063C9F3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1" name="Freeform 10">
              <a:extLst>
                <a:ext uri="{FF2B5EF4-FFF2-40B4-BE49-F238E27FC236}">
                  <a16:creationId xmlns:a16="http://schemas.microsoft.com/office/drawing/2014/main" id="{EBED8F24-A998-4952-AB68-E2074F0746F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2" name="Freeform 11">
              <a:extLst>
                <a:ext uri="{FF2B5EF4-FFF2-40B4-BE49-F238E27FC236}">
                  <a16:creationId xmlns:a16="http://schemas.microsoft.com/office/drawing/2014/main" id="{74D7A646-8CDC-49B3-9C44-3EF38DB4264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3" name="Freeform 12">
              <a:extLst>
                <a:ext uri="{FF2B5EF4-FFF2-40B4-BE49-F238E27FC236}">
                  <a16:creationId xmlns:a16="http://schemas.microsoft.com/office/drawing/2014/main" id="{D4E99D14-E4F4-419B-9AAF-8D1CEAB28A2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4" name="Freeform 13">
              <a:extLst>
                <a:ext uri="{FF2B5EF4-FFF2-40B4-BE49-F238E27FC236}">
                  <a16:creationId xmlns:a16="http://schemas.microsoft.com/office/drawing/2014/main" id="{377E106C-5445-4A52-9F7E-DA173874429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5" name="Freeform 14">
              <a:extLst>
                <a:ext uri="{FF2B5EF4-FFF2-40B4-BE49-F238E27FC236}">
                  <a16:creationId xmlns:a16="http://schemas.microsoft.com/office/drawing/2014/main" id="{752BFE96-D378-4BAE-A64B-F851A34C47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6" name="Freeform 15">
              <a:extLst>
                <a:ext uri="{FF2B5EF4-FFF2-40B4-BE49-F238E27FC236}">
                  <a16:creationId xmlns:a16="http://schemas.microsoft.com/office/drawing/2014/main" id="{B88FFB19-5A5E-4078-B467-9D4ABD21BD9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7" name="Line 16">
              <a:extLst>
                <a:ext uri="{FF2B5EF4-FFF2-40B4-BE49-F238E27FC236}">
                  <a16:creationId xmlns:a16="http://schemas.microsoft.com/office/drawing/2014/main" id="{11042975-3D19-4728-BCDA-D3F5CD633ED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58" name="Freeform 17">
              <a:extLst>
                <a:ext uri="{FF2B5EF4-FFF2-40B4-BE49-F238E27FC236}">
                  <a16:creationId xmlns:a16="http://schemas.microsoft.com/office/drawing/2014/main" id="{A28972BD-D2E1-4DCA-A907-2E3B6F6066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9" name="Freeform 18">
              <a:extLst>
                <a:ext uri="{FF2B5EF4-FFF2-40B4-BE49-F238E27FC236}">
                  <a16:creationId xmlns:a16="http://schemas.microsoft.com/office/drawing/2014/main" id="{1C806824-5C2D-4747-B038-69EE4074B3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0" name="Freeform 19">
              <a:extLst>
                <a:ext uri="{FF2B5EF4-FFF2-40B4-BE49-F238E27FC236}">
                  <a16:creationId xmlns:a16="http://schemas.microsoft.com/office/drawing/2014/main" id="{3B33F710-16D7-4F48-BFCA-66C9CA2352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1" name="Freeform 20">
              <a:extLst>
                <a:ext uri="{FF2B5EF4-FFF2-40B4-BE49-F238E27FC236}">
                  <a16:creationId xmlns:a16="http://schemas.microsoft.com/office/drawing/2014/main" id="{6C8C8ED4-90FA-4E97-AAF0-D5D51E6A935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2" name="Rectangle 21">
              <a:extLst>
                <a:ext uri="{FF2B5EF4-FFF2-40B4-BE49-F238E27FC236}">
                  <a16:creationId xmlns:a16="http://schemas.microsoft.com/office/drawing/2014/main" id="{6C5EB9C1-B25F-4172-8A96-5950ECC828F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63" name="Freeform 22">
              <a:extLst>
                <a:ext uri="{FF2B5EF4-FFF2-40B4-BE49-F238E27FC236}">
                  <a16:creationId xmlns:a16="http://schemas.microsoft.com/office/drawing/2014/main" id="{097E6E8A-9373-4655-882B-21715CCE97E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4" name="Freeform 23">
              <a:extLst>
                <a:ext uri="{FF2B5EF4-FFF2-40B4-BE49-F238E27FC236}">
                  <a16:creationId xmlns:a16="http://schemas.microsoft.com/office/drawing/2014/main" id="{EB8CC766-1206-4372-ACAF-8230AF4D542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5" name="Freeform 24">
              <a:extLst>
                <a:ext uri="{FF2B5EF4-FFF2-40B4-BE49-F238E27FC236}">
                  <a16:creationId xmlns:a16="http://schemas.microsoft.com/office/drawing/2014/main" id="{1C8E2511-2489-47B2-9C19-C410910DD90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6" name="Freeform 25">
              <a:extLst>
                <a:ext uri="{FF2B5EF4-FFF2-40B4-BE49-F238E27FC236}">
                  <a16:creationId xmlns:a16="http://schemas.microsoft.com/office/drawing/2014/main" id="{D7820196-0A47-47EF-832C-A688E8977D6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7" name="Freeform 26">
              <a:extLst>
                <a:ext uri="{FF2B5EF4-FFF2-40B4-BE49-F238E27FC236}">
                  <a16:creationId xmlns:a16="http://schemas.microsoft.com/office/drawing/2014/main" id="{4982E0BF-34AE-48A3-AD6B-E0F3CD05DB3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8" name="Freeform 27">
              <a:extLst>
                <a:ext uri="{FF2B5EF4-FFF2-40B4-BE49-F238E27FC236}">
                  <a16:creationId xmlns:a16="http://schemas.microsoft.com/office/drawing/2014/main" id="{CD34643B-9DF2-4310-8868-48252C3393F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9" name="Freeform 28">
              <a:extLst>
                <a:ext uri="{FF2B5EF4-FFF2-40B4-BE49-F238E27FC236}">
                  <a16:creationId xmlns:a16="http://schemas.microsoft.com/office/drawing/2014/main" id="{4E020C4E-AF64-44A8-B830-779541D8D54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0" name="Freeform 29">
              <a:extLst>
                <a:ext uri="{FF2B5EF4-FFF2-40B4-BE49-F238E27FC236}">
                  <a16:creationId xmlns:a16="http://schemas.microsoft.com/office/drawing/2014/main" id="{D97BC3D3-B1B3-4825-9169-BBEF1DBCF05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1" name="Freeform 30">
              <a:extLst>
                <a:ext uri="{FF2B5EF4-FFF2-40B4-BE49-F238E27FC236}">
                  <a16:creationId xmlns:a16="http://schemas.microsoft.com/office/drawing/2014/main" id="{A750DC4F-1DAF-470E-98C6-6C68DEB9336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2" name="Freeform 31">
              <a:extLst>
                <a:ext uri="{FF2B5EF4-FFF2-40B4-BE49-F238E27FC236}">
                  <a16:creationId xmlns:a16="http://schemas.microsoft.com/office/drawing/2014/main" id="{2F99594A-5BBD-4E10-A818-8BE52B7D952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Tree>
    <p:extLst>
      <p:ext uri="{BB962C8B-B14F-4D97-AF65-F5344CB8AC3E}">
        <p14:creationId xmlns:p14="http://schemas.microsoft.com/office/powerpoint/2010/main" val="5182150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56" name="Picture 2">
            <a:extLst>
              <a:ext uri="{FF2B5EF4-FFF2-40B4-BE49-F238E27FC236}">
                <a16:creationId xmlns:a16="http://schemas.microsoft.com/office/drawing/2014/main" id="{5FF7B57D-FF7B-48B3-9F60-9BCEEECF9E76}"/>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58" name="Group 57">
            <a:extLst>
              <a:ext uri="{FF2B5EF4-FFF2-40B4-BE49-F238E27FC236}">
                <a16:creationId xmlns:a16="http://schemas.microsoft.com/office/drawing/2014/main" id="{EB95AFDF-FA7D-4311-9C65-6D507D92F47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59" name="Group 58">
              <a:extLst>
                <a:ext uri="{FF2B5EF4-FFF2-40B4-BE49-F238E27FC236}">
                  <a16:creationId xmlns:a16="http://schemas.microsoft.com/office/drawing/2014/main" id="{9A5CCD98-20C1-4404-B788-FDA92F8A4403}"/>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71" name="Rectangle 5">
                <a:extLst>
                  <a:ext uri="{FF2B5EF4-FFF2-40B4-BE49-F238E27FC236}">
                    <a16:creationId xmlns:a16="http://schemas.microsoft.com/office/drawing/2014/main" id="{C1424C76-B5C3-468E-86FA-8D9B269053DE}"/>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2" name="Freeform 6">
                <a:extLst>
                  <a:ext uri="{FF2B5EF4-FFF2-40B4-BE49-F238E27FC236}">
                    <a16:creationId xmlns:a16="http://schemas.microsoft.com/office/drawing/2014/main" id="{B3922267-72C9-403B-A6DE-7D0A43D5541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7">
                <a:extLst>
                  <a:ext uri="{FF2B5EF4-FFF2-40B4-BE49-F238E27FC236}">
                    <a16:creationId xmlns:a16="http://schemas.microsoft.com/office/drawing/2014/main" id="{7276DB68-2E8D-4723-852B-7476DD38FED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8">
                <a:extLst>
                  <a:ext uri="{FF2B5EF4-FFF2-40B4-BE49-F238E27FC236}">
                    <a16:creationId xmlns:a16="http://schemas.microsoft.com/office/drawing/2014/main" id="{0A155711-4993-4D1E-89EA-A397C164F0F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9">
                <a:extLst>
                  <a:ext uri="{FF2B5EF4-FFF2-40B4-BE49-F238E27FC236}">
                    <a16:creationId xmlns:a16="http://schemas.microsoft.com/office/drawing/2014/main" id="{2AB42136-2551-4CAA-857F-65FA3247B49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10">
                <a:extLst>
                  <a:ext uri="{FF2B5EF4-FFF2-40B4-BE49-F238E27FC236}">
                    <a16:creationId xmlns:a16="http://schemas.microsoft.com/office/drawing/2014/main" id="{7C2ADEA1-EA3E-4C0E-A28E-460092F7FFD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11">
                <a:extLst>
                  <a:ext uri="{FF2B5EF4-FFF2-40B4-BE49-F238E27FC236}">
                    <a16:creationId xmlns:a16="http://schemas.microsoft.com/office/drawing/2014/main" id="{B04584B3-081C-4286-A840-AB5B16B10AA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12">
                <a:extLst>
                  <a:ext uri="{FF2B5EF4-FFF2-40B4-BE49-F238E27FC236}">
                    <a16:creationId xmlns:a16="http://schemas.microsoft.com/office/drawing/2014/main" id="{3AB388FD-C246-4936-A041-E0413A13298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13">
                <a:extLst>
                  <a:ext uri="{FF2B5EF4-FFF2-40B4-BE49-F238E27FC236}">
                    <a16:creationId xmlns:a16="http://schemas.microsoft.com/office/drawing/2014/main" id="{57692343-2D12-4F57-836C-945D407B68B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14">
                <a:extLst>
                  <a:ext uri="{FF2B5EF4-FFF2-40B4-BE49-F238E27FC236}">
                    <a16:creationId xmlns:a16="http://schemas.microsoft.com/office/drawing/2014/main" id="{062EE710-0210-4840-8698-E0DF1C61700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5">
                <a:extLst>
                  <a:ext uri="{FF2B5EF4-FFF2-40B4-BE49-F238E27FC236}">
                    <a16:creationId xmlns:a16="http://schemas.microsoft.com/office/drawing/2014/main" id="{161892F4-6071-40CD-8E18-CDEE0C91B58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Line 16">
                <a:extLst>
                  <a:ext uri="{FF2B5EF4-FFF2-40B4-BE49-F238E27FC236}">
                    <a16:creationId xmlns:a16="http://schemas.microsoft.com/office/drawing/2014/main" id="{3E6BBE44-8D88-407D-B1C6-10C89DD6173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83" name="Freeform 17">
                <a:extLst>
                  <a:ext uri="{FF2B5EF4-FFF2-40B4-BE49-F238E27FC236}">
                    <a16:creationId xmlns:a16="http://schemas.microsoft.com/office/drawing/2014/main" id="{1E90AE6E-328E-4730-825C-B5130F5CFCA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8">
                <a:extLst>
                  <a:ext uri="{FF2B5EF4-FFF2-40B4-BE49-F238E27FC236}">
                    <a16:creationId xmlns:a16="http://schemas.microsoft.com/office/drawing/2014/main" id="{24EC969F-6E4A-4163-ABDA-4674429A3DC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19">
                <a:extLst>
                  <a:ext uri="{FF2B5EF4-FFF2-40B4-BE49-F238E27FC236}">
                    <a16:creationId xmlns:a16="http://schemas.microsoft.com/office/drawing/2014/main" id="{1B735C94-B049-42C6-9DEF-5DB70D58CE4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20">
                <a:extLst>
                  <a:ext uri="{FF2B5EF4-FFF2-40B4-BE49-F238E27FC236}">
                    <a16:creationId xmlns:a16="http://schemas.microsoft.com/office/drawing/2014/main" id="{051C02E6-1954-478B-AEAE-BF8F36BE941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Rectangle 21">
                <a:extLst>
                  <a:ext uri="{FF2B5EF4-FFF2-40B4-BE49-F238E27FC236}">
                    <a16:creationId xmlns:a16="http://schemas.microsoft.com/office/drawing/2014/main" id="{6710B1C0-310A-48D0-B824-459D9AFC2FB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88" name="Freeform 22">
                <a:extLst>
                  <a:ext uri="{FF2B5EF4-FFF2-40B4-BE49-F238E27FC236}">
                    <a16:creationId xmlns:a16="http://schemas.microsoft.com/office/drawing/2014/main" id="{1204A606-D9A6-4DC6-9F0E-D516EA1EB95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23">
                <a:extLst>
                  <a:ext uri="{FF2B5EF4-FFF2-40B4-BE49-F238E27FC236}">
                    <a16:creationId xmlns:a16="http://schemas.microsoft.com/office/drawing/2014/main" id="{EE569555-0243-4979-A537-C9B4AFD5F25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24">
                <a:extLst>
                  <a:ext uri="{FF2B5EF4-FFF2-40B4-BE49-F238E27FC236}">
                    <a16:creationId xmlns:a16="http://schemas.microsoft.com/office/drawing/2014/main" id="{D52A977D-4993-48AF-A792-F2DE096391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5">
                <a:extLst>
                  <a:ext uri="{FF2B5EF4-FFF2-40B4-BE49-F238E27FC236}">
                    <a16:creationId xmlns:a16="http://schemas.microsoft.com/office/drawing/2014/main" id="{93CFF2DC-E52E-4D99-97D5-B0D7B792E50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26">
                <a:extLst>
                  <a:ext uri="{FF2B5EF4-FFF2-40B4-BE49-F238E27FC236}">
                    <a16:creationId xmlns:a16="http://schemas.microsoft.com/office/drawing/2014/main" id="{5E175372-AF09-42A7-B3D0-226C834891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27">
                <a:extLst>
                  <a:ext uri="{FF2B5EF4-FFF2-40B4-BE49-F238E27FC236}">
                    <a16:creationId xmlns:a16="http://schemas.microsoft.com/office/drawing/2014/main" id="{ABF20BA9-F4B2-49EA-A573-578B1897747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8">
                <a:extLst>
                  <a:ext uri="{FF2B5EF4-FFF2-40B4-BE49-F238E27FC236}">
                    <a16:creationId xmlns:a16="http://schemas.microsoft.com/office/drawing/2014/main" id="{AA3A7A4B-C811-4E23-8BFD-5823A032DA3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29">
                <a:extLst>
                  <a:ext uri="{FF2B5EF4-FFF2-40B4-BE49-F238E27FC236}">
                    <a16:creationId xmlns:a16="http://schemas.microsoft.com/office/drawing/2014/main" id="{47537781-F057-4B97-AD8F-12FE9BE599A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30">
                <a:extLst>
                  <a:ext uri="{FF2B5EF4-FFF2-40B4-BE49-F238E27FC236}">
                    <a16:creationId xmlns:a16="http://schemas.microsoft.com/office/drawing/2014/main" id="{078883C7-EB52-4BB7-A9A7-F8C046A8331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31">
                <a:extLst>
                  <a:ext uri="{FF2B5EF4-FFF2-40B4-BE49-F238E27FC236}">
                    <a16:creationId xmlns:a16="http://schemas.microsoft.com/office/drawing/2014/main" id="{63CCBBF8-5972-4ED3-AB5B-46DC425B177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60" name="Group 59">
              <a:extLst>
                <a:ext uri="{FF2B5EF4-FFF2-40B4-BE49-F238E27FC236}">
                  <a16:creationId xmlns:a16="http://schemas.microsoft.com/office/drawing/2014/main" id="{A8C19883-37FB-437C-A3AA-89AA6239D3A9}"/>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61" name="Freeform 32">
                <a:extLst>
                  <a:ext uri="{FF2B5EF4-FFF2-40B4-BE49-F238E27FC236}">
                    <a16:creationId xmlns:a16="http://schemas.microsoft.com/office/drawing/2014/main" id="{AF1753DD-4CEF-45EC-B952-90EA8895D7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33">
                <a:extLst>
                  <a:ext uri="{FF2B5EF4-FFF2-40B4-BE49-F238E27FC236}">
                    <a16:creationId xmlns:a16="http://schemas.microsoft.com/office/drawing/2014/main" id="{5B9356DB-C1BE-4D76-8FA7-4FBAA12D1D3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34">
                <a:extLst>
                  <a:ext uri="{FF2B5EF4-FFF2-40B4-BE49-F238E27FC236}">
                    <a16:creationId xmlns:a16="http://schemas.microsoft.com/office/drawing/2014/main" id="{C4F59561-572D-42BA-A6FD-F3AFA1A394D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35">
                <a:extLst>
                  <a:ext uri="{FF2B5EF4-FFF2-40B4-BE49-F238E27FC236}">
                    <a16:creationId xmlns:a16="http://schemas.microsoft.com/office/drawing/2014/main" id="{BB7A51A1-D509-4494-BAE2-1B96CAD4DB3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36">
                <a:extLst>
                  <a:ext uri="{FF2B5EF4-FFF2-40B4-BE49-F238E27FC236}">
                    <a16:creationId xmlns:a16="http://schemas.microsoft.com/office/drawing/2014/main" id="{D3FE0B5A-55DE-4E56-8E9B-B92D1DB9A89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37">
                <a:extLst>
                  <a:ext uri="{FF2B5EF4-FFF2-40B4-BE49-F238E27FC236}">
                    <a16:creationId xmlns:a16="http://schemas.microsoft.com/office/drawing/2014/main" id="{F125661C-3A0E-4B6E-B2AB-1B08C892517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38">
                <a:extLst>
                  <a:ext uri="{FF2B5EF4-FFF2-40B4-BE49-F238E27FC236}">
                    <a16:creationId xmlns:a16="http://schemas.microsoft.com/office/drawing/2014/main" id="{39304006-EE77-438A-A0D1-537322356C1F}"/>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39">
                <a:extLst>
                  <a:ext uri="{FF2B5EF4-FFF2-40B4-BE49-F238E27FC236}">
                    <a16:creationId xmlns:a16="http://schemas.microsoft.com/office/drawing/2014/main" id="{C6031DEB-4109-4049-82CF-DD06483A2CA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40">
                <a:extLst>
                  <a:ext uri="{FF2B5EF4-FFF2-40B4-BE49-F238E27FC236}">
                    <a16:creationId xmlns:a16="http://schemas.microsoft.com/office/drawing/2014/main" id="{65FC2657-18D6-4490-88D6-32E6B1C6FB1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Rectangle 41">
                <a:extLst>
                  <a:ext uri="{FF2B5EF4-FFF2-40B4-BE49-F238E27FC236}">
                    <a16:creationId xmlns:a16="http://schemas.microsoft.com/office/drawing/2014/main" id="{20BEA03B-3EAD-4FA2-BC9D-25A14D635CF6}"/>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99" name="Rectangle 98">
            <a:extLst>
              <a:ext uri="{FF2B5EF4-FFF2-40B4-BE49-F238E27FC236}">
                <a16:creationId xmlns:a16="http://schemas.microsoft.com/office/drawing/2014/main" id="{C2E4E997-8672-4FFD-B8EC-9932A8E471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101" name="Picture 2">
            <a:extLst>
              <a:ext uri="{FF2B5EF4-FFF2-40B4-BE49-F238E27FC236}">
                <a16:creationId xmlns:a16="http://schemas.microsoft.com/office/drawing/2014/main" id="{FE6BA9E6-1D9E-4D30-B528-D49FA1342E4E}"/>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1CA65B9B-64C7-4B4A-9530-EE33279B3663}"/>
              </a:ext>
            </a:extLst>
          </p:cNvPr>
          <p:cNvSpPr>
            <a:spLocks noGrp="1"/>
          </p:cNvSpPr>
          <p:nvPr>
            <p:ph type="title"/>
          </p:nvPr>
        </p:nvSpPr>
        <p:spPr>
          <a:xfrm>
            <a:off x="1141413" y="618518"/>
            <a:ext cx="4459286" cy="1478570"/>
          </a:xfrm>
        </p:spPr>
        <p:txBody>
          <a:bodyPr vert="horz" lIns="91440" tIns="45720" rIns="91440" bIns="45720" rtlCol="0" anchor="ctr">
            <a:normAutofit/>
          </a:bodyPr>
          <a:lstStyle/>
          <a:p>
            <a:r>
              <a:rPr lang="en-US"/>
              <a:t>Protocol</a:t>
            </a:r>
            <a:br>
              <a:rPr lang="en-US"/>
            </a:br>
            <a:endParaRPr lang="en-US"/>
          </a:p>
        </p:txBody>
      </p:sp>
      <p:sp>
        <p:nvSpPr>
          <p:cNvPr id="4" name="Text Placeholder 3">
            <a:extLst>
              <a:ext uri="{FF2B5EF4-FFF2-40B4-BE49-F238E27FC236}">
                <a16:creationId xmlns:a16="http://schemas.microsoft.com/office/drawing/2014/main" id="{C55A4102-412A-B444-A482-EA4266082D53}"/>
              </a:ext>
            </a:extLst>
          </p:cNvPr>
          <p:cNvSpPr>
            <a:spLocks noGrp="1"/>
          </p:cNvSpPr>
          <p:nvPr>
            <p:ph type="body" sz="half" idx="2"/>
          </p:nvPr>
        </p:nvSpPr>
        <p:spPr>
          <a:xfrm>
            <a:off x="1141412" y="2249487"/>
            <a:ext cx="4459287" cy="3965046"/>
          </a:xfrm>
        </p:spPr>
        <p:txBody>
          <a:bodyPr vert="horz" lIns="91440" tIns="45720" rIns="91440" bIns="45720" rtlCol="0">
            <a:normAutofit/>
          </a:bodyPr>
          <a:lstStyle/>
          <a:p>
            <a:pPr indent="-228600">
              <a:buFont typeface="Arial" panose="020B0604020202020204" pitchFamily="34" charset="0"/>
              <a:buChar char="•"/>
            </a:pPr>
            <a:r>
              <a:rPr lang="en-US" sz="2000" dirty="0"/>
              <a:t>Tape will be applied using a standard closed–basket-weave technique</a:t>
            </a:r>
          </a:p>
          <a:p>
            <a:pPr indent="-228600">
              <a:buFont typeface="Arial" panose="020B0604020202020204" pitchFamily="34" charset="0"/>
              <a:buChar char="•"/>
            </a:pPr>
            <a:r>
              <a:rPr lang="en-US" sz="2000" dirty="0"/>
              <a:t>The tape will be the intervention and independent variable </a:t>
            </a:r>
          </a:p>
        </p:txBody>
      </p:sp>
      <p:pic>
        <p:nvPicPr>
          <p:cNvPr id="5" name="Content Placeholder 4">
            <a:extLst>
              <a:ext uri="{FF2B5EF4-FFF2-40B4-BE49-F238E27FC236}">
                <a16:creationId xmlns:a16="http://schemas.microsoft.com/office/drawing/2014/main" id="{20209986-1036-6F43-86BE-2581CA2E0B5E}"/>
              </a:ext>
            </a:extLst>
          </p:cNvPr>
          <p:cNvPicPr>
            <a:picLocks noGrp="1" noChangeAspect="1"/>
          </p:cNvPicPr>
          <p:nvPr>
            <p:ph idx="1"/>
          </p:nvPr>
        </p:nvPicPr>
        <p:blipFill rotWithShape="1">
          <a:blip r:embed="rId5"/>
          <a:srcRect r="-1" b="17829"/>
          <a:stretch/>
        </p:blipFill>
        <p:spPr>
          <a:xfrm>
            <a:off x="6096000" y="1630297"/>
            <a:ext cx="5456279" cy="357245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03" name="Group 102">
            <a:extLst>
              <a:ext uri="{FF2B5EF4-FFF2-40B4-BE49-F238E27FC236}">
                <a16:creationId xmlns:a16="http://schemas.microsoft.com/office/drawing/2014/main" id="{453E4DEE-E996-40F8-8635-0FF43D7348F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4" name="Rectangle 5">
              <a:extLst>
                <a:ext uri="{FF2B5EF4-FFF2-40B4-BE49-F238E27FC236}">
                  <a16:creationId xmlns:a16="http://schemas.microsoft.com/office/drawing/2014/main" id="{08BD1D3E-43CE-49EB-A424-0738950C6424}"/>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05" name="Freeform 6">
              <a:extLst>
                <a:ext uri="{FF2B5EF4-FFF2-40B4-BE49-F238E27FC236}">
                  <a16:creationId xmlns:a16="http://schemas.microsoft.com/office/drawing/2014/main" id="{E9182037-E3FA-489A-95D5-29E4248420D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 name="Freeform 7">
              <a:extLst>
                <a:ext uri="{FF2B5EF4-FFF2-40B4-BE49-F238E27FC236}">
                  <a16:creationId xmlns:a16="http://schemas.microsoft.com/office/drawing/2014/main" id="{E8864E76-AD7F-4BEE-B3F6-A78FA42AEFA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Freeform 8">
              <a:extLst>
                <a:ext uri="{FF2B5EF4-FFF2-40B4-BE49-F238E27FC236}">
                  <a16:creationId xmlns:a16="http://schemas.microsoft.com/office/drawing/2014/main" id="{8AD071B3-046D-4479-91FE-01E9AD7C8AA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8" name="Freeform 9">
              <a:extLst>
                <a:ext uri="{FF2B5EF4-FFF2-40B4-BE49-F238E27FC236}">
                  <a16:creationId xmlns:a16="http://schemas.microsoft.com/office/drawing/2014/main" id="{91D776F5-E902-4A4D-A75D-A46E063C9F3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9" name="Freeform 10">
              <a:extLst>
                <a:ext uri="{FF2B5EF4-FFF2-40B4-BE49-F238E27FC236}">
                  <a16:creationId xmlns:a16="http://schemas.microsoft.com/office/drawing/2014/main" id="{EBED8F24-A998-4952-AB68-E2074F0746F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Freeform 11">
              <a:extLst>
                <a:ext uri="{FF2B5EF4-FFF2-40B4-BE49-F238E27FC236}">
                  <a16:creationId xmlns:a16="http://schemas.microsoft.com/office/drawing/2014/main" id="{74D7A646-8CDC-49B3-9C44-3EF38DB4264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1" name="Freeform 12">
              <a:extLst>
                <a:ext uri="{FF2B5EF4-FFF2-40B4-BE49-F238E27FC236}">
                  <a16:creationId xmlns:a16="http://schemas.microsoft.com/office/drawing/2014/main" id="{D4E99D14-E4F4-419B-9AAF-8D1CEAB28A2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Freeform 13">
              <a:extLst>
                <a:ext uri="{FF2B5EF4-FFF2-40B4-BE49-F238E27FC236}">
                  <a16:creationId xmlns:a16="http://schemas.microsoft.com/office/drawing/2014/main" id="{377E106C-5445-4A52-9F7E-DA173874429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3" name="Freeform 14">
              <a:extLst>
                <a:ext uri="{FF2B5EF4-FFF2-40B4-BE49-F238E27FC236}">
                  <a16:creationId xmlns:a16="http://schemas.microsoft.com/office/drawing/2014/main" id="{752BFE96-D378-4BAE-A64B-F851A34C477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4" name="Freeform 15">
              <a:extLst>
                <a:ext uri="{FF2B5EF4-FFF2-40B4-BE49-F238E27FC236}">
                  <a16:creationId xmlns:a16="http://schemas.microsoft.com/office/drawing/2014/main" id="{B88FFB19-5A5E-4078-B467-9D4ABD21BD9A}"/>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Line 16">
              <a:extLst>
                <a:ext uri="{FF2B5EF4-FFF2-40B4-BE49-F238E27FC236}">
                  <a16:creationId xmlns:a16="http://schemas.microsoft.com/office/drawing/2014/main" id="{11042975-3D19-4728-BCDA-D3F5CD633EDB}"/>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6" name="Freeform 17">
              <a:extLst>
                <a:ext uri="{FF2B5EF4-FFF2-40B4-BE49-F238E27FC236}">
                  <a16:creationId xmlns:a16="http://schemas.microsoft.com/office/drawing/2014/main" id="{A28972BD-D2E1-4DCA-A907-2E3B6F6066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7" name="Freeform 18">
              <a:extLst>
                <a:ext uri="{FF2B5EF4-FFF2-40B4-BE49-F238E27FC236}">
                  <a16:creationId xmlns:a16="http://schemas.microsoft.com/office/drawing/2014/main" id="{1C806824-5C2D-4747-B038-69EE4074B36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8" name="Freeform 19">
              <a:extLst>
                <a:ext uri="{FF2B5EF4-FFF2-40B4-BE49-F238E27FC236}">
                  <a16:creationId xmlns:a16="http://schemas.microsoft.com/office/drawing/2014/main" id="{3B33F710-16D7-4F48-BFCA-66C9CA2352C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9" name="Freeform 20">
              <a:extLst>
                <a:ext uri="{FF2B5EF4-FFF2-40B4-BE49-F238E27FC236}">
                  <a16:creationId xmlns:a16="http://schemas.microsoft.com/office/drawing/2014/main" id="{6C8C8ED4-90FA-4E97-AAF0-D5D51E6A935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0" name="Rectangle 21">
              <a:extLst>
                <a:ext uri="{FF2B5EF4-FFF2-40B4-BE49-F238E27FC236}">
                  <a16:creationId xmlns:a16="http://schemas.microsoft.com/office/drawing/2014/main" id="{6C5EB9C1-B25F-4172-8A96-5950ECC828F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1" name="Freeform 22">
              <a:extLst>
                <a:ext uri="{FF2B5EF4-FFF2-40B4-BE49-F238E27FC236}">
                  <a16:creationId xmlns:a16="http://schemas.microsoft.com/office/drawing/2014/main" id="{097E6E8A-9373-4655-882B-21715CCE97E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23">
              <a:extLst>
                <a:ext uri="{FF2B5EF4-FFF2-40B4-BE49-F238E27FC236}">
                  <a16:creationId xmlns:a16="http://schemas.microsoft.com/office/drawing/2014/main" id="{EB8CC766-1206-4372-ACAF-8230AF4D542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3" name="Freeform 24">
              <a:extLst>
                <a:ext uri="{FF2B5EF4-FFF2-40B4-BE49-F238E27FC236}">
                  <a16:creationId xmlns:a16="http://schemas.microsoft.com/office/drawing/2014/main" id="{1C8E2511-2489-47B2-9C19-C410910DD90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4" name="Freeform 25">
              <a:extLst>
                <a:ext uri="{FF2B5EF4-FFF2-40B4-BE49-F238E27FC236}">
                  <a16:creationId xmlns:a16="http://schemas.microsoft.com/office/drawing/2014/main" id="{D7820196-0A47-47EF-832C-A688E8977D6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5" name="Freeform 26">
              <a:extLst>
                <a:ext uri="{FF2B5EF4-FFF2-40B4-BE49-F238E27FC236}">
                  <a16:creationId xmlns:a16="http://schemas.microsoft.com/office/drawing/2014/main" id="{4982E0BF-34AE-48A3-AD6B-E0F3CD05DB3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6" name="Freeform 27">
              <a:extLst>
                <a:ext uri="{FF2B5EF4-FFF2-40B4-BE49-F238E27FC236}">
                  <a16:creationId xmlns:a16="http://schemas.microsoft.com/office/drawing/2014/main" id="{CD34643B-9DF2-4310-8868-48252C3393F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7" name="Freeform 28">
              <a:extLst>
                <a:ext uri="{FF2B5EF4-FFF2-40B4-BE49-F238E27FC236}">
                  <a16:creationId xmlns:a16="http://schemas.microsoft.com/office/drawing/2014/main" id="{4E020C4E-AF64-44A8-B830-779541D8D54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8" name="Freeform 29">
              <a:extLst>
                <a:ext uri="{FF2B5EF4-FFF2-40B4-BE49-F238E27FC236}">
                  <a16:creationId xmlns:a16="http://schemas.microsoft.com/office/drawing/2014/main" id="{D97BC3D3-B1B3-4825-9169-BBEF1DBCF055}"/>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9" name="Freeform 30">
              <a:extLst>
                <a:ext uri="{FF2B5EF4-FFF2-40B4-BE49-F238E27FC236}">
                  <a16:creationId xmlns:a16="http://schemas.microsoft.com/office/drawing/2014/main" id="{A750DC4F-1DAF-470E-98C6-6C68DEB9336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0" name="Freeform 31">
              <a:extLst>
                <a:ext uri="{FF2B5EF4-FFF2-40B4-BE49-F238E27FC236}">
                  <a16:creationId xmlns:a16="http://schemas.microsoft.com/office/drawing/2014/main" id="{2F99594A-5BBD-4E10-A818-8BE52B7D952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Tree>
    <p:extLst>
      <p:ext uri="{BB962C8B-B14F-4D97-AF65-F5344CB8AC3E}">
        <p14:creationId xmlns:p14="http://schemas.microsoft.com/office/powerpoint/2010/main" val="17847361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8">
            <a:extLst>
              <a:ext uri="{FF2B5EF4-FFF2-40B4-BE49-F238E27FC236}">
                <a16:creationId xmlns:a16="http://schemas.microsoft.com/office/drawing/2014/main" id="{9FDB3AF7-1F52-4FC7-8B5D-4804290ED0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672"/>
            <a:ext cx="12192000" cy="2624329"/>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58" name="Picture 2">
            <a:extLst>
              <a:ext uri="{FF2B5EF4-FFF2-40B4-BE49-F238E27FC236}">
                <a16:creationId xmlns:a16="http://schemas.microsoft.com/office/drawing/2014/main" id="{99983362-16AE-4C35-B8B4-A44269F9A4D3}"/>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grpSp>
        <p:nvGrpSpPr>
          <p:cNvPr id="59" name="Group 12">
            <a:extLst>
              <a:ext uri="{FF2B5EF4-FFF2-40B4-BE49-F238E27FC236}">
                <a16:creationId xmlns:a16="http://schemas.microsoft.com/office/drawing/2014/main" id="{97B65CB7-C3FE-4A14-B3D0-FCAA23163EA2}"/>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14" name="Group 13">
              <a:extLst>
                <a:ext uri="{FF2B5EF4-FFF2-40B4-BE49-F238E27FC236}">
                  <a16:creationId xmlns:a16="http://schemas.microsoft.com/office/drawing/2014/main" id="{22337C59-670F-4A54-B796-84E9409F6B25}"/>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2184AF08-C10A-46EA-A0FE-588D9A86AA85}"/>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27" name="Freeform 6">
                <a:extLst>
                  <a:ext uri="{FF2B5EF4-FFF2-40B4-BE49-F238E27FC236}">
                    <a16:creationId xmlns:a16="http://schemas.microsoft.com/office/drawing/2014/main" id="{093E945C-A145-4651-8BF2-810F092BC899}"/>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8" name="Freeform 7">
                <a:extLst>
                  <a:ext uri="{FF2B5EF4-FFF2-40B4-BE49-F238E27FC236}">
                    <a16:creationId xmlns:a16="http://schemas.microsoft.com/office/drawing/2014/main" id="{0558A9C1-CCDF-4769-A073-918CB1B64A2D}"/>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 name="Freeform 8">
                <a:extLst>
                  <a:ext uri="{FF2B5EF4-FFF2-40B4-BE49-F238E27FC236}">
                    <a16:creationId xmlns:a16="http://schemas.microsoft.com/office/drawing/2014/main" id="{B968F6B2-92D9-430B-8BF3-238336654C2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 name="Freeform 9">
                <a:extLst>
                  <a:ext uri="{FF2B5EF4-FFF2-40B4-BE49-F238E27FC236}">
                    <a16:creationId xmlns:a16="http://schemas.microsoft.com/office/drawing/2014/main" id="{7D8EFF8D-2C75-487B-B5A8-B92451D77951}"/>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 name="Freeform 10">
                <a:extLst>
                  <a:ext uri="{FF2B5EF4-FFF2-40B4-BE49-F238E27FC236}">
                    <a16:creationId xmlns:a16="http://schemas.microsoft.com/office/drawing/2014/main" id="{2243FD42-6568-40B6-858F-FC2EF397ABE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 name="Freeform 11">
                <a:extLst>
                  <a:ext uri="{FF2B5EF4-FFF2-40B4-BE49-F238E27FC236}">
                    <a16:creationId xmlns:a16="http://schemas.microsoft.com/office/drawing/2014/main" id="{25FD840B-417C-4716-B651-C884AB2449D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 name="Freeform 12">
                <a:extLst>
                  <a:ext uri="{FF2B5EF4-FFF2-40B4-BE49-F238E27FC236}">
                    <a16:creationId xmlns:a16="http://schemas.microsoft.com/office/drawing/2014/main" id="{9A4AA5C8-7365-474D-BD7E-1C8D0E5C862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4" name="Freeform 13">
                <a:extLst>
                  <a:ext uri="{FF2B5EF4-FFF2-40B4-BE49-F238E27FC236}">
                    <a16:creationId xmlns:a16="http://schemas.microsoft.com/office/drawing/2014/main" id="{1028206C-2727-4012-A90B-77D283E19FF4}"/>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5" name="Freeform 14">
                <a:extLst>
                  <a:ext uri="{FF2B5EF4-FFF2-40B4-BE49-F238E27FC236}">
                    <a16:creationId xmlns:a16="http://schemas.microsoft.com/office/drawing/2014/main" id="{C7DC5830-C893-44B1-A077-DC081D0F980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6" name="Freeform 15">
                <a:extLst>
                  <a:ext uri="{FF2B5EF4-FFF2-40B4-BE49-F238E27FC236}">
                    <a16:creationId xmlns:a16="http://schemas.microsoft.com/office/drawing/2014/main" id="{0EFBEC17-9A04-478C-B3D7-F0458FA3E27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7" name="Line 16">
                <a:extLst>
                  <a:ext uri="{FF2B5EF4-FFF2-40B4-BE49-F238E27FC236}">
                    <a16:creationId xmlns:a16="http://schemas.microsoft.com/office/drawing/2014/main" id="{B265112B-A546-46CB-939F-EE5FC64D9A53}"/>
                  </a:ext>
                  <a:ext uri="{C183D7F6-B498-43B3-948B-1728B52AA6E4}">
                    <adec:decorative xmlns=""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6B124BA2-F125-4953-B5AA-9AA94587A07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9" name="Freeform 18">
                <a:extLst>
                  <a:ext uri="{FF2B5EF4-FFF2-40B4-BE49-F238E27FC236}">
                    <a16:creationId xmlns:a16="http://schemas.microsoft.com/office/drawing/2014/main" id="{2F2454F3-6600-44C5-BEF0-98B2A48AD81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0" name="Freeform 19">
                <a:extLst>
                  <a:ext uri="{FF2B5EF4-FFF2-40B4-BE49-F238E27FC236}">
                    <a16:creationId xmlns:a16="http://schemas.microsoft.com/office/drawing/2014/main" id="{EB7D5281-9399-49F6-A23A-E29882CE5D9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1" name="Freeform 20">
                <a:extLst>
                  <a:ext uri="{FF2B5EF4-FFF2-40B4-BE49-F238E27FC236}">
                    <a16:creationId xmlns:a16="http://schemas.microsoft.com/office/drawing/2014/main" id="{4E063C23-C874-4935-A2EE-D177AC31B1C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0" name="Rectangle 21">
                <a:extLst>
                  <a:ext uri="{FF2B5EF4-FFF2-40B4-BE49-F238E27FC236}">
                    <a16:creationId xmlns:a16="http://schemas.microsoft.com/office/drawing/2014/main" id="{9247FC0E-B207-4129-90EE-CF9019EAF84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43" name="Freeform 22">
                <a:extLst>
                  <a:ext uri="{FF2B5EF4-FFF2-40B4-BE49-F238E27FC236}">
                    <a16:creationId xmlns:a16="http://schemas.microsoft.com/office/drawing/2014/main" id="{6D7B9A75-EEE3-45E0-BCD2-AC455BA156A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4" name="Freeform 23">
                <a:extLst>
                  <a:ext uri="{FF2B5EF4-FFF2-40B4-BE49-F238E27FC236}">
                    <a16:creationId xmlns:a16="http://schemas.microsoft.com/office/drawing/2014/main" id="{5D858DB7-D775-47E2-BE37-66FEF2DD54C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5" name="Freeform 24">
                <a:extLst>
                  <a:ext uri="{FF2B5EF4-FFF2-40B4-BE49-F238E27FC236}">
                    <a16:creationId xmlns:a16="http://schemas.microsoft.com/office/drawing/2014/main" id="{78917B15-CCBE-4FAF-AF82-2E63C5FE408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6" name="Freeform 25">
                <a:extLst>
                  <a:ext uri="{FF2B5EF4-FFF2-40B4-BE49-F238E27FC236}">
                    <a16:creationId xmlns:a16="http://schemas.microsoft.com/office/drawing/2014/main" id="{4E6C3AF2-7797-4A99-B63D-E1CA690733FE}"/>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7" name="Freeform 26">
                <a:extLst>
                  <a:ext uri="{FF2B5EF4-FFF2-40B4-BE49-F238E27FC236}">
                    <a16:creationId xmlns:a16="http://schemas.microsoft.com/office/drawing/2014/main" id="{7A824205-8396-4F7F-AD5C-69BBD4834D5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8" name="Freeform 27">
                <a:extLst>
                  <a:ext uri="{FF2B5EF4-FFF2-40B4-BE49-F238E27FC236}">
                    <a16:creationId xmlns:a16="http://schemas.microsoft.com/office/drawing/2014/main" id="{39B23340-C1C8-464F-904F-7478B83F6E5C}"/>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9" name="Freeform 28">
                <a:extLst>
                  <a:ext uri="{FF2B5EF4-FFF2-40B4-BE49-F238E27FC236}">
                    <a16:creationId xmlns:a16="http://schemas.microsoft.com/office/drawing/2014/main" id="{7D8E5E81-89A1-45D2-81DF-664EDEBC862B}"/>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0" name="Freeform 29">
                <a:extLst>
                  <a:ext uri="{FF2B5EF4-FFF2-40B4-BE49-F238E27FC236}">
                    <a16:creationId xmlns:a16="http://schemas.microsoft.com/office/drawing/2014/main" id="{69B86481-2D49-407E-9E05-657ECFC00462}"/>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1" name="Freeform 30">
                <a:extLst>
                  <a:ext uri="{FF2B5EF4-FFF2-40B4-BE49-F238E27FC236}">
                    <a16:creationId xmlns:a16="http://schemas.microsoft.com/office/drawing/2014/main" id="{169AFB82-7406-4E81-AE36-870C6B9C43B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2" name="Freeform 31">
                <a:extLst>
                  <a:ext uri="{FF2B5EF4-FFF2-40B4-BE49-F238E27FC236}">
                    <a16:creationId xmlns:a16="http://schemas.microsoft.com/office/drawing/2014/main" id="{18E229EF-ABC5-4360-8663-B052B02D216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grpSp>
          <p:nvGrpSpPr>
            <p:cNvPr id="15" name="Group 14">
              <a:extLst>
                <a:ext uri="{FF2B5EF4-FFF2-40B4-BE49-F238E27FC236}">
                  <a16:creationId xmlns:a16="http://schemas.microsoft.com/office/drawing/2014/main" id="{73EC19A3-1B4D-4193-90B5-8042696471BE}"/>
                </a:ext>
                <a:ext uri="{C183D7F6-B498-43B3-948B-1728B52AA6E4}">
                  <adec:decorative xmlns=""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BD7591BD-BC5E-4744-912C-6C42EB02040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 name="Freeform 33">
                <a:extLst>
                  <a:ext uri="{FF2B5EF4-FFF2-40B4-BE49-F238E27FC236}">
                    <a16:creationId xmlns:a16="http://schemas.microsoft.com/office/drawing/2014/main" id="{DC050995-C62E-401C-823F-CB7D1564171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 name="Freeform 34">
                <a:extLst>
                  <a:ext uri="{FF2B5EF4-FFF2-40B4-BE49-F238E27FC236}">
                    <a16:creationId xmlns:a16="http://schemas.microsoft.com/office/drawing/2014/main" id="{549B874B-72E9-4BB1-ABF2-788344658300}"/>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 name="Freeform 35">
                <a:extLst>
                  <a:ext uri="{FF2B5EF4-FFF2-40B4-BE49-F238E27FC236}">
                    <a16:creationId xmlns:a16="http://schemas.microsoft.com/office/drawing/2014/main" id="{D2A70290-19F4-42FB-8FD4-08F372AD21A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0" name="Freeform 36">
                <a:extLst>
                  <a:ext uri="{FF2B5EF4-FFF2-40B4-BE49-F238E27FC236}">
                    <a16:creationId xmlns:a16="http://schemas.microsoft.com/office/drawing/2014/main" id="{0BE086E3-6715-4BA0-92D4-FFDEF29A4EB8}"/>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1" name="Freeform 37">
                <a:extLst>
                  <a:ext uri="{FF2B5EF4-FFF2-40B4-BE49-F238E27FC236}">
                    <a16:creationId xmlns:a16="http://schemas.microsoft.com/office/drawing/2014/main" id="{367D92F7-0C3B-4AA7-9723-0760B3638D1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2" name="Freeform 38">
                <a:extLst>
                  <a:ext uri="{FF2B5EF4-FFF2-40B4-BE49-F238E27FC236}">
                    <a16:creationId xmlns:a16="http://schemas.microsoft.com/office/drawing/2014/main" id="{E710C654-11A4-485C-BE80-640A07F5B9E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3" name="Freeform 39">
                <a:extLst>
                  <a:ext uri="{FF2B5EF4-FFF2-40B4-BE49-F238E27FC236}">
                    <a16:creationId xmlns:a16="http://schemas.microsoft.com/office/drawing/2014/main" id="{8BDA2610-3945-4B52-BBE0-8F31BCFA73A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4" name="Freeform 40">
                <a:extLst>
                  <a:ext uri="{FF2B5EF4-FFF2-40B4-BE49-F238E27FC236}">
                    <a16:creationId xmlns:a16="http://schemas.microsoft.com/office/drawing/2014/main" id="{50F00F46-4C04-4D7F-AECE-F93A5E17A977}"/>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5" name="Rectangle 41">
                <a:extLst>
                  <a:ext uri="{FF2B5EF4-FFF2-40B4-BE49-F238E27FC236}">
                    <a16:creationId xmlns:a16="http://schemas.microsoft.com/office/drawing/2014/main" id="{8C266885-7331-485C-A13C-CED4D0205E9C}"/>
                  </a:ext>
                  <a:ext uri="{C183D7F6-B498-43B3-948B-1728B52AA6E4}">
                    <adec:decorative xmlns=""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61" name="Rectangle 53">
            <a:extLst>
              <a:ext uri="{FF2B5EF4-FFF2-40B4-BE49-F238E27FC236}">
                <a16:creationId xmlns:a16="http://schemas.microsoft.com/office/drawing/2014/main" id="{3A24221C-670F-4411-AC01-F9F88CB3D7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233674"/>
          </a:xfrm>
          <a:prstGeom prst="rect">
            <a:avLst/>
          </a:prstGeom>
          <a:ln>
            <a:noFill/>
          </a:ln>
          <a:effectLst>
            <a:innerShdw blurRad="63500" dist="38100" dir="54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56" name="Picture 2">
            <a:extLst>
              <a:ext uri="{FF2B5EF4-FFF2-40B4-BE49-F238E27FC236}">
                <a16:creationId xmlns:a16="http://schemas.microsoft.com/office/drawing/2014/main" id="{96BD1BD4-F5F9-4A91-81EA-5923E1AEE67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4210051"/>
            <a:ext cx="12195179" cy="2647949"/>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6FA1A7FE-8D73-1C48-8FFF-EDB81BEB002C}"/>
              </a:ext>
            </a:extLst>
          </p:cNvPr>
          <p:cNvSpPr>
            <a:spLocks noGrp="1"/>
          </p:cNvSpPr>
          <p:nvPr>
            <p:ph type="title"/>
          </p:nvPr>
        </p:nvSpPr>
        <p:spPr>
          <a:xfrm>
            <a:off x="1074506" y="4571998"/>
            <a:ext cx="9905998" cy="1635317"/>
          </a:xfrm>
        </p:spPr>
        <p:txBody>
          <a:bodyPr anchor="ctr">
            <a:normAutofit fontScale="90000"/>
          </a:bodyPr>
          <a:lstStyle/>
          <a:p>
            <a:pPr marL="571500" indent="-571500">
              <a:buFont typeface="Arial" panose="020B0604020202020204" pitchFamily="34" charset="0"/>
              <a:buChar char="•"/>
            </a:pPr>
            <a:r>
              <a:rPr lang="en-US" sz="4000" dirty="0">
                <a:solidFill>
                  <a:srgbClr val="FFFFFF"/>
                </a:solidFill>
              </a:rPr>
              <a:t>Data analysis </a:t>
            </a:r>
            <a:br>
              <a:rPr lang="en-US" sz="4000" dirty="0">
                <a:solidFill>
                  <a:srgbClr val="FFFFFF"/>
                </a:solidFill>
              </a:rPr>
            </a:br>
            <a:r>
              <a:rPr lang="en-US" sz="2700" dirty="0">
                <a:solidFill>
                  <a:srgbClr val="FFFFFF"/>
                </a:solidFill>
              </a:rPr>
              <a:t>Paired sample t-test </a:t>
            </a:r>
            <a:br>
              <a:rPr lang="en-US" sz="2700" dirty="0">
                <a:solidFill>
                  <a:srgbClr val="FFFFFF"/>
                </a:solidFill>
              </a:rPr>
            </a:br>
            <a:r>
              <a:rPr lang="en-US" sz="4000" dirty="0">
                <a:solidFill>
                  <a:srgbClr val="FFFFFF"/>
                </a:solidFill>
              </a:rPr>
              <a:t/>
            </a:r>
            <a:br>
              <a:rPr lang="en-US" sz="4000" dirty="0">
                <a:solidFill>
                  <a:srgbClr val="FFFFFF"/>
                </a:solidFill>
              </a:rPr>
            </a:br>
            <a:endParaRPr lang="en-US" sz="4000" dirty="0">
              <a:solidFill>
                <a:srgbClr val="FFFFFF"/>
              </a:solidFill>
            </a:endParaRPr>
          </a:p>
        </p:txBody>
      </p:sp>
      <p:graphicFrame>
        <p:nvGraphicFramePr>
          <p:cNvPr id="4" name="Picture Placeholder 12">
            <a:extLst>
              <a:ext uri="{FF2B5EF4-FFF2-40B4-BE49-F238E27FC236}">
                <a16:creationId xmlns:a16="http://schemas.microsoft.com/office/drawing/2014/main" id="{A7FFF20D-A294-214E-B012-2A3A252371D5}"/>
              </a:ext>
            </a:extLst>
          </p:cNvPr>
          <p:cNvGraphicFramePr>
            <a:graphicFrameLocks noGrp="1"/>
          </p:cNvGraphicFramePr>
          <p:nvPr>
            <p:ph idx="1"/>
          </p:nvPr>
        </p:nvGraphicFramePr>
        <p:xfrm>
          <a:off x="822930" y="387575"/>
          <a:ext cx="10288967" cy="3722463"/>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437886195"/>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3EFC-4999-EC42-B39B-C3596A48D844}"/>
              </a:ext>
            </a:extLst>
          </p:cNvPr>
          <p:cNvSpPr>
            <a:spLocks noGrp="1"/>
          </p:cNvSpPr>
          <p:nvPr>
            <p:ph type="title"/>
          </p:nvPr>
        </p:nvSpPr>
        <p:spPr/>
        <p:txBody>
          <a:bodyPr/>
          <a:lstStyle/>
          <a:p>
            <a:r>
              <a:rPr lang="en-US" dirty="0"/>
              <a:t>Ethical Considerations and Limitations</a:t>
            </a:r>
          </a:p>
        </p:txBody>
      </p:sp>
      <p:sp>
        <p:nvSpPr>
          <p:cNvPr id="3" name="Content Placeholder 2">
            <a:extLst>
              <a:ext uri="{FF2B5EF4-FFF2-40B4-BE49-F238E27FC236}">
                <a16:creationId xmlns:a16="http://schemas.microsoft.com/office/drawing/2014/main" id="{D4C06D41-E895-5F40-B757-56C22801CFC5}"/>
              </a:ext>
            </a:extLst>
          </p:cNvPr>
          <p:cNvSpPr>
            <a:spLocks noGrp="1"/>
          </p:cNvSpPr>
          <p:nvPr>
            <p:ph sz="half" idx="1"/>
          </p:nvPr>
        </p:nvSpPr>
        <p:spPr/>
        <p:txBody>
          <a:bodyPr>
            <a:normAutofit fontScale="92500"/>
          </a:bodyPr>
          <a:lstStyle/>
          <a:p>
            <a:r>
              <a:rPr lang="en-US" dirty="0"/>
              <a:t>Allergic reactions to application of tape </a:t>
            </a:r>
          </a:p>
          <a:p>
            <a:r>
              <a:rPr lang="en-US" dirty="0"/>
              <a:t>Risk of injury during completion of designed test </a:t>
            </a:r>
          </a:p>
          <a:p>
            <a:r>
              <a:rPr lang="en-US" dirty="0"/>
              <a:t>Risk of delayed onset of muscle soreness </a:t>
            </a:r>
          </a:p>
          <a:p>
            <a:r>
              <a:rPr lang="en-US" dirty="0"/>
              <a:t>Consideration of participants’ mental well being </a:t>
            </a:r>
          </a:p>
        </p:txBody>
      </p:sp>
      <p:sp>
        <p:nvSpPr>
          <p:cNvPr id="4" name="Content Placeholder 3">
            <a:extLst>
              <a:ext uri="{FF2B5EF4-FFF2-40B4-BE49-F238E27FC236}">
                <a16:creationId xmlns:a16="http://schemas.microsoft.com/office/drawing/2014/main" id="{D268B571-DCFA-4A47-A370-1526E05FBF6F}"/>
              </a:ext>
            </a:extLst>
          </p:cNvPr>
          <p:cNvSpPr>
            <a:spLocks noGrp="1"/>
          </p:cNvSpPr>
          <p:nvPr>
            <p:ph sz="half" idx="2"/>
          </p:nvPr>
        </p:nvSpPr>
        <p:spPr/>
        <p:txBody>
          <a:bodyPr>
            <a:normAutofit fontScale="92500"/>
          </a:bodyPr>
          <a:lstStyle/>
          <a:p>
            <a:r>
              <a:rPr lang="en-US" dirty="0"/>
              <a:t>Consistent application of tape </a:t>
            </a:r>
          </a:p>
          <a:p>
            <a:r>
              <a:rPr lang="en-US" dirty="0"/>
              <a:t>Use of healthy participants </a:t>
            </a:r>
          </a:p>
          <a:p>
            <a:r>
              <a:rPr lang="en-US" dirty="0"/>
              <a:t>Sample size of the study - will the study be adequately powered to detect hypothesized changes?</a:t>
            </a:r>
          </a:p>
          <a:p>
            <a:r>
              <a:rPr lang="en-US" dirty="0"/>
              <a:t>Experience and reliability of the researcher’s use of testing methods</a:t>
            </a:r>
          </a:p>
          <a:p>
            <a:endParaRPr lang="en-US" dirty="0"/>
          </a:p>
        </p:txBody>
      </p:sp>
    </p:spTree>
    <p:extLst>
      <p:ext uri="{BB962C8B-B14F-4D97-AF65-F5344CB8AC3E}">
        <p14:creationId xmlns:p14="http://schemas.microsoft.com/office/powerpoint/2010/main" val="9104503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830581-133E-A244-8937-C81917FFCF29}"/>
              </a:ext>
            </a:extLst>
          </p:cNvPr>
          <p:cNvSpPr txBox="1"/>
          <p:nvPr/>
        </p:nvSpPr>
        <p:spPr>
          <a:xfrm>
            <a:off x="993228" y="505122"/>
            <a:ext cx="4887310" cy="584775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Delahunt, E.,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Bleakley</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C. M.,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Bossard</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D. S., Caulfield, B. M., Docherty, C. L., Doherty, C., and Gribble, P. A. (2018). Clinical assessment of acute lateral ankle sprain injuries (ROAST): 2019 consensus statement and recommendations of the international ankle consortium.</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 British Journal of Sports Medicine, 52</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(20), 1304.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Dizon</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J. M. R., and Reyes, J. J. B. (2010). A systematic review on the effectiveness of external ankle supports in the prevention of inversion ankle sprains among elite and recreational players.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Journal of Science and Medicine in Sport, 13</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(3), 309-17.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Doherty, C.,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Bleakley</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C., Delahunt, E., and Holden, S. (2017). Treatment and prevention of acute and recurrent ankle sprain: An overview of systematic reviews with meta-analysis.</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 British Journal of Sports Medicine, 51</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(2), 113.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Doherty, C., Delahunt, E., Caulfield, B., Hertel, J., Ryan, J., and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Bleakley</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C. (2014). The incidence and prevalence of ankle sprain injury: A systematic review and meta-analysis of prospective epidemiological studies.</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 Sports Medicine, 44</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(1), 123-140.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Forbes, H.,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Thrussell</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S., Haycock, N.,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Lohkamp</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M., &amp; White, M. (2013). The effect of prophylactic ankle support during simulated soccer activity.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Journal of sport rehabilitation</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22</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(3), 170-176.</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Greene, T. A., and Hillman, S. K. (1990). Comparison of support provided by a semirigid orthosis and adhesive ankle taping before, during, and after exercise.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The American Journal of Sports Medicine</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18</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(5), 498-506.</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Gribble, P. A.,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Bleakley</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C. M., Caulfield, B. M., Docherty, C. L.,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Fourchet</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F., Fong, D. T., and Delahunt, E. (2016). Evidence review for the 2016 international ankle consortium consensus statement on the prevalence, impact and long-term consequences of lateral ankle sprains.</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 British Journal of Sports Medicine, 50</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(24), 1496.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Gross, M. T., Lapp, A. K., and Davis, J. M. (1991). Comparison of swede-o-universal® Ankle Support and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Aircast</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Sport-Stirrup™ Orthoses and ankle tape in restricting eversion-inversion before and after exercise.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Journal of Orthopaedic &amp; Sports Physical Therapy</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13</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(1), 11-19.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Heijnders</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I. L. C., and Lin, C. C. (2012). Treatment of acute ankle sprains: Evidence on the use of an ankle brace is unclear.</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 British Journal of Sports Medicine, 46</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(12), 852.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Hopper, D. M.,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Grisbrook</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T. L., Finucane, M., &amp; </a:t>
            </a:r>
            <a:r>
              <a:rPr kumimoji="0" lang="en-GB" sz="1100" b="0" i="0" u="none" strike="noStrike" kern="1200" cap="none" spc="0" normalizeH="0" baseline="0" noProof="0" dirty="0" err="1">
                <a:ln>
                  <a:noFill/>
                </a:ln>
                <a:solidFill>
                  <a:prstClr val="white"/>
                </a:solidFill>
                <a:effectLst/>
                <a:uLnTx/>
                <a:uFillTx/>
                <a:latin typeface="Tw Cen MT" panose="020B0602020104020603"/>
                <a:ea typeface="+mn-ea"/>
                <a:cs typeface="+mn-cs"/>
              </a:rPr>
              <a:t>Nosaka</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K. (2014). Effect of ankle taping on angle and force matching and strength of the plantar flexors.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Physical Therapy in Sport</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100" b="0" i="1" u="none" strike="noStrike" kern="1200" cap="none" spc="0" normalizeH="0" baseline="0" noProof="0" dirty="0">
                <a:ln>
                  <a:noFill/>
                </a:ln>
                <a:solidFill>
                  <a:prstClr val="white"/>
                </a:solidFill>
                <a:effectLst/>
                <a:uLnTx/>
                <a:uFillTx/>
                <a:latin typeface="Tw Cen MT" panose="020B0602020104020603"/>
                <a:ea typeface="+mn-ea"/>
                <a:cs typeface="+mn-cs"/>
              </a:rPr>
              <a:t>15</a:t>
            </a:r>
            <a:r>
              <a:rPr kumimoji="0" lang="en-GB" sz="1100" b="0" i="0" u="none" strike="noStrike" kern="1200" cap="none" spc="0" normalizeH="0" baseline="0" noProof="0" dirty="0">
                <a:ln>
                  <a:noFill/>
                </a:ln>
                <a:solidFill>
                  <a:prstClr val="white"/>
                </a:solidFill>
                <a:effectLst/>
                <a:uLnTx/>
                <a:uFillTx/>
                <a:latin typeface="Tw Cen MT" panose="020B0602020104020603"/>
                <a:ea typeface="+mn-ea"/>
                <a:cs typeface="+mn-cs"/>
              </a:rPr>
              <a:t>(4), 254-260.</a:t>
            </a:r>
            <a:endParaRPr kumimoji="0" lang="en-US" sz="11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7" name="Rectangle 6">
            <a:extLst>
              <a:ext uri="{FF2B5EF4-FFF2-40B4-BE49-F238E27FC236}">
                <a16:creationId xmlns:a16="http://schemas.microsoft.com/office/drawing/2014/main" id="{B17D71F7-37CA-C345-8818-E7A1F5156E4A}"/>
              </a:ext>
            </a:extLst>
          </p:cNvPr>
          <p:cNvSpPr/>
          <p:nvPr/>
        </p:nvSpPr>
        <p:spPr>
          <a:xfrm>
            <a:off x="5880538" y="505122"/>
            <a:ext cx="6096000" cy="5747727"/>
          </a:xfrm>
          <a:prstGeom prst="rect">
            <a:avLst/>
          </a:prstGeom>
        </p:spPr>
        <p:txBody>
          <a:bodyP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Hopper, D.,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Samsson</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K.,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Hulenik</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T., Ng, C., Hall, T., &amp; Robinson, K. (2009). The influence of Mulligan ankle taping during balance performance in subjects with unilateral chronic ankle instability.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Physical Therapy in Sport</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10</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(4), 125-130.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Hume, P., and Gerrard, D. (1998). Effectiveness of external ankle support.</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 Sports Medicine, 25</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(5), 285-312.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Iris, M.,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Monterde</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S., Salvador, M.,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Salvat</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I., Fernández-</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Ballart</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J., and Judith, B. (2010). Ankle taping can improve proprioception in healthy volunteers.</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 Foot &amp; Ankle International, 31</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(12), 1099-1106.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Jeffriess</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M. D., Schultz, A. B., McGann, T. S., Callaghan, S. J., &amp;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Lockie</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R. G. (2015). Effects of preventative ankle taping on planned change-of-direction and reactive agility performance and ankle muscle activity in basketballers.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Journal of sports science &amp; medicine</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14</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(4), 864.</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Manfroy</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P. P., Ashton-Miller, J A., and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Wojtys</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E. M. (1997). The effect of exercise,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prewrap</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and athletic tape on the maximal active and passive ankle resistance to ankle inversion.</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 The American Journal of Sports Medicine, 25</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(2), 156-63.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Myburgh</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K. H., Vaughan, C. L., and Isaacs, S. K. (1984). The effects of ankle guards and taping on joint motion before, during, and after a squash match.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The American Journal of Sports Medicine</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12</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(6), 441-446.</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Purcell, S.B.,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Schuckman</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B.E., Docherty, C.L., Schrader, J. and Poppy, W. (2009). Differences in ankle range of motion before and after exercise in 2 tape conditions.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The American Journal of Sports Medicine</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37</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(2), 383-389.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Raya, M. A., Gailey, R. S.,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Gaunaurd</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I. A., Jayne, D. M., Campbell, S. M., Gagne, E., … Tucker, C. (2013). Comparison of three agility tests with male servicemembers: Edgren Side Step Test, T-Test, and Illinois Agility Test.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Journal of Rehabilitation Research &amp; Development</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50</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(7), 951–960.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Raymond, J., Nicholson, L. L., Hiller, C. E., and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Refshauge</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K. M. (2012). The effect of ankle taping or bracing on proprioception in functional ankle instability: A systematic review and meta-analysis.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Journal of Science and Medicine in Sport, 15</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(5), 386-92.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Ryan, J. L., &amp; Starkey, C. (2002). Evaluation of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orthopedic</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and athletic injures. </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Philadelphia: FA Davis Company</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369-371.</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Schiftan, G. S., Ross, L. A., &amp; Hahne, A. J. (2015). The effectiveness of proprioceptive training in preventing ankle sprains in sporting populations: A systematic review and meta-analysis.</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 Journal of Science and Medicine in Sport, 18</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(3), 238-244.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Vuurberg</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G.,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Hoorntje</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A., Wink, L.M., Brent F W Van der,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Doelen</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Michel P Van, D.B., Dekker, R., C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Niek</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V.D.,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Krips</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R.,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Loogman</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M.C.M.,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Ridderikhof</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M.L.,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Smithuis</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F.F.,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Stufkens</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S.A.S., Evert, A.L.M.V., De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bie</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R.,A. and Gino, M.M.J.K.(2018). Diagnosis, treatment and prevention of ankle sprains: Update of an evidence-based clinical guideline.</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 British Journal of Sports Medicine, 52</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(15), 956.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Willeford, Kristin, MS, ATC, Stanek, Justin M, EdD, ATC, and </a:t>
            </a:r>
            <a:r>
              <a:rPr kumimoji="0" lang="en-GB" sz="1050" b="0" i="0" u="none" strike="noStrike" kern="1200" cap="none" spc="0" normalizeH="0" baseline="0" noProof="0" dirty="0" err="1">
                <a:ln>
                  <a:noFill/>
                </a:ln>
                <a:solidFill>
                  <a:prstClr val="white"/>
                </a:solidFill>
                <a:effectLst/>
                <a:uLnTx/>
                <a:uFillTx/>
                <a:latin typeface="Tw Cen MT" panose="020B0602020104020603"/>
                <a:ea typeface="+mn-ea"/>
                <a:cs typeface="+mn-cs"/>
              </a:rPr>
              <a:t>McLoda</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 Todd A, PhD, AT. (2018). Collegiate football players' ankle range of motion and dynamic balance in braced and self-Adherent–Taped conditions.</a:t>
            </a:r>
            <a:r>
              <a:rPr kumimoji="0" lang="en-GB" sz="1050" b="0" i="1" u="none" strike="noStrike" kern="1200" cap="none" spc="0" normalizeH="0" baseline="0" noProof="0" dirty="0">
                <a:ln>
                  <a:noFill/>
                </a:ln>
                <a:solidFill>
                  <a:prstClr val="white"/>
                </a:solidFill>
                <a:effectLst/>
                <a:uLnTx/>
                <a:uFillTx/>
                <a:latin typeface="Tw Cen MT" panose="020B0602020104020603"/>
                <a:ea typeface="+mn-ea"/>
                <a:cs typeface="+mn-cs"/>
              </a:rPr>
              <a:t> Journal of Athletic Training, 53</a:t>
            </a:r>
            <a:r>
              <a:rPr kumimoji="0" lang="en-GB" sz="1050" b="0" i="0" u="none" strike="noStrike" kern="1200" cap="none" spc="0" normalizeH="0" baseline="0" noProof="0" dirty="0">
                <a:ln>
                  <a:noFill/>
                </a:ln>
                <a:solidFill>
                  <a:prstClr val="white"/>
                </a:solidFill>
                <a:effectLst/>
                <a:uLnTx/>
                <a:uFillTx/>
                <a:latin typeface="Tw Cen MT" panose="020B0602020104020603"/>
                <a:ea typeface="+mn-ea"/>
                <a:cs typeface="+mn-cs"/>
              </a:rPr>
              <a:t>(1), 66-71</a:t>
            </a:r>
          </a:p>
        </p:txBody>
      </p:sp>
    </p:spTree>
    <p:extLst>
      <p:ext uri="{BB962C8B-B14F-4D97-AF65-F5344CB8AC3E}">
        <p14:creationId xmlns:p14="http://schemas.microsoft.com/office/powerpoint/2010/main" val="9923628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047A07-72EC-41BC-A55F-C264F639FB2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pic>
        <p:nvPicPr>
          <p:cNvPr id="5" name="Picture 4" descr="A picture containing person, soccer, playing, man&#10;&#10;Description automatically generated">
            <a:extLst>
              <a:ext uri="{FF2B5EF4-FFF2-40B4-BE49-F238E27FC236}">
                <a16:creationId xmlns:a16="http://schemas.microsoft.com/office/drawing/2014/main" id="{5682C5C7-1543-4D4A-ACF6-A5AE7B7D05D5}"/>
              </a:ext>
            </a:extLst>
          </p:cNvPr>
          <p:cNvPicPr>
            <a:picLocks noChangeAspect="1"/>
          </p:cNvPicPr>
          <p:nvPr/>
        </p:nvPicPr>
        <p:blipFill rotWithShape="1">
          <a:blip r:embed="rId3" cstate="email">
            <a:alphaModFix amt="35000"/>
            <a:extLst>
              <a:ext uri="{28A0092B-C50C-407E-A947-70E740481C1C}">
                <a14:useLocalDpi xmlns:a14="http://schemas.microsoft.com/office/drawing/2010/main"/>
              </a:ext>
            </a:extLst>
          </a:blip>
          <a:srcRect/>
          <a:stretch/>
        </p:blipFill>
        <p:spPr>
          <a:xfrm>
            <a:off x="-1" y="0"/>
            <a:ext cx="12232849" cy="6858000"/>
          </a:xfrm>
          <a:prstGeom prst="rect">
            <a:avLst/>
          </a:prstGeom>
          <a:effectLst>
            <a:outerShdw blurRad="50800" dist="50800" dir="5400000" algn="ctr" rotWithShape="0">
              <a:srgbClr val="000000">
                <a:alpha val="0"/>
              </a:srgbClr>
            </a:outerShdw>
            <a:reflection endPos="65000" dist="50800" dir="5400000" sy="-100000" algn="bl" rotWithShape="0"/>
          </a:effectLst>
        </p:spPr>
      </p:pic>
      <p:sp>
        <p:nvSpPr>
          <p:cNvPr id="2" name="Title 1">
            <a:extLst>
              <a:ext uri="{FF2B5EF4-FFF2-40B4-BE49-F238E27FC236}">
                <a16:creationId xmlns:a16="http://schemas.microsoft.com/office/drawing/2014/main" id="{17EC6ED2-A6CC-C84A-BB88-BF19D839A892}"/>
              </a:ext>
            </a:extLst>
          </p:cNvPr>
          <p:cNvSpPr>
            <a:spLocks noGrp="1"/>
          </p:cNvSpPr>
          <p:nvPr>
            <p:ph type="ctrTitle"/>
          </p:nvPr>
        </p:nvSpPr>
        <p:spPr>
          <a:xfrm>
            <a:off x="408947" y="505508"/>
            <a:ext cx="9827873" cy="3732453"/>
          </a:xfrm>
        </p:spPr>
        <p:txBody>
          <a:bodyPr>
            <a:normAutofit fontScale="90000"/>
          </a:bodyPr>
          <a:lstStyle/>
          <a:p>
            <a:r>
              <a:rPr lang="en-GB" dirty="0">
                <a:latin typeface="Verdana" panose="020B0604030504040204" pitchFamily="34" charset="0"/>
                <a:ea typeface="Verdana" panose="020B0604030504040204" pitchFamily="34" charset="0"/>
                <a:cs typeface="Verdana" panose="020B0604030504040204" pitchFamily="34" charset="0"/>
              </a:rPr>
              <a:t>The efficacy of kinesiology tape on subjective and dynamic ankle stability in male international futsal players</a:t>
            </a:r>
            <a:endParaRPr lang="en-US" b="1" dirty="0">
              <a:latin typeface="Verdana" panose="020B0604030504040204" pitchFamily="34" charset="0"/>
              <a:ea typeface="Verdana" panose="020B0604030504040204" pitchFamily="34" charset="0"/>
              <a:cs typeface="Verdana" panose="020B0604030504040204" pitchFamily="34" charset="0"/>
            </a:endParaRPr>
          </a:p>
        </p:txBody>
      </p:sp>
      <p:sp>
        <p:nvSpPr>
          <p:cNvPr id="3" name="Subtitle 2">
            <a:extLst>
              <a:ext uri="{FF2B5EF4-FFF2-40B4-BE49-F238E27FC236}">
                <a16:creationId xmlns:a16="http://schemas.microsoft.com/office/drawing/2014/main" id="{18E46230-C095-D14A-B9C2-2E0B6D0C76E4}"/>
              </a:ext>
            </a:extLst>
          </p:cNvPr>
          <p:cNvSpPr>
            <a:spLocks noGrp="1"/>
          </p:cNvSpPr>
          <p:nvPr>
            <p:ph type="subTitle" idx="1"/>
          </p:nvPr>
        </p:nvSpPr>
        <p:spPr>
          <a:xfrm>
            <a:off x="408948" y="4525982"/>
            <a:ext cx="10572000" cy="434974"/>
          </a:xfrm>
        </p:spPr>
        <p:txBody>
          <a:bodyPr>
            <a:normAutofit/>
          </a:bodyPr>
          <a:lstStyle/>
          <a:p>
            <a:r>
              <a:rPr lang="en-US" dirty="0">
                <a:ln w="0"/>
                <a:effectLst>
                  <a:outerShdw blurRad="38100" dist="25400" dir="5400000" algn="ctr" rotWithShape="0">
                    <a:srgbClr val="6E747A">
                      <a:alpha val="43000"/>
                    </a:srgbClr>
                  </a:outerShdw>
                </a:effectLst>
              </a:rPr>
              <a:t>Sara Gray – 160029 – SHSS6069</a:t>
            </a:r>
          </a:p>
        </p:txBody>
      </p:sp>
    </p:spTree>
    <p:extLst>
      <p:ext uri="{BB962C8B-B14F-4D97-AF65-F5344CB8AC3E}">
        <p14:creationId xmlns:p14="http://schemas.microsoft.com/office/powerpoint/2010/main" val="20660718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6ABA9-1507-E14C-84F8-A8B8E44214BB}"/>
              </a:ext>
            </a:extLst>
          </p:cNvPr>
          <p:cNvSpPr>
            <a:spLocks noGrp="1"/>
          </p:cNvSpPr>
          <p:nvPr>
            <p:ph type="title"/>
          </p:nvPr>
        </p:nvSpPr>
        <p:spPr>
          <a:xfrm>
            <a:off x="253187" y="651628"/>
            <a:ext cx="6106978" cy="1080938"/>
          </a:xfrm>
        </p:spPr>
        <p:txBody>
          <a:bodyPr>
            <a:normAutofit fontScale="90000"/>
          </a:bodyPr>
          <a:lstStyle/>
          <a:p>
            <a:r>
              <a:rPr lang="en-US" b="1" dirty="0"/>
              <a:t>Introduction and supporting </a:t>
            </a:r>
            <a:r>
              <a:rPr lang="en-US" dirty="0"/>
              <a:t>l</a:t>
            </a:r>
            <a:r>
              <a:rPr lang="en-US" b="1" dirty="0"/>
              <a:t>iterature</a:t>
            </a:r>
          </a:p>
        </p:txBody>
      </p:sp>
      <p:sp>
        <p:nvSpPr>
          <p:cNvPr id="3" name="Content Placeholder 2">
            <a:extLst>
              <a:ext uri="{FF2B5EF4-FFF2-40B4-BE49-F238E27FC236}">
                <a16:creationId xmlns:a16="http://schemas.microsoft.com/office/drawing/2014/main" id="{83AFD813-EB91-C94A-BC70-EBF74BDBA87D}"/>
              </a:ext>
            </a:extLst>
          </p:cNvPr>
          <p:cNvSpPr>
            <a:spLocks noGrp="1"/>
          </p:cNvSpPr>
          <p:nvPr>
            <p:ph idx="1"/>
          </p:nvPr>
        </p:nvSpPr>
        <p:spPr>
          <a:xfrm>
            <a:off x="253188" y="1492912"/>
            <a:ext cx="6106977" cy="5613400"/>
          </a:xfrm>
        </p:spPr>
        <p:txBody>
          <a:bodyPr>
            <a:normAutofit/>
          </a:bodyPr>
          <a:lstStyle/>
          <a:p>
            <a:r>
              <a:rPr lang="en-US" sz="2400" dirty="0"/>
              <a:t>Greater injury risk than football</a:t>
            </a:r>
          </a:p>
          <a:p>
            <a:r>
              <a:rPr lang="en-US" sz="2400" dirty="0"/>
              <a:t>195.6 injuries per 1000 player hours</a:t>
            </a:r>
          </a:p>
          <a:p>
            <a:r>
              <a:rPr lang="en-US" sz="2400" dirty="0"/>
              <a:t>Ankle ligament sprains are the second most common injury</a:t>
            </a:r>
          </a:p>
          <a:p>
            <a:r>
              <a:rPr lang="en-US" sz="2400" dirty="0"/>
              <a:t>Kinesiology tape able to improve proprioception and neuromuscular  control(?)</a:t>
            </a:r>
          </a:p>
          <a:p>
            <a:r>
              <a:rPr lang="en-US" sz="2400" dirty="0"/>
              <a:t>Conflictive evidence amongst research</a:t>
            </a:r>
          </a:p>
        </p:txBody>
      </p:sp>
      <p:pic>
        <p:nvPicPr>
          <p:cNvPr id="6" name="Picture 5">
            <a:extLst>
              <a:ext uri="{FF2B5EF4-FFF2-40B4-BE49-F238E27FC236}">
                <a16:creationId xmlns:a16="http://schemas.microsoft.com/office/drawing/2014/main" id="{8829587C-68C3-EE45-8FC0-A395E6BBE5B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37965" y="365477"/>
            <a:ext cx="4973713" cy="3520984"/>
          </a:xfrm>
          <a:prstGeom prst="rect">
            <a:avLst/>
          </a:prstGeom>
        </p:spPr>
      </p:pic>
      <p:pic>
        <p:nvPicPr>
          <p:cNvPr id="8" name="Picture 7" descr="A picture containing person, building, indoor, soccer&#10;&#10;Description automatically generated">
            <a:extLst>
              <a:ext uri="{FF2B5EF4-FFF2-40B4-BE49-F238E27FC236}">
                <a16:creationId xmlns:a16="http://schemas.microsoft.com/office/drawing/2014/main" id="{2778C6E7-D380-B24D-B199-1034AAAEE9A9}"/>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6537965" y="4010526"/>
            <a:ext cx="4973713" cy="2630905"/>
          </a:xfrm>
          <a:prstGeom prst="rect">
            <a:avLst/>
          </a:prstGeom>
        </p:spPr>
      </p:pic>
    </p:spTree>
    <p:extLst>
      <p:ext uri="{BB962C8B-B14F-4D97-AF65-F5344CB8AC3E}">
        <p14:creationId xmlns:p14="http://schemas.microsoft.com/office/powerpoint/2010/main" val="3673018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1DFCBE5-52C1-48A9-89CF-E7D68CCA162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33" name="Freeform: Shape 32">
            <a:extLst>
              <a:ext uri="{FF2B5EF4-FFF2-40B4-BE49-F238E27FC236}">
                <a16:creationId xmlns:a16="http://schemas.microsoft.com/office/drawing/2014/main" id="{06AB74CA-E76D-4922-91FE-A4AAF0487C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custGeom>
            <a:avLst/>
            <a:gdLst>
              <a:gd name="connsiteX0" fmla="*/ 0 w 11707367"/>
              <a:gd name="connsiteY0" fmla="*/ 0 h 2572622"/>
              <a:gd name="connsiteX1" fmla="*/ 1888420 w 11707367"/>
              <a:gd name="connsiteY1" fmla="*/ 0 h 2572622"/>
              <a:gd name="connsiteX2" fmla="*/ 2198560 w 11707367"/>
              <a:gd name="connsiteY2" fmla="*/ 310139 h 2572622"/>
              <a:gd name="connsiteX3" fmla="*/ 2425431 w 11707367"/>
              <a:gd name="connsiteY3" fmla="*/ 310139 h 2572622"/>
              <a:gd name="connsiteX4" fmla="*/ 2735570 w 11707367"/>
              <a:gd name="connsiteY4" fmla="*/ 0 h 2572622"/>
              <a:gd name="connsiteX5" fmla="*/ 11707367 w 11707367"/>
              <a:gd name="connsiteY5" fmla="*/ 0 h 2572622"/>
              <a:gd name="connsiteX6" fmla="*/ 11707367 w 11707367"/>
              <a:gd name="connsiteY6" fmla="*/ 2572622 h 2572622"/>
              <a:gd name="connsiteX7" fmla="*/ 0 w 11707367"/>
              <a:gd name="connsiteY7" fmla="*/ 2572622 h 2572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367" h="2572622">
                <a:moveTo>
                  <a:pt x="0" y="0"/>
                </a:moveTo>
                <a:lnTo>
                  <a:pt x="1888420" y="0"/>
                </a:lnTo>
                <a:lnTo>
                  <a:pt x="2198560" y="310139"/>
                </a:lnTo>
                <a:cubicBezTo>
                  <a:pt x="2261209" y="372788"/>
                  <a:pt x="2362782" y="372788"/>
                  <a:pt x="2425431" y="310139"/>
                </a:cubicBezTo>
                <a:lnTo>
                  <a:pt x="2735570" y="0"/>
                </a:lnTo>
                <a:lnTo>
                  <a:pt x="11707367" y="0"/>
                </a:lnTo>
                <a:lnTo>
                  <a:pt x="11707367" y="2572622"/>
                </a:lnTo>
                <a:lnTo>
                  <a:pt x="0" y="2572622"/>
                </a:lnTo>
                <a:close/>
              </a:path>
            </a:pathLst>
          </a:custGeom>
          <a:solidFill>
            <a:srgbClr val="595959">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descr="A picture containing indoor, red, pair, sitting&#10;&#10;Description automatically generated">
            <a:extLst>
              <a:ext uri="{FF2B5EF4-FFF2-40B4-BE49-F238E27FC236}">
                <a16:creationId xmlns:a16="http://schemas.microsoft.com/office/drawing/2014/main" id="{5C43CDC6-2E31-4A44-BC18-E743C465A26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F2247CB4-C07A-0D4F-944E-BBEB04DA79EA}"/>
              </a:ext>
            </a:extLst>
          </p:cNvPr>
          <p:cNvSpPr>
            <a:spLocks noGrp="1"/>
          </p:cNvSpPr>
          <p:nvPr>
            <p:ph type="title"/>
          </p:nvPr>
        </p:nvSpPr>
        <p:spPr>
          <a:xfrm>
            <a:off x="243842" y="4241900"/>
            <a:ext cx="2967191" cy="2572622"/>
          </a:xfrm>
          <a:solidFill>
            <a:schemeClr val="bg1">
              <a:lumMod val="65000"/>
              <a:lumOff val="35000"/>
              <a:alpha val="88000"/>
            </a:schemeClr>
          </a:solidFill>
          <a:effectLst>
            <a:outerShdw blurRad="50800" dir="14400000">
              <a:srgbClr val="000000">
                <a:alpha val="60000"/>
              </a:srgbClr>
            </a:outerShdw>
            <a:softEdge rad="50800"/>
          </a:effectLst>
        </p:spPr>
        <p:txBody>
          <a:bodyPr anchor="ctr">
            <a:normAutofit/>
          </a:bodyPr>
          <a:lstStyle/>
          <a:p>
            <a:r>
              <a:rPr lang="en-US" sz="3200" b="1" dirty="0">
                <a:solidFill>
                  <a:srgbClr val="FFFFFF"/>
                </a:solidFill>
              </a:rPr>
              <a:t>Hypotheses</a:t>
            </a:r>
          </a:p>
        </p:txBody>
      </p:sp>
      <p:sp>
        <p:nvSpPr>
          <p:cNvPr id="3" name="Content Placeholder 2">
            <a:extLst>
              <a:ext uri="{FF2B5EF4-FFF2-40B4-BE49-F238E27FC236}">
                <a16:creationId xmlns:a16="http://schemas.microsoft.com/office/drawing/2014/main" id="{2D15D495-2786-A247-98C2-EEE6BC1D4A2E}"/>
              </a:ext>
            </a:extLst>
          </p:cNvPr>
          <p:cNvSpPr>
            <a:spLocks noGrp="1"/>
          </p:cNvSpPr>
          <p:nvPr>
            <p:ph idx="1"/>
          </p:nvPr>
        </p:nvSpPr>
        <p:spPr>
          <a:xfrm>
            <a:off x="3211033" y="4241900"/>
            <a:ext cx="8737125" cy="2616099"/>
          </a:xfrm>
          <a:solidFill>
            <a:schemeClr val="bg1">
              <a:lumMod val="65000"/>
              <a:lumOff val="35000"/>
              <a:alpha val="88000"/>
            </a:schemeClr>
          </a:solidFill>
          <a:effectLst>
            <a:outerShdw blurRad="50800" dir="14400000">
              <a:srgbClr val="000000">
                <a:alpha val="40000"/>
              </a:srgbClr>
            </a:outerShdw>
            <a:softEdge rad="50800"/>
          </a:effectLst>
        </p:spPr>
        <p:txBody>
          <a:bodyPr>
            <a:normAutofit/>
          </a:bodyPr>
          <a:lstStyle/>
          <a:p>
            <a:pPr marL="0" indent="0">
              <a:lnSpc>
                <a:spcPct val="90000"/>
              </a:lnSpc>
              <a:buNone/>
            </a:pPr>
            <a:r>
              <a:rPr lang="en-US" sz="1600" b="1" dirty="0">
                <a:solidFill>
                  <a:srgbClr val="FFFFFF"/>
                </a:solidFill>
              </a:rPr>
              <a:t/>
            </a:r>
            <a:br>
              <a:rPr lang="en-US" sz="1600" b="1" dirty="0">
                <a:solidFill>
                  <a:srgbClr val="FFFFFF"/>
                </a:solidFill>
              </a:rPr>
            </a:br>
            <a:r>
              <a:rPr lang="en-US" sz="1600" b="1" dirty="0">
                <a:solidFill>
                  <a:srgbClr val="FFFFFF"/>
                </a:solidFill>
              </a:rPr>
              <a:t>Hypotheses </a:t>
            </a:r>
            <a:r>
              <a:rPr lang="en-US" sz="1600" dirty="0"/>
              <a:t/>
            </a:r>
            <a:br>
              <a:rPr lang="en-US" sz="1600" dirty="0"/>
            </a:br>
            <a:r>
              <a:rPr lang="en-US" sz="1600" dirty="0"/>
              <a:t>The application of kinesiology tape to musculature surrounding the talocrural joint will increase proprioceptive feedback, improving dynamic stability and perceived stability</a:t>
            </a:r>
          </a:p>
          <a:p>
            <a:pPr marL="0" indent="0">
              <a:lnSpc>
                <a:spcPct val="90000"/>
              </a:lnSpc>
              <a:buNone/>
            </a:pPr>
            <a:endParaRPr lang="en-GB" sz="1600" dirty="0"/>
          </a:p>
          <a:p>
            <a:pPr marL="0" indent="0">
              <a:lnSpc>
                <a:spcPct val="90000"/>
              </a:lnSpc>
              <a:buNone/>
            </a:pPr>
            <a:r>
              <a:rPr lang="en-US" sz="1600" b="1" dirty="0">
                <a:solidFill>
                  <a:srgbClr val="FFFFFF"/>
                </a:solidFill>
              </a:rPr>
              <a:t>Null Hypotheses</a:t>
            </a:r>
            <a:br>
              <a:rPr lang="en-US" sz="1600" b="1" dirty="0">
                <a:solidFill>
                  <a:srgbClr val="FFFFFF"/>
                </a:solidFill>
              </a:rPr>
            </a:br>
            <a:r>
              <a:rPr lang="en-US" sz="1600" dirty="0"/>
              <a:t>The application of kinesiology tape to musculature surrounding the talocrural joint will result in no significant difference in dynamic or perceived stability compared with a non-intervention control group</a:t>
            </a:r>
            <a:endParaRPr lang="en-GB" sz="1600" dirty="0"/>
          </a:p>
          <a:p>
            <a:pPr marL="0" indent="0">
              <a:lnSpc>
                <a:spcPct val="90000"/>
              </a:lnSpc>
              <a:buNone/>
            </a:pPr>
            <a:endParaRPr lang="en-US" sz="1600" b="1" dirty="0">
              <a:solidFill>
                <a:srgbClr val="FFFFFF"/>
              </a:solidFill>
            </a:endParaRPr>
          </a:p>
        </p:txBody>
      </p:sp>
      <p:pic>
        <p:nvPicPr>
          <p:cNvPr id="9" name="Picture 8">
            <a:extLst>
              <a:ext uri="{FF2B5EF4-FFF2-40B4-BE49-F238E27FC236}">
                <a16:creationId xmlns:a16="http://schemas.microsoft.com/office/drawing/2014/main" id="{74577F6B-EDFB-EB40-82DD-2399C5C95364}"/>
              </a:ext>
            </a:extLst>
          </p:cNvPr>
          <p:cNvPicPr>
            <a:picLocks noChangeAspect="1"/>
          </p:cNvPicPr>
          <p:nvPr/>
        </p:nvPicPr>
        <p:blipFill rotWithShape="1">
          <a:blip r:embed="rId4" cstate="email">
            <a:alphaModFix amt="85000"/>
            <a:extLst>
              <a:ext uri="{28A0092B-C50C-407E-A947-70E740481C1C}">
                <a14:useLocalDpi xmlns:a14="http://schemas.microsoft.com/office/drawing/2010/main"/>
              </a:ext>
            </a:extLst>
          </a:blip>
          <a:srcRect/>
          <a:stretch/>
        </p:blipFill>
        <p:spPr>
          <a:xfrm>
            <a:off x="484633" y="325210"/>
            <a:ext cx="11005947" cy="3854087"/>
          </a:xfrm>
          <a:prstGeom prst="rect">
            <a:avLst/>
          </a:prstGeom>
          <a:ln>
            <a:noFill/>
          </a:ln>
          <a:effectLst>
            <a:outerShdw blurRad="292100" dist="139700" dir="2700000" algn="tl" rotWithShape="0">
              <a:srgbClr val="333333">
                <a:alpha val="65000"/>
              </a:srgbClr>
            </a:outerShdw>
            <a:softEdge rad="63500"/>
          </a:effectLst>
        </p:spPr>
      </p:pic>
    </p:spTree>
    <p:extLst>
      <p:ext uri="{BB962C8B-B14F-4D97-AF65-F5344CB8AC3E}">
        <p14:creationId xmlns:p14="http://schemas.microsoft.com/office/powerpoint/2010/main" val="6638840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6" name="Picture 15" descr="A picture containing indoor, kitchen, man, table&#10;&#10;Description automatically generated">
            <a:extLst>
              <a:ext uri="{FF2B5EF4-FFF2-40B4-BE49-F238E27FC236}">
                <a16:creationId xmlns:a16="http://schemas.microsoft.com/office/drawing/2014/main" id="{FC202D9A-8AA4-7548-88FD-0A52139B379F}"/>
              </a:ext>
            </a:extLst>
          </p:cNvPr>
          <p:cNvPicPr>
            <a:picLocks noChangeAspect="1"/>
          </p:cNvPicPr>
          <p:nvPr/>
        </p:nvPicPr>
        <p:blipFill rotWithShape="1">
          <a:blip r:embed="rId3" cstate="email">
            <a:duotone>
              <a:schemeClr val="accent1">
                <a:shade val="45000"/>
                <a:satMod val="135000"/>
              </a:schemeClr>
              <a:prstClr val="white"/>
            </a:duotone>
            <a:extLst>
              <a:ext uri="{28A0092B-C50C-407E-A947-70E740481C1C}">
                <a14:useLocalDpi xmlns:a14="http://schemas.microsoft.com/office/drawing/2010/main"/>
              </a:ext>
            </a:extLst>
          </a:blip>
          <a:srcRect/>
          <a:stretch/>
        </p:blipFill>
        <p:spPr>
          <a:xfrm rot="5400000">
            <a:off x="5726925" y="381777"/>
            <a:ext cx="6857999" cy="6094450"/>
          </a:xfrm>
          <a:prstGeom prst="rect">
            <a:avLst/>
          </a:prstGeom>
        </p:spPr>
      </p:pic>
      <p:sp>
        <p:nvSpPr>
          <p:cNvPr id="32" name="Freeform 16">
            <a:extLst>
              <a:ext uri="{FF2B5EF4-FFF2-40B4-BE49-F238E27FC236}">
                <a16:creationId xmlns:a16="http://schemas.microsoft.com/office/drawing/2014/main" id="{3994EE40-F54F-48E5-826B-B451582096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88818641-2255-254A-8012-5BE0AAE1CD26}"/>
              </a:ext>
            </a:extLst>
          </p:cNvPr>
          <p:cNvSpPr>
            <a:spLocks noGrp="1"/>
          </p:cNvSpPr>
          <p:nvPr>
            <p:ph type="title"/>
          </p:nvPr>
        </p:nvSpPr>
        <p:spPr>
          <a:xfrm>
            <a:off x="700594" y="-340212"/>
            <a:ext cx="5070100" cy="1559412"/>
          </a:xfrm>
        </p:spPr>
        <p:txBody>
          <a:bodyPr>
            <a:normAutofit/>
          </a:bodyPr>
          <a:lstStyle/>
          <a:p>
            <a:r>
              <a:rPr lang="en-US" b="1" dirty="0"/>
              <a:t>Protocol</a:t>
            </a:r>
          </a:p>
        </p:txBody>
      </p:sp>
      <p:sp>
        <p:nvSpPr>
          <p:cNvPr id="5" name="Content Placeholder 2">
            <a:extLst>
              <a:ext uri="{FF2B5EF4-FFF2-40B4-BE49-F238E27FC236}">
                <a16:creationId xmlns:a16="http://schemas.microsoft.com/office/drawing/2014/main" id="{8D25A465-C6E7-2E48-AD7C-FEEE2336747E}"/>
              </a:ext>
            </a:extLst>
          </p:cNvPr>
          <p:cNvSpPr>
            <a:spLocks noGrp="1"/>
          </p:cNvSpPr>
          <p:nvPr>
            <p:ph idx="1"/>
          </p:nvPr>
        </p:nvSpPr>
        <p:spPr>
          <a:xfrm>
            <a:off x="391016" y="1389874"/>
            <a:ext cx="5379678" cy="4654085"/>
          </a:xfrm>
        </p:spPr>
        <p:txBody>
          <a:bodyPr>
            <a:normAutofit lnSpcReduction="10000"/>
          </a:bodyPr>
          <a:lstStyle/>
          <a:p>
            <a:r>
              <a:rPr lang="en-US" sz="2800" dirty="0"/>
              <a:t>3-point Star Excursion Balance Test (SEBT)</a:t>
            </a:r>
          </a:p>
          <a:p>
            <a:r>
              <a:rPr lang="en-US" sz="2800" dirty="0"/>
              <a:t>Standardised, reliable and valid protocol from peer-reviewed literature</a:t>
            </a:r>
          </a:p>
          <a:p>
            <a:r>
              <a:rPr lang="en-US" sz="2800" dirty="0"/>
              <a:t>Modified Cumberland ankle instability tool (CAIT) questionnaire</a:t>
            </a:r>
          </a:p>
          <a:p>
            <a:r>
              <a:rPr lang="en-US" sz="2800" dirty="0"/>
              <a:t>Completed by all participants</a:t>
            </a:r>
          </a:p>
        </p:txBody>
      </p:sp>
    </p:spTree>
    <p:extLst>
      <p:ext uri="{BB962C8B-B14F-4D97-AF65-F5344CB8AC3E}">
        <p14:creationId xmlns:p14="http://schemas.microsoft.com/office/powerpoint/2010/main" val="33916327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3">
            <a:extLst>
              <a:ext uri="{FF2B5EF4-FFF2-40B4-BE49-F238E27FC236}">
                <a16:creationId xmlns:a16="http://schemas.microsoft.com/office/drawing/2014/main" id="{A1DFCBE5-52C1-48A9-89CF-E7D68CCA162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19" name="Freeform: Shape 15">
            <a:extLst>
              <a:ext uri="{FF2B5EF4-FFF2-40B4-BE49-F238E27FC236}">
                <a16:creationId xmlns:a16="http://schemas.microsoft.com/office/drawing/2014/main" id="{06AB74CA-E76D-4922-91FE-A4AAF0487C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custGeom>
            <a:avLst/>
            <a:gdLst>
              <a:gd name="connsiteX0" fmla="*/ 0 w 11707367"/>
              <a:gd name="connsiteY0" fmla="*/ 0 h 2572622"/>
              <a:gd name="connsiteX1" fmla="*/ 1888420 w 11707367"/>
              <a:gd name="connsiteY1" fmla="*/ 0 h 2572622"/>
              <a:gd name="connsiteX2" fmla="*/ 2198560 w 11707367"/>
              <a:gd name="connsiteY2" fmla="*/ 310139 h 2572622"/>
              <a:gd name="connsiteX3" fmla="*/ 2425431 w 11707367"/>
              <a:gd name="connsiteY3" fmla="*/ 310139 h 2572622"/>
              <a:gd name="connsiteX4" fmla="*/ 2735570 w 11707367"/>
              <a:gd name="connsiteY4" fmla="*/ 0 h 2572622"/>
              <a:gd name="connsiteX5" fmla="*/ 11707367 w 11707367"/>
              <a:gd name="connsiteY5" fmla="*/ 0 h 2572622"/>
              <a:gd name="connsiteX6" fmla="*/ 11707367 w 11707367"/>
              <a:gd name="connsiteY6" fmla="*/ 2572622 h 2572622"/>
              <a:gd name="connsiteX7" fmla="*/ 0 w 11707367"/>
              <a:gd name="connsiteY7" fmla="*/ 2572622 h 2572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367" h="2572622">
                <a:moveTo>
                  <a:pt x="0" y="0"/>
                </a:moveTo>
                <a:lnTo>
                  <a:pt x="1888420" y="0"/>
                </a:lnTo>
                <a:lnTo>
                  <a:pt x="2198560" y="310139"/>
                </a:lnTo>
                <a:cubicBezTo>
                  <a:pt x="2261209" y="372788"/>
                  <a:pt x="2362782" y="372788"/>
                  <a:pt x="2425431" y="310139"/>
                </a:cubicBezTo>
                <a:lnTo>
                  <a:pt x="2735570" y="0"/>
                </a:lnTo>
                <a:lnTo>
                  <a:pt x="11707367" y="0"/>
                </a:lnTo>
                <a:lnTo>
                  <a:pt x="11707367" y="2572622"/>
                </a:lnTo>
                <a:lnTo>
                  <a:pt x="0" y="2572622"/>
                </a:lnTo>
                <a:close/>
              </a:path>
            </a:pathLst>
          </a:custGeom>
          <a:solidFill>
            <a:srgbClr val="595959">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2F66AB4-79FC-014B-8138-1CD138FEF28C}"/>
              </a:ext>
            </a:extLst>
          </p:cNvPr>
          <p:cNvSpPr>
            <a:spLocks noGrp="1"/>
          </p:cNvSpPr>
          <p:nvPr>
            <p:ph type="title"/>
          </p:nvPr>
        </p:nvSpPr>
        <p:spPr>
          <a:xfrm>
            <a:off x="1063691" y="4049486"/>
            <a:ext cx="4825480" cy="1883228"/>
          </a:xfrm>
        </p:spPr>
        <p:txBody>
          <a:bodyPr anchor="ctr">
            <a:normAutofit/>
          </a:bodyPr>
          <a:lstStyle/>
          <a:p>
            <a:r>
              <a:rPr lang="en-US" b="1" dirty="0">
                <a:solidFill>
                  <a:srgbClr val="FFFFFF"/>
                </a:solidFill>
              </a:rPr>
              <a:t>Protocol</a:t>
            </a:r>
          </a:p>
        </p:txBody>
      </p:sp>
      <p:pic>
        <p:nvPicPr>
          <p:cNvPr id="5" name="Picture 4" descr="A picture containing indoor, red, table, sitting&#10;&#10;Description automatically generated">
            <a:extLst>
              <a:ext uri="{FF2B5EF4-FFF2-40B4-BE49-F238E27FC236}">
                <a16:creationId xmlns:a16="http://schemas.microsoft.com/office/drawing/2014/main" id="{22C9BD46-4087-A940-BF14-A5127CA3211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10800000">
            <a:off x="749035" y="844063"/>
            <a:ext cx="2875460" cy="2156595"/>
          </a:xfrm>
          <a:prstGeom prst="rect">
            <a:avLst/>
          </a:prstGeom>
        </p:spPr>
      </p:pic>
      <p:pic>
        <p:nvPicPr>
          <p:cNvPr id="9" name="Picture 8" descr="A picture containing indoor, person, sitting, table&#10;&#10;Description automatically generated">
            <a:extLst>
              <a:ext uri="{FF2B5EF4-FFF2-40B4-BE49-F238E27FC236}">
                <a16:creationId xmlns:a16="http://schemas.microsoft.com/office/drawing/2014/main" id="{4ED958E1-A975-BB4A-9056-01AE4F98FB4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rot="5400000">
            <a:off x="3813950" y="951542"/>
            <a:ext cx="2182698" cy="1967742"/>
          </a:xfrm>
          <a:prstGeom prst="rect">
            <a:avLst/>
          </a:prstGeom>
        </p:spPr>
      </p:pic>
      <p:pic>
        <p:nvPicPr>
          <p:cNvPr id="7" name="Picture 6" descr="A picture containing person, man, red, table&#10;&#10;Description automatically generated">
            <a:extLst>
              <a:ext uri="{FF2B5EF4-FFF2-40B4-BE49-F238E27FC236}">
                <a16:creationId xmlns:a16="http://schemas.microsoft.com/office/drawing/2014/main" id="{3C20C879-EC89-CA40-85CD-E7F7C6FCDC0B}"/>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rot="5400000">
            <a:off x="6191805" y="746734"/>
            <a:ext cx="2156596" cy="2351255"/>
          </a:xfrm>
          <a:prstGeom prst="rect">
            <a:avLst/>
          </a:prstGeom>
        </p:spPr>
      </p:pic>
      <p:sp>
        <p:nvSpPr>
          <p:cNvPr id="3" name="Content Placeholder 2">
            <a:extLst>
              <a:ext uri="{FF2B5EF4-FFF2-40B4-BE49-F238E27FC236}">
                <a16:creationId xmlns:a16="http://schemas.microsoft.com/office/drawing/2014/main" id="{2A398825-6DC4-B84F-9C9D-5A7EFC7AA204}"/>
              </a:ext>
            </a:extLst>
          </p:cNvPr>
          <p:cNvSpPr>
            <a:spLocks noGrp="1"/>
          </p:cNvSpPr>
          <p:nvPr>
            <p:ph idx="1"/>
          </p:nvPr>
        </p:nvSpPr>
        <p:spPr>
          <a:xfrm>
            <a:off x="3624496" y="3991899"/>
            <a:ext cx="7503814" cy="1883229"/>
          </a:xfrm>
        </p:spPr>
        <p:txBody>
          <a:bodyPr>
            <a:noAutofit/>
          </a:bodyPr>
          <a:lstStyle/>
          <a:p>
            <a:r>
              <a:rPr lang="en-US" sz="2600" dirty="0">
                <a:solidFill>
                  <a:srgbClr val="FFFFFF"/>
                </a:solidFill>
              </a:rPr>
              <a:t>Four-strip tape application</a:t>
            </a:r>
          </a:p>
          <a:p>
            <a:r>
              <a:rPr lang="en-US" sz="2600" dirty="0">
                <a:solidFill>
                  <a:srgbClr val="FFFFFF"/>
                </a:solidFill>
              </a:rPr>
              <a:t>Anatomical markers used for measurement and application points</a:t>
            </a:r>
          </a:p>
          <a:p>
            <a:r>
              <a:rPr lang="en-US" sz="2600" dirty="0">
                <a:solidFill>
                  <a:srgbClr val="FFFFFF"/>
                </a:solidFill>
              </a:rPr>
              <a:t>Reassess SEBT and CAIT questionnaire following a training session</a:t>
            </a:r>
          </a:p>
        </p:txBody>
      </p:sp>
      <p:pic>
        <p:nvPicPr>
          <p:cNvPr id="11" name="Picture 10" descr="A picture containing indoor, sitting, red, table&#10;&#10;Description automatically generated">
            <a:extLst>
              <a:ext uri="{FF2B5EF4-FFF2-40B4-BE49-F238E27FC236}">
                <a16:creationId xmlns:a16="http://schemas.microsoft.com/office/drawing/2014/main" id="{801E0644-281A-EC44-B22F-7DB93F47B832}"/>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rot="5400000">
            <a:off x="8664837" y="746732"/>
            <a:ext cx="2156596" cy="2351257"/>
          </a:xfrm>
          <a:prstGeom prst="rect">
            <a:avLst/>
          </a:prstGeom>
        </p:spPr>
      </p:pic>
    </p:spTree>
    <p:extLst>
      <p:ext uri="{BB962C8B-B14F-4D97-AF65-F5344CB8AC3E}">
        <p14:creationId xmlns:p14="http://schemas.microsoft.com/office/powerpoint/2010/main" val="2470028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8">
            <a:extLst>
              <a:ext uri="{FF2B5EF4-FFF2-40B4-BE49-F238E27FC236}">
                <a16:creationId xmlns:a16="http://schemas.microsoft.com/office/drawing/2014/main" id="{9D336D4B-F9C3-4167-9191-8DA896C803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34" name="Freeform 6">
            <a:extLst>
              <a:ext uri="{FF2B5EF4-FFF2-40B4-BE49-F238E27FC236}">
                <a16:creationId xmlns:a16="http://schemas.microsoft.com/office/drawing/2014/main" id="{069BF0B4-2BF1-40F2-8D8E-9CFCED97D98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0" y="4672012"/>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2A5DF88-457E-0E45-B3A3-01BAD5558ACA}"/>
              </a:ext>
            </a:extLst>
          </p:cNvPr>
          <p:cNvSpPr>
            <a:spLocks noGrp="1"/>
          </p:cNvSpPr>
          <p:nvPr>
            <p:ph type="title"/>
          </p:nvPr>
        </p:nvSpPr>
        <p:spPr>
          <a:xfrm>
            <a:off x="450850" y="5399638"/>
            <a:ext cx="4589009" cy="970450"/>
          </a:xfrm>
        </p:spPr>
        <p:txBody>
          <a:bodyPr anchor="ctr">
            <a:normAutofit/>
          </a:bodyPr>
          <a:lstStyle/>
          <a:p>
            <a:r>
              <a:rPr lang="en-US" sz="2400" b="1" dirty="0"/>
              <a:t>Data Analysis</a:t>
            </a:r>
          </a:p>
        </p:txBody>
      </p:sp>
      <p:pic>
        <p:nvPicPr>
          <p:cNvPr id="3" name="Picture 2">
            <a:extLst>
              <a:ext uri="{FF2B5EF4-FFF2-40B4-BE49-F238E27FC236}">
                <a16:creationId xmlns:a16="http://schemas.microsoft.com/office/drawing/2014/main" id="{2F84AE2E-BA2C-0F4D-BCC2-B4D3758E0068}"/>
              </a:ext>
            </a:extLst>
          </p:cNvPr>
          <p:cNvPicPr>
            <a:picLocks noChangeAspect="1"/>
          </p:cNvPicPr>
          <p:nvPr/>
        </p:nvPicPr>
        <p:blipFill>
          <a:blip r:embed="rId3"/>
          <a:stretch>
            <a:fillRect/>
          </a:stretch>
        </p:blipFill>
        <p:spPr>
          <a:xfrm>
            <a:off x="248093" y="1056942"/>
            <a:ext cx="11695814" cy="2904089"/>
          </a:xfrm>
          <a:prstGeom prst="roundRect">
            <a:avLst>
              <a:gd name="adj" fmla="val 3876"/>
            </a:avLst>
          </a:prstGeom>
          <a:ln>
            <a:solidFill>
              <a:schemeClr val="accent1"/>
            </a:solidFill>
          </a:ln>
          <a:effectLst/>
        </p:spPr>
      </p:pic>
      <p:sp>
        <p:nvSpPr>
          <p:cNvPr id="7" name="Content Placeholder 2">
            <a:extLst>
              <a:ext uri="{FF2B5EF4-FFF2-40B4-BE49-F238E27FC236}">
                <a16:creationId xmlns:a16="http://schemas.microsoft.com/office/drawing/2014/main" id="{C0D52B7B-A9D2-9640-A992-EB4A3306201E}"/>
              </a:ext>
            </a:extLst>
          </p:cNvPr>
          <p:cNvSpPr txBox="1">
            <a:spLocks/>
          </p:cNvSpPr>
          <p:nvPr/>
        </p:nvSpPr>
        <p:spPr>
          <a:xfrm>
            <a:off x="3916327" y="5328968"/>
            <a:ext cx="7976560" cy="1415617"/>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342900" marR="0" lvl="0" indent="-342900" algn="l" defTabSz="457200" rtl="0" eaLnBrk="1" fontAlgn="auto" latinLnBrk="0" hangingPunct="1">
              <a:lnSpc>
                <a:spcPct val="90000"/>
              </a:lnSpc>
              <a:spcBef>
                <a:spcPct val="20000"/>
              </a:spcBef>
              <a:spcAft>
                <a:spcPts val="600"/>
              </a:spcAft>
              <a:buClr>
                <a:srgbClr val="C31F34"/>
              </a:buClr>
              <a:buSzTx/>
              <a:buFont typeface="Wingdings 2" charset="2"/>
              <a:buChar char=""/>
              <a:tabLst/>
              <a:defRPr/>
            </a:pPr>
            <a:endParaRPr kumimoji="0" lang="en-US" sz="2000" b="0" i="0" u="none" strike="noStrike" kern="1200" cap="none" spc="0" normalizeH="0" baseline="0" noProof="0" dirty="0">
              <a:ln>
                <a:noFill/>
              </a:ln>
              <a:solidFill>
                <a:srgbClr val="FEFEFE"/>
              </a:solidFill>
              <a:effectLst/>
              <a:uLnTx/>
              <a:uFillTx/>
              <a:latin typeface="Century Gothic" panose="020B0502020202020204"/>
              <a:ea typeface="+mn-ea"/>
              <a:cs typeface="+mn-cs"/>
            </a:endParaRPr>
          </a:p>
        </p:txBody>
      </p:sp>
      <p:sp>
        <p:nvSpPr>
          <p:cNvPr id="8" name="Content Placeholder 2">
            <a:extLst>
              <a:ext uri="{FF2B5EF4-FFF2-40B4-BE49-F238E27FC236}">
                <a16:creationId xmlns:a16="http://schemas.microsoft.com/office/drawing/2014/main" id="{BF9E6615-988D-E74F-8635-F08E30345ADD}"/>
              </a:ext>
            </a:extLst>
          </p:cNvPr>
          <p:cNvSpPr>
            <a:spLocks noGrp="1"/>
          </p:cNvSpPr>
          <p:nvPr>
            <p:ph idx="1"/>
          </p:nvPr>
        </p:nvSpPr>
        <p:spPr>
          <a:xfrm>
            <a:off x="3763963" y="5176838"/>
            <a:ext cx="7977187" cy="1416050"/>
          </a:xfrm>
        </p:spPr>
        <p:txBody>
          <a:bodyPr>
            <a:normAutofit fontScale="85000" lnSpcReduction="20000"/>
          </a:bodyPr>
          <a:lstStyle/>
          <a:p>
            <a:pPr>
              <a:lnSpc>
                <a:spcPct val="90000"/>
              </a:lnSpc>
            </a:pPr>
            <a:r>
              <a:rPr lang="en-US" sz="2000" dirty="0">
                <a:solidFill>
                  <a:srgbClr val="FEFEFE"/>
                </a:solidFill>
              </a:rPr>
              <a:t>Independent and dependent variables</a:t>
            </a:r>
          </a:p>
          <a:p>
            <a:pPr>
              <a:lnSpc>
                <a:spcPct val="90000"/>
              </a:lnSpc>
            </a:pPr>
            <a:r>
              <a:rPr lang="en-US" sz="2000" dirty="0">
                <a:solidFill>
                  <a:srgbClr val="FEFEFE"/>
                </a:solidFill>
              </a:rPr>
              <a:t>ANOVA to establish difference between intervention and control SEBT measures</a:t>
            </a:r>
          </a:p>
          <a:p>
            <a:pPr>
              <a:lnSpc>
                <a:spcPct val="90000"/>
              </a:lnSpc>
            </a:pPr>
            <a:r>
              <a:rPr lang="en-US" sz="2000" dirty="0">
                <a:solidFill>
                  <a:srgbClr val="FEFEFE"/>
                </a:solidFill>
              </a:rPr>
              <a:t>T-test to establish CAIT outcome differences between groups</a:t>
            </a:r>
          </a:p>
          <a:p>
            <a:pPr>
              <a:lnSpc>
                <a:spcPct val="90000"/>
              </a:lnSpc>
            </a:pPr>
            <a:r>
              <a:rPr lang="en-US" sz="2000" dirty="0">
                <a:solidFill>
                  <a:srgbClr val="FEFEFE"/>
                </a:solidFill>
              </a:rPr>
              <a:t>Expected timescale</a:t>
            </a:r>
          </a:p>
        </p:txBody>
      </p:sp>
    </p:spTree>
    <p:extLst>
      <p:ext uri="{BB962C8B-B14F-4D97-AF65-F5344CB8AC3E}">
        <p14:creationId xmlns:p14="http://schemas.microsoft.com/office/powerpoint/2010/main" val="1591385983"/>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2B82547-2424-4E7A-A98B-75206EE7302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41" name="Freeform 23">
            <a:extLst>
              <a:ext uri="{FF2B5EF4-FFF2-40B4-BE49-F238E27FC236}">
                <a16:creationId xmlns:a16="http://schemas.microsoft.com/office/drawing/2014/main" id="{5109BC2F-9616-4D7D-9E98-57898009A82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0D20700B-9000-464D-892E-9744B68CEF73}"/>
              </a:ext>
            </a:extLst>
          </p:cNvPr>
          <p:cNvSpPr>
            <a:spLocks noGrp="1"/>
          </p:cNvSpPr>
          <p:nvPr>
            <p:ph type="title"/>
          </p:nvPr>
        </p:nvSpPr>
        <p:spPr>
          <a:xfrm>
            <a:off x="641754" y="1687286"/>
            <a:ext cx="3269463" cy="3978017"/>
          </a:xfrm>
        </p:spPr>
        <p:txBody>
          <a:bodyPr anchor="t">
            <a:normAutofit/>
          </a:bodyPr>
          <a:lstStyle/>
          <a:p>
            <a:r>
              <a:rPr lang="en-US" sz="3400" b="1" dirty="0"/>
              <a:t>Ethical </a:t>
            </a:r>
            <a:r>
              <a:rPr lang="en-US" sz="3400" dirty="0"/>
              <a:t>c</a:t>
            </a:r>
            <a:r>
              <a:rPr lang="en-US" sz="3400" b="1" dirty="0"/>
              <a:t>onsiderations</a:t>
            </a:r>
          </a:p>
        </p:txBody>
      </p:sp>
      <p:graphicFrame>
        <p:nvGraphicFramePr>
          <p:cNvPr id="34" name="Content Placeholder 2">
            <a:extLst>
              <a:ext uri="{FF2B5EF4-FFF2-40B4-BE49-F238E27FC236}">
                <a16:creationId xmlns:a16="http://schemas.microsoft.com/office/drawing/2014/main" id="{2112CE55-FF96-40E9-A985-8AFAE43E9EBE}"/>
              </a:ext>
            </a:extLst>
          </p:cNvPr>
          <p:cNvGraphicFramePr>
            <a:graphicFrameLocks noGrp="1"/>
          </p:cNvGraphicFramePr>
          <p:nvPr>
            <p:ph idx="1"/>
          </p:nvPr>
        </p:nvGraphicFramePr>
        <p:xfrm>
          <a:off x="5508820" y="717929"/>
          <a:ext cx="6041426" cy="5422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88150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8775F366-526C-4C42-8931-696FFE8AA51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2" name="Rectangle 11">
            <a:extLst>
              <a:ext uri="{FF2B5EF4-FFF2-40B4-BE49-F238E27FC236}">
                <a16:creationId xmlns:a16="http://schemas.microsoft.com/office/drawing/2014/main" id="{2FE8DED1-24FF-4A79-873B-ECE3ABE730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14" name="Freeform: Shape 13">
            <a:extLst>
              <a:ext uri="{FF2B5EF4-FFF2-40B4-BE49-F238E27FC236}">
                <a16:creationId xmlns:a16="http://schemas.microsoft.com/office/drawing/2014/main" id="{0AA6A048-501A-4387-906B-B8A8543E7B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A86DD75-869D-A146-B737-2B1494EC4EC3}"/>
              </a:ext>
            </a:extLst>
          </p:cNvPr>
          <p:cNvSpPr>
            <a:spLocks noGrp="1"/>
          </p:cNvSpPr>
          <p:nvPr>
            <p:ph type="title"/>
          </p:nvPr>
        </p:nvSpPr>
        <p:spPr>
          <a:xfrm>
            <a:off x="1280559" y="1286935"/>
            <a:ext cx="9638153" cy="2668377"/>
          </a:xfrm>
          <a:effectLst/>
        </p:spPr>
        <p:txBody>
          <a:bodyPr vert="horz" lIns="91440" tIns="45720" rIns="91440" bIns="45720" rtlCol="0" anchor="b">
            <a:normAutofit/>
          </a:bodyPr>
          <a:lstStyle/>
          <a:p>
            <a:pPr algn="ctr"/>
            <a:r>
              <a:rPr lang="en-US" sz="5400" dirty="0">
                <a:solidFill>
                  <a:schemeClr val="tx1">
                    <a:alpha val="21000"/>
                  </a:schemeClr>
                </a:solidFill>
              </a:rPr>
              <a:t>References</a:t>
            </a:r>
          </a:p>
        </p:txBody>
      </p:sp>
      <p:sp>
        <p:nvSpPr>
          <p:cNvPr id="5" name="TextBox 4">
            <a:extLst>
              <a:ext uri="{FF2B5EF4-FFF2-40B4-BE49-F238E27FC236}">
                <a16:creationId xmlns:a16="http://schemas.microsoft.com/office/drawing/2014/main" id="{A6A5E980-04BE-EF49-B136-15F3ACACDF7D}"/>
              </a:ext>
            </a:extLst>
          </p:cNvPr>
          <p:cNvSpPr txBox="1"/>
          <p:nvPr/>
        </p:nvSpPr>
        <p:spPr>
          <a:xfrm>
            <a:off x="321276" y="247135"/>
            <a:ext cx="5774724" cy="86485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Brogden, C.M., Marrin, K., Page, R.M. and Greig, M. (2018) ‘The efficacy of elastic therapeutic tape variations on measures of ankle function and performance’,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Physical Therapy in Sport,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32(1), pp. 74-79. doi: 10.1016/j.ptsp.2018.04.019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Cline, J., Fenwick, A.T., Turner, T., Arthur, S. and Wikstrom, E.A. (2018) ‘Nonelastic and kinesio tex tapes improve perceived stability but not postural control in participants with chronic ankle instability’,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International Journal of Athletic Therapy and Training,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23(5), pp. 195-199. doi: 10.1123/ijatt.2017-0112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Conceição, J.S., De Araújo, F.G.S., Santos, G.M., Keighley, J. and Dos Santos, M.J. (2016) ‘Changes in postural control after a ball-kicking balance exercise in individuals with chronic ankle instability’,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Journal of Athletic Training,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51(6), pp. 480-490. doi: 10.4085/1062-6050-51.8.02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Farquharson, C. and Greig, M. (2017) ‘Kinesiology tape mediates soccer-simulated and local peroneal fatigue in soccer players’,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Research in Sports Medicine,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25(3), pp. 313-321. doi: 10.1080/15438627.2017.1314294</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Fayson, S.D., Needle, A.R. and Kaminski, T.W. (2015) ‘The effect of ankle kinesio tape on ankle muscle activity during a drop landing’,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Journal of Sport Rehabilitation,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24(4), pp. 391-397. doi: 10.1123/jsr.2014-0221</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Fereydounnia, S., Shadmehr, A., Moghadam, B.A., Moghadam, S.T., Mir, S.M., Salemi, S. and Pourkazemi, F. (2019) ‘Improvements in strength and functional performance after kinesio taping in semi-professional male soccer players with and without functional ankle instability’,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The Foot,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41(1), pp. 12-18. doi: 10.1016/j.foot.2019.06.006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Gribble, P.A., Hertel, J. and Plisky, P. (2012) ‘Using the star excursion balance test to assess dynamic postural-control deficits and outcomes in lower extremity injury: a literature and systematic review’,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Journal of Athletic Training,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47(3), pp. 339-357. doi: 10.4085/1062-6050-47.3.08</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Gribble, P.A., Terada, M., Beard, M.Q., Kosik, K.B., Lepley, A.S., McCann, R.S., Pietrosimone, B.G. and Thomas, A.C. (2016) ‘Prediction of lateral ankle sprains in football players based on clinical tests and body mass index’,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American Journal of Sports Medicine,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44(2), pp. 460-467. doi: 10.1177/0363546515614585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Hamid, M.S.A., Jaafar, Z. and Ali, A.S.M. (2015) ‘Incidence and characteristics of injuries during the 2010 FELDA/FAM National Futsal League in Malaysia’,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PLoS One,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9(4), pp. e95158. doi: 10.1371/journal.pone.0095158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Jackson, K., Simon, J.E. and Docherty, C.L. (2016) ‘Extended use of kinesiology tape and balance in participants with chronic ankle instability’,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Journal of Athletic Training,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51(1), pp. 16-21. doi: 10.4085/1062-6050-51.2.03</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
        <p:nvSpPr>
          <p:cNvPr id="11" name="TextBox 10">
            <a:extLst>
              <a:ext uri="{FF2B5EF4-FFF2-40B4-BE49-F238E27FC236}">
                <a16:creationId xmlns:a16="http://schemas.microsoft.com/office/drawing/2014/main" id="{5ECB501B-B5E1-784D-9250-866A9DA26105}"/>
              </a:ext>
            </a:extLst>
          </p:cNvPr>
          <p:cNvSpPr txBox="1"/>
          <p:nvPr/>
        </p:nvSpPr>
        <p:spPr>
          <a:xfrm>
            <a:off x="6098281" y="144883"/>
            <a:ext cx="5774724" cy="88177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Junge, A. and Dvorak, J. (2010) ‘Injury risk of playing football in Futsal World Cups’,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British Journal of Sports Medicine,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44(15), pp. 1089 – 1092. doi: 10.1136/bjsm.2010.076752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Kodesh, E. and Dar, G. (2015) ‘The effect of kinesiotape on dynamic balance following muscle fatigue in individuals with chronic ankle instability’,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Research in Sports Medicine,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23(4), pp. 367-378. doi: 10.1080/15438627.2015.1076417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Lee, B.G. and Lee, J.H. (2015) ‘Immediate effects of ankle balance taping with kinesiology tape on the dynamic balance of young players with functional ankle instability’,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Technology and Health Care,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23(3), pp. 333-341. doi: 10.3233/THC-150902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Lee, J.H. and Yoon, T.L. (2019) ‘Effective treatment for chronic ankle instability during lateral step-down – kinesiology tape, resistance exercise or both accompanied with heel raise-lower exercise?’,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Journal of Sports Rehabilitation,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28(8), pp. 809-816. doi: 10.1123/jsr.2018-0073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Martinez-Riaza, L., Herrero-Gonzalez, H., Lopez-Alcorocho, J.M., Guillen-Garcia, P. and Fernandez-Jaen, T.F. (2017) ‘Epidemiology of injuries in the Spanish national futsal male team: a five-season retrospective study’,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BMJ Open Sport &amp; Exercise Medicine,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2(1), pp. 1-6. doi: 10.1136/bmjsem-2016-000180</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Matheus, J.P.C., Zille, R.R., Barbaresco, L., Matheus, G., Lemos, T.V. Caregaro, R.L and Shimano, A.C. (2017) ‘Comparison of the mechanical properties of therapeutic elastic tapes used in sports and clinical practice’,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Physical Therapy in Sport,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24(1), pp. 74-78. doi: 10.1016/j.ptsp.2016.08.014</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Russo, L., Bartolucci, P., Ardigò, L.P., Padulo, J., Pausic, J. and Iacono, A.D. (2018) ‘An exploratory study on the acute effects of proprioceptive exercise and/or neuromuscular taping on balance performance’,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Asian Journal of Sports Medicine,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9(2), pp. 1-9. doi: 10.5812/asjsm.63020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Van Melick, N., Meddeler, B.M., Hoogeboom, T.J., Nijhuis-Van Der Sanden, M.W.G. and Van Cingel, R.E.H. (2017) ‘How to determine leg dominance: the agreement between self-reported and observed performance in healthy adults’,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PLoS One,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12(12), pp. e0189876. doi: 10.1371/journal.pone.0189876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Vuurberg, G., Kluit, L. and Van Dijk, C.N. (2018) ‘The Cumberland Ankle Instability Tool (CAIT) in the Dutch population with and without complaints of ankle instability’,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Knee Surgery, Sports Traumatology, Arthroscopy,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26(3), pp. 882-891. doi: 10.1007/s00167-016-4350-4</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Wilk, K.E., Macrina, L.C. and Arrigo, C. (2012)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Physical Rehabilitation of the Injured Athlete.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4</a:t>
            </a:r>
            <a:r>
              <a:rPr kumimoji="0" lang="en-GB" sz="950" b="0" i="0" u="none" strike="noStrike" kern="1200" cap="none" spc="0" normalizeH="0" baseline="30000" noProof="0" dirty="0">
                <a:ln>
                  <a:noFill/>
                </a:ln>
                <a:solidFill>
                  <a:srgbClr val="FFFFFF"/>
                </a:solidFill>
                <a:effectLst/>
                <a:uLnTx/>
                <a:uFillTx/>
                <a:latin typeface="Century Gothic" panose="020B0502020202020204"/>
                <a:ea typeface="+mn-ea"/>
                <a:cs typeface="+mn-cs"/>
              </a:rPr>
              <a:t>th</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edn. London, United Kingdom: Elsevier Inc.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Wilson, B. and Bialocerkowski, A. (2015) ‘The effects of kinesiotape applied to the lateral aspect of the ankle: relevance to ankle sprains – a systematic review’, </a:t>
            </a:r>
            <a:r>
              <a:rPr kumimoji="0" lang="en-GB" sz="950" b="0" i="1" u="none" strike="noStrike" kern="1200" cap="none" spc="0" normalizeH="0" baseline="0" noProof="0" dirty="0">
                <a:ln>
                  <a:noFill/>
                </a:ln>
                <a:solidFill>
                  <a:srgbClr val="FFFFFF"/>
                </a:solidFill>
                <a:effectLst/>
                <a:uLnTx/>
                <a:uFillTx/>
                <a:latin typeface="Century Gothic" panose="020B0502020202020204"/>
                <a:ea typeface="+mn-ea"/>
                <a:cs typeface="+mn-cs"/>
              </a:rPr>
              <a:t>PLoS One, </a:t>
            </a: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10(6), pp. 1-21. doi: 10.1371/journal.pone.0124214</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50" b="0" i="0" u="none" strike="noStrike" kern="1200" cap="none" spc="0" normalizeH="0" baseline="0" noProof="0" dirty="0">
                <a:ln>
                  <a:noFill/>
                </a:ln>
                <a:solidFill>
                  <a:srgbClr val="FFFFFF"/>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US" sz="9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5830152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7B15F-B104-BE4B-AD32-B8C63A88B157}"/>
              </a:ext>
            </a:extLst>
          </p:cNvPr>
          <p:cNvSpPr>
            <a:spLocks noGrp="1"/>
          </p:cNvSpPr>
          <p:nvPr>
            <p:ph type="ctrTitle"/>
          </p:nvPr>
        </p:nvSpPr>
        <p:spPr>
          <a:xfrm>
            <a:off x="489857" y="1125511"/>
            <a:ext cx="10744200" cy="2656971"/>
          </a:xfrm>
        </p:spPr>
        <p:txBody>
          <a:bodyPr>
            <a:normAutofit/>
          </a:bodyPr>
          <a:lstStyle/>
          <a:p>
            <a:r>
              <a:rPr lang="en-US" sz="3800" dirty="0">
                <a:solidFill>
                  <a:srgbClr val="FFFFFF"/>
                </a:solidFill>
              </a:rPr>
              <a:t>Is there a difference in proprioception performance between forward and back male rugby players?</a:t>
            </a:r>
          </a:p>
        </p:txBody>
      </p:sp>
      <p:sp>
        <p:nvSpPr>
          <p:cNvPr id="3" name="Subtitle 2">
            <a:extLst>
              <a:ext uri="{FF2B5EF4-FFF2-40B4-BE49-F238E27FC236}">
                <a16:creationId xmlns:a16="http://schemas.microsoft.com/office/drawing/2014/main" id="{1B26BC28-BAF2-AD4D-9AD2-EC6F893EA313}"/>
              </a:ext>
            </a:extLst>
          </p:cNvPr>
          <p:cNvSpPr>
            <a:spLocks noGrp="1"/>
          </p:cNvSpPr>
          <p:nvPr>
            <p:ph type="subTitle" idx="1"/>
          </p:nvPr>
        </p:nvSpPr>
        <p:spPr>
          <a:xfrm>
            <a:off x="2569839" y="4125382"/>
            <a:ext cx="7136760" cy="1204383"/>
          </a:xfrm>
        </p:spPr>
        <p:txBody>
          <a:bodyPr>
            <a:normAutofit/>
          </a:bodyPr>
          <a:lstStyle/>
          <a:p>
            <a:r>
              <a:rPr lang="en-US" sz="1800" dirty="0">
                <a:solidFill>
                  <a:srgbClr val="FFFFFF"/>
                </a:solidFill>
              </a:rPr>
              <a:t>By Menna Thomas</a:t>
            </a:r>
          </a:p>
        </p:txBody>
      </p:sp>
    </p:spTree>
    <p:extLst>
      <p:ext uri="{BB962C8B-B14F-4D97-AF65-F5344CB8AC3E}">
        <p14:creationId xmlns:p14="http://schemas.microsoft.com/office/powerpoint/2010/main" val="18657920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72BD6-3227-534D-88C6-9FD62CD7F024}"/>
              </a:ext>
            </a:extLst>
          </p:cNvPr>
          <p:cNvSpPr>
            <a:spLocks noGrp="1"/>
          </p:cNvSpPr>
          <p:nvPr>
            <p:ph type="title"/>
          </p:nvPr>
        </p:nvSpPr>
        <p:spPr/>
        <p:txBody>
          <a:bodyPr>
            <a:normAutofit/>
          </a:bodyPr>
          <a:lstStyle/>
          <a:p>
            <a:r>
              <a:rPr lang="en-US" dirty="0"/>
              <a:t>Background</a:t>
            </a:r>
          </a:p>
        </p:txBody>
      </p:sp>
      <p:graphicFrame>
        <p:nvGraphicFramePr>
          <p:cNvPr id="5" name="Content Placeholder 2">
            <a:extLst>
              <a:ext uri="{FF2B5EF4-FFF2-40B4-BE49-F238E27FC236}">
                <a16:creationId xmlns:a16="http://schemas.microsoft.com/office/drawing/2014/main" id="{858E6B7A-A238-4980-A2A3-F2ECC75CAE8C}"/>
              </a:ext>
            </a:extLst>
          </p:cNvPr>
          <p:cNvGraphicFramePr>
            <a:graphicFrameLocks noGrp="1"/>
          </p:cNvGraphicFramePr>
          <p:nvPr>
            <p:ph idx="1"/>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556176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3F6E9-FA29-4A4B-A15D-A1E8BAEE51E1}"/>
              </a:ext>
            </a:extLst>
          </p:cNvPr>
          <p:cNvSpPr>
            <a:spLocks noGrp="1"/>
          </p:cNvSpPr>
          <p:nvPr>
            <p:ph type="title"/>
          </p:nvPr>
        </p:nvSpPr>
        <p:spPr/>
        <p:txBody>
          <a:bodyPr>
            <a:normAutofit/>
          </a:bodyPr>
          <a:lstStyle/>
          <a:p>
            <a:r>
              <a:rPr lang="en-US" dirty="0"/>
              <a:t>Hypothesis </a:t>
            </a:r>
          </a:p>
        </p:txBody>
      </p:sp>
      <p:graphicFrame>
        <p:nvGraphicFramePr>
          <p:cNvPr id="5" name="Content Placeholder 2">
            <a:extLst>
              <a:ext uri="{FF2B5EF4-FFF2-40B4-BE49-F238E27FC236}">
                <a16:creationId xmlns:a16="http://schemas.microsoft.com/office/drawing/2014/main" id="{DE04B4E9-9EF9-4E1F-9745-BC5CFBF78401}"/>
              </a:ext>
            </a:extLst>
          </p:cNvPr>
          <p:cNvGraphicFramePr>
            <a:graphicFrameLocks noGrp="1"/>
          </p:cNvGraphicFramePr>
          <p:nvPr>
            <p:ph idx="1"/>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91479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3">
            <a:extLst>
              <a:ext uri="{FF2B5EF4-FFF2-40B4-BE49-F238E27FC236}">
                <a16:creationId xmlns:a16="http://schemas.microsoft.com/office/drawing/2014/main" id="{A7B1ABBE-2A7C-4B61-9A16-C0D68A9CC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8" name="Picture 15">
            <a:extLst>
              <a:ext uri="{FF2B5EF4-FFF2-40B4-BE49-F238E27FC236}">
                <a16:creationId xmlns:a16="http://schemas.microsoft.com/office/drawing/2014/main" id="{ED628F65-33CE-4216-8D8E-9B0CE8B989E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DC23D57-E7CE-9E40-B9DA-B65DAA8FB39A}"/>
              </a:ext>
            </a:extLst>
          </p:cNvPr>
          <p:cNvSpPr>
            <a:spLocks noGrp="1"/>
          </p:cNvSpPr>
          <p:nvPr>
            <p:ph type="title"/>
          </p:nvPr>
        </p:nvSpPr>
        <p:spPr>
          <a:xfrm>
            <a:off x="128337" y="764373"/>
            <a:ext cx="5647622" cy="1592978"/>
          </a:xfrm>
        </p:spPr>
        <p:txBody>
          <a:bodyPr>
            <a:normAutofit/>
          </a:bodyPr>
          <a:lstStyle/>
          <a:p>
            <a:r>
              <a:rPr lang="en-US" dirty="0"/>
              <a:t>Context and rationale </a:t>
            </a:r>
          </a:p>
        </p:txBody>
      </p:sp>
      <p:sp>
        <p:nvSpPr>
          <p:cNvPr id="3" name="Content Placeholder 2">
            <a:extLst>
              <a:ext uri="{FF2B5EF4-FFF2-40B4-BE49-F238E27FC236}">
                <a16:creationId xmlns:a16="http://schemas.microsoft.com/office/drawing/2014/main" id="{AF025E05-53BD-FD48-AA61-5686200CECEA}"/>
              </a:ext>
            </a:extLst>
          </p:cNvPr>
          <p:cNvSpPr>
            <a:spLocks noGrp="1"/>
          </p:cNvSpPr>
          <p:nvPr>
            <p:ph idx="1"/>
          </p:nvPr>
        </p:nvSpPr>
        <p:spPr>
          <a:xfrm>
            <a:off x="685800" y="2595613"/>
            <a:ext cx="4753466" cy="4024125"/>
          </a:xfrm>
        </p:spPr>
        <p:txBody>
          <a:bodyPr>
            <a:normAutofit/>
          </a:bodyPr>
          <a:lstStyle/>
          <a:p>
            <a:r>
              <a:rPr lang="en-US" sz="1800" dirty="0"/>
              <a:t>3 studies that have already been done </a:t>
            </a:r>
          </a:p>
          <a:p>
            <a:r>
              <a:rPr lang="en-US" sz="1800" dirty="0"/>
              <a:t>Show 3 different outcomes</a:t>
            </a:r>
          </a:p>
          <a:p>
            <a:r>
              <a:rPr lang="en-US" sz="1800" dirty="0"/>
              <a:t>Different method and population – creating a hole in the research</a:t>
            </a:r>
          </a:p>
        </p:txBody>
      </p:sp>
      <p:sp>
        <p:nvSpPr>
          <p:cNvPr id="29" name="Rounded Rectangle 14">
            <a:extLst>
              <a:ext uri="{FF2B5EF4-FFF2-40B4-BE49-F238E27FC236}">
                <a16:creationId xmlns:a16="http://schemas.microsoft.com/office/drawing/2014/main" id="{DA3DAD4C-9AC1-4D5C-A1D8-7CE15AD5DA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 name="Picture 8">
            <a:extLst>
              <a:ext uri="{FF2B5EF4-FFF2-40B4-BE49-F238E27FC236}">
                <a16:creationId xmlns:a16="http://schemas.microsoft.com/office/drawing/2014/main" id="{C59DD9F4-BAE2-6F45-A3D4-5E121D8BA58F}"/>
              </a:ext>
            </a:extLst>
          </p:cNvPr>
          <p:cNvPicPr>
            <a:picLocks noChangeAspect="1"/>
          </p:cNvPicPr>
          <p:nvPr/>
        </p:nvPicPr>
        <p:blipFill>
          <a:blip r:embed="rId4"/>
          <a:stretch>
            <a:fillRect/>
          </a:stretch>
        </p:blipFill>
        <p:spPr>
          <a:xfrm>
            <a:off x="6253843" y="1224644"/>
            <a:ext cx="2414703" cy="2449285"/>
          </a:xfrm>
          <a:prstGeom prst="rect">
            <a:avLst/>
          </a:prstGeom>
        </p:spPr>
      </p:pic>
      <p:pic>
        <p:nvPicPr>
          <p:cNvPr id="7" name="Picture 6">
            <a:extLst>
              <a:ext uri="{FF2B5EF4-FFF2-40B4-BE49-F238E27FC236}">
                <a16:creationId xmlns:a16="http://schemas.microsoft.com/office/drawing/2014/main" id="{88BE5DB9-CE5C-834F-BB93-2AF09B30F85E}"/>
              </a:ext>
            </a:extLst>
          </p:cNvPr>
          <p:cNvPicPr>
            <a:picLocks noChangeAspect="1"/>
          </p:cNvPicPr>
          <p:nvPr/>
        </p:nvPicPr>
        <p:blipFill>
          <a:blip r:embed="rId5"/>
          <a:stretch>
            <a:fillRect/>
          </a:stretch>
        </p:blipFill>
        <p:spPr>
          <a:xfrm>
            <a:off x="6253843" y="3945966"/>
            <a:ext cx="2414703" cy="1899663"/>
          </a:xfrm>
          <a:prstGeom prst="rect">
            <a:avLst/>
          </a:prstGeom>
        </p:spPr>
      </p:pic>
      <p:pic>
        <p:nvPicPr>
          <p:cNvPr id="5" name="Picture 4">
            <a:extLst>
              <a:ext uri="{FF2B5EF4-FFF2-40B4-BE49-F238E27FC236}">
                <a16:creationId xmlns:a16="http://schemas.microsoft.com/office/drawing/2014/main" id="{6EED3B98-5173-AF40-9BD8-09F371559FB6}"/>
              </a:ext>
            </a:extLst>
          </p:cNvPr>
          <p:cNvPicPr>
            <a:picLocks noChangeAspect="1"/>
          </p:cNvPicPr>
          <p:nvPr/>
        </p:nvPicPr>
        <p:blipFill>
          <a:blip r:embed="rId6"/>
          <a:stretch>
            <a:fillRect/>
          </a:stretch>
        </p:blipFill>
        <p:spPr>
          <a:xfrm>
            <a:off x="8829413" y="1224644"/>
            <a:ext cx="2252504" cy="4833256"/>
          </a:xfrm>
          <a:prstGeom prst="rect">
            <a:avLst/>
          </a:prstGeom>
        </p:spPr>
      </p:pic>
    </p:spTree>
    <p:extLst>
      <p:ext uri="{BB962C8B-B14F-4D97-AF65-F5344CB8AC3E}">
        <p14:creationId xmlns:p14="http://schemas.microsoft.com/office/powerpoint/2010/main" val="14557899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extLst/>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7876B8A-6012-994A-8287-2D52BD16063B}"/>
              </a:ext>
            </a:extLst>
          </p:cNvPr>
          <p:cNvPicPr>
            <a:picLocks noChangeAspect="1"/>
          </p:cNvPicPr>
          <p:nvPr/>
        </p:nvPicPr>
        <p:blipFill>
          <a:blip r:embed="rId4"/>
          <a:stretch>
            <a:fillRect/>
          </a:stretch>
        </p:blipFill>
        <p:spPr>
          <a:xfrm>
            <a:off x="3146213" y="4203032"/>
            <a:ext cx="2819014" cy="2594310"/>
          </a:xfrm>
          <a:prstGeom prst="rect">
            <a:avLst/>
          </a:prstGeom>
        </p:spPr>
      </p:pic>
      <p:pic>
        <p:nvPicPr>
          <p:cNvPr id="8" name="Picture 7">
            <a:extLst>
              <a:ext uri="{FF2B5EF4-FFF2-40B4-BE49-F238E27FC236}">
                <a16:creationId xmlns:a16="http://schemas.microsoft.com/office/drawing/2014/main" id="{9D8230E6-9667-2F4D-9E83-FD37E55B70B0}"/>
              </a:ext>
            </a:extLst>
          </p:cNvPr>
          <p:cNvPicPr>
            <a:picLocks noChangeAspect="1"/>
          </p:cNvPicPr>
          <p:nvPr/>
        </p:nvPicPr>
        <p:blipFill>
          <a:blip r:embed="rId5"/>
          <a:stretch>
            <a:fillRect/>
          </a:stretch>
        </p:blipFill>
        <p:spPr>
          <a:xfrm>
            <a:off x="6398699" y="4263690"/>
            <a:ext cx="4625283" cy="1343080"/>
          </a:xfrm>
          <a:prstGeom prst="rect">
            <a:avLst/>
          </a:prstGeom>
        </p:spPr>
      </p:pic>
      <p:sp>
        <p:nvSpPr>
          <p:cNvPr id="2" name="Title 1">
            <a:extLst>
              <a:ext uri="{FF2B5EF4-FFF2-40B4-BE49-F238E27FC236}">
                <a16:creationId xmlns:a16="http://schemas.microsoft.com/office/drawing/2014/main" id="{02998117-398E-524C-87C0-3E0E188F7296}"/>
              </a:ext>
            </a:extLst>
          </p:cNvPr>
          <p:cNvSpPr>
            <a:spLocks noGrp="1"/>
          </p:cNvSpPr>
          <p:nvPr>
            <p:ph type="title"/>
          </p:nvPr>
        </p:nvSpPr>
        <p:spPr>
          <a:xfrm>
            <a:off x="8796803" y="562658"/>
            <a:ext cx="2877336" cy="1357240"/>
          </a:xfrm>
        </p:spPr>
        <p:txBody>
          <a:bodyPr>
            <a:normAutofit/>
          </a:bodyPr>
          <a:lstStyle/>
          <a:p>
            <a:r>
              <a:rPr lang="en-US" dirty="0"/>
              <a:t>Method</a:t>
            </a:r>
          </a:p>
        </p:txBody>
      </p:sp>
      <p:graphicFrame>
        <p:nvGraphicFramePr>
          <p:cNvPr id="5" name="Content Placeholder 2">
            <a:extLst>
              <a:ext uri="{FF2B5EF4-FFF2-40B4-BE49-F238E27FC236}">
                <a16:creationId xmlns:a16="http://schemas.microsoft.com/office/drawing/2014/main" id="{3618DAC1-19E1-4FFD-B732-DDD070B5722F}"/>
              </a:ext>
            </a:extLst>
          </p:cNvPr>
          <p:cNvGraphicFramePr>
            <a:graphicFrameLocks noGrp="1"/>
          </p:cNvGraphicFramePr>
          <p:nvPr>
            <p:ph idx="1"/>
            <p:extLst/>
          </p:nvPr>
        </p:nvGraphicFramePr>
        <p:xfrm>
          <a:off x="400099" y="725048"/>
          <a:ext cx="8311242" cy="347798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9" name="TextBox 8">
            <a:extLst>
              <a:ext uri="{FF2B5EF4-FFF2-40B4-BE49-F238E27FC236}">
                <a16:creationId xmlns:a16="http://schemas.microsoft.com/office/drawing/2014/main" id="{8C417FA1-D508-2E4C-B93E-B3AC4FD9E753}"/>
              </a:ext>
            </a:extLst>
          </p:cNvPr>
          <p:cNvSpPr txBox="1"/>
          <p:nvPr/>
        </p:nvSpPr>
        <p:spPr>
          <a:xfrm>
            <a:off x="8103590" y="5667428"/>
            <a:ext cx="20574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Gribble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et al.,</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(2012)</a:t>
            </a:r>
          </a:p>
        </p:txBody>
      </p:sp>
    </p:spTree>
    <p:extLst>
      <p:ext uri="{BB962C8B-B14F-4D97-AF65-F5344CB8AC3E}">
        <p14:creationId xmlns:p14="http://schemas.microsoft.com/office/powerpoint/2010/main" val="23034900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A9A13-023B-334E-97F8-16B8366AFAF3}"/>
              </a:ext>
            </a:extLst>
          </p:cNvPr>
          <p:cNvSpPr>
            <a:spLocks noGrp="1"/>
          </p:cNvSpPr>
          <p:nvPr>
            <p:ph type="title"/>
          </p:nvPr>
        </p:nvSpPr>
        <p:spPr>
          <a:xfrm>
            <a:off x="233464" y="262217"/>
            <a:ext cx="11272736" cy="1293028"/>
          </a:xfrm>
        </p:spPr>
        <p:txBody>
          <a:bodyPr/>
          <a:lstStyle/>
          <a:p>
            <a:r>
              <a:rPr lang="en-US" dirty="0"/>
              <a:t>Statistical analysis,			 ethics and limitations </a:t>
            </a:r>
          </a:p>
        </p:txBody>
      </p:sp>
      <p:sp>
        <p:nvSpPr>
          <p:cNvPr id="3" name="Content Placeholder 2">
            <a:extLst>
              <a:ext uri="{FF2B5EF4-FFF2-40B4-BE49-F238E27FC236}">
                <a16:creationId xmlns:a16="http://schemas.microsoft.com/office/drawing/2014/main" id="{3A171352-B4DE-C14A-AA4D-176F8D6CB9AA}"/>
              </a:ext>
            </a:extLst>
          </p:cNvPr>
          <p:cNvSpPr>
            <a:spLocks noGrp="1"/>
          </p:cNvSpPr>
          <p:nvPr>
            <p:ph idx="1"/>
          </p:nvPr>
        </p:nvSpPr>
        <p:spPr/>
        <p:txBody>
          <a:bodyPr>
            <a:normAutofit lnSpcReduction="10000"/>
          </a:bodyPr>
          <a:lstStyle/>
          <a:p>
            <a:r>
              <a:rPr lang="en-US" dirty="0"/>
              <a:t>SPSS software used.</a:t>
            </a:r>
          </a:p>
          <a:p>
            <a:r>
              <a:rPr lang="en-US" dirty="0"/>
              <a:t>Is the data normal</a:t>
            </a:r>
            <a:endParaRPr lang="en-US" b="1" dirty="0"/>
          </a:p>
          <a:p>
            <a:r>
              <a:rPr lang="en-US" dirty="0"/>
              <a:t>One way between group ANOVA</a:t>
            </a:r>
          </a:p>
          <a:p>
            <a:r>
              <a:rPr lang="en-US" dirty="0"/>
              <a:t>Post hoc test</a:t>
            </a:r>
          </a:p>
          <a:p>
            <a:r>
              <a:rPr lang="en-US" dirty="0"/>
              <a:t>Effect size </a:t>
            </a:r>
          </a:p>
          <a:p>
            <a:pPr marL="0" indent="0">
              <a:buNone/>
            </a:pPr>
            <a:endParaRPr lang="en-US" dirty="0"/>
          </a:p>
          <a:p>
            <a:endParaRPr lang="en-US" dirty="0"/>
          </a:p>
          <a:p>
            <a:endParaRPr lang="en-US" dirty="0"/>
          </a:p>
          <a:p>
            <a:endParaRPr lang="en-US" dirty="0"/>
          </a:p>
          <a:p>
            <a:r>
              <a:rPr lang="en-US" dirty="0"/>
              <a:t>Cohen., (1988)</a:t>
            </a:r>
          </a:p>
          <a:p>
            <a:pPr marL="0" indent="0">
              <a:buNone/>
            </a:pPr>
            <a:endParaRPr lang="en-US" dirty="0"/>
          </a:p>
        </p:txBody>
      </p:sp>
      <p:pic>
        <p:nvPicPr>
          <p:cNvPr id="5" name="Picture 4">
            <a:extLst>
              <a:ext uri="{FF2B5EF4-FFF2-40B4-BE49-F238E27FC236}">
                <a16:creationId xmlns:a16="http://schemas.microsoft.com/office/drawing/2014/main" id="{5F139013-3D04-6640-8C70-8D2197736210}"/>
              </a:ext>
            </a:extLst>
          </p:cNvPr>
          <p:cNvPicPr>
            <a:picLocks noChangeAspect="1"/>
          </p:cNvPicPr>
          <p:nvPr/>
        </p:nvPicPr>
        <p:blipFill>
          <a:blip r:embed="rId3"/>
          <a:stretch>
            <a:fillRect/>
          </a:stretch>
        </p:blipFill>
        <p:spPr>
          <a:xfrm>
            <a:off x="685800" y="4444294"/>
            <a:ext cx="3352800" cy="1092200"/>
          </a:xfrm>
          <a:prstGeom prst="rect">
            <a:avLst/>
          </a:prstGeom>
        </p:spPr>
      </p:pic>
      <p:sp>
        <p:nvSpPr>
          <p:cNvPr id="13" name="Content Placeholder 2">
            <a:extLst>
              <a:ext uri="{FF2B5EF4-FFF2-40B4-BE49-F238E27FC236}">
                <a16:creationId xmlns:a16="http://schemas.microsoft.com/office/drawing/2014/main" id="{CAE11627-9D17-EA49-BBD3-F8FEBB5662DE}"/>
              </a:ext>
            </a:extLst>
          </p:cNvPr>
          <p:cNvSpPr txBox="1">
            <a:spLocks/>
          </p:cNvSpPr>
          <p:nvPr/>
        </p:nvSpPr>
        <p:spPr>
          <a:xfrm>
            <a:off x="6096000" y="1573520"/>
            <a:ext cx="5840418" cy="530275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sng" strike="noStrike" kern="1200" cap="none" spc="0" normalizeH="0" baseline="0" noProof="0" dirty="0">
                <a:ln>
                  <a:noFill/>
                </a:ln>
                <a:solidFill>
                  <a:prstClr val="white"/>
                </a:solidFill>
                <a:effectLst/>
                <a:uLnTx/>
                <a:uFillTx/>
                <a:latin typeface="Century Gothic" panose="020B0502020202020204"/>
                <a:ea typeface="+mn-ea"/>
                <a:cs typeface="+mn-cs"/>
              </a:rPr>
              <a:t>Limitations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Lack of participants.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No blinding or control group.</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Unaware how many previous ankle injuries each participants have had.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Only the balance element of proprioception will be tested.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Could cause DOMS but very low risk</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sng" strike="noStrike" kern="1200" cap="none" spc="0" normalizeH="0" baseline="0" noProof="0" dirty="0">
                <a:ln>
                  <a:noFill/>
                </a:ln>
                <a:solidFill>
                  <a:prstClr val="white"/>
                </a:solidFill>
                <a:effectLst/>
                <a:uLnTx/>
                <a:uFillTx/>
                <a:latin typeface="Century Gothic" panose="020B0502020202020204"/>
                <a:ea typeface="+mn-ea"/>
                <a:cs typeface="+mn-cs"/>
              </a:rPr>
              <a:t>Ethical considerations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All data will be double locked electronically.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Participants will be assured that their information will be anonymised and won’t be individually posted.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white"/>
                </a:solidFill>
                <a:effectLst/>
                <a:uLnTx/>
                <a:uFillTx/>
                <a:latin typeface="Century Gothic" panose="020B0502020202020204"/>
                <a:ea typeface="+mn-ea"/>
                <a:cs typeface="+mn-cs"/>
              </a:rPr>
              <a:t>PARQ and Informed consent will be gained by reading participant information sheet.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5128673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E14FC-E525-1D42-B05F-6E1B2A37218A}"/>
              </a:ext>
            </a:extLst>
          </p:cNvPr>
          <p:cNvSpPr>
            <a:spLocks noGrp="1"/>
          </p:cNvSpPr>
          <p:nvPr>
            <p:ph type="title"/>
          </p:nvPr>
        </p:nvSpPr>
        <p:spPr>
          <a:xfrm>
            <a:off x="147883" y="154658"/>
            <a:ext cx="3548743" cy="1293028"/>
          </a:xfrm>
        </p:spPr>
        <p:txBody>
          <a:bodyPr>
            <a:normAutofit/>
          </a:bodyPr>
          <a:lstStyle/>
          <a:p>
            <a:r>
              <a:rPr lang="en-US" dirty="0"/>
              <a:t>Time frame.</a:t>
            </a:r>
          </a:p>
        </p:txBody>
      </p:sp>
      <p:graphicFrame>
        <p:nvGraphicFramePr>
          <p:cNvPr id="50" name="Chart 49">
            <a:extLst>
              <a:ext uri="{FF2B5EF4-FFF2-40B4-BE49-F238E27FC236}">
                <a16:creationId xmlns:a16="http://schemas.microsoft.com/office/drawing/2014/main" id="{67484A38-BFAE-984F-9928-DECDD99F3D62}"/>
              </a:ext>
            </a:extLst>
          </p:cNvPr>
          <p:cNvGraphicFramePr>
            <a:graphicFrameLocks/>
          </p:cNvGraphicFramePr>
          <p:nvPr>
            <p:extLst/>
          </p:nvPr>
        </p:nvGraphicFramePr>
        <p:xfrm>
          <a:off x="147883" y="1264597"/>
          <a:ext cx="12044117" cy="559340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697978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EA171-92D3-8741-963C-C2CA089035E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BE777CD-44E9-CD44-9559-B2741F40972A}"/>
              </a:ext>
            </a:extLst>
          </p:cNvPr>
          <p:cNvSpPr>
            <a:spLocks noGrp="1"/>
          </p:cNvSpPr>
          <p:nvPr>
            <p:ph idx="1"/>
          </p:nvPr>
        </p:nvSpPr>
        <p:spPr/>
        <p:txBody>
          <a:bodyPr>
            <a:normAutofit fontScale="62500" lnSpcReduction="20000"/>
          </a:bodyPr>
          <a:lstStyle/>
          <a:p>
            <a:r>
              <a:rPr lang="en-GB" dirty="0"/>
              <a:t>Coughlan, G. F., Delahunt, E., O’Sullivan, E., </a:t>
            </a:r>
            <a:r>
              <a:rPr lang="en-GB" dirty="0" err="1"/>
              <a:t>Fullam</a:t>
            </a:r>
            <a:r>
              <a:rPr lang="en-GB" dirty="0"/>
              <a:t>, K., Green, B. S., and Caulfield, B. M. (2014) 'Star excursion balance test performance and application in elite junior rugby union players', </a:t>
            </a:r>
            <a:r>
              <a:rPr lang="en-GB" i="1" dirty="0"/>
              <a:t>Physical Therapy in Sport</a:t>
            </a:r>
            <a:r>
              <a:rPr lang="en-GB" dirty="0"/>
              <a:t>, </a:t>
            </a:r>
            <a:r>
              <a:rPr lang="en-GB" i="1" dirty="0"/>
              <a:t>15</a:t>
            </a:r>
            <a:r>
              <a:rPr lang="en-GB" dirty="0"/>
              <a:t>(4), pp.249–253. </a:t>
            </a:r>
          </a:p>
          <a:p>
            <a:pPr lvl="0"/>
            <a:r>
              <a:rPr lang="en-GB" dirty="0"/>
              <a:t>Gribble, P. A., </a:t>
            </a:r>
            <a:r>
              <a:rPr lang="en-GB" dirty="0" err="1"/>
              <a:t>Hertel</a:t>
            </a:r>
            <a:r>
              <a:rPr lang="en-GB" dirty="0"/>
              <a:t>, J., and  </a:t>
            </a:r>
            <a:r>
              <a:rPr lang="en-GB" dirty="0" err="1"/>
              <a:t>Plisky</a:t>
            </a:r>
            <a:r>
              <a:rPr lang="en-GB" dirty="0"/>
              <a:t>, P. (2012) 'Using the Star Excursion Balance Test to Assess Dynamic Postural-Control Deficits and Outcomes in Lower Extremity Injury: A Literature and Systematic Review', </a:t>
            </a:r>
            <a:r>
              <a:rPr lang="en-GB" i="1" dirty="0"/>
              <a:t>Journal of Athletic Training</a:t>
            </a:r>
            <a:r>
              <a:rPr lang="en-GB" dirty="0"/>
              <a:t>, </a:t>
            </a:r>
            <a:r>
              <a:rPr lang="en-GB" i="1" dirty="0"/>
              <a:t>47</a:t>
            </a:r>
            <a:r>
              <a:rPr lang="en-GB" dirty="0"/>
              <a:t>(3), pp.339–357. </a:t>
            </a:r>
          </a:p>
          <a:p>
            <a:pPr lvl="0"/>
            <a:r>
              <a:rPr lang="en-GB" dirty="0"/>
              <a:t>Johnston, W., Duignan, C., Coughlan, G. F., and Caulfield, B. (2019) 'Dynamic balance performance varies by position but not by age group in elite Rugby Union players – a normative study', </a:t>
            </a:r>
            <a:r>
              <a:rPr lang="en-GB" i="1" dirty="0"/>
              <a:t>Journal of Sports Sciences</a:t>
            </a:r>
            <a:r>
              <a:rPr lang="en-GB" dirty="0"/>
              <a:t>, </a:t>
            </a:r>
            <a:r>
              <a:rPr lang="en-GB" i="1" dirty="0"/>
              <a:t>37</a:t>
            </a:r>
            <a:r>
              <a:rPr lang="en-GB" dirty="0"/>
              <a:t>(11), pp.1308–1313. </a:t>
            </a:r>
          </a:p>
          <a:p>
            <a:r>
              <a:rPr lang="en-GB" dirty="0" err="1"/>
              <a:t>Kaux</a:t>
            </a:r>
            <a:r>
              <a:rPr lang="en-GB" dirty="0"/>
              <a:t>, J.-F., Julia, M., </a:t>
            </a:r>
            <a:r>
              <a:rPr lang="en-GB" dirty="0" err="1"/>
              <a:t>Delvaux</a:t>
            </a:r>
            <a:r>
              <a:rPr lang="en-GB" dirty="0"/>
              <a:t>, F., </a:t>
            </a:r>
            <a:r>
              <a:rPr lang="en-GB" dirty="0" err="1"/>
              <a:t>Croisier</a:t>
            </a:r>
            <a:r>
              <a:rPr lang="en-GB" dirty="0"/>
              <a:t>, J.-L., </a:t>
            </a:r>
            <a:r>
              <a:rPr lang="en-GB" dirty="0" err="1"/>
              <a:t>Forthomme</a:t>
            </a:r>
            <a:r>
              <a:rPr lang="en-GB" dirty="0"/>
              <a:t>, B., </a:t>
            </a:r>
            <a:r>
              <a:rPr lang="en-GB" dirty="0" err="1"/>
              <a:t>Monnot</a:t>
            </a:r>
            <a:r>
              <a:rPr lang="en-GB" dirty="0"/>
              <a:t>, D., </a:t>
            </a:r>
            <a:r>
              <a:rPr lang="en-GB" dirty="0" err="1"/>
              <a:t>Chupin</a:t>
            </a:r>
            <a:r>
              <a:rPr lang="en-GB" dirty="0"/>
              <a:t>, M., </a:t>
            </a:r>
            <a:r>
              <a:rPr lang="en-GB" dirty="0" err="1"/>
              <a:t>Crielaard</a:t>
            </a:r>
            <a:r>
              <a:rPr lang="en-GB" dirty="0"/>
              <a:t>, J.-M., Goff, C., </a:t>
            </a:r>
            <a:r>
              <a:rPr lang="en-GB" dirty="0" err="1"/>
              <a:t>Durez</a:t>
            </a:r>
            <a:r>
              <a:rPr lang="en-GB" dirty="0"/>
              <a:t>, P., Ernst, P., Guns, S., and </a:t>
            </a:r>
            <a:r>
              <a:rPr lang="en-GB" dirty="0" err="1"/>
              <a:t>Laly</a:t>
            </a:r>
            <a:r>
              <a:rPr lang="en-GB" dirty="0"/>
              <a:t>, A. (2015) 'Epidemiological Review of Injuries in Rugby Union', </a:t>
            </a:r>
            <a:r>
              <a:rPr lang="en-GB" i="1" dirty="0"/>
              <a:t>Sports</a:t>
            </a:r>
            <a:r>
              <a:rPr lang="en-GB" dirty="0"/>
              <a:t>, </a:t>
            </a:r>
            <a:r>
              <a:rPr lang="en-GB" i="1" dirty="0"/>
              <a:t>3</a:t>
            </a:r>
            <a:r>
              <a:rPr lang="en-GB" dirty="0"/>
              <a:t>(1), pp.21–29. </a:t>
            </a:r>
          </a:p>
          <a:p>
            <a:pPr lvl="0"/>
            <a:r>
              <a:rPr lang="en-GB" dirty="0"/>
              <a:t>Liu, K., 2012. </a:t>
            </a:r>
            <a:r>
              <a:rPr lang="en-GB" i="1" dirty="0"/>
              <a:t>An examination of various diagnostic frameworks used to differentiate subjects with chronic ankle instability</a:t>
            </a:r>
            <a:r>
              <a:rPr lang="en-GB" dirty="0"/>
              <a:t>, University of Delaware.</a:t>
            </a:r>
          </a:p>
          <a:p>
            <a:pPr lvl="0"/>
            <a:r>
              <a:rPr lang="en-GB" dirty="0"/>
              <a:t>Norris, C. (2011). </a:t>
            </a:r>
            <a:r>
              <a:rPr lang="en-GB" i="1" dirty="0"/>
              <a:t>Managing sports injuries (chapter 5)</a:t>
            </a:r>
            <a:r>
              <a:rPr lang="en-GB" dirty="0"/>
              <a:t>. 4th ed. Manchester, pp.105-110.</a:t>
            </a:r>
          </a:p>
          <a:p>
            <a:pPr lvl="0"/>
            <a:r>
              <a:rPr lang="en-GB" dirty="0"/>
              <a:t>Patel, L. (2018) 'Normative Values of Star Excursion Balance Test in Young Adults: A Cross Sectional Study', </a:t>
            </a:r>
            <a:r>
              <a:rPr lang="en-GB" i="1" dirty="0"/>
              <a:t>International Journal of Advanced Research</a:t>
            </a:r>
            <a:r>
              <a:rPr lang="en-GB" dirty="0"/>
              <a:t>, </a:t>
            </a:r>
            <a:r>
              <a:rPr lang="en-GB" i="1" dirty="0"/>
              <a:t>6</a:t>
            </a:r>
            <a:r>
              <a:rPr lang="en-GB" dirty="0"/>
              <a:t>(8), pp.206–214. </a:t>
            </a:r>
          </a:p>
          <a:p>
            <a:pPr lvl="0"/>
            <a:r>
              <a:rPr lang="en-GB" dirty="0" err="1"/>
              <a:t>Puckree</a:t>
            </a:r>
            <a:r>
              <a:rPr lang="en-GB" dirty="0"/>
              <a:t>, T. (2014) 'Injury incidence and balance in rugby players', </a:t>
            </a:r>
            <a:r>
              <a:rPr lang="en-GB" i="1" dirty="0"/>
              <a:t>Pakistan Journal of Medical Sciences</a:t>
            </a:r>
            <a:r>
              <a:rPr lang="en-GB" dirty="0"/>
              <a:t>, </a:t>
            </a:r>
            <a:r>
              <a:rPr lang="en-GB" i="1" dirty="0"/>
              <a:t>30</a:t>
            </a:r>
            <a:r>
              <a:rPr lang="en-GB" dirty="0"/>
              <a:t>(6), pp.1346-1350.</a:t>
            </a:r>
          </a:p>
          <a:p>
            <a:pPr lvl="0"/>
            <a:r>
              <a:rPr lang="en-GB" dirty="0" err="1"/>
              <a:t>Tuthill</a:t>
            </a:r>
            <a:r>
              <a:rPr lang="en-GB" dirty="0"/>
              <a:t>, J. C., and Azim, E. (2018) 'Proprioception', </a:t>
            </a:r>
            <a:r>
              <a:rPr lang="en-GB" i="1" dirty="0"/>
              <a:t>Current Biology</a:t>
            </a:r>
            <a:r>
              <a:rPr lang="en-GB" dirty="0"/>
              <a:t>, </a:t>
            </a:r>
            <a:r>
              <a:rPr lang="en-GB" i="1" dirty="0"/>
              <a:t>28</a:t>
            </a:r>
            <a:r>
              <a:rPr lang="en-GB" dirty="0"/>
              <a:t>(5), pp.194–203.  </a:t>
            </a:r>
          </a:p>
          <a:p>
            <a:endParaRPr lang="en-GB" dirty="0"/>
          </a:p>
          <a:p>
            <a:endParaRPr lang="en-US" dirty="0"/>
          </a:p>
        </p:txBody>
      </p:sp>
    </p:spTree>
    <p:extLst>
      <p:ext uri="{BB962C8B-B14F-4D97-AF65-F5344CB8AC3E}">
        <p14:creationId xmlns:p14="http://schemas.microsoft.com/office/powerpoint/2010/main" val="5402967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63552" y="332657"/>
            <a:ext cx="7772400" cy="1470025"/>
          </a:xfrm>
        </p:spPr>
        <p:txBody>
          <a:bodyPr/>
          <a:lstStyle/>
          <a:p>
            <a:r>
              <a:rPr lang="en-GB" dirty="0" smtClean="0">
                <a:latin typeface="Times New Roman" panose="02020603050405020304" pitchFamily="18" charset="0"/>
                <a:cs typeface="Times New Roman" panose="02020603050405020304" pitchFamily="18" charset="0"/>
              </a:rPr>
              <a:t>Experimental research proposal </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423592" y="2348880"/>
            <a:ext cx="6872808" cy="3289920"/>
          </a:xfrm>
        </p:spPr>
        <p:txBody>
          <a:bodyPr>
            <a:normAutofit/>
          </a:bodyPr>
          <a:lstStyle/>
          <a:p>
            <a:r>
              <a:rPr lang="en-GB" dirty="0"/>
              <a:t> </a:t>
            </a:r>
            <a:r>
              <a:rPr lang="en-GB" sz="2400" dirty="0">
                <a:solidFill>
                  <a:schemeClr val="tx1"/>
                </a:solidFill>
                <a:latin typeface="Times New Roman" panose="02020603050405020304" pitchFamily="18" charset="0"/>
                <a:cs typeface="Times New Roman" panose="02020603050405020304" pitchFamily="18" charset="0"/>
              </a:rPr>
              <a:t>Do people who have high performance in back squat strength (1 rep max) testing also have high performance in Maximum vertical jump (MVJ) performance measures?</a:t>
            </a:r>
          </a:p>
        </p:txBody>
      </p:sp>
    </p:spTree>
    <p:extLst>
      <p:ext uri="{BB962C8B-B14F-4D97-AF65-F5344CB8AC3E}">
        <p14:creationId xmlns:p14="http://schemas.microsoft.com/office/powerpoint/2010/main" val="18367085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dirty="0">
                <a:latin typeface="Times New Roman" panose="02020603050405020304" pitchFamily="18" charset="0"/>
                <a:cs typeface="Times New Roman" panose="02020603050405020304" pitchFamily="18" charset="0"/>
              </a:rPr>
              <a:t>Rationale and </a:t>
            </a:r>
            <a:r>
              <a:rPr lang="en-GB" dirty="0" smtClean="0">
                <a:latin typeface="Times New Roman" panose="02020603050405020304" pitchFamily="18" charset="0"/>
                <a:cs typeface="Times New Roman" panose="02020603050405020304" pitchFamily="18" charset="0"/>
              </a:rPr>
              <a:t>Hypothesis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81200" y="1600200"/>
            <a:ext cx="8229600" cy="4997152"/>
          </a:xfrm>
        </p:spPr>
        <p:txBody>
          <a:bodyPr>
            <a:normAutofit/>
          </a:bodyPr>
          <a:lstStyle/>
          <a:p>
            <a:pPr marL="0" indent="0">
              <a:buNone/>
            </a:pPr>
            <a:r>
              <a:rPr lang="en-GB" sz="2000" b="1" u="sng" dirty="0">
                <a:latin typeface="Times New Roman" panose="02020603050405020304" pitchFamily="18" charset="0"/>
                <a:cs typeface="Times New Roman" panose="02020603050405020304" pitchFamily="18" charset="0"/>
              </a:rPr>
              <a:t>Rationale – </a:t>
            </a:r>
          </a:p>
          <a:p>
            <a:pPr marL="0" indent="0">
              <a:buNone/>
            </a:pPr>
            <a:r>
              <a:rPr lang="en-GB" sz="2000" dirty="0">
                <a:latin typeface="Times New Roman" panose="02020603050405020304" pitchFamily="18" charset="0"/>
                <a:cs typeface="Times New Roman" panose="02020603050405020304" pitchFamily="18" charset="0"/>
              </a:rPr>
              <a:t>The aim of this study was to see if there is a relationship between maximal strength in the back squat and maximum vertical jump performance. This is so I can see  if there was a link between athletes who have a high 1 rep max in back squat, and high performance in MVJ performance measures. </a:t>
            </a:r>
          </a:p>
          <a:p>
            <a:endParaRPr lang="en-GB" sz="2000" dirty="0">
              <a:latin typeface="Times New Roman" panose="02020603050405020304" pitchFamily="18" charset="0"/>
              <a:cs typeface="Times New Roman" panose="02020603050405020304" pitchFamily="18" charset="0"/>
            </a:endParaRPr>
          </a:p>
          <a:p>
            <a:pPr marL="0" indent="0">
              <a:buNone/>
            </a:pPr>
            <a:r>
              <a:rPr lang="en-GB" sz="2000" b="1" u="sng" dirty="0">
                <a:latin typeface="Times New Roman" panose="02020603050405020304" pitchFamily="18" charset="0"/>
                <a:cs typeface="Times New Roman" panose="02020603050405020304" pitchFamily="18" charset="0"/>
              </a:rPr>
              <a:t>Hypothesis – </a:t>
            </a:r>
          </a:p>
          <a:p>
            <a:pPr marL="0" indent="0">
              <a:buNone/>
            </a:pPr>
            <a:r>
              <a:rPr lang="en-GB" sz="2000" dirty="0">
                <a:latin typeface="Times New Roman" panose="02020603050405020304" pitchFamily="18" charset="0"/>
                <a:cs typeface="Times New Roman" panose="02020603050405020304" pitchFamily="18" charset="0"/>
              </a:rPr>
              <a:t>I expect to see in this experiment that there will be a significant relationship between athletes who have a big back squat and also a high maximal vertical jump.</a:t>
            </a:r>
          </a:p>
        </p:txBody>
      </p:sp>
    </p:spTree>
    <p:extLst>
      <p:ext uri="{BB962C8B-B14F-4D97-AF65-F5344CB8AC3E}">
        <p14:creationId xmlns:p14="http://schemas.microsoft.com/office/powerpoint/2010/main" val="42374046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dirty="0">
                <a:latin typeface="Times New Roman" panose="02020603050405020304" pitchFamily="18" charset="0"/>
                <a:cs typeface="Times New Roman" panose="02020603050405020304" pitchFamily="18" charset="0"/>
              </a:rPr>
              <a:t>Supporting </a:t>
            </a:r>
            <a:r>
              <a:rPr lang="en-GB" dirty="0" smtClean="0">
                <a:latin typeface="Times New Roman" panose="02020603050405020304" pitchFamily="18" charset="0"/>
                <a:cs typeface="Times New Roman" panose="02020603050405020304" pitchFamily="18" charset="0"/>
              </a:rPr>
              <a:t>literature</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The literature out there suggests to me that I will see a relationship between the squat and jump. Although there is literature out there that didn’t find any significant findings to agree with my hypothesis. I have read that it will come down to the athletes I will be using, whether or not they are experienced etc.</a:t>
            </a:r>
          </a:p>
        </p:txBody>
      </p:sp>
    </p:spTree>
    <p:extLst>
      <p:ext uri="{BB962C8B-B14F-4D97-AF65-F5344CB8AC3E}">
        <p14:creationId xmlns:p14="http://schemas.microsoft.com/office/powerpoint/2010/main" val="26057212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Methods </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47528" y="1196753"/>
            <a:ext cx="8363272" cy="4929411"/>
          </a:xfrm>
        </p:spPr>
        <p:txBody>
          <a:bodyPr>
            <a:noAutofit/>
          </a:bodyPr>
          <a:lstStyle/>
          <a:p>
            <a:r>
              <a:rPr lang="en-GB" sz="2000" dirty="0">
                <a:latin typeface="Times New Roman" panose="02020603050405020304" pitchFamily="18" charset="0"/>
                <a:cs typeface="Times New Roman" panose="02020603050405020304" pitchFamily="18" charset="0"/>
              </a:rPr>
              <a:t>One rep max back squat testing was selected as it is very reliable and easy to do in a gym. It also provides efﬁcient measures of maximal strength in all subjects taking part. The Maximal vertical jump testing was selected as it is a very easy machine to move around so subjects could do the testing at their own gym and wouldn’t have to travel to take part.</a:t>
            </a:r>
          </a:p>
          <a:p>
            <a:r>
              <a:rPr lang="en-GB" sz="2000" dirty="0">
                <a:latin typeface="Times New Roman" panose="02020603050405020304" pitchFamily="18" charset="0"/>
                <a:cs typeface="Times New Roman" panose="02020603050405020304" pitchFamily="18" charset="0"/>
              </a:rPr>
              <a:t>Subjects will be asked to withdraw from any type of training for over 24 hours before testing and will asked to maintain a consistent ﬂuid and dietary intake on each day of testing. Before taking part subjects will do a specific warm up to get them ready for one rep max testing and Maximal vertical jump testing.</a:t>
            </a:r>
          </a:p>
          <a:p>
            <a:r>
              <a:rPr lang="en-GB" sz="2000" dirty="0">
                <a:latin typeface="Times New Roman" panose="02020603050405020304" pitchFamily="18" charset="0"/>
                <a:cs typeface="Times New Roman" panose="02020603050405020304" pitchFamily="18" charset="0"/>
              </a:rPr>
              <a:t>Data will be collected once a subject has reached their maximum weight on the back squat for one rep. the subjects will have 3 attempts on the MVJ to get the best score possible. The data will then be processed and worked out to see whether or not my hypothesis was correct or not.</a:t>
            </a:r>
          </a:p>
        </p:txBody>
      </p:sp>
    </p:spTree>
    <p:extLst>
      <p:ext uri="{BB962C8B-B14F-4D97-AF65-F5344CB8AC3E}">
        <p14:creationId xmlns:p14="http://schemas.microsoft.com/office/powerpoint/2010/main" val="644742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Ethical review </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Ethics form has been completed and sent in. All subjects who would like to participate in my study will sign a consent form and be told about the potential risks. All subjects are keen gym users and have a very good understanding of back squatting. I will show them how to do the maximal vertical jump correctly before letting them use it.</a:t>
            </a:r>
          </a:p>
        </p:txBody>
      </p:sp>
    </p:spTree>
    <p:extLst>
      <p:ext uri="{BB962C8B-B14F-4D97-AF65-F5344CB8AC3E}">
        <p14:creationId xmlns:p14="http://schemas.microsoft.com/office/powerpoint/2010/main" val="1210396694"/>
      </p:ext>
    </p:extLst>
  </p:cSld>
  <p:clrMapOvr>
    <a:masterClrMapping/>
  </p:clrMapOvr>
</p:sld>
</file>

<file path=ppt/theme/_rels/theme6.xml.rels><?xml version="1.0" encoding="UTF-8" standalone="yes"?>
<Relationships xmlns="http://schemas.openxmlformats.org/package/2006/relationships"><Relationship Id="rId1" Type="http://schemas.openxmlformats.org/officeDocument/2006/relationships/image" Target="../media/image4.jpeg"/></Relationships>
</file>

<file path=ppt/theme/_rels/theme7.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3.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xml><?xml version="1.0" encoding="utf-8"?>
<a:theme xmlns:a="http://schemas.openxmlformats.org/drawingml/2006/main" name="1_Morgan Sindall Theme">
  <a:themeElements>
    <a:clrScheme name="Morgan Sindall Infastructure">
      <a:dk1>
        <a:srgbClr val="000000"/>
      </a:dk1>
      <a:lt1>
        <a:srgbClr val="FFFFFF"/>
      </a:lt1>
      <a:dk2>
        <a:srgbClr val="66737C"/>
      </a:dk2>
      <a:lt2>
        <a:srgbClr val="FFFFFF"/>
      </a:lt2>
      <a:accent1>
        <a:srgbClr val="91A932"/>
      </a:accent1>
      <a:accent2>
        <a:srgbClr val="F7931E"/>
      </a:accent2>
      <a:accent3>
        <a:srgbClr val="911B52"/>
      </a:accent3>
      <a:accent4>
        <a:srgbClr val="00677C"/>
      </a:accent4>
      <a:accent5>
        <a:srgbClr val="B5191E"/>
      </a:accent5>
      <a:accent6>
        <a:srgbClr val="0098D5"/>
      </a:accent6>
      <a:hlink>
        <a:srgbClr val="66737C"/>
      </a:hlink>
      <a:folHlink>
        <a:srgbClr val="66737C"/>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2"/>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Morgan Sindall Theme">
  <a:themeElements>
    <a:clrScheme name="Morgan Sindall Infastructure">
      <a:dk1>
        <a:srgbClr val="000000"/>
      </a:dk1>
      <a:lt1>
        <a:srgbClr val="FFFFFF"/>
      </a:lt1>
      <a:dk2>
        <a:srgbClr val="66737C"/>
      </a:dk2>
      <a:lt2>
        <a:srgbClr val="FFFFFF"/>
      </a:lt2>
      <a:accent1>
        <a:srgbClr val="91A932"/>
      </a:accent1>
      <a:accent2>
        <a:srgbClr val="F7931E"/>
      </a:accent2>
      <a:accent3>
        <a:srgbClr val="911B52"/>
      </a:accent3>
      <a:accent4>
        <a:srgbClr val="00677C"/>
      </a:accent4>
      <a:accent5>
        <a:srgbClr val="B5191E"/>
      </a:accent5>
      <a:accent6>
        <a:srgbClr val="0098D5"/>
      </a:accent6>
      <a:hlink>
        <a:srgbClr val="66737C"/>
      </a:hlink>
      <a:folHlink>
        <a:srgbClr val="66737C"/>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2"/>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7.xml><?xml version="1.0" encoding="utf-8"?>
<a:theme xmlns:a="http://schemas.openxmlformats.org/drawingml/2006/main" name="Quotable">
  <a:themeElements>
    <a:clrScheme name="Custom 7">
      <a:dk1>
        <a:srgbClr val="000000"/>
      </a:dk1>
      <a:lt1>
        <a:srgbClr val="FFFFFF"/>
      </a:lt1>
      <a:dk2>
        <a:srgbClr val="212121"/>
      </a:dk2>
      <a:lt2>
        <a:srgbClr val="636363"/>
      </a:lt2>
      <a:accent1>
        <a:srgbClr val="C31F34"/>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8.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TotalTime>
  <Words>14140</Words>
  <Application>Microsoft Office PowerPoint</Application>
  <PresentationFormat>Widescreen</PresentationFormat>
  <Paragraphs>849</Paragraphs>
  <Slides>53</Slides>
  <Notes>36</Notes>
  <HiddenSlides>0</HiddenSlides>
  <MMClips>0</MMClips>
  <ScaleCrop>false</ScaleCrop>
  <HeadingPairs>
    <vt:vector size="6" baseType="variant">
      <vt:variant>
        <vt:lpstr>Fonts Used</vt:lpstr>
      </vt:variant>
      <vt:variant>
        <vt:i4>15</vt:i4>
      </vt:variant>
      <vt:variant>
        <vt:lpstr>Theme</vt:lpstr>
      </vt:variant>
      <vt:variant>
        <vt:i4>9</vt:i4>
      </vt:variant>
      <vt:variant>
        <vt:lpstr>Slide Titles</vt:lpstr>
      </vt:variant>
      <vt:variant>
        <vt:i4>53</vt:i4>
      </vt:variant>
    </vt:vector>
  </HeadingPairs>
  <TitlesOfParts>
    <vt:vector size="77" baseType="lpstr">
      <vt:lpstr>MS PGothic</vt:lpstr>
      <vt:lpstr>Arial</vt:lpstr>
      <vt:lpstr>Arial Nova</vt:lpstr>
      <vt:lpstr>Calibri</vt:lpstr>
      <vt:lpstr>Calibri Light</vt:lpstr>
      <vt:lpstr>Century Gothic</vt:lpstr>
      <vt:lpstr>Gill Sans MT</vt:lpstr>
      <vt:lpstr>Symbol</vt:lpstr>
      <vt:lpstr>Times New Roman</vt:lpstr>
      <vt:lpstr>Trebuchet MS</vt:lpstr>
      <vt:lpstr>Tw Cen MT</vt:lpstr>
      <vt:lpstr>Verdana</vt:lpstr>
      <vt:lpstr>Wingdings</vt:lpstr>
      <vt:lpstr>Wingdings 2</vt:lpstr>
      <vt:lpstr>Wingdings 3</vt:lpstr>
      <vt:lpstr>Office Theme</vt:lpstr>
      <vt:lpstr>Facet</vt:lpstr>
      <vt:lpstr>Parcel</vt:lpstr>
      <vt:lpstr>1_Morgan Sindall Theme</vt:lpstr>
      <vt:lpstr>Morgan Sindall Theme</vt:lpstr>
      <vt:lpstr>Circuit</vt:lpstr>
      <vt:lpstr>Quotable</vt:lpstr>
      <vt:lpstr>1_Office Theme</vt:lpstr>
      <vt:lpstr>Vapor Trail</vt:lpstr>
      <vt:lpstr>Is There a Relationship Between Hamstring Eccentric Strength and Hamstring Extensibility on the Development of Acute Lower Back Pain in CrossFit Athletes?</vt:lpstr>
      <vt:lpstr>A Brief History and Background on CrossFit</vt:lpstr>
      <vt:lpstr>Why This Topic Area?</vt:lpstr>
      <vt:lpstr>Inclusion/ Exclusion Criteria</vt:lpstr>
      <vt:lpstr>Methods Section </vt:lpstr>
      <vt:lpstr>Data Analyses + Research Design</vt:lpstr>
      <vt:lpstr>Ethical Considerations </vt:lpstr>
      <vt:lpstr>PowerPoint Presentation</vt:lpstr>
      <vt:lpstr>Is there a relationship between dynamic balance and agility in the male non-elite rugby union population?</vt:lpstr>
      <vt:lpstr>Rationale and hypothesis</vt:lpstr>
      <vt:lpstr>Method - Participants</vt:lpstr>
      <vt:lpstr>Research design</vt:lpstr>
      <vt:lpstr>Protocol</vt:lpstr>
      <vt:lpstr>Proposed timeline – Data analysis</vt:lpstr>
      <vt:lpstr>Ethical consideration and limitations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efficacy of ankle taping on Agility in amateur rugby union players </vt:lpstr>
      <vt:lpstr>Rationale for Research </vt:lpstr>
      <vt:lpstr>Study design</vt:lpstr>
      <vt:lpstr>Protocol </vt:lpstr>
      <vt:lpstr>Protocol </vt:lpstr>
      <vt:lpstr>Data analysis  Paired sample t-test   </vt:lpstr>
      <vt:lpstr>Ethical Considerations and Limitations</vt:lpstr>
      <vt:lpstr>PowerPoint Presentation</vt:lpstr>
      <vt:lpstr>The efficacy of kinesiology tape on subjective and dynamic ankle stability in male international futsal players</vt:lpstr>
      <vt:lpstr>Introduction and supporting literature</vt:lpstr>
      <vt:lpstr>Hypotheses</vt:lpstr>
      <vt:lpstr>Protocol</vt:lpstr>
      <vt:lpstr>Protocol</vt:lpstr>
      <vt:lpstr>Data Analysis</vt:lpstr>
      <vt:lpstr>Ethical considerations</vt:lpstr>
      <vt:lpstr>References</vt:lpstr>
      <vt:lpstr>Is there a difference in proprioception performance between forward and back male rugby players?</vt:lpstr>
      <vt:lpstr>Background</vt:lpstr>
      <vt:lpstr>Hypothesis </vt:lpstr>
      <vt:lpstr>Context and rationale </vt:lpstr>
      <vt:lpstr>Method</vt:lpstr>
      <vt:lpstr>Statistical analysis,    ethics and limitations </vt:lpstr>
      <vt:lpstr>Time frame.</vt:lpstr>
      <vt:lpstr>references</vt:lpstr>
      <vt:lpstr>Experimental research proposal </vt:lpstr>
      <vt:lpstr>Rationale and Hypothesis</vt:lpstr>
      <vt:lpstr>Supporting literature</vt:lpstr>
      <vt:lpstr>Methods </vt:lpstr>
      <vt:lpstr>Ethical review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Relationship Between Hamstring Eccentric Strength and Hamstring Extensibility on the Development of Acute Lower Back Pain in CrossFit Athletes?</dc:title>
  <dc:creator>Simon Williams</dc:creator>
  <cp:lastModifiedBy>Simon Williams (IMH)</cp:lastModifiedBy>
  <cp:revision>6</cp:revision>
  <dcterms:created xsi:type="dcterms:W3CDTF">2020-02-16T14:31:28Z</dcterms:created>
  <dcterms:modified xsi:type="dcterms:W3CDTF">2020-02-17T12:45:54Z</dcterms:modified>
</cp:coreProperties>
</file>