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wav" ContentType="audio/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72" r:id="rId12"/>
    <p:sldId id="273" r:id="rId13"/>
    <p:sldId id="274" r:id="rId14"/>
    <p:sldId id="275" r:id="rId15"/>
    <p:sldId id="276" r:id="rId16"/>
    <p:sldId id="333" r:id="rId17"/>
    <p:sldId id="278" r:id="rId18"/>
    <p:sldId id="279" r:id="rId19"/>
    <p:sldId id="280" r:id="rId20"/>
    <p:sldId id="281" r:id="rId21"/>
    <p:sldId id="301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60" autoAdjust="0"/>
    <p:restoredTop sz="94576" autoAdjust="0"/>
  </p:normalViewPr>
  <p:slideViewPr>
    <p:cSldViewPr>
      <p:cViewPr varScale="1">
        <p:scale>
          <a:sx n="94" d="100"/>
          <a:sy n="94" d="100"/>
        </p:scale>
        <p:origin x="1488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18/10/2023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18/10/2023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18/10/2023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6.wav"/><Relationship Id="rId4" Type="http://schemas.openxmlformats.org/officeDocument/2006/relationships/audio" Target="../media/audio5.wav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84337" y="1340768"/>
            <a:ext cx="7772400" cy="1470025"/>
          </a:xfrm>
        </p:spPr>
        <p:txBody>
          <a:bodyPr/>
          <a:lstStyle/>
          <a:p>
            <a:r>
              <a:rPr lang="en-GB" b="1" dirty="0"/>
              <a:t>Computer Architecture &amp; Operating Systems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079C0-9F60-44A9-9851-25DF0FFE88B6}" type="slidenum">
              <a:rPr lang="en-GB" smtClean="0"/>
              <a:t>1</a:t>
            </a:fld>
            <a:endParaRPr lang="en-GB"/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2123728" y="2810793"/>
            <a:ext cx="7772400" cy="131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6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600">
                <a:solidFill>
                  <a:schemeClr val="tx1"/>
                </a:solidFill>
                <a:latin typeface="Book Antiqua" pitchFamily="18" charset="0"/>
                <a:ea typeface="新細明體" pitchFamily="18" charset="-12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600">
                <a:solidFill>
                  <a:schemeClr val="tx1"/>
                </a:solidFill>
                <a:latin typeface="Book Antiqua" pitchFamily="18" charset="0"/>
                <a:ea typeface="新細明體" pitchFamily="18" charset="-12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600">
                <a:solidFill>
                  <a:schemeClr val="tx1"/>
                </a:solidFill>
                <a:latin typeface="Book Antiqua" pitchFamily="18" charset="0"/>
                <a:ea typeface="新細明體" pitchFamily="18" charset="-12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600">
                <a:solidFill>
                  <a:schemeClr val="tx1"/>
                </a:solidFill>
                <a:latin typeface="Book Antiqua" pitchFamily="18" charset="0"/>
                <a:ea typeface="新細明體" pitchFamily="18" charset="-12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kumimoji="1" sz="3600">
                <a:solidFill>
                  <a:schemeClr val="tx1"/>
                </a:solidFill>
                <a:latin typeface="Book Antiqua" pitchFamily="18" charset="0"/>
                <a:ea typeface="新細明體" pitchFamily="18" charset="-12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kumimoji="1" sz="3600">
                <a:solidFill>
                  <a:schemeClr val="tx1"/>
                </a:solidFill>
                <a:latin typeface="Book Antiqua" pitchFamily="18" charset="0"/>
                <a:ea typeface="新細明體" pitchFamily="18" charset="-12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kumimoji="1" sz="3600">
                <a:solidFill>
                  <a:schemeClr val="tx1"/>
                </a:solidFill>
                <a:latin typeface="Book Antiqua" pitchFamily="18" charset="0"/>
                <a:ea typeface="新細明體" pitchFamily="18" charset="-12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kumimoji="1" sz="3600">
                <a:solidFill>
                  <a:schemeClr val="tx1"/>
                </a:solidFill>
                <a:latin typeface="Book Antiqua" pitchFamily="18" charset="0"/>
                <a:ea typeface="新細明體" pitchFamily="18" charset="-120"/>
              </a:defRPr>
            </a:lvl9pPr>
          </a:lstStyle>
          <a:p>
            <a:pPr eaLnBrk="1" hangingPunct="1">
              <a:spcAft>
                <a:spcPts val="600"/>
              </a:spcAft>
            </a:pPr>
            <a:r>
              <a:rPr lang="en-US" altLang="zh-TW" kern="0" dirty="0">
                <a:latin typeface="Times New Roman" pitchFamily="18" charset="0"/>
                <a:ea typeface="標楷體" pitchFamily="65" charset="-120"/>
                <a:cs typeface="Times New Roman" pitchFamily="18" charset="0"/>
              </a:rPr>
              <a:t>Number System, Conversions and Arithmetic Operations </a:t>
            </a:r>
            <a:endParaRPr lang="en-US" altLang="zh-TW" sz="3200" kern="0" dirty="0">
              <a:latin typeface="Times New Roman" pitchFamily="18" charset="0"/>
              <a:ea typeface="標楷體" pitchFamily="65" charset="-120"/>
              <a:cs typeface="Times New Roman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391472" y="4633754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Koushik </a:t>
            </a:r>
            <a:r>
              <a:rPr lang="en-GB" sz="2800" b="1" dirty="0" err="1"/>
              <a:t>Modak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40016914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923179" y="84867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3200" b="1" dirty="0"/>
              <a:t>Decimal Number System</a:t>
            </a:r>
            <a:endParaRPr lang="en-GB" sz="3200" b="1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342402" y="660471"/>
            <a:ext cx="8280400" cy="523398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dirty="0"/>
              <a:t>Base (also called radix) = 10 </a:t>
            </a:r>
          </a:p>
          <a:p>
            <a:pPr lvl="1"/>
            <a:r>
              <a:rPr lang="en-US" altLang="en-US" dirty="0">
                <a:sym typeface="Wingdings" pitchFamily="2" charset="2"/>
              </a:rPr>
              <a:t>10 digits { 0, 1, 2, 3, 4, 5, 6, 7, 8, 9 }</a:t>
            </a:r>
          </a:p>
          <a:p>
            <a:r>
              <a:rPr lang="en-US" altLang="en-US" dirty="0">
                <a:sym typeface="Wingdings" pitchFamily="2" charset="2"/>
              </a:rPr>
              <a:t>Digit Position</a:t>
            </a:r>
          </a:p>
          <a:p>
            <a:pPr lvl="1"/>
            <a:r>
              <a:rPr lang="en-US" altLang="en-US" dirty="0">
                <a:sym typeface="Wingdings" pitchFamily="2" charset="2"/>
              </a:rPr>
              <a:t>Integer &amp; fraction</a:t>
            </a:r>
          </a:p>
          <a:p>
            <a:r>
              <a:rPr lang="en-US" altLang="en-US" dirty="0">
                <a:sym typeface="Wingdings" pitchFamily="2" charset="2"/>
              </a:rPr>
              <a:t>Digit Weight</a:t>
            </a:r>
          </a:p>
          <a:p>
            <a:pPr lvl="1"/>
            <a:r>
              <a:rPr lang="en-US" altLang="en-US" dirty="0">
                <a:sym typeface="Wingdings" pitchFamily="2" charset="2"/>
              </a:rPr>
              <a:t>Weight = (</a:t>
            </a:r>
            <a:r>
              <a:rPr lang="en-US" altLang="en-US" i="1" dirty="0">
                <a:sym typeface="Wingdings" pitchFamily="2" charset="2"/>
              </a:rPr>
              <a:t>Base) </a:t>
            </a:r>
            <a:r>
              <a:rPr lang="en-US" altLang="en-US" i="1" baseline="50000" dirty="0">
                <a:sym typeface="Wingdings" pitchFamily="2" charset="2"/>
              </a:rPr>
              <a:t>Position</a:t>
            </a:r>
            <a:endParaRPr lang="en-US" altLang="en-US" i="1" dirty="0">
              <a:sym typeface="Wingdings" pitchFamily="2" charset="2"/>
            </a:endParaRPr>
          </a:p>
          <a:p>
            <a:r>
              <a:rPr lang="en-US" altLang="en-US" dirty="0">
                <a:sym typeface="Wingdings" pitchFamily="2" charset="2"/>
              </a:rPr>
              <a:t>Formal Notation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5076056" y="695041"/>
            <a:ext cx="3895981" cy="4901101"/>
            <a:chOff x="5292725" y="1089025"/>
            <a:chExt cx="3671888" cy="5189538"/>
          </a:xfrm>
        </p:grpSpPr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5832475" y="2352675"/>
              <a:ext cx="2879725" cy="900113"/>
              <a:chOff x="3674" y="1482"/>
              <a:chExt cx="1814" cy="567"/>
            </a:xfrm>
          </p:grpSpPr>
          <p:sp>
            <p:nvSpPr>
              <p:cNvPr id="476" name="Rectangle 6"/>
              <p:cNvSpPr>
                <a:spLocks noChangeArrowheads="1"/>
              </p:cNvSpPr>
              <p:nvPr/>
            </p:nvSpPr>
            <p:spPr bwMode="auto">
              <a:xfrm>
                <a:off x="3674" y="1706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477" name="Rectangle 7"/>
              <p:cNvSpPr>
                <a:spLocks noChangeArrowheads="1"/>
              </p:cNvSpPr>
              <p:nvPr/>
            </p:nvSpPr>
            <p:spPr bwMode="auto">
              <a:xfrm>
                <a:off x="4014" y="1709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478" name="Rectangle 8"/>
              <p:cNvSpPr>
                <a:spLocks noChangeArrowheads="1"/>
              </p:cNvSpPr>
              <p:nvPr/>
            </p:nvSpPr>
            <p:spPr bwMode="auto">
              <a:xfrm>
                <a:off x="4355" y="1709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479" name="Oval 9"/>
              <p:cNvSpPr>
                <a:spLocks noChangeArrowheads="1"/>
              </p:cNvSpPr>
              <p:nvPr/>
            </p:nvSpPr>
            <p:spPr bwMode="auto">
              <a:xfrm>
                <a:off x="4695" y="1935"/>
                <a:ext cx="113" cy="114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ffectLst/>
              <a:extLs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480" name="Rectangle 10"/>
              <p:cNvSpPr>
                <a:spLocks noChangeArrowheads="1"/>
              </p:cNvSpPr>
              <p:nvPr/>
            </p:nvSpPr>
            <p:spPr bwMode="auto">
              <a:xfrm>
                <a:off x="4922" y="1709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481" name="Text Box 11"/>
              <p:cNvSpPr txBox="1">
                <a:spLocks noChangeArrowheads="1"/>
              </p:cNvSpPr>
              <p:nvPr/>
            </p:nvSpPr>
            <p:spPr bwMode="auto">
              <a:xfrm>
                <a:off x="4014" y="1482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1</a:t>
                </a:r>
              </a:p>
            </p:txBody>
          </p:sp>
          <p:sp>
            <p:nvSpPr>
              <p:cNvPr id="482" name="Text Box 12"/>
              <p:cNvSpPr txBox="1">
                <a:spLocks noChangeArrowheads="1"/>
              </p:cNvSpPr>
              <p:nvPr/>
            </p:nvSpPr>
            <p:spPr bwMode="auto">
              <a:xfrm>
                <a:off x="4355" y="1482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0</a:t>
                </a:r>
              </a:p>
            </p:txBody>
          </p:sp>
          <p:sp>
            <p:nvSpPr>
              <p:cNvPr id="483" name="Text Box 13"/>
              <p:cNvSpPr txBox="1">
                <a:spLocks noChangeArrowheads="1"/>
              </p:cNvSpPr>
              <p:nvPr/>
            </p:nvSpPr>
            <p:spPr bwMode="auto">
              <a:xfrm>
                <a:off x="4922" y="1482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-1</a:t>
                </a:r>
              </a:p>
            </p:txBody>
          </p:sp>
          <p:sp>
            <p:nvSpPr>
              <p:cNvPr id="484" name="Text Box 14"/>
              <p:cNvSpPr txBox="1">
                <a:spLocks noChangeArrowheads="1"/>
              </p:cNvSpPr>
              <p:nvPr/>
            </p:nvSpPr>
            <p:spPr bwMode="auto">
              <a:xfrm>
                <a:off x="3674" y="1482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2</a:t>
                </a:r>
              </a:p>
            </p:txBody>
          </p:sp>
          <p:sp>
            <p:nvSpPr>
              <p:cNvPr id="485" name="Rectangle 15"/>
              <p:cNvSpPr>
                <a:spLocks noChangeArrowheads="1"/>
              </p:cNvSpPr>
              <p:nvPr/>
            </p:nvSpPr>
            <p:spPr bwMode="auto">
              <a:xfrm>
                <a:off x="5261" y="1709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486" name="Text Box 16"/>
              <p:cNvSpPr txBox="1">
                <a:spLocks noChangeArrowheads="1"/>
              </p:cNvSpPr>
              <p:nvPr/>
            </p:nvSpPr>
            <p:spPr bwMode="auto">
              <a:xfrm>
                <a:off x="5261" y="1482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-2</a:t>
                </a:r>
              </a:p>
            </p:txBody>
          </p:sp>
        </p:grpSp>
        <p:sp>
          <p:nvSpPr>
            <p:cNvPr id="8" name="Text Box 17"/>
            <p:cNvSpPr txBox="1">
              <a:spLocks noChangeArrowheads="1"/>
            </p:cNvSpPr>
            <p:nvPr/>
          </p:nvSpPr>
          <p:spPr bwMode="auto">
            <a:xfrm>
              <a:off x="5832475" y="2709863"/>
              <a:ext cx="360363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5</a:t>
              </a:r>
            </a:p>
          </p:txBody>
        </p:sp>
        <p:sp>
          <p:nvSpPr>
            <p:cNvPr id="9" name="Text Box 18"/>
            <p:cNvSpPr txBox="1">
              <a:spLocks noChangeArrowheads="1"/>
            </p:cNvSpPr>
            <p:nvPr/>
          </p:nvSpPr>
          <p:spPr bwMode="auto">
            <a:xfrm>
              <a:off x="6372225" y="2709863"/>
              <a:ext cx="360363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</a:p>
          </p:txBody>
        </p:sp>
        <p:sp>
          <p:nvSpPr>
            <p:cNvPr id="10" name="Text Box 19"/>
            <p:cNvSpPr txBox="1">
              <a:spLocks noChangeArrowheads="1"/>
            </p:cNvSpPr>
            <p:nvPr/>
          </p:nvSpPr>
          <p:spPr bwMode="auto">
            <a:xfrm>
              <a:off x="6911975" y="2709863"/>
              <a:ext cx="360363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11" name="Text Box 20"/>
            <p:cNvSpPr txBox="1">
              <a:spLocks noChangeArrowheads="1"/>
            </p:cNvSpPr>
            <p:nvPr/>
          </p:nvSpPr>
          <p:spPr bwMode="auto">
            <a:xfrm>
              <a:off x="7812088" y="2709863"/>
              <a:ext cx="360362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7</a:t>
              </a:r>
            </a:p>
          </p:txBody>
        </p:sp>
        <p:sp>
          <p:nvSpPr>
            <p:cNvPr id="12" name="Text Box 21"/>
            <p:cNvSpPr txBox="1">
              <a:spLocks noChangeArrowheads="1"/>
            </p:cNvSpPr>
            <p:nvPr/>
          </p:nvSpPr>
          <p:spPr bwMode="auto">
            <a:xfrm>
              <a:off x="8351838" y="2709863"/>
              <a:ext cx="360362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chemeClr val="accent1"/>
                  </a:solidFill>
                  <a:latin typeface="Arial" charset="0"/>
                  <a:cs typeface="Arial" charset="0"/>
                </a:rPr>
                <a:t>4</a:t>
              </a:r>
            </a:p>
          </p:txBody>
        </p:sp>
        <p:grpSp>
          <p:nvGrpSpPr>
            <p:cNvPr id="13" name="Group 22"/>
            <p:cNvGrpSpPr>
              <a:grpSpLocks/>
            </p:cNvGrpSpPr>
            <p:nvPr/>
          </p:nvGrpSpPr>
          <p:grpSpPr bwMode="auto">
            <a:xfrm>
              <a:off x="5729288" y="3613150"/>
              <a:ext cx="3062287" cy="900113"/>
              <a:chOff x="3609" y="2387"/>
              <a:chExt cx="1929" cy="567"/>
            </a:xfrm>
          </p:grpSpPr>
          <p:sp>
            <p:nvSpPr>
              <p:cNvPr id="465" name="Rectangle 23"/>
              <p:cNvSpPr>
                <a:spLocks noChangeArrowheads="1"/>
              </p:cNvSpPr>
              <p:nvPr/>
            </p:nvSpPr>
            <p:spPr bwMode="auto">
              <a:xfrm>
                <a:off x="4014" y="2614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466" name="Rectangle 24"/>
              <p:cNvSpPr>
                <a:spLocks noChangeArrowheads="1"/>
              </p:cNvSpPr>
              <p:nvPr/>
            </p:nvSpPr>
            <p:spPr bwMode="auto">
              <a:xfrm>
                <a:off x="4355" y="2614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467" name="Oval 25"/>
              <p:cNvSpPr>
                <a:spLocks noChangeArrowheads="1"/>
              </p:cNvSpPr>
              <p:nvPr/>
            </p:nvSpPr>
            <p:spPr bwMode="auto">
              <a:xfrm>
                <a:off x="4695" y="2840"/>
                <a:ext cx="113" cy="114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ffectLst/>
              <a:extLs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468" name="Rectangle 26"/>
              <p:cNvSpPr>
                <a:spLocks noChangeArrowheads="1"/>
              </p:cNvSpPr>
              <p:nvPr/>
            </p:nvSpPr>
            <p:spPr bwMode="auto">
              <a:xfrm>
                <a:off x="4922" y="2614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469" name="Text Box 27"/>
              <p:cNvSpPr txBox="1">
                <a:spLocks noChangeArrowheads="1"/>
              </p:cNvSpPr>
              <p:nvPr/>
            </p:nvSpPr>
            <p:spPr bwMode="auto">
              <a:xfrm>
                <a:off x="4014" y="2387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10</a:t>
                </a:r>
              </a:p>
            </p:txBody>
          </p:sp>
          <p:sp>
            <p:nvSpPr>
              <p:cNvPr id="470" name="Text Box 28"/>
              <p:cNvSpPr txBox="1">
                <a:spLocks noChangeArrowheads="1"/>
              </p:cNvSpPr>
              <p:nvPr/>
            </p:nvSpPr>
            <p:spPr bwMode="auto">
              <a:xfrm>
                <a:off x="4355" y="2387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1</a:t>
                </a:r>
              </a:p>
            </p:txBody>
          </p:sp>
          <p:sp>
            <p:nvSpPr>
              <p:cNvPr id="471" name="Text Box 29"/>
              <p:cNvSpPr txBox="1">
                <a:spLocks noChangeArrowheads="1"/>
              </p:cNvSpPr>
              <p:nvPr/>
            </p:nvSpPr>
            <p:spPr bwMode="auto">
              <a:xfrm>
                <a:off x="4922" y="2387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0.1</a:t>
                </a:r>
              </a:p>
            </p:txBody>
          </p:sp>
          <p:sp>
            <p:nvSpPr>
              <p:cNvPr id="472" name="Text Box 30"/>
              <p:cNvSpPr txBox="1">
                <a:spLocks noChangeArrowheads="1"/>
              </p:cNvSpPr>
              <p:nvPr/>
            </p:nvSpPr>
            <p:spPr bwMode="auto">
              <a:xfrm>
                <a:off x="3609" y="2387"/>
                <a:ext cx="340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100</a:t>
                </a:r>
              </a:p>
            </p:txBody>
          </p:sp>
          <p:sp>
            <p:nvSpPr>
              <p:cNvPr id="473" name="Rectangle 31"/>
              <p:cNvSpPr>
                <a:spLocks noChangeArrowheads="1"/>
              </p:cNvSpPr>
              <p:nvPr/>
            </p:nvSpPr>
            <p:spPr bwMode="auto">
              <a:xfrm>
                <a:off x="5261" y="2614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474" name="Text Box 32"/>
              <p:cNvSpPr txBox="1">
                <a:spLocks noChangeArrowheads="1"/>
              </p:cNvSpPr>
              <p:nvPr/>
            </p:nvSpPr>
            <p:spPr bwMode="auto">
              <a:xfrm>
                <a:off x="5197" y="2387"/>
                <a:ext cx="341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0.01</a:t>
                </a:r>
              </a:p>
            </p:txBody>
          </p:sp>
          <p:sp>
            <p:nvSpPr>
              <p:cNvPr id="475" name="Rectangle 33"/>
              <p:cNvSpPr>
                <a:spLocks noChangeArrowheads="1"/>
              </p:cNvSpPr>
              <p:nvPr/>
            </p:nvSpPr>
            <p:spPr bwMode="auto">
              <a:xfrm>
                <a:off x="3674" y="2614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14" name="Group 34"/>
            <p:cNvGrpSpPr>
              <a:grpSpLocks/>
            </p:cNvGrpSpPr>
            <p:nvPr/>
          </p:nvGrpSpPr>
          <p:grpSpPr bwMode="auto">
            <a:xfrm>
              <a:off x="5651500" y="4873625"/>
              <a:ext cx="3176588" cy="247650"/>
              <a:chOff x="3560" y="3181"/>
              <a:chExt cx="2001" cy="156"/>
            </a:xfrm>
          </p:grpSpPr>
          <p:sp>
            <p:nvSpPr>
              <p:cNvPr id="460" name="Text Box 35"/>
              <p:cNvSpPr txBox="1">
                <a:spLocks noChangeArrowheads="1"/>
              </p:cNvSpPr>
              <p:nvPr/>
            </p:nvSpPr>
            <p:spPr bwMode="auto">
              <a:xfrm>
                <a:off x="3560" y="3181"/>
                <a:ext cx="341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Font typeface="Arial" charset="0"/>
                  <a:buNone/>
                </a:pPr>
                <a:r>
                  <a:rPr lang="en-US" altLang="en-US" sz="1800" b="1" u="none">
                    <a:solidFill>
                      <a:schemeClr val="accent1"/>
                    </a:solidFill>
                    <a:latin typeface="Arial" charset="0"/>
                    <a:cs typeface="Arial" charset="0"/>
                  </a:rPr>
                  <a:t>500</a:t>
                </a:r>
              </a:p>
            </p:txBody>
          </p:sp>
          <p:sp>
            <p:nvSpPr>
              <p:cNvPr id="461" name="Text Box 36"/>
              <p:cNvSpPr txBox="1">
                <a:spLocks noChangeArrowheads="1"/>
              </p:cNvSpPr>
              <p:nvPr/>
            </p:nvSpPr>
            <p:spPr bwMode="auto">
              <a:xfrm>
                <a:off x="4014" y="3181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Font typeface="Arial" charset="0"/>
                  <a:buNone/>
                </a:pPr>
                <a:r>
                  <a:rPr lang="en-US" altLang="en-US" sz="1800" b="1" u="none">
                    <a:solidFill>
                      <a:schemeClr val="accent1"/>
                    </a:solidFill>
                    <a:latin typeface="Arial" charset="0"/>
                    <a:cs typeface="Arial" charset="0"/>
                  </a:rPr>
                  <a:t>10</a:t>
                </a:r>
              </a:p>
            </p:txBody>
          </p:sp>
          <p:sp>
            <p:nvSpPr>
              <p:cNvPr id="462" name="Text Box 37"/>
              <p:cNvSpPr txBox="1">
                <a:spLocks noChangeArrowheads="1"/>
              </p:cNvSpPr>
              <p:nvPr/>
            </p:nvSpPr>
            <p:spPr bwMode="auto">
              <a:xfrm>
                <a:off x="4354" y="3181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Font typeface="Arial" charset="0"/>
                  <a:buNone/>
                </a:pPr>
                <a:r>
                  <a:rPr lang="en-US" altLang="en-US" sz="1800" b="1" u="none">
                    <a:solidFill>
                      <a:schemeClr val="accent1"/>
                    </a:solidFill>
                    <a:latin typeface="Arial" charset="0"/>
                    <a:cs typeface="Arial" charset="0"/>
                  </a:rPr>
                  <a:t>2</a:t>
                </a:r>
              </a:p>
            </p:txBody>
          </p:sp>
          <p:sp>
            <p:nvSpPr>
              <p:cNvPr id="463" name="Text Box 38"/>
              <p:cNvSpPr txBox="1">
                <a:spLocks noChangeArrowheads="1"/>
              </p:cNvSpPr>
              <p:nvPr/>
            </p:nvSpPr>
            <p:spPr bwMode="auto">
              <a:xfrm>
                <a:off x="4921" y="3181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Font typeface="Arial" charset="0"/>
                  <a:buNone/>
                </a:pPr>
                <a:r>
                  <a:rPr lang="en-US" altLang="en-US" sz="1800" b="1" u="none">
                    <a:solidFill>
                      <a:schemeClr val="accent1"/>
                    </a:solidFill>
                    <a:latin typeface="Arial" charset="0"/>
                    <a:cs typeface="Arial" charset="0"/>
                  </a:rPr>
                  <a:t>0.7</a:t>
                </a:r>
              </a:p>
            </p:txBody>
          </p:sp>
          <p:sp>
            <p:nvSpPr>
              <p:cNvPr id="464" name="Text Box 39"/>
              <p:cNvSpPr txBox="1">
                <a:spLocks noChangeArrowheads="1"/>
              </p:cNvSpPr>
              <p:nvPr/>
            </p:nvSpPr>
            <p:spPr bwMode="auto">
              <a:xfrm>
                <a:off x="5220" y="3181"/>
                <a:ext cx="341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Font typeface="Arial" charset="0"/>
                  <a:buNone/>
                </a:pPr>
                <a:r>
                  <a:rPr lang="en-US" altLang="en-US" sz="1800" b="1" u="none">
                    <a:solidFill>
                      <a:schemeClr val="accent1"/>
                    </a:solidFill>
                    <a:latin typeface="Arial" charset="0"/>
                    <a:cs typeface="Arial" charset="0"/>
                  </a:rPr>
                  <a:t>0.04</a:t>
                </a:r>
              </a:p>
            </p:txBody>
          </p:sp>
        </p:grpSp>
        <p:sp>
          <p:nvSpPr>
            <p:cNvPr id="15" name="Text Box 40"/>
            <p:cNvSpPr txBox="1">
              <a:spLocks noChangeArrowheads="1"/>
            </p:cNvSpPr>
            <p:nvPr/>
          </p:nvSpPr>
          <p:spPr bwMode="auto">
            <a:xfrm>
              <a:off x="5292725" y="5413375"/>
              <a:ext cx="3671888" cy="2476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1800" b="1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d</a:t>
              </a:r>
              <a:r>
                <a:rPr lang="en-US" altLang="en-US" sz="18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2</a:t>
              </a:r>
              <a:r>
                <a:rPr lang="en-US" altLang="en-US" sz="1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1800" b="1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B</a:t>
              </a:r>
              <a:r>
                <a:rPr lang="en-US" altLang="en-US" sz="1800" b="1" i="0" u="none" baseline="50000">
                  <a:solidFill>
                    <a:schemeClr val="accent2"/>
                  </a:solidFill>
                  <a:latin typeface="Arial" charset="0"/>
                  <a:cs typeface="Arial" charset="0"/>
                </a:rPr>
                <a:t>2</a:t>
              </a:r>
              <a:r>
                <a:rPr lang="en-US" altLang="en-US" sz="1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+</a:t>
              </a:r>
              <a:r>
                <a:rPr lang="en-US" altLang="en-US" sz="1800" b="1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d</a:t>
              </a:r>
              <a:r>
                <a:rPr lang="en-US" altLang="en-US" sz="18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1</a:t>
              </a:r>
              <a:r>
                <a:rPr lang="en-US" altLang="en-US" sz="1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1800" b="1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B</a:t>
              </a:r>
              <a:r>
                <a:rPr lang="en-US" altLang="en-US" sz="1800" b="1" i="0" u="none" baseline="50000">
                  <a:solidFill>
                    <a:schemeClr val="accent2"/>
                  </a:solidFill>
                  <a:latin typeface="Arial" charset="0"/>
                  <a:cs typeface="Arial" charset="0"/>
                </a:rPr>
                <a:t>1</a:t>
              </a:r>
              <a:r>
                <a:rPr lang="en-US" altLang="en-US" sz="1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+</a:t>
              </a:r>
              <a:r>
                <a:rPr lang="en-US" altLang="en-US" sz="1800" b="1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d</a:t>
              </a:r>
              <a:r>
                <a:rPr lang="en-US" altLang="en-US" sz="18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1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1800" b="1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B</a:t>
              </a:r>
              <a:r>
                <a:rPr lang="en-US" altLang="en-US" sz="1800" b="1" i="0" u="none" baseline="50000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1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+</a:t>
              </a:r>
              <a:r>
                <a:rPr lang="en-US" altLang="en-US" sz="1800" b="1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d</a:t>
              </a:r>
              <a:r>
                <a:rPr lang="en-US" altLang="en-US" sz="18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-1</a:t>
              </a:r>
              <a:r>
                <a:rPr lang="en-US" altLang="en-US" sz="1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1800" b="1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B</a:t>
              </a:r>
              <a:r>
                <a:rPr lang="en-US" altLang="en-US" sz="1800" b="1" i="0" u="none" baseline="50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-1</a:t>
              </a:r>
              <a:r>
                <a:rPr lang="en-US" altLang="en-US" sz="1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+</a:t>
              </a:r>
              <a:r>
                <a:rPr lang="en-US" altLang="en-US" sz="1800" b="1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d</a:t>
              </a:r>
              <a:r>
                <a:rPr lang="en-US" altLang="en-US" sz="18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-2</a:t>
              </a:r>
              <a:r>
                <a:rPr lang="en-US" altLang="en-US" sz="1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1800" b="1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B</a:t>
              </a:r>
              <a:r>
                <a:rPr lang="en-US" altLang="en-US" sz="1800" b="1" i="0" u="none" baseline="50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-2</a:t>
              </a:r>
            </a:p>
          </p:txBody>
        </p:sp>
        <p:sp>
          <p:nvSpPr>
            <p:cNvPr id="16" name="Text Box 41"/>
            <p:cNvSpPr txBox="1">
              <a:spLocks noChangeArrowheads="1"/>
            </p:cNvSpPr>
            <p:nvPr/>
          </p:nvSpPr>
          <p:spPr bwMode="auto">
            <a:xfrm>
              <a:off x="6732588" y="5949950"/>
              <a:ext cx="1439862" cy="3286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4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(</a:t>
              </a:r>
              <a:r>
                <a:rPr lang="en-US" altLang="en-US" sz="2400" b="1" i="0" u="none" dirty="0">
                  <a:solidFill>
                    <a:schemeClr val="accent1"/>
                  </a:solidFill>
                  <a:latin typeface="Arial" charset="0"/>
                  <a:cs typeface="Arial" charset="0"/>
                </a:rPr>
                <a:t>512</a:t>
              </a:r>
              <a:r>
                <a:rPr lang="en-US" altLang="en-US" sz="24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.</a:t>
              </a:r>
              <a:r>
                <a:rPr lang="en-US" altLang="en-US" sz="2400" b="1" i="0" u="none" dirty="0">
                  <a:solidFill>
                    <a:schemeClr val="accent1"/>
                  </a:solidFill>
                  <a:latin typeface="Arial" charset="0"/>
                  <a:cs typeface="Arial" charset="0"/>
                </a:rPr>
                <a:t>74</a:t>
              </a:r>
              <a:r>
                <a:rPr lang="en-US" altLang="en-US" sz="24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400" b="1" i="0" u="none" baseline="-25000" dirty="0">
                  <a:solidFill>
                    <a:schemeClr val="accent2"/>
                  </a:solidFill>
                  <a:latin typeface="Arial" charset="0"/>
                  <a:cs typeface="Arial" charset="0"/>
                </a:rPr>
                <a:t>10</a:t>
              </a:r>
            </a:p>
          </p:txBody>
        </p:sp>
        <p:grpSp>
          <p:nvGrpSpPr>
            <p:cNvPr id="17" name="Group 42"/>
            <p:cNvGrpSpPr>
              <a:grpSpLocks/>
            </p:cNvGrpSpPr>
            <p:nvPr/>
          </p:nvGrpSpPr>
          <p:grpSpPr bwMode="auto">
            <a:xfrm>
              <a:off x="6551613" y="1089025"/>
              <a:ext cx="1981200" cy="900113"/>
              <a:chOff x="3787" y="572"/>
              <a:chExt cx="1670" cy="858"/>
            </a:xfrm>
          </p:grpSpPr>
          <p:pic>
            <p:nvPicPr>
              <p:cNvPr id="18" name="Picture 43" descr="NA02125_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699" y="572"/>
                <a:ext cx="758" cy="85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=""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grpSp>
            <p:nvGrpSpPr>
              <p:cNvPr id="19" name="Group 44"/>
              <p:cNvGrpSpPr>
                <a:grpSpLocks/>
              </p:cNvGrpSpPr>
              <p:nvPr/>
            </p:nvGrpSpPr>
            <p:grpSpPr bwMode="auto">
              <a:xfrm flipH="1">
                <a:off x="3787" y="572"/>
                <a:ext cx="752" cy="851"/>
                <a:chOff x="3023" y="3024"/>
                <a:chExt cx="752" cy="851"/>
              </a:xfrm>
            </p:grpSpPr>
            <p:grpSp>
              <p:nvGrpSpPr>
                <p:cNvPr id="20" name="Group 45"/>
                <p:cNvGrpSpPr>
                  <a:grpSpLocks/>
                </p:cNvGrpSpPr>
                <p:nvPr/>
              </p:nvGrpSpPr>
              <p:grpSpPr bwMode="auto">
                <a:xfrm>
                  <a:off x="3174" y="3095"/>
                  <a:ext cx="601" cy="779"/>
                  <a:chOff x="3174" y="3095"/>
                  <a:chExt cx="601" cy="779"/>
                </a:xfrm>
              </p:grpSpPr>
              <p:sp>
                <p:nvSpPr>
                  <p:cNvPr id="260" name="Freeform 46"/>
                  <p:cNvSpPr>
                    <a:spLocks/>
                  </p:cNvSpPr>
                  <p:nvPr/>
                </p:nvSpPr>
                <p:spPr bwMode="auto">
                  <a:xfrm>
                    <a:off x="3175" y="3095"/>
                    <a:ext cx="599" cy="779"/>
                  </a:xfrm>
                  <a:custGeom>
                    <a:avLst/>
                    <a:gdLst>
                      <a:gd name="T0" fmla="*/ 116 w 1797"/>
                      <a:gd name="T1" fmla="*/ 755 h 3116"/>
                      <a:gd name="T2" fmla="*/ 45 w 1797"/>
                      <a:gd name="T3" fmla="*/ 670 h 3116"/>
                      <a:gd name="T4" fmla="*/ 61 w 1797"/>
                      <a:gd name="T5" fmla="*/ 587 h 3116"/>
                      <a:gd name="T6" fmla="*/ 113 w 1797"/>
                      <a:gd name="T7" fmla="*/ 552 h 3116"/>
                      <a:gd name="T8" fmla="*/ 122 w 1797"/>
                      <a:gd name="T9" fmla="*/ 542 h 3116"/>
                      <a:gd name="T10" fmla="*/ 133 w 1797"/>
                      <a:gd name="T11" fmla="*/ 504 h 3116"/>
                      <a:gd name="T12" fmla="*/ 120 w 1797"/>
                      <a:gd name="T13" fmla="*/ 418 h 3116"/>
                      <a:gd name="T14" fmla="*/ 109 w 1797"/>
                      <a:gd name="T15" fmla="*/ 368 h 3116"/>
                      <a:gd name="T16" fmla="*/ 77 w 1797"/>
                      <a:gd name="T17" fmla="*/ 318 h 3116"/>
                      <a:gd name="T18" fmla="*/ 36 w 1797"/>
                      <a:gd name="T19" fmla="*/ 211 h 3116"/>
                      <a:gd name="T20" fmla="*/ 14 w 1797"/>
                      <a:gd name="T21" fmla="*/ 156 h 3116"/>
                      <a:gd name="T22" fmla="*/ 0 w 1797"/>
                      <a:gd name="T23" fmla="*/ 59 h 3116"/>
                      <a:gd name="T24" fmla="*/ 21 w 1797"/>
                      <a:gd name="T25" fmla="*/ 20 h 3116"/>
                      <a:gd name="T26" fmla="*/ 37 w 1797"/>
                      <a:gd name="T27" fmla="*/ 2 h 3116"/>
                      <a:gd name="T28" fmla="*/ 75 w 1797"/>
                      <a:gd name="T29" fmla="*/ 13 h 3116"/>
                      <a:gd name="T30" fmla="*/ 83 w 1797"/>
                      <a:gd name="T31" fmla="*/ 55 h 3116"/>
                      <a:gd name="T32" fmla="*/ 102 w 1797"/>
                      <a:gd name="T33" fmla="*/ 119 h 3116"/>
                      <a:gd name="T34" fmla="*/ 113 w 1797"/>
                      <a:gd name="T35" fmla="*/ 169 h 3116"/>
                      <a:gd name="T36" fmla="*/ 134 w 1797"/>
                      <a:gd name="T37" fmla="*/ 252 h 3116"/>
                      <a:gd name="T38" fmla="*/ 144 w 1797"/>
                      <a:gd name="T39" fmla="*/ 280 h 3116"/>
                      <a:gd name="T40" fmla="*/ 214 w 1797"/>
                      <a:gd name="T41" fmla="*/ 352 h 3116"/>
                      <a:gd name="T42" fmla="*/ 289 w 1797"/>
                      <a:gd name="T43" fmla="*/ 369 h 3116"/>
                      <a:gd name="T44" fmla="*/ 323 w 1797"/>
                      <a:gd name="T45" fmla="*/ 370 h 3116"/>
                      <a:gd name="T46" fmla="*/ 419 w 1797"/>
                      <a:gd name="T47" fmla="*/ 368 h 3116"/>
                      <a:gd name="T48" fmla="*/ 448 w 1797"/>
                      <a:gd name="T49" fmla="*/ 356 h 3116"/>
                      <a:gd name="T50" fmla="*/ 490 w 1797"/>
                      <a:gd name="T51" fmla="*/ 272 h 3116"/>
                      <a:gd name="T52" fmla="*/ 503 w 1797"/>
                      <a:gd name="T53" fmla="*/ 247 h 3116"/>
                      <a:gd name="T54" fmla="*/ 527 w 1797"/>
                      <a:gd name="T55" fmla="*/ 214 h 3116"/>
                      <a:gd name="T56" fmla="*/ 529 w 1797"/>
                      <a:gd name="T57" fmla="*/ 210 h 3116"/>
                      <a:gd name="T58" fmla="*/ 531 w 1797"/>
                      <a:gd name="T59" fmla="*/ 204 h 3116"/>
                      <a:gd name="T60" fmla="*/ 536 w 1797"/>
                      <a:gd name="T61" fmla="*/ 169 h 3116"/>
                      <a:gd name="T62" fmla="*/ 543 w 1797"/>
                      <a:gd name="T63" fmla="*/ 160 h 3116"/>
                      <a:gd name="T64" fmla="*/ 549 w 1797"/>
                      <a:gd name="T65" fmla="*/ 153 h 3116"/>
                      <a:gd name="T66" fmla="*/ 578 w 1797"/>
                      <a:gd name="T67" fmla="*/ 166 h 3116"/>
                      <a:gd name="T68" fmla="*/ 582 w 1797"/>
                      <a:gd name="T69" fmla="*/ 162 h 3116"/>
                      <a:gd name="T70" fmla="*/ 586 w 1797"/>
                      <a:gd name="T71" fmla="*/ 221 h 3116"/>
                      <a:gd name="T72" fmla="*/ 569 w 1797"/>
                      <a:gd name="T73" fmla="*/ 280 h 3116"/>
                      <a:gd name="T74" fmla="*/ 567 w 1797"/>
                      <a:gd name="T75" fmla="*/ 297 h 3116"/>
                      <a:gd name="T76" fmla="*/ 548 w 1797"/>
                      <a:gd name="T77" fmla="*/ 305 h 3116"/>
                      <a:gd name="T78" fmla="*/ 524 w 1797"/>
                      <a:gd name="T79" fmla="*/ 360 h 3116"/>
                      <a:gd name="T80" fmla="*/ 508 w 1797"/>
                      <a:gd name="T81" fmla="*/ 398 h 3116"/>
                      <a:gd name="T82" fmla="*/ 497 w 1797"/>
                      <a:gd name="T83" fmla="*/ 415 h 3116"/>
                      <a:gd name="T84" fmla="*/ 514 w 1797"/>
                      <a:gd name="T85" fmla="*/ 473 h 3116"/>
                      <a:gd name="T86" fmla="*/ 524 w 1797"/>
                      <a:gd name="T87" fmla="*/ 507 h 3116"/>
                      <a:gd name="T88" fmla="*/ 499 w 1797"/>
                      <a:gd name="T89" fmla="*/ 594 h 3116"/>
                      <a:gd name="T90" fmla="*/ 492 w 1797"/>
                      <a:gd name="T91" fmla="*/ 647 h 3116"/>
                      <a:gd name="T92" fmla="*/ 476 w 1797"/>
                      <a:gd name="T93" fmla="*/ 693 h 3116"/>
                      <a:gd name="T94" fmla="*/ 456 w 1797"/>
                      <a:gd name="T95" fmla="*/ 726 h 3116"/>
                      <a:gd name="T96" fmla="*/ 436 w 1797"/>
                      <a:gd name="T97" fmla="*/ 757 h 3116"/>
                      <a:gd name="T98" fmla="*/ 388 w 1797"/>
                      <a:gd name="T99" fmla="*/ 773 h 3116"/>
                      <a:gd name="T100" fmla="*/ 375 w 1797"/>
                      <a:gd name="T101" fmla="*/ 763 h 3116"/>
                      <a:gd name="T102" fmla="*/ 326 w 1797"/>
                      <a:gd name="T103" fmla="*/ 757 h 3116"/>
                      <a:gd name="T104" fmla="*/ 318 w 1797"/>
                      <a:gd name="T105" fmla="*/ 757 h 3116"/>
                      <a:gd name="T106" fmla="*/ 304 w 1797"/>
                      <a:gd name="T107" fmla="*/ 766 h 3116"/>
                      <a:gd name="T108" fmla="*/ 286 w 1797"/>
                      <a:gd name="T109" fmla="*/ 770 h 3116"/>
                      <a:gd name="T110" fmla="*/ 214 w 1797"/>
                      <a:gd name="T111" fmla="*/ 749 h 3116"/>
                      <a:gd name="T112" fmla="*/ 197 w 1797"/>
                      <a:gd name="T113" fmla="*/ 759 h 3116"/>
                      <a:gd name="T114" fmla="*/ 186 w 1797"/>
                      <a:gd name="T115" fmla="*/ 771 h 311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60000 65536"/>
                      <a:gd name="T130" fmla="*/ 0 60000 65536"/>
                      <a:gd name="T131" fmla="*/ 0 60000 65536"/>
                      <a:gd name="T132" fmla="*/ 0 60000 65536"/>
                      <a:gd name="T133" fmla="*/ 0 60000 65536"/>
                      <a:gd name="T134" fmla="*/ 0 60000 65536"/>
                      <a:gd name="T135" fmla="*/ 0 60000 65536"/>
                      <a:gd name="T136" fmla="*/ 0 60000 65536"/>
                      <a:gd name="T137" fmla="*/ 0 60000 65536"/>
                      <a:gd name="T138" fmla="*/ 0 60000 65536"/>
                      <a:gd name="T139" fmla="*/ 0 60000 65536"/>
                      <a:gd name="T140" fmla="*/ 0 60000 65536"/>
                      <a:gd name="T141" fmla="*/ 0 60000 65536"/>
                      <a:gd name="T142" fmla="*/ 0 60000 65536"/>
                      <a:gd name="T143" fmla="*/ 0 60000 65536"/>
                      <a:gd name="T144" fmla="*/ 0 60000 65536"/>
                      <a:gd name="T145" fmla="*/ 0 60000 65536"/>
                      <a:gd name="T146" fmla="*/ 0 60000 65536"/>
                      <a:gd name="T147" fmla="*/ 0 60000 65536"/>
                      <a:gd name="T148" fmla="*/ 0 60000 65536"/>
                      <a:gd name="T149" fmla="*/ 0 60000 65536"/>
                      <a:gd name="T150" fmla="*/ 0 60000 65536"/>
                      <a:gd name="T151" fmla="*/ 0 60000 65536"/>
                      <a:gd name="T152" fmla="*/ 0 60000 65536"/>
                      <a:gd name="T153" fmla="*/ 0 60000 65536"/>
                      <a:gd name="T154" fmla="*/ 0 60000 65536"/>
                      <a:gd name="T155" fmla="*/ 0 60000 65536"/>
                      <a:gd name="T156" fmla="*/ 0 60000 65536"/>
                      <a:gd name="T157" fmla="*/ 0 60000 65536"/>
                      <a:gd name="T158" fmla="*/ 0 60000 65536"/>
                      <a:gd name="T159" fmla="*/ 0 60000 65536"/>
                      <a:gd name="T160" fmla="*/ 0 60000 65536"/>
                      <a:gd name="T161" fmla="*/ 0 60000 65536"/>
                      <a:gd name="T162" fmla="*/ 0 60000 65536"/>
                      <a:gd name="T163" fmla="*/ 0 60000 65536"/>
                      <a:gd name="T164" fmla="*/ 0 60000 65536"/>
                      <a:gd name="T165" fmla="*/ 0 60000 65536"/>
                      <a:gd name="T166" fmla="*/ 0 60000 65536"/>
                      <a:gd name="T167" fmla="*/ 0 60000 65536"/>
                      <a:gd name="T168" fmla="*/ 0 60000 65536"/>
                      <a:gd name="T169" fmla="*/ 0 60000 65536"/>
                      <a:gd name="T170" fmla="*/ 0 60000 65536"/>
                      <a:gd name="T171" fmla="*/ 0 60000 65536"/>
                      <a:gd name="T172" fmla="*/ 0 60000 65536"/>
                      <a:gd name="T173" fmla="*/ 0 60000 65536"/>
                    </a:gdLst>
                    <a:ahLst/>
                    <a:cxnLst>
                      <a:cxn ang="T116">
                        <a:pos x="T0" y="T1"/>
                      </a:cxn>
                      <a:cxn ang="T117">
                        <a:pos x="T2" y="T3"/>
                      </a:cxn>
                      <a:cxn ang="T118">
                        <a:pos x="T4" y="T5"/>
                      </a:cxn>
                      <a:cxn ang="T119">
                        <a:pos x="T6" y="T7"/>
                      </a:cxn>
                      <a:cxn ang="T120">
                        <a:pos x="T8" y="T9"/>
                      </a:cxn>
                      <a:cxn ang="T121">
                        <a:pos x="T10" y="T11"/>
                      </a:cxn>
                      <a:cxn ang="T122">
                        <a:pos x="T12" y="T13"/>
                      </a:cxn>
                      <a:cxn ang="T123">
                        <a:pos x="T14" y="T15"/>
                      </a:cxn>
                      <a:cxn ang="T124">
                        <a:pos x="T16" y="T17"/>
                      </a:cxn>
                      <a:cxn ang="T125">
                        <a:pos x="T18" y="T19"/>
                      </a:cxn>
                      <a:cxn ang="T126">
                        <a:pos x="T20" y="T21"/>
                      </a:cxn>
                      <a:cxn ang="T127">
                        <a:pos x="T22" y="T23"/>
                      </a:cxn>
                      <a:cxn ang="T128">
                        <a:pos x="T24" y="T25"/>
                      </a:cxn>
                      <a:cxn ang="T129">
                        <a:pos x="T26" y="T27"/>
                      </a:cxn>
                      <a:cxn ang="T130">
                        <a:pos x="T28" y="T29"/>
                      </a:cxn>
                      <a:cxn ang="T131">
                        <a:pos x="T30" y="T31"/>
                      </a:cxn>
                      <a:cxn ang="T132">
                        <a:pos x="T32" y="T33"/>
                      </a:cxn>
                      <a:cxn ang="T133">
                        <a:pos x="T34" y="T35"/>
                      </a:cxn>
                      <a:cxn ang="T134">
                        <a:pos x="T36" y="T37"/>
                      </a:cxn>
                      <a:cxn ang="T135">
                        <a:pos x="T38" y="T39"/>
                      </a:cxn>
                      <a:cxn ang="T136">
                        <a:pos x="T40" y="T41"/>
                      </a:cxn>
                      <a:cxn ang="T137">
                        <a:pos x="T42" y="T43"/>
                      </a:cxn>
                      <a:cxn ang="T138">
                        <a:pos x="T44" y="T45"/>
                      </a:cxn>
                      <a:cxn ang="T139">
                        <a:pos x="T46" y="T47"/>
                      </a:cxn>
                      <a:cxn ang="T140">
                        <a:pos x="T48" y="T49"/>
                      </a:cxn>
                      <a:cxn ang="T141">
                        <a:pos x="T50" y="T51"/>
                      </a:cxn>
                      <a:cxn ang="T142">
                        <a:pos x="T52" y="T53"/>
                      </a:cxn>
                      <a:cxn ang="T143">
                        <a:pos x="T54" y="T55"/>
                      </a:cxn>
                      <a:cxn ang="T144">
                        <a:pos x="T56" y="T57"/>
                      </a:cxn>
                      <a:cxn ang="T145">
                        <a:pos x="T58" y="T59"/>
                      </a:cxn>
                      <a:cxn ang="T146">
                        <a:pos x="T60" y="T61"/>
                      </a:cxn>
                      <a:cxn ang="T147">
                        <a:pos x="T62" y="T63"/>
                      </a:cxn>
                      <a:cxn ang="T148">
                        <a:pos x="T64" y="T65"/>
                      </a:cxn>
                      <a:cxn ang="T149">
                        <a:pos x="T66" y="T67"/>
                      </a:cxn>
                      <a:cxn ang="T150">
                        <a:pos x="T68" y="T69"/>
                      </a:cxn>
                      <a:cxn ang="T151">
                        <a:pos x="T70" y="T71"/>
                      </a:cxn>
                      <a:cxn ang="T152">
                        <a:pos x="T72" y="T73"/>
                      </a:cxn>
                      <a:cxn ang="T153">
                        <a:pos x="T74" y="T75"/>
                      </a:cxn>
                      <a:cxn ang="T154">
                        <a:pos x="T76" y="T77"/>
                      </a:cxn>
                      <a:cxn ang="T155">
                        <a:pos x="T78" y="T79"/>
                      </a:cxn>
                      <a:cxn ang="T156">
                        <a:pos x="T80" y="T81"/>
                      </a:cxn>
                      <a:cxn ang="T157">
                        <a:pos x="T82" y="T83"/>
                      </a:cxn>
                      <a:cxn ang="T158">
                        <a:pos x="T84" y="T85"/>
                      </a:cxn>
                      <a:cxn ang="T159">
                        <a:pos x="T86" y="T87"/>
                      </a:cxn>
                      <a:cxn ang="T160">
                        <a:pos x="T88" y="T89"/>
                      </a:cxn>
                      <a:cxn ang="T161">
                        <a:pos x="T90" y="T91"/>
                      </a:cxn>
                      <a:cxn ang="T162">
                        <a:pos x="T92" y="T93"/>
                      </a:cxn>
                      <a:cxn ang="T163">
                        <a:pos x="T94" y="T95"/>
                      </a:cxn>
                      <a:cxn ang="T164">
                        <a:pos x="T96" y="T97"/>
                      </a:cxn>
                      <a:cxn ang="T165">
                        <a:pos x="T98" y="T99"/>
                      </a:cxn>
                      <a:cxn ang="T166">
                        <a:pos x="T100" y="T101"/>
                      </a:cxn>
                      <a:cxn ang="T167">
                        <a:pos x="T102" y="T103"/>
                      </a:cxn>
                      <a:cxn ang="T168">
                        <a:pos x="T104" y="T105"/>
                      </a:cxn>
                      <a:cxn ang="T169">
                        <a:pos x="T106" y="T107"/>
                      </a:cxn>
                      <a:cxn ang="T170">
                        <a:pos x="T108" y="T109"/>
                      </a:cxn>
                      <a:cxn ang="T171">
                        <a:pos x="T110" y="T111"/>
                      </a:cxn>
                      <a:cxn ang="T172">
                        <a:pos x="T112" y="T113"/>
                      </a:cxn>
                      <a:cxn ang="T173">
                        <a:pos x="T114" y="T115"/>
                      </a:cxn>
                    </a:cxnLst>
                    <a:rect l="0" t="0" r="r" b="b"/>
                    <a:pathLst>
                      <a:path w="1797" h="3116">
                        <a:moveTo>
                          <a:pt x="443" y="3090"/>
                        </a:moveTo>
                        <a:lnTo>
                          <a:pt x="436" y="3082"/>
                        </a:lnTo>
                        <a:lnTo>
                          <a:pt x="433" y="3082"/>
                        </a:lnTo>
                        <a:lnTo>
                          <a:pt x="428" y="3079"/>
                        </a:lnTo>
                        <a:lnTo>
                          <a:pt x="347" y="3018"/>
                        </a:lnTo>
                        <a:lnTo>
                          <a:pt x="149" y="2839"/>
                        </a:lnTo>
                        <a:lnTo>
                          <a:pt x="145" y="2804"/>
                        </a:lnTo>
                        <a:lnTo>
                          <a:pt x="140" y="2758"/>
                        </a:lnTo>
                        <a:lnTo>
                          <a:pt x="137" y="2721"/>
                        </a:lnTo>
                        <a:lnTo>
                          <a:pt x="134" y="2681"/>
                        </a:lnTo>
                        <a:lnTo>
                          <a:pt x="130" y="2555"/>
                        </a:lnTo>
                        <a:lnTo>
                          <a:pt x="133" y="2459"/>
                        </a:lnTo>
                        <a:lnTo>
                          <a:pt x="135" y="2443"/>
                        </a:lnTo>
                        <a:lnTo>
                          <a:pt x="137" y="2429"/>
                        </a:lnTo>
                        <a:lnTo>
                          <a:pt x="183" y="2348"/>
                        </a:lnTo>
                        <a:lnTo>
                          <a:pt x="191" y="2346"/>
                        </a:lnTo>
                        <a:lnTo>
                          <a:pt x="192" y="2345"/>
                        </a:lnTo>
                        <a:lnTo>
                          <a:pt x="242" y="2280"/>
                        </a:lnTo>
                        <a:lnTo>
                          <a:pt x="331" y="2222"/>
                        </a:lnTo>
                        <a:lnTo>
                          <a:pt x="340" y="2208"/>
                        </a:lnTo>
                        <a:lnTo>
                          <a:pt x="343" y="2206"/>
                        </a:lnTo>
                        <a:lnTo>
                          <a:pt x="344" y="2202"/>
                        </a:lnTo>
                        <a:lnTo>
                          <a:pt x="354" y="2183"/>
                        </a:lnTo>
                        <a:lnTo>
                          <a:pt x="363" y="2169"/>
                        </a:lnTo>
                        <a:lnTo>
                          <a:pt x="365" y="2167"/>
                        </a:lnTo>
                        <a:lnTo>
                          <a:pt x="365" y="2166"/>
                        </a:lnTo>
                        <a:lnTo>
                          <a:pt x="366" y="2159"/>
                        </a:lnTo>
                        <a:lnTo>
                          <a:pt x="376" y="2155"/>
                        </a:lnTo>
                        <a:lnTo>
                          <a:pt x="394" y="2018"/>
                        </a:lnTo>
                        <a:lnTo>
                          <a:pt x="398" y="2017"/>
                        </a:lnTo>
                        <a:lnTo>
                          <a:pt x="398" y="2009"/>
                        </a:lnTo>
                        <a:lnTo>
                          <a:pt x="396" y="1985"/>
                        </a:lnTo>
                        <a:lnTo>
                          <a:pt x="392" y="1952"/>
                        </a:lnTo>
                        <a:lnTo>
                          <a:pt x="388" y="1911"/>
                        </a:lnTo>
                        <a:lnTo>
                          <a:pt x="360" y="1673"/>
                        </a:lnTo>
                        <a:lnTo>
                          <a:pt x="344" y="1563"/>
                        </a:lnTo>
                        <a:lnTo>
                          <a:pt x="340" y="1538"/>
                        </a:lnTo>
                        <a:lnTo>
                          <a:pt x="336" y="1514"/>
                        </a:lnTo>
                        <a:lnTo>
                          <a:pt x="332" y="1491"/>
                        </a:lnTo>
                        <a:lnTo>
                          <a:pt x="328" y="1470"/>
                        </a:lnTo>
                        <a:lnTo>
                          <a:pt x="301" y="1377"/>
                        </a:lnTo>
                        <a:lnTo>
                          <a:pt x="297" y="1371"/>
                        </a:lnTo>
                        <a:lnTo>
                          <a:pt x="238" y="1316"/>
                        </a:lnTo>
                        <a:lnTo>
                          <a:pt x="231" y="1284"/>
                        </a:lnTo>
                        <a:lnTo>
                          <a:pt x="230" y="1271"/>
                        </a:lnTo>
                        <a:lnTo>
                          <a:pt x="227" y="1187"/>
                        </a:lnTo>
                        <a:lnTo>
                          <a:pt x="222" y="1130"/>
                        </a:lnTo>
                        <a:lnTo>
                          <a:pt x="216" y="1097"/>
                        </a:lnTo>
                        <a:lnTo>
                          <a:pt x="183" y="1000"/>
                        </a:lnTo>
                        <a:lnTo>
                          <a:pt x="107" y="844"/>
                        </a:lnTo>
                        <a:lnTo>
                          <a:pt x="92" y="813"/>
                        </a:lnTo>
                        <a:lnTo>
                          <a:pt x="66" y="751"/>
                        </a:lnTo>
                        <a:lnTo>
                          <a:pt x="44" y="659"/>
                        </a:lnTo>
                        <a:lnTo>
                          <a:pt x="43" y="644"/>
                        </a:lnTo>
                        <a:lnTo>
                          <a:pt x="42" y="622"/>
                        </a:lnTo>
                        <a:lnTo>
                          <a:pt x="40" y="602"/>
                        </a:lnTo>
                        <a:lnTo>
                          <a:pt x="37" y="574"/>
                        </a:lnTo>
                        <a:lnTo>
                          <a:pt x="29" y="522"/>
                        </a:lnTo>
                        <a:lnTo>
                          <a:pt x="24" y="481"/>
                        </a:lnTo>
                        <a:lnTo>
                          <a:pt x="0" y="237"/>
                        </a:lnTo>
                        <a:lnTo>
                          <a:pt x="3" y="165"/>
                        </a:lnTo>
                        <a:lnTo>
                          <a:pt x="33" y="108"/>
                        </a:lnTo>
                        <a:lnTo>
                          <a:pt x="58" y="81"/>
                        </a:lnTo>
                        <a:lnTo>
                          <a:pt x="62" y="81"/>
                        </a:lnTo>
                        <a:lnTo>
                          <a:pt x="63" y="79"/>
                        </a:lnTo>
                        <a:lnTo>
                          <a:pt x="64" y="76"/>
                        </a:lnTo>
                        <a:lnTo>
                          <a:pt x="65" y="72"/>
                        </a:lnTo>
                        <a:lnTo>
                          <a:pt x="65" y="67"/>
                        </a:lnTo>
                        <a:lnTo>
                          <a:pt x="76" y="67"/>
                        </a:lnTo>
                        <a:lnTo>
                          <a:pt x="111" y="8"/>
                        </a:lnTo>
                        <a:lnTo>
                          <a:pt x="119" y="0"/>
                        </a:lnTo>
                        <a:lnTo>
                          <a:pt x="145" y="2"/>
                        </a:lnTo>
                        <a:lnTo>
                          <a:pt x="155" y="6"/>
                        </a:lnTo>
                        <a:lnTo>
                          <a:pt x="221" y="48"/>
                        </a:lnTo>
                        <a:lnTo>
                          <a:pt x="224" y="52"/>
                        </a:lnTo>
                        <a:lnTo>
                          <a:pt x="226" y="52"/>
                        </a:lnTo>
                        <a:lnTo>
                          <a:pt x="226" y="54"/>
                        </a:lnTo>
                        <a:lnTo>
                          <a:pt x="235" y="153"/>
                        </a:lnTo>
                        <a:lnTo>
                          <a:pt x="241" y="186"/>
                        </a:lnTo>
                        <a:lnTo>
                          <a:pt x="248" y="221"/>
                        </a:lnTo>
                        <a:lnTo>
                          <a:pt x="257" y="255"/>
                        </a:lnTo>
                        <a:lnTo>
                          <a:pt x="274" y="327"/>
                        </a:lnTo>
                        <a:lnTo>
                          <a:pt x="292" y="400"/>
                        </a:lnTo>
                        <a:lnTo>
                          <a:pt x="300" y="437"/>
                        </a:lnTo>
                        <a:lnTo>
                          <a:pt x="307" y="474"/>
                        </a:lnTo>
                        <a:lnTo>
                          <a:pt x="313" y="513"/>
                        </a:lnTo>
                        <a:lnTo>
                          <a:pt x="321" y="593"/>
                        </a:lnTo>
                        <a:lnTo>
                          <a:pt x="326" y="635"/>
                        </a:lnTo>
                        <a:lnTo>
                          <a:pt x="328" y="639"/>
                        </a:lnTo>
                        <a:lnTo>
                          <a:pt x="340" y="675"/>
                        </a:lnTo>
                        <a:lnTo>
                          <a:pt x="346" y="703"/>
                        </a:lnTo>
                        <a:lnTo>
                          <a:pt x="360" y="773"/>
                        </a:lnTo>
                        <a:lnTo>
                          <a:pt x="373" y="855"/>
                        </a:lnTo>
                        <a:lnTo>
                          <a:pt x="394" y="974"/>
                        </a:lnTo>
                        <a:lnTo>
                          <a:pt x="402" y="1007"/>
                        </a:lnTo>
                        <a:lnTo>
                          <a:pt x="405" y="1021"/>
                        </a:lnTo>
                        <a:lnTo>
                          <a:pt x="419" y="1065"/>
                        </a:lnTo>
                        <a:lnTo>
                          <a:pt x="429" y="1076"/>
                        </a:lnTo>
                        <a:lnTo>
                          <a:pt x="430" y="1104"/>
                        </a:lnTo>
                        <a:lnTo>
                          <a:pt x="433" y="1121"/>
                        </a:lnTo>
                        <a:lnTo>
                          <a:pt x="437" y="1161"/>
                        </a:lnTo>
                        <a:lnTo>
                          <a:pt x="524" y="1340"/>
                        </a:lnTo>
                        <a:lnTo>
                          <a:pt x="526" y="1353"/>
                        </a:lnTo>
                        <a:lnTo>
                          <a:pt x="531" y="1353"/>
                        </a:lnTo>
                        <a:lnTo>
                          <a:pt x="642" y="1409"/>
                        </a:lnTo>
                        <a:lnTo>
                          <a:pt x="726" y="1450"/>
                        </a:lnTo>
                        <a:lnTo>
                          <a:pt x="740" y="1458"/>
                        </a:lnTo>
                        <a:lnTo>
                          <a:pt x="740" y="1464"/>
                        </a:lnTo>
                        <a:lnTo>
                          <a:pt x="861" y="1473"/>
                        </a:lnTo>
                        <a:lnTo>
                          <a:pt x="868" y="1475"/>
                        </a:lnTo>
                        <a:lnTo>
                          <a:pt x="923" y="1509"/>
                        </a:lnTo>
                        <a:lnTo>
                          <a:pt x="931" y="1509"/>
                        </a:lnTo>
                        <a:lnTo>
                          <a:pt x="936" y="1491"/>
                        </a:lnTo>
                        <a:lnTo>
                          <a:pt x="954" y="1479"/>
                        </a:lnTo>
                        <a:lnTo>
                          <a:pt x="969" y="1478"/>
                        </a:lnTo>
                        <a:lnTo>
                          <a:pt x="1052" y="1506"/>
                        </a:lnTo>
                        <a:lnTo>
                          <a:pt x="1066" y="1509"/>
                        </a:lnTo>
                        <a:lnTo>
                          <a:pt x="1181" y="1491"/>
                        </a:lnTo>
                        <a:lnTo>
                          <a:pt x="1208" y="1485"/>
                        </a:lnTo>
                        <a:lnTo>
                          <a:pt x="1258" y="1470"/>
                        </a:lnTo>
                        <a:lnTo>
                          <a:pt x="1290" y="1461"/>
                        </a:lnTo>
                        <a:lnTo>
                          <a:pt x="1327" y="1450"/>
                        </a:lnTo>
                        <a:lnTo>
                          <a:pt x="1329" y="1449"/>
                        </a:lnTo>
                        <a:lnTo>
                          <a:pt x="1341" y="1430"/>
                        </a:lnTo>
                        <a:lnTo>
                          <a:pt x="1344" y="1425"/>
                        </a:lnTo>
                        <a:lnTo>
                          <a:pt x="1350" y="1414"/>
                        </a:lnTo>
                        <a:lnTo>
                          <a:pt x="1373" y="1340"/>
                        </a:lnTo>
                        <a:lnTo>
                          <a:pt x="1426" y="1201"/>
                        </a:lnTo>
                        <a:lnTo>
                          <a:pt x="1468" y="1104"/>
                        </a:lnTo>
                        <a:lnTo>
                          <a:pt x="1471" y="1089"/>
                        </a:lnTo>
                        <a:lnTo>
                          <a:pt x="1474" y="1086"/>
                        </a:lnTo>
                        <a:lnTo>
                          <a:pt x="1486" y="1067"/>
                        </a:lnTo>
                        <a:lnTo>
                          <a:pt x="1504" y="992"/>
                        </a:lnTo>
                        <a:lnTo>
                          <a:pt x="1507" y="991"/>
                        </a:lnTo>
                        <a:lnTo>
                          <a:pt x="1509" y="987"/>
                        </a:lnTo>
                        <a:lnTo>
                          <a:pt x="1511" y="983"/>
                        </a:lnTo>
                        <a:lnTo>
                          <a:pt x="1533" y="924"/>
                        </a:lnTo>
                        <a:lnTo>
                          <a:pt x="1575" y="855"/>
                        </a:lnTo>
                        <a:lnTo>
                          <a:pt x="1579" y="855"/>
                        </a:lnTo>
                        <a:lnTo>
                          <a:pt x="1582" y="855"/>
                        </a:lnTo>
                        <a:lnTo>
                          <a:pt x="1584" y="854"/>
                        </a:lnTo>
                        <a:lnTo>
                          <a:pt x="1585" y="853"/>
                        </a:lnTo>
                        <a:lnTo>
                          <a:pt x="1587" y="849"/>
                        </a:lnTo>
                        <a:lnTo>
                          <a:pt x="1587" y="846"/>
                        </a:lnTo>
                        <a:lnTo>
                          <a:pt x="1587" y="841"/>
                        </a:lnTo>
                        <a:lnTo>
                          <a:pt x="1589" y="841"/>
                        </a:lnTo>
                        <a:lnTo>
                          <a:pt x="1590" y="840"/>
                        </a:lnTo>
                        <a:lnTo>
                          <a:pt x="1592" y="837"/>
                        </a:lnTo>
                        <a:lnTo>
                          <a:pt x="1592" y="834"/>
                        </a:lnTo>
                        <a:lnTo>
                          <a:pt x="1594" y="816"/>
                        </a:lnTo>
                        <a:lnTo>
                          <a:pt x="1593" y="802"/>
                        </a:lnTo>
                        <a:lnTo>
                          <a:pt x="1590" y="759"/>
                        </a:lnTo>
                        <a:lnTo>
                          <a:pt x="1598" y="679"/>
                        </a:lnTo>
                        <a:lnTo>
                          <a:pt x="1604" y="676"/>
                        </a:lnTo>
                        <a:lnTo>
                          <a:pt x="1608" y="675"/>
                        </a:lnTo>
                        <a:lnTo>
                          <a:pt x="1623" y="647"/>
                        </a:lnTo>
                        <a:lnTo>
                          <a:pt x="1627" y="647"/>
                        </a:lnTo>
                        <a:lnTo>
                          <a:pt x="1629" y="644"/>
                        </a:lnTo>
                        <a:lnTo>
                          <a:pt x="1630" y="643"/>
                        </a:lnTo>
                        <a:lnTo>
                          <a:pt x="1630" y="639"/>
                        </a:lnTo>
                        <a:lnTo>
                          <a:pt x="1629" y="628"/>
                        </a:lnTo>
                        <a:lnTo>
                          <a:pt x="1629" y="624"/>
                        </a:lnTo>
                        <a:lnTo>
                          <a:pt x="1641" y="616"/>
                        </a:lnTo>
                        <a:lnTo>
                          <a:pt x="1643" y="614"/>
                        </a:lnTo>
                        <a:lnTo>
                          <a:pt x="1647" y="612"/>
                        </a:lnTo>
                        <a:lnTo>
                          <a:pt x="1653" y="611"/>
                        </a:lnTo>
                        <a:lnTo>
                          <a:pt x="1689" y="616"/>
                        </a:lnTo>
                        <a:lnTo>
                          <a:pt x="1725" y="654"/>
                        </a:lnTo>
                        <a:lnTo>
                          <a:pt x="1726" y="664"/>
                        </a:lnTo>
                        <a:lnTo>
                          <a:pt x="1735" y="664"/>
                        </a:lnTo>
                        <a:lnTo>
                          <a:pt x="1737" y="652"/>
                        </a:lnTo>
                        <a:lnTo>
                          <a:pt x="1738" y="648"/>
                        </a:lnTo>
                        <a:lnTo>
                          <a:pt x="1740" y="646"/>
                        </a:lnTo>
                        <a:lnTo>
                          <a:pt x="1741" y="644"/>
                        </a:lnTo>
                        <a:lnTo>
                          <a:pt x="1747" y="646"/>
                        </a:lnTo>
                        <a:lnTo>
                          <a:pt x="1769" y="662"/>
                        </a:lnTo>
                        <a:lnTo>
                          <a:pt x="1769" y="675"/>
                        </a:lnTo>
                        <a:lnTo>
                          <a:pt x="1795" y="700"/>
                        </a:lnTo>
                        <a:lnTo>
                          <a:pt x="1797" y="707"/>
                        </a:lnTo>
                        <a:lnTo>
                          <a:pt x="1758" y="882"/>
                        </a:lnTo>
                        <a:lnTo>
                          <a:pt x="1754" y="883"/>
                        </a:lnTo>
                        <a:lnTo>
                          <a:pt x="1747" y="889"/>
                        </a:lnTo>
                        <a:lnTo>
                          <a:pt x="1733" y="923"/>
                        </a:lnTo>
                        <a:lnTo>
                          <a:pt x="1716" y="1016"/>
                        </a:lnTo>
                        <a:lnTo>
                          <a:pt x="1707" y="1118"/>
                        </a:lnTo>
                        <a:lnTo>
                          <a:pt x="1705" y="1175"/>
                        </a:lnTo>
                        <a:lnTo>
                          <a:pt x="1704" y="1182"/>
                        </a:lnTo>
                        <a:lnTo>
                          <a:pt x="1704" y="1187"/>
                        </a:lnTo>
                        <a:lnTo>
                          <a:pt x="1702" y="1187"/>
                        </a:lnTo>
                        <a:lnTo>
                          <a:pt x="1700" y="1187"/>
                        </a:lnTo>
                        <a:lnTo>
                          <a:pt x="1692" y="1189"/>
                        </a:lnTo>
                        <a:lnTo>
                          <a:pt x="1651" y="1211"/>
                        </a:lnTo>
                        <a:lnTo>
                          <a:pt x="1650" y="1214"/>
                        </a:lnTo>
                        <a:lnTo>
                          <a:pt x="1647" y="1215"/>
                        </a:lnTo>
                        <a:lnTo>
                          <a:pt x="1644" y="1218"/>
                        </a:lnTo>
                        <a:lnTo>
                          <a:pt x="1637" y="1225"/>
                        </a:lnTo>
                        <a:lnTo>
                          <a:pt x="1629" y="1238"/>
                        </a:lnTo>
                        <a:lnTo>
                          <a:pt x="1626" y="1246"/>
                        </a:lnTo>
                        <a:lnTo>
                          <a:pt x="1607" y="1295"/>
                        </a:lnTo>
                        <a:lnTo>
                          <a:pt x="1573" y="1441"/>
                        </a:lnTo>
                        <a:lnTo>
                          <a:pt x="1565" y="1501"/>
                        </a:lnTo>
                        <a:lnTo>
                          <a:pt x="1565" y="1505"/>
                        </a:lnTo>
                        <a:lnTo>
                          <a:pt x="1563" y="1506"/>
                        </a:lnTo>
                        <a:lnTo>
                          <a:pt x="1539" y="1547"/>
                        </a:lnTo>
                        <a:lnTo>
                          <a:pt x="1524" y="1592"/>
                        </a:lnTo>
                        <a:lnTo>
                          <a:pt x="1518" y="1603"/>
                        </a:lnTo>
                        <a:lnTo>
                          <a:pt x="1495" y="1645"/>
                        </a:lnTo>
                        <a:lnTo>
                          <a:pt x="1493" y="1649"/>
                        </a:lnTo>
                        <a:lnTo>
                          <a:pt x="1492" y="1653"/>
                        </a:lnTo>
                        <a:lnTo>
                          <a:pt x="1491" y="1660"/>
                        </a:lnTo>
                        <a:lnTo>
                          <a:pt x="1490" y="1673"/>
                        </a:lnTo>
                        <a:lnTo>
                          <a:pt x="1495" y="1722"/>
                        </a:lnTo>
                        <a:lnTo>
                          <a:pt x="1521" y="1834"/>
                        </a:lnTo>
                        <a:lnTo>
                          <a:pt x="1534" y="1875"/>
                        </a:lnTo>
                        <a:lnTo>
                          <a:pt x="1542" y="1891"/>
                        </a:lnTo>
                        <a:lnTo>
                          <a:pt x="1543" y="1892"/>
                        </a:lnTo>
                        <a:lnTo>
                          <a:pt x="1555" y="1918"/>
                        </a:lnTo>
                        <a:lnTo>
                          <a:pt x="1559" y="1935"/>
                        </a:lnTo>
                        <a:lnTo>
                          <a:pt x="1564" y="1991"/>
                        </a:lnTo>
                        <a:lnTo>
                          <a:pt x="1572" y="2029"/>
                        </a:lnTo>
                        <a:lnTo>
                          <a:pt x="1575" y="2030"/>
                        </a:lnTo>
                        <a:lnTo>
                          <a:pt x="1556" y="2159"/>
                        </a:lnTo>
                        <a:lnTo>
                          <a:pt x="1548" y="2187"/>
                        </a:lnTo>
                        <a:lnTo>
                          <a:pt x="1503" y="2352"/>
                        </a:lnTo>
                        <a:lnTo>
                          <a:pt x="1498" y="2377"/>
                        </a:lnTo>
                        <a:lnTo>
                          <a:pt x="1467" y="2538"/>
                        </a:lnTo>
                        <a:lnTo>
                          <a:pt x="1479" y="2552"/>
                        </a:lnTo>
                        <a:lnTo>
                          <a:pt x="1479" y="2564"/>
                        </a:lnTo>
                        <a:lnTo>
                          <a:pt x="1477" y="2576"/>
                        </a:lnTo>
                        <a:lnTo>
                          <a:pt x="1475" y="2589"/>
                        </a:lnTo>
                        <a:lnTo>
                          <a:pt x="1450" y="2722"/>
                        </a:lnTo>
                        <a:lnTo>
                          <a:pt x="1449" y="2723"/>
                        </a:lnTo>
                        <a:lnTo>
                          <a:pt x="1447" y="2731"/>
                        </a:lnTo>
                        <a:lnTo>
                          <a:pt x="1439" y="2746"/>
                        </a:lnTo>
                        <a:lnTo>
                          <a:pt x="1427" y="2771"/>
                        </a:lnTo>
                        <a:lnTo>
                          <a:pt x="1393" y="2860"/>
                        </a:lnTo>
                        <a:lnTo>
                          <a:pt x="1383" y="2864"/>
                        </a:lnTo>
                        <a:lnTo>
                          <a:pt x="1383" y="2874"/>
                        </a:lnTo>
                        <a:lnTo>
                          <a:pt x="1380" y="2887"/>
                        </a:lnTo>
                        <a:lnTo>
                          <a:pt x="1368" y="2903"/>
                        </a:lnTo>
                        <a:lnTo>
                          <a:pt x="1341" y="2947"/>
                        </a:lnTo>
                        <a:lnTo>
                          <a:pt x="1340" y="2952"/>
                        </a:lnTo>
                        <a:lnTo>
                          <a:pt x="1332" y="2962"/>
                        </a:lnTo>
                        <a:lnTo>
                          <a:pt x="1330" y="2966"/>
                        </a:lnTo>
                        <a:lnTo>
                          <a:pt x="1307" y="3026"/>
                        </a:lnTo>
                        <a:lnTo>
                          <a:pt x="1305" y="3028"/>
                        </a:lnTo>
                        <a:lnTo>
                          <a:pt x="1297" y="3041"/>
                        </a:lnTo>
                        <a:lnTo>
                          <a:pt x="1276" y="3095"/>
                        </a:lnTo>
                        <a:lnTo>
                          <a:pt x="1265" y="3097"/>
                        </a:lnTo>
                        <a:lnTo>
                          <a:pt x="1165" y="3091"/>
                        </a:lnTo>
                        <a:lnTo>
                          <a:pt x="1149" y="3073"/>
                        </a:lnTo>
                        <a:lnTo>
                          <a:pt x="1148" y="3066"/>
                        </a:lnTo>
                        <a:lnTo>
                          <a:pt x="1147" y="3061"/>
                        </a:lnTo>
                        <a:lnTo>
                          <a:pt x="1147" y="3054"/>
                        </a:lnTo>
                        <a:lnTo>
                          <a:pt x="1126" y="3053"/>
                        </a:lnTo>
                        <a:lnTo>
                          <a:pt x="1112" y="3051"/>
                        </a:lnTo>
                        <a:lnTo>
                          <a:pt x="1098" y="3049"/>
                        </a:lnTo>
                        <a:lnTo>
                          <a:pt x="1024" y="3037"/>
                        </a:lnTo>
                        <a:lnTo>
                          <a:pt x="987" y="3029"/>
                        </a:lnTo>
                        <a:lnTo>
                          <a:pt x="978" y="3028"/>
                        </a:lnTo>
                        <a:lnTo>
                          <a:pt x="970" y="3026"/>
                        </a:lnTo>
                        <a:lnTo>
                          <a:pt x="966" y="3026"/>
                        </a:lnTo>
                        <a:lnTo>
                          <a:pt x="965" y="3026"/>
                        </a:lnTo>
                        <a:lnTo>
                          <a:pt x="955" y="3028"/>
                        </a:lnTo>
                        <a:lnTo>
                          <a:pt x="955" y="3029"/>
                        </a:lnTo>
                        <a:lnTo>
                          <a:pt x="954" y="3039"/>
                        </a:lnTo>
                        <a:lnTo>
                          <a:pt x="923" y="3051"/>
                        </a:lnTo>
                        <a:lnTo>
                          <a:pt x="913" y="3062"/>
                        </a:lnTo>
                        <a:lnTo>
                          <a:pt x="912" y="3065"/>
                        </a:lnTo>
                        <a:lnTo>
                          <a:pt x="912" y="3067"/>
                        </a:lnTo>
                        <a:lnTo>
                          <a:pt x="909" y="3067"/>
                        </a:lnTo>
                        <a:lnTo>
                          <a:pt x="886" y="3073"/>
                        </a:lnTo>
                        <a:lnTo>
                          <a:pt x="874" y="3077"/>
                        </a:lnTo>
                        <a:lnTo>
                          <a:pt x="859" y="3081"/>
                        </a:lnTo>
                        <a:lnTo>
                          <a:pt x="798" y="3098"/>
                        </a:lnTo>
                        <a:lnTo>
                          <a:pt x="722" y="3093"/>
                        </a:lnTo>
                        <a:lnTo>
                          <a:pt x="718" y="3089"/>
                        </a:lnTo>
                        <a:lnTo>
                          <a:pt x="711" y="3075"/>
                        </a:lnTo>
                        <a:lnTo>
                          <a:pt x="643" y="2996"/>
                        </a:lnTo>
                        <a:lnTo>
                          <a:pt x="636" y="2992"/>
                        </a:lnTo>
                        <a:lnTo>
                          <a:pt x="629" y="2990"/>
                        </a:lnTo>
                        <a:lnTo>
                          <a:pt x="611" y="3026"/>
                        </a:lnTo>
                        <a:lnTo>
                          <a:pt x="607" y="3026"/>
                        </a:lnTo>
                        <a:lnTo>
                          <a:pt x="592" y="3035"/>
                        </a:lnTo>
                        <a:lnTo>
                          <a:pt x="571" y="3054"/>
                        </a:lnTo>
                        <a:lnTo>
                          <a:pt x="570" y="3055"/>
                        </a:lnTo>
                        <a:lnTo>
                          <a:pt x="558" y="3073"/>
                        </a:lnTo>
                        <a:lnTo>
                          <a:pt x="558" y="3077"/>
                        </a:lnTo>
                        <a:lnTo>
                          <a:pt x="558" y="3082"/>
                        </a:lnTo>
                        <a:lnTo>
                          <a:pt x="490" y="3116"/>
                        </a:lnTo>
                        <a:lnTo>
                          <a:pt x="482" y="3116"/>
                        </a:lnTo>
                        <a:lnTo>
                          <a:pt x="473" y="3114"/>
                        </a:lnTo>
                        <a:lnTo>
                          <a:pt x="443" y="3090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61" name="Freeform 47"/>
                  <p:cNvSpPr>
                    <a:spLocks/>
                  </p:cNvSpPr>
                  <p:nvPr/>
                </p:nvSpPr>
                <p:spPr bwMode="auto">
                  <a:xfrm>
                    <a:off x="3319" y="3865"/>
                    <a:ext cx="1" cy="1"/>
                  </a:xfrm>
                  <a:custGeom>
                    <a:avLst/>
                    <a:gdLst>
                      <a:gd name="T0" fmla="*/ 1 w 4"/>
                      <a:gd name="T1" fmla="*/ 0 h 6"/>
                      <a:gd name="T2" fmla="*/ 1 w 4"/>
                      <a:gd name="T3" fmla="*/ 1 h 6"/>
                      <a:gd name="T4" fmla="*/ 0 w 4"/>
                      <a:gd name="T5" fmla="*/ 1 h 6"/>
                      <a:gd name="T6" fmla="*/ 0 w 4"/>
                      <a:gd name="T7" fmla="*/ 1 h 6"/>
                      <a:gd name="T8" fmla="*/ 1 w 4"/>
                      <a:gd name="T9" fmla="*/ 0 h 6"/>
                      <a:gd name="T10" fmla="*/ 1 w 4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6">
                        <a:moveTo>
                          <a:pt x="4" y="0"/>
                        </a:moveTo>
                        <a:lnTo>
                          <a:pt x="3" y="6"/>
                        </a:lnTo>
                        <a:lnTo>
                          <a:pt x="1" y="6"/>
                        </a:lnTo>
                        <a:lnTo>
                          <a:pt x="0" y="6"/>
                        </a:lnTo>
                        <a:lnTo>
                          <a:pt x="2" y="0"/>
                        </a:lnTo>
                        <a:lnTo>
                          <a:pt x="4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62" name="Freeform 48"/>
                  <p:cNvSpPr>
                    <a:spLocks/>
                  </p:cNvSpPr>
                  <p:nvPr/>
                </p:nvSpPr>
                <p:spPr bwMode="auto">
                  <a:xfrm>
                    <a:off x="3317" y="3865"/>
                    <a:ext cx="3" cy="1"/>
                  </a:xfrm>
                  <a:custGeom>
                    <a:avLst/>
                    <a:gdLst>
                      <a:gd name="T0" fmla="*/ 3 w 7"/>
                      <a:gd name="T1" fmla="*/ 0 h 7"/>
                      <a:gd name="T2" fmla="*/ 2 w 7"/>
                      <a:gd name="T3" fmla="*/ 1 h 7"/>
                      <a:gd name="T4" fmla="*/ 0 w 7"/>
                      <a:gd name="T5" fmla="*/ 1 h 7"/>
                      <a:gd name="T6" fmla="*/ 0 w 7"/>
                      <a:gd name="T7" fmla="*/ 1 h 7"/>
                      <a:gd name="T8" fmla="*/ 1 w 7"/>
                      <a:gd name="T9" fmla="*/ 0 h 7"/>
                      <a:gd name="T10" fmla="*/ 3 w 7"/>
                      <a:gd name="T11" fmla="*/ 0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7">
                        <a:moveTo>
                          <a:pt x="7" y="1"/>
                        </a:moveTo>
                        <a:lnTo>
                          <a:pt x="5" y="7"/>
                        </a:lnTo>
                        <a:lnTo>
                          <a:pt x="0" y="4"/>
                        </a:lnTo>
                        <a:lnTo>
                          <a:pt x="2" y="0"/>
                        </a:lnTo>
                        <a:lnTo>
                          <a:pt x="7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63" name="Freeform 49"/>
                  <p:cNvSpPr>
                    <a:spLocks/>
                  </p:cNvSpPr>
                  <p:nvPr/>
                </p:nvSpPr>
                <p:spPr bwMode="auto">
                  <a:xfrm>
                    <a:off x="3290" y="3849"/>
                    <a:ext cx="28" cy="17"/>
                  </a:xfrm>
                  <a:custGeom>
                    <a:avLst/>
                    <a:gdLst>
                      <a:gd name="T0" fmla="*/ 28 w 83"/>
                      <a:gd name="T1" fmla="*/ 16 h 65"/>
                      <a:gd name="T2" fmla="*/ 27 w 83"/>
                      <a:gd name="T3" fmla="*/ 17 h 65"/>
                      <a:gd name="T4" fmla="*/ 0 w 83"/>
                      <a:gd name="T5" fmla="*/ 1 h 65"/>
                      <a:gd name="T6" fmla="*/ 0 w 83"/>
                      <a:gd name="T7" fmla="*/ 1 h 65"/>
                      <a:gd name="T8" fmla="*/ 1 w 83"/>
                      <a:gd name="T9" fmla="*/ 0 h 65"/>
                      <a:gd name="T10" fmla="*/ 28 w 83"/>
                      <a:gd name="T11" fmla="*/ 16 h 6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3" h="65">
                        <a:moveTo>
                          <a:pt x="83" y="61"/>
                        </a:moveTo>
                        <a:lnTo>
                          <a:pt x="81" y="65"/>
                        </a:lnTo>
                        <a:lnTo>
                          <a:pt x="0" y="4"/>
                        </a:lnTo>
                        <a:lnTo>
                          <a:pt x="2" y="0"/>
                        </a:lnTo>
                        <a:lnTo>
                          <a:pt x="83" y="6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64" name="Freeform 50"/>
                  <p:cNvSpPr>
                    <a:spLocks/>
                  </p:cNvSpPr>
                  <p:nvPr/>
                </p:nvSpPr>
                <p:spPr bwMode="auto">
                  <a:xfrm>
                    <a:off x="3224" y="3805"/>
                    <a:ext cx="67" cy="45"/>
                  </a:xfrm>
                  <a:custGeom>
                    <a:avLst/>
                    <a:gdLst>
                      <a:gd name="T0" fmla="*/ 67 w 201"/>
                      <a:gd name="T1" fmla="*/ 44 h 183"/>
                      <a:gd name="T2" fmla="*/ 66 w 201"/>
                      <a:gd name="T3" fmla="*/ 45 h 183"/>
                      <a:gd name="T4" fmla="*/ 0 w 201"/>
                      <a:gd name="T5" fmla="*/ 1 h 183"/>
                      <a:gd name="T6" fmla="*/ 0 w 201"/>
                      <a:gd name="T7" fmla="*/ 0 h 183"/>
                      <a:gd name="T8" fmla="*/ 1 w 201"/>
                      <a:gd name="T9" fmla="*/ 0 h 183"/>
                      <a:gd name="T10" fmla="*/ 67 w 201"/>
                      <a:gd name="T11" fmla="*/ 44 h 18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01" h="183">
                        <a:moveTo>
                          <a:pt x="201" y="179"/>
                        </a:moveTo>
                        <a:lnTo>
                          <a:pt x="199" y="183"/>
                        </a:lnTo>
                        <a:lnTo>
                          <a:pt x="1" y="4"/>
                        </a:lnTo>
                        <a:lnTo>
                          <a:pt x="0" y="1"/>
                        </a:lnTo>
                        <a:lnTo>
                          <a:pt x="4" y="0"/>
                        </a:lnTo>
                        <a:lnTo>
                          <a:pt x="201" y="179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65" name="Freeform 51"/>
                  <p:cNvSpPr>
                    <a:spLocks/>
                  </p:cNvSpPr>
                  <p:nvPr/>
                </p:nvSpPr>
                <p:spPr bwMode="auto">
                  <a:xfrm>
                    <a:off x="3222" y="3796"/>
                    <a:ext cx="3" cy="9"/>
                  </a:xfrm>
                  <a:custGeom>
                    <a:avLst/>
                    <a:gdLst>
                      <a:gd name="T0" fmla="*/ 3 w 9"/>
                      <a:gd name="T1" fmla="*/ 9 h 35"/>
                      <a:gd name="T2" fmla="*/ 2 w 9"/>
                      <a:gd name="T3" fmla="*/ 9 h 35"/>
                      <a:gd name="T4" fmla="*/ 0 w 9"/>
                      <a:gd name="T5" fmla="*/ 0 h 35"/>
                      <a:gd name="T6" fmla="*/ 0 w 9"/>
                      <a:gd name="T7" fmla="*/ 0 h 35"/>
                      <a:gd name="T8" fmla="*/ 2 w 9"/>
                      <a:gd name="T9" fmla="*/ 0 h 35"/>
                      <a:gd name="T10" fmla="*/ 3 w 9"/>
                      <a:gd name="T11" fmla="*/ 9 h 3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35">
                        <a:moveTo>
                          <a:pt x="9" y="34"/>
                        </a:moveTo>
                        <a:lnTo>
                          <a:pt x="5" y="35"/>
                        </a:lnTo>
                        <a:lnTo>
                          <a:pt x="0" y="0"/>
                        </a:lnTo>
                        <a:lnTo>
                          <a:pt x="5" y="0"/>
                        </a:lnTo>
                        <a:lnTo>
                          <a:pt x="9" y="3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66" name="Freeform 52"/>
                  <p:cNvSpPr>
                    <a:spLocks/>
                  </p:cNvSpPr>
                  <p:nvPr/>
                </p:nvSpPr>
                <p:spPr bwMode="auto">
                  <a:xfrm>
                    <a:off x="3221" y="3785"/>
                    <a:ext cx="3" cy="11"/>
                  </a:xfrm>
                  <a:custGeom>
                    <a:avLst/>
                    <a:gdLst>
                      <a:gd name="T0" fmla="*/ 3 w 9"/>
                      <a:gd name="T1" fmla="*/ 11 h 46"/>
                      <a:gd name="T2" fmla="*/ 1 w 9"/>
                      <a:gd name="T3" fmla="*/ 11 h 46"/>
                      <a:gd name="T4" fmla="*/ 0 w 9"/>
                      <a:gd name="T5" fmla="*/ 0 h 46"/>
                      <a:gd name="T6" fmla="*/ 0 w 9"/>
                      <a:gd name="T7" fmla="*/ 0 h 46"/>
                      <a:gd name="T8" fmla="*/ 1 w 9"/>
                      <a:gd name="T9" fmla="*/ 0 h 46"/>
                      <a:gd name="T10" fmla="*/ 3 w 9"/>
                      <a:gd name="T11" fmla="*/ 11 h 4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46">
                        <a:moveTo>
                          <a:pt x="9" y="46"/>
                        </a:moveTo>
                        <a:lnTo>
                          <a:pt x="4" y="46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9" y="4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67" name="Freeform 53"/>
                  <p:cNvSpPr>
                    <a:spLocks/>
                  </p:cNvSpPr>
                  <p:nvPr/>
                </p:nvSpPr>
                <p:spPr bwMode="auto">
                  <a:xfrm>
                    <a:off x="3220" y="3775"/>
                    <a:ext cx="2" cy="10"/>
                  </a:xfrm>
                  <a:custGeom>
                    <a:avLst/>
                    <a:gdLst>
                      <a:gd name="T0" fmla="*/ 2 w 7"/>
                      <a:gd name="T1" fmla="*/ 10 h 37"/>
                      <a:gd name="T2" fmla="*/ 1 w 7"/>
                      <a:gd name="T3" fmla="*/ 10 h 37"/>
                      <a:gd name="T4" fmla="*/ 0 w 7"/>
                      <a:gd name="T5" fmla="*/ 0 h 37"/>
                      <a:gd name="T6" fmla="*/ 0 w 7"/>
                      <a:gd name="T7" fmla="*/ 0 h 37"/>
                      <a:gd name="T8" fmla="*/ 1 w 7"/>
                      <a:gd name="T9" fmla="*/ 0 h 37"/>
                      <a:gd name="T10" fmla="*/ 2 w 7"/>
                      <a:gd name="T11" fmla="*/ 10 h 3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37">
                        <a:moveTo>
                          <a:pt x="7" y="37"/>
                        </a:moveTo>
                        <a:lnTo>
                          <a:pt x="3" y="37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7" y="3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68" name="Freeform 54"/>
                  <p:cNvSpPr>
                    <a:spLocks/>
                  </p:cNvSpPr>
                  <p:nvPr/>
                </p:nvSpPr>
                <p:spPr bwMode="auto">
                  <a:xfrm>
                    <a:off x="3219" y="3765"/>
                    <a:ext cx="2" cy="10"/>
                  </a:xfrm>
                  <a:custGeom>
                    <a:avLst/>
                    <a:gdLst>
                      <a:gd name="T0" fmla="*/ 2 w 7"/>
                      <a:gd name="T1" fmla="*/ 10 h 40"/>
                      <a:gd name="T2" fmla="*/ 1 w 7"/>
                      <a:gd name="T3" fmla="*/ 10 h 40"/>
                      <a:gd name="T4" fmla="*/ 0 w 7"/>
                      <a:gd name="T5" fmla="*/ 0 h 40"/>
                      <a:gd name="T6" fmla="*/ 0 w 7"/>
                      <a:gd name="T7" fmla="*/ 0 h 40"/>
                      <a:gd name="T8" fmla="*/ 1 w 7"/>
                      <a:gd name="T9" fmla="*/ 0 h 40"/>
                      <a:gd name="T10" fmla="*/ 2 w 7"/>
                      <a:gd name="T11" fmla="*/ 10 h 4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40">
                        <a:moveTo>
                          <a:pt x="7" y="40"/>
                        </a:moveTo>
                        <a:lnTo>
                          <a:pt x="3" y="40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7" y="4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69" name="Freeform 55"/>
                  <p:cNvSpPr>
                    <a:spLocks/>
                  </p:cNvSpPr>
                  <p:nvPr/>
                </p:nvSpPr>
                <p:spPr bwMode="auto">
                  <a:xfrm>
                    <a:off x="3218" y="3734"/>
                    <a:ext cx="2" cy="31"/>
                  </a:xfrm>
                  <a:custGeom>
                    <a:avLst/>
                    <a:gdLst>
                      <a:gd name="T0" fmla="*/ 2 w 8"/>
                      <a:gd name="T1" fmla="*/ 31 h 126"/>
                      <a:gd name="T2" fmla="*/ 1 w 8"/>
                      <a:gd name="T3" fmla="*/ 31 h 126"/>
                      <a:gd name="T4" fmla="*/ 0 w 8"/>
                      <a:gd name="T5" fmla="*/ 0 h 126"/>
                      <a:gd name="T6" fmla="*/ 0 w 8"/>
                      <a:gd name="T7" fmla="*/ 0 h 126"/>
                      <a:gd name="T8" fmla="*/ 1 w 8"/>
                      <a:gd name="T9" fmla="*/ 0 h 126"/>
                      <a:gd name="T10" fmla="*/ 2 w 8"/>
                      <a:gd name="T11" fmla="*/ 31 h 12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126">
                        <a:moveTo>
                          <a:pt x="8" y="126"/>
                        </a:moveTo>
                        <a:lnTo>
                          <a:pt x="4" y="126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8" y="12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70" name="Freeform 56"/>
                  <p:cNvSpPr>
                    <a:spLocks/>
                  </p:cNvSpPr>
                  <p:nvPr/>
                </p:nvSpPr>
                <p:spPr bwMode="auto">
                  <a:xfrm>
                    <a:off x="3218" y="3710"/>
                    <a:ext cx="2" cy="24"/>
                  </a:xfrm>
                  <a:custGeom>
                    <a:avLst/>
                    <a:gdLst>
                      <a:gd name="T0" fmla="*/ 1 w 7"/>
                      <a:gd name="T1" fmla="*/ 24 h 96"/>
                      <a:gd name="T2" fmla="*/ 0 w 7"/>
                      <a:gd name="T3" fmla="*/ 24 h 96"/>
                      <a:gd name="T4" fmla="*/ 1 w 7"/>
                      <a:gd name="T5" fmla="*/ 0 h 96"/>
                      <a:gd name="T6" fmla="*/ 1 w 7"/>
                      <a:gd name="T7" fmla="*/ 0 h 96"/>
                      <a:gd name="T8" fmla="*/ 2 w 7"/>
                      <a:gd name="T9" fmla="*/ 0 h 96"/>
                      <a:gd name="T10" fmla="*/ 1 w 7"/>
                      <a:gd name="T11" fmla="*/ 24 h 9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96">
                        <a:moveTo>
                          <a:pt x="4" y="96"/>
                        </a:moveTo>
                        <a:lnTo>
                          <a:pt x="0" y="96"/>
                        </a:lnTo>
                        <a:lnTo>
                          <a:pt x="3" y="0"/>
                        </a:lnTo>
                        <a:lnTo>
                          <a:pt x="7" y="0"/>
                        </a:lnTo>
                        <a:lnTo>
                          <a:pt x="4" y="9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71" name="Freeform 57"/>
                  <p:cNvSpPr>
                    <a:spLocks/>
                  </p:cNvSpPr>
                  <p:nvPr/>
                </p:nvSpPr>
                <p:spPr bwMode="auto">
                  <a:xfrm>
                    <a:off x="3219" y="3706"/>
                    <a:ext cx="2" cy="4"/>
                  </a:xfrm>
                  <a:custGeom>
                    <a:avLst/>
                    <a:gdLst>
                      <a:gd name="T0" fmla="*/ 1 w 6"/>
                      <a:gd name="T1" fmla="*/ 4 h 16"/>
                      <a:gd name="T2" fmla="*/ 0 w 6"/>
                      <a:gd name="T3" fmla="*/ 4 h 16"/>
                      <a:gd name="T4" fmla="*/ 1 w 6"/>
                      <a:gd name="T5" fmla="*/ 0 h 16"/>
                      <a:gd name="T6" fmla="*/ 1 w 6"/>
                      <a:gd name="T7" fmla="*/ 0 h 16"/>
                      <a:gd name="T8" fmla="*/ 2 w 6"/>
                      <a:gd name="T9" fmla="*/ 0 h 16"/>
                      <a:gd name="T10" fmla="*/ 1 w 6"/>
                      <a:gd name="T11" fmla="*/ 4 h 1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16">
                        <a:moveTo>
                          <a:pt x="4" y="16"/>
                        </a:moveTo>
                        <a:lnTo>
                          <a:pt x="0" y="16"/>
                        </a:lnTo>
                        <a:lnTo>
                          <a:pt x="2" y="0"/>
                        </a:lnTo>
                        <a:lnTo>
                          <a:pt x="6" y="0"/>
                        </a:lnTo>
                        <a:lnTo>
                          <a:pt x="4" y="1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72" name="Freeform 58"/>
                  <p:cNvSpPr>
                    <a:spLocks/>
                  </p:cNvSpPr>
                  <p:nvPr/>
                </p:nvSpPr>
                <p:spPr bwMode="auto">
                  <a:xfrm>
                    <a:off x="3219" y="3702"/>
                    <a:ext cx="2" cy="4"/>
                  </a:xfrm>
                  <a:custGeom>
                    <a:avLst/>
                    <a:gdLst>
                      <a:gd name="T0" fmla="*/ 1 w 6"/>
                      <a:gd name="T1" fmla="*/ 4 h 16"/>
                      <a:gd name="T2" fmla="*/ 0 w 6"/>
                      <a:gd name="T3" fmla="*/ 4 h 16"/>
                      <a:gd name="T4" fmla="*/ 1 w 6"/>
                      <a:gd name="T5" fmla="*/ 1 h 16"/>
                      <a:gd name="T6" fmla="*/ 1 w 6"/>
                      <a:gd name="T7" fmla="*/ 0 h 16"/>
                      <a:gd name="T8" fmla="*/ 2 w 6"/>
                      <a:gd name="T9" fmla="*/ 1 h 16"/>
                      <a:gd name="T10" fmla="*/ 1 w 6"/>
                      <a:gd name="T11" fmla="*/ 4 h 1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16">
                        <a:moveTo>
                          <a:pt x="4" y="16"/>
                        </a:moveTo>
                        <a:lnTo>
                          <a:pt x="0" y="16"/>
                        </a:lnTo>
                        <a:lnTo>
                          <a:pt x="2" y="2"/>
                        </a:lnTo>
                        <a:lnTo>
                          <a:pt x="3" y="0"/>
                        </a:lnTo>
                        <a:lnTo>
                          <a:pt x="6" y="3"/>
                        </a:lnTo>
                        <a:lnTo>
                          <a:pt x="4" y="1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73" name="Freeform 59"/>
                  <p:cNvSpPr>
                    <a:spLocks/>
                  </p:cNvSpPr>
                  <p:nvPr/>
                </p:nvSpPr>
                <p:spPr bwMode="auto">
                  <a:xfrm>
                    <a:off x="3220" y="3682"/>
                    <a:ext cx="16" cy="21"/>
                  </a:xfrm>
                  <a:custGeom>
                    <a:avLst/>
                    <a:gdLst>
                      <a:gd name="T0" fmla="*/ 1 w 48"/>
                      <a:gd name="T1" fmla="*/ 21 h 85"/>
                      <a:gd name="T2" fmla="*/ 0 w 48"/>
                      <a:gd name="T3" fmla="*/ 20 h 85"/>
                      <a:gd name="T4" fmla="*/ 15 w 48"/>
                      <a:gd name="T5" fmla="*/ 0 h 85"/>
                      <a:gd name="T6" fmla="*/ 16 w 48"/>
                      <a:gd name="T7" fmla="*/ 0 h 85"/>
                      <a:gd name="T8" fmla="*/ 16 w 48"/>
                      <a:gd name="T9" fmla="*/ 1 h 85"/>
                      <a:gd name="T10" fmla="*/ 1 w 48"/>
                      <a:gd name="T11" fmla="*/ 21 h 8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8" h="85">
                        <a:moveTo>
                          <a:pt x="3" y="85"/>
                        </a:moveTo>
                        <a:lnTo>
                          <a:pt x="0" y="82"/>
                        </a:lnTo>
                        <a:lnTo>
                          <a:pt x="46" y="1"/>
                        </a:lnTo>
                        <a:lnTo>
                          <a:pt x="47" y="0"/>
                        </a:lnTo>
                        <a:lnTo>
                          <a:pt x="48" y="5"/>
                        </a:lnTo>
                        <a:lnTo>
                          <a:pt x="3" y="8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74" name="Freeform 60"/>
                  <p:cNvSpPr>
                    <a:spLocks/>
                  </p:cNvSpPr>
                  <p:nvPr/>
                </p:nvSpPr>
                <p:spPr bwMode="auto">
                  <a:xfrm>
                    <a:off x="3236" y="3681"/>
                    <a:ext cx="3" cy="2"/>
                  </a:xfrm>
                  <a:custGeom>
                    <a:avLst/>
                    <a:gdLst>
                      <a:gd name="T0" fmla="*/ 0 w 9"/>
                      <a:gd name="T1" fmla="*/ 2 h 6"/>
                      <a:gd name="T2" fmla="*/ 0 w 9"/>
                      <a:gd name="T3" fmla="*/ 0 h 6"/>
                      <a:gd name="T4" fmla="*/ 2 w 9"/>
                      <a:gd name="T5" fmla="*/ 0 h 6"/>
                      <a:gd name="T6" fmla="*/ 3 w 9"/>
                      <a:gd name="T7" fmla="*/ 1 h 6"/>
                      <a:gd name="T8" fmla="*/ 3 w 9"/>
                      <a:gd name="T9" fmla="*/ 2 h 6"/>
                      <a:gd name="T10" fmla="*/ 0 w 9"/>
                      <a:gd name="T11" fmla="*/ 2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6">
                        <a:moveTo>
                          <a:pt x="1" y="6"/>
                        </a:moveTo>
                        <a:lnTo>
                          <a:pt x="0" y="1"/>
                        </a:lnTo>
                        <a:lnTo>
                          <a:pt x="7" y="0"/>
                        </a:lnTo>
                        <a:lnTo>
                          <a:pt x="9" y="4"/>
                        </a:lnTo>
                        <a:lnTo>
                          <a:pt x="8" y="5"/>
                        </a:lnTo>
                        <a:lnTo>
                          <a:pt x="1" y="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75" name="Freeform 61"/>
                  <p:cNvSpPr>
                    <a:spLocks/>
                  </p:cNvSpPr>
                  <p:nvPr/>
                </p:nvSpPr>
                <p:spPr bwMode="auto">
                  <a:xfrm>
                    <a:off x="3238" y="3681"/>
                    <a:ext cx="1" cy="1"/>
                  </a:xfrm>
                  <a:custGeom>
                    <a:avLst/>
                    <a:gdLst>
                      <a:gd name="T0" fmla="*/ 1 w 3"/>
                      <a:gd name="T1" fmla="*/ 1 h 4"/>
                      <a:gd name="T2" fmla="*/ 0 w 3"/>
                      <a:gd name="T3" fmla="*/ 0 h 4"/>
                      <a:gd name="T4" fmla="*/ 0 w 3"/>
                      <a:gd name="T5" fmla="*/ 0 h 4"/>
                      <a:gd name="T6" fmla="*/ 0 w 3"/>
                      <a:gd name="T7" fmla="*/ 0 h 4"/>
                      <a:gd name="T8" fmla="*/ 1 w 3"/>
                      <a:gd name="T9" fmla="*/ 1 h 4"/>
                      <a:gd name="T10" fmla="*/ 1 w 3"/>
                      <a:gd name="T11" fmla="*/ 1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" h="4">
                        <a:moveTo>
                          <a:pt x="2" y="4"/>
                        </a:moveTo>
                        <a:lnTo>
                          <a:pt x="0" y="0"/>
                        </a:lnTo>
                        <a:lnTo>
                          <a:pt x="1" y="0"/>
                        </a:lnTo>
                        <a:lnTo>
                          <a:pt x="3" y="2"/>
                        </a:lnTo>
                        <a:lnTo>
                          <a:pt x="2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76" name="Freeform 62"/>
                  <p:cNvSpPr>
                    <a:spLocks/>
                  </p:cNvSpPr>
                  <p:nvPr/>
                </p:nvSpPr>
                <p:spPr bwMode="auto">
                  <a:xfrm>
                    <a:off x="3239" y="3665"/>
                    <a:ext cx="17" cy="17"/>
                  </a:xfrm>
                  <a:custGeom>
                    <a:avLst/>
                    <a:gdLst>
                      <a:gd name="T0" fmla="*/ 1 w 52"/>
                      <a:gd name="T1" fmla="*/ 17 h 67"/>
                      <a:gd name="T2" fmla="*/ 0 w 52"/>
                      <a:gd name="T3" fmla="*/ 16 h 67"/>
                      <a:gd name="T4" fmla="*/ 16 w 52"/>
                      <a:gd name="T5" fmla="*/ 0 h 67"/>
                      <a:gd name="T6" fmla="*/ 16 w 52"/>
                      <a:gd name="T7" fmla="*/ 0 h 67"/>
                      <a:gd name="T8" fmla="*/ 17 w 52"/>
                      <a:gd name="T9" fmla="*/ 1 h 67"/>
                      <a:gd name="T10" fmla="*/ 1 w 52"/>
                      <a:gd name="T11" fmla="*/ 17 h 6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2" h="67">
                        <a:moveTo>
                          <a:pt x="2" y="67"/>
                        </a:moveTo>
                        <a:lnTo>
                          <a:pt x="0" y="65"/>
                        </a:lnTo>
                        <a:lnTo>
                          <a:pt x="50" y="0"/>
                        </a:lnTo>
                        <a:lnTo>
                          <a:pt x="52" y="4"/>
                        </a:lnTo>
                        <a:lnTo>
                          <a:pt x="2" y="6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77" name="Freeform 63"/>
                  <p:cNvSpPr>
                    <a:spLocks/>
                  </p:cNvSpPr>
                  <p:nvPr/>
                </p:nvSpPr>
                <p:spPr bwMode="auto">
                  <a:xfrm>
                    <a:off x="3255" y="3650"/>
                    <a:ext cx="31" cy="16"/>
                  </a:xfrm>
                  <a:custGeom>
                    <a:avLst/>
                    <a:gdLst>
                      <a:gd name="T0" fmla="*/ 1 w 91"/>
                      <a:gd name="T1" fmla="*/ 16 h 63"/>
                      <a:gd name="T2" fmla="*/ 0 w 91"/>
                      <a:gd name="T3" fmla="*/ 15 h 63"/>
                      <a:gd name="T4" fmla="*/ 30 w 91"/>
                      <a:gd name="T5" fmla="*/ 0 h 63"/>
                      <a:gd name="T6" fmla="*/ 31 w 91"/>
                      <a:gd name="T7" fmla="*/ 1 h 63"/>
                      <a:gd name="T8" fmla="*/ 31 w 91"/>
                      <a:gd name="T9" fmla="*/ 1 h 63"/>
                      <a:gd name="T10" fmla="*/ 1 w 91"/>
                      <a:gd name="T11" fmla="*/ 16 h 6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1" h="63">
                        <a:moveTo>
                          <a:pt x="2" y="63"/>
                        </a:moveTo>
                        <a:lnTo>
                          <a:pt x="0" y="59"/>
                        </a:lnTo>
                        <a:lnTo>
                          <a:pt x="89" y="0"/>
                        </a:lnTo>
                        <a:lnTo>
                          <a:pt x="91" y="3"/>
                        </a:lnTo>
                        <a:lnTo>
                          <a:pt x="91" y="4"/>
                        </a:lnTo>
                        <a:lnTo>
                          <a:pt x="2" y="6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78" name="Freeform 64"/>
                  <p:cNvSpPr>
                    <a:spLocks/>
                  </p:cNvSpPr>
                  <p:nvPr/>
                </p:nvSpPr>
                <p:spPr bwMode="auto">
                  <a:xfrm>
                    <a:off x="3285" y="3647"/>
                    <a:ext cx="4" cy="4"/>
                  </a:xfrm>
                  <a:custGeom>
                    <a:avLst/>
                    <a:gdLst>
                      <a:gd name="T0" fmla="*/ 1 w 11"/>
                      <a:gd name="T1" fmla="*/ 4 h 16"/>
                      <a:gd name="T2" fmla="*/ 0 w 11"/>
                      <a:gd name="T3" fmla="*/ 3 h 16"/>
                      <a:gd name="T4" fmla="*/ 3 w 11"/>
                      <a:gd name="T5" fmla="*/ 0 h 16"/>
                      <a:gd name="T6" fmla="*/ 3 w 11"/>
                      <a:gd name="T7" fmla="*/ 0 h 16"/>
                      <a:gd name="T8" fmla="*/ 4 w 11"/>
                      <a:gd name="T9" fmla="*/ 1 h 16"/>
                      <a:gd name="T10" fmla="*/ 1 w 11"/>
                      <a:gd name="T11" fmla="*/ 4 h 1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1" h="16">
                        <a:moveTo>
                          <a:pt x="2" y="16"/>
                        </a:moveTo>
                        <a:lnTo>
                          <a:pt x="0" y="13"/>
                        </a:lnTo>
                        <a:lnTo>
                          <a:pt x="9" y="0"/>
                        </a:lnTo>
                        <a:lnTo>
                          <a:pt x="11" y="3"/>
                        </a:lnTo>
                        <a:lnTo>
                          <a:pt x="2" y="1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79" name="Freeform 65"/>
                  <p:cNvSpPr>
                    <a:spLocks/>
                  </p:cNvSpPr>
                  <p:nvPr/>
                </p:nvSpPr>
                <p:spPr bwMode="auto">
                  <a:xfrm>
                    <a:off x="3288" y="3646"/>
                    <a:ext cx="2" cy="2"/>
                  </a:xfrm>
                  <a:custGeom>
                    <a:avLst/>
                    <a:gdLst>
                      <a:gd name="T0" fmla="*/ 1 w 6"/>
                      <a:gd name="T1" fmla="*/ 2 h 6"/>
                      <a:gd name="T2" fmla="*/ 0 w 6"/>
                      <a:gd name="T3" fmla="*/ 1 h 6"/>
                      <a:gd name="T4" fmla="*/ 1 w 6"/>
                      <a:gd name="T5" fmla="*/ 0 h 6"/>
                      <a:gd name="T6" fmla="*/ 2 w 6"/>
                      <a:gd name="T7" fmla="*/ 1 h 6"/>
                      <a:gd name="T8" fmla="*/ 2 w 6"/>
                      <a:gd name="T9" fmla="*/ 1 h 6"/>
                      <a:gd name="T10" fmla="*/ 1 w 6"/>
                      <a:gd name="T11" fmla="*/ 2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6">
                        <a:moveTo>
                          <a:pt x="2" y="6"/>
                        </a:moveTo>
                        <a:lnTo>
                          <a:pt x="0" y="3"/>
                        </a:lnTo>
                        <a:lnTo>
                          <a:pt x="3" y="0"/>
                        </a:lnTo>
                        <a:lnTo>
                          <a:pt x="6" y="3"/>
                        </a:lnTo>
                        <a:lnTo>
                          <a:pt x="5" y="4"/>
                        </a:lnTo>
                        <a:lnTo>
                          <a:pt x="2" y="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80" name="Freeform 66"/>
                  <p:cNvSpPr>
                    <a:spLocks/>
                  </p:cNvSpPr>
                  <p:nvPr/>
                </p:nvSpPr>
                <p:spPr bwMode="auto">
                  <a:xfrm>
                    <a:off x="3289" y="3645"/>
                    <a:ext cx="1" cy="2"/>
                  </a:xfrm>
                  <a:custGeom>
                    <a:avLst/>
                    <a:gdLst>
                      <a:gd name="T0" fmla="*/ 1 w 4"/>
                      <a:gd name="T1" fmla="*/ 2 h 7"/>
                      <a:gd name="T2" fmla="*/ 0 w 4"/>
                      <a:gd name="T3" fmla="*/ 1 h 7"/>
                      <a:gd name="T4" fmla="*/ 0 w 4"/>
                      <a:gd name="T5" fmla="*/ 1 h 7"/>
                      <a:gd name="T6" fmla="*/ 0 w 4"/>
                      <a:gd name="T7" fmla="*/ 0 h 7"/>
                      <a:gd name="T8" fmla="*/ 1 w 4"/>
                      <a:gd name="T9" fmla="*/ 1 h 7"/>
                      <a:gd name="T10" fmla="*/ 1 w 4"/>
                      <a:gd name="T11" fmla="*/ 2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7">
                        <a:moveTo>
                          <a:pt x="3" y="7"/>
                        </a:moveTo>
                        <a:lnTo>
                          <a:pt x="0" y="4"/>
                        </a:lnTo>
                        <a:lnTo>
                          <a:pt x="0" y="2"/>
                        </a:lnTo>
                        <a:lnTo>
                          <a:pt x="1" y="0"/>
                        </a:lnTo>
                        <a:lnTo>
                          <a:pt x="4" y="3"/>
                        </a:lnTo>
                        <a:lnTo>
                          <a:pt x="3" y="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81" name="Freeform 67"/>
                  <p:cNvSpPr>
                    <a:spLocks/>
                  </p:cNvSpPr>
                  <p:nvPr/>
                </p:nvSpPr>
                <p:spPr bwMode="auto">
                  <a:xfrm>
                    <a:off x="3289" y="3641"/>
                    <a:ext cx="5" cy="5"/>
                  </a:xfrm>
                  <a:custGeom>
                    <a:avLst/>
                    <a:gdLst>
                      <a:gd name="T0" fmla="*/ 1 w 13"/>
                      <a:gd name="T1" fmla="*/ 5 h 21"/>
                      <a:gd name="T2" fmla="*/ 0 w 13"/>
                      <a:gd name="T3" fmla="*/ 4 h 21"/>
                      <a:gd name="T4" fmla="*/ 4 w 13"/>
                      <a:gd name="T5" fmla="*/ 0 h 21"/>
                      <a:gd name="T6" fmla="*/ 4 w 13"/>
                      <a:gd name="T7" fmla="*/ 0 h 21"/>
                      <a:gd name="T8" fmla="*/ 5 w 13"/>
                      <a:gd name="T9" fmla="*/ 0 h 21"/>
                      <a:gd name="T10" fmla="*/ 1 w 13"/>
                      <a:gd name="T11" fmla="*/ 5 h 2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3" h="21">
                        <a:moveTo>
                          <a:pt x="3" y="21"/>
                        </a:moveTo>
                        <a:lnTo>
                          <a:pt x="0" y="18"/>
                        </a:lnTo>
                        <a:lnTo>
                          <a:pt x="10" y="0"/>
                        </a:lnTo>
                        <a:lnTo>
                          <a:pt x="13" y="2"/>
                        </a:lnTo>
                        <a:lnTo>
                          <a:pt x="3" y="2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82" name="Freeform 68"/>
                  <p:cNvSpPr>
                    <a:spLocks/>
                  </p:cNvSpPr>
                  <p:nvPr/>
                </p:nvSpPr>
                <p:spPr bwMode="auto">
                  <a:xfrm>
                    <a:off x="3293" y="3637"/>
                    <a:ext cx="3" cy="4"/>
                  </a:xfrm>
                  <a:custGeom>
                    <a:avLst/>
                    <a:gdLst>
                      <a:gd name="T0" fmla="*/ 1 w 11"/>
                      <a:gd name="T1" fmla="*/ 4 h 17"/>
                      <a:gd name="T2" fmla="*/ 0 w 11"/>
                      <a:gd name="T3" fmla="*/ 4 h 17"/>
                      <a:gd name="T4" fmla="*/ 2 w 11"/>
                      <a:gd name="T5" fmla="*/ 0 h 17"/>
                      <a:gd name="T6" fmla="*/ 2 w 11"/>
                      <a:gd name="T7" fmla="*/ 0 h 17"/>
                      <a:gd name="T8" fmla="*/ 3 w 11"/>
                      <a:gd name="T9" fmla="*/ 1 h 17"/>
                      <a:gd name="T10" fmla="*/ 1 w 11"/>
                      <a:gd name="T11" fmla="*/ 4 h 1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1" h="17">
                        <a:moveTo>
                          <a:pt x="3" y="17"/>
                        </a:moveTo>
                        <a:lnTo>
                          <a:pt x="0" y="15"/>
                        </a:lnTo>
                        <a:lnTo>
                          <a:pt x="9" y="0"/>
                        </a:lnTo>
                        <a:lnTo>
                          <a:pt x="11" y="4"/>
                        </a:lnTo>
                        <a:lnTo>
                          <a:pt x="3" y="1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83" name="Freeform 69"/>
                  <p:cNvSpPr>
                    <a:spLocks/>
                  </p:cNvSpPr>
                  <p:nvPr/>
                </p:nvSpPr>
                <p:spPr bwMode="auto">
                  <a:xfrm>
                    <a:off x="3296" y="3637"/>
                    <a:ext cx="1" cy="1"/>
                  </a:xfrm>
                  <a:custGeom>
                    <a:avLst/>
                    <a:gdLst>
                      <a:gd name="T0" fmla="*/ 0 w 5"/>
                      <a:gd name="T1" fmla="*/ 1 h 5"/>
                      <a:gd name="T2" fmla="*/ 0 w 5"/>
                      <a:gd name="T3" fmla="*/ 0 h 5"/>
                      <a:gd name="T4" fmla="*/ 0 w 5"/>
                      <a:gd name="T5" fmla="*/ 0 h 5"/>
                      <a:gd name="T6" fmla="*/ 1 w 5"/>
                      <a:gd name="T7" fmla="*/ 0 h 5"/>
                      <a:gd name="T8" fmla="*/ 1 w 5"/>
                      <a:gd name="T9" fmla="*/ 0 h 5"/>
                      <a:gd name="T10" fmla="*/ 1 w 5"/>
                      <a:gd name="T11" fmla="*/ 1 h 5"/>
                      <a:gd name="T12" fmla="*/ 0 w 5"/>
                      <a:gd name="T13" fmla="*/ 1 h 5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5" h="5">
                        <a:moveTo>
                          <a:pt x="2" y="5"/>
                        </a:moveTo>
                        <a:lnTo>
                          <a:pt x="0" y="1"/>
                        </a:lnTo>
                        <a:lnTo>
                          <a:pt x="2" y="0"/>
                        </a:lnTo>
                        <a:lnTo>
                          <a:pt x="3" y="1"/>
                        </a:lnTo>
                        <a:lnTo>
                          <a:pt x="5" y="1"/>
                        </a:lnTo>
                        <a:lnTo>
                          <a:pt x="4" y="4"/>
                        </a:lnTo>
                        <a:lnTo>
                          <a:pt x="2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84" name="Freeform 70"/>
                  <p:cNvSpPr>
                    <a:spLocks/>
                  </p:cNvSpPr>
                  <p:nvPr/>
                </p:nvSpPr>
                <p:spPr bwMode="auto">
                  <a:xfrm>
                    <a:off x="3296" y="3637"/>
                    <a:ext cx="1" cy="1"/>
                  </a:xfrm>
                  <a:custGeom>
                    <a:avLst/>
                    <a:gdLst>
                      <a:gd name="T0" fmla="*/ 1 w 4"/>
                      <a:gd name="T1" fmla="*/ 1 h 1"/>
                      <a:gd name="T2" fmla="*/ 1 w 4"/>
                      <a:gd name="T3" fmla="*/ 1 h 1"/>
                      <a:gd name="T4" fmla="*/ 0 w 4"/>
                      <a:gd name="T5" fmla="*/ 1 h 1"/>
                      <a:gd name="T6" fmla="*/ 0 w 4"/>
                      <a:gd name="T7" fmla="*/ 0 h 1"/>
                      <a:gd name="T8" fmla="*/ 0 w 4"/>
                      <a:gd name="T9" fmla="*/ 0 h 1"/>
                      <a:gd name="T10" fmla="*/ 1 w 4"/>
                      <a:gd name="T11" fmla="*/ 0 h 1"/>
                      <a:gd name="T12" fmla="*/ 1 w 4"/>
                      <a:gd name="T13" fmla="*/ 1 h 1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4" h="1">
                        <a:moveTo>
                          <a:pt x="4" y="1"/>
                        </a:moveTo>
                        <a:lnTo>
                          <a:pt x="2" y="1"/>
                        </a:lnTo>
                        <a:lnTo>
                          <a:pt x="0" y="1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4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85" name="Freeform 71"/>
                  <p:cNvSpPr>
                    <a:spLocks/>
                  </p:cNvSpPr>
                  <p:nvPr/>
                </p:nvSpPr>
                <p:spPr bwMode="auto">
                  <a:xfrm>
                    <a:off x="3296" y="3634"/>
                    <a:ext cx="2" cy="3"/>
                  </a:xfrm>
                  <a:custGeom>
                    <a:avLst/>
                    <a:gdLst>
                      <a:gd name="T0" fmla="*/ 2 w 5"/>
                      <a:gd name="T1" fmla="*/ 3 h 9"/>
                      <a:gd name="T2" fmla="*/ 0 w 5"/>
                      <a:gd name="T3" fmla="*/ 3 h 9"/>
                      <a:gd name="T4" fmla="*/ 0 w 5"/>
                      <a:gd name="T5" fmla="*/ 1 h 9"/>
                      <a:gd name="T6" fmla="*/ 1 w 5"/>
                      <a:gd name="T7" fmla="*/ 0 h 9"/>
                      <a:gd name="T8" fmla="*/ 2 w 5"/>
                      <a:gd name="T9" fmla="*/ 2 h 9"/>
                      <a:gd name="T10" fmla="*/ 2 w 5"/>
                      <a:gd name="T11" fmla="*/ 3 h 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9">
                        <a:moveTo>
                          <a:pt x="4" y="9"/>
                        </a:moveTo>
                        <a:lnTo>
                          <a:pt x="0" y="9"/>
                        </a:lnTo>
                        <a:lnTo>
                          <a:pt x="1" y="2"/>
                        </a:lnTo>
                        <a:lnTo>
                          <a:pt x="3" y="0"/>
                        </a:lnTo>
                        <a:lnTo>
                          <a:pt x="5" y="5"/>
                        </a:lnTo>
                        <a:lnTo>
                          <a:pt x="4" y="9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86" name="Freeform 72"/>
                  <p:cNvSpPr>
                    <a:spLocks/>
                  </p:cNvSpPr>
                  <p:nvPr/>
                </p:nvSpPr>
                <p:spPr bwMode="auto">
                  <a:xfrm>
                    <a:off x="3297" y="3634"/>
                    <a:ext cx="4" cy="2"/>
                  </a:xfrm>
                  <a:custGeom>
                    <a:avLst/>
                    <a:gdLst>
                      <a:gd name="T0" fmla="*/ 1 w 12"/>
                      <a:gd name="T1" fmla="*/ 2 h 8"/>
                      <a:gd name="T2" fmla="*/ 0 w 12"/>
                      <a:gd name="T3" fmla="*/ 1 h 8"/>
                      <a:gd name="T4" fmla="*/ 3 w 12"/>
                      <a:gd name="T5" fmla="*/ 0 h 8"/>
                      <a:gd name="T6" fmla="*/ 4 w 12"/>
                      <a:gd name="T7" fmla="*/ 0 h 8"/>
                      <a:gd name="T8" fmla="*/ 4 w 12"/>
                      <a:gd name="T9" fmla="*/ 1 h 8"/>
                      <a:gd name="T10" fmla="*/ 1 w 12"/>
                      <a:gd name="T11" fmla="*/ 2 h 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2" h="8">
                        <a:moveTo>
                          <a:pt x="2" y="8"/>
                        </a:moveTo>
                        <a:lnTo>
                          <a:pt x="0" y="3"/>
                        </a:lnTo>
                        <a:lnTo>
                          <a:pt x="9" y="0"/>
                        </a:lnTo>
                        <a:lnTo>
                          <a:pt x="12" y="1"/>
                        </a:lnTo>
                        <a:lnTo>
                          <a:pt x="11" y="4"/>
                        </a:lnTo>
                        <a:lnTo>
                          <a:pt x="2" y="8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87" name="Freeform 73"/>
                  <p:cNvSpPr>
                    <a:spLocks/>
                  </p:cNvSpPr>
                  <p:nvPr/>
                </p:nvSpPr>
                <p:spPr bwMode="auto">
                  <a:xfrm>
                    <a:off x="3300" y="3599"/>
                    <a:ext cx="7" cy="35"/>
                  </a:xfrm>
                  <a:custGeom>
                    <a:avLst/>
                    <a:gdLst>
                      <a:gd name="T0" fmla="*/ 1 w 22"/>
                      <a:gd name="T1" fmla="*/ 35 h 139"/>
                      <a:gd name="T2" fmla="*/ 0 w 22"/>
                      <a:gd name="T3" fmla="*/ 35 h 139"/>
                      <a:gd name="T4" fmla="*/ 5 w 22"/>
                      <a:gd name="T5" fmla="*/ 1 h 139"/>
                      <a:gd name="T6" fmla="*/ 6 w 22"/>
                      <a:gd name="T7" fmla="*/ 0 h 139"/>
                      <a:gd name="T8" fmla="*/ 7 w 22"/>
                      <a:gd name="T9" fmla="*/ 1 h 139"/>
                      <a:gd name="T10" fmla="*/ 1 w 22"/>
                      <a:gd name="T11" fmla="*/ 35 h 13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2" h="139">
                        <a:moveTo>
                          <a:pt x="3" y="139"/>
                        </a:moveTo>
                        <a:lnTo>
                          <a:pt x="0" y="138"/>
                        </a:lnTo>
                        <a:lnTo>
                          <a:pt x="17" y="2"/>
                        </a:lnTo>
                        <a:lnTo>
                          <a:pt x="19" y="0"/>
                        </a:lnTo>
                        <a:lnTo>
                          <a:pt x="22" y="4"/>
                        </a:lnTo>
                        <a:lnTo>
                          <a:pt x="3" y="139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88" name="Freeform 74"/>
                  <p:cNvSpPr>
                    <a:spLocks/>
                  </p:cNvSpPr>
                  <p:nvPr/>
                </p:nvSpPr>
                <p:spPr bwMode="auto">
                  <a:xfrm>
                    <a:off x="3306" y="3599"/>
                    <a:ext cx="2" cy="1"/>
                  </a:xfrm>
                  <a:custGeom>
                    <a:avLst/>
                    <a:gdLst>
                      <a:gd name="T0" fmla="*/ 1 w 6"/>
                      <a:gd name="T1" fmla="*/ 1 h 4"/>
                      <a:gd name="T2" fmla="*/ 0 w 6"/>
                      <a:gd name="T3" fmla="*/ 0 h 4"/>
                      <a:gd name="T4" fmla="*/ 1 w 6"/>
                      <a:gd name="T5" fmla="*/ 0 h 4"/>
                      <a:gd name="T6" fmla="*/ 2 w 6"/>
                      <a:gd name="T7" fmla="*/ 0 h 4"/>
                      <a:gd name="T8" fmla="*/ 2 w 6"/>
                      <a:gd name="T9" fmla="*/ 1 h 4"/>
                      <a:gd name="T10" fmla="*/ 1 w 6"/>
                      <a:gd name="T11" fmla="*/ 1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4">
                        <a:moveTo>
                          <a:pt x="3" y="4"/>
                        </a:moveTo>
                        <a:lnTo>
                          <a:pt x="0" y="0"/>
                        </a:lnTo>
                        <a:lnTo>
                          <a:pt x="2" y="0"/>
                        </a:lnTo>
                        <a:lnTo>
                          <a:pt x="6" y="1"/>
                        </a:lnTo>
                        <a:lnTo>
                          <a:pt x="5" y="4"/>
                        </a:lnTo>
                        <a:lnTo>
                          <a:pt x="3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89" name="Freeform 75"/>
                  <p:cNvSpPr>
                    <a:spLocks/>
                  </p:cNvSpPr>
                  <p:nvPr/>
                </p:nvSpPr>
                <p:spPr bwMode="auto">
                  <a:xfrm>
                    <a:off x="3307" y="3598"/>
                    <a:ext cx="1" cy="2"/>
                  </a:xfrm>
                  <a:custGeom>
                    <a:avLst/>
                    <a:gdLst>
                      <a:gd name="T0" fmla="*/ 1 w 4"/>
                      <a:gd name="T1" fmla="*/ 2 h 8"/>
                      <a:gd name="T2" fmla="*/ 0 w 4"/>
                      <a:gd name="T3" fmla="*/ 2 h 8"/>
                      <a:gd name="T4" fmla="*/ 0 w 4"/>
                      <a:gd name="T5" fmla="*/ 0 h 8"/>
                      <a:gd name="T6" fmla="*/ 1 w 4"/>
                      <a:gd name="T7" fmla="*/ 0 h 8"/>
                      <a:gd name="T8" fmla="*/ 1 w 4"/>
                      <a:gd name="T9" fmla="*/ 0 h 8"/>
                      <a:gd name="T10" fmla="*/ 1 w 4"/>
                      <a:gd name="T11" fmla="*/ 2 h 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8">
                        <a:moveTo>
                          <a:pt x="4" y="8"/>
                        </a:moveTo>
                        <a:lnTo>
                          <a:pt x="0" y="7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4" y="8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90" name="Freeform 76"/>
                  <p:cNvSpPr>
                    <a:spLocks/>
                  </p:cNvSpPr>
                  <p:nvPr/>
                </p:nvSpPr>
                <p:spPr bwMode="auto">
                  <a:xfrm>
                    <a:off x="3306" y="3592"/>
                    <a:ext cx="2" cy="6"/>
                  </a:xfrm>
                  <a:custGeom>
                    <a:avLst/>
                    <a:gdLst>
                      <a:gd name="T0" fmla="*/ 2 w 7"/>
                      <a:gd name="T1" fmla="*/ 6 h 24"/>
                      <a:gd name="T2" fmla="*/ 1 w 7"/>
                      <a:gd name="T3" fmla="*/ 6 h 24"/>
                      <a:gd name="T4" fmla="*/ 0 w 7"/>
                      <a:gd name="T5" fmla="*/ 0 h 24"/>
                      <a:gd name="T6" fmla="*/ 1 w 7"/>
                      <a:gd name="T7" fmla="*/ 0 h 24"/>
                      <a:gd name="T8" fmla="*/ 1 w 7"/>
                      <a:gd name="T9" fmla="*/ 0 h 24"/>
                      <a:gd name="T10" fmla="*/ 2 w 7"/>
                      <a:gd name="T11" fmla="*/ 6 h 2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24">
                        <a:moveTo>
                          <a:pt x="7" y="24"/>
                        </a:moveTo>
                        <a:lnTo>
                          <a:pt x="3" y="24"/>
                        </a:lnTo>
                        <a:lnTo>
                          <a:pt x="0" y="0"/>
                        </a:lnTo>
                        <a:lnTo>
                          <a:pt x="5" y="0"/>
                        </a:lnTo>
                        <a:lnTo>
                          <a:pt x="7" y="2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91" name="Freeform 77"/>
                  <p:cNvSpPr>
                    <a:spLocks/>
                  </p:cNvSpPr>
                  <p:nvPr/>
                </p:nvSpPr>
                <p:spPr bwMode="auto">
                  <a:xfrm>
                    <a:off x="3305" y="3583"/>
                    <a:ext cx="3" cy="9"/>
                  </a:xfrm>
                  <a:custGeom>
                    <a:avLst/>
                    <a:gdLst>
                      <a:gd name="T0" fmla="*/ 3 w 8"/>
                      <a:gd name="T1" fmla="*/ 9 h 33"/>
                      <a:gd name="T2" fmla="*/ 1 w 8"/>
                      <a:gd name="T3" fmla="*/ 9 h 33"/>
                      <a:gd name="T4" fmla="*/ 0 w 8"/>
                      <a:gd name="T5" fmla="*/ 0 h 33"/>
                      <a:gd name="T6" fmla="*/ 2 w 8"/>
                      <a:gd name="T7" fmla="*/ 0 h 33"/>
                      <a:gd name="T8" fmla="*/ 2 w 8"/>
                      <a:gd name="T9" fmla="*/ 0 h 33"/>
                      <a:gd name="T10" fmla="*/ 3 w 8"/>
                      <a:gd name="T11" fmla="*/ 9 h 3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33">
                        <a:moveTo>
                          <a:pt x="8" y="33"/>
                        </a:moveTo>
                        <a:lnTo>
                          <a:pt x="3" y="33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8" y="3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92" name="Freeform 78"/>
                  <p:cNvSpPr>
                    <a:spLocks/>
                  </p:cNvSpPr>
                  <p:nvPr/>
                </p:nvSpPr>
                <p:spPr bwMode="auto">
                  <a:xfrm>
                    <a:off x="3304" y="3573"/>
                    <a:ext cx="2" cy="10"/>
                  </a:xfrm>
                  <a:custGeom>
                    <a:avLst/>
                    <a:gdLst>
                      <a:gd name="T0" fmla="*/ 2 w 8"/>
                      <a:gd name="T1" fmla="*/ 10 h 41"/>
                      <a:gd name="T2" fmla="*/ 1 w 8"/>
                      <a:gd name="T3" fmla="*/ 10 h 41"/>
                      <a:gd name="T4" fmla="*/ 0 w 8"/>
                      <a:gd name="T5" fmla="*/ 0 h 41"/>
                      <a:gd name="T6" fmla="*/ 1 w 8"/>
                      <a:gd name="T7" fmla="*/ 0 h 41"/>
                      <a:gd name="T8" fmla="*/ 1 w 8"/>
                      <a:gd name="T9" fmla="*/ 0 h 41"/>
                      <a:gd name="T10" fmla="*/ 2 w 8"/>
                      <a:gd name="T11" fmla="*/ 10 h 4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41">
                        <a:moveTo>
                          <a:pt x="8" y="41"/>
                        </a:moveTo>
                        <a:lnTo>
                          <a:pt x="4" y="41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8" y="4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93" name="Freeform 79"/>
                  <p:cNvSpPr>
                    <a:spLocks/>
                  </p:cNvSpPr>
                  <p:nvPr/>
                </p:nvSpPr>
                <p:spPr bwMode="auto">
                  <a:xfrm>
                    <a:off x="3294" y="3514"/>
                    <a:ext cx="11" cy="59"/>
                  </a:xfrm>
                  <a:custGeom>
                    <a:avLst/>
                    <a:gdLst>
                      <a:gd name="T0" fmla="*/ 11 w 33"/>
                      <a:gd name="T1" fmla="*/ 59 h 238"/>
                      <a:gd name="T2" fmla="*/ 10 w 33"/>
                      <a:gd name="T3" fmla="*/ 59 h 238"/>
                      <a:gd name="T4" fmla="*/ 0 w 33"/>
                      <a:gd name="T5" fmla="*/ 0 h 238"/>
                      <a:gd name="T6" fmla="*/ 2 w 33"/>
                      <a:gd name="T7" fmla="*/ 0 h 238"/>
                      <a:gd name="T8" fmla="*/ 2 w 33"/>
                      <a:gd name="T9" fmla="*/ 0 h 238"/>
                      <a:gd name="T10" fmla="*/ 11 w 33"/>
                      <a:gd name="T11" fmla="*/ 59 h 23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3" h="238">
                        <a:moveTo>
                          <a:pt x="33" y="238"/>
                        </a:moveTo>
                        <a:lnTo>
                          <a:pt x="29" y="238"/>
                        </a:lnTo>
                        <a:lnTo>
                          <a:pt x="0" y="0"/>
                        </a:lnTo>
                        <a:lnTo>
                          <a:pt x="5" y="0"/>
                        </a:lnTo>
                        <a:lnTo>
                          <a:pt x="33" y="238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94" name="Freeform 80"/>
                  <p:cNvSpPr>
                    <a:spLocks/>
                  </p:cNvSpPr>
                  <p:nvPr/>
                </p:nvSpPr>
                <p:spPr bwMode="auto">
                  <a:xfrm>
                    <a:off x="3289" y="3486"/>
                    <a:ext cx="7" cy="28"/>
                  </a:xfrm>
                  <a:custGeom>
                    <a:avLst/>
                    <a:gdLst>
                      <a:gd name="T0" fmla="*/ 7 w 20"/>
                      <a:gd name="T1" fmla="*/ 28 h 110"/>
                      <a:gd name="T2" fmla="*/ 5 w 20"/>
                      <a:gd name="T3" fmla="*/ 28 h 110"/>
                      <a:gd name="T4" fmla="*/ 0 w 20"/>
                      <a:gd name="T5" fmla="*/ 0 h 110"/>
                      <a:gd name="T6" fmla="*/ 1 w 20"/>
                      <a:gd name="T7" fmla="*/ 0 h 110"/>
                      <a:gd name="T8" fmla="*/ 1 w 20"/>
                      <a:gd name="T9" fmla="*/ 0 h 110"/>
                      <a:gd name="T10" fmla="*/ 7 w 20"/>
                      <a:gd name="T11" fmla="*/ 28 h 11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0" h="110">
                        <a:moveTo>
                          <a:pt x="20" y="110"/>
                        </a:moveTo>
                        <a:lnTo>
                          <a:pt x="15" y="110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20" y="11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95" name="Freeform 81"/>
                  <p:cNvSpPr>
                    <a:spLocks/>
                  </p:cNvSpPr>
                  <p:nvPr/>
                </p:nvSpPr>
                <p:spPr bwMode="auto">
                  <a:xfrm>
                    <a:off x="3288" y="3480"/>
                    <a:ext cx="2" cy="6"/>
                  </a:xfrm>
                  <a:custGeom>
                    <a:avLst/>
                    <a:gdLst>
                      <a:gd name="T0" fmla="*/ 2 w 8"/>
                      <a:gd name="T1" fmla="*/ 6 h 25"/>
                      <a:gd name="T2" fmla="*/ 1 w 8"/>
                      <a:gd name="T3" fmla="*/ 6 h 25"/>
                      <a:gd name="T4" fmla="*/ 0 w 8"/>
                      <a:gd name="T5" fmla="*/ 0 h 25"/>
                      <a:gd name="T6" fmla="*/ 1 w 8"/>
                      <a:gd name="T7" fmla="*/ 0 h 25"/>
                      <a:gd name="T8" fmla="*/ 1 w 8"/>
                      <a:gd name="T9" fmla="*/ 0 h 25"/>
                      <a:gd name="T10" fmla="*/ 2 w 8"/>
                      <a:gd name="T11" fmla="*/ 6 h 2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25">
                        <a:moveTo>
                          <a:pt x="8" y="25"/>
                        </a:moveTo>
                        <a:lnTo>
                          <a:pt x="4" y="25"/>
                        </a:lnTo>
                        <a:lnTo>
                          <a:pt x="0" y="1"/>
                        </a:lnTo>
                        <a:lnTo>
                          <a:pt x="4" y="0"/>
                        </a:lnTo>
                        <a:lnTo>
                          <a:pt x="8" y="2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96" name="Freeform 82"/>
                  <p:cNvSpPr>
                    <a:spLocks/>
                  </p:cNvSpPr>
                  <p:nvPr/>
                </p:nvSpPr>
                <p:spPr bwMode="auto">
                  <a:xfrm>
                    <a:off x="3286" y="3474"/>
                    <a:ext cx="3" cy="6"/>
                  </a:xfrm>
                  <a:custGeom>
                    <a:avLst/>
                    <a:gdLst>
                      <a:gd name="T0" fmla="*/ 3 w 8"/>
                      <a:gd name="T1" fmla="*/ 6 h 25"/>
                      <a:gd name="T2" fmla="*/ 2 w 8"/>
                      <a:gd name="T3" fmla="*/ 6 h 25"/>
                      <a:gd name="T4" fmla="*/ 0 w 8"/>
                      <a:gd name="T5" fmla="*/ 0 h 25"/>
                      <a:gd name="T6" fmla="*/ 2 w 8"/>
                      <a:gd name="T7" fmla="*/ 0 h 25"/>
                      <a:gd name="T8" fmla="*/ 2 w 8"/>
                      <a:gd name="T9" fmla="*/ 0 h 25"/>
                      <a:gd name="T10" fmla="*/ 3 w 8"/>
                      <a:gd name="T11" fmla="*/ 6 h 2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25">
                        <a:moveTo>
                          <a:pt x="8" y="24"/>
                        </a:moveTo>
                        <a:lnTo>
                          <a:pt x="4" y="25"/>
                        </a:lnTo>
                        <a:lnTo>
                          <a:pt x="0" y="1"/>
                        </a:lnTo>
                        <a:lnTo>
                          <a:pt x="4" y="0"/>
                        </a:lnTo>
                        <a:lnTo>
                          <a:pt x="8" y="2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97" name="Freeform 83"/>
                  <p:cNvSpPr>
                    <a:spLocks/>
                  </p:cNvSpPr>
                  <p:nvPr/>
                </p:nvSpPr>
                <p:spPr bwMode="auto">
                  <a:xfrm>
                    <a:off x="3285" y="3468"/>
                    <a:ext cx="3" cy="6"/>
                  </a:xfrm>
                  <a:custGeom>
                    <a:avLst/>
                    <a:gdLst>
                      <a:gd name="T0" fmla="*/ 3 w 8"/>
                      <a:gd name="T1" fmla="*/ 6 h 24"/>
                      <a:gd name="T2" fmla="*/ 2 w 8"/>
                      <a:gd name="T3" fmla="*/ 6 h 24"/>
                      <a:gd name="T4" fmla="*/ 0 w 8"/>
                      <a:gd name="T5" fmla="*/ 1 h 24"/>
                      <a:gd name="T6" fmla="*/ 2 w 8"/>
                      <a:gd name="T7" fmla="*/ 0 h 24"/>
                      <a:gd name="T8" fmla="*/ 2 w 8"/>
                      <a:gd name="T9" fmla="*/ 0 h 24"/>
                      <a:gd name="T10" fmla="*/ 3 w 8"/>
                      <a:gd name="T11" fmla="*/ 6 h 2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24">
                        <a:moveTo>
                          <a:pt x="8" y="23"/>
                        </a:moveTo>
                        <a:lnTo>
                          <a:pt x="4" y="24"/>
                        </a:lnTo>
                        <a:lnTo>
                          <a:pt x="0" y="2"/>
                        </a:lnTo>
                        <a:lnTo>
                          <a:pt x="4" y="0"/>
                        </a:lnTo>
                        <a:lnTo>
                          <a:pt x="8" y="2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98" name="Freeform 84"/>
                  <p:cNvSpPr>
                    <a:spLocks/>
                  </p:cNvSpPr>
                  <p:nvPr/>
                </p:nvSpPr>
                <p:spPr bwMode="auto">
                  <a:xfrm>
                    <a:off x="3284" y="3463"/>
                    <a:ext cx="2" cy="5"/>
                  </a:xfrm>
                  <a:custGeom>
                    <a:avLst/>
                    <a:gdLst>
                      <a:gd name="T0" fmla="*/ 2 w 8"/>
                      <a:gd name="T1" fmla="*/ 5 h 23"/>
                      <a:gd name="T2" fmla="*/ 1 w 8"/>
                      <a:gd name="T3" fmla="*/ 5 h 23"/>
                      <a:gd name="T4" fmla="*/ 0 w 8"/>
                      <a:gd name="T5" fmla="*/ 0 h 23"/>
                      <a:gd name="T6" fmla="*/ 1 w 8"/>
                      <a:gd name="T7" fmla="*/ 0 h 23"/>
                      <a:gd name="T8" fmla="*/ 1 w 8"/>
                      <a:gd name="T9" fmla="*/ 0 h 23"/>
                      <a:gd name="T10" fmla="*/ 2 w 8"/>
                      <a:gd name="T11" fmla="*/ 5 h 2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23">
                        <a:moveTo>
                          <a:pt x="8" y="21"/>
                        </a:moveTo>
                        <a:lnTo>
                          <a:pt x="4" y="23"/>
                        </a:lnTo>
                        <a:lnTo>
                          <a:pt x="0" y="1"/>
                        </a:lnTo>
                        <a:lnTo>
                          <a:pt x="4" y="0"/>
                        </a:lnTo>
                        <a:lnTo>
                          <a:pt x="8" y="2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99" name="Freeform 85"/>
                  <p:cNvSpPr>
                    <a:spLocks/>
                  </p:cNvSpPr>
                  <p:nvPr/>
                </p:nvSpPr>
                <p:spPr bwMode="auto">
                  <a:xfrm>
                    <a:off x="3275" y="3439"/>
                    <a:ext cx="10" cy="24"/>
                  </a:xfrm>
                  <a:custGeom>
                    <a:avLst/>
                    <a:gdLst>
                      <a:gd name="T0" fmla="*/ 10 w 30"/>
                      <a:gd name="T1" fmla="*/ 24 h 95"/>
                      <a:gd name="T2" fmla="*/ 9 w 30"/>
                      <a:gd name="T3" fmla="*/ 24 h 95"/>
                      <a:gd name="T4" fmla="*/ 0 w 30"/>
                      <a:gd name="T5" fmla="*/ 1 h 95"/>
                      <a:gd name="T6" fmla="*/ 1 w 30"/>
                      <a:gd name="T7" fmla="*/ 0 h 95"/>
                      <a:gd name="T8" fmla="*/ 1 w 30"/>
                      <a:gd name="T9" fmla="*/ 0 h 95"/>
                      <a:gd name="T10" fmla="*/ 10 w 30"/>
                      <a:gd name="T11" fmla="*/ 24 h 9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0" h="95">
                        <a:moveTo>
                          <a:pt x="30" y="94"/>
                        </a:moveTo>
                        <a:lnTo>
                          <a:pt x="26" y="95"/>
                        </a:lnTo>
                        <a:lnTo>
                          <a:pt x="0" y="3"/>
                        </a:lnTo>
                        <a:lnTo>
                          <a:pt x="2" y="0"/>
                        </a:lnTo>
                        <a:lnTo>
                          <a:pt x="3" y="1"/>
                        </a:lnTo>
                        <a:lnTo>
                          <a:pt x="30" y="9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00" name="Freeform 86"/>
                  <p:cNvSpPr>
                    <a:spLocks/>
                  </p:cNvSpPr>
                  <p:nvPr/>
                </p:nvSpPr>
                <p:spPr bwMode="auto">
                  <a:xfrm>
                    <a:off x="3274" y="3438"/>
                    <a:ext cx="2" cy="2"/>
                  </a:xfrm>
                  <a:custGeom>
                    <a:avLst/>
                    <a:gdLst>
                      <a:gd name="T0" fmla="*/ 2 w 6"/>
                      <a:gd name="T1" fmla="*/ 1 h 10"/>
                      <a:gd name="T2" fmla="*/ 1 w 6"/>
                      <a:gd name="T3" fmla="*/ 2 h 10"/>
                      <a:gd name="T4" fmla="*/ 0 w 6"/>
                      <a:gd name="T5" fmla="*/ 1 h 10"/>
                      <a:gd name="T6" fmla="*/ 1 w 6"/>
                      <a:gd name="T7" fmla="*/ 0 h 10"/>
                      <a:gd name="T8" fmla="*/ 1 w 6"/>
                      <a:gd name="T9" fmla="*/ 0 h 10"/>
                      <a:gd name="T10" fmla="*/ 2 w 6"/>
                      <a:gd name="T11" fmla="*/ 1 h 1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10">
                        <a:moveTo>
                          <a:pt x="6" y="7"/>
                        </a:moveTo>
                        <a:lnTo>
                          <a:pt x="4" y="10"/>
                        </a:lnTo>
                        <a:lnTo>
                          <a:pt x="0" y="3"/>
                        </a:lnTo>
                        <a:lnTo>
                          <a:pt x="2" y="0"/>
                        </a:lnTo>
                        <a:lnTo>
                          <a:pt x="6" y="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01" name="Freeform 87"/>
                  <p:cNvSpPr>
                    <a:spLocks/>
                  </p:cNvSpPr>
                  <p:nvPr/>
                </p:nvSpPr>
                <p:spPr bwMode="auto">
                  <a:xfrm>
                    <a:off x="3254" y="3424"/>
                    <a:ext cx="20" cy="14"/>
                  </a:xfrm>
                  <a:custGeom>
                    <a:avLst/>
                    <a:gdLst>
                      <a:gd name="T0" fmla="*/ 20 w 62"/>
                      <a:gd name="T1" fmla="*/ 13 h 57"/>
                      <a:gd name="T2" fmla="*/ 19 w 62"/>
                      <a:gd name="T3" fmla="*/ 14 h 57"/>
                      <a:gd name="T4" fmla="*/ 0 w 62"/>
                      <a:gd name="T5" fmla="*/ 1 h 57"/>
                      <a:gd name="T6" fmla="*/ 0 w 62"/>
                      <a:gd name="T7" fmla="*/ 0 h 57"/>
                      <a:gd name="T8" fmla="*/ 1 w 62"/>
                      <a:gd name="T9" fmla="*/ 0 h 57"/>
                      <a:gd name="T10" fmla="*/ 20 w 62"/>
                      <a:gd name="T11" fmla="*/ 13 h 5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2" h="57">
                        <a:moveTo>
                          <a:pt x="62" y="54"/>
                        </a:moveTo>
                        <a:lnTo>
                          <a:pt x="60" y="57"/>
                        </a:lnTo>
                        <a:lnTo>
                          <a:pt x="1" y="4"/>
                        </a:lnTo>
                        <a:lnTo>
                          <a:pt x="0" y="2"/>
                        </a:lnTo>
                        <a:lnTo>
                          <a:pt x="4" y="0"/>
                        </a:lnTo>
                        <a:lnTo>
                          <a:pt x="62" y="5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02" name="Freeform 88"/>
                  <p:cNvSpPr>
                    <a:spLocks/>
                  </p:cNvSpPr>
                  <p:nvPr/>
                </p:nvSpPr>
                <p:spPr bwMode="auto">
                  <a:xfrm>
                    <a:off x="3251" y="3416"/>
                    <a:ext cx="4" cy="9"/>
                  </a:xfrm>
                  <a:custGeom>
                    <a:avLst/>
                    <a:gdLst>
                      <a:gd name="T0" fmla="*/ 4 w 11"/>
                      <a:gd name="T1" fmla="*/ 8 h 33"/>
                      <a:gd name="T2" fmla="*/ 3 w 11"/>
                      <a:gd name="T3" fmla="*/ 9 h 33"/>
                      <a:gd name="T4" fmla="*/ 0 w 11"/>
                      <a:gd name="T5" fmla="*/ 1 h 33"/>
                      <a:gd name="T6" fmla="*/ 0 w 11"/>
                      <a:gd name="T7" fmla="*/ 0 h 33"/>
                      <a:gd name="T8" fmla="*/ 1 w 11"/>
                      <a:gd name="T9" fmla="*/ 0 h 33"/>
                      <a:gd name="T10" fmla="*/ 4 w 11"/>
                      <a:gd name="T11" fmla="*/ 8 h 3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1" h="33">
                        <a:moveTo>
                          <a:pt x="11" y="31"/>
                        </a:moveTo>
                        <a:lnTo>
                          <a:pt x="7" y="33"/>
                        </a:lnTo>
                        <a:lnTo>
                          <a:pt x="0" y="2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11" y="3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03" name="Freeform 89"/>
                  <p:cNvSpPr>
                    <a:spLocks/>
                  </p:cNvSpPr>
                  <p:nvPr/>
                </p:nvSpPr>
                <p:spPr bwMode="auto">
                  <a:xfrm>
                    <a:off x="3251" y="3413"/>
                    <a:ext cx="2" cy="3"/>
                  </a:xfrm>
                  <a:custGeom>
                    <a:avLst/>
                    <a:gdLst>
                      <a:gd name="T0" fmla="*/ 2 w 5"/>
                      <a:gd name="T1" fmla="*/ 3 h 13"/>
                      <a:gd name="T2" fmla="*/ 0 w 5"/>
                      <a:gd name="T3" fmla="*/ 3 h 13"/>
                      <a:gd name="T4" fmla="*/ 0 w 5"/>
                      <a:gd name="T5" fmla="*/ 0 h 13"/>
                      <a:gd name="T6" fmla="*/ 0 w 5"/>
                      <a:gd name="T7" fmla="*/ 0 h 13"/>
                      <a:gd name="T8" fmla="*/ 2 w 5"/>
                      <a:gd name="T9" fmla="*/ 0 h 13"/>
                      <a:gd name="T10" fmla="*/ 2 w 5"/>
                      <a:gd name="T11" fmla="*/ 3 h 1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13">
                        <a:moveTo>
                          <a:pt x="5" y="13"/>
                        </a:moveTo>
                        <a:lnTo>
                          <a:pt x="1" y="13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5" y="1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04" name="Freeform 90"/>
                  <p:cNvSpPr>
                    <a:spLocks/>
                  </p:cNvSpPr>
                  <p:nvPr/>
                </p:nvSpPr>
                <p:spPr bwMode="auto">
                  <a:xfrm>
                    <a:off x="3250" y="3392"/>
                    <a:ext cx="2" cy="21"/>
                  </a:xfrm>
                  <a:custGeom>
                    <a:avLst/>
                    <a:gdLst>
                      <a:gd name="T0" fmla="*/ 2 w 7"/>
                      <a:gd name="T1" fmla="*/ 21 h 84"/>
                      <a:gd name="T2" fmla="*/ 1 w 7"/>
                      <a:gd name="T3" fmla="*/ 21 h 84"/>
                      <a:gd name="T4" fmla="*/ 0 w 7"/>
                      <a:gd name="T5" fmla="*/ 0 h 84"/>
                      <a:gd name="T6" fmla="*/ 1 w 7"/>
                      <a:gd name="T7" fmla="*/ 0 h 84"/>
                      <a:gd name="T8" fmla="*/ 1 w 7"/>
                      <a:gd name="T9" fmla="*/ 0 h 84"/>
                      <a:gd name="T10" fmla="*/ 2 w 7"/>
                      <a:gd name="T11" fmla="*/ 21 h 8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84">
                        <a:moveTo>
                          <a:pt x="7" y="84"/>
                        </a:moveTo>
                        <a:lnTo>
                          <a:pt x="3" y="84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7" y="8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05" name="Freeform 91"/>
                  <p:cNvSpPr>
                    <a:spLocks/>
                  </p:cNvSpPr>
                  <p:nvPr/>
                </p:nvSpPr>
                <p:spPr bwMode="auto">
                  <a:xfrm>
                    <a:off x="3248" y="3378"/>
                    <a:ext cx="3" cy="14"/>
                  </a:xfrm>
                  <a:custGeom>
                    <a:avLst/>
                    <a:gdLst>
                      <a:gd name="T0" fmla="*/ 3 w 9"/>
                      <a:gd name="T1" fmla="*/ 14 h 57"/>
                      <a:gd name="T2" fmla="*/ 2 w 9"/>
                      <a:gd name="T3" fmla="*/ 14 h 57"/>
                      <a:gd name="T4" fmla="*/ 0 w 9"/>
                      <a:gd name="T5" fmla="*/ 0 h 57"/>
                      <a:gd name="T6" fmla="*/ 1 w 9"/>
                      <a:gd name="T7" fmla="*/ 0 h 57"/>
                      <a:gd name="T8" fmla="*/ 1 w 9"/>
                      <a:gd name="T9" fmla="*/ 0 h 57"/>
                      <a:gd name="T10" fmla="*/ 3 w 9"/>
                      <a:gd name="T11" fmla="*/ 14 h 5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57">
                        <a:moveTo>
                          <a:pt x="9" y="57"/>
                        </a:moveTo>
                        <a:lnTo>
                          <a:pt x="5" y="57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9" y="5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06" name="Freeform 92"/>
                  <p:cNvSpPr>
                    <a:spLocks/>
                  </p:cNvSpPr>
                  <p:nvPr/>
                </p:nvSpPr>
                <p:spPr bwMode="auto">
                  <a:xfrm>
                    <a:off x="3246" y="3369"/>
                    <a:ext cx="4" cy="9"/>
                  </a:xfrm>
                  <a:custGeom>
                    <a:avLst/>
                    <a:gdLst>
                      <a:gd name="T0" fmla="*/ 4 w 11"/>
                      <a:gd name="T1" fmla="*/ 9 h 34"/>
                      <a:gd name="T2" fmla="*/ 3 w 11"/>
                      <a:gd name="T3" fmla="*/ 9 h 34"/>
                      <a:gd name="T4" fmla="*/ 0 w 11"/>
                      <a:gd name="T5" fmla="*/ 1 h 34"/>
                      <a:gd name="T6" fmla="*/ 2 w 11"/>
                      <a:gd name="T7" fmla="*/ 0 h 34"/>
                      <a:gd name="T8" fmla="*/ 2 w 11"/>
                      <a:gd name="T9" fmla="*/ 0 h 34"/>
                      <a:gd name="T10" fmla="*/ 4 w 11"/>
                      <a:gd name="T11" fmla="*/ 9 h 3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1" h="34">
                        <a:moveTo>
                          <a:pt x="11" y="34"/>
                        </a:moveTo>
                        <a:lnTo>
                          <a:pt x="7" y="34"/>
                        </a:lnTo>
                        <a:lnTo>
                          <a:pt x="0" y="2"/>
                        </a:lnTo>
                        <a:lnTo>
                          <a:pt x="5" y="0"/>
                        </a:lnTo>
                        <a:lnTo>
                          <a:pt x="5" y="1"/>
                        </a:lnTo>
                        <a:lnTo>
                          <a:pt x="11" y="3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07" name="Freeform 93"/>
                  <p:cNvSpPr>
                    <a:spLocks/>
                  </p:cNvSpPr>
                  <p:nvPr/>
                </p:nvSpPr>
                <p:spPr bwMode="auto">
                  <a:xfrm>
                    <a:off x="3236" y="3345"/>
                    <a:ext cx="12" cy="25"/>
                  </a:xfrm>
                  <a:custGeom>
                    <a:avLst/>
                    <a:gdLst>
                      <a:gd name="T0" fmla="*/ 12 w 36"/>
                      <a:gd name="T1" fmla="*/ 24 h 99"/>
                      <a:gd name="T2" fmla="*/ 10 w 36"/>
                      <a:gd name="T3" fmla="*/ 25 h 99"/>
                      <a:gd name="T4" fmla="*/ 0 w 36"/>
                      <a:gd name="T5" fmla="*/ 1 h 99"/>
                      <a:gd name="T6" fmla="*/ 1 w 36"/>
                      <a:gd name="T7" fmla="*/ 0 h 99"/>
                      <a:gd name="T8" fmla="*/ 1 w 36"/>
                      <a:gd name="T9" fmla="*/ 0 h 99"/>
                      <a:gd name="T10" fmla="*/ 12 w 36"/>
                      <a:gd name="T11" fmla="*/ 24 h 9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6" h="99">
                        <a:moveTo>
                          <a:pt x="36" y="97"/>
                        </a:moveTo>
                        <a:lnTo>
                          <a:pt x="31" y="99"/>
                        </a:lnTo>
                        <a:lnTo>
                          <a:pt x="0" y="3"/>
                        </a:lnTo>
                        <a:lnTo>
                          <a:pt x="3" y="0"/>
                        </a:lnTo>
                        <a:lnTo>
                          <a:pt x="36" y="9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08" name="Freeform 94"/>
                  <p:cNvSpPr>
                    <a:spLocks/>
                  </p:cNvSpPr>
                  <p:nvPr/>
                </p:nvSpPr>
                <p:spPr bwMode="auto">
                  <a:xfrm>
                    <a:off x="3210" y="3306"/>
                    <a:ext cx="27" cy="40"/>
                  </a:xfrm>
                  <a:custGeom>
                    <a:avLst/>
                    <a:gdLst>
                      <a:gd name="T0" fmla="*/ 27 w 80"/>
                      <a:gd name="T1" fmla="*/ 39 h 160"/>
                      <a:gd name="T2" fmla="*/ 26 w 80"/>
                      <a:gd name="T3" fmla="*/ 40 h 160"/>
                      <a:gd name="T4" fmla="*/ 0 w 80"/>
                      <a:gd name="T5" fmla="*/ 1 h 160"/>
                      <a:gd name="T6" fmla="*/ 0 w 80"/>
                      <a:gd name="T7" fmla="*/ 1 h 160"/>
                      <a:gd name="T8" fmla="*/ 1 w 80"/>
                      <a:gd name="T9" fmla="*/ 0 h 160"/>
                      <a:gd name="T10" fmla="*/ 27 w 80"/>
                      <a:gd name="T11" fmla="*/ 39 h 16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0" h="160">
                        <a:moveTo>
                          <a:pt x="80" y="157"/>
                        </a:moveTo>
                        <a:lnTo>
                          <a:pt x="77" y="160"/>
                        </a:lnTo>
                        <a:lnTo>
                          <a:pt x="0" y="3"/>
                        </a:lnTo>
                        <a:lnTo>
                          <a:pt x="4" y="0"/>
                        </a:lnTo>
                        <a:lnTo>
                          <a:pt x="80" y="15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09" name="Freeform 95"/>
                  <p:cNvSpPr>
                    <a:spLocks/>
                  </p:cNvSpPr>
                  <p:nvPr/>
                </p:nvSpPr>
                <p:spPr bwMode="auto">
                  <a:xfrm>
                    <a:off x="3205" y="3298"/>
                    <a:ext cx="6" cy="8"/>
                  </a:xfrm>
                  <a:custGeom>
                    <a:avLst/>
                    <a:gdLst>
                      <a:gd name="T0" fmla="*/ 6 w 18"/>
                      <a:gd name="T1" fmla="*/ 7 h 33"/>
                      <a:gd name="T2" fmla="*/ 5 w 18"/>
                      <a:gd name="T3" fmla="*/ 8 h 33"/>
                      <a:gd name="T4" fmla="*/ 0 w 18"/>
                      <a:gd name="T5" fmla="*/ 0 h 33"/>
                      <a:gd name="T6" fmla="*/ 0 w 18"/>
                      <a:gd name="T7" fmla="*/ 0 h 33"/>
                      <a:gd name="T8" fmla="*/ 1 w 18"/>
                      <a:gd name="T9" fmla="*/ 0 h 33"/>
                      <a:gd name="T10" fmla="*/ 6 w 18"/>
                      <a:gd name="T11" fmla="*/ 7 h 3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" h="33">
                        <a:moveTo>
                          <a:pt x="18" y="30"/>
                        </a:moveTo>
                        <a:lnTo>
                          <a:pt x="14" y="33"/>
                        </a:lnTo>
                        <a:lnTo>
                          <a:pt x="0" y="2"/>
                        </a:lnTo>
                        <a:lnTo>
                          <a:pt x="3" y="0"/>
                        </a:lnTo>
                        <a:lnTo>
                          <a:pt x="18" y="3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10" name="Freeform 96"/>
                  <p:cNvSpPr>
                    <a:spLocks/>
                  </p:cNvSpPr>
                  <p:nvPr/>
                </p:nvSpPr>
                <p:spPr bwMode="auto">
                  <a:xfrm>
                    <a:off x="3196" y="3283"/>
                    <a:ext cx="10" cy="16"/>
                  </a:xfrm>
                  <a:custGeom>
                    <a:avLst/>
                    <a:gdLst>
                      <a:gd name="T0" fmla="*/ 10 w 30"/>
                      <a:gd name="T1" fmla="*/ 16 h 65"/>
                      <a:gd name="T2" fmla="*/ 9 w 30"/>
                      <a:gd name="T3" fmla="*/ 16 h 65"/>
                      <a:gd name="T4" fmla="*/ 0 w 30"/>
                      <a:gd name="T5" fmla="*/ 1 h 65"/>
                      <a:gd name="T6" fmla="*/ 0 w 30"/>
                      <a:gd name="T7" fmla="*/ 1 h 65"/>
                      <a:gd name="T8" fmla="*/ 1 w 30"/>
                      <a:gd name="T9" fmla="*/ 0 h 65"/>
                      <a:gd name="T10" fmla="*/ 10 w 30"/>
                      <a:gd name="T11" fmla="*/ 16 h 6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0" h="65">
                        <a:moveTo>
                          <a:pt x="30" y="63"/>
                        </a:moveTo>
                        <a:lnTo>
                          <a:pt x="27" y="65"/>
                        </a:lnTo>
                        <a:lnTo>
                          <a:pt x="1" y="3"/>
                        </a:lnTo>
                        <a:lnTo>
                          <a:pt x="0" y="3"/>
                        </a:lnTo>
                        <a:lnTo>
                          <a:pt x="4" y="0"/>
                        </a:lnTo>
                        <a:lnTo>
                          <a:pt x="30" y="6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11" name="Freeform 97"/>
                  <p:cNvSpPr>
                    <a:spLocks/>
                  </p:cNvSpPr>
                  <p:nvPr/>
                </p:nvSpPr>
                <p:spPr bwMode="auto">
                  <a:xfrm>
                    <a:off x="3189" y="3260"/>
                    <a:ext cx="9" cy="23"/>
                  </a:xfrm>
                  <a:custGeom>
                    <a:avLst/>
                    <a:gdLst>
                      <a:gd name="T0" fmla="*/ 9 w 26"/>
                      <a:gd name="T1" fmla="*/ 22 h 93"/>
                      <a:gd name="T2" fmla="*/ 8 w 26"/>
                      <a:gd name="T3" fmla="*/ 23 h 93"/>
                      <a:gd name="T4" fmla="*/ 0 w 26"/>
                      <a:gd name="T5" fmla="*/ 0 h 93"/>
                      <a:gd name="T6" fmla="*/ 0 w 26"/>
                      <a:gd name="T7" fmla="*/ 0 h 93"/>
                      <a:gd name="T8" fmla="*/ 1 w 26"/>
                      <a:gd name="T9" fmla="*/ 0 h 93"/>
                      <a:gd name="T10" fmla="*/ 9 w 26"/>
                      <a:gd name="T11" fmla="*/ 22 h 9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6" h="93">
                        <a:moveTo>
                          <a:pt x="26" y="90"/>
                        </a:moveTo>
                        <a:lnTo>
                          <a:pt x="22" y="93"/>
                        </a:lnTo>
                        <a:lnTo>
                          <a:pt x="0" y="1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26" y="9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12" name="Freeform 98"/>
                  <p:cNvSpPr>
                    <a:spLocks/>
                  </p:cNvSpPr>
                  <p:nvPr/>
                </p:nvSpPr>
                <p:spPr bwMode="auto">
                  <a:xfrm>
                    <a:off x="3189" y="3256"/>
                    <a:ext cx="1" cy="4"/>
                  </a:xfrm>
                  <a:custGeom>
                    <a:avLst/>
                    <a:gdLst>
                      <a:gd name="T0" fmla="*/ 1 w 5"/>
                      <a:gd name="T1" fmla="*/ 4 h 15"/>
                      <a:gd name="T2" fmla="*/ 0 w 5"/>
                      <a:gd name="T3" fmla="*/ 4 h 15"/>
                      <a:gd name="T4" fmla="*/ 0 w 5"/>
                      <a:gd name="T5" fmla="*/ 0 h 15"/>
                      <a:gd name="T6" fmla="*/ 0 w 5"/>
                      <a:gd name="T7" fmla="*/ 0 h 15"/>
                      <a:gd name="T8" fmla="*/ 1 w 5"/>
                      <a:gd name="T9" fmla="*/ 0 h 15"/>
                      <a:gd name="T10" fmla="*/ 1 w 5"/>
                      <a:gd name="T11" fmla="*/ 4 h 1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15">
                        <a:moveTo>
                          <a:pt x="5" y="15"/>
                        </a:moveTo>
                        <a:lnTo>
                          <a:pt x="1" y="15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5" y="1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13" name="Freeform 99"/>
                  <p:cNvSpPr>
                    <a:spLocks/>
                  </p:cNvSpPr>
                  <p:nvPr/>
                </p:nvSpPr>
                <p:spPr bwMode="auto">
                  <a:xfrm>
                    <a:off x="3188" y="3251"/>
                    <a:ext cx="2" cy="5"/>
                  </a:xfrm>
                  <a:custGeom>
                    <a:avLst/>
                    <a:gdLst>
                      <a:gd name="T0" fmla="*/ 2 w 5"/>
                      <a:gd name="T1" fmla="*/ 5 h 22"/>
                      <a:gd name="T2" fmla="*/ 0 w 5"/>
                      <a:gd name="T3" fmla="*/ 5 h 22"/>
                      <a:gd name="T4" fmla="*/ 0 w 5"/>
                      <a:gd name="T5" fmla="*/ 0 h 22"/>
                      <a:gd name="T6" fmla="*/ 2 w 5"/>
                      <a:gd name="T7" fmla="*/ 0 h 22"/>
                      <a:gd name="T8" fmla="*/ 2 w 5"/>
                      <a:gd name="T9" fmla="*/ 0 h 22"/>
                      <a:gd name="T10" fmla="*/ 2 w 5"/>
                      <a:gd name="T11" fmla="*/ 5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22">
                        <a:moveTo>
                          <a:pt x="5" y="22"/>
                        </a:moveTo>
                        <a:lnTo>
                          <a:pt x="1" y="22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5" y="2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14" name="Freeform 100"/>
                  <p:cNvSpPr>
                    <a:spLocks/>
                  </p:cNvSpPr>
                  <p:nvPr/>
                </p:nvSpPr>
                <p:spPr bwMode="auto">
                  <a:xfrm>
                    <a:off x="3188" y="3246"/>
                    <a:ext cx="2" cy="5"/>
                  </a:xfrm>
                  <a:custGeom>
                    <a:avLst/>
                    <a:gdLst>
                      <a:gd name="T0" fmla="*/ 2 w 6"/>
                      <a:gd name="T1" fmla="*/ 5 h 20"/>
                      <a:gd name="T2" fmla="*/ 1 w 6"/>
                      <a:gd name="T3" fmla="*/ 5 h 20"/>
                      <a:gd name="T4" fmla="*/ 0 w 6"/>
                      <a:gd name="T5" fmla="*/ 0 h 20"/>
                      <a:gd name="T6" fmla="*/ 1 w 6"/>
                      <a:gd name="T7" fmla="*/ 0 h 20"/>
                      <a:gd name="T8" fmla="*/ 1 w 6"/>
                      <a:gd name="T9" fmla="*/ 0 h 20"/>
                      <a:gd name="T10" fmla="*/ 2 w 6"/>
                      <a:gd name="T11" fmla="*/ 5 h 2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20">
                        <a:moveTo>
                          <a:pt x="6" y="20"/>
                        </a:moveTo>
                        <a:lnTo>
                          <a:pt x="2" y="20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6" y="2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15" name="Freeform 101"/>
                  <p:cNvSpPr>
                    <a:spLocks/>
                  </p:cNvSpPr>
                  <p:nvPr/>
                </p:nvSpPr>
                <p:spPr bwMode="auto">
                  <a:xfrm>
                    <a:off x="3187" y="3239"/>
                    <a:ext cx="2" cy="7"/>
                  </a:xfrm>
                  <a:custGeom>
                    <a:avLst/>
                    <a:gdLst>
                      <a:gd name="T0" fmla="*/ 2 w 7"/>
                      <a:gd name="T1" fmla="*/ 7 h 28"/>
                      <a:gd name="T2" fmla="*/ 1 w 7"/>
                      <a:gd name="T3" fmla="*/ 7 h 28"/>
                      <a:gd name="T4" fmla="*/ 0 w 7"/>
                      <a:gd name="T5" fmla="*/ 0 h 28"/>
                      <a:gd name="T6" fmla="*/ 1 w 7"/>
                      <a:gd name="T7" fmla="*/ 0 h 28"/>
                      <a:gd name="T8" fmla="*/ 1 w 7"/>
                      <a:gd name="T9" fmla="*/ 0 h 28"/>
                      <a:gd name="T10" fmla="*/ 2 w 7"/>
                      <a:gd name="T11" fmla="*/ 7 h 2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28">
                        <a:moveTo>
                          <a:pt x="7" y="28"/>
                        </a:moveTo>
                        <a:lnTo>
                          <a:pt x="3" y="28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7" y="28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16" name="Freeform 102"/>
                  <p:cNvSpPr>
                    <a:spLocks/>
                  </p:cNvSpPr>
                  <p:nvPr/>
                </p:nvSpPr>
                <p:spPr bwMode="auto">
                  <a:xfrm>
                    <a:off x="3184" y="3226"/>
                    <a:ext cx="4" cy="13"/>
                  </a:xfrm>
                  <a:custGeom>
                    <a:avLst/>
                    <a:gdLst>
                      <a:gd name="T0" fmla="*/ 4 w 12"/>
                      <a:gd name="T1" fmla="*/ 13 h 52"/>
                      <a:gd name="T2" fmla="*/ 3 w 12"/>
                      <a:gd name="T3" fmla="*/ 13 h 52"/>
                      <a:gd name="T4" fmla="*/ 0 w 12"/>
                      <a:gd name="T5" fmla="*/ 0 h 52"/>
                      <a:gd name="T6" fmla="*/ 0 w 12"/>
                      <a:gd name="T7" fmla="*/ 0 h 52"/>
                      <a:gd name="T8" fmla="*/ 1 w 12"/>
                      <a:gd name="T9" fmla="*/ 0 h 52"/>
                      <a:gd name="T10" fmla="*/ 4 w 12"/>
                      <a:gd name="T11" fmla="*/ 13 h 5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2" h="52">
                        <a:moveTo>
                          <a:pt x="12" y="52"/>
                        </a:moveTo>
                        <a:lnTo>
                          <a:pt x="8" y="52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12" y="5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17" name="Freeform 103"/>
                  <p:cNvSpPr>
                    <a:spLocks/>
                  </p:cNvSpPr>
                  <p:nvPr/>
                </p:nvSpPr>
                <p:spPr bwMode="auto">
                  <a:xfrm>
                    <a:off x="3182" y="3216"/>
                    <a:ext cx="3" cy="10"/>
                  </a:xfrm>
                  <a:custGeom>
                    <a:avLst/>
                    <a:gdLst>
                      <a:gd name="T0" fmla="*/ 3 w 9"/>
                      <a:gd name="T1" fmla="*/ 10 h 41"/>
                      <a:gd name="T2" fmla="*/ 2 w 9"/>
                      <a:gd name="T3" fmla="*/ 10 h 41"/>
                      <a:gd name="T4" fmla="*/ 0 w 9"/>
                      <a:gd name="T5" fmla="*/ 0 h 41"/>
                      <a:gd name="T6" fmla="*/ 0 w 9"/>
                      <a:gd name="T7" fmla="*/ 0 h 41"/>
                      <a:gd name="T8" fmla="*/ 1 w 9"/>
                      <a:gd name="T9" fmla="*/ 0 h 41"/>
                      <a:gd name="T10" fmla="*/ 3 w 9"/>
                      <a:gd name="T11" fmla="*/ 10 h 4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41">
                        <a:moveTo>
                          <a:pt x="9" y="41"/>
                        </a:moveTo>
                        <a:lnTo>
                          <a:pt x="5" y="41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9" y="4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18" name="Freeform 104"/>
                  <p:cNvSpPr>
                    <a:spLocks/>
                  </p:cNvSpPr>
                  <p:nvPr/>
                </p:nvSpPr>
                <p:spPr bwMode="auto">
                  <a:xfrm>
                    <a:off x="3174" y="3154"/>
                    <a:ext cx="10" cy="62"/>
                  </a:xfrm>
                  <a:custGeom>
                    <a:avLst/>
                    <a:gdLst>
                      <a:gd name="T0" fmla="*/ 10 w 29"/>
                      <a:gd name="T1" fmla="*/ 62 h 244"/>
                      <a:gd name="T2" fmla="*/ 9 w 29"/>
                      <a:gd name="T3" fmla="*/ 62 h 244"/>
                      <a:gd name="T4" fmla="*/ 0 w 29"/>
                      <a:gd name="T5" fmla="*/ 0 h 244"/>
                      <a:gd name="T6" fmla="*/ 0 w 29"/>
                      <a:gd name="T7" fmla="*/ 0 h 244"/>
                      <a:gd name="T8" fmla="*/ 2 w 29"/>
                      <a:gd name="T9" fmla="*/ 0 h 244"/>
                      <a:gd name="T10" fmla="*/ 10 w 29"/>
                      <a:gd name="T11" fmla="*/ 62 h 24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9" h="244">
                        <a:moveTo>
                          <a:pt x="29" y="244"/>
                        </a:moveTo>
                        <a:lnTo>
                          <a:pt x="25" y="244"/>
                        </a:lnTo>
                        <a:lnTo>
                          <a:pt x="0" y="0"/>
                        </a:lnTo>
                        <a:lnTo>
                          <a:pt x="5" y="0"/>
                        </a:lnTo>
                        <a:lnTo>
                          <a:pt x="29" y="24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19" name="Freeform 105"/>
                  <p:cNvSpPr>
                    <a:spLocks/>
                  </p:cNvSpPr>
                  <p:nvPr/>
                </p:nvSpPr>
                <p:spPr bwMode="auto">
                  <a:xfrm>
                    <a:off x="3174" y="3136"/>
                    <a:ext cx="3" cy="18"/>
                  </a:xfrm>
                  <a:custGeom>
                    <a:avLst/>
                    <a:gdLst>
                      <a:gd name="T0" fmla="*/ 2 w 8"/>
                      <a:gd name="T1" fmla="*/ 18 h 73"/>
                      <a:gd name="T2" fmla="*/ 0 w 8"/>
                      <a:gd name="T3" fmla="*/ 18 h 73"/>
                      <a:gd name="T4" fmla="*/ 2 w 8"/>
                      <a:gd name="T5" fmla="*/ 0 h 73"/>
                      <a:gd name="T6" fmla="*/ 2 w 8"/>
                      <a:gd name="T7" fmla="*/ 0 h 73"/>
                      <a:gd name="T8" fmla="*/ 3 w 8"/>
                      <a:gd name="T9" fmla="*/ 0 h 73"/>
                      <a:gd name="T10" fmla="*/ 2 w 8"/>
                      <a:gd name="T11" fmla="*/ 18 h 7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73">
                        <a:moveTo>
                          <a:pt x="5" y="73"/>
                        </a:moveTo>
                        <a:lnTo>
                          <a:pt x="0" y="73"/>
                        </a:lnTo>
                        <a:lnTo>
                          <a:pt x="4" y="1"/>
                        </a:lnTo>
                        <a:lnTo>
                          <a:pt x="5" y="0"/>
                        </a:lnTo>
                        <a:lnTo>
                          <a:pt x="8" y="2"/>
                        </a:lnTo>
                        <a:lnTo>
                          <a:pt x="5" y="7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20" name="Freeform 106"/>
                  <p:cNvSpPr>
                    <a:spLocks/>
                  </p:cNvSpPr>
                  <p:nvPr/>
                </p:nvSpPr>
                <p:spPr bwMode="auto">
                  <a:xfrm>
                    <a:off x="3176" y="3122"/>
                    <a:ext cx="11" cy="15"/>
                  </a:xfrm>
                  <a:custGeom>
                    <a:avLst/>
                    <a:gdLst>
                      <a:gd name="T0" fmla="*/ 1 w 33"/>
                      <a:gd name="T1" fmla="*/ 15 h 59"/>
                      <a:gd name="T2" fmla="*/ 0 w 33"/>
                      <a:gd name="T3" fmla="*/ 14 h 59"/>
                      <a:gd name="T4" fmla="*/ 10 w 33"/>
                      <a:gd name="T5" fmla="*/ 0 h 59"/>
                      <a:gd name="T6" fmla="*/ 10 w 33"/>
                      <a:gd name="T7" fmla="*/ 0 h 59"/>
                      <a:gd name="T8" fmla="*/ 11 w 33"/>
                      <a:gd name="T9" fmla="*/ 1 h 59"/>
                      <a:gd name="T10" fmla="*/ 1 w 33"/>
                      <a:gd name="T11" fmla="*/ 15 h 5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3" h="59">
                        <a:moveTo>
                          <a:pt x="3" y="59"/>
                        </a:moveTo>
                        <a:lnTo>
                          <a:pt x="0" y="57"/>
                        </a:lnTo>
                        <a:lnTo>
                          <a:pt x="30" y="0"/>
                        </a:lnTo>
                        <a:lnTo>
                          <a:pt x="33" y="2"/>
                        </a:lnTo>
                        <a:lnTo>
                          <a:pt x="3" y="59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21" name="Freeform 107"/>
                  <p:cNvSpPr>
                    <a:spLocks/>
                  </p:cNvSpPr>
                  <p:nvPr/>
                </p:nvSpPr>
                <p:spPr bwMode="auto">
                  <a:xfrm>
                    <a:off x="3186" y="3115"/>
                    <a:ext cx="9" cy="8"/>
                  </a:xfrm>
                  <a:custGeom>
                    <a:avLst/>
                    <a:gdLst>
                      <a:gd name="T0" fmla="*/ 1 w 27"/>
                      <a:gd name="T1" fmla="*/ 8 h 30"/>
                      <a:gd name="T2" fmla="*/ 0 w 27"/>
                      <a:gd name="T3" fmla="*/ 7 h 30"/>
                      <a:gd name="T4" fmla="*/ 8 w 27"/>
                      <a:gd name="T5" fmla="*/ 0 h 30"/>
                      <a:gd name="T6" fmla="*/ 9 w 27"/>
                      <a:gd name="T7" fmla="*/ 0 h 30"/>
                      <a:gd name="T8" fmla="*/ 9 w 27"/>
                      <a:gd name="T9" fmla="*/ 1 h 30"/>
                      <a:gd name="T10" fmla="*/ 1 w 27"/>
                      <a:gd name="T11" fmla="*/ 8 h 3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7" h="30">
                        <a:moveTo>
                          <a:pt x="3" y="30"/>
                        </a:moveTo>
                        <a:lnTo>
                          <a:pt x="0" y="28"/>
                        </a:lnTo>
                        <a:lnTo>
                          <a:pt x="25" y="1"/>
                        </a:lnTo>
                        <a:lnTo>
                          <a:pt x="26" y="0"/>
                        </a:lnTo>
                        <a:lnTo>
                          <a:pt x="27" y="5"/>
                        </a:lnTo>
                        <a:lnTo>
                          <a:pt x="3" y="3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22" name="Freeform 108"/>
                  <p:cNvSpPr>
                    <a:spLocks/>
                  </p:cNvSpPr>
                  <p:nvPr/>
                </p:nvSpPr>
                <p:spPr bwMode="auto">
                  <a:xfrm>
                    <a:off x="3194" y="3115"/>
                    <a:ext cx="2" cy="1"/>
                  </a:xfrm>
                  <a:custGeom>
                    <a:avLst/>
                    <a:gdLst>
                      <a:gd name="T0" fmla="*/ 0 w 6"/>
                      <a:gd name="T1" fmla="*/ 1 h 5"/>
                      <a:gd name="T2" fmla="*/ 0 w 6"/>
                      <a:gd name="T3" fmla="*/ 0 h 5"/>
                      <a:gd name="T4" fmla="*/ 1 w 6"/>
                      <a:gd name="T5" fmla="*/ 0 h 5"/>
                      <a:gd name="T6" fmla="*/ 2 w 6"/>
                      <a:gd name="T7" fmla="*/ 1 h 5"/>
                      <a:gd name="T8" fmla="*/ 1 w 6"/>
                      <a:gd name="T9" fmla="*/ 1 h 5"/>
                      <a:gd name="T10" fmla="*/ 0 w 6"/>
                      <a:gd name="T11" fmla="*/ 1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5">
                        <a:moveTo>
                          <a:pt x="1" y="5"/>
                        </a:moveTo>
                        <a:lnTo>
                          <a:pt x="0" y="0"/>
                        </a:lnTo>
                        <a:lnTo>
                          <a:pt x="3" y="0"/>
                        </a:lnTo>
                        <a:lnTo>
                          <a:pt x="6" y="4"/>
                        </a:lnTo>
                        <a:lnTo>
                          <a:pt x="4" y="5"/>
                        </a:lnTo>
                        <a:lnTo>
                          <a:pt x="1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23" name="Freeform 109"/>
                  <p:cNvSpPr>
                    <a:spLocks/>
                  </p:cNvSpPr>
                  <p:nvPr/>
                </p:nvSpPr>
                <p:spPr bwMode="auto">
                  <a:xfrm>
                    <a:off x="3195" y="3115"/>
                    <a:ext cx="2" cy="1"/>
                  </a:xfrm>
                  <a:custGeom>
                    <a:avLst/>
                    <a:gdLst>
                      <a:gd name="T0" fmla="*/ 2 w 4"/>
                      <a:gd name="T1" fmla="*/ 1 h 6"/>
                      <a:gd name="T2" fmla="*/ 0 w 4"/>
                      <a:gd name="T3" fmla="*/ 0 h 6"/>
                      <a:gd name="T4" fmla="*/ 1 w 4"/>
                      <a:gd name="T5" fmla="*/ 0 h 6"/>
                      <a:gd name="T6" fmla="*/ 1 w 4"/>
                      <a:gd name="T7" fmla="*/ 0 h 6"/>
                      <a:gd name="T8" fmla="*/ 2 w 4"/>
                      <a:gd name="T9" fmla="*/ 1 h 6"/>
                      <a:gd name="T10" fmla="*/ 2 w 4"/>
                      <a:gd name="T11" fmla="*/ 1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6">
                        <a:moveTo>
                          <a:pt x="3" y="6"/>
                        </a:moveTo>
                        <a:lnTo>
                          <a:pt x="0" y="2"/>
                        </a:lnTo>
                        <a:lnTo>
                          <a:pt x="1" y="0"/>
                        </a:lnTo>
                        <a:lnTo>
                          <a:pt x="4" y="3"/>
                        </a:lnTo>
                        <a:lnTo>
                          <a:pt x="3" y="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24" name="Freeform 110"/>
                  <p:cNvSpPr>
                    <a:spLocks/>
                  </p:cNvSpPr>
                  <p:nvPr/>
                </p:nvSpPr>
                <p:spPr bwMode="auto">
                  <a:xfrm>
                    <a:off x="3196" y="3114"/>
                    <a:ext cx="1" cy="1"/>
                  </a:xfrm>
                  <a:custGeom>
                    <a:avLst/>
                    <a:gdLst>
                      <a:gd name="T0" fmla="*/ 1 w 4"/>
                      <a:gd name="T1" fmla="*/ 1 h 5"/>
                      <a:gd name="T2" fmla="*/ 0 w 4"/>
                      <a:gd name="T3" fmla="*/ 0 h 5"/>
                      <a:gd name="T4" fmla="*/ 0 w 4"/>
                      <a:gd name="T5" fmla="*/ 0 h 5"/>
                      <a:gd name="T6" fmla="*/ 1 w 4"/>
                      <a:gd name="T7" fmla="*/ 0 h 5"/>
                      <a:gd name="T8" fmla="*/ 1 w 4"/>
                      <a:gd name="T9" fmla="*/ 0 h 5"/>
                      <a:gd name="T10" fmla="*/ 1 w 4"/>
                      <a:gd name="T11" fmla="*/ 1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5">
                        <a:moveTo>
                          <a:pt x="3" y="5"/>
                        </a:moveTo>
                        <a:lnTo>
                          <a:pt x="0" y="2"/>
                        </a:lnTo>
                        <a:lnTo>
                          <a:pt x="1" y="0"/>
                        </a:lnTo>
                        <a:lnTo>
                          <a:pt x="4" y="2"/>
                        </a:lnTo>
                        <a:lnTo>
                          <a:pt x="3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25" name="Freeform 111"/>
                  <p:cNvSpPr>
                    <a:spLocks/>
                  </p:cNvSpPr>
                  <p:nvPr/>
                </p:nvSpPr>
                <p:spPr bwMode="auto">
                  <a:xfrm>
                    <a:off x="3196" y="3113"/>
                    <a:ext cx="1" cy="2"/>
                  </a:xfrm>
                  <a:custGeom>
                    <a:avLst/>
                    <a:gdLst>
                      <a:gd name="T0" fmla="*/ 1 w 4"/>
                      <a:gd name="T1" fmla="*/ 2 h 5"/>
                      <a:gd name="T2" fmla="*/ 0 w 4"/>
                      <a:gd name="T3" fmla="*/ 1 h 5"/>
                      <a:gd name="T4" fmla="*/ 0 w 4"/>
                      <a:gd name="T5" fmla="*/ 0 h 5"/>
                      <a:gd name="T6" fmla="*/ 1 w 4"/>
                      <a:gd name="T7" fmla="*/ 0 h 5"/>
                      <a:gd name="T8" fmla="*/ 1 w 4"/>
                      <a:gd name="T9" fmla="*/ 0 h 5"/>
                      <a:gd name="T10" fmla="*/ 1 w 4"/>
                      <a:gd name="T11" fmla="*/ 2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5">
                        <a:moveTo>
                          <a:pt x="3" y="5"/>
                        </a:moveTo>
                        <a:lnTo>
                          <a:pt x="0" y="3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4" y="1"/>
                        </a:lnTo>
                        <a:lnTo>
                          <a:pt x="3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26" name="Freeform 112"/>
                  <p:cNvSpPr>
                    <a:spLocks/>
                  </p:cNvSpPr>
                  <p:nvPr/>
                </p:nvSpPr>
                <p:spPr bwMode="auto">
                  <a:xfrm>
                    <a:off x="3196" y="3111"/>
                    <a:ext cx="1" cy="2"/>
                  </a:xfrm>
                  <a:custGeom>
                    <a:avLst/>
                    <a:gdLst>
                      <a:gd name="T0" fmla="*/ 1 w 4"/>
                      <a:gd name="T1" fmla="*/ 2 h 8"/>
                      <a:gd name="T2" fmla="*/ 0 w 4"/>
                      <a:gd name="T3" fmla="*/ 2 h 8"/>
                      <a:gd name="T4" fmla="*/ 0 w 4"/>
                      <a:gd name="T5" fmla="*/ 1 h 8"/>
                      <a:gd name="T6" fmla="*/ 1 w 4"/>
                      <a:gd name="T7" fmla="*/ 0 h 8"/>
                      <a:gd name="T8" fmla="*/ 1 w 4"/>
                      <a:gd name="T9" fmla="*/ 1 h 8"/>
                      <a:gd name="T10" fmla="*/ 1 w 4"/>
                      <a:gd name="T11" fmla="*/ 2 h 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8">
                        <a:moveTo>
                          <a:pt x="4" y="8"/>
                        </a:moveTo>
                        <a:lnTo>
                          <a:pt x="0" y="8"/>
                        </a:lnTo>
                        <a:lnTo>
                          <a:pt x="0" y="3"/>
                        </a:lnTo>
                        <a:lnTo>
                          <a:pt x="2" y="0"/>
                        </a:lnTo>
                        <a:lnTo>
                          <a:pt x="4" y="5"/>
                        </a:lnTo>
                        <a:lnTo>
                          <a:pt x="4" y="8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27" name="Freeform 113"/>
                  <p:cNvSpPr>
                    <a:spLocks/>
                  </p:cNvSpPr>
                  <p:nvPr/>
                </p:nvSpPr>
                <p:spPr bwMode="auto">
                  <a:xfrm>
                    <a:off x="3197" y="3111"/>
                    <a:ext cx="4" cy="2"/>
                  </a:xfrm>
                  <a:custGeom>
                    <a:avLst/>
                    <a:gdLst>
                      <a:gd name="T0" fmla="*/ 1 w 13"/>
                      <a:gd name="T1" fmla="*/ 2 h 5"/>
                      <a:gd name="T2" fmla="*/ 0 w 13"/>
                      <a:gd name="T3" fmla="*/ 0 h 5"/>
                      <a:gd name="T4" fmla="*/ 3 w 13"/>
                      <a:gd name="T5" fmla="*/ 0 h 5"/>
                      <a:gd name="T6" fmla="*/ 4 w 13"/>
                      <a:gd name="T7" fmla="*/ 2 h 5"/>
                      <a:gd name="T8" fmla="*/ 3 w 13"/>
                      <a:gd name="T9" fmla="*/ 2 h 5"/>
                      <a:gd name="T10" fmla="*/ 1 w 13"/>
                      <a:gd name="T11" fmla="*/ 2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3" h="5">
                        <a:moveTo>
                          <a:pt x="2" y="5"/>
                        </a:moveTo>
                        <a:lnTo>
                          <a:pt x="0" y="0"/>
                        </a:lnTo>
                        <a:lnTo>
                          <a:pt x="10" y="0"/>
                        </a:lnTo>
                        <a:lnTo>
                          <a:pt x="13" y="4"/>
                        </a:lnTo>
                        <a:lnTo>
                          <a:pt x="11" y="5"/>
                        </a:lnTo>
                        <a:lnTo>
                          <a:pt x="2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28" name="Freeform 114"/>
                  <p:cNvSpPr>
                    <a:spLocks/>
                  </p:cNvSpPr>
                  <p:nvPr/>
                </p:nvSpPr>
                <p:spPr bwMode="auto">
                  <a:xfrm>
                    <a:off x="3200" y="3097"/>
                    <a:ext cx="12" cy="15"/>
                  </a:xfrm>
                  <a:custGeom>
                    <a:avLst/>
                    <a:gdLst>
                      <a:gd name="T0" fmla="*/ 1 w 37"/>
                      <a:gd name="T1" fmla="*/ 15 h 61"/>
                      <a:gd name="T2" fmla="*/ 0 w 37"/>
                      <a:gd name="T3" fmla="*/ 14 h 61"/>
                      <a:gd name="T4" fmla="*/ 11 w 37"/>
                      <a:gd name="T5" fmla="*/ 0 h 61"/>
                      <a:gd name="T6" fmla="*/ 11 w 37"/>
                      <a:gd name="T7" fmla="*/ 0 h 61"/>
                      <a:gd name="T8" fmla="*/ 12 w 37"/>
                      <a:gd name="T9" fmla="*/ 1 h 61"/>
                      <a:gd name="T10" fmla="*/ 1 w 37"/>
                      <a:gd name="T11" fmla="*/ 15 h 6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7" h="61">
                        <a:moveTo>
                          <a:pt x="3" y="61"/>
                        </a:moveTo>
                        <a:lnTo>
                          <a:pt x="0" y="57"/>
                        </a:lnTo>
                        <a:lnTo>
                          <a:pt x="35" y="0"/>
                        </a:lnTo>
                        <a:lnTo>
                          <a:pt x="37" y="3"/>
                        </a:lnTo>
                        <a:lnTo>
                          <a:pt x="3" y="6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29" name="Freeform 115"/>
                  <p:cNvSpPr>
                    <a:spLocks/>
                  </p:cNvSpPr>
                  <p:nvPr/>
                </p:nvSpPr>
                <p:spPr bwMode="auto">
                  <a:xfrm>
                    <a:off x="3212" y="3095"/>
                    <a:ext cx="3" cy="3"/>
                  </a:xfrm>
                  <a:custGeom>
                    <a:avLst/>
                    <a:gdLst>
                      <a:gd name="T0" fmla="*/ 1 w 10"/>
                      <a:gd name="T1" fmla="*/ 3 h 12"/>
                      <a:gd name="T2" fmla="*/ 0 w 10"/>
                      <a:gd name="T3" fmla="*/ 2 h 12"/>
                      <a:gd name="T4" fmla="*/ 2 w 10"/>
                      <a:gd name="T5" fmla="*/ 0 h 12"/>
                      <a:gd name="T6" fmla="*/ 3 w 10"/>
                      <a:gd name="T7" fmla="*/ 0 h 12"/>
                      <a:gd name="T8" fmla="*/ 3 w 10"/>
                      <a:gd name="T9" fmla="*/ 1 h 12"/>
                      <a:gd name="T10" fmla="*/ 1 w 10"/>
                      <a:gd name="T11" fmla="*/ 3 h 1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12">
                        <a:moveTo>
                          <a:pt x="2" y="12"/>
                        </a:moveTo>
                        <a:lnTo>
                          <a:pt x="0" y="9"/>
                        </a:lnTo>
                        <a:lnTo>
                          <a:pt x="8" y="1"/>
                        </a:lnTo>
                        <a:lnTo>
                          <a:pt x="9" y="0"/>
                        </a:lnTo>
                        <a:lnTo>
                          <a:pt x="10" y="5"/>
                        </a:lnTo>
                        <a:lnTo>
                          <a:pt x="2" y="1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30" name="Freeform 116"/>
                  <p:cNvSpPr>
                    <a:spLocks/>
                  </p:cNvSpPr>
                  <p:nvPr/>
                </p:nvSpPr>
                <p:spPr bwMode="auto">
                  <a:xfrm>
                    <a:off x="3215" y="3095"/>
                    <a:ext cx="9" cy="1"/>
                  </a:xfrm>
                  <a:custGeom>
                    <a:avLst/>
                    <a:gdLst>
                      <a:gd name="T0" fmla="*/ 0 w 27"/>
                      <a:gd name="T1" fmla="*/ 1 h 6"/>
                      <a:gd name="T2" fmla="*/ 0 w 27"/>
                      <a:gd name="T3" fmla="*/ 0 h 6"/>
                      <a:gd name="T4" fmla="*/ 9 w 27"/>
                      <a:gd name="T5" fmla="*/ 0 h 6"/>
                      <a:gd name="T6" fmla="*/ 9 w 27"/>
                      <a:gd name="T7" fmla="*/ 0 h 6"/>
                      <a:gd name="T8" fmla="*/ 9 w 27"/>
                      <a:gd name="T9" fmla="*/ 1 h 6"/>
                      <a:gd name="T10" fmla="*/ 0 w 27"/>
                      <a:gd name="T11" fmla="*/ 1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7" h="6">
                        <a:moveTo>
                          <a:pt x="1" y="5"/>
                        </a:moveTo>
                        <a:lnTo>
                          <a:pt x="0" y="0"/>
                        </a:lnTo>
                        <a:lnTo>
                          <a:pt x="26" y="1"/>
                        </a:lnTo>
                        <a:lnTo>
                          <a:pt x="27" y="1"/>
                        </a:lnTo>
                        <a:lnTo>
                          <a:pt x="26" y="6"/>
                        </a:lnTo>
                        <a:lnTo>
                          <a:pt x="1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31" name="Freeform 117"/>
                  <p:cNvSpPr>
                    <a:spLocks/>
                  </p:cNvSpPr>
                  <p:nvPr/>
                </p:nvSpPr>
                <p:spPr bwMode="auto">
                  <a:xfrm>
                    <a:off x="3223" y="3095"/>
                    <a:ext cx="4" cy="2"/>
                  </a:xfrm>
                  <a:custGeom>
                    <a:avLst/>
                    <a:gdLst>
                      <a:gd name="T0" fmla="*/ 0 w 11"/>
                      <a:gd name="T1" fmla="*/ 1 h 9"/>
                      <a:gd name="T2" fmla="*/ 0 w 11"/>
                      <a:gd name="T3" fmla="*/ 0 h 9"/>
                      <a:gd name="T4" fmla="*/ 4 w 11"/>
                      <a:gd name="T5" fmla="*/ 1 h 9"/>
                      <a:gd name="T6" fmla="*/ 4 w 11"/>
                      <a:gd name="T7" fmla="*/ 1 h 9"/>
                      <a:gd name="T8" fmla="*/ 3 w 11"/>
                      <a:gd name="T9" fmla="*/ 2 h 9"/>
                      <a:gd name="T10" fmla="*/ 0 w 11"/>
                      <a:gd name="T11" fmla="*/ 1 h 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1" h="9">
                        <a:moveTo>
                          <a:pt x="0" y="5"/>
                        </a:moveTo>
                        <a:lnTo>
                          <a:pt x="1" y="0"/>
                        </a:lnTo>
                        <a:lnTo>
                          <a:pt x="11" y="4"/>
                        </a:lnTo>
                        <a:lnTo>
                          <a:pt x="11" y="5"/>
                        </a:lnTo>
                        <a:lnTo>
                          <a:pt x="9" y="9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32" name="Freeform 118"/>
                  <p:cNvSpPr>
                    <a:spLocks/>
                  </p:cNvSpPr>
                  <p:nvPr/>
                </p:nvSpPr>
                <p:spPr bwMode="auto">
                  <a:xfrm>
                    <a:off x="3226" y="3096"/>
                    <a:ext cx="23" cy="12"/>
                  </a:xfrm>
                  <a:custGeom>
                    <a:avLst/>
                    <a:gdLst>
                      <a:gd name="T0" fmla="*/ 0 w 68"/>
                      <a:gd name="T1" fmla="*/ 1 h 47"/>
                      <a:gd name="T2" fmla="*/ 1 w 68"/>
                      <a:gd name="T3" fmla="*/ 0 h 47"/>
                      <a:gd name="T4" fmla="*/ 23 w 68"/>
                      <a:gd name="T5" fmla="*/ 11 h 47"/>
                      <a:gd name="T6" fmla="*/ 23 w 68"/>
                      <a:gd name="T7" fmla="*/ 11 h 47"/>
                      <a:gd name="T8" fmla="*/ 22 w 68"/>
                      <a:gd name="T9" fmla="*/ 12 h 47"/>
                      <a:gd name="T10" fmla="*/ 0 w 68"/>
                      <a:gd name="T11" fmla="*/ 1 h 4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8" h="47">
                        <a:moveTo>
                          <a:pt x="0" y="4"/>
                        </a:moveTo>
                        <a:lnTo>
                          <a:pt x="2" y="0"/>
                        </a:lnTo>
                        <a:lnTo>
                          <a:pt x="68" y="43"/>
                        </a:lnTo>
                        <a:lnTo>
                          <a:pt x="66" y="47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33" name="Freeform 119"/>
                  <p:cNvSpPr>
                    <a:spLocks/>
                  </p:cNvSpPr>
                  <p:nvPr/>
                </p:nvSpPr>
                <p:spPr bwMode="auto">
                  <a:xfrm>
                    <a:off x="3248" y="3107"/>
                    <a:ext cx="2" cy="2"/>
                  </a:xfrm>
                  <a:custGeom>
                    <a:avLst/>
                    <a:gdLst>
                      <a:gd name="T0" fmla="*/ 0 w 5"/>
                      <a:gd name="T1" fmla="*/ 1 h 8"/>
                      <a:gd name="T2" fmla="*/ 1 w 5"/>
                      <a:gd name="T3" fmla="*/ 0 h 8"/>
                      <a:gd name="T4" fmla="*/ 2 w 5"/>
                      <a:gd name="T5" fmla="*/ 1 h 8"/>
                      <a:gd name="T6" fmla="*/ 2 w 5"/>
                      <a:gd name="T7" fmla="*/ 2 h 8"/>
                      <a:gd name="T8" fmla="*/ 1 w 5"/>
                      <a:gd name="T9" fmla="*/ 2 h 8"/>
                      <a:gd name="T10" fmla="*/ 0 w 5"/>
                      <a:gd name="T11" fmla="*/ 1 h 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8">
                        <a:moveTo>
                          <a:pt x="0" y="4"/>
                        </a:moveTo>
                        <a:lnTo>
                          <a:pt x="2" y="0"/>
                        </a:lnTo>
                        <a:lnTo>
                          <a:pt x="5" y="3"/>
                        </a:lnTo>
                        <a:lnTo>
                          <a:pt x="4" y="8"/>
                        </a:lnTo>
                        <a:lnTo>
                          <a:pt x="3" y="7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34" name="Freeform 120"/>
                  <p:cNvSpPr>
                    <a:spLocks/>
                  </p:cNvSpPr>
                  <p:nvPr/>
                </p:nvSpPr>
                <p:spPr bwMode="auto">
                  <a:xfrm>
                    <a:off x="3250" y="3108"/>
                    <a:ext cx="1" cy="1"/>
                  </a:xfrm>
                  <a:custGeom>
                    <a:avLst/>
                    <a:gdLst>
                      <a:gd name="T0" fmla="*/ 0 w 4"/>
                      <a:gd name="T1" fmla="*/ 1 h 5"/>
                      <a:gd name="T2" fmla="*/ 0 w 4"/>
                      <a:gd name="T3" fmla="*/ 0 h 5"/>
                      <a:gd name="T4" fmla="*/ 1 w 4"/>
                      <a:gd name="T5" fmla="*/ 0 h 5"/>
                      <a:gd name="T6" fmla="*/ 1 w 4"/>
                      <a:gd name="T7" fmla="*/ 0 h 5"/>
                      <a:gd name="T8" fmla="*/ 1 w 4"/>
                      <a:gd name="T9" fmla="*/ 0 h 5"/>
                      <a:gd name="T10" fmla="*/ 1 w 4"/>
                      <a:gd name="T11" fmla="*/ 1 h 5"/>
                      <a:gd name="T12" fmla="*/ 0 w 4"/>
                      <a:gd name="T13" fmla="*/ 1 h 5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4" h="5">
                        <a:moveTo>
                          <a:pt x="0" y="5"/>
                        </a:moveTo>
                        <a:lnTo>
                          <a:pt x="1" y="0"/>
                        </a:lnTo>
                        <a:lnTo>
                          <a:pt x="2" y="0"/>
                        </a:lnTo>
                        <a:lnTo>
                          <a:pt x="4" y="2"/>
                        </a:lnTo>
                        <a:lnTo>
                          <a:pt x="2" y="2"/>
                        </a:lnTo>
                        <a:lnTo>
                          <a:pt x="2" y="5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35" name="Freeform 121"/>
                  <p:cNvSpPr>
                    <a:spLocks/>
                  </p:cNvSpPr>
                  <p:nvPr/>
                </p:nvSpPr>
                <p:spPr bwMode="auto">
                  <a:xfrm>
                    <a:off x="3250" y="3108"/>
                    <a:ext cx="1" cy="1"/>
                  </a:xfrm>
                  <a:custGeom>
                    <a:avLst/>
                    <a:gdLst>
                      <a:gd name="T0" fmla="*/ 0 w 4"/>
                      <a:gd name="T1" fmla="*/ 0 h 2"/>
                      <a:gd name="T2" fmla="*/ 1 w 4"/>
                      <a:gd name="T3" fmla="*/ 0 h 2"/>
                      <a:gd name="T4" fmla="*/ 1 w 4"/>
                      <a:gd name="T5" fmla="*/ 0 h 2"/>
                      <a:gd name="T6" fmla="*/ 1 w 4"/>
                      <a:gd name="T7" fmla="*/ 1 h 2"/>
                      <a:gd name="T8" fmla="*/ 0 w 4"/>
                      <a:gd name="T9" fmla="*/ 1 h 2"/>
                      <a:gd name="T10" fmla="*/ 0 w 4"/>
                      <a:gd name="T11" fmla="*/ 1 h 2"/>
                      <a:gd name="T12" fmla="*/ 0 w 4"/>
                      <a:gd name="T13" fmla="*/ 0 h 2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4" h="2">
                        <a:moveTo>
                          <a:pt x="0" y="0"/>
                        </a:moveTo>
                        <a:lnTo>
                          <a:pt x="2" y="0"/>
                        </a:lnTo>
                        <a:lnTo>
                          <a:pt x="4" y="0"/>
                        </a:lnTo>
                        <a:lnTo>
                          <a:pt x="4" y="2"/>
                        </a:lnTo>
                        <a:lnTo>
                          <a:pt x="0" y="2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36" name="Freeform 122"/>
                  <p:cNvSpPr>
                    <a:spLocks/>
                  </p:cNvSpPr>
                  <p:nvPr/>
                </p:nvSpPr>
                <p:spPr bwMode="auto">
                  <a:xfrm>
                    <a:off x="3250" y="3109"/>
                    <a:ext cx="4" cy="25"/>
                  </a:xfrm>
                  <a:custGeom>
                    <a:avLst/>
                    <a:gdLst>
                      <a:gd name="T0" fmla="*/ 0 w 13"/>
                      <a:gd name="T1" fmla="*/ 0 h 100"/>
                      <a:gd name="T2" fmla="*/ 1 w 13"/>
                      <a:gd name="T3" fmla="*/ 0 h 100"/>
                      <a:gd name="T4" fmla="*/ 4 w 13"/>
                      <a:gd name="T5" fmla="*/ 25 h 100"/>
                      <a:gd name="T6" fmla="*/ 3 w 13"/>
                      <a:gd name="T7" fmla="*/ 25 h 100"/>
                      <a:gd name="T8" fmla="*/ 3 w 13"/>
                      <a:gd name="T9" fmla="*/ 25 h 100"/>
                      <a:gd name="T10" fmla="*/ 0 w 13"/>
                      <a:gd name="T11" fmla="*/ 0 h 10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3" h="100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13" y="99"/>
                        </a:lnTo>
                        <a:lnTo>
                          <a:pt x="9" y="100"/>
                        </a:lnTo>
                        <a:lnTo>
                          <a:pt x="9" y="99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37" name="Freeform 123"/>
                  <p:cNvSpPr>
                    <a:spLocks/>
                  </p:cNvSpPr>
                  <p:nvPr/>
                </p:nvSpPr>
                <p:spPr bwMode="auto">
                  <a:xfrm>
                    <a:off x="3253" y="3134"/>
                    <a:ext cx="3" cy="8"/>
                  </a:xfrm>
                  <a:custGeom>
                    <a:avLst/>
                    <a:gdLst>
                      <a:gd name="T0" fmla="*/ 0 w 10"/>
                      <a:gd name="T1" fmla="*/ 0 h 35"/>
                      <a:gd name="T2" fmla="*/ 1 w 10"/>
                      <a:gd name="T3" fmla="*/ 0 h 35"/>
                      <a:gd name="T4" fmla="*/ 3 w 10"/>
                      <a:gd name="T5" fmla="*/ 8 h 35"/>
                      <a:gd name="T6" fmla="*/ 2 w 10"/>
                      <a:gd name="T7" fmla="*/ 8 h 35"/>
                      <a:gd name="T8" fmla="*/ 2 w 10"/>
                      <a:gd name="T9" fmla="*/ 8 h 35"/>
                      <a:gd name="T10" fmla="*/ 0 w 10"/>
                      <a:gd name="T11" fmla="*/ 0 h 3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35">
                        <a:moveTo>
                          <a:pt x="0" y="1"/>
                        </a:moveTo>
                        <a:lnTo>
                          <a:pt x="4" y="0"/>
                        </a:lnTo>
                        <a:lnTo>
                          <a:pt x="10" y="33"/>
                        </a:lnTo>
                        <a:lnTo>
                          <a:pt x="6" y="35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38" name="Freeform 124"/>
                  <p:cNvSpPr>
                    <a:spLocks/>
                  </p:cNvSpPr>
                  <p:nvPr/>
                </p:nvSpPr>
                <p:spPr bwMode="auto">
                  <a:xfrm>
                    <a:off x="3255" y="3142"/>
                    <a:ext cx="3" cy="9"/>
                  </a:xfrm>
                  <a:custGeom>
                    <a:avLst/>
                    <a:gdLst>
                      <a:gd name="T0" fmla="*/ 0 w 11"/>
                      <a:gd name="T1" fmla="*/ 1 h 36"/>
                      <a:gd name="T2" fmla="*/ 1 w 11"/>
                      <a:gd name="T3" fmla="*/ 0 h 36"/>
                      <a:gd name="T4" fmla="*/ 3 w 11"/>
                      <a:gd name="T5" fmla="*/ 9 h 36"/>
                      <a:gd name="T6" fmla="*/ 2 w 11"/>
                      <a:gd name="T7" fmla="*/ 9 h 36"/>
                      <a:gd name="T8" fmla="*/ 2 w 11"/>
                      <a:gd name="T9" fmla="*/ 9 h 36"/>
                      <a:gd name="T10" fmla="*/ 0 w 11"/>
                      <a:gd name="T11" fmla="*/ 1 h 3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1" h="36">
                        <a:moveTo>
                          <a:pt x="0" y="2"/>
                        </a:moveTo>
                        <a:lnTo>
                          <a:pt x="4" y="0"/>
                        </a:lnTo>
                        <a:lnTo>
                          <a:pt x="11" y="35"/>
                        </a:lnTo>
                        <a:lnTo>
                          <a:pt x="7" y="36"/>
                        </a:lnTo>
                        <a:lnTo>
                          <a:pt x="0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39" name="Freeform 125"/>
                  <p:cNvSpPr>
                    <a:spLocks/>
                  </p:cNvSpPr>
                  <p:nvPr/>
                </p:nvSpPr>
                <p:spPr bwMode="auto">
                  <a:xfrm>
                    <a:off x="3257" y="3150"/>
                    <a:ext cx="4" cy="9"/>
                  </a:xfrm>
                  <a:custGeom>
                    <a:avLst/>
                    <a:gdLst>
                      <a:gd name="T0" fmla="*/ 0 w 13"/>
                      <a:gd name="T1" fmla="*/ 0 h 36"/>
                      <a:gd name="T2" fmla="*/ 1 w 13"/>
                      <a:gd name="T3" fmla="*/ 0 h 36"/>
                      <a:gd name="T4" fmla="*/ 4 w 13"/>
                      <a:gd name="T5" fmla="*/ 9 h 36"/>
                      <a:gd name="T6" fmla="*/ 3 w 13"/>
                      <a:gd name="T7" fmla="*/ 9 h 36"/>
                      <a:gd name="T8" fmla="*/ 3 w 13"/>
                      <a:gd name="T9" fmla="*/ 9 h 36"/>
                      <a:gd name="T10" fmla="*/ 0 w 13"/>
                      <a:gd name="T11" fmla="*/ 0 h 3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3" h="36">
                        <a:moveTo>
                          <a:pt x="0" y="1"/>
                        </a:moveTo>
                        <a:lnTo>
                          <a:pt x="4" y="0"/>
                        </a:lnTo>
                        <a:lnTo>
                          <a:pt x="13" y="34"/>
                        </a:lnTo>
                        <a:lnTo>
                          <a:pt x="9" y="36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40" name="Freeform 126"/>
                  <p:cNvSpPr>
                    <a:spLocks/>
                  </p:cNvSpPr>
                  <p:nvPr/>
                </p:nvSpPr>
                <p:spPr bwMode="auto">
                  <a:xfrm>
                    <a:off x="3260" y="3159"/>
                    <a:ext cx="7" cy="18"/>
                  </a:xfrm>
                  <a:custGeom>
                    <a:avLst/>
                    <a:gdLst>
                      <a:gd name="T0" fmla="*/ 0 w 21"/>
                      <a:gd name="T1" fmla="*/ 0 h 73"/>
                      <a:gd name="T2" fmla="*/ 1 w 21"/>
                      <a:gd name="T3" fmla="*/ 0 h 73"/>
                      <a:gd name="T4" fmla="*/ 7 w 21"/>
                      <a:gd name="T5" fmla="*/ 18 h 73"/>
                      <a:gd name="T6" fmla="*/ 7 w 21"/>
                      <a:gd name="T7" fmla="*/ 18 h 73"/>
                      <a:gd name="T8" fmla="*/ 6 w 21"/>
                      <a:gd name="T9" fmla="*/ 18 h 73"/>
                      <a:gd name="T10" fmla="*/ 0 w 21"/>
                      <a:gd name="T11" fmla="*/ 0 h 7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1" h="73">
                        <a:moveTo>
                          <a:pt x="0" y="2"/>
                        </a:moveTo>
                        <a:lnTo>
                          <a:pt x="4" y="0"/>
                        </a:lnTo>
                        <a:lnTo>
                          <a:pt x="21" y="72"/>
                        </a:lnTo>
                        <a:lnTo>
                          <a:pt x="17" y="73"/>
                        </a:lnTo>
                        <a:lnTo>
                          <a:pt x="0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41" name="Freeform 127"/>
                  <p:cNvSpPr>
                    <a:spLocks/>
                  </p:cNvSpPr>
                  <p:nvPr/>
                </p:nvSpPr>
                <p:spPr bwMode="auto">
                  <a:xfrm>
                    <a:off x="3266" y="3177"/>
                    <a:ext cx="7" cy="19"/>
                  </a:xfrm>
                  <a:custGeom>
                    <a:avLst/>
                    <a:gdLst>
                      <a:gd name="T0" fmla="*/ 0 w 22"/>
                      <a:gd name="T1" fmla="*/ 0 h 74"/>
                      <a:gd name="T2" fmla="*/ 1 w 22"/>
                      <a:gd name="T3" fmla="*/ 0 h 74"/>
                      <a:gd name="T4" fmla="*/ 7 w 22"/>
                      <a:gd name="T5" fmla="*/ 19 h 74"/>
                      <a:gd name="T6" fmla="*/ 7 w 22"/>
                      <a:gd name="T7" fmla="*/ 19 h 74"/>
                      <a:gd name="T8" fmla="*/ 6 w 22"/>
                      <a:gd name="T9" fmla="*/ 19 h 74"/>
                      <a:gd name="T10" fmla="*/ 0 w 22"/>
                      <a:gd name="T11" fmla="*/ 0 h 7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2" h="74">
                        <a:moveTo>
                          <a:pt x="0" y="1"/>
                        </a:moveTo>
                        <a:lnTo>
                          <a:pt x="4" y="0"/>
                        </a:lnTo>
                        <a:lnTo>
                          <a:pt x="22" y="73"/>
                        </a:lnTo>
                        <a:lnTo>
                          <a:pt x="18" y="74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42" name="Freeform 128"/>
                  <p:cNvSpPr>
                    <a:spLocks/>
                  </p:cNvSpPr>
                  <p:nvPr/>
                </p:nvSpPr>
                <p:spPr bwMode="auto">
                  <a:xfrm>
                    <a:off x="3272" y="3195"/>
                    <a:ext cx="4" cy="10"/>
                  </a:xfrm>
                  <a:custGeom>
                    <a:avLst/>
                    <a:gdLst>
                      <a:gd name="T0" fmla="*/ 0 w 12"/>
                      <a:gd name="T1" fmla="*/ 0 h 39"/>
                      <a:gd name="T2" fmla="*/ 1 w 12"/>
                      <a:gd name="T3" fmla="*/ 0 h 39"/>
                      <a:gd name="T4" fmla="*/ 4 w 12"/>
                      <a:gd name="T5" fmla="*/ 9 h 39"/>
                      <a:gd name="T6" fmla="*/ 4 w 12"/>
                      <a:gd name="T7" fmla="*/ 9 h 39"/>
                      <a:gd name="T8" fmla="*/ 3 w 12"/>
                      <a:gd name="T9" fmla="*/ 10 h 39"/>
                      <a:gd name="T10" fmla="*/ 0 w 12"/>
                      <a:gd name="T11" fmla="*/ 0 h 3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2" h="39">
                        <a:moveTo>
                          <a:pt x="0" y="1"/>
                        </a:moveTo>
                        <a:lnTo>
                          <a:pt x="4" y="0"/>
                        </a:lnTo>
                        <a:lnTo>
                          <a:pt x="12" y="37"/>
                        </a:lnTo>
                        <a:lnTo>
                          <a:pt x="8" y="39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43" name="Freeform 129"/>
                  <p:cNvSpPr>
                    <a:spLocks/>
                  </p:cNvSpPr>
                  <p:nvPr/>
                </p:nvSpPr>
                <p:spPr bwMode="auto">
                  <a:xfrm>
                    <a:off x="3274" y="3205"/>
                    <a:ext cx="4" cy="9"/>
                  </a:xfrm>
                  <a:custGeom>
                    <a:avLst/>
                    <a:gdLst>
                      <a:gd name="T0" fmla="*/ 0 w 11"/>
                      <a:gd name="T1" fmla="*/ 0 h 39"/>
                      <a:gd name="T2" fmla="*/ 1 w 11"/>
                      <a:gd name="T3" fmla="*/ 0 h 39"/>
                      <a:gd name="T4" fmla="*/ 4 w 11"/>
                      <a:gd name="T5" fmla="*/ 9 h 39"/>
                      <a:gd name="T6" fmla="*/ 4 w 11"/>
                      <a:gd name="T7" fmla="*/ 9 h 39"/>
                      <a:gd name="T8" fmla="*/ 3 w 11"/>
                      <a:gd name="T9" fmla="*/ 9 h 39"/>
                      <a:gd name="T10" fmla="*/ 0 w 11"/>
                      <a:gd name="T11" fmla="*/ 0 h 3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1" h="39">
                        <a:moveTo>
                          <a:pt x="0" y="2"/>
                        </a:moveTo>
                        <a:lnTo>
                          <a:pt x="4" y="0"/>
                        </a:lnTo>
                        <a:lnTo>
                          <a:pt x="11" y="37"/>
                        </a:lnTo>
                        <a:lnTo>
                          <a:pt x="7" y="39"/>
                        </a:lnTo>
                        <a:lnTo>
                          <a:pt x="0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44" name="Freeform 130"/>
                  <p:cNvSpPr>
                    <a:spLocks/>
                  </p:cNvSpPr>
                  <p:nvPr/>
                </p:nvSpPr>
                <p:spPr bwMode="auto">
                  <a:xfrm>
                    <a:off x="3277" y="3214"/>
                    <a:ext cx="3" cy="9"/>
                  </a:xfrm>
                  <a:custGeom>
                    <a:avLst/>
                    <a:gdLst>
                      <a:gd name="T0" fmla="*/ 0 w 10"/>
                      <a:gd name="T1" fmla="*/ 0 h 39"/>
                      <a:gd name="T2" fmla="*/ 1 w 10"/>
                      <a:gd name="T3" fmla="*/ 0 h 39"/>
                      <a:gd name="T4" fmla="*/ 3 w 10"/>
                      <a:gd name="T5" fmla="*/ 9 h 39"/>
                      <a:gd name="T6" fmla="*/ 3 w 10"/>
                      <a:gd name="T7" fmla="*/ 9 h 39"/>
                      <a:gd name="T8" fmla="*/ 2 w 10"/>
                      <a:gd name="T9" fmla="*/ 9 h 39"/>
                      <a:gd name="T10" fmla="*/ 0 w 10"/>
                      <a:gd name="T11" fmla="*/ 0 h 3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39">
                        <a:moveTo>
                          <a:pt x="0" y="2"/>
                        </a:moveTo>
                        <a:lnTo>
                          <a:pt x="4" y="0"/>
                        </a:lnTo>
                        <a:lnTo>
                          <a:pt x="10" y="39"/>
                        </a:lnTo>
                        <a:lnTo>
                          <a:pt x="6" y="39"/>
                        </a:lnTo>
                        <a:lnTo>
                          <a:pt x="0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45" name="Freeform 131"/>
                  <p:cNvSpPr>
                    <a:spLocks/>
                  </p:cNvSpPr>
                  <p:nvPr/>
                </p:nvSpPr>
                <p:spPr bwMode="auto">
                  <a:xfrm>
                    <a:off x="3279" y="3223"/>
                    <a:ext cx="4" cy="20"/>
                  </a:xfrm>
                  <a:custGeom>
                    <a:avLst/>
                    <a:gdLst>
                      <a:gd name="T0" fmla="*/ 0 w 13"/>
                      <a:gd name="T1" fmla="*/ 0 h 80"/>
                      <a:gd name="T2" fmla="*/ 1 w 13"/>
                      <a:gd name="T3" fmla="*/ 0 h 80"/>
                      <a:gd name="T4" fmla="*/ 4 w 13"/>
                      <a:gd name="T5" fmla="*/ 20 h 80"/>
                      <a:gd name="T6" fmla="*/ 4 w 13"/>
                      <a:gd name="T7" fmla="*/ 20 h 80"/>
                      <a:gd name="T8" fmla="*/ 2 w 13"/>
                      <a:gd name="T9" fmla="*/ 20 h 80"/>
                      <a:gd name="T10" fmla="*/ 0 w 13"/>
                      <a:gd name="T11" fmla="*/ 0 h 8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3" h="80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13" y="80"/>
                        </a:lnTo>
                        <a:lnTo>
                          <a:pt x="8" y="8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46" name="Freeform 132"/>
                  <p:cNvSpPr>
                    <a:spLocks/>
                  </p:cNvSpPr>
                  <p:nvPr/>
                </p:nvSpPr>
                <p:spPr bwMode="auto">
                  <a:xfrm>
                    <a:off x="3281" y="3243"/>
                    <a:ext cx="3" cy="11"/>
                  </a:xfrm>
                  <a:custGeom>
                    <a:avLst/>
                    <a:gdLst>
                      <a:gd name="T0" fmla="*/ 0 w 9"/>
                      <a:gd name="T1" fmla="*/ 0 h 43"/>
                      <a:gd name="T2" fmla="*/ 2 w 9"/>
                      <a:gd name="T3" fmla="*/ 0 h 43"/>
                      <a:gd name="T4" fmla="*/ 3 w 9"/>
                      <a:gd name="T5" fmla="*/ 11 h 43"/>
                      <a:gd name="T6" fmla="*/ 2 w 9"/>
                      <a:gd name="T7" fmla="*/ 11 h 43"/>
                      <a:gd name="T8" fmla="*/ 2 w 9"/>
                      <a:gd name="T9" fmla="*/ 11 h 43"/>
                      <a:gd name="T10" fmla="*/ 0 w 9"/>
                      <a:gd name="T11" fmla="*/ 0 h 4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43">
                        <a:moveTo>
                          <a:pt x="0" y="0"/>
                        </a:moveTo>
                        <a:lnTo>
                          <a:pt x="5" y="0"/>
                        </a:lnTo>
                        <a:lnTo>
                          <a:pt x="9" y="42"/>
                        </a:lnTo>
                        <a:lnTo>
                          <a:pt x="6" y="43"/>
                        </a:lnTo>
                        <a:lnTo>
                          <a:pt x="5" y="42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47" name="Freeform 133"/>
                  <p:cNvSpPr>
                    <a:spLocks/>
                  </p:cNvSpPr>
                  <p:nvPr/>
                </p:nvSpPr>
                <p:spPr bwMode="auto">
                  <a:xfrm>
                    <a:off x="3283" y="3254"/>
                    <a:ext cx="2" cy="1"/>
                  </a:xfrm>
                  <a:custGeom>
                    <a:avLst/>
                    <a:gdLst>
                      <a:gd name="T0" fmla="*/ 0 w 5"/>
                      <a:gd name="T1" fmla="*/ 0 h 5"/>
                      <a:gd name="T2" fmla="*/ 1 w 5"/>
                      <a:gd name="T3" fmla="*/ 0 h 5"/>
                      <a:gd name="T4" fmla="*/ 2 w 5"/>
                      <a:gd name="T5" fmla="*/ 1 h 5"/>
                      <a:gd name="T6" fmla="*/ 2 w 5"/>
                      <a:gd name="T7" fmla="*/ 1 h 5"/>
                      <a:gd name="T8" fmla="*/ 1 w 5"/>
                      <a:gd name="T9" fmla="*/ 1 h 5"/>
                      <a:gd name="T10" fmla="*/ 0 w 5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5">
                        <a:moveTo>
                          <a:pt x="0" y="1"/>
                        </a:moveTo>
                        <a:lnTo>
                          <a:pt x="3" y="0"/>
                        </a:lnTo>
                        <a:lnTo>
                          <a:pt x="5" y="3"/>
                        </a:lnTo>
                        <a:lnTo>
                          <a:pt x="2" y="5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48" name="Freeform 134"/>
                  <p:cNvSpPr>
                    <a:spLocks/>
                  </p:cNvSpPr>
                  <p:nvPr/>
                </p:nvSpPr>
                <p:spPr bwMode="auto">
                  <a:xfrm>
                    <a:off x="3284" y="3255"/>
                    <a:ext cx="5" cy="9"/>
                  </a:xfrm>
                  <a:custGeom>
                    <a:avLst/>
                    <a:gdLst>
                      <a:gd name="T0" fmla="*/ 0 w 15"/>
                      <a:gd name="T1" fmla="*/ 0 h 38"/>
                      <a:gd name="T2" fmla="*/ 1 w 15"/>
                      <a:gd name="T3" fmla="*/ 0 h 38"/>
                      <a:gd name="T4" fmla="*/ 5 w 15"/>
                      <a:gd name="T5" fmla="*/ 9 h 38"/>
                      <a:gd name="T6" fmla="*/ 5 w 15"/>
                      <a:gd name="T7" fmla="*/ 9 h 38"/>
                      <a:gd name="T8" fmla="*/ 4 w 15"/>
                      <a:gd name="T9" fmla="*/ 9 h 38"/>
                      <a:gd name="T10" fmla="*/ 0 w 15"/>
                      <a:gd name="T11" fmla="*/ 0 h 3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5" h="38">
                        <a:moveTo>
                          <a:pt x="0" y="2"/>
                        </a:moveTo>
                        <a:lnTo>
                          <a:pt x="3" y="0"/>
                        </a:lnTo>
                        <a:lnTo>
                          <a:pt x="15" y="36"/>
                        </a:lnTo>
                        <a:lnTo>
                          <a:pt x="15" y="37"/>
                        </a:lnTo>
                        <a:lnTo>
                          <a:pt x="11" y="38"/>
                        </a:lnTo>
                        <a:lnTo>
                          <a:pt x="0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49" name="Freeform 135"/>
                  <p:cNvSpPr>
                    <a:spLocks/>
                  </p:cNvSpPr>
                  <p:nvPr/>
                </p:nvSpPr>
                <p:spPr bwMode="auto">
                  <a:xfrm>
                    <a:off x="3288" y="3264"/>
                    <a:ext cx="3" cy="7"/>
                  </a:xfrm>
                  <a:custGeom>
                    <a:avLst/>
                    <a:gdLst>
                      <a:gd name="T0" fmla="*/ 0 w 10"/>
                      <a:gd name="T1" fmla="*/ 0 h 29"/>
                      <a:gd name="T2" fmla="*/ 1 w 10"/>
                      <a:gd name="T3" fmla="*/ 0 h 29"/>
                      <a:gd name="T4" fmla="*/ 3 w 10"/>
                      <a:gd name="T5" fmla="*/ 7 h 29"/>
                      <a:gd name="T6" fmla="*/ 3 w 10"/>
                      <a:gd name="T7" fmla="*/ 7 h 29"/>
                      <a:gd name="T8" fmla="*/ 2 w 10"/>
                      <a:gd name="T9" fmla="*/ 7 h 29"/>
                      <a:gd name="T10" fmla="*/ 0 w 10"/>
                      <a:gd name="T11" fmla="*/ 0 h 2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29">
                        <a:moveTo>
                          <a:pt x="0" y="1"/>
                        </a:moveTo>
                        <a:lnTo>
                          <a:pt x="4" y="0"/>
                        </a:lnTo>
                        <a:lnTo>
                          <a:pt x="10" y="28"/>
                        </a:lnTo>
                        <a:lnTo>
                          <a:pt x="6" y="29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50" name="Freeform 136"/>
                  <p:cNvSpPr>
                    <a:spLocks/>
                  </p:cNvSpPr>
                  <p:nvPr/>
                </p:nvSpPr>
                <p:spPr bwMode="auto">
                  <a:xfrm>
                    <a:off x="3290" y="3271"/>
                    <a:ext cx="6" cy="18"/>
                  </a:xfrm>
                  <a:custGeom>
                    <a:avLst/>
                    <a:gdLst>
                      <a:gd name="T0" fmla="*/ 0 w 18"/>
                      <a:gd name="T1" fmla="*/ 0 h 71"/>
                      <a:gd name="T2" fmla="*/ 1 w 18"/>
                      <a:gd name="T3" fmla="*/ 0 h 71"/>
                      <a:gd name="T4" fmla="*/ 6 w 18"/>
                      <a:gd name="T5" fmla="*/ 18 h 71"/>
                      <a:gd name="T6" fmla="*/ 6 w 18"/>
                      <a:gd name="T7" fmla="*/ 18 h 71"/>
                      <a:gd name="T8" fmla="*/ 4 w 18"/>
                      <a:gd name="T9" fmla="*/ 18 h 71"/>
                      <a:gd name="T10" fmla="*/ 0 w 18"/>
                      <a:gd name="T11" fmla="*/ 0 h 7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" h="71">
                        <a:moveTo>
                          <a:pt x="0" y="1"/>
                        </a:moveTo>
                        <a:lnTo>
                          <a:pt x="4" y="0"/>
                        </a:lnTo>
                        <a:lnTo>
                          <a:pt x="18" y="70"/>
                        </a:lnTo>
                        <a:lnTo>
                          <a:pt x="13" y="71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51" name="Freeform 137"/>
                  <p:cNvSpPr>
                    <a:spLocks/>
                  </p:cNvSpPr>
                  <p:nvPr/>
                </p:nvSpPr>
                <p:spPr bwMode="auto">
                  <a:xfrm>
                    <a:off x="3294" y="3289"/>
                    <a:ext cx="6" cy="20"/>
                  </a:xfrm>
                  <a:custGeom>
                    <a:avLst/>
                    <a:gdLst>
                      <a:gd name="T0" fmla="*/ 0 w 18"/>
                      <a:gd name="T1" fmla="*/ 0 h 84"/>
                      <a:gd name="T2" fmla="*/ 2 w 18"/>
                      <a:gd name="T3" fmla="*/ 0 h 84"/>
                      <a:gd name="T4" fmla="*/ 6 w 18"/>
                      <a:gd name="T5" fmla="*/ 20 h 84"/>
                      <a:gd name="T6" fmla="*/ 5 w 18"/>
                      <a:gd name="T7" fmla="*/ 20 h 84"/>
                      <a:gd name="T8" fmla="*/ 5 w 18"/>
                      <a:gd name="T9" fmla="*/ 20 h 84"/>
                      <a:gd name="T10" fmla="*/ 0 w 18"/>
                      <a:gd name="T11" fmla="*/ 0 h 8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" h="84">
                        <a:moveTo>
                          <a:pt x="0" y="1"/>
                        </a:moveTo>
                        <a:lnTo>
                          <a:pt x="5" y="0"/>
                        </a:lnTo>
                        <a:lnTo>
                          <a:pt x="18" y="82"/>
                        </a:lnTo>
                        <a:lnTo>
                          <a:pt x="14" y="84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52" name="Freeform 138"/>
                  <p:cNvSpPr>
                    <a:spLocks/>
                  </p:cNvSpPr>
                  <p:nvPr/>
                </p:nvSpPr>
                <p:spPr bwMode="auto">
                  <a:xfrm>
                    <a:off x="3299" y="3309"/>
                    <a:ext cx="8" cy="30"/>
                  </a:xfrm>
                  <a:custGeom>
                    <a:avLst/>
                    <a:gdLst>
                      <a:gd name="T0" fmla="*/ 0 w 26"/>
                      <a:gd name="T1" fmla="*/ 1 h 120"/>
                      <a:gd name="T2" fmla="*/ 1 w 26"/>
                      <a:gd name="T3" fmla="*/ 0 h 120"/>
                      <a:gd name="T4" fmla="*/ 8 w 26"/>
                      <a:gd name="T5" fmla="*/ 30 h 120"/>
                      <a:gd name="T6" fmla="*/ 6 w 26"/>
                      <a:gd name="T7" fmla="*/ 30 h 120"/>
                      <a:gd name="T8" fmla="*/ 6 w 26"/>
                      <a:gd name="T9" fmla="*/ 30 h 120"/>
                      <a:gd name="T10" fmla="*/ 0 w 26"/>
                      <a:gd name="T11" fmla="*/ 1 h 12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6" h="120">
                        <a:moveTo>
                          <a:pt x="0" y="2"/>
                        </a:moveTo>
                        <a:lnTo>
                          <a:pt x="4" y="0"/>
                        </a:lnTo>
                        <a:lnTo>
                          <a:pt x="26" y="119"/>
                        </a:lnTo>
                        <a:lnTo>
                          <a:pt x="21" y="120"/>
                        </a:lnTo>
                        <a:lnTo>
                          <a:pt x="0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53" name="Freeform 139"/>
                  <p:cNvSpPr>
                    <a:spLocks/>
                  </p:cNvSpPr>
                  <p:nvPr/>
                </p:nvSpPr>
                <p:spPr bwMode="auto">
                  <a:xfrm>
                    <a:off x="3306" y="3339"/>
                    <a:ext cx="4" cy="8"/>
                  </a:xfrm>
                  <a:custGeom>
                    <a:avLst/>
                    <a:gdLst>
                      <a:gd name="T0" fmla="*/ 0 w 12"/>
                      <a:gd name="T1" fmla="*/ 0 h 34"/>
                      <a:gd name="T2" fmla="*/ 2 w 12"/>
                      <a:gd name="T3" fmla="*/ 0 h 34"/>
                      <a:gd name="T4" fmla="*/ 4 w 12"/>
                      <a:gd name="T5" fmla="*/ 8 h 34"/>
                      <a:gd name="T6" fmla="*/ 4 w 12"/>
                      <a:gd name="T7" fmla="*/ 8 h 34"/>
                      <a:gd name="T8" fmla="*/ 3 w 12"/>
                      <a:gd name="T9" fmla="*/ 8 h 34"/>
                      <a:gd name="T10" fmla="*/ 0 w 12"/>
                      <a:gd name="T11" fmla="*/ 0 h 3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2" h="34">
                        <a:moveTo>
                          <a:pt x="0" y="1"/>
                        </a:moveTo>
                        <a:lnTo>
                          <a:pt x="5" y="0"/>
                        </a:lnTo>
                        <a:lnTo>
                          <a:pt x="12" y="33"/>
                        </a:lnTo>
                        <a:lnTo>
                          <a:pt x="8" y="34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54" name="Freeform 140"/>
                  <p:cNvSpPr>
                    <a:spLocks/>
                  </p:cNvSpPr>
                  <p:nvPr/>
                </p:nvSpPr>
                <p:spPr bwMode="auto">
                  <a:xfrm>
                    <a:off x="3308" y="3347"/>
                    <a:ext cx="3" cy="4"/>
                  </a:xfrm>
                  <a:custGeom>
                    <a:avLst/>
                    <a:gdLst>
                      <a:gd name="T0" fmla="*/ 0 w 7"/>
                      <a:gd name="T1" fmla="*/ 0 h 16"/>
                      <a:gd name="T2" fmla="*/ 2 w 7"/>
                      <a:gd name="T3" fmla="*/ 0 h 16"/>
                      <a:gd name="T4" fmla="*/ 3 w 7"/>
                      <a:gd name="T5" fmla="*/ 4 h 16"/>
                      <a:gd name="T6" fmla="*/ 2 w 7"/>
                      <a:gd name="T7" fmla="*/ 4 h 16"/>
                      <a:gd name="T8" fmla="*/ 1 w 7"/>
                      <a:gd name="T9" fmla="*/ 4 h 16"/>
                      <a:gd name="T10" fmla="*/ 0 w 7"/>
                      <a:gd name="T11" fmla="*/ 0 h 1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16">
                        <a:moveTo>
                          <a:pt x="0" y="1"/>
                        </a:moveTo>
                        <a:lnTo>
                          <a:pt x="4" y="0"/>
                        </a:lnTo>
                        <a:lnTo>
                          <a:pt x="7" y="14"/>
                        </a:lnTo>
                        <a:lnTo>
                          <a:pt x="4" y="16"/>
                        </a:lnTo>
                        <a:lnTo>
                          <a:pt x="3" y="16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55" name="Freeform 141"/>
                  <p:cNvSpPr>
                    <a:spLocks/>
                  </p:cNvSpPr>
                  <p:nvPr/>
                </p:nvSpPr>
                <p:spPr bwMode="auto">
                  <a:xfrm>
                    <a:off x="3310" y="3351"/>
                    <a:ext cx="5" cy="11"/>
                  </a:xfrm>
                  <a:custGeom>
                    <a:avLst/>
                    <a:gdLst>
                      <a:gd name="T0" fmla="*/ 0 w 17"/>
                      <a:gd name="T1" fmla="*/ 0 h 47"/>
                      <a:gd name="T2" fmla="*/ 1 w 17"/>
                      <a:gd name="T3" fmla="*/ 0 h 47"/>
                      <a:gd name="T4" fmla="*/ 5 w 17"/>
                      <a:gd name="T5" fmla="*/ 10 h 47"/>
                      <a:gd name="T6" fmla="*/ 4 w 17"/>
                      <a:gd name="T7" fmla="*/ 11 h 47"/>
                      <a:gd name="T8" fmla="*/ 4 w 17"/>
                      <a:gd name="T9" fmla="*/ 11 h 47"/>
                      <a:gd name="T10" fmla="*/ 0 w 17"/>
                      <a:gd name="T11" fmla="*/ 0 h 4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7" h="47">
                        <a:moveTo>
                          <a:pt x="0" y="2"/>
                        </a:moveTo>
                        <a:lnTo>
                          <a:pt x="3" y="0"/>
                        </a:lnTo>
                        <a:lnTo>
                          <a:pt x="17" y="43"/>
                        </a:lnTo>
                        <a:lnTo>
                          <a:pt x="14" y="47"/>
                        </a:lnTo>
                        <a:lnTo>
                          <a:pt x="14" y="46"/>
                        </a:lnTo>
                        <a:lnTo>
                          <a:pt x="0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56" name="Freeform 142"/>
                  <p:cNvSpPr>
                    <a:spLocks/>
                  </p:cNvSpPr>
                  <p:nvPr/>
                </p:nvSpPr>
                <p:spPr bwMode="auto">
                  <a:xfrm>
                    <a:off x="3314" y="3361"/>
                    <a:ext cx="5" cy="4"/>
                  </a:xfrm>
                  <a:custGeom>
                    <a:avLst/>
                    <a:gdLst>
                      <a:gd name="T0" fmla="*/ 0 w 14"/>
                      <a:gd name="T1" fmla="*/ 1 h 13"/>
                      <a:gd name="T2" fmla="*/ 1 w 14"/>
                      <a:gd name="T3" fmla="*/ 0 h 13"/>
                      <a:gd name="T4" fmla="*/ 4 w 14"/>
                      <a:gd name="T5" fmla="*/ 3 h 13"/>
                      <a:gd name="T6" fmla="*/ 5 w 14"/>
                      <a:gd name="T7" fmla="*/ 4 h 13"/>
                      <a:gd name="T8" fmla="*/ 3 w 14"/>
                      <a:gd name="T9" fmla="*/ 4 h 13"/>
                      <a:gd name="T10" fmla="*/ 0 w 14"/>
                      <a:gd name="T11" fmla="*/ 1 h 1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4" h="13">
                        <a:moveTo>
                          <a:pt x="0" y="4"/>
                        </a:moveTo>
                        <a:lnTo>
                          <a:pt x="3" y="0"/>
                        </a:lnTo>
                        <a:lnTo>
                          <a:pt x="12" y="11"/>
                        </a:lnTo>
                        <a:lnTo>
                          <a:pt x="14" y="12"/>
                        </a:lnTo>
                        <a:lnTo>
                          <a:pt x="9" y="13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57" name="Freeform 143"/>
                  <p:cNvSpPr>
                    <a:spLocks/>
                  </p:cNvSpPr>
                  <p:nvPr/>
                </p:nvSpPr>
                <p:spPr bwMode="auto">
                  <a:xfrm>
                    <a:off x="3317" y="3364"/>
                    <a:ext cx="2" cy="7"/>
                  </a:xfrm>
                  <a:custGeom>
                    <a:avLst/>
                    <a:gdLst>
                      <a:gd name="T0" fmla="*/ 0 w 6"/>
                      <a:gd name="T1" fmla="*/ 0 h 28"/>
                      <a:gd name="T2" fmla="*/ 2 w 6"/>
                      <a:gd name="T3" fmla="*/ 0 h 28"/>
                      <a:gd name="T4" fmla="*/ 2 w 6"/>
                      <a:gd name="T5" fmla="*/ 7 h 28"/>
                      <a:gd name="T6" fmla="*/ 0 w 6"/>
                      <a:gd name="T7" fmla="*/ 7 h 28"/>
                      <a:gd name="T8" fmla="*/ 0 w 6"/>
                      <a:gd name="T9" fmla="*/ 7 h 28"/>
                      <a:gd name="T10" fmla="*/ 0 w 6"/>
                      <a:gd name="T11" fmla="*/ 0 h 2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28">
                        <a:moveTo>
                          <a:pt x="0" y="1"/>
                        </a:moveTo>
                        <a:lnTo>
                          <a:pt x="5" y="0"/>
                        </a:lnTo>
                        <a:lnTo>
                          <a:pt x="6" y="28"/>
                        </a:lnTo>
                        <a:lnTo>
                          <a:pt x="1" y="28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58" name="Freeform 144"/>
                  <p:cNvSpPr>
                    <a:spLocks/>
                  </p:cNvSpPr>
                  <p:nvPr/>
                </p:nvSpPr>
                <p:spPr bwMode="auto">
                  <a:xfrm>
                    <a:off x="3318" y="3371"/>
                    <a:ext cx="2" cy="4"/>
                  </a:xfrm>
                  <a:custGeom>
                    <a:avLst/>
                    <a:gdLst>
                      <a:gd name="T0" fmla="*/ 0 w 7"/>
                      <a:gd name="T1" fmla="*/ 0 h 17"/>
                      <a:gd name="T2" fmla="*/ 1 w 7"/>
                      <a:gd name="T3" fmla="*/ 0 h 17"/>
                      <a:gd name="T4" fmla="*/ 2 w 7"/>
                      <a:gd name="T5" fmla="*/ 4 h 17"/>
                      <a:gd name="T6" fmla="*/ 2 w 7"/>
                      <a:gd name="T7" fmla="*/ 4 h 17"/>
                      <a:gd name="T8" fmla="*/ 1 w 7"/>
                      <a:gd name="T9" fmla="*/ 4 h 17"/>
                      <a:gd name="T10" fmla="*/ 0 w 7"/>
                      <a:gd name="T11" fmla="*/ 0 h 1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17">
                        <a:moveTo>
                          <a:pt x="0" y="0"/>
                        </a:moveTo>
                        <a:lnTo>
                          <a:pt x="5" y="0"/>
                        </a:lnTo>
                        <a:lnTo>
                          <a:pt x="7" y="17"/>
                        </a:lnTo>
                        <a:lnTo>
                          <a:pt x="2" y="17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59" name="Freeform 145"/>
                  <p:cNvSpPr>
                    <a:spLocks/>
                  </p:cNvSpPr>
                  <p:nvPr/>
                </p:nvSpPr>
                <p:spPr bwMode="auto">
                  <a:xfrm>
                    <a:off x="3318" y="3375"/>
                    <a:ext cx="3" cy="11"/>
                  </a:xfrm>
                  <a:custGeom>
                    <a:avLst/>
                    <a:gdLst>
                      <a:gd name="T0" fmla="*/ 0 w 9"/>
                      <a:gd name="T1" fmla="*/ 0 h 41"/>
                      <a:gd name="T2" fmla="*/ 2 w 9"/>
                      <a:gd name="T3" fmla="*/ 0 h 41"/>
                      <a:gd name="T4" fmla="*/ 3 w 9"/>
                      <a:gd name="T5" fmla="*/ 11 h 41"/>
                      <a:gd name="T6" fmla="*/ 2 w 9"/>
                      <a:gd name="T7" fmla="*/ 11 h 41"/>
                      <a:gd name="T8" fmla="*/ 2 w 9"/>
                      <a:gd name="T9" fmla="*/ 11 h 41"/>
                      <a:gd name="T10" fmla="*/ 0 w 9"/>
                      <a:gd name="T11" fmla="*/ 0 h 4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41">
                        <a:moveTo>
                          <a:pt x="0" y="0"/>
                        </a:moveTo>
                        <a:lnTo>
                          <a:pt x="5" y="0"/>
                        </a:lnTo>
                        <a:lnTo>
                          <a:pt x="9" y="40"/>
                        </a:lnTo>
                        <a:lnTo>
                          <a:pt x="6" y="41"/>
                        </a:lnTo>
                        <a:lnTo>
                          <a:pt x="5" y="4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60" name="Freeform 146"/>
                  <p:cNvSpPr>
                    <a:spLocks/>
                  </p:cNvSpPr>
                  <p:nvPr/>
                </p:nvSpPr>
                <p:spPr bwMode="auto">
                  <a:xfrm>
                    <a:off x="3320" y="3385"/>
                    <a:ext cx="30" cy="46"/>
                  </a:xfrm>
                  <a:custGeom>
                    <a:avLst/>
                    <a:gdLst>
                      <a:gd name="T0" fmla="*/ 0 w 90"/>
                      <a:gd name="T1" fmla="*/ 0 h 180"/>
                      <a:gd name="T2" fmla="*/ 1 w 90"/>
                      <a:gd name="T3" fmla="*/ 0 h 180"/>
                      <a:gd name="T4" fmla="*/ 30 w 90"/>
                      <a:gd name="T5" fmla="*/ 45 h 180"/>
                      <a:gd name="T6" fmla="*/ 30 w 90"/>
                      <a:gd name="T7" fmla="*/ 46 h 180"/>
                      <a:gd name="T8" fmla="*/ 29 w 90"/>
                      <a:gd name="T9" fmla="*/ 46 h 180"/>
                      <a:gd name="T10" fmla="*/ 0 w 90"/>
                      <a:gd name="T11" fmla="*/ 0 h 18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0" h="180">
                        <a:moveTo>
                          <a:pt x="0" y="1"/>
                        </a:moveTo>
                        <a:lnTo>
                          <a:pt x="3" y="0"/>
                        </a:lnTo>
                        <a:lnTo>
                          <a:pt x="90" y="178"/>
                        </a:lnTo>
                        <a:lnTo>
                          <a:pt x="90" y="179"/>
                        </a:lnTo>
                        <a:lnTo>
                          <a:pt x="86" y="180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61" name="Freeform 147"/>
                  <p:cNvSpPr>
                    <a:spLocks/>
                  </p:cNvSpPr>
                  <p:nvPr/>
                </p:nvSpPr>
                <p:spPr bwMode="auto">
                  <a:xfrm>
                    <a:off x="3349" y="3430"/>
                    <a:ext cx="2" cy="4"/>
                  </a:xfrm>
                  <a:custGeom>
                    <a:avLst/>
                    <a:gdLst>
                      <a:gd name="T0" fmla="*/ 0 w 6"/>
                      <a:gd name="T1" fmla="*/ 0 h 16"/>
                      <a:gd name="T2" fmla="*/ 1 w 6"/>
                      <a:gd name="T3" fmla="*/ 0 h 16"/>
                      <a:gd name="T4" fmla="*/ 2 w 6"/>
                      <a:gd name="T5" fmla="*/ 3 h 16"/>
                      <a:gd name="T6" fmla="*/ 1 w 6"/>
                      <a:gd name="T7" fmla="*/ 4 h 16"/>
                      <a:gd name="T8" fmla="*/ 1 w 6"/>
                      <a:gd name="T9" fmla="*/ 3 h 16"/>
                      <a:gd name="T10" fmla="*/ 0 w 6"/>
                      <a:gd name="T11" fmla="*/ 0 h 1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16">
                        <a:moveTo>
                          <a:pt x="0" y="1"/>
                        </a:moveTo>
                        <a:lnTo>
                          <a:pt x="4" y="0"/>
                        </a:lnTo>
                        <a:lnTo>
                          <a:pt x="6" y="11"/>
                        </a:lnTo>
                        <a:lnTo>
                          <a:pt x="4" y="16"/>
                        </a:lnTo>
                        <a:lnTo>
                          <a:pt x="2" y="13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62" name="Freeform 148"/>
                  <p:cNvSpPr>
                    <a:spLocks/>
                  </p:cNvSpPr>
                  <p:nvPr/>
                </p:nvSpPr>
                <p:spPr bwMode="auto">
                  <a:xfrm>
                    <a:off x="3350" y="3433"/>
                    <a:ext cx="2" cy="1"/>
                  </a:xfrm>
                  <a:custGeom>
                    <a:avLst/>
                    <a:gdLst>
                      <a:gd name="T0" fmla="*/ 0 w 6"/>
                      <a:gd name="T1" fmla="*/ 1 h 5"/>
                      <a:gd name="T2" fmla="*/ 1 w 6"/>
                      <a:gd name="T3" fmla="*/ 0 h 5"/>
                      <a:gd name="T4" fmla="*/ 2 w 6"/>
                      <a:gd name="T5" fmla="*/ 0 h 5"/>
                      <a:gd name="T6" fmla="*/ 2 w 6"/>
                      <a:gd name="T7" fmla="*/ 0 h 5"/>
                      <a:gd name="T8" fmla="*/ 2 w 6"/>
                      <a:gd name="T9" fmla="*/ 1 h 5"/>
                      <a:gd name="T10" fmla="*/ 0 w 6"/>
                      <a:gd name="T11" fmla="*/ 1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5">
                        <a:moveTo>
                          <a:pt x="0" y="5"/>
                        </a:moveTo>
                        <a:lnTo>
                          <a:pt x="2" y="0"/>
                        </a:lnTo>
                        <a:lnTo>
                          <a:pt x="5" y="0"/>
                        </a:lnTo>
                        <a:lnTo>
                          <a:pt x="6" y="1"/>
                        </a:lnTo>
                        <a:lnTo>
                          <a:pt x="5" y="5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63" name="Freeform 149"/>
                  <p:cNvSpPr>
                    <a:spLocks/>
                  </p:cNvSpPr>
                  <p:nvPr/>
                </p:nvSpPr>
                <p:spPr bwMode="auto">
                  <a:xfrm>
                    <a:off x="3352" y="3433"/>
                    <a:ext cx="37" cy="15"/>
                  </a:xfrm>
                  <a:custGeom>
                    <a:avLst/>
                    <a:gdLst>
                      <a:gd name="T0" fmla="*/ 0 w 112"/>
                      <a:gd name="T1" fmla="*/ 1 h 60"/>
                      <a:gd name="T2" fmla="*/ 0 w 112"/>
                      <a:gd name="T3" fmla="*/ 0 h 60"/>
                      <a:gd name="T4" fmla="*/ 37 w 112"/>
                      <a:gd name="T5" fmla="*/ 14 h 60"/>
                      <a:gd name="T6" fmla="*/ 37 w 112"/>
                      <a:gd name="T7" fmla="*/ 15 h 60"/>
                      <a:gd name="T8" fmla="*/ 37 w 112"/>
                      <a:gd name="T9" fmla="*/ 15 h 60"/>
                      <a:gd name="T10" fmla="*/ 0 w 112"/>
                      <a:gd name="T11" fmla="*/ 1 h 6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12" h="60">
                        <a:moveTo>
                          <a:pt x="0" y="4"/>
                        </a:moveTo>
                        <a:lnTo>
                          <a:pt x="1" y="0"/>
                        </a:lnTo>
                        <a:lnTo>
                          <a:pt x="112" y="56"/>
                        </a:lnTo>
                        <a:lnTo>
                          <a:pt x="111" y="60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64" name="Freeform 150"/>
                  <p:cNvSpPr>
                    <a:spLocks/>
                  </p:cNvSpPr>
                  <p:nvPr/>
                </p:nvSpPr>
                <p:spPr bwMode="auto">
                  <a:xfrm>
                    <a:off x="3389" y="3447"/>
                    <a:ext cx="28" cy="11"/>
                  </a:xfrm>
                  <a:custGeom>
                    <a:avLst/>
                    <a:gdLst>
                      <a:gd name="T0" fmla="*/ 0 w 85"/>
                      <a:gd name="T1" fmla="*/ 1 h 45"/>
                      <a:gd name="T2" fmla="*/ 0 w 85"/>
                      <a:gd name="T3" fmla="*/ 0 h 45"/>
                      <a:gd name="T4" fmla="*/ 28 w 85"/>
                      <a:gd name="T5" fmla="*/ 10 h 45"/>
                      <a:gd name="T6" fmla="*/ 28 w 85"/>
                      <a:gd name="T7" fmla="*/ 10 h 45"/>
                      <a:gd name="T8" fmla="*/ 27 w 85"/>
                      <a:gd name="T9" fmla="*/ 11 h 45"/>
                      <a:gd name="T10" fmla="*/ 0 w 85"/>
                      <a:gd name="T11" fmla="*/ 1 h 4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5" h="45">
                        <a:moveTo>
                          <a:pt x="0" y="4"/>
                        </a:moveTo>
                        <a:lnTo>
                          <a:pt x="1" y="0"/>
                        </a:lnTo>
                        <a:lnTo>
                          <a:pt x="85" y="41"/>
                        </a:lnTo>
                        <a:lnTo>
                          <a:pt x="83" y="45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65" name="Freeform 151"/>
                  <p:cNvSpPr>
                    <a:spLocks/>
                  </p:cNvSpPr>
                  <p:nvPr/>
                </p:nvSpPr>
                <p:spPr bwMode="auto">
                  <a:xfrm>
                    <a:off x="3417" y="3457"/>
                    <a:ext cx="5" cy="3"/>
                  </a:xfrm>
                  <a:custGeom>
                    <a:avLst/>
                    <a:gdLst>
                      <a:gd name="T0" fmla="*/ 0 w 17"/>
                      <a:gd name="T1" fmla="*/ 1 h 11"/>
                      <a:gd name="T2" fmla="*/ 1 w 17"/>
                      <a:gd name="T3" fmla="*/ 0 h 11"/>
                      <a:gd name="T4" fmla="*/ 5 w 17"/>
                      <a:gd name="T5" fmla="*/ 2 h 11"/>
                      <a:gd name="T6" fmla="*/ 5 w 17"/>
                      <a:gd name="T7" fmla="*/ 2 h 11"/>
                      <a:gd name="T8" fmla="*/ 4 w 17"/>
                      <a:gd name="T9" fmla="*/ 3 h 11"/>
                      <a:gd name="T10" fmla="*/ 0 w 17"/>
                      <a:gd name="T11" fmla="*/ 1 h 1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7" h="11">
                        <a:moveTo>
                          <a:pt x="0" y="4"/>
                        </a:moveTo>
                        <a:lnTo>
                          <a:pt x="2" y="0"/>
                        </a:lnTo>
                        <a:lnTo>
                          <a:pt x="16" y="8"/>
                        </a:lnTo>
                        <a:lnTo>
                          <a:pt x="17" y="9"/>
                        </a:lnTo>
                        <a:lnTo>
                          <a:pt x="13" y="11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66" name="Freeform 152"/>
                  <p:cNvSpPr>
                    <a:spLocks/>
                  </p:cNvSpPr>
                  <p:nvPr/>
                </p:nvSpPr>
                <p:spPr bwMode="auto">
                  <a:xfrm>
                    <a:off x="3421" y="3460"/>
                    <a:ext cx="1" cy="2"/>
                  </a:xfrm>
                  <a:custGeom>
                    <a:avLst/>
                    <a:gdLst>
                      <a:gd name="T0" fmla="*/ 0 w 4"/>
                      <a:gd name="T1" fmla="*/ 1 h 8"/>
                      <a:gd name="T2" fmla="*/ 1 w 4"/>
                      <a:gd name="T3" fmla="*/ 0 h 8"/>
                      <a:gd name="T4" fmla="*/ 1 w 4"/>
                      <a:gd name="T5" fmla="*/ 1 h 8"/>
                      <a:gd name="T6" fmla="*/ 1 w 4"/>
                      <a:gd name="T7" fmla="*/ 2 h 8"/>
                      <a:gd name="T8" fmla="*/ 0 w 4"/>
                      <a:gd name="T9" fmla="*/ 2 h 8"/>
                      <a:gd name="T10" fmla="*/ 0 w 4"/>
                      <a:gd name="T11" fmla="*/ 1 h 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8">
                        <a:moveTo>
                          <a:pt x="0" y="2"/>
                        </a:moveTo>
                        <a:lnTo>
                          <a:pt x="4" y="0"/>
                        </a:lnTo>
                        <a:lnTo>
                          <a:pt x="4" y="4"/>
                        </a:lnTo>
                        <a:lnTo>
                          <a:pt x="2" y="8"/>
                        </a:lnTo>
                        <a:lnTo>
                          <a:pt x="0" y="6"/>
                        </a:lnTo>
                        <a:lnTo>
                          <a:pt x="0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67" name="Freeform 153"/>
                  <p:cNvSpPr>
                    <a:spLocks/>
                  </p:cNvSpPr>
                  <p:nvPr/>
                </p:nvSpPr>
                <p:spPr bwMode="auto">
                  <a:xfrm>
                    <a:off x="3422" y="3461"/>
                    <a:ext cx="40" cy="3"/>
                  </a:xfrm>
                  <a:custGeom>
                    <a:avLst/>
                    <a:gdLst>
                      <a:gd name="T0" fmla="*/ 0 w 122"/>
                      <a:gd name="T1" fmla="*/ 1 h 13"/>
                      <a:gd name="T2" fmla="*/ 1 w 122"/>
                      <a:gd name="T3" fmla="*/ 0 h 13"/>
                      <a:gd name="T4" fmla="*/ 40 w 122"/>
                      <a:gd name="T5" fmla="*/ 2 h 13"/>
                      <a:gd name="T6" fmla="*/ 40 w 122"/>
                      <a:gd name="T7" fmla="*/ 2 h 13"/>
                      <a:gd name="T8" fmla="*/ 40 w 122"/>
                      <a:gd name="T9" fmla="*/ 3 h 13"/>
                      <a:gd name="T10" fmla="*/ 0 w 122"/>
                      <a:gd name="T11" fmla="*/ 1 h 1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22" h="13">
                        <a:moveTo>
                          <a:pt x="0" y="4"/>
                        </a:moveTo>
                        <a:lnTo>
                          <a:pt x="2" y="0"/>
                        </a:lnTo>
                        <a:lnTo>
                          <a:pt x="121" y="8"/>
                        </a:lnTo>
                        <a:lnTo>
                          <a:pt x="122" y="8"/>
                        </a:lnTo>
                        <a:lnTo>
                          <a:pt x="121" y="13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68" name="Freeform 154"/>
                  <p:cNvSpPr>
                    <a:spLocks/>
                  </p:cNvSpPr>
                  <p:nvPr/>
                </p:nvSpPr>
                <p:spPr bwMode="auto">
                  <a:xfrm>
                    <a:off x="3462" y="3463"/>
                    <a:ext cx="3" cy="2"/>
                  </a:xfrm>
                  <a:custGeom>
                    <a:avLst/>
                    <a:gdLst>
                      <a:gd name="T0" fmla="*/ 0 w 8"/>
                      <a:gd name="T1" fmla="*/ 1 h 8"/>
                      <a:gd name="T2" fmla="*/ 0 w 8"/>
                      <a:gd name="T3" fmla="*/ 0 h 8"/>
                      <a:gd name="T4" fmla="*/ 3 w 8"/>
                      <a:gd name="T5" fmla="*/ 1 h 8"/>
                      <a:gd name="T6" fmla="*/ 3 w 8"/>
                      <a:gd name="T7" fmla="*/ 1 h 8"/>
                      <a:gd name="T8" fmla="*/ 2 w 8"/>
                      <a:gd name="T9" fmla="*/ 2 h 8"/>
                      <a:gd name="T10" fmla="*/ 0 w 8"/>
                      <a:gd name="T11" fmla="*/ 1 h 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8">
                        <a:moveTo>
                          <a:pt x="0" y="5"/>
                        </a:moveTo>
                        <a:lnTo>
                          <a:pt x="1" y="0"/>
                        </a:lnTo>
                        <a:lnTo>
                          <a:pt x="8" y="3"/>
                        </a:lnTo>
                        <a:lnTo>
                          <a:pt x="8" y="4"/>
                        </a:lnTo>
                        <a:lnTo>
                          <a:pt x="6" y="8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69" name="Freeform 155"/>
                  <p:cNvSpPr>
                    <a:spLocks/>
                  </p:cNvSpPr>
                  <p:nvPr/>
                </p:nvSpPr>
                <p:spPr bwMode="auto">
                  <a:xfrm>
                    <a:off x="3464" y="3464"/>
                    <a:ext cx="19" cy="9"/>
                  </a:xfrm>
                  <a:custGeom>
                    <a:avLst/>
                    <a:gdLst>
                      <a:gd name="T0" fmla="*/ 0 w 57"/>
                      <a:gd name="T1" fmla="*/ 1 h 37"/>
                      <a:gd name="T2" fmla="*/ 1 w 57"/>
                      <a:gd name="T3" fmla="*/ 0 h 37"/>
                      <a:gd name="T4" fmla="*/ 19 w 57"/>
                      <a:gd name="T5" fmla="*/ 8 h 37"/>
                      <a:gd name="T6" fmla="*/ 19 w 57"/>
                      <a:gd name="T7" fmla="*/ 9 h 37"/>
                      <a:gd name="T8" fmla="*/ 18 w 57"/>
                      <a:gd name="T9" fmla="*/ 9 h 37"/>
                      <a:gd name="T10" fmla="*/ 0 w 57"/>
                      <a:gd name="T11" fmla="*/ 1 h 3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7" h="37">
                        <a:moveTo>
                          <a:pt x="0" y="4"/>
                        </a:moveTo>
                        <a:lnTo>
                          <a:pt x="2" y="0"/>
                        </a:lnTo>
                        <a:lnTo>
                          <a:pt x="57" y="32"/>
                        </a:lnTo>
                        <a:lnTo>
                          <a:pt x="56" y="37"/>
                        </a:lnTo>
                        <a:lnTo>
                          <a:pt x="55" y="37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70" name="Freeform 156"/>
                  <p:cNvSpPr>
                    <a:spLocks/>
                  </p:cNvSpPr>
                  <p:nvPr/>
                </p:nvSpPr>
                <p:spPr bwMode="auto">
                  <a:xfrm>
                    <a:off x="3483" y="3472"/>
                    <a:ext cx="3" cy="1"/>
                  </a:xfrm>
                  <a:custGeom>
                    <a:avLst/>
                    <a:gdLst>
                      <a:gd name="T0" fmla="*/ 0 w 10"/>
                      <a:gd name="T1" fmla="*/ 1 h 5"/>
                      <a:gd name="T2" fmla="*/ 0 w 10"/>
                      <a:gd name="T3" fmla="*/ 0 h 5"/>
                      <a:gd name="T4" fmla="*/ 2 w 10"/>
                      <a:gd name="T5" fmla="*/ 0 h 5"/>
                      <a:gd name="T6" fmla="*/ 3 w 10"/>
                      <a:gd name="T7" fmla="*/ 1 h 5"/>
                      <a:gd name="T8" fmla="*/ 2 w 10"/>
                      <a:gd name="T9" fmla="*/ 1 h 5"/>
                      <a:gd name="T10" fmla="*/ 0 w 10"/>
                      <a:gd name="T11" fmla="*/ 1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5">
                        <a:moveTo>
                          <a:pt x="0" y="5"/>
                        </a:moveTo>
                        <a:lnTo>
                          <a:pt x="1" y="0"/>
                        </a:lnTo>
                        <a:lnTo>
                          <a:pt x="7" y="0"/>
                        </a:lnTo>
                        <a:lnTo>
                          <a:pt x="10" y="4"/>
                        </a:lnTo>
                        <a:lnTo>
                          <a:pt x="8" y="5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71" name="Freeform 157"/>
                  <p:cNvSpPr>
                    <a:spLocks/>
                  </p:cNvSpPr>
                  <p:nvPr/>
                </p:nvSpPr>
                <p:spPr bwMode="auto">
                  <a:xfrm>
                    <a:off x="3485" y="3468"/>
                    <a:ext cx="3" cy="5"/>
                  </a:xfrm>
                  <a:custGeom>
                    <a:avLst/>
                    <a:gdLst>
                      <a:gd name="T0" fmla="*/ 1 w 9"/>
                      <a:gd name="T1" fmla="*/ 5 h 20"/>
                      <a:gd name="T2" fmla="*/ 0 w 9"/>
                      <a:gd name="T3" fmla="*/ 4 h 20"/>
                      <a:gd name="T4" fmla="*/ 2 w 9"/>
                      <a:gd name="T5" fmla="*/ 0 h 20"/>
                      <a:gd name="T6" fmla="*/ 2 w 9"/>
                      <a:gd name="T7" fmla="*/ 0 h 20"/>
                      <a:gd name="T8" fmla="*/ 3 w 9"/>
                      <a:gd name="T9" fmla="*/ 1 h 20"/>
                      <a:gd name="T10" fmla="*/ 1 w 9"/>
                      <a:gd name="T11" fmla="*/ 5 h 2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20">
                        <a:moveTo>
                          <a:pt x="3" y="20"/>
                        </a:moveTo>
                        <a:lnTo>
                          <a:pt x="0" y="16"/>
                        </a:lnTo>
                        <a:lnTo>
                          <a:pt x="5" y="1"/>
                        </a:lnTo>
                        <a:lnTo>
                          <a:pt x="5" y="0"/>
                        </a:lnTo>
                        <a:lnTo>
                          <a:pt x="9" y="3"/>
                        </a:lnTo>
                        <a:lnTo>
                          <a:pt x="3" y="2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72" name="Freeform 158"/>
                  <p:cNvSpPr>
                    <a:spLocks/>
                  </p:cNvSpPr>
                  <p:nvPr/>
                </p:nvSpPr>
                <p:spPr bwMode="auto">
                  <a:xfrm>
                    <a:off x="3487" y="3464"/>
                    <a:ext cx="6" cy="4"/>
                  </a:xfrm>
                  <a:custGeom>
                    <a:avLst/>
                    <a:gdLst>
                      <a:gd name="T0" fmla="*/ 1 w 20"/>
                      <a:gd name="T1" fmla="*/ 4 h 16"/>
                      <a:gd name="T2" fmla="*/ 0 w 20"/>
                      <a:gd name="T3" fmla="*/ 3 h 16"/>
                      <a:gd name="T4" fmla="*/ 5 w 20"/>
                      <a:gd name="T5" fmla="*/ 0 h 16"/>
                      <a:gd name="T6" fmla="*/ 6 w 20"/>
                      <a:gd name="T7" fmla="*/ 0 h 16"/>
                      <a:gd name="T8" fmla="*/ 6 w 20"/>
                      <a:gd name="T9" fmla="*/ 1 h 16"/>
                      <a:gd name="T10" fmla="*/ 1 w 20"/>
                      <a:gd name="T11" fmla="*/ 4 h 1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0" h="16">
                        <a:moveTo>
                          <a:pt x="4" y="16"/>
                        </a:moveTo>
                        <a:lnTo>
                          <a:pt x="0" y="13"/>
                        </a:lnTo>
                        <a:lnTo>
                          <a:pt x="18" y="1"/>
                        </a:lnTo>
                        <a:lnTo>
                          <a:pt x="19" y="0"/>
                        </a:lnTo>
                        <a:lnTo>
                          <a:pt x="20" y="5"/>
                        </a:lnTo>
                        <a:lnTo>
                          <a:pt x="4" y="1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73" name="Freeform 159"/>
                  <p:cNvSpPr>
                    <a:spLocks/>
                  </p:cNvSpPr>
                  <p:nvPr/>
                </p:nvSpPr>
                <p:spPr bwMode="auto">
                  <a:xfrm>
                    <a:off x="3493" y="3464"/>
                    <a:ext cx="5" cy="2"/>
                  </a:xfrm>
                  <a:custGeom>
                    <a:avLst/>
                    <a:gdLst>
                      <a:gd name="T0" fmla="*/ 0 w 16"/>
                      <a:gd name="T1" fmla="*/ 2 h 7"/>
                      <a:gd name="T2" fmla="*/ 0 w 16"/>
                      <a:gd name="T3" fmla="*/ 1 h 7"/>
                      <a:gd name="T4" fmla="*/ 5 w 16"/>
                      <a:gd name="T5" fmla="*/ 0 h 7"/>
                      <a:gd name="T6" fmla="*/ 5 w 16"/>
                      <a:gd name="T7" fmla="*/ 0 h 7"/>
                      <a:gd name="T8" fmla="*/ 5 w 16"/>
                      <a:gd name="T9" fmla="*/ 2 h 7"/>
                      <a:gd name="T10" fmla="*/ 0 w 16"/>
                      <a:gd name="T11" fmla="*/ 2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6" h="7">
                        <a:moveTo>
                          <a:pt x="1" y="7"/>
                        </a:moveTo>
                        <a:lnTo>
                          <a:pt x="0" y="2"/>
                        </a:lnTo>
                        <a:lnTo>
                          <a:pt x="15" y="0"/>
                        </a:lnTo>
                        <a:lnTo>
                          <a:pt x="16" y="0"/>
                        </a:lnTo>
                        <a:lnTo>
                          <a:pt x="15" y="6"/>
                        </a:lnTo>
                        <a:lnTo>
                          <a:pt x="1" y="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74" name="Freeform 160"/>
                  <p:cNvSpPr>
                    <a:spLocks/>
                  </p:cNvSpPr>
                  <p:nvPr/>
                </p:nvSpPr>
                <p:spPr bwMode="auto">
                  <a:xfrm>
                    <a:off x="3498" y="3464"/>
                    <a:ext cx="28" cy="8"/>
                  </a:xfrm>
                  <a:custGeom>
                    <a:avLst/>
                    <a:gdLst>
                      <a:gd name="T0" fmla="*/ 0 w 83"/>
                      <a:gd name="T1" fmla="*/ 1 h 34"/>
                      <a:gd name="T2" fmla="*/ 0 w 83"/>
                      <a:gd name="T3" fmla="*/ 0 h 34"/>
                      <a:gd name="T4" fmla="*/ 28 w 83"/>
                      <a:gd name="T5" fmla="*/ 7 h 34"/>
                      <a:gd name="T6" fmla="*/ 28 w 83"/>
                      <a:gd name="T7" fmla="*/ 8 h 34"/>
                      <a:gd name="T8" fmla="*/ 28 w 83"/>
                      <a:gd name="T9" fmla="*/ 8 h 34"/>
                      <a:gd name="T10" fmla="*/ 0 w 83"/>
                      <a:gd name="T11" fmla="*/ 1 h 3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3" h="34">
                        <a:moveTo>
                          <a:pt x="0" y="6"/>
                        </a:moveTo>
                        <a:lnTo>
                          <a:pt x="1" y="0"/>
                        </a:lnTo>
                        <a:lnTo>
                          <a:pt x="83" y="28"/>
                        </a:lnTo>
                        <a:lnTo>
                          <a:pt x="83" y="34"/>
                        </a:lnTo>
                        <a:lnTo>
                          <a:pt x="0" y="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75" name="Freeform 161"/>
                  <p:cNvSpPr>
                    <a:spLocks/>
                  </p:cNvSpPr>
                  <p:nvPr/>
                </p:nvSpPr>
                <p:spPr bwMode="auto">
                  <a:xfrm>
                    <a:off x="3526" y="3471"/>
                    <a:ext cx="4" cy="2"/>
                  </a:xfrm>
                  <a:custGeom>
                    <a:avLst/>
                    <a:gdLst>
                      <a:gd name="T0" fmla="*/ 0 w 14"/>
                      <a:gd name="T1" fmla="*/ 2 h 8"/>
                      <a:gd name="T2" fmla="*/ 0 w 14"/>
                      <a:gd name="T3" fmla="*/ 0 h 8"/>
                      <a:gd name="T4" fmla="*/ 4 w 14"/>
                      <a:gd name="T5" fmla="*/ 1 h 8"/>
                      <a:gd name="T6" fmla="*/ 4 w 14"/>
                      <a:gd name="T7" fmla="*/ 2 h 8"/>
                      <a:gd name="T8" fmla="*/ 4 w 14"/>
                      <a:gd name="T9" fmla="*/ 2 h 8"/>
                      <a:gd name="T10" fmla="*/ 0 w 14"/>
                      <a:gd name="T11" fmla="*/ 2 h 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4" h="8">
                        <a:moveTo>
                          <a:pt x="0" y="6"/>
                        </a:moveTo>
                        <a:lnTo>
                          <a:pt x="0" y="0"/>
                        </a:lnTo>
                        <a:lnTo>
                          <a:pt x="14" y="3"/>
                        </a:lnTo>
                        <a:lnTo>
                          <a:pt x="14" y="8"/>
                        </a:lnTo>
                        <a:lnTo>
                          <a:pt x="0" y="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76" name="Freeform 162"/>
                  <p:cNvSpPr>
                    <a:spLocks/>
                  </p:cNvSpPr>
                  <p:nvPr/>
                </p:nvSpPr>
                <p:spPr bwMode="auto">
                  <a:xfrm>
                    <a:off x="3530" y="3467"/>
                    <a:ext cx="39" cy="6"/>
                  </a:xfrm>
                  <a:custGeom>
                    <a:avLst/>
                    <a:gdLst>
                      <a:gd name="T0" fmla="*/ 0 w 115"/>
                      <a:gd name="T1" fmla="*/ 6 h 22"/>
                      <a:gd name="T2" fmla="*/ 0 w 115"/>
                      <a:gd name="T3" fmla="*/ 5 h 22"/>
                      <a:gd name="T4" fmla="*/ 39 w 115"/>
                      <a:gd name="T5" fmla="*/ 0 h 22"/>
                      <a:gd name="T6" fmla="*/ 39 w 115"/>
                      <a:gd name="T7" fmla="*/ 1 h 22"/>
                      <a:gd name="T8" fmla="*/ 39 w 115"/>
                      <a:gd name="T9" fmla="*/ 1 h 22"/>
                      <a:gd name="T10" fmla="*/ 0 w 115"/>
                      <a:gd name="T11" fmla="*/ 6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15" h="22">
                        <a:moveTo>
                          <a:pt x="0" y="22"/>
                        </a:moveTo>
                        <a:lnTo>
                          <a:pt x="0" y="17"/>
                        </a:lnTo>
                        <a:lnTo>
                          <a:pt x="115" y="0"/>
                        </a:lnTo>
                        <a:lnTo>
                          <a:pt x="115" y="5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77" name="Freeform 163"/>
                  <p:cNvSpPr>
                    <a:spLocks/>
                  </p:cNvSpPr>
                  <p:nvPr/>
                </p:nvSpPr>
                <p:spPr bwMode="auto">
                  <a:xfrm>
                    <a:off x="3569" y="3466"/>
                    <a:ext cx="9" cy="3"/>
                  </a:xfrm>
                  <a:custGeom>
                    <a:avLst/>
                    <a:gdLst>
                      <a:gd name="T0" fmla="*/ 0 w 28"/>
                      <a:gd name="T1" fmla="*/ 3 h 12"/>
                      <a:gd name="T2" fmla="*/ 0 w 28"/>
                      <a:gd name="T3" fmla="*/ 2 h 12"/>
                      <a:gd name="T4" fmla="*/ 9 w 28"/>
                      <a:gd name="T5" fmla="*/ 0 h 12"/>
                      <a:gd name="T6" fmla="*/ 9 w 28"/>
                      <a:gd name="T7" fmla="*/ 1 h 12"/>
                      <a:gd name="T8" fmla="*/ 9 w 28"/>
                      <a:gd name="T9" fmla="*/ 1 h 12"/>
                      <a:gd name="T10" fmla="*/ 0 w 28"/>
                      <a:gd name="T11" fmla="*/ 3 h 1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8" h="12">
                        <a:moveTo>
                          <a:pt x="0" y="12"/>
                        </a:moveTo>
                        <a:lnTo>
                          <a:pt x="0" y="7"/>
                        </a:lnTo>
                        <a:lnTo>
                          <a:pt x="27" y="0"/>
                        </a:lnTo>
                        <a:lnTo>
                          <a:pt x="28" y="5"/>
                        </a:lnTo>
                        <a:lnTo>
                          <a:pt x="27" y="5"/>
                        </a:lnTo>
                        <a:lnTo>
                          <a:pt x="0" y="1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78" name="Freeform 164"/>
                  <p:cNvSpPr>
                    <a:spLocks/>
                  </p:cNvSpPr>
                  <p:nvPr/>
                </p:nvSpPr>
                <p:spPr bwMode="auto">
                  <a:xfrm>
                    <a:off x="3578" y="3462"/>
                    <a:ext cx="17" cy="5"/>
                  </a:xfrm>
                  <a:custGeom>
                    <a:avLst/>
                    <a:gdLst>
                      <a:gd name="T0" fmla="*/ 0 w 51"/>
                      <a:gd name="T1" fmla="*/ 5 h 19"/>
                      <a:gd name="T2" fmla="*/ 0 w 51"/>
                      <a:gd name="T3" fmla="*/ 4 h 19"/>
                      <a:gd name="T4" fmla="*/ 17 w 51"/>
                      <a:gd name="T5" fmla="*/ 0 h 19"/>
                      <a:gd name="T6" fmla="*/ 17 w 51"/>
                      <a:gd name="T7" fmla="*/ 1 h 19"/>
                      <a:gd name="T8" fmla="*/ 17 w 51"/>
                      <a:gd name="T9" fmla="*/ 1 h 19"/>
                      <a:gd name="T10" fmla="*/ 0 w 51"/>
                      <a:gd name="T11" fmla="*/ 5 h 1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1" h="19">
                        <a:moveTo>
                          <a:pt x="1" y="19"/>
                        </a:moveTo>
                        <a:lnTo>
                          <a:pt x="0" y="14"/>
                        </a:lnTo>
                        <a:lnTo>
                          <a:pt x="50" y="0"/>
                        </a:lnTo>
                        <a:lnTo>
                          <a:pt x="51" y="5"/>
                        </a:lnTo>
                        <a:lnTo>
                          <a:pt x="1" y="19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79" name="Freeform 165"/>
                  <p:cNvSpPr>
                    <a:spLocks/>
                  </p:cNvSpPr>
                  <p:nvPr/>
                </p:nvSpPr>
                <p:spPr bwMode="auto">
                  <a:xfrm>
                    <a:off x="3594" y="3460"/>
                    <a:ext cx="11" cy="3"/>
                  </a:xfrm>
                  <a:custGeom>
                    <a:avLst/>
                    <a:gdLst>
                      <a:gd name="T0" fmla="*/ 0 w 33"/>
                      <a:gd name="T1" fmla="*/ 3 h 15"/>
                      <a:gd name="T2" fmla="*/ 0 w 33"/>
                      <a:gd name="T3" fmla="*/ 2 h 15"/>
                      <a:gd name="T4" fmla="*/ 11 w 33"/>
                      <a:gd name="T5" fmla="*/ 0 h 15"/>
                      <a:gd name="T6" fmla="*/ 11 w 33"/>
                      <a:gd name="T7" fmla="*/ 0 h 15"/>
                      <a:gd name="T8" fmla="*/ 11 w 33"/>
                      <a:gd name="T9" fmla="*/ 1 h 15"/>
                      <a:gd name="T10" fmla="*/ 0 w 33"/>
                      <a:gd name="T11" fmla="*/ 3 h 1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3" h="15">
                        <a:moveTo>
                          <a:pt x="1" y="15"/>
                        </a:moveTo>
                        <a:lnTo>
                          <a:pt x="0" y="10"/>
                        </a:lnTo>
                        <a:lnTo>
                          <a:pt x="32" y="0"/>
                        </a:lnTo>
                        <a:lnTo>
                          <a:pt x="33" y="6"/>
                        </a:lnTo>
                        <a:lnTo>
                          <a:pt x="1" y="1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80" name="Freeform 166"/>
                  <p:cNvSpPr>
                    <a:spLocks/>
                  </p:cNvSpPr>
                  <p:nvPr/>
                </p:nvSpPr>
                <p:spPr bwMode="auto">
                  <a:xfrm>
                    <a:off x="3605" y="3457"/>
                    <a:ext cx="13" cy="4"/>
                  </a:xfrm>
                  <a:custGeom>
                    <a:avLst/>
                    <a:gdLst>
                      <a:gd name="T0" fmla="*/ 0 w 38"/>
                      <a:gd name="T1" fmla="*/ 4 h 16"/>
                      <a:gd name="T2" fmla="*/ 0 w 38"/>
                      <a:gd name="T3" fmla="*/ 3 h 16"/>
                      <a:gd name="T4" fmla="*/ 13 w 38"/>
                      <a:gd name="T5" fmla="*/ 0 h 16"/>
                      <a:gd name="T6" fmla="*/ 13 w 38"/>
                      <a:gd name="T7" fmla="*/ 1 h 16"/>
                      <a:gd name="T8" fmla="*/ 13 w 38"/>
                      <a:gd name="T9" fmla="*/ 1 h 16"/>
                      <a:gd name="T10" fmla="*/ 0 w 38"/>
                      <a:gd name="T11" fmla="*/ 4 h 1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8" h="16">
                        <a:moveTo>
                          <a:pt x="1" y="16"/>
                        </a:moveTo>
                        <a:lnTo>
                          <a:pt x="0" y="10"/>
                        </a:lnTo>
                        <a:lnTo>
                          <a:pt x="37" y="0"/>
                        </a:lnTo>
                        <a:lnTo>
                          <a:pt x="38" y="5"/>
                        </a:lnTo>
                        <a:lnTo>
                          <a:pt x="1" y="1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81" name="Freeform 167"/>
                  <p:cNvSpPr>
                    <a:spLocks/>
                  </p:cNvSpPr>
                  <p:nvPr/>
                </p:nvSpPr>
                <p:spPr bwMode="auto">
                  <a:xfrm>
                    <a:off x="3617" y="3457"/>
                    <a:ext cx="1" cy="1"/>
                  </a:xfrm>
                  <a:custGeom>
                    <a:avLst/>
                    <a:gdLst>
                      <a:gd name="T0" fmla="*/ 0 w 3"/>
                      <a:gd name="T1" fmla="*/ 1 h 5"/>
                      <a:gd name="T2" fmla="*/ 0 w 3"/>
                      <a:gd name="T3" fmla="*/ 0 h 5"/>
                      <a:gd name="T4" fmla="*/ 0 w 3"/>
                      <a:gd name="T5" fmla="*/ 0 h 5"/>
                      <a:gd name="T6" fmla="*/ 1 w 3"/>
                      <a:gd name="T7" fmla="*/ 0 h 5"/>
                      <a:gd name="T8" fmla="*/ 1 w 3"/>
                      <a:gd name="T9" fmla="*/ 1 h 5"/>
                      <a:gd name="T10" fmla="*/ 0 w 3"/>
                      <a:gd name="T11" fmla="*/ 1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" h="5">
                        <a:moveTo>
                          <a:pt x="1" y="5"/>
                        </a:moveTo>
                        <a:lnTo>
                          <a:pt x="0" y="0"/>
                        </a:lnTo>
                        <a:lnTo>
                          <a:pt x="1" y="0"/>
                        </a:lnTo>
                        <a:lnTo>
                          <a:pt x="3" y="2"/>
                        </a:lnTo>
                        <a:lnTo>
                          <a:pt x="3" y="4"/>
                        </a:lnTo>
                        <a:lnTo>
                          <a:pt x="1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82" name="Freeform 168"/>
                  <p:cNvSpPr>
                    <a:spLocks/>
                  </p:cNvSpPr>
                  <p:nvPr/>
                </p:nvSpPr>
                <p:spPr bwMode="auto">
                  <a:xfrm>
                    <a:off x="3618" y="3453"/>
                    <a:ext cx="5" cy="5"/>
                  </a:xfrm>
                  <a:custGeom>
                    <a:avLst/>
                    <a:gdLst>
                      <a:gd name="T0" fmla="*/ 1 w 15"/>
                      <a:gd name="T1" fmla="*/ 5 h 21"/>
                      <a:gd name="T2" fmla="*/ 0 w 15"/>
                      <a:gd name="T3" fmla="*/ 5 h 21"/>
                      <a:gd name="T4" fmla="*/ 4 w 15"/>
                      <a:gd name="T5" fmla="*/ 0 h 21"/>
                      <a:gd name="T6" fmla="*/ 5 w 15"/>
                      <a:gd name="T7" fmla="*/ 1 h 21"/>
                      <a:gd name="T8" fmla="*/ 5 w 15"/>
                      <a:gd name="T9" fmla="*/ 1 h 21"/>
                      <a:gd name="T10" fmla="*/ 1 w 15"/>
                      <a:gd name="T11" fmla="*/ 5 h 2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5" h="21">
                        <a:moveTo>
                          <a:pt x="2" y="21"/>
                        </a:moveTo>
                        <a:lnTo>
                          <a:pt x="0" y="19"/>
                        </a:lnTo>
                        <a:lnTo>
                          <a:pt x="12" y="0"/>
                        </a:lnTo>
                        <a:lnTo>
                          <a:pt x="15" y="3"/>
                        </a:lnTo>
                        <a:lnTo>
                          <a:pt x="14" y="3"/>
                        </a:lnTo>
                        <a:lnTo>
                          <a:pt x="2" y="2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83" name="Freeform 169"/>
                  <p:cNvSpPr>
                    <a:spLocks/>
                  </p:cNvSpPr>
                  <p:nvPr/>
                </p:nvSpPr>
                <p:spPr bwMode="auto">
                  <a:xfrm>
                    <a:off x="3622" y="3451"/>
                    <a:ext cx="2" cy="2"/>
                  </a:xfrm>
                  <a:custGeom>
                    <a:avLst/>
                    <a:gdLst>
                      <a:gd name="T0" fmla="*/ 1 w 6"/>
                      <a:gd name="T1" fmla="*/ 2 h 8"/>
                      <a:gd name="T2" fmla="*/ 0 w 6"/>
                      <a:gd name="T3" fmla="*/ 1 h 8"/>
                      <a:gd name="T4" fmla="*/ 1 w 6"/>
                      <a:gd name="T5" fmla="*/ 0 h 8"/>
                      <a:gd name="T6" fmla="*/ 1 w 6"/>
                      <a:gd name="T7" fmla="*/ 0 h 8"/>
                      <a:gd name="T8" fmla="*/ 2 w 6"/>
                      <a:gd name="T9" fmla="*/ 1 h 8"/>
                      <a:gd name="T10" fmla="*/ 1 w 6"/>
                      <a:gd name="T11" fmla="*/ 2 h 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8">
                        <a:moveTo>
                          <a:pt x="3" y="8"/>
                        </a:moveTo>
                        <a:lnTo>
                          <a:pt x="0" y="5"/>
                        </a:lnTo>
                        <a:lnTo>
                          <a:pt x="3" y="0"/>
                        </a:lnTo>
                        <a:lnTo>
                          <a:pt x="6" y="2"/>
                        </a:lnTo>
                        <a:lnTo>
                          <a:pt x="3" y="8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84" name="Freeform 170"/>
                  <p:cNvSpPr>
                    <a:spLocks/>
                  </p:cNvSpPr>
                  <p:nvPr/>
                </p:nvSpPr>
                <p:spPr bwMode="auto">
                  <a:xfrm>
                    <a:off x="3623" y="3449"/>
                    <a:ext cx="3" cy="3"/>
                  </a:xfrm>
                  <a:custGeom>
                    <a:avLst/>
                    <a:gdLst>
                      <a:gd name="T0" fmla="*/ 1 w 9"/>
                      <a:gd name="T1" fmla="*/ 3 h 13"/>
                      <a:gd name="T2" fmla="*/ 0 w 9"/>
                      <a:gd name="T3" fmla="*/ 3 h 13"/>
                      <a:gd name="T4" fmla="*/ 2 w 9"/>
                      <a:gd name="T5" fmla="*/ 0 h 13"/>
                      <a:gd name="T6" fmla="*/ 3 w 9"/>
                      <a:gd name="T7" fmla="*/ 1 h 13"/>
                      <a:gd name="T8" fmla="*/ 3 w 9"/>
                      <a:gd name="T9" fmla="*/ 1 h 13"/>
                      <a:gd name="T10" fmla="*/ 1 w 9"/>
                      <a:gd name="T11" fmla="*/ 3 h 1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13">
                        <a:moveTo>
                          <a:pt x="3" y="13"/>
                        </a:moveTo>
                        <a:lnTo>
                          <a:pt x="0" y="11"/>
                        </a:lnTo>
                        <a:lnTo>
                          <a:pt x="6" y="0"/>
                        </a:lnTo>
                        <a:lnTo>
                          <a:pt x="9" y="3"/>
                        </a:lnTo>
                        <a:lnTo>
                          <a:pt x="3" y="1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85" name="Freeform 171"/>
                  <p:cNvSpPr>
                    <a:spLocks/>
                  </p:cNvSpPr>
                  <p:nvPr/>
                </p:nvSpPr>
                <p:spPr bwMode="auto">
                  <a:xfrm>
                    <a:off x="3625" y="3430"/>
                    <a:ext cx="8" cy="19"/>
                  </a:xfrm>
                  <a:custGeom>
                    <a:avLst/>
                    <a:gdLst>
                      <a:gd name="T0" fmla="*/ 1 w 26"/>
                      <a:gd name="T1" fmla="*/ 19 h 77"/>
                      <a:gd name="T2" fmla="*/ 0 w 26"/>
                      <a:gd name="T3" fmla="*/ 18 h 77"/>
                      <a:gd name="T4" fmla="*/ 7 w 26"/>
                      <a:gd name="T5" fmla="*/ 0 h 77"/>
                      <a:gd name="T6" fmla="*/ 7 w 26"/>
                      <a:gd name="T7" fmla="*/ 0 h 77"/>
                      <a:gd name="T8" fmla="*/ 8 w 26"/>
                      <a:gd name="T9" fmla="*/ 0 h 77"/>
                      <a:gd name="T10" fmla="*/ 1 w 26"/>
                      <a:gd name="T11" fmla="*/ 19 h 7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6" h="77">
                        <a:moveTo>
                          <a:pt x="3" y="77"/>
                        </a:moveTo>
                        <a:lnTo>
                          <a:pt x="0" y="74"/>
                        </a:lnTo>
                        <a:lnTo>
                          <a:pt x="23" y="1"/>
                        </a:lnTo>
                        <a:lnTo>
                          <a:pt x="23" y="0"/>
                        </a:lnTo>
                        <a:lnTo>
                          <a:pt x="26" y="2"/>
                        </a:lnTo>
                        <a:lnTo>
                          <a:pt x="3" y="7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86" name="Freeform 172"/>
                  <p:cNvSpPr>
                    <a:spLocks/>
                  </p:cNvSpPr>
                  <p:nvPr/>
                </p:nvSpPr>
                <p:spPr bwMode="auto">
                  <a:xfrm>
                    <a:off x="3632" y="3395"/>
                    <a:ext cx="19" cy="36"/>
                  </a:xfrm>
                  <a:custGeom>
                    <a:avLst/>
                    <a:gdLst>
                      <a:gd name="T0" fmla="*/ 1 w 56"/>
                      <a:gd name="T1" fmla="*/ 36 h 142"/>
                      <a:gd name="T2" fmla="*/ 0 w 56"/>
                      <a:gd name="T3" fmla="*/ 35 h 142"/>
                      <a:gd name="T4" fmla="*/ 18 w 56"/>
                      <a:gd name="T5" fmla="*/ 0 h 142"/>
                      <a:gd name="T6" fmla="*/ 18 w 56"/>
                      <a:gd name="T7" fmla="*/ 0 h 142"/>
                      <a:gd name="T8" fmla="*/ 19 w 56"/>
                      <a:gd name="T9" fmla="*/ 1 h 142"/>
                      <a:gd name="T10" fmla="*/ 1 w 56"/>
                      <a:gd name="T11" fmla="*/ 36 h 14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6" h="142">
                        <a:moveTo>
                          <a:pt x="3" y="142"/>
                        </a:moveTo>
                        <a:lnTo>
                          <a:pt x="0" y="140"/>
                        </a:lnTo>
                        <a:lnTo>
                          <a:pt x="53" y="0"/>
                        </a:lnTo>
                        <a:lnTo>
                          <a:pt x="56" y="3"/>
                        </a:lnTo>
                        <a:lnTo>
                          <a:pt x="3" y="14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87" name="Freeform 173"/>
                  <p:cNvSpPr>
                    <a:spLocks/>
                  </p:cNvSpPr>
                  <p:nvPr/>
                </p:nvSpPr>
                <p:spPr bwMode="auto">
                  <a:xfrm>
                    <a:off x="3650" y="3371"/>
                    <a:ext cx="15" cy="25"/>
                  </a:xfrm>
                  <a:custGeom>
                    <a:avLst/>
                    <a:gdLst>
                      <a:gd name="T0" fmla="*/ 1 w 45"/>
                      <a:gd name="T1" fmla="*/ 25 h 100"/>
                      <a:gd name="T2" fmla="*/ 0 w 45"/>
                      <a:gd name="T3" fmla="*/ 24 h 100"/>
                      <a:gd name="T4" fmla="*/ 14 w 45"/>
                      <a:gd name="T5" fmla="*/ 0 h 100"/>
                      <a:gd name="T6" fmla="*/ 15 w 45"/>
                      <a:gd name="T7" fmla="*/ 1 h 100"/>
                      <a:gd name="T8" fmla="*/ 15 w 45"/>
                      <a:gd name="T9" fmla="*/ 1 h 100"/>
                      <a:gd name="T10" fmla="*/ 1 w 45"/>
                      <a:gd name="T11" fmla="*/ 25 h 10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5" h="100">
                        <a:moveTo>
                          <a:pt x="3" y="100"/>
                        </a:moveTo>
                        <a:lnTo>
                          <a:pt x="0" y="97"/>
                        </a:lnTo>
                        <a:lnTo>
                          <a:pt x="42" y="0"/>
                        </a:lnTo>
                        <a:lnTo>
                          <a:pt x="45" y="3"/>
                        </a:lnTo>
                        <a:lnTo>
                          <a:pt x="3" y="10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88" name="Freeform 174"/>
                  <p:cNvSpPr>
                    <a:spLocks/>
                  </p:cNvSpPr>
                  <p:nvPr/>
                </p:nvSpPr>
                <p:spPr bwMode="auto">
                  <a:xfrm>
                    <a:off x="3664" y="3367"/>
                    <a:ext cx="2" cy="5"/>
                  </a:xfrm>
                  <a:custGeom>
                    <a:avLst/>
                    <a:gdLst>
                      <a:gd name="T0" fmla="*/ 1 w 6"/>
                      <a:gd name="T1" fmla="*/ 5 h 17"/>
                      <a:gd name="T2" fmla="*/ 0 w 6"/>
                      <a:gd name="T3" fmla="*/ 4 h 17"/>
                      <a:gd name="T4" fmla="*/ 1 w 6"/>
                      <a:gd name="T5" fmla="*/ 0 h 17"/>
                      <a:gd name="T6" fmla="*/ 1 w 6"/>
                      <a:gd name="T7" fmla="*/ 0 h 17"/>
                      <a:gd name="T8" fmla="*/ 2 w 6"/>
                      <a:gd name="T9" fmla="*/ 1 h 17"/>
                      <a:gd name="T10" fmla="*/ 1 w 6"/>
                      <a:gd name="T11" fmla="*/ 5 h 1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17">
                        <a:moveTo>
                          <a:pt x="3" y="17"/>
                        </a:moveTo>
                        <a:lnTo>
                          <a:pt x="0" y="14"/>
                        </a:lnTo>
                        <a:lnTo>
                          <a:pt x="2" y="1"/>
                        </a:lnTo>
                        <a:lnTo>
                          <a:pt x="3" y="0"/>
                        </a:lnTo>
                        <a:lnTo>
                          <a:pt x="6" y="2"/>
                        </a:lnTo>
                        <a:lnTo>
                          <a:pt x="3" y="1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89" name="Freeform 175"/>
                  <p:cNvSpPr>
                    <a:spLocks/>
                  </p:cNvSpPr>
                  <p:nvPr/>
                </p:nvSpPr>
                <p:spPr bwMode="auto">
                  <a:xfrm>
                    <a:off x="3665" y="3367"/>
                    <a:ext cx="2" cy="1"/>
                  </a:xfrm>
                  <a:custGeom>
                    <a:avLst/>
                    <a:gdLst>
                      <a:gd name="T0" fmla="*/ 1 w 6"/>
                      <a:gd name="T1" fmla="*/ 1 h 5"/>
                      <a:gd name="T2" fmla="*/ 0 w 6"/>
                      <a:gd name="T3" fmla="*/ 1 h 5"/>
                      <a:gd name="T4" fmla="*/ 1 w 6"/>
                      <a:gd name="T5" fmla="*/ 0 h 5"/>
                      <a:gd name="T6" fmla="*/ 2 w 6"/>
                      <a:gd name="T7" fmla="*/ 1 h 5"/>
                      <a:gd name="T8" fmla="*/ 2 w 6"/>
                      <a:gd name="T9" fmla="*/ 1 h 5"/>
                      <a:gd name="T10" fmla="*/ 1 w 6"/>
                      <a:gd name="T11" fmla="*/ 1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5">
                        <a:moveTo>
                          <a:pt x="3" y="5"/>
                        </a:moveTo>
                        <a:lnTo>
                          <a:pt x="0" y="3"/>
                        </a:lnTo>
                        <a:lnTo>
                          <a:pt x="3" y="0"/>
                        </a:lnTo>
                        <a:lnTo>
                          <a:pt x="6" y="3"/>
                        </a:lnTo>
                        <a:lnTo>
                          <a:pt x="5" y="4"/>
                        </a:lnTo>
                        <a:lnTo>
                          <a:pt x="3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90" name="Freeform 176"/>
                  <p:cNvSpPr>
                    <a:spLocks/>
                  </p:cNvSpPr>
                  <p:nvPr/>
                </p:nvSpPr>
                <p:spPr bwMode="auto">
                  <a:xfrm>
                    <a:off x="3666" y="3362"/>
                    <a:ext cx="5" cy="5"/>
                  </a:xfrm>
                  <a:custGeom>
                    <a:avLst/>
                    <a:gdLst>
                      <a:gd name="T0" fmla="*/ 1 w 15"/>
                      <a:gd name="T1" fmla="*/ 5 h 23"/>
                      <a:gd name="T2" fmla="*/ 0 w 15"/>
                      <a:gd name="T3" fmla="*/ 4 h 23"/>
                      <a:gd name="T4" fmla="*/ 4 w 15"/>
                      <a:gd name="T5" fmla="*/ 0 h 23"/>
                      <a:gd name="T6" fmla="*/ 5 w 15"/>
                      <a:gd name="T7" fmla="*/ 1 h 23"/>
                      <a:gd name="T8" fmla="*/ 5 w 15"/>
                      <a:gd name="T9" fmla="*/ 1 h 23"/>
                      <a:gd name="T10" fmla="*/ 1 w 15"/>
                      <a:gd name="T11" fmla="*/ 5 h 2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5" h="23">
                        <a:moveTo>
                          <a:pt x="3" y="23"/>
                        </a:moveTo>
                        <a:lnTo>
                          <a:pt x="0" y="20"/>
                        </a:lnTo>
                        <a:lnTo>
                          <a:pt x="12" y="0"/>
                        </a:lnTo>
                        <a:lnTo>
                          <a:pt x="15" y="3"/>
                        </a:lnTo>
                        <a:lnTo>
                          <a:pt x="3" y="2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91" name="Freeform 177"/>
                  <p:cNvSpPr>
                    <a:spLocks/>
                  </p:cNvSpPr>
                  <p:nvPr/>
                </p:nvSpPr>
                <p:spPr bwMode="auto">
                  <a:xfrm>
                    <a:off x="3670" y="3343"/>
                    <a:ext cx="7" cy="19"/>
                  </a:xfrm>
                  <a:custGeom>
                    <a:avLst/>
                    <a:gdLst>
                      <a:gd name="T0" fmla="*/ 1 w 21"/>
                      <a:gd name="T1" fmla="*/ 19 h 78"/>
                      <a:gd name="T2" fmla="*/ 0 w 21"/>
                      <a:gd name="T3" fmla="*/ 18 h 78"/>
                      <a:gd name="T4" fmla="*/ 6 w 21"/>
                      <a:gd name="T5" fmla="*/ 0 h 78"/>
                      <a:gd name="T6" fmla="*/ 6 w 21"/>
                      <a:gd name="T7" fmla="*/ 0 h 78"/>
                      <a:gd name="T8" fmla="*/ 7 w 21"/>
                      <a:gd name="T9" fmla="*/ 1 h 78"/>
                      <a:gd name="T10" fmla="*/ 1 w 21"/>
                      <a:gd name="T11" fmla="*/ 19 h 7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1" h="78">
                        <a:moveTo>
                          <a:pt x="3" y="78"/>
                        </a:moveTo>
                        <a:lnTo>
                          <a:pt x="0" y="75"/>
                        </a:lnTo>
                        <a:lnTo>
                          <a:pt x="17" y="2"/>
                        </a:lnTo>
                        <a:lnTo>
                          <a:pt x="19" y="0"/>
                        </a:lnTo>
                        <a:lnTo>
                          <a:pt x="21" y="5"/>
                        </a:lnTo>
                        <a:lnTo>
                          <a:pt x="3" y="78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92" name="Freeform 178"/>
                  <p:cNvSpPr>
                    <a:spLocks/>
                  </p:cNvSpPr>
                  <p:nvPr/>
                </p:nvSpPr>
                <p:spPr bwMode="auto">
                  <a:xfrm>
                    <a:off x="3676" y="3343"/>
                    <a:ext cx="2" cy="1"/>
                  </a:xfrm>
                  <a:custGeom>
                    <a:avLst/>
                    <a:gdLst>
                      <a:gd name="T0" fmla="*/ 1 w 5"/>
                      <a:gd name="T1" fmla="*/ 1 h 5"/>
                      <a:gd name="T2" fmla="*/ 0 w 5"/>
                      <a:gd name="T3" fmla="*/ 0 h 5"/>
                      <a:gd name="T4" fmla="*/ 1 w 5"/>
                      <a:gd name="T5" fmla="*/ 0 h 5"/>
                      <a:gd name="T6" fmla="*/ 2 w 5"/>
                      <a:gd name="T7" fmla="*/ 0 h 5"/>
                      <a:gd name="T8" fmla="*/ 2 w 5"/>
                      <a:gd name="T9" fmla="*/ 1 h 5"/>
                      <a:gd name="T10" fmla="*/ 1 w 5"/>
                      <a:gd name="T11" fmla="*/ 1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5">
                        <a:moveTo>
                          <a:pt x="2" y="5"/>
                        </a:moveTo>
                        <a:lnTo>
                          <a:pt x="0" y="0"/>
                        </a:lnTo>
                        <a:lnTo>
                          <a:pt x="2" y="0"/>
                        </a:lnTo>
                        <a:lnTo>
                          <a:pt x="5" y="2"/>
                        </a:lnTo>
                        <a:lnTo>
                          <a:pt x="4" y="4"/>
                        </a:lnTo>
                        <a:lnTo>
                          <a:pt x="2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93" name="Freeform 179"/>
                  <p:cNvSpPr>
                    <a:spLocks/>
                  </p:cNvSpPr>
                  <p:nvPr/>
                </p:nvSpPr>
                <p:spPr bwMode="auto">
                  <a:xfrm>
                    <a:off x="3677" y="3342"/>
                    <a:ext cx="2" cy="1"/>
                  </a:xfrm>
                  <a:custGeom>
                    <a:avLst/>
                    <a:gdLst>
                      <a:gd name="T0" fmla="*/ 1 w 5"/>
                      <a:gd name="T1" fmla="*/ 1 h 6"/>
                      <a:gd name="T2" fmla="*/ 0 w 5"/>
                      <a:gd name="T3" fmla="*/ 1 h 6"/>
                      <a:gd name="T4" fmla="*/ 1 w 5"/>
                      <a:gd name="T5" fmla="*/ 0 h 6"/>
                      <a:gd name="T6" fmla="*/ 1 w 5"/>
                      <a:gd name="T7" fmla="*/ 0 h 6"/>
                      <a:gd name="T8" fmla="*/ 2 w 5"/>
                      <a:gd name="T9" fmla="*/ 0 h 6"/>
                      <a:gd name="T10" fmla="*/ 1 w 5"/>
                      <a:gd name="T11" fmla="*/ 1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6">
                        <a:moveTo>
                          <a:pt x="3" y="6"/>
                        </a:moveTo>
                        <a:lnTo>
                          <a:pt x="0" y="4"/>
                        </a:lnTo>
                        <a:lnTo>
                          <a:pt x="2" y="0"/>
                        </a:lnTo>
                        <a:lnTo>
                          <a:pt x="5" y="2"/>
                        </a:lnTo>
                        <a:lnTo>
                          <a:pt x="3" y="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94" name="Freeform 180"/>
                  <p:cNvSpPr>
                    <a:spLocks/>
                  </p:cNvSpPr>
                  <p:nvPr/>
                </p:nvSpPr>
                <p:spPr bwMode="auto">
                  <a:xfrm>
                    <a:off x="3678" y="3341"/>
                    <a:ext cx="1" cy="1"/>
                  </a:xfrm>
                  <a:custGeom>
                    <a:avLst/>
                    <a:gdLst>
                      <a:gd name="T0" fmla="*/ 1 w 5"/>
                      <a:gd name="T1" fmla="*/ 1 h 6"/>
                      <a:gd name="T2" fmla="*/ 0 w 5"/>
                      <a:gd name="T3" fmla="*/ 1 h 6"/>
                      <a:gd name="T4" fmla="*/ 0 w 5"/>
                      <a:gd name="T5" fmla="*/ 0 h 6"/>
                      <a:gd name="T6" fmla="*/ 1 w 5"/>
                      <a:gd name="T7" fmla="*/ 0 h 6"/>
                      <a:gd name="T8" fmla="*/ 1 w 5"/>
                      <a:gd name="T9" fmla="*/ 0 h 6"/>
                      <a:gd name="T10" fmla="*/ 1 w 5"/>
                      <a:gd name="T11" fmla="*/ 1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6">
                        <a:moveTo>
                          <a:pt x="3" y="6"/>
                        </a:moveTo>
                        <a:lnTo>
                          <a:pt x="0" y="4"/>
                        </a:lnTo>
                        <a:lnTo>
                          <a:pt x="2" y="0"/>
                        </a:lnTo>
                        <a:lnTo>
                          <a:pt x="5" y="2"/>
                        </a:lnTo>
                        <a:lnTo>
                          <a:pt x="3" y="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95" name="Freeform 181"/>
                  <p:cNvSpPr>
                    <a:spLocks/>
                  </p:cNvSpPr>
                  <p:nvPr/>
                </p:nvSpPr>
                <p:spPr bwMode="auto">
                  <a:xfrm>
                    <a:off x="3678" y="3326"/>
                    <a:ext cx="9" cy="15"/>
                  </a:xfrm>
                  <a:custGeom>
                    <a:avLst/>
                    <a:gdLst>
                      <a:gd name="T0" fmla="*/ 1 w 25"/>
                      <a:gd name="T1" fmla="*/ 15 h 61"/>
                      <a:gd name="T2" fmla="*/ 0 w 25"/>
                      <a:gd name="T3" fmla="*/ 15 h 61"/>
                      <a:gd name="T4" fmla="*/ 8 w 25"/>
                      <a:gd name="T5" fmla="*/ 0 h 61"/>
                      <a:gd name="T6" fmla="*/ 8 w 25"/>
                      <a:gd name="T7" fmla="*/ 0 h 61"/>
                      <a:gd name="T8" fmla="*/ 9 w 25"/>
                      <a:gd name="T9" fmla="*/ 1 h 61"/>
                      <a:gd name="T10" fmla="*/ 1 w 25"/>
                      <a:gd name="T11" fmla="*/ 15 h 6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5" h="61">
                        <a:moveTo>
                          <a:pt x="3" y="61"/>
                        </a:moveTo>
                        <a:lnTo>
                          <a:pt x="0" y="59"/>
                        </a:lnTo>
                        <a:lnTo>
                          <a:pt x="22" y="0"/>
                        </a:lnTo>
                        <a:lnTo>
                          <a:pt x="25" y="3"/>
                        </a:lnTo>
                        <a:lnTo>
                          <a:pt x="3" y="6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96" name="Freeform 182"/>
                  <p:cNvSpPr>
                    <a:spLocks/>
                  </p:cNvSpPr>
                  <p:nvPr/>
                </p:nvSpPr>
                <p:spPr bwMode="auto">
                  <a:xfrm>
                    <a:off x="3686" y="3308"/>
                    <a:ext cx="14" cy="19"/>
                  </a:xfrm>
                  <a:custGeom>
                    <a:avLst/>
                    <a:gdLst>
                      <a:gd name="T0" fmla="*/ 1 w 44"/>
                      <a:gd name="T1" fmla="*/ 19 h 73"/>
                      <a:gd name="T2" fmla="*/ 0 w 44"/>
                      <a:gd name="T3" fmla="*/ 18 h 73"/>
                      <a:gd name="T4" fmla="*/ 13 w 44"/>
                      <a:gd name="T5" fmla="*/ 0 h 73"/>
                      <a:gd name="T6" fmla="*/ 14 w 44"/>
                      <a:gd name="T7" fmla="*/ 0 h 73"/>
                      <a:gd name="T8" fmla="*/ 14 w 44"/>
                      <a:gd name="T9" fmla="*/ 1 h 73"/>
                      <a:gd name="T10" fmla="*/ 1 w 44"/>
                      <a:gd name="T11" fmla="*/ 19 h 7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4" h="73">
                        <a:moveTo>
                          <a:pt x="3" y="73"/>
                        </a:moveTo>
                        <a:lnTo>
                          <a:pt x="0" y="70"/>
                        </a:lnTo>
                        <a:lnTo>
                          <a:pt x="42" y="1"/>
                        </a:lnTo>
                        <a:lnTo>
                          <a:pt x="43" y="0"/>
                        </a:lnTo>
                        <a:lnTo>
                          <a:pt x="44" y="5"/>
                        </a:lnTo>
                        <a:lnTo>
                          <a:pt x="3" y="7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97" name="Freeform 183"/>
                  <p:cNvSpPr>
                    <a:spLocks/>
                  </p:cNvSpPr>
                  <p:nvPr/>
                </p:nvSpPr>
                <p:spPr bwMode="auto">
                  <a:xfrm>
                    <a:off x="3700" y="3308"/>
                    <a:ext cx="1" cy="2"/>
                  </a:xfrm>
                  <a:custGeom>
                    <a:avLst/>
                    <a:gdLst>
                      <a:gd name="T0" fmla="*/ 0 w 4"/>
                      <a:gd name="T1" fmla="*/ 2 h 5"/>
                      <a:gd name="T2" fmla="*/ 0 w 4"/>
                      <a:gd name="T3" fmla="*/ 0 h 5"/>
                      <a:gd name="T4" fmla="*/ 1 w 4"/>
                      <a:gd name="T5" fmla="*/ 0 h 5"/>
                      <a:gd name="T6" fmla="*/ 1 w 4"/>
                      <a:gd name="T7" fmla="*/ 0 h 5"/>
                      <a:gd name="T8" fmla="*/ 1 w 4"/>
                      <a:gd name="T9" fmla="*/ 2 h 5"/>
                      <a:gd name="T10" fmla="*/ 0 w 4"/>
                      <a:gd name="T11" fmla="*/ 2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5">
                        <a:moveTo>
                          <a:pt x="1" y="5"/>
                        </a:move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4" y="5"/>
                        </a:lnTo>
                        <a:lnTo>
                          <a:pt x="1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98" name="Freeform 184"/>
                  <p:cNvSpPr>
                    <a:spLocks/>
                  </p:cNvSpPr>
                  <p:nvPr/>
                </p:nvSpPr>
                <p:spPr bwMode="auto">
                  <a:xfrm>
                    <a:off x="3701" y="3308"/>
                    <a:ext cx="2" cy="2"/>
                  </a:xfrm>
                  <a:custGeom>
                    <a:avLst/>
                    <a:gdLst>
                      <a:gd name="T0" fmla="*/ 0 w 4"/>
                      <a:gd name="T1" fmla="*/ 2 h 5"/>
                      <a:gd name="T2" fmla="*/ 0 w 4"/>
                      <a:gd name="T3" fmla="*/ 0 h 5"/>
                      <a:gd name="T4" fmla="*/ 2 w 4"/>
                      <a:gd name="T5" fmla="*/ 0 h 5"/>
                      <a:gd name="T6" fmla="*/ 2 w 4"/>
                      <a:gd name="T7" fmla="*/ 2 h 5"/>
                      <a:gd name="T8" fmla="*/ 2 w 4"/>
                      <a:gd name="T9" fmla="*/ 2 h 5"/>
                      <a:gd name="T10" fmla="*/ 0 w 4"/>
                      <a:gd name="T11" fmla="*/ 2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5">
                        <a:moveTo>
                          <a:pt x="0" y="5"/>
                        </a:moveTo>
                        <a:lnTo>
                          <a:pt x="0" y="0"/>
                        </a:lnTo>
                        <a:lnTo>
                          <a:pt x="3" y="0"/>
                        </a:lnTo>
                        <a:lnTo>
                          <a:pt x="4" y="5"/>
                        </a:lnTo>
                        <a:lnTo>
                          <a:pt x="3" y="5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399" name="Freeform 185"/>
                  <p:cNvSpPr>
                    <a:spLocks/>
                  </p:cNvSpPr>
                  <p:nvPr/>
                </p:nvSpPr>
                <p:spPr bwMode="auto">
                  <a:xfrm>
                    <a:off x="3702" y="3308"/>
                    <a:ext cx="1" cy="2"/>
                  </a:xfrm>
                  <a:custGeom>
                    <a:avLst/>
                    <a:gdLst>
                      <a:gd name="T0" fmla="*/ 0 w 3"/>
                      <a:gd name="T1" fmla="*/ 2 h 5"/>
                      <a:gd name="T2" fmla="*/ 0 w 3"/>
                      <a:gd name="T3" fmla="*/ 0 h 5"/>
                      <a:gd name="T4" fmla="*/ 0 w 3"/>
                      <a:gd name="T5" fmla="*/ 0 h 5"/>
                      <a:gd name="T6" fmla="*/ 1 w 3"/>
                      <a:gd name="T7" fmla="*/ 1 h 5"/>
                      <a:gd name="T8" fmla="*/ 1 w 3"/>
                      <a:gd name="T9" fmla="*/ 2 h 5"/>
                      <a:gd name="T10" fmla="*/ 0 w 3"/>
                      <a:gd name="T11" fmla="*/ 2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" h="5">
                        <a:moveTo>
                          <a:pt x="1" y="5"/>
                        </a:moveTo>
                        <a:lnTo>
                          <a:pt x="0" y="0"/>
                        </a:lnTo>
                        <a:lnTo>
                          <a:pt x="1" y="0"/>
                        </a:lnTo>
                        <a:lnTo>
                          <a:pt x="3" y="2"/>
                        </a:lnTo>
                        <a:lnTo>
                          <a:pt x="3" y="4"/>
                        </a:lnTo>
                        <a:lnTo>
                          <a:pt x="1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00" name="Freeform 186"/>
                  <p:cNvSpPr>
                    <a:spLocks/>
                  </p:cNvSpPr>
                  <p:nvPr/>
                </p:nvSpPr>
                <p:spPr bwMode="auto">
                  <a:xfrm>
                    <a:off x="3703" y="3308"/>
                    <a:ext cx="1" cy="1"/>
                  </a:xfrm>
                  <a:custGeom>
                    <a:avLst/>
                    <a:gdLst>
                      <a:gd name="T0" fmla="*/ 0 w 5"/>
                      <a:gd name="T1" fmla="*/ 1 h 4"/>
                      <a:gd name="T2" fmla="*/ 0 w 5"/>
                      <a:gd name="T3" fmla="*/ 1 h 4"/>
                      <a:gd name="T4" fmla="*/ 0 w 5"/>
                      <a:gd name="T5" fmla="*/ 0 h 4"/>
                      <a:gd name="T6" fmla="*/ 1 w 5"/>
                      <a:gd name="T7" fmla="*/ 1 h 4"/>
                      <a:gd name="T8" fmla="*/ 1 w 5"/>
                      <a:gd name="T9" fmla="*/ 1 h 4"/>
                      <a:gd name="T10" fmla="*/ 0 w 5"/>
                      <a:gd name="T11" fmla="*/ 1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4">
                        <a:moveTo>
                          <a:pt x="2" y="4"/>
                        </a:moveTo>
                        <a:lnTo>
                          <a:pt x="0" y="2"/>
                        </a:lnTo>
                        <a:lnTo>
                          <a:pt x="1" y="0"/>
                        </a:lnTo>
                        <a:lnTo>
                          <a:pt x="5" y="3"/>
                        </a:lnTo>
                        <a:lnTo>
                          <a:pt x="4" y="3"/>
                        </a:lnTo>
                        <a:lnTo>
                          <a:pt x="2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01" name="Freeform 187"/>
                  <p:cNvSpPr>
                    <a:spLocks/>
                  </p:cNvSpPr>
                  <p:nvPr/>
                </p:nvSpPr>
                <p:spPr bwMode="auto">
                  <a:xfrm>
                    <a:off x="3703" y="3307"/>
                    <a:ext cx="2" cy="2"/>
                  </a:xfrm>
                  <a:custGeom>
                    <a:avLst/>
                    <a:gdLst>
                      <a:gd name="T0" fmla="*/ 2 w 5"/>
                      <a:gd name="T1" fmla="*/ 2 h 5"/>
                      <a:gd name="T2" fmla="*/ 0 w 5"/>
                      <a:gd name="T3" fmla="*/ 1 h 5"/>
                      <a:gd name="T4" fmla="*/ 0 w 5"/>
                      <a:gd name="T5" fmla="*/ 0 h 5"/>
                      <a:gd name="T6" fmla="*/ 2 w 5"/>
                      <a:gd name="T7" fmla="*/ 0 h 5"/>
                      <a:gd name="T8" fmla="*/ 2 w 5"/>
                      <a:gd name="T9" fmla="*/ 0 h 5"/>
                      <a:gd name="T10" fmla="*/ 2 w 5"/>
                      <a:gd name="T11" fmla="*/ 2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5">
                        <a:moveTo>
                          <a:pt x="4" y="5"/>
                        </a:moveTo>
                        <a:lnTo>
                          <a:pt x="0" y="2"/>
                        </a:lnTo>
                        <a:lnTo>
                          <a:pt x="0" y="0"/>
                        </a:lnTo>
                        <a:lnTo>
                          <a:pt x="5" y="0"/>
                        </a:lnTo>
                        <a:lnTo>
                          <a:pt x="5" y="1"/>
                        </a:lnTo>
                        <a:lnTo>
                          <a:pt x="4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02" name="Freeform 188"/>
                  <p:cNvSpPr>
                    <a:spLocks/>
                  </p:cNvSpPr>
                  <p:nvPr/>
                </p:nvSpPr>
                <p:spPr bwMode="auto">
                  <a:xfrm>
                    <a:off x="3703" y="3307"/>
                    <a:ext cx="2" cy="1"/>
                  </a:xfrm>
                  <a:custGeom>
                    <a:avLst/>
                    <a:gdLst>
                      <a:gd name="T0" fmla="*/ 2 w 5"/>
                      <a:gd name="T1" fmla="*/ 1 h 3"/>
                      <a:gd name="T2" fmla="*/ 0 w 5"/>
                      <a:gd name="T3" fmla="*/ 1 h 3"/>
                      <a:gd name="T4" fmla="*/ 0 w 5"/>
                      <a:gd name="T5" fmla="*/ 0 h 3"/>
                      <a:gd name="T6" fmla="*/ 0 w 5"/>
                      <a:gd name="T7" fmla="*/ 0 h 3"/>
                      <a:gd name="T8" fmla="*/ 2 w 5"/>
                      <a:gd name="T9" fmla="*/ 0 h 3"/>
                      <a:gd name="T10" fmla="*/ 2 w 5"/>
                      <a:gd name="T11" fmla="*/ 1 h 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3">
                        <a:moveTo>
                          <a:pt x="5" y="3"/>
                        </a:moveTo>
                        <a:lnTo>
                          <a:pt x="0" y="3"/>
                        </a:lnTo>
                        <a:lnTo>
                          <a:pt x="0" y="0"/>
                        </a:lnTo>
                        <a:lnTo>
                          <a:pt x="5" y="0"/>
                        </a:lnTo>
                        <a:lnTo>
                          <a:pt x="5" y="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03" name="Freeform 189"/>
                  <p:cNvSpPr>
                    <a:spLocks/>
                  </p:cNvSpPr>
                  <p:nvPr/>
                </p:nvSpPr>
                <p:spPr bwMode="auto">
                  <a:xfrm>
                    <a:off x="3703" y="3305"/>
                    <a:ext cx="2" cy="2"/>
                  </a:xfrm>
                  <a:custGeom>
                    <a:avLst/>
                    <a:gdLst>
                      <a:gd name="T0" fmla="*/ 2 w 5"/>
                      <a:gd name="T1" fmla="*/ 2 h 8"/>
                      <a:gd name="T2" fmla="*/ 0 w 5"/>
                      <a:gd name="T3" fmla="*/ 2 h 8"/>
                      <a:gd name="T4" fmla="*/ 0 w 5"/>
                      <a:gd name="T5" fmla="*/ 1 h 8"/>
                      <a:gd name="T6" fmla="*/ 1 w 5"/>
                      <a:gd name="T7" fmla="*/ 0 h 8"/>
                      <a:gd name="T8" fmla="*/ 1 w 5"/>
                      <a:gd name="T9" fmla="*/ 1 h 8"/>
                      <a:gd name="T10" fmla="*/ 2 w 5"/>
                      <a:gd name="T11" fmla="*/ 1 h 8"/>
                      <a:gd name="T12" fmla="*/ 2 w 5"/>
                      <a:gd name="T13" fmla="*/ 2 h 8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5" h="8">
                        <a:moveTo>
                          <a:pt x="5" y="8"/>
                        </a:moveTo>
                        <a:lnTo>
                          <a:pt x="0" y="8"/>
                        </a:lnTo>
                        <a:lnTo>
                          <a:pt x="0" y="3"/>
                        </a:lnTo>
                        <a:lnTo>
                          <a:pt x="3" y="0"/>
                        </a:lnTo>
                        <a:lnTo>
                          <a:pt x="3" y="3"/>
                        </a:lnTo>
                        <a:lnTo>
                          <a:pt x="5" y="3"/>
                        </a:lnTo>
                        <a:lnTo>
                          <a:pt x="5" y="8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04" name="Freeform 190"/>
                  <p:cNvSpPr>
                    <a:spLocks/>
                  </p:cNvSpPr>
                  <p:nvPr/>
                </p:nvSpPr>
                <p:spPr bwMode="auto">
                  <a:xfrm>
                    <a:off x="3704" y="3305"/>
                    <a:ext cx="1" cy="1"/>
                  </a:xfrm>
                  <a:custGeom>
                    <a:avLst/>
                    <a:gdLst>
                      <a:gd name="T0" fmla="*/ 0 w 3"/>
                      <a:gd name="T1" fmla="*/ 1 h 6"/>
                      <a:gd name="T2" fmla="*/ 0 w 3"/>
                      <a:gd name="T3" fmla="*/ 1 h 6"/>
                      <a:gd name="T4" fmla="*/ 0 w 3"/>
                      <a:gd name="T5" fmla="*/ 0 h 6"/>
                      <a:gd name="T6" fmla="*/ 1 w 3"/>
                      <a:gd name="T7" fmla="*/ 0 h 6"/>
                      <a:gd name="T8" fmla="*/ 1 w 3"/>
                      <a:gd name="T9" fmla="*/ 1 h 6"/>
                      <a:gd name="T10" fmla="*/ 1 w 3"/>
                      <a:gd name="T11" fmla="*/ 1 h 6"/>
                      <a:gd name="T12" fmla="*/ 1 w 3"/>
                      <a:gd name="T13" fmla="*/ 1 h 6"/>
                      <a:gd name="T14" fmla="*/ 0 w 3"/>
                      <a:gd name="T15" fmla="*/ 1 h 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3" h="6">
                        <a:moveTo>
                          <a:pt x="0" y="6"/>
                        </a:moveTo>
                        <a:lnTo>
                          <a:pt x="0" y="3"/>
                        </a:lnTo>
                        <a:lnTo>
                          <a:pt x="0" y="0"/>
                        </a:lnTo>
                        <a:lnTo>
                          <a:pt x="2" y="0"/>
                        </a:lnTo>
                        <a:lnTo>
                          <a:pt x="2" y="3"/>
                        </a:lnTo>
                        <a:lnTo>
                          <a:pt x="3" y="4"/>
                        </a:lnTo>
                        <a:lnTo>
                          <a:pt x="2" y="6"/>
                        </a:lnTo>
                        <a:lnTo>
                          <a:pt x="0" y="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05" name="Freeform 191"/>
                  <p:cNvSpPr>
                    <a:spLocks/>
                  </p:cNvSpPr>
                  <p:nvPr/>
                </p:nvSpPr>
                <p:spPr bwMode="auto">
                  <a:xfrm>
                    <a:off x="3704" y="3305"/>
                    <a:ext cx="1" cy="1"/>
                  </a:xfrm>
                  <a:custGeom>
                    <a:avLst/>
                    <a:gdLst>
                      <a:gd name="T0" fmla="*/ 1 w 3"/>
                      <a:gd name="T1" fmla="*/ 1 h 4"/>
                      <a:gd name="T2" fmla="*/ 0 w 3"/>
                      <a:gd name="T3" fmla="*/ 1 h 4"/>
                      <a:gd name="T4" fmla="*/ 0 w 3"/>
                      <a:gd name="T5" fmla="*/ 1 h 4"/>
                      <a:gd name="T6" fmla="*/ 0 w 3"/>
                      <a:gd name="T7" fmla="*/ 0 h 4"/>
                      <a:gd name="T8" fmla="*/ 0 w 3"/>
                      <a:gd name="T9" fmla="*/ 0 h 4"/>
                      <a:gd name="T10" fmla="*/ 1 w 3"/>
                      <a:gd name="T11" fmla="*/ 1 h 4"/>
                      <a:gd name="T12" fmla="*/ 1 w 3"/>
                      <a:gd name="T13" fmla="*/ 1 h 4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3" h="4">
                        <a:moveTo>
                          <a:pt x="2" y="4"/>
                        </a:moveTo>
                        <a:lnTo>
                          <a:pt x="1" y="3"/>
                        </a:lnTo>
                        <a:lnTo>
                          <a:pt x="0" y="2"/>
                        </a:lnTo>
                        <a:lnTo>
                          <a:pt x="1" y="0"/>
                        </a:lnTo>
                        <a:lnTo>
                          <a:pt x="3" y="3"/>
                        </a:lnTo>
                        <a:lnTo>
                          <a:pt x="2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06" name="Freeform 192"/>
                  <p:cNvSpPr>
                    <a:spLocks/>
                  </p:cNvSpPr>
                  <p:nvPr/>
                </p:nvSpPr>
                <p:spPr bwMode="auto">
                  <a:xfrm>
                    <a:off x="3705" y="3304"/>
                    <a:ext cx="1" cy="1"/>
                  </a:xfrm>
                  <a:custGeom>
                    <a:avLst/>
                    <a:gdLst>
                      <a:gd name="T0" fmla="*/ 0 w 5"/>
                      <a:gd name="T1" fmla="*/ 1 h 5"/>
                      <a:gd name="T2" fmla="*/ 0 w 5"/>
                      <a:gd name="T3" fmla="*/ 0 h 5"/>
                      <a:gd name="T4" fmla="*/ 0 w 5"/>
                      <a:gd name="T5" fmla="*/ 0 h 5"/>
                      <a:gd name="T6" fmla="*/ 1 w 5"/>
                      <a:gd name="T7" fmla="*/ 0 h 5"/>
                      <a:gd name="T8" fmla="*/ 1 w 5"/>
                      <a:gd name="T9" fmla="*/ 0 h 5"/>
                      <a:gd name="T10" fmla="*/ 0 w 5"/>
                      <a:gd name="T11" fmla="*/ 1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5">
                        <a:moveTo>
                          <a:pt x="2" y="5"/>
                        </a:moveTo>
                        <a:lnTo>
                          <a:pt x="0" y="2"/>
                        </a:lnTo>
                        <a:lnTo>
                          <a:pt x="1" y="0"/>
                        </a:lnTo>
                        <a:lnTo>
                          <a:pt x="5" y="1"/>
                        </a:lnTo>
                        <a:lnTo>
                          <a:pt x="4" y="2"/>
                        </a:lnTo>
                        <a:lnTo>
                          <a:pt x="2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07" name="Freeform 193"/>
                  <p:cNvSpPr>
                    <a:spLocks/>
                  </p:cNvSpPr>
                  <p:nvPr/>
                </p:nvSpPr>
                <p:spPr bwMode="auto">
                  <a:xfrm>
                    <a:off x="3705" y="3304"/>
                    <a:ext cx="1" cy="1"/>
                  </a:xfrm>
                  <a:custGeom>
                    <a:avLst/>
                    <a:gdLst>
                      <a:gd name="T0" fmla="*/ 1 w 4"/>
                      <a:gd name="T1" fmla="*/ 1 h 3"/>
                      <a:gd name="T2" fmla="*/ 0 w 4"/>
                      <a:gd name="T3" fmla="*/ 1 h 3"/>
                      <a:gd name="T4" fmla="*/ 0 w 4"/>
                      <a:gd name="T5" fmla="*/ 0 h 3"/>
                      <a:gd name="T6" fmla="*/ 0 w 4"/>
                      <a:gd name="T7" fmla="*/ 0 h 3"/>
                      <a:gd name="T8" fmla="*/ 1 w 4"/>
                      <a:gd name="T9" fmla="*/ 0 h 3"/>
                      <a:gd name="T10" fmla="*/ 1 w 4"/>
                      <a:gd name="T11" fmla="*/ 1 h 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3">
                        <a:moveTo>
                          <a:pt x="4" y="3"/>
                        </a:moveTo>
                        <a:lnTo>
                          <a:pt x="0" y="2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4" y="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08" name="Freeform 194"/>
                  <p:cNvSpPr>
                    <a:spLocks/>
                  </p:cNvSpPr>
                  <p:nvPr/>
                </p:nvSpPr>
                <p:spPr bwMode="auto">
                  <a:xfrm>
                    <a:off x="3705" y="3299"/>
                    <a:ext cx="2" cy="5"/>
                  </a:xfrm>
                  <a:custGeom>
                    <a:avLst/>
                    <a:gdLst>
                      <a:gd name="T0" fmla="*/ 1 w 6"/>
                      <a:gd name="T1" fmla="*/ 5 h 18"/>
                      <a:gd name="T2" fmla="*/ 0 w 6"/>
                      <a:gd name="T3" fmla="*/ 5 h 18"/>
                      <a:gd name="T4" fmla="*/ 1 w 6"/>
                      <a:gd name="T5" fmla="*/ 0 h 18"/>
                      <a:gd name="T6" fmla="*/ 2 w 6"/>
                      <a:gd name="T7" fmla="*/ 0 h 18"/>
                      <a:gd name="T8" fmla="*/ 2 w 6"/>
                      <a:gd name="T9" fmla="*/ 0 h 18"/>
                      <a:gd name="T10" fmla="*/ 1 w 6"/>
                      <a:gd name="T11" fmla="*/ 5 h 1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18">
                        <a:moveTo>
                          <a:pt x="4" y="18"/>
                        </a:moveTo>
                        <a:lnTo>
                          <a:pt x="0" y="18"/>
                        </a:lnTo>
                        <a:lnTo>
                          <a:pt x="2" y="0"/>
                        </a:lnTo>
                        <a:lnTo>
                          <a:pt x="6" y="0"/>
                        </a:lnTo>
                        <a:lnTo>
                          <a:pt x="4" y="18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09" name="Freeform 195"/>
                  <p:cNvSpPr>
                    <a:spLocks/>
                  </p:cNvSpPr>
                  <p:nvPr/>
                </p:nvSpPr>
                <p:spPr bwMode="auto">
                  <a:xfrm>
                    <a:off x="3705" y="3296"/>
                    <a:ext cx="2" cy="3"/>
                  </a:xfrm>
                  <a:custGeom>
                    <a:avLst/>
                    <a:gdLst>
                      <a:gd name="T0" fmla="*/ 2 w 5"/>
                      <a:gd name="T1" fmla="*/ 3 h 14"/>
                      <a:gd name="T2" fmla="*/ 0 w 5"/>
                      <a:gd name="T3" fmla="*/ 3 h 14"/>
                      <a:gd name="T4" fmla="*/ 0 w 5"/>
                      <a:gd name="T5" fmla="*/ 0 h 14"/>
                      <a:gd name="T6" fmla="*/ 0 w 5"/>
                      <a:gd name="T7" fmla="*/ 0 h 14"/>
                      <a:gd name="T8" fmla="*/ 2 w 5"/>
                      <a:gd name="T9" fmla="*/ 0 h 14"/>
                      <a:gd name="T10" fmla="*/ 2 w 5"/>
                      <a:gd name="T11" fmla="*/ 3 h 1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14">
                        <a:moveTo>
                          <a:pt x="5" y="14"/>
                        </a:moveTo>
                        <a:lnTo>
                          <a:pt x="1" y="14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5" y="1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10" name="Freeform 196"/>
                  <p:cNvSpPr>
                    <a:spLocks/>
                  </p:cNvSpPr>
                  <p:nvPr/>
                </p:nvSpPr>
                <p:spPr bwMode="auto">
                  <a:xfrm>
                    <a:off x="3704" y="3285"/>
                    <a:ext cx="3" cy="11"/>
                  </a:xfrm>
                  <a:custGeom>
                    <a:avLst/>
                    <a:gdLst>
                      <a:gd name="T0" fmla="*/ 3 w 7"/>
                      <a:gd name="T1" fmla="*/ 11 h 43"/>
                      <a:gd name="T2" fmla="*/ 1 w 7"/>
                      <a:gd name="T3" fmla="*/ 11 h 43"/>
                      <a:gd name="T4" fmla="*/ 0 w 7"/>
                      <a:gd name="T5" fmla="*/ 0 h 43"/>
                      <a:gd name="T6" fmla="*/ 0 w 7"/>
                      <a:gd name="T7" fmla="*/ 0 h 43"/>
                      <a:gd name="T8" fmla="*/ 2 w 7"/>
                      <a:gd name="T9" fmla="*/ 0 h 43"/>
                      <a:gd name="T10" fmla="*/ 3 w 7"/>
                      <a:gd name="T11" fmla="*/ 11 h 4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43">
                        <a:moveTo>
                          <a:pt x="7" y="43"/>
                        </a:moveTo>
                        <a:lnTo>
                          <a:pt x="3" y="43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7" y="4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11" name="Freeform 197"/>
                  <p:cNvSpPr>
                    <a:spLocks/>
                  </p:cNvSpPr>
                  <p:nvPr/>
                </p:nvSpPr>
                <p:spPr bwMode="auto">
                  <a:xfrm>
                    <a:off x="3704" y="3264"/>
                    <a:ext cx="4" cy="21"/>
                  </a:xfrm>
                  <a:custGeom>
                    <a:avLst/>
                    <a:gdLst>
                      <a:gd name="T0" fmla="*/ 1 w 12"/>
                      <a:gd name="T1" fmla="*/ 21 h 83"/>
                      <a:gd name="T2" fmla="*/ 0 w 12"/>
                      <a:gd name="T3" fmla="*/ 21 h 83"/>
                      <a:gd name="T4" fmla="*/ 3 w 12"/>
                      <a:gd name="T5" fmla="*/ 1 h 83"/>
                      <a:gd name="T6" fmla="*/ 3 w 12"/>
                      <a:gd name="T7" fmla="*/ 0 h 83"/>
                      <a:gd name="T8" fmla="*/ 4 w 12"/>
                      <a:gd name="T9" fmla="*/ 1 h 83"/>
                      <a:gd name="T10" fmla="*/ 1 w 12"/>
                      <a:gd name="T11" fmla="*/ 21 h 8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2" h="83">
                        <a:moveTo>
                          <a:pt x="4" y="83"/>
                        </a:moveTo>
                        <a:lnTo>
                          <a:pt x="0" y="83"/>
                        </a:lnTo>
                        <a:lnTo>
                          <a:pt x="8" y="3"/>
                        </a:lnTo>
                        <a:lnTo>
                          <a:pt x="10" y="0"/>
                        </a:lnTo>
                        <a:lnTo>
                          <a:pt x="12" y="4"/>
                        </a:lnTo>
                        <a:lnTo>
                          <a:pt x="4" y="8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12" name="Freeform 198"/>
                  <p:cNvSpPr>
                    <a:spLocks/>
                  </p:cNvSpPr>
                  <p:nvPr/>
                </p:nvSpPr>
                <p:spPr bwMode="auto">
                  <a:xfrm>
                    <a:off x="3708" y="3264"/>
                    <a:ext cx="2" cy="1"/>
                  </a:xfrm>
                  <a:custGeom>
                    <a:avLst/>
                    <a:gdLst>
                      <a:gd name="T0" fmla="*/ 1 w 7"/>
                      <a:gd name="T1" fmla="*/ 1 h 6"/>
                      <a:gd name="T2" fmla="*/ 0 w 7"/>
                      <a:gd name="T3" fmla="*/ 0 h 6"/>
                      <a:gd name="T4" fmla="*/ 2 w 7"/>
                      <a:gd name="T5" fmla="*/ 0 h 6"/>
                      <a:gd name="T6" fmla="*/ 2 w 7"/>
                      <a:gd name="T7" fmla="*/ 0 h 6"/>
                      <a:gd name="T8" fmla="*/ 2 w 7"/>
                      <a:gd name="T9" fmla="*/ 1 h 6"/>
                      <a:gd name="T10" fmla="*/ 1 w 7"/>
                      <a:gd name="T11" fmla="*/ 1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6">
                        <a:moveTo>
                          <a:pt x="2" y="6"/>
                        </a:moveTo>
                        <a:lnTo>
                          <a:pt x="0" y="2"/>
                        </a:lnTo>
                        <a:lnTo>
                          <a:pt x="6" y="0"/>
                        </a:lnTo>
                        <a:lnTo>
                          <a:pt x="7" y="5"/>
                        </a:lnTo>
                        <a:lnTo>
                          <a:pt x="2" y="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13" name="Freeform 199"/>
                  <p:cNvSpPr>
                    <a:spLocks/>
                  </p:cNvSpPr>
                  <p:nvPr/>
                </p:nvSpPr>
                <p:spPr bwMode="auto">
                  <a:xfrm>
                    <a:off x="3710" y="3264"/>
                    <a:ext cx="2" cy="1"/>
                  </a:xfrm>
                  <a:custGeom>
                    <a:avLst/>
                    <a:gdLst>
                      <a:gd name="T0" fmla="*/ 0 w 6"/>
                      <a:gd name="T1" fmla="*/ 1 h 5"/>
                      <a:gd name="T2" fmla="*/ 0 w 6"/>
                      <a:gd name="T3" fmla="*/ 0 h 5"/>
                      <a:gd name="T4" fmla="*/ 1 w 6"/>
                      <a:gd name="T5" fmla="*/ 0 h 5"/>
                      <a:gd name="T6" fmla="*/ 2 w 6"/>
                      <a:gd name="T7" fmla="*/ 0 h 5"/>
                      <a:gd name="T8" fmla="*/ 2 w 6"/>
                      <a:gd name="T9" fmla="*/ 1 h 5"/>
                      <a:gd name="T10" fmla="*/ 0 w 6"/>
                      <a:gd name="T11" fmla="*/ 1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5">
                        <a:moveTo>
                          <a:pt x="1" y="5"/>
                        </a:moveTo>
                        <a:lnTo>
                          <a:pt x="0" y="0"/>
                        </a:lnTo>
                        <a:lnTo>
                          <a:pt x="3" y="0"/>
                        </a:lnTo>
                        <a:lnTo>
                          <a:pt x="6" y="2"/>
                        </a:lnTo>
                        <a:lnTo>
                          <a:pt x="5" y="4"/>
                        </a:lnTo>
                        <a:lnTo>
                          <a:pt x="1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14" name="Freeform 200"/>
                  <p:cNvSpPr>
                    <a:spLocks/>
                  </p:cNvSpPr>
                  <p:nvPr/>
                </p:nvSpPr>
                <p:spPr bwMode="auto">
                  <a:xfrm>
                    <a:off x="3711" y="3256"/>
                    <a:ext cx="5" cy="8"/>
                  </a:xfrm>
                  <a:custGeom>
                    <a:avLst/>
                    <a:gdLst>
                      <a:gd name="T0" fmla="*/ 1 w 17"/>
                      <a:gd name="T1" fmla="*/ 8 h 32"/>
                      <a:gd name="T2" fmla="*/ 0 w 17"/>
                      <a:gd name="T3" fmla="*/ 8 h 32"/>
                      <a:gd name="T4" fmla="*/ 4 w 17"/>
                      <a:gd name="T5" fmla="*/ 1 h 32"/>
                      <a:gd name="T6" fmla="*/ 5 w 17"/>
                      <a:gd name="T7" fmla="*/ 0 h 32"/>
                      <a:gd name="T8" fmla="*/ 5 w 17"/>
                      <a:gd name="T9" fmla="*/ 2 h 32"/>
                      <a:gd name="T10" fmla="*/ 1 w 17"/>
                      <a:gd name="T11" fmla="*/ 8 h 3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7" h="32">
                        <a:moveTo>
                          <a:pt x="3" y="32"/>
                        </a:moveTo>
                        <a:lnTo>
                          <a:pt x="0" y="30"/>
                        </a:lnTo>
                        <a:lnTo>
                          <a:pt x="14" y="2"/>
                        </a:lnTo>
                        <a:lnTo>
                          <a:pt x="16" y="0"/>
                        </a:lnTo>
                        <a:lnTo>
                          <a:pt x="17" y="6"/>
                        </a:lnTo>
                        <a:lnTo>
                          <a:pt x="3" y="3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15" name="Freeform 201"/>
                  <p:cNvSpPr>
                    <a:spLocks/>
                  </p:cNvSpPr>
                  <p:nvPr/>
                </p:nvSpPr>
                <p:spPr bwMode="auto">
                  <a:xfrm>
                    <a:off x="3716" y="3256"/>
                    <a:ext cx="2" cy="2"/>
                  </a:xfrm>
                  <a:custGeom>
                    <a:avLst/>
                    <a:gdLst>
                      <a:gd name="T0" fmla="*/ 0 w 5"/>
                      <a:gd name="T1" fmla="*/ 2 h 6"/>
                      <a:gd name="T2" fmla="*/ 0 w 5"/>
                      <a:gd name="T3" fmla="*/ 0 h 6"/>
                      <a:gd name="T4" fmla="*/ 1 w 5"/>
                      <a:gd name="T5" fmla="*/ 0 h 6"/>
                      <a:gd name="T6" fmla="*/ 2 w 5"/>
                      <a:gd name="T7" fmla="*/ 1 h 6"/>
                      <a:gd name="T8" fmla="*/ 2 w 5"/>
                      <a:gd name="T9" fmla="*/ 2 h 6"/>
                      <a:gd name="T10" fmla="*/ 0 w 5"/>
                      <a:gd name="T11" fmla="*/ 2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6">
                        <a:moveTo>
                          <a:pt x="1" y="6"/>
                        </a:moveTo>
                        <a:lnTo>
                          <a:pt x="0" y="0"/>
                        </a:lnTo>
                        <a:lnTo>
                          <a:pt x="3" y="0"/>
                        </a:lnTo>
                        <a:lnTo>
                          <a:pt x="5" y="4"/>
                        </a:lnTo>
                        <a:lnTo>
                          <a:pt x="4" y="6"/>
                        </a:lnTo>
                        <a:lnTo>
                          <a:pt x="1" y="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16" name="Freeform 202"/>
                  <p:cNvSpPr>
                    <a:spLocks/>
                  </p:cNvSpPr>
                  <p:nvPr/>
                </p:nvSpPr>
                <p:spPr bwMode="auto">
                  <a:xfrm>
                    <a:off x="3717" y="3256"/>
                    <a:ext cx="1" cy="1"/>
                  </a:xfrm>
                  <a:custGeom>
                    <a:avLst/>
                    <a:gdLst>
                      <a:gd name="T0" fmla="*/ 1 w 4"/>
                      <a:gd name="T1" fmla="*/ 1 h 5"/>
                      <a:gd name="T2" fmla="*/ 0 w 4"/>
                      <a:gd name="T3" fmla="*/ 0 h 5"/>
                      <a:gd name="T4" fmla="*/ 1 w 4"/>
                      <a:gd name="T5" fmla="*/ 0 h 5"/>
                      <a:gd name="T6" fmla="*/ 1 w 4"/>
                      <a:gd name="T7" fmla="*/ 0 h 5"/>
                      <a:gd name="T8" fmla="*/ 1 w 4"/>
                      <a:gd name="T9" fmla="*/ 1 h 5"/>
                      <a:gd name="T10" fmla="*/ 1 w 4"/>
                      <a:gd name="T11" fmla="*/ 1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5">
                        <a:moveTo>
                          <a:pt x="2" y="5"/>
                        </a:moveTo>
                        <a:lnTo>
                          <a:pt x="0" y="1"/>
                        </a:lnTo>
                        <a:lnTo>
                          <a:pt x="2" y="0"/>
                        </a:lnTo>
                        <a:lnTo>
                          <a:pt x="4" y="3"/>
                        </a:lnTo>
                        <a:lnTo>
                          <a:pt x="2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17" name="Freeform 203"/>
                  <p:cNvSpPr>
                    <a:spLocks/>
                  </p:cNvSpPr>
                  <p:nvPr/>
                </p:nvSpPr>
                <p:spPr bwMode="auto">
                  <a:xfrm>
                    <a:off x="3718" y="3256"/>
                    <a:ext cx="1" cy="1"/>
                  </a:xfrm>
                  <a:custGeom>
                    <a:avLst/>
                    <a:gdLst>
                      <a:gd name="T0" fmla="*/ 1 w 4"/>
                      <a:gd name="T1" fmla="*/ 1 h 4"/>
                      <a:gd name="T2" fmla="*/ 0 w 4"/>
                      <a:gd name="T3" fmla="*/ 0 h 4"/>
                      <a:gd name="T4" fmla="*/ 0 w 4"/>
                      <a:gd name="T5" fmla="*/ 0 h 4"/>
                      <a:gd name="T6" fmla="*/ 1 w 4"/>
                      <a:gd name="T7" fmla="*/ 0 h 4"/>
                      <a:gd name="T8" fmla="*/ 1 w 4"/>
                      <a:gd name="T9" fmla="*/ 0 h 4"/>
                      <a:gd name="T10" fmla="*/ 1 w 4"/>
                      <a:gd name="T11" fmla="*/ 1 h 4"/>
                      <a:gd name="T12" fmla="*/ 1 w 4"/>
                      <a:gd name="T13" fmla="*/ 1 h 4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4" h="4">
                        <a:moveTo>
                          <a:pt x="2" y="4"/>
                        </a:moveTo>
                        <a:lnTo>
                          <a:pt x="0" y="1"/>
                        </a:lnTo>
                        <a:lnTo>
                          <a:pt x="1" y="0"/>
                        </a:lnTo>
                        <a:lnTo>
                          <a:pt x="2" y="1"/>
                        </a:lnTo>
                        <a:lnTo>
                          <a:pt x="4" y="1"/>
                        </a:lnTo>
                        <a:lnTo>
                          <a:pt x="3" y="2"/>
                        </a:lnTo>
                        <a:lnTo>
                          <a:pt x="2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18" name="Freeform 204"/>
                  <p:cNvSpPr>
                    <a:spLocks/>
                  </p:cNvSpPr>
                  <p:nvPr/>
                </p:nvSpPr>
                <p:spPr bwMode="auto">
                  <a:xfrm>
                    <a:off x="3718" y="3255"/>
                    <a:ext cx="1" cy="1"/>
                  </a:xfrm>
                  <a:custGeom>
                    <a:avLst/>
                    <a:gdLst>
                      <a:gd name="T0" fmla="*/ 1 w 4"/>
                      <a:gd name="T1" fmla="*/ 1 h 4"/>
                      <a:gd name="T2" fmla="*/ 1 w 4"/>
                      <a:gd name="T3" fmla="*/ 1 h 4"/>
                      <a:gd name="T4" fmla="*/ 0 w 4"/>
                      <a:gd name="T5" fmla="*/ 1 h 4"/>
                      <a:gd name="T6" fmla="*/ 0 w 4"/>
                      <a:gd name="T7" fmla="*/ 0 h 4"/>
                      <a:gd name="T8" fmla="*/ 1 w 4"/>
                      <a:gd name="T9" fmla="*/ 0 h 4"/>
                      <a:gd name="T10" fmla="*/ 1 w 4"/>
                      <a:gd name="T11" fmla="*/ 0 h 4"/>
                      <a:gd name="T12" fmla="*/ 1 w 4"/>
                      <a:gd name="T13" fmla="*/ 1 h 4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4" h="4">
                        <a:moveTo>
                          <a:pt x="4" y="4"/>
                        </a:moveTo>
                        <a:lnTo>
                          <a:pt x="2" y="4"/>
                        </a:lnTo>
                        <a:lnTo>
                          <a:pt x="0" y="4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4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19" name="Freeform 205"/>
                  <p:cNvSpPr>
                    <a:spLocks/>
                  </p:cNvSpPr>
                  <p:nvPr/>
                </p:nvSpPr>
                <p:spPr bwMode="auto">
                  <a:xfrm>
                    <a:off x="3717" y="3252"/>
                    <a:ext cx="2" cy="3"/>
                  </a:xfrm>
                  <a:custGeom>
                    <a:avLst/>
                    <a:gdLst>
                      <a:gd name="T0" fmla="*/ 2 w 5"/>
                      <a:gd name="T1" fmla="*/ 3 h 11"/>
                      <a:gd name="T2" fmla="*/ 0 w 5"/>
                      <a:gd name="T3" fmla="*/ 3 h 11"/>
                      <a:gd name="T4" fmla="*/ 0 w 5"/>
                      <a:gd name="T5" fmla="*/ 0 h 11"/>
                      <a:gd name="T6" fmla="*/ 0 w 5"/>
                      <a:gd name="T7" fmla="*/ 0 h 11"/>
                      <a:gd name="T8" fmla="*/ 2 w 5"/>
                      <a:gd name="T9" fmla="*/ 0 h 11"/>
                      <a:gd name="T10" fmla="*/ 2 w 5"/>
                      <a:gd name="T11" fmla="*/ 3 h 1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11">
                        <a:moveTo>
                          <a:pt x="5" y="11"/>
                        </a:moveTo>
                        <a:lnTo>
                          <a:pt x="1" y="11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5" y="1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20" name="Freeform 206"/>
                  <p:cNvSpPr>
                    <a:spLocks/>
                  </p:cNvSpPr>
                  <p:nvPr/>
                </p:nvSpPr>
                <p:spPr bwMode="auto">
                  <a:xfrm>
                    <a:off x="3717" y="3251"/>
                    <a:ext cx="2" cy="1"/>
                  </a:xfrm>
                  <a:custGeom>
                    <a:avLst/>
                    <a:gdLst>
                      <a:gd name="T0" fmla="*/ 2 w 4"/>
                      <a:gd name="T1" fmla="*/ 1 h 5"/>
                      <a:gd name="T2" fmla="*/ 0 w 4"/>
                      <a:gd name="T3" fmla="*/ 1 h 5"/>
                      <a:gd name="T4" fmla="*/ 0 w 4"/>
                      <a:gd name="T5" fmla="*/ 0 h 5"/>
                      <a:gd name="T6" fmla="*/ 1 w 4"/>
                      <a:gd name="T7" fmla="*/ 0 h 5"/>
                      <a:gd name="T8" fmla="*/ 2 w 4"/>
                      <a:gd name="T9" fmla="*/ 1 h 5"/>
                      <a:gd name="T10" fmla="*/ 2 w 4"/>
                      <a:gd name="T11" fmla="*/ 1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5">
                        <a:moveTo>
                          <a:pt x="4" y="5"/>
                        </a:moveTo>
                        <a:lnTo>
                          <a:pt x="0" y="5"/>
                        </a:lnTo>
                        <a:lnTo>
                          <a:pt x="0" y="1"/>
                        </a:lnTo>
                        <a:lnTo>
                          <a:pt x="1" y="0"/>
                        </a:lnTo>
                        <a:lnTo>
                          <a:pt x="4" y="3"/>
                        </a:lnTo>
                        <a:lnTo>
                          <a:pt x="4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21" name="Freeform 207"/>
                  <p:cNvSpPr>
                    <a:spLocks/>
                  </p:cNvSpPr>
                  <p:nvPr/>
                </p:nvSpPr>
                <p:spPr bwMode="auto">
                  <a:xfrm>
                    <a:off x="3718" y="3249"/>
                    <a:ext cx="4" cy="3"/>
                  </a:xfrm>
                  <a:custGeom>
                    <a:avLst/>
                    <a:gdLst>
                      <a:gd name="T0" fmla="*/ 1 w 14"/>
                      <a:gd name="T1" fmla="*/ 3 h 11"/>
                      <a:gd name="T2" fmla="*/ 0 w 14"/>
                      <a:gd name="T3" fmla="*/ 2 h 11"/>
                      <a:gd name="T4" fmla="*/ 3 w 14"/>
                      <a:gd name="T5" fmla="*/ 0 h 11"/>
                      <a:gd name="T6" fmla="*/ 4 w 14"/>
                      <a:gd name="T7" fmla="*/ 1 h 11"/>
                      <a:gd name="T8" fmla="*/ 4 w 14"/>
                      <a:gd name="T9" fmla="*/ 1 h 11"/>
                      <a:gd name="T10" fmla="*/ 1 w 14"/>
                      <a:gd name="T11" fmla="*/ 3 h 1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4" h="11">
                        <a:moveTo>
                          <a:pt x="3" y="11"/>
                        </a:moveTo>
                        <a:lnTo>
                          <a:pt x="0" y="8"/>
                        </a:lnTo>
                        <a:lnTo>
                          <a:pt x="12" y="0"/>
                        </a:lnTo>
                        <a:lnTo>
                          <a:pt x="14" y="3"/>
                        </a:lnTo>
                        <a:lnTo>
                          <a:pt x="14" y="4"/>
                        </a:lnTo>
                        <a:lnTo>
                          <a:pt x="3" y="1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22" name="Freeform 208"/>
                  <p:cNvSpPr>
                    <a:spLocks/>
                  </p:cNvSpPr>
                  <p:nvPr/>
                </p:nvSpPr>
                <p:spPr bwMode="auto">
                  <a:xfrm>
                    <a:off x="3722" y="3248"/>
                    <a:ext cx="1" cy="2"/>
                  </a:xfrm>
                  <a:custGeom>
                    <a:avLst/>
                    <a:gdLst>
                      <a:gd name="T0" fmla="*/ 1 w 4"/>
                      <a:gd name="T1" fmla="*/ 2 h 7"/>
                      <a:gd name="T2" fmla="*/ 0 w 4"/>
                      <a:gd name="T3" fmla="*/ 1 h 7"/>
                      <a:gd name="T4" fmla="*/ 1 w 4"/>
                      <a:gd name="T5" fmla="*/ 0 h 7"/>
                      <a:gd name="T6" fmla="*/ 1 w 4"/>
                      <a:gd name="T7" fmla="*/ 0 h 7"/>
                      <a:gd name="T8" fmla="*/ 1 w 4"/>
                      <a:gd name="T9" fmla="*/ 1 h 7"/>
                      <a:gd name="T10" fmla="*/ 1 w 4"/>
                      <a:gd name="T11" fmla="*/ 2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7">
                        <a:moveTo>
                          <a:pt x="2" y="7"/>
                        </a:moveTo>
                        <a:lnTo>
                          <a:pt x="0" y="4"/>
                        </a:lnTo>
                        <a:lnTo>
                          <a:pt x="2" y="1"/>
                        </a:lnTo>
                        <a:lnTo>
                          <a:pt x="3" y="0"/>
                        </a:lnTo>
                        <a:lnTo>
                          <a:pt x="4" y="5"/>
                        </a:lnTo>
                        <a:lnTo>
                          <a:pt x="2" y="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23" name="Freeform 209"/>
                  <p:cNvSpPr>
                    <a:spLocks/>
                  </p:cNvSpPr>
                  <p:nvPr/>
                </p:nvSpPr>
                <p:spPr bwMode="auto">
                  <a:xfrm>
                    <a:off x="3723" y="3248"/>
                    <a:ext cx="1" cy="1"/>
                  </a:xfrm>
                  <a:custGeom>
                    <a:avLst/>
                    <a:gdLst>
                      <a:gd name="T0" fmla="*/ 0 w 4"/>
                      <a:gd name="T1" fmla="*/ 1 h 6"/>
                      <a:gd name="T2" fmla="*/ 0 w 4"/>
                      <a:gd name="T3" fmla="*/ 0 h 6"/>
                      <a:gd name="T4" fmla="*/ 1 w 4"/>
                      <a:gd name="T5" fmla="*/ 0 h 6"/>
                      <a:gd name="T6" fmla="*/ 1 w 4"/>
                      <a:gd name="T7" fmla="*/ 0 h 6"/>
                      <a:gd name="T8" fmla="*/ 1 w 4"/>
                      <a:gd name="T9" fmla="*/ 1 h 6"/>
                      <a:gd name="T10" fmla="*/ 0 w 4"/>
                      <a:gd name="T11" fmla="*/ 1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6">
                        <a:moveTo>
                          <a:pt x="1" y="6"/>
                        </a:moveTo>
                        <a:lnTo>
                          <a:pt x="0" y="1"/>
                        </a:lnTo>
                        <a:lnTo>
                          <a:pt x="4" y="0"/>
                        </a:lnTo>
                        <a:lnTo>
                          <a:pt x="4" y="5"/>
                        </a:lnTo>
                        <a:lnTo>
                          <a:pt x="1" y="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24" name="Freeform 210"/>
                  <p:cNvSpPr>
                    <a:spLocks/>
                  </p:cNvSpPr>
                  <p:nvPr/>
                </p:nvSpPr>
                <p:spPr bwMode="auto">
                  <a:xfrm>
                    <a:off x="3724" y="3247"/>
                    <a:ext cx="2" cy="2"/>
                  </a:xfrm>
                  <a:custGeom>
                    <a:avLst/>
                    <a:gdLst>
                      <a:gd name="T0" fmla="*/ 0 w 6"/>
                      <a:gd name="T1" fmla="*/ 2 h 6"/>
                      <a:gd name="T2" fmla="*/ 0 w 6"/>
                      <a:gd name="T3" fmla="*/ 0 h 6"/>
                      <a:gd name="T4" fmla="*/ 2 w 6"/>
                      <a:gd name="T5" fmla="*/ 0 h 6"/>
                      <a:gd name="T6" fmla="*/ 2 w 6"/>
                      <a:gd name="T7" fmla="*/ 0 h 6"/>
                      <a:gd name="T8" fmla="*/ 2 w 6"/>
                      <a:gd name="T9" fmla="*/ 2 h 6"/>
                      <a:gd name="T10" fmla="*/ 0 w 6"/>
                      <a:gd name="T11" fmla="*/ 2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6">
                        <a:moveTo>
                          <a:pt x="0" y="6"/>
                        </a:moveTo>
                        <a:lnTo>
                          <a:pt x="0" y="1"/>
                        </a:lnTo>
                        <a:lnTo>
                          <a:pt x="6" y="0"/>
                        </a:lnTo>
                        <a:lnTo>
                          <a:pt x="6" y="5"/>
                        </a:lnTo>
                        <a:lnTo>
                          <a:pt x="0" y="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25" name="Freeform 211"/>
                  <p:cNvSpPr>
                    <a:spLocks/>
                  </p:cNvSpPr>
                  <p:nvPr/>
                </p:nvSpPr>
                <p:spPr bwMode="auto">
                  <a:xfrm>
                    <a:off x="3726" y="3247"/>
                    <a:ext cx="12" cy="3"/>
                  </a:xfrm>
                  <a:custGeom>
                    <a:avLst/>
                    <a:gdLst>
                      <a:gd name="T0" fmla="*/ 0 w 37"/>
                      <a:gd name="T1" fmla="*/ 2 h 10"/>
                      <a:gd name="T2" fmla="*/ 0 w 37"/>
                      <a:gd name="T3" fmla="*/ 0 h 10"/>
                      <a:gd name="T4" fmla="*/ 12 w 37"/>
                      <a:gd name="T5" fmla="*/ 2 h 10"/>
                      <a:gd name="T6" fmla="*/ 12 w 37"/>
                      <a:gd name="T7" fmla="*/ 2 h 10"/>
                      <a:gd name="T8" fmla="*/ 11 w 37"/>
                      <a:gd name="T9" fmla="*/ 3 h 10"/>
                      <a:gd name="T10" fmla="*/ 0 w 37"/>
                      <a:gd name="T11" fmla="*/ 2 h 1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7" h="10">
                        <a:moveTo>
                          <a:pt x="0" y="5"/>
                        </a:moveTo>
                        <a:lnTo>
                          <a:pt x="0" y="0"/>
                        </a:lnTo>
                        <a:lnTo>
                          <a:pt x="36" y="5"/>
                        </a:lnTo>
                        <a:lnTo>
                          <a:pt x="37" y="6"/>
                        </a:lnTo>
                        <a:lnTo>
                          <a:pt x="35" y="10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26" name="Freeform 212"/>
                  <p:cNvSpPr>
                    <a:spLocks/>
                  </p:cNvSpPr>
                  <p:nvPr/>
                </p:nvSpPr>
                <p:spPr bwMode="auto">
                  <a:xfrm>
                    <a:off x="3738" y="3249"/>
                    <a:ext cx="13" cy="10"/>
                  </a:xfrm>
                  <a:custGeom>
                    <a:avLst/>
                    <a:gdLst>
                      <a:gd name="T0" fmla="*/ 0 w 39"/>
                      <a:gd name="T1" fmla="*/ 1 h 40"/>
                      <a:gd name="T2" fmla="*/ 1 w 39"/>
                      <a:gd name="T3" fmla="*/ 0 h 40"/>
                      <a:gd name="T4" fmla="*/ 13 w 39"/>
                      <a:gd name="T5" fmla="*/ 9 h 40"/>
                      <a:gd name="T6" fmla="*/ 13 w 39"/>
                      <a:gd name="T7" fmla="*/ 10 h 40"/>
                      <a:gd name="T8" fmla="*/ 12 w 39"/>
                      <a:gd name="T9" fmla="*/ 10 h 40"/>
                      <a:gd name="T10" fmla="*/ 0 w 39"/>
                      <a:gd name="T11" fmla="*/ 1 h 4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9" h="40">
                        <a:moveTo>
                          <a:pt x="0" y="4"/>
                        </a:moveTo>
                        <a:lnTo>
                          <a:pt x="2" y="0"/>
                        </a:lnTo>
                        <a:lnTo>
                          <a:pt x="38" y="37"/>
                        </a:lnTo>
                        <a:lnTo>
                          <a:pt x="39" y="39"/>
                        </a:lnTo>
                        <a:lnTo>
                          <a:pt x="35" y="40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27" name="Freeform 213"/>
                  <p:cNvSpPr>
                    <a:spLocks/>
                  </p:cNvSpPr>
                  <p:nvPr/>
                </p:nvSpPr>
                <p:spPr bwMode="auto">
                  <a:xfrm>
                    <a:off x="3749" y="3259"/>
                    <a:ext cx="2" cy="3"/>
                  </a:xfrm>
                  <a:custGeom>
                    <a:avLst/>
                    <a:gdLst>
                      <a:gd name="T0" fmla="*/ 0 w 5"/>
                      <a:gd name="T1" fmla="*/ 0 h 13"/>
                      <a:gd name="T2" fmla="*/ 2 w 5"/>
                      <a:gd name="T3" fmla="*/ 0 h 13"/>
                      <a:gd name="T4" fmla="*/ 2 w 5"/>
                      <a:gd name="T5" fmla="*/ 2 h 13"/>
                      <a:gd name="T6" fmla="*/ 1 w 5"/>
                      <a:gd name="T7" fmla="*/ 3 h 13"/>
                      <a:gd name="T8" fmla="*/ 0 w 5"/>
                      <a:gd name="T9" fmla="*/ 2 h 13"/>
                      <a:gd name="T10" fmla="*/ 0 w 5"/>
                      <a:gd name="T11" fmla="*/ 0 h 1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13">
                        <a:moveTo>
                          <a:pt x="0" y="1"/>
                        </a:moveTo>
                        <a:lnTo>
                          <a:pt x="4" y="0"/>
                        </a:lnTo>
                        <a:lnTo>
                          <a:pt x="5" y="8"/>
                        </a:lnTo>
                        <a:lnTo>
                          <a:pt x="3" y="13"/>
                        </a:lnTo>
                        <a:lnTo>
                          <a:pt x="1" y="10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28" name="Freeform 214"/>
                  <p:cNvSpPr>
                    <a:spLocks/>
                  </p:cNvSpPr>
                  <p:nvPr/>
                </p:nvSpPr>
                <p:spPr bwMode="auto">
                  <a:xfrm>
                    <a:off x="3750" y="3261"/>
                    <a:ext cx="4" cy="1"/>
                  </a:xfrm>
                  <a:custGeom>
                    <a:avLst/>
                    <a:gdLst>
                      <a:gd name="T0" fmla="*/ 0 w 11"/>
                      <a:gd name="T1" fmla="*/ 1 h 5"/>
                      <a:gd name="T2" fmla="*/ 1 w 11"/>
                      <a:gd name="T3" fmla="*/ 0 h 5"/>
                      <a:gd name="T4" fmla="*/ 3 w 11"/>
                      <a:gd name="T5" fmla="*/ 0 h 5"/>
                      <a:gd name="T6" fmla="*/ 4 w 11"/>
                      <a:gd name="T7" fmla="*/ 1 h 5"/>
                      <a:gd name="T8" fmla="*/ 3 w 11"/>
                      <a:gd name="T9" fmla="*/ 1 h 5"/>
                      <a:gd name="T10" fmla="*/ 0 w 11"/>
                      <a:gd name="T11" fmla="*/ 1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1" h="5">
                        <a:moveTo>
                          <a:pt x="0" y="5"/>
                        </a:moveTo>
                        <a:lnTo>
                          <a:pt x="2" y="0"/>
                        </a:lnTo>
                        <a:lnTo>
                          <a:pt x="8" y="0"/>
                        </a:lnTo>
                        <a:lnTo>
                          <a:pt x="11" y="4"/>
                        </a:lnTo>
                        <a:lnTo>
                          <a:pt x="9" y="5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29" name="Freeform 215"/>
                  <p:cNvSpPr>
                    <a:spLocks/>
                  </p:cNvSpPr>
                  <p:nvPr/>
                </p:nvSpPr>
                <p:spPr bwMode="auto">
                  <a:xfrm>
                    <a:off x="3753" y="3258"/>
                    <a:ext cx="2" cy="4"/>
                  </a:xfrm>
                  <a:custGeom>
                    <a:avLst/>
                    <a:gdLst>
                      <a:gd name="T0" fmla="*/ 1 w 5"/>
                      <a:gd name="T1" fmla="*/ 4 h 14"/>
                      <a:gd name="T2" fmla="*/ 0 w 5"/>
                      <a:gd name="T3" fmla="*/ 3 h 14"/>
                      <a:gd name="T4" fmla="*/ 0 w 5"/>
                      <a:gd name="T5" fmla="*/ 0 h 14"/>
                      <a:gd name="T6" fmla="*/ 0 w 5"/>
                      <a:gd name="T7" fmla="*/ 0 h 14"/>
                      <a:gd name="T8" fmla="*/ 2 w 5"/>
                      <a:gd name="T9" fmla="*/ 1 h 14"/>
                      <a:gd name="T10" fmla="*/ 1 w 5"/>
                      <a:gd name="T11" fmla="*/ 4 h 1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14">
                        <a:moveTo>
                          <a:pt x="3" y="14"/>
                        </a:moveTo>
                        <a:lnTo>
                          <a:pt x="0" y="10"/>
                        </a:lnTo>
                        <a:lnTo>
                          <a:pt x="1" y="0"/>
                        </a:lnTo>
                        <a:lnTo>
                          <a:pt x="5" y="2"/>
                        </a:lnTo>
                        <a:lnTo>
                          <a:pt x="3" y="1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30" name="Freeform 216"/>
                  <p:cNvSpPr>
                    <a:spLocks/>
                  </p:cNvSpPr>
                  <p:nvPr/>
                </p:nvSpPr>
                <p:spPr bwMode="auto">
                  <a:xfrm>
                    <a:off x="3753" y="3257"/>
                    <a:ext cx="2" cy="2"/>
                  </a:xfrm>
                  <a:custGeom>
                    <a:avLst/>
                    <a:gdLst>
                      <a:gd name="T0" fmla="*/ 2 w 5"/>
                      <a:gd name="T1" fmla="*/ 2 h 7"/>
                      <a:gd name="T2" fmla="*/ 0 w 5"/>
                      <a:gd name="T3" fmla="*/ 1 h 7"/>
                      <a:gd name="T4" fmla="*/ 0 w 5"/>
                      <a:gd name="T5" fmla="*/ 0 h 7"/>
                      <a:gd name="T6" fmla="*/ 1 w 5"/>
                      <a:gd name="T7" fmla="*/ 0 h 7"/>
                      <a:gd name="T8" fmla="*/ 2 w 5"/>
                      <a:gd name="T9" fmla="*/ 1 h 7"/>
                      <a:gd name="T10" fmla="*/ 2 w 5"/>
                      <a:gd name="T11" fmla="*/ 2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7">
                        <a:moveTo>
                          <a:pt x="4" y="7"/>
                        </a:moveTo>
                        <a:lnTo>
                          <a:pt x="0" y="5"/>
                        </a:lnTo>
                        <a:lnTo>
                          <a:pt x="1" y="1"/>
                        </a:lnTo>
                        <a:lnTo>
                          <a:pt x="2" y="0"/>
                        </a:lnTo>
                        <a:lnTo>
                          <a:pt x="5" y="3"/>
                        </a:lnTo>
                        <a:lnTo>
                          <a:pt x="4" y="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31" name="Freeform 217"/>
                  <p:cNvSpPr>
                    <a:spLocks/>
                  </p:cNvSpPr>
                  <p:nvPr/>
                </p:nvSpPr>
                <p:spPr bwMode="auto">
                  <a:xfrm>
                    <a:off x="3754" y="3256"/>
                    <a:ext cx="1" cy="2"/>
                  </a:xfrm>
                  <a:custGeom>
                    <a:avLst/>
                    <a:gdLst>
                      <a:gd name="T0" fmla="*/ 1 w 4"/>
                      <a:gd name="T1" fmla="*/ 2 h 6"/>
                      <a:gd name="T2" fmla="*/ 0 w 4"/>
                      <a:gd name="T3" fmla="*/ 1 h 6"/>
                      <a:gd name="T4" fmla="*/ 1 w 4"/>
                      <a:gd name="T5" fmla="*/ 0 h 6"/>
                      <a:gd name="T6" fmla="*/ 1 w 4"/>
                      <a:gd name="T7" fmla="*/ 0 h 6"/>
                      <a:gd name="T8" fmla="*/ 1 w 4"/>
                      <a:gd name="T9" fmla="*/ 1 h 6"/>
                      <a:gd name="T10" fmla="*/ 1 w 4"/>
                      <a:gd name="T11" fmla="*/ 2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6">
                        <a:moveTo>
                          <a:pt x="3" y="6"/>
                        </a:moveTo>
                        <a:lnTo>
                          <a:pt x="0" y="3"/>
                        </a:lnTo>
                        <a:lnTo>
                          <a:pt x="2" y="0"/>
                        </a:lnTo>
                        <a:lnTo>
                          <a:pt x="4" y="3"/>
                        </a:lnTo>
                        <a:lnTo>
                          <a:pt x="3" y="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32" name="Freeform 218"/>
                  <p:cNvSpPr>
                    <a:spLocks/>
                  </p:cNvSpPr>
                  <p:nvPr/>
                </p:nvSpPr>
                <p:spPr bwMode="auto">
                  <a:xfrm>
                    <a:off x="3755" y="3256"/>
                    <a:ext cx="1" cy="1"/>
                  </a:xfrm>
                  <a:custGeom>
                    <a:avLst/>
                    <a:gdLst>
                      <a:gd name="T0" fmla="*/ 1 w 3"/>
                      <a:gd name="T1" fmla="*/ 1 h 5"/>
                      <a:gd name="T2" fmla="*/ 0 w 3"/>
                      <a:gd name="T3" fmla="*/ 0 h 5"/>
                      <a:gd name="T4" fmla="*/ 0 w 3"/>
                      <a:gd name="T5" fmla="*/ 0 h 5"/>
                      <a:gd name="T6" fmla="*/ 1 w 3"/>
                      <a:gd name="T7" fmla="*/ 0 h 5"/>
                      <a:gd name="T8" fmla="*/ 1 w 3"/>
                      <a:gd name="T9" fmla="*/ 0 h 5"/>
                      <a:gd name="T10" fmla="*/ 1 w 3"/>
                      <a:gd name="T11" fmla="*/ 1 h 5"/>
                      <a:gd name="T12" fmla="*/ 1 w 3"/>
                      <a:gd name="T13" fmla="*/ 1 h 5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3" h="5">
                        <a:moveTo>
                          <a:pt x="2" y="5"/>
                        </a:moveTo>
                        <a:lnTo>
                          <a:pt x="0" y="2"/>
                        </a:lnTo>
                        <a:lnTo>
                          <a:pt x="1" y="1"/>
                        </a:lnTo>
                        <a:lnTo>
                          <a:pt x="2" y="0"/>
                        </a:lnTo>
                        <a:lnTo>
                          <a:pt x="2" y="2"/>
                        </a:lnTo>
                        <a:lnTo>
                          <a:pt x="3" y="4"/>
                        </a:lnTo>
                        <a:lnTo>
                          <a:pt x="2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33" name="Freeform 219"/>
                  <p:cNvSpPr>
                    <a:spLocks/>
                  </p:cNvSpPr>
                  <p:nvPr/>
                </p:nvSpPr>
                <p:spPr bwMode="auto">
                  <a:xfrm>
                    <a:off x="3755" y="3256"/>
                    <a:ext cx="3" cy="1"/>
                  </a:xfrm>
                  <a:custGeom>
                    <a:avLst/>
                    <a:gdLst>
                      <a:gd name="T0" fmla="*/ 0 w 7"/>
                      <a:gd name="T1" fmla="*/ 1 h 6"/>
                      <a:gd name="T2" fmla="*/ 0 w 7"/>
                      <a:gd name="T3" fmla="*/ 0 h 6"/>
                      <a:gd name="T4" fmla="*/ 0 w 7"/>
                      <a:gd name="T5" fmla="*/ 0 h 6"/>
                      <a:gd name="T6" fmla="*/ 3 w 7"/>
                      <a:gd name="T7" fmla="*/ 0 h 6"/>
                      <a:gd name="T8" fmla="*/ 3 w 7"/>
                      <a:gd name="T9" fmla="*/ 0 h 6"/>
                      <a:gd name="T10" fmla="*/ 3 w 7"/>
                      <a:gd name="T11" fmla="*/ 1 h 6"/>
                      <a:gd name="T12" fmla="*/ 0 w 7"/>
                      <a:gd name="T13" fmla="*/ 1 h 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7" h="6">
                        <a:moveTo>
                          <a:pt x="0" y="5"/>
                        </a:moveTo>
                        <a:lnTo>
                          <a:pt x="0" y="2"/>
                        </a:lnTo>
                        <a:lnTo>
                          <a:pt x="0" y="0"/>
                        </a:lnTo>
                        <a:lnTo>
                          <a:pt x="6" y="1"/>
                        </a:lnTo>
                        <a:lnTo>
                          <a:pt x="7" y="2"/>
                        </a:lnTo>
                        <a:lnTo>
                          <a:pt x="6" y="6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34" name="Freeform 220"/>
                  <p:cNvSpPr>
                    <a:spLocks/>
                  </p:cNvSpPr>
                  <p:nvPr/>
                </p:nvSpPr>
                <p:spPr bwMode="auto">
                  <a:xfrm>
                    <a:off x="3757" y="3256"/>
                    <a:ext cx="8" cy="5"/>
                  </a:xfrm>
                  <a:custGeom>
                    <a:avLst/>
                    <a:gdLst>
                      <a:gd name="T0" fmla="*/ 0 w 24"/>
                      <a:gd name="T1" fmla="*/ 1 h 19"/>
                      <a:gd name="T2" fmla="*/ 0 w 24"/>
                      <a:gd name="T3" fmla="*/ 0 h 19"/>
                      <a:gd name="T4" fmla="*/ 8 w 24"/>
                      <a:gd name="T5" fmla="*/ 4 h 19"/>
                      <a:gd name="T6" fmla="*/ 8 w 24"/>
                      <a:gd name="T7" fmla="*/ 5 h 19"/>
                      <a:gd name="T8" fmla="*/ 6 w 24"/>
                      <a:gd name="T9" fmla="*/ 5 h 19"/>
                      <a:gd name="T10" fmla="*/ 0 w 24"/>
                      <a:gd name="T11" fmla="*/ 1 h 1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4" h="19">
                        <a:moveTo>
                          <a:pt x="0" y="4"/>
                        </a:moveTo>
                        <a:lnTo>
                          <a:pt x="1" y="0"/>
                        </a:lnTo>
                        <a:lnTo>
                          <a:pt x="23" y="16"/>
                        </a:lnTo>
                        <a:lnTo>
                          <a:pt x="24" y="18"/>
                        </a:lnTo>
                        <a:lnTo>
                          <a:pt x="19" y="19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35" name="Freeform 221"/>
                  <p:cNvSpPr>
                    <a:spLocks/>
                  </p:cNvSpPr>
                  <p:nvPr/>
                </p:nvSpPr>
                <p:spPr bwMode="auto">
                  <a:xfrm>
                    <a:off x="3764" y="3261"/>
                    <a:ext cx="1" cy="4"/>
                  </a:xfrm>
                  <a:custGeom>
                    <a:avLst/>
                    <a:gdLst>
                      <a:gd name="T0" fmla="*/ 0 w 5"/>
                      <a:gd name="T1" fmla="*/ 0 h 16"/>
                      <a:gd name="T2" fmla="*/ 1 w 5"/>
                      <a:gd name="T3" fmla="*/ 0 h 16"/>
                      <a:gd name="T4" fmla="*/ 1 w 5"/>
                      <a:gd name="T5" fmla="*/ 3 h 16"/>
                      <a:gd name="T6" fmla="*/ 0 w 5"/>
                      <a:gd name="T7" fmla="*/ 4 h 16"/>
                      <a:gd name="T8" fmla="*/ 0 w 5"/>
                      <a:gd name="T9" fmla="*/ 3 h 16"/>
                      <a:gd name="T10" fmla="*/ 0 w 5"/>
                      <a:gd name="T11" fmla="*/ 0 h 1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16">
                        <a:moveTo>
                          <a:pt x="0" y="1"/>
                        </a:moveTo>
                        <a:lnTo>
                          <a:pt x="5" y="0"/>
                        </a:lnTo>
                        <a:lnTo>
                          <a:pt x="5" y="12"/>
                        </a:lnTo>
                        <a:lnTo>
                          <a:pt x="2" y="16"/>
                        </a:lnTo>
                        <a:lnTo>
                          <a:pt x="0" y="13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36" name="Freeform 222"/>
                  <p:cNvSpPr>
                    <a:spLocks/>
                  </p:cNvSpPr>
                  <p:nvPr/>
                </p:nvSpPr>
                <p:spPr bwMode="auto">
                  <a:xfrm>
                    <a:off x="3764" y="3264"/>
                    <a:ext cx="10" cy="7"/>
                  </a:xfrm>
                  <a:custGeom>
                    <a:avLst/>
                    <a:gdLst>
                      <a:gd name="T0" fmla="*/ 0 w 29"/>
                      <a:gd name="T1" fmla="*/ 1 h 27"/>
                      <a:gd name="T2" fmla="*/ 1 w 29"/>
                      <a:gd name="T3" fmla="*/ 0 h 27"/>
                      <a:gd name="T4" fmla="*/ 10 w 29"/>
                      <a:gd name="T5" fmla="*/ 6 h 27"/>
                      <a:gd name="T6" fmla="*/ 10 w 29"/>
                      <a:gd name="T7" fmla="*/ 7 h 27"/>
                      <a:gd name="T8" fmla="*/ 9 w 29"/>
                      <a:gd name="T9" fmla="*/ 7 h 27"/>
                      <a:gd name="T10" fmla="*/ 0 w 29"/>
                      <a:gd name="T11" fmla="*/ 1 h 2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9" h="27">
                        <a:moveTo>
                          <a:pt x="0" y="4"/>
                        </a:moveTo>
                        <a:lnTo>
                          <a:pt x="3" y="0"/>
                        </a:lnTo>
                        <a:lnTo>
                          <a:pt x="28" y="25"/>
                        </a:lnTo>
                        <a:lnTo>
                          <a:pt x="29" y="26"/>
                        </a:lnTo>
                        <a:lnTo>
                          <a:pt x="26" y="27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37" name="Freeform 223"/>
                  <p:cNvSpPr>
                    <a:spLocks/>
                  </p:cNvSpPr>
                  <p:nvPr/>
                </p:nvSpPr>
                <p:spPr bwMode="auto">
                  <a:xfrm>
                    <a:off x="3773" y="3270"/>
                    <a:ext cx="2" cy="2"/>
                  </a:xfrm>
                  <a:custGeom>
                    <a:avLst/>
                    <a:gdLst>
                      <a:gd name="T0" fmla="*/ 0 w 5"/>
                      <a:gd name="T1" fmla="*/ 0 h 8"/>
                      <a:gd name="T2" fmla="*/ 1 w 5"/>
                      <a:gd name="T3" fmla="*/ 0 h 8"/>
                      <a:gd name="T4" fmla="*/ 2 w 5"/>
                      <a:gd name="T5" fmla="*/ 2 h 8"/>
                      <a:gd name="T6" fmla="*/ 2 w 5"/>
                      <a:gd name="T7" fmla="*/ 2 h 8"/>
                      <a:gd name="T8" fmla="*/ 0 w 5"/>
                      <a:gd name="T9" fmla="*/ 2 h 8"/>
                      <a:gd name="T10" fmla="*/ 0 w 5"/>
                      <a:gd name="T11" fmla="*/ 0 h 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8">
                        <a:moveTo>
                          <a:pt x="0" y="1"/>
                        </a:moveTo>
                        <a:lnTo>
                          <a:pt x="3" y="0"/>
                        </a:lnTo>
                        <a:lnTo>
                          <a:pt x="5" y="7"/>
                        </a:lnTo>
                        <a:lnTo>
                          <a:pt x="5" y="8"/>
                        </a:lnTo>
                        <a:lnTo>
                          <a:pt x="1" y="7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38" name="Freeform 224"/>
                  <p:cNvSpPr>
                    <a:spLocks/>
                  </p:cNvSpPr>
                  <p:nvPr/>
                </p:nvSpPr>
                <p:spPr bwMode="auto">
                  <a:xfrm>
                    <a:off x="3761" y="3272"/>
                    <a:ext cx="14" cy="44"/>
                  </a:xfrm>
                  <a:custGeom>
                    <a:avLst/>
                    <a:gdLst>
                      <a:gd name="T0" fmla="*/ 13 w 42"/>
                      <a:gd name="T1" fmla="*/ 0 h 178"/>
                      <a:gd name="T2" fmla="*/ 14 w 42"/>
                      <a:gd name="T3" fmla="*/ 0 h 178"/>
                      <a:gd name="T4" fmla="*/ 1 w 42"/>
                      <a:gd name="T5" fmla="*/ 44 h 178"/>
                      <a:gd name="T6" fmla="*/ 1 w 42"/>
                      <a:gd name="T7" fmla="*/ 44 h 178"/>
                      <a:gd name="T8" fmla="*/ 0 w 42"/>
                      <a:gd name="T9" fmla="*/ 43 h 178"/>
                      <a:gd name="T10" fmla="*/ 13 w 42"/>
                      <a:gd name="T11" fmla="*/ 0 h 17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2" h="178">
                        <a:moveTo>
                          <a:pt x="38" y="0"/>
                        </a:moveTo>
                        <a:lnTo>
                          <a:pt x="42" y="1"/>
                        </a:lnTo>
                        <a:lnTo>
                          <a:pt x="3" y="176"/>
                        </a:lnTo>
                        <a:lnTo>
                          <a:pt x="2" y="178"/>
                        </a:lnTo>
                        <a:lnTo>
                          <a:pt x="0" y="174"/>
                        </a:lnTo>
                        <a:lnTo>
                          <a:pt x="38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39" name="Freeform 225"/>
                  <p:cNvSpPr>
                    <a:spLocks/>
                  </p:cNvSpPr>
                  <p:nvPr/>
                </p:nvSpPr>
                <p:spPr bwMode="auto">
                  <a:xfrm>
                    <a:off x="3759" y="3315"/>
                    <a:ext cx="2" cy="2"/>
                  </a:xfrm>
                  <a:custGeom>
                    <a:avLst/>
                    <a:gdLst>
                      <a:gd name="T0" fmla="*/ 1 w 6"/>
                      <a:gd name="T1" fmla="*/ 0 h 5"/>
                      <a:gd name="T2" fmla="*/ 2 w 6"/>
                      <a:gd name="T3" fmla="*/ 2 h 5"/>
                      <a:gd name="T4" fmla="*/ 1 w 6"/>
                      <a:gd name="T5" fmla="*/ 2 h 5"/>
                      <a:gd name="T6" fmla="*/ 0 w 6"/>
                      <a:gd name="T7" fmla="*/ 0 h 5"/>
                      <a:gd name="T8" fmla="*/ 0 w 6"/>
                      <a:gd name="T9" fmla="*/ 0 h 5"/>
                      <a:gd name="T10" fmla="*/ 1 w 6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5">
                        <a:moveTo>
                          <a:pt x="4" y="0"/>
                        </a:moveTo>
                        <a:lnTo>
                          <a:pt x="6" y="4"/>
                        </a:lnTo>
                        <a:lnTo>
                          <a:pt x="2" y="5"/>
                        </a:lnTo>
                        <a:lnTo>
                          <a:pt x="0" y="1"/>
                        </a:lnTo>
                        <a:lnTo>
                          <a:pt x="1" y="0"/>
                        </a:lnTo>
                        <a:lnTo>
                          <a:pt x="4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40" name="Freeform 226"/>
                  <p:cNvSpPr>
                    <a:spLocks/>
                  </p:cNvSpPr>
                  <p:nvPr/>
                </p:nvSpPr>
                <p:spPr bwMode="auto">
                  <a:xfrm>
                    <a:off x="3757" y="3316"/>
                    <a:ext cx="3" cy="2"/>
                  </a:xfrm>
                  <a:custGeom>
                    <a:avLst/>
                    <a:gdLst>
                      <a:gd name="T0" fmla="*/ 2 w 9"/>
                      <a:gd name="T1" fmla="*/ 0 h 8"/>
                      <a:gd name="T2" fmla="*/ 3 w 9"/>
                      <a:gd name="T3" fmla="*/ 1 h 8"/>
                      <a:gd name="T4" fmla="*/ 1 w 9"/>
                      <a:gd name="T5" fmla="*/ 2 h 8"/>
                      <a:gd name="T6" fmla="*/ 0 w 9"/>
                      <a:gd name="T7" fmla="*/ 1 h 8"/>
                      <a:gd name="T8" fmla="*/ 0 w 9"/>
                      <a:gd name="T9" fmla="*/ 1 h 8"/>
                      <a:gd name="T10" fmla="*/ 2 w 9"/>
                      <a:gd name="T11" fmla="*/ 0 h 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8">
                        <a:moveTo>
                          <a:pt x="7" y="0"/>
                        </a:moveTo>
                        <a:lnTo>
                          <a:pt x="9" y="4"/>
                        </a:lnTo>
                        <a:lnTo>
                          <a:pt x="2" y="8"/>
                        </a:lnTo>
                        <a:lnTo>
                          <a:pt x="0" y="5"/>
                        </a:lnTo>
                        <a:lnTo>
                          <a:pt x="7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41" name="Freeform 227"/>
                  <p:cNvSpPr>
                    <a:spLocks/>
                  </p:cNvSpPr>
                  <p:nvPr/>
                </p:nvSpPr>
                <p:spPr bwMode="auto">
                  <a:xfrm>
                    <a:off x="3752" y="3317"/>
                    <a:ext cx="6" cy="9"/>
                  </a:xfrm>
                  <a:custGeom>
                    <a:avLst/>
                    <a:gdLst>
                      <a:gd name="T0" fmla="*/ 5 w 18"/>
                      <a:gd name="T1" fmla="*/ 0 h 37"/>
                      <a:gd name="T2" fmla="*/ 6 w 18"/>
                      <a:gd name="T3" fmla="*/ 1 h 37"/>
                      <a:gd name="T4" fmla="*/ 2 w 18"/>
                      <a:gd name="T5" fmla="*/ 9 h 37"/>
                      <a:gd name="T6" fmla="*/ 0 w 18"/>
                      <a:gd name="T7" fmla="*/ 9 h 37"/>
                      <a:gd name="T8" fmla="*/ 1 w 18"/>
                      <a:gd name="T9" fmla="*/ 9 h 37"/>
                      <a:gd name="T10" fmla="*/ 5 w 18"/>
                      <a:gd name="T11" fmla="*/ 0 h 3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" h="37">
                        <a:moveTo>
                          <a:pt x="16" y="0"/>
                        </a:moveTo>
                        <a:lnTo>
                          <a:pt x="18" y="3"/>
                        </a:lnTo>
                        <a:lnTo>
                          <a:pt x="5" y="37"/>
                        </a:lnTo>
                        <a:lnTo>
                          <a:pt x="0" y="36"/>
                        </a:lnTo>
                        <a:lnTo>
                          <a:pt x="2" y="35"/>
                        </a:lnTo>
                        <a:lnTo>
                          <a:pt x="16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42" name="Freeform 228"/>
                  <p:cNvSpPr>
                    <a:spLocks/>
                  </p:cNvSpPr>
                  <p:nvPr/>
                </p:nvSpPr>
                <p:spPr bwMode="auto">
                  <a:xfrm>
                    <a:off x="3746" y="3326"/>
                    <a:ext cx="7" cy="23"/>
                  </a:xfrm>
                  <a:custGeom>
                    <a:avLst/>
                    <a:gdLst>
                      <a:gd name="T0" fmla="*/ 5 w 21"/>
                      <a:gd name="T1" fmla="*/ 0 h 93"/>
                      <a:gd name="T2" fmla="*/ 7 w 21"/>
                      <a:gd name="T3" fmla="*/ 0 h 93"/>
                      <a:gd name="T4" fmla="*/ 1 w 21"/>
                      <a:gd name="T5" fmla="*/ 23 h 93"/>
                      <a:gd name="T6" fmla="*/ 0 w 21"/>
                      <a:gd name="T7" fmla="*/ 23 h 93"/>
                      <a:gd name="T8" fmla="*/ 0 w 21"/>
                      <a:gd name="T9" fmla="*/ 23 h 93"/>
                      <a:gd name="T10" fmla="*/ 5 w 21"/>
                      <a:gd name="T11" fmla="*/ 0 h 9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1" h="93">
                        <a:moveTo>
                          <a:pt x="16" y="0"/>
                        </a:moveTo>
                        <a:lnTo>
                          <a:pt x="21" y="1"/>
                        </a:lnTo>
                        <a:lnTo>
                          <a:pt x="4" y="93"/>
                        </a:lnTo>
                        <a:lnTo>
                          <a:pt x="0" y="93"/>
                        </a:lnTo>
                        <a:lnTo>
                          <a:pt x="16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43" name="Freeform 229"/>
                  <p:cNvSpPr>
                    <a:spLocks/>
                  </p:cNvSpPr>
                  <p:nvPr/>
                </p:nvSpPr>
                <p:spPr bwMode="auto">
                  <a:xfrm>
                    <a:off x="3743" y="3349"/>
                    <a:ext cx="5" cy="26"/>
                  </a:xfrm>
                  <a:custGeom>
                    <a:avLst/>
                    <a:gdLst>
                      <a:gd name="T0" fmla="*/ 3 w 13"/>
                      <a:gd name="T1" fmla="*/ 0 h 102"/>
                      <a:gd name="T2" fmla="*/ 5 w 13"/>
                      <a:gd name="T3" fmla="*/ 0 h 102"/>
                      <a:gd name="T4" fmla="*/ 2 w 13"/>
                      <a:gd name="T5" fmla="*/ 26 h 102"/>
                      <a:gd name="T6" fmla="*/ 0 w 13"/>
                      <a:gd name="T7" fmla="*/ 26 h 102"/>
                      <a:gd name="T8" fmla="*/ 0 w 13"/>
                      <a:gd name="T9" fmla="*/ 26 h 102"/>
                      <a:gd name="T10" fmla="*/ 3 w 13"/>
                      <a:gd name="T11" fmla="*/ 0 h 10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3" h="102">
                        <a:moveTo>
                          <a:pt x="9" y="0"/>
                        </a:moveTo>
                        <a:lnTo>
                          <a:pt x="13" y="0"/>
                        </a:lnTo>
                        <a:lnTo>
                          <a:pt x="4" y="102"/>
                        </a:lnTo>
                        <a:lnTo>
                          <a:pt x="0" y="102"/>
                        </a:lnTo>
                        <a:lnTo>
                          <a:pt x="9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44" name="Freeform 230"/>
                  <p:cNvSpPr>
                    <a:spLocks/>
                  </p:cNvSpPr>
                  <p:nvPr/>
                </p:nvSpPr>
                <p:spPr bwMode="auto">
                  <a:xfrm>
                    <a:off x="3743" y="3375"/>
                    <a:ext cx="2" cy="14"/>
                  </a:xfrm>
                  <a:custGeom>
                    <a:avLst/>
                    <a:gdLst>
                      <a:gd name="T0" fmla="*/ 1 w 6"/>
                      <a:gd name="T1" fmla="*/ 0 h 57"/>
                      <a:gd name="T2" fmla="*/ 2 w 6"/>
                      <a:gd name="T3" fmla="*/ 0 h 57"/>
                      <a:gd name="T4" fmla="*/ 1 w 6"/>
                      <a:gd name="T5" fmla="*/ 14 h 57"/>
                      <a:gd name="T6" fmla="*/ 1 w 6"/>
                      <a:gd name="T7" fmla="*/ 14 h 57"/>
                      <a:gd name="T8" fmla="*/ 0 w 6"/>
                      <a:gd name="T9" fmla="*/ 14 h 57"/>
                      <a:gd name="T10" fmla="*/ 1 w 6"/>
                      <a:gd name="T11" fmla="*/ 0 h 5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57">
                        <a:moveTo>
                          <a:pt x="2" y="0"/>
                        </a:moveTo>
                        <a:lnTo>
                          <a:pt x="6" y="0"/>
                        </a:lnTo>
                        <a:lnTo>
                          <a:pt x="4" y="57"/>
                        </a:lnTo>
                        <a:lnTo>
                          <a:pt x="0" y="57"/>
                        </a:lnTo>
                        <a:lnTo>
                          <a:pt x="2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45" name="Freeform 231"/>
                  <p:cNvSpPr>
                    <a:spLocks/>
                  </p:cNvSpPr>
                  <p:nvPr/>
                </p:nvSpPr>
                <p:spPr bwMode="auto">
                  <a:xfrm>
                    <a:off x="3742" y="3389"/>
                    <a:ext cx="2" cy="2"/>
                  </a:xfrm>
                  <a:custGeom>
                    <a:avLst/>
                    <a:gdLst>
                      <a:gd name="T0" fmla="*/ 0 w 5"/>
                      <a:gd name="T1" fmla="*/ 0 h 7"/>
                      <a:gd name="T2" fmla="*/ 2 w 5"/>
                      <a:gd name="T3" fmla="*/ 0 h 7"/>
                      <a:gd name="T4" fmla="*/ 2 w 5"/>
                      <a:gd name="T5" fmla="*/ 2 h 7"/>
                      <a:gd name="T6" fmla="*/ 0 w 5"/>
                      <a:gd name="T7" fmla="*/ 2 h 7"/>
                      <a:gd name="T8" fmla="*/ 0 w 5"/>
                      <a:gd name="T9" fmla="*/ 2 h 7"/>
                      <a:gd name="T10" fmla="*/ 0 w 5"/>
                      <a:gd name="T11" fmla="*/ 0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7">
                        <a:moveTo>
                          <a:pt x="1" y="0"/>
                        </a:moveTo>
                        <a:lnTo>
                          <a:pt x="5" y="0"/>
                        </a:lnTo>
                        <a:lnTo>
                          <a:pt x="4" y="7"/>
                        </a:lnTo>
                        <a:lnTo>
                          <a:pt x="0" y="7"/>
                        </a:lnTo>
                        <a:lnTo>
                          <a:pt x="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46" name="Freeform 232"/>
                  <p:cNvSpPr>
                    <a:spLocks/>
                  </p:cNvSpPr>
                  <p:nvPr/>
                </p:nvSpPr>
                <p:spPr bwMode="auto">
                  <a:xfrm>
                    <a:off x="3742" y="3391"/>
                    <a:ext cx="2" cy="2"/>
                  </a:xfrm>
                  <a:custGeom>
                    <a:avLst/>
                    <a:gdLst>
                      <a:gd name="T0" fmla="*/ 0 w 4"/>
                      <a:gd name="T1" fmla="*/ 0 h 8"/>
                      <a:gd name="T2" fmla="*/ 2 w 4"/>
                      <a:gd name="T3" fmla="*/ 0 h 8"/>
                      <a:gd name="T4" fmla="*/ 2 w 4"/>
                      <a:gd name="T5" fmla="*/ 1 h 8"/>
                      <a:gd name="T6" fmla="*/ 1 w 4"/>
                      <a:gd name="T7" fmla="*/ 2 h 8"/>
                      <a:gd name="T8" fmla="*/ 1 w 4"/>
                      <a:gd name="T9" fmla="*/ 1 h 8"/>
                      <a:gd name="T10" fmla="*/ 0 w 4"/>
                      <a:gd name="T11" fmla="*/ 1 h 8"/>
                      <a:gd name="T12" fmla="*/ 0 w 4"/>
                      <a:gd name="T13" fmla="*/ 0 h 8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4" h="8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4" y="5"/>
                        </a:lnTo>
                        <a:lnTo>
                          <a:pt x="2" y="8"/>
                        </a:lnTo>
                        <a:lnTo>
                          <a:pt x="2" y="5"/>
                        </a:lnTo>
                        <a:lnTo>
                          <a:pt x="0" y="5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47" name="Freeform 233"/>
                  <p:cNvSpPr>
                    <a:spLocks/>
                  </p:cNvSpPr>
                  <p:nvPr/>
                </p:nvSpPr>
                <p:spPr bwMode="auto">
                  <a:xfrm>
                    <a:off x="3742" y="3391"/>
                    <a:ext cx="1" cy="2"/>
                  </a:xfrm>
                  <a:custGeom>
                    <a:avLst/>
                    <a:gdLst>
                      <a:gd name="T0" fmla="*/ 1 w 2"/>
                      <a:gd name="T1" fmla="*/ 0 h 5"/>
                      <a:gd name="T2" fmla="*/ 1 w 2"/>
                      <a:gd name="T3" fmla="*/ 1 h 5"/>
                      <a:gd name="T4" fmla="*/ 1 w 2"/>
                      <a:gd name="T5" fmla="*/ 2 h 5"/>
                      <a:gd name="T6" fmla="*/ 0 w 2"/>
                      <a:gd name="T7" fmla="*/ 2 h 5"/>
                      <a:gd name="T8" fmla="*/ 0 w 2"/>
                      <a:gd name="T9" fmla="*/ 2 h 5"/>
                      <a:gd name="T10" fmla="*/ 0 w 2"/>
                      <a:gd name="T11" fmla="*/ 0 h 5"/>
                      <a:gd name="T12" fmla="*/ 1 w 2"/>
                      <a:gd name="T13" fmla="*/ 0 h 5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2" h="5">
                        <a:moveTo>
                          <a:pt x="2" y="0"/>
                        </a:moveTo>
                        <a:lnTo>
                          <a:pt x="2" y="2"/>
                        </a:lnTo>
                        <a:lnTo>
                          <a:pt x="2" y="5"/>
                        </a:lnTo>
                        <a:lnTo>
                          <a:pt x="0" y="5"/>
                        </a:lnTo>
                        <a:lnTo>
                          <a:pt x="0" y="0"/>
                        </a:lnTo>
                        <a:lnTo>
                          <a:pt x="2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48" name="Freeform 234"/>
                  <p:cNvSpPr>
                    <a:spLocks/>
                  </p:cNvSpPr>
                  <p:nvPr/>
                </p:nvSpPr>
                <p:spPr bwMode="auto">
                  <a:xfrm>
                    <a:off x="3742" y="3391"/>
                    <a:ext cx="1" cy="2"/>
                  </a:xfrm>
                  <a:custGeom>
                    <a:avLst/>
                    <a:gdLst>
                      <a:gd name="T0" fmla="*/ 1 w 2"/>
                      <a:gd name="T1" fmla="*/ 0 h 5"/>
                      <a:gd name="T2" fmla="*/ 1 w 2"/>
                      <a:gd name="T3" fmla="*/ 2 h 5"/>
                      <a:gd name="T4" fmla="*/ 0 w 2"/>
                      <a:gd name="T5" fmla="*/ 2 h 5"/>
                      <a:gd name="T6" fmla="*/ 0 w 2"/>
                      <a:gd name="T7" fmla="*/ 0 h 5"/>
                      <a:gd name="T8" fmla="*/ 0 w 2"/>
                      <a:gd name="T9" fmla="*/ 0 h 5"/>
                      <a:gd name="T10" fmla="*/ 1 w 2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" h="5">
                        <a:moveTo>
                          <a:pt x="2" y="0"/>
                        </a:moveTo>
                        <a:lnTo>
                          <a:pt x="2" y="5"/>
                        </a:lnTo>
                        <a:lnTo>
                          <a:pt x="0" y="5"/>
                        </a:lnTo>
                        <a:lnTo>
                          <a:pt x="0" y="0"/>
                        </a:lnTo>
                        <a:lnTo>
                          <a:pt x="2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49" name="Freeform 235"/>
                  <p:cNvSpPr>
                    <a:spLocks/>
                  </p:cNvSpPr>
                  <p:nvPr/>
                </p:nvSpPr>
                <p:spPr bwMode="auto">
                  <a:xfrm>
                    <a:off x="3739" y="3391"/>
                    <a:ext cx="3" cy="2"/>
                  </a:xfrm>
                  <a:custGeom>
                    <a:avLst/>
                    <a:gdLst>
                      <a:gd name="T0" fmla="*/ 3 w 9"/>
                      <a:gd name="T1" fmla="*/ 0 h 6"/>
                      <a:gd name="T2" fmla="*/ 3 w 9"/>
                      <a:gd name="T3" fmla="*/ 2 h 6"/>
                      <a:gd name="T4" fmla="*/ 1 w 9"/>
                      <a:gd name="T5" fmla="*/ 2 h 6"/>
                      <a:gd name="T6" fmla="*/ 0 w 9"/>
                      <a:gd name="T7" fmla="*/ 1 h 6"/>
                      <a:gd name="T8" fmla="*/ 0 w 9"/>
                      <a:gd name="T9" fmla="*/ 0 h 6"/>
                      <a:gd name="T10" fmla="*/ 3 w 9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6">
                        <a:moveTo>
                          <a:pt x="9" y="0"/>
                        </a:moveTo>
                        <a:lnTo>
                          <a:pt x="9" y="5"/>
                        </a:lnTo>
                        <a:lnTo>
                          <a:pt x="2" y="6"/>
                        </a:lnTo>
                        <a:lnTo>
                          <a:pt x="0" y="2"/>
                        </a:lnTo>
                        <a:lnTo>
                          <a:pt x="1" y="1"/>
                        </a:lnTo>
                        <a:lnTo>
                          <a:pt x="9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50" name="Freeform 236"/>
                  <p:cNvSpPr>
                    <a:spLocks/>
                  </p:cNvSpPr>
                  <p:nvPr/>
                </p:nvSpPr>
                <p:spPr bwMode="auto">
                  <a:xfrm>
                    <a:off x="3725" y="3392"/>
                    <a:ext cx="14" cy="6"/>
                  </a:xfrm>
                  <a:custGeom>
                    <a:avLst/>
                    <a:gdLst>
                      <a:gd name="T0" fmla="*/ 13 w 43"/>
                      <a:gd name="T1" fmla="*/ 0 h 26"/>
                      <a:gd name="T2" fmla="*/ 14 w 43"/>
                      <a:gd name="T3" fmla="*/ 1 h 26"/>
                      <a:gd name="T4" fmla="*/ 1 w 43"/>
                      <a:gd name="T5" fmla="*/ 6 h 26"/>
                      <a:gd name="T6" fmla="*/ 0 w 43"/>
                      <a:gd name="T7" fmla="*/ 5 h 26"/>
                      <a:gd name="T8" fmla="*/ 0 w 43"/>
                      <a:gd name="T9" fmla="*/ 5 h 26"/>
                      <a:gd name="T10" fmla="*/ 13 w 43"/>
                      <a:gd name="T11" fmla="*/ 0 h 2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3" h="26">
                        <a:moveTo>
                          <a:pt x="41" y="0"/>
                        </a:moveTo>
                        <a:lnTo>
                          <a:pt x="43" y="4"/>
                        </a:lnTo>
                        <a:lnTo>
                          <a:pt x="2" y="26"/>
                        </a:lnTo>
                        <a:lnTo>
                          <a:pt x="0" y="23"/>
                        </a:lnTo>
                        <a:lnTo>
                          <a:pt x="4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51" name="Freeform 237"/>
                  <p:cNvSpPr>
                    <a:spLocks/>
                  </p:cNvSpPr>
                  <p:nvPr/>
                </p:nvSpPr>
                <p:spPr bwMode="auto">
                  <a:xfrm>
                    <a:off x="3725" y="3398"/>
                    <a:ext cx="1" cy="1"/>
                  </a:xfrm>
                  <a:custGeom>
                    <a:avLst/>
                    <a:gdLst>
                      <a:gd name="T0" fmla="*/ 0 w 3"/>
                      <a:gd name="T1" fmla="*/ 0 h 7"/>
                      <a:gd name="T2" fmla="*/ 1 w 3"/>
                      <a:gd name="T3" fmla="*/ 0 h 7"/>
                      <a:gd name="T4" fmla="*/ 1 w 3"/>
                      <a:gd name="T5" fmla="*/ 1 h 7"/>
                      <a:gd name="T6" fmla="*/ 1 w 3"/>
                      <a:gd name="T7" fmla="*/ 1 h 7"/>
                      <a:gd name="T8" fmla="*/ 0 w 3"/>
                      <a:gd name="T9" fmla="*/ 0 h 7"/>
                      <a:gd name="T10" fmla="*/ 0 w 3"/>
                      <a:gd name="T11" fmla="*/ 0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" h="7">
                        <a:moveTo>
                          <a:pt x="1" y="0"/>
                        </a:moveTo>
                        <a:lnTo>
                          <a:pt x="3" y="3"/>
                        </a:lnTo>
                        <a:lnTo>
                          <a:pt x="3" y="5"/>
                        </a:lnTo>
                        <a:lnTo>
                          <a:pt x="2" y="7"/>
                        </a:lnTo>
                        <a:lnTo>
                          <a:pt x="0" y="3"/>
                        </a:lnTo>
                        <a:lnTo>
                          <a:pt x="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52" name="Freeform 238"/>
                  <p:cNvSpPr>
                    <a:spLocks/>
                  </p:cNvSpPr>
                  <p:nvPr/>
                </p:nvSpPr>
                <p:spPr bwMode="auto">
                  <a:xfrm>
                    <a:off x="3724" y="3398"/>
                    <a:ext cx="1" cy="2"/>
                  </a:xfrm>
                  <a:custGeom>
                    <a:avLst/>
                    <a:gdLst>
                      <a:gd name="T0" fmla="*/ 1 w 5"/>
                      <a:gd name="T1" fmla="*/ 0 h 5"/>
                      <a:gd name="T2" fmla="*/ 1 w 5"/>
                      <a:gd name="T3" fmla="*/ 2 h 5"/>
                      <a:gd name="T4" fmla="*/ 0 w 5"/>
                      <a:gd name="T5" fmla="*/ 2 h 5"/>
                      <a:gd name="T6" fmla="*/ 0 w 5"/>
                      <a:gd name="T7" fmla="*/ 0 h 5"/>
                      <a:gd name="T8" fmla="*/ 0 w 5"/>
                      <a:gd name="T9" fmla="*/ 0 h 5"/>
                      <a:gd name="T10" fmla="*/ 1 w 5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5">
                        <a:moveTo>
                          <a:pt x="3" y="0"/>
                        </a:moveTo>
                        <a:lnTo>
                          <a:pt x="5" y="4"/>
                        </a:lnTo>
                        <a:lnTo>
                          <a:pt x="2" y="5"/>
                        </a:lnTo>
                        <a:lnTo>
                          <a:pt x="0" y="1"/>
                        </a:lnTo>
                        <a:lnTo>
                          <a:pt x="1" y="0"/>
                        </a:lnTo>
                        <a:lnTo>
                          <a:pt x="3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53" name="Freeform 239"/>
                  <p:cNvSpPr>
                    <a:spLocks/>
                  </p:cNvSpPr>
                  <p:nvPr/>
                </p:nvSpPr>
                <p:spPr bwMode="auto">
                  <a:xfrm>
                    <a:off x="3723" y="3399"/>
                    <a:ext cx="1" cy="1"/>
                  </a:xfrm>
                  <a:custGeom>
                    <a:avLst/>
                    <a:gdLst>
                      <a:gd name="T0" fmla="*/ 1 w 5"/>
                      <a:gd name="T1" fmla="*/ 0 h 7"/>
                      <a:gd name="T2" fmla="*/ 1 w 5"/>
                      <a:gd name="T3" fmla="*/ 1 h 7"/>
                      <a:gd name="T4" fmla="*/ 0 w 5"/>
                      <a:gd name="T5" fmla="*/ 1 h 7"/>
                      <a:gd name="T6" fmla="*/ 0 w 5"/>
                      <a:gd name="T7" fmla="*/ 0 h 7"/>
                      <a:gd name="T8" fmla="*/ 0 w 5"/>
                      <a:gd name="T9" fmla="*/ 0 h 7"/>
                      <a:gd name="T10" fmla="*/ 1 w 5"/>
                      <a:gd name="T11" fmla="*/ 0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7">
                        <a:moveTo>
                          <a:pt x="3" y="0"/>
                        </a:moveTo>
                        <a:lnTo>
                          <a:pt x="5" y="4"/>
                        </a:lnTo>
                        <a:lnTo>
                          <a:pt x="2" y="7"/>
                        </a:lnTo>
                        <a:lnTo>
                          <a:pt x="0" y="3"/>
                        </a:lnTo>
                        <a:lnTo>
                          <a:pt x="3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54" name="Freeform 240"/>
                  <p:cNvSpPr>
                    <a:spLocks/>
                  </p:cNvSpPr>
                  <p:nvPr/>
                </p:nvSpPr>
                <p:spPr bwMode="auto">
                  <a:xfrm>
                    <a:off x="3720" y="3399"/>
                    <a:ext cx="3" cy="3"/>
                  </a:xfrm>
                  <a:custGeom>
                    <a:avLst/>
                    <a:gdLst>
                      <a:gd name="T0" fmla="*/ 2 w 9"/>
                      <a:gd name="T1" fmla="*/ 0 h 9"/>
                      <a:gd name="T2" fmla="*/ 3 w 9"/>
                      <a:gd name="T3" fmla="*/ 1 h 9"/>
                      <a:gd name="T4" fmla="*/ 1 w 9"/>
                      <a:gd name="T5" fmla="*/ 3 h 9"/>
                      <a:gd name="T6" fmla="*/ 0 w 9"/>
                      <a:gd name="T7" fmla="*/ 2 h 9"/>
                      <a:gd name="T8" fmla="*/ 0 w 9"/>
                      <a:gd name="T9" fmla="*/ 2 h 9"/>
                      <a:gd name="T10" fmla="*/ 2 w 9"/>
                      <a:gd name="T11" fmla="*/ 0 h 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9">
                        <a:moveTo>
                          <a:pt x="7" y="0"/>
                        </a:moveTo>
                        <a:lnTo>
                          <a:pt x="9" y="4"/>
                        </a:lnTo>
                        <a:lnTo>
                          <a:pt x="2" y="9"/>
                        </a:lnTo>
                        <a:lnTo>
                          <a:pt x="0" y="6"/>
                        </a:lnTo>
                        <a:lnTo>
                          <a:pt x="7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55" name="Freeform 241"/>
                  <p:cNvSpPr>
                    <a:spLocks/>
                  </p:cNvSpPr>
                  <p:nvPr/>
                </p:nvSpPr>
                <p:spPr bwMode="auto">
                  <a:xfrm>
                    <a:off x="3718" y="3401"/>
                    <a:ext cx="3" cy="4"/>
                  </a:xfrm>
                  <a:custGeom>
                    <a:avLst/>
                    <a:gdLst>
                      <a:gd name="T0" fmla="*/ 2 w 10"/>
                      <a:gd name="T1" fmla="*/ 0 h 16"/>
                      <a:gd name="T2" fmla="*/ 3 w 10"/>
                      <a:gd name="T3" fmla="*/ 1 h 16"/>
                      <a:gd name="T4" fmla="*/ 1 w 10"/>
                      <a:gd name="T5" fmla="*/ 4 h 16"/>
                      <a:gd name="T6" fmla="*/ 0 w 10"/>
                      <a:gd name="T7" fmla="*/ 3 h 16"/>
                      <a:gd name="T8" fmla="*/ 0 w 10"/>
                      <a:gd name="T9" fmla="*/ 3 h 16"/>
                      <a:gd name="T10" fmla="*/ 2 w 10"/>
                      <a:gd name="T11" fmla="*/ 0 h 1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16">
                        <a:moveTo>
                          <a:pt x="8" y="0"/>
                        </a:moveTo>
                        <a:lnTo>
                          <a:pt x="10" y="3"/>
                        </a:lnTo>
                        <a:lnTo>
                          <a:pt x="3" y="16"/>
                        </a:lnTo>
                        <a:lnTo>
                          <a:pt x="0" y="13"/>
                        </a:lnTo>
                        <a:lnTo>
                          <a:pt x="8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56" name="Freeform 242"/>
                  <p:cNvSpPr>
                    <a:spLocks/>
                  </p:cNvSpPr>
                  <p:nvPr/>
                </p:nvSpPr>
                <p:spPr bwMode="auto">
                  <a:xfrm>
                    <a:off x="3717" y="3404"/>
                    <a:ext cx="2" cy="3"/>
                  </a:xfrm>
                  <a:custGeom>
                    <a:avLst/>
                    <a:gdLst>
                      <a:gd name="T0" fmla="*/ 1 w 6"/>
                      <a:gd name="T1" fmla="*/ 0 h 11"/>
                      <a:gd name="T2" fmla="*/ 2 w 6"/>
                      <a:gd name="T3" fmla="*/ 1 h 11"/>
                      <a:gd name="T4" fmla="*/ 1 w 6"/>
                      <a:gd name="T5" fmla="*/ 3 h 11"/>
                      <a:gd name="T6" fmla="*/ 0 w 6"/>
                      <a:gd name="T7" fmla="*/ 2 h 11"/>
                      <a:gd name="T8" fmla="*/ 0 w 6"/>
                      <a:gd name="T9" fmla="*/ 2 h 11"/>
                      <a:gd name="T10" fmla="*/ 1 w 6"/>
                      <a:gd name="T11" fmla="*/ 0 h 1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11">
                        <a:moveTo>
                          <a:pt x="3" y="0"/>
                        </a:moveTo>
                        <a:lnTo>
                          <a:pt x="6" y="3"/>
                        </a:lnTo>
                        <a:lnTo>
                          <a:pt x="3" y="11"/>
                        </a:lnTo>
                        <a:lnTo>
                          <a:pt x="0" y="8"/>
                        </a:lnTo>
                        <a:lnTo>
                          <a:pt x="3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57" name="Freeform 243"/>
                  <p:cNvSpPr>
                    <a:spLocks/>
                  </p:cNvSpPr>
                  <p:nvPr/>
                </p:nvSpPr>
                <p:spPr bwMode="auto">
                  <a:xfrm>
                    <a:off x="3710" y="3406"/>
                    <a:ext cx="8" cy="13"/>
                  </a:xfrm>
                  <a:custGeom>
                    <a:avLst/>
                    <a:gdLst>
                      <a:gd name="T0" fmla="*/ 7 w 23"/>
                      <a:gd name="T1" fmla="*/ 0 h 52"/>
                      <a:gd name="T2" fmla="*/ 8 w 23"/>
                      <a:gd name="T3" fmla="*/ 1 h 52"/>
                      <a:gd name="T4" fmla="*/ 1 w 23"/>
                      <a:gd name="T5" fmla="*/ 13 h 52"/>
                      <a:gd name="T6" fmla="*/ 0 w 23"/>
                      <a:gd name="T7" fmla="*/ 13 h 52"/>
                      <a:gd name="T8" fmla="*/ 0 w 23"/>
                      <a:gd name="T9" fmla="*/ 13 h 52"/>
                      <a:gd name="T10" fmla="*/ 7 w 23"/>
                      <a:gd name="T11" fmla="*/ 0 h 5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3" h="52">
                        <a:moveTo>
                          <a:pt x="20" y="0"/>
                        </a:moveTo>
                        <a:lnTo>
                          <a:pt x="23" y="3"/>
                        </a:lnTo>
                        <a:lnTo>
                          <a:pt x="4" y="52"/>
                        </a:lnTo>
                        <a:lnTo>
                          <a:pt x="0" y="51"/>
                        </a:lnTo>
                        <a:lnTo>
                          <a:pt x="1" y="50"/>
                        </a:lnTo>
                        <a:lnTo>
                          <a:pt x="2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58" name="Freeform 244"/>
                  <p:cNvSpPr>
                    <a:spLocks/>
                  </p:cNvSpPr>
                  <p:nvPr/>
                </p:nvSpPr>
                <p:spPr bwMode="auto">
                  <a:xfrm>
                    <a:off x="3699" y="3419"/>
                    <a:ext cx="12" cy="37"/>
                  </a:xfrm>
                  <a:custGeom>
                    <a:avLst/>
                    <a:gdLst>
                      <a:gd name="T0" fmla="*/ 11 w 38"/>
                      <a:gd name="T1" fmla="*/ 0 h 147"/>
                      <a:gd name="T2" fmla="*/ 12 w 38"/>
                      <a:gd name="T3" fmla="*/ 0 h 147"/>
                      <a:gd name="T4" fmla="*/ 1 w 38"/>
                      <a:gd name="T5" fmla="*/ 37 h 147"/>
                      <a:gd name="T6" fmla="*/ 0 w 38"/>
                      <a:gd name="T7" fmla="*/ 37 h 147"/>
                      <a:gd name="T8" fmla="*/ 0 w 38"/>
                      <a:gd name="T9" fmla="*/ 37 h 147"/>
                      <a:gd name="T10" fmla="*/ 11 w 38"/>
                      <a:gd name="T11" fmla="*/ 0 h 14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8" h="147">
                        <a:moveTo>
                          <a:pt x="34" y="0"/>
                        </a:moveTo>
                        <a:lnTo>
                          <a:pt x="38" y="1"/>
                        </a:lnTo>
                        <a:lnTo>
                          <a:pt x="4" y="147"/>
                        </a:lnTo>
                        <a:lnTo>
                          <a:pt x="0" y="146"/>
                        </a:lnTo>
                        <a:lnTo>
                          <a:pt x="34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459" name="Freeform 245"/>
                  <p:cNvSpPr>
                    <a:spLocks/>
                  </p:cNvSpPr>
                  <p:nvPr/>
                </p:nvSpPr>
                <p:spPr bwMode="auto">
                  <a:xfrm>
                    <a:off x="3696" y="3455"/>
                    <a:ext cx="4" cy="15"/>
                  </a:xfrm>
                  <a:custGeom>
                    <a:avLst/>
                    <a:gdLst>
                      <a:gd name="T0" fmla="*/ 3 w 12"/>
                      <a:gd name="T1" fmla="*/ 0 h 60"/>
                      <a:gd name="T2" fmla="*/ 4 w 12"/>
                      <a:gd name="T3" fmla="*/ 0 h 60"/>
                      <a:gd name="T4" fmla="*/ 1 w 12"/>
                      <a:gd name="T5" fmla="*/ 15 h 60"/>
                      <a:gd name="T6" fmla="*/ 0 w 12"/>
                      <a:gd name="T7" fmla="*/ 15 h 60"/>
                      <a:gd name="T8" fmla="*/ 0 w 12"/>
                      <a:gd name="T9" fmla="*/ 15 h 60"/>
                      <a:gd name="T10" fmla="*/ 3 w 12"/>
                      <a:gd name="T11" fmla="*/ 0 h 6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2" h="60">
                        <a:moveTo>
                          <a:pt x="8" y="0"/>
                        </a:moveTo>
                        <a:lnTo>
                          <a:pt x="12" y="1"/>
                        </a:lnTo>
                        <a:lnTo>
                          <a:pt x="4" y="60"/>
                        </a:lnTo>
                        <a:lnTo>
                          <a:pt x="0" y="60"/>
                        </a:lnTo>
                        <a:lnTo>
                          <a:pt x="8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21" name="Group 246"/>
                <p:cNvGrpSpPr>
                  <a:grpSpLocks/>
                </p:cNvGrpSpPr>
                <p:nvPr/>
              </p:nvGrpSpPr>
              <p:grpSpPr bwMode="auto">
                <a:xfrm>
                  <a:off x="3023" y="3066"/>
                  <a:ext cx="678" cy="809"/>
                  <a:chOff x="3023" y="3066"/>
                  <a:chExt cx="678" cy="809"/>
                </a:xfrm>
              </p:grpSpPr>
              <p:sp>
                <p:nvSpPr>
                  <p:cNvPr id="60" name="Freeform 247"/>
                  <p:cNvSpPr>
                    <a:spLocks/>
                  </p:cNvSpPr>
                  <p:nvPr/>
                </p:nvSpPr>
                <p:spPr bwMode="auto">
                  <a:xfrm>
                    <a:off x="3696" y="3470"/>
                    <a:ext cx="1" cy="2"/>
                  </a:xfrm>
                  <a:custGeom>
                    <a:avLst/>
                    <a:gdLst>
                      <a:gd name="T0" fmla="*/ 0 w 4"/>
                      <a:gd name="T1" fmla="*/ 0 h 6"/>
                      <a:gd name="T2" fmla="*/ 1 w 4"/>
                      <a:gd name="T3" fmla="*/ 0 h 6"/>
                      <a:gd name="T4" fmla="*/ 1 w 4"/>
                      <a:gd name="T5" fmla="*/ 1 h 6"/>
                      <a:gd name="T6" fmla="*/ 1 w 4"/>
                      <a:gd name="T7" fmla="*/ 2 h 6"/>
                      <a:gd name="T8" fmla="*/ 0 w 4"/>
                      <a:gd name="T9" fmla="*/ 1 h 6"/>
                      <a:gd name="T10" fmla="*/ 0 w 4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6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4" y="4"/>
                        </a:lnTo>
                        <a:lnTo>
                          <a:pt x="3" y="6"/>
                        </a:lnTo>
                        <a:lnTo>
                          <a:pt x="0" y="2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" name="Freeform 248"/>
                  <p:cNvSpPr>
                    <a:spLocks/>
                  </p:cNvSpPr>
                  <p:nvPr/>
                </p:nvSpPr>
                <p:spPr bwMode="auto">
                  <a:xfrm>
                    <a:off x="3696" y="3471"/>
                    <a:ext cx="1" cy="1"/>
                  </a:xfrm>
                  <a:custGeom>
                    <a:avLst/>
                    <a:gdLst>
                      <a:gd name="T0" fmla="*/ 0 w 4"/>
                      <a:gd name="T1" fmla="*/ 0 h 6"/>
                      <a:gd name="T2" fmla="*/ 1 w 4"/>
                      <a:gd name="T3" fmla="*/ 1 h 6"/>
                      <a:gd name="T4" fmla="*/ 1 w 4"/>
                      <a:gd name="T5" fmla="*/ 1 h 6"/>
                      <a:gd name="T6" fmla="*/ 0 w 4"/>
                      <a:gd name="T7" fmla="*/ 0 h 6"/>
                      <a:gd name="T8" fmla="*/ 0 w 4"/>
                      <a:gd name="T9" fmla="*/ 0 h 6"/>
                      <a:gd name="T10" fmla="*/ 0 w 4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6">
                        <a:moveTo>
                          <a:pt x="1" y="0"/>
                        </a:moveTo>
                        <a:lnTo>
                          <a:pt x="4" y="4"/>
                        </a:lnTo>
                        <a:lnTo>
                          <a:pt x="2" y="6"/>
                        </a:lnTo>
                        <a:lnTo>
                          <a:pt x="0" y="2"/>
                        </a:lnTo>
                        <a:lnTo>
                          <a:pt x="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2" name="Freeform 249"/>
                  <p:cNvSpPr>
                    <a:spLocks/>
                  </p:cNvSpPr>
                  <p:nvPr/>
                </p:nvSpPr>
                <p:spPr bwMode="auto">
                  <a:xfrm>
                    <a:off x="3688" y="3471"/>
                    <a:ext cx="8" cy="11"/>
                  </a:xfrm>
                  <a:custGeom>
                    <a:avLst/>
                    <a:gdLst>
                      <a:gd name="T0" fmla="*/ 7 w 26"/>
                      <a:gd name="T1" fmla="*/ 0 h 43"/>
                      <a:gd name="T2" fmla="*/ 8 w 26"/>
                      <a:gd name="T3" fmla="*/ 1 h 43"/>
                      <a:gd name="T4" fmla="*/ 1 w 26"/>
                      <a:gd name="T5" fmla="*/ 11 h 43"/>
                      <a:gd name="T6" fmla="*/ 0 w 26"/>
                      <a:gd name="T7" fmla="*/ 10 h 43"/>
                      <a:gd name="T8" fmla="*/ 0 w 26"/>
                      <a:gd name="T9" fmla="*/ 10 h 43"/>
                      <a:gd name="T10" fmla="*/ 7 w 26"/>
                      <a:gd name="T11" fmla="*/ 0 h 4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6" h="43">
                        <a:moveTo>
                          <a:pt x="24" y="0"/>
                        </a:moveTo>
                        <a:lnTo>
                          <a:pt x="26" y="4"/>
                        </a:lnTo>
                        <a:lnTo>
                          <a:pt x="3" y="43"/>
                        </a:lnTo>
                        <a:lnTo>
                          <a:pt x="0" y="41"/>
                        </a:lnTo>
                        <a:lnTo>
                          <a:pt x="24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3" name="Freeform 250"/>
                  <p:cNvSpPr>
                    <a:spLocks/>
                  </p:cNvSpPr>
                  <p:nvPr/>
                </p:nvSpPr>
                <p:spPr bwMode="auto">
                  <a:xfrm>
                    <a:off x="3683" y="3482"/>
                    <a:ext cx="6" cy="12"/>
                  </a:xfrm>
                  <a:custGeom>
                    <a:avLst/>
                    <a:gdLst>
                      <a:gd name="T0" fmla="*/ 5 w 18"/>
                      <a:gd name="T1" fmla="*/ 0 h 48"/>
                      <a:gd name="T2" fmla="*/ 6 w 18"/>
                      <a:gd name="T3" fmla="*/ 1 h 48"/>
                      <a:gd name="T4" fmla="*/ 1 w 18"/>
                      <a:gd name="T5" fmla="*/ 12 h 48"/>
                      <a:gd name="T6" fmla="*/ 1 w 18"/>
                      <a:gd name="T7" fmla="*/ 12 h 48"/>
                      <a:gd name="T8" fmla="*/ 0 w 18"/>
                      <a:gd name="T9" fmla="*/ 11 h 48"/>
                      <a:gd name="T10" fmla="*/ 5 w 18"/>
                      <a:gd name="T11" fmla="*/ 0 h 4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" h="48">
                        <a:moveTo>
                          <a:pt x="15" y="0"/>
                        </a:moveTo>
                        <a:lnTo>
                          <a:pt x="18" y="2"/>
                        </a:lnTo>
                        <a:lnTo>
                          <a:pt x="3" y="48"/>
                        </a:lnTo>
                        <a:lnTo>
                          <a:pt x="0" y="45"/>
                        </a:lnTo>
                        <a:lnTo>
                          <a:pt x="15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4" name="Freeform 251"/>
                  <p:cNvSpPr>
                    <a:spLocks/>
                  </p:cNvSpPr>
                  <p:nvPr/>
                </p:nvSpPr>
                <p:spPr bwMode="auto">
                  <a:xfrm>
                    <a:off x="3681" y="3493"/>
                    <a:ext cx="3" cy="3"/>
                  </a:xfrm>
                  <a:custGeom>
                    <a:avLst/>
                    <a:gdLst>
                      <a:gd name="T0" fmla="*/ 2 w 9"/>
                      <a:gd name="T1" fmla="*/ 0 h 13"/>
                      <a:gd name="T2" fmla="*/ 3 w 9"/>
                      <a:gd name="T3" fmla="*/ 1 h 13"/>
                      <a:gd name="T4" fmla="*/ 1 w 9"/>
                      <a:gd name="T5" fmla="*/ 3 h 13"/>
                      <a:gd name="T6" fmla="*/ 0 w 9"/>
                      <a:gd name="T7" fmla="*/ 3 h 13"/>
                      <a:gd name="T8" fmla="*/ 0 w 9"/>
                      <a:gd name="T9" fmla="*/ 3 h 13"/>
                      <a:gd name="T10" fmla="*/ 2 w 9"/>
                      <a:gd name="T11" fmla="*/ 0 h 1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13">
                        <a:moveTo>
                          <a:pt x="6" y="0"/>
                        </a:moveTo>
                        <a:lnTo>
                          <a:pt x="9" y="3"/>
                        </a:lnTo>
                        <a:lnTo>
                          <a:pt x="3" y="13"/>
                        </a:lnTo>
                        <a:lnTo>
                          <a:pt x="0" y="11"/>
                        </a:lnTo>
                        <a:lnTo>
                          <a:pt x="6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5" name="Freeform 252"/>
                  <p:cNvSpPr>
                    <a:spLocks/>
                  </p:cNvSpPr>
                  <p:nvPr/>
                </p:nvSpPr>
                <p:spPr bwMode="auto">
                  <a:xfrm>
                    <a:off x="3673" y="3496"/>
                    <a:ext cx="9" cy="11"/>
                  </a:xfrm>
                  <a:custGeom>
                    <a:avLst/>
                    <a:gdLst>
                      <a:gd name="T0" fmla="*/ 8 w 26"/>
                      <a:gd name="T1" fmla="*/ 0 h 45"/>
                      <a:gd name="T2" fmla="*/ 9 w 26"/>
                      <a:gd name="T3" fmla="*/ 0 h 45"/>
                      <a:gd name="T4" fmla="*/ 1 w 26"/>
                      <a:gd name="T5" fmla="*/ 11 h 45"/>
                      <a:gd name="T6" fmla="*/ 0 w 26"/>
                      <a:gd name="T7" fmla="*/ 10 h 45"/>
                      <a:gd name="T8" fmla="*/ 0 w 26"/>
                      <a:gd name="T9" fmla="*/ 10 h 45"/>
                      <a:gd name="T10" fmla="*/ 8 w 26"/>
                      <a:gd name="T11" fmla="*/ 0 h 4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6" h="45">
                        <a:moveTo>
                          <a:pt x="23" y="0"/>
                        </a:moveTo>
                        <a:lnTo>
                          <a:pt x="26" y="2"/>
                        </a:lnTo>
                        <a:lnTo>
                          <a:pt x="3" y="45"/>
                        </a:lnTo>
                        <a:lnTo>
                          <a:pt x="0" y="42"/>
                        </a:lnTo>
                        <a:lnTo>
                          <a:pt x="23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6" name="Freeform 253"/>
                  <p:cNvSpPr>
                    <a:spLocks/>
                  </p:cNvSpPr>
                  <p:nvPr/>
                </p:nvSpPr>
                <p:spPr bwMode="auto">
                  <a:xfrm>
                    <a:off x="3672" y="3506"/>
                    <a:ext cx="2" cy="2"/>
                  </a:xfrm>
                  <a:custGeom>
                    <a:avLst/>
                    <a:gdLst>
                      <a:gd name="T0" fmla="*/ 1 w 6"/>
                      <a:gd name="T1" fmla="*/ 0 h 7"/>
                      <a:gd name="T2" fmla="*/ 2 w 6"/>
                      <a:gd name="T3" fmla="*/ 1 h 7"/>
                      <a:gd name="T4" fmla="*/ 1 w 6"/>
                      <a:gd name="T5" fmla="*/ 2 h 7"/>
                      <a:gd name="T6" fmla="*/ 0 w 6"/>
                      <a:gd name="T7" fmla="*/ 1 h 7"/>
                      <a:gd name="T8" fmla="*/ 0 w 6"/>
                      <a:gd name="T9" fmla="*/ 1 h 7"/>
                      <a:gd name="T10" fmla="*/ 1 w 6"/>
                      <a:gd name="T11" fmla="*/ 0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7">
                        <a:moveTo>
                          <a:pt x="3" y="0"/>
                        </a:moveTo>
                        <a:lnTo>
                          <a:pt x="6" y="3"/>
                        </a:lnTo>
                        <a:lnTo>
                          <a:pt x="4" y="7"/>
                        </a:lnTo>
                        <a:lnTo>
                          <a:pt x="0" y="5"/>
                        </a:lnTo>
                        <a:lnTo>
                          <a:pt x="1" y="4"/>
                        </a:lnTo>
                        <a:lnTo>
                          <a:pt x="3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7" name="Freeform 254"/>
                  <p:cNvSpPr>
                    <a:spLocks/>
                  </p:cNvSpPr>
                  <p:nvPr/>
                </p:nvSpPr>
                <p:spPr bwMode="auto">
                  <a:xfrm>
                    <a:off x="3672" y="3508"/>
                    <a:ext cx="1" cy="1"/>
                  </a:xfrm>
                  <a:custGeom>
                    <a:avLst/>
                    <a:gdLst>
                      <a:gd name="T0" fmla="*/ 0 w 5"/>
                      <a:gd name="T1" fmla="*/ 0 h 6"/>
                      <a:gd name="T2" fmla="*/ 1 w 5"/>
                      <a:gd name="T3" fmla="*/ 0 h 6"/>
                      <a:gd name="T4" fmla="*/ 1 w 5"/>
                      <a:gd name="T5" fmla="*/ 1 h 6"/>
                      <a:gd name="T6" fmla="*/ 0 w 5"/>
                      <a:gd name="T7" fmla="*/ 1 h 6"/>
                      <a:gd name="T8" fmla="*/ 0 w 5"/>
                      <a:gd name="T9" fmla="*/ 1 h 6"/>
                      <a:gd name="T10" fmla="*/ 0 w 5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6">
                        <a:moveTo>
                          <a:pt x="1" y="0"/>
                        </a:moveTo>
                        <a:lnTo>
                          <a:pt x="5" y="2"/>
                        </a:lnTo>
                        <a:lnTo>
                          <a:pt x="4" y="6"/>
                        </a:lnTo>
                        <a:lnTo>
                          <a:pt x="0" y="4"/>
                        </a:lnTo>
                        <a:lnTo>
                          <a:pt x="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8" name="Freeform 255"/>
                  <p:cNvSpPr>
                    <a:spLocks/>
                  </p:cNvSpPr>
                  <p:nvPr/>
                </p:nvSpPr>
                <p:spPr bwMode="auto">
                  <a:xfrm>
                    <a:off x="3671" y="3509"/>
                    <a:ext cx="2" cy="1"/>
                  </a:xfrm>
                  <a:custGeom>
                    <a:avLst/>
                    <a:gdLst>
                      <a:gd name="T0" fmla="*/ 0 w 5"/>
                      <a:gd name="T1" fmla="*/ 0 h 7"/>
                      <a:gd name="T2" fmla="*/ 2 w 5"/>
                      <a:gd name="T3" fmla="*/ 0 h 7"/>
                      <a:gd name="T4" fmla="*/ 2 w 5"/>
                      <a:gd name="T5" fmla="*/ 1 h 7"/>
                      <a:gd name="T6" fmla="*/ 0 w 5"/>
                      <a:gd name="T7" fmla="*/ 1 h 7"/>
                      <a:gd name="T8" fmla="*/ 0 w 5"/>
                      <a:gd name="T9" fmla="*/ 1 h 7"/>
                      <a:gd name="T10" fmla="*/ 0 w 5"/>
                      <a:gd name="T11" fmla="*/ 0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7">
                        <a:moveTo>
                          <a:pt x="1" y="0"/>
                        </a:moveTo>
                        <a:lnTo>
                          <a:pt x="5" y="2"/>
                        </a:lnTo>
                        <a:lnTo>
                          <a:pt x="4" y="7"/>
                        </a:lnTo>
                        <a:lnTo>
                          <a:pt x="0" y="7"/>
                        </a:lnTo>
                        <a:lnTo>
                          <a:pt x="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9" name="Freeform 256"/>
                  <p:cNvSpPr>
                    <a:spLocks/>
                  </p:cNvSpPr>
                  <p:nvPr/>
                </p:nvSpPr>
                <p:spPr bwMode="auto">
                  <a:xfrm>
                    <a:off x="3671" y="3510"/>
                    <a:ext cx="2" cy="4"/>
                  </a:xfrm>
                  <a:custGeom>
                    <a:avLst/>
                    <a:gdLst>
                      <a:gd name="T0" fmla="*/ 0 w 5"/>
                      <a:gd name="T1" fmla="*/ 0 h 13"/>
                      <a:gd name="T2" fmla="*/ 2 w 5"/>
                      <a:gd name="T3" fmla="*/ 0 h 13"/>
                      <a:gd name="T4" fmla="*/ 2 w 5"/>
                      <a:gd name="T5" fmla="*/ 4 h 13"/>
                      <a:gd name="T6" fmla="*/ 0 w 5"/>
                      <a:gd name="T7" fmla="*/ 4 h 13"/>
                      <a:gd name="T8" fmla="*/ 0 w 5"/>
                      <a:gd name="T9" fmla="*/ 4 h 13"/>
                      <a:gd name="T10" fmla="*/ 0 w 5"/>
                      <a:gd name="T11" fmla="*/ 0 h 1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13">
                        <a:moveTo>
                          <a:pt x="1" y="0"/>
                        </a:moveTo>
                        <a:lnTo>
                          <a:pt x="5" y="0"/>
                        </a:lnTo>
                        <a:lnTo>
                          <a:pt x="4" y="13"/>
                        </a:lnTo>
                        <a:lnTo>
                          <a:pt x="0" y="13"/>
                        </a:lnTo>
                        <a:lnTo>
                          <a:pt x="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0" name="Freeform 257"/>
                  <p:cNvSpPr>
                    <a:spLocks/>
                  </p:cNvSpPr>
                  <p:nvPr/>
                </p:nvSpPr>
                <p:spPr bwMode="auto">
                  <a:xfrm>
                    <a:off x="3671" y="3514"/>
                    <a:ext cx="3" cy="12"/>
                  </a:xfrm>
                  <a:custGeom>
                    <a:avLst/>
                    <a:gdLst>
                      <a:gd name="T0" fmla="*/ 0 w 9"/>
                      <a:gd name="T1" fmla="*/ 0 h 51"/>
                      <a:gd name="T2" fmla="*/ 1 w 9"/>
                      <a:gd name="T3" fmla="*/ 0 h 51"/>
                      <a:gd name="T4" fmla="*/ 3 w 9"/>
                      <a:gd name="T5" fmla="*/ 12 h 51"/>
                      <a:gd name="T6" fmla="*/ 2 w 9"/>
                      <a:gd name="T7" fmla="*/ 12 h 51"/>
                      <a:gd name="T8" fmla="*/ 2 w 9"/>
                      <a:gd name="T9" fmla="*/ 12 h 51"/>
                      <a:gd name="T10" fmla="*/ 0 w 9"/>
                      <a:gd name="T11" fmla="*/ 0 h 5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51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9" y="49"/>
                        </a:lnTo>
                        <a:lnTo>
                          <a:pt x="5" y="51"/>
                        </a:lnTo>
                        <a:lnTo>
                          <a:pt x="5" y="49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1" name="Freeform 258"/>
                  <p:cNvSpPr>
                    <a:spLocks/>
                  </p:cNvSpPr>
                  <p:nvPr/>
                </p:nvSpPr>
                <p:spPr bwMode="auto">
                  <a:xfrm>
                    <a:off x="3673" y="3526"/>
                    <a:ext cx="10" cy="28"/>
                  </a:xfrm>
                  <a:custGeom>
                    <a:avLst/>
                    <a:gdLst>
                      <a:gd name="T0" fmla="*/ 0 w 30"/>
                      <a:gd name="T1" fmla="*/ 0 h 113"/>
                      <a:gd name="T2" fmla="*/ 1 w 30"/>
                      <a:gd name="T3" fmla="*/ 0 h 113"/>
                      <a:gd name="T4" fmla="*/ 10 w 30"/>
                      <a:gd name="T5" fmla="*/ 28 h 113"/>
                      <a:gd name="T6" fmla="*/ 9 w 30"/>
                      <a:gd name="T7" fmla="*/ 28 h 113"/>
                      <a:gd name="T8" fmla="*/ 9 w 30"/>
                      <a:gd name="T9" fmla="*/ 28 h 113"/>
                      <a:gd name="T10" fmla="*/ 0 w 30"/>
                      <a:gd name="T11" fmla="*/ 0 h 11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0" h="113">
                        <a:moveTo>
                          <a:pt x="0" y="2"/>
                        </a:moveTo>
                        <a:lnTo>
                          <a:pt x="4" y="0"/>
                        </a:lnTo>
                        <a:lnTo>
                          <a:pt x="30" y="112"/>
                        </a:lnTo>
                        <a:lnTo>
                          <a:pt x="27" y="113"/>
                        </a:lnTo>
                        <a:lnTo>
                          <a:pt x="26" y="113"/>
                        </a:lnTo>
                        <a:lnTo>
                          <a:pt x="0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2" name="Freeform 259"/>
                  <p:cNvSpPr>
                    <a:spLocks/>
                  </p:cNvSpPr>
                  <p:nvPr/>
                </p:nvSpPr>
                <p:spPr bwMode="auto">
                  <a:xfrm>
                    <a:off x="3682" y="3554"/>
                    <a:ext cx="5" cy="10"/>
                  </a:xfrm>
                  <a:custGeom>
                    <a:avLst/>
                    <a:gdLst>
                      <a:gd name="T0" fmla="*/ 0 w 16"/>
                      <a:gd name="T1" fmla="*/ 0 h 42"/>
                      <a:gd name="T2" fmla="*/ 1 w 16"/>
                      <a:gd name="T3" fmla="*/ 0 h 42"/>
                      <a:gd name="T4" fmla="*/ 5 w 16"/>
                      <a:gd name="T5" fmla="*/ 10 h 42"/>
                      <a:gd name="T6" fmla="*/ 4 w 16"/>
                      <a:gd name="T7" fmla="*/ 10 h 42"/>
                      <a:gd name="T8" fmla="*/ 4 w 16"/>
                      <a:gd name="T9" fmla="*/ 10 h 42"/>
                      <a:gd name="T10" fmla="*/ 0 w 16"/>
                      <a:gd name="T11" fmla="*/ 0 h 4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6" h="42">
                        <a:moveTo>
                          <a:pt x="0" y="1"/>
                        </a:moveTo>
                        <a:lnTo>
                          <a:pt x="3" y="0"/>
                        </a:lnTo>
                        <a:lnTo>
                          <a:pt x="16" y="40"/>
                        </a:lnTo>
                        <a:lnTo>
                          <a:pt x="13" y="42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3" name="Freeform 260"/>
                  <p:cNvSpPr>
                    <a:spLocks/>
                  </p:cNvSpPr>
                  <p:nvPr/>
                </p:nvSpPr>
                <p:spPr bwMode="auto">
                  <a:xfrm>
                    <a:off x="3686" y="3564"/>
                    <a:ext cx="3" cy="4"/>
                  </a:xfrm>
                  <a:custGeom>
                    <a:avLst/>
                    <a:gdLst>
                      <a:gd name="T0" fmla="*/ 0 w 10"/>
                      <a:gd name="T1" fmla="*/ 0 h 18"/>
                      <a:gd name="T2" fmla="*/ 1 w 10"/>
                      <a:gd name="T3" fmla="*/ 0 h 18"/>
                      <a:gd name="T4" fmla="*/ 3 w 10"/>
                      <a:gd name="T5" fmla="*/ 4 h 18"/>
                      <a:gd name="T6" fmla="*/ 2 w 10"/>
                      <a:gd name="T7" fmla="*/ 4 h 18"/>
                      <a:gd name="T8" fmla="*/ 2 w 10"/>
                      <a:gd name="T9" fmla="*/ 4 h 18"/>
                      <a:gd name="T10" fmla="*/ 0 w 10"/>
                      <a:gd name="T11" fmla="*/ 0 h 1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18">
                        <a:moveTo>
                          <a:pt x="0" y="2"/>
                        </a:moveTo>
                        <a:lnTo>
                          <a:pt x="3" y="0"/>
                        </a:lnTo>
                        <a:lnTo>
                          <a:pt x="10" y="16"/>
                        </a:lnTo>
                        <a:lnTo>
                          <a:pt x="8" y="18"/>
                        </a:lnTo>
                        <a:lnTo>
                          <a:pt x="0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4" name="Freeform 261"/>
                  <p:cNvSpPr>
                    <a:spLocks/>
                  </p:cNvSpPr>
                  <p:nvPr/>
                </p:nvSpPr>
                <p:spPr bwMode="auto">
                  <a:xfrm>
                    <a:off x="3689" y="3568"/>
                    <a:ext cx="1" cy="1"/>
                  </a:xfrm>
                  <a:custGeom>
                    <a:avLst/>
                    <a:gdLst>
                      <a:gd name="T0" fmla="*/ 0 w 4"/>
                      <a:gd name="T1" fmla="*/ 1 h 4"/>
                      <a:gd name="T2" fmla="*/ 1 w 4"/>
                      <a:gd name="T3" fmla="*/ 0 h 4"/>
                      <a:gd name="T4" fmla="*/ 1 w 4"/>
                      <a:gd name="T5" fmla="*/ 0 h 4"/>
                      <a:gd name="T6" fmla="*/ 1 w 4"/>
                      <a:gd name="T7" fmla="*/ 0 h 4"/>
                      <a:gd name="T8" fmla="*/ 0 w 4"/>
                      <a:gd name="T9" fmla="*/ 1 h 4"/>
                      <a:gd name="T10" fmla="*/ 0 w 4"/>
                      <a:gd name="T11" fmla="*/ 1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4">
                        <a:moveTo>
                          <a:pt x="0" y="2"/>
                        </a:moveTo>
                        <a:lnTo>
                          <a:pt x="2" y="0"/>
                        </a:lnTo>
                        <a:lnTo>
                          <a:pt x="3" y="1"/>
                        </a:lnTo>
                        <a:lnTo>
                          <a:pt x="4" y="1"/>
                        </a:lnTo>
                        <a:lnTo>
                          <a:pt x="1" y="4"/>
                        </a:lnTo>
                        <a:lnTo>
                          <a:pt x="0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5" name="Freeform 262"/>
                  <p:cNvSpPr>
                    <a:spLocks/>
                  </p:cNvSpPr>
                  <p:nvPr/>
                </p:nvSpPr>
                <p:spPr bwMode="auto">
                  <a:xfrm>
                    <a:off x="3689" y="3568"/>
                    <a:ext cx="5" cy="7"/>
                  </a:xfrm>
                  <a:custGeom>
                    <a:avLst/>
                    <a:gdLst>
                      <a:gd name="T0" fmla="*/ 0 w 15"/>
                      <a:gd name="T1" fmla="*/ 1 h 28"/>
                      <a:gd name="T2" fmla="*/ 1 w 15"/>
                      <a:gd name="T3" fmla="*/ 0 h 28"/>
                      <a:gd name="T4" fmla="*/ 5 w 15"/>
                      <a:gd name="T5" fmla="*/ 6 h 28"/>
                      <a:gd name="T6" fmla="*/ 5 w 15"/>
                      <a:gd name="T7" fmla="*/ 7 h 28"/>
                      <a:gd name="T8" fmla="*/ 4 w 15"/>
                      <a:gd name="T9" fmla="*/ 7 h 28"/>
                      <a:gd name="T10" fmla="*/ 0 w 15"/>
                      <a:gd name="T11" fmla="*/ 1 h 2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5" h="28">
                        <a:moveTo>
                          <a:pt x="0" y="3"/>
                        </a:moveTo>
                        <a:lnTo>
                          <a:pt x="3" y="0"/>
                        </a:lnTo>
                        <a:lnTo>
                          <a:pt x="15" y="25"/>
                        </a:lnTo>
                        <a:lnTo>
                          <a:pt x="15" y="27"/>
                        </a:lnTo>
                        <a:lnTo>
                          <a:pt x="12" y="28"/>
                        </a:lnTo>
                        <a:lnTo>
                          <a:pt x="0" y="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6" name="Freeform 263"/>
                  <p:cNvSpPr>
                    <a:spLocks/>
                  </p:cNvSpPr>
                  <p:nvPr/>
                </p:nvSpPr>
                <p:spPr bwMode="auto">
                  <a:xfrm>
                    <a:off x="3693" y="3575"/>
                    <a:ext cx="2" cy="4"/>
                  </a:xfrm>
                  <a:custGeom>
                    <a:avLst/>
                    <a:gdLst>
                      <a:gd name="T0" fmla="*/ 0 w 7"/>
                      <a:gd name="T1" fmla="*/ 0 h 18"/>
                      <a:gd name="T2" fmla="*/ 1 w 7"/>
                      <a:gd name="T3" fmla="*/ 0 h 18"/>
                      <a:gd name="T4" fmla="*/ 2 w 7"/>
                      <a:gd name="T5" fmla="*/ 4 h 18"/>
                      <a:gd name="T6" fmla="*/ 2 w 7"/>
                      <a:gd name="T7" fmla="*/ 4 h 18"/>
                      <a:gd name="T8" fmla="*/ 1 w 7"/>
                      <a:gd name="T9" fmla="*/ 4 h 18"/>
                      <a:gd name="T10" fmla="*/ 0 w 7"/>
                      <a:gd name="T11" fmla="*/ 0 h 1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18">
                        <a:moveTo>
                          <a:pt x="0" y="1"/>
                        </a:moveTo>
                        <a:lnTo>
                          <a:pt x="3" y="0"/>
                        </a:lnTo>
                        <a:lnTo>
                          <a:pt x="7" y="17"/>
                        </a:lnTo>
                        <a:lnTo>
                          <a:pt x="3" y="18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7" name="Freeform 264"/>
                  <p:cNvSpPr>
                    <a:spLocks/>
                  </p:cNvSpPr>
                  <p:nvPr/>
                </p:nvSpPr>
                <p:spPr bwMode="auto">
                  <a:xfrm>
                    <a:off x="3694" y="3579"/>
                    <a:ext cx="3" cy="14"/>
                  </a:xfrm>
                  <a:custGeom>
                    <a:avLst/>
                    <a:gdLst>
                      <a:gd name="T0" fmla="*/ 0 w 9"/>
                      <a:gd name="T1" fmla="*/ 0 h 57"/>
                      <a:gd name="T2" fmla="*/ 1 w 9"/>
                      <a:gd name="T3" fmla="*/ 0 h 57"/>
                      <a:gd name="T4" fmla="*/ 3 w 9"/>
                      <a:gd name="T5" fmla="*/ 14 h 57"/>
                      <a:gd name="T6" fmla="*/ 2 w 9"/>
                      <a:gd name="T7" fmla="*/ 14 h 57"/>
                      <a:gd name="T8" fmla="*/ 2 w 9"/>
                      <a:gd name="T9" fmla="*/ 14 h 57"/>
                      <a:gd name="T10" fmla="*/ 0 w 9"/>
                      <a:gd name="T11" fmla="*/ 0 h 5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57">
                        <a:moveTo>
                          <a:pt x="0" y="1"/>
                        </a:moveTo>
                        <a:lnTo>
                          <a:pt x="4" y="0"/>
                        </a:lnTo>
                        <a:lnTo>
                          <a:pt x="9" y="56"/>
                        </a:lnTo>
                        <a:lnTo>
                          <a:pt x="5" y="57"/>
                        </a:lnTo>
                        <a:lnTo>
                          <a:pt x="5" y="56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8" name="Freeform 265"/>
                  <p:cNvSpPr>
                    <a:spLocks/>
                  </p:cNvSpPr>
                  <p:nvPr/>
                </p:nvSpPr>
                <p:spPr bwMode="auto">
                  <a:xfrm>
                    <a:off x="3696" y="3593"/>
                    <a:ext cx="4" cy="10"/>
                  </a:xfrm>
                  <a:custGeom>
                    <a:avLst/>
                    <a:gdLst>
                      <a:gd name="T0" fmla="*/ 0 w 12"/>
                      <a:gd name="T1" fmla="*/ 0 h 41"/>
                      <a:gd name="T2" fmla="*/ 1 w 12"/>
                      <a:gd name="T3" fmla="*/ 0 h 41"/>
                      <a:gd name="T4" fmla="*/ 4 w 12"/>
                      <a:gd name="T5" fmla="*/ 9 h 41"/>
                      <a:gd name="T6" fmla="*/ 3 w 12"/>
                      <a:gd name="T7" fmla="*/ 10 h 41"/>
                      <a:gd name="T8" fmla="*/ 3 w 12"/>
                      <a:gd name="T9" fmla="*/ 10 h 41"/>
                      <a:gd name="T10" fmla="*/ 0 w 12"/>
                      <a:gd name="T11" fmla="*/ 0 h 4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2" h="41">
                        <a:moveTo>
                          <a:pt x="0" y="1"/>
                        </a:moveTo>
                        <a:lnTo>
                          <a:pt x="4" y="0"/>
                        </a:lnTo>
                        <a:lnTo>
                          <a:pt x="12" y="37"/>
                        </a:lnTo>
                        <a:lnTo>
                          <a:pt x="10" y="41"/>
                        </a:lnTo>
                        <a:lnTo>
                          <a:pt x="8" y="39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79" name="Freeform 266"/>
                  <p:cNvSpPr>
                    <a:spLocks/>
                  </p:cNvSpPr>
                  <p:nvPr/>
                </p:nvSpPr>
                <p:spPr bwMode="auto">
                  <a:xfrm>
                    <a:off x="3699" y="3602"/>
                    <a:ext cx="2" cy="1"/>
                  </a:xfrm>
                  <a:custGeom>
                    <a:avLst/>
                    <a:gdLst>
                      <a:gd name="T0" fmla="*/ 0 w 5"/>
                      <a:gd name="T1" fmla="*/ 1 h 4"/>
                      <a:gd name="T2" fmla="*/ 1 w 5"/>
                      <a:gd name="T3" fmla="*/ 0 h 4"/>
                      <a:gd name="T4" fmla="*/ 2 w 5"/>
                      <a:gd name="T5" fmla="*/ 0 h 4"/>
                      <a:gd name="T6" fmla="*/ 2 w 5"/>
                      <a:gd name="T7" fmla="*/ 1 h 4"/>
                      <a:gd name="T8" fmla="*/ 0 w 5"/>
                      <a:gd name="T9" fmla="*/ 1 h 4"/>
                      <a:gd name="T10" fmla="*/ 0 w 5"/>
                      <a:gd name="T11" fmla="*/ 1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4">
                        <a:moveTo>
                          <a:pt x="0" y="4"/>
                        </a:moveTo>
                        <a:lnTo>
                          <a:pt x="2" y="0"/>
                        </a:lnTo>
                        <a:lnTo>
                          <a:pt x="4" y="0"/>
                        </a:lnTo>
                        <a:lnTo>
                          <a:pt x="5" y="2"/>
                        </a:lnTo>
                        <a:lnTo>
                          <a:pt x="1" y="4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80" name="Freeform 267"/>
                  <p:cNvSpPr>
                    <a:spLocks/>
                  </p:cNvSpPr>
                  <p:nvPr/>
                </p:nvSpPr>
                <p:spPr bwMode="auto">
                  <a:xfrm>
                    <a:off x="3693" y="3603"/>
                    <a:ext cx="8" cy="32"/>
                  </a:xfrm>
                  <a:custGeom>
                    <a:avLst/>
                    <a:gdLst>
                      <a:gd name="T0" fmla="*/ 7 w 23"/>
                      <a:gd name="T1" fmla="*/ 0 h 131"/>
                      <a:gd name="T2" fmla="*/ 8 w 23"/>
                      <a:gd name="T3" fmla="*/ 0 h 131"/>
                      <a:gd name="T4" fmla="*/ 1 w 23"/>
                      <a:gd name="T5" fmla="*/ 32 h 131"/>
                      <a:gd name="T6" fmla="*/ 1 w 23"/>
                      <a:gd name="T7" fmla="*/ 32 h 131"/>
                      <a:gd name="T8" fmla="*/ 0 w 23"/>
                      <a:gd name="T9" fmla="*/ 32 h 131"/>
                      <a:gd name="T10" fmla="*/ 7 w 23"/>
                      <a:gd name="T11" fmla="*/ 0 h 13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3" h="131">
                        <a:moveTo>
                          <a:pt x="19" y="2"/>
                        </a:moveTo>
                        <a:lnTo>
                          <a:pt x="23" y="0"/>
                        </a:lnTo>
                        <a:lnTo>
                          <a:pt x="4" y="129"/>
                        </a:lnTo>
                        <a:lnTo>
                          <a:pt x="4" y="131"/>
                        </a:lnTo>
                        <a:lnTo>
                          <a:pt x="0" y="129"/>
                        </a:lnTo>
                        <a:lnTo>
                          <a:pt x="19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81" name="Freeform 268"/>
                  <p:cNvSpPr>
                    <a:spLocks/>
                  </p:cNvSpPr>
                  <p:nvPr/>
                </p:nvSpPr>
                <p:spPr bwMode="auto">
                  <a:xfrm>
                    <a:off x="3690" y="3635"/>
                    <a:ext cx="4" cy="7"/>
                  </a:xfrm>
                  <a:custGeom>
                    <a:avLst/>
                    <a:gdLst>
                      <a:gd name="T0" fmla="*/ 3 w 12"/>
                      <a:gd name="T1" fmla="*/ 0 h 29"/>
                      <a:gd name="T2" fmla="*/ 4 w 12"/>
                      <a:gd name="T3" fmla="*/ 0 h 29"/>
                      <a:gd name="T4" fmla="*/ 2 w 12"/>
                      <a:gd name="T5" fmla="*/ 7 h 29"/>
                      <a:gd name="T6" fmla="*/ 2 w 12"/>
                      <a:gd name="T7" fmla="*/ 7 h 29"/>
                      <a:gd name="T8" fmla="*/ 0 w 12"/>
                      <a:gd name="T9" fmla="*/ 7 h 29"/>
                      <a:gd name="T10" fmla="*/ 3 w 12"/>
                      <a:gd name="T11" fmla="*/ 0 h 2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2" h="29">
                        <a:moveTo>
                          <a:pt x="8" y="0"/>
                        </a:moveTo>
                        <a:lnTo>
                          <a:pt x="12" y="2"/>
                        </a:lnTo>
                        <a:lnTo>
                          <a:pt x="5" y="29"/>
                        </a:lnTo>
                        <a:lnTo>
                          <a:pt x="0" y="28"/>
                        </a:lnTo>
                        <a:lnTo>
                          <a:pt x="8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82" name="Freeform 269"/>
                  <p:cNvSpPr>
                    <a:spLocks/>
                  </p:cNvSpPr>
                  <p:nvPr/>
                </p:nvSpPr>
                <p:spPr bwMode="auto">
                  <a:xfrm>
                    <a:off x="3675" y="3642"/>
                    <a:ext cx="17" cy="42"/>
                  </a:xfrm>
                  <a:custGeom>
                    <a:avLst/>
                    <a:gdLst>
                      <a:gd name="T0" fmla="*/ 15 w 50"/>
                      <a:gd name="T1" fmla="*/ 0 h 166"/>
                      <a:gd name="T2" fmla="*/ 17 w 50"/>
                      <a:gd name="T3" fmla="*/ 0 h 166"/>
                      <a:gd name="T4" fmla="*/ 1 w 50"/>
                      <a:gd name="T5" fmla="*/ 42 h 166"/>
                      <a:gd name="T6" fmla="*/ 0 w 50"/>
                      <a:gd name="T7" fmla="*/ 42 h 166"/>
                      <a:gd name="T8" fmla="*/ 0 w 50"/>
                      <a:gd name="T9" fmla="*/ 42 h 166"/>
                      <a:gd name="T10" fmla="*/ 15 w 50"/>
                      <a:gd name="T11" fmla="*/ 0 h 16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0" h="166">
                        <a:moveTo>
                          <a:pt x="45" y="0"/>
                        </a:moveTo>
                        <a:lnTo>
                          <a:pt x="50" y="1"/>
                        </a:lnTo>
                        <a:lnTo>
                          <a:pt x="4" y="166"/>
                        </a:lnTo>
                        <a:lnTo>
                          <a:pt x="0" y="165"/>
                        </a:lnTo>
                        <a:lnTo>
                          <a:pt x="45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83" name="Freeform 270"/>
                  <p:cNvSpPr>
                    <a:spLocks/>
                  </p:cNvSpPr>
                  <p:nvPr/>
                </p:nvSpPr>
                <p:spPr bwMode="auto">
                  <a:xfrm>
                    <a:off x="3674" y="3683"/>
                    <a:ext cx="3" cy="7"/>
                  </a:xfrm>
                  <a:custGeom>
                    <a:avLst/>
                    <a:gdLst>
                      <a:gd name="T0" fmla="*/ 2 w 9"/>
                      <a:gd name="T1" fmla="*/ 0 h 26"/>
                      <a:gd name="T2" fmla="*/ 3 w 9"/>
                      <a:gd name="T3" fmla="*/ 0 h 26"/>
                      <a:gd name="T4" fmla="*/ 1 w 9"/>
                      <a:gd name="T5" fmla="*/ 7 h 26"/>
                      <a:gd name="T6" fmla="*/ 0 w 9"/>
                      <a:gd name="T7" fmla="*/ 7 h 26"/>
                      <a:gd name="T8" fmla="*/ 0 w 9"/>
                      <a:gd name="T9" fmla="*/ 7 h 26"/>
                      <a:gd name="T10" fmla="*/ 2 w 9"/>
                      <a:gd name="T11" fmla="*/ 0 h 2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26">
                        <a:moveTo>
                          <a:pt x="5" y="0"/>
                        </a:moveTo>
                        <a:lnTo>
                          <a:pt x="9" y="1"/>
                        </a:lnTo>
                        <a:lnTo>
                          <a:pt x="4" y="26"/>
                        </a:lnTo>
                        <a:lnTo>
                          <a:pt x="0" y="25"/>
                        </a:lnTo>
                        <a:lnTo>
                          <a:pt x="5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84" name="Freeform 271"/>
                  <p:cNvSpPr>
                    <a:spLocks/>
                  </p:cNvSpPr>
                  <p:nvPr/>
                </p:nvSpPr>
                <p:spPr bwMode="auto">
                  <a:xfrm>
                    <a:off x="3663" y="3689"/>
                    <a:ext cx="12" cy="41"/>
                  </a:xfrm>
                  <a:custGeom>
                    <a:avLst/>
                    <a:gdLst>
                      <a:gd name="T0" fmla="*/ 11 w 35"/>
                      <a:gd name="T1" fmla="*/ 0 h 162"/>
                      <a:gd name="T2" fmla="*/ 12 w 35"/>
                      <a:gd name="T3" fmla="*/ 0 h 162"/>
                      <a:gd name="T4" fmla="*/ 1 w 35"/>
                      <a:gd name="T5" fmla="*/ 41 h 162"/>
                      <a:gd name="T6" fmla="*/ 0 w 35"/>
                      <a:gd name="T7" fmla="*/ 41 h 162"/>
                      <a:gd name="T8" fmla="*/ 0 w 35"/>
                      <a:gd name="T9" fmla="*/ 41 h 162"/>
                      <a:gd name="T10" fmla="*/ 11 w 35"/>
                      <a:gd name="T11" fmla="*/ 0 h 16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5" h="162">
                        <a:moveTo>
                          <a:pt x="31" y="0"/>
                        </a:moveTo>
                        <a:lnTo>
                          <a:pt x="35" y="1"/>
                        </a:lnTo>
                        <a:lnTo>
                          <a:pt x="4" y="161"/>
                        </a:lnTo>
                        <a:lnTo>
                          <a:pt x="1" y="162"/>
                        </a:lnTo>
                        <a:lnTo>
                          <a:pt x="0" y="161"/>
                        </a:lnTo>
                        <a:lnTo>
                          <a:pt x="3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85" name="Freeform 272"/>
                  <p:cNvSpPr>
                    <a:spLocks/>
                  </p:cNvSpPr>
                  <p:nvPr/>
                </p:nvSpPr>
                <p:spPr bwMode="auto">
                  <a:xfrm>
                    <a:off x="3664" y="3730"/>
                    <a:ext cx="5" cy="4"/>
                  </a:xfrm>
                  <a:custGeom>
                    <a:avLst/>
                    <a:gdLst>
                      <a:gd name="T0" fmla="*/ 0 w 15"/>
                      <a:gd name="T1" fmla="*/ 0 h 16"/>
                      <a:gd name="T2" fmla="*/ 1 w 15"/>
                      <a:gd name="T3" fmla="*/ 0 h 16"/>
                      <a:gd name="T4" fmla="*/ 5 w 15"/>
                      <a:gd name="T5" fmla="*/ 3 h 16"/>
                      <a:gd name="T6" fmla="*/ 5 w 15"/>
                      <a:gd name="T7" fmla="*/ 4 h 16"/>
                      <a:gd name="T8" fmla="*/ 3 w 15"/>
                      <a:gd name="T9" fmla="*/ 4 h 16"/>
                      <a:gd name="T10" fmla="*/ 0 w 15"/>
                      <a:gd name="T11" fmla="*/ 0 h 1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5" h="16">
                        <a:moveTo>
                          <a:pt x="0" y="1"/>
                        </a:moveTo>
                        <a:lnTo>
                          <a:pt x="3" y="0"/>
                        </a:lnTo>
                        <a:lnTo>
                          <a:pt x="14" y="13"/>
                        </a:lnTo>
                        <a:lnTo>
                          <a:pt x="15" y="14"/>
                        </a:lnTo>
                        <a:lnTo>
                          <a:pt x="10" y="16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86" name="Freeform 273"/>
                  <p:cNvSpPr>
                    <a:spLocks/>
                  </p:cNvSpPr>
                  <p:nvPr/>
                </p:nvSpPr>
                <p:spPr bwMode="auto">
                  <a:xfrm>
                    <a:off x="3667" y="3733"/>
                    <a:ext cx="2" cy="3"/>
                  </a:xfrm>
                  <a:custGeom>
                    <a:avLst/>
                    <a:gdLst>
                      <a:gd name="T0" fmla="*/ 0 w 5"/>
                      <a:gd name="T1" fmla="*/ 1 h 12"/>
                      <a:gd name="T2" fmla="*/ 2 w 5"/>
                      <a:gd name="T3" fmla="*/ 0 h 12"/>
                      <a:gd name="T4" fmla="*/ 2 w 5"/>
                      <a:gd name="T5" fmla="*/ 3 h 12"/>
                      <a:gd name="T6" fmla="*/ 2 w 5"/>
                      <a:gd name="T7" fmla="*/ 3 h 12"/>
                      <a:gd name="T8" fmla="*/ 0 w 5"/>
                      <a:gd name="T9" fmla="*/ 3 h 12"/>
                      <a:gd name="T10" fmla="*/ 0 w 5"/>
                      <a:gd name="T11" fmla="*/ 1 h 1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12">
                        <a:moveTo>
                          <a:pt x="0" y="2"/>
                        </a:moveTo>
                        <a:lnTo>
                          <a:pt x="5" y="0"/>
                        </a:lnTo>
                        <a:lnTo>
                          <a:pt x="5" y="12"/>
                        </a:lnTo>
                        <a:lnTo>
                          <a:pt x="0" y="12"/>
                        </a:lnTo>
                        <a:lnTo>
                          <a:pt x="0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87" name="Freeform 274"/>
                  <p:cNvSpPr>
                    <a:spLocks/>
                  </p:cNvSpPr>
                  <p:nvPr/>
                </p:nvSpPr>
                <p:spPr bwMode="auto">
                  <a:xfrm>
                    <a:off x="3667" y="3736"/>
                    <a:ext cx="2" cy="3"/>
                  </a:xfrm>
                  <a:custGeom>
                    <a:avLst/>
                    <a:gdLst>
                      <a:gd name="T0" fmla="*/ 0 w 6"/>
                      <a:gd name="T1" fmla="*/ 0 h 12"/>
                      <a:gd name="T2" fmla="*/ 2 w 6"/>
                      <a:gd name="T3" fmla="*/ 0 h 12"/>
                      <a:gd name="T4" fmla="*/ 2 w 6"/>
                      <a:gd name="T5" fmla="*/ 3 h 12"/>
                      <a:gd name="T6" fmla="*/ 2 w 6"/>
                      <a:gd name="T7" fmla="*/ 3 h 12"/>
                      <a:gd name="T8" fmla="*/ 0 w 6"/>
                      <a:gd name="T9" fmla="*/ 3 h 12"/>
                      <a:gd name="T10" fmla="*/ 0 w 6"/>
                      <a:gd name="T11" fmla="*/ 0 h 1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12">
                        <a:moveTo>
                          <a:pt x="1" y="0"/>
                        </a:moveTo>
                        <a:lnTo>
                          <a:pt x="6" y="0"/>
                        </a:lnTo>
                        <a:lnTo>
                          <a:pt x="5" y="12"/>
                        </a:lnTo>
                        <a:lnTo>
                          <a:pt x="0" y="12"/>
                        </a:lnTo>
                        <a:lnTo>
                          <a:pt x="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88" name="Freeform 275"/>
                  <p:cNvSpPr>
                    <a:spLocks/>
                  </p:cNvSpPr>
                  <p:nvPr/>
                </p:nvSpPr>
                <p:spPr bwMode="auto">
                  <a:xfrm>
                    <a:off x="3666" y="3739"/>
                    <a:ext cx="2" cy="4"/>
                  </a:xfrm>
                  <a:custGeom>
                    <a:avLst/>
                    <a:gdLst>
                      <a:gd name="T0" fmla="*/ 1 w 7"/>
                      <a:gd name="T1" fmla="*/ 0 h 15"/>
                      <a:gd name="T2" fmla="*/ 2 w 7"/>
                      <a:gd name="T3" fmla="*/ 0 h 15"/>
                      <a:gd name="T4" fmla="*/ 1 w 7"/>
                      <a:gd name="T5" fmla="*/ 3 h 15"/>
                      <a:gd name="T6" fmla="*/ 1 w 7"/>
                      <a:gd name="T7" fmla="*/ 4 h 15"/>
                      <a:gd name="T8" fmla="*/ 0 w 7"/>
                      <a:gd name="T9" fmla="*/ 3 h 15"/>
                      <a:gd name="T10" fmla="*/ 1 w 7"/>
                      <a:gd name="T11" fmla="*/ 0 h 1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15">
                        <a:moveTo>
                          <a:pt x="2" y="0"/>
                        </a:moveTo>
                        <a:lnTo>
                          <a:pt x="7" y="0"/>
                        </a:lnTo>
                        <a:lnTo>
                          <a:pt x="4" y="13"/>
                        </a:lnTo>
                        <a:lnTo>
                          <a:pt x="4" y="15"/>
                        </a:lnTo>
                        <a:lnTo>
                          <a:pt x="0" y="13"/>
                        </a:lnTo>
                        <a:lnTo>
                          <a:pt x="2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89" name="Freeform 276"/>
                  <p:cNvSpPr>
                    <a:spLocks/>
                  </p:cNvSpPr>
                  <p:nvPr/>
                </p:nvSpPr>
                <p:spPr bwMode="auto">
                  <a:xfrm>
                    <a:off x="3658" y="3743"/>
                    <a:ext cx="9" cy="33"/>
                  </a:xfrm>
                  <a:custGeom>
                    <a:avLst/>
                    <a:gdLst>
                      <a:gd name="T0" fmla="*/ 8 w 28"/>
                      <a:gd name="T1" fmla="*/ 0 h 134"/>
                      <a:gd name="T2" fmla="*/ 9 w 28"/>
                      <a:gd name="T3" fmla="*/ 0 h 134"/>
                      <a:gd name="T4" fmla="*/ 1 w 28"/>
                      <a:gd name="T5" fmla="*/ 33 h 134"/>
                      <a:gd name="T6" fmla="*/ 1 w 28"/>
                      <a:gd name="T7" fmla="*/ 33 h 134"/>
                      <a:gd name="T8" fmla="*/ 0 w 28"/>
                      <a:gd name="T9" fmla="*/ 33 h 134"/>
                      <a:gd name="T10" fmla="*/ 8 w 28"/>
                      <a:gd name="T11" fmla="*/ 0 h 13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8" h="134">
                        <a:moveTo>
                          <a:pt x="24" y="0"/>
                        </a:moveTo>
                        <a:lnTo>
                          <a:pt x="28" y="2"/>
                        </a:lnTo>
                        <a:lnTo>
                          <a:pt x="3" y="134"/>
                        </a:lnTo>
                        <a:lnTo>
                          <a:pt x="2" y="134"/>
                        </a:lnTo>
                        <a:lnTo>
                          <a:pt x="0" y="132"/>
                        </a:lnTo>
                        <a:lnTo>
                          <a:pt x="24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90" name="Freeform 277"/>
                  <p:cNvSpPr>
                    <a:spLocks/>
                  </p:cNvSpPr>
                  <p:nvPr/>
                </p:nvSpPr>
                <p:spPr bwMode="auto">
                  <a:xfrm>
                    <a:off x="3657" y="3775"/>
                    <a:ext cx="2" cy="1"/>
                  </a:xfrm>
                  <a:custGeom>
                    <a:avLst/>
                    <a:gdLst>
                      <a:gd name="T0" fmla="*/ 1 w 4"/>
                      <a:gd name="T1" fmla="*/ 0 h 4"/>
                      <a:gd name="T2" fmla="*/ 2 w 4"/>
                      <a:gd name="T3" fmla="*/ 1 h 4"/>
                      <a:gd name="T4" fmla="*/ 2 w 4"/>
                      <a:gd name="T5" fmla="*/ 1 h 4"/>
                      <a:gd name="T6" fmla="*/ 0 w 4"/>
                      <a:gd name="T7" fmla="*/ 1 h 4"/>
                      <a:gd name="T8" fmla="*/ 1 w 4"/>
                      <a:gd name="T9" fmla="*/ 0 h 4"/>
                      <a:gd name="T10" fmla="*/ 1 w 4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4">
                        <a:moveTo>
                          <a:pt x="2" y="0"/>
                        </a:moveTo>
                        <a:lnTo>
                          <a:pt x="4" y="2"/>
                        </a:lnTo>
                        <a:lnTo>
                          <a:pt x="4" y="4"/>
                        </a:lnTo>
                        <a:lnTo>
                          <a:pt x="0" y="2"/>
                        </a:lnTo>
                        <a:lnTo>
                          <a:pt x="1" y="1"/>
                        </a:lnTo>
                        <a:lnTo>
                          <a:pt x="2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91" name="Freeform 278"/>
                  <p:cNvSpPr>
                    <a:spLocks/>
                  </p:cNvSpPr>
                  <p:nvPr/>
                </p:nvSpPr>
                <p:spPr bwMode="auto">
                  <a:xfrm>
                    <a:off x="3657" y="3776"/>
                    <a:ext cx="2" cy="2"/>
                  </a:xfrm>
                  <a:custGeom>
                    <a:avLst/>
                    <a:gdLst>
                      <a:gd name="T0" fmla="*/ 0 w 5"/>
                      <a:gd name="T1" fmla="*/ 0 h 10"/>
                      <a:gd name="T2" fmla="*/ 2 w 5"/>
                      <a:gd name="T3" fmla="*/ 0 h 10"/>
                      <a:gd name="T4" fmla="*/ 1 w 5"/>
                      <a:gd name="T5" fmla="*/ 2 h 10"/>
                      <a:gd name="T6" fmla="*/ 1 w 5"/>
                      <a:gd name="T7" fmla="*/ 2 h 10"/>
                      <a:gd name="T8" fmla="*/ 0 w 5"/>
                      <a:gd name="T9" fmla="*/ 1 h 10"/>
                      <a:gd name="T10" fmla="*/ 0 w 5"/>
                      <a:gd name="T11" fmla="*/ 0 h 1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10">
                        <a:moveTo>
                          <a:pt x="1" y="0"/>
                        </a:moveTo>
                        <a:lnTo>
                          <a:pt x="5" y="2"/>
                        </a:lnTo>
                        <a:lnTo>
                          <a:pt x="3" y="10"/>
                        </a:lnTo>
                        <a:lnTo>
                          <a:pt x="0" y="7"/>
                        </a:lnTo>
                        <a:lnTo>
                          <a:pt x="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92" name="Freeform 279"/>
                  <p:cNvSpPr>
                    <a:spLocks/>
                  </p:cNvSpPr>
                  <p:nvPr/>
                </p:nvSpPr>
                <p:spPr bwMode="auto">
                  <a:xfrm>
                    <a:off x="3654" y="3778"/>
                    <a:ext cx="4" cy="4"/>
                  </a:xfrm>
                  <a:custGeom>
                    <a:avLst/>
                    <a:gdLst>
                      <a:gd name="T0" fmla="*/ 3 w 11"/>
                      <a:gd name="T1" fmla="*/ 0 h 17"/>
                      <a:gd name="T2" fmla="*/ 4 w 11"/>
                      <a:gd name="T3" fmla="*/ 1 h 17"/>
                      <a:gd name="T4" fmla="*/ 1 w 11"/>
                      <a:gd name="T5" fmla="*/ 4 h 17"/>
                      <a:gd name="T6" fmla="*/ 0 w 11"/>
                      <a:gd name="T7" fmla="*/ 4 h 17"/>
                      <a:gd name="T8" fmla="*/ 0 w 11"/>
                      <a:gd name="T9" fmla="*/ 4 h 17"/>
                      <a:gd name="T10" fmla="*/ 3 w 11"/>
                      <a:gd name="T11" fmla="*/ 0 h 1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1" h="17">
                        <a:moveTo>
                          <a:pt x="8" y="0"/>
                        </a:moveTo>
                        <a:lnTo>
                          <a:pt x="11" y="3"/>
                        </a:lnTo>
                        <a:lnTo>
                          <a:pt x="3" y="17"/>
                        </a:lnTo>
                        <a:lnTo>
                          <a:pt x="0" y="15"/>
                        </a:lnTo>
                        <a:lnTo>
                          <a:pt x="8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93" name="Freeform 280"/>
                  <p:cNvSpPr>
                    <a:spLocks/>
                  </p:cNvSpPr>
                  <p:nvPr/>
                </p:nvSpPr>
                <p:spPr bwMode="auto">
                  <a:xfrm>
                    <a:off x="3650" y="3781"/>
                    <a:ext cx="5" cy="7"/>
                  </a:xfrm>
                  <a:custGeom>
                    <a:avLst/>
                    <a:gdLst>
                      <a:gd name="T0" fmla="*/ 4 w 15"/>
                      <a:gd name="T1" fmla="*/ 0 h 28"/>
                      <a:gd name="T2" fmla="*/ 5 w 15"/>
                      <a:gd name="T3" fmla="*/ 1 h 28"/>
                      <a:gd name="T4" fmla="*/ 1 w 15"/>
                      <a:gd name="T5" fmla="*/ 7 h 28"/>
                      <a:gd name="T6" fmla="*/ 0 w 15"/>
                      <a:gd name="T7" fmla="*/ 6 h 28"/>
                      <a:gd name="T8" fmla="*/ 0 w 15"/>
                      <a:gd name="T9" fmla="*/ 6 h 28"/>
                      <a:gd name="T10" fmla="*/ 4 w 15"/>
                      <a:gd name="T11" fmla="*/ 0 h 2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5" h="28">
                        <a:moveTo>
                          <a:pt x="12" y="0"/>
                        </a:moveTo>
                        <a:lnTo>
                          <a:pt x="15" y="2"/>
                        </a:lnTo>
                        <a:lnTo>
                          <a:pt x="3" y="28"/>
                        </a:lnTo>
                        <a:lnTo>
                          <a:pt x="0" y="25"/>
                        </a:lnTo>
                        <a:lnTo>
                          <a:pt x="12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94" name="Freeform 281"/>
                  <p:cNvSpPr>
                    <a:spLocks/>
                  </p:cNvSpPr>
                  <p:nvPr/>
                </p:nvSpPr>
                <p:spPr bwMode="auto">
                  <a:xfrm>
                    <a:off x="3639" y="3788"/>
                    <a:ext cx="12" cy="23"/>
                  </a:xfrm>
                  <a:custGeom>
                    <a:avLst/>
                    <a:gdLst>
                      <a:gd name="T0" fmla="*/ 11 w 37"/>
                      <a:gd name="T1" fmla="*/ 0 h 93"/>
                      <a:gd name="T2" fmla="*/ 12 w 37"/>
                      <a:gd name="T3" fmla="*/ 1 h 93"/>
                      <a:gd name="T4" fmla="*/ 1 w 37"/>
                      <a:gd name="T5" fmla="*/ 23 h 93"/>
                      <a:gd name="T6" fmla="*/ 1 w 37"/>
                      <a:gd name="T7" fmla="*/ 23 h 93"/>
                      <a:gd name="T8" fmla="*/ 0 w 37"/>
                      <a:gd name="T9" fmla="*/ 22 h 93"/>
                      <a:gd name="T10" fmla="*/ 11 w 37"/>
                      <a:gd name="T11" fmla="*/ 0 h 9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7" h="93">
                        <a:moveTo>
                          <a:pt x="34" y="0"/>
                        </a:moveTo>
                        <a:lnTo>
                          <a:pt x="37" y="3"/>
                        </a:lnTo>
                        <a:lnTo>
                          <a:pt x="3" y="92"/>
                        </a:lnTo>
                        <a:lnTo>
                          <a:pt x="2" y="93"/>
                        </a:lnTo>
                        <a:lnTo>
                          <a:pt x="0" y="89"/>
                        </a:lnTo>
                        <a:lnTo>
                          <a:pt x="34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95" name="Freeform 282"/>
                  <p:cNvSpPr>
                    <a:spLocks/>
                  </p:cNvSpPr>
                  <p:nvPr/>
                </p:nvSpPr>
                <p:spPr bwMode="auto">
                  <a:xfrm>
                    <a:off x="3635" y="3810"/>
                    <a:ext cx="5" cy="2"/>
                  </a:xfrm>
                  <a:custGeom>
                    <a:avLst/>
                    <a:gdLst>
                      <a:gd name="T0" fmla="*/ 4 w 13"/>
                      <a:gd name="T1" fmla="*/ 0 h 7"/>
                      <a:gd name="T2" fmla="*/ 5 w 13"/>
                      <a:gd name="T3" fmla="*/ 1 h 7"/>
                      <a:gd name="T4" fmla="*/ 2 w 13"/>
                      <a:gd name="T5" fmla="*/ 2 h 7"/>
                      <a:gd name="T6" fmla="*/ 0 w 13"/>
                      <a:gd name="T7" fmla="*/ 1 h 7"/>
                      <a:gd name="T8" fmla="*/ 1 w 13"/>
                      <a:gd name="T9" fmla="*/ 1 h 7"/>
                      <a:gd name="T10" fmla="*/ 4 w 13"/>
                      <a:gd name="T11" fmla="*/ 0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3" h="7">
                        <a:moveTo>
                          <a:pt x="11" y="0"/>
                        </a:moveTo>
                        <a:lnTo>
                          <a:pt x="13" y="4"/>
                        </a:lnTo>
                        <a:lnTo>
                          <a:pt x="4" y="7"/>
                        </a:lnTo>
                        <a:lnTo>
                          <a:pt x="0" y="5"/>
                        </a:lnTo>
                        <a:lnTo>
                          <a:pt x="2" y="3"/>
                        </a:lnTo>
                        <a:lnTo>
                          <a:pt x="1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96" name="Freeform 283"/>
                  <p:cNvSpPr>
                    <a:spLocks/>
                  </p:cNvSpPr>
                  <p:nvPr/>
                </p:nvSpPr>
                <p:spPr bwMode="auto">
                  <a:xfrm>
                    <a:off x="3635" y="3811"/>
                    <a:ext cx="2" cy="3"/>
                  </a:xfrm>
                  <a:custGeom>
                    <a:avLst/>
                    <a:gdLst>
                      <a:gd name="T0" fmla="*/ 0 w 4"/>
                      <a:gd name="T1" fmla="*/ 0 h 11"/>
                      <a:gd name="T2" fmla="*/ 2 w 4"/>
                      <a:gd name="T3" fmla="*/ 1 h 11"/>
                      <a:gd name="T4" fmla="*/ 2 w 4"/>
                      <a:gd name="T5" fmla="*/ 3 h 11"/>
                      <a:gd name="T6" fmla="*/ 2 w 4"/>
                      <a:gd name="T7" fmla="*/ 3 h 11"/>
                      <a:gd name="T8" fmla="*/ 0 w 4"/>
                      <a:gd name="T9" fmla="*/ 3 h 11"/>
                      <a:gd name="T10" fmla="*/ 0 w 4"/>
                      <a:gd name="T11" fmla="*/ 0 h 1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11">
                        <a:moveTo>
                          <a:pt x="0" y="0"/>
                        </a:moveTo>
                        <a:lnTo>
                          <a:pt x="4" y="2"/>
                        </a:lnTo>
                        <a:lnTo>
                          <a:pt x="4" y="10"/>
                        </a:lnTo>
                        <a:lnTo>
                          <a:pt x="4" y="11"/>
                        </a:lnTo>
                        <a:lnTo>
                          <a:pt x="0" y="1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97" name="Freeform 284"/>
                  <p:cNvSpPr>
                    <a:spLocks/>
                  </p:cNvSpPr>
                  <p:nvPr/>
                </p:nvSpPr>
                <p:spPr bwMode="auto">
                  <a:xfrm>
                    <a:off x="3635" y="3814"/>
                    <a:ext cx="2" cy="3"/>
                  </a:xfrm>
                  <a:custGeom>
                    <a:avLst/>
                    <a:gdLst>
                      <a:gd name="T0" fmla="*/ 1 w 6"/>
                      <a:gd name="T1" fmla="*/ 0 h 14"/>
                      <a:gd name="T2" fmla="*/ 2 w 6"/>
                      <a:gd name="T3" fmla="*/ 0 h 14"/>
                      <a:gd name="T4" fmla="*/ 1 w 6"/>
                      <a:gd name="T5" fmla="*/ 3 h 14"/>
                      <a:gd name="T6" fmla="*/ 1 w 6"/>
                      <a:gd name="T7" fmla="*/ 3 h 14"/>
                      <a:gd name="T8" fmla="*/ 0 w 6"/>
                      <a:gd name="T9" fmla="*/ 2 h 14"/>
                      <a:gd name="T10" fmla="*/ 1 w 6"/>
                      <a:gd name="T11" fmla="*/ 0 h 1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14">
                        <a:moveTo>
                          <a:pt x="2" y="0"/>
                        </a:moveTo>
                        <a:lnTo>
                          <a:pt x="6" y="1"/>
                        </a:lnTo>
                        <a:lnTo>
                          <a:pt x="3" y="14"/>
                        </a:lnTo>
                        <a:lnTo>
                          <a:pt x="2" y="14"/>
                        </a:lnTo>
                        <a:lnTo>
                          <a:pt x="0" y="11"/>
                        </a:lnTo>
                        <a:lnTo>
                          <a:pt x="2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98" name="Freeform 285"/>
                  <p:cNvSpPr>
                    <a:spLocks/>
                  </p:cNvSpPr>
                  <p:nvPr/>
                </p:nvSpPr>
                <p:spPr bwMode="auto">
                  <a:xfrm>
                    <a:off x="3631" y="3817"/>
                    <a:ext cx="4" cy="4"/>
                  </a:xfrm>
                  <a:custGeom>
                    <a:avLst/>
                    <a:gdLst>
                      <a:gd name="T0" fmla="*/ 3 w 14"/>
                      <a:gd name="T1" fmla="*/ 0 h 19"/>
                      <a:gd name="T2" fmla="*/ 4 w 14"/>
                      <a:gd name="T3" fmla="*/ 1 h 19"/>
                      <a:gd name="T4" fmla="*/ 1 w 14"/>
                      <a:gd name="T5" fmla="*/ 4 h 19"/>
                      <a:gd name="T6" fmla="*/ 0 w 14"/>
                      <a:gd name="T7" fmla="*/ 3 h 19"/>
                      <a:gd name="T8" fmla="*/ 0 w 14"/>
                      <a:gd name="T9" fmla="*/ 3 h 19"/>
                      <a:gd name="T10" fmla="*/ 3 w 14"/>
                      <a:gd name="T11" fmla="*/ 0 h 1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4" h="19">
                        <a:moveTo>
                          <a:pt x="12" y="0"/>
                        </a:moveTo>
                        <a:lnTo>
                          <a:pt x="14" y="3"/>
                        </a:lnTo>
                        <a:lnTo>
                          <a:pt x="2" y="19"/>
                        </a:lnTo>
                        <a:lnTo>
                          <a:pt x="0" y="16"/>
                        </a:lnTo>
                        <a:lnTo>
                          <a:pt x="12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99" name="Freeform 286"/>
                  <p:cNvSpPr>
                    <a:spLocks/>
                  </p:cNvSpPr>
                  <p:nvPr/>
                </p:nvSpPr>
                <p:spPr bwMode="auto">
                  <a:xfrm>
                    <a:off x="3621" y="3821"/>
                    <a:ext cx="10" cy="11"/>
                  </a:xfrm>
                  <a:custGeom>
                    <a:avLst/>
                    <a:gdLst>
                      <a:gd name="T0" fmla="*/ 9 w 30"/>
                      <a:gd name="T1" fmla="*/ 0 h 47"/>
                      <a:gd name="T2" fmla="*/ 10 w 30"/>
                      <a:gd name="T3" fmla="*/ 1 h 47"/>
                      <a:gd name="T4" fmla="*/ 1 w 30"/>
                      <a:gd name="T5" fmla="*/ 11 h 47"/>
                      <a:gd name="T6" fmla="*/ 0 w 30"/>
                      <a:gd name="T7" fmla="*/ 11 h 47"/>
                      <a:gd name="T8" fmla="*/ 0 w 30"/>
                      <a:gd name="T9" fmla="*/ 10 h 47"/>
                      <a:gd name="T10" fmla="*/ 9 w 30"/>
                      <a:gd name="T11" fmla="*/ 0 h 4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0" h="47">
                        <a:moveTo>
                          <a:pt x="28" y="0"/>
                        </a:moveTo>
                        <a:lnTo>
                          <a:pt x="30" y="3"/>
                        </a:lnTo>
                        <a:lnTo>
                          <a:pt x="4" y="47"/>
                        </a:lnTo>
                        <a:lnTo>
                          <a:pt x="0" y="46"/>
                        </a:lnTo>
                        <a:lnTo>
                          <a:pt x="1" y="44"/>
                        </a:lnTo>
                        <a:lnTo>
                          <a:pt x="28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00" name="Freeform 287"/>
                  <p:cNvSpPr>
                    <a:spLocks/>
                  </p:cNvSpPr>
                  <p:nvPr/>
                </p:nvSpPr>
                <p:spPr bwMode="auto">
                  <a:xfrm>
                    <a:off x="3621" y="3832"/>
                    <a:ext cx="2" cy="2"/>
                  </a:xfrm>
                  <a:custGeom>
                    <a:avLst/>
                    <a:gdLst>
                      <a:gd name="T0" fmla="*/ 0 w 4"/>
                      <a:gd name="T1" fmla="*/ 0 h 6"/>
                      <a:gd name="T2" fmla="*/ 2 w 4"/>
                      <a:gd name="T3" fmla="*/ 0 h 6"/>
                      <a:gd name="T4" fmla="*/ 2 w 4"/>
                      <a:gd name="T5" fmla="*/ 2 h 6"/>
                      <a:gd name="T6" fmla="*/ 1 w 4"/>
                      <a:gd name="T7" fmla="*/ 2 h 6"/>
                      <a:gd name="T8" fmla="*/ 0 w 4"/>
                      <a:gd name="T9" fmla="*/ 1 h 6"/>
                      <a:gd name="T10" fmla="*/ 0 w 4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6">
                        <a:moveTo>
                          <a:pt x="0" y="0"/>
                        </a:moveTo>
                        <a:lnTo>
                          <a:pt x="4" y="1"/>
                        </a:lnTo>
                        <a:lnTo>
                          <a:pt x="3" y="6"/>
                        </a:lnTo>
                        <a:lnTo>
                          <a:pt x="2" y="6"/>
                        </a:lnTo>
                        <a:lnTo>
                          <a:pt x="0" y="4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01" name="Freeform 288"/>
                  <p:cNvSpPr>
                    <a:spLocks/>
                  </p:cNvSpPr>
                  <p:nvPr/>
                </p:nvSpPr>
                <p:spPr bwMode="auto">
                  <a:xfrm>
                    <a:off x="3619" y="3833"/>
                    <a:ext cx="3" cy="3"/>
                  </a:xfrm>
                  <a:custGeom>
                    <a:avLst/>
                    <a:gdLst>
                      <a:gd name="T0" fmla="*/ 2 w 10"/>
                      <a:gd name="T1" fmla="*/ 0 h 13"/>
                      <a:gd name="T2" fmla="*/ 3 w 10"/>
                      <a:gd name="T3" fmla="*/ 0 h 13"/>
                      <a:gd name="T4" fmla="*/ 1 w 10"/>
                      <a:gd name="T5" fmla="*/ 3 h 13"/>
                      <a:gd name="T6" fmla="*/ 0 w 10"/>
                      <a:gd name="T7" fmla="*/ 2 h 13"/>
                      <a:gd name="T8" fmla="*/ 0 w 10"/>
                      <a:gd name="T9" fmla="*/ 2 h 13"/>
                      <a:gd name="T10" fmla="*/ 2 w 10"/>
                      <a:gd name="T11" fmla="*/ 0 h 1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13">
                        <a:moveTo>
                          <a:pt x="8" y="0"/>
                        </a:moveTo>
                        <a:lnTo>
                          <a:pt x="10" y="2"/>
                        </a:lnTo>
                        <a:lnTo>
                          <a:pt x="4" y="13"/>
                        </a:lnTo>
                        <a:lnTo>
                          <a:pt x="0" y="10"/>
                        </a:lnTo>
                        <a:lnTo>
                          <a:pt x="8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02" name="Freeform 289"/>
                  <p:cNvSpPr>
                    <a:spLocks/>
                  </p:cNvSpPr>
                  <p:nvPr/>
                </p:nvSpPr>
                <p:spPr bwMode="auto">
                  <a:xfrm>
                    <a:off x="3618" y="3836"/>
                    <a:ext cx="2" cy="1"/>
                  </a:xfrm>
                  <a:custGeom>
                    <a:avLst/>
                    <a:gdLst>
                      <a:gd name="T0" fmla="*/ 1 w 6"/>
                      <a:gd name="T1" fmla="*/ 0 h 7"/>
                      <a:gd name="T2" fmla="*/ 2 w 6"/>
                      <a:gd name="T3" fmla="*/ 0 h 7"/>
                      <a:gd name="T4" fmla="*/ 1 w 6"/>
                      <a:gd name="T5" fmla="*/ 1 h 7"/>
                      <a:gd name="T6" fmla="*/ 0 w 6"/>
                      <a:gd name="T7" fmla="*/ 1 h 7"/>
                      <a:gd name="T8" fmla="*/ 0 w 6"/>
                      <a:gd name="T9" fmla="*/ 1 h 7"/>
                      <a:gd name="T10" fmla="*/ 1 w 6"/>
                      <a:gd name="T11" fmla="*/ 0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7">
                        <a:moveTo>
                          <a:pt x="2" y="0"/>
                        </a:moveTo>
                        <a:lnTo>
                          <a:pt x="6" y="3"/>
                        </a:lnTo>
                        <a:lnTo>
                          <a:pt x="3" y="7"/>
                        </a:lnTo>
                        <a:lnTo>
                          <a:pt x="0" y="4"/>
                        </a:lnTo>
                        <a:lnTo>
                          <a:pt x="2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03" name="Freeform 290"/>
                  <p:cNvSpPr>
                    <a:spLocks/>
                  </p:cNvSpPr>
                  <p:nvPr/>
                </p:nvSpPr>
                <p:spPr bwMode="auto">
                  <a:xfrm>
                    <a:off x="3610" y="3837"/>
                    <a:ext cx="9" cy="15"/>
                  </a:xfrm>
                  <a:custGeom>
                    <a:avLst/>
                    <a:gdLst>
                      <a:gd name="T0" fmla="*/ 8 w 26"/>
                      <a:gd name="T1" fmla="*/ 0 h 64"/>
                      <a:gd name="T2" fmla="*/ 9 w 26"/>
                      <a:gd name="T3" fmla="*/ 1 h 64"/>
                      <a:gd name="T4" fmla="*/ 1 w 26"/>
                      <a:gd name="T5" fmla="*/ 15 h 64"/>
                      <a:gd name="T6" fmla="*/ 1 w 26"/>
                      <a:gd name="T7" fmla="*/ 15 h 64"/>
                      <a:gd name="T8" fmla="*/ 0 w 26"/>
                      <a:gd name="T9" fmla="*/ 14 h 64"/>
                      <a:gd name="T10" fmla="*/ 8 w 26"/>
                      <a:gd name="T11" fmla="*/ 0 h 6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6" h="64">
                        <a:moveTo>
                          <a:pt x="23" y="0"/>
                        </a:moveTo>
                        <a:lnTo>
                          <a:pt x="26" y="3"/>
                        </a:lnTo>
                        <a:lnTo>
                          <a:pt x="3" y="63"/>
                        </a:lnTo>
                        <a:lnTo>
                          <a:pt x="2" y="64"/>
                        </a:lnTo>
                        <a:lnTo>
                          <a:pt x="0" y="60"/>
                        </a:lnTo>
                        <a:lnTo>
                          <a:pt x="23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04" name="Freeform 291"/>
                  <p:cNvSpPr>
                    <a:spLocks/>
                  </p:cNvSpPr>
                  <p:nvPr/>
                </p:nvSpPr>
                <p:spPr bwMode="auto">
                  <a:xfrm>
                    <a:off x="3610" y="3851"/>
                    <a:ext cx="1" cy="2"/>
                  </a:xfrm>
                  <a:custGeom>
                    <a:avLst/>
                    <a:gdLst>
                      <a:gd name="T0" fmla="*/ 1 w 4"/>
                      <a:gd name="T1" fmla="*/ 0 h 5"/>
                      <a:gd name="T2" fmla="*/ 1 w 4"/>
                      <a:gd name="T3" fmla="*/ 2 h 5"/>
                      <a:gd name="T4" fmla="*/ 1 w 4"/>
                      <a:gd name="T5" fmla="*/ 2 h 5"/>
                      <a:gd name="T6" fmla="*/ 0 w 4"/>
                      <a:gd name="T7" fmla="*/ 0 h 5"/>
                      <a:gd name="T8" fmla="*/ 0 w 4"/>
                      <a:gd name="T9" fmla="*/ 0 h 5"/>
                      <a:gd name="T10" fmla="*/ 1 w 4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5">
                        <a:moveTo>
                          <a:pt x="2" y="0"/>
                        </a:moveTo>
                        <a:lnTo>
                          <a:pt x="4" y="4"/>
                        </a:lnTo>
                        <a:lnTo>
                          <a:pt x="2" y="5"/>
                        </a:lnTo>
                        <a:lnTo>
                          <a:pt x="0" y="1"/>
                        </a:lnTo>
                        <a:lnTo>
                          <a:pt x="2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05" name="Freeform 292"/>
                  <p:cNvSpPr>
                    <a:spLocks/>
                  </p:cNvSpPr>
                  <p:nvPr/>
                </p:nvSpPr>
                <p:spPr bwMode="auto">
                  <a:xfrm>
                    <a:off x="3607" y="3852"/>
                    <a:ext cx="3" cy="4"/>
                  </a:xfrm>
                  <a:custGeom>
                    <a:avLst/>
                    <a:gdLst>
                      <a:gd name="T0" fmla="*/ 2 w 10"/>
                      <a:gd name="T1" fmla="*/ 0 h 16"/>
                      <a:gd name="T2" fmla="*/ 3 w 10"/>
                      <a:gd name="T3" fmla="*/ 1 h 16"/>
                      <a:gd name="T4" fmla="*/ 1 w 10"/>
                      <a:gd name="T5" fmla="*/ 4 h 16"/>
                      <a:gd name="T6" fmla="*/ 0 w 10"/>
                      <a:gd name="T7" fmla="*/ 3 h 16"/>
                      <a:gd name="T8" fmla="*/ 0 w 10"/>
                      <a:gd name="T9" fmla="*/ 3 h 16"/>
                      <a:gd name="T10" fmla="*/ 2 w 10"/>
                      <a:gd name="T11" fmla="*/ 0 h 1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16">
                        <a:moveTo>
                          <a:pt x="8" y="0"/>
                        </a:moveTo>
                        <a:lnTo>
                          <a:pt x="10" y="4"/>
                        </a:lnTo>
                        <a:lnTo>
                          <a:pt x="4" y="16"/>
                        </a:lnTo>
                        <a:lnTo>
                          <a:pt x="0" y="13"/>
                        </a:lnTo>
                        <a:lnTo>
                          <a:pt x="8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06" name="Freeform 293"/>
                  <p:cNvSpPr>
                    <a:spLocks/>
                  </p:cNvSpPr>
                  <p:nvPr/>
                </p:nvSpPr>
                <p:spPr bwMode="auto">
                  <a:xfrm>
                    <a:off x="3600" y="3855"/>
                    <a:ext cx="8" cy="15"/>
                  </a:xfrm>
                  <a:custGeom>
                    <a:avLst/>
                    <a:gdLst>
                      <a:gd name="T0" fmla="*/ 7 w 25"/>
                      <a:gd name="T1" fmla="*/ 0 h 59"/>
                      <a:gd name="T2" fmla="*/ 8 w 25"/>
                      <a:gd name="T3" fmla="*/ 1 h 59"/>
                      <a:gd name="T4" fmla="*/ 1 w 25"/>
                      <a:gd name="T5" fmla="*/ 15 h 59"/>
                      <a:gd name="T6" fmla="*/ 0 w 25"/>
                      <a:gd name="T7" fmla="*/ 15 h 59"/>
                      <a:gd name="T8" fmla="*/ 0 w 25"/>
                      <a:gd name="T9" fmla="*/ 14 h 59"/>
                      <a:gd name="T10" fmla="*/ 7 w 25"/>
                      <a:gd name="T11" fmla="*/ 0 h 5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5" h="59">
                        <a:moveTo>
                          <a:pt x="21" y="0"/>
                        </a:moveTo>
                        <a:lnTo>
                          <a:pt x="25" y="3"/>
                        </a:lnTo>
                        <a:lnTo>
                          <a:pt x="3" y="58"/>
                        </a:lnTo>
                        <a:lnTo>
                          <a:pt x="1" y="59"/>
                        </a:lnTo>
                        <a:lnTo>
                          <a:pt x="0" y="55"/>
                        </a:lnTo>
                        <a:lnTo>
                          <a:pt x="2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07" name="Freeform 294"/>
                  <p:cNvSpPr>
                    <a:spLocks/>
                  </p:cNvSpPr>
                  <p:nvPr/>
                </p:nvSpPr>
                <p:spPr bwMode="auto">
                  <a:xfrm>
                    <a:off x="3597" y="3869"/>
                    <a:ext cx="3" cy="1"/>
                  </a:xfrm>
                  <a:custGeom>
                    <a:avLst/>
                    <a:gdLst>
                      <a:gd name="T0" fmla="*/ 3 w 11"/>
                      <a:gd name="T1" fmla="*/ 0 h 5"/>
                      <a:gd name="T2" fmla="*/ 3 w 11"/>
                      <a:gd name="T3" fmla="*/ 1 h 5"/>
                      <a:gd name="T4" fmla="*/ 0 w 11"/>
                      <a:gd name="T5" fmla="*/ 1 h 5"/>
                      <a:gd name="T6" fmla="*/ 0 w 11"/>
                      <a:gd name="T7" fmla="*/ 1 h 5"/>
                      <a:gd name="T8" fmla="*/ 0 w 11"/>
                      <a:gd name="T9" fmla="*/ 0 h 5"/>
                      <a:gd name="T10" fmla="*/ 3 w 11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1" h="5">
                        <a:moveTo>
                          <a:pt x="10" y="0"/>
                        </a:moveTo>
                        <a:lnTo>
                          <a:pt x="11" y="4"/>
                        </a:lnTo>
                        <a:lnTo>
                          <a:pt x="0" y="5"/>
                        </a:lnTo>
                        <a:lnTo>
                          <a:pt x="0" y="0"/>
                        </a:lnTo>
                        <a:lnTo>
                          <a:pt x="1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08" name="Freeform 295"/>
                  <p:cNvSpPr>
                    <a:spLocks/>
                  </p:cNvSpPr>
                  <p:nvPr/>
                </p:nvSpPr>
                <p:spPr bwMode="auto">
                  <a:xfrm>
                    <a:off x="3563" y="3867"/>
                    <a:ext cx="34" cy="3"/>
                  </a:xfrm>
                  <a:custGeom>
                    <a:avLst/>
                    <a:gdLst>
                      <a:gd name="T0" fmla="*/ 34 w 101"/>
                      <a:gd name="T1" fmla="*/ 2 h 10"/>
                      <a:gd name="T2" fmla="*/ 34 w 101"/>
                      <a:gd name="T3" fmla="*/ 3 h 10"/>
                      <a:gd name="T4" fmla="*/ 0 w 101"/>
                      <a:gd name="T5" fmla="*/ 2 h 10"/>
                      <a:gd name="T6" fmla="*/ 0 w 101"/>
                      <a:gd name="T7" fmla="*/ 1 h 10"/>
                      <a:gd name="T8" fmla="*/ 1 w 101"/>
                      <a:gd name="T9" fmla="*/ 0 h 10"/>
                      <a:gd name="T10" fmla="*/ 34 w 101"/>
                      <a:gd name="T11" fmla="*/ 2 h 1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1" h="10">
                        <a:moveTo>
                          <a:pt x="101" y="5"/>
                        </a:moveTo>
                        <a:lnTo>
                          <a:pt x="101" y="10"/>
                        </a:lnTo>
                        <a:lnTo>
                          <a:pt x="1" y="5"/>
                        </a:lnTo>
                        <a:lnTo>
                          <a:pt x="0" y="4"/>
                        </a:lnTo>
                        <a:lnTo>
                          <a:pt x="2" y="0"/>
                        </a:lnTo>
                        <a:lnTo>
                          <a:pt x="101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09" name="Freeform 296"/>
                  <p:cNvSpPr>
                    <a:spLocks/>
                  </p:cNvSpPr>
                  <p:nvPr/>
                </p:nvSpPr>
                <p:spPr bwMode="auto">
                  <a:xfrm>
                    <a:off x="3557" y="3863"/>
                    <a:ext cx="7" cy="5"/>
                  </a:xfrm>
                  <a:custGeom>
                    <a:avLst/>
                    <a:gdLst>
                      <a:gd name="T0" fmla="*/ 7 w 19"/>
                      <a:gd name="T1" fmla="*/ 4 h 22"/>
                      <a:gd name="T2" fmla="*/ 6 w 19"/>
                      <a:gd name="T3" fmla="*/ 5 h 22"/>
                      <a:gd name="T4" fmla="*/ 0 w 19"/>
                      <a:gd name="T5" fmla="*/ 1 h 22"/>
                      <a:gd name="T6" fmla="*/ 0 w 19"/>
                      <a:gd name="T7" fmla="*/ 0 h 22"/>
                      <a:gd name="T8" fmla="*/ 1 w 19"/>
                      <a:gd name="T9" fmla="*/ 0 h 22"/>
                      <a:gd name="T10" fmla="*/ 7 w 19"/>
                      <a:gd name="T11" fmla="*/ 4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9" h="22">
                        <a:moveTo>
                          <a:pt x="19" y="18"/>
                        </a:moveTo>
                        <a:lnTo>
                          <a:pt x="17" y="22"/>
                        </a:lnTo>
                        <a:lnTo>
                          <a:pt x="1" y="3"/>
                        </a:lnTo>
                        <a:lnTo>
                          <a:pt x="0" y="2"/>
                        </a:lnTo>
                        <a:lnTo>
                          <a:pt x="4" y="0"/>
                        </a:lnTo>
                        <a:lnTo>
                          <a:pt x="19" y="18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10" name="Freeform 297"/>
                  <p:cNvSpPr>
                    <a:spLocks/>
                  </p:cNvSpPr>
                  <p:nvPr/>
                </p:nvSpPr>
                <p:spPr bwMode="auto">
                  <a:xfrm>
                    <a:off x="3557" y="3862"/>
                    <a:ext cx="2" cy="1"/>
                  </a:xfrm>
                  <a:custGeom>
                    <a:avLst/>
                    <a:gdLst>
                      <a:gd name="T0" fmla="*/ 2 w 5"/>
                      <a:gd name="T1" fmla="*/ 1 h 7"/>
                      <a:gd name="T2" fmla="*/ 0 w 5"/>
                      <a:gd name="T3" fmla="*/ 1 h 7"/>
                      <a:gd name="T4" fmla="*/ 0 w 5"/>
                      <a:gd name="T5" fmla="*/ 0 h 7"/>
                      <a:gd name="T6" fmla="*/ 2 w 5"/>
                      <a:gd name="T7" fmla="*/ 0 h 7"/>
                      <a:gd name="T8" fmla="*/ 2 w 5"/>
                      <a:gd name="T9" fmla="*/ 0 h 7"/>
                      <a:gd name="T10" fmla="*/ 2 w 5"/>
                      <a:gd name="T11" fmla="*/ 1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7">
                        <a:moveTo>
                          <a:pt x="5" y="5"/>
                        </a:moveTo>
                        <a:lnTo>
                          <a:pt x="1" y="7"/>
                        </a:lnTo>
                        <a:lnTo>
                          <a:pt x="0" y="1"/>
                        </a:lnTo>
                        <a:lnTo>
                          <a:pt x="4" y="0"/>
                        </a:lnTo>
                        <a:lnTo>
                          <a:pt x="5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11" name="Freeform 298"/>
                  <p:cNvSpPr>
                    <a:spLocks/>
                  </p:cNvSpPr>
                  <p:nvPr/>
                </p:nvSpPr>
                <p:spPr bwMode="auto">
                  <a:xfrm>
                    <a:off x="3557" y="3860"/>
                    <a:ext cx="1" cy="2"/>
                  </a:xfrm>
                  <a:custGeom>
                    <a:avLst/>
                    <a:gdLst>
                      <a:gd name="T0" fmla="*/ 1 w 5"/>
                      <a:gd name="T1" fmla="*/ 2 h 6"/>
                      <a:gd name="T2" fmla="*/ 0 w 5"/>
                      <a:gd name="T3" fmla="*/ 2 h 6"/>
                      <a:gd name="T4" fmla="*/ 0 w 5"/>
                      <a:gd name="T5" fmla="*/ 0 h 6"/>
                      <a:gd name="T6" fmla="*/ 0 w 5"/>
                      <a:gd name="T7" fmla="*/ 0 h 6"/>
                      <a:gd name="T8" fmla="*/ 1 w 5"/>
                      <a:gd name="T9" fmla="*/ 0 h 6"/>
                      <a:gd name="T10" fmla="*/ 1 w 5"/>
                      <a:gd name="T11" fmla="*/ 2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6">
                        <a:moveTo>
                          <a:pt x="5" y="5"/>
                        </a:moveTo>
                        <a:lnTo>
                          <a:pt x="1" y="6"/>
                        </a:lnTo>
                        <a:lnTo>
                          <a:pt x="0" y="1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5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12" name="Freeform 299"/>
                  <p:cNvSpPr>
                    <a:spLocks/>
                  </p:cNvSpPr>
                  <p:nvPr/>
                </p:nvSpPr>
                <p:spPr bwMode="auto">
                  <a:xfrm>
                    <a:off x="3557" y="3858"/>
                    <a:ext cx="1" cy="2"/>
                  </a:xfrm>
                  <a:custGeom>
                    <a:avLst/>
                    <a:gdLst>
                      <a:gd name="T0" fmla="*/ 1 w 4"/>
                      <a:gd name="T1" fmla="*/ 2 h 10"/>
                      <a:gd name="T2" fmla="*/ 0 w 4"/>
                      <a:gd name="T3" fmla="*/ 2 h 10"/>
                      <a:gd name="T4" fmla="*/ 0 w 4"/>
                      <a:gd name="T5" fmla="*/ 1 h 10"/>
                      <a:gd name="T6" fmla="*/ 1 w 4"/>
                      <a:gd name="T7" fmla="*/ 0 h 10"/>
                      <a:gd name="T8" fmla="*/ 1 w 4"/>
                      <a:gd name="T9" fmla="*/ 1 h 10"/>
                      <a:gd name="T10" fmla="*/ 1 w 4"/>
                      <a:gd name="T11" fmla="*/ 2 h 1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10">
                        <a:moveTo>
                          <a:pt x="4" y="10"/>
                        </a:moveTo>
                        <a:lnTo>
                          <a:pt x="0" y="10"/>
                        </a:lnTo>
                        <a:lnTo>
                          <a:pt x="0" y="6"/>
                        </a:lnTo>
                        <a:lnTo>
                          <a:pt x="2" y="0"/>
                        </a:lnTo>
                        <a:lnTo>
                          <a:pt x="4" y="3"/>
                        </a:lnTo>
                        <a:lnTo>
                          <a:pt x="4" y="1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13" name="Freeform 300"/>
                  <p:cNvSpPr>
                    <a:spLocks/>
                  </p:cNvSpPr>
                  <p:nvPr/>
                </p:nvSpPr>
                <p:spPr bwMode="auto">
                  <a:xfrm>
                    <a:off x="3550" y="3858"/>
                    <a:ext cx="7" cy="1"/>
                  </a:xfrm>
                  <a:custGeom>
                    <a:avLst/>
                    <a:gdLst>
                      <a:gd name="T0" fmla="*/ 7 w 21"/>
                      <a:gd name="T1" fmla="*/ 0 h 7"/>
                      <a:gd name="T2" fmla="*/ 6 w 21"/>
                      <a:gd name="T3" fmla="*/ 1 h 7"/>
                      <a:gd name="T4" fmla="*/ 0 w 21"/>
                      <a:gd name="T5" fmla="*/ 1 h 7"/>
                      <a:gd name="T6" fmla="*/ 0 w 21"/>
                      <a:gd name="T7" fmla="*/ 1 h 7"/>
                      <a:gd name="T8" fmla="*/ 0 w 21"/>
                      <a:gd name="T9" fmla="*/ 0 h 7"/>
                      <a:gd name="T10" fmla="*/ 7 w 21"/>
                      <a:gd name="T11" fmla="*/ 0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1" h="7">
                        <a:moveTo>
                          <a:pt x="21" y="1"/>
                        </a:moveTo>
                        <a:lnTo>
                          <a:pt x="19" y="7"/>
                        </a:lnTo>
                        <a:lnTo>
                          <a:pt x="0" y="5"/>
                        </a:lnTo>
                        <a:lnTo>
                          <a:pt x="0" y="0"/>
                        </a:lnTo>
                        <a:lnTo>
                          <a:pt x="21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14" name="Freeform 301"/>
                  <p:cNvSpPr>
                    <a:spLocks/>
                  </p:cNvSpPr>
                  <p:nvPr/>
                </p:nvSpPr>
                <p:spPr bwMode="auto">
                  <a:xfrm>
                    <a:off x="3546" y="3857"/>
                    <a:ext cx="4" cy="2"/>
                  </a:xfrm>
                  <a:custGeom>
                    <a:avLst/>
                    <a:gdLst>
                      <a:gd name="T0" fmla="*/ 4 w 14"/>
                      <a:gd name="T1" fmla="*/ 0 h 6"/>
                      <a:gd name="T2" fmla="*/ 4 w 14"/>
                      <a:gd name="T3" fmla="*/ 2 h 6"/>
                      <a:gd name="T4" fmla="*/ 0 w 14"/>
                      <a:gd name="T5" fmla="*/ 2 h 6"/>
                      <a:gd name="T6" fmla="*/ 0 w 14"/>
                      <a:gd name="T7" fmla="*/ 2 h 6"/>
                      <a:gd name="T8" fmla="*/ 0 w 14"/>
                      <a:gd name="T9" fmla="*/ 0 h 6"/>
                      <a:gd name="T10" fmla="*/ 4 w 14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4" h="6">
                        <a:moveTo>
                          <a:pt x="14" y="1"/>
                        </a:moveTo>
                        <a:lnTo>
                          <a:pt x="14" y="6"/>
                        </a:lnTo>
                        <a:lnTo>
                          <a:pt x="0" y="5"/>
                        </a:lnTo>
                        <a:lnTo>
                          <a:pt x="0" y="0"/>
                        </a:lnTo>
                        <a:lnTo>
                          <a:pt x="14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15" name="Freeform 302"/>
                  <p:cNvSpPr>
                    <a:spLocks/>
                  </p:cNvSpPr>
                  <p:nvPr/>
                </p:nvSpPr>
                <p:spPr bwMode="auto">
                  <a:xfrm>
                    <a:off x="3541" y="3857"/>
                    <a:ext cx="5" cy="2"/>
                  </a:xfrm>
                  <a:custGeom>
                    <a:avLst/>
                    <a:gdLst>
                      <a:gd name="T0" fmla="*/ 5 w 14"/>
                      <a:gd name="T1" fmla="*/ 1 h 8"/>
                      <a:gd name="T2" fmla="*/ 5 w 14"/>
                      <a:gd name="T3" fmla="*/ 2 h 8"/>
                      <a:gd name="T4" fmla="*/ 0 w 14"/>
                      <a:gd name="T5" fmla="*/ 1 h 8"/>
                      <a:gd name="T6" fmla="*/ 0 w 14"/>
                      <a:gd name="T7" fmla="*/ 0 h 8"/>
                      <a:gd name="T8" fmla="*/ 0 w 14"/>
                      <a:gd name="T9" fmla="*/ 0 h 8"/>
                      <a:gd name="T10" fmla="*/ 5 w 14"/>
                      <a:gd name="T11" fmla="*/ 1 h 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4" h="8">
                        <a:moveTo>
                          <a:pt x="14" y="3"/>
                        </a:moveTo>
                        <a:lnTo>
                          <a:pt x="14" y="8"/>
                        </a:lnTo>
                        <a:lnTo>
                          <a:pt x="0" y="5"/>
                        </a:lnTo>
                        <a:lnTo>
                          <a:pt x="0" y="0"/>
                        </a:lnTo>
                        <a:lnTo>
                          <a:pt x="14" y="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16" name="Freeform 303"/>
                  <p:cNvSpPr>
                    <a:spLocks/>
                  </p:cNvSpPr>
                  <p:nvPr/>
                </p:nvSpPr>
                <p:spPr bwMode="auto">
                  <a:xfrm>
                    <a:off x="3516" y="3854"/>
                    <a:ext cx="25" cy="4"/>
                  </a:xfrm>
                  <a:custGeom>
                    <a:avLst/>
                    <a:gdLst>
                      <a:gd name="T0" fmla="*/ 25 w 74"/>
                      <a:gd name="T1" fmla="*/ 3 h 17"/>
                      <a:gd name="T2" fmla="*/ 25 w 74"/>
                      <a:gd name="T3" fmla="*/ 4 h 17"/>
                      <a:gd name="T4" fmla="*/ 0 w 74"/>
                      <a:gd name="T5" fmla="*/ 1 h 17"/>
                      <a:gd name="T6" fmla="*/ 0 w 74"/>
                      <a:gd name="T7" fmla="*/ 1 h 17"/>
                      <a:gd name="T8" fmla="*/ 0 w 74"/>
                      <a:gd name="T9" fmla="*/ 0 h 17"/>
                      <a:gd name="T10" fmla="*/ 25 w 74"/>
                      <a:gd name="T11" fmla="*/ 3 h 1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4" h="17">
                        <a:moveTo>
                          <a:pt x="74" y="12"/>
                        </a:moveTo>
                        <a:lnTo>
                          <a:pt x="74" y="17"/>
                        </a:lnTo>
                        <a:lnTo>
                          <a:pt x="0" y="5"/>
                        </a:lnTo>
                        <a:lnTo>
                          <a:pt x="0" y="0"/>
                        </a:lnTo>
                        <a:lnTo>
                          <a:pt x="74" y="1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17" name="Freeform 304"/>
                  <p:cNvSpPr>
                    <a:spLocks/>
                  </p:cNvSpPr>
                  <p:nvPr/>
                </p:nvSpPr>
                <p:spPr bwMode="auto">
                  <a:xfrm>
                    <a:off x="3504" y="3852"/>
                    <a:ext cx="12" cy="3"/>
                  </a:xfrm>
                  <a:custGeom>
                    <a:avLst/>
                    <a:gdLst>
                      <a:gd name="T0" fmla="*/ 12 w 37"/>
                      <a:gd name="T1" fmla="*/ 2 h 13"/>
                      <a:gd name="T2" fmla="*/ 12 w 37"/>
                      <a:gd name="T3" fmla="*/ 3 h 13"/>
                      <a:gd name="T4" fmla="*/ 0 w 37"/>
                      <a:gd name="T5" fmla="*/ 1 h 13"/>
                      <a:gd name="T6" fmla="*/ 0 w 37"/>
                      <a:gd name="T7" fmla="*/ 0 h 13"/>
                      <a:gd name="T8" fmla="*/ 0 w 37"/>
                      <a:gd name="T9" fmla="*/ 0 h 13"/>
                      <a:gd name="T10" fmla="*/ 12 w 37"/>
                      <a:gd name="T11" fmla="*/ 2 h 1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7" h="13">
                        <a:moveTo>
                          <a:pt x="37" y="8"/>
                        </a:moveTo>
                        <a:lnTo>
                          <a:pt x="37" y="13"/>
                        </a:lnTo>
                        <a:lnTo>
                          <a:pt x="0" y="5"/>
                        </a:lnTo>
                        <a:lnTo>
                          <a:pt x="0" y="0"/>
                        </a:lnTo>
                        <a:lnTo>
                          <a:pt x="37" y="8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18" name="Freeform 305"/>
                  <p:cNvSpPr>
                    <a:spLocks/>
                  </p:cNvSpPr>
                  <p:nvPr/>
                </p:nvSpPr>
                <p:spPr bwMode="auto">
                  <a:xfrm>
                    <a:off x="3501" y="3851"/>
                    <a:ext cx="3" cy="2"/>
                  </a:xfrm>
                  <a:custGeom>
                    <a:avLst/>
                    <a:gdLst>
                      <a:gd name="T0" fmla="*/ 3 w 9"/>
                      <a:gd name="T1" fmla="*/ 0 h 6"/>
                      <a:gd name="T2" fmla="*/ 3 w 9"/>
                      <a:gd name="T3" fmla="*/ 2 h 6"/>
                      <a:gd name="T4" fmla="*/ 0 w 9"/>
                      <a:gd name="T5" fmla="*/ 2 h 6"/>
                      <a:gd name="T6" fmla="*/ 0 w 9"/>
                      <a:gd name="T7" fmla="*/ 2 h 6"/>
                      <a:gd name="T8" fmla="*/ 0 w 9"/>
                      <a:gd name="T9" fmla="*/ 0 h 6"/>
                      <a:gd name="T10" fmla="*/ 3 w 9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6">
                        <a:moveTo>
                          <a:pt x="9" y="1"/>
                        </a:moveTo>
                        <a:lnTo>
                          <a:pt x="9" y="6"/>
                        </a:lnTo>
                        <a:lnTo>
                          <a:pt x="0" y="5"/>
                        </a:lnTo>
                        <a:lnTo>
                          <a:pt x="0" y="0"/>
                        </a:lnTo>
                        <a:lnTo>
                          <a:pt x="9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19" name="Freeform 306"/>
                  <p:cNvSpPr>
                    <a:spLocks/>
                  </p:cNvSpPr>
                  <p:nvPr/>
                </p:nvSpPr>
                <p:spPr bwMode="auto">
                  <a:xfrm>
                    <a:off x="3498" y="3851"/>
                    <a:ext cx="3" cy="2"/>
                  </a:xfrm>
                  <a:custGeom>
                    <a:avLst/>
                    <a:gdLst>
                      <a:gd name="T0" fmla="*/ 3 w 8"/>
                      <a:gd name="T1" fmla="*/ 0 h 6"/>
                      <a:gd name="T2" fmla="*/ 3 w 8"/>
                      <a:gd name="T3" fmla="*/ 2 h 6"/>
                      <a:gd name="T4" fmla="*/ 0 w 8"/>
                      <a:gd name="T5" fmla="*/ 2 h 6"/>
                      <a:gd name="T6" fmla="*/ 0 w 8"/>
                      <a:gd name="T7" fmla="*/ 0 h 6"/>
                      <a:gd name="T8" fmla="*/ 0 w 8"/>
                      <a:gd name="T9" fmla="*/ 0 h 6"/>
                      <a:gd name="T10" fmla="*/ 3 w 8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6">
                        <a:moveTo>
                          <a:pt x="8" y="1"/>
                        </a:moveTo>
                        <a:lnTo>
                          <a:pt x="8" y="6"/>
                        </a:lnTo>
                        <a:lnTo>
                          <a:pt x="0" y="5"/>
                        </a:lnTo>
                        <a:lnTo>
                          <a:pt x="0" y="0"/>
                        </a:lnTo>
                        <a:lnTo>
                          <a:pt x="8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20" name="Freeform 307"/>
                  <p:cNvSpPr>
                    <a:spLocks/>
                  </p:cNvSpPr>
                  <p:nvPr/>
                </p:nvSpPr>
                <p:spPr bwMode="auto">
                  <a:xfrm>
                    <a:off x="3497" y="3851"/>
                    <a:ext cx="1" cy="1"/>
                  </a:xfrm>
                  <a:custGeom>
                    <a:avLst/>
                    <a:gdLst>
                      <a:gd name="T0" fmla="*/ 1 w 4"/>
                      <a:gd name="T1" fmla="*/ 0 h 5"/>
                      <a:gd name="T2" fmla="*/ 1 w 4"/>
                      <a:gd name="T3" fmla="*/ 1 h 5"/>
                      <a:gd name="T4" fmla="*/ 0 w 4"/>
                      <a:gd name="T5" fmla="*/ 1 h 5"/>
                      <a:gd name="T6" fmla="*/ 0 w 4"/>
                      <a:gd name="T7" fmla="*/ 1 h 5"/>
                      <a:gd name="T8" fmla="*/ 0 w 4"/>
                      <a:gd name="T9" fmla="*/ 0 h 5"/>
                      <a:gd name="T10" fmla="*/ 1 w 4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5">
                        <a:moveTo>
                          <a:pt x="4" y="0"/>
                        </a:moveTo>
                        <a:lnTo>
                          <a:pt x="4" y="5"/>
                        </a:lnTo>
                        <a:lnTo>
                          <a:pt x="0" y="5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21" name="Freeform 308"/>
                  <p:cNvSpPr>
                    <a:spLocks/>
                  </p:cNvSpPr>
                  <p:nvPr/>
                </p:nvSpPr>
                <p:spPr bwMode="auto">
                  <a:xfrm>
                    <a:off x="3497" y="3851"/>
                    <a:ext cx="1" cy="1"/>
                  </a:xfrm>
                  <a:custGeom>
                    <a:avLst/>
                    <a:gdLst>
                      <a:gd name="T0" fmla="*/ 1 w 1"/>
                      <a:gd name="T1" fmla="*/ 0 h 5"/>
                      <a:gd name="T2" fmla="*/ 1 w 1"/>
                      <a:gd name="T3" fmla="*/ 1 h 5"/>
                      <a:gd name="T4" fmla="*/ 0 w 1"/>
                      <a:gd name="T5" fmla="*/ 1 h 5"/>
                      <a:gd name="T6" fmla="*/ 0 w 1"/>
                      <a:gd name="T7" fmla="*/ 0 h 5"/>
                      <a:gd name="T8" fmla="*/ 0 w 1"/>
                      <a:gd name="T9" fmla="*/ 0 h 5"/>
                      <a:gd name="T10" fmla="*/ 1 w 1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" h="5">
                        <a:moveTo>
                          <a:pt x="1" y="0"/>
                        </a:moveTo>
                        <a:lnTo>
                          <a:pt x="1" y="5"/>
                        </a:lnTo>
                        <a:lnTo>
                          <a:pt x="0" y="5"/>
                        </a:lnTo>
                        <a:lnTo>
                          <a:pt x="0" y="0"/>
                        </a:lnTo>
                        <a:lnTo>
                          <a:pt x="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22" name="Freeform 309"/>
                  <p:cNvSpPr>
                    <a:spLocks/>
                  </p:cNvSpPr>
                  <p:nvPr/>
                </p:nvSpPr>
                <p:spPr bwMode="auto">
                  <a:xfrm>
                    <a:off x="3493" y="3851"/>
                    <a:ext cx="4" cy="2"/>
                  </a:xfrm>
                  <a:custGeom>
                    <a:avLst/>
                    <a:gdLst>
                      <a:gd name="T0" fmla="*/ 4 w 12"/>
                      <a:gd name="T1" fmla="*/ 0 h 6"/>
                      <a:gd name="T2" fmla="*/ 4 w 12"/>
                      <a:gd name="T3" fmla="*/ 2 h 6"/>
                      <a:gd name="T4" fmla="*/ 1 w 12"/>
                      <a:gd name="T5" fmla="*/ 2 h 6"/>
                      <a:gd name="T6" fmla="*/ 1 w 12"/>
                      <a:gd name="T7" fmla="*/ 1 h 6"/>
                      <a:gd name="T8" fmla="*/ 0 w 12"/>
                      <a:gd name="T9" fmla="*/ 1 h 6"/>
                      <a:gd name="T10" fmla="*/ 1 w 12"/>
                      <a:gd name="T11" fmla="*/ 0 h 6"/>
                      <a:gd name="T12" fmla="*/ 4 w 12"/>
                      <a:gd name="T13" fmla="*/ 0 h 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12" h="6">
                        <a:moveTo>
                          <a:pt x="12" y="0"/>
                        </a:moveTo>
                        <a:lnTo>
                          <a:pt x="12" y="5"/>
                        </a:lnTo>
                        <a:lnTo>
                          <a:pt x="2" y="6"/>
                        </a:lnTo>
                        <a:lnTo>
                          <a:pt x="2" y="4"/>
                        </a:lnTo>
                        <a:lnTo>
                          <a:pt x="0" y="4"/>
                        </a:lnTo>
                        <a:lnTo>
                          <a:pt x="2" y="1"/>
                        </a:lnTo>
                        <a:lnTo>
                          <a:pt x="12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23" name="Freeform 310"/>
                  <p:cNvSpPr>
                    <a:spLocks/>
                  </p:cNvSpPr>
                  <p:nvPr/>
                </p:nvSpPr>
                <p:spPr bwMode="auto">
                  <a:xfrm>
                    <a:off x="3493" y="3852"/>
                    <a:ext cx="1" cy="1"/>
                  </a:xfrm>
                  <a:custGeom>
                    <a:avLst/>
                    <a:gdLst>
                      <a:gd name="T0" fmla="*/ 0 w 4"/>
                      <a:gd name="T1" fmla="*/ 0 h 1"/>
                      <a:gd name="T2" fmla="*/ 1 w 4"/>
                      <a:gd name="T3" fmla="*/ 0 h 1"/>
                      <a:gd name="T4" fmla="*/ 1 w 4"/>
                      <a:gd name="T5" fmla="*/ 0 h 1"/>
                      <a:gd name="T6" fmla="*/ 1 w 4"/>
                      <a:gd name="T7" fmla="*/ 1 h 1"/>
                      <a:gd name="T8" fmla="*/ 1 w 4"/>
                      <a:gd name="T9" fmla="*/ 1 h 1"/>
                      <a:gd name="T10" fmla="*/ 0 w 4"/>
                      <a:gd name="T11" fmla="*/ 1 h 1"/>
                      <a:gd name="T12" fmla="*/ 0 w 4"/>
                      <a:gd name="T13" fmla="*/ 0 h 1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4" h="1">
                        <a:moveTo>
                          <a:pt x="0" y="0"/>
                        </a:moveTo>
                        <a:lnTo>
                          <a:pt x="2" y="0"/>
                        </a:lnTo>
                        <a:lnTo>
                          <a:pt x="4" y="0"/>
                        </a:lnTo>
                        <a:lnTo>
                          <a:pt x="4" y="1"/>
                        </a:lnTo>
                        <a:lnTo>
                          <a:pt x="0" y="1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24" name="Freeform 311"/>
                  <p:cNvSpPr>
                    <a:spLocks/>
                  </p:cNvSpPr>
                  <p:nvPr/>
                </p:nvSpPr>
                <p:spPr bwMode="auto">
                  <a:xfrm>
                    <a:off x="3493" y="3852"/>
                    <a:ext cx="1" cy="4"/>
                  </a:xfrm>
                  <a:custGeom>
                    <a:avLst/>
                    <a:gdLst>
                      <a:gd name="T0" fmla="*/ 0 w 4"/>
                      <a:gd name="T1" fmla="*/ 0 h 13"/>
                      <a:gd name="T2" fmla="*/ 1 w 4"/>
                      <a:gd name="T3" fmla="*/ 0 h 13"/>
                      <a:gd name="T4" fmla="*/ 1 w 4"/>
                      <a:gd name="T5" fmla="*/ 3 h 13"/>
                      <a:gd name="T6" fmla="*/ 1 w 4"/>
                      <a:gd name="T7" fmla="*/ 4 h 13"/>
                      <a:gd name="T8" fmla="*/ 0 w 4"/>
                      <a:gd name="T9" fmla="*/ 3 h 13"/>
                      <a:gd name="T10" fmla="*/ 0 w 4"/>
                      <a:gd name="T11" fmla="*/ 0 h 1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13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3" y="10"/>
                        </a:lnTo>
                        <a:lnTo>
                          <a:pt x="2" y="13"/>
                        </a:lnTo>
                        <a:lnTo>
                          <a:pt x="0" y="9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25" name="Freeform 312"/>
                  <p:cNvSpPr>
                    <a:spLocks/>
                  </p:cNvSpPr>
                  <p:nvPr/>
                </p:nvSpPr>
                <p:spPr bwMode="auto">
                  <a:xfrm>
                    <a:off x="3482" y="3855"/>
                    <a:ext cx="11" cy="4"/>
                  </a:xfrm>
                  <a:custGeom>
                    <a:avLst/>
                    <a:gdLst>
                      <a:gd name="T0" fmla="*/ 10 w 33"/>
                      <a:gd name="T1" fmla="*/ 0 h 16"/>
                      <a:gd name="T2" fmla="*/ 11 w 33"/>
                      <a:gd name="T3" fmla="*/ 1 h 16"/>
                      <a:gd name="T4" fmla="*/ 1 w 33"/>
                      <a:gd name="T5" fmla="*/ 4 h 16"/>
                      <a:gd name="T6" fmla="*/ 0 w 33"/>
                      <a:gd name="T7" fmla="*/ 3 h 16"/>
                      <a:gd name="T8" fmla="*/ 0 w 33"/>
                      <a:gd name="T9" fmla="*/ 3 h 16"/>
                      <a:gd name="T10" fmla="*/ 10 w 33"/>
                      <a:gd name="T11" fmla="*/ 0 h 1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3" h="16">
                        <a:moveTo>
                          <a:pt x="31" y="0"/>
                        </a:moveTo>
                        <a:lnTo>
                          <a:pt x="33" y="4"/>
                        </a:lnTo>
                        <a:lnTo>
                          <a:pt x="2" y="16"/>
                        </a:lnTo>
                        <a:lnTo>
                          <a:pt x="0" y="12"/>
                        </a:lnTo>
                        <a:lnTo>
                          <a:pt x="1" y="11"/>
                        </a:lnTo>
                        <a:lnTo>
                          <a:pt x="3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26" name="Freeform 313"/>
                  <p:cNvSpPr>
                    <a:spLocks/>
                  </p:cNvSpPr>
                  <p:nvPr/>
                </p:nvSpPr>
                <p:spPr bwMode="auto">
                  <a:xfrm>
                    <a:off x="3479" y="3858"/>
                    <a:ext cx="4" cy="3"/>
                  </a:xfrm>
                  <a:custGeom>
                    <a:avLst/>
                    <a:gdLst>
                      <a:gd name="T0" fmla="*/ 3 w 12"/>
                      <a:gd name="T1" fmla="*/ 0 h 13"/>
                      <a:gd name="T2" fmla="*/ 4 w 12"/>
                      <a:gd name="T3" fmla="*/ 1 h 13"/>
                      <a:gd name="T4" fmla="*/ 1 w 12"/>
                      <a:gd name="T5" fmla="*/ 3 h 13"/>
                      <a:gd name="T6" fmla="*/ 0 w 12"/>
                      <a:gd name="T7" fmla="*/ 3 h 13"/>
                      <a:gd name="T8" fmla="*/ 0 w 12"/>
                      <a:gd name="T9" fmla="*/ 3 h 13"/>
                      <a:gd name="T10" fmla="*/ 3 w 12"/>
                      <a:gd name="T11" fmla="*/ 0 h 1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2" h="13">
                        <a:moveTo>
                          <a:pt x="10" y="0"/>
                        </a:moveTo>
                        <a:lnTo>
                          <a:pt x="12" y="4"/>
                        </a:lnTo>
                        <a:lnTo>
                          <a:pt x="3" y="13"/>
                        </a:lnTo>
                        <a:lnTo>
                          <a:pt x="0" y="11"/>
                        </a:lnTo>
                        <a:lnTo>
                          <a:pt x="1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27" name="Freeform 314"/>
                  <p:cNvSpPr>
                    <a:spLocks/>
                  </p:cNvSpPr>
                  <p:nvPr/>
                </p:nvSpPr>
                <p:spPr bwMode="auto">
                  <a:xfrm>
                    <a:off x="3478" y="3860"/>
                    <a:ext cx="2" cy="2"/>
                  </a:xfrm>
                  <a:custGeom>
                    <a:avLst/>
                    <a:gdLst>
                      <a:gd name="T0" fmla="*/ 1 w 5"/>
                      <a:gd name="T1" fmla="*/ 0 h 5"/>
                      <a:gd name="T2" fmla="*/ 2 w 5"/>
                      <a:gd name="T3" fmla="*/ 1 h 5"/>
                      <a:gd name="T4" fmla="*/ 2 w 5"/>
                      <a:gd name="T5" fmla="*/ 2 h 5"/>
                      <a:gd name="T6" fmla="*/ 0 w 5"/>
                      <a:gd name="T7" fmla="*/ 2 h 5"/>
                      <a:gd name="T8" fmla="*/ 0 w 5"/>
                      <a:gd name="T9" fmla="*/ 1 h 5"/>
                      <a:gd name="T10" fmla="*/ 1 w 5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5">
                        <a:moveTo>
                          <a:pt x="2" y="0"/>
                        </a:moveTo>
                        <a:lnTo>
                          <a:pt x="5" y="2"/>
                        </a:lnTo>
                        <a:lnTo>
                          <a:pt x="4" y="5"/>
                        </a:lnTo>
                        <a:lnTo>
                          <a:pt x="0" y="4"/>
                        </a:lnTo>
                        <a:lnTo>
                          <a:pt x="1" y="2"/>
                        </a:lnTo>
                        <a:lnTo>
                          <a:pt x="2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28" name="Freeform 315"/>
                  <p:cNvSpPr>
                    <a:spLocks/>
                  </p:cNvSpPr>
                  <p:nvPr/>
                </p:nvSpPr>
                <p:spPr bwMode="auto">
                  <a:xfrm>
                    <a:off x="3478" y="3861"/>
                    <a:ext cx="2" cy="2"/>
                  </a:xfrm>
                  <a:custGeom>
                    <a:avLst/>
                    <a:gdLst>
                      <a:gd name="T0" fmla="*/ 0 w 4"/>
                      <a:gd name="T1" fmla="*/ 0 h 5"/>
                      <a:gd name="T2" fmla="*/ 2 w 4"/>
                      <a:gd name="T3" fmla="*/ 0 h 5"/>
                      <a:gd name="T4" fmla="*/ 2 w 4"/>
                      <a:gd name="T5" fmla="*/ 1 h 5"/>
                      <a:gd name="T6" fmla="*/ 1 w 4"/>
                      <a:gd name="T7" fmla="*/ 2 h 5"/>
                      <a:gd name="T8" fmla="*/ 1 w 4"/>
                      <a:gd name="T9" fmla="*/ 1 h 5"/>
                      <a:gd name="T10" fmla="*/ 0 w 4"/>
                      <a:gd name="T11" fmla="*/ 1 h 5"/>
                      <a:gd name="T12" fmla="*/ 0 w 4"/>
                      <a:gd name="T13" fmla="*/ 0 h 5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4" h="5">
                        <a:moveTo>
                          <a:pt x="0" y="0"/>
                        </a:moveTo>
                        <a:lnTo>
                          <a:pt x="4" y="1"/>
                        </a:lnTo>
                        <a:lnTo>
                          <a:pt x="4" y="2"/>
                        </a:lnTo>
                        <a:lnTo>
                          <a:pt x="2" y="5"/>
                        </a:lnTo>
                        <a:lnTo>
                          <a:pt x="2" y="2"/>
                        </a:lnTo>
                        <a:lnTo>
                          <a:pt x="0" y="2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29" name="Freeform 316"/>
                  <p:cNvSpPr>
                    <a:spLocks/>
                  </p:cNvSpPr>
                  <p:nvPr/>
                </p:nvSpPr>
                <p:spPr bwMode="auto">
                  <a:xfrm>
                    <a:off x="3478" y="3861"/>
                    <a:ext cx="1" cy="2"/>
                  </a:xfrm>
                  <a:custGeom>
                    <a:avLst/>
                    <a:gdLst>
                      <a:gd name="T0" fmla="*/ 1 w 3"/>
                      <a:gd name="T1" fmla="*/ 0 h 5"/>
                      <a:gd name="T2" fmla="*/ 1 w 3"/>
                      <a:gd name="T3" fmla="*/ 1 h 5"/>
                      <a:gd name="T4" fmla="*/ 1 w 3"/>
                      <a:gd name="T5" fmla="*/ 2 h 5"/>
                      <a:gd name="T6" fmla="*/ 0 w 3"/>
                      <a:gd name="T7" fmla="*/ 2 h 5"/>
                      <a:gd name="T8" fmla="*/ 0 w 3"/>
                      <a:gd name="T9" fmla="*/ 0 h 5"/>
                      <a:gd name="T10" fmla="*/ 0 w 3"/>
                      <a:gd name="T11" fmla="*/ 0 h 5"/>
                      <a:gd name="T12" fmla="*/ 1 w 3"/>
                      <a:gd name="T13" fmla="*/ 0 h 5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3" h="5">
                        <a:moveTo>
                          <a:pt x="3" y="0"/>
                        </a:moveTo>
                        <a:lnTo>
                          <a:pt x="3" y="2"/>
                        </a:lnTo>
                        <a:lnTo>
                          <a:pt x="3" y="5"/>
                        </a:lnTo>
                        <a:lnTo>
                          <a:pt x="0" y="5"/>
                        </a:lnTo>
                        <a:lnTo>
                          <a:pt x="0" y="0"/>
                        </a:lnTo>
                        <a:lnTo>
                          <a:pt x="3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30" name="Freeform 317"/>
                  <p:cNvSpPr>
                    <a:spLocks/>
                  </p:cNvSpPr>
                  <p:nvPr/>
                </p:nvSpPr>
                <p:spPr bwMode="auto">
                  <a:xfrm>
                    <a:off x="3470" y="3861"/>
                    <a:ext cx="8" cy="3"/>
                  </a:xfrm>
                  <a:custGeom>
                    <a:avLst/>
                    <a:gdLst>
                      <a:gd name="T0" fmla="*/ 8 w 23"/>
                      <a:gd name="T1" fmla="*/ 0 h 10"/>
                      <a:gd name="T2" fmla="*/ 8 w 23"/>
                      <a:gd name="T3" fmla="*/ 2 h 10"/>
                      <a:gd name="T4" fmla="*/ 0 w 23"/>
                      <a:gd name="T5" fmla="*/ 3 h 10"/>
                      <a:gd name="T6" fmla="*/ 0 w 23"/>
                      <a:gd name="T7" fmla="*/ 2 h 10"/>
                      <a:gd name="T8" fmla="*/ 0 w 23"/>
                      <a:gd name="T9" fmla="*/ 2 h 10"/>
                      <a:gd name="T10" fmla="*/ 8 w 23"/>
                      <a:gd name="T11" fmla="*/ 0 h 1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3" h="10">
                        <a:moveTo>
                          <a:pt x="23" y="0"/>
                        </a:moveTo>
                        <a:lnTo>
                          <a:pt x="23" y="5"/>
                        </a:lnTo>
                        <a:lnTo>
                          <a:pt x="0" y="10"/>
                        </a:lnTo>
                        <a:lnTo>
                          <a:pt x="0" y="5"/>
                        </a:lnTo>
                        <a:lnTo>
                          <a:pt x="23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31" name="Freeform 318"/>
                  <p:cNvSpPr>
                    <a:spLocks/>
                  </p:cNvSpPr>
                  <p:nvPr/>
                </p:nvSpPr>
                <p:spPr bwMode="auto">
                  <a:xfrm>
                    <a:off x="3466" y="3863"/>
                    <a:ext cx="4" cy="2"/>
                  </a:xfrm>
                  <a:custGeom>
                    <a:avLst/>
                    <a:gdLst>
                      <a:gd name="T0" fmla="*/ 4 w 12"/>
                      <a:gd name="T1" fmla="*/ 0 h 9"/>
                      <a:gd name="T2" fmla="*/ 4 w 12"/>
                      <a:gd name="T3" fmla="*/ 1 h 9"/>
                      <a:gd name="T4" fmla="*/ 0 w 12"/>
                      <a:gd name="T5" fmla="*/ 2 h 9"/>
                      <a:gd name="T6" fmla="*/ 0 w 12"/>
                      <a:gd name="T7" fmla="*/ 2 h 9"/>
                      <a:gd name="T8" fmla="*/ 0 w 12"/>
                      <a:gd name="T9" fmla="*/ 1 h 9"/>
                      <a:gd name="T10" fmla="*/ 4 w 12"/>
                      <a:gd name="T11" fmla="*/ 0 h 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2" h="9">
                        <a:moveTo>
                          <a:pt x="12" y="0"/>
                        </a:moveTo>
                        <a:lnTo>
                          <a:pt x="12" y="5"/>
                        </a:lnTo>
                        <a:lnTo>
                          <a:pt x="1" y="9"/>
                        </a:lnTo>
                        <a:lnTo>
                          <a:pt x="0" y="9"/>
                        </a:lnTo>
                        <a:lnTo>
                          <a:pt x="0" y="4"/>
                        </a:lnTo>
                        <a:lnTo>
                          <a:pt x="12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32" name="Freeform 319"/>
                  <p:cNvSpPr>
                    <a:spLocks/>
                  </p:cNvSpPr>
                  <p:nvPr/>
                </p:nvSpPr>
                <p:spPr bwMode="auto">
                  <a:xfrm>
                    <a:off x="3461" y="3864"/>
                    <a:ext cx="5" cy="2"/>
                  </a:xfrm>
                  <a:custGeom>
                    <a:avLst/>
                    <a:gdLst>
                      <a:gd name="T0" fmla="*/ 5 w 15"/>
                      <a:gd name="T1" fmla="*/ 0 h 9"/>
                      <a:gd name="T2" fmla="*/ 5 w 15"/>
                      <a:gd name="T3" fmla="*/ 1 h 9"/>
                      <a:gd name="T4" fmla="*/ 0 w 15"/>
                      <a:gd name="T5" fmla="*/ 2 h 9"/>
                      <a:gd name="T6" fmla="*/ 0 w 15"/>
                      <a:gd name="T7" fmla="*/ 1 h 9"/>
                      <a:gd name="T8" fmla="*/ 0 w 15"/>
                      <a:gd name="T9" fmla="*/ 1 h 9"/>
                      <a:gd name="T10" fmla="*/ 5 w 15"/>
                      <a:gd name="T11" fmla="*/ 0 h 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5" h="9">
                        <a:moveTo>
                          <a:pt x="15" y="0"/>
                        </a:moveTo>
                        <a:lnTo>
                          <a:pt x="15" y="5"/>
                        </a:lnTo>
                        <a:lnTo>
                          <a:pt x="0" y="9"/>
                        </a:lnTo>
                        <a:lnTo>
                          <a:pt x="0" y="4"/>
                        </a:lnTo>
                        <a:lnTo>
                          <a:pt x="15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33" name="Freeform 320"/>
                  <p:cNvSpPr>
                    <a:spLocks/>
                  </p:cNvSpPr>
                  <p:nvPr/>
                </p:nvSpPr>
                <p:spPr bwMode="auto">
                  <a:xfrm>
                    <a:off x="3441" y="3865"/>
                    <a:ext cx="20" cy="5"/>
                  </a:xfrm>
                  <a:custGeom>
                    <a:avLst/>
                    <a:gdLst>
                      <a:gd name="T0" fmla="*/ 20 w 61"/>
                      <a:gd name="T1" fmla="*/ 0 h 23"/>
                      <a:gd name="T2" fmla="*/ 20 w 61"/>
                      <a:gd name="T3" fmla="*/ 1 h 23"/>
                      <a:gd name="T4" fmla="*/ 0 w 61"/>
                      <a:gd name="T5" fmla="*/ 5 h 23"/>
                      <a:gd name="T6" fmla="*/ 0 w 61"/>
                      <a:gd name="T7" fmla="*/ 5 h 23"/>
                      <a:gd name="T8" fmla="*/ 0 w 61"/>
                      <a:gd name="T9" fmla="*/ 4 h 23"/>
                      <a:gd name="T10" fmla="*/ 20 w 61"/>
                      <a:gd name="T11" fmla="*/ 0 h 2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1" h="23">
                        <a:moveTo>
                          <a:pt x="61" y="0"/>
                        </a:moveTo>
                        <a:lnTo>
                          <a:pt x="61" y="5"/>
                        </a:lnTo>
                        <a:lnTo>
                          <a:pt x="0" y="23"/>
                        </a:lnTo>
                        <a:lnTo>
                          <a:pt x="0" y="17"/>
                        </a:lnTo>
                        <a:lnTo>
                          <a:pt x="6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34" name="Freeform 321"/>
                  <p:cNvSpPr>
                    <a:spLocks/>
                  </p:cNvSpPr>
                  <p:nvPr/>
                </p:nvSpPr>
                <p:spPr bwMode="auto">
                  <a:xfrm>
                    <a:off x="3415" y="3868"/>
                    <a:ext cx="26" cy="2"/>
                  </a:xfrm>
                  <a:custGeom>
                    <a:avLst/>
                    <a:gdLst>
                      <a:gd name="T0" fmla="*/ 26 w 77"/>
                      <a:gd name="T1" fmla="*/ 1 h 11"/>
                      <a:gd name="T2" fmla="*/ 26 w 77"/>
                      <a:gd name="T3" fmla="*/ 2 h 11"/>
                      <a:gd name="T4" fmla="*/ 0 w 77"/>
                      <a:gd name="T5" fmla="*/ 1 h 11"/>
                      <a:gd name="T6" fmla="*/ 0 w 77"/>
                      <a:gd name="T7" fmla="*/ 1 h 11"/>
                      <a:gd name="T8" fmla="*/ 1 w 77"/>
                      <a:gd name="T9" fmla="*/ 0 h 11"/>
                      <a:gd name="T10" fmla="*/ 26 w 77"/>
                      <a:gd name="T11" fmla="*/ 1 h 1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7" h="11">
                        <a:moveTo>
                          <a:pt x="77" y="5"/>
                        </a:moveTo>
                        <a:lnTo>
                          <a:pt x="77" y="11"/>
                        </a:lnTo>
                        <a:lnTo>
                          <a:pt x="1" y="5"/>
                        </a:lnTo>
                        <a:lnTo>
                          <a:pt x="0" y="4"/>
                        </a:lnTo>
                        <a:lnTo>
                          <a:pt x="2" y="0"/>
                        </a:lnTo>
                        <a:lnTo>
                          <a:pt x="77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35" name="Freeform 322"/>
                  <p:cNvSpPr>
                    <a:spLocks/>
                  </p:cNvSpPr>
                  <p:nvPr/>
                </p:nvSpPr>
                <p:spPr bwMode="auto">
                  <a:xfrm>
                    <a:off x="3414" y="3867"/>
                    <a:ext cx="2" cy="2"/>
                  </a:xfrm>
                  <a:custGeom>
                    <a:avLst/>
                    <a:gdLst>
                      <a:gd name="T0" fmla="*/ 2 w 6"/>
                      <a:gd name="T1" fmla="*/ 1 h 7"/>
                      <a:gd name="T2" fmla="*/ 1 w 6"/>
                      <a:gd name="T3" fmla="*/ 2 h 7"/>
                      <a:gd name="T4" fmla="*/ 0 w 6"/>
                      <a:gd name="T5" fmla="*/ 1 h 7"/>
                      <a:gd name="T6" fmla="*/ 0 w 6"/>
                      <a:gd name="T7" fmla="*/ 1 h 7"/>
                      <a:gd name="T8" fmla="*/ 1 w 6"/>
                      <a:gd name="T9" fmla="*/ 0 h 7"/>
                      <a:gd name="T10" fmla="*/ 2 w 6"/>
                      <a:gd name="T11" fmla="*/ 1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7">
                        <a:moveTo>
                          <a:pt x="6" y="3"/>
                        </a:moveTo>
                        <a:lnTo>
                          <a:pt x="4" y="7"/>
                        </a:lnTo>
                        <a:lnTo>
                          <a:pt x="0" y="3"/>
                        </a:lnTo>
                        <a:lnTo>
                          <a:pt x="2" y="0"/>
                        </a:lnTo>
                        <a:lnTo>
                          <a:pt x="6" y="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36" name="Freeform 323"/>
                  <p:cNvSpPr>
                    <a:spLocks/>
                  </p:cNvSpPr>
                  <p:nvPr/>
                </p:nvSpPr>
                <p:spPr bwMode="auto">
                  <a:xfrm>
                    <a:off x="3412" y="3864"/>
                    <a:ext cx="3" cy="4"/>
                  </a:xfrm>
                  <a:custGeom>
                    <a:avLst/>
                    <a:gdLst>
                      <a:gd name="T0" fmla="*/ 3 w 9"/>
                      <a:gd name="T1" fmla="*/ 3 h 16"/>
                      <a:gd name="T2" fmla="*/ 2 w 9"/>
                      <a:gd name="T3" fmla="*/ 4 h 16"/>
                      <a:gd name="T4" fmla="*/ 0 w 9"/>
                      <a:gd name="T5" fmla="*/ 1 h 16"/>
                      <a:gd name="T6" fmla="*/ 1 w 9"/>
                      <a:gd name="T7" fmla="*/ 0 h 16"/>
                      <a:gd name="T8" fmla="*/ 1 w 9"/>
                      <a:gd name="T9" fmla="*/ 0 h 16"/>
                      <a:gd name="T10" fmla="*/ 3 w 9"/>
                      <a:gd name="T11" fmla="*/ 3 h 1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16">
                        <a:moveTo>
                          <a:pt x="9" y="13"/>
                        </a:moveTo>
                        <a:lnTo>
                          <a:pt x="7" y="16"/>
                        </a:lnTo>
                        <a:lnTo>
                          <a:pt x="0" y="3"/>
                        </a:lnTo>
                        <a:lnTo>
                          <a:pt x="2" y="0"/>
                        </a:lnTo>
                        <a:lnTo>
                          <a:pt x="3" y="0"/>
                        </a:lnTo>
                        <a:lnTo>
                          <a:pt x="9" y="1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37" name="Freeform 324"/>
                  <p:cNvSpPr>
                    <a:spLocks/>
                  </p:cNvSpPr>
                  <p:nvPr/>
                </p:nvSpPr>
                <p:spPr bwMode="auto">
                  <a:xfrm>
                    <a:off x="3389" y="3844"/>
                    <a:ext cx="23" cy="20"/>
                  </a:xfrm>
                  <a:custGeom>
                    <a:avLst/>
                    <a:gdLst>
                      <a:gd name="T0" fmla="*/ 23 w 70"/>
                      <a:gd name="T1" fmla="*/ 19 h 83"/>
                      <a:gd name="T2" fmla="*/ 22 w 70"/>
                      <a:gd name="T3" fmla="*/ 20 h 83"/>
                      <a:gd name="T4" fmla="*/ 0 w 70"/>
                      <a:gd name="T5" fmla="*/ 1 h 83"/>
                      <a:gd name="T6" fmla="*/ 1 w 70"/>
                      <a:gd name="T7" fmla="*/ 0 h 83"/>
                      <a:gd name="T8" fmla="*/ 1 w 70"/>
                      <a:gd name="T9" fmla="*/ 0 h 83"/>
                      <a:gd name="T10" fmla="*/ 23 w 70"/>
                      <a:gd name="T11" fmla="*/ 19 h 8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0" h="83">
                        <a:moveTo>
                          <a:pt x="70" y="80"/>
                        </a:moveTo>
                        <a:lnTo>
                          <a:pt x="68" y="83"/>
                        </a:lnTo>
                        <a:lnTo>
                          <a:pt x="0" y="4"/>
                        </a:lnTo>
                        <a:lnTo>
                          <a:pt x="2" y="0"/>
                        </a:lnTo>
                        <a:lnTo>
                          <a:pt x="70" y="8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38" name="Freeform 325"/>
                  <p:cNvSpPr>
                    <a:spLocks/>
                  </p:cNvSpPr>
                  <p:nvPr/>
                </p:nvSpPr>
                <p:spPr bwMode="auto">
                  <a:xfrm>
                    <a:off x="3387" y="3843"/>
                    <a:ext cx="3" cy="2"/>
                  </a:xfrm>
                  <a:custGeom>
                    <a:avLst/>
                    <a:gdLst>
                      <a:gd name="T0" fmla="*/ 3 w 8"/>
                      <a:gd name="T1" fmla="*/ 1 h 9"/>
                      <a:gd name="T2" fmla="*/ 2 w 8"/>
                      <a:gd name="T3" fmla="*/ 2 h 9"/>
                      <a:gd name="T4" fmla="*/ 0 w 8"/>
                      <a:gd name="T5" fmla="*/ 1 h 9"/>
                      <a:gd name="T6" fmla="*/ 0 w 8"/>
                      <a:gd name="T7" fmla="*/ 0 h 9"/>
                      <a:gd name="T8" fmla="*/ 0 w 8"/>
                      <a:gd name="T9" fmla="*/ 0 h 9"/>
                      <a:gd name="T10" fmla="*/ 3 w 8"/>
                      <a:gd name="T11" fmla="*/ 1 h 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9">
                        <a:moveTo>
                          <a:pt x="8" y="5"/>
                        </a:moveTo>
                        <a:lnTo>
                          <a:pt x="6" y="9"/>
                        </a:lnTo>
                        <a:lnTo>
                          <a:pt x="0" y="5"/>
                        </a:lnTo>
                        <a:lnTo>
                          <a:pt x="0" y="0"/>
                        </a:lnTo>
                        <a:lnTo>
                          <a:pt x="1" y="1"/>
                        </a:lnTo>
                        <a:lnTo>
                          <a:pt x="8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39" name="Freeform 326"/>
                  <p:cNvSpPr>
                    <a:spLocks/>
                  </p:cNvSpPr>
                  <p:nvPr/>
                </p:nvSpPr>
                <p:spPr bwMode="auto">
                  <a:xfrm>
                    <a:off x="3384" y="3842"/>
                    <a:ext cx="3" cy="2"/>
                  </a:xfrm>
                  <a:custGeom>
                    <a:avLst/>
                    <a:gdLst>
                      <a:gd name="T0" fmla="*/ 3 w 8"/>
                      <a:gd name="T1" fmla="*/ 0 h 6"/>
                      <a:gd name="T2" fmla="*/ 3 w 8"/>
                      <a:gd name="T3" fmla="*/ 2 h 6"/>
                      <a:gd name="T4" fmla="*/ 1 w 8"/>
                      <a:gd name="T5" fmla="*/ 2 h 6"/>
                      <a:gd name="T6" fmla="*/ 0 w 8"/>
                      <a:gd name="T7" fmla="*/ 0 h 6"/>
                      <a:gd name="T8" fmla="*/ 0 w 8"/>
                      <a:gd name="T9" fmla="*/ 0 h 6"/>
                      <a:gd name="T10" fmla="*/ 3 w 8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6">
                        <a:moveTo>
                          <a:pt x="8" y="1"/>
                        </a:moveTo>
                        <a:lnTo>
                          <a:pt x="8" y="6"/>
                        </a:lnTo>
                        <a:lnTo>
                          <a:pt x="2" y="5"/>
                        </a:lnTo>
                        <a:lnTo>
                          <a:pt x="0" y="1"/>
                        </a:lnTo>
                        <a:lnTo>
                          <a:pt x="1" y="0"/>
                        </a:lnTo>
                        <a:lnTo>
                          <a:pt x="8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0" name="Freeform 327"/>
                  <p:cNvSpPr>
                    <a:spLocks/>
                  </p:cNvSpPr>
                  <p:nvPr/>
                </p:nvSpPr>
                <p:spPr bwMode="auto">
                  <a:xfrm>
                    <a:off x="3378" y="3843"/>
                    <a:ext cx="7" cy="9"/>
                  </a:xfrm>
                  <a:custGeom>
                    <a:avLst/>
                    <a:gdLst>
                      <a:gd name="T0" fmla="*/ 6 w 20"/>
                      <a:gd name="T1" fmla="*/ 0 h 40"/>
                      <a:gd name="T2" fmla="*/ 7 w 20"/>
                      <a:gd name="T3" fmla="*/ 1 h 40"/>
                      <a:gd name="T4" fmla="*/ 1 w 20"/>
                      <a:gd name="T5" fmla="*/ 9 h 40"/>
                      <a:gd name="T6" fmla="*/ 0 w 20"/>
                      <a:gd name="T7" fmla="*/ 9 h 40"/>
                      <a:gd name="T8" fmla="*/ 0 w 20"/>
                      <a:gd name="T9" fmla="*/ 8 h 40"/>
                      <a:gd name="T10" fmla="*/ 6 w 20"/>
                      <a:gd name="T11" fmla="*/ 0 h 4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0" h="40">
                        <a:moveTo>
                          <a:pt x="18" y="0"/>
                        </a:moveTo>
                        <a:lnTo>
                          <a:pt x="20" y="4"/>
                        </a:lnTo>
                        <a:lnTo>
                          <a:pt x="4" y="39"/>
                        </a:lnTo>
                        <a:lnTo>
                          <a:pt x="1" y="40"/>
                        </a:lnTo>
                        <a:lnTo>
                          <a:pt x="0" y="35"/>
                        </a:lnTo>
                        <a:lnTo>
                          <a:pt x="18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1" name="Freeform 328"/>
                  <p:cNvSpPr>
                    <a:spLocks/>
                  </p:cNvSpPr>
                  <p:nvPr/>
                </p:nvSpPr>
                <p:spPr bwMode="auto">
                  <a:xfrm>
                    <a:off x="3377" y="3851"/>
                    <a:ext cx="2" cy="1"/>
                  </a:xfrm>
                  <a:custGeom>
                    <a:avLst/>
                    <a:gdLst>
                      <a:gd name="T0" fmla="*/ 2 w 5"/>
                      <a:gd name="T1" fmla="*/ 0 h 5"/>
                      <a:gd name="T2" fmla="*/ 2 w 5"/>
                      <a:gd name="T3" fmla="*/ 1 h 5"/>
                      <a:gd name="T4" fmla="*/ 1 w 5"/>
                      <a:gd name="T5" fmla="*/ 1 h 5"/>
                      <a:gd name="T6" fmla="*/ 0 w 5"/>
                      <a:gd name="T7" fmla="*/ 0 h 5"/>
                      <a:gd name="T8" fmla="*/ 0 w 5"/>
                      <a:gd name="T9" fmla="*/ 0 h 5"/>
                      <a:gd name="T10" fmla="*/ 2 w 5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5">
                        <a:moveTo>
                          <a:pt x="4" y="0"/>
                        </a:moveTo>
                        <a:lnTo>
                          <a:pt x="5" y="5"/>
                        </a:lnTo>
                        <a:lnTo>
                          <a:pt x="2" y="5"/>
                        </a:lnTo>
                        <a:lnTo>
                          <a:pt x="0" y="1"/>
                        </a:lnTo>
                        <a:lnTo>
                          <a:pt x="1" y="0"/>
                        </a:lnTo>
                        <a:lnTo>
                          <a:pt x="4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2" name="Freeform 329"/>
                  <p:cNvSpPr>
                    <a:spLocks/>
                  </p:cNvSpPr>
                  <p:nvPr/>
                </p:nvSpPr>
                <p:spPr bwMode="auto">
                  <a:xfrm>
                    <a:off x="3372" y="3851"/>
                    <a:ext cx="6" cy="4"/>
                  </a:xfrm>
                  <a:custGeom>
                    <a:avLst/>
                    <a:gdLst>
                      <a:gd name="T0" fmla="*/ 5 w 17"/>
                      <a:gd name="T1" fmla="*/ 0 h 13"/>
                      <a:gd name="T2" fmla="*/ 6 w 17"/>
                      <a:gd name="T3" fmla="*/ 1 h 13"/>
                      <a:gd name="T4" fmla="*/ 1 w 17"/>
                      <a:gd name="T5" fmla="*/ 4 h 13"/>
                      <a:gd name="T6" fmla="*/ 0 w 17"/>
                      <a:gd name="T7" fmla="*/ 3 h 13"/>
                      <a:gd name="T8" fmla="*/ 0 w 17"/>
                      <a:gd name="T9" fmla="*/ 3 h 13"/>
                      <a:gd name="T10" fmla="*/ 5 w 17"/>
                      <a:gd name="T11" fmla="*/ 0 h 1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7" h="13">
                        <a:moveTo>
                          <a:pt x="15" y="0"/>
                        </a:moveTo>
                        <a:lnTo>
                          <a:pt x="17" y="4"/>
                        </a:lnTo>
                        <a:lnTo>
                          <a:pt x="2" y="13"/>
                        </a:lnTo>
                        <a:lnTo>
                          <a:pt x="0" y="9"/>
                        </a:lnTo>
                        <a:lnTo>
                          <a:pt x="15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3" name="Freeform 330"/>
                  <p:cNvSpPr>
                    <a:spLocks/>
                  </p:cNvSpPr>
                  <p:nvPr/>
                </p:nvSpPr>
                <p:spPr bwMode="auto">
                  <a:xfrm>
                    <a:off x="3365" y="3854"/>
                    <a:ext cx="8" cy="5"/>
                  </a:xfrm>
                  <a:custGeom>
                    <a:avLst/>
                    <a:gdLst>
                      <a:gd name="T0" fmla="*/ 7 w 23"/>
                      <a:gd name="T1" fmla="*/ 0 h 21"/>
                      <a:gd name="T2" fmla="*/ 8 w 23"/>
                      <a:gd name="T3" fmla="*/ 1 h 21"/>
                      <a:gd name="T4" fmla="*/ 1 w 23"/>
                      <a:gd name="T5" fmla="*/ 5 h 21"/>
                      <a:gd name="T6" fmla="*/ 0 w 23"/>
                      <a:gd name="T7" fmla="*/ 5 h 21"/>
                      <a:gd name="T8" fmla="*/ 0 w 23"/>
                      <a:gd name="T9" fmla="*/ 5 h 21"/>
                      <a:gd name="T10" fmla="*/ 7 w 23"/>
                      <a:gd name="T11" fmla="*/ 0 h 2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3" h="21">
                        <a:moveTo>
                          <a:pt x="21" y="0"/>
                        </a:moveTo>
                        <a:lnTo>
                          <a:pt x="23" y="4"/>
                        </a:lnTo>
                        <a:lnTo>
                          <a:pt x="2" y="21"/>
                        </a:lnTo>
                        <a:lnTo>
                          <a:pt x="0" y="19"/>
                        </a:lnTo>
                        <a:lnTo>
                          <a:pt x="2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4" name="Freeform 331"/>
                  <p:cNvSpPr>
                    <a:spLocks/>
                  </p:cNvSpPr>
                  <p:nvPr/>
                </p:nvSpPr>
                <p:spPr bwMode="auto">
                  <a:xfrm>
                    <a:off x="3365" y="3858"/>
                    <a:ext cx="1" cy="1"/>
                  </a:xfrm>
                  <a:custGeom>
                    <a:avLst/>
                    <a:gdLst>
                      <a:gd name="T0" fmla="*/ 0 w 3"/>
                      <a:gd name="T1" fmla="*/ 0 h 4"/>
                      <a:gd name="T2" fmla="*/ 1 w 3"/>
                      <a:gd name="T3" fmla="*/ 1 h 4"/>
                      <a:gd name="T4" fmla="*/ 1 w 3"/>
                      <a:gd name="T5" fmla="*/ 1 h 4"/>
                      <a:gd name="T6" fmla="*/ 0 w 3"/>
                      <a:gd name="T7" fmla="*/ 0 h 4"/>
                      <a:gd name="T8" fmla="*/ 0 w 3"/>
                      <a:gd name="T9" fmla="*/ 0 h 4"/>
                      <a:gd name="T10" fmla="*/ 0 w 3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" h="4">
                        <a:moveTo>
                          <a:pt x="1" y="0"/>
                        </a:moveTo>
                        <a:lnTo>
                          <a:pt x="3" y="2"/>
                        </a:lnTo>
                        <a:lnTo>
                          <a:pt x="2" y="4"/>
                        </a:lnTo>
                        <a:lnTo>
                          <a:pt x="0" y="1"/>
                        </a:lnTo>
                        <a:lnTo>
                          <a:pt x="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5" name="Freeform 332"/>
                  <p:cNvSpPr>
                    <a:spLocks/>
                  </p:cNvSpPr>
                  <p:nvPr/>
                </p:nvSpPr>
                <p:spPr bwMode="auto">
                  <a:xfrm>
                    <a:off x="3360" y="3859"/>
                    <a:ext cx="5" cy="5"/>
                  </a:xfrm>
                  <a:custGeom>
                    <a:avLst/>
                    <a:gdLst>
                      <a:gd name="T0" fmla="*/ 4 w 15"/>
                      <a:gd name="T1" fmla="*/ 0 h 20"/>
                      <a:gd name="T2" fmla="*/ 5 w 15"/>
                      <a:gd name="T3" fmla="*/ 1 h 20"/>
                      <a:gd name="T4" fmla="*/ 1 w 15"/>
                      <a:gd name="T5" fmla="*/ 5 h 20"/>
                      <a:gd name="T6" fmla="*/ 0 w 15"/>
                      <a:gd name="T7" fmla="*/ 5 h 20"/>
                      <a:gd name="T8" fmla="*/ 0 w 15"/>
                      <a:gd name="T9" fmla="*/ 4 h 20"/>
                      <a:gd name="T10" fmla="*/ 4 w 15"/>
                      <a:gd name="T11" fmla="*/ 0 h 2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5" h="20">
                        <a:moveTo>
                          <a:pt x="13" y="0"/>
                        </a:moveTo>
                        <a:lnTo>
                          <a:pt x="15" y="3"/>
                        </a:lnTo>
                        <a:lnTo>
                          <a:pt x="4" y="20"/>
                        </a:lnTo>
                        <a:lnTo>
                          <a:pt x="0" y="19"/>
                        </a:lnTo>
                        <a:lnTo>
                          <a:pt x="1" y="17"/>
                        </a:lnTo>
                        <a:lnTo>
                          <a:pt x="13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6" name="Freeform 333"/>
                  <p:cNvSpPr>
                    <a:spLocks/>
                  </p:cNvSpPr>
                  <p:nvPr/>
                </p:nvSpPr>
                <p:spPr bwMode="auto">
                  <a:xfrm>
                    <a:off x="3360" y="3863"/>
                    <a:ext cx="2" cy="1"/>
                  </a:xfrm>
                  <a:custGeom>
                    <a:avLst/>
                    <a:gdLst>
                      <a:gd name="T0" fmla="*/ 0 w 4"/>
                      <a:gd name="T1" fmla="*/ 0 h 4"/>
                      <a:gd name="T2" fmla="*/ 2 w 4"/>
                      <a:gd name="T3" fmla="*/ 0 h 4"/>
                      <a:gd name="T4" fmla="*/ 2 w 4"/>
                      <a:gd name="T5" fmla="*/ 1 h 4"/>
                      <a:gd name="T6" fmla="*/ 2 w 4"/>
                      <a:gd name="T7" fmla="*/ 1 h 4"/>
                      <a:gd name="T8" fmla="*/ 0 w 4"/>
                      <a:gd name="T9" fmla="*/ 1 h 4"/>
                      <a:gd name="T10" fmla="*/ 0 w 4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4">
                        <a:moveTo>
                          <a:pt x="0" y="0"/>
                        </a:moveTo>
                        <a:lnTo>
                          <a:pt x="4" y="1"/>
                        </a:lnTo>
                        <a:lnTo>
                          <a:pt x="4" y="4"/>
                        </a:lnTo>
                        <a:lnTo>
                          <a:pt x="0" y="4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7" name="Freeform 334"/>
                  <p:cNvSpPr>
                    <a:spLocks/>
                  </p:cNvSpPr>
                  <p:nvPr/>
                </p:nvSpPr>
                <p:spPr bwMode="auto">
                  <a:xfrm>
                    <a:off x="3360" y="3864"/>
                    <a:ext cx="2" cy="2"/>
                  </a:xfrm>
                  <a:custGeom>
                    <a:avLst/>
                    <a:gdLst>
                      <a:gd name="T0" fmla="*/ 0 w 4"/>
                      <a:gd name="T1" fmla="*/ 0 h 8"/>
                      <a:gd name="T2" fmla="*/ 2 w 4"/>
                      <a:gd name="T3" fmla="*/ 0 h 8"/>
                      <a:gd name="T4" fmla="*/ 2 w 4"/>
                      <a:gd name="T5" fmla="*/ 1 h 8"/>
                      <a:gd name="T6" fmla="*/ 2 w 4"/>
                      <a:gd name="T7" fmla="*/ 2 h 8"/>
                      <a:gd name="T8" fmla="*/ 0 w 4"/>
                      <a:gd name="T9" fmla="*/ 1 h 8"/>
                      <a:gd name="T10" fmla="*/ 0 w 4"/>
                      <a:gd name="T11" fmla="*/ 0 h 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8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4" y="5"/>
                        </a:lnTo>
                        <a:lnTo>
                          <a:pt x="3" y="8"/>
                        </a:lnTo>
                        <a:lnTo>
                          <a:pt x="0" y="4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8" name="Freeform 335"/>
                  <p:cNvSpPr>
                    <a:spLocks/>
                  </p:cNvSpPr>
                  <p:nvPr/>
                </p:nvSpPr>
                <p:spPr bwMode="auto">
                  <a:xfrm>
                    <a:off x="3338" y="3865"/>
                    <a:ext cx="23" cy="10"/>
                  </a:xfrm>
                  <a:custGeom>
                    <a:avLst/>
                    <a:gdLst>
                      <a:gd name="T0" fmla="*/ 22 w 69"/>
                      <a:gd name="T1" fmla="*/ 0 h 38"/>
                      <a:gd name="T2" fmla="*/ 23 w 69"/>
                      <a:gd name="T3" fmla="*/ 1 h 38"/>
                      <a:gd name="T4" fmla="*/ 0 w 69"/>
                      <a:gd name="T5" fmla="*/ 10 h 38"/>
                      <a:gd name="T6" fmla="*/ 0 w 69"/>
                      <a:gd name="T7" fmla="*/ 10 h 38"/>
                      <a:gd name="T8" fmla="*/ 0 w 69"/>
                      <a:gd name="T9" fmla="*/ 9 h 38"/>
                      <a:gd name="T10" fmla="*/ 22 w 69"/>
                      <a:gd name="T11" fmla="*/ 0 h 3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9" h="38">
                        <a:moveTo>
                          <a:pt x="66" y="0"/>
                        </a:moveTo>
                        <a:lnTo>
                          <a:pt x="69" y="4"/>
                        </a:lnTo>
                        <a:lnTo>
                          <a:pt x="1" y="38"/>
                        </a:lnTo>
                        <a:lnTo>
                          <a:pt x="0" y="38"/>
                        </a:lnTo>
                        <a:lnTo>
                          <a:pt x="0" y="33"/>
                        </a:lnTo>
                        <a:lnTo>
                          <a:pt x="66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49" name="Freeform 336"/>
                  <p:cNvSpPr>
                    <a:spLocks/>
                  </p:cNvSpPr>
                  <p:nvPr/>
                </p:nvSpPr>
                <p:spPr bwMode="auto">
                  <a:xfrm>
                    <a:off x="3336" y="3874"/>
                    <a:ext cx="2" cy="1"/>
                  </a:xfrm>
                  <a:custGeom>
                    <a:avLst/>
                    <a:gdLst>
                      <a:gd name="T0" fmla="*/ 2 w 8"/>
                      <a:gd name="T1" fmla="*/ 0 h 5"/>
                      <a:gd name="T2" fmla="*/ 2 w 8"/>
                      <a:gd name="T3" fmla="*/ 1 h 5"/>
                      <a:gd name="T4" fmla="*/ 0 w 8"/>
                      <a:gd name="T5" fmla="*/ 1 h 5"/>
                      <a:gd name="T6" fmla="*/ 0 w 8"/>
                      <a:gd name="T7" fmla="*/ 1 h 5"/>
                      <a:gd name="T8" fmla="*/ 0 w 8"/>
                      <a:gd name="T9" fmla="*/ 0 h 5"/>
                      <a:gd name="T10" fmla="*/ 2 w 8"/>
                      <a:gd name="T11" fmla="*/ 0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5">
                        <a:moveTo>
                          <a:pt x="8" y="0"/>
                        </a:moveTo>
                        <a:lnTo>
                          <a:pt x="8" y="5"/>
                        </a:lnTo>
                        <a:lnTo>
                          <a:pt x="0" y="5"/>
                        </a:lnTo>
                        <a:lnTo>
                          <a:pt x="0" y="0"/>
                        </a:lnTo>
                        <a:lnTo>
                          <a:pt x="8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50" name="Freeform 337"/>
                  <p:cNvSpPr>
                    <a:spLocks/>
                  </p:cNvSpPr>
                  <p:nvPr/>
                </p:nvSpPr>
                <p:spPr bwMode="auto">
                  <a:xfrm>
                    <a:off x="3332" y="3873"/>
                    <a:ext cx="4" cy="2"/>
                  </a:xfrm>
                  <a:custGeom>
                    <a:avLst/>
                    <a:gdLst>
                      <a:gd name="T0" fmla="*/ 4 w 10"/>
                      <a:gd name="T1" fmla="*/ 1 h 7"/>
                      <a:gd name="T2" fmla="*/ 4 w 10"/>
                      <a:gd name="T3" fmla="*/ 2 h 7"/>
                      <a:gd name="T4" fmla="*/ 0 w 10"/>
                      <a:gd name="T5" fmla="*/ 1 h 7"/>
                      <a:gd name="T6" fmla="*/ 0 w 10"/>
                      <a:gd name="T7" fmla="*/ 1 h 7"/>
                      <a:gd name="T8" fmla="*/ 1 w 10"/>
                      <a:gd name="T9" fmla="*/ 0 h 7"/>
                      <a:gd name="T10" fmla="*/ 4 w 10"/>
                      <a:gd name="T11" fmla="*/ 1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7">
                        <a:moveTo>
                          <a:pt x="10" y="2"/>
                        </a:moveTo>
                        <a:lnTo>
                          <a:pt x="10" y="7"/>
                        </a:lnTo>
                        <a:lnTo>
                          <a:pt x="1" y="4"/>
                        </a:lnTo>
                        <a:lnTo>
                          <a:pt x="0" y="4"/>
                        </a:lnTo>
                        <a:lnTo>
                          <a:pt x="2" y="0"/>
                        </a:lnTo>
                        <a:lnTo>
                          <a:pt x="10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51" name="Freeform 338"/>
                  <p:cNvSpPr>
                    <a:spLocks/>
                  </p:cNvSpPr>
                  <p:nvPr/>
                </p:nvSpPr>
                <p:spPr bwMode="auto">
                  <a:xfrm>
                    <a:off x="3322" y="3867"/>
                    <a:ext cx="11" cy="7"/>
                  </a:xfrm>
                  <a:custGeom>
                    <a:avLst/>
                    <a:gdLst>
                      <a:gd name="T0" fmla="*/ 11 w 32"/>
                      <a:gd name="T1" fmla="*/ 6 h 27"/>
                      <a:gd name="T2" fmla="*/ 10 w 32"/>
                      <a:gd name="T3" fmla="*/ 7 h 27"/>
                      <a:gd name="T4" fmla="*/ 0 w 32"/>
                      <a:gd name="T5" fmla="*/ 1 h 27"/>
                      <a:gd name="T6" fmla="*/ 0 w 32"/>
                      <a:gd name="T7" fmla="*/ 1 h 27"/>
                      <a:gd name="T8" fmla="*/ 1 w 32"/>
                      <a:gd name="T9" fmla="*/ 0 h 27"/>
                      <a:gd name="T10" fmla="*/ 11 w 32"/>
                      <a:gd name="T11" fmla="*/ 6 h 2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2" h="27">
                        <a:moveTo>
                          <a:pt x="32" y="23"/>
                        </a:moveTo>
                        <a:lnTo>
                          <a:pt x="30" y="27"/>
                        </a:lnTo>
                        <a:lnTo>
                          <a:pt x="0" y="4"/>
                        </a:lnTo>
                        <a:lnTo>
                          <a:pt x="0" y="2"/>
                        </a:lnTo>
                        <a:lnTo>
                          <a:pt x="2" y="0"/>
                        </a:lnTo>
                        <a:lnTo>
                          <a:pt x="32" y="2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52" name="Freeform 339"/>
                  <p:cNvSpPr>
                    <a:spLocks/>
                  </p:cNvSpPr>
                  <p:nvPr/>
                </p:nvSpPr>
                <p:spPr bwMode="auto">
                  <a:xfrm>
                    <a:off x="3320" y="3865"/>
                    <a:ext cx="3" cy="3"/>
                  </a:xfrm>
                  <a:custGeom>
                    <a:avLst/>
                    <a:gdLst>
                      <a:gd name="T0" fmla="*/ 3 w 9"/>
                      <a:gd name="T1" fmla="*/ 3 h 12"/>
                      <a:gd name="T2" fmla="*/ 2 w 9"/>
                      <a:gd name="T3" fmla="*/ 3 h 12"/>
                      <a:gd name="T4" fmla="*/ 0 w 9"/>
                      <a:gd name="T5" fmla="*/ 2 h 12"/>
                      <a:gd name="T6" fmla="*/ 0 w 9"/>
                      <a:gd name="T7" fmla="*/ 0 h 12"/>
                      <a:gd name="T8" fmla="*/ 1 w 9"/>
                      <a:gd name="T9" fmla="*/ 1 h 12"/>
                      <a:gd name="T10" fmla="*/ 3 w 9"/>
                      <a:gd name="T11" fmla="*/ 3 h 1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12">
                        <a:moveTo>
                          <a:pt x="9" y="10"/>
                        </a:moveTo>
                        <a:lnTo>
                          <a:pt x="7" y="12"/>
                        </a:lnTo>
                        <a:lnTo>
                          <a:pt x="0" y="6"/>
                        </a:lnTo>
                        <a:lnTo>
                          <a:pt x="1" y="0"/>
                        </a:lnTo>
                        <a:lnTo>
                          <a:pt x="2" y="2"/>
                        </a:lnTo>
                        <a:lnTo>
                          <a:pt x="9" y="1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53" name="Freeform 340"/>
                  <p:cNvSpPr>
                    <a:spLocks/>
                  </p:cNvSpPr>
                  <p:nvPr/>
                </p:nvSpPr>
                <p:spPr bwMode="auto">
                  <a:xfrm>
                    <a:off x="3024" y="3527"/>
                    <a:ext cx="113" cy="105"/>
                  </a:xfrm>
                  <a:custGeom>
                    <a:avLst/>
                    <a:gdLst>
                      <a:gd name="T0" fmla="*/ 59 w 338"/>
                      <a:gd name="T1" fmla="*/ 94 h 423"/>
                      <a:gd name="T2" fmla="*/ 52 w 338"/>
                      <a:gd name="T3" fmla="*/ 91 h 423"/>
                      <a:gd name="T4" fmla="*/ 51 w 338"/>
                      <a:gd name="T5" fmla="*/ 90 h 423"/>
                      <a:gd name="T6" fmla="*/ 36 w 338"/>
                      <a:gd name="T7" fmla="*/ 82 h 423"/>
                      <a:gd name="T8" fmla="*/ 35 w 338"/>
                      <a:gd name="T9" fmla="*/ 82 h 423"/>
                      <a:gd name="T10" fmla="*/ 34 w 338"/>
                      <a:gd name="T11" fmla="*/ 78 h 423"/>
                      <a:gd name="T12" fmla="*/ 32 w 338"/>
                      <a:gd name="T13" fmla="*/ 73 h 423"/>
                      <a:gd name="T14" fmla="*/ 30 w 338"/>
                      <a:gd name="T15" fmla="*/ 70 h 423"/>
                      <a:gd name="T16" fmla="*/ 18 w 338"/>
                      <a:gd name="T17" fmla="*/ 54 h 423"/>
                      <a:gd name="T18" fmla="*/ 1 w 338"/>
                      <a:gd name="T19" fmla="*/ 27 h 423"/>
                      <a:gd name="T20" fmla="*/ 0 w 338"/>
                      <a:gd name="T21" fmla="*/ 21 h 423"/>
                      <a:gd name="T22" fmla="*/ 0 w 338"/>
                      <a:gd name="T23" fmla="*/ 18 h 423"/>
                      <a:gd name="T24" fmla="*/ 11 w 338"/>
                      <a:gd name="T25" fmla="*/ 6 h 423"/>
                      <a:gd name="T26" fmla="*/ 14 w 338"/>
                      <a:gd name="T27" fmla="*/ 5 h 423"/>
                      <a:gd name="T28" fmla="*/ 21 w 338"/>
                      <a:gd name="T29" fmla="*/ 3 h 423"/>
                      <a:gd name="T30" fmla="*/ 31 w 338"/>
                      <a:gd name="T31" fmla="*/ 1 h 423"/>
                      <a:gd name="T32" fmla="*/ 35 w 338"/>
                      <a:gd name="T33" fmla="*/ 1 h 423"/>
                      <a:gd name="T34" fmla="*/ 44 w 338"/>
                      <a:gd name="T35" fmla="*/ 0 h 423"/>
                      <a:gd name="T36" fmla="*/ 53 w 338"/>
                      <a:gd name="T37" fmla="*/ 3 h 423"/>
                      <a:gd name="T38" fmla="*/ 58 w 338"/>
                      <a:gd name="T39" fmla="*/ 7 h 423"/>
                      <a:gd name="T40" fmla="*/ 58 w 338"/>
                      <a:gd name="T41" fmla="*/ 7 h 423"/>
                      <a:gd name="T42" fmla="*/ 67 w 338"/>
                      <a:gd name="T43" fmla="*/ 12 h 423"/>
                      <a:gd name="T44" fmla="*/ 70 w 338"/>
                      <a:gd name="T45" fmla="*/ 13 h 423"/>
                      <a:gd name="T46" fmla="*/ 89 w 338"/>
                      <a:gd name="T47" fmla="*/ 17 h 423"/>
                      <a:gd name="T48" fmla="*/ 93 w 338"/>
                      <a:gd name="T49" fmla="*/ 17 h 423"/>
                      <a:gd name="T50" fmla="*/ 93 w 338"/>
                      <a:gd name="T51" fmla="*/ 19 h 423"/>
                      <a:gd name="T52" fmla="*/ 93 w 338"/>
                      <a:gd name="T53" fmla="*/ 20 h 423"/>
                      <a:gd name="T54" fmla="*/ 93 w 338"/>
                      <a:gd name="T55" fmla="*/ 20 h 423"/>
                      <a:gd name="T56" fmla="*/ 94 w 338"/>
                      <a:gd name="T57" fmla="*/ 21 h 423"/>
                      <a:gd name="T58" fmla="*/ 95 w 338"/>
                      <a:gd name="T59" fmla="*/ 21 h 423"/>
                      <a:gd name="T60" fmla="*/ 96 w 338"/>
                      <a:gd name="T61" fmla="*/ 21 h 423"/>
                      <a:gd name="T62" fmla="*/ 96 w 338"/>
                      <a:gd name="T63" fmla="*/ 21 h 423"/>
                      <a:gd name="T64" fmla="*/ 99 w 338"/>
                      <a:gd name="T65" fmla="*/ 28 h 423"/>
                      <a:gd name="T66" fmla="*/ 107 w 338"/>
                      <a:gd name="T67" fmla="*/ 41 h 423"/>
                      <a:gd name="T68" fmla="*/ 107 w 338"/>
                      <a:gd name="T69" fmla="*/ 41 h 423"/>
                      <a:gd name="T70" fmla="*/ 107 w 338"/>
                      <a:gd name="T71" fmla="*/ 45 h 423"/>
                      <a:gd name="T72" fmla="*/ 107 w 338"/>
                      <a:gd name="T73" fmla="*/ 47 h 423"/>
                      <a:gd name="T74" fmla="*/ 107 w 338"/>
                      <a:gd name="T75" fmla="*/ 50 h 423"/>
                      <a:gd name="T76" fmla="*/ 110 w 338"/>
                      <a:gd name="T77" fmla="*/ 52 h 423"/>
                      <a:gd name="T78" fmla="*/ 111 w 338"/>
                      <a:gd name="T79" fmla="*/ 57 h 423"/>
                      <a:gd name="T80" fmla="*/ 111 w 338"/>
                      <a:gd name="T81" fmla="*/ 63 h 423"/>
                      <a:gd name="T82" fmla="*/ 112 w 338"/>
                      <a:gd name="T83" fmla="*/ 70 h 423"/>
                      <a:gd name="T84" fmla="*/ 113 w 338"/>
                      <a:gd name="T85" fmla="*/ 84 h 423"/>
                      <a:gd name="T86" fmla="*/ 110 w 338"/>
                      <a:gd name="T87" fmla="*/ 103 h 423"/>
                      <a:gd name="T88" fmla="*/ 106 w 338"/>
                      <a:gd name="T89" fmla="*/ 104 h 423"/>
                      <a:gd name="T90" fmla="*/ 84 w 338"/>
                      <a:gd name="T91" fmla="*/ 105 h 423"/>
                      <a:gd name="T92" fmla="*/ 81 w 338"/>
                      <a:gd name="T93" fmla="*/ 104 h 423"/>
                      <a:gd name="T94" fmla="*/ 59 w 338"/>
                      <a:gd name="T95" fmla="*/ 94 h 423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  <a:gd name="T114" fmla="*/ 0 60000 65536"/>
                      <a:gd name="T115" fmla="*/ 0 60000 65536"/>
                      <a:gd name="T116" fmla="*/ 0 60000 65536"/>
                      <a:gd name="T117" fmla="*/ 0 60000 65536"/>
                      <a:gd name="T118" fmla="*/ 0 60000 65536"/>
                      <a:gd name="T119" fmla="*/ 0 60000 65536"/>
                      <a:gd name="T120" fmla="*/ 0 60000 65536"/>
                      <a:gd name="T121" fmla="*/ 0 60000 65536"/>
                      <a:gd name="T122" fmla="*/ 0 60000 65536"/>
                      <a:gd name="T123" fmla="*/ 0 60000 65536"/>
                      <a:gd name="T124" fmla="*/ 0 60000 65536"/>
                      <a:gd name="T125" fmla="*/ 0 60000 65536"/>
                      <a:gd name="T126" fmla="*/ 0 60000 65536"/>
                      <a:gd name="T127" fmla="*/ 0 60000 65536"/>
                      <a:gd name="T128" fmla="*/ 0 60000 65536"/>
                      <a:gd name="T129" fmla="*/ 0 60000 65536"/>
                      <a:gd name="T130" fmla="*/ 0 60000 65536"/>
                      <a:gd name="T131" fmla="*/ 0 60000 65536"/>
                      <a:gd name="T132" fmla="*/ 0 60000 65536"/>
                      <a:gd name="T133" fmla="*/ 0 60000 65536"/>
                      <a:gd name="T134" fmla="*/ 0 60000 65536"/>
                      <a:gd name="T135" fmla="*/ 0 60000 65536"/>
                      <a:gd name="T136" fmla="*/ 0 60000 65536"/>
                      <a:gd name="T137" fmla="*/ 0 60000 65536"/>
                      <a:gd name="T138" fmla="*/ 0 60000 65536"/>
                      <a:gd name="T139" fmla="*/ 0 60000 65536"/>
                      <a:gd name="T140" fmla="*/ 0 60000 65536"/>
                      <a:gd name="T141" fmla="*/ 0 60000 65536"/>
                      <a:gd name="T142" fmla="*/ 0 60000 65536"/>
                      <a:gd name="T143" fmla="*/ 0 60000 65536"/>
                    </a:gdLst>
                    <a:ahLst/>
                    <a:cxnLst>
                      <a:cxn ang="T96">
                        <a:pos x="T0" y="T1"/>
                      </a:cxn>
                      <a:cxn ang="T97">
                        <a:pos x="T2" y="T3"/>
                      </a:cxn>
                      <a:cxn ang="T98">
                        <a:pos x="T4" y="T5"/>
                      </a:cxn>
                      <a:cxn ang="T99">
                        <a:pos x="T6" y="T7"/>
                      </a:cxn>
                      <a:cxn ang="T100">
                        <a:pos x="T8" y="T9"/>
                      </a:cxn>
                      <a:cxn ang="T101">
                        <a:pos x="T10" y="T11"/>
                      </a:cxn>
                      <a:cxn ang="T102">
                        <a:pos x="T12" y="T13"/>
                      </a:cxn>
                      <a:cxn ang="T103">
                        <a:pos x="T14" y="T15"/>
                      </a:cxn>
                      <a:cxn ang="T104">
                        <a:pos x="T16" y="T17"/>
                      </a:cxn>
                      <a:cxn ang="T105">
                        <a:pos x="T18" y="T19"/>
                      </a:cxn>
                      <a:cxn ang="T106">
                        <a:pos x="T20" y="T21"/>
                      </a:cxn>
                      <a:cxn ang="T107">
                        <a:pos x="T22" y="T23"/>
                      </a:cxn>
                      <a:cxn ang="T108">
                        <a:pos x="T24" y="T25"/>
                      </a:cxn>
                      <a:cxn ang="T109">
                        <a:pos x="T26" y="T27"/>
                      </a:cxn>
                      <a:cxn ang="T110">
                        <a:pos x="T28" y="T29"/>
                      </a:cxn>
                      <a:cxn ang="T111">
                        <a:pos x="T30" y="T31"/>
                      </a:cxn>
                      <a:cxn ang="T112">
                        <a:pos x="T32" y="T33"/>
                      </a:cxn>
                      <a:cxn ang="T113">
                        <a:pos x="T34" y="T35"/>
                      </a:cxn>
                      <a:cxn ang="T114">
                        <a:pos x="T36" y="T37"/>
                      </a:cxn>
                      <a:cxn ang="T115">
                        <a:pos x="T38" y="T39"/>
                      </a:cxn>
                      <a:cxn ang="T116">
                        <a:pos x="T40" y="T41"/>
                      </a:cxn>
                      <a:cxn ang="T117">
                        <a:pos x="T42" y="T43"/>
                      </a:cxn>
                      <a:cxn ang="T118">
                        <a:pos x="T44" y="T45"/>
                      </a:cxn>
                      <a:cxn ang="T119">
                        <a:pos x="T46" y="T47"/>
                      </a:cxn>
                      <a:cxn ang="T120">
                        <a:pos x="T48" y="T49"/>
                      </a:cxn>
                      <a:cxn ang="T121">
                        <a:pos x="T50" y="T51"/>
                      </a:cxn>
                      <a:cxn ang="T122">
                        <a:pos x="T52" y="T53"/>
                      </a:cxn>
                      <a:cxn ang="T123">
                        <a:pos x="T54" y="T55"/>
                      </a:cxn>
                      <a:cxn ang="T124">
                        <a:pos x="T56" y="T57"/>
                      </a:cxn>
                      <a:cxn ang="T125">
                        <a:pos x="T58" y="T59"/>
                      </a:cxn>
                      <a:cxn ang="T126">
                        <a:pos x="T60" y="T61"/>
                      </a:cxn>
                      <a:cxn ang="T127">
                        <a:pos x="T62" y="T63"/>
                      </a:cxn>
                      <a:cxn ang="T128">
                        <a:pos x="T64" y="T65"/>
                      </a:cxn>
                      <a:cxn ang="T129">
                        <a:pos x="T66" y="T67"/>
                      </a:cxn>
                      <a:cxn ang="T130">
                        <a:pos x="T68" y="T69"/>
                      </a:cxn>
                      <a:cxn ang="T131">
                        <a:pos x="T70" y="T71"/>
                      </a:cxn>
                      <a:cxn ang="T132">
                        <a:pos x="T72" y="T73"/>
                      </a:cxn>
                      <a:cxn ang="T133">
                        <a:pos x="T74" y="T75"/>
                      </a:cxn>
                      <a:cxn ang="T134">
                        <a:pos x="T76" y="T77"/>
                      </a:cxn>
                      <a:cxn ang="T135">
                        <a:pos x="T78" y="T79"/>
                      </a:cxn>
                      <a:cxn ang="T136">
                        <a:pos x="T80" y="T81"/>
                      </a:cxn>
                      <a:cxn ang="T137">
                        <a:pos x="T82" y="T83"/>
                      </a:cxn>
                      <a:cxn ang="T138">
                        <a:pos x="T84" y="T85"/>
                      </a:cxn>
                      <a:cxn ang="T139">
                        <a:pos x="T86" y="T87"/>
                      </a:cxn>
                      <a:cxn ang="T140">
                        <a:pos x="T88" y="T89"/>
                      </a:cxn>
                      <a:cxn ang="T141">
                        <a:pos x="T90" y="T91"/>
                      </a:cxn>
                      <a:cxn ang="T142">
                        <a:pos x="T92" y="T93"/>
                      </a:cxn>
                      <a:cxn ang="T143">
                        <a:pos x="T94" y="T95"/>
                      </a:cxn>
                    </a:cxnLst>
                    <a:rect l="0" t="0" r="r" b="b"/>
                    <a:pathLst>
                      <a:path w="338" h="423">
                        <a:moveTo>
                          <a:pt x="176" y="377"/>
                        </a:moveTo>
                        <a:lnTo>
                          <a:pt x="155" y="366"/>
                        </a:lnTo>
                        <a:lnTo>
                          <a:pt x="152" y="363"/>
                        </a:lnTo>
                        <a:lnTo>
                          <a:pt x="108" y="332"/>
                        </a:lnTo>
                        <a:lnTo>
                          <a:pt x="106" y="332"/>
                        </a:lnTo>
                        <a:lnTo>
                          <a:pt x="103" y="315"/>
                        </a:lnTo>
                        <a:lnTo>
                          <a:pt x="95" y="294"/>
                        </a:lnTo>
                        <a:lnTo>
                          <a:pt x="89" y="282"/>
                        </a:lnTo>
                        <a:lnTo>
                          <a:pt x="53" y="218"/>
                        </a:lnTo>
                        <a:lnTo>
                          <a:pt x="3" y="108"/>
                        </a:lnTo>
                        <a:lnTo>
                          <a:pt x="0" y="83"/>
                        </a:lnTo>
                        <a:lnTo>
                          <a:pt x="1" y="72"/>
                        </a:lnTo>
                        <a:lnTo>
                          <a:pt x="34" y="24"/>
                        </a:lnTo>
                        <a:lnTo>
                          <a:pt x="41" y="20"/>
                        </a:lnTo>
                        <a:lnTo>
                          <a:pt x="64" y="11"/>
                        </a:lnTo>
                        <a:lnTo>
                          <a:pt x="94" y="4"/>
                        </a:lnTo>
                        <a:lnTo>
                          <a:pt x="105" y="3"/>
                        </a:lnTo>
                        <a:lnTo>
                          <a:pt x="131" y="0"/>
                        </a:lnTo>
                        <a:lnTo>
                          <a:pt x="160" y="12"/>
                        </a:lnTo>
                        <a:lnTo>
                          <a:pt x="172" y="27"/>
                        </a:lnTo>
                        <a:lnTo>
                          <a:pt x="174" y="28"/>
                        </a:lnTo>
                        <a:lnTo>
                          <a:pt x="201" y="50"/>
                        </a:lnTo>
                        <a:lnTo>
                          <a:pt x="208" y="51"/>
                        </a:lnTo>
                        <a:lnTo>
                          <a:pt x="266" y="69"/>
                        </a:lnTo>
                        <a:lnTo>
                          <a:pt x="277" y="69"/>
                        </a:lnTo>
                        <a:lnTo>
                          <a:pt x="277" y="77"/>
                        </a:lnTo>
                        <a:lnTo>
                          <a:pt x="278" y="80"/>
                        </a:lnTo>
                        <a:lnTo>
                          <a:pt x="278" y="81"/>
                        </a:lnTo>
                        <a:lnTo>
                          <a:pt x="282" y="83"/>
                        </a:lnTo>
                        <a:lnTo>
                          <a:pt x="284" y="83"/>
                        </a:lnTo>
                        <a:lnTo>
                          <a:pt x="288" y="83"/>
                        </a:lnTo>
                        <a:lnTo>
                          <a:pt x="288" y="85"/>
                        </a:lnTo>
                        <a:lnTo>
                          <a:pt x="297" y="113"/>
                        </a:lnTo>
                        <a:lnTo>
                          <a:pt x="319" y="165"/>
                        </a:lnTo>
                        <a:lnTo>
                          <a:pt x="320" y="166"/>
                        </a:lnTo>
                        <a:lnTo>
                          <a:pt x="319" y="181"/>
                        </a:lnTo>
                        <a:lnTo>
                          <a:pt x="319" y="189"/>
                        </a:lnTo>
                        <a:lnTo>
                          <a:pt x="319" y="200"/>
                        </a:lnTo>
                        <a:lnTo>
                          <a:pt x="330" y="208"/>
                        </a:lnTo>
                        <a:lnTo>
                          <a:pt x="331" y="230"/>
                        </a:lnTo>
                        <a:lnTo>
                          <a:pt x="332" y="254"/>
                        </a:lnTo>
                        <a:lnTo>
                          <a:pt x="334" y="282"/>
                        </a:lnTo>
                        <a:lnTo>
                          <a:pt x="338" y="338"/>
                        </a:lnTo>
                        <a:lnTo>
                          <a:pt x="330" y="415"/>
                        </a:lnTo>
                        <a:lnTo>
                          <a:pt x="318" y="419"/>
                        </a:lnTo>
                        <a:lnTo>
                          <a:pt x="250" y="423"/>
                        </a:lnTo>
                        <a:lnTo>
                          <a:pt x="242" y="420"/>
                        </a:lnTo>
                        <a:lnTo>
                          <a:pt x="176" y="377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54" name="Freeform 341"/>
                  <p:cNvSpPr>
                    <a:spLocks/>
                  </p:cNvSpPr>
                  <p:nvPr/>
                </p:nvSpPr>
                <p:spPr bwMode="auto">
                  <a:xfrm>
                    <a:off x="3074" y="3617"/>
                    <a:ext cx="2" cy="2"/>
                  </a:xfrm>
                  <a:custGeom>
                    <a:avLst/>
                    <a:gdLst>
                      <a:gd name="T0" fmla="*/ 2 w 5"/>
                      <a:gd name="T1" fmla="*/ 1 h 6"/>
                      <a:gd name="T2" fmla="*/ 1 w 5"/>
                      <a:gd name="T3" fmla="*/ 2 h 6"/>
                      <a:gd name="T4" fmla="*/ 0 w 5"/>
                      <a:gd name="T5" fmla="*/ 1 h 6"/>
                      <a:gd name="T6" fmla="*/ 1 w 5"/>
                      <a:gd name="T7" fmla="*/ 0 h 6"/>
                      <a:gd name="T8" fmla="*/ 1 w 5"/>
                      <a:gd name="T9" fmla="*/ 0 h 6"/>
                      <a:gd name="T10" fmla="*/ 2 w 5"/>
                      <a:gd name="T11" fmla="*/ 1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6">
                        <a:moveTo>
                          <a:pt x="5" y="2"/>
                        </a:moveTo>
                        <a:lnTo>
                          <a:pt x="3" y="6"/>
                        </a:lnTo>
                        <a:lnTo>
                          <a:pt x="0" y="4"/>
                        </a:lnTo>
                        <a:lnTo>
                          <a:pt x="2" y="0"/>
                        </a:lnTo>
                        <a:lnTo>
                          <a:pt x="5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55" name="Freeform 342"/>
                  <p:cNvSpPr>
                    <a:spLocks/>
                  </p:cNvSpPr>
                  <p:nvPr/>
                </p:nvSpPr>
                <p:spPr bwMode="auto">
                  <a:xfrm>
                    <a:off x="3060" y="3609"/>
                    <a:ext cx="15" cy="9"/>
                  </a:xfrm>
                  <a:custGeom>
                    <a:avLst/>
                    <a:gdLst>
                      <a:gd name="T0" fmla="*/ 15 w 45"/>
                      <a:gd name="T1" fmla="*/ 8 h 36"/>
                      <a:gd name="T2" fmla="*/ 14 w 45"/>
                      <a:gd name="T3" fmla="*/ 9 h 36"/>
                      <a:gd name="T4" fmla="*/ 0 w 45"/>
                      <a:gd name="T5" fmla="*/ 1 h 36"/>
                      <a:gd name="T6" fmla="*/ 0 w 45"/>
                      <a:gd name="T7" fmla="*/ 0 h 36"/>
                      <a:gd name="T8" fmla="*/ 0 w 45"/>
                      <a:gd name="T9" fmla="*/ 0 h 36"/>
                      <a:gd name="T10" fmla="*/ 15 w 45"/>
                      <a:gd name="T11" fmla="*/ 8 h 3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5" h="36">
                        <a:moveTo>
                          <a:pt x="45" y="32"/>
                        </a:moveTo>
                        <a:lnTo>
                          <a:pt x="43" y="36"/>
                        </a:lnTo>
                        <a:lnTo>
                          <a:pt x="0" y="5"/>
                        </a:lnTo>
                        <a:lnTo>
                          <a:pt x="0" y="0"/>
                        </a:lnTo>
                        <a:lnTo>
                          <a:pt x="1" y="1"/>
                        </a:lnTo>
                        <a:lnTo>
                          <a:pt x="45" y="3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56" name="Freeform 343"/>
                  <p:cNvSpPr>
                    <a:spLocks/>
                  </p:cNvSpPr>
                  <p:nvPr/>
                </p:nvSpPr>
                <p:spPr bwMode="auto">
                  <a:xfrm>
                    <a:off x="3059" y="3609"/>
                    <a:ext cx="1" cy="1"/>
                  </a:xfrm>
                  <a:custGeom>
                    <a:avLst/>
                    <a:gdLst>
                      <a:gd name="T0" fmla="*/ 1 w 4"/>
                      <a:gd name="T1" fmla="*/ 0 h 5"/>
                      <a:gd name="T2" fmla="*/ 1 w 4"/>
                      <a:gd name="T3" fmla="*/ 1 h 5"/>
                      <a:gd name="T4" fmla="*/ 1 w 4"/>
                      <a:gd name="T5" fmla="*/ 1 h 5"/>
                      <a:gd name="T6" fmla="*/ 0 w 4"/>
                      <a:gd name="T7" fmla="*/ 1 h 5"/>
                      <a:gd name="T8" fmla="*/ 1 w 4"/>
                      <a:gd name="T9" fmla="*/ 0 h 5"/>
                      <a:gd name="T10" fmla="*/ 1 w 4"/>
                      <a:gd name="T11" fmla="*/ 0 h 5"/>
                      <a:gd name="T12" fmla="*/ 1 w 4"/>
                      <a:gd name="T13" fmla="*/ 0 h 5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4" h="5">
                        <a:moveTo>
                          <a:pt x="4" y="0"/>
                        </a:moveTo>
                        <a:lnTo>
                          <a:pt x="4" y="5"/>
                        </a:lnTo>
                        <a:lnTo>
                          <a:pt x="2" y="5"/>
                        </a:lnTo>
                        <a:lnTo>
                          <a:pt x="0" y="4"/>
                        </a:lnTo>
                        <a:lnTo>
                          <a:pt x="2" y="2"/>
                        </a:lnTo>
                        <a:lnTo>
                          <a:pt x="2" y="0"/>
                        </a:lnTo>
                        <a:lnTo>
                          <a:pt x="4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57" name="Freeform 344"/>
                  <p:cNvSpPr>
                    <a:spLocks/>
                  </p:cNvSpPr>
                  <p:nvPr/>
                </p:nvSpPr>
                <p:spPr bwMode="auto">
                  <a:xfrm>
                    <a:off x="3058" y="3605"/>
                    <a:ext cx="2" cy="5"/>
                  </a:xfrm>
                  <a:custGeom>
                    <a:avLst/>
                    <a:gdLst>
                      <a:gd name="T0" fmla="*/ 2 w 7"/>
                      <a:gd name="T1" fmla="*/ 5 h 20"/>
                      <a:gd name="T2" fmla="*/ 1 w 7"/>
                      <a:gd name="T3" fmla="*/ 5 h 20"/>
                      <a:gd name="T4" fmla="*/ 1 w 7"/>
                      <a:gd name="T5" fmla="*/ 5 h 20"/>
                      <a:gd name="T6" fmla="*/ 0 w 7"/>
                      <a:gd name="T7" fmla="*/ 1 h 20"/>
                      <a:gd name="T8" fmla="*/ 1 w 7"/>
                      <a:gd name="T9" fmla="*/ 0 h 20"/>
                      <a:gd name="T10" fmla="*/ 1 w 7"/>
                      <a:gd name="T11" fmla="*/ 0 h 20"/>
                      <a:gd name="T12" fmla="*/ 2 w 7"/>
                      <a:gd name="T13" fmla="*/ 5 h 20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7" h="20">
                        <a:moveTo>
                          <a:pt x="7" y="18"/>
                        </a:moveTo>
                        <a:lnTo>
                          <a:pt x="5" y="18"/>
                        </a:lnTo>
                        <a:lnTo>
                          <a:pt x="3" y="20"/>
                        </a:lnTo>
                        <a:lnTo>
                          <a:pt x="0" y="2"/>
                        </a:lnTo>
                        <a:lnTo>
                          <a:pt x="4" y="0"/>
                        </a:lnTo>
                        <a:lnTo>
                          <a:pt x="4" y="1"/>
                        </a:lnTo>
                        <a:lnTo>
                          <a:pt x="7" y="18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58" name="Freeform 345"/>
                  <p:cNvSpPr>
                    <a:spLocks/>
                  </p:cNvSpPr>
                  <p:nvPr/>
                </p:nvSpPr>
                <p:spPr bwMode="auto">
                  <a:xfrm>
                    <a:off x="3055" y="3600"/>
                    <a:ext cx="4" cy="6"/>
                  </a:xfrm>
                  <a:custGeom>
                    <a:avLst/>
                    <a:gdLst>
                      <a:gd name="T0" fmla="*/ 4 w 11"/>
                      <a:gd name="T1" fmla="*/ 6 h 24"/>
                      <a:gd name="T2" fmla="*/ 3 w 11"/>
                      <a:gd name="T3" fmla="*/ 6 h 24"/>
                      <a:gd name="T4" fmla="*/ 0 w 11"/>
                      <a:gd name="T5" fmla="*/ 1 h 24"/>
                      <a:gd name="T6" fmla="*/ 1 w 11"/>
                      <a:gd name="T7" fmla="*/ 0 h 24"/>
                      <a:gd name="T8" fmla="*/ 1 w 11"/>
                      <a:gd name="T9" fmla="*/ 0 h 24"/>
                      <a:gd name="T10" fmla="*/ 4 w 11"/>
                      <a:gd name="T11" fmla="*/ 6 h 2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1" h="24">
                        <a:moveTo>
                          <a:pt x="11" y="22"/>
                        </a:moveTo>
                        <a:lnTo>
                          <a:pt x="7" y="24"/>
                        </a:lnTo>
                        <a:lnTo>
                          <a:pt x="0" y="3"/>
                        </a:lnTo>
                        <a:lnTo>
                          <a:pt x="3" y="0"/>
                        </a:lnTo>
                        <a:lnTo>
                          <a:pt x="11" y="2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59" name="Freeform 346"/>
                  <p:cNvSpPr>
                    <a:spLocks/>
                  </p:cNvSpPr>
                  <p:nvPr/>
                </p:nvSpPr>
                <p:spPr bwMode="auto">
                  <a:xfrm>
                    <a:off x="3053" y="3597"/>
                    <a:ext cx="3" cy="4"/>
                  </a:xfrm>
                  <a:custGeom>
                    <a:avLst/>
                    <a:gdLst>
                      <a:gd name="T0" fmla="*/ 3 w 9"/>
                      <a:gd name="T1" fmla="*/ 3 h 14"/>
                      <a:gd name="T2" fmla="*/ 2 w 9"/>
                      <a:gd name="T3" fmla="*/ 4 h 14"/>
                      <a:gd name="T4" fmla="*/ 0 w 9"/>
                      <a:gd name="T5" fmla="*/ 1 h 14"/>
                      <a:gd name="T6" fmla="*/ 1 w 9"/>
                      <a:gd name="T7" fmla="*/ 0 h 14"/>
                      <a:gd name="T8" fmla="*/ 1 w 9"/>
                      <a:gd name="T9" fmla="*/ 0 h 14"/>
                      <a:gd name="T10" fmla="*/ 3 w 9"/>
                      <a:gd name="T11" fmla="*/ 3 h 1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14">
                        <a:moveTo>
                          <a:pt x="9" y="11"/>
                        </a:moveTo>
                        <a:lnTo>
                          <a:pt x="6" y="14"/>
                        </a:lnTo>
                        <a:lnTo>
                          <a:pt x="0" y="2"/>
                        </a:lnTo>
                        <a:lnTo>
                          <a:pt x="4" y="0"/>
                        </a:lnTo>
                        <a:lnTo>
                          <a:pt x="9" y="1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60" name="Freeform 347"/>
                  <p:cNvSpPr>
                    <a:spLocks/>
                  </p:cNvSpPr>
                  <p:nvPr/>
                </p:nvSpPr>
                <p:spPr bwMode="auto">
                  <a:xfrm>
                    <a:off x="3041" y="3581"/>
                    <a:ext cx="14" cy="17"/>
                  </a:xfrm>
                  <a:custGeom>
                    <a:avLst/>
                    <a:gdLst>
                      <a:gd name="T0" fmla="*/ 14 w 40"/>
                      <a:gd name="T1" fmla="*/ 16 h 66"/>
                      <a:gd name="T2" fmla="*/ 13 w 40"/>
                      <a:gd name="T3" fmla="*/ 17 h 66"/>
                      <a:gd name="T4" fmla="*/ 0 w 40"/>
                      <a:gd name="T5" fmla="*/ 1 h 66"/>
                      <a:gd name="T6" fmla="*/ 0 w 40"/>
                      <a:gd name="T7" fmla="*/ 1 h 66"/>
                      <a:gd name="T8" fmla="*/ 1 w 40"/>
                      <a:gd name="T9" fmla="*/ 0 h 66"/>
                      <a:gd name="T10" fmla="*/ 14 w 40"/>
                      <a:gd name="T11" fmla="*/ 16 h 6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0" h="66">
                        <a:moveTo>
                          <a:pt x="40" y="64"/>
                        </a:moveTo>
                        <a:lnTo>
                          <a:pt x="36" y="66"/>
                        </a:lnTo>
                        <a:lnTo>
                          <a:pt x="0" y="2"/>
                        </a:lnTo>
                        <a:lnTo>
                          <a:pt x="4" y="0"/>
                        </a:lnTo>
                        <a:lnTo>
                          <a:pt x="40" y="6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61" name="Freeform 348"/>
                  <p:cNvSpPr>
                    <a:spLocks/>
                  </p:cNvSpPr>
                  <p:nvPr/>
                </p:nvSpPr>
                <p:spPr bwMode="auto">
                  <a:xfrm>
                    <a:off x="3024" y="3554"/>
                    <a:ext cx="19" cy="28"/>
                  </a:xfrm>
                  <a:custGeom>
                    <a:avLst/>
                    <a:gdLst>
                      <a:gd name="T0" fmla="*/ 19 w 55"/>
                      <a:gd name="T1" fmla="*/ 27 h 111"/>
                      <a:gd name="T2" fmla="*/ 18 w 55"/>
                      <a:gd name="T3" fmla="*/ 28 h 111"/>
                      <a:gd name="T4" fmla="*/ 0 w 55"/>
                      <a:gd name="T5" fmla="*/ 0 h 111"/>
                      <a:gd name="T6" fmla="*/ 0 w 55"/>
                      <a:gd name="T7" fmla="*/ 0 h 111"/>
                      <a:gd name="T8" fmla="*/ 1 w 55"/>
                      <a:gd name="T9" fmla="*/ 0 h 111"/>
                      <a:gd name="T10" fmla="*/ 19 w 55"/>
                      <a:gd name="T11" fmla="*/ 27 h 11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5" h="111">
                        <a:moveTo>
                          <a:pt x="55" y="109"/>
                        </a:moveTo>
                        <a:lnTo>
                          <a:pt x="51" y="111"/>
                        </a:lnTo>
                        <a:lnTo>
                          <a:pt x="1" y="1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55" y="109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62" name="Freeform 349"/>
                  <p:cNvSpPr>
                    <a:spLocks/>
                  </p:cNvSpPr>
                  <p:nvPr/>
                </p:nvSpPr>
                <p:spPr bwMode="auto">
                  <a:xfrm>
                    <a:off x="3023" y="3547"/>
                    <a:ext cx="3" cy="7"/>
                  </a:xfrm>
                  <a:custGeom>
                    <a:avLst/>
                    <a:gdLst>
                      <a:gd name="T0" fmla="*/ 3 w 7"/>
                      <a:gd name="T1" fmla="*/ 7 h 25"/>
                      <a:gd name="T2" fmla="*/ 1 w 7"/>
                      <a:gd name="T3" fmla="*/ 7 h 25"/>
                      <a:gd name="T4" fmla="*/ 0 w 7"/>
                      <a:gd name="T5" fmla="*/ 0 h 25"/>
                      <a:gd name="T6" fmla="*/ 0 w 7"/>
                      <a:gd name="T7" fmla="*/ 0 h 25"/>
                      <a:gd name="T8" fmla="*/ 2 w 7"/>
                      <a:gd name="T9" fmla="*/ 0 h 25"/>
                      <a:gd name="T10" fmla="*/ 3 w 7"/>
                      <a:gd name="T11" fmla="*/ 7 h 2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25">
                        <a:moveTo>
                          <a:pt x="7" y="25"/>
                        </a:moveTo>
                        <a:lnTo>
                          <a:pt x="3" y="25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7" y="2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63" name="Freeform 350"/>
                  <p:cNvSpPr>
                    <a:spLocks/>
                  </p:cNvSpPr>
                  <p:nvPr/>
                </p:nvSpPr>
                <p:spPr bwMode="auto">
                  <a:xfrm>
                    <a:off x="3023" y="3544"/>
                    <a:ext cx="2" cy="3"/>
                  </a:xfrm>
                  <a:custGeom>
                    <a:avLst/>
                    <a:gdLst>
                      <a:gd name="T0" fmla="*/ 2 w 5"/>
                      <a:gd name="T1" fmla="*/ 3 h 12"/>
                      <a:gd name="T2" fmla="*/ 0 w 5"/>
                      <a:gd name="T3" fmla="*/ 3 h 12"/>
                      <a:gd name="T4" fmla="*/ 0 w 5"/>
                      <a:gd name="T5" fmla="*/ 0 h 12"/>
                      <a:gd name="T6" fmla="*/ 1 w 5"/>
                      <a:gd name="T7" fmla="*/ 0 h 12"/>
                      <a:gd name="T8" fmla="*/ 2 w 5"/>
                      <a:gd name="T9" fmla="*/ 1 h 12"/>
                      <a:gd name="T10" fmla="*/ 2 w 5"/>
                      <a:gd name="T11" fmla="*/ 3 h 1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12">
                        <a:moveTo>
                          <a:pt x="4" y="12"/>
                        </a:moveTo>
                        <a:lnTo>
                          <a:pt x="0" y="12"/>
                        </a:lnTo>
                        <a:lnTo>
                          <a:pt x="1" y="1"/>
                        </a:lnTo>
                        <a:lnTo>
                          <a:pt x="2" y="0"/>
                        </a:lnTo>
                        <a:lnTo>
                          <a:pt x="5" y="2"/>
                        </a:lnTo>
                        <a:lnTo>
                          <a:pt x="4" y="1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64" name="Freeform 351"/>
                  <p:cNvSpPr>
                    <a:spLocks/>
                  </p:cNvSpPr>
                  <p:nvPr/>
                </p:nvSpPr>
                <p:spPr bwMode="auto">
                  <a:xfrm>
                    <a:off x="3024" y="3532"/>
                    <a:ext cx="12" cy="13"/>
                  </a:xfrm>
                  <a:custGeom>
                    <a:avLst/>
                    <a:gdLst>
                      <a:gd name="T0" fmla="*/ 1 w 35"/>
                      <a:gd name="T1" fmla="*/ 13 h 50"/>
                      <a:gd name="T2" fmla="*/ 0 w 35"/>
                      <a:gd name="T3" fmla="*/ 12 h 50"/>
                      <a:gd name="T4" fmla="*/ 11 w 35"/>
                      <a:gd name="T5" fmla="*/ 0 h 50"/>
                      <a:gd name="T6" fmla="*/ 11 w 35"/>
                      <a:gd name="T7" fmla="*/ 0 h 50"/>
                      <a:gd name="T8" fmla="*/ 12 w 35"/>
                      <a:gd name="T9" fmla="*/ 1 h 50"/>
                      <a:gd name="T10" fmla="*/ 1 w 35"/>
                      <a:gd name="T11" fmla="*/ 13 h 5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5" h="50">
                        <a:moveTo>
                          <a:pt x="3" y="50"/>
                        </a:moveTo>
                        <a:lnTo>
                          <a:pt x="0" y="48"/>
                        </a:lnTo>
                        <a:lnTo>
                          <a:pt x="33" y="0"/>
                        </a:lnTo>
                        <a:lnTo>
                          <a:pt x="35" y="4"/>
                        </a:lnTo>
                        <a:lnTo>
                          <a:pt x="3" y="5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65" name="Freeform 352"/>
                  <p:cNvSpPr>
                    <a:spLocks/>
                  </p:cNvSpPr>
                  <p:nvPr/>
                </p:nvSpPr>
                <p:spPr bwMode="auto">
                  <a:xfrm>
                    <a:off x="3035" y="3531"/>
                    <a:ext cx="3" cy="2"/>
                  </a:xfrm>
                  <a:custGeom>
                    <a:avLst/>
                    <a:gdLst>
                      <a:gd name="T0" fmla="*/ 1 w 9"/>
                      <a:gd name="T1" fmla="*/ 2 h 9"/>
                      <a:gd name="T2" fmla="*/ 0 w 9"/>
                      <a:gd name="T3" fmla="*/ 1 h 9"/>
                      <a:gd name="T4" fmla="*/ 2 w 9"/>
                      <a:gd name="T5" fmla="*/ 0 h 9"/>
                      <a:gd name="T6" fmla="*/ 3 w 9"/>
                      <a:gd name="T7" fmla="*/ 0 h 9"/>
                      <a:gd name="T8" fmla="*/ 3 w 9"/>
                      <a:gd name="T9" fmla="*/ 1 h 9"/>
                      <a:gd name="T10" fmla="*/ 1 w 9"/>
                      <a:gd name="T11" fmla="*/ 2 h 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9">
                        <a:moveTo>
                          <a:pt x="2" y="9"/>
                        </a:moveTo>
                        <a:lnTo>
                          <a:pt x="0" y="5"/>
                        </a:lnTo>
                        <a:lnTo>
                          <a:pt x="7" y="1"/>
                        </a:lnTo>
                        <a:lnTo>
                          <a:pt x="8" y="0"/>
                        </a:lnTo>
                        <a:lnTo>
                          <a:pt x="9" y="5"/>
                        </a:lnTo>
                        <a:lnTo>
                          <a:pt x="2" y="9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66" name="Freeform 353"/>
                  <p:cNvSpPr>
                    <a:spLocks/>
                  </p:cNvSpPr>
                  <p:nvPr/>
                </p:nvSpPr>
                <p:spPr bwMode="auto">
                  <a:xfrm>
                    <a:off x="3038" y="3529"/>
                    <a:ext cx="8" cy="3"/>
                  </a:xfrm>
                  <a:custGeom>
                    <a:avLst/>
                    <a:gdLst>
                      <a:gd name="T0" fmla="*/ 0 w 24"/>
                      <a:gd name="T1" fmla="*/ 3 h 15"/>
                      <a:gd name="T2" fmla="*/ 0 w 24"/>
                      <a:gd name="T3" fmla="*/ 2 h 15"/>
                      <a:gd name="T4" fmla="*/ 8 w 24"/>
                      <a:gd name="T5" fmla="*/ 0 h 15"/>
                      <a:gd name="T6" fmla="*/ 8 w 24"/>
                      <a:gd name="T7" fmla="*/ 0 h 15"/>
                      <a:gd name="T8" fmla="*/ 8 w 24"/>
                      <a:gd name="T9" fmla="*/ 1 h 15"/>
                      <a:gd name="T10" fmla="*/ 0 w 24"/>
                      <a:gd name="T11" fmla="*/ 3 h 1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4" h="15">
                        <a:moveTo>
                          <a:pt x="1" y="15"/>
                        </a:moveTo>
                        <a:lnTo>
                          <a:pt x="0" y="10"/>
                        </a:lnTo>
                        <a:lnTo>
                          <a:pt x="23" y="0"/>
                        </a:lnTo>
                        <a:lnTo>
                          <a:pt x="24" y="6"/>
                        </a:lnTo>
                        <a:lnTo>
                          <a:pt x="1" y="1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67" name="Freeform 354"/>
                  <p:cNvSpPr>
                    <a:spLocks/>
                  </p:cNvSpPr>
                  <p:nvPr/>
                </p:nvSpPr>
                <p:spPr bwMode="auto">
                  <a:xfrm>
                    <a:off x="3045" y="3527"/>
                    <a:ext cx="10" cy="3"/>
                  </a:xfrm>
                  <a:custGeom>
                    <a:avLst/>
                    <a:gdLst>
                      <a:gd name="T0" fmla="*/ 0 w 30"/>
                      <a:gd name="T1" fmla="*/ 3 h 12"/>
                      <a:gd name="T2" fmla="*/ 0 w 30"/>
                      <a:gd name="T3" fmla="*/ 2 h 12"/>
                      <a:gd name="T4" fmla="*/ 10 w 30"/>
                      <a:gd name="T5" fmla="*/ 0 h 12"/>
                      <a:gd name="T6" fmla="*/ 10 w 30"/>
                      <a:gd name="T7" fmla="*/ 0 h 12"/>
                      <a:gd name="T8" fmla="*/ 10 w 30"/>
                      <a:gd name="T9" fmla="*/ 1 h 12"/>
                      <a:gd name="T10" fmla="*/ 0 w 30"/>
                      <a:gd name="T11" fmla="*/ 3 h 1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0" h="12">
                        <a:moveTo>
                          <a:pt x="1" y="12"/>
                        </a:moveTo>
                        <a:lnTo>
                          <a:pt x="0" y="6"/>
                        </a:lnTo>
                        <a:lnTo>
                          <a:pt x="30" y="0"/>
                        </a:lnTo>
                        <a:lnTo>
                          <a:pt x="30" y="5"/>
                        </a:lnTo>
                        <a:lnTo>
                          <a:pt x="1" y="1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68" name="Freeform 355"/>
                  <p:cNvSpPr>
                    <a:spLocks/>
                  </p:cNvSpPr>
                  <p:nvPr/>
                </p:nvSpPr>
                <p:spPr bwMode="auto">
                  <a:xfrm>
                    <a:off x="3055" y="3527"/>
                    <a:ext cx="4" cy="2"/>
                  </a:xfrm>
                  <a:custGeom>
                    <a:avLst/>
                    <a:gdLst>
                      <a:gd name="T0" fmla="*/ 0 w 11"/>
                      <a:gd name="T1" fmla="*/ 2 h 7"/>
                      <a:gd name="T2" fmla="*/ 0 w 11"/>
                      <a:gd name="T3" fmla="*/ 1 h 7"/>
                      <a:gd name="T4" fmla="*/ 4 w 11"/>
                      <a:gd name="T5" fmla="*/ 0 h 7"/>
                      <a:gd name="T6" fmla="*/ 4 w 11"/>
                      <a:gd name="T7" fmla="*/ 0 h 7"/>
                      <a:gd name="T8" fmla="*/ 4 w 11"/>
                      <a:gd name="T9" fmla="*/ 2 h 7"/>
                      <a:gd name="T10" fmla="*/ 0 w 11"/>
                      <a:gd name="T11" fmla="*/ 2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1" h="7">
                        <a:moveTo>
                          <a:pt x="0" y="7"/>
                        </a:moveTo>
                        <a:lnTo>
                          <a:pt x="0" y="2"/>
                        </a:lnTo>
                        <a:lnTo>
                          <a:pt x="11" y="0"/>
                        </a:lnTo>
                        <a:lnTo>
                          <a:pt x="11" y="6"/>
                        </a:lnTo>
                        <a:lnTo>
                          <a:pt x="0" y="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69" name="Freeform 356"/>
                  <p:cNvSpPr>
                    <a:spLocks/>
                  </p:cNvSpPr>
                  <p:nvPr/>
                </p:nvSpPr>
                <p:spPr bwMode="auto">
                  <a:xfrm>
                    <a:off x="3059" y="3526"/>
                    <a:ext cx="9" cy="2"/>
                  </a:xfrm>
                  <a:custGeom>
                    <a:avLst/>
                    <a:gdLst>
                      <a:gd name="T0" fmla="*/ 0 w 27"/>
                      <a:gd name="T1" fmla="*/ 2 h 8"/>
                      <a:gd name="T2" fmla="*/ 0 w 27"/>
                      <a:gd name="T3" fmla="*/ 1 h 8"/>
                      <a:gd name="T4" fmla="*/ 9 w 27"/>
                      <a:gd name="T5" fmla="*/ 0 h 8"/>
                      <a:gd name="T6" fmla="*/ 9 w 27"/>
                      <a:gd name="T7" fmla="*/ 0 h 8"/>
                      <a:gd name="T8" fmla="*/ 9 w 27"/>
                      <a:gd name="T9" fmla="*/ 1 h 8"/>
                      <a:gd name="T10" fmla="*/ 0 w 27"/>
                      <a:gd name="T11" fmla="*/ 2 h 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7" h="8">
                        <a:moveTo>
                          <a:pt x="0" y="8"/>
                        </a:moveTo>
                        <a:lnTo>
                          <a:pt x="0" y="2"/>
                        </a:lnTo>
                        <a:lnTo>
                          <a:pt x="26" y="0"/>
                        </a:lnTo>
                        <a:lnTo>
                          <a:pt x="27" y="0"/>
                        </a:lnTo>
                        <a:lnTo>
                          <a:pt x="26" y="5"/>
                        </a:lnTo>
                        <a:lnTo>
                          <a:pt x="0" y="8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70" name="Freeform 357"/>
                  <p:cNvSpPr>
                    <a:spLocks/>
                  </p:cNvSpPr>
                  <p:nvPr/>
                </p:nvSpPr>
                <p:spPr bwMode="auto">
                  <a:xfrm>
                    <a:off x="3068" y="3526"/>
                    <a:ext cx="10" cy="5"/>
                  </a:xfrm>
                  <a:custGeom>
                    <a:avLst/>
                    <a:gdLst>
                      <a:gd name="T0" fmla="*/ 0 w 30"/>
                      <a:gd name="T1" fmla="*/ 1 h 17"/>
                      <a:gd name="T2" fmla="*/ 0 w 30"/>
                      <a:gd name="T3" fmla="*/ 0 h 17"/>
                      <a:gd name="T4" fmla="*/ 10 w 30"/>
                      <a:gd name="T5" fmla="*/ 4 h 17"/>
                      <a:gd name="T6" fmla="*/ 10 w 30"/>
                      <a:gd name="T7" fmla="*/ 4 h 17"/>
                      <a:gd name="T8" fmla="*/ 9 w 30"/>
                      <a:gd name="T9" fmla="*/ 5 h 17"/>
                      <a:gd name="T10" fmla="*/ 0 w 30"/>
                      <a:gd name="T11" fmla="*/ 1 h 1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30" h="17">
                        <a:moveTo>
                          <a:pt x="0" y="5"/>
                        </a:moveTo>
                        <a:lnTo>
                          <a:pt x="1" y="0"/>
                        </a:lnTo>
                        <a:lnTo>
                          <a:pt x="30" y="12"/>
                        </a:lnTo>
                        <a:lnTo>
                          <a:pt x="30" y="13"/>
                        </a:lnTo>
                        <a:lnTo>
                          <a:pt x="28" y="17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71" name="Freeform 358"/>
                  <p:cNvSpPr>
                    <a:spLocks/>
                  </p:cNvSpPr>
                  <p:nvPr/>
                </p:nvSpPr>
                <p:spPr bwMode="auto">
                  <a:xfrm>
                    <a:off x="3077" y="3530"/>
                    <a:ext cx="5" cy="4"/>
                  </a:xfrm>
                  <a:custGeom>
                    <a:avLst/>
                    <a:gdLst>
                      <a:gd name="T0" fmla="*/ 0 w 14"/>
                      <a:gd name="T1" fmla="*/ 1 h 19"/>
                      <a:gd name="T2" fmla="*/ 1 w 14"/>
                      <a:gd name="T3" fmla="*/ 0 h 19"/>
                      <a:gd name="T4" fmla="*/ 5 w 14"/>
                      <a:gd name="T5" fmla="*/ 3 h 19"/>
                      <a:gd name="T6" fmla="*/ 4 w 14"/>
                      <a:gd name="T7" fmla="*/ 4 h 19"/>
                      <a:gd name="T8" fmla="*/ 4 w 14"/>
                      <a:gd name="T9" fmla="*/ 4 h 19"/>
                      <a:gd name="T10" fmla="*/ 0 w 14"/>
                      <a:gd name="T11" fmla="*/ 1 h 1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4" h="19">
                        <a:moveTo>
                          <a:pt x="0" y="4"/>
                        </a:moveTo>
                        <a:lnTo>
                          <a:pt x="2" y="0"/>
                        </a:lnTo>
                        <a:lnTo>
                          <a:pt x="14" y="15"/>
                        </a:lnTo>
                        <a:lnTo>
                          <a:pt x="12" y="19"/>
                        </a:lnTo>
                        <a:lnTo>
                          <a:pt x="12" y="17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72" name="Freeform 359"/>
                  <p:cNvSpPr>
                    <a:spLocks/>
                  </p:cNvSpPr>
                  <p:nvPr/>
                </p:nvSpPr>
                <p:spPr bwMode="auto">
                  <a:xfrm>
                    <a:off x="3081" y="3533"/>
                    <a:ext cx="1" cy="1"/>
                  </a:xfrm>
                  <a:custGeom>
                    <a:avLst/>
                    <a:gdLst>
                      <a:gd name="T0" fmla="*/ 0 w 4"/>
                      <a:gd name="T1" fmla="*/ 1 h 5"/>
                      <a:gd name="T2" fmla="*/ 1 w 4"/>
                      <a:gd name="T3" fmla="*/ 0 h 5"/>
                      <a:gd name="T4" fmla="*/ 1 w 4"/>
                      <a:gd name="T5" fmla="*/ 0 h 5"/>
                      <a:gd name="T6" fmla="*/ 1 w 4"/>
                      <a:gd name="T7" fmla="*/ 0 h 5"/>
                      <a:gd name="T8" fmla="*/ 1 w 4"/>
                      <a:gd name="T9" fmla="*/ 1 h 5"/>
                      <a:gd name="T10" fmla="*/ 0 w 4"/>
                      <a:gd name="T11" fmla="*/ 1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5">
                        <a:moveTo>
                          <a:pt x="0" y="4"/>
                        </a:moveTo>
                        <a:lnTo>
                          <a:pt x="2" y="0"/>
                        </a:lnTo>
                        <a:lnTo>
                          <a:pt x="4" y="1"/>
                        </a:lnTo>
                        <a:lnTo>
                          <a:pt x="2" y="5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73" name="Freeform 360"/>
                  <p:cNvSpPr>
                    <a:spLocks/>
                  </p:cNvSpPr>
                  <p:nvPr/>
                </p:nvSpPr>
                <p:spPr bwMode="auto">
                  <a:xfrm>
                    <a:off x="3082" y="3533"/>
                    <a:ext cx="9" cy="7"/>
                  </a:xfrm>
                  <a:custGeom>
                    <a:avLst/>
                    <a:gdLst>
                      <a:gd name="T0" fmla="*/ 0 w 29"/>
                      <a:gd name="T1" fmla="*/ 1 h 25"/>
                      <a:gd name="T2" fmla="*/ 1 w 29"/>
                      <a:gd name="T3" fmla="*/ 0 h 25"/>
                      <a:gd name="T4" fmla="*/ 9 w 29"/>
                      <a:gd name="T5" fmla="*/ 6 h 25"/>
                      <a:gd name="T6" fmla="*/ 9 w 29"/>
                      <a:gd name="T7" fmla="*/ 7 h 25"/>
                      <a:gd name="T8" fmla="*/ 8 w 29"/>
                      <a:gd name="T9" fmla="*/ 7 h 25"/>
                      <a:gd name="T10" fmla="*/ 0 w 29"/>
                      <a:gd name="T11" fmla="*/ 1 h 2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9" h="25">
                        <a:moveTo>
                          <a:pt x="0" y="4"/>
                        </a:moveTo>
                        <a:lnTo>
                          <a:pt x="2" y="0"/>
                        </a:lnTo>
                        <a:lnTo>
                          <a:pt x="29" y="20"/>
                        </a:lnTo>
                        <a:lnTo>
                          <a:pt x="28" y="25"/>
                        </a:lnTo>
                        <a:lnTo>
                          <a:pt x="27" y="25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74" name="Freeform 361"/>
                  <p:cNvSpPr>
                    <a:spLocks/>
                  </p:cNvSpPr>
                  <p:nvPr/>
                </p:nvSpPr>
                <p:spPr bwMode="auto">
                  <a:xfrm>
                    <a:off x="3091" y="3538"/>
                    <a:ext cx="3" cy="2"/>
                  </a:xfrm>
                  <a:custGeom>
                    <a:avLst/>
                    <a:gdLst>
                      <a:gd name="T0" fmla="*/ 0 w 8"/>
                      <a:gd name="T1" fmla="*/ 1 h 7"/>
                      <a:gd name="T2" fmla="*/ 0 w 8"/>
                      <a:gd name="T3" fmla="*/ 0 h 7"/>
                      <a:gd name="T4" fmla="*/ 3 w 8"/>
                      <a:gd name="T5" fmla="*/ 0 h 7"/>
                      <a:gd name="T6" fmla="*/ 3 w 8"/>
                      <a:gd name="T7" fmla="*/ 0 h 7"/>
                      <a:gd name="T8" fmla="*/ 3 w 8"/>
                      <a:gd name="T9" fmla="*/ 2 h 7"/>
                      <a:gd name="T10" fmla="*/ 0 w 8"/>
                      <a:gd name="T11" fmla="*/ 1 h 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7">
                        <a:moveTo>
                          <a:pt x="0" y="5"/>
                        </a:moveTo>
                        <a:lnTo>
                          <a:pt x="1" y="0"/>
                        </a:lnTo>
                        <a:lnTo>
                          <a:pt x="7" y="1"/>
                        </a:lnTo>
                        <a:lnTo>
                          <a:pt x="8" y="1"/>
                        </a:lnTo>
                        <a:lnTo>
                          <a:pt x="7" y="7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75" name="Freeform 362"/>
                  <p:cNvSpPr>
                    <a:spLocks/>
                  </p:cNvSpPr>
                  <p:nvPr/>
                </p:nvSpPr>
                <p:spPr bwMode="auto">
                  <a:xfrm>
                    <a:off x="3093" y="3539"/>
                    <a:ext cx="20" cy="6"/>
                  </a:xfrm>
                  <a:custGeom>
                    <a:avLst/>
                    <a:gdLst>
                      <a:gd name="T0" fmla="*/ 0 w 58"/>
                      <a:gd name="T1" fmla="*/ 2 h 24"/>
                      <a:gd name="T2" fmla="*/ 0 w 58"/>
                      <a:gd name="T3" fmla="*/ 0 h 24"/>
                      <a:gd name="T4" fmla="*/ 20 w 58"/>
                      <a:gd name="T5" fmla="*/ 5 h 24"/>
                      <a:gd name="T6" fmla="*/ 20 w 58"/>
                      <a:gd name="T7" fmla="*/ 6 h 24"/>
                      <a:gd name="T8" fmla="*/ 20 w 58"/>
                      <a:gd name="T9" fmla="*/ 6 h 24"/>
                      <a:gd name="T10" fmla="*/ 0 w 58"/>
                      <a:gd name="T11" fmla="*/ 2 h 2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8" h="24">
                        <a:moveTo>
                          <a:pt x="0" y="6"/>
                        </a:moveTo>
                        <a:lnTo>
                          <a:pt x="1" y="0"/>
                        </a:lnTo>
                        <a:lnTo>
                          <a:pt x="58" y="19"/>
                        </a:lnTo>
                        <a:lnTo>
                          <a:pt x="58" y="24"/>
                        </a:lnTo>
                        <a:lnTo>
                          <a:pt x="0" y="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76" name="Freeform 363"/>
                  <p:cNvSpPr>
                    <a:spLocks/>
                  </p:cNvSpPr>
                  <p:nvPr/>
                </p:nvSpPr>
                <p:spPr bwMode="auto">
                  <a:xfrm>
                    <a:off x="3113" y="3543"/>
                    <a:ext cx="4" cy="2"/>
                  </a:xfrm>
                  <a:custGeom>
                    <a:avLst/>
                    <a:gdLst>
                      <a:gd name="T0" fmla="*/ 0 w 13"/>
                      <a:gd name="T1" fmla="*/ 2 h 5"/>
                      <a:gd name="T2" fmla="*/ 0 w 13"/>
                      <a:gd name="T3" fmla="*/ 0 h 5"/>
                      <a:gd name="T4" fmla="*/ 3 w 13"/>
                      <a:gd name="T5" fmla="*/ 0 h 5"/>
                      <a:gd name="T6" fmla="*/ 4 w 13"/>
                      <a:gd name="T7" fmla="*/ 1 h 5"/>
                      <a:gd name="T8" fmla="*/ 3 w 13"/>
                      <a:gd name="T9" fmla="*/ 2 h 5"/>
                      <a:gd name="T10" fmla="*/ 0 w 13"/>
                      <a:gd name="T11" fmla="*/ 2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3" h="5">
                        <a:moveTo>
                          <a:pt x="0" y="5"/>
                        </a:moveTo>
                        <a:lnTo>
                          <a:pt x="0" y="0"/>
                        </a:lnTo>
                        <a:lnTo>
                          <a:pt x="11" y="0"/>
                        </a:lnTo>
                        <a:lnTo>
                          <a:pt x="13" y="2"/>
                        </a:lnTo>
                        <a:lnTo>
                          <a:pt x="9" y="5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77" name="Freeform 364"/>
                  <p:cNvSpPr>
                    <a:spLocks/>
                  </p:cNvSpPr>
                  <p:nvPr/>
                </p:nvSpPr>
                <p:spPr bwMode="auto">
                  <a:xfrm>
                    <a:off x="3116" y="3544"/>
                    <a:ext cx="1" cy="2"/>
                  </a:xfrm>
                  <a:custGeom>
                    <a:avLst/>
                    <a:gdLst>
                      <a:gd name="T0" fmla="*/ 0 w 4"/>
                      <a:gd name="T1" fmla="*/ 1 h 10"/>
                      <a:gd name="T2" fmla="*/ 1 w 4"/>
                      <a:gd name="T3" fmla="*/ 0 h 10"/>
                      <a:gd name="T4" fmla="*/ 1 w 4"/>
                      <a:gd name="T5" fmla="*/ 2 h 10"/>
                      <a:gd name="T6" fmla="*/ 0 w 4"/>
                      <a:gd name="T7" fmla="*/ 2 h 10"/>
                      <a:gd name="T8" fmla="*/ 0 w 4"/>
                      <a:gd name="T9" fmla="*/ 2 h 10"/>
                      <a:gd name="T10" fmla="*/ 0 w 4"/>
                      <a:gd name="T11" fmla="*/ 1 h 1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10">
                        <a:moveTo>
                          <a:pt x="0" y="3"/>
                        </a:moveTo>
                        <a:lnTo>
                          <a:pt x="4" y="0"/>
                        </a:lnTo>
                        <a:lnTo>
                          <a:pt x="4" y="8"/>
                        </a:lnTo>
                        <a:lnTo>
                          <a:pt x="1" y="10"/>
                        </a:lnTo>
                        <a:lnTo>
                          <a:pt x="0" y="8"/>
                        </a:lnTo>
                        <a:lnTo>
                          <a:pt x="0" y="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78" name="Freeform 365"/>
                  <p:cNvSpPr>
                    <a:spLocks/>
                  </p:cNvSpPr>
                  <p:nvPr/>
                </p:nvSpPr>
                <p:spPr bwMode="auto">
                  <a:xfrm>
                    <a:off x="3116" y="3546"/>
                    <a:ext cx="1" cy="1"/>
                  </a:xfrm>
                  <a:custGeom>
                    <a:avLst/>
                    <a:gdLst>
                      <a:gd name="T0" fmla="*/ 0 w 4"/>
                      <a:gd name="T1" fmla="*/ 1 h 4"/>
                      <a:gd name="T2" fmla="*/ 1 w 4"/>
                      <a:gd name="T3" fmla="*/ 0 h 4"/>
                      <a:gd name="T4" fmla="*/ 1 w 4"/>
                      <a:gd name="T5" fmla="*/ 1 h 4"/>
                      <a:gd name="T6" fmla="*/ 1 w 4"/>
                      <a:gd name="T7" fmla="*/ 1 h 4"/>
                      <a:gd name="T8" fmla="*/ 0 w 4"/>
                      <a:gd name="T9" fmla="*/ 1 h 4"/>
                      <a:gd name="T10" fmla="*/ 0 w 4"/>
                      <a:gd name="T11" fmla="*/ 1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4">
                        <a:moveTo>
                          <a:pt x="0" y="2"/>
                        </a:moveTo>
                        <a:lnTo>
                          <a:pt x="3" y="0"/>
                        </a:lnTo>
                        <a:lnTo>
                          <a:pt x="4" y="2"/>
                        </a:lnTo>
                        <a:lnTo>
                          <a:pt x="4" y="3"/>
                        </a:lnTo>
                        <a:lnTo>
                          <a:pt x="0" y="4"/>
                        </a:lnTo>
                        <a:lnTo>
                          <a:pt x="0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79" name="Freeform 366"/>
                  <p:cNvSpPr>
                    <a:spLocks/>
                  </p:cNvSpPr>
                  <p:nvPr/>
                </p:nvSpPr>
                <p:spPr bwMode="auto">
                  <a:xfrm>
                    <a:off x="3116" y="3547"/>
                    <a:ext cx="1" cy="1"/>
                  </a:xfrm>
                  <a:custGeom>
                    <a:avLst/>
                    <a:gdLst>
                      <a:gd name="T0" fmla="*/ 0 w 4"/>
                      <a:gd name="T1" fmla="*/ 0 h 4"/>
                      <a:gd name="T2" fmla="*/ 1 w 4"/>
                      <a:gd name="T3" fmla="*/ 0 h 4"/>
                      <a:gd name="T4" fmla="*/ 1 w 4"/>
                      <a:gd name="T5" fmla="*/ 0 h 4"/>
                      <a:gd name="T6" fmla="*/ 1 w 4"/>
                      <a:gd name="T7" fmla="*/ 0 h 4"/>
                      <a:gd name="T8" fmla="*/ 1 w 4"/>
                      <a:gd name="T9" fmla="*/ 1 h 4"/>
                      <a:gd name="T10" fmla="*/ 0 w 4"/>
                      <a:gd name="T11" fmla="*/ 0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4">
                        <a:moveTo>
                          <a:pt x="0" y="1"/>
                        </a:moveTo>
                        <a:lnTo>
                          <a:pt x="4" y="0"/>
                        </a:lnTo>
                        <a:lnTo>
                          <a:pt x="4" y="1"/>
                        </a:lnTo>
                        <a:lnTo>
                          <a:pt x="2" y="1"/>
                        </a:lnTo>
                        <a:lnTo>
                          <a:pt x="2" y="4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80" name="Freeform 367"/>
                  <p:cNvSpPr>
                    <a:spLocks/>
                  </p:cNvSpPr>
                  <p:nvPr/>
                </p:nvSpPr>
                <p:spPr bwMode="auto">
                  <a:xfrm>
                    <a:off x="3117" y="3546"/>
                    <a:ext cx="1" cy="2"/>
                  </a:xfrm>
                  <a:custGeom>
                    <a:avLst/>
                    <a:gdLst>
                      <a:gd name="T0" fmla="*/ 0 w 4"/>
                      <a:gd name="T1" fmla="*/ 2 h 6"/>
                      <a:gd name="T2" fmla="*/ 0 w 4"/>
                      <a:gd name="T3" fmla="*/ 1 h 6"/>
                      <a:gd name="T4" fmla="*/ 0 w 4"/>
                      <a:gd name="T5" fmla="*/ 0 h 6"/>
                      <a:gd name="T6" fmla="*/ 1 w 4"/>
                      <a:gd name="T7" fmla="*/ 0 h 6"/>
                      <a:gd name="T8" fmla="*/ 1 w 4"/>
                      <a:gd name="T9" fmla="*/ 2 h 6"/>
                      <a:gd name="T10" fmla="*/ 1 w 4"/>
                      <a:gd name="T11" fmla="*/ 2 h 6"/>
                      <a:gd name="T12" fmla="*/ 0 w 4"/>
                      <a:gd name="T13" fmla="*/ 2 h 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4" h="6">
                        <a:moveTo>
                          <a:pt x="0" y="5"/>
                        </a:moveTo>
                        <a:lnTo>
                          <a:pt x="0" y="2"/>
                        </a:lnTo>
                        <a:lnTo>
                          <a:pt x="1" y="0"/>
                        </a:lnTo>
                        <a:lnTo>
                          <a:pt x="4" y="1"/>
                        </a:lnTo>
                        <a:lnTo>
                          <a:pt x="4" y="6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81" name="Freeform 368"/>
                  <p:cNvSpPr>
                    <a:spLocks/>
                  </p:cNvSpPr>
                  <p:nvPr/>
                </p:nvSpPr>
                <p:spPr bwMode="auto">
                  <a:xfrm>
                    <a:off x="3118" y="3547"/>
                    <a:ext cx="1" cy="1"/>
                  </a:xfrm>
                  <a:custGeom>
                    <a:avLst/>
                    <a:gdLst>
                      <a:gd name="T0" fmla="*/ 0 w 2"/>
                      <a:gd name="T1" fmla="*/ 1 h 5"/>
                      <a:gd name="T2" fmla="*/ 0 w 2"/>
                      <a:gd name="T3" fmla="*/ 0 h 5"/>
                      <a:gd name="T4" fmla="*/ 1 w 2"/>
                      <a:gd name="T5" fmla="*/ 0 h 5"/>
                      <a:gd name="T6" fmla="*/ 1 w 2"/>
                      <a:gd name="T7" fmla="*/ 0 h 5"/>
                      <a:gd name="T8" fmla="*/ 1 w 2"/>
                      <a:gd name="T9" fmla="*/ 1 h 5"/>
                      <a:gd name="T10" fmla="*/ 0 w 2"/>
                      <a:gd name="T11" fmla="*/ 1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" h="5">
                        <a:moveTo>
                          <a:pt x="0" y="5"/>
                        </a:moveTo>
                        <a:lnTo>
                          <a:pt x="0" y="0"/>
                        </a:lnTo>
                        <a:lnTo>
                          <a:pt x="2" y="0"/>
                        </a:lnTo>
                        <a:lnTo>
                          <a:pt x="2" y="5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82" name="Freeform 369"/>
                  <p:cNvSpPr>
                    <a:spLocks/>
                  </p:cNvSpPr>
                  <p:nvPr/>
                </p:nvSpPr>
                <p:spPr bwMode="auto">
                  <a:xfrm>
                    <a:off x="3119" y="3547"/>
                    <a:ext cx="2" cy="1"/>
                  </a:xfrm>
                  <a:custGeom>
                    <a:avLst/>
                    <a:gdLst>
                      <a:gd name="T0" fmla="*/ 0 w 6"/>
                      <a:gd name="T1" fmla="*/ 1 h 5"/>
                      <a:gd name="T2" fmla="*/ 0 w 6"/>
                      <a:gd name="T3" fmla="*/ 0 h 5"/>
                      <a:gd name="T4" fmla="*/ 1 w 6"/>
                      <a:gd name="T5" fmla="*/ 0 h 5"/>
                      <a:gd name="T6" fmla="*/ 2 w 6"/>
                      <a:gd name="T7" fmla="*/ 1 h 5"/>
                      <a:gd name="T8" fmla="*/ 1 w 6"/>
                      <a:gd name="T9" fmla="*/ 1 h 5"/>
                      <a:gd name="T10" fmla="*/ 1 w 6"/>
                      <a:gd name="T11" fmla="*/ 1 h 5"/>
                      <a:gd name="T12" fmla="*/ 0 w 6"/>
                      <a:gd name="T13" fmla="*/ 1 h 5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6" h="5">
                        <a:moveTo>
                          <a:pt x="0" y="5"/>
                        </a:move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6" y="3"/>
                        </a:lnTo>
                        <a:lnTo>
                          <a:pt x="4" y="3"/>
                        </a:lnTo>
                        <a:lnTo>
                          <a:pt x="4" y="5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83" name="Freeform 370"/>
                  <p:cNvSpPr>
                    <a:spLocks/>
                  </p:cNvSpPr>
                  <p:nvPr/>
                </p:nvSpPr>
                <p:spPr bwMode="auto">
                  <a:xfrm>
                    <a:off x="3119" y="3547"/>
                    <a:ext cx="2" cy="1"/>
                  </a:xfrm>
                  <a:custGeom>
                    <a:avLst/>
                    <a:gdLst>
                      <a:gd name="T0" fmla="*/ 0 w 4"/>
                      <a:gd name="T1" fmla="*/ 0 h 4"/>
                      <a:gd name="T2" fmla="*/ 1 w 4"/>
                      <a:gd name="T3" fmla="*/ 0 h 4"/>
                      <a:gd name="T4" fmla="*/ 2 w 4"/>
                      <a:gd name="T5" fmla="*/ 0 h 4"/>
                      <a:gd name="T6" fmla="*/ 2 w 4"/>
                      <a:gd name="T7" fmla="*/ 1 h 4"/>
                      <a:gd name="T8" fmla="*/ 1 w 4"/>
                      <a:gd name="T9" fmla="*/ 1 h 4"/>
                      <a:gd name="T10" fmla="*/ 0 w 4"/>
                      <a:gd name="T11" fmla="*/ 1 h 4"/>
                      <a:gd name="T12" fmla="*/ 0 w 4"/>
                      <a:gd name="T13" fmla="*/ 0 h 4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4" h="4">
                        <a:moveTo>
                          <a:pt x="0" y="0"/>
                        </a:moveTo>
                        <a:lnTo>
                          <a:pt x="2" y="0"/>
                        </a:lnTo>
                        <a:lnTo>
                          <a:pt x="4" y="0"/>
                        </a:lnTo>
                        <a:lnTo>
                          <a:pt x="4" y="2"/>
                        </a:lnTo>
                        <a:lnTo>
                          <a:pt x="1" y="4"/>
                        </a:lnTo>
                        <a:lnTo>
                          <a:pt x="0" y="2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84" name="Freeform 371"/>
                  <p:cNvSpPr>
                    <a:spLocks/>
                  </p:cNvSpPr>
                  <p:nvPr/>
                </p:nvSpPr>
                <p:spPr bwMode="auto">
                  <a:xfrm>
                    <a:off x="3120" y="3548"/>
                    <a:ext cx="4" cy="7"/>
                  </a:xfrm>
                  <a:custGeom>
                    <a:avLst/>
                    <a:gdLst>
                      <a:gd name="T0" fmla="*/ 0 w 12"/>
                      <a:gd name="T1" fmla="*/ 0 h 30"/>
                      <a:gd name="T2" fmla="*/ 1 w 12"/>
                      <a:gd name="T3" fmla="*/ 0 h 30"/>
                      <a:gd name="T4" fmla="*/ 4 w 12"/>
                      <a:gd name="T5" fmla="*/ 6 h 30"/>
                      <a:gd name="T6" fmla="*/ 3 w 12"/>
                      <a:gd name="T7" fmla="*/ 7 h 30"/>
                      <a:gd name="T8" fmla="*/ 3 w 12"/>
                      <a:gd name="T9" fmla="*/ 7 h 30"/>
                      <a:gd name="T10" fmla="*/ 0 w 12"/>
                      <a:gd name="T11" fmla="*/ 0 h 3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2" h="30">
                        <a:moveTo>
                          <a:pt x="0" y="2"/>
                        </a:moveTo>
                        <a:lnTo>
                          <a:pt x="3" y="0"/>
                        </a:lnTo>
                        <a:lnTo>
                          <a:pt x="12" y="27"/>
                        </a:lnTo>
                        <a:lnTo>
                          <a:pt x="9" y="30"/>
                        </a:lnTo>
                        <a:lnTo>
                          <a:pt x="0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85" name="Freeform 372"/>
                  <p:cNvSpPr>
                    <a:spLocks/>
                  </p:cNvSpPr>
                  <p:nvPr/>
                </p:nvSpPr>
                <p:spPr bwMode="auto">
                  <a:xfrm>
                    <a:off x="3123" y="3555"/>
                    <a:ext cx="8" cy="13"/>
                  </a:xfrm>
                  <a:custGeom>
                    <a:avLst/>
                    <a:gdLst>
                      <a:gd name="T0" fmla="*/ 0 w 25"/>
                      <a:gd name="T1" fmla="*/ 1 h 54"/>
                      <a:gd name="T2" fmla="*/ 1 w 25"/>
                      <a:gd name="T3" fmla="*/ 0 h 54"/>
                      <a:gd name="T4" fmla="*/ 8 w 25"/>
                      <a:gd name="T5" fmla="*/ 13 h 54"/>
                      <a:gd name="T6" fmla="*/ 7 w 25"/>
                      <a:gd name="T7" fmla="*/ 13 h 54"/>
                      <a:gd name="T8" fmla="*/ 7 w 25"/>
                      <a:gd name="T9" fmla="*/ 13 h 54"/>
                      <a:gd name="T10" fmla="*/ 0 w 25"/>
                      <a:gd name="T11" fmla="*/ 1 h 5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5" h="54">
                        <a:moveTo>
                          <a:pt x="0" y="3"/>
                        </a:moveTo>
                        <a:lnTo>
                          <a:pt x="3" y="0"/>
                        </a:lnTo>
                        <a:lnTo>
                          <a:pt x="25" y="52"/>
                        </a:lnTo>
                        <a:lnTo>
                          <a:pt x="22" y="54"/>
                        </a:lnTo>
                        <a:lnTo>
                          <a:pt x="0" y="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86" name="Freeform 373"/>
                  <p:cNvSpPr>
                    <a:spLocks/>
                  </p:cNvSpPr>
                  <p:nvPr/>
                </p:nvSpPr>
                <p:spPr bwMode="auto">
                  <a:xfrm>
                    <a:off x="3130" y="3568"/>
                    <a:ext cx="1" cy="1"/>
                  </a:xfrm>
                  <a:custGeom>
                    <a:avLst/>
                    <a:gdLst>
                      <a:gd name="T0" fmla="*/ 0 w 4"/>
                      <a:gd name="T1" fmla="*/ 1 h 4"/>
                      <a:gd name="T2" fmla="*/ 1 w 4"/>
                      <a:gd name="T3" fmla="*/ 0 h 4"/>
                      <a:gd name="T4" fmla="*/ 1 w 4"/>
                      <a:gd name="T5" fmla="*/ 0 h 4"/>
                      <a:gd name="T6" fmla="*/ 1 w 4"/>
                      <a:gd name="T7" fmla="*/ 1 h 4"/>
                      <a:gd name="T8" fmla="*/ 1 w 4"/>
                      <a:gd name="T9" fmla="*/ 1 h 4"/>
                      <a:gd name="T10" fmla="*/ 0 w 4"/>
                      <a:gd name="T11" fmla="*/ 1 h 4"/>
                      <a:gd name="T12" fmla="*/ 0 w 4"/>
                      <a:gd name="T13" fmla="*/ 1 h 4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4" h="4">
                        <a:moveTo>
                          <a:pt x="0" y="2"/>
                        </a:moveTo>
                        <a:lnTo>
                          <a:pt x="3" y="0"/>
                        </a:lnTo>
                        <a:lnTo>
                          <a:pt x="3" y="1"/>
                        </a:lnTo>
                        <a:lnTo>
                          <a:pt x="4" y="2"/>
                        </a:lnTo>
                        <a:lnTo>
                          <a:pt x="2" y="2"/>
                        </a:lnTo>
                        <a:lnTo>
                          <a:pt x="1" y="4"/>
                        </a:lnTo>
                        <a:lnTo>
                          <a:pt x="0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87" name="Freeform 374"/>
                  <p:cNvSpPr>
                    <a:spLocks/>
                  </p:cNvSpPr>
                  <p:nvPr/>
                </p:nvSpPr>
                <p:spPr bwMode="auto">
                  <a:xfrm>
                    <a:off x="3130" y="3568"/>
                    <a:ext cx="1" cy="4"/>
                  </a:xfrm>
                  <a:custGeom>
                    <a:avLst/>
                    <a:gdLst>
                      <a:gd name="T0" fmla="*/ 0 w 5"/>
                      <a:gd name="T1" fmla="*/ 0 h 15"/>
                      <a:gd name="T2" fmla="*/ 1 w 5"/>
                      <a:gd name="T3" fmla="*/ 0 h 15"/>
                      <a:gd name="T4" fmla="*/ 1 w 5"/>
                      <a:gd name="T5" fmla="*/ 0 h 15"/>
                      <a:gd name="T6" fmla="*/ 1 w 5"/>
                      <a:gd name="T7" fmla="*/ 4 h 15"/>
                      <a:gd name="T8" fmla="*/ 0 w 5"/>
                      <a:gd name="T9" fmla="*/ 4 h 15"/>
                      <a:gd name="T10" fmla="*/ 0 w 5"/>
                      <a:gd name="T11" fmla="*/ 4 h 15"/>
                      <a:gd name="T12" fmla="*/ 0 w 5"/>
                      <a:gd name="T13" fmla="*/ 0 h 15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5" h="15">
                        <a:moveTo>
                          <a:pt x="1" y="0"/>
                        </a:moveTo>
                        <a:lnTo>
                          <a:pt x="3" y="0"/>
                        </a:lnTo>
                        <a:lnTo>
                          <a:pt x="5" y="0"/>
                        </a:lnTo>
                        <a:lnTo>
                          <a:pt x="4" y="15"/>
                        </a:lnTo>
                        <a:lnTo>
                          <a:pt x="0" y="15"/>
                        </a:lnTo>
                        <a:lnTo>
                          <a:pt x="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88" name="Freeform 375"/>
                  <p:cNvSpPr>
                    <a:spLocks/>
                  </p:cNvSpPr>
                  <p:nvPr/>
                </p:nvSpPr>
                <p:spPr bwMode="auto">
                  <a:xfrm>
                    <a:off x="3130" y="3572"/>
                    <a:ext cx="1" cy="2"/>
                  </a:xfrm>
                  <a:custGeom>
                    <a:avLst/>
                    <a:gdLst>
                      <a:gd name="T0" fmla="*/ 0 w 4"/>
                      <a:gd name="T1" fmla="*/ 0 h 8"/>
                      <a:gd name="T2" fmla="*/ 1 w 4"/>
                      <a:gd name="T3" fmla="*/ 0 h 8"/>
                      <a:gd name="T4" fmla="*/ 1 w 4"/>
                      <a:gd name="T5" fmla="*/ 2 h 8"/>
                      <a:gd name="T6" fmla="*/ 1 w 4"/>
                      <a:gd name="T7" fmla="*/ 2 h 8"/>
                      <a:gd name="T8" fmla="*/ 0 w 4"/>
                      <a:gd name="T9" fmla="*/ 2 h 8"/>
                      <a:gd name="T10" fmla="*/ 0 w 4"/>
                      <a:gd name="T11" fmla="*/ 0 h 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8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4" y="8"/>
                        </a:lnTo>
                        <a:lnTo>
                          <a:pt x="0" y="8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89" name="Freeform 376"/>
                  <p:cNvSpPr>
                    <a:spLocks/>
                  </p:cNvSpPr>
                  <p:nvPr/>
                </p:nvSpPr>
                <p:spPr bwMode="auto">
                  <a:xfrm>
                    <a:off x="3130" y="3574"/>
                    <a:ext cx="1" cy="3"/>
                  </a:xfrm>
                  <a:custGeom>
                    <a:avLst/>
                    <a:gdLst>
                      <a:gd name="T0" fmla="*/ 0 w 4"/>
                      <a:gd name="T1" fmla="*/ 0 h 13"/>
                      <a:gd name="T2" fmla="*/ 1 w 4"/>
                      <a:gd name="T3" fmla="*/ 0 h 13"/>
                      <a:gd name="T4" fmla="*/ 1 w 4"/>
                      <a:gd name="T5" fmla="*/ 2 h 13"/>
                      <a:gd name="T6" fmla="*/ 0 w 4"/>
                      <a:gd name="T7" fmla="*/ 3 h 13"/>
                      <a:gd name="T8" fmla="*/ 0 w 4"/>
                      <a:gd name="T9" fmla="*/ 3 h 13"/>
                      <a:gd name="T10" fmla="*/ 0 w 4"/>
                      <a:gd name="T11" fmla="*/ 0 h 1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13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4" y="9"/>
                        </a:lnTo>
                        <a:lnTo>
                          <a:pt x="1" y="13"/>
                        </a:lnTo>
                        <a:lnTo>
                          <a:pt x="0" y="11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90" name="Freeform 377"/>
                  <p:cNvSpPr>
                    <a:spLocks/>
                  </p:cNvSpPr>
                  <p:nvPr/>
                </p:nvSpPr>
                <p:spPr bwMode="auto">
                  <a:xfrm>
                    <a:off x="3130" y="3576"/>
                    <a:ext cx="5" cy="3"/>
                  </a:xfrm>
                  <a:custGeom>
                    <a:avLst/>
                    <a:gdLst>
                      <a:gd name="T0" fmla="*/ 0 w 14"/>
                      <a:gd name="T1" fmla="*/ 1 h 11"/>
                      <a:gd name="T2" fmla="*/ 1 w 14"/>
                      <a:gd name="T3" fmla="*/ 0 h 11"/>
                      <a:gd name="T4" fmla="*/ 5 w 14"/>
                      <a:gd name="T5" fmla="*/ 2 h 11"/>
                      <a:gd name="T6" fmla="*/ 5 w 14"/>
                      <a:gd name="T7" fmla="*/ 3 h 11"/>
                      <a:gd name="T8" fmla="*/ 4 w 14"/>
                      <a:gd name="T9" fmla="*/ 3 h 11"/>
                      <a:gd name="T10" fmla="*/ 0 w 14"/>
                      <a:gd name="T11" fmla="*/ 1 h 1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4" h="11">
                        <a:moveTo>
                          <a:pt x="0" y="4"/>
                        </a:moveTo>
                        <a:lnTo>
                          <a:pt x="3" y="0"/>
                        </a:lnTo>
                        <a:lnTo>
                          <a:pt x="13" y="8"/>
                        </a:lnTo>
                        <a:lnTo>
                          <a:pt x="14" y="10"/>
                        </a:lnTo>
                        <a:lnTo>
                          <a:pt x="10" y="11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91" name="Freeform 378"/>
                  <p:cNvSpPr>
                    <a:spLocks/>
                  </p:cNvSpPr>
                  <p:nvPr/>
                </p:nvSpPr>
                <p:spPr bwMode="auto">
                  <a:xfrm>
                    <a:off x="3133" y="3579"/>
                    <a:ext cx="2" cy="5"/>
                  </a:xfrm>
                  <a:custGeom>
                    <a:avLst/>
                    <a:gdLst>
                      <a:gd name="T0" fmla="*/ 0 w 5"/>
                      <a:gd name="T1" fmla="*/ 0 h 22"/>
                      <a:gd name="T2" fmla="*/ 2 w 5"/>
                      <a:gd name="T3" fmla="*/ 0 h 22"/>
                      <a:gd name="T4" fmla="*/ 2 w 5"/>
                      <a:gd name="T5" fmla="*/ 5 h 22"/>
                      <a:gd name="T6" fmla="*/ 2 w 5"/>
                      <a:gd name="T7" fmla="*/ 5 h 22"/>
                      <a:gd name="T8" fmla="*/ 0 w 5"/>
                      <a:gd name="T9" fmla="*/ 5 h 22"/>
                      <a:gd name="T10" fmla="*/ 0 w 5"/>
                      <a:gd name="T11" fmla="*/ 0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22">
                        <a:moveTo>
                          <a:pt x="0" y="1"/>
                        </a:moveTo>
                        <a:lnTo>
                          <a:pt x="4" y="0"/>
                        </a:lnTo>
                        <a:lnTo>
                          <a:pt x="5" y="22"/>
                        </a:lnTo>
                        <a:lnTo>
                          <a:pt x="1" y="22"/>
                        </a:lnTo>
                        <a:lnTo>
                          <a:pt x="0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92" name="Freeform 379"/>
                  <p:cNvSpPr>
                    <a:spLocks/>
                  </p:cNvSpPr>
                  <p:nvPr/>
                </p:nvSpPr>
                <p:spPr bwMode="auto">
                  <a:xfrm>
                    <a:off x="3134" y="3584"/>
                    <a:ext cx="1" cy="6"/>
                  </a:xfrm>
                  <a:custGeom>
                    <a:avLst/>
                    <a:gdLst>
                      <a:gd name="T0" fmla="*/ 0 w 5"/>
                      <a:gd name="T1" fmla="*/ 0 h 24"/>
                      <a:gd name="T2" fmla="*/ 1 w 5"/>
                      <a:gd name="T3" fmla="*/ 0 h 24"/>
                      <a:gd name="T4" fmla="*/ 1 w 5"/>
                      <a:gd name="T5" fmla="*/ 6 h 24"/>
                      <a:gd name="T6" fmla="*/ 0 w 5"/>
                      <a:gd name="T7" fmla="*/ 6 h 24"/>
                      <a:gd name="T8" fmla="*/ 0 w 5"/>
                      <a:gd name="T9" fmla="*/ 6 h 24"/>
                      <a:gd name="T10" fmla="*/ 0 w 5"/>
                      <a:gd name="T11" fmla="*/ 0 h 2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24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5" y="24"/>
                        </a:lnTo>
                        <a:lnTo>
                          <a:pt x="1" y="24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93" name="Freeform 380"/>
                  <p:cNvSpPr>
                    <a:spLocks/>
                  </p:cNvSpPr>
                  <p:nvPr/>
                </p:nvSpPr>
                <p:spPr bwMode="auto">
                  <a:xfrm>
                    <a:off x="3134" y="3590"/>
                    <a:ext cx="2" cy="7"/>
                  </a:xfrm>
                  <a:custGeom>
                    <a:avLst/>
                    <a:gdLst>
                      <a:gd name="T0" fmla="*/ 0 w 6"/>
                      <a:gd name="T1" fmla="*/ 0 h 28"/>
                      <a:gd name="T2" fmla="*/ 1 w 6"/>
                      <a:gd name="T3" fmla="*/ 0 h 28"/>
                      <a:gd name="T4" fmla="*/ 2 w 6"/>
                      <a:gd name="T5" fmla="*/ 7 h 28"/>
                      <a:gd name="T6" fmla="*/ 2 w 6"/>
                      <a:gd name="T7" fmla="*/ 7 h 28"/>
                      <a:gd name="T8" fmla="*/ 1 w 6"/>
                      <a:gd name="T9" fmla="*/ 7 h 28"/>
                      <a:gd name="T10" fmla="*/ 0 w 6"/>
                      <a:gd name="T11" fmla="*/ 0 h 2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28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6" y="28"/>
                        </a:lnTo>
                        <a:lnTo>
                          <a:pt x="2" y="28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94" name="Freeform 381"/>
                  <p:cNvSpPr>
                    <a:spLocks/>
                  </p:cNvSpPr>
                  <p:nvPr/>
                </p:nvSpPr>
                <p:spPr bwMode="auto">
                  <a:xfrm>
                    <a:off x="3135" y="3597"/>
                    <a:ext cx="2" cy="14"/>
                  </a:xfrm>
                  <a:custGeom>
                    <a:avLst/>
                    <a:gdLst>
                      <a:gd name="T0" fmla="*/ 0 w 8"/>
                      <a:gd name="T1" fmla="*/ 0 h 56"/>
                      <a:gd name="T2" fmla="*/ 1 w 8"/>
                      <a:gd name="T3" fmla="*/ 0 h 56"/>
                      <a:gd name="T4" fmla="*/ 2 w 8"/>
                      <a:gd name="T5" fmla="*/ 14 h 56"/>
                      <a:gd name="T6" fmla="*/ 2 w 8"/>
                      <a:gd name="T7" fmla="*/ 14 h 56"/>
                      <a:gd name="T8" fmla="*/ 1 w 8"/>
                      <a:gd name="T9" fmla="*/ 14 h 56"/>
                      <a:gd name="T10" fmla="*/ 0 w 8"/>
                      <a:gd name="T11" fmla="*/ 0 h 5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56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8" y="56"/>
                        </a:lnTo>
                        <a:lnTo>
                          <a:pt x="4" y="56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95" name="Freeform 382"/>
                  <p:cNvSpPr>
                    <a:spLocks/>
                  </p:cNvSpPr>
                  <p:nvPr/>
                </p:nvSpPr>
                <p:spPr bwMode="auto">
                  <a:xfrm>
                    <a:off x="3134" y="3611"/>
                    <a:ext cx="3" cy="20"/>
                  </a:xfrm>
                  <a:custGeom>
                    <a:avLst/>
                    <a:gdLst>
                      <a:gd name="T0" fmla="*/ 2 w 11"/>
                      <a:gd name="T1" fmla="*/ 0 h 79"/>
                      <a:gd name="T2" fmla="*/ 3 w 11"/>
                      <a:gd name="T3" fmla="*/ 0 h 79"/>
                      <a:gd name="T4" fmla="*/ 1 w 11"/>
                      <a:gd name="T5" fmla="*/ 19 h 79"/>
                      <a:gd name="T6" fmla="*/ 1 w 11"/>
                      <a:gd name="T7" fmla="*/ 20 h 79"/>
                      <a:gd name="T8" fmla="*/ 0 w 11"/>
                      <a:gd name="T9" fmla="*/ 19 h 79"/>
                      <a:gd name="T10" fmla="*/ 2 w 11"/>
                      <a:gd name="T11" fmla="*/ 0 h 7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1" h="79">
                        <a:moveTo>
                          <a:pt x="7" y="0"/>
                        </a:moveTo>
                        <a:lnTo>
                          <a:pt x="11" y="0"/>
                        </a:lnTo>
                        <a:lnTo>
                          <a:pt x="3" y="77"/>
                        </a:lnTo>
                        <a:lnTo>
                          <a:pt x="2" y="79"/>
                        </a:lnTo>
                        <a:lnTo>
                          <a:pt x="0" y="75"/>
                        </a:lnTo>
                        <a:lnTo>
                          <a:pt x="7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96" name="Freeform 383"/>
                  <p:cNvSpPr>
                    <a:spLocks/>
                  </p:cNvSpPr>
                  <p:nvPr/>
                </p:nvSpPr>
                <p:spPr bwMode="auto">
                  <a:xfrm>
                    <a:off x="3130" y="3630"/>
                    <a:ext cx="4" cy="2"/>
                  </a:xfrm>
                  <a:custGeom>
                    <a:avLst/>
                    <a:gdLst>
                      <a:gd name="T0" fmla="*/ 3 w 13"/>
                      <a:gd name="T1" fmla="*/ 0 h 8"/>
                      <a:gd name="T2" fmla="*/ 4 w 13"/>
                      <a:gd name="T3" fmla="*/ 1 h 8"/>
                      <a:gd name="T4" fmla="*/ 0 w 13"/>
                      <a:gd name="T5" fmla="*/ 2 h 8"/>
                      <a:gd name="T6" fmla="*/ 0 w 13"/>
                      <a:gd name="T7" fmla="*/ 2 h 8"/>
                      <a:gd name="T8" fmla="*/ 0 w 13"/>
                      <a:gd name="T9" fmla="*/ 1 h 8"/>
                      <a:gd name="T10" fmla="*/ 3 w 13"/>
                      <a:gd name="T11" fmla="*/ 0 h 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3" h="8">
                        <a:moveTo>
                          <a:pt x="11" y="0"/>
                        </a:moveTo>
                        <a:lnTo>
                          <a:pt x="13" y="4"/>
                        </a:lnTo>
                        <a:lnTo>
                          <a:pt x="1" y="8"/>
                        </a:lnTo>
                        <a:lnTo>
                          <a:pt x="0" y="8"/>
                        </a:lnTo>
                        <a:lnTo>
                          <a:pt x="0" y="3"/>
                        </a:lnTo>
                        <a:lnTo>
                          <a:pt x="11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97" name="Freeform 384"/>
                  <p:cNvSpPr>
                    <a:spLocks/>
                  </p:cNvSpPr>
                  <p:nvPr/>
                </p:nvSpPr>
                <p:spPr bwMode="auto">
                  <a:xfrm>
                    <a:off x="3107" y="3631"/>
                    <a:ext cx="23" cy="2"/>
                  </a:xfrm>
                  <a:custGeom>
                    <a:avLst/>
                    <a:gdLst>
                      <a:gd name="T0" fmla="*/ 23 w 68"/>
                      <a:gd name="T1" fmla="*/ 0 h 9"/>
                      <a:gd name="T2" fmla="*/ 23 w 68"/>
                      <a:gd name="T3" fmla="*/ 1 h 9"/>
                      <a:gd name="T4" fmla="*/ 0 w 68"/>
                      <a:gd name="T5" fmla="*/ 2 h 9"/>
                      <a:gd name="T6" fmla="*/ 0 w 68"/>
                      <a:gd name="T7" fmla="*/ 2 h 9"/>
                      <a:gd name="T8" fmla="*/ 0 w 68"/>
                      <a:gd name="T9" fmla="*/ 1 h 9"/>
                      <a:gd name="T10" fmla="*/ 23 w 68"/>
                      <a:gd name="T11" fmla="*/ 0 h 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8" h="9">
                        <a:moveTo>
                          <a:pt x="68" y="0"/>
                        </a:moveTo>
                        <a:lnTo>
                          <a:pt x="68" y="5"/>
                        </a:lnTo>
                        <a:lnTo>
                          <a:pt x="0" y="9"/>
                        </a:lnTo>
                        <a:lnTo>
                          <a:pt x="0" y="4"/>
                        </a:lnTo>
                        <a:lnTo>
                          <a:pt x="68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98" name="Freeform 385"/>
                  <p:cNvSpPr>
                    <a:spLocks/>
                  </p:cNvSpPr>
                  <p:nvPr/>
                </p:nvSpPr>
                <p:spPr bwMode="auto">
                  <a:xfrm>
                    <a:off x="3104" y="3631"/>
                    <a:ext cx="3" cy="2"/>
                  </a:xfrm>
                  <a:custGeom>
                    <a:avLst/>
                    <a:gdLst>
                      <a:gd name="T0" fmla="*/ 3 w 9"/>
                      <a:gd name="T1" fmla="*/ 0 h 6"/>
                      <a:gd name="T2" fmla="*/ 3 w 9"/>
                      <a:gd name="T3" fmla="*/ 2 h 6"/>
                      <a:gd name="T4" fmla="*/ 0 w 9"/>
                      <a:gd name="T5" fmla="*/ 1 h 6"/>
                      <a:gd name="T6" fmla="*/ 0 w 9"/>
                      <a:gd name="T7" fmla="*/ 1 h 6"/>
                      <a:gd name="T8" fmla="*/ 1 w 9"/>
                      <a:gd name="T9" fmla="*/ 0 h 6"/>
                      <a:gd name="T10" fmla="*/ 3 w 9"/>
                      <a:gd name="T11" fmla="*/ 0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9" h="6">
                        <a:moveTo>
                          <a:pt x="9" y="1"/>
                        </a:moveTo>
                        <a:lnTo>
                          <a:pt x="9" y="6"/>
                        </a:lnTo>
                        <a:lnTo>
                          <a:pt x="1" y="4"/>
                        </a:lnTo>
                        <a:lnTo>
                          <a:pt x="0" y="4"/>
                        </a:lnTo>
                        <a:lnTo>
                          <a:pt x="2" y="0"/>
                        </a:lnTo>
                        <a:lnTo>
                          <a:pt x="9" y="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199" name="Freeform 386"/>
                  <p:cNvSpPr>
                    <a:spLocks/>
                  </p:cNvSpPr>
                  <p:nvPr/>
                </p:nvSpPr>
                <p:spPr bwMode="auto">
                  <a:xfrm>
                    <a:off x="3082" y="3621"/>
                    <a:ext cx="23" cy="11"/>
                  </a:xfrm>
                  <a:custGeom>
                    <a:avLst/>
                    <a:gdLst>
                      <a:gd name="T0" fmla="*/ 23 w 68"/>
                      <a:gd name="T1" fmla="*/ 10 h 47"/>
                      <a:gd name="T2" fmla="*/ 22 w 68"/>
                      <a:gd name="T3" fmla="*/ 11 h 47"/>
                      <a:gd name="T4" fmla="*/ 0 w 68"/>
                      <a:gd name="T5" fmla="*/ 1 h 47"/>
                      <a:gd name="T6" fmla="*/ 1 w 68"/>
                      <a:gd name="T7" fmla="*/ 0 h 47"/>
                      <a:gd name="T8" fmla="*/ 1 w 68"/>
                      <a:gd name="T9" fmla="*/ 0 h 47"/>
                      <a:gd name="T10" fmla="*/ 23 w 68"/>
                      <a:gd name="T11" fmla="*/ 10 h 4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8" h="47">
                        <a:moveTo>
                          <a:pt x="68" y="43"/>
                        </a:moveTo>
                        <a:lnTo>
                          <a:pt x="66" y="47"/>
                        </a:lnTo>
                        <a:lnTo>
                          <a:pt x="0" y="4"/>
                        </a:lnTo>
                        <a:lnTo>
                          <a:pt x="2" y="0"/>
                        </a:lnTo>
                        <a:lnTo>
                          <a:pt x="68" y="4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00" name="Freeform 387"/>
                  <p:cNvSpPr>
                    <a:spLocks/>
                  </p:cNvSpPr>
                  <p:nvPr/>
                </p:nvSpPr>
                <p:spPr bwMode="auto">
                  <a:xfrm>
                    <a:off x="3075" y="3618"/>
                    <a:ext cx="8" cy="4"/>
                  </a:xfrm>
                  <a:custGeom>
                    <a:avLst/>
                    <a:gdLst>
                      <a:gd name="T0" fmla="*/ 8 w 23"/>
                      <a:gd name="T1" fmla="*/ 3 h 16"/>
                      <a:gd name="T2" fmla="*/ 7 w 23"/>
                      <a:gd name="T3" fmla="*/ 4 h 16"/>
                      <a:gd name="T4" fmla="*/ 0 w 23"/>
                      <a:gd name="T5" fmla="*/ 1 h 16"/>
                      <a:gd name="T6" fmla="*/ 0 w 23"/>
                      <a:gd name="T7" fmla="*/ 1 h 16"/>
                      <a:gd name="T8" fmla="*/ 1 w 23"/>
                      <a:gd name="T9" fmla="*/ 0 h 16"/>
                      <a:gd name="T10" fmla="*/ 8 w 23"/>
                      <a:gd name="T11" fmla="*/ 3 h 1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3" h="16">
                        <a:moveTo>
                          <a:pt x="23" y="12"/>
                        </a:moveTo>
                        <a:lnTo>
                          <a:pt x="21" y="16"/>
                        </a:lnTo>
                        <a:lnTo>
                          <a:pt x="0" y="4"/>
                        </a:lnTo>
                        <a:lnTo>
                          <a:pt x="2" y="0"/>
                        </a:lnTo>
                        <a:lnTo>
                          <a:pt x="23" y="1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01" name="Freeform 388"/>
                  <p:cNvSpPr>
                    <a:spLocks/>
                  </p:cNvSpPr>
                  <p:nvPr/>
                </p:nvSpPr>
                <p:spPr bwMode="auto">
                  <a:xfrm>
                    <a:off x="3493" y="3067"/>
                    <a:ext cx="99" cy="358"/>
                  </a:xfrm>
                  <a:custGeom>
                    <a:avLst/>
                    <a:gdLst>
                      <a:gd name="T0" fmla="*/ 32 w 297"/>
                      <a:gd name="T1" fmla="*/ 353 h 1434"/>
                      <a:gd name="T2" fmla="*/ 30 w 297"/>
                      <a:gd name="T3" fmla="*/ 350 h 1434"/>
                      <a:gd name="T4" fmla="*/ 5 w 297"/>
                      <a:gd name="T5" fmla="*/ 299 h 1434"/>
                      <a:gd name="T6" fmla="*/ 3 w 297"/>
                      <a:gd name="T7" fmla="*/ 289 h 1434"/>
                      <a:gd name="T8" fmla="*/ 1 w 297"/>
                      <a:gd name="T9" fmla="*/ 266 h 1434"/>
                      <a:gd name="T10" fmla="*/ 0 w 297"/>
                      <a:gd name="T11" fmla="*/ 244 h 1434"/>
                      <a:gd name="T12" fmla="*/ 1 w 297"/>
                      <a:gd name="T13" fmla="*/ 222 h 1434"/>
                      <a:gd name="T14" fmla="*/ 2 w 297"/>
                      <a:gd name="T15" fmla="*/ 189 h 1434"/>
                      <a:gd name="T16" fmla="*/ 4 w 297"/>
                      <a:gd name="T17" fmla="*/ 167 h 1434"/>
                      <a:gd name="T18" fmla="*/ 5 w 297"/>
                      <a:gd name="T19" fmla="*/ 143 h 1434"/>
                      <a:gd name="T20" fmla="*/ 6 w 297"/>
                      <a:gd name="T21" fmla="*/ 117 h 1434"/>
                      <a:gd name="T22" fmla="*/ 5 w 297"/>
                      <a:gd name="T23" fmla="*/ 99 h 1434"/>
                      <a:gd name="T24" fmla="*/ 5 w 297"/>
                      <a:gd name="T25" fmla="*/ 83 h 1434"/>
                      <a:gd name="T26" fmla="*/ 4 w 297"/>
                      <a:gd name="T27" fmla="*/ 65 h 1434"/>
                      <a:gd name="T28" fmla="*/ 4 w 297"/>
                      <a:gd name="T29" fmla="*/ 54 h 1434"/>
                      <a:gd name="T30" fmla="*/ 5 w 297"/>
                      <a:gd name="T31" fmla="*/ 44 h 1434"/>
                      <a:gd name="T32" fmla="*/ 13 w 297"/>
                      <a:gd name="T33" fmla="*/ 29 h 1434"/>
                      <a:gd name="T34" fmla="*/ 13 w 297"/>
                      <a:gd name="T35" fmla="*/ 26 h 1434"/>
                      <a:gd name="T36" fmla="*/ 23 w 297"/>
                      <a:gd name="T37" fmla="*/ 14 h 1434"/>
                      <a:gd name="T38" fmla="*/ 24 w 297"/>
                      <a:gd name="T39" fmla="*/ 12 h 1434"/>
                      <a:gd name="T40" fmla="*/ 34 w 297"/>
                      <a:gd name="T41" fmla="*/ 1 h 1434"/>
                      <a:gd name="T42" fmla="*/ 87 w 297"/>
                      <a:gd name="T43" fmla="*/ 14 h 1434"/>
                      <a:gd name="T44" fmla="*/ 88 w 297"/>
                      <a:gd name="T45" fmla="*/ 17 h 1434"/>
                      <a:gd name="T46" fmla="*/ 89 w 297"/>
                      <a:gd name="T47" fmla="*/ 17 h 1434"/>
                      <a:gd name="T48" fmla="*/ 92 w 297"/>
                      <a:gd name="T49" fmla="*/ 17 h 1434"/>
                      <a:gd name="T50" fmla="*/ 92 w 297"/>
                      <a:gd name="T51" fmla="*/ 41 h 1434"/>
                      <a:gd name="T52" fmla="*/ 93 w 297"/>
                      <a:gd name="T53" fmla="*/ 59 h 1434"/>
                      <a:gd name="T54" fmla="*/ 94 w 297"/>
                      <a:gd name="T55" fmla="*/ 79 h 1434"/>
                      <a:gd name="T56" fmla="*/ 96 w 297"/>
                      <a:gd name="T57" fmla="*/ 110 h 1434"/>
                      <a:gd name="T58" fmla="*/ 98 w 297"/>
                      <a:gd name="T59" fmla="*/ 153 h 1434"/>
                      <a:gd name="T60" fmla="*/ 99 w 297"/>
                      <a:gd name="T61" fmla="*/ 197 h 1434"/>
                      <a:gd name="T62" fmla="*/ 98 w 297"/>
                      <a:gd name="T63" fmla="*/ 239 h 1434"/>
                      <a:gd name="T64" fmla="*/ 93 w 297"/>
                      <a:gd name="T65" fmla="*/ 278 h 1434"/>
                      <a:gd name="T66" fmla="*/ 76 w 297"/>
                      <a:gd name="T67" fmla="*/ 326 h 1434"/>
                      <a:gd name="T68" fmla="*/ 67 w 297"/>
                      <a:gd name="T69" fmla="*/ 333 h 1434"/>
                      <a:gd name="T70" fmla="*/ 57 w 297"/>
                      <a:gd name="T71" fmla="*/ 347 h 1434"/>
                      <a:gd name="T72" fmla="*/ 48 w 297"/>
                      <a:gd name="T73" fmla="*/ 357 h 1434"/>
                      <a:gd name="T74" fmla="*/ 36 w 297"/>
                      <a:gd name="T75" fmla="*/ 357 h 1434"/>
                      <a:gd name="T76" fmla="*/ 0 60000 65536"/>
                      <a:gd name="T77" fmla="*/ 0 60000 65536"/>
                      <a:gd name="T78" fmla="*/ 0 60000 65536"/>
                      <a:gd name="T79" fmla="*/ 0 60000 65536"/>
                      <a:gd name="T80" fmla="*/ 0 60000 65536"/>
                      <a:gd name="T81" fmla="*/ 0 60000 65536"/>
                      <a:gd name="T82" fmla="*/ 0 60000 65536"/>
                      <a:gd name="T83" fmla="*/ 0 60000 65536"/>
                      <a:gd name="T84" fmla="*/ 0 60000 65536"/>
                      <a:gd name="T85" fmla="*/ 0 60000 65536"/>
                      <a:gd name="T86" fmla="*/ 0 60000 65536"/>
                      <a:gd name="T87" fmla="*/ 0 60000 65536"/>
                      <a:gd name="T88" fmla="*/ 0 60000 65536"/>
                      <a:gd name="T89" fmla="*/ 0 60000 65536"/>
                      <a:gd name="T90" fmla="*/ 0 60000 65536"/>
                      <a:gd name="T91" fmla="*/ 0 60000 65536"/>
                      <a:gd name="T92" fmla="*/ 0 60000 65536"/>
                      <a:gd name="T93" fmla="*/ 0 60000 65536"/>
                      <a:gd name="T94" fmla="*/ 0 60000 65536"/>
                      <a:gd name="T95" fmla="*/ 0 60000 65536"/>
                      <a:gd name="T96" fmla="*/ 0 60000 65536"/>
                      <a:gd name="T97" fmla="*/ 0 60000 65536"/>
                      <a:gd name="T98" fmla="*/ 0 60000 65536"/>
                      <a:gd name="T99" fmla="*/ 0 60000 65536"/>
                      <a:gd name="T100" fmla="*/ 0 60000 65536"/>
                      <a:gd name="T101" fmla="*/ 0 60000 65536"/>
                      <a:gd name="T102" fmla="*/ 0 60000 65536"/>
                      <a:gd name="T103" fmla="*/ 0 60000 65536"/>
                      <a:gd name="T104" fmla="*/ 0 60000 65536"/>
                      <a:gd name="T105" fmla="*/ 0 60000 65536"/>
                      <a:gd name="T106" fmla="*/ 0 60000 65536"/>
                      <a:gd name="T107" fmla="*/ 0 60000 65536"/>
                      <a:gd name="T108" fmla="*/ 0 60000 65536"/>
                      <a:gd name="T109" fmla="*/ 0 60000 65536"/>
                      <a:gd name="T110" fmla="*/ 0 60000 65536"/>
                      <a:gd name="T111" fmla="*/ 0 60000 65536"/>
                      <a:gd name="T112" fmla="*/ 0 60000 65536"/>
                      <a:gd name="T113" fmla="*/ 0 60000 65536"/>
                    </a:gdLst>
                    <a:ahLst/>
                    <a:cxnLst>
                      <a:cxn ang="T76">
                        <a:pos x="T0" y="T1"/>
                      </a:cxn>
                      <a:cxn ang="T77">
                        <a:pos x="T2" y="T3"/>
                      </a:cxn>
                      <a:cxn ang="T78">
                        <a:pos x="T4" y="T5"/>
                      </a:cxn>
                      <a:cxn ang="T79">
                        <a:pos x="T6" y="T7"/>
                      </a:cxn>
                      <a:cxn ang="T80">
                        <a:pos x="T8" y="T9"/>
                      </a:cxn>
                      <a:cxn ang="T81">
                        <a:pos x="T10" y="T11"/>
                      </a:cxn>
                      <a:cxn ang="T82">
                        <a:pos x="T12" y="T13"/>
                      </a:cxn>
                      <a:cxn ang="T83">
                        <a:pos x="T14" y="T15"/>
                      </a:cxn>
                      <a:cxn ang="T84">
                        <a:pos x="T16" y="T17"/>
                      </a:cxn>
                      <a:cxn ang="T85">
                        <a:pos x="T18" y="T19"/>
                      </a:cxn>
                      <a:cxn ang="T86">
                        <a:pos x="T20" y="T21"/>
                      </a:cxn>
                      <a:cxn ang="T87">
                        <a:pos x="T22" y="T23"/>
                      </a:cxn>
                      <a:cxn ang="T88">
                        <a:pos x="T24" y="T25"/>
                      </a:cxn>
                      <a:cxn ang="T89">
                        <a:pos x="T26" y="T27"/>
                      </a:cxn>
                      <a:cxn ang="T90">
                        <a:pos x="T28" y="T29"/>
                      </a:cxn>
                      <a:cxn ang="T91">
                        <a:pos x="T30" y="T31"/>
                      </a:cxn>
                      <a:cxn ang="T92">
                        <a:pos x="T32" y="T33"/>
                      </a:cxn>
                      <a:cxn ang="T93">
                        <a:pos x="T34" y="T35"/>
                      </a:cxn>
                      <a:cxn ang="T94">
                        <a:pos x="T36" y="T37"/>
                      </a:cxn>
                      <a:cxn ang="T95">
                        <a:pos x="T38" y="T39"/>
                      </a:cxn>
                      <a:cxn ang="T96">
                        <a:pos x="T40" y="T41"/>
                      </a:cxn>
                      <a:cxn ang="T97">
                        <a:pos x="T42" y="T43"/>
                      </a:cxn>
                      <a:cxn ang="T98">
                        <a:pos x="T44" y="T45"/>
                      </a:cxn>
                      <a:cxn ang="T99">
                        <a:pos x="T46" y="T47"/>
                      </a:cxn>
                      <a:cxn ang="T100">
                        <a:pos x="T48" y="T49"/>
                      </a:cxn>
                      <a:cxn ang="T101">
                        <a:pos x="T50" y="T51"/>
                      </a:cxn>
                      <a:cxn ang="T102">
                        <a:pos x="T52" y="T53"/>
                      </a:cxn>
                      <a:cxn ang="T103">
                        <a:pos x="T54" y="T55"/>
                      </a:cxn>
                      <a:cxn ang="T104">
                        <a:pos x="T56" y="T57"/>
                      </a:cxn>
                      <a:cxn ang="T105">
                        <a:pos x="T58" y="T59"/>
                      </a:cxn>
                      <a:cxn ang="T106">
                        <a:pos x="T60" y="T61"/>
                      </a:cxn>
                      <a:cxn ang="T107">
                        <a:pos x="T62" y="T63"/>
                      </a:cxn>
                      <a:cxn ang="T108">
                        <a:pos x="T64" y="T65"/>
                      </a:cxn>
                      <a:cxn ang="T109">
                        <a:pos x="T66" y="T67"/>
                      </a:cxn>
                      <a:cxn ang="T110">
                        <a:pos x="T68" y="T69"/>
                      </a:cxn>
                      <a:cxn ang="T111">
                        <a:pos x="T70" y="T71"/>
                      </a:cxn>
                      <a:cxn ang="T112">
                        <a:pos x="T72" y="T73"/>
                      </a:cxn>
                      <a:cxn ang="T113">
                        <a:pos x="T74" y="T75"/>
                      </a:cxn>
                    </a:cxnLst>
                    <a:rect l="0" t="0" r="r" b="b"/>
                    <a:pathLst>
                      <a:path w="297" h="1434">
                        <a:moveTo>
                          <a:pt x="102" y="1413"/>
                        </a:moveTo>
                        <a:lnTo>
                          <a:pt x="96" y="1412"/>
                        </a:lnTo>
                        <a:lnTo>
                          <a:pt x="93" y="1412"/>
                        </a:lnTo>
                        <a:lnTo>
                          <a:pt x="91" y="1402"/>
                        </a:lnTo>
                        <a:lnTo>
                          <a:pt x="19" y="1215"/>
                        </a:lnTo>
                        <a:lnTo>
                          <a:pt x="14" y="1196"/>
                        </a:lnTo>
                        <a:lnTo>
                          <a:pt x="10" y="1178"/>
                        </a:lnTo>
                        <a:lnTo>
                          <a:pt x="8" y="1159"/>
                        </a:lnTo>
                        <a:lnTo>
                          <a:pt x="5" y="1112"/>
                        </a:lnTo>
                        <a:lnTo>
                          <a:pt x="2" y="1065"/>
                        </a:lnTo>
                        <a:lnTo>
                          <a:pt x="1" y="1020"/>
                        </a:lnTo>
                        <a:lnTo>
                          <a:pt x="0" y="976"/>
                        </a:lnTo>
                        <a:lnTo>
                          <a:pt x="1" y="932"/>
                        </a:lnTo>
                        <a:lnTo>
                          <a:pt x="2" y="890"/>
                        </a:lnTo>
                        <a:lnTo>
                          <a:pt x="5" y="802"/>
                        </a:lnTo>
                        <a:lnTo>
                          <a:pt x="7" y="758"/>
                        </a:lnTo>
                        <a:lnTo>
                          <a:pt x="9" y="713"/>
                        </a:lnTo>
                        <a:lnTo>
                          <a:pt x="11" y="667"/>
                        </a:lnTo>
                        <a:lnTo>
                          <a:pt x="13" y="620"/>
                        </a:lnTo>
                        <a:lnTo>
                          <a:pt x="15" y="571"/>
                        </a:lnTo>
                        <a:lnTo>
                          <a:pt x="16" y="521"/>
                        </a:lnTo>
                        <a:lnTo>
                          <a:pt x="17" y="468"/>
                        </a:lnTo>
                        <a:lnTo>
                          <a:pt x="17" y="403"/>
                        </a:lnTo>
                        <a:lnTo>
                          <a:pt x="16" y="397"/>
                        </a:lnTo>
                        <a:lnTo>
                          <a:pt x="16" y="373"/>
                        </a:lnTo>
                        <a:lnTo>
                          <a:pt x="14" y="334"/>
                        </a:lnTo>
                        <a:lnTo>
                          <a:pt x="13" y="310"/>
                        </a:lnTo>
                        <a:lnTo>
                          <a:pt x="13" y="262"/>
                        </a:lnTo>
                        <a:lnTo>
                          <a:pt x="13" y="238"/>
                        </a:lnTo>
                        <a:lnTo>
                          <a:pt x="13" y="215"/>
                        </a:lnTo>
                        <a:lnTo>
                          <a:pt x="14" y="195"/>
                        </a:lnTo>
                        <a:lnTo>
                          <a:pt x="15" y="177"/>
                        </a:lnTo>
                        <a:lnTo>
                          <a:pt x="28" y="138"/>
                        </a:lnTo>
                        <a:lnTo>
                          <a:pt x="39" y="118"/>
                        </a:lnTo>
                        <a:lnTo>
                          <a:pt x="40" y="116"/>
                        </a:lnTo>
                        <a:lnTo>
                          <a:pt x="39" y="104"/>
                        </a:lnTo>
                        <a:lnTo>
                          <a:pt x="49" y="84"/>
                        </a:lnTo>
                        <a:lnTo>
                          <a:pt x="70" y="55"/>
                        </a:lnTo>
                        <a:lnTo>
                          <a:pt x="70" y="53"/>
                        </a:lnTo>
                        <a:lnTo>
                          <a:pt x="71" y="47"/>
                        </a:lnTo>
                        <a:lnTo>
                          <a:pt x="93" y="28"/>
                        </a:lnTo>
                        <a:lnTo>
                          <a:pt x="103" y="4"/>
                        </a:lnTo>
                        <a:lnTo>
                          <a:pt x="131" y="0"/>
                        </a:lnTo>
                        <a:lnTo>
                          <a:pt x="262" y="56"/>
                        </a:lnTo>
                        <a:lnTo>
                          <a:pt x="263" y="56"/>
                        </a:lnTo>
                        <a:lnTo>
                          <a:pt x="264" y="68"/>
                        </a:lnTo>
                        <a:lnTo>
                          <a:pt x="266" y="69"/>
                        </a:lnTo>
                        <a:lnTo>
                          <a:pt x="268" y="69"/>
                        </a:lnTo>
                        <a:lnTo>
                          <a:pt x="270" y="69"/>
                        </a:lnTo>
                        <a:lnTo>
                          <a:pt x="275" y="69"/>
                        </a:lnTo>
                        <a:lnTo>
                          <a:pt x="276" y="132"/>
                        </a:lnTo>
                        <a:lnTo>
                          <a:pt x="276" y="166"/>
                        </a:lnTo>
                        <a:lnTo>
                          <a:pt x="278" y="201"/>
                        </a:lnTo>
                        <a:lnTo>
                          <a:pt x="279" y="238"/>
                        </a:lnTo>
                        <a:lnTo>
                          <a:pt x="281" y="276"/>
                        </a:lnTo>
                        <a:lnTo>
                          <a:pt x="282" y="315"/>
                        </a:lnTo>
                        <a:lnTo>
                          <a:pt x="284" y="356"/>
                        </a:lnTo>
                        <a:lnTo>
                          <a:pt x="288" y="440"/>
                        </a:lnTo>
                        <a:lnTo>
                          <a:pt x="291" y="525"/>
                        </a:lnTo>
                        <a:lnTo>
                          <a:pt x="294" y="614"/>
                        </a:lnTo>
                        <a:lnTo>
                          <a:pt x="296" y="701"/>
                        </a:lnTo>
                        <a:lnTo>
                          <a:pt x="297" y="789"/>
                        </a:lnTo>
                        <a:lnTo>
                          <a:pt x="296" y="875"/>
                        </a:lnTo>
                        <a:lnTo>
                          <a:pt x="293" y="959"/>
                        </a:lnTo>
                        <a:lnTo>
                          <a:pt x="278" y="1031"/>
                        </a:lnTo>
                        <a:lnTo>
                          <a:pt x="279" y="1114"/>
                        </a:lnTo>
                        <a:lnTo>
                          <a:pt x="234" y="1196"/>
                        </a:lnTo>
                        <a:lnTo>
                          <a:pt x="229" y="1304"/>
                        </a:lnTo>
                        <a:lnTo>
                          <a:pt x="226" y="1308"/>
                        </a:lnTo>
                        <a:lnTo>
                          <a:pt x="202" y="1335"/>
                        </a:lnTo>
                        <a:lnTo>
                          <a:pt x="175" y="1385"/>
                        </a:lnTo>
                        <a:lnTo>
                          <a:pt x="171" y="1388"/>
                        </a:lnTo>
                        <a:lnTo>
                          <a:pt x="156" y="1425"/>
                        </a:lnTo>
                        <a:lnTo>
                          <a:pt x="144" y="1429"/>
                        </a:lnTo>
                        <a:lnTo>
                          <a:pt x="111" y="1434"/>
                        </a:lnTo>
                        <a:lnTo>
                          <a:pt x="107" y="1430"/>
                        </a:lnTo>
                        <a:lnTo>
                          <a:pt x="102" y="1413"/>
                        </a:lnTo>
                        <a:close/>
                      </a:path>
                    </a:pathLst>
                  </a:custGeom>
                  <a:solidFill>
                    <a:srgbClr val="000000"/>
                  </a:solidFill>
                  <a:ln>
                    <a:noFill/>
                  </a:ln>
                  <a:extLs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02" name="Freeform 389"/>
                  <p:cNvSpPr>
                    <a:spLocks/>
                  </p:cNvSpPr>
                  <p:nvPr/>
                </p:nvSpPr>
                <p:spPr bwMode="auto">
                  <a:xfrm>
                    <a:off x="3523" y="3419"/>
                    <a:ext cx="2" cy="1"/>
                  </a:xfrm>
                  <a:custGeom>
                    <a:avLst/>
                    <a:gdLst>
                      <a:gd name="T0" fmla="*/ 2 w 6"/>
                      <a:gd name="T1" fmla="*/ 0 h 5"/>
                      <a:gd name="T2" fmla="*/ 2 w 6"/>
                      <a:gd name="T3" fmla="*/ 1 h 5"/>
                      <a:gd name="T4" fmla="*/ 1 w 6"/>
                      <a:gd name="T5" fmla="*/ 1 h 5"/>
                      <a:gd name="T6" fmla="*/ 0 w 6"/>
                      <a:gd name="T7" fmla="*/ 1 h 5"/>
                      <a:gd name="T8" fmla="*/ 1 w 6"/>
                      <a:gd name="T9" fmla="*/ 1 h 5"/>
                      <a:gd name="T10" fmla="*/ 1 w 6"/>
                      <a:gd name="T11" fmla="*/ 0 h 5"/>
                      <a:gd name="T12" fmla="*/ 2 w 6"/>
                      <a:gd name="T13" fmla="*/ 0 h 5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6" h="5">
                        <a:moveTo>
                          <a:pt x="6" y="0"/>
                        </a:moveTo>
                        <a:lnTo>
                          <a:pt x="6" y="5"/>
                        </a:lnTo>
                        <a:lnTo>
                          <a:pt x="3" y="5"/>
                        </a:lnTo>
                        <a:lnTo>
                          <a:pt x="0" y="3"/>
                        </a:lnTo>
                        <a:lnTo>
                          <a:pt x="3" y="3"/>
                        </a:lnTo>
                        <a:lnTo>
                          <a:pt x="3" y="0"/>
                        </a:lnTo>
                        <a:lnTo>
                          <a:pt x="6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03" name="Freeform 390"/>
                  <p:cNvSpPr>
                    <a:spLocks/>
                  </p:cNvSpPr>
                  <p:nvPr/>
                </p:nvSpPr>
                <p:spPr bwMode="auto">
                  <a:xfrm>
                    <a:off x="3522" y="3417"/>
                    <a:ext cx="2" cy="3"/>
                  </a:xfrm>
                  <a:custGeom>
                    <a:avLst/>
                    <a:gdLst>
                      <a:gd name="T0" fmla="*/ 2 w 6"/>
                      <a:gd name="T1" fmla="*/ 3 h 11"/>
                      <a:gd name="T2" fmla="*/ 1 w 6"/>
                      <a:gd name="T3" fmla="*/ 3 h 11"/>
                      <a:gd name="T4" fmla="*/ 0 w 6"/>
                      <a:gd name="T5" fmla="*/ 3 h 11"/>
                      <a:gd name="T6" fmla="*/ 0 w 6"/>
                      <a:gd name="T7" fmla="*/ 1 h 11"/>
                      <a:gd name="T8" fmla="*/ 2 w 6"/>
                      <a:gd name="T9" fmla="*/ 0 h 11"/>
                      <a:gd name="T10" fmla="*/ 2 w 6"/>
                      <a:gd name="T11" fmla="*/ 0 h 11"/>
                      <a:gd name="T12" fmla="*/ 2 w 6"/>
                      <a:gd name="T13" fmla="*/ 3 h 11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6" h="11">
                        <a:moveTo>
                          <a:pt x="6" y="11"/>
                        </a:moveTo>
                        <a:lnTo>
                          <a:pt x="4" y="11"/>
                        </a:lnTo>
                        <a:lnTo>
                          <a:pt x="1" y="11"/>
                        </a:lnTo>
                        <a:lnTo>
                          <a:pt x="0" y="3"/>
                        </a:lnTo>
                        <a:lnTo>
                          <a:pt x="5" y="0"/>
                        </a:lnTo>
                        <a:lnTo>
                          <a:pt x="5" y="1"/>
                        </a:lnTo>
                        <a:lnTo>
                          <a:pt x="6" y="1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04" name="Freeform 391"/>
                  <p:cNvSpPr>
                    <a:spLocks/>
                  </p:cNvSpPr>
                  <p:nvPr/>
                </p:nvSpPr>
                <p:spPr bwMode="auto">
                  <a:xfrm>
                    <a:off x="3498" y="3370"/>
                    <a:ext cx="26" cy="48"/>
                  </a:xfrm>
                  <a:custGeom>
                    <a:avLst/>
                    <a:gdLst>
                      <a:gd name="T0" fmla="*/ 26 w 77"/>
                      <a:gd name="T1" fmla="*/ 47 h 190"/>
                      <a:gd name="T2" fmla="*/ 24 w 77"/>
                      <a:gd name="T3" fmla="*/ 48 h 190"/>
                      <a:gd name="T4" fmla="*/ 0 w 77"/>
                      <a:gd name="T5" fmla="*/ 1 h 190"/>
                      <a:gd name="T6" fmla="*/ 0 w 77"/>
                      <a:gd name="T7" fmla="*/ 1 h 190"/>
                      <a:gd name="T8" fmla="*/ 2 w 77"/>
                      <a:gd name="T9" fmla="*/ 0 h 190"/>
                      <a:gd name="T10" fmla="*/ 26 w 77"/>
                      <a:gd name="T11" fmla="*/ 47 h 19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7" h="190">
                        <a:moveTo>
                          <a:pt x="77" y="187"/>
                        </a:moveTo>
                        <a:lnTo>
                          <a:pt x="72" y="190"/>
                        </a:lnTo>
                        <a:lnTo>
                          <a:pt x="1" y="2"/>
                        </a:lnTo>
                        <a:lnTo>
                          <a:pt x="0" y="2"/>
                        </a:lnTo>
                        <a:lnTo>
                          <a:pt x="5" y="0"/>
                        </a:lnTo>
                        <a:lnTo>
                          <a:pt x="77" y="18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05" name="Freeform 392"/>
                  <p:cNvSpPr>
                    <a:spLocks/>
                  </p:cNvSpPr>
                  <p:nvPr/>
                </p:nvSpPr>
                <p:spPr bwMode="auto">
                  <a:xfrm>
                    <a:off x="3497" y="3366"/>
                    <a:ext cx="3" cy="5"/>
                  </a:xfrm>
                  <a:custGeom>
                    <a:avLst/>
                    <a:gdLst>
                      <a:gd name="T0" fmla="*/ 3 w 10"/>
                      <a:gd name="T1" fmla="*/ 5 h 20"/>
                      <a:gd name="T2" fmla="*/ 2 w 10"/>
                      <a:gd name="T3" fmla="*/ 5 h 20"/>
                      <a:gd name="T4" fmla="*/ 0 w 10"/>
                      <a:gd name="T5" fmla="*/ 1 h 20"/>
                      <a:gd name="T6" fmla="*/ 0 w 10"/>
                      <a:gd name="T7" fmla="*/ 1 h 20"/>
                      <a:gd name="T8" fmla="*/ 1 w 10"/>
                      <a:gd name="T9" fmla="*/ 0 h 20"/>
                      <a:gd name="T10" fmla="*/ 3 w 10"/>
                      <a:gd name="T11" fmla="*/ 5 h 2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0" h="20">
                        <a:moveTo>
                          <a:pt x="10" y="18"/>
                        </a:moveTo>
                        <a:lnTo>
                          <a:pt x="5" y="20"/>
                        </a:lnTo>
                        <a:lnTo>
                          <a:pt x="0" y="2"/>
                        </a:lnTo>
                        <a:lnTo>
                          <a:pt x="4" y="0"/>
                        </a:lnTo>
                        <a:lnTo>
                          <a:pt x="10" y="18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06" name="Freeform 393"/>
                  <p:cNvSpPr>
                    <a:spLocks/>
                  </p:cNvSpPr>
                  <p:nvPr/>
                </p:nvSpPr>
                <p:spPr bwMode="auto">
                  <a:xfrm>
                    <a:off x="3495" y="3361"/>
                    <a:ext cx="3" cy="5"/>
                  </a:xfrm>
                  <a:custGeom>
                    <a:avLst/>
                    <a:gdLst>
                      <a:gd name="T0" fmla="*/ 3 w 8"/>
                      <a:gd name="T1" fmla="*/ 5 h 20"/>
                      <a:gd name="T2" fmla="*/ 2 w 8"/>
                      <a:gd name="T3" fmla="*/ 5 h 20"/>
                      <a:gd name="T4" fmla="*/ 0 w 8"/>
                      <a:gd name="T5" fmla="*/ 0 h 20"/>
                      <a:gd name="T6" fmla="*/ 0 w 8"/>
                      <a:gd name="T7" fmla="*/ 0 h 20"/>
                      <a:gd name="T8" fmla="*/ 2 w 8"/>
                      <a:gd name="T9" fmla="*/ 0 h 20"/>
                      <a:gd name="T10" fmla="*/ 3 w 8"/>
                      <a:gd name="T11" fmla="*/ 5 h 2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20">
                        <a:moveTo>
                          <a:pt x="8" y="18"/>
                        </a:moveTo>
                        <a:lnTo>
                          <a:pt x="4" y="20"/>
                        </a:lnTo>
                        <a:lnTo>
                          <a:pt x="0" y="1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8" y="18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07" name="Freeform 394"/>
                  <p:cNvSpPr>
                    <a:spLocks/>
                  </p:cNvSpPr>
                  <p:nvPr/>
                </p:nvSpPr>
                <p:spPr bwMode="auto">
                  <a:xfrm>
                    <a:off x="3495" y="3357"/>
                    <a:ext cx="2" cy="4"/>
                  </a:xfrm>
                  <a:custGeom>
                    <a:avLst/>
                    <a:gdLst>
                      <a:gd name="T0" fmla="*/ 2 w 6"/>
                      <a:gd name="T1" fmla="*/ 4 h 19"/>
                      <a:gd name="T2" fmla="*/ 1 w 6"/>
                      <a:gd name="T3" fmla="*/ 4 h 19"/>
                      <a:gd name="T4" fmla="*/ 0 w 6"/>
                      <a:gd name="T5" fmla="*/ 0 h 19"/>
                      <a:gd name="T6" fmla="*/ 0 w 6"/>
                      <a:gd name="T7" fmla="*/ 0 h 19"/>
                      <a:gd name="T8" fmla="*/ 1 w 6"/>
                      <a:gd name="T9" fmla="*/ 0 h 19"/>
                      <a:gd name="T10" fmla="*/ 2 w 6"/>
                      <a:gd name="T11" fmla="*/ 4 h 1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19">
                        <a:moveTo>
                          <a:pt x="6" y="19"/>
                        </a:moveTo>
                        <a:lnTo>
                          <a:pt x="2" y="19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6" y="19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08" name="Freeform 395"/>
                  <p:cNvSpPr>
                    <a:spLocks/>
                  </p:cNvSpPr>
                  <p:nvPr/>
                </p:nvSpPr>
                <p:spPr bwMode="auto">
                  <a:xfrm>
                    <a:off x="3494" y="3345"/>
                    <a:ext cx="2" cy="12"/>
                  </a:xfrm>
                  <a:custGeom>
                    <a:avLst/>
                    <a:gdLst>
                      <a:gd name="T0" fmla="*/ 2 w 7"/>
                      <a:gd name="T1" fmla="*/ 12 h 47"/>
                      <a:gd name="T2" fmla="*/ 1 w 7"/>
                      <a:gd name="T3" fmla="*/ 12 h 47"/>
                      <a:gd name="T4" fmla="*/ 0 w 7"/>
                      <a:gd name="T5" fmla="*/ 0 h 47"/>
                      <a:gd name="T6" fmla="*/ 1 w 7"/>
                      <a:gd name="T7" fmla="*/ 0 h 47"/>
                      <a:gd name="T8" fmla="*/ 1 w 7"/>
                      <a:gd name="T9" fmla="*/ 0 h 47"/>
                      <a:gd name="T10" fmla="*/ 2 w 7"/>
                      <a:gd name="T11" fmla="*/ 12 h 4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47">
                        <a:moveTo>
                          <a:pt x="7" y="47"/>
                        </a:moveTo>
                        <a:lnTo>
                          <a:pt x="3" y="47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7" y="4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09" name="Freeform 396"/>
                  <p:cNvSpPr>
                    <a:spLocks/>
                  </p:cNvSpPr>
                  <p:nvPr/>
                </p:nvSpPr>
                <p:spPr bwMode="auto">
                  <a:xfrm>
                    <a:off x="3493" y="3333"/>
                    <a:ext cx="2" cy="12"/>
                  </a:xfrm>
                  <a:custGeom>
                    <a:avLst/>
                    <a:gdLst>
                      <a:gd name="T0" fmla="*/ 2 w 7"/>
                      <a:gd name="T1" fmla="*/ 12 h 47"/>
                      <a:gd name="T2" fmla="*/ 1 w 7"/>
                      <a:gd name="T3" fmla="*/ 12 h 47"/>
                      <a:gd name="T4" fmla="*/ 0 w 7"/>
                      <a:gd name="T5" fmla="*/ 0 h 47"/>
                      <a:gd name="T6" fmla="*/ 0 w 7"/>
                      <a:gd name="T7" fmla="*/ 0 h 47"/>
                      <a:gd name="T8" fmla="*/ 1 w 7"/>
                      <a:gd name="T9" fmla="*/ 0 h 47"/>
                      <a:gd name="T10" fmla="*/ 2 w 7"/>
                      <a:gd name="T11" fmla="*/ 12 h 4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47">
                        <a:moveTo>
                          <a:pt x="7" y="47"/>
                        </a:moveTo>
                        <a:lnTo>
                          <a:pt x="3" y="47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7" y="4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10" name="Freeform 397"/>
                  <p:cNvSpPr>
                    <a:spLocks/>
                  </p:cNvSpPr>
                  <p:nvPr/>
                </p:nvSpPr>
                <p:spPr bwMode="auto">
                  <a:xfrm>
                    <a:off x="3492" y="3322"/>
                    <a:ext cx="2" cy="11"/>
                  </a:xfrm>
                  <a:custGeom>
                    <a:avLst/>
                    <a:gdLst>
                      <a:gd name="T0" fmla="*/ 2 w 5"/>
                      <a:gd name="T1" fmla="*/ 11 h 45"/>
                      <a:gd name="T2" fmla="*/ 0 w 5"/>
                      <a:gd name="T3" fmla="*/ 11 h 45"/>
                      <a:gd name="T4" fmla="*/ 0 w 5"/>
                      <a:gd name="T5" fmla="*/ 0 h 45"/>
                      <a:gd name="T6" fmla="*/ 2 w 5"/>
                      <a:gd name="T7" fmla="*/ 0 h 45"/>
                      <a:gd name="T8" fmla="*/ 2 w 5"/>
                      <a:gd name="T9" fmla="*/ 0 h 45"/>
                      <a:gd name="T10" fmla="*/ 2 w 5"/>
                      <a:gd name="T11" fmla="*/ 11 h 4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45">
                        <a:moveTo>
                          <a:pt x="5" y="45"/>
                        </a:moveTo>
                        <a:lnTo>
                          <a:pt x="1" y="45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5" y="4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11" name="Freeform 398"/>
                  <p:cNvSpPr>
                    <a:spLocks/>
                  </p:cNvSpPr>
                  <p:nvPr/>
                </p:nvSpPr>
                <p:spPr bwMode="auto">
                  <a:xfrm>
                    <a:off x="3492" y="3311"/>
                    <a:ext cx="2" cy="11"/>
                  </a:xfrm>
                  <a:custGeom>
                    <a:avLst/>
                    <a:gdLst>
                      <a:gd name="T0" fmla="*/ 2 w 5"/>
                      <a:gd name="T1" fmla="*/ 11 h 44"/>
                      <a:gd name="T2" fmla="*/ 0 w 5"/>
                      <a:gd name="T3" fmla="*/ 11 h 44"/>
                      <a:gd name="T4" fmla="*/ 0 w 5"/>
                      <a:gd name="T5" fmla="*/ 0 h 44"/>
                      <a:gd name="T6" fmla="*/ 0 w 5"/>
                      <a:gd name="T7" fmla="*/ 0 h 44"/>
                      <a:gd name="T8" fmla="*/ 2 w 5"/>
                      <a:gd name="T9" fmla="*/ 0 h 44"/>
                      <a:gd name="T10" fmla="*/ 2 w 5"/>
                      <a:gd name="T11" fmla="*/ 11 h 4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44">
                        <a:moveTo>
                          <a:pt x="5" y="44"/>
                        </a:moveTo>
                        <a:lnTo>
                          <a:pt x="1" y="44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5" y="4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12" name="Freeform 399"/>
                  <p:cNvSpPr>
                    <a:spLocks/>
                  </p:cNvSpPr>
                  <p:nvPr/>
                </p:nvSpPr>
                <p:spPr bwMode="auto">
                  <a:xfrm>
                    <a:off x="3492" y="3300"/>
                    <a:ext cx="2" cy="11"/>
                  </a:xfrm>
                  <a:custGeom>
                    <a:avLst/>
                    <a:gdLst>
                      <a:gd name="T0" fmla="*/ 2 w 5"/>
                      <a:gd name="T1" fmla="*/ 11 h 44"/>
                      <a:gd name="T2" fmla="*/ 0 w 5"/>
                      <a:gd name="T3" fmla="*/ 11 h 44"/>
                      <a:gd name="T4" fmla="*/ 0 w 5"/>
                      <a:gd name="T5" fmla="*/ 0 h 44"/>
                      <a:gd name="T6" fmla="*/ 0 w 5"/>
                      <a:gd name="T7" fmla="*/ 0 h 44"/>
                      <a:gd name="T8" fmla="*/ 2 w 5"/>
                      <a:gd name="T9" fmla="*/ 0 h 44"/>
                      <a:gd name="T10" fmla="*/ 2 w 5"/>
                      <a:gd name="T11" fmla="*/ 11 h 4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44">
                        <a:moveTo>
                          <a:pt x="4" y="44"/>
                        </a:moveTo>
                        <a:lnTo>
                          <a:pt x="0" y="44"/>
                        </a:lnTo>
                        <a:lnTo>
                          <a:pt x="1" y="0"/>
                        </a:lnTo>
                        <a:lnTo>
                          <a:pt x="5" y="0"/>
                        </a:lnTo>
                        <a:lnTo>
                          <a:pt x="4" y="4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13" name="Freeform 400"/>
                  <p:cNvSpPr>
                    <a:spLocks/>
                  </p:cNvSpPr>
                  <p:nvPr/>
                </p:nvSpPr>
                <p:spPr bwMode="auto">
                  <a:xfrm>
                    <a:off x="3492" y="3289"/>
                    <a:ext cx="2" cy="11"/>
                  </a:xfrm>
                  <a:custGeom>
                    <a:avLst/>
                    <a:gdLst>
                      <a:gd name="T0" fmla="*/ 2 w 5"/>
                      <a:gd name="T1" fmla="*/ 11 h 42"/>
                      <a:gd name="T2" fmla="*/ 0 w 5"/>
                      <a:gd name="T3" fmla="*/ 11 h 42"/>
                      <a:gd name="T4" fmla="*/ 0 w 5"/>
                      <a:gd name="T5" fmla="*/ 0 h 42"/>
                      <a:gd name="T6" fmla="*/ 0 w 5"/>
                      <a:gd name="T7" fmla="*/ 0 h 42"/>
                      <a:gd name="T8" fmla="*/ 2 w 5"/>
                      <a:gd name="T9" fmla="*/ 0 h 42"/>
                      <a:gd name="T10" fmla="*/ 2 w 5"/>
                      <a:gd name="T11" fmla="*/ 11 h 4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42">
                        <a:moveTo>
                          <a:pt x="4" y="42"/>
                        </a:moveTo>
                        <a:lnTo>
                          <a:pt x="0" y="42"/>
                        </a:lnTo>
                        <a:lnTo>
                          <a:pt x="1" y="0"/>
                        </a:lnTo>
                        <a:lnTo>
                          <a:pt x="5" y="0"/>
                        </a:lnTo>
                        <a:lnTo>
                          <a:pt x="4" y="4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14" name="Freeform 401"/>
                  <p:cNvSpPr>
                    <a:spLocks/>
                  </p:cNvSpPr>
                  <p:nvPr/>
                </p:nvSpPr>
                <p:spPr bwMode="auto">
                  <a:xfrm>
                    <a:off x="3493" y="3267"/>
                    <a:ext cx="2" cy="22"/>
                  </a:xfrm>
                  <a:custGeom>
                    <a:avLst/>
                    <a:gdLst>
                      <a:gd name="T0" fmla="*/ 1 w 7"/>
                      <a:gd name="T1" fmla="*/ 22 h 88"/>
                      <a:gd name="T2" fmla="*/ 0 w 7"/>
                      <a:gd name="T3" fmla="*/ 22 h 88"/>
                      <a:gd name="T4" fmla="*/ 1 w 7"/>
                      <a:gd name="T5" fmla="*/ 0 h 88"/>
                      <a:gd name="T6" fmla="*/ 1 w 7"/>
                      <a:gd name="T7" fmla="*/ 0 h 88"/>
                      <a:gd name="T8" fmla="*/ 2 w 7"/>
                      <a:gd name="T9" fmla="*/ 0 h 88"/>
                      <a:gd name="T10" fmla="*/ 1 w 7"/>
                      <a:gd name="T11" fmla="*/ 22 h 8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88">
                        <a:moveTo>
                          <a:pt x="4" y="88"/>
                        </a:moveTo>
                        <a:lnTo>
                          <a:pt x="0" y="88"/>
                        </a:lnTo>
                        <a:lnTo>
                          <a:pt x="3" y="0"/>
                        </a:lnTo>
                        <a:lnTo>
                          <a:pt x="7" y="0"/>
                        </a:lnTo>
                        <a:lnTo>
                          <a:pt x="4" y="88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15" name="Freeform 402"/>
                  <p:cNvSpPr>
                    <a:spLocks/>
                  </p:cNvSpPr>
                  <p:nvPr/>
                </p:nvSpPr>
                <p:spPr bwMode="auto">
                  <a:xfrm>
                    <a:off x="3494" y="3256"/>
                    <a:ext cx="2" cy="11"/>
                  </a:xfrm>
                  <a:custGeom>
                    <a:avLst/>
                    <a:gdLst>
                      <a:gd name="T0" fmla="*/ 1 w 6"/>
                      <a:gd name="T1" fmla="*/ 11 h 44"/>
                      <a:gd name="T2" fmla="*/ 0 w 6"/>
                      <a:gd name="T3" fmla="*/ 11 h 44"/>
                      <a:gd name="T4" fmla="*/ 1 w 6"/>
                      <a:gd name="T5" fmla="*/ 0 h 44"/>
                      <a:gd name="T6" fmla="*/ 2 w 6"/>
                      <a:gd name="T7" fmla="*/ 0 h 44"/>
                      <a:gd name="T8" fmla="*/ 2 w 6"/>
                      <a:gd name="T9" fmla="*/ 0 h 44"/>
                      <a:gd name="T10" fmla="*/ 1 w 6"/>
                      <a:gd name="T11" fmla="*/ 11 h 4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44">
                        <a:moveTo>
                          <a:pt x="4" y="44"/>
                        </a:moveTo>
                        <a:lnTo>
                          <a:pt x="0" y="44"/>
                        </a:lnTo>
                        <a:lnTo>
                          <a:pt x="2" y="0"/>
                        </a:lnTo>
                        <a:lnTo>
                          <a:pt x="6" y="0"/>
                        </a:lnTo>
                        <a:lnTo>
                          <a:pt x="4" y="4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16" name="Freeform 403"/>
                  <p:cNvSpPr>
                    <a:spLocks/>
                  </p:cNvSpPr>
                  <p:nvPr/>
                </p:nvSpPr>
                <p:spPr bwMode="auto">
                  <a:xfrm>
                    <a:off x="3494" y="3245"/>
                    <a:ext cx="2" cy="11"/>
                  </a:xfrm>
                  <a:custGeom>
                    <a:avLst/>
                    <a:gdLst>
                      <a:gd name="T0" fmla="*/ 1 w 6"/>
                      <a:gd name="T1" fmla="*/ 11 h 45"/>
                      <a:gd name="T2" fmla="*/ 0 w 6"/>
                      <a:gd name="T3" fmla="*/ 11 h 45"/>
                      <a:gd name="T4" fmla="*/ 1 w 6"/>
                      <a:gd name="T5" fmla="*/ 0 h 45"/>
                      <a:gd name="T6" fmla="*/ 2 w 6"/>
                      <a:gd name="T7" fmla="*/ 0 h 45"/>
                      <a:gd name="T8" fmla="*/ 2 w 6"/>
                      <a:gd name="T9" fmla="*/ 0 h 45"/>
                      <a:gd name="T10" fmla="*/ 1 w 6"/>
                      <a:gd name="T11" fmla="*/ 11 h 4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45">
                        <a:moveTo>
                          <a:pt x="4" y="45"/>
                        </a:moveTo>
                        <a:lnTo>
                          <a:pt x="0" y="45"/>
                        </a:lnTo>
                        <a:lnTo>
                          <a:pt x="2" y="0"/>
                        </a:lnTo>
                        <a:lnTo>
                          <a:pt x="6" y="0"/>
                        </a:lnTo>
                        <a:lnTo>
                          <a:pt x="4" y="4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17" name="Freeform 404"/>
                  <p:cNvSpPr>
                    <a:spLocks/>
                  </p:cNvSpPr>
                  <p:nvPr/>
                </p:nvSpPr>
                <p:spPr bwMode="auto">
                  <a:xfrm>
                    <a:off x="3495" y="3233"/>
                    <a:ext cx="2" cy="12"/>
                  </a:xfrm>
                  <a:custGeom>
                    <a:avLst/>
                    <a:gdLst>
                      <a:gd name="T0" fmla="*/ 1 w 6"/>
                      <a:gd name="T1" fmla="*/ 12 h 46"/>
                      <a:gd name="T2" fmla="*/ 0 w 6"/>
                      <a:gd name="T3" fmla="*/ 12 h 46"/>
                      <a:gd name="T4" fmla="*/ 1 w 6"/>
                      <a:gd name="T5" fmla="*/ 0 h 46"/>
                      <a:gd name="T6" fmla="*/ 1 w 6"/>
                      <a:gd name="T7" fmla="*/ 0 h 46"/>
                      <a:gd name="T8" fmla="*/ 2 w 6"/>
                      <a:gd name="T9" fmla="*/ 0 h 46"/>
                      <a:gd name="T10" fmla="*/ 1 w 6"/>
                      <a:gd name="T11" fmla="*/ 12 h 4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46">
                        <a:moveTo>
                          <a:pt x="4" y="46"/>
                        </a:moveTo>
                        <a:lnTo>
                          <a:pt x="0" y="46"/>
                        </a:lnTo>
                        <a:lnTo>
                          <a:pt x="2" y="0"/>
                        </a:lnTo>
                        <a:lnTo>
                          <a:pt x="6" y="0"/>
                        </a:lnTo>
                        <a:lnTo>
                          <a:pt x="4" y="4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18" name="Freeform 405"/>
                  <p:cNvSpPr>
                    <a:spLocks/>
                  </p:cNvSpPr>
                  <p:nvPr/>
                </p:nvSpPr>
                <p:spPr bwMode="auto">
                  <a:xfrm>
                    <a:off x="3496" y="3222"/>
                    <a:ext cx="2" cy="11"/>
                  </a:xfrm>
                  <a:custGeom>
                    <a:avLst/>
                    <a:gdLst>
                      <a:gd name="T0" fmla="*/ 1 w 6"/>
                      <a:gd name="T1" fmla="*/ 11 h 47"/>
                      <a:gd name="T2" fmla="*/ 0 w 6"/>
                      <a:gd name="T3" fmla="*/ 11 h 47"/>
                      <a:gd name="T4" fmla="*/ 1 w 6"/>
                      <a:gd name="T5" fmla="*/ 0 h 47"/>
                      <a:gd name="T6" fmla="*/ 2 w 6"/>
                      <a:gd name="T7" fmla="*/ 0 h 47"/>
                      <a:gd name="T8" fmla="*/ 2 w 6"/>
                      <a:gd name="T9" fmla="*/ 0 h 47"/>
                      <a:gd name="T10" fmla="*/ 1 w 6"/>
                      <a:gd name="T11" fmla="*/ 11 h 4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47">
                        <a:moveTo>
                          <a:pt x="4" y="47"/>
                        </a:moveTo>
                        <a:lnTo>
                          <a:pt x="0" y="47"/>
                        </a:lnTo>
                        <a:lnTo>
                          <a:pt x="2" y="0"/>
                        </a:lnTo>
                        <a:lnTo>
                          <a:pt x="6" y="0"/>
                        </a:lnTo>
                        <a:lnTo>
                          <a:pt x="4" y="4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19" name="Freeform 406"/>
                  <p:cNvSpPr>
                    <a:spLocks/>
                  </p:cNvSpPr>
                  <p:nvPr/>
                </p:nvSpPr>
                <p:spPr bwMode="auto">
                  <a:xfrm>
                    <a:off x="3496" y="3210"/>
                    <a:ext cx="2" cy="12"/>
                  </a:xfrm>
                  <a:custGeom>
                    <a:avLst/>
                    <a:gdLst>
                      <a:gd name="T0" fmla="*/ 1 w 6"/>
                      <a:gd name="T1" fmla="*/ 12 h 49"/>
                      <a:gd name="T2" fmla="*/ 0 w 6"/>
                      <a:gd name="T3" fmla="*/ 12 h 49"/>
                      <a:gd name="T4" fmla="*/ 1 w 6"/>
                      <a:gd name="T5" fmla="*/ 0 h 49"/>
                      <a:gd name="T6" fmla="*/ 2 w 6"/>
                      <a:gd name="T7" fmla="*/ 0 h 49"/>
                      <a:gd name="T8" fmla="*/ 2 w 6"/>
                      <a:gd name="T9" fmla="*/ 0 h 49"/>
                      <a:gd name="T10" fmla="*/ 1 w 6"/>
                      <a:gd name="T11" fmla="*/ 12 h 4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49">
                        <a:moveTo>
                          <a:pt x="4" y="49"/>
                        </a:moveTo>
                        <a:lnTo>
                          <a:pt x="0" y="49"/>
                        </a:lnTo>
                        <a:lnTo>
                          <a:pt x="2" y="0"/>
                        </a:lnTo>
                        <a:lnTo>
                          <a:pt x="6" y="0"/>
                        </a:lnTo>
                        <a:lnTo>
                          <a:pt x="4" y="49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20" name="Freeform 407"/>
                  <p:cNvSpPr>
                    <a:spLocks/>
                  </p:cNvSpPr>
                  <p:nvPr/>
                </p:nvSpPr>
                <p:spPr bwMode="auto">
                  <a:xfrm>
                    <a:off x="3497" y="3197"/>
                    <a:ext cx="2" cy="13"/>
                  </a:xfrm>
                  <a:custGeom>
                    <a:avLst/>
                    <a:gdLst>
                      <a:gd name="T0" fmla="*/ 2 w 5"/>
                      <a:gd name="T1" fmla="*/ 13 h 50"/>
                      <a:gd name="T2" fmla="*/ 0 w 5"/>
                      <a:gd name="T3" fmla="*/ 13 h 50"/>
                      <a:gd name="T4" fmla="*/ 0 w 5"/>
                      <a:gd name="T5" fmla="*/ 0 h 50"/>
                      <a:gd name="T6" fmla="*/ 2 w 5"/>
                      <a:gd name="T7" fmla="*/ 0 h 50"/>
                      <a:gd name="T8" fmla="*/ 2 w 5"/>
                      <a:gd name="T9" fmla="*/ 0 h 50"/>
                      <a:gd name="T10" fmla="*/ 2 w 5"/>
                      <a:gd name="T11" fmla="*/ 13 h 5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50">
                        <a:moveTo>
                          <a:pt x="4" y="50"/>
                        </a:moveTo>
                        <a:lnTo>
                          <a:pt x="0" y="50"/>
                        </a:lnTo>
                        <a:lnTo>
                          <a:pt x="1" y="0"/>
                        </a:lnTo>
                        <a:lnTo>
                          <a:pt x="5" y="0"/>
                        </a:lnTo>
                        <a:lnTo>
                          <a:pt x="4" y="5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21" name="Freeform 408"/>
                  <p:cNvSpPr>
                    <a:spLocks/>
                  </p:cNvSpPr>
                  <p:nvPr/>
                </p:nvSpPr>
                <p:spPr bwMode="auto">
                  <a:xfrm>
                    <a:off x="3497" y="3184"/>
                    <a:ext cx="2" cy="13"/>
                  </a:xfrm>
                  <a:custGeom>
                    <a:avLst/>
                    <a:gdLst>
                      <a:gd name="T0" fmla="*/ 2 w 5"/>
                      <a:gd name="T1" fmla="*/ 13 h 53"/>
                      <a:gd name="T2" fmla="*/ 0 w 5"/>
                      <a:gd name="T3" fmla="*/ 13 h 53"/>
                      <a:gd name="T4" fmla="*/ 0 w 5"/>
                      <a:gd name="T5" fmla="*/ 0 h 53"/>
                      <a:gd name="T6" fmla="*/ 2 w 5"/>
                      <a:gd name="T7" fmla="*/ 0 h 53"/>
                      <a:gd name="T8" fmla="*/ 2 w 5"/>
                      <a:gd name="T9" fmla="*/ 0 h 53"/>
                      <a:gd name="T10" fmla="*/ 2 w 5"/>
                      <a:gd name="T11" fmla="*/ 13 h 5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53">
                        <a:moveTo>
                          <a:pt x="4" y="53"/>
                        </a:moveTo>
                        <a:lnTo>
                          <a:pt x="0" y="53"/>
                        </a:lnTo>
                        <a:lnTo>
                          <a:pt x="1" y="0"/>
                        </a:lnTo>
                        <a:lnTo>
                          <a:pt x="5" y="0"/>
                        </a:lnTo>
                        <a:lnTo>
                          <a:pt x="4" y="5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22" name="Freeform 409"/>
                  <p:cNvSpPr>
                    <a:spLocks/>
                  </p:cNvSpPr>
                  <p:nvPr/>
                </p:nvSpPr>
                <p:spPr bwMode="auto">
                  <a:xfrm>
                    <a:off x="3498" y="3167"/>
                    <a:ext cx="1" cy="17"/>
                  </a:xfrm>
                  <a:custGeom>
                    <a:avLst/>
                    <a:gdLst>
                      <a:gd name="T0" fmla="*/ 1 w 4"/>
                      <a:gd name="T1" fmla="*/ 17 h 65"/>
                      <a:gd name="T2" fmla="*/ 0 w 4"/>
                      <a:gd name="T3" fmla="*/ 17 h 65"/>
                      <a:gd name="T4" fmla="*/ 0 w 4"/>
                      <a:gd name="T5" fmla="*/ 0 h 65"/>
                      <a:gd name="T6" fmla="*/ 1 w 4"/>
                      <a:gd name="T7" fmla="*/ 0 h 65"/>
                      <a:gd name="T8" fmla="*/ 1 w 4"/>
                      <a:gd name="T9" fmla="*/ 0 h 65"/>
                      <a:gd name="T10" fmla="*/ 1 w 4"/>
                      <a:gd name="T11" fmla="*/ 17 h 6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65">
                        <a:moveTo>
                          <a:pt x="4" y="65"/>
                        </a:moveTo>
                        <a:lnTo>
                          <a:pt x="0" y="65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4" y="6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23" name="Freeform 410"/>
                  <p:cNvSpPr>
                    <a:spLocks/>
                  </p:cNvSpPr>
                  <p:nvPr/>
                </p:nvSpPr>
                <p:spPr bwMode="auto">
                  <a:xfrm>
                    <a:off x="3497" y="3166"/>
                    <a:ext cx="2" cy="1"/>
                  </a:xfrm>
                  <a:custGeom>
                    <a:avLst/>
                    <a:gdLst>
                      <a:gd name="T0" fmla="*/ 2 w 5"/>
                      <a:gd name="T1" fmla="*/ 1 h 6"/>
                      <a:gd name="T2" fmla="*/ 0 w 5"/>
                      <a:gd name="T3" fmla="*/ 1 h 6"/>
                      <a:gd name="T4" fmla="*/ 0 w 5"/>
                      <a:gd name="T5" fmla="*/ 0 h 6"/>
                      <a:gd name="T6" fmla="*/ 0 w 5"/>
                      <a:gd name="T7" fmla="*/ 0 h 6"/>
                      <a:gd name="T8" fmla="*/ 2 w 5"/>
                      <a:gd name="T9" fmla="*/ 0 h 6"/>
                      <a:gd name="T10" fmla="*/ 2 w 5"/>
                      <a:gd name="T11" fmla="*/ 1 h 6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6">
                        <a:moveTo>
                          <a:pt x="5" y="6"/>
                        </a:moveTo>
                        <a:lnTo>
                          <a:pt x="1" y="6"/>
                        </a:lnTo>
                        <a:lnTo>
                          <a:pt x="0" y="2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5" y="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24" name="Freeform 411"/>
                  <p:cNvSpPr>
                    <a:spLocks/>
                  </p:cNvSpPr>
                  <p:nvPr/>
                </p:nvSpPr>
                <p:spPr bwMode="auto">
                  <a:xfrm>
                    <a:off x="3497" y="3160"/>
                    <a:ext cx="2" cy="6"/>
                  </a:xfrm>
                  <a:custGeom>
                    <a:avLst/>
                    <a:gdLst>
                      <a:gd name="T0" fmla="*/ 2 w 4"/>
                      <a:gd name="T1" fmla="*/ 6 h 24"/>
                      <a:gd name="T2" fmla="*/ 0 w 4"/>
                      <a:gd name="T3" fmla="*/ 6 h 24"/>
                      <a:gd name="T4" fmla="*/ 0 w 4"/>
                      <a:gd name="T5" fmla="*/ 0 h 24"/>
                      <a:gd name="T6" fmla="*/ 2 w 4"/>
                      <a:gd name="T7" fmla="*/ 0 h 24"/>
                      <a:gd name="T8" fmla="*/ 2 w 4"/>
                      <a:gd name="T9" fmla="*/ 0 h 24"/>
                      <a:gd name="T10" fmla="*/ 2 w 4"/>
                      <a:gd name="T11" fmla="*/ 6 h 2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24">
                        <a:moveTo>
                          <a:pt x="4" y="24"/>
                        </a:moveTo>
                        <a:lnTo>
                          <a:pt x="0" y="24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4" y="2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25" name="Freeform 412"/>
                  <p:cNvSpPr>
                    <a:spLocks/>
                  </p:cNvSpPr>
                  <p:nvPr/>
                </p:nvSpPr>
                <p:spPr bwMode="auto">
                  <a:xfrm>
                    <a:off x="3497" y="3150"/>
                    <a:ext cx="2" cy="10"/>
                  </a:xfrm>
                  <a:custGeom>
                    <a:avLst/>
                    <a:gdLst>
                      <a:gd name="T0" fmla="*/ 2 w 6"/>
                      <a:gd name="T1" fmla="*/ 10 h 39"/>
                      <a:gd name="T2" fmla="*/ 1 w 6"/>
                      <a:gd name="T3" fmla="*/ 10 h 39"/>
                      <a:gd name="T4" fmla="*/ 0 w 6"/>
                      <a:gd name="T5" fmla="*/ 0 h 39"/>
                      <a:gd name="T6" fmla="*/ 0 w 6"/>
                      <a:gd name="T7" fmla="*/ 0 h 39"/>
                      <a:gd name="T8" fmla="*/ 1 w 6"/>
                      <a:gd name="T9" fmla="*/ 0 h 39"/>
                      <a:gd name="T10" fmla="*/ 2 w 6"/>
                      <a:gd name="T11" fmla="*/ 10 h 3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39">
                        <a:moveTo>
                          <a:pt x="6" y="39"/>
                        </a:moveTo>
                        <a:lnTo>
                          <a:pt x="2" y="39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6" y="39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26" name="Freeform 413"/>
                  <p:cNvSpPr>
                    <a:spLocks/>
                  </p:cNvSpPr>
                  <p:nvPr/>
                </p:nvSpPr>
                <p:spPr bwMode="auto">
                  <a:xfrm>
                    <a:off x="3496" y="3144"/>
                    <a:ext cx="2" cy="6"/>
                  </a:xfrm>
                  <a:custGeom>
                    <a:avLst/>
                    <a:gdLst>
                      <a:gd name="T0" fmla="*/ 2 w 5"/>
                      <a:gd name="T1" fmla="*/ 6 h 24"/>
                      <a:gd name="T2" fmla="*/ 0 w 5"/>
                      <a:gd name="T3" fmla="*/ 6 h 24"/>
                      <a:gd name="T4" fmla="*/ 0 w 5"/>
                      <a:gd name="T5" fmla="*/ 0 h 24"/>
                      <a:gd name="T6" fmla="*/ 0 w 5"/>
                      <a:gd name="T7" fmla="*/ 0 h 24"/>
                      <a:gd name="T8" fmla="*/ 2 w 5"/>
                      <a:gd name="T9" fmla="*/ 0 h 24"/>
                      <a:gd name="T10" fmla="*/ 2 w 5"/>
                      <a:gd name="T11" fmla="*/ 6 h 2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24">
                        <a:moveTo>
                          <a:pt x="5" y="24"/>
                        </a:moveTo>
                        <a:lnTo>
                          <a:pt x="1" y="24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5" y="2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27" name="Freeform 414"/>
                  <p:cNvSpPr>
                    <a:spLocks/>
                  </p:cNvSpPr>
                  <p:nvPr/>
                </p:nvSpPr>
                <p:spPr bwMode="auto">
                  <a:xfrm>
                    <a:off x="3496" y="3132"/>
                    <a:ext cx="2" cy="12"/>
                  </a:xfrm>
                  <a:custGeom>
                    <a:avLst/>
                    <a:gdLst>
                      <a:gd name="T0" fmla="*/ 2 w 4"/>
                      <a:gd name="T1" fmla="*/ 12 h 48"/>
                      <a:gd name="T2" fmla="*/ 0 w 4"/>
                      <a:gd name="T3" fmla="*/ 12 h 48"/>
                      <a:gd name="T4" fmla="*/ 0 w 4"/>
                      <a:gd name="T5" fmla="*/ 0 h 48"/>
                      <a:gd name="T6" fmla="*/ 0 w 4"/>
                      <a:gd name="T7" fmla="*/ 0 h 48"/>
                      <a:gd name="T8" fmla="*/ 2 w 4"/>
                      <a:gd name="T9" fmla="*/ 0 h 48"/>
                      <a:gd name="T10" fmla="*/ 2 w 4"/>
                      <a:gd name="T11" fmla="*/ 12 h 4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48">
                        <a:moveTo>
                          <a:pt x="4" y="48"/>
                        </a:moveTo>
                        <a:lnTo>
                          <a:pt x="0" y="48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4" y="48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28" name="Freeform 415"/>
                  <p:cNvSpPr>
                    <a:spLocks/>
                  </p:cNvSpPr>
                  <p:nvPr/>
                </p:nvSpPr>
                <p:spPr bwMode="auto">
                  <a:xfrm>
                    <a:off x="3496" y="3126"/>
                    <a:ext cx="2" cy="6"/>
                  </a:xfrm>
                  <a:custGeom>
                    <a:avLst/>
                    <a:gdLst>
                      <a:gd name="T0" fmla="*/ 2 w 4"/>
                      <a:gd name="T1" fmla="*/ 6 h 24"/>
                      <a:gd name="T2" fmla="*/ 0 w 4"/>
                      <a:gd name="T3" fmla="*/ 6 h 24"/>
                      <a:gd name="T4" fmla="*/ 0 w 4"/>
                      <a:gd name="T5" fmla="*/ 0 h 24"/>
                      <a:gd name="T6" fmla="*/ 0 w 4"/>
                      <a:gd name="T7" fmla="*/ 0 h 24"/>
                      <a:gd name="T8" fmla="*/ 2 w 4"/>
                      <a:gd name="T9" fmla="*/ 0 h 24"/>
                      <a:gd name="T10" fmla="*/ 2 w 4"/>
                      <a:gd name="T11" fmla="*/ 6 h 2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24">
                        <a:moveTo>
                          <a:pt x="4" y="24"/>
                        </a:moveTo>
                        <a:lnTo>
                          <a:pt x="0" y="24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4" y="2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29" name="Freeform 416"/>
                  <p:cNvSpPr>
                    <a:spLocks/>
                  </p:cNvSpPr>
                  <p:nvPr/>
                </p:nvSpPr>
                <p:spPr bwMode="auto">
                  <a:xfrm>
                    <a:off x="3496" y="3121"/>
                    <a:ext cx="2" cy="5"/>
                  </a:xfrm>
                  <a:custGeom>
                    <a:avLst/>
                    <a:gdLst>
                      <a:gd name="T0" fmla="*/ 2 w 4"/>
                      <a:gd name="T1" fmla="*/ 5 h 23"/>
                      <a:gd name="T2" fmla="*/ 0 w 4"/>
                      <a:gd name="T3" fmla="*/ 5 h 23"/>
                      <a:gd name="T4" fmla="*/ 0 w 4"/>
                      <a:gd name="T5" fmla="*/ 0 h 23"/>
                      <a:gd name="T6" fmla="*/ 0 w 4"/>
                      <a:gd name="T7" fmla="*/ 0 h 23"/>
                      <a:gd name="T8" fmla="*/ 2 w 4"/>
                      <a:gd name="T9" fmla="*/ 0 h 23"/>
                      <a:gd name="T10" fmla="*/ 2 w 4"/>
                      <a:gd name="T11" fmla="*/ 5 h 2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23">
                        <a:moveTo>
                          <a:pt x="4" y="23"/>
                        </a:moveTo>
                        <a:lnTo>
                          <a:pt x="0" y="23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4" y="2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30" name="Freeform 417"/>
                  <p:cNvSpPr>
                    <a:spLocks/>
                  </p:cNvSpPr>
                  <p:nvPr/>
                </p:nvSpPr>
                <p:spPr bwMode="auto">
                  <a:xfrm>
                    <a:off x="3496" y="3116"/>
                    <a:ext cx="2" cy="5"/>
                  </a:xfrm>
                  <a:custGeom>
                    <a:avLst/>
                    <a:gdLst>
                      <a:gd name="T0" fmla="*/ 2 w 5"/>
                      <a:gd name="T1" fmla="*/ 5 h 20"/>
                      <a:gd name="T2" fmla="*/ 0 w 5"/>
                      <a:gd name="T3" fmla="*/ 5 h 20"/>
                      <a:gd name="T4" fmla="*/ 0 w 5"/>
                      <a:gd name="T5" fmla="*/ 0 h 20"/>
                      <a:gd name="T6" fmla="*/ 0 w 5"/>
                      <a:gd name="T7" fmla="*/ 0 h 20"/>
                      <a:gd name="T8" fmla="*/ 2 w 5"/>
                      <a:gd name="T9" fmla="*/ 0 h 20"/>
                      <a:gd name="T10" fmla="*/ 2 w 5"/>
                      <a:gd name="T11" fmla="*/ 5 h 20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20">
                        <a:moveTo>
                          <a:pt x="4" y="20"/>
                        </a:moveTo>
                        <a:lnTo>
                          <a:pt x="0" y="20"/>
                        </a:lnTo>
                        <a:lnTo>
                          <a:pt x="1" y="0"/>
                        </a:lnTo>
                        <a:lnTo>
                          <a:pt x="5" y="0"/>
                        </a:lnTo>
                        <a:lnTo>
                          <a:pt x="4" y="2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31" name="Freeform 418"/>
                  <p:cNvSpPr>
                    <a:spLocks/>
                  </p:cNvSpPr>
                  <p:nvPr/>
                </p:nvSpPr>
                <p:spPr bwMode="auto">
                  <a:xfrm>
                    <a:off x="3497" y="3111"/>
                    <a:ext cx="1" cy="5"/>
                  </a:xfrm>
                  <a:custGeom>
                    <a:avLst/>
                    <a:gdLst>
                      <a:gd name="T0" fmla="*/ 1 w 5"/>
                      <a:gd name="T1" fmla="*/ 5 h 19"/>
                      <a:gd name="T2" fmla="*/ 0 w 5"/>
                      <a:gd name="T3" fmla="*/ 5 h 19"/>
                      <a:gd name="T4" fmla="*/ 0 w 5"/>
                      <a:gd name="T5" fmla="*/ 0 h 19"/>
                      <a:gd name="T6" fmla="*/ 0 w 5"/>
                      <a:gd name="T7" fmla="*/ 0 h 19"/>
                      <a:gd name="T8" fmla="*/ 1 w 5"/>
                      <a:gd name="T9" fmla="*/ 1 h 19"/>
                      <a:gd name="T10" fmla="*/ 1 w 5"/>
                      <a:gd name="T11" fmla="*/ 5 h 1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19">
                        <a:moveTo>
                          <a:pt x="4" y="19"/>
                        </a:moveTo>
                        <a:lnTo>
                          <a:pt x="0" y="19"/>
                        </a:lnTo>
                        <a:lnTo>
                          <a:pt x="1" y="1"/>
                        </a:lnTo>
                        <a:lnTo>
                          <a:pt x="2" y="0"/>
                        </a:lnTo>
                        <a:lnTo>
                          <a:pt x="5" y="2"/>
                        </a:lnTo>
                        <a:lnTo>
                          <a:pt x="4" y="19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32" name="Freeform 419"/>
                  <p:cNvSpPr>
                    <a:spLocks/>
                  </p:cNvSpPr>
                  <p:nvPr/>
                </p:nvSpPr>
                <p:spPr bwMode="auto">
                  <a:xfrm>
                    <a:off x="3497" y="3101"/>
                    <a:ext cx="6" cy="10"/>
                  </a:xfrm>
                  <a:custGeom>
                    <a:avLst/>
                    <a:gdLst>
                      <a:gd name="T0" fmla="*/ 1 w 16"/>
                      <a:gd name="T1" fmla="*/ 10 h 41"/>
                      <a:gd name="T2" fmla="*/ 0 w 16"/>
                      <a:gd name="T3" fmla="*/ 10 h 41"/>
                      <a:gd name="T4" fmla="*/ 5 w 16"/>
                      <a:gd name="T5" fmla="*/ 0 h 41"/>
                      <a:gd name="T6" fmla="*/ 5 w 16"/>
                      <a:gd name="T7" fmla="*/ 0 h 41"/>
                      <a:gd name="T8" fmla="*/ 6 w 16"/>
                      <a:gd name="T9" fmla="*/ 1 h 41"/>
                      <a:gd name="T10" fmla="*/ 1 w 16"/>
                      <a:gd name="T11" fmla="*/ 10 h 4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6" h="41">
                        <a:moveTo>
                          <a:pt x="3" y="41"/>
                        </a:moveTo>
                        <a:lnTo>
                          <a:pt x="0" y="39"/>
                        </a:lnTo>
                        <a:lnTo>
                          <a:pt x="13" y="0"/>
                        </a:lnTo>
                        <a:lnTo>
                          <a:pt x="16" y="3"/>
                        </a:lnTo>
                        <a:lnTo>
                          <a:pt x="3" y="4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33" name="Freeform 420"/>
                  <p:cNvSpPr>
                    <a:spLocks/>
                  </p:cNvSpPr>
                  <p:nvPr/>
                </p:nvSpPr>
                <p:spPr bwMode="auto">
                  <a:xfrm>
                    <a:off x="3502" y="3096"/>
                    <a:ext cx="4" cy="6"/>
                  </a:xfrm>
                  <a:custGeom>
                    <a:avLst/>
                    <a:gdLst>
                      <a:gd name="T0" fmla="*/ 1 w 14"/>
                      <a:gd name="T1" fmla="*/ 6 h 23"/>
                      <a:gd name="T2" fmla="*/ 0 w 14"/>
                      <a:gd name="T3" fmla="*/ 5 h 23"/>
                      <a:gd name="T4" fmla="*/ 3 w 14"/>
                      <a:gd name="T5" fmla="*/ 0 h 23"/>
                      <a:gd name="T6" fmla="*/ 4 w 14"/>
                      <a:gd name="T7" fmla="*/ 1 h 23"/>
                      <a:gd name="T8" fmla="*/ 4 w 14"/>
                      <a:gd name="T9" fmla="*/ 1 h 23"/>
                      <a:gd name="T10" fmla="*/ 1 w 14"/>
                      <a:gd name="T11" fmla="*/ 6 h 2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4" h="23">
                        <a:moveTo>
                          <a:pt x="3" y="23"/>
                        </a:moveTo>
                        <a:lnTo>
                          <a:pt x="0" y="20"/>
                        </a:lnTo>
                        <a:lnTo>
                          <a:pt x="11" y="0"/>
                        </a:lnTo>
                        <a:lnTo>
                          <a:pt x="14" y="3"/>
                        </a:lnTo>
                        <a:lnTo>
                          <a:pt x="3" y="2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34" name="Freeform 421"/>
                  <p:cNvSpPr>
                    <a:spLocks/>
                  </p:cNvSpPr>
                  <p:nvPr/>
                </p:nvSpPr>
                <p:spPr bwMode="auto">
                  <a:xfrm>
                    <a:off x="3505" y="3096"/>
                    <a:ext cx="2" cy="1"/>
                  </a:xfrm>
                  <a:custGeom>
                    <a:avLst/>
                    <a:gdLst>
                      <a:gd name="T0" fmla="*/ 2 w 4"/>
                      <a:gd name="T1" fmla="*/ 1 h 4"/>
                      <a:gd name="T2" fmla="*/ 0 w 4"/>
                      <a:gd name="T3" fmla="*/ 0 h 4"/>
                      <a:gd name="T4" fmla="*/ 0 w 4"/>
                      <a:gd name="T5" fmla="*/ 0 h 4"/>
                      <a:gd name="T6" fmla="*/ 2 w 4"/>
                      <a:gd name="T7" fmla="*/ 0 h 4"/>
                      <a:gd name="T8" fmla="*/ 2 w 4"/>
                      <a:gd name="T9" fmla="*/ 0 h 4"/>
                      <a:gd name="T10" fmla="*/ 2 w 4"/>
                      <a:gd name="T11" fmla="*/ 1 h 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4">
                        <a:moveTo>
                          <a:pt x="3" y="4"/>
                        </a:moveTo>
                        <a:lnTo>
                          <a:pt x="0" y="1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4" y="1"/>
                        </a:lnTo>
                        <a:lnTo>
                          <a:pt x="3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35" name="Freeform 422"/>
                  <p:cNvSpPr>
                    <a:spLocks/>
                  </p:cNvSpPr>
                  <p:nvPr/>
                </p:nvSpPr>
                <p:spPr bwMode="auto">
                  <a:xfrm>
                    <a:off x="3505" y="3092"/>
                    <a:ext cx="2" cy="4"/>
                  </a:xfrm>
                  <a:custGeom>
                    <a:avLst/>
                    <a:gdLst>
                      <a:gd name="T0" fmla="*/ 2 w 5"/>
                      <a:gd name="T1" fmla="*/ 4 h 14"/>
                      <a:gd name="T2" fmla="*/ 0 w 5"/>
                      <a:gd name="T3" fmla="*/ 4 h 14"/>
                      <a:gd name="T4" fmla="*/ 0 w 5"/>
                      <a:gd name="T5" fmla="*/ 1 h 14"/>
                      <a:gd name="T6" fmla="*/ 0 w 5"/>
                      <a:gd name="T7" fmla="*/ 0 h 14"/>
                      <a:gd name="T8" fmla="*/ 2 w 5"/>
                      <a:gd name="T9" fmla="*/ 1 h 14"/>
                      <a:gd name="T10" fmla="*/ 2 w 5"/>
                      <a:gd name="T11" fmla="*/ 4 h 1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14">
                        <a:moveTo>
                          <a:pt x="5" y="14"/>
                        </a:moveTo>
                        <a:lnTo>
                          <a:pt x="1" y="14"/>
                        </a:lnTo>
                        <a:lnTo>
                          <a:pt x="0" y="2"/>
                        </a:lnTo>
                        <a:lnTo>
                          <a:pt x="1" y="0"/>
                        </a:lnTo>
                        <a:lnTo>
                          <a:pt x="4" y="3"/>
                        </a:lnTo>
                        <a:lnTo>
                          <a:pt x="5" y="1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36" name="Freeform 423"/>
                  <p:cNvSpPr>
                    <a:spLocks/>
                  </p:cNvSpPr>
                  <p:nvPr/>
                </p:nvSpPr>
                <p:spPr bwMode="auto">
                  <a:xfrm>
                    <a:off x="3505" y="3087"/>
                    <a:ext cx="5" cy="6"/>
                  </a:xfrm>
                  <a:custGeom>
                    <a:avLst/>
                    <a:gdLst>
                      <a:gd name="T0" fmla="*/ 1 w 13"/>
                      <a:gd name="T1" fmla="*/ 6 h 22"/>
                      <a:gd name="T2" fmla="*/ 0 w 13"/>
                      <a:gd name="T3" fmla="*/ 5 h 22"/>
                      <a:gd name="T4" fmla="*/ 4 w 13"/>
                      <a:gd name="T5" fmla="*/ 0 h 22"/>
                      <a:gd name="T6" fmla="*/ 4 w 13"/>
                      <a:gd name="T7" fmla="*/ 0 h 22"/>
                      <a:gd name="T8" fmla="*/ 5 w 13"/>
                      <a:gd name="T9" fmla="*/ 1 h 22"/>
                      <a:gd name="T10" fmla="*/ 1 w 13"/>
                      <a:gd name="T11" fmla="*/ 6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3" h="22">
                        <a:moveTo>
                          <a:pt x="3" y="22"/>
                        </a:moveTo>
                        <a:lnTo>
                          <a:pt x="0" y="19"/>
                        </a:lnTo>
                        <a:lnTo>
                          <a:pt x="10" y="0"/>
                        </a:lnTo>
                        <a:lnTo>
                          <a:pt x="13" y="2"/>
                        </a:lnTo>
                        <a:lnTo>
                          <a:pt x="3" y="2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37" name="Freeform 424"/>
                  <p:cNvSpPr>
                    <a:spLocks/>
                  </p:cNvSpPr>
                  <p:nvPr/>
                </p:nvSpPr>
                <p:spPr bwMode="auto">
                  <a:xfrm>
                    <a:off x="3509" y="3080"/>
                    <a:ext cx="8" cy="8"/>
                  </a:xfrm>
                  <a:custGeom>
                    <a:avLst/>
                    <a:gdLst>
                      <a:gd name="T0" fmla="*/ 1 w 24"/>
                      <a:gd name="T1" fmla="*/ 8 h 32"/>
                      <a:gd name="T2" fmla="*/ 0 w 24"/>
                      <a:gd name="T3" fmla="*/ 8 h 32"/>
                      <a:gd name="T4" fmla="*/ 7 w 24"/>
                      <a:gd name="T5" fmla="*/ 0 h 32"/>
                      <a:gd name="T6" fmla="*/ 7 w 24"/>
                      <a:gd name="T7" fmla="*/ 1 h 32"/>
                      <a:gd name="T8" fmla="*/ 8 w 24"/>
                      <a:gd name="T9" fmla="*/ 1 h 32"/>
                      <a:gd name="T10" fmla="*/ 8 w 24"/>
                      <a:gd name="T11" fmla="*/ 1 h 32"/>
                      <a:gd name="T12" fmla="*/ 1 w 24"/>
                      <a:gd name="T13" fmla="*/ 8 h 32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24" h="32">
                        <a:moveTo>
                          <a:pt x="3" y="32"/>
                        </a:moveTo>
                        <a:lnTo>
                          <a:pt x="0" y="30"/>
                        </a:lnTo>
                        <a:lnTo>
                          <a:pt x="21" y="0"/>
                        </a:lnTo>
                        <a:lnTo>
                          <a:pt x="22" y="2"/>
                        </a:lnTo>
                        <a:lnTo>
                          <a:pt x="24" y="2"/>
                        </a:lnTo>
                        <a:lnTo>
                          <a:pt x="23" y="3"/>
                        </a:lnTo>
                        <a:lnTo>
                          <a:pt x="3" y="3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38" name="Freeform 425"/>
                  <p:cNvSpPr>
                    <a:spLocks/>
                  </p:cNvSpPr>
                  <p:nvPr/>
                </p:nvSpPr>
                <p:spPr bwMode="auto">
                  <a:xfrm>
                    <a:off x="3515" y="3080"/>
                    <a:ext cx="2" cy="1"/>
                  </a:xfrm>
                  <a:custGeom>
                    <a:avLst/>
                    <a:gdLst>
                      <a:gd name="T0" fmla="*/ 2 w 4"/>
                      <a:gd name="T1" fmla="*/ 1 h 2"/>
                      <a:gd name="T2" fmla="*/ 1 w 4"/>
                      <a:gd name="T3" fmla="*/ 1 h 2"/>
                      <a:gd name="T4" fmla="*/ 0 w 4"/>
                      <a:gd name="T5" fmla="*/ 1 h 2"/>
                      <a:gd name="T6" fmla="*/ 0 w 4"/>
                      <a:gd name="T7" fmla="*/ 0 h 2"/>
                      <a:gd name="T8" fmla="*/ 0 w 4"/>
                      <a:gd name="T9" fmla="*/ 0 h 2"/>
                      <a:gd name="T10" fmla="*/ 2 w 4"/>
                      <a:gd name="T11" fmla="*/ 0 h 2"/>
                      <a:gd name="T12" fmla="*/ 2 w 4"/>
                      <a:gd name="T13" fmla="*/ 1 h 2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4" h="2">
                        <a:moveTo>
                          <a:pt x="4" y="2"/>
                        </a:moveTo>
                        <a:lnTo>
                          <a:pt x="2" y="2"/>
                        </a:lnTo>
                        <a:lnTo>
                          <a:pt x="0" y="2"/>
                        </a:lnTo>
                        <a:lnTo>
                          <a:pt x="0" y="0"/>
                        </a:lnTo>
                        <a:lnTo>
                          <a:pt x="4" y="0"/>
                        </a:lnTo>
                        <a:lnTo>
                          <a:pt x="4" y="2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39" name="Freeform 426"/>
                  <p:cNvSpPr>
                    <a:spLocks/>
                  </p:cNvSpPr>
                  <p:nvPr/>
                </p:nvSpPr>
                <p:spPr bwMode="auto">
                  <a:xfrm>
                    <a:off x="3515" y="3078"/>
                    <a:ext cx="2" cy="2"/>
                  </a:xfrm>
                  <a:custGeom>
                    <a:avLst/>
                    <a:gdLst>
                      <a:gd name="T0" fmla="*/ 2 w 5"/>
                      <a:gd name="T1" fmla="*/ 2 h 8"/>
                      <a:gd name="T2" fmla="*/ 0 w 5"/>
                      <a:gd name="T3" fmla="*/ 2 h 8"/>
                      <a:gd name="T4" fmla="*/ 0 w 5"/>
                      <a:gd name="T5" fmla="*/ 1 h 8"/>
                      <a:gd name="T6" fmla="*/ 1 w 5"/>
                      <a:gd name="T7" fmla="*/ 0 h 8"/>
                      <a:gd name="T8" fmla="*/ 2 w 5"/>
                      <a:gd name="T9" fmla="*/ 1 h 8"/>
                      <a:gd name="T10" fmla="*/ 2 w 5"/>
                      <a:gd name="T11" fmla="*/ 2 h 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8">
                        <a:moveTo>
                          <a:pt x="4" y="8"/>
                        </a:moveTo>
                        <a:lnTo>
                          <a:pt x="0" y="8"/>
                        </a:lnTo>
                        <a:lnTo>
                          <a:pt x="1" y="2"/>
                        </a:lnTo>
                        <a:lnTo>
                          <a:pt x="2" y="0"/>
                        </a:lnTo>
                        <a:lnTo>
                          <a:pt x="5" y="3"/>
                        </a:lnTo>
                        <a:lnTo>
                          <a:pt x="4" y="8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40" name="Freeform 427"/>
                  <p:cNvSpPr>
                    <a:spLocks/>
                  </p:cNvSpPr>
                  <p:nvPr/>
                </p:nvSpPr>
                <p:spPr bwMode="auto">
                  <a:xfrm>
                    <a:off x="3516" y="3073"/>
                    <a:ext cx="8" cy="6"/>
                  </a:xfrm>
                  <a:custGeom>
                    <a:avLst/>
                    <a:gdLst>
                      <a:gd name="T0" fmla="*/ 1 w 25"/>
                      <a:gd name="T1" fmla="*/ 6 h 21"/>
                      <a:gd name="T2" fmla="*/ 0 w 25"/>
                      <a:gd name="T3" fmla="*/ 5 h 21"/>
                      <a:gd name="T4" fmla="*/ 7 w 25"/>
                      <a:gd name="T5" fmla="*/ 0 h 21"/>
                      <a:gd name="T6" fmla="*/ 8 w 25"/>
                      <a:gd name="T7" fmla="*/ 1 h 21"/>
                      <a:gd name="T8" fmla="*/ 8 w 25"/>
                      <a:gd name="T9" fmla="*/ 1 h 21"/>
                      <a:gd name="T10" fmla="*/ 1 w 25"/>
                      <a:gd name="T11" fmla="*/ 6 h 2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5" h="21">
                        <a:moveTo>
                          <a:pt x="3" y="21"/>
                        </a:moveTo>
                        <a:lnTo>
                          <a:pt x="0" y="18"/>
                        </a:lnTo>
                        <a:lnTo>
                          <a:pt x="21" y="0"/>
                        </a:lnTo>
                        <a:lnTo>
                          <a:pt x="25" y="2"/>
                        </a:lnTo>
                        <a:lnTo>
                          <a:pt x="24" y="4"/>
                        </a:lnTo>
                        <a:lnTo>
                          <a:pt x="3" y="21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41" name="Freeform 428"/>
                  <p:cNvSpPr>
                    <a:spLocks/>
                  </p:cNvSpPr>
                  <p:nvPr/>
                </p:nvSpPr>
                <p:spPr bwMode="auto">
                  <a:xfrm>
                    <a:off x="3523" y="3067"/>
                    <a:ext cx="4" cy="7"/>
                  </a:xfrm>
                  <a:custGeom>
                    <a:avLst/>
                    <a:gdLst>
                      <a:gd name="T0" fmla="*/ 1 w 13"/>
                      <a:gd name="T1" fmla="*/ 7 h 27"/>
                      <a:gd name="T2" fmla="*/ 0 w 13"/>
                      <a:gd name="T3" fmla="*/ 6 h 27"/>
                      <a:gd name="T4" fmla="*/ 3 w 13"/>
                      <a:gd name="T5" fmla="*/ 0 h 27"/>
                      <a:gd name="T6" fmla="*/ 4 w 13"/>
                      <a:gd name="T7" fmla="*/ 0 h 27"/>
                      <a:gd name="T8" fmla="*/ 4 w 13"/>
                      <a:gd name="T9" fmla="*/ 1 h 27"/>
                      <a:gd name="T10" fmla="*/ 1 w 13"/>
                      <a:gd name="T11" fmla="*/ 7 h 2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3" h="27">
                        <a:moveTo>
                          <a:pt x="4" y="27"/>
                        </a:moveTo>
                        <a:lnTo>
                          <a:pt x="0" y="25"/>
                        </a:lnTo>
                        <a:lnTo>
                          <a:pt x="11" y="1"/>
                        </a:lnTo>
                        <a:lnTo>
                          <a:pt x="12" y="0"/>
                        </a:lnTo>
                        <a:lnTo>
                          <a:pt x="13" y="5"/>
                        </a:lnTo>
                        <a:lnTo>
                          <a:pt x="4" y="27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42" name="Freeform 429"/>
                  <p:cNvSpPr>
                    <a:spLocks/>
                  </p:cNvSpPr>
                  <p:nvPr/>
                </p:nvSpPr>
                <p:spPr bwMode="auto">
                  <a:xfrm>
                    <a:off x="3527" y="3066"/>
                    <a:ext cx="10" cy="2"/>
                  </a:xfrm>
                  <a:custGeom>
                    <a:avLst/>
                    <a:gdLst>
                      <a:gd name="T0" fmla="*/ 0 w 29"/>
                      <a:gd name="T1" fmla="*/ 2 h 9"/>
                      <a:gd name="T2" fmla="*/ 0 w 29"/>
                      <a:gd name="T3" fmla="*/ 1 h 9"/>
                      <a:gd name="T4" fmla="*/ 10 w 29"/>
                      <a:gd name="T5" fmla="*/ 0 h 9"/>
                      <a:gd name="T6" fmla="*/ 10 w 29"/>
                      <a:gd name="T7" fmla="*/ 0 h 9"/>
                      <a:gd name="T8" fmla="*/ 10 w 29"/>
                      <a:gd name="T9" fmla="*/ 1 h 9"/>
                      <a:gd name="T10" fmla="*/ 0 w 29"/>
                      <a:gd name="T11" fmla="*/ 2 h 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9" h="9">
                        <a:moveTo>
                          <a:pt x="1" y="9"/>
                        </a:moveTo>
                        <a:lnTo>
                          <a:pt x="0" y="4"/>
                        </a:lnTo>
                        <a:lnTo>
                          <a:pt x="28" y="0"/>
                        </a:lnTo>
                        <a:lnTo>
                          <a:pt x="29" y="0"/>
                        </a:lnTo>
                        <a:lnTo>
                          <a:pt x="28" y="5"/>
                        </a:lnTo>
                        <a:lnTo>
                          <a:pt x="1" y="9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43" name="Freeform 430"/>
                  <p:cNvSpPr>
                    <a:spLocks/>
                  </p:cNvSpPr>
                  <p:nvPr/>
                </p:nvSpPr>
                <p:spPr bwMode="auto">
                  <a:xfrm>
                    <a:off x="3536" y="3066"/>
                    <a:ext cx="44" cy="15"/>
                  </a:xfrm>
                  <a:custGeom>
                    <a:avLst/>
                    <a:gdLst>
                      <a:gd name="T0" fmla="*/ 0 w 131"/>
                      <a:gd name="T1" fmla="*/ 1 h 61"/>
                      <a:gd name="T2" fmla="*/ 0 w 131"/>
                      <a:gd name="T3" fmla="*/ 0 h 61"/>
                      <a:gd name="T4" fmla="*/ 44 w 131"/>
                      <a:gd name="T5" fmla="*/ 14 h 61"/>
                      <a:gd name="T6" fmla="*/ 44 w 131"/>
                      <a:gd name="T7" fmla="*/ 15 h 61"/>
                      <a:gd name="T8" fmla="*/ 44 w 131"/>
                      <a:gd name="T9" fmla="*/ 15 h 61"/>
                      <a:gd name="T10" fmla="*/ 0 w 131"/>
                      <a:gd name="T11" fmla="*/ 1 h 6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31" h="61">
                        <a:moveTo>
                          <a:pt x="0" y="5"/>
                        </a:moveTo>
                        <a:lnTo>
                          <a:pt x="1" y="0"/>
                        </a:lnTo>
                        <a:lnTo>
                          <a:pt x="131" y="55"/>
                        </a:lnTo>
                        <a:lnTo>
                          <a:pt x="131" y="61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44" name="Freeform 431"/>
                  <p:cNvSpPr>
                    <a:spLocks/>
                  </p:cNvSpPr>
                  <p:nvPr/>
                </p:nvSpPr>
                <p:spPr bwMode="auto">
                  <a:xfrm>
                    <a:off x="3580" y="3080"/>
                    <a:ext cx="1" cy="1"/>
                  </a:xfrm>
                  <a:custGeom>
                    <a:avLst/>
                    <a:gdLst>
                      <a:gd name="T0" fmla="*/ 0 w 3"/>
                      <a:gd name="T1" fmla="*/ 1 h 6"/>
                      <a:gd name="T2" fmla="*/ 0 w 3"/>
                      <a:gd name="T3" fmla="*/ 0 h 6"/>
                      <a:gd name="T4" fmla="*/ 0 w 3"/>
                      <a:gd name="T5" fmla="*/ 0 h 6"/>
                      <a:gd name="T6" fmla="*/ 1 w 3"/>
                      <a:gd name="T7" fmla="*/ 1 h 6"/>
                      <a:gd name="T8" fmla="*/ 0 w 3"/>
                      <a:gd name="T9" fmla="*/ 1 h 6"/>
                      <a:gd name="T10" fmla="*/ 0 w 3"/>
                      <a:gd name="T11" fmla="*/ 1 h 6"/>
                      <a:gd name="T12" fmla="*/ 0 w 3"/>
                      <a:gd name="T13" fmla="*/ 1 h 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3" h="6">
                        <a:moveTo>
                          <a:pt x="0" y="6"/>
                        </a:moveTo>
                        <a:lnTo>
                          <a:pt x="0" y="0"/>
                        </a:lnTo>
                        <a:lnTo>
                          <a:pt x="1" y="0"/>
                        </a:lnTo>
                        <a:lnTo>
                          <a:pt x="3" y="3"/>
                        </a:lnTo>
                        <a:lnTo>
                          <a:pt x="1" y="3"/>
                        </a:lnTo>
                        <a:lnTo>
                          <a:pt x="1" y="6"/>
                        </a:lnTo>
                        <a:lnTo>
                          <a:pt x="0" y="6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45" name="Freeform 432"/>
                  <p:cNvSpPr>
                    <a:spLocks/>
                  </p:cNvSpPr>
                  <p:nvPr/>
                </p:nvSpPr>
                <p:spPr bwMode="auto">
                  <a:xfrm>
                    <a:off x="3580" y="3081"/>
                    <a:ext cx="1" cy="3"/>
                  </a:xfrm>
                  <a:custGeom>
                    <a:avLst/>
                    <a:gdLst>
                      <a:gd name="T0" fmla="*/ 0 w 5"/>
                      <a:gd name="T1" fmla="*/ 0 h 15"/>
                      <a:gd name="T2" fmla="*/ 0 w 5"/>
                      <a:gd name="T3" fmla="*/ 0 h 15"/>
                      <a:gd name="T4" fmla="*/ 1 w 5"/>
                      <a:gd name="T5" fmla="*/ 0 h 15"/>
                      <a:gd name="T6" fmla="*/ 1 w 5"/>
                      <a:gd name="T7" fmla="*/ 2 h 15"/>
                      <a:gd name="T8" fmla="*/ 0 w 5"/>
                      <a:gd name="T9" fmla="*/ 3 h 15"/>
                      <a:gd name="T10" fmla="*/ 0 w 5"/>
                      <a:gd name="T11" fmla="*/ 2 h 15"/>
                      <a:gd name="T12" fmla="*/ 0 w 5"/>
                      <a:gd name="T13" fmla="*/ 0 h 15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5" h="15">
                        <a:moveTo>
                          <a:pt x="0" y="0"/>
                        </a:moveTo>
                        <a:lnTo>
                          <a:pt x="2" y="0"/>
                        </a:lnTo>
                        <a:lnTo>
                          <a:pt x="4" y="0"/>
                        </a:lnTo>
                        <a:lnTo>
                          <a:pt x="5" y="11"/>
                        </a:lnTo>
                        <a:lnTo>
                          <a:pt x="2" y="15"/>
                        </a:lnTo>
                        <a:lnTo>
                          <a:pt x="1" y="12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46" name="Freeform 433"/>
                  <p:cNvSpPr>
                    <a:spLocks/>
                  </p:cNvSpPr>
                  <p:nvPr/>
                </p:nvSpPr>
                <p:spPr bwMode="auto">
                  <a:xfrm>
                    <a:off x="3580" y="3083"/>
                    <a:ext cx="2" cy="2"/>
                  </a:xfrm>
                  <a:custGeom>
                    <a:avLst/>
                    <a:gdLst>
                      <a:gd name="T0" fmla="*/ 0 w 4"/>
                      <a:gd name="T1" fmla="*/ 2 h 5"/>
                      <a:gd name="T2" fmla="*/ 2 w 4"/>
                      <a:gd name="T3" fmla="*/ 0 h 5"/>
                      <a:gd name="T4" fmla="*/ 2 w 4"/>
                      <a:gd name="T5" fmla="*/ 0 h 5"/>
                      <a:gd name="T6" fmla="*/ 2 w 4"/>
                      <a:gd name="T7" fmla="*/ 2 h 5"/>
                      <a:gd name="T8" fmla="*/ 1 w 4"/>
                      <a:gd name="T9" fmla="*/ 2 h 5"/>
                      <a:gd name="T10" fmla="*/ 0 w 4"/>
                      <a:gd name="T11" fmla="*/ 2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5">
                        <a:moveTo>
                          <a:pt x="0" y="4"/>
                        </a:moveTo>
                        <a:lnTo>
                          <a:pt x="3" y="0"/>
                        </a:lnTo>
                        <a:lnTo>
                          <a:pt x="4" y="0"/>
                        </a:lnTo>
                        <a:lnTo>
                          <a:pt x="3" y="5"/>
                        </a:lnTo>
                        <a:lnTo>
                          <a:pt x="2" y="5"/>
                        </a:lnTo>
                        <a:lnTo>
                          <a:pt x="0" y="4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47" name="Freeform 434"/>
                  <p:cNvSpPr>
                    <a:spLocks/>
                  </p:cNvSpPr>
                  <p:nvPr/>
                </p:nvSpPr>
                <p:spPr bwMode="auto">
                  <a:xfrm>
                    <a:off x="3581" y="3083"/>
                    <a:ext cx="1" cy="2"/>
                  </a:xfrm>
                  <a:custGeom>
                    <a:avLst/>
                    <a:gdLst>
                      <a:gd name="T0" fmla="*/ 0 w 2"/>
                      <a:gd name="T1" fmla="*/ 2 h 5"/>
                      <a:gd name="T2" fmla="*/ 1 w 2"/>
                      <a:gd name="T3" fmla="*/ 0 h 5"/>
                      <a:gd name="T4" fmla="*/ 1 w 2"/>
                      <a:gd name="T5" fmla="*/ 0 h 5"/>
                      <a:gd name="T6" fmla="*/ 1 w 2"/>
                      <a:gd name="T7" fmla="*/ 0 h 5"/>
                      <a:gd name="T8" fmla="*/ 1 w 2"/>
                      <a:gd name="T9" fmla="*/ 2 h 5"/>
                      <a:gd name="T10" fmla="*/ 0 w 2"/>
                      <a:gd name="T11" fmla="*/ 2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" h="5">
                        <a:moveTo>
                          <a:pt x="0" y="5"/>
                        </a:moveTo>
                        <a:lnTo>
                          <a:pt x="1" y="0"/>
                        </a:lnTo>
                        <a:lnTo>
                          <a:pt x="2" y="0"/>
                        </a:lnTo>
                        <a:lnTo>
                          <a:pt x="2" y="5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48" name="Freeform 435"/>
                  <p:cNvSpPr>
                    <a:spLocks/>
                  </p:cNvSpPr>
                  <p:nvPr/>
                </p:nvSpPr>
                <p:spPr bwMode="auto">
                  <a:xfrm>
                    <a:off x="3582" y="3083"/>
                    <a:ext cx="1" cy="2"/>
                  </a:xfrm>
                  <a:custGeom>
                    <a:avLst/>
                    <a:gdLst>
                      <a:gd name="T0" fmla="*/ 0 w 2"/>
                      <a:gd name="T1" fmla="*/ 2 h 5"/>
                      <a:gd name="T2" fmla="*/ 0 w 2"/>
                      <a:gd name="T3" fmla="*/ 0 h 5"/>
                      <a:gd name="T4" fmla="*/ 1 w 2"/>
                      <a:gd name="T5" fmla="*/ 0 h 5"/>
                      <a:gd name="T6" fmla="*/ 1 w 2"/>
                      <a:gd name="T7" fmla="*/ 0 h 5"/>
                      <a:gd name="T8" fmla="*/ 1 w 2"/>
                      <a:gd name="T9" fmla="*/ 2 h 5"/>
                      <a:gd name="T10" fmla="*/ 0 w 2"/>
                      <a:gd name="T11" fmla="*/ 2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2" h="5">
                        <a:moveTo>
                          <a:pt x="0" y="5"/>
                        </a:moveTo>
                        <a:lnTo>
                          <a:pt x="0" y="0"/>
                        </a:lnTo>
                        <a:lnTo>
                          <a:pt x="2" y="0"/>
                        </a:lnTo>
                        <a:lnTo>
                          <a:pt x="2" y="5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49" name="Freeform 436"/>
                  <p:cNvSpPr>
                    <a:spLocks/>
                  </p:cNvSpPr>
                  <p:nvPr/>
                </p:nvSpPr>
                <p:spPr bwMode="auto">
                  <a:xfrm>
                    <a:off x="3583" y="3083"/>
                    <a:ext cx="2" cy="2"/>
                  </a:xfrm>
                  <a:custGeom>
                    <a:avLst/>
                    <a:gdLst>
                      <a:gd name="T0" fmla="*/ 0 w 7"/>
                      <a:gd name="T1" fmla="*/ 2 h 5"/>
                      <a:gd name="T2" fmla="*/ 0 w 7"/>
                      <a:gd name="T3" fmla="*/ 0 h 5"/>
                      <a:gd name="T4" fmla="*/ 1 w 7"/>
                      <a:gd name="T5" fmla="*/ 0 h 5"/>
                      <a:gd name="T6" fmla="*/ 2 w 7"/>
                      <a:gd name="T7" fmla="*/ 1 h 5"/>
                      <a:gd name="T8" fmla="*/ 1 w 7"/>
                      <a:gd name="T9" fmla="*/ 2 h 5"/>
                      <a:gd name="T10" fmla="*/ 0 w 7"/>
                      <a:gd name="T11" fmla="*/ 2 h 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5">
                        <a:moveTo>
                          <a:pt x="0" y="5"/>
                        </a:moveTo>
                        <a:lnTo>
                          <a:pt x="0" y="0"/>
                        </a:lnTo>
                        <a:lnTo>
                          <a:pt x="5" y="0"/>
                        </a:lnTo>
                        <a:lnTo>
                          <a:pt x="7" y="2"/>
                        </a:lnTo>
                        <a:lnTo>
                          <a:pt x="3" y="5"/>
                        </a:lnTo>
                        <a:lnTo>
                          <a:pt x="0" y="5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50" name="Freeform 437"/>
                  <p:cNvSpPr>
                    <a:spLocks/>
                  </p:cNvSpPr>
                  <p:nvPr/>
                </p:nvSpPr>
                <p:spPr bwMode="auto">
                  <a:xfrm>
                    <a:off x="3584" y="3084"/>
                    <a:ext cx="1" cy="16"/>
                  </a:xfrm>
                  <a:custGeom>
                    <a:avLst/>
                    <a:gdLst>
                      <a:gd name="T0" fmla="*/ 0 w 5"/>
                      <a:gd name="T1" fmla="*/ 1 h 63"/>
                      <a:gd name="T2" fmla="*/ 1 w 5"/>
                      <a:gd name="T3" fmla="*/ 0 h 63"/>
                      <a:gd name="T4" fmla="*/ 1 w 5"/>
                      <a:gd name="T5" fmla="*/ 16 h 63"/>
                      <a:gd name="T6" fmla="*/ 1 w 5"/>
                      <a:gd name="T7" fmla="*/ 16 h 63"/>
                      <a:gd name="T8" fmla="*/ 0 w 5"/>
                      <a:gd name="T9" fmla="*/ 16 h 63"/>
                      <a:gd name="T10" fmla="*/ 0 w 5"/>
                      <a:gd name="T11" fmla="*/ 1 h 63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63">
                        <a:moveTo>
                          <a:pt x="0" y="3"/>
                        </a:moveTo>
                        <a:lnTo>
                          <a:pt x="4" y="0"/>
                        </a:lnTo>
                        <a:lnTo>
                          <a:pt x="5" y="63"/>
                        </a:lnTo>
                        <a:lnTo>
                          <a:pt x="1" y="63"/>
                        </a:lnTo>
                        <a:lnTo>
                          <a:pt x="0" y="3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51" name="Freeform 438"/>
                  <p:cNvSpPr>
                    <a:spLocks/>
                  </p:cNvSpPr>
                  <p:nvPr/>
                </p:nvSpPr>
                <p:spPr bwMode="auto">
                  <a:xfrm>
                    <a:off x="3584" y="3100"/>
                    <a:ext cx="1" cy="8"/>
                  </a:xfrm>
                  <a:custGeom>
                    <a:avLst/>
                    <a:gdLst>
                      <a:gd name="T0" fmla="*/ 0 w 4"/>
                      <a:gd name="T1" fmla="*/ 0 h 34"/>
                      <a:gd name="T2" fmla="*/ 1 w 4"/>
                      <a:gd name="T3" fmla="*/ 0 h 34"/>
                      <a:gd name="T4" fmla="*/ 1 w 4"/>
                      <a:gd name="T5" fmla="*/ 8 h 34"/>
                      <a:gd name="T6" fmla="*/ 0 w 4"/>
                      <a:gd name="T7" fmla="*/ 8 h 34"/>
                      <a:gd name="T8" fmla="*/ 0 w 4"/>
                      <a:gd name="T9" fmla="*/ 8 h 34"/>
                      <a:gd name="T10" fmla="*/ 0 w 4"/>
                      <a:gd name="T11" fmla="*/ 0 h 3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4" h="34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4" y="34"/>
                        </a:lnTo>
                        <a:lnTo>
                          <a:pt x="0" y="34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52" name="Freeform 439"/>
                  <p:cNvSpPr>
                    <a:spLocks/>
                  </p:cNvSpPr>
                  <p:nvPr/>
                </p:nvSpPr>
                <p:spPr bwMode="auto">
                  <a:xfrm>
                    <a:off x="3584" y="3108"/>
                    <a:ext cx="2" cy="9"/>
                  </a:xfrm>
                  <a:custGeom>
                    <a:avLst/>
                    <a:gdLst>
                      <a:gd name="T0" fmla="*/ 0 w 6"/>
                      <a:gd name="T1" fmla="*/ 0 h 35"/>
                      <a:gd name="T2" fmla="*/ 1 w 6"/>
                      <a:gd name="T3" fmla="*/ 0 h 35"/>
                      <a:gd name="T4" fmla="*/ 2 w 6"/>
                      <a:gd name="T5" fmla="*/ 9 h 35"/>
                      <a:gd name="T6" fmla="*/ 2 w 6"/>
                      <a:gd name="T7" fmla="*/ 9 h 35"/>
                      <a:gd name="T8" fmla="*/ 1 w 6"/>
                      <a:gd name="T9" fmla="*/ 9 h 35"/>
                      <a:gd name="T10" fmla="*/ 0 w 6"/>
                      <a:gd name="T11" fmla="*/ 0 h 3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35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6" y="35"/>
                        </a:lnTo>
                        <a:lnTo>
                          <a:pt x="2" y="35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53" name="Freeform 440"/>
                  <p:cNvSpPr>
                    <a:spLocks/>
                  </p:cNvSpPr>
                  <p:nvPr/>
                </p:nvSpPr>
                <p:spPr bwMode="auto">
                  <a:xfrm>
                    <a:off x="3585" y="3117"/>
                    <a:ext cx="1" cy="9"/>
                  </a:xfrm>
                  <a:custGeom>
                    <a:avLst/>
                    <a:gdLst>
                      <a:gd name="T0" fmla="*/ 0 w 5"/>
                      <a:gd name="T1" fmla="*/ 0 h 37"/>
                      <a:gd name="T2" fmla="*/ 1 w 5"/>
                      <a:gd name="T3" fmla="*/ 0 h 37"/>
                      <a:gd name="T4" fmla="*/ 1 w 5"/>
                      <a:gd name="T5" fmla="*/ 9 h 37"/>
                      <a:gd name="T6" fmla="*/ 0 w 5"/>
                      <a:gd name="T7" fmla="*/ 9 h 37"/>
                      <a:gd name="T8" fmla="*/ 0 w 5"/>
                      <a:gd name="T9" fmla="*/ 9 h 37"/>
                      <a:gd name="T10" fmla="*/ 0 w 5"/>
                      <a:gd name="T11" fmla="*/ 0 h 37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37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5" y="37"/>
                        </a:lnTo>
                        <a:lnTo>
                          <a:pt x="1" y="37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54" name="Freeform 441"/>
                  <p:cNvSpPr>
                    <a:spLocks/>
                  </p:cNvSpPr>
                  <p:nvPr/>
                </p:nvSpPr>
                <p:spPr bwMode="auto">
                  <a:xfrm>
                    <a:off x="3585" y="3126"/>
                    <a:ext cx="2" cy="10"/>
                  </a:xfrm>
                  <a:custGeom>
                    <a:avLst/>
                    <a:gdLst>
                      <a:gd name="T0" fmla="*/ 0 w 6"/>
                      <a:gd name="T1" fmla="*/ 0 h 38"/>
                      <a:gd name="T2" fmla="*/ 1 w 6"/>
                      <a:gd name="T3" fmla="*/ 0 h 38"/>
                      <a:gd name="T4" fmla="*/ 2 w 6"/>
                      <a:gd name="T5" fmla="*/ 10 h 38"/>
                      <a:gd name="T6" fmla="*/ 2 w 6"/>
                      <a:gd name="T7" fmla="*/ 10 h 38"/>
                      <a:gd name="T8" fmla="*/ 1 w 6"/>
                      <a:gd name="T9" fmla="*/ 10 h 38"/>
                      <a:gd name="T10" fmla="*/ 0 w 6"/>
                      <a:gd name="T11" fmla="*/ 0 h 38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38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6" y="38"/>
                        </a:lnTo>
                        <a:lnTo>
                          <a:pt x="2" y="38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55" name="Freeform 442"/>
                  <p:cNvSpPr>
                    <a:spLocks/>
                  </p:cNvSpPr>
                  <p:nvPr/>
                </p:nvSpPr>
                <p:spPr bwMode="auto">
                  <a:xfrm>
                    <a:off x="3586" y="3136"/>
                    <a:ext cx="1" cy="9"/>
                  </a:xfrm>
                  <a:custGeom>
                    <a:avLst/>
                    <a:gdLst>
                      <a:gd name="T0" fmla="*/ 0 w 5"/>
                      <a:gd name="T1" fmla="*/ 0 h 39"/>
                      <a:gd name="T2" fmla="*/ 1 w 5"/>
                      <a:gd name="T3" fmla="*/ 0 h 39"/>
                      <a:gd name="T4" fmla="*/ 1 w 5"/>
                      <a:gd name="T5" fmla="*/ 9 h 39"/>
                      <a:gd name="T6" fmla="*/ 0 w 5"/>
                      <a:gd name="T7" fmla="*/ 9 h 39"/>
                      <a:gd name="T8" fmla="*/ 0 w 5"/>
                      <a:gd name="T9" fmla="*/ 9 h 39"/>
                      <a:gd name="T10" fmla="*/ 0 w 5"/>
                      <a:gd name="T11" fmla="*/ 0 h 3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5" h="39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5" y="39"/>
                        </a:lnTo>
                        <a:lnTo>
                          <a:pt x="1" y="39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56" name="Freeform 443"/>
                  <p:cNvSpPr>
                    <a:spLocks/>
                  </p:cNvSpPr>
                  <p:nvPr/>
                </p:nvSpPr>
                <p:spPr bwMode="auto">
                  <a:xfrm>
                    <a:off x="3586" y="3145"/>
                    <a:ext cx="2" cy="11"/>
                  </a:xfrm>
                  <a:custGeom>
                    <a:avLst/>
                    <a:gdLst>
                      <a:gd name="T0" fmla="*/ 0 w 6"/>
                      <a:gd name="T1" fmla="*/ 0 h 41"/>
                      <a:gd name="T2" fmla="*/ 1 w 6"/>
                      <a:gd name="T3" fmla="*/ 0 h 41"/>
                      <a:gd name="T4" fmla="*/ 2 w 6"/>
                      <a:gd name="T5" fmla="*/ 11 h 41"/>
                      <a:gd name="T6" fmla="*/ 2 w 6"/>
                      <a:gd name="T7" fmla="*/ 11 h 41"/>
                      <a:gd name="T8" fmla="*/ 1 w 6"/>
                      <a:gd name="T9" fmla="*/ 11 h 41"/>
                      <a:gd name="T10" fmla="*/ 0 w 6"/>
                      <a:gd name="T11" fmla="*/ 0 h 41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6" h="41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6" y="41"/>
                        </a:lnTo>
                        <a:lnTo>
                          <a:pt x="2" y="41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57" name="Freeform 444"/>
                  <p:cNvSpPr>
                    <a:spLocks/>
                  </p:cNvSpPr>
                  <p:nvPr/>
                </p:nvSpPr>
                <p:spPr bwMode="auto">
                  <a:xfrm>
                    <a:off x="3587" y="3156"/>
                    <a:ext cx="2" cy="21"/>
                  </a:xfrm>
                  <a:custGeom>
                    <a:avLst/>
                    <a:gdLst>
                      <a:gd name="T0" fmla="*/ 0 w 8"/>
                      <a:gd name="T1" fmla="*/ 0 h 84"/>
                      <a:gd name="T2" fmla="*/ 1 w 8"/>
                      <a:gd name="T3" fmla="*/ 0 h 84"/>
                      <a:gd name="T4" fmla="*/ 2 w 8"/>
                      <a:gd name="T5" fmla="*/ 21 h 84"/>
                      <a:gd name="T6" fmla="*/ 2 w 8"/>
                      <a:gd name="T7" fmla="*/ 21 h 84"/>
                      <a:gd name="T8" fmla="*/ 1 w 8"/>
                      <a:gd name="T9" fmla="*/ 21 h 84"/>
                      <a:gd name="T10" fmla="*/ 0 w 8"/>
                      <a:gd name="T11" fmla="*/ 0 h 84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8" h="84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8" y="84"/>
                        </a:lnTo>
                        <a:lnTo>
                          <a:pt x="4" y="84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58" name="Freeform 445"/>
                  <p:cNvSpPr>
                    <a:spLocks/>
                  </p:cNvSpPr>
                  <p:nvPr/>
                </p:nvSpPr>
                <p:spPr bwMode="auto">
                  <a:xfrm>
                    <a:off x="3588" y="3177"/>
                    <a:ext cx="2" cy="21"/>
                  </a:xfrm>
                  <a:custGeom>
                    <a:avLst/>
                    <a:gdLst>
                      <a:gd name="T0" fmla="*/ 0 w 7"/>
                      <a:gd name="T1" fmla="*/ 0 h 85"/>
                      <a:gd name="T2" fmla="*/ 1 w 7"/>
                      <a:gd name="T3" fmla="*/ 0 h 85"/>
                      <a:gd name="T4" fmla="*/ 2 w 7"/>
                      <a:gd name="T5" fmla="*/ 21 h 85"/>
                      <a:gd name="T6" fmla="*/ 2 w 7"/>
                      <a:gd name="T7" fmla="*/ 21 h 85"/>
                      <a:gd name="T8" fmla="*/ 1 w 7"/>
                      <a:gd name="T9" fmla="*/ 21 h 85"/>
                      <a:gd name="T10" fmla="*/ 0 w 7"/>
                      <a:gd name="T11" fmla="*/ 0 h 85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85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7" y="85"/>
                        </a:lnTo>
                        <a:lnTo>
                          <a:pt x="3" y="85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259" name="Freeform 446"/>
                  <p:cNvSpPr>
                    <a:spLocks/>
                  </p:cNvSpPr>
                  <p:nvPr/>
                </p:nvSpPr>
                <p:spPr bwMode="auto">
                  <a:xfrm>
                    <a:off x="3589" y="3198"/>
                    <a:ext cx="2" cy="22"/>
                  </a:xfrm>
                  <a:custGeom>
                    <a:avLst/>
                    <a:gdLst>
                      <a:gd name="T0" fmla="*/ 0 w 7"/>
                      <a:gd name="T1" fmla="*/ 0 h 89"/>
                      <a:gd name="T2" fmla="*/ 1 w 7"/>
                      <a:gd name="T3" fmla="*/ 0 h 89"/>
                      <a:gd name="T4" fmla="*/ 2 w 7"/>
                      <a:gd name="T5" fmla="*/ 22 h 89"/>
                      <a:gd name="T6" fmla="*/ 2 w 7"/>
                      <a:gd name="T7" fmla="*/ 22 h 89"/>
                      <a:gd name="T8" fmla="*/ 1 w 7"/>
                      <a:gd name="T9" fmla="*/ 22 h 89"/>
                      <a:gd name="T10" fmla="*/ 0 w 7"/>
                      <a:gd name="T11" fmla="*/ 0 h 89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7" h="89">
                        <a:moveTo>
                          <a:pt x="0" y="0"/>
                        </a:moveTo>
                        <a:lnTo>
                          <a:pt x="4" y="0"/>
                        </a:lnTo>
                        <a:lnTo>
                          <a:pt x="7" y="89"/>
                        </a:lnTo>
                        <a:lnTo>
                          <a:pt x="3" y="89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noFill/>
                  <a:ln>
                    <a:noFill/>
                  </a:ln>
                  <a:extLst>
                    <a:ext uri="{909E8E84-426E-40dd-AFC4-6F175D3DCCD1}">
                      <a14:hiddenFill xmlns=""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="" xmlns:a14="http://schemas.microsoft.com/office/drawing/2010/main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22" name="Freeform 447"/>
                <p:cNvSpPr>
                  <a:spLocks/>
                </p:cNvSpPr>
                <p:nvPr/>
              </p:nvSpPr>
              <p:spPr bwMode="auto">
                <a:xfrm>
                  <a:off x="3585" y="3306"/>
                  <a:ext cx="6" cy="18"/>
                </a:xfrm>
                <a:custGeom>
                  <a:avLst/>
                  <a:gdLst>
                    <a:gd name="T0" fmla="*/ 5 w 19"/>
                    <a:gd name="T1" fmla="*/ 0 h 72"/>
                    <a:gd name="T2" fmla="*/ 6 w 19"/>
                    <a:gd name="T3" fmla="*/ 0 h 72"/>
                    <a:gd name="T4" fmla="*/ 1 w 19"/>
                    <a:gd name="T5" fmla="*/ 18 h 72"/>
                    <a:gd name="T6" fmla="*/ 0 w 19"/>
                    <a:gd name="T7" fmla="*/ 18 h 72"/>
                    <a:gd name="T8" fmla="*/ 0 w 19"/>
                    <a:gd name="T9" fmla="*/ 18 h 72"/>
                    <a:gd name="T10" fmla="*/ 5 w 19"/>
                    <a:gd name="T11" fmla="*/ 0 h 72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9" h="72">
                      <a:moveTo>
                        <a:pt x="15" y="0"/>
                      </a:moveTo>
                      <a:lnTo>
                        <a:pt x="19" y="1"/>
                      </a:lnTo>
                      <a:lnTo>
                        <a:pt x="4" y="72"/>
                      </a:lnTo>
                      <a:lnTo>
                        <a:pt x="0" y="72"/>
                      </a:lnTo>
                      <a:lnTo>
                        <a:pt x="15" y="0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3" name="Freeform 448"/>
                <p:cNvSpPr>
                  <a:spLocks/>
                </p:cNvSpPr>
                <p:nvPr/>
              </p:nvSpPr>
              <p:spPr bwMode="auto">
                <a:xfrm>
                  <a:off x="3570" y="3345"/>
                  <a:ext cx="16" cy="21"/>
                </a:xfrm>
                <a:custGeom>
                  <a:avLst/>
                  <a:gdLst>
                    <a:gd name="T0" fmla="*/ 15 w 49"/>
                    <a:gd name="T1" fmla="*/ 0 h 84"/>
                    <a:gd name="T2" fmla="*/ 16 w 49"/>
                    <a:gd name="T3" fmla="*/ 1 h 84"/>
                    <a:gd name="T4" fmla="*/ 2 w 49"/>
                    <a:gd name="T5" fmla="*/ 21 h 84"/>
                    <a:gd name="T6" fmla="*/ 0 w 49"/>
                    <a:gd name="T7" fmla="*/ 21 h 84"/>
                    <a:gd name="T8" fmla="*/ 0 w 49"/>
                    <a:gd name="T9" fmla="*/ 20 h 84"/>
                    <a:gd name="T10" fmla="*/ 15 w 49"/>
                    <a:gd name="T11" fmla="*/ 0 h 8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49" h="84">
                      <a:moveTo>
                        <a:pt x="45" y="0"/>
                      </a:moveTo>
                      <a:lnTo>
                        <a:pt x="49" y="2"/>
                      </a:lnTo>
                      <a:lnTo>
                        <a:pt x="5" y="84"/>
                      </a:lnTo>
                      <a:lnTo>
                        <a:pt x="0" y="82"/>
                      </a:lnTo>
                      <a:lnTo>
                        <a:pt x="1" y="81"/>
                      </a:lnTo>
                      <a:lnTo>
                        <a:pt x="45" y="0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4" name="Freeform 449"/>
                <p:cNvSpPr>
                  <a:spLocks/>
                </p:cNvSpPr>
                <p:nvPr/>
              </p:nvSpPr>
              <p:spPr bwMode="auto">
                <a:xfrm>
                  <a:off x="3568" y="3366"/>
                  <a:ext cx="4" cy="27"/>
                </a:xfrm>
                <a:custGeom>
                  <a:avLst/>
                  <a:gdLst>
                    <a:gd name="T0" fmla="*/ 2 w 10"/>
                    <a:gd name="T1" fmla="*/ 0 h 109"/>
                    <a:gd name="T2" fmla="*/ 4 w 10"/>
                    <a:gd name="T3" fmla="*/ 0 h 109"/>
                    <a:gd name="T4" fmla="*/ 2 w 10"/>
                    <a:gd name="T5" fmla="*/ 27 h 109"/>
                    <a:gd name="T6" fmla="*/ 1 w 10"/>
                    <a:gd name="T7" fmla="*/ 27 h 109"/>
                    <a:gd name="T8" fmla="*/ 0 w 10"/>
                    <a:gd name="T9" fmla="*/ 27 h 109"/>
                    <a:gd name="T10" fmla="*/ 2 w 10"/>
                    <a:gd name="T11" fmla="*/ 0 h 10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109">
                      <a:moveTo>
                        <a:pt x="5" y="0"/>
                      </a:moveTo>
                      <a:lnTo>
                        <a:pt x="10" y="2"/>
                      </a:lnTo>
                      <a:lnTo>
                        <a:pt x="4" y="108"/>
                      </a:lnTo>
                      <a:lnTo>
                        <a:pt x="3" y="109"/>
                      </a:lnTo>
                      <a:lnTo>
                        <a:pt x="0" y="107"/>
                      </a:lnTo>
                      <a:lnTo>
                        <a:pt x="5" y="0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5" name="Freeform 450"/>
                <p:cNvSpPr>
                  <a:spLocks/>
                </p:cNvSpPr>
                <p:nvPr/>
              </p:nvSpPr>
              <p:spPr bwMode="auto">
                <a:xfrm>
                  <a:off x="3560" y="3393"/>
                  <a:ext cx="8" cy="8"/>
                </a:xfrm>
                <a:custGeom>
                  <a:avLst/>
                  <a:gdLst>
                    <a:gd name="T0" fmla="*/ 7 w 26"/>
                    <a:gd name="T1" fmla="*/ 0 h 29"/>
                    <a:gd name="T2" fmla="*/ 8 w 26"/>
                    <a:gd name="T3" fmla="*/ 1 h 29"/>
                    <a:gd name="T4" fmla="*/ 1 w 26"/>
                    <a:gd name="T5" fmla="*/ 8 h 29"/>
                    <a:gd name="T6" fmla="*/ 0 w 26"/>
                    <a:gd name="T7" fmla="*/ 7 h 29"/>
                    <a:gd name="T8" fmla="*/ 0 w 26"/>
                    <a:gd name="T9" fmla="*/ 7 h 29"/>
                    <a:gd name="T10" fmla="*/ 7 w 26"/>
                    <a:gd name="T11" fmla="*/ 0 h 2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6" h="29">
                      <a:moveTo>
                        <a:pt x="24" y="0"/>
                      </a:moveTo>
                      <a:lnTo>
                        <a:pt x="26" y="2"/>
                      </a:lnTo>
                      <a:lnTo>
                        <a:pt x="2" y="29"/>
                      </a:lnTo>
                      <a:lnTo>
                        <a:pt x="0" y="26"/>
                      </a:lnTo>
                      <a:lnTo>
                        <a:pt x="24" y="0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6" name="Freeform 451"/>
                <p:cNvSpPr>
                  <a:spLocks/>
                </p:cNvSpPr>
                <p:nvPr/>
              </p:nvSpPr>
              <p:spPr bwMode="auto">
                <a:xfrm>
                  <a:off x="3551" y="3400"/>
                  <a:ext cx="9" cy="14"/>
                </a:xfrm>
                <a:custGeom>
                  <a:avLst/>
                  <a:gdLst>
                    <a:gd name="T0" fmla="*/ 8 w 29"/>
                    <a:gd name="T1" fmla="*/ 0 h 55"/>
                    <a:gd name="T2" fmla="*/ 9 w 29"/>
                    <a:gd name="T3" fmla="*/ 1 h 55"/>
                    <a:gd name="T4" fmla="*/ 1 w 29"/>
                    <a:gd name="T5" fmla="*/ 13 h 55"/>
                    <a:gd name="T6" fmla="*/ 1 w 29"/>
                    <a:gd name="T7" fmla="*/ 14 h 55"/>
                    <a:gd name="T8" fmla="*/ 0 w 29"/>
                    <a:gd name="T9" fmla="*/ 13 h 55"/>
                    <a:gd name="T10" fmla="*/ 8 w 29"/>
                    <a:gd name="T11" fmla="*/ 0 h 55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9" h="55">
                      <a:moveTo>
                        <a:pt x="27" y="0"/>
                      </a:moveTo>
                      <a:lnTo>
                        <a:pt x="29" y="3"/>
                      </a:lnTo>
                      <a:lnTo>
                        <a:pt x="3" y="53"/>
                      </a:lnTo>
                      <a:lnTo>
                        <a:pt x="2" y="55"/>
                      </a:lnTo>
                      <a:lnTo>
                        <a:pt x="0" y="51"/>
                      </a:lnTo>
                      <a:lnTo>
                        <a:pt x="27" y="0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7" name="Freeform 452"/>
                <p:cNvSpPr>
                  <a:spLocks/>
                </p:cNvSpPr>
                <p:nvPr/>
              </p:nvSpPr>
              <p:spPr bwMode="auto">
                <a:xfrm>
                  <a:off x="3544" y="3413"/>
                  <a:ext cx="6" cy="11"/>
                </a:xfrm>
                <a:custGeom>
                  <a:avLst/>
                  <a:gdLst>
                    <a:gd name="T0" fmla="*/ 5 w 17"/>
                    <a:gd name="T1" fmla="*/ 0 h 42"/>
                    <a:gd name="T2" fmla="*/ 6 w 17"/>
                    <a:gd name="T3" fmla="*/ 1 h 42"/>
                    <a:gd name="T4" fmla="*/ 1 w 17"/>
                    <a:gd name="T5" fmla="*/ 10 h 42"/>
                    <a:gd name="T6" fmla="*/ 1 w 17"/>
                    <a:gd name="T7" fmla="*/ 11 h 42"/>
                    <a:gd name="T8" fmla="*/ 0 w 17"/>
                    <a:gd name="T9" fmla="*/ 10 h 42"/>
                    <a:gd name="T10" fmla="*/ 5 w 17"/>
                    <a:gd name="T11" fmla="*/ 0 h 42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7" h="42">
                      <a:moveTo>
                        <a:pt x="15" y="0"/>
                      </a:moveTo>
                      <a:lnTo>
                        <a:pt x="17" y="3"/>
                      </a:lnTo>
                      <a:lnTo>
                        <a:pt x="3" y="40"/>
                      </a:lnTo>
                      <a:lnTo>
                        <a:pt x="2" y="42"/>
                      </a:lnTo>
                      <a:lnTo>
                        <a:pt x="0" y="38"/>
                      </a:lnTo>
                      <a:lnTo>
                        <a:pt x="15" y="0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8" name="Freeform 453"/>
                <p:cNvSpPr>
                  <a:spLocks/>
                </p:cNvSpPr>
                <p:nvPr/>
              </p:nvSpPr>
              <p:spPr bwMode="auto">
                <a:xfrm>
                  <a:off x="3313" y="3024"/>
                  <a:ext cx="114" cy="349"/>
                </a:xfrm>
                <a:custGeom>
                  <a:avLst/>
                  <a:gdLst>
                    <a:gd name="T0" fmla="*/ 55 w 342"/>
                    <a:gd name="T1" fmla="*/ 325 h 1397"/>
                    <a:gd name="T2" fmla="*/ 53 w 342"/>
                    <a:gd name="T3" fmla="*/ 263 h 1397"/>
                    <a:gd name="T4" fmla="*/ 64 w 342"/>
                    <a:gd name="T5" fmla="*/ 251 h 1397"/>
                    <a:gd name="T6" fmla="*/ 68 w 342"/>
                    <a:gd name="T7" fmla="*/ 246 h 1397"/>
                    <a:gd name="T8" fmla="*/ 61 w 342"/>
                    <a:gd name="T9" fmla="*/ 235 h 1397"/>
                    <a:gd name="T10" fmla="*/ 41 w 342"/>
                    <a:gd name="T11" fmla="*/ 213 h 1397"/>
                    <a:gd name="T12" fmla="*/ 39 w 342"/>
                    <a:gd name="T13" fmla="*/ 212 h 1397"/>
                    <a:gd name="T14" fmla="*/ 21 w 342"/>
                    <a:gd name="T15" fmla="*/ 178 h 1397"/>
                    <a:gd name="T16" fmla="*/ 17 w 342"/>
                    <a:gd name="T17" fmla="*/ 164 h 1397"/>
                    <a:gd name="T18" fmla="*/ 12 w 342"/>
                    <a:gd name="T19" fmla="*/ 134 h 1397"/>
                    <a:gd name="T20" fmla="*/ 10 w 342"/>
                    <a:gd name="T21" fmla="*/ 119 h 1397"/>
                    <a:gd name="T22" fmla="*/ 8 w 342"/>
                    <a:gd name="T23" fmla="*/ 106 h 1397"/>
                    <a:gd name="T24" fmla="*/ 7 w 342"/>
                    <a:gd name="T25" fmla="*/ 103 h 1397"/>
                    <a:gd name="T26" fmla="*/ 5 w 342"/>
                    <a:gd name="T27" fmla="*/ 93 h 1397"/>
                    <a:gd name="T28" fmla="*/ 3 w 342"/>
                    <a:gd name="T29" fmla="*/ 83 h 1397"/>
                    <a:gd name="T30" fmla="*/ 0 w 342"/>
                    <a:gd name="T31" fmla="*/ 59 h 1397"/>
                    <a:gd name="T32" fmla="*/ 4 w 342"/>
                    <a:gd name="T33" fmla="*/ 40 h 1397"/>
                    <a:gd name="T34" fmla="*/ 9 w 342"/>
                    <a:gd name="T35" fmla="*/ 35 h 1397"/>
                    <a:gd name="T36" fmla="*/ 13 w 342"/>
                    <a:gd name="T37" fmla="*/ 24 h 1397"/>
                    <a:gd name="T38" fmla="*/ 18 w 342"/>
                    <a:gd name="T39" fmla="*/ 18 h 1397"/>
                    <a:gd name="T40" fmla="*/ 25 w 342"/>
                    <a:gd name="T41" fmla="*/ 11 h 1397"/>
                    <a:gd name="T42" fmla="*/ 31 w 342"/>
                    <a:gd name="T43" fmla="*/ 1 h 1397"/>
                    <a:gd name="T44" fmla="*/ 36 w 342"/>
                    <a:gd name="T45" fmla="*/ 0 h 1397"/>
                    <a:gd name="T46" fmla="*/ 85 w 342"/>
                    <a:gd name="T47" fmla="*/ 26 h 1397"/>
                    <a:gd name="T48" fmla="*/ 91 w 342"/>
                    <a:gd name="T49" fmla="*/ 42 h 1397"/>
                    <a:gd name="T50" fmla="*/ 93 w 342"/>
                    <a:gd name="T51" fmla="*/ 53 h 1397"/>
                    <a:gd name="T52" fmla="*/ 110 w 342"/>
                    <a:gd name="T53" fmla="*/ 159 h 1397"/>
                    <a:gd name="T54" fmla="*/ 112 w 342"/>
                    <a:gd name="T55" fmla="*/ 176 h 1397"/>
                    <a:gd name="T56" fmla="*/ 114 w 342"/>
                    <a:gd name="T57" fmla="*/ 193 h 1397"/>
                    <a:gd name="T58" fmla="*/ 109 w 342"/>
                    <a:gd name="T59" fmla="*/ 205 h 1397"/>
                    <a:gd name="T60" fmla="*/ 108 w 342"/>
                    <a:gd name="T61" fmla="*/ 206 h 1397"/>
                    <a:gd name="T62" fmla="*/ 107 w 342"/>
                    <a:gd name="T63" fmla="*/ 207 h 1397"/>
                    <a:gd name="T64" fmla="*/ 96 w 342"/>
                    <a:gd name="T65" fmla="*/ 229 h 1397"/>
                    <a:gd name="T66" fmla="*/ 96 w 342"/>
                    <a:gd name="T67" fmla="*/ 241 h 1397"/>
                    <a:gd name="T68" fmla="*/ 104 w 342"/>
                    <a:gd name="T69" fmla="*/ 276 h 1397"/>
                    <a:gd name="T70" fmla="*/ 101 w 342"/>
                    <a:gd name="T71" fmla="*/ 322 h 1397"/>
                    <a:gd name="T72" fmla="*/ 96 w 342"/>
                    <a:gd name="T73" fmla="*/ 341 h 1397"/>
                    <a:gd name="T74" fmla="*/ 91 w 342"/>
                    <a:gd name="T75" fmla="*/ 343 h 1397"/>
                    <a:gd name="T76" fmla="*/ 89 w 342"/>
                    <a:gd name="T77" fmla="*/ 344 h 1397"/>
                    <a:gd name="T78" fmla="*/ 74 w 342"/>
                    <a:gd name="T79" fmla="*/ 349 h 1397"/>
                    <a:gd name="T80" fmla="*/ 57 w 342"/>
                    <a:gd name="T81" fmla="*/ 330 h 1397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</a:gdLst>
                  <a:ahLst/>
                  <a:cxnLst>
                    <a:cxn ang="T82">
                      <a:pos x="T0" y="T1"/>
                    </a:cxn>
                    <a:cxn ang="T83">
                      <a:pos x="T2" y="T3"/>
                    </a:cxn>
                    <a:cxn ang="T84">
                      <a:pos x="T4" y="T5"/>
                    </a:cxn>
                    <a:cxn ang="T85">
                      <a:pos x="T6" y="T7"/>
                    </a:cxn>
                    <a:cxn ang="T86">
                      <a:pos x="T8" y="T9"/>
                    </a:cxn>
                    <a:cxn ang="T87">
                      <a:pos x="T10" y="T11"/>
                    </a:cxn>
                    <a:cxn ang="T88">
                      <a:pos x="T12" y="T13"/>
                    </a:cxn>
                    <a:cxn ang="T89">
                      <a:pos x="T14" y="T15"/>
                    </a:cxn>
                    <a:cxn ang="T90">
                      <a:pos x="T16" y="T17"/>
                    </a:cxn>
                    <a:cxn ang="T91">
                      <a:pos x="T18" y="T19"/>
                    </a:cxn>
                    <a:cxn ang="T92">
                      <a:pos x="T20" y="T21"/>
                    </a:cxn>
                    <a:cxn ang="T93">
                      <a:pos x="T22" y="T23"/>
                    </a:cxn>
                    <a:cxn ang="T94">
                      <a:pos x="T24" y="T25"/>
                    </a:cxn>
                    <a:cxn ang="T95">
                      <a:pos x="T26" y="T27"/>
                    </a:cxn>
                    <a:cxn ang="T96">
                      <a:pos x="T28" y="T29"/>
                    </a:cxn>
                    <a:cxn ang="T97">
                      <a:pos x="T30" y="T31"/>
                    </a:cxn>
                    <a:cxn ang="T98">
                      <a:pos x="T32" y="T33"/>
                    </a:cxn>
                    <a:cxn ang="T99">
                      <a:pos x="T34" y="T35"/>
                    </a:cxn>
                    <a:cxn ang="T100">
                      <a:pos x="T36" y="T37"/>
                    </a:cxn>
                    <a:cxn ang="T101">
                      <a:pos x="T38" y="T39"/>
                    </a:cxn>
                    <a:cxn ang="T102">
                      <a:pos x="T40" y="T41"/>
                    </a:cxn>
                    <a:cxn ang="T103">
                      <a:pos x="T42" y="T43"/>
                    </a:cxn>
                    <a:cxn ang="T104">
                      <a:pos x="T44" y="T45"/>
                    </a:cxn>
                    <a:cxn ang="T105">
                      <a:pos x="T46" y="T47"/>
                    </a:cxn>
                    <a:cxn ang="T106">
                      <a:pos x="T48" y="T49"/>
                    </a:cxn>
                    <a:cxn ang="T107">
                      <a:pos x="T50" y="T51"/>
                    </a:cxn>
                    <a:cxn ang="T108">
                      <a:pos x="T52" y="T53"/>
                    </a:cxn>
                    <a:cxn ang="T109">
                      <a:pos x="T54" y="T55"/>
                    </a:cxn>
                    <a:cxn ang="T110">
                      <a:pos x="T56" y="T57"/>
                    </a:cxn>
                    <a:cxn ang="T111">
                      <a:pos x="T58" y="T59"/>
                    </a:cxn>
                    <a:cxn ang="T112">
                      <a:pos x="T60" y="T61"/>
                    </a:cxn>
                    <a:cxn ang="T113">
                      <a:pos x="T62" y="T63"/>
                    </a:cxn>
                    <a:cxn ang="T114">
                      <a:pos x="T64" y="T65"/>
                    </a:cxn>
                    <a:cxn ang="T115">
                      <a:pos x="T66" y="T67"/>
                    </a:cxn>
                    <a:cxn ang="T116">
                      <a:pos x="T68" y="T69"/>
                    </a:cxn>
                    <a:cxn ang="T117">
                      <a:pos x="T70" y="T71"/>
                    </a:cxn>
                    <a:cxn ang="T118">
                      <a:pos x="T72" y="T73"/>
                    </a:cxn>
                    <a:cxn ang="T119">
                      <a:pos x="T74" y="T75"/>
                    </a:cxn>
                    <a:cxn ang="T120">
                      <a:pos x="T76" y="T77"/>
                    </a:cxn>
                    <a:cxn ang="T121">
                      <a:pos x="T78" y="T79"/>
                    </a:cxn>
                    <a:cxn ang="T122">
                      <a:pos x="T80" y="T81"/>
                    </a:cxn>
                  </a:cxnLst>
                  <a:rect l="0" t="0" r="r" b="b"/>
                  <a:pathLst>
                    <a:path w="342" h="1397">
                      <a:moveTo>
                        <a:pt x="170" y="1322"/>
                      </a:moveTo>
                      <a:lnTo>
                        <a:pt x="166" y="1302"/>
                      </a:lnTo>
                      <a:lnTo>
                        <a:pt x="140" y="1085"/>
                      </a:lnTo>
                      <a:lnTo>
                        <a:pt x="160" y="1052"/>
                      </a:lnTo>
                      <a:lnTo>
                        <a:pt x="178" y="1014"/>
                      </a:lnTo>
                      <a:lnTo>
                        <a:pt x="192" y="1006"/>
                      </a:lnTo>
                      <a:lnTo>
                        <a:pt x="205" y="988"/>
                      </a:lnTo>
                      <a:lnTo>
                        <a:pt x="204" y="984"/>
                      </a:lnTo>
                      <a:lnTo>
                        <a:pt x="203" y="978"/>
                      </a:lnTo>
                      <a:lnTo>
                        <a:pt x="184" y="941"/>
                      </a:lnTo>
                      <a:lnTo>
                        <a:pt x="147" y="887"/>
                      </a:lnTo>
                      <a:lnTo>
                        <a:pt x="122" y="854"/>
                      </a:lnTo>
                      <a:lnTo>
                        <a:pt x="120" y="852"/>
                      </a:lnTo>
                      <a:lnTo>
                        <a:pt x="118" y="848"/>
                      </a:lnTo>
                      <a:lnTo>
                        <a:pt x="86" y="790"/>
                      </a:lnTo>
                      <a:lnTo>
                        <a:pt x="64" y="713"/>
                      </a:lnTo>
                      <a:lnTo>
                        <a:pt x="58" y="684"/>
                      </a:lnTo>
                      <a:lnTo>
                        <a:pt x="52" y="655"/>
                      </a:lnTo>
                      <a:lnTo>
                        <a:pt x="43" y="595"/>
                      </a:lnTo>
                      <a:lnTo>
                        <a:pt x="36" y="535"/>
                      </a:lnTo>
                      <a:lnTo>
                        <a:pt x="33" y="506"/>
                      </a:lnTo>
                      <a:lnTo>
                        <a:pt x="30" y="478"/>
                      </a:lnTo>
                      <a:lnTo>
                        <a:pt x="27" y="451"/>
                      </a:lnTo>
                      <a:lnTo>
                        <a:pt x="23" y="424"/>
                      </a:lnTo>
                      <a:lnTo>
                        <a:pt x="23" y="420"/>
                      </a:lnTo>
                      <a:lnTo>
                        <a:pt x="22" y="414"/>
                      </a:lnTo>
                      <a:lnTo>
                        <a:pt x="20" y="400"/>
                      </a:lnTo>
                      <a:lnTo>
                        <a:pt x="15" y="373"/>
                      </a:lnTo>
                      <a:lnTo>
                        <a:pt x="12" y="353"/>
                      </a:lnTo>
                      <a:lnTo>
                        <a:pt x="9" y="331"/>
                      </a:lnTo>
                      <a:lnTo>
                        <a:pt x="1" y="259"/>
                      </a:lnTo>
                      <a:lnTo>
                        <a:pt x="0" y="236"/>
                      </a:lnTo>
                      <a:lnTo>
                        <a:pt x="5" y="174"/>
                      </a:lnTo>
                      <a:lnTo>
                        <a:pt x="13" y="161"/>
                      </a:lnTo>
                      <a:lnTo>
                        <a:pt x="22" y="158"/>
                      </a:lnTo>
                      <a:lnTo>
                        <a:pt x="28" y="141"/>
                      </a:lnTo>
                      <a:lnTo>
                        <a:pt x="30" y="138"/>
                      </a:lnTo>
                      <a:lnTo>
                        <a:pt x="39" y="97"/>
                      </a:lnTo>
                      <a:lnTo>
                        <a:pt x="50" y="76"/>
                      </a:lnTo>
                      <a:lnTo>
                        <a:pt x="53" y="74"/>
                      </a:lnTo>
                      <a:lnTo>
                        <a:pt x="65" y="61"/>
                      </a:lnTo>
                      <a:lnTo>
                        <a:pt x="75" y="46"/>
                      </a:lnTo>
                      <a:lnTo>
                        <a:pt x="75" y="33"/>
                      </a:lnTo>
                      <a:lnTo>
                        <a:pt x="92" y="4"/>
                      </a:lnTo>
                      <a:lnTo>
                        <a:pt x="97" y="0"/>
                      </a:lnTo>
                      <a:lnTo>
                        <a:pt x="108" y="0"/>
                      </a:lnTo>
                      <a:lnTo>
                        <a:pt x="232" y="73"/>
                      </a:lnTo>
                      <a:lnTo>
                        <a:pt x="256" y="106"/>
                      </a:lnTo>
                      <a:lnTo>
                        <a:pt x="261" y="125"/>
                      </a:lnTo>
                      <a:lnTo>
                        <a:pt x="272" y="169"/>
                      </a:lnTo>
                      <a:lnTo>
                        <a:pt x="274" y="179"/>
                      </a:lnTo>
                      <a:lnTo>
                        <a:pt x="279" y="211"/>
                      </a:lnTo>
                      <a:lnTo>
                        <a:pt x="280" y="254"/>
                      </a:lnTo>
                      <a:lnTo>
                        <a:pt x="329" y="636"/>
                      </a:lnTo>
                      <a:lnTo>
                        <a:pt x="333" y="670"/>
                      </a:lnTo>
                      <a:lnTo>
                        <a:pt x="337" y="706"/>
                      </a:lnTo>
                      <a:lnTo>
                        <a:pt x="340" y="741"/>
                      </a:lnTo>
                      <a:lnTo>
                        <a:pt x="342" y="774"/>
                      </a:lnTo>
                      <a:lnTo>
                        <a:pt x="332" y="811"/>
                      </a:lnTo>
                      <a:lnTo>
                        <a:pt x="326" y="822"/>
                      </a:lnTo>
                      <a:lnTo>
                        <a:pt x="324" y="822"/>
                      </a:lnTo>
                      <a:lnTo>
                        <a:pt x="323" y="823"/>
                      </a:lnTo>
                      <a:lnTo>
                        <a:pt x="322" y="824"/>
                      </a:lnTo>
                      <a:lnTo>
                        <a:pt x="322" y="827"/>
                      </a:lnTo>
                      <a:lnTo>
                        <a:pt x="295" y="859"/>
                      </a:lnTo>
                      <a:lnTo>
                        <a:pt x="288" y="915"/>
                      </a:lnTo>
                      <a:lnTo>
                        <a:pt x="288" y="940"/>
                      </a:lnTo>
                      <a:lnTo>
                        <a:pt x="289" y="964"/>
                      </a:lnTo>
                      <a:lnTo>
                        <a:pt x="312" y="1074"/>
                      </a:lnTo>
                      <a:lnTo>
                        <a:pt x="313" y="1106"/>
                      </a:lnTo>
                      <a:lnTo>
                        <a:pt x="312" y="1174"/>
                      </a:lnTo>
                      <a:lnTo>
                        <a:pt x="304" y="1289"/>
                      </a:lnTo>
                      <a:lnTo>
                        <a:pt x="289" y="1361"/>
                      </a:lnTo>
                      <a:lnTo>
                        <a:pt x="289" y="1366"/>
                      </a:lnTo>
                      <a:lnTo>
                        <a:pt x="288" y="1370"/>
                      </a:lnTo>
                      <a:lnTo>
                        <a:pt x="272" y="1374"/>
                      </a:lnTo>
                      <a:lnTo>
                        <a:pt x="269" y="1375"/>
                      </a:lnTo>
                      <a:lnTo>
                        <a:pt x="268" y="1378"/>
                      </a:lnTo>
                      <a:lnTo>
                        <a:pt x="268" y="1389"/>
                      </a:lnTo>
                      <a:lnTo>
                        <a:pt x="223" y="1397"/>
                      </a:lnTo>
                      <a:lnTo>
                        <a:pt x="219" y="1394"/>
                      </a:lnTo>
                      <a:lnTo>
                        <a:pt x="170" y="132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>
                  <a:noFill/>
                </a:ln>
                <a:extLs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9" name="Freeform 454"/>
                <p:cNvSpPr>
                  <a:spLocks/>
                </p:cNvSpPr>
                <p:nvPr/>
              </p:nvSpPr>
              <p:spPr bwMode="auto">
                <a:xfrm>
                  <a:off x="3359" y="3295"/>
                  <a:ext cx="10" cy="55"/>
                </a:xfrm>
                <a:custGeom>
                  <a:avLst/>
                  <a:gdLst>
                    <a:gd name="T0" fmla="*/ 10 w 30"/>
                    <a:gd name="T1" fmla="*/ 55 h 219"/>
                    <a:gd name="T2" fmla="*/ 9 w 30"/>
                    <a:gd name="T3" fmla="*/ 55 h 219"/>
                    <a:gd name="T4" fmla="*/ 0 w 30"/>
                    <a:gd name="T5" fmla="*/ 1 h 219"/>
                    <a:gd name="T6" fmla="*/ 0 w 30"/>
                    <a:gd name="T7" fmla="*/ 0 h 219"/>
                    <a:gd name="T8" fmla="*/ 1 w 30"/>
                    <a:gd name="T9" fmla="*/ 1 h 219"/>
                    <a:gd name="T10" fmla="*/ 10 w 30"/>
                    <a:gd name="T11" fmla="*/ 55 h 21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0" h="219">
                      <a:moveTo>
                        <a:pt x="30" y="219"/>
                      </a:moveTo>
                      <a:lnTo>
                        <a:pt x="26" y="219"/>
                      </a:lnTo>
                      <a:lnTo>
                        <a:pt x="0" y="2"/>
                      </a:lnTo>
                      <a:lnTo>
                        <a:pt x="1" y="0"/>
                      </a:lnTo>
                      <a:lnTo>
                        <a:pt x="4" y="3"/>
                      </a:lnTo>
                      <a:lnTo>
                        <a:pt x="30" y="219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" name="Freeform 455"/>
                <p:cNvSpPr>
                  <a:spLocks/>
                </p:cNvSpPr>
                <p:nvPr/>
              </p:nvSpPr>
              <p:spPr bwMode="auto">
                <a:xfrm>
                  <a:off x="3359" y="3287"/>
                  <a:ext cx="8" cy="9"/>
                </a:xfrm>
                <a:custGeom>
                  <a:avLst/>
                  <a:gdLst>
                    <a:gd name="T0" fmla="*/ 1 w 23"/>
                    <a:gd name="T1" fmla="*/ 9 h 36"/>
                    <a:gd name="T2" fmla="*/ 0 w 23"/>
                    <a:gd name="T3" fmla="*/ 8 h 36"/>
                    <a:gd name="T4" fmla="*/ 7 w 23"/>
                    <a:gd name="T5" fmla="*/ 0 h 36"/>
                    <a:gd name="T6" fmla="*/ 8 w 23"/>
                    <a:gd name="T7" fmla="*/ 1 h 36"/>
                    <a:gd name="T8" fmla="*/ 8 w 23"/>
                    <a:gd name="T9" fmla="*/ 1 h 36"/>
                    <a:gd name="T10" fmla="*/ 1 w 23"/>
                    <a:gd name="T11" fmla="*/ 9 h 3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3" h="36">
                      <a:moveTo>
                        <a:pt x="3" y="36"/>
                      </a:moveTo>
                      <a:lnTo>
                        <a:pt x="0" y="33"/>
                      </a:lnTo>
                      <a:lnTo>
                        <a:pt x="20" y="0"/>
                      </a:lnTo>
                      <a:lnTo>
                        <a:pt x="23" y="3"/>
                      </a:lnTo>
                      <a:lnTo>
                        <a:pt x="22" y="3"/>
                      </a:lnTo>
                      <a:lnTo>
                        <a:pt x="3" y="36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1" name="Freeform 456"/>
                <p:cNvSpPr>
                  <a:spLocks/>
                </p:cNvSpPr>
                <p:nvPr/>
              </p:nvSpPr>
              <p:spPr bwMode="auto">
                <a:xfrm>
                  <a:off x="3366" y="3277"/>
                  <a:ext cx="6" cy="10"/>
                </a:xfrm>
                <a:custGeom>
                  <a:avLst/>
                  <a:gdLst>
                    <a:gd name="T0" fmla="*/ 1 w 20"/>
                    <a:gd name="T1" fmla="*/ 10 h 40"/>
                    <a:gd name="T2" fmla="*/ 0 w 20"/>
                    <a:gd name="T3" fmla="*/ 9 h 40"/>
                    <a:gd name="T4" fmla="*/ 5 w 20"/>
                    <a:gd name="T5" fmla="*/ 0 h 40"/>
                    <a:gd name="T6" fmla="*/ 5 w 20"/>
                    <a:gd name="T7" fmla="*/ 0 h 40"/>
                    <a:gd name="T8" fmla="*/ 6 w 20"/>
                    <a:gd name="T9" fmla="*/ 1 h 40"/>
                    <a:gd name="T10" fmla="*/ 1 w 20"/>
                    <a:gd name="T11" fmla="*/ 10 h 4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0" h="40">
                      <a:moveTo>
                        <a:pt x="3" y="40"/>
                      </a:moveTo>
                      <a:lnTo>
                        <a:pt x="0" y="37"/>
                      </a:lnTo>
                      <a:lnTo>
                        <a:pt x="18" y="0"/>
                      </a:lnTo>
                      <a:lnTo>
                        <a:pt x="20" y="4"/>
                      </a:lnTo>
                      <a:lnTo>
                        <a:pt x="3" y="40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2" name="Freeform 457"/>
                <p:cNvSpPr>
                  <a:spLocks/>
                </p:cNvSpPr>
                <p:nvPr/>
              </p:nvSpPr>
              <p:spPr bwMode="auto">
                <a:xfrm>
                  <a:off x="3376" y="3271"/>
                  <a:ext cx="6" cy="5"/>
                </a:xfrm>
                <a:custGeom>
                  <a:avLst/>
                  <a:gdLst>
                    <a:gd name="T0" fmla="*/ 1 w 16"/>
                    <a:gd name="T1" fmla="*/ 5 h 20"/>
                    <a:gd name="T2" fmla="*/ 0 w 16"/>
                    <a:gd name="T3" fmla="*/ 4 h 20"/>
                    <a:gd name="T4" fmla="*/ 5 w 16"/>
                    <a:gd name="T5" fmla="*/ 0 h 20"/>
                    <a:gd name="T6" fmla="*/ 6 w 16"/>
                    <a:gd name="T7" fmla="*/ 0 h 20"/>
                    <a:gd name="T8" fmla="*/ 6 w 16"/>
                    <a:gd name="T9" fmla="*/ 0 h 20"/>
                    <a:gd name="T10" fmla="*/ 1 w 16"/>
                    <a:gd name="T11" fmla="*/ 5 h 2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6" h="20">
                      <a:moveTo>
                        <a:pt x="2" y="20"/>
                      </a:moveTo>
                      <a:lnTo>
                        <a:pt x="0" y="17"/>
                      </a:lnTo>
                      <a:lnTo>
                        <a:pt x="12" y="0"/>
                      </a:lnTo>
                      <a:lnTo>
                        <a:pt x="16" y="0"/>
                      </a:lnTo>
                      <a:lnTo>
                        <a:pt x="15" y="1"/>
                      </a:lnTo>
                      <a:lnTo>
                        <a:pt x="2" y="20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3" name="Freeform 458"/>
                <p:cNvSpPr>
                  <a:spLocks/>
                </p:cNvSpPr>
                <p:nvPr/>
              </p:nvSpPr>
              <p:spPr bwMode="auto">
                <a:xfrm>
                  <a:off x="3374" y="3259"/>
                  <a:ext cx="7" cy="10"/>
                </a:xfrm>
                <a:custGeom>
                  <a:avLst/>
                  <a:gdLst>
                    <a:gd name="T0" fmla="*/ 7 w 22"/>
                    <a:gd name="T1" fmla="*/ 9 h 40"/>
                    <a:gd name="T2" fmla="*/ 6 w 22"/>
                    <a:gd name="T3" fmla="*/ 10 h 40"/>
                    <a:gd name="T4" fmla="*/ 0 w 22"/>
                    <a:gd name="T5" fmla="*/ 1 h 40"/>
                    <a:gd name="T6" fmla="*/ 1 w 22"/>
                    <a:gd name="T7" fmla="*/ 0 h 40"/>
                    <a:gd name="T8" fmla="*/ 1 w 22"/>
                    <a:gd name="T9" fmla="*/ 0 h 40"/>
                    <a:gd name="T10" fmla="*/ 7 w 22"/>
                    <a:gd name="T11" fmla="*/ 9 h 4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2" h="40">
                      <a:moveTo>
                        <a:pt x="22" y="37"/>
                      </a:moveTo>
                      <a:lnTo>
                        <a:pt x="19" y="40"/>
                      </a:lnTo>
                      <a:lnTo>
                        <a:pt x="0" y="3"/>
                      </a:lnTo>
                      <a:lnTo>
                        <a:pt x="2" y="0"/>
                      </a:lnTo>
                      <a:lnTo>
                        <a:pt x="3" y="0"/>
                      </a:lnTo>
                      <a:lnTo>
                        <a:pt x="22" y="37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4" name="Freeform 459"/>
                <p:cNvSpPr>
                  <a:spLocks/>
                </p:cNvSpPr>
                <p:nvPr/>
              </p:nvSpPr>
              <p:spPr bwMode="auto">
                <a:xfrm>
                  <a:off x="3361" y="3245"/>
                  <a:ext cx="13" cy="15"/>
                </a:xfrm>
                <a:custGeom>
                  <a:avLst/>
                  <a:gdLst>
                    <a:gd name="T0" fmla="*/ 13 w 39"/>
                    <a:gd name="T1" fmla="*/ 14 h 57"/>
                    <a:gd name="T2" fmla="*/ 12 w 39"/>
                    <a:gd name="T3" fmla="*/ 15 h 57"/>
                    <a:gd name="T4" fmla="*/ 0 w 39"/>
                    <a:gd name="T5" fmla="*/ 1 h 57"/>
                    <a:gd name="T6" fmla="*/ 1 w 39"/>
                    <a:gd name="T7" fmla="*/ 0 h 57"/>
                    <a:gd name="T8" fmla="*/ 1 w 39"/>
                    <a:gd name="T9" fmla="*/ 0 h 57"/>
                    <a:gd name="T10" fmla="*/ 13 w 39"/>
                    <a:gd name="T11" fmla="*/ 14 h 5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9" h="57">
                      <a:moveTo>
                        <a:pt x="39" y="54"/>
                      </a:moveTo>
                      <a:lnTo>
                        <a:pt x="37" y="57"/>
                      </a:lnTo>
                      <a:lnTo>
                        <a:pt x="0" y="2"/>
                      </a:lnTo>
                      <a:lnTo>
                        <a:pt x="2" y="0"/>
                      </a:lnTo>
                      <a:lnTo>
                        <a:pt x="39" y="54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5" name="Freeform 460"/>
                <p:cNvSpPr>
                  <a:spLocks/>
                </p:cNvSpPr>
                <p:nvPr/>
              </p:nvSpPr>
              <p:spPr bwMode="auto">
                <a:xfrm>
                  <a:off x="3353" y="3237"/>
                  <a:ext cx="9" cy="9"/>
                </a:xfrm>
                <a:custGeom>
                  <a:avLst/>
                  <a:gdLst>
                    <a:gd name="T0" fmla="*/ 9 w 27"/>
                    <a:gd name="T1" fmla="*/ 9 h 36"/>
                    <a:gd name="T2" fmla="*/ 8 w 27"/>
                    <a:gd name="T3" fmla="*/ 9 h 36"/>
                    <a:gd name="T4" fmla="*/ 0 w 27"/>
                    <a:gd name="T5" fmla="*/ 1 h 36"/>
                    <a:gd name="T6" fmla="*/ 1 w 27"/>
                    <a:gd name="T7" fmla="*/ 0 h 36"/>
                    <a:gd name="T8" fmla="*/ 1 w 27"/>
                    <a:gd name="T9" fmla="*/ 0 h 36"/>
                    <a:gd name="T10" fmla="*/ 9 w 27"/>
                    <a:gd name="T11" fmla="*/ 9 h 3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7" h="36">
                      <a:moveTo>
                        <a:pt x="27" y="34"/>
                      </a:moveTo>
                      <a:lnTo>
                        <a:pt x="25" y="36"/>
                      </a:lnTo>
                      <a:lnTo>
                        <a:pt x="0" y="4"/>
                      </a:lnTo>
                      <a:lnTo>
                        <a:pt x="2" y="0"/>
                      </a:lnTo>
                      <a:lnTo>
                        <a:pt x="27" y="34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6" name="Freeform 461"/>
                <p:cNvSpPr>
                  <a:spLocks/>
                </p:cNvSpPr>
                <p:nvPr/>
              </p:nvSpPr>
              <p:spPr bwMode="auto">
                <a:xfrm>
                  <a:off x="3341" y="3221"/>
                  <a:ext cx="12" cy="15"/>
                </a:xfrm>
                <a:custGeom>
                  <a:avLst/>
                  <a:gdLst>
                    <a:gd name="T0" fmla="*/ 12 w 35"/>
                    <a:gd name="T1" fmla="*/ 14 h 61"/>
                    <a:gd name="T2" fmla="*/ 11 w 35"/>
                    <a:gd name="T3" fmla="*/ 15 h 61"/>
                    <a:gd name="T4" fmla="*/ 0 w 35"/>
                    <a:gd name="T5" fmla="*/ 0 h 61"/>
                    <a:gd name="T6" fmla="*/ 0 w 35"/>
                    <a:gd name="T7" fmla="*/ 0 h 61"/>
                    <a:gd name="T8" fmla="*/ 1 w 35"/>
                    <a:gd name="T9" fmla="*/ 0 h 61"/>
                    <a:gd name="T10" fmla="*/ 12 w 35"/>
                    <a:gd name="T11" fmla="*/ 14 h 61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5" h="61">
                      <a:moveTo>
                        <a:pt x="35" y="58"/>
                      </a:moveTo>
                      <a:lnTo>
                        <a:pt x="32" y="61"/>
                      </a:lnTo>
                      <a:lnTo>
                        <a:pt x="0" y="2"/>
                      </a:lnTo>
                      <a:lnTo>
                        <a:pt x="3" y="0"/>
                      </a:lnTo>
                      <a:lnTo>
                        <a:pt x="35" y="58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7" name="Freeform 462"/>
                <p:cNvSpPr>
                  <a:spLocks/>
                </p:cNvSpPr>
                <p:nvPr/>
              </p:nvSpPr>
              <p:spPr bwMode="auto">
                <a:xfrm>
                  <a:off x="3333" y="3202"/>
                  <a:ext cx="9" cy="20"/>
                </a:xfrm>
                <a:custGeom>
                  <a:avLst/>
                  <a:gdLst>
                    <a:gd name="T0" fmla="*/ 9 w 26"/>
                    <a:gd name="T1" fmla="*/ 19 h 78"/>
                    <a:gd name="T2" fmla="*/ 8 w 26"/>
                    <a:gd name="T3" fmla="*/ 20 h 78"/>
                    <a:gd name="T4" fmla="*/ 0 w 26"/>
                    <a:gd name="T5" fmla="*/ 0 h 78"/>
                    <a:gd name="T6" fmla="*/ 0 w 26"/>
                    <a:gd name="T7" fmla="*/ 0 h 78"/>
                    <a:gd name="T8" fmla="*/ 1 w 26"/>
                    <a:gd name="T9" fmla="*/ 0 h 78"/>
                    <a:gd name="T10" fmla="*/ 9 w 26"/>
                    <a:gd name="T11" fmla="*/ 19 h 78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6" h="78">
                      <a:moveTo>
                        <a:pt x="26" y="76"/>
                      </a:moveTo>
                      <a:lnTo>
                        <a:pt x="23" y="78"/>
                      </a:lnTo>
                      <a:lnTo>
                        <a:pt x="1" y="1"/>
                      </a:lnTo>
                      <a:lnTo>
                        <a:pt x="0" y="1"/>
                      </a:lnTo>
                      <a:lnTo>
                        <a:pt x="4" y="0"/>
                      </a:lnTo>
                      <a:lnTo>
                        <a:pt x="26" y="76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8" name="Freeform 463"/>
                <p:cNvSpPr>
                  <a:spLocks/>
                </p:cNvSpPr>
                <p:nvPr/>
              </p:nvSpPr>
              <p:spPr bwMode="auto">
                <a:xfrm>
                  <a:off x="3331" y="3195"/>
                  <a:ext cx="4" cy="8"/>
                </a:xfrm>
                <a:custGeom>
                  <a:avLst/>
                  <a:gdLst>
                    <a:gd name="T0" fmla="*/ 4 w 10"/>
                    <a:gd name="T1" fmla="*/ 8 h 30"/>
                    <a:gd name="T2" fmla="*/ 2 w 10"/>
                    <a:gd name="T3" fmla="*/ 8 h 30"/>
                    <a:gd name="T4" fmla="*/ 0 w 10"/>
                    <a:gd name="T5" fmla="*/ 0 h 30"/>
                    <a:gd name="T6" fmla="*/ 0 w 10"/>
                    <a:gd name="T7" fmla="*/ 0 h 30"/>
                    <a:gd name="T8" fmla="*/ 2 w 10"/>
                    <a:gd name="T9" fmla="*/ 0 h 30"/>
                    <a:gd name="T10" fmla="*/ 4 w 10"/>
                    <a:gd name="T11" fmla="*/ 8 h 3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30">
                      <a:moveTo>
                        <a:pt x="10" y="29"/>
                      </a:moveTo>
                      <a:lnTo>
                        <a:pt x="6" y="30"/>
                      </a:lnTo>
                      <a:lnTo>
                        <a:pt x="0" y="1"/>
                      </a:lnTo>
                      <a:lnTo>
                        <a:pt x="4" y="0"/>
                      </a:lnTo>
                      <a:lnTo>
                        <a:pt x="10" y="29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9" name="Freeform 464"/>
                <p:cNvSpPr>
                  <a:spLocks/>
                </p:cNvSpPr>
                <p:nvPr/>
              </p:nvSpPr>
              <p:spPr bwMode="auto">
                <a:xfrm>
                  <a:off x="3323" y="3150"/>
                  <a:ext cx="2" cy="8"/>
                </a:xfrm>
                <a:custGeom>
                  <a:avLst/>
                  <a:gdLst>
                    <a:gd name="T0" fmla="*/ 2 w 7"/>
                    <a:gd name="T1" fmla="*/ 8 h 29"/>
                    <a:gd name="T2" fmla="*/ 1 w 7"/>
                    <a:gd name="T3" fmla="*/ 8 h 29"/>
                    <a:gd name="T4" fmla="*/ 0 w 7"/>
                    <a:gd name="T5" fmla="*/ 0 h 29"/>
                    <a:gd name="T6" fmla="*/ 1 w 7"/>
                    <a:gd name="T7" fmla="*/ 0 h 29"/>
                    <a:gd name="T8" fmla="*/ 1 w 7"/>
                    <a:gd name="T9" fmla="*/ 0 h 29"/>
                    <a:gd name="T10" fmla="*/ 2 w 7"/>
                    <a:gd name="T11" fmla="*/ 8 h 2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7" h="29">
                      <a:moveTo>
                        <a:pt x="7" y="29"/>
                      </a:moveTo>
                      <a:lnTo>
                        <a:pt x="3" y="29"/>
                      </a:lnTo>
                      <a:lnTo>
                        <a:pt x="0" y="0"/>
                      </a:lnTo>
                      <a:lnTo>
                        <a:pt x="4" y="0"/>
                      </a:lnTo>
                      <a:lnTo>
                        <a:pt x="7" y="29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0" name="Freeform 465"/>
                <p:cNvSpPr>
                  <a:spLocks/>
                </p:cNvSpPr>
                <p:nvPr/>
              </p:nvSpPr>
              <p:spPr bwMode="auto">
                <a:xfrm>
                  <a:off x="3322" y="3143"/>
                  <a:ext cx="2" cy="7"/>
                </a:xfrm>
                <a:custGeom>
                  <a:avLst/>
                  <a:gdLst>
                    <a:gd name="T0" fmla="*/ 2 w 7"/>
                    <a:gd name="T1" fmla="*/ 7 h 28"/>
                    <a:gd name="T2" fmla="*/ 1 w 7"/>
                    <a:gd name="T3" fmla="*/ 7 h 28"/>
                    <a:gd name="T4" fmla="*/ 0 w 7"/>
                    <a:gd name="T5" fmla="*/ 0 h 28"/>
                    <a:gd name="T6" fmla="*/ 1 w 7"/>
                    <a:gd name="T7" fmla="*/ 0 h 28"/>
                    <a:gd name="T8" fmla="*/ 1 w 7"/>
                    <a:gd name="T9" fmla="*/ 0 h 28"/>
                    <a:gd name="T10" fmla="*/ 2 w 7"/>
                    <a:gd name="T11" fmla="*/ 7 h 28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7" h="28">
                      <a:moveTo>
                        <a:pt x="7" y="28"/>
                      </a:moveTo>
                      <a:lnTo>
                        <a:pt x="3" y="28"/>
                      </a:lnTo>
                      <a:lnTo>
                        <a:pt x="0" y="0"/>
                      </a:lnTo>
                      <a:lnTo>
                        <a:pt x="4" y="0"/>
                      </a:lnTo>
                      <a:lnTo>
                        <a:pt x="7" y="28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1" name="Freeform 466"/>
                <p:cNvSpPr>
                  <a:spLocks/>
                </p:cNvSpPr>
                <p:nvPr/>
              </p:nvSpPr>
              <p:spPr bwMode="auto">
                <a:xfrm>
                  <a:off x="3315" y="3107"/>
                  <a:ext cx="2" cy="5"/>
                </a:xfrm>
                <a:custGeom>
                  <a:avLst/>
                  <a:gdLst>
                    <a:gd name="T0" fmla="*/ 2 w 7"/>
                    <a:gd name="T1" fmla="*/ 5 h 22"/>
                    <a:gd name="T2" fmla="*/ 1 w 7"/>
                    <a:gd name="T3" fmla="*/ 5 h 22"/>
                    <a:gd name="T4" fmla="*/ 0 w 7"/>
                    <a:gd name="T5" fmla="*/ 0 h 22"/>
                    <a:gd name="T6" fmla="*/ 0 w 7"/>
                    <a:gd name="T7" fmla="*/ 0 h 22"/>
                    <a:gd name="T8" fmla="*/ 1 w 7"/>
                    <a:gd name="T9" fmla="*/ 0 h 22"/>
                    <a:gd name="T10" fmla="*/ 2 w 7"/>
                    <a:gd name="T11" fmla="*/ 5 h 22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7" h="22">
                      <a:moveTo>
                        <a:pt x="7" y="22"/>
                      </a:moveTo>
                      <a:lnTo>
                        <a:pt x="3" y="22"/>
                      </a:lnTo>
                      <a:lnTo>
                        <a:pt x="0" y="0"/>
                      </a:lnTo>
                      <a:lnTo>
                        <a:pt x="4" y="0"/>
                      </a:lnTo>
                      <a:lnTo>
                        <a:pt x="7" y="22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2" name="Freeform 467"/>
                <p:cNvSpPr>
                  <a:spLocks/>
                </p:cNvSpPr>
                <p:nvPr/>
              </p:nvSpPr>
              <p:spPr bwMode="auto">
                <a:xfrm>
                  <a:off x="3312" y="3089"/>
                  <a:ext cx="4" cy="18"/>
                </a:xfrm>
                <a:custGeom>
                  <a:avLst/>
                  <a:gdLst>
                    <a:gd name="T0" fmla="*/ 4 w 12"/>
                    <a:gd name="T1" fmla="*/ 18 h 72"/>
                    <a:gd name="T2" fmla="*/ 3 w 12"/>
                    <a:gd name="T3" fmla="*/ 18 h 72"/>
                    <a:gd name="T4" fmla="*/ 0 w 12"/>
                    <a:gd name="T5" fmla="*/ 0 h 72"/>
                    <a:gd name="T6" fmla="*/ 0 w 12"/>
                    <a:gd name="T7" fmla="*/ 0 h 72"/>
                    <a:gd name="T8" fmla="*/ 1 w 12"/>
                    <a:gd name="T9" fmla="*/ 0 h 72"/>
                    <a:gd name="T10" fmla="*/ 4 w 12"/>
                    <a:gd name="T11" fmla="*/ 18 h 72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2" h="72">
                      <a:moveTo>
                        <a:pt x="12" y="72"/>
                      </a:moveTo>
                      <a:lnTo>
                        <a:pt x="8" y="72"/>
                      </a:lnTo>
                      <a:lnTo>
                        <a:pt x="0" y="0"/>
                      </a:lnTo>
                      <a:lnTo>
                        <a:pt x="4" y="0"/>
                      </a:lnTo>
                      <a:lnTo>
                        <a:pt x="12" y="72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3" name="Freeform 468"/>
                <p:cNvSpPr>
                  <a:spLocks/>
                </p:cNvSpPr>
                <p:nvPr/>
              </p:nvSpPr>
              <p:spPr bwMode="auto">
                <a:xfrm>
                  <a:off x="3314" y="3063"/>
                  <a:ext cx="3" cy="5"/>
                </a:xfrm>
                <a:custGeom>
                  <a:avLst/>
                  <a:gdLst>
                    <a:gd name="T0" fmla="*/ 1 w 10"/>
                    <a:gd name="T1" fmla="*/ 5 h 17"/>
                    <a:gd name="T2" fmla="*/ 0 w 10"/>
                    <a:gd name="T3" fmla="*/ 4 h 17"/>
                    <a:gd name="T4" fmla="*/ 2 w 10"/>
                    <a:gd name="T5" fmla="*/ 0 h 17"/>
                    <a:gd name="T6" fmla="*/ 3 w 10"/>
                    <a:gd name="T7" fmla="*/ 0 h 17"/>
                    <a:gd name="T8" fmla="*/ 3 w 10"/>
                    <a:gd name="T9" fmla="*/ 1 h 17"/>
                    <a:gd name="T10" fmla="*/ 1 w 10"/>
                    <a:gd name="T11" fmla="*/ 5 h 1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0" h="17">
                      <a:moveTo>
                        <a:pt x="3" y="17"/>
                      </a:moveTo>
                      <a:lnTo>
                        <a:pt x="0" y="15"/>
                      </a:lnTo>
                      <a:lnTo>
                        <a:pt x="8" y="1"/>
                      </a:lnTo>
                      <a:lnTo>
                        <a:pt x="9" y="0"/>
                      </a:lnTo>
                      <a:lnTo>
                        <a:pt x="10" y="5"/>
                      </a:lnTo>
                      <a:lnTo>
                        <a:pt x="3" y="17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4" name="Freeform 469"/>
                <p:cNvSpPr>
                  <a:spLocks/>
                </p:cNvSpPr>
                <p:nvPr/>
              </p:nvSpPr>
              <p:spPr bwMode="auto">
                <a:xfrm>
                  <a:off x="3322" y="3048"/>
                  <a:ext cx="4" cy="11"/>
                </a:xfrm>
                <a:custGeom>
                  <a:avLst/>
                  <a:gdLst>
                    <a:gd name="T0" fmla="*/ 1 w 12"/>
                    <a:gd name="T1" fmla="*/ 11 h 43"/>
                    <a:gd name="T2" fmla="*/ 0 w 12"/>
                    <a:gd name="T3" fmla="*/ 10 h 43"/>
                    <a:gd name="T4" fmla="*/ 3 w 12"/>
                    <a:gd name="T5" fmla="*/ 0 h 43"/>
                    <a:gd name="T6" fmla="*/ 3 w 12"/>
                    <a:gd name="T7" fmla="*/ 0 h 43"/>
                    <a:gd name="T8" fmla="*/ 4 w 12"/>
                    <a:gd name="T9" fmla="*/ 1 h 43"/>
                    <a:gd name="T10" fmla="*/ 1 w 12"/>
                    <a:gd name="T11" fmla="*/ 11 h 43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2" h="43">
                      <a:moveTo>
                        <a:pt x="3" y="43"/>
                      </a:moveTo>
                      <a:lnTo>
                        <a:pt x="0" y="41"/>
                      </a:lnTo>
                      <a:lnTo>
                        <a:pt x="8" y="1"/>
                      </a:lnTo>
                      <a:lnTo>
                        <a:pt x="9" y="0"/>
                      </a:lnTo>
                      <a:lnTo>
                        <a:pt x="12" y="2"/>
                      </a:lnTo>
                      <a:lnTo>
                        <a:pt x="3" y="43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5" name="Freeform 470"/>
                <p:cNvSpPr>
                  <a:spLocks/>
                </p:cNvSpPr>
                <p:nvPr/>
              </p:nvSpPr>
              <p:spPr bwMode="auto">
                <a:xfrm>
                  <a:off x="3337" y="3025"/>
                  <a:ext cx="7" cy="8"/>
                </a:xfrm>
                <a:custGeom>
                  <a:avLst/>
                  <a:gdLst>
                    <a:gd name="T0" fmla="*/ 1 w 19"/>
                    <a:gd name="T1" fmla="*/ 8 h 32"/>
                    <a:gd name="T2" fmla="*/ 0 w 19"/>
                    <a:gd name="T3" fmla="*/ 7 h 32"/>
                    <a:gd name="T4" fmla="*/ 6 w 19"/>
                    <a:gd name="T5" fmla="*/ 0 h 32"/>
                    <a:gd name="T6" fmla="*/ 6 w 19"/>
                    <a:gd name="T7" fmla="*/ 0 h 32"/>
                    <a:gd name="T8" fmla="*/ 7 w 19"/>
                    <a:gd name="T9" fmla="*/ 1 h 32"/>
                    <a:gd name="T10" fmla="*/ 1 w 19"/>
                    <a:gd name="T11" fmla="*/ 8 h 32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9" h="32">
                      <a:moveTo>
                        <a:pt x="3" y="32"/>
                      </a:moveTo>
                      <a:lnTo>
                        <a:pt x="0" y="29"/>
                      </a:lnTo>
                      <a:lnTo>
                        <a:pt x="16" y="0"/>
                      </a:lnTo>
                      <a:lnTo>
                        <a:pt x="19" y="2"/>
                      </a:lnTo>
                      <a:lnTo>
                        <a:pt x="3" y="32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6" name="Freeform 471"/>
                <p:cNvSpPr>
                  <a:spLocks/>
                </p:cNvSpPr>
                <p:nvPr/>
              </p:nvSpPr>
              <p:spPr bwMode="auto">
                <a:xfrm>
                  <a:off x="3349" y="3024"/>
                  <a:ext cx="41" cy="19"/>
                </a:xfrm>
                <a:custGeom>
                  <a:avLst/>
                  <a:gdLst>
                    <a:gd name="T0" fmla="*/ 0 w 125"/>
                    <a:gd name="T1" fmla="*/ 1 h 77"/>
                    <a:gd name="T2" fmla="*/ 0 w 125"/>
                    <a:gd name="T3" fmla="*/ 0 h 77"/>
                    <a:gd name="T4" fmla="*/ 41 w 125"/>
                    <a:gd name="T5" fmla="*/ 18 h 77"/>
                    <a:gd name="T6" fmla="*/ 41 w 125"/>
                    <a:gd name="T7" fmla="*/ 18 h 77"/>
                    <a:gd name="T8" fmla="*/ 40 w 125"/>
                    <a:gd name="T9" fmla="*/ 19 h 77"/>
                    <a:gd name="T10" fmla="*/ 0 w 125"/>
                    <a:gd name="T11" fmla="*/ 1 h 77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25" h="77">
                      <a:moveTo>
                        <a:pt x="0" y="4"/>
                      </a:moveTo>
                      <a:lnTo>
                        <a:pt x="1" y="0"/>
                      </a:lnTo>
                      <a:lnTo>
                        <a:pt x="125" y="73"/>
                      </a:lnTo>
                      <a:lnTo>
                        <a:pt x="123" y="77"/>
                      </a:lnTo>
                      <a:lnTo>
                        <a:pt x="0" y="4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7" name="Freeform 472"/>
                <p:cNvSpPr>
                  <a:spLocks/>
                </p:cNvSpPr>
                <p:nvPr/>
              </p:nvSpPr>
              <p:spPr bwMode="auto">
                <a:xfrm>
                  <a:off x="3390" y="3042"/>
                  <a:ext cx="9" cy="9"/>
                </a:xfrm>
                <a:custGeom>
                  <a:avLst/>
                  <a:gdLst>
                    <a:gd name="T0" fmla="*/ 0 w 27"/>
                    <a:gd name="T1" fmla="*/ 1 h 36"/>
                    <a:gd name="T2" fmla="*/ 1 w 27"/>
                    <a:gd name="T3" fmla="*/ 0 h 36"/>
                    <a:gd name="T4" fmla="*/ 9 w 27"/>
                    <a:gd name="T5" fmla="*/ 8 h 36"/>
                    <a:gd name="T6" fmla="*/ 9 w 27"/>
                    <a:gd name="T7" fmla="*/ 9 h 36"/>
                    <a:gd name="T8" fmla="*/ 8 w 27"/>
                    <a:gd name="T9" fmla="*/ 9 h 36"/>
                    <a:gd name="T10" fmla="*/ 0 w 27"/>
                    <a:gd name="T11" fmla="*/ 1 h 3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7" h="36">
                      <a:moveTo>
                        <a:pt x="0" y="4"/>
                      </a:moveTo>
                      <a:lnTo>
                        <a:pt x="2" y="0"/>
                      </a:lnTo>
                      <a:lnTo>
                        <a:pt x="26" y="33"/>
                      </a:lnTo>
                      <a:lnTo>
                        <a:pt x="27" y="34"/>
                      </a:lnTo>
                      <a:lnTo>
                        <a:pt x="24" y="36"/>
                      </a:lnTo>
                      <a:lnTo>
                        <a:pt x="0" y="4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8" name="Freeform 473"/>
                <p:cNvSpPr>
                  <a:spLocks/>
                </p:cNvSpPr>
                <p:nvPr/>
              </p:nvSpPr>
              <p:spPr bwMode="auto">
                <a:xfrm>
                  <a:off x="3399" y="3055"/>
                  <a:ext cx="5" cy="11"/>
                </a:xfrm>
                <a:custGeom>
                  <a:avLst/>
                  <a:gdLst>
                    <a:gd name="T0" fmla="*/ 0 w 15"/>
                    <a:gd name="T1" fmla="*/ 0 h 45"/>
                    <a:gd name="T2" fmla="*/ 1 w 15"/>
                    <a:gd name="T3" fmla="*/ 0 h 45"/>
                    <a:gd name="T4" fmla="*/ 5 w 15"/>
                    <a:gd name="T5" fmla="*/ 11 h 45"/>
                    <a:gd name="T6" fmla="*/ 5 w 15"/>
                    <a:gd name="T7" fmla="*/ 11 h 45"/>
                    <a:gd name="T8" fmla="*/ 3 w 15"/>
                    <a:gd name="T9" fmla="*/ 11 h 45"/>
                    <a:gd name="T10" fmla="*/ 0 w 15"/>
                    <a:gd name="T11" fmla="*/ 0 h 45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5" h="45">
                      <a:moveTo>
                        <a:pt x="0" y="1"/>
                      </a:moveTo>
                      <a:lnTo>
                        <a:pt x="4" y="0"/>
                      </a:lnTo>
                      <a:lnTo>
                        <a:pt x="15" y="44"/>
                      </a:lnTo>
                      <a:lnTo>
                        <a:pt x="10" y="45"/>
                      </a:lnTo>
                      <a:lnTo>
                        <a:pt x="0" y="1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" name="Freeform 474"/>
                <p:cNvSpPr>
                  <a:spLocks/>
                </p:cNvSpPr>
                <p:nvPr/>
              </p:nvSpPr>
              <p:spPr bwMode="auto">
                <a:xfrm>
                  <a:off x="3402" y="3066"/>
                  <a:ext cx="3" cy="3"/>
                </a:xfrm>
                <a:custGeom>
                  <a:avLst/>
                  <a:gdLst>
                    <a:gd name="T0" fmla="*/ 0 w 7"/>
                    <a:gd name="T1" fmla="*/ 0 h 12"/>
                    <a:gd name="T2" fmla="*/ 2 w 7"/>
                    <a:gd name="T3" fmla="*/ 0 h 12"/>
                    <a:gd name="T4" fmla="*/ 3 w 7"/>
                    <a:gd name="T5" fmla="*/ 3 h 12"/>
                    <a:gd name="T6" fmla="*/ 3 w 7"/>
                    <a:gd name="T7" fmla="*/ 3 h 12"/>
                    <a:gd name="T8" fmla="*/ 1 w 7"/>
                    <a:gd name="T9" fmla="*/ 3 h 12"/>
                    <a:gd name="T10" fmla="*/ 0 w 7"/>
                    <a:gd name="T11" fmla="*/ 0 h 12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7" h="12">
                      <a:moveTo>
                        <a:pt x="0" y="1"/>
                      </a:moveTo>
                      <a:lnTo>
                        <a:pt x="5" y="0"/>
                      </a:lnTo>
                      <a:lnTo>
                        <a:pt x="7" y="10"/>
                      </a:lnTo>
                      <a:lnTo>
                        <a:pt x="3" y="12"/>
                      </a:lnTo>
                      <a:lnTo>
                        <a:pt x="0" y="1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" name="Freeform 475"/>
                <p:cNvSpPr>
                  <a:spLocks/>
                </p:cNvSpPr>
                <p:nvPr/>
              </p:nvSpPr>
              <p:spPr bwMode="auto">
                <a:xfrm>
                  <a:off x="3403" y="3069"/>
                  <a:ext cx="3" cy="8"/>
                </a:xfrm>
                <a:custGeom>
                  <a:avLst/>
                  <a:gdLst>
                    <a:gd name="T0" fmla="*/ 0 w 9"/>
                    <a:gd name="T1" fmla="*/ 1 h 32"/>
                    <a:gd name="T2" fmla="*/ 1 w 9"/>
                    <a:gd name="T3" fmla="*/ 0 h 32"/>
                    <a:gd name="T4" fmla="*/ 3 w 9"/>
                    <a:gd name="T5" fmla="*/ 8 h 32"/>
                    <a:gd name="T6" fmla="*/ 3 w 9"/>
                    <a:gd name="T7" fmla="*/ 8 h 32"/>
                    <a:gd name="T8" fmla="*/ 2 w 9"/>
                    <a:gd name="T9" fmla="*/ 8 h 32"/>
                    <a:gd name="T10" fmla="*/ 0 w 9"/>
                    <a:gd name="T11" fmla="*/ 1 h 32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9" h="32">
                      <a:moveTo>
                        <a:pt x="0" y="2"/>
                      </a:moveTo>
                      <a:lnTo>
                        <a:pt x="4" y="0"/>
                      </a:lnTo>
                      <a:lnTo>
                        <a:pt x="9" y="32"/>
                      </a:lnTo>
                      <a:lnTo>
                        <a:pt x="5" y="32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" name="Freeform 476"/>
                <p:cNvSpPr>
                  <a:spLocks/>
                </p:cNvSpPr>
                <p:nvPr/>
              </p:nvSpPr>
              <p:spPr bwMode="auto">
                <a:xfrm>
                  <a:off x="3405" y="3087"/>
                  <a:ext cx="18" cy="96"/>
                </a:xfrm>
                <a:custGeom>
                  <a:avLst/>
                  <a:gdLst>
                    <a:gd name="T0" fmla="*/ 0 w 53"/>
                    <a:gd name="T1" fmla="*/ 0 h 382"/>
                    <a:gd name="T2" fmla="*/ 1 w 53"/>
                    <a:gd name="T3" fmla="*/ 0 h 382"/>
                    <a:gd name="T4" fmla="*/ 18 w 53"/>
                    <a:gd name="T5" fmla="*/ 96 h 382"/>
                    <a:gd name="T6" fmla="*/ 18 w 53"/>
                    <a:gd name="T7" fmla="*/ 96 h 382"/>
                    <a:gd name="T8" fmla="*/ 17 w 53"/>
                    <a:gd name="T9" fmla="*/ 96 h 382"/>
                    <a:gd name="T10" fmla="*/ 0 w 53"/>
                    <a:gd name="T11" fmla="*/ 0 h 382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53" h="382">
                      <a:moveTo>
                        <a:pt x="0" y="0"/>
                      </a:moveTo>
                      <a:lnTo>
                        <a:pt x="4" y="0"/>
                      </a:lnTo>
                      <a:lnTo>
                        <a:pt x="53" y="382"/>
                      </a:lnTo>
                      <a:lnTo>
                        <a:pt x="49" y="38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" name="Freeform 477"/>
                <p:cNvSpPr>
                  <a:spLocks/>
                </p:cNvSpPr>
                <p:nvPr/>
              </p:nvSpPr>
              <p:spPr bwMode="auto">
                <a:xfrm>
                  <a:off x="3425" y="3209"/>
                  <a:ext cx="3" cy="9"/>
                </a:xfrm>
                <a:custGeom>
                  <a:avLst/>
                  <a:gdLst>
                    <a:gd name="T0" fmla="*/ 0 w 7"/>
                    <a:gd name="T1" fmla="*/ 0 h 34"/>
                    <a:gd name="T2" fmla="*/ 2 w 7"/>
                    <a:gd name="T3" fmla="*/ 0 h 34"/>
                    <a:gd name="T4" fmla="*/ 3 w 7"/>
                    <a:gd name="T5" fmla="*/ 9 h 34"/>
                    <a:gd name="T6" fmla="*/ 3 w 7"/>
                    <a:gd name="T7" fmla="*/ 9 h 34"/>
                    <a:gd name="T8" fmla="*/ 1 w 7"/>
                    <a:gd name="T9" fmla="*/ 9 h 34"/>
                    <a:gd name="T10" fmla="*/ 0 w 7"/>
                    <a:gd name="T11" fmla="*/ 0 h 3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7" h="34">
                      <a:moveTo>
                        <a:pt x="0" y="0"/>
                      </a:moveTo>
                      <a:lnTo>
                        <a:pt x="4" y="0"/>
                      </a:lnTo>
                      <a:lnTo>
                        <a:pt x="7" y="33"/>
                      </a:lnTo>
                      <a:lnTo>
                        <a:pt x="7" y="34"/>
                      </a:lnTo>
                      <a:lnTo>
                        <a:pt x="2" y="3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3" name="Freeform 478"/>
                <p:cNvSpPr>
                  <a:spLocks/>
                </p:cNvSpPr>
                <p:nvPr/>
              </p:nvSpPr>
              <p:spPr bwMode="auto">
                <a:xfrm>
                  <a:off x="3423" y="3218"/>
                  <a:ext cx="5" cy="9"/>
                </a:xfrm>
                <a:custGeom>
                  <a:avLst/>
                  <a:gdLst>
                    <a:gd name="T0" fmla="*/ 3 w 14"/>
                    <a:gd name="T1" fmla="*/ 0 h 39"/>
                    <a:gd name="T2" fmla="*/ 5 w 14"/>
                    <a:gd name="T3" fmla="*/ 0 h 39"/>
                    <a:gd name="T4" fmla="*/ 1 w 14"/>
                    <a:gd name="T5" fmla="*/ 9 h 39"/>
                    <a:gd name="T6" fmla="*/ 1 w 14"/>
                    <a:gd name="T7" fmla="*/ 9 h 39"/>
                    <a:gd name="T8" fmla="*/ 0 w 14"/>
                    <a:gd name="T9" fmla="*/ 8 h 39"/>
                    <a:gd name="T10" fmla="*/ 3 w 14"/>
                    <a:gd name="T11" fmla="*/ 0 h 39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4" h="39">
                      <a:moveTo>
                        <a:pt x="9" y="0"/>
                      </a:moveTo>
                      <a:lnTo>
                        <a:pt x="14" y="1"/>
                      </a:lnTo>
                      <a:lnTo>
                        <a:pt x="3" y="39"/>
                      </a:lnTo>
                      <a:lnTo>
                        <a:pt x="0" y="36"/>
                      </a:lnTo>
                      <a:lnTo>
                        <a:pt x="9" y="0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4" name="Freeform 479"/>
                <p:cNvSpPr>
                  <a:spLocks/>
                </p:cNvSpPr>
                <p:nvPr/>
              </p:nvSpPr>
              <p:spPr bwMode="auto">
                <a:xfrm>
                  <a:off x="3410" y="3230"/>
                  <a:ext cx="10" cy="9"/>
                </a:xfrm>
                <a:custGeom>
                  <a:avLst/>
                  <a:gdLst>
                    <a:gd name="T0" fmla="*/ 9 w 30"/>
                    <a:gd name="T1" fmla="*/ 0 h 34"/>
                    <a:gd name="T2" fmla="*/ 10 w 30"/>
                    <a:gd name="T3" fmla="*/ 1 h 34"/>
                    <a:gd name="T4" fmla="*/ 1 w 30"/>
                    <a:gd name="T5" fmla="*/ 9 h 34"/>
                    <a:gd name="T6" fmla="*/ 0 w 30"/>
                    <a:gd name="T7" fmla="*/ 9 h 34"/>
                    <a:gd name="T8" fmla="*/ 0 w 30"/>
                    <a:gd name="T9" fmla="*/ 8 h 34"/>
                    <a:gd name="T10" fmla="*/ 9 w 30"/>
                    <a:gd name="T11" fmla="*/ 0 h 3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30" h="34">
                      <a:moveTo>
                        <a:pt x="27" y="0"/>
                      </a:moveTo>
                      <a:lnTo>
                        <a:pt x="30" y="2"/>
                      </a:lnTo>
                      <a:lnTo>
                        <a:pt x="4" y="34"/>
                      </a:lnTo>
                      <a:lnTo>
                        <a:pt x="0" y="33"/>
                      </a:lnTo>
                      <a:lnTo>
                        <a:pt x="1" y="32"/>
                      </a:lnTo>
                      <a:lnTo>
                        <a:pt x="27" y="0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5" name="Freeform 480"/>
                <p:cNvSpPr>
                  <a:spLocks/>
                </p:cNvSpPr>
                <p:nvPr/>
              </p:nvSpPr>
              <p:spPr bwMode="auto">
                <a:xfrm>
                  <a:off x="3408" y="3239"/>
                  <a:ext cx="4" cy="14"/>
                </a:xfrm>
                <a:custGeom>
                  <a:avLst/>
                  <a:gdLst>
                    <a:gd name="T0" fmla="*/ 3 w 11"/>
                    <a:gd name="T1" fmla="*/ 0 h 56"/>
                    <a:gd name="T2" fmla="*/ 4 w 11"/>
                    <a:gd name="T3" fmla="*/ 0 h 56"/>
                    <a:gd name="T4" fmla="*/ 1 w 11"/>
                    <a:gd name="T5" fmla="*/ 14 h 56"/>
                    <a:gd name="T6" fmla="*/ 0 w 11"/>
                    <a:gd name="T7" fmla="*/ 14 h 56"/>
                    <a:gd name="T8" fmla="*/ 0 w 11"/>
                    <a:gd name="T9" fmla="*/ 14 h 56"/>
                    <a:gd name="T10" fmla="*/ 3 w 11"/>
                    <a:gd name="T11" fmla="*/ 0 h 56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1" h="56">
                      <a:moveTo>
                        <a:pt x="7" y="0"/>
                      </a:moveTo>
                      <a:lnTo>
                        <a:pt x="11" y="1"/>
                      </a:lnTo>
                      <a:lnTo>
                        <a:pt x="4" y="56"/>
                      </a:lnTo>
                      <a:lnTo>
                        <a:pt x="0" y="56"/>
                      </a:lnTo>
                      <a:lnTo>
                        <a:pt x="7" y="0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6" name="Freeform 481"/>
                <p:cNvSpPr>
                  <a:spLocks/>
                </p:cNvSpPr>
                <p:nvPr/>
              </p:nvSpPr>
              <p:spPr bwMode="auto">
                <a:xfrm>
                  <a:off x="3408" y="3265"/>
                  <a:ext cx="9" cy="28"/>
                </a:xfrm>
                <a:custGeom>
                  <a:avLst/>
                  <a:gdLst>
                    <a:gd name="T0" fmla="*/ 0 w 27"/>
                    <a:gd name="T1" fmla="*/ 0 h 110"/>
                    <a:gd name="T2" fmla="*/ 1 w 27"/>
                    <a:gd name="T3" fmla="*/ 0 h 110"/>
                    <a:gd name="T4" fmla="*/ 9 w 27"/>
                    <a:gd name="T5" fmla="*/ 28 h 110"/>
                    <a:gd name="T6" fmla="*/ 9 w 27"/>
                    <a:gd name="T7" fmla="*/ 28 h 110"/>
                    <a:gd name="T8" fmla="*/ 8 w 27"/>
                    <a:gd name="T9" fmla="*/ 28 h 110"/>
                    <a:gd name="T10" fmla="*/ 0 w 27"/>
                    <a:gd name="T11" fmla="*/ 0 h 110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7" h="110">
                      <a:moveTo>
                        <a:pt x="0" y="1"/>
                      </a:moveTo>
                      <a:lnTo>
                        <a:pt x="4" y="0"/>
                      </a:lnTo>
                      <a:lnTo>
                        <a:pt x="27" y="110"/>
                      </a:lnTo>
                      <a:lnTo>
                        <a:pt x="23" y="110"/>
                      </a:lnTo>
                      <a:lnTo>
                        <a:pt x="0" y="1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7" name="Freeform 482"/>
                <p:cNvSpPr>
                  <a:spLocks/>
                </p:cNvSpPr>
                <p:nvPr/>
              </p:nvSpPr>
              <p:spPr bwMode="auto">
                <a:xfrm>
                  <a:off x="3408" y="3346"/>
                  <a:ext cx="7" cy="18"/>
                </a:xfrm>
                <a:custGeom>
                  <a:avLst/>
                  <a:gdLst>
                    <a:gd name="T0" fmla="*/ 6 w 19"/>
                    <a:gd name="T1" fmla="*/ 0 h 72"/>
                    <a:gd name="T2" fmla="*/ 7 w 19"/>
                    <a:gd name="T3" fmla="*/ 0 h 72"/>
                    <a:gd name="T4" fmla="*/ 1 w 19"/>
                    <a:gd name="T5" fmla="*/ 18 h 72"/>
                    <a:gd name="T6" fmla="*/ 0 w 19"/>
                    <a:gd name="T7" fmla="*/ 18 h 72"/>
                    <a:gd name="T8" fmla="*/ 0 w 19"/>
                    <a:gd name="T9" fmla="*/ 18 h 72"/>
                    <a:gd name="T10" fmla="*/ 6 w 19"/>
                    <a:gd name="T11" fmla="*/ 0 h 72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19" h="72">
                      <a:moveTo>
                        <a:pt x="15" y="0"/>
                      </a:moveTo>
                      <a:lnTo>
                        <a:pt x="19" y="1"/>
                      </a:lnTo>
                      <a:lnTo>
                        <a:pt x="4" y="72"/>
                      </a:lnTo>
                      <a:lnTo>
                        <a:pt x="0" y="72"/>
                      </a:lnTo>
                      <a:lnTo>
                        <a:pt x="15" y="0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8" name="Freeform 483"/>
                <p:cNvSpPr>
                  <a:spLocks/>
                </p:cNvSpPr>
                <p:nvPr/>
              </p:nvSpPr>
              <p:spPr bwMode="auto">
                <a:xfrm>
                  <a:off x="3387" y="3371"/>
                  <a:ext cx="15" cy="3"/>
                </a:xfrm>
                <a:custGeom>
                  <a:avLst/>
                  <a:gdLst>
                    <a:gd name="T0" fmla="*/ 14 w 46"/>
                    <a:gd name="T1" fmla="*/ 0 h 12"/>
                    <a:gd name="T2" fmla="*/ 15 w 46"/>
                    <a:gd name="T3" fmla="*/ 1 h 12"/>
                    <a:gd name="T4" fmla="*/ 0 w 46"/>
                    <a:gd name="T5" fmla="*/ 3 h 12"/>
                    <a:gd name="T6" fmla="*/ 0 w 46"/>
                    <a:gd name="T7" fmla="*/ 3 h 12"/>
                    <a:gd name="T8" fmla="*/ 0 w 46"/>
                    <a:gd name="T9" fmla="*/ 2 h 12"/>
                    <a:gd name="T10" fmla="*/ 14 w 46"/>
                    <a:gd name="T11" fmla="*/ 0 h 12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46" h="12">
                      <a:moveTo>
                        <a:pt x="44" y="0"/>
                      </a:moveTo>
                      <a:lnTo>
                        <a:pt x="46" y="4"/>
                      </a:lnTo>
                      <a:lnTo>
                        <a:pt x="1" y="12"/>
                      </a:lnTo>
                      <a:lnTo>
                        <a:pt x="0" y="12"/>
                      </a:lnTo>
                      <a:lnTo>
                        <a:pt x="1" y="7"/>
                      </a:lnTo>
                      <a:lnTo>
                        <a:pt x="44" y="0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9" name="Freeform 484"/>
                <p:cNvSpPr>
                  <a:spLocks/>
                </p:cNvSpPr>
                <p:nvPr/>
              </p:nvSpPr>
              <p:spPr bwMode="auto">
                <a:xfrm>
                  <a:off x="3369" y="3354"/>
                  <a:ext cx="17" cy="19"/>
                </a:xfrm>
                <a:custGeom>
                  <a:avLst/>
                  <a:gdLst>
                    <a:gd name="T0" fmla="*/ 17 w 52"/>
                    <a:gd name="T1" fmla="*/ 18 h 74"/>
                    <a:gd name="T2" fmla="*/ 16 w 52"/>
                    <a:gd name="T3" fmla="*/ 19 h 74"/>
                    <a:gd name="T4" fmla="*/ 0 w 52"/>
                    <a:gd name="T5" fmla="*/ 1 h 74"/>
                    <a:gd name="T6" fmla="*/ 0 w 52"/>
                    <a:gd name="T7" fmla="*/ 1 h 74"/>
                    <a:gd name="T8" fmla="*/ 1 w 52"/>
                    <a:gd name="T9" fmla="*/ 0 h 74"/>
                    <a:gd name="T10" fmla="*/ 17 w 52"/>
                    <a:gd name="T11" fmla="*/ 18 h 74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52" h="74">
                      <a:moveTo>
                        <a:pt x="52" y="72"/>
                      </a:moveTo>
                      <a:lnTo>
                        <a:pt x="50" y="74"/>
                      </a:lnTo>
                      <a:lnTo>
                        <a:pt x="1" y="3"/>
                      </a:lnTo>
                      <a:lnTo>
                        <a:pt x="0" y="3"/>
                      </a:lnTo>
                      <a:lnTo>
                        <a:pt x="4" y="0"/>
                      </a:lnTo>
                      <a:lnTo>
                        <a:pt x="52" y="72"/>
                      </a:lnTo>
                      <a:close/>
                    </a:path>
                  </a:pathLst>
                </a:custGeom>
                <a:noFill/>
                <a:ln>
                  <a:noFill/>
                </a:ln>
                <a:extLst>
                  <a:ext uri="{909E8E84-426E-40dd-AFC4-6F175D3DCCD1}">
                    <a14:hiddenFill xmlns=""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=""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339216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187624" y="174525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3600" b="1" dirty="0"/>
              <a:t>Octal Number System</a:t>
            </a:r>
            <a:endParaRPr lang="en-GB" sz="3600" b="1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323528" y="820856"/>
            <a:ext cx="8280400" cy="40449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 dirty="0"/>
              <a:t>Base = 8 </a:t>
            </a:r>
          </a:p>
          <a:p>
            <a:pPr lvl="1"/>
            <a:r>
              <a:rPr lang="en-US" altLang="en-US" dirty="0">
                <a:sym typeface="Wingdings" pitchFamily="2" charset="2"/>
              </a:rPr>
              <a:t>8 digits { 0, 1, 2, 3, 4, 5, 6, 7 }</a:t>
            </a:r>
          </a:p>
          <a:p>
            <a:r>
              <a:rPr lang="en-US" altLang="en-US" sz="2800" dirty="0">
                <a:sym typeface="Wingdings" pitchFamily="2" charset="2"/>
              </a:rPr>
              <a:t>Weights</a:t>
            </a:r>
          </a:p>
          <a:p>
            <a:pPr lvl="1"/>
            <a:r>
              <a:rPr lang="en-US" altLang="en-US" dirty="0">
                <a:sym typeface="Wingdings" pitchFamily="2" charset="2"/>
              </a:rPr>
              <a:t>Weight = (</a:t>
            </a:r>
            <a:r>
              <a:rPr lang="en-US" altLang="en-US" i="1" dirty="0">
                <a:sym typeface="Wingdings" pitchFamily="2" charset="2"/>
              </a:rPr>
              <a:t>Base) </a:t>
            </a:r>
            <a:r>
              <a:rPr lang="en-US" altLang="en-US" i="1" baseline="50000" dirty="0">
                <a:sym typeface="Wingdings" pitchFamily="2" charset="2"/>
              </a:rPr>
              <a:t>Position</a:t>
            </a:r>
            <a:endParaRPr lang="en-US" altLang="en-US" i="1" dirty="0">
              <a:sym typeface="Wingdings" pitchFamily="2" charset="2"/>
            </a:endParaRPr>
          </a:p>
          <a:p>
            <a:r>
              <a:rPr lang="en-US" altLang="en-US" sz="2800" dirty="0">
                <a:sym typeface="Wingdings" pitchFamily="2" charset="2"/>
              </a:rPr>
              <a:t>Formal Notation</a:t>
            </a:r>
            <a:endParaRPr lang="en-US" altLang="en-US" sz="2800" dirty="0"/>
          </a:p>
        </p:txBody>
      </p:sp>
      <p:grpSp>
        <p:nvGrpSpPr>
          <p:cNvPr id="6" name="Group 5"/>
          <p:cNvGrpSpPr/>
          <p:nvPr/>
        </p:nvGrpSpPr>
        <p:grpSpPr>
          <a:xfrm>
            <a:off x="5148064" y="2374900"/>
            <a:ext cx="3745111" cy="3214340"/>
            <a:chOff x="5472113" y="2374900"/>
            <a:chExt cx="3421062" cy="2822575"/>
          </a:xfrm>
        </p:grpSpPr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5729288" y="2374900"/>
              <a:ext cx="3062287" cy="1233488"/>
              <a:chOff x="3609" y="1496"/>
              <a:chExt cx="1929" cy="777"/>
            </a:xfrm>
          </p:grpSpPr>
          <p:sp>
            <p:nvSpPr>
              <p:cNvPr id="15" name="Rectangle 6"/>
              <p:cNvSpPr>
                <a:spLocks noChangeArrowheads="1"/>
              </p:cNvSpPr>
              <p:nvPr/>
            </p:nvSpPr>
            <p:spPr bwMode="auto">
              <a:xfrm>
                <a:off x="3674" y="1706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6" name="Rectangle 7"/>
              <p:cNvSpPr>
                <a:spLocks noChangeArrowheads="1"/>
              </p:cNvSpPr>
              <p:nvPr/>
            </p:nvSpPr>
            <p:spPr bwMode="auto">
              <a:xfrm>
                <a:off x="4014" y="1709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7" name="Rectangle 8"/>
              <p:cNvSpPr>
                <a:spLocks noChangeArrowheads="1"/>
              </p:cNvSpPr>
              <p:nvPr/>
            </p:nvSpPr>
            <p:spPr bwMode="auto">
              <a:xfrm>
                <a:off x="4355" y="1709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8" name="Oval 9"/>
              <p:cNvSpPr>
                <a:spLocks noChangeArrowheads="1"/>
              </p:cNvSpPr>
              <p:nvPr/>
            </p:nvSpPr>
            <p:spPr bwMode="auto">
              <a:xfrm>
                <a:off x="4695" y="1935"/>
                <a:ext cx="113" cy="114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ffectLst/>
              <a:extLs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9" name="Rectangle 10"/>
              <p:cNvSpPr>
                <a:spLocks noChangeArrowheads="1"/>
              </p:cNvSpPr>
              <p:nvPr/>
            </p:nvSpPr>
            <p:spPr bwMode="auto">
              <a:xfrm>
                <a:off x="4922" y="1709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0" name="Rectangle 11"/>
              <p:cNvSpPr>
                <a:spLocks noChangeArrowheads="1"/>
              </p:cNvSpPr>
              <p:nvPr/>
            </p:nvSpPr>
            <p:spPr bwMode="auto">
              <a:xfrm>
                <a:off x="5261" y="1709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1" name="Text Box 12"/>
              <p:cNvSpPr txBox="1">
                <a:spLocks noChangeArrowheads="1"/>
              </p:cNvSpPr>
              <p:nvPr/>
            </p:nvSpPr>
            <p:spPr bwMode="auto">
              <a:xfrm>
                <a:off x="4014" y="2117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1</a:t>
                </a:r>
              </a:p>
            </p:txBody>
          </p:sp>
          <p:sp>
            <p:nvSpPr>
              <p:cNvPr id="22" name="Text Box 13"/>
              <p:cNvSpPr txBox="1">
                <a:spLocks noChangeArrowheads="1"/>
              </p:cNvSpPr>
              <p:nvPr/>
            </p:nvSpPr>
            <p:spPr bwMode="auto">
              <a:xfrm>
                <a:off x="4355" y="2117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0</a:t>
                </a:r>
              </a:p>
            </p:txBody>
          </p:sp>
          <p:sp>
            <p:nvSpPr>
              <p:cNvPr id="23" name="Text Box 14"/>
              <p:cNvSpPr txBox="1">
                <a:spLocks noChangeArrowheads="1"/>
              </p:cNvSpPr>
              <p:nvPr/>
            </p:nvSpPr>
            <p:spPr bwMode="auto">
              <a:xfrm>
                <a:off x="4922" y="2117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-1</a:t>
                </a:r>
              </a:p>
            </p:txBody>
          </p:sp>
          <p:sp>
            <p:nvSpPr>
              <p:cNvPr id="24" name="Text Box 15"/>
              <p:cNvSpPr txBox="1">
                <a:spLocks noChangeArrowheads="1"/>
              </p:cNvSpPr>
              <p:nvPr/>
            </p:nvSpPr>
            <p:spPr bwMode="auto">
              <a:xfrm>
                <a:off x="3674" y="2117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2</a:t>
                </a:r>
              </a:p>
            </p:txBody>
          </p:sp>
          <p:sp>
            <p:nvSpPr>
              <p:cNvPr id="25" name="Text Box 16"/>
              <p:cNvSpPr txBox="1">
                <a:spLocks noChangeArrowheads="1"/>
              </p:cNvSpPr>
              <p:nvPr/>
            </p:nvSpPr>
            <p:spPr bwMode="auto">
              <a:xfrm>
                <a:off x="5261" y="2117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-2</a:t>
                </a:r>
              </a:p>
            </p:txBody>
          </p:sp>
          <p:sp>
            <p:nvSpPr>
              <p:cNvPr id="26" name="Text Box 17"/>
              <p:cNvSpPr txBox="1">
                <a:spLocks noChangeArrowheads="1"/>
              </p:cNvSpPr>
              <p:nvPr/>
            </p:nvSpPr>
            <p:spPr bwMode="auto">
              <a:xfrm>
                <a:off x="4014" y="1496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8</a:t>
                </a:r>
              </a:p>
            </p:txBody>
          </p:sp>
          <p:sp>
            <p:nvSpPr>
              <p:cNvPr id="27" name="Text Box 18"/>
              <p:cNvSpPr txBox="1">
                <a:spLocks noChangeArrowheads="1"/>
              </p:cNvSpPr>
              <p:nvPr/>
            </p:nvSpPr>
            <p:spPr bwMode="auto">
              <a:xfrm>
                <a:off x="4355" y="1496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1</a:t>
                </a:r>
              </a:p>
            </p:txBody>
          </p:sp>
          <p:sp>
            <p:nvSpPr>
              <p:cNvPr id="28" name="Text Box 19"/>
              <p:cNvSpPr txBox="1">
                <a:spLocks noChangeArrowheads="1"/>
              </p:cNvSpPr>
              <p:nvPr/>
            </p:nvSpPr>
            <p:spPr bwMode="auto">
              <a:xfrm>
                <a:off x="4922" y="1496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1/8</a:t>
                </a:r>
              </a:p>
            </p:txBody>
          </p:sp>
          <p:sp>
            <p:nvSpPr>
              <p:cNvPr id="29" name="Text Box 20"/>
              <p:cNvSpPr txBox="1">
                <a:spLocks noChangeArrowheads="1"/>
              </p:cNvSpPr>
              <p:nvPr/>
            </p:nvSpPr>
            <p:spPr bwMode="auto">
              <a:xfrm>
                <a:off x="3609" y="1496"/>
                <a:ext cx="340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64</a:t>
                </a:r>
              </a:p>
            </p:txBody>
          </p:sp>
          <p:sp>
            <p:nvSpPr>
              <p:cNvPr id="30" name="Text Box 21"/>
              <p:cNvSpPr txBox="1">
                <a:spLocks noChangeArrowheads="1"/>
              </p:cNvSpPr>
              <p:nvPr/>
            </p:nvSpPr>
            <p:spPr bwMode="auto">
              <a:xfrm>
                <a:off x="5197" y="1496"/>
                <a:ext cx="341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1/64</a:t>
                </a:r>
              </a:p>
            </p:txBody>
          </p:sp>
        </p:grpSp>
        <p:sp>
          <p:nvSpPr>
            <p:cNvPr id="8" name="Text Box 22"/>
            <p:cNvSpPr txBox="1">
              <a:spLocks noChangeArrowheads="1"/>
            </p:cNvSpPr>
            <p:nvPr/>
          </p:nvSpPr>
          <p:spPr bwMode="auto">
            <a:xfrm>
              <a:off x="5832475" y="2709863"/>
              <a:ext cx="360363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5</a:t>
              </a:r>
            </a:p>
          </p:txBody>
        </p:sp>
        <p:sp>
          <p:nvSpPr>
            <p:cNvPr id="9" name="Text Box 23"/>
            <p:cNvSpPr txBox="1">
              <a:spLocks noChangeArrowheads="1"/>
            </p:cNvSpPr>
            <p:nvPr/>
          </p:nvSpPr>
          <p:spPr bwMode="auto">
            <a:xfrm>
              <a:off x="6372225" y="2709863"/>
              <a:ext cx="360363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</a:p>
          </p:txBody>
        </p:sp>
        <p:sp>
          <p:nvSpPr>
            <p:cNvPr id="10" name="Text Box 24"/>
            <p:cNvSpPr txBox="1">
              <a:spLocks noChangeArrowheads="1"/>
            </p:cNvSpPr>
            <p:nvPr/>
          </p:nvSpPr>
          <p:spPr bwMode="auto">
            <a:xfrm>
              <a:off x="6911975" y="2709863"/>
              <a:ext cx="360363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11" name="Text Box 25"/>
            <p:cNvSpPr txBox="1">
              <a:spLocks noChangeArrowheads="1"/>
            </p:cNvSpPr>
            <p:nvPr/>
          </p:nvSpPr>
          <p:spPr bwMode="auto">
            <a:xfrm>
              <a:off x="7812088" y="2709863"/>
              <a:ext cx="360362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7</a:t>
              </a:r>
            </a:p>
          </p:txBody>
        </p:sp>
        <p:sp>
          <p:nvSpPr>
            <p:cNvPr id="12" name="Text Box 26"/>
            <p:cNvSpPr txBox="1">
              <a:spLocks noChangeArrowheads="1"/>
            </p:cNvSpPr>
            <p:nvPr/>
          </p:nvSpPr>
          <p:spPr bwMode="auto">
            <a:xfrm>
              <a:off x="8351838" y="2709863"/>
              <a:ext cx="360362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4</a:t>
              </a:r>
            </a:p>
          </p:txBody>
        </p:sp>
        <p:sp>
          <p:nvSpPr>
            <p:cNvPr id="13" name="Text Box 27"/>
            <p:cNvSpPr txBox="1">
              <a:spLocks noChangeArrowheads="1"/>
            </p:cNvSpPr>
            <p:nvPr/>
          </p:nvSpPr>
          <p:spPr bwMode="auto">
            <a:xfrm>
              <a:off x="5472113" y="3789363"/>
              <a:ext cx="3421062" cy="7858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000" b="1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5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2000" b="1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8</a:t>
              </a:r>
              <a:r>
                <a:rPr lang="en-US" altLang="en-US" sz="2000" b="1" i="0" u="none" baseline="50000">
                  <a:solidFill>
                    <a:schemeClr val="accent2"/>
                  </a:solidFill>
                  <a:latin typeface="Arial" charset="0"/>
                  <a:cs typeface="Arial" charset="0"/>
                </a:rPr>
                <a:t>2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+</a:t>
              </a:r>
              <a:r>
                <a:rPr lang="en-US" altLang="en-US" sz="2000" b="1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2000" b="1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8</a:t>
              </a:r>
              <a:r>
                <a:rPr lang="en-US" altLang="en-US" sz="2000" b="1" i="0" u="none" baseline="50000">
                  <a:solidFill>
                    <a:schemeClr val="accent2"/>
                  </a:solidFill>
                  <a:latin typeface="Arial" charset="0"/>
                  <a:cs typeface="Arial" charset="0"/>
                </a:rPr>
                <a:t>1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+</a:t>
              </a:r>
              <a:r>
                <a:rPr lang="en-US" altLang="en-US" sz="2000" b="1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2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2000" b="1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8</a:t>
              </a:r>
              <a:r>
                <a:rPr lang="en-US" altLang="en-US" sz="2000" b="1" i="0" u="none" baseline="50000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+</a:t>
              </a:r>
              <a:r>
                <a:rPr lang="en-US" altLang="en-US" sz="2000" b="1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7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2000" b="1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8</a:t>
              </a:r>
              <a:r>
                <a:rPr lang="en-US" altLang="en-US" sz="2000" b="1" i="0" u="none" baseline="50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-1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+</a:t>
              </a:r>
              <a:r>
                <a:rPr lang="en-US" altLang="en-US" sz="2000" b="1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4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2000" b="1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8</a:t>
              </a:r>
              <a:r>
                <a:rPr lang="en-US" altLang="en-US" sz="2000" b="1" i="0" u="none" baseline="50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-2</a:t>
              </a:r>
            </a:p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          =(330.9375)</a:t>
              </a:r>
              <a:r>
                <a:rPr lang="en-US" altLang="en-US" sz="24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10</a:t>
              </a:r>
              <a:endParaRPr lang="en-US" altLang="en-US" sz="2000" b="1" i="0" u="none">
                <a:solidFill>
                  <a:schemeClr val="accent2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4" name="Text Box 28"/>
            <p:cNvSpPr txBox="1">
              <a:spLocks noChangeArrowheads="1"/>
            </p:cNvSpPr>
            <p:nvPr/>
          </p:nvSpPr>
          <p:spPr bwMode="auto">
            <a:xfrm>
              <a:off x="6551613" y="4868863"/>
              <a:ext cx="1979612" cy="3286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  (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512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.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74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4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8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6307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611560" y="188640"/>
            <a:ext cx="7560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3200" b="1" dirty="0"/>
              <a:t>Binary Number System</a:t>
            </a:r>
            <a:endParaRPr lang="en-GB" sz="3200" b="1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31800" y="773415"/>
            <a:ext cx="8280400" cy="542131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 dirty="0"/>
              <a:t>Base = 2 </a:t>
            </a:r>
          </a:p>
          <a:p>
            <a:pPr lvl="1"/>
            <a:r>
              <a:rPr lang="en-US" altLang="en-US" sz="2400" dirty="0">
                <a:sym typeface="Wingdings" pitchFamily="2" charset="2"/>
              </a:rPr>
              <a:t>2 digits { 0, 1 }, called </a:t>
            </a:r>
            <a:r>
              <a:rPr lang="en-US" altLang="en-US" sz="2400" i="1" dirty="0">
                <a:solidFill>
                  <a:schemeClr val="accent1"/>
                </a:solidFill>
                <a:sym typeface="Wingdings" pitchFamily="2" charset="2"/>
              </a:rPr>
              <a:t>b</a:t>
            </a:r>
            <a:r>
              <a:rPr lang="en-US" altLang="en-US" sz="2400" dirty="0">
                <a:sym typeface="Wingdings" pitchFamily="2" charset="2"/>
              </a:rPr>
              <a:t>inary dig</a:t>
            </a:r>
            <a:r>
              <a:rPr lang="en-US" altLang="en-US" sz="2400" i="1" dirty="0">
                <a:solidFill>
                  <a:schemeClr val="accent1"/>
                </a:solidFill>
                <a:sym typeface="Wingdings" pitchFamily="2" charset="2"/>
              </a:rPr>
              <a:t>its</a:t>
            </a:r>
            <a:r>
              <a:rPr lang="en-US" altLang="en-US" sz="2400" dirty="0">
                <a:sym typeface="Wingdings" pitchFamily="2" charset="2"/>
              </a:rPr>
              <a:t> or “</a:t>
            </a:r>
            <a:r>
              <a:rPr lang="en-US" altLang="en-US" sz="2400" i="1" dirty="0">
                <a:solidFill>
                  <a:schemeClr val="accent1"/>
                </a:solidFill>
                <a:sym typeface="Wingdings" pitchFamily="2" charset="2"/>
              </a:rPr>
              <a:t>bits</a:t>
            </a:r>
            <a:r>
              <a:rPr lang="en-US" altLang="en-US" sz="2400" dirty="0">
                <a:sym typeface="Wingdings" pitchFamily="2" charset="2"/>
              </a:rPr>
              <a:t>”</a:t>
            </a:r>
          </a:p>
          <a:p>
            <a:r>
              <a:rPr lang="en-US" altLang="en-US" sz="2400" dirty="0">
                <a:sym typeface="Wingdings" pitchFamily="2" charset="2"/>
              </a:rPr>
              <a:t>Weights</a:t>
            </a:r>
          </a:p>
          <a:p>
            <a:pPr lvl="1"/>
            <a:r>
              <a:rPr lang="en-US" altLang="en-US" sz="2400" dirty="0">
                <a:sym typeface="Wingdings" pitchFamily="2" charset="2"/>
              </a:rPr>
              <a:t>Weight = (</a:t>
            </a:r>
            <a:r>
              <a:rPr lang="en-US" altLang="en-US" sz="2400" i="1" dirty="0">
                <a:sym typeface="Wingdings" pitchFamily="2" charset="2"/>
              </a:rPr>
              <a:t>Base) </a:t>
            </a:r>
            <a:r>
              <a:rPr lang="en-US" altLang="en-US" sz="2400" i="1" baseline="50000" dirty="0">
                <a:sym typeface="Wingdings" pitchFamily="2" charset="2"/>
              </a:rPr>
              <a:t>Position</a:t>
            </a:r>
            <a:endParaRPr lang="en-US" altLang="en-US" sz="2400" i="1" dirty="0">
              <a:sym typeface="Wingdings" pitchFamily="2" charset="2"/>
            </a:endParaRPr>
          </a:p>
          <a:p>
            <a:r>
              <a:rPr lang="en-US" altLang="en-US" sz="2400" dirty="0">
                <a:sym typeface="Wingdings" pitchFamily="2" charset="2"/>
              </a:rPr>
              <a:t>Formal Notation</a:t>
            </a:r>
          </a:p>
          <a:p>
            <a:r>
              <a:rPr lang="en-US" altLang="en-US" sz="2400" dirty="0">
                <a:sym typeface="Wingdings" pitchFamily="2" charset="2"/>
              </a:rPr>
              <a:t>Groups of bits       </a:t>
            </a:r>
            <a:r>
              <a:rPr lang="en-US" altLang="en-US" sz="2000" dirty="0"/>
              <a:t>4 bits = </a:t>
            </a:r>
            <a:r>
              <a:rPr lang="en-US" altLang="en-US" sz="2000" i="1" dirty="0"/>
              <a:t>Nibble</a:t>
            </a:r>
          </a:p>
          <a:p>
            <a:pPr>
              <a:buFont typeface="Wingdings 2" pitchFamily="18" charset="2"/>
              <a:buNone/>
            </a:pPr>
            <a:r>
              <a:rPr lang="en-US" altLang="en-US" dirty="0"/>
              <a:t>                                    </a:t>
            </a:r>
            <a:r>
              <a:rPr lang="en-US" altLang="en-US" sz="2000" dirty="0"/>
              <a:t>8 bits = </a:t>
            </a:r>
            <a:r>
              <a:rPr lang="en-US" altLang="en-US" sz="2000" i="1" dirty="0"/>
              <a:t>Byte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5240078" y="1628800"/>
            <a:ext cx="3421062" cy="4092575"/>
            <a:chOff x="5472113" y="2374900"/>
            <a:chExt cx="3421062" cy="4092575"/>
          </a:xfrm>
        </p:grpSpPr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5729288" y="2374900"/>
              <a:ext cx="3062287" cy="1233488"/>
              <a:chOff x="3609" y="1496"/>
              <a:chExt cx="1929" cy="777"/>
            </a:xfrm>
          </p:grpSpPr>
          <p:sp>
            <p:nvSpPr>
              <p:cNvPr id="17" name="Rectangle 6"/>
              <p:cNvSpPr>
                <a:spLocks noChangeArrowheads="1"/>
              </p:cNvSpPr>
              <p:nvPr/>
            </p:nvSpPr>
            <p:spPr bwMode="auto">
              <a:xfrm>
                <a:off x="3674" y="1706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8" name="Rectangle 7"/>
              <p:cNvSpPr>
                <a:spLocks noChangeArrowheads="1"/>
              </p:cNvSpPr>
              <p:nvPr/>
            </p:nvSpPr>
            <p:spPr bwMode="auto">
              <a:xfrm>
                <a:off x="4014" y="1709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9" name="Rectangle 8"/>
              <p:cNvSpPr>
                <a:spLocks noChangeArrowheads="1"/>
              </p:cNvSpPr>
              <p:nvPr/>
            </p:nvSpPr>
            <p:spPr bwMode="auto">
              <a:xfrm>
                <a:off x="4355" y="1709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0" name="Oval 9"/>
              <p:cNvSpPr>
                <a:spLocks noChangeArrowheads="1"/>
              </p:cNvSpPr>
              <p:nvPr/>
            </p:nvSpPr>
            <p:spPr bwMode="auto">
              <a:xfrm>
                <a:off x="4695" y="1935"/>
                <a:ext cx="113" cy="114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ffectLst/>
              <a:extLs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1" name="Rectangle 10"/>
              <p:cNvSpPr>
                <a:spLocks noChangeArrowheads="1"/>
              </p:cNvSpPr>
              <p:nvPr/>
            </p:nvSpPr>
            <p:spPr bwMode="auto">
              <a:xfrm>
                <a:off x="4922" y="1709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2" name="Rectangle 11"/>
              <p:cNvSpPr>
                <a:spLocks noChangeArrowheads="1"/>
              </p:cNvSpPr>
              <p:nvPr/>
            </p:nvSpPr>
            <p:spPr bwMode="auto">
              <a:xfrm>
                <a:off x="5261" y="1709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3" name="Text Box 12"/>
              <p:cNvSpPr txBox="1">
                <a:spLocks noChangeArrowheads="1"/>
              </p:cNvSpPr>
              <p:nvPr/>
            </p:nvSpPr>
            <p:spPr bwMode="auto">
              <a:xfrm>
                <a:off x="4014" y="2117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1</a:t>
                </a:r>
              </a:p>
            </p:txBody>
          </p:sp>
          <p:sp>
            <p:nvSpPr>
              <p:cNvPr id="24" name="Text Box 13"/>
              <p:cNvSpPr txBox="1">
                <a:spLocks noChangeArrowheads="1"/>
              </p:cNvSpPr>
              <p:nvPr/>
            </p:nvSpPr>
            <p:spPr bwMode="auto">
              <a:xfrm>
                <a:off x="4355" y="2117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0</a:t>
                </a:r>
              </a:p>
            </p:txBody>
          </p:sp>
          <p:sp>
            <p:nvSpPr>
              <p:cNvPr id="25" name="Text Box 14"/>
              <p:cNvSpPr txBox="1">
                <a:spLocks noChangeArrowheads="1"/>
              </p:cNvSpPr>
              <p:nvPr/>
            </p:nvSpPr>
            <p:spPr bwMode="auto">
              <a:xfrm>
                <a:off x="4922" y="2117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-1</a:t>
                </a:r>
              </a:p>
            </p:txBody>
          </p:sp>
          <p:sp>
            <p:nvSpPr>
              <p:cNvPr id="26" name="Text Box 15"/>
              <p:cNvSpPr txBox="1">
                <a:spLocks noChangeArrowheads="1"/>
              </p:cNvSpPr>
              <p:nvPr/>
            </p:nvSpPr>
            <p:spPr bwMode="auto">
              <a:xfrm>
                <a:off x="3674" y="2117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2</a:t>
                </a:r>
              </a:p>
            </p:txBody>
          </p:sp>
          <p:sp>
            <p:nvSpPr>
              <p:cNvPr id="27" name="Text Box 16"/>
              <p:cNvSpPr txBox="1">
                <a:spLocks noChangeArrowheads="1"/>
              </p:cNvSpPr>
              <p:nvPr/>
            </p:nvSpPr>
            <p:spPr bwMode="auto">
              <a:xfrm>
                <a:off x="5261" y="2117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-2</a:t>
                </a:r>
              </a:p>
            </p:txBody>
          </p:sp>
          <p:sp>
            <p:nvSpPr>
              <p:cNvPr id="28" name="Text Box 17"/>
              <p:cNvSpPr txBox="1">
                <a:spLocks noChangeArrowheads="1"/>
              </p:cNvSpPr>
              <p:nvPr/>
            </p:nvSpPr>
            <p:spPr bwMode="auto">
              <a:xfrm>
                <a:off x="4014" y="1496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2</a:t>
                </a:r>
              </a:p>
            </p:txBody>
          </p:sp>
          <p:sp>
            <p:nvSpPr>
              <p:cNvPr id="29" name="Text Box 18"/>
              <p:cNvSpPr txBox="1">
                <a:spLocks noChangeArrowheads="1"/>
              </p:cNvSpPr>
              <p:nvPr/>
            </p:nvSpPr>
            <p:spPr bwMode="auto">
              <a:xfrm>
                <a:off x="4355" y="1496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1</a:t>
                </a:r>
              </a:p>
            </p:txBody>
          </p:sp>
          <p:sp>
            <p:nvSpPr>
              <p:cNvPr id="30" name="Text Box 19"/>
              <p:cNvSpPr txBox="1">
                <a:spLocks noChangeArrowheads="1"/>
              </p:cNvSpPr>
              <p:nvPr/>
            </p:nvSpPr>
            <p:spPr bwMode="auto">
              <a:xfrm>
                <a:off x="4922" y="1496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1/2</a:t>
                </a:r>
              </a:p>
            </p:txBody>
          </p:sp>
          <p:sp>
            <p:nvSpPr>
              <p:cNvPr id="31" name="Text Box 20"/>
              <p:cNvSpPr txBox="1">
                <a:spLocks noChangeArrowheads="1"/>
              </p:cNvSpPr>
              <p:nvPr/>
            </p:nvSpPr>
            <p:spPr bwMode="auto">
              <a:xfrm>
                <a:off x="3609" y="1496"/>
                <a:ext cx="340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4</a:t>
                </a:r>
              </a:p>
            </p:txBody>
          </p:sp>
          <p:sp>
            <p:nvSpPr>
              <p:cNvPr id="32" name="Text Box 21"/>
              <p:cNvSpPr txBox="1">
                <a:spLocks noChangeArrowheads="1"/>
              </p:cNvSpPr>
              <p:nvPr/>
            </p:nvSpPr>
            <p:spPr bwMode="auto">
              <a:xfrm>
                <a:off x="5197" y="1496"/>
                <a:ext cx="341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1/4</a:t>
                </a:r>
              </a:p>
            </p:txBody>
          </p:sp>
        </p:grpSp>
        <p:sp>
          <p:nvSpPr>
            <p:cNvPr id="8" name="Text Box 22"/>
            <p:cNvSpPr txBox="1">
              <a:spLocks noChangeArrowheads="1"/>
            </p:cNvSpPr>
            <p:nvPr/>
          </p:nvSpPr>
          <p:spPr bwMode="auto">
            <a:xfrm>
              <a:off x="5832475" y="2709863"/>
              <a:ext cx="360363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</a:p>
          </p:txBody>
        </p:sp>
        <p:sp>
          <p:nvSpPr>
            <p:cNvPr id="9" name="Text Box 23"/>
            <p:cNvSpPr txBox="1">
              <a:spLocks noChangeArrowheads="1"/>
            </p:cNvSpPr>
            <p:nvPr/>
          </p:nvSpPr>
          <p:spPr bwMode="auto">
            <a:xfrm>
              <a:off x="6372225" y="2709863"/>
              <a:ext cx="360363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</a:t>
              </a:r>
            </a:p>
          </p:txBody>
        </p:sp>
        <p:sp>
          <p:nvSpPr>
            <p:cNvPr id="10" name="Text Box 24"/>
            <p:cNvSpPr txBox="1">
              <a:spLocks noChangeArrowheads="1"/>
            </p:cNvSpPr>
            <p:nvPr/>
          </p:nvSpPr>
          <p:spPr bwMode="auto">
            <a:xfrm>
              <a:off x="6911975" y="2709863"/>
              <a:ext cx="360363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</a:p>
          </p:txBody>
        </p:sp>
        <p:sp>
          <p:nvSpPr>
            <p:cNvPr id="11" name="Text Box 25"/>
            <p:cNvSpPr txBox="1">
              <a:spLocks noChangeArrowheads="1"/>
            </p:cNvSpPr>
            <p:nvPr/>
          </p:nvSpPr>
          <p:spPr bwMode="auto">
            <a:xfrm>
              <a:off x="7812088" y="2709863"/>
              <a:ext cx="360362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</a:t>
              </a:r>
            </a:p>
          </p:txBody>
        </p:sp>
        <p:sp>
          <p:nvSpPr>
            <p:cNvPr id="12" name="Text Box 26"/>
            <p:cNvSpPr txBox="1">
              <a:spLocks noChangeArrowheads="1"/>
            </p:cNvSpPr>
            <p:nvPr/>
          </p:nvSpPr>
          <p:spPr bwMode="auto">
            <a:xfrm>
              <a:off x="8351838" y="2709863"/>
              <a:ext cx="360362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</a:p>
          </p:txBody>
        </p:sp>
        <p:sp>
          <p:nvSpPr>
            <p:cNvPr id="13" name="Text Box 27"/>
            <p:cNvSpPr txBox="1">
              <a:spLocks noChangeArrowheads="1"/>
            </p:cNvSpPr>
            <p:nvPr/>
          </p:nvSpPr>
          <p:spPr bwMode="auto">
            <a:xfrm>
              <a:off x="5472113" y="3789363"/>
              <a:ext cx="3421062" cy="7858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000" b="1" u="none" dirty="0">
                  <a:solidFill>
                    <a:schemeClr val="accent1"/>
                  </a:solidFill>
                  <a:latin typeface="Arial" charset="0"/>
                  <a:cs typeface="Arial" charset="0"/>
                </a:rPr>
                <a:t>1 </a:t>
              </a:r>
              <a:r>
                <a:rPr lang="en-US" altLang="en-US" sz="20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2000" b="1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2</a:t>
              </a:r>
              <a:r>
                <a:rPr lang="en-US" altLang="en-US" sz="2000" b="1" i="0" u="none" baseline="50000" dirty="0">
                  <a:solidFill>
                    <a:schemeClr val="accent2"/>
                  </a:solidFill>
                  <a:latin typeface="Arial" charset="0"/>
                  <a:cs typeface="Arial" charset="0"/>
                </a:rPr>
                <a:t>2</a:t>
              </a:r>
              <a:r>
                <a:rPr lang="en-US" altLang="en-US" sz="20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+</a:t>
              </a:r>
              <a:r>
                <a:rPr lang="en-US" altLang="en-US" sz="2000" b="1" u="none" dirty="0">
                  <a:solidFill>
                    <a:schemeClr val="accent1"/>
                  </a:solidFill>
                  <a:latin typeface="Arial" charset="0"/>
                  <a:cs typeface="Arial" charset="0"/>
                </a:rPr>
                <a:t>0 </a:t>
              </a:r>
              <a:r>
                <a:rPr lang="en-US" altLang="en-US" sz="20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2000" b="1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2</a:t>
              </a:r>
              <a:r>
                <a:rPr lang="en-US" altLang="en-US" sz="2000" b="1" i="0" u="none" baseline="50000" dirty="0">
                  <a:solidFill>
                    <a:schemeClr val="accent2"/>
                  </a:solidFill>
                  <a:latin typeface="Arial" charset="0"/>
                  <a:cs typeface="Arial" charset="0"/>
                </a:rPr>
                <a:t>1</a:t>
              </a:r>
              <a:r>
                <a:rPr lang="en-US" altLang="en-US" sz="20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+</a:t>
              </a:r>
              <a:r>
                <a:rPr lang="en-US" altLang="en-US" sz="2000" b="1" u="none" dirty="0">
                  <a:solidFill>
                    <a:schemeClr val="accent1"/>
                  </a:solidFill>
                  <a:latin typeface="Arial" charset="0"/>
                  <a:cs typeface="Arial" charset="0"/>
                </a:rPr>
                <a:t>1 </a:t>
              </a:r>
              <a:r>
                <a:rPr lang="en-US" altLang="en-US" sz="20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2000" b="1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2</a:t>
              </a:r>
              <a:r>
                <a:rPr lang="en-US" altLang="en-US" sz="2000" b="1" i="0" u="none" baseline="50000" dirty="0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20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+</a:t>
              </a:r>
              <a:r>
                <a:rPr lang="en-US" altLang="en-US" sz="2000" b="1" u="none" dirty="0">
                  <a:solidFill>
                    <a:schemeClr val="accent1"/>
                  </a:solidFill>
                  <a:latin typeface="Arial" charset="0"/>
                  <a:cs typeface="Arial" charset="0"/>
                </a:rPr>
                <a:t>0 </a:t>
              </a:r>
              <a:r>
                <a:rPr lang="en-US" altLang="en-US" sz="20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2000" b="1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2</a:t>
              </a:r>
              <a:r>
                <a:rPr lang="en-US" altLang="en-US" sz="2000" b="1" i="0" u="none" baseline="50000" dirty="0">
                  <a:solidFill>
                    <a:schemeClr val="accent2"/>
                  </a:solidFill>
                  <a:latin typeface="Arial" charset="0"/>
                  <a:cs typeface="Arial" charset="0"/>
                </a:rPr>
                <a:t>-1</a:t>
              </a:r>
              <a:r>
                <a:rPr lang="en-US" altLang="en-US" sz="20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+</a:t>
              </a:r>
              <a:r>
                <a:rPr lang="en-US" altLang="en-US" sz="2000" b="1" u="none" dirty="0">
                  <a:solidFill>
                    <a:schemeClr val="accent1"/>
                  </a:solidFill>
                  <a:latin typeface="Arial" charset="0"/>
                  <a:cs typeface="Arial" charset="0"/>
                </a:rPr>
                <a:t>1 </a:t>
              </a:r>
              <a:r>
                <a:rPr lang="en-US" altLang="en-US" sz="20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2000" b="1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2</a:t>
              </a:r>
              <a:r>
                <a:rPr lang="en-US" altLang="en-US" sz="2000" b="1" i="0" u="none" baseline="50000" dirty="0">
                  <a:solidFill>
                    <a:schemeClr val="accent2"/>
                  </a:solidFill>
                  <a:latin typeface="Arial" charset="0"/>
                  <a:cs typeface="Arial" charset="0"/>
                </a:rPr>
                <a:t>-2</a:t>
              </a:r>
            </a:p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4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              =(5.25)</a:t>
              </a:r>
              <a:r>
                <a:rPr lang="en-US" altLang="en-US" sz="2400" b="1" i="0" u="none" baseline="-25000" dirty="0">
                  <a:solidFill>
                    <a:schemeClr val="accent2"/>
                  </a:solidFill>
                  <a:latin typeface="Arial" charset="0"/>
                  <a:cs typeface="Arial" charset="0"/>
                </a:rPr>
                <a:t>10</a:t>
              </a:r>
              <a:endParaRPr lang="en-US" altLang="en-US" sz="2000" b="1" i="0" u="none" dirty="0">
                <a:solidFill>
                  <a:schemeClr val="accent2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14" name="Text Box 28"/>
            <p:cNvSpPr txBox="1">
              <a:spLocks noChangeArrowheads="1"/>
            </p:cNvSpPr>
            <p:nvPr/>
          </p:nvSpPr>
          <p:spPr bwMode="auto">
            <a:xfrm>
              <a:off x="6551613" y="4868863"/>
              <a:ext cx="1979612" cy="3286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  (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101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.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01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4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15" name="Rectangle 29"/>
            <p:cNvSpPr>
              <a:spLocks noChangeArrowheads="1"/>
            </p:cNvSpPr>
            <p:nvPr/>
          </p:nvSpPr>
          <p:spPr bwMode="auto">
            <a:xfrm>
              <a:off x="6011863" y="5453063"/>
              <a:ext cx="1081087" cy="357187"/>
            </a:xfrm>
            <a:prstGeom prst="rect">
              <a:avLst/>
            </a:prstGeom>
            <a:solidFill>
              <a:srgbClr val="FFFF00"/>
            </a:solidFill>
            <a:ln w="28575" algn="ctr">
              <a:solidFill>
                <a:schemeClr val="accent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1 0 1 1</a:t>
              </a:r>
            </a:p>
          </p:txBody>
        </p:sp>
        <p:sp>
          <p:nvSpPr>
            <p:cNvPr id="16" name="Rectangle 30"/>
            <p:cNvSpPr>
              <a:spLocks noChangeArrowheads="1"/>
            </p:cNvSpPr>
            <p:nvPr/>
          </p:nvSpPr>
          <p:spPr bwMode="auto">
            <a:xfrm>
              <a:off x="6011863" y="6110288"/>
              <a:ext cx="2160587" cy="357187"/>
            </a:xfrm>
            <a:prstGeom prst="rect">
              <a:avLst/>
            </a:prstGeom>
            <a:solidFill>
              <a:srgbClr val="FFFF00"/>
            </a:solidFill>
            <a:ln w="28575" algn="ctr">
              <a:solidFill>
                <a:schemeClr val="accent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1 1 0 0 0 1 0 1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02391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</a:t>
            </a:fld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95536" y="238267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3200" b="1" dirty="0"/>
              <a:t>Hexadecimal Number System</a:t>
            </a:r>
            <a:endParaRPr lang="en-GB" sz="3200" b="1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31800" y="1089025"/>
            <a:ext cx="8280400" cy="270001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 dirty="0"/>
              <a:t>Base = 16 </a:t>
            </a:r>
          </a:p>
          <a:p>
            <a:pPr lvl="1"/>
            <a:r>
              <a:rPr lang="en-US" altLang="en-US" sz="2400" dirty="0">
                <a:sym typeface="Wingdings" pitchFamily="2" charset="2"/>
              </a:rPr>
              <a:t>16 digits { 0, 1, 2, 3, 4, 5, 6, 7, 8, 9, A, B, C, D, E, F }</a:t>
            </a:r>
          </a:p>
          <a:p>
            <a:r>
              <a:rPr lang="en-US" altLang="en-US" sz="2400" dirty="0">
                <a:sym typeface="Wingdings" pitchFamily="2" charset="2"/>
              </a:rPr>
              <a:t>Weights</a:t>
            </a:r>
          </a:p>
          <a:p>
            <a:pPr lvl="1"/>
            <a:r>
              <a:rPr lang="en-US" altLang="en-US" sz="2400" dirty="0">
                <a:sym typeface="Wingdings" pitchFamily="2" charset="2"/>
              </a:rPr>
              <a:t>Weight = (</a:t>
            </a:r>
            <a:r>
              <a:rPr lang="en-US" altLang="en-US" sz="2400" i="1" dirty="0">
                <a:sym typeface="Wingdings" pitchFamily="2" charset="2"/>
              </a:rPr>
              <a:t>Base) </a:t>
            </a:r>
            <a:r>
              <a:rPr lang="en-US" altLang="en-US" sz="2400" i="1" baseline="50000" dirty="0">
                <a:sym typeface="Wingdings" pitchFamily="2" charset="2"/>
              </a:rPr>
              <a:t>Position</a:t>
            </a:r>
            <a:endParaRPr lang="en-US" altLang="en-US" sz="2400" i="1" dirty="0">
              <a:sym typeface="Wingdings" pitchFamily="2" charset="2"/>
            </a:endParaRPr>
          </a:p>
          <a:p>
            <a:r>
              <a:rPr lang="en-US" altLang="en-US" sz="2400" dirty="0">
                <a:sym typeface="Wingdings" pitchFamily="2" charset="2"/>
              </a:rPr>
              <a:t>Formal Notation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4280059" y="2588625"/>
            <a:ext cx="4500563" cy="2822575"/>
            <a:chOff x="4572000" y="2374900"/>
            <a:chExt cx="4500563" cy="2822575"/>
          </a:xfrm>
        </p:grpSpPr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5729288" y="2374900"/>
              <a:ext cx="3062287" cy="1233488"/>
              <a:chOff x="3609" y="1496"/>
              <a:chExt cx="1929" cy="777"/>
            </a:xfrm>
          </p:grpSpPr>
          <p:sp>
            <p:nvSpPr>
              <p:cNvPr id="15" name="Rectangle 6"/>
              <p:cNvSpPr>
                <a:spLocks noChangeArrowheads="1"/>
              </p:cNvSpPr>
              <p:nvPr/>
            </p:nvSpPr>
            <p:spPr bwMode="auto">
              <a:xfrm>
                <a:off x="3674" y="1706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6" name="Rectangle 7"/>
              <p:cNvSpPr>
                <a:spLocks noChangeArrowheads="1"/>
              </p:cNvSpPr>
              <p:nvPr/>
            </p:nvSpPr>
            <p:spPr bwMode="auto">
              <a:xfrm>
                <a:off x="4014" y="1709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7" name="Rectangle 8"/>
              <p:cNvSpPr>
                <a:spLocks noChangeArrowheads="1"/>
              </p:cNvSpPr>
              <p:nvPr/>
            </p:nvSpPr>
            <p:spPr bwMode="auto">
              <a:xfrm>
                <a:off x="4355" y="1709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8" name="Oval 9"/>
              <p:cNvSpPr>
                <a:spLocks noChangeArrowheads="1"/>
              </p:cNvSpPr>
              <p:nvPr/>
            </p:nvSpPr>
            <p:spPr bwMode="auto">
              <a:xfrm>
                <a:off x="4695" y="1935"/>
                <a:ext cx="113" cy="114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  <a:effectLst/>
              <a:extLs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9" name="Rectangle 10"/>
              <p:cNvSpPr>
                <a:spLocks noChangeArrowheads="1"/>
              </p:cNvSpPr>
              <p:nvPr/>
            </p:nvSpPr>
            <p:spPr bwMode="auto">
              <a:xfrm>
                <a:off x="4922" y="1709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0" name="Rectangle 11"/>
              <p:cNvSpPr>
                <a:spLocks noChangeArrowheads="1"/>
              </p:cNvSpPr>
              <p:nvPr/>
            </p:nvSpPr>
            <p:spPr bwMode="auto">
              <a:xfrm>
                <a:off x="5261" y="1709"/>
                <a:ext cx="227" cy="340"/>
              </a:xfrm>
              <a:prstGeom prst="rect">
                <a:avLst/>
              </a:prstGeom>
              <a:solidFill>
                <a:srgbClr val="FFFF00"/>
              </a:solidFill>
              <a:ln w="28575" algn="ctr">
                <a:solidFill>
                  <a:schemeClr val="accent2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1" name="Text Box 12"/>
              <p:cNvSpPr txBox="1">
                <a:spLocks noChangeArrowheads="1"/>
              </p:cNvSpPr>
              <p:nvPr/>
            </p:nvSpPr>
            <p:spPr bwMode="auto">
              <a:xfrm>
                <a:off x="4014" y="2117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 dirty="0">
                    <a:latin typeface="Arial" charset="0"/>
                    <a:cs typeface="Arial" charset="0"/>
                  </a:rPr>
                  <a:t>1</a:t>
                </a:r>
              </a:p>
            </p:txBody>
          </p:sp>
          <p:sp>
            <p:nvSpPr>
              <p:cNvPr id="22" name="Text Box 13"/>
              <p:cNvSpPr txBox="1">
                <a:spLocks noChangeArrowheads="1"/>
              </p:cNvSpPr>
              <p:nvPr/>
            </p:nvSpPr>
            <p:spPr bwMode="auto">
              <a:xfrm>
                <a:off x="4355" y="2117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0</a:t>
                </a:r>
              </a:p>
            </p:txBody>
          </p:sp>
          <p:sp>
            <p:nvSpPr>
              <p:cNvPr id="23" name="Text Box 14"/>
              <p:cNvSpPr txBox="1">
                <a:spLocks noChangeArrowheads="1"/>
              </p:cNvSpPr>
              <p:nvPr/>
            </p:nvSpPr>
            <p:spPr bwMode="auto">
              <a:xfrm>
                <a:off x="4922" y="2117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-1</a:t>
                </a:r>
              </a:p>
            </p:txBody>
          </p:sp>
          <p:sp>
            <p:nvSpPr>
              <p:cNvPr id="24" name="Text Box 15"/>
              <p:cNvSpPr txBox="1">
                <a:spLocks noChangeArrowheads="1"/>
              </p:cNvSpPr>
              <p:nvPr/>
            </p:nvSpPr>
            <p:spPr bwMode="auto">
              <a:xfrm>
                <a:off x="3674" y="2117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2</a:t>
                </a:r>
              </a:p>
            </p:txBody>
          </p:sp>
          <p:sp>
            <p:nvSpPr>
              <p:cNvPr id="25" name="Text Box 16"/>
              <p:cNvSpPr txBox="1">
                <a:spLocks noChangeArrowheads="1"/>
              </p:cNvSpPr>
              <p:nvPr/>
            </p:nvSpPr>
            <p:spPr bwMode="auto">
              <a:xfrm>
                <a:off x="5261" y="2117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latin typeface="Arial" charset="0"/>
                    <a:cs typeface="Arial" charset="0"/>
                  </a:rPr>
                  <a:t>-2</a:t>
                </a:r>
              </a:p>
            </p:txBody>
          </p:sp>
          <p:sp>
            <p:nvSpPr>
              <p:cNvPr id="26" name="Text Box 17"/>
              <p:cNvSpPr txBox="1">
                <a:spLocks noChangeArrowheads="1"/>
              </p:cNvSpPr>
              <p:nvPr/>
            </p:nvSpPr>
            <p:spPr bwMode="auto">
              <a:xfrm>
                <a:off x="4014" y="1496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 dirty="0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16</a:t>
                </a:r>
              </a:p>
            </p:txBody>
          </p:sp>
          <p:sp>
            <p:nvSpPr>
              <p:cNvPr id="27" name="Text Box 18"/>
              <p:cNvSpPr txBox="1">
                <a:spLocks noChangeArrowheads="1"/>
              </p:cNvSpPr>
              <p:nvPr/>
            </p:nvSpPr>
            <p:spPr bwMode="auto">
              <a:xfrm>
                <a:off x="4355" y="1496"/>
                <a:ext cx="227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1</a:t>
                </a:r>
              </a:p>
            </p:txBody>
          </p:sp>
          <p:sp>
            <p:nvSpPr>
              <p:cNvPr id="28" name="Text Box 19"/>
              <p:cNvSpPr txBox="1">
                <a:spLocks noChangeArrowheads="1"/>
              </p:cNvSpPr>
              <p:nvPr/>
            </p:nvSpPr>
            <p:spPr bwMode="auto">
              <a:xfrm>
                <a:off x="4922" y="1496"/>
                <a:ext cx="227" cy="12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4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1/16</a:t>
                </a:r>
              </a:p>
            </p:txBody>
          </p:sp>
          <p:sp>
            <p:nvSpPr>
              <p:cNvPr id="29" name="Text Box 20"/>
              <p:cNvSpPr txBox="1">
                <a:spLocks noChangeArrowheads="1"/>
              </p:cNvSpPr>
              <p:nvPr/>
            </p:nvSpPr>
            <p:spPr bwMode="auto">
              <a:xfrm>
                <a:off x="3609" y="1496"/>
                <a:ext cx="340" cy="15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8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256</a:t>
                </a:r>
              </a:p>
            </p:txBody>
          </p:sp>
          <p:sp>
            <p:nvSpPr>
              <p:cNvPr id="30" name="Text Box 21"/>
              <p:cNvSpPr txBox="1">
                <a:spLocks noChangeArrowheads="1"/>
              </p:cNvSpPr>
              <p:nvPr/>
            </p:nvSpPr>
            <p:spPr bwMode="auto">
              <a:xfrm>
                <a:off x="5197" y="1496"/>
                <a:ext cx="341" cy="12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12700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>
                <a:spAutoFit/>
              </a:bodyPr>
              <a:lstStyle>
                <a:lvl1pPr marL="342900" indent="-342900" eaLnBrk="0" hangingPunct="0">
                  <a:spcBef>
                    <a:spcPct val="20000"/>
                  </a:spcBef>
                  <a:buClr>
                    <a:srgbClr val="0000FF"/>
                  </a:buClr>
                  <a:buSzPct val="90000"/>
                  <a:buFont typeface="Wingdings 2" pitchFamily="18" charset="2"/>
                  <a:buChar char="©"/>
                  <a:defRPr kumimoji="1" sz="2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1pPr>
                <a:lvl2pPr marL="800100" indent="-342900" eaLnBrk="0" hangingPunct="0">
                  <a:spcBef>
                    <a:spcPct val="20000"/>
                  </a:spcBef>
                  <a:buClr>
                    <a:srgbClr val="FF9900"/>
                  </a:buClr>
                  <a:buSzPct val="70000"/>
                  <a:buFont typeface="Wingdings" pitchFamily="2" charset="2"/>
                  <a:buChar char="u"/>
                  <a:defRPr kumimoji="1" sz="20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2pPr>
                <a:lvl3pPr marL="1257300" indent="-342900" eaLnBrk="0" hangingPunct="0">
                  <a:spcBef>
                    <a:spcPct val="20000"/>
                  </a:spcBef>
                  <a:buClr>
                    <a:srgbClr val="1B1BFF"/>
                  </a:buClr>
                  <a:buSzPct val="80000"/>
                  <a:buFont typeface="Times New Roman" pitchFamily="18" charset="0"/>
                  <a:buChar char="»"/>
                  <a:defRPr kumimoji="1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3pPr>
                <a:lvl4pPr marL="1714500" indent="-342900" eaLnBrk="0" hangingPunct="0">
                  <a:spcBef>
                    <a:spcPct val="20000"/>
                  </a:spcBef>
                  <a:buClr>
                    <a:schemeClr val="accent1"/>
                  </a:buClr>
                  <a:buFont typeface="Book Antiqua" pitchFamily="18" charset="0"/>
                  <a:buChar char="−"/>
                  <a:defRPr kumimoji="1" sz="16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4pPr>
                <a:lvl5pPr marL="2171700" indent="-342900" eaLnBrk="0" hangingPunct="0">
                  <a:spcBef>
                    <a:spcPct val="20000"/>
                  </a:spcBef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5pPr>
                <a:lvl6pPr marL="26289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6pPr>
                <a:lvl7pPr marL="30861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7pPr>
                <a:lvl8pPr marL="35433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8pPr>
                <a:lvl9pPr marL="4000500" indent="-342900" eaLnBrk="0" fontAlgn="base" hangingPunct="0">
                  <a:spcBef>
                    <a:spcPct val="20000"/>
                  </a:spcBef>
                  <a:spcAft>
                    <a:spcPct val="0"/>
                  </a:spcAft>
                  <a:buClr>
                    <a:srgbClr val="4D4D4D"/>
                  </a:buClr>
                  <a:buSzPct val="50000"/>
                  <a:buFont typeface="Wingdings" pitchFamily="2" charset="2"/>
                  <a:buChar char="l"/>
                  <a:defRPr kumimoji="1" sz="1400">
                    <a:solidFill>
                      <a:schemeClr val="tx1"/>
                    </a:solidFill>
                    <a:latin typeface="Times New Roman" pitchFamily="18" charset="0"/>
                    <a:ea typeface="新細明體" pitchFamily="18" charset="-120"/>
                    <a:cs typeface="Times New Roman" pitchFamily="18" charset="0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ct val="50000"/>
                  </a:spcBef>
                  <a:buClr>
                    <a:schemeClr val="bg1"/>
                  </a:buClr>
                  <a:buSzTx/>
                  <a:buFont typeface="Arial" charset="0"/>
                  <a:buNone/>
                </a:pPr>
                <a:r>
                  <a:rPr kumimoji="0" lang="en-US" altLang="en-US" sz="1400" b="1" u="none">
                    <a:solidFill>
                      <a:srgbClr val="0066CC"/>
                    </a:solidFill>
                    <a:latin typeface="Arial" charset="0"/>
                    <a:cs typeface="Arial" charset="0"/>
                  </a:rPr>
                  <a:t>1/256</a:t>
                </a:r>
              </a:p>
            </p:txBody>
          </p:sp>
        </p:grpSp>
        <p:sp>
          <p:nvSpPr>
            <p:cNvPr id="8" name="Text Box 22"/>
            <p:cNvSpPr txBox="1">
              <a:spLocks noChangeArrowheads="1"/>
            </p:cNvSpPr>
            <p:nvPr/>
          </p:nvSpPr>
          <p:spPr bwMode="auto">
            <a:xfrm>
              <a:off x="5832475" y="2709863"/>
              <a:ext cx="360363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</a:p>
          </p:txBody>
        </p:sp>
        <p:sp>
          <p:nvSpPr>
            <p:cNvPr id="9" name="Text Box 23"/>
            <p:cNvSpPr txBox="1">
              <a:spLocks noChangeArrowheads="1"/>
            </p:cNvSpPr>
            <p:nvPr/>
          </p:nvSpPr>
          <p:spPr bwMode="auto">
            <a:xfrm>
              <a:off x="6372225" y="2709863"/>
              <a:ext cx="360363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E</a:t>
              </a:r>
            </a:p>
          </p:txBody>
        </p:sp>
        <p:sp>
          <p:nvSpPr>
            <p:cNvPr id="10" name="Text Box 24"/>
            <p:cNvSpPr txBox="1">
              <a:spLocks noChangeArrowheads="1"/>
            </p:cNvSpPr>
            <p:nvPr/>
          </p:nvSpPr>
          <p:spPr bwMode="auto">
            <a:xfrm>
              <a:off x="6911975" y="2709863"/>
              <a:ext cx="360363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5</a:t>
              </a:r>
            </a:p>
          </p:txBody>
        </p:sp>
        <p:sp>
          <p:nvSpPr>
            <p:cNvPr id="11" name="Text Box 25"/>
            <p:cNvSpPr txBox="1">
              <a:spLocks noChangeArrowheads="1"/>
            </p:cNvSpPr>
            <p:nvPr/>
          </p:nvSpPr>
          <p:spPr bwMode="auto">
            <a:xfrm>
              <a:off x="7812088" y="2709863"/>
              <a:ext cx="360362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7</a:t>
              </a:r>
            </a:p>
          </p:txBody>
        </p:sp>
        <p:sp>
          <p:nvSpPr>
            <p:cNvPr id="12" name="Text Box 26"/>
            <p:cNvSpPr txBox="1">
              <a:spLocks noChangeArrowheads="1"/>
            </p:cNvSpPr>
            <p:nvPr/>
          </p:nvSpPr>
          <p:spPr bwMode="auto">
            <a:xfrm>
              <a:off x="8351838" y="2709863"/>
              <a:ext cx="360362" cy="5397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 anchor="ctr" anchorCtr="1"/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A</a:t>
              </a:r>
            </a:p>
          </p:txBody>
        </p:sp>
        <p:sp>
          <p:nvSpPr>
            <p:cNvPr id="13" name="Text Box 27"/>
            <p:cNvSpPr txBox="1">
              <a:spLocks noChangeArrowheads="1"/>
            </p:cNvSpPr>
            <p:nvPr/>
          </p:nvSpPr>
          <p:spPr bwMode="auto">
            <a:xfrm>
              <a:off x="4572000" y="3789363"/>
              <a:ext cx="4500563" cy="7858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000" b="1" u="none" dirty="0">
                  <a:solidFill>
                    <a:schemeClr val="accent1"/>
                  </a:solidFill>
                  <a:latin typeface="Arial" charset="0"/>
                  <a:cs typeface="Arial" charset="0"/>
                </a:rPr>
                <a:t>1 </a:t>
              </a:r>
              <a:r>
                <a:rPr lang="en-US" altLang="en-US" sz="20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2000" b="1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16</a:t>
              </a:r>
              <a:r>
                <a:rPr lang="en-US" altLang="en-US" sz="2000" b="1" i="0" u="none" baseline="50000" dirty="0">
                  <a:solidFill>
                    <a:schemeClr val="accent2"/>
                  </a:solidFill>
                  <a:latin typeface="Arial" charset="0"/>
                  <a:cs typeface="Arial" charset="0"/>
                </a:rPr>
                <a:t>2</a:t>
              </a:r>
              <a:r>
                <a:rPr lang="en-US" altLang="en-US" sz="20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+</a:t>
              </a:r>
              <a:r>
                <a:rPr lang="en-US" altLang="en-US" sz="2000" b="1" u="none" dirty="0">
                  <a:solidFill>
                    <a:schemeClr val="accent1"/>
                  </a:solidFill>
                  <a:latin typeface="Arial" charset="0"/>
                  <a:cs typeface="Arial" charset="0"/>
                </a:rPr>
                <a:t>14 </a:t>
              </a:r>
              <a:r>
                <a:rPr lang="en-US" altLang="en-US" sz="20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2000" b="1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16</a:t>
              </a:r>
              <a:r>
                <a:rPr lang="en-US" altLang="en-US" sz="2000" b="1" i="0" u="none" baseline="50000" dirty="0">
                  <a:solidFill>
                    <a:schemeClr val="accent2"/>
                  </a:solidFill>
                  <a:latin typeface="Arial" charset="0"/>
                  <a:cs typeface="Arial" charset="0"/>
                </a:rPr>
                <a:t>1</a:t>
              </a:r>
              <a:r>
                <a:rPr lang="en-US" altLang="en-US" sz="20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+</a:t>
              </a:r>
              <a:r>
                <a:rPr lang="en-US" altLang="en-US" sz="2000" b="1" u="none" dirty="0">
                  <a:solidFill>
                    <a:schemeClr val="accent1"/>
                  </a:solidFill>
                  <a:latin typeface="Arial" charset="0"/>
                  <a:cs typeface="Arial" charset="0"/>
                </a:rPr>
                <a:t>5 </a:t>
              </a:r>
              <a:r>
                <a:rPr lang="en-US" altLang="en-US" sz="20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2000" b="1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16</a:t>
              </a:r>
              <a:r>
                <a:rPr lang="en-US" altLang="en-US" sz="2000" b="1" i="0" u="none" baseline="50000" dirty="0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20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+</a:t>
              </a:r>
              <a:r>
                <a:rPr lang="en-US" altLang="en-US" sz="2000" b="1" u="none" dirty="0">
                  <a:solidFill>
                    <a:schemeClr val="accent1"/>
                  </a:solidFill>
                  <a:latin typeface="Arial" charset="0"/>
                  <a:cs typeface="Arial" charset="0"/>
                </a:rPr>
                <a:t>7 </a:t>
              </a:r>
              <a:r>
                <a:rPr lang="en-US" altLang="en-US" sz="20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2000" b="1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16</a:t>
              </a:r>
              <a:r>
                <a:rPr lang="en-US" altLang="en-US" sz="2000" b="1" i="0" u="none" baseline="50000" dirty="0">
                  <a:solidFill>
                    <a:schemeClr val="accent2"/>
                  </a:solidFill>
                  <a:latin typeface="Arial" charset="0"/>
                  <a:cs typeface="Arial" charset="0"/>
                </a:rPr>
                <a:t>-1</a:t>
              </a:r>
              <a:r>
                <a:rPr lang="en-US" altLang="en-US" sz="20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+</a:t>
              </a:r>
              <a:r>
                <a:rPr lang="en-US" altLang="en-US" sz="2000" b="1" u="none" dirty="0">
                  <a:solidFill>
                    <a:schemeClr val="accent1"/>
                  </a:solidFill>
                  <a:latin typeface="Arial" charset="0"/>
                  <a:cs typeface="Arial" charset="0"/>
                </a:rPr>
                <a:t>10 </a:t>
              </a:r>
              <a:r>
                <a:rPr lang="en-US" altLang="en-US" sz="20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*</a:t>
              </a:r>
              <a:r>
                <a:rPr lang="en-US" altLang="en-US" sz="2000" b="1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16</a:t>
              </a:r>
              <a:r>
                <a:rPr lang="en-US" altLang="en-US" sz="2000" b="1" i="0" u="none" baseline="50000" dirty="0">
                  <a:solidFill>
                    <a:schemeClr val="accent2"/>
                  </a:solidFill>
                  <a:latin typeface="Arial" charset="0"/>
                  <a:cs typeface="Arial" charset="0"/>
                </a:rPr>
                <a:t>-2</a:t>
              </a:r>
            </a:p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400" b="1" i="0" u="none" dirty="0">
                  <a:solidFill>
                    <a:schemeClr val="tx1"/>
                  </a:solidFill>
                  <a:latin typeface="Arial" charset="0"/>
                  <a:cs typeface="Arial" charset="0"/>
                </a:rPr>
                <a:t>               =(485.4765625)</a:t>
              </a:r>
              <a:r>
                <a:rPr lang="en-US" altLang="en-US" sz="2400" b="1" i="0" u="none" baseline="-25000" dirty="0">
                  <a:solidFill>
                    <a:schemeClr val="accent2"/>
                  </a:solidFill>
                  <a:latin typeface="Arial" charset="0"/>
                  <a:cs typeface="Arial" charset="0"/>
                </a:rPr>
                <a:t>10</a:t>
              </a:r>
            </a:p>
          </p:txBody>
        </p:sp>
        <p:sp>
          <p:nvSpPr>
            <p:cNvPr id="14" name="Text Box 28"/>
            <p:cNvSpPr txBox="1">
              <a:spLocks noChangeArrowheads="1"/>
            </p:cNvSpPr>
            <p:nvPr/>
          </p:nvSpPr>
          <p:spPr bwMode="auto">
            <a:xfrm>
              <a:off x="6551613" y="4868863"/>
              <a:ext cx="1979612" cy="3286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(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1E5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.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7A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4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16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92481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795806" y="260647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3600" b="1" dirty="0"/>
              <a:t>The Power of 2</a:t>
            </a:r>
            <a:endParaRPr lang="en-GB" sz="3600" b="1" dirty="0"/>
          </a:p>
        </p:txBody>
      </p:sp>
      <p:graphicFrame>
        <p:nvGraphicFramePr>
          <p:cNvPr id="5" name="Group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7920870"/>
              </p:ext>
            </p:extLst>
          </p:nvPr>
        </p:nvGraphicFramePr>
        <p:xfrm>
          <a:off x="1187624" y="1124744"/>
          <a:ext cx="2362200" cy="5100633"/>
        </p:xfrm>
        <a:graphic>
          <a:graphicData uri="http://schemas.openxmlformats.org/drawingml/2006/table">
            <a:tbl>
              <a:tblPr/>
              <a:tblGrid>
                <a:gridCol w="10318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303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6673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C33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 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CC33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30000">
                          <a:ln>
                            <a:noFill/>
                          </a:ln>
                          <a:solidFill>
                            <a:srgbClr val="CC33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</a:t>
                      </a:r>
                      <a:endParaRPr kumimoji="1" lang="en-US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CC3300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73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0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0</a:t>
                      </a: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=1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673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</a:t>
                      </a: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=2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673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=4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673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3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3</a:t>
                      </a: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=8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673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4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4</a:t>
                      </a: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=16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673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</a:t>
                      </a: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=32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673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6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6</a:t>
                      </a: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=64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6673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7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3000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7</a:t>
                      </a:r>
                      <a:r>
                        <a:rPr kumimoji="1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=128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graphicFrame>
        <p:nvGraphicFramePr>
          <p:cNvPr id="6" name="Group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3102547"/>
              </p:ext>
            </p:extLst>
          </p:nvPr>
        </p:nvGraphicFramePr>
        <p:xfrm>
          <a:off x="4522961" y="1124744"/>
          <a:ext cx="2520950" cy="5100633"/>
        </p:xfrm>
        <a:graphic>
          <a:graphicData uri="http://schemas.openxmlformats.org/drawingml/2006/table">
            <a:tbl>
              <a:tblPr/>
              <a:tblGrid>
                <a:gridCol w="936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43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6673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CC33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 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CC33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30000">
                          <a:ln>
                            <a:noFill/>
                          </a:ln>
                          <a:solidFill>
                            <a:srgbClr val="CC33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</a:t>
                      </a:r>
                      <a:endParaRPr kumimoji="1" lang="en-US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CC3300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73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8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8</a:t>
                      </a: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=256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673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9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9</a:t>
                      </a: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=512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673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10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10</a:t>
                      </a: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=1024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6673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11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11</a:t>
                      </a: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=2048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673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12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12</a:t>
                      </a: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=4096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6673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</a:t>
                      </a: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=1M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6673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30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30</a:t>
                      </a: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=1G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6673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40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</a:t>
                      </a:r>
                      <a:r>
                        <a:rPr kumimoji="1" lang="en-US" altLang="en-US" sz="24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40</a:t>
                      </a:r>
                      <a:r>
                        <a:rPr kumimoji="1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=1T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7" name="Line 75"/>
          <p:cNvSpPr>
            <a:spLocks noChangeShapeType="1"/>
          </p:cNvSpPr>
          <p:nvPr/>
        </p:nvSpPr>
        <p:spPr bwMode="auto">
          <a:xfrm flipV="1">
            <a:off x="3702224" y="1988344"/>
            <a:ext cx="677862" cy="3814762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" name="Text Box 76"/>
          <p:cNvSpPr txBox="1">
            <a:spLocks noChangeArrowheads="1"/>
          </p:cNvSpPr>
          <p:nvPr/>
        </p:nvSpPr>
        <p:spPr bwMode="auto">
          <a:xfrm>
            <a:off x="7259811" y="4580731"/>
            <a:ext cx="7683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r>
              <a:rPr lang="en-US" altLang="en-US" sz="1800" b="1" i="0" u="none">
                <a:solidFill>
                  <a:schemeClr val="accent1"/>
                </a:solidFill>
                <a:latin typeface="Arial" charset="0"/>
                <a:cs typeface="Arial" charset="0"/>
              </a:rPr>
              <a:t>Mega</a:t>
            </a:r>
          </a:p>
        </p:txBody>
      </p:sp>
      <p:sp>
        <p:nvSpPr>
          <p:cNvPr id="9" name="Text Box 77"/>
          <p:cNvSpPr txBox="1">
            <a:spLocks noChangeArrowheads="1"/>
          </p:cNvSpPr>
          <p:nvPr/>
        </p:nvSpPr>
        <p:spPr bwMode="auto">
          <a:xfrm>
            <a:off x="7259811" y="5228431"/>
            <a:ext cx="692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r>
              <a:rPr lang="en-US" altLang="en-US" sz="1800" b="1" i="0" u="none">
                <a:solidFill>
                  <a:schemeClr val="accent1"/>
                </a:solidFill>
                <a:latin typeface="Arial" charset="0"/>
                <a:cs typeface="Arial" charset="0"/>
              </a:rPr>
              <a:t>Giga</a:t>
            </a:r>
          </a:p>
        </p:txBody>
      </p:sp>
      <p:sp>
        <p:nvSpPr>
          <p:cNvPr id="10" name="Text Box 78"/>
          <p:cNvSpPr txBox="1">
            <a:spLocks noChangeArrowheads="1"/>
          </p:cNvSpPr>
          <p:nvPr/>
        </p:nvSpPr>
        <p:spPr bwMode="auto">
          <a:xfrm>
            <a:off x="7259811" y="5804694"/>
            <a:ext cx="6667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r>
              <a:rPr lang="en-US" altLang="en-US" sz="1800" b="1" i="0" u="none">
                <a:solidFill>
                  <a:schemeClr val="accent1"/>
                </a:solidFill>
                <a:latin typeface="Arial" charset="0"/>
                <a:cs typeface="Arial" charset="0"/>
              </a:rPr>
              <a:t>Tera</a:t>
            </a:r>
          </a:p>
        </p:txBody>
      </p:sp>
      <p:sp>
        <p:nvSpPr>
          <p:cNvPr id="11" name="Text Box 79"/>
          <p:cNvSpPr txBox="1">
            <a:spLocks noChangeArrowheads="1"/>
          </p:cNvSpPr>
          <p:nvPr/>
        </p:nvSpPr>
        <p:spPr bwMode="auto">
          <a:xfrm>
            <a:off x="7331249" y="2924969"/>
            <a:ext cx="6159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r>
              <a:rPr lang="en-US" altLang="en-US" sz="1800" b="1" i="0" u="none">
                <a:solidFill>
                  <a:schemeClr val="accent1"/>
                </a:solidFill>
                <a:latin typeface="Arial" charset="0"/>
                <a:cs typeface="Arial" charset="0"/>
              </a:rPr>
              <a:t>Kilo</a:t>
            </a:r>
          </a:p>
        </p:txBody>
      </p:sp>
    </p:spTree>
    <p:extLst>
      <p:ext uri="{BB962C8B-B14F-4D97-AF65-F5344CB8AC3E}">
        <p14:creationId xmlns:p14="http://schemas.microsoft.com/office/powerpoint/2010/main" val="3564570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utoUpdateAnimBg="0"/>
      <p:bldP spid="9" grpId="0" autoUpdateAnimBg="0"/>
      <p:bldP spid="10" grpId="0" autoUpdateAnimBg="0"/>
      <p:bldP spid="11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</a:t>
            </a:fld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2123728" y="188640"/>
            <a:ext cx="43924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sz="3600" b="1" dirty="0"/>
              <a:t>Addition</a:t>
            </a:r>
            <a:endParaRPr lang="en-GB" sz="3600" b="1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313181" y="764704"/>
            <a:ext cx="8570913" cy="7937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 dirty="0"/>
              <a:t>Decimal Addition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2412206" y="1972469"/>
            <a:ext cx="5400675" cy="3322638"/>
            <a:chOff x="2951163" y="2168525"/>
            <a:chExt cx="5400675" cy="3322638"/>
          </a:xfrm>
        </p:grpSpPr>
        <p:sp>
          <p:nvSpPr>
            <p:cNvPr id="7" name="Text Box 4"/>
            <p:cNvSpPr txBox="1">
              <a:spLocks noChangeArrowheads="1"/>
            </p:cNvSpPr>
            <p:nvPr/>
          </p:nvSpPr>
          <p:spPr bwMode="auto">
            <a:xfrm>
              <a:off x="3851275" y="270827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5</a:t>
              </a:r>
            </a:p>
          </p:txBody>
        </p:sp>
        <p:sp>
          <p:nvSpPr>
            <p:cNvPr id="8" name="Text Box 5"/>
            <p:cNvSpPr txBox="1">
              <a:spLocks noChangeArrowheads="1"/>
            </p:cNvSpPr>
            <p:nvPr/>
          </p:nvSpPr>
          <p:spPr bwMode="auto">
            <a:xfrm>
              <a:off x="4498566" y="2712924"/>
              <a:ext cx="433797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5</a:t>
              </a:r>
            </a:p>
          </p:txBody>
        </p:sp>
        <p:sp>
          <p:nvSpPr>
            <p:cNvPr id="9" name="Text Box 6"/>
            <p:cNvSpPr txBox="1">
              <a:spLocks noChangeArrowheads="1"/>
            </p:cNvSpPr>
            <p:nvPr/>
          </p:nvSpPr>
          <p:spPr bwMode="auto">
            <a:xfrm>
              <a:off x="4572000" y="32496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5</a:t>
              </a:r>
            </a:p>
          </p:txBody>
        </p:sp>
        <p:sp>
          <p:nvSpPr>
            <p:cNvPr id="10" name="Text Box 7"/>
            <p:cNvSpPr txBox="1">
              <a:spLocks noChangeArrowheads="1"/>
            </p:cNvSpPr>
            <p:nvPr/>
          </p:nvSpPr>
          <p:spPr bwMode="auto">
            <a:xfrm>
              <a:off x="3851275" y="32496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5</a:t>
              </a:r>
            </a:p>
          </p:txBody>
        </p:sp>
        <p:sp>
          <p:nvSpPr>
            <p:cNvPr id="11" name="Line 8"/>
            <p:cNvSpPr>
              <a:spLocks noChangeShapeType="1"/>
            </p:cNvSpPr>
            <p:nvPr/>
          </p:nvSpPr>
          <p:spPr bwMode="auto">
            <a:xfrm flipH="1">
              <a:off x="3132138" y="3789363"/>
              <a:ext cx="1800225" cy="0"/>
            </a:xfrm>
            <a:prstGeom prst="line">
              <a:avLst/>
            </a:prstGeom>
            <a:noFill/>
            <a:ln w="38100">
              <a:solidFill>
                <a:srgbClr val="FF99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2" name="Text Box 9"/>
            <p:cNvSpPr txBox="1">
              <a:spLocks noChangeArrowheads="1"/>
            </p:cNvSpPr>
            <p:nvPr/>
          </p:nvSpPr>
          <p:spPr bwMode="auto">
            <a:xfrm>
              <a:off x="2951163" y="324961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+</a:t>
              </a:r>
            </a:p>
          </p:txBody>
        </p:sp>
        <p:sp>
          <p:nvSpPr>
            <p:cNvPr id="13" name="Text Box 10"/>
            <p:cNvSpPr txBox="1">
              <a:spLocks noChangeArrowheads="1"/>
            </p:cNvSpPr>
            <p:nvPr/>
          </p:nvSpPr>
          <p:spPr bwMode="auto">
            <a:xfrm>
              <a:off x="4572000" y="396875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4" name="Text Box 11"/>
            <p:cNvSpPr txBox="1">
              <a:spLocks noChangeArrowheads="1"/>
            </p:cNvSpPr>
            <p:nvPr/>
          </p:nvSpPr>
          <p:spPr bwMode="auto">
            <a:xfrm>
              <a:off x="3851275" y="396875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5" name="Text Box 12"/>
            <p:cNvSpPr txBox="1">
              <a:spLocks noChangeArrowheads="1"/>
            </p:cNvSpPr>
            <p:nvPr/>
          </p:nvSpPr>
          <p:spPr bwMode="auto">
            <a:xfrm>
              <a:off x="3132138" y="3968750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6" name="Line 13"/>
            <p:cNvSpPr>
              <a:spLocks noChangeShapeType="1"/>
            </p:cNvSpPr>
            <p:nvPr/>
          </p:nvSpPr>
          <p:spPr bwMode="auto">
            <a:xfrm>
              <a:off x="4932363" y="4329113"/>
              <a:ext cx="360362" cy="360362"/>
            </a:xfrm>
            <a:prstGeom prst="line">
              <a:avLst/>
            </a:prstGeom>
            <a:noFill/>
            <a:ln w="38100">
              <a:solidFill>
                <a:srgbClr val="FF6600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7" name="Text Box 14"/>
            <p:cNvSpPr txBox="1">
              <a:spLocks noChangeArrowheads="1"/>
            </p:cNvSpPr>
            <p:nvPr/>
          </p:nvSpPr>
          <p:spPr bwMode="auto">
            <a:xfrm>
              <a:off x="5472113" y="4508500"/>
              <a:ext cx="2879725" cy="9826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= </a:t>
              </a:r>
              <a:r>
                <a:rPr lang="en-US" altLang="en-US" sz="2800" b="1" u="none">
                  <a:solidFill>
                    <a:schemeClr val="tx1"/>
                  </a:solidFill>
                  <a:cs typeface="Times New Roman" pitchFamily="18" charset="0"/>
                </a:rPr>
                <a:t>Ten </a:t>
              </a:r>
              <a:r>
                <a:rPr lang="en-US" altLang="en-US" sz="2800" b="1" u="none">
                  <a:solidFill>
                    <a:schemeClr val="accent1"/>
                  </a:solidFill>
                  <a:cs typeface="Times New Roman" pitchFamily="18" charset="0"/>
                </a:rPr>
                <a:t>≥</a:t>
              </a:r>
              <a:r>
                <a:rPr lang="en-US" altLang="en-US" sz="2800" b="1" u="none">
                  <a:solidFill>
                    <a:schemeClr val="tx1"/>
                  </a:solidFill>
                  <a:cs typeface="Times New Roman" pitchFamily="18" charset="0"/>
                </a:rPr>
                <a:t> </a:t>
              </a:r>
              <a:r>
                <a:rPr lang="en-US" altLang="en-US" sz="2800" b="1" u="none">
                  <a:solidFill>
                    <a:schemeClr val="accent2"/>
                  </a:solidFill>
                  <a:cs typeface="Times New Roman" pitchFamily="18" charset="0"/>
                </a:rPr>
                <a:t>Base</a:t>
              </a:r>
            </a:p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2"/>
                  </a:solidFill>
                  <a:cs typeface="Times New Roman" pitchFamily="18" charset="0"/>
                  <a:sym typeface="Wingdings" pitchFamily="2" charset="2"/>
                </a:rPr>
                <a:t> Subtract a Base</a:t>
              </a:r>
              <a:endParaRPr lang="en-US" altLang="en-US" sz="2800" b="1" i="0" u="none" baseline="-25000">
                <a:solidFill>
                  <a:schemeClr val="accent2"/>
                </a:solidFill>
                <a:cs typeface="Times New Roman" pitchFamily="18" charset="0"/>
              </a:endParaRPr>
            </a:p>
          </p:txBody>
        </p:sp>
        <p:sp>
          <p:nvSpPr>
            <p:cNvPr id="18" name="Text Box 16"/>
            <p:cNvSpPr txBox="1">
              <a:spLocks noChangeArrowheads="1"/>
            </p:cNvSpPr>
            <p:nvPr/>
          </p:nvSpPr>
          <p:spPr bwMode="auto">
            <a:xfrm>
              <a:off x="3851275" y="216852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rgbClr val="FF66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9" name="Text Box 17"/>
            <p:cNvSpPr txBox="1">
              <a:spLocks noChangeArrowheads="1"/>
            </p:cNvSpPr>
            <p:nvPr/>
          </p:nvSpPr>
          <p:spPr bwMode="auto">
            <a:xfrm>
              <a:off x="3132138" y="2168525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rgbClr val="FF66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0" name="Line 18"/>
            <p:cNvSpPr>
              <a:spLocks noChangeShapeType="1"/>
            </p:cNvSpPr>
            <p:nvPr/>
          </p:nvSpPr>
          <p:spPr bwMode="auto">
            <a:xfrm flipH="1">
              <a:off x="5111750" y="2349500"/>
              <a:ext cx="720725" cy="0"/>
            </a:xfrm>
            <a:prstGeom prst="line">
              <a:avLst/>
            </a:prstGeom>
            <a:noFill/>
            <a:ln w="38100">
              <a:solidFill>
                <a:srgbClr val="FF6600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21" name="Text Box 19"/>
            <p:cNvSpPr txBox="1">
              <a:spLocks noChangeArrowheads="1"/>
            </p:cNvSpPr>
            <p:nvPr/>
          </p:nvSpPr>
          <p:spPr bwMode="auto">
            <a:xfrm>
              <a:off x="6011863" y="2168525"/>
              <a:ext cx="1260475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Carry</a:t>
              </a:r>
              <a:endParaRPr lang="en-US" altLang="en-US" sz="2800" b="1" i="0" u="none" baseline="-25000">
                <a:solidFill>
                  <a:schemeClr val="accent2"/>
                </a:solidFill>
                <a:cs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037751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8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043608" y="332656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3200" b="1" dirty="0"/>
              <a:t>Binary Addition</a:t>
            </a:r>
            <a:endParaRPr lang="en-GB" sz="3200" b="1" dirty="0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07975" y="898525"/>
            <a:ext cx="8570913" cy="7937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 dirty="0"/>
              <a:t>Column Addition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1781175" y="1832768"/>
            <a:ext cx="5761037" cy="3059113"/>
            <a:chOff x="2411413" y="2349500"/>
            <a:chExt cx="5761037" cy="3059113"/>
          </a:xfrm>
        </p:grpSpPr>
        <p:sp>
          <p:nvSpPr>
            <p:cNvPr id="8" name="Text Box 5"/>
            <p:cNvSpPr txBox="1">
              <a:spLocks noChangeArrowheads="1"/>
            </p:cNvSpPr>
            <p:nvPr/>
          </p:nvSpPr>
          <p:spPr bwMode="auto">
            <a:xfrm>
              <a:off x="3851275" y="289083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9" name="Text Box 6"/>
            <p:cNvSpPr txBox="1">
              <a:spLocks noChangeArrowheads="1"/>
            </p:cNvSpPr>
            <p:nvPr/>
          </p:nvSpPr>
          <p:spPr bwMode="auto">
            <a:xfrm>
              <a:off x="5472113" y="289083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0" name="Text Box 7"/>
            <p:cNvSpPr txBox="1">
              <a:spLocks noChangeArrowheads="1"/>
            </p:cNvSpPr>
            <p:nvPr/>
          </p:nvSpPr>
          <p:spPr bwMode="auto">
            <a:xfrm>
              <a:off x="6011863" y="289083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1" name="Text Box 8"/>
            <p:cNvSpPr txBox="1">
              <a:spLocks noChangeArrowheads="1"/>
            </p:cNvSpPr>
            <p:nvPr/>
          </p:nvSpPr>
          <p:spPr bwMode="auto">
            <a:xfrm>
              <a:off x="4930775" y="289083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2" name="Text Box 9"/>
            <p:cNvSpPr txBox="1">
              <a:spLocks noChangeArrowheads="1"/>
            </p:cNvSpPr>
            <p:nvPr/>
          </p:nvSpPr>
          <p:spPr bwMode="auto">
            <a:xfrm>
              <a:off x="4391025" y="289083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3" name="Text Box 10"/>
            <p:cNvSpPr txBox="1">
              <a:spLocks noChangeArrowheads="1"/>
            </p:cNvSpPr>
            <p:nvPr/>
          </p:nvSpPr>
          <p:spPr bwMode="auto">
            <a:xfrm>
              <a:off x="3311525" y="289083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4" name="Text Box 11"/>
            <p:cNvSpPr txBox="1">
              <a:spLocks noChangeArrowheads="1"/>
            </p:cNvSpPr>
            <p:nvPr/>
          </p:nvSpPr>
          <p:spPr bwMode="auto">
            <a:xfrm>
              <a:off x="6011863" y="34305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5" name="Text Box 12"/>
            <p:cNvSpPr txBox="1">
              <a:spLocks noChangeArrowheads="1"/>
            </p:cNvSpPr>
            <p:nvPr/>
          </p:nvSpPr>
          <p:spPr bwMode="auto">
            <a:xfrm>
              <a:off x="5472113" y="34305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6" name="Text Box 13"/>
            <p:cNvSpPr txBox="1">
              <a:spLocks noChangeArrowheads="1"/>
            </p:cNvSpPr>
            <p:nvPr/>
          </p:nvSpPr>
          <p:spPr bwMode="auto">
            <a:xfrm>
              <a:off x="4932363" y="34305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7" name="Text Box 14"/>
            <p:cNvSpPr txBox="1">
              <a:spLocks noChangeArrowheads="1"/>
            </p:cNvSpPr>
            <p:nvPr/>
          </p:nvSpPr>
          <p:spPr bwMode="auto">
            <a:xfrm>
              <a:off x="3851275" y="34305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8" name="Text Box 15"/>
            <p:cNvSpPr txBox="1">
              <a:spLocks noChangeArrowheads="1"/>
            </p:cNvSpPr>
            <p:nvPr/>
          </p:nvSpPr>
          <p:spPr bwMode="auto">
            <a:xfrm>
              <a:off x="4391025" y="34305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9" name="Line 16"/>
            <p:cNvSpPr>
              <a:spLocks noChangeShapeType="1"/>
            </p:cNvSpPr>
            <p:nvPr/>
          </p:nvSpPr>
          <p:spPr bwMode="auto">
            <a:xfrm flipH="1">
              <a:off x="2411413" y="3970338"/>
              <a:ext cx="4140200" cy="0"/>
            </a:xfrm>
            <a:prstGeom prst="line">
              <a:avLst/>
            </a:prstGeom>
            <a:noFill/>
            <a:ln w="38100">
              <a:solidFill>
                <a:srgbClr val="FF99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20" name="Text Box 17"/>
            <p:cNvSpPr txBox="1">
              <a:spLocks noChangeArrowheads="1"/>
            </p:cNvSpPr>
            <p:nvPr/>
          </p:nvSpPr>
          <p:spPr bwMode="auto">
            <a:xfrm>
              <a:off x="2590800" y="34305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+</a:t>
              </a:r>
            </a:p>
          </p:txBody>
        </p:sp>
        <p:sp>
          <p:nvSpPr>
            <p:cNvPr id="21" name="Text Box 18"/>
            <p:cNvSpPr txBox="1">
              <a:spLocks noChangeArrowheads="1"/>
            </p:cNvSpPr>
            <p:nvPr/>
          </p:nvSpPr>
          <p:spPr bwMode="auto">
            <a:xfrm>
              <a:off x="6011863" y="4149725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2" name="Text Box 19"/>
            <p:cNvSpPr txBox="1">
              <a:spLocks noChangeArrowheads="1"/>
            </p:cNvSpPr>
            <p:nvPr/>
          </p:nvSpPr>
          <p:spPr bwMode="auto">
            <a:xfrm>
              <a:off x="5472113" y="4149725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3" name="Text Box 20"/>
            <p:cNvSpPr txBox="1">
              <a:spLocks noChangeArrowheads="1"/>
            </p:cNvSpPr>
            <p:nvPr/>
          </p:nvSpPr>
          <p:spPr bwMode="auto">
            <a:xfrm>
              <a:off x="4391025" y="414972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4" name="Text Box 21"/>
            <p:cNvSpPr txBox="1">
              <a:spLocks noChangeArrowheads="1"/>
            </p:cNvSpPr>
            <p:nvPr/>
          </p:nvSpPr>
          <p:spPr bwMode="auto">
            <a:xfrm>
              <a:off x="3311525" y="414972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5" name="Text Box 22"/>
            <p:cNvSpPr txBox="1">
              <a:spLocks noChangeArrowheads="1"/>
            </p:cNvSpPr>
            <p:nvPr/>
          </p:nvSpPr>
          <p:spPr bwMode="auto">
            <a:xfrm>
              <a:off x="3851275" y="414972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6" name="Text Box 23"/>
            <p:cNvSpPr txBox="1">
              <a:spLocks noChangeArrowheads="1"/>
            </p:cNvSpPr>
            <p:nvPr/>
          </p:nvSpPr>
          <p:spPr bwMode="auto">
            <a:xfrm>
              <a:off x="4932363" y="4149725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7" name="Text Box 24"/>
            <p:cNvSpPr txBox="1">
              <a:spLocks noChangeArrowheads="1"/>
            </p:cNvSpPr>
            <p:nvPr/>
          </p:nvSpPr>
          <p:spPr bwMode="auto">
            <a:xfrm>
              <a:off x="2771775" y="414972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8" name="Line 25"/>
            <p:cNvSpPr>
              <a:spLocks noChangeShapeType="1"/>
            </p:cNvSpPr>
            <p:nvPr/>
          </p:nvSpPr>
          <p:spPr bwMode="auto">
            <a:xfrm>
              <a:off x="6372225" y="4510088"/>
              <a:ext cx="539750" cy="539750"/>
            </a:xfrm>
            <a:prstGeom prst="line">
              <a:avLst/>
            </a:prstGeom>
            <a:noFill/>
            <a:ln w="38100">
              <a:solidFill>
                <a:srgbClr val="FF6600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29" name="Text Box 26"/>
            <p:cNvSpPr txBox="1">
              <a:spLocks noChangeArrowheads="1"/>
            </p:cNvSpPr>
            <p:nvPr/>
          </p:nvSpPr>
          <p:spPr bwMode="auto">
            <a:xfrm>
              <a:off x="6911975" y="5024438"/>
              <a:ext cx="1260475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≥ (2)</a:t>
              </a:r>
              <a:r>
                <a:rPr lang="en-US" altLang="en-US" sz="28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10</a:t>
              </a:r>
            </a:p>
          </p:txBody>
        </p:sp>
        <p:sp>
          <p:nvSpPr>
            <p:cNvPr id="30" name="Text Box 27"/>
            <p:cNvSpPr txBox="1">
              <a:spLocks noChangeArrowheads="1"/>
            </p:cNvSpPr>
            <p:nvPr/>
          </p:nvSpPr>
          <p:spPr bwMode="auto">
            <a:xfrm>
              <a:off x="5472113" y="2349500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rgbClr val="FF66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31" name="Text Box 28"/>
            <p:cNvSpPr txBox="1">
              <a:spLocks noChangeArrowheads="1"/>
            </p:cNvSpPr>
            <p:nvPr/>
          </p:nvSpPr>
          <p:spPr bwMode="auto">
            <a:xfrm>
              <a:off x="4930775" y="234950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rgbClr val="FF66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32" name="Text Box 29"/>
            <p:cNvSpPr txBox="1">
              <a:spLocks noChangeArrowheads="1"/>
            </p:cNvSpPr>
            <p:nvPr/>
          </p:nvSpPr>
          <p:spPr bwMode="auto">
            <a:xfrm>
              <a:off x="4391025" y="234950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rgbClr val="FF66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33" name="Text Box 30"/>
            <p:cNvSpPr txBox="1">
              <a:spLocks noChangeArrowheads="1"/>
            </p:cNvSpPr>
            <p:nvPr/>
          </p:nvSpPr>
          <p:spPr bwMode="auto">
            <a:xfrm>
              <a:off x="3851275" y="234950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rgbClr val="FF66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34" name="Text Box 31"/>
            <p:cNvSpPr txBox="1">
              <a:spLocks noChangeArrowheads="1"/>
            </p:cNvSpPr>
            <p:nvPr/>
          </p:nvSpPr>
          <p:spPr bwMode="auto">
            <a:xfrm>
              <a:off x="3311525" y="234950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rgbClr val="FF66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35" name="Text Box 32"/>
            <p:cNvSpPr txBox="1">
              <a:spLocks noChangeArrowheads="1"/>
            </p:cNvSpPr>
            <p:nvPr/>
          </p:nvSpPr>
          <p:spPr bwMode="auto">
            <a:xfrm>
              <a:off x="2771775" y="234950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rgbClr val="FF66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36" name="Text Box 33"/>
            <p:cNvSpPr txBox="1">
              <a:spLocks noChangeArrowheads="1"/>
            </p:cNvSpPr>
            <p:nvPr/>
          </p:nvSpPr>
          <p:spPr bwMode="auto">
            <a:xfrm>
              <a:off x="6732588" y="2889250"/>
              <a:ext cx="863600" cy="9461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Ctr="1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87000"/>
                </a:lnSpc>
                <a:spcBef>
                  <a:spcPct val="50000"/>
                </a:spcBef>
              </a:pP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 61</a:t>
              </a:r>
            </a:p>
            <a:p>
              <a:pPr>
                <a:lnSpc>
                  <a:spcPct val="80000"/>
                </a:lnSpc>
                <a:spcBef>
                  <a:spcPct val="30000"/>
                </a:spcBef>
              </a:pPr>
              <a:endParaRPr lang="en-US" altLang="en-US" sz="800" b="1" i="0" u="none">
                <a:solidFill>
                  <a:schemeClr val="tx1"/>
                </a:solidFill>
                <a:cs typeface="Times New Roman" pitchFamily="18" charset="0"/>
              </a:endParaRPr>
            </a:p>
            <a:p>
              <a:pPr>
                <a:lnSpc>
                  <a:spcPct val="80000"/>
                </a:lnSpc>
                <a:spcBef>
                  <a:spcPct val="30000"/>
                </a:spcBef>
              </a:pP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 23</a:t>
              </a:r>
            </a:p>
          </p:txBody>
        </p:sp>
        <p:sp>
          <p:nvSpPr>
            <p:cNvPr id="37" name="Text Box 34"/>
            <p:cNvSpPr txBox="1">
              <a:spLocks noChangeArrowheads="1"/>
            </p:cNvSpPr>
            <p:nvPr/>
          </p:nvSpPr>
          <p:spPr bwMode="auto">
            <a:xfrm>
              <a:off x="6732588" y="4098925"/>
              <a:ext cx="863600" cy="4095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Ctr="1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87000"/>
                </a:lnSpc>
                <a:spcBef>
                  <a:spcPct val="50000"/>
                </a:spcBef>
              </a:pP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 84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780877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683568" y="260647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3200" b="1" dirty="0"/>
              <a:t>Binary Subtraction</a:t>
            </a:r>
            <a:endParaRPr lang="en-GB" sz="3200" b="1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307975" y="845422"/>
            <a:ext cx="8570913" cy="56029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 dirty="0"/>
              <a:t>Borrow a “Base” when needed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1872456" y="1970769"/>
            <a:ext cx="5761038" cy="2749550"/>
            <a:chOff x="2232025" y="1989138"/>
            <a:chExt cx="5761038" cy="2749550"/>
          </a:xfrm>
        </p:grpSpPr>
        <p:sp>
          <p:nvSpPr>
            <p:cNvPr id="7" name="Text Box 4"/>
            <p:cNvSpPr txBox="1">
              <a:spLocks noChangeArrowheads="1"/>
            </p:cNvSpPr>
            <p:nvPr/>
          </p:nvSpPr>
          <p:spPr bwMode="auto">
            <a:xfrm>
              <a:off x="3851275" y="307022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8" name="Text Box 5"/>
            <p:cNvSpPr txBox="1">
              <a:spLocks noChangeArrowheads="1"/>
            </p:cNvSpPr>
            <p:nvPr/>
          </p:nvSpPr>
          <p:spPr bwMode="auto">
            <a:xfrm>
              <a:off x="5472113" y="3070225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9" name="Text Box 6"/>
            <p:cNvSpPr txBox="1">
              <a:spLocks noChangeArrowheads="1"/>
            </p:cNvSpPr>
            <p:nvPr/>
          </p:nvSpPr>
          <p:spPr bwMode="auto">
            <a:xfrm>
              <a:off x="6011863" y="3070225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0" name="Text Box 7"/>
            <p:cNvSpPr txBox="1">
              <a:spLocks noChangeArrowheads="1"/>
            </p:cNvSpPr>
            <p:nvPr/>
          </p:nvSpPr>
          <p:spPr bwMode="auto">
            <a:xfrm>
              <a:off x="4930775" y="307022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1" name="Text Box 8"/>
            <p:cNvSpPr txBox="1">
              <a:spLocks noChangeArrowheads="1"/>
            </p:cNvSpPr>
            <p:nvPr/>
          </p:nvSpPr>
          <p:spPr bwMode="auto">
            <a:xfrm>
              <a:off x="4391025" y="307022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2" name="Text Box 9"/>
            <p:cNvSpPr txBox="1">
              <a:spLocks noChangeArrowheads="1"/>
            </p:cNvSpPr>
            <p:nvPr/>
          </p:nvSpPr>
          <p:spPr bwMode="auto">
            <a:xfrm>
              <a:off x="3311525" y="307022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3" name="Text Box 10"/>
            <p:cNvSpPr txBox="1">
              <a:spLocks noChangeArrowheads="1"/>
            </p:cNvSpPr>
            <p:nvPr/>
          </p:nvSpPr>
          <p:spPr bwMode="auto">
            <a:xfrm>
              <a:off x="6011863" y="3609975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4" name="Text Box 11"/>
            <p:cNvSpPr txBox="1">
              <a:spLocks noChangeArrowheads="1"/>
            </p:cNvSpPr>
            <p:nvPr/>
          </p:nvSpPr>
          <p:spPr bwMode="auto">
            <a:xfrm>
              <a:off x="5472113" y="3609975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5" name="Text Box 12"/>
            <p:cNvSpPr txBox="1">
              <a:spLocks noChangeArrowheads="1"/>
            </p:cNvSpPr>
            <p:nvPr/>
          </p:nvSpPr>
          <p:spPr bwMode="auto">
            <a:xfrm>
              <a:off x="4932363" y="3609975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6" name="Text Box 13"/>
            <p:cNvSpPr txBox="1">
              <a:spLocks noChangeArrowheads="1"/>
            </p:cNvSpPr>
            <p:nvPr/>
          </p:nvSpPr>
          <p:spPr bwMode="auto">
            <a:xfrm>
              <a:off x="3851275" y="360997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7" name="Text Box 14"/>
            <p:cNvSpPr txBox="1">
              <a:spLocks noChangeArrowheads="1"/>
            </p:cNvSpPr>
            <p:nvPr/>
          </p:nvSpPr>
          <p:spPr bwMode="auto">
            <a:xfrm>
              <a:off x="4391025" y="360997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8" name="Line 15"/>
            <p:cNvSpPr>
              <a:spLocks noChangeShapeType="1"/>
            </p:cNvSpPr>
            <p:nvPr/>
          </p:nvSpPr>
          <p:spPr bwMode="auto">
            <a:xfrm flipH="1">
              <a:off x="2232025" y="4149725"/>
              <a:ext cx="4319588" cy="0"/>
            </a:xfrm>
            <a:prstGeom prst="line">
              <a:avLst/>
            </a:prstGeom>
            <a:noFill/>
            <a:ln w="38100">
              <a:solidFill>
                <a:srgbClr val="FF99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9" name="Text Box 16"/>
            <p:cNvSpPr txBox="1">
              <a:spLocks noChangeArrowheads="1"/>
            </p:cNvSpPr>
            <p:nvPr/>
          </p:nvSpPr>
          <p:spPr bwMode="auto">
            <a:xfrm>
              <a:off x="2232025" y="36083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−</a:t>
              </a:r>
            </a:p>
          </p:txBody>
        </p:sp>
        <p:sp>
          <p:nvSpPr>
            <p:cNvPr id="20" name="Text Box 17"/>
            <p:cNvSpPr txBox="1">
              <a:spLocks noChangeArrowheads="1"/>
            </p:cNvSpPr>
            <p:nvPr/>
          </p:nvSpPr>
          <p:spPr bwMode="auto">
            <a:xfrm>
              <a:off x="6011863" y="432911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1" name="Text Box 18"/>
            <p:cNvSpPr txBox="1">
              <a:spLocks noChangeArrowheads="1"/>
            </p:cNvSpPr>
            <p:nvPr/>
          </p:nvSpPr>
          <p:spPr bwMode="auto">
            <a:xfrm>
              <a:off x="5472113" y="432911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2" name="Text Box 19"/>
            <p:cNvSpPr txBox="1">
              <a:spLocks noChangeArrowheads="1"/>
            </p:cNvSpPr>
            <p:nvPr/>
          </p:nvSpPr>
          <p:spPr bwMode="auto">
            <a:xfrm>
              <a:off x="4391025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3" name="Text Box 20"/>
            <p:cNvSpPr txBox="1">
              <a:spLocks noChangeArrowheads="1"/>
            </p:cNvSpPr>
            <p:nvPr/>
          </p:nvSpPr>
          <p:spPr bwMode="auto">
            <a:xfrm>
              <a:off x="3311525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4" name="Text Box 21"/>
            <p:cNvSpPr txBox="1">
              <a:spLocks noChangeArrowheads="1"/>
            </p:cNvSpPr>
            <p:nvPr/>
          </p:nvSpPr>
          <p:spPr bwMode="auto">
            <a:xfrm>
              <a:off x="3851275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5" name="Text Box 22"/>
            <p:cNvSpPr txBox="1">
              <a:spLocks noChangeArrowheads="1"/>
            </p:cNvSpPr>
            <p:nvPr/>
          </p:nvSpPr>
          <p:spPr bwMode="auto">
            <a:xfrm>
              <a:off x="4932363" y="432911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6" name="Text Box 23"/>
            <p:cNvSpPr txBox="1">
              <a:spLocks noChangeArrowheads="1"/>
            </p:cNvSpPr>
            <p:nvPr/>
          </p:nvSpPr>
          <p:spPr bwMode="auto">
            <a:xfrm>
              <a:off x="2771775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7" name="Line 24"/>
            <p:cNvSpPr>
              <a:spLocks noChangeShapeType="1"/>
            </p:cNvSpPr>
            <p:nvPr/>
          </p:nvSpPr>
          <p:spPr bwMode="auto">
            <a:xfrm flipH="1">
              <a:off x="5832475" y="2168525"/>
              <a:ext cx="719138" cy="360363"/>
            </a:xfrm>
            <a:prstGeom prst="line">
              <a:avLst/>
            </a:prstGeom>
            <a:noFill/>
            <a:ln w="38100">
              <a:solidFill>
                <a:srgbClr val="FF6600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28" name="Text Box 25"/>
            <p:cNvSpPr txBox="1">
              <a:spLocks noChangeArrowheads="1"/>
            </p:cNvSpPr>
            <p:nvPr/>
          </p:nvSpPr>
          <p:spPr bwMode="auto">
            <a:xfrm>
              <a:off x="6732588" y="1989138"/>
              <a:ext cx="1260475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= (10)</a:t>
              </a:r>
              <a:r>
                <a:rPr lang="en-US" altLang="en-US" sz="28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2</a:t>
              </a:r>
            </a:p>
          </p:txBody>
        </p:sp>
        <p:sp>
          <p:nvSpPr>
            <p:cNvPr id="29" name="Text Box 26"/>
            <p:cNvSpPr txBox="1">
              <a:spLocks noChangeArrowheads="1"/>
            </p:cNvSpPr>
            <p:nvPr/>
          </p:nvSpPr>
          <p:spPr bwMode="auto">
            <a:xfrm>
              <a:off x="5472113" y="25288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rgbClr val="FF6600"/>
                  </a:solidFill>
                  <a:cs typeface="Times New Roman" pitchFamily="18" charset="0"/>
                </a:rPr>
                <a:t>2</a:t>
              </a:r>
            </a:p>
          </p:txBody>
        </p:sp>
        <p:sp>
          <p:nvSpPr>
            <p:cNvPr id="30" name="Text Box 27"/>
            <p:cNvSpPr txBox="1">
              <a:spLocks noChangeArrowheads="1"/>
            </p:cNvSpPr>
            <p:nvPr/>
          </p:nvSpPr>
          <p:spPr bwMode="auto">
            <a:xfrm>
              <a:off x="4932363" y="198913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rgbClr val="FF6600"/>
                  </a:solidFill>
                  <a:cs typeface="Times New Roman" pitchFamily="18" charset="0"/>
                </a:rPr>
                <a:t>2</a:t>
              </a:r>
            </a:p>
          </p:txBody>
        </p:sp>
        <p:sp>
          <p:nvSpPr>
            <p:cNvPr id="31" name="Text Box 28"/>
            <p:cNvSpPr txBox="1">
              <a:spLocks noChangeArrowheads="1"/>
            </p:cNvSpPr>
            <p:nvPr/>
          </p:nvSpPr>
          <p:spPr bwMode="auto">
            <a:xfrm>
              <a:off x="3311525" y="2505075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rgbClr val="FF6600"/>
                  </a:solidFill>
                  <a:cs typeface="Times New Roman" pitchFamily="18" charset="0"/>
                </a:rPr>
                <a:t>2</a:t>
              </a:r>
            </a:p>
          </p:txBody>
        </p:sp>
        <p:sp>
          <p:nvSpPr>
            <p:cNvPr id="32" name="Text Box 29"/>
            <p:cNvSpPr txBox="1">
              <a:spLocks noChangeArrowheads="1"/>
            </p:cNvSpPr>
            <p:nvPr/>
          </p:nvSpPr>
          <p:spPr bwMode="auto">
            <a:xfrm>
              <a:off x="3851275" y="25288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rgbClr val="FF6600"/>
                  </a:solidFill>
                  <a:cs typeface="Times New Roman" pitchFamily="18" charset="0"/>
                </a:rPr>
                <a:t>2</a:t>
              </a:r>
            </a:p>
          </p:txBody>
        </p:sp>
        <p:sp>
          <p:nvSpPr>
            <p:cNvPr id="33" name="Text Box 30"/>
            <p:cNvSpPr txBox="1">
              <a:spLocks noChangeArrowheads="1"/>
            </p:cNvSpPr>
            <p:nvPr/>
          </p:nvSpPr>
          <p:spPr bwMode="auto">
            <a:xfrm>
              <a:off x="2771775" y="306863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34" name="Line 31"/>
            <p:cNvSpPr>
              <a:spLocks noChangeShapeType="1"/>
            </p:cNvSpPr>
            <p:nvPr/>
          </p:nvSpPr>
          <p:spPr bwMode="auto">
            <a:xfrm flipV="1">
              <a:off x="4932363" y="3159125"/>
              <a:ext cx="360362" cy="180975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35" name="Line 32"/>
            <p:cNvSpPr>
              <a:spLocks noChangeShapeType="1"/>
            </p:cNvSpPr>
            <p:nvPr/>
          </p:nvSpPr>
          <p:spPr bwMode="auto">
            <a:xfrm flipV="1">
              <a:off x="4392613" y="3157538"/>
              <a:ext cx="360362" cy="180975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36" name="Text Box 33"/>
            <p:cNvSpPr txBox="1">
              <a:spLocks noChangeArrowheads="1"/>
            </p:cNvSpPr>
            <p:nvPr/>
          </p:nvSpPr>
          <p:spPr bwMode="auto">
            <a:xfrm>
              <a:off x="4932363" y="25288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7" name="Text Box 34"/>
            <p:cNvSpPr txBox="1">
              <a:spLocks noChangeArrowheads="1"/>
            </p:cNvSpPr>
            <p:nvPr/>
          </p:nvSpPr>
          <p:spPr bwMode="auto">
            <a:xfrm>
              <a:off x="4392613" y="25288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8" name="Line 35"/>
            <p:cNvSpPr>
              <a:spLocks noChangeShapeType="1"/>
            </p:cNvSpPr>
            <p:nvPr/>
          </p:nvSpPr>
          <p:spPr bwMode="auto">
            <a:xfrm flipV="1">
              <a:off x="2771775" y="3151188"/>
              <a:ext cx="360363" cy="180975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39" name="Text Box 36"/>
            <p:cNvSpPr txBox="1">
              <a:spLocks noChangeArrowheads="1"/>
            </p:cNvSpPr>
            <p:nvPr/>
          </p:nvSpPr>
          <p:spPr bwMode="auto">
            <a:xfrm>
              <a:off x="2771775" y="25288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40" name="Line 37"/>
            <p:cNvSpPr>
              <a:spLocks noChangeShapeType="1"/>
            </p:cNvSpPr>
            <p:nvPr/>
          </p:nvSpPr>
          <p:spPr bwMode="auto">
            <a:xfrm flipV="1">
              <a:off x="3235325" y="2605088"/>
              <a:ext cx="539750" cy="179387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41" name="Text Box 38"/>
            <p:cNvSpPr txBox="1">
              <a:spLocks noChangeArrowheads="1"/>
            </p:cNvSpPr>
            <p:nvPr/>
          </p:nvSpPr>
          <p:spPr bwMode="auto">
            <a:xfrm>
              <a:off x="3311525" y="198913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42" name="Text Box 40"/>
            <p:cNvSpPr txBox="1">
              <a:spLocks noChangeArrowheads="1"/>
            </p:cNvSpPr>
            <p:nvPr/>
          </p:nvSpPr>
          <p:spPr bwMode="auto">
            <a:xfrm>
              <a:off x="6732588" y="3068638"/>
              <a:ext cx="863600" cy="9794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Ctr="1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87000"/>
                </a:lnSpc>
                <a:spcBef>
                  <a:spcPct val="50000"/>
                </a:spcBef>
              </a:pP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 77</a:t>
              </a:r>
            </a:p>
            <a:p>
              <a:pPr>
                <a:lnSpc>
                  <a:spcPct val="87000"/>
                </a:lnSpc>
                <a:spcBef>
                  <a:spcPct val="50000"/>
                </a:spcBef>
              </a:pPr>
              <a:endParaRPr lang="en-US" altLang="en-US" sz="800" i="0" u="none">
                <a:solidFill>
                  <a:schemeClr val="tx1"/>
                </a:solidFill>
                <a:cs typeface="Times New Roman" pitchFamily="18" charset="0"/>
              </a:endParaRPr>
            </a:p>
            <a:p>
              <a:pPr>
                <a:lnSpc>
                  <a:spcPct val="80000"/>
                </a:lnSpc>
                <a:spcBef>
                  <a:spcPct val="30000"/>
                </a:spcBef>
              </a:pP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 23</a:t>
              </a:r>
            </a:p>
          </p:txBody>
        </p:sp>
        <p:sp>
          <p:nvSpPr>
            <p:cNvPr id="43" name="Text Box 41"/>
            <p:cNvSpPr txBox="1">
              <a:spLocks noChangeArrowheads="1"/>
            </p:cNvSpPr>
            <p:nvPr/>
          </p:nvSpPr>
          <p:spPr bwMode="auto">
            <a:xfrm>
              <a:off x="6732588" y="4329113"/>
              <a:ext cx="863600" cy="4095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Ctr="1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87000"/>
                </a:lnSpc>
                <a:spcBef>
                  <a:spcPct val="50000"/>
                </a:spcBef>
              </a:pP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 54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90265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043608" y="260648"/>
            <a:ext cx="662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3200" b="1" dirty="0"/>
              <a:t>Binary Multiplication</a:t>
            </a:r>
            <a:endParaRPr lang="en-GB" sz="3200" b="1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307975" y="764704"/>
            <a:ext cx="8570913" cy="79375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 dirty="0"/>
              <a:t>Bit by bit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2293257" y="1076325"/>
            <a:ext cx="4321175" cy="3984625"/>
            <a:chOff x="2771775" y="1989138"/>
            <a:chExt cx="4321175" cy="3984625"/>
          </a:xfrm>
        </p:grpSpPr>
        <p:sp>
          <p:nvSpPr>
            <p:cNvPr id="7" name="Text Box 5"/>
            <p:cNvSpPr txBox="1">
              <a:spLocks noChangeArrowheads="1"/>
            </p:cNvSpPr>
            <p:nvPr/>
          </p:nvSpPr>
          <p:spPr bwMode="auto">
            <a:xfrm>
              <a:off x="5111750" y="198913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8" name="Text Box 6"/>
            <p:cNvSpPr txBox="1">
              <a:spLocks noChangeArrowheads="1"/>
            </p:cNvSpPr>
            <p:nvPr/>
          </p:nvSpPr>
          <p:spPr bwMode="auto">
            <a:xfrm>
              <a:off x="4572000" y="198913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9" name="Text Box 7"/>
            <p:cNvSpPr txBox="1">
              <a:spLocks noChangeArrowheads="1"/>
            </p:cNvSpPr>
            <p:nvPr/>
          </p:nvSpPr>
          <p:spPr bwMode="auto">
            <a:xfrm>
              <a:off x="5651500" y="198913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0" name="Text Box 8"/>
            <p:cNvSpPr txBox="1">
              <a:spLocks noChangeArrowheads="1"/>
            </p:cNvSpPr>
            <p:nvPr/>
          </p:nvSpPr>
          <p:spPr bwMode="auto">
            <a:xfrm>
              <a:off x="6192838" y="198913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1" name="Text Box 9"/>
            <p:cNvSpPr txBox="1">
              <a:spLocks noChangeArrowheads="1"/>
            </p:cNvSpPr>
            <p:nvPr/>
          </p:nvSpPr>
          <p:spPr bwMode="auto">
            <a:xfrm>
              <a:off x="6732588" y="198913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2" name="Text Box 10"/>
            <p:cNvSpPr txBox="1">
              <a:spLocks noChangeArrowheads="1"/>
            </p:cNvSpPr>
            <p:nvPr/>
          </p:nvSpPr>
          <p:spPr bwMode="auto">
            <a:xfrm>
              <a:off x="5651500" y="25288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3" name="Text Box 11"/>
            <p:cNvSpPr txBox="1">
              <a:spLocks noChangeArrowheads="1"/>
            </p:cNvSpPr>
            <p:nvPr/>
          </p:nvSpPr>
          <p:spPr bwMode="auto">
            <a:xfrm>
              <a:off x="5111750" y="25288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4" name="Text Box 12"/>
            <p:cNvSpPr txBox="1">
              <a:spLocks noChangeArrowheads="1"/>
            </p:cNvSpPr>
            <p:nvPr/>
          </p:nvSpPr>
          <p:spPr bwMode="auto">
            <a:xfrm>
              <a:off x="6191250" y="25288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5" name="Text Box 13"/>
            <p:cNvSpPr txBox="1">
              <a:spLocks noChangeArrowheads="1"/>
            </p:cNvSpPr>
            <p:nvPr/>
          </p:nvSpPr>
          <p:spPr bwMode="auto">
            <a:xfrm>
              <a:off x="6732588" y="25288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rgbClr val="FF0000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6" name="Line 14"/>
            <p:cNvSpPr>
              <a:spLocks noChangeShapeType="1"/>
            </p:cNvSpPr>
            <p:nvPr/>
          </p:nvSpPr>
          <p:spPr bwMode="auto">
            <a:xfrm flipH="1">
              <a:off x="2771775" y="3068638"/>
              <a:ext cx="4319588" cy="0"/>
            </a:xfrm>
            <a:prstGeom prst="line">
              <a:avLst/>
            </a:prstGeom>
            <a:noFill/>
            <a:ln w="38100">
              <a:solidFill>
                <a:srgbClr val="FF99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7" name="Text Box 15"/>
            <p:cNvSpPr txBox="1">
              <a:spLocks noChangeArrowheads="1"/>
            </p:cNvSpPr>
            <p:nvPr/>
          </p:nvSpPr>
          <p:spPr bwMode="auto">
            <a:xfrm>
              <a:off x="5111750" y="32242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8" name="Text Box 16"/>
            <p:cNvSpPr txBox="1">
              <a:spLocks noChangeArrowheads="1"/>
            </p:cNvSpPr>
            <p:nvPr/>
          </p:nvSpPr>
          <p:spPr bwMode="auto">
            <a:xfrm>
              <a:off x="4572000" y="32242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9" name="Text Box 17"/>
            <p:cNvSpPr txBox="1">
              <a:spLocks noChangeArrowheads="1"/>
            </p:cNvSpPr>
            <p:nvPr/>
          </p:nvSpPr>
          <p:spPr bwMode="auto">
            <a:xfrm>
              <a:off x="5651500" y="32242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0" name="Text Box 18"/>
            <p:cNvSpPr txBox="1">
              <a:spLocks noChangeArrowheads="1"/>
            </p:cNvSpPr>
            <p:nvPr/>
          </p:nvSpPr>
          <p:spPr bwMode="auto">
            <a:xfrm>
              <a:off x="6192838" y="322421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1" name="Text Box 19"/>
            <p:cNvSpPr txBox="1">
              <a:spLocks noChangeArrowheads="1"/>
            </p:cNvSpPr>
            <p:nvPr/>
          </p:nvSpPr>
          <p:spPr bwMode="auto">
            <a:xfrm>
              <a:off x="6732588" y="322421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2" name="Text Box 20"/>
            <p:cNvSpPr txBox="1">
              <a:spLocks noChangeArrowheads="1"/>
            </p:cNvSpPr>
            <p:nvPr/>
          </p:nvSpPr>
          <p:spPr bwMode="auto">
            <a:xfrm>
              <a:off x="4572000" y="376555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3" name="Text Box 21"/>
            <p:cNvSpPr txBox="1">
              <a:spLocks noChangeArrowheads="1"/>
            </p:cNvSpPr>
            <p:nvPr/>
          </p:nvSpPr>
          <p:spPr bwMode="auto">
            <a:xfrm>
              <a:off x="4032250" y="376555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4" name="Text Box 22"/>
            <p:cNvSpPr txBox="1">
              <a:spLocks noChangeArrowheads="1"/>
            </p:cNvSpPr>
            <p:nvPr/>
          </p:nvSpPr>
          <p:spPr bwMode="auto">
            <a:xfrm>
              <a:off x="5111750" y="376555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5" name="Text Box 23"/>
            <p:cNvSpPr txBox="1">
              <a:spLocks noChangeArrowheads="1"/>
            </p:cNvSpPr>
            <p:nvPr/>
          </p:nvSpPr>
          <p:spPr bwMode="auto">
            <a:xfrm>
              <a:off x="5653088" y="3765550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6" name="Text Box 24"/>
            <p:cNvSpPr txBox="1">
              <a:spLocks noChangeArrowheads="1"/>
            </p:cNvSpPr>
            <p:nvPr/>
          </p:nvSpPr>
          <p:spPr bwMode="auto">
            <a:xfrm>
              <a:off x="6192838" y="3765550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7" name="Text Box 25"/>
            <p:cNvSpPr txBox="1">
              <a:spLocks noChangeArrowheads="1"/>
            </p:cNvSpPr>
            <p:nvPr/>
          </p:nvSpPr>
          <p:spPr bwMode="auto">
            <a:xfrm>
              <a:off x="3490913" y="486886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28" name="Text Box 26"/>
            <p:cNvSpPr txBox="1">
              <a:spLocks noChangeArrowheads="1"/>
            </p:cNvSpPr>
            <p:nvPr/>
          </p:nvSpPr>
          <p:spPr bwMode="auto">
            <a:xfrm>
              <a:off x="2951163" y="486886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29" name="Text Box 27"/>
            <p:cNvSpPr txBox="1">
              <a:spLocks noChangeArrowheads="1"/>
            </p:cNvSpPr>
            <p:nvPr/>
          </p:nvSpPr>
          <p:spPr bwMode="auto">
            <a:xfrm>
              <a:off x="4030663" y="4868863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30" name="Text Box 28"/>
            <p:cNvSpPr txBox="1">
              <a:spLocks noChangeArrowheads="1"/>
            </p:cNvSpPr>
            <p:nvPr/>
          </p:nvSpPr>
          <p:spPr bwMode="auto">
            <a:xfrm>
              <a:off x="4572000" y="486886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31" name="Text Box 29"/>
            <p:cNvSpPr txBox="1">
              <a:spLocks noChangeArrowheads="1"/>
            </p:cNvSpPr>
            <p:nvPr/>
          </p:nvSpPr>
          <p:spPr bwMode="auto">
            <a:xfrm>
              <a:off x="5111750" y="486886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32" name="Text Box 30"/>
            <p:cNvSpPr txBox="1">
              <a:spLocks noChangeArrowheads="1"/>
            </p:cNvSpPr>
            <p:nvPr/>
          </p:nvSpPr>
          <p:spPr bwMode="auto">
            <a:xfrm>
              <a:off x="4572000" y="4305300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3" name="Text Box 31"/>
            <p:cNvSpPr txBox="1">
              <a:spLocks noChangeArrowheads="1"/>
            </p:cNvSpPr>
            <p:nvPr/>
          </p:nvSpPr>
          <p:spPr bwMode="auto">
            <a:xfrm>
              <a:off x="5111750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4" name="Text Box 32"/>
            <p:cNvSpPr txBox="1">
              <a:spLocks noChangeArrowheads="1"/>
            </p:cNvSpPr>
            <p:nvPr/>
          </p:nvSpPr>
          <p:spPr bwMode="auto">
            <a:xfrm>
              <a:off x="5651500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5" name="Text Box 33"/>
            <p:cNvSpPr txBox="1">
              <a:spLocks noChangeArrowheads="1"/>
            </p:cNvSpPr>
            <p:nvPr/>
          </p:nvSpPr>
          <p:spPr bwMode="auto">
            <a:xfrm>
              <a:off x="4032250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6" name="Text Box 34"/>
            <p:cNvSpPr txBox="1">
              <a:spLocks noChangeArrowheads="1"/>
            </p:cNvSpPr>
            <p:nvPr/>
          </p:nvSpPr>
          <p:spPr bwMode="auto">
            <a:xfrm>
              <a:off x="3492500" y="4329113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7" name="Line 35"/>
            <p:cNvSpPr>
              <a:spLocks noChangeShapeType="1"/>
            </p:cNvSpPr>
            <p:nvPr/>
          </p:nvSpPr>
          <p:spPr bwMode="auto">
            <a:xfrm flipH="1">
              <a:off x="2771775" y="5408613"/>
              <a:ext cx="4319588" cy="0"/>
            </a:xfrm>
            <a:prstGeom prst="line">
              <a:avLst/>
            </a:prstGeom>
            <a:noFill/>
            <a:ln w="38100">
              <a:solidFill>
                <a:srgbClr val="FF99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38" name="Text Box 36"/>
            <p:cNvSpPr txBox="1">
              <a:spLocks noChangeArrowheads="1"/>
            </p:cNvSpPr>
            <p:nvPr/>
          </p:nvSpPr>
          <p:spPr bwMode="auto">
            <a:xfrm>
              <a:off x="6732588" y="55895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39" name="Text Box 37"/>
            <p:cNvSpPr txBox="1">
              <a:spLocks noChangeArrowheads="1"/>
            </p:cNvSpPr>
            <p:nvPr/>
          </p:nvSpPr>
          <p:spPr bwMode="auto">
            <a:xfrm>
              <a:off x="6192838" y="55895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40" name="Text Box 38"/>
            <p:cNvSpPr txBox="1">
              <a:spLocks noChangeArrowheads="1"/>
            </p:cNvSpPr>
            <p:nvPr/>
          </p:nvSpPr>
          <p:spPr bwMode="auto">
            <a:xfrm>
              <a:off x="5651500" y="55895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41" name="Text Box 39"/>
            <p:cNvSpPr txBox="1">
              <a:spLocks noChangeArrowheads="1"/>
            </p:cNvSpPr>
            <p:nvPr/>
          </p:nvSpPr>
          <p:spPr bwMode="auto">
            <a:xfrm>
              <a:off x="4572000" y="55895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42" name="Text Box 40"/>
            <p:cNvSpPr txBox="1">
              <a:spLocks noChangeArrowheads="1"/>
            </p:cNvSpPr>
            <p:nvPr/>
          </p:nvSpPr>
          <p:spPr bwMode="auto">
            <a:xfrm>
              <a:off x="4032250" y="55895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43" name="Text Box 41"/>
            <p:cNvSpPr txBox="1">
              <a:spLocks noChangeArrowheads="1"/>
            </p:cNvSpPr>
            <p:nvPr/>
          </p:nvSpPr>
          <p:spPr bwMode="auto">
            <a:xfrm>
              <a:off x="3492500" y="55895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44" name="Text Box 42"/>
            <p:cNvSpPr txBox="1">
              <a:spLocks noChangeArrowheads="1"/>
            </p:cNvSpPr>
            <p:nvPr/>
          </p:nvSpPr>
          <p:spPr bwMode="auto">
            <a:xfrm>
              <a:off x="2951163" y="5589588"/>
              <a:ext cx="360362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45" name="Text Box 43"/>
            <p:cNvSpPr txBox="1">
              <a:spLocks noChangeArrowheads="1"/>
            </p:cNvSpPr>
            <p:nvPr/>
          </p:nvSpPr>
          <p:spPr bwMode="auto">
            <a:xfrm>
              <a:off x="5111750" y="55895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46" name="Text Box 44"/>
            <p:cNvSpPr txBox="1">
              <a:spLocks noChangeArrowheads="1"/>
            </p:cNvSpPr>
            <p:nvPr/>
          </p:nvSpPr>
          <p:spPr bwMode="auto">
            <a:xfrm>
              <a:off x="2771775" y="2528888"/>
              <a:ext cx="36036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x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309097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</a:t>
            </a:fld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395536" y="136524"/>
            <a:ext cx="777345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3200" b="1" dirty="0"/>
              <a:t>Decimal (</a:t>
            </a:r>
            <a:r>
              <a:rPr lang="en-US" altLang="en-US" sz="3200" b="1" i="1" dirty="0"/>
              <a:t>Integer</a:t>
            </a:r>
            <a:r>
              <a:rPr lang="en-US" altLang="en-US" sz="3200" b="1" dirty="0"/>
              <a:t>) to Binary Conversion</a:t>
            </a:r>
            <a:endParaRPr lang="en-GB" sz="3200" b="1" dirty="0"/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395536" y="773415"/>
            <a:ext cx="8570913" cy="193550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 dirty="0"/>
              <a:t>Divide the number by the ‘Base’ (=2)</a:t>
            </a:r>
          </a:p>
          <a:p>
            <a:r>
              <a:rPr lang="en-US" altLang="en-US" sz="2800" dirty="0"/>
              <a:t>Take the remainder (either 0 or 1) as a coefficient</a:t>
            </a:r>
          </a:p>
          <a:p>
            <a:r>
              <a:rPr lang="en-US" altLang="en-US" sz="2800" dirty="0"/>
              <a:t>Take the quotient and repeat the division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827088" y="2276872"/>
            <a:ext cx="6659562" cy="3390900"/>
            <a:chOff x="792163" y="3070225"/>
            <a:chExt cx="6659562" cy="3390900"/>
          </a:xfrm>
        </p:grpSpPr>
        <p:sp>
          <p:nvSpPr>
            <p:cNvPr id="7" name="Text Box 4"/>
            <p:cNvSpPr txBox="1">
              <a:spLocks noChangeArrowheads="1"/>
            </p:cNvSpPr>
            <p:nvPr/>
          </p:nvSpPr>
          <p:spPr bwMode="auto">
            <a:xfrm>
              <a:off x="792163" y="3070225"/>
              <a:ext cx="22590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Example: (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13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)</a:t>
              </a:r>
              <a:r>
                <a:rPr lang="en-US" altLang="en-US" sz="2400" b="1" i="0" u="none" baseline="-25000">
                  <a:solidFill>
                    <a:srgbClr val="FF6600"/>
                  </a:solidFill>
                  <a:cs typeface="Times New Roman" pitchFamily="18" charset="0"/>
                </a:rPr>
                <a:t>10</a:t>
              </a:r>
            </a:p>
          </p:txBody>
        </p:sp>
        <p:sp>
          <p:nvSpPr>
            <p:cNvPr id="8" name="Text Box 5"/>
            <p:cNvSpPr txBox="1">
              <a:spLocks noChangeArrowheads="1"/>
            </p:cNvSpPr>
            <p:nvPr/>
          </p:nvSpPr>
          <p:spPr bwMode="auto">
            <a:xfrm>
              <a:off x="3311525" y="3608388"/>
              <a:ext cx="954088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Quotient</a:t>
              </a:r>
            </a:p>
          </p:txBody>
        </p:sp>
        <p:sp>
          <p:nvSpPr>
            <p:cNvPr id="9" name="Text Box 6"/>
            <p:cNvSpPr txBox="1">
              <a:spLocks noChangeArrowheads="1"/>
            </p:cNvSpPr>
            <p:nvPr/>
          </p:nvSpPr>
          <p:spPr bwMode="auto">
            <a:xfrm>
              <a:off x="4392613" y="3608388"/>
              <a:ext cx="1155700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 dirty="0">
                  <a:solidFill>
                    <a:schemeClr val="tx1"/>
                  </a:solidFill>
                  <a:cs typeface="Times New Roman" pitchFamily="18" charset="0"/>
                </a:rPr>
                <a:t>Remainder</a:t>
              </a:r>
            </a:p>
          </p:txBody>
        </p:sp>
        <p:sp>
          <p:nvSpPr>
            <p:cNvPr id="10" name="Text Box 7"/>
            <p:cNvSpPr txBox="1">
              <a:spLocks noChangeArrowheads="1"/>
            </p:cNvSpPr>
            <p:nvPr/>
          </p:nvSpPr>
          <p:spPr bwMode="auto">
            <a:xfrm>
              <a:off x="5821363" y="3603625"/>
              <a:ext cx="1135062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Coefficient</a:t>
              </a:r>
            </a:p>
          </p:txBody>
        </p:sp>
        <p:sp>
          <p:nvSpPr>
            <p:cNvPr id="11" name="Text Box 8"/>
            <p:cNvSpPr txBox="1">
              <a:spLocks noChangeArrowheads="1"/>
            </p:cNvSpPr>
            <p:nvPr/>
          </p:nvSpPr>
          <p:spPr bwMode="auto">
            <a:xfrm>
              <a:off x="2527300" y="5443538"/>
              <a:ext cx="4924425" cy="396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Answer:      (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13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10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3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2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1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2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</a:t>
              </a:r>
              <a:r>
                <a:rPr lang="en-US" altLang="en-US" sz="20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1101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12" name="Line 9"/>
            <p:cNvSpPr>
              <a:spLocks noChangeShapeType="1"/>
            </p:cNvSpPr>
            <p:nvPr/>
          </p:nvSpPr>
          <p:spPr bwMode="auto">
            <a:xfrm flipH="1" flipV="1">
              <a:off x="6003925" y="5840413"/>
              <a:ext cx="144463" cy="288925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Ctr="1">
              <a:spAutoFit/>
            </a:bodyPr>
            <a:lstStyle/>
            <a:p>
              <a:endParaRPr lang="en-GB"/>
            </a:p>
          </p:txBody>
        </p:sp>
        <p:sp>
          <p:nvSpPr>
            <p:cNvPr id="13" name="Line 10"/>
            <p:cNvSpPr>
              <a:spLocks noChangeShapeType="1"/>
            </p:cNvSpPr>
            <p:nvPr/>
          </p:nvSpPr>
          <p:spPr bwMode="auto">
            <a:xfrm flipV="1">
              <a:off x="4932363" y="5840413"/>
              <a:ext cx="136525" cy="288925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Ctr="1">
              <a:spAutoFit/>
            </a:bodyPr>
            <a:lstStyle/>
            <a:p>
              <a:endParaRPr lang="en-GB"/>
            </a:p>
          </p:txBody>
        </p:sp>
        <p:sp>
          <p:nvSpPr>
            <p:cNvPr id="14" name="Text Box 11"/>
            <p:cNvSpPr txBox="1">
              <a:spLocks noChangeArrowheads="1"/>
            </p:cNvSpPr>
            <p:nvPr/>
          </p:nvSpPr>
          <p:spPr bwMode="auto">
            <a:xfrm>
              <a:off x="4635500" y="6129338"/>
              <a:ext cx="1944688" cy="3317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pPr eaLnBrk="0" hangingPunct="0">
                <a:lnSpc>
                  <a:spcPct val="87000"/>
                </a:lnSpc>
                <a:spcBef>
                  <a:spcPct val="50000"/>
                </a:spcBef>
                <a:defRPr/>
              </a:pPr>
              <a:r>
                <a:rPr lang="en-US" altLang="en-US" sz="1800" b="1" i="0" u="none">
                  <a:solidFill>
                    <a:schemeClr val="tx1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cs typeface="Arial" charset="0"/>
                </a:rPr>
                <a:t>MSB           LSB</a:t>
              </a:r>
            </a:p>
          </p:txBody>
        </p:sp>
        <p:sp>
          <p:nvSpPr>
            <p:cNvPr id="15" name="Text Box 12"/>
            <p:cNvSpPr txBox="1">
              <a:spLocks noChangeArrowheads="1"/>
            </p:cNvSpPr>
            <p:nvPr/>
          </p:nvSpPr>
          <p:spPr bwMode="auto">
            <a:xfrm>
              <a:off x="2232025" y="3894138"/>
              <a:ext cx="523875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13</a:t>
              </a:r>
            </a:p>
          </p:txBody>
        </p:sp>
        <p:sp>
          <p:nvSpPr>
            <p:cNvPr id="16" name="Text Box 13"/>
            <p:cNvSpPr txBox="1">
              <a:spLocks noChangeArrowheads="1"/>
            </p:cNvSpPr>
            <p:nvPr/>
          </p:nvSpPr>
          <p:spPr bwMode="auto">
            <a:xfrm>
              <a:off x="2592388" y="3897313"/>
              <a:ext cx="1373187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/ 2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6</a:t>
              </a:r>
            </a:p>
          </p:txBody>
        </p:sp>
        <p:sp>
          <p:nvSpPr>
            <p:cNvPr id="17" name="Text Box 14"/>
            <p:cNvSpPr txBox="1">
              <a:spLocks noChangeArrowheads="1"/>
            </p:cNvSpPr>
            <p:nvPr/>
          </p:nvSpPr>
          <p:spPr bwMode="auto">
            <a:xfrm>
              <a:off x="4751388" y="3897313"/>
              <a:ext cx="20685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0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</a:p>
          </p:txBody>
        </p:sp>
        <p:sp>
          <p:nvSpPr>
            <p:cNvPr id="18" name="Text Box 15"/>
            <p:cNvSpPr txBox="1">
              <a:spLocks noChangeArrowheads="1"/>
            </p:cNvSpPr>
            <p:nvPr/>
          </p:nvSpPr>
          <p:spPr bwMode="auto">
            <a:xfrm>
              <a:off x="2232025" y="4254500"/>
              <a:ext cx="43815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 6</a:t>
              </a:r>
            </a:p>
          </p:txBody>
        </p:sp>
        <p:sp>
          <p:nvSpPr>
            <p:cNvPr id="19" name="Text Box 16"/>
            <p:cNvSpPr txBox="1">
              <a:spLocks noChangeArrowheads="1"/>
            </p:cNvSpPr>
            <p:nvPr/>
          </p:nvSpPr>
          <p:spPr bwMode="auto">
            <a:xfrm>
              <a:off x="2592388" y="4257675"/>
              <a:ext cx="1373187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/ 2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3</a:t>
              </a:r>
            </a:p>
          </p:txBody>
        </p:sp>
        <p:sp>
          <p:nvSpPr>
            <p:cNvPr id="20" name="Text Box 17"/>
            <p:cNvSpPr txBox="1">
              <a:spLocks noChangeArrowheads="1"/>
            </p:cNvSpPr>
            <p:nvPr/>
          </p:nvSpPr>
          <p:spPr bwMode="auto">
            <a:xfrm>
              <a:off x="4751388" y="4257675"/>
              <a:ext cx="20685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1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</a:t>
              </a:r>
            </a:p>
          </p:txBody>
        </p:sp>
        <p:sp>
          <p:nvSpPr>
            <p:cNvPr id="21" name="Text Box 18"/>
            <p:cNvSpPr txBox="1">
              <a:spLocks noChangeArrowheads="1"/>
            </p:cNvSpPr>
            <p:nvPr/>
          </p:nvSpPr>
          <p:spPr bwMode="auto">
            <a:xfrm>
              <a:off x="2232025" y="4614863"/>
              <a:ext cx="43815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 3</a:t>
              </a:r>
            </a:p>
          </p:txBody>
        </p:sp>
        <p:sp>
          <p:nvSpPr>
            <p:cNvPr id="22" name="Text Box 19"/>
            <p:cNvSpPr txBox="1">
              <a:spLocks noChangeArrowheads="1"/>
            </p:cNvSpPr>
            <p:nvPr/>
          </p:nvSpPr>
          <p:spPr bwMode="auto">
            <a:xfrm>
              <a:off x="2592388" y="4618038"/>
              <a:ext cx="1373187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/ 2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</a:t>
              </a:r>
            </a:p>
          </p:txBody>
        </p:sp>
        <p:sp>
          <p:nvSpPr>
            <p:cNvPr id="23" name="Text Box 20"/>
            <p:cNvSpPr txBox="1">
              <a:spLocks noChangeArrowheads="1"/>
            </p:cNvSpPr>
            <p:nvPr/>
          </p:nvSpPr>
          <p:spPr bwMode="auto">
            <a:xfrm>
              <a:off x="4751388" y="4618038"/>
              <a:ext cx="20685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2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</a:p>
          </p:txBody>
        </p:sp>
        <p:sp>
          <p:nvSpPr>
            <p:cNvPr id="24" name="Text Box 21"/>
            <p:cNvSpPr txBox="1">
              <a:spLocks noChangeArrowheads="1"/>
            </p:cNvSpPr>
            <p:nvPr/>
          </p:nvSpPr>
          <p:spPr bwMode="auto">
            <a:xfrm>
              <a:off x="2232025" y="4967288"/>
              <a:ext cx="43815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 1</a:t>
              </a:r>
            </a:p>
          </p:txBody>
        </p:sp>
        <p:sp>
          <p:nvSpPr>
            <p:cNvPr id="25" name="Text Box 22"/>
            <p:cNvSpPr txBox="1">
              <a:spLocks noChangeArrowheads="1"/>
            </p:cNvSpPr>
            <p:nvPr/>
          </p:nvSpPr>
          <p:spPr bwMode="auto">
            <a:xfrm>
              <a:off x="2592388" y="4970463"/>
              <a:ext cx="1373187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/ 2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</a:p>
          </p:txBody>
        </p:sp>
        <p:sp>
          <p:nvSpPr>
            <p:cNvPr id="26" name="Text Box 23"/>
            <p:cNvSpPr txBox="1">
              <a:spLocks noChangeArrowheads="1"/>
            </p:cNvSpPr>
            <p:nvPr/>
          </p:nvSpPr>
          <p:spPr bwMode="auto">
            <a:xfrm>
              <a:off x="4751388" y="4970463"/>
              <a:ext cx="20685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3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66326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</a:t>
            </a:fld>
            <a:endParaRPr lang="en-GB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227013" y="188259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600" b="1" dirty="0"/>
              <a:t>Decimal (</a:t>
            </a:r>
            <a:r>
              <a:rPr lang="en-US" altLang="en-US" sz="3600" b="1" i="1" dirty="0"/>
              <a:t>Fraction</a:t>
            </a:r>
            <a:r>
              <a:rPr lang="en-US" altLang="en-US" sz="3600" b="1" dirty="0"/>
              <a:t>) to Binary Conversion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231775" y="822200"/>
            <a:ext cx="8570913" cy="1944216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 dirty="0"/>
              <a:t>Multiply the number by the ‘Base’ (=2)</a:t>
            </a:r>
          </a:p>
          <a:p>
            <a:r>
              <a:rPr lang="en-US" altLang="en-US" sz="2800" dirty="0"/>
              <a:t>Take the integer (either 0 or 1) as a coefficient</a:t>
            </a:r>
          </a:p>
          <a:p>
            <a:r>
              <a:rPr lang="en-US" altLang="en-US" sz="2800" dirty="0"/>
              <a:t>Take the resultant fraction and repeat the division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792163" y="2593974"/>
            <a:ext cx="6840537" cy="3211513"/>
            <a:chOff x="792163" y="3070225"/>
            <a:chExt cx="6840537" cy="3211513"/>
          </a:xfrm>
        </p:grpSpPr>
        <p:sp>
          <p:nvSpPr>
            <p:cNvPr id="8" name="Text Box 4"/>
            <p:cNvSpPr txBox="1">
              <a:spLocks noChangeArrowheads="1"/>
            </p:cNvSpPr>
            <p:nvPr/>
          </p:nvSpPr>
          <p:spPr bwMode="auto">
            <a:xfrm>
              <a:off x="792163" y="3070225"/>
              <a:ext cx="2682875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Example: (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0.625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)</a:t>
              </a:r>
              <a:r>
                <a:rPr lang="en-US" altLang="en-US" sz="2400" b="1" i="0" u="none" baseline="-25000">
                  <a:solidFill>
                    <a:srgbClr val="FF6600"/>
                  </a:solidFill>
                  <a:cs typeface="Times New Roman" pitchFamily="18" charset="0"/>
                </a:rPr>
                <a:t>10</a:t>
              </a:r>
            </a:p>
          </p:txBody>
        </p:sp>
        <p:sp>
          <p:nvSpPr>
            <p:cNvPr id="9" name="Text Box 5"/>
            <p:cNvSpPr txBox="1">
              <a:spLocks noChangeArrowheads="1"/>
            </p:cNvSpPr>
            <p:nvPr/>
          </p:nvSpPr>
          <p:spPr bwMode="auto">
            <a:xfrm>
              <a:off x="3851275" y="3608388"/>
              <a:ext cx="817563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Integer</a:t>
              </a:r>
            </a:p>
          </p:txBody>
        </p:sp>
        <p:sp>
          <p:nvSpPr>
            <p:cNvPr id="10" name="Text Box 6"/>
            <p:cNvSpPr txBox="1">
              <a:spLocks noChangeArrowheads="1"/>
            </p:cNvSpPr>
            <p:nvPr/>
          </p:nvSpPr>
          <p:spPr bwMode="auto">
            <a:xfrm>
              <a:off x="4751388" y="3608388"/>
              <a:ext cx="930275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Fraction</a:t>
              </a:r>
            </a:p>
          </p:txBody>
        </p:sp>
        <p:sp>
          <p:nvSpPr>
            <p:cNvPr id="11" name="Text Box 7"/>
            <p:cNvSpPr txBox="1">
              <a:spLocks noChangeArrowheads="1"/>
            </p:cNvSpPr>
            <p:nvPr/>
          </p:nvSpPr>
          <p:spPr bwMode="auto">
            <a:xfrm>
              <a:off x="5821363" y="3603625"/>
              <a:ext cx="1135062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Coefficient</a:t>
              </a:r>
            </a:p>
          </p:txBody>
        </p:sp>
        <p:sp>
          <p:nvSpPr>
            <p:cNvPr id="12" name="Text Box 8"/>
            <p:cNvSpPr txBox="1">
              <a:spLocks noChangeArrowheads="1"/>
            </p:cNvSpPr>
            <p:nvPr/>
          </p:nvSpPr>
          <p:spPr bwMode="auto">
            <a:xfrm>
              <a:off x="2187575" y="5229225"/>
              <a:ext cx="5445125" cy="396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Answer:      (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0.625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10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(0.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-1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-2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-3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2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</a:t>
              </a:r>
              <a:r>
                <a:rPr lang="en-US" altLang="en-US" sz="20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0.101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13" name="Line 9"/>
            <p:cNvSpPr>
              <a:spLocks noChangeShapeType="1"/>
            </p:cNvSpPr>
            <p:nvPr/>
          </p:nvSpPr>
          <p:spPr bwMode="auto">
            <a:xfrm flipH="1" flipV="1">
              <a:off x="6075363" y="5661025"/>
              <a:ext cx="144462" cy="288925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Ctr="1">
              <a:spAutoFit/>
            </a:bodyPr>
            <a:lstStyle/>
            <a:p>
              <a:endParaRPr lang="en-GB"/>
            </a:p>
          </p:txBody>
        </p:sp>
        <p:sp>
          <p:nvSpPr>
            <p:cNvPr id="14" name="Line 10"/>
            <p:cNvSpPr>
              <a:spLocks noChangeShapeType="1"/>
            </p:cNvSpPr>
            <p:nvPr/>
          </p:nvSpPr>
          <p:spPr bwMode="auto">
            <a:xfrm flipV="1">
              <a:off x="5207000" y="5648325"/>
              <a:ext cx="73025" cy="288925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Ctr="1">
              <a:spAutoFit/>
            </a:bodyPr>
            <a:lstStyle/>
            <a:p>
              <a:endParaRPr lang="en-GB"/>
            </a:p>
          </p:txBody>
        </p:sp>
        <p:sp>
          <p:nvSpPr>
            <p:cNvPr id="15" name="Text Box 11"/>
            <p:cNvSpPr txBox="1">
              <a:spLocks noChangeArrowheads="1"/>
            </p:cNvSpPr>
            <p:nvPr/>
          </p:nvSpPr>
          <p:spPr bwMode="auto">
            <a:xfrm>
              <a:off x="4706938" y="5949950"/>
              <a:ext cx="1944687" cy="3317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pPr eaLnBrk="0" hangingPunct="0">
                <a:lnSpc>
                  <a:spcPct val="87000"/>
                </a:lnSpc>
                <a:spcBef>
                  <a:spcPct val="50000"/>
                </a:spcBef>
                <a:defRPr/>
              </a:pPr>
              <a:r>
                <a:rPr lang="en-US" altLang="en-US" sz="1800" b="1" i="0" u="none">
                  <a:solidFill>
                    <a:schemeClr val="tx1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  <a:cs typeface="Arial" charset="0"/>
                </a:rPr>
                <a:t>MSB           LSB</a:t>
              </a:r>
            </a:p>
          </p:txBody>
        </p:sp>
        <p:sp>
          <p:nvSpPr>
            <p:cNvPr id="16" name="Text Box 12"/>
            <p:cNvSpPr txBox="1">
              <a:spLocks noChangeArrowheads="1"/>
            </p:cNvSpPr>
            <p:nvPr/>
          </p:nvSpPr>
          <p:spPr bwMode="auto">
            <a:xfrm>
              <a:off x="2232025" y="3894138"/>
              <a:ext cx="947738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0.625</a:t>
              </a:r>
            </a:p>
          </p:txBody>
        </p:sp>
        <p:sp>
          <p:nvSpPr>
            <p:cNvPr id="17" name="Text Box 13"/>
            <p:cNvSpPr txBox="1">
              <a:spLocks noChangeArrowheads="1"/>
            </p:cNvSpPr>
            <p:nvPr/>
          </p:nvSpPr>
          <p:spPr bwMode="auto">
            <a:xfrm>
              <a:off x="3132138" y="3897313"/>
              <a:ext cx="23860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* 2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    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.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25</a:t>
              </a:r>
            </a:p>
          </p:txBody>
        </p:sp>
        <p:sp>
          <p:nvSpPr>
            <p:cNvPr id="18" name="Text Box 14"/>
            <p:cNvSpPr txBox="1">
              <a:spLocks noChangeArrowheads="1"/>
            </p:cNvSpPr>
            <p:nvPr/>
          </p:nvSpPr>
          <p:spPr bwMode="auto">
            <a:xfrm>
              <a:off x="2232025" y="4254500"/>
              <a:ext cx="777875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0.25</a:t>
              </a:r>
            </a:p>
          </p:txBody>
        </p:sp>
        <p:sp>
          <p:nvSpPr>
            <p:cNvPr id="19" name="Text Box 15"/>
            <p:cNvSpPr txBox="1">
              <a:spLocks noChangeArrowheads="1"/>
            </p:cNvSpPr>
            <p:nvPr/>
          </p:nvSpPr>
          <p:spPr bwMode="auto">
            <a:xfrm>
              <a:off x="3132138" y="4257675"/>
              <a:ext cx="37703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* 2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    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.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5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-2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</a:t>
              </a:r>
            </a:p>
          </p:txBody>
        </p:sp>
        <p:sp>
          <p:nvSpPr>
            <p:cNvPr id="20" name="Text Box 16"/>
            <p:cNvSpPr txBox="1">
              <a:spLocks noChangeArrowheads="1"/>
            </p:cNvSpPr>
            <p:nvPr/>
          </p:nvSpPr>
          <p:spPr bwMode="auto">
            <a:xfrm>
              <a:off x="2232025" y="4614863"/>
              <a:ext cx="6080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0.5</a:t>
              </a:r>
            </a:p>
          </p:txBody>
        </p:sp>
        <p:sp>
          <p:nvSpPr>
            <p:cNvPr id="21" name="Text Box 17"/>
            <p:cNvSpPr txBox="1">
              <a:spLocks noChangeArrowheads="1"/>
            </p:cNvSpPr>
            <p:nvPr/>
          </p:nvSpPr>
          <p:spPr bwMode="auto">
            <a:xfrm>
              <a:off x="3132138" y="4618038"/>
              <a:ext cx="37703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* 2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    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.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2400" b="1" i="0" u="none">
                  <a:solidFill>
                    <a:schemeClr val="accent2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-3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</a:p>
          </p:txBody>
        </p:sp>
        <p:sp>
          <p:nvSpPr>
            <p:cNvPr id="22" name="Text Box 19"/>
            <p:cNvSpPr txBox="1">
              <a:spLocks noChangeArrowheads="1"/>
            </p:cNvSpPr>
            <p:nvPr/>
          </p:nvSpPr>
          <p:spPr bwMode="auto">
            <a:xfrm>
              <a:off x="5915025" y="3878263"/>
              <a:ext cx="9763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-1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1</a:t>
              </a:r>
              <a:endParaRPr lang="en-US" altLang="en-US" sz="2400" b="1" i="0" u="none">
                <a:solidFill>
                  <a:schemeClr val="accent2"/>
                </a:solidFill>
                <a:latin typeface="Arial" charset="0"/>
                <a:cs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04150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</a:t>
            </a:fld>
            <a:endParaRPr lang="en-GB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298450" y="228600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600" b="1" dirty="0"/>
              <a:t>Decimal to Octal Conversion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646113" y="830239"/>
            <a:ext cx="7094239" cy="4897438"/>
            <a:chOff x="792163" y="1089025"/>
            <a:chExt cx="6840537" cy="4897438"/>
          </a:xfrm>
        </p:grpSpPr>
        <p:sp>
          <p:nvSpPr>
            <p:cNvPr id="6" name="Text Box 3"/>
            <p:cNvSpPr txBox="1">
              <a:spLocks noChangeArrowheads="1"/>
            </p:cNvSpPr>
            <p:nvPr/>
          </p:nvSpPr>
          <p:spPr bwMode="auto">
            <a:xfrm>
              <a:off x="792163" y="1089025"/>
              <a:ext cx="2428875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Example: (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175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)</a:t>
              </a:r>
              <a:r>
                <a:rPr lang="en-US" altLang="en-US" sz="2400" b="1" i="0" u="none" baseline="-25000">
                  <a:solidFill>
                    <a:srgbClr val="FF6600"/>
                  </a:solidFill>
                  <a:cs typeface="Times New Roman" pitchFamily="18" charset="0"/>
                </a:rPr>
                <a:t>10</a:t>
              </a:r>
            </a:p>
          </p:txBody>
        </p:sp>
        <p:sp>
          <p:nvSpPr>
            <p:cNvPr id="7" name="Text Box 4"/>
            <p:cNvSpPr txBox="1">
              <a:spLocks noChangeArrowheads="1"/>
            </p:cNvSpPr>
            <p:nvPr/>
          </p:nvSpPr>
          <p:spPr bwMode="auto">
            <a:xfrm>
              <a:off x="3492500" y="1627188"/>
              <a:ext cx="954088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Quotient</a:t>
              </a:r>
            </a:p>
          </p:txBody>
        </p:sp>
        <p:sp>
          <p:nvSpPr>
            <p:cNvPr id="8" name="Text Box 5"/>
            <p:cNvSpPr txBox="1">
              <a:spLocks noChangeArrowheads="1"/>
            </p:cNvSpPr>
            <p:nvPr/>
          </p:nvSpPr>
          <p:spPr bwMode="auto">
            <a:xfrm>
              <a:off x="4573588" y="1627188"/>
              <a:ext cx="1155700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Remainder</a:t>
              </a:r>
            </a:p>
          </p:txBody>
        </p:sp>
        <p:sp>
          <p:nvSpPr>
            <p:cNvPr id="9" name="Text Box 6"/>
            <p:cNvSpPr txBox="1">
              <a:spLocks noChangeArrowheads="1"/>
            </p:cNvSpPr>
            <p:nvPr/>
          </p:nvSpPr>
          <p:spPr bwMode="auto">
            <a:xfrm>
              <a:off x="6002338" y="1622425"/>
              <a:ext cx="1135062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Coefficient</a:t>
              </a:r>
            </a:p>
          </p:txBody>
        </p:sp>
        <p:sp>
          <p:nvSpPr>
            <p:cNvPr id="10" name="Text Box 7"/>
            <p:cNvSpPr txBox="1">
              <a:spLocks noChangeArrowheads="1"/>
            </p:cNvSpPr>
            <p:nvPr/>
          </p:nvSpPr>
          <p:spPr bwMode="auto">
            <a:xfrm>
              <a:off x="2951163" y="3211513"/>
              <a:ext cx="4645025" cy="396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Answer:      (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175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10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2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1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8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</a:t>
              </a:r>
              <a:r>
                <a:rPr lang="en-US" altLang="en-US" sz="20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257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8</a:t>
              </a:r>
            </a:p>
          </p:txBody>
        </p:sp>
        <p:sp>
          <p:nvSpPr>
            <p:cNvPr id="11" name="Text Box 8"/>
            <p:cNvSpPr txBox="1">
              <a:spLocks noChangeArrowheads="1"/>
            </p:cNvSpPr>
            <p:nvPr/>
          </p:nvSpPr>
          <p:spPr bwMode="auto">
            <a:xfrm>
              <a:off x="2232025" y="1912938"/>
              <a:ext cx="693738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175</a:t>
              </a:r>
            </a:p>
          </p:txBody>
        </p:sp>
        <p:sp>
          <p:nvSpPr>
            <p:cNvPr id="12" name="Text Box 9"/>
            <p:cNvSpPr txBox="1">
              <a:spLocks noChangeArrowheads="1"/>
            </p:cNvSpPr>
            <p:nvPr/>
          </p:nvSpPr>
          <p:spPr bwMode="auto">
            <a:xfrm>
              <a:off x="2838450" y="1916113"/>
              <a:ext cx="154305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/ 8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21</a:t>
              </a:r>
            </a:p>
          </p:txBody>
        </p:sp>
        <p:sp>
          <p:nvSpPr>
            <p:cNvPr id="13" name="Text Box 10"/>
            <p:cNvSpPr txBox="1">
              <a:spLocks noChangeArrowheads="1"/>
            </p:cNvSpPr>
            <p:nvPr/>
          </p:nvSpPr>
          <p:spPr bwMode="auto">
            <a:xfrm>
              <a:off x="4975225" y="1916113"/>
              <a:ext cx="20685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7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0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7</a:t>
              </a:r>
            </a:p>
          </p:txBody>
        </p:sp>
        <p:sp>
          <p:nvSpPr>
            <p:cNvPr id="14" name="Text Box 11"/>
            <p:cNvSpPr txBox="1">
              <a:spLocks noChangeArrowheads="1"/>
            </p:cNvSpPr>
            <p:nvPr/>
          </p:nvSpPr>
          <p:spPr bwMode="auto">
            <a:xfrm>
              <a:off x="2232025" y="2273300"/>
              <a:ext cx="6080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 21</a:t>
              </a:r>
            </a:p>
          </p:txBody>
        </p:sp>
        <p:sp>
          <p:nvSpPr>
            <p:cNvPr id="15" name="Text Box 12"/>
            <p:cNvSpPr txBox="1">
              <a:spLocks noChangeArrowheads="1"/>
            </p:cNvSpPr>
            <p:nvPr/>
          </p:nvSpPr>
          <p:spPr bwMode="auto">
            <a:xfrm>
              <a:off x="2838450" y="2276475"/>
              <a:ext cx="1373188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/ 8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16" name="Text Box 13"/>
            <p:cNvSpPr txBox="1">
              <a:spLocks noChangeArrowheads="1"/>
            </p:cNvSpPr>
            <p:nvPr/>
          </p:nvSpPr>
          <p:spPr bwMode="auto">
            <a:xfrm>
              <a:off x="4975225" y="2276475"/>
              <a:ext cx="20685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5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1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5</a:t>
              </a:r>
            </a:p>
          </p:txBody>
        </p:sp>
        <p:sp>
          <p:nvSpPr>
            <p:cNvPr id="17" name="Text Box 14"/>
            <p:cNvSpPr txBox="1">
              <a:spLocks noChangeArrowheads="1"/>
            </p:cNvSpPr>
            <p:nvPr/>
          </p:nvSpPr>
          <p:spPr bwMode="auto">
            <a:xfrm>
              <a:off x="2232025" y="2633663"/>
              <a:ext cx="43815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 2</a:t>
              </a:r>
            </a:p>
          </p:txBody>
        </p:sp>
        <p:sp>
          <p:nvSpPr>
            <p:cNvPr id="18" name="Text Box 15"/>
            <p:cNvSpPr txBox="1">
              <a:spLocks noChangeArrowheads="1"/>
            </p:cNvSpPr>
            <p:nvPr/>
          </p:nvSpPr>
          <p:spPr bwMode="auto">
            <a:xfrm>
              <a:off x="2838450" y="2636838"/>
              <a:ext cx="1373188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/ 8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</a:p>
          </p:txBody>
        </p:sp>
        <p:sp>
          <p:nvSpPr>
            <p:cNvPr id="19" name="Text Box 16"/>
            <p:cNvSpPr txBox="1">
              <a:spLocks noChangeArrowheads="1"/>
            </p:cNvSpPr>
            <p:nvPr/>
          </p:nvSpPr>
          <p:spPr bwMode="auto">
            <a:xfrm>
              <a:off x="4975225" y="2636838"/>
              <a:ext cx="20685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2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2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20" name="Text Box 18"/>
            <p:cNvSpPr txBox="1">
              <a:spLocks noChangeArrowheads="1"/>
            </p:cNvSpPr>
            <p:nvPr/>
          </p:nvSpPr>
          <p:spPr bwMode="auto">
            <a:xfrm>
              <a:off x="792163" y="3752850"/>
              <a:ext cx="2852737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Example: (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0.3125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)</a:t>
              </a:r>
              <a:r>
                <a:rPr lang="en-US" altLang="en-US" sz="2400" b="1" i="0" u="none" baseline="-25000">
                  <a:solidFill>
                    <a:srgbClr val="FF6600"/>
                  </a:solidFill>
                  <a:cs typeface="Times New Roman" pitchFamily="18" charset="0"/>
                </a:rPr>
                <a:t>10</a:t>
              </a:r>
            </a:p>
          </p:txBody>
        </p:sp>
        <p:sp>
          <p:nvSpPr>
            <p:cNvPr id="21" name="Text Box 19"/>
            <p:cNvSpPr txBox="1">
              <a:spLocks noChangeArrowheads="1"/>
            </p:cNvSpPr>
            <p:nvPr/>
          </p:nvSpPr>
          <p:spPr bwMode="auto">
            <a:xfrm>
              <a:off x="3987800" y="4291013"/>
              <a:ext cx="817563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Integer</a:t>
              </a:r>
            </a:p>
          </p:txBody>
        </p:sp>
        <p:sp>
          <p:nvSpPr>
            <p:cNvPr id="22" name="Text Box 20"/>
            <p:cNvSpPr txBox="1">
              <a:spLocks noChangeArrowheads="1"/>
            </p:cNvSpPr>
            <p:nvPr/>
          </p:nvSpPr>
          <p:spPr bwMode="auto">
            <a:xfrm>
              <a:off x="4887913" y="4291013"/>
              <a:ext cx="930275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Fraction</a:t>
              </a:r>
            </a:p>
          </p:txBody>
        </p:sp>
        <p:sp>
          <p:nvSpPr>
            <p:cNvPr id="23" name="Text Box 21"/>
            <p:cNvSpPr txBox="1">
              <a:spLocks noChangeArrowheads="1"/>
            </p:cNvSpPr>
            <p:nvPr/>
          </p:nvSpPr>
          <p:spPr bwMode="auto">
            <a:xfrm>
              <a:off x="5957888" y="4286250"/>
              <a:ext cx="1135062" cy="336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1600" b="1" i="0" u="none">
                  <a:solidFill>
                    <a:schemeClr val="tx1"/>
                  </a:solidFill>
                  <a:cs typeface="Times New Roman" pitchFamily="18" charset="0"/>
                </a:rPr>
                <a:t>Coefficient</a:t>
              </a:r>
            </a:p>
          </p:txBody>
        </p:sp>
        <p:sp>
          <p:nvSpPr>
            <p:cNvPr id="24" name="Text Box 22"/>
            <p:cNvSpPr txBox="1">
              <a:spLocks noChangeArrowheads="1"/>
            </p:cNvSpPr>
            <p:nvPr/>
          </p:nvSpPr>
          <p:spPr bwMode="auto">
            <a:xfrm>
              <a:off x="2187575" y="5589588"/>
              <a:ext cx="5445125" cy="3968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Answer:      (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0.3125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10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(0.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-1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-2 </a:t>
              </a:r>
              <a:r>
                <a:rPr lang="en-US" altLang="en-US" sz="20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a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-3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8</a:t>
              </a:r>
              <a:r>
                <a:rPr lang="en-US" altLang="en-US" sz="2000" b="1" i="0" u="none" baseline="-25000">
                  <a:solidFill>
                    <a:schemeClr val="accent2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= (</a:t>
              </a:r>
              <a:r>
                <a:rPr lang="en-US" altLang="en-US" sz="20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0.24</a:t>
              </a:r>
              <a:r>
                <a:rPr lang="en-US" altLang="en-US" sz="20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0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8</a:t>
              </a:r>
            </a:p>
          </p:txBody>
        </p:sp>
        <p:sp>
          <p:nvSpPr>
            <p:cNvPr id="25" name="Text Box 23"/>
            <p:cNvSpPr txBox="1">
              <a:spLocks noChangeArrowheads="1"/>
            </p:cNvSpPr>
            <p:nvPr/>
          </p:nvSpPr>
          <p:spPr bwMode="auto">
            <a:xfrm>
              <a:off x="2232025" y="4576763"/>
              <a:ext cx="111760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0.3125</a:t>
              </a:r>
            </a:p>
          </p:txBody>
        </p:sp>
        <p:sp>
          <p:nvSpPr>
            <p:cNvPr id="26" name="Text Box 24"/>
            <p:cNvSpPr txBox="1">
              <a:spLocks noChangeArrowheads="1"/>
            </p:cNvSpPr>
            <p:nvPr/>
          </p:nvSpPr>
          <p:spPr bwMode="auto">
            <a:xfrm>
              <a:off x="3265488" y="4579938"/>
              <a:ext cx="221615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* 8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2    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.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5</a:t>
              </a:r>
            </a:p>
          </p:txBody>
        </p:sp>
        <p:sp>
          <p:nvSpPr>
            <p:cNvPr id="27" name="Text Box 25"/>
            <p:cNvSpPr txBox="1">
              <a:spLocks noChangeArrowheads="1"/>
            </p:cNvSpPr>
            <p:nvPr/>
          </p:nvSpPr>
          <p:spPr bwMode="auto">
            <a:xfrm>
              <a:off x="2232025" y="4937125"/>
              <a:ext cx="608013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0.5</a:t>
              </a:r>
            </a:p>
          </p:txBody>
        </p:sp>
        <p:sp>
          <p:nvSpPr>
            <p:cNvPr id="28" name="Text Box 26"/>
            <p:cNvSpPr txBox="1">
              <a:spLocks noChangeArrowheads="1"/>
            </p:cNvSpPr>
            <p:nvPr/>
          </p:nvSpPr>
          <p:spPr bwMode="auto">
            <a:xfrm>
              <a:off x="3246438" y="4940300"/>
              <a:ext cx="37703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* 8 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4    </a:t>
              </a:r>
              <a:r>
                <a:rPr lang="en-US" altLang="en-US" sz="24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.    </a:t>
              </a:r>
              <a:r>
                <a:rPr lang="en-US" altLang="en-US" sz="24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        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-2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4</a:t>
              </a:r>
            </a:p>
          </p:txBody>
        </p:sp>
        <p:sp>
          <p:nvSpPr>
            <p:cNvPr id="29" name="Text Box 27"/>
            <p:cNvSpPr txBox="1">
              <a:spLocks noChangeArrowheads="1"/>
            </p:cNvSpPr>
            <p:nvPr/>
          </p:nvSpPr>
          <p:spPr bwMode="auto">
            <a:xfrm>
              <a:off x="6037263" y="4573588"/>
              <a:ext cx="976312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a</a:t>
              </a:r>
              <a:r>
                <a:rPr lang="en-US" altLang="en-US" sz="2400" b="1" i="0" u="none" baseline="-25000">
                  <a:solidFill>
                    <a:schemeClr val="tx1"/>
                  </a:solidFill>
                  <a:cs typeface="Times New Roman" pitchFamily="18" charset="0"/>
                </a:rPr>
                <a:t>-1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=</a:t>
              </a:r>
              <a:r>
                <a:rPr lang="en-US" altLang="en-US" sz="2400" b="1" i="0" u="none">
                  <a:solidFill>
                    <a:schemeClr val="accent1"/>
                  </a:solidFill>
                  <a:cs typeface="Times New Roman" pitchFamily="18" charset="0"/>
                </a:rPr>
                <a:t> </a:t>
              </a:r>
              <a:r>
                <a:rPr lang="en-US" altLang="en-US" sz="2400" b="1" i="0" u="none">
                  <a:solidFill>
                    <a:schemeClr val="accent1"/>
                  </a:solidFill>
                  <a:latin typeface="Arial" charset="0"/>
                  <a:cs typeface="Arial" charset="0"/>
                </a:rPr>
                <a:t>2</a:t>
              </a:r>
              <a:endParaRPr lang="en-US" altLang="en-US" sz="2400" b="1" i="0" u="none">
                <a:solidFill>
                  <a:schemeClr val="accent2"/>
                </a:solidFill>
                <a:latin typeface="Arial" charset="0"/>
                <a:cs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003628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</a:t>
            </a:fld>
            <a:endParaRPr lang="en-GB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298450" y="228600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600" b="1" dirty="0"/>
              <a:t>Binary </a:t>
            </a:r>
            <a:r>
              <a:rPr lang="en-US" altLang="en-US" sz="3600" b="1" dirty="0">
                <a:latin typeface="Arial" charset="0"/>
                <a:cs typeface="Arial" charset="0"/>
              </a:rPr>
              <a:t>−</a:t>
            </a:r>
            <a:r>
              <a:rPr lang="en-US" altLang="en-US" sz="3600" b="1" dirty="0"/>
              <a:t> Octal Conversion</a:t>
            </a: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307975" y="764704"/>
            <a:ext cx="5402263" cy="1430135"/>
          </a:xfrm>
          <a:prstGeom prst="rect">
            <a:avLst/>
          </a:prstGeom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3500" tIns="25400" rIns="63500" bIns="25400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 dirty="0"/>
              <a:t>8 = 2</a:t>
            </a:r>
            <a:r>
              <a:rPr lang="en-US" altLang="en-US" sz="2800" baseline="30000" dirty="0"/>
              <a:t>3</a:t>
            </a:r>
          </a:p>
          <a:p>
            <a:r>
              <a:rPr lang="en-US" altLang="en-US" sz="2800" dirty="0"/>
              <a:t>Each group of 3 bits represents an octal digit</a:t>
            </a:r>
          </a:p>
        </p:txBody>
      </p:sp>
      <p:graphicFrame>
        <p:nvGraphicFramePr>
          <p:cNvPr id="6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5404892"/>
              </p:ext>
            </p:extLst>
          </p:nvPr>
        </p:nvGraphicFramePr>
        <p:xfrm>
          <a:off x="6790188" y="989925"/>
          <a:ext cx="2328863" cy="4572000"/>
        </p:xfrm>
        <a:graphic>
          <a:graphicData uri="http://schemas.openxmlformats.org/drawingml/2006/table">
            <a:tbl>
              <a:tblPr/>
              <a:tblGrid>
                <a:gridCol w="1165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636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8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Octal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Binary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8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0 0 0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8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0 0 1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8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0 1 0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8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0 1 1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8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1 0 0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8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5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1 0 1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8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6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1 1 0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080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7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1 1 1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grpSp>
        <p:nvGrpSpPr>
          <p:cNvPr id="7" name="Group 6"/>
          <p:cNvGrpSpPr/>
          <p:nvPr/>
        </p:nvGrpSpPr>
        <p:grpSpPr>
          <a:xfrm>
            <a:off x="-108520" y="2196417"/>
            <a:ext cx="7200900" cy="3240087"/>
            <a:chOff x="611188" y="3068638"/>
            <a:chExt cx="7200900" cy="3240087"/>
          </a:xfrm>
        </p:grpSpPr>
        <p:sp>
          <p:nvSpPr>
            <p:cNvPr id="8" name="Text Box 37"/>
            <p:cNvSpPr txBox="1">
              <a:spLocks noChangeArrowheads="1"/>
            </p:cNvSpPr>
            <p:nvPr/>
          </p:nvSpPr>
          <p:spPr bwMode="auto">
            <a:xfrm>
              <a:off x="611188" y="3068638"/>
              <a:ext cx="1436687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Example:</a:t>
              </a:r>
              <a:endParaRPr lang="en-US" altLang="en-US" sz="2400" b="1" i="0" u="none" baseline="-25000">
                <a:solidFill>
                  <a:srgbClr val="FF6600"/>
                </a:solidFill>
                <a:cs typeface="Times New Roman" pitchFamily="18" charset="0"/>
              </a:endParaRPr>
            </a:p>
          </p:txBody>
        </p:sp>
        <p:sp>
          <p:nvSpPr>
            <p:cNvPr id="9" name="Text Box 38"/>
            <p:cNvSpPr txBox="1">
              <a:spLocks noChangeArrowheads="1"/>
            </p:cNvSpPr>
            <p:nvPr/>
          </p:nvSpPr>
          <p:spPr bwMode="auto">
            <a:xfrm>
              <a:off x="2232025" y="3608388"/>
              <a:ext cx="3127375" cy="5191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(  </a:t>
              </a:r>
              <a:r>
                <a:rPr lang="en-US" altLang="en-US" sz="28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1 0 1 1 0 . 0 1  </a:t>
              </a: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8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10" name="Text Box 39"/>
            <p:cNvSpPr txBox="1">
              <a:spLocks noChangeArrowheads="1"/>
            </p:cNvSpPr>
            <p:nvPr/>
          </p:nvSpPr>
          <p:spPr bwMode="auto">
            <a:xfrm>
              <a:off x="2232025" y="5049838"/>
              <a:ext cx="3121025" cy="5191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(  </a:t>
              </a:r>
              <a:r>
                <a:rPr lang="en-US" altLang="en-US" sz="28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2       6    .   2   </a:t>
              </a: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8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8</a:t>
              </a:r>
            </a:p>
          </p:txBody>
        </p:sp>
        <p:grpSp>
          <p:nvGrpSpPr>
            <p:cNvPr id="11" name="Group 40"/>
            <p:cNvGrpSpPr>
              <a:grpSpLocks/>
            </p:cNvGrpSpPr>
            <p:nvPr/>
          </p:nvGrpSpPr>
          <p:grpSpPr bwMode="auto">
            <a:xfrm>
              <a:off x="4287838" y="4149725"/>
              <a:ext cx="719137" cy="898525"/>
              <a:chOff x="2572" y="2614"/>
              <a:chExt cx="453" cy="566"/>
            </a:xfrm>
          </p:grpSpPr>
          <p:sp>
            <p:nvSpPr>
              <p:cNvPr id="24" name="AutoShape 41"/>
              <p:cNvSpPr>
                <a:spLocks/>
              </p:cNvSpPr>
              <p:nvPr/>
            </p:nvSpPr>
            <p:spPr bwMode="auto">
              <a:xfrm rot="-5400000">
                <a:off x="2742" y="2444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5" name="AutoShape 42"/>
              <p:cNvSpPr>
                <a:spLocks/>
              </p:cNvSpPr>
              <p:nvPr/>
            </p:nvSpPr>
            <p:spPr bwMode="auto">
              <a:xfrm rot="5400000" flipV="1">
                <a:off x="2742" y="2897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26" name="AutoShape 43"/>
              <p:cNvCxnSpPr>
                <a:cxnSpLocks noChangeShapeType="1"/>
                <a:stCxn id="24" idx="1"/>
                <a:endCxn id="25" idx="1"/>
              </p:cNvCxnSpPr>
              <p:nvPr/>
            </p:nvCxnSpPr>
            <p:spPr bwMode="auto">
              <a:xfrm>
                <a:off x="2799" y="2738"/>
                <a:ext cx="0" cy="321"/>
              </a:xfrm>
              <a:prstGeom prst="straightConnector1">
                <a:avLst/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12" name="Group 44"/>
            <p:cNvGrpSpPr>
              <a:grpSpLocks/>
            </p:cNvGrpSpPr>
            <p:nvPr/>
          </p:nvGrpSpPr>
          <p:grpSpPr bwMode="auto">
            <a:xfrm>
              <a:off x="3313113" y="4149725"/>
              <a:ext cx="719137" cy="898525"/>
              <a:chOff x="2572" y="2614"/>
              <a:chExt cx="453" cy="566"/>
            </a:xfrm>
          </p:grpSpPr>
          <p:sp>
            <p:nvSpPr>
              <p:cNvPr id="21" name="AutoShape 45"/>
              <p:cNvSpPr>
                <a:spLocks/>
              </p:cNvSpPr>
              <p:nvPr/>
            </p:nvSpPr>
            <p:spPr bwMode="auto">
              <a:xfrm rot="-5400000">
                <a:off x="2742" y="2444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2" name="AutoShape 46"/>
              <p:cNvSpPr>
                <a:spLocks/>
              </p:cNvSpPr>
              <p:nvPr/>
            </p:nvSpPr>
            <p:spPr bwMode="auto">
              <a:xfrm rot="5400000" flipV="1">
                <a:off x="2742" y="2897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23" name="AutoShape 47"/>
              <p:cNvCxnSpPr>
                <a:cxnSpLocks noChangeShapeType="1"/>
                <a:stCxn id="21" idx="1"/>
                <a:endCxn id="22" idx="1"/>
              </p:cNvCxnSpPr>
              <p:nvPr/>
            </p:nvCxnSpPr>
            <p:spPr bwMode="auto">
              <a:xfrm>
                <a:off x="2799" y="2738"/>
                <a:ext cx="0" cy="321"/>
              </a:xfrm>
              <a:prstGeom prst="straightConnector1">
                <a:avLst/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13" name="Group 48"/>
            <p:cNvGrpSpPr>
              <a:grpSpLocks/>
            </p:cNvGrpSpPr>
            <p:nvPr/>
          </p:nvGrpSpPr>
          <p:grpSpPr bwMode="auto">
            <a:xfrm>
              <a:off x="2413000" y="4151313"/>
              <a:ext cx="719138" cy="898525"/>
              <a:chOff x="2572" y="2614"/>
              <a:chExt cx="453" cy="566"/>
            </a:xfrm>
          </p:grpSpPr>
          <p:sp>
            <p:nvSpPr>
              <p:cNvPr id="18" name="AutoShape 49"/>
              <p:cNvSpPr>
                <a:spLocks/>
              </p:cNvSpPr>
              <p:nvPr/>
            </p:nvSpPr>
            <p:spPr bwMode="auto">
              <a:xfrm rot="-5400000">
                <a:off x="2742" y="2444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9" name="AutoShape 50"/>
              <p:cNvSpPr>
                <a:spLocks/>
              </p:cNvSpPr>
              <p:nvPr/>
            </p:nvSpPr>
            <p:spPr bwMode="auto">
              <a:xfrm rot="5400000" flipV="1">
                <a:off x="2742" y="2897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20" name="AutoShape 51"/>
              <p:cNvCxnSpPr>
                <a:cxnSpLocks noChangeShapeType="1"/>
                <a:stCxn id="18" idx="1"/>
                <a:endCxn id="19" idx="1"/>
              </p:cNvCxnSpPr>
              <p:nvPr/>
            </p:nvCxnSpPr>
            <p:spPr bwMode="auto">
              <a:xfrm>
                <a:off x="2799" y="2738"/>
                <a:ext cx="0" cy="321"/>
              </a:xfrm>
              <a:prstGeom prst="straightConnector1">
                <a:avLst/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14" name="Line 52"/>
            <p:cNvSpPr>
              <a:spLocks noChangeShapeType="1"/>
            </p:cNvSpPr>
            <p:nvPr/>
          </p:nvSpPr>
          <p:spPr bwMode="auto">
            <a:xfrm flipH="1">
              <a:off x="2540000" y="3376613"/>
              <a:ext cx="360363" cy="360362"/>
            </a:xfrm>
            <a:prstGeom prst="line">
              <a:avLst/>
            </a:prstGeom>
            <a:noFill/>
            <a:ln w="28575">
              <a:solidFill>
                <a:srgbClr val="0099CC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5" name="Line 53"/>
            <p:cNvSpPr>
              <a:spLocks noChangeShapeType="1"/>
            </p:cNvSpPr>
            <p:nvPr/>
          </p:nvSpPr>
          <p:spPr bwMode="auto">
            <a:xfrm>
              <a:off x="4546600" y="3325813"/>
              <a:ext cx="360363" cy="360362"/>
            </a:xfrm>
            <a:prstGeom prst="line">
              <a:avLst/>
            </a:prstGeom>
            <a:noFill/>
            <a:ln w="28575">
              <a:solidFill>
                <a:srgbClr val="0099CC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6" name="Text Box 54"/>
            <p:cNvSpPr txBox="1">
              <a:spLocks noChangeArrowheads="1"/>
            </p:cNvSpPr>
            <p:nvPr/>
          </p:nvSpPr>
          <p:spPr bwMode="auto">
            <a:xfrm>
              <a:off x="2951163" y="3068638"/>
              <a:ext cx="1800225" cy="2476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1800" b="1" i="0" u="none" dirty="0">
                  <a:solidFill>
                    <a:srgbClr val="FF6600"/>
                  </a:solidFill>
                  <a:latin typeface="Arial" charset="0"/>
                  <a:cs typeface="Arial" charset="0"/>
                </a:rPr>
                <a:t>Assume Zeros</a:t>
              </a:r>
            </a:p>
          </p:txBody>
        </p:sp>
        <p:sp>
          <p:nvSpPr>
            <p:cNvPr id="17" name="Text Box 55"/>
            <p:cNvSpPr txBox="1">
              <a:spLocks noChangeArrowheads="1"/>
            </p:cNvSpPr>
            <p:nvPr/>
          </p:nvSpPr>
          <p:spPr bwMode="auto">
            <a:xfrm>
              <a:off x="611188" y="5851525"/>
              <a:ext cx="720090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 dirty="0">
                  <a:solidFill>
                    <a:schemeClr val="tx1"/>
                  </a:solidFill>
                  <a:cs typeface="Times New Roman" pitchFamily="18" charset="0"/>
                </a:rPr>
                <a:t>Works </a:t>
              </a:r>
              <a:r>
                <a:rPr lang="en-US" altLang="en-US" sz="2400" b="1" i="0" u="none" dirty="0">
                  <a:solidFill>
                    <a:srgbClr val="FF9900"/>
                  </a:solidFill>
                  <a:cs typeface="Times New Roman" pitchFamily="18" charset="0"/>
                </a:rPr>
                <a:t>both</a:t>
              </a:r>
              <a:r>
                <a:rPr lang="en-US" altLang="en-US" sz="2400" b="1" i="0" u="none" dirty="0">
                  <a:solidFill>
                    <a:schemeClr val="tx1"/>
                  </a:solidFill>
                  <a:cs typeface="Times New Roman" pitchFamily="18" charset="0"/>
                </a:rPr>
                <a:t> ways (</a:t>
              </a:r>
              <a:r>
                <a:rPr lang="en-US" altLang="en-US" sz="2400" b="1" u="none" dirty="0">
                  <a:solidFill>
                    <a:schemeClr val="tx1"/>
                  </a:solidFill>
                  <a:cs typeface="Times New Roman" pitchFamily="18" charset="0"/>
                </a:rPr>
                <a:t>Binary</a:t>
              </a:r>
              <a:r>
                <a:rPr lang="en-US" altLang="en-US" sz="2400" b="1" i="0" u="none" dirty="0">
                  <a:solidFill>
                    <a:schemeClr val="tx1"/>
                  </a:solidFill>
                  <a:cs typeface="Times New Roman" pitchFamily="18" charset="0"/>
                </a:rPr>
                <a:t> to </a:t>
              </a:r>
              <a:r>
                <a:rPr lang="en-US" altLang="en-US" sz="2400" b="1" u="none" dirty="0">
                  <a:solidFill>
                    <a:schemeClr val="tx1"/>
                  </a:solidFill>
                  <a:cs typeface="Times New Roman" pitchFamily="18" charset="0"/>
                </a:rPr>
                <a:t>Octal</a:t>
              </a:r>
              <a:r>
                <a:rPr lang="en-US" altLang="en-US" sz="2400" b="1" i="0" u="none" dirty="0">
                  <a:solidFill>
                    <a:schemeClr val="tx1"/>
                  </a:solidFill>
                  <a:cs typeface="Times New Roman" pitchFamily="18" charset="0"/>
                </a:rPr>
                <a:t> &amp; </a:t>
              </a:r>
              <a:r>
                <a:rPr lang="en-US" altLang="en-US" sz="2400" b="1" u="none" dirty="0">
                  <a:solidFill>
                    <a:schemeClr val="tx1"/>
                  </a:solidFill>
                  <a:cs typeface="Times New Roman" pitchFamily="18" charset="0"/>
                </a:rPr>
                <a:t>Octal</a:t>
              </a:r>
              <a:r>
                <a:rPr lang="en-US" altLang="en-US" sz="2400" b="1" i="0" u="none" dirty="0">
                  <a:solidFill>
                    <a:schemeClr val="tx1"/>
                  </a:solidFill>
                  <a:cs typeface="Times New Roman" pitchFamily="18" charset="0"/>
                </a:rPr>
                <a:t> to </a:t>
              </a:r>
              <a:r>
                <a:rPr lang="en-US" altLang="en-US" sz="2400" b="1" u="none" dirty="0">
                  <a:solidFill>
                    <a:schemeClr val="tx1"/>
                  </a:solidFill>
                  <a:cs typeface="Times New Roman" pitchFamily="18" charset="0"/>
                </a:rPr>
                <a:t>Binary</a:t>
              </a:r>
              <a:r>
                <a:rPr lang="en-US" altLang="en-US" sz="2400" b="1" i="0" u="none" dirty="0">
                  <a:solidFill>
                    <a:schemeClr val="tx1"/>
                  </a:solidFill>
                  <a:cs typeface="Times New Roman" pitchFamily="18" charset="0"/>
                </a:rPr>
                <a:t>)</a:t>
              </a:r>
              <a:endParaRPr lang="en-US" altLang="en-US" sz="2400" b="1" i="0" u="none" baseline="-25000" dirty="0">
                <a:solidFill>
                  <a:schemeClr val="tx1"/>
                </a:solidFill>
                <a:cs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328537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</a:t>
            </a:fld>
            <a:endParaRPr lang="en-GB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298450" y="228600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200" b="1" dirty="0"/>
              <a:t>Binary </a:t>
            </a:r>
            <a:r>
              <a:rPr lang="en-US" altLang="en-US" sz="3200" b="1" dirty="0">
                <a:latin typeface="Arial" charset="0"/>
                <a:cs typeface="Arial" charset="0"/>
              </a:rPr>
              <a:t>−</a:t>
            </a:r>
            <a:r>
              <a:rPr lang="en-US" altLang="en-US" sz="3200" b="1" dirty="0"/>
              <a:t> Hexadecimal Conversion</a:t>
            </a: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322376" y="764704"/>
            <a:ext cx="5402263" cy="1430135"/>
          </a:xfrm>
          <a:prstGeom prst="rect">
            <a:avLst/>
          </a:prstGeom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3500" tIns="25400" rIns="63500" bIns="25400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 dirty="0"/>
              <a:t>16 = 2</a:t>
            </a:r>
            <a:r>
              <a:rPr lang="en-US" altLang="en-US" sz="2800" baseline="30000" dirty="0"/>
              <a:t>4</a:t>
            </a:r>
          </a:p>
          <a:p>
            <a:r>
              <a:rPr lang="en-US" altLang="en-US" sz="2800" dirty="0"/>
              <a:t>Each group of 4 bits represents a hexadecimal digit</a:t>
            </a:r>
          </a:p>
        </p:txBody>
      </p:sp>
      <p:graphicFrame>
        <p:nvGraphicFramePr>
          <p:cNvPr id="6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5930493"/>
              </p:ext>
            </p:extLst>
          </p:nvPr>
        </p:nvGraphicFramePr>
        <p:xfrm>
          <a:off x="6687919" y="974277"/>
          <a:ext cx="2328863" cy="4710117"/>
        </p:xfrm>
        <a:graphic>
          <a:graphicData uri="http://schemas.openxmlformats.org/drawingml/2006/table">
            <a:tbl>
              <a:tblPr/>
              <a:tblGrid>
                <a:gridCol w="1165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636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Hex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Binary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0 0 0 0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0 0 0 1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0 0 1 0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0 0 1 1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0 1 0 0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5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0 1 0 1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6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0 1 1 0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7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0 1 1 1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8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1 0 0 0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9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1 0 0 1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A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1 0 1 0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B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1 0 1 1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C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1 1 0 0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D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1 1 0 1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E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1 1 1 0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F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1 1 1 1</a:t>
                      </a:r>
                    </a:p>
                  </a:txBody>
                  <a:tcPr marL="0" marR="0" marT="0" marB="0" anchor="ctr" anchorCtr="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  <p:grpSp>
        <p:nvGrpSpPr>
          <p:cNvPr id="7" name="Group 6"/>
          <p:cNvGrpSpPr/>
          <p:nvPr/>
        </p:nvGrpSpPr>
        <p:grpSpPr>
          <a:xfrm>
            <a:off x="-8056" y="2441856"/>
            <a:ext cx="7200900" cy="3240087"/>
            <a:chOff x="611188" y="3068638"/>
            <a:chExt cx="7200900" cy="3240087"/>
          </a:xfrm>
        </p:grpSpPr>
        <p:sp>
          <p:nvSpPr>
            <p:cNvPr id="8" name="Text Box 61"/>
            <p:cNvSpPr txBox="1">
              <a:spLocks noChangeArrowheads="1"/>
            </p:cNvSpPr>
            <p:nvPr/>
          </p:nvSpPr>
          <p:spPr bwMode="auto">
            <a:xfrm>
              <a:off x="611188" y="3068638"/>
              <a:ext cx="1436687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Example:</a:t>
              </a:r>
              <a:endParaRPr lang="en-US" altLang="en-US" sz="2400" b="1" i="0" u="none" baseline="-25000">
                <a:solidFill>
                  <a:srgbClr val="FF6600"/>
                </a:solidFill>
                <a:cs typeface="Times New Roman" pitchFamily="18" charset="0"/>
              </a:endParaRPr>
            </a:p>
          </p:txBody>
        </p:sp>
        <p:sp>
          <p:nvSpPr>
            <p:cNvPr id="9" name="Text Box 62"/>
            <p:cNvSpPr txBox="1">
              <a:spLocks noChangeArrowheads="1"/>
            </p:cNvSpPr>
            <p:nvPr/>
          </p:nvSpPr>
          <p:spPr bwMode="auto">
            <a:xfrm>
              <a:off x="2232025" y="3608388"/>
              <a:ext cx="3127375" cy="5191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(  </a:t>
              </a:r>
              <a:r>
                <a:rPr lang="en-US" altLang="en-US" sz="28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1 0 1 1 0 . 0 1  </a:t>
              </a: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8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10" name="Text Box 63"/>
            <p:cNvSpPr txBox="1">
              <a:spLocks noChangeArrowheads="1"/>
            </p:cNvSpPr>
            <p:nvPr/>
          </p:nvSpPr>
          <p:spPr bwMode="auto">
            <a:xfrm>
              <a:off x="2232025" y="5049838"/>
              <a:ext cx="3255963" cy="5191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( </a:t>
              </a:r>
              <a:r>
                <a:rPr lang="en-US" altLang="en-US" sz="28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1      6      .   4   </a:t>
              </a: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8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16</a:t>
              </a:r>
            </a:p>
          </p:txBody>
        </p:sp>
        <p:grpSp>
          <p:nvGrpSpPr>
            <p:cNvPr id="11" name="Group 64"/>
            <p:cNvGrpSpPr>
              <a:grpSpLocks/>
            </p:cNvGrpSpPr>
            <p:nvPr/>
          </p:nvGrpSpPr>
          <p:grpSpPr bwMode="auto">
            <a:xfrm>
              <a:off x="4287838" y="4149725"/>
              <a:ext cx="719137" cy="898525"/>
              <a:chOff x="2572" y="2614"/>
              <a:chExt cx="453" cy="566"/>
            </a:xfrm>
          </p:grpSpPr>
          <p:sp>
            <p:nvSpPr>
              <p:cNvPr id="24" name="AutoShape 65"/>
              <p:cNvSpPr>
                <a:spLocks/>
              </p:cNvSpPr>
              <p:nvPr/>
            </p:nvSpPr>
            <p:spPr bwMode="auto">
              <a:xfrm rot="-5400000">
                <a:off x="2742" y="2444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5" name="AutoShape 66"/>
              <p:cNvSpPr>
                <a:spLocks/>
              </p:cNvSpPr>
              <p:nvPr/>
            </p:nvSpPr>
            <p:spPr bwMode="auto">
              <a:xfrm rot="5400000" flipV="1">
                <a:off x="2742" y="2897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26" name="AutoShape 67"/>
              <p:cNvCxnSpPr>
                <a:cxnSpLocks noChangeShapeType="1"/>
                <a:stCxn id="24" idx="1"/>
                <a:endCxn id="25" idx="1"/>
              </p:cNvCxnSpPr>
              <p:nvPr/>
            </p:nvCxnSpPr>
            <p:spPr bwMode="auto">
              <a:xfrm>
                <a:off x="2799" y="2738"/>
                <a:ext cx="0" cy="321"/>
              </a:xfrm>
              <a:prstGeom prst="straightConnector1">
                <a:avLst/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12" name="Group 68"/>
            <p:cNvGrpSpPr>
              <a:grpSpLocks/>
            </p:cNvGrpSpPr>
            <p:nvPr/>
          </p:nvGrpSpPr>
          <p:grpSpPr bwMode="auto">
            <a:xfrm>
              <a:off x="2951163" y="4149725"/>
              <a:ext cx="1081087" cy="898525"/>
              <a:chOff x="2572" y="2614"/>
              <a:chExt cx="453" cy="566"/>
            </a:xfrm>
          </p:grpSpPr>
          <p:sp>
            <p:nvSpPr>
              <p:cNvPr id="21" name="AutoShape 69"/>
              <p:cNvSpPr>
                <a:spLocks/>
              </p:cNvSpPr>
              <p:nvPr/>
            </p:nvSpPr>
            <p:spPr bwMode="auto">
              <a:xfrm rot="-5400000">
                <a:off x="2742" y="2444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2" name="AutoShape 70"/>
              <p:cNvSpPr>
                <a:spLocks/>
              </p:cNvSpPr>
              <p:nvPr/>
            </p:nvSpPr>
            <p:spPr bwMode="auto">
              <a:xfrm rot="5400000" flipV="1">
                <a:off x="2742" y="2897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23" name="AutoShape 71"/>
              <p:cNvCxnSpPr>
                <a:cxnSpLocks noChangeShapeType="1"/>
                <a:stCxn id="21" idx="1"/>
                <a:endCxn id="22" idx="1"/>
              </p:cNvCxnSpPr>
              <p:nvPr/>
            </p:nvCxnSpPr>
            <p:spPr bwMode="auto">
              <a:xfrm>
                <a:off x="2799" y="2738"/>
                <a:ext cx="0" cy="321"/>
              </a:xfrm>
              <a:prstGeom prst="straightConnector1">
                <a:avLst/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13" name="Group 72"/>
            <p:cNvGrpSpPr>
              <a:grpSpLocks/>
            </p:cNvGrpSpPr>
            <p:nvPr/>
          </p:nvGrpSpPr>
          <p:grpSpPr bwMode="auto">
            <a:xfrm>
              <a:off x="2411413" y="4149725"/>
              <a:ext cx="430212" cy="898525"/>
              <a:chOff x="2572" y="2614"/>
              <a:chExt cx="453" cy="566"/>
            </a:xfrm>
          </p:grpSpPr>
          <p:sp>
            <p:nvSpPr>
              <p:cNvPr id="18" name="AutoShape 73"/>
              <p:cNvSpPr>
                <a:spLocks/>
              </p:cNvSpPr>
              <p:nvPr/>
            </p:nvSpPr>
            <p:spPr bwMode="auto">
              <a:xfrm rot="-5400000">
                <a:off x="2742" y="2444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9" name="AutoShape 74"/>
              <p:cNvSpPr>
                <a:spLocks/>
              </p:cNvSpPr>
              <p:nvPr/>
            </p:nvSpPr>
            <p:spPr bwMode="auto">
              <a:xfrm rot="5400000" flipV="1">
                <a:off x="2742" y="2897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20" name="AutoShape 75"/>
              <p:cNvCxnSpPr>
                <a:cxnSpLocks noChangeShapeType="1"/>
                <a:stCxn id="18" idx="1"/>
                <a:endCxn id="19" idx="1"/>
              </p:cNvCxnSpPr>
              <p:nvPr/>
            </p:nvCxnSpPr>
            <p:spPr bwMode="auto">
              <a:xfrm>
                <a:off x="2799" y="2738"/>
                <a:ext cx="0" cy="321"/>
              </a:xfrm>
              <a:prstGeom prst="straightConnector1">
                <a:avLst/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14" name="Line 76"/>
            <p:cNvSpPr>
              <a:spLocks noChangeShapeType="1"/>
            </p:cNvSpPr>
            <p:nvPr/>
          </p:nvSpPr>
          <p:spPr bwMode="auto">
            <a:xfrm flipH="1">
              <a:off x="2540000" y="3376613"/>
              <a:ext cx="360363" cy="360362"/>
            </a:xfrm>
            <a:prstGeom prst="line">
              <a:avLst/>
            </a:prstGeom>
            <a:noFill/>
            <a:ln w="28575">
              <a:solidFill>
                <a:srgbClr val="0099CC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5" name="Line 77"/>
            <p:cNvSpPr>
              <a:spLocks noChangeShapeType="1"/>
            </p:cNvSpPr>
            <p:nvPr/>
          </p:nvSpPr>
          <p:spPr bwMode="auto">
            <a:xfrm>
              <a:off x="4546600" y="3325813"/>
              <a:ext cx="360363" cy="360362"/>
            </a:xfrm>
            <a:prstGeom prst="line">
              <a:avLst/>
            </a:prstGeom>
            <a:noFill/>
            <a:ln w="28575">
              <a:solidFill>
                <a:srgbClr val="0099CC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6" name="Text Box 78"/>
            <p:cNvSpPr txBox="1">
              <a:spLocks noChangeArrowheads="1"/>
            </p:cNvSpPr>
            <p:nvPr/>
          </p:nvSpPr>
          <p:spPr bwMode="auto">
            <a:xfrm>
              <a:off x="2951163" y="3068638"/>
              <a:ext cx="1800225" cy="2476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1800" b="1" i="0" u="none">
                  <a:solidFill>
                    <a:srgbClr val="FF6600"/>
                  </a:solidFill>
                  <a:latin typeface="Arial" charset="0"/>
                  <a:cs typeface="Arial" charset="0"/>
                </a:rPr>
                <a:t>Assume Zeros</a:t>
              </a:r>
            </a:p>
          </p:txBody>
        </p:sp>
        <p:sp>
          <p:nvSpPr>
            <p:cNvPr id="17" name="Text Box 79"/>
            <p:cNvSpPr txBox="1">
              <a:spLocks noChangeArrowheads="1"/>
            </p:cNvSpPr>
            <p:nvPr/>
          </p:nvSpPr>
          <p:spPr bwMode="auto">
            <a:xfrm>
              <a:off x="611188" y="5851525"/>
              <a:ext cx="720090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Works </a:t>
              </a:r>
              <a:r>
                <a:rPr lang="en-US" altLang="en-US" sz="2400" b="1" i="0" u="none">
                  <a:solidFill>
                    <a:srgbClr val="FF9900"/>
                  </a:solidFill>
                  <a:cs typeface="Times New Roman" pitchFamily="18" charset="0"/>
                </a:rPr>
                <a:t>both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 ways (</a:t>
              </a:r>
              <a:r>
                <a:rPr lang="en-US" altLang="en-US" sz="2400" b="1" u="none">
                  <a:solidFill>
                    <a:schemeClr val="tx1"/>
                  </a:solidFill>
                  <a:cs typeface="Times New Roman" pitchFamily="18" charset="0"/>
                </a:rPr>
                <a:t>Binary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 to </a:t>
              </a:r>
              <a:r>
                <a:rPr lang="en-US" altLang="en-US" sz="2400" b="1" u="none">
                  <a:solidFill>
                    <a:schemeClr val="tx1"/>
                  </a:solidFill>
                  <a:cs typeface="Times New Roman" pitchFamily="18" charset="0"/>
                </a:rPr>
                <a:t>Hex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 &amp; </a:t>
              </a:r>
              <a:r>
                <a:rPr lang="en-US" altLang="en-US" sz="2400" b="1" u="none">
                  <a:solidFill>
                    <a:schemeClr val="tx1"/>
                  </a:solidFill>
                  <a:cs typeface="Times New Roman" pitchFamily="18" charset="0"/>
                </a:rPr>
                <a:t>Hex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to </a:t>
              </a:r>
              <a:r>
                <a:rPr lang="en-US" altLang="en-US" sz="2400" b="1" u="none">
                  <a:solidFill>
                    <a:schemeClr val="tx1"/>
                  </a:solidFill>
                  <a:cs typeface="Times New Roman" pitchFamily="18" charset="0"/>
                </a:rPr>
                <a:t>Binary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)</a:t>
              </a:r>
              <a:endParaRPr lang="en-US" altLang="en-US" sz="2400" b="1" i="0" u="none" baseline="-25000">
                <a:solidFill>
                  <a:schemeClr val="tx1"/>
                </a:solidFill>
                <a:cs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483071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</a:t>
            </a:fld>
            <a:endParaRPr lang="en-GB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11246" y="-20695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200" b="1" dirty="0"/>
              <a:t>Octal </a:t>
            </a:r>
            <a:r>
              <a:rPr lang="en-US" altLang="en-US" sz="3200" b="1" dirty="0">
                <a:latin typeface="Arial" charset="0"/>
                <a:cs typeface="Arial" charset="0"/>
              </a:rPr>
              <a:t>−</a:t>
            </a:r>
            <a:r>
              <a:rPr lang="en-US" altLang="en-US" sz="3200" b="1" dirty="0"/>
              <a:t> Hexadecimal Conversion</a:t>
            </a: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620440" y="514348"/>
            <a:ext cx="8461375" cy="477838"/>
          </a:xfrm>
          <a:prstGeom prst="rect">
            <a:avLst/>
          </a:prstGeom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3500" tIns="25400" rIns="63500" bIns="25400">
            <a:sp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800" dirty="0"/>
              <a:t>Convert to </a:t>
            </a:r>
            <a:r>
              <a:rPr lang="en-US" altLang="en-US" sz="2800" dirty="0">
                <a:solidFill>
                  <a:srgbClr val="FF0000"/>
                </a:solidFill>
              </a:rPr>
              <a:t>Binary</a:t>
            </a:r>
            <a:r>
              <a:rPr lang="en-US" altLang="en-US" sz="2800" dirty="0"/>
              <a:t> as an intermediate step</a:t>
            </a:r>
            <a:endParaRPr lang="en-US" altLang="en-US" sz="2800" baseline="30000" dirty="0"/>
          </a:p>
        </p:txBody>
      </p:sp>
      <p:grpSp>
        <p:nvGrpSpPr>
          <p:cNvPr id="6" name="Group 5"/>
          <p:cNvGrpSpPr/>
          <p:nvPr/>
        </p:nvGrpSpPr>
        <p:grpSpPr>
          <a:xfrm>
            <a:off x="640590" y="1078869"/>
            <a:ext cx="7740650" cy="4679950"/>
            <a:chOff x="611188" y="1628775"/>
            <a:chExt cx="7740650" cy="4679950"/>
          </a:xfrm>
        </p:grpSpPr>
        <p:sp>
          <p:nvSpPr>
            <p:cNvPr id="7" name="Text Box 5"/>
            <p:cNvSpPr txBox="1">
              <a:spLocks noChangeArrowheads="1"/>
            </p:cNvSpPr>
            <p:nvPr/>
          </p:nvSpPr>
          <p:spPr bwMode="auto">
            <a:xfrm>
              <a:off x="611188" y="1628775"/>
              <a:ext cx="1436687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Example:</a:t>
              </a:r>
              <a:endParaRPr lang="en-US" altLang="en-US" sz="2400" b="1" i="0" u="none" baseline="-25000">
                <a:solidFill>
                  <a:srgbClr val="FF6600"/>
                </a:solidFill>
                <a:cs typeface="Times New Roman" pitchFamily="18" charset="0"/>
              </a:endParaRPr>
            </a:p>
          </p:txBody>
        </p:sp>
        <p:sp>
          <p:nvSpPr>
            <p:cNvPr id="8" name="Text Box 6"/>
            <p:cNvSpPr txBox="1">
              <a:spLocks noChangeArrowheads="1"/>
            </p:cNvSpPr>
            <p:nvPr/>
          </p:nvSpPr>
          <p:spPr bwMode="auto">
            <a:xfrm>
              <a:off x="2590800" y="3608388"/>
              <a:ext cx="3524250" cy="5191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( </a:t>
              </a:r>
              <a:r>
                <a:rPr lang="en-US" altLang="en-US" sz="28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0</a:t>
              </a: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 </a:t>
              </a:r>
              <a:r>
                <a:rPr lang="en-US" altLang="en-US" sz="28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1 0 1 1 0 . 0 1 0 </a:t>
              </a: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8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2</a:t>
              </a:r>
            </a:p>
          </p:txBody>
        </p:sp>
        <p:sp>
          <p:nvSpPr>
            <p:cNvPr id="9" name="Text Box 7"/>
            <p:cNvSpPr txBox="1">
              <a:spLocks noChangeArrowheads="1"/>
            </p:cNvSpPr>
            <p:nvPr/>
          </p:nvSpPr>
          <p:spPr bwMode="auto">
            <a:xfrm>
              <a:off x="2771775" y="5049838"/>
              <a:ext cx="3354388" cy="5191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( </a:t>
              </a:r>
              <a:r>
                <a:rPr lang="en-US" altLang="en-US" sz="28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1       6     .    4   </a:t>
              </a: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8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16</a:t>
              </a:r>
            </a:p>
          </p:txBody>
        </p:sp>
        <p:grpSp>
          <p:nvGrpSpPr>
            <p:cNvPr id="10" name="Group 8"/>
            <p:cNvGrpSpPr>
              <a:grpSpLocks/>
            </p:cNvGrpSpPr>
            <p:nvPr/>
          </p:nvGrpSpPr>
          <p:grpSpPr bwMode="auto">
            <a:xfrm>
              <a:off x="4932363" y="4149725"/>
              <a:ext cx="719137" cy="898525"/>
              <a:chOff x="2572" y="2614"/>
              <a:chExt cx="453" cy="566"/>
            </a:xfrm>
          </p:grpSpPr>
          <p:sp>
            <p:nvSpPr>
              <p:cNvPr id="37" name="AutoShape 9"/>
              <p:cNvSpPr>
                <a:spLocks/>
              </p:cNvSpPr>
              <p:nvPr/>
            </p:nvSpPr>
            <p:spPr bwMode="auto">
              <a:xfrm rot="-5400000">
                <a:off x="2742" y="2444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38" name="AutoShape 10"/>
              <p:cNvSpPr>
                <a:spLocks/>
              </p:cNvSpPr>
              <p:nvPr/>
            </p:nvSpPr>
            <p:spPr bwMode="auto">
              <a:xfrm rot="5400000" flipV="1">
                <a:off x="2742" y="2897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39" name="AutoShape 11"/>
              <p:cNvCxnSpPr>
                <a:cxnSpLocks noChangeShapeType="1"/>
                <a:stCxn id="37" idx="1"/>
                <a:endCxn id="38" idx="1"/>
              </p:cNvCxnSpPr>
              <p:nvPr/>
            </p:nvCxnSpPr>
            <p:spPr bwMode="auto">
              <a:xfrm>
                <a:off x="2799" y="2738"/>
                <a:ext cx="0" cy="321"/>
              </a:xfrm>
              <a:prstGeom prst="straightConnector1">
                <a:avLst/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11" name="Group 12"/>
            <p:cNvGrpSpPr>
              <a:grpSpLocks/>
            </p:cNvGrpSpPr>
            <p:nvPr/>
          </p:nvGrpSpPr>
          <p:grpSpPr bwMode="auto">
            <a:xfrm>
              <a:off x="3490913" y="4149725"/>
              <a:ext cx="1081087" cy="898525"/>
              <a:chOff x="2572" y="2614"/>
              <a:chExt cx="453" cy="566"/>
            </a:xfrm>
          </p:grpSpPr>
          <p:sp>
            <p:nvSpPr>
              <p:cNvPr id="34" name="AutoShape 13"/>
              <p:cNvSpPr>
                <a:spLocks/>
              </p:cNvSpPr>
              <p:nvPr/>
            </p:nvSpPr>
            <p:spPr bwMode="auto">
              <a:xfrm rot="-5400000">
                <a:off x="2742" y="2444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35" name="AutoShape 14"/>
              <p:cNvSpPr>
                <a:spLocks/>
              </p:cNvSpPr>
              <p:nvPr/>
            </p:nvSpPr>
            <p:spPr bwMode="auto">
              <a:xfrm rot="5400000" flipV="1">
                <a:off x="2742" y="2897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36" name="AutoShape 15"/>
              <p:cNvCxnSpPr>
                <a:cxnSpLocks noChangeShapeType="1"/>
                <a:stCxn id="34" idx="1"/>
                <a:endCxn id="35" idx="1"/>
              </p:cNvCxnSpPr>
              <p:nvPr/>
            </p:nvCxnSpPr>
            <p:spPr bwMode="auto">
              <a:xfrm>
                <a:off x="2799" y="2738"/>
                <a:ext cx="0" cy="321"/>
              </a:xfrm>
              <a:prstGeom prst="straightConnector1">
                <a:avLst/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12" name="Group 16"/>
            <p:cNvGrpSpPr>
              <a:grpSpLocks/>
            </p:cNvGrpSpPr>
            <p:nvPr/>
          </p:nvGrpSpPr>
          <p:grpSpPr bwMode="auto">
            <a:xfrm>
              <a:off x="2951163" y="4149725"/>
              <a:ext cx="430212" cy="898525"/>
              <a:chOff x="2572" y="2614"/>
              <a:chExt cx="453" cy="566"/>
            </a:xfrm>
          </p:grpSpPr>
          <p:sp>
            <p:nvSpPr>
              <p:cNvPr id="31" name="AutoShape 17"/>
              <p:cNvSpPr>
                <a:spLocks/>
              </p:cNvSpPr>
              <p:nvPr/>
            </p:nvSpPr>
            <p:spPr bwMode="auto">
              <a:xfrm rot="-5400000">
                <a:off x="2742" y="2444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32" name="AutoShape 18"/>
              <p:cNvSpPr>
                <a:spLocks/>
              </p:cNvSpPr>
              <p:nvPr/>
            </p:nvSpPr>
            <p:spPr bwMode="auto">
              <a:xfrm rot="5400000" flipV="1">
                <a:off x="2742" y="2897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33" name="AutoShape 19"/>
              <p:cNvCxnSpPr>
                <a:cxnSpLocks noChangeShapeType="1"/>
                <a:stCxn id="31" idx="1"/>
                <a:endCxn id="32" idx="1"/>
              </p:cNvCxnSpPr>
              <p:nvPr/>
            </p:nvCxnSpPr>
            <p:spPr bwMode="auto">
              <a:xfrm>
                <a:off x="2799" y="2738"/>
                <a:ext cx="0" cy="321"/>
              </a:xfrm>
              <a:prstGeom prst="straightConnector1">
                <a:avLst/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13" name="Line 20"/>
            <p:cNvSpPr>
              <a:spLocks noChangeShapeType="1"/>
            </p:cNvSpPr>
            <p:nvPr/>
          </p:nvSpPr>
          <p:spPr bwMode="auto">
            <a:xfrm flipH="1">
              <a:off x="5718175" y="3357563"/>
              <a:ext cx="360363" cy="360362"/>
            </a:xfrm>
            <a:prstGeom prst="line">
              <a:avLst/>
            </a:prstGeom>
            <a:noFill/>
            <a:ln w="28575">
              <a:solidFill>
                <a:srgbClr val="0099CC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4" name="Line 21"/>
            <p:cNvSpPr>
              <a:spLocks noChangeShapeType="1"/>
            </p:cNvSpPr>
            <p:nvPr/>
          </p:nvSpPr>
          <p:spPr bwMode="auto">
            <a:xfrm>
              <a:off x="2476500" y="3371850"/>
              <a:ext cx="360363" cy="360363"/>
            </a:xfrm>
            <a:prstGeom prst="line">
              <a:avLst/>
            </a:prstGeom>
            <a:noFill/>
            <a:ln w="28575">
              <a:solidFill>
                <a:srgbClr val="0099CC"/>
              </a:solidFill>
              <a:round/>
              <a:headEnd/>
              <a:tailEnd type="triangle" w="lg" len="lg"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15" name="Text Box 22"/>
            <p:cNvSpPr txBox="1">
              <a:spLocks noChangeArrowheads="1"/>
            </p:cNvSpPr>
            <p:nvPr/>
          </p:nvSpPr>
          <p:spPr bwMode="auto">
            <a:xfrm>
              <a:off x="6191250" y="3249613"/>
              <a:ext cx="1800225" cy="2476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1800" b="1" i="0" u="none">
                  <a:solidFill>
                    <a:srgbClr val="FF6600"/>
                  </a:solidFill>
                  <a:latin typeface="Arial" charset="0"/>
                  <a:cs typeface="Arial" charset="0"/>
                </a:rPr>
                <a:t>Assume Zeros</a:t>
              </a:r>
            </a:p>
          </p:txBody>
        </p:sp>
        <p:sp>
          <p:nvSpPr>
            <p:cNvPr id="16" name="Text Box 23"/>
            <p:cNvSpPr txBox="1">
              <a:spLocks noChangeArrowheads="1"/>
            </p:cNvSpPr>
            <p:nvPr/>
          </p:nvSpPr>
          <p:spPr bwMode="auto">
            <a:xfrm>
              <a:off x="1150938" y="5851525"/>
              <a:ext cx="7200900" cy="4572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Works </a:t>
              </a:r>
              <a:r>
                <a:rPr lang="en-US" altLang="en-US" sz="2400" b="1" i="0" u="none">
                  <a:solidFill>
                    <a:srgbClr val="FF9900"/>
                  </a:solidFill>
                  <a:cs typeface="Times New Roman" pitchFamily="18" charset="0"/>
                </a:rPr>
                <a:t>both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 ways (</a:t>
              </a:r>
              <a:r>
                <a:rPr lang="en-US" altLang="en-US" sz="2400" b="1" u="none">
                  <a:solidFill>
                    <a:schemeClr val="tx1"/>
                  </a:solidFill>
                  <a:cs typeface="Times New Roman" pitchFamily="18" charset="0"/>
                </a:rPr>
                <a:t>Octal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 to </a:t>
              </a:r>
              <a:r>
                <a:rPr lang="en-US" altLang="en-US" sz="2400" b="1" u="none">
                  <a:solidFill>
                    <a:schemeClr val="tx1"/>
                  </a:solidFill>
                  <a:cs typeface="Times New Roman" pitchFamily="18" charset="0"/>
                </a:rPr>
                <a:t>Hex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 &amp; </a:t>
              </a:r>
              <a:r>
                <a:rPr lang="en-US" altLang="en-US" sz="2400" b="1" u="none">
                  <a:solidFill>
                    <a:schemeClr val="tx1"/>
                  </a:solidFill>
                  <a:cs typeface="Times New Roman" pitchFamily="18" charset="0"/>
                </a:rPr>
                <a:t>Hex 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to </a:t>
              </a:r>
              <a:r>
                <a:rPr lang="en-US" altLang="en-US" sz="2400" b="1" u="none">
                  <a:solidFill>
                    <a:schemeClr val="tx1"/>
                  </a:solidFill>
                  <a:cs typeface="Times New Roman" pitchFamily="18" charset="0"/>
                </a:rPr>
                <a:t>Octal</a:t>
              </a:r>
              <a:r>
                <a:rPr lang="en-US" altLang="en-US" sz="2400" b="1" i="0" u="none">
                  <a:solidFill>
                    <a:schemeClr val="tx1"/>
                  </a:solidFill>
                  <a:cs typeface="Times New Roman" pitchFamily="18" charset="0"/>
                </a:rPr>
                <a:t>)</a:t>
              </a:r>
              <a:endParaRPr lang="en-US" altLang="en-US" sz="2400" b="1" i="0" u="none" baseline="-25000">
                <a:solidFill>
                  <a:schemeClr val="tx1"/>
                </a:solidFill>
                <a:cs typeface="Times New Roman" pitchFamily="18" charset="0"/>
              </a:endParaRPr>
            </a:p>
          </p:txBody>
        </p:sp>
        <p:sp>
          <p:nvSpPr>
            <p:cNvPr id="17" name="Text Box 24"/>
            <p:cNvSpPr txBox="1">
              <a:spLocks noChangeArrowheads="1"/>
            </p:cNvSpPr>
            <p:nvPr/>
          </p:nvSpPr>
          <p:spPr bwMode="auto">
            <a:xfrm>
              <a:off x="2771775" y="2168525"/>
              <a:ext cx="3219450" cy="5191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(   </a:t>
              </a:r>
              <a:r>
                <a:rPr lang="en-US" altLang="en-US" sz="2800" b="1" i="0" u="none">
                  <a:solidFill>
                    <a:schemeClr val="accent2"/>
                  </a:solidFill>
                  <a:latin typeface="Arial" charset="0"/>
                  <a:cs typeface="Arial" charset="0"/>
                </a:rPr>
                <a:t>2      6    .    2   </a:t>
              </a:r>
              <a:r>
                <a:rPr lang="en-US" altLang="en-US" sz="2800" b="1" i="0" u="none">
                  <a:solidFill>
                    <a:schemeClr val="tx1"/>
                  </a:solidFill>
                  <a:latin typeface="Arial" charset="0"/>
                  <a:cs typeface="Arial" charset="0"/>
                </a:rPr>
                <a:t>)</a:t>
              </a:r>
              <a:r>
                <a:rPr lang="en-US" altLang="en-US" sz="2800" b="1" i="0" u="none" baseline="-25000">
                  <a:solidFill>
                    <a:srgbClr val="FF6600"/>
                  </a:solidFill>
                  <a:latin typeface="Arial" charset="0"/>
                  <a:cs typeface="Arial" charset="0"/>
                </a:rPr>
                <a:t>8</a:t>
              </a:r>
            </a:p>
          </p:txBody>
        </p:sp>
        <p:grpSp>
          <p:nvGrpSpPr>
            <p:cNvPr id="18" name="Group 25"/>
            <p:cNvGrpSpPr>
              <a:grpSpLocks/>
            </p:cNvGrpSpPr>
            <p:nvPr/>
          </p:nvGrpSpPr>
          <p:grpSpPr bwMode="auto">
            <a:xfrm>
              <a:off x="4941888" y="2708275"/>
              <a:ext cx="719137" cy="898525"/>
              <a:chOff x="2572" y="2614"/>
              <a:chExt cx="453" cy="566"/>
            </a:xfrm>
          </p:grpSpPr>
          <p:sp>
            <p:nvSpPr>
              <p:cNvPr id="28" name="AutoShape 26"/>
              <p:cNvSpPr>
                <a:spLocks/>
              </p:cNvSpPr>
              <p:nvPr/>
            </p:nvSpPr>
            <p:spPr bwMode="auto">
              <a:xfrm rot="-5400000">
                <a:off x="2742" y="2444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9" name="AutoShape 27"/>
              <p:cNvSpPr>
                <a:spLocks/>
              </p:cNvSpPr>
              <p:nvPr/>
            </p:nvSpPr>
            <p:spPr bwMode="auto">
              <a:xfrm rot="5400000" flipV="1">
                <a:off x="2742" y="2897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30" name="AutoShape 28"/>
              <p:cNvCxnSpPr>
                <a:cxnSpLocks noChangeShapeType="1"/>
                <a:stCxn id="28" idx="1"/>
                <a:endCxn id="29" idx="1"/>
              </p:cNvCxnSpPr>
              <p:nvPr/>
            </p:nvCxnSpPr>
            <p:spPr bwMode="auto">
              <a:xfrm>
                <a:off x="2799" y="2738"/>
                <a:ext cx="0" cy="321"/>
              </a:xfrm>
              <a:prstGeom prst="straightConnector1">
                <a:avLst/>
              </a:prstGeom>
              <a:noFill/>
              <a:ln w="28575">
                <a:solidFill>
                  <a:srgbClr val="FF99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19" name="Group 29"/>
            <p:cNvGrpSpPr>
              <a:grpSpLocks/>
            </p:cNvGrpSpPr>
            <p:nvPr/>
          </p:nvGrpSpPr>
          <p:grpSpPr bwMode="auto">
            <a:xfrm>
              <a:off x="3852863" y="2708275"/>
              <a:ext cx="719137" cy="898525"/>
              <a:chOff x="2572" y="2614"/>
              <a:chExt cx="453" cy="566"/>
            </a:xfrm>
          </p:grpSpPr>
          <p:sp>
            <p:nvSpPr>
              <p:cNvPr id="25" name="AutoShape 30"/>
              <p:cNvSpPr>
                <a:spLocks/>
              </p:cNvSpPr>
              <p:nvPr/>
            </p:nvSpPr>
            <p:spPr bwMode="auto">
              <a:xfrm rot="-5400000">
                <a:off x="2742" y="2444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6" name="AutoShape 31"/>
              <p:cNvSpPr>
                <a:spLocks/>
              </p:cNvSpPr>
              <p:nvPr/>
            </p:nvSpPr>
            <p:spPr bwMode="auto">
              <a:xfrm rot="5400000" flipV="1">
                <a:off x="2742" y="2897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27" name="AutoShape 32"/>
              <p:cNvCxnSpPr>
                <a:cxnSpLocks noChangeShapeType="1"/>
                <a:stCxn id="25" idx="1"/>
                <a:endCxn id="26" idx="1"/>
              </p:cNvCxnSpPr>
              <p:nvPr/>
            </p:nvCxnSpPr>
            <p:spPr bwMode="auto">
              <a:xfrm>
                <a:off x="2799" y="2738"/>
                <a:ext cx="0" cy="321"/>
              </a:xfrm>
              <a:prstGeom prst="straightConnector1">
                <a:avLst/>
              </a:prstGeom>
              <a:noFill/>
              <a:ln w="28575">
                <a:solidFill>
                  <a:srgbClr val="0066CC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grpSp>
          <p:nvGrpSpPr>
            <p:cNvPr id="20" name="Group 33"/>
            <p:cNvGrpSpPr>
              <a:grpSpLocks/>
            </p:cNvGrpSpPr>
            <p:nvPr/>
          </p:nvGrpSpPr>
          <p:grpSpPr bwMode="auto">
            <a:xfrm>
              <a:off x="2995613" y="2709863"/>
              <a:ext cx="719137" cy="898525"/>
              <a:chOff x="2572" y="2614"/>
              <a:chExt cx="453" cy="566"/>
            </a:xfrm>
          </p:grpSpPr>
          <p:sp>
            <p:nvSpPr>
              <p:cNvPr id="22" name="AutoShape 34"/>
              <p:cNvSpPr>
                <a:spLocks/>
              </p:cNvSpPr>
              <p:nvPr/>
            </p:nvSpPr>
            <p:spPr bwMode="auto">
              <a:xfrm rot="-5400000">
                <a:off x="2742" y="2444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23" name="AutoShape 35"/>
              <p:cNvSpPr>
                <a:spLocks/>
              </p:cNvSpPr>
              <p:nvPr/>
            </p:nvSpPr>
            <p:spPr bwMode="auto">
              <a:xfrm rot="5400000" flipV="1">
                <a:off x="2742" y="2897"/>
                <a:ext cx="113" cy="453"/>
              </a:xfrm>
              <a:prstGeom prst="leftBrace">
                <a:avLst>
                  <a:gd name="adj1" fmla="val 33407"/>
                  <a:gd name="adj2" fmla="val 50000"/>
                </a:avLst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0" tIns="0" rIns="0" bIns="0" anchor="ctr">
                <a:spAutoFit/>
              </a:bodyPr>
              <a:lstStyle>
                <a:lvl1pPr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1pPr>
                <a:lvl2pPr marL="742950" indent="-28575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2pPr>
                <a:lvl3pPr marL="11430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3pPr>
                <a:lvl4pPr marL="16002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4pPr>
                <a:lvl5pPr marL="2057400" indent="-228600" eaLnBrk="0" hangingPunct="0"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1400" i="1" u="sng">
                    <a:solidFill>
                      <a:srgbClr val="003366"/>
                    </a:solidFill>
                    <a:latin typeface="Times New Roman" pitchFamily="18" charset="0"/>
                    <a:ea typeface="新細明體" pitchFamily="18" charset="-120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cxnSp>
            <p:nvCxnSpPr>
              <p:cNvPr id="24" name="AutoShape 36"/>
              <p:cNvCxnSpPr>
                <a:cxnSpLocks noChangeShapeType="1"/>
                <a:stCxn id="22" idx="1"/>
                <a:endCxn id="23" idx="1"/>
              </p:cNvCxnSpPr>
              <p:nvPr/>
            </p:nvCxnSpPr>
            <p:spPr bwMode="auto">
              <a:xfrm>
                <a:off x="2799" y="2738"/>
                <a:ext cx="0" cy="321"/>
              </a:xfrm>
              <a:prstGeom prst="straightConnector1">
                <a:avLst/>
              </a:prstGeom>
              <a:noFill/>
              <a:ln w="28575">
                <a:solidFill>
                  <a:schemeClr val="accent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noFill/>
                  </a14:hiddenFill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cxnSp>
        </p:grpSp>
        <p:sp>
          <p:nvSpPr>
            <p:cNvPr id="21" name="Text Box 37"/>
            <p:cNvSpPr txBox="1">
              <a:spLocks noChangeArrowheads="1"/>
            </p:cNvSpPr>
            <p:nvPr/>
          </p:nvSpPr>
          <p:spPr bwMode="auto">
            <a:xfrm>
              <a:off x="790575" y="3249613"/>
              <a:ext cx="1800225" cy="2476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1800" b="1" i="0" u="none">
                  <a:solidFill>
                    <a:srgbClr val="FF6600"/>
                  </a:solidFill>
                  <a:latin typeface="Arial" charset="0"/>
                  <a:cs typeface="Arial" charset="0"/>
                </a:rPr>
                <a:t>Assume Zeros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016096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Level 03 - Unit code: J/601/2003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</a:t>
            </a:fld>
            <a:endParaRPr lang="en-GB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283368" y="54684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200" b="1" dirty="0"/>
              <a:t>Decimal, Binary, Octal and Hexadecimal</a:t>
            </a:r>
          </a:p>
        </p:txBody>
      </p:sp>
      <p:graphicFrame>
        <p:nvGraphicFramePr>
          <p:cNvPr id="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53419"/>
              </p:ext>
            </p:extLst>
          </p:nvPr>
        </p:nvGraphicFramePr>
        <p:xfrm>
          <a:off x="2243136" y="836712"/>
          <a:ext cx="4656137" cy="4710117"/>
        </p:xfrm>
        <a:graphic>
          <a:graphicData uri="http://schemas.openxmlformats.org/drawingml/2006/table">
            <a:tbl>
              <a:tblPr/>
              <a:tblGrid>
                <a:gridCol w="11652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636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636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6363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Decimal</a:t>
                      </a:r>
                    </a:p>
                  </a:txBody>
                  <a:tcPr marL="0" marR="0" marT="0" marB="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Binary</a:t>
                      </a:r>
                    </a:p>
                  </a:txBody>
                  <a:tcPr marL="0" marR="0" marT="0" marB="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Octal</a:t>
                      </a:r>
                    </a:p>
                  </a:txBody>
                  <a:tcPr marL="0" marR="0" marT="0" marB="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Hex</a:t>
                      </a:r>
                    </a:p>
                  </a:txBody>
                  <a:tcPr marL="0" marR="0" marT="0" marB="0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0000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0001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02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0010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02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03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0011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03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04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0100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04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05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0101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05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5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06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0110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06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6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07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0111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07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7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08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1000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8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09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1001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9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1010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12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A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1011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13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B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12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1100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14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C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13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1101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D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762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14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1110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16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E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746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1111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17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defRPr kumimoji="1" sz="20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1pPr>
                      <a:lvl2pPr marL="531813" eaLnBrk="0" hangingPunct="0">
                        <a:spcBef>
                          <a:spcPct val="20000"/>
                        </a:spcBef>
                        <a:buClr>
                          <a:srgbClr val="FF9900"/>
                        </a:buClr>
                        <a:buSzPct val="70000"/>
                        <a:buFont typeface="Wingdings" pitchFamily="2" charset="2"/>
                        <a:defRPr kumimoji="1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2pPr>
                      <a:lvl3pPr marL="989013" eaLnBrk="0" hangingPunct="0">
                        <a:spcBef>
                          <a:spcPct val="20000"/>
                        </a:spcBef>
                        <a:buClr>
                          <a:srgbClr val="1B1BFF"/>
                        </a:buClr>
                        <a:buSzPct val="80000"/>
                        <a:buFont typeface="Times New Roman" pitchFamily="18" charset="0"/>
                        <a:defRPr kumimoji="1" sz="16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3pPr>
                      <a:lvl4pPr marL="1525588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Font typeface="Book Antiqua" pitchFamily="18" charset="0"/>
                        <a:defRPr kumimoji="1" sz="14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4pPr>
                      <a:lvl5pPr marL="2047875" eaLnBrk="0" hangingPunct="0">
                        <a:spcBef>
                          <a:spcPct val="20000"/>
                        </a:spcBef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5pPr>
                      <a:lvl6pPr marL="25050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6pPr>
                      <a:lvl7pPr marL="29622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7pPr>
                      <a:lvl8pPr marL="34194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8pPr>
                      <a:lvl9pPr marL="3876675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4D4D4D"/>
                        </a:buClr>
                        <a:buSzPct val="50000"/>
                        <a:buFont typeface="Wingdings" pitchFamily="2" charset="2"/>
                        <a:defRPr kumimoji="1" sz="1200">
                          <a:solidFill>
                            <a:schemeClr val="tx1"/>
                          </a:solidFill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FF"/>
                        </a:buClr>
                        <a:buSzPct val="90000"/>
                        <a:buFont typeface="Wingdings 2" pitchFamily="18" charset="2"/>
                        <a:buNone/>
                        <a:tabLst/>
                      </a:pPr>
                      <a:r>
                        <a:rPr kumimoji="1" lang="en-US" altLang="en-US" sz="16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Times New Roman" pitchFamily="18" charset="0"/>
                        </a:rPr>
                        <a:t>F</a:t>
                      </a:r>
                    </a:p>
                  </a:txBody>
                  <a:tcPr marL="0" marR="0" marT="0" marB="0" anchor="ctr" anchorCtr="1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91100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dirty="0"/>
          </a:p>
        </p:txBody>
      </p:sp>
      <p:sp>
        <p:nvSpPr>
          <p:cNvPr id="4" name="標題 1"/>
          <p:cNvSpPr txBox="1">
            <a:spLocks/>
          </p:cNvSpPr>
          <p:nvPr/>
        </p:nvSpPr>
        <p:spPr>
          <a:xfrm>
            <a:off x="298450" y="228600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TW" sz="3600" b="1" dirty="0"/>
              <a:t>Complements</a:t>
            </a:r>
            <a:endParaRPr lang="zh-TW" altLang="en-US" sz="3600" b="1" dirty="0"/>
          </a:p>
        </p:txBody>
      </p:sp>
      <p:sp>
        <p:nvSpPr>
          <p:cNvPr id="5" name="內容版面配置區 2"/>
          <p:cNvSpPr txBox="1">
            <a:spLocks/>
          </p:cNvSpPr>
          <p:nvPr/>
        </p:nvSpPr>
        <p:spPr>
          <a:xfrm>
            <a:off x="272951" y="838200"/>
            <a:ext cx="8572599" cy="4967064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TW" sz="1600" dirty="0"/>
              <a:t>There are two types of complements for each base-</a:t>
            </a:r>
            <a:r>
              <a:rPr lang="en-US" altLang="zh-TW" sz="1600" i="1" dirty="0"/>
              <a:t>r</a:t>
            </a:r>
            <a:r>
              <a:rPr lang="en-US" altLang="zh-TW" sz="1600" dirty="0"/>
              <a:t> system: the radix complement and diminished radix complement. </a:t>
            </a:r>
            <a:endParaRPr lang="tr-TR" altLang="zh-TW" sz="1600" dirty="0"/>
          </a:p>
          <a:p>
            <a:r>
              <a:rPr lang="en-US" altLang="zh-TW" sz="1600" b="1" dirty="0"/>
              <a:t>Diminished Radix Complement</a:t>
            </a:r>
            <a:r>
              <a:rPr lang="tr-TR" altLang="zh-TW" sz="1600" b="1" dirty="0"/>
              <a:t> - (r-1)’s Complement</a:t>
            </a:r>
            <a:endParaRPr lang="en-US" altLang="zh-TW" sz="1600" b="1" dirty="0"/>
          </a:p>
          <a:p>
            <a:pPr lvl="1"/>
            <a:r>
              <a:rPr lang="en-US" altLang="en-US" sz="1600" dirty="0"/>
              <a:t>Given a number </a:t>
            </a:r>
            <a:r>
              <a:rPr lang="en-US" altLang="en-US" sz="1600" i="1" dirty="0"/>
              <a:t>N</a:t>
            </a:r>
            <a:r>
              <a:rPr lang="en-US" altLang="en-US" sz="1600" dirty="0"/>
              <a:t> in base </a:t>
            </a:r>
            <a:r>
              <a:rPr lang="en-US" altLang="en-US" sz="1600" i="1" dirty="0"/>
              <a:t>r</a:t>
            </a:r>
            <a:r>
              <a:rPr lang="en-US" altLang="en-US" sz="1600" dirty="0"/>
              <a:t> having </a:t>
            </a:r>
            <a:r>
              <a:rPr lang="en-US" altLang="en-US" sz="1600" i="1" dirty="0"/>
              <a:t>n</a:t>
            </a:r>
            <a:r>
              <a:rPr lang="en-US" altLang="en-US" sz="1600" dirty="0"/>
              <a:t> digits, the (</a:t>
            </a:r>
            <a:r>
              <a:rPr lang="en-US" altLang="en-US" sz="1600" i="1" dirty="0"/>
              <a:t>r–1</a:t>
            </a:r>
            <a:r>
              <a:rPr lang="en-US" altLang="en-US" sz="1600" dirty="0"/>
              <a:t>)’s complement </a:t>
            </a:r>
            <a:r>
              <a:rPr lang="en-US" altLang="en-US" sz="1600" i="1" dirty="0"/>
              <a:t>of N</a:t>
            </a:r>
            <a:r>
              <a:rPr lang="en-US" altLang="en-US" sz="1600" dirty="0"/>
              <a:t> is defined as:</a:t>
            </a:r>
          </a:p>
          <a:p>
            <a:pPr lvl="1">
              <a:buFont typeface="Wingdings" pitchFamily="2" charset="2"/>
              <a:buNone/>
            </a:pPr>
            <a:r>
              <a:rPr lang="en-US" altLang="en-US" sz="1600" dirty="0"/>
              <a:t>			</a:t>
            </a:r>
            <a:r>
              <a:rPr lang="en-US" altLang="en-US" sz="1600" i="1" dirty="0"/>
              <a:t>(</a:t>
            </a:r>
            <a:r>
              <a:rPr lang="en-US" altLang="en-US" sz="1600" i="1" dirty="0" err="1"/>
              <a:t>r</a:t>
            </a:r>
            <a:r>
              <a:rPr lang="en-US" altLang="en-US" sz="1600" i="1" baseline="30000" dirty="0" err="1"/>
              <a:t>n</a:t>
            </a:r>
            <a:r>
              <a:rPr lang="en-US" altLang="en-US" sz="1600" i="1" baseline="30000" dirty="0"/>
              <a:t> </a:t>
            </a:r>
            <a:r>
              <a:rPr lang="en-US" altLang="en-US" sz="1600" i="1" dirty="0"/>
              <a:t>–1) – N</a:t>
            </a:r>
            <a:endParaRPr lang="tr-TR" altLang="en-US" sz="1600" i="1" dirty="0"/>
          </a:p>
          <a:p>
            <a:r>
              <a:rPr lang="en-US" altLang="en-US" sz="1600" b="1" dirty="0"/>
              <a:t>Example for 6-digit </a:t>
            </a:r>
            <a:r>
              <a:rPr lang="en-US" altLang="en-US" sz="1600" b="1" u="sng" dirty="0"/>
              <a:t>decimal</a:t>
            </a:r>
            <a:r>
              <a:rPr lang="en-US" altLang="en-US" sz="1600" b="1" dirty="0"/>
              <a:t> numbers</a:t>
            </a:r>
            <a:r>
              <a:rPr lang="en-US" altLang="en-US" sz="1600" dirty="0"/>
              <a:t>:</a:t>
            </a:r>
          </a:p>
          <a:p>
            <a:pPr lvl="1"/>
            <a:r>
              <a:rPr lang="en-US" altLang="en-US" sz="1600" dirty="0"/>
              <a:t>9’s complement is </a:t>
            </a:r>
            <a:r>
              <a:rPr lang="en-US" altLang="en-US" sz="1600" i="1" dirty="0"/>
              <a:t>(</a:t>
            </a:r>
            <a:r>
              <a:rPr lang="en-US" altLang="en-US" sz="1600" i="1" dirty="0" err="1"/>
              <a:t>r</a:t>
            </a:r>
            <a:r>
              <a:rPr lang="en-US" altLang="en-US" sz="1600" i="1" baseline="30000" dirty="0" err="1"/>
              <a:t>n</a:t>
            </a:r>
            <a:r>
              <a:rPr lang="tr-TR" altLang="en-US" sz="1600" i="1" baseline="30000" dirty="0"/>
              <a:t> </a:t>
            </a:r>
            <a:r>
              <a:rPr lang="en-US" altLang="en-US" sz="1600" i="1" dirty="0"/>
              <a:t>–</a:t>
            </a:r>
            <a:r>
              <a:rPr lang="tr-TR" altLang="en-US" sz="1600" i="1" dirty="0"/>
              <a:t> </a:t>
            </a:r>
            <a:r>
              <a:rPr lang="en-US" altLang="en-US" sz="1600" i="1" dirty="0"/>
              <a:t>1)–N</a:t>
            </a:r>
            <a:r>
              <a:rPr lang="en-US" altLang="en-US" sz="1600" dirty="0"/>
              <a:t> = (10</a:t>
            </a:r>
            <a:r>
              <a:rPr lang="en-US" altLang="en-US" sz="1600" baseline="30000" dirty="0"/>
              <a:t>6</a:t>
            </a:r>
            <a:r>
              <a:rPr lang="en-US" altLang="en-US" sz="1600" dirty="0"/>
              <a:t>–1)–</a:t>
            </a:r>
            <a:r>
              <a:rPr lang="en-US" altLang="en-US" sz="1600" i="1" dirty="0"/>
              <a:t>N</a:t>
            </a:r>
            <a:r>
              <a:rPr lang="en-US" altLang="en-US" sz="1600" dirty="0"/>
              <a:t> = 999999–</a:t>
            </a:r>
            <a:r>
              <a:rPr lang="en-US" altLang="en-US" sz="1600" i="1" dirty="0"/>
              <a:t>N</a:t>
            </a:r>
          </a:p>
          <a:p>
            <a:pPr lvl="1"/>
            <a:r>
              <a:rPr lang="en-US" altLang="en-US" sz="1600" dirty="0"/>
              <a:t>9’s complement of 546700 is 999999–546700 = 453299</a:t>
            </a:r>
          </a:p>
          <a:p>
            <a:r>
              <a:rPr lang="en-US" altLang="en-US" sz="1600" b="1" dirty="0"/>
              <a:t>Example for 7-digit </a:t>
            </a:r>
            <a:r>
              <a:rPr lang="en-US" altLang="en-US" sz="1600" b="1" u="sng" dirty="0"/>
              <a:t>binary</a:t>
            </a:r>
            <a:r>
              <a:rPr lang="en-US" altLang="en-US" sz="1600" b="1" dirty="0"/>
              <a:t> numbers:</a:t>
            </a:r>
          </a:p>
          <a:p>
            <a:pPr lvl="1"/>
            <a:r>
              <a:rPr lang="en-US" altLang="en-US" sz="1600" dirty="0"/>
              <a:t>1’s complement is </a:t>
            </a:r>
            <a:r>
              <a:rPr lang="en-US" altLang="en-US" sz="1600" i="1" dirty="0"/>
              <a:t>(</a:t>
            </a:r>
            <a:r>
              <a:rPr lang="en-US" altLang="en-US" sz="1600" i="1" dirty="0" err="1"/>
              <a:t>r</a:t>
            </a:r>
            <a:r>
              <a:rPr lang="en-US" altLang="en-US" sz="1600" i="1" baseline="30000" dirty="0" err="1"/>
              <a:t>n</a:t>
            </a:r>
            <a:r>
              <a:rPr lang="tr-TR" altLang="en-US" sz="1600" i="1" baseline="30000" dirty="0"/>
              <a:t> </a:t>
            </a:r>
            <a:r>
              <a:rPr lang="en-US" altLang="en-US" sz="1600" i="1" baseline="30000" dirty="0"/>
              <a:t> </a:t>
            </a:r>
            <a:r>
              <a:rPr lang="en-US" altLang="en-US" sz="1600" i="1" dirty="0"/>
              <a:t>–</a:t>
            </a:r>
            <a:r>
              <a:rPr lang="tr-TR" altLang="en-US" sz="1600" i="1" dirty="0"/>
              <a:t> </a:t>
            </a:r>
            <a:r>
              <a:rPr lang="en-US" altLang="en-US" sz="1600" i="1" dirty="0"/>
              <a:t>1) – N</a:t>
            </a:r>
            <a:r>
              <a:rPr lang="en-US" altLang="en-US" sz="1600" dirty="0"/>
              <a:t> = (2</a:t>
            </a:r>
            <a:r>
              <a:rPr lang="en-US" altLang="en-US" sz="1600" baseline="30000" dirty="0"/>
              <a:t>7</a:t>
            </a:r>
            <a:r>
              <a:rPr lang="en-US" altLang="en-US" sz="1600" dirty="0"/>
              <a:t>–1)–</a:t>
            </a:r>
            <a:r>
              <a:rPr lang="en-US" altLang="en-US" sz="1600" i="1" dirty="0"/>
              <a:t>N</a:t>
            </a:r>
            <a:r>
              <a:rPr lang="en-US" altLang="en-US" sz="1600" dirty="0"/>
              <a:t> = 1111111–</a:t>
            </a:r>
            <a:r>
              <a:rPr lang="en-US" altLang="en-US" sz="1600" i="1" dirty="0"/>
              <a:t>N</a:t>
            </a:r>
          </a:p>
          <a:p>
            <a:pPr lvl="1"/>
            <a:r>
              <a:rPr lang="en-US" altLang="en-US" sz="1600" dirty="0"/>
              <a:t>1’s complement of 1011000 is 1111111–1011000 = 0100111</a:t>
            </a:r>
          </a:p>
          <a:p>
            <a:r>
              <a:rPr lang="en-US" altLang="en-US" sz="1600" b="1" dirty="0"/>
              <a:t>Observation:</a:t>
            </a:r>
          </a:p>
          <a:p>
            <a:pPr lvl="1"/>
            <a:r>
              <a:rPr lang="en-US" altLang="en-US" sz="1600" dirty="0"/>
              <a:t>Subtraction from (</a:t>
            </a:r>
            <a:r>
              <a:rPr lang="en-US" altLang="en-US" sz="1600" i="1" dirty="0" err="1"/>
              <a:t>r</a:t>
            </a:r>
            <a:r>
              <a:rPr lang="en-US" altLang="en-US" sz="1600" i="1" baseline="30000" dirty="0" err="1"/>
              <a:t>n</a:t>
            </a:r>
            <a:r>
              <a:rPr lang="tr-TR" altLang="en-US" sz="1600" i="1" baseline="30000" dirty="0"/>
              <a:t> </a:t>
            </a:r>
            <a:r>
              <a:rPr lang="en-US" altLang="en-US" sz="1600" dirty="0"/>
              <a:t>–</a:t>
            </a:r>
            <a:r>
              <a:rPr lang="tr-TR" altLang="en-US" sz="1600" dirty="0"/>
              <a:t> </a:t>
            </a:r>
            <a:r>
              <a:rPr lang="en-US" altLang="en-US" sz="1600" dirty="0"/>
              <a:t>1) will never require a borrow</a:t>
            </a:r>
          </a:p>
          <a:p>
            <a:pPr lvl="1"/>
            <a:r>
              <a:rPr lang="en-US" altLang="en-US" sz="1600" dirty="0"/>
              <a:t>Diminished radix complement can be computed digit-by-digit</a:t>
            </a:r>
          </a:p>
          <a:p>
            <a:pPr lvl="1"/>
            <a:r>
              <a:rPr lang="en-US" altLang="en-US" sz="1600" dirty="0"/>
              <a:t>For binary: 1 – 0 = 1 and 1 – 1 = 0 </a:t>
            </a:r>
            <a:endParaRPr lang="en-US" altLang="zh-TW" sz="1600" dirty="0">
              <a:solidFill>
                <a:srgbClr val="FF0000"/>
              </a:solidFill>
            </a:endParaRPr>
          </a:p>
          <a:p>
            <a:endParaRPr lang="en-US" altLang="zh-TW" sz="2000" dirty="0">
              <a:solidFill>
                <a:srgbClr val="FF0000"/>
              </a:solidFill>
            </a:endParaRPr>
          </a:p>
          <a:p>
            <a:endParaRPr lang="en-US" altLang="zh-TW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altLang="zh-TW" sz="2000" dirty="0"/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757405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</a:t>
            </a:fld>
            <a:endParaRPr lang="en-GB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298450" y="228600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600" b="1" dirty="0"/>
              <a:t>Complements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31800" y="838200"/>
            <a:ext cx="8280400" cy="3216275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 dirty="0"/>
              <a:t>1’s Complement (</a:t>
            </a:r>
            <a:r>
              <a:rPr lang="en-US" altLang="en-US" sz="2400" i="1" dirty="0"/>
              <a:t>Diminished Radix</a:t>
            </a:r>
            <a:r>
              <a:rPr lang="en-US" altLang="en-US" sz="2400" dirty="0"/>
              <a:t> Complement)</a:t>
            </a:r>
          </a:p>
          <a:p>
            <a:pPr lvl="1"/>
            <a:r>
              <a:rPr lang="en-US" altLang="en-US" sz="2400" dirty="0"/>
              <a:t>All ‘0’s become ‘1’s</a:t>
            </a:r>
          </a:p>
          <a:p>
            <a:pPr lvl="1"/>
            <a:r>
              <a:rPr lang="en-US" altLang="en-US" sz="2400" dirty="0"/>
              <a:t>All ‘1’s become ‘0’s</a:t>
            </a:r>
          </a:p>
          <a:p>
            <a:pPr lvl="1">
              <a:buFont typeface="Wingdings" pitchFamily="2" charset="2"/>
              <a:buNone/>
            </a:pPr>
            <a:r>
              <a:rPr lang="en-US" altLang="en-US" sz="2400" dirty="0"/>
              <a:t>Example (</a:t>
            </a:r>
            <a:r>
              <a:rPr lang="en-US" altLang="en-US" sz="2400" dirty="0">
                <a:solidFill>
                  <a:schemeClr val="accent1"/>
                </a:solidFill>
              </a:rPr>
              <a:t>1</a:t>
            </a:r>
            <a:r>
              <a:rPr lang="en-US" altLang="en-US" sz="2400" dirty="0">
                <a:solidFill>
                  <a:schemeClr val="accent2"/>
                </a:solidFill>
              </a:rPr>
              <a:t>0</a:t>
            </a:r>
            <a:r>
              <a:rPr lang="en-US" altLang="en-US" sz="2400" dirty="0">
                <a:solidFill>
                  <a:schemeClr val="accent1"/>
                </a:solidFill>
              </a:rPr>
              <a:t>11</a:t>
            </a:r>
            <a:r>
              <a:rPr lang="en-US" altLang="en-US" sz="2400" dirty="0">
                <a:solidFill>
                  <a:schemeClr val="accent2"/>
                </a:solidFill>
              </a:rPr>
              <a:t>0000</a:t>
            </a:r>
            <a:r>
              <a:rPr lang="en-US" altLang="en-US" sz="2400" dirty="0"/>
              <a:t>)</a:t>
            </a:r>
            <a:r>
              <a:rPr lang="en-US" altLang="en-US" sz="2400" baseline="-25000" dirty="0">
                <a:solidFill>
                  <a:srgbClr val="FF6600"/>
                </a:solidFill>
              </a:rPr>
              <a:t>2</a:t>
            </a:r>
          </a:p>
          <a:p>
            <a:pPr lvl="1">
              <a:buFont typeface="Wingdings" pitchFamily="2" charset="2"/>
              <a:buNone/>
            </a:pPr>
            <a:r>
              <a:rPr lang="en-US" altLang="en-US" sz="2400" baseline="-25000" dirty="0">
                <a:solidFill>
                  <a:srgbClr val="FF6600"/>
                </a:solidFill>
              </a:rPr>
              <a:t>                </a:t>
            </a:r>
            <a:r>
              <a:rPr lang="en-US" altLang="en-US" sz="2400" dirty="0"/>
              <a:t> </a:t>
            </a:r>
            <a:r>
              <a:rPr lang="en-US" altLang="en-US" sz="2400" dirty="0">
                <a:sym typeface="Wingdings" pitchFamily="2" charset="2"/>
              </a:rPr>
              <a:t> (</a:t>
            </a:r>
            <a:r>
              <a:rPr lang="en-US" altLang="en-US" sz="2400" dirty="0">
                <a:solidFill>
                  <a:schemeClr val="accent1"/>
                </a:solidFill>
                <a:sym typeface="Wingdings" pitchFamily="2" charset="2"/>
              </a:rPr>
              <a:t>0</a:t>
            </a:r>
            <a:r>
              <a:rPr lang="en-US" altLang="en-US" sz="2400" dirty="0">
                <a:solidFill>
                  <a:schemeClr val="accent2"/>
                </a:solidFill>
                <a:sym typeface="Wingdings" pitchFamily="2" charset="2"/>
              </a:rPr>
              <a:t>1</a:t>
            </a:r>
            <a:r>
              <a:rPr lang="en-US" altLang="en-US" sz="2400" dirty="0">
                <a:solidFill>
                  <a:schemeClr val="accent1"/>
                </a:solidFill>
                <a:sym typeface="Wingdings" pitchFamily="2" charset="2"/>
              </a:rPr>
              <a:t>00</a:t>
            </a:r>
            <a:r>
              <a:rPr lang="en-US" altLang="en-US" sz="2400" dirty="0">
                <a:solidFill>
                  <a:schemeClr val="accent2"/>
                </a:solidFill>
                <a:sym typeface="Wingdings" pitchFamily="2" charset="2"/>
              </a:rPr>
              <a:t>1111</a:t>
            </a:r>
            <a:r>
              <a:rPr lang="en-US" altLang="en-US" sz="2400" dirty="0">
                <a:sym typeface="Wingdings" pitchFamily="2" charset="2"/>
              </a:rPr>
              <a:t>)</a:t>
            </a:r>
            <a:r>
              <a:rPr lang="en-US" altLang="en-US" sz="2400" baseline="-25000" dirty="0">
                <a:solidFill>
                  <a:srgbClr val="FF6600"/>
                </a:solidFill>
                <a:sym typeface="Wingdings" pitchFamily="2" charset="2"/>
              </a:rPr>
              <a:t>2</a:t>
            </a:r>
          </a:p>
          <a:p>
            <a:pPr lvl="1">
              <a:buFont typeface="Wingdings" pitchFamily="2" charset="2"/>
              <a:buNone/>
            </a:pPr>
            <a:r>
              <a:rPr lang="en-US" altLang="en-US" sz="2400" dirty="0"/>
              <a:t>If you add a number and its 1’s complement …</a:t>
            </a: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951163" y="3620691"/>
            <a:ext cx="2609850" cy="982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pPr algn="r">
              <a:lnSpc>
                <a:spcPct val="90000"/>
              </a:lnSpc>
              <a:spcBef>
                <a:spcPct val="50000"/>
              </a:spcBef>
              <a:buClr>
                <a:schemeClr val="bg1"/>
              </a:buClr>
              <a:buFont typeface="Arial" charset="0"/>
              <a:buNone/>
            </a:pPr>
            <a:r>
              <a:rPr lang="en-US" altLang="en-US" sz="2800" b="1" i="0" u="none" dirty="0">
                <a:solidFill>
                  <a:schemeClr val="accent1"/>
                </a:solidFill>
                <a:cs typeface="Times New Roman" pitchFamily="18" charset="0"/>
              </a:rPr>
              <a:t>1 </a:t>
            </a:r>
            <a:r>
              <a:rPr lang="en-US" altLang="en-US" sz="2800" b="1" i="0" u="none" dirty="0">
                <a:solidFill>
                  <a:schemeClr val="accent2"/>
                </a:solidFill>
                <a:cs typeface="Times New Roman" pitchFamily="18" charset="0"/>
              </a:rPr>
              <a:t>0 </a:t>
            </a:r>
            <a:r>
              <a:rPr lang="en-US" altLang="en-US" sz="2800" b="1" i="0" u="none" dirty="0">
                <a:solidFill>
                  <a:schemeClr val="accent1"/>
                </a:solidFill>
                <a:cs typeface="Times New Roman" pitchFamily="18" charset="0"/>
              </a:rPr>
              <a:t>1 1 </a:t>
            </a:r>
            <a:r>
              <a:rPr lang="en-US" altLang="en-US" sz="2800" b="1" i="0" u="none" dirty="0">
                <a:solidFill>
                  <a:schemeClr val="accent2"/>
                </a:solidFill>
                <a:cs typeface="Times New Roman" pitchFamily="18" charset="0"/>
              </a:rPr>
              <a:t>0 0 0 0</a:t>
            </a:r>
          </a:p>
          <a:p>
            <a:pPr algn="r">
              <a:lnSpc>
                <a:spcPct val="90000"/>
              </a:lnSpc>
              <a:spcBef>
                <a:spcPct val="50000"/>
              </a:spcBef>
              <a:buClr>
                <a:schemeClr val="bg1"/>
              </a:buClr>
              <a:buFont typeface="Arial" charset="0"/>
              <a:buNone/>
            </a:pPr>
            <a:r>
              <a:rPr lang="en-US" altLang="en-US" sz="2800" b="1" i="0" u="none" dirty="0">
                <a:solidFill>
                  <a:schemeClr val="accent2"/>
                </a:solidFill>
                <a:cs typeface="Times New Roman" pitchFamily="18" charset="0"/>
              </a:rPr>
              <a:t>+</a:t>
            </a:r>
            <a:r>
              <a:rPr lang="en-US" altLang="en-US" sz="2400" b="1" i="0" u="none" dirty="0">
                <a:solidFill>
                  <a:schemeClr val="accent2"/>
                </a:solidFill>
                <a:cs typeface="Times New Roman" pitchFamily="18" charset="0"/>
              </a:rPr>
              <a:t>  </a:t>
            </a:r>
            <a:r>
              <a:rPr lang="en-US" altLang="en-US" sz="2800" b="1" i="0" u="none" dirty="0">
                <a:solidFill>
                  <a:schemeClr val="accent1"/>
                </a:solidFill>
                <a:cs typeface="Times New Roman" pitchFamily="18" charset="0"/>
                <a:sym typeface="Wingdings" pitchFamily="2" charset="2"/>
              </a:rPr>
              <a:t>0 </a:t>
            </a:r>
            <a:r>
              <a:rPr lang="en-US" altLang="en-US" sz="2800" b="1" i="0" u="none" dirty="0">
                <a:solidFill>
                  <a:schemeClr val="accent2"/>
                </a:solidFill>
                <a:cs typeface="Times New Roman" pitchFamily="18" charset="0"/>
                <a:sym typeface="Wingdings" pitchFamily="2" charset="2"/>
              </a:rPr>
              <a:t>1 </a:t>
            </a:r>
            <a:r>
              <a:rPr lang="en-US" altLang="en-US" sz="2800" b="1" i="0" u="none" dirty="0">
                <a:solidFill>
                  <a:schemeClr val="accent1"/>
                </a:solidFill>
                <a:cs typeface="Times New Roman" pitchFamily="18" charset="0"/>
                <a:sym typeface="Wingdings" pitchFamily="2" charset="2"/>
              </a:rPr>
              <a:t>0 0 </a:t>
            </a:r>
            <a:r>
              <a:rPr lang="en-US" altLang="en-US" sz="2800" b="1" i="0" u="none" dirty="0">
                <a:solidFill>
                  <a:schemeClr val="accent2"/>
                </a:solidFill>
                <a:cs typeface="Times New Roman" pitchFamily="18" charset="0"/>
                <a:sym typeface="Wingdings" pitchFamily="2" charset="2"/>
              </a:rPr>
              <a:t>1 1 1 1</a:t>
            </a:r>
          </a:p>
        </p:txBody>
      </p:sp>
      <p:sp>
        <p:nvSpPr>
          <p:cNvPr id="7" name="Line 5"/>
          <p:cNvSpPr>
            <a:spLocks noChangeShapeType="1"/>
          </p:cNvSpPr>
          <p:nvPr/>
        </p:nvSpPr>
        <p:spPr bwMode="auto">
          <a:xfrm flipH="1">
            <a:off x="3231818" y="4725144"/>
            <a:ext cx="25193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/>
          <a:p>
            <a:endParaRPr lang="en-GB"/>
          </a:p>
        </p:txBody>
      </p: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2951163" y="4889847"/>
            <a:ext cx="2609850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1pPr>
            <a:lvl2pPr marL="742950" indent="-28575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2pPr>
            <a:lvl3pPr marL="11430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3pPr>
            <a:lvl4pPr marL="16002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4pPr>
            <a:lvl5pPr marL="2057400" indent="-228600" eaLnBrk="0" hangingPunct="0"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 i="1" u="sng">
                <a:solidFill>
                  <a:srgbClr val="003366"/>
                </a:solidFill>
                <a:latin typeface="Times New Roman" pitchFamily="18" charset="0"/>
                <a:ea typeface="新細明體" pitchFamily="18" charset="-120"/>
              </a:defRPr>
            </a:lvl9pPr>
          </a:lstStyle>
          <a:p>
            <a:pPr algn="r">
              <a:lnSpc>
                <a:spcPct val="90000"/>
              </a:lnSpc>
              <a:spcBef>
                <a:spcPct val="50000"/>
              </a:spcBef>
              <a:buClr>
                <a:schemeClr val="bg1"/>
              </a:buClr>
              <a:buFont typeface="Arial" charset="0"/>
              <a:buNone/>
            </a:pPr>
            <a:r>
              <a:rPr lang="en-US" altLang="en-US" sz="2800" b="1" i="0" u="none" dirty="0">
                <a:solidFill>
                  <a:schemeClr val="tx1"/>
                </a:solidFill>
                <a:cs typeface="Times New Roman" pitchFamily="18" charset="0"/>
              </a:rPr>
              <a:t>1 1 1 1 1 1 1 1</a:t>
            </a:r>
            <a:endParaRPr lang="en-US" altLang="en-US" sz="2800" b="1" i="0" u="none" dirty="0">
              <a:solidFill>
                <a:schemeClr val="tx1"/>
              </a:solidFill>
              <a:cs typeface="Times New Roman" pitchFamily="18" charset="0"/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92242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21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</a:t>
            </a:fld>
            <a:endParaRPr lang="en-GB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298450" y="228600"/>
            <a:ext cx="8575675" cy="609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3200" b="1" dirty="0"/>
              <a:t>Complements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446087" y="838200"/>
            <a:ext cx="8280400" cy="2844031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 dirty="0"/>
              <a:t>2’s Complement (</a:t>
            </a:r>
            <a:r>
              <a:rPr lang="en-US" altLang="en-US" sz="2400" i="1" dirty="0"/>
              <a:t>Radix</a:t>
            </a:r>
            <a:r>
              <a:rPr lang="en-US" altLang="en-US" sz="2400" dirty="0"/>
              <a:t> Complement)</a:t>
            </a:r>
          </a:p>
          <a:p>
            <a:pPr lvl="1"/>
            <a:r>
              <a:rPr lang="en-US" altLang="en-US" sz="2400" dirty="0"/>
              <a:t>Take 1’s complement then add 1</a:t>
            </a:r>
          </a:p>
          <a:p>
            <a:pPr lvl="1"/>
            <a:r>
              <a:rPr lang="en-US" altLang="en-US" sz="2400" dirty="0"/>
              <a:t>Toggle all bits to the left of the first ‘1’ from the right</a:t>
            </a:r>
          </a:p>
          <a:p>
            <a:pPr lvl="1">
              <a:buFont typeface="Wingdings" pitchFamily="2" charset="2"/>
              <a:buNone/>
            </a:pPr>
            <a:r>
              <a:rPr lang="en-US" altLang="en-US" sz="2400" i="1" dirty="0">
                <a:solidFill>
                  <a:srgbClr val="FF6600"/>
                </a:solidFill>
              </a:rPr>
              <a:t>Example</a:t>
            </a:r>
            <a:r>
              <a:rPr lang="en-US" altLang="en-US" sz="2400" dirty="0">
                <a:solidFill>
                  <a:srgbClr val="FF6600"/>
                </a:solidFill>
              </a:rPr>
              <a:t>:</a:t>
            </a:r>
          </a:p>
          <a:p>
            <a:pPr lvl="1">
              <a:buFont typeface="Wingdings" pitchFamily="2" charset="2"/>
              <a:buNone/>
            </a:pPr>
            <a:r>
              <a:rPr lang="en-US" altLang="en-US" sz="2400" dirty="0"/>
              <a:t>Number:</a:t>
            </a:r>
          </a:p>
          <a:p>
            <a:pPr lvl="1">
              <a:buFont typeface="Wingdings" pitchFamily="2" charset="2"/>
              <a:buNone/>
            </a:pPr>
            <a:r>
              <a:rPr lang="en-US" altLang="en-US" sz="2400" dirty="0">
                <a:solidFill>
                  <a:srgbClr val="FF9900"/>
                </a:solidFill>
              </a:rPr>
              <a:t>1’s</a:t>
            </a:r>
            <a:r>
              <a:rPr lang="en-US" altLang="en-US" sz="2400" dirty="0"/>
              <a:t> Comp.:</a:t>
            </a:r>
            <a:endParaRPr lang="en-US" altLang="en-US" sz="2400" baseline="-25000" dirty="0">
              <a:solidFill>
                <a:srgbClr val="FF6600"/>
              </a:solidFill>
              <a:sym typeface="Wingdings" pitchFamily="2" charset="2"/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2115244" y="2579106"/>
            <a:ext cx="6302375" cy="2254250"/>
            <a:chOff x="1871663" y="3359150"/>
            <a:chExt cx="6302375" cy="2254250"/>
          </a:xfrm>
        </p:grpSpPr>
        <p:sp>
          <p:nvSpPr>
            <p:cNvPr id="7" name="Line 5"/>
            <p:cNvSpPr>
              <a:spLocks noChangeShapeType="1"/>
            </p:cNvSpPr>
            <p:nvPr/>
          </p:nvSpPr>
          <p:spPr bwMode="auto">
            <a:xfrm flipH="1">
              <a:off x="2232025" y="5049838"/>
              <a:ext cx="270033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="" xmlns:a14="http://schemas.microsoft.com/office/drawing/2010/main">
                  <a:noFill/>
                </a14:hiddenFill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GB"/>
            </a:p>
          </p:txBody>
        </p:sp>
        <p:sp>
          <p:nvSpPr>
            <p:cNvPr id="8" name="Text Box 6"/>
            <p:cNvSpPr txBox="1">
              <a:spLocks noChangeArrowheads="1"/>
            </p:cNvSpPr>
            <p:nvPr/>
          </p:nvSpPr>
          <p:spPr bwMode="auto">
            <a:xfrm>
              <a:off x="2143125" y="5229225"/>
              <a:ext cx="2609850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chemeClr val="accent2"/>
                  </a:solidFill>
                  <a:cs typeface="Times New Roman" pitchFamily="18" charset="0"/>
                </a:rPr>
                <a:t>0</a:t>
              </a:r>
              <a:r>
                <a:rPr lang="en-US" altLang="en-US" sz="2800" b="1" i="0" u="none" dirty="0">
                  <a:solidFill>
                    <a:schemeClr val="tx1"/>
                  </a:solidFill>
                  <a:cs typeface="Times New Roman" pitchFamily="18" charset="0"/>
                </a:rPr>
                <a:t> </a:t>
              </a:r>
              <a:r>
                <a:rPr lang="en-US" altLang="en-US" sz="2800" b="1" i="0" u="none" dirty="0">
                  <a:solidFill>
                    <a:schemeClr val="accent1"/>
                  </a:solidFill>
                  <a:cs typeface="Times New Roman" pitchFamily="18" charset="0"/>
                </a:rPr>
                <a:t>1</a:t>
              </a:r>
              <a:r>
                <a:rPr lang="en-US" altLang="en-US" sz="2800" b="1" i="0" u="none" dirty="0">
                  <a:solidFill>
                    <a:schemeClr val="tx1"/>
                  </a:solidFill>
                  <a:cs typeface="Times New Roman" pitchFamily="18" charset="0"/>
                </a:rPr>
                <a:t> </a:t>
              </a:r>
              <a:r>
                <a:rPr lang="en-US" altLang="en-US" sz="2800" b="1" i="0" u="none" dirty="0">
                  <a:solidFill>
                    <a:schemeClr val="accent2"/>
                  </a:solidFill>
                  <a:cs typeface="Times New Roman" pitchFamily="18" charset="0"/>
                </a:rPr>
                <a:t>0</a:t>
              </a:r>
              <a:r>
                <a:rPr lang="en-US" altLang="en-US" sz="2800" b="1" i="0" u="none" dirty="0">
                  <a:solidFill>
                    <a:schemeClr val="tx1"/>
                  </a:solidFill>
                  <a:cs typeface="Times New Roman" pitchFamily="18" charset="0"/>
                </a:rPr>
                <a:t> </a:t>
              </a:r>
              <a:r>
                <a:rPr lang="en-US" altLang="en-US" sz="2800" b="1" i="0" u="none" dirty="0">
                  <a:solidFill>
                    <a:schemeClr val="accent1"/>
                  </a:solidFill>
                  <a:cs typeface="Times New Roman" pitchFamily="18" charset="0"/>
                </a:rPr>
                <a:t>1</a:t>
              </a:r>
              <a:r>
                <a:rPr lang="en-US" altLang="en-US" sz="2800" b="1" i="0" u="none" dirty="0">
                  <a:solidFill>
                    <a:schemeClr val="tx1"/>
                  </a:solidFill>
                  <a:cs typeface="Times New Roman" pitchFamily="18" charset="0"/>
                </a:rPr>
                <a:t> 0 0 0 0</a:t>
              </a:r>
              <a:endParaRPr lang="en-US" altLang="en-US" sz="2800" b="1" i="0" u="none" dirty="0">
                <a:solidFill>
                  <a:schemeClr val="tx1"/>
                </a:solidFill>
                <a:cs typeface="Times New Roman" pitchFamily="18" charset="0"/>
                <a:sym typeface="Wingdings" pitchFamily="2" charset="2"/>
              </a:endParaRPr>
            </a:p>
          </p:txBody>
        </p:sp>
        <p:sp>
          <p:nvSpPr>
            <p:cNvPr id="9" name="Text Box 7"/>
            <p:cNvSpPr txBox="1">
              <a:spLocks noChangeArrowheads="1"/>
            </p:cNvSpPr>
            <p:nvPr/>
          </p:nvSpPr>
          <p:spPr bwMode="auto">
            <a:xfrm>
              <a:off x="1871663" y="3359150"/>
              <a:ext cx="2881312" cy="15811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chemeClr val="accent1"/>
                  </a:solidFill>
                  <a:cs typeface="Times New Roman" pitchFamily="18" charset="0"/>
                </a:rPr>
                <a:t>1 </a:t>
              </a:r>
              <a:r>
                <a:rPr lang="en-US" altLang="en-US" sz="2800" b="1" i="0" u="none" dirty="0">
                  <a:solidFill>
                    <a:schemeClr val="accent2"/>
                  </a:solidFill>
                  <a:cs typeface="Times New Roman" pitchFamily="18" charset="0"/>
                </a:rPr>
                <a:t>0 </a:t>
              </a:r>
              <a:r>
                <a:rPr lang="en-US" altLang="en-US" sz="2800" b="1" i="0" u="none" dirty="0">
                  <a:solidFill>
                    <a:schemeClr val="accent1"/>
                  </a:solidFill>
                  <a:cs typeface="Times New Roman" pitchFamily="18" charset="0"/>
                </a:rPr>
                <a:t>1 1 </a:t>
              </a:r>
              <a:r>
                <a:rPr lang="en-US" altLang="en-US" sz="2800" b="1" i="0" u="none" dirty="0">
                  <a:solidFill>
                    <a:schemeClr val="accent2"/>
                  </a:solidFill>
                  <a:cs typeface="Times New Roman" pitchFamily="18" charset="0"/>
                </a:rPr>
                <a:t>0 0 0 0</a:t>
              </a:r>
            </a:p>
            <a:p>
              <a:pPr algn="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chemeClr val="accent1"/>
                  </a:solidFill>
                  <a:cs typeface="Times New Roman" pitchFamily="18" charset="0"/>
                  <a:sym typeface="Wingdings" pitchFamily="2" charset="2"/>
                </a:rPr>
                <a:t>0 </a:t>
              </a:r>
              <a:r>
                <a:rPr lang="en-US" altLang="en-US" sz="2800" b="1" i="0" u="none" dirty="0">
                  <a:solidFill>
                    <a:schemeClr val="accent2"/>
                  </a:solidFill>
                  <a:cs typeface="Times New Roman" pitchFamily="18" charset="0"/>
                  <a:sym typeface="Wingdings" pitchFamily="2" charset="2"/>
                </a:rPr>
                <a:t>1 </a:t>
              </a:r>
              <a:r>
                <a:rPr lang="en-US" altLang="en-US" sz="2800" b="1" i="0" u="none" dirty="0">
                  <a:solidFill>
                    <a:schemeClr val="accent1"/>
                  </a:solidFill>
                  <a:cs typeface="Times New Roman" pitchFamily="18" charset="0"/>
                  <a:sym typeface="Wingdings" pitchFamily="2" charset="2"/>
                </a:rPr>
                <a:t>0 0 </a:t>
              </a:r>
              <a:r>
                <a:rPr lang="en-US" altLang="en-US" sz="2800" b="1" i="0" u="none" dirty="0">
                  <a:solidFill>
                    <a:schemeClr val="accent2"/>
                  </a:solidFill>
                  <a:cs typeface="Times New Roman" pitchFamily="18" charset="0"/>
                  <a:sym typeface="Wingdings" pitchFamily="2" charset="2"/>
                </a:rPr>
                <a:t>1 1 1 1</a:t>
              </a:r>
            </a:p>
            <a:p>
              <a:pPr algn="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 dirty="0">
                  <a:solidFill>
                    <a:schemeClr val="accent2"/>
                  </a:solidFill>
                  <a:cs typeface="Times New Roman" pitchFamily="18" charset="0"/>
                  <a:sym typeface="Wingdings" pitchFamily="2" charset="2"/>
                </a:rPr>
                <a:t>+                        1</a:t>
              </a:r>
            </a:p>
          </p:txBody>
        </p:sp>
        <p:sp>
          <p:nvSpPr>
            <p:cNvPr id="10" name="Text Box 9"/>
            <p:cNvSpPr txBox="1">
              <a:spLocks noChangeArrowheads="1"/>
            </p:cNvSpPr>
            <p:nvPr/>
          </p:nvSpPr>
          <p:spPr bwMode="auto">
            <a:xfrm>
              <a:off x="5292725" y="3362325"/>
              <a:ext cx="2881313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 algn="r"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cs typeface="Times New Roman" pitchFamily="18" charset="0"/>
                </a:rPr>
                <a:t>1 </a:t>
              </a:r>
              <a:r>
                <a:rPr lang="en-US" altLang="en-US" sz="2800" b="1" i="0" u="none">
                  <a:solidFill>
                    <a:schemeClr val="accent2"/>
                  </a:solidFill>
                  <a:cs typeface="Times New Roman" pitchFamily="18" charset="0"/>
                </a:rPr>
                <a:t>0 </a:t>
              </a:r>
              <a:r>
                <a:rPr lang="en-US" altLang="en-US" sz="2800" b="1" i="0" u="none">
                  <a:solidFill>
                    <a:schemeClr val="accent1"/>
                  </a:solidFill>
                  <a:cs typeface="Times New Roman" pitchFamily="18" charset="0"/>
                </a:rPr>
                <a:t>1 1 </a:t>
              </a:r>
              <a:r>
                <a:rPr lang="en-US" altLang="en-US" sz="2800" b="1" i="0" u="none">
                  <a:solidFill>
                    <a:schemeClr val="accent2"/>
                  </a:solidFill>
                  <a:cs typeface="Times New Roman" pitchFamily="18" charset="0"/>
                </a:rPr>
                <a:t>0 0 0 0</a:t>
              </a:r>
            </a:p>
          </p:txBody>
        </p:sp>
        <p:sp>
          <p:nvSpPr>
            <p:cNvPr id="11" name="Text Box 10"/>
            <p:cNvSpPr txBox="1">
              <a:spLocks noChangeArrowheads="1"/>
            </p:cNvSpPr>
            <p:nvPr/>
          </p:nvSpPr>
          <p:spPr bwMode="auto">
            <a:xfrm>
              <a:off x="7993063" y="5229225"/>
              <a:ext cx="179387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2" name="Text Box 11"/>
            <p:cNvSpPr txBox="1">
              <a:spLocks noChangeArrowheads="1"/>
            </p:cNvSpPr>
            <p:nvPr/>
          </p:nvSpPr>
          <p:spPr bwMode="auto">
            <a:xfrm>
              <a:off x="7718425" y="5229225"/>
              <a:ext cx="179388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3" name="Text Box 12"/>
            <p:cNvSpPr txBox="1">
              <a:spLocks noChangeArrowheads="1"/>
            </p:cNvSpPr>
            <p:nvPr/>
          </p:nvSpPr>
          <p:spPr bwMode="auto">
            <a:xfrm>
              <a:off x="7451725" y="5229225"/>
              <a:ext cx="179388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4" name="Text Box 13"/>
            <p:cNvSpPr txBox="1">
              <a:spLocks noChangeArrowheads="1"/>
            </p:cNvSpPr>
            <p:nvPr/>
          </p:nvSpPr>
          <p:spPr bwMode="auto">
            <a:xfrm>
              <a:off x="7178675" y="5229225"/>
              <a:ext cx="179388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tx1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5" name="Text Box 14"/>
            <p:cNvSpPr txBox="1">
              <a:spLocks noChangeArrowheads="1"/>
            </p:cNvSpPr>
            <p:nvPr/>
          </p:nvSpPr>
          <p:spPr bwMode="auto">
            <a:xfrm>
              <a:off x="6911975" y="5229225"/>
              <a:ext cx="179388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6" name="Text Box 15"/>
            <p:cNvSpPr txBox="1">
              <a:spLocks noChangeArrowheads="1"/>
            </p:cNvSpPr>
            <p:nvPr/>
          </p:nvSpPr>
          <p:spPr bwMode="auto">
            <a:xfrm>
              <a:off x="6651625" y="5229225"/>
              <a:ext cx="179388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2"/>
                  </a:solidFill>
                  <a:cs typeface="Times New Roman" pitchFamily="18" charset="0"/>
                </a:rPr>
                <a:t>0</a:t>
              </a:r>
            </a:p>
          </p:txBody>
        </p:sp>
        <p:sp>
          <p:nvSpPr>
            <p:cNvPr id="17" name="Text Box 16"/>
            <p:cNvSpPr txBox="1">
              <a:spLocks noChangeArrowheads="1"/>
            </p:cNvSpPr>
            <p:nvPr/>
          </p:nvSpPr>
          <p:spPr bwMode="auto">
            <a:xfrm>
              <a:off x="6372225" y="5229225"/>
              <a:ext cx="179388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1"/>
                  </a:solidFill>
                  <a:cs typeface="Times New Roman" pitchFamily="18" charset="0"/>
                </a:rPr>
                <a:t>1</a:t>
              </a:r>
            </a:p>
          </p:txBody>
        </p:sp>
        <p:sp>
          <p:nvSpPr>
            <p:cNvPr id="18" name="Text Box 17"/>
            <p:cNvSpPr txBox="1">
              <a:spLocks noChangeArrowheads="1"/>
            </p:cNvSpPr>
            <p:nvPr/>
          </p:nvSpPr>
          <p:spPr bwMode="auto">
            <a:xfrm>
              <a:off x="6111875" y="5229225"/>
              <a:ext cx="179388" cy="384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12700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>
              <a:lvl1pPr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1pPr>
              <a:lvl2pPr marL="742950" indent="-28575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2pPr>
              <a:lvl3pPr marL="11430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3pPr>
              <a:lvl4pPr marL="16002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4pPr>
              <a:lvl5pPr marL="2057400" indent="-228600" eaLnBrk="0" hangingPunct="0"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400" i="1" u="sng">
                  <a:solidFill>
                    <a:srgbClr val="003366"/>
                  </a:solidFill>
                  <a:latin typeface="Times New Roman" pitchFamily="18" charset="0"/>
                  <a:ea typeface="新細明體" pitchFamily="18" charset="-12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50000"/>
                </a:spcBef>
                <a:buClr>
                  <a:schemeClr val="bg1"/>
                </a:buClr>
                <a:buFont typeface="Arial" charset="0"/>
                <a:buNone/>
              </a:pPr>
              <a:r>
                <a:rPr lang="en-US" altLang="en-US" sz="2800" b="1" i="0" u="none">
                  <a:solidFill>
                    <a:schemeClr val="accent2"/>
                  </a:solidFill>
                  <a:cs typeface="Times New Roman" pitchFamily="18" charset="0"/>
                </a:rPr>
                <a:t>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55328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2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fld id="{69D1647C-1297-4173-8FD2-7D57C5CE3E0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</a:t>
            </a:fld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832383" y="188640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Reference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39552" y="1340768"/>
            <a:ext cx="81369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/>
              <a:t>Mustafa K., 2014, “Digital Logic Design”, “Digital Systems and binary numbers” presentation, available at [http://ww1.emu.edu.tr/en/academics/schools/computing-and-technology/c/646] </a:t>
            </a:r>
          </a:p>
        </p:txBody>
      </p:sp>
    </p:spTree>
    <p:extLst>
      <p:ext uri="{BB962C8B-B14F-4D97-AF65-F5344CB8AC3E}">
        <p14:creationId xmlns:p14="http://schemas.microsoft.com/office/powerpoint/2010/main" val="180492809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792</TotalTime>
  <Words>1545</Words>
  <Application>Microsoft Macintosh PowerPoint</Application>
  <PresentationFormat>On-screen Show (4:3)</PresentationFormat>
  <Paragraphs>552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Myriad Pro</vt:lpstr>
      <vt:lpstr>Times New Roman</vt:lpstr>
      <vt:lpstr>Verdana</vt:lpstr>
      <vt:lpstr>Wingdings</vt:lpstr>
      <vt:lpstr>Wingdings 2</vt:lpstr>
      <vt:lpstr>20140311PresentationUWTSDTemplate</vt:lpstr>
      <vt:lpstr>Computer Architecture &amp; Operating Systems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Koushik Modak</cp:lastModifiedBy>
  <cp:revision>47</cp:revision>
  <cp:lastPrinted>2018-07-09T15:27:01Z</cp:lastPrinted>
  <dcterms:created xsi:type="dcterms:W3CDTF">2002-10-07T19:43:58Z</dcterms:created>
  <dcterms:modified xsi:type="dcterms:W3CDTF">2023-10-18T05:22:03Z</dcterms:modified>
</cp:coreProperties>
</file>