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0" r:id="rId5"/>
    <p:sldId id="261" r:id="rId6"/>
    <p:sldId id="262" r:id="rId7"/>
    <p:sldId id="263" r:id="rId8"/>
    <p:sldId id="264" r:id="rId9"/>
    <p:sldId id="259"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2/15/2018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2/15/2018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2/15/2018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2/15/2018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cambridge-community.org.uk/professional-development/gswafl/index.html" TargetMode="External"/><Relationship Id="rId2" Type="http://schemas.openxmlformats.org/officeDocument/2006/relationships/hyperlink" Target="http://www.assessmentforlearning.edu.au/professional_learning/intro_to_afl/introduction_key_questions.html%20Accessed%2015/02/2018" TargetMode="External"/><Relationship Id="rId1" Type="http://schemas.openxmlformats.org/officeDocument/2006/relationships/slideLayout" Target="../slideLayouts/slideLayout2.xml"/><Relationship Id="rId4" Type="http://schemas.openxmlformats.org/officeDocument/2006/relationships/hyperlink" Target="http://dera.ioe.ac.uk/7800/1/AssessmentforLearning.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8B5AB-0166-43DE-A6BB-73BFA4623061}"/>
              </a:ext>
            </a:extLst>
          </p:cNvPr>
          <p:cNvSpPr>
            <a:spLocks noGrp="1"/>
          </p:cNvSpPr>
          <p:nvPr>
            <p:ph type="ctrTitle"/>
          </p:nvPr>
        </p:nvSpPr>
        <p:spPr>
          <a:xfrm>
            <a:off x="1507067" y="1578911"/>
            <a:ext cx="7766936" cy="1646302"/>
          </a:xfrm>
        </p:spPr>
        <p:txBody>
          <a:bodyPr/>
          <a:lstStyle/>
          <a:p>
            <a:r>
              <a:rPr lang="en-GB" dirty="0"/>
              <a:t>Assessment for learning</a:t>
            </a:r>
          </a:p>
        </p:txBody>
      </p:sp>
    </p:spTree>
    <p:extLst>
      <p:ext uri="{BB962C8B-B14F-4D97-AF65-F5344CB8AC3E}">
        <p14:creationId xmlns:p14="http://schemas.microsoft.com/office/powerpoint/2010/main" val="12294086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25132-AF2C-4976-B7ED-623EBFAB7D0B}"/>
              </a:ext>
            </a:extLst>
          </p:cNvPr>
          <p:cNvSpPr>
            <a:spLocks noGrp="1"/>
          </p:cNvSpPr>
          <p:nvPr>
            <p:ph type="title"/>
          </p:nvPr>
        </p:nvSpPr>
        <p:spPr/>
        <p:txBody>
          <a:bodyPr/>
          <a:lstStyle/>
          <a:p>
            <a:r>
              <a:rPr lang="en-GB" dirty="0"/>
              <a:t>What is assessment for learning?</a:t>
            </a:r>
          </a:p>
        </p:txBody>
      </p:sp>
      <p:sp>
        <p:nvSpPr>
          <p:cNvPr id="3" name="Content Placeholder 2">
            <a:extLst>
              <a:ext uri="{FF2B5EF4-FFF2-40B4-BE49-F238E27FC236}">
                <a16:creationId xmlns:a16="http://schemas.microsoft.com/office/drawing/2014/main" id="{E493353C-2921-405F-BEDA-A0C4F9AD0B3D}"/>
              </a:ext>
            </a:extLst>
          </p:cNvPr>
          <p:cNvSpPr>
            <a:spLocks noGrp="1"/>
          </p:cNvSpPr>
          <p:nvPr>
            <p:ph idx="1"/>
          </p:nvPr>
        </p:nvSpPr>
        <p:spPr/>
        <p:txBody>
          <a:bodyPr/>
          <a:lstStyle/>
          <a:p>
            <a:r>
              <a:rPr lang="en-GB" dirty="0"/>
              <a:t>According to the Cambridge Assessment (No date), Assessment for learning (AFL) can be described as ‘an approach to teaching and learning that creates feedback which is then used to improve students’ performance. Students become more involved in the learning process and from this gain confidence in what they are expected to learn and to what standard.’ </a:t>
            </a:r>
          </a:p>
          <a:p>
            <a:endParaRPr lang="en-GB" dirty="0"/>
          </a:p>
          <a:p>
            <a:r>
              <a:rPr lang="en-GB" dirty="0"/>
              <a:t>This is further defined as ‘Assessment for Learning is the process of seeking and interpreting evidence for use by learners and their teachers to decide where the learners are in their learning, where they need to go and how best to get there. Assessment for Learning is also known as formative assessment.’ (Assessment Reform Group, 2002 cited in Assessment for learning (No date)) </a:t>
            </a:r>
          </a:p>
        </p:txBody>
      </p:sp>
    </p:spTree>
    <p:extLst>
      <p:ext uri="{BB962C8B-B14F-4D97-AF65-F5344CB8AC3E}">
        <p14:creationId xmlns:p14="http://schemas.microsoft.com/office/powerpoint/2010/main" val="32391354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73F0A-0E41-4C51-9BBB-D74B0D0B20AE}"/>
              </a:ext>
            </a:extLst>
          </p:cNvPr>
          <p:cNvSpPr>
            <a:spLocks noGrp="1"/>
          </p:cNvSpPr>
          <p:nvPr>
            <p:ph type="title"/>
          </p:nvPr>
        </p:nvSpPr>
        <p:spPr/>
        <p:txBody>
          <a:bodyPr/>
          <a:lstStyle/>
          <a:p>
            <a:r>
              <a:rPr lang="en-GB" dirty="0"/>
              <a:t>Formative and summative assessment</a:t>
            </a:r>
          </a:p>
        </p:txBody>
      </p:sp>
      <p:sp>
        <p:nvSpPr>
          <p:cNvPr id="3" name="Content Placeholder 2">
            <a:extLst>
              <a:ext uri="{FF2B5EF4-FFF2-40B4-BE49-F238E27FC236}">
                <a16:creationId xmlns:a16="http://schemas.microsoft.com/office/drawing/2014/main" id="{DF219F53-E3EF-4558-BC90-088AFBB08E6A}"/>
              </a:ext>
            </a:extLst>
          </p:cNvPr>
          <p:cNvSpPr>
            <a:spLocks noGrp="1"/>
          </p:cNvSpPr>
          <p:nvPr>
            <p:ph idx="1"/>
          </p:nvPr>
        </p:nvSpPr>
        <p:spPr/>
        <p:txBody>
          <a:bodyPr/>
          <a:lstStyle/>
          <a:p>
            <a:r>
              <a:rPr lang="en-GB" dirty="0"/>
              <a:t>Activities associated with summative assessment (Assessment of Learning) result in an evaluation of student achievement’ (Assessment Reform Group, 2002 cited in Assessment for learning (No date)). Examples of this include examinations or an evaluation which is assigned a grade.</a:t>
            </a:r>
          </a:p>
          <a:p>
            <a:endParaRPr lang="en-GB" dirty="0"/>
          </a:p>
          <a:p>
            <a:r>
              <a:rPr lang="en-GB" dirty="0"/>
              <a:t>Formative assessments are somewhat more complex as they do not result in an overall all grade or percentage but instead based on information a student knows, understands and can implement as observed by the teacher, peer group or the individual to determine where the learners are in the learning process</a:t>
            </a:r>
          </a:p>
          <a:p>
            <a:endParaRPr lang="en-GB" dirty="0"/>
          </a:p>
          <a:p>
            <a:endParaRPr lang="en-GB" dirty="0"/>
          </a:p>
        </p:txBody>
      </p:sp>
    </p:spTree>
    <p:extLst>
      <p:ext uri="{BB962C8B-B14F-4D97-AF65-F5344CB8AC3E}">
        <p14:creationId xmlns:p14="http://schemas.microsoft.com/office/powerpoint/2010/main" val="41381908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013E8-7A91-4AB5-99A7-A756773C351A}"/>
              </a:ext>
            </a:extLst>
          </p:cNvPr>
          <p:cNvSpPr>
            <a:spLocks noGrp="1"/>
          </p:cNvSpPr>
          <p:nvPr>
            <p:ph type="title"/>
          </p:nvPr>
        </p:nvSpPr>
        <p:spPr/>
        <p:txBody>
          <a:bodyPr/>
          <a:lstStyle/>
          <a:p>
            <a:r>
              <a:rPr lang="en-GB" dirty="0"/>
              <a:t>Key strategies for AFL</a:t>
            </a:r>
          </a:p>
        </p:txBody>
      </p:sp>
      <p:sp>
        <p:nvSpPr>
          <p:cNvPr id="3" name="Content Placeholder 2">
            <a:extLst>
              <a:ext uri="{FF2B5EF4-FFF2-40B4-BE49-F238E27FC236}">
                <a16:creationId xmlns:a16="http://schemas.microsoft.com/office/drawing/2014/main" id="{17FAA587-30C0-4326-A4C3-82B99B804F96}"/>
              </a:ext>
            </a:extLst>
          </p:cNvPr>
          <p:cNvSpPr>
            <a:spLocks noGrp="1"/>
          </p:cNvSpPr>
          <p:nvPr>
            <p:ph idx="1"/>
          </p:nvPr>
        </p:nvSpPr>
        <p:spPr>
          <a:xfrm>
            <a:off x="677334" y="1565786"/>
            <a:ext cx="8596668" cy="3880773"/>
          </a:xfrm>
        </p:spPr>
        <p:txBody>
          <a:bodyPr/>
          <a:lstStyle/>
          <a:p>
            <a:r>
              <a:rPr lang="en-GB" dirty="0"/>
              <a:t>Questioning and discussion- Think, Pair and share</a:t>
            </a:r>
          </a:p>
          <a:p>
            <a:r>
              <a:rPr lang="en-GB" dirty="0"/>
              <a:t>Teacher feedback- Comment only marking</a:t>
            </a:r>
          </a:p>
          <a:p>
            <a:r>
              <a:rPr lang="en-GB" dirty="0"/>
              <a:t>Learner feedback- Thumbs up/ down, traffic lights, </a:t>
            </a:r>
            <a:r>
              <a:rPr lang="en-GB" dirty="0" err="1"/>
              <a:t>plicker</a:t>
            </a:r>
            <a:r>
              <a:rPr lang="en-GB" dirty="0"/>
              <a:t> cards</a:t>
            </a:r>
          </a:p>
          <a:p>
            <a:r>
              <a:rPr lang="en-GB" dirty="0"/>
              <a:t>Peer assessment- Success criteria</a:t>
            </a:r>
          </a:p>
          <a:p>
            <a:r>
              <a:rPr lang="en-GB" dirty="0"/>
              <a:t>Self assessment- Success criteria</a:t>
            </a:r>
          </a:p>
        </p:txBody>
      </p:sp>
    </p:spTree>
    <p:extLst>
      <p:ext uri="{BB962C8B-B14F-4D97-AF65-F5344CB8AC3E}">
        <p14:creationId xmlns:p14="http://schemas.microsoft.com/office/powerpoint/2010/main" val="9433536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30C9A-34A5-4B93-BC5A-048F5F5061F7}"/>
              </a:ext>
            </a:extLst>
          </p:cNvPr>
          <p:cNvSpPr>
            <a:spLocks noGrp="1"/>
          </p:cNvSpPr>
          <p:nvPr>
            <p:ph type="title"/>
          </p:nvPr>
        </p:nvSpPr>
        <p:spPr/>
        <p:txBody>
          <a:bodyPr/>
          <a:lstStyle/>
          <a:p>
            <a:r>
              <a:rPr lang="en-GB" dirty="0"/>
              <a:t>Benefits of assessment for learning strategies </a:t>
            </a:r>
          </a:p>
        </p:txBody>
      </p:sp>
      <p:sp>
        <p:nvSpPr>
          <p:cNvPr id="3" name="Content Placeholder 2">
            <a:extLst>
              <a:ext uri="{FF2B5EF4-FFF2-40B4-BE49-F238E27FC236}">
                <a16:creationId xmlns:a16="http://schemas.microsoft.com/office/drawing/2014/main" id="{CF9F7E94-D4A1-4C7D-876F-FE39B120B72B}"/>
              </a:ext>
            </a:extLst>
          </p:cNvPr>
          <p:cNvSpPr>
            <a:spLocks noGrp="1"/>
          </p:cNvSpPr>
          <p:nvPr>
            <p:ph idx="1"/>
          </p:nvPr>
        </p:nvSpPr>
        <p:spPr/>
        <p:txBody>
          <a:bodyPr/>
          <a:lstStyle/>
          <a:p>
            <a:r>
              <a:rPr lang="en-GB" dirty="0"/>
              <a:t> ‘Learners are learning how to learn. Learners know what they need to know, where they are going and how to get there. Learners are able to identify when they need help and they now know how to access support. Learning opportunities are being personalised. Achievement is being raised.’ (Jones. 2005)</a:t>
            </a:r>
          </a:p>
          <a:p>
            <a:r>
              <a:rPr lang="en-GB" dirty="0"/>
              <a:t>Evokes a higher form of understanding of a students work and learning process. Moreover, it helps develop processes such as metacognition and critical thinking, confidence and independence in learning and more.</a:t>
            </a:r>
          </a:p>
          <a:p>
            <a:r>
              <a:rPr lang="en-GB" dirty="0"/>
              <a:t>Black and </a:t>
            </a:r>
            <a:r>
              <a:rPr lang="en-GB" dirty="0" err="1"/>
              <a:t>Wiliam</a:t>
            </a:r>
            <a:r>
              <a:rPr lang="en-GB" dirty="0"/>
              <a:t> argue that if teachers use formative assessments as part of their teaching, students can learn at approximately double the rate. (Black and William cited in Cambridge Assessment, No date)</a:t>
            </a:r>
          </a:p>
        </p:txBody>
      </p:sp>
    </p:spTree>
    <p:extLst>
      <p:ext uri="{BB962C8B-B14F-4D97-AF65-F5344CB8AC3E}">
        <p14:creationId xmlns:p14="http://schemas.microsoft.com/office/powerpoint/2010/main" val="19597142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6AAAF-7E77-489C-9625-61D891A4FAAD}"/>
              </a:ext>
            </a:extLst>
          </p:cNvPr>
          <p:cNvSpPr>
            <a:spLocks noGrp="1"/>
          </p:cNvSpPr>
          <p:nvPr>
            <p:ph type="title"/>
          </p:nvPr>
        </p:nvSpPr>
        <p:spPr/>
        <p:txBody>
          <a:bodyPr/>
          <a:lstStyle/>
          <a:p>
            <a:r>
              <a:rPr lang="en-GB" dirty="0"/>
              <a:t>Attribution theory</a:t>
            </a:r>
          </a:p>
        </p:txBody>
      </p:sp>
      <p:sp>
        <p:nvSpPr>
          <p:cNvPr id="3" name="Content Placeholder 2">
            <a:extLst>
              <a:ext uri="{FF2B5EF4-FFF2-40B4-BE49-F238E27FC236}">
                <a16:creationId xmlns:a16="http://schemas.microsoft.com/office/drawing/2014/main" id="{435A71FF-BFA2-4BD2-B607-F4CCF50E62CC}"/>
              </a:ext>
            </a:extLst>
          </p:cNvPr>
          <p:cNvSpPr>
            <a:spLocks noGrp="1"/>
          </p:cNvSpPr>
          <p:nvPr>
            <p:ph idx="1"/>
          </p:nvPr>
        </p:nvSpPr>
        <p:spPr/>
        <p:txBody>
          <a:bodyPr/>
          <a:lstStyle/>
          <a:p>
            <a:r>
              <a:rPr lang="en-GB" dirty="0"/>
              <a:t>When learners receive a grade or mark for summative assessment, particularly a bad one they will often attribute their failure to a multitude of reasons.</a:t>
            </a:r>
          </a:p>
          <a:p>
            <a:r>
              <a:rPr lang="en-GB" dirty="0"/>
              <a:t>AFL harnesses this thought process and shows the student how these attributable reasons are often controllable by the learner and can be used as a tool for improvement and development.</a:t>
            </a:r>
          </a:p>
          <a:p>
            <a:r>
              <a:rPr lang="en-GB" dirty="0"/>
              <a:t>Because the choice of subject matter was in their control, they can review, edit and improve the work. Being in control in this way will boost the learner’s confidence and achievement. (Cambridge Assessment, no date) </a:t>
            </a:r>
          </a:p>
        </p:txBody>
      </p:sp>
    </p:spTree>
    <p:extLst>
      <p:ext uri="{BB962C8B-B14F-4D97-AF65-F5344CB8AC3E}">
        <p14:creationId xmlns:p14="http://schemas.microsoft.com/office/powerpoint/2010/main" val="39334076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7A67A-A694-49A7-9B0D-1DE9EE3A663E}"/>
              </a:ext>
            </a:extLst>
          </p:cNvPr>
          <p:cNvSpPr>
            <a:spLocks noGrp="1"/>
          </p:cNvSpPr>
          <p:nvPr>
            <p:ph type="title"/>
          </p:nvPr>
        </p:nvSpPr>
        <p:spPr/>
        <p:txBody>
          <a:bodyPr/>
          <a:lstStyle/>
          <a:p>
            <a:r>
              <a:rPr lang="en-GB" dirty="0"/>
              <a:t>Misconceptions and potential flaws</a:t>
            </a:r>
          </a:p>
        </p:txBody>
      </p:sp>
      <p:sp>
        <p:nvSpPr>
          <p:cNvPr id="3" name="Content Placeholder 2">
            <a:extLst>
              <a:ext uri="{FF2B5EF4-FFF2-40B4-BE49-F238E27FC236}">
                <a16:creationId xmlns:a16="http://schemas.microsoft.com/office/drawing/2014/main" id="{E028B0DD-D975-4967-AB74-D25EBFE3352E}"/>
              </a:ext>
            </a:extLst>
          </p:cNvPr>
          <p:cNvSpPr>
            <a:spLocks noGrp="1"/>
          </p:cNvSpPr>
          <p:nvPr>
            <p:ph idx="1"/>
          </p:nvPr>
        </p:nvSpPr>
        <p:spPr/>
        <p:txBody>
          <a:bodyPr/>
          <a:lstStyle/>
          <a:p>
            <a:r>
              <a:rPr lang="en-GB" dirty="0"/>
              <a:t>Peer assessment will lead to children going off task.</a:t>
            </a:r>
          </a:p>
          <a:p>
            <a:pPr marL="0" indent="0">
              <a:buNone/>
            </a:pPr>
            <a:r>
              <a:rPr lang="en-GB" dirty="0"/>
              <a:t>This by large is down to the teacher present. By utilising their classroom and control skills and laying a clear framework or success criteria to be discussed any talking off topic is likely to be highly mitigated given the correct scaffolding.</a:t>
            </a:r>
          </a:p>
          <a:p>
            <a:pPr marL="0" indent="0">
              <a:buNone/>
            </a:pPr>
            <a:endParaRPr lang="en-GB" dirty="0"/>
          </a:p>
          <a:p>
            <a:pPr marL="0" indent="0">
              <a:buNone/>
            </a:pPr>
            <a:r>
              <a:rPr lang="en-GB" dirty="0"/>
              <a:t>Shouldn’t all assessment be summative?</a:t>
            </a:r>
          </a:p>
          <a:p>
            <a:pPr marL="0" indent="0">
              <a:buNone/>
            </a:pPr>
            <a:r>
              <a:rPr lang="en-GB" dirty="0"/>
              <a:t>Whilst the end goal is based largely summative by nature the interim should be utilised as a tool for progression giving the students demonstrable skills that will translate to summative assessment when the time comes.</a:t>
            </a:r>
          </a:p>
        </p:txBody>
      </p:sp>
    </p:spTree>
    <p:extLst>
      <p:ext uri="{BB962C8B-B14F-4D97-AF65-F5344CB8AC3E}">
        <p14:creationId xmlns:p14="http://schemas.microsoft.com/office/powerpoint/2010/main" val="32604186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A5052-48E7-4B01-AB1B-47D693347521}"/>
              </a:ext>
            </a:extLst>
          </p:cNvPr>
          <p:cNvSpPr>
            <a:spLocks noGrp="1"/>
          </p:cNvSpPr>
          <p:nvPr>
            <p:ph type="title"/>
          </p:nvPr>
        </p:nvSpPr>
        <p:spPr/>
        <p:txBody>
          <a:bodyPr/>
          <a:lstStyle/>
          <a:p>
            <a:r>
              <a:rPr lang="en-GB" dirty="0"/>
              <a:t>To conclude…</a:t>
            </a:r>
          </a:p>
        </p:txBody>
      </p:sp>
      <p:sp>
        <p:nvSpPr>
          <p:cNvPr id="3" name="Content Placeholder 2">
            <a:extLst>
              <a:ext uri="{FF2B5EF4-FFF2-40B4-BE49-F238E27FC236}">
                <a16:creationId xmlns:a16="http://schemas.microsoft.com/office/drawing/2014/main" id="{632641EF-37B6-46E2-9D54-8212633EEFD7}"/>
              </a:ext>
            </a:extLst>
          </p:cNvPr>
          <p:cNvSpPr>
            <a:spLocks noGrp="1"/>
          </p:cNvSpPr>
          <p:nvPr>
            <p:ph idx="1"/>
          </p:nvPr>
        </p:nvSpPr>
        <p:spPr/>
        <p:txBody>
          <a:bodyPr/>
          <a:lstStyle/>
          <a:p>
            <a:r>
              <a:rPr lang="en-GB" dirty="0"/>
              <a:t>AFL is undoubtedly a beneficial tool for the learners development both academically and mentally instilling confidence and independence in learning. Furthermore, attainment will likely see a significant improvement across the curriculum.</a:t>
            </a:r>
          </a:p>
          <a:p>
            <a:r>
              <a:rPr lang="en-GB" dirty="0"/>
              <a:t>The scaffolding AFL provides students learning with will translate across multiple facets of academic life and even some aspects of day to day life.</a:t>
            </a:r>
          </a:p>
          <a:p>
            <a:r>
              <a:rPr lang="en-GB" dirty="0"/>
              <a:t>If our duty as educators, parents and guardians is to prepare our children for the world through learning, then let us do so by building our students up and help define them by more than just a grade.</a:t>
            </a:r>
          </a:p>
        </p:txBody>
      </p:sp>
    </p:spTree>
    <p:extLst>
      <p:ext uri="{BB962C8B-B14F-4D97-AF65-F5344CB8AC3E}">
        <p14:creationId xmlns:p14="http://schemas.microsoft.com/office/powerpoint/2010/main" val="14981996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D8CFF-F66B-4DCB-B770-CD1F5C1CC71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618FFD7-01F8-414F-9FB6-A422E0163A11}"/>
              </a:ext>
            </a:extLst>
          </p:cNvPr>
          <p:cNvSpPr>
            <a:spLocks noGrp="1"/>
          </p:cNvSpPr>
          <p:nvPr>
            <p:ph idx="1"/>
          </p:nvPr>
        </p:nvSpPr>
        <p:spPr>
          <a:xfrm>
            <a:off x="553046" y="1270000"/>
            <a:ext cx="8596668" cy="3880773"/>
          </a:xfrm>
        </p:spPr>
        <p:txBody>
          <a:bodyPr>
            <a:normAutofit/>
          </a:bodyPr>
          <a:lstStyle/>
          <a:p>
            <a:r>
              <a:rPr lang="en-GB" dirty="0"/>
              <a:t>Assessment Reform Group, 2002 </a:t>
            </a:r>
            <a:r>
              <a:rPr lang="en-GB" i="1" dirty="0"/>
              <a:t>Key Questions</a:t>
            </a:r>
            <a:r>
              <a:rPr lang="en-GB" dirty="0"/>
              <a:t> </a:t>
            </a:r>
            <a:r>
              <a:rPr lang="en-GB" dirty="0">
                <a:hlinkClick r:id="rId2"/>
              </a:rPr>
              <a:t>http://www.assessmentforlearning.edu.au/professional_learning/intro_to_afl/introduction_key_questions.html Accessed 15/02/2018</a:t>
            </a:r>
            <a:endParaRPr lang="en-GB" dirty="0"/>
          </a:p>
          <a:p>
            <a:r>
              <a:rPr lang="en-GB" dirty="0"/>
              <a:t>Black and William cited in Cambridge Assessment, No date. Getting started with assessment for learning https://cambridge-community.org.uk/professional-development/gswafl/index.html </a:t>
            </a:r>
          </a:p>
          <a:p>
            <a:r>
              <a:rPr lang="en-GB" dirty="0"/>
              <a:t>Cambridge Assessment, No date. </a:t>
            </a:r>
            <a:r>
              <a:rPr lang="en-GB" i="1" dirty="0"/>
              <a:t>Getting started with assessment for learning </a:t>
            </a:r>
            <a:r>
              <a:rPr lang="en-GB" i="1" dirty="0">
                <a:hlinkClick r:id="rId3"/>
              </a:rPr>
              <a:t>https://cambridge-community.org.uk/professional-development/gswafl/index.html</a:t>
            </a:r>
            <a:r>
              <a:rPr lang="en-GB" i="1" dirty="0"/>
              <a:t> </a:t>
            </a:r>
          </a:p>
          <a:p>
            <a:r>
              <a:rPr lang="en-GB" i="1" dirty="0"/>
              <a:t>Jones Cheryl 2005, assessment for learning</a:t>
            </a:r>
            <a:r>
              <a:rPr lang="en-GB" dirty="0"/>
              <a:t> </a:t>
            </a:r>
            <a:r>
              <a:rPr lang="en-GB" dirty="0">
                <a:hlinkClick r:id="rId4"/>
              </a:rPr>
              <a:t>http://dera.ioe.ac.uk/7800/1/AssessmentforLearning.pdf</a:t>
            </a:r>
            <a:r>
              <a:rPr lang="en-GB" dirty="0"/>
              <a:t> </a:t>
            </a:r>
          </a:p>
        </p:txBody>
      </p:sp>
    </p:spTree>
    <p:extLst>
      <p:ext uri="{BB962C8B-B14F-4D97-AF65-F5344CB8AC3E}">
        <p14:creationId xmlns:p14="http://schemas.microsoft.com/office/powerpoint/2010/main" val="133734966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691</TotalTime>
  <Words>846</Words>
  <Application>Microsoft Office PowerPoint</Application>
  <PresentationFormat>Widescreen</PresentationFormat>
  <Paragraphs>38</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Trebuchet MS</vt:lpstr>
      <vt:lpstr>Wingdings 3</vt:lpstr>
      <vt:lpstr>Facet</vt:lpstr>
      <vt:lpstr>Assessment for learning</vt:lpstr>
      <vt:lpstr>What is assessment for learning?</vt:lpstr>
      <vt:lpstr>Formative and summative assessment</vt:lpstr>
      <vt:lpstr>Key strategies for AFL</vt:lpstr>
      <vt:lpstr>Benefits of assessment for learning strategies </vt:lpstr>
      <vt:lpstr>Attribution theory</vt:lpstr>
      <vt:lpstr>Misconceptions and potential flaws</vt:lpstr>
      <vt:lpstr>To conclude…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Ryan Friend</dc:creator>
  <cp:lastModifiedBy>Ryan Friend</cp:lastModifiedBy>
  <cp:revision>12</cp:revision>
  <dcterms:created xsi:type="dcterms:W3CDTF">2018-02-15T22:02:34Z</dcterms:created>
  <dcterms:modified xsi:type="dcterms:W3CDTF">2018-02-16T09:34:18Z</dcterms:modified>
</cp:coreProperties>
</file>