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52"/>
    <p:restoredTop sz="94625"/>
  </p:normalViewPr>
  <p:slideViewPr>
    <p:cSldViewPr snapToGrid="0" snapToObjects="1">
      <p:cViewPr varScale="1">
        <p:scale>
          <a:sx n="96" d="100"/>
          <a:sy n="96" d="100"/>
        </p:scale>
        <p:origin x="200" y="9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presProps" Target="pres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12/11/17</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12/11/17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12/11/17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12/11/17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12/11/17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12/11/17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12/11/17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12/11/17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smtClean="0"/>
              <a:t>Drag picture to placeholder or click icon to add</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12/11/17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12/11/17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12/11/17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12/11/17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12/11/17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12/11/17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12/11/17</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12/11/17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12/11/17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12/11/17</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tiff"/><Relationship Id="rId3" Type="http://schemas.openxmlformats.org/officeDocument/2006/relationships/image" Target="../media/image4.tif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tiff"/></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20417" y="768626"/>
            <a:ext cx="8960196" cy="2054087"/>
          </a:xfrm>
        </p:spPr>
        <p:txBody>
          <a:bodyPr/>
          <a:lstStyle/>
          <a:p>
            <a:r>
              <a:rPr lang="en-US" dirty="0" smtClean="0"/>
              <a:t>Life </a:t>
            </a:r>
            <a:r>
              <a:rPr lang="en-US" smtClean="0"/>
              <a:t>and Death </a:t>
            </a:r>
            <a:r>
              <a:rPr lang="en-US" dirty="0" smtClean="0"/>
              <a:t>in South </a:t>
            </a:r>
            <a:r>
              <a:rPr lang="en-US" smtClean="0"/>
              <a:t>West Wales</a:t>
            </a:r>
            <a:endParaRPr lang="en-US"/>
          </a:p>
        </p:txBody>
      </p:sp>
      <p:sp>
        <p:nvSpPr>
          <p:cNvPr id="3" name="Subtitle 2"/>
          <p:cNvSpPr>
            <a:spLocks noGrp="1"/>
          </p:cNvSpPr>
          <p:nvPr>
            <p:ph type="subTitle" idx="1"/>
          </p:nvPr>
        </p:nvSpPr>
        <p:spPr>
          <a:xfrm>
            <a:off x="556591" y="4757530"/>
            <a:ext cx="9424022" cy="881270"/>
          </a:xfrm>
        </p:spPr>
        <p:txBody>
          <a:bodyPr/>
          <a:lstStyle/>
          <a:p>
            <a:r>
              <a:rPr lang="en-US" dirty="0" smtClean="0"/>
              <a:t>‘in the midst of life, we are in death’</a:t>
            </a:r>
            <a:endParaRPr lang="en-US" dirty="0"/>
          </a:p>
        </p:txBody>
      </p:sp>
      <p:pic>
        <p:nvPicPr>
          <p:cNvPr id="4" name="Picture 3"/>
          <p:cNvPicPr>
            <a:picLocks noChangeAspect="1"/>
          </p:cNvPicPr>
          <p:nvPr/>
        </p:nvPicPr>
        <p:blipFill>
          <a:blip r:embed="rId2"/>
          <a:stretch>
            <a:fillRect/>
          </a:stretch>
        </p:blipFill>
        <p:spPr>
          <a:xfrm>
            <a:off x="5373765" y="2067339"/>
            <a:ext cx="5747626" cy="4176000"/>
          </a:xfrm>
          <a:prstGeom prst="rect">
            <a:avLst/>
          </a:prstGeom>
        </p:spPr>
      </p:pic>
    </p:spTree>
    <p:extLst>
      <p:ext uri="{BB962C8B-B14F-4D97-AF65-F5344CB8AC3E}">
        <p14:creationId xmlns:p14="http://schemas.microsoft.com/office/powerpoint/2010/main" val="13552320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5715000" cy="3810000"/>
          </a:xfrm>
          <a:prstGeom prst="rect">
            <a:avLst/>
          </a:prstGeom>
        </p:spPr>
      </p:pic>
      <p:pic>
        <p:nvPicPr>
          <p:cNvPr id="5" name="Picture 4"/>
          <p:cNvPicPr>
            <a:picLocks noChangeAspect="1"/>
          </p:cNvPicPr>
          <p:nvPr/>
        </p:nvPicPr>
        <p:blipFill>
          <a:blip r:embed="rId3"/>
          <a:stretch>
            <a:fillRect/>
          </a:stretch>
        </p:blipFill>
        <p:spPr>
          <a:xfrm>
            <a:off x="5715000" y="2322000"/>
            <a:ext cx="6804000" cy="4536000"/>
          </a:xfrm>
          <a:prstGeom prst="rect">
            <a:avLst/>
          </a:prstGeom>
        </p:spPr>
      </p:pic>
    </p:spTree>
    <p:extLst>
      <p:ext uri="{BB962C8B-B14F-4D97-AF65-F5344CB8AC3E}">
        <p14:creationId xmlns:p14="http://schemas.microsoft.com/office/powerpoint/2010/main" val="1173050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2035" y="1060174"/>
            <a:ext cx="11608904" cy="5170646"/>
          </a:xfrm>
          <a:prstGeom prst="rect">
            <a:avLst/>
          </a:prstGeom>
          <a:noFill/>
        </p:spPr>
        <p:txBody>
          <a:bodyPr wrap="square" rtlCol="0">
            <a:spAutoFit/>
          </a:bodyPr>
          <a:lstStyle/>
          <a:p>
            <a:pPr marL="285750" indent="-285750">
              <a:buFont typeface="Arial" charset="0"/>
              <a:buChar char="•"/>
            </a:pPr>
            <a:r>
              <a:rPr lang="en-US" sz="2400" dirty="0" smtClean="0">
                <a:latin typeface="Arial" charset="0"/>
                <a:ea typeface="Arial" charset="0"/>
                <a:cs typeface="Arial" charset="0"/>
              </a:rPr>
              <a:t>Throughout the nineteenth century death cast its dark shadow over the living.</a:t>
            </a:r>
          </a:p>
          <a:p>
            <a:pPr marL="285750" indent="-285750">
              <a:buFont typeface="Arial" charset="0"/>
              <a:buChar char="•"/>
            </a:pPr>
            <a:endParaRPr lang="en-US" sz="2400" dirty="0" smtClean="0">
              <a:latin typeface="Arial" charset="0"/>
              <a:ea typeface="Arial" charset="0"/>
              <a:cs typeface="Arial" charset="0"/>
            </a:endParaRPr>
          </a:p>
          <a:p>
            <a:pPr marL="285750" indent="-285750">
              <a:buFont typeface="Arial" charset="0"/>
              <a:buChar char="•"/>
            </a:pPr>
            <a:r>
              <a:rPr lang="en-US" sz="2400" dirty="0" smtClean="0">
                <a:latin typeface="Arial" charset="0"/>
                <a:ea typeface="Arial" charset="0"/>
                <a:cs typeface="Arial" charset="0"/>
              </a:rPr>
              <a:t>Accidents, affrays and industrial disasters combined with diseases made the livid corpse a familiar sight in south west Wales.</a:t>
            </a:r>
          </a:p>
          <a:p>
            <a:pPr marL="285750" indent="-285750">
              <a:buFont typeface="Arial" charset="0"/>
              <a:buChar char="•"/>
            </a:pPr>
            <a:endParaRPr lang="en-US" sz="2400" dirty="0" smtClean="0">
              <a:latin typeface="Arial" charset="0"/>
              <a:ea typeface="Arial" charset="0"/>
              <a:cs typeface="Arial" charset="0"/>
            </a:endParaRPr>
          </a:p>
          <a:p>
            <a:pPr marL="285750" indent="-285750">
              <a:buFont typeface="Arial" charset="0"/>
              <a:buChar char="•"/>
            </a:pPr>
            <a:r>
              <a:rPr lang="en-US" sz="2400" dirty="0" smtClean="0">
                <a:latin typeface="Arial" charset="0"/>
                <a:ea typeface="Arial" charset="0"/>
                <a:cs typeface="Arial" charset="0"/>
              </a:rPr>
              <a:t>The largest gatherings of Welsh people were the crowds who watched a hanging.</a:t>
            </a:r>
          </a:p>
          <a:p>
            <a:pPr marL="285750" indent="-285750">
              <a:buFont typeface="Arial" charset="0"/>
              <a:buChar char="•"/>
            </a:pPr>
            <a:endParaRPr lang="en-US" sz="2400" dirty="0" smtClean="0">
              <a:latin typeface="Arial" charset="0"/>
              <a:ea typeface="Arial" charset="0"/>
              <a:cs typeface="Arial" charset="0"/>
            </a:endParaRPr>
          </a:p>
          <a:p>
            <a:pPr marL="285750" indent="-285750">
              <a:buFont typeface="Arial" charset="0"/>
              <a:buChar char="•"/>
            </a:pPr>
            <a:r>
              <a:rPr lang="en-US" sz="2400" dirty="0" smtClean="0">
                <a:latin typeface="Arial" charset="0"/>
                <a:ea typeface="Arial" charset="0"/>
                <a:cs typeface="Arial" charset="0"/>
              </a:rPr>
              <a:t>In their homes and slums the poor died as they had lived, huddled together.</a:t>
            </a:r>
          </a:p>
          <a:p>
            <a:pPr marL="285750" indent="-285750">
              <a:buFont typeface="Arial" charset="0"/>
              <a:buChar char="•"/>
            </a:pPr>
            <a:endParaRPr lang="en-US" sz="2400" dirty="0">
              <a:latin typeface="Arial" charset="0"/>
              <a:ea typeface="Arial" charset="0"/>
              <a:cs typeface="Arial" charset="0"/>
            </a:endParaRPr>
          </a:p>
          <a:p>
            <a:pPr marL="285750" indent="-285750">
              <a:buFont typeface="Arial" charset="0"/>
              <a:buChar char="•"/>
            </a:pPr>
            <a:r>
              <a:rPr lang="en-US" sz="2400" dirty="0" smtClean="0">
                <a:latin typeface="Arial" charset="0"/>
                <a:ea typeface="Arial" charset="0"/>
                <a:cs typeface="Arial" charset="0"/>
              </a:rPr>
              <a:t>Dead animals littered the gutters and blood covered the pavements outside butchers and slaughter houses.</a:t>
            </a:r>
          </a:p>
          <a:p>
            <a:pPr marL="285750" indent="-285750">
              <a:buFont typeface="Arial" charset="0"/>
              <a:buChar char="•"/>
            </a:pPr>
            <a:endParaRPr lang="en-US" sz="2400" dirty="0">
              <a:latin typeface="Arial" charset="0"/>
              <a:ea typeface="Arial" charset="0"/>
              <a:cs typeface="Arial" charset="0"/>
            </a:endParaRPr>
          </a:p>
          <a:p>
            <a:pPr marL="285750" indent="-285750">
              <a:buFont typeface="Arial" charset="0"/>
              <a:buChar char="•"/>
            </a:pPr>
            <a:endParaRPr lang="en-US" sz="2400" dirty="0" smtClean="0">
              <a:latin typeface="Arial" charset="0"/>
              <a:ea typeface="Arial" charset="0"/>
              <a:cs typeface="Arial" charset="0"/>
            </a:endParaRPr>
          </a:p>
          <a:p>
            <a:pPr marL="285750" indent="-285750">
              <a:buFont typeface="Arial" charset="0"/>
              <a:buChar char="•"/>
            </a:pPr>
            <a:endParaRPr lang="en-US" dirty="0">
              <a:latin typeface="Arial" charset="0"/>
              <a:ea typeface="Arial" charset="0"/>
              <a:cs typeface="Arial" charset="0"/>
            </a:endParaRPr>
          </a:p>
        </p:txBody>
      </p:sp>
    </p:spTree>
    <p:extLst>
      <p:ext uri="{BB962C8B-B14F-4D97-AF65-F5344CB8AC3E}">
        <p14:creationId xmlns:p14="http://schemas.microsoft.com/office/powerpoint/2010/main" val="1559521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3826" y="1789043"/>
            <a:ext cx="11423374" cy="2339102"/>
          </a:xfrm>
          <a:prstGeom prst="rect">
            <a:avLst/>
          </a:prstGeom>
          <a:noFill/>
        </p:spPr>
        <p:txBody>
          <a:bodyPr wrap="square" rtlCol="0">
            <a:spAutoFit/>
          </a:bodyPr>
          <a:lstStyle/>
          <a:p>
            <a:r>
              <a:rPr lang="en-US" sz="2400" dirty="0" smtClean="0">
                <a:latin typeface="Arial" charset="0"/>
                <a:ea typeface="Arial" charset="0"/>
                <a:cs typeface="Arial" charset="0"/>
              </a:rPr>
              <a:t>In 1854, at </a:t>
            </a:r>
            <a:r>
              <a:rPr lang="en-US" sz="2400" dirty="0" err="1" smtClean="0">
                <a:latin typeface="Arial" charset="0"/>
                <a:ea typeface="Arial" charset="0"/>
                <a:cs typeface="Arial" charset="0"/>
              </a:rPr>
              <a:t>Llandeilo</a:t>
            </a:r>
            <a:r>
              <a:rPr lang="en-US" sz="2400" dirty="0" smtClean="0">
                <a:latin typeface="Arial" charset="0"/>
                <a:ea typeface="Arial" charset="0"/>
                <a:cs typeface="Arial" charset="0"/>
              </a:rPr>
              <a:t>, George Borrow in his journey through wild Wales met a toll keeper who complained:</a:t>
            </a:r>
          </a:p>
          <a:p>
            <a:endParaRPr lang="en-US" dirty="0">
              <a:latin typeface="Arial" charset="0"/>
              <a:ea typeface="Arial" charset="0"/>
              <a:cs typeface="Arial" charset="0"/>
            </a:endParaRPr>
          </a:p>
          <a:p>
            <a:r>
              <a:rPr lang="en-US" sz="2000" dirty="0" smtClean="0">
                <a:latin typeface="Arial" charset="0"/>
                <a:ea typeface="Arial" charset="0"/>
                <a:cs typeface="Arial" charset="0"/>
              </a:rPr>
              <a:t>We were in the habit of seeing plenty of passengers going through the gate without paying toll: I mean such things as are called phantoms or illusions </a:t>
            </a:r>
            <a:r>
              <a:rPr lang="mr-IN" sz="2000" dirty="0" smtClean="0">
                <a:latin typeface="Arial" charset="0"/>
                <a:ea typeface="Arial" charset="0"/>
                <a:cs typeface="Arial" charset="0"/>
              </a:rPr>
              <a:t>–</a:t>
            </a:r>
            <a:r>
              <a:rPr lang="en-US" sz="2000" dirty="0" smtClean="0">
                <a:latin typeface="Arial" charset="0"/>
                <a:ea typeface="Arial" charset="0"/>
                <a:cs typeface="Arial" charset="0"/>
              </a:rPr>
              <a:t> sometimes they were horses and mourning coaches, sometimes a funeral procession on foot </a:t>
            </a:r>
            <a:r>
              <a:rPr lang="mr-IN" sz="2000" dirty="0" smtClean="0">
                <a:latin typeface="Arial" charset="0"/>
                <a:ea typeface="Arial" charset="0"/>
                <a:cs typeface="Arial" charset="0"/>
              </a:rPr>
              <a:t>…</a:t>
            </a:r>
            <a:r>
              <a:rPr lang="en-GB" sz="2000" dirty="0" smtClean="0">
                <a:latin typeface="Arial" charset="0"/>
                <a:ea typeface="Arial" charset="0"/>
                <a:cs typeface="Arial" charset="0"/>
              </a:rPr>
              <a:t> once a traveller passing through the gate called out to me ‘ look! Yonder is a corpse candle coming through the fields beside the highway.</a:t>
            </a:r>
            <a:endParaRPr lang="en-US" sz="2000" dirty="0">
              <a:latin typeface="Arial" charset="0"/>
              <a:ea typeface="Arial" charset="0"/>
              <a:cs typeface="Arial" charset="0"/>
            </a:endParaRPr>
          </a:p>
        </p:txBody>
      </p:sp>
    </p:spTree>
    <p:extLst>
      <p:ext uri="{BB962C8B-B14F-4D97-AF65-F5344CB8AC3E}">
        <p14:creationId xmlns:p14="http://schemas.microsoft.com/office/powerpoint/2010/main" val="8330984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2278" y="1524000"/>
            <a:ext cx="11635409" cy="3416320"/>
          </a:xfrm>
          <a:prstGeom prst="rect">
            <a:avLst/>
          </a:prstGeom>
          <a:noFill/>
        </p:spPr>
        <p:txBody>
          <a:bodyPr wrap="square" rtlCol="0">
            <a:spAutoFit/>
          </a:bodyPr>
          <a:lstStyle/>
          <a:p>
            <a:r>
              <a:rPr lang="en-US" sz="2400" dirty="0" smtClean="0">
                <a:latin typeface="Arial" charset="0"/>
                <a:ea typeface="Arial" charset="0"/>
                <a:cs typeface="Arial" charset="0"/>
              </a:rPr>
              <a:t>Graveyards of ten gave stark reminders to the living that shedding their mortal coil was but a short step away</a:t>
            </a:r>
          </a:p>
          <a:p>
            <a:endParaRPr lang="en-US" sz="2400" dirty="0">
              <a:latin typeface="Arial" charset="0"/>
              <a:ea typeface="Arial" charset="0"/>
              <a:cs typeface="Arial" charset="0"/>
            </a:endParaRPr>
          </a:p>
          <a:p>
            <a:r>
              <a:rPr lang="en-US" sz="2400" dirty="0" err="1" smtClean="0">
                <a:latin typeface="Arial" charset="0"/>
                <a:ea typeface="Arial" charset="0"/>
                <a:cs typeface="Arial" charset="0"/>
              </a:rPr>
              <a:t>Edau</a:t>
            </a:r>
            <a:r>
              <a:rPr lang="en-US" sz="2400" dirty="0" smtClean="0">
                <a:latin typeface="Arial" charset="0"/>
                <a:ea typeface="Arial" charset="0"/>
                <a:cs typeface="Arial" charset="0"/>
              </a:rPr>
              <a:t> wan </a:t>
            </a:r>
            <a:r>
              <a:rPr lang="en-US" sz="2400" dirty="0" err="1" smtClean="0">
                <a:latin typeface="Arial" charset="0"/>
                <a:ea typeface="Arial" charset="0"/>
                <a:cs typeface="Arial" charset="0"/>
              </a:rPr>
              <a:t>ydyw</a:t>
            </a:r>
            <a:r>
              <a:rPr lang="en-US" sz="2400" dirty="0" smtClean="0">
                <a:latin typeface="Arial" charset="0"/>
                <a:ea typeface="Arial" charset="0"/>
                <a:cs typeface="Arial" charset="0"/>
              </a:rPr>
              <a:t> </a:t>
            </a:r>
            <a:r>
              <a:rPr lang="en-US" sz="2400" dirty="0" err="1" smtClean="0">
                <a:latin typeface="Arial" charset="0"/>
                <a:ea typeface="Arial" charset="0"/>
                <a:cs typeface="Arial" charset="0"/>
              </a:rPr>
              <a:t>einioes</a:t>
            </a:r>
            <a:r>
              <a:rPr lang="en-US" sz="2400" dirty="0" smtClean="0">
                <a:latin typeface="Arial" charset="0"/>
                <a:ea typeface="Arial" charset="0"/>
                <a:cs typeface="Arial" charset="0"/>
              </a:rPr>
              <a:t> </a:t>
            </a:r>
            <a:r>
              <a:rPr lang="mr-IN" sz="2400" dirty="0" smtClean="0">
                <a:latin typeface="Arial" charset="0"/>
                <a:ea typeface="Arial" charset="0"/>
                <a:cs typeface="Arial" charset="0"/>
              </a:rPr>
              <a:t>–</a:t>
            </a:r>
            <a:r>
              <a:rPr lang="en-US" sz="2400" dirty="0" smtClean="0">
                <a:latin typeface="Arial" charset="0"/>
                <a:ea typeface="Arial" charset="0"/>
                <a:cs typeface="Arial" charset="0"/>
              </a:rPr>
              <a:t> a </a:t>
            </a:r>
            <a:r>
              <a:rPr lang="en-US" sz="2400" dirty="0" err="1" smtClean="0">
                <a:latin typeface="Arial" charset="0"/>
                <a:ea typeface="Arial" charset="0"/>
                <a:cs typeface="Arial" charset="0"/>
              </a:rPr>
              <a:t>diddim</a:t>
            </a:r>
            <a:r>
              <a:rPr lang="en-US" sz="2400" dirty="0" smtClean="0">
                <a:latin typeface="Arial" charset="0"/>
                <a:ea typeface="Arial" charset="0"/>
                <a:cs typeface="Arial" charset="0"/>
              </a:rPr>
              <a:t>        Life is a weak cord </a:t>
            </a:r>
            <a:r>
              <a:rPr lang="mr-IN" sz="2400" dirty="0" smtClean="0">
                <a:latin typeface="Arial" charset="0"/>
                <a:ea typeface="Arial" charset="0"/>
                <a:cs typeface="Arial" charset="0"/>
              </a:rPr>
              <a:t>–</a:t>
            </a:r>
            <a:r>
              <a:rPr lang="en-US" sz="2400" dirty="0" smtClean="0">
                <a:latin typeface="Arial" charset="0"/>
                <a:ea typeface="Arial" charset="0"/>
                <a:cs typeface="Arial" charset="0"/>
              </a:rPr>
              <a:t> and as nothing</a:t>
            </a:r>
          </a:p>
          <a:p>
            <a:r>
              <a:rPr lang="en-US" sz="2400" dirty="0" err="1" smtClean="0">
                <a:latin typeface="Arial" charset="0"/>
                <a:ea typeface="Arial" charset="0"/>
                <a:cs typeface="Arial" charset="0"/>
              </a:rPr>
              <a:t>Yw</a:t>
            </a:r>
            <a:r>
              <a:rPr lang="en-US" sz="2400" dirty="0" smtClean="0">
                <a:latin typeface="Arial" charset="0"/>
                <a:ea typeface="Arial" charset="0"/>
                <a:cs typeface="Arial" charset="0"/>
              </a:rPr>
              <a:t> </a:t>
            </a:r>
            <a:r>
              <a:rPr lang="en-US" sz="2400" dirty="0" err="1" smtClean="0">
                <a:latin typeface="Arial" charset="0"/>
                <a:ea typeface="Arial" charset="0"/>
                <a:cs typeface="Arial" charset="0"/>
              </a:rPr>
              <a:t>dyddiau</a:t>
            </a:r>
            <a:r>
              <a:rPr lang="en-US" sz="2400" dirty="0" smtClean="0">
                <a:latin typeface="Arial" charset="0"/>
                <a:ea typeface="Arial" charset="0"/>
                <a:cs typeface="Arial" charset="0"/>
              </a:rPr>
              <a:t> </a:t>
            </a:r>
            <a:r>
              <a:rPr lang="en-US" sz="2400" dirty="0" err="1" smtClean="0">
                <a:latin typeface="Arial" charset="0"/>
                <a:ea typeface="Arial" charset="0"/>
                <a:cs typeface="Arial" charset="0"/>
              </a:rPr>
              <a:t>dy</a:t>
            </a:r>
            <a:r>
              <a:rPr lang="en-US" sz="2400" dirty="0" smtClean="0">
                <a:latin typeface="Arial" charset="0"/>
                <a:ea typeface="Arial" charset="0"/>
                <a:cs typeface="Arial" charset="0"/>
              </a:rPr>
              <a:t> </a:t>
            </a:r>
            <a:r>
              <a:rPr lang="en-US" sz="2400" dirty="0" err="1" smtClean="0">
                <a:latin typeface="Arial" charset="0"/>
                <a:ea typeface="Arial" charset="0"/>
                <a:cs typeface="Arial" charset="0"/>
              </a:rPr>
              <a:t>feroes</a:t>
            </a:r>
            <a:r>
              <a:rPr lang="en-US" sz="2400" dirty="0" smtClean="0">
                <a:latin typeface="Arial" charset="0"/>
                <a:ea typeface="Arial" charset="0"/>
                <a:cs typeface="Arial" charset="0"/>
              </a:rPr>
              <a:t>:                              Are the days of your short life:</a:t>
            </a:r>
          </a:p>
          <a:p>
            <a:r>
              <a:rPr lang="en-US" sz="2400" dirty="0" smtClean="0">
                <a:latin typeface="Arial" charset="0"/>
                <a:ea typeface="Arial" charset="0"/>
                <a:cs typeface="Arial" charset="0"/>
              </a:rPr>
              <a:t>Na </a:t>
            </a:r>
            <a:r>
              <a:rPr lang="en-US" sz="2400" dirty="0" err="1" smtClean="0">
                <a:latin typeface="Arial" charset="0"/>
                <a:ea typeface="Arial" charset="0"/>
                <a:cs typeface="Arial" charset="0"/>
              </a:rPr>
              <a:t>haera</a:t>
            </a:r>
            <a:r>
              <a:rPr lang="en-US" sz="2400" dirty="0" smtClean="0">
                <a:latin typeface="Arial" charset="0"/>
                <a:ea typeface="Arial" charset="0"/>
                <a:cs typeface="Arial" charset="0"/>
              </a:rPr>
              <a:t> y </a:t>
            </a:r>
            <a:r>
              <a:rPr lang="en-US" sz="2400" dirty="0" err="1" smtClean="0">
                <a:latin typeface="Arial" charset="0"/>
                <a:ea typeface="Arial" charset="0"/>
                <a:cs typeface="Arial" charset="0"/>
              </a:rPr>
              <a:t>cei</a:t>
            </a:r>
            <a:r>
              <a:rPr lang="en-US" sz="2400" dirty="0" smtClean="0">
                <a:latin typeface="Arial" charset="0"/>
                <a:ea typeface="Arial" charset="0"/>
                <a:cs typeface="Arial" charset="0"/>
              </a:rPr>
              <a:t> </a:t>
            </a:r>
            <a:r>
              <a:rPr lang="en-US" sz="2400" dirty="0" err="1" smtClean="0">
                <a:latin typeface="Arial" charset="0"/>
                <a:ea typeface="Arial" charset="0"/>
                <a:cs typeface="Arial" charset="0"/>
              </a:rPr>
              <a:t>hiroes</a:t>
            </a:r>
            <a:r>
              <a:rPr lang="en-US" sz="2400" dirty="0" smtClean="0">
                <a:latin typeface="Arial" charset="0"/>
                <a:ea typeface="Arial" charset="0"/>
                <a:cs typeface="Arial" charset="0"/>
              </a:rPr>
              <a:t>,                               Do not think you will have a long life,</a:t>
            </a:r>
          </a:p>
          <a:p>
            <a:r>
              <a:rPr lang="en-US" sz="2400" dirty="0" smtClean="0">
                <a:latin typeface="Arial" charset="0"/>
                <a:ea typeface="Arial" charset="0"/>
                <a:cs typeface="Arial" charset="0"/>
              </a:rPr>
              <a:t>Cans </a:t>
            </a:r>
            <a:r>
              <a:rPr lang="en-US" sz="2400" dirty="0" err="1" smtClean="0">
                <a:latin typeface="Arial" charset="0"/>
                <a:ea typeface="Arial" charset="0"/>
                <a:cs typeface="Arial" charset="0"/>
              </a:rPr>
              <a:t>dyma</a:t>
            </a:r>
            <a:r>
              <a:rPr lang="en-US" sz="2400" dirty="0" smtClean="0">
                <a:latin typeface="Arial" charset="0"/>
                <a:ea typeface="Arial" charset="0"/>
                <a:cs typeface="Arial" charset="0"/>
              </a:rPr>
              <a:t>, </a:t>
            </a:r>
            <a:r>
              <a:rPr lang="en-US" sz="2400" dirty="0" err="1" smtClean="0">
                <a:latin typeface="Arial" charset="0"/>
                <a:ea typeface="Arial" charset="0"/>
                <a:cs typeface="Arial" charset="0"/>
              </a:rPr>
              <a:t>ddyn</a:t>
            </a:r>
            <a:r>
              <a:rPr lang="en-US" sz="2400" dirty="0" smtClean="0">
                <a:latin typeface="Arial" charset="0"/>
                <a:ea typeface="Arial" charset="0"/>
                <a:cs typeface="Arial" charset="0"/>
              </a:rPr>
              <a:t>, </a:t>
            </a:r>
            <a:r>
              <a:rPr lang="en-US" sz="2400" dirty="0" err="1" smtClean="0">
                <a:latin typeface="Arial" charset="0"/>
                <a:ea typeface="Arial" charset="0"/>
                <a:cs typeface="Arial" charset="0"/>
              </a:rPr>
              <a:t>derfyn</a:t>
            </a:r>
            <a:r>
              <a:rPr lang="en-US" sz="2400" dirty="0" smtClean="0">
                <a:latin typeface="Arial" charset="0"/>
                <a:ea typeface="Arial" charset="0"/>
                <a:cs typeface="Arial" charset="0"/>
              </a:rPr>
              <a:t> </a:t>
            </a:r>
            <a:r>
              <a:rPr lang="en-US" sz="2400" dirty="0" err="1" smtClean="0">
                <a:latin typeface="Arial" charset="0"/>
                <a:ea typeface="Arial" charset="0"/>
                <a:cs typeface="Arial" charset="0"/>
              </a:rPr>
              <a:t>d’oes</a:t>
            </a:r>
            <a:r>
              <a:rPr lang="en-US" sz="2400" dirty="0" smtClean="0">
                <a:latin typeface="Arial" charset="0"/>
                <a:ea typeface="Arial" charset="0"/>
                <a:cs typeface="Arial" charset="0"/>
              </a:rPr>
              <a:t>.             For here, mankind, is your end.</a:t>
            </a:r>
          </a:p>
          <a:p>
            <a:endParaRPr lang="en-US" sz="2400" dirty="0">
              <a:latin typeface="Arial" charset="0"/>
              <a:ea typeface="Arial" charset="0"/>
              <a:cs typeface="Arial" charset="0"/>
            </a:endParaRPr>
          </a:p>
          <a:p>
            <a:r>
              <a:rPr lang="en-US" sz="2400" dirty="0" smtClean="0">
                <a:latin typeface="Arial" charset="0"/>
                <a:ea typeface="Arial" charset="0"/>
                <a:cs typeface="Arial" charset="0"/>
              </a:rPr>
              <a:t>William Morgan Williams.</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2916992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2035" y="1378226"/>
            <a:ext cx="11595652" cy="3108543"/>
          </a:xfrm>
          <a:prstGeom prst="rect">
            <a:avLst/>
          </a:prstGeom>
          <a:noFill/>
        </p:spPr>
        <p:txBody>
          <a:bodyPr wrap="square" rtlCol="0">
            <a:spAutoFit/>
          </a:bodyPr>
          <a:lstStyle/>
          <a:p>
            <a:r>
              <a:rPr lang="en-US" sz="2800" dirty="0" smtClean="0">
                <a:latin typeface="Arial" charset="0"/>
                <a:ea typeface="Arial" charset="0"/>
                <a:cs typeface="Arial" charset="0"/>
              </a:rPr>
              <a:t>For many faith was their anchor. </a:t>
            </a:r>
          </a:p>
          <a:p>
            <a:r>
              <a:rPr lang="en-US" sz="2800" dirty="0" smtClean="0">
                <a:latin typeface="Arial" charset="0"/>
                <a:ea typeface="Arial" charset="0"/>
                <a:cs typeface="Arial" charset="0"/>
              </a:rPr>
              <a:t>In may 1855, the daughter of Ebenezer </a:t>
            </a:r>
            <a:r>
              <a:rPr lang="en-US" sz="2800" dirty="0">
                <a:latin typeface="Arial" charset="0"/>
                <a:ea typeface="Arial" charset="0"/>
                <a:cs typeface="Arial" charset="0"/>
              </a:rPr>
              <a:t>T</a:t>
            </a:r>
            <a:r>
              <a:rPr lang="en-US" sz="2800" dirty="0" smtClean="0">
                <a:latin typeface="Arial" charset="0"/>
                <a:ea typeface="Arial" charset="0"/>
                <a:cs typeface="Arial" charset="0"/>
              </a:rPr>
              <a:t>homas, </a:t>
            </a:r>
            <a:r>
              <a:rPr lang="en-US" sz="2800" dirty="0" err="1" smtClean="0">
                <a:latin typeface="Arial" charset="0"/>
                <a:ea typeface="Arial" charset="0"/>
                <a:cs typeface="Arial" charset="0"/>
              </a:rPr>
              <a:t>Eben</a:t>
            </a:r>
            <a:r>
              <a:rPr lang="en-US" sz="2800" dirty="0" smtClean="0">
                <a:latin typeface="Arial" charset="0"/>
                <a:ea typeface="Arial" charset="0"/>
                <a:cs typeface="Arial" charset="0"/>
              </a:rPr>
              <a:t> </a:t>
            </a:r>
            <a:r>
              <a:rPr lang="en-US" sz="2800" dirty="0" err="1" smtClean="0">
                <a:latin typeface="Arial" charset="0"/>
                <a:ea typeface="Arial" charset="0"/>
                <a:cs typeface="Arial" charset="0"/>
              </a:rPr>
              <a:t>Fardd</a:t>
            </a:r>
            <a:r>
              <a:rPr lang="en-US" sz="2800" dirty="0" smtClean="0">
                <a:latin typeface="Arial" charset="0"/>
                <a:ea typeface="Arial" charset="0"/>
                <a:cs typeface="Arial" charset="0"/>
              </a:rPr>
              <a:t> 91802-63), died. Three years later, another of his three daughters died. In 1859, hi nephew and his best friend both died. The year 1860 saw the death of his wife, while in </a:t>
            </a:r>
            <a:r>
              <a:rPr lang="en-US" sz="2800" dirty="0">
                <a:latin typeface="Arial" charset="0"/>
                <a:ea typeface="Arial" charset="0"/>
                <a:cs typeface="Arial" charset="0"/>
              </a:rPr>
              <a:t>J</a:t>
            </a:r>
            <a:r>
              <a:rPr lang="en-US" sz="2800" dirty="0" smtClean="0">
                <a:latin typeface="Arial" charset="0"/>
                <a:ea typeface="Arial" charset="0"/>
                <a:cs typeface="Arial" charset="0"/>
              </a:rPr>
              <a:t>anuary 1861, hi son ‘</a:t>
            </a:r>
            <a:r>
              <a:rPr lang="en-US" sz="2800" dirty="0" err="1" smtClean="0">
                <a:latin typeface="Arial" charset="0"/>
                <a:ea typeface="Arial" charset="0"/>
                <a:cs typeface="Arial" charset="0"/>
              </a:rPr>
              <a:t>canwyll</a:t>
            </a:r>
            <a:r>
              <a:rPr lang="en-US" sz="2800" dirty="0" smtClean="0">
                <a:latin typeface="Arial" charset="0"/>
                <a:ea typeface="Arial" charset="0"/>
                <a:cs typeface="Arial" charset="0"/>
              </a:rPr>
              <a:t> </a:t>
            </a:r>
            <a:r>
              <a:rPr lang="en-US" sz="2800" dirty="0" err="1" smtClean="0">
                <a:latin typeface="Arial" charset="0"/>
                <a:ea typeface="Arial" charset="0"/>
                <a:cs typeface="Arial" charset="0"/>
              </a:rPr>
              <a:t>ei</a:t>
            </a:r>
            <a:r>
              <a:rPr lang="en-US" sz="2800" dirty="0" smtClean="0">
                <a:latin typeface="Arial" charset="0"/>
                <a:ea typeface="Arial" charset="0"/>
                <a:cs typeface="Arial" charset="0"/>
              </a:rPr>
              <a:t> </a:t>
            </a:r>
            <a:r>
              <a:rPr lang="en-US" sz="2800" dirty="0" err="1" smtClean="0">
                <a:latin typeface="Arial" charset="0"/>
                <a:ea typeface="Arial" charset="0"/>
                <a:cs typeface="Arial" charset="0"/>
              </a:rPr>
              <a:t>lygaid</a:t>
            </a:r>
            <a:r>
              <a:rPr lang="en-US" sz="2800" dirty="0" smtClean="0">
                <a:latin typeface="Arial" charset="0"/>
                <a:ea typeface="Arial" charset="0"/>
                <a:cs typeface="Arial" charset="0"/>
              </a:rPr>
              <a:t>’ died. Despite these experiences of sadness and despair he wrote the hymn ‘O! </a:t>
            </a:r>
            <a:r>
              <a:rPr lang="en-US" sz="2800" dirty="0" err="1" smtClean="0">
                <a:latin typeface="Arial" charset="0"/>
                <a:ea typeface="Arial" charset="0"/>
                <a:cs typeface="Arial" charset="0"/>
              </a:rPr>
              <a:t>Fy</a:t>
            </a:r>
            <a:r>
              <a:rPr lang="en-US" sz="2800" dirty="0" smtClean="0">
                <a:latin typeface="Arial" charset="0"/>
                <a:ea typeface="Arial" charset="0"/>
                <a:cs typeface="Arial" charset="0"/>
              </a:rPr>
              <a:t> </a:t>
            </a:r>
            <a:r>
              <a:rPr lang="en-US" sz="2800" dirty="0" err="1" smtClean="0">
                <a:latin typeface="Arial" charset="0"/>
                <a:ea typeface="Arial" charset="0"/>
                <a:cs typeface="Arial" charset="0"/>
              </a:rPr>
              <a:t>Iesu</a:t>
            </a:r>
            <a:r>
              <a:rPr lang="en-US" sz="2800" dirty="0" smtClean="0">
                <a:latin typeface="Arial" charset="0"/>
                <a:ea typeface="Arial" charset="0"/>
                <a:cs typeface="Arial" charset="0"/>
              </a:rPr>
              <a:t> </a:t>
            </a:r>
            <a:r>
              <a:rPr lang="en-US" sz="2800" dirty="0" err="1" smtClean="0">
                <a:latin typeface="Arial" charset="0"/>
                <a:ea typeface="Arial" charset="0"/>
                <a:cs typeface="Arial" charset="0"/>
              </a:rPr>
              <a:t>bendigedig</a:t>
            </a:r>
            <a:r>
              <a:rPr lang="en-US" sz="2800" dirty="0" smtClean="0">
                <a:latin typeface="Arial" charset="0"/>
                <a:ea typeface="Arial" charset="0"/>
                <a:cs typeface="Arial" charset="0"/>
              </a:rPr>
              <a:t>, </a:t>
            </a:r>
            <a:r>
              <a:rPr lang="en-US" sz="2800" dirty="0" err="1" smtClean="0">
                <a:latin typeface="Arial" charset="0"/>
                <a:ea typeface="Arial" charset="0"/>
                <a:cs typeface="Arial" charset="0"/>
              </a:rPr>
              <a:t>unig</a:t>
            </a:r>
            <a:r>
              <a:rPr lang="en-US" sz="2800" dirty="0" smtClean="0">
                <a:latin typeface="Arial" charset="0"/>
                <a:ea typeface="Arial" charset="0"/>
                <a:cs typeface="Arial" charset="0"/>
              </a:rPr>
              <a:t> </a:t>
            </a:r>
            <a:r>
              <a:rPr lang="en-US" sz="2800" dirty="0" err="1" smtClean="0">
                <a:latin typeface="Arial" charset="0"/>
                <a:ea typeface="Arial" charset="0"/>
                <a:cs typeface="Arial" charset="0"/>
              </a:rPr>
              <a:t>gwmni</a:t>
            </a:r>
            <a:r>
              <a:rPr lang="en-US" sz="2800" dirty="0" smtClean="0">
                <a:latin typeface="Arial" charset="0"/>
                <a:ea typeface="Arial" charset="0"/>
                <a:cs typeface="Arial" charset="0"/>
              </a:rPr>
              <a:t> </a:t>
            </a:r>
            <a:r>
              <a:rPr lang="en-US" sz="2800" dirty="0" err="1" smtClean="0">
                <a:latin typeface="Arial" charset="0"/>
                <a:ea typeface="Arial" charset="0"/>
                <a:cs typeface="Arial" charset="0"/>
              </a:rPr>
              <a:t>f’enaid</a:t>
            </a:r>
            <a:r>
              <a:rPr lang="en-US" sz="2800" dirty="0" smtClean="0">
                <a:latin typeface="Arial" charset="0"/>
                <a:ea typeface="Arial" charset="0"/>
                <a:cs typeface="Arial" charset="0"/>
              </a:rPr>
              <a:t> </a:t>
            </a:r>
            <a:r>
              <a:rPr lang="en-US" sz="2800" dirty="0" err="1" smtClean="0">
                <a:latin typeface="Arial" charset="0"/>
                <a:ea typeface="Arial" charset="0"/>
                <a:cs typeface="Arial" charset="0"/>
              </a:rPr>
              <a:t>gwan</a:t>
            </a:r>
            <a:r>
              <a:rPr lang="en-US" sz="2800" dirty="0" smtClean="0">
                <a:latin typeface="Arial" charset="0"/>
                <a:ea typeface="Arial" charset="0"/>
                <a:cs typeface="Arial" charset="0"/>
              </a:rPr>
              <a:t>’.</a:t>
            </a:r>
            <a:endParaRPr lang="en-US" sz="2800" dirty="0">
              <a:latin typeface="Arial" charset="0"/>
              <a:ea typeface="Arial" charset="0"/>
              <a:cs typeface="Arial" charset="0"/>
            </a:endParaRPr>
          </a:p>
        </p:txBody>
      </p:sp>
    </p:spTree>
    <p:extLst>
      <p:ext uri="{BB962C8B-B14F-4D97-AF65-F5344CB8AC3E}">
        <p14:creationId xmlns:p14="http://schemas.microsoft.com/office/powerpoint/2010/main" val="2031982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1696278"/>
            <a:ext cx="11516139" cy="3416320"/>
          </a:xfrm>
          <a:prstGeom prst="rect">
            <a:avLst/>
          </a:prstGeom>
          <a:noFill/>
        </p:spPr>
        <p:txBody>
          <a:bodyPr wrap="square" rtlCol="0">
            <a:spAutoFit/>
          </a:bodyPr>
          <a:lstStyle/>
          <a:p>
            <a:r>
              <a:rPr lang="en-US" sz="2400" dirty="0" smtClean="0">
                <a:latin typeface="Arial" charset="0"/>
                <a:ea typeface="Arial" charset="0"/>
                <a:cs typeface="Arial" charset="0"/>
              </a:rPr>
              <a:t>People who had beaten the odds and survived into old age were treated as novelties. Mary </a:t>
            </a:r>
            <a:r>
              <a:rPr lang="en-US" sz="2400" dirty="0">
                <a:latin typeface="Arial" charset="0"/>
                <a:ea typeface="Arial" charset="0"/>
                <a:cs typeface="Arial" charset="0"/>
              </a:rPr>
              <a:t>D</a:t>
            </a:r>
            <a:r>
              <a:rPr lang="en-US" sz="2400" dirty="0" smtClean="0">
                <a:latin typeface="Arial" charset="0"/>
                <a:ea typeface="Arial" charset="0"/>
                <a:cs typeface="Arial" charset="0"/>
              </a:rPr>
              <a:t>avies of </a:t>
            </a:r>
            <a:r>
              <a:rPr lang="en-US" sz="2400" dirty="0" err="1" smtClean="0">
                <a:latin typeface="Arial" charset="0"/>
                <a:ea typeface="Arial" charset="0"/>
                <a:cs typeface="Arial" charset="0"/>
              </a:rPr>
              <a:t>Llanfynydd</a:t>
            </a:r>
            <a:r>
              <a:rPr lang="en-US" sz="2400" dirty="0" smtClean="0">
                <a:latin typeface="Arial" charset="0"/>
                <a:ea typeface="Arial" charset="0"/>
                <a:cs typeface="Arial" charset="0"/>
              </a:rPr>
              <a:t>, a centenarian, had 86 grandchildren but had never once left the village.</a:t>
            </a:r>
          </a:p>
          <a:p>
            <a:r>
              <a:rPr lang="en-US" sz="2400" dirty="0" smtClean="0">
                <a:latin typeface="Arial" charset="0"/>
                <a:ea typeface="Arial" charset="0"/>
                <a:cs typeface="Arial" charset="0"/>
              </a:rPr>
              <a:t>In July 1817, one of the tenants of </a:t>
            </a:r>
            <a:r>
              <a:rPr lang="en-US" sz="2400" dirty="0" err="1" smtClean="0">
                <a:latin typeface="Arial" charset="0"/>
                <a:ea typeface="Arial" charset="0"/>
                <a:cs typeface="Arial" charset="0"/>
              </a:rPr>
              <a:t>J.B.Bruce</a:t>
            </a:r>
            <a:r>
              <a:rPr lang="en-US" sz="2400" dirty="0" smtClean="0">
                <a:latin typeface="Arial" charset="0"/>
                <a:ea typeface="Arial" charset="0"/>
                <a:cs typeface="Arial" charset="0"/>
              </a:rPr>
              <a:t>, </a:t>
            </a:r>
            <a:r>
              <a:rPr lang="en-US" sz="2400" dirty="0" err="1" smtClean="0">
                <a:latin typeface="Arial" charset="0"/>
                <a:ea typeface="Arial" charset="0"/>
                <a:cs typeface="Arial" charset="0"/>
              </a:rPr>
              <a:t>Aberdare</a:t>
            </a:r>
            <a:r>
              <a:rPr lang="en-US" sz="2400" dirty="0" smtClean="0">
                <a:latin typeface="Arial" charset="0"/>
                <a:ea typeface="Arial" charset="0"/>
                <a:cs typeface="Arial" charset="0"/>
              </a:rPr>
              <a:t>, an 87 year old woman, died after ploughing with oven for nine hours.</a:t>
            </a:r>
          </a:p>
          <a:p>
            <a:r>
              <a:rPr lang="en-US" sz="2400" dirty="0" smtClean="0">
                <a:latin typeface="Arial" charset="0"/>
                <a:ea typeface="Arial" charset="0"/>
                <a:cs typeface="Arial" charset="0"/>
              </a:rPr>
              <a:t>In 1821 </a:t>
            </a:r>
            <a:r>
              <a:rPr lang="en-US" sz="2400" i="1" dirty="0" smtClean="0">
                <a:latin typeface="Arial" charset="0"/>
                <a:ea typeface="Arial" charset="0"/>
                <a:cs typeface="Arial" charset="0"/>
              </a:rPr>
              <a:t>The Cambrian </a:t>
            </a:r>
            <a:r>
              <a:rPr lang="en-US" sz="2400" dirty="0" smtClean="0">
                <a:latin typeface="Arial" charset="0"/>
                <a:ea typeface="Arial" charset="0"/>
                <a:cs typeface="Arial" charset="0"/>
              </a:rPr>
              <a:t>reported the death of a ‘</a:t>
            </a:r>
            <a:r>
              <a:rPr lang="en-US" sz="2400" dirty="0" err="1" smtClean="0">
                <a:latin typeface="Arial" charset="0"/>
                <a:ea typeface="Arial" charset="0"/>
                <a:cs typeface="Arial" charset="0"/>
              </a:rPr>
              <a:t>Merioneth</a:t>
            </a:r>
            <a:r>
              <a:rPr lang="en-US" sz="2400" dirty="0" smtClean="0">
                <a:latin typeface="Arial" charset="0"/>
                <a:ea typeface="Arial" charset="0"/>
                <a:cs typeface="Arial" charset="0"/>
              </a:rPr>
              <a:t> Methuselah’ who at 105 the farmer had: </a:t>
            </a:r>
            <a:r>
              <a:rPr lang="en-US" sz="2400" i="1" dirty="0" smtClean="0">
                <a:latin typeface="Arial" charset="0"/>
                <a:ea typeface="Arial" charset="0"/>
                <a:cs typeface="Arial" charset="0"/>
              </a:rPr>
              <a:t>‘by his first wife 30 children, 10 by his second, 4 by his third and 7 by two concubines. His youngest son was 81 years younger than his eldest and 800 persons, descended from his body, attended his funeral’.</a:t>
            </a:r>
            <a:endParaRPr lang="en-US" sz="2400" i="1" dirty="0">
              <a:latin typeface="Arial" charset="0"/>
              <a:ea typeface="Arial" charset="0"/>
              <a:cs typeface="Arial" charset="0"/>
            </a:endParaRPr>
          </a:p>
        </p:txBody>
      </p:sp>
    </p:spTree>
    <p:extLst>
      <p:ext uri="{BB962C8B-B14F-4D97-AF65-F5344CB8AC3E}">
        <p14:creationId xmlns:p14="http://schemas.microsoft.com/office/powerpoint/2010/main" val="89876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1417982"/>
            <a:ext cx="11198087" cy="4893647"/>
          </a:xfrm>
          <a:prstGeom prst="rect">
            <a:avLst/>
          </a:prstGeom>
          <a:noFill/>
        </p:spPr>
        <p:txBody>
          <a:bodyPr wrap="square" rtlCol="0">
            <a:spAutoFit/>
          </a:bodyPr>
          <a:lstStyle/>
          <a:p>
            <a:r>
              <a:rPr lang="en-US" sz="2400" dirty="0" smtClean="0">
                <a:latin typeface="Arial" charset="0"/>
                <a:ea typeface="Arial" charset="0"/>
                <a:cs typeface="Arial" charset="0"/>
              </a:rPr>
              <a:t>The orphan was not a character for sentiments ballads and pictures, but an all too frequent reality. Many were left to fend for themselves. David Evans (1814-91), </a:t>
            </a:r>
            <a:r>
              <a:rPr lang="en-US" sz="2400" dirty="0" err="1" smtClean="0">
                <a:latin typeface="Arial" charset="0"/>
                <a:ea typeface="Arial" charset="0"/>
                <a:cs typeface="Arial" charset="0"/>
              </a:rPr>
              <a:t>Dewi</a:t>
            </a:r>
            <a:r>
              <a:rPr lang="en-US" sz="2400" dirty="0" smtClean="0">
                <a:latin typeface="Arial" charset="0"/>
                <a:ea typeface="Arial" charset="0"/>
                <a:cs typeface="Arial" charset="0"/>
              </a:rPr>
              <a:t> </a:t>
            </a:r>
            <a:r>
              <a:rPr lang="en-US" sz="2400" dirty="0" err="1">
                <a:latin typeface="Arial" charset="0"/>
                <a:ea typeface="Arial" charset="0"/>
                <a:cs typeface="Arial" charset="0"/>
              </a:rPr>
              <a:t>D</a:t>
            </a:r>
            <a:r>
              <a:rPr lang="en-US" sz="2400" dirty="0" err="1" smtClean="0">
                <a:latin typeface="Arial" charset="0"/>
                <a:ea typeface="Arial" charset="0"/>
                <a:cs typeface="Arial" charset="0"/>
              </a:rPr>
              <a:t>awel</a:t>
            </a:r>
            <a:r>
              <a:rPr lang="en-US" sz="2400" dirty="0" smtClean="0">
                <a:latin typeface="Arial" charset="0"/>
                <a:ea typeface="Arial" charset="0"/>
                <a:cs typeface="Arial" charset="0"/>
              </a:rPr>
              <a:t>, was one of nine children left destitute when their father, a tailor drowned in the river </a:t>
            </a:r>
            <a:r>
              <a:rPr lang="en-US" sz="2400" dirty="0" err="1" smtClean="0">
                <a:latin typeface="Arial" charset="0"/>
                <a:ea typeface="Arial" charset="0"/>
                <a:cs typeface="Arial" charset="0"/>
              </a:rPr>
              <a:t>Cothi</a:t>
            </a:r>
            <a:r>
              <a:rPr lang="en-US" sz="2400" dirty="0" smtClean="0">
                <a:latin typeface="Arial" charset="0"/>
                <a:ea typeface="Arial" charset="0"/>
                <a:cs typeface="Arial" charset="0"/>
              </a:rPr>
              <a:t> on 9 December 1833.</a:t>
            </a:r>
          </a:p>
          <a:p>
            <a:endParaRPr lang="en-US" sz="2400" dirty="0">
              <a:latin typeface="Arial" charset="0"/>
              <a:ea typeface="Arial" charset="0"/>
              <a:cs typeface="Arial" charset="0"/>
            </a:endParaRPr>
          </a:p>
          <a:p>
            <a:r>
              <a:rPr lang="en-US" sz="2400" dirty="0" smtClean="0">
                <a:latin typeface="Arial" charset="0"/>
                <a:ea typeface="Arial" charset="0"/>
                <a:cs typeface="Arial" charset="0"/>
              </a:rPr>
              <a:t>Ideal families were idealized in Victorian literature, principally because they so rarely existed in real life.</a:t>
            </a:r>
          </a:p>
          <a:p>
            <a:endParaRPr lang="en-US" sz="2400" dirty="0">
              <a:latin typeface="Arial" charset="0"/>
              <a:ea typeface="Arial" charset="0"/>
              <a:cs typeface="Arial" charset="0"/>
            </a:endParaRPr>
          </a:p>
          <a:p>
            <a:r>
              <a:rPr lang="en-US" sz="2400" dirty="0" smtClean="0">
                <a:latin typeface="Arial" charset="0"/>
                <a:ea typeface="Arial" charset="0"/>
                <a:cs typeface="Arial" charset="0"/>
              </a:rPr>
              <a:t>Welsh Society in the nineteenth century was a young society, but it was also one where they died young. Dr. William Kay reported that: </a:t>
            </a:r>
            <a:r>
              <a:rPr lang="en-US" sz="2400" i="1" dirty="0" smtClean="0">
                <a:latin typeface="Arial" charset="0"/>
                <a:ea typeface="Arial" charset="0"/>
                <a:cs typeface="Arial" charset="0"/>
              </a:rPr>
              <a:t>‘more than half of the funerals which take place in </a:t>
            </a:r>
            <a:r>
              <a:rPr lang="en-US" sz="2400" i="1" dirty="0" err="1" smtClean="0">
                <a:latin typeface="Arial" charset="0"/>
                <a:ea typeface="Arial" charset="0"/>
                <a:cs typeface="Arial" charset="0"/>
              </a:rPr>
              <a:t>Merthyr</a:t>
            </a:r>
            <a:r>
              <a:rPr lang="en-US" sz="2400" i="1" dirty="0" smtClean="0">
                <a:latin typeface="Arial" charset="0"/>
                <a:ea typeface="Arial" charset="0"/>
                <a:cs typeface="Arial" charset="0"/>
              </a:rPr>
              <a:t> are those of children under the age of five; and more than one-fourth of infants under a year.’</a:t>
            </a:r>
          </a:p>
          <a:p>
            <a:r>
              <a:rPr lang="en-US" sz="2400" dirty="0" smtClean="0">
                <a:latin typeface="Arial" charset="0"/>
                <a:ea typeface="Arial" charset="0"/>
                <a:cs typeface="Arial" charset="0"/>
              </a:rPr>
              <a:t>Report 1854.</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8667601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4313" y="1351722"/>
            <a:ext cx="11251096" cy="3046988"/>
          </a:xfrm>
          <a:prstGeom prst="rect">
            <a:avLst/>
          </a:prstGeom>
          <a:noFill/>
        </p:spPr>
        <p:txBody>
          <a:bodyPr wrap="square" rtlCol="0">
            <a:spAutoFit/>
          </a:bodyPr>
          <a:lstStyle/>
          <a:p>
            <a:r>
              <a:rPr lang="en-US" sz="2400" dirty="0" smtClean="0">
                <a:latin typeface="Arial" charset="0"/>
                <a:ea typeface="Arial" charset="0"/>
                <a:cs typeface="Arial" charset="0"/>
              </a:rPr>
              <a:t>One of the most dangerous places in Wales during the nineteenth century was in bed, especially when a woman was giving birth.</a:t>
            </a:r>
          </a:p>
          <a:p>
            <a:r>
              <a:rPr lang="en-US" sz="2400" dirty="0" smtClean="0">
                <a:latin typeface="Arial" charset="0"/>
                <a:ea typeface="Arial" charset="0"/>
                <a:cs typeface="Arial" charset="0"/>
              </a:rPr>
              <a:t>To relieve some of the pain and trauma, </a:t>
            </a:r>
            <a:r>
              <a:rPr lang="en-US" sz="2400" dirty="0" err="1" smtClean="0">
                <a:latin typeface="Arial" charset="0"/>
                <a:ea typeface="Arial" charset="0"/>
                <a:cs typeface="Arial" charset="0"/>
              </a:rPr>
              <a:t>Dr</a:t>
            </a:r>
            <a:r>
              <a:rPr lang="en-US" sz="2400" dirty="0" smtClean="0">
                <a:latin typeface="Arial" charset="0"/>
                <a:ea typeface="Arial" charset="0"/>
                <a:cs typeface="Arial" charset="0"/>
              </a:rPr>
              <a:t> Richard Williams of </a:t>
            </a:r>
            <a:r>
              <a:rPr lang="en-US" sz="2400" dirty="0" err="1" smtClean="0">
                <a:latin typeface="Arial" charset="0"/>
                <a:ea typeface="Arial" charset="0"/>
                <a:cs typeface="Arial" charset="0"/>
              </a:rPr>
              <a:t>Aberystwyth</a:t>
            </a:r>
            <a:r>
              <a:rPr lang="en-US" sz="2400" dirty="0" smtClean="0">
                <a:latin typeface="Arial" charset="0"/>
                <a:ea typeface="Arial" charset="0"/>
                <a:cs typeface="Arial" charset="0"/>
              </a:rPr>
              <a:t> reported that women were given :</a:t>
            </a:r>
            <a:r>
              <a:rPr lang="en-US" sz="2400" i="1" dirty="0" smtClean="0">
                <a:latin typeface="Arial" charset="0"/>
                <a:ea typeface="Arial" charset="0"/>
                <a:cs typeface="Arial" charset="0"/>
              </a:rPr>
              <a:t>’large potations of gin and water and I can bear testimony to the impunity with which spirituous liquors may be administered during </a:t>
            </a:r>
            <a:r>
              <a:rPr lang="en-US" sz="2400" i="1" dirty="0" err="1" smtClean="0">
                <a:latin typeface="Arial" charset="0"/>
                <a:ea typeface="Arial" charset="0"/>
                <a:cs typeface="Arial" charset="0"/>
              </a:rPr>
              <a:t>labour</a:t>
            </a:r>
            <a:r>
              <a:rPr lang="en-US" sz="2400" i="1" dirty="0" smtClean="0">
                <a:latin typeface="Arial" charset="0"/>
                <a:ea typeface="Arial" charset="0"/>
                <a:cs typeface="Arial" charset="0"/>
              </a:rPr>
              <a:t>”.</a:t>
            </a:r>
            <a:r>
              <a:rPr lang="en-US" sz="2400" dirty="0" smtClean="0">
                <a:latin typeface="Arial" charset="0"/>
                <a:ea typeface="Arial" charset="0"/>
                <a:cs typeface="Arial" charset="0"/>
              </a:rPr>
              <a:t> In The Cambrian in 1853, there was an advert for </a:t>
            </a:r>
            <a:r>
              <a:rPr lang="en-US" sz="2400" dirty="0" err="1" smtClean="0">
                <a:latin typeface="Arial" charset="0"/>
                <a:ea typeface="Arial" charset="0"/>
                <a:cs typeface="Arial" charset="0"/>
              </a:rPr>
              <a:t>Dr</a:t>
            </a:r>
            <a:r>
              <a:rPr lang="en-US" sz="2400" dirty="0" smtClean="0">
                <a:latin typeface="Arial" charset="0"/>
                <a:ea typeface="Arial" charset="0"/>
                <a:cs typeface="Arial" charset="0"/>
              </a:rPr>
              <a:t> Townshend’s ‘American Atmospheric Breast Cup’ whose purpose was </a:t>
            </a:r>
            <a:r>
              <a:rPr lang="en-US" sz="2400" i="1" dirty="0" smtClean="0">
                <a:latin typeface="Arial" charset="0"/>
                <a:ea typeface="Arial" charset="0"/>
                <a:cs typeface="Arial" charset="0"/>
              </a:rPr>
              <a:t>‘ designed to draw milk from the breasts after the loss of the child’.</a:t>
            </a:r>
            <a:endParaRPr lang="en-US" sz="2400" i="1" dirty="0">
              <a:latin typeface="Arial" charset="0"/>
              <a:ea typeface="Arial" charset="0"/>
              <a:cs typeface="Arial" charset="0"/>
            </a:endParaRPr>
          </a:p>
        </p:txBody>
      </p:sp>
    </p:spTree>
    <p:extLst>
      <p:ext uri="{BB962C8B-B14F-4D97-AF65-F5344CB8AC3E}">
        <p14:creationId xmlns:p14="http://schemas.microsoft.com/office/powerpoint/2010/main" val="12557928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791" y="1510748"/>
            <a:ext cx="11569148" cy="4154984"/>
          </a:xfrm>
          <a:prstGeom prst="rect">
            <a:avLst/>
          </a:prstGeom>
          <a:noFill/>
        </p:spPr>
        <p:txBody>
          <a:bodyPr wrap="square" rtlCol="0">
            <a:spAutoFit/>
          </a:bodyPr>
          <a:lstStyle/>
          <a:p>
            <a:r>
              <a:rPr lang="en-US" sz="2400" dirty="0" smtClean="0">
                <a:latin typeface="Arial" charset="0"/>
                <a:ea typeface="Arial" charset="0"/>
                <a:cs typeface="Arial" charset="0"/>
              </a:rPr>
              <a:t>The most dangerous period of life was the first month, then the first year. Afterwards the odds on survival increased significantly.</a:t>
            </a:r>
          </a:p>
          <a:p>
            <a:r>
              <a:rPr lang="en-US" sz="2400" dirty="0" smtClean="0">
                <a:latin typeface="Arial" charset="0"/>
                <a:ea typeface="Arial" charset="0"/>
                <a:cs typeface="Arial" charset="0"/>
              </a:rPr>
              <a:t>In New Quay, Ceredigion, the Churchyard grave stones  record the death of Thomas Nicholas, a sailor, and his wife </a:t>
            </a:r>
            <a:r>
              <a:rPr lang="en-US" sz="2400" dirty="0">
                <a:latin typeface="Arial" charset="0"/>
                <a:ea typeface="Arial" charset="0"/>
                <a:cs typeface="Arial" charset="0"/>
              </a:rPr>
              <a:t>M</a:t>
            </a:r>
            <a:r>
              <a:rPr lang="en-US" sz="2400" dirty="0" smtClean="0">
                <a:latin typeface="Arial" charset="0"/>
                <a:ea typeface="Arial" charset="0"/>
                <a:cs typeface="Arial" charset="0"/>
              </a:rPr>
              <a:t>argaret lost six children between 1854 and 1865. The tombstone of Elizabeth and Griffith Davies records the deaths of their eleven children who passed away between 1801- 1829.</a:t>
            </a:r>
          </a:p>
          <a:p>
            <a:r>
              <a:rPr lang="en-US" sz="2400" dirty="0" smtClean="0">
                <a:latin typeface="Arial" charset="0"/>
                <a:ea typeface="Arial" charset="0"/>
                <a:cs typeface="Arial" charset="0"/>
              </a:rPr>
              <a:t>Many have suggested that the Herodian experience of nineteenth century societies hardened people to death. With infant mortality rates high, and the death of a child probable,  rather than a possible outcome, it is suggested that contemporaries did not make an emotional investment in their children.</a:t>
            </a:r>
          </a:p>
          <a:p>
            <a:endParaRPr lang="en-US" sz="2400" dirty="0">
              <a:latin typeface="Arial" charset="0"/>
              <a:ea typeface="Arial" charset="0"/>
              <a:cs typeface="Arial" charset="0"/>
            </a:endParaRPr>
          </a:p>
        </p:txBody>
      </p:sp>
    </p:spTree>
    <p:extLst>
      <p:ext uri="{BB962C8B-B14F-4D97-AF65-F5344CB8AC3E}">
        <p14:creationId xmlns:p14="http://schemas.microsoft.com/office/powerpoint/2010/main" val="6411976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8783" y="1470991"/>
            <a:ext cx="11648660" cy="4154984"/>
          </a:xfrm>
          <a:prstGeom prst="rect">
            <a:avLst/>
          </a:prstGeom>
          <a:noFill/>
        </p:spPr>
        <p:txBody>
          <a:bodyPr wrap="square" rtlCol="0">
            <a:spAutoFit/>
          </a:bodyPr>
          <a:lstStyle/>
          <a:p>
            <a:r>
              <a:rPr lang="en-US" sz="2400" dirty="0" smtClean="0">
                <a:latin typeface="Arial" charset="0"/>
                <a:ea typeface="Arial" charset="0"/>
                <a:cs typeface="Arial" charset="0"/>
              </a:rPr>
              <a:t>Given the problems of entering the world in the nineteenth century it was not surprising that mothers, desperate to avoid the burden of a child, murdered their unwanted offspring. Servants were often vulnerable to the attentions of sexual predators. In 1864, four servants were convicted and imprisoned at the </a:t>
            </a:r>
            <a:r>
              <a:rPr lang="en-US" sz="2400" dirty="0" err="1" smtClean="0">
                <a:latin typeface="Arial" charset="0"/>
                <a:ea typeface="Arial" charset="0"/>
                <a:cs typeface="Arial" charset="0"/>
              </a:rPr>
              <a:t>Pembrokeshire</a:t>
            </a:r>
            <a:r>
              <a:rPr lang="en-US" sz="2400" dirty="0" smtClean="0">
                <a:latin typeface="Arial" charset="0"/>
                <a:ea typeface="Arial" charset="0"/>
                <a:cs typeface="Arial" charset="0"/>
              </a:rPr>
              <a:t> Assizes for concealing the births of their children, when they were concealed in boxes.</a:t>
            </a:r>
          </a:p>
          <a:p>
            <a:endParaRPr lang="en-US" sz="2400" dirty="0">
              <a:latin typeface="Arial" charset="0"/>
              <a:ea typeface="Arial" charset="0"/>
              <a:cs typeface="Arial" charset="0"/>
            </a:endParaRPr>
          </a:p>
          <a:p>
            <a:r>
              <a:rPr lang="en-US" sz="2400" dirty="0" smtClean="0">
                <a:latin typeface="Arial" charset="0"/>
                <a:ea typeface="Arial" charset="0"/>
                <a:cs typeface="Arial" charset="0"/>
              </a:rPr>
              <a:t>Sometimes the reaction of the authorities are puzzling. When a three week old child was abandoned in Little Bridge Street, Carmarthen, the discoverer took it to the workhouse. The workhouse master refused to take it in and insisted that the person ‘put it back where you found it’. (CJ 1846)</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536046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8783" y="1020417"/>
            <a:ext cx="11993217" cy="4893647"/>
          </a:xfrm>
          <a:prstGeom prst="rect">
            <a:avLst/>
          </a:prstGeom>
          <a:noFill/>
        </p:spPr>
        <p:txBody>
          <a:bodyPr wrap="square" rtlCol="0">
            <a:spAutoFit/>
          </a:bodyPr>
          <a:lstStyle/>
          <a:p>
            <a:r>
              <a:rPr lang="en-US" sz="2400" dirty="0" smtClean="0">
                <a:latin typeface="Arial" charset="0"/>
                <a:ea typeface="Arial" charset="0"/>
                <a:cs typeface="Arial" charset="0"/>
              </a:rPr>
              <a:t>Rural cottages which were of ten depicted as part of the rural idyll were in fact pungent. The floors were of compacted mud and in 1864 while investigating the conditions in a cottage in the couth west, </a:t>
            </a:r>
            <a:r>
              <a:rPr lang="en-US" sz="2400" dirty="0" err="1" smtClean="0">
                <a:latin typeface="Arial" charset="0"/>
                <a:ea typeface="Arial" charset="0"/>
                <a:cs typeface="Arial" charset="0"/>
              </a:rPr>
              <a:t>Dr</a:t>
            </a:r>
            <a:r>
              <a:rPr lang="en-US" sz="2400" dirty="0" smtClean="0">
                <a:latin typeface="Arial" charset="0"/>
                <a:ea typeface="Arial" charset="0"/>
                <a:cs typeface="Arial" charset="0"/>
              </a:rPr>
              <a:t> Hunter found his feet sinking into the soft wet mud floor. To get some needed ventilation into the ‘habitation of death’ he punched a hole in the mud walls.</a:t>
            </a:r>
          </a:p>
          <a:p>
            <a:r>
              <a:rPr lang="en-US" sz="2400" dirty="0" smtClean="0">
                <a:latin typeface="Arial" charset="0"/>
                <a:ea typeface="Arial" charset="0"/>
                <a:cs typeface="Arial" charset="0"/>
              </a:rPr>
              <a:t>(7</a:t>
            </a:r>
            <a:r>
              <a:rPr lang="en-US" sz="2400" baseline="30000" dirty="0" smtClean="0">
                <a:latin typeface="Arial" charset="0"/>
                <a:ea typeface="Arial" charset="0"/>
                <a:cs typeface="Arial" charset="0"/>
              </a:rPr>
              <a:t>th</a:t>
            </a:r>
            <a:r>
              <a:rPr lang="en-US" sz="2400" dirty="0" smtClean="0">
                <a:latin typeface="Arial" charset="0"/>
                <a:ea typeface="Arial" charset="0"/>
                <a:cs typeface="Arial" charset="0"/>
              </a:rPr>
              <a:t> annual Report of the MOH for the Privy Council 1864, PP XX VI Appendix IX)</a:t>
            </a:r>
          </a:p>
          <a:p>
            <a:endParaRPr lang="en-US" sz="2400" dirty="0">
              <a:latin typeface="Arial" charset="0"/>
              <a:ea typeface="Arial" charset="0"/>
              <a:cs typeface="Arial" charset="0"/>
            </a:endParaRPr>
          </a:p>
          <a:p>
            <a:r>
              <a:rPr lang="en-US" sz="2400" dirty="0" smtClean="0">
                <a:latin typeface="Arial" charset="0"/>
                <a:ea typeface="Arial" charset="0"/>
                <a:cs typeface="Arial" charset="0"/>
              </a:rPr>
              <a:t>He went on to say that:</a:t>
            </a:r>
          </a:p>
          <a:p>
            <a:r>
              <a:rPr lang="en-US" sz="2400" i="1" dirty="0" smtClean="0">
                <a:latin typeface="Arial" charset="0"/>
                <a:ea typeface="Arial" charset="0"/>
                <a:cs typeface="Arial" charset="0"/>
              </a:rPr>
              <a:t>The farmer in Wales, as well as the </a:t>
            </a:r>
            <a:r>
              <a:rPr lang="en-US" sz="2400" i="1" dirty="0" err="1" smtClean="0">
                <a:latin typeface="Arial" charset="0"/>
                <a:ea typeface="Arial" charset="0"/>
                <a:cs typeface="Arial" charset="0"/>
              </a:rPr>
              <a:t>labourer</a:t>
            </a:r>
            <a:r>
              <a:rPr lang="en-US" sz="2400" i="1" dirty="0" smtClean="0">
                <a:latin typeface="Arial" charset="0"/>
                <a:ea typeface="Arial" charset="0"/>
                <a:cs typeface="Arial" charset="0"/>
              </a:rPr>
              <a:t> must be taken to mean a person generally badly lodged, and insufficiently fed and clothed </a:t>
            </a:r>
            <a:r>
              <a:rPr lang="mr-IN" sz="2400" i="1" dirty="0" smtClean="0">
                <a:latin typeface="Arial" charset="0"/>
                <a:ea typeface="Arial" charset="0"/>
                <a:cs typeface="Arial" charset="0"/>
              </a:rPr>
              <a:t>…</a:t>
            </a:r>
            <a:r>
              <a:rPr lang="en-GB" sz="2400" i="1" dirty="0" smtClean="0">
                <a:latin typeface="Arial" charset="0"/>
                <a:ea typeface="Arial" charset="0"/>
                <a:cs typeface="Arial" charset="0"/>
              </a:rPr>
              <a:t> In Cardiganshire district, a medical practitioner described the children as ‘pining for want of food as soon as weaned’, and thought that if the climate were cold the whole race would perish.</a:t>
            </a:r>
            <a:endParaRPr lang="en-US" sz="2400" i="1" dirty="0" smtClean="0">
              <a:latin typeface="Arial" charset="0"/>
              <a:ea typeface="Arial" charset="0"/>
              <a:cs typeface="Arial" charset="0"/>
            </a:endParaRPr>
          </a:p>
          <a:p>
            <a:endParaRPr lang="en-US" sz="2400" i="1" dirty="0">
              <a:latin typeface="Arial" charset="0"/>
              <a:ea typeface="Arial" charset="0"/>
              <a:cs typeface="Arial" charset="0"/>
            </a:endParaRPr>
          </a:p>
        </p:txBody>
      </p:sp>
    </p:spTree>
    <p:extLst>
      <p:ext uri="{BB962C8B-B14F-4D97-AF65-F5344CB8AC3E}">
        <p14:creationId xmlns:p14="http://schemas.microsoft.com/office/powerpoint/2010/main" val="8664100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8296" y="1232452"/>
            <a:ext cx="11688417" cy="2585323"/>
          </a:xfrm>
          <a:prstGeom prst="rect">
            <a:avLst/>
          </a:prstGeom>
          <a:noFill/>
        </p:spPr>
        <p:txBody>
          <a:bodyPr wrap="square" rtlCol="0">
            <a:spAutoFit/>
          </a:bodyPr>
          <a:lstStyle/>
          <a:p>
            <a:r>
              <a:rPr lang="en-US" sz="2400" dirty="0" smtClean="0">
                <a:latin typeface="Arial" charset="0"/>
                <a:ea typeface="Arial" charset="0"/>
                <a:cs typeface="Arial" charset="0"/>
              </a:rPr>
              <a:t>Work in the fields and the timber and </a:t>
            </a:r>
            <a:r>
              <a:rPr lang="en-US" sz="2400" dirty="0" err="1" smtClean="0">
                <a:latin typeface="Arial" charset="0"/>
                <a:ea typeface="Arial" charset="0"/>
                <a:cs typeface="Arial" charset="0"/>
              </a:rPr>
              <a:t>woollen</a:t>
            </a:r>
            <a:r>
              <a:rPr lang="en-US" sz="2400" dirty="0" smtClean="0">
                <a:latin typeface="Arial" charset="0"/>
                <a:ea typeface="Arial" charset="0"/>
                <a:cs typeface="Arial" charset="0"/>
              </a:rPr>
              <a:t> mills of rural Wales involved bone-cracking </a:t>
            </a:r>
            <a:r>
              <a:rPr lang="en-US" sz="2400" dirty="0" err="1" smtClean="0">
                <a:latin typeface="Arial" charset="0"/>
                <a:ea typeface="Arial" charset="0"/>
                <a:cs typeface="Arial" charset="0"/>
              </a:rPr>
              <a:t>labour</a:t>
            </a:r>
            <a:r>
              <a:rPr lang="en-US" sz="2400" dirty="0" smtClean="0">
                <a:latin typeface="Arial" charset="0"/>
                <a:ea typeface="Arial" charset="0"/>
                <a:cs typeface="Arial" charset="0"/>
              </a:rPr>
              <a:t> in which the weight of harvests and timber ruptured the gut and twisted the shoulders and spines into stooped attitudes of hard work. Wirt Sikes, during his journey through the Welsh fairs, noted that farmers’ bodies were ‘</a:t>
            </a:r>
            <a:r>
              <a:rPr lang="en-US" sz="2400" i="1" dirty="0" smtClean="0">
                <a:latin typeface="Arial" charset="0"/>
                <a:ea typeface="Arial" charset="0"/>
                <a:cs typeface="Arial" charset="0"/>
              </a:rPr>
              <a:t>locked in supplicating postures’.</a:t>
            </a:r>
          </a:p>
          <a:p>
            <a:r>
              <a:rPr lang="en-US" sz="2400" dirty="0">
                <a:latin typeface="Arial" charset="0"/>
                <a:ea typeface="Arial" charset="0"/>
                <a:cs typeface="Arial" charset="0"/>
              </a:rPr>
              <a:t>(</a:t>
            </a:r>
            <a:r>
              <a:rPr lang="en-US" sz="2400" dirty="0" smtClean="0">
                <a:latin typeface="Arial" charset="0"/>
                <a:ea typeface="Arial" charset="0"/>
                <a:cs typeface="Arial" charset="0"/>
              </a:rPr>
              <a:t>Rambles and Studies in Old South Wales, 1881).</a:t>
            </a:r>
          </a:p>
          <a:p>
            <a:endParaRPr lang="en-US" dirty="0"/>
          </a:p>
        </p:txBody>
      </p:sp>
    </p:spTree>
    <p:extLst>
      <p:ext uri="{BB962C8B-B14F-4D97-AF65-F5344CB8AC3E}">
        <p14:creationId xmlns:p14="http://schemas.microsoft.com/office/powerpoint/2010/main" val="18151719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18052" y="1603513"/>
            <a:ext cx="11357113" cy="4893647"/>
          </a:xfrm>
          <a:prstGeom prst="rect">
            <a:avLst/>
          </a:prstGeom>
          <a:noFill/>
        </p:spPr>
        <p:txBody>
          <a:bodyPr wrap="square" rtlCol="0">
            <a:spAutoFit/>
          </a:bodyPr>
          <a:lstStyle/>
          <a:p>
            <a:r>
              <a:rPr lang="en-US" sz="2400" dirty="0" smtClean="0">
                <a:latin typeface="Arial" charset="0"/>
                <a:ea typeface="Arial" charset="0"/>
                <a:cs typeface="Arial" charset="0"/>
              </a:rPr>
              <a:t>In 1815 as a result of a volcanic eruption in Indonesia temperatures dropped by up to three degrees and as a result harvests failed and in the following year, Wales faced famine. On 7 June 1818 David Williams wrote a letter which described the distress of Ceredigion:</a:t>
            </a:r>
          </a:p>
          <a:p>
            <a:r>
              <a:rPr lang="en-US" sz="2400" i="1" dirty="0" smtClean="0">
                <a:latin typeface="Arial" charset="0"/>
                <a:ea typeface="Arial" charset="0"/>
                <a:cs typeface="Arial" charset="0"/>
              </a:rPr>
              <a:t>The imagination cannot conceive its extent and intensity </a:t>
            </a:r>
            <a:r>
              <a:rPr lang="mr-IN" sz="2400" i="1" dirty="0" smtClean="0">
                <a:latin typeface="Arial" charset="0"/>
                <a:ea typeface="Arial" charset="0"/>
                <a:cs typeface="Arial" charset="0"/>
              </a:rPr>
              <a:t>…</a:t>
            </a:r>
            <a:r>
              <a:rPr lang="en-GB" sz="2400" i="1" dirty="0" smtClean="0">
                <a:latin typeface="Arial" charset="0"/>
                <a:ea typeface="Arial" charset="0"/>
                <a:cs typeface="Arial" charset="0"/>
              </a:rPr>
              <a:t> the overseers testify to their total inability to keep the poor alive </a:t>
            </a:r>
            <a:r>
              <a:rPr lang="mr-IN" sz="2400" i="1" dirty="0" smtClean="0">
                <a:latin typeface="Arial" charset="0"/>
                <a:ea typeface="Arial" charset="0"/>
                <a:cs typeface="Arial" charset="0"/>
              </a:rPr>
              <a:t>…</a:t>
            </a:r>
            <a:r>
              <a:rPr lang="en-GB" sz="2400" i="1" dirty="0" smtClean="0">
                <a:latin typeface="Arial" charset="0"/>
                <a:ea typeface="Arial" charset="0"/>
                <a:cs typeface="Arial" charset="0"/>
              </a:rPr>
              <a:t> The poor are attempting to prolong life by swallowing barley meal and water </a:t>
            </a:r>
            <a:r>
              <a:rPr lang="mr-IN" sz="2400" i="1" dirty="0" smtClean="0">
                <a:latin typeface="Arial" charset="0"/>
                <a:ea typeface="Arial" charset="0"/>
                <a:cs typeface="Arial" charset="0"/>
              </a:rPr>
              <a:t>…</a:t>
            </a:r>
            <a:r>
              <a:rPr lang="en-GB" sz="2400" i="1" dirty="0" smtClean="0">
                <a:latin typeface="Arial" charset="0"/>
                <a:ea typeface="Arial" charset="0"/>
                <a:cs typeface="Arial" charset="0"/>
              </a:rPr>
              <a:t> boiling nettles </a:t>
            </a:r>
            <a:r>
              <a:rPr lang="en-GB" sz="2400" i="1" dirty="0" err="1" smtClean="0">
                <a:latin typeface="Arial" charset="0"/>
                <a:ea typeface="Arial" charset="0"/>
                <a:cs typeface="Arial" charset="0"/>
              </a:rPr>
              <a:t>etc</a:t>
            </a:r>
            <a:r>
              <a:rPr lang="en-GB" sz="2400" i="1" dirty="0" smtClean="0">
                <a:latin typeface="Arial" charset="0"/>
                <a:ea typeface="Arial" charset="0"/>
                <a:cs typeface="Arial" charset="0"/>
              </a:rPr>
              <a:t> </a:t>
            </a:r>
            <a:r>
              <a:rPr lang="mr-IN" sz="2400" i="1" dirty="0" smtClean="0">
                <a:latin typeface="Arial" charset="0"/>
                <a:ea typeface="Arial" charset="0"/>
                <a:cs typeface="Arial" charset="0"/>
              </a:rPr>
              <a:t>–</a:t>
            </a:r>
            <a:r>
              <a:rPr lang="en-GB" sz="2400" i="1" dirty="0" smtClean="0">
                <a:latin typeface="Arial" charset="0"/>
                <a:ea typeface="Arial" charset="0"/>
                <a:cs typeface="Arial" charset="0"/>
              </a:rPr>
              <a:t> and scores in agonies of famine have declared to me this last week that they have not made a meal for two days together </a:t>
            </a:r>
            <a:r>
              <a:rPr lang="mr-IN" sz="2400" i="1" dirty="0" smtClean="0">
                <a:latin typeface="Arial" charset="0"/>
                <a:ea typeface="Arial" charset="0"/>
                <a:cs typeface="Arial" charset="0"/>
              </a:rPr>
              <a:t>…</a:t>
            </a:r>
            <a:r>
              <a:rPr lang="en-GB" sz="2400" i="1" dirty="0" smtClean="0">
                <a:latin typeface="Arial" charset="0"/>
                <a:ea typeface="Arial" charset="0"/>
                <a:cs typeface="Arial" charset="0"/>
              </a:rPr>
              <a:t> hundreds have therefore been in the habit of begging from door to door near the sea shore </a:t>
            </a:r>
            <a:r>
              <a:rPr lang="mr-IN" sz="2400" i="1" dirty="0" smtClean="0">
                <a:latin typeface="Arial" charset="0"/>
                <a:ea typeface="Arial" charset="0"/>
                <a:cs typeface="Arial" charset="0"/>
              </a:rPr>
              <a:t>…</a:t>
            </a:r>
            <a:r>
              <a:rPr lang="en-GB" sz="2400" i="1" dirty="0" smtClean="0">
                <a:latin typeface="Arial" charset="0"/>
                <a:ea typeface="Arial" charset="0"/>
                <a:cs typeface="Arial" charset="0"/>
              </a:rPr>
              <a:t> I declare to God from what I see and hear, that I fear half the labouring population will perish as things are, before next harvest in this neighbourhood </a:t>
            </a:r>
            <a:r>
              <a:rPr lang="mr-IN" sz="2400" i="1" dirty="0" smtClean="0">
                <a:latin typeface="Arial" charset="0"/>
                <a:ea typeface="Arial" charset="0"/>
                <a:cs typeface="Arial" charset="0"/>
              </a:rPr>
              <a:t>–</a:t>
            </a:r>
            <a:r>
              <a:rPr lang="en-GB" sz="2400" i="1" dirty="0" smtClean="0">
                <a:latin typeface="Arial" charset="0"/>
                <a:ea typeface="Arial" charset="0"/>
                <a:cs typeface="Arial" charset="0"/>
              </a:rPr>
              <a:t> nor did I ever conceive before that human nature could bear up amidst such Privations as these poor have endured and are suffering.</a:t>
            </a:r>
            <a:endParaRPr lang="en-US" sz="2400" i="1" dirty="0">
              <a:latin typeface="Arial" charset="0"/>
              <a:ea typeface="Arial" charset="0"/>
              <a:cs typeface="Arial" charset="0"/>
            </a:endParaRPr>
          </a:p>
        </p:txBody>
      </p:sp>
    </p:spTree>
    <p:extLst>
      <p:ext uri="{BB962C8B-B14F-4D97-AF65-F5344CB8AC3E}">
        <p14:creationId xmlns:p14="http://schemas.microsoft.com/office/powerpoint/2010/main" val="4420222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7565" y="1630017"/>
            <a:ext cx="11396870" cy="3046988"/>
          </a:xfrm>
          <a:prstGeom prst="rect">
            <a:avLst/>
          </a:prstGeom>
          <a:noFill/>
        </p:spPr>
        <p:txBody>
          <a:bodyPr wrap="square" rtlCol="0">
            <a:spAutoFit/>
          </a:bodyPr>
          <a:lstStyle/>
          <a:p>
            <a:r>
              <a:rPr lang="en-US" sz="2400" dirty="0" smtClean="0">
                <a:latin typeface="Arial" charset="0"/>
                <a:ea typeface="Arial" charset="0"/>
                <a:cs typeface="Arial" charset="0"/>
              </a:rPr>
              <a:t>Photographs of hamlets and small towns in the 1850s and 1860s show places of great loneliness, poverty and neglect. Thomas Malkin in 1804 described Llandovery as a ‘dreadful place </a:t>
            </a:r>
            <a:r>
              <a:rPr lang="mr-IN" sz="2400" dirty="0" smtClean="0">
                <a:latin typeface="Arial" charset="0"/>
                <a:ea typeface="Arial" charset="0"/>
                <a:cs typeface="Arial" charset="0"/>
              </a:rPr>
              <a:t>…</a:t>
            </a:r>
            <a:r>
              <a:rPr lang="en-GB" sz="2400" dirty="0" smtClean="0">
                <a:latin typeface="Arial" charset="0"/>
                <a:ea typeface="Arial" charset="0"/>
                <a:cs typeface="Arial" charset="0"/>
              </a:rPr>
              <a:t> Its buildings are mean, irregular and unconnected; the streets filthy and disgusting’. </a:t>
            </a:r>
            <a:r>
              <a:rPr lang="en-GB" sz="2400" dirty="0" err="1" smtClean="0">
                <a:latin typeface="Arial" charset="0"/>
                <a:ea typeface="Arial" charset="0"/>
                <a:cs typeface="Arial" charset="0"/>
              </a:rPr>
              <a:t>Haverfordwest</a:t>
            </a:r>
            <a:r>
              <a:rPr lang="en-GB" sz="2400" dirty="0" smtClean="0">
                <a:latin typeface="Arial" charset="0"/>
                <a:ea typeface="Arial" charset="0"/>
                <a:cs typeface="Arial" charset="0"/>
              </a:rPr>
              <a:t> was so poor that it ‘had no shews; nor any jugglers, except a recruiting party’, but at least the people were ‘gifted with a saucy wit and jaunty air of good humour’. </a:t>
            </a:r>
            <a:r>
              <a:rPr lang="en-GB" sz="2400" dirty="0" err="1" smtClean="0">
                <a:latin typeface="Arial" charset="0"/>
                <a:ea typeface="Arial" charset="0"/>
                <a:cs typeface="Arial" charset="0"/>
              </a:rPr>
              <a:t>Fishguard</a:t>
            </a:r>
            <a:r>
              <a:rPr lang="en-GB" sz="2400" dirty="0" smtClean="0">
                <a:latin typeface="Arial" charset="0"/>
                <a:ea typeface="Arial" charset="0"/>
                <a:cs typeface="Arial" charset="0"/>
              </a:rPr>
              <a:t> was the only town in which he had met with ‘literal and bona fide dunghills’. It was filthy, unpaved, uncivilized, a shambles.</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9222392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nvPicPr>
        <p:blipFill>
          <a:blip r:embed="rId2"/>
          <a:stretch>
            <a:fillRect/>
          </a:stretch>
        </p:blipFill>
        <p:spPr>
          <a:xfrm>
            <a:off x="1086678" y="437322"/>
            <a:ext cx="9144000" cy="6012000"/>
          </a:xfrm>
          <a:prstGeom prst="rect">
            <a:avLst/>
          </a:prstGeom>
        </p:spPr>
      </p:pic>
    </p:spTree>
    <p:extLst>
      <p:ext uri="{BB962C8B-B14F-4D97-AF65-F5344CB8AC3E}">
        <p14:creationId xmlns:p14="http://schemas.microsoft.com/office/powerpoint/2010/main" val="19344242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4800" y="1484243"/>
            <a:ext cx="11555896" cy="4893647"/>
          </a:xfrm>
          <a:prstGeom prst="rect">
            <a:avLst/>
          </a:prstGeom>
          <a:noFill/>
        </p:spPr>
        <p:txBody>
          <a:bodyPr wrap="square" rtlCol="0">
            <a:spAutoFit/>
          </a:bodyPr>
          <a:lstStyle/>
          <a:p>
            <a:r>
              <a:rPr lang="en-US" sz="2400" dirty="0" smtClean="0">
                <a:latin typeface="Arial" charset="0"/>
                <a:ea typeface="Arial" charset="0"/>
                <a:cs typeface="Arial" charset="0"/>
              </a:rPr>
              <a:t>The smell of these areas of rural Wales was the smell of decay and damp, of deep-rooted dust and poverty. Peat fires added a musky scent to all the others and covered everything with a grey dust.</a:t>
            </a:r>
          </a:p>
          <a:p>
            <a:endParaRPr lang="en-US" sz="2400" dirty="0">
              <a:latin typeface="Arial" charset="0"/>
              <a:ea typeface="Arial" charset="0"/>
              <a:cs typeface="Arial" charset="0"/>
            </a:endParaRPr>
          </a:p>
          <a:p>
            <a:r>
              <a:rPr lang="en-US" sz="2400" dirty="0" smtClean="0">
                <a:latin typeface="Arial" charset="0"/>
                <a:ea typeface="Arial" charset="0"/>
                <a:cs typeface="Arial" charset="0"/>
              </a:rPr>
              <a:t>Poverty was the power that </a:t>
            </a:r>
            <a:r>
              <a:rPr lang="en-US" sz="2400" dirty="0" err="1" smtClean="0">
                <a:latin typeface="Arial" charset="0"/>
                <a:ea typeface="Arial" charset="0"/>
                <a:cs typeface="Arial" charset="0"/>
              </a:rPr>
              <a:t>prised</a:t>
            </a:r>
            <a:r>
              <a:rPr lang="en-US" sz="2400" dirty="0" smtClean="0">
                <a:latin typeface="Arial" charset="0"/>
                <a:ea typeface="Arial" charset="0"/>
                <a:cs typeface="Arial" charset="0"/>
              </a:rPr>
              <a:t> people away from this earthly ‘paradise’. Poverty meant lives of desperation and deprivation, a tasteless unsatisfying diet, freezing and damp living conditions,, back breaking toil for small remuneration, and no future prospects except a continuation of suffering and shame. People therefore did not think twice and moved in their thousands to work in industries in Swansea and further east.</a:t>
            </a:r>
          </a:p>
          <a:p>
            <a:endParaRPr lang="en-US" sz="2400" dirty="0">
              <a:latin typeface="Arial" charset="0"/>
              <a:ea typeface="Arial" charset="0"/>
              <a:cs typeface="Arial" charset="0"/>
            </a:endParaRPr>
          </a:p>
          <a:p>
            <a:r>
              <a:rPr lang="en-US" sz="2400" dirty="0" smtClean="0">
                <a:latin typeface="Arial" charset="0"/>
                <a:ea typeface="Arial" charset="0"/>
                <a:cs typeface="Arial" charset="0"/>
              </a:rPr>
              <a:t>However the industrial areas, which promised so much, were themselves tormented by savage social problems</a:t>
            </a:r>
            <a:endParaRPr lang="en-US" sz="2400" dirty="0">
              <a:latin typeface="Arial" charset="0"/>
              <a:ea typeface="Arial" charset="0"/>
              <a:cs typeface="Arial" charset="0"/>
            </a:endParaRPr>
          </a:p>
        </p:txBody>
      </p:sp>
    </p:spTree>
    <p:extLst>
      <p:ext uri="{BB962C8B-B14F-4D97-AF65-F5344CB8AC3E}">
        <p14:creationId xmlns:p14="http://schemas.microsoft.com/office/powerpoint/2010/main" val="11131857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322</TotalTime>
  <Words>1670</Words>
  <Application>Microsoft Macintosh PowerPoint</Application>
  <PresentationFormat>Widescreen</PresentationFormat>
  <Paragraphs>57</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Century Gothic</vt:lpstr>
      <vt:lpstr>Wingdings 3</vt:lpstr>
      <vt:lpstr>Arial</vt:lpstr>
      <vt:lpstr>Ion Boardroom</vt:lpstr>
      <vt:lpstr>Life and Death in South West Wales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Life and Death in South West Wales</dc:title>
  <dc:creator>Conway Davies</dc:creator>
  <cp:lastModifiedBy>Conway Davies</cp:lastModifiedBy>
  <cp:revision>20</cp:revision>
  <dcterms:created xsi:type="dcterms:W3CDTF">2017-12-11T14:58:17Z</dcterms:created>
  <dcterms:modified xsi:type="dcterms:W3CDTF">2017-12-11T20:20:40Z</dcterms:modified>
</cp:coreProperties>
</file>