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64" r:id="rId3"/>
    <p:sldId id="257" r:id="rId4"/>
    <p:sldId id="258" r:id="rId5"/>
    <p:sldId id="259" r:id="rId6"/>
    <p:sldId id="273" r:id="rId7"/>
    <p:sldId id="263" r:id="rId8"/>
    <p:sldId id="261" r:id="rId9"/>
    <p:sldId id="262" r:id="rId10"/>
    <p:sldId id="265" r:id="rId11"/>
    <p:sldId id="269" r:id="rId12"/>
    <p:sldId id="272" r:id="rId13"/>
    <p:sldId id="266" r:id="rId14"/>
    <p:sldId id="267" r:id="rId15"/>
    <p:sldId id="270" r:id="rId16"/>
    <p:sldId id="260" r:id="rId17"/>
    <p:sldId id="271" r:id="rId18"/>
    <p:sldId id="26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C6CC"/>
    <a:srgbClr val="00153E"/>
    <a:srgbClr val="248388"/>
    <a:srgbClr val="2689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1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5" Type="http://schemas.openxmlformats.org/officeDocument/2006/relationships/image" Target="../media/image11.jp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5" Type="http://schemas.openxmlformats.org/officeDocument/2006/relationships/image" Target="../media/image11.jp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107F41-8B51-45FD-8D5E-E5B382572218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3B4D542A-736D-4F62-9AA8-B3E96BAD159C}">
      <dgm:prSet phldrT="[Text]"/>
      <dgm:spPr/>
      <dgm:t>
        <a:bodyPr/>
        <a:lstStyle/>
        <a:p>
          <a:pPr>
            <a:buNone/>
          </a:pPr>
          <a:r>
            <a:rPr lang="en-IN" b="0" i="0" dirty="0">
              <a:solidFill>
                <a:schemeClr val="bg1">
                  <a:lumMod val="75000"/>
                </a:schemeClr>
              </a:solidFill>
            </a:rPr>
            <a:t>Leve 3: Feature Engineering Select top features, augment data with SMOTE</a:t>
          </a:r>
          <a:endParaRPr lang="en-IN" dirty="0">
            <a:solidFill>
              <a:schemeClr val="bg1">
                <a:lumMod val="75000"/>
              </a:schemeClr>
            </a:solidFill>
          </a:endParaRPr>
        </a:p>
      </dgm:t>
    </dgm:pt>
    <dgm:pt modelId="{CF8E0A60-C978-4806-92FE-7B5D8AAD6660}" type="parTrans" cxnId="{3B845162-63BD-407F-A251-E98FBB4E0394}">
      <dgm:prSet/>
      <dgm:spPr/>
      <dgm:t>
        <a:bodyPr/>
        <a:lstStyle/>
        <a:p>
          <a:endParaRPr lang="en-IN"/>
        </a:p>
      </dgm:t>
    </dgm:pt>
    <dgm:pt modelId="{5F039114-A8EF-4F1F-B1CA-DC4F9A5352A1}" type="sibTrans" cxnId="{3B845162-63BD-407F-A251-E98FBB4E0394}">
      <dgm:prSet/>
      <dgm:spPr/>
      <dgm:t>
        <a:bodyPr/>
        <a:lstStyle/>
        <a:p>
          <a:endParaRPr lang="en-IN"/>
        </a:p>
      </dgm:t>
    </dgm:pt>
    <dgm:pt modelId="{CD2BC942-8C79-46AB-A4E6-8FA2AFAAA9B0}">
      <dgm:prSet phldrT="[Text]"/>
      <dgm:spPr/>
      <dgm:t>
        <a:bodyPr/>
        <a:lstStyle/>
        <a:p>
          <a:pPr>
            <a:buNone/>
          </a:pPr>
          <a:r>
            <a:rPr lang="en-IN" b="0" i="0" dirty="0">
              <a:solidFill>
                <a:schemeClr val="bg1">
                  <a:lumMod val="75000"/>
                </a:schemeClr>
              </a:solidFill>
            </a:rPr>
            <a:t>Leve 4: Model Training &amp; Evaluation Split data for training and testing, evaluate model performance.</a:t>
          </a:r>
          <a:endParaRPr lang="en-IN" dirty="0">
            <a:solidFill>
              <a:schemeClr val="bg1">
                <a:lumMod val="75000"/>
              </a:schemeClr>
            </a:solidFill>
          </a:endParaRPr>
        </a:p>
      </dgm:t>
    </dgm:pt>
    <dgm:pt modelId="{D9BA9CE5-BC10-41C0-89B9-203508358DC0}" type="parTrans" cxnId="{1DAD2511-C512-406C-9BFD-A4A2A5104F83}">
      <dgm:prSet/>
      <dgm:spPr/>
      <dgm:t>
        <a:bodyPr/>
        <a:lstStyle/>
        <a:p>
          <a:endParaRPr lang="en-IN"/>
        </a:p>
      </dgm:t>
    </dgm:pt>
    <dgm:pt modelId="{9D0F3265-4DE4-4332-A598-67A178B3DBD7}" type="sibTrans" cxnId="{1DAD2511-C512-406C-9BFD-A4A2A5104F83}">
      <dgm:prSet/>
      <dgm:spPr/>
      <dgm:t>
        <a:bodyPr/>
        <a:lstStyle/>
        <a:p>
          <a:endParaRPr lang="en-IN"/>
        </a:p>
      </dgm:t>
    </dgm:pt>
    <dgm:pt modelId="{F27FCF93-1169-4FBD-A9B1-456C5A3266B7}">
      <dgm:prSet phldrT="[Text]"/>
      <dgm:spPr/>
      <dgm:t>
        <a:bodyPr/>
        <a:lstStyle/>
        <a:p>
          <a:pPr>
            <a:buNone/>
          </a:pPr>
          <a:r>
            <a:rPr lang="en-IN" b="0" i="0" dirty="0">
              <a:solidFill>
                <a:schemeClr val="bg1">
                  <a:lumMod val="75000"/>
                </a:schemeClr>
              </a:solidFill>
            </a:rPr>
            <a:t>Leve 2: Data Preprocessing Clean, impute missing values, encode categorical variables</a:t>
          </a:r>
          <a:endParaRPr lang="en-IN" dirty="0">
            <a:solidFill>
              <a:schemeClr val="bg1">
                <a:lumMod val="75000"/>
              </a:schemeClr>
            </a:solidFill>
          </a:endParaRPr>
        </a:p>
      </dgm:t>
    </dgm:pt>
    <dgm:pt modelId="{F10E708F-B2F7-4077-A1B8-665581242064}" type="parTrans" cxnId="{5B023294-225E-404C-A3CD-3E67B8B98CAC}">
      <dgm:prSet/>
      <dgm:spPr/>
      <dgm:t>
        <a:bodyPr/>
        <a:lstStyle/>
        <a:p>
          <a:endParaRPr lang="en-IN"/>
        </a:p>
      </dgm:t>
    </dgm:pt>
    <dgm:pt modelId="{4CE2CC04-4A23-4F53-864A-8B83B4476030}" type="sibTrans" cxnId="{5B023294-225E-404C-A3CD-3E67B8B98CAC}">
      <dgm:prSet/>
      <dgm:spPr/>
      <dgm:t>
        <a:bodyPr/>
        <a:lstStyle/>
        <a:p>
          <a:endParaRPr lang="en-IN"/>
        </a:p>
      </dgm:t>
    </dgm:pt>
    <dgm:pt modelId="{94B02A74-913E-4D86-8C07-BD6EB6378582}">
      <dgm:prSet/>
      <dgm:spPr/>
      <dgm:t>
        <a:bodyPr/>
        <a:lstStyle/>
        <a:p>
          <a:pPr>
            <a:buNone/>
          </a:pPr>
          <a:r>
            <a:rPr lang="en-IN" b="0" i="0" dirty="0">
              <a:solidFill>
                <a:schemeClr val="bg1">
                  <a:lumMod val="75000"/>
                </a:schemeClr>
              </a:solidFill>
            </a:rPr>
            <a:t>Leve 1 Data Ingest unstructured text stream, load raw CSVS</a:t>
          </a:r>
          <a:endParaRPr lang="en-IN" dirty="0">
            <a:solidFill>
              <a:schemeClr val="bg1">
                <a:lumMod val="75000"/>
              </a:schemeClr>
            </a:solidFill>
          </a:endParaRPr>
        </a:p>
      </dgm:t>
    </dgm:pt>
    <dgm:pt modelId="{881E48AC-E5F1-49E5-B699-B1748D70BE00}" type="parTrans" cxnId="{AA32F61C-6067-4E46-8FC5-7BB96398EA1F}">
      <dgm:prSet/>
      <dgm:spPr/>
      <dgm:t>
        <a:bodyPr/>
        <a:lstStyle/>
        <a:p>
          <a:endParaRPr lang="en-IN"/>
        </a:p>
      </dgm:t>
    </dgm:pt>
    <dgm:pt modelId="{F840A95E-9772-462F-A463-7F5B75BAF1DD}" type="sibTrans" cxnId="{AA32F61C-6067-4E46-8FC5-7BB96398EA1F}">
      <dgm:prSet/>
      <dgm:spPr/>
      <dgm:t>
        <a:bodyPr/>
        <a:lstStyle/>
        <a:p>
          <a:endParaRPr lang="en-IN"/>
        </a:p>
      </dgm:t>
    </dgm:pt>
    <dgm:pt modelId="{6E7EF2A3-A8B3-4D4F-8B06-031707E22A47}">
      <dgm:prSet phldrT="[Text]"/>
      <dgm:spPr/>
      <dgm:t>
        <a:bodyPr/>
        <a:lstStyle/>
        <a:p>
          <a:pPr>
            <a:buNone/>
          </a:pPr>
          <a:r>
            <a:rPr lang="en-IN" b="0" i="0" dirty="0">
              <a:solidFill>
                <a:schemeClr val="bg1">
                  <a:lumMod val="75000"/>
                </a:schemeClr>
              </a:solidFill>
            </a:rPr>
            <a:t>Leve 5: Deployment &amp; Scaling Deploy model to production, scale to handle real-time predictions</a:t>
          </a:r>
          <a:endParaRPr lang="en-IN" dirty="0">
            <a:solidFill>
              <a:schemeClr val="bg1">
                <a:lumMod val="75000"/>
              </a:schemeClr>
            </a:solidFill>
          </a:endParaRPr>
        </a:p>
      </dgm:t>
    </dgm:pt>
    <dgm:pt modelId="{743F5530-92DD-4B8E-AB93-18646AA898E0}" type="parTrans" cxnId="{73B60C10-6F2A-4B1E-B9B7-69B67046B750}">
      <dgm:prSet/>
      <dgm:spPr/>
      <dgm:t>
        <a:bodyPr/>
        <a:lstStyle/>
        <a:p>
          <a:endParaRPr lang="en-IN"/>
        </a:p>
      </dgm:t>
    </dgm:pt>
    <dgm:pt modelId="{AB84C889-312D-4514-8E6B-387307F2D5C7}" type="sibTrans" cxnId="{73B60C10-6F2A-4B1E-B9B7-69B67046B750}">
      <dgm:prSet/>
      <dgm:spPr/>
      <dgm:t>
        <a:bodyPr/>
        <a:lstStyle/>
        <a:p>
          <a:endParaRPr lang="en-IN"/>
        </a:p>
      </dgm:t>
    </dgm:pt>
    <dgm:pt modelId="{E1E2030D-E5AF-4A83-B572-994824E0C1EB}" type="pres">
      <dgm:prSet presAssocID="{C5107F41-8B51-45FD-8D5E-E5B382572218}" presName="Name0" presStyleCnt="0">
        <dgm:presLayoutVars>
          <dgm:dir/>
          <dgm:resizeHandles val="exact"/>
        </dgm:presLayoutVars>
      </dgm:prSet>
      <dgm:spPr/>
    </dgm:pt>
    <dgm:pt modelId="{4957864D-6314-48A3-A16F-246144075109}" type="pres">
      <dgm:prSet presAssocID="{C5107F41-8B51-45FD-8D5E-E5B382572218}" presName="arrow" presStyleLbl="bgShp" presStyleIdx="0" presStyleCnt="1" custLinFactNeighborY="-400"/>
      <dgm:spPr>
        <a:gradFill flip="none" rotWithShape="1">
          <a:gsLst>
            <a:gs pos="0">
              <a:srgbClr val="7030A0"/>
            </a:gs>
            <a:gs pos="74000">
              <a:schemeClr val="accent2">
                <a:lumMod val="45000"/>
                <a:lumOff val="55000"/>
              </a:schemeClr>
            </a:gs>
            <a:gs pos="8300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18900000" scaled="1"/>
          <a:tileRect/>
        </a:gradFill>
      </dgm:spPr>
    </dgm:pt>
    <dgm:pt modelId="{7C140C7A-76C7-4264-85D0-F3D2A575D8DD}" type="pres">
      <dgm:prSet presAssocID="{C5107F41-8B51-45FD-8D5E-E5B382572218}" presName="points" presStyleCnt="0"/>
      <dgm:spPr/>
    </dgm:pt>
    <dgm:pt modelId="{EF99EF32-2867-424C-B030-942B31468863}" type="pres">
      <dgm:prSet presAssocID="{94B02A74-913E-4D86-8C07-BD6EB6378582}" presName="compositeA" presStyleCnt="0"/>
      <dgm:spPr/>
    </dgm:pt>
    <dgm:pt modelId="{6572E5C6-20A4-47D4-BDA5-53F73809E71E}" type="pres">
      <dgm:prSet presAssocID="{94B02A74-913E-4D86-8C07-BD6EB6378582}" presName="textA" presStyleLbl="revTx" presStyleIdx="0" presStyleCnt="5">
        <dgm:presLayoutVars>
          <dgm:bulletEnabled val="1"/>
        </dgm:presLayoutVars>
      </dgm:prSet>
      <dgm:spPr/>
    </dgm:pt>
    <dgm:pt modelId="{C48307B0-56F2-48BB-A510-550B64EDCC25}" type="pres">
      <dgm:prSet presAssocID="{94B02A74-913E-4D86-8C07-BD6EB6378582}" presName="circleA" presStyleLbl="node1" presStyleIdx="0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  <a:ln>
          <a:solidFill>
            <a:schemeClr val="lt1">
              <a:hueOff val="0"/>
              <a:satOff val="0"/>
              <a:lumOff val="0"/>
            </a:schemeClr>
          </a:solidFill>
        </a:ln>
      </dgm:spPr>
    </dgm:pt>
    <dgm:pt modelId="{5989EC55-E220-4756-9877-1A1E79B8C4BD}" type="pres">
      <dgm:prSet presAssocID="{94B02A74-913E-4D86-8C07-BD6EB6378582}" presName="spaceA" presStyleCnt="0"/>
      <dgm:spPr/>
    </dgm:pt>
    <dgm:pt modelId="{BECF6C2A-9D61-46C4-9116-CE6A7119E6C2}" type="pres">
      <dgm:prSet presAssocID="{F840A95E-9772-462F-A463-7F5B75BAF1DD}" presName="space" presStyleCnt="0"/>
      <dgm:spPr/>
    </dgm:pt>
    <dgm:pt modelId="{8E9D5CA3-84D0-4C9E-B257-0833D5EB6764}" type="pres">
      <dgm:prSet presAssocID="{F27FCF93-1169-4FBD-A9B1-456C5A3266B7}" presName="compositeB" presStyleCnt="0"/>
      <dgm:spPr/>
    </dgm:pt>
    <dgm:pt modelId="{825A63AE-4315-41E1-B2EC-C4A4F884EBD1}" type="pres">
      <dgm:prSet presAssocID="{F27FCF93-1169-4FBD-A9B1-456C5A3266B7}" presName="textB" presStyleLbl="revTx" presStyleIdx="1" presStyleCnt="5">
        <dgm:presLayoutVars>
          <dgm:bulletEnabled val="1"/>
        </dgm:presLayoutVars>
      </dgm:prSet>
      <dgm:spPr/>
    </dgm:pt>
    <dgm:pt modelId="{53A0E911-7617-40B1-9B6F-1D4FB1E57782}" type="pres">
      <dgm:prSet presAssocID="{F27FCF93-1169-4FBD-A9B1-456C5A3266B7}" presName="circleB" presStyleLbl="node1" presStyleIdx="1" presStyleCnt="5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8AB49830-DC5E-430C-96E8-3CF39949E024}" type="pres">
      <dgm:prSet presAssocID="{F27FCF93-1169-4FBD-A9B1-456C5A3266B7}" presName="spaceB" presStyleCnt="0"/>
      <dgm:spPr/>
    </dgm:pt>
    <dgm:pt modelId="{4D7C1E8C-E0F4-4D3D-AC43-9C71FD43CDBC}" type="pres">
      <dgm:prSet presAssocID="{4CE2CC04-4A23-4F53-864A-8B83B4476030}" presName="space" presStyleCnt="0"/>
      <dgm:spPr/>
    </dgm:pt>
    <dgm:pt modelId="{553A29FF-1BFB-47F3-8785-4987BE7FA50B}" type="pres">
      <dgm:prSet presAssocID="{3B4D542A-736D-4F62-9AA8-B3E96BAD159C}" presName="compositeA" presStyleCnt="0"/>
      <dgm:spPr/>
    </dgm:pt>
    <dgm:pt modelId="{A9673AEF-A08B-4727-BF1B-6687E7A67ED3}" type="pres">
      <dgm:prSet presAssocID="{3B4D542A-736D-4F62-9AA8-B3E96BAD159C}" presName="textA" presStyleLbl="revTx" presStyleIdx="2" presStyleCnt="5">
        <dgm:presLayoutVars>
          <dgm:bulletEnabled val="1"/>
        </dgm:presLayoutVars>
      </dgm:prSet>
      <dgm:spPr/>
    </dgm:pt>
    <dgm:pt modelId="{BC754374-DD49-402D-BBB9-02E55E94C453}" type="pres">
      <dgm:prSet presAssocID="{3B4D542A-736D-4F62-9AA8-B3E96BAD159C}" presName="circleA" presStyleLbl="node1" presStyleIdx="2" presStyleCnt="5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A3474D9E-76E6-4560-B989-54F0AF9EDDD4}" type="pres">
      <dgm:prSet presAssocID="{3B4D542A-736D-4F62-9AA8-B3E96BAD159C}" presName="spaceA" presStyleCnt="0"/>
      <dgm:spPr/>
    </dgm:pt>
    <dgm:pt modelId="{8036A850-66F3-4C13-87B4-C973D7987685}" type="pres">
      <dgm:prSet presAssocID="{5F039114-A8EF-4F1F-B1CA-DC4F9A5352A1}" presName="space" presStyleCnt="0"/>
      <dgm:spPr/>
    </dgm:pt>
    <dgm:pt modelId="{4ECE4428-6981-4EB3-B426-9E5FA16884D9}" type="pres">
      <dgm:prSet presAssocID="{CD2BC942-8C79-46AB-A4E6-8FA2AFAAA9B0}" presName="compositeB" presStyleCnt="0"/>
      <dgm:spPr/>
    </dgm:pt>
    <dgm:pt modelId="{DE75299D-0A27-48DA-9C8C-E709F04C5A85}" type="pres">
      <dgm:prSet presAssocID="{CD2BC942-8C79-46AB-A4E6-8FA2AFAAA9B0}" presName="textB" presStyleLbl="revTx" presStyleIdx="3" presStyleCnt="5">
        <dgm:presLayoutVars>
          <dgm:bulletEnabled val="1"/>
        </dgm:presLayoutVars>
      </dgm:prSet>
      <dgm:spPr/>
    </dgm:pt>
    <dgm:pt modelId="{FDD49A85-751A-4F45-8A66-D32D9FE5B3AC}" type="pres">
      <dgm:prSet presAssocID="{CD2BC942-8C79-46AB-A4E6-8FA2AFAAA9B0}" presName="circleB" presStyleLbl="node1" presStyleIdx="3" presStyleCnt="5"/>
      <dgm:spPr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</dgm:pt>
    <dgm:pt modelId="{FA33C42C-A817-4797-9391-AE74383C560A}" type="pres">
      <dgm:prSet presAssocID="{CD2BC942-8C79-46AB-A4E6-8FA2AFAAA9B0}" presName="spaceB" presStyleCnt="0"/>
      <dgm:spPr/>
    </dgm:pt>
    <dgm:pt modelId="{A6AA26CF-9BC5-48EC-8EA5-169331C9B759}" type="pres">
      <dgm:prSet presAssocID="{9D0F3265-4DE4-4332-A598-67A178B3DBD7}" presName="space" presStyleCnt="0"/>
      <dgm:spPr/>
    </dgm:pt>
    <dgm:pt modelId="{4543D048-E244-48FD-9875-5183727A657F}" type="pres">
      <dgm:prSet presAssocID="{6E7EF2A3-A8B3-4D4F-8B06-031707E22A47}" presName="compositeA" presStyleCnt="0"/>
      <dgm:spPr/>
    </dgm:pt>
    <dgm:pt modelId="{E1DEFE95-48D5-4B4D-B90C-E25C8D1C2D02}" type="pres">
      <dgm:prSet presAssocID="{6E7EF2A3-A8B3-4D4F-8B06-031707E22A47}" presName="textA" presStyleLbl="revTx" presStyleIdx="4" presStyleCnt="5">
        <dgm:presLayoutVars>
          <dgm:bulletEnabled val="1"/>
        </dgm:presLayoutVars>
      </dgm:prSet>
      <dgm:spPr/>
    </dgm:pt>
    <dgm:pt modelId="{57F59E19-910C-44E0-9CB3-F0B3EC22340E}" type="pres">
      <dgm:prSet presAssocID="{6E7EF2A3-A8B3-4D4F-8B06-031707E22A47}" presName="circleA" presStyleLbl="node1" presStyleIdx="4" presStyleCnt="5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</dgm:pt>
    <dgm:pt modelId="{64CC1B49-B247-4D45-88C4-E5871D1BB542}" type="pres">
      <dgm:prSet presAssocID="{6E7EF2A3-A8B3-4D4F-8B06-031707E22A47}" presName="spaceA" presStyleCnt="0"/>
      <dgm:spPr/>
    </dgm:pt>
  </dgm:ptLst>
  <dgm:cxnLst>
    <dgm:cxn modelId="{73B60C10-6F2A-4B1E-B9B7-69B67046B750}" srcId="{C5107F41-8B51-45FD-8D5E-E5B382572218}" destId="{6E7EF2A3-A8B3-4D4F-8B06-031707E22A47}" srcOrd="4" destOrd="0" parTransId="{743F5530-92DD-4B8E-AB93-18646AA898E0}" sibTransId="{AB84C889-312D-4514-8E6B-387307F2D5C7}"/>
    <dgm:cxn modelId="{1DAD2511-C512-406C-9BFD-A4A2A5104F83}" srcId="{C5107F41-8B51-45FD-8D5E-E5B382572218}" destId="{CD2BC942-8C79-46AB-A4E6-8FA2AFAAA9B0}" srcOrd="3" destOrd="0" parTransId="{D9BA9CE5-BC10-41C0-89B9-203508358DC0}" sibTransId="{9D0F3265-4DE4-4332-A598-67A178B3DBD7}"/>
    <dgm:cxn modelId="{AA32F61C-6067-4E46-8FC5-7BB96398EA1F}" srcId="{C5107F41-8B51-45FD-8D5E-E5B382572218}" destId="{94B02A74-913E-4D86-8C07-BD6EB6378582}" srcOrd="0" destOrd="0" parTransId="{881E48AC-E5F1-49E5-B699-B1748D70BE00}" sibTransId="{F840A95E-9772-462F-A463-7F5B75BAF1DD}"/>
    <dgm:cxn modelId="{F1686C40-B9A3-4F46-86D3-4F87AB5E224D}" type="presOf" srcId="{94B02A74-913E-4D86-8C07-BD6EB6378582}" destId="{6572E5C6-20A4-47D4-BDA5-53F73809E71E}" srcOrd="0" destOrd="0" presId="urn:microsoft.com/office/officeart/2005/8/layout/hProcess11"/>
    <dgm:cxn modelId="{3B845162-63BD-407F-A251-E98FBB4E0394}" srcId="{C5107F41-8B51-45FD-8D5E-E5B382572218}" destId="{3B4D542A-736D-4F62-9AA8-B3E96BAD159C}" srcOrd="2" destOrd="0" parTransId="{CF8E0A60-C978-4806-92FE-7B5D8AAD6660}" sibTransId="{5F039114-A8EF-4F1F-B1CA-DC4F9A5352A1}"/>
    <dgm:cxn modelId="{BAAB2D44-0CB5-4257-91A7-C95AC4A92445}" type="presOf" srcId="{C5107F41-8B51-45FD-8D5E-E5B382572218}" destId="{E1E2030D-E5AF-4A83-B572-994824E0C1EB}" srcOrd="0" destOrd="0" presId="urn:microsoft.com/office/officeart/2005/8/layout/hProcess11"/>
    <dgm:cxn modelId="{56BB4269-BED8-4BE5-B0B9-F630B4083FD0}" type="presOf" srcId="{F27FCF93-1169-4FBD-A9B1-456C5A3266B7}" destId="{825A63AE-4315-41E1-B2EC-C4A4F884EBD1}" srcOrd="0" destOrd="0" presId="urn:microsoft.com/office/officeart/2005/8/layout/hProcess11"/>
    <dgm:cxn modelId="{68A47256-4D10-405C-815E-950B0ED0223B}" type="presOf" srcId="{CD2BC942-8C79-46AB-A4E6-8FA2AFAAA9B0}" destId="{DE75299D-0A27-48DA-9C8C-E709F04C5A85}" srcOrd="0" destOrd="0" presId="urn:microsoft.com/office/officeart/2005/8/layout/hProcess11"/>
    <dgm:cxn modelId="{5B023294-225E-404C-A3CD-3E67B8B98CAC}" srcId="{C5107F41-8B51-45FD-8D5E-E5B382572218}" destId="{F27FCF93-1169-4FBD-A9B1-456C5A3266B7}" srcOrd="1" destOrd="0" parTransId="{F10E708F-B2F7-4077-A1B8-665581242064}" sibTransId="{4CE2CC04-4A23-4F53-864A-8B83B4476030}"/>
    <dgm:cxn modelId="{F171A598-1902-4996-B7A8-AFAED2A126CD}" type="presOf" srcId="{3B4D542A-736D-4F62-9AA8-B3E96BAD159C}" destId="{A9673AEF-A08B-4727-BF1B-6687E7A67ED3}" srcOrd="0" destOrd="0" presId="urn:microsoft.com/office/officeart/2005/8/layout/hProcess11"/>
    <dgm:cxn modelId="{96F94BC7-203F-4909-8A48-9ABD2139A8E8}" type="presOf" srcId="{6E7EF2A3-A8B3-4D4F-8B06-031707E22A47}" destId="{E1DEFE95-48D5-4B4D-B90C-E25C8D1C2D02}" srcOrd="0" destOrd="0" presId="urn:microsoft.com/office/officeart/2005/8/layout/hProcess11"/>
    <dgm:cxn modelId="{BA2BAC85-5D6E-485D-B31A-0F8AE4FBF7F8}" type="presParOf" srcId="{E1E2030D-E5AF-4A83-B572-994824E0C1EB}" destId="{4957864D-6314-48A3-A16F-246144075109}" srcOrd="0" destOrd="0" presId="urn:microsoft.com/office/officeart/2005/8/layout/hProcess11"/>
    <dgm:cxn modelId="{1F238492-D158-4FEF-8B59-AAEEE198D213}" type="presParOf" srcId="{E1E2030D-E5AF-4A83-B572-994824E0C1EB}" destId="{7C140C7A-76C7-4264-85D0-F3D2A575D8DD}" srcOrd="1" destOrd="0" presId="urn:microsoft.com/office/officeart/2005/8/layout/hProcess11"/>
    <dgm:cxn modelId="{520A4DD5-56E6-473B-A8E0-511203B723D3}" type="presParOf" srcId="{7C140C7A-76C7-4264-85D0-F3D2A575D8DD}" destId="{EF99EF32-2867-424C-B030-942B31468863}" srcOrd="0" destOrd="0" presId="urn:microsoft.com/office/officeart/2005/8/layout/hProcess11"/>
    <dgm:cxn modelId="{F6D7CA4A-3699-45E8-A7F1-60D634DB90AC}" type="presParOf" srcId="{EF99EF32-2867-424C-B030-942B31468863}" destId="{6572E5C6-20A4-47D4-BDA5-53F73809E71E}" srcOrd="0" destOrd="0" presId="urn:microsoft.com/office/officeart/2005/8/layout/hProcess11"/>
    <dgm:cxn modelId="{915EFA6A-499C-4155-865D-837D8EAA24AD}" type="presParOf" srcId="{EF99EF32-2867-424C-B030-942B31468863}" destId="{C48307B0-56F2-48BB-A510-550B64EDCC25}" srcOrd="1" destOrd="0" presId="urn:microsoft.com/office/officeart/2005/8/layout/hProcess11"/>
    <dgm:cxn modelId="{05B6CF2B-0618-4DEE-BA51-F88A30B99AF6}" type="presParOf" srcId="{EF99EF32-2867-424C-B030-942B31468863}" destId="{5989EC55-E220-4756-9877-1A1E79B8C4BD}" srcOrd="2" destOrd="0" presId="urn:microsoft.com/office/officeart/2005/8/layout/hProcess11"/>
    <dgm:cxn modelId="{5E439BA7-0308-4F32-9066-DF2FED33F553}" type="presParOf" srcId="{7C140C7A-76C7-4264-85D0-F3D2A575D8DD}" destId="{BECF6C2A-9D61-46C4-9116-CE6A7119E6C2}" srcOrd="1" destOrd="0" presId="urn:microsoft.com/office/officeart/2005/8/layout/hProcess11"/>
    <dgm:cxn modelId="{98A16727-2A63-437F-BBF7-27199EF0AC71}" type="presParOf" srcId="{7C140C7A-76C7-4264-85D0-F3D2A575D8DD}" destId="{8E9D5CA3-84D0-4C9E-B257-0833D5EB6764}" srcOrd="2" destOrd="0" presId="urn:microsoft.com/office/officeart/2005/8/layout/hProcess11"/>
    <dgm:cxn modelId="{577C8C3B-87D6-46E0-A3A5-F6E149926622}" type="presParOf" srcId="{8E9D5CA3-84D0-4C9E-B257-0833D5EB6764}" destId="{825A63AE-4315-41E1-B2EC-C4A4F884EBD1}" srcOrd="0" destOrd="0" presId="urn:microsoft.com/office/officeart/2005/8/layout/hProcess11"/>
    <dgm:cxn modelId="{D28ECF46-E94B-4520-9F37-D94B8E465F89}" type="presParOf" srcId="{8E9D5CA3-84D0-4C9E-B257-0833D5EB6764}" destId="{53A0E911-7617-40B1-9B6F-1D4FB1E57782}" srcOrd="1" destOrd="0" presId="urn:microsoft.com/office/officeart/2005/8/layout/hProcess11"/>
    <dgm:cxn modelId="{427B4473-FB2D-4286-8893-B863D8F3E86D}" type="presParOf" srcId="{8E9D5CA3-84D0-4C9E-B257-0833D5EB6764}" destId="{8AB49830-DC5E-430C-96E8-3CF39949E024}" srcOrd="2" destOrd="0" presId="urn:microsoft.com/office/officeart/2005/8/layout/hProcess11"/>
    <dgm:cxn modelId="{C6104F7E-22AF-413A-9D2B-5F9AC590EAB6}" type="presParOf" srcId="{7C140C7A-76C7-4264-85D0-F3D2A575D8DD}" destId="{4D7C1E8C-E0F4-4D3D-AC43-9C71FD43CDBC}" srcOrd="3" destOrd="0" presId="urn:microsoft.com/office/officeart/2005/8/layout/hProcess11"/>
    <dgm:cxn modelId="{F41379D4-17DC-4D65-8DD2-AD99DB79D26C}" type="presParOf" srcId="{7C140C7A-76C7-4264-85D0-F3D2A575D8DD}" destId="{553A29FF-1BFB-47F3-8785-4987BE7FA50B}" srcOrd="4" destOrd="0" presId="urn:microsoft.com/office/officeart/2005/8/layout/hProcess11"/>
    <dgm:cxn modelId="{659DDFE7-9748-4136-9674-6D76AFE9E821}" type="presParOf" srcId="{553A29FF-1BFB-47F3-8785-4987BE7FA50B}" destId="{A9673AEF-A08B-4727-BF1B-6687E7A67ED3}" srcOrd="0" destOrd="0" presId="urn:microsoft.com/office/officeart/2005/8/layout/hProcess11"/>
    <dgm:cxn modelId="{6723FD76-BC4E-40C5-AE0E-D54A2F68C3DF}" type="presParOf" srcId="{553A29FF-1BFB-47F3-8785-4987BE7FA50B}" destId="{BC754374-DD49-402D-BBB9-02E55E94C453}" srcOrd="1" destOrd="0" presId="urn:microsoft.com/office/officeart/2005/8/layout/hProcess11"/>
    <dgm:cxn modelId="{B2C42774-9991-4C63-BBB3-EB2F73142D04}" type="presParOf" srcId="{553A29FF-1BFB-47F3-8785-4987BE7FA50B}" destId="{A3474D9E-76E6-4560-B989-54F0AF9EDDD4}" srcOrd="2" destOrd="0" presId="urn:microsoft.com/office/officeart/2005/8/layout/hProcess11"/>
    <dgm:cxn modelId="{C23A05D3-91B6-4BF5-915B-AF1964E50C23}" type="presParOf" srcId="{7C140C7A-76C7-4264-85D0-F3D2A575D8DD}" destId="{8036A850-66F3-4C13-87B4-C973D7987685}" srcOrd="5" destOrd="0" presId="urn:microsoft.com/office/officeart/2005/8/layout/hProcess11"/>
    <dgm:cxn modelId="{506BEE3B-1699-4CDB-AB78-E3BF343E8C10}" type="presParOf" srcId="{7C140C7A-76C7-4264-85D0-F3D2A575D8DD}" destId="{4ECE4428-6981-4EB3-B426-9E5FA16884D9}" srcOrd="6" destOrd="0" presId="urn:microsoft.com/office/officeart/2005/8/layout/hProcess11"/>
    <dgm:cxn modelId="{5B7F597C-0257-4121-8C4A-E1804D6E11AE}" type="presParOf" srcId="{4ECE4428-6981-4EB3-B426-9E5FA16884D9}" destId="{DE75299D-0A27-48DA-9C8C-E709F04C5A85}" srcOrd="0" destOrd="0" presId="urn:microsoft.com/office/officeart/2005/8/layout/hProcess11"/>
    <dgm:cxn modelId="{D71E6279-7213-4826-9E03-2E6603A28351}" type="presParOf" srcId="{4ECE4428-6981-4EB3-B426-9E5FA16884D9}" destId="{FDD49A85-751A-4F45-8A66-D32D9FE5B3AC}" srcOrd="1" destOrd="0" presId="urn:microsoft.com/office/officeart/2005/8/layout/hProcess11"/>
    <dgm:cxn modelId="{D32733A4-D89F-4BC4-B0B2-FCA01DEC9165}" type="presParOf" srcId="{4ECE4428-6981-4EB3-B426-9E5FA16884D9}" destId="{FA33C42C-A817-4797-9391-AE74383C560A}" srcOrd="2" destOrd="0" presId="urn:microsoft.com/office/officeart/2005/8/layout/hProcess11"/>
    <dgm:cxn modelId="{7F86BB4B-EC7A-427C-A305-6DECAB12740E}" type="presParOf" srcId="{7C140C7A-76C7-4264-85D0-F3D2A575D8DD}" destId="{A6AA26CF-9BC5-48EC-8EA5-169331C9B759}" srcOrd="7" destOrd="0" presId="urn:microsoft.com/office/officeart/2005/8/layout/hProcess11"/>
    <dgm:cxn modelId="{E05D13FF-EDCD-4C8E-8887-FCB4D754FF7B}" type="presParOf" srcId="{7C140C7A-76C7-4264-85D0-F3D2A575D8DD}" destId="{4543D048-E244-48FD-9875-5183727A657F}" srcOrd="8" destOrd="0" presId="urn:microsoft.com/office/officeart/2005/8/layout/hProcess11"/>
    <dgm:cxn modelId="{B5A6FEF8-F05A-4525-83F5-E5E485B9A99D}" type="presParOf" srcId="{4543D048-E244-48FD-9875-5183727A657F}" destId="{E1DEFE95-48D5-4B4D-B90C-E25C8D1C2D02}" srcOrd="0" destOrd="0" presId="urn:microsoft.com/office/officeart/2005/8/layout/hProcess11"/>
    <dgm:cxn modelId="{43E562F3-3880-4330-A058-9592D4A8AACF}" type="presParOf" srcId="{4543D048-E244-48FD-9875-5183727A657F}" destId="{57F59E19-910C-44E0-9CB3-F0B3EC22340E}" srcOrd="1" destOrd="0" presId="urn:microsoft.com/office/officeart/2005/8/layout/hProcess11"/>
    <dgm:cxn modelId="{F09A2A47-4404-4052-8703-85DCC927DE2F}" type="presParOf" srcId="{4543D048-E244-48FD-9875-5183727A657F}" destId="{64CC1B49-B247-4D45-88C4-E5871D1BB542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57864D-6314-48A3-A16F-246144075109}">
      <dsp:nvSpPr>
        <dsp:cNvPr id="0" name=""/>
        <dsp:cNvSpPr/>
      </dsp:nvSpPr>
      <dsp:spPr>
        <a:xfrm>
          <a:off x="0" y="1831678"/>
          <a:ext cx="11049000" cy="2455333"/>
        </a:xfrm>
        <a:prstGeom prst="notchedRightArrow">
          <a:avLst/>
        </a:prstGeom>
        <a:gradFill flip="none" rotWithShape="1">
          <a:gsLst>
            <a:gs pos="0">
              <a:srgbClr val="7030A0"/>
            </a:gs>
            <a:gs pos="74000">
              <a:schemeClr val="accent2">
                <a:lumMod val="45000"/>
                <a:lumOff val="55000"/>
              </a:schemeClr>
            </a:gs>
            <a:gs pos="8300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189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72E5C6-20A4-47D4-BDA5-53F73809E71E}">
      <dsp:nvSpPr>
        <dsp:cNvPr id="0" name=""/>
        <dsp:cNvSpPr/>
      </dsp:nvSpPr>
      <dsp:spPr>
        <a:xfrm>
          <a:off x="4369" y="0"/>
          <a:ext cx="1910646" cy="2455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b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b="0" i="0" kern="1200" dirty="0">
              <a:solidFill>
                <a:schemeClr val="bg1">
                  <a:lumMod val="75000"/>
                </a:schemeClr>
              </a:solidFill>
            </a:rPr>
            <a:t>Leve 1 Data Ingest unstructured text stream, load raw CSVS</a:t>
          </a:r>
          <a:endParaRPr lang="en-IN" sz="1900" kern="1200" dirty="0">
            <a:solidFill>
              <a:schemeClr val="bg1">
                <a:lumMod val="75000"/>
              </a:schemeClr>
            </a:solidFill>
          </a:endParaRPr>
        </a:p>
      </dsp:txBody>
      <dsp:txXfrm>
        <a:off x="4369" y="0"/>
        <a:ext cx="1910646" cy="2455333"/>
      </dsp:txXfrm>
    </dsp:sp>
    <dsp:sp modelId="{C48307B0-56F2-48BB-A510-550B64EDCC25}">
      <dsp:nvSpPr>
        <dsp:cNvPr id="0" name=""/>
        <dsp:cNvSpPr/>
      </dsp:nvSpPr>
      <dsp:spPr>
        <a:xfrm>
          <a:off x="652776" y="2762250"/>
          <a:ext cx="613833" cy="613833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A63AE-4315-41E1-B2EC-C4A4F884EBD1}">
      <dsp:nvSpPr>
        <dsp:cNvPr id="0" name=""/>
        <dsp:cNvSpPr/>
      </dsp:nvSpPr>
      <dsp:spPr>
        <a:xfrm>
          <a:off x="2010548" y="3683000"/>
          <a:ext cx="1910646" cy="2455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b="0" i="0" kern="1200" dirty="0">
              <a:solidFill>
                <a:schemeClr val="bg1">
                  <a:lumMod val="75000"/>
                </a:schemeClr>
              </a:solidFill>
            </a:rPr>
            <a:t>Leve 2: Data Preprocessing Clean, impute missing values, encode categorical variables</a:t>
          </a:r>
          <a:endParaRPr lang="en-IN" sz="1900" kern="1200" dirty="0">
            <a:solidFill>
              <a:schemeClr val="bg1">
                <a:lumMod val="75000"/>
              </a:schemeClr>
            </a:solidFill>
          </a:endParaRPr>
        </a:p>
      </dsp:txBody>
      <dsp:txXfrm>
        <a:off x="2010548" y="3683000"/>
        <a:ext cx="1910646" cy="2455333"/>
      </dsp:txXfrm>
    </dsp:sp>
    <dsp:sp modelId="{53A0E911-7617-40B1-9B6F-1D4FB1E57782}">
      <dsp:nvSpPr>
        <dsp:cNvPr id="0" name=""/>
        <dsp:cNvSpPr/>
      </dsp:nvSpPr>
      <dsp:spPr>
        <a:xfrm>
          <a:off x="2658954" y="2762250"/>
          <a:ext cx="613833" cy="613833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673AEF-A08B-4727-BF1B-6687E7A67ED3}">
      <dsp:nvSpPr>
        <dsp:cNvPr id="0" name=""/>
        <dsp:cNvSpPr/>
      </dsp:nvSpPr>
      <dsp:spPr>
        <a:xfrm>
          <a:off x="4016726" y="0"/>
          <a:ext cx="1910646" cy="2455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b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b="0" i="0" kern="1200" dirty="0">
              <a:solidFill>
                <a:schemeClr val="bg1">
                  <a:lumMod val="75000"/>
                </a:schemeClr>
              </a:solidFill>
            </a:rPr>
            <a:t>Leve 3: Feature Engineering Select top features, augment data with SMOTE</a:t>
          </a:r>
          <a:endParaRPr lang="en-IN" sz="1900" kern="1200" dirty="0">
            <a:solidFill>
              <a:schemeClr val="bg1">
                <a:lumMod val="75000"/>
              </a:schemeClr>
            </a:solidFill>
          </a:endParaRPr>
        </a:p>
      </dsp:txBody>
      <dsp:txXfrm>
        <a:off x="4016726" y="0"/>
        <a:ext cx="1910646" cy="2455333"/>
      </dsp:txXfrm>
    </dsp:sp>
    <dsp:sp modelId="{BC754374-DD49-402D-BBB9-02E55E94C453}">
      <dsp:nvSpPr>
        <dsp:cNvPr id="0" name=""/>
        <dsp:cNvSpPr/>
      </dsp:nvSpPr>
      <dsp:spPr>
        <a:xfrm>
          <a:off x="4665133" y="2762250"/>
          <a:ext cx="613833" cy="613833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5299D-0A27-48DA-9C8C-E709F04C5A85}">
      <dsp:nvSpPr>
        <dsp:cNvPr id="0" name=""/>
        <dsp:cNvSpPr/>
      </dsp:nvSpPr>
      <dsp:spPr>
        <a:xfrm>
          <a:off x="6022905" y="3683000"/>
          <a:ext cx="1910646" cy="2455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b="0" i="0" kern="1200" dirty="0">
              <a:solidFill>
                <a:schemeClr val="bg1">
                  <a:lumMod val="75000"/>
                </a:schemeClr>
              </a:solidFill>
            </a:rPr>
            <a:t>Leve 4: Model Training &amp; Evaluation Split data for training and testing, evaluate model performance.</a:t>
          </a:r>
          <a:endParaRPr lang="en-IN" sz="1900" kern="1200" dirty="0">
            <a:solidFill>
              <a:schemeClr val="bg1">
                <a:lumMod val="75000"/>
              </a:schemeClr>
            </a:solidFill>
          </a:endParaRPr>
        </a:p>
      </dsp:txBody>
      <dsp:txXfrm>
        <a:off x="6022905" y="3683000"/>
        <a:ext cx="1910646" cy="2455333"/>
      </dsp:txXfrm>
    </dsp:sp>
    <dsp:sp modelId="{FDD49A85-751A-4F45-8A66-D32D9FE5B3AC}">
      <dsp:nvSpPr>
        <dsp:cNvPr id="0" name=""/>
        <dsp:cNvSpPr/>
      </dsp:nvSpPr>
      <dsp:spPr>
        <a:xfrm>
          <a:off x="6671311" y="2762250"/>
          <a:ext cx="613833" cy="613833"/>
        </a:xfrm>
        <a:prstGeom prst="ellipse">
          <a:avLst/>
        </a:prstGeom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EFE95-48D5-4B4D-B90C-E25C8D1C2D02}">
      <dsp:nvSpPr>
        <dsp:cNvPr id="0" name=""/>
        <dsp:cNvSpPr/>
      </dsp:nvSpPr>
      <dsp:spPr>
        <a:xfrm>
          <a:off x="8029083" y="0"/>
          <a:ext cx="1910646" cy="2455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b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b="0" i="0" kern="1200" dirty="0">
              <a:solidFill>
                <a:schemeClr val="bg1">
                  <a:lumMod val="75000"/>
                </a:schemeClr>
              </a:solidFill>
            </a:rPr>
            <a:t>Leve 5: Deployment &amp; Scaling Deploy model to production, scale to handle real-time predictions</a:t>
          </a:r>
          <a:endParaRPr lang="en-IN" sz="1900" kern="1200" dirty="0">
            <a:solidFill>
              <a:schemeClr val="bg1">
                <a:lumMod val="75000"/>
              </a:schemeClr>
            </a:solidFill>
          </a:endParaRPr>
        </a:p>
      </dsp:txBody>
      <dsp:txXfrm>
        <a:off x="8029083" y="0"/>
        <a:ext cx="1910646" cy="2455333"/>
      </dsp:txXfrm>
    </dsp:sp>
    <dsp:sp modelId="{57F59E19-910C-44E0-9CB3-F0B3EC22340E}">
      <dsp:nvSpPr>
        <dsp:cNvPr id="0" name=""/>
        <dsp:cNvSpPr/>
      </dsp:nvSpPr>
      <dsp:spPr>
        <a:xfrm>
          <a:off x="8677490" y="2762250"/>
          <a:ext cx="613833" cy="613833"/>
        </a:xfrm>
        <a:prstGeom prst="ellipse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timeline" pri="103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EF7100-3A92-4038-9EEB-916790C9587E}" type="datetimeFigureOut">
              <a:rPr lang="en-IN" smtClean="0"/>
              <a:t>03-07-2026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95E1D7-58CA-4689-BCA9-85A96CDEEC5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801377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95E1D7-58CA-4689-BCA9-85A96CDEEC52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09761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95E1D7-58CA-4689-BCA9-85A96CDEEC52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827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456C0-0CC2-296D-61FA-36A4F409FF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C90E29-20F9-7670-6D1F-F2DE15D685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D72EE-2B65-C5F6-1554-A8F33476A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1B70-0E09-4BE1-8F03-B09D88A7AB3A}" type="datetimeFigureOut">
              <a:rPr lang="en-IN" smtClean="0"/>
              <a:t>03-07-2026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50D4E1-20CE-4BCB-28EB-E2146B7FC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3948F-A635-A35A-F0FF-FBE24C1A5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C4C8-7005-4789-85AF-C945376C837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05679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F96ED-C626-2A2B-633C-2F5B46BDA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1A4BA-80F9-8911-36CA-D3EEF21FBE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5A672E-3FEB-6A2D-1F87-9434289CED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1B70-0E09-4BE1-8F03-B09D88A7AB3A}" type="datetimeFigureOut">
              <a:rPr lang="en-IN" smtClean="0"/>
              <a:t>03-07-2026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CB427-B928-0503-3A16-F81140026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1A6C4A-9FB8-578C-3EC3-2F090006F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C4C8-7005-4789-85AF-C945376C837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07617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AA088-5E81-19A4-0E3C-3FA694EA8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1E99CE-732B-CCE4-6ABB-CA04DD5656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58222A-3EA3-B04D-DE94-16249A8C4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1B70-0E09-4BE1-8F03-B09D88A7AB3A}" type="datetimeFigureOut">
              <a:rPr lang="en-IN" smtClean="0"/>
              <a:t>03-07-2026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94AE2-6BB3-5952-8A0A-370EE7526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A7C669-651C-66F6-5AA7-86095DE4D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C4C8-7005-4789-85AF-C945376C837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19106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7EF0A-43B7-F6E5-77BB-61BEE09BC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17AD9-12D0-34E8-5C51-4E311B770D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B92E9C-D48B-E74B-802B-009D8C8E5A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C2545F-3174-70B8-C547-1362C946A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1B70-0E09-4BE1-8F03-B09D88A7AB3A}" type="datetimeFigureOut">
              <a:rPr lang="en-IN" smtClean="0"/>
              <a:t>03-07-2026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E526B6-F65C-3AE6-5E81-A9A13F77D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74EC0C-0A3A-3B22-51B5-D2E752B5B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C4C8-7005-4789-85AF-C945376C837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68013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C2DDC-5A1D-E653-A0FD-58F14D2D3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E4A041-C414-35A5-05C5-6071221F5B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CFE0DF-9964-ECEC-8335-BFC32C2149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2F9CC0-B162-5E8D-A02F-651AD3E2C3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EC7AA8-84B5-2876-F28D-6F1117C22A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512EDD-D586-B27F-B038-E8D77EB35A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1B70-0E09-4BE1-8F03-B09D88A7AB3A}" type="datetimeFigureOut">
              <a:rPr lang="en-IN" smtClean="0"/>
              <a:t>03-07-2026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928233-A1EA-FE76-7D80-A1AFE1A38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676410-AB65-7491-A181-FB13F9E81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C4C8-7005-4789-85AF-C945376C837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57083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4205D-ED9C-BC3F-E828-AE16276D3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E34EB5-8A93-AE1B-4329-EFB0B4412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1B70-0E09-4BE1-8F03-B09D88A7AB3A}" type="datetimeFigureOut">
              <a:rPr lang="en-IN" smtClean="0"/>
              <a:t>03-07-2026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14D13E-D90D-C9F5-68E6-78FD9185E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819B25-7A10-E867-44AA-E7FCC21AA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C4C8-7005-4789-85AF-C945376C837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78032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E9FEEF-5FAF-95AB-6EEE-7DD6958EE2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1B70-0E09-4BE1-8F03-B09D88A7AB3A}" type="datetimeFigureOut">
              <a:rPr lang="en-IN" smtClean="0"/>
              <a:t>03-07-2026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A998A8-28AE-6F6F-5771-B2CA5BFDC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19C88B-7B0A-A91D-B587-97072FF89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C4C8-7005-4789-85AF-C945376C837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32572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CF260-C0DE-0690-395B-0E5959DDB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F608E-D454-8831-5A6B-273B6000C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E1F682-8EFF-48C1-6CB4-55AE64B5A8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968EDE-02B4-3D2C-E2CE-2D010D341D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1B70-0E09-4BE1-8F03-B09D88A7AB3A}" type="datetimeFigureOut">
              <a:rPr lang="en-IN" smtClean="0"/>
              <a:t>03-07-2026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2A79AD-2587-CD31-22D0-C19DC1A73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3E7882-7C19-E798-3190-A0A7D6D68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C4C8-7005-4789-85AF-C945376C837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12572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43B89-8F58-CCD0-79A4-BEC51D19A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8A6212-CF7B-FB8E-E381-F743993612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F809F7-D447-35A1-1AFD-584D93ABA9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BE13D-35D8-232F-BEBA-B7FE5AA2B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1B70-0E09-4BE1-8F03-B09D88A7AB3A}" type="datetimeFigureOut">
              <a:rPr lang="en-IN" smtClean="0"/>
              <a:t>03-07-2026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353E7F-CC36-C912-E92F-9F43C62B62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8A535F-FCFC-F202-7841-14E98534F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C4C8-7005-4789-85AF-C945376C837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36415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BDEDA-3F92-2FF8-E21A-D32253E00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1F1315-6E94-F035-34B7-02799F61DE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FD3F38-9E09-4B7A-5A10-CBE27FAD0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1B70-0E09-4BE1-8F03-B09D88A7AB3A}" type="datetimeFigureOut">
              <a:rPr lang="en-IN" smtClean="0"/>
              <a:t>03-07-2026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007BFB-EA77-520F-9E0B-B2F83A9AD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181BF-36AF-E19F-F9B4-9D47B755E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C4C8-7005-4789-85AF-C945376C837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25994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E5FEA8-C221-EB93-6215-3A809C1AAC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7883C1-9E45-B714-E199-A704A5A7B1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6717B1-628C-E344-F489-24EE060E2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1B70-0E09-4BE1-8F03-B09D88A7AB3A}" type="datetimeFigureOut">
              <a:rPr lang="en-IN" smtClean="0"/>
              <a:t>03-07-2026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D94614-4218-D604-6249-B7DB39E36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1DD4C-A6DF-43DB-9D6D-E79ED37B7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2C4C8-7005-4789-85AF-C945376C837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66068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E62C6-B688-C10A-6B41-1DB563448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3444A1-EE46-3482-799E-E3D93BF75E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4C086-5EBE-EEC1-1259-5F82D58815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821B70-0E09-4BE1-8F03-B09D88A7AB3A}" type="datetimeFigureOut">
              <a:rPr lang="en-IN" smtClean="0"/>
              <a:t>03-07-2026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65499-2D33-78D6-FDD4-E5E97CB9C8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C77E94-5225-F8B1-5569-C5FD05469C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82C4C8-7005-4789-85AF-C945376C837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86002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19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956E0-3769-FD4F-1B8F-B3D088178B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IN" sz="4900" b="1" dirty="0">
                <a:solidFill>
                  <a:srgbClr val="44C6CC"/>
                </a:solidFill>
                <a:latin typeface="Poppins"/>
                <a:ea typeface="Poppins"/>
                <a:cs typeface="Poppins"/>
                <a:sym typeface="Poppins"/>
              </a:rPr>
              <a:t>Exploratory Data Analysis of Telecom Customer Churn</a:t>
            </a:r>
            <a:br>
              <a:rPr lang="en-IN" dirty="0">
                <a:solidFill>
                  <a:srgbClr val="44C6CC"/>
                </a:solidFill>
              </a:rPr>
            </a:br>
            <a:endParaRPr lang="en-IN" dirty="0">
              <a:solidFill>
                <a:srgbClr val="44C6CC"/>
              </a:solidFill>
            </a:endParaRPr>
          </a:p>
        </p:txBody>
      </p:sp>
      <p:sp>
        <p:nvSpPr>
          <p:cNvPr id="7" name="Google Shape;87;p13">
            <a:extLst>
              <a:ext uri="{FF2B5EF4-FFF2-40B4-BE49-F238E27FC236}">
                <a16:creationId xmlns:a16="http://schemas.microsoft.com/office/drawing/2014/main" id="{16134357-352A-610A-DCEF-8892A00C3C6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0" y="3429000"/>
            <a:ext cx="9144000" cy="517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5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 dirty="0">
                <a:solidFill>
                  <a:schemeClr val="bg1">
                    <a:lumMod val="95000"/>
                  </a:schemeClr>
                </a:solidFill>
                <a:latin typeface="Lato"/>
                <a:ea typeface="Lato"/>
                <a:cs typeface="Lato"/>
                <a:sym typeface="Lato"/>
              </a:rPr>
              <a:t>DATA MINING &amp; VISUALISATION (ACCA7015)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8F3C576-4A9A-9554-6C8E-E97EC7681C40}"/>
              </a:ext>
            </a:extLst>
          </p:cNvPr>
          <p:cNvCxnSpPr>
            <a:cxnSpLocks/>
          </p:cNvCxnSpPr>
          <p:nvPr/>
        </p:nvCxnSpPr>
        <p:spPr>
          <a:xfrm>
            <a:off x="5997673" y="4375354"/>
            <a:ext cx="0" cy="1199536"/>
          </a:xfrm>
          <a:prstGeom prst="line">
            <a:avLst/>
          </a:prstGeom>
          <a:ln>
            <a:solidFill>
              <a:srgbClr val="44C6CC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C9B1B253-2DED-1070-7C48-E6E9FE4CD23A}"/>
              </a:ext>
            </a:extLst>
          </p:cNvPr>
          <p:cNvSpPr txBox="1"/>
          <p:nvPr/>
        </p:nvSpPr>
        <p:spPr>
          <a:xfrm>
            <a:off x="6302473" y="4375354"/>
            <a:ext cx="41197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Lecturer</a:t>
            </a:r>
          </a:p>
          <a:p>
            <a:pPr algn="ctr"/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Dr Nouh </a:t>
            </a:r>
            <a:r>
              <a:rPr lang="en-IN" dirty="0" err="1">
                <a:solidFill>
                  <a:schemeClr val="bg1">
                    <a:lumMod val="95000"/>
                  </a:schemeClr>
                </a:solidFill>
              </a:rPr>
              <a:t>Elmitwally</a:t>
            </a:r>
            <a:endParaRPr lang="en-IN" dirty="0">
              <a:solidFill>
                <a:schemeClr val="bg1">
                  <a:lumMod val="95000"/>
                </a:schemeClr>
              </a:solidFill>
            </a:endParaRPr>
          </a:p>
          <a:p>
            <a:pPr algn="ctr"/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University of Wales Trinity Saint David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BFA2D96-256A-FE1E-2897-19D0DAE5767F}"/>
              </a:ext>
            </a:extLst>
          </p:cNvPr>
          <p:cNvSpPr txBox="1"/>
          <p:nvPr/>
        </p:nvSpPr>
        <p:spPr>
          <a:xfrm>
            <a:off x="1632149" y="4375354"/>
            <a:ext cx="41197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Presented By</a:t>
            </a:r>
          </a:p>
          <a:p>
            <a:pPr algn="ctr"/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Aryan </a:t>
            </a:r>
            <a:r>
              <a:rPr lang="en-IN" dirty="0" err="1">
                <a:solidFill>
                  <a:schemeClr val="bg1">
                    <a:lumMod val="95000"/>
                  </a:schemeClr>
                </a:solidFill>
              </a:rPr>
              <a:t>Hiteshkumar</a:t>
            </a:r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 Limbachiya</a:t>
            </a:r>
          </a:p>
          <a:p>
            <a:pPr algn="ctr"/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MSc Data and Artificial </a:t>
            </a:r>
            <a:r>
              <a:rPr lang="en-IN" dirty="0" err="1">
                <a:solidFill>
                  <a:schemeClr val="bg1">
                    <a:lumMod val="95000"/>
                  </a:schemeClr>
                </a:solidFill>
              </a:rPr>
              <a:t>Intellegence</a:t>
            </a:r>
            <a:endParaRPr lang="en-IN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388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5A2534C2-4D72-6DFD-665D-7EF07372C668}"/>
              </a:ext>
            </a:extLst>
          </p:cNvPr>
          <p:cNvSpPr/>
          <p:nvPr/>
        </p:nvSpPr>
        <p:spPr>
          <a:xfrm>
            <a:off x="571500" y="2157799"/>
            <a:ext cx="5181600" cy="4123350"/>
          </a:xfrm>
          <a:prstGeom prst="roundRect">
            <a:avLst>
              <a:gd name="adj" fmla="val 8764"/>
            </a:avLst>
          </a:prstGeom>
          <a:noFill/>
          <a:ln w="38100">
            <a:solidFill>
              <a:srgbClr val="44C6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3" name="Google Shape;331;p20" descr="image.png">
            <a:extLst>
              <a:ext uri="{FF2B5EF4-FFF2-40B4-BE49-F238E27FC236}">
                <a16:creationId xmlns:a16="http://schemas.microsoft.com/office/drawing/2014/main" id="{77F43ACE-56CA-16E4-2058-A5BEA51E6BEA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567305" y="1144551"/>
            <a:ext cx="5042717" cy="519973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Google Shape;105;p14">
            <a:extLst>
              <a:ext uri="{FF2B5EF4-FFF2-40B4-BE49-F238E27FC236}">
                <a16:creationId xmlns:a16="http://schemas.microsoft.com/office/drawing/2014/main" id="{E86403A0-A989-1207-FE22-945C370A8513}"/>
              </a:ext>
            </a:extLst>
          </p:cNvPr>
          <p:cNvSpPr txBox="1"/>
          <p:nvPr/>
        </p:nvSpPr>
        <p:spPr>
          <a:xfrm>
            <a:off x="826448" y="576852"/>
            <a:ext cx="11178897" cy="3924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50" b="0" i="0" u="none" strike="noStrike" cap="none" dirty="0">
                <a:solidFill>
                  <a:schemeClr val="bg1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Aim &amp; Objectives</a:t>
            </a:r>
            <a:endParaRPr dirty="0">
              <a:solidFill>
                <a:schemeClr val="bg1"/>
              </a:solidFill>
            </a:endParaRPr>
          </a:p>
        </p:txBody>
      </p:sp>
      <p:sp>
        <p:nvSpPr>
          <p:cNvPr id="7" name="Google Shape;135;p15">
            <a:extLst>
              <a:ext uri="{FF2B5EF4-FFF2-40B4-BE49-F238E27FC236}">
                <a16:creationId xmlns:a16="http://schemas.microsoft.com/office/drawing/2014/main" id="{5F4D348C-794F-BD85-22F2-B321B4B1C757}"/>
              </a:ext>
            </a:extLst>
          </p:cNvPr>
          <p:cNvSpPr/>
          <p:nvPr/>
        </p:nvSpPr>
        <p:spPr>
          <a:xfrm>
            <a:off x="571500" y="571500"/>
            <a:ext cx="57150" cy="39811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" name="Google Shape;110;p14">
            <a:extLst>
              <a:ext uri="{FF2B5EF4-FFF2-40B4-BE49-F238E27FC236}">
                <a16:creationId xmlns:a16="http://schemas.microsoft.com/office/drawing/2014/main" id="{5A281412-9C4B-7B4B-5369-8C86491F91AB}"/>
              </a:ext>
            </a:extLst>
          </p:cNvPr>
          <p:cNvSpPr txBox="1"/>
          <p:nvPr/>
        </p:nvSpPr>
        <p:spPr>
          <a:xfrm>
            <a:off x="952500" y="2817093"/>
            <a:ext cx="4800600" cy="400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Our Research Aim</a:t>
            </a:r>
            <a:endParaRPr dirty="0"/>
          </a:p>
        </p:txBody>
      </p:sp>
      <p:sp>
        <p:nvSpPr>
          <p:cNvPr id="13" name="Google Shape;111;p14">
            <a:extLst>
              <a:ext uri="{FF2B5EF4-FFF2-40B4-BE49-F238E27FC236}">
                <a16:creationId xmlns:a16="http://schemas.microsoft.com/office/drawing/2014/main" id="{D85DCD21-AC21-12CE-2184-8A6DBFDFD111}"/>
              </a:ext>
            </a:extLst>
          </p:cNvPr>
          <p:cNvSpPr txBox="1"/>
          <p:nvPr/>
        </p:nvSpPr>
        <p:spPr>
          <a:xfrm>
            <a:off x="952500" y="3330522"/>
            <a:ext cx="4572000" cy="13714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CBD5E1"/>
                </a:solidFill>
                <a:latin typeface="Inter Light"/>
                <a:ea typeface="Inter Light"/>
                <a:cs typeface="Inter Light"/>
                <a:sym typeface="Inter Light"/>
              </a:rPr>
              <a:t>To execute a robust statistical and visual exploratory data analysis (EDA) pipeline on </a:t>
            </a:r>
            <a:r>
              <a:rPr lang="en-US" sz="1350" b="0" i="0" u="none" strike="noStrike" cap="none" dirty="0">
                <a:solidFill>
                  <a:srgbClr val="38BDF8"/>
                </a:solidFill>
                <a:latin typeface="Inter Medium"/>
                <a:ea typeface="Inter Medium"/>
                <a:cs typeface="Inter Medium"/>
                <a:sym typeface="Inter Medium"/>
              </a:rPr>
              <a:t>100,000 subscriber records</a:t>
            </a:r>
            <a:r>
              <a:rPr lang="en-US" sz="1350" b="0" i="0" u="none" strike="noStrike" cap="none" dirty="0">
                <a:solidFill>
                  <a:srgbClr val="CBD5E1"/>
                </a:solidFill>
                <a:latin typeface="Inter Light"/>
                <a:ea typeface="Inter Light"/>
                <a:cs typeface="Inter Light"/>
                <a:sym typeface="Inter Light"/>
              </a:rPr>
              <a:t>, systematically uncovering churn determinants, preparing data pipelines, and establishing a baseline for production predictive modelling.</a:t>
            </a:r>
            <a:endParaRPr dirty="0"/>
          </a:p>
        </p:txBody>
      </p:sp>
      <p:sp>
        <p:nvSpPr>
          <p:cNvPr id="21" name="Google Shape;116;p14">
            <a:extLst>
              <a:ext uri="{FF2B5EF4-FFF2-40B4-BE49-F238E27FC236}">
                <a16:creationId xmlns:a16="http://schemas.microsoft.com/office/drawing/2014/main" id="{A17DC45D-2B5C-F66C-A1EB-5F587E55B64E}"/>
              </a:ext>
            </a:extLst>
          </p:cNvPr>
          <p:cNvSpPr txBox="1"/>
          <p:nvPr/>
        </p:nvSpPr>
        <p:spPr>
          <a:xfrm>
            <a:off x="6829425" y="1880800"/>
            <a:ext cx="4780597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cap="none" dirty="0">
                <a:solidFill>
                  <a:srgbClr val="002060"/>
                </a:solidFill>
                <a:latin typeface="Poppins" panose="00000500000000000000" pitchFamily="2" charset="0"/>
                <a:ea typeface="Poppins SemiBold"/>
                <a:cs typeface="Poppins" panose="00000500000000000000" pitchFamily="2" charset="0"/>
                <a:sym typeface="Poppins SemiBold"/>
              </a:rPr>
              <a:t>Strategic Objectives</a:t>
            </a:r>
            <a:endParaRPr b="1" dirty="0">
              <a:solidFill>
                <a:srgbClr val="002060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25" name="Google Shape;120;p14">
            <a:extLst>
              <a:ext uri="{FF2B5EF4-FFF2-40B4-BE49-F238E27FC236}">
                <a16:creationId xmlns:a16="http://schemas.microsoft.com/office/drawing/2014/main" id="{5430A2D9-9CDC-2158-A4C4-C2140C890742}"/>
              </a:ext>
            </a:extLst>
          </p:cNvPr>
          <p:cNvSpPr txBox="1"/>
          <p:nvPr/>
        </p:nvSpPr>
        <p:spPr>
          <a:xfrm>
            <a:off x="7128387" y="2471737"/>
            <a:ext cx="4253988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Inter"/>
              </a:rPr>
              <a:t>Clean &amp; Preprocess: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Inter"/>
              </a:rPr>
              <a:t> Resolve complex placeholders, impute statistical values, and convert types.</a:t>
            </a:r>
            <a:endParaRPr sz="1350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7" name="Google Shape;121;p14">
            <a:extLst>
              <a:ext uri="{FF2B5EF4-FFF2-40B4-BE49-F238E27FC236}">
                <a16:creationId xmlns:a16="http://schemas.microsoft.com/office/drawing/2014/main" id="{0986F3E9-B6EB-B344-3DF3-E172D15F9815}"/>
              </a:ext>
            </a:extLst>
          </p:cNvPr>
          <p:cNvSpPr txBox="1"/>
          <p:nvPr/>
        </p:nvSpPr>
        <p:spPr>
          <a:xfrm>
            <a:off x="7128387" y="3171057"/>
            <a:ext cx="4253988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Inter"/>
              </a:rPr>
              <a:t>Statistical EDA: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Inter"/>
              </a:rPr>
              <a:t> Conduct thorough univariate and multivariate distributions analysis.</a:t>
            </a:r>
            <a:endParaRPr sz="1350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9" name="Google Shape;122;p14">
            <a:extLst>
              <a:ext uri="{FF2B5EF4-FFF2-40B4-BE49-F238E27FC236}">
                <a16:creationId xmlns:a16="http://schemas.microsoft.com/office/drawing/2014/main" id="{00E18CCC-7382-FC53-18A8-7E96903BCF93}"/>
              </a:ext>
            </a:extLst>
          </p:cNvPr>
          <p:cNvSpPr txBox="1"/>
          <p:nvPr/>
        </p:nvSpPr>
        <p:spPr>
          <a:xfrm>
            <a:off x="7128387" y="3840880"/>
            <a:ext cx="4253988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Inter"/>
              </a:rPr>
              <a:t>Feature Engineering: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Inter"/>
              </a:rPr>
              <a:t> Select critical indicators and prevent multicollinearity constraints.</a:t>
            </a:r>
            <a:endParaRPr sz="1350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1" name="Google Shape;123;p14">
            <a:extLst>
              <a:ext uri="{FF2B5EF4-FFF2-40B4-BE49-F238E27FC236}">
                <a16:creationId xmlns:a16="http://schemas.microsoft.com/office/drawing/2014/main" id="{71F45055-B2CF-3B92-9EC9-F1D4C47861F6}"/>
              </a:ext>
            </a:extLst>
          </p:cNvPr>
          <p:cNvSpPr txBox="1"/>
          <p:nvPr/>
        </p:nvSpPr>
        <p:spPr>
          <a:xfrm>
            <a:off x="7128387" y="4559866"/>
            <a:ext cx="4253988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Inter"/>
              </a:rPr>
              <a:t>Modelling Preparation: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sym typeface="Inter"/>
              </a:rPr>
              <a:t> Balance datasets via SMOTE and construct robust training partitions.</a:t>
            </a:r>
            <a:endParaRPr sz="1350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6" name="Google Shape;116;p14">
            <a:extLst>
              <a:ext uri="{FF2B5EF4-FFF2-40B4-BE49-F238E27FC236}">
                <a16:creationId xmlns:a16="http://schemas.microsoft.com/office/drawing/2014/main" id="{DB403FD3-1E8C-F196-3121-4AF910B6801B}"/>
              </a:ext>
            </a:extLst>
          </p:cNvPr>
          <p:cNvSpPr txBox="1"/>
          <p:nvPr/>
        </p:nvSpPr>
        <p:spPr>
          <a:xfrm>
            <a:off x="6855542" y="2457023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9" name="Google Shape;116;p14">
            <a:extLst>
              <a:ext uri="{FF2B5EF4-FFF2-40B4-BE49-F238E27FC236}">
                <a16:creationId xmlns:a16="http://schemas.microsoft.com/office/drawing/2014/main" id="{370F45B0-AB89-787E-5E56-BA18004F41BB}"/>
              </a:ext>
            </a:extLst>
          </p:cNvPr>
          <p:cNvSpPr txBox="1"/>
          <p:nvPr/>
        </p:nvSpPr>
        <p:spPr>
          <a:xfrm>
            <a:off x="6840792" y="3169861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12" name="Google Shape;116;p14">
            <a:extLst>
              <a:ext uri="{FF2B5EF4-FFF2-40B4-BE49-F238E27FC236}">
                <a16:creationId xmlns:a16="http://schemas.microsoft.com/office/drawing/2014/main" id="{D166FFA0-96BA-D53A-5225-CCC507FF415D}"/>
              </a:ext>
            </a:extLst>
          </p:cNvPr>
          <p:cNvSpPr txBox="1"/>
          <p:nvPr/>
        </p:nvSpPr>
        <p:spPr>
          <a:xfrm>
            <a:off x="6835877" y="4531631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15" name="Google Shape;116;p14">
            <a:extLst>
              <a:ext uri="{FF2B5EF4-FFF2-40B4-BE49-F238E27FC236}">
                <a16:creationId xmlns:a16="http://schemas.microsoft.com/office/drawing/2014/main" id="{400C7239-0297-669D-7C2A-1255288EEE58}"/>
              </a:ext>
            </a:extLst>
          </p:cNvPr>
          <p:cNvSpPr txBox="1"/>
          <p:nvPr/>
        </p:nvSpPr>
        <p:spPr>
          <a:xfrm>
            <a:off x="6840792" y="3828625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pic>
        <p:nvPicPr>
          <p:cNvPr id="20" name="Graphic 19" descr="Bullseye with solid fill">
            <a:extLst>
              <a:ext uri="{FF2B5EF4-FFF2-40B4-BE49-F238E27FC236}">
                <a16:creationId xmlns:a16="http://schemas.microsoft.com/office/drawing/2014/main" id="{743A0414-22A4-9593-4E3D-BC57D6FFE71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71" y="2402362"/>
            <a:ext cx="358041" cy="358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4304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00;p14">
            <a:extLst>
              <a:ext uri="{FF2B5EF4-FFF2-40B4-BE49-F238E27FC236}">
                <a16:creationId xmlns:a16="http://schemas.microsoft.com/office/drawing/2014/main" id="{A3DBBB7D-0134-47DC-517C-ABE55491C49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747253" y="542108"/>
            <a:ext cx="10515600" cy="482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 dirty="0">
                <a:solidFill>
                  <a:schemeClr val="bg1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Dataset Overview</a:t>
            </a:r>
            <a:endParaRPr dirty="0">
              <a:solidFill>
                <a:schemeClr val="bg1"/>
              </a:solidFill>
            </a:endParaRPr>
          </a:p>
        </p:txBody>
      </p:sp>
      <p:sp>
        <p:nvSpPr>
          <p:cNvPr id="10" name="Google Shape;101;p14">
            <a:extLst>
              <a:ext uri="{FF2B5EF4-FFF2-40B4-BE49-F238E27FC236}">
                <a16:creationId xmlns:a16="http://schemas.microsoft.com/office/drawing/2014/main" id="{827E3026-0C67-54A3-F0CA-DFB967C57D53}"/>
              </a:ext>
            </a:extLst>
          </p:cNvPr>
          <p:cNvSpPr/>
          <p:nvPr/>
        </p:nvSpPr>
        <p:spPr>
          <a:xfrm>
            <a:off x="571500" y="571500"/>
            <a:ext cx="57150" cy="39811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" name="Google Shape;97;p14" descr="image.png">
            <a:extLst>
              <a:ext uri="{FF2B5EF4-FFF2-40B4-BE49-F238E27FC236}">
                <a16:creationId xmlns:a16="http://schemas.microsoft.com/office/drawing/2014/main" id="{AAC55718-F63D-F969-139A-0EDA8995CC28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1500" y="2223045"/>
            <a:ext cx="5334000" cy="3095625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105;p14">
            <a:extLst>
              <a:ext uri="{FF2B5EF4-FFF2-40B4-BE49-F238E27FC236}">
                <a16:creationId xmlns:a16="http://schemas.microsoft.com/office/drawing/2014/main" id="{A04C37B3-9F04-BD34-E234-573B3C92683D}"/>
              </a:ext>
            </a:extLst>
          </p:cNvPr>
          <p:cNvSpPr txBox="1"/>
          <p:nvPr/>
        </p:nvSpPr>
        <p:spPr>
          <a:xfrm>
            <a:off x="876300" y="2640299"/>
            <a:ext cx="4724400" cy="1846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Lato"/>
                <a:ea typeface="Lato"/>
                <a:cs typeface="Lato"/>
                <a:sym typeface="Lato"/>
              </a:rPr>
              <a:t>Total Volume Records</a:t>
            </a:r>
            <a:r>
              <a:rPr lang="en-US" sz="120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200" b="1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100,000</a:t>
            </a:r>
            <a:endParaRPr dirty="0"/>
          </a:p>
        </p:txBody>
      </p:sp>
      <p:sp>
        <p:nvSpPr>
          <p:cNvPr id="17" name="Google Shape;106;p14">
            <a:extLst>
              <a:ext uri="{FF2B5EF4-FFF2-40B4-BE49-F238E27FC236}">
                <a16:creationId xmlns:a16="http://schemas.microsoft.com/office/drawing/2014/main" id="{5F441ACF-F717-0A18-4D84-F2979817AEC2}"/>
              </a:ext>
            </a:extLst>
          </p:cNvPr>
          <p:cNvSpPr/>
          <p:nvPr/>
        </p:nvSpPr>
        <p:spPr>
          <a:xfrm>
            <a:off x="876300" y="3023145"/>
            <a:ext cx="4724400" cy="952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" name="Google Shape;107;p14">
            <a:extLst>
              <a:ext uri="{FF2B5EF4-FFF2-40B4-BE49-F238E27FC236}">
                <a16:creationId xmlns:a16="http://schemas.microsoft.com/office/drawing/2014/main" id="{EAE44D98-D5D2-041B-EEA5-A29818984877}"/>
              </a:ext>
            </a:extLst>
          </p:cNvPr>
          <p:cNvSpPr txBox="1"/>
          <p:nvPr/>
        </p:nvSpPr>
        <p:spPr>
          <a:xfrm>
            <a:off x="876300" y="3335624"/>
            <a:ext cx="4724400" cy="1846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Lato"/>
                <a:ea typeface="Lato"/>
                <a:cs typeface="Lato"/>
                <a:sym typeface="Lato"/>
              </a:rPr>
              <a:t>Raw Multi-Variables</a:t>
            </a:r>
            <a:r>
              <a:rPr lang="en-US" sz="120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200" b="1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100 Columns</a:t>
            </a:r>
            <a:endParaRPr dirty="0"/>
          </a:p>
        </p:txBody>
      </p:sp>
      <p:sp>
        <p:nvSpPr>
          <p:cNvPr id="21" name="Google Shape;108;p14">
            <a:extLst>
              <a:ext uri="{FF2B5EF4-FFF2-40B4-BE49-F238E27FC236}">
                <a16:creationId xmlns:a16="http://schemas.microsoft.com/office/drawing/2014/main" id="{A312B76F-FB64-1738-2A31-57541A619FD3}"/>
              </a:ext>
            </a:extLst>
          </p:cNvPr>
          <p:cNvSpPr/>
          <p:nvPr/>
        </p:nvSpPr>
        <p:spPr>
          <a:xfrm>
            <a:off x="876300" y="3718470"/>
            <a:ext cx="4724400" cy="952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" name="Google Shape;109;p14">
            <a:extLst>
              <a:ext uri="{FF2B5EF4-FFF2-40B4-BE49-F238E27FC236}">
                <a16:creationId xmlns:a16="http://schemas.microsoft.com/office/drawing/2014/main" id="{D19E9758-D472-5367-5530-EB9EFA51DF00}"/>
              </a:ext>
            </a:extLst>
          </p:cNvPr>
          <p:cNvSpPr txBox="1"/>
          <p:nvPr/>
        </p:nvSpPr>
        <p:spPr>
          <a:xfrm>
            <a:off x="876300" y="4030949"/>
            <a:ext cx="4724400" cy="1846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Lato"/>
                <a:ea typeface="Lato"/>
                <a:cs typeface="Lato"/>
                <a:sym typeface="Lato"/>
              </a:rPr>
              <a:t>Top Modeled Features</a:t>
            </a:r>
            <a:r>
              <a:rPr lang="en-US" sz="120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200" b="1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10 Selected</a:t>
            </a:r>
            <a:endParaRPr dirty="0"/>
          </a:p>
        </p:txBody>
      </p:sp>
      <p:sp>
        <p:nvSpPr>
          <p:cNvPr id="25" name="Google Shape;110;p14">
            <a:extLst>
              <a:ext uri="{FF2B5EF4-FFF2-40B4-BE49-F238E27FC236}">
                <a16:creationId xmlns:a16="http://schemas.microsoft.com/office/drawing/2014/main" id="{288B0131-D217-C77B-4A53-EED4FBAD9F27}"/>
              </a:ext>
            </a:extLst>
          </p:cNvPr>
          <p:cNvSpPr/>
          <p:nvPr/>
        </p:nvSpPr>
        <p:spPr>
          <a:xfrm>
            <a:off x="876300" y="4413795"/>
            <a:ext cx="4724400" cy="952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" name="Google Shape;111;p14">
            <a:extLst>
              <a:ext uri="{FF2B5EF4-FFF2-40B4-BE49-F238E27FC236}">
                <a16:creationId xmlns:a16="http://schemas.microsoft.com/office/drawing/2014/main" id="{1F79A7F0-51F7-BB01-5F4E-6C97A0134A4C}"/>
              </a:ext>
            </a:extLst>
          </p:cNvPr>
          <p:cNvSpPr txBox="1"/>
          <p:nvPr/>
        </p:nvSpPr>
        <p:spPr>
          <a:xfrm>
            <a:off x="876300" y="4721512"/>
            <a:ext cx="4724400" cy="1846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chemeClr val="bg1"/>
                </a:solidFill>
                <a:latin typeface="Lato"/>
                <a:ea typeface="Lato"/>
                <a:cs typeface="Lato"/>
                <a:sym typeface="Lato"/>
              </a:rPr>
              <a:t>Target Binary Metric</a:t>
            </a:r>
            <a:r>
              <a:rPr lang="en-US" sz="120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200" b="1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Churn (0 / 1)</a:t>
            </a:r>
            <a:endParaRPr dirty="0"/>
          </a:p>
        </p:txBody>
      </p:sp>
      <p:pic>
        <p:nvPicPr>
          <p:cNvPr id="29" name="Google Shape;98;p14" descr="image.png">
            <a:extLst>
              <a:ext uri="{FF2B5EF4-FFF2-40B4-BE49-F238E27FC236}">
                <a16:creationId xmlns:a16="http://schemas.microsoft.com/office/drawing/2014/main" id="{DCC5EBBE-77FD-0F56-20D8-1387546A00AE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2223045"/>
            <a:ext cx="5334000" cy="3095625"/>
          </a:xfrm>
          <a:prstGeom prst="rect">
            <a:avLst/>
          </a:prstGeom>
          <a:noFill/>
          <a:ln>
            <a:noFill/>
          </a:ln>
        </p:spPr>
      </p:pic>
      <p:sp>
        <p:nvSpPr>
          <p:cNvPr id="31" name="Google Shape;112;p14">
            <a:extLst>
              <a:ext uri="{FF2B5EF4-FFF2-40B4-BE49-F238E27FC236}">
                <a16:creationId xmlns:a16="http://schemas.microsoft.com/office/drawing/2014/main" id="{89F2610A-25BA-371A-ADEC-FFE9D83FB4FB}"/>
              </a:ext>
            </a:extLst>
          </p:cNvPr>
          <p:cNvSpPr txBox="1"/>
          <p:nvPr/>
        </p:nvSpPr>
        <p:spPr>
          <a:xfrm>
            <a:off x="6629400" y="2523083"/>
            <a:ext cx="4940617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002060"/>
                </a:solidFill>
                <a:latin typeface="Poppins"/>
                <a:ea typeface="Poppins"/>
                <a:cs typeface="Poppins"/>
                <a:sym typeface="Poppins"/>
              </a:rPr>
              <a:t>Telecom Customer Base</a:t>
            </a:r>
            <a:endParaRPr dirty="0">
              <a:solidFill>
                <a:srgbClr val="002060"/>
              </a:solidFill>
            </a:endParaRPr>
          </a:p>
        </p:txBody>
      </p:sp>
      <p:sp>
        <p:nvSpPr>
          <p:cNvPr id="35" name="Google Shape;116;p14">
            <a:extLst>
              <a:ext uri="{FF2B5EF4-FFF2-40B4-BE49-F238E27FC236}">
                <a16:creationId xmlns:a16="http://schemas.microsoft.com/office/drawing/2014/main" id="{A2977762-D2FA-62D3-C7DB-7BE8E65D5BB7}"/>
              </a:ext>
            </a:extLst>
          </p:cNvPr>
          <p:cNvSpPr txBox="1"/>
          <p:nvPr/>
        </p:nvSpPr>
        <p:spPr>
          <a:xfrm>
            <a:off x="6629400" y="3046958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37" name="Google Shape;113;p14">
            <a:extLst>
              <a:ext uri="{FF2B5EF4-FFF2-40B4-BE49-F238E27FC236}">
                <a16:creationId xmlns:a16="http://schemas.microsoft.com/office/drawing/2014/main" id="{D71C7129-8FD7-A83C-BB0F-8B64090CA09F}"/>
              </a:ext>
            </a:extLst>
          </p:cNvPr>
          <p:cNvSpPr txBox="1"/>
          <p:nvPr/>
        </p:nvSpPr>
        <p:spPr>
          <a:xfrm>
            <a:off x="6867525" y="3046958"/>
            <a:ext cx="446722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Source Stream: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Cleaned from the raw production tracking matrix (Telecom_Customer_Churn.csv).</a:t>
            </a:r>
            <a:endParaRPr dirty="0"/>
          </a:p>
        </p:txBody>
      </p:sp>
      <p:sp>
        <p:nvSpPr>
          <p:cNvPr id="39" name="Google Shape;117;p14">
            <a:extLst>
              <a:ext uri="{FF2B5EF4-FFF2-40B4-BE49-F238E27FC236}">
                <a16:creationId xmlns:a16="http://schemas.microsoft.com/office/drawing/2014/main" id="{65DA8A60-8B2E-7818-C288-E9E9D575CD9B}"/>
              </a:ext>
            </a:extLst>
          </p:cNvPr>
          <p:cNvSpPr txBox="1"/>
          <p:nvPr/>
        </p:nvSpPr>
        <p:spPr>
          <a:xfrm>
            <a:off x="6629400" y="3704183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41" name="Google Shape;114;p14">
            <a:extLst>
              <a:ext uri="{FF2B5EF4-FFF2-40B4-BE49-F238E27FC236}">
                <a16:creationId xmlns:a16="http://schemas.microsoft.com/office/drawing/2014/main" id="{24D6A3B8-26BD-2F76-0B99-9102E9ADDDDA}"/>
              </a:ext>
            </a:extLst>
          </p:cNvPr>
          <p:cNvSpPr txBox="1"/>
          <p:nvPr/>
        </p:nvSpPr>
        <p:spPr>
          <a:xfrm>
            <a:off x="6867525" y="3704183"/>
            <a:ext cx="446722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Feature Landscape: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Detailed profile layers mapping behavioral, financial, calling, and equipment histories.</a:t>
            </a:r>
            <a:endParaRPr dirty="0"/>
          </a:p>
        </p:txBody>
      </p:sp>
      <p:sp>
        <p:nvSpPr>
          <p:cNvPr id="43" name="Google Shape;118;p14">
            <a:extLst>
              <a:ext uri="{FF2B5EF4-FFF2-40B4-BE49-F238E27FC236}">
                <a16:creationId xmlns:a16="http://schemas.microsoft.com/office/drawing/2014/main" id="{36311BC0-9728-55AA-110E-B88F9F32448B}"/>
              </a:ext>
            </a:extLst>
          </p:cNvPr>
          <p:cNvSpPr txBox="1"/>
          <p:nvPr/>
        </p:nvSpPr>
        <p:spPr>
          <a:xfrm>
            <a:off x="6629400" y="4361408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45" name="Google Shape;115;p14">
            <a:extLst>
              <a:ext uri="{FF2B5EF4-FFF2-40B4-BE49-F238E27FC236}">
                <a16:creationId xmlns:a16="http://schemas.microsoft.com/office/drawing/2014/main" id="{8F154E18-9AF4-B6E0-C3B5-C83661E8F940}"/>
              </a:ext>
            </a:extLst>
          </p:cNvPr>
          <p:cNvSpPr txBox="1"/>
          <p:nvPr/>
        </p:nvSpPr>
        <p:spPr>
          <a:xfrm>
            <a:off x="6867525" y="4361408"/>
            <a:ext cx="446722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Subsets Selected: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Top 10 predictor vectors isolated systematically via statistical ANOVA metrics.</a:t>
            </a:r>
            <a:endParaRPr dirty="0"/>
          </a:p>
        </p:txBody>
      </p:sp>
      <p:pic>
        <p:nvPicPr>
          <p:cNvPr id="47" name="Google Shape;104;p14" descr="image.png">
            <a:extLst>
              <a:ext uri="{FF2B5EF4-FFF2-40B4-BE49-F238E27FC236}">
                <a16:creationId xmlns:a16="http://schemas.microsoft.com/office/drawing/2014/main" id="{840C01CC-4CE0-786B-3F1C-A9567C54F06E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315575" y="689520"/>
            <a:ext cx="200025" cy="15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Graphic 2" descr="Database with solid fill">
            <a:extLst>
              <a:ext uri="{FF2B5EF4-FFF2-40B4-BE49-F238E27FC236}">
                <a16:creationId xmlns:a16="http://schemas.microsoft.com/office/drawing/2014/main" id="{7120D352-6FC4-C356-6D83-C7EDB58E8D9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705485" y="571500"/>
            <a:ext cx="526028" cy="526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0327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134;p15">
            <a:extLst>
              <a:ext uri="{FF2B5EF4-FFF2-40B4-BE49-F238E27FC236}">
                <a16:creationId xmlns:a16="http://schemas.microsoft.com/office/drawing/2014/main" id="{78949829-23D2-C77E-9756-247578CF03D2}"/>
              </a:ext>
            </a:extLst>
          </p:cNvPr>
          <p:cNvSpPr txBox="1"/>
          <p:nvPr/>
        </p:nvSpPr>
        <p:spPr>
          <a:xfrm>
            <a:off x="714375" y="551836"/>
            <a:ext cx="5760720" cy="482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 dirty="0">
                <a:solidFill>
                  <a:schemeClr val="bg1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Data Pre-Processing Pipeline</a:t>
            </a:r>
            <a:endParaRPr dirty="0">
              <a:solidFill>
                <a:schemeClr val="bg1"/>
              </a:solidFill>
            </a:endParaRPr>
          </a:p>
        </p:txBody>
      </p:sp>
      <p:sp>
        <p:nvSpPr>
          <p:cNvPr id="5" name="Google Shape;135;p15">
            <a:extLst>
              <a:ext uri="{FF2B5EF4-FFF2-40B4-BE49-F238E27FC236}">
                <a16:creationId xmlns:a16="http://schemas.microsoft.com/office/drawing/2014/main" id="{ACDE0920-56BB-7AF3-3C07-54422B0B5F7F}"/>
              </a:ext>
            </a:extLst>
          </p:cNvPr>
          <p:cNvSpPr/>
          <p:nvPr/>
        </p:nvSpPr>
        <p:spPr>
          <a:xfrm>
            <a:off x="571500" y="571500"/>
            <a:ext cx="57150" cy="39811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A924582-28C9-91F9-F1C8-0407CEBFA9C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392098"/>
              </p:ext>
            </p:extLst>
          </p:nvPr>
        </p:nvGraphicFramePr>
        <p:xfrm>
          <a:off x="571500" y="719666"/>
          <a:ext cx="11049000" cy="6138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8772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1850EA2-C2BA-C5D8-2CB1-307DE312B9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7019298"/>
              </p:ext>
            </p:extLst>
          </p:nvPr>
        </p:nvGraphicFramePr>
        <p:xfrm>
          <a:off x="838200" y="1989614"/>
          <a:ext cx="10515600" cy="4023360"/>
        </p:xfrm>
        <a:graphic>
          <a:graphicData uri="http://schemas.openxmlformats.org/drawingml/2006/table">
            <a:tbl>
              <a:tblPr>
                <a:tableStyleId>{E8B1032C-EA38-4F05-BA0D-38AFFFC7BED3}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1973752529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95482161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1689610718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328167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 dirty="0"/>
                        <a:t>Parameter</a:t>
                      </a:r>
                      <a:endParaRPr lang="en-IN" dirty="0"/>
                    </a:p>
                  </a:txBody>
                  <a:tcPr anchor="ctr">
                    <a:solidFill>
                      <a:srgbClr val="44C6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 dirty="0"/>
                        <a:t>Mean Index</a:t>
                      </a:r>
                      <a:endParaRPr lang="en-IN" dirty="0"/>
                    </a:p>
                  </a:txBody>
                  <a:tcPr anchor="ctr">
                    <a:solidFill>
                      <a:srgbClr val="44C6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 dirty="0"/>
                        <a:t>Std Dev</a:t>
                      </a:r>
                      <a:endParaRPr lang="en-IN" dirty="0"/>
                    </a:p>
                  </a:txBody>
                  <a:tcPr anchor="ctr">
                    <a:solidFill>
                      <a:srgbClr val="44C6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 dirty="0"/>
                        <a:t>Min / Max Boundaries</a:t>
                      </a:r>
                      <a:endParaRPr lang="en-IN" dirty="0"/>
                    </a:p>
                  </a:txBody>
                  <a:tcPr anchor="ctr">
                    <a:solidFill>
                      <a:srgbClr val="44C6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61573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eqpdays</a:t>
                      </a:r>
                      <a:endParaRPr lang="en-IN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391.93 Days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256.48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−5 / 1,823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9118877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mou_Mean</a:t>
                      </a:r>
                      <a:endParaRPr lang="en-IN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512.99 Min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524.31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0 / 12,206.75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503224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avg6mou</a:t>
                      </a:r>
                      <a:endParaRPr lang="en-IN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498.12 Min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510.27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0 / 11,980.00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2707628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avg3mou</a:t>
                      </a:r>
                      <a:endParaRPr lang="en-IN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505.44 Min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520.10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0 / 12,100.00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5815046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avg3qty</a:t>
                      </a:r>
                      <a:endParaRPr lang="en-IN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180.33 Calls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192.72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0 / 3,909.00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4670743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mou_cvce_Mean</a:t>
                      </a:r>
                      <a:endParaRPr lang="en-IN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210.55 Min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198.40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0 / 3,500.00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8963303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totmrc_Mean</a:t>
                      </a:r>
                      <a:endParaRPr lang="en-IN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$46.17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$23.58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−$26.91 / $409.99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357154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mou_peav_Mean</a:t>
                      </a:r>
                      <a:endParaRPr lang="en-IN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320.88 Min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305.22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0 / 6,200.00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14078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mou_opkv_Mean</a:t>
                      </a:r>
                      <a:endParaRPr lang="en-IN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275.61 Min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260.44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0 / 5,800.00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295743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mou_rvce_Mean</a:t>
                      </a:r>
                      <a:endParaRPr lang="en-IN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240.77 Min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230.15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0 / 4,900.00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62286248"/>
                  </a:ext>
                </a:extLst>
              </a:tr>
            </a:tbl>
          </a:graphicData>
        </a:graphic>
      </p:graphicFrame>
      <p:sp>
        <p:nvSpPr>
          <p:cNvPr id="4" name="Google Shape;176;p16">
            <a:extLst>
              <a:ext uri="{FF2B5EF4-FFF2-40B4-BE49-F238E27FC236}">
                <a16:creationId xmlns:a16="http://schemas.microsoft.com/office/drawing/2014/main" id="{3F1AC44B-C890-4E36-D4C1-B7CE60F9BD5A}"/>
              </a:ext>
            </a:extLst>
          </p:cNvPr>
          <p:cNvSpPr txBox="1"/>
          <p:nvPr/>
        </p:nvSpPr>
        <p:spPr>
          <a:xfrm>
            <a:off x="780129" y="571500"/>
            <a:ext cx="11351418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chemeClr val="bg1"/>
                </a:solidFill>
                <a:latin typeface="Poppins SemiBold" panose="00000700000000000000" pitchFamily="2" charset="0"/>
                <a:ea typeface="Poppins"/>
                <a:cs typeface="Poppins SemiBold" panose="00000700000000000000" pitchFamily="2" charset="0"/>
                <a:sym typeface="Poppins"/>
              </a:rPr>
              <a:t>TOP 10 FEATURE INVENTORY</a:t>
            </a:r>
            <a:endParaRPr sz="2850" dirty="0">
              <a:solidFill>
                <a:schemeClr val="bg1"/>
              </a:solidFill>
              <a:latin typeface="Poppins SemiBold" panose="00000700000000000000" pitchFamily="2" charset="0"/>
              <a:cs typeface="Poppins SemiBold" panose="00000700000000000000" pitchFamily="2" charset="0"/>
            </a:endParaRPr>
          </a:p>
        </p:txBody>
      </p:sp>
      <p:sp>
        <p:nvSpPr>
          <p:cNvPr id="6" name="Google Shape;101;p14">
            <a:extLst>
              <a:ext uri="{FF2B5EF4-FFF2-40B4-BE49-F238E27FC236}">
                <a16:creationId xmlns:a16="http://schemas.microsoft.com/office/drawing/2014/main" id="{D74BE3F2-83A8-4BD8-3105-3050518987B0}"/>
              </a:ext>
            </a:extLst>
          </p:cNvPr>
          <p:cNvSpPr/>
          <p:nvPr/>
        </p:nvSpPr>
        <p:spPr>
          <a:xfrm>
            <a:off x="571500" y="571500"/>
            <a:ext cx="57150" cy="39811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95353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204;p18">
            <a:extLst>
              <a:ext uri="{FF2B5EF4-FFF2-40B4-BE49-F238E27FC236}">
                <a16:creationId xmlns:a16="http://schemas.microsoft.com/office/drawing/2014/main" id="{E3066797-599E-6C99-9605-D7C073E57F47}"/>
              </a:ext>
            </a:extLst>
          </p:cNvPr>
          <p:cNvSpPr txBox="1"/>
          <p:nvPr/>
        </p:nvSpPr>
        <p:spPr>
          <a:xfrm>
            <a:off x="809625" y="571500"/>
            <a:ext cx="11351418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F8FAFC"/>
                </a:solidFill>
                <a:latin typeface="Poppins"/>
                <a:ea typeface="Poppins"/>
                <a:cs typeface="Poppins"/>
                <a:sym typeface="Poppins"/>
              </a:rPr>
              <a:t>HYGIENE &amp; STANDARDIZATION</a:t>
            </a:r>
            <a:endParaRPr sz="2850" dirty="0"/>
          </a:p>
        </p:txBody>
      </p:sp>
      <p:sp>
        <p:nvSpPr>
          <p:cNvPr id="5" name="Google Shape;101;p14">
            <a:extLst>
              <a:ext uri="{FF2B5EF4-FFF2-40B4-BE49-F238E27FC236}">
                <a16:creationId xmlns:a16="http://schemas.microsoft.com/office/drawing/2014/main" id="{172B6CF1-B80A-A645-6716-94F9829D5BD1}"/>
              </a:ext>
            </a:extLst>
          </p:cNvPr>
          <p:cNvSpPr/>
          <p:nvPr/>
        </p:nvSpPr>
        <p:spPr>
          <a:xfrm>
            <a:off x="571500" y="571500"/>
            <a:ext cx="57150" cy="39811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BA32B5C-627C-FCB3-D119-E588610E8D21}"/>
              </a:ext>
            </a:extLst>
          </p:cNvPr>
          <p:cNvSpPr/>
          <p:nvPr/>
        </p:nvSpPr>
        <p:spPr>
          <a:xfrm>
            <a:off x="600075" y="2182761"/>
            <a:ext cx="3216685" cy="3519949"/>
          </a:xfrm>
          <a:prstGeom prst="roundRect">
            <a:avLst>
              <a:gd name="adj" fmla="val 9799"/>
            </a:avLst>
          </a:prstGeom>
          <a:noFill/>
          <a:ln w="28575">
            <a:solidFill>
              <a:srgbClr val="44C6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5AFEB7A-A252-3DE5-608E-E42337CAC7D5}"/>
              </a:ext>
            </a:extLst>
          </p:cNvPr>
          <p:cNvSpPr/>
          <p:nvPr/>
        </p:nvSpPr>
        <p:spPr>
          <a:xfrm>
            <a:off x="4487657" y="2182761"/>
            <a:ext cx="3216685" cy="3519949"/>
          </a:xfrm>
          <a:prstGeom prst="roundRect">
            <a:avLst>
              <a:gd name="adj" fmla="val 9799"/>
            </a:avLst>
          </a:prstGeom>
          <a:noFill/>
          <a:ln w="28575">
            <a:solidFill>
              <a:srgbClr val="44C6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2286AEF-6536-EF57-C3D8-8628CF456A0C}"/>
              </a:ext>
            </a:extLst>
          </p:cNvPr>
          <p:cNvSpPr/>
          <p:nvPr/>
        </p:nvSpPr>
        <p:spPr>
          <a:xfrm>
            <a:off x="8375240" y="2182761"/>
            <a:ext cx="3216685" cy="3519949"/>
          </a:xfrm>
          <a:prstGeom prst="roundRect">
            <a:avLst>
              <a:gd name="adj" fmla="val 9799"/>
            </a:avLst>
          </a:prstGeom>
          <a:noFill/>
          <a:ln w="28575">
            <a:solidFill>
              <a:srgbClr val="44C6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14" name="Google Shape;195;p18" descr="image.png">
            <a:extLst>
              <a:ext uri="{FF2B5EF4-FFF2-40B4-BE49-F238E27FC236}">
                <a16:creationId xmlns:a16="http://schemas.microsoft.com/office/drawing/2014/main" id="{C01ED1D8-04CF-7241-C467-ED36ED488FA7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85211" y="2505075"/>
            <a:ext cx="4191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Google Shape;196;p18">
            <a:extLst>
              <a:ext uri="{FF2B5EF4-FFF2-40B4-BE49-F238E27FC236}">
                <a16:creationId xmlns:a16="http://schemas.microsoft.com/office/drawing/2014/main" id="{F368DF14-89F6-86A9-BAB2-66ED7E1B4380}"/>
              </a:ext>
            </a:extLst>
          </p:cNvPr>
          <p:cNvSpPr txBox="1"/>
          <p:nvPr/>
        </p:nvSpPr>
        <p:spPr>
          <a:xfrm>
            <a:off x="865547" y="3114675"/>
            <a:ext cx="2966933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Target Isolation</a:t>
            </a:r>
            <a:endParaRPr dirty="0"/>
          </a:p>
        </p:txBody>
      </p:sp>
      <p:sp>
        <p:nvSpPr>
          <p:cNvPr id="18" name="Google Shape;197;p18">
            <a:extLst>
              <a:ext uri="{FF2B5EF4-FFF2-40B4-BE49-F238E27FC236}">
                <a16:creationId xmlns:a16="http://schemas.microsoft.com/office/drawing/2014/main" id="{A5897B7A-DE69-69C5-04A7-F2EC7AA22186}"/>
              </a:ext>
            </a:extLst>
          </p:cNvPr>
          <p:cNvSpPr txBox="1"/>
          <p:nvPr/>
        </p:nvSpPr>
        <p:spPr>
          <a:xfrm>
            <a:off x="845882" y="3638550"/>
            <a:ext cx="2825650" cy="152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F8FAFC"/>
                </a:solidFill>
                <a:latin typeface="Lato"/>
                <a:ea typeface="Lato"/>
                <a:cs typeface="Lato"/>
                <a:sym typeface="Lato"/>
              </a:rPr>
              <a:t>Cleaned mixed-type target variables. Removed 'U' (Unknown) and 'Joined' tags to create a clean binary baseline for predictive modeling.</a:t>
            </a:r>
            <a:endParaRPr dirty="0"/>
          </a:p>
        </p:txBody>
      </p:sp>
      <p:sp>
        <p:nvSpPr>
          <p:cNvPr id="20" name="Google Shape;199;p18">
            <a:extLst>
              <a:ext uri="{FF2B5EF4-FFF2-40B4-BE49-F238E27FC236}">
                <a16:creationId xmlns:a16="http://schemas.microsoft.com/office/drawing/2014/main" id="{4F724ACA-607B-5BDB-803F-7302160ABEE2}"/>
              </a:ext>
            </a:extLst>
          </p:cNvPr>
          <p:cNvSpPr txBox="1"/>
          <p:nvPr/>
        </p:nvSpPr>
        <p:spPr>
          <a:xfrm>
            <a:off x="4683025" y="3114675"/>
            <a:ext cx="2967089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Median Imputation</a:t>
            </a:r>
            <a:endParaRPr dirty="0"/>
          </a:p>
        </p:txBody>
      </p:sp>
      <p:sp>
        <p:nvSpPr>
          <p:cNvPr id="22" name="Google Shape;200;p18">
            <a:extLst>
              <a:ext uri="{FF2B5EF4-FFF2-40B4-BE49-F238E27FC236}">
                <a16:creationId xmlns:a16="http://schemas.microsoft.com/office/drawing/2014/main" id="{905F623D-2D84-ACE8-1DB0-DAF02BBA17A9}"/>
              </a:ext>
            </a:extLst>
          </p:cNvPr>
          <p:cNvSpPr txBox="1"/>
          <p:nvPr/>
        </p:nvSpPr>
        <p:spPr>
          <a:xfrm>
            <a:off x="4683025" y="3638550"/>
            <a:ext cx="2825799" cy="152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F8FAFC"/>
                </a:solidFill>
                <a:latin typeface="Lato"/>
                <a:ea typeface="Lato"/>
                <a:cs typeface="Lato"/>
                <a:sym typeface="Lato"/>
              </a:rPr>
              <a:t>Addressed structural missingness (MNAR) using median values for numerical skews, preventing outlier distortion in usage statistics.</a:t>
            </a:r>
            <a:endParaRPr dirty="0"/>
          </a:p>
        </p:txBody>
      </p:sp>
      <p:sp>
        <p:nvSpPr>
          <p:cNvPr id="24" name="Google Shape;202;p18">
            <a:extLst>
              <a:ext uri="{FF2B5EF4-FFF2-40B4-BE49-F238E27FC236}">
                <a16:creationId xmlns:a16="http://schemas.microsoft.com/office/drawing/2014/main" id="{445B74F1-CA7B-99AE-BF54-759F0F9E5DCA}"/>
              </a:ext>
            </a:extLst>
          </p:cNvPr>
          <p:cNvSpPr txBox="1"/>
          <p:nvPr/>
        </p:nvSpPr>
        <p:spPr>
          <a:xfrm>
            <a:off x="8598977" y="3114675"/>
            <a:ext cx="2966933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Robust Scaling</a:t>
            </a:r>
            <a:endParaRPr dirty="0"/>
          </a:p>
        </p:txBody>
      </p:sp>
      <p:sp>
        <p:nvSpPr>
          <p:cNvPr id="26" name="Google Shape;203;p18">
            <a:extLst>
              <a:ext uri="{FF2B5EF4-FFF2-40B4-BE49-F238E27FC236}">
                <a16:creationId xmlns:a16="http://schemas.microsoft.com/office/drawing/2014/main" id="{39AE2088-66CC-0A95-1615-107017673F3D}"/>
              </a:ext>
            </a:extLst>
          </p:cNvPr>
          <p:cNvSpPr txBox="1"/>
          <p:nvPr/>
        </p:nvSpPr>
        <p:spPr>
          <a:xfrm>
            <a:off x="8579311" y="3638550"/>
            <a:ext cx="2825650" cy="152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F8FAFC"/>
                </a:solidFill>
                <a:latin typeface="Lato"/>
                <a:ea typeface="Lato"/>
                <a:cs typeface="Lato"/>
                <a:sym typeface="Lato"/>
              </a:rPr>
              <a:t>Applied </a:t>
            </a:r>
            <a:r>
              <a:rPr lang="en-US" sz="1500" b="0" i="1" u="none" strike="noStrike" cap="none" dirty="0" err="1">
                <a:solidFill>
                  <a:srgbClr val="F8FAFC"/>
                </a:solidFill>
                <a:latin typeface="Lato"/>
                <a:ea typeface="Lato"/>
                <a:cs typeface="Lato"/>
                <a:sym typeface="Lato"/>
              </a:rPr>
              <a:t>RobustScaler</a:t>
            </a:r>
            <a:r>
              <a:rPr lang="en-US" sz="1500" b="0" i="0" u="none" strike="noStrike" cap="none" dirty="0">
                <a:solidFill>
                  <a:srgbClr val="F8FAFC"/>
                </a:solidFill>
                <a:latin typeface="Lato"/>
                <a:ea typeface="Lato"/>
                <a:cs typeface="Lato"/>
                <a:sym typeface="Lato"/>
              </a:rPr>
              <a:t> to usage metrics (MOU) to normalize features while preserving the impact of genuine high-usage outliers.</a:t>
            </a:r>
            <a:endParaRPr dirty="0"/>
          </a:p>
        </p:txBody>
      </p:sp>
      <p:pic>
        <p:nvPicPr>
          <p:cNvPr id="28" name="Google Shape;201;p18" descr="image.png">
            <a:extLst>
              <a:ext uri="{FF2B5EF4-FFF2-40B4-BE49-F238E27FC236}">
                <a16:creationId xmlns:a16="http://schemas.microsoft.com/office/drawing/2014/main" id="{98685A79-12AF-2E77-2AEE-2C1B0AB326FB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628474" y="2505075"/>
            <a:ext cx="419100" cy="419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" name="Google Shape;198;p18" descr="image.png">
            <a:extLst>
              <a:ext uri="{FF2B5EF4-FFF2-40B4-BE49-F238E27FC236}">
                <a16:creationId xmlns:a16="http://schemas.microsoft.com/office/drawing/2014/main" id="{4979FF7A-2CCA-3B2D-E72F-0C903B3FBC64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83025" y="2505075"/>
            <a:ext cx="314325" cy="4191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23989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233;p18">
            <a:extLst>
              <a:ext uri="{FF2B5EF4-FFF2-40B4-BE49-F238E27FC236}">
                <a16:creationId xmlns:a16="http://schemas.microsoft.com/office/drawing/2014/main" id="{3A5EE0A8-9A58-078C-CD7D-9D601F0196F5}"/>
              </a:ext>
            </a:extLst>
          </p:cNvPr>
          <p:cNvSpPr txBox="1"/>
          <p:nvPr/>
        </p:nvSpPr>
        <p:spPr>
          <a:xfrm>
            <a:off x="714375" y="571500"/>
            <a:ext cx="10828696" cy="482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 dirty="0">
                <a:solidFill>
                  <a:schemeClr val="bg1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Univariate EDA Data Distributions: Histograms</a:t>
            </a:r>
            <a:endParaRPr dirty="0">
              <a:solidFill>
                <a:schemeClr val="bg1"/>
              </a:solidFill>
            </a:endParaRPr>
          </a:p>
        </p:txBody>
      </p:sp>
      <p:sp>
        <p:nvSpPr>
          <p:cNvPr id="5" name="Google Shape;234;p18">
            <a:extLst>
              <a:ext uri="{FF2B5EF4-FFF2-40B4-BE49-F238E27FC236}">
                <a16:creationId xmlns:a16="http://schemas.microsoft.com/office/drawing/2014/main" id="{95B5C18B-3FE3-26E3-20F5-10B38E6DC107}"/>
              </a:ext>
            </a:extLst>
          </p:cNvPr>
          <p:cNvSpPr/>
          <p:nvPr/>
        </p:nvSpPr>
        <p:spPr>
          <a:xfrm>
            <a:off x="571500" y="571500"/>
            <a:ext cx="57150" cy="39811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4A9CBC-9870-39FF-311B-2B2957922F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513" y="1647818"/>
            <a:ext cx="3070518" cy="18671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15B69B1-54D0-404B-F76F-13640508F6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9754" y="1647818"/>
            <a:ext cx="3070518" cy="18671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0D81E74-8D52-50EE-5DDA-DE01B952AB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513" y="3799941"/>
            <a:ext cx="3070518" cy="186712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297F6E9-3206-2FA4-D6BF-FA29D16ACFB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9754" y="3799942"/>
            <a:ext cx="3070518" cy="1867123"/>
          </a:xfrm>
          <a:prstGeom prst="rect">
            <a:avLst/>
          </a:prstGeom>
        </p:spPr>
      </p:pic>
      <p:pic>
        <p:nvPicPr>
          <p:cNvPr id="13" name="Google Shape;331;p20" descr="image.png">
            <a:extLst>
              <a:ext uri="{FF2B5EF4-FFF2-40B4-BE49-F238E27FC236}">
                <a16:creationId xmlns:a16="http://schemas.microsoft.com/office/drawing/2014/main" id="{6A1699A7-140A-4EDD-E5D4-AC36C12115F0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041860" y="1348546"/>
            <a:ext cx="4692492" cy="5199738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4363A61-E2CF-0888-7D69-6480E45BD3BC}"/>
              </a:ext>
            </a:extLst>
          </p:cNvPr>
          <p:cNvSpPr txBox="1"/>
          <p:nvPr/>
        </p:nvSpPr>
        <p:spPr>
          <a:xfrm>
            <a:off x="7492181" y="2070520"/>
            <a:ext cx="4142906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sz="1350" b="1" dirty="0" err="1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eqpdays</a:t>
            </a:r>
            <a:r>
              <a:rPr lang="en-IN" sz="1350" b="1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  <a:r>
              <a:rPr lang="en-IN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: Shows a relatively uniform distribution from 0 to 100, featuring a distinct peak between 20 and 30 where the frequency exceeds 16.</a:t>
            </a:r>
          </a:p>
          <a:p>
            <a:pPr>
              <a:buNone/>
            </a:pPr>
            <a:endParaRPr lang="en-IN" sz="1350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>
              <a:buNone/>
            </a:pPr>
            <a:r>
              <a:rPr lang="en-IN" sz="1350" b="1" dirty="0" err="1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mou_Mean</a:t>
            </a:r>
            <a:r>
              <a:rPr lang="en-IN" sz="1350" b="1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  <a:r>
              <a:rPr lang="en-IN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: Exhibits a right-skewed distribution, with customer usage heavily concentrated at the lower end (0 to 30) and peaking in the 10–20 bin.</a:t>
            </a:r>
          </a:p>
          <a:p>
            <a:pPr>
              <a:buNone/>
            </a:pPr>
            <a:endParaRPr lang="en-IN" sz="1350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>
              <a:buNone/>
            </a:pPr>
            <a:r>
              <a:rPr lang="en-IN" sz="1350" b="1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avg6mou </a:t>
            </a:r>
            <a:r>
              <a:rPr lang="en-IN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: Displays a multi-modal pattern with dual peaks in the 0–10 and 20–30 ranges, alongside a significant usage drop around the 40–50 mark.</a:t>
            </a:r>
          </a:p>
          <a:p>
            <a:pPr>
              <a:buNone/>
            </a:pPr>
            <a:endParaRPr lang="en-IN" sz="1350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>
              <a:buNone/>
            </a:pPr>
            <a:r>
              <a:rPr lang="en-IN" sz="1350" b="1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avg3mou </a:t>
            </a:r>
            <a:r>
              <a:rPr lang="en-IN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: Demonstrates a fluctuating trend with high clusters at both ends of the scale (10–20 and 80–90) and sharp declines in between.</a:t>
            </a:r>
          </a:p>
          <a:p>
            <a:pPr>
              <a:buNone/>
            </a:pPr>
            <a:endParaRPr lang="en-IN" sz="1350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>
              <a:buNone/>
            </a:pPr>
            <a:r>
              <a:rPr lang="en-IN" sz="1350" b="1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Dataset Context</a:t>
            </a:r>
            <a:r>
              <a:rPr lang="en-IN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: These metrics track Equipment Days (</a:t>
            </a:r>
            <a:r>
              <a:rPr lang="en-IN" sz="1350" dirty="0" err="1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eqpdays</a:t>
            </a:r>
            <a:r>
              <a:rPr lang="en-IN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) alongside short and long-term Minutes of Use (mou), which are critical indicators for </a:t>
            </a:r>
            <a:r>
              <a:rPr lang="en-IN" sz="1350" dirty="0" err="1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analyzing</a:t>
            </a:r>
            <a:r>
              <a:rPr lang="en-IN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customer </a:t>
            </a:r>
            <a:r>
              <a:rPr lang="en-IN" sz="1350" dirty="0" err="1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behavior</a:t>
            </a:r>
            <a:r>
              <a:rPr lang="en-IN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and patterns.</a:t>
            </a:r>
          </a:p>
        </p:txBody>
      </p:sp>
      <p:sp>
        <p:nvSpPr>
          <p:cNvPr id="17" name="Google Shape;345;p20">
            <a:extLst>
              <a:ext uri="{FF2B5EF4-FFF2-40B4-BE49-F238E27FC236}">
                <a16:creationId xmlns:a16="http://schemas.microsoft.com/office/drawing/2014/main" id="{D11D95E8-ECDE-4FF3-DAAD-277C7D5E3A45}"/>
              </a:ext>
            </a:extLst>
          </p:cNvPr>
          <p:cNvSpPr txBox="1"/>
          <p:nvPr/>
        </p:nvSpPr>
        <p:spPr>
          <a:xfrm>
            <a:off x="7248832" y="2033463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19" name="Google Shape;345;p20">
            <a:extLst>
              <a:ext uri="{FF2B5EF4-FFF2-40B4-BE49-F238E27FC236}">
                <a16:creationId xmlns:a16="http://schemas.microsoft.com/office/drawing/2014/main" id="{873DB783-FD01-CEAC-1795-116AAC8D9561}"/>
              </a:ext>
            </a:extLst>
          </p:cNvPr>
          <p:cNvSpPr txBox="1"/>
          <p:nvPr/>
        </p:nvSpPr>
        <p:spPr>
          <a:xfrm>
            <a:off x="7253749" y="2854459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21" name="Google Shape;345;p20">
            <a:extLst>
              <a:ext uri="{FF2B5EF4-FFF2-40B4-BE49-F238E27FC236}">
                <a16:creationId xmlns:a16="http://schemas.microsoft.com/office/drawing/2014/main" id="{18F3F8DD-BE81-D171-D461-60786E672262}"/>
              </a:ext>
            </a:extLst>
          </p:cNvPr>
          <p:cNvSpPr txBox="1"/>
          <p:nvPr/>
        </p:nvSpPr>
        <p:spPr>
          <a:xfrm>
            <a:off x="7248834" y="3655790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23" name="Google Shape;345;p20">
            <a:extLst>
              <a:ext uri="{FF2B5EF4-FFF2-40B4-BE49-F238E27FC236}">
                <a16:creationId xmlns:a16="http://schemas.microsoft.com/office/drawing/2014/main" id="{CA088797-EF75-D563-A8C7-C2EA5C30C285}"/>
              </a:ext>
            </a:extLst>
          </p:cNvPr>
          <p:cNvSpPr txBox="1"/>
          <p:nvPr/>
        </p:nvSpPr>
        <p:spPr>
          <a:xfrm>
            <a:off x="7243916" y="4496448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25" name="Google Shape;345;p20">
            <a:extLst>
              <a:ext uri="{FF2B5EF4-FFF2-40B4-BE49-F238E27FC236}">
                <a16:creationId xmlns:a16="http://schemas.microsoft.com/office/drawing/2014/main" id="{2ABCC028-9EAB-01B3-E777-0764AEEDDB01}"/>
              </a:ext>
            </a:extLst>
          </p:cNvPr>
          <p:cNvSpPr txBox="1"/>
          <p:nvPr/>
        </p:nvSpPr>
        <p:spPr>
          <a:xfrm>
            <a:off x="7239000" y="5356773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27" name="Google Shape;340;p20">
            <a:extLst>
              <a:ext uri="{FF2B5EF4-FFF2-40B4-BE49-F238E27FC236}">
                <a16:creationId xmlns:a16="http://schemas.microsoft.com/office/drawing/2014/main" id="{EA164360-61E3-84C9-EAED-BEA10F3246B6}"/>
              </a:ext>
            </a:extLst>
          </p:cNvPr>
          <p:cNvSpPr txBox="1"/>
          <p:nvPr/>
        </p:nvSpPr>
        <p:spPr>
          <a:xfrm>
            <a:off x="7258668" y="1578415"/>
            <a:ext cx="4940617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0A1A3F"/>
                </a:solidFill>
                <a:latin typeface="Poppins"/>
                <a:cs typeface="Poppins"/>
                <a:sym typeface="Poppins"/>
              </a:rPr>
              <a:t>Histograms chart</a:t>
            </a:r>
            <a:endParaRPr dirty="0"/>
          </a:p>
        </p:txBody>
      </p:sp>
      <p:pic>
        <p:nvPicPr>
          <p:cNvPr id="6" name="Graphic 5" descr="Bar chart with solid fill">
            <a:extLst>
              <a:ext uri="{FF2B5EF4-FFF2-40B4-BE49-F238E27FC236}">
                <a16:creationId xmlns:a16="http://schemas.microsoft.com/office/drawing/2014/main" id="{AB340A0E-B9E3-3518-1704-D511C465A6A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079541" y="590410"/>
            <a:ext cx="463530" cy="46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899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36;p20">
            <a:extLst>
              <a:ext uri="{FF2B5EF4-FFF2-40B4-BE49-F238E27FC236}">
                <a16:creationId xmlns:a16="http://schemas.microsoft.com/office/drawing/2014/main" id="{EECCE7DA-A3C8-DCFA-763A-4C16DE65C925}"/>
              </a:ext>
            </a:extLst>
          </p:cNvPr>
          <p:cNvSpPr txBox="1"/>
          <p:nvPr/>
        </p:nvSpPr>
        <p:spPr>
          <a:xfrm>
            <a:off x="714375" y="571500"/>
            <a:ext cx="10740206" cy="482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10000"/>
              </a:lnSpc>
            </a:pPr>
            <a:r>
              <a:rPr lang="en-US" sz="2850" dirty="0">
                <a:solidFill>
                  <a:schemeClr val="bg1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Univariate EDA </a:t>
            </a:r>
            <a:r>
              <a:rPr lang="en-US" sz="2850" b="0" i="0" u="none" strike="noStrike" cap="none" dirty="0">
                <a:solidFill>
                  <a:schemeClr val="bg1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Boxplots: Attrition vs. Predictors</a:t>
            </a:r>
            <a:endParaRPr dirty="0">
              <a:solidFill>
                <a:schemeClr val="bg1"/>
              </a:solidFill>
            </a:endParaRPr>
          </a:p>
        </p:txBody>
      </p:sp>
      <p:sp>
        <p:nvSpPr>
          <p:cNvPr id="5" name="Google Shape;337;p20">
            <a:extLst>
              <a:ext uri="{FF2B5EF4-FFF2-40B4-BE49-F238E27FC236}">
                <a16:creationId xmlns:a16="http://schemas.microsoft.com/office/drawing/2014/main" id="{1DB7CC8F-064F-42FA-F625-775F1D3BBDFE}"/>
              </a:ext>
            </a:extLst>
          </p:cNvPr>
          <p:cNvSpPr/>
          <p:nvPr/>
        </p:nvSpPr>
        <p:spPr>
          <a:xfrm>
            <a:off x="571500" y="571500"/>
            <a:ext cx="57150" cy="39811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oogle Shape;330;p20" descr="image.png">
            <a:extLst>
              <a:ext uri="{FF2B5EF4-FFF2-40B4-BE49-F238E27FC236}">
                <a16:creationId xmlns:a16="http://schemas.microsoft.com/office/drawing/2014/main" id="{68E58B13-A897-A753-59F8-B8E7B73A74AD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571500" y="2108745"/>
            <a:ext cx="5334000" cy="3324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0CB61F4-846D-1FD0-6027-5BDD64F3D9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784" y="2417196"/>
            <a:ext cx="2483590" cy="2676865"/>
          </a:xfrm>
          <a:prstGeom prst="rect">
            <a:avLst/>
          </a:prstGeom>
        </p:spPr>
      </p:pic>
      <p:pic>
        <p:nvPicPr>
          <p:cNvPr id="13" name="Google Shape;331;p20" descr="image.png">
            <a:extLst>
              <a:ext uri="{FF2B5EF4-FFF2-40B4-BE49-F238E27FC236}">
                <a16:creationId xmlns:a16="http://schemas.microsoft.com/office/drawing/2014/main" id="{7B44EDDF-5F2C-CDD8-1773-93B75D6D277D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2108745"/>
            <a:ext cx="5334000" cy="3324225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340;p20">
            <a:extLst>
              <a:ext uri="{FF2B5EF4-FFF2-40B4-BE49-F238E27FC236}">
                <a16:creationId xmlns:a16="http://schemas.microsoft.com/office/drawing/2014/main" id="{661F3392-EAFB-C65C-CF70-6699F8EB4DB4}"/>
              </a:ext>
            </a:extLst>
          </p:cNvPr>
          <p:cNvSpPr txBox="1"/>
          <p:nvPr/>
        </p:nvSpPr>
        <p:spPr>
          <a:xfrm>
            <a:off x="6629400" y="2394495"/>
            <a:ext cx="4940617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0A1A3F"/>
                </a:solidFill>
                <a:latin typeface="Poppins"/>
                <a:ea typeface="Poppins"/>
                <a:cs typeface="Poppins"/>
                <a:sym typeface="Poppins"/>
              </a:rPr>
              <a:t>Behavioral Separation</a:t>
            </a:r>
            <a:endParaRPr dirty="0"/>
          </a:p>
        </p:txBody>
      </p:sp>
      <p:sp>
        <p:nvSpPr>
          <p:cNvPr id="17" name="Google Shape;345;p20">
            <a:extLst>
              <a:ext uri="{FF2B5EF4-FFF2-40B4-BE49-F238E27FC236}">
                <a16:creationId xmlns:a16="http://schemas.microsoft.com/office/drawing/2014/main" id="{3AC90945-E3AE-07CF-A99F-5E0B10EAF175}"/>
              </a:ext>
            </a:extLst>
          </p:cNvPr>
          <p:cNvSpPr txBox="1"/>
          <p:nvPr/>
        </p:nvSpPr>
        <p:spPr>
          <a:xfrm>
            <a:off x="6629400" y="2918370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19" name="Google Shape;346;p20">
            <a:extLst>
              <a:ext uri="{FF2B5EF4-FFF2-40B4-BE49-F238E27FC236}">
                <a16:creationId xmlns:a16="http://schemas.microsoft.com/office/drawing/2014/main" id="{19F1E67B-7FAE-F8E4-7D5B-8E9B726EBC9C}"/>
              </a:ext>
            </a:extLst>
          </p:cNvPr>
          <p:cNvSpPr txBox="1"/>
          <p:nvPr/>
        </p:nvSpPr>
        <p:spPr>
          <a:xfrm>
            <a:off x="6629400" y="3832770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21" name="Google Shape;347;p20">
            <a:extLst>
              <a:ext uri="{FF2B5EF4-FFF2-40B4-BE49-F238E27FC236}">
                <a16:creationId xmlns:a16="http://schemas.microsoft.com/office/drawing/2014/main" id="{F5A7C467-C9BD-258D-707F-594DACF88888}"/>
              </a:ext>
            </a:extLst>
          </p:cNvPr>
          <p:cNvSpPr txBox="1"/>
          <p:nvPr/>
        </p:nvSpPr>
        <p:spPr>
          <a:xfrm>
            <a:off x="6629400" y="4489995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23" name="Google Shape;342;p20">
            <a:extLst>
              <a:ext uri="{FF2B5EF4-FFF2-40B4-BE49-F238E27FC236}">
                <a16:creationId xmlns:a16="http://schemas.microsoft.com/office/drawing/2014/main" id="{BC2516CB-C19D-D6C7-DC6C-C2AA231742EE}"/>
              </a:ext>
            </a:extLst>
          </p:cNvPr>
          <p:cNvSpPr txBox="1"/>
          <p:nvPr/>
        </p:nvSpPr>
        <p:spPr>
          <a:xfrm>
            <a:off x="6867525" y="2918370"/>
            <a:ext cx="4467225" cy="771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Active device lifecycle: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Churned profiles show a higher median equipment age, indicating older hardware correlates with churn.</a:t>
            </a:r>
            <a:endParaRPr dirty="0"/>
          </a:p>
        </p:txBody>
      </p:sp>
      <p:sp>
        <p:nvSpPr>
          <p:cNvPr id="25" name="Google Shape;343;p20">
            <a:extLst>
              <a:ext uri="{FF2B5EF4-FFF2-40B4-BE49-F238E27FC236}">
                <a16:creationId xmlns:a16="http://schemas.microsoft.com/office/drawing/2014/main" id="{DF8FDAB5-74B1-E62A-E4EA-72D91BC83B27}"/>
              </a:ext>
            </a:extLst>
          </p:cNvPr>
          <p:cNvSpPr txBox="1"/>
          <p:nvPr/>
        </p:nvSpPr>
        <p:spPr>
          <a:xfrm>
            <a:off x="6867525" y="3832770"/>
            <a:ext cx="446722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Usage decay: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Retained users show significantly higher median monthly call volume compared to churned users.</a:t>
            </a:r>
            <a:endParaRPr dirty="0"/>
          </a:p>
        </p:txBody>
      </p:sp>
      <p:sp>
        <p:nvSpPr>
          <p:cNvPr id="27" name="Google Shape;344;p20">
            <a:extLst>
              <a:ext uri="{FF2B5EF4-FFF2-40B4-BE49-F238E27FC236}">
                <a16:creationId xmlns:a16="http://schemas.microsoft.com/office/drawing/2014/main" id="{FD97A95E-378D-1094-BFDE-21A06CF9231F}"/>
              </a:ext>
            </a:extLst>
          </p:cNvPr>
          <p:cNvSpPr txBox="1"/>
          <p:nvPr/>
        </p:nvSpPr>
        <p:spPr>
          <a:xfrm>
            <a:off x="6867525" y="4489995"/>
            <a:ext cx="446722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Strategic Insight: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Target customers whose equipment age is rising while their minutes of use are dropping.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422043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65;p21">
            <a:extLst>
              <a:ext uri="{FF2B5EF4-FFF2-40B4-BE49-F238E27FC236}">
                <a16:creationId xmlns:a16="http://schemas.microsoft.com/office/drawing/2014/main" id="{934406D5-68F4-1E6B-27D5-99CB087ECBEA}"/>
              </a:ext>
            </a:extLst>
          </p:cNvPr>
          <p:cNvSpPr txBox="1"/>
          <p:nvPr/>
        </p:nvSpPr>
        <p:spPr>
          <a:xfrm>
            <a:off x="714375" y="571500"/>
            <a:ext cx="10855642" cy="482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10000"/>
              </a:lnSpc>
            </a:pPr>
            <a:r>
              <a:rPr lang="en-US" sz="2850" dirty="0">
                <a:solidFill>
                  <a:schemeClr val="bg1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Univariate EDA </a:t>
            </a:r>
            <a:r>
              <a:rPr lang="en-US" sz="2850" b="0" i="0" u="none" strike="noStrike" cap="none" dirty="0">
                <a:solidFill>
                  <a:schemeClr val="bg1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Target Variable Distribution</a:t>
            </a:r>
            <a:endParaRPr dirty="0">
              <a:solidFill>
                <a:schemeClr val="bg1"/>
              </a:solidFill>
            </a:endParaRPr>
          </a:p>
        </p:txBody>
      </p:sp>
      <p:sp>
        <p:nvSpPr>
          <p:cNvPr id="5" name="Google Shape;366;p21">
            <a:extLst>
              <a:ext uri="{FF2B5EF4-FFF2-40B4-BE49-F238E27FC236}">
                <a16:creationId xmlns:a16="http://schemas.microsoft.com/office/drawing/2014/main" id="{B2D7C05B-8350-A9B4-3A05-012E4F5B69B1}"/>
              </a:ext>
            </a:extLst>
          </p:cNvPr>
          <p:cNvSpPr/>
          <p:nvPr/>
        </p:nvSpPr>
        <p:spPr>
          <a:xfrm>
            <a:off x="571500" y="571500"/>
            <a:ext cx="57150" cy="39811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oogle Shape;362;p21" descr="image.png">
            <a:extLst>
              <a:ext uri="{FF2B5EF4-FFF2-40B4-BE49-F238E27FC236}">
                <a16:creationId xmlns:a16="http://schemas.microsoft.com/office/drawing/2014/main" id="{F3877D63-1B03-C30F-D0F7-38FD1DC586AF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82183" y="2302071"/>
            <a:ext cx="11349710" cy="2924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Google Shape;363;p21" descr="image.png">
            <a:extLst>
              <a:ext uri="{FF2B5EF4-FFF2-40B4-BE49-F238E27FC236}">
                <a16:creationId xmlns:a16="http://schemas.microsoft.com/office/drawing/2014/main" id="{3F5A1292-67DA-7DC3-AA53-E9ECA240407C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286500" y="2308770"/>
            <a:ext cx="5334000" cy="2924175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369;p21">
            <a:extLst>
              <a:ext uri="{FF2B5EF4-FFF2-40B4-BE49-F238E27FC236}">
                <a16:creationId xmlns:a16="http://schemas.microsoft.com/office/drawing/2014/main" id="{692135B1-D8C7-116F-557D-4736443FAC82}"/>
              </a:ext>
            </a:extLst>
          </p:cNvPr>
          <p:cNvSpPr txBox="1"/>
          <p:nvPr/>
        </p:nvSpPr>
        <p:spPr>
          <a:xfrm>
            <a:off x="6629400" y="2594520"/>
            <a:ext cx="4940617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0A1A3F"/>
                </a:solidFill>
                <a:latin typeface="Poppins"/>
                <a:ea typeface="Poppins"/>
                <a:cs typeface="Poppins"/>
                <a:sym typeface="Poppins"/>
              </a:rPr>
              <a:t>Classification Readiness</a:t>
            </a:r>
            <a:endParaRPr dirty="0"/>
          </a:p>
        </p:txBody>
      </p:sp>
      <p:sp>
        <p:nvSpPr>
          <p:cNvPr id="13" name="Google Shape;372;p21">
            <a:extLst>
              <a:ext uri="{FF2B5EF4-FFF2-40B4-BE49-F238E27FC236}">
                <a16:creationId xmlns:a16="http://schemas.microsoft.com/office/drawing/2014/main" id="{6FB70FCB-7A3A-7AA7-12FE-BD777575A8EA}"/>
              </a:ext>
            </a:extLst>
          </p:cNvPr>
          <p:cNvSpPr txBox="1"/>
          <p:nvPr/>
        </p:nvSpPr>
        <p:spPr>
          <a:xfrm>
            <a:off x="6629400" y="3118395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15" name="Google Shape;373;p21">
            <a:extLst>
              <a:ext uri="{FF2B5EF4-FFF2-40B4-BE49-F238E27FC236}">
                <a16:creationId xmlns:a16="http://schemas.microsoft.com/office/drawing/2014/main" id="{AFB11939-D194-53B8-96E1-ED9A8ECE17FC}"/>
              </a:ext>
            </a:extLst>
          </p:cNvPr>
          <p:cNvSpPr txBox="1"/>
          <p:nvPr/>
        </p:nvSpPr>
        <p:spPr>
          <a:xfrm>
            <a:off x="6629400" y="4032795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17" name="Google Shape;370;p21">
            <a:extLst>
              <a:ext uri="{FF2B5EF4-FFF2-40B4-BE49-F238E27FC236}">
                <a16:creationId xmlns:a16="http://schemas.microsoft.com/office/drawing/2014/main" id="{33BABC01-AC22-8020-CCE0-072EF256EE32}"/>
              </a:ext>
            </a:extLst>
          </p:cNvPr>
          <p:cNvSpPr txBox="1"/>
          <p:nvPr/>
        </p:nvSpPr>
        <p:spPr>
          <a:xfrm>
            <a:off x="6867525" y="3118395"/>
            <a:ext cx="4467225" cy="771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Balanced target variable: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Unlike typical highly skewed datasets, this dataset is naturally balanced (approx. 50/50 split), preventing model bias.</a:t>
            </a:r>
            <a:endParaRPr dirty="0"/>
          </a:p>
        </p:txBody>
      </p:sp>
      <p:sp>
        <p:nvSpPr>
          <p:cNvPr id="19" name="Google Shape;371;p21">
            <a:extLst>
              <a:ext uri="{FF2B5EF4-FFF2-40B4-BE49-F238E27FC236}">
                <a16:creationId xmlns:a16="http://schemas.microsoft.com/office/drawing/2014/main" id="{ADD8B865-95E4-FF60-B09E-8163694C8E3D}"/>
              </a:ext>
            </a:extLst>
          </p:cNvPr>
          <p:cNvSpPr txBox="1"/>
          <p:nvPr/>
        </p:nvSpPr>
        <p:spPr>
          <a:xfrm>
            <a:off x="6867525" y="4032795"/>
            <a:ext cx="4467225" cy="771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SMOTE applied: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Applied SMOTE to fine-tune minority classes and ensure maximum precision during validation phases.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402173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00;p19">
            <a:extLst>
              <a:ext uri="{FF2B5EF4-FFF2-40B4-BE49-F238E27FC236}">
                <a16:creationId xmlns:a16="http://schemas.microsoft.com/office/drawing/2014/main" id="{98A919C6-ACB4-6B9F-947D-73D4C2967101}"/>
              </a:ext>
            </a:extLst>
          </p:cNvPr>
          <p:cNvSpPr txBox="1"/>
          <p:nvPr/>
        </p:nvSpPr>
        <p:spPr>
          <a:xfrm>
            <a:off x="714375" y="571500"/>
            <a:ext cx="10831398" cy="482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 dirty="0">
                <a:solidFill>
                  <a:schemeClr val="bg1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Multivariate EDA Correlation Heatmap: Feature Matrix</a:t>
            </a:r>
            <a:endParaRPr dirty="0">
              <a:solidFill>
                <a:schemeClr val="bg1"/>
              </a:solidFill>
            </a:endParaRPr>
          </a:p>
        </p:txBody>
      </p:sp>
      <p:sp>
        <p:nvSpPr>
          <p:cNvPr id="5" name="Google Shape;301;p19">
            <a:extLst>
              <a:ext uri="{FF2B5EF4-FFF2-40B4-BE49-F238E27FC236}">
                <a16:creationId xmlns:a16="http://schemas.microsoft.com/office/drawing/2014/main" id="{D34C2B64-BB68-9EE7-7715-0634D04CC497}"/>
              </a:ext>
            </a:extLst>
          </p:cNvPr>
          <p:cNvSpPr/>
          <p:nvPr/>
        </p:nvSpPr>
        <p:spPr>
          <a:xfrm>
            <a:off x="571500" y="571500"/>
            <a:ext cx="57150" cy="39811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oogle Shape;262;p19" descr="image.png">
            <a:extLst>
              <a:ext uri="{FF2B5EF4-FFF2-40B4-BE49-F238E27FC236}">
                <a16:creationId xmlns:a16="http://schemas.microsoft.com/office/drawing/2014/main" id="{C0AD8416-0E8E-D8E2-F854-D9662D7CFE57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6771382" y="1325597"/>
            <a:ext cx="4849117" cy="5166121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Google Shape;317;p19">
            <a:extLst>
              <a:ext uri="{FF2B5EF4-FFF2-40B4-BE49-F238E27FC236}">
                <a16:creationId xmlns:a16="http://schemas.microsoft.com/office/drawing/2014/main" id="{73370ABB-7704-A1CA-9A23-D7A1BF1CABCE}"/>
              </a:ext>
            </a:extLst>
          </p:cNvPr>
          <p:cNvSpPr txBox="1"/>
          <p:nvPr/>
        </p:nvSpPr>
        <p:spPr>
          <a:xfrm>
            <a:off x="7114282" y="2137469"/>
            <a:ext cx="4431491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0A1A3F"/>
                </a:solidFill>
                <a:latin typeface="Poppins"/>
                <a:ea typeface="Poppins"/>
                <a:cs typeface="Poppins"/>
                <a:sym typeface="Poppins"/>
              </a:rPr>
              <a:t>Linear Insights</a:t>
            </a:r>
            <a:endParaRPr dirty="0"/>
          </a:p>
        </p:txBody>
      </p:sp>
      <p:sp>
        <p:nvSpPr>
          <p:cNvPr id="11" name="Google Shape;318;p19">
            <a:extLst>
              <a:ext uri="{FF2B5EF4-FFF2-40B4-BE49-F238E27FC236}">
                <a16:creationId xmlns:a16="http://schemas.microsoft.com/office/drawing/2014/main" id="{1D266771-97EE-AD26-EA1D-6F8D5D0DC39B}"/>
              </a:ext>
            </a:extLst>
          </p:cNvPr>
          <p:cNvSpPr txBox="1"/>
          <p:nvPr/>
        </p:nvSpPr>
        <p:spPr>
          <a:xfrm>
            <a:off x="7352407" y="2661344"/>
            <a:ext cx="3982342" cy="771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Intense multicollinearity: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High correlation exists between similar usage metrics (e.g., `</a:t>
            </a:r>
            <a:r>
              <a:rPr lang="en-US" sz="1350" b="0" i="0" u="none" strike="noStrike" cap="none" dirty="0" err="1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mou_Mean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` and `avg6mou` correlation is 0.93).</a:t>
            </a:r>
            <a:endParaRPr dirty="0"/>
          </a:p>
        </p:txBody>
      </p:sp>
      <p:sp>
        <p:nvSpPr>
          <p:cNvPr id="13" name="Google Shape;319;p19">
            <a:extLst>
              <a:ext uri="{FF2B5EF4-FFF2-40B4-BE49-F238E27FC236}">
                <a16:creationId xmlns:a16="http://schemas.microsoft.com/office/drawing/2014/main" id="{9B78D744-9088-84EB-656C-4D564AFA4ADB}"/>
              </a:ext>
            </a:extLst>
          </p:cNvPr>
          <p:cNvSpPr txBox="1"/>
          <p:nvPr/>
        </p:nvSpPr>
        <p:spPr>
          <a:xfrm>
            <a:off x="7352407" y="3575744"/>
            <a:ext cx="3982342" cy="771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Weak correlation with churn: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Individual direct linear correlations to the target remain small (-0.069 to 0.11), highlighting non-linear patterns.</a:t>
            </a:r>
            <a:endParaRPr dirty="0"/>
          </a:p>
        </p:txBody>
      </p:sp>
      <p:sp>
        <p:nvSpPr>
          <p:cNvPr id="15" name="Google Shape;320;p19">
            <a:extLst>
              <a:ext uri="{FF2B5EF4-FFF2-40B4-BE49-F238E27FC236}">
                <a16:creationId xmlns:a16="http://schemas.microsoft.com/office/drawing/2014/main" id="{BAC9AD4A-3842-1459-FDC6-B9005427E4C2}"/>
              </a:ext>
            </a:extLst>
          </p:cNvPr>
          <p:cNvSpPr txBox="1"/>
          <p:nvPr/>
        </p:nvSpPr>
        <p:spPr>
          <a:xfrm>
            <a:off x="7352407" y="4490144"/>
            <a:ext cx="3982342" cy="771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Independent features: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Out of the usage group, key parameters such as `</a:t>
            </a:r>
            <a:r>
              <a:rPr lang="en-US" sz="1350" b="0" i="0" u="none" strike="noStrike" cap="none" dirty="0" err="1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eqpdays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` act cleanly with minimal collinearity.</a:t>
            </a:r>
            <a:endParaRPr dirty="0"/>
          </a:p>
        </p:txBody>
      </p:sp>
      <p:sp>
        <p:nvSpPr>
          <p:cNvPr id="17" name="Google Shape;321;p19">
            <a:extLst>
              <a:ext uri="{FF2B5EF4-FFF2-40B4-BE49-F238E27FC236}">
                <a16:creationId xmlns:a16="http://schemas.microsoft.com/office/drawing/2014/main" id="{CCD7D11C-5444-EADC-BBE3-6E69ED4DAAAB}"/>
              </a:ext>
            </a:extLst>
          </p:cNvPr>
          <p:cNvSpPr txBox="1"/>
          <p:nvPr/>
        </p:nvSpPr>
        <p:spPr>
          <a:xfrm>
            <a:off x="7114282" y="2661344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19" name="Google Shape;322;p19">
            <a:extLst>
              <a:ext uri="{FF2B5EF4-FFF2-40B4-BE49-F238E27FC236}">
                <a16:creationId xmlns:a16="http://schemas.microsoft.com/office/drawing/2014/main" id="{598BB1BF-0FF0-4420-7017-38223B4BE828}"/>
              </a:ext>
            </a:extLst>
          </p:cNvPr>
          <p:cNvSpPr txBox="1"/>
          <p:nvPr/>
        </p:nvSpPr>
        <p:spPr>
          <a:xfrm>
            <a:off x="7114282" y="3575744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21" name="Google Shape;323;p19">
            <a:extLst>
              <a:ext uri="{FF2B5EF4-FFF2-40B4-BE49-F238E27FC236}">
                <a16:creationId xmlns:a16="http://schemas.microsoft.com/office/drawing/2014/main" id="{014DBE8F-40F0-B318-4795-A1B6F030857A}"/>
              </a:ext>
            </a:extLst>
          </p:cNvPr>
          <p:cNvSpPr txBox="1"/>
          <p:nvPr/>
        </p:nvSpPr>
        <p:spPr>
          <a:xfrm>
            <a:off x="7114282" y="4490144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9DC956D2-BBCC-8AF5-A369-4E49698CEF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796" y="1393146"/>
            <a:ext cx="6014073" cy="50801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5900586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4EE1163-0E34-FD67-8C44-246ADDB8F646}"/>
              </a:ext>
            </a:extLst>
          </p:cNvPr>
          <p:cNvSpPr txBox="1"/>
          <p:nvPr/>
        </p:nvSpPr>
        <p:spPr>
          <a:xfrm>
            <a:off x="794683" y="531576"/>
            <a:ext cx="10186219" cy="530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50" b="0" i="0" dirty="0">
                <a:solidFill>
                  <a:schemeClr val="bg1"/>
                </a:solidFill>
                <a:effectLst/>
                <a:latin typeface="Poppins SemiBold" panose="00000700000000000000" pitchFamily="2" charset="0"/>
                <a:cs typeface="Poppins SemiBold" panose="00000700000000000000" pitchFamily="2" charset="0"/>
              </a:rPr>
              <a:t>Multivariate EDA bar chart: churn vs non‑churn usage</a:t>
            </a:r>
            <a:endParaRPr lang="en-IN" sz="2850" dirty="0">
              <a:solidFill>
                <a:schemeClr val="bg1"/>
              </a:solidFill>
              <a:latin typeface="Poppins SemiBold" panose="00000700000000000000" pitchFamily="2" charset="0"/>
              <a:cs typeface="Poppins SemiBold" panose="00000700000000000000" pitchFamily="2" charset="0"/>
            </a:endParaRPr>
          </a:p>
        </p:txBody>
      </p:sp>
      <p:sp>
        <p:nvSpPr>
          <p:cNvPr id="7" name="Google Shape;301;p19">
            <a:extLst>
              <a:ext uri="{FF2B5EF4-FFF2-40B4-BE49-F238E27FC236}">
                <a16:creationId xmlns:a16="http://schemas.microsoft.com/office/drawing/2014/main" id="{58E063BA-15BA-2341-8FA7-4D2E8E439842}"/>
              </a:ext>
            </a:extLst>
          </p:cNvPr>
          <p:cNvSpPr/>
          <p:nvPr/>
        </p:nvSpPr>
        <p:spPr>
          <a:xfrm>
            <a:off x="571500" y="571500"/>
            <a:ext cx="57150" cy="39811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EAA43A9-A48B-D188-E877-C39937A99E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763" y="1754296"/>
            <a:ext cx="6155689" cy="3968078"/>
          </a:xfrm>
          <a:prstGeom prst="roundRect">
            <a:avLst>
              <a:gd name="adj" fmla="val 5021"/>
            </a:avLst>
          </a:prstGeom>
        </p:spPr>
      </p:pic>
      <p:pic>
        <p:nvPicPr>
          <p:cNvPr id="11" name="Google Shape;262;p19" descr="image.png">
            <a:extLst>
              <a:ext uri="{FF2B5EF4-FFF2-40B4-BE49-F238E27FC236}">
                <a16:creationId xmlns:a16="http://schemas.microsoft.com/office/drawing/2014/main" id="{FF10BC82-C11C-35C6-5132-EBD2FB462A3D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18863" y="1187946"/>
            <a:ext cx="4849117" cy="5166121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D7A6AF-C576-B27B-6C3E-A7A44A4F76CE}"/>
              </a:ext>
            </a:extLst>
          </p:cNvPr>
          <p:cNvSpPr txBox="1"/>
          <p:nvPr/>
        </p:nvSpPr>
        <p:spPr>
          <a:xfrm>
            <a:off x="7423353" y="2969522"/>
            <a:ext cx="4225115" cy="2793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rtl="0"/>
            <a:r>
              <a:rPr lang="en-IN" sz="1350" b="1" dirty="0">
                <a:solidFill>
                  <a:srgbClr val="1F1F1F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Main Takeaway:</a:t>
            </a:r>
            <a:r>
              <a:rPr lang="en-IN" sz="1350" dirty="0">
                <a:solidFill>
                  <a:srgbClr val="1F1F1F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Non-Churn users consistently have higher usage across all metrics than Churn users.</a:t>
            </a:r>
          </a:p>
          <a:p>
            <a:pPr marL="0" marR="0" rtl="0"/>
            <a:endParaRPr lang="en-IN" sz="1350" dirty="0">
              <a:solidFill>
                <a:srgbClr val="1F1F1F"/>
              </a:solidFill>
              <a:effectLst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rtl="0"/>
            <a:r>
              <a:rPr lang="en-IN" sz="1350" b="1" dirty="0">
                <a:solidFill>
                  <a:srgbClr val="1F1F1F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Peak Volume:</a:t>
            </a:r>
            <a:r>
              <a:rPr lang="en-IN" sz="1350" dirty="0">
                <a:solidFill>
                  <a:srgbClr val="1F1F1F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  <a:r>
              <a:rPr lang="en-IN" sz="1350" b="0" i="0" dirty="0" err="1">
                <a:solidFill>
                  <a:srgbClr val="1F1F1F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mou_Mean</a:t>
            </a:r>
            <a:r>
              <a:rPr lang="en-IN" sz="1350" dirty="0">
                <a:solidFill>
                  <a:srgbClr val="1F1F1F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has the highest overall usage  (542.8 mins for Non-Churn vs. 482.7 mins for Churn).</a:t>
            </a:r>
          </a:p>
          <a:p>
            <a:pPr marL="0" marR="0" rtl="0"/>
            <a:endParaRPr lang="en-IN" sz="1350" dirty="0">
              <a:solidFill>
                <a:srgbClr val="1F1F1F"/>
              </a:solidFill>
              <a:effectLst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rtl="0"/>
            <a:r>
              <a:rPr lang="en-IN" sz="1350" b="1" dirty="0">
                <a:solidFill>
                  <a:srgbClr val="1F1F1F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Lowest Volume:</a:t>
            </a:r>
            <a:r>
              <a:rPr lang="en-IN" sz="1350" dirty="0">
                <a:solidFill>
                  <a:srgbClr val="1F1F1F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  <a:r>
              <a:rPr lang="en-IN" sz="1350" b="0" i="0" dirty="0" err="1">
                <a:solidFill>
                  <a:srgbClr val="1F1F1F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mou_rvce_Mean</a:t>
            </a:r>
            <a:r>
              <a:rPr lang="en-IN" sz="1350" dirty="0">
                <a:solidFill>
                  <a:srgbClr val="1F1F1F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has the lowest usage  (119.3 mins for Non-Churn vs. 103.9 mins for Churn).</a:t>
            </a:r>
          </a:p>
          <a:p>
            <a:pPr marL="0" marR="0" rtl="0"/>
            <a:endParaRPr lang="en-IN" sz="1350" dirty="0">
              <a:solidFill>
                <a:srgbClr val="1F1F1F"/>
              </a:solidFill>
              <a:effectLst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rtl="0"/>
            <a:r>
              <a:rPr lang="en-IN" sz="1350" b="1" dirty="0">
                <a:solidFill>
                  <a:srgbClr val="1F1F1F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The Churn Gap:</a:t>
            </a:r>
            <a:r>
              <a:rPr lang="en-IN" sz="1350" dirty="0">
                <a:solidFill>
                  <a:srgbClr val="1F1F1F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Lower engagement/minutes of use is a clear indicator of customer churn.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756C04C-FA13-5A99-3E7E-FDC6B0ACE00D}"/>
              </a:ext>
            </a:extLst>
          </p:cNvPr>
          <p:cNvSpPr txBox="1"/>
          <p:nvPr/>
        </p:nvSpPr>
        <p:spPr>
          <a:xfrm>
            <a:off x="7136695" y="2237061"/>
            <a:ext cx="4346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rtl="0">
              <a:buNone/>
            </a:pPr>
            <a:r>
              <a:rPr lang="en-IN" sz="1800" b="1" dirty="0">
                <a:solidFill>
                  <a:srgbClr val="002060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Grouped bar chart</a:t>
            </a:r>
          </a:p>
        </p:txBody>
      </p:sp>
      <p:sp>
        <p:nvSpPr>
          <p:cNvPr id="19" name="Google Shape;321;p19">
            <a:extLst>
              <a:ext uri="{FF2B5EF4-FFF2-40B4-BE49-F238E27FC236}">
                <a16:creationId xmlns:a16="http://schemas.microsoft.com/office/drawing/2014/main" id="{E0289126-1FFA-C485-2983-5245B3FEAE0C}"/>
              </a:ext>
            </a:extLst>
          </p:cNvPr>
          <p:cNvSpPr txBox="1"/>
          <p:nvPr/>
        </p:nvSpPr>
        <p:spPr>
          <a:xfrm>
            <a:off x="7183106" y="2936647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21" name="Google Shape;321;p19">
            <a:extLst>
              <a:ext uri="{FF2B5EF4-FFF2-40B4-BE49-F238E27FC236}">
                <a16:creationId xmlns:a16="http://schemas.microsoft.com/office/drawing/2014/main" id="{ADB807B5-E649-4C34-96B6-7791F6AA1E97}"/>
              </a:ext>
            </a:extLst>
          </p:cNvPr>
          <p:cNvSpPr txBox="1"/>
          <p:nvPr/>
        </p:nvSpPr>
        <p:spPr>
          <a:xfrm>
            <a:off x="7178191" y="3570824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23" name="Google Shape;321;p19">
            <a:extLst>
              <a:ext uri="{FF2B5EF4-FFF2-40B4-BE49-F238E27FC236}">
                <a16:creationId xmlns:a16="http://schemas.microsoft.com/office/drawing/2014/main" id="{D80A1F7B-26B9-E87C-7039-186AB36D2927}"/>
              </a:ext>
            </a:extLst>
          </p:cNvPr>
          <p:cNvSpPr txBox="1"/>
          <p:nvPr/>
        </p:nvSpPr>
        <p:spPr>
          <a:xfrm>
            <a:off x="7173274" y="4372165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25" name="Google Shape;321;p19">
            <a:extLst>
              <a:ext uri="{FF2B5EF4-FFF2-40B4-BE49-F238E27FC236}">
                <a16:creationId xmlns:a16="http://schemas.microsoft.com/office/drawing/2014/main" id="{EC157825-DFB2-E8C1-1095-4B7A5845B945}"/>
              </a:ext>
            </a:extLst>
          </p:cNvPr>
          <p:cNvSpPr txBox="1"/>
          <p:nvPr/>
        </p:nvSpPr>
        <p:spPr>
          <a:xfrm>
            <a:off x="7178188" y="5183324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843127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69;p29">
            <a:extLst>
              <a:ext uri="{FF2B5EF4-FFF2-40B4-BE49-F238E27FC236}">
                <a16:creationId xmlns:a16="http://schemas.microsoft.com/office/drawing/2014/main" id="{598E7981-44F8-B546-A6A9-6F8FCDDA0B2F}"/>
              </a:ext>
            </a:extLst>
          </p:cNvPr>
          <p:cNvSpPr txBox="1"/>
          <p:nvPr/>
        </p:nvSpPr>
        <p:spPr>
          <a:xfrm>
            <a:off x="809625" y="571500"/>
            <a:ext cx="11351418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F8FAFC"/>
                </a:solidFill>
                <a:latin typeface="Poppins"/>
                <a:ea typeface="Poppins"/>
                <a:cs typeface="Poppins"/>
                <a:sym typeface="Poppins"/>
              </a:rPr>
              <a:t>RANDOM FOREST DETAILED METRICS</a:t>
            </a:r>
            <a:endParaRPr sz="2850" dirty="0"/>
          </a:p>
        </p:txBody>
      </p:sp>
      <p:sp>
        <p:nvSpPr>
          <p:cNvPr id="5" name="Google Shape;301;p19">
            <a:extLst>
              <a:ext uri="{FF2B5EF4-FFF2-40B4-BE49-F238E27FC236}">
                <a16:creationId xmlns:a16="http://schemas.microsoft.com/office/drawing/2014/main" id="{1443452F-1165-16CE-E4AD-5296219B97FD}"/>
              </a:ext>
            </a:extLst>
          </p:cNvPr>
          <p:cNvSpPr/>
          <p:nvPr/>
        </p:nvSpPr>
        <p:spPr>
          <a:xfrm>
            <a:off x="571500" y="571500"/>
            <a:ext cx="57150" cy="39811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7" name="Google Shape;347;p29">
            <a:extLst>
              <a:ext uri="{FF2B5EF4-FFF2-40B4-BE49-F238E27FC236}">
                <a16:creationId xmlns:a16="http://schemas.microsoft.com/office/drawing/2014/main" id="{D1276795-A28A-0698-338B-15CDF94AE65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16663015"/>
              </p:ext>
            </p:extLst>
          </p:nvPr>
        </p:nvGraphicFramePr>
        <p:xfrm>
          <a:off x="571500" y="2216497"/>
          <a:ext cx="11049000" cy="2695625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2723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61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77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315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391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olidFill>
                            <a:srgbClr val="002060"/>
                          </a:solidFill>
                          <a:sym typeface="Poppins"/>
                        </a:rPr>
                        <a:t>Metric Type</a:t>
                      </a:r>
                      <a:endParaRPr sz="1800" dirty="0">
                        <a:solidFill>
                          <a:srgbClr val="002060"/>
                        </a:solidFill>
                      </a:endParaRPr>
                    </a:p>
                  </a:txBody>
                  <a:tcPr marL="63500" marR="63500" marT="25400" marB="25400" anchor="ctr">
                    <a:solidFill>
                      <a:srgbClr val="44C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olidFill>
                            <a:srgbClr val="002060"/>
                          </a:solidFill>
                          <a:sym typeface="Poppins"/>
                        </a:rPr>
                        <a:t>Class 0 (Retained)</a:t>
                      </a:r>
                      <a:endParaRPr sz="1800" dirty="0">
                        <a:solidFill>
                          <a:srgbClr val="002060"/>
                        </a:solidFill>
                      </a:endParaRPr>
                    </a:p>
                  </a:txBody>
                  <a:tcPr marL="63500" marR="63500" marT="25400" marB="25400" anchor="ctr">
                    <a:solidFill>
                      <a:srgbClr val="44C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olidFill>
                            <a:srgbClr val="002060"/>
                          </a:solidFill>
                          <a:sym typeface="Poppins"/>
                        </a:rPr>
                        <a:t>Class 1 (Churned)</a:t>
                      </a:r>
                      <a:endParaRPr sz="1800" dirty="0">
                        <a:solidFill>
                          <a:srgbClr val="002060"/>
                        </a:solidFill>
                      </a:endParaRPr>
                    </a:p>
                  </a:txBody>
                  <a:tcPr marL="63500" marR="63500" marT="25400" marB="25400" anchor="ctr">
                    <a:solidFill>
                      <a:srgbClr val="44C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olidFill>
                            <a:srgbClr val="002060"/>
                          </a:solidFill>
                          <a:sym typeface="Poppins"/>
                        </a:rPr>
                        <a:t>Weighted Avg</a:t>
                      </a:r>
                      <a:endParaRPr sz="1800" dirty="0">
                        <a:solidFill>
                          <a:srgbClr val="002060"/>
                        </a:solidFill>
                      </a:endParaRPr>
                    </a:p>
                  </a:txBody>
                  <a:tcPr marL="63500" marR="63500" marT="25400" marB="25400" anchor="ctr">
                    <a:solidFill>
                      <a:srgbClr val="44C6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91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cap="none">
                          <a:solidFill>
                            <a:srgbClr val="F8FAFC"/>
                          </a:solidFill>
                          <a:sym typeface="Lato"/>
                        </a:rPr>
                        <a:t>Precision</a:t>
                      </a:r>
                      <a:endParaRPr sz="1800"/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cap="none">
                          <a:solidFill>
                            <a:srgbClr val="F8FAFC"/>
                          </a:solidFill>
                          <a:sym typeface="Lato"/>
                        </a:rPr>
                        <a:t>0.58</a:t>
                      </a:r>
                      <a:endParaRPr sz="1800"/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cap="none">
                          <a:solidFill>
                            <a:srgbClr val="F8FAFC"/>
                          </a:solidFill>
                          <a:sym typeface="Lato"/>
                        </a:rPr>
                        <a:t>0.58</a:t>
                      </a:r>
                      <a:endParaRPr sz="1800"/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cap="none" dirty="0">
                          <a:solidFill>
                            <a:srgbClr val="F8FAFC"/>
                          </a:solidFill>
                          <a:sym typeface="Lato"/>
                        </a:rPr>
                        <a:t>0.58</a:t>
                      </a:r>
                      <a:endParaRPr sz="1800" dirty="0"/>
                    </a:p>
                  </a:txBody>
                  <a:tcPr marL="63500" marR="63500" marT="25400" marB="2540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91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cap="none">
                          <a:solidFill>
                            <a:srgbClr val="F8FAFC"/>
                          </a:solidFill>
                          <a:sym typeface="Lato"/>
                        </a:rPr>
                        <a:t>Recall (Sensitivity)</a:t>
                      </a:r>
                      <a:endParaRPr sz="1800"/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cap="none">
                          <a:solidFill>
                            <a:srgbClr val="F8FAFC"/>
                          </a:solidFill>
                          <a:sym typeface="Lato"/>
                        </a:rPr>
                        <a:t>0.59</a:t>
                      </a:r>
                      <a:endParaRPr sz="1800"/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cap="none">
                          <a:solidFill>
                            <a:srgbClr val="F8FAFC"/>
                          </a:solidFill>
                          <a:sym typeface="Lato"/>
                        </a:rPr>
                        <a:t>0.57</a:t>
                      </a:r>
                      <a:endParaRPr sz="1800"/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cap="none" dirty="0">
                          <a:solidFill>
                            <a:srgbClr val="F8FAFC"/>
                          </a:solidFill>
                          <a:sym typeface="Lato"/>
                        </a:rPr>
                        <a:t>0.58</a:t>
                      </a:r>
                      <a:endParaRPr sz="1800" dirty="0"/>
                    </a:p>
                  </a:txBody>
                  <a:tcPr marL="63500" marR="63500" marT="25400" marB="2540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91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cap="none">
                          <a:solidFill>
                            <a:srgbClr val="F8FAFC"/>
                          </a:solidFill>
                          <a:sym typeface="Lato"/>
                        </a:rPr>
                        <a:t>F1-Score</a:t>
                      </a:r>
                      <a:endParaRPr sz="1800"/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cap="none">
                          <a:solidFill>
                            <a:srgbClr val="F8FAFC"/>
                          </a:solidFill>
                          <a:sym typeface="Lato"/>
                        </a:rPr>
                        <a:t>0.59</a:t>
                      </a:r>
                      <a:endParaRPr sz="1800"/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cap="none">
                          <a:solidFill>
                            <a:srgbClr val="F8FAFC"/>
                          </a:solidFill>
                          <a:sym typeface="Lato"/>
                        </a:rPr>
                        <a:t>0.57</a:t>
                      </a:r>
                      <a:endParaRPr sz="1800"/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cap="none" dirty="0">
                          <a:solidFill>
                            <a:srgbClr val="F8FAFC"/>
                          </a:solidFill>
                          <a:sym typeface="Lato"/>
                        </a:rPr>
                        <a:t>0.58</a:t>
                      </a:r>
                      <a:endParaRPr sz="1800" dirty="0"/>
                    </a:p>
                  </a:txBody>
                  <a:tcPr marL="63500" marR="63500" marT="25400" marB="2540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91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cap="none">
                          <a:solidFill>
                            <a:srgbClr val="F8FAFC"/>
                          </a:solidFill>
                          <a:sym typeface="Lato"/>
                        </a:rPr>
                        <a:t>Sample Support</a:t>
                      </a:r>
                      <a:endParaRPr sz="1800"/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cap="none">
                          <a:solidFill>
                            <a:srgbClr val="F8FAFC"/>
                          </a:solidFill>
                          <a:sym typeface="Lato"/>
                        </a:rPr>
                        <a:t>10,087</a:t>
                      </a:r>
                      <a:endParaRPr sz="1800"/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cap="none">
                          <a:solidFill>
                            <a:srgbClr val="F8FAFC"/>
                          </a:solidFill>
                          <a:sym typeface="Lato"/>
                        </a:rPr>
                        <a:t>9,913</a:t>
                      </a:r>
                      <a:endParaRPr sz="1800"/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cap="none" dirty="0">
                          <a:solidFill>
                            <a:srgbClr val="F8FAFC"/>
                          </a:solidFill>
                          <a:sym typeface="Lato"/>
                        </a:rPr>
                        <a:t>20,000</a:t>
                      </a:r>
                      <a:endParaRPr sz="1800" dirty="0"/>
                    </a:p>
                  </a:txBody>
                  <a:tcPr marL="63500" marR="63500" marT="25400" marB="2540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9" name="Google Shape;348;p29">
            <a:extLst>
              <a:ext uri="{FF2B5EF4-FFF2-40B4-BE49-F238E27FC236}">
                <a16:creationId xmlns:a16="http://schemas.microsoft.com/office/drawing/2014/main" id="{A581D134-6D4F-782A-9E29-DDA90F91D89A}"/>
              </a:ext>
            </a:extLst>
          </p:cNvPr>
          <p:cNvSpPr txBox="1"/>
          <p:nvPr/>
        </p:nvSpPr>
        <p:spPr>
          <a:xfrm>
            <a:off x="571500" y="5197822"/>
            <a:ext cx="11049000" cy="3447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 dirty="0">
                <a:solidFill>
                  <a:srgbClr val="F8FAFC"/>
                </a:solidFill>
                <a:latin typeface="Lato"/>
                <a:ea typeface="Lato"/>
                <a:cs typeface="Lato"/>
                <a:sym typeface="Lato"/>
              </a:rPr>
              <a:t>Metrics calculated on a 20% hold-out test set to ensure generalizability.</a:t>
            </a:r>
            <a:endParaRPr sz="1400" dirty="0"/>
          </a:p>
        </p:txBody>
      </p:sp>
    </p:spTree>
    <p:extLst>
      <p:ext uri="{BB962C8B-B14F-4D97-AF65-F5344CB8AC3E}">
        <p14:creationId xmlns:p14="http://schemas.microsoft.com/office/powerpoint/2010/main" val="28301309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94;p30">
            <a:extLst>
              <a:ext uri="{FF2B5EF4-FFF2-40B4-BE49-F238E27FC236}">
                <a16:creationId xmlns:a16="http://schemas.microsoft.com/office/drawing/2014/main" id="{E46D70FB-8FA6-7CEB-895B-7D49327C88C4}"/>
              </a:ext>
            </a:extLst>
          </p:cNvPr>
          <p:cNvSpPr txBox="1"/>
          <p:nvPr/>
        </p:nvSpPr>
        <p:spPr>
          <a:xfrm>
            <a:off x="809625" y="571500"/>
            <a:ext cx="11351418" cy="5078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 dirty="0">
                <a:solidFill>
                  <a:schemeClr val="bg1"/>
                </a:solidFill>
                <a:latin typeface="Poppins"/>
                <a:ea typeface="Poppins"/>
                <a:cs typeface="Poppins"/>
                <a:sym typeface="Poppins"/>
              </a:rPr>
              <a:t>RANDOM FOREST CONFUSION MATRIX</a:t>
            </a:r>
            <a:endParaRPr dirty="0">
              <a:solidFill>
                <a:schemeClr val="bg1"/>
              </a:solidFill>
            </a:endParaRPr>
          </a:p>
        </p:txBody>
      </p:sp>
      <p:sp>
        <p:nvSpPr>
          <p:cNvPr id="5" name="Google Shape;301;p19">
            <a:extLst>
              <a:ext uri="{FF2B5EF4-FFF2-40B4-BE49-F238E27FC236}">
                <a16:creationId xmlns:a16="http://schemas.microsoft.com/office/drawing/2014/main" id="{5BE13CFD-E9C7-B7F6-756A-01B80946207F}"/>
              </a:ext>
            </a:extLst>
          </p:cNvPr>
          <p:cNvSpPr/>
          <p:nvPr/>
        </p:nvSpPr>
        <p:spPr>
          <a:xfrm>
            <a:off x="571500" y="571500"/>
            <a:ext cx="57150" cy="39811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" name="Google Shape;384;p30">
            <a:extLst>
              <a:ext uri="{FF2B5EF4-FFF2-40B4-BE49-F238E27FC236}">
                <a16:creationId xmlns:a16="http://schemas.microsoft.com/office/drawing/2014/main" id="{3F302820-A287-FBF1-A6E7-2B5619AB608A}"/>
              </a:ext>
            </a:extLst>
          </p:cNvPr>
          <p:cNvSpPr txBox="1"/>
          <p:nvPr/>
        </p:nvSpPr>
        <p:spPr>
          <a:xfrm>
            <a:off x="571500" y="5333080"/>
            <a:ext cx="110490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chemeClr val="bg1">
                    <a:lumMod val="95000"/>
                  </a:schemeClr>
                </a:solidFill>
                <a:latin typeface="Lato"/>
                <a:ea typeface="Lato"/>
                <a:cs typeface="Lato"/>
                <a:sym typeface="Lato"/>
              </a:rPr>
              <a:t>The model successfully identifies churn events with 57% recall, providing a viable early-warning signal for support teams.</a:t>
            </a:r>
            <a:endParaRPr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FF9F600-DA43-001B-BA20-3719FBA3B6B3}"/>
              </a:ext>
            </a:extLst>
          </p:cNvPr>
          <p:cNvSpPr txBox="1"/>
          <p:nvPr/>
        </p:nvSpPr>
        <p:spPr>
          <a:xfrm>
            <a:off x="4060720" y="3156156"/>
            <a:ext cx="2320413" cy="715089"/>
          </a:xfrm>
          <a:prstGeom prst="roundRect">
            <a:avLst/>
          </a:prstGeom>
          <a:solidFill>
            <a:srgbClr val="44C6CC"/>
          </a:solidFill>
          <a:ln>
            <a:solidFill>
              <a:srgbClr val="44C6CC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6,001</a:t>
            </a:r>
          </a:p>
          <a:p>
            <a:pPr algn="ctr"/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True Negative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DD065D8-F1CD-7AF4-70FB-96D814F0464F}"/>
              </a:ext>
            </a:extLst>
          </p:cNvPr>
          <p:cNvSpPr txBox="1"/>
          <p:nvPr/>
        </p:nvSpPr>
        <p:spPr>
          <a:xfrm>
            <a:off x="6572869" y="3170903"/>
            <a:ext cx="2320413" cy="715089"/>
          </a:xfrm>
          <a:prstGeom prst="round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4042</a:t>
            </a:r>
          </a:p>
          <a:p>
            <a:pPr algn="ctr"/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False Positive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B5B0E50-1C52-B5B3-4335-2D22B016FF66}"/>
              </a:ext>
            </a:extLst>
          </p:cNvPr>
          <p:cNvSpPr txBox="1"/>
          <p:nvPr/>
        </p:nvSpPr>
        <p:spPr>
          <a:xfrm>
            <a:off x="4050886" y="3991900"/>
            <a:ext cx="2320413" cy="715089"/>
          </a:xfrm>
          <a:prstGeom prst="round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4,353</a:t>
            </a:r>
          </a:p>
          <a:p>
            <a:pPr algn="ctr"/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False Negative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D48AD9E-7571-60BC-1F9C-7F4F67E16D18}"/>
              </a:ext>
            </a:extLst>
          </p:cNvPr>
          <p:cNvSpPr txBox="1"/>
          <p:nvPr/>
        </p:nvSpPr>
        <p:spPr>
          <a:xfrm>
            <a:off x="6572867" y="3986984"/>
            <a:ext cx="2320413" cy="715089"/>
          </a:xfrm>
          <a:prstGeom prst="roundRect">
            <a:avLst/>
          </a:prstGeom>
          <a:solidFill>
            <a:srgbClr val="44C6CC"/>
          </a:solidFill>
          <a:ln>
            <a:solidFill>
              <a:srgbClr val="44C6CC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5,604</a:t>
            </a:r>
          </a:p>
          <a:p>
            <a:pPr algn="ctr"/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True Positive</a:t>
            </a:r>
          </a:p>
        </p:txBody>
      </p: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DD2896E4-1FC8-6558-D216-481E3CF0B922}"/>
              </a:ext>
            </a:extLst>
          </p:cNvPr>
          <p:cNvSpPr/>
          <p:nvPr/>
        </p:nvSpPr>
        <p:spPr>
          <a:xfrm>
            <a:off x="2939842" y="2349906"/>
            <a:ext cx="914400" cy="684000"/>
          </a:xfrm>
          <a:prstGeom prst="round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0717217-27ED-9475-D237-168AA7946B49}"/>
              </a:ext>
            </a:extLst>
          </p:cNvPr>
          <p:cNvSpPr/>
          <p:nvPr/>
        </p:nvSpPr>
        <p:spPr>
          <a:xfrm>
            <a:off x="4050886" y="2349906"/>
            <a:ext cx="2330247" cy="703530"/>
          </a:xfrm>
          <a:prstGeom prst="roundRect">
            <a:avLst/>
          </a:prstGeom>
          <a:solidFill>
            <a:srgbClr val="44C6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CA874CE-3377-3B95-C01C-4175DB3EACD1}"/>
              </a:ext>
            </a:extLst>
          </p:cNvPr>
          <p:cNvSpPr txBox="1"/>
          <p:nvPr/>
        </p:nvSpPr>
        <p:spPr>
          <a:xfrm>
            <a:off x="4065638" y="2521971"/>
            <a:ext cx="2320413" cy="408623"/>
          </a:xfrm>
          <a:prstGeom prst="round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PRED(0)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1B2B2D2-A23A-3317-D76D-D151FD182641}"/>
              </a:ext>
            </a:extLst>
          </p:cNvPr>
          <p:cNvSpPr/>
          <p:nvPr/>
        </p:nvSpPr>
        <p:spPr>
          <a:xfrm>
            <a:off x="6592529" y="2354821"/>
            <a:ext cx="2330247" cy="703530"/>
          </a:xfrm>
          <a:prstGeom prst="roundRect">
            <a:avLst/>
          </a:prstGeom>
          <a:solidFill>
            <a:srgbClr val="44C6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6DE4E49-0A8A-BC54-1AE5-489266E379DE}"/>
              </a:ext>
            </a:extLst>
          </p:cNvPr>
          <p:cNvSpPr txBox="1"/>
          <p:nvPr/>
        </p:nvSpPr>
        <p:spPr>
          <a:xfrm>
            <a:off x="6572867" y="2513535"/>
            <a:ext cx="2320413" cy="408623"/>
          </a:xfrm>
          <a:prstGeom prst="round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PRED(1)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478AA42-BDB3-7F76-F86D-4B86700D0D3E}"/>
              </a:ext>
            </a:extLst>
          </p:cNvPr>
          <p:cNvSpPr/>
          <p:nvPr/>
        </p:nvSpPr>
        <p:spPr>
          <a:xfrm>
            <a:off x="2930363" y="3186447"/>
            <a:ext cx="914400" cy="684000"/>
          </a:xfrm>
          <a:prstGeom prst="roundRect">
            <a:avLst/>
          </a:prstGeom>
          <a:solidFill>
            <a:srgbClr val="44C6CC"/>
          </a:solidFill>
          <a:ln>
            <a:solidFill>
              <a:srgbClr val="44C6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4E91465-96A3-9243-1B77-E00C52120627}"/>
              </a:ext>
            </a:extLst>
          </p:cNvPr>
          <p:cNvSpPr/>
          <p:nvPr/>
        </p:nvSpPr>
        <p:spPr>
          <a:xfrm>
            <a:off x="2930363" y="4022988"/>
            <a:ext cx="914400" cy="684000"/>
          </a:xfrm>
          <a:prstGeom prst="roundRect">
            <a:avLst/>
          </a:prstGeom>
          <a:solidFill>
            <a:srgbClr val="44C6CC"/>
          </a:solidFill>
          <a:ln>
            <a:solidFill>
              <a:srgbClr val="44C6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B125515-C131-C6C0-2A81-79D308C582D2}"/>
              </a:ext>
            </a:extLst>
          </p:cNvPr>
          <p:cNvSpPr txBox="1"/>
          <p:nvPr/>
        </p:nvSpPr>
        <p:spPr>
          <a:xfrm>
            <a:off x="2944764" y="4045976"/>
            <a:ext cx="900000" cy="514325"/>
          </a:xfrm>
          <a:prstGeom prst="round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ACT(1)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4301480-8883-1FEF-7342-0D309E865A48}"/>
              </a:ext>
            </a:extLst>
          </p:cNvPr>
          <p:cNvSpPr txBox="1"/>
          <p:nvPr/>
        </p:nvSpPr>
        <p:spPr>
          <a:xfrm>
            <a:off x="2949678" y="3234484"/>
            <a:ext cx="900000" cy="514325"/>
          </a:xfrm>
          <a:prstGeom prst="round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ACT(0)</a:t>
            </a:r>
          </a:p>
        </p:txBody>
      </p:sp>
    </p:spTree>
    <p:extLst>
      <p:ext uri="{BB962C8B-B14F-4D97-AF65-F5344CB8AC3E}">
        <p14:creationId xmlns:p14="http://schemas.microsoft.com/office/powerpoint/2010/main" val="28331375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9C81154-38F6-FFEC-1647-7A4DCFB69829}"/>
              </a:ext>
            </a:extLst>
          </p:cNvPr>
          <p:cNvSpPr/>
          <p:nvPr/>
        </p:nvSpPr>
        <p:spPr>
          <a:xfrm>
            <a:off x="494673" y="2147953"/>
            <a:ext cx="3492400" cy="3286125"/>
          </a:xfrm>
          <a:prstGeom prst="roundRect">
            <a:avLst>
              <a:gd name="adj" fmla="val 7691"/>
            </a:avLst>
          </a:prstGeom>
          <a:solidFill>
            <a:schemeClr val="bg1"/>
          </a:solidFill>
          <a:ln w="19050">
            <a:solidFill>
              <a:srgbClr val="44C6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6068041-ED76-1ACF-1F81-A0BAB317810A}"/>
              </a:ext>
            </a:extLst>
          </p:cNvPr>
          <p:cNvSpPr/>
          <p:nvPr/>
        </p:nvSpPr>
        <p:spPr>
          <a:xfrm>
            <a:off x="4333616" y="2142082"/>
            <a:ext cx="3492400" cy="3286125"/>
          </a:xfrm>
          <a:prstGeom prst="roundRect">
            <a:avLst>
              <a:gd name="adj" fmla="val 7691"/>
            </a:avLst>
          </a:prstGeom>
          <a:solidFill>
            <a:schemeClr val="bg1"/>
          </a:solidFill>
          <a:ln w="190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" name="Google Shape;384;p22">
            <a:extLst>
              <a:ext uri="{FF2B5EF4-FFF2-40B4-BE49-F238E27FC236}">
                <a16:creationId xmlns:a16="http://schemas.microsoft.com/office/drawing/2014/main" id="{75BF901A-93E6-51C0-B7AB-C156E489C4CE}"/>
              </a:ext>
            </a:extLst>
          </p:cNvPr>
          <p:cNvSpPr txBox="1"/>
          <p:nvPr/>
        </p:nvSpPr>
        <p:spPr>
          <a:xfrm>
            <a:off x="714375" y="571500"/>
            <a:ext cx="5830728" cy="482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 dirty="0">
                <a:solidFill>
                  <a:schemeClr val="bg1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Predictive Model Comparison</a:t>
            </a:r>
            <a:endParaRPr dirty="0">
              <a:solidFill>
                <a:schemeClr val="bg1"/>
              </a:solidFill>
            </a:endParaRPr>
          </a:p>
        </p:txBody>
      </p:sp>
      <p:sp>
        <p:nvSpPr>
          <p:cNvPr id="5" name="Google Shape;385;p22">
            <a:extLst>
              <a:ext uri="{FF2B5EF4-FFF2-40B4-BE49-F238E27FC236}">
                <a16:creationId xmlns:a16="http://schemas.microsoft.com/office/drawing/2014/main" id="{EDE1696D-5900-2FAF-660F-C28F25E96EE6}"/>
              </a:ext>
            </a:extLst>
          </p:cNvPr>
          <p:cNvSpPr/>
          <p:nvPr/>
        </p:nvSpPr>
        <p:spPr>
          <a:xfrm>
            <a:off x="571500" y="571500"/>
            <a:ext cx="57150" cy="39811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30EF8C-E1D4-4B45-EFC0-DA8CA4F6E82B}"/>
              </a:ext>
            </a:extLst>
          </p:cNvPr>
          <p:cNvSpPr/>
          <p:nvPr/>
        </p:nvSpPr>
        <p:spPr>
          <a:xfrm>
            <a:off x="8172559" y="2125337"/>
            <a:ext cx="3492400" cy="3286125"/>
          </a:xfrm>
          <a:prstGeom prst="roundRect">
            <a:avLst>
              <a:gd name="adj" fmla="val 7691"/>
            </a:avLst>
          </a:prstGeom>
          <a:solidFill>
            <a:schemeClr val="bg1"/>
          </a:solidFill>
          <a:ln w="19050">
            <a:solidFill>
              <a:srgbClr val="44C6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12" name="Google Shape;394;p22" descr="image.png">
            <a:extLst>
              <a:ext uri="{FF2B5EF4-FFF2-40B4-BE49-F238E27FC236}">
                <a16:creationId xmlns:a16="http://schemas.microsoft.com/office/drawing/2014/main" id="{2AFBD1C5-7599-294B-C94C-CBD240BC5033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5938688" y="2480220"/>
            <a:ext cx="314325" cy="3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Google Shape;400;p22" descr="image.png">
            <a:extLst>
              <a:ext uri="{FF2B5EF4-FFF2-40B4-BE49-F238E27FC236}">
                <a16:creationId xmlns:a16="http://schemas.microsoft.com/office/drawing/2014/main" id="{2A068D98-CCC8-0693-4DE8-70839AC8C56C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645550" y="2480220"/>
            <a:ext cx="457200" cy="361950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Google Shape;395;p22">
            <a:extLst>
              <a:ext uri="{FF2B5EF4-FFF2-40B4-BE49-F238E27FC236}">
                <a16:creationId xmlns:a16="http://schemas.microsoft.com/office/drawing/2014/main" id="{CE60F87F-67BB-2F7A-FF05-C399CDE44AF5}"/>
              </a:ext>
            </a:extLst>
          </p:cNvPr>
          <p:cNvSpPr txBox="1"/>
          <p:nvPr/>
        </p:nvSpPr>
        <p:spPr>
          <a:xfrm>
            <a:off x="5250745" y="2985045"/>
            <a:ext cx="1690211" cy="314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 dirty="0">
                <a:solidFill>
                  <a:srgbClr val="0A1A3F"/>
                </a:solidFill>
                <a:latin typeface="Poppins"/>
                <a:ea typeface="Poppins"/>
                <a:cs typeface="Poppins"/>
                <a:sym typeface="Poppins"/>
              </a:rPr>
              <a:t>Random Forest</a:t>
            </a:r>
            <a:endParaRPr dirty="0"/>
          </a:p>
        </p:txBody>
      </p:sp>
      <p:sp>
        <p:nvSpPr>
          <p:cNvPr id="18" name="Google Shape;401;p22">
            <a:extLst>
              <a:ext uri="{FF2B5EF4-FFF2-40B4-BE49-F238E27FC236}">
                <a16:creationId xmlns:a16="http://schemas.microsoft.com/office/drawing/2014/main" id="{0F6BFCCB-E74A-DC51-F2CB-803239996747}"/>
              </a:ext>
            </a:extLst>
          </p:cNvPr>
          <p:cNvSpPr txBox="1"/>
          <p:nvPr/>
        </p:nvSpPr>
        <p:spPr>
          <a:xfrm>
            <a:off x="8508980" y="2985045"/>
            <a:ext cx="2730341" cy="314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 dirty="0">
                <a:solidFill>
                  <a:srgbClr val="0A1A3F"/>
                </a:solidFill>
                <a:latin typeface="Poppins"/>
                <a:ea typeface="Poppins"/>
                <a:cs typeface="Poppins"/>
                <a:sym typeface="Poppins"/>
              </a:rPr>
              <a:t>Support Vector Machine</a:t>
            </a:r>
            <a:endParaRPr dirty="0"/>
          </a:p>
        </p:txBody>
      </p:sp>
      <p:sp>
        <p:nvSpPr>
          <p:cNvPr id="20" name="Google Shape;396;p22">
            <a:extLst>
              <a:ext uri="{FF2B5EF4-FFF2-40B4-BE49-F238E27FC236}">
                <a16:creationId xmlns:a16="http://schemas.microsoft.com/office/drawing/2014/main" id="{DAFD3431-50EB-3EA6-9E85-451A5BC1A3DE}"/>
              </a:ext>
            </a:extLst>
          </p:cNvPr>
          <p:cNvSpPr txBox="1"/>
          <p:nvPr/>
        </p:nvSpPr>
        <p:spPr>
          <a:xfrm>
            <a:off x="5243363" y="3442245"/>
            <a:ext cx="1704975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i="0" u="none" strike="noStrike" cap="none" dirty="0">
                <a:solidFill>
                  <a:srgbClr val="F97316"/>
                </a:solidFill>
                <a:latin typeface="Poppins"/>
                <a:ea typeface="Poppins"/>
                <a:cs typeface="Poppins"/>
                <a:sym typeface="Poppins"/>
              </a:rPr>
              <a:t>58.02%</a:t>
            </a:r>
            <a:endParaRPr dirty="0"/>
          </a:p>
        </p:txBody>
      </p:sp>
      <p:sp>
        <p:nvSpPr>
          <p:cNvPr id="22" name="Google Shape;397;p22">
            <a:extLst>
              <a:ext uri="{FF2B5EF4-FFF2-40B4-BE49-F238E27FC236}">
                <a16:creationId xmlns:a16="http://schemas.microsoft.com/office/drawing/2014/main" id="{70ADD61C-C60B-5043-128D-5E9F6D33CC6C}"/>
              </a:ext>
            </a:extLst>
          </p:cNvPr>
          <p:cNvSpPr txBox="1"/>
          <p:nvPr/>
        </p:nvSpPr>
        <p:spPr>
          <a:xfrm>
            <a:off x="5424338" y="4270920"/>
            <a:ext cx="1343025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 dirty="0">
                <a:solidFill>
                  <a:srgbClr val="64748B"/>
                </a:solidFill>
                <a:latin typeface="Lato"/>
                <a:ea typeface="Lato"/>
                <a:cs typeface="Lato"/>
                <a:sym typeface="Lato"/>
              </a:rPr>
              <a:t>Top Performing Model</a:t>
            </a:r>
            <a:endParaRPr dirty="0"/>
          </a:p>
        </p:txBody>
      </p:sp>
      <p:sp>
        <p:nvSpPr>
          <p:cNvPr id="24" name="Google Shape;399;p22">
            <a:extLst>
              <a:ext uri="{FF2B5EF4-FFF2-40B4-BE49-F238E27FC236}">
                <a16:creationId xmlns:a16="http://schemas.microsoft.com/office/drawing/2014/main" id="{5DF3A975-909A-4805-6B27-1D1EEE9D0D2E}"/>
              </a:ext>
            </a:extLst>
          </p:cNvPr>
          <p:cNvSpPr txBox="1"/>
          <p:nvPr/>
        </p:nvSpPr>
        <p:spPr>
          <a:xfrm>
            <a:off x="5405288" y="4861470"/>
            <a:ext cx="1381125" cy="2423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 dirty="0">
                <a:solidFill>
                  <a:srgbClr val="0A1A3F"/>
                </a:solidFill>
                <a:latin typeface="Lato"/>
                <a:ea typeface="Lato"/>
                <a:cs typeface="Lato"/>
                <a:sym typeface="Lato"/>
              </a:rPr>
              <a:t>F1-Score: 0.5</a:t>
            </a:r>
            <a:r>
              <a:rPr lang="en-US" sz="1050" b="1" dirty="0">
                <a:solidFill>
                  <a:srgbClr val="0A1A3F"/>
                </a:solidFill>
                <a:latin typeface="Lato"/>
                <a:ea typeface="Lato"/>
                <a:cs typeface="Lato"/>
                <a:sym typeface="Lato"/>
              </a:rPr>
              <a:t>7</a:t>
            </a:r>
            <a:r>
              <a:rPr lang="en-US" sz="1050" b="1" i="0" u="none" strike="noStrike" cap="none" dirty="0">
                <a:solidFill>
                  <a:srgbClr val="0A1A3F"/>
                </a:solidFill>
                <a:latin typeface="Lato"/>
                <a:ea typeface="Lato"/>
                <a:cs typeface="Lato"/>
                <a:sym typeface="Lato"/>
              </a:rPr>
              <a:t> (Class1)</a:t>
            </a:r>
            <a:endParaRPr dirty="0"/>
          </a:p>
        </p:txBody>
      </p:sp>
      <p:sp>
        <p:nvSpPr>
          <p:cNvPr id="26" name="Google Shape;405;p22">
            <a:extLst>
              <a:ext uri="{FF2B5EF4-FFF2-40B4-BE49-F238E27FC236}">
                <a16:creationId xmlns:a16="http://schemas.microsoft.com/office/drawing/2014/main" id="{BAF17BC6-9C76-1273-BD53-BFCB78F91D40}"/>
              </a:ext>
            </a:extLst>
          </p:cNvPr>
          <p:cNvSpPr txBox="1"/>
          <p:nvPr/>
        </p:nvSpPr>
        <p:spPr>
          <a:xfrm>
            <a:off x="9183588" y="4861470"/>
            <a:ext cx="1381125" cy="2423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 dirty="0">
                <a:solidFill>
                  <a:srgbClr val="0A1A3F"/>
                </a:solidFill>
                <a:latin typeface="Lato"/>
                <a:ea typeface="Lato"/>
                <a:cs typeface="Lato"/>
                <a:sym typeface="Lato"/>
              </a:rPr>
              <a:t>F1-Score: 0.5</a:t>
            </a:r>
            <a:r>
              <a:rPr lang="en-US" sz="1050" b="1" dirty="0">
                <a:solidFill>
                  <a:srgbClr val="0A1A3F"/>
                </a:solidFill>
                <a:latin typeface="Lato"/>
                <a:ea typeface="Lato"/>
                <a:cs typeface="Lato"/>
                <a:sym typeface="Lato"/>
              </a:rPr>
              <a:t>8</a:t>
            </a:r>
            <a:r>
              <a:rPr lang="en-US" sz="1050" b="1" i="0" u="none" strike="noStrike" cap="none" dirty="0">
                <a:solidFill>
                  <a:srgbClr val="0A1A3F"/>
                </a:solidFill>
                <a:latin typeface="Lato"/>
                <a:ea typeface="Lato"/>
                <a:cs typeface="Lato"/>
                <a:sym typeface="Lato"/>
              </a:rPr>
              <a:t> (Class1)</a:t>
            </a:r>
            <a:endParaRPr dirty="0"/>
          </a:p>
        </p:txBody>
      </p:sp>
      <p:sp>
        <p:nvSpPr>
          <p:cNvPr id="28" name="Google Shape;403;p22">
            <a:extLst>
              <a:ext uri="{FF2B5EF4-FFF2-40B4-BE49-F238E27FC236}">
                <a16:creationId xmlns:a16="http://schemas.microsoft.com/office/drawing/2014/main" id="{EC7D0DFC-1521-1067-6840-07972883542B}"/>
              </a:ext>
            </a:extLst>
          </p:cNvPr>
          <p:cNvSpPr txBox="1"/>
          <p:nvPr/>
        </p:nvSpPr>
        <p:spPr>
          <a:xfrm>
            <a:off x="9197875" y="4270920"/>
            <a:ext cx="1352550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 dirty="0">
                <a:solidFill>
                  <a:srgbClr val="64748B"/>
                </a:solidFill>
                <a:latin typeface="Lato"/>
                <a:ea typeface="Lato"/>
                <a:cs typeface="Lato"/>
                <a:sym typeface="Lato"/>
              </a:rPr>
              <a:t>Balanced Performance</a:t>
            </a:r>
            <a:endParaRPr dirty="0"/>
          </a:p>
        </p:txBody>
      </p:sp>
      <p:sp>
        <p:nvSpPr>
          <p:cNvPr id="30" name="Google Shape;402;p22">
            <a:extLst>
              <a:ext uri="{FF2B5EF4-FFF2-40B4-BE49-F238E27FC236}">
                <a16:creationId xmlns:a16="http://schemas.microsoft.com/office/drawing/2014/main" id="{73A7F59E-7C35-CE06-2002-78EE1D3950E7}"/>
              </a:ext>
            </a:extLst>
          </p:cNvPr>
          <p:cNvSpPr txBox="1"/>
          <p:nvPr/>
        </p:nvSpPr>
        <p:spPr>
          <a:xfrm>
            <a:off x="9074050" y="3442245"/>
            <a:ext cx="1600200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i="0" u="none" strike="noStrike" cap="none" dirty="0">
                <a:solidFill>
                  <a:srgbClr val="0A1A3F"/>
                </a:solidFill>
                <a:latin typeface="Poppins"/>
                <a:ea typeface="Poppins"/>
                <a:cs typeface="Poppins"/>
                <a:sym typeface="Poppins"/>
              </a:rPr>
              <a:t>57.3%</a:t>
            </a:r>
            <a:endParaRPr dirty="0"/>
          </a:p>
        </p:txBody>
      </p:sp>
      <p:pic>
        <p:nvPicPr>
          <p:cNvPr id="34" name="Google Shape;388;p22" descr="image.png">
            <a:extLst>
              <a:ext uri="{FF2B5EF4-FFF2-40B4-BE49-F238E27FC236}">
                <a16:creationId xmlns:a16="http://schemas.microsoft.com/office/drawing/2014/main" id="{126C3562-4798-6A81-2B54-F716BB888F10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179587" y="2480220"/>
            <a:ext cx="276225" cy="361950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Google Shape;389;p22">
            <a:extLst>
              <a:ext uri="{FF2B5EF4-FFF2-40B4-BE49-F238E27FC236}">
                <a16:creationId xmlns:a16="http://schemas.microsoft.com/office/drawing/2014/main" id="{7727BFFA-D458-EDDD-1472-CD4D25CB0648}"/>
              </a:ext>
            </a:extLst>
          </p:cNvPr>
          <p:cNvSpPr txBox="1"/>
          <p:nvPr/>
        </p:nvSpPr>
        <p:spPr>
          <a:xfrm>
            <a:off x="1247566" y="2985045"/>
            <a:ext cx="2140267" cy="314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 dirty="0">
                <a:solidFill>
                  <a:srgbClr val="0A1A3F"/>
                </a:solidFill>
                <a:latin typeface="Poppins"/>
                <a:ea typeface="Poppins"/>
                <a:cs typeface="Poppins"/>
                <a:sym typeface="Poppins"/>
              </a:rPr>
              <a:t>Logistic Regression</a:t>
            </a:r>
            <a:endParaRPr dirty="0"/>
          </a:p>
        </p:txBody>
      </p:sp>
      <p:sp>
        <p:nvSpPr>
          <p:cNvPr id="38" name="Google Shape;390;p22">
            <a:extLst>
              <a:ext uri="{FF2B5EF4-FFF2-40B4-BE49-F238E27FC236}">
                <a16:creationId xmlns:a16="http://schemas.microsoft.com/office/drawing/2014/main" id="{BDCDD5E7-2E6F-7357-2686-C3B33804053E}"/>
              </a:ext>
            </a:extLst>
          </p:cNvPr>
          <p:cNvSpPr txBox="1"/>
          <p:nvPr/>
        </p:nvSpPr>
        <p:spPr>
          <a:xfrm>
            <a:off x="1450925" y="3442245"/>
            <a:ext cx="173355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i="0" u="none" strike="noStrike" cap="none" dirty="0">
                <a:solidFill>
                  <a:srgbClr val="0A1A3F"/>
                </a:solidFill>
                <a:latin typeface="Poppins"/>
                <a:ea typeface="Poppins"/>
                <a:cs typeface="Poppins"/>
                <a:sym typeface="Poppins"/>
              </a:rPr>
              <a:t>55.48%</a:t>
            </a:r>
            <a:endParaRPr dirty="0"/>
          </a:p>
        </p:txBody>
      </p:sp>
      <p:sp>
        <p:nvSpPr>
          <p:cNvPr id="40" name="Google Shape;391;p22">
            <a:extLst>
              <a:ext uri="{FF2B5EF4-FFF2-40B4-BE49-F238E27FC236}">
                <a16:creationId xmlns:a16="http://schemas.microsoft.com/office/drawing/2014/main" id="{358A3A0B-6F4E-CFC5-CAC0-D0E67800AB6B}"/>
              </a:ext>
            </a:extLst>
          </p:cNvPr>
          <p:cNvSpPr txBox="1"/>
          <p:nvPr/>
        </p:nvSpPr>
        <p:spPr>
          <a:xfrm>
            <a:off x="1774775" y="4270920"/>
            <a:ext cx="1085850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 dirty="0">
                <a:solidFill>
                  <a:srgbClr val="64748B"/>
                </a:solidFill>
                <a:latin typeface="Lato"/>
                <a:ea typeface="Lato"/>
                <a:cs typeface="Lato"/>
                <a:sym typeface="Lato"/>
              </a:rPr>
              <a:t>Accuracy Baseline</a:t>
            </a:r>
            <a:endParaRPr dirty="0"/>
          </a:p>
        </p:txBody>
      </p:sp>
      <p:sp>
        <p:nvSpPr>
          <p:cNvPr id="42" name="Google Shape;393;p22">
            <a:extLst>
              <a:ext uri="{FF2B5EF4-FFF2-40B4-BE49-F238E27FC236}">
                <a16:creationId xmlns:a16="http://schemas.microsoft.com/office/drawing/2014/main" id="{2495C7CE-AFBD-AFD1-EB81-A2F13A9179A2}"/>
              </a:ext>
            </a:extLst>
          </p:cNvPr>
          <p:cNvSpPr txBox="1"/>
          <p:nvPr/>
        </p:nvSpPr>
        <p:spPr>
          <a:xfrm>
            <a:off x="1627137" y="4861470"/>
            <a:ext cx="1381125" cy="2423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 dirty="0">
                <a:solidFill>
                  <a:srgbClr val="0A1A3F"/>
                </a:solidFill>
                <a:latin typeface="Lato"/>
                <a:ea typeface="Lato"/>
                <a:cs typeface="Lato"/>
                <a:sym typeface="Lato"/>
              </a:rPr>
              <a:t>F1-Score: 0.5</a:t>
            </a:r>
            <a:r>
              <a:rPr lang="en-US" sz="1050" b="1" dirty="0">
                <a:solidFill>
                  <a:srgbClr val="0A1A3F"/>
                </a:solidFill>
                <a:latin typeface="Lato"/>
                <a:ea typeface="Lato"/>
                <a:cs typeface="Lato"/>
                <a:sym typeface="Lato"/>
              </a:rPr>
              <a:t>4</a:t>
            </a:r>
            <a:r>
              <a:rPr lang="en-US" sz="1050" b="1" i="0" u="none" strike="noStrike" cap="none" dirty="0">
                <a:solidFill>
                  <a:srgbClr val="0A1A3F"/>
                </a:solidFill>
                <a:latin typeface="Lato"/>
                <a:ea typeface="Lato"/>
                <a:cs typeface="Lato"/>
                <a:sym typeface="Lato"/>
              </a:rPr>
              <a:t> (Class1)</a:t>
            </a:r>
            <a:endParaRPr dirty="0"/>
          </a:p>
        </p:txBody>
      </p:sp>
      <p:sp>
        <p:nvSpPr>
          <p:cNvPr id="44" name="Google Shape;392;p22">
            <a:extLst>
              <a:ext uri="{FF2B5EF4-FFF2-40B4-BE49-F238E27FC236}">
                <a16:creationId xmlns:a16="http://schemas.microsoft.com/office/drawing/2014/main" id="{111FA3AD-D5EA-DDF7-5976-C01342E7E61A}"/>
              </a:ext>
            </a:extLst>
          </p:cNvPr>
          <p:cNvSpPr/>
          <p:nvPr/>
        </p:nvSpPr>
        <p:spPr>
          <a:xfrm>
            <a:off x="828675" y="4661445"/>
            <a:ext cx="297805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" name="Google Shape;398;p22">
            <a:extLst>
              <a:ext uri="{FF2B5EF4-FFF2-40B4-BE49-F238E27FC236}">
                <a16:creationId xmlns:a16="http://schemas.microsoft.com/office/drawing/2014/main" id="{0D0CFABA-73F4-680D-FD8A-D718A0B74073}"/>
              </a:ext>
            </a:extLst>
          </p:cNvPr>
          <p:cNvSpPr/>
          <p:nvPr/>
        </p:nvSpPr>
        <p:spPr>
          <a:xfrm>
            <a:off x="4606825" y="4661445"/>
            <a:ext cx="297819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" name="Google Shape;404;p22">
            <a:extLst>
              <a:ext uri="{FF2B5EF4-FFF2-40B4-BE49-F238E27FC236}">
                <a16:creationId xmlns:a16="http://schemas.microsoft.com/office/drawing/2014/main" id="{E51295F0-7B65-6326-3568-533D989C533E}"/>
              </a:ext>
            </a:extLst>
          </p:cNvPr>
          <p:cNvSpPr/>
          <p:nvPr/>
        </p:nvSpPr>
        <p:spPr>
          <a:xfrm>
            <a:off x="8385125" y="4661445"/>
            <a:ext cx="297805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894309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415;p23">
            <a:extLst>
              <a:ext uri="{FF2B5EF4-FFF2-40B4-BE49-F238E27FC236}">
                <a16:creationId xmlns:a16="http://schemas.microsoft.com/office/drawing/2014/main" id="{E37973A7-F890-FBB9-6DAE-32C70D00AE90}"/>
              </a:ext>
            </a:extLst>
          </p:cNvPr>
          <p:cNvSpPr txBox="1"/>
          <p:nvPr/>
        </p:nvSpPr>
        <p:spPr>
          <a:xfrm>
            <a:off x="714375" y="571500"/>
            <a:ext cx="7010876" cy="482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 dirty="0">
                <a:solidFill>
                  <a:schemeClr val="bg1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Random Forest Feature Importance</a:t>
            </a:r>
            <a:endParaRPr dirty="0">
              <a:solidFill>
                <a:schemeClr val="bg1"/>
              </a:solidFill>
            </a:endParaRPr>
          </a:p>
        </p:txBody>
      </p:sp>
      <p:sp>
        <p:nvSpPr>
          <p:cNvPr id="5" name="Google Shape;416;p23">
            <a:extLst>
              <a:ext uri="{FF2B5EF4-FFF2-40B4-BE49-F238E27FC236}">
                <a16:creationId xmlns:a16="http://schemas.microsoft.com/office/drawing/2014/main" id="{DEA3EE66-FE43-6302-5AC9-BAE03C27B7E1}"/>
              </a:ext>
            </a:extLst>
          </p:cNvPr>
          <p:cNvSpPr/>
          <p:nvPr/>
        </p:nvSpPr>
        <p:spPr>
          <a:xfrm>
            <a:off x="571500" y="571500"/>
            <a:ext cx="57150" cy="39811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5F7C53F4-ECC9-4B94-8D2E-C0420E7A36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75" y="1549153"/>
            <a:ext cx="5722067" cy="4570200"/>
          </a:xfrm>
          <a:prstGeom prst="roundRect">
            <a:avLst>
              <a:gd name="adj" fmla="val 8277"/>
            </a:avLst>
          </a:prstGeom>
        </p:spPr>
      </p:pic>
      <p:pic>
        <p:nvPicPr>
          <p:cNvPr id="30" name="Google Shape;262;p19" descr="image.png">
            <a:extLst>
              <a:ext uri="{FF2B5EF4-FFF2-40B4-BE49-F238E27FC236}">
                <a16:creationId xmlns:a16="http://schemas.microsoft.com/office/drawing/2014/main" id="{A78B7CFF-8FDF-B065-F711-EE61976E89BC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48502" y="1303712"/>
            <a:ext cx="4820716" cy="5166121"/>
          </a:xfrm>
          <a:prstGeom prst="rect">
            <a:avLst/>
          </a:prstGeom>
          <a:noFill/>
          <a:ln>
            <a:noFill/>
          </a:ln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31F51026-3975-675F-EA7E-E736F2CACF3F}"/>
              </a:ext>
            </a:extLst>
          </p:cNvPr>
          <p:cNvSpPr txBox="1"/>
          <p:nvPr/>
        </p:nvSpPr>
        <p:spPr>
          <a:xfrm>
            <a:off x="7462684" y="2246933"/>
            <a:ext cx="4113352" cy="4039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sz="1350" b="1" dirty="0">
                <a:effectLst/>
                <a:cs typeface="Poppins" panose="00000500000000000000" pitchFamily="2" charset="0"/>
              </a:rPr>
              <a:t>Top Churn Driver:</a:t>
            </a:r>
            <a:r>
              <a:rPr lang="en-IN" sz="1350" dirty="0">
                <a:effectLst/>
                <a:cs typeface="Poppins" panose="00000500000000000000" pitchFamily="2" charset="0"/>
              </a:rPr>
              <a:t> Handset Age (</a:t>
            </a:r>
            <a:r>
              <a:rPr lang="en-IN" sz="1350" dirty="0" err="1">
                <a:effectLst/>
                <a:cs typeface="Poppins" panose="00000500000000000000" pitchFamily="2" charset="0"/>
              </a:rPr>
              <a:t>eqpdays</a:t>
            </a:r>
            <a:r>
              <a:rPr lang="en-IN" sz="1350" dirty="0">
                <a:effectLst/>
                <a:cs typeface="Poppins" panose="00000500000000000000" pitchFamily="2" charset="0"/>
              </a:rPr>
              <a:t>) is the #1 predictor of churn with an importance score of </a:t>
            </a:r>
            <a:r>
              <a:rPr lang="en-IN" sz="1350" b="1" dirty="0">
                <a:effectLst/>
                <a:cs typeface="Poppins" panose="00000500000000000000" pitchFamily="2" charset="0"/>
              </a:rPr>
              <a:t>0.1369</a:t>
            </a:r>
            <a:r>
              <a:rPr lang="en-IN" sz="1350" dirty="0">
                <a:effectLst/>
                <a:cs typeface="Poppins" panose="00000500000000000000" pitchFamily="2" charset="0"/>
              </a:rPr>
              <a:t>. </a:t>
            </a:r>
          </a:p>
          <a:p>
            <a:pPr>
              <a:buNone/>
            </a:pPr>
            <a:endParaRPr lang="en-IN" sz="1350" dirty="0">
              <a:effectLst/>
              <a:cs typeface="Poppins" panose="00000500000000000000" pitchFamily="2" charset="0"/>
            </a:endParaRPr>
          </a:p>
          <a:p>
            <a:pPr>
              <a:buNone/>
            </a:pPr>
            <a:r>
              <a:rPr lang="en-IN" sz="1350" b="1" dirty="0">
                <a:effectLst/>
                <a:cs typeface="Poppins" panose="00000500000000000000" pitchFamily="2" charset="0"/>
              </a:rPr>
              <a:t>Usage Trajectory:</a:t>
            </a:r>
            <a:r>
              <a:rPr lang="en-IN" sz="1350" dirty="0">
                <a:effectLst/>
                <a:cs typeface="Poppins" panose="00000500000000000000" pitchFamily="2" charset="0"/>
              </a:rPr>
              <a:t> Cumulative usage metrics like Lifetime MOU (</a:t>
            </a:r>
            <a:r>
              <a:rPr lang="en-IN" sz="1350" dirty="0" err="1">
                <a:effectLst/>
                <a:cs typeface="Poppins" panose="00000500000000000000" pitchFamily="2" charset="0"/>
              </a:rPr>
              <a:t>mou_Mean</a:t>
            </a:r>
            <a:r>
              <a:rPr lang="en-IN" sz="1350" dirty="0">
                <a:effectLst/>
                <a:cs typeface="Poppins" panose="00000500000000000000" pitchFamily="2" charset="0"/>
              </a:rPr>
              <a:t> at </a:t>
            </a:r>
            <a:r>
              <a:rPr lang="en-IN" sz="1350" b="1" dirty="0">
                <a:effectLst/>
                <a:cs typeface="Poppins" panose="00000500000000000000" pitchFamily="2" charset="0"/>
              </a:rPr>
              <a:t>0.1103</a:t>
            </a:r>
            <a:r>
              <a:rPr lang="en-IN" sz="1350" dirty="0">
                <a:effectLst/>
                <a:cs typeface="Poppins" panose="00000500000000000000" pitchFamily="2" charset="0"/>
              </a:rPr>
              <a:t>) and 6-Month MOU (avg6mou at </a:t>
            </a:r>
            <a:r>
              <a:rPr lang="en-IN" sz="1350" b="1" dirty="0">
                <a:effectLst/>
                <a:cs typeface="Poppins" panose="00000500000000000000" pitchFamily="2" charset="0"/>
              </a:rPr>
              <a:t>0.1049</a:t>
            </a:r>
            <a:r>
              <a:rPr lang="en-IN" sz="1350" dirty="0">
                <a:effectLst/>
                <a:cs typeface="Poppins" panose="00000500000000000000" pitchFamily="2" charset="0"/>
              </a:rPr>
              <a:t>) rank as top-tier predictors. </a:t>
            </a:r>
          </a:p>
          <a:p>
            <a:pPr>
              <a:buNone/>
            </a:pPr>
            <a:endParaRPr lang="en-IN" sz="1350" dirty="0">
              <a:effectLst/>
              <a:cs typeface="Poppins" panose="00000500000000000000" pitchFamily="2" charset="0"/>
            </a:endParaRPr>
          </a:p>
          <a:p>
            <a:pPr>
              <a:buNone/>
            </a:pPr>
            <a:r>
              <a:rPr lang="en-IN" sz="1350" b="1" dirty="0" err="1">
                <a:effectLst/>
                <a:cs typeface="Poppins" panose="00000500000000000000" pitchFamily="2" charset="0"/>
              </a:rPr>
              <a:t>Behavioral</a:t>
            </a:r>
            <a:r>
              <a:rPr lang="en-IN" sz="1350" b="1" dirty="0">
                <a:effectLst/>
                <a:cs typeface="Poppins" panose="00000500000000000000" pitchFamily="2" charset="0"/>
              </a:rPr>
              <a:t> Shifts:</a:t>
            </a:r>
            <a:r>
              <a:rPr lang="en-IN" sz="1350" dirty="0">
                <a:effectLst/>
                <a:cs typeface="Poppins" panose="00000500000000000000" pitchFamily="2" charset="0"/>
              </a:rPr>
              <a:t> Declining short-term trends in 3-Month MOU and call quantities signal an immediate risk of subscriber drop-off. </a:t>
            </a:r>
          </a:p>
          <a:p>
            <a:pPr>
              <a:buNone/>
            </a:pPr>
            <a:endParaRPr lang="en-IN" sz="1350" dirty="0">
              <a:effectLst/>
              <a:cs typeface="Poppins" panose="00000500000000000000" pitchFamily="2" charset="0"/>
            </a:endParaRPr>
          </a:p>
          <a:p>
            <a:pPr>
              <a:buNone/>
            </a:pPr>
            <a:r>
              <a:rPr lang="en-IN" sz="1350" b="1" dirty="0">
                <a:effectLst/>
                <a:cs typeface="Poppins" panose="00000500000000000000" pitchFamily="2" charset="0"/>
              </a:rPr>
              <a:t>Granular Tracking:</a:t>
            </a:r>
            <a:r>
              <a:rPr lang="en-IN" sz="1350" dirty="0">
                <a:effectLst/>
                <a:cs typeface="Poppins" panose="00000500000000000000" pitchFamily="2" charset="0"/>
              </a:rPr>
              <a:t> Specific call breakdowns—such as peak (</a:t>
            </a:r>
            <a:r>
              <a:rPr lang="en-IN" sz="1350" dirty="0" err="1">
                <a:effectLst/>
                <a:cs typeface="Poppins" panose="00000500000000000000" pitchFamily="2" charset="0"/>
              </a:rPr>
              <a:t>mou_peav_Mean</a:t>
            </a:r>
            <a:r>
              <a:rPr lang="en-IN" sz="1350" dirty="0">
                <a:effectLst/>
                <a:cs typeface="Poppins" panose="00000500000000000000" pitchFamily="2" charset="0"/>
              </a:rPr>
              <a:t>), off-peak (</a:t>
            </a:r>
            <a:r>
              <a:rPr lang="en-IN" sz="1350" dirty="0" err="1">
                <a:effectLst/>
                <a:cs typeface="Poppins" panose="00000500000000000000" pitchFamily="2" charset="0"/>
              </a:rPr>
              <a:t>mou_opkv_Mean</a:t>
            </a:r>
            <a:r>
              <a:rPr lang="en-IN" sz="1350" dirty="0">
                <a:effectLst/>
                <a:cs typeface="Poppins" panose="00000500000000000000" pitchFamily="2" charset="0"/>
              </a:rPr>
              <a:t>), and voice call volume (</a:t>
            </a:r>
            <a:r>
              <a:rPr lang="en-IN" sz="1350" dirty="0" err="1">
                <a:effectLst/>
                <a:cs typeface="Poppins" panose="00000500000000000000" pitchFamily="2" charset="0"/>
              </a:rPr>
              <a:t>mou_cvce_Mean</a:t>
            </a:r>
            <a:r>
              <a:rPr lang="en-IN" sz="1350" dirty="0">
                <a:effectLst/>
                <a:cs typeface="Poppins" panose="00000500000000000000" pitchFamily="2" charset="0"/>
              </a:rPr>
              <a:t>)—share an almost identical weight of </a:t>
            </a:r>
            <a:r>
              <a:rPr lang="en-IN" sz="1350" b="1" dirty="0">
                <a:effectLst/>
                <a:cs typeface="Poppins" panose="00000500000000000000" pitchFamily="2" charset="0"/>
              </a:rPr>
              <a:t>~0.094</a:t>
            </a:r>
            <a:r>
              <a:rPr lang="en-IN" sz="1350" dirty="0">
                <a:effectLst/>
                <a:cs typeface="Poppins" panose="00000500000000000000" pitchFamily="2" charset="0"/>
              </a:rPr>
              <a:t>. </a:t>
            </a:r>
          </a:p>
          <a:p>
            <a:pPr>
              <a:buNone/>
            </a:pPr>
            <a:endParaRPr lang="en-IN" sz="1350" dirty="0">
              <a:effectLst/>
              <a:cs typeface="Poppins" panose="00000500000000000000" pitchFamily="2" charset="0"/>
            </a:endParaRPr>
          </a:p>
          <a:p>
            <a:pPr>
              <a:buNone/>
            </a:pPr>
            <a:r>
              <a:rPr lang="en-IN" sz="1350" b="1" dirty="0">
                <a:effectLst/>
                <a:cs typeface="Poppins" panose="00000500000000000000" pitchFamily="2" charset="0"/>
              </a:rPr>
              <a:t>Financial Baseline:</a:t>
            </a:r>
            <a:r>
              <a:rPr lang="en-IN" sz="1350" dirty="0">
                <a:effectLst/>
                <a:cs typeface="Poppins" panose="00000500000000000000" pitchFamily="2" charset="0"/>
              </a:rPr>
              <a:t> Monthly recurring charges (</a:t>
            </a:r>
            <a:r>
              <a:rPr lang="en-IN" sz="1350" dirty="0" err="1">
                <a:effectLst/>
                <a:cs typeface="Poppins" panose="00000500000000000000" pitchFamily="2" charset="0"/>
              </a:rPr>
              <a:t>totmrc_Mean</a:t>
            </a:r>
            <a:r>
              <a:rPr lang="en-IN" sz="1350" dirty="0">
                <a:effectLst/>
                <a:cs typeface="Poppins" panose="00000500000000000000" pitchFamily="2" charset="0"/>
              </a:rPr>
              <a:t>) hold the lowest relative impact out of the top 10 features at </a:t>
            </a:r>
            <a:r>
              <a:rPr lang="en-IN" sz="1350" b="1" dirty="0">
                <a:effectLst/>
                <a:cs typeface="Poppins" panose="00000500000000000000" pitchFamily="2" charset="0"/>
              </a:rPr>
              <a:t>0.0753</a:t>
            </a:r>
            <a:r>
              <a:rPr lang="en-IN" sz="1350" dirty="0">
                <a:effectLst/>
                <a:cs typeface="Poppins" panose="00000500000000000000" pitchFamily="2" charset="0"/>
              </a:rPr>
              <a:t>.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C4BED5D-D538-E165-C09C-B877B1F3D60B}"/>
              </a:ext>
            </a:extLst>
          </p:cNvPr>
          <p:cNvSpPr txBox="1"/>
          <p:nvPr/>
        </p:nvSpPr>
        <p:spPr>
          <a:xfrm>
            <a:off x="7136695" y="1666789"/>
            <a:ext cx="43468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rtl="0">
              <a:buNone/>
            </a:pPr>
            <a:r>
              <a:rPr lang="en-IN" sz="1800" b="1" dirty="0">
                <a:solidFill>
                  <a:srgbClr val="002060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Feature bar chart</a:t>
            </a:r>
          </a:p>
        </p:txBody>
      </p:sp>
      <p:sp>
        <p:nvSpPr>
          <p:cNvPr id="38" name="Google Shape;321;p19">
            <a:extLst>
              <a:ext uri="{FF2B5EF4-FFF2-40B4-BE49-F238E27FC236}">
                <a16:creationId xmlns:a16="http://schemas.microsoft.com/office/drawing/2014/main" id="{EA027020-0251-39DD-94A5-68847C3A75CD}"/>
              </a:ext>
            </a:extLst>
          </p:cNvPr>
          <p:cNvSpPr txBox="1"/>
          <p:nvPr/>
        </p:nvSpPr>
        <p:spPr>
          <a:xfrm>
            <a:off x="7281427" y="2189394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40" name="Google Shape;321;p19">
            <a:extLst>
              <a:ext uri="{FF2B5EF4-FFF2-40B4-BE49-F238E27FC236}">
                <a16:creationId xmlns:a16="http://schemas.microsoft.com/office/drawing/2014/main" id="{4785E30F-4B49-7419-C09C-9EF78BE77591}"/>
              </a:ext>
            </a:extLst>
          </p:cNvPr>
          <p:cNvSpPr txBox="1"/>
          <p:nvPr/>
        </p:nvSpPr>
        <p:spPr>
          <a:xfrm>
            <a:off x="7266681" y="2823574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42" name="Google Shape;321;p19">
            <a:extLst>
              <a:ext uri="{FF2B5EF4-FFF2-40B4-BE49-F238E27FC236}">
                <a16:creationId xmlns:a16="http://schemas.microsoft.com/office/drawing/2014/main" id="{F956366E-FA1F-01F4-41C5-4DDC28717596}"/>
              </a:ext>
            </a:extLst>
          </p:cNvPr>
          <p:cNvSpPr txBox="1"/>
          <p:nvPr/>
        </p:nvSpPr>
        <p:spPr>
          <a:xfrm>
            <a:off x="7271594" y="3654402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44" name="Google Shape;321;p19">
            <a:extLst>
              <a:ext uri="{FF2B5EF4-FFF2-40B4-BE49-F238E27FC236}">
                <a16:creationId xmlns:a16="http://schemas.microsoft.com/office/drawing/2014/main" id="{D4608193-40FE-51A1-3E05-D7BEE671DEE0}"/>
              </a:ext>
            </a:extLst>
          </p:cNvPr>
          <p:cNvSpPr txBox="1"/>
          <p:nvPr/>
        </p:nvSpPr>
        <p:spPr>
          <a:xfrm>
            <a:off x="7266678" y="4465565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  <p:sp>
        <p:nvSpPr>
          <p:cNvPr id="46" name="Google Shape;321;p19">
            <a:extLst>
              <a:ext uri="{FF2B5EF4-FFF2-40B4-BE49-F238E27FC236}">
                <a16:creationId xmlns:a16="http://schemas.microsoft.com/office/drawing/2014/main" id="{34BE4B54-1541-3C06-4F81-4868558255BE}"/>
              </a:ext>
            </a:extLst>
          </p:cNvPr>
          <p:cNvSpPr txBox="1"/>
          <p:nvPr/>
        </p:nvSpPr>
        <p:spPr>
          <a:xfrm>
            <a:off x="7271594" y="5493038"/>
            <a:ext cx="133350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1BA6A6"/>
                </a:solidFill>
                <a:latin typeface="Lato"/>
                <a:ea typeface="Lato"/>
                <a:cs typeface="Lato"/>
                <a:sym typeface="Lato"/>
              </a:rPr>
              <a:t>✦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2700264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431;p24">
            <a:extLst>
              <a:ext uri="{FF2B5EF4-FFF2-40B4-BE49-F238E27FC236}">
                <a16:creationId xmlns:a16="http://schemas.microsoft.com/office/drawing/2014/main" id="{B02F74BB-57B4-52E5-776C-11DAB9CF2629}"/>
              </a:ext>
            </a:extLst>
          </p:cNvPr>
          <p:cNvSpPr txBox="1"/>
          <p:nvPr/>
        </p:nvSpPr>
        <p:spPr>
          <a:xfrm>
            <a:off x="714375" y="571500"/>
            <a:ext cx="3950493" cy="482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 dirty="0">
                <a:solidFill>
                  <a:schemeClr val="bg1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Executive Summary</a:t>
            </a:r>
            <a:endParaRPr dirty="0">
              <a:solidFill>
                <a:schemeClr val="bg1"/>
              </a:solidFill>
            </a:endParaRPr>
          </a:p>
        </p:txBody>
      </p:sp>
      <p:sp>
        <p:nvSpPr>
          <p:cNvPr id="5" name="Google Shape;135;p15">
            <a:extLst>
              <a:ext uri="{FF2B5EF4-FFF2-40B4-BE49-F238E27FC236}">
                <a16:creationId xmlns:a16="http://schemas.microsoft.com/office/drawing/2014/main" id="{B4A79677-4BD1-D171-AF0A-A4BB7DA997FF}"/>
              </a:ext>
            </a:extLst>
          </p:cNvPr>
          <p:cNvSpPr/>
          <p:nvPr/>
        </p:nvSpPr>
        <p:spPr>
          <a:xfrm>
            <a:off x="571500" y="571500"/>
            <a:ext cx="57150" cy="398115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oogle Shape;427;p24" descr="image.png">
            <a:extLst>
              <a:ext uri="{FF2B5EF4-FFF2-40B4-BE49-F238E27FC236}">
                <a16:creationId xmlns:a16="http://schemas.microsoft.com/office/drawing/2014/main" id="{54BEDD52-5812-424A-D12B-55F69BBE5F6B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571500" y="2561183"/>
            <a:ext cx="3492400" cy="2419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Google Shape;428;p24" descr="image.png">
            <a:extLst>
              <a:ext uri="{FF2B5EF4-FFF2-40B4-BE49-F238E27FC236}">
                <a16:creationId xmlns:a16="http://schemas.microsoft.com/office/drawing/2014/main" id="{6FC4B7E7-3A03-A523-460C-F5D0128D602B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349650" y="2561183"/>
            <a:ext cx="3492549" cy="2419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Google Shape;429;p24" descr="image.png">
            <a:extLst>
              <a:ext uri="{FF2B5EF4-FFF2-40B4-BE49-F238E27FC236}">
                <a16:creationId xmlns:a16="http://schemas.microsoft.com/office/drawing/2014/main" id="{7F94EE91-C089-E6F6-E87A-CA470E396080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127950" y="2561183"/>
            <a:ext cx="3492400" cy="2419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Google Shape;435;p24" descr="image.png">
            <a:extLst>
              <a:ext uri="{FF2B5EF4-FFF2-40B4-BE49-F238E27FC236}">
                <a16:creationId xmlns:a16="http://schemas.microsoft.com/office/drawing/2014/main" id="{1E4E9D3E-6294-5D27-DC9D-098043C6BFF1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76300" y="2865983"/>
            <a:ext cx="266700" cy="26670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436;p24">
            <a:extLst>
              <a:ext uri="{FF2B5EF4-FFF2-40B4-BE49-F238E27FC236}">
                <a16:creationId xmlns:a16="http://schemas.microsoft.com/office/drawing/2014/main" id="{43CB6FA6-6903-2D6B-881A-5E3AD1C4A23B}"/>
              </a:ext>
            </a:extLst>
          </p:cNvPr>
          <p:cNvSpPr txBox="1"/>
          <p:nvPr/>
        </p:nvSpPr>
        <p:spPr>
          <a:xfrm>
            <a:off x="876300" y="3275558"/>
            <a:ext cx="3026940" cy="285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0A1A3F"/>
                </a:solidFill>
                <a:latin typeface="Poppins"/>
                <a:ea typeface="Poppins"/>
                <a:cs typeface="Poppins"/>
                <a:sym typeface="Poppins"/>
              </a:rPr>
              <a:t>Key Findings</a:t>
            </a:r>
            <a:endParaRPr dirty="0"/>
          </a:p>
        </p:txBody>
      </p:sp>
      <p:pic>
        <p:nvPicPr>
          <p:cNvPr id="17" name="Google Shape;438;p24" descr="image.png">
            <a:extLst>
              <a:ext uri="{FF2B5EF4-FFF2-40B4-BE49-F238E27FC236}">
                <a16:creationId xmlns:a16="http://schemas.microsoft.com/office/drawing/2014/main" id="{C175A53D-D563-3EC6-226F-D5F1BC408FA4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654450" y="2865983"/>
            <a:ext cx="266700" cy="266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Google Shape;441;p24" descr="image.png">
            <a:extLst>
              <a:ext uri="{FF2B5EF4-FFF2-40B4-BE49-F238E27FC236}">
                <a16:creationId xmlns:a16="http://schemas.microsoft.com/office/drawing/2014/main" id="{47AC1571-2E12-EA61-9DFD-97D6D644772C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8432750" y="2865983"/>
            <a:ext cx="266700" cy="266700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Google Shape;439;p24">
            <a:extLst>
              <a:ext uri="{FF2B5EF4-FFF2-40B4-BE49-F238E27FC236}">
                <a16:creationId xmlns:a16="http://schemas.microsoft.com/office/drawing/2014/main" id="{EE1CFD28-5F6C-A3E4-86C1-4C91637BE296}"/>
              </a:ext>
            </a:extLst>
          </p:cNvPr>
          <p:cNvSpPr txBox="1"/>
          <p:nvPr/>
        </p:nvSpPr>
        <p:spPr>
          <a:xfrm>
            <a:off x="4654450" y="3275558"/>
            <a:ext cx="3027097" cy="285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0A1A3F"/>
                </a:solidFill>
                <a:latin typeface="Poppins"/>
                <a:ea typeface="Poppins"/>
                <a:cs typeface="Poppins"/>
                <a:sym typeface="Poppins"/>
              </a:rPr>
              <a:t>Analytical Insights</a:t>
            </a:r>
            <a:endParaRPr dirty="0"/>
          </a:p>
        </p:txBody>
      </p:sp>
      <p:sp>
        <p:nvSpPr>
          <p:cNvPr id="23" name="Google Shape;442;p24">
            <a:extLst>
              <a:ext uri="{FF2B5EF4-FFF2-40B4-BE49-F238E27FC236}">
                <a16:creationId xmlns:a16="http://schemas.microsoft.com/office/drawing/2014/main" id="{7D89B14D-A0F4-5D95-3ACE-CC361731ACFB}"/>
              </a:ext>
            </a:extLst>
          </p:cNvPr>
          <p:cNvSpPr txBox="1"/>
          <p:nvPr/>
        </p:nvSpPr>
        <p:spPr>
          <a:xfrm>
            <a:off x="8432750" y="3275558"/>
            <a:ext cx="3026940" cy="285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0A1A3F"/>
                </a:solidFill>
                <a:latin typeface="Poppins"/>
                <a:ea typeface="Poppins"/>
                <a:cs typeface="Poppins"/>
                <a:sym typeface="Poppins"/>
              </a:rPr>
              <a:t>Strategic Actions</a:t>
            </a:r>
            <a:endParaRPr dirty="0"/>
          </a:p>
        </p:txBody>
      </p:sp>
      <p:sp>
        <p:nvSpPr>
          <p:cNvPr id="25" name="Google Shape;437;p24">
            <a:extLst>
              <a:ext uri="{FF2B5EF4-FFF2-40B4-BE49-F238E27FC236}">
                <a16:creationId xmlns:a16="http://schemas.microsoft.com/office/drawing/2014/main" id="{E8952F88-6C8C-D91B-14E8-DEBC311574F0}"/>
              </a:ext>
            </a:extLst>
          </p:cNvPr>
          <p:cNvSpPr txBox="1"/>
          <p:nvPr/>
        </p:nvSpPr>
        <p:spPr>
          <a:xfrm>
            <a:off x="876300" y="3675608"/>
            <a:ext cx="2882800" cy="1000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The single most critical retention trigger is equipment age (device longevity). Traditional linear models struggle to capture complex non-linear patterns, highlighting the value of ensemble methods.</a:t>
            </a:r>
            <a:endParaRPr dirty="0"/>
          </a:p>
        </p:txBody>
      </p:sp>
      <p:sp>
        <p:nvSpPr>
          <p:cNvPr id="27" name="Google Shape;440;p24">
            <a:extLst>
              <a:ext uri="{FF2B5EF4-FFF2-40B4-BE49-F238E27FC236}">
                <a16:creationId xmlns:a16="http://schemas.microsoft.com/office/drawing/2014/main" id="{13AEC051-54A7-7AB7-5D71-E2677EFDC2A4}"/>
              </a:ext>
            </a:extLst>
          </p:cNvPr>
          <p:cNvSpPr txBox="1"/>
          <p:nvPr/>
        </p:nvSpPr>
        <p:spPr>
          <a:xfrm>
            <a:off x="4654450" y="3675608"/>
            <a:ext cx="2882949" cy="1000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Highly correlated calling metrics verify that drop-offs in usage volume indicate customer disengagement. Non-linear machine learning configurations, such as Random Forest, outperform simpler models.</a:t>
            </a:r>
            <a:endParaRPr dirty="0"/>
          </a:p>
        </p:txBody>
      </p:sp>
      <p:sp>
        <p:nvSpPr>
          <p:cNvPr id="29" name="Google Shape;443;p24">
            <a:extLst>
              <a:ext uri="{FF2B5EF4-FFF2-40B4-BE49-F238E27FC236}">
                <a16:creationId xmlns:a16="http://schemas.microsoft.com/office/drawing/2014/main" id="{B558A4AB-FD06-08B8-A6F2-BA7DAC8C81A8}"/>
              </a:ext>
            </a:extLst>
          </p:cNvPr>
          <p:cNvSpPr txBox="1"/>
          <p:nvPr/>
        </p:nvSpPr>
        <p:spPr>
          <a:xfrm>
            <a:off x="8432750" y="3675608"/>
            <a:ext cx="2882800" cy="600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Establish device upgrade incentives and automated drop-in-use flags to transition from reactive retention to proactive customer care.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7362634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424;p32">
            <a:extLst>
              <a:ext uri="{FF2B5EF4-FFF2-40B4-BE49-F238E27FC236}">
                <a16:creationId xmlns:a16="http://schemas.microsoft.com/office/drawing/2014/main" id="{9527541C-72C0-90E9-F62D-25C8B16FAB87}"/>
              </a:ext>
            </a:extLst>
          </p:cNvPr>
          <p:cNvSpPr txBox="1"/>
          <p:nvPr/>
        </p:nvSpPr>
        <p:spPr>
          <a:xfrm>
            <a:off x="809625" y="571500"/>
            <a:ext cx="11351418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chemeClr val="bg1"/>
                </a:solidFill>
                <a:latin typeface="Poppins SemiBold" panose="00000700000000000000" pitchFamily="2" charset="0"/>
                <a:ea typeface="Poppins"/>
                <a:cs typeface="Poppins SemiBold" panose="00000700000000000000" pitchFamily="2" charset="0"/>
                <a:sym typeface="Poppins"/>
              </a:rPr>
              <a:t>ACTIONABLE RETENTION PLAN</a:t>
            </a:r>
            <a:endParaRPr sz="2850" dirty="0">
              <a:solidFill>
                <a:schemeClr val="bg1"/>
              </a:solidFill>
              <a:latin typeface="Poppins SemiBold" panose="00000700000000000000" pitchFamily="2" charset="0"/>
              <a:cs typeface="Poppins SemiBold" panose="00000700000000000000" pitchFamily="2" charset="0"/>
            </a:endParaRPr>
          </a:p>
        </p:txBody>
      </p:sp>
      <p:sp>
        <p:nvSpPr>
          <p:cNvPr id="5" name="Google Shape;453;p25">
            <a:extLst>
              <a:ext uri="{FF2B5EF4-FFF2-40B4-BE49-F238E27FC236}">
                <a16:creationId xmlns:a16="http://schemas.microsoft.com/office/drawing/2014/main" id="{25C28174-15ED-D1E4-9D21-3AC50EBC4440}"/>
              </a:ext>
            </a:extLst>
          </p:cNvPr>
          <p:cNvSpPr/>
          <p:nvPr/>
        </p:nvSpPr>
        <p:spPr>
          <a:xfrm>
            <a:off x="571500" y="571500"/>
            <a:ext cx="57150" cy="398115"/>
          </a:xfrm>
          <a:prstGeom prst="rect">
            <a:avLst/>
          </a:prstGeom>
          <a:solidFill>
            <a:srgbClr val="44C6CC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" name="Google Shape;420;p32">
            <a:extLst>
              <a:ext uri="{FF2B5EF4-FFF2-40B4-BE49-F238E27FC236}">
                <a16:creationId xmlns:a16="http://schemas.microsoft.com/office/drawing/2014/main" id="{846C8C0C-98E9-8994-7E56-03DED7B10AC1}"/>
              </a:ext>
            </a:extLst>
          </p:cNvPr>
          <p:cNvSpPr txBox="1"/>
          <p:nvPr/>
        </p:nvSpPr>
        <p:spPr>
          <a:xfrm>
            <a:off x="1333500" y="2495550"/>
            <a:ext cx="10287000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 dirty="0">
                <a:solidFill>
                  <a:schemeClr val="bg1">
                    <a:lumMod val="85000"/>
                  </a:schemeClr>
                </a:solidFill>
                <a:latin typeface="Lato"/>
                <a:ea typeface="Lato"/>
                <a:cs typeface="Lato"/>
                <a:sym typeface="Lato"/>
              </a:rPr>
              <a:t>Targeted Upgrade Offers:</a:t>
            </a:r>
            <a:r>
              <a:rPr lang="en-US" sz="1650" b="0" i="0" u="none" strike="noStrike" cap="none" dirty="0">
                <a:solidFill>
                  <a:schemeClr val="bg1">
                    <a:lumMod val="85000"/>
                  </a:schemeClr>
                </a:solidFill>
                <a:latin typeface="Lato"/>
                <a:ea typeface="Lato"/>
                <a:cs typeface="Lato"/>
                <a:sym typeface="Lato"/>
              </a:rPr>
              <a:t> Deploy automated handset upgrade incentives for users reaching 300+ days of device age.</a:t>
            </a:r>
            <a:endParaRPr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9" name="Google Shape;421;p32">
            <a:extLst>
              <a:ext uri="{FF2B5EF4-FFF2-40B4-BE49-F238E27FC236}">
                <a16:creationId xmlns:a16="http://schemas.microsoft.com/office/drawing/2014/main" id="{7FDA0918-E470-DF42-91AE-38D88A6BEB79}"/>
              </a:ext>
            </a:extLst>
          </p:cNvPr>
          <p:cNvSpPr txBox="1"/>
          <p:nvPr/>
        </p:nvSpPr>
        <p:spPr>
          <a:xfrm>
            <a:off x="1333500" y="3200400"/>
            <a:ext cx="10287000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 dirty="0">
                <a:solidFill>
                  <a:schemeClr val="bg1">
                    <a:lumMod val="85000"/>
                  </a:schemeClr>
                </a:solidFill>
                <a:latin typeface="Lato"/>
                <a:ea typeface="Lato"/>
                <a:cs typeface="Lato"/>
                <a:sym typeface="Lato"/>
              </a:rPr>
              <a:t>Early-Warning Pipeline:</a:t>
            </a:r>
            <a:r>
              <a:rPr lang="en-US" sz="1650" b="0" i="0" u="none" strike="noStrike" cap="none" dirty="0">
                <a:solidFill>
                  <a:schemeClr val="bg1">
                    <a:lumMod val="85000"/>
                  </a:schemeClr>
                </a:solidFill>
                <a:latin typeface="Lato"/>
                <a:ea typeface="Lato"/>
                <a:cs typeface="Lato"/>
                <a:sym typeface="Lato"/>
              </a:rPr>
              <a:t> Flag accounts exhibiting a &gt;20% month-over-month drop in usage minutes for proactive retention support.</a:t>
            </a:r>
            <a:endParaRPr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1" name="Google Shape;422;p32">
            <a:extLst>
              <a:ext uri="{FF2B5EF4-FFF2-40B4-BE49-F238E27FC236}">
                <a16:creationId xmlns:a16="http://schemas.microsoft.com/office/drawing/2014/main" id="{EECF7779-EB6E-32F3-B729-916602673161}"/>
              </a:ext>
            </a:extLst>
          </p:cNvPr>
          <p:cNvSpPr txBox="1"/>
          <p:nvPr/>
        </p:nvSpPr>
        <p:spPr>
          <a:xfrm>
            <a:off x="1333500" y="3905250"/>
            <a:ext cx="10287000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 dirty="0">
                <a:solidFill>
                  <a:schemeClr val="bg1">
                    <a:lumMod val="85000"/>
                  </a:schemeClr>
                </a:solidFill>
                <a:latin typeface="Lato"/>
                <a:ea typeface="Lato"/>
                <a:cs typeface="Lato"/>
                <a:sym typeface="Lato"/>
              </a:rPr>
              <a:t>Data Quality Expansion:</a:t>
            </a:r>
            <a:r>
              <a:rPr lang="en-US" sz="1650" b="0" i="0" u="none" strike="noStrike" cap="none" dirty="0">
                <a:solidFill>
                  <a:schemeClr val="bg1">
                    <a:lumMod val="85000"/>
                  </a:schemeClr>
                </a:solidFill>
                <a:latin typeface="Lato"/>
                <a:ea typeface="Lato"/>
                <a:cs typeface="Lato"/>
                <a:sym typeface="Lato"/>
              </a:rPr>
              <a:t> Integrate qualitative variables like </a:t>
            </a:r>
            <a:r>
              <a:rPr lang="en-US" sz="1650" b="0" i="1" u="none" strike="noStrike" cap="none" dirty="0">
                <a:solidFill>
                  <a:schemeClr val="bg1">
                    <a:lumMod val="85000"/>
                  </a:schemeClr>
                </a:solidFill>
                <a:latin typeface="Lato"/>
                <a:ea typeface="Lato"/>
                <a:cs typeface="Lato"/>
                <a:sym typeface="Lato"/>
              </a:rPr>
              <a:t>Contract Type</a:t>
            </a:r>
            <a:r>
              <a:rPr lang="en-US" sz="1650" b="0" i="0" u="none" strike="noStrike" cap="none" dirty="0">
                <a:solidFill>
                  <a:schemeClr val="bg1">
                    <a:lumMod val="85000"/>
                  </a:schemeClr>
                </a:solidFill>
                <a:latin typeface="Lato"/>
                <a:ea typeface="Lato"/>
                <a:cs typeface="Lato"/>
                <a:sym typeface="Lato"/>
              </a:rPr>
              <a:t> and </a:t>
            </a:r>
            <a:r>
              <a:rPr lang="en-US" sz="1650" b="0" i="1" u="none" strike="noStrike" cap="none" dirty="0">
                <a:solidFill>
                  <a:schemeClr val="bg1">
                    <a:lumMod val="85000"/>
                  </a:schemeClr>
                </a:solidFill>
                <a:latin typeface="Lato"/>
                <a:ea typeface="Lato"/>
                <a:cs typeface="Lato"/>
                <a:sym typeface="Lato"/>
              </a:rPr>
              <a:t>Support Ticket Volume</a:t>
            </a:r>
            <a:r>
              <a:rPr lang="en-US" sz="1650" b="0" i="0" u="none" strike="noStrike" cap="none" dirty="0">
                <a:solidFill>
                  <a:schemeClr val="bg1">
                    <a:lumMod val="85000"/>
                  </a:schemeClr>
                </a:solidFill>
                <a:latin typeface="Lato"/>
                <a:ea typeface="Lato"/>
                <a:cs typeface="Lato"/>
                <a:sym typeface="Lato"/>
              </a:rPr>
              <a:t> to improve predictive precision.</a:t>
            </a:r>
            <a:endParaRPr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3" name="Google Shape;423;p32">
            <a:extLst>
              <a:ext uri="{FF2B5EF4-FFF2-40B4-BE49-F238E27FC236}">
                <a16:creationId xmlns:a16="http://schemas.microsoft.com/office/drawing/2014/main" id="{FE20514F-69BD-7588-B334-866A32C82222}"/>
              </a:ext>
            </a:extLst>
          </p:cNvPr>
          <p:cNvSpPr txBox="1"/>
          <p:nvPr/>
        </p:nvSpPr>
        <p:spPr>
          <a:xfrm>
            <a:off x="1333500" y="4610100"/>
            <a:ext cx="10287000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 dirty="0">
                <a:solidFill>
                  <a:schemeClr val="bg1">
                    <a:lumMod val="85000"/>
                  </a:schemeClr>
                </a:solidFill>
                <a:latin typeface="Lato"/>
                <a:ea typeface="Lato"/>
                <a:cs typeface="Lato"/>
                <a:sym typeface="Lato"/>
              </a:rPr>
              <a:t>Optimized Revenue Capture:</a:t>
            </a:r>
            <a:r>
              <a:rPr lang="en-US" sz="1650" b="0" i="0" u="none" strike="noStrike" cap="none" dirty="0">
                <a:solidFill>
                  <a:schemeClr val="bg1">
                    <a:lumMod val="85000"/>
                  </a:schemeClr>
                </a:solidFill>
                <a:latin typeface="Lato"/>
                <a:ea typeface="Lato"/>
                <a:cs typeface="Lato"/>
                <a:sym typeface="Lato"/>
              </a:rPr>
              <a:t> Align recurring charges (</a:t>
            </a:r>
            <a:r>
              <a:rPr lang="en-US" sz="1650" b="0" i="0" u="none" strike="noStrike" cap="none" dirty="0" err="1">
                <a:solidFill>
                  <a:schemeClr val="bg1">
                    <a:lumMod val="85000"/>
                  </a:schemeClr>
                </a:solidFill>
                <a:latin typeface="Lato"/>
                <a:ea typeface="Lato"/>
                <a:cs typeface="Lato"/>
                <a:sym typeface="Lato"/>
              </a:rPr>
              <a:t>totmrc</a:t>
            </a:r>
            <a:r>
              <a:rPr lang="en-US" sz="1650" b="0" i="0" u="none" strike="noStrike" cap="none" dirty="0">
                <a:solidFill>
                  <a:schemeClr val="bg1">
                    <a:lumMod val="85000"/>
                  </a:schemeClr>
                </a:solidFill>
                <a:latin typeface="Lato"/>
                <a:ea typeface="Lato"/>
                <a:cs typeface="Lato"/>
                <a:sym typeface="Lato"/>
              </a:rPr>
              <a:t>) with usage patterns to prevent "overage shock" in high-skew segments.</a:t>
            </a:r>
            <a:endParaRPr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2D69D25-73AC-92FD-D2DF-60AAB0CD7D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191" y="2443533"/>
            <a:ext cx="328856" cy="32885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918FEBE-5C5C-6566-92DC-FA19798638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152" y="3147852"/>
            <a:ext cx="328856" cy="32885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8F4DB56-0005-0021-3242-8ABA74CE7E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191" y="3865479"/>
            <a:ext cx="328856" cy="32885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1C6FB96-0C69-5A30-6555-526247191C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191" y="4610100"/>
            <a:ext cx="328856" cy="328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5793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oogle Shape;501;p27" descr="image.png">
            <a:extLst>
              <a:ext uri="{FF2B5EF4-FFF2-40B4-BE49-F238E27FC236}">
                <a16:creationId xmlns:a16="http://schemas.microsoft.com/office/drawing/2014/main" id="{A1B388CF-6818-D866-2D84-EA738E50B6A0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5881687" y="1513399"/>
            <a:ext cx="428625" cy="5715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Google Shape;502;p27">
            <a:extLst>
              <a:ext uri="{FF2B5EF4-FFF2-40B4-BE49-F238E27FC236}">
                <a16:creationId xmlns:a16="http://schemas.microsoft.com/office/drawing/2014/main" id="{3C2EEFF6-B02E-BD86-AEF8-71F5E53B0A8A}"/>
              </a:ext>
            </a:extLst>
          </p:cNvPr>
          <p:cNvSpPr txBox="1"/>
          <p:nvPr/>
        </p:nvSpPr>
        <p:spPr>
          <a:xfrm>
            <a:off x="4145756" y="2271712"/>
            <a:ext cx="3900487" cy="10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1" i="0" u="none" strike="noStrike" cap="none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Thank You</a:t>
            </a:r>
            <a:endParaRPr dirty="0"/>
          </a:p>
        </p:txBody>
      </p:sp>
      <p:sp>
        <p:nvSpPr>
          <p:cNvPr id="7" name="Google Shape;503;p27">
            <a:extLst>
              <a:ext uri="{FF2B5EF4-FFF2-40B4-BE49-F238E27FC236}">
                <a16:creationId xmlns:a16="http://schemas.microsoft.com/office/drawing/2014/main" id="{530E8E0E-A511-893C-F532-39A645F6ED56}"/>
              </a:ext>
            </a:extLst>
          </p:cNvPr>
          <p:cNvSpPr txBox="1"/>
          <p:nvPr/>
        </p:nvSpPr>
        <p:spPr>
          <a:xfrm>
            <a:off x="4260770" y="3443287"/>
            <a:ext cx="3670458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 dirty="0">
                <a:solidFill>
                  <a:srgbClr val="1BA6A6"/>
                </a:solidFill>
                <a:latin typeface="Poppins"/>
                <a:ea typeface="Poppins"/>
                <a:cs typeface="Poppins"/>
                <a:sym typeface="Poppins"/>
              </a:rPr>
              <a:t>Questions &amp; Discussion</a:t>
            </a:r>
            <a:endParaRPr dirty="0"/>
          </a:p>
        </p:txBody>
      </p:sp>
      <p:sp>
        <p:nvSpPr>
          <p:cNvPr id="9" name="Google Shape;504;p27">
            <a:extLst>
              <a:ext uri="{FF2B5EF4-FFF2-40B4-BE49-F238E27FC236}">
                <a16:creationId xmlns:a16="http://schemas.microsoft.com/office/drawing/2014/main" id="{DC7F00A2-FB3D-7B2B-DADF-9C08E5B040CD}"/>
              </a:ext>
            </a:extLst>
          </p:cNvPr>
          <p:cNvSpPr/>
          <p:nvPr/>
        </p:nvSpPr>
        <p:spPr>
          <a:xfrm>
            <a:off x="5381625" y="4186237"/>
            <a:ext cx="1428750" cy="38100"/>
          </a:xfrm>
          <a:prstGeom prst="rect">
            <a:avLst/>
          </a:prstGeom>
          <a:solidFill>
            <a:srgbClr val="1BA6A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" name="Google Shape;505;p27">
            <a:extLst>
              <a:ext uri="{FF2B5EF4-FFF2-40B4-BE49-F238E27FC236}">
                <a16:creationId xmlns:a16="http://schemas.microsoft.com/office/drawing/2014/main" id="{99D71569-102F-D8CA-1D18-0DEB4D011989}"/>
              </a:ext>
            </a:extLst>
          </p:cNvPr>
          <p:cNvSpPr txBox="1"/>
          <p:nvPr/>
        </p:nvSpPr>
        <p:spPr>
          <a:xfrm>
            <a:off x="4343400" y="4605337"/>
            <a:ext cx="3505200" cy="31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94A3B8"/>
                </a:solidFill>
                <a:latin typeface="Lato"/>
                <a:ea typeface="Lato"/>
                <a:cs typeface="Lato"/>
                <a:sym typeface="Lato"/>
              </a:rPr>
              <a:t>Aryan </a:t>
            </a:r>
            <a:r>
              <a:rPr lang="en-US" sz="1350" b="0" i="0" u="none" strike="noStrike" cap="none" dirty="0" err="1">
                <a:solidFill>
                  <a:srgbClr val="94A3B8"/>
                </a:solidFill>
                <a:latin typeface="Lato"/>
                <a:ea typeface="Lato"/>
                <a:cs typeface="Lato"/>
                <a:sym typeface="Lato"/>
              </a:rPr>
              <a:t>Hiteshkumar</a:t>
            </a:r>
            <a:r>
              <a:rPr lang="en-US" sz="1350" b="0" i="0" u="none" strike="noStrike" cap="none" dirty="0">
                <a:solidFill>
                  <a:srgbClr val="94A3B8"/>
                </a:solidFill>
                <a:latin typeface="Lato"/>
                <a:ea typeface="Lato"/>
                <a:cs typeface="Lato"/>
                <a:sym typeface="Lato"/>
              </a:rPr>
              <a:t> Limbachiya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009360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593</TotalTime>
  <Words>1391</Words>
  <Application>Microsoft Office PowerPoint</Application>
  <PresentationFormat>Widescreen</PresentationFormat>
  <Paragraphs>223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Arial</vt:lpstr>
      <vt:lpstr>Calibri</vt:lpstr>
      <vt:lpstr>Calibri Light</vt:lpstr>
      <vt:lpstr>Inter Light</vt:lpstr>
      <vt:lpstr>Inter Medium</vt:lpstr>
      <vt:lpstr>Lato</vt:lpstr>
      <vt:lpstr>Poppins</vt:lpstr>
      <vt:lpstr>Poppins SemiBold</vt:lpstr>
      <vt:lpstr>Office Theme</vt:lpstr>
      <vt:lpstr>Exploratory Data Analysis of Telecom Customer Churn </vt:lpstr>
      <vt:lpstr>PowerPoint Presentation</vt:lpstr>
      <vt:lpstr>Dataset 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Aryan Limbachiya</dc:creator>
  <cp:lastModifiedBy>Aryan Limbachiya</cp:lastModifiedBy>
  <cp:revision>25</cp:revision>
  <dcterms:created xsi:type="dcterms:W3CDTF">2026-07-01T17:59:10Z</dcterms:created>
  <dcterms:modified xsi:type="dcterms:W3CDTF">2026-07-03T12:25:44Z</dcterms:modified>
</cp:coreProperties>
</file>