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4" r:id="rId9"/>
    <p:sldId id="275" r:id="rId10"/>
    <p:sldId id="263" r:id="rId11"/>
    <p:sldId id="264" r:id="rId12"/>
    <p:sldId id="265" r:id="rId13"/>
    <p:sldId id="266" r:id="rId14"/>
    <p:sldId id="273" r:id="rId15"/>
    <p:sldId id="276" r:id="rId16"/>
    <p:sldId id="269" r:id="rId17"/>
    <p:sldId id="270" r:id="rId18"/>
    <p:sldId id="277" r:id="rId19"/>
    <p:sldId id="278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410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5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rgbClr val="262626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10/31/2019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10/31/2019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10/31/2019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10/31/2019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10/31/2019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Personnel Resourcing and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3504" y="4589431"/>
            <a:ext cx="9228201" cy="107425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Level 5 IHM Lecture </a:t>
            </a:r>
            <a:r>
              <a:rPr lang="en-GB" dirty="0" smtClean="0"/>
              <a:t>2</a:t>
            </a:r>
            <a:endParaRPr lang="en-GB" dirty="0"/>
          </a:p>
          <a:p>
            <a:r>
              <a:rPr lang="en-GB" dirty="0"/>
              <a:t>Samantha Birdsell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564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Recruitment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1527" y="2346037"/>
            <a:ext cx="6779492" cy="3916218"/>
          </a:xfrm>
        </p:spPr>
      </p:pic>
    </p:spTree>
    <p:extLst>
      <p:ext uri="{BB962C8B-B14F-4D97-AF65-F5344CB8AC3E}">
        <p14:creationId xmlns:p14="http://schemas.microsoft.com/office/powerpoint/2010/main" val="1985432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 and Selection</a:t>
            </a:r>
          </a:p>
        </p:txBody>
      </p:sp>
      <p:sp>
        <p:nvSpPr>
          <p:cNvPr id="6" name="Title 3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marL="177800" indent="0">
              <a:defRPr/>
            </a:pPr>
            <a:r>
              <a:rPr lang="en-GB" sz="2800" dirty="0" err="1">
                <a:latin typeface="Arial" pitchFamily="34" charset="0"/>
                <a:cs typeface="Arial" pitchFamily="34" charset="0"/>
              </a:rPr>
              <a:t>Millmore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 (2007) suggests </a:t>
            </a:r>
            <a:r>
              <a:rPr lang="en-GB" sz="2800" i="1" dirty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three interdependent primary features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are needed for strategic recruitment &amp;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selection</a:t>
            </a:r>
          </a:p>
          <a:p>
            <a:pPr marL="177800" indent="0">
              <a:defRPr/>
            </a:pP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marL="533400" lvl="1" indent="-355600">
              <a:buFont typeface="+mj-lt"/>
              <a:buAutoNum type="arabicPeriod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Recruitment &amp; selection should reflect strategic plans</a:t>
            </a:r>
          </a:p>
          <a:p>
            <a:pPr marL="533400" lvl="1" indent="-355600">
              <a:buFont typeface="+mj-lt"/>
              <a:buAutoNum type="arabicPeriod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A long term focus should be apparent</a:t>
            </a:r>
          </a:p>
          <a:p>
            <a:pPr marL="533400" lvl="1" indent="-355600">
              <a:buFont typeface="+mj-lt"/>
              <a:buAutoNum type="arabicPeriod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A bridging mechanism for making long term resourcing &amp; selection plans happen e.g. Human Resource Planning</a:t>
            </a:r>
          </a:p>
          <a:p>
            <a:pPr algn="ctr"/>
            <a:endParaRPr lang="en-GB" sz="2400" i="1" dirty="0">
              <a:solidFill>
                <a:srgbClr val="4910D6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623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382" y="0"/>
            <a:ext cx="11180617" cy="1403927"/>
          </a:xfrm>
        </p:spPr>
        <p:txBody>
          <a:bodyPr/>
          <a:lstStyle/>
          <a:p>
            <a:r>
              <a:rPr lang="en-GB" dirty="0" smtClean="0"/>
              <a:t>What is Recruitment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692" y="1468582"/>
            <a:ext cx="11051308" cy="5929745"/>
          </a:xfrm>
        </p:spPr>
        <p:txBody>
          <a:bodyPr/>
          <a:lstStyle/>
          <a:p>
            <a:pPr algn="ctr"/>
            <a:r>
              <a:rPr lang="en-GB" sz="2800" b="1" dirty="0" smtClean="0"/>
              <a:t>“Recruitment is the process of having the right person, in the right place, at the right time. It is crucial to organisational performance”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r>
              <a:rPr lang="en-GB" sz="1600" dirty="0" smtClean="0"/>
              <a:t>Source CIPD factsheet 2011- recruitment, an overview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5599" y="2466110"/>
            <a:ext cx="8164945" cy="3362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900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Recruitment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Recruitment is the process of seeking and attracting internal and external candidates for current organisation job vacancies.</a:t>
            </a:r>
          </a:p>
          <a:p>
            <a:r>
              <a:rPr lang="en-GB" dirty="0" smtClean="0"/>
              <a:t>It </a:t>
            </a:r>
            <a:r>
              <a:rPr lang="en-GB" dirty="0"/>
              <a:t>links to:</a:t>
            </a:r>
          </a:p>
          <a:p>
            <a:r>
              <a:rPr lang="en-GB" dirty="0"/>
              <a:t>Selection</a:t>
            </a:r>
          </a:p>
          <a:p>
            <a:r>
              <a:rPr lang="en-GB" dirty="0"/>
              <a:t>Training and Development</a:t>
            </a:r>
          </a:p>
          <a:p>
            <a:r>
              <a:rPr lang="en-GB" dirty="0"/>
              <a:t>HR Manpower Planning</a:t>
            </a:r>
          </a:p>
          <a:p>
            <a:r>
              <a:rPr lang="en-GB" dirty="0"/>
              <a:t>Job Design, Job Description and Person Specification.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8738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Achieve Cost Efficiency- Limit Recruitment Costs.</a:t>
            </a:r>
          </a:p>
          <a:p>
            <a:r>
              <a:rPr lang="en-GB" dirty="0"/>
              <a:t>Use recruitment methods to – Attract, Capture and Stimulate potential candidates interest in the vacancy.</a:t>
            </a:r>
          </a:p>
          <a:p>
            <a:r>
              <a:rPr lang="en-GB" dirty="0"/>
              <a:t>Help ensure employee retention.</a:t>
            </a:r>
          </a:p>
          <a:p>
            <a:r>
              <a:rPr lang="en-GB" dirty="0"/>
              <a:t>Comply with employment legislation. </a:t>
            </a:r>
          </a:p>
          <a:p>
            <a:r>
              <a:rPr lang="en-GB" dirty="0"/>
              <a:t>Create a diverse workforce.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534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small groups list the methods that can be used to </a:t>
            </a:r>
            <a:r>
              <a:rPr lang="en-GB"/>
              <a:t>undertake </a:t>
            </a:r>
            <a:r>
              <a:rPr lang="en-GB" smtClean="0"/>
              <a:t>recruitment</a:t>
            </a:r>
            <a:endParaRPr lang="en-GB" dirty="0"/>
          </a:p>
          <a:p>
            <a:endParaRPr lang="en-GB" dirty="0"/>
          </a:p>
          <a:p>
            <a:r>
              <a:rPr lang="en-GB" dirty="0"/>
              <a:t>Having completed your list discuss and provide examples of the advantages and disadvantages of each method.</a:t>
            </a:r>
          </a:p>
        </p:txBody>
      </p:sp>
    </p:spTree>
    <p:extLst>
      <p:ext uri="{BB962C8B-B14F-4D97-AF65-F5344CB8AC3E}">
        <p14:creationId xmlns:p14="http://schemas.microsoft.com/office/powerpoint/2010/main" val="15545467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782" y="101600"/>
            <a:ext cx="11282217" cy="831273"/>
          </a:xfrm>
        </p:spPr>
        <p:txBody>
          <a:bodyPr/>
          <a:lstStyle/>
          <a:p>
            <a:r>
              <a:rPr lang="en-GB" dirty="0" smtClean="0"/>
              <a:t>Recruitment Sources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4985" y="1025669"/>
            <a:ext cx="3409950" cy="144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372" y="2651111"/>
            <a:ext cx="2057400" cy="177543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2999" y="3528291"/>
            <a:ext cx="4143375" cy="291732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3432" y="4196268"/>
            <a:ext cx="3362325" cy="22098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4191" y="299259"/>
            <a:ext cx="2809875" cy="337441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9883" y="1073294"/>
            <a:ext cx="3390900" cy="216217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759" y="4611545"/>
            <a:ext cx="2685183" cy="177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00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3346" y="304800"/>
            <a:ext cx="10986654" cy="129309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Marriott Careers</a:t>
            </a:r>
            <a:br>
              <a:rPr lang="en-GB" dirty="0" smtClean="0"/>
            </a:br>
            <a:r>
              <a:rPr lang="en-GB" dirty="0" smtClean="0"/>
              <a:t>https</a:t>
            </a:r>
            <a:r>
              <a:rPr lang="en-GB" dirty="0"/>
              <a:t>://careers.marriott.com</a:t>
            </a:r>
            <a:r>
              <a:rPr lang="en-GB" dirty="0" smtClean="0"/>
              <a:t>/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0436" y="2096655"/>
            <a:ext cx="9282546" cy="423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244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Internal Recruiting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Advantages:</a:t>
            </a:r>
          </a:p>
          <a:p>
            <a:r>
              <a:rPr lang="en-GB" dirty="0"/>
              <a:t>Can be cost efficient- Vacancy filled, Expenses, Training</a:t>
            </a:r>
          </a:p>
          <a:p>
            <a:r>
              <a:rPr lang="en-GB" dirty="0"/>
              <a:t>Candidates are known to the organisation- skills, attitude.</a:t>
            </a:r>
          </a:p>
          <a:p>
            <a:r>
              <a:rPr lang="en-GB" dirty="0"/>
              <a:t>Candidates are familiar with organisation culture.</a:t>
            </a:r>
          </a:p>
          <a:p>
            <a:r>
              <a:rPr lang="en-GB" dirty="0"/>
              <a:t>Internal promotion may provide motivation to staff.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4034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 Recruiting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1731408"/>
            <a:ext cx="10753725" cy="4046457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Disadvantages</a:t>
            </a:r>
            <a:r>
              <a:rPr lang="en-GB" dirty="0"/>
              <a:t>:</a:t>
            </a:r>
          </a:p>
          <a:p>
            <a:r>
              <a:rPr lang="en-GB" dirty="0"/>
              <a:t>Internal candidates not successful maybe resentful- become unproductive, de-motivated.</a:t>
            </a:r>
          </a:p>
          <a:p>
            <a:r>
              <a:rPr lang="en-GB" dirty="0"/>
              <a:t>New lower level vacancy created.</a:t>
            </a:r>
          </a:p>
          <a:p>
            <a:r>
              <a:rPr lang="en-GB" dirty="0"/>
              <a:t>No new ‘blood</a:t>
            </a:r>
            <a:r>
              <a:rPr lang="en-GB" dirty="0" smtClean="0"/>
              <a:t>’.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4019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 you need to recruit?</a:t>
            </a:r>
          </a:p>
          <a:p>
            <a:r>
              <a:rPr lang="en-GB" dirty="0" smtClean="0"/>
              <a:t>Can </a:t>
            </a:r>
            <a:r>
              <a:rPr lang="en-GB" dirty="0"/>
              <a:t>the tasks be allocated elsewhere?</a:t>
            </a:r>
          </a:p>
          <a:p>
            <a:r>
              <a:rPr lang="en-GB" dirty="0"/>
              <a:t>Could you ‘outsource’ the work?</a:t>
            </a:r>
          </a:p>
          <a:p>
            <a:r>
              <a:rPr lang="en-GB" dirty="0"/>
              <a:t>If you need to recruit make your organisation/ job vacancy information clear- attract the right candidates and use the right recruitment methods.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14549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Process of choosing from a group of applicants the individual best suited for a particular position and organization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Goal of selection process is to properly match people with jobs and organizations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Selecting wrong person for any job can be costly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Costs an average of 2.5 times individuals  salary to replace an employee who does not work 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3312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Metrics for Evaluating Recruitment/Selection Effectiveness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76656" y="2011680"/>
            <a:ext cx="10753725" cy="4183515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Turnover </a:t>
            </a:r>
            <a:r>
              <a:rPr lang="en-GB" dirty="0"/>
              <a:t>Rate – Number of times in average employees have to be </a:t>
            </a:r>
            <a:r>
              <a:rPr lang="en-GB" dirty="0" smtClean="0"/>
              <a:t>replaced </a:t>
            </a:r>
            <a:r>
              <a:rPr lang="en-GB" dirty="0"/>
              <a:t>during a </a:t>
            </a:r>
            <a:r>
              <a:rPr lang="en-GB" dirty="0" smtClean="0"/>
              <a:t>year.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Recruiting </a:t>
            </a:r>
            <a:r>
              <a:rPr lang="en-GB" dirty="0"/>
              <a:t>costs- cost per hire determined by dividing recruiting expenses </a:t>
            </a:r>
            <a:r>
              <a:rPr lang="en-GB" dirty="0" smtClean="0"/>
              <a:t>by number </a:t>
            </a:r>
            <a:r>
              <a:rPr lang="en-GB" dirty="0"/>
              <a:t>of recruits </a:t>
            </a:r>
            <a:r>
              <a:rPr lang="en-GB" dirty="0" smtClean="0"/>
              <a:t>hired.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Selection </a:t>
            </a:r>
            <a:r>
              <a:rPr lang="en-GB" dirty="0"/>
              <a:t>rate – number of applicants hired from a group of </a:t>
            </a:r>
            <a:r>
              <a:rPr lang="en-GB" dirty="0" smtClean="0"/>
              <a:t>candidates </a:t>
            </a:r>
            <a:r>
              <a:rPr lang="en-GB" dirty="0"/>
              <a:t>expressed as </a:t>
            </a:r>
            <a:r>
              <a:rPr lang="en-GB" dirty="0" smtClean="0"/>
              <a:t>percentage.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Acceptance </a:t>
            </a:r>
            <a:r>
              <a:rPr lang="en-GB" dirty="0"/>
              <a:t>rate – number of applicants who accepted the job divided by number who were offered the </a:t>
            </a:r>
            <a:r>
              <a:rPr lang="en-GB" dirty="0" smtClean="0"/>
              <a:t>job.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9483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smtClean="0"/>
              <a:t>Metrics for Evaluating Recruitment and Selection Effectiveness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2396918"/>
            <a:ext cx="10753725" cy="338094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Yield </a:t>
            </a:r>
            <a:r>
              <a:rPr lang="en-GB" dirty="0"/>
              <a:t>Rate – Percentage of applicants from a particular source and method that make it to next stage of selection </a:t>
            </a:r>
            <a:r>
              <a:rPr lang="en-GB" dirty="0" smtClean="0"/>
              <a:t>process.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Cost </a:t>
            </a:r>
            <a:r>
              <a:rPr lang="en-GB" dirty="0"/>
              <a:t>/ Benefit of Recruitment Sources and </a:t>
            </a:r>
            <a:r>
              <a:rPr lang="en-GB" dirty="0" smtClean="0"/>
              <a:t>Methods -</a:t>
            </a:r>
            <a:r>
              <a:rPr lang="en-GB" dirty="0"/>
              <a:t> </a:t>
            </a:r>
            <a:r>
              <a:rPr lang="en-GB" dirty="0" smtClean="0"/>
              <a:t>For </a:t>
            </a:r>
            <a:r>
              <a:rPr lang="en-GB" dirty="0"/>
              <a:t>each method there is a cost. For each method there should be a </a:t>
            </a:r>
            <a:r>
              <a:rPr lang="en-GB" dirty="0" smtClean="0"/>
              <a:t>benefit.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Time </a:t>
            </a:r>
            <a:r>
              <a:rPr lang="en-GB" dirty="0"/>
              <a:t>R</a:t>
            </a:r>
            <a:r>
              <a:rPr lang="en-GB" dirty="0" smtClean="0"/>
              <a:t>equired </a:t>
            </a:r>
            <a:r>
              <a:rPr lang="en-GB" dirty="0"/>
              <a:t>to </a:t>
            </a:r>
            <a:r>
              <a:rPr lang="en-GB" dirty="0" smtClean="0"/>
              <a:t>Hire </a:t>
            </a:r>
            <a:r>
              <a:rPr lang="en-GB" dirty="0"/>
              <a:t>– time required to fill a </a:t>
            </a:r>
            <a:r>
              <a:rPr lang="en-GB" dirty="0" smtClean="0"/>
              <a:t>job </a:t>
            </a:r>
            <a:r>
              <a:rPr lang="en-GB" dirty="0"/>
              <a:t>is critical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93923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782" y="173141"/>
            <a:ext cx="11282217" cy="1347252"/>
          </a:xfrm>
        </p:spPr>
        <p:txBody>
          <a:bodyPr/>
          <a:lstStyle/>
          <a:p>
            <a:r>
              <a:rPr lang="en-GB" dirty="0" smtClean="0"/>
              <a:t>Recruitment and Sel</a:t>
            </a:r>
            <a:r>
              <a:rPr lang="en-GB" dirty="0" smtClean="0"/>
              <a:t>ection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10000" y="1717675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1" y="1717676"/>
            <a:ext cx="4570413" cy="3427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6656" y="1444645"/>
            <a:ext cx="11091510" cy="5237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6119089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254301"/>
            <a:ext cx="10772775" cy="1109183"/>
          </a:xfrm>
        </p:spPr>
        <p:txBody>
          <a:bodyPr/>
          <a:lstStyle/>
          <a:p>
            <a:r>
              <a:rPr lang="en-GB" dirty="0" smtClean="0"/>
              <a:t>Recruitment Pathway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75" y="1493340"/>
            <a:ext cx="12103625" cy="5364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770199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189373"/>
            <a:ext cx="10772775" cy="1038845"/>
          </a:xfrm>
        </p:spPr>
        <p:txBody>
          <a:bodyPr/>
          <a:lstStyle/>
          <a:p>
            <a:r>
              <a:rPr lang="en-GB" dirty="0" smtClean="0"/>
              <a:t>Internet Recruitment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496" y="1298556"/>
            <a:ext cx="10975886" cy="4479309"/>
          </a:xfrm>
        </p:spPr>
        <p:txBody>
          <a:bodyPr>
            <a:normAutofit/>
          </a:bodyPr>
          <a:lstStyle/>
          <a:p>
            <a:endParaRPr lang="en-GB" b="1" dirty="0" smtClean="0"/>
          </a:p>
          <a:p>
            <a:r>
              <a:rPr lang="en-GB" b="1" dirty="0" smtClean="0"/>
              <a:t>Several </a:t>
            </a:r>
            <a:r>
              <a:rPr lang="en-GB" b="1" dirty="0"/>
              <a:t>options are available: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Employer websites.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dirty="0" smtClean="0"/>
              <a:t>On </a:t>
            </a:r>
            <a:r>
              <a:rPr lang="en-GB" dirty="0"/>
              <a:t>line </a:t>
            </a:r>
            <a:r>
              <a:rPr lang="en-GB" dirty="0" smtClean="0"/>
              <a:t>agencies.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dirty="0" smtClean="0"/>
              <a:t>Jobsites </a:t>
            </a:r>
            <a:r>
              <a:rPr lang="en-GB" dirty="0"/>
              <a:t>linked to newspapers and </a:t>
            </a:r>
            <a:r>
              <a:rPr lang="en-GB" dirty="0" smtClean="0"/>
              <a:t>journals.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dirty="0" smtClean="0"/>
              <a:t>Jobsites </a:t>
            </a:r>
            <a:r>
              <a:rPr lang="en-GB" dirty="0"/>
              <a:t>operated by employment </a:t>
            </a:r>
            <a:r>
              <a:rPr lang="en-GB" dirty="0" smtClean="0"/>
              <a:t>agencies.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3508" y="1514982"/>
            <a:ext cx="4527869" cy="417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0988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92" y="194783"/>
            <a:ext cx="11332607" cy="1006381"/>
          </a:xfrm>
        </p:spPr>
        <p:txBody>
          <a:bodyPr/>
          <a:lstStyle/>
          <a:p>
            <a:r>
              <a:rPr lang="en-GB" dirty="0" smtClean="0"/>
              <a:t>Internet Recruitment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392" y="1309378"/>
            <a:ext cx="11332607" cy="520504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Advantages: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dirty="0" smtClean="0"/>
              <a:t>It is Easy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It Reaches a Wider Audience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It is Cost Effective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You can make your Ad more Dynamic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It is Flexible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Disadvantages: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High volume of responses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Logistical problems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Technology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Poor website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Too Impersonal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5683" y="2267062"/>
            <a:ext cx="4235694" cy="3418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059936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0941A018-FB9B-4401-A32C-7E04526866E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1029</TotalTime>
  <Words>621</Words>
  <Application>Microsoft Office PowerPoint</Application>
  <PresentationFormat>Widescreen</PresentationFormat>
  <Paragraphs>108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 Light</vt:lpstr>
      <vt:lpstr>Wingdings</vt:lpstr>
      <vt:lpstr>Metropolitan</vt:lpstr>
      <vt:lpstr>Personnel Resourcing and Development</vt:lpstr>
      <vt:lpstr>Recruitment </vt:lpstr>
      <vt:lpstr>Recruitment and Selection</vt:lpstr>
      <vt:lpstr>What is Recruitment ?</vt:lpstr>
      <vt:lpstr>Defining Recruitment</vt:lpstr>
      <vt:lpstr>Recruitment Goals</vt:lpstr>
      <vt:lpstr>Group Activity</vt:lpstr>
      <vt:lpstr>Recruitment Sources</vt:lpstr>
      <vt:lpstr>   Marriott Careers https://careers.marriott.com/   </vt:lpstr>
      <vt:lpstr>Internal Recruiting</vt:lpstr>
      <vt:lpstr>Internal Recruiting </vt:lpstr>
      <vt:lpstr>Recruitment process</vt:lpstr>
      <vt:lpstr>Selection</vt:lpstr>
      <vt:lpstr>Metrics for Evaluating Recruitment/Selection Effectiveness </vt:lpstr>
      <vt:lpstr>Metrics for Evaluating Recruitment and Selection Effectiveness</vt:lpstr>
      <vt:lpstr>Recruitment and Selection Factors</vt:lpstr>
      <vt:lpstr>Recruitment Pathway </vt:lpstr>
      <vt:lpstr>Internet Recruitment </vt:lpstr>
      <vt:lpstr>Internet Recruitment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PRD</dc:title>
  <dc:creator>Samantha Birdsell</dc:creator>
  <cp:lastModifiedBy>Samantha Birdsell</cp:lastModifiedBy>
  <cp:revision>34</cp:revision>
  <dcterms:created xsi:type="dcterms:W3CDTF">2019-10-14T06:54:47Z</dcterms:created>
  <dcterms:modified xsi:type="dcterms:W3CDTF">2019-10-31T13:54:53Z</dcterms:modified>
</cp:coreProperties>
</file>