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41"/>
  </p:notesMasterIdLst>
  <p:sldIdLst>
    <p:sldId id="256" r:id="rId2"/>
    <p:sldId id="258" r:id="rId3"/>
    <p:sldId id="260" r:id="rId4"/>
    <p:sldId id="262" r:id="rId5"/>
    <p:sldId id="263" r:id="rId6"/>
    <p:sldId id="265" r:id="rId7"/>
    <p:sldId id="266" r:id="rId8"/>
    <p:sldId id="267" r:id="rId9"/>
    <p:sldId id="268" r:id="rId10"/>
    <p:sldId id="269" r:id="rId11"/>
    <p:sldId id="271" r:id="rId12"/>
    <p:sldId id="272" r:id="rId13"/>
    <p:sldId id="273" r:id="rId14"/>
    <p:sldId id="274" r:id="rId15"/>
    <p:sldId id="275" r:id="rId16"/>
    <p:sldId id="276" r:id="rId17"/>
    <p:sldId id="277" r:id="rId18"/>
    <p:sldId id="278" r:id="rId19"/>
    <p:sldId id="279" r:id="rId20"/>
    <p:sldId id="281" r:id="rId21"/>
    <p:sldId id="282" r:id="rId22"/>
    <p:sldId id="283" r:id="rId23"/>
    <p:sldId id="284" r:id="rId24"/>
    <p:sldId id="285" r:id="rId25"/>
    <p:sldId id="287" r:id="rId26"/>
    <p:sldId id="288" r:id="rId27"/>
    <p:sldId id="289" r:id="rId28"/>
    <p:sldId id="290" r:id="rId29"/>
    <p:sldId id="291" r:id="rId30"/>
    <p:sldId id="292" r:id="rId31"/>
    <p:sldId id="293" r:id="rId32"/>
    <p:sldId id="294" r:id="rId33"/>
    <p:sldId id="296" r:id="rId34"/>
    <p:sldId id="298" r:id="rId35"/>
    <p:sldId id="299" r:id="rId36"/>
    <p:sldId id="300" r:id="rId37"/>
    <p:sldId id="301" r:id="rId38"/>
    <p:sldId id="302" r:id="rId39"/>
    <p:sldId id="303"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50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0.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1.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6.png"/></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7.png"/></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9.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21.w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22.w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F0D8F5-C619-4152-B2C6-F667932262D7}" type="datetimeFigureOut">
              <a:rPr lang="en-GB" smtClean="0"/>
              <a:t>28/01/2016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8BBCE55-16D9-4126-B0A3-7D430A0CA5ED}" type="slidenum">
              <a:rPr lang="en-GB" smtClean="0"/>
              <a:t>‹#›</a:t>
            </a:fld>
            <a:endParaRPr lang="en-GB"/>
          </a:p>
        </p:txBody>
      </p:sp>
    </p:spTree>
    <p:extLst>
      <p:ext uri="{BB962C8B-B14F-4D97-AF65-F5344CB8AC3E}">
        <p14:creationId xmlns:p14="http://schemas.microsoft.com/office/powerpoint/2010/main" val="4201449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8BFE89A7-CB3D-40C8-B726-644E1D0ECFA8}" type="slidenum">
              <a:rPr lang="en-US" altLang="en-US"/>
              <a:pPr/>
              <a:t>6</a:t>
            </a:fld>
            <a:endParaRPr lang="en-US" altLang="en-US"/>
          </a:p>
        </p:txBody>
      </p:sp>
      <p:sp>
        <p:nvSpPr>
          <p:cNvPr id="13315" name="Rectangle 2"/>
          <p:cNvSpPr>
            <a:spLocks noGrp="1" noRot="1" noChangeAspect="1" noChangeArrowheads="1" noTextEdit="1"/>
          </p:cNvSpPr>
          <p:nvPr>
            <p:ph type="sldImg"/>
          </p:nvPr>
        </p:nvSpPr>
        <p:spPr>
          <a:xfrm>
            <a:off x="1144588" y="685800"/>
            <a:ext cx="4572000" cy="3429000"/>
          </a:xfrm>
          <a:ln/>
        </p:spPr>
      </p:sp>
      <p:sp>
        <p:nvSpPr>
          <p:cNvPr id="13316" name="Rectangle 3"/>
          <p:cNvSpPr>
            <a:spLocks noGrp="1" noChangeArrowheads="1"/>
          </p:cNvSpPr>
          <p:nvPr>
            <p:ph type="body" idx="1"/>
          </p:nvPr>
        </p:nvSpPr>
        <p:spPr>
          <a:xfrm>
            <a:off x="915988" y="4341813"/>
            <a:ext cx="5026025" cy="4116387"/>
          </a:xfrm>
          <a:noFill/>
        </p:spPr>
        <p:txBody>
          <a:bodyPr/>
          <a:lstStyle/>
          <a:p>
            <a:pPr eaLnBrk="1" hangingPunct="1"/>
            <a:endParaRPr lang="en-US" altLang="en-US"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pPr>
              <a:defRPr/>
            </a:pPr>
            <a:endParaRPr lang="en-US" altLang="en-US">
              <a:solidFill>
                <a:srgbClr val="000000"/>
              </a:solidFill>
            </a:endParaRPr>
          </a:p>
        </p:txBody>
      </p:sp>
      <p:sp>
        <p:nvSpPr>
          <p:cNvPr id="17" name="Footer Placeholder 16"/>
          <p:cNvSpPr>
            <a:spLocks noGrp="1"/>
          </p:cNvSpPr>
          <p:nvPr>
            <p:ph type="ftr" sz="quarter" idx="11"/>
          </p:nvPr>
        </p:nvSpPr>
        <p:spPr>
          <a:xfrm>
            <a:off x="5410200" y="4205288"/>
            <a:ext cx="1295400" cy="457200"/>
          </a:xfrm>
        </p:spPr>
        <p:txBody>
          <a:bodyPr/>
          <a:lstStyle/>
          <a:p>
            <a:pPr>
              <a:defRPr/>
            </a:pPr>
            <a:endParaRPr lang="en-US" altLang="en-US">
              <a:solidFill>
                <a:srgbClr val="000000"/>
              </a:solidFill>
            </a:endParaRP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A97A9289-67B7-4C2F-8591-D01CFA2E857A}"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US" altLang="en-US">
              <a:solidFill>
                <a:srgbClr val="000000"/>
              </a:solidFill>
            </a:endParaRPr>
          </a:p>
        </p:txBody>
      </p:sp>
      <p:sp>
        <p:nvSpPr>
          <p:cNvPr id="5" name="Footer Placeholder 4"/>
          <p:cNvSpPr>
            <a:spLocks noGrp="1"/>
          </p:cNvSpPr>
          <p:nvPr>
            <p:ph type="ftr" sz="quarter" idx="11"/>
          </p:nvPr>
        </p:nvSpPr>
        <p:spPr/>
        <p:txBody>
          <a:bodyPr/>
          <a:lstStyle/>
          <a:p>
            <a:pPr>
              <a:defRPr/>
            </a:pPr>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4B56E62B-6B23-44FE-9D43-DC39F0CE207F}"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endParaRPr lang="en-US" altLang="en-US">
              <a:solidFill>
                <a:srgbClr val="000000"/>
              </a:solidFill>
            </a:endParaRPr>
          </a:p>
        </p:txBody>
      </p:sp>
      <p:sp>
        <p:nvSpPr>
          <p:cNvPr id="5" name="Footer Placeholder 4"/>
          <p:cNvSpPr>
            <a:spLocks noGrp="1"/>
          </p:cNvSpPr>
          <p:nvPr>
            <p:ph type="ftr" sz="quarter" idx="11"/>
          </p:nvPr>
        </p:nvSpPr>
        <p:spPr/>
        <p:txBody>
          <a:bodyPr/>
          <a:lstStyle/>
          <a:p>
            <a:pPr>
              <a:defRPr/>
            </a:pPr>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10EB0004-D712-4C13-932E-4C5DD6C0DA9E}"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US" altLang="en-US">
              <a:solidFill>
                <a:srgbClr val="000000"/>
              </a:solidFill>
            </a:endParaRPr>
          </a:p>
        </p:txBody>
      </p:sp>
      <p:sp>
        <p:nvSpPr>
          <p:cNvPr id="6" name="Footer Placeholder 5"/>
          <p:cNvSpPr>
            <a:spLocks noGrp="1"/>
          </p:cNvSpPr>
          <p:nvPr>
            <p:ph type="ftr" sz="quarter" idx="11"/>
          </p:nvPr>
        </p:nvSpPr>
        <p:spPr/>
        <p:txBody>
          <a:bodyPr/>
          <a:lstStyle/>
          <a:p>
            <a:pPr>
              <a:defRPr/>
            </a:pPr>
            <a:endParaRPr lang="en-US" altLang="en-US">
              <a:solidFill>
                <a:srgbClr val="000000"/>
              </a:solidFill>
            </a:endParaRPr>
          </a:p>
        </p:txBody>
      </p:sp>
      <p:sp>
        <p:nvSpPr>
          <p:cNvPr id="7" name="Slide Number Placeholder 6"/>
          <p:cNvSpPr>
            <a:spLocks noGrp="1"/>
          </p:cNvSpPr>
          <p:nvPr>
            <p:ph type="sldNum" sz="quarter" idx="12"/>
          </p:nvPr>
        </p:nvSpPr>
        <p:spPr/>
        <p:txBody>
          <a:bodyPr/>
          <a:lstStyle/>
          <a:p>
            <a:fld id="{FE4EE5BA-FE91-42A2-8B8C-1AAAC495C003}"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pPr>
              <a:defRPr/>
            </a:pPr>
            <a:endParaRPr lang="en-US" altLang="en-US">
              <a:solidFill>
                <a:srgbClr val="000000"/>
              </a:solidFill>
            </a:endParaRPr>
          </a:p>
        </p:txBody>
      </p:sp>
      <p:sp>
        <p:nvSpPr>
          <p:cNvPr id="27" name="Slide Number Placeholder 26"/>
          <p:cNvSpPr>
            <a:spLocks noGrp="1"/>
          </p:cNvSpPr>
          <p:nvPr>
            <p:ph type="sldNum" sz="quarter" idx="11"/>
          </p:nvPr>
        </p:nvSpPr>
        <p:spPr/>
        <p:txBody>
          <a:bodyPr rtlCol="0"/>
          <a:lstStyle/>
          <a:p>
            <a:fld id="{BE104157-138D-4E13-B269-127C800A58EC}" type="slidenum">
              <a:rPr lang="en-US" altLang="en-US" smtClean="0">
                <a:solidFill>
                  <a:srgbClr val="000000"/>
                </a:solidFill>
              </a:rPr>
              <a:pPr/>
              <a:t>‹#›</a:t>
            </a:fld>
            <a:endParaRPr lang="en-US" altLang="en-US">
              <a:solidFill>
                <a:srgbClr val="000000"/>
              </a:solidFill>
            </a:endParaRPr>
          </a:p>
        </p:txBody>
      </p:sp>
      <p:sp>
        <p:nvSpPr>
          <p:cNvPr id="28" name="Footer Placeholder 27"/>
          <p:cNvSpPr>
            <a:spLocks noGrp="1"/>
          </p:cNvSpPr>
          <p:nvPr>
            <p:ph type="ftr" sz="quarter" idx="12"/>
          </p:nvPr>
        </p:nvSpPr>
        <p:spPr/>
        <p:txBody>
          <a:bodyPr rtlCol="0"/>
          <a:lstStyle/>
          <a:p>
            <a:pPr>
              <a:defRPr/>
            </a:pPr>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pPr>
              <a:defRPr/>
            </a:pPr>
            <a:endParaRPr lang="en-US" altLang="en-US">
              <a:solidFill>
                <a:srgbClr val="000000"/>
              </a:solidFill>
            </a:endParaRPr>
          </a:p>
        </p:txBody>
      </p:sp>
      <p:sp>
        <p:nvSpPr>
          <p:cNvPr id="4" name="Footer Placeholder 3"/>
          <p:cNvSpPr>
            <a:spLocks noGrp="1"/>
          </p:cNvSpPr>
          <p:nvPr>
            <p:ph type="ftr" sz="quarter" idx="11"/>
          </p:nvPr>
        </p:nvSpPr>
        <p:spPr>
          <a:xfrm>
            <a:off x="5257800" y="612648"/>
            <a:ext cx="1325880" cy="457200"/>
          </a:xfrm>
        </p:spPr>
        <p:txBody>
          <a:bodyPr/>
          <a:lstStyle/>
          <a:p>
            <a:pPr>
              <a:defRPr/>
            </a:pPr>
            <a:endParaRPr lang="en-US" altLang="en-US">
              <a:solidFill>
                <a:srgbClr val="000000"/>
              </a:solidFill>
            </a:endParaRPr>
          </a:p>
        </p:txBody>
      </p:sp>
      <p:sp>
        <p:nvSpPr>
          <p:cNvPr id="5" name="Slide Number Placeholder 4"/>
          <p:cNvSpPr>
            <a:spLocks noGrp="1"/>
          </p:cNvSpPr>
          <p:nvPr>
            <p:ph type="sldNum" sz="quarter" idx="12"/>
          </p:nvPr>
        </p:nvSpPr>
        <p:spPr>
          <a:xfrm>
            <a:off x="8174736" y="2272"/>
            <a:ext cx="762000" cy="365760"/>
          </a:xfrm>
        </p:spPr>
        <p:txBody>
          <a:bodyPr/>
          <a:lstStyle/>
          <a:p>
            <a:fld id="{D9B03919-3F03-4EE1-BC1D-724B896E5577}"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solidFill>
                <a:srgbClr val="000000"/>
              </a:solidFill>
            </a:endParaRPr>
          </a:p>
        </p:txBody>
      </p:sp>
      <p:sp>
        <p:nvSpPr>
          <p:cNvPr id="3" name="Footer Placeholder 2"/>
          <p:cNvSpPr>
            <a:spLocks noGrp="1"/>
          </p:cNvSpPr>
          <p:nvPr>
            <p:ph type="ftr" sz="quarter" idx="11"/>
          </p:nvPr>
        </p:nvSpPr>
        <p:spPr/>
        <p:txBody>
          <a:bodyPr/>
          <a:lstStyle/>
          <a:p>
            <a:pPr>
              <a:defRPr/>
            </a:pPr>
            <a:endParaRPr lang="en-US" altLang="en-US">
              <a:solidFill>
                <a:srgbClr val="000000"/>
              </a:solidFill>
            </a:endParaRPr>
          </a:p>
        </p:txBody>
      </p:sp>
      <p:sp>
        <p:nvSpPr>
          <p:cNvPr id="4" name="Slide Number Placeholder 3"/>
          <p:cNvSpPr>
            <a:spLocks noGrp="1"/>
          </p:cNvSpPr>
          <p:nvPr>
            <p:ph type="sldNum" sz="quarter" idx="12"/>
          </p:nvPr>
        </p:nvSpPr>
        <p:spPr/>
        <p:txBody>
          <a:bodyPr/>
          <a:lstStyle/>
          <a:p>
            <a:fld id="{1CA11529-78A7-4AD3-AD29-B4FC74C201C8}"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US" altLang="en-US">
              <a:solidFill>
                <a:srgbClr val="000000"/>
              </a:solidFill>
            </a:endParaRPr>
          </a:p>
        </p:txBody>
      </p:sp>
      <p:sp>
        <p:nvSpPr>
          <p:cNvPr id="6" name="Footer Placeholder 5"/>
          <p:cNvSpPr>
            <a:spLocks noGrp="1"/>
          </p:cNvSpPr>
          <p:nvPr>
            <p:ph type="ftr" sz="quarter" idx="11"/>
          </p:nvPr>
        </p:nvSpPr>
        <p:spPr/>
        <p:txBody>
          <a:bodyPr/>
          <a:lstStyle/>
          <a:p>
            <a:pPr>
              <a:defRPr/>
            </a:pPr>
            <a:endParaRPr lang="en-US" altLang="en-US">
              <a:solidFill>
                <a:srgbClr val="000000"/>
              </a:solidFill>
            </a:endParaRPr>
          </a:p>
        </p:txBody>
      </p:sp>
      <p:sp>
        <p:nvSpPr>
          <p:cNvPr id="7" name="Slide Number Placeholder 6"/>
          <p:cNvSpPr>
            <a:spLocks noGrp="1"/>
          </p:cNvSpPr>
          <p:nvPr>
            <p:ph type="sldNum" sz="quarter" idx="12"/>
          </p:nvPr>
        </p:nvSpPr>
        <p:spPr/>
        <p:txBody>
          <a:bodyPr/>
          <a:lstStyle/>
          <a:p>
            <a:fld id="{F9AECD7E-060B-43AA-823D-7C779ECA03C6}"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endParaRPr lang="en-US" altLang="en-US">
              <a:solidFill>
                <a:srgbClr val="000000"/>
              </a:solidFill>
            </a:endParaRPr>
          </a:p>
        </p:txBody>
      </p:sp>
      <p:sp>
        <p:nvSpPr>
          <p:cNvPr id="6" name="Footer Placeholder 5"/>
          <p:cNvSpPr>
            <a:spLocks noGrp="1"/>
          </p:cNvSpPr>
          <p:nvPr>
            <p:ph type="ftr" sz="quarter" idx="11"/>
          </p:nvPr>
        </p:nvSpPr>
        <p:spPr/>
        <p:txBody>
          <a:bodyPr/>
          <a:lstStyle/>
          <a:p>
            <a:pPr>
              <a:defRPr/>
            </a:pPr>
            <a:endParaRPr lang="en-US" altLang="en-US">
              <a:solidFill>
                <a:srgbClr val="000000"/>
              </a:solidFill>
            </a:endParaRPr>
          </a:p>
        </p:txBody>
      </p:sp>
      <p:sp>
        <p:nvSpPr>
          <p:cNvPr id="7" name="Slide Number Placeholder 6"/>
          <p:cNvSpPr>
            <a:spLocks noGrp="1"/>
          </p:cNvSpPr>
          <p:nvPr>
            <p:ph type="sldNum" sz="quarter" idx="12"/>
          </p:nvPr>
        </p:nvSpPr>
        <p:spPr/>
        <p:txBody>
          <a:bodyPr/>
          <a:lstStyle/>
          <a:p>
            <a:fld id="{D2A163C9-74EC-4CAD-993D-228F5065FA0E}"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US" altLang="en-US">
              <a:solidFill>
                <a:srgbClr val="000000"/>
              </a:solidFill>
            </a:endParaRPr>
          </a:p>
        </p:txBody>
      </p:sp>
      <p:sp>
        <p:nvSpPr>
          <p:cNvPr id="5" name="Footer Placeholder 4"/>
          <p:cNvSpPr>
            <a:spLocks noGrp="1"/>
          </p:cNvSpPr>
          <p:nvPr>
            <p:ph type="ftr" sz="quarter" idx="11"/>
          </p:nvPr>
        </p:nvSpPr>
        <p:spPr/>
        <p:txBody>
          <a:bodyPr/>
          <a:lstStyle/>
          <a:p>
            <a:pPr>
              <a:defRPr/>
            </a:pPr>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4E789593-6B3B-4774-8EC2-F473DE7FD8F0}"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US" altLang="en-US">
              <a:solidFill>
                <a:srgbClr val="000000"/>
              </a:solidFill>
            </a:endParaRPr>
          </a:p>
        </p:txBody>
      </p:sp>
      <p:sp>
        <p:nvSpPr>
          <p:cNvPr id="5" name="Footer Placeholder 4"/>
          <p:cNvSpPr>
            <a:spLocks noGrp="1"/>
          </p:cNvSpPr>
          <p:nvPr>
            <p:ph type="ftr" sz="quarter" idx="11"/>
          </p:nvPr>
        </p:nvSpPr>
        <p:spPr/>
        <p:txBody>
          <a:bodyPr/>
          <a:lstStyle/>
          <a:p>
            <a:pPr>
              <a:defRPr/>
            </a:pPr>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0EA8BC89-EFDB-4B5B-88D4-879A110F1F78}" type="slidenum">
              <a:rPr lang="en-US" altLang="en-US" smtClean="0">
                <a:solidFill>
                  <a:srgbClr val="000000"/>
                </a:solidFill>
              </a:rPr>
              <a:pPr/>
              <a:t>‹#›</a:t>
            </a:fld>
            <a:endParaRPr lang="en-US" altLang="en-US">
              <a:solidFill>
                <a:srgbClr val="000000"/>
              </a:solidFill>
            </a:endParaRPr>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pPr fontAlgn="base">
              <a:spcBef>
                <a:spcPct val="0"/>
              </a:spcBef>
              <a:spcAft>
                <a:spcPct val="0"/>
              </a:spcAft>
              <a:defRPr/>
            </a:pPr>
            <a:endParaRPr lang="en-US" altLang="en-US">
              <a:solidFill>
                <a:srgbClr val="000000"/>
              </a:solidFill>
            </a:endParaRPr>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pPr fontAlgn="base">
              <a:spcBef>
                <a:spcPct val="0"/>
              </a:spcBef>
              <a:spcAft>
                <a:spcPct val="0"/>
              </a:spcAft>
              <a:defRPr/>
            </a:pPr>
            <a:endParaRPr lang="en-US" altLang="en-US">
              <a:solidFill>
                <a:srgbClr val="000000"/>
              </a:solidFill>
            </a:endParaRPr>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fontAlgn="base">
              <a:spcBef>
                <a:spcPct val="0"/>
              </a:spcBef>
              <a:spcAft>
                <a:spcPct val="0"/>
              </a:spcAft>
            </a:pPr>
            <a:fld id="{060BD41A-4C35-4C24-A201-BA72214A8465}" type="slidenum">
              <a:rPr lang="en-US" altLang="en-US" smtClean="0">
                <a:solidFill>
                  <a:srgbClr val="000000"/>
                </a:solidFill>
              </a:rPr>
              <a:pPr fontAlgn="base">
                <a:spcBef>
                  <a:spcPct val="0"/>
                </a:spcBef>
                <a:spcAft>
                  <a:spcPct val="0"/>
                </a:spcAft>
              </a:pPr>
              <a:t>‹#›</a:t>
            </a:fld>
            <a:endParaRPr lang="en-US" altLang="en-US">
              <a:solidFill>
                <a:srgbClr val="000000"/>
              </a:solidFill>
            </a:endParaRPr>
          </a:p>
        </p:txBody>
      </p:sp>
    </p:spTree>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iming>
    <p:tnLst>
      <p:par>
        <p:cTn id="1" dur="indefinite" restart="never" nodeType="tmRoot"/>
      </p:par>
    </p:tnLst>
  </p:timing>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3.wmf"/><Relationship Id="rId5" Type="http://schemas.openxmlformats.org/officeDocument/2006/relationships/oleObject" Target="../embeddings/oleObject2.bin"/><Relationship Id="rId4" Type="http://schemas.openxmlformats.org/officeDocument/2006/relationships/image" Target="../media/image2.wmf"/></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4.wm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5.wmf"/><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oleObject" Target="../embeddings/oleObject4.bin"/><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7.xml"/><Relationship Id="rId1" Type="http://schemas.openxmlformats.org/officeDocument/2006/relationships/vmlDrawing" Target="../drawings/vmlDrawing4.vml"/><Relationship Id="rId6" Type="http://schemas.openxmlformats.org/officeDocument/2006/relationships/image" Target="../media/image9.wmf"/><Relationship Id="rId5" Type="http://schemas.openxmlformats.org/officeDocument/2006/relationships/oleObject" Target="../embeddings/oleObject5.bin"/><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5.vml"/><Relationship Id="rId4" Type="http://schemas.openxmlformats.org/officeDocument/2006/relationships/image" Target="../media/image10.wmf"/></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7.xml"/><Relationship Id="rId1" Type="http://schemas.openxmlformats.org/officeDocument/2006/relationships/vmlDrawing" Target="../drawings/vmlDrawing6.vml"/><Relationship Id="rId5" Type="http://schemas.openxmlformats.org/officeDocument/2006/relationships/image" Target="../media/image11.wmf"/><Relationship Id="rId4" Type="http://schemas.openxmlformats.org/officeDocument/2006/relationships/oleObject" Target="../embeddings/oleObject7.bin"/></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7.xml"/><Relationship Id="rId1" Type="http://schemas.openxmlformats.org/officeDocument/2006/relationships/vmlDrawing" Target="../drawings/vmlDrawing7.vml"/><Relationship Id="rId4" Type="http://schemas.openxmlformats.org/officeDocument/2006/relationships/image" Target="../media/image13.wmf"/></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7.xml"/><Relationship Id="rId1" Type="http://schemas.openxmlformats.org/officeDocument/2006/relationships/vmlDrawing" Target="../drawings/vmlDrawing8.vml"/><Relationship Id="rId5" Type="http://schemas.openxmlformats.org/officeDocument/2006/relationships/image" Target="../media/image14.wmf"/><Relationship Id="rId4" Type="http://schemas.openxmlformats.org/officeDocument/2006/relationships/oleObject" Target="../embeddings/oleObject9.bin"/></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7.xml"/><Relationship Id="rId1" Type="http://schemas.openxmlformats.org/officeDocument/2006/relationships/vmlDrawing" Target="../drawings/vmlDrawing9.v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7.xml"/><Relationship Id="rId1" Type="http://schemas.openxmlformats.org/officeDocument/2006/relationships/vmlDrawing" Target="../drawings/vmlDrawing10.v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7.xml"/><Relationship Id="rId1" Type="http://schemas.openxmlformats.org/officeDocument/2006/relationships/vmlDrawing" Target="../drawings/vmlDrawing11.v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7.xml"/><Relationship Id="rId1" Type="http://schemas.openxmlformats.org/officeDocument/2006/relationships/vmlDrawing" Target="../drawings/vmlDrawing12.vml"/><Relationship Id="rId5" Type="http://schemas.openxmlformats.org/officeDocument/2006/relationships/image" Target="../media/image19.wmf"/><Relationship Id="rId4" Type="http://schemas.openxmlformats.org/officeDocument/2006/relationships/oleObject" Target="../embeddings/oleObject13.bin"/></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7.xml"/><Relationship Id="rId1" Type="http://schemas.openxmlformats.org/officeDocument/2006/relationships/vmlDrawing" Target="../drawings/vmlDrawing13.vml"/><Relationship Id="rId4" Type="http://schemas.openxmlformats.org/officeDocument/2006/relationships/image" Target="../media/image21.wmf"/></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7.xml"/><Relationship Id="rId1" Type="http://schemas.openxmlformats.org/officeDocument/2006/relationships/vmlDrawing" Target="../drawings/vmlDrawing14.vml"/><Relationship Id="rId4" Type="http://schemas.openxmlformats.org/officeDocument/2006/relationships/image" Target="../media/image22.wm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Layout" Target="../slideLayouts/slideLayout7.xml"/><Relationship Id="rId1" Type="http://schemas.openxmlformats.org/officeDocument/2006/relationships/vmlDrawing" Target="../drawings/vmlDrawing15.vml"/><Relationship Id="rId4" Type="http://schemas.openxmlformats.org/officeDocument/2006/relationships/image" Target="../media/image4.wm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Digital </a:t>
            </a:r>
            <a:r>
              <a:rPr lang="en-GB" dirty="0" smtClean="0"/>
              <a:t>Electronics</a:t>
            </a:r>
            <a:r>
              <a:rPr lang="en-GB" smtClean="0"/>
              <a:t>: </a:t>
            </a:r>
            <a:br>
              <a:rPr lang="en-GB" smtClean="0"/>
            </a:br>
            <a:r>
              <a:rPr lang="en-GB" smtClean="0"/>
              <a:t>Gates </a:t>
            </a:r>
            <a:r>
              <a:rPr lang="en-GB" dirty="0" smtClean="0"/>
              <a:t>and Boolean Algebra</a:t>
            </a:r>
            <a:endParaRPr lang="en-GB" dirty="0"/>
          </a:p>
        </p:txBody>
      </p:sp>
      <p:sp>
        <p:nvSpPr>
          <p:cNvPr id="3" name="Subtitle 2"/>
          <p:cNvSpPr>
            <a:spLocks noGrp="1"/>
          </p:cNvSpPr>
          <p:nvPr>
            <p:ph type="subTitle" idx="1"/>
          </p:nvPr>
        </p:nvSpPr>
        <p:spPr/>
        <p:txBody>
          <a:bodyPr/>
          <a:lstStyle/>
          <a:p>
            <a:r>
              <a:rPr lang="en-GB" dirty="0" smtClean="0"/>
              <a:t>Professor Ian Wells</a:t>
            </a:r>
            <a:endParaRPr lang="en-GB" dirty="0"/>
          </a:p>
        </p:txBody>
      </p:sp>
    </p:spTree>
    <p:extLst>
      <p:ext uri="{BB962C8B-B14F-4D97-AF65-F5344CB8AC3E}">
        <p14:creationId xmlns:p14="http://schemas.microsoft.com/office/powerpoint/2010/main" val="26779035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ext Box 3"/>
          <p:cNvSpPr txBox="1">
            <a:spLocks noChangeArrowheads="1"/>
          </p:cNvSpPr>
          <p:nvPr/>
        </p:nvSpPr>
        <p:spPr bwMode="auto">
          <a:xfrm>
            <a:off x="755576" y="1340768"/>
            <a:ext cx="75342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a:latin typeface="Comic Sans MS" pitchFamily="66" charset="0"/>
              </a:rPr>
              <a:t>As a first example consider the following lighting circuit with </a:t>
            </a:r>
          </a:p>
          <a:p>
            <a:r>
              <a:rPr lang="en-GB" altLang="en-US" sz="2000" dirty="0">
                <a:latin typeface="Comic Sans MS" pitchFamily="66" charset="0"/>
              </a:rPr>
              <a:t>two switches A and B</a:t>
            </a:r>
          </a:p>
        </p:txBody>
      </p:sp>
      <p:grpSp>
        <p:nvGrpSpPr>
          <p:cNvPr id="7172" name="Group 4"/>
          <p:cNvGrpSpPr>
            <a:grpSpLocks/>
          </p:cNvGrpSpPr>
          <p:nvPr/>
        </p:nvGrpSpPr>
        <p:grpSpPr bwMode="auto">
          <a:xfrm>
            <a:off x="1480343" y="2197099"/>
            <a:ext cx="5938838" cy="1471613"/>
            <a:chOff x="1152" y="2193"/>
            <a:chExt cx="3741" cy="927"/>
          </a:xfrm>
        </p:grpSpPr>
        <p:sp>
          <p:nvSpPr>
            <p:cNvPr id="7176" name="Line 5"/>
            <p:cNvSpPr>
              <a:spLocks noChangeShapeType="1"/>
            </p:cNvSpPr>
            <p:nvPr/>
          </p:nvSpPr>
          <p:spPr bwMode="auto">
            <a:xfrm>
              <a:off x="1152" y="2448"/>
              <a:ext cx="0" cy="528"/>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77" name="Line 6"/>
            <p:cNvSpPr>
              <a:spLocks noChangeShapeType="1"/>
            </p:cNvSpPr>
            <p:nvPr/>
          </p:nvSpPr>
          <p:spPr bwMode="auto">
            <a:xfrm>
              <a:off x="1152" y="2976"/>
              <a:ext cx="1248"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78" name="Line 7"/>
            <p:cNvSpPr>
              <a:spLocks noChangeShapeType="1"/>
            </p:cNvSpPr>
            <p:nvPr/>
          </p:nvSpPr>
          <p:spPr bwMode="auto">
            <a:xfrm>
              <a:off x="2400" y="2832"/>
              <a:ext cx="0" cy="288"/>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79" name="Line 8"/>
            <p:cNvSpPr>
              <a:spLocks noChangeShapeType="1"/>
            </p:cNvSpPr>
            <p:nvPr/>
          </p:nvSpPr>
          <p:spPr bwMode="auto">
            <a:xfrm>
              <a:off x="2496" y="2832"/>
              <a:ext cx="0" cy="288"/>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0" name="Line 9"/>
            <p:cNvSpPr>
              <a:spLocks noChangeShapeType="1"/>
            </p:cNvSpPr>
            <p:nvPr/>
          </p:nvSpPr>
          <p:spPr bwMode="auto">
            <a:xfrm>
              <a:off x="2448" y="2928"/>
              <a:ext cx="0" cy="96"/>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1" name="Line 10"/>
            <p:cNvSpPr>
              <a:spLocks noChangeShapeType="1"/>
            </p:cNvSpPr>
            <p:nvPr/>
          </p:nvSpPr>
          <p:spPr bwMode="auto">
            <a:xfrm>
              <a:off x="2544" y="2928"/>
              <a:ext cx="0" cy="96"/>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2" name="Line 11"/>
            <p:cNvSpPr>
              <a:spLocks noChangeShapeType="1"/>
            </p:cNvSpPr>
            <p:nvPr/>
          </p:nvSpPr>
          <p:spPr bwMode="auto">
            <a:xfrm>
              <a:off x="2544" y="2976"/>
              <a:ext cx="1776"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3" name="Line 12"/>
            <p:cNvSpPr>
              <a:spLocks noChangeShapeType="1"/>
            </p:cNvSpPr>
            <p:nvPr/>
          </p:nvSpPr>
          <p:spPr bwMode="auto">
            <a:xfrm>
              <a:off x="1152" y="2448"/>
              <a:ext cx="576"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4" name="Line 13"/>
            <p:cNvSpPr>
              <a:spLocks noChangeShapeType="1"/>
            </p:cNvSpPr>
            <p:nvPr/>
          </p:nvSpPr>
          <p:spPr bwMode="auto">
            <a:xfrm flipV="1">
              <a:off x="1728" y="2256"/>
              <a:ext cx="3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5" name="Line 14"/>
            <p:cNvSpPr>
              <a:spLocks noChangeShapeType="1"/>
            </p:cNvSpPr>
            <p:nvPr/>
          </p:nvSpPr>
          <p:spPr bwMode="auto">
            <a:xfrm>
              <a:off x="2112" y="2448"/>
              <a:ext cx="110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6" name="Line 15"/>
            <p:cNvSpPr>
              <a:spLocks noChangeShapeType="1"/>
            </p:cNvSpPr>
            <p:nvPr/>
          </p:nvSpPr>
          <p:spPr bwMode="auto">
            <a:xfrm flipV="1">
              <a:off x="3216" y="2256"/>
              <a:ext cx="3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7" name="Line 16"/>
            <p:cNvSpPr>
              <a:spLocks noChangeShapeType="1"/>
            </p:cNvSpPr>
            <p:nvPr/>
          </p:nvSpPr>
          <p:spPr bwMode="auto">
            <a:xfrm>
              <a:off x="3600" y="2448"/>
              <a:ext cx="72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8" name="Line 17"/>
            <p:cNvSpPr>
              <a:spLocks noChangeShapeType="1"/>
            </p:cNvSpPr>
            <p:nvPr/>
          </p:nvSpPr>
          <p:spPr bwMode="auto">
            <a:xfrm>
              <a:off x="4320" y="2448"/>
              <a:ext cx="0"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89" name="Line 18"/>
            <p:cNvSpPr>
              <a:spLocks noChangeShapeType="1"/>
            </p:cNvSpPr>
            <p:nvPr/>
          </p:nvSpPr>
          <p:spPr bwMode="auto">
            <a:xfrm>
              <a:off x="4320" y="2784"/>
              <a:ext cx="0"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90" name="AutoShape 19"/>
            <p:cNvSpPr>
              <a:spLocks noChangeArrowheads="1"/>
            </p:cNvSpPr>
            <p:nvPr/>
          </p:nvSpPr>
          <p:spPr bwMode="auto">
            <a:xfrm>
              <a:off x="4320" y="2592"/>
              <a:ext cx="144" cy="192"/>
            </a:xfrm>
            <a:prstGeom prst="flowChartDelay">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7191" name="Text Box 20"/>
            <p:cNvSpPr txBox="1">
              <a:spLocks noChangeArrowheads="1"/>
            </p:cNvSpPr>
            <p:nvPr/>
          </p:nvSpPr>
          <p:spPr bwMode="auto">
            <a:xfrm>
              <a:off x="1584" y="2193"/>
              <a:ext cx="23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A</a:t>
              </a:r>
            </a:p>
          </p:txBody>
        </p:sp>
        <p:sp>
          <p:nvSpPr>
            <p:cNvPr id="7192" name="Text Box 21"/>
            <p:cNvSpPr txBox="1">
              <a:spLocks noChangeArrowheads="1"/>
            </p:cNvSpPr>
            <p:nvPr/>
          </p:nvSpPr>
          <p:spPr bwMode="auto">
            <a:xfrm>
              <a:off x="3644" y="2193"/>
              <a:ext cx="217"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B</a:t>
              </a:r>
            </a:p>
          </p:txBody>
        </p:sp>
        <p:sp>
          <p:nvSpPr>
            <p:cNvPr id="7193" name="Text Box 22"/>
            <p:cNvSpPr txBox="1">
              <a:spLocks noChangeArrowheads="1"/>
            </p:cNvSpPr>
            <p:nvPr/>
          </p:nvSpPr>
          <p:spPr bwMode="auto">
            <a:xfrm>
              <a:off x="4454" y="2411"/>
              <a:ext cx="439"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Bulb</a:t>
              </a:r>
            </a:p>
          </p:txBody>
        </p:sp>
      </p:grpSp>
      <p:sp>
        <p:nvSpPr>
          <p:cNvPr id="7173" name="Text Box 23"/>
          <p:cNvSpPr txBox="1">
            <a:spLocks noChangeArrowheads="1"/>
          </p:cNvSpPr>
          <p:nvPr/>
        </p:nvSpPr>
        <p:spPr bwMode="auto">
          <a:xfrm>
            <a:off x="1193005" y="4077072"/>
            <a:ext cx="5545138"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a:latin typeface="Comic Sans MS" pitchFamily="66" charset="0"/>
              </a:rPr>
              <a:t>Q. Under what conditions will the bulb light ?</a:t>
            </a:r>
          </a:p>
          <a:p>
            <a:endParaRPr lang="en-GB" altLang="en-US" sz="2000" dirty="0">
              <a:latin typeface="Comic Sans MS" pitchFamily="66" charset="0"/>
            </a:endParaRPr>
          </a:p>
          <a:p>
            <a:r>
              <a:rPr lang="en-GB" altLang="en-US" sz="2000" dirty="0">
                <a:latin typeface="Comic Sans MS" pitchFamily="66" charset="0"/>
              </a:rPr>
              <a:t>A. When both switches are closed.</a:t>
            </a:r>
          </a:p>
        </p:txBody>
      </p:sp>
      <p:sp>
        <p:nvSpPr>
          <p:cNvPr id="7174" name="Text Box 24"/>
          <p:cNvSpPr txBox="1">
            <a:spLocks noChangeArrowheads="1"/>
          </p:cNvSpPr>
          <p:nvPr/>
        </p:nvSpPr>
        <p:spPr bwMode="auto">
          <a:xfrm>
            <a:off x="533400" y="304800"/>
            <a:ext cx="4229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u="sng">
                <a:latin typeface="Comic Sans MS" pitchFamily="66" charset="0"/>
              </a:rPr>
              <a:t>Introduction to Logic gates</a:t>
            </a:r>
          </a:p>
        </p:txBody>
      </p:sp>
      <p:sp>
        <p:nvSpPr>
          <p:cNvPr id="7175" name="Rectangle 25"/>
          <p:cNvSpPr>
            <a:spLocks noChangeArrowheads="1"/>
          </p:cNvSpPr>
          <p:nvPr/>
        </p:nvSpPr>
        <p:spPr bwMode="auto">
          <a:xfrm>
            <a:off x="1259632" y="4653136"/>
            <a:ext cx="4095057" cy="503238"/>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Tree>
    <p:extLst>
      <p:ext uri="{BB962C8B-B14F-4D97-AF65-F5344CB8AC3E}">
        <p14:creationId xmlns:p14="http://schemas.microsoft.com/office/powerpoint/2010/main" val="2691673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7175"/>
                                        </p:tgtEl>
                                      </p:cBhvr>
                                    </p:animEffect>
                                    <p:set>
                                      <p:cBhvr>
                                        <p:cTn id="7" dur="1" fill="hold">
                                          <p:stCondLst>
                                            <p:cond delay="499"/>
                                          </p:stCondLst>
                                        </p:cTn>
                                        <p:tgtEl>
                                          <p:spTgt spid="717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533400" y="477838"/>
            <a:ext cx="7675563"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The key to this problem is to realise that the bulb will light</a:t>
            </a:r>
          </a:p>
          <a:p>
            <a:r>
              <a:rPr lang="en-GB" altLang="en-US" sz="2000">
                <a:latin typeface="Comic Sans MS" pitchFamily="66" charset="0"/>
              </a:rPr>
              <a:t>ONLY when both switches A AND B  are closed. This can be</a:t>
            </a:r>
          </a:p>
          <a:p>
            <a:r>
              <a:rPr lang="en-GB" altLang="en-US" sz="2000">
                <a:latin typeface="Comic Sans MS" pitchFamily="66" charset="0"/>
              </a:rPr>
              <a:t>represented in a </a:t>
            </a:r>
            <a:r>
              <a:rPr lang="en-GB" altLang="en-US" sz="2000" b="1">
                <a:latin typeface="Comic Sans MS" pitchFamily="66" charset="0"/>
              </a:rPr>
              <a:t>Truth Table</a:t>
            </a:r>
            <a:r>
              <a:rPr lang="en-GB" altLang="en-US" sz="2000">
                <a:latin typeface="Comic Sans MS" pitchFamily="66" charset="0"/>
              </a:rPr>
              <a:t>. </a:t>
            </a:r>
            <a:endParaRPr lang="en-GB" altLang="en-US" sz="2000">
              <a:latin typeface="Times New Roman" pitchFamily="18" charset="0"/>
            </a:endParaRPr>
          </a:p>
        </p:txBody>
      </p:sp>
      <p:graphicFrame>
        <p:nvGraphicFramePr>
          <p:cNvPr id="8195" name="Object 3"/>
          <p:cNvGraphicFramePr>
            <a:graphicFrameLocks noChangeAspect="1"/>
          </p:cNvGraphicFramePr>
          <p:nvPr/>
        </p:nvGraphicFramePr>
        <p:xfrm>
          <a:off x="762000" y="2154238"/>
          <a:ext cx="6096000" cy="1808162"/>
        </p:xfrm>
        <a:graphic>
          <a:graphicData uri="http://schemas.openxmlformats.org/presentationml/2006/ole">
            <mc:AlternateContent xmlns:mc="http://schemas.openxmlformats.org/markup-compatibility/2006">
              <mc:Choice xmlns:v="urn:schemas-microsoft-com:vml" Requires="v">
                <p:oleObj spid="_x0000_s1038" name="Document" r:id="rId3" imgW="5629656" imgH="1670304" progId="Word.Document.8">
                  <p:embed/>
                </p:oleObj>
              </mc:Choice>
              <mc:Fallback>
                <p:oleObj name="Document" r:id="rId3" imgW="5629656" imgH="1670304"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2154238"/>
                        <a:ext cx="6096000" cy="1808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8196" name="Text Box 4"/>
          <p:cNvSpPr txBox="1">
            <a:spLocks noChangeArrowheads="1"/>
          </p:cNvSpPr>
          <p:nvPr/>
        </p:nvSpPr>
        <p:spPr bwMode="auto">
          <a:xfrm>
            <a:off x="3910013" y="2057400"/>
            <a:ext cx="4929187" cy="405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In binary logic we will denote a zero or low voltage by a digital 0 and a high voltage by a digital 1. </a:t>
            </a:r>
          </a:p>
          <a:p>
            <a:endParaRPr lang="en-GB" altLang="en-US" sz="2000">
              <a:latin typeface="Comic Sans MS" pitchFamily="66" charset="0"/>
            </a:endParaRPr>
          </a:p>
          <a:p>
            <a:r>
              <a:rPr lang="en-GB" altLang="en-US" sz="2000">
                <a:latin typeface="Comic Sans MS" pitchFamily="66" charset="0"/>
              </a:rPr>
              <a:t>This type of truth table is called an </a:t>
            </a:r>
            <a:r>
              <a:rPr lang="en-GB" altLang="en-US" sz="2000" b="1">
                <a:latin typeface="Comic Sans MS" pitchFamily="66" charset="0"/>
              </a:rPr>
              <a:t>AND</a:t>
            </a:r>
            <a:r>
              <a:rPr lang="en-GB" altLang="en-US" sz="2000">
                <a:latin typeface="Comic Sans MS" pitchFamily="66" charset="0"/>
              </a:rPr>
              <a:t> table.</a:t>
            </a:r>
          </a:p>
          <a:p>
            <a:endParaRPr lang="en-GB" altLang="en-US" sz="2000">
              <a:latin typeface="Comic Sans MS" pitchFamily="66" charset="0"/>
            </a:endParaRPr>
          </a:p>
          <a:p>
            <a:r>
              <a:rPr lang="en-GB" altLang="en-US" sz="2000">
                <a:latin typeface="Comic Sans MS" pitchFamily="66" charset="0"/>
              </a:rPr>
              <a:t>2 Input AND truth table.  1 output</a:t>
            </a:r>
          </a:p>
          <a:p>
            <a:endParaRPr lang="en-GB" altLang="en-US" sz="2000">
              <a:latin typeface="Comic Sans MS" pitchFamily="66" charset="0"/>
            </a:endParaRPr>
          </a:p>
          <a:p>
            <a:r>
              <a:rPr lang="en-GB" altLang="en-US" sz="2000">
                <a:latin typeface="Comic Sans MS" pitchFamily="66" charset="0"/>
              </a:rPr>
              <a:t>Symbolically (Boolean) it is written as      Y= A</a:t>
            </a:r>
            <a:r>
              <a:rPr lang="en-GB" altLang="en-US" sz="2000">
                <a:latin typeface="Comic Sans MS" pitchFamily="66" charset="0"/>
                <a:sym typeface="Marlett" pitchFamily="2" charset="2"/>
              </a:rPr>
              <a:t>B       and is read as</a:t>
            </a:r>
          </a:p>
          <a:p>
            <a:endParaRPr lang="en-GB" altLang="en-US" sz="2000">
              <a:latin typeface="Comic Sans MS" pitchFamily="66" charset="0"/>
              <a:sym typeface="Marlett" pitchFamily="2" charset="2"/>
            </a:endParaRPr>
          </a:p>
          <a:p>
            <a:r>
              <a:rPr lang="en-GB" altLang="en-US" sz="2000">
                <a:latin typeface="Comic Sans MS" pitchFamily="66" charset="0"/>
                <a:sym typeface="Marlett" pitchFamily="2" charset="2"/>
              </a:rPr>
              <a:t>‘A AND B gives the output Y’</a:t>
            </a:r>
            <a:endParaRPr lang="en-GB" altLang="en-US" sz="2000">
              <a:latin typeface="Times New Roman" pitchFamily="18" charset="0"/>
            </a:endParaRPr>
          </a:p>
        </p:txBody>
      </p:sp>
      <p:graphicFrame>
        <p:nvGraphicFramePr>
          <p:cNvPr id="8197" name="Object 5"/>
          <p:cNvGraphicFramePr>
            <a:graphicFrameLocks noChangeAspect="1"/>
          </p:cNvGraphicFramePr>
          <p:nvPr/>
        </p:nvGraphicFramePr>
        <p:xfrm>
          <a:off x="762000" y="4346575"/>
          <a:ext cx="6019800" cy="1520825"/>
        </p:xfrm>
        <a:graphic>
          <a:graphicData uri="http://schemas.openxmlformats.org/presentationml/2006/ole">
            <mc:AlternateContent xmlns:mc="http://schemas.openxmlformats.org/markup-compatibility/2006">
              <mc:Choice xmlns:v="urn:schemas-microsoft-com:vml" Requires="v">
                <p:oleObj spid="_x0000_s1039" name="Document" r:id="rId5" imgW="5629656" imgH="1423416" progId="Word.Document.8">
                  <p:embed/>
                </p:oleObj>
              </mc:Choice>
              <mc:Fallback>
                <p:oleObj name="Document" r:id="rId5" imgW="5629656" imgH="1423416" progId="Word.Document.8">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2000" y="4346575"/>
                        <a:ext cx="6019800" cy="152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8248461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457200" y="457200"/>
            <a:ext cx="77993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Here is another possible arrangement for the two switches. </a:t>
            </a:r>
            <a:endParaRPr lang="en-GB" altLang="en-US" sz="2000">
              <a:latin typeface="Times New Roman" pitchFamily="18" charset="0"/>
            </a:endParaRPr>
          </a:p>
        </p:txBody>
      </p:sp>
      <p:grpSp>
        <p:nvGrpSpPr>
          <p:cNvPr id="9219" name="Group 3"/>
          <p:cNvGrpSpPr>
            <a:grpSpLocks/>
          </p:cNvGrpSpPr>
          <p:nvPr/>
        </p:nvGrpSpPr>
        <p:grpSpPr bwMode="auto">
          <a:xfrm>
            <a:off x="990600" y="1295400"/>
            <a:ext cx="3352800" cy="2333625"/>
            <a:chOff x="624" y="816"/>
            <a:chExt cx="2112" cy="1470"/>
          </a:xfrm>
        </p:grpSpPr>
        <p:sp>
          <p:nvSpPr>
            <p:cNvPr id="9222" name="Text Box 4"/>
            <p:cNvSpPr txBox="1">
              <a:spLocks noChangeArrowheads="1"/>
            </p:cNvSpPr>
            <p:nvPr/>
          </p:nvSpPr>
          <p:spPr bwMode="auto">
            <a:xfrm>
              <a:off x="2160" y="1584"/>
              <a:ext cx="439"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Bulb</a:t>
              </a:r>
            </a:p>
          </p:txBody>
        </p:sp>
        <p:sp>
          <p:nvSpPr>
            <p:cNvPr id="9223" name="Line 5"/>
            <p:cNvSpPr>
              <a:spLocks noChangeShapeType="1"/>
            </p:cNvSpPr>
            <p:nvPr/>
          </p:nvSpPr>
          <p:spPr bwMode="auto">
            <a:xfrm>
              <a:off x="624" y="1263"/>
              <a:ext cx="0" cy="879"/>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24" name="Line 6"/>
            <p:cNvSpPr>
              <a:spLocks noChangeShapeType="1"/>
            </p:cNvSpPr>
            <p:nvPr/>
          </p:nvSpPr>
          <p:spPr bwMode="auto">
            <a:xfrm>
              <a:off x="624" y="2142"/>
              <a:ext cx="1248"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25" name="Line 7"/>
            <p:cNvSpPr>
              <a:spLocks noChangeShapeType="1"/>
            </p:cNvSpPr>
            <p:nvPr/>
          </p:nvSpPr>
          <p:spPr bwMode="auto">
            <a:xfrm>
              <a:off x="1872" y="1998"/>
              <a:ext cx="0" cy="288"/>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26" name="Line 8"/>
            <p:cNvSpPr>
              <a:spLocks noChangeShapeType="1"/>
            </p:cNvSpPr>
            <p:nvPr/>
          </p:nvSpPr>
          <p:spPr bwMode="auto">
            <a:xfrm>
              <a:off x="1968" y="1998"/>
              <a:ext cx="0" cy="288"/>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27" name="Line 9"/>
            <p:cNvSpPr>
              <a:spLocks noChangeShapeType="1"/>
            </p:cNvSpPr>
            <p:nvPr/>
          </p:nvSpPr>
          <p:spPr bwMode="auto">
            <a:xfrm>
              <a:off x="1920" y="2094"/>
              <a:ext cx="0" cy="96"/>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28" name="Line 10"/>
            <p:cNvSpPr>
              <a:spLocks noChangeShapeType="1"/>
            </p:cNvSpPr>
            <p:nvPr/>
          </p:nvSpPr>
          <p:spPr bwMode="auto">
            <a:xfrm>
              <a:off x="2016" y="2094"/>
              <a:ext cx="0" cy="96"/>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29" name="Line 11"/>
            <p:cNvSpPr>
              <a:spLocks noChangeShapeType="1"/>
            </p:cNvSpPr>
            <p:nvPr/>
          </p:nvSpPr>
          <p:spPr bwMode="auto">
            <a:xfrm>
              <a:off x="624" y="1263"/>
              <a:ext cx="227"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30" name="Line 12"/>
            <p:cNvSpPr>
              <a:spLocks noChangeShapeType="1"/>
            </p:cNvSpPr>
            <p:nvPr/>
          </p:nvSpPr>
          <p:spPr bwMode="auto">
            <a:xfrm flipV="1">
              <a:off x="2400" y="1248"/>
              <a:ext cx="19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31" name="Line 13"/>
            <p:cNvSpPr>
              <a:spLocks noChangeShapeType="1"/>
            </p:cNvSpPr>
            <p:nvPr/>
          </p:nvSpPr>
          <p:spPr bwMode="auto">
            <a:xfrm>
              <a:off x="2592" y="1263"/>
              <a:ext cx="0" cy="336"/>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32" name="Line 14"/>
            <p:cNvSpPr>
              <a:spLocks noChangeShapeType="1"/>
            </p:cNvSpPr>
            <p:nvPr/>
          </p:nvSpPr>
          <p:spPr bwMode="auto">
            <a:xfrm>
              <a:off x="2592" y="1776"/>
              <a:ext cx="0" cy="3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33" name="AutoShape 15"/>
            <p:cNvSpPr>
              <a:spLocks noChangeArrowheads="1"/>
            </p:cNvSpPr>
            <p:nvPr/>
          </p:nvSpPr>
          <p:spPr bwMode="auto">
            <a:xfrm>
              <a:off x="2592" y="1536"/>
              <a:ext cx="144" cy="240"/>
            </a:xfrm>
            <a:prstGeom prst="flowChartDelay">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9234" name="Text Box 16"/>
            <p:cNvSpPr txBox="1">
              <a:spLocks noChangeArrowheads="1"/>
            </p:cNvSpPr>
            <p:nvPr/>
          </p:nvSpPr>
          <p:spPr bwMode="auto">
            <a:xfrm>
              <a:off x="1296" y="816"/>
              <a:ext cx="23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A</a:t>
              </a:r>
            </a:p>
          </p:txBody>
        </p:sp>
        <p:sp>
          <p:nvSpPr>
            <p:cNvPr id="9235" name="Text Box 17"/>
            <p:cNvSpPr txBox="1">
              <a:spLocks noChangeArrowheads="1"/>
            </p:cNvSpPr>
            <p:nvPr/>
          </p:nvSpPr>
          <p:spPr bwMode="auto">
            <a:xfrm>
              <a:off x="1488" y="1382"/>
              <a:ext cx="217"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B</a:t>
              </a:r>
            </a:p>
          </p:txBody>
        </p:sp>
        <p:grpSp>
          <p:nvGrpSpPr>
            <p:cNvPr id="9236" name="Group 18"/>
            <p:cNvGrpSpPr>
              <a:grpSpLocks/>
            </p:cNvGrpSpPr>
            <p:nvPr/>
          </p:nvGrpSpPr>
          <p:grpSpPr bwMode="auto">
            <a:xfrm>
              <a:off x="864" y="879"/>
              <a:ext cx="1536" cy="576"/>
              <a:chOff x="1200" y="879"/>
              <a:chExt cx="1536" cy="576"/>
            </a:xfrm>
          </p:grpSpPr>
          <p:sp>
            <p:nvSpPr>
              <p:cNvPr id="9238" name="Line 19"/>
              <p:cNvSpPr>
                <a:spLocks noChangeShapeType="1"/>
              </p:cNvSpPr>
              <p:nvPr/>
            </p:nvSpPr>
            <p:spPr bwMode="auto">
              <a:xfrm flipV="1">
                <a:off x="1776" y="879"/>
                <a:ext cx="3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39" name="Line 20"/>
              <p:cNvSpPr>
                <a:spLocks noChangeShapeType="1"/>
              </p:cNvSpPr>
              <p:nvPr/>
            </p:nvSpPr>
            <p:spPr bwMode="auto">
              <a:xfrm flipV="1">
                <a:off x="1776" y="1263"/>
                <a:ext cx="384"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40" name="Line 21"/>
              <p:cNvSpPr>
                <a:spLocks noChangeShapeType="1"/>
              </p:cNvSpPr>
              <p:nvPr/>
            </p:nvSpPr>
            <p:spPr bwMode="auto">
              <a:xfrm>
                <a:off x="1200" y="1071"/>
                <a:ext cx="0" cy="3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41" name="Line 22"/>
              <p:cNvSpPr>
                <a:spLocks noChangeShapeType="1"/>
              </p:cNvSpPr>
              <p:nvPr/>
            </p:nvSpPr>
            <p:spPr bwMode="auto">
              <a:xfrm>
                <a:off x="1200" y="1071"/>
                <a:ext cx="576"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42" name="Line 23"/>
              <p:cNvSpPr>
                <a:spLocks noChangeShapeType="1"/>
              </p:cNvSpPr>
              <p:nvPr/>
            </p:nvSpPr>
            <p:spPr bwMode="auto">
              <a:xfrm>
                <a:off x="1200" y="1455"/>
                <a:ext cx="576"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43" name="Line 24"/>
              <p:cNvSpPr>
                <a:spLocks noChangeShapeType="1"/>
              </p:cNvSpPr>
              <p:nvPr/>
            </p:nvSpPr>
            <p:spPr bwMode="auto">
              <a:xfrm>
                <a:off x="2736" y="1071"/>
                <a:ext cx="0" cy="384"/>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44" name="Line 25"/>
              <p:cNvSpPr>
                <a:spLocks noChangeShapeType="1"/>
              </p:cNvSpPr>
              <p:nvPr/>
            </p:nvSpPr>
            <p:spPr bwMode="auto">
              <a:xfrm>
                <a:off x="2160" y="1071"/>
                <a:ext cx="576"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45" name="Line 26"/>
              <p:cNvSpPr>
                <a:spLocks noChangeShapeType="1"/>
              </p:cNvSpPr>
              <p:nvPr/>
            </p:nvSpPr>
            <p:spPr bwMode="auto">
              <a:xfrm>
                <a:off x="2160" y="1455"/>
                <a:ext cx="576"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9237" name="Line 27"/>
            <p:cNvSpPr>
              <a:spLocks noChangeShapeType="1"/>
            </p:cNvSpPr>
            <p:nvPr/>
          </p:nvSpPr>
          <p:spPr bwMode="auto">
            <a:xfrm>
              <a:off x="2037" y="2142"/>
              <a:ext cx="555"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9220" name="Text Box 28"/>
          <p:cNvSpPr txBox="1">
            <a:spLocks noChangeArrowheads="1"/>
          </p:cNvSpPr>
          <p:nvPr/>
        </p:nvSpPr>
        <p:spPr bwMode="auto">
          <a:xfrm>
            <a:off x="4572000" y="1052736"/>
            <a:ext cx="4343400"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smtClean="0">
                <a:latin typeface="Comic Sans MS" pitchFamily="66" charset="0"/>
              </a:rPr>
              <a:t>Q What About this Example</a:t>
            </a:r>
          </a:p>
          <a:p>
            <a:endParaRPr lang="en-GB" altLang="en-US" sz="2000" dirty="0">
              <a:latin typeface="Comic Sans MS" pitchFamily="66" charset="0"/>
            </a:endParaRPr>
          </a:p>
          <a:p>
            <a:r>
              <a:rPr lang="en-GB" altLang="en-US" sz="2000" dirty="0" smtClean="0">
                <a:latin typeface="Comic Sans MS" pitchFamily="66" charset="0"/>
              </a:rPr>
              <a:t>A In </a:t>
            </a:r>
            <a:r>
              <a:rPr lang="en-GB" altLang="en-US" sz="2000" dirty="0">
                <a:latin typeface="Comic Sans MS" pitchFamily="66" charset="0"/>
              </a:rPr>
              <a:t>this arrangement the bulb can light if either switch A or B is closed. </a:t>
            </a:r>
          </a:p>
          <a:p>
            <a:endParaRPr lang="en-GB" altLang="en-US" sz="2000" dirty="0">
              <a:latin typeface="Comic Sans MS" pitchFamily="66" charset="0"/>
            </a:endParaRPr>
          </a:p>
          <a:p>
            <a:r>
              <a:rPr lang="en-GB" altLang="en-US" sz="2000" dirty="0">
                <a:latin typeface="Comic Sans MS" pitchFamily="66" charset="0"/>
              </a:rPr>
              <a:t>This is an example of a circuit based on an OR gate. </a:t>
            </a:r>
          </a:p>
          <a:p>
            <a:endParaRPr lang="en-GB" altLang="en-US" sz="2000" dirty="0">
              <a:latin typeface="Comic Sans MS" pitchFamily="66" charset="0"/>
            </a:endParaRPr>
          </a:p>
          <a:p>
            <a:r>
              <a:rPr lang="en-GB" altLang="en-US" sz="2000" dirty="0">
                <a:latin typeface="Comic Sans MS" pitchFamily="66" charset="0"/>
              </a:rPr>
              <a:t>The 2 input OR table shows that</a:t>
            </a:r>
          </a:p>
          <a:p>
            <a:r>
              <a:rPr lang="en-GB" altLang="en-US" sz="2000" dirty="0">
                <a:latin typeface="Comic Sans MS" pitchFamily="66" charset="0"/>
              </a:rPr>
              <a:t>if one or both inputs A and B are digital 1, the output is a digital 1.</a:t>
            </a:r>
          </a:p>
          <a:p>
            <a:endParaRPr lang="en-GB" altLang="en-US" sz="2000" dirty="0">
              <a:latin typeface="Comic Sans MS" pitchFamily="66" charset="0"/>
            </a:endParaRPr>
          </a:p>
          <a:p>
            <a:r>
              <a:rPr lang="en-GB" altLang="en-US" sz="2000" dirty="0">
                <a:latin typeface="Comic Sans MS" pitchFamily="66" charset="0"/>
              </a:rPr>
              <a:t>The Boolean expression for an OR gate is  Y= A + B and is read as </a:t>
            </a:r>
          </a:p>
          <a:p>
            <a:endParaRPr lang="en-GB" altLang="en-US" sz="2000" dirty="0">
              <a:latin typeface="Comic Sans MS" pitchFamily="66" charset="0"/>
            </a:endParaRPr>
          </a:p>
          <a:p>
            <a:r>
              <a:rPr lang="en-GB" altLang="en-US" sz="2000" dirty="0">
                <a:latin typeface="Comic Sans MS" pitchFamily="66" charset="0"/>
              </a:rPr>
              <a:t>    ‘Y is the output of A OR B’.</a:t>
            </a:r>
            <a:endParaRPr lang="en-GB" altLang="en-US" sz="2000" dirty="0">
              <a:latin typeface="Times New Roman" pitchFamily="18" charset="0"/>
            </a:endParaRPr>
          </a:p>
        </p:txBody>
      </p:sp>
      <p:graphicFrame>
        <p:nvGraphicFramePr>
          <p:cNvPr id="9221" name="Object 29"/>
          <p:cNvGraphicFramePr>
            <a:graphicFrameLocks noChangeAspect="1"/>
          </p:cNvGraphicFramePr>
          <p:nvPr/>
        </p:nvGraphicFramePr>
        <p:xfrm>
          <a:off x="1069975" y="3911600"/>
          <a:ext cx="6319838" cy="1597025"/>
        </p:xfrm>
        <a:graphic>
          <a:graphicData uri="http://schemas.openxmlformats.org/presentationml/2006/ole">
            <mc:AlternateContent xmlns:mc="http://schemas.openxmlformats.org/markup-compatibility/2006">
              <mc:Choice xmlns:v="urn:schemas-microsoft-com:vml" Requires="v">
                <p:oleObj spid="_x0000_s2056" name="Document" r:id="rId3" imgW="5629656" imgH="1423416" progId="Word.Document.8">
                  <p:embed/>
                </p:oleObj>
              </mc:Choice>
              <mc:Fallback>
                <p:oleObj name="Document" r:id="rId3" imgW="5629656" imgH="1423416"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75" y="3911600"/>
                        <a:ext cx="6319838" cy="1597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 name="Rectangle 25"/>
          <p:cNvSpPr>
            <a:spLocks noChangeArrowheads="1"/>
          </p:cNvSpPr>
          <p:nvPr/>
        </p:nvSpPr>
        <p:spPr bwMode="auto">
          <a:xfrm>
            <a:off x="4572000" y="1606549"/>
            <a:ext cx="4176464" cy="1106488"/>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Tree>
    <p:extLst>
      <p:ext uri="{BB962C8B-B14F-4D97-AF65-F5344CB8AC3E}">
        <p14:creationId xmlns:p14="http://schemas.microsoft.com/office/powerpoint/2010/main" val="401443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0"/>
                                        </p:tgtEl>
                                      </p:cBhvr>
                                    </p:animEffect>
                                    <p:set>
                                      <p:cBhvr>
                                        <p:cTn id="7" dur="1" fill="hold">
                                          <p:stCondLst>
                                            <p:cond delay="499"/>
                                          </p:stCondLst>
                                        </p:cTn>
                                        <p:tgtEl>
                                          <p:spTgt spid="3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533400" y="457200"/>
            <a:ext cx="8229600" cy="588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a:latin typeface="Comic Sans MS" pitchFamily="66" charset="0"/>
              </a:rPr>
              <a:t>These logic gates are represented by</a:t>
            </a:r>
          </a:p>
          <a:p>
            <a:r>
              <a:rPr lang="en-GB" altLang="en-US" sz="2000" dirty="0">
                <a:latin typeface="Comic Sans MS" pitchFamily="66" charset="0"/>
              </a:rPr>
              <a:t>                      </a:t>
            </a:r>
          </a:p>
          <a:p>
            <a:r>
              <a:rPr lang="en-GB" altLang="en-US" sz="2000" dirty="0">
                <a:latin typeface="Comic Sans MS" pitchFamily="66" charset="0"/>
              </a:rPr>
              <a:t>AND gate                                          Y = A</a:t>
            </a:r>
            <a:r>
              <a:rPr lang="en-GB" altLang="en-US" sz="2000" dirty="0">
                <a:latin typeface="Comic Sans MS" pitchFamily="66" charset="0"/>
                <a:sym typeface="Marlett" pitchFamily="2" charset="2"/>
              </a:rPr>
              <a:t></a:t>
            </a:r>
            <a:r>
              <a:rPr lang="en-GB" altLang="en-US" sz="2000" dirty="0">
                <a:latin typeface="Comic Sans MS" pitchFamily="66" charset="0"/>
              </a:rPr>
              <a:t>B       (also Y=AB)</a:t>
            </a:r>
          </a:p>
          <a:p>
            <a:endParaRPr lang="en-GB" altLang="en-US" sz="2000" dirty="0">
              <a:latin typeface="Comic Sans MS" pitchFamily="66" charset="0"/>
            </a:endParaRPr>
          </a:p>
          <a:p>
            <a:endParaRPr lang="en-GB" altLang="en-US" sz="2000" dirty="0">
              <a:latin typeface="Comic Sans MS" pitchFamily="66" charset="0"/>
            </a:endParaRPr>
          </a:p>
          <a:p>
            <a:endParaRPr lang="en-GB" altLang="en-US" sz="2000" dirty="0">
              <a:latin typeface="Comic Sans MS" pitchFamily="66" charset="0"/>
            </a:endParaRPr>
          </a:p>
          <a:p>
            <a:r>
              <a:rPr lang="en-GB" altLang="en-US" sz="2000" dirty="0">
                <a:latin typeface="Comic Sans MS" pitchFamily="66" charset="0"/>
              </a:rPr>
              <a:t>OR gate                                             Y = A+B </a:t>
            </a:r>
          </a:p>
          <a:p>
            <a:endParaRPr lang="en-GB" altLang="en-US" sz="2000" dirty="0">
              <a:latin typeface="Comic Sans MS" pitchFamily="66" charset="0"/>
            </a:endParaRPr>
          </a:p>
          <a:p>
            <a:endParaRPr lang="en-GB" altLang="en-US" sz="2000" dirty="0">
              <a:latin typeface="Comic Sans MS" pitchFamily="66" charset="0"/>
            </a:endParaRPr>
          </a:p>
          <a:p>
            <a:r>
              <a:rPr lang="en-GB" altLang="en-US" sz="2000" dirty="0">
                <a:latin typeface="Comic Sans MS" pitchFamily="66" charset="0"/>
              </a:rPr>
              <a:t>Both of these gates have 2 inputs and 1 output. A larger number of inputs are possible (see later).</a:t>
            </a:r>
          </a:p>
          <a:p>
            <a:endParaRPr lang="en-GB" altLang="en-US" sz="2000" dirty="0">
              <a:latin typeface="Comic Sans MS" pitchFamily="66" charset="0"/>
            </a:endParaRPr>
          </a:p>
          <a:p>
            <a:r>
              <a:rPr lang="en-GB" altLang="en-US" sz="2000" dirty="0">
                <a:latin typeface="Comic Sans MS" pitchFamily="66" charset="0"/>
              </a:rPr>
              <a:t>The NOT gate or</a:t>
            </a:r>
            <a:r>
              <a:rPr lang="en-GB" altLang="en-US" sz="2000" b="1" dirty="0">
                <a:latin typeface="Comic Sans MS" pitchFamily="66" charset="0"/>
              </a:rPr>
              <a:t> inverter</a:t>
            </a:r>
            <a:r>
              <a:rPr lang="en-GB" altLang="en-US" sz="2000" dirty="0">
                <a:latin typeface="Comic Sans MS" pitchFamily="66" charset="0"/>
              </a:rPr>
              <a:t> consists of a single input and the output is the opposite or </a:t>
            </a:r>
            <a:r>
              <a:rPr lang="en-GB" altLang="en-US" sz="2000" b="1" dirty="0">
                <a:latin typeface="Comic Sans MS" pitchFamily="66" charset="0"/>
              </a:rPr>
              <a:t>complement</a:t>
            </a:r>
            <a:r>
              <a:rPr lang="en-GB" altLang="en-US" sz="2000" dirty="0">
                <a:latin typeface="Comic Sans MS" pitchFamily="66" charset="0"/>
              </a:rPr>
              <a:t> of the input</a:t>
            </a:r>
          </a:p>
          <a:p>
            <a:endParaRPr lang="en-GB" altLang="en-US" sz="2000" dirty="0">
              <a:latin typeface="Comic Sans MS" pitchFamily="66" charset="0"/>
            </a:endParaRPr>
          </a:p>
          <a:p>
            <a:endParaRPr lang="en-GB" altLang="en-US" sz="2000" dirty="0">
              <a:latin typeface="Comic Sans MS" pitchFamily="66" charset="0"/>
            </a:endParaRPr>
          </a:p>
          <a:p>
            <a:r>
              <a:rPr lang="en-GB" altLang="en-US" sz="2000" dirty="0">
                <a:latin typeface="Comic Sans MS" pitchFamily="66" charset="0"/>
              </a:rPr>
              <a:t>NOT gate </a:t>
            </a:r>
          </a:p>
          <a:p>
            <a:endParaRPr lang="en-GB" altLang="en-US" sz="2000" dirty="0">
              <a:latin typeface="Comic Sans MS" pitchFamily="66" charset="0"/>
            </a:endParaRPr>
          </a:p>
          <a:p>
            <a:r>
              <a:rPr lang="en-GB" altLang="en-US" sz="2000" dirty="0">
                <a:latin typeface="Comic Sans MS" pitchFamily="66" charset="0"/>
              </a:rPr>
              <a:t>                         For example 0 = 1 and 1 = 0</a:t>
            </a:r>
          </a:p>
        </p:txBody>
      </p:sp>
      <p:grpSp>
        <p:nvGrpSpPr>
          <p:cNvPr id="10243" name="Group 3"/>
          <p:cNvGrpSpPr>
            <a:grpSpLocks/>
          </p:cNvGrpSpPr>
          <p:nvPr/>
        </p:nvGrpSpPr>
        <p:grpSpPr bwMode="auto">
          <a:xfrm>
            <a:off x="2819400" y="5257800"/>
            <a:ext cx="1676400" cy="571500"/>
            <a:chOff x="720" y="2784"/>
            <a:chExt cx="1056" cy="360"/>
          </a:xfrm>
        </p:grpSpPr>
        <p:pic>
          <p:nvPicPr>
            <p:cNvPr id="1026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 y="2784"/>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67" name="Rectangle 5"/>
            <p:cNvSpPr>
              <a:spLocks noChangeArrowheads="1"/>
            </p:cNvSpPr>
            <p:nvPr/>
          </p:nvSpPr>
          <p:spPr bwMode="auto">
            <a:xfrm>
              <a:off x="1440" y="2832"/>
              <a:ext cx="336" cy="288"/>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10244" name="Group 6"/>
          <p:cNvGrpSpPr>
            <a:grpSpLocks/>
          </p:cNvGrpSpPr>
          <p:nvPr/>
        </p:nvGrpSpPr>
        <p:grpSpPr bwMode="auto">
          <a:xfrm>
            <a:off x="2362200" y="914400"/>
            <a:ext cx="2209800" cy="838200"/>
            <a:chOff x="1584" y="912"/>
            <a:chExt cx="1392" cy="528"/>
          </a:xfrm>
        </p:grpSpPr>
        <p:grpSp>
          <p:nvGrpSpPr>
            <p:cNvPr id="10260" name="Group 7"/>
            <p:cNvGrpSpPr>
              <a:grpSpLocks/>
            </p:cNvGrpSpPr>
            <p:nvPr/>
          </p:nvGrpSpPr>
          <p:grpSpPr bwMode="auto">
            <a:xfrm>
              <a:off x="1872" y="960"/>
              <a:ext cx="1104" cy="360"/>
              <a:chOff x="2208" y="1056"/>
              <a:chExt cx="1104" cy="360"/>
            </a:xfrm>
          </p:grpSpPr>
          <p:pic>
            <p:nvPicPr>
              <p:cNvPr id="1026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65" name="Rectangle 9"/>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0261" name="Text Box 10"/>
            <p:cNvSpPr txBox="1">
              <a:spLocks noChangeArrowheads="1"/>
            </p:cNvSpPr>
            <p:nvPr/>
          </p:nvSpPr>
          <p:spPr bwMode="auto">
            <a:xfrm>
              <a:off x="1584" y="912"/>
              <a:ext cx="25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0262" name="Text Box 11"/>
            <p:cNvSpPr txBox="1">
              <a:spLocks noChangeArrowheads="1"/>
            </p:cNvSpPr>
            <p:nvPr/>
          </p:nvSpPr>
          <p:spPr bwMode="auto">
            <a:xfrm>
              <a:off x="1584" y="1152"/>
              <a:ext cx="23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B</a:t>
              </a:r>
            </a:p>
          </p:txBody>
        </p:sp>
        <p:sp>
          <p:nvSpPr>
            <p:cNvPr id="10263" name="Text Box 12"/>
            <p:cNvSpPr txBox="1">
              <a:spLocks noChangeArrowheads="1"/>
            </p:cNvSpPr>
            <p:nvPr/>
          </p:nvSpPr>
          <p:spPr bwMode="auto">
            <a:xfrm>
              <a:off x="2640" y="1008"/>
              <a:ext cx="23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Y</a:t>
              </a:r>
            </a:p>
          </p:txBody>
        </p:sp>
      </p:grpSp>
      <p:grpSp>
        <p:nvGrpSpPr>
          <p:cNvPr id="10245" name="Group 13"/>
          <p:cNvGrpSpPr>
            <a:grpSpLocks/>
          </p:cNvGrpSpPr>
          <p:nvPr/>
        </p:nvGrpSpPr>
        <p:grpSpPr bwMode="auto">
          <a:xfrm>
            <a:off x="2366963" y="2057400"/>
            <a:ext cx="2357437" cy="838200"/>
            <a:chOff x="1491" y="1296"/>
            <a:chExt cx="1485" cy="528"/>
          </a:xfrm>
        </p:grpSpPr>
        <p:grpSp>
          <p:nvGrpSpPr>
            <p:cNvPr id="10254" name="Group 14"/>
            <p:cNvGrpSpPr>
              <a:grpSpLocks/>
            </p:cNvGrpSpPr>
            <p:nvPr/>
          </p:nvGrpSpPr>
          <p:grpSpPr bwMode="auto">
            <a:xfrm>
              <a:off x="1827" y="1392"/>
              <a:ext cx="1149" cy="372"/>
              <a:chOff x="2355" y="1968"/>
              <a:chExt cx="1149" cy="372"/>
            </a:xfrm>
          </p:grpSpPr>
          <p:pic>
            <p:nvPicPr>
              <p:cNvPr id="10258" name="Picture 1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59" name="Rectangle 16"/>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0255" name="Text Box 17"/>
            <p:cNvSpPr txBox="1">
              <a:spLocks noChangeArrowheads="1"/>
            </p:cNvSpPr>
            <p:nvPr/>
          </p:nvSpPr>
          <p:spPr bwMode="auto">
            <a:xfrm>
              <a:off x="1491" y="1296"/>
              <a:ext cx="25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0256" name="Text Box 18"/>
            <p:cNvSpPr txBox="1">
              <a:spLocks noChangeArrowheads="1"/>
            </p:cNvSpPr>
            <p:nvPr/>
          </p:nvSpPr>
          <p:spPr bwMode="auto">
            <a:xfrm>
              <a:off x="1491" y="1536"/>
              <a:ext cx="23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B</a:t>
              </a:r>
            </a:p>
          </p:txBody>
        </p:sp>
        <p:sp>
          <p:nvSpPr>
            <p:cNvPr id="10257" name="Text Box 19"/>
            <p:cNvSpPr txBox="1">
              <a:spLocks noChangeArrowheads="1"/>
            </p:cNvSpPr>
            <p:nvPr/>
          </p:nvSpPr>
          <p:spPr bwMode="auto">
            <a:xfrm>
              <a:off x="2544" y="1392"/>
              <a:ext cx="23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Y</a:t>
              </a:r>
            </a:p>
          </p:txBody>
        </p:sp>
      </p:grpSp>
      <p:sp>
        <p:nvSpPr>
          <p:cNvPr id="10246" name="Rectangle 20"/>
          <p:cNvSpPr>
            <a:spLocks noChangeArrowheads="1"/>
          </p:cNvSpPr>
          <p:nvPr/>
        </p:nvSpPr>
        <p:spPr bwMode="auto">
          <a:xfrm>
            <a:off x="2362200" y="5286375"/>
            <a:ext cx="40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0247" name="Rectangle 21"/>
          <p:cNvSpPr>
            <a:spLocks noChangeArrowheads="1"/>
          </p:cNvSpPr>
          <p:nvPr/>
        </p:nvSpPr>
        <p:spPr bwMode="auto">
          <a:xfrm>
            <a:off x="3962400" y="5334000"/>
            <a:ext cx="3476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Y</a:t>
            </a:r>
          </a:p>
        </p:txBody>
      </p:sp>
      <p:grpSp>
        <p:nvGrpSpPr>
          <p:cNvPr id="10248" name="Group 22"/>
          <p:cNvGrpSpPr>
            <a:grpSpLocks/>
          </p:cNvGrpSpPr>
          <p:nvPr/>
        </p:nvGrpSpPr>
        <p:grpSpPr bwMode="auto">
          <a:xfrm>
            <a:off x="5105400" y="5318125"/>
            <a:ext cx="1377950" cy="396875"/>
            <a:chOff x="2928" y="3408"/>
            <a:chExt cx="868" cy="250"/>
          </a:xfrm>
        </p:grpSpPr>
        <p:sp>
          <p:nvSpPr>
            <p:cNvPr id="10252" name="Rectangle 23"/>
            <p:cNvSpPr>
              <a:spLocks noChangeArrowheads="1"/>
            </p:cNvSpPr>
            <p:nvPr/>
          </p:nvSpPr>
          <p:spPr bwMode="auto">
            <a:xfrm>
              <a:off x="2928" y="3408"/>
              <a:ext cx="86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Y= A or A’</a:t>
              </a:r>
            </a:p>
          </p:txBody>
        </p:sp>
        <p:sp>
          <p:nvSpPr>
            <p:cNvPr id="10253" name="Line 24"/>
            <p:cNvSpPr>
              <a:spLocks noChangeShapeType="1"/>
            </p:cNvSpPr>
            <p:nvPr/>
          </p:nvSpPr>
          <p:spPr bwMode="auto">
            <a:xfrm>
              <a:off x="3264" y="3408"/>
              <a:ext cx="96"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aphicFrame>
        <p:nvGraphicFramePr>
          <p:cNvPr id="10249" name="Object 25"/>
          <p:cNvGraphicFramePr>
            <a:graphicFrameLocks noChangeAspect="1"/>
          </p:cNvGraphicFramePr>
          <p:nvPr/>
        </p:nvGraphicFramePr>
        <p:xfrm>
          <a:off x="609600" y="5715000"/>
          <a:ext cx="5629275" cy="914400"/>
        </p:xfrm>
        <a:graphic>
          <a:graphicData uri="http://schemas.openxmlformats.org/presentationml/2006/ole">
            <mc:AlternateContent xmlns:mc="http://schemas.openxmlformats.org/markup-compatibility/2006">
              <mc:Choice xmlns:v="urn:schemas-microsoft-com:vml" Requires="v">
                <p:oleObj spid="_x0000_s3080" name="Document" r:id="rId6" imgW="5629656" imgH="914400" progId="Word.Document.8">
                  <p:embed/>
                </p:oleObj>
              </mc:Choice>
              <mc:Fallback>
                <p:oleObj name="Document" r:id="rId6" imgW="5629656" imgH="914400" progId="Word.Document.8">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9600" y="5715000"/>
                        <a:ext cx="5629275"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50" name="Line 26"/>
          <p:cNvSpPr>
            <a:spLocks noChangeShapeType="1"/>
          </p:cNvSpPr>
          <p:nvPr/>
        </p:nvSpPr>
        <p:spPr bwMode="auto">
          <a:xfrm>
            <a:off x="4038600" y="5943600"/>
            <a:ext cx="198438"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51" name="Line 27"/>
          <p:cNvSpPr>
            <a:spLocks noChangeShapeType="1"/>
          </p:cNvSpPr>
          <p:nvPr/>
        </p:nvSpPr>
        <p:spPr bwMode="auto">
          <a:xfrm>
            <a:off x="5135563" y="5943600"/>
            <a:ext cx="198437"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803419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290" name="Group 2"/>
          <p:cNvGrpSpPr>
            <a:grpSpLocks/>
          </p:cNvGrpSpPr>
          <p:nvPr/>
        </p:nvGrpSpPr>
        <p:grpSpPr bwMode="auto">
          <a:xfrm>
            <a:off x="5562600" y="2990850"/>
            <a:ext cx="1752600" cy="514350"/>
            <a:chOff x="2355" y="1968"/>
            <a:chExt cx="1149" cy="372"/>
          </a:xfrm>
        </p:grpSpPr>
        <p:pic>
          <p:nvPicPr>
            <p:cNvPr id="1236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367" name="Rectangle 4"/>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2291" name="Text Box 5"/>
          <p:cNvSpPr txBox="1">
            <a:spLocks noChangeArrowheads="1"/>
          </p:cNvSpPr>
          <p:nvPr/>
        </p:nvSpPr>
        <p:spPr bwMode="auto">
          <a:xfrm>
            <a:off x="304800" y="381000"/>
            <a:ext cx="82296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smtClean="0">
                <a:latin typeface="Comic Sans MS" pitchFamily="66" charset="0"/>
              </a:rPr>
              <a:t>The LAWS of Boolean Algebra</a:t>
            </a:r>
            <a:endParaRPr lang="en-GB" altLang="en-US" sz="2000" dirty="0">
              <a:latin typeface="Comic Sans MS" pitchFamily="66" charset="0"/>
            </a:endParaRPr>
          </a:p>
          <a:p>
            <a:endParaRPr lang="en-GB" altLang="en-US" sz="2000" dirty="0">
              <a:latin typeface="Comic Sans MS" pitchFamily="66" charset="0"/>
            </a:endParaRPr>
          </a:p>
          <a:p>
            <a:r>
              <a:rPr lang="en-GB" altLang="en-US" sz="2000" dirty="0">
                <a:latin typeface="Comic Sans MS" pitchFamily="66" charset="0"/>
              </a:rPr>
              <a:t>                       AND gates                                       OR gates</a:t>
            </a:r>
          </a:p>
        </p:txBody>
      </p:sp>
      <p:grpSp>
        <p:nvGrpSpPr>
          <p:cNvPr id="12292" name="Group 6"/>
          <p:cNvGrpSpPr>
            <a:grpSpLocks/>
          </p:cNvGrpSpPr>
          <p:nvPr/>
        </p:nvGrpSpPr>
        <p:grpSpPr bwMode="auto">
          <a:xfrm>
            <a:off x="519113" y="2227263"/>
            <a:ext cx="3898900" cy="744537"/>
            <a:chOff x="326" y="1403"/>
            <a:chExt cx="2456" cy="469"/>
          </a:xfrm>
        </p:grpSpPr>
        <p:sp>
          <p:nvSpPr>
            <p:cNvPr id="12360" name="Text Box 7"/>
            <p:cNvSpPr txBox="1">
              <a:spLocks noChangeArrowheads="1"/>
            </p:cNvSpPr>
            <p:nvPr/>
          </p:nvSpPr>
          <p:spPr bwMode="auto">
            <a:xfrm>
              <a:off x="374" y="1584"/>
              <a:ext cx="20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1</a:t>
              </a:r>
            </a:p>
          </p:txBody>
        </p:sp>
        <p:grpSp>
          <p:nvGrpSpPr>
            <p:cNvPr id="12361" name="Group 8"/>
            <p:cNvGrpSpPr>
              <a:grpSpLocks/>
            </p:cNvGrpSpPr>
            <p:nvPr/>
          </p:nvGrpSpPr>
          <p:grpSpPr bwMode="auto">
            <a:xfrm>
              <a:off x="678" y="1439"/>
              <a:ext cx="892" cy="271"/>
              <a:chOff x="2208" y="1056"/>
              <a:chExt cx="1104" cy="360"/>
            </a:xfrm>
          </p:grpSpPr>
          <p:pic>
            <p:nvPicPr>
              <p:cNvPr id="12364"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365" name="Rectangle 10"/>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2362" name="Text Box 11"/>
            <p:cNvSpPr txBox="1">
              <a:spLocks noChangeArrowheads="1"/>
            </p:cNvSpPr>
            <p:nvPr/>
          </p:nvSpPr>
          <p:spPr bwMode="auto">
            <a:xfrm>
              <a:off x="326" y="1403"/>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2363" name="Rectangle 12"/>
            <p:cNvSpPr>
              <a:spLocks noChangeArrowheads="1"/>
            </p:cNvSpPr>
            <p:nvPr/>
          </p:nvSpPr>
          <p:spPr bwMode="auto">
            <a:xfrm>
              <a:off x="1453" y="1440"/>
              <a:ext cx="1329"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A</a:t>
              </a:r>
              <a:r>
                <a:rPr lang="en-GB" altLang="en-US" sz="2200">
                  <a:latin typeface="Comic Sans MS" pitchFamily="66" charset="0"/>
                  <a:sym typeface="Marlett" pitchFamily="2" charset="2"/>
                </a:rPr>
                <a:t></a:t>
              </a:r>
              <a:r>
                <a:rPr lang="en-GB" altLang="en-US" sz="2200">
                  <a:latin typeface="Comic Sans MS" pitchFamily="66" charset="0"/>
                </a:rPr>
                <a:t>1 = A</a:t>
              </a:r>
              <a:r>
                <a:rPr lang="en-GB" altLang="en-US" sz="2000">
                  <a:latin typeface="Comic Sans MS" pitchFamily="66" charset="0"/>
                </a:rPr>
                <a:t>      (2)</a:t>
              </a:r>
            </a:p>
          </p:txBody>
        </p:sp>
      </p:grpSp>
      <p:grpSp>
        <p:nvGrpSpPr>
          <p:cNvPr id="12293" name="Group 13"/>
          <p:cNvGrpSpPr>
            <a:grpSpLocks/>
          </p:cNvGrpSpPr>
          <p:nvPr/>
        </p:nvGrpSpPr>
        <p:grpSpPr bwMode="auto">
          <a:xfrm>
            <a:off x="533400" y="1447800"/>
            <a:ext cx="3835400" cy="820738"/>
            <a:chOff x="336" y="912"/>
            <a:chExt cx="2416" cy="517"/>
          </a:xfrm>
        </p:grpSpPr>
        <p:sp>
          <p:nvSpPr>
            <p:cNvPr id="12353" name="Text Box 14"/>
            <p:cNvSpPr txBox="1">
              <a:spLocks noChangeArrowheads="1"/>
            </p:cNvSpPr>
            <p:nvPr/>
          </p:nvSpPr>
          <p:spPr bwMode="auto">
            <a:xfrm>
              <a:off x="336" y="1141"/>
              <a:ext cx="23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0</a:t>
              </a:r>
            </a:p>
          </p:txBody>
        </p:sp>
        <p:grpSp>
          <p:nvGrpSpPr>
            <p:cNvPr id="12354" name="Group 15"/>
            <p:cNvGrpSpPr>
              <a:grpSpLocks/>
            </p:cNvGrpSpPr>
            <p:nvPr/>
          </p:nvGrpSpPr>
          <p:grpSpPr bwMode="auto">
            <a:xfrm>
              <a:off x="336" y="912"/>
              <a:ext cx="2416" cy="355"/>
              <a:chOff x="336" y="912"/>
              <a:chExt cx="2416" cy="355"/>
            </a:xfrm>
          </p:grpSpPr>
          <p:grpSp>
            <p:nvGrpSpPr>
              <p:cNvPr id="12355" name="Group 16"/>
              <p:cNvGrpSpPr>
                <a:grpSpLocks/>
              </p:cNvGrpSpPr>
              <p:nvPr/>
            </p:nvGrpSpPr>
            <p:grpSpPr bwMode="auto">
              <a:xfrm>
                <a:off x="678" y="996"/>
                <a:ext cx="892" cy="271"/>
                <a:chOff x="2208" y="1056"/>
                <a:chExt cx="1104" cy="360"/>
              </a:xfrm>
            </p:grpSpPr>
            <p:pic>
              <p:nvPicPr>
                <p:cNvPr id="12358" name="Picture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359" name="Rectangle 18"/>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2356" name="Text Box 19"/>
              <p:cNvSpPr txBox="1">
                <a:spLocks noChangeArrowheads="1"/>
              </p:cNvSpPr>
              <p:nvPr/>
            </p:nvSpPr>
            <p:spPr bwMode="auto">
              <a:xfrm>
                <a:off x="336" y="912"/>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2357" name="Rectangle 20"/>
              <p:cNvSpPr>
                <a:spLocks noChangeArrowheads="1"/>
              </p:cNvSpPr>
              <p:nvPr/>
            </p:nvSpPr>
            <p:spPr bwMode="auto">
              <a:xfrm>
                <a:off x="1443" y="979"/>
                <a:ext cx="1309"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A</a:t>
                </a:r>
                <a:r>
                  <a:rPr lang="en-GB" altLang="en-US" sz="2200">
                    <a:latin typeface="Comic Sans MS" pitchFamily="66" charset="0"/>
                    <a:sym typeface="Marlett" pitchFamily="2" charset="2"/>
                  </a:rPr>
                  <a:t></a:t>
                </a:r>
                <a:r>
                  <a:rPr lang="en-GB" altLang="en-US" sz="2200">
                    <a:latin typeface="Comic Sans MS" pitchFamily="66" charset="0"/>
                  </a:rPr>
                  <a:t>0 = 0</a:t>
                </a:r>
                <a:r>
                  <a:rPr lang="en-GB" altLang="en-US" sz="2000">
                    <a:latin typeface="Comic Sans MS" pitchFamily="66" charset="0"/>
                  </a:rPr>
                  <a:t>      (1)</a:t>
                </a:r>
              </a:p>
            </p:txBody>
          </p:sp>
        </p:grpSp>
      </p:grpSp>
      <p:grpSp>
        <p:nvGrpSpPr>
          <p:cNvPr id="12294" name="Group 21"/>
          <p:cNvGrpSpPr>
            <a:grpSpLocks/>
          </p:cNvGrpSpPr>
          <p:nvPr/>
        </p:nvGrpSpPr>
        <p:grpSpPr bwMode="auto">
          <a:xfrm>
            <a:off x="76200" y="3733800"/>
            <a:ext cx="4310063" cy="457200"/>
            <a:chOff x="48" y="2352"/>
            <a:chExt cx="2714" cy="288"/>
          </a:xfrm>
        </p:grpSpPr>
        <p:sp>
          <p:nvSpPr>
            <p:cNvPr id="12340" name="Text Box 22"/>
            <p:cNvSpPr txBox="1">
              <a:spLocks noChangeArrowheads="1"/>
            </p:cNvSpPr>
            <p:nvPr/>
          </p:nvSpPr>
          <p:spPr bwMode="auto">
            <a:xfrm>
              <a:off x="48" y="2352"/>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grpSp>
          <p:nvGrpSpPr>
            <p:cNvPr id="12341" name="Group 23"/>
            <p:cNvGrpSpPr>
              <a:grpSpLocks/>
            </p:cNvGrpSpPr>
            <p:nvPr/>
          </p:nvGrpSpPr>
          <p:grpSpPr bwMode="auto">
            <a:xfrm>
              <a:off x="678" y="2359"/>
              <a:ext cx="892" cy="270"/>
              <a:chOff x="2208" y="1056"/>
              <a:chExt cx="1104" cy="360"/>
            </a:xfrm>
          </p:grpSpPr>
          <p:pic>
            <p:nvPicPr>
              <p:cNvPr id="12351" name="Picture 2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352" name="Rectangle 25"/>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2342" name="Rectangle 26"/>
            <p:cNvSpPr>
              <a:spLocks noChangeArrowheads="1"/>
            </p:cNvSpPr>
            <p:nvPr/>
          </p:nvSpPr>
          <p:spPr bwMode="auto">
            <a:xfrm>
              <a:off x="649" y="2387"/>
              <a:ext cx="155" cy="253"/>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2343" name="Line 27"/>
            <p:cNvSpPr>
              <a:spLocks noChangeShapeType="1"/>
            </p:cNvSpPr>
            <p:nvPr/>
          </p:nvSpPr>
          <p:spPr bwMode="auto">
            <a:xfrm flipH="1">
              <a:off x="264" y="2413"/>
              <a:ext cx="543"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44" name="Line 28"/>
            <p:cNvSpPr>
              <a:spLocks noChangeShapeType="1"/>
            </p:cNvSpPr>
            <p:nvPr/>
          </p:nvSpPr>
          <p:spPr bwMode="auto">
            <a:xfrm>
              <a:off x="368" y="2413"/>
              <a:ext cx="0" cy="108"/>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45" name="Line 29"/>
            <p:cNvSpPr>
              <a:spLocks noChangeShapeType="1"/>
            </p:cNvSpPr>
            <p:nvPr/>
          </p:nvSpPr>
          <p:spPr bwMode="auto">
            <a:xfrm>
              <a:off x="368" y="2521"/>
              <a:ext cx="77"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46" name="AutoShape 30"/>
            <p:cNvSpPr>
              <a:spLocks noChangeArrowheads="1"/>
            </p:cNvSpPr>
            <p:nvPr/>
          </p:nvSpPr>
          <p:spPr bwMode="auto">
            <a:xfrm rot="-9000000">
              <a:off x="406" y="2472"/>
              <a:ext cx="151" cy="121"/>
            </a:xfrm>
            <a:prstGeom prst="triangle">
              <a:avLst>
                <a:gd name="adj" fmla="val 50000"/>
              </a:avLst>
            </a:prstGeom>
            <a:noFill/>
            <a:ln w="254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2347" name="Oval 31"/>
            <p:cNvSpPr>
              <a:spLocks noChangeArrowheads="1"/>
            </p:cNvSpPr>
            <p:nvPr/>
          </p:nvSpPr>
          <p:spPr bwMode="auto">
            <a:xfrm>
              <a:off x="581" y="2501"/>
              <a:ext cx="39" cy="36"/>
            </a:xfrm>
            <a:prstGeom prst="ellipse">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2348" name="Line 32"/>
            <p:cNvSpPr>
              <a:spLocks noChangeShapeType="1"/>
            </p:cNvSpPr>
            <p:nvPr/>
          </p:nvSpPr>
          <p:spPr bwMode="auto">
            <a:xfrm>
              <a:off x="636" y="2521"/>
              <a:ext cx="1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49" name="Rectangle 33"/>
            <p:cNvSpPr>
              <a:spLocks noChangeArrowheads="1"/>
            </p:cNvSpPr>
            <p:nvPr/>
          </p:nvSpPr>
          <p:spPr bwMode="auto">
            <a:xfrm>
              <a:off x="1453" y="2355"/>
              <a:ext cx="1309"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A</a:t>
              </a:r>
              <a:r>
                <a:rPr lang="en-GB" altLang="en-US" sz="2200">
                  <a:latin typeface="Comic Sans MS" pitchFamily="66" charset="0"/>
                  <a:sym typeface="Marlett" pitchFamily="2" charset="2"/>
                </a:rPr>
                <a:t></a:t>
              </a:r>
              <a:r>
                <a:rPr lang="en-GB" altLang="en-US" sz="2200">
                  <a:latin typeface="Comic Sans MS" pitchFamily="66" charset="0"/>
                </a:rPr>
                <a:t>A = 0</a:t>
              </a:r>
              <a:r>
                <a:rPr lang="en-GB" altLang="en-US" sz="2000">
                  <a:latin typeface="Comic Sans MS" pitchFamily="66" charset="0"/>
                </a:rPr>
                <a:t>     (4)</a:t>
              </a:r>
            </a:p>
          </p:txBody>
        </p:sp>
        <p:sp>
          <p:nvSpPr>
            <p:cNvPr id="12350" name="Line 34"/>
            <p:cNvSpPr>
              <a:spLocks noChangeShapeType="1"/>
            </p:cNvSpPr>
            <p:nvPr/>
          </p:nvSpPr>
          <p:spPr bwMode="auto">
            <a:xfrm>
              <a:off x="1824" y="2377"/>
              <a:ext cx="101"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2295" name="Group 35"/>
          <p:cNvGrpSpPr>
            <a:grpSpLocks/>
          </p:cNvGrpSpPr>
          <p:nvPr/>
        </p:nvGrpSpPr>
        <p:grpSpPr bwMode="auto">
          <a:xfrm>
            <a:off x="533400" y="2971800"/>
            <a:ext cx="3886200" cy="533400"/>
            <a:chOff x="336" y="1872"/>
            <a:chExt cx="2448" cy="336"/>
          </a:xfrm>
        </p:grpSpPr>
        <p:grpSp>
          <p:nvGrpSpPr>
            <p:cNvPr id="12332" name="Group 36"/>
            <p:cNvGrpSpPr>
              <a:grpSpLocks/>
            </p:cNvGrpSpPr>
            <p:nvPr/>
          </p:nvGrpSpPr>
          <p:grpSpPr bwMode="auto">
            <a:xfrm>
              <a:off x="678" y="1913"/>
              <a:ext cx="892" cy="270"/>
              <a:chOff x="2208" y="1056"/>
              <a:chExt cx="1104" cy="360"/>
            </a:xfrm>
          </p:grpSpPr>
          <p:pic>
            <p:nvPicPr>
              <p:cNvPr id="12338" name="Picture 3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339" name="Rectangle 38"/>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2333" name="Text Box 39"/>
            <p:cNvSpPr txBox="1">
              <a:spLocks noChangeArrowheads="1"/>
            </p:cNvSpPr>
            <p:nvPr/>
          </p:nvSpPr>
          <p:spPr bwMode="auto">
            <a:xfrm>
              <a:off x="336" y="1876"/>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2334" name="Line 40"/>
            <p:cNvSpPr>
              <a:spLocks noChangeShapeType="1"/>
            </p:cNvSpPr>
            <p:nvPr/>
          </p:nvSpPr>
          <p:spPr bwMode="auto">
            <a:xfrm>
              <a:off x="717" y="1985"/>
              <a:ext cx="0" cy="108"/>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35" name="Line 41"/>
            <p:cNvSpPr>
              <a:spLocks noChangeShapeType="1"/>
            </p:cNvSpPr>
            <p:nvPr/>
          </p:nvSpPr>
          <p:spPr bwMode="auto">
            <a:xfrm>
              <a:off x="717" y="2093"/>
              <a:ext cx="77"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36" name="Rectangle 42"/>
            <p:cNvSpPr>
              <a:spLocks noChangeArrowheads="1"/>
            </p:cNvSpPr>
            <p:nvPr/>
          </p:nvSpPr>
          <p:spPr bwMode="auto">
            <a:xfrm>
              <a:off x="1453" y="1872"/>
              <a:ext cx="1331"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A</a:t>
              </a:r>
              <a:r>
                <a:rPr lang="en-GB" altLang="en-US" sz="2200">
                  <a:latin typeface="Comic Sans MS" pitchFamily="66" charset="0"/>
                  <a:sym typeface="Marlett" pitchFamily="2" charset="2"/>
                </a:rPr>
                <a:t></a:t>
              </a:r>
              <a:r>
                <a:rPr lang="en-GB" altLang="en-US" sz="2200">
                  <a:latin typeface="Comic Sans MS" pitchFamily="66" charset="0"/>
                </a:rPr>
                <a:t>A = A</a:t>
              </a:r>
              <a:r>
                <a:rPr lang="en-GB" altLang="en-US" sz="2000">
                  <a:latin typeface="Comic Sans MS" pitchFamily="66" charset="0"/>
                </a:rPr>
                <a:t>     (3)</a:t>
              </a:r>
            </a:p>
          </p:txBody>
        </p:sp>
        <p:sp>
          <p:nvSpPr>
            <p:cNvPr id="12337" name="Rectangle 43"/>
            <p:cNvSpPr>
              <a:spLocks noChangeArrowheads="1"/>
            </p:cNvSpPr>
            <p:nvPr/>
          </p:nvSpPr>
          <p:spPr bwMode="auto">
            <a:xfrm>
              <a:off x="618" y="2100"/>
              <a:ext cx="194" cy="10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12296" name="Group 44"/>
          <p:cNvGrpSpPr>
            <a:grpSpLocks/>
          </p:cNvGrpSpPr>
          <p:nvPr/>
        </p:nvGrpSpPr>
        <p:grpSpPr bwMode="auto">
          <a:xfrm>
            <a:off x="5014913" y="2227263"/>
            <a:ext cx="3925887" cy="744537"/>
            <a:chOff x="3158" y="1403"/>
            <a:chExt cx="2474" cy="469"/>
          </a:xfrm>
        </p:grpSpPr>
        <p:grpSp>
          <p:nvGrpSpPr>
            <p:cNvPr id="12326" name="Group 45"/>
            <p:cNvGrpSpPr>
              <a:grpSpLocks/>
            </p:cNvGrpSpPr>
            <p:nvPr/>
          </p:nvGrpSpPr>
          <p:grpSpPr bwMode="auto">
            <a:xfrm>
              <a:off x="3504" y="1452"/>
              <a:ext cx="1104" cy="324"/>
              <a:chOff x="2355" y="1968"/>
              <a:chExt cx="1149" cy="372"/>
            </a:xfrm>
          </p:grpSpPr>
          <p:pic>
            <p:nvPicPr>
              <p:cNvPr id="12330" name="Picture 4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331" name="Rectangle 47"/>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2327" name="Text Box 48"/>
            <p:cNvSpPr txBox="1">
              <a:spLocks noChangeArrowheads="1"/>
            </p:cNvSpPr>
            <p:nvPr/>
          </p:nvSpPr>
          <p:spPr bwMode="auto">
            <a:xfrm>
              <a:off x="3206" y="1584"/>
              <a:ext cx="20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1</a:t>
              </a:r>
            </a:p>
          </p:txBody>
        </p:sp>
        <p:sp>
          <p:nvSpPr>
            <p:cNvPr id="12328" name="Text Box 49"/>
            <p:cNvSpPr txBox="1">
              <a:spLocks noChangeArrowheads="1"/>
            </p:cNvSpPr>
            <p:nvPr/>
          </p:nvSpPr>
          <p:spPr bwMode="auto">
            <a:xfrm>
              <a:off x="3158" y="1403"/>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2329" name="Rectangle 50"/>
            <p:cNvSpPr>
              <a:spLocks noChangeArrowheads="1"/>
            </p:cNvSpPr>
            <p:nvPr/>
          </p:nvSpPr>
          <p:spPr bwMode="auto">
            <a:xfrm>
              <a:off x="4285" y="1440"/>
              <a:ext cx="1347"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 A </a:t>
              </a:r>
              <a:r>
                <a:rPr lang="en-GB" altLang="en-US" sz="2200">
                  <a:latin typeface="Comic Sans MS" pitchFamily="66" charset="0"/>
                  <a:sym typeface="Marlett" pitchFamily="2" charset="2"/>
                </a:rPr>
                <a:t>+ </a:t>
              </a:r>
              <a:r>
                <a:rPr lang="en-GB" altLang="en-US" sz="2200">
                  <a:latin typeface="Comic Sans MS" pitchFamily="66" charset="0"/>
                </a:rPr>
                <a:t>1 = 1</a:t>
              </a:r>
              <a:r>
                <a:rPr lang="en-GB" altLang="en-US" sz="2000">
                  <a:latin typeface="Comic Sans MS" pitchFamily="66" charset="0"/>
                </a:rPr>
                <a:t>      (6)</a:t>
              </a:r>
            </a:p>
          </p:txBody>
        </p:sp>
      </p:grpSp>
      <p:grpSp>
        <p:nvGrpSpPr>
          <p:cNvPr id="12297" name="Group 51"/>
          <p:cNvGrpSpPr>
            <a:grpSpLocks/>
          </p:cNvGrpSpPr>
          <p:nvPr/>
        </p:nvGrpSpPr>
        <p:grpSpPr bwMode="auto">
          <a:xfrm>
            <a:off x="5029200" y="1447800"/>
            <a:ext cx="3943350" cy="820738"/>
            <a:chOff x="3168" y="912"/>
            <a:chExt cx="2484" cy="517"/>
          </a:xfrm>
        </p:grpSpPr>
        <p:grpSp>
          <p:nvGrpSpPr>
            <p:cNvPr id="12320" name="Group 52"/>
            <p:cNvGrpSpPr>
              <a:grpSpLocks/>
            </p:cNvGrpSpPr>
            <p:nvPr/>
          </p:nvGrpSpPr>
          <p:grpSpPr bwMode="auto">
            <a:xfrm>
              <a:off x="3504" y="972"/>
              <a:ext cx="1104" cy="324"/>
              <a:chOff x="2355" y="1968"/>
              <a:chExt cx="1149" cy="372"/>
            </a:xfrm>
          </p:grpSpPr>
          <p:pic>
            <p:nvPicPr>
              <p:cNvPr id="12324" name="Picture 5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325" name="Rectangle 54"/>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2321" name="Text Box 55"/>
            <p:cNvSpPr txBox="1">
              <a:spLocks noChangeArrowheads="1"/>
            </p:cNvSpPr>
            <p:nvPr/>
          </p:nvSpPr>
          <p:spPr bwMode="auto">
            <a:xfrm>
              <a:off x="3168" y="1141"/>
              <a:ext cx="23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0</a:t>
              </a:r>
            </a:p>
          </p:txBody>
        </p:sp>
        <p:sp>
          <p:nvSpPr>
            <p:cNvPr id="12322" name="Text Box 56"/>
            <p:cNvSpPr txBox="1">
              <a:spLocks noChangeArrowheads="1"/>
            </p:cNvSpPr>
            <p:nvPr/>
          </p:nvSpPr>
          <p:spPr bwMode="auto">
            <a:xfrm>
              <a:off x="3168" y="912"/>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2323" name="Rectangle 57"/>
            <p:cNvSpPr>
              <a:spLocks noChangeArrowheads="1"/>
            </p:cNvSpPr>
            <p:nvPr/>
          </p:nvSpPr>
          <p:spPr bwMode="auto">
            <a:xfrm>
              <a:off x="4275" y="979"/>
              <a:ext cx="1377"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 A </a:t>
              </a:r>
              <a:r>
                <a:rPr lang="en-GB" altLang="en-US" sz="2200">
                  <a:latin typeface="Comic Sans MS" pitchFamily="66" charset="0"/>
                  <a:sym typeface="Marlett" pitchFamily="2" charset="2"/>
                </a:rPr>
                <a:t>+ </a:t>
              </a:r>
              <a:r>
                <a:rPr lang="en-GB" altLang="en-US" sz="2200">
                  <a:latin typeface="Comic Sans MS" pitchFamily="66" charset="0"/>
                </a:rPr>
                <a:t>0 = A</a:t>
              </a:r>
              <a:r>
                <a:rPr lang="en-GB" altLang="en-US" sz="2000">
                  <a:latin typeface="Comic Sans MS" pitchFamily="66" charset="0"/>
                </a:rPr>
                <a:t>     (5)</a:t>
              </a:r>
            </a:p>
          </p:txBody>
        </p:sp>
      </p:grpSp>
      <p:grpSp>
        <p:nvGrpSpPr>
          <p:cNvPr id="12298" name="Group 58"/>
          <p:cNvGrpSpPr>
            <a:grpSpLocks/>
          </p:cNvGrpSpPr>
          <p:nvPr/>
        </p:nvGrpSpPr>
        <p:grpSpPr bwMode="auto">
          <a:xfrm>
            <a:off x="4572000" y="3733800"/>
            <a:ext cx="4351338" cy="457200"/>
            <a:chOff x="2880" y="2352"/>
            <a:chExt cx="2741" cy="288"/>
          </a:xfrm>
        </p:grpSpPr>
        <p:grpSp>
          <p:nvGrpSpPr>
            <p:cNvPr id="12307" name="Group 59"/>
            <p:cNvGrpSpPr>
              <a:grpSpLocks/>
            </p:cNvGrpSpPr>
            <p:nvPr/>
          </p:nvGrpSpPr>
          <p:grpSpPr bwMode="auto">
            <a:xfrm>
              <a:off x="3504" y="2352"/>
              <a:ext cx="1008" cy="288"/>
              <a:chOff x="2355" y="1968"/>
              <a:chExt cx="1149" cy="372"/>
            </a:xfrm>
          </p:grpSpPr>
          <p:pic>
            <p:nvPicPr>
              <p:cNvPr id="12318" name="Picture 6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319" name="Rectangle 61"/>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2308" name="Text Box 62"/>
            <p:cNvSpPr txBox="1">
              <a:spLocks noChangeArrowheads="1"/>
            </p:cNvSpPr>
            <p:nvPr/>
          </p:nvSpPr>
          <p:spPr bwMode="auto">
            <a:xfrm>
              <a:off x="2880" y="2352"/>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2309" name="Rectangle 63"/>
            <p:cNvSpPr>
              <a:spLocks noChangeArrowheads="1"/>
            </p:cNvSpPr>
            <p:nvPr/>
          </p:nvSpPr>
          <p:spPr bwMode="auto">
            <a:xfrm>
              <a:off x="3481" y="2387"/>
              <a:ext cx="155" cy="253"/>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2310" name="Line 64"/>
            <p:cNvSpPr>
              <a:spLocks noChangeShapeType="1"/>
            </p:cNvSpPr>
            <p:nvPr/>
          </p:nvSpPr>
          <p:spPr bwMode="auto">
            <a:xfrm flipH="1">
              <a:off x="3096" y="2413"/>
              <a:ext cx="543"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11" name="Line 65"/>
            <p:cNvSpPr>
              <a:spLocks noChangeShapeType="1"/>
            </p:cNvSpPr>
            <p:nvPr/>
          </p:nvSpPr>
          <p:spPr bwMode="auto">
            <a:xfrm>
              <a:off x="3200" y="2413"/>
              <a:ext cx="0" cy="125"/>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12" name="Line 66"/>
            <p:cNvSpPr>
              <a:spLocks noChangeShapeType="1"/>
            </p:cNvSpPr>
            <p:nvPr/>
          </p:nvSpPr>
          <p:spPr bwMode="auto">
            <a:xfrm>
              <a:off x="3200" y="2544"/>
              <a:ext cx="77"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13" name="AutoShape 67"/>
            <p:cNvSpPr>
              <a:spLocks noChangeArrowheads="1"/>
            </p:cNvSpPr>
            <p:nvPr/>
          </p:nvSpPr>
          <p:spPr bwMode="auto">
            <a:xfrm rot="-9000000">
              <a:off x="3238" y="2519"/>
              <a:ext cx="151" cy="121"/>
            </a:xfrm>
            <a:prstGeom prst="triangle">
              <a:avLst>
                <a:gd name="adj" fmla="val 50000"/>
              </a:avLst>
            </a:prstGeom>
            <a:noFill/>
            <a:ln w="254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2314" name="Oval 68"/>
            <p:cNvSpPr>
              <a:spLocks noChangeArrowheads="1"/>
            </p:cNvSpPr>
            <p:nvPr/>
          </p:nvSpPr>
          <p:spPr bwMode="auto">
            <a:xfrm>
              <a:off x="3413" y="2544"/>
              <a:ext cx="39" cy="36"/>
            </a:xfrm>
            <a:prstGeom prst="ellipse">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2315" name="Line 69"/>
            <p:cNvSpPr>
              <a:spLocks noChangeShapeType="1"/>
            </p:cNvSpPr>
            <p:nvPr/>
          </p:nvSpPr>
          <p:spPr bwMode="auto">
            <a:xfrm>
              <a:off x="3468" y="2566"/>
              <a:ext cx="174"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16" name="Rectangle 70"/>
            <p:cNvSpPr>
              <a:spLocks noChangeArrowheads="1"/>
            </p:cNvSpPr>
            <p:nvPr/>
          </p:nvSpPr>
          <p:spPr bwMode="auto">
            <a:xfrm>
              <a:off x="4272" y="2355"/>
              <a:ext cx="1349"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 A + A = 1</a:t>
              </a:r>
              <a:r>
                <a:rPr lang="en-GB" altLang="en-US" sz="2000">
                  <a:latin typeface="Comic Sans MS" pitchFamily="66" charset="0"/>
                </a:rPr>
                <a:t>     (8)</a:t>
              </a:r>
            </a:p>
          </p:txBody>
        </p:sp>
        <p:sp>
          <p:nvSpPr>
            <p:cNvPr id="12317" name="Line 71"/>
            <p:cNvSpPr>
              <a:spLocks noChangeShapeType="1"/>
            </p:cNvSpPr>
            <p:nvPr/>
          </p:nvSpPr>
          <p:spPr bwMode="auto">
            <a:xfrm>
              <a:off x="4699" y="2377"/>
              <a:ext cx="101"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2299" name="Group 72"/>
          <p:cNvGrpSpPr>
            <a:grpSpLocks/>
          </p:cNvGrpSpPr>
          <p:nvPr/>
        </p:nvGrpSpPr>
        <p:grpSpPr bwMode="auto">
          <a:xfrm>
            <a:off x="5029200" y="2978150"/>
            <a:ext cx="1960563" cy="457200"/>
            <a:chOff x="3168" y="1876"/>
            <a:chExt cx="1234" cy="288"/>
          </a:xfrm>
        </p:grpSpPr>
        <p:sp>
          <p:nvSpPr>
            <p:cNvPr id="12303" name="Rectangle 73"/>
            <p:cNvSpPr>
              <a:spLocks noChangeArrowheads="1"/>
            </p:cNvSpPr>
            <p:nvPr/>
          </p:nvSpPr>
          <p:spPr bwMode="auto">
            <a:xfrm>
              <a:off x="4131" y="1985"/>
              <a:ext cx="271" cy="144"/>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2304" name="Text Box 74"/>
            <p:cNvSpPr txBox="1">
              <a:spLocks noChangeArrowheads="1"/>
            </p:cNvSpPr>
            <p:nvPr/>
          </p:nvSpPr>
          <p:spPr bwMode="auto">
            <a:xfrm>
              <a:off x="3168" y="1876"/>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12305" name="Line 75"/>
            <p:cNvSpPr>
              <a:spLocks noChangeShapeType="1"/>
            </p:cNvSpPr>
            <p:nvPr/>
          </p:nvSpPr>
          <p:spPr bwMode="auto">
            <a:xfrm>
              <a:off x="3549" y="1985"/>
              <a:ext cx="0" cy="108"/>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06" name="Line 76"/>
            <p:cNvSpPr>
              <a:spLocks noChangeShapeType="1"/>
            </p:cNvSpPr>
            <p:nvPr/>
          </p:nvSpPr>
          <p:spPr bwMode="auto">
            <a:xfrm>
              <a:off x="3549" y="2093"/>
              <a:ext cx="147"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2300" name="Rectangle 77"/>
          <p:cNvSpPr>
            <a:spLocks noChangeArrowheads="1"/>
          </p:cNvSpPr>
          <p:nvPr/>
        </p:nvSpPr>
        <p:spPr bwMode="auto">
          <a:xfrm>
            <a:off x="6802438" y="2971800"/>
            <a:ext cx="2144712"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 A </a:t>
            </a:r>
            <a:r>
              <a:rPr lang="en-GB" altLang="en-US" sz="2200">
                <a:latin typeface="Comic Sans MS" pitchFamily="66" charset="0"/>
                <a:sym typeface="Marlett" pitchFamily="2" charset="2"/>
              </a:rPr>
              <a:t>+ </a:t>
            </a:r>
            <a:r>
              <a:rPr lang="en-GB" altLang="en-US" sz="2200">
                <a:latin typeface="Comic Sans MS" pitchFamily="66" charset="0"/>
              </a:rPr>
              <a:t>A = A</a:t>
            </a:r>
            <a:r>
              <a:rPr lang="en-GB" altLang="en-US" sz="2000">
                <a:latin typeface="Comic Sans MS" pitchFamily="66" charset="0"/>
              </a:rPr>
              <a:t>    (7)</a:t>
            </a:r>
          </a:p>
        </p:txBody>
      </p:sp>
      <p:sp>
        <p:nvSpPr>
          <p:cNvPr id="12301" name="Rectangle 78"/>
          <p:cNvSpPr>
            <a:spLocks noChangeArrowheads="1"/>
          </p:cNvSpPr>
          <p:nvPr/>
        </p:nvSpPr>
        <p:spPr bwMode="auto">
          <a:xfrm>
            <a:off x="5561013" y="3352800"/>
            <a:ext cx="306387" cy="1714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2302" name="Text Box 79"/>
          <p:cNvSpPr txBox="1">
            <a:spLocks noChangeArrowheads="1"/>
          </p:cNvSpPr>
          <p:nvPr/>
        </p:nvSpPr>
        <p:spPr bwMode="auto">
          <a:xfrm>
            <a:off x="671513" y="4894263"/>
            <a:ext cx="610235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a:latin typeface="Comic Sans MS" pitchFamily="66" charset="0"/>
              </a:rPr>
              <a:t>These rules are very easy to work out so don’t try</a:t>
            </a:r>
          </a:p>
          <a:p>
            <a:r>
              <a:rPr lang="en-GB" altLang="en-US" sz="2000" dirty="0">
                <a:latin typeface="Comic Sans MS" pitchFamily="66" charset="0"/>
              </a:rPr>
              <a:t>to learn them off - try to understand them</a:t>
            </a:r>
          </a:p>
          <a:p>
            <a:endParaRPr lang="en-GB" altLang="en-US" sz="2000" dirty="0">
              <a:latin typeface="Comic Sans MS" pitchFamily="66" charset="0"/>
            </a:endParaRPr>
          </a:p>
          <a:p>
            <a:r>
              <a:rPr lang="en-GB" altLang="en-US" sz="2000" dirty="0">
                <a:latin typeface="Comic Sans MS" pitchFamily="66" charset="0"/>
              </a:rPr>
              <a:t>There are some other rules worth noting</a:t>
            </a:r>
          </a:p>
        </p:txBody>
      </p:sp>
    </p:spTree>
    <p:extLst>
      <p:ext uri="{BB962C8B-B14F-4D97-AF65-F5344CB8AC3E}">
        <p14:creationId xmlns:p14="http://schemas.microsoft.com/office/powerpoint/2010/main" val="38091462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762000" y="609600"/>
            <a:ext cx="7970838" cy="527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smtClean="0">
                <a:latin typeface="Comic Sans MS" pitchFamily="66" charset="0"/>
              </a:rPr>
              <a:t>Laws of Boolean </a:t>
            </a:r>
            <a:r>
              <a:rPr lang="en-GB" altLang="en-US" sz="2000" dirty="0">
                <a:latin typeface="Comic Sans MS" pitchFamily="66" charset="0"/>
              </a:rPr>
              <a:t>algebra</a:t>
            </a:r>
          </a:p>
          <a:p>
            <a:endParaRPr lang="en-GB" altLang="en-US" sz="2000" dirty="0">
              <a:latin typeface="Comic Sans MS" pitchFamily="66" charset="0"/>
            </a:endParaRPr>
          </a:p>
          <a:p>
            <a:r>
              <a:rPr lang="en-GB" altLang="en-US" sz="2000" dirty="0">
                <a:latin typeface="Comic Sans MS" pitchFamily="66" charset="0"/>
              </a:rPr>
              <a:t>A + B = B + A   (9)   -  this is known as the commutative law (OR)</a:t>
            </a:r>
          </a:p>
          <a:p>
            <a:endParaRPr lang="en-GB" altLang="en-US" sz="2000" dirty="0">
              <a:latin typeface="Comic Sans MS" pitchFamily="66" charset="0"/>
            </a:endParaRPr>
          </a:p>
          <a:p>
            <a:r>
              <a:rPr lang="en-GB" altLang="en-US" sz="2000" dirty="0">
                <a:latin typeface="Comic Sans MS" pitchFamily="66" charset="0"/>
              </a:rPr>
              <a:t>A B = B A       (10)   -  this is known as the commutative law (AND)</a:t>
            </a:r>
          </a:p>
          <a:p>
            <a:endParaRPr lang="en-GB" altLang="en-US" sz="2000" dirty="0">
              <a:latin typeface="Comic Sans MS" pitchFamily="66" charset="0"/>
            </a:endParaRPr>
          </a:p>
          <a:p>
            <a:r>
              <a:rPr lang="en-GB" altLang="en-US" sz="2000" dirty="0">
                <a:latin typeface="Comic Sans MS" pitchFamily="66" charset="0"/>
              </a:rPr>
              <a:t>A + (B + C) = (A + B) + C = A + B + C    (11) </a:t>
            </a:r>
          </a:p>
          <a:p>
            <a:r>
              <a:rPr lang="en-GB" altLang="en-US" sz="2000" dirty="0">
                <a:latin typeface="Comic Sans MS" pitchFamily="66" charset="0"/>
              </a:rPr>
              <a:t>                               -  this is known as the associative law (OR)</a:t>
            </a:r>
          </a:p>
          <a:p>
            <a:endParaRPr lang="en-GB" altLang="en-US" sz="2000" dirty="0">
              <a:latin typeface="Comic Sans MS" pitchFamily="66" charset="0"/>
            </a:endParaRPr>
          </a:p>
          <a:p>
            <a:r>
              <a:rPr lang="en-GB" altLang="en-US" sz="2000" dirty="0">
                <a:latin typeface="Comic Sans MS" pitchFamily="66" charset="0"/>
              </a:rPr>
              <a:t>A(BC) = (AB)C = ABC    (12) </a:t>
            </a:r>
          </a:p>
          <a:p>
            <a:r>
              <a:rPr lang="en-GB" altLang="en-US" sz="2000" dirty="0">
                <a:latin typeface="Comic Sans MS" pitchFamily="66" charset="0"/>
              </a:rPr>
              <a:t>                               -  this is known as the associative law (AND)</a:t>
            </a:r>
          </a:p>
          <a:p>
            <a:endParaRPr lang="en-GB" altLang="en-US" sz="2000" dirty="0">
              <a:latin typeface="Comic Sans MS" pitchFamily="66" charset="0"/>
            </a:endParaRPr>
          </a:p>
          <a:p>
            <a:r>
              <a:rPr lang="en-GB" altLang="en-US" sz="2000" dirty="0">
                <a:latin typeface="Comic Sans MS" pitchFamily="66" charset="0"/>
              </a:rPr>
              <a:t>Laws (11) and (12) show that     A(B + C) = AB + AC</a:t>
            </a:r>
          </a:p>
          <a:p>
            <a:endParaRPr lang="en-GB" altLang="en-US" sz="2000" dirty="0">
              <a:latin typeface="Comic Sans MS" pitchFamily="66" charset="0"/>
            </a:endParaRPr>
          </a:p>
          <a:p>
            <a:r>
              <a:rPr lang="en-GB" altLang="en-US" sz="2000" b="1" dirty="0">
                <a:latin typeface="Comic Sans MS" pitchFamily="66" charset="0"/>
              </a:rPr>
              <a:t>Exercise 1.2 :  Prove  A + AB = A  use this result to </a:t>
            </a:r>
          </a:p>
          <a:p>
            <a:endParaRPr lang="en-GB" altLang="en-US" sz="2000" b="1" dirty="0">
              <a:latin typeface="Comic Sans MS" pitchFamily="66" charset="0"/>
            </a:endParaRPr>
          </a:p>
          <a:p>
            <a:r>
              <a:rPr lang="en-GB" altLang="en-US" sz="2000" b="1" dirty="0">
                <a:latin typeface="Comic Sans MS" pitchFamily="66" charset="0"/>
              </a:rPr>
              <a:t>                show that A + AB = A + B</a:t>
            </a:r>
          </a:p>
        </p:txBody>
      </p:sp>
      <p:sp>
        <p:nvSpPr>
          <p:cNvPr id="14339" name="Line 3"/>
          <p:cNvSpPr>
            <a:spLocks noChangeShapeType="1"/>
          </p:cNvSpPr>
          <p:nvPr/>
        </p:nvSpPr>
        <p:spPr bwMode="auto">
          <a:xfrm>
            <a:off x="4495800" y="5486400"/>
            <a:ext cx="198438"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0974470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762000" y="609600"/>
            <a:ext cx="8075613" cy="2835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Laws (11) and (12) deal with 3 - input logic gates. It is possible to</a:t>
            </a:r>
          </a:p>
          <a:p>
            <a:r>
              <a:rPr lang="en-GB" altLang="en-US" sz="2000">
                <a:latin typeface="Comic Sans MS" pitchFamily="66" charset="0"/>
              </a:rPr>
              <a:t>create multiple inputs of both AND and OR gates (and other gates</a:t>
            </a:r>
          </a:p>
          <a:p>
            <a:r>
              <a:rPr lang="en-GB" altLang="en-US" sz="2000">
                <a:latin typeface="Comic Sans MS" pitchFamily="66" charset="0"/>
              </a:rPr>
              <a:t>we shall study later). Note that the NOT gate has only 1 input.</a:t>
            </a:r>
          </a:p>
          <a:p>
            <a:endParaRPr lang="en-GB" altLang="en-US" sz="2000">
              <a:latin typeface="Comic Sans MS" pitchFamily="66" charset="0"/>
            </a:endParaRPr>
          </a:p>
          <a:p>
            <a:r>
              <a:rPr lang="en-GB" altLang="en-US" sz="2000">
                <a:latin typeface="Comic Sans MS" pitchFamily="66" charset="0"/>
              </a:rPr>
              <a:t>The symbol for a 3 input AND gate is</a:t>
            </a:r>
          </a:p>
          <a:p>
            <a:endParaRPr lang="en-GB" altLang="en-US" sz="2000">
              <a:latin typeface="Comic Sans MS" pitchFamily="66" charset="0"/>
            </a:endParaRPr>
          </a:p>
          <a:p>
            <a:r>
              <a:rPr lang="en-GB" altLang="en-US" sz="2000">
                <a:latin typeface="Comic Sans MS" pitchFamily="66" charset="0"/>
              </a:rPr>
              <a:t>and a 3 input OR gate </a:t>
            </a:r>
          </a:p>
          <a:p>
            <a:endParaRPr lang="en-GB" altLang="en-US" sz="2000">
              <a:latin typeface="Comic Sans MS" pitchFamily="66" charset="0"/>
            </a:endParaRPr>
          </a:p>
          <a:p>
            <a:r>
              <a:rPr lang="en-GB" altLang="en-US" sz="2000">
                <a:latin typeface="Comic Sans MS" pitchFamily="66" charset="0"/>
              </a:rPr>
              <a:t>The truth tables for both logic operations are given below</a:t>
            </a:r>
          </a:p>
        </p:txBody>
      </p:sp>
      <p:grpSp>
        <p:nvGrpSpPr>
          <p:cNvPr id="17411" name="Group 3"/>
          <p:cNvGrpSpPr>
            <a:grpSpLocks/>
          </p:cNvGrpSpPr>
          <p:nvPr/>
        </p:nvGrpSpPr>
        <p:grpSpPr bwMode="auto">
          <a:xfrm>
            <a:off x="6019800" y="1600200"/>
            <a:ext cx="2362200" cy="723900"/>
            <a:chOff x="3792" y="1152"/>
            <a:chExt cx="892" cy="271"/>
          </a:xfrm>
        </p:grpSpPr>
        <p:grpSp>
          <p:nvGrpSpPr>
            <p:cNvPr id="17420" name="Group 4"/>
            <p:cNvGrpSpPr>
              <a:grpSpLocks/>
            </p:cNvGrpSpPr>
            <p:nvPr/>
          </p:nvGrpSpPr>
          <p:grpSpPr bwMode="auto">
            <a:xfrm>
              <a:off x="3792" y="1152"/>
              <a:ext cx="892" cy="271"/>
              <a:chOff x="2208" y="1056"/>
              <a:chExt cx="1104" cy="360"/>
            </a:xfrm>
          </p:grpSpPr>
          <p:pic>
            <p:nvPicPr>
              <p:cNvPr id="1742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23" name="Rectangle 6"/>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7421" name="Line 7"/>
            <p:cNvSpPr>
              <a:spLocks noChangeShapeType="1"/>
            </p:cNvSpPr>
            <p:nvPr/>
          </p:nvSpPr>
          <p:spPr bwMode="auto">
            <a:xfrm>
              <a:off x="3792" y="1292"/>
              <a:ext cx="122" cy="0"/>
            </a:xfrm>
            <a:prstGeom prst="line">
              <a:avLst/>
            </a:prstGeom>
            <a:noFill/>
            <a:ln w="222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7412" name="Group 8"/>
          <p:cNvGrpSpPr>
            <a:grpSpLocks/>
          </p:cNvGrpSpPr>
          <p:nvPr/>
        </p:nvGrpSpPr>
        <p:grpSpPr bwMode="auto">
          <a:xfrm>
            <a:off x="5943600" y="2362200"/>
            <a:ext cx="2514600" cy="731838"/>
            <a:chOff x="3495" y="1884"/>
            <a:chExt cx="1113" cy="324"/>
          </a:xfrm>
        </p:grpSpPr>
        <p:grpSp>
          <p:nvGrpSpPr>
            <p:cNvPr id="17416" name="Group 9"/>
            <p:cNvGrpSpPr>
              <a:grpSpLocks/>
            </p:cNvGrpSpPr>
            <p:nvPr/>
          </p:nvGrpSpPr>
          <p:grpSpPr bwMode="auto">
            <a:xfrm>
              <a:off x="3504" y="1884"/>
              <a:ext cx="1104" cy="324"/>
              <a:chOff x="2355" y="1968"/>
              <a:chExt cx="1149" cy="372"/>
            </a:xfrm>
          </p:grpSpPr>
          <p:pic>
            <p:nvPicPr>
              <p:cNvPr id="17418"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9" name="Rectangle 11"/>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7417" name="Line 12"/>
            <p:cNvSpPr>
              <a:spLocks noChangeShapeType="1"/>
            </p:cNvSpPr>
            <p:nvPr/>
          </p:nvSpPr>
          <p:spPr bwMode="auto">
            <a:xfrm>
              <a:off x="3495" y="2051"/>
              <a:ext cx="213" cy="0"/>
            </a:xfrm>
            <a:prstGeom prst="line">
              <a:avLst/>
            </a:prstGeom>
            <a:noFill/>
            <a:ln w="222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aphicFrame>
        <p:nvGraphicFramePr>
          <p:cNvPr id="17413" name="Object 13"/>
          <p:cNvGraphicFramePr>
            <a:graphicFrameLocks noChangeAspect="1"/>
          </p:cNvGraphicFramePr>
          <p:nvPr/>
        </p:nvGraphicFramePr>
        <p:xfrm>
          <a:off x="838200" y="3657600"/>
          <a:ext cx="5629275" cy="2687638"/>
        </p:xfrm>
        <a:graphic>
          <a:graphicData uri="http://schemas.openxmlformats.org/presentationml/2006/ole">
            <mc:AlternateContent xmlns:mc="http://schemas.openxmlformats.org/markup-compatibility/2006">
              <mc:Choice xmlns:v="urn:schemas-microsoft-com:vml" Requires="v">
                <p:oleObj spid="_x0000_s5128" name="Document" r:id="rId5" imgW="5629656" imgH="2688336" progId="Word.Document.8">
                  <p:embed/>
                </p:oleObj>
              </mc:Choice>
              <mc:Fallback>
                <p:oleObj name="Document" r:id="rId5" imgW="5629656" imgH="2688336" progId="Word.Document.8">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8200" y="3657600"/>
                        <a:ext cx="5629275" cy="2687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7414" name="Text Box 14"/>
          <p:cNvSpPr txBox="1">
            <a:spLocks noChangeArrowheads="1"/>
          </p:cNvSpPr>
          <p:nvPr/>
        </p:nvSpPr>
        <p:spPr bwMode="auto">
          <a:xfrm>
            <a:off x="5562600" y="4784725"/>
            <a:ext cx="32766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a:latin typeface="Comic Sans MS" pitchFamily="66" charset="0"/>
              </a:rPr>
              <a:t>Note the ordering of the inputs - they follow the binary  numbers - it is easier this way</a:t>
            </a:r>
          </a:p>
        </p:txBody>
      </p:sp>
      <p:sp>
        <p:nvSpPr>
          <p:cNvPr id="17415" name="Text Box 15"/>
          <p:cNvSpPr txBox="1">
            <a:spLocks noChangeArrowheads="1"/>
          </p:cNvSpPr>
          <p:nvPr/>
        </p:nvSpPr>
        <p:spPr bwMode="auto">
          <a:xfrm>
            <a:off x="5562600" y="3717925"/>
            <a:ext cx="33575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A truth table with n inputs</a:t>
            </a:r>
          </a:p>
          <a:p>
            <a:r>
              <a:rPr lang="en-GB" altLang="en-US" sz="2000">
                <a:latin typeface="Comic Sans MS" pitchFamily="66" charset="0"/>
              </a:rPr>
              <a:t>will have 2</a:t>
            </a:r>
            <a:r>
              <a:rPr lang="en-GB" altLang="en-US" sz="2000" baseline="30000">
                <a:latin typeface="Comic Sans MS" pitchFamily="66" charset="0"/>
              </a:rPr>
              <a:t>n</a:t>
            </a:r>
            <a:r>
              <a:rPr lang="en-GB" altLang="en-US" sz="2000">
                <a:latin typeface="Comic Sans MS" pitchFamily="66" charset="0"/>
              </a:rPr>
              <a:t> rows.</a:t>
            </a:r>
          </a:p>
        </p:txBody>
      </p:sp>
    </p:spTree>
    <p:extLst>
      <p:ext uri="{BB962C8B-B14F-4D97-AF65-F5344CB8AC3E}">
        <p14:creationId xmlns:p14="http://schemas.microsoft.com/office/powerpoint/2010/main" val="32873290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762000" y="609600"/>
            <a:ext cx="8212138"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So far we have dealt with individual logic gates.  We shall now look</a:t>
            </a:r>
          </a:p>
          <a:p>
            <a:r>
              <a:rPr lang="en-GB" altLang="en-US" sz="2000">
                <a:latin typeface="Comic Sans MS" pitchFamily="66" charset="0"/>
              </a:rPr>
              <a:t>at simple forms of </a:t>
            </a:r>
            <a:r>
              <a:rPr lang="en-GB" altLang="en-US" sz="2000" b="1">
                <a:latin typeface="Comic Sans MS" pitchFamily="66" charset="0"/>
              </a:rPr>
              <a:t>combinational logic</a:t>
            </a:r>
            <a:r>
              <a:rPr lang="en-GB" altLang="en-US" sz="2000">
                <a:latin typeface="Comic Sans MS" pitchFamily="66" charset="0"/>
              </a:rPr>
              <a:t> gates. Consider the following</a:t>
            </a:r>
          </a:p>
          <a:p>
            <a:r>
              <a:rPr lang="en-GB" altLang="en-US" sz="2000">
                <a:latin typeface="Comic Sans MS" pitchFamily="66" charset="0"/>
              </a:rPr>
              <a:t>circuit - what is the Boolean expression for the output Y?</a:t>
            </a:r>
          </a:p>
        </p:txBody>
      </p:sp>
      <p:grpSp>
        <p:nvGrpSpPr>
          <p:cNvPr id="19459" name="Group 3"/>
          <p:cNvGrpSpPr>
            <a:grpSpLocks/>
          </p:cNvGrpSpPr>
          <p:nvPr/>
        </p:nvGrpSpPr>
        <p:grpSpPr bwMode="auto">
          <a:xfrm>
            <a:off x="1119188" y="2133600"/>
            <a:ext cx="6729412" cy="2514600"/>
            <a:chOff x="705" y="1344"/>
            <a:chExt cx="4239" cy="1584"/>
          </a:xfrm>
        </p:grpSpPr>
        <p:grpSp>
          <p:nvGrpSpPr>
            <p:cNvPr id="19462" name="Group 4"/>
            <p:cNvGrpSpPr>
              <a:grpSpLocks/>
            </p:cNvGrpSpPr>
            <p:nvPr/>
          </p:nvGrpSpPr>
          <p:grpSpPr bwMode="auto">
            <a:xfrm>
              <a:off x="3456" y="1867"/>
              <a:ext cx="1488" cy="437"/>
              <a:chOff x="2355" y="1968"/>
              <a:chExt cx="1149" cy="372"/>
            </a:xfrm>
          </p:grpSpPr>
          <p:pic>
            <p:nvPicPr>
              <p:cNvPr id="1948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490" name="Rectangle 6"/>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9463" name="Text Box 7"/>
            <p:cNvSpPr txBox="1">
              <a:spLocks noChangeArrowheads="1"/>
            </p:cNvSpPr>
            <p:nvPr/>
          </p:nvSpPr>
          <p:spPr bwMode="auto">
            <a:xfrm>
              <a:off x="4464" y="1968"/>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Y</a:t>
              </a:r>
            </a:p>
          </p:txBody>
        </p:sp>
        <p:grpSp>
          <p:nvGrpSpPr>
            <p:cNvPr id="19464" name="Group 8"/>
            <p:cNvGrpSpPr>
              <a:grpSpLocks/>
            </p:cNvGrpSpPr>
            <p:nvPr/>
          </p:nvGrpSpPr>
          <p:grpSpPr bwMode="auto">
            <a:xfrm>
              <a:off x="705" y="1344"/>
              <a:ext cx="2991" cy="1584"/>
              <a:chOff x="705" y="1344"/>
              <a:chExt cx="2991" cy="1584"/>
            </a:xfrm>
          </p:grpSpPr>
          <p:sp>
            <p:nvSpPr>
              <p:cNvPr id="19466" name="Text Box 9"/>
              <p:cNvSpPr txBox="1">
                <a:spLocks noChangeArrowheads="1"/>
              </p:cNvSpPr>
              <p:nvPr/>
            </p:nvSpPr>
            <p:spPr bwMode="auto">
              <a:xfrm>
                <a:off x="705" y="1392"/>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grpSp>
            <p:nvGrpSpPr>
              <p:cNvPr id="19467" name="Group 10"/>
              <p:cNvGrpSpPr>
                <a:grpSpLocks/>
              </p:cNvGrpSpPr>
              <p:nvPr/>
            </p:nvGrpSpPr>
            <p:grpSpPr bwMode="auto">
              <a:xfrm>
                <a:off x="1705" y="2418"/>
                <a:ext cx="1796" cy="462"/>
                <a:chOff x="2208" y="1056"/>
                <a:chExt cx="1104" cy="360"/>
              </a:xfrm>
            </p:grpSpPr>
            <p:pic>
              <p:nvPicPr>
                <p:cNvPr id="19487"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488" name="Rectangle 12"/>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9468" name="Rectangle 13"/>
              <p:cNvSpPr>
                <a:spLocks noChangeArrowheads="1"/>
              </p:cNvSpPr>
              <p:nvPr/>
            </p:nvSpPr>
            <p:spPr bwMode="auto">
              <a:xfrm>
                <a:off x="1584" y="2352"/>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9469" name="Line 14"/>
              <p:cNvSpPr>
                <a:spLocks noChangeShapeType="1"/>
              </p:cNvSpPr>
              <p:nvPr/>
            </p:nvSpPr>
            <p:spPr bwMode="auto">
              <a:xfrm>
                <a:off x="1008" y="2736"/>
                <a:ext cx="96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0" name="Line 15"/>
              <p:cNvSpPr>
                <a:spLocks noChangeShapeType="1"/>
              </p:cNvSpPr>
              <p:nvPr/>
            </p:nvSpPr>
            <p:spPr bwMode="auto">
              <a:xfrm>
                <a:off x="1584" y="2544"/>
                <a:ext cx="409"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9471" name="Group 16"/>
              <p:cNvGrpSpPr>
                <a:grpSpLocks/>
              </p:cNvGrpSpPr>
              <p:nvPr/>
            </p:nvGrpSpPr>
            <p:grpSpPr bwMode="auto">
              <a:xfrm>
                <a:off x="1584" y="1344"/>
                <a:ext cx="1917" cy="576"/>
                <a:chOff x="1031" y="2016"/>
                <a:chExt cx="1917" cy="576"/>
              </a:xfrm>
            </p:grpSpPr>
            <p:grpSp>
              <p:nvGrpSpPr>
                <p:cNvPr id="19483" name="Group 17"/>
                <p:cNvGrpSpPr>
                  <a:grpSpLocks/>
                </p:cNvGrpSpPr>
                <p:nvPr/>
              </p:nvGrpSpPr>
              <p:grpSpPr bwMode="auto">
                <a:xfrm>
                  <a:off x="1152" y="2082"/>
                  <a:ext cx="1796" cy="462"/>
                  <a:chOff x="2208" y="1056"/>
                  <a:chExt cx="1104" cy="360"/>
                </a:xfrm>
              </p:grpSpPr>
              <p:pic>
                <p:nvPicPr>
                  <p:cNvPr id="19485" name="Picture 1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486" name="Rectangle 19"/>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9484" name="Rectangle 20"/>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19472" name="Line 21"/>
              <p:cNvSpPr>
                <a:spLocks noChangeShapeType="1"/>
              </p:cNvSpPr>
              <p:nvPr/>
            </p:nvSpPr>
            <p:spPr bwMode="auto">
              <a:xfrm>
                <a:off x="1008" y="1728"/>
                <a:ext cx="96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3" name="Line 22"/>
              <p:cNvSpPr>
                <a:spLocks noChangeShapeType="1"/>
              </p:cNvSpPr>
              <p:nvPr/>
            </p:nvSpPr>
            <p:spPr bwMode="auto">
              <a:xfrm>
                <a:off x="1033" y="1536"/>
                <a:ext cx="96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4" name="Text Box 23"/>
              <p:cNvSpPr txBox="1">
                <a:spLocks noChangeArrowheads="1"/>
              </p:cNvSpPr>
              <p:nvPr/>
            </p:nvSpPr>
            <p:spPr bwMode="auto">
              <a:xfrm>
                <a:off x="705" y="1632"/>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B</a:t>
                </a:r>
              </a:p>
            </p:txBody>
          </p:sp>
          <p:sp>
            <p:nvSpPr>
              <p:cNvPr id="19475" name="Text Box 24"/>
              <p:cNvSpPr txBox="1">
                <a:spLocks noChangeArrowheads="1"/>
              </p:cNvSpPr>
              <p:nvPr/>
            </p:nvSpPr>
            <p:spPr bwMode="auto">
              <a:xfrm>
                <a:off x="705" y="2640"/>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C</a:t>
                </a:r>
              </a:p>
            </p:txBody>
          </p:sp>
          <p:sp>
            <p:nvSpPr>
              <p:cNvPr id="19476" name="Line 25"/>
              <p:cNvSpPr>
                <a:spLocks noChangeShapeType="1"/>
              </p:cNvSpPr>
              <p:nvPr/>
            </p:nvSpPr>
            <p:spPr bwMode="auto">
              <a:xfrm flipV="1">
                <a:off x="1584" y="1728"/>
                <a:ext cx="0" cy="816"/>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7" name="Line 26"/>
              <p:cNvSpPr>
                <a:spLocks noChangeShapeType="1"/>
              </p:cNvSpPr>
              <p:nvPr/>
            </p:nvSpPr>
            <p:spPr bwMode="auto">
              <a:xfrm>
                <a:off x="2496" y="2640"/>
                <a:ext cx="96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8" name="Line 27"/>
              <p:cNvSpPr>
                <a:spLocks noChangeShapeType="1"/>
              </p:cNvSpPr>
              <p:nvPr/>
            </p:nvSpPr>
            <p:spPr bwMode="auto">
              <a:xfrm>
                <a:off x="2496" y="1632"/>
                <a:ext cx="96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9" name="Line 28"/>
              <p:cNvSpPr>
                <a:spLocks noChangeShapeType="1"/>
              </p:cNvSpPr>
              <p:nvPr/>
            </p:nvSpPr>
            <p:spPr bwMode="auto">
              <a:xfrm flipV="1">
                <a:off x="3456" y="1632"/>
                <a:ext cx="0" cy="384"/>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80" name="Line 29"/>
              <p:cNvSpPr>
                <a:spLocks noChangeShapeType="1"/>
              </p:cNvSpPr>
              <p:nvPr/>
            </p:nvSpPr>
            <p:spPr bwMode="auto">
              <a:xfrm flipV="1">
                <a:off x="3456" y="2208"/>
                <a:ext cx="0" cy="432"/>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81" name="Line 30"/>
              <p:cNvSpPr>
                <a:spLocks noChangeShapeType="1"/>
              </p:cNvSpPr>
              <p:nvPr/>
            </p:nvSpPr>
            <p:spPr bwMode="auto">
              <a:xfrm>
                <a:off x="3456" y="1990"/>
                <a:ext cx="24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82" name="Line 31"/>
              <p:cNvSpPr>
                <a:spLocks noChangeShapeType="1"/>
              </p:cNvSpPr>
              <p:nvPr/>
            </p:nvSpPr>
            <p:spPr bwMode="auto">
              <a:xfrm>
                <a:off x="3456" y="2208"/>
                <a:ext cx="24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9465" name="Line 32"/>
            <p:cNvSpPr>
              <a:spLocks noChangeShapeType="1"/>
            </p:cNvSpPr>
            <p:nvPr/>
          </p:nvSpPr>
          <p:spPr bwMode="auto">
            <a:xfrm>
              <a:off x="4082" y="2087"/>
              <a:ext cx="286"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9460" name="Text Box 33"/>
          <p:cNvSpPr txBox="1">
            <a:spLocks noChangeArrowheads="1"/>
          </p:cNvSpPr>
          <p:nvPr/>
        </p:nvSpPr>
        <p:spPr bwMode="auto">
          <a:xfrm>
            <a:off x="5943600" y="3962400"/>
            <a:ext cx="19478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Answer: Y = </a:t>
            </a:r>
          </a:p>
        </p:txBody>
      </p:sp>
      <p:sp>
        <p:nvSpPr>
          <p:cNvPr id="19461" name="Text Box 34"/>
          <p:cNvSpPr txBox="1">
            <a:spLocks noChangeArrowheads="1"/>
          </p:cNvSpPr>
          <p:nvPr/>
        </p:nvSpPr>
        <p:spPr bwMode="auto">
          <a:xfrm>
            <a:off x="381000" y="5105400"/>
            <a:ext cx="80645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This is an example of a </a:t>
            </a:r>
            <a:r>
              <a:rPr lang="en-GB" altLang="en-US" sz="2000" b="1">
                <a:latin typeface="Comic Sans MS" pitchFamily="66" charset="0"/>
              </a:rPr>
              <a:t>‘sum-of-products’</a:t>
            </a:r>
            <a:r>
              <a:rPr lang="en-GB" altLang="en-US" sz="2000">
                <a:latin typeface="Comic Sans MS" pitchFamily="66" charset="0"/>
              </a:rPr>
              <a:t> expression and is comes</a:t>
            </a:r>
          </a:p>
          <a:p>
            <a:r>
              <a:rPr lang="en-GB" altLang="en-US" sz="2000">
                <a:latin typeface="Comic Sans MS" pitchFamily="66" charset="0"/>
              </a:rPr>
              <a:t>from AND-OR logic</a:t>
            </a:r>
          </a:p>
        </p:txBody>
      </p:sp>
    </p:spTree>
    <p:extLst>
      <p:ext uri="{BB962C8B-B14F-4D97-AF65-F5344CB8AC3E}">
        <p14:creationId xmlns:p14="http://schemas.microsoft.com/office/powerpoint/2010/main" val="38237685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762000" y="609600"/>
            <a:ext cx="35702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Constructing the truth table</a:t>
            </a:r>
          </a:p>
        </p:txBody>
      </p:sp>
      <p:graphicFrame>
        <p:nvGraphicFramePr>
          <p:cNvPr id="20483" name="Object 3"/>
          <p:cNvGraphicFramePr>
            <a:graphicFrameLocks noChangeAspect="1"/>
          </p:cNvGraphicFramePr>
          <p:nvPr/>
        </p:nvGraphicFramePr>
        <p:xfrm>
          <a:off x="762000" y="1295400"/>
          <a:ext cx="5629275" cy="2757488"/>
        </p:xfrm>
        <a:graphic>
          <a:graphicData uri="http://schemas.openxmlformats.org/presentationml/2006/ole">
            <mc:AlternateContent xmlns:mc="http://schemas.openxmlformats.org/markup-compatibility/2006">
              <mc:Choice xmlns:v="urn:schemas-microsoft-com:vml" Requires="v">
                <p:oleObj spid="_x0000_s6152" name="Document" r:id="rId3" imgW="5629656" imgH="2758440" progId="Word.Document.8">
                  <p:embed/>
                </p:oleObj>
              </mc:Choice>
              <mc:Fallback>
                <p:oleObj name="Document" r:id="rId3" imgW="5629656" imgH="275844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1295400"/>
                        <a:ext cx="5629275" cy="275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84" name="Text Box 4"/>
          <p:cNvSpPr txBox="1">
            <a:spLocks noChangeArrowheads="1"/>
          </p:cNvSpPr>
          <p:nvPr/>
        </p:nvSpPr>
        <p:spPr bwMode="auto">
          <a:xfrm>
            <a:off x="762000" y="4343400"/>
            <a:ext cx="7618413"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Take  the circuit --&gt; Boolean Expression --&gt; Truth table</a:t>
            </a:r>
          </a:p>
          <a:p>
            <a:endParaRPr lang="en-GB" altLang="en-US" sz="2000">
              <a:latin typeface="Comic Sans MS" pitchFamily="66" charset="0"/>
            </a:endParaRPr>
          </a:p>
          <a:p>
            <a:r>
              <a:rPr lang="en-GB" altLang="en-US" sz="2000">
                <a:latin typeface="Comic Sans MS" pitchFamily="66" charset="0"/>
              </a:rPr>
              <a:t>It is also possible to go from the truth table to produce the</a:t>
            </a:r>
          </a:p>
          <a:p>
            <a:r>
              <a:rPr lang="en-GB" altLang="en-US" sz="2000">
                <a:latin typeface="Comic Sans MS" pitchFamily="66" charset="0"/>
              </a:rPr>
              <a:t>Boolean expression and then produce the ( most simple) circuit</a:t>
            </a:r>
          </a:p>
        </p:txBody>
      </p:sp>
    </p:spTree>
    <p:extLst>
      <p:ext uri="{BB962C8B-B14F-4D97-AF65-F5344CB8AC3E}">
        <p14:creationId xmlns:p14="http://schemas.microsoft.com/office/powerpoint/2010/main" val="42401229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373063" y="365125"/>
            <a:ext cx="6944530" cy="35927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smtClean="0">
                <a:latin typeface="Comic Sans MS" pitchFamily="66" charset="0"/>
              </a:rPr>
              <a:t>There are other gates </a:t>
            </a:r>
            <a:r>
              <a:rPr lang="en-GB" altLang="en-US" sz="2000" b="1" dirty="0" smtClean="0">
                <a:latin typeface="Comic Sans MS" pitchFamily="66" charset="0"/>
              </a:rPr>
              <a:t>NAND</a:t>
            </a:r>
            <a:r>
              <a:rPr lang="en-GB" altLang="en-US" sz="2000" dirty="0" smtClean="0">
                <a:latin typeface="Comic Sans MS" pitchFamily="66" charset="0"/>
              </a:rPr>
              <a:t>,  </a:t>
            </a:r>
            <a:r>
              <a:rPr lang="en-GB" altLang="en-US" sz="2000" b="1" dirty="0" smtClean="0">
                <a:latin typeface="Comic Sans MS" pitchFamily="66" charset="0"/>
              </a:rPr>
              <a:t>NOR</a:t>
            </a:r>
            <a:r>
              <a:rPr lang="en-GB" altLang="en-US" sz="2000" dirty="0" smtClean="0">
                <a:latin typeface="Comic Sans MS" pitchFamily="66" charset="0"/>
              </a:rPr>
              <a:t>  and </a:t>
            </a:r>
            <a:r>
              <a:rPr lang="en-GB" altLang="en-US" sz="2000" b="1" dirty="0" smtClean="0">
                <a:latin typeface="Comic Sans MS" pitchFamily="66" charset="0"/>
              </a:rPr>
              <a:t>XOR</a:t>
            </a:r>
            <a:r>
              <a:rPr lang="en-GB" altLang="en-US" sz="2000" dirty="0" smtClean="0">
                <a:latin typeface="Comic Sans MS" pitchFamily="66" charset="0"/>
              </a:rPr>
              <a:t>.</a:t>
            </a:r>
          </a:p>
          <a:p>
            <a:endParaRPr lang="en-GB" altLang="en-US" sz="2000" dirty="0" smtClean="0">
              <a:latin typeface="Comic Sans MS" pitchFamily="66" charset="0"/>
            </a:endParaRPr>
          </a:p>
          <a:p>
            <a:r>
              <a:rPr lang="en-GB" altLang="en-US" sz="2000" dirty="0" smtClean="0">
                <a:latin typeface="Comic Sans MS" pitchFamily="66" charset="0"/>
              </a:rPr>
              <a:t>NAND</a:t>
            </a:r>
            <a:r>
              <a:rPr lang="en-GB" altLang="en-US" sz="2000" dirty="0">
                <a:latin typeface="Comic Sans MS" pitchFamily="66" charset="0"/>
              </a:rPr>
              <a:t>, </a:t>
            </a:r>
            <a:r>
              <a:rPr lang="en-GB" altLang="en-US" sz="2000" dirty="0" smtClean="0">
                <a:latin typeface="Comic Sans MS" pitchFamily="66" charset="0"/>
              </a:rPr>
              <a:t>consists </a:t>
            </a:r>
            <a:r>
              <a:rPr lang="en-GB" altLang="en-US" sz="2000" dirty="0">
                <a:latin typeface="Comic Sans MS" pitchFamily="66" charset="0"/>
              </a:rPr>
              <a:t>of </a:t>
            </a:r>
            <a:r>
              <a:rPr lang="en-GB" altLang="en-US" sz="2000" dirty="0" smtClean="0">
                <a:latin typeface="Comic Sans MS" pitchFamily="66" charset="0"/>
              </a:rPr>
              <a:t>an </a:t>
            </a:r>
            <a:r>
              <a:rPr lang="en-GB" altLang="en-US" sz="2000" dirty="0">
                <a:latin typeface="Comic Sans MS" pitchFamily="66" charset="0"/>
              </a:rPr>
              <a:t>AND function followed by </a:t>
            </a:r>
            <a:endParaRPr lang="en-GB" altLang="en-US" sz="2000" dirty="0" smtClean="0">
              <a:latin typeface="Comic Sans MS" pitchFamily="66" charset="0"/>
            </a:endParaRPr>
          </a:p>
          <a:p>
            <a:r>
              <a:rPr lang="en-GB" altLang="en-US" sz="2000" dirty="0" smtClean="0">
                <a:latin typeface="Comic Sans MS" pitchFamily="66" charset="0"/>
              </a:rPr>
              <a:t>a </a:t>
            </a:r>
            <a:r>
              <a:rPr lang="en-GB" altLang="en-US" sz="2000" dirty="0">
                <a:latin typeface="Comic Sans MS" pitchFamily="66" charset="0"/>
              </a:rPr>
              <a:t>NOT function</a:t>
            </a:r>
          </a:p>
          <a:p>
            <a:endParaRPr lang="en-GB" altLang="en-US" sz="2000" dirty="0">
              <a:latin typeface="Comic Sans MS" pitchFamily="66" charset="0"/>
            </a:endParaRPr>
          </a:p>
          <a:p>
            <a:r>
              <a:rPr lang="en-GB" altLang="en-US" sz="2000" dirty="0">
                <a:latin typeface="Comic Sans MS" pitchFamily="66" charset="0"/>
              </a:rPr>
              <a:t>For a 2 input NAND gate the Boolean expression is</a:t>
            </a:r>
          </a:p>
          <a:p>
            <a:endParaRPr lang="en-GB" altLang="en-US" sz="2000" dirty="0">
              <a:latin typeface="Comic Sans MS" pitchFamily="66" charset="0"/>
            </a:endParaRPr>
          </a:p>
          <a:p>
            <a:pPr>
              <a:lnSpc>
                <a:spcPct val="70000"/>
              </a:lnSpc>
              <a:spcBef>
                <a:spcPts val="500"/>
              </a:spcBef>
              <a:spcAft>
                <a:spcPts val="500"/>
              </a:spcAft>
            </a:pPr>
            <a:r>
              <a:rPr lang="en-GB" altLang="en-US" sz="2000" dirty="0">
                <a:latin typeface="Comic Sans MS" pitchFamily="66" charset="0"/>
              </a:rPr>
              <a:t>The circle at the output of the NAND gate denotes the </a:t>
            </a:r>
          </a:p>
          <a:p>
            <a:pPr>
              <a:lnSpc>
                <a:spcPct val="70000"/>
              </a:lnSpc>
              <a:spcBef>
                <a:spcPts val="500"/>
              </a:spcBef>
              <a:spcAft>
                <a:spcPts val="500"/>
              </a:spcAft>
            </a:pPr>
            <a:r>
              <a:rPr lang="en-GB" altLang="en-US" sz="2000" dirty="0">
                <a:latin typeface="Comic Sans MS" pitchFamily="66" charset="0"/>
              </a:rPr>
              <a:t>logical inversion, (c.f. the inverter). </a:t>
            </a:r>
            <a:r>
              <a:rPr lang="en-GB" altLang="en-US" sz="2400" dirty="0">
                <a:latin typeface="Comic Sans MS" pitchFamily="66" charset="0"/>
              </a:rPr>
              <a:t>	</a:t>
            </a:r>
          </a:p>
          <a:p>
            <a:endParaRPr lang="en-GB" altLang="en-US" sz="2000" dirty="0">
              <a:latin typeface="Comic Sans MS" pitchFamily="66" charset="0"/>
            </a:endParaRPr>
          </a:p>
          <a:p>
            <a:endParaRPr lang="en-GB" altLang="en-US" sz="2000" dirty="0">
              <a:latin typeface="Comic Sans MS" pitchFamily="66" charset="0"/>
            </a:endParaRPr>
          </a:p>
        </p:txBody>
      </p:sp>
      <p:grpSp>
        <p:nvGrpSpPr>
          <p:cNvPr id="24579" name="Group 3"/>
          <p:cNvGrpSpPr>
            <a:grpSpLocks/>
          </p:cNvGrpSpPr>
          <p:nvPr/>
        </p:nvGrpSpPr>
        <p:grpSpPr bwMode="auto">
          <a:xfrm>
            <a:off x="6324600" y="304800"/>
            <a:ext cx="2438400" cy="835025"/>
            <a:chOff x="4128" y="1442"/>
            <a:chExt cx="1536" cy="526"/>
          </a:xfrm>
        </p:grpSpPr>
        <p:pic>
          <p:nvPicPr>
            <p:cNvPr id="2458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8" y="1442"/>
              <a:ext cx="1536" cy="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586" name="Rectangle 5"/>
            <p:cNvSpPr>
              <a:spLocks noChangeArrowheads="1"/>
            </p:cNvSpPr>
            <p:nvPr/>
          </p:nvSpPr>
          <p:spPr bwMode="auto">
            <a:xfrm>
              <a:off x="5232" y="1536"/>
              <a:ext cx="384" cy="33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24580" name="Group 6"/>
          <p:cNvGrpSpPr>
            <a:grpSpLocks/>
          </p:cNvGrpSpPr>
          <p:nvPr/>
        </p:nvGrpSpPr>
        <p:grpSpPr bwMode="auto">
          <a:xfrm>
            <a:off x="7281863" y="1249363"/>
            <a:ext cx="947737" cy="503237"/>
            <a:chOff x="3062" y="3552"/>
            <a:chExt cx="597" cy="317"/>
          </a:xfrm>
        </p:grpSpPr>
        <p:sp>
          <p:nvSpPr>
            <p:cNvPr id="24583" name="Line 7"/>
            <p:cNvSpPr>
              <a:spLocks noChangeShapeType="1"/>
            </p:cNvSpPr>
            <p:nvPr/>
          </p:nvSpPr>
          <p:spPr bwMode="auto">
            <a:xfrm>
              <a:off x="3360" y="3552"/>
              <a:ext cx="215"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4584" name="Text Box 8"/>
            <p:cNvSpPr txBox="1">
              <a:spLocks noChangeArrowheads="1"/>
            </p:cNvSpPr>
            <p:nvPr/>
          </p:nvSpPr>
          <p:spPr bwMode="auto">
            <a:xfrm>
              <a:off x="3062" y="3581"/>
              <a:ext cx="59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Y=AB</a:t>
              </a:r>
            </a:p>
          </p:txBody>
        </p:sp>
      </p:grpSp>
      <p:graphicFrame>
        <p:nvGraphicFramePr>
          <p:cNvPr id="24581" name="Object 9"/>
          <p:cNvGraphicFramePr>
            <a:graphicFrameLocks noChangeAspect="1"/>
          </p:cNvGraphicFramePr>
          <p:nvPr/>
        </p:nvGraphicFramePr>
        <p:xfrm>
          <a:off x="457200" y="3505200"/>
          <a:ext cx="6324600" cy="1876425"/>
        </p:xfrm>
        <a:graphic>
          <a:graphicData uri="http://schemas.openxmlformats.org/presentationml/2006/ole">
            <mc:AlternateContent xmlns:mc="http://schemas.openxmlformats.org/markup-compatibility/2006">
              <mc:Choice xmlns:v="urn:schemas-microsoft-com:vml" Requires="v">
                <p:oleObj spid="_x0000_s7177" name="Document" r:id="rId4" imgW="5629656" imgH="1670304" progId="Word.Document.8">
                  <p:embed/>
                </p:oleObj>
              </mc:Choice>
              <mc:Fallback>
                <p:oleObj name="Document" r:id="rId4" imgW="5629656" imgH="1670304"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 y="3505200"/>
                        <a:ext cx="6324600" cy="1876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582" name="Rectangle 10"/>
          <p:cNvSpPr>
            <a:spLocks noChangeArrowheads="1"/>
          </p:cNvSpPr>
          <p:nvPr/>
        </p:nvSpPr>
        <p:spPr bwMode="auto">
          <a:xfrm>
            <a:off x="4572000" y="3490913"/>
            <a:ext cx="449580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nSpc>
                <a:spcPct val="110000"/>
              </a:lnSpc>
              <a:spcBef>
                <a:spcPts val="500"/>
              </a:spcBef>
              <a:spcAft>
                <a:spcPts val="500"/>
              </a:spcAft>
            </a:pPr>
            <a:r>
              <a:rPr lang="en-GB" altLang="en-US" sz="2000" dirty="0">
                <a:latin typeface="Comic Sans MS" pitchFamily="66" charset="0"/>
              </a:rPr>
              <a:t>Note that the over bar is a  solid bar over both input values at </a:t>
            </a:r>
            <a:r>
              <a:rPr lang="en-GB" altLang="en-US" sz="2000" dirty="0" smtClean="0">
                <a:latin typeface="Comic Sans MS" pitchFamily="66" charset="0"/>
              </a:rPr>
              <a:t>once</a:t>
            </a:r>
            <a:endParaRPr lang="en-GB" altLang="en-US" sz="2000" dirty="0">
              <a:latin typeface="Comic Sans MS" pitchFamily="66" charset="0"/>
            </a:endParaRPr>
          </a:p>
        </p:txBody>
      </p:sp>
    </p:spTree>
    <p:extLst>
      <p:ext uri="{BB962C8B-B14F-4D97-AF65-F5344CB8AC3E}">
        <p14:creationId xmlns:p14="http://schemas.microsoft.com/office/powerpoint/2010/main" val="26771691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373063" y="365125"/>
            <a:ext cx="8688387" cy="198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Inherent in the operation of a 2 input NAND gate is the fact that one </a:t>
            </a:r>
          </a:p>
          <a:p>
            <a:r>
              <a:rPr lang="en-GB" altLang="en-US" sz="2000">
                <a:latin typeface="Comic Sans MS" pitchFamily="66" charset="0"/>
              </a:rPr>
              <a:t>or more LOW inputs produces a HIGH output.</a:t>
            </a:r>
          </a:p>
          <a:p>
            <a:endParaRPr lang="en-GB" altLang="en-US" sz="2400">
              <a:latin typeface="Comic Sans MS" pitchFamily="66" charset="0"/>
            </a:endParaRPr>
          </a:p>
          <a:p>
            <a:r>
              <a:rPr lang="en-GB" altLang="en-US" sz="2000">
                <a:latin typeface="Comic Sans MS" pitchFamily="66" charset="0"/>
              </a:rPr>
              <a:t>There is a similarity here with a 2 input OR gate -  in which one or more</a:t>
            </a:r>
          </a:p>
          <a:p>
            <a:r>
              <a:rPr lang="en-GB" altLang="en-US" sz="2000">
                <a:latin typeface="Comic Sans MS" pitchFamily="66" charset="0"/>
              </a:rPr>
              <a:t>HIGH inputs produces a HIGH output – see table below. </a:t>
            </a:r>
          </a:p>
          <a:p>
            <a:endParaRPr lang="en-GB" altLang="en-US" sz="2000">
              <a:latin typeface="Comic Sans MS" pitchFamily="66" charset="0"/>
            </a:endParaRPr>
          </a:p>
        </p:txBody>
      </p:sp>
      <p:graphicFrame>
        <p:nvGraphicFramePr>
          <p:cNvPr id="25603" name="Object 3"/>
          <p:cNvGraphicFramePr>
            <a:graphicFrameLocks noChangeAspect="1"/>
          </p:cNvGraphicFramePr>
          <p:nvPr/>
        </p:nvGraphicFramePr>
        <p:xfrm>
          <a:off x="457200" y="2714625"/>
          <a:ext cx="6286500" cy="1857375"/>
        </p:xfrm>
        <a:graphic>
          <a:graphicData uri="http://schemas.openxmlformats.org/presentationml/2006/ole">
            <mc:AlternateContent xmlns:mc="http://schemas.openxmlformats.org/markup-compatibility/2006">
              <mc:Choice xmlns:v="urn:schemas-microsoft-com:vml" Requires="v">
                <p:oleObj spid="_x0000_s8200" name="Document" r:id="rId3" imgW="5629656" imgH="1670304" progId="Word.Document.8">
                  <p:embed/>
                </p:oleObj>
              </mc:Choice>
              <mc:Fallback>
                <p:oleObj name="Document" r:id="rId3" imgW="5629656" imgH="1670304"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2714625"/>
                        <a:ext cx="6286500" cy="185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5604" name="Text Box 4"/>
          <p:cNvSpPr txBox="1">
            <a:spLocks noChangeArrowheads="1"/>
          </p:cNvSpPr>
          <p:nvPr/>
        </p:nvSpPr>
        <p:spPr bwMode="auto">
          <a:xfrm>
            <a:off x="4419600" y="2667000"/>
            <a:ext cx="4572000" cy="259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From this viewpoint a NAND gate can be used for an OR operation that requires one or more LOW inputs to produce a HIGH output. </a:t>
            </a:r>
          </a:p>
          <a:p>
            <a:endParaRPr lang="en-GB" altLang="en-US" sz="2400">
              <a:latin typeface="Comic Sans MS" pitchFamily="66" charset="0"/>
            </a:endParaRPr>
          </a:p>
          <a:p>
            <a:r>
              <a:rPr lang="en-GB" altLang="en-US" sz="2000">
                <a:latin typeface="Comic Sans MS" pitchFamily="66" charset="0"/>
              </a:rPr>
              <a:t>This is referred to as having </a:t>
            </a:r>
            <a:r>
              <a:rPr lang="en-GB" altLang="en-US" sz="2000" b="1">
                <a:latin typeface="Comic Sans MS" pitchFamily="66" charset="0"/>
              </a:rPr>
              <a:t>active LOW inputs</a:t>
            </a:r>
            <a:r>
              <a:rPr lang="en-GB" altLang="en-US" sz="2000">
                <a:latin typeface="Comic Sans MS" pitchFamily="66" charset="0"/>
              </a:rPr>
              <a:t>. (Assertion level logic)</a:t>
            </a:r>
          </a:p>
          <a:p>
            <a:endParaRPr lang="en-GB" altLang="en-US" sz="2000">
              <a:latin typeface="Comic Sans MS" pitchFamily="66" charset="0"/>
            </a:endParaRPr>
          </a:p>
        </p:txBody>
      </p:sp>
      <p:sp>
        <p:nvSpPr>
          <p:cNvPr id="25605" name="Text Box 5"/>
          <p:cNvSpPr txBox="1">
            <a:spLocks noChangeArrowheads="1"/>
          </p:cNvSpPr>
          <p:nvPr/>
        </p:nvSpPr>
        <p:spPr bwMode="auto">
          <a:xfrm>
            <a:off x="381000" y="5486400"/>
            <a:ext cx="78533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In this way the NAND gate can be viewed as a negative OR gate.</a:t>
            </a:r>
          </a:p>
          <a:p>
            <a:endParaRPr lang="en-GB" altLang="en-US" sz="2000">
              <a:latin typeface="Comic Sans MS" pitchFamily="66" charset="0"/>
            </a:endParaRPr>
          </a:p>
        </p:txBody>
      </p:sp>
    </p:spTree>
    <p:extLst>
      <p:ext uri="{BB962C8B-B14F-4D97-AF65-F5344CB8AC3E}">
        <p14:creationId xmlns:p14="http://schemas.microsoft.com/office/powerpoint/2010/main" val="17519018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381000" y="304800"/>
            <a:ext cx="7848600"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How do we make the inputs go negative  i.e </a:t>
            </a:r>
            <a:r>
              <a:rPr lang="en-GB" altLang="en-US" sz="2000" b="1">
                <a:latin typeface="Comic Sans MS" pitchFamily="66" charset="0"/>
              </a:rPr>
              <a:t>active LOW inputs</a:t>
            </a:r>
            <a:r>
              <a:rPr lang="en-GB" altLang="en-US" sz="2000">
                <a:latin typeface="Comic Sans MS" pitchFamily="66" charset="0"/>
              </a:rPr>
              <a:t>. </a:t>
            </a:r>
          </a:p>
          <a:p>
            <a:endParaRPr lang="en-GB" altLang="en-US" sz="2000">
              <a:latin typeface="Comic Sans MS" pitchFamily="66" charset="0"/>
            </a:endParaRPr>
          </a:p>
          <a:p>
            <a:r>
              <a:rPr lang="en-GB" altLang="en-US" sz="2000">
                <a:latin typeface="Comic Sans MS" pitchFamily="66" charset="0"/>
              </a:rPr>
              <a:t>The inputs go ‘negative’ by using </a:t>
            </a:r>
            <a:r>
              <a:rPr lang="en-GB" altLang="en-US" sz="2000" b="1">
                <a:latin typeface="Comic Sans MS" pitchFamily="66" charset="0"/>
              </a:rPr>
              <a:t>2 inverters</a:t>
            </a:r>
            <a:r>
              <a:rPr lang="en-GB" altLang="en-US" sz="2000">
                <a:latin typeface="Comic Sans MS" pitchFamily="66" charset="0"/>
              </a:rPr>
              <a:t>. Therefore we can represent a NAND gate as either</a:t>
            </a:r>
          </a:p>
          <a:p>
            <a:endParaRPr lang="en-GB" altLang="en-US" sz="2000">
              <a:latin typeface="Comic Sans MS" pitchFamily="66" charset="0"/>
            </a:endParaRPr>
          </a:p>
        </p:txBody>
      </p:sp>
      <p:sp>
        <p:nvSpPr>
          <p:cNvPr id="26627" name="Text Box 3"/>
          <p:cNvSpPr txBox="1">
            <a:spLocks noChangeArrowheads="1"/>
          </p:cNvSpPr>
          <p:nvPr/>
        </p:nvSpPr>
        <p:spPr bwMode="auto">
          <a:xfrm>
            <a:off x="990600" y="2189163"/>
            <a:ext cx="78486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a:solidFill>
                  <a:schemeClr val="tx1"/>
                </a:solidFill>
                <a:latin typeface="Arial" charset="0"/>
              </a:defRPr>
            </a:lvl1pPr>
            <a:lvl2pPr marL="914400" indent="-457200">
              <a:defRPr>
                <a:solidFill>
                  <a:schemeClr val="tx1"/>
                </a:solidFill>
                <a:latin typeface="Arial" charset="0"/>
              </a:defRPr>
            </a:lvl2pPr>
            <a:lvl3pPr marL="1371600" indent="-457200">
              <a:defRPr>
                <a:solidFill>
                  <a:schemeClr val="tx1"/>
                </a:solidFill>
                <a:latin typeface="Arial" charset="0"/>
              </a:defRPr>
            </a:lvl3pPr>
            <a:lvl4pPr marL="1828800" indent="-457200">
              <a:defRPr>
                <a:solidFill>
                  <a:schemeClr val="tx1"/>
                </a:solidFill>
                <a:latin typeface="Arial" charset="0"/>
              </a:defRPr>
            </a:lvl4pPr>
            <a:lvl5pPr marL="2286000" indent="-457200">
              <a:defRPr>
                <a:solidFill>
                  <a:schemeClr val="tx1"/>
                </a:solidFill>
                <a:latin typeface="Arial" charset="0"/>
              </a:defRPr>
            </a:lvl5pPr>
            <a:lvl6pPr marL="2743200" indent="-457200" eaLnBrk="0" fontAlgn="base" hangingPunct="0">
              <a:spcBef>
                <a:spcPct val="0"/>
              </a:spcBef>
              <a:spcAft>
                <a:spcPct val="0"/>
              </a:spcAft>
              <a:defRPr>
                <a:solidFill>
                  <a:schemeClr val="tx1"/>
                </a:solidFill>
                <a:latin typeface="Arial" charset="0"/>
              </a:defRPr>
            </a:lvl6pPr>
            <a:lvl7pPr marL="3200400" indent="-457200" eaLnBrk="0" fontAlgn="base" hangingPunct="0">
              <a:spcBef>
                <a:spcPct val="0"/>
              </a:spcBef>
              <a:spcAft>
                <a:spcPct val="0"/>
              </a:spcAft>
              <a:defRPr>
                <a:solidFill>
                  <a:schemeClr val="tx1"/>
                </a:solidFill>
                <a:latin typeface="Arial" charset="0"/>
              </a:defRPr>
            </a:lvl7pPr>
            <a:lvl8pPr marL="3657600" indent="-457200" eaLnBrk="0" fontAlgn="base" hangingPunct="0">
              <a:spcBef>
                <a:spcPct val="0"/>
              </a:spcBef>
              <a:spcAft>
                <a:spcPct val="0"/>
              </a:spcAft>
              <a:defRPr>
                <a:solidFill>
                  <a:schemeClr val="tx1"/>
                </a:solidFill>
                <a:latin typeface="Arial" charset="0"/>
              </a:defRPr>
            </a:lvl8pPr>
            <a:lvl9pPr marL="4114800" indent="-457200" eaLnBrk="0" fontAlgn="base" hangingPunct="0">
              <a:spcBef>
                <a:spcPct val="0"/>
              </a:spcBef>
              <a:spcAft>
                <a:spcPct val="0"/>
              </a:spcAft>
              <a:defRPr>
                <a:solidFill>
                  <a:schemeClr val="tx1"/>
                </a:solidFill>
                <a:latin typeface="Arial" charset="0"/>
              </a:defRPr>
            </a:lvl9pPr>
          </a:lstStyle>
          <a:p>
            <a:pPr>
              <a:buFontTx/>
              <a:buAutoNum type="arabicPeriod"/>
            </a:pPr>
            <a:r>
              <a:rPr lang="en-GB" altLang="en-US" sz="2000">
                <a:latin typeface="Comic Sans MS" pitchFamily="66" charset="0"/>
              </a:rPr>
              <a:t>An AND gate followed by an INVERTER   </a:t>
            </a:r>
          </a:p>
          <a:p>
            <a:pPr>
              <a:buFontTx/>
              <a:buAutoNum type="arabicPeriod"/>
            </a:pPr>
            <a:endParaRPr lang="en-GB" altLang="en-US" sz="2000">
              <a:latin typeface="Comic Sans MS" pitchFamily="66" charset="0"/>
            </a:endParaRPr>
          </a:p>
          <a:p>
            <a:pPr>
              <a:buFontTx/>
              <a:buAutoNum type="arabicPeriod"/>
            </a:pPr>
            <a:r>
              <a:rPr lang="en-GB" altLang="en-US" sz="2000">
                <a:latin typeface="Comic Sans MS" pitchFamily="66" charset="0"/>
              </a:rPr>
              <a:t>An OR gate preceded by 2 INVERTERS</a:t>
            </a:r>
          </a:p>
          <a:p>
            <a:endParaRPr lang="en-GB" altLang="en-US" sz="2000">
              <a:latin typeface="Comic Sans MS" pitchFamily="66" charset="0"/>
            </a:endParaRPr>
          </a:p>
        </p:txBody>
      </p:sp>
      <p:sp>
        <p:nvSpPr>
          <p:cNvPr id="26628" name="Text Box 4"/>
          <p:cNvSpPr txBox="1">
            <a:spLocks noChangeArrowheads="1"/>
          </p:cNvSpPr>
          <p:nvPr/>
        </p:nvSpPr>
        <p:spPr bwMode="auto">
          <a:xfrm>
            <a:off x="1981200" y="4652963"/>
            <a:ext cx="60277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latin typeface="Comic Sans MS" pitchFamily="66" charset="0"/>
              </a:rPr>
              <a:t>AB =  A + B     - DeMorgan’s theorem</a:t>
            </a:r>
          </a:p>
        </p:txBody>
      </p:sp>
      <p:grpSp>
        <p:nvGrpSpPr>
          <p:cNvPr id="26629" name="Group 5"/>
          <p:cNvGrpSpPr>
            <a:grpSpLocks/>
          </p:cNvGrpSpPr>
          <p:nvPr/>
        </p:nvGrpSpPr>
        <p:grpSpPr bwMode="auto">
          <a:xfrm>
            <a:off x="533400" y="3357563"/>
            <a:ext cx="8134350" cy="1219200"/>
            <a:chOff x="336" y="2115"/>
            <a:chExt cx="5124" cy="768"/>
          </a:xfrm>
        </p:grpSpPr>
        <p:grpSp>
          <p:nvGrpSpPr>
            <p:cNvPr id="26632" name="Group 6"/>
            <p:cNvGrpSpPr>
              <a:grpSpLocks/>
            </p:cNvGrpSpPr>
            <p:nvPr/>
          </p:nvGrpSpPr>
          <p:grpSpPr bwMode="auto">
            <a:xfrm>
              <a:off x="3464" y="2172"/>
              <a:ext cx="1576" cy="516"/>
              <a:chOff x="2355" y="1968"/>
              <a:chExt cx="1149" cy="372"/>
            </a:xfrm>
          </p:grpSpPr>
          <p:pic>
            <p:nvPicPr>
              <p:cNvPr id="26658"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659" name="Rectangle 8"/>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26633" name="Group 9"/>
            <p:cNvGrpSpPr>
              <a:grpSpLocks/>
            </p:cNvGrpSpPr>
            <p:nvPr/>
          </p:nvGrpSpPr>
          <p:grpSpPr bwMode="auto">
            <a:xfrm>
              <a:off x="3312" y="2115"/>
              <a:ext cx="1321" cy="624"/>
              <a:chOff x="3888" y="2880"/>
              <a:chExt cx="1248" cy="528"/>
            </a:xfrm>
          </p:grpSpPr>
          <p:sp>
            <p:nvSpPr>
              <p:cNvPr id="26651" name="Rectangle 10"/>
              <p:cNvSpPr>
                <a:spLocks noChangeArrowheads="1"/>
              </p:cNvSpPr>
              <p:nvPr/>
            </p:nvSpPr>
            <p:spPr bwMode="auto">
              <a:xfrm>
                <a:off x="3936" y="2880"/>
                <a:ext cx="288" cy="52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nvGrpSpPr>
              <p:cNvPr id="26652" name="Group 11"/>
              <p:cNvGrpSpPr>
                <a:grpSpLocks/>
              </p:cNvGrpSpPr>
              <p:nvPr/>
            </p:nvGrpSpPr>
            <p:grpSpPr bwMode="auto">
              <a:xfrm>
                <a:off x="3888" y="3024"/>
                <a:ext cx="394" cy="288"/>
                <a:chOff x="2976" y="3408"/>
                <a:chExt cx="394" cy="288"/>
              </a:xfrm>
            </p:grpSpPr>
            <p:sp>
              <p:nvSpPr>
                <p:cNvPr id="26654" name="Line 12"/>
                <p:cNvSpPr>
                  <a:spLocks noChangeShapeType="1"/>
                </p:cNvSpPr>
                <p:nvPr/>
              </p:nvSpPr>
              <p:spPr bwMode="auto">
                <a:xfrm>
                  <a:off x="2976" y="3648"/>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55" name="Line 13"/>
                <p:cNvSpPr>
                  <a:spLocks noChangeShapeType="1"/>
                </p:cNvSpPr>
                <p:nvPr/>
              </p:nvSpPr>
              <p:spPr bwMode="auto">
                <a:xfrm>
                  <a:off x="2986" y="3456"/>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56" name="Oval 14"/>
                <p:cNvSpPr>
                  <a:spLocks noChangeArrowheads="1"/>
                </p:cNvSpPr>
                <p:nvPr/>
              </p:nvSpPr>
              <p:spPr bwMode="auto">
                <a:xfrm>
                  <a:off x="3274" y="340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26657" name="Oval 15"/>
                <p:cNvSpPr>
                  <a:spLocks noChangeArrowheads="1"/>
                </p:cNvSpPr>
                <p:nvPr/>
              </p:nvSpPr>
              <p:spPr bwMode="auto">
                <a:xfrm>
                  <a:off x="3274" y="3600"/>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26653" name="Line 16"/>
              <p:cNvSpPr>
                <a:spLocks noChangeShapeType="1"/>
              </p:cNvSpPr>
              <p:nvPr/>
            </p:nvSpPr>
            <p:spPr bwMode="auto">
              <a:xfrm>
                <a:off x="4704" y="3153"/>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6634" name="Text Box 17"/>
            <p:cNvSpPr txBox="1">
              <a:spLocks noChangeArrowheads="1"/>
            </p:cNvSpPr>
            <p:nvPr/>
          </p:nvSpPr>
          <p:spPr bwMode="auto">
            <a:xfrm>
              <a:off x="2208" y="2307"/>
              <a:ext cx="268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  NAND gate</a:t>
              </a:r>
            </a:p>
          </p:txBody>
        </p:sp>
        <p:grpSp>
          <p:nvGrpSpPr>
            <p:cNvPr id="26635" name="Group 18"/>
            <p:cNvGrpSpPr>
              <a:grpSpLocks/>
            </p:cNvGrpSpPr>
            <p:nvPr/>
          </p:nvGrpSpPr>
          <p:grpSpPr bwMode="auto">
            <a:xfrm>
              <a:off x="467" y="2229"/>
              <a:ext cx="1796" cy="462"/>
              <a:chOff x="2208" y="1056"/>
              <a:chExt cx="1104" cy="360"/>
            </a:xfrm>
          </p:grpSpPr>
          <p:pic>
            <p:nvPicPr>
              <p:cNvPr id="26649" name="Picture 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650" name="Rectangle 20"/>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26636" name="Rectangle 21"/>
            <p:cNvSpPr>
              <a:spLocks noChangeArrowheads="1"/>
            </p:cNvSpPr>
            <p:nvPr/>
          </p:nvSpPr>
          <p:spPr bwMode="auto">
            <a:xfrm>
              <a:off x="346" y="2163"/>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26637" name="Line 22"/>
            <p:cNvSpPr>
              <a:spLocks noChangeShapeType="1"/>
            </p:cNvSpPr>
            <p:nvPr/>
          </p:nvSpPr>
          <p:spPr bwMode="auto">
            <a:xfrm>
              <a:off x="346" y="2355"/>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8" name="Line 23"/>
            <p:cNvSpPr>
              <a:spLocks noChangeShapeType="1"/>
            </p:cNvSpPr>
            <p:nvPr/>
          </p:nvSpPr>
          <p:spPr bwMode="auto">
            <a:xfrm>
              <a:off x="1258" y="2451"/>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9" name="Line 24"/>
            <p:cNvSpPr>
              <a:spLocks noChangeShapeType="1"/>
            </p:cNvSpPr>
            <p:nvPr/>
          </p:nvSpPr>
          <p:spPr bwMode="auto">
            <a:xfrm>
              <a:off x="336" y="2547"/>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40" name="Oval 25"/>
            <p:cNvSpPr>
              <a:spLocks noChangeArrowheads="1"/>
            </p:cNvSpPr>
            <p:nvPr/>
          </p:nvSpPr>
          <p:spPr bwMode="auto">
            <a:xfrm>
              <a:off x="1248" y="2403"/>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26641" name="Text Box 26"/>
            <p:cNvSpPr txBox="1">
              <a:spLocks noChangeArrowheads="1"/>
            </p:cNvSpPr>
            <p:nvPr/>
          </p:nvSpPr>
          <p:spPr bwMode="auto">
            <a:xfrm>
              <a:off x="1776" y="2307"/>
              <a:ext cx="37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latin typeface="Comic Sans MS" pitchFamily="66" charset="0"/>
                </a:rPr>
                <a:t>AB</a:t>
              </a:r>
            </a:p>
          </p:txBody>
        </p:sp>
        <p:sp>
          <p:nvSpPr>
            <p:cNvPr id="26642" name="Line 27"/>
            <p:cNvSpPr>
              <a:spLocks noChangeShapeType="1"/>
            </p:cNvSpPr>
            <p:nvPr/>
          </p:nvSpPr>
          <p:spPr bwMode="auto">
            <a:xfrm>
              <a:off x="1872" y="2307"/>
              <a:ext cx="192"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3" name="Text Box 28"/>
            <p:cNvSpPr txBox="1">
              <a:spLocks noChangeArrowheads="1"/>
            </p:cNvSpPr>
            <p:nvPr/>
          </p:nvSpPr>
          <p:spPr bwMode="auto">
            <a:xfrm>
              <a:off x="4800" y="2259"/>
              <a:ext cx="6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latin typeface="Comic Sans MS" pitchFamily="66" charset="0"/>
                </a:rPr>
                <a:t>A + B</a:t>
              </a:r>
            </a:p>
          </p:txBody>
        </p:sp>
        <p:sp>
          <p:nvSpPr>
            <p:cNvPr id="26644" name="Line 29"/>
            <p:cNvSpPr>
              <a:spLocks noChangeShapeType="1"/>
            </p:cNvSpPr>
            <p:nvPr/>
          </p:nvSpPr>
          <p:spPr bwMode="auto">
            <a:xfrm>
              <a:off x="4879" y="2280"/>
              <a:ext cx="113"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5" name="Line 30"/>
            <p:cNvSpPr>
              <a:spLocks noChangeShapeType="1"/>
            </p:cNvSpPr>
            <p:nvPr/>
          </p:nvSpPr>
          <p:spPr bwMode="auto">
            <a:xfrm>
              <a:off x="5263" y="2259"/>
              <a:ext cx="113"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6" name="Line 31"/>
            <p:cNvSpPr>
              <a:spLocks noChangeShapeType="1"/>
            </p:cNvSpPr>
            <p:nvPr/>
          </p:nvSpPr>
          <p:spPr bwMode="auto">
            <a:xfrm>
              <a:off x="1344" y="2883"/>
              <a:ext cx="192"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7" name="Line 32"/>
            <p:cNvSpPr>
              <a:spLocks noChangeShapeType="1"/>
            </p:cNvSpPr>
            <p:nvPr/>
          </p:nvSpPr>
          <p:spPr bwMode="auto">
            <a:xfrm>
              <a:off x="1968" y="2883"/>
              <a:ext cx="113"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8" name="Line 33"/>
            <p:cNvSpPr>
              <a:spLocks noChangeShapeType="1"/>
            </p:cNvSpPr>
            <p:nvPr/>
          </p:nvSpPr>
          <p:spPr bwMode="auto">
            <a:xfrm>
              <a:off x="2352" y="2883"/>
              <a:ext cx="113"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6630" name="Rectangle 34"/>
          <p:cNvSpPr>
            <a:spLocks noChangeArrowheads="1"/>
          </p:cNvSpPr>
          <p:nvPr/>
        </p:nvSpPr>
        <p:spPr bwMode="auto">
          <a:xfrm>
            <a:off x="1676400" y="4365625"/>
            <a:ext cx="2743200" cy="838200"/>
          </a:xfrm>
          <a:prstGeom prst="rect">
            <a:avLst/>
          </a:prstGeom>
          <a:noFill/>
          <a:ln w="2540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Tree>
    <p:extLst>
      <p:ext uri="{BB962C8B-B14F-4D97-AF65-F5344CB8AC3E}">
        <p14:creationId xmlns:p14="http://schemas.microsoft.com/office/powerpoint/2010/main" val="3800409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73063" y="365125"/>
            <a:ext cx="8413750" cy="333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The NOR function consists of the OR function  </a:t>
            </a:r>
          </a:p>
          <a:p>
            <a:r>
              <a:rPr lang="en-GB" altLang="en-US" sz="2000">
                <a:latin typeface="Comic Sans MS" pitchFamily="66" charset="0"/>
              </a:rPr>
              <a:t>followed by a NOT function</a:t>
            </a:r>
          </a:p>
          <a:p>
            <a:endParaRPr lang="en-GB" altLang="en-US" sz="2000">
              <a:latin typeface="Comic Sans MS" pitchFamily="66" charset="0"/>
            </a:endParaRPr>
          </a:p>
          <a:p>
            <a:r>
              <a:rPr lang="en-GB" altLang="en-US" sz="2000">
                <a:latin typeface="Comic Sans MS" pitchFamily="66" charset="0"/>
              </a:rPr>
              <a:t>For a 2 input NOR gate the Boolean expression is</a:t>
            </a:r>
          </a:p>
          <a:p>
            <a:endParaRPr lang="en-GB" altLang="en-US" sz="2000">
              <a:latin typeface="Comic Sans MS" pitchFamily="66" charset="0"/>
            </a:endParaRPr>
          </a:p>
          <a:p>
            <a:pPr>
              <a:lnSpc>
                <a:spcPct val="70000"/>
              </a:lnSpc>
              <a:spcBef>
                <a:spcPts val="500"/>
              </a:spcBef>
              <a:spcAft>
                <a:spcPts val="500"/>
              </a:spcAft>
            </a:pPr>
            <a:r>
              <a:rPr lang="en-GB" altLang="en-US" sz="2000">
                <a:latin typeface="Comic Sans MS" pitchFamily="66" charset="0"/>
              </a:rPr>
              <a:t>Again the bar is over both input values at once showing that </a:t>
            </a:r>
          </a:p>
          <a:p>
            <a:pPr>
              <a:lnSpc>
                <a:spcPct val="70000"/>
              </a:lnSpc>
              <a:spcBef>
                <a:spcPts val="500"/>
              </a:spcBef>
              <a:spcAft>
                <a:spcPts val="500"/>
              </a:spcAft>
            </a:pPr>
            <a:r>
              <a:rPr lang="en-GB" altLang="en-US" sz="2000">
                <a:latin typeface="Comic Sans MS" pitchFamily="66" charset="0"/>
              </a:rPr>
              <a:t>OR function itself that is inverted, rather than each separate input. </a:t>
            </a:r>
            <a:r>
              <a:rPr lang="en-GB" altLang="en-US" sz="2400">
                <a:latin typeface="Comic Sans MS" pitchFamily="66" charset="0"/>
              </a:rPr>
              <a:t>	</a:t>
            </a:r>
          </a:p>
          <a:p>
            <a:pPr>
              <a:lnSpc>
                <a:spcPct val="70000"/>
              </a:lnSpc>
              <a:spcBef>
                <a:spcPts val="500"/>
              </a:spcBef>
              <a:spcAft>
                <a:spcPts val="500"/>
              </a:spcAft>
            </a:pPr>
            <a:endParaRPr lang="en-GB" altLang="en-US" sz="2400">
              <a:latin typeface="Comic Sans MS" pitchFamily="66" charset="0"/>
            </a:endParaRPr>
          </a:p>
          <a:p>
            <a:pPr>
              <a:lnSpc>
                <a:spcPct val="70000"/>
              </a:lnSpc>
              <a:spcBef>
                <a:spcPts val="500"/>
              </a:spcBef>
              <a:spcAft>
                <a:spcPts val="500"/>
              </a:spcAft>
            </a:pPr>
            <a:r>
              <a:rPr lang="en-GB" altLang="en-US" sz="2000">
                <a:latin typeface="Comic Sans MS" pitchFamily="66" charset="0"/>
              </a:rPr>
              <a:t>A NOR gate produces a LOW output when any of its inputs is HIGH.</a:t>
            </a:r>
          </a:p>
          <a:p>
            <a:pPr>
              <a:lnSpc>
                <a:spcPct val="70000"/>
              </a:lnSpc>
              <a:spcBef>
                <a:spcPts val="500"/>
              </a:spcBef>
              <a:spcAft>
                <a:spcPts val="500"/>
              </a:spcAft>
            </a:pPr>
            <a:r>
              <a:rPr lang="en-GB" altLang="en-US" sz="2000">
                <a:latin typeface="Comic Sans MS" pitchFamily="66" charset="0"/>
              </a:rPr>
              <a:t>Only when all of its inputs are LOW is the o/p HIGH.</a:t>
            </a:r>
          </a:p>
        </p:txBody>
      </p:sp>
      <p:grpSp>
        <p:nvGrpSpPr>
          <p:cNvPr id="27651" name="Group 3"/>
          <p:cNvGrpSpPr>
            <a:grpSpLocks/>
          </p:cNvGrpSpPr>
          <p:nvPr/>
        </p:nvGrpSpPr>
        <p:grpSpPr bwMode="auto">
          <a:xfrm>
            <a:off x="6477000" y="280988"/>
            <a:ext cx="2514600" cy="862012"/>
            <a:chOff x="4032" y="1152"/>
            <a:chExt cx="1584" cy="543"/>
          </a:xfrm>
        </p:grpSpPr>
        <p:pic>
          <p:nvPicPr>
            <p:cNvPr id="2765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2" y="1152"/>
              <a:ext cx="1584" cy="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7657" name="Rectangle 5"/>
            <p:cNvSpPr>
              <a:spLocks noChangeArrowheads="1"/>
            </p:cNvSpPr>
            <p:nvPr/>
          </p:nvSpPr>
          <p:spPr bwMode="auto">
            <a:xfrm>
              <a:off x="5184" y="1248"/>
              <a:ext cx="432"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27652" name="Group 6"/>
          <p:cNvGrpSpPr>
            <a:grpSpLocks/>
          </p:cNvGrpSpPr>
          <p:nvPr/>
        </p:nvGrpSpPr>
        <p:grpSpPr bwMode="auto">
          <a:xfrm>
            <a:off x="6705600" y="1295400"/>
            <a:ext cx="1093788" cy="457200"/>
            <a:chOff x="4224" y="816"/>
            <a:chExt cx="689" cy="288"/>
          </a:xfrm>
        </p:grpSpPr>
        <p:sp>
          <p:nvSpPr>
            <p:cNvPr id="27654" name="Line 7"/>
            <p:cNvSpPr>
              <a:spLocks noChangeShapeType="1"/>
            </p:cNvSpPr>
            <p:nvPr/>
          </p:nvSpPr>
          <p:spPr bwMode="auto">
            <a:xfrm>
              <a:off x="4522" y="816"/>
              <a:ext cx="329"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5" name="Text Box 8"/>
            <p:cNvSpPr txBox="1">
              <a:spLocks noChangeArrowheads="1"/>
            </p:cNvSpPr>
            <p:nvPr/>
          </p:nvSpPr>
          <p:spPr bwMode="auto">
            <a:xfrm>
              <a:off x="4224" y="816"/>
              <a:ext cx="689"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Y=A+B</a:t>
              </a:r>
            </a:p>
          </p:txBody>
        </p:sp>
      </p:grpSp>
      <p:graphicFrame>
        <p:nvGraphicFramePr>
          <p:cNvPr id="27653" name="Object 9"/>
          <p:cNvGraphicFramePr>
            <a:graphicFrameLocks noChangeAspect="1"/>
          </p:cNvGraphicFramePr>
          <p:nvPr/>
        </p:nvGraphicFramePr>
        <p:xfrm>
          <a:off x="539750" y="3954463"/>
          <a:ext cx="7488238" cy="2211387"/>
        </p:xfrm>
        <a:graphic>
          <a:graphicData uri="http://schemas.openxmlformats.org/presentationml/2006/ole">
            <mc:AlternateContent xmlns:mc="http://schemas.openxmlformats.org/markup-compatibility/2006">
              <mc:Choice xmlns:v="urn:schemas-microsoft-com:vml" Requires="v">
                <p:oleObj spid="_x0000_s9224" name="Document" r:id="rId4" imgW="5629656" imgH="1670304" progId="Word.Document.8">
                  <p:embed/>
                </p:oleObj>
              </mc:Choice>
              <mc:Fallback>
                <p:oleObj name="Document" r:id="rId4" imgW="5629656" imgH="1670304"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750" y="3954463"/>
                        <a:ext cx="7488238" cy="2211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7728700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215900" y="381000"/>
            <a:ext cx="88646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With a NOR gate a HIGH o/p is produced only if all the inputs are LOW. </a:t>
            </a:r>
          </a:p>
          <a:p>
            <a:endParaRPr lang="en-GB" altLang="en-US" sz="2000">
              <a:latin typeface="Comic Sans MS" pitchFamily="66" charset="0"/>
            </a:endParaRPr>
          </a:p>
          <a:p>
            <a:r>
              <a:rPr lang="en-GB" altLang="en-US" sz="2000">
                <a:latin typeface="Comic Sans MS" pitchFamily="66" charset="0"/>
              </a:rPr>
              <a:t>From this viewpoint a NOR gate can be used for an AND operation with </a:t>
            </a:r>
          </a:p>
          <a:p>
            <a:r>
              <a:rPr lang="en-GB" altLang="en-US" sz="2000" b="1">
                <a:latin typeface="Comic Sans MS" pitchFamily="66" charset="0"/>
              </a:rPr>
              <a:t>active LOW inputs</a:t>
            </a:r>
            <a:r>
              <a:rPr lang="en-GB" altLang="en-US" sz="2000">
                <a:latin typeface="Comic Sans MS" pitchFamily="66" charset="0"/>
              </a:rPr>
              <a:t>. </a:t>
            </a:r>
          </a:p>
        </p:txBody>
      </p:sp>
      <p:sp>
        <p:nvSpPr>
          <p:cNvPr id="28675" name="Rectangle 3"/>
          <p:cNvSpPr>
            <a:spLocks noChangeArrowheads="1"/>
          </p:cNvSpPr>
          <p:nvPr/>
        </p:nvSpPr>
        <p:spPr bwMode="auto">
          <a:xfrm>
            <a:off x="1257300" y="2041525"/>
            <a:ext cx="61341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Therefore we can represent a NOR gate as either</a:t>
            </a:r>
          </a:p>
        </p:txBody>
      </p:sp>
      <p:sp>
        <p:nvSpPr>
          <p:cNvPr id="28676" name="Text Box 4"/>
          <p:cNvSpPr txBox="1">
            <a:spLocks noChangeArrowheads="1"/>
          </p:cNvSpPr>
          <p:nvPr/>
        </p:nvSpPr>
        <p:spPr bwMode="auto">
          <a:xfrm>
            <a:off x="762000" y="2819400"/>
            <a:ext cx="78486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a:solidFill>
                  <a:schemeClr val="tx1"/>
                </a:solidFill>
                <a:latin typeface="Arial" charset="0"/>
              </a:defRPr>
            </a:lvl1pPr>
            <a:lvl2pPr marL="914400" indent="-457200">
              <a:defRPr>
                <a:solidFill>
                  <a:schemeClr val="tx1"/>
                </a:solidFill>
                <a:latin typeface="Arial" charset="0"/>
              </a:defRPr>
            </a:lvl2pPr>
            <a:lvl3pPr marL="1371600" indent="-457200">
              <a:defRPr>
                <a:solidFill>
                  <a:schemeClr val="tx1"/>
                </a:solidFill>
                <a:latin typeface="Arial" charset="0"/>
              </a:defRPr>
            </a:lvl3pPr>
            <a:lvl4pPr marL="1828800" indent="-457200">
              <a:defRPr>
                <a:solidFill>
                  <a:schemeClr val="tx1"/>
                </a:solidFill>
                <a:latin typeface="Arial" charset="0"/>
              </a:defRPr>
            </a:lvl4pPr>
            <a:lvl5pPr marL="2286000" indent="-457200">
              <a:defRPr>
                <a:solidFill>
                  <a:schemeClr val="tx1"/>
                </a:solidFill>
                <a:latin typeface="Arial" charset="0"/>
              </a:defRPr>
            </a:lvl5pPr>
            <a:lvl6pPr marL="2743200" indent="-457200" eaLnBrk="0" fontAlgn="base" hangingPunct="0">
              <a:spcBef>
                <a:spcPct val="0"/>
              </a:spcBef>
              <a:spcAft>
                <a:spcPct val="0"/>
              </a:spcAft>
              <a:defRPr>
                <a:solidFill>
                  <a:schemeClr val="tx1"/>
                </a:solidFill>
                <a:latin typeface="Arial" charset="0"/>
              </a:defRPr>
            </a:lvl6pPr>
            <a:lvl7pPr marL="3200400" indent="-457200" eaLnBrk="0" fontAlgn="base" hangingPunct="0">
              <a:spcBef>
                <a:spcPct val="0"/>
              </a:spcBef>
              <a:spcAft>
                <a:spcPct val="0"/>
              </a:spcAft>
              <a:defRPr>
                <a:solidFill>
                  <a:schemeClr val="tx1"/>
                </a:solidFill>
                <a:latin typeface="Arial" charset="0"/>
              </a:defRPr>
            </a:lvl7pPr>
            <a:lvl8pPr marL="3657600" indent="-457200" eaLnBrk="0" fontAlgn="base" hangingPunct="0">
              <a:spcBef>
                <a:spcPct val="0"/>
              </a:spcBef>
              <a:spcAft>
                <a:spcPct val="0"/>
              </a:spcAft>
              <a:defRPr>
                <a:solidFill>
                  <a:schemeClr val="tx1"/>
                </a:solidFill>
                <a:latin typeface="Arial" charset="0"/>
              </a:defRPr>
            </a:lvl8pPr>
            <a:lvl9pPr marL="4114800" indent="-457200" eaLnBrk="0" fontAlgn="base" hangingPunct="0">
              <a:spcBef>
                <a:spcPct val="0"/>
              </a:spcBef>
              <a:spcAft>
                <a:spcPct val="0"/>
              </a:spcAft>
              <a:defRPr>
                <a:solidFill>
                  <a:schemeClr val="tx1"/>
                </a:solidFill>
                <a:latin typeface="Arial" charset="0"/>
              </a:defRPr>
            </a:lvl9pPr>
          </a:lstStyle>
          <a:p>
            <a:pPr>
              <a:buFontTx/>
              <a:buAutoNum type="arabicPeriod"/>
            </a:pPr>
            <a:r>
              <a:rPr lang="en-GB" altLang="en-US" sz="2000">
                <a:latin typeface="Comic Sans MS" pitchFamily="66" charset="0"/>
              </a:rPr>
              <a:t>An OR gate followed by an INVERTER   </a:t>
            </a:r>
          </a:p>
          <a:p>
            <a:pPr>
              <a:buFontTx/>
              <a:buAutoNum type="arabicPeriod"/>
            </a:pPr>
            <a:endParaRPr lang="en-GB" altLang="en-US" sz="2000">
              <a:latin typeface="Comic Sans MS" pitchFamily="66" charset="0"/>
            </a:endParaRPr>
          </a:p>
          <a:p>
            <a:pPr>
              <a:buFontTx/>
              <a:buAutoNum type="arabicPeriod"/>
            </a:pPr>
            <a:r>
              <a:rPr lang="en-GB" altLang="en-US" sz="2000">
                <a:latin typeface="Comic Sans MS" pitchFamily="66" charset="0"/>
              </a:rPr>
              <a:t>An AND gate preceded by 2 INVERTERS</a:t>
            </a:r>
          </a:p>
          <a:p>
            <a:endParaRPr lang="en-GB" altLang="en-US" sz="2000">
              <a:latin typeface="Comic Sans MS" pitchFamily="66" charset="0"/>
            </a:endParaRPr>
          </a:p>
        </p:txBody>
      </p:sp>
      <p:grpSp>
        <p:nvGrpSpPr>
          <p:cNvPr id="28677" name="Group 5"/>
          <p:cNvGrpSpPr>
            <a:grpSpLocks/>
          </p:cNvGrpSpPr>
          <p:nvPr/>
        </p:nvGrpSpPr>
        <p:grpSpPr bwMode="auto">
          <a:xfrm>
            <a:off x="838200" y="4267200"/>
            <a:ext cx="7162800" cy="914400"/>
            <a:chOff x="576" y="2784"/>
            <a:chExt cx="4512" cy="576"/>
          </a:xfrm>
        </p:grpSpPr>
        <p:sp>
          <p:nvSpPr>
            <p:cNvPr id="28688" name="Oval 6"/>
            <p:cNvSpPr>
              <a:spLocks noChangeArrowheads="1"/>
            </p:cNvSpPr>
            <p:nvPr/>
          </p:nvSpPr>
          <p:spPr bwMode="auto">
            <a:xfrm>
              <a:off x="4800" y="316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nvGrpSpPr>
            <p:cNvPr id="28689" name="Group 7"/>
            <p:cNvGrpSpPr>
              <a:grpSpLocks/>
            </p:cNvGrpSpPr>
            <p:nvPr/>
          </p:nvGrpSpPr>
          <p:grpSpPr bwMode="auto">
            <a:xfrm>
              <a:off x="3161" y="2784"/>
              <a:ext cx="1927" cy="576"/>
              <a:chOff x="2966" y="2496"/>
              <a:chExt cx="1927" cy="576"/>
            </a:xfrm>
          </p:grpSpPr>
          <p:grpSp>
            <p:nvGrpSpPr>
              <p:cNvPr id="28699" name="Group 8"/>
              <p:cNvGrpSpPr>
                <a:grpSpLocks/>
              </p:cNvGrpSpPr>
              <p:nvPr/>
            </p:nvGrpSpPr>
            <p:grpSpPr bwMode="auto">
              <a:xfrm>
                <a:off x="2976" y="2496"/>
                <a:ext cx="1917" cy="576"/>
                <a:chOff x="1031" y="2016"/>
                <a:chExt cx="1917" cy="576"/>
              </a:xfrm>
            </p:grpSpPr>
            <p:grpSp>
              <p:nvGrpSpPr>
                <p:cNvPr id="28705" name="Group 9"/>
                <p:cNvGrpSpPr>
                  <a:grpSpLocks/>
                </p:cNvGrpSpPr>
                <p:nvPr/>
              </p:nvGrpSpPr>
              <p:grpSpPr bwMode="auto">
                <a:xfrm>
                  <a:off x="1152" y="2082"/>
                  <a:ext cx="1796" cy="462"/>
                  <a:chOff x="2208" y="1056"/>
                  <a:chExt cx="1104" cy="360"/>
                </a:xfrm>
              </p:grpSpPr>
              <p:pic>
                <p:nvPicPr>
                  <p:cNvPr id="28707" name="Picture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708" name="Rectangle 11"/>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28706" name="Rectangle 12"/>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28700" name="Line 13"/>
              <p:cNvSpPr>
                <a:spLocks noChangeShapeType="1"/>
              </p:cNvSpPr>
              <p:nvPr/>
            </p:nvSpPr>
            <p:spPr bwMode="auto">
              <a:xfrm>
                <a:off x="2976" y="2688"/>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01" name="Line 14"/>
              <p:cNvSpPr>
                <a:spLocks noChangeShapeType="1"/>
              </p:cNvSpPr>
              <p:nvPr/>
            </p:nvSpPr>
            <p:spPr bwMode="auto">
              <a:xfrm>
                <a:off x="3888" y="2784"/>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02" name="Line 15"/>
              <p:cNvSpPr>
                <a:spLocks noChangeShapeType="1"/>
              </p:cNvSpPr>
              <p:nvPr/>
            </p:nvSpPr>
            <p:spPr bwMode="auto">
              <a:xfrm>
                <a:off x="2966" y="2880"/>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03" name="Oval 16"/>
              <p:cNvSpPr>
                <a:spLocks noChangeArrowheads="1"/>
              </p:cNvSpPr>
              <p:nvPr/>
            </p:nvSpPr>
            <p:spPr bwMode="auto">
              <a:xfrm>
                <a:off x="3264" y="2640"/>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28704" name="Oval 17"/>
              <p:cNvSpPr>
                <a:spLocks noChangeArrowheads="1"/>
              </p:cNvSpPr>
              <p:nvPr/>
            </p:nvSpPr>
            <p:spPr bwMode="auto">
              <a:xfrm>
                <a:off x="3264" y="2832"/>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28690" name="Group 18"/>
            <p:cNvGrpSpPr>
              <a:grpSpLocks/>
            </p:cNvGrpSpPr>
            <p:nvPr/>
          </p:nvGrpSpPr>
          <p:grpSpPr bwMode="auto">
            <a:xfrm>
              <a:off x="576" y="2832"/>
              <a:ext cx="1632" cy="528"/>
              <a:chOff x="336" y="1392"/>
              <a:chExt cx="1632" cy="528"/>
            </a:xfrm>
          </p:grpSpPr>
          <p:pic>
            <p:nvPicPr>
              <p:cNvPr id="28693" name="Picture 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 y="1454"/>
                <a:ext cx="1360" cy="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94" name="Rectangle 20"/>
              <p:cNvSpPr>
                <a:spLocks noChangeArrowheads="1"/>
              </p:cNvSpPr>
              <p:nvPr/>
            </p:nvSpPr>
            <p:spPr bwMode="auto">
              <a:xfrm>
                <a:off x="1471" y="1440"/>
                <a:ext cx="497" cy="33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28695" name="Rectangle 21"/>
              <p:cNvSpPr>
                <a:spLocks noChangeArrowheads="1"/>
              </p:cNvSpPr>
              <p:nvPr/>
            </p:nvSpPr>
            <p:spPr bwMode="auto">
              <a:xfrm>
                <a:off x="384" y="1392"/>
                <a:ext cx="288" cy="52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28696" name="Line 22"/>
              <p:cNvSpPr>
                <a:spLocks noChangeShapeType="1"/>
              </p:cNvSpPr>
              <p:nvPr/>
            </p:nvSpPr>
            <p:spPr bwMode="auto">
              <a:xfrm>
                <a:off x="336" y="1776"/>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97" name="Line 23"/>
              <p:cNvSpPr>
                <a:spLocks noChangeShapeType="1"/>
              </p:cNvSpPr>
              <p:nvPr/>
            </p:nvSpPr>
            <p:spPr bwMode="auto">
              <a:xfrm>
                <a:off x="346" y="1584"/>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98" name="Line 24"/>
              <p:cNvSpPr>
                <a:spLocks noChangeShapeType="1"/>
              </p:cNvSpPr>
              <p:nvPr/>
            </p:nvSpPr>
            <p:spPr bwMode="auto">
              <a:xfrm>
                <a:off x="1152" y="1665"/>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691" name="Oval 25"/>
            <p:cNvSpPr>
              <a:spLocks noChangeArrowheads="1"/>
            </p:cNvSpPr>
            <p:nvPr/>
          </p:nvSpPr>
          <p:spPr bwMode="auto">
            <a:xfrm>
              <a:off x="1368" y="304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28692" name="Text Box 26"/>
            <p:cNvSpPr txBox="1">
              <a:spLocks noChangeArrowheads="1"/>
            </p:cNvSpPr>
            <p:nvPr/>
          </p:nvSpPr>
          <p:spPr bwMode="auto">
            <a:xfrm>
              <a:off x="2016" y="2966"/>
              <a:ext cx="105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  NOR  gate</a:t>
              </a:r>
            </a:p>
          </p:txBody>
        </p:sp>
      </p:grpSp>
      <p:sp>
        <p:nvSpPr>
          <p:cNvPr id="28678" name="Text Box 27"/>
          <p:cNvSpPr txBox="1">
            <a:spLocks noChangeArrowheads="1"/>
          </p:cNvSpPr>
          <p:nvPr/>
        </p:nvSpPr>
        <p:spPr bwMode="auto">
          <a:xfrm>
            <a:off x="7391400" y="4495800"/>
            <a:ext cx="5984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latin typeface="Comic Sans MS" pitchFamily="66" charset="0"/>
              </a:rPr>
              <a:t>AB</a:t>
            </a:r>
          </a:p>
        </p:txBody>
      </p:sp>
      <p:sp>
        <p:nvSpPr>
          <p:cNvPr id="28679" name="Line 28"/>
          <p:cNvSpPr>
            <a:spLocks noChangeShapeType="1"/>
          </p:cNvSpPr>
          <p:nvPr/>
        </p:nvSpPr>
        <p:spPr bwMode="auto">
          <a:xfrm flipH="1" flipV="1">
            <a:off x="2209800" y="4191000"/>
            <a:ext cx="7620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0" name="Text Box 29"/>
          <p:cNvSpPr txBox="1">
            <a:spLocks noChangeArrowheads="1"/>
          </p:cNvSpPr>
          <p:nvPr/>
        </p:nvSpPr>
        <p:spPr bwMode="auto">
          <a:xfrm>
            <a:off x="2057400" y="4191000"/>
            <a:ext cx="1047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latin typeface="Comic Sans MS" pitchFamily="66" charset="0"/>
              </a:rPr>
              <a:t>A + B</a:t>
            </a:r>
          </a:p>
        </p:txBody>
      </p:sp>
      <p:sp>
        <p:nvSpPr>
          <p:cNvPr id="28681" name="Line 30"/>
          <p:cNvSpPr>
            <a:spLocks noChangeShapeType="1"/>
          </p:cNvSpPr>
          <p:nvPr/>
        </p:nvSpPr>
        <p:spPr bwMode="auto">
          <a:xfrm>
            <a:off x="7467600" y="4495800"/>
            <a:ext cx="1793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2" name="Line 31"/>
          <p:cNvSpPr>
            <a:spLocks noChangeShapeType="1"/>
          </p:cNvSpPr>
          <p:nvPr/>
        </p:nvSpPr>
        <p:spPr bwMode="auto">
          <a:xfrm>
            <a:off x="7696200" y="4495800"/>
            <a:ext cx="1793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3" name="Text Box 32"/>
          <p:cNvSpPr txBox="1">
            <a:spLocks noChangeArrowheads="1"/>
          </p:cNvSpPr>
          <p:nvPr/>
        </p:nvSpPr>
        <p:spPr bwMode="auto">
          <a:xfrm>
            <a:off x="1295400" y="5486400"/>
            <a:ext cx="668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latin typeface="Comic Sans MS" pitchFamily="66" charset="0"/>
              </a:rPr>
              <a:t>A + B   =  AB      - DeMorgan’s theorem  </a:t>
            </a:r>
          </a:p>
        </p:txBody>
      </p:sp>
      <p:sp>
        <p:nvSpPr>
          <p:cNvPr id="28684" name="Line 33"/>
          <p:cNvSpPr>
            <a:spLocks noChangeShapeType="1"/>
          </p:cNvSpPr>
          <p:nvPr/>
        </p:nvSpPr>
        <p:spPr bwMode="auto">
          <a:xfrm flipH="1" flipV="1">
            <a:off x="1447800" y="5486400"/>
            <a:ext cx="7620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5" name="Line 34"/>
          <p:cNvSpPr>
            <a:spLocks noChangeShapeType="1"/>
          </p:cNvSpPr>
          <p:nvPr/>
        </p:nvSpPr>
        <p:spPr bwMode="auto">
          <a:xfrm>
            <a:off x="3048000" y="5486400"/>
            <a:ext cx="1793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6" name="Line 35"/>
          <p:cNvSpPr>
            <a:spLocks noChangeShapeType="1"/>
          </p:cNvSpPr>
          <p:nvPr/>
        </p:nvSpPr>
        <p:spPr bwMode="auto">
          <a:xfrm>
            <a:off x="3276600" y="5486400"/>
            <a:ext cx="1793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7" name="Rectangle 36"/>
          <p:cNvSpPr>
            <a:spLocks noChangeArrowheads="1"/>
          </p:cNvSpPr>
          <p:nvPr/>
        </p:nvSpPr>
        <p:spPr bwMode="auto">
          <a:xfrm>
            <a:off x="1143000" y="5334000"/>
            <a:ext cx="2743200" cy="838200"/>
          </a:xfrm>
          <a:prstGeom prst="rect">
            <a:avLst/>
          </a:prstGeom>
          <a:noFill/>
          <a:ln w="2540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Tree>
    <p:extLst>
      <p:ext uri="{BB962C8B-B14F-4D97-AF65-F5344CB8AC3E}">
        <p14:creationId xmlns:p14="http://schemas.microsoft.com/office/powerpoint/2010/main" val="7126561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5486400" y="1371600"/>
            <a:ext cx="3657600" cy="210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Combining gates when using  inverters. There are times when it is necessary to convert from one  logic function to another. </a:t>
            </a:r>
          </a:p>
        </p:txBody>
      </p:sp>
      <p:graphicFrame>
        <p:nvGraphicFramePr>
          <p:cNvPr id="29699" name="Object 3"/>
          <p:cNvGraphicFramePr>
            <a:graphicFrameLocks noChangeAspect="1"/>
          </p:cNvGraphicFramePr>
          <p:nvPr/>
        </p:nvGraphicFramePr>
        <p:xfrm>
          <a:off x="377825" y="1219200"/>
          <a:ext cx="4419600" cy="4041775"/>
        </p:xfrm>
        <a:graphic>
          <a:graphicData uri="http://schemas.openxmlformats.org/presentationml/2006/ole">
            <mc:AlternateContent xmlns:mc="http://schemas.openxmlformats.org/markup-compatibility/2006">
              <mc:Choice xmlns:v="urn:schemas-microsoft-com:vml" Requires="v">
                <p:oleObj spid="_x0000_s10248" name="Photo Editor Photo" r:id="rId3" imgW="4458322" imgH="4076190" progId="MSPhotoEd.3">
                  <p:embed/>
                </p:oleObj>
              </mc:Choice>
              <mc:Fallback>
                <p:oleObj name="Photo Editor Photo" r:id="rId3" imgW="4458322" imgH="4076190" progId="MSPhotoEd.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825" y="1219200"/>
                        <a:ext cx="4419600" cy="4041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9700" name="Text Box 4"/>
          <p:cNvSpPr txBox="1">
            <a:spLocks noChangeArrowheads="1"/>
          </p:cNvSpPr>
          <p:nvPr/>
        </p:nvSpPr>
        <p:spPr bwMode="auto">
          <a:xfrm>
            <a:off x="5491163" y="3673475"/>
            <a:ext cx="3424237" cy="1431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Connecting an inverter </a:t>
            </a:r>
          </a:p>
          <a:p>
            <a:r>
              <a:rPr lang="en-GB" altLang="en-US" sz="2200">
                <a:latin typeface="Comic Sans MS" pitchFamily="66" charset="0"/>
              </a:rPr>
              <a:t>to the output of a gate </a:t>
            </a:r>
          </a:p>
          <a:p>
            <a:r>
              <a:rPr lang="en-GB" altLang="en-US" sz="2200">
                <a:latin typeface="Comic Sans MS" pitchFamily="66" charset="0"/>
              </a:rPr>
              <a:t>reverses the function of the initial gate</a:t>
            </a:r>
          </a:p>
        </p:txBody>
      </p:sp>
    </p:spTree>
    <p:extLst>
      <p:ext uri="{BB962C8B-B14F-4D97-AF65-F5344CB8AC3E}">
        <p14:creationId xmlns:p14="http://schemas.microsoft.com/office/powerpoint/2010/main" val="28143738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22" name="Object 2"/>
          <p:cNvGraphicFramePr>
            <a:graphicFrameLocks noChangeAspect="1"/>
          </p:cNvGraphicFramePr>
          <p:nvPr/>
        </p:nvGraphicFramePr>
        <p:xfrm>
          <a:off x="306388" y="457200"/>
          <a:ext cx="4419600" cy="3940175"/>
        </p:xfrm>
        <a:graphic>
          <a:graphicData uri="http://schemas.openxmlformats.org/presentationml/2006/ole">
            <mc:AlternateContent xmlns:mc="http://schemas.openxmlformats.org/markup-compatibility/2006">
              <mc:Choice xmlns:v="urn:schemas-microsoft-com:vml" Requires="v">
                <p:oleObj spid="_x0000_s11272" name="Photo Editor Photo" r:id="rId3" imgW="4571429" imgH="4076190" progId="MSPhotoEd.3">
                  <p:embed/>
                </p:oleObj>
              </mc:Choice>
              <mc:Fallback>
                <p:oleObj name="Photo Editor Photo" r:id="rId3" imgW="4571429" imgH="4076190" progId="MSPhotoEd.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388" y="457200"/>
                        <a:ext cx="4419600" cy="394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723" name="Text Box 3"/>
          <p:cNvSpPr txBox="1">
            <a:spLocks noChangeArrowheads="1"/>
          </p:cNvSpPr>
          <p:nvPr/>
        </p:nvSpPr>
        <p:spPr bwMode="auto">
          <a:xfrm>
            <a:off x="4572000" y="593725"/>
            <a:ext cx="4267200" cy="310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200">
                <a:latin typeface="Comic Sans MS" pitchFamily="66" charset="0"/>
              </a:rPr>
              <a:t>Placing inverters at all the inputs</a:t>
            </a:r>
          </a:p>
          <a:p>
            <a:r>
              <a:rPr lang="en-GB" altLang="en-US" sz="2200">
                <a:latin typeface="Comic Sans MS" pitchFamily="66" charset="0"/>
              </a:rPr>
              <a:t>changes AND to a NOR gate, also converts an OR gate to NAND.</a:t>
            </a:r>
          </a:p>
          <a:p>
            <a:endParaRPr lang="en-GB" altLang="en-US" sz="2200">
              <a:latin typeface="Comic Sans MS" pitchFamily="66" charset="0"/>
            </a:endParaRPr>
          </a:p>
          <a:p>
            <a:r>
              <a:rPr lang="en-GB" altLang="en-US" sz="2200" b="1">
                <a:latin typeface="Comic Sans MS" pitchFamily="66" charset="0"/>
              </a:rPr>
              <a:t>This leads to an alternative </a:t>
            </a:r>
          </a:p>
          <a:p>
            <a:r>
              <a:rPr lang="en-GB" altLang="en-US" sz="2200" b="1">
                <a:latin typeface="Comic Sans MS" pitchFamily="66" charset="0"/>
              </a:rPr>
              <a:t>representation for the NAND</a:t>
            </a:r>
          </a:p>
          <a:p>
            <a:r>
              <a:rPr lang="en-GB" altLang="en-US" sz="2200" b="1">
                <a:latin typeface="Comic Sans MS" pitchFamily="66" charset="0"/>
              </a:rPr>
              <a:t>and NOR gates below.</a:t>
            </a:r>
          </a:p>
        </p:txBody>
      </p:sp>
      <p:grpSp>
        <p:nvGrpSpPr>
          <p:cNvPr id="30724" name="Group 4"/>
          <p:cNvGrpSpPr>
            <a:grpSpLocks/>
          </p:cNvGrpSpPr>
          <p:nvPr/>
        </p:nvGrpSpPr>
        <p:grpSpPr bwMode="auto">
          <a:xfrm>
            <a:off x="5029200" y="4038600"/>
            <a:ext cx="3059113" cy="914400"/>
            <a:chOff x="2966" y="2496"/>
            <a:chExt cx="1927" cy="576"/>
          </a:xfrm>
        </p:grpSpPr>
        <p:grpSp>
          <p:nvGrpSpPr>
            <p:cNvPr id="30743" name="Group 5"/>
            <p:cNvGrpSpPr>
              <a:grpSpLocks/>
            </p:cNvGrpSpPr>
            <p:nvPr/>
          </p:nvGrpSpPr>
          <p:grpSpPr bwMode="auto">
            <a:xfrm>
              <a:off x="2976" y="2496"/>
              <a:ext cx="1917" cy="576"/>
              <a:chOff x="1031" y="2016"/>
              <a:chExt cx="1917" cy="576"/>
            </a:xfrm>
          </p:grpSpPr>
          <p:grpSp>
            <p:nvGrpSpPr>
              <p:cNvPr id="30749" name="Group 6"/>
              <p:cNvGrpSpPr>
                <a:grpSpLocks/>
              </p:cNvGrpSpPr>
              <p:nvPr/>
            </p:nvGrpSpPr>
            <p:grpSpPr bwMode="auto">
              <a:xfrm>
                <a:off x="1152" y="2082"/>
                <a:ext cx="1796" cy="462"/>
                <a:chOff x="2208" y="1056"/>
                <a:chExt cx="1104" cy="360"/>
              </a:xfrm>
            </p:grpSpPr>
            <p:pic>
              <p:nvPicPr>
                <p:cNvPr id="3075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752" name="Rectangle 8"/>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0750" name="Rectangle 9"/>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0744" name="Line 10"/>
            <p:cNvSpPr>
              <a:spLocks noChangeShapeType="1"/>
            </p:cNvSpPr>
            <p:nvPr/>
          </p:nvSpPr>
          <p:spPr bwMode="auto">
            <a:xfrm>
              <a:off x="2976" y="2688"/>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45" name="Line 11"/>
            <p:cNvSpPr>
              <a:spLocks noChangeShapeType="1"/>
            </p:cNvSpPr>
            <p:nvPr/>
          </p:nvSpPr>
          <p:spPr bwMode="auto">
            <a:xfrm>
              <a:off x="3888" y="2784"/>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46" name="Line 12"/>
            <p:cNvSpPr>
              <a:spLocks noChangeShapeType="1"/>
            </p:cNvSpPr>
            <p:nvPr/>
          </p:nvSpPr>
          <p:spPr bwMode="auto">
            <a:xfrm>
              <a:off x="2966" y="2880"/>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47" name="Oval 13"/>
            <p:cNvSpPr>
              <a:spLocks noChangeArrowheads="1"/>
            </p:cNvSpPr>
            <p:nvPr/>
          </p:nvSpPr>
          <p:spPr bwMode="auto">
            <a:xfrm>
              <a:off x="3264" y="2640"/>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0748" name="Oval 14"/>
            <p:cNvSpPr>
              <a:spLocks noChangeArrowheads="1"/>
            </p:cNvSpPr>
            <p:nvPr/>
          </p:nvSpPr>
          <p:spPr bwMode="auto">
            <a:xfrm>
              <a:off x="3264" y="2832"/>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30725" name="Group 15"/>
          <p:cNvGrpSpPr>
            <a:grpSpLocks/>
          </p:cNvGrpSpPr>
          <p:nvPr/>
        </p:nvGrpSpPr>
        <p:grpSpPr bwMode="auto">
          <a:xfrm>
            <a:off x="5181600" y="5181600"/>
            <a:ext cx="2590800" cy="838200"/>
            <a:chOff x="3888" y="2880"/>
            <a:chExt cx="1632" cy="528"/>
          </a:xfrm>
        </p:grpSpPr>
        <p:grpSp>
          <p:nvGrpSpPr>
            <p:cNvPr id="30732" name="Group 16"/>
            <p:cNvGrpSpPr>
              <a:grpSpLocks/>
            </p:cNvGrpSpPr>
            <p:nvPr/>
          </p:nvGrpSpPr>
          <p:grpSpPr bwMode="auto">
            <a:xfrm>
              <a:off x="4032" y="2928"/>
              <a:ext cx="1488" cy="437"/>
              <a:chOff x="2355" y="1968"/>
              <a:chExt cx="1149" cy="372"/>
            </a:xfrm>
          </p:grpSpPr>
          <p:pic>
            <p:nvPicPr>
              <p:cNvPr id="30741" name="Picture 1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742" name="Rectangle 18"/>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30733" name="Group 19"/>
            <p:cNvGrpSpPr>
              <a:grpSpLocks/>
            </p:cNvGrpSpPr>
            <p:nvPr/>
          </p:nvGrpSpPr>
          <p:grpSpPr bwMode="auto">
            <a:xfrm>
              <a:off x="3888" y="2880"/>
              <a:ext cx="1248" cy="528"/>
              <a:chOff x="3888" y="2880"/>
              <a:chExt cx="1248" cy="528"/>
            </a:xfrm>
          </p:grpSpPr>
          <p:sp>
            <p:nvSpPr>
              <p:cNvPr id="30734" name="Rectangle 20"/>
              <p:cNvSpPr>
                <a:spLocks noChangeArrowheads="1"/>
              </p:cNvSpPr>
              <p:nvPr/>
            </p:nvSpPr>
            <p:spPr bwMode="auto">
              <a:xfrm>
                <a:off x="3936" y="2880"/>
                <a:ext cx="288" cy="52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nvGrpSpPr>
              <p:cNvPr id="30735" name="Group 21"/>
              <p:cNvGrpSpPr>
                <a:grpSpLocks/>
              </p:cNvGrpSpPr>
              <p:nvPr/>
            </p:nvGrpSpPr>
            <p:grpSpPr bwMode="auto">
              <a:xfrm>
                <a:off x="3888" y="3024"/>
                <a:ext cx="394" cy="288"/>
                <a:chOff x="2976" y="3408"/>
                <a:chExt cx="394" cy="288"/>
              </a:xfrm>
            </p:grpSpPr>
            <p:sp>
              <p:nvSpPr>
                <p:cNvPr id="30737" name="Line 22"/>
                <p:cNvSpPr>
                  <a:spLocks noChangeShapeType="1"/>
                </p:cNvSpPr>
                <p:nvPr/>
              </p:nvSpPr>
              <p:spPr bwMode="auto">
                <a:xfrm>
                  <a:off x="2976" y="3648"/>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38" name="Line 23"/>
                <p:cNvSpPr>
                  <a:spLocks noChangeShapeType="1"/>
                </p:cNvSpPr>
                <p:nvPr/>
              </p:nvSpPr>
              <p:spPr bwMode="auto">
                <a:xfrm>
                  <a:off x="2986" y="3456"/>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39" name="Oval 24"/>
                <p:cNvSpPr>
                  <a:spLocks noChangeArrowheads="1"/>
                </p:cNvSpPr>
                <p:nvPr/>
              </p:nvSpPr>
              <p:spPr bwMode="auto">
                <a:xfrm>
                  <a:off x="3274" y="340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0740" name="Oval 25"/>
                <p:cNvSpPr>
                  <a:spLocks noChangeArrowheads="1"/>
                </p:cNvSpPr>
                <p:nvPr/>
              </p:nvSpPr>
              <p:spPr bwMode="auto">
                <a:xfrm>
                  <a:off x="3274" y="3600"/>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0736" name="Line 26"/>
              <p:cNvSpPr>
                <a:spLocks noChangeShapeType="1"/>
              </p:cNvSpPr>
              <p:nvPr/>
            </p:nvSpPr>
            <p:spPr bwMode="auto">
              <a:xfrm>
                <a:off x="4704" y="3153"/>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grpSp>
        <p:nvGrpSpPr>
          <p:cNvPr id="30726" name="Group 27"/>
          <p:cNvGrpSpPr>
            <a:grpSpLocks/>
          </p:cNvGrpSpPr>
          <p:nvPr/>
        </p:nvGrpSpPr>
        <p:grpSpPr bwMode="auto">
          <a:xfrm>
            <a:off x="7302500" y="4267200"/>
            <a:ext cx="1274763" cy="457200"/>
            <a:chOff x="4600" y="2352"/>
            <a:chExt cx="803" cy="288"/>
          </a:xfrm>
        </p:grpSpPr>
        <p:sp>
          <p:nvSpPr>
            <p:cNvPr id="30730" name="Line 28"/>
            <p:cNvSpPr>
              <a:spLocks noChangeShapeType="1"/>
            </p:cNvSpPr>
            <p:nvPr/>
          </p:nvSpPr>
          <p:spPr bwMode="auto">
            <a:xfrm>
              <a:off x="4898" y="2352"/>
              <a:ext cx="43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31" name="Text Box 29"/>
            <p:cNvSpPr txBox="1">
              <a:spLocks noChangeArrowheads="1"/>
            </p:cNvSpPr>
            <p:nvPr/>
          </p:nvSpPr>
          <p:spPr bwMode="auto">
            <a:xfrm>
              <a:off x="4600" y="2352"/>
              <a:ext cx="80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Y=A + B</a:t>
              </a:r>
            </a:p>
          </p:txBody>
        </p:sp>
      </p:grpSp>
      <p:grpSp>
        <p:nvGrpSpPr>
          <p:cNvPr id="30727" name="Group 30"/>
          <p:cNvGrpSpPr>
            <a:grpSpLocks/>
          </p:cNvGrpSpPr>
          <p:nvPr/>
        </p:nvGrpSpPr>
        <p:grpSpPr bwMode="auto">
          <a:xfrm>
            <a:off x="7315200" y="5334000"/>
            <a:ext cx="1219200" cy="457200"/>
            <a:chOff x="4600" y="2352"/>
            <a:chExt cx="768" cy="288"/>
          </a:xfrm>
        </p:grpSpPr>
        <p:sp>
          <p:nvSpPr>
            <p:cNvPr id="30728" name="Line 31"/>
            <p:cNvSpPr>
              <a:spLocks noChangeShapeType="1"/>
            </p:cNvSpPr>
            <p:nvPr/>
          </p:nvSpPr>
          <p:spPr bwMode="auto">
            <a:xfrm>
              <a:off x="4898" y="2352"/>
              <a:ext cx="43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9" name="Text Box 32"/>
            <p:cNvSpPr txBox="1">
              <a:spLocks noChangeArrowheads="1"/>
            </p:cNvSpPr>
            <p:nvPr/>
          </p:nvSpPr>
          <p:spPr bwMode="auto">
            <a:xfrm>
              <a:off x="4600" y="2352"/>
              <a:ext cx="7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Y= A  B</a:t>
              </a:r>
            </a:p>
          </p:txBody>
        </p:sp>
      </p:grpSp>
    </p:spTree>
    <p:extLst>
      <p:ext uri="{BB962C8B-B14F-4D97-AF65-F5344CB8AC3E}">
        <p14:creationId xmlns:p14="http://schemas.microsoft.com/office/powerpoint/2010/main" val="22010689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746" name="Object 2"/>
          <p:cNvGraphicFramePr>
            <a:graphicFrameLocks noChangeAspect="1"/>
          </p:cNvGraphicFramePr>
          <p:nvPr/>
        </p:nvGraphicFramePr>
        <p:xfrm>
          <a:off x="381000" y="1387475"/>
          <a:ext cx="4114800" cy="2906713"/>
        </p:xfrm>
        <a:graphic>
          <a:graphicData uri="http://schemas.openxmlformats.org/presentationml/2006/ole">
            <mc:AlternateContent xmlns:mc="http://schemas.openxmlformats.org/markup-compatibility/2006">
              <mc:Choice xmlns:v="urn:schemas-microsoft-com:vml" Requires="v">
                <p:oleObj spid="_x0000_s12296" name="Photo Editor Photo" r:id="rId3" imgW="5838095" imgH="4123810" progId="MSPhotoEd.3">
                  <p:embed/>
                </p:oleObj>
              </mc:Choice>
              <mc:Fallback>
                <p:oleObj name="Photo Editor Photo" r:id="rId3" imgW="5838095" imgH="4123810" progId="MSPhotoEd.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387475"/>
                        <a:ext cx="4114800" cy="290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47" name="Text Box 3"/>
          <p:cNvSpPr txBox="1">
            <a:spLocks noChangeArrowheads="1"/>
          </p:cNvSpPr>
          <p:nvPr/>
        </p:nvSpPr>
        <p:spPr bwMode="auto">
          <a:xfrm>
            <a:off x="4648200" y="1447800"/>
            <a:ext cx="426720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The effects of inverting both the inputs and the outputs.</a:t>
            </a:r>
          </a:p>
          <a:p>
            <a:endParaRPr lang="en-GB" altLang="en-US" sz="2400">
              <a:latin typeface="Comic Sans MS" pitchFamily="66" charset="0"/>
            </a:endParaRPr>
          </a:p>
          <a:p>
            <a:r>
              <a:rPr lang="en-GB" altLang="en-US" sz="2400">
                <a:latin typeface="Comic Sans MS" pitchFamily="66" charset="0"/>
              </a:rPr>
              <a:t>This is not used that often but does allow for a NAND gate to be converted to a NOR gate and</a:t>
            </a:r>
          </a:p>
          <a:p>
            <a:r>
              <a:rPr lang="en-GB" altLang="en-US" sz="2400">
                <a:latin typeface="Comic Sans MS" pitchFamily="66" charset="0"/>
              </a:rPr>
              <a:t>vice versa.</a:t>
            </a:r>
          </a:p>
        </p:txBody>
      </p:sp>
    </p:spTree>
    <p:extLst>
      <p:ext uri="{BB962C8B-B14F-4D97-AF65-F5344CB8AC3E}">
        <p14:creationId xmlns:p14="http://schemas.microsoft.com/office/powerpoint/2010/main" val="33432746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770" name="Group 2"/>
          <p:cNvGrpSpPr>
            <a:grpSpLocks/>
          </p:cNvGrpSpPr>
          <p:nvPr/>
        </p:nvGrpSpPr>
        <p:grpSpPr bwMode="auto">
          <a:xfrm>
            <a:off x="4941888" y="3276600"/>
            <a:ext cx="3059112" cy="914400"/>
            <a:chOff x="2966" y="2496"/>
            <a:chExt cx="1927" cy="576"/>
          </a:xfrm>
        </p:grpSpPr>
        <p:grpSp>
          <p:nvGrpSpPr>
            <p:cNvPr id="32848" name="Group 3"/>
            <p:cNvGrpSpPr>
              <a:grpSpLocks/>
            </p:cNvGrpSpPr>
            <p:nvPr/>
          </p:nvGrpSpPr>
          <p:grpSpPr bwMode="auto">
            <a:xfrm>
              <a:off x="2976" y="2496"/>
              <a:ext cx="1917" cy="576"/>
              <a:chOff x="1031" y="2016"/>
              <a:chExt cx="1917" cy="576"/>
            </a:xfrm>
          </p:grpSpPr>
          <p:grpSp>
            <p:nvGrpSpPr>
              <p:cNvPr id="32854" name="Group 4"/>
              <p:cNvGrpSpPr>
                <a:grpSpLocks/>
              </p:cNvGrpSpPr>
              <p:nvPr/>
            </p:nvGrpSpPr>
            <p:grpSpPr bwMode="auto">
              <a:xfrm>
                <a:off x="1152" y="2082"/>
                <a:ext cx="1796" cy="462"/>
                <a:chOff x="2208" y="1056"/>
                <a:chExt cx="1104" cy="360"/>
              </a:xfrm>
            </p:grpSpPr>
            <p:pic>
              <p:nvPicPr>
                <p:cNvPr id="3285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857" name="Rectangle 6"/>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2855" name="Rectangle 7"/>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2849" name="Line 8"/>
            <p:cNvSpPr>
              <a:spLocks noChangeShapeType="1"/>
            </p:cNvSpPr>
            <p:nvPr/>
          </p:nvSpPr>
          <p:spPr bwMode="auto">
            <a:xfrm>
              <a:off x="2976" y="2688"/>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0" name="Line 9"/>
            <p:cNvSpPr>
              <a:spLocks noChangeShapeType="1"/>
            </p:cNvSpPr>
            <p:nvPr/>
          </p:nvSpPr>
          <p:spPr bwMode="auto">
            <a:xfrm>
              <a:off x="3888" y="2784"/>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1" name="Line 10"/>
            <p:cNvSpPr>
              <a:spLocks noChangeShapeType="1"/>
            </p:cNvSpPr>
            <p:nvPr/>
          </p:nvSpPr>
          <p:spPr bwMode="auto">
            <a:xfrm>
              <a:off x="2966" y="2880"/>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52" name="Oval 11"/>
            <p:cNvSpPr>
              <a:spLocks noChangeArrowheads="1"/>
            </p:cNvSpPr>
            <p:nvPr/>
          </p:nvSpPr>
          <p:spPr bwMode="auto">
            <a:xfrm>
              <a:off x="3264" y="2640"/>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853" name="Oval 12"/>
            <p:cNvSpPr>
              <a:spLocks noChangeArrowheads="1"/>
            </p:cNvSpPr>
            <p:nvPr/>
          </p:nvSpPr>
          <p:spPr bwMode="auto">
            <a:xfrm>
              <a:off x="3264" y="2832"/>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32771" name="Group 13"/>
          <p:cNvGrpSpPr>
            <a:grpSpLocks/>
          </p:cNvGrpSpPr>
          <p:nvPr/>
        </p:nvGrpSpPr>
        <p:grpSpPr bwMode="auto">
          <a:xfrm>
            <a:off x="838200" y="1371600"/>
            <a:ext cx="6858000" cy="1752600"/>
            <a:chOff x="528" y="336"/>
            <a:chExt cx="4320" cy="1104"/>
          </a:xfrm>
        </p:grpSpPr>
        <p:grpSp>
          <p:nvGrpSpPr>
            <p:cNvPr id="32825" name="Group 14"/>
            <p:cNvGrpSpPr>
              <a:grpSpLocks/>
            </p:cNvGrpSpPr>
            <p:nvPr/>
          </p:nvGrpSpPr>
          <p:grpSpPr bwMode="auto">
            <a:xfrm>
              <a:off x="659" y="450"/>
              <a:ext cx="1796" cy="462"/>
              <a:chOff x="2208" y="1056"/>
              <a:chExt cx="1104" cy="360"/>
            </a:xfrm>
          </p:grpSpPr>
          <p:pic>
            <p:nvPicPr>
              <p:cNvPr id="32846" name="Picture 1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847" name="Rectangle 16"/>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2826" name="Rectangle 17"/>
            <p:cNvSpPr>
              <a:spLocks noChangeArrowheads="1"/>
            </p:cNvSpPr>
            <p:nvPr/>
          </p:nvSpPr>
          <p:spPr bwMode="auto">
            <a:xfrm>
              <a:off x="538" y="384"/>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827" name="Line 18"/>
            <p:cNvSpPr>
              <a:spLocks noChangeShapeType="1"/>
            </p:cNvSpPr>
            <p:nvPr/>
          </p:nvSpPr>
          <p:spPr bwMode="auto">
            <a:xfrm>
              <a:off x="538" y="576"/>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28" name="Line 19"/>
            <p:cNvSpPr>
              <a:spLocks noChangeShapeType="1"/>
            </p:cNvSpPr>
            <p:nvPr/>
          </p:nvSpPr>
          <p:spPr bwMode="auto">
            <a:xfrm>
              <a:off x="1450" y="672"/>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29" name="Line 20"/>
            <p:cNvSpPr>
              <a:spLocks noChangeShapeType="1"/>
            </p:cNvSpPr>
            <p:nvPr/>
          </p:nvSpPr>
          <p:spPr bwMode="auto">
            <a:xfrm>
              <a:off x="528" y="768"/>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30" name="Oval 21"/>
            <p:cNvSpPr>
              <a:spLocks noChangeArrowheads="1"/>
            </p:cNvSpPr>
            <p:nvPr/>
          </p:nvSpPr>
          <p:spPr bwMode="auto">
            <a:xfrm>
              <a:off x="1200" y="1344"/>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831" name="Oval 22"/>
            <p:cNvSpPr>
              <a:spLocks noChangeArrowheads="1"/>
            </p:cNvSpPr>
            <p:nvPr/>
          </p:nvSpPr>
          <p:spPr bwMode="auto">
            <a:xfrm>
              <a:off x="826" y="1296"/>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832" name="Text Box 23"/>
            <p:cNvSpPr txBox="1">
              <a:spLocks noChangeArrowheads="1"/>
            </p:cNvSpPr>
            <p:nvPr/>
          </p:nvSpPr>
          <p:spPr bwMode="auto">
            <a:xfrm>
              <a:off x="2016" y="528"/>
              <a:ext cx="268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AND gate</a:t>
              </a:r>
            </a:p>
          </p:txBody>
        </p:sp>
        <p:grpSp>
          <p:nvGrpSpPr>
            <p:cNvPr id="32833" name="Group 24"/>
            <p:cNvGrpSpPr>
              <a:grpSpLocks/>
            </p:cNvGrpSpPr>
            <p:nvPr/>
          </p:nvGrpSpPr>
          <p:grpSpPr bwMode="auto">
            <a:xfrm>
              <a:off x="3120" y="336"/>
              <a:ext cx="1728" cy="624"/>
              <a:chOff x="3888" y="2880"/>
              <a:chExt cx="1632" cy="528"/>
            </a:xfrm>
          </p:grpSpPr>
          <p:grpSp>
            <p:nvGrpSpPr>
              <p:cNvPr id="32835" name="Group 25"/>
              <p:cNvGrpSpPr>
                <a:grpSpLocks/>
              </p:cNvGrpSpPr>
              <p:nvPr/>
            </p:nvGrpSpPr>
            <p:grpSpPr bwMode="auto">
              <a:xfrm>
                <a:off x="4032" y="2928"/>
                <a:ext cx="1488" cy="437"/>
                <a:chOff x="2355" y="1968"/>
                <a:chExt cx="1149" cy="372"/>
              </a:xfrm>
            </p:grpSpPr>
            <p:pic>
              <p:nvPicPr>
                <p:cNvPr id="32844"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845" name="Rectangle 27"/>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32836" name="Group 28"/>
              <p:cNvGrpSpPr>
                <a:grpSpLocks/>
              </p:cNvGrpSpPr>
              <p:nvPr/>
            </p:nvGrpSpPr>
            <p:grpSpPr bwMode="auto">
              <a:xfrm>
                <a:off x="3888" y="2880"/>
                <a:ext cx="1248" cy="528"/>
                <a:chOff x="3888" y="2880"/>
                <a:chExt cx="1248" cy="528"/>
              </a:xfrm>
            </p:grpSpPr>
            <p:sp>
              <p:nvSpPr>
                <p:cNvPr id="32837" name="Rectangle 29"/>
                <p:cNvSpPr>
                  <a:spLocks noChangeArrowheads="1"/>
                </p:cNvSpPr>
                <p:nvPr/>
              </p:nvSpPr>
              <p:spPr bwMode="auto">
                <a:xfrm>
                  <a:off x="3936" y="2880"/>
                  <a:ext cx="288" cy="52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nvGrpSpPr>
                <p:cNvPr id="32838" name="Group 30"/>
                <p:cNvGrpSpPr>
                  <a:grpSpLocks/>
                </p:cNvGrpSpPr>
                <p:nvPr/>
              </p:nvGrpSpPr>
              <p:grpSpPr bwMode="auto">
                <a:xfrm>
                  <a:off x="3888" y="3024"/>
                  <a:ext cx="394" cy="288"/>
                  <a:chOff x="2976" y="3408"/>
                  <a:chExt cx="394" cy="288"/>
                </a:xfrm>
              </p:grpSpPr>
              <p:sp>
                <p:nvSpPr>
                  <p:cNvPr id="32840" name="Line 31"/>
                  <p:cNvSpPr>
                    <a:spLocks noChangeShapeType="1"/>
                  </p:cNvSpPr>
                  <p:nvPr/>
                </p:nvSpPr>
                <p:spPr bwMode="auto">
                  <a:xfrm>
                    <a:off x="2976" y="3648"/>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41" name="Line 32"/>
                  <p:cNvSpPr>
                    <a:spLocks noChangeShapeType="1"/>
                  </p:cNvSpPr>
                  <p:nvPr/>
                </p:nvSpPr>
                <p:spPr bwMode="auto">
                  <a:xfrm>
                    <a:off x="2986" y="3456"/>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42" name="Oval 33"/>
                  <p:cNvSpPr>
                    <a:spLocks noChangeArrowheads="1"/>
                  </p:cNvSpPr>
                  <p:nvPr/>
                </p:nvSpPr>
                <p:spPr bwMode="auto">
                  <a:xfrm>
                    <a:off x="3274" y="340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843" name="Oval 34"/>
                  <p:cNvSpPr>
                    <a:spLocks noChangeArrowheads="1"/>
                  </p:cNvSpPr>
                  <p:nvPr/>
                </p:nvSpPr>
                <p:spPr bwMode="auto">
                  <a:xfrm>
                    <a:off x="3274" y="3600"/>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2839" name="Line 35"/>
                <p:cNvSpPr>
                  <a:spLocks noChangeShapeType="1"/>
                </p:cNvSpPr>
                <p:nvPr/>
              </p:nvSpPr>
              <p:spPr bwMode="auto">
                <a:xfrm>
                  <a:off x="4704" y="3153"/>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2834" name="Oval 36"/>
            <p:cNvSpPr>
              <a:spLocks noChangeArrowheads="1"/>
            </p:cNvSpPr>
            <p:nvPr/>
          </p:nvSpPr>
          <p:spPr bwMode="auto">
            <a:xfrm>
              <a:off x="3936" y="624"/>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2772" name="Oval 37"/>
          <p:cNvSpPr>
            <a:spLocks noChangeArrowheads="1"/>
          </p:cNvSpPr>
          <p:nvPr/>
        </p:nvSpPr>
        <p:spPr bwMode="auto">
          <a:xfrm>
            <a:off x="7620000" y="5029200"/>
            <a:ext cx="152400" cy="152400"/>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773" name="Oval 38"/>
          <p:cNvSpPr>
            <a:spLocks noChangeArrowheads="1"/>
          </p:cNvSpPr>
          <p:nvPr/>
        </p:nvSpPr>
        <p:spPr bwMode="auto">
          <a:xfrm>
            <a:off x="6400800" y="3657600"/>
            <a:ext cx="152400" cy="152400"/>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nvGrpSpPr>
          <p:cNvPr id="32774" name="Group 39"/>
          <p:cNvGrpSpPr>
            <a:grpSpLocks/>
          </p:cNvGrpSpPr>
          <p:nvPr/>
        </p:nvGrpSpPr>
        <p:grpSpPr bwMode="auto">
          <a:xfrm>
            <a:off x="838200" y="2286000"/>
            <a:ext cx="6858000" cy="990600"/>
            <a:chOff x="528" y="1440"/>
            <a:chExt cx="4320" cy="624"/>
          </a:xfrm>
        </p:grpSpPr>
        <p:grpSp>
          <p:nvGrpSpPr>
            <p:cNvPr id="32804" name="Group 40"/>
            <p:cNvGrpSpPr>
              <a:grpSpLocks/>
            </p:cNvGrpSpPr>
            <p:nvPr/>
          </p:nvGrpSpPr>
          <p:grpSpPr bwMode="auto">
            <a:xfrm>
              <a:off x="3272" y="1497"/>
              <a:ext cx="1576" cy="516"/>
              <a:chOff x="2355" y="1968"/>
              <a:chExt cx="1149" cy="372"/>
            </a:xfrm>
          </p:grpSpPr>
          <p:pic>
            <p:nvPicPr>
              <p:cNvPr id="32823" name="Picture 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824" name="Rectangle 42"/>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32805" name="Group 43"/>
            <p:cNvGrpSpPr>
              <a:grpSpLocks/>
            </p:cNvGrpSpPr>
            <p:nvPr/>
          </p:nvGrpSpPr>
          <p:grpSpPr bwMode="auto">
            <a:xfrm>
              <a:off x="528" y="1440"/>
              <a:ext cx="3913" cy="624"/>
              <a:chOff x="336" y="720"/>
              <a:chExt cx="3913" cy="624"/>
            </a:xfrm>
          </p:grpSpPr>
          <p:grpSp>
            <p:nvGrpSpPr>
              <p:cNvPr id="32807" name="Group 44"/>
              <p:cNvGrpSpPr>
                <a:grpSpLocks/>
              </p:cNvGrpSpPr>
              <p:nvPr/>
            </p:nvGrpSpPr>
            <p:grpSpPr bwMode="auto">
              <a:xfrm>
                <a:off x="467" y="834"/>
                <a:ext cx="1796" cy="462"/>
                <a:chOff x="2208" y="1056"/>
                <a:chExt cx="1104" cy="360"/>
              </a:xfrm>
            </p:grpSpPr>
            <p:pic>
              <p:nvPicPr>
                <p:cNvPr id="32821" name="Picture 4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822" name="Rectangle 46"/>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2808" name="Rectangle 47"/>
              <p:cNvSpPr>
                <a:spLocks noChangeArrowheads="1"/>
              </p:cNvSpPr>
              <p:nvPr/>
            </p:nvSpPr>
            <p:spPr bwMode="auto">
              <a:xfrm>
                <a:off x="346" y="76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809" name="Line 48"/>
              <p:cNvSpPr>
                <a:spLocks noChangeShapeType="1"/>
              </p:cNvSpPr>
              <p:nvPr/>
            </p:nvSpPr>
            <p:spPr bwMode="auto">
              <a:xfrm>
                <a:off x="346" y="96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0" name="Line 49"/>
              <p:cNvSpPr>
                <a:spLocks noChangeShapeType="1"/>
              </p:cNvSpPr>
              <p:nvPr/>
            </p:nvSpPr>
            <p:spPr bwMode="auto">
              <a:xfrm>
                <a:off x="1258" y="105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1" name="Line 50"/>
              <p:cNvSpPr>
                <a:spLocks noChangeShapeType="1"/>
              </p:cNvSpPr>
              <p:nvPr/>
            </p:nvSpPr>
            <p:spPr bwMode="auto">
              <a:xfrm>
                <a:off x="336" y="115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2" name="Oval 51"/>
              <p:cNvSpPr>
                <a:spLocks noChangeArrowheads="1"/>
              </p:cNvSpPr>
              <p:nvPr/>
            </p:nvSpPr>
            <p:spPr bwMode="auto">
              <a:xfrm>
                <a:off x="1248" y="100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nvGrpSpPr>
              <p:cNvPr id="32813" name="Group 52"/>
              <p:cNvGrpSpPr>
                <a:grpSpLocks/>
              </p:cNvGrpSpPr>
              <p:nvPr/>
            </p:nvGrpSpPr>
            <p:grpSpPr bwMode="auto">
              <a:xfrm>
                <a:off x="2928" y="720"/>
                <a:ext cx="1321" cy="624"/>
                <a:chOff x="3888" y="2880"/>
                <a:chExt cx="1248" cy="528"/>
              </a:xfrm>
            </p:grpSpPr>
            <p:sp>
              <p:nvSpPr>
                <p:cNvPr id="32814" name="Rectangle 53"/>
                <p:cNvSpPr>
                  <a:spLocks noChangeArrowheads="1"/>
                </p:cNvSpPr>
                <p:nvPr/>
              </p:nvSpPr>
              <p:spPr bwMode="auto">
                <a:xfrm>
                  <a:off x="3936" y="2880"/>
                  <a:ext cx="288" cy="52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nvGrpSpPr>
                <p:cNvPr id="32815" name="Group 54"/>
                <p:cNvGrpSpPr>
                  <a:grpSpLocks/>
                </p:cNvGrpSpPr>
                <p:nvPr/>
              </p:nvGrpSpPr>
              <p:grpSpPr bwMode="auto">
                <a:xfrm>
                  <a:off x="3888" y="3024"/>
                  <a:ext cx="394" cy="288"/>
                  <a:chOff x="2976" y="3408"/>
                  <a:chExt cx="394" cy="288"/>
                </a:xfrm>
              </p:grpSpPr>
              <p:sp>
                <p:nvSpPr>
                  <p:cNvPr id="32817" name="Line 55"/>
                  <p:cNvSpPr>
                    <a:spLocks noChangeShapeType="1"/>
                  </p:cNvSpPr>
                  <p:nvPr/>
                </p:nvSpPr>
                <p:spPr bwMode="auto">
                  <a:xfrm>
                    <a:off x="2976" y="3648"/>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8" name="Line 56"/>
                  <p:cNvSpPr>
                    <a:spLocks noChangeShapeType="1"/>
                  </p:cNvSpPr>
                  <p:nvPr/>
                </p:nvSpPr>
                <p:spPr bwMode="auto">
                  <a:xfrm>
                    <a:off x="2986" y="3456"/>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19" name="Oval 57"/>
                  <p:cNvSpPr>
                    <a:spLocks noChangeArrowheads="1"/>
                  </p:cNvSpPr>
                  <p:nvPr/>
                </p:nvSpPr>
                <p:spPr bwMode="auto">
                  <a:xfrm>
                    <a:off x="3274" y="340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820" name="Oval 58"/>
                  <p:cNvSpPr>
                    <a:spLocks noChangeArrowheads="1"/>
                  </p:cNvSpPr>
                  <p:nvPr/>
                </p:nvSpPr>
                <p:spPr bwMode="auto">
                  <a:xfrm>
                    <a:off x="3274" y="3600"/>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2816" name="Line 59"/>
                <p:cNvSpPr>
                  <a:spLocks noChangeShapeType="1"/>
                </p:cNvSpPr>
                <p:nvPr/>
              </p:nvSpPr>
              <p:spPr bwMode="auto">
                <a:xfrm>
                  <a:off x="4704" y="3153"/>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32806" name="Text Box 60"/>
            <p:cNvSpPr txBox="1">
              <a:spLocks noChangeArrowheads="1"/>
            </p:cNvSpPr>
            <p:nvPr/>
          </p:nvSpPr>
          <p:spPr bwMode="auto">
            <a:xfrm>
              <a:off x="2016" y="1632"/>
              <a:ext cx="268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NAND gate</a:t>
              </a:r>
            </a:p>
          </p:txBody>
        </p:sp>
      </p:grpSp>
      <p:grpSp>
        <p:nvGrpSpPr>
          <p:cNvPr id="32775" name="Group 61"/>
          <p:cNvGrpSpPr>
            <a:grpSpLocks/>
          </p:cNvGrpSpPr>
          <p:nvPr/>
        </p:nvGrpSpPr>
        <p:grpSpPr bwMode="auto">
          <a:xfrm>
            <a:off x="838200" y="3352800"/>
            <a:ext cx="2590800" cy="838200"/>
            <a:chOff x="336" y="1392"/>
            <a:chExt cx="1632" cy="528"/>
          </a:xfrm>
        </p:grpSpPr>
        <p:pic>
          <p:nvPicPr>
            <p:cNvPr id="32798" name="Picture 6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 y="1454"/>
              <a:ext cx="1360" cy="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799" name="Rectangle 63"/>
            <p:cNvSpPr>
              <a:spLocks noChangeArrowheads="1"/>
            </p:cNvSpPr>
            <p:nvPr/>
          </p:nvSpPr>
          <p:spPr bwMode="auto">
            <a:xfrm>
              <a:off x="1471" y="1440"/>
              <a:ext cx="497" cy="33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800" name="Rectangle 64"/>
            <p:cNvSpPr>
              <a:spLocks noChangeArrowheads="1"/>
            </p:cNvSpPr>
            <p:nvPr/>
          </p:nvSpPr>
          <p:spPr bwMode="auto">
            <a:xfrm>
              <a:off x="384" y="1392"/>
              <a:ext cx="288" cy="52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801" name="Line 65"/>
            <p:cNvSpPr>
              <a:spLocks noChangeShapeType="1"/>
            </p:cNvSpPr>
            <p:nvPr/>
          </p:nvSpPr>
          <p:spPr bwMode="auto">
            <a:xfrm>
              <a:off x="336" y="1776"/>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2" name="Line 66"/>
            <p:cNvSpPr>
              <a:spLocks noChangeShapeType="1"/>
            </p:cNvSpPr>
            <p:nvPr/>
          </p:nvSpPr>
          <p:spPr bwMode="auto">
            <a:xfrm>
              <a:off x="346" y="1584"/>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803" name="Line 67"/>
            <p:cNvSpPr>
              <a:spLocks noChangeShapeType="1"/>
            </p:cNvSpPr>
            <p:nvPr/>
          </p:nvSpPr>
          <p:spPr bwMode="auto">
            <a:xfrm>
              <a:off x="1152" y="1665"/>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32776" name="Text Box 68"/>
          <p:cNvSpPr txBox="1">
            <a:spLocks noChangeArrowheads="1"/>
          </p:cNvSpPr>
          <p:nvPr/>
        </p:nvSpPr>
        <p:spPr bwMode="auto">
          <a:xfrm>
            <a:off x="3200400" y="3565525"/>
            <a:ext cx="1371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OR  gate</a:t>
            </a:r>
          </a:p>
        </p:txBody>
      </p:sp>
      <p:grpSp>
        <p:nvGrpSpPr>
          <p:cNvPr id="32777" name="Group 69"/>
          <p:cNvGrpSpPr>
            <a:grpSpLocks/>
          </p:cNvGrpSpPr>
          <p:nvPr/>
        </p:nvGrpSpPr>
        <p:grpSpPr bwMode="auto">
          <a:xfrm>
            <a:off x="5018088" y="4419600"/>
            <a:ext cx="3059112" cy="914400"/>
            <a:chOff x="2966" y="2496"/>
            <a:chExt cx="1927" cy="576"/>
          </a:xfrm>
        </p:grpSpPr>
        <p:grpSp>
          <p:nvGrpSpPr>
            <p:cNvPr id="32788" name="Group 70"/>
            <p:cNvGrpSpPr>
              <a:grpSpLocks/>
            </p:cNvGrpSpPr>
            <p:nvPr/>
          </p:nvGrpSpPr>
          <p:grpSpPr bwMode="auto">
            <a:xfrm>
              <a:off x="2976" y="2496"/>
              <a:ext cx="1917" cy="576"/>
              <a:chOff x="1031" y="2016"/>
              <a:chExt cx="1917" cy="576"/>
            </a:xfrm>
          </p:grpSpPr>
          <p:grpSp>
            <p:nvGrpSpPr>
              <p:cNvPr id="32794" name="Group 71"/>
              <p:cNvGrpSpPr>
                <a:grpSpLocks/>
              </p:cNvGrpSpPr>
              <p:nvPr/>
            </p:nvGrpSpPr>
            <p:grpSpPr bwMode="auto">
              <a:xfrm>
                <a:off x="1152" y="2082"/>
                <a:ext cx="1796" cy="462"/>
                <a:chOff x="2208" y="1056"/>
                <a:chExt cx="1104" cy="360"/>
              </a:xfrm>
            </p:grpSpPr>
            <p:pic>
              <p:nvPicPr>
                <p:cNvPr id="32796" name="Picture 7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797" name="Rectangle 73"/>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2795" name="Rectangle 74"/>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2789" name="Line 75"/>
            <p:cNvSpPr>
              <a:spLocks noChangeShapeType="1"/>
            </p:cNvSpPr>
            <p:nvPr/>
          </p:nvSpPr>
          <p:spPr bwMode="auto">
            <a:xfrm>
              <a:off x="2976" y="2688"/>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790" name="Line 76"/>
            <p:cNvSpPr>
              <a:spLocks noChangeShapeType="1"/>
            </p:cNvSpPr>
            <p:nvPr/>
          </p:nvSpPr>
          <p:spPr bwMode="auto">
            <a:xfrm>
              <a:off x="3888" y="2784"/>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791" name="Line 77"/>
            <p:cNvSpPr>
              <a:spLocks noChangeShapeType="1"/>
            </p:cNvSpPr>
            <p:nvPr/>
          </p:nvSpPr>
          <p:spPr bwMode="auto">
            <a:xfrm>
              <a:off x="2966" y="2880"/>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792" name="Oval 78"/>
            <p:cNvSpPr>
              <a:spLocks noChangeArrowheads="1"/>
            </p:cNvSpPr>
            <p:nvPr/>
          </p:nvSpPr>
          <p:spPr bwMode="auto">
            <a:xfrm>
              <a:off x="3264" y="2640"/>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793" name="Oval 79"/>
            <p:cNvSpPr>
              <a:spLocks noChangeArrowheads="1"/>
            </p:cNvSpPr>
            <p:nvPr/>
          </p:nvSpPr>
          <p:spPr bwMode="auto">
            <a:xfrm>
              <a:off x="3264" y="2832"/>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grpSp>
        <p:nvGrpSpPr>
          <p:cNvPr id="32778" name="Group 80"/>
          <p:cNvGrpSpPr>
            <a:grpSpLocks/>
          </p:cNvGrpSpPr>
          <p:nvPr/>
        </p:nvGrpSpPr>
        <p:grpSpPr bwMode="auto">
          <a:xfrm>
            <a:off x="914400" y="4495800"/>
            <a:ext cx="2590800" cy="838200"/>
            <a:chOff x="336" y="1392"/>
            <a:chExt cx="1632" cy="528"/>
          </a:xfrm>
        </p:grpSpPr>
        <p:pic>
          <p:nvPicPr>
            <p:cNvPr id="32782" name="Picture 8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 y="1454"/>
              <a:ext cx="1360" cy="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2783" name="Rectangle 82"/>
            <p:cNvSpPr>
              <a:spLocks noChangeArrowheads="1"/>
            </p:cNvSpPr>
            <p:nvPr/>
          </p:nvSpPr>
          <p:spPr bwMode="auto">
            <a:xfrm>
              <a:off x="1471" y="1440"/>
              <a:ext cx="497" cy="33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784" name="Rectangle 83"/>
            <p:cNvSpPr>
              <a:spLocks noChangeArrowheads="1"/>
            </p:cNvSpPr>
            <p:nvPr/>
          </p:nvSpPr>
          <p:spPr bwMode="auto">
            <a:xfrm>
              <a:off x="384" y="1392"/>
              <a:ext cx="288" cy="52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785" name="Line 84"/>
            <p:cNvSpPr>
              <a:spLocks noChangeShapeType="1"/>
            </p:cNvSpPr>
            <p:nvPr/>
          </p:nvSpPr>
          <p:spPr bwMode="auto">
            <a:xfrm>
              <a:off x="336" y="1776"/>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786" name="Line 85"/>
            <p:cNvSpPr>
              <a:spLocks noChangeShapeType="1"/>
            </p:cNvSpPr>
            <p:nvPr/>
          </p:nvSpPr>
          <p:spPr bwMode="auto">
            <a:xfrm>
              <a:off x="346" y="1584"/>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2787" name="Line 86"/>
            <p:cNvSpPr>
              <a:spLocks noChangeShapeType="1"/>
            </p:cNvSpPr>
            <p:nvPr/>
          </p:nvSpPr>
          <p:spPr bwMode="auto">
            <a:xfrm>
              <a:off x="1152" y="1665"/>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32779" name="Oval 87"/>
          <p:cNvSpPr>
            <a:spLocks noChangeArrowheads="1"/>
          </p:cNvSpPr>
          <p:nvPr/>
        </p:nvSpPr>
        <p:spPr bwMode="auto">
          <a:xfrm>
            <a:off x="2171700" y="4838700"/>
            <a:ext cx="152400" cy="152400"/>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2780" name="Text Box 88"/>
          <p:cNvSpPr txBox="1">
            <a:spLocks noChangeArrowheads="1"/>
          </p:cNvSpPr>
          <p:nvPr/>
        </p:nvSpPr>
        <p:spPr bwMode="auto">
          <a:xfrm>
            <a:off x="3200400" y="4708525"/>
            <a:ext cx="1676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NOR  gate</a:t>
            </a:r>
          </a:p>
        </p:txBody>
      </p:sp>
      <p:sp>
        <p:nvSpPr>
          <p:cNvPr id="32781" name="Text Box 89"/>
          <p:cNvSpPr txBox="1">
            <a:spLocks noChangeArrowheads="1"/>
          </p:cNvSpPr>
          <p:nvPr/>
        </p:nvSpPr>
        <p:spPr bwMode="auto">
          <a:xfrm>
            <a:off x="533400" y="381000"/>
            <a:ext cx="81565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cs typeface="Arial" charset="0"/>
              </a:rPr>
              <a:t>Summary of active HIGH and active LOW 2 input gates.</a:t>
            </a:r>
          </a:p>
        </p:txBody>
      </p:sp>
    </p:spTree>
    <p:extLst>
      <p:ext uri="{BB962C8B-B14F-4D97-AF65-F5344CB8AC3E}">
        <p14:creationId xmlns:p14="http://schemas.microsoft.com/office/powerpoint/2010/main" val="24542566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857250" y="685800"/>
            <a:ext cx="60277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latin typeface="Comic Sans MS" pitchFamily="66" charset="0"/>
              </a:rPr>
              <a:t>AB =  A + B     - DeMorgan’s theorem</a:t>
            </a:r>
          </a:p>
        </p:txBody>
      </p:sp>
      <p:sp>
        <p:nvSpPr>
          <p:cNvPr id="35843" name="Line 3"/>
          <p:cNvSpPr>
            <a:spLocks noChangeShapeType="1"/>
          </p:cNvSpPr>
          <p:nvPr/>
        </p:nvSpPr>
        <p:spPr bwMode="auto">
          <a:xfrm>
            <a:off x="1009650" y="685800"/>
            <a:ext cx="3048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5844" name="Line 4"/>
          <p:cNvSpPr>
            <a:spLocks noChangeShapeType="1"/>
          </p:cNvSpPr>
          <p:nvPr/>
        </p:nvSpPr>
        <p:spPr bwMode="auto">
          <a:xfrm>
            <a:off x="2000250" y="685800"/>
            <a:ext cx="1793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5845" name="Line 5"/>
          <p:cNvSpPr>
            <a:spLocks noChangeShapeType="1"/>
          </p:cNvSpPr>
          <p:nvPr/>
        </p:nvSpPr>
        <p:spPr bwMode="auto">
          <a:xfrm>
            <a:off x="2609850" y="685800"/>
            <a:ext cx="1793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5846" name="Rectangle 6"/>
          <p:cNvSpPr>
            <a:spLocks noChangeArrowheads="1"/>
          </p:cNvSpPr>
          <p:nvPr/>
        </p:nvSpPr>
        <p:spPr bwMode="auto">
          <a:xfrm>
            <a:off x="552450" y="533400"/>
            <a:ext cx="2743200" cy="838200"/>
          </a:xfrm>
          <a:prstGeom prst="rect">
            <a:avLst/>
          </a:prstGeom>
          <a:noFill/>
          <a:ln w="2540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35847" name="Text Box 7"/>
          <p:cNvSpPr txBox="1">
            <a:spLocks noChangeArrowheads="1"/>
          </p:cNvSpPr>
          <p:nvPr/>
        </p:nvSpPr>
        <p:spPr bwMode="auto">
          <a:xfrm>
            <a:off x="427038" y="1981200"/>
            <a:ext cx="8449749"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dirty="0">
                <a:latin typeface="Comic Sans MS" pitchFamily="66" charset="0"/>
              </a:rPr>
              <a:t>A + B   =  AB      - </a:t>
            </a:r>
            <a:r>
              <a:rPr lang="en-GB" altLang="en-US" sz="2400" b="1" dirty="0" err="1">
                <a:latin typeface="Comic Sans MS" pitchFamily="66" charset="0"/>
              </a:rPr>
              <a:t>DeMorgan’s</a:t>
            </a:r>
            <a:r>
              <a:rPr lang="en-GB" altLang="en-US" sz="2400" b="1" dirty="0">
                <a:latin typeface="Comic Sans MS" pitchFamily="66" charset="0"/>
              </a:rPr>
              <a:t> theorem </a:t>
            </a:r>
          </a:p>
          <a:p>
            <a:endParaRPr lang="en-GB" altLang="en-US" sz="2400" b="1" dirty="0">
              <a:latin typeface="Comic Sans MS" pitchFamily="66" charset="0"/>
            </a:endParaRPr>
          </a:p>
          <a:p>
            <a:endParaRPr lang="en-GB" altLang="en-US" sz="2400" b="1" dirty="0">
              <a:latin typeface="Comic Sans MS" pitchFamily="66" charset="0"/>
            </a:endParaRPr>
          </a:p>
          <a:p>
            <a:r>
              <a:rPr lang="en-GB" altLang="en-US" sz="2400" dirty="0">
                <a:latin typeface="Comic Sans MS" pitchFamily="66" charset="0"/>
              </a:rPr>
              <a:t>There is a certain symmetry between these relationships.</a:t>
            </a:r>
          </a:p>
          <a:p>
            <a:endParaRPr lang="en-GB" altLang="en-US" sz="2400" dirty="0">
              <a:latin typeface="Comic Sans MS" pitchFamily="66" charset="0"/>
            </a:endParaRPr>
          </a:p>
          <a:p>
            <a:r>
              <a:rPr lang="en-GB" altLang="en-US" sz="2400" dirty="0">
                <a:latin typeface="Comic Sans MS" pitchFamily="66" charset="0"/>
              </a:rPr>
              <a:t>‘</a:t>
            </a:r>
            <a:r>
              <a:rPr lang="en-GB" altLang="en-US" sz="2400" dirty="0" err="1">
                <a:latin typeface="Comic Sans MS" pitchFamily="66" charset="0"/>
              </a:rPr>
              <a:t>ANDing</a:t>
            </a:r>
            <a:r>
              <a:rPr lang="en-GB" altLang="en-US" sz="2400" dirty="0">
                <a:latin typeface="Comic Sans MS" pitchFamily="66" charset="0"/>
              </a:rPr>
              <a:t>’ or ‘</a:t>
            </a:r>
            <a:r>
              <a:rPr lang="en-GB" altLang="en-US" sz="2400" dirty="0" err="1">
                <a:latin typeface="Comic Sans MS" pitchFamily="66" charset="0"/>
              </a:rPr>
              <a:t>ORing</a:t>
            </a:r>
            <a:r>
              <a:rPr lang="en-GB" altLang="en-US" sz="2400" dirty="0">
                <a:latin typeface="Comic Sans MS" pitchFamily="66" charset="0"/>
              </a:rPr>
              <a:t>’ two variables together is the same as </a:t>
            </a:r>
          </a:p>
          <a:p>
            <a:r>
              <a:rPr lang="en-GB" altLang="en-US" sz="2400" dirty="0">
                <a:latin typeface="Comic Sans MS" pitchFamily="66" charset="0"/>
              </a:rPr>
              <a:t>‘</a:t>
            </a:r>
            <a:r>
              <a:rPr lang="en-GB" altLang="en-US" sz="2400" dirty="0" err="1">
                <a:latin typeface="Comic Sans MS" pitchFamily="66" charset="0"/>
              </a:rPr>
              <a:t>ORing</a:t>
            </a:r>
            <a:r>
              <a:rPr lang="en-GB" altLang="en-US" sz="2400" dirty="0">
                <a:latin typeface="Comic Sans MS" pitchFamily="66" charset="0"/>
              </a:rPr>
              <a:t>’ and ‘</a:t>
            </a:r>
            <a:r>
              <a:rPr lang="en-GB" altLang="en-US" sz="2400" dirty="0" err="1">
                <a:latin typeface="Comic Sans MS" pitchFamily="66" charset="0"/>
              </a:rPr>
              <a:t>ANDing</a:t>
            </a:r>
            <a:r>
              <a:rPr lang="en-GB" altLang="en-US" sz="2400" dirty="0">
                <a:latin typeface="Comic Sans MS" pitchFamily="66" charset="0"/>
              </a:rPr>
              <a:t>’ their complements. </a:t>
            </a:r>
          </a:p>
          <a:p>
            <a:endParaRPr lang="en-GB" altLang="en-US" sz="2400" dirty="0">
              <a:latin typeface="Comic Sans MS" pitchFamily="66" charset="0"/>
            </a:endParaRPr>
          </a:p>
          <a:p>
            <a:r>
              <a:rPr lang="en-GB" altLang="en-US" sz="2400" dirty="0">
                <a:latin typeface="Comic Sans MS" pitchFamily="66" charset="0"/>
              </a:rPr>
              <a:t>This means providing we have NOT gates available we can</a:t>
            </a:r>
          </a:p>
          <a:p>
            <a:r>
              <a:rPr lang="en-GB" altLang="en-US" sz="2400" dirty="0">
                <a:latin typeface="Comic Sans MS" pitchFamily="66" charset="0"/>
              </a:rPr>
              <a:t>convert </a:t>
            </a:r>
            <a:r>
              <a:rPr lang="en-GB" altLang="en-US" sz="2400" dirty="0" smtClean="0">
                <a:latin typeface="Comic Sans MS" pitchFamily="66" charset="0"/>
              </a:rPr>
              <a:t>a </a:t>
            </a:r>
            <a:r>
              <a:rPr lang="en-GB" altLang="en-US" sz="2400" dirty="0">
                <a:latin typeface="Comic Sans MS" pitchFamily="66" charset="0"/>
              </a:rPr>
              <a:t>circuit made from AND </a:t>
            </a:r>
            <a:r>
              <a:rPr lang="en-GB" altLang="en-US" sz="2400" dirty="0" err="1">
                <a:latin typeface="Comic Sans MS" pitchFamily="66" charset="0"/>
              </a:rPr>
              <a:t>and</a:t>
            </a:r>
            <a:r>
              <a:rPr lang="en-GB" altLang="en-US" sz="2400" dirty="0">
                <a:latin typeface="Comic Sans MS" pitchFamily="66" charset="0"/>
              </a:rPr>
              <a:t> OR gates to one </a:t>
            </a:r>
          </a:p>
          <a:p>
            <a:r>
              <a:rPr lang="en-GB" altLang="en-US" sz="2400" dirty="0">
                <a:latin typeface="Comic Sans MS" pitchFamily="66" charset="0"/>
              </a:rPr>
              <a:t>constructed from OR and </a:t>
            </a:r>
            <a:r>
              <a:rPr lang="en-GB" altLang="en-US" sz="2400" dirty="0" err="1">
                <a:latin typeface="Comic Sans MS" pitchFamily="66" charset="0"/>
              </a:rPr>
              <a:t>AND</a:t>
            </a:r>
            <a:r>
              <a:rPr lang="en-GB" altLang="en-US" sz="2400" dirty="0">
                <a:latin typeface="Comic Sans MS" pitchFamily="66" charset="0"/>
              </a:rPr>
              <a:t> gates. </a:t>
            </a:r>
          </a:p>
        </p:txBody>
      </p:sp>
      <p:sp>
        <p:nvSpPr>
          <p:cNvPr id="35848" name="Line 8"/>
          <p:cNvSpPr>
            <a:spLocks noChangeShapeType="1"/>
          </p:cNvSpPr>
          <p:nvPr/>
        </p:nvSpPr>
        <p:spPr bwMode="auto">
          <a:xfrm flipH="1" flipV="1">
            <a:off x="628650" y="1981200"/>
            <a:ext cx="7620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5849" name="Line 9"/>
          <p:cNvSpPr>
            <a:spLocks noChangeShapeType="1"/>
          </p:cNvSpPr>
          <p:nvPr/>
        </p:nvSpPr>
        <p:spPr bwMode="auto">
          <a:xfrm>
            <a:off x="2228850" y="1981200"/>
            <a:ext cx="1793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5850" name="Line 10"/>
          <p:cNvSpPr>
            <a:spLocks noChangeShapeType="1"/>
          </p:cNvSpPr>
          <p:nvPr/>
        </p:nvSpPr>
        <p:spPr bwMode="auto">
          <a:xfrm>
            <a:off x="2457450" y="1981200"/>
            <a:ext cx="179388"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5851" name="Rectangle 11"/>
          <p:cNvSpPr>
            <a:spLocks noChangeArrowheads="1"/>
          </p:cNvSpPr>
          <p:nvPr/>
        </p:nvSpPr>
        <p:spPr bwMode="auto">
          <a:xfrm>
            <a:off x="323850" y="1828800"/>
            <a:ext cx="2743200" cy="838200"/>
          </a:xfrm>
          <a:prstGeom prst="rect">
            <a:avLst/>
          </a:prstGeom>
          <a:noFill/>
          <a:ln w="2540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Tree>
    <p:extLst>
      <p:ext uri="{BB962C8B-B14F-4D97-AF65-F5344CB8AC3E}">
        <p14:creationId xmlns:p14="http://schemas.microsoft.com/office/powerpoint/2010/main" val="7823245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ChangeArrowheads="1"/>
          </p:cNvSpPr>
          <p:nvPr/>
        </p:nvSpPr>
        <p:spPr bwMode="auto">
          <a:xfrm>
            <a:off x="457200" y="381000"/>
            <a:ext cx="7924800" cy="588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The final function is the </a:t>
            </a:r>
            <a:r>
              <a:rPr lang="en-GB" altLang="en-US" sz="2000" b="1">
                <a:latin typeface="Comic Sans MS" pitchFamily="66" charset="0"/>
              </a:rPr>
              <a:t>XOR - Exclusive OR.</a:t>
            </a:r>
          </a:p>
          <a:p>
            <a:endParaRPr lang="en-GB" altLang="en-US" sz="2000">
              <a:latin typeface="Comic Sans MS" pitchFamily="66" charset="0"/>
            </a:endParaRPr>
          </a:p>
          <a:p>
            <a:r>
              <a:rPr lang="en-GB" altLang="en-US" sz="2000">
                <a:latin typeface="Comic Sans MS" pitchFamily="66" charset="0"/>
              </a:rPr>
              <a:t>Verbally it can be stated as ‘Either A or B, but not both’. </a:t>
            </a:r>
          </a:p>
          <a:p>
            <a:endParaRPr lang="en-GB" altLang="en-US" sz="2000">
              <a:latin typeface="Comic Sans MS" pitchFamily="66" charset="0"/>
            </a:endParaRPr>
          </a:p>
          <a:p>
            <a:r>
              <a:rPr lang="en-GB" altLang="en-US" sz="2000">
                <a:latin typeface="Comic Sans MS" pitchFamily="66" charset="0"/>
              </a:rPr>
              <a:t>For the 2 input XOR gate, a HIGH o/p will occur when one and only one i/p is logic HIGH.   </a:t>
            </a:r>
          </a:p>
          <a:p>
            <a:endParaRPr lang="en-GB" altLang="en-US" sz="2000">
              <a:latin typeface="Comic Sans MS" pitchFamily="66" charset="0"/>
            </a:endParaRPr>
          </a:p>
          <a:p>
            <a:endParaRPr lang="en-GB" altLang="en-US" sz="2000">
              <a:latin typeface="Comic Sans MS" pitchFamily="66" charset="0"/>
            </a:endParaRPr>
          </a:p>
          <a:p>
            <a:endParaRPr lang="en-GB" altLang="en-US" sz="2000">
              <a:latin typeface="Comic Sans MS" pitchFamily="66" charset="0"/>
            </a:endParaRPr>
          </a:p>
          <a:p>
            <a:endParaRPr lang="en-GB" altLang="en-US" sz="2000">
              <a:latin typeface="Comic Sans MS" pitchFamily="66" charset="0"/>
            </a:endParaRPr>
          </a:p>
          <a:p>
            <a:endParaRPr lang="en-GB" altLang="en-US" sz="2000">
              <a:latin typeface="Comic Sans MS" pitchFamily="66" charset="0"/>
            </a:endParaRPr>
          </a:p>
          <a:p>
            <a:endParaRPr lang="en-GB" altLang="en-US" sz="2000">
              <a:latin typeface="Comic Sans MS" pitchFamily="66" charset="0"/>
            </a:endParaRPr>
          </a:p>
          <a:p>
            <a:endParaRPr lang="en-GB" altLang="en-US" sz="2000">
              <a:latin typeface="Comic Sans MS" pitchFamily="66" charset="0"/>
            </a:endParaRPr>
          </a:p>
          <a:p>
            <a:endParaRPr lang="en-GB" altLang="en-US" sz="2000">
              <a:latin typeface="Comic Sans MS" pitchFamily="66" charset="0"/>
            </a:endParaRPr>
          </a:p>
          <a:p>
            <a:endParaRPr lang="en-GB" altLang="en-US" sz="2000">
              <a:latin typeface="Comic Sans MS" pitchFamily="66" charset="0"/>
            </a:endParaRPr>
          </a:p>
          <a:p>
            <a:endParaRPr lang="en-GB" altLang="en-US" sz="2000">
              <a:latin typeface="Comic Sans MS" pitchFamily="66" charset="0"/>
            </a:endParaRPr>
          </a:p>
          <a:p>
            <a:endParaRPr lang="en-GB" altLang="en-US" sz="2000">
              <a:latin typeface="Comic Sans MS" pitchFamily="66" charset="0"/>
            </a:endParaRPr>
          </a:p>
          <a:p>
            <a:r>
              <a:rPr lang="en-GB" altLang="en-US" sz="2000">
                <a:latin typeface="Comic Sans MS" pitchFamily="66" charset="0"/>
              </a:rPr>
              <a:t>Note how this differs from an OR gate</a:t>
            </a:r>
          </a:p>
          <a:p>
            <a:endParaRPr lang="en-GB" altLang="en-US" sz="2000">
              <a:latin typeface="Comic Sans MS" pitchFamily="66" charset="0"/>
            </a:endParaRPr>
          </a:p>
        </p:txBody>
      </p:sp>
      <p:grpSp>
        <p:nvGrpSpPr>
          <p:cNvPr id="39939" name="Group 3"/>
          <p:cNvGrpSpPr>
            <a:grpSpLocks/>
          </p:cNvGrpSpPr>
          <p:nvPr/>
        </p:nvGrpSpPr>
        <p:grpSpPr bwMode="auto">
          <a:xfrm>
            <a:off x="5029200" y="3276600"/>
            <a:ext cx="2895600" cy="889000"/>
            <a:chOff x="432" y="1432"/>
            <a:chExt cx="1824" cy="560"/>
          </a:xfrm>
        </p:grpSpPr>
        <p:pic>
          <p:nvPicPr>
            <p:cNvPr id="3994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 y="1432"/>
              <a:ext cx="1632" cy="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946" name="Rectangle 5"/>
            <p:cNvSpPr>
              <a:spLocks noChangeArrowheads="1"/>
            </p:cNvSpPr>
            <p:nvPr/>
          </p:nvSpPr>
          <p:spPr bwMode="auto">
            <a:xfrm>
              <a:off x="1584" y="1536"/>
              <a:ext cx="672" cy="384"/>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9940" name="Text Box 6"/>
          <p:cNvSpPr txBox="1">
            <a:spLocks noChangeArrowheads="1"/>
          </p:cNvSpPr>
          <p:nvPr/>
        </p:nvSpPr>
        <p:spPr bwMode="auto">
          <a:xfrm>
            <a:off x="5257800" y="4648200"/>
            <a:ext cx="2005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latin typeface="Comic Sans MS" pitchFamily="66" charset="0"/>
              </a:rPr>
              <a:t>Y= A </a:t>
            </a:r>
            <a:r>
              <a:rPr lang="en-GB" altLang="en-US" sz="2400" b="1">
                <a:latin typeface="Comic Sans MS" pitchFamily="66" charset="0"/>
                <a:sym typeface="Symbol" pitchFamily="18" charset="2"/>
              </a:rPr>
              <a:t> B   </a:t>
            </a:r>
            <a:endParaRPr lang="en-GB" altLang="en-US" sz="2400" b="1">
              <a:latin typeface="Comic Sans MS" pitchFamily="66" charset="0"/>
            </a:endParaRPr>
          </a:p>
        </p:txBody>
      </p:sp>
      <p:grpSp>
        <p:nvGrpSpPr>
          <p:cNvPr id="39941" name="Group 7"/>
          <p:cNvGrpSpPr>
            <a:grpSpLocks/>
          </p:cNvGrpSpPr>
          <p:nvPr/>
        </p:nvGrpSpPr>
        <p:grpSpPr bwMode="auto">
          <a:xfrm>
            <a:off x="911225" y="2940050"/>
            <a:ext cx="6556375" cy="1936750"/>
            <a:chOff x="574" y="1488"/>
            <a:chExt cx="4130" cy="1220"/>
          </a:xfrm>
        </p:grpSpPr>
        <p:graphicFrame>
          <p:nvGraphicFramePr>
            <p:cNvPr id="39943" name="Object 8"/>
            <p:cNvGraphicFramePr>
              <a:graphicFrameLocks noChangeAspect="1"/>
            </p:cNvGraphicFramePr>
            <p:nvPr/>
          </p:nvGraphicFramePr>
          <p:xfrm>
            <a:off x="574" y="1488"/>
            <a:ext cx="4130" cy="1220"/>
          </p:xfrm>
          <a:graphic>
            <a:graphicData uri="http://schemas.openxmlformats.org/presentationml/2006/ole">
              <mc:AlternateContent xmlns:mc="http://schemas.openxmlformats.org/markup-compatibility/2006">
                <mc:Choice xmlns:v="urn:schemas-microsoft-com:vml" Requires="v">
                  <p:oleObj spid="_x0000_s13320" name="Document" r:id="rId4" imgW="5629656" imgH="1670304" progId="Word.Document.8">
                    <p:embed/>
                  </p:oleObj>
                </mc:Choice>
                <mc:Fallback>
                  <p:oleObj name="Document" r:id="rId4" imgW="5629656" imgH="1670304"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 y="1488"/>
                          <a:ext cx="4130" cy="1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9944" name="Rectangle 9"/>
            <p:cNvSpPr>
              <a:spLocks noChangeArrowheads="1"/>
            </p:cNvSpPr>
            <p:nvPr/>
          </p:nvSpPr>
          <p:spPr bwMode="auto">
            <a:xfrm>
              <a:off x="2544" y="1536"/>
              <a:ext cx="432" cy="24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39942" name="Text Box 10"/>
          <p:cNvSpPr txBox="1">
            <a:spLocks noChangeArrowheads="1"/>
          </p:cNvSpPr>
          <p:nvPr/>
        </p:nvSpPr>
        <p:spPr bwMode="auto">
          <a:xfrm>
            <a:off x="7162800" y="227013"/>
            <a:ext cx="1539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b="1">
                <a:cs typeface="Arial" charset="0"/>
              </a:rPr>
              <a:t>Lecture 3</a:t>
            </a:r>
          </a:p>
        </p:txBody>
      </p:sp>
    </p:spTree>
    <p:extLst>
      <p:ext uri="{BB962C8B-B14F-4D97-AF65-F5344CB8AC3E}">
        <p14:creationId xmlns:p14="http://schemas.microsoft.com/office/powerpoint/2010/main" val="9044576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2"/>
          <p:cNvSpPr txBox="1">
            <a:spLocks noChangeArrowheads="1"/>
          </p:cNvSpPr>
          <p:nvPr/>
        </p:nvSpPr>
        <p:spPr bwMode="auto">
          <a:xfrm>
            <a:off x="373063" y="317500"/>
            <a:ext cx="841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The XOR function can be made made using AND, OR and NOT gates. </a:t>
            </a:r>
            <a:r>
              <a:rPr lang="en-GB" altLang="en-US" sz="2400">
                <a:latin typeface="Comic Sans MS" pitchFamily="66" charset="0"/>
              </a:rPr>
              <a:t>	</a:t>
            </a:r>
            <a:endParaRPr lang="en-GB" altLang="en-US" sz="2000">
              <a:latin typeface="Comic Sans MS" pitchFamily="66" charset="0"/>
            </a:endParaRPr>
          </a:p>
        </p:txBody>
      </p:sp>
      <p:grpSp>
        <p:nvGrpSpPr>
          <p:cNvPr id="40963" name="Group 3"/>
          <p:cNvGrpSpPr>
            <a:grpSpLocks/>
          </p:cNvGrpSpPr>
          <p:nvPr/>
        </p:nvGrpSpPr>
        <p:grpSpPr bwMode="auto">
          <a:xfrm>
            <a:off x="5357813" y="2278063"/>
            <a:ext cx="2362200" cy="693737"/>
            <a:chOff x="2355" y="1968"/>
            <a:chExt cx="1149" cy="372"/>
          </a:xfrm>
        </p:grpSpPr>
        <p:pic>
          <p:nvPicPr>
            <p:cNvPr id="4100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005" name="Rectangle 5"/>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40964" name="Text Box 6"/>
          <p:cNvSpPr txBox="1">
            <a:spLocks noChangeArrowheads="1"/>
          </p:cNvSpPr>
          <p:nvPr/>
        </p:nvSpPr>
        <p:spPr bwMode="auto">
          <a:xfrm>
            <a:off x="990600" y="1524000"/>
            <a:ext cx="3286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grpSp>
        <p:nvGrpSpPr>
          <p:cNvPr id="40965" name="Group 7"/>
          <p:cNvGrpSpPr>
            <a:grpSpLocks/>
          </p:cNvGrpSpPr>
          <p:nvPr/>
        </p:nvGrpSpPr>
        <p:grpSpPr bwMode="auto">
          <a:xfrm>
            <a:off x="2578100" y="3152775"/>
            <a:ext cx="2851150" cy="733425"/>
            <a:chOff x="2208" y="1056"/>
            <a:chExt cx="1104" cy="360"/>
          </a:xfrm>
        </p:grpSpPr>
        <p:pic>
          <p:nvPicPr>
            <p:cNvPr id="41002"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003" name="Rectangle 9"/>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40966" name="Rectangle 10"/>
          <p:cNvSpPr>
            <a:spLocks noChangeArrowheads="1"/>
          </p:cNvSpPr>
          <p:nvPr/>
        </p:nvSpPr>
        <p:spPr bwMode="auto">
          <a:xfrm>
            <a:off x="2386013" y="3048000"/>
            <a:ext cx="609600" cy="9144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40967" name="Line 11"/>
          <p:cNvSpPr>
            <a:spLocks noChangeShapeType="1"/>
          </p:cNvSpPr>
          <p:nvPr/>
        </p:nvSpPr>
        <p:spPr bwMode="auto">
          <a:xfrm>
            <a:off x="1471613" y="3657600"/>
            <a:ext cx="15240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8" name="Line 12"/>
          <p:cNvSpPr>
            <a:spLocks noChangeShapeType="1"/>
          </p:cNvSpPr>
          <p:nvPr/>
        </p:nvSpPr>
        <p:spPr bwMode="auto">
          <a:xfrm>
            <a:off x="2386013" y="3352800"/>
            <a:ext cx="649287"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0969" name="Group 13"/>
          <p:cNvGrpSpPr>
            <a:grpSpLocks/>
          </p:cNvGrpSpPr>
          <p:nvPr/>
        </p:nvGrpSpPr>
        <p:grpSpPr bwMode="auto">
          <a:xfrm>
            <a:off x="2386013" y="1447800"/>
            <a:ext cx="3043237" cy="914400"/>
            <a:chOff x="1031" y="2016"/>
            <a:chExt cx="1917" cy="576"/>
          </a:xfrm>
        </p:grpSpPr>
        <p:grpSp>
          <p:nvGrpSpPr>
            <p:cNvPr id="40998" name="Group 14"/>
            <p:cNvGrpSpPr>
              <a:grpSpLocks/>
            </p:cNvGrpSpPr>
            <p:nvPr/>
          </p:nvGrpSpPr>
          <p:grpSpPr bwMode="auto">
            <a:xfrm>
              <a:off x="1152" y="2082"/>
              <a:ext cx="1796" cy="462"/>
              <a:chOff x="2208" y="1056"/>
              <a:chExt cx="1104" cy="360"/>
            </a:xfrm>
          </p:grpSpPr>
          <p:pic>
            <p:nvPicPr>
              <p:cNvPr id="41000" name="Picture 1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001" name="Rectangle 16"/>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40999" name="Rectangle 17"/>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40970" name="Line 18"/>
          <p:cNvSpPr>
            <a:spLocks noChangeShapeType="1"/>
          </p:cNvSpPr>
          <p:nvPr/>
        </p:nvSpPr>
        <p:spPr bwMode="auto">
          <a:xfrm>
            <a:off x="1511300" y="1752600"/>
            <a:ext cx="15240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1" name="Text Box 19"/>
          <p:cNvSpPr txBox="1">
            <a:spLocks noChangeArrowheads="1"/>
          </p:cNvSpPr>
          <p:nvPr/>
        </p:nvSpPr>
        <p:spPr bwMode="auto">
          <a:xfrm>
            <a:off x="990600" y="3505200"/>
            <a:ext cx="457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B</a:t>
            </a:r>
          </a:p>
        </p:txBody>
      </p:sp>
      <p:sp>
        <p:nvSpPr>
          <p:cNvPr id="40972" name="Line 20"/>
          <p:cNvSpPr>
            <a:spLocks noChangeShapeType="1"/>
          </p:cNvSpPr>
          <p:nvPr/>
        </p:nvSpPr>
        <p:spPr bwMode="auto">
          <a:xfrm>
            <a:off x="3833813" y="3505200"/>
            <a:ext cx="15240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3" name="Line 21"/>
          <p:cNvSpPr>
            <a:spLocks noChangeShapeType="1"/>
          </p:cNvSpPr>
          <p:nvPr/>
        </p:nvSpPr>
        <p:spPr bwMode="auto">
          <a:xfrm>
            <a:off x="3833813" y="1905000"/>
            <a:ext cx="15240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4" name="Line 22"/>
          <p:cNvSpPr>
            <a:spLocks noChangeShapeType="1"/>
          </p:cNvSpPr>
          <p:nvPr/>
        </p:nvSpPr>
        <p:spPr bwMode="auto">
          <a:xfrm flipV="1">
            <a:off x="5357813" y="1905000"/>
            <a:ext cx="0" cy="60960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5" name="Line 23"/>
          <p:cNvSpPr>
            <a:spLocks noChangeShapeType="1"/>
          </p:cNvSpPr>
          <p:nvPr/>
        </p:nvSpPr>
        <p:spPr bwMode="auto">
          <a:xfrm flipV="1">
            <a:off x="5357813" y="2819400"/>
            <a:ext cx="0" cy="68580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6" name="Line 24"/>
          <p:cNvSpPr>
            <a:spLocks noChangeShapeType="1"/>
          </p:cNvSpPr>
          <p:nvPr/>
        </p:nvSpPr>
        <p:spPr bwMode="auto">
          <a:xfrm>
            <a:off x="5357813" y="2473325"/>
            <a:ext cx="3810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7" name="Line 25"/>
          <p:cNvSpPr>
            <a:spLocks noChangeShapeType="1"/>
          </p:cNvSpPr>
          <p:nvPr/>
        </p:nvSpPr>
        <p:spPr bwMode="auto">
          <a:xfrm>
            <a:off x="5357813" y="2819400"/>
            <a:ext cx="3810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78" name="Line 26"/>
          <p:cNvSpPr>
            <a:spLocks noChangeShapeType="1"/>
          </p:cNvSpPr>
          <p:nvPr/>
        </p:nvSpPr>
        <p:spPr bwMode="auto">
          <a:xfrm>
            <a:off x="6351588" y="2627313"/>
            <a:ext cx="454025"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0979" name="Group 27"/>
          <p:cNvGrpSpPr>
            <a:grpSpLocks/>
          </p:cNvGrpSpPr>
          <p:nvPr/>
        </p:nvGrpSpPr>
        <p:grpSpPr bwMode="auto">
          <a:xfrm>
            <a:off x="2252663" y="1676400"/>
            <a:ext cx="338137" cy="192088"/>
            <a:chOff x="3238" y="2519"/>
            <a:chExt cx="214" cy="121"/>
          </a:xfrm>
        </p:grpSpPr>
        <p:sp>
          <p:nvSpPr>
            <p:cNvPr id="40996" name="AutoShape 28"/>
            <p:cNvSpPr>
              <a:spLocks noChangeArrowheads="1"/>
            </p:cNvSpPr>
            <p:nvPr/>
          </p:nvSpPr>
          <p:spPr bwMode="auto">
            <a:xfrm rot="-9000000">
              <a:off x="3238" y="2519"/>
              <a:ext cx="151" cy="121"/>
            </a:xfrm>
            <a:prstGeom prst="triangle">
              <a:avLst>
                <a:gd name="adj" fmla="val 50000"/>
              </a:avLst>
            </a:prstGeom>
            <a:solidFill>
              <a:schemeClr val="bg1"/>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40997" name="Oval 29"/>
            <p:cNvSpPr>
              <a:spLocks noChangeArrowheads="1"/>
            </p:cNvSpPr>
            <p:nvPr/>
          </p:nvSpPr>
          <p:spPr bwMode="auto">
            <a:xfrm>
              <a:off x="3413" y="2544"/>
              <a:ext cx="39" cy="36"/>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40980" name="Line 30"/>
          <p:cNvSpPr>
            <a:spLocks noChangeShapeType="1"/>
          </p:cNvSpPr>
          <p:nvPr/>
        </p:nvSpPr>
        <p:spPr bwMode="auto">
          <a:xfrm>
            <a:off x="2133600" y="2057400"/>
            <a:ext cx="87788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81" name="Line 31"/>
          <p:cNvSpPr>
            <a:spLocks noChangeShapeType="1"/>
          </p:cNvSpPr>
          <p:nvPr/>
        </p:nvSpPr>
        <p:spPr bwMode="auto">
          <a:xfrm>
            <a:off x="1752600" y="1752600"/>
            <a:ext cx="0" cy="160020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82" name="Line 32"/>
          <p:cNvSpPr>
            <a:spLocks noChangeShapeType="1"/>
          </p:cNvSpPr>
          <p:nvPr/>
        </p:nvSpPr>
        <p:spPr bwMode="auto">
          <a:xfrm>
            <a:off x="1752600" y="3352800"/>
            <a:ext cx="990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0983" name="Group 33"/>
          <p:cNvGrpSpPr>
            <a:grpSpLocks/>
          </p:cNvGrpSpPr>
          <p:nvPr/>
        </p:nvGrpSpPr>
        <p:grpSpPr bwMode="auto">
          <a:xfrm>
            <a:off x="2328863" y="3581400"/>
            <a:ext cx="338137" cy="192088"/>
            <a:chOff x="3238" y="2519"/>
            <a:chExt cx="214" cy="121"/>
          </a:xfrm>
        </p:grpSpPr>
        <p:sp>
          <p:nvSpPr>
            <p:cNvPr id="40994" name="AutoShape 34"/>
            <p:cNvSpPr>
              <a:spLocks noChangeArrowheads="1"/>
            </p:cNvSpPr>
            <p:nvPr/>
          </p:nvSpPr>
          <p:spPr bwMode="auto">
            <a:xfrm rot="-9000000">
              <a:off x="3238" y="2519"/>
              <a:ext cx="151" cy="121"/>
            </a:xfrm>
            <a:prstGeom prst="triangle">
              <a:avLst>
                <a:gd name="adj" fmla="val 50000"/>
              </a:avLst>
            </a:prstGeom>
            <a:solidFill>
              <a:schemeClr val="bg1"/>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40995" name="Oval 35"/>
            <p:cNvSpPr>
              <a:spLocks noChangeArrowheads="1"/>
            </p:cNvSpPr>
            <p:nvPr/>
          </p:nvSpPr>
          <p:spPr bwMode="auto">
            <a:xfrm>
              <a:off x="3413" y="2544"/>
              <a:ext cx="39" cy="36"/>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40984" name="Line 36"/>
          <p:cNvSpPr>
            <a:spLocks noChangeShapeType="1"/>
          </p:cNvSpPr>
          <p:nvPr/>
        </p:nvSpPr>
        <p:spPr bwMode="auto">
          <a:xfrm>
            <a:off x="2133600" y="2057400"/>
            <a:ext cx="0" cy="160020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0985" name="Group 37"/>
          <p:cNvGrpSpPr>
            <a:grpSpLocks/>
          </p:cNvGrpSpPr>
          <p:nvPr/>
        </p:nvGrpSpPr>
        <p:grpSpPr bwMode="auto">
          <a:xfrm>
            <a:off x="6845300" y="2057400"/>
            <a:ext cx="1689100" cy="457200"/>
            <a:chOff x="4224" y="816"/>
            <a:chExt cx="1064" cy="288"/>
          </a:xfrm>
        </p:grpSpPr>
        <p:sp>
          <p:nvSpPr>
            <p:cNvPr id="40991" name="Line 38"/>
            <p:cNvSpPr>
              <a:spLocks noChangeShapeType="1"/>
            </p:cNvSpPr>
            <p:nvPr/>
          </p:nvSpPr>
          <p:spPr bwMode="auto">
            <a:xfrm>
              <a:off x="4522" y="816"/>
              <a:ext cx="86"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2" name="Text Box 39"/>
            <p:cNvSpPr txBox="1">
              <a:spLocks noChangeArrowheads="1"/>
            </p:cNvSpPr>
            <p:nvPr/>
          </p:nvSpPr>
          <p:spPr bwMode="auto">
            <a:xfrm>
              <a:off x="4224" y="816"/>
              <a:ext cx="106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Y=AB + AB</a:t>
              </a:r>
            </a:p>
          </p:txBody>
        </p:sp>
        <p:sp>
          <p:nvSpPr>
            <p:cNvPr id="40993" name="Line 40"/>
            <p:cNvSpPr>
              <a:spLocks noChangeShapeType="1"/>
            </p:cNvSpPr>
            <p:nvPr/>
          </p:nvSpPr>
          <p:spPr bwMode="auto">
            <a:xfrm>
              <a:off x="5146" y="816"/>
              <a:ext cx="86"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40986" name="Text Box 41"/>
          <p:cNvSpPr txBox="1">
            <a:spLocks noChangeArrowheads="1"/>
          </p:cNvSpPr>
          <p:nvPr/>
        </p:nvSpPr>
        <p:spPr bwMode="auto">
          <a:xfrm>
            <a:off x="381000" y="4314825"/>
            <a:ext cx="4602542"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a:latin typeface="Comic Sans MS" pitchFamily="66" charset="0"/>
              </a:rPr>
              <a:t>This is an example of AND-OR logic. </a:t>
            </a:r>
          </a:p>
          <a:p>
            <a:r>
              <a:rPr lang="en-GB" altLang="en-US" sz="2400" dirty="0">
                <a:latin typeface="Comic Sans MS" pitchFamily="66" charset="0"/>
              </a:rPr>
              <a:t>	</a:t>
            </a:r>
            <a:endParaRPr lang="en-GB" altLang="en-US" sz="2000" dirty="0">
              <a:latin typeface="Comic Sans MS" pitchFamily="66" charset="0"/>
            </a:endParaRPr>
          </a:p>
        </p:txBody>
      </p:sp>
      <p:grpSp>
        <p:nvGrpSpPr>
          <p:cNvPr id="40987" name="Group 42"/>
          <p:cNvGrpSpPr>
            <a:grpSpLocks/>
          </p:cNvGrpSpPr>
          <p:nvPr/>
        </p:nvGrpSpPr>
        <p:grpSpPr bwMode="auto">
          <a:xfrm>
            <a:off x="7637463" y="155568"/>
            <a:ext cx="361950" cy="0"/>
            <a:chOff x="579" y="3168"/>
            <a:chExt cx="228" cy="0"/>
          </a:xfrm>
        </p:grpSpPr>
        <p:sp>
          <p:nvSpPr>
            <p:cNvPr id="40988" name="Line 43"/>
            <p:cNvSpPr>
              <a:spLocks noChangeShapeType="1"/>
            </p:cNvSpPr>
            <p:nvPr/>
          </p:nvSpPr>
          <p:spPr bwMode="auto">
            <a:xfrm>
              <a:off x="579" y="3168"/>
              <a:ext cx="85"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90" name="Line 45"/>
            <p:cNvSpPr>
              <a:spLocks noChangeShapeType="1"/>
            </p:cNvSpPr>
            <p:nvPr/>
          </p:nvSpPr>
          <p:spPr bwMode="auto">
            <a:xfrm>
              <a:off x="720" y="3168"/>
              <a:ext cx="87"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23103310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373063" y="365125"/>
            <a:ext cx="80660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In addition to 2 input NAND, NOR and XOR, multi input gates are </a:t>
            </a:r>
          </a:p>
          <a:p>
            <a:r>
              <a:rPr lang="en-GB" altLang="en-US" sz="2000">
                <a:latin typeface="Comic Sans MS" pitchFamily="66" charset="0"/>
              </a:rPr>
              <a:t>possible. Here are the truth tables 3 input gates. </a:t>
            </a:r>
          </a:p>
        </p:txBody>
      </p:sp>
      <p:graphicFrame>
        <p:nvGraphicFramePr>
          <p:cNvPr id="41987" name="Object 3"/>
          <p:cNvGraphicFramePr>
            <a:graphicFrameLocks noChangeAspect="1"/>
          </p:cNvGraphicFramePr>
          <p:nvPr/>
        </p:nvGraphicFramePr>
        <p:xfrm>
          <a:off x="534988" y="1447800"/>
          <a:ext cx="6551612" cy="3416300"/>
        </p:xfrm>
        <a:graphic>
          <a:graphicData uri="http://schemas.openxmlformats.org/presentationml/2006/ole">
            <mc:AlternateContent xmlns:mc="http://schemas.openxmlformats.org/markup-compatibility/2006">
              <mc:Choice xmlns:v="urn:schemas-microsoft-com:vml" Requires="v">
                <p:oleObj spid="_x0000_s14344" name="Document" r:id="rId3" imgW="5629656" imgH="2935224" progId="Word.Document.8">
                  <p:embed/>
                </p:oleObj>
              </mc:Choice>
              <mc:Fallback>
                <p:oleObj name="Document" r:id="rId3" imgW="5629656" imgH="2935224"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4988" y="1447800"/>
                        <a:ext cx="6551612" cy="3416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988" name="Text Box 4"/>
          <p:cNvSpPr txBox="1">
            <a:spLocks noChangeArrowheads="1"/>
          </p:cNvSpPr>
          <p:nvPr/>
        </p:nvSpPr>
        <p:spPr bwMode="auto">
          <a:xfrm>
            <a:off x="6005513" y="1312863"/>
            <a:ext cx="2979737" cy="405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a:latin typeface="Comic Sans MS" pitchFamily="66" charset="0"/>
              </a:rPr>
              <a:t>The XOR gate is </a:t>
            </a:r>
          </a:p>
          <a:p>
            <a:r>
              <a:rPr lang="en-GB" altLang="en-US" sz="2000">
                <a:latin typeface="Comic Sans MS" pitchFamily="66" charset="0"/>
              </a:rPr>
              <a:t>sometimes referred to </a:t>
            </a:r>
          </a:p>
          <a:p>
            <a:r>
              <a:rPr lang="en-GB" altLang="en-US" sz="2000">
                <a:latin typeface="Comic Sans MS" pitchFamily="66" charset="0"/>
              </a:rPr>
              <a:t>as the </a:t>
            </a:r>
          </a:p>
          <a:p>
            <a:r>
              <a:rPr lang="en-GB" altLang="en-US" sz="2000">
                <a:latin typeface="Comic Sans MS" pitchFamily="66" charset="0"/>
              </a:rPr>
              <a:t>‘anything but not all’.</a:t>
            </a:r>
          </a:p>
          <a:p>
            <a:endParaRPr lang="en-GB" altLang="en-US" sz="2000">
              <a:latin typeface="Comic Sans MS" pitchFamily="66" charset="0"/>
            </a:endParaRPr>
          </a:p>
          <a:p>
            <a:r>
              <a:rPr lang="en-GB" altLang="en-US" sz="2000">
                <a:latin typeface="Comic Sans MS" pitchFamily="66" charset="0"/>
              </a:rPr>
              <a:t>The XOR gate is only</a:t>
            </a:r>
          </a:p>
          <a:p>
            <a:r>
              <a:rPr lang="en-GB" altLang="en-US" sz="2000">
                <a:latin typeface="Comic Sans MS" pitchFamily="66" charset="0"/>
              </a:rPr>
              <a:t>enabled when there </a:t>
            </a:r>
          </a:p>
          <a:p>
            <a:r>
              <a:rPr lang="en-GB" altLang="en-US" sz="2000">
                <a:latin typeface="Comic Sans MS" pitchFamily="66" charset="0"/>
              </a:rPr>
              <a:t>are an odd number of</a:t>
            </a:r>
          </a:p>
          <a:p>
            <a:r>
              <a:rPr lang="en-GB" altLang="en-US" sz="2000">
                <a:latin typeface="Comic Sans MS" pitchFamily="66" charset="0"/>
              </a:rPr>
              <a:t>digital 1s </a:t>
            </a:r>
          </a:p>
          <a:p>
            <a:endParaRPr lang="en-GB" altLang="en-US" sz="2000">
              <a:latin typeface="Comic Sans MS" pitchFamily="66" charset="0"/>
            </a:endParaRPr>
          </a:p>
          <a:p>
            <a:r>
              <a:rPr lang="en-GB" altLang="en-US" sz="2000">
                <a:latin typeface="Comic Sans MS" pitchFamily="66" charset="0"/>
                <a:sym typeface="Wingdings" pitchFamily="2" charset="2"/>
              </a:rPr>
              <a:t> Therefore the</a:t>
            </a:r>
            <a:r>
              <a:rPr lang="en-GB" altLang="en-US" sz="2000">
                <a:latin typeface="Comic Sans MS" pitchFamily="66" charset="0"/>
              </a:rPr>
              <a:t> XOR</a:t>
            </a:r>
          </a:p>
          <a:p>
            <a:r>
              <a:rPr lang="en-GB" altLang="en-US" sz="2000">
                <a:latin typeface="Comic Sans MS" pitchFamily="66" charset="0"/>
              </a:rPr>
              <a:t>can be viewed as an</a:t>
            </a:r>
          </a:p>
          <a:p>
            <a:r>
              <a:rPr lang="en-GB" altLang="en-US" sz="2000" b="1">
                <a:latin typeface="Comic Sans MS" pitchFamily="66" charset="0"/>
              </a:rPr>
              <a:t>odd-bits check circuit</a:t>
            </a:r>
            <a:r>
              <a:rPr lang="en-GB" altLang="en-US" sz="2000">
                <a:latin typeface="Comic Sans MS" pitchFamily="66" charset="0"/>
              </a:rPr>
              <a:t>.</a:t>
            </a:r>
          </a:p>
        </p:txBody>
      </p:sp>
      <p:sp>
        <p:nvSpPr>
          <p:cNvPr id="41989" name="Rectangle 5"/>
          <p:cNvSpPr>
            <a:spLocks noChangeArrowheads="1"/>
          </p:cNvSpPr>
          <p:nvPr/>
        </p:nvSpPr>
        <p:spPr bwMode="auto">
          <a:xfrm>
            <a:off x="4645025" y="1773238"/>
            <a:ext cx="863600" cy="1428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Tree>
    <p:extLst>
      <p:ext uri="{BB962C8B-B14F-4D97-AF65-F5344CB8AC3E}">
        <p14:creationId xmlns:p14="http://schemas.microsoft.com/office/powerpoint/2010/main" val="365681518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010" name="Group 2"/>
          <p:cNvGrpSpPr>
            <a:grpSpLocks/>
          </p:cNvGrpSpPr>
          <p:nvPr/>
        </p:nvGrpSpPr>
        <p:grpSpPr bwMode="auto">
          <a:xfrm>
            <a:off x="63500" y="381000"/>
            <a:ext cx="7488238" cy="1828800"/>
            <a:chOff x="179" y="240"/>
            <a:chExt cx="4717" cy="1152"/>
          </a:xfrm>
        </p:grpSpPr>
        <p:sp>
          <p:nvSpPr>
            <p:cNvPr id="43011" name="Text Box 3"/>
            <p:cNvSpPr txBox="1">
              <a:spLocks noChangeArrowheads="1"/>
            </p:cNvSpPr>
            <p:nvPr/>
          </p:nvSpPr>
          <p:spPr bwMode="auto">
            <a:xfrm>
              <a:off x="3024" y="1104"/>
              <a:ext cx="28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B</a:t>
              </a:r>
            </a:p>
          </p:txBody>
        </p:sp>
        <p:sp>
          <p:nvSpPr>
            <p:cNvPr id="43012" name="Text Box 4"/>
            <p:cNvSpPr txBox="1">
              <a:spLocks noChangeArrowheads="1"/>
            </p:cNvSpPr>
            <p:nvPr/>
          </p:nvSpPr>
          <p:spPr bwMode="auto">
            <a:xfrm>
              <a:off x="179" y="240"/>
              <a:ext cx="4500"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b="1" dirty="0" smtClean="0">
                  <a:latin typeface="Comic Sans MS" pitchFamily="66" charset="0"/>
                </a:rPr>
                <a:t>What </a:t>
              </a:r>
              <a:r>
                <a:rPr lang="en-GB" altLang="en-US" sz="2000" b="1" dirty="0">
                  <a:latin typeface="Comic Sans MS" pitchFamily="66" charset="0"/>
                </a:rPr>
                <a:t>is the output pulse train if (a) B = 1 and (b) B=0</a:t>
              </a:r>
            </a:p>
          </p:txBody>
        </p:sp>
        <p:grpSp>
          <p:nvGrpSpPr>
            <p:cNvPr id="43013" name="Group 5"/>
            <p:cNvGrpSpPr>
              <a:grpSpLocks/>
            </p:cNvGrpSpPr>
            <p:nvPr/>
          </p:nvGrpSpPr>
          <p:grpSpPr bwMode="auto">
            <a:xfrm>
              <a:off x="432" y="730"/>
              <a:ext cx="2352" cy="538"/>
              <a:chOff x="1344" y="2016"/>
              <a:chExt cx="2352" cy="538"/>
            </a:xfrm>
          </p:grpSpPr>
          <p:sp>
            <p:nvSpPr>
              <p:cNvPr id="43023" name="Line 6"/>
              <p:cNvSpPr>
                <a:spLocks noChangeShapeType="1"/>
              </p:cNvSpPr>
              <p:nvPr/>
            </p:nvSpPr>
            <p:spPr bwMode="auto">
              <a:xfrm>
                <a:off x="1344" y="2256"/>
                <a:ext cx="192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24" name="Rectangle 7"/>
              <p:cNvSpPr>
                <a:spLocks noChangeArrowheads="1"/>
              </p:cNvSpPr>
              <p:nvPr/>
            </p:nvSpPr>
            <p:spPr bwMode="auto">
              <a:xfrm>
                <a:off x="3024" y="2016"/>
                <a:ext cx="240" cy="240"/>
              </a:xfrm>
              <a:prstGeom prst="rect">
                <a:avLst/>
              </a:prstGeom>
              <a:solidFill>
                <a:schemeClr val="bg1"/>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43025" name="Rectangle 8"/>
              <p:cNvSpPr>
                <a:spLocks noChangeArrowheads="1"/>
              </p:cNvSpPr>
              <p:nvPr/>
            </p:nvSpPr>
            <p:spPr bwMode="auto">
              <a:xfrm>
                <a:off x="2304" y="2016"/>
                <a:ext cx="240" cy="240"/>
              </a:xfrm>
              <a:prstGeom prst="rect">
                <a:avLst/>
              </a:prstGeom>
              <a:solidFill>
                <a:schemeClr val="bg1"/>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43026" name="Rectangle 9"/>
              <p:cNvSpPr>
                <a:spLocks noChangeArrowheads="1"/>
              </p:cNvSpPr>
              <p:nvPr/>
            </p:nvSpPr>
            <p:spPr bwMode="auto">
              <a:xfrm>
                <a:off x="2064" y="2016"/>
                <a:ext cx="240" cy="240"/>
              </a:xfrm>
              <a:prstGeom prst="rect">
                <a:avLst/>
              </a:prstGeom>
              <a:solidFill>
                <a:schemeClr val="bg1"/>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43027" name="Rectangle 10"/>
              <p:cNvSpPr>
                <a:spLocks noChangeArrowheads="1"/>
              </p:cNvSpPr>
              <p:nvPr/>
            </p:nvSpPr>
            <p:spPr bwMode="auto">
              <a:xfrm>
                <a:off x="1584" y="2016"/>
                <a:ext cx="240" cy="240"/>
              </a:xfrm>
              <a:prstGeom prst="rect">
                <a:avLst/>
              </a:prstGeom>
              <a:solidFill>
                <a:schemeClr val="bg1"/>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43028" name="Text Box 11"/>
              <p:cNvSpPr txBox="1">
                <a:spLocks noChangeArrowheads="1"/>
              </p:cNvSpPr>
              <p:nvPr/>
            </p:nvSpPr>
            <p:spPr bwMode="auto">
              <a:xfrm>
                <a:off x="3072" y="2064"/>
                <a:ext cx="16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1400">
                    <a:latin typeface="Comic Sans MS" pitchFamily="66" charset="0"/>
                  </a:rPr>
                  <a:t>1</a:t>
                </a:r>
              </a:p>
            </p:txBody>
          </p:sp>
          <p:sp>
            <p:nvSpPr>
              <p:cNvPr id="43029" name="Text Box 12"/>
              <p:cNvSpPr txBox="1">
                <a:spLocks noChangeArrowheads="1"/>
              </p:cNvSpPr>
              <p:nvPr/>
            </p:nvSpPr>
            <p:spPr bwMode="auto">
              <a:xfrm>
                <a:off x="1392" y="2304"/>
                <a:ext cx="2304"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altLang="en-US" sz="2000">
                    <a:latin typeface="Comic Sans MS" pitchFamily="66" charset="0"/>
                  </a:rPr>
                  <a:t>h  g    f   e   d   c   b    a</a:t>
                </a:r>
              </a:p>
            </p:txBody>
          </p:sp>
          <p:sp>
            <p:nvSpPr>
              <p:cNvPr id="43030" name="Text Box 13"/>
              <p:cNvSpPr txBox="1">
                <a:spLocks noChangeArrowheads="1"/>
              </p:cNvSpPr>
              <p:nvPr/>
            </p:nvSpPr>
            <p:spPr bwMode="auto">
              <a:xfrm>
                <a:off x="2330" y="2064"/>
                <a:ext cx="16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1400">
                    <a:latin typeface="Comic Sans MS" pitchFamily="66" charset="0"/>
                  </a:rPr>
                  <a:t>1</a:t>
                </a:r>
              </a:p>
            </p:txBody>
          </p:sp>
          <p:sp>
            <p:nvSpPr>
              <p:cNvPr id="43031" name="Rectangle 14"/>
              <p:cNvSpPr>
                <a:spLocks noChangeArrowheads="1"/>
              </p:cNvSpPr>
              <p:nvPr/>
            </p:nvSpPr>
            <p:spPr bwMode="auto">
              <a:xfrm>
                <a:off x="2160" y="2028"/>
                <a:ext cx="240" cy="211"/>
              </a:xfrm>
              <a:prstGeom prst="rect">
                <a:avLst/>
              </a:prstGeom>
              <a:solidFill>
                <a:schemeClr val="bg1"/>
              </a:solidFill>
              <a:ln>
                <a:noFill/>
              </a:ln>
              <a:effectLst/>
              <a:extLst>
                <a:ext uri="{91240B29-F687-4F45-9708-019B960494DF}">
                  <a14:hiddenLine xmlns:a14="http://schemas.microsoft.com/office/drawing/2010/main" w="254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43032" name="Text Box 15"/>
              <p:cNvSpPr txBox="1">
                <a:spLocks noChangeArrowheads="1"/>
              </p:cNvSpPr>
              <p:nvPr/>
            </p:nvSpPr>
            <p:spPr bwMode="auto">
              <a:xfrm>
                <a:off x="2090" y="2064"/>
                <a:ext cx="16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1400">
                    <a:latin typeface="Comic Sans MS" pitchFamily="66" charset="0"/>
                  </a:rPr>
                  <a:t>1</a:t>
                </a:r>
              </a:p>
            </p:txBody>
          </p:sp>
          <p:sp>
            <p:nvSpPr>
              <p:cNvPr id="43033" name="Text Box 16"/>
              <p:cNvSpPr txBox="1">
                <a:spLocks noChangeArrowheads="1"/>
              </p:cNvSpPr>
              <p:nvPr/>
            </p:nvSpPr>
            <p:spPr bwMode="auto">
              <a:xfrm>
                <a:off x="1632" y="2064"/>
                <a:ext cx="16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1400">
                    <a:latin typeface="Comic Sans MS" pitchFamily="66" charset="0"/>
                  </a:rPr>
                  <a:t>1</a:t>
                </a:r>
              </a:p>
            </p:txBody>
          </p:sp>
        </p:grpSp>
        <p:grpSp>
          <p:nvGrpSpPr>
            <p:cNvPr id="43014" name="Group 17"/>
            <p:cNvGrpSpPr>
              <a:grpSpLocks/>
            </p:cNvGrpSpPr>
            <p:nvPr/>
          </p:nvGrpSpPr>
          <p:grpSpPr bwMode="auto">
            <a:xfrm>
              <a:off x="3312" y="811"/>
              <a:ext cx="1584" cy="543"/>
              <a:chOff x="4032" y="1152"/>
              <a:chExt cx="1584" cy="543"/>
            </a:xfrm>
          </p:grpSpPr>
          <p:pic>
            <p:nvPicPr>
              <p:cNvPr id="43021"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2" y="1152"/>
                <a:ext cx="1584" cy="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3022" name="Rectangle 19"/>
              <p:cNvSpPr>
                <a:spLocks noChangeArrowheads="1"/>
              </p:cNvSpPr>
              <p:nvPr/>
            </p:nvSpPr>
            <p:spPr bwMode="auto">
              <a:xfrm>
                <a:off x="5184" y="1248"/>
                <a:ext cx="432"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grpSp>
        <p:sp>
          <p:nvSpPr>
            <p:cNvPr id="43015" name="Line 20"/>
            <p:cNvSpPr>
              <a:spLocks noChangeShapeType="1"/>
            </p:cNvSpPr>
            <p:nvPr/>
          </p:nvSpPr>
          <p:spPr bwMode="auto">
            <a:xfrm>
              <a:off x="2544" y="970"/>
              <a:ext cx="384" cy="0"/>
            </a:xfrm>
            <a:prstGeom prst="line">
              <a:avLst/>
            </a:prstGeom>
            <a:noFill/>
            <a:ln w="50800">
              <a:solidFill>
                <a:schemeClr val="tx1"/>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6" name="Text Box 21"/>
            <p:cNvSpPr txBox="1">
              <a:spLocks noChangeArrowheads="1"/>
            </p:cNvSpPr>
            <p:nvPr/>
          </p:nvSpPr>
          <p:spPr bwMode="auto">
            <a:xfrm>
              <a:off x="3024" y="826"/>
              <a:ext cx="20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400">
                  <a:latin typeface="Comic Sans MS" pitchFamily="66" charset="0"/>
                </a:rPr>
                <a:t>A</a:t>
              </a:r>
            </a:p>
          </p:txBody>
        </p:sp>
        <p:sp>
          <p:nvSpPr>
            <p:cNvPr id="43017" name="Text Box 22"/>
            <p:cNvSpPr txBox="1">
              <a:spLocks noChangeArrowheads="1"/>
            </p:cNvSpPr>
            <p:nvPr/>
          </p:nvSpPr>
          <p:spPr bwMode="auto">
            <a:xfrm>
              <a:off x="1928" y="778"/>
              <a:ext cx="18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1400">
                  <a:latin typeface="Comic Sans MS" pitchFamily="66" charset="0"/>
                </a:rPr>
                <a:t>0</a:t>
              </a:r>
            </a:p>
          </p:txBody>
        </p:sp>
        <p:sp>
          <p:nvSpPr>
            <p:cNvPr id="43018" name="Text Box 23"/>
            <p:cNvSpPr txBox="1">
              <a:spLocks noChangeArrowheads="1"/>
            </p:cNvSpPr>
            <p:nvPr/>
          </p:nvSpPr>
          <p:spPr bwMode="auto">
            <a:xfrm>
              <a:off x="1680" y="778"/>
              <a:ext cx="18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1400">
                  <a:latin typeface="Comic Sans MS" pitchFamily="66" charset="0"/>
                </a:rPr>
                <a:t>0</a:t>
              </a:r>
            </a:p>
          </p:txBody>
        </p:sp>
        <p:sp>
          <p:nvSpPr>
            <p:cNvPr id="43019" name="Text Box 24"/>
            <p:cNvSpPr txBox="1">
              <a:spLocks noChangeArrowheads="1"/>
            </p:cNvSpPr>
            <p:nvPr/>
          </p:nvSpPr>
          <p:spPr bwMode="auto">
            <a:xfrm>
              <a:off x="920" y="778"/>
              <a:ext cx="18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1400">
                  <a:latin typeface="Comic Sans MS" pitchFamily="66" charset="0"/>
                </a:rPr>
                <a:t>0</a:t>
              </a:r>
            </a:p>
          </p:txBody>
        </p:sp>
        <p:sp>
          <p:nvSpPr>
            <p:cNvPr id="43020" name="Text Box 25"/>
            <p:cNvSpPr txBox="1">
              <a:spLocks noChangeArrowheads="1"/>
            </p:cNvSpPr>
            <p:nvPr/>
          </p:nvSpPr>
          <p:spPr bwMode="auto">
            <a:xfrm>
              <a:off x="432" y="778"/>
              <a:ext cx="18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1400">
                  <a:latin typeface="Comic Sans MS" pitchFamily="66" charset="0"/>
                </a:rPr>
                <a:t>0</a:t>
              </a:r>
            </a:p>
          </p:txBody>
        </p:sp>
      </p:grpSp>
    </p:spTree>
    <p:extLst>
      <p:ext uri="{BB962C8B-B14F-4D97-AF65-F5344CB8AC3E}">
        <p14:creationId xmlns:p14="http://schemas.microsoft.com/office/powerpoint/2010/main" val="410625287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2"/>
          <p:cNvSpPr txBox="1">
            <a:spLocks noChangeArrowheads="1"/>
          </p:cNvSpPr>
          <p:nvPr/>
        </p:nvSpPr>
        <p:spPr bwMode="auto">
          <a:xfrm>
            <a:off x="228600" y="1119188"/>
            <a:ext cx="8591550"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200" dirty="0">
                <a:solidFill>
                  <a:srgbClr val="000000"/>
                </a:solidFill>
                <a:latin typeface="Comic Sans MS" pitchFamily="66" charset="0"/>
              </a:rPr>
              <a:t>An obvious question is why do we use NAND or NOR gates rather than AND, OR and NOT since their implementation is easier?</a:t>
            </a:r>
          </a:p>
          <a:p>
            <a:pPr eaLnBrk="0" fontAlgn="base" hangingPunct="0">
              <a:spcBef>
                <a:spcPct val="0"/>
              </a:spcBef>
              <a:spcAft>
                <a:spcPct val="0"/>
              </a:spcAft>
            </a:pPr>
            <a:endParaRPr lang="en-GB" altLang="en-US" sz="2200" dirty="0">
              <a:solidFill>
                <a:srgbClr val="000000"/>
              </a:solidFill>
              <a:latin typeface="Comic Sans MS" pitchFamily="66" charset="0"/>
            </a:endParaRPr>
          </a:p>
          <a:p>
            <a:pPr eaLnBrk="0" fontAlgn="base" hangingPunct="0">
              <a:spcBef>
                <a:spcPct val="0"/>
              </a:spcBef>
              <a:spcAft>
                <a:spcPct val="0"/>
              </a:spcAft>
            </a:pPr>
            <a:r>
              <a:rPr lang="en-GB" altLang="en-US" sz="2200" dirty="0" smtClean="0">
                <a:solidFill>
                  <a:srgbClr val="000000"/>
                </a:solidFill>
                <a:latin typeface="Comic Sans MS" pitchFamily="66" charset="0"/>
              </a:rPr>
              <a:t>Firstly, </a:t>
            </a:r>
            <a:r>
              <a:rPr lang="en-GB" altLang="en-US" sz="2200" dirty="0">
                <a:solidFill>
                  <a:srgbClr val="000000"/>
                </a:solidFill>
                <a:latin typeface="Comic Sans MS" pitchFamily="66" charset="0"/>
              </a:rPr>
              <a:t>and NOR are </a:t>
            </a:r>
            <a:r>
              <a:rPr lang="en-GB" altLang="en-US" sz="2200" b="1" dirty="0">
                <a:solidFill>
                  <a:srgbClr val="000000"/>
                </a:solidFill>
                <a:latin typeface="Comic Sans MS" pitchFamily="66" charset="0"/>
              </a:rPr>
              <a:t>universal gates</a:t>
            </a:r>
            <a:r>
              <a:rPr lang="en-GB" altLang="en-US" sz="2200" dirty="0">
                <a:solidFill>
                  <a:srgbClr val="000000"/>
                </a:solidFill>
                <a:latin typeface="Comic Sans MS" pitchFamily="66" charset="0"/>
              </a:rPr>
              <a:t> (also called </a:t>
            </a:r>
            <a:r>
              <a:rPr lang="en-GB" altLang="en-US" sz="2200" b="1" dirty="0">
                <a:solidFill>
                  <a:srgbClr val="000000"/>
                </a:solidFill>
                <a:latin typeface="Comic Sans MS" pitchFamily="66" charset="0"/>
              </a:rPr>
              <a:t>Functionally Complete</a:t>
            </a:r>
            <a:r>
              <a:rPr lang="en-GB" altLang="en-US" sz="2200" dirty="0">
                <a:solidFill>
                  <a:srgbClr val="000000"/>
                </a:solidFill>
                <a:latin typeface="Comic Sans MS" pitchFamily="66" charset="0"/>
              </a:rPr>
              <a:t>) since all the basic logical operations can be done with NAND or NOR gates. </a:t>
            </a:r>
            <a:endParaRPr lang="en-GB" altLang="en-US" sz="2200" dirty="0" smtClean="0">
              <a:solidFill>
                <a:srgbClr val="000000"/>
              </a:solidFill>
              <a:latin typeface="Comic Sans MS" pitchFamily="66" charset="0"/>
            </a:endParaRPr>
          </a:p>
          <a:p>
            <a:pPr eaLnBrk="0" fontAlgn="base" hangingPunct="0">
              <a:spcBef>
                <a:spcPct val="0"/>
              </a:spcBef>
              <a:spcAft>
                <a:spcPct val="0"/>
              </a:spcAft>
            </a:pPr>
            <a:endParaRPr lang="en-GB" altLang="en-US" sz="2200" b="1" dirty="0">
              <a:solidFill>
                <a:srgbClr val="000000"/>
              </a:solidFill>
              <a:latin typeface="Comic Sans MS" pitchFamily="66" charset="0"/>
            </a:endParaRPr>
          </a:p>
          <a:p>
            <a:pPr eaLnBrk="0" fontAlgn="base" hangingPunct="0">
              <a:spcBef>
                <a:spcPct val="0"/>
              </a:spcBef>
              <a:spcAft>
                <a:spcPct val="0"/>
              </a:spcAft>
            </a:pPr>
            <a:r>
              <a:rPr lang="en-GB" altLang="en-US" sz="2200" dirty="0">
                <a:solidFill>
                  <a:srgbClr val="000000"/>
                </a:solidFill>
                <a:latin typeface="Comic Sans MS" pitchFamily="66" charset="0"/>
              </a:rPr>
              <a:t>Secondly</a:t>
            </a:r>
            <a:r>
              <a:rPr lang="en-GB" altLang="en-US" sz="2200" dirty="0" smtClean="0">
                <a:solidFill>
                  <a:srgbClr val="000000"/>
                </a:solidFill>
                <a:latin typeface="Comic Sans MS" pitchFamily="66" charset="0"/>
              </a:rPr>
              <a:t>, </a:t>
            </a:r>
            <a:r>
              <a:rPr lang="en-GB" altLang="en-US" sz="2200" dirty="0">
                <a:solidFill>
                  <a:srgbClr val="000000"/>
                </a:solidFill>
                <a:latin typeface="Comic Sans MS" pitchFamily="66" charset="0"/>
              </a:rPr>
              <a:t>at transistor level circuits are far smaller when constructed for NAND gates in </a:t>
            </a:r>
            <a:r>
              <a:rPr lang="en-GB" altLang="en-US" sz="2200" dirty="0" smtClean="0">
                <a:solidFill>
                  <a:srgbClr val="000000"/>
                </a:solidFill>
                <a:latin typeface="Comic Sans MS" pitchFamily="66" charset="0"/>
              </a:rPr>
              <a:t>particular, </a:t>
            </a:r>
            <a:r>
              <a:rPr lang="en-GB" altLang="en-US" sz="2200" dirty="0">
                <a:solidFill>
                  <a:srgbClr val="000000"/>
                </a:solidFill>
                <a:latin typeface="Comic Sans MS" pitchFamily="66" charset="0"/>
              </a:rPr>
              <a:t>and so most </a:t>
            </a:r>
            <a:r>
              <a:rPr lang="en-GB" altLang="en-US" sz="2200" dirty="0" smtClean="0">
                <a:solidFill>
                  <a:srgbClr val="000000"/>
                </a:solidFill>
                <a:latin typeface="Comic Sans MS" pitchFamily="66" charset="0"/>
              </a:rPr>
              <a:t>Integrated </a:t>
            </a:r>
            <a:r>
              <a:rPr lang="en-GB" altLang="en-US" sz="2200" dirty="0">
                <a:solidFill>
                  <a:srgbClr val="000000"/>
                </a:solidFill>
                <a:latin typeface="Comic Sans MS" pitchFamily="66" charset="0"/>
              </a:rPr>
              <a:t>Circuits are designed using NAND gates only</a:t>
            </a:r>
          </a:p>
        </p:txBody>
      </p:sp>
      <p:sp>
        <p:nvSpPr>
          <p:cNvPr id="44035" name="Text Box 3"/>
          <p:cNvSpPr txBox="1">
            <a:spLocks noChangeArrowheads="1"/>
          </p:cNvSpPr>
          <p:nvPr/>
        </p:nvSpPr>
        <p:spPr bwMode="auto">
          <a:xfrm>
            <a:off x="304800" y="317500"/>
            <a:ext cx="2814638"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u="sng">
                <a:solidFill>
                  <a:srgbClr val="000000"/>
                </a:solidFill>
                <a:latin typeface="Comic Sans MS" pitchFamily="66" charset="0"/>
              </a:rPr>
              <a:t>Using NAND logic</a:t>
            </a:r>
            <a:endParaRPr lang="en-GB" altLang="en-US" sz="2000">
              <a:solidFill>
                <a:srgbClr val="000000"/>
              </a:solidFill>
              <a:latin typeface="Comic Sans MS" pitchFamily="66" charset="0"/>
            </a:endParaRPr>
          </a:p>
          <a:p>
            <a:pPr eaLnBrk="0" fontAlgn="base" hangingPunct="0">
              <a:spcBef>
                <a:spcPct val="0"/>
              </a:spcBef>
              <a:spcAft>
                <a:spcPct val="0"/>
              </a:spcAft>
            </a:pPr>
            <a:endParaRPr lang="en-GB" altLang="en-US" sz="2000">
              <a:solidFill>
                <a:srgbClr val="000000"/>
              </a:solidFill>
              <a:latin typeface="Comic Sans MS" pitchFamily="66" charset="0"/>
            </a:endParaRPr>
          </a:p>
        </p:txBody>
      </p:sp>
    </p:spTree>
    <p:extLst>
      <p:ext uri="{BB962C8B-B14F-4D97-AF65-F5344CB8AC3E}">
        <p14:creationId xmlns:p14="http://schemas.microsoft.com/office/powerpoint/2010/main" val="88046293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2"/>
          <p:cNvSpPr txBox="1">
            <a:spLocks noChangeArrowheads="1"/>
          </p:cNvSpPr>
          <p:nvPr/>
        </p:nvSpPr>
        <p:spPr bwMode="auto">
          <a:xfrm>
            <a:off x="304800" y="317500"/>
            <a:ext cx="8588375" cy="272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lnSpc>
                <a:spcPct val="120000"/>
              </a:lnSpc>
              <a:spcBef>
                <a:spcPct val="0"/>
              </a:spcBef>
              <a:spcAft>
                <a:spcPct val="0"/>
              </a:spcAft>
            </a:pPr>
            <a:r>
              <a:rPr lang="en-GB" altLang="en-US" sz="2400">
                <a:solidFill>
                  <a:srgbClr val="000000"/>
                </a:solidFill>
                <a:latin typeface="Comic Sans MS" pitchFamily="66" charset="0"/>
              </a:rPr>
              <a:t>All digital systems can be constructed from the fundamental AND, OR and NOT gates. </a:t>
            </a:r>
          </a:p>
          <a:p>
            <a:pPr eaLnBrk="0" fontAlgn="base" hangingPunct="0">
              <a:lnSpc>
                <a:spcPct val="120000"/>
              </a:lnSpc>
              <a:spcBef>
                <a:spcPct val="0"/>
              </a:spcBef>
              <a:spcAft>
                <a:spcPct val="0"/>
              </a:spcAft>
            </a:pPr>
            <a:endParaRPr lang="en-GB" altLang="en-US" sz="2400">
              <a:solidFill>
                <a:srgbClr val="000000"/>
              </a:solidFill>
              <a:latin typeface="Comic Sans MS" pitchFamily="66" charset="0"/>
            </a:endParaRPr>
          </a:p>
          <a:p>
            <a:pPr eaLnBrk="0" fontAlgn="base" hangingPunct="0">
              <a:lnSpc>
                <a:spcPct val="120000"/>
              </a:lnSpc>
              <a:spcBef>
                <a:spcPct val="0"/>
              </a:spcBef>
              <a:spcAft>
                <a:spcPct val="0"/>
              </a:spcAft>
            </a:pPr>
            <a:r>
              <a:rPr lang="en-GB" altLang="en-US" sz="2400">
                <a:solidFill>
                  <a:srgbClr val="000000"/>
                </a:solidFill>
                <a:latin typeface="Comic Sans MS" pitchFamily="66" charset="0"/>
              </a:rPr>
              <a:t>It is also possible to construct them from NAND gates.</a:t>
            </a:r>
          </a:p>
          <a:p>
            <a:pPr eaLnBrk="0" fontAlgn="base" hangingPunct="0">
              <a:lnSpc>
                <a:spcPct val="120000"/>
              </a:lnSpc>
              <a:spcBef>
                <a:spcPct val="0"/>
              </a:spcBef>
              <a:spcAft>
                <a:spcPct val="0"/>
              </a:spcAft>
            </a:pPr>
            <a:r>
              <a:rPr lang="en-GB" altLang="en-US" sz="2400">
                <a:solidFill>
                  <a:srgbClr val="000000"/>
                </a:solidFill>
                <a:latin typeface="Comic Sans MS" pitchFamily="66" charset="0"/>
              </a:rPr>
              <a:t>The NAND gate is referred to as the </a:t>
            </a:r>
            <a:r>
              <a:rPr lang="en-GB" altLang="en-US" sz="2400" b="1">
                <a:solidFill>
                  <a:srgbClr val="000000"/>
                </a:solidFill>
                <a:latin typeface="Comic Sans MS" pitchFamily="66" charset="0"/>
              </a:rPr>
              <a:t>universal gate</a:t>
            </a:r>
            <a:r>
              <a:rPr lang="en-GB" altLang="en-US" sz="2400">
                <a:solidFill>
                  <a:srgbClr val="000000"/>
                </a:solidFill>
                <a:latin typeface="Comic Sans MS" pitchFamily="66" charset="0"/>
              </a:rPr>
              <a:t> for </a:t>
            </a:r>
            <a:r>
              <a:rPr lang="en-GB" altLang="en-US" sz="2400" b="1">
                <a:solidFill>
                  <a:srgbClr val="000000"/>
                </a:solidFill>
                <a:latin typeface="Comic Sans MS" pitchFamily="66" charset="0"/>
              </a:rPr>
              <a:t>AND-OR logic</a:t>
            </a:r>
            <a:r>
              <a:rPr lang="en-GB" altLang="en-US" sz="2400">
                <a:solidFill>
                  <a:srgbClr val="000000"/>
                </a:solidFill>
                <a:latin typeface="Comic Sans MS" pitchFamily="66" charset="0"/>
              </a:rPr>
              <a:t>.</a:t>
            </a:r>
          </a:p>
        </p:txBody>
      </p:sp>
      <p:grpSp>
        <p:nvGrpSpPr>
          <p:cNvPr id="45059" name="Group 3"/>
          <p:cNvGrpSpPr>
            <a:grpSpLocks/>
          </p:cNvGrpSpPr>
          <p:nvPr/>
        </p:nvGrpSpPr>
        <p:grpSpPr bwMode="auto">
          <a:xfrm>
            <a:off x="457200" y="3511550"/>
            <a:ext cx="4446588" cy="914400"/>
            <a:chOff x="566" y="1728"/>
            <a:chExt cx="2801" cy="576"/>
          </a:xfrm>
        </p:grpSpPr>
        <p:grpSp>
          <p:nvGrpSpPr>
            <p:cNvPr id="45062" name="Group 4"/>
            <p:cNvGrpSpPr>
              <a:grpSpLocks/>
            </p:cNvGrpSpPr>
            <p:nvPr/>
          </p:nvGrpSpPr>
          <p:grpSpPr bwMode="auto">
            <a:xfrm>
              <a:off x="1440" y="1728"/>
              <a:ext cx="1927" cy="576"/>
              <a:chOff x="528" y="1488"/>
              <a:chExt cx="1927" cy="576"/>
            </a:xfrm>
          </p:grpSpPr>
          <p:pic>
            <p:nvPicPr>
              <p:cNvPr id="4506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069" name="Rectangle 6"/>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5070" name="Rectangle 7"/>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5071" name="Line 8"/>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5072" name="Line 9"/>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5073" name="Line 10"/>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5074" name="Oval 11"/>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5063" name="Line 12"/>
            <p:cNvSpPr>
              <a:spLocks noChangeShapeType="1"/>
            </p:cNvSpPr>
            <p:nvPr/>
          </p:nvSpPr>
          <p:spPr bwMode="auto">
            <a:xfrm>
              <a:off x="1440" y="1920"/>
              <a:ext cx="0"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5064" name="Line 13"/>
            <p:cNvSpPr>
              <a:spLocks noChangeShapeType="1"/>
            </p:cNvSpPr>
            <p:nvPr/>
          </p:nvSpPr>
          <p:spPr bwMode="auto">
            <a:xfrm flipH="1">
              <a:off x="1008" y="2016"/>
              <a:ext cx="4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5065" name="Text Box 14"/>
            <p:cNvSpPr txBox="1">
              <a:spLocks noChangeArrowheads="1"/>
            </p:cNvSpPr>
            <p:nvPr/>
          </p:nvSpPr>
          <p:spPr bwMode="auto">
            <a:xfrm>
              <a:off x="566" y="1853"/>
              <a:ext cx="25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45066" name="Text Box 15"/>
            <p:cNvSpPr txBox="1">
              <a:spLocks noChangeArrowheads="1"/>
            </p:cNvSpPr>
            <p:nvPr/>
          </p:nvSpPr>
          <p:spPr bwMode="auto">
            <a:xfrm>
              <a:off x="2976" y="1824"/>
              <a:ext cx="25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45067" name="Line 16"/>
            <p:cNvSpPr>
              <a:spLocks noChangeShapeType="1"/>
            </p:cNvSpPr>
            <p:nvPr/>
          </p:nvSpPr>
          <p:spPr bwMode="auto">
            <a:xfrm>
              <a:off x="3024" y="1872"/>
              <a:ext cx="144"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grpSp>
      <p:sp>
        <p:nvSpPr>
          <p:cNvPr id="45060" name="Text Box 17"/>
          <p:cNvSpPr txBox="1">
            <a:spLocks noChangeArrowheads="1"/>
          </p:cNvSpPr>
          <p:nvPr/>
        </p:nvSpPr>
        <p:spPr bwMode="auto">
          <a:xfrm>
            <a:off x="6172200" y="3573463"/>
            <a:ext cx="2692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A NAND gate acting </a:t>
            </a:r>
          </a:p>
          <a:p>
            <a:pPr eaLnBrk="0" fontAlgn="base" hangingPunct="0">
              <a:spcBef>
                <a:spcPct val="0"/>
              </a:spcBef>
              <a:spcAft>
                <a:spcPct val="0"/>
              </a:spcAft>
            </a:pPr>
            <a:r>
              <a:rPr lang="en-GB" altLang="en-US" sz="2000">
                <a:solidFill>
                  <a:srgbClr val="000000"/>
                </a:solidFill>
                <a:latin typeface="Comic Sans MS" pitchFamily="66" charset="0"/>
              </a:rPr>
              <a:t>as an inverter </a:t>
            </a:r>
          </a:p>
        </p:txBody>
      </p:sp>
      <p:sp>
        <p:nvSpPr>
          <p:cNvPr id="45061" name="Text Box 18"/>
          <p:cNvSpPr txBox="1">
            <a:spLocks noChangeArrowheads="1"/>
          </p:cNvSpPr>
          <p:nvPr/>
        </p:nvSpPr>
        <p:spPr bwMode="auto">
          <a:xfrm>
            <a:off x="762000" y="4959350"/>
            <a:ext cx="76469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dirty="0">
                <a:solidFill>
                  <a:srgbClr val="000000"/>
                </a:solidFill>
                <a:latin typeface="Comic Sans MS" pitchFamily="66" charset="0"/>
              </a:rPr>
              <a:t>The best way to analyse the next few circuits is by doing each </a:t>
            </a:r>
          </a:p>
          <a:p>
            <a:pPr eaLnBrk="0" fontAlgn="base" hangingPunct="0">
              <a:spcBef>
                <a:spcPct val="0"/>
              </a:spcBef>
              <a:spcAft>
                <a:spcPct val="0"/>
              </a:spcAft>
            </a:pPr>
            <a:r>
              <a:rPr lang="en-GB" altLang="en-US" sz="2000" dirty="0">
                <a:solidFill>
                  <a:srgbClr val="000000"/>
                </a:solidFill>
                <a:latin typeface="Comic Sans MS" pitchFamily="66" charset="0"/>
              </a:rPr>
              <a:t>logic operation in stages.</a:t>
            </a:r>
          </a:p>
        </p:txBody>
      </p:sp>
    </p:spTree>
    <p:extLst>
      <p:ext uri="{BB962C8B-B14F-4D97-AF65-F5344CB8AC3E}">
        <p14:creationId xmlns:p14="http://schemas.microsoft.com/office/powerpoint/2010/main" val="429471156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082" name="Group 2"/>
          <p:cNvGrpSpPr>
            <a:grpSpLocks/>
          </p:cNvGrpSpPr>
          <p:nvPr/>
        </p:nvGrpSpPr>
        <p:grpSpPr bwMode="auto">
          <a:xfrm>
            <a:off x="990600" y="762000"/>
            <a:ext cx="3059113" cy="914400"/>
            <a:chOff x="528" y="1488"/>
            <a:chExt cx="1927" cy="576"/>
          </a:xfrm>
        </p:grpSpPr>
        <p:pic>
          <p:nvPicPr>
            <p:cNvPr id="4611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111" name="Rectangle 4"/>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6112" name="Rectangle 5"/>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6113" name="Line 6"/>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6114" name="Line 7"/>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6115" name="Line 8"/>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6116" name="Oval 9"/>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6083" name="Text Box 10"/>
          <p:cNvSpPr txBox="1">
            <a:spLocks noChangeArrowheads="1"/>
          </p:cNvSpPr>
          <p:nvPr/>
        </p:nvSpPr>
        <p:spPr bwMode="auto">
          <a:xfrm>
            <a:off x="533400" y="838200"/>
            <a:ext cx="40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46084" name="Text Box 11"/>
          <p:cNvSpPr txBox="1">
            <a:spLocks noChangeArrowheads="1"/>
          </p:cNvSpPr>
          <p:nvPr/>
        </p:nvSpPr>
        <p:spPr bwMode="auto">
          <a:xfrm>
            <a:off x="533400" y="1219200"/>
            <a:ext cx="376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B</a:t>
            </a:r>
          </a:p>
        </p:txBody>
      </p:sp>
      <p:grpSp>
        <p:nvGrpSpPr>
          <p:cNvPr id="46085" name="Group 12"/>
          <p:cNvGrpSpPr>
            <a:grpSpLocks/>
          </p:cNvGrpSpPr>
          <p:nvPr/>
        </p:nvGrpSpPr>
        <p:grpSpPr bwMode="auto">
          <a:xfrm>
            <a:off x="3048000" y="762000"/>
            <a:ext cx="3059113" cy="914400"/>
            <a:chOff x="528" y="1488"/>
            <a:chExt cx="1927" cy="576"/>
          </a:xfrm>
        </p:grpSpPr>
        <p:pic>
          <p:nvPicPr>
            <p:cNvPr id="46103" name="Picture 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104" name="Rectangle 14"/>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6105" name="Rectangle 15"/>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6106" name="Line 16"/>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6107" name="Line 17"/>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6108" name="Line 18"/>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6109" name="Oval 19"/>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6086" name="Line 20"/>
          <p:cNvSpPr>
            <a:spLocks noChangeShapeType="1"/>
          </p:cNvSpPr>
          <p:nvPr/>
        </p:nvSpPr>
        <p:spPr bwMode="auto">
          <a:xfrm>
            <a:off x="3048000" y="1066800"/>
            <a:ext cx="0" cy="3048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87" name="Text Box 21"/>
          <p:cNvSpPr txBox="1">
            <a:spLocks noChangeArrowheads="1"/>
          </p:cNvSpPr>
          <p:nvPr/>
        </p:nvSpPr>
        <p:spPr bwMode="auto">
          <a:xfrm>
            <a:off x="5257800" y="1066800"/>
            <a:ext cx="5984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AB</a:t>
            </a:r>
          </a:p>
        </p:txBody>
      </p:sp>
      <p:sp>
        <p:nvSpPr>
          <p:cNvPr id="46088" name="Line 22"/>
          <p:cNvSpPr>
            <a:spLocks noChangeShapeType="1"/>
          </p:cNvSpPr>
          <p:nvPr/>
        </p:nvSpPr>
        <p:spPr bwMode="auto">
          <a:xfrm>
            <a:off x="5349875" y="1066800"/>
            <a:ext cx="441325"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89" name="Line 23"/>
          <p:cNvSpPr>
            <a:spLocks noChangeShapeType="1"/>
          </p:cNvSpPr>
          <p:nvPr/>
        </p:nvSpPr>
        <p:spPr bwMode="auto">
          <a:xfrm>
            <a:off x="2514600" y="2362200"/>
            <a:ext cx="334963"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90" name="Line 24"/>
          <p:cNvSpPr>
            <a:spLocks noChangeShapeType="1"/>
          </p:cNvSpPr>
          <p:nvPr/>
        </p:nvSpPr>
        <p:spPr bwMode="auto">
          <a:xfrm>
            <a:off x="5349875" y="990600"/>
            <a:ext cx="441325"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91" name="Text Box 25"/>
          <p:cNvSpPr txBox="1">
            <a:spLocks noChangeArrowheads="1"/>
          </p:cNvSpPr>
          <p:nvPr/>
        </p:nvSpPr>
        <p:spPr bwMode="auto">
          <a:xfrm>
            <a:off x="611188" y="3357563"/>
            <a:ext cx="76327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3200">
                <a:solidFill>
                  <a:srgbClr val="000000"/>
                </a:solidFill>
                <a:latin typeface="Comic Sans MS" pitchFamily="66" charset="0"/>
              </a:rPr>
              <a:t>Two NAND gates acting as an AND gate</a:t>
            </a:r>
          </a:p>
        </p:txBody>
      </p:sp>
      <p:sp>
        <p:nvSpPr>
          <p:cNvPr id="46092" name="Line 26"/>
          <p:cNvSpPr>
            <a:spLocks noChangeShapeType="1"/>
          </p:cNvSpPr>
          <p:nvPr/>
        </p:nvSpPr>
        <p:spPr bwMode="auto">
          <a:xfrm flipV="1">
            <a:off x="1981200" y="1143000"/>
            <a:ext cx="0" cy="10668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93" name="Text Box 27"/>
          <p:cNvSpPr txBox="1">
            <a:spLocks noChangeArrowheads="1"/>
          </p:cNvSpPr>
          <p:nvPr/>
        </p:nvSpPr>
        <p:spPr bwMode="auto">
          <a:xfrm>
            <a:off x="1676400" y="2362200"/>
            <a:ext cx="35734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AB  AB   AB   AB  AB</a:t>
            </a:r>
          </a:p>
        </p:txBody>
      </p:sp>
      <p:sp>
        <p:nvSpPr>
          <p:cNvPr id="46094" name="Line 28"/>
          <p:cNvSpPr>
            <a:spLocks noChangeShapeType="1"/>
          </p:cNvSpPr>
          <p:nvPr/>
        </p:nvSpPr>
        <p:spPr bwMode="auto">
          <a:xfrm flipV="1">
            <a:off x="2514600" y="1447800"/>
            <a:ext cx="0" cy="7620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95" name="Line 29"/>
          <p:cNvSpPr>
            <a:spLocks noChangeShapeType="1"/>
          </p:cNvSpPr>
          <p:nvPr/>
        </p:nvSpPr>
        <p:spPr bwMode="auto">
          <a:xfrm>
            <a:off x="3322638" y="2362200"/>
            <a:ext cx="334962"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96" name="Line 30"/>
          <p:cNvSpPr>
            <a:spLocks noChangeShapeType="1"/>
          </p:cNvSpPr>
          <p:nvPr/>
        </p:nvSpPr>
        <p:spPr bwMode="auto">
          <a:xfrm flipV="1">
            <a:off x="3276600" y="1143000"/>
            <a:ext cx="0" cy="10668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97" name="Line 31"/>
          <p:cNvSpPr>
            <a:spLocks noChangeShapeType="1"/>
          </p:cNvSpPr>
          <p:nvPr/>
        </p:nvSpPr>
        <p:spPr bwMode="auto">
          <a:xfrm flipV="1">
            <a:off x="3505200" y="1524000"/>
            <a:ext cx="0" cy="6858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98" name="Line 32"/>
          <p:cNvSpPr>
            <a:spLocks noChangeShapeType="1"/>
          </p:cNvSpPr>
          <p:nvPr/>
        </p:nvSpPr>
        <p:spPr bwMode="auto">
          <a:xfrm>
            <a:off x="4114800" y="2362200"/>
            <a:ext cx="334963"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099" name="Line 33"/>
          <p:cNvSpPr>
            <a:spLocks noChangeShapeType="1"/>
          </p:cNvSpPr>
          <p:nvPr/>
        </p:nvSpPr>
        <p:spPr bwMode="auto">
          <a:xfrm flipV="1">
            <a:off x="4191000" y="1143000"/>
            <a:ext cx="0" cy="10668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100" name="Line 34"/>
          <p:cNvSpPr>
            <a:spLocks noChangeShapeType="1"/>
          </p:cNvSpPr>
          <p:nvPr/>
        </p:nvSpPr>
        <p:spPr bwMode="auto">
          <a:xfrm>
            <a:off x="4770438" y="2362200"/>
            <a:ext cx="334962"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101" name="Line 35"/>
          <p:cNvSpPr>
            <a:spLocks noChangeShapeType="1"/>
          </p:cNvSpPr>
          <p:nvPr/>
        </p:nvSpPr>
        <p:spPr bwMode="auto">
          <a:xfrm>
            <a:off x="4770438" y="2286000"/>
            <a:ext cx="334962"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6102" name="Line 36"/>
          <p:cNvSpPr>
            <a:spLocks noChangeShapeType="1"/>
          </p:cNvSpPr>
          <p:nvPr/>
        </p:nvSpPr>
        <p:spPr bwMode="auto">
          <a:xfrm flipV="1">
            <a:off x="4953000" y="1371600"/>
            <a:ext cx="0" cy="6858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9207520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106" name="Group 2"/>
          <p:cNvGrpSpPr>
            <a:grpSpLocks/>
          </p:cNvGrpSpPr>
          <p:nvPr/>
        </p:nvGrpSpPr>
        <p:grpSpPr bwMode="auto">
          <a:xfrm>
            <a:off x="1997075" y="990600"/>
            <a:ext cx="3059113" cy="914400"/>
            <a:chOff x="528" y="1488"/>
            <a:chExt cx="1927" cy="576"/>
          </a:xfrm>
        </p:grpSpPr>
        <p:pic>
          <p:nvPicPr>
            <p:cNvPr id="4714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142" name="Rectangle 4"/>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7143" name="Rectangle 5"/>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7144" name="Line 6"/>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7145" name="Line 7"/>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7146" name="Line 8"/>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7147" name="Oval 9"/>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7107" name="Line 10"/>
          <p:cNvSpPr>
            <a:spLocks noChangeShapeType="1"/>
          </p:cNvSpPr>
          <p:nvPr/>
        </p:nvSpPr>
        <p:spPr bwMode="auto">
          <a:xfrm>
            <a:off x="1997075" y="1295400"/>
            <a:ext cx="0" cy="3048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7108" name="Line 11"/>
          <p:cNvSpPr>
            <a:spLocks noChangeShapeType="1"/>
          </p:cNvSpPr>
          <p:nvPr/>
        </p:nvSpPr>
        <p:spPr bwMode="auto">
          <a:xfrm flipH="1">
            <a:off x="1311275" y="1447800"/>
            <a:ext cx="6858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7109" name="Text Box 12"/>
          <p:cNvSpPr txBox="1">
            <a:spLocks noChangeArrowheads="1"/>
          </p:cNvSpPr>
          <p:nvPr/>
        </p:nvSpPr>
        <p:spPr bwMode="auto">
          <a:xfrm>
            <a:off x="609600" y="1189038"/>
            <a:ext cx="40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47110" name="Text Box 13"/>
          <p:cNvSpPr txBox="1">
            <a:spLocks noChangeArrowheads="1"/>
          </p:cNvSpPr>
          <p:nvPr/>
        </p:nvSpPr>
        <p:spPr bwMode="auto">
          <a:xfrm>
            <a:off x="3810000" y="838200"/>
            <a:ext cx="40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47111" name="Line 14"/>
          <p:cNvSpPr>
            <a:spLocks noChangeShapeType="1"/>
          </p:cNvSpPr>
          <p:nvPr/>
        </p:nvSpPr>
        <p:spPr bwMode="auto">
          <a:xfrm>
            <a:off x="3886200" y="914400"/>
            <a:ext cx="2286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grpSp>
        <p:nvGrpSpPr>
          <p:cNvPr id="47112" name="Group 15"/>
          <p:cNvGrpSpPr>
            <a:grpSpLocks/>
          </p:cNvGrpSpPr>
          <p:nvPr/>
        </p:nvGrpSpPr>
        <p:grpSpPr bwMode="auto">
          <a:xfrm>
            <a:off x="1997075" y="1905000"/>
            <a:ext cx="3059113" cy="914400"/>
            <a:chOff x="528" y="1488"/>
            <a:chExt cx="1927" cy="576"/>
          </a:xfrm>
        </p:grpSpPr>
        <p:pic>
          <p:nvPicPr>
            <p:cNvPr id="47134" name="Pictur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135" name="Rectangle 17"/>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7136" name="Rectangle 18"/>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7137" name="Line 19"/>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7138" name="Line 20"/>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7139" name="Line 21"/>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7140" name="Oval 22"/>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7113" name="Line 23"/>
          <p:cNvSpPr>
            <a:spLocks noChangeShapeType="1"/>
          </p:cNvSpPr>
          <p:nvPr/>
        </p:nvSpPr>
        <p:spPr bwMode="auto">
          <a:xfrm>
            <a:off x="1997075" y="2209800"/>
            <a:ext cx="0" cy="30480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7114" name="Line 24"/>
          <p:cNvSpPr>
            <a:spLocks noChangeShapeType="1"/>
          </p:cNvSpPr>
          <p:nvPr/>
        </p:nvSpPr>
        <p:spPr bwMode="auto">
          <a:xfrm flipH="1">
            <a:off x="1311275" y="2362200"/>
            <a:ext cx="6858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7115" name="Text Box 25"/>
          <p:cNvSpPr txBox="1">
            <a:spLocks noChangeArrowheads="1"/>
          </p:cNvSpPr>
          <p:nvPr/>
        </p:nvSpPr>
        <p:spPr bwMode="auto">
          <a:xfrm>
            <a:off x="609600" y="2103438"/>
            <a:ext cx="376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B</a:t>
            </a:r>
          </a:p>
        </p:txBody>
      </p:sp>
      <p:sp>
        <p:nvSpPr>
          <p:cNvPr id="47116" name="Text Box 26"/>
          <p:cNvSpPr txBox="1">
            <a:spLocks noChangeArrowheads="1"/>
          </p:cNvSpPr>
          <p:nvPr/>
        </p:nvSpPr>
        <p:spPr bwMode="auto">
          <a:xfrm>
            <a:off x="3962400" y="2438400"/>
            <a:ext cx="376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B</a:t>
            </a:r>
          </a:p>
        </p:txBody>
      </p:sp>
      <p:sp>
        <p:nvSpPr>
          <p:cNvPr id="47117" name="Line 27"/>
          <p:cNvSpPr>
            <a:spLocks noChangeShapeType="1"/>
          </p:cNvSpPr>
          <p:nvPr/>
        </p:nvSpPr>
        <p:spPr bwMode="auto">
          <a:xfrm>
            <a:off x="4038600" y="2514600"/>
            <a:ext cx="2286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7118" name="Line 28"/>
          <p:cNvSpPr>
            <a:spLocks noChangeShapeType="1"/>
          </p:cNvSpPr>
          <p:nvPr/>
        </p:nvSpPr>
        <p:spPr bwMode="auto">
          <a:xfrm>
            <a:off x="4114800" y="2057400"/>
            <a:ext cx="0" cy="30480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grpSp>
        <p:nvGrpSpPr>
          <p:cNvPr id="47119" name="Group 29"/>
          <p:cNvGrpSpPr>
            <a:grpSpLocks/>
          </p:cNvGrpSpPr>
          <p:nvPr/>
        </p:nvGrpSpPr>
        <p:grpSpPr bwMode="auto">
          <a:xfrm>
            <a:off x="4114800" y="1447800"/>
            <a:ext cx="3059113" cy="914400"/>
            <a:chOff x="528" y="1488"/>
            <a:chExt cx="1927" cy="576"/>
          </a:xfrm>
        </p:grpSpPr>
        <p:pic>
          <p:nvPicPr>
            <p:cNvPr id="47127" name="Picture 3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128" name="Rectangle 31"/>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7129" name="Rectangle 32"/>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7130" name="Line 33"/>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7131" name="Line 34"/>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7132" name="Line 35"/>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7133" name="Oval 36"/>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7120" name="Line 37"/>
          <p:cNvSpPr>
            <a:spLocks noChangeShapeType="1"/>
          </p:cNvSpPr>
          <p:nvPr/>
        </p:nvSpPr>
        <p:spPr bwMode="auto">
          <a:xfrm>
            <a:off x="4114800" y="1447800"/>
            <a:ext cx="0" cy="30480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7121" name="Text Box 38"/>
          <p:cNvSpPr txBox="1">
            <a:spLocks noChangeArrowheads="1"/>
          </p:cNvSpPr>
          <p:nvPr/>
        </p:nvSpPr>
        <p:spPr bwMode="auto">
          <a:xfrm>
            <a:off x="6477000" y="1676400"/>
            <a:ext cx="40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47122" name="Line 39"/>
          <p:cNvSpPr>
            <a:spLocks noChangeShapeType="1"/>
          </p:cNvSpPr>
          <p:nvPr/>
        </p:nvSpPr>
        <p:spPr bwMode="auto">
          <a:xfrm>
            <a:off x="6553200" y="1752600"/>
            <a:ext cx="2286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7123" name="Text Box 40"/>
          <p:cNvSpPr txBox="1">
            <a:spLocks noChangeArrowheads="1"/>
          </p:cNvSpPr>
          <p:nvPr/>
        </p:nvSpPr>
        <p:spPr bwMode="auto">
          <a:xfrm>
            <a:off x="6862763" y="1676400"/>
            <a:ext cx="1952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B   = A + B</a:t>
            </a:r>
          </a:p>
        </p:txBody>
      </p:sp>
      <p:sp>
        <p:nvSpPr>
          <p:cNvPr id="47124" name="Line 41"/>
          <p:cNvSpPr>
            <a:spLocks noChangeShapeType="1"/>
          </p:cNvSpPr>
          <p:nvPr/>
        </p:nvSpPr>
        <p:spPr bwMode="auto">
          <a:xfrm>
            <a:off x="6938963" y="1752600"/>
            <a:ext cx="2286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7125" name="Line 42"/>
          <p:cNvSpPr>
            <a:spLocks noChangeShapeType="1"/>
          </p:cNvSpPr>
          <p:nvPr/>
        </p:nvSpPr>
        <p:spPr bwMode="auto">
          <a:xfrm>
            <a:off x="6553200" y="1676400"/>
            <a:ext cx="6096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7126" name="Text Box 43"/>
          <p:cNvSpPr txBox="1">
            <a:spLocks noChangeArrowheads="1"/>
          </p:cNvSpPr>
          <p:nvPr/>
        </p:nvSpPr>
        <p:spPr bwMode="auto">
          <a:xfrm>
            <a:off x="395288" y="3573463"/>
            <a:ext cx="78486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800">
                <a:solidFill>
                  <a:srgbClr val="000000"/>
                </a:solidFill>
                <a:latin typeface="Comic Sans MS" pitchFamily="66" charset="0"/>
              </a:rPr>
              <a:t>Three NAND gates acting as an OR gate</a:t>
            </a:r>
          </a:p>
        </p:txBody>
      </p:sp>
    </p:spTree>
    <p:extLst>
      <p:ext uri="{BB962C8B-B14F-4D97-AF65-F5344CB8AC3E}">
        <p14:creationId xmlns:p14="http://schemas.microsoft.com/office/powerpoint/2010/main" val="21855892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130" name="Group 2"/>
          <p:cNvGrpSpPr>
            <a:grpSpLocks/>
          </p:cNvGrpSpPr>
          <p:nvPr/>
        </p:nvGrpSpPr>
        <p:grpSpPr bwMode="auto">
          <a:xfrm>
            <a:off x="152400" y="533400"/>
            <a:ext cx="8972550" cy="2301875"/>
            <a:chOff x="96" y="2400"/>
            <a:chExt cx="5652" cy="1450"/>
          </a:xfrm>
        </p:grpSpPr>
        <p:grpSp>
          <p:nvGrpSpPr>
            <p:cNvPr id="48131" name="Group 3"/>
            <p:cNvGrpSpPr>
              <a:grpSpLocks/>
            </p:cNvGrpSpPr>
            <p:nvPr/>
          </p:nvGrpSpPr>
          <p:grpSpPr bwMode="auto">
            <a:xfrm>
              <a:off x="970" y="2496"/>
              <a:ext cx="1927" cy="576"/>
              <a:chOff x="528" y="1488"/>
              <a:chExt cx="1927" cy="576"/>
            </a:xfrm>
          </p:grpSpPr>
          <p:pic>
            <p:nvPicPr>
              <p:cNvPr id="48181"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8182" name="Rectangle 5"/>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8183" name="Rectangle 6"/>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8184" name="Line 7"/>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85" name="Line 8"/>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86" name="Line 9"/>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87" name="Oval 10"/>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8132" name="Line 11"/>
            <p:cNvSpPr>
              <a:spLocks noChangeShapeType="1"/>
            </p:cNvSpPr>
            <p:nvPr/>
          </p:nvSpPr>
          <p:spPr bwMode="auto">
            <a:xfrm>
              <a:off x="970" y="2688"/>
              <a:ext cx="0"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33" name="Line 12"/>
            <p:cNvSpPr>
              <a:spLocks noChangeShapeType="1"/>
            </p:cNvSpPr>
            <p:nvPr/>
          </p:nvSpPr>
          <p:spPr bwMode="auto">
            <a:xfrm flipH="1">
              <a:off x="538" y="2784"/>
              <a:ext cx="4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34" name="Text Box 13"/>
            <p:cNvSpPr txBox="1">
              <a:spLocks noChangeArrowheads="1"/>
            </p:cNvSpPr>
            <p:nvPr/>
          </p:nvSpPr>
          <p:spPr bwMode="auto">
            <a:xfrm>
              <a:off x="96" y="2621"/>
              <a:ext cx="25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48135" name="Text Box 14"/>
            <p:cNvSpPr txBox="1">
              <a:spLocks noChangeArrowheads="1"/>
            </p:cNvSpPr>
            <p:nvPr/>
          </p:nvSpPr>
          <p:spPr bwMode="auto">
            <a:xfrm>
              <a:off x="2112" y="2400"/>
              <a:ext cx="25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48136" name="Line 15"/>
            <p:cNvSpPr>
              <a:spLocks noChangeShapeType="1"/>
            </p:cNvSpPr>
            <p:nvPr/>
          </p:nvSpPr>
          <p:spPr bwMode="auto">
            <a:xfrm>
              <a:off x="2160" y="2448"/>
              <a:ext cx="144"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grpSp>
          <p:nvGrpSpPr>
            <p:cNvPr id="48137" name="Group 16"/>
            <p:cNvGrpSpPr>
              <a:grpSpLocks/>
            </p:cNvGrpSpPr>
            <p:nvPr/>
          </p:nvGrpSpPr>
          <p:grpSpPr bwMode="auto">
            <a:xfrm>
              <a:off x="970" y="3072"/>
              <a:ext cx="1927" cy="576"/>
              <a:chOff x="528" y="1488"/>
              <a:chExt cx="1927" cy="576"/>
            </a:xfrm>
          </p:grpSpPr>
          <p:pic>
            <p:nvPicPr>
              <p:cNvPr id="48174"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8175" name="Rectangle 18"/>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8176" name="Rectangle 19"/>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8177" name="Line 20"/>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78" name="Line 21"/>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79" name="Line 22"/>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80" name="Oval 23"/>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8138" name="Line 24"/>
            <p:cNvSpPr>
              <a:spLocks noChangeShapeType="1"/>
            </p:cNvSpPr>
            <p:nvPr/>
          </p:nvSpPr>
          <p:spPr bwMode="auto">
            <a:xfrm>
              <a:off x="970" y="3264"/>
              <a:ext cx="0"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39" name="Line 25"/>
            <p:cNvSpPr>
              <a:spLocks noChangeShapeType="1"/>
            </p:cNvSpPr>
            <p:nvPr/>
          </p:nvSpPr>
          <p:spPr bwMode="auto">
            <a:xfrm flipH="1">
              <a:off x="538" y="3360"/>
              <a:ext cx="4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40" name="Text Box 26"/>
            <p:cNvSpPr txBox="1">
              <a:spLocks noChangeArrowheads="1"/>
            </p:cNvSpPr>
            <p:nvPr/>
          </p:nvSpPr>
          <p:spPr bwMode="auto">
            <a:xfrm>
              <a:off x="96" y="3197"/>
              <a:ext cx="23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B</a:t>
              </a:r>
            </a:p>
          </p:txBody>
        </p:sp>
        <p:sp>
          <p:nvSpPr>
            <p:cNvPr id="48141" name="Text Box 27"/>
            <p:cNvSpPr txBox="1">
              <a:spLocks noChangeArrowheads="1"/>
            </p:cNvSpPr>
            <p:nvPr/>
          </p:nvSpPr>
          <p:spPr bwMode="auto">
            <a:xfrm>
              <a:off x="2208" y="3408"/>
              <a:ext cx="23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B</a:t>
              </a:r>
            </a:p>
          </p:txBody>
        </p:sp>
        <p:sp>
          <p:nvSpPr>
            <p:cNvPr id="48142" name="Line 28"/>
            <p:cNvSpPr>
              <a:spLocks noChangeShapeType="1"/>
            </p:cNvSpPr>
            <p:nvPr/>
          </p:nvSpPr>
          <p:spPr bwMode="auto">
            <a:xfrm>
              <a:off x="2256" y="3456"/>
              <a:ext cx="144"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43" name="Line 29"/>
            <p:cNvSpPr>
              <a:spLocks noChangeShapeType="1"/>
            </p:cNvSpPr>
            <p:nvPr/>
          </p:nvSpPr>
          <p:spPr bwMode="auto">
            <a:xfrm>
              <a:off x="2304" y="3168"/>
              <a:ext cx="0" cy="192"/>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44" name="Line 30"/>
            <p:cNvSpPr>
              <a:spLocks noChangeShapeType="1"/>
            </p:cNvSpPr>
            <p:nvPr/>
          </p:nvSpPr>
          <p:spPr bwMode="auto">
            <a:xfrm>
              <a:off x="2304" y="2784"/>
              <a:ext cx="0" cy="192"/>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grpSp>
          <p:nvGrpSpPr>
            <p:cNvPr id="48145" name="Group 31"/>
            <p:cNvGrpSpPr>
              <a:grpSpLocks/>
            </p:cNvGrpSpPr>
            <p:nvPr/>
          </p:nvGrpSpPr>
          <p:grpSpPr bwMode="auto">
            <a:xfrm>
              <a:off x="2304" y="2784"/>
              <a:ext cx="1927" cy="576"/>
              <a:chOff x="528" y="1488"/>
              <a:chExt cx="1927" cy="576"/>
            </a:xfrm>
          </p:grpSpPr>
          <p:pic>
            <p:nvPicPr>
              <p:cNvPr id="48167" name="Picture 3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8168" name="Rectangle 33"/>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8169" name="Rectangle 34"/>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8170" name="Line 35"/>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71" name="Line 36"/>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72" name="Line 37"/>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73" name="Oval 38"/>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grpSp>
          <p:nvGrpSpPr>
            <p:cNvPr id="48146" name="Group 39"/>
            <p:cNvGrpSpPr>
              <a:grpSpLocks/>
            </p:cNvGrpSpPr>
            <p:nvPr/>
          </p:nvGrpSpPr>
          <p:grpSpPr bwMode="auto">
            <a:xfrm>
              <a:off x="3658" y="2784"/>
              <a:ext cx="1927" cy="576"/>
              <a:chOff x="528" y="1488"/>
              <a:chExt cx="1927" cy="576"/>
            </a:xfrm>
          </p:grpSpPr>
          <p:pic>
            <p:nvPicPr>
              <p:cNvPr id="48160" name="Picture 4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 y="1554"/>
                <a:ext cx="1708" cy="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8161" name="Rectangle 41"/>
              <p:cNvSpPr>
                <a:spLocks noChangeArrowheads="1"/>
              </p:cNvSpPr>
              <p:nvPr/>
            </p:nvSpPr>
            <p:spPr bwMode="auto">
              <a:xfrm>
                <a:off x="1908" y="1677"/>
                <a:ext cx="547" cy="2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8162" name="Rectangle 42"/>
              <p:cNvSpPr>
                <a:spLocks noChangeArrowheads="1"/>
              </p:cNvSpPr>
              <p:nvPr/>
            </p:nvSpPr>
            <p:spPr bwMode="auto">
              <a:xfrm>
                <a:off x="538" y="148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8163" name="Line 43"/>
              <p:cNvSpPr>
                <a:spLocks noChangeShapeType="1"/>
              </p:cNvSpPr>
              <p:nvPr/>
            </p:nvSpPr>
            <p:spPr bwMode="auto">
              <a:xfrm>
                <a:off x="538" y="168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64" name="Line 44"/>
              <p:cNvSpPr>
                <a:spLocks noChangeShapeType="1"/>
              </p:cNvSpPr>
              <p:nvPr/>
            </p:nvSpPr>
            <p:spPr bwMode="auto">
              <a:xfrm>
                <a:off x="1450" y="177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65" name="Line 45"/>
              <p:cNvSpPr>
                <a:spLocks noChangeShapeType="1"/>
              </p:cNvSpPr>
              <p:nvPr/>
            </p:nvSpPr>
            <p:spPr bwMode="auto">
              <a:xfrm>
                <a:off x="528" y="187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8166" name="Oval 46"/>
              <p:cNvSpPr>
                <a:spLocks noChangeArrowheads="1"/>
              </p:cNvSpPr>
              <p:nvPr/>
            </p:nvSpPr>
            <p:spPr bwMode="auto">
              <a:xfrm>
                <a:off x="1440" y="172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8147" name="Line 47"/>
            <p:cNvSpPr>
              <a:spLocks noChangeShapeType="1"/>
            </p:cNvSpPr>
            <p:nvPr/>
          </p:nvSpPr>
          <p:spPr bwMode="auto">
            <a:xfrm>
              <a:off x="3658" y="2976"/>
              <a:ext cx="0" cy="19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48" name="Line 48"/>
            <p:cNvSpPr>
              <a:spLocks noChangeShapeType="1"/>
            </p:cNvSpPr>
            <p:nvPr/>
          </p:nvSpPr>
          <p:spPr bwMode="auto">
            <a:xfrm flipH="1">
              <a:off x="3226" y="3072"/>
              <a:ext cx="432"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49" name="Text Box 49"/>
            <p:cNvSpPr txBox="1">
              <a:spLocks noChangeArrowheads="1"/>
            </p:cNvSpPr>
            <p:nvPr/>
          </p:nvSpPr>
          <p:spPr bwMode="auto">
            <a:xfrm>
              <a:off x="2784" y="2909"/>
              <a:ext cx="11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endParaRPr lang="en-US" altLang="en-US" sz="2400" b="1">
                <a:solidFill>
                  <a:srgbClr val="000000"/>
                </a:solidFill>
                <a:latin typeface="Comic Sans MS" pitchFamily="66" charset="0"/>
              </a:endParaRPr>
            </a:p>
          </p:txBody>
        </p:sp>
        <p:sp>
          <p:nvSpPr>
            <p:cNvPr id="48150" name="Text Box 50"/>
            <p:cNvSpPr txBox="1">
              <a:spLocks noChangeArrowheads="1"/>
            </p:cNvSpPr>
            <p:nvPr/>
          </p:nvSpPr>
          <p:spPr bwMode="auto">
            <a:xfrm>
              <a:off x="5088" y="2880"/>
              <a:ext cx="6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 + B</a:t>
              </a:r>
            </a:p>
          </p:txBody>
        </p:sp>
        <p:sp>
          <p:nvSpPr>
            <p:cNvPr id="48151" name="Line 51"/>
            <p:cNvSpPr>
              <a:spLocks noChangeShapeType="1"/>
            </p:cNvSpPr>
            <p:nvPr/>
          </p:nvSpPr>
          <p:spPr bwMode="auto">
            <a:xfrm>
              <a:off x="5242" y="2928"/>
              <a:ext cx="144"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52" name="Text Box 52"/>
            <p:cNvSpPr txBox="1">
              <a:spLocks noChangeArrowheads="1"/>
            </p:cNvSpPr>
            <p:nvPr/>
          </p:nvSpPr>
          <p:spPr bwMode="auto">
            <a:xfrm>
              <a:off x="3200" y="2640"/>
              <a:ext cx="25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48153" name="Line 53"/>
            <p:cNvSpPr>
              <a:spLocks noChangeShapeType="1"/>
            </p:cNvSpPr>
            <p:nvPr/>
          </p:nvSpPr>
          <p:spPr bwMode="auto">
            <a:xfrm>
              <a:off x="3264" y="2688"/>
              <a:ext cx="144"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54" name="Text Box 54"/>
            <p:cNvSpPr txBox="1">
              <a:spLocks noChangeArrowheads="1"/>
            </p:cNvSpPr>
            <p:nvPr/>
          </p:nvSpPr>
          <p:spPr bwMode="auto">
            <a:xfrm>
              <a:off x="3411" y="2640"/>
              <a:ext cx="23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B</a:t>
              </a:r>
            </a:p>
          </p:txBody>
        </p:sp>
        <p:sp>
          <p:nvSpPr>
            <p:cNvPr id="48155" name="Line 55"/>
            <p:cNvSpPr>
              <a:spLocks noChangeShapeType="1"/>
            </p:cNvSpPr>
            <p:nvPr/>
          </p:nvSpPr>
          <p:spPr bwMode="auto">
            <a:xfrm>
              <a:off x="3459" y="2688"/>
              <a:ext cx="144"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56" name="Line 56"/>
            <p:cNvSpPr>
              <a:spLocks noChangeShapeType="1"/>
            </p:cNvSpPr>
            <p:nvPr/>
          </p:nvSpPr>
          <p:spPr bwMode="auto">
            <a:xfrm>
              <a:off x="3264" y="2640"/>
              <a:ext cx="336"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57" name="Rectangle 57"/>
            <p:cNvSpPr>
              <a:spLocks noChangeArrowheads="1"/>
            </p:cNvSpPr>
            <p:nvPr/>
          </p:nvSpPr>
          <p:spPr bwMode="auto">
            <a:xfrm>
              <a:off x="5232" y="2832"/>
              <a:ext cx="240" cy="144"/>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8158" name="Line 58"/>
            <p:cNvSpPr>
              <a:spLocks noChangeShapeType="1"/>
            </p:cNvSpPr>
            <p:nvPr/>
          </p:nvSpPr>
          <p:spPr bwMode="auto">
            <a:xfrm>
              <a:off x="5136" y="2880"/>
              <a:ext cx="576"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48159" name="Text Box 59"/>
            <p:cNvSpPr txBox="1">
              <a:spLocks noChangeArrowheads="1"/>
            </p:cNvSpPr>
            <p:nvPr/>
          </p:nvSpPr>
          <p:spPr bwMode="auto">
            <a:xfrm>
              <a:off x="3888" y="3408"/>
              <a:ext cx="1774" cy="4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Four NAND gates </a:t>
              </a:r>
            </a:p>
            <a:p>
              <a:pPr eaLnBrk="0" fontAlgn="base" hangingPunct="0">
                <a:spcBef>
                  <a:spcPct val="0"/>
                </a:spcBef>
                <a:spcAft>
                  <a:spcPct val="0"/>
                </a:spcAft>
              </a:pPr>
              <a:r>
                <a:rPr lang="en-GB" altLang="en-US" sz="2000">
                  <a:solidFill>
                    <a:srgbClr val="000000"/>
                  </a:solidFill>
                  <a:latin typeface="Comic Sans MS" pitchFamily="66" charset="0"/>
                </a:rPr>
                <a:t>acting as an NOR gate</a:t>
              </a:r>
            </a:p>
          </p:txBody>
        </p:sp>
      </p:grpSp>
    </p:spTree>
    <p:extLst>
      <p:ext uri="{BB962C8B-B14F-4D97-AF65-F5344CB8AC3E}">
        <p14:creationId xmlns:p14="http://schemas.microsoft.com/office/powerpoint/2010/main" val="40468997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ext Box 2"/>
          <p:cNvSpPr txBox="1">
            <a:spLocks noChangeArrowheads="1"/>
          </p:cNvSpPr>
          <p:nvPr/>
        </p:nvSpPr>
        <p:spPr bwMode="auto">
          <a:xfrm>
            <a:off x="304800" y="365125"/>
            <a:ext cx="8526463" cy="5884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There are several steps in converting from AND-OR to NAND logic. </a:t>
            </a:r>
          </a:p>
          <a:p>
            <a:pPr eaLnBrk="0" fontAlgn="base" hangingPunct="0">
              <a:spcBef>
                <a:spcPct val="0"/>
              </a:spcBef>
              <a:spcAft>
                <a:spcPct val="0"/>
              </a:spcAft>
            </a:pPr>
            <a:r>
              <a:rPr lang="en-GB" altLang="en-US" sz="2000">
                <a:solidFill>
                  <a:srgbClr val="000000"/>
                </a:solidFill>
                <a:latin typeface="Comic Sans MS" pitchFamily="66" charset="0"/>
              </a:rPr>
              <a:t>Recall from lecture 2 that</a:t>
            </a: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r>
              <a:rPr lang="en-GB" altLang="en-US" sz="2000">
                <a:solidFill>
                  <a:srgbClr val="000000"/>
                </a:solidFill>
                <a:latin typeface="Comic Sans MS" pitchFamily="66" charset="0"/>
              </a:rPr>
              <a:t>So what do we do… </a:t>
            </a: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lnSpc>
                <a:spcPct val="140000"/>
              </a:lnSpc>
              <a:spcBef>
                <a:spcPct val="0"/>
              </a:spcBef>
              <a:spcAft>
                <a:spcPct val="0"/>
              </a:spcAft>
            </a:pPr>
            <a:r>
              <a:rPr lang="en-GB" altLang="en-US" sz="2000">
                <a:solidFill>
                  <a:srgbClr val="000000"/>
                </a:solidFill>
                <a:latin typeface="Comic Sans MS" pitchFamily="66" charset="0"/>
              </a:rPr>
              <a:t>1.  Draw an AND-OR logic circuit</a:t>
            </a:r>
          </a:p>
          <a:p>
            <a:pPr eaLnBrk="0" fontAlgn="base" hangingPunct="0">
              <a:lnSpc>
                <a:spcPct val="140000"/>
              </a:lnSpc>
              <a:spcBef>
                <a:spcPct val="0"/>
              </a:spcBef>
              <a:spcAft>
                <a:spcPct val="0"/>
              </a:spcAft>
            </a:pPr>
            <a:r>
              <a:rPr lang="en-GB" altLang="en-US" sz="2000">
                <a:solidFill>
                  <a:srgbClr val="000000"/>
                </a:solidFill>
                <a:latin typeface="Comic Sans MS" pitchFamily="66" charset="0"/>
              </a:rPr>
              <a:t>2. Place a bubble at the output of each AND gate</a:t>
            </a:r>
          </a:p>
          <a:p>
            <a:pPr eaLnBrk="0" fontAlgn="base" hangingPunct="0">
              <a:lnSpc>
                <a:spcPct val="140000"/>
              </a:lnSpc>
              <a:spcBef>
                <a:spcPct val="0"/>
              </a:spcBef>
              <a:spcAft>
                <a:spcPct val="0"/>
              </a:spcAft>
            </a:pPr>
            <a:r>
              <a:rPr lang="en-GB" altLang="en-US" sz="2000">
                <a:solidFill>
                  <a:srgbClr val="000000"/>
                </a:solidFill>
                <a:latin typeface="Comic Sans MS" pitchFamily="66" charset="0"/>
              </a:rPr>
              <a:t>3.  Place a bubble at each input to the OR gate</a:t>
            </a:r>
          </a:p>
          <a:p>
            <a:pPr eaLnBrk="0" fontAlgn="base" hangingPunct="0">
              <a:lnSpc>
                <a:spcPct val="140000"/>
              </a:lnSpc>
              <a:spcBef>
                <a:spcPct val="0"/>
              </a:spcBef>
              <a:spcAft>
                <a:spcPct val="0"/>
              </a:spcAft>
            </a:pPr>
            <a:r>
              <a:rPr lang="en-GB" altLang="en-US" sz="2000">
                <a:solidFill>
                  <a:srgbClr val="000000"/>
                </a:solidFill>
                <a:latin typeface="Comic Sans MS" pitchFamily="66" charset="0"/>
              </a:rPr>
              <a:t>4. Check logic levels </a:t>
            </a:r>
          </a:p>
          <a:p>
            <a:pPr eaLnBrk="0" fontAlgn="base" hangingPunct="0">
              <a:lnSpc>
                <a:spcPct val="140000"/>
              </a:lnSpc>
              <a:spcBef>
                <a:spcPct val="0"/>
              </a:spcBef>
              <a:spcAft>
                <a:spcPct val="0"/>
              </a:spcAft>
            </a:pPr>
            <a:r>
              <a:rPr lang="en-GB" altLang="en-US" sz="2000">
                <a:solidFill>
                  <a:srgbClr val="000000"/>
                </a:solidFill>
                <a:latin typeface="Comic Sans MS" pitchFamily="66" charset="0"/>
              </a:rPr>
              <a:t>Note we can remove the inverter as we will have a bubble on the input.</a:t>
            </a:r>
          </a:p>
        </p:txBody>
      </p:sp>
      <p:sp>
        <p:nvSpPr>
          <p:cNvPr id="49155" name="Rectangle 3"/>
          <p:cNvSpPr>
            <a:spLocks noChangeArrowheads="1"/>
          </p:cNvSpPr>
          <p:nvPr/>
        </p:nvSpPr>
        <p:spPr bwMode="auto">
          <a:xfrm>
            <a:off x="854075" y="1447800"/>
            <a:ext cx="609600" cy="9144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nvGrpSpPr>
          <p:cNvPr id="49156" name="Group 4"/>
          <p:cNvGrpSpPr>
            <a:grpSpLocks/>
          </p:cNvGrpSpPr>
          <p:nvPr/>
        </p:nvGrpSpPr>
        <p:grpSpPr bwMode="auto">
          <a:xfrm>
            <a:off x="755650" y="1412875"/>
            <a:ext cx="8064500" cy="1511300"/>
            <a:chOff x="528" y="1440"/>
            <a:chExt cx="4320" cy="624"/>
          </a:xfrm>
        </p:grpSpPr>
        <p:sp>
          <p:nvSpPr>
            <p:cNvPr id="49157" name="Oval 5"/>
            <p:cNvSpPr>
              <a:spLocks noChangeArrowheads="1"/>
            </p:cNvSpPr>
            <p:nvPr/>
          </p:nvSpPr>
          <p:spPr bwMode="auto">
            <a:xfrm>
              <a:off x="1200" y="1872"/>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9158" name="Oval 6"/>
            <p:cNvSpPr>
              <a:spLocks noChangeArrowheads="1"/>
            </p:cNvSpPr>
            <p:nvPr/>
          </p:nvSpPr>
          <p:spPr bwMode="auto">
            <a:xfrm>
              <a:off x="826" y="1824"/>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nvGrpSpPr>
            <p:cNvPr id="49159" name="Group 7"/>
            <p:cNvGrpSpPr>
              <a:grpSpLocks/>
            </p:cNvGrpSpPr>
            <p:nvPr/>
          </p:nvGrpSpPr>
          <p:grpSpPr bwMode="auto">
            <a:xfrm>
              <a:off x="528" y="1440"/>
              <a:ext cx="4320" cy="624"/>
              <a:chOff x="528" y="1440"/>
              <a:chExt cx="4320" cy="624"/>
            </a:xfrm>
          </p:grpSpPr>
          <p:grpSp>
            <p:nvGrpSpPr>
              <p:cNvPr id="49160" name="Group 8"/>
              <p:cNvGrpSpPr>
                <a:grpSpLocks/>
              </p:cNvGrpSpPr>
              <p:nvPr/>
            </p:nvGrpSpPr>
            <p:grpSpPr bwMode="auto">
              <a:xfrm>
                <a:off x="3272" y="1497"/>
                <a:ext cx="1576" cy="516"/>
                <a:chOff x="2355" y="1968"/>
                <a:chExt cx="1149" cy="372"/>
              </a:xfrm>
            </p:grpSpPr>
            <p:pic>
              <p:nvPicPr>
                <p:cNvPr id="49179"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180" name="Rectangle 10"/>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grpSp>
            <p:nvGrpSpPr>
              <p:cNvPr id="49161" name="Group 11"/>
              <p:cNvGrpSpPr>
                <a:grpSpLocks/>
              </p:cNvGrpSpPr>
              <p:nvPr/>
            </p:nvGrpSpPr>
            <p:grpSpPr bwMode="auto">
              <a:xfrm>
                <a:off x="528" y="1440"/>
                <a:ext cx="3913" cy="624"/>
                <a:chOff x="336" y="720"/>
                <a:chExt cx="3913" cy="624"/>
              </a:xfrm>
            </p:grpSpPr>
            <p:grpSp>
              <p:nvGrpSpPr>
                <p:cNvPr id="49163" name="Group 12"/>
                <p:cNvGrpSpPr>
                  <a:grpSpLocks/>
                </p:cNvGrpSpPr>
                <p:nvPr/>
              </p:nvGrpSpPr>
              <p:grpSpPr bwMode="auto">
                <a:xfrm>
                  <a:off x="467" y="834"/>
                  <a:ext cx="1796" cy="462"/>
                  <a:chOff x="2208" y="1056"/>
                  <a:chExt cx="1104" cy="360"/>
                </a:xfrm>
              </p:grpSpPr>
              <p:pic>
                <p:nvPicPr>
                  <p:cNvPr id="49177"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178" name="Rectangle 14"/>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9164" name="Rectangle 15"/>
                <p:cNvSpPr>
                  <a:spLocks noChangeArrowheads="1"/>
                </p:cNvSpPr>
                <p:nvPr/>
              </p:nvSpPr>
              <p:spPr bwMode="auto">
                <a:xfrm>
                  <a:off x="346" y="768"/>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9165" name="Line 16"/>
                <p:cNvSpPr>
                  <a:spLocks noChangeShapeType="1"/>
                </p:cNvSpPr>
                <p:nvPr/>
              </p:nvSpPr>
              <p:spPr bwMode="auto">
                <a:xfrm>
                  <a:off x="346" y="96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9166" name="Line 17"/>
                <p:cNvSpPr>
                  <a:spLocks noChangeShapeType="1"/>
                </p:cNvSpPr>
                <p:nvPr/>
              </p:nvSpPr>
              <p:spPr bwMode="auto">
                <a:xfrm>
                  <a:off x="1258" y="1056"/>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9167" name="Line 18"/>
                <p:cNvSpPr>
                  <a:spLocks noChangeShapeType="1"/>
                </p:cNvSpPr>
                <p:nvPr/>
              </p:nvSpPr>
              <p:spPr bwMode="auto">
                <a:xfrm>
                  <a:off x="336" y="1152"/>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9168" name="Oval 19"/>
                <p:cNvSpPr>
                  <a:spLocks noChangeArrowheads="1"/>
                </p:cNvSpPr>
                <p:nvPr/>
              </p:nvSpPr>
              <p:spPr bwMode="auto">
                <a:xfrm>
                  <a:off x="1248" y="100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nvGrpSpPr>
                <p:cNvPr id="49169" name="Group 20"/>
                <p:cNvGrpSpPr>
                  <a:grpSpLocks/>
                </p:cNvGrpSpPr>
                <p:nvPr/>
              </p:nvGrpSpPr>
              <p:grpSpPr bwMode="auto">
                <a:xfrm>
                  <a:off x="2928" y="720"/>
                  <a:ext cx="1321" cy="624"/>
                  <a:chOff x="3888" y="2880"/>
                  <a:chExt cx="1248" cy="528"/>
                </a:xfrm>
              </p:grpSpPr>
              <p:sp>
                <p:nvSpPr>
                  <p:cNvPr id="49170" name="Rectangle 21"/>
                  <p:cNvSpPr>
                    <a:spLocks noChangeArrowheads="1"/>
                  </p:cNvSpPr>
                  <p:nvPr/>
                </p:nvSpPr>
                <p:spPr bwMode="auto">
                  <a:xfrm>
                    <a:off x="3936" y="2880"/>
                    <a:ext cx="288" cy="52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nvGrpSpPr>
                  <p:cNvPr id="49171" name="Group 22"/>
                  <p:cNvGrpSpPr>
                    <a:grpSpLocks/>
                  </p:cNvGrpSpPr>
                  <p:nvPr/>
                </p:nvGrpSpPr>
                <p:grpSpPr bwMode="auto">
                  <a:xfrm>
                    <a:off x="3888" y="3024"/>
                    <a:ext cx="394" cy="288"/>
                    <a:chOff x="2976" y="3408"/>
                    <a:chExt cx="394" cy="288"/>
                  </a:xfrm>
                </p:grpSpPr>
                <p:sp>
                  <p:nvSpPr>
                    <p:cNvPr id="49173" name="Line 23"/>
                    <p:cNvSpPr>
                      <a:spLocks noChangeShapeType="1"/>
                    </p:cNvSpPr>
                    <p:nvPr/>
                  </p:nvSpPr>
                  <p:spPr bwMode="auto">
                    <a:xfrm>
                      <a:off x="2976" y="3648"/>
                      <a:ext cx="39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9174" name="Line 24"/>
                    <p:cNvSpPr>
                      <a:spLocks noChangeShapeType="1"/>
                    </p:cNvSpPr>
                    <p:nvPr/>
                  </p:nvSpPr>
                  <p:spPr bwMode="auto">
                    <a:xfrm>
                      <a:off x="2986" y="3456"/>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49175" name="Oval 25"/>
                    <p:cNvSpPr>
                      <a:spLocks noChangeArrowheads="1"/>
                    </p:cNvSpPr>
                    <p:nvPr/>
                  </p:nvSpPr>
                  <p:spPr bwMode="auto">
                    <a:xfrm>
                      <a:off x="3274" y="3408"/>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49176" name="Oval 26"/>
                    <p:cNvSpPr>
                      <a:spLocks noChangeArrowheads="1"/>
                    </p:cNvSpPr>
                    <p:nvPr/>
                  </p:nvSpPr>
                  <p:spPr bwMode="auto">
                    <a:xfrm>
                      <a:off x="3274" y="3600"/>
                      <a:ext cx="96" cy="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49172" name="Line 27"/>
                  <p:cNvSpPr>
                    <a:spLocks noChangeShapeType="1"/>
                  </p:cNvSpPr>
                  <p:nvPr/>
                </p:nvSpPr>
                <p:spPr bwMode="auto">
                  <a:xfrm>
                    <a:off x="4704" y="3153"/>
                    <a:ext cx="43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grpSp>
          <p:sp>
            <p:nvSpPr>
              <p:cNvPr id="49162" name="Text Box 28"/>
              <p:cNvSpPr txBox="1">
                <a:spLocks noChangeArrowheads="1"/>
              </p:cNvSpPr>
              <p:nvPr/>
            </p:nvSpPr>
            <p:spPr bwMode="auto">
              <a:xfrm>
                <a:off x="2016" y="1632"/>
                <a:ext cx="2688" cy="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NAND gate</a:t>
                </a:r>
              </a:p>
            </p:txBody>
          </p:sp>
        </p:grpSp>
      </p:grpSp>
    </p:spTree>
    <p:extLst>
      <p:ext uri="{BB962C8B-B14F-4D97-AF65-F5344CB8AC3E}">
        <p14:creationId xmlns:p14="http://schemas.microsoft.com/office/powerpoint/2010/main" val="34693582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304800" y="365125"/>
            <a:ext cx="62531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The AND-OR logic circuit for Y = A B + C + D E   is </a:t>
            </a:r>
          </a:p>
          <a:p>
            <a:pPr eaLnBrk="0" fontAlgn="base" hangingPunct="0">
              <a:spcBef>
                <a:spcPct val="0"/>
              </a:spcBef>
              <a:spcAft>
                <a:spcPct val="0"/>
              </a:spcAft>
            </a:pPr>
            <a:endParaRPr lang="en-GB" altLang="en-US" sz="2000">
              <a:solidFill>
                <a:srgbClr val="000000"/>
              </a:solidFill>
              <a:latin typeface="Comic Sans MS" pitchFamily="66" charset="0"/>
            </a:endParaRPr>
          </a:p>
        </p:txBody>
      </p:sp>
      <p:sp>
        <p:nvSpPr>
          <p:cNvPr id="50179" name="Line 3"/>
          <p:cNvSpPr>
            <a:spLocks noChangeShapeType="1"/>
          </p:cNvSpPr>
          <p:nvPr/>
        </p:nvSpPr>
        <p:spPr bwMode="auto">
          <a:xfrm>
            <a:off x="5105400" y="381000"/>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nvGrpSpPr>
          <p:cNvPr id="50180" name="Group 4"/>
          <p:cNvGrpSpPr>
            <a:grpSpLocks/>
          </p:cNvGrpSpPr>
          <p:nvPr/>
        </p:nvGrpSpPr>
        <p:grpSpPr bwMode="auto">
          <a:xfrm>
            <a:off x="1295400" y="762000"/>
            <a:ext cx="6172200" cy="2530475"/>
            <a:chOff x="864" y="912"/>
            <a:chExt cx="3888" cy="1594"/>
          </a:xfrm>
        </p:grpSpPr>
        <p:grpSp>
          <p:nvGrpSpPr>
            <p:cNvPr id="50218" name="Group 5"/>
            <p:cNvGrpSpPr>
              <a:grpSpLocks/>
            </p:cNvGrpSpPr>
            <p:nvPr/>
          </p:nvGrpSpPr>
          <p:grpSpPr bwMode="auto">
            <a:xfrm>
              <a:off x="3120" y="1392"/>
              <a:ext cx="1632" cy="629"/>
              <a:chOff x="2355" y="1968"/>
              <a:chExt cx="1149" cy="372"/>
            </a:xfrm>
          </p:grpSpPr>
          <p:pic>
            <p:nvPicPr>
              <p:cNvPr id="50248"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249" name="Rectangle 7"/>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grpSp>
          <p:nvGrpSpPr>
            <p:cNvPr id="50219" name="Group 8"/>
            <p:cNvGrpSpPr>
              <a:grpSpLocks/>
            </p:cNvGrpSpPr>
            <p:nvPr/>
          </p:nvGrpSpPr>
          <p:grpSpPr bwMode="auto">
            <a:xfrm>
              <a:off x="864" y="912"/>
              <a:ext cx="3504" cy="1594"/>
              <a:chOff x="864" y="912"/>
              <a:chExt cx="3504" cy="1594"/>
            </a:xfrm>
          </p:grpSpPr>
          <p:grpSp>
            <p:nvGrpSpPr>
              <p:cNvPr id="50220" name="Group 9"/>
              <p:cNvGrpSpPr>
                <a:grpSpLocks/>
              </p:cNvGrpSpPr>
              <p:nvPr/>
            </p:nvGrpSpPr>
            <p:grpSpPr bwMode="auto">
              <a:xfrm>
                <a:off x="1248" y="912"/>
                <a:ext cx="1917" cy="576"/>
                <a:chOff x="1031" y="2016"/>
                <a:chExt cx="1917" cy="576"/>
              </a:xfrm>
            </p:grpSpPr>
            <p:grpSp>
              <p:nvGrpSpPr>
                <p:cNvPr id="50244" name="Group 10"/>
                <p:cNvGrpSpPr>
                  <a:grpSpLocks/>
                </p:cNvGrpSpPr>
                <p:nvPr/>
              </p:nvGrpSpPr>
              <p:grpSpPr bwMode="auto">
                <a:xfrm>
                  <a:off x="1152" y="2082"/>
                  <a:ext cx="1796" cy="462"/>
                  <a:chOff x="2208" y="1056"/>
                  <a:chExt cx="1104" cy="360"/>
                </a:xfrm>
              </p:grpSpPr>
              <p:pic>
                <p:nvPicPr>
                  <p:cNvPr id="50246"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247" name="Rectangle 12"/>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0245" name="Rectangle 13"/>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grpSp>
            <p:nvGrpSpPr>
              <p:cNvPr id="50221" name="Group 14"/>
              <p:cNvGrpSpPr>
                <a:grpSpLocks/>
              </p:cNvGrpSpPr>
              <p:nvPr/>
            </p:nvGrpSpPr>
            <p:grpSpPr bwMode="auto">
              <a:xfrm>
                <a:off x="1369" y="2034"/>
                <a:ext cx="1796" cy="462"/>
                <a:chOff x="2208" y="1056"/>
                <a:chExt cx="1104" cy="360"/>
              </a:xfrm>
            </p:grpSpPr>
            <p:pic>
              <p:nvPicPr>
                <p:cNvPr id="50242" name="Picture 1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243" name="Rectangle 16"/>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0222" name="Line 17"/>
              <p:cNvSpPr>
                <a:spLocks noChangeShapeType="1"/>
              </p:cNvSpPr>
              <p:nvPr/>
            </p:nvSpPr>
            <p:spPr bwMode="auto">
              <a:xfrm>
                <a:off x="1104" y="2137"/>
                <a:ext cx="52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23" name="Line 18"/>
              <p:cNvSpPr>
                <a:spLocks noChangeShapeType="1"/>
              </p:cNvSpPr>
              <p:nvPr/>
            </p:nvSpPr>
            <p:spPr bwMode="auto">
              <a:xfrm>
                <a:off x="1104" y="1104"/>
                <a:ext cx="52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24" name="Line 19"/>
              <p:cNvSpPr>
                <a:spLocks noChangeShapeType="1"/>
              </p:cNvSpPr>
              <p:nvPr/>
            </p:nvSpPr>
            <p:spPr bwMode="auto">
              <a:xfrm>
                <a:off x="2160" y="2256"/>
                <a:ext cx="96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25" name="Line 20"/>
              <p:cNvSpPr>
                <a:spLocks noChangeShapeType="1"/>
              </p:cNvSpPr>
              <p:nvPr/>
            </p:nvSpPr>
            <p:spPr bwMode="auto">
              <a:xfrm>
                <a:off x="2160" y="1200"/>
                <a:ext cx="96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26" name="Line 21"/>
              <p:cNvSpPr>
                <a:spLocks noChangeShapeType="1"/>
              </p:cNvSpPr>
              <p:nvPr/>
            </p:nvSpPr>
            <p:spPr bwMode="auto">
              <a:xfrm flipV="1">
                <a:off x="3120" y="1200"/>
                <a:ext cx="0" cy="384"/>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27" name="Line 22"/>
              <p:cNvSpPr>
                <a:spLocks noChangeShapeType="1"/>
              </p:cNvSpPr>
              <p:nvPr/>
            </p:nvSpPr>
            <p:spPr bwMode="auto">
              <a:xfrm flipV="1">
                <a:off x="3120" y="1872"/>
                <a:ext cx="0" cy="384"/>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28" name="Line 23"/>
              <p:cNvSpPr>
                <a:spLocks noChangeShapeType="1"/>
              </p:cNvSpPr>
              <p:nvPr/>
            </p:nvSpPr>
            <p:spPr bwMode="auto">
              <a:xfrm>
                <a:off x="3120" y="1558"/>
                <a:ext cx="24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29" name="Line 24"/>
              <p:cNvSpPr>
                <a:spLocks noChangeShapeType="1"/>
              </p:cNvSpPr>
              <p:nvPr/>
            </p:nvSpPr>
            <p:spPr bwMode="auto">
              <a:xfrm>
                <a:off x="1089" y="1296"/>
                <a:ext cx="553"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30" name="Line 25"/>
              <p:cNvSpPr>
                <a:spLocks noChangeShapeType="1"/>
              </p:cNvSpPr>
              <p:nvPr/>
            </p:nvSpPr>
            <p:spPr bwMode="auto">
              <a:xfrm>
                <a:off x="3120" y="1872"/>
                <a:ext cx="273"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31" name="Line 26"/>
              <p:cNvSpPr>
                <a:spLocks noChangeShapeType="1"/>
              </p:cNvSpPr>
              <p:nvPr/>
            </p:nvSpPr>
            <p:spPr bwMode="auto">
              <a:xfrm>
                <a:off x="1104" y="1728"/>
                <a:ext cx="230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32" name="Line 27"/>
              <p:cNvSpPr>
                <a:spLocks noChangeShapeType="1"/>
              </p:cNvSpPr>
              <p:nvPr/>
            </p:nvSpPr>
            <p:spPr bwMode="auto">
              <a:xfrm>
                <a:off x="1104" y="2378"/>
                <a:ext cx="52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33" name="Text Box 28"/>
              <p:cNvSpPr txBox="1">
                <a:spLocks noChangeArrowheads="1"/>
              </p:cNvSpPr>
              <p:nvPr/>
            </p:nvSpPr>
            <p:spPr bwMode="auto">
              <a:xfrm>
                <a:off x="871" y="950"/>
                <a:ext cx="23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A</a:t>
                </a:r>
              </a:p>
            </p:txBody>
          </p:sp>
          <p:sp>
            <p:nvSpPr>
              <p:cNvPr id="50234" name="Text Box 29"/>
              <p:cNvSpPr txBox="1">
                <a:spLocks noChangeArrowheads="1"/>
              </p:cNvSpPr>
              <p:nvPr/>
            </p:nvSpPr>
            <p:spPr bwMode="auto">
              <a:xfrm>
                <a:off x="864" y="1190"/>
                <a:ext cx="217"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B</a:t>
                </a:r>
              </a:p>
            </p:txBody>
          </p:sp>
          <p:grpSp>
            <p:nvGrpSpPr>
              <p:cNvPr id="50235" name="Group 30"/>
              <p:cNvGrpSpPr>
                <a:grpSpLocks/>
              </p:cNvGrpSpPr>
              <p:nvPr/>
            </p:nvGrpSpPr>
            <p:grpSpPr bwMode="auto">
              <a:xfrm>
                <a:off x="1488" y="1660"/>
                <a:ext cx="336" cy="212"/>
                <a:chOff x="3238" y="2519"/>
                <a:chExt cx="214" cy="121"/>
              </a:xfrm>
            </p:grpSpPr>
            <p:sp>
              <p:nvSpPr>
                <p:cNvPr id="50240" name="AutoShape 31"/>
                <p:cNvSpPr>
                  <a:spLocks noChangeArrowheads="1"/>
                </p:cNvSpPr>
                <p:nvPr/>
              </p:nvSpPr>
              <p:spPr bwMode="auto">
                <a:xfrm rot="-9000000">
                  <a:off x="3238" y="2519"/>
                  <a:ext cx="151" cy="121"/>
                </a:xfrm>
                <a:prstGeom prst="triangle">
                  <a:avLst>
                    <a:gd name="adj" fmla="val 50000"/>
                  </a:avLst>
                </a:prstGeom>
                <a:solidFill>
                  <a:schemeClr val="bg1"/>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0241" name="Oval 32"/>
                <p:cNvSpPr>
                  <a:spLocks noChangeArrowheads="1"/>
                </p:cNvSpPr>
                <p:nvPr/>
              </p:nvSpPr>
              <p:spPr bwMode="auto">
                <a:xfrm>
                  <a:off x="3413" y="2544"/>
                  <a:ext cx="39" cy="36"/>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0236" name="Text Box 33"/>
              <p:cNvSpPr txBox="1">
                <a:spLocks noChangeArrowheads="1"/>
              </p:cNvSpPr>
              <p:nvPr/>
            </p:nvSpPr>
            <p:spPr bwMode="auto">
              <a:xfrm>
                <a:off x="864" y="1622"/>
                <a:ext cx="212"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C</a:t>
                </a:r>
              </a:p>
            </p:txBody>
          </p:sp>
          <p:sp>
            <p:nvSpPr>
              <p:cNvPr id="50237" name="Text Box 34"/>
              <p:cNvSpPr txBox="1">
                <a:spLocks noChangeArrowheads="1"/>
              </p:cNvSpPr>
              <p:nvPr/>
            </p:nvSpPr>
            <p:spPr bwMode="auto">
              <a:xfrm>
                <a:off x="871" y="2016"/>
                <a:ext cx="23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D</a:t>
                </a:r>
              </a:p>
            </p:txBody>
          </p:sp>
          <p:sp>
            <p:nvSpPr>
              <p:cNvPr id="50238" name="Text Box 35"/>
              <p:cNvSpPr txBox="1">
                <a:spLocks noChangeArrowheads="1"/>
              </p:cNvSpPr>
              <p:nvPr/>
            </p:nvSpPr>
            <p:spPr bwMode="auto">
              <a:xfrm>
                <a:off x="864" y="2256"/>
                <a:ext cx="21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E</a:t>
                </a:r>
              </a:p>
            </p:txBody>
          </p:sp>
          <p:sp>
            <p:nvSpPr>
              <p:cNvPr id="50239" name="Line 36"/>
              <p:cNvSpPr>
                <a:spLocks noChangeShapeType="1"/>
              </p:cNvSpPr>
              <p:nvPr/>
            </p:nvSpPr>
            <p:spPr bwMode="auto">
              <a:xfrm>
                <a:off x="3840" y="1711"/>
                <a:ext cx="52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grpSp>
      <p:sp>
        <p:nvSpPr>
          <p:cNvPr id="50181" name="Text Box 37"/>
          <p:cNvSpPr txBox="1">
            <a:spLocks noChangeArrowheads="1"/>
          </p:cNvSpPr>
          <p:nvPr/>
        </p:nvSpPr>
        <p:spPr bwMode="auto">
          <a:xfrm>
            <a:off x="457200" y="3429000"/>
            <a:ext cx="46482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The same circuit using NAND logic is </a:t>
            </a:r>
          </a:p>
        </p:txBody>
      </p:sp>
      <p:sp>
        <p:nvSpPr>
          <p:cNvPr id="50182" name="Text Box 38"/>
          <p:cNvSpPr txBox="1">
            <a:spLocks noChangeArrowheads="1"/>
          </p:cNvSpPr>
          <p:nvPr/>
        </p:nvSpPr>
        <p:spPr bwMode="auto">
          <a:xfrm>
            <a:off x="1295400" y="6172200"/>
            <a:ext cx="3429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E</a:t>
            </a:r>
          </a:p>
        </p:txBody>
      </p:sp>
      <p:grpSp>
        <p:nvGrpSpPr>
          <p:cNvPr id="50183" name="Group 39"/>
          <p:cNvGrpSpPr>
            <a:grpSpLocks/>
          </p:cNvGrpSpPr>
          <p:nvPr/>
        </p:nvGrpSpPr>
        <p:grpSpPr bwMode="auto">
          <a:xfrm>
            <a:off x="1295400" y="3810000"/>
            <a:ext cx="6172200" cy="2514600"/>
            <a:chOff x="816" y="2544"/>
            <a:chExt cx="3888" cy="1584"/>
          </a:xfrm>
        </p:grpSpPr>
        <p:grpSp>
          <p:nvGrpSpPr>
            <p:cNvPr id="50185" name="Group 40"/>
            <p:cNvGrpSpPr>
              <a:grpSpLocks/>
            </p:cNvGrpSpPr>
            <p:nvPr/>
          </p:nvGrpSpPr>
          <p:grpSpPr bwMode="auto">
            <a:xfrm>
              <a:off x="1321" y="3666"/>
              <a:ext cx="1796" cy="462"/>
              <a:chOff x="2208" y="1056"/>
              <a:chExt cx="1104" cy="360"/>
            </a:xfrm>
          </p:grpSpPr>
          <p:pic>
            <p:nvPicPr>
              <p:cNvPr id="50216" name="Picture 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217" name="Rectangle 42"/>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grpSp>
          <p:nvGrpSpPr>
            <p:cNvPr id="50186" name="Group 43"/>
            <p:cNvGrpSpPr>
              <a:grpSpLocks/>
            </p:cNvGrpSpPr>
            <p:nvPr/>
          </p:nvGrpSpPr>
          <p:grpSpPr bwMode="auto">
            <a:xfrm>
              <a:off x="816" y="2544"/>
              <a:ext cx="3888" cy="1466"/>
              <a:chOff x="816" y="2544"/>
              <a:chExt cx="3888" cy="1466"/>
            </a:xfrm>
          </p:grpSpPr>
          <p:grpSp>
            <p:nvGrpSpPr>
              <p:cNvPr id="50187" name="Group 44"/>
              <p:cNvGrpSpPr>
                <a:grpSpLocks/>
              </p:cNvGrpSpPr>
              <p:nvPr/>
            </p:nvGrpSpPr>
            <p:grpSpPr bwMode="auto">
              <a:xfrm>
                <a:off x="3072" y="3024"/>
                <a:ext cx="1632" cy="629"/>
                <a:chOff x="2355" y="1968"/>
                <a:chExt cx="1149" cy="372"/>
              </a:xfrm>
            </p:grpSpPr>
            <p:pic>
              <p:nvPicPr>
                <p:cNvPr id="50214" name="Picture 4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215" name="Rectangle 46"/>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grpSp>
            <p:nvGrpSpPr>
              <p:cNvPr id="50188" name="Group 47"/>
              <p:cNvGrpSpPr>
                <a:grpSpLocks/>
              </p:cNvGrpSpPr>
              <p:nvPr/>
            </p:nvGrpSpPr>
            <p:grpSpPr bwMode="auto">
              <a:xfrm>
                <a:off x="1200" y="2544"/>
                <a:ext cx="1917" cy="576"/>
                <a:chOff x="1031" y="2016"/>
                <a:chExt cx="1917" cy="576"/>
              </a:xfrm>
            </p:grpSpPr>
            <p:grpSp>
              <p:nvGrpSpPr>
                <p:cNvPr id="50210" name="Group 48"/>
                <p:cNvGrpSpPr>
                  <a:grpSpLocks/>
                </p:cNvGrpSpPr>
                <p:nvPr/>
              </p:nvGrpSpPr>
              <p:grpSpPr bwMode="auto">
                <a:xfrm>
                  <a:off x="1152" y="2082"/>
                  <a:ext cx="1796" cy="462"/>
                  <a:chOff x="2208" y="1056"/>
                  <a:chExt cx="1104" cy="360"/>
                </a:xfrm>
              </p:grpSpPr>
              <p:pic>
                <p:nvPicPr>
                  <p:cNvPr id="50212" name="Picture 4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0213" name="Rectangle 50"/>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0211" name="Rectangle 51"/>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0189" name="Line 52"/>
              <p:cNvSpPr>
                <a:spLocks noChangeShapeType="1"/>
              </p:cNvSpPr>
              <p:nvPr/>
            </p:nvSpPr>
            <p:spPr bwMode="auto">
              <a:xfrm>
                <a:off x="1056" y="3769"/>
                <a:ext cx="52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0" name="Line 53"/>
              <p:cNvSpPr>
                <a:spLocks noChangeShapeType="1"/>
              </p:cNvSpPr>
              <p:nvPr/>
            </p:nvSpPr>
            <p:spPr bwMode="auto">
              <a:xfrm>
                <a:off x="1056" y="2736"/>
                <a:ext cx="52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1" name="Line 54"/>
              <p:cNvSpPr>
                <a:spLocks noChangeShapeType="1"/>
              </p:cNvSpPr>
              <p:nvPr/>
            </p:nvSpPr>
            <p:spPr bwMode="auto">
              <a:xfrm>
                <a:off x="2112" y="3888"/>
                <a:ext cx="96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2" name="Line 55"/>
              <p:cNvSpPr>
                <a:spLocks noChangeShapeType="1"/>
              </p:cNvSpPr>
              <p:nvPr/>
            </p:nvSpPr>
            <p:spPr bwMode="auto">
              <a:xfrm>
                <a:off x="2112" y="2832"/>
                <a:ext cx="96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3" name="Line 56"/>
              <p:cNvSpPr>
                <a:spLocks noChangeShapeType="1"/>
              </p:cNvSpPr>
              <p:nvPr/>
            </p:nvSpPr>
            <p:spPr bwMode="auto">
              <a:xfrm flipV="1">
                <a:off x="3072" y="2832"/>
                <a:ext cx="0" cy="384"/>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4" name="Line 57"/>
              <p:cNvSpPr>
                <a:spLocks noChangeShapeType="1"/>
              </p:cNvSpPr>
              <p:nvPr/>
            </p:nvSpPr>
            <p:spPr bwMode="auto">
              <a:xfrm flipV="1">
                <a:off x="3072" y="3504"/>
                <a:ext cx="0" cy="384"/>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5" name="Line 58"/>
              <p:cNvSpPr>
                <a:spLocks noChangeShapeType="1"/>
              </p:cNvSpPr>
              <p:nvPr/>
            </p:nvSpPr>
            <p:spPr bwMode="auto">
              <a:xfrm>
                <a:off x="3072" y="3190"/>
                <a:ext cx="24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6" name="Line 59"/>
              <p:cNvSpPr>
                <a:spLocks noChangeShapeType="1"/>
              </p:cNvSpPr>
              <p:nvPr/>
            </p:nvSpPr>
            <p:spPr bwMode="auto">
              <a:xfrm>
                <a:off x="1041" y="2928"/>
                <a:ext cx="553"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7" name="Line 60"/>
              <p:cNvSpPr>
                <a:spLocks noChangeShapeType="1"/>
              </p:cNvSpPr>
              <p:nvPr/>
            </p:nvSpPr>
            <p:spPr bwMode="auto">
              <a:xfrm>
                <a:off x="3072" y="3504"/>
                <a:ext cx="273"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8" name="Line 61"/>
              <p:cNvSpPr>
                <a:spLocks noChangeShapeType="1"/>
              </p:cNvSpPr>
              <p:nvPr/>
            </p:nvSpPr>
            <p:spPr bwMode="auto">
              <a:xfrm>
                <a:off x="1056" y="3360"/>
                <a:ext cx="230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199" name="Line 62"/>
              <p:cNvSpPr>
                <a:spLocks noChangeShapeType="1"/>
              </p:cNvSpPr>
              <p:nvPr/>
            </p:nvSpPr>
            <p:spPr bwMode="auto">
              <a:xfrm>
                <a:off x="1056" y="4010"/>
                <a:ext cx="52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00" name="Text Box 63"/>
              <p:cNvSpPr txBox="1">
                <a:spLocks noChangeArrowheads="1"/>
              </p:cNvSpPr>
              <p:nvPr/>
            </p:nvSpPr>
            <p:spPr bwMode="auto">
              <a:xfrm>
                <a:off x="823" y="2582"/>
                <a:ext cx="23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A</a:t>
                </a:r>
              </a:p>
            </p:txBody>
          </p:sp>
          <p:sp>
            <p:nvSpPr>
              <p:cNvPr id="50201" name="Text Box 64"/>
              <p:cNvSpPr txBox="1">
                <a:spLocks noChangeArrowheads="1"/>
              </p:cNvSpPr>
              <p:nvPr/>
            </p:nvSpPr>
            <p:spPr bwMode="auto">
              <a:xfrm>
                <a:off x="816" y="2822"/>
                <a:ext cx="217"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B</a:t>
                </a:r>
              </a:p>
            </p:txBody>
          </p:sp>
          <p:sp>
            <p:nvSpPr>
              <p:cNvPr id="50202" name="Text Box 65"/>
              <p:cNvSpPr txBox="1">
                <a:spLocks noChangeArrowheads="1"/>
              </p:cNvSpPr>
              <p:nvPr/>
            </p:nvSpPr>
            <p:spPr bwMode="auto">
              <a:xfrm>
                <a:off x="816" y="3254"/>
                <a:ext cx="212"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C</a:t>
                </a:r>
              </a:p>
            </p:txBody>
          </p:sp>
          <p:sp>
            <p:nvSpPr>
              <p:cNvPr id="50203" name="Text Box 66"/>
              <p:cNvSpPr txBox="1">
                <a:spLocks noChangeArrowheads="1"/>
              </p:cNvSpPr>
              <p:nvPr/>
            </p:nvSpPr>
            <p:spPr bwMode="auto">
              <a:xfrm>
                <a:off x="823" y="3648"/>
                <a:ext cx="23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D</a:t>
                </a:r>
              </a:p>
            </p:txBody>
          </p:sp>
          <p:sp>
            <p:nvSpPr>
              <p:cNvPr id="50204" name="Line 67"/>
              <p:cNvSpPr>
                <a:spLocks noChangeShapeType="1"/>
              </p:cNvSpPr>
              <p:nvPr/>
            </p:nvSpPr>
            <p:spPr bwMode="auto">
              <a:xfrm>
                <a:off x="3792" y="3343"/>
                <a:ext cx="52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0205" name="Oval 68"/>
              <p:cNvSpPr>
                <a:spLocks noChangeArrowheads="1"/>
              </p:cNvSpPr>
              <p:nvPr/>
            </p:nvSpPr>
            <p:spPr bwMode="auto">
              <a:xfrm>
                <a:off x="2112" y="2795"/>
                <a:ext cx="61" cy="63"/>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0206" name="Oval 69"/>
              <p:cNvSpPr>
                <a:spLocks noChangeArrowheads="1"/>
              </p:cNvSpPr>
              <p:nvPr/>
            </p:nvSpPr>
            <p:spPr bwMode="auto">
              <a:xfrm>
                <a:off x="3299" y="3312"/>
                <a:ext cx="61" cy="63"/>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0207" name="Oval 70"/>
              <p:cNvSpPr>
                <a:spLocks noChangeArrowheads="1"/>
              </p:cNvSpPr>
              <p:nvPr/>
            </p:nvSpPr>
            <p:spPr bwMode="auto">
              <a:xfrm>
                <a:off x="3299" y="3153"/>
                <a:ext cx="61" cy="63"/>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0208" name="Oval 71"/>
              <p:cNvSpPr>
                <a:spLocks noChangeArrowheads="1"/>
              </p:cNvSpPr>
              <p:nvPr/>
            </p:nvSpPr>
            <p:spPr bwMode="auto">
              <a:xfrm>
                <a:off x="2099" y="3840"/>
                <a:ext cx="61" cy="63"/>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0209" name="Oval 72"/>
              <p:cNvSpPr>
                <a:spLocks noChangeArrowheads="1"/>
              </p:cNvSpPr>
              <p:nvPr/>
            </p:nvSpPr>
            <p:spPr bwMode="auto">
              <a:xfrm>
                <a:off x="3299" y="3489"/>
                <a:ext cx="61" cy="63"/>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grpSp>
      <p:sp>
        <p:nvSpPr>
          <p:cNvPr id="50184" name="Rectangle 73"/>
          <p:cNvSpPr>
            <a:spLocks noChangeArrowheads="1"/>
          </p:cNvSpPr>
          <p:nvPr/>
        </p:nvSpPr>
        <p:spPr bwMode="auto">
          <a:xfrm>
            <a:off x="970628" y="3940918"/>
            <a:ext cx="6192837" cy="2808288"/>
          </a:xfrm>
          <a:prstGeom prst="rect">
            <a:avLst/>
          </a:prstGeom>
          <a:solidFill>
            <a:schemeClr val="bg1"/>
          </a:solidFill>
          <a:ln w="9525" cap="rnd">
            <a:solidFill>
              <a:schemeClr val="tx1"/>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Tree>
    <p:extLst>
      <p:ext uri="{BB962C8B-B14F-4D97-AF65-F5344CB8AC3E}">
        <p14:creationId xmlns:p14="http://schemas.microsoft.com/office/powerpoint/2010/main" val="357449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0184"/>
                                        </p:tgtEl>
                                      </p:cBhvr>
                                    </p:animEffect>
                                    <p:set>
                                      <p:cBhvr>
                                        <p:cTn id="7" dur="1" fill="hold">
                                          <p:stCondLst>
                                            <p:cond delay="499"/>
                                          </p:stCondLst>
                                        </p:cTn>
                                        <p:tgtEl>
                                          <p:spTgt spid="5018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4"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ext Box 2"/>
          <p:cNvSpPr txBox="1">
            <a:spLocks noChangeArrowheads="1"/>
          </p:cNvSpPr>
          <p:nvPr/>
        </p:nvSpPr>
        <p:spPr bwMode="auto">
          <a:xfrm>
            <a:off x="304800" y="365125"/>
            <a:ext cx="7273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How do put a circuit into NAND form using Boolean algebra.</a:t>
            </a:r>
          </a:p>
        </p:txBody>
      </p:sp>
      <p:sp>
        <p:nvSpPr>
          <p:cNvPr id="51203" name="Rectangle 3"/>
          <p:cNvSpPr>
            <a:spLocks noChangeArrowheads="1"/>
          </p:cNvSpPr>
          <p:nvPr/>
        </p:nvSpPr>
        <p:spPr bwMode="auto">
          <a:xfrm>
            <a:off x="611188" y="1125538"/>
            <a:ext cx="8064500"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dirty="0">
                <a:solidFill>
                  <a:srgbClr val="000000"/>
                </a:solidFill>
                <a:latin typeface="Comic Sans MS" pitchFamily="66" charset="0"/>
              </a:rPr>
              <a:t>Consider again,  Y = A B + C + D E.   </a:t>
            </a:r>
          </a:p>
          <a:p>
            <a:pPr eaLnBrk="0" fontAlgn="base" hangingPunct="0">
              <a:spcBef>
                <a:spcPct val="0"/>
              </a:spcBef>
              <a:spcAft>
                <a:spcPct val="0"/>
              </a:spcAft>
            </a:pPr>
            <a:endParaRPr lang="en-GB" altLang="en-US" sz="2400" dirty="0">
              <a:solidFill>
                <a:srgbClr val="000000"/>
              </a:solidFill>
              <a:latin typeface="Comic Sans MS" pitchFamily="66" charset="0"/>
            </a:endParaRPr>
          </a:p>
          <a:p>
            <a:pPr eaLnBrk="0" fontAlgn="base" hangingPunct="0">
              <a:spcBef>
                <a:spcPct val="0"/>
              </a:spcBef>
              <a:spcAft>
                <a:spcPct val="0"/>
              </a:spcAft>
            </a:pPr>
            <a:r>
              <a:rPr lang="en-GB" altLang="en-US" sz="2400" dirty="0">
                <a:solidFill>
                  <a:srgbClr val="000000"/>
                </a:solidFill>
                <a:latin typeface="Comic Sans MS" pitchFamily="66" charset="0"/>
              </a:rPr>
              <a:t>If we the complement of this expression we obtain</a:t>
            </a:r>
          </a:p>
          <a:p>
            <a:pPr eaLnBrk="0" fontAlgn="base" hangingPunct="0">
              <a:spcBef>
                <a:spcPct val="0"/>
              </a:spcBef>
              <a:spcAft>
                <a:spcPct val="0"/>
              </a:spcAft>
            </a:pPr>
            <a:endParaRPr lang="en-GB" altLang="en-US" sz="2400" dirty="0">
              <a:solidFill>
                <a:srgbClr val="000000"/>
              </a:solidFill>
              <a:latin typeface="Comic Sans MS" pitchFamily="66" charset="0"/>
            </a:endParaRPr>
          </a:p>
          <a:p>
            <a:pPr eaLnBrk="0" fontAlgn="base" hangingPunct="0">
              <a:spcBef>
                <a:spcPct val="0"/>
              </a:spcBef>
              <a:spcAft>
                <a:spcPct val="0"/>
              </a:spcAft>
            </a:pPr>
            <a:r>
              <a:rPr lang="en-GB" altLang="en-US" sz="2400" dirty="0">
                <a:solidFill>
                  <a:srgbClr val="000000"/>
                </a:solidFill>
                <a:latin typeface="Comic Sans MS" pitchFamily="66" charset="0"/>
              </a:rPr>
              <a:t>Y = A B + C + D E.</a:t>
            </a:r>
          </a:p>
          <a:p>
            <a:pPr eaLnBrk="0" fontAlgn="base" hangingPunct="0">
              <a:spcBef>
                <a:spcPct val="0"/>
              </a:spcBef>
              <a:spcAft>
                <a:spcPct val="0"/>
              </a:spcAft>
            </a:pPr>
            <a:endParaRPr lang="en-GB" altLang="en-US" sz="2400" dirty="0">
              <a:solidFill>
                <a:srgbClr val="000000"/>
              </a:solidFill>
              <a:latin typeface="Comic Sans MS" pitchFamily="66" charset="0"/>
            </a:endParaRPr>
          </a:p>
          <a:p>
            <a:pPr eaLnBrk="0" fontAlgn="base" hangingPunct="0">
              <a:spcBef>
                <a:spcPct val="0"/>
              </a:spcBef>
              <a:spcAft>
                <a:spcPct val="0"/>
              </a:spcAft>
            </a:pPr>
            <a:r>
              <a:rPr lang="en-GB" altLang="en-US" sz="2400" dirty="0">
                <a:solidFill>
                  <a:srgbClr val="000000"/>
                </a:solidFill>
                <a:latin typeface="Comic Sans MS" pitchFamily="66" charset="0"/>
              </a:rPr>
              <a:t>It might tempting to use </a:t>
            </a:r>
            <a:r>
              <a:rPr lang="en-GB" altLang="en-US" sz="2400" dirty="0" err="1">
                <a:solidFill>
                  <a:srgbClr val="000000"/>
                </a:solidFill>
                <a:latin typeface="Comic Sans MS" pitchFamily="66" charset="0"/>
              </a:rPr>
              <a:t>DeMorgan’s</a:t>
            </a:r>
            <a:r>
              <a:rPr lang="en-GB" altLang="en-US" sz="2400" dirty="0">
                <a:solidFill>
                  <a:srgbClr val="000000"/>
                </a:solidFill>
                <a:latin typeface="Comic Sans MS" pitchFamily="66" charset="0"/>
              </a:rPr>
              <a:t> theorems here but that would not be of much use.  Lets take the complement a second time to give us back Y.</a:t>
            </a:r>
          </a:p>
          <a:p>
            <a:pPr eaLnBrk="0" fontAlgn="base" hangingPunct="0">
              <a:spcBef>
                <a:spcPct val="0"/>
              </a:spcBef>
              <a:spcAft>
                <a:spcPct val="0"/>
              </a:spcAft>
            </a:pPr>
            <a:endParaRPr lang="en-GB" altLang="en-US" sz="2400" dirty="0">
              <a:solidFill>
                <a:srgbClr val="000000"/>
              </a:solidFill>
              <a:latin typeface="Comic Sans MS" pitchFamily="66" charset="0"/>
            </a:endParaRPr>
          </a:p>
          <a:p>
            <a:pPr eaLnBrk="0" fontAlgn="base" hangingPunct="0">
              <a:spcBef>
                <a:spcPct val="0"/>
              </a:spcBef>
              <a:spcAft>
                <a:spcPct val="0"/>
              </a:spcAft>
            </a:pPr>
            <a:endParaRPr lang="en-GB" altLang="en-US" sz="2400" dirty="0">
              <a:solidFill>
                <a:srgbClr val="000000"/>
              </a:solidFill>
              <a:latin typeface="Comic Sans MS" pitchFamily="66" charset="0"/>
            </a:endParaRPr>
          </a:p>
          <a:p>
            <a:pPr eaLnBrk="0" fontAlgn="base" hangingPunct="0">
              <a:spcBef>
                <a:spcPct val="0"/>
              </a:spcBef>
              <a:spcAft>
                <a:spcPct val="0"/>
              </a:spcAft>
            </a:pPr>
            <a:r>
              <a:rPr lang="en-GB" altLang="en-US" sz="2400" dirty="0">
                <a:solidFill>
                  <a:srgbClr val="000000"/>
                </a:solidFill>
                <a:latin typeface="Comic Sans MS" pitchFamily="66" charset="0"/>
              </a:rPr>
              <a:t>Y = A B + C + D E.</a:t>
            </a:r>
          </a:p>
          <a:p>
            <a:pPr eaLnBrk="0" fontAlgn="base" hangingPunct="0">
              <a:spcBef>
                <a:spcPct val="0"/>
              </a:spcBef>
              <a:spcAft>
                <a:spcPct val="0"/>
              </a:spcAft>
            </a:pPr>
            <a:endParaRPr lang="en-GB" altLang="en-US" sz="2400" dirty="0" smtClean="0">
              <a:solidFill>
                <a:srgbClr val="000000"/>
              </a:solidFill>
              <a:latin typeface="Comic Sans MS" pitchFamily="66" charset="0"/>
            </a:endParaRPr>
          </a:p>
          <a:p>
            <a:pPr eaLnBrk="0" fontAlgn="base" hangingPunct="0">
              <a:spcBef>
                <a:spcPct val="0"/>
              </a:spcBef>
              <a:spcAft>
                <a:spcPct val="0"/>
              </a:spcAft>
            </a:pPr>
            <a:r>
              <a:rPr lang="en-GB" altLang="en-US" sz="2400" dirty="0" smtClean="0">
                <a:solidFill>
                  <a:srgbClr val="000000"/>
                </a:solidFill>
                <a:latin typeface="Comic Sans MS" pitchFamily="66" charset="0"/>
              </a:rPr>
              <a:t>Exercise: try to solve this using </a:t>
            </a:r>
            <a:r>
              <a:rPr lang="en-GB" altLang="en-US" sz="2400" dirty="0" err="1" smtClean="0">
                <a:solidFill>
                  <a:srgbClr val="000000"/>
                </a:solidFill>
                <a:latin typeface="Comic Sans MS" pitchFamily="66" charset="0"/>
              </a:rPr>
              <a:t>DeMorgan’s</a:t>
            </a:r>
            <a:r>
              <a:rPr lang="en-GB" altLang="en-US" sz="2400" dirty="0" smtClean="0">
                <a:solidFill>
                  <a:srgbClr val="000000"/>
                </a:solidFill>
                <a:latin typeface="Comic Sans MS" pitchFamily="66" charset="0"/>
              </a:rPr>
              <a:t> theorems </a:t>
            </a:r>
            <a:endParaRPr lang="en-US" altLang="en-US" sz="2400" dirty="0">
              <a:solidFill>
                <a:srgbClr val="000000"/>
              </a:solidFill>
              <a:latin typeface="Comic Sans MS" pitchFamily="66" charset="0"/>
            </a:endParaRPr>
          </a:p>
        </p:txBody>
      </p:sp>
      <p:sp>
        <p:nvSpPr>
          <p:cNvPr id="51204" name="Line 4"/>
          <p:cNvSpPr>
            <a:spLocks noChangeShapeType="1"/>
          </p:cNvSpPr>
          <p:nvPr/>
        </p:nvSpPr>
        <p:spPr bwMode="auto">
          <a:xfrm>
            <a:off x="4356100" y="1125538"/>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1205" name="Line 5"/>
          <p:cNvSpPr>
            <a:spLocks noChangeShapeType="1"/>
          </p:cNvSpPr>
          <p:nvPr/>
        </p:nvSpPr>
        <p:spPr bwMode="auto">
          <a:xfrm>
            <a:off x="2051050" y="2565400"/>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1206" name="Line 6"/>
          <p:cNvSpPr>
            <a:spLocks noChangeShapeType="1"/>
          </p:cNvSpPr>
          <p:nvPr/>
        </p:nvSpPr>
        <p:spPr bwMode="auto">
          <a:xfrm>
            <a:off x="684213" y="2565400"/>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1207" name="Line 7"/>
          <p:cNvSpPr>
            <a:spLocks noChangeShapeType="1"/>
          </p:cNvSpPr>
          <p:nvPr/>
        </p:nvSpPr>
        <p:spPr bwMode="auto">
          <a:xfrm>
            <a:off x="1258888" y="2492375"/>
            <a:ext cx="1800225"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1208" name="Line 8"/>
          <p:cNvSpPr>
            <a:spLocks noChangeShapeType="1"/>
          </p:cNvSpPr>
          <p:nvPr/>
        </p:nvSpPr>
        <p:spPr bwMode="auto">
          <a:xfrm>
            <a:off x="671513" y="5084763"/>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1209" name="Line 9"/>
          <p:cNvSpPr>
            <a:spLocks noChangeShapeType="1"/>
          </p:cNvSpPr>
          <p:nvPr/>
        </p:nvSpPr>
        <p:spPr bwMode="auto">
          <a:xfrm>
            <a:off x="2039938" y="5084763"/>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1210" name="Line 10"/>
          <p:cNvSpPr>
            <a:spLocks noChangeShapeType="1"/>
          </p:cNvSpPr>
          <p:nvPr/>
        </p:nvSpPr>
        <p:spPr bwMode="auto">
          <a:xfrm>
            <a:off x="671513" y="5011738"/>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1211" name="Line 11"/>
          <p:cNvSpPr>
            <a:spLocks noChangeShapeType="1"/>
          </p:cNvSpPr>
          <p:nvPr/>
        </p:nvSpPr>
        <p:spPr bwMode="auto">
          <a:xfrm>
            <a:off x="1258888" y="5011738"/>
            <a:ext cx="1800225"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1212" name="Line 12"/>
          <p:cNvSpPr>
            <a:spLocks noChangeShapeType="1"/>
          </p:cNvSpPr>
          <p:nvPr/>
        </p:nvSpPr>
        <p:spPr bwMode="auto">
          <a:xfrm>
            <a:off x="1258888" y="4940300"/>
            <a:ext cx="1800225"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213005811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ext Box 2"/>
          <p:cNvSpPr txBox="1">
            <a:spLocks noChangeArrowheads="1"/>
          </p:cNvSpPr>
          <p:nvPr/>
        </p:nvSpPr>
        <p:spPr bwMode="auto">
          <a:xfrm>
            <a:off x="381000" y="609600"/>
            <a:ext cx="8382000"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95300" indent="-495300">
              <a:defRPr>
                <a:solidFill>
                  <a:schemeClr val="tx1"/>
                </a:solidFill>
                <a:latin typeface="Arial" charset="0"/>
              </a:defRPr>
            </a:lvl1pPr>
            <a:lvl2pPr marL="952500" indent="-495300">
              <a:defRPr>
                <a:solidFill>
                  <a:schemeClr val="tx1"/>
                </a:solidFill>
                <a:latin typeface="Arial" charset="0"/>
              </a:defRPr>
            </a:lvl2pPr>
            <a:lvl3pPr marL="1409700" indent="-495300">
              <a:defRPr>
                <a:solidFill>
                  <a:schemeClr val="tx1"/>
                </a:solidFill>
                <a:latin typeface="Arial" charset="0"/>
              </a:defRPr>
            </a:lvl3pPr>
            <a:lvl4pPr marL="1866900" indent="-495300">
              <a:defRPr>
                <a:solidFill>
                  <a:schemeClr val="tx1"/>
                </a:solidFill>
                <a:latin typeface="Arial" charset="0"/>
              </a:defRPr>
            </a:lvl4pPr>
            <a:lvl5pPr marL="2324100" indent="-495300">
              <a:defRPr>
                <a:solidFill>
                  <a:schemeClr val="tx1"/>
                </a:solidFill>
                <a:latin typeface="Arial" charset="0"/>
              </a:defRPr>
            </a:lvl5pPr>
            <a:lvl6pPr marL="2781300" indent="-495300" eaLnBrk="0" fontAlgn="base" hangingPunct="0">
              <a:spcBef>
                <a:spcPct val="0"/>
              </a:spcBef>
              <a:spcAft>
                <a:spcPct val="0"/>
              </a:spcAft>
              <a:defRPr>
                <a:solidFill>
                  <a:schemeClr val="tx1"/>
                </a:solidFill>
                <a:latin typeface="Arial" charset="0"/>
              </a:defRPr>
            </a:lvl6pPr>
            <a:lvl7pPr marL="3238500" indent="-495300" eaLnBrk="0" fontAlgn="base" hangingPunct="0">
              <a:spcBef>
                <a:spcPct val="0"/>
              </a:spcBef>
              <a:spcAft>
                <a:spcPct val="0"/>
              </a:spcAft>
              <a:defRPr>
                <a:solidFill>
                  <a:schemeClr val="tx1"/>
                </a:solidFill>
                <a:latin typeface="Arial" charset="0"/>
              </a:defRPr>
            </a:lvl7pPr>
            <a:lvl8pPr marL="3695700" indent="-495300" eaLnBrk="0" fontAlgn="base" hangingPunct="0">
              <a:spcBef>
                <a:spcPct val="0"/>
              </a:spcBef>
              <a:spcAft>
                <a:spcPct val="0"/>
              </a:spcAft>
              <a:defRPr>
                <a:solidFill>
                  <a:schemeClr val="tx1"/>
                </a:solidFill>
                <a:latin typeface="Arial" charset="0"/>
              </a:defRPr>
            </a:lvl8pPr>
            <a:lvl9pPr marL="4152900" indent="-4953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dirty="0" smtClean="0">
                <a:solidFill>
                  <a:srgbClr val="000000"/>
                </a:solidFill>
                <a:latin typeface="Comic Sans MS" pitchFamily="66" charset="0"/>
              </a:rPr>
              <a:t>Using </a:t>
            </a:r>
            <a:r>
              <a:rPr lang="en-GB" altLang="en-US" sz="2400" dirty="0">
                <a:solidFill>
                  <a:srgbClr val="000000"/>
                </a:solidFill>
                <a:latin typeface="Comic Sans MS" pitchFamily="66" charset="0"/>
              </a:rPr>
              <a:t>only NAND gates construct circuits which perform the following representations. </a:t>
            </a:r>
          </a:p>
          <a:p>
            <a:pPr eaLnBrk="0" fontAlgn="base" hangingPunct="0">
              <a:spcBef>
                <a:spcPct val="0"/>
              </a:spcBef>
              <a:spcAft>
                <a:spcPct val="0"/>
              </a:spcAft>
            </a:pPr>
            <a:endParaRPr lang="en-GB" altLang="en-US" sz="2400" dirty="0">
              <a:solidFill>
                <a:srgbClr val="000000"/>
              </a:solidFill>
              <a:latin typeface="Comic Sans MS" pitchFamily="66" charset="0"/>
            </a:endParaRPr>
          </a:p>
          <a:p>
            <a:pPr eaLnBrk="0" fontAlgn="base" hangingPunct="0">
              <a:spcBef>
                <a:spcPct val="0"/>
              </a:spcBef>
              <a:spcAft>
                <a:spcPct val="0"/>
              </a:spcAft>
              <a:buFontTx/>
              <a:buAutoNum type="romanLcParenBoth"/>
            </a:pPr>
            <a:r>
              <a:rPr lang="en-GB" altLang="en-US" sz="2400" dirty="0">
                <a:solidFill>
                  <a:srgbClr val="000000"/>
                </a:solidFill>
                <a:latin typeface="Comic Sans MS" pitchFamily="66" charset="0"/>
              </a:rPr>
              <a:t>A B C     and     A B C</a:t>
            </a:r>
          </a:p>
          <a:p>
            <a:pPr eaLnBrk="0" fontAlgn="base" hangingPunct="0">
              <a:spcBef>
                <a:spcPct val="0"/>
              </a:spcBef>
              <a:spcAft>
                <a:spcPct val="0"/>
              </a:spcAft>
              <a:buFontTx/>
              <a:buAutoNum type="romanLcParenBoth"/>
            </a:pPr>
            <a:endParaRPr lang="en-GB" altLang="en-US" sz="2400" dirty="0">
              <a:solidFill>
                <a:srgbClr val="000000"/>
              </a:solidFill>
              <a:latin typeface="Comic Sans MS" pitchFamily="66" charset="0"/>
            </a:endParaRPr>
          </a:p>
          <a:p>
            <a:pPr eaLnBrk="0" fontAlgn="base" hangingPunct="0">
              <a:spcBef>
                <a:spcPct val="0"/>
              </a:spcBef>
              <a:spcAft>
                <a:spcPct val="0"/>
              </a:spcAft>
              <a:buFontTx/>
              <a:buAutoNum type="romanLcParenBoth"/>
            </a:pPr>
            <a:r>
              <a:rPr lang="en-GB" altLang="en-US" sz="2400" dirty="0">
                <a:solidFill>
                  <a:srgbClr val="000000"/>
                </a:solidFill>
                <a:latin typeface="Comic Sans MS" pitchFamily="66" charset="0"/>
              </a:rPr>
              <a:t>A B + C D </a:t>
            </a:r>
          </a:p>
          <a:p>
            <a:pPr eaLnBrk="0" fontAlgn="base" hangingPunct="0">
              <a:spcBef>
                <a:spcPct val="0"/>
              </a:spcBef>
              <a:spcAft>
                <a:spcPct val="0"/>
              </a:spcAft>
            </a:pPr>
            <a:endParaRPr lang="en-GB" altLang="en-US" sz="2400" dirty="0">
              <a:solidFill>
                <a:srgbClr val="000000"/>
              </a:solidFill>
              <a:latin typeface="Comic Sans MS" pitchFamily="66" charset="0"/>
            </a:endParaRPr>
          </a:p>
        </p:txBody>
      </p:sp>
      <p:sp>
        <p:nvSpPr>
          <p:cNvPr id="53251" name="Line 3"/>
          <p:cNvSpPr>
            <a:spLocks noChangeShapeType="1"/>
          </p:cNvSpPr>
          <p:nvPr/>
        </p:nvSpPr>
        <p:spPr bwMode="auto">
          <a:xfrm>
            <a:off x="3200400" y="1752600"/>
            <a:ext cx="6858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53252" name="Line 4"/>
          <p:cNvSpPr>
            <a:spLocks noChangeShapeType="1"/>
          </p:cNvSpPr>
          <p:nvPr/>
        </p:nvSpPr>
        <p:spPr bwMode="auto">
          <a:xfrm>
            <a:off x="990600" y="2438400"/>
            <a:ext cx="457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
        <p:nvSpPr>
          <p:cNvPr id="53253" name="Line 5"/>
          <p:cNvSpPr>
            <a:spLocks noChangeShapeType="1"/>
          </p:cNvSpPr>
          <p:nvPr/>
        </p:nvSpPr>
        <p:spPr bwMode="auto">
          <a:xfrm>
            <a:off x="1828800" y="2438400"/>
            <a:ext cx="4572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286034324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2"/>
          <p:cNvSpPr txBox="1">
            <a:spLocks noChangeArrowheads="1"/>
          </p:cNvSpPr>
          <p:nvPr/>
        </p:nvSpPr>
        <p:spPr bwMode="auto">
          <a:xfrm>
            <a:off x="381000" y="457200"/>
            <a:ext cx="8458200" cy="612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200">
                <a:solidFill>
                  <a:srgbClr val="000000"/>
                </a:solidFill>
                <a:latin typeface="Comic Sans MS" pitchFamily="66" charset="0"/>
              </a:rPr>
              <a:t>It is worth pointing out that logic circuits are classified into 2 types, </a:t>
            </a:r>
            <a:r>
              <a:rPr lang="en-GB" altLang="en-US" sz="2200" b="1">
                <a:solidFill>
                  <a:srgbClr val="000000"/>
                </a:solidFill>
                <a:latin typeface="Comic Sans MS" pitchFamily="66" charset="0"/>
              </a:rPr>
              <a:t>combinational</a:t>
            </a:r>
            <a:r>
              <a:rPr lang="en-GB" altLang="en-US" sz="2200">
                <a:solidFill>
                  <a:srgbClr val="000000"/>
                </a:solidFill>
                <a:latin typeface="Comic Sans MS" pitchFamily="66" charset="0"/>
              </a:rPr>
              <a:t> and </a:t>
            </a:r>
            <a:r>
              <a:rPr lang="en-GB" altLang="en-US" sz="2200" b="1">
                <a:solidFill>
                  <a:srgbClr val="000000"/>
                </a:solidFill>
                <a:latin typeface="Comic Sans MS" pitchFamily="66" charset="0"/>
              </a:rPr>
              <a:t>sequential</a:t>
            </a:r>
            <a:r>
              <a:rPr lang="en-GB" altLang="en-US" sz="2200">
                <a:solidFill>
                  <a:srgbClr val="000000"/>
                </a:solidFill>
                <a:latin typeface="Comic Sans MS" pitchFamily="66" charset="0"/>
              </a:rPr>
              <a:t>.  In a combinational logic circuit the output only depends on its current inputs. All of the logic gates we have dealt with so far are this type.</a:t>
            </a:r>
          </a:p>
          <a:p>
            <a:pPr eaLnBrk="0" fontAlgn="base" hangingPunct="0">
              <a:spcBef>
                <a:spcPct val="0"/>
              </a:spcBef>
              <a:spcAft>
                <a:spcPct val="0"/>
              </a:spcAft>
            </a:pPr>
            <a:endParaRPr lang="en-GB" altLang="en-US" sz="2200">
              <a:solidFill>
                <a:srgbClr val="000000"/>
              </a:solidFill>
              <a:latin typeface="Comic Sans MS" pitchFamily="66" charset="0"/>
            </a:endParaRPr>
          </a:p>
          <a:p>
            <a:pPr eaLnBrk="0" fontAlgn="base" hangingPunct="0">
              <a:spcBef>
                <a:spcPct val="0"/>
              </a:spcBef>
              <a:spcAft>
                <a:spcPct val="0"/>
              </a:spcAft>
            </a:pPr>
            <a:endParaRPr lang="en-GB" altLang="en-US" sz="2200">
              <a:solidFill>
                <a:srgbClr val="000000"/>
              </a:solidFill>
              <a:latin typeface="Comic Sans MS" pitchFamily="66" charset="0"/>
            </a:endParaRPr>
          </a:p>
          <a:p>
            <a:pPr eaLnBrk="0" fontAlgn="base" hangingPunct="0">
              <a:spcBef>
                <a:spcPct val="0"/>
              </a:spcBef>
              <a:spcAft>
                <a:spcPct val="0"/>
              </a:spcAft>
            </a:pPr>
            <a:r>
              <a:rPr lang="en-GB" altLang="en-US" sz="2200">
                <a:solidFill>
                  <a:srgbClr val="000000"/>
                </a:solidFill>
                <a:latin typeface="Comic Sans MS" pitchFamily="66" charset="0"/>
              </a:rPr>
              <a:t>A combinational circuit may contain an arbitrary number of logic gates and inverters but no </a:t>
            </a:r>
            <a:r>
              <a:rPr lang="en-GB" altLang="en-US" sz="2200" b="1">
                <a:solidFill>
                  <a:srgbClr val="000000"/>
                </a:solidFill>
                <a:latin typeface="Comic Sans MS" pitchFamily="66" charset="0"/>
              </a:rPr>
              <a:t>feedback loops</a:t>
            </a:r>
            <a:r>
              <a:rPr lang="en-GB" altLang="en-US" sz="2200">
                <a:solidFill>
                  <a:srgbClr val="000000"/>
                </a:solidFill>
                <a:latin typeface="Comic Sans MS" pitchFamily="66" charset="0"/>
              </a:rPr>
              <a:t>. A feedback loop is a signal path of a circuit that allows the output of a gate to propagate back to the input if that same gate.</a:t>
            </a:r>
          </a:p>
          <a:p>
            <a:pPr eaLnBrk="0" fontAlgn="base" hangingPunct="0">
              <a:spcBef>
                <a:spcPct val="0"/>
              </a:spcBef>
              <a:spcAft>
                <a:spcPct val="0"/>
              </a:spcAft>
            </a:pPr>
            <a:endParaRPr lang="en-GB" altLang="en-US" sz="2200">
              <a:solidFill>
                <a:srgbClr val="000000"/>
              </a:solidFill>
              <a:latin typeface="Comic Sans MS" pitchFamily="66" charset="0"/>
            </a:endParaRPr>
          </a:p>
          <a:p>
            <a:pPr eaLnBrk="0" fontAlgn="base" hangingPunct="0">
              <a:spcBef>
                <a:spcPct val="0"/>
              </a:spcBef>
              <a:spcAft>
                <a:spcPct val="0"/>
              </a:spcAft>
            </a:pPr>
            <a:endParaRPr lang="en-GB" altLang="en-US" sz="2200">
              <a:solidFill>
                <a:srgbClr val="000000"/>
              </a:solidFill>
              <a:latin typeface="Comic Sans MS" pitchFamily="66" charset="0"/>
            </a:endParaRPr>
          </a:p>
          <a:p>
            <a:pPr eaLnBrk="0" fontAlgn="base" hangingPunct="0">
              <a:spcBef>
                <a:spcPct val="0"/>
              </a:spcBef>
              <a:spcAft>
                <a:spcPct val="0"/>
              </a:spcAft>
            </a:pPr>
            <a:r>
              <a:rPr lang="en-GB" altLang="en-US" sz="2200">
                <a:solidFill>
                  <a:srgbClr val="000000"/>
                </a:solidFill>
                <a:latin typeface="Comic Sans MS" pitchFamily="66" charset="0"/>
              </a:rPr>
              <a:t>In a sequential logic circuit the outputs depends not only on the current inputs but also on the past sequence of inputs. We will study these things later but examples include the different types of flip-flop. </a:t>
            </a:r>
          </a:p>
          <a:p>
            <a:pPr eaLnBrk="0" fontAlgn="base" hangingPunct="0">
              <a:spcBef>
                <a:spcPct val="0"/>
              </a:spcBef>
              <a:spcAft>
                <a:spcPct val="0"/>
              </a:spcAft>
            </a:pPr>
            <a:endParaRPr lang="en-GB" altLang="en-US" sz="2200">
              <a:solidFill>
                <a:srgbClr val="000000"/>
              </a:solidFill>
              <a:latin typeface="Comic Sans MS" pitchFamily="66" charset="0"/>
            </a:endParaRPr>
          </a:p>
          <a:p>
            <a:pPr eaLnBrk="0" fontAlgn="base" hangingPunct="0">
              <a:spcBef>
                <a:spcPct val="0"/>
              </a:spcBef>
              <a:spcAft>
                <a:spcPct val="0"/>
              </a:spcAft>
            </a:pPr>
            <a:endParaRPr lang="en-GB" altLang="en-US" sz="2200">
              <a:solidFill>
                <a:srgbClr val="000000"/>
              </a:solidFill>
              <a:latin typeface="Comic Sans MS" pitchFamily="66" charset="0"/>
            </a:endParaRPr>
          </a:p>
        </p:txBody>
      </p:sp>
    </p:spTree>
    <p:extLst>
      <p:ext uri="{BB962C8B-B14F-4D97-AF65-F5344CB8AC3E}">
        <p14:creationId xmlns:p14="http://schemas.microsoft.com/office/powerpoint/2010/main" val="153210603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6322" name="Object 2"/>
          <p:cNvGraphicFramePr>
            <a:graphicFrameLocks noChangeAspect="1"/>
          </p:cNvGraphicFramePr>
          <p:nvPr/>
        </p:nvGraphicFramePr>
        <p:xfrm>
          <a:off x="457200" y="2286000"/>
          <a:ext cx="8153400" cy="3533775"/>
        </p:xfrm>
        <a:graphic>
          <a:graphicData uri="http://schemas.openxmlformats.org/presentationml/2006/ole">
            <mc:AlternateContent xmlns:mc="http://schemas.openxmlformats.org/markup-compatibility/2006">
              <mc:Choice xmlns:v="urn:schemas-microsoft-com:vml" Requires="v">
                <p:oleObj spid="_x0000_s15368" name="Document" r:id="rId3" imgW="5629656" imgH="2438400" progId="Word.Document.8">
                  <p:embed/>
                </p:oleObj>
              </mc:Choice>
              <mc:Fallback>
                <p:oleObj name="Document" r:id="rId3" imgW="5629656" imgH="243840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2286000"/>
                        <a:ext cx="8153400" cy="353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6323" name="Text Box 3"/>
          <p:cNvSpPr txBox="1">
            <a:spLocks noChangeArrowheads="1"/>
          </p:cNvSpPr>
          <p:nvPr/>
        </p:nvSpPr>
        <p:spPr bwMode="auto">
          <a:xfrm>
            <a:off x="373063" y="317500"/>
            <a:ext cx="8358187" cy="198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u="sng">
                <a:solidFill>
                  <a:srgbClr val="000000"/>
                </a:solidFill>
                <a:latin typeface="Comic Sans MS" pitchFamily="66" charset="0"/>
              </a:rPr>
              <a:t>Simplifying logic circuits</a:t>
            </a:r>
            <a:r>
              <a:rPr lang="en-GB" altLang="en-US" sz="2400">
                <a:solidFill>
                  <a:srgbClr val="000000"/>
                </a:solidFill>
                <a:latin typeface="Comic Sans MS" pitchFamily="66" charset="0"/>
              </a:rPr>
              <a:t> 	</a:t>
            </a: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r>
              <a:rPr lang="en-GB" altLang="en-US" sz="2000">
                <a:solidFill>
                  <a:srgbClr val="000000"/>
                </a:solidFill>
                <a:latin typeface="Comic Sans MS" pitchFamily="66" charset="0"/>
              </a:rPr>
              <a:t>As circuits get more complicated it is necessary to try to simplify</a:t>
            </a:r>
          </a:p>
          <a:p>
            <a:pPr eaLnBrk="0" fontAlgn="base" hangingPunct="0">
              <a:spcBef>
                <a:spcPct val="0"/>
              </a:spcBef>
              <a:spcAft>
                <a:spcPct val="0"/>
              </a:spcAft>
            </a:pPr>
            <a:r>
              <a:rPr lang="en-GB" altLang="en-US" sz="2000">
                <a:solidFill>
                  <a:srgbClr val="000000"/>
                </a:solidFill>
                <a:latin typeface="Comic Sans MS" pitchFamily="66" charset="0"/>
              </a:rPr>
              <a:t>the circuit as much as possible.  This will depend on what information</a:t>
            </a:r>
          </a:p>
          <a:p>
            <a:pPr eaLnBrk="0" fontAlgn="base" hangingPunct="0">
              <a:spcBef>
                <a:spcPct val="0"/>
              </a:spcBef>
              <a:spcAft>
                <a:spcPct val="0"/>
              </a:spcAft>
            </a:pPr>
            <a:r>
              <a:rPr lang="en-GB" altLang="en-US" sz="2000">
                <a:solidFill>
                  <a:srgbClr val="000000"/>
                </a:solidFill>
                <a:latin typeface="Comic Sans MS" pitchFamily="66" charset="0"/>
              </a:rPr>
              <a:t>is provided e.g. a truth table.</a:t>
            </a:r>
          </a:p>
          <a:p>
            <a:pPr eaLnBrk="0" fontAlgn="base" hangingPunct="0">
              <a:spcBef>
                <a:spcPct val="0"/>
              </a:spcBef>
              <a:spcAft>
                <a:spcPct val="0"/>
              </a:spcAft>
            </a:pPr>
            <a:endParaRPr lang="en-GB" altLang="en-US" sz="2000">
              <a:solidFill>
                <a:srgbClr val="000000"/>
              </a:solidFill>
              <a:latin typeface="Comic Sans MS" pitchFamily="66" charset="0"/>
            </a:endParaRPr>
          </a:p>
        </p:txBody>
      </p:sp>
      <p:sp>
        <p:nvSpPr>
          <p:cNvPr id="56324" name="Text Box 4"/>
          <p:cNvSpPr txBox="1">
            <a:spLocks noChangeArrowheads="1"/>
          </p:cNvSpPr>
          <p:nvPr/>
        </p:nvSpPr>
        <p:spPr bwMode="auto">
          <a:xfrm>
            <a:off x="4495800" y="2133600"/>
            <a:ext cx="4038600" cy="3870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We want to construct the </a:t>
            </a:r>
            <a:r>
              <a:rPr lang="en-GB" altLang="en-US" sz="2000" b="1">
                <a:solidFill>
                  <a:srgbClr val="000000"/>
                </a:solidFill>
                <a:latin typeface="Comic Sans MS" pitchFamily="66" charset="0"/>
              </a:rPr>
              <a:t>Boolean minterm </a:t>
            </a:r>
            <a:r>
              <a:rPr lang="en-GB" altLang="en-US" sz="2000">
                <a:solidFill>
                  <a:srgbClr val="000000"/>
                </a:solidFill>
                <a:latin typeface="Comic Sans MS" pitchFamily="66" charset="0"/>
              </a:rPr>
              <a:t>from looking at the those parts of the truth table </a:t>
            </a:r>
            <a:r>
              <a:rPr lang="en-GB" altLang="en-US" sz="2000" b="1">
                <a:solidFill>
                  <a:srgbClr val="000000"/>
                </a:solidFill>
                <a:latin typeface="Comic Sans MS" pitchFamily="66" charset="0"/>
              </a:rPr>
              <a:t>that give 1s</a:t>
            </a:r>
            <a:endParaRPr lang="en-GB" altLang="en-US" sz="2000">
              <a:solidFill>
                <a:srgbClr val="000000"/>
              </a:solidFill>
              <a:latin typeface="Comic Sans MS" pitchFamily="66" charset="0"/>
            </a:endParaRP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r>
              <a:rPr lang="en-GB" altLang="en-US" sz="2000">
                <a:solidFill>
                  <a:srgbClr val="000000"/>
                </a:solidFill>
                <a:latin typeface="Comic Sans MS" pitchFamily="66" charset="0"/>
              </a:rPr>
              <a:t>(I) count up the number of terms that give a 1</a:t>
            </a: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r>
              <a:rPr lang="en-GB" altLang="en-US" sz="2400">
                <a:solidFill>
                  <a:srgbClr val="000000"/>
                </a:solidFill>
                <a:latin typeface="Comic Sans MS" pitchFamily="66" charset="0"/>
              </a:rPr>
              <a:t>Y = A B C + A B C</a:t>
            </a:r>
          </a:p>
          <a:p>
            <a:pPr eaLnBrk="0" fontAlgn="base" hangingPunct="0">
              <a:spcBef>
                <a:spcPct val="0"/>
              </a:spcBef>
              <a:spcAft>
                <a:spcPct val="0"/>
              </a:spcAft>
            </a:pPr>
            <a:endParaRPr lang="en-GB" altLang="en-US" sz="2400">
              <a:solidFill>
                <a:srgbClr val="000000"/>
              </a:solidFill>
              <a:latin typeface="Comic Sans MS" pitchFamily="66" charset="0"/>
            </a:endParaRPr>
          </a:p>
          <a:p>
            <a:pPr eaLnBrk="0" fontAlgn="base" hangingPunct="0">
              <a:spcBef>
                <a:spcPct val="0"/>
              </a:spcBef>
              <a:spcAft>
                <a:spcPct val="0"/>
              </a:spcAft>
            </a:pPr>
            <a:r>
              <a:rPr lang="en-GB" altLang="en-US" sz="2000">
                <a:solidFill>
                  <a:srgbClr val="000000"/>
                </a:solidFill>
                <a:latin typeface="Comic Sans MS" pitchFamily="66" charset="0"/>
              </a:rPr>
              <a:t>This can be read as ‘an A AND a NOT B AND a NOT C give a 1’</a:t>
            </a:r>
            <a:r>
              <a:rPr lang="en-GB" altLang="en-US" sz="2400">
                <a:solidFill>
                  <a:srgbClr val="000000"/>
                </a:solidFill>
                <a:latin typeface="Comic Sans MS" pitchFamily="66" charset="0"/>
              </a:rPr>
              <a:t> </a:t>
            </a:r>
            <a:endParaRPr lang="en-GB" altLang="en-US" sz="2000">
              <a:solidFill>
                <a:srgbClr val="000000"/>
              </a:solidFill>
              <a:latin typeface="Comic Sans MS" pitchFamily="66" charset="0"/>
            </a:endParaRPr>
          </a:p>
        </p:txBody>
      </p:sp>
      <p:sp>
        <p:nvSpPr>
          <p:cNvPr id="56325" name="Line 5"/>
          <p:cNvSpPr>
            <a:spLocks noChangeShapeType="1"/>
          </p:cNvSpPr>
          <p:nvPr/>
        </p:nvSpPr>
        <p:spPr bwMode="auto">
          <a:xfrm>
            <a:off x="5410200" y="4572000"/>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6326" name="Line 6"/>
          <p:cNvSpPr>
            <a:spLocks noChangeShapeType="1"/>
          </p:cNvSpPr>
          <p:nvPr/>
        </p:nvSpPr>
        <p:spPr bwMode="auto">
          <a:xfrm>
            <a:off x="5715000" y="4572000"/>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285225951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373063" y="365125"/>
            <a:ext cx="8662987" cy="5797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dirty="0">
                <a:solidFill>
                  <a:srgbClr val="000000"/>
                </a:solidFill>
                <a:latin typeface="Comic Sans MS" pitchFamily="66" charset="0"/>
              </a:rPr>
              <a:t>To construct the circuit we need to know how to produce the individual </a:t>
            </a:r>
          </a:p>
          <a:p>
            <a:pPr eaLnBrk="0" fontAlgn="base" hangingPunct="0">
              <a:spcBef>
                <a:spcPct val="0"/>
              </a:spcBef>
              <a:spcAft>
                <a:spcPct val="0"/>
              </a:spcAft>
            </a:pPr>
            <a:r>
              <a:rPr lang="en-GB" altLang="en-US" sz="2000" dirty="0">
                <a:solidFill>
                  <a:srgbClr val="000000"/>
                </a:solidFill>
                <a:latin typeface="Comic Sans MS" pitchFamily="66" charset="0"/>
              </a:rPr>
              <a:t>logic elements. We shall do one example in detail. For example in </a:t>
            </a:r>
          </a:p>
          <a:p>
            <a:pPr eaLnBrk="0" fontAlgn="base" hangingPunct="0">
              <a:spcBef>
                <a:spcPct val="0"/>
              </a:spcBef>
              <a:spcAft>
                <a:spcPct val="0"/>
              </a:spcAft>
            </a:pPr>
            <a:endParaRPr lang="en-GB" altLang="en-US" sz="2000" dirty="0">
              <a:solidFill>
                <a:srgbClr val="000000"/>
              </a:solidFill>
              <a:latin typeface="Comic Sans MS" pitchFamily="66" charset="0"/>
            </a:endParaRPr>
          </a:p>
          <a:p>
            <a:pPr eaLnBrk="0" fontAlgn="base" hangingPunct="0">
              <a:spcBef>
                <a:spcPct val="0"/>
              </a:spcBef>
              <a:spcAft>
                <a:spcPct val="0"/>
              </a:spcAft>
            </a:pPr>
            <a:endParaRPr lang="en-GB" altLang="en-US" sz="2000" dirty="0">
              <a:solidFill>
                <a:srgbClr val="000000"/>
              </a:solidFill>
              <a:latin typeface="Comic Sans MS" pitchFamily="66" charset="0"/>
            </a:endParaRPr>
          </a:p>
          <a:p>
            <a:pPr eaLnBrk="0" fontAlgn="base" hangingPunct="0">
              <a:spcBef>
                <a:spcPct val="0"/>
              </a:spcBef>
              <a:spcAft>
                <a:spcPct val="0"/>
              </a:spcAft>
            </a:pPr>
            <a:endParaRPr lang="en-GB" altLang="en-US" sz="2000" dirty="0">
              <a:solidFill>
                <a:srgbClr val="000000"/>
              </a:solidFill>
              <a:latin typeface="Comic Sans MS" pitchFamily="66" charset="0"/>
            </a:endParaRPr>
          </a:p>
          <a:p>
            <a:pPr eaLnBrk="0" fontAlgn="base" hangingPunct="0">
              <a:spcBef>
                <a:spcPct val="0"/>
              </a:spcBef>
              <a:spcAft>
                <a:spcPct val="0"/>
              </a:spcAft>
            </a:pPr>
            <a:endParaRPr lang="en-GB" altLang="en-US" sz="2000" dirty="0">
              <a:solidFill>
                <a:srgbClr val="000000"/>
              </a:solidFill>
              <a:latin typeface="Comic Sans MS" pitchFamily="66" charset="0"/>
            </a:endParaRPr>
          </a:p>
          <a:p>
            <a:pPr eaLnBrk="0" fontAlgn="base" hangingPunct="0">
              <a:spcBef>
                <a:spcPct val="0"/>
              </a:spcBef>
              <a:spcAft>
                <a:spcPct val="0"/>
              </a:spcAft>
            </a:pPr>
            <a:r>
              <a:rPr lang="en-GB" altLang="en-US" sz="2000" dirty="0">
                <a:solidFill>
                  <a:srgbClr val="000000"/>
                </a:solidFill>
                <a:latin typeface="Comic Sans MS" pitchFamily="66" charset="0"/>
              </a:rPr>
              <a:t>we need </a:t>
            </a:r>
          </a:p>
          <a:p>
            <a:pPr eaLnBrk="0" fontAlgn="base" hangingPunct="0">
              <a:lnSpc>
                <a:spcPct val="130000"/>
              </a:lnSpc>
              <a:spcBef>
                <a:spcPct val="0"/>
              </a:spcBef>
              <a:spcAft>
                <a:spcPct val="0"/>
              </a:spcAft>
            </a:pPr>
            <a:r>
              <a:rPr lang="en-GB" altLang="en-US" sz="2000" dirty="0">
                <a:solidFill>
                  <a:srgbClr val="000000"/>
                </a:solidFill>
                <a:latin typeface="Comic Sans MS" pitchFamily="66" charset="0"/>
              </a:rPr>
              <a:t>(</a:t>
            </a:r>
            <a:r>
              <a:rPr lang="en-GB" altLang="en-US" sz="2000" dirty="0" err="1">
                <a:solidFill>
                  <a:srgbClr val="000000"/>
                </a:solidFill>
                <a:latin typeface="Comic Sans MS" pitchFamily="66" charset="0"/>
              </a:rPr>
              <a:t>i</a:t>
            </a:r>
            <a:r>
              <a:rPr lang="en-GB" altLang="en-US" sz="2000" dirty="0">
                <a:solidFill>
                  <a:srgbClr val="000000"/>
                </a:solidFill>
                <a:latin typeface="Comic Sans MS" pitchFamily="66" charset="0"/>
              </a:rPr>
              <a:t>) need three elements A, B and C</a:t>
            </a:r>
          </a:p>
          <a:p>
            <a:pPr eaLnBrk="0" fontAlgn="base" hangingPunct="0">
              <a:lnSpc>
                <a:spcPct val="130000"/>
              </a:lnSpc>
              <a:spcBef>
                <a:spcPct val="0"/>
              </a:spcBef>
              <a:spcAft>
                <a:spcPct val="0"/>
              </a:spcAft>
            </a:pPr>
            <a:r>
              <a:rPr lang="en-GB" altLang="en-US" sz="2000" dirty="0">
                <a:solidFill>
                  <a:srgbClr val="000000"/>
                </a:solidFill>
                <a:latin typeface="Comic Sans MS" pitchFamily="66" charset="0"/>
              </a:rPr>
              <a:t>(ii) to   OR   the logic functions </a:t>
            </a:r>
          </a:p>
          <a:p>
            <a:pPr eaLnBrk="0" fontAlgn="base" hangingPunct="0">
              <a:lnSpc>
                <a:spcPct val="130000"/>
              </a:lnSpc>
              <a:spcBef>
                <a:spcPct val="0"/>
              </a:spcBef>
              <a:spcAft>
                <a:spcPct val="0"/>
              </a:spcAft>
            </a:pPr>
            <a:r>
              <a:rPr lang="en-GB" altLang="en-US" sz="2000" dirty="0">
                <a:solidFill>
                  <a:srgbClr val="000000"/>
                </a:solidFill>
                <a:latin typeface="Comic Sans MS" pitchFamily="66" charset="0"/>
              </a:rPr>
              <a:t>(ii) to  AND the elements A with NOT B with NOT C as well as A </a:t>
            </a:r>
          </a:p>
          <a:p>
            <a:pPr eaLnBrk="0" fontAlgn="base" hangingPunct="0">
              <a:lnSpc>
                <a:spcPct val="130000"/>
              </a:lnSpc>
              <a:spcBef>
                <a:spcPct val="0"/>
              </a:spcBef>
              <a:spcAft>
                <a:spcPct val="0"/>
              </a:spcAft>
            </a:pPr>
            <a:r>
              <a:rPr lang="en-GB" altLang="en-US" sz="2000" dirty="0">
                <a:solidFill>
                  <a:srgbClr val="000000"/>
                </a:solidFill>
                <a:latin typeface="Comic Sans MS" pitchFamily="66" charset="0"/>
              </a:rPr>
              <a:t>      with B with C</a:t>
            </a:r>
          </a:p>
          <a:p>
            <a:pPr eaLnBrk="0" fontAlgn="base" hangingPunct="0">
              <a:lnSpc>
                <a:spcPct val="130000"/>
              </a:lnSpc>
              <a:spcBef>
                <a:spcPct val="0"/>
              </a:spcBef>
              <a:spcAft>
                <a:spcPct val="0"/>
              </a:spcAft>
            </a:pPr>
            <a:r>
              <a:rPr lang="en-GB" altLang="en-US" sz="2000" dirty="0">
                <a:solidFill>
                  <a:srgbClr val="000000"/>
                </a:solidFill>
                <a:latin typeface="Comic Sans MS" pitchFamily="66" charset="0"/>
              </a:rPr>
              <a:t>(iii) to produce NOT B as well as NOT C </a:t>
            </a:r>
          </a:p>
          <a:p>
            <a:pPr eaLnBrk="0" fontAlgn="base" hangingPunct="0">
              <a:lnSpc>
                <a:spcPct val="130000"/>
              </a:lnSpc>
              <a:spcBef>
                <a:spcPct val="0"/>
              </a:spcBef>
              <a:spcAft>
                <a:spcPct val="0"/>
              </a:spcAft>
            </a:pPr>
            <a:endParaRPr lang="en-GB" altLang="en-US" sz="2000" dirty="0">
              <a:solidFill>
                <a:srgbClr val="000000"/>
              </a:solidFill>
              <a:latin typeface="Comic Sans MS" pitchFamily="66" charset="0"/>
            </a:endParaRPr>
          </a:p>
          <a:p>
            <a:pPr eaLnBrk="0" fontAlgn="base" hangingPunct="0">
              <a:lnSpc>
                <a:spcPct val="130000"/>
              </a:lnSpc>
              <a:spcBef>
                <a:spcPct val="0"/>
              </a:spcBef>
              <a:spcAft>
                <a:spcPct val="0"/>
              </a:spcAft>
            </a:pPr>
            <a:r>
              <a:rPr lang="en-GB" altLang="en-US" sz="2000" dirty="0">
                <a:solidFill>
                  <a:srgbClr val="000000"/>
                </a:solidFill>
                <a:latin typeface="Comic Sans MS" pitchFamily="66" charset="0"/>
              </a:rPr>
              <a:t>This is an example of a </a:t>
            </a:r>
            <a:r>
              <a:rPr lang="en-GB" altLang="en-US" sz="2000" b="1" dirty="0">
                <a:solidFill>
                  <a:srgbClr val="000000"/>
                </a:solidFill>
                <a:latin typeface="Comic Sans MS" pitchFamily="66" charset="0"/>
              </a:rPr>
              <a:t>sum-of-products</a:t>
            </a:r>
            <a:r>
              <a:rPr lang="en-GB" altLang="en-US" sz="2000" dirty="0">
                <a:solidFill>
                  <a:srgbClr val="000000"/>
                </a:solidFill>
                <a:latin typeface="Comic Sans MS" pitchFamily="66" charset="0"/>
              </a:rPr>
              <a:t>  (SOP) expression. </a:t>
            </a:r>
          </a:p>
          <a:p>
            <a:pPr eaLnBrk="0" fontAlgn="base" hangingPunct="0">
              <a:lnSpc>
                <a:spcPct val="130000"/>
              </a:lnSpc>
              <a:spcBef>
                <a:spcPct val="0"/>
              </a:spcBef>
              <a:spcAft>
                <a:spcPct val="0"/>
              </a:spcAft>
            </a:pPr>
            <a:r>
              <a:rPr lang="en-GB" altLang="en-US" sz="2000" dirty="0">
                <a:solidFill>
                  <a:srgbClr val="000000"/>
                </a:solidFill>
                <a:latin typeface="Comic Sans MS" pitchFamily="66" charset="0"/>
              </a:rPr>
              <a:t>We will meet </a:t>
            </a:r>
            <a:r>
              <a:rPr lang="en-GB" altLang="en-US" sz="2000" b="1" dirty="0">
                <a:solidFill>
                  <a:srgbClr val="000000"/>
                </a:solidFill>
                <a:latin typeface="Comic Sans MS" pitchFamily="66" charset="0"/>
              </a:rPr>
              <a:t>product-of-sums</a:t>
            </a:r>
            <a:r>
              <a:rPr lang="en-GB" altLang="en-US" sz="2000" dirty="0">
                <a:solidFill>
                  <a:srgbClr val="000000"/>
                </a:solidFill>
                <a:latin typeface="Comic Sans MS" pitchFamily="66" charset="0"/>
              </a:rPr>
              <a:t> (POS) expressions later and how to </a:t>
            </a:r>
          </a:p>
          <a:p>
            <a:pPr eaLnBrk="0" fontAlgn="base" hangingPunct="0">
              <a:lnSpc>
                <a:spcPct val="130000"/>
              </a:lnSpc>
              <a:spcBef>
                <a:spcPct val="0"/>
              </a:spcBef>
              <a:spcAft>
                <a:spcPct val="0"/>
              </a:spcAft>
            </a:pPr>
            <a:r>
              <a:rPr lang="en-GB" altLang="en-US" sz="2000" dirty="0">
                <a:solidFill>
                  <a:srgbClr val="000000"/>
                </a:solidFill>
                <a:latin typeface="Comic Sans MS" pitchFamily="66" charset="0"/>
              </a:rPr>
              <a:t>convert between the two.</a:t>
            </a:r>
          </a:p>
        </p:txBody>
      </p:sp>
      <p:grpSp>
        <p:nvGrpSpPr>
          <p:cNvPr id="57347" name="Group 3"/>
          <p:cNvGrpSpPr>
            <a:grpSpLocks/>
          </p:cNvGrpSpPr>
          <p:nvPr/>
        </p:nvGrpSpPr>
        <p:grpSpPr bwMode="auto">
          <a:xfrm>
            <a:off x="3048000" y="1249363"/>
            <a:ext cx="2601913" cy="503237"/>
            <a:chOff x="2294" y="2112"/>
            <a:chExt cx="1638" cy="317"/>
          </a:xfrm>
        </p:grpSpPr>
        <p:sp>
          <p:nvSpPr>
            <p:cNvPr id="57351" name="Text Box 4"/>
            <p:cNvSpPr txBox="1">
              <a:spLocks noChangeArrowheads="1"/>
            </p:cNvSpPr>
            <p:nvPr/>
          </p:nvSpPr>
          <p:spPr bwMode="auto">
            <a:xfrm>
              <a:off x="2294" y="2141"/>
              <a:ext cx="163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a:solidFill>
                    <a:srgbClr val="000000"/>
                  </a:solidFill>
                  <a:latin typeface="Comic Sans MS" pitchFamily="66" charset="0"/>
                </a:rPr>
                <a:t>Y = A B C + A B C</a:t>
              </a:r>
            </a:p>
          </p:txBody>
        </p:sp>
        <p:sp>
          <p:nvSpPr>
            <p:cNvPr id="57352" name="Line 5"/>
            <p:cNvSpPr>
              <a:spLocks noChangeShapeType="1"/>
            </p:cNvSpPr>
            <p:nvPr/>
          </p:nvSpPr>
          <p:spPr bwMode="auto">
            <a:xfrm>
              <a:off x="2880" y="2112"/>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7353" name="Line 6"/>
            <p:cNvSpPr>
              <a:spLocks noChangeShapeType="1"/>
            </p:cNvSpPr>
            <p:nvPr/>
          </p:nvSpPr>
          <p:spPr bwMode="auto">
            <a:xfrm>
              <a:off x="3072" y="2112"/>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sp>
        <p:nvSpPr>
          <p:cNvPr id="57348" name="Text Box 7"/>
          <p:cNvSpPr txBox="1">
            <a:spLocks noChangeArrowheads="1"/>
          </p:cNvSpPr>
          <p:nvPr/>
        </p:nvSpPr>
        <p:spPr bwMode="auto">
          <a:xfrm>
            <a:off x="3878263" y="2895600"/>
            <a:ext cx="32464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a:solidFill>
                  <a:srgbClr val="000000"/>
                </a:solidFill>
                <a:latin typeface="Comic Sans MS" pitchFamily="66" charset="0"/>
              </a:rPr>
              <a:t>      A B C   </a:t>
            </a:r>
            <a:r>
              <a:rPr lang="en-GB" altLang="en-US" sz="2000">
                <a:solidFill>
                  <a:srgbClr val="000000"/>
                </a:solidFill>
                <a:latin typeface="Comic Sans MS" pitchFamily="66" charset="0"/>
              </a:rPr>
              <a:t>with</a:t>
            </a:r>
            <a:r>
              <a:rPr lang="en-GB" altLang="en-US" sz="2400">
                <a:solidFill>
                  <a:srgbClr val="000000"/>
                </a:solidFill>
                <a:latin typeface="Comic Sans MS" pitchFamily="66" charset="0"/>
              </a:rPr>
              <a:t>  A B C</a:t>
            </a:r>
          </a:p>
        </p:txBody>
      </p:sp>
      <p:sp>
        <p:nvSpPr>
          <p:cNvPr id="57349" name="Line 8"/>
          <p:cNvSpPr>
            <a:spLocks noChangeShapeType="1"/>
          </p:cNvSpPr>
          <p:nvPr/>
        </p:nvSpPr>
        <p:spPr bwMode="auto">
          <a:xfrm>
            <a:off x="4806950" y="2895600"/>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7350" name="Line 9"/>
          <p:cNvSpPr>
            <a:spLocks noChangeShapeType="1"/>
          </p:cNvSpPr>
          <p:nvPr/>
        </p:nvSpPr>
        <p:spPr bwMode="auto">
          <a:xfrm>
            <a:off x="5111750" y="2895600"/>
            <a:ext cx="2286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280291230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8370" name="Group 2"/>
          <p:cNvGrpSpPr>
            <a:grpSpLocks/>
          </p:cNvGrpSpPr>
          <p:nvPr/>
        </p:nvGrpSpPr>
        <p:grpSpPr bwMode="auto">
          <a:xfrm>
            <a:off x="5334000" y="2590800"/>
            <a:ext cx="3733800" cy="1227138"/>
            <a:chOff x="2355" y="1968"/>
            <a:chExt cx="1149" cy="372"/>
          </a:xfrm>
        </p:grpSpPr>
        <p:pic>
          <p:nvPicPr>
            <p:cNvPr id="5841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5" y="1980"/>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417" name="Rectangle 4"/>
            <p:cNvSpPr>
              <a:spLocks noChangeArrowheads="1"/>
            </p:cNvSpPr>
            <p:nvPr/>
          </p:nvSpPr>
          <p:spPr bwMode="auto">
            <a:xfrm>
              <a:off x="3120" y="1968"/>
              <a:ext cx="384"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grpSp>
        <p:nvGrpSpPr>
          <p:cNvPr id="58371" name="Group 5"/>
          <p:cNvGrpSpPr>
            <a:grpSpLocks/>
          </p:cNvGrpSpPr>
          <p:nvPr/>
        </p:nvGrpSpPr>
        <p:grpSpPr bwMode="auto">
          <a:xfrm>
            <a:off x="457200" y="571500"/>
            <a:ext cx="7696200" cy="5181600"/>
            <a:chOff x="288" y="360"/>
            <a:chExt cx="4848" cy="3264"/>
          </a:xfrm>
        </p:grpSpPr>
        <p:grpSp>
          <p:nvGrpSpPr>
            <p:cNvPr id="58372" name="Group 6"/>
            <p:cNvGrpSpPr>
              <a:grpSpLocks/>
            </p:cNvGrpSpPr>
            <p:nvPr/>
          </p:nvGrpSpPr>
          <p:grpSpPr bwMode="auto">
            <a:xfrm>
              <a:off x="960" y="2496"/>
              <a:ext cx="3072" cy="1128"/>
              <a:chOff x="1031" y="2016"/>
              <a:chExt cx="1917" cy="576"/>
            </a:xfrm>
          </p:grpSpPr>
          <p:grpSp>
            <p:nvGrpSpPr>
              <p:cNvPr id="58412" name="Group 7"/>
              <p:cNvGrpSpPr>
                <a:grpSpLocks/>
              </p:cNvGrpSpPr>
              <p:nvPr/>
            </p:nvGrpSpPr>
            <p:grpSpPr bwMode="auto">
              <a:xfrm>
                <a:off x="1152" y="2082"/>
                <a:ext cx="1796" cy="462"/>
                <a:chOff x="2208" y="1056"/>
                <a:chExt cx="1104" cy="360"/>
              </a:xfrm>
            </p:grpSpPr>
            <p:pic>
              <p:nvPicPr>
                <p:cNvPr id="58414"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415" name="Rectangle 9"/>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8413" name="Rectangle 10"/>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8373" name="Line 11"/>
            <p:cNvSpPr>
              <a:spLocks noChangeShapeType="1"/>
            </p:cNvSpPr>
            <p:nvPr/>
          </p:nvSpPr>
          <p:spPr bwMode="auto">
            <a:xfrm>
              <a:off x="528" y="3264"/>
              <a:ext cx="62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nvGrpSpPr>
            <p:cNvPr id="58374" name="Group 12"/>
            <p:cNvGrpSpPr>
              <a:grpSpLocks/>
            </p:cNvGrpSpPr>
            <p:nvPr/>
          </p:nvGrpSpPr>
          <p:grpSpPr bwMode="auto">
            <a:xfrm>
              <a:off x="960" y="360"/>
              <a:ext cx="3072" cy="1128"/>
              <a:chOff x="1031" y="2016"/>
              <a:chExt cx="1917" cy="576"/>
            </a:xfrm>
          </p:grpSpPr>
          <p:grpSp>
            <p:nvGrpSpPr>
              <p:cNvPr id="58408" name="Group 13"/>
              <p:cNvGrpSpPr>
                <a:grpSpLocks/>
              </p:cNvGrpSpPr>
              <p:nvPr/>
            </p:nvGrpSpPr>
            <p:grpSpPr bwMode="auto">
              <a:xfrm>
                <a:off x="1152" y="2082"/>
                <a:ext cx="1796" cy="462"/>
                <a:chOff x="2208" y="1056"/>
                <a:chExt cx="1104" cy="360"/>
              </a:xfrm>
            </p:grpSpPr>
            <p:pic>
              <p:nvPicPr>
                <p:cNvPr id="58410" name="Picture 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 y="1056"/>
                  <a:ext cx="1050" cy="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411" name="Rectangle 15"/>
                <p:cNvSpPr>
                  <a:spLocks noChangeArrowheads="1"/>
                </p:cNvSpPr>
                <p:nvPr/>
              </p:nvSpPr>
              <p:spPr bwMode="auto">
                <a:xfrm>
                  <a:off x="2976" y="1152"/>
                  <a:ext cx="336" cy="1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8409" name="Rectangle 16"/>
              <p:cNvSpPr>
                <a:spLocks noChangeArrowheads="1"/>
              </p:cNvSpPr>
              <p:nvPr/>
            </p:nvSpPr>
            <p:spPr bwMode="auto">
              <a:xfrm>
                <a:off x="1031" y="2016"/>
                <a:ext cx="384" cy="57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8375" name="Line 17"/>
            <p:cNvSpPr>
              <a:spLocks noChangeShapeType="1"/>
            </p:cNvSpPr>
            <p:nvPr/>
          </p:nvSpPr>
          <p:spPr bwMode="auto">
            <a:xfrm>
              <a:off x="528" y="720"/>
              <a:ext cx="1056"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76" name="Line 18"/>
            <p:cNvSpPr>
              <a:spLocks noChangeShapeType="1"/>
            </p:cNvSpPr>
            <p:nvPr/>
          </p:nvSpPr>
          <p:spPr bwMode="auto">
            <a:xfrm>
              <a:off x="576" y="1920"/>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77" name="Line 19"/>
            <p:cNvSpPr>
              <a:spLocks noChangeShapeType="1"/>
            </p:cNvSpPr>
            <p:nvPr/>
          </p:nvSpPr>
          <p:spPr bwMode="auto">
            <a:xfrm>
              <a:off x="960" y="1920"/>
              <a:ext cx="0" cy="1152"/>
            </a:xfrm>
            <a:prstGeom prst="line">
              <a:avLst/>
            </a:prstGeom>
            <a:noFill/>
            <a:ln w="50800">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78" name="Line 20"/>
            <p:cNvSpPr>
              <a:spLocks noChangeShapeType="1"/>
            </p:cNvSpPr>
            <p:nvPr/>
          </p:nvSpPr>
          <p:spPr bwMode="auto">
            <a:xfrm>
              <a:off x="960" y="945"/>
              <a:ext cx="0" cy="975"/>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79" name="Line 21"/>
            <p:cNvSpPr>
              <a:spLocks noChangeShapeType="1"/>
            </p:cNvSpPr>
            <p:nvPr/>
          </p:nvSpPr>
          <p:spPr bwMode="auto">
            <a:xfrm>
              <a:off x="2448" y="3072"/>
              <a:ext cx="91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80" name="Line 22"/>
            <p:cNvSpPr>
              <a:spLocks noChangeShapeType="1"/>
            </p:cNvSpPr>
            <p:nvPr/>
          </p:nvSpPr>
          <p:spPr bwMode="auto">
            <a:xfrm>
              <a:off x="2448" y="934"/>
              <a:ext cx="91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81" name="Line 23"/>
            <p:cNvSpPr>
              <a:spLocks noChangeShapeType="1"/>
            </p:cNvSpPr>
            <p:nvPr/>
          </p:nvSpPr>
          <p:spPr bwMode="auto">
            <a:xfrm flipV="1">
              <a:off x="3360" y="912"/>
              <a:ext cx="0" cy="912"/>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82" name="Text Box 24"/>
            <p:cNvSpPr txBox="1">
              <a:spLocks noChangeArrowheads="1"/>
            </p:cNvSpPr>
            <p:nvPr/>
          </p:nvSpPr>
          <p:spPr bwMode="auto">
            <a:xfrm>
              <a:off x="288" y="576"/>
              <a:ext cx="25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A</a:t>
              </a:r>
            </a:p>
          </p:txBody>
        </p:sp>
        <p:sp>
          <p:nvSpPr>
            <p:cNvPr id="58383" name="Text Box 25"/>
            <p:cNvSpPr txBox="1">
              <a:spLocks noChangeArrowheads="1"/>
            </p:cNvSpPr>
            <p:nvPr/>
          </p:nvSpPr>
          <p:spPr bwMode="auto">
            <a:xfrm>
              <a:off x="291" y="1776"/>
              <a:ext cx="23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B</a:t>
              </a:r>
            </a:p>
          </p:txBody>
        </p:sp>
        <p:sp>
          <p:nvSpPr>
            <p:cNvPr id="58384" name="Text Box 26"/>
            <p:cNvSpPr txBox="1">
              <a:spLocks noChangeArrowheads="1"/>
            </p:cNvSpPr>
            <p:nvPr/>
          </p:nvSpPr>
          <p:spPr bwMode="auto">
            <a:xfrm>
              <a:off x="288" y="3120"/>
              <a:ext cx="23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latin typeface="Comic Sans MS" pitchFamily="66" charset="0"/>
                </a:rPr>
                <a:t>C</a:t>
              </a:r>
            </a:p>
          </p:txBody>
        </p:sp>
        <p:sp>
          <p:nvSpPr>
            <p:cNvPr id="58385" name="Line 27"/>
            <p:cNvSpPr>
              <a:spLocks noChangeShapeType="1"/>
            </p:cNvSpPr>
            <p:nvPr/>
          </p:nvSpPr>
          <p:spPr bwMode="auto">
            <a:xfrm>
              <a:off x="1392" y="960"/>
              <a:ext cx="19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86" name="Line 28"/>
            <p:cNvSpPr>
              <a:spLocks noChangeShapeType="1"/>
            </p:cNvSpPr>
            <p:nvPr/>
          </p:nvSpPr>
          <p:spPr bwMode="auto">
            <a:xfrm>
              <a:off x="960" y="960"/>
              <a:ext cx="24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nvGrpSpPr>
            <p:cNvPr id="58387" name="Group 29"/>
            <p:cNvGrpSpPr>
              <a:grpSpLocks/>
            </p:cNvGrpSpPr>
            <p:nvPr/>
          </p:nvGrpSpPr>
          <p:grpSpPr bwMode="auto">
            <a:xfrm>
              <a:off x="1152" y="912"/>
              <a:ext cx="214" cy="121"/>
              <a:chOff x="3238" y="2519"/>
              <a:chExt cx="214" cy="121"/>
            </a:xfrm>
          </p:grpSpPr>
          <p:sp>
            <p:nvSpPr>
              <p:cNvPr id="58406" name="AutoShape 30"/>
              <p:cNvSpPr>
                <a:spLocks noChangeArrowheads="1"/>
              </p:cNvSpPr>
              <p:nvPr/>
            </p:nvSpPr>
            <p:spPr bwMode="auto">
              <a:xfrm rot="-9000000">
                <a:off x="3238" y="2519"/>
                <a:ext cx="151" cy="121"/>
              </a:xfrm>
              <a:prstGeom prst="triangle">
                <a:avLst>
                  <a:gd name="adj" fmla="val 50000"/>
                </a:avLst>
              </a:prstGeom>
              <a:solidFill>
                <a:schemeClr val="bg1"/>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8407" name="Oval 31"/>
              <p:cNvSpPr>
                <a:spLocks noChangeArrowheads="1"/>
              </p:cNvSpPr>
              <p:nvPr/>
            </p:nvSpPr>
            <p:spPr bwMode="auto">
              <a:xfrm>
                <a:off x="3413" y="2544"/>
                <a:ext cx="39" cy="36"/>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sp>
          <p:nvSpPr>
            <p:cNvPr id="58388" name="Line 32"/>
            <p:cNvSpPr>
              <a:spLocks noChangeShapeType="1"/>
            </p:cNvSpPr>
            <p:nvPr/>
          </p:nvSpPr>
          <p:spPr bwMode="auto">
            <a:xfrm>
              <a:off x="1152" y="1176"/>
              <a:ext cx="0" cy="2088"/>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nvGrpSpPr>
            <p:cNvPr id="58389" name="Group 33"/>
            <p:cNvGrpSpPr>
              <a:grpSpLocks/>
            </p:cNvGrpSpPr>
            <p:nvPr/>
          </p:nvGrpSpPr>
          <p:grpSpPr bwMode="auto">
            <a:xfrm>
              <a:off x="1152" y="1127"/>
              <a:ext cx="432" cy="121"/>
              <a:chOff x="1392" y="1344"/>
              <a:chExt cx="432" cy="121"/>
            </a:xfrm>
          </p:grpSpPr>
          <p:sp>
            <p:nvSpPr>
              <p:cNvPr id="58401" name="Line 34"/>
              <p:cNvSpPr>
                <a:spLocks noChangeShapeType="1"/>
              </p:cNvSpPr>
              <p:nvPr/>
            </p:nvSpPr>
            <p:spPr bwMode="auto">
              <a:xfrm>
                <a:off x="1728" y="1392"/>
                <a:ext cx="96"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402" name="Line 35"/>
              <p:cNvSpPr>
                <a:spLocks noChangeShapeType="1"/>
              </p:cNvSpPr>
              <p:nvPr/>
            </p:nvSpPr>
            <p:spPr bwMode="auto">
              <a:xfrm>
                <a:off x="1392" y="1392"/>
                <a:ext cx="19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nvGrpSpPr>
              <p:cNvPr id="58403" name="Group 36"/>
              <p:cNvGrpSpPr>
                <a:grpSpLocks/>
              </p:cNvGrpSpPr>
              <p:nvPr/>
            </p:nvGrpSpPr>
            <p:grpSpPr bwMode="auto">
              <a:xfrm>
                <a:off x="1488" y="1344"/>
                <a:ext cx="214" cy="121"/>
                <a:chOff x="3238" y="2519"/>
                <a:chExt cx="214" cy="121"/>
              </a:xfrm>
            </p:grpSpPr>
            <p:sp>
              <p:nvSpPr>
                <p:cNvPr id="58404" name="AutoShape 37"/>
                <p:cNvSpPr>
                  <a:spLocks noChangeArrowheads="1"/>
                </p:cNvSpPr>
                <p:nvPr/>
              </p:nvSpPr>
              <p:spPr bwMode="auto">
                <a:xfrm rot="-9000000">
                  <a:off x="3238" y="2519"/>
                  <a:ext cx="151" cy="121"/>
                </a:xfrm>
                <a:prstGeom prst="triangle">
                  <a:avLst>
                    <a:gd name="adj" fmla="val 50000"/>
                  </a:avLst>
                </a:prstGeom>
                <a:solidFill>
                  <a:schemeClr val="bg1"/>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8405" name="Oval 38"/>
                <p:cNvSpPr>
                  <a:spLocks noChangeArrowheads="1"/>
                </p:cNvSpPr>
                <p:nvPr/>
              </p:nvSpPr>
              <p:spPr bwMode="auto">
                <a:xfrm>
                  <a:off x="3413" y="2544"/>
                  <a:ext cx="39" cy="36"/>
                </a:xfrm>
                <a:prstGeom prst="ellipse">
                  <a:avLst/>
                </a:prstGeom>
                <a:solidFill>
                  <a:schemeClr val="bg1"/>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grpSp>
        </p:grpSp>
        <p:sp>
          <p:nvSpPr>
            <p:cNvPr id="58390" name="Line 39"/>
            <p:cNvSpPr>
              <a:spLocks noChangeShapeType="1"/>
            </p:cNvSpPr>
            <p:nvPr/>
          </p:nvSpPr>
          <p:spPr bwMode="auto">
            <a:xfrm>
              <a:off x="720" y="720"/>
              <a:ext cx="0" cy="2160"/>
            </a:xfrm>
            <a:prstGeom prst="line">
              <a:avLst/>
            </a:prstGeom>
            <a:noFill/>
            <a:ln w="50800">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91" name="Line 40"/>
            <p:cNvSpPr>
              <a:spLocks noChangeShapeType="1"/>
            </p:cNvSpPr>
            <p:nvPr/>
          </p:nvSpPr>
          <p:spPr bwMode="auto">
            <a:xfrm>
              <a:off x="720" y="2880"/>
              <a:ext cx="864" cy="0"/>
            </a:xfrm>
            <a:prstGeom prst="line">
              <a:avLst/>
            </a:prstGeom>
            <a:noFill/>
            <a:ln w="50800">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92" name="Line 41"/>
            <p:cNvSpPr>
              <a:spLocks noChangeShapeType="1"/>
            </p:cNvSpPr>
            <p:nvPr/>
          </p:nvSpPr>
          <p:spPr bwMode="auto">
            <a:xfrm>
              <a:off x="1152" y="3264"/>
              <a:ext cx="432" cy="0"/>
            </a:xfrm>
            <a:prstGeom prst="line">
              <a:avLst/>
            </a:prstGeom>
            <a:noFill/>
            <a:ln w="50800">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93" name="Line 42"/>
            <p:cNvSpPr>
              <a:spLocks noChangeShapeType="1"/>
            </p:cNvSpPr>
            <p:nvPr/>
          </p:nvSpPr>
          <p:spPr bwMode="auto">
            <a:xfrm>
              <a:off x="960" y="3072"/>
              <a:ext cx="624" cy="0"/>
            </a:xfrm>
            <a:prstGeom prst="line">
              <a:avLst/>
            </a:prstGeom>
            <a:noFill/>
            <a:ln w="50800">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94" name="Rectangle 43"/>
            <p:cNvSpPr>
              <a:spLocks noChangeArrowheads="1"/>
            </p:cNvSpPr>
            <p:nvPr/>
          </p:nvSpPr>
          <p:spPr bwMode="auto">
            <a:xfrm>
              <a:off x="4368" y="1920"/>
              <a:ext cx="768" cy="2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8395" name="Line 44"/>
            <p:cNvSpPr>
              <a:spLocks noChangeShapeType="1"/>
            </p:cNvSpPr>
            <p:nvPr/>
          </p:nvSpPr>
          <p:spPr bwMode="auto">
            <a:xfrm>
              <a:off x="4368" y="2016"/>
              <a:ext cx="72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96" name="Rectangle 45"/>
            <p:cNvSpPr>
              <a:spLocks noChangeArrowheads="1"/>
            </p:cNvSpPr>
            <p:nvPr/>
          </p:nvSpPr>
          <p:spPr bwMode="auto">
            <a:xfrm>
              <a:off x="3360" y="1824"/>
              <a:ext cx="336" cy="4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8397" name="Line 46"/>
            <p:cNvSpPr>
              <a:spLocks noChangeShapeType="1"/>
            </p:cNvSpPr>
            <p:nvPr/>
          </p:nvSpPr>
          <p:spPr bwMode="auto">
            <a:xfrm>
              <a:off x="3360" y="1824"/>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398" name="Rectangle 47"/>
            <p:cNvSpPr>
              <a:spLocks noChangeArrowheads="1"/>
            </p:cNvSpPr>
            <p:nvPr/>
          </p:nvSpPr>
          <p:spPr bwMode="auto">
            <a:xfrm>
              <a:off x="3360" y="2160"/>
              <a:ext cx="336" cy="9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endParaRPr lang="en-GB" altLang="en-US">
                <a:solidFill>
                  <a:srgbClr val="000000"/>
                </a:solidFill>
              </a:endParaRPr>
            </a:p>
          </p:txBody>
        </p:sp>
        <p:sp>
          <p:nvSpPr>
            <p:cNvPr id="58399" name="Line 48"/>
            <p:cNvSpPr>
              <a:spLocks noChangeShapeType="1"/>
            </p:cNvSpPr>
            <p:nvPr/>
          </p:nvSpPr>
          <p:spPr bwMode="auto">
            <a:xfrm>
              <a:off x="3360" y="2208"/>
              <a:ext cx="336"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8400" name="Line 49"/>
            <p:cNvSpPr>
              <a:spLocks noChangeShapeType="1"/>
            </p:cNvSpPr>
            <p:nvPr/>
          </p:nvSpPr>
          <p:spPr bwMode="auto">
            <a:xfrm flipV="1">
              <a:off x="3360" y="2208"/>
              <a:ext cx="0" cy="864"/>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spTree>
    <p:extLst>
      <p:ext uri="{BB962C8B-B14F-4D97-AF65-F5344CB8AC3E}">
        <p14:creationId xmlns:p14="http://schemas.microsoft.com/office/powerpoint/2010/main" val="208441251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2"/>
          <p:cNvSpPr txBox="1">
            <a:spLocks noChangeArrowheads="1"/>
          </p:cNvSpPr>
          <p:nvPr/>
        </p:nvSpPr>
        <p:spPr bwMode="auto">
          <a:xfrm>
            <a:off x="373063" y="365125"/>
            <a:ext cx="8709025"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We discussed the use of the minterm when there are a few 1s and more</a:t>
            </a:r>
          </a:p>
          <a:p>
            <a:pPr eaLnBrk="0" fontAlgn="base" hangingPunct="0">
              <a:spcBef>
                <a:spcPct val="0"/>
              </a:spcBef>
              <a:spcAft>
                <a:spcPct val="0"/>
              </a:spcAft>
            </a:pPr>
            <a:r>
              <a:rPr lang="en-GB" altLang="en-US" sz="2000">
                <a:solidFill>
                  <a:srgbClr val="000000"/>
                </a:solidFill>
                <a:latin typeface="Comic Sans MS" pitchFamily="66" charset="0"/>
              </a:rPr>
              <a:t>zeros in the truth table. There is an alternative way to simplify the</a:t>
            </a:r>
          </a:p>
          <a:p>
            <a:pPr eaLnBrk="0" fontAlgn="base" hangingPunct="0">
              <a:spcBef>
                <a:spcPct val="0"/>
              </a:spcBef>
              <a:spcAft>
                <a:spcPct val="0"/>
              </a:spcAft>
            </a:pPr>
            <a:r>
              <a:rPr lang="en-GB" altLang="en-US" sz="2000">
                <a:solidFill>
                  <a:srgbClr val="000000"/>
                </a:solidFill>
                <a:latin typeface="Comic Sans MS" pitchFamily="66" charset="0"/>
              </a:rPr>
              <a:t>results if there are more 1’s than 0’s.  </a:t>
            </a: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r>
              <a:rPr lang="en-GB" altLang="en-US" sz="2000">
                <a:solidFill>
                  <a:srgbClr val="000000"/>
                </a:solidFill>
                <a:latin typeface="Comic Sans MS" pitchFamily="66" charset="0"/>
              </a:rPr>
              <a:t>Consider the usual 2 input OR  truth table</a:t>
            </a:r>
          </a:p>
        </p:txBody>
      </p:sp>
      <p:graphicFrame>
        <p:nvGraphicFramePr>
          <p:cNvPr id="59395" name="Object 3"/>
          <p:cNvGraphicFramePr>
            <a:graphicFrameLocks noChangeAspect="1"/>
          </p:cNvGraphicFramePr>
          <p:nvPr/>
        </p:nvGraphicFramePr>
        <p:xfrm>
          <a:off x="460375" y="2514600"/>
          <a:ext cx="6319838" cy="1597025"/>
        </p:xfrm>
        <a:graphic>
          <a:graphicData uri="http://schemas.openxmlformats.org/presentationml/2006/ole">
            <mc:AlternateContent xmlns:mc="http://schemas.openxmlformats.org/markup-compatibility/2006">
              <mc:Choice xmlns:v="urn:schemas-microsoft-com:vml" Requires="v">
                <p:oleObj spid="_x0000_s16392" name="Document" r:id="rId3" imgW="5629656" imgH="1423416" progId="Word.Document.8">
                  <p:embed/>
                </p:oleObj>
              </mc:Choice>
              <mc:Fallback>
                <p:oleObj name="Document" r:id="rId3" imgW="5629656" imgH="1423416"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 y="2514600"/>
                        <a:ext cx="6319838" cy="1597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9396" name="Line 4"/>
          <p:cNvSpPr>
            <a:spLocks noChangeShapeType="1"/>
          </p:cNvSpPr>
          <p:nvPr/>
        </p:nvSpPr>
        <p:spPr bwMode="auto">
          <a:xfrm>
            <a:off x="4876800" y="3581400"/>
            <a:ext cx="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nvGrpSpPr>
          <p:cNvPr id="59397" name="Group 5"/>
          <p:cNvGrpSpPr>
            <a:grpSpLocks/>
          </p:cNvGrpSpPr>
          <p:nvPr/>
        </p:nvGrpSpPr>
        <p:grpSpPr bwMode="auto">
          <a:xfrm>
            <a:off x="3657600" y="2514600"/>
            <a:ext cx="5105400" cy="396875"/>
            <a:chOff x="2304" y="1584"/>
            <a:chExt cx="3216" cy="250"/>
          </a:xfrm>
        </p:grpSpPr>
        <p:sp>
          <p:nvSpPr>
            <p:cNvPr id="59403" name="Text Box 6"/>
            <p:cNvSpPr txBox="1">
              <a:spLocks noChangeArrowheads="1"/>
            </p:cNvSpPr>
            <p:nvPr/>
          </p:nvSpPr>
          <p:spPr bwMode="auto">
            <a:xfrm>
              <a:off x="2304" y="1584"/>
              <a:ext cx="321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The Boolean </a:t>
              </a:r>
              <a:r>
                <a:rPr lang="en-GB" altLang="en-US" sz="2000" u="sng">
                  <a:solidFill>
                    <a:srgbClr val="000000"/>
                  </a:solidFill>
                  <a:latin typeface="Comic Sans MS" pitchFamily="66" charset="0"/>
                </a:rPr>
                <a:t>minterm</a:t>
              </a:r>
              <a:r>
                <a:rPr lang="en-GB" altLang="en-US" sz="2000">
                  <a:solidFill>
                    <a:srgbClr val="000000"/>
                  </a:solidFill>
                  <a:latin typeface="Comic Sans MS" pitchFamily="66" charset="0"/>
                </a:rPr>
                <a:t> is   A B + A B + A B</a:t>
              </a:r>
            </a:p>
          </p:txBody>
        </p:sp>
        <p:sp>
          <p:nvSpPr>
            <p:cNvPr id="59404" name="Line 7"/>
            <p:cNvSpPr>
              <a:spLocks noChangeShapeType="1"/>
            </p:cNvSpPr>
            <p:nvPr/>
          </p:nvSpPr>
          <p:spPr bwMode="auto">
            <a:xfrm>
              <a:off x="4224" y="1584"/>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9405" name="Line 8"/>
            <p:cNvSpPr>
              <a:spLocks noChangeShapeType="1"/>
            </p:cNvSpPr>
            <p:nvPr/>
          </p:nvSpPr>
          <p:spPr bwMode="auto">
            <a:xfrm>
              <a:off x="4800" y="1584"/>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grpSp>
        <p:nvGrpSpPr>
          <p:cNvPr id="59398" name="Group 9"/>
          <p:cNvGrpSpPr>
            <a:grpSpLocks/>
          </p:cNvGrpSpPr>
          <p:nvPr/>
        </p:nvGrpSpPr>
        <p:grpSpPr bwMode="auto">
          <a:xfrm>
            <a:off x="3657600" y="3108325"/>
            <a:ext cx="5105400" cy="396875"/>
            <a:chOff x="2304" y="1958"/>
            <a:chExt cx="3216" cy="250"/>
          </a:xfrm>
        </p:grpSpPr>
        <p:sp>
          <p:nvSpPr>
            <p:cNvPr id="59400" name="Text Box 10"/>
            <p:cNvSpPr txBox="1">
              <a:spLocks noChangeArrowheads="1"/>
            </p:cNvSpPr>
            <p:nvPr/>
          </p:nvSpPr>
          <p:spPr bwMode="auto">
            <a:xfrm>
              <a:off x="2304" y="1958"/>
              <a:ext cx="321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The remaining term is       A B</a:t>
              </a:r>
            </a:p>
          </p:txBody>
        </p:sp>
        <p:sp>
          <p:nvSpPr>
            <p:cNvPr id="59401" name="Line 11"/>
            <p:cNvSpPr>
              <a:spLocks noChangeShapeType="1"/>
            </p:cNvSpPr>
            <p:nvPr/>
          </p:nvSpPr>
          <p:spPr bwMode="auto">
            <a:xfrm>
              <a:off x="4272" y="1968"/>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59402" name="Line 12"/>
            <p:cNvSpPr>
              <a:spLocks noChangeShapeType="1"/>
            </p:cNvSpPr>
            <p:nvPr/>
          </p:nvSpPr>
          <p:spPr bwMode="auto">
            <a:xfrm>
              <a:off x="4464" y="1968"/>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sp>
        <p:nvSpPr>
          <p:cNvPr id="59399" name="Text Box 13"/>
          <p:cNvSpPr txBox="1">
            <a:spLocks noChangeArrowheads="1"/>
          </p:cNvSpPr>
          <p:nvPr/>
        </p:nvSpPr>
        <p:spPr bwMode="auto">
          <a:xfrm>
            <a:off x="3795713" y="3827463"/>
            <a:ext cx="4632325"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We know that since this is an OR </a:t>
            </a:r>
          </a:p>
          <a:p>
            <a:pPr eaLnBrk="0" fontAlgn="base" hangingPunct="0">
              <a:spcBef>
                <a:spcPct val="0"/>
              </a:spcBef>
              <a:spcAft>
                <a:spcPct val="0"/>
              </a:spcAft>
            </a:pPr>
            <a:r>
              <a:rPr lang="en-GB" altLang="en-US" sz="2000">
                <a:solidFill>
                  <a:srgbClr val="000000"/>
                </a:solidFill>
                <a:latin typeface="Comic Sans MS" pitchFamily="66" charset="0"/>
              </a:rPr>
              <a:t>gate that the simplified Boolean</a:t>
            </a:r>
          </a:p>
          <a:p>
            <a:pPr eaLnBrk="0" fontAlgn="base" hangingPunct="0">
              <a:spcBef>
                <a:spcPct val="0"/>
              </a:spcBef>
              <a:spcAft>
                <a:spcPct val="0"/>
              </a:spcAft>
            </a:pPr>
            <a:r>
              <a:rPr lang="en-GB" altLang="en-US" sz="2000">
                <a:solidFill>
                  <a:srgbClr val="000000"/>
                </a:solidFill>
                <a:latin typeface="Comic Sans MS" pitchFamily="66" charset="0"/>
              </a:rPr>
              <a:t>expression is Y = A + B</a:t>
            </a:r>
          </a:p>
          <a:p>
            <a:pPr eaLnBrk="0" fontAlgn="base" hangingPunct="0">
              <a:spcBef>
                <a:spcPct val="0"/>
              </a:spcBef>
              <a:spcAft>
                <a:spcPct val="0"/>
              </a:spcAft>
            </a:pPr>
            <a:endParaRPr lang="en-GB" altLang="en-US" sz="2000">
              <a:solidFill>
                <a:srgbClr val="000000"/>
              </a:solidFill>
              <a:latin typeface="Comic Sans MS" pitchFamily="66" charset="0"/>
            </a:endParaRPr>
          </a:p>
          <a:p>
            <a:pPr eaLnBrk="0" fontAlgn="base" hangingPunct="0">
              <a:spcBef>
                <a:spcPct val="0"/>
              </a:spcBef>
              <a:spcAft>
                <a:spcPct val="0"/>
              </a:spcAft>
            </a:pPr>
            <a:r>
              <a:rPr lang="en-GB" altLang="en-US" sz="2000">
                <a:solidFill>
                  <a:srgbClr val="000000"/>
                </a:solidFill>
                <a:latin typeface="Comic Sans MS" pitchFamily="66" charset="0"/>
              </a:rPr>
              <a:t>How do we get this from the minterm</a:t>
            </a:r>
          </a:p>
          <a:p>
            <a:pPr eaLnBrk="0" fontAlgn="base" hangingPunct="0">
              <a:spcBef>
                <a:spcPct val="0"/>
              </a:spcBef>
              <a:spcAft>
                <a:spcPct val="0"/>
              </a:spcAft>
            </a:pPr>
            <a:r>
              <a:rPr lang="en-GB" altLang="en-US" sz="2000">
                <a:solidFill>
                  <a:srgbClr val="000000"/>
                </a:solidFill>
                <a:latin typeface="Comic Sans MS" pitchFamily="66" charset="0"/>
              </a:rPr>
              <a:t>or maxterm?</a:t>
            </a:r>
            <a:endParaRPr lang="en-GB" altLang="en-US" sz="2400" b="1">
              <a:solidFill>
                <a:srgbClr val="000000"/>
              </a:solidFill>
              <a:latin typeface="Times New Roman" pitchFamily="18" charset="0"/>
            </a:endParaRPr>
          </a:p>
        </p:txBody>
      </p:sp>
    </p:spTree>
    <p:extLst>
      <p:ext uri="{BB962C8B-B14F-4D97-AF65-F5344CB8AC3E}">
        <p14:creationId xmlns:p14="http://schemas.microsoft.com/office/powerpoint/2010/main" val="292252685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ext Box 2"/>
          <p:cNvSpPr txBox="1">
            <a:spLocks noChangeArrowheads="1"/>
          </p:cNvSpPr>
          <p:nvPr/>
        </p:nvSpPr>
        <p:spPr bwMode="auto">
          <a:xfrm>
            <a:off x="373063" y="365125"/>
            <a:ext cx="81407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Given that the maxterm is            we can find the simplified    </a:t>
            </a:r>
          </a:p>
          <a:p>
            <a:pPr eaLnBrk="0" fontAlgn="base" hangingPunct="0">
              <a:spcBef>
                <a:spcPct val="0"/>
              </a:spcBef>
              <a:spcAft>
                <a:spcPct val="0"/>
              </a:spcAft>
            </a:pPr>
            <a:r>
              <a:rPr lang="en-GB" altLang="en-US" sz="2000">
                <a:solidFill>
                  <a:srgbClr val="000000"/>
                </a:solidFill>
                <a:latin typeface="Comic Sans MS" pitchFamily="66" charset="0"/>
              </a:rPr>
              <a:t>Boolean expression with NOT elements using </a:t>
            </a:r>
            <a:r>
              <a:rPr lang="en-GB" altLang="en-US" sz="2000" b="1">
                <a:solidFill>
                  <a:srgbClr val="000000"/>
                </a:solidFill>
                <a:latin typeface="Comic Sans MS" pitchFamily="66" charset="0"/>
              </a:rPr>
              <a:t>DeMorgan’s theorem</a:t>
            </a:r>
            <a:r>
              <a:rPr lang="en-GB" altLang="en-US" sz="2000">
                <a:solidFill>
                  <a:srgbClr val="000000"/>
                </a:solidFill>
                <a:latin typeface="Comic Sans MS" pitchFamily="66" charset="0"/>
              </a:rPr>
              <a:t> </a:t>
            </a:r>
          </a:p>
        </p:txBody>
      </p:sp>
      <p:grpSp>
        <p:nvGrpSpPr>
          <p:cNvPr id="60419" name="Group 3"/>
          <p:cNvGrpSpPr>
            <a:grpSpLocks/>
          </p:cNvGrpSpPr>
          <p:nvPr/>
        </p:nvGrpSpPr>
        <p:grpSpPr bwMode="auto">
          <a:xfrm>
            <a:off x="3657600" y="365125"/>
            <a:ext cx="685800" cy="396875"/>
            <a:chOff x="3936" y="2640"/>
            <a:chExt cx="432" cy="250"/>
          </a:xfrm>
        </p:grpSpPr>
        <p:sp>
          <p:nvSpPr>
            <p:cNvPr id="60436" name="Text Box 4"/>
            <p:cNvSpPr txBox="1">
              <a:spLocks noChangeArrowheads="1"/>
            </p:cNvSpPr>
            <p:nvPr/>
          </p:nvSpPr>
          <p:spPr bwMode="auto">
            <a:xfrm>
              <a:off x="3936" y="2640"/>
              <a:ext cx="432"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A B</a:t>
              </a:r>
            </a:p>
          </p:txBody>
        </p:sp>
        <p:sp>
          <p:nvSpPr>
            <p:cNvPr id="60437" name="Line 5"/>
            <p:cNvSpPr>
              <a:spLocks noChangeShapeType="1"/>
            </p:cNvSpPr>
            <p:nvPr/>
          </p:nvSpPr>
          <p:spPr bwMode="auto">
            <a:xfrm>
              <a:off x="3984" y="2640"/>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38" name="Line 6"/>
            <p:cNvSpPr>
              <a:spLocks noChangeShapeType="1"/>
            </p:cNvSpPr>
            <p:nvPr/>
          </p:nvSpPr>
          <p:spPr bwMode="auto">
            <a:xfrm>
              <a:off x="4176" y="2640"/>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grpSp>
        <p:nvGrpSpPr>
          <p:cNvPr id="60420" name="Group 7"/>
          <p:cNvGrpSpPr>
            <a:grpSpLocks/>
          </p:cNvGrpSpPr>
          <p:nvPr/>
        </p:nvGrpSpPr>
        <p:grpSpPr bwMode="auto">
          <a:xfrm>
            <a:off x="1447800" y="1295400"/>
            <a:ext cx="7010400" cy="396875"/>
            <a:chOff x="912" y="816"/>
            <a:chExt cx="4416" cy="250"/>
          </a:xfrm>
        </p:grpSpPr>
        <p:sp>
          <p:nvSpPr>
            <p:cNvPr id="60429" name="Text Box 8"/>
            <p:cNvSpPr txBox="1">
              <a:spLocks noChangeArrowheads="1"/>
            </p:cNvSpPr>
            <p:nvPr/>
          </p:nvSpPr>
          <p:spPr bwMode="auto">
            <a:xfrm>
              <a:off x="912" y="816"/>
              <a:ext cx="441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a:solidFill>
                    <a:srgbClr val="000000"/>
                  </a:solidFill>
                  <a:latin typeface="Comic Sans MS" pitchFamily="66" charset="0"/>
                </a:rPr>
                <a:t>A B   =  A + B    (1)            A + B   =  A  B      (2) </a:t>
              </a:r>
            </a:p>
          </p:txBody>
        </p:sp>
        <p:sp>
          <p:nvSpPr>
            <p:cNvPr id="60430" name="Line 9"/>
            <p:cNvSpPr>
              <a:spLocks noChangeShapeType="1"/>
            </p:cNvSpPr>
            <p:nvPr/>
          </p:nvSpPr>
          <p:spPr bwMode="auto">
            <a:xfrm>
              <a:off x="960" y="816"/>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31" name="Line 10"/>
            <p:cNvSpPr>
              <a:spLocks noChangeShapeType="1"/>
            </p:cNvSpPr>
            <p:nvPr/>
          </p:nvSpPr>
          <p:spPr bwMode="auto">
            <a:xfrm>
              <a:off x="1152" y="816"/>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32" name="Line 11"/>
            <p:cNvSpPr>
              <a:spLocks noChangeShapeType="1"/>
            </p:cNvSpPr>
            <p:nvPr/>
          </p:nvSpPr>
          <p:spPr bwMode="auto">
            <a:xfrm>
              <a:off x="1584" y="816"/>
              <a:ext cx="38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33" name="Line 12"/>
            <p:cNvSpPr>
              <a:spLocks noChangeShapeType="1"/>
            </p:cNvSpPr>
            <p:nvPr/>
          </p:nvSpPr>
          <p:spPr bwMode="auto">
            <a:xfrm>
              <a:off x="2928" y="816"/>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34" name="Line 13"/>
            <p:cNvSpPr>
              <a:spLocks noChangeShapeType="1"/>
            </p:cNvSpPr>
            <p:nvPr/>
          </p:nvSpPr>
          <p:spPr bwMode="auto">
            <a:xfrm>
              <a:off x="3168" y="816"/>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35" name="Line 14"/>
            <p:cNvSpPr>
              <a:spLocks noChangeShapeType="1"/>
            </p:cNvSpPr>
            <p:nvPr/>
          </p:nvSpPr>
          <p:spPr bwMode="auto">
            <a:xfrm>
              <a:off x="3648" y="816"/>
              <a:ext cx="288"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sp>
        <p:nvSpPr>
          <p:cNvPr id="60421" name="Text Box 15"/>
          <p:cNvSpPr txBox="1">
            <a:spLocks noChangeArrowheads="1"/>
          </p:cNvSpPr>
          <p:nvPr/>
        </p:nvSpPr>
        <p:spPr bwMode="auto">
          <a:xfrm>
            <a:off x="439738" y="2193925"/>
            <a:ext cx="7925568"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dirty="0">
                <a:solidFill>
                  <a:srgbClr val="000000"/>
                </a:solidFill>
                <a:latin typeface="Comic Sans MS" pitchFamily="66" charset="0"/>
              </a:rPr>
              <a:t>To simplify a complicated expression using </a:t>
            </a:r>
            <a:r>
              <a:rPr lang="en-GB" altLang="en-US" sz="2000" dirty="0" err="1">
                <a:solidFill>
                  <a:srgbClr val="000000"/>
                </a:solidFill>
                <a:latin typeface="Comic Sans MS" pitchFamily="66" charset="0"/>
              </a:rPr>
              <a:t>DeMorgan’s</a:t>
            </a:r>
            <a:r>
              <a:rPr lang="en-GB" altLang="en-US" sz="2000" dirty="0">
                <a:solidFill>
                  <a:srgbClr val="000000"/>
                </a:solidFill>
                <a:latin typeface="Comic Sans MS" pitchFamily="66" charset="0"/>
              </a:rPr>
              <a:t> theorems</a:t>
            </a:r>
          </a:p>
          <a:p>
            <a:pPr eaLnBrk="0" fontAlgn="base" hangingPunct="0">
              <a:spcBef>
                <a:spcPct val="0"/>
              </a:spcBef>
              <a:spcAft>
                <a:spcPct val="0"/>
              </a:spcAft>
            </a:pPr>
            <a:endParaRPr lang="en-GB" altLang="en-US" sz="2000" dirty="0">
              <a:solidFill>
                <a:srgbClr val="000000"/>
              </a:solidFill>
              <a:latin typeface="Comic Sans MS" pitchFamily="66" charset="0"/>
            </a:endParaRPr>
          </a:p>
          <a:p>
            <a:pPr eaLnBrk="0" fontAlgn="base" hangingPunct="0">
              <a:spcBef>
                <a:spcPct val="0"/>
              </a:spcBef>
              <a:spcAft>
                <a:spcPct val="0"/>
              </a:spcAft>
            </a:pPr>
            <a:r>
              <a:rPr lang="en-GB" altLang="en-US" sz="2000" dirty="0" smtClean="0">
                <a:solidFill>
                  <a:srgbClr val="000000"/>
                </a:solidFill>
                <a:latin typeface="Comic Sans MS" pitchFamily="66" charset="0"/>
              </a:rPr>
              <a:t>This </a:t>
            </a:r>
            <a:r>
              <a:rPr lang="en-GB" altLang="en-US" sz="2000" dirty="0">
                <a:solidFill>
                  <a:srgbClr val="000000"/>
                </a:solidFill>
                <a:latin typeface="Comic Sans MS" pitchFamily="66" charset="0"/>
              </a:rPr>
              <a:t>procedure will be demonstrated by the following example</a:t>
            </a:r>
          </a:p>
          <a:p>
            <a:pPr eaLnBrk="0" fontAlgn="base" hangingPunct="0">
              <a:spcBef>
                <a:spcPct val="0"/>
              </a:spcBef>
              <a:spcAft>
                <a:spcPct val="0"/>
              </a:spcAft>
            </a:pPr>
            <a:endParaRPr lang="en-GB" altLang="en-US" sz="2000" dirty="0">
              <a:solidFill>
                <a:srgbClr val="000000"/>
              </a:solidFill>
              <a:latin typeface="Comic Sans MS" pitchFamily="66" charset="0"/>
            </a:endParaRPr>
          </a:p>
          <a:p>
            <a:pPr eaLnBrk="0" fontAlgn="base" hangingPunct="0">
              <a:spcBef>
                <a:spcPct val="0"/>
              </a:spcBef>
              <a:spcAft>
                <a:spcPct val="0"/>
              </a:spcAft>
            </a:pPr>
            <a:endParaRPr lang="en-GB" altLang="en-US" sz="2000" dirty="0">
              <a:solidFill>
                <a:srgbClr val="000000"/>
              </a:solidFill>
              <a:latin typeface="Comic Sans MS" pitchFamily="66" charset="0"/>
            </a:endParaRPr>
          </a:p>
          <a:p>
            <a:pPr eaLnBrk="0" fontAlgn="base" hangingPunct="0">
              <a:spcBef>
                <a:spcPct val="0"/>
              </a:spcBef>
              <a:spcAft>
                <a:spcPct val="0"/>
              </a:spcAft>
            </a:pPr>
            <a:endParaRPr lang="en-GB" altLang="en-US" sz="2000" dirty="0">
              <a:solidFill>
                <a:srgbClr val="000000"/>
              </a:solidFill>
              <a:latin typeface="Comic Sans MS" pitchFamily="66" charset="0"/>
            </a:endParaRPr>
          </a:p>
          <a:p>
            <a:pPr eaLnBrk="0" fontAlgn="base" hangingPunct="0">
              <a:spcBef>
                <a:spcPct val="0"/>
              </a:spcBef>
              <a:spcAft>
                <a:spcPct val="0"/>
              </a:spcAft>
            </a:pPr>
            <a:r>
              <a:rPr lang="en-GB" altLang="en-US" sz="2000" dirty="0">
                <a:solidFill>
                  <a:srgbClr val="000000"/>
                </a:solidFill>
                <a:latin typeface="Comic Sans MS" pitchFamily="66" charset="0"/>
              </a:rPr>
              <a:t>Example: Simplify  Y= (A + B + C) . (A + B + C)</a:t>
            </a:r>
          </a:p>
        </p:txBody>
      </p:sp>
      <p:grpSp>
        <p:nvGrpSpPr>
          <p:cNvPr id="60422" name="Group 16"/>
          <p:cNvGrpSpPr>
            <a:grpSpLocks/>
          </p:cNvGrpSpPr>
          <p:nvPr/>
        </p:nvGrpSpPr>
        <p:grpSpPr bwMode="auto">
          <a:xfrm>
            <a:off x="3101411" y="3861048"/>
            <a:ext cx="2895600" cy="152400"/>
            <a:chOff x="1968" y="3408"/>
            <a:chExt cx="1824" cy="96"/>
          </a:xfrm>
        </p:grpSpPr>
        <p:sp>
          <p:nvSpPr>
            <p:cNvPr id="60424" name="Line 17"/>
            <p:cNvSpPr>
              <a:spLocks noChangeShapeType="1"/>
            </p:cNvSpPr>
            <p:nvPr/>
          </p:nvSpPr>
          <p:spPr bwMode="auto">
            <a:xfrm>
              <a:off x="2064" y="3504"/>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25" name="Line 18"/>
            <p:cNvSpPr>
              <a:spLocks noChangeShapeType="1"/>
            </p:cNvSpPr>
            <p:nvPr/>
          </p:nvSpPr>
          <p:spPr bwMode="auto">
            <a:xfrm>
              <a:off x="2304" y="3504"/>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26" name="Line 19"/>
            <p:cNvSpPr>
              <a:spLocks noChangeShapeType="1"/>
            </p:cNvSpPr>
            <p:nvPr/>
          </p:nvSpPr>
          <p:spPr bwMode="auto">
            <a:xfrm>
              <a:off x="2592" y="3504"/>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27" name="Line 20"/>
            <p:cNvSpPr>
              <a:spLocks noChangeShapeType="1"/>
            </p:cNvSpPr>
            <p:nvPr/>
          </p:nvSpPr>
          <p:spPr bwMode="auto">
            <a:xfrm>
              <a:off x="3504" y="3504"/>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60428" name="Line 21"/>
            <p:cNvSpPr>
              <a:spLocks noChangeShapeType="1"/>
            </p:cNvSpPr>
            <p:nvPr/>
          </p:nvSpPr>
          <p:spPr bwMode="auto">
            <a:xfrm>
              <a:off x="1968" y="3408"/>
              <a:ext cx="182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sp>
        <p:nvSpPr>
          <p:cNvPr id="60423" name="Text Box 22"/>
          <p:cNvSpPr txBox="1">
            <a:spLocks noChangeArrowheads="1"/>
          </p:cNvSpPr>
          <p:nvPr/>
        </p:nvSpPr>
        <p:spPr bwMode="auto">
          <a:xfrm>
            <a:off x="7569200" y="44450"/>
            <a:ext cx="1539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400" b="1">
                <a:solidFill>
                  <a:srgbClr val="000000"/>
                </a:solidFill>
                <a:cs typeface="Arial" charset="0"/>
              </a:rPr>
              <a:t>Lecture 4</a:t>
            </a:r>
          </a:p>
        </p:txBody>
      </p:sp>
      <p:sp>
        <p:nvSpPr>
          <p:cNvPr id="23" name="Text Box 2"/>
          <p:cNvSpPr txBox="1">
            <a:spLocks noChangeArrowheads="1"/>
          </p:cNvSpPr>
          <p:nvPr/>
        </p:nvSpPr>
        <p:spPr bwMode="auto">
          <a:xfrm>
            <a:off x="492125" y="4797152"/>
            <a:ext cx="2600392"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b="1" dirty="0" smtClean="0">
                <a:solidFill>
                  <a:srgbClr val="000000"/>
                </a:solidFill>
                <a:latin typeface="Comic Sans MS" pitchFamily="66" charset="0"/>
              </a:rPr>
              <a:t>Exercise: </a:t>
            </a:r>
            <a:r>
              <a:rPr lang="en-GB" altLang="en-US" sz="2000" b="1" dirty="0">
                <a:solidFill>
                  <a:srgbClr val="000000"/>
                </a:solidFill>
                <a:latin typeface="Comic Sans MS" pitchFamily="66" charset="0"/>
              </a:rPr>
              <a:t>S</a:t>
            </a:r>
            <a:r>
              <a:rPr lang="en-GB" altLang="en-US" sz="2000" dirty="0" smtClean="0">
                <a:solidFill>
                  <a:srgbClr val="000000"/>
                </a:solidFill>
                <a:latin typeface="Comic Sans MS" pitchFamily="66" charset="0"/>
              </a:rPr>
              <a:t>implify  </a:t>
            </a:r>
            <a:endParaRPr lang="en-GB" altLang="en-US" sz="2000" dirty="0">
              <a:solidFill>
                <a:srgbClr val="000000"/>
              </a:solidFill>
              <a:latin typeface="Comic Sans MS" pitchFamily="66" charset="0"/>
            </a:endParaRPr>
          </a:p>
          <a:p>
            <a:pPr eaLnBrk="0" fontAlgn="base" hangingPunct="0">
              <a:spcBef>
                <a:spcPct val="0"/>
              </a:spcBef>
              <a:spcAft>
                <a:spcPct val="0"/>
              </a:spcAft>
            </a:pPr>
            <a:endParaRPr lang="en-GB" altLang="en-US" sz="2000" dirty="0">
              <a:solidFill>
                <a:srgbClr val="000000"/>
              </a:solidFill>
              <a:latin typeface="Comic Sans MS" pitchFamily="66" charset="0"/>
            </a:endParaRPr>
          </a:p>
        </p:txBody>
      </p:sp>
      <p:grpSp>
        <p:nvGrpSpPr>
          <p:cNvPr id="24" name="Group 3"/>
          <p:cNvGrpSpPr>
            <a:grpSpLocks/>
          </p:cNvGrpSpPr>
          <p:nvPr/>
        </p:nvGrpSpPr>
        <p:grpSpPr bwMode="auto">
          <a:xfrm>
            <a:off x="2970213" y="4661225"/>
            <a:ext cx="4229100" cy="549275"/>
            <a:chOff x="2352" y="144"/>
            <a:chExt cx="2664" cy="346"/>
          </a:xfrm>
        </p:grpSpPr>
        <p:sp>
          <p:nvSpPr>
            <p:cNvPr id="25" name="Text Box 4"/>
            <p:cNvSpPr txBox="1">
              <a:spLocks noChangeArrowheads="1"/>
            </p:cNvSpPr>
            <p:nvPr/>
          </p:nvSpPr>
          <p:spPr bwMode="auto">
            <a:xfrm>
              <a:off x="2352" y="240"/>
              <a:ext cx="2664"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en-GB" altLang="en-US" sz="2000" dirty="0">
                  <a:solidFill>
                    <a:srgbClr val="000000"/>
                  </a:solidFill>
                  <a:latin typeface="Comic Sans MS" pitchFamily="66" charset="0"/>
                </a:rPr>
                <a:t>Y = (A + B + C+ D) . (A + B + C  + D)</a:t>
              </a:r>
            </a:p>
          </p:txBody>
        </p:sp>
        <p:sp>
          <p:nvSpPr>
            <p:cNvPr id="26" name="Line 5"/>
            <p:cNvSpPr>
              <a:spLocks noChangeShapeType="1"/>
            </p:cNvSpPr>
            <p:nvPr/>
          </p:nvSpPr>
          <p:spPr bwMode="auto">
            <a:xfrm>
              <a:off x="2976" y="240"/>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27" name="Line 6"/>
            <p:cNvSpPr>
              <a:spLocks noChangeShapeType="1"/>
            </p:cNvSpPr>
            <p:nvPr/>
          </p:nvSpPr>
          <p:spPr bwMode="auto">
            <a:xfrm>
              <a:off x="4139" y="240"/>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28" name="Line 7"/>
            <p:cNvSpPr>
              <a:spLocks noChangeShapeType="1"/>
            </p:cNvSpPr>
            <p:nvPr/>
          </p:nvSpPr>
          <p:spPr bwMode="auto">
            <a:xfrm>
              <a:off x="2603" y="144"/>
              <a:ext cx="2341"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sp>
          <p:nvSpPr>
            <p:cNvPr id="29" name="Line 8"/>
            <p:cNvSpPr>
              <a:spLocks noChangeShapeType="1"/>
            </p:cNvSpPr>
            <p:nvPr/>
          </p:nvSpPr>
          <p:spPr bwMode="auto">
            <a:xfrm>
              <a:off x="4464" y="240"/>
              <a:ext cx="144"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GB">
                <a:solidFill>
                  <a:srgbClr val="000000"/>
                </a:solidFill>
              </a:endParaRPr>
            </a:p>
          </p:txBody>
        </p:sp>
      </p:grpSp>
    </p:spTree>
    <p:extLst>
      <p:ext uri="{BB962C8B-B14F-4D97-AF65-F5344CB8AC3E}">
        <p14:creationId xmlns:p14="http://schemas.microsoft.com/office/powerpoint/2010/main" val="41160759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305</TotalTime>
  <Words>2522</Words>
  <Application>Microsoft Office PowerPoint</Application>
  <PresentationFormat>On-screen Show (4:3)</PresentationFormat>
  <Paragraphs>427</Paragraphs>
  <Slides>39</Slides>
  <Notes>1</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39</vt:i4>
      </vt:variant>
    </vt:vector>
  </HeadingPairs>
  <TitlesOfParts>
    <vt:vector size="42" baseType="lpstr">
      <vt:lpstr>Urban</vt:lpstr>
      <vt:lpstr>Document</vt:lpstr>
      <vt:lpstr>Photo Editor Photo</vt:lpstr>
      <vt:lpstr>Digital Electronics:  Gates and Boolean Algebra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Wells, Ian</dc:creator>
  <cp:lastModifiedBy>Wells, Ian</cp:lastModifiedBy>
  <cp:revision>12</cp:revision>
  <dcterms:created xsi:type="dcterms:W3CDTF">2016-01-28T08:45:59Z</dcterms:created>
  <dcterms:modified xsi:type="dcterms:W3CDTF">2016-01-28T13:57:13Z</dcterms:modified>
</cp:coreProperties>
</file>