
<file path=[Content_Types].xml><?xml version="1.0" encoding="utf-8"?>
<Types xmlns="http://schemas.openxmlformats.org/package/2006/content-types">
  <Default Extension="jpe"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60" r:id="rId5"/>
    <p:sldId id="261" r:id="rId6"/>
    <p:sldId id="262" r:id="rId7"/>
    <p:sldId id="275" r:id="rId8"/>
    <p:sldId id="263" r:id="rId9"/>
    <p:sldId id="269" r:id="rId10"/>
    <p:sldId id="271" r:id="rId11"/>
    <p:sldId id="272" r:id="rId12"/>
    <p:sldId id="270" r:id="rId13"/>
    <p:sldId id="276" r:id="rId14"/>
    <p:sldId id="268" r:id="rId15"/>
    <p:sldId id="266" r:id="rId16"/>
    <p:sldId id="267" r:id="rId17"/>
    <p:sldId id="264" r:id="rId18"/>
    <p:sldId id="265" r:id="rId19"/>
    <p:sldId id="273" r:id="rId20"/>
    <p:sldId id="277" r:id="rId21"/>
    <p:sldId id="293" r:id="rId22"/>
    <p:sldId id="25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07" autoAdjust="0"/>
    <p:restoredTop sz="94660"/>
  </p:normalViewPr>
  <p:slideViewPr>
    <p:cSldViewPr snapToGrid="0">
      <p:cViewPr varScale="1">
        <p:scale>
          <a:sx n="81" d="100"/>
          <a:sy n="81" d="100"/>
        </p:scale>
        <p:origin x="792" y="62"/>
      </p:cViewPr>
      <p:guideLst/>
    </p:cSldViewPr>
  </p:slideViewPr>
  <p:notesTextViewPr>
    <p:cViewPr>
      <p:scale>
        <a:sx n="1" d="1"/>
        <a:sy n="1" d="1"/>
      </p:scale>
      <p:origin x="0" y="-19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6ECA4-51EC-4212-A364-27CB721FC6EE}" type="datetimeFigureOut">
              <a:rPr lang="en-GB" smtClean="0"/>
              <a:t>16/03/2020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4BE9B3-EFF2-4AA8-9A0E-CC52EB2F31C2}" type="slidenum">
              <a:rPr lang="en-GB" smtClean="0"/>
              <a:t>‹#›</a:t>
            </a:fld>
            <a:endParaRPr lang="en-GB" dirty="0"/>
          </a:p>
        </p:txBody>
      </p:sp>
    </p:spTree>
    <p:extLst>
      <p:ext uri="{BB962C8B-B14F-4D97-AF65-F5344CB8AC3E}">
        <p14:creationId xmlns:p14="http://schemas.microsoft.com/office/powerpoint/2010/main" val="3840636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contrast to one who wants no change or minimal change.</a:t>
            </a:r>
          </a:p>
          <a:p>
            <a:endParaRPr lang="en-GB" dirty="0"/>
          </a:p>
        </p:txBody>
      </p:sp>
      <p:sp>
        <p:nvSpPr>
          <p:cNvPr id="4" name="Slide Number Placeholder 3"/>
          <p:cNvSpPr>
            <a:spLocks noGrp="1"/>
          </p:cNvSpPr>
          <p:nvPr>
            <p:ph type="sldNum" sz="quarter" idx="5"/>
          </p:nvPr>
        </p:nvSpPr>
        <p:spPr/>
        <p:txBody>
          <a:bodyPr/>
          <a:lstStyle/>
          <a:p>
            <a:fld id="{6B4BE9B3-EFF2-4AA8-9A0E-CC52EB2F31C2}" type="slidenum">
              <a:rPr lang="en-GB" smtClean="0"/>
              <a:t>3</a:t>
            </a:fld>
            <a:endParaRPr lang="en-GB" dirty="0"/>
          </a:p>
        </p:txBody>
      </p:sp>
    </p:spTree>
    <p:extLst>
      <p:ext uri="{BB962C8B-B14F-4D97-AF65-F5344CB8AC3E}">
        <p14:creationId xmlns:p14="http://schemas.microsoft.com/office/powerpoint/2010/main" val="3235020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Manner of education explored in Emile and the Social Contract portrayed an idealised society  in which all individuals thrive, conflicted with reality, commenting ‘Men are born free and he is everywhere in chains. Such is the nature of human society that one’s every movement is dictated by convention, whim or artificiality’.</a:t>
            </a:r>
          </a:p>
          <a:p>
            <a:r>
              <a:rPr lang="en-GB" dirty="0"/>
              <a:t>Argument here is that all get equal consideration and that none are enslaved to others, warranting the need for a ‘social contract’ not between ruler and ruled, but between all citizens.</a:t>
            </a:r>
          </a:p>
          <a:p>
            <a:r>
              <a:rPr lang="en-GB" dirty="0"/>
              <a:t>Simply put ‘it would be nice if we were all able and willing to consider everyone’s interests as well as our own in deciding what is the Social Contract.</a:t>
            </a:r>
          </a:p>
          <a:p>
            <a:r>
              <a:rPr lang="en-GB" dirty="0"/>
              <a:t>Disputed however by the manner in which we have been brought up and if educated properly, we would naturally be inclined towards the General Will.</a:t>
            </a:r>
          </a:p>
          <a:p>
            <a:r>
              <a:rPr lang="en-GB" dirty="0"/>
              <a:t>Considered education as the yardstick by which we either fail or succeed. In creating adults capable of making something worthwhile of society.</a:t>
            </a:r>
          </a:p>
          <a:p>
            <a:r>
              <a:rPr lang="en-GB" dirty="0"/>
              <a:t>Key factor in determining this happening, a sound education and a stable society lies in letting natural man emerge. </a:t>
            </a:r>
          </a:p>
        </p:txBody>
      </p:sp>
      <p:sp>
        <p:nvSpPr>
          <p:cNvPr id="4" name="Slide Number Placeholder 3"/>
          <p:cNvSpPr>
            <a:spLocks noGrp="1"/>
          </p:cNvSpPr>
          <p:nvPr>
            <p:ph type="sldNum" sz="quarter" idx="5"/>
          </p:nvPr>
        </p:nvSpPr>
        <p:spPr/>
        <p:txBody>
          <a:bodyPr/>
          <a:lstStyle/>
          <a:p>
            <a:fld id="{6B4BE9B3-EFF2-4AA8-9A0E-CC52EB2F31C2}" type="slidenum">
              <a:rPr lang="en-GB" smtClean="0"/>
              <a:t>5</a:t>
            </a:fld>
            <a:endParaRPr lang="en-GB" dirty="0"/>
          </a:p>
        </p:txBody>
      </p:sp>
    </p:spTree>
    <p:extLst>
      <p:ext uri="{BB962C8B-B14F-4D97-AF65-F5344CB8AC3E}">
        <p14:creationId xmlns:p14="http://schemas.microsoft.com/office/powerpoint/2010/main" val="2311849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Barrow, (2012) the option to de-school schools is unimaginable on the basis that it would require all institutional systems to be deconstructed, highly improbable.</a:t>
            </a:r>
          </a:p>
          <a:p>
            <a:r>
              <a:rPr lang="en-GB" dirty="0"/>
              <a:t>Nearest alternative would be a move towards ‘free schools’ which is still representative of a school, </a:t>
            </a:r>
          </a:p>
        </p:txBody>
      </p:sp>
      <p:sp>
        <p:nvSpPr>
          <p:cNvPr id="4" name="Slide Number Placeholder 3"/>
          <p:cNvSpPr>
            <a:spLocks noGrp="1"/>
          </p:cNvSpPr>
          <p:nvPr>
            <p:ph type="sldNum" sz="quarter" idx="5"/>
          </p:nvPr>
        </p:nvSpPr>
        <p:spPr/>
        <p:txBody>
          <a:bodyPr/>
          <a:lstStyle/>
          <a:p>
            <a:fld id="{6B4BE9B3-EFF2-4AA8-9A0E-CC52EB2F31C2}" type="slidenum">
              <a:rPr lang="en-GB" smtClean="0"/>
              <a:t>7</a:t>
            </a:fld>
            <a:endParaRPr lang="en-GB" dirty="0"/>
          </a:p>
        </p:txBody>
      </p:sp>
    </p:spTree>
    <p:extLst>
      <p:ext uri="{BB962C8B-B14F-4D97-AF65-F5344CB8AC3E}">
        <p14:creationId xmlns:p14="http://schemas.microsoft.com/office/powerpoint/2010/main" val="272723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successfulness of a school is determined on whether the school achieved what it set out to achieve, set against theory on how it was achieved.</a:t>
            </a:r>
          </a:p>
        </p:txBody>
      </p:sp>
      <p:sp>
        <p:nvSpPr>
          <p:cNvPr id="4" name="Slide Number Placeholder 3"/>
          <p:cNvSpPr>
            <a:spLocks noGrp="1"/>
          </p:cNvSpPr>
          <p:nvPr>
            <p:ph type="sldNum" sz="quarter" idx="5"/>
          </p:nvPr>
        </p:nvSpPr>
        <p:spPr/>
        <p:txBody>
          <a:bodyPr/>
          <a:lstStyle/>
          <a:p>
            <a:fld id="{6B4BE9B3-EFF2-4AA8-9A0E-CC52EB2F31C2}" type="slidenum">
              <a:rPr lang="en-GB" smtClean="0"/>
              <a:t>8</a:t>
            </a:fld>
            <a:endParaRPr lang="en-GB" dirty="0"/>
          </a:p>
        </p:txBody>
      </p:sp>
    </p:spTree>
    <p:extLst>
      <p:ext uri="{BB962C8B-B14F-4D97-AF65-F5344CB8AC3E}">
        <p14:creationId xmlns:p14="http://schemas.microsoft.com/office/powerpoint/2010/main" val="2165881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OECD report Schooling for Tomorrow: What Schools for the Future (2001)  highlighting challenging themes childhood and adolescence, emergence of technology, inequality and exclusion, change in family life and community.</a:t>
            </a:r>
          </a:p>
          <a:p>
            <a:endParaRPr lang="en-GB" dirty="0"/>
          </a:p>
          <a:p>
            <a:r>
              <a:rPr lang="en-GB" dirty="0"/>
              <a:t>Schooling for Tomorrow has highlighted the opportunity for cultural and community groups establishing their own learning provision for their children.</a:t>
            </a:r>
          </a:p>
          <a:p>
            <a:r>
              <a:rPr lang="en-GB" dirty="0"/>
              <a:t>Widespread development of home-schooling through use of ICT and networking, reasons for this include pedagogical concerns, ideological and pragmatic stances.</a:t>
            </a:r>
          </a:p>
          <a:p>
            <a:r>
              <a:rPr lang="en-GB" dirty="0"/>
              <a:t>Provides controversial debate for the relevance of institutionalised education as we know it and that proposed through individualised arrangements.</a:t>
            </a:r>
          </a:p>
          <a:p>
            <a:endParaRPr lang="en-GB" dirty="0"/>
          </a:p>
        </p:txBody>
      </p:sp>
      <p:sp>
        <p:nvSpPr>
          <p:cNvPr id="4" name="Slide Number Placeholder 3"/>
          <p:cNvSpPr>
            <a:spLocks noGrp="1"/>
          </p:cNvSpPr>
          <p:nvPr>
            <p:ph type="sldNum" sz="quarter" idx="5"/>
          </p:nvPr>
        </p:nvSpPr>
        <p:spPr/>
        <p:txBody>
          <a:bodyPr/>
          <a:lstStyle/>
          <a:p>
            <a:fld id="{6B4BE9B3-EFF2-4AA8-9A0E-CC52EB2F31C2}" type="slidenum">
              <a:rPr lang="en-GB" smtClean="0"/>
              <a:t>9</a:t>
            </a:fld>
            <a:endParaRPr lang="en-GB" dirty="0"/>
          </a:p>
        </p:txBody>
      </p:sp>
    </p:spTree>
    <p:extLst>
      <p:ext uri="{BB962C8B-B14F-4D97-AF65-F5344CB8AC3E}">
        <p14:creationId xmlns:p14="http://schemas.microsoft.com/office/powerpoint/2010/main" val="1296248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Basically Illich is suggesting that the mere existence of schools discourages and disables the poor from taking control of their own learning, due to organisational/economic reasons.</a:t>
            </a:r>
          </a:p>
          <a:p>
            <a:r>
              <a:rPr lang="en-GB" dirty="0"/>
              <a:t>Also because of the census of opinion that schools are the only proper source of genuine learning.</a:t>
            </a:r>
          </a:p>
          <a:p>
            <a:r>
              <a:rPr lang="en-GB" dirty="0"/>
              <a:t>Argument – What goes on in schools is not education?</a:t>
            </a:r>
          </a:p>
          <a:p>
            <a:r>
              <a:rPr lang="en-GB" dirty="0"/>
              <a:t>Counterintuitive – Schools suggest just by their mere existence legitimate their existence.</a:t>
            </a:r>
          </a:p>
        </p:txBody>
      </p:sp>
      <p:sp>
        <p:nvSpPr>
          <p:cNvPr id="4" name="Slide Number Placeholder 3"/>
          <p:cNvSpPr>
            <a:spLocks noGrp="1"/>
          </p:cNvSpPr>
          <p:nvPr>
            <p:ph type="sldNum" sz="quarter" idx="5"/>
          </p:nvPr>
        </p:nvSpPr>
        <p:spPr/>
        <p:txBody>
          <a:bodyPr/>
          <a:lstStyle/>
          <a:p>
            <a:fld id="{6B4BE9B3-EFF2-4AA8-9A0E-CC52EB2F31C2}" type="slidenum">
              <a:rPr lang="en-GB" smtClean="0"/>
              <a:t>10</a:t>
            </a:fld>
            <a:endParaRPr lang="en-GB" dirty="0"/>
          </a:p>
        </p:txBody>
      </p:sp>
    </p:spTree>
    <p:extLst>
      <p:ext uri="{BB962C8B-B14F-4D97-AF65-F5344CB8AC3E}">
        <p14:creationId xmlns:p14="http://schemas.microsoft.com/office/powerpoint/2010/main" val="1730351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Illich getting rid of school resonates with the fact that they are institutions and therefore are considered the enemy.</a:t>
            </a:r>
          </a:p>
          <a:p>
            <a:endParaRPr lang="en-GB" dirty="0"/>
          </a:p>
          <a:p>
            <a:endParaRPr lang="en-GB" dirty="0"/>
          </a:p>
        </p:txBody>
      </p:sp>
      <p:sp>
        <p:nvSpPr>
          <p:cNvPr id="4" name="Slide Number Placeholder 3"/>
          <p:cNvSpPr>
            <a:spLocks noGrp="1"/>
          </p:cNvSpPr>
          <p:nvPr>
            <p:ph type="sldNum" sz="quarter" idx="5"/>
          </p:nvPr>
        </p:nvSpPr>
        <p:spPr/>
        <p:txBody>
          <a:bodyPr/>
          <a:lstStyle/>
          <a:p>
            <a:fld id="{6B4BE9B3-EFF2-4AA8-9A0E-CC52EB2F31C2}" type="slidenum">
              <a:rPr lang="en-GB" smtClean="0"/>
              <a:t>11</a:t>
            </a:fld>
            <a:endParaRPr lang="en-GB" dirty="0"/>
          </a:p>
        </p:txBody>
      </p:sp>
    </p:spTree>
    <p:extLst>
      <p:ext uri="{BB962C8B-B14F-4D97-AF65-F5344CB8AC3E}">
        <p14:creationId xmlns:p14="http://schemas.microsoft.com/office/powerpoint/2010/main" val="4241359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unschooling draws upon literature rooted in ethnic studies, feminism, and human rights.</a:t>
            </a:r>
          </a:p>
        </p:txBody>
      </p:sp>
      <p:sp>
        <p:nvSpPr>
          <p:cNvPr id="4" name="Slide Number Placeholder 3"/>
          <p:cNvSpPr>
            <a:spLocks noGrp="1"/>
          </p:cNvSpPr>
          <p:nvPr>
            <p:ph type="sldNum" sz="quarter" idx="5"/>
          </p:nvPr>
        </p:nvSpPr>
        <p:spPr/>
        <p:txBody>
          <a:bodyPr/>
          <a:lstStyle/>
          <a:p>
            <a:fld id="{6B4BE9B3-EFF2-4AA8-9A0E-CC52EB2F31C2}" type="slidenum">
              <a:rPr lang="en-GB" smtClean="0"/>
              <a:t>12</a:t>
            </a:fld>
            <a:endParaRPr lang="en-GB" dirty="0"/>
          </a:p>
        </p:txBody>
      </p:sp>
    </p:spTree>
    <p:extLst>
      <p:ext uri="{BB962C8B-B14F-4D97-AF65-F5344CB8AC3E}">
        <p14:creationId xmlns:p14="http://schemas.microsoft.com/office/powerpoint/2010/main" val="2691246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Elementary Act 1870 – introduced the requirement of compulsory education, setting up of schools for children aged 5 -10 years of age</a:t>
            </a:r>
          </a:p>
          <a:p>
            <a:r>
              <a:rPr lang="en-GB" dirty="0"/>
              <a:t>Institutions came to be known as ‘boarding schools’.</a:t>
            </a:r>
          </a:p>
          <a:p>
            <a:r>
              <a:rPr lang="en-GB" dirty="0"/>
              <a:t>Resulted in widespread condemnation of the scheme,</a:t>
            </a:r>
          </a:p>
          <a:p>
            <a:r>
              <a:rPr lang="en-GB" dirty="0"/>
              <a:t>Newcastle Report (1861)  argued against the introduction of the compulsory system run by the Government, as opposed to the independent system with objections arising from political, and religious sources.</a:t>
            </a:r>
          </a:p>
          <a:p>
            <a:r>
              <a:rPr lang="en-GB" dirty="0"/>
              <a:t>Same objectionable response now arising form the Review of Elective Home Education (2009) in England in opposition to the Government’s position as the authority over children, undermining the parents role as the real guardians of their children’s.</a:t>
            </a:r>
          </a:p>
          <a:p>
            <a:r>
              <a:rPr lang="en-GB" dirty="0"/>
              <a:t>Financial implications as the schools were not free and compromised by not only losing the income from children’s labour but having to pay for schooling as well.</a:t>
            </a:r>
          </a:p>
          <a:p>
            <a:r>
              <a:rPr lang="en-GB" dirty="0"/>
              <a:t> Education Act (1880) saw prolificate prosecution for non attendance, commonest offence in Britain with exception of drunkenness.</a:t>
            </a:r>
          </a:p>
          <a:p>
            <a:r>
              <a:rPr lang="en-GB" dirty="0"/>
              <a:t>Further Act passed in 1891 saw the introduction of free elementary boarding schools, which saw general acceptance by parents into formal education. </a:t>
            </a:r>
          </a:p>
          <a:p>
            <a:endParaRPr lang="en-GB" dirty="0"/>
          </a:p>
          <a:p>
            <a:r>
              <a:rPr lang="en-GB" dirty="0"/>
              <a:t>Schools Enquiry commission advocated that boys were to be educated for the world, whereas girls were to be educated for the drawing room. </a:t>
            </a:r>
          </a:p>
          <a:p>
            <a:r>
              <a:rPr lang="en-GB" dirty="0"/>
              <a:t>Education Act (1944) saw compulsory school age rise from 10 years to 15 years of age. </a:t>
            </a:r>
          </a:p>
          <a:p>
            <a:r>
              <a:rPr lang="en-GB" dirty="0"/>
              <a:t>Small loophole inserted into Act which specified that potential for home education feasible stating ‘ that parents must ensure pupils receive regular attendance by school or otherwise’</a:t>
            </a:r>
          </a:p>
          <a:p>
            <a:r>
              <a:rPr lang="en-GB" dirty="0"/>
              <a:t>In 1961 the courts gave the permission for parents to have the right to educate their children out of schools.</a:t>
            </a:r>
          </a:p>
          <a:p>
            <a:r>
              <a:rPr lang="en-GB" dirty="0"/>
              <a:t>Opened the floodgate for opportunist to devise their own scheme to alternative education, i.e. Free Schools  set up by parents, essentially home schooling but some registered with local authority as ‘schools’.</a:t>
            </a:r>
          </a:p>
          <a:p>
            <a:r>
              <a:rPr lang="en-GB" dirty="0"/>
              <a:t>Saw the amalgamation of groups of parents who devised the alternative schooling group, @Education Otherwise’, however conflicts of interests arose and the involvement of the Education Welfare Office implemented the School Attendance Order, insisting that parents send their children to a designated school or risk prosecution otherwise. </a:t>
            </a:r>
          </a:p>
        </p:txBody>
      </p:sp>
      <p:sp>
        <p:nvSpPr>
          <p:cNvPr id="4" name="Slide Number Placeholder 3"/>
          <p:cNvSpPr>
            <a:spLocks noGrp="1"/>
          </p:cNvSpPr>
          <p:nvPr>
            <p:ph type="sldNum" sz="quarter" idx="5"/>
          </p:nvPr>
        </p:nvSpPr>
        <p:spPr/>
        <p:txBody>
          <a:bodyPr/>
          <a:lstStyle/>
          <a:p>
            <a:fld id="{6B4BE9B3-EFF2-4AA8-9A0E-CC52EB2F31C2}" type="slidenum">
              <a:rPr lang="en-GB" smtClean="0"/>
              <a:t>14</a:t>
            </a:fld>
            <a:endParaRPr lang="en-GB" dirty="0"/>
          </a:p>
        </p:txBody>
      </p:sp>
    </p:spTree>
    <p:extLst>
      <p:ext uri="{BB962C8B-B14F-4D97-AF65-F5344CB8AC3E}">
        <p14:creationId xmlns:p14="http://schemas.microsoft.com/office/powerpoint/2010/main" val="371281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Often undertaken as a positive choice, but on occasions undertaken as a last resort</a:t>
            </a:r>
          </a:p>
          <a:p>
            <a:r>
              <a:rPr lang="en-GB" dirty="0"/>
              <a:t>The most common reason for choosing home education was dissatisfaction with the school</a:t>
            </a:r>
          </a:p>
          <a:p>
            <a:r>
              <a:rPr lang="en-GB" dirty="0"/>
              <a:t>Not required to inform the school that they are being withdrawn for the purposes of home education, if the child attends a special school and this was arranged by the local authority, then the permission of the local authority must be sought before removal. </a:t>
            </a:r>
          </a:p>
          <a:p>
            <a:r>
              <a:rPr lang="en-GB" dirty="0"/>
              <a:t>Schools are obliged to inform the local authority of children removed from its admission register</a:t>
            </a:r>
          </a:p>
        </p:txBody>
      </p:sp>
      <p:sp>
        <p:nvSpPr>
          <p:cNvPr id="4" name="Slide Number Placeholder 3"/>
          <p:cNvSpPr>
            <a:spLocks noGrp="1"/>
          </p:cNvSpPr>
          <p:nvPr>
            <p:ph type="sldNum" sz="quarter" idx="5"/>
          </p:nvPr>
        </p:nvSpPr>
        <p:spPr/>
        <p:txBody>
          <a:bodyPr/>
          <a:lstStyle/>
          <a:p>
            <a:fld id="{6B4BE9B3-EFF2-4AA8-9A0E-CC52EB2F31C2}" type="slidenum">
              <a:rPr lang="en-GB" smtClean="0"/>
              <a:t>15</a:t>
            </a:fld>
            <a:endParaRPr lang="en-GB" dirty="0"/>
          </a:p>
        </p:txBody>
      </p:sp>
    </p:spTree>
    <p:extLst>
      <p:ext uri="{BB962C8B-B14F-4D97-AF65-F5344CB8AC3E}">
        <p14:creationId xmlns:p14="http://schemas.microsoft.com/office/powerpoint/2010/main" val="1291383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Pupils attending school normally have about five hours tuition a day for 190 days, home schooled children do not have to meet these same arrangement.</a:t>
            </a:r>
          </a:p>
          <a:p>
            <a:r>
              <a:rPr lang="en-GB" dirty="0"/>
              <a:t>Should be an appropriate minimum standard aimed at</a:t>
            </a:r>
          </a:p>
          <a:p>
            <a:r>
              <a:rPr lang="en-GB" dirty="0"/>
              <a:t>Education should not directly conflict with the fundamental British Values</a:t>
            </a:r>
          </a:p>
          <a:p>
            <a:r>
              <a:rPr lang="en-GB" dirty="0"/>
              <a:t>Local authorities may use minimum expectations for literacy and numeracy</a:t>
            </a:r>
          </a:p>
          <a:p>
            <a:r>
              <a:rPr lang="en-GB" dirty="0"/>
              <a:t>Education may not be suitable if it leads to excessive isolation from the children’s peers</a:t>
            </a:r>
          </a:p>
          <a:p>
            <a:r>
              <a:rPr lang="en-GB" dirty="0"/>
              <a:t>No legal requirements for parents of home educated children to follow the National Curriculum</a:t>
            </a:r>
          </a:p>
          <a:p>
            <a:r>
              <a:rPr lang="en-GB" dirty="0"/>
              <a:t>General duties to safeguard and promote the welfare of children in their areas</a:t>
            </a:r>
          </a:p>
          <a:p>
            <a:endParaRPr lang="en-GB" dirty="0"/>
          </a:p>
          <a:p>
            <a:endParaRPr lang="en-GB" dirty="0"/>
          </a:p>
        </p:txBody>
      </p:sp>
      <p:sp>
        <p:nvSpPr>
          <p:cNvPr id="4" name="Slide Number Placeholder 3"/>
          <p:cNvSpPr>
            <a:spLocks noGrp="1"/>
          </p:cNvSpPr>
          <p:nvPr>
            <p:ph type="sldNum" sz="quarter" idx="5"/>
          </p:nvPr>
        </p:nvSpPr>
        <p:spPr/>
        <p:txBody>
          <a:bodyPr/>
          <a:lstStyle/>
          <a:p>
            <a:fld id="{6B4BE9B3-EFF2-4AA8-9A0E-CC52EB2F31C2}" type="slidenum">
              <a:rPr lang="en-GB" smtClean="0"/>
              <a:t>16</a:t>
            </a:fld>
            <a:endParaRPr lang="en-GB" dirty="0"/>
          </a:p>
        </p:txBody>
      </p:sp>
    </p:spTree>
    <p:extLst>
      <p:ext uri="{BB962C8B-B14F-4D97-AF65-F5344CB8AC3E}">
        <p14:creationId xmlns:p14="http://schemas.microsoft.com/office/powerpoint/2010/main" val="2858665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figure is said to rise, although not a true reflection of true figure due to the voluntary nature surrounding registration.</a:t>
            </a:r>
          </a:p>
          <a:p>
            <a:r>
              <a:rPr lang="en-GB" dirty="0"/>
              <a:t>Children educated at home are not registered with mainstream schools/special schools</a:t>
            </a:r>
          </a:p>
          <a:p>
            <a:endParaRPr lang="en-GB" dirty="0"/>
          </a:p>
        </p:txBody>
      </p:sp>
      <p:sp>
        <p:nvSpPr>
          <p:cNvPr id="4" name="Slide Number Placeholder 3"/>
          <p:cNvSpPr>
            <a:spLocks noGrp="1"/>
          </p:cNvSpPr>
          <p:nvPr>
            <p:ph type="sldNum" sz="quarter" idx="5"/>
          </p:nvPr>
        </p:nvSpPr>
        <p:spPr/>
        <p:txBody>
          <a:bodyPr/>
          <a:lstStyle/>
          <a:p>
            <a:fld id="{6B4BE9B3-EFF2-4AA8-9A0E-CC52EB2F31C2}" type="slidenum">
              <a:rPr lang="en-GB" smtClean="0"/>
              <a:t>18</a:t>
            </a:fld>
            <a:endParaRPr lang="en-GB" dirty="0"/>
          </a:p>
        </p:txBody>
      </p:sp>
    </p:spTree>
    <p:extLst>
      <p:ext uri="{BB962C8B-B14F-4D97-AF65-F5344CB8AC3E}">
        <p14:creationId xmlns:p14="http://schemas.microsoft.com/office/powerpoint/2010/main" val="1393138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A.S. Neill majority of the pupils attending Summerhill School required additional support, with psychological intervention.</a:t>
            </a:r>
          </a:p>
          <a:p>
            <a:r>
              <a:rPr lang="en-GB" dirty="0"/>
              <a:t>Teaching practice functions merely as a facilitator.</a:t>
            </a:r>
          </a:p>
          <a:p>
            <a:r>
              <a:rPr lang="en-GB" dirty="0"/>
              <a:t>Outdoor activities are available to the children to include bikes, gardening, playing cowboys and Indians and football.</a:t>
            </a:r>
          </a:p>
          <a:p>
            <a:r>
              <a:rPr lang="en-GB" dirty="0"/>
              <a:t>The school offers a democratic approach to its functioning, with pupils helping to devise the rules of the school</a:t>
            </a:r>
          </a:p>
          <a:p>
            <a:r>
              <a:rPr lang="en-GB" dirty="0"/>
              <a:t>A school based upon democracy which both staff and pupils treated with the same mutual respect</a:t>
            </a:r>
          </a:p>
        </p:txBody>
      </p:sp>
      <p:sp>
        <p:nvSpPr>
          <p:cNvPr id="4" name="Slide Number Placeholder 3"/>
          <p:cNvSpPr>
            <a:spLocks noGrp="1"/>
          </p:cNvSpPr>
          <p:nvPr>
            <p:ph type="sldNum" sz="quarter" idx="5"/>
          </p:nvPr>
        </p:nvSpPr>
        <p:spPr/>
        <p:txBody>
          <a:bodyPr/>
          <a:lstStyle/>
          <a:p>
            <a:fld id="{6B4BE9B3-EFF2-4AA8-9A0E-CC52EB2F31C2}" type="slidenum">
              <a:rPr lang="en-GB" smtClean="0"/>
              <a:t>19</a:t>
            </a:fld>
            <a:endParaRPr lang="en-GB" dirty="0"/>
          </a:p>
        </p:txBody>
      </p:sp>
    </p:spTree>
    <p:extLst>
      <p:ext uri="{BB962C8B-B14F-4D97-AF65-F5344CB8AC3E}">
        <p14:creationId xmlns:p14="http://schemas.microsoft.com/office/powerpoint/2010/main" val="548871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dirty="0"/>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dirty="0"/>
              <a:t>3/16/2020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dirty="0"/>
              <a:t>3/16/2020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3/16/2020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3/16/2020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dirty="0"/>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3/16/2020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www.balloon-juice.com/2016/02/25/gop-debate-open-thread-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www.tsl.texas.gov/ld/librarydevelopments/?p=23675"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nc/3.0/" TargetMode="External"/><Relationship Id="rId4" Type="http://schemas.openxmlformats.org/officeDocument/2006/relationships/hyperlink" Target="https://www.tsl.texas.gov/ld/librarydevelopments/?p=2367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BnC6IABJXOI"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time_continue=51&amp;v=Vz7E78-VQFw&amp;feature=emb_log"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hyperlink" Target="https://redoubtnews.com/event/homeschool-classical-conversations-parent-practicum/"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s://openclipart.org/detail/50299/eleve-lisant-by-lmproulx"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bbc.co.uk/news/uk-england-42624220"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hyperlink" Target="https://www.youtube.com/watch?v=ERQKi9fBRnw" TargetMode="External"/><Relationship Id="rId4" Type="http://schemas.openxmlformats.org/officeDocument/2006/relationships/hyperlink" Target="http://talubrinandoescritoschapadadoarapari.blogspot.com/2013/11/o-fascinio-de-summerhill-uma-escola.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www.bbc.co.uk/news/uk-england-42624220" TargetMode="External"/><Relationship Id="rId2" Type="http://schemas.openxmlformats.org/officeDocument/2006/relationships/hyperlink" Target="file:///C:\Users\Tracy%20Taylor\Downloads\SN05108.pdf" TargetMode="External"/><Relationship Id="rId1" Type="http://schemas.openxmlformats.org/officeDocument/2006/relationships/slideLayout" Target="../slideLayouts/slideLayout7.xml"/><Relationship Id="rId6" Type="http://schemas.openxmlformats.org/officeDocument/2006/relationships/hyperlink" Target="https://www-dawsonera-com.ezproxy.uwtsd.ac.uk/readonline/9781858567440" TargetMode="External"/><Relationship Id="rId5" Type="http://schemas.openxmlformats.org/officeDocument/2006/relationships/hyperlink" Target="https://www-dawsonera-com.ezproxy.uwtsd.ac.uk/readonline/9780203802243" TargetMode="External"/><Relationship Id="rId4" Type="http://schemas.openxmlformats.org/officeDocument/2006/relationships/hyperlink" Target="https://www.swansea.gov.uk/uncr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C7786-CC9A-43C4-8450-7CEB7A4459F7}"/>
              </a:ext>
            </a:extLst>
          </p:cNvPr>
          <p:cNvSpPr>
            <a:spLocks noGrp="1"/>
          </p:cNvSpPr>
          <p:nvPr>
            <p:ph type="ctrTitle"/>
          </p:nvPr>
        </p:nvSpPr>
        <p:spPr/>
        <p:txBody>
          <a:bodyPr/>
          <a:lstStyle/>
          <a:p>
            <a:pPr algn="ctr"/>
            <a:r>
              <a:rPr lang="en-GB" dirty="0">
                <a:latin typeface="Arial" panose="020B0604020202020204" pitchFamily="34" charset="0"/>
                <a:cs typeface="Arial" panose="020B0604020202020204" pitchFamily="34" charset="0"/>
              </a:rPr>
              <a:t>Radical Education</a:t>
            </a:r>
          </a:p>
        </p:txBody>
      </p:sp>
      <p:sp>
        <p:nvSpPr>
          <p:cNvPr id="3" name="Subtitle 2">
            <a:extLst>
              <a:ext uri="{FF2B5EF4-FFF2-40B4-BE49-F238E27FC236}">
                <a16:creationId xmlns:a16="http://schemas.microsoft.com/office/drawing/2014/main" id="{C98F6D20-516B-487C-A8E6-3511B669B11E}"/>
              </a:ext>
            </a:extLst>
          </p:cNvPr>
          <p:cNvSpPr>
            <a:spLocks noGrp="1"/>
          </p:cNvSpPr>
          <p:nvPr>
            <p:ph type="subTitle" idx="1"/>
          </p:nvPr>
        </p:nvSpPr>
        <p:spPr>
          <a:xfrm>
            <a:off x="1100051" y="4455620"/>
            <a:ext cx="10447784" cy="1143000"/>
          </a:xfrm>
        </p:spPr>
        <p:txBody>
          <a:bodyPr>
            <a:normAutofit/>
          </a:bodyPr>
          <a:lstStyle/>
          <a:p>
            <a:pPr algn="ctr"/>
            <a:r>
              <a:rPr lang="en-GB" sz="4000" b="1" dirty="0">
                <a:latin typeface="Arial" panose="020B0604020202020204" pitchFamily="34" charset="0"/>
                <a:cs typeface="Arial" panose="020B0604020202020204" pitchFamily="34" charset="0"/>
              </a:rPr>
              <a:t>Unschooling &amp; Home schooling</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17754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893FE-B43D-4E8B-8346-66C10B31695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Objectives</a:t>
            </a:r>
          </a:p>
        </p:txBody>
      </p:sp>
      <p:sp>
        <p:nvSpPr>
          <p:cNvPr id="3" name="TextBox 2">
            <a:extLst>
              <a:ext uri="{FF2B5EF4-FFF2-40B4-BE49-F238E27FC236}">
                <a16:creationId xmlns:a16="http://schemas.microsoft.com/office/drawing/2014/main" id="{C8442FD4-5169-441A-B3B9-A5D068DCDCC8}"/>
              </a:ext>
            </a:extLst>
          </p:cNvPr>
          <p:cNvSpPr txBox="1"/>
          <p:nvPr/>
        </p:nvSpPr>
        <p:spPr>
          <a:xfrm>
            <a:off x="2086252" y="2858610"/>
            <a:ext cx="9481352" cy="1569660"/>
          </a:xfrm>
          <a:prstGeom prst="rect">
            <a:avLst/>
          </a:prstGeom>
          <a:noFill/>
        </p:spPr>
        <p:txBody>
          <a:bodyPr wrap="square" rtlCol="0">
            <a:spAutoFit/>
          </a:bodyPr>
          <a:lstStyle/>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Explore non-traditional forms of education</a:t>
            </a:r>
          </a:p>
          <a:p>
            <a:pPr marL="342900" lvl="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 </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Examine the role of non-traditional education for society</a:t>
            </a:r>
          </a:p>
        </p:txBody>
      </p:sp>
    </p:spTree>
    <p:extLst>
      <p:ext uri="{BB962C8B-B14F-4D97-AF65-F5344CB8AC3E}">
        <p14:creationId xmlns:p14="http://schemas.microsoft.com/office/powerpoint/2010/main" val="22411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2964F-B0C0-41F8-A36D-7F32A6F4631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Definition</a:t>
            </a:r>
          </a:p>
        </p:txBody>
      </p:sp>
      <p:sp>
        <p:nvSpPr>
          <p:cNvPr id="3" name="TextBox 2">
            <a:extLst>
              <a:ext uri="{FF2B5EF4-FFF2-40B4-BE49-F238E27FC236}">
                <a16:creationId xmlns:a16="http://schemas.microsoft.com/office/drawing/2014/main" id="{182A6CD2-1D37-4711-BD6C-7D6D42710917}"/>
              </a:ext>
            </a:extLst>
          </p:cNvPr>
          <p:cNvSpPr txBox="1"/>
          <p:nvPr/>
        </p:nvSpPr>
        <p:spPr>
          <a:xfrm>
            <a:off x="843379" y="1997476"/>
            <a:ext cx="10679837" cy="439444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E4361620-D4FD-44B3-B49A-104B32B22F55}"/>
              </a:ext>
            </a:extLst>
          </p:cNvPr>
          <p:cNvSpPr txBox="1"/>
          <p:nvPr/>
        </p:nvSpPr>
        <p:spPr>
          <a:xfrm>
            <a:off x="1305017" y="2432482"/>
            <a:ext cx="9463597" cy="3231654"/>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According to Barrow (2012) ‘radical’ is defined as,</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‘one who wants change that involves going to the root of the matter’</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In simplistic terms, </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‘one who favours root and branch change’</a:t>
            </a:r>
          </a:p>
          <a:p>
            <a:pPr algn="ctr"/>
            <a:endParaRPr lang="en-GB" dirty="0"/>
          </a:p>
          <a:p>
            <a:pPr algn="ctr"/>
            <a:endParaRPr lang="en-GB" dirty="0"/>
          </a:p>
        </p:txBody>
      </p:sp>
    </p:spTree>
    <p:extLst>
      <p:ext uri="{BB962C8B-B14F-4D97-AF65-F5344CB8AC3E}">
        <p14:creationId xmlns:p14="http://schemas.microsoft.com/office/powerpoint/2010/main" val="1609293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C0DF-B21D-498F-B68D-F30DC689D35B}"/>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Meaning of Radical Education</a:t>
            </a:r>
          </a:p>
        </p:txBody>
      </p:sp>
      <p:sp>
        <p:nvSpPr>
          <p:cNvPr id="3" name="TextBox 2">
            <a:extLst>
              <a:ext uri="{FF2B5EF4-FFF2-40B4-BE49-F238E27FC236}">
                <a16:creationId xmlns:a16="http://schemas.microsoft.com/office/drawing/2014/main" id="{AF415C48-65C4-4B1E-9B30-31CC425FD45A}"/>
              </a:ext>
            </a:extLst>
          </p:cNvPr>
          <p:cNvSpPr txBox="1"/>
          <p:nvPr/>
        </p:nvSpPr>
        <p:spPr>
          <a:xfrm>
            <a:off x="716437" y="2045616"/>
            <a:ext cx="10859678" cy="3890489"/>
          </a:xfrm>
          <a:prstGeom prst="rect">
            <a:avLst/>
          </a:prstGeom>
          <a:noFill/>
          <a:ln w="28575">
            <a:solidFill>
              <a:schemeClr val="tx1"/>
            </a:solidFill>
          </a:ln>
        </p:spPr>
        <p:txBody>
          <a:bodyPr wrap="square" rtlCol="0">
            <a:spAutoFit/>
          </a:bodyPr>
          <a:lstStyle/>
          <a:p>
            <a:pPr>
              <a:lnSpc>
                <a:spcPct val="150000"/>
              </a:lnSpc>
            </a:pPr>
            <a:r>
              <a:rPr lang="en-GB" dirty="0"/>
              <a:t> </a:t>
            </a:r>
            <a:r>
              <a:rPr lang="en-GB" sz="2800" dirty="0">
                <a:latin typeface="Arial" panose="020B0604020202020204" pitchFamily="34" charset="0"/>
                <a:cs typeface="Arial" panose="020B0604020202020204" pitchFamily="34" charset="0"/>
              </a:rPr>
              <a:t>Task 1.</a:t>
            </a:r>
          </a:p>
          <a:p>
            <a:pPr>
              <a:lnSpc>
                <a:spcPct val="150000"/>
              </a:lnSpc>
            </a:pPr>
            <a:endParaRPr lang="en-GB" sz="2800" dirty="0">
              <a:latin typeface="Arial" panose="020B0604020202020204" pitchFamily="34" charset="0"/>
              <a:cs typeface="Arial" panose="020B0604020202020204" pitchFamily="34" charset="0"/>
            </a:endParaRPr>
          </a:p>
          <a:p>
            <a:pPr algn="ctr">
              <a:lnSpc>
                <a:spcPct val="150000"/>
              </a:lnSpc>
            </a:pPr>
            <a:r>
              <a:rPr lang="en-GB" sz="2800" dirty="0">
                <a:latin typeface="Arial" panose="020B0604020202020204" pitchFamily="34" charset="0"/>
                <a:cs typeface="Arial" panose="020B0604020202020204" pitchFamily="34" charset="0"/>
              </a:rPr>
              <a:t>In small groups/pairs create a meaning for ‘radical education’ from your own perspective</a:t>
            </a:r>
          </a:p>
          <a:p>
            <a:pPr algn="ctr">
              <a:lnSpc>
                <a:spcPct val="150000"/>
              </a:lnSpc>
            </a:pPr>
            <a:endParaRPr lang="en-GB" sz="2800" dirty="0">
              <a:latin typeface="Arial" panose="020B0604020202020204" pitchFamily="34" charset="0"/>
              <a:cs typeface="Arial" panose="020B0604020202020204" pitchFamily="34" charset="0"/>
            </a:endParaRPr>
          </a:p>
          <a:p>
            <a:pPr algn="ctr">
              <a:lnSpc>
                <a:spcPct val="150000"/>
              </a:lnSpc>
            </a:pPr>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69339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22801-E0F5-4A8D-A596-94C95A37265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Background</a:t>
            </a:r>
          </a:p>
        </p:txBody>
      </p:sp>
      <p:sp>
        <p:nvSpPr>
          <p:cNvPr id="3" name="TextBox 2">
            <a:extLst>
              <a:ext uri="{FF2B5EF4-FFF2-40B4-BE49-F238E27FC236}">
                <a16:creationId xmlns:a16="http://schemas.microsoft.com/office/drawing/2014/main" id="{0E7BFF60-9551-4A37-BFDA-6AF9BC4523A4}"/>
              </a:ext>
            </a:extLst>
          </p:cNvPr>
          <p:cNvSpPr txBox="1"/>
          <p:nvPr/>
        </p:nvSpPr>
        <p:spPr>
          <a:xfrm>
            <a:off x="725864" y="1857080"/>
            <a:ext cx="10991654" cy="4204355"/>
          </a:xfrm>
          <a:prstGeom prst="rect">
            <a:avLst/>
          </a:prstGeom>
          <a:noFill/>
        </p:spPr>
        <p:txBody>
          <a:bodyPr wrap="square" rtlCol="0">
            <a:spAutoFit/>
          </a:bodyPr>
          <a:lstStyle/>
          <a:p>
            <a:endParaRPr lang="en-GB" dirty="0"/>
          </a:p>
        </p:txBody>
      </p:sp>
      <p:pic>
        <p:nvPicPr>
          <p:cNvPr id="5" name="Picture 4" descr="A picture containing clock&#10;&#10;Description automatically generated">
            <a:extLst>
              <a:ext uri="{FF2B5EF4-FFF2-40B4-BE49-F238E27FC236}">
                <a16:creationId xmlns:a16="http://schemas.microsoft.com/office/drawing/2014/main" id="{3D37BBFD-3099-44E9-9E93-30C8C3771FC9}"/>
              </a:ext>
            </a:extLst>
          </p:cNvPr>
          <p:cNvPicPr>
            <a:picLocks noChangeAspect="1"/>
          </p:cNvPicPr>
          <p:nvPr/>
        </p:nvPicPr>
        <p:blipFill>
          <a:blip r:embed="rId3"/>
          <a:stretch>
            <a:fillRect/>
          </a:stretch>
        </p:blipFill>
        <p:spPr>
          <a:xfrm>
            <a:off x="9401174" y="2466756"/>
            <a:ext cx="2064961" cy="3375243"/>
          </a:xfrm>
          <a:prstGeom prst="rect">
            <a:avLst/>
          </a:prstGeom>
        </p:spPr>
      </p:pic>
      <p:sp>
        <p:nvSpPr>
          <p:cNvPr id="6" name="TextBox 5">
            <a:extLst>
              <a:ext uri="{FF2B5EF4-FFF2-40B4-BE49-F238E27FC236}">
                <a16:creationId xmlns:a16="http://schemas.microsoft.com/office/drawing/2014/main" id="{EA64A402-54BE-48E5-8981-654C298230B5}"/>
              </a:ext>
            </a:extLst>
          </p:cNvPr>
          <p:cNvSpPr txBox="1"/>
          <p:nvPr/>
        </p:nvSpPr>
        <p:spPr>
          <a:xfrm>
            <a:off x="725864" y="2466756"/>
            <a:ext cx="8865752" cy="3901837"/>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According to the theorist Rousseau (1975) through his works, ‘Social Contract’ and ‘Emile’, he advocated,</a:t>
            </a:r>
          </a:p>
          <a:p>
            <a:pPr algn="ctr">
              <a:lnSpc>
                <a:spcPct val="150000"/>
              </a:lnSpc>
            </a:pPr>
            <a:endParaRPr lang="en-GB" sz="2400" dirty="0">
              <a:latin typeface="Arial" panose="020B0604020202020204" pitchFamily="34" charset="0"/>
              <a:cs typeface="Arial" panose="020B0604020202020204" pitchFamily="34" charset="0"/>
            </a:endParaRPr>
          </a:p>
          <a:p>
            <a:pPr algn="ctr">
              <a:lnSpc>
                <a:spcPct val="150000"/>
              </a:lnSpc>
            </a:pPr>
            <a:r>
              <a:rPr lang="en-GB" sz="2400" dirty="0">
                <a:latin typeface="Arial" panose="020B0604020202020204" pitchFamily="34" charset="0"/>
                <a:cs typeface="Arial" panose="020B0604020202020204" pitchFamily="34" charset="0"/>
              </a:rPr>
              <a:t>‘that everything was radically concerned with politics, and that, however one proceeded, no people would be other than what the government made it’ </a:t>
            </a:r>
          </a:p>
          <a:p>
            <a:pPr algn="ctr">
              <a:lnSpc>
                <a:spcPct val="150000"/>
              </a:lnSpc>
            </a:pPr>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(Barrow, 2012) </a:t>
            </a:r>
          </a:p>
        </p:txBody>
      </p:sp>
    </p:spTree>
    <p:extLst>
      <p:ext uri="{BB962C8B-B14F-4D97-AF65-F5344CB8AC3E}">
        <p14:creationId xmlns:p14="http://schemas.microsoft.com/office/powerpoint/2010/main" val="1929228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A24E7-1202-4FA0-906B-9E9DB19727E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Educational Provision</a:t>
            </a:r>
          </a:p>
        </p:txBody>
      </p:sp>
      <p:sp>
        <p:nvSpPr>
          <p:cNvPr id="3" name="TextBox 2">
            <a:extLst>
              <a:ext uri="{FF2B5EF4-FFF2-40B4-BE49-F238E27FC236}">
                <a16:creationId xmlns:a16="http://schemas.microsoft.com/office/drawing/2014/main" id="{DB8D22C7-F434-4034-909C-75F7496C2B0E}"/>
              </a:ext>
            </a:extLst>
          </p:cNvPr>
          <p:cNvSpPr txBox="1"/>
          <p:nvPr/>
        </p:nvSpPr>
        <p:spPr>
          <a:xfrm>
            <a:off x="867266" y="1913641"/>
            <a:ext cx="10737130" cy="4176074"/>
          </a:xfrm>
          <a:prstGeom prst="rect">
            <a:avLst/>
          </a:prstGeom>
          <a:noFill/>
        </p:spPr>
        <p:txBody>
          <a:bodyPr wrap="square" rtlCol="0">
            <a:spAutoFit/>
          </a:bodyPr>
          <a:lstStyle/>
          <a:p>
            <a:endParaRPr lang="en-GB" dirty="0"/>
          </a:p>
        </p:txBody>
      </p:sp>
      <p:pic>
        <p:nvPicPr>
          <p:cNvPr id="5" name="Picture 4" descr="A picture containing drawing&#10;&#10;Description automatically generated">
            <a:extLst>
              <a:ext uri="{FF2B5EF4-FFF2-40B4-BE49-F238E27FC236}">
                <a16:creationId xmlns:a16="http://schemas.microsoft.com/office/drawing/2014/main" id="{AD9E73E5-C781-4873-B180-05DC20D88DF7}"/>
              </a:ext>
            </a:extLst>
          </p:cNvPr>
          <p:cNvPicPr>
            <a:picLocks noChangeAspect="1"/>
          </p:cNvPicPr>
          <p:nvPr/>
        </p:nvPicPr>
        <p:blipFill>
          <a:blip r:embed="rId2"/>
          <a:stretch>
            <a:fillRect/>
          </a:stretch>
        </p:blipFill>
        <p:spPr>
          <a:xfrm>
            <a:off x="9505950" y="2399356"/>
            <a:ext cx="2098446" cy="3134669"/>
          </a:xfrm>
          <a:prstGeom prst="rect">
            <a:avLst/>
          </a:prstGeom>
        </p:spPr>
      </p:pic>
      <p:sp>
        <p:nvSpPr>
          <p:cNvPr id="6" name="TextBox 5">
            <a:extLst>
              <a:ext uri="{FF2B5EF4-FFF2-40B4-BE49-F238E27FC236}">
                <a16:creationId xmlns:a16="http://schemas.microsoft.com/office/drawing/2014/main" id="{6E7558C3-14F7-4DA6-BCA7-F39BCAB62225}"/>
              </a:ext>
            </a:extLst>
          </p:cNvPr>
          <p:cNvSpPr txBox="1"/>
          <p:nvPr/>
        </p:nvSpPr>
        <p:spPr>
          <a:xfrm>
            <a:off x="1097280" y="2057400"/>
            <a:ext cx="8256270" cy="4092211"/>
          </a:xfrm>
          <a:prstGeom prst="rect">
            <a:avLst/>
          </a:prstGeom>
          <a:noFill/>
        </p:spPr>
        <p:txBody>
          <a:bodyPr wrap="square" rtlCol="0">
            <a:spAutoFit/>
          </a:bodyPr>
          <a:lstStyle/>
          <a:p>
            <a:pPr>
              <a:lnSpc>
                <a:spcPct val="150000"/>
              </a:lnSpc>
            </a:pPr>
            <a:r>
              <a:rPr lang="en-GB" sz="2200" dirty="0">
                <a:latin typeface="Arial" panose="020B0604020202020204" pitchFamily="34" charset="0"/>
                <a:cs typeface="Arial" panose="020B0604020202020204" pitchFamily="34" charset="0"/>
              </a:rPr>
              <a:t>Developing from the works of ‘Emile’ education for each child should involve</a:t>
            </a:r>
          </a:p>
          <a:p>
            <a:pPr marL="285750" indent="-28575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Removing each child from human society</a:t>
            </a:r>
          </a:p>
          <a:p>
            <a:pPr marL="285750" indent="-28575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Development would naturally transpire in natural setting</a:t>
            </a:r>
          </a:p>
          <a:p>
            <a:pPr marL="285750" indent="-28575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Tutor to support the child through life to keep unnatural elements of life away from the child</a:t>
            </a:r>
          </a:p>
          <a:p>
            <a:pPr marL="285750" indent="-285750">
              <a:lnSpc>
                <a:spcPct val="15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Advocating that the child learns best from nature and what nature can teach, supported by natural experience  </a:t>
            </a:r>
          </a:p>
        </p:txBody>
      </p:sp>
    </p:spTree>
    <p:extLst>
      <p:ext uri="{BB962C8B-B14F-4D97-AF65-F5344CB8AC3E}">
        <p14:creationId xmlns:p14="http://schemas.microsoft.com/office/powerpoint/2010/main" val="2626520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63AB5-456C-4720-A0FB-62E60E4C3DA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De-schooling Theory</a:t>
            </a:r>
          </a:p>
        </p:txBody>
      </p:sp>
      <p:sp>
        <p:nvSpPr>
          <p:cNvPr id="3" name="TextBox 2">
            <a:extLst>
              <a:ext uri="{FF2B5EF4-FFF2-40B4-BE49-F238E27FC236}">
                <a16:creationId xmlns:a16="http://schemas.microsoft.com/office/drawing/2014/main" id="{CCEAFB33-5DF1-4C2B-87C4-DF7E4368F059}"/>
              </a:ext>
            </a:extLst>
          </p:cNvPr>
          <p:cNvSpPr txBox="1"/>
          <p:nvPr/>
        </p:nvSpPr>
        <p:spPr>
          <a:xfrm>
            <a:off x="622169" y="2026763"/>
            <a:ext cx="10968088" cy="2308324"/>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pic>
        <p:nvPicPr>
          <p:cNvPr id="5" name="Picture 4" descr="A picture containing drawing, shirt, suit&#10;&#10;Description automatically generated">
            <a:extLst>
              <a:ext uri="{FF2B5EF4-FFF2-40B4-BE49-F238E27FC236}">
                <a16:creationId xmlns:a16="http://schemas.microsoft.com/office/drawing/2014/main" id="{489C2C58-172C-4449-8069-3EF239D6097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01939" y="2458923"/>
            <a:ext cx="2526384" cy="3037002"/>
          </a:xfrm>
          <a:prstGeom prst="rect">
            <a:avLst/>
          </a:prstGeom>
        </p:spPr>
      </p:pic>
      <p:sp>
        <p:nvSpPr>
          <p:cNvPr id="7" name="TextBox 6">
            <a:extLst>
              <a:ext uri="{FF2B5EF4-FFF2-40B4-BE49-F238E27FC236}">
                <a16:creationId xmlns:a16="http://schemas.microsoft.com/office/drawing/2014/main" id="{506A23D5-8F91-4B39-8DD2-38BF86A36A02}"/>
              </a:ext>
            </a:extLst>
          </p:cNvPr>
          <p:cNvSpPr txBox="1"/>
          <p:nvPr/>
        </p:nvSpPr>
        <p:spPr>
          <a:xfrm>
            <a:off x="1838109" y="2125980"/>
            <a:ext cx="923945" cy="400110"/>
          </a:xfrm>
          <a:prstGeom prst="rect">
            <a:avLst/>
          </a:prstGeom>
          <a:noFill/>
          <a:ln w="38100">
            <a:solidFill>
              <a:schemeClr val="bg1"/>
            </a:solidFill>
          </a:ln>
        </p:spPr>
        <p:txBody>
          <a:bodyPr wrap="square" rtlCol="0">
            <a:spAutoFit/>
          </a:bodyPr>
          <a:lstStyle/>
          <a:p>
            <a:pPr algn="ctr"/>
            <a:r>
              <a:rPr lang="en-GB" sz="2000" u="sng" dirty="0">
                <a:latin typeface="Arial" panose="020B0604020202020204" pitchFamily="34" charset="0"/>
                <a:cs typeface="Arial" panose="020B0604020202020204" pitchFamily="34" charset="0"/>
              </a:rPr>
              <a:t>For</a:t>
            </a:r>
          </a:p>
        </p:txBody>
      </p:sp>
      <p:sp>
        <p:nvSpPr>
          <p:cNvPr id="8" name="TextBox 7">
            <a:extLst>
              <a:ext uri="{FF2B5EF4-FFF2-40B4-BE49-F238E27FC236}">
                <a16:creationId xmlns:a16="http://schemas.microsoft.com/office/drawing/2014/main" id="{C78DDF5E-1A44-4B0A-A1B9-698B3470F901}"/>
              </a:ext>
            </a:extLst>
          </p:cNvPr>
          <p:cNvSpPr txBox="1"/>
          <p:nvPr/>
        </p:nvSpPr>
        <p:spPr>
          <a:xfrm>
            <a:off x="8889476" y="2125980"/>
            <a:ext cx="1106080" cy="400110"/>
          </a:xfrm>
          <a:prstGeom prst="rect">
            <a:avLst/>
          </a:prstGeom>
          <a:noFill/>
          <a:ln w="38100">
            <a:solidFill>
              <a:schemeClr val="bg1"/>
            </a:solidFill>
          </a:ln>
        </p:spPr>
        <p:txBody>
          <a:bodyPr wrap="square" rtlCol="0">
            <a:spAutoFit/>
          </a:bodyPr>
          <a:lstStyle/>
          <a:p>
            <a:r>
              <a:rPr lang="en-GB" sz="2000" u="sng" dirty="0">
                <a:latin typeface="Arial" panose="020B0604020202020204" pitchFamily="34" charset="0"/>
                <a:cs typeface="Arial" panose="020B0604020202020204" pitchFamily="34" charset="0"/>
              </a:rPr>
              <a:t>Against</a:t>
            </a:r>
          </a:p>
        </p:txBody>
      </p:sp>
      <p:sp>
        <p:nvSpPr>
          <p:cNvPr id="9" name="TextBox 8">
            <a:extLst>
              <a:ext uri="{FF2B5EF4-FFF2-40B4-BE49-F238E27FC236}">
                <a16:creationId xmlns:a16="http://schemas.microsoft.com/office/drawing/2014/main" id="{D866AB40-C47F-40ED-B50A-EE7938A5FAF4}"/>
              </a:ext>
            </a:extLst>
          </p:cNvPr>
          <p:cNvSpPr txBox="1"/>
          <p:nvPr/>
        </p:nvSpPr>
        <p:spPr>
          <a:xfrm>
            <a:off x="1225484" y="2815493"/>
            <a:ext cx="2403834"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Site of oppression and  domination</a:t>
            </a:r>
          </a:p>
        </p:txBody>
      </p:sp>
      <p:cxnSp>
        <p:nvCxnSpPr>
          <p:cNvPr id="13" name="Straight Arrow Connector 12">
            <a:extLst>
              <a:ext uri="{FF2B5EF4-FFF2-40B4-BE49-F238E27FC236}">
                <a16:creationId xmlns:a16="http://schemas.microsoft.com/office/drawing/2014/main" id="{89AE794A-C364-414D-A3C2-4AE6DACC1CF8}"/>
              </a:ext>
            </a:extLst>
          </p:cNvPr>
          <p:cNvCxnSpPr>
            <a:cxnSpLocks/>
          </p:cNvCxnSpPr>
          <p:nvPr/>
        </p:nvCxnSpPr>
        <p:spPr>
          <a:xfrm flipH="1" flipV="1">
            <a:off x="3751868" y="3327662"/>
            <a:ext cx="1027522" cy="44010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9B98E696-9B25-4EC3-A8EC-854E9D58BC9A}"/>
              </a:ext>
            </a:extLst>
          </p:cNvPr>
          <p:cNvSpPr txBox="1"/>
          <p:nvPr/>
        </p:nvSpPr>
        <p:spPr>
          <a:xfrm>
            <a:off x="527901" y="3812782"/>
            <a:ext cx="291288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Schools do not educate</a:t>
            </a:r>
          </a:p>
        </p:txBody>
      </p:sp>
      <p:sp>
        <p:nvSpPr>
          <p:cNvPr id="16" name="TextBox 15">
            <a:extLst>
              <a:ext uri="{FF2B5EF4-FFF2-40B4-BE49-F238E27FC236}">
                <a16:creationId xmlns:a16="http://schemas.microsoft.com/office/drawing/2014/main" id="{E115CFE6-E26D-4A22-97A2-55591393A856}"/>
              </a:ext>
            </a:extLst>
          </p:cNvPr>
          <p:cNvSpPr txBox="1"/>
          <p:nvPr/>
        </p:nvSpPr>
        <p:spPr>
          <a:xfrm>
            <a:off x="7909088" y="2815493"/>
            <a:ext cx="2168167"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Still require to school people</a:t>
            </a:r>
          </a:p>
        </p:txBody>
      </p:sp>
      <p:sp>
        <p:nvSpPr>
          <p:cNvPr id="17" name="TextBox 16">
            <a:extLst>
              <a:ext uri="{FF2B5EF4-FFF2-40B4-BE49-F238E27FC236}">
                <a16:creationId xmlns:a16="http://schemas.microsoft.com/office/drawing/2014/main" id="{B9B35BE5-C0A0-46A3-96F3-C3089FCFC955}"/>
              </a:ext>
            </a:extLst>
          </p:cNvPr>
          <p:cNvSpPr txBox="1"/>
          <p:nvPr/>
        </p:nvSpPr>
        <p:spPr>
          <a:xfrm>
            <a:off x="8440133" y="3812783"/>
            <a:ext cx="2526384"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Still require an infrastructure similar to a school</a:t>
            </a:r>
          </a:p>
        </p:txBody>
      </p:sp>
      <p:cxnSp>
        <p:nvCxnSpPr>
          <p:cNvPr id="20" name="Straight Arrow Connector 19">
            <a:extLst>
              <a:ext uri="{FF2B5EF4-FFF2-40B4-BE49-F238E27FC236}">
                <a16:creationId xmlns:a16="http://schemas.microsoft.com/office/drawing/2014/main" id="{8D9D7FBA-7B88-409C-A0F8-4534D37C41D5}"/>
              </a:ext>
            </a:extLst>
          </p:cNvPr>
          <p:cNvCxnSpPr/>
          <p:nvPr/>
        </p:nvCxnSpPr>
        <p:spPr>
          <a:xfrm flipH="1">
            <a:off x="3629318" y="4138367"/>
            <a:ext cx="838987"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1A891D44-702A-45DB-8598-4FD1CE20232C}"/>
              </a:ext>
            </a:extLst>
          </p:cNvPr>
          <p:cNvCxnSpPr>
            <a:cxnSpLocks/>
          </p:cNvCxnSpPr>
          <p:nvPr/>
        </p:nvCxnSpPr>
        <p:spPr>
          <a:xfrm flipV="1">
            <a:off x="7277493" y="3327662"/>
            <a:ext cx="584464" cy="292232"/>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3DB8021C-24AB-46E1-9AC2-8AB4FB6A6F56}"/>
              </a:ext>
            </a:extLst>
          </p:cNvPr>
          <p:cNvCxnSpPr/>
          <p:nvPr/>
        </p:nvCxnSpPr>
        <p:spPr>
          <a:xfrm>
            <a:off x="7428323" y="4138367"/>
            <a:ext cx="857838"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0324F516-F863-4217-B1C7-AC4307FD6DBA}"/>
              </a:ext>
            </a:extLst>
          </p:cNvPr>
          <p:cNvSpPr txBox="1"/>
          <p:nvPr/>
        </p:nvSpPr>
        <p:spPr>
          <a:xfrm>
            <a:off x="8210746" y="5043340"/>
            <a:ext cx="2526384"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Problem due to over expectations placed on schools</a:t>
            </a:r>
          </a:p>
          <a:p>
            <a:r>
              <a:rPr lang="en-GB" sz="20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(Barrow, 2012)</a:t>
            </a:r>
          </a:p>
        </p:txBody>
      </p:sp>
      <p:cxnSp>
        <p:nvCxnSpPr>
          <p:cNvPr id="28" name="Straight Arrow Connector 27">
            <a:extLst>
              <a:ext uri="{FF2B5EF4-FFF2-40B4-BE49-F238E27FC236}">
                <a16:creationId xmlns:a16="http://schemas.microsoft.com/office/drawing/2014/main" id="{B0C7D47F-E345-4C47-86AD-BF6391F94808}"/>
              </a:ext>
            </a:extLst>
          </p:cNvPr>
          <p:cNvCxnSpPr/>
          <p:nvPr/>
        </p:nvCxnSpPr>
        <p:spPr>
          <a:xfrm>
            <a:off x="7428323" y="5175315"/>
            <a:ext cx="782423" cy="17911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C8FBF7A3-4A40-445C-B769-35997B5B96C4}"/>
              </a:ext>
            </a:extLst>
          </p:cNvPr>
          <p:cNvSpPr txBox="1"/>
          <p:nvPr/>
        </p:nvSpPr>
        <p:spPr>
          <a:xfrm>
            <a:off x="838986" y="4722829"/>
            <a:ext cx="3051143"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Schools are breeding ground for perpetual class reproductions</a:t>
            </a:r>
          </a:p>
        </p:txBody>
      </p:sp>
      <p:cxnSp>
        <p:nvCxnSpPr>
          <p:cNvPr id="11" name="Straight Arrow Connector 10">
            <a:extLst>
              <a:ext uri="{FF2B5EF4-FFF2-40B4-BE49-F238E27FC236}">
                <a16:creationId xmlns:a16="http://schemas.microsoft.com/office/drawing/2014/main" id="{CDB8449B-E6E9-4CC0-93DD-E2A8B0FD36C3}"/>
              </a:ext>
            </a:extLst>
          </p:cNvPr>
          <p:cNvCxnSpPr/>
          <p:nvPr/>
        </p:nvCxnSpPr>
        <p:spPr>
          <a:xfrm flipH="1">
            <a:off x="3751868" y="4828446"/>
            <a:ext cx="801278" cy="21489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90754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13623-4C1E-4272-B6C3-A36AF2B1BA1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The Vision</a:t>
            </a:r>
          </a:p>
        </p:txBody>
      </p:sp>
      <p:sp>
        <p:nvSpPr>
          <p:cNvPr id="3" name="TextBox 2">
            <a:extLst>
              <a:ext uri="{FF2B5EF4-FFF2-40B4-BE49-F238E27FC236}">
                <a16:creationId xmlns:a16="http://schemas.microsoft.com/office/drawing/2014/main" id="{BD3A7DA7-FF44-4D0E-BA0C-A97384F54302}"/>
              </a:ext>
            </a:extLst>
          </p:cNvPr>
          <p:cNvSpPr txBox="1"/>
          <p:nvPr/>
        </p:nvSpPr>
        <p:spPr>
          <a:xfrm>
            <a:off x="622169" y="1979629"/>
            <a:ext cx="11104775" cy="4128940"/>
          </a:xfrm>
          <a:prstGeom prst="rect">
            <a:avLst/>
          </a:prstGeom>
          <a:noFill/>
        </p:spPr>
        <p:txBody>
          <a:bodyPr wrap="square" rtlCol="0">
            <a:spAutoFit/>
          </a:bodyPr>
          <a:lstStyle/>
          <a:p>
            <a:endParaRPr lang="en-GB" dirty="0"/>
          </a:p>
        </p:txBody>
      </p:sp>
      <p:pic>
        <p:nvPicPr>
          <p:cNvPr id="5" name="Picture 4" descr="A picture containing drawing, table&#10;&#10;Description automatically generated">
            <a:extLst>
              <a:ext uri="{FF2B5EF4-FFF2-40B4-BE49-F238E27FC236}">
                <a16:creationId xmlns:a16="http://schemas.microsoft.com/office/drawing/2014/main" id="{0DA08487-E6BE-44FA-96A2-3E695948A33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707354" y="2215299"/>
            <a:ext cx="1862477" cy="3459637"/>
          </a:xfrm>
          <a:prstGeom prst="rect">
            <a:avLst/>
          </a:prstGeom>
        </p:spPr>
      </p:pic>
      <p:sp>
        <p:nvSpPr>
          <p:cNvPr id="7" name="TextBox 6">
            <a:extLst>
              <a:ext uri="{FF2B5EF4-FFF2-40B4-BE49-F238E27FC236}">
                <a16:creationId xmlns:a16="http://schemas.microsoft.com/office/drawing/2014/main" id="{6B62CAD7-A1C1-4D54-87F2-63A9FDC6AC01}"/>
              </a:ext>
            </a:extLst>
          </p:cNvPr>
          <p:cNvSpPr txBox="1"/>
          <p:nvPr/>
        </p:nvSpPr>
        <p:spPr>
          <a:xfrm>
            <a:off x="358219" y="1847654"/>
            <a:ext cx="9349135" cy="538609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Advocates for an environment  that is;</a:t>
            </a: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Structured, where a pupil learns between right and wrong, leading to freedom</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Absence from conflict between individual and social constraints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Proceed slowly with education in formative years so that a child can appreciate what is real and valuable</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Development aligned with ‘nature’, bring up naturally, behave naturally</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School considered to be working on the basis of what we see and the long term consequences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4307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29F94-5295-42BD-A571-93119386503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De-schooling Society</a:t>
            </a:r>
          </a:p>
        </p:txBody>
      </p:sp>
      <p:sp>
        <p:nvSpPr>
          <p:cNvPr id="3" name="TextBox 2">
            <a:extLst>
              <a:ext uri="{FF2B5EF4-FFF2-40B4-BE49-F238E27FC236}">
                <a16:creationId xmlns:a16="http://schemas.microsoft.com/office/drawing/2014/main" id="{4D06ACE0-E72D-476F-AB7B-6923A1E309F1}"/>
              </a:ext>
            </a:extLst>
          </p:cNvPr>
          <p:cNvSpPr txBox="1"/>
          <p:nvPr/>
        </p:nvSpPr>
        <p:spPr>
          <a:xfrm>
            <a:off x="735291" y="1737360"/>
            <a:ext cx="10859678" cy="498598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Organisation for Economic Cooperation and Development (OECD) published report ‘Schooling for Tomorrow: What Schools for the Future’ (2001) highlighting;</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Dissatisfaction with state dictated institutionalised provision</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Potential for technology based provision through the availability of inexpensive ICT</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Home-schooling significant growth in USA and European countries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Concerns that arise from home-schooling provision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Implications for ICT driven provision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Inequality in practice due to digital divide.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Raise important questions on the suitability of institutionalised/centralised school systems </a:t>
            </a:r>
          </a:p>
          <a:p>
            <a:r>
              <a:rPr lang="en-GB" sz="2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(Warwick cited in James Arthur et al, 2012)</a:t>
            </a:r>
          </a:p>
          <a:p>
            <a:endParaRPr lang="en-GB" dirty="0"/>
          </a:p>
        </p:txBody>
      </p:sp>
    </p:spTree>
    <p:extLst>
      <p:ext uri="{BB962C8B-B14F-4D97-AF65-F5344CB8AC3E}">
        <p14:creationId xmlns:p14="http://schemas.microsoft.com/office/powerpoint/2010/main" val="100565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9F579-9274-4F23-9888-06D4C1C8494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De-schooling</a:t>
            </a:r>
          </a:p>
        </p:txBody>
      </p:sp>
      <p:pic>
        <p:nvPicPr>
          <p:cNvPr id="8" name="Picture 7">
            <a:extLst>
              <a:ext uri="{FF2B5EF4-FFF2-40B4-BE49-F238E27FC236}">
                <a16:creationId xmlns:a16="http://schemas.microsoft.com/office/drawing/2014/main" id="{DA6EE086-D56B-43B9-AD1B-1053049DD60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48014" y="2116414"/>
            <a:ext cx="2307665" cy="3808898"/>
          </a:xfrm>
          <a:prstGeom prst="rect">
            <a:avLst/>
          </a:prstGeom>
        </p:spPr>
      </p:pic>
      <p:sp>
        <p:nvSpPr>
          <p:cNvPr id="9" name="TextBox 8">
            <a:extLst>
              <a:ext uri="{FF2B5EF4-FFF2-40B4-BE49-F238E27FC236}">
                <a16:creationId xmlns:a16="http://schemas.microsoft.com/office/drawing/2014/main" id="{E096160A-1999-494F-B12D-7847959908FD}"/>
              </a:ext>
            </a:extLst>
          </p:cNvPr>
          <p:cNvSpPr txBox="1"/>
          <p:nvPr/>
        </p:nvSpPr>
        <p:spPr>
          <a:xfrm>
            <a:off x="9314483" y="-4503957"/>
            <a:ext cx="676409" cy="1061829"/>
          </a:xfrm>
          <a:prstGeom prst="rect">
            <a:avLst/>
          </a:prstGeom>
          <a:noFill/>
        </p:spPr>
        <p:txBody>
          <a:bodyPr wrap="square" rtlCol="0">
            <a:spAutoFit/>
          </a:bodyPr>
          <a:lstStyle/>
          <a:p>
            <a:r>
              <a:rPr lang="en-GB" sz="900" dirty="0">
                <a:hlinkClick r:id="rId4" tooltip="https://www.tsl.texas.gov/ld/librarydevelopments/?p=23675"/>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10" name="Multiplication Sign 9">
            <a:extLst>
              <a:ext uri="{FF2B5EF4-FFF2-40B4-BE49-F238E27FC236}">
                <a16:creationId xmlns:a16="http://schemas.microsoft.com/office/drawing/2014/main" id="{979C1083-7C50-433B-B02B-CD1C0B83CECD}"/>
              </a:ext>
            </a:extLst>
          </p:cNvPr>
          <p:cNvSpPr/>
          <p:nvPr/>
        </p:nvSpPr>
        <p:spPr>
          <a:xfrm>
            <a:off x="9021452" y="3429000"/>
            <a:ext cx="1883840" cy="1557528"/>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1563C68B-7F96-4476-A87C-5C664A2AE6FD}"/>
              </a:ext>
            </a:extLst>
          </p:cNvPr>
          <p:cNvSpPr txBox="1"/>
          <p:nvPr/>
        </p:nvSpPr>
        <p:spPr>
          <a:xfrm>
            <a:off x="650449" y="1894788"/>
            <a:ext cx="8197565" cy="529375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According to the viewpoint of the theorist Illich, </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Education and schooling are not the same thing, with form not to be confused with substance, nor ritual with contents</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Institution of schooling by being an institutionalised process, causes harm </a:t>
            </a:r>
          </a:p>
          <a:p>
            <a:endParaRPr lang="en-GB" sz="2200" dirty="0">
              <a:latin typeface="Arial" panose="020B0604020202020204" pitchFamily="34" charset="0"/>
              <a:cs typeface="Arial" panose="020B0604020202020204" pitchFamily="34" charset="0"/>
            </a:endParaRPr>
          </a:p>
          <a:p>
            <a:pPr algn="ctr"/>
            <a:r>
              <a:rPr lang="en-GB" sz="3200" dirty="0">
                <a:solidFill>
                  <a:srgbClr val="FF0000"/>
                </a:solidFill>
                <a:latin typeface="Arial" panose="020B0604020202020204" pitchFamily="34" charset="0"/>
                <a:cs typeface="Arial" panose="020B0604020202020204" pitchFamily="34" charset="0"/>
              </a:rPr>
              <a:t>‘What is your stance concerning these deductions?’</a:t>
            </a:r>
          </a:p>
          <a:p>
            <a:endParaRPr lang="en-GB" dirty="0"/>
          </a:p>
          <a:p>
            <a:endParaRPr lang="en-GB" dirty="0"/>
          </a:p>
          <a:p>
            <a:r>
              <a:rPr lang="en-GB" dirty="0"/>
              <a:t> </a:t>
            </a:r>
          </a:p>
        </p:txBody>
      </p:sp>
    </p:spTree>
    <p:extLst>
      <p:ext uri="{BB962C8B-B14F-4D97-AF65-F5344CB8AC3E}">
        <p14:creationId xmlns:p14="http://schemas.microsoft.com/office/powerpoint/2010/main" val="569737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9CBB5-326C-4B34-8094-B4F294E6EEA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De-schooling (Illich)</a:t>
            </a:r>
          </a:p>
        </p:txBody>
      </p:sp>
      <p:sp>
        <p:nvSpPr>
          <p:cNvPr id="3" name="TextBox 2">
            <a:extLst>
              <a:ext uri="{FF2B5EF4-FFF2-40B4-BE49-F238E27FC236}">
                <a16:creationId xmlns:a16="http://schemas.microsoft.com/office/drawing/2014/main" id="{5E12D377-2A5B-45A4-8BD1-EBDBF611A62D}"/>
              </a:ext>
            </a:extLst>
          </p:cNvPr>
          <p:cNvSpPr txBox="1"/>
          <p:nvPr/>
        </p:nvSpPr>
        <p:spPr>
          <a:xfrm>
            <a:off x="810705" y="1819373"/>
            <a:ext cx="10765410" cy="420655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 Illich proposes that;</a:t>
            </a:r>
          </a:p>
          <a:p>
            <a:endParaRPr lang="en-GB" sz="2200" dirty="0">
              <a:latin typeface="Arial" panose="020B0604020202020204" pitchFamily="34" charset="0"/>
              <a:cs typeface="Arial" panose="020B0604020202020204" pitchFamily="34" charset="0"/>
            </a:endParaRPr>
          </a:p>
          <a:p>
            <a:pPr algn="ctr"/>
            <a:r>
              <a:rPr lang="en-GB" sz="2200" dirty="0">
                <a:latin typeface="Arial" panose="020B0604020202020204" pitchFamily="34" charset="0"/>
                <a:cs typeface="Arial" panose="020B0604020202020204" pitchFamily="34" charset="0"/>
              </a:rPr>
              <a:t>‘Deschooling implies getting rid of the ‘imprisonment’ that schools achieve and creating an alternative provision’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Illich proposes,</a:t>
            </a:r>
          </a:p>
          <a:p>
            <a:endParaRPr lang="en-GB" sz="2200" dirty="0">
              <a:latin typeface="Arial" panose="020B0604020202020204" pitchFamily="34" charset="0"/>
              <a:cs typeface="Arial" panose="020B0604020202020204" pitchFamily="34" charset="0"/>
            </a:endParaRPr>
          </a:p>
          <a:p>
            <a:pPr algn="ctr"/>
            <a:r>
              <a:rPr lang="en-GB" sz="2200" dirty="0">
                <a:latin typeface="Arial" panose="020B0604020202020204" pitchFamily="34" charset="0"/>
                <a:cs typeface="Arial" panose="020B0604020202020204" pitchFamily="34" charset="0"/>
              </a:rPr>
              <a:t>‘Deschooling society which will require getting rid of all institutions and their mechanisms’ </a:t>
            </a:r>
          </a:p>
          <a:p>
            <a:pPr algn="ctr"/>
            <a:r>
              <a:rPr lang="en-GB" sz="22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(Barrow, 2012)</a:t>
            </a:r>
          </a:p>
          <a:p>
            <a:endParaRPr lang="en-GB" sz="2200" dirty="0">
              <a:latin typeface="Arial" panose="020B0604020202020204" pitchFamily="34" charset="0"/>
              <a:cs typeface="Arial" panose="020B0604020202020204" pitchFamily="34" charset="0"/>
            </a:endParaRPr>
          </a:p>
          <a:p>
            <a:pPr algn="ctr"/>
            <a:endParaRPr lang="en-GB" dirty="0"/>
          </a:p>
        </p:txBody>
      </p:sp>
      <p:sp>
        <p:nvSpPr>
          <p:cNvPr id="4" name="TextBox 3">
            <a:extLst>
              <a:ext uri="{FF2B5EF4-FFF2-40B4-BE49-F238E27FC236}">
                <a16:creationId xmlns:a16="http://schemas.microsoft.com/office/drawing/2014/main" id="{5D749DF7-049F-4FFF-8A0A-406E884D6688}"/>
              </a:ext>
            </a:extLst>
          </p:cNvPr>
          <p:cNvSpPr txBox="1"/>
          <p:nvPr/>
        </p:nvSpPr>
        <p:spPr>
          <a:xfrm>
            <a:off x="735291" y="5307291"/>
            <a:ext cx="11142482" cy="129266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‘Watch a video to explore the argument against traditional form of education</a:t>
            </a:r>
          </a:p>
          <a:p>
            <a:endParaRPr lang="en-GB" dirty="0"/>
          </a:p>
          <a:p>
            <a:pPr algn="ctr"/>
            <a:r>
              <a:rPr lang="en-GB" dirty="0">
                <a:hlinkClick r:id="rId3"/>
              </a:rPr>
              <a:t>https://youtu.be/BnC6IABJXOI</a:t>
            </a:r>
            <a:endParaRPr lang="en-GB" dirty="0"/>
          </a:p>
          <a:p>
            <a:pPr algn="ctr"/>
            <a:r>
              <a:rPr lang="en-GB" dirty="0"/>
              <a:t>‘</a:t>
            </a:r>
          </a:p>
        </p:txBody>
      </p:sp>
    </p:spTree>
    <p:extLst>
      <p:ext uri="{BB962C8B-B14F-4D97-AF65-F5344CB8AC3E}">
        <p14:creationId xmlns:p14="http://schemas.microsoft.com/office/powerpoint/2010/main" val="726579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359F3-D10A-47CE-B5A5-AC631C17C732}"/>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Unschooling</a:t>
            </a:r>
          </a:p>
        </p:txBody>
      </p:sp>
      <p:sp>
        <p:nvSpPr>
          <p:cNvPr id="3" name="TextBox 2">
            <a:extLst>
              <a:ext uri="{FF2B5EF4-FFF2-40B4-BE49-F238E27FC236}">
                <a16:creationId xmlns:a16="http://schemas.microsoft.com/office/drawing/2014/main" id="{182FB386-F865-414A-A5C2-463A0EBFC834}"/>
              </a:ext>
            </a:extLst>
          </p:cNvPr>
          <p:cNvSpPr txBox="1"/>
          <p:nvPr/>
        </p:nvSpPr>
        <p:spPr>
          <a:xfrm>
            <a:off x="886120" y="1847654"/>
            <a:ext cx="11076494" cy="51398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Unschooling is underpinned by;</a:t>
            </a:r>
          </a:p>
          <a:p>
            <a:r>
              <a:rPr lang="en-GB" sz="20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student-centred and autonomous teaching and learning praxis rooted in decolonizing human rights education</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unschooling de-centres the hegemonic power dynamics inherent to essentialist and traditionalist approaches to formal education in favour of a student-led educational milieu in which learning is decompartmentalized and can occur at any place and time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proposes conceptions of self-directed and community-based learning that develops students’ radical agency and critical consciousness.                                                                                                                                       </a:t>
            </a:r>
          </a:p>
          <a:p>
            <a:r>
              <a:rPr lang="en-GB" dirty="0"/>
              <a:t>                                                                                                                                                   (Romero, 2018)</a:t>
            </a:r>
          </a:p>
          <a:p>
            <a:pPr algn="ctr"/>
            <a:r>
              <a:rPr lang="en-GB" dirty="0"/>
              <a:t>Let’s follow a video to gain an insight into ‘unschooling’ </a:t>
            </a:r>
            <a:r>
              <a:rPr lang="en-GB" dirty="0">
                <a:hlinkClick r:id="rId3"/>
              </a:rPr>
              <a:t>https://www.youtube.com/watch?time_continue=51&amp;v=Vz7E78-VQFw&amp;feature=emb_log</a:t>
            </a:r>
            <a:endParaRPr lang="en-GB" dirty="0"/>
          </a:p>
          <a:p>
            <a:pPr algn="ctr"/>
            <a:endParaRPr lang="en-GB" dirty="0"/>
          </a:p>
          <a:p>
            <a:r>
              <a:rPr lang="en-GB" dirty="0"/>
              <a:t>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34370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AD759-6D72-43E7-9606-226DEB5A262E}"/>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Task 1</a:t>
            </a:r>
          </a:p>
        </p:txBody>
      </p:sp>
      <p:sp>
        <p:nvSpPr>
          <p:cNvPr id="3" name="TextBox 2">
            <a:extLst>
              <a:ext uri="{FF2B5EF4-FFF2-40B4-BE49-F238E27FC236}">
                <a16:creationId xmlns:a16="http://schemas.microsoft.com/office/drawing/2014/main" id="{52A8AE70-410A-4F9F-8ECD-A62D90BC2FD0}"/>
              </a:ext>
            </a:extLst>
          </p:cNvPr>
          <p:cNvSpPr txBox="1"/>
          <p:nvPr/>
        </p:nvSpPr>
        <p:spPr>
          <a:xfrm>
            <a:off x="1168924" y="2724346"/>
            <a:ext cx="10388338" cy="5632311"/>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Using the information compiled so far for ‘de-schooling and unschooling’, create a written report to promote the need for de-schooling and unschooling for today’s society, with recommendations on how this maybe rolled out, indicating the substitute provision to take its place.</a:t>
            </a:r>
          </a:p>
          <a:p>
            <a:pPr>
              <a:lnSpc>
                <a:spcPct val="150000"/>
              </a:lnSpc>
            </a:pP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3358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EE1A5-C386-4B19-9F26-B3D6105F1D0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Origins of Home Schooling</a:t>
            </a:r>
          </a:p>
        </p:txBody>
      </p:sp>
      <p:sp>
        <p:nvSpPr>
          <p:cNvPr id="3" name="TextBox 2">
            <a:extLst>
              <a:ext uri="{FF2B5EF4-FFF2-40B4-BE49-F238E27FC236}">
                <a16:creationId xmlns:a16="http://schemas.microsoft.com/office/drawing/2014/main" id="{609E85B3-775C-4974-992F-61E4B3E24806}"/>
              </a:ext>
            </a:extLst>
          </p:cNvPr>
          <p:cNvSpPr txBox="1"/>
          <p:nvPr/>
        </p:nvSpPr>
        <p:spPr>
          <a:xfrm>
            <a:off x="820132" y="1998482"/>
            <a:ext cx="10840825" cy="400110"/>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p:txBody>
      </p:sp>
      <p:pic>
        <p:nvPicPr>
          <p:cNvPr id="5" name="Picture 4" descr="A close up of a sign&#10;&#10;Description automatically generated">
            <a:extLst>
              <a:ext uri="{FF2B5EF4-FFF2-40B4-BE49-F238E27FC236}">
                <a16:creationId xmlns:a16="http://schemas.microsoft.com/office/drawing/2014/main" id="{A33DB09B-33F4-47B8-8B7C-15E4F5F7977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011266" y="2640498"/>
            <a:ext cx="1649691" cy="2657365"/>
          </a:xfrm>
          <a:prstGeom prst="rect">
            <a:avLst/>
          </a:prstGeom>
        </p:spPr>
      </p:pic>
      <p:sp>
        <p:nvSpPr>
          <p:cNvPr id="7" name="TextBox 6">
            <a:extLst>
              <a:ext uri="{FF2B5EF4-FFF2-40B4-BE49-F238E27FC236}">
                <a16:creationId xmlns:a16="http://schemas.microsoft.com/office/drawing/2014/main" id="{E629169D-79FF-4399-AF06-550AB7692F2D}"/>
              </a:ext>
            </a:extLst>
          </p:cNvPr>
          <p:cNvSpPr txBox="1"/>
          <p:nvPr/>
        </p:nvSpPr>
        <p:spPr>
          <a:xfrm>
            <a:off x="820132" y="2064470"/>
            <a:ext cx="9030878" cy="492442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Originates to the Elementary Education Act 1870 (aka ‘Forster’s Act)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Newcastle Report (1861) argued against compulsory education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Review of Elective Home Education (2009) evoking same opposition to compulsory education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Education Act (1880) saw the prosecution for non-attendance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Schools Enquiry Commission argued in favour of boys attending schools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Education Act (1944) saw rise in age for attending compulsory education   extend to 15 </a:t>
            </a:r>
          </a:p>
          <a:p>
            <a:r>
              <a:rPr lang="en-GB" dirty="0"/>
              <a:t>                                                                                                                    (Webb, 2010)</a:t>
            </a:r>
          </a:p>
          <a:p>
            <a:endParaRPr lang="en-GB" dirty="0"/>
          </a:p>
          <a:p>
            <a:endParaRPr lang="en-GB" dirty="0"/>
          </a:p>
        </p:txBody>
      </p:sp>
    </p:spTree>
    <p:extLst>
      <p:ext uri="{BB962C8B-B14F-4D97-AF65-F5344CB8AC3E}">
        <p14:creationId xmlns:p14="http://schemas.microsoft.com/office/powerpoint/2010/main" val="305267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18D16-83B6-45D0-96CA-6277F2C4615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Home-schooling</a:t>
            </a:r>
          </a:p>
        </p:txBody>
      </p:sp>
      <p:sp>
        <p:nvSpPr>
          <p:cNvPr id="3" name="TextBox 2">
            <a:extLst>
              <a:ext uri="{FF2B5EF4-FFF2-40B4-BE49-F238E27FC236}">
                <a16:creationId xmlns:a16="http://schemas.microsoft.com/office/drawing/2014/main" id="{B8BEBD45-313B-4FC4-ACE6-C604355CEEDF}"/>
              </a:ext>
            </a:extLst>
          </p:cNvPr>
          <p:cNvSpPr txBox="1"/>
          <p:nvPr/>
        </p:nvSpPr>
        <p:spPr>
          <a:xfrm>
            <a:off x="904973" y="1904214"/>
            <a:ext cx="10586301" cy="385176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Reasons for home-schooling include:-</a:t>
            </a:r>
          </a:p>
          <a:p>
            <a:pPr marL="285750" indent="-285750">
              <a:buFont typeface="Arial" panose="020B0604020202020204" pitchFamily="34" charset="0"/>
              <a:buChar char="•"/>
            </a:pPr>
            <a:endParaRPr lang="en-GB" dirty="0"/>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Ideological or philosophical views </a:t>
            </a:r>
          </a:p>
          <a:p>
            <a:pPr>
              <a:lnSpc>
                <a:spcPct val="150000"/>
              </a:lnSpc>
            </a:pPr>
            <a:r>
              <a:rPr lang="en-GB" sz="2000" dirty="0">
                <a:latin typeface="Arial" panose="020B0604020202020204" pitchFamily="34" charset="0"/>
                <a:cs typeface="Arial" panose="020B0604020202020204" pitchFamily="34" charset="0"/>
              </a:rPr>
              <a:t>• Religious or cultural beliefs </a:t>
            </a:r>
          </a:p>
          <a:p>
            <a:pPr>
              <a:lnSpc>
                <a:spcPct val="150000"/>
              </a:lnSpc>
            </a:pPr>
            <a:r>
              <a:rPr lang="en-GB" sz="2000" dirty="0">
                <a:latin typeface="Arial" panose="020B0604020202020204" pitchFamily="34" charset="0"/>
                <a:cs typeface="Arial" panose="020B0604020202020204" pitchFamily="34" charset="0"/>
              </a:rPr>
              <a:t>• Dissatisfaction with the school system, or the school which the child attends </a:t>
            </a:r>
          </a:p>
          <a:p>
            <a:pPr>
              <a:lnSpc>
                <a:spcPct val="150000"/>
              </a:lnSpc>
            </a:pPr>
            <a:r>
              <a:rPr lang="en-GB" sz="2000" dirty="0">
                <a:latin typeface="Arial" panose="020B0604020202020204" pitchFamily="34" charset="0"/>
                <a:cs typeface="Arial" panose="020B0604020202020204" pitchFamily="34" charset="0"/>
              </a:rPr>
              <a:t>• Bullying of the child at school </a:t>
            </a:r>
          </a:p>
          <a:p>
            <a:pPr>
              <a:lnSpc>
                <a:spcPct val="150000"/>
              </a:lnSpc>
            </a:pPr>
            <a:r>
              <a:rPr lang="en-GB" sz="2000" dirty="0">
                <a:latin typeface="Arial" panose="020B0604020202020204" pitchFamily="34" charset="0"/>
                <a:cs typeface="Arial" panose="020B0604020202020204" pitchFamily="34" charset="0"/>
              </a:rPr>
              <a:t>• Health reasons, particularly mental health of the child </a:t>
            </a:r>
          </a:p>
          <a:p>
            <a:pPr>
              <a:lnSpc>
                <a:spcPct val="150000"/>
              </a:lnSpc>
            </a:pPr>
            <a:r>
              <a:rPr lang="en-GB" sz="2000" dirty="0">
                <a:latin typeface="Arial" panose="020B0604020202020204" pitchFamily="34" charset="0"/>
                <a:cs typeface="Arial" panose="020B0604020202020204" pitchFamily="34" charset="0"/>
              </a:rPr>
              <a:t>• As a short term intervention for a particular reason </a:t>
            </a:r>
          </a:p>
          <a:p>
            <a:pPr>
              <a:lnSpc>
                <a:spcPct val="150000"/>
              </a:lnSpc>
            </a:pPr>
            <a:r>
              <a:rPr lang="en-GB" sz="2000" dirty="0">
                <a:latin typeface="Arial" panose="020B0604020202020204" pitchFamily="34" charset="0"/>
                <a:cs typeface="Arial" panose="020B0604020202020204" pitchFamily="34" charset="0"/>
              </a:rPr>
              <a:t>• A child’s unwillingness or inability to go to school </a:t>
            </a:r>
          </a:p>
        </p:txBody>
      </p:sp>
    </p:spTree>
    <p:extLst>
      <p:ext uri="{BB962C8B-B14F-4D97-AF65-F5344CB8AC3E}">
        <p14:creationId xmlns:p14="http://schemas.microsoft.com/office/powerpoint/2010/main" val="3091042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1259-0168-46A1-A844-1762DE4F02F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Expectations</a:t>
            </a:r>
          </a:p>
        </p:txBody>
      </p:sp>
      <p:sp>
        <p:nvSpPr>
          <p:cNvPr id="3" name="TextBox 2">
            <a:extLst>
              <a:ext uri="{FF2B5EF4-FFF2-40B4-BE49-F238E27FC236}">
                <a16:creationId xmlns:a16="http://schemas.microsoft.com/office/drawing/2014/main" id="{9D83099D-1DB2-40FB-8FFE-105990B6E82A}"/>
              </a:ext>
            </a:extLst>
          </p:cNvPr>
          <p:cNvSpPr txBox="1"/>
          <p:nvPr/>
        </p:nvSpPr>
        <p:spPr>
          <a:xfrm>
            <a:off x="829559" y="1941922"/>
            <a:ext cx="10869105" cy="4251488"/>
          </a:xfrm>
          <a:prstGeom prst="rect">
            <a:avLst/>
          </a:prstGeom>
          <a:noFill/>
        </p:spPr>
        <p:txBody>
          <a:bodyPr wrap="square" rtlCol="0">
            <a:spAutoFit/>
          </a:bodyPr>
          <a:lstStyle/>
          <a:p>
            <a:endParaRPr lang="en-GB" dirty="0"/>
          </a:p>
        </p:txBody>
      </p:sp>
      <p:pic>
        <p:nvPicPr>
          <p:cNvPr id="5" name="Picture 4" descr="A picture containing drawing&#10;&#10;Description automatically generated">
            <a:extLst>
              <a:ext uri="{FF2B5EF4-FFF2-40B4-BE49-F238E27FC236}">
                <a16:creationId xmlns:a16="http://schemas.microsoft.com/office/drawing/2014/main" id="{5F787004-F46C-454B-91C3-361BDDA9455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24500" y="2615365"/>
            <a:ext cx="1147696" cy="3023436"/>
          </a:xfrm>
          <a:prstGeom prst="rect">
            <a:avLst/>
          </a:prstGeom>
        </p:spPr>
      </p:pic>
      <p:sp>
        <p:nvSpPr>
          <p:cNvPr id="6" name="TextBox 5">
            <a:extLst>
              <a:ext uri="{FF2B5EF4-FFF2-40B4-BE49-F238E27FC236}">
                <a16:creationId xmlns:a16="http://schemas.microsoft.com/office/drawing/2014/main" id="{87CC159D-5B86-401C-B976-902857222D3D}"/>
              </a:ext>
            </a:extLst>
          </p:cNvPr>
          <p:cNvSpPr txBox="1"/>
          <p:nvPr/>
        </p:nvSpPr>
        <p:spPr>
          <a:xfrm>
            <a:off x="1466850" y="2333625"/>
            <a:ext cx="4171950"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Full time expectation not aligned to mainstream provision</a:t>
            </a:r>
          </a:p>
        </p:txBody>
      </p:sp>
      <p:sp>
        <p:nvSpPr>
          <p:cNvPr id="7" name="TextBox 6">
            <a:extLst>
              <a:ext uri="{FF2B5EF4-FFF2-40B4-BE49-F238E27FC236}">
                <a16:creationId xmlns:a16="http://schemas.microsoft.com/office/drawing/2014/main" id="{2EE6BF97-B8CD-469C-B7A4-48CC192BDA87}"/>
              </a:ext>
            </a:extLst>
          </p:cNvPr>
          <p:cNvSpPr txBox="1"/>
          <p:nvPr/>
        </p:nvSpPr>
        <p:spPr>
          <a:xfrm>
            <a:off x="7096125" y="2486025"/>
            <a:ext cx="4059555"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General duties to safeguard and promote the welfare of children in their areas</a:t>
            </a:r>
          </a:p>
        </p:txBody>
      </p:sp>
      <p:sp>
        <p:nvSpPr>
          <p:cNvPr id="8" name="TextBox 7">
            <a:extLst>
              <a:ext uri="{FF2B5EF4-FFF2-40B4-BE49-F238E27FC236}">
                <a16:creationId xmlns:a16="http://schemas.microsoft.com/office/drawing/2014/main" id="{10BB6864-F49E-4B10-B7A6-8D1DA76B9C78}"/>
              </a:ext>
            </a:extLst>
          </p:cNvPr>
          <p:cNvSpPr txBox="1"/>
          <p:nvPr/>
        </p:nvSpPr>
        <p:spPr>
          <a:xfrm>
            <a:off x="1333500" y="3847713"/>
            <a:ext cx="3890896"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Must be suitable to the age, ability and aptitude of the child, and any special educational needs</a:t>
            </a:r>
          </a:p>
        </p:txBody>
      </p:sp>
      <p:sp>
        <p:nvSpPr>
          <p:cNvPr id="9" name="TextBox 8">
            <a:extLst>
              <a:ext uri="{FF2B5EF4-FFF2-40B4-BE49-F238E27FC236}">
                <a16:creationId xmlns:a16="http://schemas.microsoft.com/office/drawing/2014/main" id="{6A09DA2F-D721-4508-8E95-F87A6E2DA09F}"/>
              </a:ext>
            </a:extLst>
          </p:cNvPr>
          <p:cNvSpPr txBox="1"/>
          <p:nvPr/>
        </p:nvSpPr>
        <p:spPr>
          <a:xfrm>
            <a:off x="7456601" y="4230456"/>
            <a:ext cx="434575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No legal requirements for parents of home educated children to follow the National Curriculum</a:t>
            </a:r>
          </a:p>
        </p:txBody>
      </p:sp>
      <p:sp>
        <p:nvSpPr>
          <p:cNvPr id="10" name="TextBox 9">
            <a:extLst>
              <a:ext uri="{FF2B5EF4-FFF2-40B4-BE49-F238E27FC236}">
                <a16:creationId xmlns:a16="http://schemas.microsoft.com/office/drawing/2014/main" id="{2449736F-F9CC-4B3D-85DF-F33A8D85CDD5}"/>
              </a:ext>
            </a:extLst>
          </p:cNvPr>
          <p:cNvSpPr txBox="1"/>
          <p:nvPr/>
        </p:nvSpPr>
        <p:spPr>
          <a:xfrm>
            <a:off x="1333500" y="5120641"/>
            <a:ext cx="3314700" cy="651509"/>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48278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E3934-3A76-4A45-B7F4-5239B7E371E1}"/>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Home-schooling</a:t>
            </a:r>
          </a:p>
        </p:txBody>
      </p:sp>
      <p:sp>
        <p:nvSpPr>
          <p:cNvPr id="3" name="TextBox 2">
            <a:extLst>
              <a:ext uri="{FF2B5EF4-FFF2-40B4-BE49-F238E27FC236}">
                <a16:creationId xmlns:a16="http://schemas.microsoft.com/office/drawing/2014/main" id="{2654699F-F3D5-48E2-AADA-77AB1FB1C847}"/>
              </a:ext>
            </a:extLst>
          </p:cNvPr>
          <p:cNvSpPr txBox="1"/>
          <p:nvPr/>
        </p:nvSpPr>
        <p:spPr>
          <a:xfrm>
            <a:off x="814475" y="2780907"/>
            <a:ext cx="10624009" cy="2369880"/>
          </a:xfrm>
          <a:prstGeom prst="rect">
            <a:avLst/>
          </a:prstGeom>
          <a:noFill/>
        </p:spPr>
        <p:txBody>
          <a:bodyPr wrap="square" rtlCol="0">
            <a:spAutoFit/>
          </a:bodyPr>
          <a:lstStyle/>
          <a:p>
            <a:pPr algn="ctr"/>
            <a:r>
              <a:rPr lang="en-GB" sz="2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Let’s watch a video to establish the extent of home-schooling in the UK </a:t>
            </a:r>
          </a:p>
          <a:p>
            <a:endParaRPr lang="en-GB" sz="2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algn="ctr"/>
            <a:r>
              <a:rPr lang="en-GB" dirty="0">
                <a:solidFill>
                  <a:srgbClr val="2998E3"/>
                </a:solidFill>
                <a:hlinkClick r:id="rId2">
                  <a:extLst>
                    <a:ext uri="{A12FA001-AC4F-418D-AE19-62706E023703}">
                      <ahyp:hlinkClr xmlns:ahyp="http://schemas.microsoft.com/office/drawing/2018/hyperlinkcolor" val="tx"/>
                    </a:ext>
                  </a:extLst>
                </a:hlinkClick>
              </a:rPr>
              <a:t>https://www.bbc.co.uk/news/uk-england-42624220</a:t>
            </a:r>
            <a:endParaRPr lang="en-GB" dirty="0">
              <a:solidFill>
                <a:srgbClr val="2998E3"/>
              </a:solidFill>
            </a:endParaRPr>
          </a:p>
          <a:p>
            <a:pPr algn="ctr"/>
            <a:endParaRPr lang="en-GB" dirty="0">
              <a:solidFill>
                <a:srgbClr val="2998E3"/>
              </a:solidFill>
            </a:endParaRPr>
          </a:p>
          <a:p>
            <a:pPr algn="ctr"/>
            <a:endParaRPr lang="en-GB" dirty="0">
              <a:solidFill>
                <a:srgbClr val="2998E3"/>
              </a:solidFill>
            </a:endParaRPr>
          </a:p>
          <a:p>
            <a:pPr algn="ctr"/>
            <a:endParaRPr lang="en-GB" dirty="0">
              <a:solidFill>
                <a:srgbClr val="2998E3"/>
              </a:solidFill>
            </a:endParaRPr>
          </a:p>
          <a:p>
            <a:pPr algn="ctr"/>
            <a:r>
              <a:rPr lang="en-GB" sz="3200" dirty="0">
                <a:latin typeface="Arial" panose="020B0604020202020204" pitchFamily="34" charset="0"/>
                <a:cs typeface="Arial" panose="020B0604020202020204" pitchFamily="34" charset="0"/>
              </a:rPr>
              <a:t>‘What are your feelings on ‘home-schooling?’  </a:t>
            </a:r>
          </a:p>
        </p:txBody>
      </p:sp>
    </p:spTree>
    <p:extLst>
      <p:ext uri="{BB962C8B-B14F-4D97-AF65-F5344CB8AC3E}">
        <p14:creationId xmlns:p14="http://schemas.microsoft.com/office/powerpoint/2010/main" val="849331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D690E-E7EB-4694-BEA1-6ABAD2CB38F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Home-schooling: The Facts</a:t>
            </a:r>
          </a:p>
        </p:txBody>
      </p:sp>
      <p:sp>
        <p:nvSpPr>
          <p:cNvPr id="3" name="TextBox 2">
            <a:extLst>
              <a:ext uri="{FF2B5EF4-FFF2-40B4-BE49-F238E27FC236}">
                <a16:creationId xmlns:a16="http://schemas.microsoft.com/office/drawing/2014/main" id="{24DF9B5D-F785-4106-8638-070A150335FA}"/>
              </a:ext>
            </a:extLst>
          </p:cNvPr>
          <p:cNvSpPr txBox="1"/>
          <p:nvPr/>
        </p:nvSpPr>
        <p:spPr>
          <a:xfrm>
            <a:off x="282804" y="1737360"/>
            <a:ext cx="11557262" cy="4678204"/>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2018 it is estimated that the number of pupils home schooled England, represented 53,000-58,000</a:t>
            </a:r>
          </a:p>
          <a:p>
            <a:endParaRPr lang="en-GB" dirty="0"/>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Provided with efficient, full-time and suitable to the child’s age, ability, aptitude and any SEN (Education Act 1996)</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 Parents must be prepared to assume full financial responsibility, including bearing the cost of any  public examination</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Local authorities have a duty to monitor the provision of education at home.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Child is not receiving a suitable education, intervention could include the issuing of a school attendance order</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Range of powers as part of their safeguarding duties, to be used if it appears that a lack of suitable education appears likely to impair a child’s development</a:t>
            </a:r>
            <a:r>
              <a:rPr lang="en-GB" dirty="0"/>
              <a:t>.                      </a:t>
            </a:r>
            <a:r>
              <a:rPr lang="en-GB" dirty="0">
                <a:latin typeface="Arial" panose="020B0604020202020204" pitchFamily="34" charset="0"/>
                <a:cs typeface="Arial" panose="020B0604020202020204" pitchFamily="34" charset="0"/>
              </a:rPr>
              <a:t>(Foster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2019</a:t>
            </a:r>
            <a:r>
              <a:rPr lang="en-GB" dirty="0"/>
              <a:t>)  </a:t>
            </a:r>
          </a:p>
        </p:txBody>
      </p:sp>
    </p:spTree>
    <p:extLst>
      <p:ext uri="{BB962C8B-B14F-4D97-AF65-F5344CB8AC3E}">
        <p14:creationId xmlns:p14="http://schemas.microsoft.com/office/powerpoint/2010/main" val="808378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6BD6F-2D08-46F6-B153-F066C1FED3D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Summerhill</a:t>
            </a:r>
          </a:p>
        </p:txBody>
      </p:sp>
      <p:pic>
        <p:nvPicPr>
          <p:cNvPr id="5" name="Picture 4" descr="A group of people in front of a house&#10;&#10;Description automatically generated">
            <a:extLst>
              <a:ext uri="{FF2B5EF4-FFF2-40B4-BE49-F238E27FC236}">
                <a16:creationId xmlns:a16="http://schemas.microsoft.com/office/drawing/2014/main" id="{CF8DC614-AFF1-48ED-8692-F88DC873737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624767" y="2479017"/>
            <a:ext cx="1719507" cy="3063943"/>
          </a:xfrm>
          <a:prstGeom prst="rect">
            <a:avLst/>
          </a:prstGeom>
        </p:spPr>
      </p:pic>
      <p:sp>
        <p:nvSpPr>
          <p:cNvPr id="7" name="TextBox 6">
            <a:extLst>
              <a:ext uri="{FF2B5EF4-FFF2-40B4-BE49-F238E27FC236}">
                <a16:creationId xmlns:a16="http://schemas.microsoft.com/office/drawing/2014/main" id="{AEBC80CC-AF92-4260-AF8E-B3109BFA1F99}"/>
              </a:ext>
            </a:extLst>
          </p:cNvPr>
          <p:cNvSpPr txBox="1"/>
          <p:nvPr/>
        </p:nvSpPr>
        <p:spPr>
          <a:xfrm>
            <a:off x="847726" y="1894788"/>
            <a:ext cx="8626212" cy="4708981"/>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School raises children through the self regulatory model</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Pupils tended to be misfits from well off middle class backgrounds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Most of the pupils attending this school required psychological attention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Advocated that students be allowed to develop without adult interference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Students board in single sex dormitories and attend lessons as they wish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Pupils encouraged to live their own live at Summerhill as global citizens</a:t>
            </a:r>
          </a:p>
          <a:p>
            <a:r>
              <a:rPr lang="en-GB" sz="2000" dirty="0">
                <a:latin typeface="Arial" panose="020B0604020202020204" pitchFamily="34" charset="0"/>
                <a:cs typeface="Arial" panose="020B0604020202020204" pitchFamily="34" charset="0"/>
              </a:rPr>
              <a:t>                                                                                          (Barrow, 2012)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Let’s to take a look ! </a:t>
            </a:r>
            <a:r>
              <a:rPr lang="en-GB" sz="2000" dirty="0">
                <a:latin typeface="Arial" panose="020B0604020202020204" pitchFamily="34" charset="0"/>
                <a:cs typeface="Arial" panose="020B0604020202020204" pitchFamily="34" charset="0"/>
                <a:hlinkClick r:id="rId5"/>
              </a:rPr>
              <a:t>https://www.youtube.com/watch?v=ERQKi9fBRnw</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697056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DA14F-9D13-4E55-AECE-F4B4761F06FB}"/>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Task 3</a:t>
            </a:r>
          </a:p>
        </p:txBody>
      </p:sp>
      <p:sp>
        <p:nvSpPr>
          <p:cNvPr id="3" name="TextBox 2">
            <a:extLst>
              <a:ext uri="{FF2B5EF4-FFF2-40B4-BE49-F238E27FC236}">
                <a16:creationId xmlns:a16="http://schemas.microsoft.com/office/drawing/2014/main" id="{6967683B-1A6D-417B-9FDD-0014A810695A}"/>
              </a:ext>
            </a:extLst>
          </p:cNvPr>
          <p:cNvSpPr txBox="1"/>
          <p:nvPr/>
        </p:nvSpPr>
        <p:spPr>
          <a:xfrm>
            <a:off x="1097280" y="3082565"/>
            <a:ext cx="10897385" cy="1685846"/>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Undertake independent research on what alternative education provisions are available in the UK and the benefits these offer to society.</a:t>
            </a:r>
          </a:p>
          <a:p>
            <a:pPr>
              <a:lnSpc>
                <a:spcPct val="150000"/>
              </a:lnSpc>
            </a:pPr>
            <a:r>
              <a:rPr lang="en-GB" sz="2400" b="1" dirty="0">
                <a:latin typeface="Arial" panose="020B0604020202020204" pitchFamily="34" charset="0"/>
                <a:cs typeface="Arial" panose="020B0604020202020204" pitchFamily="34" charset="0"/>
              </a:rPr>
              <a:t>Complete using the provided written framework.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68775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137F-59E4-4921-8BA2-D9FE415B1174}"/>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EE0669B9-A4E4-45B2-A5F2-3823B7A285A3}"/>
              </a:ext>
            </a:extLst>
          </p:cNvPr>
          <p:cNvSpPr txBox="1"/>
          <p:nvPr/>
        </p:nvSpPr>
        <p:spPr>
          <a:xfrm>
            <a:off x="1295402" y="2757268"/>
            <a:ext cx="9601196" cy="2431435"/>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Question &amp; Answers</a:t>
            </a:r>
          </a:p>
          <a:p>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gn="ctr"/>
            <a:r>
              <a:rPr lang="en-GB" sz="4000" dirty="0">
                <a:solidFill>
                  <a:srgbClr val="FF0000"/>
                </a:solidFill>
                <a:latin typeface="Arial" panose="020B0604020202020204" pitchFamily="34" charset="0"/>
                <a:cs typeface="Arial" panose="020B0604020202020204" pitchFamily="34" charset="0"/>
              </a:rPr>
              <a:t>Thankyou for listening. </a:t>
            </a:r>
          </a:p>
        </p:txBody>
      </p:sp>
    </p:spTree>
    <p:extLst>
      <p:ext uri="{BB962C8B-B14F-4D97-AF65-F5344CB8AC3E}">
        <p14:creationId xmlns:p14="http://schemas.microsoft.com/office/powerpoint/2010/main" val="3564489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307FB4-3DD6-4CF1-9A33-36D2F84CB1D0}"/>
              </a:ext>
            </a:extLst>
          </p:cNvPr>
          <p:cNvSpPr txBox="1"/>
          <p:nvPr/>
        </p:nvSpPr>
        <p:spPr>
          <a:xfrm>
            <a:off x="254524" y="622169"/>
            <a:ext cx="11679810" cy="5724644"/>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References.</a:t>
            </a:r>
          </a:p>
          <a:p>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Barrow, R (2014), Radical Education, A Critique of Free schooling and DE schooling, Abingdon, Routledge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Foster, D &amp; Danechi, S (2019), Home education in England, [Online] Available at: </a:t>
            </a:r>
            <a:r>
              <a:rPr lang="en-GB" sz="1600" dirty="0">
                <a:hlinkClick r:id="rId2" action="ppaction://hlinkfile"/>
              </a:rPr>
              <a:t>file:///C:/Users/Tracy%20Taylor/Downloads/SN05108.pdf</a:t>
            </a:r>
            <a:r>
              <a:rPr lang="en-GB" sz="1600" dirty="0"/>
              <a:t> (Accessed 13th March 2020)</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Issimdar, M (2018), Home-schooling in the UK increases 40% over three years, [Online] Available at </a:t>
            </a:r>
            <a:r>
              <a:rPr lang="en-GB" sz="1600" dirty="0">
                <a:hlinkClick r:id="rId3"/>
              </a:rPr>
              <a:t>https://www.bbc.co.uk/news/uk-england-42624220</a:t>
            </a:r>
            <a:r>
              <a:rPr lang="en-GB" sz="1600" dirty="0"/>
              <a:t> </a:t>
            </a:r>
            <a:r>
              <a:rPr lang="en-GB" sz="1600" dirty="0">
                <a:latin typeface="Arial" panose="020B0604020202020204" pitchFamily="34" charset="0"/>
                <a:cs typeface="Arial" panose="020B0604020202020204" pitchFamily="34" charset="0"/>
              </a:rPr>
              <a:t>: (Accessed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March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Romero, N (2018), TOWARD A CRITICAL UNSCHOOLING PEDAGOGY , [Online] Available at: </a:t>
            </a:r>
            <a:r>
              <a:rPr lang="en-GB" sz="1600" dirty="0">
                <a:latin typeface="Arial" panose="020B0604020202020204" pitchFamily="34" charset="0"/>
                <a:cs typeface="Arial" panose="020B0604020202020204" pitchFamily="34" charset="0"/>
                <a:hlinkClick r:id="rId4"/>
              </a:rPr>
              <a:t>https://jual.nipissingu.ca/wp-content/uploads/sites/25/2018/06/v12233.pdf </a:t>
            </a:r>
            <a:r>
              <a:rPr lang="en-GB" sz="1600" dirty="0">
                <a:latin typeface="Arial" panose="020B0604020202020204" pitchFamily="34" charset="0"/>
                <a:cs typeface="Arial" panose="020B0604020202020204" pitchFamily="34" charset="0"/>
              </a:rPr>
              <a:t> (Accessed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March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Warwick, P (2012), The Routledge Companion to Education, [Online] Available at</a:t>
            </a:r>
            <a:r>
              <a:rPr lang="en-GB" sz="1600" dirty="0"/>
              <a:t>: </a:t>
            </a:r>
            <a:r>
              <a:rPr lang="en-GB" sz="1600" dirty="0">
                <a:hlinkClick r:id="rId5"/>
              </a:rPr>
              <a:t>https://www-dawsonera-com.ezproxy.uwtsd.ac.uk/readonline/9780203802243</a:t>
            </a:r>
            <a:r>
              <a:rPr lang="en-GB" sz="1600" dirty="0"/>
              <a:t> (Accessed 13</a:t>
            </a:r>
            <a:r>
              <a:rPr lang="en-GB" sz="1600" baseline="30000" dirty="0"/>
              <a:t>th</a:t>
            </a:r>
            <a:r>
              <a:rPr lang="en-GB" sz="1600" dirty="0"/>
              <a:t> March 2020)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Webb, S (2010), Elective Home Education in the UK, [Online] Available at:</a:t>
            </a:r>
            <a:r>
              <a:rPr lang="en-GB" sz="1600" dirty="0">
                <a:hlinkClick r:id="rId6"/>
              </a:rPr>
              <a:t>https://www-dawsonera-com.ezproxy.uwtsd.ac.uk/read online/9781858567440</a:t>
            </a:r>
            <a:r>
              <a:rPr lang="en-GB" sz="1600" dirty="0"/>
              <a:t> (Accessed 13</a:t>
            </a:r>
            <a:r>
              <a:rPr lang="en-GB" sz="1600" baseline="30000" dirty="0"/>
              <a:t>th</a:t>
            </a:r>
            <a:r>
              <a:rPr lang="en-GB" sz="1600" dirty="0"/>
              <a:t> March 2020)</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449998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778</TotalTime>
  <Words>2664</Words>
  <Application>Microsoft Office PowerPoint</Application>
  <PresentationFormat>Widescreen</PresentationFormat>
  <Paragraphs>280</Paragraphs>
  <Slides>22</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Retrospect</vt:lpstr>
      <vt:lpstr>Radical Education</vt:lpstr>
      <vt:lpstr>Objectives</vt:lpstr>
      <vt:lpstr>Definition</vt:lpstr>
      <vt:lpstr>The Meaning of Radical Education</vt:lpstr>
      <vt:lpstr>The Background</vt:lpstr>
      <vt:lpstr>Educational Provision</vt:lpstr>
      <vt:lpstr>De-schooling Theory</vt:lpstr>
      <vt:lpstr>The Vision</vt:lpstr>
      <vt:lpstr>De-schooling Society</vt:lpstr>
      <vt:lpstr>De-schooling</vt:lpstr>
      <vt:lpstr>De-schooling (Illich)</vt:lpstr>
      <vt:lpstr>Unschooling</vt:lpstr>
      <vt:lpstr>Task 1</vt:lpstr>
      <vt:lpstr>Origins of Home Schooling</vt:lpstr>
      <vt:lpstr>Home-schooling</vt:lpstr>
      <vt:lpstr>Expectations</vt:lpstr>
      <vt:lpstr>Home-schooling</vt:lpstr>
      <vt:lpstr>Home-schooling: The Facts</vt:lpstr>
      <vt:lpstr>Summerhill</vt:lpstr>
      <vt:lpstr>Task 3</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dc:title>
  <dc:creator>Tracy Taylor (1804033)</dc:creator>
  <cp:lastModifiedBy>Tracy Taylor (1804033)</cp:lastModifiedBy>
  <cp:revision>69</cp:revision>
  <dcterms:created xsi:type="dcterms:W3CDTF">2020-03-15T23:22:43Z</dcterms:created>
  <dcterms:modified xsi:type="dcterms:W3CDTF">2020-03-16T23:12:12Z</dcterms:modified>
</cp:coreProperties>
</file>