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0" r:id="rId5"/>
    <p:sldId id="261" r:id="rId6"/>
    <p:sldId id="263" r:id="rId7"/>
    <p:sldId id="265" r:id="rId8"/>
    <p:sldId id="268" r:id="rId9"/>
    <p:sldId id="269" r:id="rId10"/>
    <p:sldId id="27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3812" autoAdjust="0"/>
  </p:normalViewPr>
  <p:slideViewPr>
    <p:cSldViewPr snapToGrid="0">
      <p:cViewPr varScale="1">
        <p:scale>
          <a:sx n="45" d="100"/>
          <a:sy n="45" d="100"/>
        </p:scale>
        <p:origin x="86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CBC0E3-4DEE-4F54-9B44-91AE93E32350}" type="datetimeFigureOut">
              <a:rPr lang="en-IN" smtClean="0"/>
              <a:t>17-11-2023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EB02F-0B2F-4DB0-ACB9-C17413CAB769}" type="slidenum">
              <a:rPr lang="en-IN" smtClean="0"/>
              <a:t>‹#›</a:t>
            </a:fld>
            <a:endParaRPr lang="en-IN"/>
          </a:p>
        </p:txBody>
      </p:sp>
    </p:spTree>
    <p:extLst>
      <p:ext uri="{BB962C8B-B14F-4D97-AF65-F5344CB8AC3E}">
        <p14:creationId xmlns:p14="http://schemas.microsoft.com/office/powerpoint/2010/main" val="3995169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B02F-0B2F-4DB0-ACB9-C17413CAB769}" type="slidenum">
              <a:rPr lang="en-IN" smtClean="0"/>
              <a:t>1</a:t>
            </a:fld>
            <a:endParaRPr lang="en-IN"/>
          </a:p>
        </p:txBody>
      </p:sp>
    </p:spTree>
    <p:extLst>
      <p:ext uri="{BB962C8B-B14F-4D97-AF65-F5344CB8AC3E}">
        <p14:creationId xmlns:p14="http://schemas.microsoft.com/office/powerpoint/2010/main" val="557428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Employee Psychology – HR Officer is required to have the knowledge of how employees think and function. Knowledge of Employee Psychology will help in understanding the behaviour and needs of employees. Having the knowledge of this subject it will be easier for HR Officer to increase employee satisfaction and motivation in various departments of Marks &amp; Spencer.</a:t>
            </a:r>
            <a:endParaRPr lang="en-IN" dirty="0"/>
          </a:p>
          <a:p>
            <a:pPr lvl="0"/>
            <a:r>
              <a:rPr lang="en-GB" dirty="0"/>
              <a:t>Training and development programs – it is the role of HR officer to analyse training needs and development of employees. Knowledge of training and development programs is required to improve the quality of the workforce. Marks &amp; Spencer's workforce needs to be developed continuously so that productivity of works also keeps on increasing. </a:t>
            </a:r>
            <a:endParaRPr lang="en-IN" dirty="0"/>
          </a:p>
          <a:p>
            <a:endParaRPr lang="en-IN" dirty="0"/>
          </a:p>
        </p:txBody>
      </p:sp>
      <p:sp>
        <p:nvSpPr>
          <p:cNvPr id="4" name="Slide Number Placeholder 3"/>
          <p:cNvSpPr>
            <a:spLocks noGrp="1"/>
          </p:cNvSpPr>
          <p:nvPr>
            <p:ph type="sldNum" sz="quarter" idx="10"/>
          </p:nvPr>
        </p:nvSpPr>
        <p:spPr/>
        <p:txBody>
          <a:bodyPr/>
          <a:lstStyle/>
          <a:p>
            <a:fld id="{F84EB02F-0B2F-4DB0-ACB9-C17413CAB769}" type="slidenum">
              <a:rPr lang="en-IN" smtClean="0"/>
              <a:t>4</a:t>
            </a:fld>
            <a:endParaRPr lang="en-IN"/>
          </a:p>
        </p:txBody>
      </p:sp>
    </p:spTree>
    <p:extLst>
      <p:ext uri="{BB962C8B-B14F-4D97-AF65-F5344CB8AC3E}">
        <p14:creationId xmlns:p14="http://schemas.microsoft.com/office/powerpoint/2010/main" val="3632462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Times New Roman" panose="02020603050405020304" pitchFamily="18" charset="0"/>
                <a:cs typeface="Times New Roman" panose="02020603050405020304" pitchFamily="18" charset="0"/>
              </a:rPr>
              <a:t>Analytical Skills – HR Officers are responsible to analyse the performance and behaviour of employees (</a:t>
            </a:r>
            <a:r>
              <a:rPr lang="en-GB" sz="1200" dirty="0" err="1">
                <a:latin typeface="Times New Roman" panose="02020603050405020304" pitchFamily="18" charset="0"/>
                <a:cs typeface="Times New Roman" panose="02020603050405020304" pitchFamily="18" charset="0"/>
              </a:rPr>
              <a:t>Mone</a:t>
            </a:r>
            <a:r>
              <a:rPr lang="en-GB" sz="1200" dirty="0">
                <a:latin typeface="Times New Roman" panose="02020603050405020304" pitchFamily="18" charset="0"/>
                <a:cs typeface="Times New Roman" panose="02020603050405020304" pitchFamily="18" charset="0"/>
              </a:rPr>
              <a:t>, London and </a:t>
            </a:r>
            <a:r>
              <a:rPr lang="en-GB" sz="1200" dirty="0" err="1">
                <a:latin typeface="Times New Roman" panose="02020603050405020304" pitchFamily="18" charset="0"/>
                <a:cs typeface="Times New Roman" panose="02020603050405020304" pitchFamily="18" charset="0"/>
              </a:rPr>
              <a:t>Mone</a:t>
            </a:r>
            <a:r>
              <a:rPr lang="en-GB" sz="1200" dirty="0">
                <a:latin typeface="Times New Roman" panose="02020603050405020304" pitchFamily="18" charset="0"/>
                <a:cs typeface="Times New Roman" panose="02020603050405020304" pitchFamily="18" charset="0"/>
              </a:rPr>
              <a:t>, 2018). Therefore, HR Officers need to have analytical skills to identify areas of problems and take corrective measures to prevent those problems from happening within the workspace of Marks &amp; Spencer.</a:t>
            </a:r>
            <a:endParaRPr lang="en-IN" sz="1200" dirty="0">
              <a:latin typeface="Times New Roman" panose="02020603050405020304" pitchFamily="18" charset="0"/>
              <a:cs typeface="Times New Roman" panose="02020603050405020304" pitchFamily="18" charset="0"/>
            </a:endParaRPr>
          </a:p>
          <a:p>
            <a:pPr marL="0" indent="0" algn="just">
              <a:buNone/>
            </a:pPr>
            <a:r>
              <a:rPr lang="en-GB" sz="1200" dirty="0">
                <a:latin typeface="Times New Roman" panose="02020603050405020304" pitchFamily="18" charset="0"/>
                <a:cs typeface="Times New Roman" panose="02020603050405020304" pitchFamily="18" charset="0"/>
              </a:rPr>
              <a:t>Decision-making and problem solving- HR Officers need to have good decision-making skills to make right decisions on time as lack of decision-making skills will result in  dissatisfaction of work among employees and can adversely affect the operations of Marks &amp; Spencer.</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Persuasion – HR Officer needs to persuade employees to change their mind and behaviour so that they can be more productive and efficient. In cases employees resist change in policies of the company and HR Officers are required to persuade them to accept the changes.</a:t>
            </a:r>
          </a:p>
          <a:p>
            <a:pPr marL="0" indent="0" algn="just">
              <a:buNone/>
            </a:pPr>
            <a:r>
              <a:rPr lang="en-GB" sz="1200" dirty="0">
                <a:latin typeface="Times New Roman" panose="02020603050405020304" pitchFamily="18" charset="0"/>
                <a:cs typeface="Times New Roman" panose="02020603050405020304" pitchFamily="18" charset="0"/>
              </a:rPr>
              <a:t>Effective Speaking – HR officer is required to communicate and address the employees on various subjects such as information on holidays, leave policy and cultural policies. This skill will help the HR Officer to effectively convey the information to employees.</a:t>
            </a:r>
            <a:endParaRPr lang="en-IN" sz="1200" dirty="0">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Active Listening – HR officers need to be an effective listener in order to effectively understand the problems and needs of employees so that right decisions can be made. Having this skill will ensure that all the information is received without interruptions.</a:t>
            </a:r>
            <a:endParaRPr lang="en-IN" sz="1200" dirty="0">
              <a:latin typeface="Times New Roman" panose="02020603050405020304" pitchFamily="18" charset="0"/>
              <a:cs typeface="Times New Roman" panose="02020603050405020304" pitchFamily="18" charset="0"/>
            </a:endParaRPr>
          </a:p>
          <a:p>
            <a:pPr marL="0" indent="0" algn="just">
              <a:buNone/>
            </a:pPr>
            <a:endParaRPr lang="en-GB" sz="1200" dirty="0">
              <a:latin typeface="Times New Roman" panose="02020603050405020304" pitchFamily="18" charset="0"/>
              <a:cs typeface="Times New Roman" panose="02020603050405020304" pitchFamily="18" charset="0"/>
            </a:endParaRPr>
          </a:p>
          <a:p>
            <a:pPr marL="0" indent="0" algn="just">
              <a:buNone/>
            </a:pPr>
            <a:endParaRPr lang="en-GB" sz="1200" dirty="0">
              <a:latin typeface="Times New Roman" panose="02020603050405020304" pitchFamily="18" charset="0"/>
              <a:cs typeface="Times New Roman" panose="02020603050405020304" pitchFamily="18" charset="0"/>
            </a:endParaRPr>
          </a:p>
          <a:p>
            <a:pPr marL="0" indent="0" algn="just">
              <a:buNone/>
            </a:pPr>
            <a:r>
              <a:rPr lang="en-GB" sz="1200" dirty="0" err="1">
                <a:latin typeface="Times New Roman" panose="02020603050405020304" pitchFamily="18" charset="0"/>
                <a:cs typeface="Times New Roman" panose="02020603050405020304" pitchFamily="18" charset="0"/>
              </a:rPr>
              <a:t>Behviour</a:t>
            </a:r>
            <a:r>
              <a:rPr lang="en-GB" sz="1200" dirty="0">
                <a:latin typeface="Times New Roman" panose="02020603050405020304" pitchFamily="18" charset="0"/>
                <a:cs typeface="Times New Roman" panose="02020603050405020304" pitchFamily="18" charset="0"/>
              </a:rPr>
              <a:t> </a:t>
            </a:r>
          </a:p>
          <a:p>
            <a:pPr marL="0" indent="0" algn="just">
              <a:buNone/>
            </a:pPr>
            <a:endParaRPr lang="en-IN" sz="1200" dirty="0">
              <a:latin typeface="Times New Roman" panose="02020603050405020304" pitchFamily="18" charset="0"/>
              <a:cs typeface="Times New Roman" panose="02020603050405020304" pitchFamily="18" charset="0"/>
            </a:endParaRPr>
          </a:p>
          <a:p>
            <a:pPr marL="0" indent="0" algn="just">
              <a:buNone/>
            </a:pP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F84EB02F-0B2F-4DB0-ACB9-C17413CAB769}" type="slidenum">
              <a:rPr lang="en-IN" smtClean="0"/>
              <a:t>5</a:t>
            </a:fld>
            <a:endParaRPr lang="en-IN"/>
          </a:p>
        </p:txBody>
      </p:sp>
    </p:spTree>
    <p:extLst>
      <p:ext uri="{BB962C8B-B14F-4D97-AF65-F5344CB8AC3E}">
        <p14:creationId xmlns:p14="http://schemas.microsoft.com/office/powerpoint/2010/main" val="3280871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l">
              <a:lnSpc>
                <a:spcPct val="150000"/>
              </a:lnSpc>
              <a:spcAft>
                <a:spcPts val="0"/>
              </a:spcAft>
              <a:buFont typeface="Wingdings" panose="05000000000000000000" pitchFamily="2" charset="2"/>
              <a:buChar char=""/>
              <a:tabLst>
                <a:tab pos="457200" algn="l"/>
              </a:tabLst>
            </a:pPr>
            <a:r>
              <a:rPr lang="en-US" dirty="0"/>
              <a:t>Strengths - </a:t>
            </a:r>
            <a:r>
              <a:rPr lang="en-US" sz="1200" dirty="0">
                <a:solidFill>
                  <a:srgbClr val="000000"/>
                </a:solidFill>
                <a:effectLst/>
                <a:latin typeface="Times New Roman" panose="02020603050405020304" pitchFamily="18" charset="0"/>
                <a:cs typeface="Arial MT"/>
              </a:rPr>
              <a:t> </a:t>
            </a:r>
          </a:p>
          <a:p>
            <a:pPr marL="342900" lvl="0" indent="-342900" algn="l">
              <a:lnSpc>
                <a:spcPct val="150000"/>
              </a:lnSpc>
              <a:spcAft>
                <a:spcPts val="0"/>
              </a:spcAft>
              <a:buFont typeface="+mj-lt"/>
              <a:buAutoNum type="arabicPeriod"/>
              <a:tabLst>
                <a:tab pos="457200" algn="l"/>
              </a:tabLst>
            </a:pPr>
            <a:r>
              <a:rPr lang="en-US" sz="1200" dirty="0">
                <a:solidFill>
                  <a:srgbClr val="000000"/>
                </a:solidFill>
                <a:effectLst/>
                <a:latin typeface="Times New Roman" panose="02020603050405020304" pitchFamily="18" charset="0"/>
                <a:cs typeface="Arial MT"/>
              </a:rPr>
              <a:t>Good monitoring -I have good monitoring skills which allows me to effectively draw on the needs and challenges of the employees working in the organization </a:t>
            </a:r>
            <a:r>
              <a:rPr lang="en-US" sz="1100" dirty="0">
                <a:solidFill>
                  <a:srgbClr val="222222"/>
                </a:solidFill>
                <a:effectLst/>
                <a:latin typeface="Times New Roman" panose="02020603050405020304" pitchFamily="18" charset="0"/>
                <a:cs typeface="Arial MT"/>
              </a:rPr>
              <a:t>(</a:t>
            </a:r>
            <a:r>
              <a:rPr lang="en-US" sz="1100" dirty="0" err="1">
                <a:solidFill>
                  <a:srgbClr val="222222"/>
                </a:solidFill>
                <a:effectLst/>
                <a:latin typeface="Times New Roman" panose="02020603050405020304" pitchFamily="18" charset="0"/>
                <a:cs typeface="Arial MT"/>
              </a:rPr>
              <a:t>Kryscynski</a:t>
            </a:r>
            <a:r>
              <a:rPr lang="en-US" sz="1100" dirty="0">
                <a:solidFill>
                  <a:srgbClr val="222222"/>
                </a:solidFill>
                <a:effectLst/>
                <a:latin typeface="Times New Roman" panose="02020603050405020304" pitchFamily="18" charset="0"/>
                <a:cs typeface="Arial MT"/>
              </a:rPr>
              <a:t>, Et al., 2018)</a:t>
            </a:r>
            <a:r>
              <a:rPr lang="en-US" sz="1200" dirty="0">
                <a:solidFill>
                  <a:srgbClr val="000000"/>
                </a:solidFill>
                <a:effectLst/>
                <a:latin typeface="Times New Roman" panose="02020603050405020304" pitchFamily="18" charset="0"/>
                <a:cs typeface="Arial MT"/>
              </a:rPr>
              <a:t>. This helps the organization as problems are easily identified and timely corrective measures are taken.</a:t>
            </a:r>
            <a:endParaRPr lang="en-IN" sz="1100" dirty="0">
              <a:solidFill>
                <a:srgbClr val="000000"/>
              </a:solidFill>
              <a:effectLst/>
              <a:latin typeface="Symbol" panose="05050102010706020507" pitchFamily="18" charset="2"/>
              <a:cs typeface="OpenSymbol"/>
            </a:endParaRPr>
          </a:p>
          <a:p>
            <a:pPr marL="342900" lvl="0" indent="-342900" algn="l">
              <a:lnSpc>
                <a:spcPct val="150000"/>
              </a:lnSpc>
              <a:spcAft>
                <a:spcPts val="0"/>
              </a:spcAft>
              <a:buFont typeface="+mj-lt"/>
              <a:buAutoNum type="arabicPeriod"/>
              <a:tabLst>
                <a:tab pos="457200" algn="l"/>
              </a:tabLst>
            </a:pPr>
            <a:r>
              <a:rPr lang="en-US" sz="1200" dirty="0">
                <a:solidFill>
                  <a:srgbClr val="000000"/>
                </a:solidFill>
                <a:effectLst/>
                <a:latin typeface="Times New Roman" panose="02020603050405020304" pitchFamily="18" charset="0"/>
                <a:cs typeface="Arial MT"/>
              </a:rPr>
              <a:t>Transparent – I maintain transparency in work which helps me build trust and credibility among employees. This helps me in building a good connection with the employees so that I can get to know their true desires and objectives. By others, this is considered my biggest strength.</a:t>
            </a: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tab pos="457200" algn="l"/>
              </a:tabLst>
              <a:defRPr/>
            </a:pPr>
            <a:r>
              <a:rPr lang="en-US" sz="1100" dirty="0">
                <a:solidFill>
                  <a:srgbClr val="000000"/>
                </a:solidFill>
                <a:effectLst/>
                <a:latin typeface="Times New Roman" panose="02020603050405020304" pitchFamily="18" charset="0"/>
                <a:cs typeface="Arial MT"/>
              </a:rPr>
              <a:t>Good communication skills – I have good communication skills which I use while interacting with employees. I am an active listener which helps me better understand the message of the speaker.</a:t>
            </a: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tab pos="457200" algn="l"/>
              </a:tabLst>
              <a:defRPr/>
            </a:pPr>
            <a:r>
              <a:rPr lang="en-US" sz="1050" dirty="0">
                <a:solidFill>
                  <a:srgbClr val="000000"/>
                </a:solidFill>
                <a:effectLst/>
                <a:latin typeface="Times New Roman" panose="02020603050405020304" pitchFamily="18" charset="0"/>
                <a:cs typeface="Arial MT"/>
              </a:rPr>
              <a:t>Leadership – I have good leadership skills which allow me to influence employees to work more productively. I can easily encourage employees to complete the tasks assigned to them.   </a:t>
            </a:r>
            <a:endParaRPr lang="en-IN" sz="1050" dirty="0">
              <a:solidFill>
                <a:srgbClr val="000000"/>
              </a:solidFill>
              <a:effectLst/>
              <a:latin typeface="Symbol" panose="05050102010706020507" pitchFamily="18" charset="2"/>
              <a:cs typeface="OpenSymbol"/>
            </a:endParaRPr>
          </a:p>
          <a:p>
            <a:pPr marL="0" lvl="0" indent="0" algn="l">
              <a:lnSpc>
                <a:spcPct val="150000"/>
              </a:lnSpc>
              <a:spcAft>
                <a:spcPts val="0"/>
              </a:spcAft>
              <a:buFont typeface="+mj-lt"/>
              <a:buNone/>
              <a:tabLst>
                <a:tab pos="457200" algn="l"/>
              </a:tabLst>
            </a:pPr>
            <a:endParaRPr lang="en-IN" sz="1100" dirty="0">
              <a:solidFill>
                <a:srgbClr val="000000"/>
              </a:solidFill>
              <a:effectLst/>
              <a:latin typeface="Symbol" panose="05050102010706020507" pitchFamily="18" charset="2"/>
              <a:cs typeface="OpenSymbol"/>
            </a:endParaRPr>
          </a:p>
          <a:p>
            <a:r>
              <a:rPr lang="en-IN" dirty="0"/>
              <a:t>Weakness</a:t>
            </a:r>
          </a:p>
          <a:p>
            <a:pPr marL="228600" lvl="0" indent="-228600" algn="just">
              <a:buFont typeface="+mj-lt"/>
              <a:buAutoNum type="arabicPeriod"/>
            </a:pPr>
            <a:r>
              <a:rPr lang="en-US" sz="1200" kern="1200" dirty="0">
                <a:solidFill>
                  <a:schemeClr val="dk1"/>
                </a:solidFill>
                <a:effectLst/>
                <a:latin typeface="Times New Roman" panose="02020603050405020304" pitchFamily="18" charset="0"/>
                <a:ea typeface="+mn-ea"/>
                <a:cs typeface="Times New Roman" panose="02020603050405020304" pitchFamily="18" charset="0"/>
              </a:rPr>
              <a:t>Lack of patience – I can be extremely impatient and I am someone who can lose temper very easily. This is one of my biggest weaknesses which I need to overcome. </a:t>
            </a:r>
            <a:endParaRPr lang="en-IN" sz="1200" kern="1200" dirty="0">
              <a:solidFill>
                <a:schemeClr val="dk1"/>
              </a:solidFill>
              <a:effectLst/>
              <a:latin typeface="Times New Roman" panose="02020603050405020304" pitchFamily="18" charset="0"/>
              <a:ea typeface="+mn-ea"/>
              <a:cs typeface="Times New Roman" panose="02020603050405020304" pitchFamily="18" charset="0"/>
            </a:endParaRPr>
          </a:p>
          <a:p>
            <a:pPr marL="228600" indent="-228600" algn="just">
              <a:buFont typeface="+mj-lt"/>
              <a:buAutoNum type="arabicPeriod"/>
            </a:pPr>
            <a:r>
              <a:rPr lang="en-GB" sz="1200" kern="1200" dirty="0">
                <a:solidFill>
                  <a:schemeClr val="dk1"/>
                </a:solidFill>
                <a:effectLst/>
                <a:latin typeface="Times New Roman" panose="02020603050405020304" pitchFamily="18" charset="0"/>
                <a:ea typeface="+mn-ea"/>
                <a:cs typeface="Times New Roman" panose="02020603050405020304" pitchFamily="18" charset="0"/>
              </a:rPr>
              <a:t>Lack of confidence – Sometimes I face challenges in expressing myself confidently. This lack of confidence affects my negotiation skills. I need to learn how to speak clearly and confidently in order to effectively deliver my message. </a:t>
            </a:r>
          </a:p>
          <a:p>
            <a:pPr marL="228600" marR="0" lvl="0" indent="-228600" algn="just"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dk1"/>
                </a:solidFill>
                <a:effectLst/>
                <a:latin typeface="Times New Roman" panose="02020603050405020304" pitchFamily="18" charset="0"/>
                <a:ea typeface="+mn-ea"/>
                <a:cs typeface="Times New Roman" panose="02020603050405020304" pitchFamily="18" charset="0"/>
              </a:rPr>
              <a:t> Lack of adaptability – I face difficulty in adjusting to new policy changes. I generally take a lot of time to adapt to new processes. I need to learn and improve my adaptability so that I can save time and work more productively. </a:t>
            </a:r>
            <a:endParaRPr lang="en-IN" sz="1200" kern="1200" dirty="0">
              <a:solidFill>
                <a:schemeClr val="dk1"/>
              </a:solidFill>
              <a:effectLst/>
              <a:latin typeface="Times New Roman" panose="02020603050405020304" pitchFamily="18" charset="0"/>
              <a:ea typeface="+mn-ea"/>
              <a:cs typeface="Times New Roman" panose="02020603050405020304" pitchFamily="18" charset="0"/>
            </a:endParaRPr>
          </a:p>
          <a:p>
            <a:pPr marL="0" indent="0" algn="just">
              <a:buFont typeface="+mj-lt"/>
              <a:buNone/>
            </a:pPr>
            <a:endParaRPr lang="en-GB" sz="1200" kern="1200" dirty="0">
              <a:solidFill>
                <a:schemeClr val="dk1"/>
              </a:solidFill>
              <a:effectLst/>
              <a:latin typeface="Times New Roman" panose="02020603050405020304" pitchFamily="18" charset="0"/>
              <a:ea typeface="+mn-ea"/>
              <a:cs typeface="Times New Roman" panose="02020603050405020304" pitchFamily="18" charset="0"/>
            </a:endParaRPr>
          </a:p>
          <a:p>
            <a:pPr marL="228600" indent="-228600" algn="just">
              <a:buFont typeface="+mj-lt"/>
              <a:buAutoNum type="arabicPeriod"/>
            </a:pP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F84EB02F-0B2F-4DB0-ACB9-C17413CAB769}" type="slidenum">
              <a:rPr lang="en-IN" smtClean="0"/>
              <a:t>6</a:t>
            </a:fld>
            <a:endParaRPr lang="en-IN"/>
          </a:p>
        </p:txBody>
      </p:sp>
    </p:spTree>
    <p:extLst>
      <p:ext uri="{BB962C8B-B14F-4D97-AF65-F5344CB8AC3E}">
        <p14:creationId xmlns:p14="http://schemas.microsoft.com/office/powerpoint/2010/main" val="4289789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eaLnBrk="1" fontAlgn="t" latinLnBrk="0" hangingPunct="1">
              <a:buFont typeface="Arial" panose="020B0604020202020204" pitchFamily="34" charset="0"/>
              <a:buChar char="•"/>
            </a:pPr>
            <a:r>
              <a:rPr lang="en-US" sz="1200" b="0" i="0" u="none" strike="noStrike" kern="1200" dirty="0">
                <a:solidFill>
                  <a:schemeClr val="tx1"/>
                </a:solidFill>
                <a:effectLst/>
                <a:latin typeface="+mn-lt"/>
                <a:ea typeface="+mn-ea"/>
                <a:cs typeface="+mn-cs"/>
              </a:rPr>
              <a:t>Communication Skills – very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b="0" i="0" u="none" strike="noStrike" kern="1200" dirty="0">
                <a:solidFill>
                  <a:schemeClr val="tx1"/>
                </a:solidFill>
                <a:effectLst/>
                <a:latin typeface="+mn-lt"/>
                <a:ea typeface="+mn-ea"/>
                <a:cs typeface="+mn-cs"/>
              </a:rPr>
              <a:t>Drafting contracts of employment– very good</a:t>
            </a:r>
          </a:p>
          <a:p>
            <a:pPr marL="171450" indent="-171450" rtl="0" eaLnBrk="1" fontAlgn="t" latinLnBrk="0" hangingPunct="1">
              <a:buFont typeface="Arial" panose="020B0604020202020204" pitchFamily="34" charset="0"/>
              <a:buChar char="•"/>
            </a:pPr>
            <a:r>
              <a:rPr lang="en-US" sz="1200" b="0" i="0" u="none" strike="noStrike" kern="1200" dirty="0">
                <a:solidFill>
                  <a:schemeClr val="tx1"/>
                </a:solidFill>
                <a:effectLst/>
                <a:latin typeface="+mn-lt"/>
                <a:ea typeface="+mn-ea"/>
                <a:cs typeface="+mn-cs"/>
              </a:rPr>
              <a:t>Taking</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notes</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of disciplinary hearings – little</a:t>
            </a:r>
            <a:r>
              <a:rPr lang="en-US" sz="1200" b="0" i="0" u="none" strike="noStrike" kern="1200" baseline="0" dirty="0">
                <a:solidFill>
                  <a:schemeClr val="tx1"/>
                </a:solidFill>
                <a:effectLst/>
                <a:latin typeface="+mn-lt"/>
                <a:ea typeface="+mn-ea"/>
                <a:cs typeface="+mn-cs"/>
              </a:rPr>
              <a:t> to no experience</a:t>
            </a:r>
            <a:endParaRPr lang="en-US" sz="1200" b="0" i="0" u="none" strike="noStrike" kern="1200" dirty="0">
              <a:solidFill>
                <a:schemeClr val="tx1"/>
              </a:solidFill>
              <a:effectLst/>
              <a:latin typeface="+mn-lt"/>
              <a:ea typeface="+mn-ea"/>
              <a:cs typeface="+mn-cs"/>
            </a:endParaRPr>
          </a:p>
          <a:p>
            <a:pPr marL="171450" indent="-171450" rtl="0" eaLnBrk="1" fontAlgn="t" latinLnBrk="0" hangingPunct="1">
              <a:buFont typeface="Arial" panose="020B0604020202020204" pitchFamily="34" charset="0"/>
              <a:buChar char="•"/>
            </a:pPr>
            <a:r>
              <a:rPr lang="en-US" sz="1200" b="0" i="0" u="none" strike="noStrike" kern="1200" dirty="0">
                <a:solidFill>
                  <a:schemeClr val="tx1"/>
                </a:solidFill>
                <a:effectLst/>
                <a:latin typeface="+mn-lt"/>
                <a:ea typeface="+mn-ea"/>
                <a:cs typeface="+mn-cs"/>
              </a:rPr>
              <a:t>Write reports- adequate</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b="0" i="0" u="none" strike="noStrike" kern="1200" dirty="0">
                <a:solidFill>
                  <a:schemeClr val="tx1"/>
                </a:solidFill>
                <a:effectLst/>
                <a:latin typeface="+mn-lt"/>
                <a:ea typeface="+mn-ea"/>
                <a:cs typeface="+mn-cs"/>
              </a:rPr>
              <a:t>Produce</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material</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to support presentations– very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b="0" i="0" u="none" strike="noStrike" kern="1200" dirty="0">
                <a:solidFill>
                  <a:schemeClr val="tx1"/>
                </a:solidFill>
                <a:effectLst/>
                <a:latin typeface="+mn-lt"/>
                <a:ea typeface="+mn-ea"/>
                <a:cs typeface="+mn-cs"/>
              </a:rPr>
              <a:t>Delivering a training session– very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b="0" i="0" u="none" strike="noStrike" kern="1200" dirty="0">
                <a:solidFill>
                  <a:schemeClr val="tx1"/>
                </a:solidFill>
                <a:effectLst/>
                <a:latin typeface="+mn-lt"/>
                <a:ea typeface="+mn-ea"/>
                <a:cs typeface="+mn-cs"/>
              </a:rPr>
              <a:t>Resolving– very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b="0" i="0" u="none" strike="noStrike" kern="1200" dirty="0">
                <a:solidFill>
                  <a:schemeClr val="tx1"/>
                </a:solidFill>
                <a:effectLst/>
                <a:latin typeface="+mn-lt"/>
                <a:ea typeface="+mn-ea"/>
                <a:cs typeface="+mn-cs"/>
              </a:rPr>
              <a:t>disputes/complaints– very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b="0" i="0" u="none" strike="noStrike" kern="1200" dirty="0">
                <a:solidFill>
                  <a:schemeClr val="tx1"/>
                </a:solidFill>
                <a:effectLst/>
                <a:latin typeface="+mn-lt"/>
                <a:ea typeface="+mn-ea"/>
                <a:cs typeface="+mn-cs"/>
              </a:rPr>
              <a:t>Interviewing–good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cs typeface="Times New Roman" panose="02020603050405020304" pitchFamily="18" charset="0"/>
              </a:rPr>
              <a:t>Advising</a:t>
            </a:r>
            <a:r>
              <a:rPr lang="en-US" sz="1200" spc="-3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on</a:t>
            </a:r>
            <a:r>
              <a:rPr lang="en-US" sz="1200" spc="-35"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HR</a:t>
            </a:r>
            <a:r>
              <a:rPr lang="en-US" sz="1200" spc="-20" dirty="0">
                <a:effectLst/>
                <a:latin typeface="Times New Roman" panose="02020603050405020304" pitchFamily="18" charset="0"/>
                <a:cs typeface="Times New Roman" panose="02020603050405020304" pitchFamily="18" charset="0"/>
              </a:rPr>
              <a:t> </a:t>
            </a:r>
            <a:r>
              <a:rPr lang="en-US" sz="1200" spc="-10" dirty="0">
                <a:effectLst/>
                <a:latin typeface="Times New Roman" panose="02020603050405020304" pitchFamily="18" charset="0"/>
                <a:cs typeface="Times New Roman" panose="02020603050405020304" pitchFamily="18" charset="0"/>
              </a:rPr>
              <a:t>issues –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cs typeface="Times New Roman" panose="02020603050405020304" pitchFamily="18" charset="0"/>
              </a:rPr>
              <a:t>Problem</a:t>
            </a:r>
            <a:r>
              <a:rPr lang="en-US" sz="1200" spc="-55"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solving</a:t>
            </a:r>
            <a:r>
              <a:rPr lang="en-US" sz="1200" spc="-45" dirty="0">
                <a:effectLst/>
                <a:latin typeface="Times New Roman" panose="02020603050405020304" pitchFamily="18" charset="0"/>
                <a:cs typeface="Times New Roman" panose="02020603050405020304" pitchFamily="18" charset="0"/>
              </a:rPr>
              <a:t> </a:t>
            </a:r>
            <a:r>
              <a:rPr lang="en-US" sz="1200" spc="-10" dirty="0">
                <a:effectLst/>
                <a:latin typeface="Times New Roman" panose="02020603050405020304" pitchFamily="18" charset="0"/>
                <a:cs typeface="Times New Roman" panose="02020603050405020304" pitchFamily="18" charset="0"/>
              </a:rPr>
              <a:t>skills</a:t>
            </a:r>
            <a:r>
              <a:rPr lang="en-IN" sz="1200" spc="0" baseline="0" dirty="0">
                <a:solidFill>
                  <a:srgbClr val="000000"/>
                </a:solidFill>
                <a:effectLst/>
                <a:latin typeface="Times New Roman" panose="02020603050405020304" pitchFamily="18" charset="0"/>
                <a:cs typeface="Times New Roman" panose="02020603050405020304" pitchFamily="18" charset="0"/>
              </a:rPr>
              <a:t> – very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cs typeface="Times New Roman" panose="02020603050405020304" pitchFamily="18" charset="0"/>
              </a:rPr>
              <a:t>Explore more than one</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solution</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in</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order – very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cs typeface="Times New Roman" panose="02020603050405020304" pitchFamily="18" charset="0"/>
              </a:rPr>
              <a:t>Make good use of verbal</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reasoning</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skills, able to handle</a:t>
            </a:r>
            <a:r>
              <a:rPr lang="en-US" sz="1200" spc="20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complex data and make selective use of information</a:t>
            </a:r>
            <a:r>
              <a:rPr lang="en-US" sz="1200" baseline="0" dirty="0">
                <a:effectLst/>
                <a:latin typeface="Times New Roman" panose="02020603050405020304" pitchFamily="18" charset="0"/>
                <a:cs typeface="Times New Roman" panose="02020603050405020304" pitchFamily="18" charset="0"/>
              </a:rPr>
              <a:t> – good</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cs typeface="Times New Roman" panose="02020603050405020304" pitchFamily="18" charset="0"/>
              </a:rPr>
              <a:t>Consider</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the</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ideas of others to help solve problems</a:t>
            </a:r>
            <a:r>
              <a:rPr lang="en-IN" sz="1200" baseline="0" dirty="0">
                <a:solidFill>
                  <a:srgbClr val="000000"/>
                </a:solidFill>
                <a:effectLst/>
                <a:latin typeface="Times New Roman" panose="02020603050405020304" pitchFamily="18" charset="0"/>
                <a:cs typeface="Times New Roman" panose="02020603050405020304" pitchFamily="18" charset="0"/>
              </a:rPr>
              <a:t> – adequate</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spc="-10" dirty="0">
                <a:effectLst/>
                <a:latin typeface="Times New Roman" panose="02020603050405020304" pitchFamily="18" charset="0"/>
                <a:cs typeface="Times New Roman" panose="02020603050405020304" pitchFamily="18" charset="0"/>
              </a:rPr>
              <a:t>Supervisory</a:t>
            </a:r>
            <a:r>
              <a:rPr lang="en-US" sz="1200" spc="35" dirty="0">
                <a:effectLst/>
                <a:latin typeface="Times New Roman" panose="02020603050405020304" pitchFamily="18" charset="0"/>
                <a:cs typeface="Times New Roman" panose="02020603050405020304" pitchFamily="18" charset="0"/>
              </a:rPr>
              <a:t> </a:t>
            </a:r>
            <a:r>
              <a:rPr lang="en-US" sz="1200" spc="-10" dirty="0">
                <a:effectLst/>
                <a:latin typeface="Times New Roman" panose="02020603050405020304" pitchFamily="18" charset="0"/>
                <a:cs typeface="Times New Roman" panose="02020603050405020304" pitchFamily="18" charset="0"/>
              </a:rPr>
              <a:t>Management experience</a:t>
            </a:r>
            <a:r>
              <a:rPr lang="en-IN" sz="1200" spc="0" baseline="0" dirty="0">
                <a:solidFill>
                  <a:srgbClr val="000000"/>
                </a:solidFill>
                <a:effectLst/>
                <a:latin typeface="Times New Roman" panose="02020603050405020304" pitchFamily="18" charset="0"/>
                <a:cs typeface="Times New Roman" panose="02020603050405020304" pitchFamily="18" charset="0"/>
              </a:rPr>
              <a:t> – over 3 months</a:t>
            </a:r>
          </a:p>
          <a:p>
            <a:pPr marL="171450" marR="0" indent="-171450" algn="l" defTabSz="914400" rtl="0" eaLnBrk="1" fontAlgn="t"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cs typeface="Times New Roman" panose="02020603050405020304" pitchFamily="18" charset="0"/>
              </a:rPr>
              <a:t>How many people have</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you</a:t>
            </a:r>
            <a:r>
              <a:rPr lang="en-US" sz="1200" spc="-65"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managed</a:t>
            </a:r>
            <a:r>
              <a:rPr lang="en-US" sz="1200" spc="-7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rPr>
              <a:t>at any one time? – above 5</a:t>
            </a:r>
            <a:endParaRPr lang="en-IN" sz="1200" dirty="0">
              <a:solidFill>
                <a:srgbClr val="000000"/>
              </a:solidFill>
              <a:effectLst/>
              <a:latin typeface="Times New Roman" panose="02020603050405020304" pitchFamily="18" charset="0"/>
              <a:cs typeface="Times New Roman" panose="02020603050405020304" pitchFamily="18" charset="0"/>
            </a:endParaRPr>
          </a:p>
          <a:p>
            <a:pPr marL="171450" indent="-171450" rtl="0" eaLnBrk="1" fontAlgn="t" latinLnBrk="0" hangingPunct="1">
              <a:buFont typeface="Arial" panose="020B0604020202020204" pitchFamily="34" charset="0"/>
              <a:buChar char="•"/>
            </a:pPr>
            <a:endParaRPr lang="en-US" sz="1200" b="0" i="0" u="none" strike="noStrike"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84EB02F-0B2F-4DB0-ACB9-C17413CAB769}" type="slidenum">
              <a:rPr lang="en-IN" smtClean="0"/>
              <a:t>7</a:t>
            </a:fld>
            <a:endParaRPr lang="en-IN"/>
          </a:p>
        </p:txBody>
      </p:sp>
    </p:spTree>
    <p:extLst>
      <p:ext uri="{BB962C8B-B14F-4D97-AF65-F5344CB8AC3E}">
        <p14:creationId xmlns:p14="http://schemas.microsoft.com/office/powerpoint/2010/main" val="1803815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Effective Training of Employees – I will use my knowledge of different training programs and techniques to develop the quality of the workforce of Marks &amp; Spencer. It will also help in providing growth and career advancement opportunities for the employees. </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Positive Working Environment – I will employee my skills of HRM to create a positive working environment for the employees (Boxall, 2018). I will identify the problems creating negative workspace environment in Marks &amp; Spencer and will take necessary steps to remove those problems.  </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Better Management – I will use my skills to make the management more efficient. I will apply the principles and functions of management to make changes in the current working of the management. I will help streamline the management process and culture of Marks &amp; Spencer. </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Better Salary Negotiation – I will use my negotiation skills to negotiate salaries and terms of employment in the favour of the company (Fells and Sheer, 2019). It will improve the profitability of the company as less money will be spent on salaries.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Better Performance Management – I will monitor the work done by the employees and assign them with targets. This will help to incentivise the work of productive employees and identification of unproductive employees (Haddon, 2018). This will help in ensuring that the employees continue to be an asset to Marks &amp; Spencer. This will also help in giving promotions, bonuses and salary hikes.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Better Policies – With use of my knowledge on the subject of employee psychology and persuasion techniques, I will identify the changes that can be made in the existing work policies so that a better policy can be developed which will benefit the employees as well as Marks &amp; Spencer (Unnikrishnan, Et al., 2019). It will have a positive effect on the employees as they will feel more supported and connected with the management of the company.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84EB02F-0B2F-4DB0-ACB9-C17413CAB769}" type="slidenum">
              <a:rPr lang="en-IN" smtClean="0"/>
              <a:t>8</a:t>
            </a:fld>
            <a:endParaRPr lang="en-IN"/>
          </a:p>
        </p:txBody>
      </p:sp>
    </p:spTree>
    <p:extLst>
      <p:ext uri="{BB962C8B-B14F-4D97-AF65-F5344CB8AC3E}">
        <p14:creationId xmlns:p14="http://schemas.microsoft.com/office/powerpoint/2010/main" val="1159031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84EB02F-0B2F-4DB0-ACB9-C17413CAB769}" type="slidenum">
              <a:rPr lang="en-IN" smtClean="0"/>
              <a:t>9</a:t>
            </a:fld>
            <a:endParaRPr lang="en-IN"/>
          </a:p>
        </p:txBody>
      </p:sp>
    </p:spTree>
    <p:extLst>
      <p:ext uri="{BB962C8B-B14F-4D97-AF65-F5344CB8AC3E}">
        <p14:creationId xmlns:p14="http://schemas.microsoft.com/office/powerpoint/2010/main" val="1084810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Times New Roman" panose="02020603050405020304" pitchFamily="18" charset="0"/>
                <a:cs typeface="Times New Roman" panose="02020603050405020304" pitchFamily="18" charset="0"/>
              </a:rPr>
              <a:t>Rees, G. and Mullins, L., 2023. Management and Organisational Behaviour. Pearson.</a:t>
            </a:r>
            <a:endParaRPr lang="en-IN"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Sivathanu</a:t>
            </a:r>
            <a:r>
              <a:rPr lang="en-GB" sz="1200" dirty="0">
                <a:latin typeface="Times New Roman" panose="02020603050405020304" pitchFamily="18" charset="0"/>
                <a:cs typeface="Times New Roman" panose="02020603050405020304" pitchFamily="18" charset="0"/>
              </a:rPr>
              <a:t>, B. and Pillai, R., 2020. Technology and talent analytics for talent management–a game changer for organizational performance. International Journal of Organizational Analysis, 28(2), pp.457-473.</a:t>
            </a:r>
            <a:endParaRPr lang="en-IN"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Stewart, G.L. and Brown, K.G., 2019. Human resource management. John Wiley &amp; Sons.</a:t>
            </a:r>
            <a:endParaRPr lang="en-IN"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Sun, L. and </a:t>
            </a:r>
            <a:r>
              <a:rPr lang="en-GB" sz="1200" dirty="0" err="1">
                <a:latin typeface="Times New Roman" panose="02020603050405020304" pitchFamily="18" charset="0"/>
                <a:cs typeface="Times New Roman" panose="02020603050405020304" pitchFamily="18" charset="0"/>
              </a:rPr>
              <a:t>Bunchapattanasakda</a:t>
            </a:r>
            <a:r>
              <a:rPr lang="en-GB" sz="1200" dirty="0">
                <a:latin typeface="Times New Roman" panose="02020603050405020304" pitchFamily="18" charset="0"/>
                <a:cs typeface="Times New Roman" panose="02020603050405020304" pitchFamily="18" charset="0"/>
              </a:rPr>
              <a:t>, C., 2019. Employee engagement: A literature review. International Journal of Human Resource Studies, 9(1), pp.63-80.</a:t>
            </a:r>
            <a:endParaRPr lang="en-IN"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Unnikrishnan, I., Ali, O.P., </a:t>
            </a:r>
            <a:r>
              <a:rPr lang="en-GB" sz="1200" dirty="0" err="1">
                <a:latin typeface="Times New Roman" panose="02020603050405020304" pitchFamily="18" charset="0"/>
                <a:cs typeface="Times New Roman" panose="02020603050405020304" pitchFamily="18" charset="0"/>
              </a:rPr>
              <a:t>Mariappan</a:t>
            </a:r>
            <a:r>
              <a:rPr lang="en-GB" sz="1200" dirty="0">
                <a:latin typeface="Times New Roman" panose="02020603050405020304" pitchFamily="18" charset="0"/>
                <a:cs typeface="Times New Roman" panose="02020603050405020304" pitchFamily="18" charset="0"/>
              </a:rPr>
              <a:t>, J., Raghavan, J.E. and </a:t>
            </a:r>
            <a:r>
              <a:rPr lang="en-GB" sz="1200" dirty="0" err="1">
                <a:latin typeface="Times New Roman" panose="02020603050405020304" pitchFamily="18" charset="0"/>
                <a:cs typeface="Times New Roman" panose="02020603050405020304" pitchFamily="18" charset="0"/>
              </a:rPr>
              <a:t>Thanseer</a:t>
            </a:r>
            <a:r>
              <a:rPr lang="en-GB" sz="1200" dirty="0">
                <a:latin typeface="Times New Roman" panose="02020603050405020304" pitchFamily="18" charset="0"/>
                <a:cs typeface="Times New Roman" panose="02020603050405020304" pitchFamily="18" charset="0"/>
              </a:rPr>
              <a:t>, A., 2019. A Study on Emotional Intelligence and Its Role on Job Performance. Amity Global Business Review, 9</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F84EB02F-0B2F-4DB0-ACB9-C17413CAB769}" type="slidenum">
              <a:rPr lang="en-IN" smtClean="0"/>
              <a:t>10</a:t>
            </a:fld>
            <a:endParaRPr lang="en-IN"/>
          </a:p>
        </p:txBody>
      </p:sp>
    </p:spTree>
    <p:extLst>
      <p:ext uri="{BB962C8B-B14F-4D97-AF65-F5344CB8AC3E}">
        <p14:creationId xmlns:p14="http://schemas.microsoft.com/office/powerpoint/2010/main" val="18729126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98982F7E-16E8-4E67-A0DC-D0AD3180C5C3}"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4994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spTree>
    <p:extLst>
      <p:ext uri="{BB962C8B-B14F-4D97-AF65-F5344CB8AC3E}">
        <p14:creationId xmlns:p14="http://schemas.microsoft.com/office/powerpoint/2010/main" val="2373996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5656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19D94F-4B75-4E21-A5B7-355C37A67EF7}" type="datetimeFigureOut">
              <a:rPr lang="en-IN" smtClean="0"/>
              <a:t>17-11-2023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982F7E-16E8-4E67-A0DC-D0AD3180C5C3}" type="slidenum">
              <a:rPr lang="en-IN" smtClean="0"/>
              <a:t>‹#›</a:t>
            </a:fld>
            <a:endParaRPr lang="en-IN"/>
          </a:p>
        </p:txBody>
      </p:sp>
    </p:spTree>
    <p:extLst>
      <p:ext uri="{BB962C8B-B14F-4D97-AF65-F5344CB8AC3E}">
        <p14:creationId xmlns:p14="http://schemas.microsoft.com/office/powerpoint/2010/main" val="75114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19D94F-4B75-4E21-A5B7-355C37A67EF7}" type="datetimeFigureOut">
              <a:rPr lang="en-IN" smtClean="0"/>
              <a:t>17-11-2023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8982F7E-16E8-4E67-A0DC-D0AD3180C5C3}"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285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19D94F-4B75-4E21-A5B7-355C37A67EF7}" type="datetimeFigureOut">
              <a:rPr lang="en-IN" smtClean="0"/>
              <a:t>17-11-2023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8982F7E-16E8-4E67-A0DC-D0AD3180C5C3}"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2605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9D94F-4B75-4E21-A5B7-355C37A67EF7}" type="datetimeFigureOut">
              <a:rPr lang="en-IN" smtClean="0"/>
              <a:t>17-11-2023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8982F7E-16E8-4E67-A0DC-D0AD3180C5C3}" type="slidenum">
              <a:rPr lang="en-IN" smtClean="0"/>
              <a:t>‹#›</a:t>
            </a:fld>
            <a:endParaRPr lang="en-IN"/>
          </a:p>
        </p:txBody>
      </p:sp>
    </p:spTree>
    <p:extLst>
      <p:ext uri="{BB962C8B-B14F-4D97-AF65-F5344CB8AC3E}">
        <p14:creationId xmlns:p14="http://schemas.microsoft.com/office/powerpoint/2010/main" val="1192498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19D94F-4B75-4E21-A5B7-355C37A67EF7}" type="datetimeFigureOut">
              <a:rPr lang="en-IN" smtClean="0"/>
              <a:t>17-11-2023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982F7E-16E8-4E67-A0DC-D0AD3180C5C3}"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4088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19D94F-4B75-4E21-A5B7-355C37A67EF7}" type="datetimeFigureOut">
              <a:rPr lang="en-IN" smtClean="0"/>
              <a:t>17-11-2023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982F7E-16E8-4E67-A0DC-D0AD3180C5C3}" type="slidenum">
              <a:rPr lang="en-IN" smtClean="0"/>
              <a:t>‹#›</a:t>
            </a:fld>
            <a:endParaRPr lang="en-IN"/>
          </a:p>
        </p:txBody>
      </p:sp>
    </p:spTree>
    <p:extLst>
      <p:ext uri="{BB962C8B-B14F-4D97-AF65-F5344CB8AC3E}">
        <p14:creationId xmlns:p14="http://schemas.microsoft.com/office/powerpoint/2010/main" val="447492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19D94F-4B75-4E21-A5B7-355C37A67EF7}" type="datetimeFigureOut">
              <a:rPr lang="en-IN" smtClean="0"/>
              <a:t>17-11-2023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8982F7E-16E8-4E67-A0DC-D0AD3180C5C3}" type="slidenum">
              <a:rPr lang="en-IN" smtClean="0"/>
              <a:t>‹#›</a:t>
            </a:fld>
            <a:endParaRPr lang="en-IN"/>
          </a:p>
        </p:txBody>
      </p:sp>
    </p:spTree>
    <p:extLst>
      <p:ext uri="{BB962C8B-B14F-4D97-AF65-F5344CB8AC3E}">
        <p14:creationId xmlns:p14="http://schemas.microsoft.com/office/powerpoint/2010/main" val="2711784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3911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388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spTree>
    <p:extLst>
      <p:ext uri="{BB962C8B-B14F-4D97-AF65-F5344CB8AC3E}">
        <p14:creationId xmlns:p14="http://schemas.microsoft.com/office/powerpoint/2010/main" val="4220218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40994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5269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2456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9D94F-4B75-4E21-A5B7-355C37A67EF7}" type="datetimeFigureOut">
              <a:rPr lang="en-IN" smtClean="0"/>
              <a:t>17-11-2023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8982F7E-16E8-4E67-A0DC-D0AD3180C5C3}"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718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D19D94F-4B75-4E21-A5B7-355C37A67EF7}" type="datetimeFigureOut">
              <a:rPr lang="en-IN" smtClean="0"/>
              <a:t>17-11-2023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982F7E-16E8-4E67-A0DC-D0AD3180C5C3}" type="slidenum">
              <a:rPr lang="en-IN" smtClean="0"/>
              <a:t>‹#›</a:t>
            </a:fld>
            <a:endParaRPr lang="en-IN"/>
          </a:p>
        </p:txBody>
      </p:sp>
    </p:spTree>
    <p:extLst>
      <p:ext uri="{BB962C8B-B14F-4D97-AF65-F5344CB8AC3E}">
        <p14:creationId xmlns:p14="http://schemas.microsoft.com/office/powerpoint/2010/main" val="35509378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8" name="Straight Connector 17">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B203AD9-159E-44F2-B089-1ECE2F11824F}"/>
              </a:ext>
            </a:extLst>
          </p:cNvPr>
          <p:cNvSpPr>
            <a:spLocks noGrp="1"/>
          </p:cNvSpPr>
          <p:nvPr>
            <p:ph type="ctrTitle" idx="4294967295"/>
          </p:nvPr>
        </p:nvSpPr>
        <p:spPr>
          <a:xfrm>
            <a:off x="997837" y="4311894"/>
            <a:ext cx="3937419" cy="1279576"/>
          </a:xfrm>
        </p:spPr>
        <p:txBody>
          <a:bodyPr vert="horz" lIns="91440" tIns="45720" rIns="91440" bIns="45720" rtlCol="0" anchor="ctr">
            <a:normAutofit fontScale="90000"/>
          </a:bodyPr>
          <a:lstStyle/>
          <a:p>
            <a:pPr>
              <a:lnSpc>
                <a:spcPct val="90000"/>
              </a:lnSpc>
            </a:pPr>
            <a:r>
              <a:rPr lang="en-US" sz="2800" dirty="0">
                <a:solidFill>
                  <a:srgbClr val="262626"/>
                </a:solidFill>
                <a:latin typeface="Arial" panose="020B0604020202020204" pitchFamily="34" charset="0"/>
                <a:cs typeface="Arial" panose="020B0604020202020204" pitchFamily="34" charset="0"/>
              </a:rPr>
              <a:t>TRAINING AND DEVELOPMENT NEEDS FOR A HR OFFICER</a:t>
            </a:r>
          </a:p>
        </p:txBody>
      </p:sp>
      <p:sp>
        <p:nvSpPr>
          <p:cNvPr id="5" name="Rectangle 4">
            <a:extLst>
              <a:ext uri="{FF2B5EF4-FFF2-40B4-BE49-F238E27FC236}">
                <a16:creationId xmlns:a16="http://schemas.microsoft.com/office/drawing/2014/main" id="{4CE9CFE9-AE78-1B22-74C3-16AAE8B27BD2}"/>
              </a:ext>
            </a:extLst>
          </p:cNvPr>
          <p:cNvSpPr/>
          <p:nvPr/>
        </p:nvSpPr>
        <p:spPr>
          <a:xfrm>
            <a:off x="1202271" y="1131552"/>
            <a:ext cx="9601196" cy="2829108"/>
          </a:xfrm>
          <a:prstGeom prst="rect">
            <a:avLst/>
          </a:prstGeom>
          <a:noFill/>
        </p:spPr>
        <p:txBody>
          <a:bodyPr wrap="square" lIns="91440" tIns="45720" rIns="91440" bIns="45720">
            <a:spAutoFit/>
          </a:bodyPr>
          <a:lstStyle/>
          <a:p>
            <a:pPr algn="ctr" defTabSz="333756">
              <a:spcAft>
                <a:spcPts val="600"/>
              </a:spcAft>
            </a:pPr>
            <a:r>
              <a:rPr lang="en-US" sz="3942" kern="1200" dirty="0">
                <a:ln w="0"/>
                <a:solidFill>
                  <a:schemeClr val="tx1"/>
                </a:solidFill>
                <a:effectLst>
                  <a:outerShdw blurRad="38100" dist="19050" dir="2700000" algn="tl" rotWithShape="0">
                    <a:schemeClr val="dk1">
                      <a:alpha val="40000"/>
                    </a:schemeClr>
                  </a:outerShdw>
                </a:effectLst>
                <a:latin typeface="+mn-lt"/>
                <a:ea typeface="+mn-ea"/>
                <a:cs typeface="+mn-cs"/>
              </a:rPr>
              <a:t>Developing Relationship and Workplace Achievement</a:t>
            </a:r>
            <a:endParaRPr lang="en-US" sz="3942" dirty="0">
              <a:ln w="0"/>
              <a:effectLst>
                <a:outerShdw blurRad="38100" dist="19050" dir="2700000" algn="tl" rotWithShape="0">
                  <a:schemeClr val="dk1">
                    <a:alpha val="40000"/>
                  </a:schemeClr>
                </a:outerShdw>
              </a:effectLst>
            </a:endParaRPr>
          </a:p>
          <a:p>
            <a:pPr algn="ctr" defTabSz="333756">
              <a:spcAft>
                <a:spcPts val="600"/>
              </a:spcAft>
            </a:pPr>
            <a:r>
              <a:rPr lang="en-US" sz="2800" b="0" cap="none" spc="0" dirty="0">
                <a:ln w="0"/>
                <a:solidFill>
                  <a:schemeClr val="tx1"/>
                </a:solidFill>
                <a:effectLst>
                  <a:outerShdw blurRad="38100" dist="19050" dir="2700000" algn="tl" rotWithShape="0">
                    <a:schemeClr val="dk1">
                      <a:alpha val="40000"/>
                    </a:schemeClr>
                  </a:outerShdw>
                </a:effectLst>
              </a:rPr>
              <a:t>BMSW 5102- London campus</a:t>
            </a:r>
          </a:p>
          <a:p>
            <a:pPr algn="ctr" defTabSz="333756">
              <a:spcAft>
                <a:spcPts val="600"/>
              </a:spcAft>
            </a:pPr>
            <a:r>
              <a:rPr lang="en-US" sz="2800" b="0" cap="none" spc="0" dirty="0">
                <a:ln w="0"/>
                <a:solidFill>
                  <a:schemeClr val="tx1"/>
                </a:solidFill>
                <a:effectLst>
                  <a:outerShdw blurRad="38100" dist="19050" dir="2700000" algn="tl" rotWithShape="0">
                    <a:schemeClr val="dk1">
                      <a:alpha val="40000"/>
                    </a:schemeClr>
                  </a:outerShdw>
                </a:effectLst>
              </a:rPr>
              <a:t>Lecturer: Charles </a:t>
            </a:r>
            <a:r>
              <a:rPr lang="en-US" sz="2800" b="0" cap="none" spc="0" dirty="0" err="1">
                <a:ln w="0"/>
                <a:solidFill>
                  <a:schemeClr val="tx1"/>
                </a:solidFill>
                <a:effectLst>
                  <a:outerShdw blurRad="38100" dist="19050" dir="2700000" algn="tl" rotWithShape="0">
                    <a:schemeClr val="dk1">
                      <a:alpha val="40000"/>
                    </a:schemeClr>
                  </a:outerShdw>
                </a:effectLst>
              </a:rPr>
              <a:t>Nwaogw</a:t>
            </a:r>
            <a:r>
              <a:rPr lang="en-US" sz="2800" dirty="0" err="1">
                <a:ln w="0"/>
                <a:effectLst>
                  <a:outerShdw blurRad="38100" dist="19050" dir="2700000" algn="tl" rotWithShape="0">
                    <a:schemeClr val="dk1">
                      <a:alpha val="40000"/>
                    </a:schemeClr>
                  </a:outerShdw>
                </a:effectLst>
              </a:rPr>
              <a:t>ugwu</a:t>
            </a:r>
            <a:endParaRPr lang="en-US" sz="2800" dirty="0">
              <a:ln w="0"/>
              <a:effectLst>
                <a:outerShdw blurRad="38100" dist="19050" dir="2700000" algn="tl" rotWithShape="0">
                  <a:schemeClr val="dk1">
                    <a:alpha val="40000"/>
                  </a:schemeClr>
                </a:outerShdw>
              </a:effectLst>
            </a:endParaRPr>
          </a:p>
          <a:p>
            <a:pPr algn="ctr" defTabSz="333756">
              <a:spcAft>
                <a:spcPts val="600"/>
              </a:spcAft>
            </a:pPr>
            <a:r>
              <a:rPr lang="en-US" sz="2800" b="0" cap="none" spc="0" dirty="0">
                <a:ln w="0"/>
                <a:solidFill>
                  <a:schemeClr val="tx1"/>
                </a:solidFill>
                <a:effectLst>
                  <a:outerShdw blurRad="38100" dist="19050" dir="2700000" algn="tl" rotWithShape="0">
                    <a:schemeClr val="dk1">
                      <a:alpha val="40000"/>
                    </a:schemeClr>
                  </a:outerShdw>
                </a:effectLst>
              </a:rPr>
              <a:t>Presented by: Daniela Elena </a:t>
            </a:r>
            <a:r>
              <a:rPr lang="en-US" sz="2800" b="0" cap="none" spc="0" dirty="0" err="1">
                <a:ln w="0"/>
                <a:solidFill>
                  <a:schemeClr val="tx1"/>
                </a:solidFill>
                <a:effectLst>
                  <a:outerShdw blurRad="38100" dist="19050" dir="2700000" algn="tl" rotWithShape="0">
                    <a:schemeClr val="dk1">
                      <a:alpha val="40000"/>
                    </a:schemeClr>
                  </a:outerShdw>
                </a:effectLst>
              </a:rPr>
              <a:t>Luncanasu</a:t>
            </a:r>
            <a:r>
              <a:rPr lang="en-US" sz="2800" b="0" cap="none" spc="0" dirty="0">
                <a:ln w="0"/>
                <a:solidFill>
                  <a:schemeClr val="tx1"/>
                </a:solidFill>
                <a:effectLst>
                  <a:outerShdw blurRad="38100" dist="19050" dir="2700000" algn="tl" rotWithShape="0">
                    <a:schemeClr val="dk1">
                      <a:alpha val="40000"/>
                    </a:schemeClr>
                  </a:outerShdw>
                </a:effectLst>
              </a:rPr>
              <a:t> </a:t>
            </a:r>
            <a:r>
              <a:rPr lang="en-US" sz="2800" dirty="0">
                <a:ln w="0"/>
                <a:effectLst>
                  <a:outerShdw blurRad="38100" dist="19050" dir="2700000" algn="tl" rotWithShape="0">
                    <a:schemeClr val="dk1">
                      <a:alpha val="40000"/>
                    </a:schemeClr>
                  </a:outerShdw>
                </a:effectLst>
              </a:rPr>
              <a:t>(2125545)</a:t>
            </a:r>
            <a:endParaRPr lang="en-US" sz="2800" b="0" cap="none" spc="0" dirty="0">
              <a:ln w="0"/>
              <a:solidFill>
                <a:schemeClr val="tx1"/>
              </a:solidFill>
              <a:effectLst>
                <a:outerShdw blurRad="38100" dist="19050" dir="2700000" algn="tl" rotWithShape="0">
                  <a:schemeClr val="dk1">
                    <a:alpha val="40000"/>
                  </a:schemeClr>
                </a:outerShdw>
              </a:effectLst>
            </a:endParaRPr>
          </a:p>
        </p:txBody>
      </p:sp>
      <p:pic>
        <p:nvPicPr>
          <p:cNvPr id="7" name="Picture 6" descr="A close-up of a sign">
            <a:extLst>
              <a:ext uri="{FF2B5EF4-FFF2-40B4-BE49-F238E27FC236}">
                <a16:creationId xmlns:a16="http://schemas.microsoft.com/office/drawing/2014/main" id="{08DF5FA1-AE5C-F131-EE70-E6FDF4F3EE6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82016" y="4311202"/>
            <a:ext cx="2854970" cy="1656638"/>
          </a:xfrm>
          <a:prstGeom prst="rect">
            <a:avLst/>
          </a:prstGeom>
        </p:spPr>
      </p:pic>
    </p:spTree>
    <p:extLst>
      <p:ext uri="{BB962C8B-B14F-4D97-AF65-F5344CB8AC3E}">
        <p14:creationId xmlns:p14="http://schemas.microsoft.com/office/powerpoint/2010/main" val="1860569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3B51-EC83-468B-9FB9-245EBABD1C50}"/>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Table of contents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830A2F0-565C-4B34-970D-6E3D6F568575}"/>
              </a:ext>
            </a:extLst>
          </p:cNvPr>
          <p:cNvSpPr>
            <a:spLocks noGrp="1"/>
          </p:cNvSpPr>
          <p:nvPr>
            <p:ph idx="1"/>
          </p:nvPr>
        </p:nvSpPr>
        <p:spPr/>
        <p:txBody>
          <a:bodyPr>
            <a:normAutofit/>
          </a:bodyPr>
          <a:lstStyle/>
          <a:p>
            <a:pPr algn="just"/>
            <a:r>
              <a:rPr lang="en-US" sz="1300" dirty="0">
                <a:latin typeface="Times New Roman" panose="02020603050405020304" pitchFamily="18" charset="0"/>
                <a:cs typeface="Times New Roman" panose="02020603050405020304" pitchFamily="18" charset="0"/>
              </a:rPr>
              <a:t>Introduction</a:t>
            </a:r>
          </a:p>
          <a:p>
            <a:pPr algn="just"/>
            <a:r>
              <a:rPr lang="en-US" sz="1300" dirty="0">
                <a:latin typeface="Times New Roman" panose="02020603050405020304" pitchFamily="18" charset="0"/>
                <a:cs typeface="Times New Roman" panose="02020603050405020304" pitchFamily="18" charset="0"/>
              </a:rPr>
              <a:t>Marks &amp; Spencer</a:t>
            </a:r>
          </a:p>
          <a:p>
            <a:pPr algn="just"/>
            <a:r>
              <a:rPr lang="en-GB" sz="1300" dirty="0">
                <a:latin typeface="Times New Roman" panose="02020603050405020304" pitchFamily="18" charset="0"/>
                <a:cs typeface="Times New Roman" panose="02020603050405020304" pitchFamily="18" charset="0"/>
              </a:rPr>
              <a:t>Knowledge required by HR Officers</a:t>
            </a:r>
          </a:p>
          <a:p>
            <a:pPr algn="just"/>
            <a:r>
              <a:rPr lang="en-GB" sz="1300" dirty="0">
                <a:latin typeface="Times New Roman" panose="02020603050405020304" pitchFamily="18" charset="0"/>
                <a:cs typeface="Times New Roman" panose="02020603050405020304" pitchFamily="18" charset="0"/>
              </a:rPr>
              <a:t>Skills required by HR Officers</a:t>
            </a:r>
          </a:p>
          <a:p>
            <a:pPr algn="just"/>
            <a:r>
              <a:rPr lang="en-GB" sz="1300" dirty="0">
                <a:latin typeface="Times New Roman" panose="02020603050405020304" pitchFamily="18" charset="0"/>
                <a:cs typeface="Times New Roman" panose="02020603050405020304" pitchFamily="18" charset="0"/>
              </a:rPr>
              <a:t>Personal SWOT</a:t>
            </a:r>
          </a:p>
          <a:p>
            <a:pPr algn="just"/>
            <a:r>
              <a:rPr lang="en-GB" sz="1300" dirty="0">
                <a:latin typeface="Times New Roman" panose="02020603050405020304" pitchFamily="18" charset="0"/>
                <a:cs typeface="Times New Roman" panose="02020603050405020304" pitchFamily="18" charset="0"/>
              </a:rPr>
              <a:t>Personal Skills Audit</a:t>
            </a:r>
          </a:p>
          <a:p>
            <a:pPr algn="just"/>
            <a:r>
              <a:rPr lang="en-GB" sz="1300" dirty="0">
                <a:latin typeface="Times New Roman" panose="02020603050405020304" pitchFamily="18" charset="0"/>
                <a:cs typeface="Times New Roman" panose="02020603050405020304" pitchFamily="18" charset="0"/>
              </a:rPr>
              <a:t>Potential benefits of Training and development of HR Officer</a:t>
            </a:r>
          </a:p>
          <a:p>
            <a:pPr algn="just"/>
            <a:r>
              <a:rPr lang="en-US" sz="1300" dirty="0">
                <a:latin typeface="Times New Roman" panose="02020603050405020304" pitchFamily="18" charset="0"/>
                <a:cs typeface="Times New Roman" panose="02020603050405020304" pitchFamily="18" charset="0"/>
              </a:rPr>
              <a:t>Conclusion</a:t>
            </a:r>
          </a:p>
          <a:p>
            <a:pPr algn="just"/>
            <a:r>
              <a:rPr lang="en-US" sz="1300" dirty="0">
                <a:latin typeface="Times New Roman" panose="02020603050405020304" pitchFamily="18" charset="0"/>
                <a:cs typeface="Times New Roman" panose="02020603050405020304" pitchFamily="18" charset="0"/>
              </a:rPr>
              <a:t>References</a:t>
            </a:r>
            <a:endParaRPr lang="en-IN" sz="1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4868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9C92-8373-4CD7-B319-9FF28D8BB9C6}"/>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Introduction</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91CE67-24AB-48CA-A0D5-E8369CB0EFF2}"/>
              </a:ext>
            </a:extLst>
          </p:cNvPr>
          <p:cNvSpPr>
            <a:spLocks noGrp="1"/>
          </p:cNvSpPr>
          <p:nvPr>
            <p:ph idx="1"/>
          </p:nvPr>
        </p:nvSpPr>
        <p:spPr>
          <a:xfrm>
            <a:off x="1295401" y="2556932"/>
            <a:ext cx="5981699" cy="3318936"/>
          </a:xfrm>
        </p:spPr>
        <p:txBody>
          <a:bodyPr>
            <a:normAutofit/>
          </a:bodyPr>
          <a:lstStyle/>
          <a:p>
            <a:pPr marL="0" indent="0" algn="just">
              <a:buNone/>
            </a:pPr>
            <a:r>
              <a:rPr lang="en-GB" sz="1300" dirty="0">
                <a:latin typeface="Times New Roman" panose="02020603050405020304" pitchFamily="18" charset="0"/>
                <a:cs typeface="Times New Roman" panose="02020603050405020304" pitchFamily="18" charset="0"/>
              </a:rPr>
              <a:t>For applying for a role of HR Officer a candidate must have the knowledge, skills and behaviour required for successfully performing the roles and responsibilities. For being effective at the job it is important to fulfil these requirement so that effective human resource management can be done (</a:t>
            </a:r>
            <a:r>
              <a:rPr lang="en-GB" sz="1300" dirty="0" err="1">
                <a:latin typeface="Times New Roman" panose="02020603050405020304" pitchFamily="18" charset="0"/>
                <a:cs typeface="Times New Roman" panose="02020603050405020304" pitchFamily="18" charset="0"/>
              </a:rPr>
              <a:t>Podgorodnichenko</a:t>
            </a:r>
            <a:r>
              <a:rPr lang="en-GB" sz="1300" dirty="0">
                <a:latin typeface="Times New Roman" panose="02020603050405020304" pitchFamily="18" charset="0"/>
                <a:cs typeface="Times New Roman" panose="02020603050405020304" pitchFamily="18" charset="0"/>
              </a:rPr>
              <a:t> Edgar and McAndrew, 2020). This report discusses the various knowledge and skills required by HR officers of various departments working in Marks &amp; Spencer. This report also outlines the personal  strength, weaknesses, opportunities and threats as a HR Officer. This report also includes personal skill audit to test if the required skills are present in the candidate. This report also discusses how Marks &amp; Spencer can potentially benefit from the joining as HR Officer. This also includes the advantages of training and development of the HR Officer.</a:t>
            </a:r>
            <a:endParaRPr lang="en-IN" sz="1300" dirty="0">
              <a:latin typeface="Times New Roman" panose="02020603050405020304" pitchFamily="18" charset="0"/>
              <a:cs typeface="Times New Roman" panose="02020603050405020304" pitchFamily="18" charset="0"/>
            </a:endParaRPr>
          </a:p>
          <a:p>
            <a:pPr marL="0" indent="0" algn="just">
              <a:buNone/>
            </a:pPr>
            <a:endParaRPr lang="en-IN" sz="13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65B82F-5D9A-4883-AD7B-C37170230CF7}"/>
              </a:ext>
            </a:extLst>
          </p:cNvPr>
          <p:cNvPicPr>
            <a:picLocks noChangeAspect="1"/>
          </p:cNvPicPr>
          <p:nvPr/>
        </p:nvPicPr>
        <p:blipFill>
          <a:blip r:embed="rId2"/>
          <a:stretch>
            <a:fillRect/>
          </a:stretch>
        </p:blipFill>
        <p:spPr>
          <a:xfrm>
            <a:off x="7277099" y="2556932"/>
            <a:ext cx="4119943" cy="2307168"/>
          </a:xfrm>
          <a:prstGeom prst="rect">
            <a:avLst/>
          </a:prstGeom>
        </p:spPr>
      </p:pic>
    </p:spTree>
    <p:extLst>
      <p:ext uri="{BB962C8B-B14F-4D97-AF65-F5344CB8AC3E}">
        <p14:creationId xmlns:p14="http://schemas.microsoft.com/office/powerpoint/2010/main" val="1089560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34D3-8373-4448-9622-523A0C3C93A0}"/>
              </a:ext>
            </a:extLst>
          </p:cNvPr>
          <p:cNvSpPr>
            <a:spLocks noGrp="1"/>
          </p:cNvSpPr>
          <p:nvPr>
            <p:ph type="title"/>
          </p:nvPr>
        </p:nvSpPr>
        <p:spPr/>
        <p:txBody>
          <a:bodyPr>
            <a:normAutofit/>
          </a:bodyPr>
          <a:lstStyle/>
          <a:p>
            <a:pPr lvl="1" algn="ctr"/>
            <a:r>
              <a:rPr lang="en-GB" sz="3600" b="1" dirty="0">
                <a:latin typeface="Times New Roman" panose="02020603050405020304" pitchFamily="18" charset="0"/>
                <a:cs typeface="Times New Roman" panose="02020603050405020304" pitchFamily="18" charset="0"/>
              </a:rPr>
              <a:t>Knowledge required by HR Officers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298AF6-82D0-406D-AF64-DF50053E12DB}"/>
              </a:ext>
            </a:extLst>
          </p:cNvPr>
          <p:cNvSpPr>
            <a:spLocks noGrp="1"/>
          </p:cNvSpPr>
          <p:nvPr>
            <p:ph idx="1"/>
          </p:nvPr>
        </p:nvSpPr>
        <p:spPr/>
        <p:txBody>
          <a:bodyPr>
            <a:normAutofit/>
          </a:bodyPr>
          <a:lstStyle/>
          <a:p>
            <a:pPr marL="0" indent="0" algn="just">
              <a:buNone/>
            </a:pPr>
            <a:r>
              <a:rPr lang="en-GB" sz="1300" dirty="0">
                <a:latin typeface="Times New Roman" panose="02020603050405020304" pitchFamily="18" charset="0"/>
                <a:cs typeface="Times New Roman" panose="02020603050405020304" pitchFamily="18" charset="0"/>
              </a:rPr>
              <a:t>Marks &amp; Spencer is a British multinational retail company founded in 1884. It sells clothes, beauty products, home products and food products. The growth of the company depends on the quality of its workforce which can only be improved by development of HRM by employing knowledgeable, skilled and well behaved HR Officers. The following are the requirements of HR Officers in Marks &amp; Spencer.</a:t>
            </a:r>
            <a:endParaRPr lang="en-IN" sz="1300" dirty="0">
              <a:latin typeface="Times New Roman" panose="02020603050405020304" pitchFamily="18" charset="0"/>
              <a:cs typeface="Times New Roman" panose="02020603050405020304" pitchFamily="18" charset="0"/>
            </a:endParaRPr>
          </a:p>
          <a:p>
            <a:pPr marL="0" indent="0" algn="just">
              <a:buNone/>
            </a:pPr>
            <a:r>
              <a:rPr lang="en-GB" sz="1300" dirty="0">
                <a:latin typeface="Times New Roman" panose="02020603050405020304" pitchFamily="18" charset="0"/>
                <a:cs typeface="Times New Roman" panose="02020603050405020304" pitchFamily="18" charset="0"/>
              </a:rPr>
              <a:t>For successfully performing the duties as a HR officer of Marks &amp; Spencer the knowledge of following subjects are required.</a:t>
            </a:r>
            <a:endParaRPr lang="en-IN" sz="1300" dirty="0">
              <a:latin typeface="Times New Roman" panose="02020603050405020304" pitchFamily="18" charset="0"/>
              <a:cs typeface="Times New Roman" panose="02020603050405020304" pitchFamily="18" charset="0"/>
            </a:endParaRPr>
          </a:p>
          <a:p>
            <a:pPr marL="0" lvl="0" indent="0" algn="just">
              <a:buNone/>
            </a:pPr>
            <a:r>
              <a:rPr lang="en-GB" sz="1300" dirty="0">
                <a:latin typeface="Times New Roman" panose="02020603050405020304" pitchFamily="18" charset="0"/>
                <a:cs typeface="Times New Roman" panose="02020603050405020304" pitchFamily="18" charset="0"/>
              </a:rPr>
              <a:t>Principles – HR Officer needs to have the knowledge of various principles of management and functions of management. Having the knowledge of this subject will enable the HR Officer to make better decisions in his department. </a:t>
            </a:r>
            <a:endParaRPr lang="en-IN" sz="1300" dirty="0">
              <a:latin typeface="Times New Roman" panose="02020603050405020304" pitchFamily="18" charset="0"/>
              <a:cs typeface="Times New Roman" panose="02020603050405020304" pitchFamily="18" charset="0"/>
            </a:endParaRPr>
          </a:p>
          <a:p>
            <a:pPr marL="0" lvl="0" indent="0" algn="just">
              <a:buNone/>
            </a:pPr>
            <a:r>
              <a:rPr lang="en-GB" sz="1300" dirty="0">
                <a:latin typeface="Times New Roman" panose="02020603050405020304" pitchFamily="18" charset="0"/>
                <a:cs typeface="Times New Roman" panose="02020603050405020304" pitchFamily="18" charset="0"/>
              </a:rPr>
              <a:t>Administrative and Management – Having the knowledge of strategic planning, resource allocation, human resources </a:t>
            </a:r>
            <a:r>
              <a:rPr lang="en-GB" sz="1300" dirty="0" err="1">
                <a:latin typeface="Times New Roman" panose="02020603050405020304" pitchFamily="18" charset="0"/>
                <a:cs typeface="Times New Roman" panose="02020603050405020304" pitchFamily="18" charset="0"/>
              </a:rPr>
              <a:t>planing</a:t>
            </a:r>
            <a:r>
              <a:rPr lang="en-GB" sz="1300" dirty="0">
                <a:latin typeface="Times New Roman" panose="02020603050405020304" pitchFamily="18" charset="0"/>
                <a:cs typeface="Times New Roman" panose="02020603050405020304" pitchFamily="18" charset="0"/>
              </a:rPr>
              <a:t>, leadership styles, production techniques, and coordination of teams and departments will help the HR officer to have a better understanding of the Marks &amp; Spencer's administration and management structure.</a:t>
            </a:r>
            <a:endParaRPr lang="en-IN" sz="1300" dirty="0">
              <a:latin typeface="Times New Roman" panose="02020603050405020304" pitchFamily="18" charset="0"/>
              <a:cs typeface="Times New Roman" panose="02020603050405020304" pitchFamily="18" charset="0"/>
            </a:endParaRPr>
          </a:p>
          <a:p>
            <a:pPr marL="0" lvl="0" indent="0" algn="just">
              <a:buNone/>
            </a:pPr>
            <a:r>
              <a:rPr lang="en-GB" sz="1300" dirty="0">
                <a:latin typeface="Times New Roman" panose="02020603050405020304" pitchFamily="18" charset="0"/>
                <a:cs typeface="Times New Roman" panose="02020603050405020304" pitchFamily="18" charset="0"/>
              </a:rPr>
              <a:t>Negotiation Techniques – HR Officer is responsible for negotiating salaries and terms of employment on behalf of Marks &amp; Spencer. Therefore it is vital for them to have the knowledge of negotiation techniques in order to become a good negotiator. </a:t>
            </a:r>
            <a:endParaRPr lang="en-IN" sz="1300" dirty="0">
              <a:latin typeface="Times New Roman" panose="02020603050405020304" pitchFamily="18" charset="0"/>
              <a:cs typeface="Times New Roman" panose="02020603050405020304" pitchFamily="18" charset="0"/>
            </a:endParaRPr>
          </a:p>
          <a:p>
            <a:pPr marL="0" indent="0" algn="just">
              <a:buNone/>
            </a:pPr>
            <a:endParaRPr lang="en-IN" sz="1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6758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34D3-8373-4448-9622-523A0C3C93A0}"/>
              </a:ext>
            </a:extLst>
          </p:cNvPr>
          <p:cNvSpPr>
            <a:spLocks noGrp="1"/>
          </p:cNvSpPr>
          <p:nvPr>
            <p:ph type="title"/>
          </p:nvPr>
        </p:nvSpPr>
        <p:spPr/>
        <p:txBody>
          <a:bodyPr>
            <a:normAutofit/>
          </a:bodyPr>
          <a:lstStyle/>
          <a:p>
            <a:pPr lvl="1" algn="ctr"/>
            <a:r>
              <a:rPr lang="en-GB" sz="3600" b="1" dirty="0">
                <a:latin typeface="Times New Roman" panose="02020603050405020304" pitchFamily="18" charset="0"/>
                <a:cs typeface="Times New Roman" panose="02020603050405020304" pitchFamily="18" charset="0"/>
              </a:rPr>
              <a:t>Skills and behaviour required by HR Officers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298AF6-82D0-406D-AF64-DF50053E12DB}"/>
              </a:ext>
            </a:extLst>
          </p:cNvPr>
          <p:cNvSpPr>
            <a:spLocks noGrp="1"/>
          </p:cNvSpPr>
          <p:nvPr>
            <p:ph idx="1"/>
          </p:nvPr>
        </p:nvSpPr>
        <p:spPr>
          <a:xfrm>
            <a:off x="1295401" y="2556932"/>
            <a:ext cx="7353299" cy="3318936"/>
          </a:xfrm>
        </p:spPr>
        <p:txBody>
          <a:bodyPr>
            <a:noAutofit/>
          </a:bodyPr>
          <a:lstStyle/>
          <a:p>
            <a:pPr marL="0" indent="0" algn="just">
              <a:buNone/>
            </a:pPr>
            <a:r>
              <a:rPr lang="en-GB" sz="1300" dirty="0">
                <a:latin typeface="Times New Roman" panose="02020603050405020304" pitchFamily="18" charset="0"/>
                <a:cs typeface="Times New Roman" panose="02020603050405020304" pitchFamily="18" charset="0"/>
              </a:rPr>
              <a:t>For successfully performing the tasks as a HR officer the following skills and behaviour are required.</a:t>
            </a:r>
            <a:endParaRPr lang="en-IN" sz="1300" dirty="0">
              <a:latin typeface="Times New Roman" panose="02020603050405020304" pitchFamily="18" charset="0"/>
              <a:cs typeface="Times New Roman" panose="02020603050405020304" pitchFamily="18" charset="0"/>
            </a:endParaRPr>
          </a:p>
          <a:p>
            <a:pPr marL="0" indent="0" algn="just">
              <a:buNone/>
            </a:pPr>
            <a:r>
              <a:rPr lang="en-GB" sz="1300" dirty="0">
                <a:latin typeface="Times New Roman" panose="02020603050405020304" pitchFamily="18" charset="0"/>
                <a:cs typeface="Times New Roman" panose="02020603050405020304" pitchFamily="18" charset="0"/>
              </a:rPr>
              <a:t>Critical Thinking – With the use of data and logic the strengths and weaknesses of different  solutions and approaches to problems are identified (Stewart and Brown, 2019). This skill is used to have a wider perspective towards solutions and approaches in problem solving process.</a:t>
            </a:r>
            <a:endParaRPr lang="en-IN" sz="1300" dirty="0">
              <a:latin typeface="Times New Roman" panose="02020603050405020304" pitchFamily="18" charset="0"/>
              <a:cs typeface="Times New Roman" panose="02020603050405020304" pitchFamily="18" charset="0"/>
            </a:endParaRPr>
          </a:p>
          <a:p>
            <a:pPr marL="0" indent="0" algn="just">
              <a:buNone/>
            </a:pPr>
            <a:r>
              <a:rPr lang="en-GB" sz="1300" dirty="0">
                <a:latin typeface="Times New Roman" panose="02020603050405020304" pitchFamily="18" charset="0"/>
                <a:cs typeface="Times New Roman" panose="02020603050405020304" pitchFamily="18" charset="0"/>
              </a:rPr>
              <a:t>Coordination – This skills involves making real time changes in action in relation to the actions of others. This skill improves the overall effectiveness of work.</a:t>
            </a:r>
          </a:p>
          <a:p>
            <a:pPr marL="0" indent="0" algn="just">
              <a:buNone/>
            </a:pPr>
            <a:r>
              <a:rPr lang="en-GB" sz="1300" dirty="0">
                <a:latin typeface="Times New Roman" panose="02020603050405020304" pitchFamily="18" charset="0"/>
                <a:cs typeface="Times New Roman" panose="02020603050405020304" pitchFamily="18" charset="0"/>
              </a:rPr>
              <a:t>Solution Oriented – Successful HR Officers have a collaborative behaviour (Sun and </a:t>
            </a:r>
            <a:r>
              <a:rPr lang="en-GB" sz="1300" dirty="0" err="1">
                <a:latin typeface="Times New Roman" panose="02020603050405020304" pitchFamily="18" charset="0"/>
                <a:cs typeface="Times New Roman" panose="02020603050405020304" pitchFamily="18" charset="0"/>
              </a:rPr>
              <a:t>Bunchapattanasakda</a:t>
            </a:r>
            <a:r>
              <a:rPr lang="en-GB" sz="1300" dirty="0">
                <a:latin typeface="Times New Roman" panose="02020603050405020304" pitchFamily="18" charset="0"/>
                <a:cs typeface="Times New Roman" panose="02020603050405020304" pitchFamily="18" charset="0"/>
              </a:rPr>
              <a:t>, 2019). They have a solution oriented approach whenever a problem is presented to them. HR officers are required to come up with solution that satisfies all concerned parties in order to maintain stability in the human resource.</a:t>
            </a:r>
            <a:endParaRPr lang="en-IN" sz="1300" dirty="0">
              <a:latin typeface="Times New Roman" panose="02020603050405020304" pitchFamily="18" charset="0"/>
              <a:cs typeface="Times New Roman" panose="02020603050405020304" pitchFamily="18" charset="0"/>
            </a:endParaRPr>
          </a:p>
          <a:p>
            <a:pPr marL="0" indent="0" algn="just">
              <a:buNone/>
            </a:pPr>
            <a:r>
              <a:rPr lang="en-GB" sz="1300" dirty="0">
                <a:latin typeface="Times New Roman" panose="02020603050405020304" pitchFamily="18" charset="0"/>
                <a:cs typeface="Times New Roman" panose="02020603050405020304" pitchFamily="18" charset="0"/>
              </a:rPr>
              <a:t>Credible and transparent – HR officers need to be trust worthy and credible. Therefore they are required to maintain transparency with the employees. They need to be fair and are required to maintain professionalism with the employees so that employees can confidently present their ideas and feelings.</a:t>
            </a:r>
            <a:endParaRPr lang="en-IN" sz="1300" dirty="0">
              <a:latin typeface="Times New Roman" panose="02020603050405020304" pitchFamily="18" charset="0"/>
              <a:cs typeface="Times New Roman" panose="02020603050405020304" pitchFamily="18" charset="0"/>
            </a:endParaRPr>
          </a:p>
          <a:p>
            <a:pPr marL="0" indent="0" algn="just">
              <a:buNone/>
            </a:pPr>
            <a:endParaRPr lang="en-IN" sz="1300" dirty="0">
              <a:latin typeface="Times New Roman" panose="02020603050405020304" pitchFamily="18" charset="0"/>
              <a:cs typeface="Times New Roman" panose="02020603050405020304" pitchFamily="18" charset="0"/>
            </a:endParaRPr>
          </a:p>
          <a:p>
            <a:pPr marL="0" indent="0" algn="just">
              <a:buNone/>
            </a:pPr>
            <a:endParaRPr lang="en-IN" sz="13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519F3C4-E088-4FF3-B569-85F78479C50D}"/>
              </a:ext>
            </a:extLst>
          </p:cNvPr>
          <p:cNvPicPr>
            <a:picLocks noChangeAspect="1"/>
          </p:cNvPicPr>
          <p:nvPr/>
        </p:nvPicPr>
        <p:blipFill>
          <a:blip r:embed="rId3"/>
          <a:stretch>
            <a:fillRect/>
          </a:stretch>
        </p:blipFill>
        <p:spPr>
          <a:xfrm>
            <a:off x="8648700" y="2557462"/>
            <a:ext cx="2619375" cy="2954338"/>
          </a:xfrm>
          <a:prstGeom prst="rect">
            <a:avLst/>
          </a:prstGeom>
        </p:spPr>
      </p:pic>
    </p:spTree>
    <p:extLst>
      <p:ext uri="{BB962C8B-B14F-4D97-AF65-F5344CB8AC3E}">
        <p14:creationId xmlns:p14="http://schemas.microsoft.com/office/powerpoint/2010/main" val="2919761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34D3-8373-4448-9622-523A0C3C93A0}"/>
              </a:ext>
            </a:extLst>
          </p:cNvPr>
          <p:cNvSpPr>
            <a:spLocks noGrp="1"/>
          </p:cNvSpPr>
          <p:nvPr>
            <p:ph type="title"/>
          </p:nvPr>
        </p:nvSpPr>
        <p:spPr>
          <a:xfrm>
            <a:off x="1295402" y="982132"/>
            <a:ext cx="9601196" cy="1303867"/>
          </a:xfrm>
        </p:spPr>
        <p:txBody>
          <a:bodyPr>
            <a:normAutofit/>
          </a:bodyPr>
          <a:lstStyle/>
          <a:p>
            <a:pPr lvl="1" algn="ctr"/>
            <a:r>
              <a:rPr lang="en-GB" sz="3600" b="1" dirty="0">
                <a:latin typeface="Times New Roman" panose="02020603050405020304" pitchFamily="18" charset="0"/>
                <a:cs typeface="Times New Roman" panose="02020603050405020304" pitchFamily="18" charset="0"/>
              </a:rPr>
              <a:t>Personal SWOT</a:t>
            </a:r>
            <a:endParaRPr lang="en-IN" sz="3600" b="1"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E7485522-2EC4-4A21-B99F-B329EA88839C}"/>
              </a:ext>
            </a:extLst>
          </p:cNvPr>
          <p:cNvGraphicFramePr>
            <a:graphicFrameLocks noGrp="1"/>
          </p:cNvGraphicFramePr>
          <p:nvPr>
            <p:ph idx="1"/>
            <p:extLst>
              <p:ext uri="{D42A27DB-BD31-4B8C-83A1-F6EECF244321}">
                <p14:modId xmlns:p14="http://schemas.microsoft.com/office/powerpoint/2010/main" val="540599530"/>
              </p:ext>
            </p:extLst>
          </p:nvPr>
        </p:nvGraphicFramePr>
        <p:xfrm>
          <a:off x="1295398" y="2537052"/>
          <a:ext cx="9601200" cy="1524000"/>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3886454006"/>
                    </a:ext>
                  </a:extLst>
                </a:gridCol>
                <a:gridCol w="4800600">
                  <a:extLst>
                    <a:ext uri="{9D8B030D-6E8A-4147-A177-3AD203B41FA5}">
                      <a16:colId xmlns:a16="http://schemas.microsoft.com/office/drawing/2014/main" val="4294879759"/>
                    </a:ext>
                  </a:extLst>
                </a:gridCol>
              </a:tblGrid>
              <a:tr h="370840">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1800" b="1" kern="1200" dirty="0">
                          <a:solidFill>
                            <a:schemeClr val="lt1"/>
                          </a:solidFill>
                          <a:effectLst/>
                          <a:latin typeface="+mn-lt"/>
                          <a:ea typeface="+mn-ea"/>
                          <a:cs typeface="+mn-cs"/>
                        </a:rPr>
                        <a:t>Strengths</a:t>
                      </a:r>
                      <a:endParaRPr lang="en-IN" sz="1800" b="1" kern="1200" dirty="0">
                        <a:solidFill>
                          <a:schemeClr val="lt1"/>
                        </a:solidFill>
                        <a:effectLst/>
                        <a:latin typeface="+mn-lt"/>
                        <a:ea typeface="+mn-ea"/>
                        <a:cs typeface="+mn-cs"/>
                      </a:endParaRPr>
                    </a:p>
                    <a:p>
                      <a:pPr algn="just"/>
                      <a:endParaRPr lang="en-IN" dirty="0"/>
                    </a:p>
                  </a:txBody>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1800" b="1" kern="1200" dirty="0">
                          <a:solidFill>
                            <a:schemeClr val="lt1"/>
                          </a:solidFill>
                          <a:effectLst/>
                          <a:latin typeface="+mn-lt"/>
                          <a:ea typeface="+mn-ea"/>
                          <a:cs typeface="+mn-cs"/>
                        </a:rPr>
                        <a:t>Weaknesses</a:t>
                      </a:r>
                      <a:endParaRPr lang="en-IN" sz="1800" b="1" kern="1200" dirty="0">
                        <a:solidFill>
                          <a:schemeClr val="lt1"/>
                        </a:solidFill>
                        <a:effectLst/>
                        <a:latin typeface="+mn-lt"/>
                        <a:ea typeface="+mn-ea"/>
                        <a:cs typeface="+mn-cs"/>
                      </a:endParaRPr>
                    </a:p>
                    <a:p>
                      <a:pPr algn="just"/>
                      <a:endParaRPr lang="en-IN" dirty="0"/>
                    </a:p>
                  </a:txBody>
                  <a:tcPr/>
                </a:tc>
                <a:extLst>
                  <a:ext uri="{0D108BD9-81ED-4DB2-BD59-A6C34878D82A}">
                    <a16:rowId xmlns:a16="http://schemas.microsoft.com/office/drawing/2014/main" val="3027578757"/>
                  </a:ext>
                </a:extLst>
              </a:tr>
              <a:tr h="370840">
                <a:tc>
                  <a:txBody>
                    <a:bodyPr/>
                    <a:lstStyle/>
                    <a:p>
                      <a:pPr marL="0" lvl="0" indent="0" algn="just">
                        <a:lnSpc>
                          <a:spcPct val="150000"/>
                        </a:lnSpc>
                        <a:spcAft>
                          <a:spcPts val="0"/>
                        </a:spcAft>
                        <a:buFont typeface="Wingdings" panose="05000000000000000000" pitchFamily="2" charset="2"/>
                        <a:buNone/>
                        <a:tabLst>
                          <a:tab pos="457200" algn="l"/>
                        </a:tabLst>
                      </a:pPr>
                      <a:r>
                        <a:rPr lang="en-US" sz="1300" dirty="0">
                          <a:solidFill>
                            <a:srgbClr val="000000"/>
                          </a:solidFill>
                          <a:effectLst/>
                          <a:latin typeface="Times New Roman" panose="02020603050405020304" pitchFamily="18" charset="0"/>
                          <a:cs typeface="Arial MT"/>
                        </a:rPr>
                        <a:t>Quick decisions – I have the ability to make quick decisions. In certain scenarios where spontaneous decision-making is required, I can easily make good decisions immediately. </a:t>
                      </a:r>
                      <a:endParaRPr lang="en-IN" sz="1200" dirty="0">
                        <a:solidFill>
                          <a:srgbClr val="000000"/>
                        </a:solidFill>
                        <a:effectLst/>
                        <a:latin typeface="Symbol" panose="05050102010706020507" pitchFamily="18" charset="2"/>
                        <a:cs typeface="OpenSymbol"/>
                      </a:endParaRPr>
                    </a:p>
                  </a:txBody>
                  <a:tcPr marL="0" marR="0" marT="0" marB="0"/>
                </a:tc>
                <a:tc>
                  <a:txBody>
                    <a:bodyPr/>
                    <a:lstStyle/>
                    <a:p>
                      <a:pPr lvl="0" algn="just"/>
                      <a:r>
                        <a:rPr lang="en-US" sz="1300" kern="1200" dirty="0">
                          <a:solidFill>
                            <a:schemeClr val="dk1"/>
                          </a:solidFill>
                          <a:effectLst/>
                          <a:latin typeface="Times New Roman" panose="02020603050405020304" pitchFamily="18" charset="0"/>
                          <a:ea typeface="+mn-ea"/>
                          <a:cs typeface="Times New Roman" panose="02020603050405020304" pitchFamily="18" charset="0"/>
                        </a:rPr>
                        <a:t>Lack of financial mindfulness – in order to maintain employee satisfaction, I tend to overlook the budget of the project . I need to work on this in order to improve my efficiency.</a:t>
                      </a:r>
                    </a:p>
                    <a:p>
                      <a:pPr lvl="0" algn="just"/>
                      <a:endParaRPr lang="en-IN" sz="1300" kern="1200" dirty="0">
                        <a:solidFill>
                          <a:schemeClr val="dk1"/>
                        </a:solidFill>
                        <a:effectLst/>
                        <a:latin typeface="Times New Roman" panose="02020603050405020304" pitchFamily="18" charset="0"/>
                        <a:ea typeface="+mn-ea"/>
                        <a:cs typeface="Times New Roman" panose="02020603050405020304" pitchFamily="18" charset="0"/>
                      </a:endParaRPr>
                    </a:p>
                  </a:txBody>
                  <a:tcPr/>
                </a:tc>
                <a:extLst>
                  <a:ext uri="{0D108BD9-81ED-4DB2-BD59-A6C34878D82A}">
                    <a16:rowId xmlns:a16="http://schemas.microsoft.com/office/drawing/2014/main" val="2870936478"/>
                  </a:ext>
                </a:extLst>
              </a:tr>
            </a:tbl>
          </a:graphicData>
        </a:graphic>
      </p:graphicFrame>
      <p:graphicFrame>
        <p:nvGraphicFramePr>
          <p:cNvPr id="4" name="Content Placeholder 3">
            <a:extLst>
              <a:ext uri="{FF2B5EF4-FFF2-40B4-BE49-F238E27FC236}">
                <a16:creationId xmlns:a16="http://schemas.microsoft.com/office/drawing/2014/main" id="{BD7D3CF4-CD66-4650-B3B9-35954322C038}"/>
              </a:ext>
            </a:extLst>
          </p:cNvPr>
          <p:cNvGraphicFramePr>
            <a:graphicFrameLocks/>
          </p:cNvGraphicFramePr>
          <p:nvPr>
            <p:extLst>
              <p:ext uri="{D42A27DB-BD31-4B8C-83A1-F6EECF244321}">
                <p14:modId xmlns:p14="http://schemas.microsoft.com/office/powerpoint/2010/main" val="1544524018"/>
              </p:ext>
            </p:extLst>
          </p:nvPr>
        </p:nvGraphicFramePr>
        <p:xfrm>
          <a:off x="1295398" y="4052825"/>
          <a:ext cx="9601200" cy="1915162"/>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773762346"/>
                    </a:ext>
                  </a:extLst>
                </a:gridCol>
                <a:gridCol w="4800600">
                  <a:extLst>
                    <a:ext uri="{9D8B030D-6E8A-4147-A177-3AD203B41FA5}">
                      <a16:colId xmlns:a16="http://schemas.microsoft.com/office/drawing/2014/main" val="2578184463"/>
                    </a:ext>
                  </a:extLst>
                </a:gridCol>
              </a:tblGrid>
              <a:tr h="272558">
                <a:tc>
                  <a:txBody>
                    <a:bodyPr/>
                    <a:lstStyle/>
                    <a:p>
                      <a:pPr algn="just"/>
                      <a:r>
                        <a:rPr lang="en-US" sz="1300" dirty="0">
                          <a:latin typeface="Times New Roman" panose="02020603050405020304" pitchFamily="18" charset="0"/>
                          <a:cs typeface="Times New Roman" panose="02020603050405020304" pitchFamily="18" charset="0"/>
                        </a:rPr>
                        <a:t>Opportunities</a:t>
                      </a:r>
                      <a:endParaRPr lang="en-IN" sz="1300" dirty="0">
                        <a:latin typeface="Times New Roman" panose="02020603050405020304" pitchFamily="18" charset="0"/>
                        <a:cs typeface="Times New Roman" panose="02020603050405020304" pitchFamily="18" charset="0"/>
                      </a:endParaRPr>
                    </a:p>
                  </a:txBody>
                  <a:tcPr/>
                </a:tc>
                <a:tc>
                  <a:txBody>
                    <a:bodyPr/>
                    <a:lstStyle/>
                    <a:p>
                      <a:pPr algn="just"/>
                      <a:r>
                        <a:rPr lang="en-US" sz="1300" dirty="0">
                          <a:latin typeface="Times New Roman" panose="02020603050405020304" pitchFamily="18" charset="0"/>
                          <a:cs typeface="Times New Roman" panose="02020603050405020304" pitchFamily="18" charset="0"/>
                        </a:rPr>
                        <a:t>Threats</a:t>
                      </a:r>
                      <a:endParaRPr lang="en-IN" sz="13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66532102"/>
                  </a:ext>
                </a:extLst>
              </a:tr>
              <a:tr h="1625602">
                <a:tc>
                  <a:txBody>
                    <a:bodyPr/>
                    <a:lstStyle/>
                    <a:p>
                      <a:pPr lvl="0" algn="just"/>
                      <a:r>
                        <a:rPr lang="en-US" sz="1300" kern="1200" dirty="0">
                          <a:solidFill>
                            <a:schemeClr val="dk1"/>
                          </a:solidFill>
                          <a:effectLst/>
                          <a:latin typeface="Times New Roman" panose="02020603050405020304" pitchFamily="18" charset="0"/>
                          <a:ea typeface="+mn-ea"/>
                          <a:cs typeface="Times New Roman" panose="02020603050405020304" pitchFamily="18" charset="0"/>
                        </a:rPr>
                        <a:t>MS Office PowerPoint and Word – I can learn to advanced tools such as Microsoft Word and Microsoft PowerPoint to make reports and presentations (</a:t>
                      </a:r>
                      <a:r>
                        <a:rPr lang="en-US" sz="1300" kern="1200" dirty="0" err="1">
                          <a:solidFill>
                            <a:schemeClr val="dk1"/>
                          </a:solidFill>
                          <a:effectLst/>
                          <a:latin typeface="Times New Roman" panose="02020603050405020304" pitchFamily="18" charset="0"/>
                          <a:ea typeface="+mn-ea"/>
                          <a:cs typeface="Times New Roman" panose="02020603050405020304" pitchFamily="18" charset="0"/>
                        </a:rPr>
                        <a:t>Sivathanu</a:t>
                      </a:r>
                      <a:r>
                        <a:rPr lang="en-US" sz="1300" kern="1200" dirty="0">
                          <a:solidFill>
                            <a:schemeClr val="dk1"/>
                          </a:solidFill>
                          <a:effectLst/>
                          <a:latin typeface="Times New Roman" panose="02020603050405020304" pitchFamily="18" charset="0"/>
                          <a:ea typeface="+mn-ea"/>
                          <a:cs typeface="Times New Roman" panose="02020603050405020304" pitchFamily="18" charset="0"/>
                        </a:rPr>
                        <a:t> and Pillai, 2020). This will improve my overall productivity and effectiveness of work.</a:t>
                      </a:r>
                      <a:endParaRPr lang="en-IN" sz="1300" kern="1200" dirty="0">
                        <a:solidFill>
                          <a:schemeClr val="dk1"/>
                        </a:solidFill>
                        <a:effectLst/>
                        <a:latin typeface="Times New Roman" panose="02020603050405020304" pitchFamily="18" charset="0"/>
                        <a:ea typeface="+mn-ea"/>
                        <a:cs typeface="Times New Roman" panose="02020603050405020304" pitchFamily="18" charset="0"/>
                      </a:endParaRPr>
                    </a:p>
                    <a:p>
                      <a:pPr lvl="0" algn="just"/>
                      <a:r>
                        <a:rPr lang="en-GB" sz="1300" kern="1200" dirty="0">
                          <a:solidFill>
                            <a:schemeClr val="dk1"/>
                          </a:solidFill>
                          <a:effectLst/>
                          <a:latin typeface="Times New Roman" panose="02020603050405020304" pitchFamily="18" charset="0"/>
                          <a:ea typeface="+mn-ea"/>
                          <a:cs typeface="Times New Roman" panose="02020603050405020304" pitchFamily="18" charset="0"/>
                        </a:rPr>
                        <a:t>Taking notes – I can start to take notes while meetings and interviews to record various observations. Having a record of those notes will improve in management of the human resource. </a:t>
                      </a:r>
                      <a:endParaRPr lang="en-IN" sz="1300" dirty="0">
                        <a:latin typeface="Times New Roman" panose="02020603050405020304" pitchFamily="18" charset="0"/>
                        <a:cs typeface="Times New Roman" panose="02020603050405020304" pitchFamily="18" charset="0"/>
                      </a:endParaRPr>
                    </a:p>
                  </a:txBody>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1300" kern="1200" dirty="0">
                          <a:solidFill>
                            <a:schemeClr val="dk1"/>
                          </a:solidFill>
                          <a:effectLst/>
                          <a:latin typeface="Times New Roman" panose="02020603050405020304" pitchFamily="18" charset="0"/>
                          <a:ea typeface="+mn-ea"/>
                          <a:cs typeface="Times New Roman" panose="02020603050405020304" pitchFamily="18" charset="0"/>
                        </a:rPr>
                        <a:t>Poor use of technology – If I don't learn to adopt to technological changes in HR field than I will fall behind which can pose a threat to my career. I need to learn and integrate technological software to improve my overall output.</a:t>
                      </a:r>
                      <a:endParaRPr lang="en-IN" sz="1300"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IN" sz="13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57626417"/>
                  </a:ext>
                </a:extLst>
              </a:tr>
            </a:tbl>
          </a:graphicData>
        </a:graphic>
      </p:graphicFrame>
    </p:spTree>
    <p:extLst>
      <p:ext uri="{BB962C8B-B14F-4D97-AF65-F5344CB8AC3E}">
        <p14:creationId xmlns:p14="http://schemas.microsoft.com/office/powerpoint/2010/main" val="4135005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34D3-8373-4448-9622-523A0C3C93A0}"/>
              </a:ext>
            </a:extLst>
          </p:cNvPr>
          <p:cNvSpPr>
            <a:spLocks noGrp="1"/>
          </p:cNvSpPr>
          <p:nvPr>
            <p:ph type="title"/>
          </p:nvPr>
        </p:nvSpPr>
        <p:spPr/>
        <p:txBody>
          <a:bodyPr>
            <a:normAutofit/>
          </a:bodyPr>
          <a:lstStyle/>
          <a:p>
            <a:pPr lvl="1" algn="ctr"/>
            <a:r>
              <a:rPr lang="en-GB" sz="3600" b="1" dirty="0">
                <a:latin typeface="Times New Roman" panose="02020603050405020304" pitchFamily="18" charset="0"/>
                <a:cs typeface="Times New Roman" panose="02020603050405020304" pitchFamily="18" charset="0"/>
              </a:rPr>
              <a:t>Personal Skill Audit</a:t>
            </a:r>
            <a:endParaRPr lang="en-IN" sz="3600" b="1"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CDF33322-A12C-4042-B251-9CD5A5041BDB}"/>
              </a:ext>
            </a:extLst>
          </p:cNvPr>
          <p:cNvGraphicFramePr>
            <a:graphicFrameLocks noGrp="1"/>
          </p:cNvGraphicFramePr>
          <p:nvPr>
            <p:extLst>
              <p:ext uri="{D42A27DB-BD31-4B8C-83A1-F6EECF244321}">
                <p14:modId xmlns:p14="http://schemas.microsoft.com/office/powerpoint/2010/main" val="3441029481"/>
              </p:ext>
            </p:extLst>
          </p:nvPr>
        </p:nvGraphicFramePr>
        <p:xfrm>
          <a:off x="1409702" y="2285999"/>
          <a:ext cx="9486896" cy="3412976"/>
        </p:xfrm>
        <a:graphic>
          <a:graphicData uri="http://schemas.openxmlformats.org/drawingml/2006/table">
            <a:tbl>
              <a:tblPr>
                <a:tableStyleId>{5C22544A-7EE6-4342-B048-85BDC9FD1C3A}</a:tableStyleId>
              </a:tblPr>
              <a:tblGrid>
                <a:gridCol w="2374900">
                  <a:extLst>
                    <a:ext uri="{9D8B030D-6E8A-4147-A177-3AD203B41FA5}">
                      <a16:colId xmlns:a16="http://schemas.microsoft.com/office/drawing/2014/main" val="1252479864"/>
                    </a:ext>
                  </a:extLst>
                </a:gridCol>
                <a:gridCol w="1403765">
                  <a:extLst>
                    <a:ext uri="{9D8B030D-6E8A-4147-A177-3AD203B41FA5}">
                      <a16:colId xmlns:a16="http://schemas.microsoft.com/office/drawing/2014/main" val="3298134801"/>
                    </a:ext>
                  </a:extLst>
                </a:gridCol>
                <a:gridCol w="1887583">
                  <a:extLst>
                    <a:ext uri="{9D8B030D-6E8A-4147-A177-3AD203B41FA5}">
                      <a16:colId xmlns:a16="http://schemas.microsoft.com/office/drawing/2014/main" val="1360241423"/>
                    </a:ext>
                  </a:extLst>
                </a:gridCol>
                <a:gridCol w="1888456">
                  <a:extLst>
                    <a:ext uri="{9D8B030D-6E8A-4147-A177-3AD203B41FA5}">
                      <a16:colId xmlns:a16="http://schemas.microsoft.com/office/drawing/2014/main" val="3154875832"/>
                    </a:ext>
                  </a:extLst>
                </a:gridCol>
                <a:gridCol w="1892830">
                  <a:extLst>
                    <a:ext uri="{9D8B030D-6E8A-4147-A177-3AD203B41FA5}">
                      <a16:colId xmlns:a16="http://schemas.microsoft.com/office/drawing/2014/main" val="499142945"/>
                    </a:ext>
                  </a:extLst>
                </a:gridCol>
                <a:gridCol w="39362">
                  <a:extLst>
                    <a:ext uri="{9D8B030D-6E8A-4147-A177-3AD203B41FA5}">
                      <a16:colId xmlns:a16="http://schemas.microsoft.com/office/drawing/2014/main" val="3721536685"/>
                    </a:ext>
                  </a:extLst>
                </a:gridCol>
              </a:tblGrid>
              <a:tr h="410812">
                <a:tc gridSpan="6">
                  <a:txBody>
                    <a:bodyPr/>
                    <a:lstStyle/>
                    <a:p>
                      <a:pPr algn="l">
                        <a:lnSpc>
                          <a:spcPct val="150000"/>
                        </a:lnSpc>
                        <a:spcBef>
                          <a:spcPts val="160"/>
                        </a:spcBef>
                        <a:spcAft>
                          <a:spcPts val="0"/>
                        </a:spcAft>
                      </a:pPr>
                      <a:r>
                        <a:rPr lang="en-US" sz="1300" spc="-20" dirty="0">
                          <a:effectLst/>
                          <a:latin typeface="Times New Roman" panose="02020603050405020304" pitchFamily="18" charset="0"/>
                          <a:cs typeface="Times New Roman" panose="02020603050405020304" pitchFamily="18" charset="0"/>
                        </a:rPr>
                        <a:t>Name – Walter White</a:t>
                      </a:r>
                      <a:endParaRPr lang="en-IN" sz="1300" dirty="0">
                        <a:solidFill>
                          <a:srgbClr val="000000"/>
                        </a:solidFill>
                        <a:effectLst/>
                        <a:latin typeface="Times New Roman" panose="02020603050405020304" pitchFamily="18" charset="0"/>
                        <a:cs typeface="Times New Roman" panose="02020603050405020304" pitchFamily="18" charset="0"/>
                      </a:endParaRPr>
                    </a:p>
                  </a:txBody>
                  <a:tcPr marL="0" marR="0" marT="0" marB="0"/>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064149411"/>
                  </a:ext>
                </a:extLst>
              </a:tr>
              <a:tr h="414235">
                <a:tc gridSpan="6">
                  <a:txBody>
                    <a:bodyPr/>
                    <a:lstStyle/>
                    <a:p>
                      <a:pPr marL="6985" marR="4902200" indent="34925" algn="l">
                        <a:lnSpc>
                          <a:spcPct val="107000"/>
                        </a:lnSpc>
                        <a:spcBef>
                          <a:spcPts val="60"/>
                        </a:spcBef>
                        <a:spcAft>
                          <a:spcPts val="0"/>
                        </a:spcAft>
                      </a:pPr>
                      <a:r>
                        <a:rPr lang="en-US" sz="1300" dirty="0">
                          <a:effectLst/>
                          <a:latin typeface="Times New Roman" panose="02020603050405020304" pitchFamily="18" charset="0"/>
                          <a:cs typeface="Times New Roman" panose="02020603050405020304" pitchFamily="18" charset="0"/>
                        </a:rPr>
                        <a:t>Job</a:t>
                      </a:r>
                      <a:r>
                        <a:rPr lang="en-US" sz="1300" spc="-65" dirty="0">
                          <a:effectLst/>
                          <a:latin typeface="Times New Roman" panose="02020603050405020304" pitchFamily="18" charset="0"/>
                          <a:cs typeface="Times New Roman" panose="02020603050405020304" pitchFamily="18" charset="0"/>
                        </a:rPr>
                        <a:t> </a:t>
                      </a:r>
                      <a:r>
                        <a:rPr lang="en-US" sz="1300" dirty="0">
                          <a:effectLst/>
                          <a:latin typeface="Times New Roman" panose="02020603050405020304" pitchFamily="18" charset="0"/>
                          <a:cs typeface="Times New Roman" panose="02020603050405020304" pitchFamily="18" charset="0"/>
                        </a:rPr>
                        <a:t>role:</a:t>
                      </a:r>
                      <a:r>
                        <a:rPr lang="en-US" sz="1300" spc="-65" dirty="0">
                          <a:effectLst/>
                          <a:latin typeface="Times New Roman" panose="02020603050405020304" pitchFamily="18" charset="0"/>
                          <a:cs typeface="Times New Roman" panose="02020603050405020304" pitchFamily="18" charset="0"/>
                        </a:rPr>
                        <a:t> </a:t>
                      </a:r>
                      <a:r>
                        <a:rPr lang="en-US" sz="1300" dirty="0">
                          <a:effectLst/>
                          <a:latin typeface="Times New Roman" panose="02020603050405020304" pitchFamily="18" charset="0"/>
                          <a:cs typeface="Times New Roman" panose="02020603050405020304" pitchFamily="18" charset="0"/>
                        </a:rPr>
                        <a:t>Human</a:t>
                      </a:r>
                      <a:r>
                        <a:rPr lang="en-US" sz="1300" spc="-70" dirty="0">
                          <a:effectLst/>
                          <a:latin typeface="Times New Roman" panose="02020603050405020304" pitchFamily="18" charset="0"/>
                          <a:cs typeface="Times New Roman" panose="02020603050405020304" pitchFamily="18" charset="0"/>
                        </a:rPr>
                        <a:t> </a:t>
                      </a:r>
                      <a:r>
                        <a:rPr lang="en-US" sz="1300" dirty="0">
                          <a:effectLst/>
                          <a:latin typeface="Times New Roman" panose="02020603050405020304" pitchFamily="18" charset="0"/>
                          <a:cs typeface="Times New Roman" panose="02020603050405020304" pitchFamily="18" charset="0"/>
                        </a:rPr>
                        <a:t>Resource </a:t>
                      </a:r>
                      <a:r>
                        <a:rPr lang="en-US" sz="1300" spc="-10" dirty="0">
                          <a:effectLst/>
                          <a:latin typeface="Times New Roman" panose="02020603050405020304" pitchFamily="18" charset="0"/>
                          <a:cs typeface="Times New Roman" panose="02020603050405020304" pitchFamily="18" charset="0"/>
                        </a:rPr>
                        <a:t>Officer</a:t>
                      </a:r>
                      <a:endParaRPr lang="en-IN" sz="1300" dirty="0">
                        <a:solidFill>
                          <a:srgbClr val="000000"/>
                        </a:solidFill>
                        <a:effectLst/>
                        <a:latin typeface="Times New Roman" panose="02020603050405020304" pitchFamily="18" charset="0"/>
                        <a:cs typeface="Times New Roman" panose="02020603050405020304" pitchFamily="18" charset="0"/>
                      </a:endParaRPr>
                    </a:p>
                  </a:txBody>
                  <a:tcPr marL="0" marR="0" marT="0" marB="0"/>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007064618"/>
                  </a:ext>
                </a:extLst>
              </a:tr>
              <a:tr h="246487">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marL="1270" algn="ctr">
                        <a:lnSpc>
                          <a:spcPct val="150000"/>
                        </a:lnSpc>
                        <a:spcBef>
                          <a:spcPts val="80"/>
                        </a:spcBef>
                        <a:spcAft>
                          <a:spcPts val="0"/>
                        </a:spcAft>
                      </a:pPr>
                      <a:r>
                        <a:rPr lang="en-US" sz="1300">
                          <a:effectLst/>
                          <a:latin typeface="Times New Roman" panose="02020603050405020304" pitchFamily="18" charset="0"/>
                          <a:cs typeface="Times New Roman" panose="02020603050405020304" pitchFamily="18" charset="0"/>
                        </a:rPr>
                        <a:t>Very</a:t>
                      </a:r>
                      <a:r>
                        <a:rPr lang="en-US" sz="1300" spc="-35">
                          <a:effectLst/>
                          <a:latin typeface="Times New Roman" panose="02020603050405020304" pitchFamily="18" charset="0"/>
                          <a:cs typeface="Times New Roman" panose="02020603050405020304" pitchFamily="18" charset="0"/>
                        </a:rPr>
                        <a:t> </a:t>
                      </a:r>
                      <a:r>
                        <a:rPr lang="en-US" sz="1300" spc="-20">
                          <a:effectLst/>
                          <a:latin typeface="Times New Roman" panose="02020603050405020304" pitchFamily="18" charset="0"/>
                          <a:cs typeface="Times New Roman" panose="02020603050405020304" pitchFamily="18" charset="0"/>
                        </a:rPr>
                        <a:t>good</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marL="1270" algn="ctr">
                        <a:lnSpc>
                          <a:spcPct val="150000"/>
                        </a:lnSpc>
                        <a:spcBef>
                          <a:spcPts val="80"/>
                        </a:spcBef>
                        <a:spcAft>
                          <a:spcPts val="0"/>
                        </a:spcAft>
                      </a:pPr>
                      <a:r>
                        <a:rPr lang="en-US" sz="1300" spc="-20">
                          <a:effectLst/>
                          <a:latin typeface="Times New Roman" panose="02020603050405020304" pitchFamily="18" charset="0"/>
                          <a:cs typeface="Times New Roman" panose="02020603050405020304" pitchFamily="18" charset="0"/>
                        </a:rPr>
                        <a:t>Good</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marL="1270" algn="ctr">
                        <a:lnSpc>
                          <a:spcPct val="150000"/>
                        </a:lnSpc>
                        <a:spcBef>
                          <a:spcPts val="80"/>
                        </a:spcBef>
                        <a:spcAft>
                          <a:spcPts val="0"/>
                        </a:spcAft>
                      </a:pPr>
                      <a:r>
                        <a:rPr lang="en-US" sz="1300" spc="-10">
                          <a:effectLst/>
                          <a:latin typeface="Times New Roman" panose="02020603050405020304" pitchFamily="18" charset="0"/>
                          <a:cs typeface="Times New Roman" panose="02020603050405020304" pitchFamily="18" charset="0"/>
                        </a:rPr>
                        <a:t>Adequate</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marL="1905" algn="ctr">
                        <a:lnSpc>
                          <a:spcPct val="150000"/>
                        </a:lnSpc>
                        <a:spcBef>
                          <a:spcPts val="80"/>
                        </a:spcBef>
                        <a:spcAft>
                          <a:spcPts val="0"/>
                        </a:spcAft>
                      </a:pPr>
                      <a:r>
                        <a:rPr lang="en-US" sz="1300">
                          <a:effectLst/>
                          <a:latin typeface="Times New Roman" panose="02020603050405020304" pitchFamily="18" charset="0"/>
                          <a:cs typeface="Times New Roman" panose="02020603050405020304" pitchFamily="18" charset="0"/>
                        </a:rPr>
                        <a:t>Little</a:t>
                      </a:r>
                      <a:r>
                        <a:rPr lang="en-US" sz="1300" spc="-20">
                          <a:effectLst/>
                          <a:latin typeface="Times New Roman" panose="02020603050405020304" pitchFamily="18" charset="0"/>
                          <a:cs typeface="Times New Roman" panose="02020603050405020304" pitchFamily="18" charset="0"/>
                        </a:rPr>
                        <a:t> </a:t>
                      </a:r>
                      <a:r>
                        <a:rPr lang="en-US" sz="1300">
                          <a:effectLst/>
                          <a:latin typeface="Times New Roman" panose="02020603050405020304" pitchFamily="18" charset="0"/>
                          <a:cs typeface="Times New Roman" panose="02020603050405020304" pitchFamily="18" charset="0"/>
                        </a:rPr>
                        <a:t>or</a:t>
                      </a:r>
                      <a:r>
                        <a:rPr lang="en-US" sz="1300" spc="-25">
                          <a:effectLst/>
                          <a:latin typeface="Times New Roman" panose="02020603050405020304" pitchFamily="18" charset="0"/>
                          <a:cs typeface="Times New Roman" panose="02020603050405020304" pitchFamily="18" charset="0"/>
                        </a:rPr>
                        <a:t> </a:t>
                      </a:r>
                      <a:r>
                        <a:rPr lang="en-US" sz="1300">
                          <a:effectLst/>
                          <a:latin typeface="Times New Roman" panose="02020603050405020304" pitchFamily="18" charset="0"/>
                          <a:cs typeface="Times New Roman" panose="02020603050405020304" pitchFamily="18" charset="0"/>
                        </a:rPr>
                        <a:t>no</a:t>
                      </a:r>
                      <a:r>
                        <a:rPr lang="en-US" sz="1300" spc="-20">
                          <a:effectLst/>
                          <a:latin typeface="Times New Roman" panose="02020603050405020304" pitchFamily="18" charset="0"/>
                          <a:cs typeface="Times New Roman" panose="02020603050405020304" pitchFamily="18" charset="0"/>
                        </a:rPr>
                        <a:t> </a:t>
                      </a:r>
                      <a:r>
                        <a:rPr lang="en-US" sz="1300" spc="-10">
                          <a:effectLst/>
                          <a:latin typeface="Times New Roman" panose="02020603050405020304" pitchFamily="18" charset="0"/>
                          <a:cs typeface="Times New Roman" panose="02020603050405020304" pitchFamily="18" charset="0"/>
                        </a:rPr>
                        <a:t>experience</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744685000"/>
                  </a:ext>
                </a:extLst>
              </a:tr>
              <a:tr h="410812">
                <a:tc>
                  <a:txBody>
                    <a:bodyPr/>
                    <a:lstStyle/>
                    <a:p>
                      <a:pPr marL="2540" algn="ctr">
                        <a:lnSpc>
                          <a:spcPct val="150000"/>
                        </a:lnSpc>
                        <a:spcBef>
                          <a:spcPts val="85"/>
                        </a:spcBef>
                        <a:spcAft>
                          <a:spcPts val="0"/>
                        </a:spcAft>
                      </a:pPr>
                      <a:r>
                        <a:rPr lang="en-US" sz="1300">
                          <a:effectLst/>
                          <a:latin typeface="Times New Roman" panose="02020603050405020304" pitchFamily="18" charset="0"/>
                          <a:cs typeface="Times New Roman" panose="02020603050405020304" pitchFamily="18" charset="0"/>
                        </a:rPr>
                        <a:t>Information</a:t>
                      </a:r>
                      <a:r>
                        <a:rPr lang="en-US" sz="1300" spc="-50">
                          <a:effectLst/>
                          <a:latin typeface="Times New Roman" panose="02020603050405020304" pitchFamily="18" charset="0"/>
                          <a:cs typeface="Times New Roman" panose="02020603050405020304" pitchFamily="18" charset="0"/>
                        </a:rPr>
                        <a:t> </a:t>
                      </a:r>
                      <a:r>
                        <a:rPr lang="en-US" sz="1300" spc="-10">
                          <a:effectLst/>
                          <a:latin typeface="Times New Roman" panose="02020603050405020304" pitchFamily="18" charset="0"/>
                          <a:cs typeface="Times New Roman" panose="02020603050405020304" pitchFamily="18" charset="0"/>
                        </a:rPr>
                        <a:t>Technology</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gridSpan="5">
                  <a:txBody>
                    <a:bodyPr/>
                    <a:lstStyle/>
                    <a:p>
                      <a:pPr algn="ctr">
                        <a:lnSpc>
                          <a:spcPct val="150000"/>
                        </a:lnSpc>
                        <a:spcAft>
                          <a:spcPts val="0"/>
                        </a:spcAft>
                      </a:pPr>
                      <a:r>
                        <a:rPr lang="en-IN"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680914748"/>
                  </a:ext>
                </a:extLst>
              </a:tr>
              <a:tr h="302403">
                <a:tc>
                  <a:txBody>
                    <a:bodyPr/>
                    <a:lstStyle/>
                    <a:p>
                      <a:pPr marL="2540" algn="ctr">
                        <a:lnSpc>
                          <a:spcPct val="105000"/>
                        </a:lnSpc>
                        <a:spcBef>
                          <a:spcPts val="80"/>
                        </a:spcBef>
                        <a:spcAft>
                          <a:spcPts val="0"/>
                        </a:spcAft>
                      </a:pPr>
                      <a:r>
                        <a:rPr lang="en-US" sz="1300">
                          <a:effectLst/>
                          <a:latin typeface="Times New Roman" panose="02020603050405020304" pitchFamily="18" charset="0"/>
                          <a:cs typeface="Times New Roman" panose="02020603050405020304" pitchFamily="18" charset="0"/>
                        </a:rPr>
                        <a:t>Use</a:t>
                      </a:r>
                      <a:r>
                        <a:rPr lang="en-US" sz="1300" spc="-70">
                          <a:effectLst/>
                          <a:latin typeface="Times New Roman" panose="02020603050405020304" pitchFamily="18" charset="0"/>
                          <a:cs typeface="Times New Roman" panose="02020603050405020304" pitchFamily="18" charset="0"/>
                        </a:rPr>
                        <a:t> </a:t>
                      </a:r>
                      <a:r>
                        <a:rPr lang="en-US" sz="1300">
                          <a:effectLst/>
                          <a:latin typeface="Times New Roman" panose="02020603050405020304" pitchFamily="18" charset="0"/>
                          <a:cs typeface="Times New Roman" panose="02020603050405020304" pitchFamily="18" charset="0"/>
                        </a:rPr>
                        <a:t>Microsoft</a:t>
                      </a:r>
                      <a:r>
                        <a:rPr lang="en-US" sz="1300" spc="-70">
                          <a:effectLst/>
                          <a:latin typeface="Times New Roman" panose="02020603050405020304" pitchFamily="18" charset="0"/>
                          <a:cs typeface="Times New Roman" panose="02020603050405020304" pitchFamily="18" charset="0"/>
                        </a:rPr>
                        <a:t> </a:t>
                      </a:r>
                      <a:r>
                        <a:rPr lang="en-US" sz="1300">
                          <a:effectLst/>
                          <a:latin typeface="Times New Roman" panose="02020603050405020304" pitchFamily="18" charset="0"/>
                          <a:cs typeface="Times New Roman" panose="02020603050405020304" pitchFamily="18" charset="0"/>
                        </a:rPr>
                        <a:t>Office </a:t>
                      </a:r>
                      <a:r>
                        <a:rPr lang="en-US" sz="1300" spc="-20">
                          <a:effectLst/>
                          <a:latin typeface="Times New Roman" panose="02020603050405020304" pitchFamily="18" charset="0"/>
                          <a:cs typeface="Times New Roman" panose="02020603050405020304" pitchFamily="18" charset="0"/>
                        </a:rPr>
                        <a:t>Word</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dirty="0">
                          <a:effectLst/>
                          <a:latin typeface="Times New Roman" panose="02020603050405020304" pitchFamily="18" charset="0"/>
                          <a:cs typeface="Times New Roman" panose="02020603050405020304" pitchFamily="18" charset="0"/>
                        </a:rPr>
                        <a:t>√</a:t>
                      </a:r>
                      <a:endParaRPr lang="en-IN" sz="1300" dirty="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589945175"/>
                  </a:ext>
                </a:extLst>
              </a:tr>
              <a:tr h="246487">
                <a:tc>
                  <a:txBody>
                    <a:bodyPr/>
                    <a:lstStyle/>
                    <a:p>
                      <a:pPr marL="2540" algn="ctr">
                        <a:lnSpc>
                          <a:spcPct val="150000"/>
                        </a:lnSpc>
                        <a:spcBef>
                          <a:spcPts val="80"/>
                        </a:spcBef>
                        <a:spcAft>
                          <a:spcPts val="0"/>
                        </a:spcAft>
                      </a:pPr>
                      <a:r>
                        <a:rPr lang="en-US" sz="1300">
                          <a:effectLst/>
                          <a:latin typeface="Times New Roman" panose="02020603050405020304" pitchFamily="18" charset="0"/>
                          <a:cs typeface="Times New Roman" panose="02020603050405020304" pitchFamily="18" charset="0"/>
                        </a:rPr>
                        <a:t>Use</a:t>
                      </a:r>
                      <a:r>
                        <a:rPr lang="en-US" sz="1300" spc="-30">
                          <a:effectLst/>
                          <a:latin typeface="Times New Roman" panose="02020603050405020304" pitchFamily="18" charset="0"/>
                          <a:cs typeface="Times New Roman" panose="02020603050405020304" pitchFamily="18" charset="0"/>
                        </a:rPr>
                        <a:t> </a:t>
                      </a:r>
                      <a:r>
                        <a:rPr lang="en-US" sz="1300">
                          <a:effectLst/>
                          <a:latin typeface="Times New Roman" panose="02020603050405020304" pitchFamily="18" charset="0"/>
                          <a:cs typeface="Times New Roman" panose="02020603050405020304" pitchFamily="18" charset="0"/>
                        </a:rPr>
                        <a:t>Excel</a:t>
                      </a:r>
                      <a:r>
                        <a:rPr lang="en-US" sz="1300" spc="-30">
                          <a:effectLst/>
                          <a:latin typeface="Times New Roman" panose="02020603050405020304" pitchFamily="18" charset="0"/>
                          <a:cs typeface="Times New Roman" panose="02020603050405020304" pitchFamily="18" charset="0"/>
                        </a:rPr>
                        <a:t> </a:t>
                      </a:r>
                      <a:r>
                        <a:rPr lang="en-US" sz="1300" spc="-10">
                          <a:effectLst/>
                          <a:latin typeface="Times New Roman" panose="02020603050405020304" pitchFamily="18" charset="0"/>
                          <a:cs typeface="Times New Roman" panose="02020603050405020304" pitchFamily="18" charset="0"/>
                        </a:rPr>
                        <a:t>spreadsheet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355869318"/>
                  </a:ext>
                </a:extLst>
              </a:tr>
              <a:tr h="246487">
                <a:tc>
                  <a:txBody>
                    <a:bodyPr/>
                    <a:lstStyle/>
                    <a:p>
                      <a:pPr marL="2540" algn="ctr">
                        <a:lnSpc>
                          <a:spcPct val="150000"/>
                        </a:lnSpc>
                        <a:spcBef>
                          <a:spcPts val="90"/>
                        </a:spcBef>
                        <a:spcAft>
                          <a:spcPts val="0"/>
                        </a:spcAft>
                      </a:pPr>
                      <a:r>
                        <a:rPr lang="en-US" sz="1300" dirty="0">
                          <a:effectLst/>
                          <a:latin typeface="Times New Roman" panose="02020603050405020304" pitchFamily="18" charset="0"/>
                          <a:cs typeface="Times New Roman" panose="02020603050405020304" pitchFamily="18" charset="0"/>
                        </a:rPr>
                        <a:t>Use</a:t>
                      </a:r>
                      <a:r>
                        <a:rPr lang="en-US" sz="1300" spc="-15" dirty="0">
                          <a:effectLst/>
                          <a:latin typeface="Times New Roman" panose="02020603050405020304" pitchFamily="18" charset="0"/>
                          <a:cs typeface="Times New Roman" panose="02020603050405020304" pitchFamily="18" charset="0"/>
                        </a:rPr>
                        <a:t> </a:t>
                      </a:r>
                      <a:r>
                        <a:rPr lang="en-US" sz="1300" dirty="0">
                          <a:effectLst/>
                          <a:latin typeface="Times New Roman" panose="02020603050405020304" pitchFamily="18" charset="0"/>
                          <a:cs typeface="Times New Roman" panose="02020603050405020304" pitchFamily="18" charset="0"/>
                        </a:rPr>
                        <a:t>a</a:t>
                      </a:r>
                      <a:r>
                        <a:rPr lang="en-US" sz="1300" spc="-20" dirty="0">
                          <a:effectLst/>
                          <a:latin typeface="Times New Roman" panose="02020603050405020304" pitchFamily="18" charset="0"/>
                          <a:cs typeface="Times New Roman" panose="02020603050405020304" pitchFamily="18" charset="0"/>
                        </a:rPr>
                        <a:t> </a:t>
                      </a:r>
                      <a:r>
                        <a:rPr lang="en-US" sz="1300" spc="-10" dirty="0">
                          <a:effectLst/>
                          <a:latin typeface="Times New Roman" panose="02020603050405020304" pitchFamily="18" charset="0"/>
                          <a:cs typeface="Times New Roman" panose="02020603050405020304" pitchFamily="18" charset="0"/>
                        </a:rPr>
                        <a:t>Database</a:t>
                      </a:r>
                      <a:endParaRPr lang="en-IN" sz="1300" dirty="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dirty="0">
                          <a:effectLst/>
                          <a:latin typeface="Times New Roman" panose="02020603050405020304" pitchFamily="18" charset="0"/>
                          <a:cs typeface="Times New Roman" panose="02020603050405020304" pitchFamily="18" charset="0"/>
                        </a:rPr>
                        <a:t> </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127290405"/>
                  </a:ext>
                </a:extLst>
              </a:tr>
              <a:tr h="300691">
                <a:tc>
                  <a:txBody>
                    <a:bodyPr/>
                    <a:lstStyle/>
                    <a:p>
                      <a:pPr marL="2540" marR="580390" lvl="0" indent="0" algn="ctr" defTabSz="457200" rtl="0" eaLnBrk="1" fontAlgn="auto" latinLnBrk="0" hangingPunct="1">
                        <a:lnSpc>
                          <a:spcPts val="1200"/>
                        </a:lnSpc>
                        <a:spcBef>
                          <a:spcPts val="40"/>
                        </a:spcBef>
                        <a:spcAft>
                          <a:spcPts val="0"/>
                        </a:spcAft>
                        <a:buClrTx/>
                        <a:buSzTx/>
                        <a:buFontTx/>
                        <a:buNone/>
                        <a:tabLst/>
                        <a:defRPr/>
                      </a:pPr>
                      <a:r>
                        <a:rPr lang="en-US" sz="1300" dirty="0">
                          <a:effectLst/>
                          <a:latin typeface="Times New Roman" panose="02020603050405020304" pitchFamily="18" charset="0"/>
                          <a:cs typeface="Times New Roman" panose="02020603050405020304" pitchFamily="18" charset="0"/>
                        </a:rPr>
                        <a:t> Use</a:t>
                      </a:r>
                      <a:r>
                        <a:rPr lang="en-US" sz="1300" spc="-70" dirty="0">
                          <a:effectLst/>
                          <a:latin typeface="Times New Roman" panose="02020603050405020304" pitchFamily="18" charset="0"/>
                          <a:cs typeface="Times New Roman" panose="02020603050405020304" pitchFamily="18" charset="0"/>
                        </a:rPr>
                        <a:t> </a:t>
                      </a:r>
                      <a:r>
                        <a:rPr lang="en-US" sz="1300" dirty="0">
                          <a:effectLst/>
                          <a:latin typeface="Times New Roman" panose="02020603050405020304" pitchFamily="18" charset="0"/>
                          <a:cs typeface="Times New Roman" panose="02020603050405020304" pitchFamily="18" charset="0"/>
                        </a:rPr>
                        <a:t>specialist HR software</a:t>
                      </a:r>
                      <a:endParaRPr lang="en-IN" sz="1300" dirty="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438692514"/>
                  </a:ext>
                </a:extLst>
              </a:tr>
              <a:tr h="246487">
                <a:tc>
                  <a:txBody>
                    <a:bodyPr/>
                    <a:lstStyle/>
                    <a:p>
                      <a:pPr marL="2540" algn="ctr">
                        <a:lnSpc>
                          <a:spcPct val="150000"/>
                        </a:lnSpc>
                        <a:spcBef>
                          <a:spcPts val="90"/>
                        </a:spcBef>
                        <a:spcAft>
                          <a:spcPts val="0"/>
                        </a:spcAft>
                      </a:pPr>
                      <a:r>
                        <a:rPr lang="en-US" sz="1300">
                          <a:effectLst/>
                          <a:latin typeface="Times New Roman" panose="02020603050405020304" pitchFamily="18" charset="0"/>
                          <a:cs typeface="Times New Roman" panose="02020603050405020304" pitchFamily="18" charset="0"/>
                        </a:rPr>
                        <a:t>Use</a:t>
                      </a:r>
                      <a:r>
                        <a:rPr lang="en-US" sz="1300" spc="-25">
                          <a:effectLst/>
                          <a:latin typeface="Times New Roman" panose="02020603050405020304" pitchFamily="18" charset="0"/>
                          <a:cs typeface="Times New Roman" panose="02020603050405020304" pitchFamily="18" charset="0"/>
                        </a:rPr>
                        <a:t> </a:t>
                      </a:r>
                      <a:r>
                        <a:rPr lang="en-US" sz="1300">
                          <a:effectLst/>
                          <a:latin typeface="Times New Roman" panose="02020603050405020304" pitchFamily="18" charset="0"/>
                          <a:cs typeface="Times New Roman" panose="02020603050405020304" pitchFamily="18" charset="0"/>
                        </a:rPr>
                        <a:t>the</a:t>
                      </a:r>
                      <a:r>
                        <a:rPr lang="en-US" sz="1300" spc="-20">
                          <a:effectLst/>
                          <a:latin typeface="Times New Roman" panose="02020603050405020304" pitchFamily="18" charset="0"/>
                          <a:cs typeface="Times New Roman" panose="02020603050405020304" pitchFamily="18" charset="0"/>
                        </a:rPr>
                        <a:t> </a:t>
                      </a:r>
                      <a:r>
                        <a:rPr lang="en-US" sz="1300" spc="-10">
                          <a:effectLst/>
                          <a:latin typeface="Times New Roman" panose="02020603050405020304" pitchFamily="18" charset="0"/>
                          <a:cs typeface="Times New Roman" panose="02020603050405020304" pitchFamily="18" charset="0"/>
                        </a:rPr>
                        <a:t>internet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838309187"/>
                  </a:ext>
                </a:extLst>
              </a:tr>
              <a:tr h="246487">
                <a:tc>
                  <a:txBody>
                    <a:bodyPr/>
                    <a:lstStyle/>
                    <a:p>
                      <a:pPr marL="2540" algn="ctr">
                        <a:lnSpc>
                          <a:spcPct val="150000"/>
                        </a:lnSpc>
                        <a:spcBef>
                          <a:spcPts val="80"/>
                        </a:spcBef>
                        <a:spcAft>
                          <a:spcPts val="0"/>
                        </a:spcAft>
                      </a:pPr>
                      <a:r>
                        <a:rPr lang="en-US" sz="1300">
                          <a:effectLst/>
                          <a:latin typeface="Times New Roman" panose="02020603050405020304" pitchFamily="18" charset="0"/>
                          <a:cs typeface="Times New Roman" panose="02020603050405020304" pitchFamily="18" charset="0"/>
                        </a:rPr>
                        <a:t>Use</a:t>
                      </a:r>
                      <a:r>
                        <a:rPr lang="en-US" sz="1300" spc="-35">
                          <a:effectLst/>
                          <a:latin typeface="Times New Roman" panose="02020603050405020304" pitchFamily="18" charset="0"/>
                          <a:cs typeface="Times New Roman" panose="02020603050405020304" pitchFamily="18" charset="0"/>
                        </a:rPr>
                        <a:t> </a:t>
                      </a:r>
                      <a:r>
                        <a:rPr lang="en-US" sz="1300">
                          <a:effectLst/>
                          <a:latin typeface="Times New Roman" panose="02020603050405020304" pitchFamily="18" charset="0"/>
                          <a:cs typeface="Times New Roman" panose="02020603050405020304" pitchFamily="18" charset="0"/>
                        </a:rPr>
                        <a:t>e-</a:t>
                      </a:r>
                      <a:r>
                        <a:rPr lang="en-US" sz="1300" spc="-20">
                          <a:effectLst/>
                          <a:latin typeface="Times New Roman" panose="02020603050405020304" pitchFamily="18" charset="0"/>
                          <a:cs typeface="Times New Roman" panose="02020603050405020304" pitchFamily="18" charset="0"/>
                        </a:rPr>
                        <a:t>mail</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221955905"/>
                  </a:ext>
                </a:extLst>
              </a:tr>
              <a:tr h="246487">
                <a:tc>
                  <a:txBody>
                    <a:bodyPr/>
                    <a:lstStyle/>
                    <a:p>
                      <a:pPr marL="2540" algn="ctr">
                        <a:lnSpc>
                          <a:spcPct val="150000"/>
                        </a:lnSpc>
                        <a:spcBef>
                          <a:spcPts val="80"/>
                        </a:spcBef>
                        <a:spcAft>
                          <a:spcPts val="0"/>
                        </a:spcAft>
                      </a:pPr>
                      <a:r>
                        <a:rPr lang="en-US" sz="1300">
                          <a:effectLst/>
                          <a:latin typeface="Times New Roman" panose="02020603050405020304" pitchFamily="18" charset="0"/>
                          <a:cs typeface="Times New Roman" panose="02020603050405020304" pitchFamily="18" charset="0"/>
                        </a:rPr>
                        <a:t>Use</a:t>
                      </a:r>
                      <a:r>
                        <a:rPr lang="en-US" sz="1300" spc="-20">
                          <a:effectLst/>
                          <a:latin typeface="Times New Roman" panose="02020603050405020304" pitchFamily="18" charset="0"/>
                          <a:cs typeface="Times New Roman" panose="02020603050405020304" pitchFamily="18" charset="0"/>
                        </a:rPr>
                        <a:t> </a:t>
                      </a:r>
                      <a:r>
                        <a:rPr lang="en-US" sz="1300" spc="-10">
                          <a:effectLst/>
                          <a:latin typeface="Times New Roman" panose="02020603050405020304" pitchFamily="18" charset="0"/>
                          <a:cs typeface="Times New Roman" panose="02020603050405020304" pitchFamily="18" charset="0"/>
                        </a:rPr>
                        <a:t>PowerPoint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US" sz="1300">
                          <a:effectLst/>
                          <a:latin typeface="Times New Roman" panose="02020603050405020304" pitchFamily="18" charset="0"/>
                          <a:cs typeface="Times New Roman" panose="02020603050405020304" pitchFamily="18" charset="0"/>
                        </a:rPr>
                        <a:t> </a:t>
                      </a:r>
                      <a:endParaRPr lang="en-IN" sz="1300">
                        <a:solidFill>
                          <a:srgbClr val="000000"/>
                        </a:solidFill>
                        <a:effectLst/>
                        <a:latin typeface="Times New Roman" panose="02020603050405020304" pitchFamily="18" charset="0"/>
                        <a:cs typeface="Times New Roman" panose="02020603050405020304" pitchFamily="18" charset="0"/>
                      </a:endParaRPr>
                    </a:p>
                  </a:txBody>
                  <a:tcPr marL="0" marR="0" marT="0" marB="0"/>
                </a:tc>
                <a:tc>
                  <a:txBody>
                    <a:bodyPr/>
                    <a:lstStyle/>
                    <a:p>
                      <a:pPr algn="ctr">
                        <a:lnSpc>
                          <a:spcPct val="150000"/>
                        </a:lnSpc>
                        <a:spcAft>
                          <a:spcPts val="0"/>
                        </a:spcAft>
                      </a:pPr>
                      <a:r>
                        <a:rPr lang="en-IN" sz="1300" dirty="0">
                          <a:effectLst/>
                          <a:latin typeface="Times New Roman" panose="02020603050405020304" pitchFamily="18" charset="0"/>
                          <a:cs typeface="Times New Roman" panose="02020603050405020304" pitchFamily="18" charset="0"/>
                        </a:rPr>
                        <a:t> </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812775637"/>
                  </a:ext>
                </a:extLst>
              </a:tr>
            </a:tbl>
          </a:graphicData>
        </a:graphic>
      </p:graphicFrame>
    </p:spTree>
    <p:extLst>
      <p:ext uri="{BB962C8B-B14F-4D97-AF65-F5344CB8AC3E}">
        <p14:creationId xmlns:p14="http://schemas.microsoft.com/office/powerpoint/2010/main" val="997600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EE1AA-440E-4EFB-9958-E84124CC8738}"/>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Potential benefits of Training and development of HR Officer</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5F4C8FD-4CBA-40FC-9DCC-60CD2EE83C57}"/>
              </a:ext>
            </a:extLst>
          </p:cNvPr>
          <p:cNvSpPr>
            <a:spLocks noGrp="1"/>
          </p:cNvSpPr>
          <p:nvPr>
            <p:ph idx="1"/>
          </p:nvPr>
        </p:nvSpPr>
        <p:spPr/>
        <p:txBody>
          <a:bodyPr>
            <a:normAutofit fontScale="70000" lnSpcReduction="20000"/>
          </a:bodyPr>
          <a:lstStyle/>
          <a:p>
            <a:pPr marL="0" indent="0" algn="just">
              <a:buNone/>
            </a:pPr>
            <a:r>
              <a:rPr lang="en-GB" sz="2100" dirty="0">
                <a:latin typeface="Times New Roman" panose="02020603050405020304" pitchFamily="18" charset="0"/>
                <a:cs typeface="Times New Roman" panose="02020603050405020304" pitchFamily="18" charset="0"/>
              </a:rPr>
              <a:t>The following is the list of potential benefits of appointing, training and development of HR Officer of Marks &amp; Spencer.</a:t>
            </a:r>
            <a:endParaRPr lang="en-IN" sz="2100" dirty="0">
              <a:latin typeface="Times New Roman" panose="02020603050405020304" pitchFamily="18" charset="0"/>
              <a:cs typeface="Times New Roman" panose="02020603050405020304" pitchFamily="18" charset="0"/>
            </a:endParaRPr>
          </a:p>
          <a:p>
            <a:pPr marL="0" lvl="0" indent="0" algn="just">
              <a:buNone/>
            </a:pPr>
            <a:r>
              <a:rPr lang="en-GB" sz="2100" dirty="0">
                <a:latin typeface="Times New Roman" panose="02020603050405020304" pitchFamily="18" charset="0"/>
                <a:cs typeface="Times New Roman" panose="02020603050405020304" pitchFamily="18" charset="0"/>
              </a:rPr>
              <a:t>Increased Productivity – I will apply my knowledge and skills of HRM to motivate employees to generate more output. Using different models and techniques to encourage employees to work towards achievement of objectives of Marks &amp; Spencer (Rees and Mullins, 2023). It will also help the company to generate more profits as now the same amount of work can be done with spending less money on salaries as the existing employees are working more productively.</a:t>
            </a:r>
            <a:endParaRPr lang="en-IN" sz="2100" dirty="0">
              <a:latin typeface="Times New Roman" panose="02020603050405020304" pitchFamily="18" charset="0"/>
              <a:cs typeface="Times New Roman" panose="02020603050405020304" pitchFamily="18" charset="0"/>
            </a:endParaRPr>
          </a:p>
          <a:p>
            <a:pPr marL="0" lvl="0" indent="0" algn="just">
              <a:buNone/>
            </a:pPr>
            <a:r>
              <a:rPr lang="en-GB" sz="2100" dirty="0">
                <a:latin typeface="Times New Roman" panose="02020603050405020304" pitchFamily="18" charset="0"/>
                <a:cs typeface="Times New Roman" panose="02020603050405020304" pitchFamily="18" charset="0"/>
              </a:rPr>
              <a:t>Increased Employee Job Satisfaction – Using my analytical skills, I will identify needs and the problems faced by employees in different departments such as purchase department, finance department, clothing department, beauty products department etc. Also I will use my problem solving techniques to take corrective measures which will result in increased employee satisfaction (Byrne, 2022). This will also increase employee retention of the company and will save the company a lot of resources that could have been spent for hiring and training of new employees. This increases the profitability of the company.</a:t>
            </a:r>
            <a:endParaRPr lang="en-IN" sz="2100" dirty="0">
              <a:latin typeface="Times New Roman" panose="02020603050405020304" pitchFamily="18" charset="0"/>
              <a:cs typeface="Times New Roman" panose="02020603050405020304" pitchFamily="18" charset="0"/>
            </a:endParaRPr>
          </a:p>
          <a:p>
            <a:pPr marL="0" lvl="0" indent="0" algn="just">
              <a:buNone/>
            </a:pPr>
            <a:r>
              <a:rPr lang="en-GB" sz="2100" dirty="0">
                <a:latin typeface="Times New Roman" panose="02020603050405020304" pitchFamily="18" charset="0"/>
                <a:cs typeface="Times New Roman" panose="02020603050405020304" pitchFamily="18" charset="0"/>
              </a:rPr>
              <a:t>More talent Hired – I will apply my HRM skills to hire fresh talent into the company. Using my understanding and skills, I will hire the right people for the right job. I will effectively identify the requirements of the job role and find suitable candidates for the same so that freshly hired employees are highly productive and less resources are spent on training of these employees.</a:t>
            </a:r>
            <a:endParaRPr lang="en-IN" sz="2100" dirty="0">
              <a:latin typeface="Times New Roman" panose="02020603050405020304" pitchFamily="18" charset="0"/>
              <a:cs typeface="Times New Roman" panose="02020603050405020304" pitchFamily="18" charset="0"/>
            </a:endParaRPr>
          </a:p>
          <a:p>
            <a:pPr marL="0" indent="0" algn="just">
              <a:buNone/>
            </a:pPr>
            <a:endParaRPr lang="en-IN" dirty="0"/>
          </a:p>
        </p:txBody>
      </p:sp>
    </p:spTree>
    <p:extLst>
      <p:ext uri="{BB962C8B-B14F-4D97-AF65-F5344CB8AC3E}">
        <p14:creationId xmlns:p14="http://schemas.microsoft.com/office/powerpoint/2010/main" val="1479071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34D3-8373-4448-9622-523A0C3C93A0}"/>
              </a:ext>
            </a:extLst>
          </p:cNvPr>
          <p:cNvSpPr>
            <a:spLocks noGrp="1"/>
          </p:cNvSpPr>
          <p:nvPr>
            <p:ph type="title"/>
          </p:nvPr>
        </p:nvSpPr>
        <p:spPr/>
        <p:txBody>
          <a:bodyPr>
            <a:normAutofit/>
          </a:bodyPr>
          <a:lstStyle/>
          <a:p>
            <a:pPr lvl="1" algn="ctr"/>
            <a:r>
              <a:rPr lang="en-GB" sz="3600" b="1" dirty="0">
                <a:latin typeface="Times New Roman" panose="02020603050405020304" pitchFamily="18" charset="0"/>
                <a:cs typeface="Times New Roman" panose="02020603050405020304" pitchFamily="18" charset="0"/>
              </a:rPr>
              <a:t>Conclusion</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298AF6-82D0-406D-AF64-DF50053E12DB}"/>
              </a:ext>
            </a:extLst>
          </p:cNvPr>
          <p:cNvSpPr>
            <a:spLocks noGrp="1"/>
          </p:cNvSpPr>
          <p:nvPr>
            <p:ph idx="1"/>
          </p:nvPr>
        </p:nvSpPr>
        <p:spPr>
          <a:xfrm>
            <a:off x="1295401" y="2556932"/>
            <a:ext cx="5930899" cy="3318936"/>
          </a:xfrm>
        </p:spPr>
        <p:txBody>
          <a:bodyPr>
            <a:normAutofit/>
          </a:bodyPr>
          <a:lstStyle/>
          <a:p>
            <a:pPr marL="0" indent="0" algn="just">
              <a:buNone/>
            </a:pPr>
            <a:r>
              <a:rPr lang="en-GB" sz="1300" dirty="0">
                <a:latin typeface="Times New Roman" panose="02020603050405020304" pitchFamily="18" charset="0"/>
                <a:cs typeface="Times New Roman" panose="02020603050405020304" pitchFamily="18" charset="0"/>
              </a:rPr>
              <a:t>For success of a company in today's modern day competitive business environment highly depends on the quality of its workforce. Therefore, it is important for companies to have skilled and knowledgeable HR Officers to manage and develop the workforce. HR Officers need to perform multiple duties as a part of their role and need to employee different skills to effectively work. For identifying the need of skills development personal SWOT and skill audit can be used. When this is done the right skills can be developed which will help them perform better as HR Officers. This will directly benefit the company as its HRM will also improve drastically along with other factors such as production and profitability. </a:t>
            </a:r>
            <a:endParaRPr lang="en-IN" sz="13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9F88410-9AF2-4690-BF82-D1680C98DCC8}"/>
              </a:ext>
            </a:extLst>
          </p:cNvPr>
          <p:cNvPicPr>
            <a:picLocks noChangeAspect="1"/>
          </p:cNvPicPr>
          <p:nvPr/>
        </p:nvPicPr>
        <p:blipFill>
          <a:blip r:embed="rId3"/>
          <a:stretch>
            <a:fillRect/>
          </a:stretch>
        </p:blipFill>
        <p:spPr>
          <a:xfrm>
            <a:off x="7375524" y="2671762"/>
            <a:ext cx="3851275" cy="3017838"/>
          </a:xfrm>
          <a:prstGeom prst="rect">
            <a:avLst/>
          </a:prstGeom>
        </p:spPr>
      </p:pic>
    </p:spTree>
    <p:extLst>
      <p:ext uri="{BB962C8B-B14F-4D97-AF65-F5344CB8AC3E}">
        <p14:creationId xmlns:p14="http://schemas.microsoft.com/office/powerpoint/2010/main" val="1447049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426C4-920C-4DCD-8F84-1C1CE13F43E0}"/>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References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0C1F6B-2BCE-40AE-81ED-554532996D6F}"/>
              </a:ext>
            </a:extLst>
          </p:cNvPr>
          <p:cNvSpPr>
            <a:spLocks noGrp="1"/>
          </p:cNvSpPr>
          <p:nvPr>
            <p:ph idx="1"/>
          </p:nvPr>
        </p:nvSpPr>
        <p:spPr/>
        <p:txBody>
          <a:bodyPr>
            <a:noAutofit/>
          </a:bodyPr>
          <a:lstStyle/>
          <a:p>
            <a:pPr marL="0" indent="0">
              <a:buNone/>
            </a:pPr>
            <a:r>
              <a:rPr lang="en-GB" sz="1300" dirty="0">
                <a:latin typeface="Times New Roman" panose="02020603050405020304" pitchFamily="18" charset="0"/>
                <a:cs typeface="Times New Roman" panose="02020603050405020304" pitchFamily="18" charset="0"/>
              </a:rPr>
              <a:t>Boxall, P., 2018. The development of strategic HRM: reflections on a 30-year journey. Labour &amp; Industry: a journal of the social and economic relations of work, 28(1), pp.21-30.</a:t>
            </a:r>
            <a:endParaRPr lang="en-IN"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Byrne, Z.S., 2022. Understanding employee engagement: Theory, research, and practice. Routledge.</a:t>
            </a:r>
            <a:endParaRPr lang="en-IN"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Fells, R. and Sheer, N., 2019. Effective negotiation: From research to results. Cambridge University Press.</a:t>
            </a:r>
            <a:endParaRPr lang="en-IN"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Haddon, J., 2018. The impact of employees’ well-being on performance in the workplace. Strategic HR Review, 17(2), pp.72-75.</a:t>
            </a:r>
            <a:endParaRPr lang="en-IN" sz="1300" dirty="0">
              <a:latin typeface="Times New Roman" panose="02020603050405020304" pitchFamily="18" charset="0"/>
              <a:cs typeface="Times New Roman" panose="02020603050405020304" pitchFamily="18" charset="0"/>
            </a:endParaRPr>
          </a:p>
          <a:p>
            <a:pPr marL="0" indent="0">
              <a:buNone/>
            </a:pPr>
            <a:r>
              <a:rPr lang="en-GB" sz="1300" dirty="0" err="1">
                <a:latin typeface="Times New Roman" panose="02020603050405020304" pitchFamily="18" charset="0"/>
                <a:cs typeface="Times New Roman" panose="02020603050405020304" pitchFamily="18" charset="0"/>
              </a:rPr>
              <a:t>Kryscynski</a:t>
            </a:r>
            <a:r>
              <a:rPr lang="en-GB" sz="1300" dirty="0">
                <a:latin typeface="Times New Roman" panose="02020603050405020304" pitchFamily="18" charset="0"/>
                <a:cs typeface="Times New Roman" panose="02020603050405020304" pitchFamily="18" charset="0"/>
              </a:rPr>
              <a:t>, D., Reeves, C., </a:t>
            </a:r>
            <a:r>
              <a:rPr lang="en-GB" sz="1300" dirty="0" err="1">
                <a:latin typeface="Times New Roman" panose="02020603050405020304" pitchFamily="18" charset="0"/>
                <a:cs typeface="Times New Roman" panose="02020603050405020304" pitchFamily="18" charset="0"/>
              </a:rPr>
              <a:t>Stice‐Lusvardi</a:t>
            </a:r>
            <a:r>
              <a:rPr lang="en-GB" sz="1300" dirty="0">
                <a:latin typeface="Times New Roman" panose="02020603050405020304" pitchFamily="18" charset="0"/>
                <a:cs typeface="Times New Roman" panose="02020603050405020304" pitchFamily="18" charset="0"/>
              </a:rPr>
              <a:t>, R., Ulrich, M. and Russell, G., 2018. Analytical abilities and the performance of HR professionals. Human Resource Management, 57(3), pp.715-738.</a:t>
            </a:r>
            <a:endParaRPr lang="en-IN" sz="1300" dirty="0">
              <a:latin typeface="Times New Roman" panose="02020603050405020304" pitchFamily="18" charset="0"/>
              <a:cs typeface="Times New Roman" panose="02020603050405020304" pitchFamily="18" charset="0"/>
            </a:endParaRPr>
          </a:p>
          <a:p>
            <a:pPr marL="0" indent="0">
              <a:buNone/>
            </a:pPr>
            <a:r>
              <a:rPr lang="en-GB" sz="1300" dirty="0" err="1">
                <a:latin typeface="Times New Roman" panose="02020603050405020304" pitchFamily="18" charset="0"/>
                <a:cs typeface="Times New Roman" panose="02020603050405020304" pitchFamily="18" charset="0"/>
              </a:rPr>
              <a:t>Mone</a:t>
            </a:r>
            <a:r>
              <a:rPr lang="en-GB" sz="1300" dirty="0">
                <a:latin typeface="Times New Roman" panose="02020603050405020304" pitchFamily="18" charset="0"/>
                <a:cs typeface="Times New Roman" panose="02020603050405020304" pitchFamily="18" charset="0"/>
              </a:rPr>
              <a:t>, E., London, M. and </a:t>
            </a:r>
            <a:r>
              <a:rPr lang="en-GB" sz="1300" dirty="0" err="1">
                <a:latin typeface="Times New Roman" panose="02020603050405020304" pitchFamily="18" charset="0"/>
                <a:cs typeface="Times New Roman" panose="02020603050405020304" pitchFamily="18" charset="0"/>
              </a:rPr>
              <a:t>Mone</a:t>
            </a:r>
            <a:r>
              <a:rPr lang="en-GB" sz="1300" dirty="0">
                <a:latin typeface="Times New Roman" panose="02020603050405020304" pitchFamily="18" charset="0"/>
                <a:cs typeface="Times New Roman" panose="02020603050405020304" pitchFamily="18" charset="0"/>
              </a:rPr>
              <a:t>, E.M., 2018. Employee engagement through effective performance management: A practical guide for managers. Routledge.</a:t>
            </a:r>
            <a:endParaRPr lang="en-IN" sz="1300" dirty="0">
              <a:latin typeface="Times New Roman" panose="02020603050405020304" pitchFamily="18" charset="0"/>
              <a:cs typeface="Times New Roman" panose="02020603050405020304" pitchFamily="18" charset="0"/>
            </a:endParaRPr>
          </a:p>
          <a:p>
            <a:pPr marL="0" indent="0">
              <a:buNone/>
            </a:pPr>
            <a:r>
              <a:rPr lang="en-GB" sz="1300" dirty="0" err="1">
                <a:latin typeface="Times New Roman" panose="02020603050405020304" pitchFamily="18" charset="0"/>
                <a:cs typeface="Times New Roman" panose="02020603050405020304" pitchFamily="18" charset="0"/>
              </a:rPr>
              <a:t>Podgorodnichenko</a:t>
            </a:r>
            <a:r>
              <a:rPr lang="en-GB" sz="1300" dirty="0">
                <a:latin typeface="Times New Roman" panose="02020603050405020304" pitchFamily="18" charset="0"/>
                <a:cs typeface="Times New Roman" panose="02020603050405020304" pitchFamily="18" charset="0"/>
              </a:rPr>
              <a:t>, N., Edgar, F. and McAndrew, I., 2020. The role of HRM in developing sustainable organizations: Contemporary challenges and contradictions. Human Resource Management Review, 30(3), p.100685.</a:t>
            </a:r>
            <a:endParaRPr lang="en-IN" sz="1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49068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61</TotalTime>
  <Words>2822</Words>
  <Application>Microsoft Office PowerPoint</Application>
  <PresentationFormat>Widescreen</PresentationFormat>
  <Paragraphs>164</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Garamond</vt:lpstr>
      <vt:lpstr>Symbol</vt:lpstr>
      <vt:lpstr>Times New Roman</vt:lpstr>
      <vt:lpstr>Wingdings</vt:lpstr>
      <vt:lpstr>Organic</vt:lpstr>
      <vt:lpstr>TRAINING AND DEVELOPMENT NEEDS FOR A HR OFFICER</vt:lpstr>
      <vt:lpstr>Table of contents</vt:lpstr>
      <vt:lpstr>Introduction</vt:lpstr>
      <vt:lpstr>Knowledge required by HR Officers</vt:lpstr>
      <vt:lpstr>Skills and behaviour required by HR Officers</vt:lpstr>
      <vt:lpstr>Personal SWOT</vt:lpstr>
      <vt:lpstr>Personal Skill Audit</vt:lpstr>
      <vt:lpstr>Potential benefits of Training and development of HR Officer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ADMIN</dc:creator>
  <cp:lastModifiedBy>Cristian Radu</cp:lastModifiedBy>
  <cp:revision>9</cp:revision>
  <dcterms:created xsi:type="dcterms:W3CDTF">2023-11-16T13:24:20Z</dcterms:created>
  <dcterms:modified xsi:type="dcterms:W3CDTF">2023-11-17T19:39:59Z</dcterms:modified>
</cp:coreProperties>
</file>