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4"/>
  </p:notesMasterIdLst>
  <p:handoutMasterIdLst>
    <p:handoutMasterId r:id="rId75"/>
  </p:handoutMasterIdLst>
  <p:sldIdLst>
    <p:sldId id="256" r:id="rId5"/>
    <p:sldId id="498" r:id="rId6"/>
    <p:sldId id="499" r:id="rId7"/>
    <p:sldId id="500" r:id="rId8"/>
    <p:sldId id="501" r:id="rId9"/>
    <p:sldId id="502" r:id="rId10"/>
    <p:sldId id="503" r:id="rId11"/>
    <p:sldId id="504" r:id="rId12"/>
    <p:sldId id="505" r:id="rId13"/>
    <p:sldId id="506" r:id="rId14"/>
    <p:sldId id="258" r:id="rId15"/>
    <p:sldId id="386" r:id="rId16"/>
    <p:sldId id="402" r:id="rId17"/>
    <p:sldId id="494" r:id="rId18"/>
    <p:sldId id="436" r:id="rId19"/>
    <p:sldId id="437" r:id="rId20"/>
    <p:sldId id="420" r:id="rId21"/>
    <p:sldId id="438" r:id="rId22"/>
    <p:sldId id="439" r:id="rId23"/>
    <p:sldId id="440" r:id="rId24"/>
    <p:sldId id="441" r:id="rId25"/>
    <p:sldId id="442" r:id="rId26"/>
    <p:sldId id="443" r:id="rId27"/>
    <p:sldId id="444" r:id="rId28"/>
    <p:sldId id="445" r:id="rId29"/>
    <p:sldId id="446" r:id="rId30"/>
    <p:sldId id="448" r:id="rId31"/>
    <p:sldId id="449" r:id="rId32"/>
    <p:sldId id="450" r:id="rId33"/>
    <p:sldId id="470" r:id="rId34"/>
    <p:sldId id="451" r:id="rId35"/>
    <p:sldId id="421" r:id="rId36"/>
    <p:sldId id="495" r:id="rId37"/>
    <p:sldId id="432" r:id="rId38"/>
    <p:sldId id="453" r:id="rId39"/>
    <p:sldId id="387" r:id="rId40"/>
    <p:sldId id="469" r:id="rId41"/>
    <p:sldId id="409" r:id="rId42"/>
    <p:sldId id="455" r:id="rId43"/>
    <p:sldId id="491" r:id="rId44"/>
    <p:sldId id="492" r:id="rId45"/>
    <p:sldId id="458" r:id="rId46"/>
    <p:sldId id="474" r:id="rId47"/>
    <p:sldId id="476" r:id="rId48"/>
    <p:sldId id="477" r:id="rId49"/>
    <p:sldId id="478" r:id="rId50"/>
    <p:sldId id="479" r:id="rId51"/>
    <p:sldId id="480" r:id="rId52"/>
    <p:sldId id="481" r:id="rId53"/>
    <p:sldId id="482" r:id="rId54"/>
    <p:sldId id="484" r:id="rId55"/>
    <p:sldId id="485" r:id="rId56"/>
    <p:sldId id="486" r:id="rId57"/>
    <p:sldId id="487" r:id="rId58"/>
    <p:sldId id="488" r:id="rId59"/>
    <p:sldId id="489" r:id="rId60"/>
    <p:sldId id="475" r:id="rId61"/>
    <p:sldId id="493" r:id="rId62"/>
    <p:sldId id="459" r:id="rId63"/>
    <p:sldId id="460" r:id="rId64"/>
    <p:sldId id="461" r:id="rId65"/>
    <p:sldId id="462" r:id="rId66"/>
    <p:sldId id="463" r:id="rId67"/>
    <p:sldId id="464" r:id="rId68"/>
    <p:sldId id="465" r:id="rId69"/>
    <p:sldId id="466" r:id="rId70"/>
    <p:sldId id="467" r:id="rId71"/>
    <p:sldId id="279" r:id="rId72"/>
    <p:sldId id="497" r:id="rId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B3DDE4-F82A-40DB-9E49-8E4C7F0FD586}" v="40" dt="2024-05-14T21:29:07.3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4660"/>
  </p:normalViewPr>
  <p:slideViewPr>
    <p:cSldViewPr>
      <p:cViewPr varScale="1">
        <p:scale>
          <a:sx n="78" d="100"/>
          <a:sy n="78" d="100"/>
        </p:scale>
        <p:origin x="1603" y="6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C187E6-F948-4C70-BBEB-583C38954999}" type="doc">
      <dgm:prSet loTypeId="urn:microsoft.com/office/officeart/2005/8/layout/vList5" loCatId="list" qsTypeId="urn:microsoft.com/office/officeart/2005/8/quickstyle/3d1" qsCatId="3D" csTypeId="urn:microsoft.com/office/officeart/2005/8/colors/accent1_2" csCatId="accent1" phldr="1"/>
      <dgm:spPr/>
      <dgm:t>
        <a:bodyPr/>
        <a:lstStyle/>
        <a:p>
          <a:endParaRPr lang="en-GB"/>
        </a:p>
      </dgm:t>
    </dgm:pt>
    <dgm:pt modelId="{FED36FC8-EF14-492F-B5BA-EFD1AF3D71A5}">
      <dgm:prSet phldrT="[Text]"/>
      <dgm:spPr>
        <a:solidFill>
          <a:schemeClr val="accent6">
            <a:lumMod val="75000"/>
          </a:schemeClr>
        </a:solidFill>
      </dgm:spPr>
      <dgm:t>
        <a:bodyPr/>
        <a:lstStyle/>
        <a:p>
          <a:r>
            <a:rPr lang="en-GB" dirty="0"/>
            <a:t>Component 1</a:t>
          </a:r>
        </a:p>
      </dgm:t>
    </dgm:pt>
    <dgm:pt modelId="{9DD2B9DB-A086-4652-95CE-ED4A6FBCA090}" type="parTrans" cxnId="{8ACF31BE-1A08-4F08-87A1-C31313282A93}">
      <dgm:prSet/>
      <dgm:spPr/>
      <dgm:t>
        <a:bodyPr/>
        <a:lstStyle/>
        <a:p>
          <a:endParaRPr lang="en-GB"/>
        </a:p>
      </dgm:t>
    </dgm:pt>
    <dgm:pt modelId="{0DA51DAB-81AC-451B-A9D3-D70ED6B4D512}" type="sibTrans" cxnId="{8ACF31BE-1A08-4F08-87A1-C31313282A93}">
      <dgm:prSet/>
      <dgm:spPr/>
      <dgm:t>
        <a:bodyPr/>
        <a:lstStyle/>
        <a:p>
          <a:endParaRPr lang="en-GB"/>
        </a:p>
      </dgm:t>
    </dgm:pt>
    <dgm:pt modelId="{B5253EF3-1164-4168-B786-2A830D9C188B}">
      <dgm:prSet phldrT="[Text]"/>
      <dgm:spPr>
        <a:solidFill>
          <a:schemeClr val="accent6">
            <a:lumMod val="40000"/>
            <a:lumOff val="60000"/>
            <a:alpha val="90000"/>
          </a:schemeClr>
        </a:solidFill>
      </dgm:spPr>
      <dgm:t>
        <a:bodyPr/>
        <a:lstStyle/>
        <a:p>
          <a:r>
            <a:rPr lang="en-GB" dirty="0"/>
            <a:t>Website Redesign</a:t>
          </a:r>
        </a:p>
      </dgm:t>
    </dgm:pt>
    <dgm:pt modelId="{EDF36CB8-8067-45B3-8108-06F7D4438AA2}" type="parTrans" cxnId="{6F03C0FC-A191-4659-9888-1238CE719A28}">
      <dgm:prSet/>
      <dgm:spPr/>
      <dgm:t>
        <a:bodyPr/>
        <a:lstStyle/>
        <a:p>
          <a:endParaRPr lang="en-GB"/>
        </a:p>
      </dgm:t>
    </dgm:pt>
    <dgm:pt modelId="{95760DCC-7632-4EE8-B856-C8BA413A9013}" type="sibTrans" cxnId="{6F03C0FC-A191-4659-9888-1238CE719A28}">
      <dgm:prSet/>
      <dgm:spPr/>
      <dgm:t>
        <a:bodyPr/>
        <a:lstStyle/>
        <a:p>
          <a:endParaRPr lang="en-GB"/>
        </a:p>
      </dgm:t>
    </dgm:pt>
    <dgm:pt modelId="{D006E5B8-CA61-420C-B676-AABECDCF6EC1}">
      <dgm:prSet phldrT="[Text]"/>
      <dgm:spPr>
        <a:solidFill>
          <a:schemeClr val="accent6">
            <a:lumMod val="40000"/>
            <a:lumOff val="60000"/>
            <a:alpha val="90000"/>
          </a:schemeClr>
        </a:solidFill>
      </dgm:spPr>
      <dgm:t>
        <a:bodyPr/>
        <a:lstStyle/>
        <a:p>
          <a:r>
            <a:rPr lang="en-GB" dirty="0"/>
            <a:t>Report (2000 words)</a:t>
          </a:r>
        </a:p>
      </dgm:t>
    </dgm:pt>
    <dgm:pt modelId="{FFC5FC8D-181A-48C8-ACC1-DEE11F26ACBC}" type="parTrans" cxnId="{B00E87D8-080B-471E-9BA4-F8689129FA61}">
      <dgm:prSet/>
      <dgm:spPr/>
      <dgm:t>
        <a:bodyPr/>
        <a:lstStyle/>
        <a:p>
          <a:endParaRPr lang="en-GB"/>
        </a:p>
      </dgm:t>
    </dgm:pt>
    <dgm:pt modelId="{1B903447-8F63-4BF4-8924-255AF999D568}" type="sibTrans" cxnId="{B00E87D8-080B-471E-9BA4-F8689129FA61}">
      <dgm:prSet/>
      <dgm:spPr/>
      <dgm:t>
        <a:bodyPr/>
        <a:lstStyle/>
        <a:p>
          <a:endParaRPr lang="en-GB"/>
        </a:p>
      </dgm:t>
    </dgm:pt>
    <dgm:pt modelId="{346B015B-EFFF-4F5F-BBE7-713E7ECDCD56}">
      <dgm:prSet phldrT="[Text]"/>
      <dgm:spPr>
        <a:solidFill>
          <a:schemeClr val="accent4">
            <a:lumMod val="75000"/>
          </a:schemeClr>
        </a:solidFill>
      </dgm:spPr>
      <dgm:t>
        <a:bodyPr/>
        <a:lstStyle/>
        <a:p>
          <a:r>
            <a:rPr lang="en-GB" dirty="0"/>
            <a:t>Component 2</a:t>
          </a:r>
        </a:p>
      </dgm:t>
    </dgm:pt>
    <dgm:pt modelId="{CD3E4887-BBA8-489A-9E2B-557B82A0AD0E}" type="parTrans" cxnId="{C92BCA07-ECB4-4E20-8C97-BD70BCBADD30}">
      <dgm:prSet/>
      <dgm:spPr/>
      <dgm:t>
        <a:bodyPr/>
        <a:lstStyle/>
        <a:p>
          <a:endParaRPr lang="en-GB"/>
        </a:p>
      </dgm:t>
    </dgm:pt>
    <dgm:pt modelId="{95469C86-3043-4D57-978D-361B3C18C840}" type="sibTrans" cxnId="{C92BCA07-ECB4-4E20-8C97-BD70BCBADD30}">
      <dgm:prSet/>
      <dgm:spPr/>
      <dgm:t>
        <a:bodyPr/>
        <a:lstStyle/>
        <a:p>
          <a:endParaRPr lang="en-GB"/>
        </a:p>
      </dgm:t>
    </dgm:pt>
    <dgm:pt modelId="{7D15A82C-7D25-4E1C-961E-09C92F061154}">
      <dgm:prSet phldrT="[Text]"/>
      <dgm:spPr>
        <a:solidFill>
          <a:schemeClr val="accent4">
            <a:lumMod val="40000"/>
            <a:lumOff val="60000"/>
            <a:alpha val="90000"/>
          </a:schemeClr>
        </a:solidFill>
      </dgm:spPr>
      <dgm:t>
        <a:bodyPr/>
        <a:lstStyle/>
        <a:p>
          <a:r>
            <a:rPr lang="en-GB" dirty="0"/>
            <a:t>E-Portfolio</a:t>
          </a:r>
        </a:p>
      </dgm:t>
    </dgm:pt>
    <dgm:pt modelId="{48F9DB90-7B52-4404-B761-9D6F412A6AAE}" type="parTrans" cxnId="{E1CFB887-F9E6-4A77-85B9-40DA2A748890}">
      <dgm:prSet/>
      <dgm:spPr/>
      <dgm:t>
        <a:bodyPr/>
        <a:lstStyle/>
        <a:p>
          <a:endParaRPr lang="en-GB"/>
        </a:p>
      </dgm:t>
    </dgm:pt>
    <dgm:pt modelId="{7246B2BF-2CB1-4D91-AD59-F5BAF1C4051A}" type="sibTrans" cxnId="{E1CFB887-F9E6-4A77-85B9-40DA2A748890}">
      <dgm:prSet/>
      <dgm:spPr/>
      <dgm:t>
        <a:bodyPr/>
        <a:lstStyle/>
        <a:p>
          <a:endParaRPr lang="en-GB"/>
        </a:p>
      </dgm:t>
    </dgm:pt>
    <dgm:pt modelId="{DF07D4B6-52CE-471B-AE4A-51FD84A4CB49}">
      <dgm:prSet phldrT="[Text]"/>
      <dgm:spPr>
        <a:solidFill>
          <a:schemeClr val="accent4">
            <a:lumMod val="40000"/>
            <a:lumOff val="60000"/>
            <a:alpha val="90000"/>
          </a:schemeClr>
        </a:solidFill>
      </dgm:spPr>
      <dgm:t>
        <a:bodyPr/>
        <a:lstStyle/>
        <a:p>
          <a:r>
            <a:rPr lang="en-GB" dirty="0"/>
            <a:t>Presentation (15 mins)</a:t>
          </a:r>
        </a:p>
      </dgm:t>
    </dgm:pt>
    <dgm:pt modelId="{FF857D34-E44E-45AA-9EAD-9123D56E3429}" type="parTrans" cxnId="{D4F8AB09-6679-4447-BD6C-8C7A642A5DE8}">
      <dgm:prSet/>
      <dgm:spPr/>
      <dgm:t>
        <a:bodyPr/>
        <a:lstStyle/>
        <a:p>
          <a:endParaRPr lang="en-GB"/>
        </a:p>
      </dgm:t>
    </dgm:pt>
    <dgm:pt modelId="{0112BAFD-834A-46C1-865E-B9333890D4EE}" type="sibTrans" cxnId="{D4F8AB09-6679-4447-BD6C-8C7A642A5DE8}">
      <dgm:prSet/>
      <dgm:spPr/>
      <dgm:t>
        <a:bodyPr/>
        <a:lstStyle/>
        <a:p>
          <a:endParaRPr lang="en-GB"/>
        </a:p>
      </dgm:t>
    </dgm:pt>
    <dgm:pt modelId="{8128E172-559F-4A57-AEA3-4507924B8AED}" type="pres">
      <dgm:prSet presAssocID="{64C187E6-F948-4C70-BBEB-583C38954999}" presName="Name0" presStyleCnt="0">
        <dgm:presLayoutVars>
          <dgm:dir/>
          <dgm:animLvl val="lvl"/>
          <dgm:resizeHandles val="exact"/>
        </dgm:presLayoutVars>
      </dgm:prSet>
      <dgm:spPr/>
    </dgm:pt>
    <dgm:pt modelId="{1B2794A0-A6DE-4CCC-A3A4-B4794F4C27D7}" type="pres">
      <dgm:prSet presAssocID="{FED36FC8-EF14-492F-B5BA-EFD1AF3D71A5}" presName="linNode" presStyleCnt="0"/>
      <dgm:spPr/>
    </dgm:pt>
    <dgm:pt modelId="{71A9F2EF-F920-4855-B4BB-AF04F233BF91}" type="pres">
      <dgm:prSet presAssocID="{FED36FC8-EF14-492F-B5BA-EFD1AF3D71A5}" presName="parentText" presStyleLbl="node1" presStyleIdx="0" presStyleCnt="2">
        <dgm:presLayoutVars>
          <dgm:chMax val="1"/>
          <dgm:bulletEnabled val="1"/>
        </dgm:presLayoutVars>
      </dgm:prSet>
      <dgm:spPr/>
    </dgm:pt>
    <dgm:pt modelId="{60D29A07-ABB0-4BE3-B274-B7D5D9E52B21}" type="pres">
      <dgm:prSet presAssocID="{FED36FC8-EF14-492F-B5BA-EFD1AF3D71A5}" presName="descendantText" presStyleLbl="alignAccFollowNode1" presStyleIdx="0" presStyleCnt="2">
        <dgm:presLayoutVars>
          <dgm:bulletEnabled val="1"/>
        </dgm:presLayoutVars>
      </dgm:prSet>
      <dgm:spPr/>
    </dgm:pt>
    <dgm:pt modelId="{B021CE55-B965-4360-9CCF-2F9B72362E6C}" type="pres">
      <dgm:prSet presAssocID="{0DA51DAB-81AC-451B-A9D3-D70ED6B4D512}" presName="sp" presStyleCnt="0"/>
      <dgm:spPr/>
    </dgm:pt>
    <dgm:pt modelId="{096C28EF-7D21-45E1-8CF9-57959276F27A}" type="pres">
      <dgm:prSet presAssocID="{346B015B-EFFF-4F5F-BBE7-713E7ECDCD56}" presName="linNode" presStyleCnt="0"/>
      <dgm:spPr/>
    </dgm:pt>
    <dgm:pt modelId="{1A9818DD-4F32-46E4-A9D3-3D07A618DFC0}" type="pres">
      <dgm:prSet presAssocID="{346B015B-EFFF-4F5F-BBE7-713E7ECDCD56}" presName="parentText" presStyleLbl="node1" presStyleIdx="1" presStyleCnt="2">
        <dgm:presLayoutVars>
          <dgm:chMax val="1"/>
          <dgm:bulletEnabled val="1"/>
        </dgm:presLayoutVars>
      </dgm:prSet>
      <dgm:spPr/>
    </dgm:pt>
    <dgm:pt modelId="{AD9ED2E0-D4CF-4C20-9497-E4A8E9660B9B}" type="pres">
      <dgm:prSet presAssocID="{346B015B-EFFF-4F5F-BBE7-713E7ECDCD56}" presName="descendantText" presStyleLbl="alignAccFollowNode1" presStyleIdx="1" presStyleCnt="2">
        <dgm:presLayoutVars>
          <dgm:bulletEnabled val="1"/>
        </dgm:presLayoutVars>
      </dgm:prSet>
      <dgm:spPr/>
    </dgm:pt>
  </dgm:ptLst>
  <dgm:cxnLst>
    <dgm:cxn modelId="{B1FD0603-3EB5-40A5-940E-23FBCB9959B4}" type="presOf" srcId="{346B015B-EFFF-4F5F-BBE7-713E7ECDCD56}" destId="{1A9818DD-4F32-46E4-A9D3-3D07A618DFC0}" srcOrd="0" destOrd="0" presId="urn:microsoft.com/office/officeart/2005/8/layout/vList5"/>
    <dgm:cxn modelId="{C92BCA07-ECB4-4E20-8C97-BD70BCBADD30}" srcId="{64C187E6-F948-4C70-BBEB-583C38954999}" destId="{346B015B-EFFF-4F5F-BBE7-713E7ECDCD56}" srcOrd="1" destOrd="0" parTransId="{CD3E4887-BBA8-489A-9E2B-557B82A0AD0E}" sibTransId="{95469C86-3043-4D57-978D-361B3C18C840}"/>
    <dgm:cxn modelId="{D4F8AB09-6679-4447-BD6C-8C7A642A5DE8}" srcId="{346B015B-EFFF-4F5F-BBE7-713E7ECDCD56}" destId="{DF07D4B6-52CE-471B-AE4A-51FD84A4CB49}" srcOrd="1" destOrd="0" parTransId="{FF857D34-E44E-45AA-9EAD-9123D56E3429}" sibTransId="{0112BAFD-834A-46C1-865E-B9333890D4EE}"/>
    <dgm:cxn modelId="{4FCD1076-485D-4BD1-888A-6D244217D4C4}" type="presOf" srcId="{D006E5B8-CA61-420C-B676-AABECDCF6EC1}" destId="{60D29A07-ABB0-4BE3-B274-B7D5D9E52B21}" srcOrd="0" destOrd="1" presId="urn:microsoft.com/office/officeart/2005/8/layout/vList5"/>
    <dgm:cxn modelId="{ED80DC79-0FB6-48A8-9F9E-FAEE08CC05C7}" type="presOf" srcId="{FED36FC8-EF14-492F-B5BA-EFD1AF3D71A5}" destId="{71A9F2EF-F920-4855-B4BB-AF04F233BF91}" srcOrd="0" destOrd="0" presId="urn:microsoft.com/office/officeart/2005/8/layout/vList5"/>
    <dgm:cxn modelId="{E1CFB887-F9E6-4A77-85B9-40DA2A748890}" srcId="{346B015B-EFFF-4F5F-BBE7-713E7ECDCD56}" destId="{7D15A82C-7D25-4E1C-961E-09C92F061154}" srcOrd="0" destOrd="0" parTransId="{48F9DB90-7B52-4404-B761-9D6F412A6AAE}" sibTransId="{7246B2BF-2CB1-4D91-AD59-F5BAF1C4051A}"/>
    <dgm:cxn modelId="{7FDF7D9A-9C57-4D7B-B539-6E8B03FBD76D}" type="presOf" srcId="{7D15A82C-7D25-4E1C-961E-09C92F061154}" destId="{AD9ED2E0-D4CF-4C20-9497-E4A8E9660B9B}" srcOrd="0" destOrd="0" presId="urn:microsoft.com/office/officeart/2005/8/layout/vList5"/>
    <dgm:cxn modelId="{8ACF31BE-1A08-4F08-87A1-C31313282A93}" srcId="{64C187E6-F948-4C70-BBEB-583C38954999}" destId="{FED36FC8-EF14-492F-B5BA-EFD1AF3D71A5}" srcOrd="0" destOrd="0" parTransId="{9DD2B9DB-A086-4652-95CE-ED4A6FBCA090}" sibTransId="{0DA51DAB-81AC-451B-A9D3-D70ED6B4D512}"/>
    <dgm:cxn modelId="{95EDFAD5-240E-4058-9855-D5DDC3D5927D}" type="presOf" srcId="{DF07D4B6-52CE-471B-AE4A-51FD84A4CB49}" destId="{AD9ED2E0-D4CF-4C20-9497-E4A8E9660B9B}" srcOrd="0" destOrd="1" presId="urn:microsoft.com/office/officeart/2005/8/layout/vList5"/>
    <dgm:cxn modelId="{B00E87D8-080B-471E-9BA4-F8689129FA61}" srcId="{FED36FC8-EF14-492F-B5BA-EFD1AF3D71A5}" destId="{D006E5B8-CA61-420C-B676-AABECDCF6EC1}" srcOrd="1" destOrd="0" parTransId="{FFC5FC8D-181A-48C8-ACC1-DEE11F26ACBC}" sibTransId="{1B903447-8F63-4BF4-8924-255AF999D568}"/>
    <dgm:cxn modelId="{B60690DA-9C15-47F4-8009-741675A9711A}" type="presOf" srcId="{64C187E6-F948-4C70-BBEB-583C38954999}" destId="{8128E172-559F-4A57-AEA3-4507924B8AED}" srcOrd="0" destOrd="0" presId="urn:microsoft.com/office/officeart/2005/8/layout/vList5"/>
    <dgm:cxn modelId="{6F03C0FC-A191-4659-9888-1238CE719A28}" srcId="{FED36FC8-EF14-492F-B5BA-EFD1AF3D71A5}" destId="{B5253EF3-1164-4168-B786-2A830D9C188B}" srcOrd="0" destOrd="0" parTransId="{EDF36CB8-8067-45B3-8108-06F7D4438AA2}" sibTransId="{95760DCC-7632-4EE8-B856-C8BA413A9013}"/>
    <dgm:cxn modelId="{F3B34DFF-93AD-4269-B482-BF60E1E4F75E}" type="presOf" srcId="{B5253EF3-1164-4168-B786-2A830D9C188B}" destId="{60D29A07-ABB0-4BE3-B274-B7D5D9E52B21}" srcOrd="0" destOrd="0" presId="urn:microsoft.com/office/officeart/2005/8/layout/vList5"/>
    <dgm:cxn modelId="{512A1828-83A2-4E9A-9CD8-537C64402693}" type="presParOf" srcId="{8128E172-559F-4A57-AEA3-4507924B8AED}" destId="{1B2794A0-A6DE-4CCC-A3A4-B4794F4C27D7}" srcOrd="0" destOrd="0" presId="urn:microsoft.com/office/officeart/2005/8/layout/vList5"/>
    <dgm:cxn modelId="{35213BE9-CA9B-49D9-A16C-57264800528F}" type="presParOf" srcId="{1B2794A0-A6DE-4CCC-A3A4-B4794F4C27D7}" destId="{71A9F2EF-F920-4855-B4BB-AF04F233BF91}" srcOrd="0" destOrd="0" presId="urn:microsoft.com/office/officeart/2005/8/layout/vList5"/>
    <dgm:cxn modelId="{AA14ED03-515C-4DB1-B9EE-64F89BEDE475}" type="presParOf" srcId="{1B2794A0-A6DE-4CCC-A3A4-B4794F4C27D7}" destId="{60D29A07-ABB0-4BE3-B274-B7D5D9E52B21}" srcOrd="1" destOrd="0" presId="urn:microsoft.com/office/officeart/2005/8/layout/vList5"/>
    <dgm:cxn modelId="{75E78623-75B0-4852-A68E-617967CA662E}" type="presParOf" srcId="{8128E172-559F-4A57-AEA3-4507924B8AED}" destId="{B021CE55-B965-4360-9CCF-2F9B72362E6C}" srcOrd="1" destOrd="0" presId="urn:microsoft.com/office/officeart/2005/8/layout/vList5"/>
    <dgm:cxn modelId="{4B8B122B-2A92-447A-A49D-E9EA71E82896}" type="presParOf" srcId="{8128E172-559F-4A57-AEA3-4507924B8AED}" destId="{096C28EF-7D21-45E1-8CF9-57959276F27A}" srcOrd="2" destOrd="0" presId="urn:microsoft.com/office/officeart/2005/8/layout/vList5"/>
    <dgm:cxn modelId="{FDCC2EC8-0051-4452-A564-5C05410F89D2}" type="presParOf" srcId="{096C28EF-7D21-45E1-8CF9-57959276F27A}" destId="{1A9818DD-4F32-46E4-A9D3-3D07A618DFC0}" srcOrd="0" destOrd="0" presId="urn:microsoft.com/office/officeart/2005/8/layout/vList5"/>
    <dgm:cxn modelId="{8CEEF7DB-1627-4D0B-B807-CECA5A9A42DF}" type="presParOf" srcId="{096C28EF-7D21-45E1-8CF9-57959276F27A}" destId="{AD9ED2E0-D4CF-4C20-9497-E4A8E9660B9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D29A07-ABB0-4BE3-B274-B7D5D9E52B21}">
      <dsp:nvSpPr>
        <dsp:cNvPr id="0" name=""/>
        <dsp:cNvSpPr/>
      </dsp:nvSpPr>
      <dsp:spPr>
        <a:xfrm rot="5400000">
          <a:off x="3352323" y="-959475"/>
          <a:ext cx="1585912" cy="3901440"/>
        </a:xfrm>
        <a:prstGeom prst="round2SameRect">
          <a:avLst/>
        </a:prstGeom>
        <a:solidFill>
          <a:schemeClr val="accent6">
            <a:lumMod val="40000"/>
            <a:lumOff val="60000"/>
            <a:alpha val="90000"/>
          </a:schemeClr>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a:lnSpc>
              <a:spcPct val="90000"/>
            </a:lnSpc>
            <a:spcBef>
              <a:spcPct val="0"/>
            </a:spcBef>
            <a:spcAft>
              <a:spcPct val="15000"/>
            </a:spcAft>
            <a:buChar char="•"/>
          </a:pPr>
          <a:r>
            <a:rPr lang="en-GB" sz="2700" kern="1200" dirty="0"/>
            <a:t>Website Redesign</a:t>
          </a:r>
        </a:p>
        <a:p>
          <a:pPr marL="228600" lvl="1" indent="-228600" algn="l" defTabSz="1200150">
            <a:lnSpc>
              <a:spcPct val="90000"/>
            </a:lnSpc>
            <a:spcBef>
              <a:spcPct val="0"/>
            </a:spcBef>
            <a:spcAft>
              <a:spcPct val="15000"/>
            </a:spcAft>
            <a:buChar char="•"/>
          </a:pPr>
          <a:r>
            <a:rPr lang="en-GB" sz="2700" kern="1200" dirty="0"/>
            <a:t>Report (2000 words)</a:t>
          </a:r>
        </a:p>
      </dsp:txBody>
      <dsp:txXfrm rot="-5400000">
        <a:off x="2194559" y="275707"/>
        <a:ext cx="3824022" cy="1431076"/>
      </dsp:txXfrm>
    </dsp:sp>
    <dsp:sp modelId="{71A9F2EF-F920-4855-B4BB-AF04F233BF91}">
      <dsp:nvSpPr>
        <dsp:cNvPr id="0" name=""/>
        <dsp:cNvSpPr/>
      </dsp:nvSpPr>
      <dsp:spPr>
        <a:xfrm>
          <a:off x="0" y="49"/>
          <a:ext cx="2194560" cy="1982390"/>
        </a:xfrm>
        <a:prstGeom prst="round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GB" sz="2600" kern="1200" dirty="0"/>
            <a:t>Component 1</a:t>
          </a:r>
        </a:p>
      </dsp:txBody>
      <dsp:txXfrm>
        <a:off x="96772" y="96821"/>
        <a:ext cx="2001016" cy="1788846"/>
      </dsp:txXfrm>
    </dsp:sp>
    <dsp:sp modelId="{AD9ED2E0-D4CF-4C20-9497-E4A8E9660B9B}">
      <dsp:nvSpPr>
        <dsp:cNvPr id="0" name=""/>
        <dsp:cNvSpPr/>
      </dsp:nvSpPr>
      <dsp:spPr>
        <a:xfrm rot="5400000">
          <a:off x="3352323" y="1122035"/>
          <a:ext cx="1585912" cy="3901440"/>
        </a:xfrm>
        <a:prstGeom prst="round2SameRect">
          <a:avLst/>
        </a:prstGeom>
        <a:solidFill>
          <a:schemeClr val="accent4">
            <a:lumMod val="40000"/>
            <a:lumOff val="60000"/>
            <a:alpha val="90000"/>
          </a:schemeClr>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a:lnSpc>
              <a:spcPct val="90000"/>
            </a:lnSpc>
            <a:spcBef>
              <a:spcPct val="0"/>
            </a:spcBef>
            <a:spcAft>
              <a:spcPct val="15000"/>
            </a:spcAft>
            <a:buChar char="•"/>
          </a:pPr>
          <a:r>
            <a:rPr lang="en-GB" sz="2700" kern="1200" dirty="0"/>
            <a:t>E-Portfolio</a:t>
          </a:r>
        </a:p>
        <a:p>
          <a:pPr marL="228600" lvl="1" indent="-228600" algn="l" defTabSz="1200150">
            <a:lnSpc>
              <a:spcPct val="90000"/>
            </a:lnSpc>
            <a:spcBef>
              <a:spcPct val="0"/>
            </a:spcBef>
            <a:spcAft>
              <a:spcPct val="15000"/>
            </a:spcAft>
            <a:buChar char="•"/>
          </a:pPr>
          <a:r>
            <a:rPr lang="en-GB" sz="2700" kern="1200" dirty="0"/>
            <a:t>Presentation (15 mins)</a:t>
          </a:r>
        </a:p>
      </dsp:txBody>
      <dsp:txXfrm rot="-5400000">
        <a:off x="2194559" y="2357217"/>
        <a:ext cx="3824022" cy="1431076"/>
      </dsp:txXfrm>
    </dsp:sp>
    <dsp:sp modelId="{1A9818DD-4F32-46E4-A9D3-3D07A618DFC0}">
      <dsp:nvSpPr>
        <dsp:cNvPr id="0" name=""/>
        <dsp:cNvSpPr/>
      </dsp:nvSpPr>
      <dsp:spPr>
        <a:xfrm>
          <a:off x="0" y="2081559"/>
          <a:ext cx="2194560" cy="1982390"/>
        </a:xfrm>
        <a:prstGeom prst="roundRect">
          <a:avLst/>
        </a:prstGeom>
        <a:solidFill>
          <a:schemeClr val="accent4">
            <a:lumMod val="75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GB" sz="2600" kern="1200" dirty="0"/>
            <a:t>Component 2</a:t>
          </a:r>
        </a:p>
      </dsp:txBody>
      <dsp:txXfrm>
        <a:off x="96772" y="2178331"/>
        <a:ext cx="2001016" cy="178884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27/08/2025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B24C78-9DE9-4B1D-83D7-4D63A4DCB456}" type="datetimeFigureOut">
              <a:rPr lang="en-GB" smtClean="0"/>
              <a:t>27/08/2025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F91ABF-3C91-4815-B611-A14377E66D57}" type="slidenum">
              <a:rPr lang="en-GB" smtClean="0"/>
              <a:t>‹#›</a:t>
            </a:fld>
            <a:endParaRPr lang="en-GB"/>
          </a:p>
        </p:txBody>
      </p:sp>
    </p:spTree>
    <p:extLst>
      <p:ext uri="{BB962C8B-B14F-4D97-AF65-F5344CB8AC3E}">
        <p14:creationId xmlns:p14="http://schemas.microsoft.com/office/powerpoint/2010/main" val="1529836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F91ABF-3C91-4815-B611-A14377E66D57}" type="slidenum">
              <a:rPr lang="en-GB" smtClean="0"/>
              <a:t>15</a:t>
            </a:fld>
            <a:endParaRPr lang="en-GB"/>
          </a:p>
        </p:txBody>
      </p:sp>
    </p:spTree>
    <p:extLst>
      <p:ext uri="{BB962C8B-B14F-4D97-AF65-F5344CB8AC3E}">
        <p14:creationId xmlns:p14="http://schemas.microsoft.com/office/powerpoint/2010/main" val="33118506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F91ABF-3C91-4815-B611-A14377E66D57}" type="slidenum">
              <a:rPr lang="en-GB" smtClean="0"/>
              <a:t>29</a:t>
            </a:fld>
            <a:endParaRPr lang="en-GB"/>
          </a:p>
        </p:txBody>
      </p:sp>
    </p:spTree>
    <p:extLst>
      <p:ext uri="{BB962C8B-B14F-4D97-AF65-F5344CB8AC3E}">
        <p14:creationId xmlns:p14="http://schemas.microsoft.com/office/powerpoint/2010/main" val="42068712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27/08/2025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27/08/2025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27/08/2025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27/08/2025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27/08/2025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27/08/2025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27/08/2025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27/08/2025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27/08/2025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27/08/2025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27/08/2025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27/08/2025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832375"/>
            <a:ext cx="7992888" cy="1470025"/>
          </a:xfrm>
        </p:spPr>
        <p:txBody>
          <a:bodyPr>
            <a:normAutofit/>
          </a:bodyPr>
          <a:lstStyle/>
          <a:p>
            <a:pPr algn="l"/>
            <a:r>
              <a:rPr lang="en-GB" b="1" i="0" u="none" strike="noStrike" dirty="0">
                <a:effectLst/>
                <a:latin typeface="Lato" panose="020F0502020204030203" pitchFamily="34" charset="0"/>
              </a:rPr>
              <a:t>BSc (Hons) Cloud Computing</a:t>
            </a:r>
            <a:endParaRPr lang="en-GB" b="0" i="0" dirty="0">
              <a:effectLst/>
              <a:latin typeface="Lato" panose="020F0502020204030203" pitchFamily="34" charset="0"/>
            </a:endParaRPr>
          </a:p>
        </p:txBody>
      </p:sp>
      <p:sp>
        <p:nvSpPr>
          <p:cNvPr id="3" name="TextBox 2">
            <a:extLst>
              <a:ext uri="{FF2B5EF4-FFF2-40B4-BE49-F238E27FC236}">
                <a16:creationId xmlns:a16="http://schemas.microsoft.com/office/drawing/2014/main" id="{FDF19CEE-DBDB-4661-BBB2-6DFE130B9BEC}"/>
              </a:ext>
            </a:extLst>
          </p:cNvPr>
          <p:cNvSpPr txBox="1"/>
          <p:nvPr/>
        </p:nvSpPr>
        <p:spPr>
          <a:xfrm>
            <a:off x="827584" y="2204864"/>
            <a:ext cx="7488832" cy="1015663"/>
          </a:xfrm>
          <a:prstGeom prst="rect">
            <a:avLst/>
          </a:prstGeom>
          <a:noFill/>
        </p:spPr>
        <p:txBody>
          <a:bodyPr wrap="square" rtlCol="0">
            <a:spAutoFit/>
          </a:bodyPr>
          <a:lstStyle/>
          <a:p>
            <a:pPr algn="ctr"/>
            <a:r>
              <a:rPr lang="en-US" sz="3000" b="1" i="1">
                <a:solidFill>
                  <a:srgbClr val="FFFF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Module Code : ACCA5019 – </a:t>
            </a:r>
            <a:r>
              <a:rPr lang="en-US" sz="3000" b="1" i="1">
                <a:solidFill>
                  <a:srgbClr val="FFFF00"/>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rPr>
              <a:t>Business and Web Management</a:t>
            </a:r>
            <a:endParaRPr lang="en-GB" sz="3000" b="1" i="1" dirty="0">
              <a:solidFill>
                <a:srgbClr val="FFFF00"/>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410D095E-C257-4933-8AEA-430DBB0C5787}"/>
              </a:ext>
            </a:extLst>
          </p:cNvPr>
          <p:cNvSpPr txBox="1"/>
          <p:nvPr/>
        </p:nvSpPr>
        <p:spPr>
          <a:xfrm>
            <a:off x="1619672" y="4941168"/>
            <a:ext cx="5904656" cy="523220"/>
          </a:xfrm>
          <a:prstGeom prst="rect">
            <a:avLst/>
          </a:prstGeom>
          <a:noFill/>
        </p:spPr>
        <p:txBody>
          <a:bodyPr wrap="square" rtlCol="0">
            <a:spAutoFit/>
          </a:bodyPr>
          <a:lstStyle/>
          <a:p>
            <a:pPr algn="ctr"/>
            <a:r>
              <a:rPr lang="en-GB" sz="2800" b="1" i="1">
                <a:solidFill>
                  <a:srgbClr val="FFFF00"/>
                </a:solidFill>
                <a:effectLst>
                  <a:outerShdw blurRad="38100" dist="38100" dir="2700000" algn="tl">
                    <a:srgbClr val="000000">
                      <a:alpha val="43137"/>
                    </a:srgbClr>
                  </a:outerShdw>
                </a:effectLst>
              </a:rPr>
              <a:t>Dr </a:t>
            </a:r>
            <a:r>
              <a:rPr lang="en-GB" sz="2800" b="1" i="1" dirty="0">
                <a:solidFill>
                  <a:srgbClr val="FFFF00"/>
                </a:solidFill>
                <a:effectLst>
                  <a:outerShdw blurRad="38100" dist="38100" dir="2700000" algn="tl">
                    <a:srgbClr val="000000">
                      <a:alpha val="43137"/>
                    </a:srgbClr>
                  </a:outerShdw>
                </a:effectLst>
              </a:rPr>
              <a:t>Mobolanle Bello</a:t>
            </a:r>
          </a:p>
        </p:txBody>
      </p:sp>
      <p:sp>
        <p:nvSpPr>
          <p:cNvPr id="5" name="TextBox 4">
            <a:extLst>
              <a:ext uri="{FF2B5EF4-FFF2-40B4-BE49-F238E27FC236}">
                <a16:creationId xmlns:a16="http://schemas.microsoft.com/office/drawing/2014/main" id="{CA9C3A6D-BCF4-470F-96E7-38CA4076E710}"/>
              </a:ext>
            </a:extLst>
          </p:cNvPr>
          <p:cNvSpPr txBox="1"/>
          <p:nvPr/>
        </p:nvSpPr>
        <p:spPr>
          <a:xfrm>
            <a:off x="1187624" y="3447004"/>
            <a:ext cx="6912768" cy="954107"/>
          </a:xfrm>
          <a:prstGeom prst="rect">
            <a:avLst/>
          </a:prstGeom>
          <a:noFill/>
        </p:spPr>
        <p:txBody>
          <a:bodyPr wrap="square" rtlCol="0">
            <a:spAutoFit/>
          </a:bodyPr>
          <a:lstStyle/>
          <a:p>
            <a:pPr algn="ctr"/>
            <a:r>
              <a:rPr lang="en-GB" sz="2800" b="1" i="1" dirty="0">
                <a:solidFill>
                  <a:srgbClr val="FF0000"/>
                </a:solidFill>
                <a:effectLst>
                  <a:outerShdw blurRad="38100" dist="38100" dir="2700000" algn="tl">
                    <a:srgbClr val="000000">
                      <a:alpha val="43137"/>
                    </a:srgbClr>
                  </a:outerShdw>
                </a:effectLst>
              </a:rPr>
              <a:t>Week 01 : </a:t>
            </a:r>
            <a:r>
              <a:rPr lang="en-GB" sz="2800" b="1" i="1" dirty="0">
                <a:solidFill>
                  <a:srgbClr val="FFFF00"/>
                </a:solidFill>
                <a:effectLst>
                  <a:outerShdw blurRad="38100" dist="38100" dir="2700000" algn="tl">
                    <a:srgbClr val="000000">
                      <a:alpha val="43137"/>
                    </a:srgbClr>
                  </a:outerShdw>
                </a:effectLst>
              </a:rPr>
              <a:t>Introduction to  Business Environment &amp; Business Function</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C0E6FD9-4239-BD1F-322E-D61D0FEA08F0}"/>
              </a:ext>
            </a:extLst>
          </p:cNvPr>
          <p:cNvSpPr/>
          <p:nvPr/>
        </p:nvSpPr>
        <p:spPr>
          <a:xfrm>
            <a:off x="719572" y="476672"/>
            <a:ext cx="7704856" cy="475252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800" dirty="0">
                <a:latin typeface="Arial" panose="020B0604020202020204" pitchFamily="34" charset="0"/>
                <a:cs typeface="Arial" panose="020B0604020202020204" pitchFamily="34" charset="0"/>
              </a:rPr>
              <a:t>OVERVIEW OF THE MODULE</a:t>
            </a:r>
          </a:p>
        </p:txBody>
      </p:sp>
    </p:spTree>
    <p:extLst>
      <p:ext uri="{BB962C8B-B14F-4D97-AF65-F5344CB8AC3E}">
        <p14:creationId xmlns:p14="http://schemas.microsoft.com/office/powerpoint/2010/main" val="3208905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541FC-35E3-173E-AC50-52A9DB5C4F5E}"/>
              </a:ext>
            </a:extLst>
          </p:cNvPr>
          <p:cNvSpPr>
            <a:spLocks noGrp="1"/>
          </p:cNvSpPr>
          <p:nvPr>
            <p:ph type="title"/>
          </p:nvPr>
        </p:nvSpPr>
        <p:spPr/>
        <p:txBody>
          <a:bodyPr/>
          <a:lstStyle/>
          <a:p>
            <a:r>
              <a:rPr lang="en-GB" b="1" dirty="0"/>
              <a:t>Know Your Module</a:t>
            </a:r>
          </a:p>
        </p:txBody>
      </p:sp>
      <p:sp>
        <p:nvSpPr>
          <p:cNvPr id="3" name="Content Placeholder 2">
            <a:extLst>
              <a:ext uri="{FF2B5EF4-FFF2-40B4-BE49-F238E27FC236}">
                <a16:creationId xmlns:a16="http://schemas.microsoft.com/office/drawing/2014/main" id="{30B575B4-D73A-E8EC-E5E9-6B444678B801}"/>
              </a:ext>
            </a:extLst>
          </p:cNvPr>
          <p:cNvSpPr>
            <a:spLocks noGrp="1"/>
          </p:cNvSpPr>
          <p:nvPr>
            <p:ph idx="1"/>
          </p:nvPr>
        </p:nvSpPr>
        <p:spPr/>
        <p:txBody>
          <a:bodyPr>
            <a:normAutofit/>
          </a:bodyPr>
          <a:lstStyle/>
          <a:p>
            <a:pPr marL="0" indent="0">
              <a:lnSpc>
                <a:spcPct val="150000"/>
              </a:lnSpc>
              <a:spcBef>
                <a:spcPts val="0"/>
              </a:spcBef>
              <a:buNone/>
            </a:pPr>
            <a:r>
              <a:rPr lang="en-GB" dirty="0">
                <a:latin typeface="Arial" panose="020B0604020202020204" pitchFamily="34" charset="0"/>
                <a:cs typeface="Arial" panose="020B0604020202020204" pitchFamily="34" charset="0"/>
              </a:rPr>
              <a:t>Title – Business and Web Management</a:t>
            </a:r>
          </a:p>
          <a:p>
            <a:pPr marL="0" indent="0">
              <a:lnSpc>
                <a:spcPct val="150000"/>
              </a:lnSpc>
              <a:spcBef>
                <a:spcPts val="0"/>
              </a:spcBef>
              <a:buNone/>
            </a:pPr>
            <a:r>
              <a:rPr lang="en-GB" dirty="0">
                <a:latin typeface="Arial" panose="020B0604020202020204" pitchFamily="34" charset="0"/>
                <a:cs typeface="Arial" panose="020B0604020202020204" pitchFamily="34" charset="0"/>
              </a:rPr>
              <a:t>Module code – ACCA5019</a:t>
            </a:r>
          </a:p>
          <a:p>
            <a:pPr marL="0" indent="0">
              <a:lnSpc>
                <a:spcPct val="150000"/>
              </a:lnSpc>
              <a:spcBef>
                <a:spcPts val="0"/>
              </a:spcBef>
              <a:buNone/>
            </a:pPr>
            <a:r>
              <a:rPr lang="en-GB" dirty="0">
                <a:latin typeface="Arial" panose="020B0604020202020204" pitchFamily="34" charset="0"/>
                <a:cs typeface="Arial" panose="020B0604020202020204" pitchFamily="34" charset="0"/>
              </a:rPr>
              <a:t>Credits - 	20 (Level 5)</a:t>
            </a:r>
          </a:p>
          <a:p>
            <a:pPr marL="0" indent="0">
              <a:buNone/>
            </a:pPr>
            <a:endParaRPr lang="en-GB" dirty="0"/>
          </a:p>
          <a:p>
            <a:endParaRPr lang="en-GB" dirty="0"/>
          </a:p>
        </p:txBody>
      </p:sp>
    </p:spTree>
    <p:extLst>
      <p:ext uri="{BB962C8B-B14F-4D97-AF65-F5344CB8AC3E}">
        <p14:creationId xmlns:p14="http://schemas.microsoft.com/office/powerpoint/2010/main" val="1536967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73D9DA-413F-4EA5-B6B1-97203F99FA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A273BF-124D-24F4-B547-63D37ECD51C9}"/>
              </a:ext>
            </a:extLst>
          </p:cNvPr>
          <p:cNvSpPr>
            <a:spLocks noGrp="1"/>
          </p:cNvSpPr>
          <p:nvPr>
            <p:ph type="title"/>
          </p:nvPr>
        </p:nvSpPr>
        <p:spPr>
          <a:xfrm>
            <a:off x="430274" y="-243408"/>
            <a:ext cx="8229600" cy="1143000"/>
          </a:xfrm>
        </p:spPr>
        <p:txBody>
          <a:bodyPr/>
          <a:lstStyle/>
          <a:p>
            <a:r>
              <a:rPr lang="en-GB" b="1" dirty="0"/>
              <a:t>Module Content</a:t>
            </a:r>
          </a:p>
        </p:txBody>
      </p:sp>
      <p:sp>
        <p:nvSpPr>
          <p:cNvPr id="3" name="Content Placeholder 2">
            <a:extLst>
              <a:ext uri="{FF2B5EF4-FFF2-40B4-BE49-F238E27FC236}">
                <a16:creationId xmlns:a16="http://schemas.microsoft.com/office/drawing/2014/main" id="{DC304692-C3BF-54BE-EE18-715F9C1DF797}"/>
              </a:ext>
            </a:extLst>
          </p:cNvPr>
          <p:cNvSpPr>
            <a:spLocks noGrp="1"/>
          </p:cNvSpPr>
          <p:nvPr>
            <p:ph idx="1"/>
          </p:nvPr>
        </p:nvSpPr>
        <p:spPr>
          <a:xfrm>
            <a:off x="188590" y="620688"/>
            <a:ext cx="8712968" cy="5040560"/>
          </a:xfrm>
        </p:spPr>
        <p:txBody>
          <a:bodyPr>
            <a:normAutofit fontScale="47500" lnSpcReduction="20000"/>
          </a:bodyPr>
          <a:lstStyle/>
          <a:p>
            <a:pPr marL="0" indent="0">
              <a:lnSpc>
                <a:spcPct val="170000"/>
              </a:lnSpc>
              <a:spcBef>
                <a:spcPts val="0"/>
              </a:spcBef>
              <a:buNone/>
            </a:pPr>
            <a:r>
              <a:rPr lang="en-GB" b="1" dirty="0">
                <a:latin typeface="Arial" panose="020B0604020202020204" pitchFamily="34" charset="0"/>
                <a:cs typeface="Arial" panose="020B0604020202020204" pitchFamily="34" charset="0"/>
              </a:rPr>
              <a:t>Through task-based study, you will explore the following topics (to varying degrees):</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Strategy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Business environment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Business functions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Leadership &amp; management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Structure &amp; culture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Motivation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Business Information Systems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Cloud Computing concepts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Web design &amp; online branding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Web Usability Guidelines and Accessibility principles</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Online Marketing &amp; Analytics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E-Commerce solutions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Professional legal and ethical issues: security, privacy, usability, accessibility</a:t>
            </a:r>
          </a:p>
          <a:p>
            <a:endParaRPr lang="en-GB" dirty="0"/>
          </a:p>
        </p:txBody>
      </p:sp>
    </p:spTree>
    <p:extLst>
      <p:ext uri="{BB962C8B-B14F-4D97-AF65-F5344CB8AC3E}">
        <p14:creationId xmlns:p14="http://schemas.microsoft.com/office/powerpoint/2010/main" val="34311825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5F41E7-2488-3A60-B53F-AF49C4A793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35815D-2B61-BA69-2F0D-0D0BDC226421}"/>
              </a:ext>
            </a:extLst>
          </p:cNvPr>
          <p:cNvSpPr>
            <a:spLocks noGrp="1"/>
          </p:cNvSpPr>
          <p:nvPr>
            <p:ph type="title"/>
          </p:nvPr>
        </p:nvSpPr>
        <p:spPr>
          <a:xfrm>
            <a:off x="430274" y="-243408"/>
            <a:ext cx="8229600" cy="1143000"/>
          </a:xfrm>
        </p:spPr>
        <p:txBody>
          <a:bodyPr/>
          <a:lstStyle/>
          <a:p>
            <a:r>
              <a:rPr lang="en-GB" b="1" dirty="0"/>
              <a:t>Aims and Learning Outcomes </a:t>
            </a:r>
          </a:p>
        </p:txBody>
      </p:sp>
      <p:sp>
        <p:nvSpPr>
          <p:cNvPr id="3" name="Content Placeholder 2">
            <a:extLst>
              <a:ext uri="{FF2B5EF4-FFF2-40B4-BE49-F238E27FC236}">
                <a16:creationId xmlns:a16="http://schemas.microsoft.com/office/drawing/2014/main" id="{10507646-E557-B7BD-27DE-7E3A6019E408}"/>
              </a:ext>
            </a:extLst>
          </p:cNvPr>
          <p:cNvSpPr>
            <a:spLocks noGrp="1"/>
          </p:cNvSpPr>
          <p:nvPr>
            <p:ph idx="1"/>
          </p:nvPr>
        </p:nvSpPr>
        <p:spPr>
          <a:xfrm>
            <a:off x="188590" y="620688"/>
            <a:ext cx="8712968" cy="5040560"/>
          </a:xfrm>
        </p:spPr>
        <p:txBody>
          <a:bodyPr>
            <a:normAutofit fontScale="55000" lnSpcReduction="20000"/>
          </a:bodyPr>
          <a:lstStyle/>
          <a:p>
            <a:pPr marL="0" indent="0">
              <a:lnSpc>
                <a:spcPct val="170000"/>
              </a:lnSpc>
              <a:spcBef>
                <a:spcPts val="0"/>
              </a:spcBef>
              <a:buNone/>
            </a:pPr>
            <a:r>
              <a:rPr lang="en-GB" b="1" dirty="0">
                <a:latin typeface="Arial" panose="020B0604020202020204" pitchFamily="34" charset="0"/>
                <a:cs typeface="Arial" panose="020B0604020202020204" pitchFamily="34" charset="0"/>
              </a:rPr>
              <a:t>AIM(S)</a:t>
            </a:r>
          </a:p>
          <a:p>
            <a:pPr>
              <a:lnSpc>
                <a:spcPct val="170000"/>
              </a:lnSpc>
              <a:spcBef>
                <a:spcPts val="0"/>
              </a:spcBef>
              <a:buFont typeface="Wingdings" panose="05000000000000000000" pitchFamily="2" charset="2"/>
              <a:buChar char="v"/>
            </a:pPr>
            <a:r>
              <a:rPr lang="en-GB" dirty="0">
                <a:latin typeface="Arial" panose="020B0604020202020204" pitchFamily="34" charset="0"/>
                <a:cs typeface="Arial" panose="020B0604020202020204" pitchFamily="34" charset="0"/>
              </a:rPr>
              <a:t>To enable the student to gain a broad understanding of Business &amp; IT Management concepts, techniques and methods used within organisations today including the role of the contemporary manager in the realisation of individual and organisational potential through stakeholder relationships. </a:t>
            </a:r>
          </a:p>
          <a:p>
            <a:pPr marL="0" indent="0">
              <a:lnSpc>
                <a:spcPct val="170000"/>
              </a:lnSpc>
              <a:spcBef>
                <a:spcPts val="0"/>
              </a:spcBef>
              <a:buNone/>
            </a:pPr>
            <a:r>
              <a:rPr lang="en-GB" b="1" dirty="0">
                <a:latin typeface="Arial" panose="020B0604020202020204" pitchFamily="34" charset="0"/>
                <a:cs typeface="Arial" panose="020B0604020202020204" pitchFamily="34" charset="0"/>
              </a:rPr>
              <a:t>LEARNING OUTCOMES</a:t>
            </a:r>
          </a:p>
          <a:p>
            <a:pPr marL="0" indent="0">
              <a:lnSpc>
                <a:spcPct val="170000"/>
              </a:lnSpc>
              <a:spcBef>
                <a:spcPts val="0"/>
              </a:spcBef>
              <a:buNone/>
            </a:pPr>
            <a:r>
              <a:rPr lang="en-GB" dirty="0">
                <a:latin typeface="Arial" panose="020B0604020202020204" pitchFamily="34" charset="0"/>
                <a:cs typeface="Arial" panose="020B0604020202020204" pitchFamily="34" charset="0"/>
              </a:rPr>
              <a:t> Upon the successful completion of this module, the student should be able to: </a:t>
            </a:r>
          </a:p>
          <a:p>
            <a:pPr>
              <a:lnSpc>
                <a:spcPct val="170000"/>
              </a:lnSpc>
              <a:spcBef>
                <a:spcPts val="0"/>
              </a:spcBef>
              <a:buFont typeface="Wingdings" panose="05000000000000000000" pitchFamily="2" charset="2"/>
              <a:buChar char="v"/>
            </a:pPr>
            <a:r>
              <a:rPr lang="en-GB" dirty="0">
                <a:latin typeface="Arial" panose="020B0604020202020204" pitchFamily="34" charset="0"/>
                <a:cs typeface="Arial" panose="020B0604020202020204" pitchFamily="34" charset="0"/>
              </a:rPr>
              <a:t>Demonstrate a sound understanding of the principal forms of business strategy and the environment, leadership &amp; management, motivation and business information systems. </a:t>
            </a:r>
          </a:p>
          <a:p>
            <a:pPr>
              <a:lnSpc>
                <a:spcPct val="170000"/>
              </a:lnSpc>
              <a:spcBef>
                <a:spcPts val="0"/>
              </a:spcBef>
              <a:buFont typeface="Wingdings" panose="05000000000000000000" pitchFamily="2" charset="2"/>
              <a:buChar char="v"/>
            </a:pPr>
            <a:r>
              <a:rPr lang="en-GB" dirty="0">
                <a:latin typeface="Arial" panose="020B0604020202020204" pitchFamily="34" charset="0"/>
                <a:cs typeface="Arial" panose="020B0604020202020204" pitchFamily="34" charset="0"/>
              </a:rPr>
              <a:t>Understand and apply essential concepts techniques and applications required to design and create a professional online presence for a business.</a:t>
            </a:r>
          </a:p>
        </p:txBody>
      </p:sp>
    </p:spTree>
    <p:extLst>
      <p:ext uri="{BB962C8B-B14F-4D97-AF65-F5344CB8AC3E}">
        <p14:creationId xmlns:p14="http://schemas.microsoft.com/office/powerpoint/2010/main" val="7052405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475A4-8B75-62B6-9DB2-A06E3B23A2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3FE2B8-A796-4180-D841-4A10CF41D833}"/>
              </a:ext>
            </a:extLst>
          </p:cNvPr>
          <p:cNvSpPr>
            <a:spLocks noGrp="1"/>
          </p:cNvSpPr>
          <p:nvPr>
            <p:ph type="title"/>
          </p:nvPr>
        </p:nvSpPr>
        <p:spPr>
          <a:xfrm>
            <a:off x="430274" y="-243408"/>
            <a:ext cx="8229600" cy="1143000"/>
          </a:xfrm>
        </p:spPr>
        <p:txBody>
          <a:bodyPr/>
          <a:lstStyle/>
          <a:p>
            <a:r>
              <a:rPr lang="en-GB" b="1" dirty="0"/>
              <a:t>Assessment</a:t>
            </a:r>
          </a:p>
        </p:txBody>
      </p:sp>
      <p:graphicFrame>
        <p:nvGraphicFramePr>
          <p:cNvPr id="6" name="Diagram 5">
            <a:extLst>
              <a:ext uri="{FF2B5EF4-FFF2-40B4-BE49-F238E27FC236}">
                <a16:creationId xmlns:a16="http://schemas.microsoft.com/office/drawing/2014/main" id="{9D6180E2-A06A-092E-DD0E-22158C4BA724}"/>
              </a:ext>
            </a:extLst>
          </p:cNvPr>
          <p:cNvGraphicFramePr/>
          <p:nvPr>
            <p:extLst>
              <p:ext uri="{D42A27DB-BD31-4B8C-83A1-F6EECF244321}">
                <p14:modId xmlns:p14="http://schemas.microsoft.com/office/powerpoint/2010/main" val="3339946613"/>
              </p:ext>
            </p:extLst>
          </p:nvPr>
        </p:nvGraphicFramePr>
        <p:xfrm>
          <a:off x="1187624" y="98072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04509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C0915-DC42-3926-714F-63D349C32CD6}"/>
              </a:ext>
            </a:extLst>
          </p:cNvPr>
          <p:cNvSpPr>
            <a:spLocks noGrp="1"/>
          </p:cNvSpPr>
          <p:nvPr>
            <p:ph type="title"/>
          </p:nvPr>
        </p:nvSpPr>
        <p:spPr/>
        <p:txBody>
          <a:bodyPr/>
          <a:lstStyle/>
          <a:p>
            <a:r>
              <a:rPr lang="en-GB" b="1" dirty="0"/>
              <a:t>Assessment Summary</a:t>
            </a:r>
          </a:p>
        </p:txBody>
      </p:sp>
      <p:graphicFrame>
        <p:nvGraphicFramePr>
          <p:cNvPr id="4" name="Table 3">
            <a:extLst>
              <a:ext uri="{FF2B5EF4-FFF2-40B4-BE49-F238E27FC236}">
                <a16:creationId xmlns:a16="http://schemas.microsoft.com/office/drawing/2014/main" id="{A1278CFF-F404-7CD2-2913-16CF5E2FDCE2}"/>
              </a:ext>
            </a:extLst>
          </p:cNvPr>
          <p:cNvGraphicFramePr>
            <a:graphicFrameLocks noGrp="1"/>
          </p:cNvGraphicFramePr>
          <p:nvPr>
            <p:extLst>
              <p:ext uri="{D42A27DB-BD31-4B8C-83A1-F6EECF244321}">
                <p14:modId xmlns:p14="http://schemas.microsoft.com/office/powerpoint/2010/main" val="3436452874"/>
              </p:ext>
            </p:extLst>
          </p:nvPr>
        </p:nvGraphicFramePr>
        <p:xfrm>
          <a:off x="457200" y="1556792"/>
          <a:ext cx="8003232" cy="3096344"/>
        </p:xfrm>
        <a:graphic>
          <a:graphicData uri="http://schemas.openxmlformats.org/drawingml/2006/table">
            <a:tbl>
              <a:tblPr firstRow="1" bandRow="1">
                <a:tableStyleId>{D7AC3CCA-C797-4891-BE02-D94E43425B78}</a:tableStyleId>
              </a:tblPr>
              <a:tblGrid>
                <a:gridCol w="4001616">
                  <a:extLst>
                    <a:ext uri="{9D8B030D-6E8A-4147-A177-3AD203B41FA5}">
                      <a16:colId xmlns:a16="http://schemas.microsoft.com/office/drawing/2014/main" val="1663344637"/>
                    </a:ext>
                  </a:extLst>
                </a:gridCol>
                <a:gridCol w="4001616">
                  <a:extLst>
                    <a:ext uri="{9D8B030D-6E8A-4147-A177-3AD203B41FA5}">
                      <a16:colId xmlns:a16="http://schemas.microsoft.com/office/drawing/2014/main" val="4090812565"/>
                    </a:ext>
                  </a:extLst>
                </a:gridCol>
              </a:tblGrid>
              <a:tr h="774086">
                <a:tc>
                  <a:txBody>
                    <a:bodyPr/>
                    <a:lstStyle/>
                    <a:p>
                      <a:pPr algn="ctr"/>
                      <a:r>
                        <a:rPr lang="en-GB" sz="2800" dirty="0">
                          <a:latin typeface="Arial" panose="020B0604020202020204" pitchFamily="34" charset="0"/>
                          <a:cs typeface="Arial" panose="020B0604020202020204" pitchFamily="34" charset="0"/>
                        </a:rPr>
                        <a:t>Assessment</a:t>
                      </a:r>
                    </a:p>
                  </a:txBody>
                  <a:tcPr>
                    <a:solidFill>
                      <a:schemeClr val="accent1">
                        <a:lumMod val="75000"/>
                      </a:schemeClr>
                    </a:solidFill>
                  </a:tcPr>
                </a:tc>
                <a:tc>
                  <a:txBody>
                    <a:bodyPr/>
                    <a:lstStyle/>
                    <a:p>
                      <a:pPr algn="ctr"/>
                      <a:r>
                        <a:rPr lang="en-GB" sz="2800" dirty="0">
                          <a:latin typeface="Arial" panose="020B0604020202020204" pitchFamily="34" charset="0"/>
                          <a:cs typeface="Arial" panose="020B0604020202020204" pitchFamily="34" charset="0"/>
                        </a:rPr>
                        <a:t>Percentage</a:t>
                      </a:r>
                    </a:p>
                  </a:txBody>
                  <a:tcPr>
                    <a:solidFill>
                      <a:schemeClr val="accent1">
                        <a:lumMod val="75000"/>
                      </a:schemeClr>
                    </a:solidFill>
                  </a:tcPr>
                </a:tc>
                <a:extLst>
                  <a:ext uri="{0D108BD9-81ED-4DB2-BD59-A6C34878D82A}">
                    <a16:rowId xmlns:a16="http://schemas.microsoft.com/office/drawing/2014/main" val="1087984260"/>
                  </a:ext>
                </a:extLst>
              </a:tr>
              <a:tr h="774086">
                <a:tc>
                  <a:txBody>
                    <a:bodyPr/>
                    <a:lstStyle/>
                    <a:p>
                      <a:pPr algn="ctr"/>
                      <a:r>
                        <a:rPr lang="en-GB" sz="2800" dirty="0">
                          <a:latin typeface="Arial" panose="020B0604020202020204" pitchFamily="34" charset="0"/>
                          <a:cs typeface="Arial" panose="020B0604020202020204" pitchFamily="34" charset="0"/>
                        </a:rPr>
                        <a:t>Component 1</a:t>
                      </a:r>
                    </a:p>
                  </a:txBody>
                  <a:tcPr>
                    <a:solidFill>
                      <a:schemeClr val="bg1"/>
                    </a:solidFill>
                  </a:tcPr>
                </a:tc>
                <a:tc>
                  <a:txBody>
                    <a:bodyPr/>
                    <a:lstStyle/>
                    <a:p>
                      <a:pPr algn="ctr"/>
                      <a:r>
                        <a:rPr lang="en-GB" sz="2800" dirty="0">
                          <a:latin typeface="Arial" panose="020B0604020202020204" pitchFamily="34" charset="0"/>
                          <a:cs typeface="Arial" panose="020B0604020202020204" pitchFamily="34" charset="0"/>
                        </a:rPr>
                        <a:t>50%</a:t>
                      </a:r>
                    </a:p>
                  </a:txBody>
                  <a:tcPr>
                    <a:solidFill>
                      <a:schemeClr val="bg1"/>
                    </a:solidFill>
                  </a:tcPr>
                </a:tc>
                <a:extLst>
                  <a:ext uri="{0D108BD9-81ED-4DB2-BD59-A6C34878D82A}">
                    <a16:rowId xmlns:a16="http://schemas.microsoft.com/office/drawing/2014/main" val="781697997"/>
                  </a:ext>
                </a:extLst>
              </a:tr>
              <a:tr h="774086">
                <a:tc>
                  <a:txBody>
                    <a:bodyPr/>
                    <a:lstStyle/>
                    <a:p>
                      <a:pPr algn="ctr"/>
                      <a:r>
                        <a:rPr lang="en-GB" sz="2800" dirty="0">
                          <a:latin typeface="Arial" panose="020B0604020202020204" pitchFamily="34" charset="0"/>
                          <a:cs typeface="Arial" panose="020B0604020202020204" pitchFamily="34" charset="0"/>
                        </a:rPr>
                        <a:t>Component 2</a:t>
                      </a:r>
                    </a:p>
                  </a:txBody>
                  <a:tcPr>
                    <a:solidFill>
                      <a:schemeClr val="bg1"/>
                    </a:solidFill>
                  </a:tcPr>
                </a:tc>
                <a:tc>
                  <a:txBody>
                    <a:bodyPr/>
                    <a:lstStyle/>
                    <a:p>
                      <a:pPr algn="ctr"/>
                      <a:r>
                        <a:rPr lang="en-GB" sz="2800" dirty="0">
                          <a:latin typeface="Arial" panose="020B0604020202020204" pitchFamily="34" charset="0"/>
                          <a:cs typeface="Arial" panose="020B0604020202020204" pitchFamily="34" charset="0"/>
                        </a:rPr>
                        <a:t>50%</a:t>
                      </a:r>
                    </a:p>
                  </a:txBody>
                  <a:tcPr>
                    <a:solidFill>
                      <a:schemeClr val="bg1"/>
                    </a:solidFill>
                  </a:tcPr>
                </a:tc>
                <a:extLst>
                  <a:ext uri="{0D108BD9-81ED-4DB2-BD59-A6C34878D82A}">
                    <a16:rowId xmlns:a16="http://schemas.microsoft.com/office/drawing/2014/main" val="598483515"/>
                  </a:ext>
                </a:extLst>
              </a:tr>
              <a:tr h="774086">
                <a:tc>
                  <a:txBody>
                    <a:bodyPr/>
                    <a:lstStyle/>
                    <a:p>
                      <a:pPr algn="ctr"/>
                      <a:r>
                        <a:rPr lang="en-GB" sz="2800" dirty="0">
                          <a:latin typeface="Arial" panose="020B0604020202020204" pitchFamily="34" charset="0"/>
                          <a:cs typeface="Arial" panose="020B0604020202020204" pitchFamily="34" charset="0"/>
                        </a:rPr>
                        <a:t>Total</a:t>
                      </a:r>
                    </a:p>
                  </a:txBody>
                  <a:tcPr>
                    <a:solidFill>
                      <a:schemeClr val="bg1"/>
                    </a:solidFill>
                  </a:tcPr>
                </a:tc>
                <a:tc>
                  <a:txBody>
                    <a:bodyPr/>
                    <a:lstStyle/>
                    <a:p>
                      <a:pPr algn="ctr"/>
                      <a:r>
                        <a:rPr lang="en-GB" sz="2800" dirty="0">
                          <a:latin typeface="Arial" panose="020B0604020202020204" pitchFamily="34" charset="0"/>
                          <a:cs typeface="Arial" panose="020B0604020202020204" pitchFamily="34" charset="0"/>
                        </a:rPr>
                        <a:t>100%</a:t>
                      </a:r>
                    </a:p>
                  </a:txBody>
                  <a:tcPr>
                    <a:solidFill>
                      <a:schemeClr val="bg1"/>
                    </a:solidFill>
                  </a:tcPr>
                </a:tc>
                <a:extLst>
                  <a:ext uri="{0D108BD9-81ED-4DB2-BD59-A6C34878D82A}">
                    <a16:rowId xmlns:a16="http://schemas.microsoft.com/office/drawing/2014/main" val="3978767330"/>
                  </a:ext>
                </a:extLst>
              </a:tr>
            </a:tbl>
          </a:graphicData>
        </a:graphic>
      </p:graphicFrame>
    </p:spTree>
    <p:extLst>
      <p:ext uri="{BB962C8B-B14F-4D97-AF65-F5344CB8AC3E}">
        <p14:creationId xmlns:p14="http://schemas.microsoft.com/office/powerpoint/2010/main" val="985299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8A7D5-2F54-0DA6-F923-BA34249A2816}"/>
              </a:ext>
            </a:extLst>
          </p:cNvPr>
          <p:cNvSpPr>
            <a:spLocks noGrp="1"/>
          </p:cNvSpPr>
          <p:nvPr>
            <p:ph type="title"/>
          </p:nvPr>
        </p:nvSpPr>
        <p:spPr>
          <a:xfrm>
            <a:off x="457200" y="-243408"/>
            <a:ext cx="8229600" cy="1143000"/>
          </a:xfrm>
        </p:spPr>
        <p:txBody>
          <a:bodyPr/>
          <a:lstStyle/>
          <a:p>
            <a:r>
              <a:rPr lang="en-GB" b="1" dirty="0"/>
              <a:t>Study Time Allocation</a:t>
            </a:r>
          </a:p>
        </p:txBody>
      </p:sp>
      <p:graphicFrame>
        <p:nvGraphicFramePr>
          <p:cNvPr id="4" name="Table 3">
            <a:extLst>
              <a:ext uri="{FF2B5EF4-FFF2-40B4-BE49-F238E27FC236}">
                <a16:creationId xmlns:a16="http://schemas.microsoft.com/office/drawing/2014/main" id="{53DBF6AA-1459-8FAB-9082-EEA399AC1DDC}"/>
              </a:ext>
            </a:extLst>
          </p:cNvPr>
          <p:cNvGraphicFramePr>
            <a:graphicFrameLocks noGrp="1"/>
          </p:cNvGraphicFramePr>
          <p:nvPr>
            <p:extLst>
              <p:ext uri="{D42A27DB-BD31-4B8C-83A1-F6EECF244321}">
                <p14:modId xmlns:p14="http://schemas.microsoft.com/office/powerpoint/2010/main" val="3997223462"/>
              </p:ext>
            </p:extLst>
          </p:nvPr>
        </p:nvGraphicFramePr>
        <p:xfrm>
          <a:off x="458343" y="1052736"/>
          <a:ext cx="8229600" cy="3976215"/>
        </p:xfrm>
        <a:graphic>
          <a:graphicData uri="http://schemas.openxmlformats.org/drawingml/2006/table">
            <a:tbl>
              <a:tblPr firstRow="1" bandRow="1">
                <a:tableStyleId>{D7AC3CCA-C797-4891-BE02-D94E43425B78}</a:tableStyleId>
              </a:tblPr>
              <a:tblGrid>
                <a:gridCol w="4041649">
                  <a:extLst>
                    <a:ext uri="{9D8B030D-6E8A-4147-A177-3AD203B41FA5}">
                      <a16:colId xmlns:a16="http://schemas.microsoft.com/office/drawing/2014/main" val="3519507550"/>
                    </a:ext>
                  </a:extLst>
                </a:gridCol>
                <a:gridCol w="1872208">
                  <a:extLst>
                    <a:ext uri="{9D8B030D-6E8A-4147-A177-3AD203B41FA5}">
                      <a16:colId xmlns:a16="http://schemas.microsoft.com/office/drawing/2014/main" val="2881360218"/>
                    </a:ext>
                  </a:extLst>
                </a:gridCol>
                <a:gridCol w="2315743">
                  <a:extLst>
                    <a:ext uri="{9D8B030D-6E8A-4147-A177-3AD203B41FA5}">
                      <a16:colId xmlns:a16="http://schemas.microsoft.com/office/drawing/2014/main" val="2211526420"/>
                    </a:ext>
                  </a:extLst>
                </a:gridCol>
              </a:tblGrid>
              <a:tr h="795243">
                <a:tc>
                  <a:txBody>
                    <a:bodyPr/>
                    <a:lstStyle/>
                    <a:p>
                      <a:r>
                        <a:rPr lang="en-GB" sz="2800" dirty="0">
                          <a:latin typeface="Arial" panose="020B0604020202020204" pitchFamily="34" charset="0"/>
                          <a:cs typeface="Arial" panose="020B0604020202020204" pitchFamily="34" charset="0"/>
                        </a:rPr>
                        <a:t>Activity Type</a:t>
                      </a:r>
                    </a:p>
                  </a:txBody>
                  <a:tcPr>
                    <a:solidFill>
                      <a:srgbClr val="00B0F0"/>
                    </a:solidFill>
                  </a:tcPr>
                </a:tc>
                <a:tc>
                  <a:txBody>
                    <a:bodyPr/>
                    <a:lstStyle/>
                    <a:p>
                      <a:r>
                        <a:rPr lang="en-GB" sz="2800" dirty="0">
                          <a:latin typeface="Arial" panose="020B0604020202020204" pitchFamily="34" charset="0"/>
                          <a:cs typeface="Arial" panose="020B0604020202020204" pitchFamily="34" charset="0"/>
                        </a:rPr>
                        <a:t>Hours</a:t>
                      </a:r>
                    </a:p>
                  </a:txBody>
                  <a:tcPr>
                    <a:solidFill>
                      <a:srgbClr val="00B0F0"/>
                    </a:solidFill>
                  </a:tcPr>
                </a:tc>
                <a:tc>
                  <a:txBody>
                    <a:bodyPr/>
                    <a:lstStyle/>
                    <a:p>
                      <a:r>
                        <a:rPr lang="en-GB" sz="2800" dirty="0">
                          <a:latin typeface="Arial" panose="020B0604020202020204" pitchFamily="34" charset="0"/>
                          <a:cs typeface="Arial" panose="020B0604020202020204" pitchFamily="34" charset="0"/>
                        </a:rPr>
                        <a:t>Percentage</a:t>
                      </a:r>
                    </a:p>
                  </a:txBody>
                  <a:tcPr>
                    <a:solidFill>
                      <a:srgbClr val="00B0F0"/>
                    </a:solidFill>
                  </a:tcPr>
                </a:tc>
                <a:extLst>
                  <a:ext uri="{0D108BD9-81ED-4DB2-BD59-A6C34878D82A}">
                    <a16:rowId xmlns:a16="http://schemas.microsoft.com/office/drawing/2014/main" val="4255318700"/>
                  </a:ext>
                </a:extLst>
              </a:tr>
              <a:tr h="795243">
                <a:tc>
                  <a:txBody>
                    <a:bodyPr/>
                    <a:lstStyle/>
                    <a:p>
                      <a:pPr algn="ctr"/>
                      <a:r>
                        <a:rPr lang="en-GB" sz="2800" dirty="0">
                          <a:latin typeface="Arial" panose="020B0604020202020204" pitchFamily="34" charset="0"/>
                          <a:cs typeface="Arial" panose="020B0604020202020204" pitchFamily="34" charset="0"/>
                        </a:rPr>
                        <a:t>Scheduled learning</a:t>
                      </a:r>
                    </a:p>
                  </a:txBody>
                  <a:tcPr>
                    <a:solidFill>
                      <a:schemeClr val="bg1"/>
                    </a:solidFill>
                  </a:tcPr>
                </a:tc>
                <a:tc>
                  <a:txBody>
                    <a:bodyPr/>
                    <a:lstStyle/>
                    <a:p>
                      <a:pPr algn="ctr"/>
                      <a:r>
                        <a:rPr lang="en-GB" sz="2800" dirty="0">
                          <a:latin typeface="Arial" panose="020B0604020202020204" pitchFamily="34" charset="0"/>
                          <a:cs typeface="Arial" panose="020B0604020202020204" pitchFamily="34" charset="0"/>
                        </a:rPr>
                        <a:t>48</a:t>
                      </a:r>
                    </a:p>
                  </a:txBody>
                  <a:tcPr>
                    <a:solidFill>
                      <a:schemeClr val="bg1"/>
                    </a:solidFill>
                  </a:tcPr>
                </a:tc>
                <a:tc>
                  <a:txBody>
                    <a:bodyPr/>
                    <a:lstStyle/>
                    <a:p>
                      <a:pPr algn="ctr"/>
                      <a:r>
                        <a:rPr lang="en-GB" sz="2800" dirty="0">
                          <a:latin typeface="Arial" panose="020B0604020202020204" pitchFamily="34" charset="0"/>
                          <a:cs typeface="Arial" panose="020B0604020202020204" pitchFamily="34" charset="0"/>
                        </a:rPr>
                        <a:t>24%</a:t>
                      </a:r>
                    </a:p>
                  </a:txBody>
                  <a:tcPr>
                    <a:solidFill>
                      <a:schemeClr val="bg1"/>
                    </a:solidFill>
                  </a:tcPr>
                </a:tc>
                <a:extLst>
                  <a:ext uri="{0D108BD9-81ED-4DB2-BD59-A6C34878D82A}">
                    <a16:rowId xmlns:a16="http://schemas.microsoft.com/office/drawing/2014/main" val="3797068668"/>
                  </a:ext>
                </a:extLst>
              </a:tr>
              <a:tr h="795243">
                <a:tc>
                  <a:txBody>
                    <a:bodyPr/>
                    <a:lstStyle/>
                    <a:p>
                      <a:pPr algn="ctr"/>
                      <a:r>
                        <a:rPr lang="en-GB" sz="2800" dirty="0">
                          <a:latin typeface="Arial" panose="020B0604020202020204" pitchFamily="34" charset="0"/>
                          <a:cs typeface="Arial" panose="020B0604020202020204" pitchFamily="34" charset="0"/>
                        </a:rPr>
                        <a:t>Independent learning</a:t>
                      </a:r>
                    </a:p>
                  </a:txBody>
                  <a:tcPr>
                    <a:solidFill>
                      <a:schemeClr val="bg1"/>
                    </a:solidFill>
                  </a:tcPr>
                </a:tc>
                <a:tc>
                  <a:txBody>
                    <a:bodyPr/>
                    <a:lstStyle/>
                    <a:p>
                      <a:pPr algn="ctr"/>
                      <a:r>
                        <a:rPr lang="en-GB" sz="2800" dirty="0">
                          <a:latin typeface="Arial" panose="020B0604020202020204" pitchFamily="34" charset="0"/>
                          <a:cs typeface="Arial" panose="020B0604020202020204" pitchFamily="34" charset="0"/>
                        </a:rPr>
                        <a:t>152</a:t>
                      </a:r>
                    </a:p>
                  </a:txBody>
                  <a:tcPr>
                    <a:solidFill>
                      <a:schemeClr val="bg1"/>
                    </a:solidFill>
                  </a:tcPr>
                </a:tc>
                <a:tc>
                  <a:txBody>
                    <a:bodyPr/>
                    <a:lstStyle/>
                    <a:p>
                      <a:pPr algn="ctr"/>
                      <a:r>
                        <a:rPr lang="en-GB" sz="2800" dirty="0">
                          <a:latin typeface="Arial" panose="020B0604020202020204" pitchFamily="34" charset="0"/>
                          <a:cs typeface="Arial" panose="020B0604020202020204" pitchFamily="34" charset="0"/>
                        </a:rPr>
                        <a:t>76%</a:t>
                      </a:r>
                    </a:p>
                  </a:txBody>
                  <a:tcPr>
                    <a:solidFill>
                      <a:schemeClr val="bg1"/>
                    </a:solidFill>
                  </a:tcPr>
                </a:tc>
                <a:extLst>
                  <a:ext uri="{0D108BD9-81ED-4DB2-BD59-A6C34878D82A}">
                    <a16:rowId xmlns:a16="http://schemas.microsoft.com/office/drawing/2014/main" val="927234006"/>
                  </a:ext>
                </a:extLst>
              </a:tr>
              <a:tr h="795243">
                <a:tc>
                  <a:txBody>
                    <a:bodyPr/>
                    <a:lstStyle/>
                    <a:p>
                      <a:pPr algn="ctr"/>
                      <a:r>
                        <a:rPr lang="en-GB" sz="2800" dirty="0">
                          <a:latin typeface="Arial" panose="020B0604020202020204" pitchFamily="34" charset="0"/>
                          <a:cs typeface="Arial" panose="020B0604020202020204" pitchFamily="34" charset="0"/>
                        </a:rPr>
                        <a:t>Placement Learning</a:t>
                      </a:r>
                    </a:p>
                  </a:txBody>
                  <a:tcPr>
                    <a:solidFill>
                      <a:schemeClr val="bg1"/>
                    </a:solidFill>
                  </a:tcPr>
                </a:tc>
                <a:tc>
                  <a:txBody>
                    <a:bodyPr/>
                    <a:lstStyle/>
                    <a:p>
                      <a:pPr algn="ctr"/>
                      <a:r>
                        <a:rPr lang="en-GB" sz="2800" dirty="0">
                          <a:latin typeface="Arial" panose="020B0604020202020204" pitchFamily="34" charset="0"/>
                          <a:cs typeface="Arial" panose="020B0604020202020204" pitchFamily="34" charset="0"/>
                        </a:rPr>
                        <a:t>0</a:t>
                      </a:r>
                    </a:p>
                  </a:txBody>
                  <a:tcPr>
                    <a:solidFill>
                      <a:schemeClr val="bg1"/>
                    </a:solidFill>
                  </a:tcPr>
                </a:tc>
                <a:tc>
                  <a:txBody>
                    <a:bodyPr/>
                    <a:lstStyle/>
                    <a:p>
                      <a:pPr algn="ctr"/>
                      <a:r>
                        <a:rPr lang="en-GB" sz="2800" dirty="0">
                          <a:latin typeface="Arial" panose="020B0604020202020204" pitchFamily="34" charset="0"/>
                          <a:cs typeface="Arial" panose="020B0604020202020204" pitchFamily="34" charset="0"/>
                        </a:rPr>
                        <a:t>0%</a:t>
                      </a:r>
                    </a:p>
                  </a:txBody>
                  <a:tcPr>
                    <a:solidFill>
                      <a:schemeClr val="bg1"/>
                    </a:solidFill>
                  </a:tcPr>
                </a:tc>
                <a:extLst>
                  <a:ext uri="{0D108BD9-81ED-4DB2-BD59-A6C34878D82A}">
                    <a16:rowId xmlns:a16="http://schemas.microsoft.com/office/drawing/2014/main" val="442324517"/>
                  </a:ext>
                </a:extLst>
              </a:tr>
              <a:tr h="795243">
                <a:tc>
                  <a:txBody>
                    <a:bodyPr/>
                    <a:lstStyle/>
                    <a:p>
                      <a:pPr algn="ctr"/>
                      <a:r>
                        <a:rPr lang="en-GB" sz="2800" dirty="0">
                          <a:latin typeface="Arial" panose="020B0604020202020204" pitchFamily="34" charset="0"/>
                          <a:cs typeface="Arial" panose="020B0604020202020204" pitchFamily="34" charset="0"/>
                        </a:rPr>
                        <a:t>Total</a:t>
                      </a:r>
                    </a:p>
                  </a:txBody>
                  <a:tcPr>
                    <a:solidFill>
                      <a:schemeClr val="bg1"/>
                    </a:solidFill>
                  </a:tcPr>
                </a:tc>
                <a:tc>
                  <a:txBody>
                    <a:bodyPr/>
                    <a:lstStyle/>
                    <a:p>
                      <a:pPr algn="ctr"/>
                      <a:r>
                        <a:rPr lang="en-GB" sz="2800" dirty="0">
                          <a:latin typeface="Arial" panose="020B0604020202020204" pitchFamily="34" charset="0"/>
                          <a:cs typeface="Arial" panose="020B0604020202020204" pitchFamily="34" charset="0"/>
                        </a:rPr>
                        <a:t>200</a:t>
                      </a:r>
                    </a:p>
                  </a:txBody>
                  <a:tcPr>
                    <a:solidFill>
                      <a:schemeClr val="bg1"/>
                    </a:solidFill>
                  </a:tcPr>
                </a:tc>
                <a:tc>
                  <a:txBody>
                    <a:bodyPr/>
                    <a:lstStyle/>
                    <a:p>
                      <a:pPr algn="ctr"/>
                      <a:r>
                        <a:rPr lang="en-GB" sz="2800" dirty="0">
                          <a:latin typeface="Arial" panose="020B0604020202020204" pitchFamily="34" charset="0"/>
                          <a:cs typeface="Arial" panose="020B0604020202020204" pitchFamily="34" charset="0"/>
                        </a:rPr>
                        <a:t>100%</a:t>
                      </a:r>
                    </a:p>
                  </a:txBody>
                  <a:tcPr>
                    <a:solidFill>
                      <a:schemeClr val="bg1"/>
                    </a:solidFill>
                  </a:tcPr>
                </a:tc>
                <a:extLst>
                  <a:ext uri="{0D108BD9-81ED-4DB2-BD59-A6C34878D82A}">
                    <a16:rowId xmlns:a16="http://schemas.microsoft.com/office/drawing/2014/main" val="1856216853"/>
                  </a:ext>
                </a:extLst>
              </a:tr>
            </a:tbl>
          </a:graphicData>
        </a:graphic>
      </p:graphicFrame>
    </p:spTree>
    <p:extLst>
      <p:ext uri="{BB962C8B-B14F-4D97-AF65-F5344CB8AC3E}">
        <p14:creationId xmlns:p14="http://schemas.microsoft.com/office/powerpoint/2010/main" val="1515009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D209F-62AD-D022-5CC3-6D5D6DF8C77D}"/>
              </a:ext>
            </a:extLst>
          </p:cNvPr>
          <p:cNvSpPr>
            <a:spLocks noGrp="1"/>
          </p:cNvSpPr>
          <p:nvPr>
            <p:ph type="title"/>
          </p:nvPr>
        </p:nvSpPr>
        <p:spPr>
          <a:xfrm>
            <a:off x="457200" y="-171400"/>
            <a:ext cx="8229600" cy="1143000"/>
          </a:xfrm>
        </p:spPr>
        <p:txBody>
          <a:bodyPr/>
          <a:lstStyle/>
          <a:p>
            <a:r>
              <a:rPr lang="en-GB" b="1" dirty="0"/>
              <a:t>Today’s Session</a:t>
            </a:r>
          </a:p>
        </p:txBody>
      </p:sp>
      <p:sp>
        <p:nvSpPr>
          <p:cNvPr id="3" name="Content Placeholder 2">
            <a:extLst>
              <a:ext uri="{FF2B5EF4-FFF2-40B4-BE49-F238E27FC236}">
                <a16:creationId xmlns:a16="http://schemas.microsoft.com/office/drawing/2014/main" id="{19FEFA8C-9ABE-E43D-E2B3-4ABDE1B34870}"/>
              </a:ext>
            </a:extLst>
          </p:cNvPr>
          <p:cNvSpPr>
            <a:spLocks noGrp="1"/>
          </p:cNvSpPr>
          <p:nvPr>
            <p:ph idx="1"/>
          </p:nvPr>
        </p:nvSpPr>
        <p:spPr>
          <a:xfrm>
            <a:off x="251520" y="764704"/>
            <a:ext cx="8229600" cy="3917032"/>
          </a:xfrm>
        </p:spPr>
        <p:txBody>
          <a:bodyPr>
            <a:normAutofit fontScale="92500" lnSpcReduction="10000"/>
          </a:bodyPr>
          <a:lstStyle/>
          <a:p>
            <a:pPr>
              <a:lnSpc>
                <a:spcPct val="150000"/>
              </a:lnSpc>
              <a:spcBef>
                <a:spcPts val="0"/>
              </a:spcBef>
            </a:pPr>
            <a:r>
              <a:rPr lang="en-GB" dirty="0">
                <a:latin typeface="Arial" panose="020B0604020202020204" pitchFamily="34" charset="0"/>
                <a:cs typeface="Arial" panose="020B0604020202020204" pitchFamily="34" charset="0"/>
              </a:rPr>
              <a:t>Session 1 – Business Environment and Business Function</a:t>
            </a:r>
          </a:p>
          <a:p>
            <a:pPr>
              <a:lnSpc>
                <a:spcPct val="150000"/>
              </a:lnSpc>
              <a:spcBef>
                <a:spcPts val="0"/>
              </a:spcBef>
            </a:pPr>
            <a:r>
              <a:rPr lang="en-GB" dirty="0">
                <a:latin typeface="Arial" panose="020B0604020202020204" pitchFamily="34" charset="0"/>
                <a:cs typeface="Arial" panose="020B0604020202020204" pitchFamily="34" charset="0"/>
              </a:rPr>
              <a:t>Session 2 – Organisation Structures</a:t>
            </a:r>
          </a:p>
          <a:p>
            <a:pPr>
              <a:lnSpc>
                <a:spcPct val="150000"/>
              </a:lnSpc>
              <a:spcBef>
                <a:spcPts val="0"/>
              </a:spcBef>
            </a:pPr>
            <a:r>
              <a:rPr lang="en-GB" dirty="0">
                <a:latin typeface="Arial" panose="020B0604020202020204" pitchFamily="34" charset="0"/>
                <a:cs typeface="Arial" panose="020B0604020202020204" pitchFamily="34" charset="0"/>
              </a:rPr>
              <a:t>Session 3 – Organisation Culture, Role of Management, Leadership Style and Stakeholder Relationship</a:t>
            </a:r>
          </a:p>
        </p:txBody>
      </p:sp>
    </p:spTree>
    <p:extLst>
      <p:ext uri="{BB962C8B-B14F-4D97-AF65-F5344CB8AC3E}">
        <p14:creationId xmlns:p14="http://schemas.microsoft.com/office/powerpoint/2010/main" val="106217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66A7471-B1C2-01E9-0DC3-3775B39E03A2}"/>
              </a:ext>
            </a:extLst>
          </p:cNvPr>
          <p:cNvSpPr/>
          <p:nvPr/>
        </p:nvSpPr>
        <p:spPr>
          <a:xfrm>
            <a:off x="719572" y="476672"/>
            <a:ext cx="7704856" cy="475252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6600" dirty="0">
                <a:latin typeface="Arial" panose="020B0604020202020204" pitchFamily="34" charset="0"/>
                <a:cs typeface="Arial" panose="020B0604020202020204" pitchFamily="34" charset="0"/>
              </a:rPr>
              <a:t>SESSION 1</a:t>
            </a:r>
          </a:p>
        </p:txBody>
      </p:sp>
    </p:spTree>
    <p:extLst>
      <p:ext uri="{BB962C8B-B14F-4D97-AF65-F5344CB8AC3E}">
        <p14:creationId xmlns:p14="http://schemas.microsoft.com/office/powerpoint/2010/main" val="1545057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Session 1</a:t>
            </a:r>
          </a:p>
        </p:txBody>
      </p:sp>
      <p:sp>
        <p:nvSpPr>
          <p:cNvPr id="3" name="Content Placeholder 2"/>
          <p:cNvSpPr>
            <a:spLocks noGrp="1"/>
          </p:cNvSpPr>
          <p:nvPr>
            <p:ph idx="1"/>
          </p:nvPr>
        </p:nvSpPr>
        <p:spPr>
          <a:xfrm>
            <a:off x="251520" y="1417638"/>
            <a:ext cx="8435280" cy="4099595"/>
          </a:xfrm>
        </p:spPr>
        <p:txBody>
          <a:bodyPr>
            <a:normAutofit/>
          </a:bodyPr>
          <a:lstStyle/>
          <a:p>
            <a:pPr>
              <a:lnSpc>
                <a:spcPct val="150000"/>
              </a:lnSpc>
              <a:spcBef>
                <a:spcPts val="0"/>
              </a:spcBef>
              <a:buFont typeface="Wingdings" panose="05000000000000000000" pitchFamily="2" charset="2"/>
              <a:buChar char="q"/>
            </a:pPr>
            <a:r>
              <a:rPr lang="en-GB" sz="4000" kern="100" dirty="0">
                <a:effectLst/>
                <a:latin typeface="Arial" panose="020B0604020202020204" pitchFamily="34" charset="0"/>
                <a:ea typeface="Aptos" panose="020B0004020202020204" pitchFamily="34" charset="0"/>
                <a:cs typeface="Arial" panose="020B0604020202020204" pitchFamily="34" charset="0"/>
              </a:rPr>
              <a:t>Business Environment</a:t>
            </a:r>
          </a:p>
          <a:p>
            <a:pPr>
              <a:lnSpc>
                <a:spcPct val="150000"/>
              </a:lnSpc>
              <a:spcBef>
                <a:spcPts val="0"/>
              </a:spcBef>
              <a:buFont typeface="Wingdings" panose="05000000000000000000" pitchFamily="2" charset="2"/>
              <a:buChar char="q"/>
            </a:pPr>
            <a:r>
              <a:rPr lang="en-GB" sz="4000" kern="100" dirty="0">
                <a:effectLst/>
                <a:latin typeface="Arial" panose="020B0604020202020204" pitchFamily="34" charset="0"/>
                <a:ea typeface="Aptos" panose="020B0004020202020204" pitchFamily="34" charset="0"/>
                <a:cs typeface="Arial" panose="020B0604020202020204" pitchFamily="34" charset="0"/>
              </a:rPr>
              <a:t>Business Function</a:t>
            </a:r>
          </a:p>
          <a:p>
            <a:pPr marL="0" indent="0" algn="just">
              <a:buNone/>
            </a:pPr>
            <a:endParaRPr lang="en-GB" dirty="0">
              <a:solidFill>
                <a:srgbClr val="29A5D6"/>
              </a:solidFill>
              <a:latin typeface="Open Sans"/>
            </a:endParaRPr>
          </a:p>
          <a:p>
            <a:pPr algn="just">
              <a:buFont typeface="Wingdings" panose="05000000000000000000" pitchFamily="2" charset="2"/>
              <a:buChar char="Ø"/>
            </a:pPr>
            <a:endParaRPr lang="en-GB" dirty="0">
              <a:solidFill>
                <a:srgbClr val="29A5D6"/>
              </a:solidFill>
              <a:latin typeface="Open Sans"/>
            </a:endParaRPr>
          </a:p>
          <a:p>
            <a:pPr algn="just">
              <a:buFont typeface="Wingdings" panose="05000000000000000000" pitchFamily="2" charset="2"/>
              <a:buChar char="Ø"/>
            </a:pPr>
            <a:endParaRPr lang="en-GB" dirty="0">
              <a:solidFill>
                <a:srgbClr val="29A5D6"/>
              </a:solidFill>
              <a:latin typeface="Open Sans"/>
            </a:endParaRPr>
          </a:p>
          <a:p>
            <a:pPr algn="just">
              <a:buFont typeface="Wingdings" panose="05000000000000000000" pitchFamily="2" charset="2"/>
              <a:buChar char="Ø"/>
            </a:pPr>
            <a:endParaRPr lang="en-US" b="0" i="0" u="none" strike="noStrike" dirty="0">
              <a:solidFill>
                <a:srgbClr val="29A5D6"/>
              </a:solidFill>
              <a:effectLst/>
              <a:latin typeface="Open Sans"/>
            </a:endParaRPr>
          </a:p>
          <a:p>
            <a:pPr algn="just">
              <a:buFont typeface="Wingdings" panose="05000000000000000000" pitchFamily="2" charset="2"/>
              <a:buChar char="Ø"/>
            </a:pPr>
            <a:endParaRPr lang="en-GB" dirty="0"/>
          </a:p>
        </p:txBody>
      </p:sp>
    </p:spTree>
    <p:extLst>
      <p:ext uri="{BB962C8B-B14F-4D97-AF65-F5344CB8AC3E}">
        <p14:creationId xmlns:p14="http://schemas.microsoft.com/office/powerpoint/2010/main" val="4228389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66135" y="-243408"/>
            <a:ext cx="8229600" cy="1143000"/>
          </a:xfrm>
        </p:spPr>
        <p:txBody>
          <a:bodyPr>
            <a:normAutofit/>
          </a:bodyPr>
          <a:lstStyle/>
          <a:p>
            <a:r>
              <a:rPr lang="en-GB" b="1" dirty="0"/>
              <a:t>BUSINESS &amp;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23528" y="620688"/>
            <a:ext cx="8229600" cy="4824536"/>
          </a:xfrm>
        </p:spPr>
        <p:txBody>
          <a:bodyPr>
            <a:normAutofit/>
          </a:bodyPr>
          <a:lstStyle/>
          <a:p>
            <a:pPr>
              <a:lnSpc>
                <a:spcPct val="150000"/>
              </a:lnSpc>
              <a:spcBef>
                <a:spcPts val="0"/>
              </a:spcBef>
              <a:buFont typeface="Wingdings" panose="05000000000000000000" pitchFamily="2" charset="2"/>
              <a:buChar char="q"/>
            </a:pPr>
            <a:r>
              <a:rPr lang="en-GB" sz="1800" kern="100" dirty="0">
                <a:effectLst/>
                <a:latin typeface="Arial" panose="020B0604020202020204" pitchFamily="34" charset="0"/>
                <a:ea typeface="Aptos" panose="020B0004020202020204" pitchFamily="34" charset="0"/>
                <a:cs typeface="Arial" panose="020B0604020202020204" pitchFamily="34" charset="0"/>
              </a:rPr>
              <a:t>Business can be seen as a specific activity e.g. a retail business in which a company is making use of the internet and social media for marketing of their products. </a:t>
            </a:r>
          </a:p>
          <a:p>
            <a:pPr>
              <a:lnSpc>
                <a:spcPct val="150000"/>
              </a:lnSpc>
              <a:spcBef>
                <a:spcPts val="0"/>
              </a:spcBef>
              <a:buFont typeface="Wingdings" panose="05000000000000000000" pitchFamily="2" charset="2"/>
              <a:buChar char="q"/>
            </a:pPr>
            <a:r>
              <a:rPr lang="en-GB" sz="1800" kern="100" dirty="0">
                <a:effectLst/>
                <a:latin typeface="Arial" panose="020B0604020202020204" pitchFamily="34" charset="0"/>
                <a:ea typeface="Aptos" panose="020B0004020202020204" pitchFamily="34" charset="0"/>
                <a:cs typeface="Arial" panose="020B0604020202020204" pitchFamily="34" charset="0"/>
              </a:rPr>
              <a:t>Business environment is a combination of dynamic, complex, and uncontrollable external factors within which a business is to be operated.</a:t>
            </a:r>
          </a:p>
          <a:p>
            <a:pPr>
              <a:lnSpc>
                <a:spcPct val="150000"/>
              </a:lnSpc>
              <a:spcBef>
                <a:spcPts val="0"/>
              </a:spcBef>
              <a:buFont typeface="Wingdings" panose="05000000000000000000" pitchFamily="2" charset="2"/>
              <a:buChar char="q"/>
            </a:pPr>
            <a:r>
              <a:rPr lang="en-GB" sz="1800" kern="100" dirty="0">
                <a:effectLst/>
                <a:latin typeface="Arial" panose="020B0604020202020204" pitchFamily="34" charset="0"/>
                <a:ea typeface="Aptos" panose="020B0004020202020204" pitchFamily="34" charset="0"/>
                <a:cs typeface="Arial" panose="020B0604020202020204" pitchFamily="34" charset="0"/>
              </a:rPr>
              <a:t> Business organisations interact and transact with the business environment.</a:t>
            </a:r>
          </a:p>
          <a:p>
            <a:pPr>
              <a:lnSpc>
                <a:spcPct val="150000"/>
              </a:lnSpc>
              <a:spcBef>
                <a:spcPts val="0"/>
              </a:spcBef>
              <a:buFont typeface="Wingdings" panose="05000000000000000000" pitchFamily="2" charset="2"/>
              <a:buChar char="q"/>
            </a:pPr>
            <a:r>
              <a:rPr lang="en-GB" sz="1800" kern="100" dirty="0">
                <a:effectLst/>
                <a:latin typeface="Arial" panose="020B0604020202020204" pitchFamily="34" charset="0"/>
                <a:ea typeface="Aptos" panose="020B0004020202020204" pitchFamily="34" charset="0"/>
                <a:cs typeface="Arial" panose="020B0604020202020204" pitchFamily="34" charset="0"/>
              </a:rPr>
              <a:t> Therefore business organisation and business environment are directly related. The business environment influences the scope and direction of business activity.</a:t>
            </a:r>
          </a:p>
        </p:txBody>
      </p:sp>
    </p:spTree>
    <p:extLst>
      <p:ext uri="{BB962C8B-B14F-4D97-AF65-F5344CB8AC3E}">
        <p14:creationId xmlns:p14="http://schemas.microsoft.com/office/powerpoint/2010/main" val="180914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243408"/>
            <a:ext cx="8229600" cy="1143000"/>
          </a:xfrm>
        </p:spPr>
        <p:txBody>
          <a:bodyPr>
            <a:normAutofit fontScale="90000"/>
          </a:bodyPr>
          <a:lstStyle/>
          <a:p>
            <a:r>
              <a:rPr lang="en-GB" b="1" dirty="0"/>
              <a:t>Nature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23528" y="692696"/>
            <a:ext cx="8229600" cy="4536504"/>
          </a:xfrm>
        </p:spPr>
        <p:txBody>
          <a:bodyPr>
            <a:noAutofit/>
          </a:bodyPr>
          <a:lstStyle/>
          <a:p>
            <a:pPr marL="0" indent="0">
              <a:lnSpc>
                <a:spcPct val="15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Every organisation operates in a certain kind of environment. Each organisation has some opportunities and threats associated with various forces which may be external or internal in nature. </a:t>
            </a:r>
          </a:p>
        </p:txBody>
      </p:sp>
      <p:pic>
        <p:nvPicPr>
          <p:cNvPr id="5" name="Picture 4">
            <a:extLst>
              <a:ext uri="{FF2B5EF4-FFF2-40B4-BE49-F238E27FC236}">
                <a16:creationId xmlns:a16="http://schemas.microsoft.com/office/drawing/2014/main" id="{81AB0D0E-14D9-A6BE-89C3-B6DBE22E7C46}"/>
              </a:ext>
            </a:extLst>
          </p:cNvPr>
          <p:cNvPicPr>
            <a:picLocks noChangeAspect="1"/>
          </p:cNvPicPr>
          <p:nvPr/>
        </p:nvPicPr>
        <p:blipFill>
          <a:blip r:embed="rId2"/>
          <a:stretch>
            <a:fillRect/>
          </a:stretch>
        </p:blipFill>
        <p:spPr>
          <a:xfrm>
            <a:off x="1648328" y="1988840"/>
            <a:ext cx="5580000" cy="3457187"/>
          </a:xfrm>
          <a:prstGeom prst="rect">
            <a:avLst/>
          </a:prstGeom>
          <a:ln>
            <a:solidFill>
              <a:srgbClr val="FF0000"/>
            </a:solidFill>
          </a:ln>
        </p:spPr>
      </p:pic>
    </p:spTree>
    <p:extLst>
      <p:ext uri="{BB962C8B-B14F-4D97-AF65-F5344CB8AC3E}">
        <p14:creationId xmlns:p14="http://schemas.microsoft.com/office/powerpoint/2010/main" val="1763974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5A7C1-B5AD-9F4F-362C-A5F0811673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E5ECC1-7AF0-E130-452B-54303083CC2B}"/>
              </a:ext>
            </a:extLst>
          </p:cNvPr>
          <p:cNvSpPr>
            <a:spLocks noGrp="1"/>
          </p:cNvSpPr>
          <p:nvPr>
            <p:ph type="title"/>
          </p:nvPr>
        </p:nvSpPr>
        <p:spPr>
          <a:xfrm>
            <a:off x="457200" y="-243408"/>
            <a:ext cx="8229600" cy="1143000"/>
          </a:xfrm>
        </p:spPr>
        <p:txBody>
          <a:bodyPr>
            <a:normAutofit fontScale="90000"/>
          </a:bodyPr>
          <a:lstStyle/>
          <a:p>
            <a:r>
              <a:rPr lang="en-GB" b="1" dirty="0"/>
              <a:t>Nature of Business Environment</a:t>
            </a:r>
          </a:p>
        </p:txBody>
      </p:sp>
      <p:sp>
        <p:nvSpPr>
          <p:cNvPr id="3" name="Content Placeholder 2">
            <a:extLst>
              <a:ext uri="{FF2B5EF4-FFF2-40B4-BE49-F238E27FC236}">
                <a16:creationId xmlns:a16="http://schemas.microsoft.com/office/drawing/2014/main" id="{FD2D2CB8-268B-1FF3-2835-D62505DF8DB7}"/>
              </a:ext>
            </a:extLst>
          </p:cNvPr>
          <p:cNvSpPr>
            <a:spLocks noGrp="1"/>
          </p:cNvSpPr>
          <p:nvPr>
            <p:ph idx="1"/>
          </p:nvPr>
        </p:nvSpPr>
        <p:spPr>
          <a:xfrm>
            <a:off x="323528" y="692696"/>
            <a:ext cx="8229600" cy="4824536"/>
          </a:xfrm>
        </p:spPr>
        <p:txBody>
          <a:bodyPr>
            <a:noAutofit/>
          </a:bodyPr>
          <a:lstStyle/>
          <a:p>
            <a:pPr marL="0" indent="0">
              <a:lnSpc>
                <a:spcPct val="150000"/>
              </a:lnSpc>
              <a:spcBef>
                <a:spcPts val="0"/>
              </a:spcBef>
              <a:buNone/>
            </a:pPr>
            <a:r>
              <a:rPr lang="en-GB" sz="2200" b="1" kern="100" dirty="0">
                <a:effectLst/>
                <a:latin typeface="Arial" panose="020B0604020202020204" pitchFamily="34" charset="0"/>
                <a:ea typeface="Aptos" panose="020B0004020202020204" pitchFamily="34" charset="0"/>
                <a:cs typeface="Arial" panose="020B0604020202020204" pitchFamily="34" charset="0"/>
              </a:rPr>
              <a:t>1. Dynamic</a:t>
            </a:r>
            <a:r>
              <a:rPr lang="en-GB" sz="2200" kern="100" dirty="0">
                <a:effectLst/>
                <a:latin typeface="Arial" panose="020B0604020202020204" pitchFamily="34" charset="0"/>
                <a:ea typeface="Aptos" panose="020B0004020202020204" pitchFamily="34" charset="0"/>
                <a:cs typeface="Arial" panose="020B0604020202020204" pitchFamily="34" charset="0"/>
              </a:rPr>
              <a:t>: Business environments such as internal and external business environments are highly flexible and keep on changing. For example, changing customer preferences, new competitors entering the market, novel technology, new marketing channels, new government policies and changing demography. </a:t>
            </a:r>
          </a:p>
          <a:p>
            <a:pPr marL="0" indent="0">
              <a:lnSpc>
                <a:spcPct val="150000"/>
              </a:lnSpc>
              <a:spcBef>
                <a:spcPts val="0"/>
              </a:spcBef>
              <a:buNone/>
            </a:pPr>
            <a:r>
              <a:rPr lang="en-GB" sz="2200" b="1" kern="100" dirty="0">
                <a:effectLst/>
                <a:latin typeface="Arial" panose="020B0604020202020204" pitchFamily="34" charset="0"/>
                <a:ea typeface="Aptos" panose="020B0004020202020204" pitchFamily="34" charset="0"/>
                <a:cs typeface="Arial" panose="020B0604020202020204" pitchFamily="34" charset="0"/>
              </a:rPr>
              <a:t>2. Uncertain</a:t>
            </a:r>
            <a:r>
              <a:rPr lang="en-GB" sz="2200" kern="100" dirty="0">
                <a:effectLst/>
                <a:latin typeface="Arial" panose="020B0604020202020204" pitchFamily="34" charset="0"/>
                <a:ea typeface="Aptos" panose="020B0004020202020204" pitchFamily="34" charset="0"/>
                <a:cs typeface="Arial" panose="020B0604020202020204" pitchFamily="34" charset="0"/>
              </a:rPr>
              <a:t>: It is very difficult to pre-assume with any degree of certainty about the factors influencing the business environment because they continue to fluctuate very quickly. </a:t>
            </a:r>
          </a:p>
        </p:txBody>
      </p:sp>
    </p:spTree>
    <p:extLst>
      <p:ext uri="{BB962C8B-B14F-4D97-AF65-F5344CB8AC3E}">
        <p14:creationId xmlns:p14="http://schemas.microsoft.com/office/powerpoint/2010/main" val="1353286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243408"/>
            <a:ext cx="8229600" cy="1143000"/>
          </a:xfrm>
        </p:spPr>
        <p:txBody>
          <a:bodyPr>
            <a:normAutofit fontScale="90000"/>
          </a:bodyPr>
          <a:lstStyle/>
          <a:p>
            <a:r>
              <a:rPr lang="en-GB" b="1" dirty="0"/>
              <a:t>Nature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251520" y="692696"/>
            <a:ext cx="8640960" cy="4536504"/>
          </a:xfrm>
        </p:spPr>
        <p:txBody>
          <a:bodyPr>
            <a:noAutofit/>
          </a:bodyPr>
          <a:lstStyle/>
          <a:p>
            <a:pPr marL="0" indent="0">
              <a:lnSpc>
                <a:spcPct val="15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3. Complex</a:t>
            </a:r>
            <a:r>
              <a:rPr lang="en-GB" sz="2000" kern="100" dirty="0">
                <a:effectLst/>
                <a:latin typeface="Arial" panose="020B0604020202020204" pitchFamily="34" charset="0"/>
                <a:ea typeface="Aptos" panose="020B0004020202020204" pitchFamily="34" charset="0"/>
                <a:cs typeface="Arial" panose="020B0604020202020204" pitchFamily="34" charset="0"/>
              </a:rPr>
              <a:t>: The business environment is complex as it is continuously exposed to uncertain challenges such as technological disruptions, global competition, leadership change, shifting economic, social, and regulatory conditions etc. It may be easy to scan the environment but its impact on business decisions will be difficult to estimate. It is very difficult for a firm to survive and prosper in such an uncertain environment. </a:t>
            </a:r>
          </a:p>
          <a:p>
            <a:pPr marL="0" indent="0">
              <a:lnSpc>
                <a:spcPct val="15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4. Relativity</a:t>
            </a:r>
            <a:r>
              <a:rPr lang="en-GB" sz="2000" kern="100" dirty="0">
                <a:effectLst/>
                <a:latin typeface="Arial" panose="020B0604020202020204" pitchFamily="34" charset="0"/>
                <a:ea typeface="Aptos" panose="020B0004020202020204" pitchFamily="34" charset="0"/>
                <a:cs typeface="Arial" panose="020B0604020202020204" pitchFamily="34" charset="0"/>
              </a:rPr>
              <a:t>: The business environment is associated with societal norms and local conditions, and this is the reason, why the business environment varies from country to country, region to region which makes it more complex. </a:t>
            </a:r>
          </a:p>
        </p:txBody>
      </p:sp>
    </p:spTree>
    <p:extLst>
      <p:ext uri="{BB962C8B-B14F-4D97-AF65-F5344CB8AC3E}">
        <p14:creationId xmlns:p14="http://schemas.microsoft.com/office/powerpoint/2010/main" val="24524009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171400"/>
            <a:ext cx="8229600" cy="1143000"/>
          </a:xfrm>
        </p:spPr>
        <p:txBody>
          <a:bodyPr>
            <a:normAutofit fontScale="90000"/>
          </a:bodyPr>
          <a:lstStyle/>
          <a:p>
            <a:r>
              <a:rPr lang="en-GB" b="1" dirty="0"/>
              <a:t>Nature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48374" y="971600"/>
            <a:ext cx="8229600" cy="4536504"/>
          </a:xfrm>
        </p:spPr>
        <p:txBody>
          <a:bodyPr>
            <a:normAutofit/>
          </a:bodyPr>
          <a:lstStyle/>
          <a:p>
            <a:pPr marL="0" indent="0">
              <a:lnSpc>
                <a:spcPct val="150000"/>
              </a:lnSpc>
              <a:spcBef>
                <a:spcPts val="0"/>
              </a:spcBef>
              <a:buNone/>
            </a:pPr>
            <a:r>
              <a:rPr lang="en-GB" sz="2400" b="1" kern="100" dirty="0">
                <a:effectLst/>
                <a:latin typeface="Arial" panose="020B0604020202020204" pitchFamily="34" charset="0"/>
                <a:ea typeface="Aptos" panose="020B0004020202020204" pitchFamily="34" charset="0"/>
                <a:cs typeface="Times New Roman" panose="02020603050405020304" pitchFamily="18" charset="0"/>
              </a:rPr>
              <a:t>5. Interrelation</a:t>
            </a:r>
            <a:r>
              <a:rPr lang="en-GB" sz="2400" kern="100" dirty="0">
                <a:effectLst/>
                <a:latin typeface="Arial" panose="020B0604020202020204" pitchFamily="34" charset="0"/>
                <a:ea typeface="Aptos" panose="020B0004020202020204" pitchFamily="34" charset="0"/>
                <a:cs typeface="Times New Roman" panose="02020603050405020304" pitchFamily="18" charset="0"/>
              </a:rPr>
              <a:t>: All the factors and forces of the business environment are related to each other. For example, change in political parties will result in changing monetary policy, fiscal policies, government rules, market conditions, technology, etc. Thus, all these factors are required to be scanned properly as these factors are interrelated to each other.</a:t>
            </a: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5076128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428" y="-99392"/>
            <a:ext cx="889248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260376" y="836712"/>
            <a:ext cx="8229600" cy="3917032"/>
          </a:xfrm>
        </p:spPr>
        <p:txBody>
          <a:bodyPr>
            <a:normAutofit/>
          </a:bodyPr>
          <a:lstStyle/>
          <a:p>
            <a:pPr>
              <a:lnSpc>
                <a:spcPct val="150000"/>
              </a:lnSpc>
              <a:spcBef>
                <a:spcPts val="0"/>
              </a:spcBef>
              <a:buFont typeface="Wingdings" panose="05000000000000000000" pitchFamily="2" charset="2"/>
              <a:buChar char="Ø"/>
            </a:pPr>
            <a:r>
              <a:rPr lang="en-GB" sz="2800" kern="100" dirty="0">
                <a:effectLst/>
                <a:latin typeface="Arial" panose="020B0604020202020204" pitchFamily="34" charset="0"/>
                <a:ea typeface="Aptos" panose="020B0004020202020204" pitchFamily="34" charset="0"/>
                <a:cs typeface="Times New Roman" panose="02020603050405020304" pitchFamily="18" charset="0"/>
              </a:rPr>
              <a:t>There are certain factors or forces internal and external to the organisation influencing it in both positive and negative ways. </a:t>
            </a:r>
          </a:p>
          <a:p>
            <a:pPr>
              <a:lnSpc>
                <a:spcPct val="150000"/>
              </a:lnSpc>
              <a:spcBef>
                <a:spcPts val="0"/>
              </a:spcBef>
              <a:buFont typeface="Wingdings" panose="05000000000000000000" pitchFamily="2" charset="2"/>
              <a:buChar char="Ø"/>
            </a:pPr>
            <a:r>
              <a:rPr lang="en-GB" sz="2800" kern="100" dirty="0">
                <a:effectLst/>
                <a:latin typeface="Arial" panose="020B0604020202020204" pitchFamily="34" charset="0"/>
                <a:ea typeface="Aptos" panose="020B0004020202020204" pitchFamily="34" charset="0"/>
                <a:cs typeface="Times New Roman" panose="02020603050405020304" pitchFamily="18" charset="0"/>
              </a:rPr>
              <a:t>These different components of the business environment have been explained below as shown in Figure below.</a:t>
            </a:r>
            <a:endParaRPr lang="en-GB" sz="2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1575077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611560" y="-243408"/>
            <a:ext cx="8229600" cy="1143000"/>
          </a:xfrm>
        </p:spPr>
        <p:txBody>
          <a:bodyPr>
            <a:normAutofit fontScale="90000"/>
          </a:bodyPr>
          <a:lstStyle/>
          <a:p>
            <a:r>
              <a:rPr lang="en-GB" b="1" dirty="0"/>
              <a:t>Types Of Business Environment</a:t>
            </a:r>
          </a:p>
        </p:txBody>
      </p:sp>
      <p:pic>
        <p:nvPicPr>
          <p:cNvPr id="4" name="Picture 3">
            <a:extLst>
              <a:ext uri="{FF2B5EF4-FFF2-40B4-BE49-F238E27FC236}">
                <a16:creationId xmlns:a16="http://schemas.microsoft.com/office/drawing/2014/main" id="{5D66519E-5520-9E8B-27D7-28E7B247334F}"/>
              </a:ext>
            </a:extLst>
          </p:cNvPr>
          <p:cNvPicPr>
            <a:picLocks noChangeAspect="1"/>
          </p:cNvPicPr>
          <p:nvPr/>
        </p:nvPicPr>
        <p:blipFill rotWithShape="1">
          <a:blip r:embed="rId2"/>
          <a:srcRect t="3178"/>
          <a:stretch/>
        </p:blipFill>
        <p:spPr>
          <a:xfrm>
            <a:off x="748360" y="692696"/>
            <a:ext cx="7956000" cy="4810152"/>
          </a:xfrm>
          <a:prstGeom prst="rect">
            <a:avLst/>
          </a:prstGeom>
        </p:spPr>
      </p:pic>
    </p:spTree>
    <p:extLst>
      <p:ext uri="{BB962C8B-B14F-4D97-AF65-F5344CB8AC3E}">
        <p14:creationId xmlns:p14="http://schemas.microsoft.com/office/powerpoint/2010/main" val="1222175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179512" y="-243408"/>
            <a:ext cx="822960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95536" y="692696"/>
            <a:ext cx="8229600" cy="4680520"/>
          </a:xfrm>
        </p:spPr>
        <p:txBody>
          <a:bodyPr>
            <a:noAutofit/>
          </a:bodyPr>
          <a:lstStyle/>
          <a:p>
            <a:pPr marL="0" indent="0">
              <a:lnSpc>
                <a:spcPct val="170000"/>
              </a:lnSpc>
              <a:spcBef>
                <a:spcPts val="0"/>
              </a:spcBef>
              <a:buNone/>
            </a:pPr>
            <a:r>
              <a:rPr lang="en-GB" sz="1600" b="1" kern="100" dirty="0">
                <a:effectLst/>
                <a:latin typeface="Arial" panose="020B0604020202020204" pitchFamily="34" charset="0"/>
                <a:ea typeface="Aptos" panose="020B0004020202020204" pitchFamily="34" charset="0"/>
                <a:cs typeface="Arial" panose="020B0604020202020204" pitchFamily="34" charset="0"/>
              </a:rPr>
              <a:t>1. Internal Environment </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marL="0" indent="0">
              <a:lnSpc>
                <a:spcPct val="170000"/>
              </a:lnSpc>
              <a:spcBef>
                <a:spcPts val="0"/>
              </a:spcBef>
              <a:buNone/>
            </a:pPr>
            <a:r>
              <a:rPr lang="en-GB" sz="1600" kern="100" dirty="0">
                <a:effectLst/>
                <a:latin typeface="Arial" panose="020B0604020202020204" pitchFamily="34" charset="0"/>
                <a:ea typeface="Aptos" panose="020B0004020202020204" pitchFamily="34" charset="0"/>
                <a:cs typeface="Arial" panose="020B0604020202020204" pitchFamily="34" charset="0"/>
              </a:rPr>
              <a:t>This includes those factors or forces that exist within an organisation influencing the performance of an organisation. These factors are controllable in nature and organisations can attempt to change or modify these factors. Organisation’s resources like men, materials, money, and machines are part of the internal environment. </a:t>
            </a:r>
          </a:p>
          <a:p>
            <a:pPr marL="0" indent="0">
              <a:lnSpc>
                <a:spcPct val="170000"/>
              </a:lnSpc>
              <a:spcBef>
                <a:spcPts val="0"/>
              </a:spcBef>
              <a:buNone/>
            </a:pPr>
            <a:r>
              <a:rPr lang="en-GB" sz="1600" kern="100" dirty="0">
                <a:effectLst/>
                <a:latin typeface="Arial" panose="020B0604020202020204" pitchFamily="34" charset="0"/>
                <a:ea typeface="Aptos" panose="020B0004020202020204" pitchFamily="34" charset="0"/>
                <a:cs typeface="Arial" panose="020B0604020202020204" pitchFamily="34" charset="0"/>
              </a:rPr>
              <a:t>The different internal factors are given below:</a:t>
            </a:r>
          </a:p>
          <a:p>
            <a:pPr>
              <a:lnSpc>
                <a:spcPct val="170000"/>
              </a:lnSpc>
              <a:spcBef>
                <a:spcPts val="0"/>
              </a:spcBef>
              <a:buFont typeface="Wingdings" panose="05000000000000000000" pitchFamily="2" charset="2"/>
              <a:buChar char="Ø"/>
            </a:pPr>
            <a:r>
              <a:rPr lang="en-GB" sz="1600" kern="100" dirty="0">
                <a:latin typeface="Arial" panose="020B0604020202020204" pitchFamily="34" charset="0"/>
                <a:ea typeface="Aptos" panose="020B0004020202020204" pitchFamily="34" charset="0"/>
                <a:cs typeface="Arial" panose="020B0604020202020204" pitchFamily="34" charset="0"/>
              </a:rPr>
              <a:t>Values</a:t>
            </a:r>
          </a:p>
          <a:p>
            <a:pPr>
              <a:lnSpc>
                <a:spcPct val="170000"/>
              </a:lnSpc>
              <a:spcBef>
                <a:spcPts val="0"/>
              </a:spcBef>
              <a:buFont typeface="Wingdings" panose="05000000000000000000" pitchFamily="2" charset="2"/>
              <a:buChar char="Ø"/>
            </a:pPr>
            <a:r>
              <a:rPr lang="en-GB" sz="1600" kern="100" dirty="0">
                <a:effectLst/>
                <a:latin typeface="Arial" panose="020B0604020202020204" pitchFamily="34" charset="0"/>
                <a:ea typeface="Aptos" panose="020B0004020202020204" pitchFamily="34" charset="0"/>
                <a:cs typeface="Arial" panose="020B0604020202020204" pitchFamily="34" charset="0"/>
              </a:rPr>
              <a:t>Mission and objectives</a:t>
            </a:r>
          </a:p>
          <a:p>
            <a:pPr>
              <a:lnSpc>
                <a:spcPct val="170000"/>
              </a:lnSpc>
              <a:spcBef>
                <a:spcPts val="0"/>
              </a:spcBef>
              <a:buFont typeface="Wingdings" panose="05000000000000000000" pitchFamily="2" charset="2"/>
              <a:buChar char="Ø"/>
            </a:pPr>
            <a:r>
              <a:rPr lang="en-GB" sz="1600" kern="100" dirty="0">
                <a:latin typeface="Arial" panose="020B0604020202020204" pitchFamily="34" charset="0"/>
                <a:ea typeface="Aptos" panose="020B0004020202020204" pitchFamily="34" charset="0"/>
                <a:cs typeface="Arial" panose="020B0604020202020204" pitchFamily="34" charset="0"/>
              </a:rPr>
              <a:t>Organisation structure</a:t>
            </a:r>
          </a:p>
          <a:p>
            <a:pPr>
              <a:lnSpc>
                <a:spcPct val="170000"/>
              </a:lnSpc>
              <a:spcBef>
                <a:spcPts val="0"/>
              </a:spcBef>
              <a:buFont typeface="Wingdings" panose="05000000000000000000" pitchFamily="2" charset="2"/>
              <a:buChar char="Ø"/>
            </a:pPr>
            <a:r>
              <a:rPr lang="en-GB" sz="1600" kern="100" dirty="0">
                <a:effectLst/>
                <a:latin typeface="Arial" panose="020B0604020202020204" pitchFamily="34" charset="0"/>
                <a:ea typeface="Aptos" panose="020B0004020202020204" pitchFamily="34" charset="0"/>
                <a:cs typeface="Arial" panose="020B0604020202020204" pitchFamily="34" charset="0"/>
              </a:rPr>
              <a:t>Culture</a:t>
            </a:r>
          </a:p>
          <a:p>
            <a:pPr>
              <a:lnSpc>
                <a:spcPct val="170000"/>
              </a:lnSpc>
              <a:spcBef>
                <a:spcPts val="0"/>
              </a:spcBef>
              <a:buFont typeface="Wingdings" panose="05000000000000000000" pitchFamily="2" charset="2"/>
              <a:buChar char="Ø"/>
            </a:pPr>
            <a:r>
              <a:rPr lang="en-GB" sz="1600" kern="100" dirty="0">
                <a:latin typeface="Arial" panose="020B0604020202020204" pitchFamily="34" charset="0"/>
                <a:ea typeface="Aptos" panose="020B0004020202020204" pitchFamily="34" charset="0"/>
                <a:cs typeface="Arial" panose="020B0604020202020204" pitchFamily="34" charset="0"/>
              </a:rPr>
              <a:t>Human resources</a:t>
            </a:r>
          </a:p>
          <a:p>
            <a:pPr>
              <a:lnSpc>
                <a:spcPct val="170000"/>
              </a:lnSpc>
              <a:spcBef>
                <a:spcPts val="0"/>
              </a:spcBef>
              <a:buFont typeface="Wingdings" panose="05000000000000000000" pitchFamily="2" charset="2"/>
              <a:buChar char="Ø"/>
            </a:pPr>
            <a:r>
              <a:rPr lang="en-GB" sz="1600" kern="100" dirty="0">
                <a:effectLst/>
                <a:latin typeface="Arial" panose="020B0604020202020204" pitchFamily="34" charset="0"/>
                <a:ea typeface="Aptos" panose="020B0004020202020204" pitchFamily="34" charset="0"/>
                <a:cs typeface="Arial" panose="020B0604020202020204" pitchFamily="34" charset="0"/>
              </a:rPr>
              <a:t>Physical resources and financial capabilities</a:t>
            </a:r>
          </a:p>
        </p:txBody>
      </p:sp>
    </p:spTree>
    <p:extLst>
      <p:ext uri="{BB962C8B-B14F-4D97-AF65-F5344CB8AC3E}">
        <p14:creationId xmlns:p14="http://schemas.microsoft.com/office/powerpoint/2010/main" val="885238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243408"/>
            <a:ext cx="822960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23528" y="899592"/>
            <a:ext cx="8229600" cy="4680520"/>
          </a:xfrm>
        </p:spPr>
        <p:txBody>
          <a:bodyPr>
            <a:normAutofit/>
          </a:bodyPr>
          <a:lstStyle/>
          <a:p>
            <a:pPr marL="0" indent="0">
              <a:lnSpc>
                <a:spcPct val="15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i. Values:</a:t>
            </a:r>
            <a:r>
              <a:rPr lang="en-GB" sz="2000" kern="100" dirty="0">
                <a:effectLst/>
                <a:latin typeface="Arial" panose="020B0604020202020204" pitchFamily="34" charset="0"/>
                <a:ea typeface="Aptos" panose="020B0004020202020204" pitchFamily="34" charset="0"/>
                <a:cs typeface="Arial" panose="020B0604020202020204" pitchFamily="34" charset="0"/>
              </a:rPr>
              <a:t> The values are defined as ethical beliefs that guide the organisation in attaining its mission and objectives. These are formulated by top-level managers such as the board of directors. The extent to which these value systems are shared by all in the organisation is a significant factor leading to its success.</a:t>
            </a:r>
          </a:p>
          <a:p>
            <a:pPr marL="0" indent="0">
              <a:lnSpc>
                <a:spcPct val="15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 ii. Mission and objectives</a:t>
            </a:r>
            <a:r>
              <a:rPr lang="en-GB" sz="2000" kern="100" dirty="0">
                <a:effectLst/>
                <a:latin typeface="Arial" panose="020B0604020202020204" pitchFamily="34" charset="0"/>
                <a:ea typeface="Aptos" panose="020B0004020202020204" pitchFamily="34" charset="0"/>
                <a:cs typeface="Arial" panose="020B0604020202020204" pitchFamily="34" charset="0"/>
              </a:rPr>
              <a:t>: Mission reflects the overall purpose or reason for organisation’s existence. A mission guides and affects the decisions and economic activities of the organisation. Accordingly, an organisation can change or modify its mission and objectives. </a:t>
            </a:r>
          </a:p>
        </p:txBody>
      </p:sp>
    </p:spTree>
    <p:extLst>
      <p:ext uri="{BB962C8B-B14F-4D97-AF65-F5344CB8AC3E}">
        <p14:creationId xmlns:p14="http://schemas.microsoft.com/office/powerpoint/2010/main" val="7706760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243408"/>
            <a:ext cx="822960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23528" y="764704"/>
            <a:ext cx="8229600" cy="4680520"/>
          </a:xfrm>
        </p:spPr>
        <p:txBody>
          <a:bodyPr>
            <a:noAutofit/>
          </a:bodyPr>
          <a:lstStyle/>
          <a:p>
            <a:pPr marL="0" indent="0">
              <a:lnSpc>
                <a:spcPct val="170000"/>
              </a:lnSpc>
              <a:spcBef>
                <a:spcPts val="0"/>
              </a:spcBef>
              <a:buNone/>
            </a:pPr>
            <a:r>
              <a:rPr lang="en-GB" sz="1600" b="1" kern="100" dirty="0">
                <a:effectLst/>
                <a:latin typeface="Arial" panose="020B0604020202020204" pitchFamily="34" charset="0"/>
                <a:ea typeface="Aptos" panose="020B0004020202020204" pitchFamily="34" charset="0"/>
                <a:cs typeface="Arial" panose="020B0604020202020204" pitchFamily="34" charset="0"/>
              </a:rPr>
              <a:t>iii. Organisation structure</a:t>
            </a:r>
            <a:r>
              <a:rPr lang="en-GB" sz="1600" kern="100" dirty="0">
                <a:effectLst/>
                <a:latin typeface="Arial" panose="020B0604020202020204" pitchFamily="34" charset="0"/>
                <a:ea typeface="Aptos" panose="020B0004020202020204" pitchFamily="34" charset="0"/>
                <a:cs typeface="Arial" panose="020B0604020202020204" pitchFamily="34" charset="0"/>
              </a:rPr>
              <a:t>: The organisational structure is the hierarchical relationship explaining roles, responsibilities and supervision. The structure of the board of directors, the professionalism of management, etc., are the part of the organisation structure and are significant forces affecting business decisions. For effective management and working of a business organisation and for prompt decision making, the structure of the organisation should be conducive.</a:t>
            </a:r>
          </a:p>
          <a:p>
            <a:pPr marL="0" indent="0">
              <a:lnSpc>
                <a:spcPct val="170000"/>
              </a:lnSpc>
              <a:spcBef>
                <a:spcPts val="0"/>
              </a:spcBef>
              <a:buNone/>
            </a:pPr>
            <a:r>
              <a:rPr lang="en-GB" sz="1600" b="1" kern="100" dirty="0">
                <a:effectLst/>
                <a:latin typeface="Arial" panose="020B0604020202020204" pitchFamily="34" charset="0"/>
                <a:ea typeface="Aptos" panose="020B0004020202020204" pitchFamily="34" charset="0"/>
                <a:cs typeface="Arial" panose="020B0604020202020204" pitchFamily="34" charset="0"/>
              </a:rPr>
              <a:t> iv. Culture</a:t>
            </a:r>
            <a:r>
              <a:rPr lang="en-GB" sz="1600" kern="100" dirty="0">
                <a:effectLst/>
                <a:latin typeface="Arial" panose="020B0604020202020204" pitchFamily="34" charset="0"/>
                <a:ea typeface="Aptos" panose="020B0004020202020204" pitchFamily="34" charset="0"/>
                <a:cs typeface="Arial" panose="020B0604020202020204" pitchFamily="34" charset="0"/>
              </a:rPr>
              <a:t>: Shared values and belief in an organisation determine its internal environment also known as corporate culture. Organisation having strict supervision and control reflects the lack of flexibility and unsatisfied employees. These sets of values assist the employees to understand what organisation stands for, what it considers, how it works. Cultural values of business, thus determine the direction of activities. </a:t>
            </a:r>
          </a:p>
        </p:txBody>
      </p:sp>
    </p:spTree>
    <p:extLst>
      <p:ext uri="{BB962C8B-B14F-4D97-AF65-F5344CB8AC3E}">
        <p14:creationId xmlns:p14="http://schemas.microsoft.com/office/powerpoint/2010/main" val="35293262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243408"/>
            <a:ext cx="822960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23528" y="899592"/>
            <a:ext cx="8229600" cy="4680520"/>
          </a:xfrm>
        </p:spPr>
        <p:txBody>
          <a:bodyPr>
            <a:normAutofit lnSpcReduction="10000"/>
          </a:bodyPr>
          <a:lstStyle/>
          <a:p>
            <a:pPr marL="0" indent="0">
              <a:lnSpc>
                <a:spcPct val="160000"/>
              </a:lnSpc>
              <a:spcBef>
                <a:spcPts val="0"/>
              </a:spcBef>
              <a:buNone/>
            </a:pPr>
            <a:r>
              <a:rPr lang="en-GB" sz="1800" b="1" kern="100" dirty="0">
                <a:effectLst/>
                <a:latin typeface="Arial" panose="020B0604020202020204" pitchFamily="34" charset="0"/>
                <a:ea typeface="Aptos" panose="020B0004020202020204" pitchFamily="34" charset="0"/>
                <a:cs typeface="Arial" panose="020B0604020202020204" pitchFamily="34" charset="0"/>
              </a:rPr>
              <a:t>v. Human resources</a:t>
            </a:r>
            <a:r>
              <a:rPr lang="en-GB" sz="1800" kern="100" dirty="0">
                <a:effectLst/>
                <a:latin typeface="Arial" panose="020B0604020202020204" pitchFamily="34" charset="0"/>
                <a:ea typeface="Aptos" panose="020B0004020202020204" pitchFamily="34" charset="0"/>
                <a:cs typeface="Arial" panose="020B0604020202020204" pitchFamily="34" charset="0"/>
              </a:rPr>
              <a:t>: Human quality of a firm is an important factor of internal environment. Skills, qualities, capabilities, attitude, competencies and commitment of its employees, etc., contribute to the strengths and weaknesses of an organisation. Organisations may find it difficult to carry out modernisation and redesigning because of resistance by its employees.</a:t>
            </a:r>
          </a:p>
          <a:p>
            <a:pPr marL="0" indent="0">
              <a:lnSpc>
                <a:spcPct val="160000"/>
              </a:lnSpc>
              <a:spcBef>
                <a:spcPts val="0"/>
              </a:spcBef>
              <a:buNone/>
            </a:pPr>
            <a:r>
              <a:rPr lang="en-GB" sz="1800" b="1" kern="100" dirty="0">
                <a:effectLst/>
                <a:latin typeface="Arial" panose="020B0604020202020204" pitchFamily="34" charset="0"/>
                <a:ea typeface="Aptos" panose="020B0004020202020204" pitchFamily="34" charset="0"/>
                <a:cs typeface="Arial" panose="020B0604020202020204" pitchFamily="34" charset="0"/>
              </a:rPr>
              <a:t> vi. Physical resources and financial capabilities:</a:t>
            </a:r>
            <a:r>
              <a:rPr lang="en-GB" sz="1800" kern="100" dirty="0">
                <a:effectLst/>
                <a:latin typeface="Arial" panose="020B0604020202020204" pitchFamily="34" charset="0"/>
                <a:ea typeface="Aptos" panose="020B0004020202020204" pitchFamily="34" charset="0"/>
                <a:cs typeface="Arial" panose="020B0604020202020204" pitchFamily="34" charset="0"/>
              </a:rPr>
              <a:t> Physical resources, like machinery, plant and equipment facilities and financial capabilities of a firm decides its competitive strength which is the significant factor for examining its efficiency and unit cost of production. Moreover, research and development capabilities of a company decides its ability to innovate and thus increase the productivity of workers.</a:t>
            </a:r>
          </a:p>
        </p:txBody>
      </p:sp>
    </p:spTree>
    <p:extLst>
      <p:ext uri="{BB962C8B-B14F-4D97-AF65-F5344CB8AC3E}">
        <p14:creationId xmlns:p14="http://schemas.microsoft.com/office/powerpoint/2010/main" val="41991627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243408"/>
            <a:ext cx="822960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23528" y="899592"/>
            <a:ext cx="8229600" cy="4680520"/>
          </a:xfrm>
        </p:spPr>
        <p:txBody>
          <a:bodyPr>
            <a:normAutofit/>
          </a:bodyPr>
          <a:lstStyle/>
          <a:p>
            <a:pPr marL="0" indent="0">
              <a:lnSpc>
                <a:spcPct val="150000"/>
              </a:lnSpc>
              <a:spcBef>
                <a:spcPts val="0"/>
              </a:spcBef>
              <a:buNone/>
            </a:pPr>
            <a:r>
              <a:rPr lang="en-GB" sz="2400" b="1" kern="100" dirty="0">
                <a:effectLst/>
                <a:latin typeface="Arial" panose="020B0604020202020204" pitchFamily="34" charset="0"/>
                <a:ea typeface="Aptos" panose="020B0004020202020204" pitchFamily="34" charset="0"/>
                <a:cs typeface="Arial" panose="020B0604020202020204" pitchFamily="34" charset="0"/>
              </a:rPr>
              <a:t>2. External Environment </a:t>
            </a:r>
            <a:endParaRPr lang="en-GB" sz="24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0"/>
              </a:spcBef>
              <a:buFont typeface="Wingdings" panose="05000000000000000000" pitchFamily="2" charset="2"/>
              <a:buChar char="Ø"/>
            </a:pPr>
            <a:r>
              <a:rPr lang="en-GB" sz="2400" kern="100" dirty="0">
                <a:effectLst/>
                <a:latin typeface="Arial" panose="020B0604020202020204" pitchFamily="34" charset="0"/>
                <a:ea typeface="Aptos" panose="020B0004020202020204" pitchFamily="34" charset="0"/>
                <a:cs typeface="Arial" panose="020B0604020202020204" pitchFamily="34" charset="0"/>
              </a:rPr>
              <a:t>This includes those factors or forces that exist outside an organisation influencing the performance of an organisation. </a:t>
            </a:r>
          </a:p>
          <a:p>
            <a:pPr>
              <a:lnSpc>
                <a:spcPct val="150000"/>
              </a:lnSpc>
              <a:spcBef>
                <a:spcPts val="0"/>
              </a:spcBef>
              <a:buFont typeface="Wingdings" panose="05000000000000000000" pitchFamily="2" charset="2"/>
              <a:buChar char="Ø"/>
            </a:pPr>
            <a:r>
              <a:rPr lang="en-GB" sz="2400" kern="100" dirty="0">
                <a:effectLst/>
                <a:latin typeface="Arial" panose="020B0604020202020204" pitchFamily="34" charset="0"/>
                <a:ea typeface="Aptos" panose="020B0004020202020204" pitchFamily="34" charset="0"/>
                <a:cs typeface="Arial" panose="020B0604020202020204" pitchFamily="34" charset="0"/>
              </a:rPr>
              <a:t>These external factors can be further classified into micro-environment and macro-environment which are defined below. </a:t>
            </a:r>
          </a:p>
        </p:txBody>
      </p:sp>
    </p:spTree>
    <p:extLst>
      <p:ext uri="{BB962C8B-B14F-4D97-AF65-F5344CB8AC3E}">
        <p14:creationId xmlns:p14="http://schemas.microsoft.com/office/powerpoint/2010/main" val="22074846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243408"/>
            <a:ext cx="822960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23528" y="899592"/>
            <a:ext cx="8229600" cy="4680520"/>
          </a:xfrm>
        </p:spPr>
        <p:txBody>
          <a:bodyPr>
            <a:normAutofit/>
          </a:bodyPr>
          <a:lstStyle/>
          <a:p>
            <a:pPr marL="0" indent="0">
              <a:lnSpc>
                <a:spcPct val="150000"/>
              </a:lnSpc>
              <a:spcBef>
                <a:spcPts val="0"/>
              </a:spcBef>
              <a:buNone/>
            </a:pPr>
            <a:r>
              <a:rPr lang="en-GB" sz="2200" b="1" kern="100" dirty="0">
                <a:effectLst/>
                <a:latin typeface="Arial" panose="020B0604020202020204" pitchFamily="34" charset="0"/>
                <a:ea typeface="Aptos" panose="020B0004020202020204" pitchFamily="34" charset="0"/>
                <a:cs typeface="Times New Roman" panose="02020603050405020304" pitchFamily="18" charset="0"/>
              </a:rPr>
              <a:t>A. Micro-Environment</a:t>
            </a:r>
            <a:r>
              <a:rPr lang="en-GB" sz="2200" kern="100" dirty="0">
                <a:effectLst/>
                <a:latin typeface="Arial" panose="020B0604020202020204" pitchFamily="34" charset="0"/>
                <a:ea typeface="Aptos" panose="020B0004020202020204" pitchFamily="34" charset="0"/>
                <a:cs typeface="Times New Roman" panose="02020603050405020304" pitchFamily="18" charset="0"/>
              </a:rPr>
              <a:t>: </a:t>
            </a:r>
          </a:p>
          <a:p>
            <a:pPr marL="0" indent="0">
              <a:lnSpc>
                <a:spcPct val="150000"/>
              </a:lnSpc>
              <a:spcBef>
                <a:spcPts val="0"/>
              </a:spcBef>
              <a:buNone/>
            </a:pPr>
            <a:r>
              <a:rPr lang="en-GB" sz="2200" kern="100" dirty="0">
                <a:effectLst/>
                <a:latin typeface="Arial" panose="020B0604020202020204" pitchFamily="34" charset="0"/>
                <a:ea typeface="Aptos" panose="020B0004020202020204" pitchFamily="34" charset="0"/>
                <a:cs typeface="Times New Roman" panose="02020603050405020304" pitchFamily="18" charset="0"/>
              </a:rPr>
              <a:t>Those factors have a direct impact on business. The different components of micro-environment are as follows: </a:t>
            </a:r>
          </a:p>
          <a:p>
            <a:pPr>
              <a:lnSpc>
                <a:spcPct val="150000"/>
              </a:lnSpc>
              <a:spcBef>
                <a:spcPts val="0"/>
              </a:spcBef>
              <a:buFont typeface="Wingdings" panose="05000000000000000000" pitchFamily="2" charset="2"/>
              <a:buChar char="Ø"/>
            </a:pPr>
            <a:r>
              <a:rPr lang="en-GB" sz="2200" kern="100" dirty="0">
                <a:latin typeface="Arial" panose="020B0604020202020204" pitchFamily="34" charset="0"/>
                <a:ea typeface="Aptos" panose="020B0004020202020204" pitchFamily="34" charset="0"/>
                <a:cs typeface="Times New Roman" panose="02020603050405020304" pitchFamily="18" charset="0"/>
              </a:rPr>
              <a:t>Suppliers of inputs</a:t>
            </a:r>
          </a:p>
          <a:p>
            <a:pPr>
              <a:lnSpc>
                <a:spcPct val="150000"/>
              </a:lnSpc>
              <a:spcBef>
                <a:spcPts val="0"/>
              </a:spcBef>
              <a:buFont typeface="Wingdings" panose="05000000000000000000" pitchFamily="2" charset="2"/>
              <a:buChar char="Ø"/>
            </a:pPr>
            <a:r>
              <a:rPr lang="en-GB" sz="2200" kern="100" dirty="0">
                <a:effectLst/>
                <a:latin typeface="Arial" panose="020B0604020202020204" pitchFamily="34" charset="0"/>
                <a:ea typeface="Aptos" panose="020B0004020202020204" pitchFamily="34" charset="0"/>
                <a:cs typeface="Times New Roman" panose="02020603050405020304" pitchFamily="18" charset="0"/>
              </a:rPr>
              <a:t>Customers</a:t>
            </a:r>
          </a:p>
          <a:p>
            <a:pPr>
              <a:lnSpc>
                <a:spcPct val="150000"/>
              </a:lnSpc>
              <a:spcBef>
                <a:spcPts val="0"/>
              </a:spcBef>
              <a:buFont typeface="Wingdings" panose="05000000000000000000" pitchFamily="2" charset="2"/>
              <a:buChar char="Ø"/>
            </a:pPr>
            <a:r>
              <a:rPr lang="en-GB" sz="2200" kern="100" dirty="0">
                <a:latin typeface="Arial" panose="020B0604020202020204" pitchFamily="34" charset="0"/>
                <a:ea typeface="Aptos" panose="020B0004020202020204" pitchFamily="34" charset="0"/>
                <a:cs typeface="Times New Roman" panose="02020603050405020304" pitchFamily="18" charset="0"/>
              </a:rPr>
              <a:t>Marketing intermediaries</a:t>
            </a:r>
          </a:p>
          <a:p>
            <a:pPr>
              <a:lnSpc>
                <a:spcPct val="150000"/>
              </a:lnSpc>
              <a:spcBef>
                <a:spcPts val="0"/>
              </a:spcBef>
              <a:buFont typeface="Wingdings" panose="05000000000000000000" pitchFamily="2" charset="2"/>
              <a:buChar char="Ø"/>
            </a:pPr>
            <a:r>
              <a:rPr lang="en-GB" sz="2200" kern="100" dirty="0">
                <a:effectLst/>
                <a:latin typeface="Arial" panose="020B0604020202020204" pitchFamily="34" charset="0"/>
                <a:ea typeface="Aptos" panose="020B0004020202020204" pitchFamily="34" charset="0"/>
                <a:cs typeface="Times New Roman" panose="02020603050405020304" pitchFamily="18" charset="0"/>
              </a:rPr>
              <a:t>Competitors</a:t>
            </a:r>
          </a:p>
          <a:p>
            <a:pPr>
              <a:lnSpc>
                <a:spcPct val="150000"/>
              </a:lnSpc>
              <a:spcBef>
                <a:spcPts val="0"/>
              </a:spcBef>
              <a:buFont typeface="Wingdings" panose="05000000000000000000" pitchFamily="2" charset="2"/>
              <a:buChar char="Ø"/>
            </a:pPr>
            <a:r>
              <a:rPr lang="en-GB" sz="2200" kern="100" dirty="0">
                <a:latin typeface="Arial" panose="020B0604020202020204" pitchFamily="34" charset="0"/>
                <a:ea typeface="Aptos" panose="020B0004020202020204" pitchFamily="34" charset="0"/>
                <a:cs typeface="Times New Roman" panose="02020603050405020304" pitchFamily="18" charset="0"/>
              </a:rPr>
              <a:t>Public</a:t>
            </a:r>
          </a:p>
          <a:p>
            <a:pPr>
              <a:lnSpc>
                <a:spcPct val="150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491114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243408"/>
            <a:ext cx="822960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23528" y="899592"/>
            <a:ext cx="8229600" cy="4680520"/>
          </a:xfrm>
        </p:spPr>
        <p:txBody>
          <a:bodyPr>
            <a:normAutofit/>
          </a:bodyPr>
          <a:lstStyle/>
          <a:p>
            <a:pPr marL="0" indent="0">
              <a:lnSpc>
                <a:spcPct val="15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i. Suppliers of inputs</a:t>
            </a:r>
            <a:r>
              <a:rPr lang="en-GB" sz="2000" kern="100" dirty="0">
                <a:effectLst/>
                <a:latin typeface="Arial" panose="020B0604020202020204" pitchFamily="34" charset="0"/>
                <a:ea typeface="Aptos" panose="020B0004020202020204" pitchFamily="34" charset="0"/>
                <a:cs typeface="Arial" panose="020B0604020202020204" pitchFamily="34" charset="0"/>
              </a:rPr>
              <a:t>: The suppliers of inputs are a significant constituent of the external microenvironment of an organisation. Suppliers give raw materials and resources to the firm. A firm should have more than one supplier for efficient input inflows. </a:t>
            </a:r>
          </a:p>
          <a:p>
            <a:pPr marL="0" indent="0">
              <a:lnSpc>
                <a:spcPct val="15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ii. Customers</a:t>
            </a:r>
            <a:r>
              <a:rPr lang="en-GB" sz="2000" kern="100" dirty="0">
                <a:effectLst/>
                <a:latin typeface="Arial" panose="020B0604020202020204" pitchFamily="34" charset="0"/>
                <a:ea typeface="Aptos" panose="020B0004020202020204" pitchFamily="34" charset="0"/>
                <a:cs typeface="Arial" panose="020B0604020202020204" pitchFamily="34" charset="0"/>
              </a:rPr>
              <a:t>: Customers are the buyers of the firm's products and services. Customers are an important part of the external micro-environment as a firm’s survival and growth are dependent on sales of a product or service. Thus, it is essential to keep the customers satisfied.</a:t>
            </a:r>
          </a:p>
          <a:p>
            <a:pPr>
              <a:lnSpc>
                <a:spcPct val="150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2148833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243408"/>
            <a:ext cx="822960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23528" y="620688"/>
            <a:ext cx="8640960" cy="5040560"/>
          </a:xfrm>
        </p:spPr>
        <p:txBody>
          <a:bodyPr>
            <a:normAutofit fontScale="92500"/>
          </a:bodyPr>
          <a:lstStyle/>
          <a:p>
            <a:pPr marL="0" indent="0">
              <a:lnSpc>
                <a:spcPct val="150000"/>
              </a:lnSpc>
              <a:spcBef>
                <a:spcPts val="0"/>
              </a:spcBef>
              <a:buNone/>
            </a:pPr>
            <a:r>
              <a:rPr lang="en-GB" sz="1900" b="1" kern="100" dirty="0">
                <a:effectLst/>
                <a:latin typeface="Arial" panose="020B0604020202020204" pitchFamily="34" charset="0"/>
                <a:ea typeface="Aptos" panose="020B0004020202020204" pitchFamily="34" charset="0"/>
                <a:cs typeface="Arial" panose="020B0604020202020204" pitchFamily="34" charset="0"/>
              </a:rPr>
              <a:t> iii. Marketing intermediaries</a:t>
            </a:r>
            <a:r>
              <a:rPr lang="en-GB" sz="1900" kern="100" dirty="0">
                <a:effectLst/>
                <a:latin typeface="Arial" panose="020B0604020202020204" pitchFamily="34" charset="0"/>
                <a:ea typeface="Aptos" panose="020B0004020202020204" pitchFamily="34" charset="0"/>
                <a:cs typeface="Arial" panose="020B0604020202020204" pitchFamily="34" charset="0"/>
              </a:rPr>
              <a:t>: Intermediaries play an essential role in selling and distributing products to the final customers. Marketing intermediaries are an important link between a business firm and its ultimate customers. Retailers and wholesalers buy in bulk and sell business products and services to the ultimate consumer. </a:t>
            </a:r>
          </a:p>
          <a:p>
            <a:pPr marL="0" indent="0">
              <a:lnSpc>
                <a:spcPct val="150000"/>
              </a:lnSpc>
              <a:spcBef>
                <a:spcPts val="0"/>
              </a:spcBef>
              <a:buNone/>
            </a:pPr>
            <a:r>
              <a:rPr lang="en-GB" sz="1900" b="1" kern="100" dirty="0">
                <a:effectLst/>
                <a:latin typeface="Arial" panose="020B0604020202020204" pitchFamily="34" charset="0"/>
                <a:ea typeface="Aptos" panose="020B0004020202020204" pitchFamily="34" charset="0"/>
                <a:cs typeface="Arial" panose="020B0604020202020204" pitchFamily="34" charset="0"/>
              </a:rPr>
              <a:t>iv. Competitors</a:t>
            </a:r>
            <a:r>
              <a:rPr lang="en-GB" sz="1900" kern="100" dirty="0">
                <a:effectLst/>
                <a:latin typeface="Arial" panose="020B0604020202020204" pitchFamily="34" charset="0"/>
                <a:ea typeface="Aptos" panose="020B0004020202020204" pitchFamily="34" charset="0"/>
                <a:cs typeface="Arial" panose="020B0604020202020204" pitchFamily="34" charset="0"/>
              </a:rPr>
              <a:t>: Competitors are the rivalry in business influencing the business strategies of the organisation. For example, Zomato and Swiggy are major competitors in food delivery business and their strategies impact each other. </a:t>
            </a:r>
          </a:p>
          <a:p>
            <a:pPr marL="0" indent="0">
              <a:lnSpc>
                <a:spcPct val="150000"/>
              </a:lnSpc>
              <a:spcBef>
                <a:spcPts val="0"/>
              </a:spcBef>
              <a:buNone/>
            </a:pPr>
            <a:r>
              <a:rPr lang="en-GB" sz="1900" b="1" kern="100" dirty="0">
                <a:effectLst/>
                <a:latin typeface="Arial" panose="020B0604020202020204" pitchFamily="34" charset="0"/>
                <a:ea typeface="Aptos" panose="020B0004020202020204" pitchFamily="34" charset="0"/>
                <a:cs typeface="Arial" panose="020B0604020202020204" pitchFamily="34" charset="0"/>
              </a:rPr>
              <a:t>v. Public</a:t>
            </a:r>
            <a:r>
              <a:rPr lang="en-GB" sz="1900" kern="100" dirty="0">
                <a:effectLst/>
                <a:latin typeface="Arial" panose="020B0604020202020204" pitchFamily="34" charset="0"/>
                <a:ea typeface="Aptos" panose="020B0004020202020204" pitchFamily="34" charset="0"/>
                <a:cs typeface="Arial" panose="020B0604020202020204" pitchFamily="34" charset="0"/>
              </a:rPr>
              <a:t>: Public or groups, such as media groups, women’s associations, environmentalists, consumer protection groups, are significant factors in the external micro-environment. The public can be defined as any group affecting a company's ability to achieve its objectives. </a:t>
            </a:r>
          </a:p>
          <a:p>
            <a:pPr marL="0" indent="0">
              <a:lnSpc>
                <a:spcPct val="150000"/>
              </a:lnSpc>
              <a:spcBef>
                <a:spcPts val="0"/>
              </a:spcBef>
              <a:buNone/>
            </a:pPr>
            <a:endParaRPr lang="en-GB" sz="18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7006633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243408"/>
            <a:ext cx="822960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49803" y="548680"/>
            <a:ext cx="8784976" cy="4680520"/>
          </a:xfrm>
        </p:spPr>
        <p:txBody>
          <a:bodyPr>
            <a:noAutofit/>
          </a:bodyPr>
          <a:lstStyle/>
          <a:p>
            <a:pPr marL="0" indent="0">
              <a:lnSpc>
                <a:spcPct val="170000"/>
              </a:lnSpc>
              <a:spcBef>
                <a:spcPts val="0"/>
              </a:spcBef>
              <a:buNone/>
            </a:pPr>
            <a:r>
              <a:rPr lang="en-GB" sz="1800" b="1" kern="100" dirty="0">
                <a:effectLst/>
                <a:latin typeface="Arial" panose="020B0604020202020204" pitchFamily="34" charset="0"/>
                <a:ea typeface="Aptos" panose="020B0004020202020204" pitchFamily="34" charset="0"/>
                <a:cs typeface="Arial" panose="020B0604020202020204" pitchFamily="34" charset="0"/>
              </a:rPr>
              <a:t>B. Macro Environment</a:t>
            </a:r>
            <a:r>
              <a:rPr lang="en-GB" sz="1800" kern="100" dirty="0">
                <a:effectLst/>
                <a:latin typeface="Arial" panose="020B0604020202020204" pitchFamily="34" charset="0"/>
                <a:ea typeface="Aptos" panose="020B0004020202020204" pitchFamily="34" charset="0"/>
                <a:cs typeface="Arial" panose="020B0604020202020204" pitchFamily="34" charset="0"/>
              </a:rPr>
              <a:t>:</a:t>
            </a:r>
          </a:p>
          <a:p>
            <a:pPr marL="0" indent="0">
              <a:lnSpc>
                <a:spcPct val="17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 These are the factors or conditions which are general to all businesses and are uncontrollable. Because of the uncontrollable nature of macro forces, a firm needs to adjust or adapt itself to these external forces. These factors are as follows:</a:t>
            </a:r>
          </a:p>
          <a:p>
            <a:pPr>
              <a:lnSpc>
                <a:spcPct val="170000"/>
              </a:lnSpc>
              <a:spcBef>
                <a:spcPts val="0"/>
              </a:spcBef>
              <a:buFont typeface="Wingdings" panose="05000000000000000000" pitchFamily="2" charset="2"/>
              <a:buChar char="Ø"/>
            </a:pPr>
            <a:r>
              <a:rPr lang="en-GB" sz="1800" kern="100" dirty="0">
                <a:effectLst/>
                <a:latin typeface="Arial" panose="020B0604020202020204" pitchFamily="34" charset="0"/>
                <a:ea typeface="Aptos" panose="020B0004020202020204" pitchFamily="34" charset="0"/>
                <a:cs typeface="Arial" panose="020B0604020202020204" pitchFamily="34" charset="0"/>
              </a:rPr>
              <a:t>Economic Environment</a:t>
            </a:r>
          </a:p>
          <a:p>
            <a:pPr>
              <a:lnSpc>
                <a:spcPct val="170000"/>
              </a:lnSpc>
              <a:spcBef>
                <a:spcPts val="0"/>
              </a:spcBef>
              <a:buFont typeface="Wingdings" panose="05000000000000000000" pitchFamily="2" charset="2"/>
              <a:buChar char="Ø"/>
            </a:pPr>
            <a:r>
              <a:rPr lang="en-GB" sz="1800" kern="100" dirty="0">
                <a:latin typeface="Arial" panose="020B0604020202020204" pitchFamily="34" charset="0"/>
                <a:ea typeface="Aptos" panose="020B0004020202020204" pitchFamily="34" charset="0"/>
                <a:cs typeface="Arial" panose="020B0604020202020204" pitchFamily="34" charset="0"/>
              </a:rPr>
              <a:t>Political-legal environment</a:t>
            </a:r>
          </a:p>
          <a:p>
            <a:pPr>
              <a:lnSpc>
                <a:spcPct val="170000"/>
              </a:lnSpc>
              <a:spcBef>
                <a:spcPts val="0"/>
              </a:spcBef>
              <a:buFont typeface="Wingdings" panose="05000000000000000000" pitchFamily="2" charset="2"/>
              <a:buChar char="Ø"/>
            </a:pPr>
            <a:r>
              <a:rPr lang="en-GB" sz="1800" kern="100" dirty="0">
                <a:effectLst/>
                <a:latin typeface="Arial" panose="020B0604020202020204" pitchFamily="34" charset="0"/>
                <a:ea typeface="Aptos" panose="020B0004020202020204" pitchFamily="34" charset="0"/>
                <a:cs typeface="Arial" panose="020B0604020202020204" pitchFamily="34" charset="0"/>
              </a:rPr>
              <a:t>Technological environment</a:t>
            </a:r>
          </a:p>
          <a:p>
            <a:pPr>
              <a:lnSpc>
                <a:spcPct val="170000"/>
              </a:lnSpc>
              <a:spcBef>
                <a:spcPts val="0"/>
              </a:spcBef>
              <a:buFont typeface="Wingdings" panose="05000000000000000000" pitchFamily="2" charset="2"/>
              <a:buChar char="Ø"/>
            </a:pPr>
            <a:r>
              <a:rPr lang="en-GB" sz="1800" kern="100" dirty="0">
                <a:latin typeface="Arial" panose="020B0604020202020204" pitchFamily="34" charset="0"/>
                <a:ea typeface="Aptos" panose="020B0004020202020204" pitchFamily="34" charset="0"/>
                <a:cs typeface="Arial" panose="020B0604020202020204" pitchFamily="34" charset="0"/>
              </a:rPr>
              <a:t>Global or international environment</a:t>
            </a:r>
          </a:p>
          <a:p>
            <a:pPr>
              <a:lnSpc>
                <a:spcPct val="170000"/>
              </a:lnSpc>
              <a:spcBef>
                <a:spcPts val="0"/>
              </a:spcBef>
              <a:buFont typeface="Wingdings" panose="05000000000000000000" pitchFamily="2" charset="2"/>
              <a:buChar char="Ø"/>
            </a:pPr>
            <a:r>
              <a:rPr lang="en-GB" sz="1800" kern="100" dirty="0">
                <a:effectLst/>
                <a:latin typeface="Arial" panose="020B0604020202020204" pitchFamily="34" charset="0"/>
                <a:ea typeface="Aptos" panose="020B0004020202020204" pitchFamily="34" charset="0"/>
                <a:cs typeface="Arial" panose="020B0604020202020204" pitchFamily="34" charset="0"/>
              </a:rPr>
              <a:t>Socio-cultural environment</a:t>
            </a:r>
          </a:p>
          <a:p>
            <a:pPr>
              <a:lnSpc>
                <a:spcPct val="170000"/>
              </a:lnSpc>
              <a:spcBef>
                <a:spcPts val="0"/>
              </a:spcBef>
              <a:buFont typeface="Wingdings" panose="05000000000000000000" pitchFamily="2" charset="2"/>
              <a:buChar char="Ø"/>
            </a:pPr>
            <a:r>
              <a:rPr lang="en-GB" sz="1800" kern="100" dirty="0">
                <a:effectLst/>
                <a:latin typeface="Arial" panose="020B0604020202020204" pitchFamily="34" charset="0"/>
                <a:ea typeface="Aptos" panose="020B0004020202020204" pitchFamily="34" charset="0"/>
                <a:cs typeface="Arial" panose="020B0604020202020204" pitchFamily="34" charset="0"/>
              </a:rPr>
              <a:t>Demographic environment</a:t>
            </a:r>
          </a:p>
          <a:p>
            <a:pPr>
              <a:lnSpc>
                <a:spcPct val="170000"/>
              </a:lnSpc>
              <a:spcBef>
                <a:spcPts val="0"/>
              </a:spcBef>
              <a:buFont typeface="Wingdings" panose="05000000000000000000" pitchFamily="2" charset="2"/>
              <a:buChar char="Ø"/>
            </a:pPr>
            <a:r>
              <a:rPr lang="en-GB" sz="1800" kern="100" dirty="0">
                <a:latin typeface="Arial" panose="020B0604020202020204" pitchFamily="34" charset="0"/>
                <a:ea typeface="Aptos" panose="020B0004020202020204" pitchFamily="34" charset="0"/>
                <a:cs typeface="Arial" panose="020B0604020202020204" pitchFamily="34" charset="0"/>
              </a:rPr>
              <a:t>National environment</a:t>
            </a:r>
            <a:endParaRPr lang="en-GB" sz="1800"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2732180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243408"/>
            <a:ext cx="822960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23528" y="764704"/>
            <a:ext cx="8712968" cy="4680520"/>
          </a:xfrm>
        </p:spPr>
        <p:txBody>
          <a:bodyPr>
            <a:noAutofit/>
          </a:bodyPr>
          <a:lstStyle/>
          <a:p>
            <a:pPr marL="0" indent="0">
              <a:lnSpc>
                <a:spcPct val="150000"/>
              </a:lnSpc>
              <a:spcBef>
                <a:spcPts val="0"/>
              </a:spcBef>
              <a:buNone/>
            </a:pPr>
            <a:r>
              <a:rPr lang="en-GB" sz="1700" b="1" kern="100" dirty="0">
                <a:effectLst/>
                <a:latin typeface="Arial" panose="020B0604020202020204" pitchFamily="34" charset="0"/>
                <a:ea typeface="Aptos" panose="020B0004020202020204" pitchFamily="34" charset="0"/>
                <a:cs typeface="Arial" panose="020B0604020202020204" pitchFamily="34" charset="0"/>
              </a:rPr>
              <a:t> i. Economic environment</a:t>
            </a:r>
            <a:r>
              <a:rPr lang="en-GB" sz="1700" kern="100" dirty="0">
                <a:effectLst/>
                <a:latin typeface="Arial" panose="020B0604020202020204" pitchFamily="34" charset="0"/>
                <a:ea typeface="Aptos" panose="020B0004020202020204" pitchFamily="34" charset="0"/>
                <a:cs typeface="Arial" panose="020B0604020202020204" pitchFamily="34" charset="0"/>
              </a:rPr>
              <a:t>: Economic environment refers to all those forces and factors which have an economic impact on businesses. It consists of the role of the private and public sector, monetary and fiscal policy, role of saving and investment, economic reforms, agriculture, industrial production, infrastructure, planning, basic economic philosophy, stages of economic development, trade cycles, national income, per capita income, money supply, international debt, etc. For example, an increase in </a:t>
            </a:r>
            <a:r>
              <a:rPr lang="en-GB" sz="1700" kern="100" dirty="0" err="1">
                <a:effectLst/>
                <a:latin typeface="Arial" panose="020B0604020202020204" pitchFamily="34" charset="0"/>
                <a:ea typeface="Aptos" panose="020B0004020202020204" pitchFamily="34" charset="0"/>
                <a:cs typeface="Arial" panose="020B0604020202020204" pitchFamily="34" charset="0"/>
              </a:rPr>
              <a:t>Groos</a:t>
            </a:r>
            <a:r>
              <a:rPr lang="en-GB" sz="1700" kern="100" dirty="0">
                <a:effectLst/>
                <a:latin typeface="Arial" panose="020B0604020202020204" pitchFamily="34" charset="0"/>
                <a:ea typeface="Aptos" panose="020B0004020202020204" pitchFamily="34" charset="0"/>
                <a:cs typeface="Arial" panose="020B0604020202020204" pitchFamily="34" charset="0"/>
              </a:rPr>
              <a:t> Domestic Product (GDP) will increase disposable income and thus further rise in demand for products. </a:t>
            </a:r>
          </a:p>
          <a:p>
            <a:pPr marL="0" indent="0">
              <a:lnSpc>
                <a:spcPct val="150000"/>
              </a:lnSpc>
              <a:spcBef>
                <a:spcPts val="0"/>
              </a:spcBef>
              <a:buNone/>
            </a:pPr>
            <a:r>
              <a:rPr lang="en-GB" sz="1700" b="1" kern="100" dirty="0">
                <a:effectLst/>
                <a:latin typeface="Arial" panose="020B0604020202020204" pitchFamily="34" charset="0"/>
                <a:ea typeface="Aptos" panose="020B0004020202020204" pitchFamily="34" charset="0"/>
                <a:cs typeface="Arial" panose="020B0604020202020204" pitchFamily="34" charset="0"/>
              </a:rPr>
              <a:t>ii. Politico-legal environment</a:t>
            </a:r>
            <a:r>
              <a:rPr lang="en-GB" sz="1700" kern="100" dirty="0">
                <a:effectLst/>
                <a:latin typeface="Arial" panose="020B0604020202020204" pitchFamily="34" charset="0"/>
                <a:ea typeface="Aptos" panose="020B0004020202020204" pitchFamily="34" charset="0"/>
                <a:cs typeface="Arial" panose="020B0604020202020204" pitchFamily="34" charset="0"/>
              </a:rPr>
              <a:t>: Politico-legal environment constitutes all the factors related to the activities of legislature, executive and judiciary which play a leading role in shaping, directing, developing and controlling business activities. Higher business growth can be achieved in a stable and dynamic politico-legal environment. </a:t>
            </a:r>
          </a:p>
        </p:txBody>
      </p:sp>
    </p:spTree>
    <p:extLst>
      <p:ext uri="{BB962C8B-B14F-4D97-AF65-F5344CB8AC3E}">
        <p14:creationId xmlns:p14="http://schemas.microsoft.com/office/powerpoint/2010/main" val="38872633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58216"/>
            <a:ext cx="822960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179512" y="476672"/>
            <a:ext cx="8784976" cy="4680520"/>
          </a:xfrm>
        </p:spPr>
        <p:txBody>
          <a:bodyPr>
            <a:noAutofit/>
          </a:bodyPr>
          <a:lstStyle/>
          <a:p>
            <a:pPr marL="0" indent="0">
              <a:lnSpc>
                <a:spcPct val="17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iii. Technological environment</a:t>
            </a:r>
            <a:r>
              <a:rPr lang="en-GB" sz="2000" kern="100" dirty="0">
                <a:effectLst/>
                <a:latin typeface="Arial" panose="020B0604020202020204" pitchFamily="34" charset="0"/>
                <a:ea typeface="Aptos" panose="020B0004020202020204" pitchFamily="34" charset="0"/>
                <a:cs typeface="Arial" panose="020B0604020202020204" pitchFamily="34" charset="0"/>
              </a:rPr>
              <a:t>: Technology is defined as the “Systematic application of scientific or other organised knowledge to particular tasks”. The technology incorporates both machines (hard technology) and ways of thinking (soft technology). These organized knowledge and innovation provide new methods of producing goods and services and latest ways of operating business. Recent technological changes such as the online sale of grocery items, online booking of air tickets, online payments, etc. have changed the business strategies. As technology is changing fast, organisations should keep a close look at these technological fluctuations for their adaptation in their business activities. </a:t>
            </a:r>
          </a:p>
        </p:txBody>
      </p:sp>
    </p:spTree>
    <p:extLst>
      <p:ext uri="{BB962C8B-B14F-4D97-AF65-F5344CB8AC3E}">
        <p14:creationId xmlns:p14="http://schemas.microsoft.com/office/powerpoint/2010/main" val="19671416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58216"/>
            <a:ext cx="822960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179512" y="476672"/>
            <a:ext cx="8784976" cy="4680520"/>
          </a:xfrm>
        </p:spPr>
        <p:txBody>
          <a:bodyPr>
            <a:noAutofit/>
          </a:bodyPr>
          <a:lstStyle/>
          <a:p>
            <a:pPr marL="0" indent="0">
              <a:lnSpc>
                <a:spcPct val="150000"/>
              </a:lnSpc>
              <a:spcBef>
                <a:spcPts val="0"/>
              </a:spcBef>
              <a:buNone/>
            </a:pPr>
            <a:r>
              <a:rPr lang="en-GB" sz="1900" b="1" kern="100" dirty="0">
                <a:effectLst/>
                <a:latin typeface="Arial" panose="020B0604020202020204" pitchFamily="34" charset="0"/>
                <a:ea typeface="Aptos" panose="020B0004020202020204" pitchFamily="34" charset="0"/>
                <a:cs typeface="Arial" panose="020B0604020202020204" pitchFamily="34" charset="0"/>
              </a:rPr>
              <a:t>iv. Global or international environment</a:t>
            </a:r>
            <a:r>
              <a:rPr lang="en-GB" sz="1900" kern="100" dirty="0">
                <a:effectLst/>
                <a:latin typeface="Arial" panose="020B0604020202020204" pitchFamily="34" charset="0"/>
                <a:ea typeface="Aptos" panose="020B0004020202020204" pitchFamily="34" charset="0"/>
                <a:cs typeface="Arial" panose="020B0604020202020204" pitchFamily="34" charset="0"/>
              </a:rPr>
              <a:t>: The global environment includes all environmental factors having a global impact which is also important for shaping business activity. In the era of globalisation, the whole world is a market. Business analyses the international environment to cope with the changes. Principles and agreements of the World Trade Organisation (WTO) and other international treaties and protocols such as crude oil prices are examples of the global environment. </a:t>
            </a:r>
          </a:p>
          <a:p>
            <a:pPr marL="0" indent="0">
              <a:lnSpc>
                <a:spcPct val="150000"/>
              </a:lnSpc>
              <a:spcBef>
                <a:spcPts val="0"/>
              </a:spcBef>
              <a:buNone/>
            </a:pPr>
            <a:r>
              <a:rPr lang="en-GB" sz="1900" b="1" kern="100" dirty="0">
                <a:effectLst/>
                <a:latin typeface="Arial" panose="020B0604020202020204" pitchFamily="34" charset="0"/>
                <a:ea typeface="Aptos" panose="020B0004020202020204" pitchFamily="34" charset="0"/>
                <a:cs typeface="Times New Roman" panose="02020603050405020304" pitchFamily="18" charset="0"/>
              </a:rPr>
              <a:t>v. Socio-cultural environment</a:t>
            </a:r>
            <a:r>
              <a:rPr lang="en-GB" sz="1900" kern="100" dirty="0">
                <a:effectLst/>
                <a:latin typeface="Arial" panose="020B0604020202020204" pitchFamily="34" charset="0"/>
                <a:ea typeface="Aptos" panose="020B0004020202020204" pitchFamily="34" charset="0"/>
                <a:cs typeface="Times New Roman" panose="02020603050405020304" pitchFamily="18" charset="0"/>
              </a:rPr>
              <a:t>: The socio-cultural environment reflects customs and values which influence business practices. People’s attitudes towards work and wealth, lifestyle, ethical issues, religion, the role of family, marriage, education and also social responsiveness of business impact the business. </a:t>
            </a:r>
            <a:endParaRPr lang="en-GB" sz="1900"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4776947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243408"/>
            <a:ext cx="8229600" cy="1143000"/>
          </a:xfrm>
        </p:spPr>
        <p:txBody>
          <a:bodyPr>
            <a:normAutofit fontScale="90000"/>
          </a:bodyPr>
          <a:lstStyle/>
          <a:p>
            <a:r>
              <a:rPr lang="en-GB" b="1" dirty="0"/>
              <a:t>Types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287524" y="548680"/>
            <a:ext cx="8568952" cy="5400600"/>
          </a:xfrm>
        </p:spPr>
        <p:txBody>
          <a:bodyPr>
            <a:normAutofit fontScale="70000" lnSpcReduction="20000"/>
          </a:bodyPr>
          <a:lstStyle/>
          <a:p>
            <a:pPr marL="0" indent="0">
              <a:lnSpc>
                <a:spcPct val="170000"/>
              </a:lnSpc>
              <a:spcBef>
                <a:spcPts val="0"/>
              </a:spcBef>
              <a:buNone/>
            </a:pPr>
            <a:r>
              <a:rPr lang="en-GB" sz="2400" b="1" kern="100" dirty="0">
                <a:effectLst/>
                <a:latin typeface="Arial" panose="020B0604020202020204" pitchFamily="34" charset="0"/>
                <a:ea typeface="Aptos" panose="020B0004020202020204" pitchFamily="34" charset="0"/>
                <a:cs typeface="Arial" panose="020B0604020202020204" pitchFamily="34" charset="0"/>
              </a:rPr>
              <a:t>vi. Demographic environment</a:t>
            </a:r>
            <a:r>
              <a:rPr lang="en-GB" sz="2400" kern="100" dirty="0">
                <a:effectLst/>
                <a:latin typeface="Arial" panose="020B0604020202020204" pitchFamily="34" charset="0"/>
                <a:ea typeface="Aptos" panose="020B0004020202020204" pitchFamily="34" charset="0"/>
                <a:cs typeface="Arial" panose="020B0604020202020204" pitchFamily="34" charset="0"/>
              </a:rPr>
              <a:t>: Demographic environment includes the composition and characteristics of the population. For example, Population size and growth, the life expectancy of the people, rural-urban distribution of population, the technological skills and educational levels of the labour force are part of the demographic environment. These forces also impact the organisations’ functioning. </a:t>
            </a:r>
          </a:p>
          <a:p>
            <a:pPr marL="0" indent="0">
              <a:lnSpc>
                <a:spcPct val="170000"/>
              </a:lnSpc>
              <a:spcBef>
                <a:spcPts val="0"/>
              </a:spcBef>
              <a:buNone/>
            </a:pPr>
            <a:r>
              <a:rPr lang="en-GB" sz="2400" b="1" kern="100" dirty="0">
                <a:effectLst/>
                <a:latin typeface="Arial" panose="020B0604020202020204" pitchFamily="34" charset="0"/>
                <a:ea typeface="Aptos" panose="020B0004020202020204" pitchFamily="34" charset="0"/>
                <a:cs typeface="Arial" panose="020B0604020202020204" pitchFamily="34" charset="0"/>
              </a:rPr>
              <a:t>vii. Natural environment</a:t>
            </a:r>
            <a:r>
              <a:rPr lang="en-GB" sz="2400" kern="100" dirty="0">
                <a:effectLst/>
                <a:latin typeface="Arial" panose="020B0604020202020204" pitchFamily="34" charset="0"/>
                <a:ea typeface="Aptos" panose="020B0004020202020204" pitchFamily="34" charset="0"/>
                <a:cs typeface="Arial" panose="020B0604020202020204" pitchFamily="34" charset="0"/>
              </a:rPr>
              <a:t>: Natural environment includes geographical and ecological resources like minerals and oil reserves, weather and climatic conditions, water and forest resources, and port facilities. These are very important for many business activities. For example, in places where climate conditions such as temperatures are high, demand for coolers and air conditioners will also be high. Similarly, demand for clothes and building materials is also conditioned upon weather and climatic conditions. Natural calamities such as floods, droughts, earthquakes, etc. greatly affect business activities.</a:t>
            </a:r>
          </a:p>
          <a:p>
            <a:pPr marL="0" indent="0">
              <a:lnSpc>
                <a:spcPct val="150000"/>
              </a:lnSpc>
              <a:spcBef>
                <a:spcPts val="0"/>
              </a:spcBef>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6002858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0"/>
            <a:ext cx="8229600" cy="1143000"/>
          </a:xfrm>
        </p:spPr>
        <p:txBody>
          <a:bodyPr>
            <a:normAutofit fontScale="90000"/>
          </a:bodyPr>
          <a:lstStyle/>
          <a:p>
            <a:r>
              <a:rPr lang="en-GB" b="1" dirty="0"/>
              <a:t>IMPORTANCE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179512" y="1126630"/>
            <a:ext cx="8712968" cy="4390601"/>
          </a:xfrm>
        </p:spPr>
        <p:txBody>
          <a:bodyPr>
            <a:normAutofit/>
          </a:bodyPr>
          <a:lstStyle/>
          <a:p>
            <a:pPr marL="0" indent="0">
              <a:lnSpc>
                <a:spcPct val="150000"/>
              </a:lnSpc>
              <a:spcAft>
                <a:spcPts val="800"/>
              </a:spcAft>
              <a:buNone/>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Business environment plays an important role in the functioning of organisations in the following ways: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7CFFB1CB-DFED-DC39-C472-009E427AB588}"/>
              </a:ext>
            </a:extLst>
          </p:cNvPr>
          <p:cNvPicPr>
            <a:picLocks noChangeAspect="1"/>
          </p:cNvPicPr>
          <p:nvPr/>
        </p:nvPicPr>
        <p:blipFill>
          <a:blip r:embed="rId2"/>
          <a:srcRect l="754" t="2591"/>
          <a:stretch/>
        </p:blipFill>
        <p:spPr>
          <a:xfrm>
            <a:off x="1522328" y="1988840"/>
            <a:ext cx="5832000" cy="3592277"/>
          </a:xfrm>
          <a:prstGeom prst="rect">
            <a:avLst/>
          </a:prstGeom>
          <a:ln>
            <a:solidFill>
              <a:srgbClr val="00B050"/>
            </a:solidFill>
          </a:ln>
        </p:spPr>
      </p:pic>
    </p:spTree>
    <p:extLst>
      <p:ext uri="{BB962C8B-B14F-4D97-AF65-F5344CB8AC3E}">
        <p14:creationId xmlns:p14="http://schemas.microsoft.com/office/powerpoint/2010/main" val="2697216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58C11-55AE-541A-F3EB-D715B86E66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5B7ED8-8554-2248-A759-981DB5A711D8}"/>
              </a:ext>
            </a:extLst>
          </p:cNvPr>
          <p:cNvSpPr>
            <a:spLocks noGrp="1"/>
          </p:cNvSpPr>
          <p:nvPr>
            <p:ph type="title"/>
          </p:nvPr>
        </p:nvSpPr>
        <p:spPr>
          <a:xfrm>
            <a:off x="323528" y="0"/>
            <a:ext cx="8229600" cy="1143000"/>
          </a:xfrm>
        </p:spPr>
        <p:txBody>
          <a:bodyPr>
            <a:normAutofit fontScale="90000"/>
          </a:bodyPr>
          <a:lstStyle/>
          <a:p>
            <a:r>
              <a:rPr lang="en-GB" b="1" dirty="0"/>
              <a:t>IMPORTANCE OF BUSINESS ENVIRONMENT</a:t>
            </a:r>
          </a:p>
        </p:txBody>
      </p:sp>
      <p:sp>
        <p:nvSpPr>
          <p:cNvPr id="3" name="Content Placeholder 2">
            <a:extLst>
              <a:ext uri="{FF2B5EF4-FFF2-40B4-BE49-F238E27FC236}">
                <a16:creationId xmlns:a16="http://schemas.microsoft.com/office/drawing/2014/main" id="{C2D0FE95-CC56-E64A-6E7A-C54AC6B21981}"/>
              </a:ext>
            </a:extLst>
          </p:cNvPr>
          <p:cNvSpPr>
            <a:spLocks noGrp="1"/>
          </p:cNvSpPr>
          <p:nvPr>
            <p:ph idx="1"/>
          </p:nvPr>
        </p:nvSpPr>
        <p:spPr>
          <a:xfrm>
            <a:off x="179512" y="1126630"/>
            <a:ext cx="8712968" cy="4390601"/>
          </a:xfrm>
        </p:spPr>
        <p:txBody>
          <a:bodyPr>
            <a:normAutofit/>
          </a:bodyPr>
          <a:lstStyle/>
          <a:p>
            <a:pPr marL="0" indent="0">
              <a:lnSpc>
                <a:spcPct val="150000"/>
              </a:lnSpc>
              <a:spcAft>
                <a:spcPts val="800"/>
              </a:spcAft>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I. Enable the organisation to identify the business opportunities and achieve first-mover advantage</a:t>
            </a:r>
            <a:r>
              <a:rPr lang="en-GB" sz="2000" kern="100" dirty="0">
                <a:effectLst/>
                <a:latin typeface="Arial" panose="020B0604020202020204" pitchFamily="34" charset="0"/>
                <a:ea typeface="Aptos" panose="020B0004020202020204" pitchFamily="34" charset="0"/>
                <a:cs typeface="Arial" panose="020B0604020202020204" pitchFamily="34" charset="0"/>
              </a:rPr>
              <a:t>: Many opportunities are provided by the business environment to the organisation. Scanning the business environment will help the organisation to attain the first-mover advantage.</a:t>
            </a:r>
          </a:p>
          <a:p>
            <a:pPr marL="0" indent="0">
              <a:lnSpc>
                <a:spcPct val="150000"/>
              </a:lnSpc>
              <a:spcAft>
                <a:spcPts val="800"/>
              </a:spcAft>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II. Help the firms to identify the threats and early warning signals</a:t>
            </a:r>
            <a:r>
              <a:rPr lang="en-GB" sz="2000" kern="100" dirty="0">
                <a:effectLst/>
                <a:latin typeface="Arial" panose="020B0604020202020204" pitchFamily="34" charset="0"/>
                <a:ea typeface="Aptos" panose="020B0004020202020204" pitchFamily="34" charset="0"/>
                <a:cs typeface="Arial" panose="020B0604020202020204" pitchFamily="34" charset="0"/>
              </a:rPr>
              <a:t>: The business Enterprises that can scan the business environment and obtain qualitative information on time will be able to get a warning signal to deal with negative policies and constraints of the business environment. </a:t>
            </a:r>
          </a:p>
        </p:txBody>
      </p:sp>
    </p:spTree>
    <p:extLst>
      <p:ext uri="{BB962C8B-B14F-4D97-AF65-F5344CB8AC3E}">
        <p14:creationId xmlns:p14="http://schemas.microsoft.com/office/powerpoint/2010/main" val="30402121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95536" y="0"/>
            <a:ext cx="8229600" cy="1143000"/>
          </a:xfrm>
        </p:spPr>
        <p:txBody>
          <a:bodyPr>
            <a:normAutofit fontScale="90000"/>
          </a:bodyPr>
          <a:lstStyle/>
          <a:p>
            <a:r>
              <a:rPr lang="en-GB" b="1" dirty="0"/>
              <a:t>Importance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251520" y="1143000"/>
            <a:ext cx="8784976" cy="4302224"/>
          </a:xfrm>
        </p:spPr>
        <p:txBody>
          <a:bodyPr>
            <a:normAutofit/>
          </a:bodyPr>
          <a:lstStyle/>
          <a:p>
            <a:pPr marL="0" indent="0">
              <a:lnSpc>
                <a:spcPct val="15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III. Help in tapping and assembling resources</a:t>
            </a:r>
            <a:r>
              <a:rPr lang="en-GB" sz="2000" kern="100" dirty="0">
                <a:effectLst/>
                <a:latin typeface="Arial" panose="020B0604020202020204" pitchFamily="34" charset="0"/>
                <a:ea typeface="Aptos" panose="020B0004020202020204" pitchFamily="34" charset="0"/>
                <a:cs typeface="Arial" panose="020B0604020202020204" pitchFamily="34" charset="0"/>
              </a:rPr>
              <a:t>: Resources such as raw material, capital, money, labour, etc., are the necessary inputs to the business organisation. All these inputs are obtained through the environment to the firms for carrying out their activities and also expect something in return. </a:t>
            </a:r>
          </a:p>
          <a:p>
            <a:pPr marL="0" indent="0">
              <a:lnSpc>
                <a:spcPct val="15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IV. Help in adjusting and adapting to rapid changes</a:t>
            </a:r>
            <a:r>
              <a:rPr lang="en-GB" sz="2000" kern="100" dirty="0">
                <a:effectLst/>
                <a:latin typeface="Arial" panose="020B0604020202020204" pitchFamily="34" charset="0"/>
                <a:ea typeface="Aptos" panose="020B0004020202020204" pitchFamily="34" charset="0"/>
                <a:cs typeface="Arial" panose="020B0604020202020204" pitchFamily="34" charset="0"/>
              </a:rPr>
              <a:t>: Business environment scanning assists the firms in scanning and understanding the rapid changes in the environment and these changes have important implications on business strategies. </a:t>
            </a:r>
          </a:p>
          <a:p>
            <a:pPr algn="l"/>
            <a:endParaRPr lang="en-GB" b="0" i="0" dirty="0">
              <a:solidFill>
                <a:srgbClr val="1F1F1F"/>
              </a:solidFill>
              <a:effectLst/>
              <a:latin typeface="Google Sans"/>
            </a:endParaRPr>
          </a:p>
        </p:txBody>
      </p:sp>
    </p:spTree>
    <p:extLst>
      <p:ext uri="{BB962C8B-B14F-4D97-AF65-F5344CB8AC3E}">
        <p14:creationId xmlns:p14="http://schemas.microsoft.com/office/powerpoint/2010/main" val="31747694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0"/>
            <a:ext cx="8229600" cy="1143000"/>
          </a:xfrm>
        </p:spPr>
        <p:txBody>
          <a:bodyPr>
            <a:normAutofit fontScale="90000"/>
          </a:bodyPr>
          <a:lstStyle/>
          <a:p>
            <a:r>
              <a:rPr lang="en-GB" b="1" dirty="0"/>
              <a:t>Importance Of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23528" y="1268760"/>
            <a:ext cx="8229600" cy="4248472"/>
          </a:xfrm>
        </p:spPr>
        <p:txBody>
          <a:bodyPr>
            <a:normAutofit/>
          </a:bodyPr>
          <a:lstStyle/>
          <a:p>
            <a:pPr marL="0" indent="0">
              <a:lnSpc>
                <a:spcPct val="15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V. Assist in planning and policymaking</a:t>
            </a:r>
            <a:r>
              <a:rPr lang="en-GB" sz="2000" kern="100" dirty="0">
                <a:effectLst/>
                <a:latin typeface="Arial" panose="020B0604020202020204" pitchFamily="34" charset="0"/>
                <a:ea typeface="Aptos" panose="020B0004020202020204" pitchFamily="34" charset="0"/>
                <a:cs typeface="Arial" panose="020B0604020202020204" pitchFamily="34" charset="0"/>
              </a:rPr>
              <a:t>: The major strategic plans and policies in the organisation are formulated based on the business environment because the policies and strategies have to be implemented in the presence of these environmental factors. </a:t>
            </a:r>
          </a:p>
          <a:p>
            <a:pPr marL="0" indent="0">
              <a:lnSpc>
                <a:spcPct val="15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VI. Help in performance improvement</a:t>
            </a:r>
            <a:r>
              <a:rPr lang="en-GB" sz="2000" kern="100" dirty="0">
                <a:effectLst/>
                <a:latin typeface="Arial" panose="020B0604020202020204" pitchFamily="34" charset="0"/>
                <a:ea typeface="Aptos" panose="020B0004020202020204" pitchFamily="34" charset="0"/>
                <a:cs typeface="Arial" panose="020B0604020202020204" pitchFamily="34" charset="0"/>
              </a:rPr>
              <a:t>: Continuous scanning of business environments can improve their performance. By incorporating changes in the internal environment matching to external environment, business organisations can enhance and prosper in their market share.</a:t>
            </a:r>
          </a:p>
          <a:p>
            <a:pPr algn="l"/>
            <a:endParaRPr lang="en-GB" b="0" i="0" dirty="0">
              <a:solidFill>
                <a:srgbClr val="1F1F1F"/>
              </a:solidFill>
              <a:effectLst/>
              <a:latin typeface="Google Sans"/>
            </a:endParaRPr>
          </a:p>
        </p:txBody>
      </p:sp>
    </p:spTree>
    <p:extLst>
      <p:ext uri="{BB962C8B-B14F-4D97-AF65-F5344CB8AC3E}">
        <p14:creationId xmlns:p14="http://schemas.microsoft.com/office/powerpoint/2010/main" val="22147118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42256" y="0"/>
            <a:ext cx="8229600" cy="1143000"/>
          </a:xfrm>
        </p:spPr>
        <p:txBody>
          <a:bodyPr>
            <a:normAutofit fontScale="90000"/>
          </a:bodyPr>
          <a:lstStyle/>
          <a:p>
            <a:r>
              <a:rPr lang="en-GB" b="1" dirty="0"/>
              <a:t>BUSINESS ENVIRONMENT ANALYSIS</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42256" y="1340768"/>
            <a:ext cx="8229600" cy="4752528"/>
          </a:xfrm>
        </p:spPr>
        <p:txBody>
          <a:bodyPr>
            <a:noAutofit/>
          </a:bodyPr>
          <a:lstStyle/>
          <a:p>
            <a:pPr>
              <a:lnSpc>
                <a:spcPct val="150000"/>
              </a:lnSpc>
              <a:spcBef>
                <a:spcPts val="0"/>
              </a:spcBef>
              <a:buFont typeface="Wingdings" panose="05000000000000000000" pitchFamily="2" charset="2"/>
              <a:buChar char="Ø"/>
            </a:pPr>
            <a:r>
              <a:rPr lang="en-GB" sz="2800" kern="100" dirty="0">
                <a:effectLst/>
                <a:latin typeface="Arial" panose="020B0604020202020204" pitchFamily="34" charset="0"/>
                <a:ea typeface="Aptos" panose="020B0004020202020204" pitchFamily="34" charset="0"/>
                <a:cs typeface="Arial" panose="020B0604020202020204" pitchFamily="34" charset="0"/>
              </a:rPr>
              <a:t>All organisations perform within a framework of specific factors of the business environment. </a:t>
            </a:r>
          </a:p>
          <a:p>
            <a:pPr>
              <a:lnSpc>
                <a:spcPct val="150000"/>
              </a:lnSpc>
              <a:spcBef>
                <a:spcPts val="0"/>
              </a:spcBef>
              <a:buFont typeface="Wingdings" panose="05000000000000000000" pitchFamily="2" charset="2"/>
              <a:buChar char="Ø"/>
            </a:pPr>
            <a:r>
              <a:rPr lang="en-GB" sz="2800" kern="100" dirty="0">
                <a:effectLst/>
                <a:latin typeface="Arial" panose="020B0604020202020204" pitchFamily="34" charset="0"/>
                <a:ea typeface="Aptos" panose="020B0004020202020204" pitchFamily="34" charset="0"/>
                <a:cs typeface="Arial" panose="020B0604020202020204" pitchFamily="34" charset="0"/>
              </a:rPr>
              <a:t>These can be internal as well as external. </a:t>
            </a:r>
          </a:p>
          <a:p>
            <a:pPr>
              <a:lnSpc>
                <a:spcPct val="150000"/>
              </a:lnSpc>
              <a:spcBef>
                <a:spcPts val="0"/>
              </a:spcBef>
              <a:buFont typeface="Wingdings" panose="05000000000000000000" pitchFamily="2" charset="2"/>
              <a:buChar char="Ø"/>
            </a:pPr>
            <a:r>
              <a:rPr lang="en-GB" sz="2800" kern="100" dirty="0">
                <a:effectLst/>
                <a:latin typeface="Arial" panose="020B0604020202020204" pitchFamily="34" charset="0"/>
                <a:ea typeface="Aptos" panose="020B0004020202020204" pitchFamily="34" charset="0"/>
                <a:cs typeface="Arial" panose="020B0604020202020204" pitchFamily="34" charset="0"/>
              </a:rPr>
              <a:t>A proper environmental analysis of the business environment is very important. </a:t>
            </a:r>
          </a:p>
        </p:txBody>
      </p:sp>
    </p:spTree>
    <p:extLst>
      <p:ext uri="{BB962C8B-B14F-4D97-AF65-F5344CB8AC3E}">
        <p14:creationId xmlns:p14="http://schemas.microsoft.com/office/powerpoint/2010/main" val="4887126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315416"/>
            <a:ext cx="8229600" cy="1143000"/>
          </a:xfrm>
        </p:spPr>
        <p:txBody>
          <a:bodyPr>
            <a:normAutofit fontScale="90000"/>
          </a:bodyPr>
          <a:lstStyle/>
          <a:p>
            <a:r>
              <a:rPr lang="en-GB" b="1" dirty="0"/>
              <a:t>Business Environment Analysis</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323528" y="692696"/>
            <a:ext cx="8229600" cy="4752528"/>
          </a:xfrm>
        </p:spPr>
        <p:txBody>
          <a:bodyPr>
            <a:noAutofit/>
          </a:bodyPr>
          <a:lstStyle/>
          <a:p>
            <a:pPr marL="0" indent="0">
              <a:lnSpc>
                <a:spcPct val="15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There are different steps involved in the environmental analysis of a business. These are: </a:t>
            </a:r>
          </a:p>
          <a:p>
            <a:pPr marL="0" indent="0">
              <a:lnSpc>
                <a:spcPct val="15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1. Scanning the internal / external factors. </a:t>
            </a:r>
          </a:p>
          <a:p>
            <a:pPr marL="0" indent="0">
              <a:lnSpc>
                <a:spcPct val="15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2. Grouping of the scanned factors. </a:t>
            </a:r>
          </a:p>
          <a:p>
            <a:pPr marL="0" indent="0">
              <a:lnSpc>
                <a:spcPct val="15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3. Observation of internal factors. </a:t>
            </a:r>
          </a:p>
          <a:p>
            <a:pPr marL="0" indent="0">
              <a:lnSpc>
                <a:spcPct val="15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4. Monitoring external factors. </a:t>
            </a:r>
          </a:p>
          <a:p>
            <a:pPr marL="0" indent="0">
              <a:lnSpc>
                <a:spcPct val="15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5. Defining the variables for the analysis. </a:t>
            </a:r>
          </a:p>
          <a:p>
            <a:pPr marL="0" indent="0">
              <a:lnSpc>
                <a:spcPct val="15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6. Identifying specific techniques for analysis. </a:t>
            </a:r>
          </a:p>
          <a:p>
            <a:pPr marL="0" indent="0">
              <a:lnSpc>
                <a:spcPct val="15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7. Forecasting. </a:t>
            </a:r>
          </a:p>
          <a:p>
            <a:pPr marL="0" indent="0">
              <a:lnSpc>
                <a:spcPct val="15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8. Strategy formulation. </a:t>
            </a:r>
          </a:p>
          <a:p>
            <a:pPr marL="0" indent="0">
              <a:lnSpc>
                <a:spcPct val="15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9. Evaluation. </a:t>
            </a:r>
          </a:p>
        </p:txBody>
      </p:sp>
    </p:spTree>
    <p:extLst>
      <p:ext uri="{BB962C8B-B14F-4D97-AF65-F5344CB8AC3E}">
        <p14:creationId xmlns:p14="http://schemas.microsoft.com/office/powerpoint/2010/main" val="33449060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0"/>
            <a:ext cx="8229600" cy="1143000"/>
          </a:xfrm>
        </p:spPr>
        <p:txBody>
          <a:bodyPr>
            <a:normAutofit fontScale="90000"/>
          </a:bodyPr>
          <a:lstStyle/>
          <a:p>
            <a:r>
              <a:rPr lang="en-GB" b="1" dirty="0"/>
              <a:t>Tools for Analysing Business Environment</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251520" y="1143000"/>
            <a:ext cx="8229600" cy="4662264"/>
          </a:xfrm>
        </p:spPr>
        <p:txBody>
          <a:bodyPr>
            <a:normAutofit/>
          </a:bodyPr>
          <a:lstStyle/>
          <a:p>
            <a:pPr algn="l">
              <a:lnSpc>
                <a:spcPct val="150000"/>
              </a:lnSpc>
              <a:spcBef>
                <a:spcPts val="0"/>
              </a:spcBef>
              <a:buFont typeface="Wingdings" panose="05000000000000000000" pitchFamily="2" charset="2"/>
              <a:buChar char="q"/>
            </a:pPr>
            <a:r>
              <a:rPr lang="en-GB" sz="2400" b="1" i="0" dirty="0">
                <a:solidFill>
                  <a:srgbClr val="0D0D0D"/>
                </a:solidFill>
                <a:effectLst/>
                <a:latin typeface="Arial" panose="020B0604020202020204" pitchFamily="34" charset="0"/>
                <a:cs typeface="Arial" panose="020B0604020202020204" pitchFamily="34" charset="0"/>
              </a:rPr>
              <a:t>SWOT Analysis</a:t>
            </a:r>
            <a:endParaRPr lang="en-GB" sz="2400" b="0" i="0" dirty="0">
              <a:solidFill>
                <a:srgbClr val="0D0D0D"/>
              </a:solidFill>
              <a:effectLst/>
              <a:latin typeface="Arial" panose="020B0604020202020204" pitchFamily="34" charset="0"/>
              <a:cs typeface="Arial" panose="020B0604020202020204" pitchFamily="34" charset="0"/>
            </a:endParaRPr>
          </a:p>
          <a:p>
            <a:pPr algn="l">
              <a:lnSpc>
                <a:spcPct val="150000"/>
              </a:lnSpc>
              <a:spcBef>
                <a:spcPts val="0"/>
              </a:spcBef>
              <a:buFont typeface="Wingdings" panose="05000000000000000000" pitchFamily="2" charset="2"/>
              <a:buChar char="q"/>
            </a:pPr>
            <a:r>
              <a:rPr lang="en-GB" sz="2400" b="1" i="0" dirty="0">
                <a:solidFill>
                  <a:srgbClr val="0D0D0D"/>
                </a:solidFill>
                <a:effectLst/>
                <a:latin typeface="Arial" panose="020B0604020202020204" pitchFamily="34" charset="0"/>
                <a:cs typeface="Arial" panose="020B0604020202020204" pitchFamily="34" charset="0"/>
              </a:rPr>
              <a:t>PESTEL Analysis</a:t>
            </a:r>
          </a:p>
          <a:p>
            <a:pPr algn="l">
              <a:lnSpc>
                <a:spcPct val="150000"/>
              </a:lnSpc>
              <a:spcBef>
                <a:spcPts val="0"/>
              </a:spcBef>
              <a:buFont typeface="Wingdings" panose="05000000000000000000" pitchFamily="2" charset="2"/>
              <a:buChar char="q"/>
            </a:pPr>
            <a:r>
              <a:rPr lang="en-GB" sz="2400" b="1" i="0" dirty="0">
                <a:solidFill>
                  <a:srgbClr val="0D0D0D"/>
                </a:solidFill>
                <a:effectLst/>
                <a:latin typeface="Arial" panose="020B0604020202020204" pitchFamily="34" charset="0"/>
                <a:cs typeface="Arial" panose="020B0604020202020204" pitchFamily="34" charset="0"/>
              </a:rPr>
              <a:t>Porter's Five Forces</a:t>
            </a:r>
          </a:p>
          <a:p>
            <a:pPr marL="0" indent="0" algn="l">
              <a:lnSpc>
                <a:spcPct val="150000"/>
              </a:lnSpc>
              <a:spcBef>
                <a:spcPts val="0"/>
              </a:spcBef>
              <a:buNone/>
            </a:pPr>
            <a:r>
              <a:rPr lang="en-GB" sz="2400" b="0" i="0" dirty="0">
                <a:solidFill>
                  <a:srgbClr val="0D0D0D"/>
                </a:solidFill>
                <a:effectLst/>
                <a:latin typeface="Arial" panose="020B0604020202020204" pitchFamily="34" charset="0"/>
                <a:cs typeface="Arial" panose="020B0604020202020204" pitchFamily="34" charset="0"/>
              </a:rPr>
              <a:t>By understanding and analysing the business environment comprehensively, organizations can make informed decisions, develop effective strategies, and navigate the complexities of the market landscape.</a:t>
            </a:r>
          </a:p>
        </p:txBody>
      </p:sp>
    </p:spTree>
    <p:extLst>
      <p:ext uri="{BB962C8B-B14F-4D97-AF65-F5344CB8AC3E}">
        <p14:creationId xmlns:p14="http://schemas.microsoft.com/office/powerpoint/2010/main" val="33725008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179512" y="-315416"/>
            <a:ext cx="8229600" cy="1143000"/>
          </a:xfrm>
        </p:spPr>
        <p:txBody>
          <a:bodyPr>
            <a:normAutofit/>
          </a:bodyPr>
          <a:lstStyle/>
          <a:p>
            <a:r>
              <a:rPr lang="en-GB" b="1" dirty="0"/>
              <a:t>SWOT Analysis</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251520" y="476672"/>
            <a:ext cx="8229600" cy="3917032"/>
          </a:xfrm>
        </p:spPr>
        <p:txBody>
          <a:bodyPr>
            <a:normAutofit/>
          </a:bodyPr>
          <a:lstStyle/>
          <a:p>
            <a:pPr>
              <a:lnSpc>
                <a:spcPct val="150000"/>
              </a:lnSpc>
              <a:spcBef>
                <a:spcPts val="0"/>
              </a:spcBef>
              <a:buFont typeface="Wingdings" panose="05000000000000000000" pitchFamily="2" charset="2"/>
              <a:buChar char="q"/>
            </a:pPr>
            <a:r>
              <a:rPr lang="en-GB" sz="1800" dirty="0">
                <a:effectLst/>
                <a:latin typeface="Aptos" panose="020B0004020202020204" pitchFamily="34" charset="0"/>
                <a:ea typeface="Aptos" panose="020B0004020202020204" pitchFamily="34" charset="0"/>
                <a:cs typeface="Times New Roman" panose="02020603050405020304" pitchFamily="18" charset="0"/>
              </a:rPr>
              <a:t>You may already have heard of one very common tool firms use to analyse their strategic and competitive situations: SWOT, which is an acronym for strengths, weaknesses, opportunities, and threats. </a:t>
            </a:r>
          </a:p>
          <a:p>
            <a:pPr>
              <a:lnSpc>
                <a:spcPct val="150000"/>
              </a:lnSpc>
              <a:spcBef>
                <a:spcPts val="0"/>
              </a:spcBef>
              <a:buFont typeface="Wingdings" panose="05000000000000000000" pitchFamily="2" charset="2"/>
              <a:buChar char="q"/>
            </a:pPr>
            <a:r>
              <a:rPr lang="en-GB" sz="1800" dirty="0">
                <a:effectLst/>
                <a:latin typeface="Aptos" panose="020B0004020202020204" pitchFamily="34" charset="0"/>
                <a:ea typeface="Aptos" panose="020B0004020202020204" pitchFamily="34" charset="0"/>
                <a:cs typeface="Times New Roman" panose="02020603050405020304" pitchFamily="18" charset="0"/>
              </a:rPr>
              <a:t>Firms use SWOT analysis to get a general understanding of what they are good or bad at and what factors outside their doors might present chances for success or difficulty. </a:t>
            </a:r>
            <a:endParaRPr lang="en-GB" sz="18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4" name="Picture 3" descr="A diagram of a company's company's company's company's company's company's company's company's company's company's company's company'&#10;&#10;Description automatically generated">
            <a:extLst>
              <a:ext uri="{FF2B5EF4-FFF2-40B4-BE49-F238E27FC236}">
                <a16:creationId xmlns:a16="http://schemas.microsoft.com/office/drawing/2014/main" id="{2D6502E3-F7A7-AF06-6331-9D7E1E8085C9}"/>
              </a:ext>
            </a:extLst>
          </p:cNvPr>
          <p:cNvPicPr>
            <a:picLocks noChangeAspect="1"/>
          </p:cNvPicPr>
          <p:nvPr/>
        </p:nvPicPr>
        <p:blipFill rotWithShape="1">
          <a:blip r:embed="rId2"/>
          <a:srcRect b="13402"/>
          <a:stretch/>
        </p:blipFill>
        <p:spPr>
          <a:xfrm>
            <a:off x="1500565" y="3153867"/>
            <a:ext cx="5731510" cy="2147342"/>
          </a:xfrm>
          <a:prstGeom prst="rect">
            <a:avLst/>
          </a:prstGeom>
        </p:spPr>
      </p:pic>
    </p:spTree>
    <p:extLst>
      <p:ext uri="{BB962C8B-B14F-4D97-AF65-F5344CB8AC3E}">
        <p14:creationId xmlns:p14="http://schemas.microsoft.com/office/powerpoint/2010/main" val="2669571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179512" y="-315416"/>
            <a:ext cx="8229600" cy="1143000"/>
          </a:xfrm>
        </p:spPr>
        <p:txBody>
          <a:bodyPr>
            <a:normAutofit/>
          </a:bodyPr>
          <a:lstStyle/>
          <a:p>
            <a:r>
              <a:rPr lang="en-GB" b="1" dirty="0"/>
              <a:t>SWOT Analysis</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251520" y="476672"/>
            <a:ext cx="8712968" cy="7200800"/>
          </a:xfrm>
        </p:spPr>
        <p:txBody>
          <a:bodyPr>
            <a:noAutofit/>
          </a:bodyPr>
          <a:lstStyle/>
          <a:p>
            <a:pPr marL="0" indent="0">
              <a:lnSpc>
                <a:spcPct val="150000"/>
              </a:lnSpc>
              <a:spcBef>
                <a:spcPts val="0"/>
              </a:spcBef>
              <a:buNone/>
            </a:pPr>
            <a:r>
              <a:rPr lang="en-GB" sz="1700" b="1" kern="100" dirty="0">
                <a:effectLst/>
                <a:latin typeface="Arial" panose="020B0604020202020204" pitchFamily="34" charset="0"/>
                <a:ea typeface="Aptos" panose="020B0004020202020204" pitchFamily="34" charset="0"/>
                <a:cs typeface="Arial" panose="020B0604020202020204" pitchFamily="34" charset="0"/>
              </a:rPr>
              <a:t>Strengths </a:t>
            </a:r>
          </a:p>
          <a:p>
            <a:pPr marL="0" indent="0">
              <a:lnSpc>
                <a:spcPct val="150000"/>
              </a:lnSpc>
              <a:spcBef>
                <a:spcPts val="0"/>
              </a:spcBef>
              <a:buNone/>
            </a:pPr>
            <a:r>
              <a:rPr lang="en-GB" sz="1700" kern="100" dirty="0">
                <a:effectLst/>
                <a:latin typeface="Arial" panose="020B0604020202020204" pitchFamily="34" charset="0"/>
                <a:ea typeface="Aptos" panose="020B0004020202020204" pitchFamily="34" charset="0"/>
                <a:cs typeface="Arial" panose="020B0604020202020204" pitchFamily="34" charset="0"/>
              </a:rPr>
              <a:t>A firm's strengths are its unique strengths, such as marketing sports products, making food quickly and inexpensively, or creating beautiful cars. Analysing these strengths helps firms make plans that exploit their capabilities, such as Nike's sports marketing expertise for expanding its business into new sports.</a:t>
            </a:r>
          </a:p>
          <a:p>
            <a:pPr marL="0" indent="0">
              <a:lnSpc>
                <a:spcPct val="150000"/>
              </a:lnSpc>
              <a:spcBef>
                <a:spcPts val="0"/>
              </a:spcBef>
              <a:buNone/>
            </a:pPr>
            <a:endParaRPr lang="en-GB" sz="1700" kern="100" dirty="0">
              <a:effectLst/>
              <a:latin typeface="Arial" panose="020B0604020202020204" pitchFamily="34" charset="0"/>
              <a:ea typeface="Aptos" panose="020B0004020202020204" pitchFamily="34" charset="0"/>
              <a:cs typeface="Arial" panose="020B0604020202020204" pitchFamily="34" charset="0"/>
            </a:endParaRPr>
          </a:p>
          <a:p>
            <a:pPr marL="0" indent="0">
              <a:lnSpc>
                <a:spcPct val="150000"/>
              </a:lnSpc>
              <a:spcBef>
                <a:spcPts val="0"/>
              </a:spcBef>
              <a:buNone/>
            </a:pPr>
            <a:r>
              <a:rPr lang="en-GB" sz="1700" b="1" kern="100" dirty="0">
                <a:latin typeface="Arial" panose="020B0604020202020204" pitchFamily="34" charset="0"/>
                <a:ea typeface="Aptos" panose="020B0004020202020204" pitchFamily="34" charset="0"/>
                <a:cs typeface="Arial" panose="020B0604020202020204" pitchFamily="34" charset="0"/>
              </a:rPr>
              <a:t>Weaknesses</a:t>
            </a:r>
          </a:p>
          <a:p>
            <a:pPr marL="0" indent="0">
              <a:lnSpc>
                <a:spcPct val="150000"/>
              </a:lnSpc>
              <a:spcBef>
                <a:spcPts val="0"/>
              </a:spcBef>
              <a:buNone/>
            </a:pPr>
            <a:r>
              <a:rPr lang="en-GB" sz="1700" kern="100" dirty="0">
                <a:effectLst/>
                <a:latin typeface="Arial" panose="020B0604020202020204" pitchFamily="34" charset="0"/>
                <a:ea typeface="Aptos" panose="020B0004020202020204" pitchFamily="34" charset="0"/>
                <a:cs typeface="Arial" panose="020B0604020202020204" pitchFamily="34" charset="0"/>
              </a:rPr>
              <a:t>A firm's weaknesses are areas it lacks the skills or assets to excel in. They are not faults, but rather gaps in capabilities. SWOT analysis helps firms identify these gaps and develop solutions. For instance, Paychex handles payroll for over 600,000 firms, focusing on efficiency and accuracy. By leveraging its strengths, Paychex can provide services to other companies that may not have the resources or interest to develop these capabilities.</a:t>
            </a:r>
          </a:p>
        </p:txBody>
      </p:sp>
    </p:spTree>
    <p:extLst>
      <p:ext uri="{BB962C8B-B14F-4D97-AF65-F5344CB8AC3E}">
        <p14:creationId xmlns:p14="http://schemas.microsoft.com/office/powerpoint/2010/main" val="11785772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179512" y="-315416"/>
            <a:ext cx="8229600" cy="1143000"/>
          </a:xfrm>
        </p:spPr>
        <p:txBody>
          <a:bodyPr>
            <a:normAutofit/>
          </a:bodyPr>
          <a:lstStyle/>
          <a:p>
            <a:r>
              <a:rPr lang="en-GB" b="1" dirty="0"/>
              <a:t>SWOT Analysis</a:t>
            </a:r>
          </a:p>
        </p:txBody>
      </p:sp>
      <p:sp>
        <p:nvSpPr>
          <p:cNvPr id="3" name="Content Placeholder 2">
            <a:extLst>
              <a:ext uri="{FF2B5EF4-FFF2-40B4-BE49-F238E27FC236}">
                <a16:creationId xmlns:a16="http://schemas.microsoft.com/office/drawing/2014/main" id="{A9BB3A43-8309-8BCC-AF20-EB3791B21F48}"/>
              </a:ext>
            </a:extLst>
          </p:cNvPr>
          <p:cNvSpPr>
            <a:spLocks noGrp="1"/>
          </p:cNvSpPr>
          <p:nvPr>
            <p:ph idx="1"/>
          </p:nvPr>
        </p:nvSpPr>
        <p:spPr>
          <a:xfrm>
            <a:off x="215516" y="256084"/>
            <a:ext cx="8712968" cy="3917032"/>
          </a:xfrm>
        </p:spPr>
        <p:txBody>
          <a:bodyPr>
            <a:noAutofit/>
          </a:bodyPr>
          <a:lstStyle/>
          <a:p>
            <a:pPr marL="0" indent="0">
              <a:lnSpc>
                <a:spcPct val="150000"/>
              </a:lnSpc>
              <a:spcBef>
                <a:spcPts val="0"/>
              </a:spcBef>
              <a:buNone/>
            </a:pPr>
            <a:r>
              <a:rPr lang="en-GB" sz="1700" b="1" kern="100" dirty="0">
                <a:effectLst/>
                <a:latin typeface="Arial" panose="020B0604020202020204" pitchFamily="34" charset="0"/>
                <a:ea typeface="Aptos" panose="020B0004020202020204" pitchFamily="34" charset="0"/>
                <a:cs typeface="Arial" panose="020B0604020202020204" pitchFamily="34" charset="0"/>
              </a:rPr>
              <a:t>Opportunities</a:t>
            </a:r>
          </a:p>
          <a:p>
            <a:pPr marL="0" indent="0">
              <a:lnSpc>
                <a:spcPct val="150000"/>
              </a:lnSpc>
              <a:spcBef>
                <a:spcPts val="0"/>
              </a:spcBef>
              <a:buNone/>
            </a:pPr>
            <a:r>
              <a:rPr lang="en-GB" sz="1700" kern="100" dirty="0">
                <a:effectLst/>
                <a:latin typeface="Arial" panose="020B0604020202020204" pitchFamily="34" charset="0"/>
                <a:ea typeface="Aptos" panose="020B0004020202020204" pitchFamily="34" charset="0"/>
                <a:cs typeface="Arial" panose="020B0604020202020204" pitchFamily="34" charset="0"/>
              </a:rPr>
              <a:t>Opportunities and threats are external to an organisation, while strengths and weaknesses are internal. Opportunities are potential situations a firm can capitalise on, while threats can arise if not fully capitalised upon. For instance, Daimler, a car manufacturer, introduced Car2Go, a car-sharing service in Europe, North America, and China, catering to part-time drivers who may not purchase their products outright.</a:t>
            </a:r>
          </a:p>
          <a:p>
            <a:pPr marL="0" indent="0">
              <a:lnSpc>
                <a:spcPct val="150000"/>
              </a:lnSpc>
              <a:spcBef>
                <a:spcPts val="0"/>
              </a:spcBef>
              <a:buNone/>
            </a:pPr>
            <a:endParaRPr lang="en-GB" sz="1700" kern="100" dirty="0">
              <a:effectLst/>
              <a:latin typeface="Arial" panose="020B0604020202020204" pitchFamily="34" charset="0"/>
              <a:ea typeface="Aptos" panose="020B0004020202020204" pitchFamily="34" charset="0"/>
              <a:cs typeface="Arial" panose="020B0604020202020204" pitchFamily="34" charset="0"/>
            </a:endParaRPr>
          </a:p>
          <a:p>
            <a:pPr marL="0" indent="0">
              <a:lnSpc>
                <a:spcPct val="150000"/>
              </a:lnSpc>
              <a:spcBef>
                <a:spcPts val="0"/>
              </a:spcBef>
              <a:buNone/>
            </a:pPr>
            <a:r>
              <a:rPr lang="en-GB" sz="1700" b="1" kern="100" dirty="0">
                <a:latin typeface="Arial" panose="020B0604020202020204" pitchFamily="34" charset="0"/>
                <a:ea typeface="Aptos" panose="020B0004020202020204" pitchFamily="34" charset="0"/>
                <a:cs typeface="Arial" panose="020B0604020202020204" pitchFamily="34" charset="0"/>
              </a:rPr>
              <a:t>Threats</a:t>
            </a:r>
          </a:p>
          <a:p>
            <a:pPr marL="0" indent="0">
              <a:lnSpc>
                <a:spcPct val="150000"/>
              </a:lnSpc>
              <a:spcBef>
                <a:spcPts val="0"/>
              </a:spcBef>
              <a:buNone/>
            </a:pPr>
            <a:r>
              <a:rPr lang="en-GB" sz="1700" kern="100" dirty="0">
                <a:effectLst/>
                <a:latin typeface="Arial" panose="020B0604020202020204" pitchFamily="34" charset="0"/>
                <a:ea typeface="Aptos" panose="020B0004020202020204" pitchFamily="34" charset="0"/>
                <a:cs typeface="Arial" panose="020B0604020202020204" pitchFamily="34" charset="0"/>
              </a:rPr>
              <a:t>A manager assesses the external competitive environment to identify threats that could hinder a firm's success. These threats can range from economic downturns to competitors launching better products. A thorough threat assessment helps a firm prepare for potential threats. Opportunities and threats can also be interpreted differently, such as Daimler's Car2Go service, which aimed to address declining car ownership among young urban professionals.</a:t>
            </a:r>
          </a:p>
        </p:txBody>
      </p:sp>
    </p:spTree>
    <p:extLst>
      <p:ext uri="{BB962C8B-B14F-4D97-AF65-F5344CB8AC3E}">
        <p14:creationId xmlns:p14="http://schemas.microsoft.com/office/powerpoint/2010/main" val="22058531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315416"/>
            <a:ext cx="8229600" cy="1143000"/>
          </a:xfrm>
        </p:spPr>
        <p:txBody>
          <a:bodyPr>
            <a:normAutofit/>
          </a:bodyPr>
          <a:lstStyle/>
          <a:p>
            <a:r>
              <a:rPr lang="en-GB" b="1" dirty="0"/>
              <a:t>Limitation of SWOT Analysis</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309617" y="827584"/>
            <a:ext cx="8229600" cy="3917032"/>
          </a:xfrm>
        </p:spPr>
        <p:txBody>
          <a:bodyPr>
            <a:normAutofit fontScale="92500"/>
          </a:bodyPr>
          <a:lstStyle/>
          <a:p>
            <a:pPr>
              <a:lnSpc>
                <a:spcPct val="150000"/>
              </a:lnSpc>
              <a:spcBef>
                <a:spcPts val="0"/>
              </a:spcBef>
              <a:buFont typeface="Wingdings" panose="05000000000000000000" pitchFamily="2" charset="2"/>
              <a:buChar char="q"/>
            </a:pPr>
            <a:r>
              <a:rPr lang="en-GB" sz="2400" dirty="0">
                <a:latin typeface="Arial" panose="020B0604020202020204" pitchFamily="34" charset="0"/>
                <a:cs typeface="Arial" panose="020B0604020202020204" pitchFamily="34" charset="0"/>
              </a:rPr>
              <a:t>Although a SWOT analysis can identify important factors and situations that affect a firm, it only works as well as the person doing the analysis. </a:t>
            </a:r>
          </a:p>
          <a:p>
            <a:pPr>
              <a:lnSpc>
                <a:spcPct val="150000"/>
              </a:lnSpc>
              <a:spcBef>
                <a:spcPts val="0"/>
              </a:spcBef>
              <a:buFont typeface="Wingdings" panose="05000000000000000000" pitchFamily="2" charset="2"/>
              <a:buChar char="q"/>
            </a:pPr>
            <a:r>
              <a:rPr lang="en-GB" sz="2400" dirty="0">
                <a:latin typeface="Arial" panose="020B0604020202020204" pitchFamily="34" charset="0"/>
                <a:cs typeface="Arial" panose="020B0604020202020204" pitchFamily="34" charset="0"/>
              </a:rPr>
              <a:t>SWOT can generate a good evaluation of the firm’s internal and external environments, but it is more likely to overlook key issues because it is difficult to identify or imagine everything that could, for example, be a threat to the firm. </a:t>
            </a:r>
          </a:p>
        </p:txBody>
      </p:sp>
    </p:spTree>
    <p:extLst>
      <p:ext uri="{BB962C8B-B14F-4D97-AF65-F5344CB8AC3E}">
        <p14:creationId xmlns:p14="http://schemas.microsoft.com/office/powerpoint/2010/main" val="36902705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PESTEL</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764704"/>
            <a:ext cx="8229600" cy="3917032"/>
          </a:xfrm>
        </p:spPr>
        <p:txBody>
          <a:bodyPr>
            <a:noAutofit/>
          </a:bodyPr>
          <a:lstStyle/>
          <a:p>
            <a:pPr>
              <a:lnSpc>
                <a:spcPct val="150000"/>
              </a:lnSpc>
              <a:spcBef>
                <a:spcPts val="0"/>
              </a:spcBef>
              <a:buFont typeface="Wingdings" panose="05000000000000000000" pitchFamily="2" charset="2"/>
              <a:buChar char="q"/>
            </a:pPr>
            <a:r>
              <a:rPr lang="en-GB" sz="2000" dirty="0">
                <a:latin typeface="Arial" panose="020B0604020202020204" pitchFamily="34" charset="0"/>
                <a:cs typeface="Arial" panose="020B0604020202020204" pitchFamily="34" charset="0"/>
              </a:rPr>
              <a:t>PESTEL is a tool for managers to analyse macro-environment categories like political, economic, sociocultural, technological, environmental, and legal factors.</a:t>
            </a:r>
          </a:p>
          <a:p>
            <a:pPr>
              <a:lnSpc>
                <a:spcPct val="150000"/>
              </a:lnSpc>
              <a:spcBef>
                <a:spcPts val="0"/>
              </a:spcBef>
              <a:buFont typeface="Wingdings" panose="05000000000000000000" pitchFamily="2" charset="2"/>
              <a:buChar char="q"/>
            </a:pPr>
            <a:r>
              <a:rPr lang="en-GB" sz="2000" dirty="0">
                <a:latin typeface="Arial" panose="020B0604020202020204" pitchFamily="34" charset="0"/>
                <a:cs typeface="Arial" panose="020B0604020202020204" pitchFamily="34" charset="0"/>
              </a:rPr>
              <a:t> It can reveal multiple impacts from a single element, such as declining car ownership among urban millennials due to sociocultural trends, or the technological connectedness of urban millennials, which allows ride-sharing services like Uber and Lyft to thrive due to their app-based and cashless transactions.</a:t>
            </a:r>
          </a:p>
        </p:txBody>
      </p:sp>
    </p:spTree>
    <p:extLst>
      <p:ext uri="{BB962C8B-B14F-4D97-AF65-F5344CB8AC3E}">
        <p14:creationId xmlns:p14="http://schemas.microsoft.com/office/powerpoint/2010/main" val="6591941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PESTEL</a:t>
            </a:r>
          </a:p>
        </p:txBody>
      </p:sp>
      <p:pic>
        <p:nvPicPr>
          <p:cNvPr id="5" name="Picture 4">
            <a:extLst>
              <a:ext uri="{FF2B5EF4-FFF2-40B4-BE49-F238E27FC236}">
                <a16:creationId xmlns:a16="http://schemas.microsoft.com/office/drawing/2014/main" id="{D3C6B6D3-C2B2-7F7B-EE2E-90488F65BB1A}"/>
              </a:ext>
            </a:extLst>
          </p:cNvPr>
          <p:cNvPicPr>
            <a:picLocks noChangeAspect="1"/>
          </p:cNvPicPr>
          <p:nvPr/>
        </p:nvPicPr>
        <p:blipFill>
          <a:blip r:embed="rId2"/>
          <a:stretch>
            <a:fillRect/>
          </a:stretch>
        </p:blipFill>
        <p:spPr>
          <a:xfrm>
            <a:off x="632886" y="548680"/>
            <a:ext cx="8172000" cy="4773111"/>
          </a:xfrm>
          <a:prstGeom prst="rect">
            <a:avLst/>
          </a:prstGeom>
        </p:spPr>
      </p:pic>
    </p:spTree>
    <p:extLst>
      <p:ext uri="{BB962C8B-B14F-4D97-AF65-F5344CB8AC3E}">
        <p14:creationId xmlns:p14="http://schemas.microsoft.com/office/powerpoint/2010/main" val="5003390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PESTEL</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317124" y="548680"/>
            <a:ext cx="8503348" cy="3917032"/>
          </a:xfrm>
        </p:spPr>
        <p:txBody>
          <a:bodyPr>
            <a:noAutofit/>
          </a:bodyPr>
          <a:lstStyle/>
          <a:p>
            <a:pPr marL="0" indent="0">
              <a:lnSpc>
                <a:spcPct val="150000"/>
              </a:lnSpc>
              <a:spcAft>
                <a:spcPts val="800"/>
              </a:spcAft>
              <a:buNone/>
            </a:pPr>
            <a:r>
              <a:rPr lang="en-GB" sz="2000" b="1" dirty="0">
                <a:latin typeface="Arial" panose="020B0604020202020204" pitchFamily="34" charset="0"/>
                <a:cs typeface="Arial" panose="020B0604020202020204" pitchFamily="34" charset="0"/>
              </a:rPr>
              <a:t>Political Factors</a:t>
            </a:r>
          </a:p>
          <a:p>
            <a:pPr>
              <a:lnSpc>
                <a:spcPct val="150000"/>
              </a:lnSpc>
              <a:spcAft>
                <a:spcPts val="800"/>
              </a:spcAft>
              <a:buFont typeface="Wingdings" panose="05000000000000000000" pitchFamily="2" charset="2"/>
              <a:buChar char="Ø"/>
            </a:pPr>
            <a:r>
              <a:rPr lang="en-GB" sz="2000" dirty="0">
                <a:latin typeface="Arial" panose="020B0604020202020204" pitchFamily="34" charset="0"/>
                <a:cs typeface="Arial" panose="020B0604020202020204" pitchFamily="34" charset="0"/>
              </a:rPr>
              <a:t>Political factors in the macro environment, such as taxation, tariffs, trade agreements, labour regulations, and environmental regulations, can either create opportunities or reduce threats for firms. </a:t>
            </a:r>
          </a:p>
          <a:p>
            <a:pPr>
              <a:lnSpc>
                <a:spcPct val="150000"/>
              </a:lnSpc>
              <a:spcAft>
                <a:spcPts val="800"/>
              </a:spcAft>
              <a:buFont typeface="Wingdings" panose="05000000000000000000" pitchFamily="2" charset="2"/>
              <a:buChar char="Ø"/>
            </a:pPr>
            <a:r>
              <a:rPr lang="en-GB" sz="2000" dirty="0">
                <a:latin typeface="Arial" panose="020B0604020202020204" pitchFamily="34" charset="0"/>
                <a:cs typeface="Arial" panose="020B0604020202020204" pitchFamily="34" charset="0"/>
              </a:rPr>
              <a:t>For example, American Electric Power may face negative impacts from environmental regulations, while NRG and JX Nippon developed the Petra Nova plant to capture coal emissions. </a:t>
            </a:r>
          </a:p>
          <a:p>
            <a:pPr>
              <a:lnSpc>
                <a:spcPct val="150000"/>
              </a:lnSpc>
              <a:spcAft>
                <a:spcPts val="800"/>
              </a:spcAft>
              <a:buFont typeface="Wingdings" panose="05000000000000000000" pitchFamily="2" charset="2"/>
              <a:buChar char="Ø"/>
            </a:pPr>
            <a:r>
              <a:rPr lang="en-GB" sz="2000" dirty="0">
                <a:latin typeface="Arial" panose="020B0604020202020204" pitchFamily="34" charset="0"/>
                <a:cs typeface="Arial" panose="020B0604020202020204" pitchFamily="34" charset="0"/>
              </a:rPr>
              <a:t>Despite not directly making government policy decisions, firms invest in lobbying efforts.</a:t>
            </a:r>
          </a:p>
        </p:txBody>
      </p:sp>
    </p:spTree>
    <p:extLst>
      <p:ext uri="{BB962C8B-B14F-4D97-AF65-F5344CB8AC3E}">
        <p14:creationId xmlns:p14="http://schemas.microsoft.com/office/powerpoint/2010/main" val="1938522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PESTEL</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764704"/>
            <a:ext cx="8229600" cy="3917032"/>
          </a:xfrm>
        </p:spPr>
        <p:txBody>
          <a:bodyPr>
            <a:normAutofit lnSpcReduction="10000"/>
          </a:bodyPr>
          <a:lstStyle/>
          <a:p>
            <a:pPr marL="0" indent="0">
              <a:lnSpc>
                <a:spcPct val="150000"/>
              </a:lnSpc>
              <a:spcBef>
                <a:spcPts val="0"/>
              </a:spcBef>
              <a:buNone/>
            </a:pPr>
            <a:r>
              <a:rPr lang="en-GB" sz="2000" b="1" dirty="0">
                <a:latin typeface="Arial" panose="020B0604020202020204" pitchFamily="34" charset="0"/>
                <a:cs typeface="Arial" panose="020B0604020202020204" pitchFamily="34" charset="0"/>
              </a:rPr>
              <a:t>Economic Factors</a:t>
            </a:r>
          </a:p>
          <a:p>
            <a:pPr>
              <a:lnSpc>
                <a:spcPct val="15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Economic factors significantly impact firms, influencing decisions about market entry, expansion, and employee hiring. </a:t>
            </a:r>
          </a:p>
          <a:p>
            <a:pPr>
              <a:lnSpc>
                <a:spcPct val="15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Employment rates, interest rates, exchange rates, and oil prices affect various industries, making macro environment evaluations more complex.</a:t>
            </a:r>
          </a:p>
          <a:p>
            <a:pPr>
              <a:lnSpc>
                <a:spcPct val="15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 Firms must consider these factors when making decisions about entering or exiting markets, investing in expansion, or hiring or laying off employees.</a:t>
            </a:r>
          </a:p>
        </p:txBody>
      </p:sp>
    </p:spTree>
    <p:extLst>
      <p:ext uri="{BB962C8B-B14F-4D97-AF65-F5344CB8AC3E}">
        <p14:creationId xmlns:p14="http://schemas.microsoft.com/office/powerpoint/2010/main" val="6730447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PESTEL</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764704"/>
            <a:ext cx="8229600" cy="3917032"/>
          </a:xfrm>
        </p:spPr>
        <p:txBody>
          <a:bodyPr>
            <a:noAutofit/>
          </a:bodyPr>
          <a:lstStyle/>
          <a:p>
            <a:pPr marL="0" indent="0">
              <a:lnSpc>
                <a:spcPct val="150000"/>
              </a:lnSpc>
              <a:spcBef>
                <a:spcPts val="0"/>
              </a:spcBef>
              <a:buNone/>
            </a:pPr>
            <a:r>
              <a:rPr lang="en-GB" sz="1800" b="1" dirty="0">
                <a:latin typeface="Arial" panose="020B0604020202020204" pitchFamily="34" charset="0"/>
                <a:cs typeface="Arial" panose="020B0604020202020204" pitchFamily="34" charset="0"/>
              </a:rPr>
              <a:t>Sociocultural Factors</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Sociocultural factors, including demographics, values, and interests, are the largest category of macro-environmental factors. </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These factors include changing national demographics, fashion trends, income, education levels, age groups, and ethnic and racial composition.</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 Firms can target specific market segments by studying their needs and preferences.</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 Changes in values and interests, such as environmental awareness, health and fitness, and social media, create new market opportunities and communication challenges for companies entering unfamiliar markets.</a:t>
            </a:r>
          </a:p>
        </p:txBody>
      </p:sp>
    </p:spTree>
    <p:extLst>
      <p:ext uri="{BB962C8B-B14F-4D97-AF65-F5344CB8AC3E}">
        <p14:creationId xmlns:p14="http://schemas.microsoft.com/office/powerpoint/2010/main" val="28092052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PESTEL</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692696"/>
            <a:ext cx="8229600" cy="3917032"/>
          </a:xfrm>
        </p:spPr>
        <p:txBody>
          <a:bodyPr>
            <a:noAutofit/>
          </a:bodyPr>
          <a:lstStyle/>
          <a:p>
            <a:pPr marL="0" indent="0">
              <a:lnSpc>
                <a:spcPct val="150000"/>
              </a:lnSpc>
              <a:spcBef>
                <a:spcPts val="0"/>
              </a:spcBef>
              <a:buNone/>
            </a:pPr>
            <a:r>
              <a:rPr lang="en-GB" sz="1800" b="1" dirty="0">
                <a:latin typeface="Arial" panose="020B0604020202020204" pitchFamily="34" charset="0"/>
                <a:cs typeface="Arial" panose="020B0604020202020204" pitchFamily="34" charset="0"/>
              </a:rPr>
              <a:t>Technological Factors</a:t>
            </a:r>
          </a:p>
          <a:p>
            <a:pPr marL="0" indent="0">
              <a:lnSpc>
                <a:spcPct val="150000"/>
              </a:lnSpc>
              <a:spcBef>
                <a:spcPts val="0"/>
              </a:spcBef>
              <a:buNone/>
            </a:pPr>
            <a:r>
              <a:rPr lang="en-GB" sz="1800" dirty="0">
                <a:latin typeface="Arial" panose="020B0604020202020204" pitchFamily="34" charset="0"/>
                <a:cs typeface="Arial" panose="020B0604020202020204" pitchFamily="34" charset="0"/>
              </a:rPr>
              <a:t>The Internet has revolutionised global communication, enabling faster, low-cost interactions and interconnectedness.</a:t>
            </a:r>
          </a:p>
          <a:p>
            <a:pPr marL="0" indent="0">
              <a:lnSpc>
                <a:spcPct val="150000"/>
              </a:lnSpc>
              <a:spcBef>
                <a:spcPts val="0"/>
              </a:spcBef>
              <a:buNone/>
            </a:pPr>
            <a:r>
              <a:rPr lang="en-GB" sz="1800" dirty="0">
                <a:latin typeface="Arial" panose="020B0604020202020204" pitchFamily="34" charset="0"/>
                <a:cs typeface="Arial" panose="020B0604020202020204" pitchFamily="34" charset="0"/>
              </a:rPr>
              <a:t> It has enabled entrepreneurs to reach customers globally through platforms like eBay, Alibaba, Etsy, and PayPal. </a:t>
            </a:r>
          </a:p>
          <a:p>
            <a:pPr marL="0" indent="0">
              <a:lnSpc>
                <a:spcPct val="150000"/>
              </a:lnSpc>
              <a:spcBef>
                <a:spcPts val="0"/>
              </a:spcBef>
              <a:buNone/>
            </a:pPr>
            <a:r>
              <a:rPr lang="en-GB" sz="1800" dirty="0">
                <a:latin typeface="Arial" panose="020B0604020202020204" pitchFamily="34" charset="0"/>
                <a:cs typeface="Arial" panose="020B0604020202020204" pitchFamily="34" charset="0"/>
              </a:rPr>
              <a:t>The internet has also transformed consumer shopping, business operations, and information access. </a:t>
            </a:r>
          </a:p>
          <a:p>
            <a:pPr marL="0" indent="0">
              <a:lnSpc>
                <a:spcPct val="150000"/>
              </a:lnSpc>
              <a:spcBef>
                <a:spcPts val="0"/>
              </a:spcBef>
              <a:buNone/>
            </a:pPr>
            <a:r>
              <a:rPr lang="en-GB" sz="1800" dirty="0">
                <a:latin typeface="Arial" panose="020B0604020202020204" pitchFamily="34" charset="0"/>
                <a:cs typeface="Arial" panose="020B0604020202020204" pitchFamily="34" charset="0"/>
              </a:rPr>
              <a:t>Automation has increased efficiency, MRP systems have improved collaboration, and global-positioning technology has improved project management. </a:t>
            </a:r>
          </a:p>
          <a:p>
            <a:pPr marL="0" indent="0">
              <a:lnSpc>
                <a:spcPct val="150000"/>
              </a:lnSpc>
              <a:spcBef>
                <a:spcPts val="0"/>
              </a:spcBef>
              <a:buNone/>
            </a:pPr>
            <a:r>
              <a:rPr lang="en-GB" sz="1800" dirty="0">
                <a:latin typeface="Arial" panose="020B0604020202020204" pitchFamily="34" charset="0"/>
                <a:cs typeface="Arial" panose="020B0604020202020204" pitchFamily="34" charset="0"/>
              </a:rPr>
              <a:t>This unprecedented access to information has empowered consumers and challenged businesses to analyse large amounts of data.</a:t>
            </a:r>
          </a:p>
        </p:txBody>
      </p:sp>
    </p:spTree>
    <p:extLst>
      <p:ext uri="{BB962C8B-B14F-4D97-AF65-F5344CB8AC3E}">
        <p14:creationId xmlns:p14="http://schemas.microsoft.com/office/powerpoint/2010/main" val="3414361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PESTEL</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764704"/>
            <a:ext cx="8229600" cy="3917032"/>
          </a:xfrm>
        </p:spPr>
        <p:txBody>
          <a:bodyPr>
            <a:normAutofit/>
          </a:bodyPr>
          <a:lstStyle/>
          <a:p>
            <a:pPr marL="0" indent="0">
              <a:lnSpc>
                <a:spcPct val="150000"/>
              </a:lnSpc>
              <a:spcBef>
                <a:spcPts val="0"/>
              </a:spcBef>
              <a:buNone/>
            </a:pPr>
            <a:r>
              <a:rPr lang="en-GB" sz="1800" b="1" dirty="0">
                <a:latin typeface="Arial" panose="020B0604020202020204" pitchFamily="34" charset="0"/>
                <a:cs typeface="Arial" panose="020B0604020202020204" pitchFamily="34" charset="0"/>
              </a:rPr>
              <a:t>Environmental Factors</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Environmental factors are increasingly impacting businesses as resources become scarce and expensive.</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 As businesses develop clean technologies and face political pressure to reduce their impact, they are developing eco-friendly practices. </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This external environment category overlaps with PESTEL, as environmental concerns are also a sociocultural trend.</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 Political regulation on carbon emissions and natural resource use is also affecting businesses.</a:t>
            </a:r>
          </a:p>
        </p:txBody>
      </p:sp>
    </p:spTree>
    <p:extLst>
      <p:ext uri="{BB962C8B-B14F-4D97-AF65-F5344CB8AC3E}">
        <p14:creationId xmlns:p14="http://schemas.microsoft.com/office/powerpoint/2010/main" val="5866642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PESTEL</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764704"/>
            <a:ext cx="8229600" cy="4824536"/>
          </a:xfrm>
        </p:spPr>
        <p:txBody>
          <a:bodyPr>
            <a:normAutofit fontScale="85000" lnSpcReduction="20000"/>
          </a:bodyPr>
          <a:lstStyle/>
          <a:p>
            <a:pPr marL="0" indent="0">
              <a:lnSpc>
                <a:spcPct val="170000"/>
              </a:lnSpc>
              <a:spcBef>
                <a:spcPts val="0"/>
              </a:spcBef>
              <a:buNone/>
            </a:pPr>
            <a:r>
              <a:rPr lang="en-GB" sz="2600" b="1" dirty="0">
                <a:latin typeface="Arial" panose="020B0604020202020204" pitchFamily="34" charset="0"/>
                <a:cs typeface="Arial" panose="020B0604020202020204" pitchFamily="34" charset="0"/>
              </a:rPr>
              <a:t>Legal Factors</a:t>
            </a:r>
          </a:p>
          <a:p>
            <a:pPr>
              <a:lnSpc>
                <a:spcPct val="170000"/>
              </a:lnSpc>
              <a:spcBef>
                <a:spcPts val="0"/>
              </a:spcBef>
              <a:buFont typeface="Wingdings" panose="05000000000000000000" pitchFamily="2" charset="2"/>
              <a:buChar char="Ø"/>
            </a:pPr>
            <a:r>
              <a:rPr lang="en-GB" sz="2600" dirty="0">
                <a:latin typeface="Arial" panose="020B0604020202020204" pitchFamily="34" charset="0"/>
                <a:cs typeface="Arial" panose="020B0604020202020204" pitchFamily="34" charset="0"/>
              </a:rPr>
              <a:t>Legal factors in the external environment often overlap with political factors, as laws are enacted by government entities. </a:t>
            </a:r>
          </a:p>
          <a:p>
            <a:pPr>
              <a:lnSpc>
                <a:spcPct val="170000"/>
              </a:lnSpc>
              <a:spcBef>
                <a:spcPts val="0"/>
              </a:spcBef>
              <a:buFont typeface="Wingdings" panose="05000000000000000000" pitchFamily="2" charset="2"/>
              <a:buChar char="Ø"/>
            </a:pPr>
            <a:r>
              <a:rPr lang="en-GB" sz="2600" dirty="0">
                <a:latin typeface="Arial" panose="020B0604020202020204" pitchFamily="34" charset="0"/>
                <a:cs typeface="Arial" panose="020B0604020202020204" pitchFamily="34" charset="0"/>
              </a:rPr>
              <a:t>However, other legal factors can impact business success, such as licensing fees in the streaming video industry and intellectual property rights and patents. </a:t>
            </a:r>
          </a:p>
          <a:p>
            <a:pPr>
              <a:lnSpc>
                <a:spcPct val="170000"/>
              </a:lnSpc>
              <a:spcBef>
                <a:spcPts val="0"/>
              </a:spcBef>
              <a:buFont typeface="Wingdings" panose="05000000000000000000" pitchFamily="2" charset="2"/>
              <a:buChar char="Ø"/>
            </a:pPr>
            <a:r>
              <a:rPr lang="en-GB" sz="2600" dirty="0">
                <a:latin typeface="Arial" panose="020B0604020202020204" pitchFamily="34" charset="0"/>
                <a:cs typeface="Arial" panose="020B0604020202020204" pitchFamily="34" charset="0"/>
              </a:rPr>
              <a:t>PESTEL can be difficult to categorise external factors, such as tariffs and internet influence, but its value as an analytical tool remains intact</a:t>
            </a:r>
            <a:r>
              <a:rPr lang="en-GB" dirty="0"/>
              <a:t>.</a:t>
            </a:r>
          </a:p>
        </p:txBody>
      </p:sp>
    </p:spTree>
    <p:extLst>
      <p:ext uri="{BB962C8B-B14F-4D97-AF65-F5344CB8AC3E}">
        <p14:creationId xmlns:p14="http://schemas.microsoft.com/office/powerpoint/2010/main" val="36590226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Porter’s Five Forces</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764704"/>
            <a:ext cx="4114800" cy="3917032"/>
          </a:xfrm>
        </p:spPr>
        <p:txBody>
          <a:bodyPr>
            <a:normAutofit/>
          </a:bodyPr>
          <a:lstStyle/>
          <a:p>
            <a:pPr marL="0" indent="0">
              <a:lnSpc>
                <a:spcPct val="150000"/>
              </a:lnSpc>
              <a:spcBef>
                <a:spcPts val="0"/>
              </a:spcBef>
              <a:buNone/>
            </a:pPr>
            <a:r>
              <a:rPr lang="en-GB" sz="2400" dirty="0">
                <a:latin typeface="Arial" panose="020B0604020202020204" pitchFamily="34" charset="0"/>
                <a:cs typeface="Arial" panose="020B0604020202020204" pitchFamily="34" charset="0"/>
              </a:rPr>
              <a:t>This is used to analyse  </a:t>
            </a:r>
            <a:r>
              <a:rPr lang="en-GB" sz="2400" b="0" i="0" dirty="0">
                <a:solidFill>
                  <a:srgbClr val="0D0D0D"/>
                </a:solidFill>
                <a:effectLst/>
                <a:latin typeface="Arial" panose="020B0604020202020204" pitchFamily="34" charset="0"/>
                <a:cs typeface="Arial" panose="020B0604020202020204" pitchFamily="34" charset="0"/>
              </a:rPr>
              <a:t>industry competition, bargaining power of buyers and suppliers, threat of substitutes, and threat of new entrants.</a:t>
            </a:r>
          </a:p>
          <a:p>
            <a:pPr>
              <a:lnSpc>
                <a:spcPct val="150000"/>
              </a:lnSpc>
              <a:spcAft>
                <a:spcPts val="800"/>
              </a:spcAft>
            </a:pPr>
            <a:endParaRPr lang="en-GB" dirty="0"/>
          </a:p>
        </p:txBody>
      </p:sp>
      <p:pic>
        <p:nvPicPr>
          <p:cNvPr id="4" name="Picture 3">
            <a:extLst>
              <a:ext uri="{FF2B5EF4-FFF2-40B4-BE49-F238E27FC236}">
                <a16:creationId xmlns:a16="http://schemas.microsoft.com/office/drawing/2014/main" id="{25351FD7-C797-5E95-048A-225B866C268B}"/>
              </a:ext>
            </a:extLst>
          </p:cNvPr>
          <p:cNvPicPr>
            <a:picLocks noChangeAspect="1"/>
          </p:cNvPicPr>
          <p:nvPr/>
        </p:nvPicPr>
        <p:blipFill>
          <a:blip r:embed="rId2"/>
          <a:stretch>
            <a:fillRect/>
          </a:stretch>
        </p:blipFill>
        <p:spPr>
          <a:xfrm>
            <a:off x="4384564" y="922595"/>
            <a:ext cx="4356000" cy="3780958"/>
          </a:xfrm>
          <a:prstGeom prst="rect">
            <a:avLst/>
          </a:prstGeom>
        </p:spPr>
      </p:pic>
    </p:spTree>
    <p:extLst>
      <p:ext uri="{BB962C8B-B14F-4D97-AF65-F5344CB8AC3E}">
        <p14:creationId xmlns:p14="http://schemas.microsoft.com/office/powerpoint/2010/main" val="193841973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Porter’s Five Forces</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764704"/>
            <a:ext cx="8229600" cy="3917032"/>
          </a:xfrm>
        </p:spPr>
        <p:txBody>
          <a:bodyPr>
            <a:noAutofit/>
          </a:bodyPr>
          <a:lstStyle/>
          <a:p>
            <a:pPr marL="0" indent="0">
              <a:lnSpc>
                <a:spcPct val="150000"/>
              </a:lnSpc>
              <a:spcBef>
                <a:spcPts val="0"/>
              </a:spcBef>
              <a:buNone/>
            </a:pPr>
            <a:r>
              <a:rPr lang="en-GB" sz="1800" b="1" dirty="0">
                <a:latin typeface="Arial" panose="020B0604020202020204" pitchFamily="34" charset="0"/>
                <a:cs typeface="Arial" panose="020B0604020202020204" pitchFamily="34" charset="0"/>
              </a:rPr>
              <a:t>Industry Rivalry</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 Industry rivalry, the first of Porter’s forces, is in the centre of the diagram. The diagram illustrates Porter's forces, with industry rivalry at the centre.</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 It shows two-way relationships between rivalry and other forces, affecting how firms compete to gain customers, establish supplier relationships, and defend against new firms. </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The strength of rivalry affects firms' profit potential, with strong rivalry reducing profit potential. </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Conversely, weak rivalry results in more customers and loyalty to firms that meet specific needs, resulting in a more balanced industry.</a:t>
            </a:r>
          </a:p>
        </p:txBody>
      </p:sp>
    </p:spTree>
    <p:extLst>
      <p:ext uri="{BB962C8B-B14F-4D97-AF65-F5344CB8AC3E}">
        <p14:creationId xmlns:p14="http://schemas.microsoft.com/office/powerpoint/2010/main" val="300635183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Porter’s Five Forces</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764704"/>
            <a:ext cx="8229600" cy="3917032"/>
          </a:xfrm>
        </p:spPr>
        <p:txBody>
          <a:bodyPr>
            <a:noAutofit/>
          </a:bodyPr>
          <a:lstStyle/>
          <a:p>
            <a:pPr marL="0" indent="0">
              <a:lnSpc>
                <a:spcPct val="150000"/>
              </a:lnSpc>
              <a:spcBef>
                <a:spcPts val="0"/>
              </a:spcBef>
              <a:buNone/>
            </a:pPr>
            <a:r>
              <a:rPr lang="en-GB" sz="1800" b="1" dirty="0">
                <a:latin typeface="Arial" panose="020B0604020202020204" pitchFamily="34" charset="0"/>
                <a:cs typeface="Arial" panose="020B0604020202020204" pitchFamily="34" charset="0"/>
              </a:rPr>
              <a:t>The Threat of New Entrants</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Industry competition can be influenced by barriers to entry, such as cost, brand loyalty, and industry growth.</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 In industries with growing markets or profitable businesses, new entrants may be attracted by existing firms or firms from other industries.</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 Barriers to entry can be external, such as lobbying politicians for regulations.</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 For instance, the airline industry faces challenges due to high costs for equipment, expertise, and landing rights. </a:t>
            </a:r>
          </a:p>
          <a:p>
            <a:pPr>
              <a:lnSpc>
                <a:spcPct val="15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Brand loyalty can also hinder new entrants. Industry growth can also influence the chances of new entrants succeeding.</a:t>
            </a:r>
          </a:p>
        </p:txBody>
      </p:sp>
    </p:spTree>
    <p:extLst>
      <p:ext uri="{BB962C8B-B14F-4D97-AF65-F5344CB8AC3E}">
        <p14:creationId xmlns:p14="http://schemas.microsoft.com/office/powerpoint/2010/main" val="12788927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Porter’s Five Forces</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764704"/>
            <a:ext cx="8229600" cy="3917032"/>
          </a:xfrm>
        </p:spPr>
        <p:txBody>
          <a:bodyPr>
            <a:noAutofit/>
          </a:bodyPr>
          <a:lstStyle/>
          <a:p>
            <a:pPr marL="0" indent="0">
              <a:lnSpc>
                <a:spcPct val="170000"/>
              </a:lnSpc>
              <a:spcBef>
                <a:spcPts val="0"/>
              </a:spcBef>
              <a:buNone/>
            </a:pPr>
            <a:r>
              <a:rPr lang="en-GB" sz="1800" b="1" dirty="0">
                <a:latin typeface="Arial" panose="020B0604020202020204" pitchFamily="34" charset="0"/>
                <a:cs typeface="Arial" panose="020B0604020202020204" pitchFamily="34" charset="0"/>
              </a:rPr>
              <a:t>Threat of Substitutes</a:t>
            </a:r>
          </a:p>
          <a:p>
            <a:pPr>
              <a:lnSpc>
                <a:spcPct val="17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Porter's model defines substitutes as products or services that meet the same customer needs as an industry's offerings. </a:t>
            </a:r>
          </a:p>
          <a:p>
            <a:pPr>
              <a:lnSpc>
                <a:spcPct val="17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They are not rivals, who offer similar products or services. </a:t>
            </a:r>
          </a:p>
          <a:p>
            <a:pPr>
              <a:lnSpc>
                <a:spcPct val="17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For instance, in the fast food industry, McDonald's faces competition from grocery stores, but they can defend themselves by offering convenient, prepared food. </a:t>
            </a:r>
          </a:p>
          <a:p>
            <a:pPr>
              <a:lnSpc>
                <a:spcPct val="170000"/>
              </a:lnSpc>
              <a:spcBef>
                <a:spcPts val="0"/>
              </a:spcBef>
              <a:buFont typeface="Wingdings" panose="05000000000000000000" pitchFamily="2" charset="2"/>
              <a:buChar char="Ø"/>
            </a:pPr>
            <a:r>
              <a:rPr lang="en-GB" sz="1800" dirty="0">
                <a:latin typeface="Arial" panose="020B0604020202020204" pitchFamily="34" charset="0"/>
                <a:cs typeface="Arial" panose="020B0604020202020204" pitchFamily="34" charset="0"/>
              </a:rPr>
              <a:t>This approach allows customers to choose between McDonald's and Kroger, ensuring they meet their needs without having to leave their cars.</a:t>
            </a:r>
          </a:p>
        </p:txBody>
      </p:sp>
    </p:spTree>
    <p:extLst>
      <p:ext uri="{BB962C8B-B14F-4D97-AF65-F5344CB8AC3E}">
        <p14:creationId xmlns:p14="http://schemas.microsoft.com/office/powerpoint/2010/main" val="416037070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Porter’s Five Forces</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764704"/>
            <a:ext cx="8229600" cy="3917032"/>
          </a:xfrm>
        </p:spPr>
        <p:txBody>
          <a:bodyPr>
            <a:noAutofit/>
          </a:bodyPr>
          <a:lstStyle/>
          <a:p>
            <a:pPr marL="0" indent="0">
              <a:lnSpc>
                <a:spcPct val="170000"/>
              </a:lnSpc>
              <a:spcBef>
                <a:spcPts val="0"/>
              </a:spcBef>
              <a:buNone/>
            </a:pPr>
            <a:r>
              <a:rPr lang="en-GB" sz="2000" b="1" dirty="0">
                <a:latin typeface="Arial" panose="020B0604020202020204" pitchFamily="34" charset="0"/>
                <a:cs typeface="Arial" panose="020B0604020202020204" pitchFamily="34" charset="0"/>
              </a:rPr>
              <a:t>Supplier Power </a:t>
            </a:r>
          </a:p>
          <a:p>
            <a:pPr>
              <a:lnSpc>
                <a:spcPct val="17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Supplier power refers to the balance of power between firms and their suppliers in an industry. </a:t>
            </a:r>
          </a:p>
          <a:p>
            <a:pPr>
              <a:lnSpc>
                <a:spcPct val="17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Suppliers can have the upper hand if they offer specialized products or control rare resources. </a:t>
            </a:r>
          </a:p>
          <a:p>
            <a:pPr>
              <a:lnSpc>
                <a:spcPct val="17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For example, Sony works with a single supplier for advanced processor chips, indicating power. </a:t>
            </a:r>
          </a:p>
          <a:p>
            <a:pPr>
              <a:lnSpc>
                <a:spcPct val="17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Commodity suppliers have low power, offering many options for better price or quality.</a:t>
            </a:r>
          </a:p>
        </p:txBody>
      </p:sp>
    </p:spTree>
    <p:extLst>
      <p:ext uri="{BB962C8B-B14F-4D97-AF65-F5344CB8AC3E}">
        <p14:creationId xmlns:p14="http://schemas.microsoft.com/office/powerpoint/2010/main" val="372325721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323528" y="-243408"/>
            <a:ext cx="8229600" cy="1143000"/>
          </a:xfrm>
        </p:spPr>
        <p:txBody>
          <a:bodyPr>
            <a:normAutofit/>
          </a:bodyPr>
          <a:lstStyle/>
          <a:p>
            <a:r>
              <a:rPr lang="en-GB" b="1" dirty="0"/>
              <a:t>Porter’s Five Forces</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764704"/>
            <a:ext cx="8229600" cy="4896544"/>
          </a:xfrm>
        </p:spPr>
        <p:txBody>
          <a:bodyPr>
            <a:normAutofit fontScale="40000" lnSpcReduction="20000"/>
          </a:bodyPr>
          <a:lstStyle/>
          <a:p>
            <a:pPr marL="0" indent="0">
              <a:lnSpc>
                <a:spcPct val="170000"/>
              </a:lnSpc>
              <a:spcBef>
                <a:spcPts val="0"/>
              </a:spcBef>
              <a:buNone/>
            </a:pPr>
            <a:r>
              <a:rPr lang="en-GB" sz="4500" b="1" dirty="0">
                <a:latin typeface="Arial" panose="020B0604020202020204" pitchFamily="34" charset="0"/>
                <a:cs typeface="Arial" panose="020B0604020202020204" pitchFamily="34" charset="0"/>
              </a:rPr>
              <a:t>Buyer Power</a:t>
            </a:r>
          </a:p>
          <a:p>
            <a:pPr>
              <a:lnSpc>
                <a:spcPct val="170000"/>
              </a:lnSpc>
              <a:spcBef>
                <a:spcPts val="0"/>
              </a:spcBef>
              <a:buFont typeface="Wingdings" panose="05000000000000000000" pitchFamily="2" charset="2"/>
              <a:buChar char="Ø"/>
            </a:pPr>
            <a:r>
              <a:rPr lang="en-GB" sz="4500" dirty="0">
                <a:latin typeface="Arial" panose="020B0604020202020204" pitchFamily="34" charset="0"/>
                <a:cs typeface="Arial" panose="020B0604020202020204" pitchFamily="34" charset="0"/>
              </a:rPr>
              <a:t> Porter's forces emphasise the balance of power between a firm and its customers. </a:t>
            </a:r>
          </a:p>
          <a:p>
            <a:pPr>
              <a:lnSpc>
                <a:spcPct val="170000"/>
              </a:lnSpc>
              <a:spcBef>
                <a:spcPts val="0"/>
              </a:spcBef>
              <a:buFont typeface="Wingdings" panose="05000000000000000000" pitchFamily="2" charset="2"/>
              <a:buChar char="Ø"/>
            </a:pPr>
            <a:r>
              <a:rPr lang="en-GB" sz="4500" dirty="0">
                <a:latin typeface="Arial" panose="020B0604020202020204" pitchFamily="34" charset="0"/>
                <a:cs typeface="Arial" panose="020B0604020202020204" pitchFamily="34" charset="0"/>
              </a:rPr>
              <a:t>Firms can charge premium prices for unique products while offering better prices or value for money attracting customers from multiple sources.</a:t>
            </a:r>
          </a:p>
          <a:p>
            <a:pPr>
              <a:lnSpc>
                <a:spcPct val="170000"/>
              </a:lnSpc>
              <a:spcBef>
                <a:spcPts val="0"/>
              </a:spcBef>
              <a:buFont typeface="Wingdings" panose="05000000000000000000" pitchFamily="2" charset="2"/>
              <a:buChar char="Ø"/>
            </a:pPr>
            <a:r>
              <a:rPr lang="en-GB" sz="4500" dirty="0">
                <a:latin typeface="Arial" panose="020B0604020202020204" pitchFamily="34" charset="0"/>
                <a:cs typeface="Arial" panose="020B0604020202020204" pitchFamily="34" charset="0"/>
              </a:rPr>
              <a:t> Switching costs protect firms from buyer power, which can be financial or practical. </a:t>
            </a:r>
          </a:p>
          <a:p>
            <a:pPr>
              <a:lnSpc>
                <a:spcPct val="170000"/>
              </a:lnSpc>
              <a:spcBef>
                <a:spcPts val="0"/>
              </a:spcBef>
              <a:buFont typeface="Wingdings" panose="05000000000000000000" pitchFamily="2" charset="2"/>
              <a:buChar char="Ø"/>
            </a:pPr>
            <a:r>
              <a:rPr lang="en-GB" sz="4500" dirty="0">
                <a:latin typeface="Arial" panose="020B0604020202020204" pitchFamily="34" charset="0"/>
                <a:cs typeface="Arial" panose="020B0604020202020204" pitchFamily="34" charset="0"/>
              </a:rPr>
              <a:t>For example, switching to a non-Apple smartphone would be costly, but the loss of compatibility, app transfer, and favourite features keeps many loyal to their current device</a:t>
            </a:r>
            <a:r>
              <a:rPr lang="en-GB" dirty="0"/>
              <a:t>.</a:t>
            </a:r>
          </a:p>
        </p:txBody>
      </p:sp>
    </p:spTree>
    <p:extLst>
      <p:ext uri="{BB962C8B-B14F-4D97-AF65-F5344CB8AC3E}">
        <p14:creationId xmlns:p14="http://schemas.microsoft.com/office/powerpoint/2010/main" val="279867987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108520" y="-243408"/>
            <a:ext cx="8229600" cy="1143000"/>
          </a:xfrm>
        </p:spPr>
        <p:txBody>
          <a:bodyPr>
            <a:normAutofit/>
          </a:bodyPr>
          <a:lstStyle/>
          <a:p>
            <a:r>
              <a:rPr lang="en-GB" b="1" dirty="0"/>
              <a:t>BUSINESS FUNCTION</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251520" y="873390"/>
            <a:ext cx="8229600" cy="3917032"/>
          </a:xfrm>
        </p:spPr>
        <p:txBody>
          <a:bodyPr>
            <a:normAutofit fontScale="92500" lnSpcReduction="10000"/>
          </a:bodyPr>
          <a:lstStyle/>
          <a:p>
            <a:pPr>
              <a:lnSpc>
                <a:spcPct val="150000"/>
              </a:lnSpc>
              <a:spcAft>
                <a:spcPts val="800"/>
              </a:spcAft>
              <a:buFont typeface="Wingdings" panose="05000000000000000000" pitchFamily="2" charset="2"/>
              <a:buChar char="Ø"/>
            </a:pPr>
            <a:r>
              <a:rPr lang="en-US" sz="2800" b="1" kern="100" dirty="0">
                <a:effectLst/>
                <a:latin typeface="Arial" panose="020B0604020202020204" pitchFamily="34" charset="0"/>
                <a:ea typeface="Aptos" panose="020B0004020202020204" pitchFamily="34" charset="0"/>
                <a:cs typeface="Arial" panose="020B0604020202020204" pitchFamily="34" charset="0"/>
              </a:rPr>
              <a:t>Business functions</a:t>
            </a:r>
            <a:r>
              <a:rPr lang="en-US" sz="2800" kern="100" dirty="0">
                <a:effectLst/>
                <a:latin typeface="Arial" panose="020B0604020202020204" pitchFamily="34" charset="0"/>
                <a:ea typeface="Aptos" panose="020B0004020202020204" pitchFamily="34" charset="0"/>
                <a:cs typeface="Arial" panose="020B0604020202020204" pitchFamily="34" charset="0"/>
              </a:rPr>
              <a:t>: Activities specific to a functional area of operation. </a:t>
            </a:r>
          </a:p>
          <a:p>
            <a:pPr>
              <a:lnSpc>
                <a:spcPct val="150000"/>
              </a:lnSpc>
              <a:spcAft>
                <a:spcPts val="800"/>
              </a:spcAft>
              <a:buFont typeface="Wingdings" panose="05000000000000000000" pitchFamily="2" charset="2"/>
              <a:buChar char="Ø"/>
            </a:pPr>
            <a:r>
              <a:rPr lang="en-GB" sz="2800" kern="100" dirty="0">
                <a:effectLst/>
                <a:latin typeface="Arial" panose="020B0604020202020204" pitchFamily="34" charset="0"/>
                <a:ea typeface="Aptos" panose="020B0004020202020204" pitchFamily="34" charset="0"/>
                <a:cs typeface="Arial" panose="020B0604020202020204" pitchFamily="34" charset="0"/>
              </a:rPr>
              <a:t>All </a:t>
            </a:r>
            <a:r>
              <a:rPr lang="en-GB" sz="2800" b="1" kern="100" dirty="0">
                <a:effectLst/>
                <a:latin typeface="Arial" panose="020B0604020202020204" pitchFamily="34" charset="0"/>
                <a:ea typeface="Aptos" panose="020B0004020202020204" pitchFamily="34" charset="0"/>
                <a:cs typeface="Arial" panose="020B0604020202020204" pitchFamily="34" charset="0"/>
              </a:rPr>
              <a:t>functional areas </a:t>
            </a:r>
            <a:r>
              <a:rPr lang="en-GB" sz="2800" kern="100" dirty="0">
                <a:effectLst/>
                <a:latin typeface="Arial" panose="020B0604020202020204" pitchFamily="34" charset="0"/>
                <a:ea typeface="Aptos" panose="020B0004020202020204" pitchFamily="34" charset="0"/>
                <a:cs typeface="Arial" panose="020B0604020202020204" pitchFamily="34" charset="0"/>
              </a:rPr>
              <a:t>must </a:t>
            </a:r>
            <a:r>
              <a:rPr lang="en-GB" sz="2800" b="1" kern="100" dirty="0">
                <a:effectLst/>
                <a:latin typeface="Arial" panose="020B0604020202020204" pitchFamily="34" charset="0"/>
                <a:ea typeface="Aptos" panose="020B0004020202020204" pitchFamily="34" charset="0"/>
                <a:cs typeface="Arial" panose="020B0604020202020204" pitchFamily="34" charset="0"/>
              </a:rPr>
              <a:t>link together </a:t>
            </a:r>
            <a:r>
              <a:rPr lang="en-GB" sz="2800" kern="100" dirty="0">
                <a:effectLst/>
                <a:latin typeface="Arial" panose="020B0604020202020204" pitchFamily="34" charset="0"/>
                <a:ea typeface="Aptos" panose="020B0004020202020204" pitchFamily="34" charset="0"/>
                <a:cs typeface="Arial" panose="020B0604020202020204" pitchFamily="34" charset="0"/>
              </a:rPr>
              <a:t>to achieve the </a:t>
            </a:r>
            <a:r>
              <a:rPr lang="en-GB" sz="2800" b="1" kern="100" dirty="0">
                <a:effectLst/>
                <a:latin typeface="Arial" panose="020B0604020202020204" pitchFamily="34" charset="0"/>
                <a:ea typeface="Aptos" panose="020B0004020202020204" pitchFamily="34" charset="0"/>
                <a:cs typeface="Arial" panose="020B0604020202020204" pitchFamily="34" charset="0"/>
              </a:rPr>
              <a:t>overall aims and objectives</a:t>
            </a:r>
            <a:r>
              <a:rPr lang="en-GB" sz="2800" kern="100" dirty="0">
                <a:effectLst/>
                <a:latin typeface="Arial" panose="020B0604020202020204" pitchFamily="34" charset="0"/>
                <a:ea typeface="Aptos" panose="020B0004020202020204" pitchFamily="34" charset="0"/>
                <a:cs typeface="Arial" panose="020B0604020202020204" pitchFamily="34" charset="0"/>
              </a:rPr>
              <a:t>.</a:t>
            </a:r>
          </a:p>
          <a:p>
            <a:pPr>
              <a:lnSpc>
                <a:spcPct val="150000"/>
              </a:lnSpc>
              <a:spcAft>
                <a:spcPts val="800"/>
              </a:spcAft>
              <a:buFont typeface="Wingdings" panose="05000000000000000000" pitchFamily="2" charset="2"/>
              <a:buChar char="Ø"/>
            </a:pPr>
            <a:r>
              <a:rPr lang="en-GB" sz="2800" kern="100" dirty="0">
                <a:effectLst/>
                <a:latin typeface="Arial" panose="020B0604020202020204" pitchFamily="34" charset="0"/>
                <a:ea typeface="Aptos" panose="020B0004020202020204" pitchFamily="34" charset="0"/>
                <a:cs typeface="Arial" panose="020B0604020202020204" pitchFamily="34" charset="0"/>
              </a:rPr>
              <a:t>This means </a:t>
            </a:r>
            <a:r>
              <a:rPr lang="en-GB" sz="2800" b="1" kern="100" dirty="0">
                <a:effectLst/>
                <a:latin typeface="Arial" panose="020B0604020202020204" pitchFamily="34" charset="0"/>
                <a:ea typeface="Aptos" panose="020B0004020202020204" pitchFamily="34" charset="0"/>
                <a:cs typeface="Arial" panose="020B0604020202020204" pitchFamily="34" charset="0"/>
              </a:rPr>
              <a:t>cooperation</a:t>
            </a:r>
            <a:r>
              <a:rPr lang="en-GB" sz="2800" kern="100" dirty="0">
                <a:effectLst/>
                <a:latin typeface="Arial" panose="020B0604020202020204" pitchFamily="34" charset="0"/>
                <a:ea typeface="Aptos" panose="020B0004020202020204" pitchFamily="34" charset="0"/>
                <a:cs typeface="Arial" panose="020B0604020202020204" pitchFamily="34" charset="0"/>
              </a:rPr>
              <a:t> and </a:t>
            </a:r>
            <a:r>
              <a:rPr lang="en-GB" sz="2800" b="1" kern="100" dirty="0">
                <a:effectLst/>
                <a:latin typeface="Arial" panose="020B0604020202020204" pitchFamily="34" charset="0"/>
                <a:ea typeface="Aptos" panose="020B0004020202020204" pitchFamily="34" charset="0"/>
                <a:cs typeface="Arial" panose="020B0604020202020204" pitchFamily="34" charset="0"/>
              </a:rPr>
              <a:t>good communications </a:t>
            </a:r>
            <a:r>
              <a:rPr lang="en-GB" sz="2800" kern="100" dirty="0">
                <a:effectLst/>
                <a:latin typeface="Arial" panose="020B0604020202020204" pitchFamily="34" charset="0"/>
                <a:ea typeface="Aptos" panose="020B0004020202020204" pitchFamily="34" charset="0"/>
                <a:cs typeface="Arial" panose="020B0604020202020204" pitchFamily="34" charset="0"/>
              </a:rPr>
              <a:t> </a:t>
            </a:r>
          </a:p>
          <a:p>
            <a:endParaRPr lang="en-GB" dirty="0"/>
          </a:p>
        </p:txBody>
      </p:sp>
    </p:spTree>
    <p:extLst>
      <p:ext uri="{BB962C8B-B14F-4D97-AF65-F5344CB8AC3E}">
        <p14:creationId xmlns:p14="http://schemas.microsoft.com/office/powerpoint/2010/main" val="391912310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251520" y="-243408"/>
            <a:ext cx="8229600" cy="1143000"/>
          </a:xfrm>
        </p:spPr>
        <p:txBody>
          <a:bodyPr>
            <a:normAutofit/>
          </a:bodyPr>
          <a:lstStyle/>
          <a:p>
            <a:r>
              <a:rPr lang="en-GB" b="1" dirty="0"/>
              <a:t>Functional Areas of Operation</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836712"/>
            <a:ext cx="8229600" cy="4968552"/>
          </a:xfrm>
        </p:spPr>
        <p:txBody>
          <a:bodyPr>
            <a:normAutofit lnSpcReduction="10000"/>
          </a:bodyPr>
          <a:lstStyle/>
          <a:p>
            <a:pPr marL="0" indent="0">
              <a:lnSpc>
                <a:spcPct val="150000"/>
              </a:lnSpc>
              <a:spcAft>
                <a:spcPts val="800"/>
              </a:spcAft>
              <a:buNone/>
            </a:pPr>
            <a:r>
              <a:rPr lang="en-GB" sz="2100" b="1" kern="100" dirty="0">
                <a:effectLst/>
                <a:latin typeface="Arial" panose="020B0604020202020204" pitchFamily="34" charset="0"/>
                <a:ea typeface="Aptos" panose="020B0004020202020204" pitchFamily="34" charset="0"/>
                <a:cs typeface="Arial" panose="020B0604020202020204" pitchFamily="34" charset="0"/>
              </a:rPr>
              <a:t>These include :</a:t>
            </a:r>
            <a:endParaRPr lang="en-GB" sz="2100" kern="100" dirty="0">
              <a:effectLst/>
              <a:latin typeface="Arial" panose="020B0604020202020204" pitchFamily="34" charset="0"/>
              <a:ea typeface="Aptos" panose="020B0004020202020204" pitchFamily="34" charset="0"/>
              <a:cs typeface="Arial" panose="020B0604020202020204" pitchFamily="34" charset="0"/>
            </a:endParaRPr>
          </a:p>
          <a:p>
            <a:pPr lvl="0">
              <a:lnSpc>
                <a:spcPct val="150000"/>
              </a:lnSpc>
              <a:spcAft>
                <a:spcPts val="800"/>
              </a:spcAft>
              <a:buFont typeface="Wingdings" panose="05000000000000000000" pitchFamily="2" charset="2"/>
              <a:buChar char="Ø"/>
              <a:tabLst>
                <a:tab pos="457200" algn="l"/>
              </a:tabLst>
            </a:pPr>
            <a:r>
              <a:rPr lang="en-US" sz="2100" kern="100" dirty="0">
                <a:effectLst/>
                <a:latin typeface="Arial" panose="020B0604020202020204" pitchFamily="34" charset="0"/>
                <a:ea typeface="Aptos" panose="020B0004020202020204" pitchFamily="34" charset="0"/>
                <a:cs typeface="Arial" panose="020B0604020202020204" pitchFamily="34" charset="0"/>
              </a:rPr>
              <a:t>Human Resources</a:t>
            </a:r>
          </a:p>
          <a:p>
            <a:pPr>
              <a:lnSpc>
                <a:spcPct val="150000"/>
              </a:lnSpc>
              <a:spcAft>
                <a:spcPts val="800"/>
              </a:spcAft>
              <a:buFont typeface="Wingdings" panose="05000000000000000000" pitchFamily="2" charset="2"/>
              <a:buChar char="Ø"/>
              <a:tabLst>
                <a:tab pos="457200" algn="l"/>
              </a:tabLst>
            </a:pPr>
            <a:r>
              <a:rPr lang="en-US" sz="2100" kern="100" dirty="0">
                <a:effectLst/>
                <a:latin typeface="Arial" panose="020B0604020202020204" pitchFamily="34" charset="0"/>
                <a:ea typeface="Aptos" panose="020B0004020202020204" pitchFamily="34" charset="0"/>
                <a:cs typeface="Arial" panose="020B0604020202020204" pitchFamily="34" charset="0"/>
              </a:rPr>
              <a:t>Accounting and Finance (A/F)</a:t>
            </a:r>
            <a:endParaRPr lang="en-GB" sz="2100" kern="100" dirty="0">
              <a:effectLst/>
              <a:latin typeface="Arial" panose="020B0604020202020204" pitchFamily="34" charset="0"/>
              <a:ea typeface="Aptos" panose="020B0004020202020204" pitchFamily="34" charset="0"/>
              <a:cs typeface="Arial" panose="020B0604020202020204" pitchFamily="34" charset="0"/>
            </a:endParaRPr>
          </a:p>
          <a:p>
            <a:pPr lvl="0">
              <a:lnSpc>
                <a:spcPct val="150000"/>
              </a:lnSpc>
              <a:spcAft>
                <a:spcPts val="800"/>
              </a:spcAft>
              <a:buFont typeface="Wingdings" panose="05000000000000000000" pitchFamily="2" charset="2"/>
              <a:buChar char="Ø"/>
              <a:tabLst>
                <a:tab pos="457200" algn="l"/>
              </a:tabLst>
            </a:pPr>
            <a:r>
              <a:rPr lang="en-US" sz="2100" kern="100" dirty="0">
                <a:effectLst/>
                <a:latin typeface="Arial" panose="020B0604020202020204" pitchFamily="34" charset="0"/>
                <a:ea typeface="Aptos" panose="020B0004020202020204" pitchFamily="34" charset="0"/>
                <a:cs typeface="Arial" panose="020B0604020202020204" pitchFamily="34" charset="0"/>
              </a:rPr>
              <a:t>Administration and IT Support</a:t>
            </a:r>
          </a:p>
          <a:p>
            <a:pPr lvl="0">
              <a:lnSpc>
                <a:spcPct val="150000"/>
              </a:lnSpc>
              <a:spcAft>
                <a:spcPts val="800"/>
              </a:spcAft>
              <a:buFont typeface="Wingdings" panose="05000000000000000000" pitchFamily="2" charset="2"/>
              <a:buChar char="Ø"/>
              <a:tabLst>
                <a:tab pos="457200" algn="l"/>
              </a:tabLst>
            </a:pPr>
            <a:r>
              <a:rPr lang="en-US" sz="2100" kern="100" dirty="0">
                <a:effectLst/>
                <a:latin typeface="Arial" panose="020B0604020202020204" pitchFamily="34" charset="0"/>
                <a:ea typeface="Aptos" panose="020B0004020202020204" pitchFamily="34" charset="0"/>
                <a:cs typeface="Arial" panose="020B0604020202020204" pitchFamily="34" charset="0"/>
              </a:rPr>
              <a:t>Operation</a:t>
            </a:r>
          </a:p>
          <a:p>
            <a:pPr lvl="0">
              <a:lnSpc>
                <a:spcPct val="150000"/>
              </a:lnSpc>
              <a:spcAft>
                <a:spcPts val="800"/>
              </a:spcAft>
              <a:buFont typeface="Wingdings" panose="05000000000000000000" pitchFamily="2" charset="2"/>
              <a:buChar char="Ø"/>
              <a:tabLst>
                <a:tab pos="457200" algn="l"/>
              </a:tabLst>
            </a:pPr>
            <a:r>
              <a:rPr lang="en-US" sz="2100" kern="100" dirty="0">
                <a:effectLst/>
                <a:latin typeface="Arial" panose="020B0604020202020204" pitchFamily="34" charset="0"/>
                <a:ea typeface="Aptos" panose="020B0004020202020204" pitchFamily="34" charset="0"/>
                <a:cs typeface="Arial" panose="020B0604020202020204" pitchFamily="34" charset="0"/>
              </a:rPr>
              <a:t>Marketing and Sales (M/S)</a:t>
            </a:r>
            <a:endParaRPr lang="en-GB" sz="2100" kern="100" dirty="0">
              <a:effectLst/>
              <a:latin typeface="Arial" panose="020B0604020202020204" pitchFamily="34" charset="0"/>
              <a:ea typeface="Aptos" panose="020B0004020202020204" pitchFamily="34" charset="0"/>
              <a:cs typeface="Arial" panose="020B0604020202020204" pitchFamily="34" charset="0"/>
            </a:endParaRPr>
          </a:p>
          <a:p>
            <a:pPr lvl="0">
              <a:lnSpc>
                <a:spcPct val="150000"/>
              </a:lnSpc>
              <a:spcAft>
                <a:spcPts val="800"/>
              </a:spcAft>
              <a:buFont typeface="Wingdings" panose="05000000000000000000" pitchFamily="2" charset="2"/>
              <a:buChar char="Ø"/>
              <a:tabLst>
                <a:tab pos="457200" algn="l"/>
              </a:tabLst>
            </a:pPr>
            <a:r>
              <a:rPr lang="en-US" sz="2100" kern="100" dirty="0">
                <a:latin typeface="Arial" panose="020B0604020202020204" pitchFamily="34" charset="0"/>
                <a:ea typeface="Aptos" panose="020B0004020202020204" pitchFamily="34" charset="0"/>
                <a:cs typeface="Arial" panose="020B0604020202020204" pitchFamily="34" charset="0"/>
              </a:rPr>
              <a:t>Customer Service</a:t>
            </a:r>
          </a:p>
          <a:p>
            <a:pPr lvl="0">
              <a:lnSpc>
                <a:spcPct val="150000"/>
              </a:lnSpc>
              <a:spcAft>
                <a:spcPts val="800"/>
              </a:spcAft>
              <a:buFont typeface="Wingdings" panose="05000000000000000000" pitchFamily="2" charset="2"/>
              <a:buChar char="Ø"/>
              <a:tabLst>
                <a:tab pos="457200" algn="l"/>
              </a:tabLst>
            </a:pPr>
            <a:r>
              <a:rPr lang="en-US" sz="2100" kern="100" dirty="0">
                <a:effectLst/>
                <a:latin typeface="Arial" panose="020B0604020202020204" pitchFamily="34" charset="0"/>
                <a:ea typeface="Aptos" panose="020B0004020202020204" pitchFamily="34" charset="0"/>
                <a:cs typeface="Arial" panose="020B0604020202020204" pitchFamily="34" charset="0"/>
              </a:rPr>
              <a:t>Research and Development</a:t>
            </a:r>
            <a:endParaRPr lang="en-GB" sz="2100" kern="100" dirty="0">
              <a:effectLst/>
              <a:latin typeface="Arial" panose="020B0604020202020204" pitchFamily="34" charset="0"/>
              <a:ea typeface="Aptos" panose="020B00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3893718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251520" y="29610"/>
            <a:ext cx="8229600" cy="1143000"/>
          </a:xfrm>
        </p:spPr>
        <p:txBody>
          <a:bodyPr>
            <a:normAutofit/>
          </a:bodyPr>
          <a:lstStyle/>
          <a:p>
            <a:r>
              <a:rPr lang="en-GB" b="1" dirty="0"/>
              <a:t>Functional Areas of Operation</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179512" y="952239"/>
            <a:ext cx="8229600" cy="3917032"/>
          </a:xfrm>
        </p:spPr>
        <p:txBody>
          <a:bodyPr>
            <a:normAutofit/>
          </a:bodyPr>
          <a:lstStyle/>
          <a:p>
            <a:pPr marL="0" indent="0">
              <a:lnSpc>
                <a:spcPct val="15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Human Resource</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marL="0" indent="0">
              <a:lnSpc>
                <a:spcPct val="150000"/>
              </a:lnSpc>
              <a:spcBef>
                <a:spcPts val="0"/>
              </a:spcBef>
              <a:buNone/>
            </a:pPr>
            <a:r>
              <a:rPr lang="en-GB" sz="2000" dirty="0">
                <a:latin typeface="Arial" panose="020B0604020202020204" pitchFamily="34" charset="0"/>
                <a:cs typeface="Arial" panose="020B0604020202020204" pitchFamily="34" charset="0"/>
              </a:rPr>
              <a:t>The main responsibilities of HR function include:</a:t>
            </a:r>
          </a:p>
          <a:p>
            <a:pPr>
              <a:lnSpc>
                <a:spcPct val="15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Health and Safety</a:t>
            </a:r>
          </a:p>
          <a:p>
            <a:pPr>
              <a:lnSpc>
                <a:spcPct val="15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Recruitment, Retention and Dismissal</a:t>
            </a:r>
          </a:p>
          <a:p>
            <a:pPr>
              <a:lnSpc>
                <a:spcPct val="15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Working Conditions </a:t>
            </a:r>
          </a:p>
          <a:p>
            <a:pPr>
              <a:lnSpc>
                <a:spcPct val="15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Employee Organisations and Unions</a:t>
            </a:r>
          </a:p>
          <a:p>
            <a:pPr>
              <a:lnSpc>
                <a:spcPct val="15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Training, Development and Promotion</a:t>
            </a:r>
          </a:p>
        </p:txBody>
      </p:sp>
    </p:spTree>
    <p:extLst>
      <p:ext uri="{BB962C8B-B14F-4D97-AF65-F5344CB8AC3E}">
        <p14:creationId xmlns:p14="http://schemas.microsoft.com/office/powerpoint/2010/main" val="10683173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p:txBody>
          <a:bodyPr>
            <a:normAutofit/>
          </a:bodyPr>
          <a:lstStyle/>
          <a:p>
            <a:r>
              <a:rPr lang="en-GB" b="1" dirty="0"/>
              <a:t>Functional Areas of Operation</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1124744"/>
            <a:ext cx="8229600" cy="3917032"/>
          </a:xfrm>
        </p:spPr>
        <p:txBody>
          <a:bodyPr>
            <a:normAutofit/>
          </a:bodyPr>
          <a:lstStyle/>
          <a:p>
            <a:pPr marL="0" indent="0">
              <a:lnSpc>
                <a:spcPct val="16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Finance</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a:lnSpc>
                <a:spcPct val="160000"/>
              </a:lnSpc>
              <a:spcBef>
                <a:spcPts val="0"/>
              </a:spcBef>
              <a:buFont typeface="Wingdings" panose="05000000000000000000" pitchFamily="2" charset="2"/>
              <a:buChar char="Ø"/>
            </a:pPr>
            <a:r>
              <a:rPr lang="en-GB" sz="2000" kern="100" dirty="0">
                <a:effectLst/>
                <a:latin typeface="Arial" panose="020B0604020202020204" pitchFamily="34" charset="0"/>
                <a:ea typeface="Aptos" panose="020B0004020202020204" pitchFamily="34" charset="0"/>
                <a:cs typeface="Arial" panose="020B0604020202020204" pitchFamily="34" charset="0"/>
              </a:rPr>
              <a:t>Concerned with </a:t>
            </a:r>
            <a:r>
              <a:rPr lang="en-GB" sz="2000" b="1" kern="100" dirty="0">
                <a:effectLst/>
                <a:latin typeface="Arial" panose="020B0604020202020204" pitchFamily="34" charset="0"/>
                <a:ea typeface="Aptos" panose="020B0004020202020204" pitchFamily="34" charset="0"/>
                <a:cs typeface="Arial" panose="020B0604020202020204" pitchFamily="34" charset="0"/>
              </a:rPr>
              <a:t>money and future plans</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lvl="0">
              <a:lnSpc>
                <a:spcPct val="160000"/>
              </a:lnSpc>
              <a:spcBef>
                <a:spcPts val="0"/>
              </a:spcBef>
              <a:buFont typeface="Wingdings" panose="05000000000000000000" pitchFamily="2" charset="2"/>
              <a:buChar char="Ø"/>
              <a:tabLst>
                <a:tab pos="457200" algn="l"/>
              </a:tabLst>
            </a:pPr>
            <a:r>
              <a:rPr lang="en-GB" sz="2000" b="1" kern="100" dirty="0">
                <a:effectLst/>
                <a:latin typeface="Arial" panose="020B0604020202020204" pitchFamily="34" charset="0"/>
                <a:ea typeface="Aptos" panose="020B0004020202020204" pitchFamily="34" charset="0"/>
                <a:cs typeface="Arial" panose="020B0604020202020204" pitchFamily="34" charset="0"/>
              </a:rPr>
              <a:t>Preparing accounts </a:t>
            </a:r>
            <a:r>
              <a:rPr lang="en-GB" sz="2000" kern="100" dirty="0" err="1">
                <a:effectLst/>
                <a:latin typeface="Arial" panose="020B0604020202020204" pitchFamily="34" charset="0"/>
                <a:ea typeface="Aptos" panose="020B0004020202020204" pitchFamily="34" charset="0"/>
                <a:cs typeface="Arial" panose="020B0604020202020204" pitchFamily="34" charset="0"/>
              </a:rPr>
              <a:t>eg</a:t>
            </a:r>
            <a:r>
              <a:rPr lang="en-GB" sz="2000" kern="100" dirty="0">
                <a:effectLst/>
                <a:latin typeface="Arial" panose="020B0604020202020204" pitchFamily="34" charset="0"/>
                <a:ea typeface="Aptos" panose="020B0004020202020204" pitchFamily="34" charset="0"/>
                <a:cs typeface="Arial" panose="020B0604020202020204" pitchFamily="34" charset="0"/>
              </a:rPr>
              <a:t> invoices, management accounts, financial accounts for shareholders and Inland Revenue</a:t>
            </a:r>
          </a:p>
          <a:p>
            <a:pPr lvl="0">
              <a:lnSpc>
                <a:spcPct val="160000"/>
              </a:lnSpc>
              <a:spcBef>
                <a:spcPts val="0"/>
              </a:spcBef>
              <a:buFont typeface="Wingdings" panose="05000000000000000000" pitchFamily="2" charset="2"/>
              <a:buChar char="Ø"/>
              <a:tabLst>
                <a:tab pos="457200" algn="l"/>
              </a:tabLst>
            </a:pPr>
            <a:r>
              <a:rPr lang="en-GB" sz="2000" kern="100" dirty="0">
                <a:effectLst/>
                <a:latin typeface="Arial" panose="020B0604020202020204" pitchFamily="34" charset="0"/>
                <a:ea typeface="Aptos" panose="020B0004020202020204" pitchFamily="34" charset="0"/>
                <a:cs typeface="Arial" panose="020B0604020202020204" pitchFamily="34" charset="0"/>
              </a:rPr>
              <a:t>Preparing </a:t>
            </a:r>
            <a:r>
              <a:rPr lang="en-GB" sz="2000" b="1" kern="100" dirty="0">
                <a:effectLst/>
                <a:latin typeface="Arial" panose="020B0604020202020204" pitchFamily="34" charset="0"/>
                <a:ea typeface="Aptos" panose="020B0004020202020204" pitchFamily="34" charset="0"/>
                <a:cs typeface="Arial" panose="020B0604020202020204" pitchFamily="34" charset="0"/>
              </a:rPr>
              <a:t>wages and salaries</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lvl="0">
              <a:lnSpc>
                <a:spcPct val="160000"/>
              </a:lnSpc>
              <a:spcBef>
                <a:spcPts val="0"/>
              </a:spcBef>
              <a:buFont typeface="Wingdings" panose="05000000000000000000" pitchFamily="2" charset="2"/>
              <a:buChar char="Ø"/>
              <a:tabLst>
                <a:tab pos="457200" algn="l"/>
              </a:tabLst>
            </a:pPr>
            <a:r>
              <a:rPr lang="en-GB" sz="2000" kern="100" dirty="0">
                <a:effectLst/>
                <a:latin typeface="Arial" panose="020B0604020202020204" pitchFamily="34" charset="0"/>
                <a:ea typeface="Aptos" panose="020B0004020202020204" pitchFamily="34" charset="0"/>
                <a:cs typeface="Arial" panose="020B0604020202020204" pitchFamily="34" charset="0"/>
              </a:rPr>
              <a:t>Obtaining </a:t>
            </a:r>
            <a:r>
              <a:rPr lang="en-GB" sz="2000" b="1" kern="100" dirty="0">
                <a:effectLst/>
                <a:latin typeface="Arial" panose="020B0604020202020204" pitchFamily="34" charset="0"/>
                <a:ea typeface="Aptos" panose="020B0004020202020204" pitchFamily="34" charset="0"/>
                <a:cs typeface="Arial" panose="020B0604020202020204" pitchFamily="34" charset="0"/>
              </a:rPr>
              <a:t>capital </a:t>
            </a:r>
            <a:r>
              <a:rPr lang="en-GB" sz="2000" kern="100" dirty="0">
                <a:effectLst/>
                <a:latin typeface="Arial" panose="020B0604020202020204" pitchFamily="34" charset="0"/>
                <a:ea typeface="Aptos" panose="020B0004020202020204" pitchFamily="34" charset="0"/>
                <a:cs typeface="Arial" panose="020B0604020202020204" pitchFamily="34" charset="0"/>
              </a:rPr>
              <a:t>and </a:t>
            </a:r>
            <a:r>
              <a:rPr lang="en-GB" sz="2000" b="1" kern="100" dirty="0">
                <a:effectLst/>
                <a:latin typeface="Arial" panose="020B0604020202020204" pitchFamily="34" charset="0"/>
                <a:ea typeface="Aptos" panose="020B0004020202020204" pitchFamily="34" charset="0"/>
                <a:cs typeface="Arial" panose="020B0604020202020204" pitchFamily="34" charset="0"/>
              </a:rPr>
              <a:t>resources</a:t>
            </a:r>
            <a:r>
              <a:rPr lang="en-GB" sz="2000" kern="100" dirty="0">
                <a:effectLst/>
                <a:latin typeface="Arial" panose="020B0604020202020204" pitchFamily="34" charset="0"/>
                <a:ea typeface="Aptos" panose="020B0004020202020204" pitchFamily="34" charset="0"/>
                <a:cs typeface="Arial" panose="020B0604020202020204" pitchFamily="34" charset="0"/>
              </a:rPr>
              <a:t> </a:t>
            </a:r>
            <a:r>
              <a:rPr lang="en-GB" sz="2000" kern="100" dirty="0" err="1">
                <a:effectLst/>
                <a:latin typeface="Arial" panose="020B0604020202020204" pitchFamily="34" charset="0"/>
                <a:ea typeface="Aptos" panose="020B0004020202020204" pitchFamily="34" charset="0"/>
                <a:cs typeface="Arial" panose="020B0604020202020204" pitchFamily="34" charset="0"/>
              </a:rPr>
              <a:t>eg</a:t>
            </a:r>
            <a:r>
              <a:rPr lang="en-GB" sz="2000" kern="100" dirty="0">
                <a:effectLst/>
                <a:latin typeface="Arial" panose="020B0604020202020204" pitchFamily="34" charset="0"/>
                <a:ea typeface="Aptos" panose="020B0004020202020204" pitchFamily="34" charset="0"/>
                <a:cs typeface="Arial" panose="020B0604020202020204" pitchFamily="34" charset="0"/>
              </a:rPr>
              <a:t> </a:t>
            </a:r>
            <a:r>
              <a:rPr lang="en-GB" sz="2000" b="1" kern="100" dirty="0">
                <a:effectLst/>
                <a:latin typeface="Arial" panose="020B0604020202020204" pitchFamily="34" charset="0"/>
                <a:ea typeface="Aptos" panose="020B0004020202020204" pitchFamily="34" charset="0"/>
                <a:cs typeface="Arial" panose="020B0604020202020204" pitchFamily="34" charset="0"/>
              </a:rPr>
              <a:t>money for expansion </a:t>
            </a:r>
            <a:r>
              <a:rPr lang="en-GB" sz="2000" kern="100" dirty="0">
                <a:effectLst/>
                <a:latin typeface="Arial" panose="020B0604020202020204" pitchFamily="34" charset="0"/>
                <a:ea typeface="Aptos" panose="020B0004020202020204" pitchFamily="34" charset="0"/>
                <a:cs typeface="Arial" panose="020B0604020202020204" pitchFamily="34" charset="0"/>
              </a:rPr>
              <a:t>or to </a:t>
            </a:r>
            <a:r>
              <a:rPr lang="en-GB" sz="2000" b="1" kern="100" dirty="0">
                <a:effectLst/>
                <a:latin typeface="Arial" panose="020B0604020202020204" pitchFamily="34" charset="0"/>
                <a:ea typeface="Aptos" panose="020B0004020202020204" pitchFamily="34" charset="0"/>
                <a:cs typeface="Arial" panose="020B0604020202020204" pitchFamily="34" charset="0"/>
              </a:rPr>
              <a:t>pay for resources such as equipment and materials</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31999198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179512" y="-171400"/>
            <a:ext cx="8229600" cy="1143000"/>
          </a:xfrm>
        </p:spPr>
        <p:txBody>
          <a:bodyPr>
            <a:normAutofit/>
          </a:bodyPr>
          <a:lstStyle/>
          <a:p>
            <a:r>
              <a:rPr lang="en-GB" b="1" dirty="0"/>
              <a:t>Functional Areas of Operation</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179512" y="764704"/>
            <a:ext cx="8229600" cy="3917032"/>
          </a:xfrm>
        </p:spPr>
        <p:txBody>
          <a:bodyPr>
            <a:normAutofit fontScale="92500" lnSpcReduction="20000"/>
          </a:bodyPr>
          <a:lstStyle/>
          <a:p>
            <a:pPr marL="0" indent="0">
              <a:lnSpc>
                <a:spcPct val="170000"/>
              </a:lnSpc>
              <a:spcBef>
                <a:spcPts val="0"/>
              </a:spcBef>
              <a:buNone/>
            </a:pPr>
            <a:r>
              <a:rPr lang="en-GB" sz="2200" b="1" kern="100" dirty="0">
                <a:effectLst/>
                <a:latin typeface="Arial" panose="020B0604020202020204" pitchFamily="34" charset="0"/>
                <a:ea typeface="Aptos" panose="020B0004020202020204" pitchFamily="34" charset="0"/>
                <a:cs typeface="Arial" panose="020B0604020202020204" pitchFamily="34" charset="0"/>
              </a:rPr>
              <a:t>Administration and IT Support</a:t>
            </a:r>
          </a:p>
          <a:p>
            <a:pPr marL="0" indent="0">
              <a:lnSpc>
                <a:spcPct val="170000"/>
              </a:lnSpc>
              <a:spcBef>
                <a:spcPts val="0"/>
              </a:spcBef>
              <a:buNone/>
            </a:pPr>
            <a:r>
              <a:rPr lang="en-GB" sz="2200" kern="100" dirty="0">
                <a:latin typeface="Arial" panose="020B0604020202020204" pitchFamily="34" charset="0"/>
                <a:ea typeface="Aptos" panose="020B0004020202020204" pitchFamily="34" charset="0"/>
                <a:cs typeface="Arial" panose="020B0604020202020204" pitchFamily="34" charset="0"/>
              </a:rPr>
              <a:t>The roles of administration and ICT support include:</a:t>
            </a:r>
          </a:p>
          <a:p>
            <a:pPr>
              <a:lnSpc>
                <a:spcPct val="170000"/>
              </a:lnSpc>
              <a:spcBef>
                <a:spcPts val="0"/>
              </a:spcBef>
              <a:buFont typeface="Wingdings" panose="05000000000000000000" pitchFamily="2" charset="2"/>
              <a:buChar char="Ø"/>
            </a:pPr>
            <a:r>
              <a:rPr lang="en-GB" sz="2200" kern="100" dirty="0">
                <a:effectLst/>
                <a:latin typeface="Arial" panose="020B0604020202020204" pitchFamily="34" charset="0"/>
                <a:ea typeface="Aptos" panose="020B0004020202020204" pitchFamily="34" charset="0"/>
                <a:cs typeface="Arial" panose="020B0604020202020204" pitchFamily="34" charset="0"/>
              </a:rPr>
              <a:t>Cleaning and maintenance</a:t>
            </a:r>
          </a:p>
          <a:p>
            <a:pPr>
              <a:lnSpc>
                <a:spcPct val="170000"/>
              </a:lnSpc>
              <a:spcBef>
                <a:spcPts val="0"/>
              </a:spcBef>
              <a:buFont typeface="Wingdings" panose="05000000000000000000" pitchFamily="2" charset="2"/>
              <a:buChar char="Ø"/>
            </a:pPr>
            <a:r>
              <a:rPr lang="en-GB" sz="2200" kern="100" dirty="0">
                <a:latin typeface="Arial" panose="020B0604020202020204" pitchFamily="34" charset="0"/>
                <a:ea typeface="Aptos" panose="020B0004020202020204" pitchFamily="34" charset="0"/>
                <a:cs typeface="Arial" panose="020B0604020202020204" pitchFamily="34" charset="0"/>
              </a:rPr>
              <a:t>Clerical work </a:t>
            </a:r>
            <a:r>
              <a:rPr lang="en-GB" sz="2200" kern="100" dirty="0" err="1">
                <a:latin typeface="Arial" panose="020B0604020202020204" pitchFamily="34" charset="0"/>
                <a:ea typeface="Aptos" panose="020B0004020202020204" pitchFamily="34" charset="0"/>
                <a:cs typeface="Arial" panose="020B0604020202020204" pitchFamily="34" charset="0"/>
              </a:rPr>
              <a:t>eg</a:t>
            </a:r>
            <a:r>
              <a:rPr lang="en-GB" sz="2200" kern="100" dirty="0">
                <a:latin typeface="Arial" panose="020B0604020202020204" pitchFamily="34" charset="0"/>
                <a:ea typeface="Aptos" panose="020B0004020202020204" pitchFamily="34" charset="0"/>
                <a:cs typeface="Arial" panose="020B0604020202020204" pitchFamily="34" charset="0"/>
              </a:rPr>
              <a:t> mail, record keeping</a:t>
            </a:r>
          </a:p>
          <a:p>
            <a:pPr>
              <a:lnSpc>
                <a:spcPct val="170000"/>
              </a:lnSpc>
              <a:spcBef>
                <a:spcPts val="0"/>
              </a:spcBef>
              <a:buFont typeface="Wingdings" panose="05000000000000000000" pitchFamily="2" charset="2"/>
              <a:buChar char="Ø"/>
            </a:pPr>
            <a:r>
              <a:rPr lang="en-GB" sz="2200" kern="100" dirty="0">
                <a:effectLst/>
                <a:latin typeface="Arial" panose="020B0604020202020204" pitchFamily="34" charset="0"/>
                <a:ea typeface="Aptos" panose="020B0004020202020204" pitchFamily="34" charset="0"/>
                <a:cs typeface="Arial" panose="020B0604020202020204" pitchFamily="34" charset="0"/>
              </a:rPr>
              <a:t>Health and Safety</a:t>
            </a:r>
          </a:p>
          <a:p>
            <a:pPr>
              <a:lnSpc>
                <a:spcPct val="170000"/>
              </a:lnSpc>
              <a:spcBef>
                <a:spcPts val="0"/>
              </a:spcBef>
              <a:buFont typeface="Wingdings" panose="05000000000000000000" pitchFamily="2" charset="2"/>
              <a:buChar char="Ø"/>
            </a:pPr>
            <a:r>
              <a:rPr lang="en-GB" sz="2200" kern="100" dirty="0">
                <a:latin typeface="Arial" panose="020B0604020202020204" pitchFamily="34" charset="0"/>
                <a:ea typeface="Aptos" panose="020B0004020202020204" pitchFamily="34" charset="0"/>
                <a:cs typeface="Arial" panose="020B0604020202020204" pitchFamily="34" charset="0"/>
              </a:rPr>
              <a:t>Support for software applications, electronic communications and electronic transactions</a:t>
            </a:r>
          </a:p>
          <a:p>
            <a:pPr>
              <a:lnSpc>
                <a:spcPct val="170000"/>
              </a:lnSpc>
              <a:spcBef>
                <a:spcPts val="0"/>
              </a:spcBef>
              <a:buFont typeface="Wingdings" panose="05000000000000000000" pitchFamily="2" charset="2"/>
              <a:buChar char="Ø"/>
            </a:pPr>
            <a:r>
              <a:rPr lang="en-GB" sz="2200" kern="100" dirty="0">
                <a:effectLst/>
                <a:latin typeface="Arial" panose="020B0604020202020204" pitchFamily="34" charset="0"/>
                <a:ea typeface="Aptos" panose="020B0004020202020204" pitchFamily="34" charset="0"/>
                <a:cs typeface="Arial" panose="020B0604020202020204" pitchFamily="34" charset="0"/>
              </a:rPr>
              <a:t>Security</a:t>
            </a:r>
          </a:p>
          <a:p>
            <a:endParaRPr lang="en-GB" dirty="0"/>
          </a:p>
        </p:txBody>
      </p:sp>
    </p:spTree>
    <p:extLst>
      <p:ext uri="{BB962C8B-B14F-4D97-AF65-F5344CB8AC3E}">
        <p14:creationId xmlns:p14="http://schemas.microsoft.com/office/powerpoint/2010/main" val="250866925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p:txBody>
          <a:bodyPr>
            <a:normAutofit/>
          </a:bodyPr>
          <a:lstStyle/>
          <a:p>
            <a:r>
              <a:rPr lang="en-GB" b="1" dirty="0"/>
              <a:t>Functional Areas of Operation</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23624" y="1196752"/>
            <a:ext cx="8229600" cy="3917032"/>
          </a:xfrm>
        </p:spPr>
        <p:txBody>
          <a:bodyPr>
            <a:normAutofit lnSpcReduction="10000"/>
          </a:bodyPr>
          <a:lstStyle/>
          <a:p>
            <a:pPr marL="0" indent="0">
              <a:lnSpc>
                <a:spcPct val="150000"/>
              </a:lnSpc>
              <a:spcAft>
                <a:spcPts val="800"/>
              </a:spcAft>
              <a:buNone/>
            </a:pPr>
            <a:r>
              <a:rPr lang="en-GB" sz="1800" b="1" kern="100" dirty="0">
                <a:effectLst/>
                <a:latin typeface="Arial" panose="020B0604020202020204" pitchFamily="34" charset="0"/>
                <a:ea typeface="Aptos" panose="020B0004020202020204" pitchFamily="34" charset="0"/>
                <a:cs typeface="Times New Roman" panose="02020603050405020304" pitchFamily="18" charset="0"/>
              </a:rPr>
              <a:t>Operations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lvl="0" indent="0">
              <a:lnSpc>
                <a:spcPct val="150000"/>
              </a:lnSpc>
              <a:spcAft>
                <a:spcPts val="800"/>
              </a:spcAft>
              <a:buNone/>
              <a:tabLst>
                <a:tab pos="457200" algn="l"/>
              </a:tabLst>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Concerned with the </a:t>
            </a:r>
            <a:r>
              <a:rPr lang="en-GB" sz="1800" b="1" kern="100" dirty="0">
                <a:effectLst/>
                <a:latin typeface="Arial" panose="020B0604020202020204" pitchFamily="34" charset="0"/>
                <a:ea typeface="Aptos" panose="020B0004020202020204" pitchFamily="34" charset="0"/>
                <a:cs typeface="Times New Roman" panose="02020603050405020304" pitchFamily="18" charset="0"/>
              </a:rPr>
              <a:t>main business activities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lvl="0" indent="0">
              <a:lnSpc>
                <a:spcPct val="150000"/>
              </a:lnSpc>
              <a:spcAft>
                <a:spcPts val="800"/>
              </a:spcAft>
              <a:buNone/>
              <a:tabLst>
                <a:tab pos="457200" algn="l"/>
              </a:tabLst>
            </a:pPr>
            <a:r>
              <a:rPr lang="en-GB" sz="1800" b="1" kern="100" dirty="0">
                <a:effectLst/>
                <a:latin typeface="Arial" panose="020B0604020202020204" pitchFamily="34" charset="0"/>
                <a:ea typeface="Aptos" panose="020B0004020202020204" pitchFamily="34" charset="0"/>
                <a:cs typeface="Times New Roman" panose="02020603050405020304" pitchFamily="18" charset="0"/>
              </a:rPr>
              <a:t>Obtains</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and </a:t>
            </a:r>
            <a:r>
              <a:rPr lang="en-GB" sz="1800" b="1" kern="100" dirty="0">
                <a:effectLst/>
                <a:latin typeface="Arial" panose="020B0604020202020204" pitchFamily="34" charset="0"/>
                <a:ea typeface="Aptos" panose="020B0004020202020204" pitchFamily="34" charset="0"/>
                <a:cs typeface="Times New Roman" panose="02020603050405020304" pitchFamily="18" charset="0"/>
              </a:rPr>
              <a:t>convert resources </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of the business into </a:t>
            </a:r>
            <a:r>
              <a:rPr lang="en-GB" sz="1800" b="1" kern="100" dirty="0">
                <a:effectLst/>
                <a:latin typeface="Arial" panose="020B0604020202020204" pitchFamily="34" charset="0"/>
                <a:ea typeface="Aptos" panose="020B0004020202020204" pitchFamily="34" charset="0"/>
                <a:cs typeface="Times New Roman" panose="02020603050405020304" pitchFamily="18" charset="0"/>
              </a:rPr>
              <a:t>goods/services </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800" kern="100" dirty="0" err="1">
                <a:effectLst/>
                <a:latin typeface="Arial" panose="020B0604020202020204" pitchFamily="34" charset="0"/>
                <a:ea typeface="Aptos" panose="020B0004020202020204" pitchFamily="34" charset="0"/>
                <a:cs typeface="Times New Roman" panose="02020603050405020304" pitchFamily="18" charset="0"/>
              </a:rPr>
              <a:t>ie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lvl="0">
              <a:lnSpc>
                <a:spcPct val="150000"/>
              </a:lnSpc>
              <a:spcAft>
                <a:spcPts val="800"/>
              </a:spcAft>
              <a:buFont typeface="Wingdings" panose="05000000000000000000" pitchFamily="2" charset="2"/>
              <a:buChar char="Ø"/>
              <a:tabLst>
                <a:tab pos="457200" algn="l"/>
              </a:tabLst>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Buildings and land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lvl="0">
              <a:lnSpc>
                <a:spcPct val="150000"/>
              </a:lnSpc>
              <a:spcAft>
                <a:spcPts val="800"/>
              </a:spcAft>
              <a:buFont typeface="Wingdings" panose="05000000000000000000" pitchFamily="2" charset="2"/>
              <a:buChar char="Ø"/>
              <a:tabLst>
                <a:tab pos="457200" algn="l"/>
              </a:tabLst>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Equipment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lvl="0">
              <a:lnSpc>
                <a:spcPct val="150000"/>
              </a:lnSpc>
              <a:spcAft>
                <a:spcPts val="800"/>
              </a:spcAft>
              <a:buFont typeface="Wingdings" panose="05000000000000000000" pitchFamily="2" charset="2"/>
              <a:buChar char="Ø"/>
              <a:tabLst>
                <a:tab pos="457200" algn="l"/>
              </a:tabLst>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People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buFont typeface="Wingdings" panose="05000000000000000000" pitchFamily="2" charset="2"/>
              <a:buChar char="Ø"/>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Materials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16688779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257188" y="-243408"/>
            <a:ext cx="8229600" cy="1143000"/>
          </a:xfrm>
        </p:spPr>
        <p:txBody>
          <a:bodyPr>
            <a:normAutofit/>
          </a:bodyPr>
          <a:lstStyle/>
          <a:p>
            <a:r>
              <a:rPr lang="en-GB" b="1" dirty="0"/>
              <a:t>Functional Areas of Operation</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290113" y="764704"/>
            <a:ext cx="8229600" cy="3917032"/>
          </a:xfrm>
        </p:spPr>
        <p:txBody>
          <a:bodyPr>
            <a:normAutofit lnSpcReduction="10000"/>
          </a:bodyPr>
          <a:lstStyle/>
          <a:p>
            <a:pPr marL="0" indent="0">
              <a:lnSpc>
                <a:spcPct val="150000"/>
              </a:lnSpc>
              <a:spcBef>
                <a:spcPts val="0"/>
              </a:spcBef>
              <a:buNone/>
            </a:pPr>
            <a:r>
              <a:rPr lang="en-GB" sz="2800" b="1" kern="100" dirty="0">
                <a:effectLst/>
                <a:latin typeface="Arial" panose="020B0604020202020204" pitchFamily="34" charset="0"/>
                <a:ea typeface="Aptos" panose="020B0004020202020204" pitchFamily="34" charset="0"/>
                <a:cs typeface="Arial" panose="020B0604020202020204" pitchFamily="34" charset="0"/>
              </a:rPr>
              <a:t>Marketing and Sales</a:t>
            </a:r>
          </a:p>
          <a:p>
            <a:pPr marL="0" indent="0">
              <a:lnSpc>
                <a:spcPct val="150000"/>
              </a:lnSpc>
              <a:spcBef>
                <a:spcPts val="0"/>
              </a:spcBef>
              <a:buNone/>
            </a:pPr>
            <a:r>
              <a:rPr lang="en-GB" sz="2800" kern="100" dirty="0">
                <a:latin typeface="Arial" panose="020B0604020202020204" pitchFamily="34" charset="0"/>
                <a:ea typeface="Aptos" panose="020B0004020202020204" pitchFamily="34" charset="0"/>
                <a:cs typeface="Arial" panose="020B0604020202020204" pitchFamily="34" charset="0"/>
              </a:rPr>
              <a:t>Boths are concerned with the customer needs.</a:t>
            </a:r>
          </a:p>
          <a:p>
            <a:pPr marL="0" indent="0">
              <a:lnSpc>
                <a:spcPct val="150000"/>
              </a:lnSpc>
              <a:spcBef>
                <a:spcPts val="0"/>
              </a:spcBef>
              <a:buNone/>
            </a:pPr>
            <a:r>
              <a:rPr lang="en-GB" sz="2800" kern="100" dirty="0">
                <a:effectLst/>
                <a:latin typeface="Arial" panose="020B0604020202020204" pitchFamily="34" charset="0"/>
                <a:ea typeface="Aptos" panose="020B0004020202020204" pitchFamily="34" charset="0"/>
                <a:cs typeface="Arial" panose="020B0604020202020204" pitchFamily="34" charset="0"/>
              </a:rPr>
              <a:t>Activities include:</a:t>
            </a:r>
          </a:p>
          <a:p>
            <a:pPr>
              <a:lnSpc>
                <a:spcPct val="150000"/>
              </a:lnSpc>
              <a:spcBef>
                <a:spcPts val="0"/>
              </a:spcBef>
              <a:buFont typeface="Wingdings" panose="05000000000000000000" pitchFamily="2" charset="2"/>
              <a:buChar char="Ø"/>
            </a:pPr>
            <a:r>
              <a:rPr lang="en-GB" sz="2800" kern="100" dirty="0">
                <a:latin typeface="Arial" panose="020B0604020202020204" pitchFamily="34" charset="0"/>
                <a:ea typeface="Aptos" panose="020B0004020202020204" pitchFamily="34" charset="0"/>
                <a:cs typeface="Arial" panose="020B0604020202020204" pitchFamily="34" charset="0"/>
              </a:rPr>
              <a:t>Market Research</a:t>
            </a:r>
          </a:p>
          <a:p>
            <a:pPr>
              <a:lnSpc>
                <a:spcPct val="150000"/>
              </a:lnSpc>
              <a:spcBef>
                <a:spcPts val="0"/>
              </a:spcBef>
              <a:buFont typeface="Wingdings" panose="05000000000000000000" pitchFamily="2" charset="2"/>
              <a:buChar char="Ø"/>
            </a:pPr>
            <a:r>
              <a:rPr lang="en-GB" sz="2800" kern="100" dirty="0">
                <a:effectLst/>
                <a:latin typeface="Arial" panose="020B0604020202020204" pitchFamily="34" charset="0"/>
                <a:ea typeface="Aptos" panose="020B0004020202020204" pitchFamily="34" charset="0"/>
                <a:cs typeface="Arial" panose="020B0604020202020204" pitchFamily="34" charset="0"/>
              </a:rPr>
              <a:t>Sales</a:t>
            </a:r>
          </a:p>
          <a:p>
            <a:pPr>
              <a:lnSpc>
                <a:spcPct val="150000"/>
              </a:lnSpc>
              <a:spcBef>
                <a:spcPts val="0"/>
              </a:spcBef>
              <a:buFont typeface="Wingdings" panose="05000000000000000000" pitchFamily="2" charset="2"/>
              <a:buChar char="Ø"/>
            </a:pPr>
            <a:r>
              <a:rPr lang="en-GB" sz="2800" kern="100" dirty="0">
                <a:latin typeface="Arial" panose="020B0604020202020204" pitchFamily="34" charset="0"/>
                <a:ea typeface="Aptos" panose="020B0004020202020204" pitchFamily="34" charset="0"/>
                <a:cs typeface="Arial" panose="020B0604020202020204" pitchFamily="34" charset="0"/>
              </a:rPr>
              <a:t>Promotion</a:t>
            </a:r>
            <a:endParaRPr lang="en-GB" sz="2800" kern="100" dirty="0">
              <a:effectLst/>
              <a:latin typeface="Arial" panose="020B0604020202020204" pitchFamily="34" charset="0"/>
              <a:ea typeface="Aptos" panose="020B00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83576794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5732" y="-171400"/>
            <a:ext cx="8229600" cy="1143000"/>
          </a:xfrm>
        </p:spPr>
        <p:txBody>
          <a:bodyPr>
            <a:normAutofit/>
          </a:bodyPr>
          <a:lstStyle/>
          <a:p>
            <a:r>
              <a:rPr lang="en-GB" b="1" dirty="0"/>
              <a:t>Functional Areas of Operation</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323528" y="764704"/>
            <a:ext cx="8229600" cy="4752528"/>
          </a:xfrm>
        </p:spPr>
        <p:txBody>
          <a:bodyPr>
            <a:normAutofit fontScale="77500" lnSpcReduction="20000"/>
          </a:bodyPr>
          <a:lstStyle/>
          <a:p>
            <a:pPr marL="0" indent="0">
              <a:lnSpc>
                <a:spcPct val="170000"/>
              </a:lnSpc>
              <a:spcBef>
                <a:spcPts val="0"/>
              </a:spcBef>
              <a:spcAft>
                <a:spcPts val="800"/>
              </a:spcAft>
              <a:buNone/>
            </a:pPr>
            <a:r>
              <a:rPr lang="en-GB" sz="2600" b="1" kern="100" dirty="0">
                <a:effectLst/>
                <a:latin typeface="Arial" panose="020B0604020202020204" pitchFamily="34" charset="0"/>
                <a:ea typeface="Aptos" panose="020B0004020202020204" pitchFamily="34" charset="0"/>
                <a:cs typeface="Arial" panose="020B0604020202020204" pitchFamily="34" charset="0"/>
              </a:rPr>
              <a:t>Customer Service</a:t>
            </a:r>
            <a:endParaRPr lang="en-GB" sz="2600" kern="100" dirty="0">
              <a:effectLst/>
              <a:latin typeface="Arial" panose="020B0604020202020204" pitchFamily="34" charset="0"/>
              <a:ea typeface="Aptos" panose="020B0004020202020204" pitchFamily="34" charset="0"/>
              <a:cs typeface="Arial" panose="020B0604020202020204" pitchFamily="34" charset="0"/>
            </a:endParaRPr>
          </a:p>
          <a:p>
            <a:pPr marL="0" indent="0">
              <a:lnSpc>
                <a:spcPct val="170000"/>
              </a:lnSpc>
              <a:spcBef>
                <a:spcPts val="0"/>
              </a:spcBef>
              <a:spcAft>
                <a:spcPts val="800"/>
              </a:spcAft>
              <a:buNone/>
            </a:pPr>
            <a:r>
              <a:rPr lang="en-GB" sz="2600" kern="100" dirty="0">
                <a:effectLst/>
                <a:latin typeface="Arial" panose="020B0604020202020204" pitchFamily="34" charset="0"/>
                <a:ea typeface="Aptos" panose="020B0004020202020204" pitchFamily="34" charset="0"/>
                <a:cs typeface="Arial" panose="020B0604020202020204" pitchFamily="34" charset="0"/>
              </a:rPr>
              <a:t>Concerned with </a:t>
            </a:r>
            <a:r>
              <a:rPr lang="en-GB" sz="2600" b="1" kern="100" dirty="0">
                <a:effectLst/>
                <a:latin typeface="Arial" panose="020B0604020202020204" pitchFamily="34" charset="0"/>
                <a:ea typeface="Aptos" panose="020B0004020202020204" pitchFamily="34" charset="0"/>
                <a:cs typeface="Arial" panose="020B0604020202020204" pitchFamily="34" charset="0"/>
              </a:rPr>
              <a:t>customer relationships </a:t>
            </a:r>
            <a:endParaRPr lang="en-GB" sz="2600" kern="100" dirty="0">
              <a:effectLst/>
              <a:latin typeface="Arial" panose="020B0604020202020204" pitchFamily="34" charset="0"/>
              <a:ea typeface="Aptos" panose="020B0004020202020204" pitchFamily="34" charset="0"/>
              <a:cs typeface="Arial" panose="020B0604020202020204" pitchFamily="34" charset="0"/>
            </a:endParaRPr>
          </a:p>
          <a:p>
            <a:pPr marL="0" indent="0">
              <a:lnSpc>
                <a:spcPct val="170000"/>
              </a:lnSpc>
              <a:spcBef>
                <a:spcPts val="0"/>
              </a:spcBef>
              <a:spcAft>
                <a:spcPts val="800"/>
              </a:spcAft>
              <a:buNone/>
            </a:pPr>
            <a:r>
              <a:rPr lang="en-GB" sz="2600" kern="100" dirty="0">
                <a:effectLst/>
                <a:latin typeface="Arial" panose="020B0604020202020204" pitchFamily="34" charset="0"/>
                <a:ea typeface="Aptos" panose="020B0004020202020204" pitchFamily="34" charset="0"/>
                <a:cs typeface="Arial" panose="020B0604020202020204" pitchFamily="34" charset="0"/>
              </a:rPr>
              <a:t>Activities include :</a:t>
            </a:r>
          </a:p>
          <a:p>
            <a:pPr lvl="0">
              <a:lnSpc>
                <a:spcPct val="170000"/>
              </a:lnSpc>
              <a:spcBef>
                <a:spcPts val="0"/>
              </a:spcBef>
              <a:spcAft>
                <a:spcPts val="800"/>
              </a:spcAft>
              <a:buFont typeface="Wingdings" panose="05000000000000000000" pitchFamily="2" charset="2"/>
              <a:buChar char="Ø"/>
              <a:tabLst>
                <a:tab pos="457200" algn="l"/>
              </a:tabLst>
            </a:pPr>
            <a:r>
              <a:rPr lang="en-GB" sz="2600" kern="100" dirty="0">
                <a:effectLst/>
                <a:latin typeface="Arial" panose="020B0604020202020204" pitchFamily="34" charset="0"/>
                <a:ea typeface="Aptos" panose="020B0004020202020204" pitchFamily="34" charset="0"/>
                <a:cs typeface="Arial" panose="020B0604020202020204" pitchFamily="34" charset="0"/>
              </a:rPr>
              <a:t>Providing information</a:t>
            </a:r>
          </a:p>
          <a:p>
            <a:pPr lvl="0">
              <a:lnSpc>
                <a:spcPct val="170000"/>
              </a:lnSpc>
              <a:spcBef>
                <a:spcPts val="0"/>
              </a:spcBef>
              <a:spcAft>
                <a:spcPts val="800"/>
              </a:spcAft>
              <a:buFont typeface="Wingdings" panose="05000000000000000000" pitchFamily="2" charset="2"/>
              <a:buChar char="Ø"/>
              <a:tabLst>
                <a:tab pos="457200" algn="l"/>
              </a:tabLst>
            </a:pPr>
            <a:r>
              <a:rPr lang="en-GB" sz="2600" kern="100" dirty="0">
                <a:effectLst/>
                <a:latin typeface="Arial" panose="020B0604020202020204" pitchFamily="34" charset="0"/>
                <a:ea typeface="Aptos" panose="020B0004020202020204" pitchFamily="34" charset="0"/>
                <a:cs typeface="Arial" panose="020B0604020202020204" pitchFamily="34" charset="0"/>
              </a:rPr>
              <a:t>Giving advice</a:t>
            </a:r>
          </a:p>
          <a:p>
            <a:pPr lvl="0">
              <a:lnSpc>
                <a:spcPct val="170000"/>
              </a:lnSpc>
              <a:spcBef>
                <a:spcPts val="0"/>
              </a:spcBef>
              <a:spcAft>
                <a:spcPts val="800"/>
              </a:spcAft>
              <a:buFont typeface="Wingdings" panose="05000000000000000000" pitchFamily="2" charset="2"/>
              <a:buChar char="Ø"/>
              <a:tabLst>
                <a:tab pos="457200" algn="l"/>
              </a:tabLst>
            </a:pPr>
            <a:r>
              <a:rPr lang="en-GB" sz="2600" kern="100" dirty="0">
                <a:effectLst/>
                <a:latin typeface="Arial" panose="020B0604020202020204" pitchFamily="34" charset="0"/>
                <a:ea typeface="Aptos" panose="020B0004020202020204" pitchFamily="34" charset="0"/>
                <a:cs typeface="Arial" panose="020B0604020202020204" pitchFamily="34" charset="0"/>
              </a:rPr>
              <a:t>Providing credit facilities</a:t>
            </a:r>
          </a:p>
          <a:p>
            <a:pPr lvl="0">
              <a:lnSpc>
                <a:spcPct val="170000"/>
              </a:lnSpc>
              <a:spcBef>
                <a:spcPts val="0"/>
              </a:spcBef>
              <a:spcAft>
                <a:spcPts val="800"/>
              </a:spcAft>
              <a:buFont typeface="Wingdings" panose="05000000000000000000" pitchFamily="2" charset="2"/>
              <a:buChar char="Ø"/>
              <a:tabLst>
                <a:tab pos="457200" algn="l"/>
              </a:tabLst>
            </a:pPr>
            <a:r>
              <a:rPr lang="en-GB" sz="2600" kern="100" dirty="0">
                <a:effectLst/>
                <a:latin typeface="Arial" panose="020B0604020202020204" pitchFamily="34" charset="0"/>
                <a:ea typeface="Aptos" panose="020B0004020202020204" pitchFamily="34" charset="0"/>
                <a:cs typeface="Arial" panose="020B0604020202020204" pitchFamily="34" charset="0"/>
              </a:rPr>
              <a:t>Delivering goods</a:t>
            </a:r>
          </a:p>
          <a:p>
            <a:pPr>
              <a:lnSpc>
                <a:spcPct val="170000"/>
              </a:lnSpc>
              <a:spcBef>
                <a:spcPts val="0"/>
              </a:spcBef>
              <a:spcAft>
                <a:spcPts val="800"/>
              </a:spcAft>
              <a:buFont typeface="Wingdings" panose="05000000000000000000" pitchFamily="2" charset="2"/>
              <a:buChar char="Ø"/>
            </a:pPr>
            <a:r>
              <a:rPr lang="en-GB" sz="2600" kern="100" dirty="0">
                <a:effectLst/>
                <a:latin typeface="Arial" panose="020B0604020202020204" pitchFamily="34" charset="0"/>
                <a:ea typeface="Aptos" panose="020B0004020202020204" pitchFamily="34" charset="0"/>
                <a:cs typeface="Arial" panose="020B0604020202020204" pitchFamily="34" charset="0"/>
              </a:rPr>
              <a:t>Providing after-sales service</a:t>
            </a:r>
          </a:p>
          <a:p>
            <a:endParaRPr lang="en-GB" dirty="0"/>
          </a:p>
        </p:txBody>
      </p:sp>
    </p:spTree>
    <p:extLst>
      <p:ext uri="{BB962C8B-B14F-4D97-AF65-F5344CB8AC3E}">
        <p14:creationId xmlns:p14="http://schemas.microsoft.com/office/powerpoint/2010/main" val="221963544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57200" y="-171400"/>
            <a:ext cx="8229600" cy="1143000"/>
          </a:xfrm>
        </p:spPr>
        <p:txBody>
          <a:bodyPr>
            <a:normAutofit/>
          </a:bodyPr>
          <a:lstStyle/>
          <a:p>
            <a:r>
              <a:rPr lang="en-GB" b="1" dirty="0"/>
              <a:t>Functional Areas of Operation</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457200" y="836712"/>
            <a:ext cx="8229600" cy="4968552"/>
          </a:xfrm>
        </p:spPr>
        <p:txBody>
          <a:bodyPr>
            <a:normAutofit/>
          </a:bodyPr>
          <a:lstStyle/>
          <a:p>
            <a:pPr marL="0" indent="0">
              <a:lnSpc>
                <a:spcPct val="160000"/>
              </a:lnSpc>
              <a:spcBef>
                <a:spcPts val="0"/>
              </a:spcBef>
              <a:buNone/>
            </a:pPr>
            <a:r>
              <a:rPr lang="en-GB" sz="1800" b="1" kern="100" dirty="0">
                <a:effectLst/>
                <a:latin typeface="Arial" panose="020B0604020202020204" pitchFamily="34" charset="0"/>
                <a:ea typeface="Aptos" panose="020B0004020202020204" pitchFamily="34" charset="0"/>
                <a:cs typeface="Arial" panose="020B0604020202020204" pitchFamily="34" charset="0"/>
              </a:rPr>
              <a:t>Research and Development</a:t>
            </a:r>
            <a:endParaRPr lang="en-GB" sz="1800" kern="100" dirty="0">
              <a:effectLst/>
              <a:latin typeface="Arial" panose="020B0604020202020204" pitchFamily="34" charset="0"/>
              <a:ea typeface="Aptos" panose="020B0004020202020204" pitchFamily="34" charset="0"/>
              <a:cs typeface="Arial" panose="020B0604020202020204" pitchFamily="34" charset="0"/>
            </a:endParaRPr>
          </a:p>
          <a:p>
            <a:pPr marL="0" indent="0">
              <a:lnSpc>
                <a:spcPct val="16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Concerned with </a:t>
            </a:r>
            <a:r>
              <a:rPr lang="en-GB" sz="1800" b="1" kern="100" dirty="0">
                <a:effectLst/>
                <a:latin typeface="Arial" panose="020B0604020202020204" pitchFamily="34" charset="0"/>
                <a:ea typeface="Aptos" panose="020B0004020202020204" pitchFamily="34" charset="0"/>
                <a:cs typeface="Arial" panose="020B0604020202020204" pitchFamily="34" charset="0"/>
              </a:rPr>
              <a:t>developing new goods/services and updating old ones</a:t>
            </a:r>
            <a:endParaRPr lang="en-GB" sz="1800" kern="100" dirty="0">
              <a:effectLst/>
              <a:latin typeface="Arial" panose="020B0604020202020204" pitchFamily="34" charset="0"/>
              <a:ea typeface="Aptos" panose="020B0004020202020204" pitchFamily="34" charset="0"/>
              <a:cs typeface="Arial" panose="020B0604020202020204" pitchFamily="34" charset="0"/>
            </a:endParaRPr>
          </a:p>
          <a:p>
            <a:pPr marL="0" indent="0">
              <a:lnSpc>
                <a:spcPct val="160000"/>
              </a:lnSpc>
              <a:spcBef>
                <a:spcPts val="0"/>
              </a:spcBef>
              <a:buNone/>
            </a:pPr>
            <a:r>
              <a:rPr lang="en-GB" sz="1800" kern="100" dirty="0">
                <a:effectLst/>
                <a:latin typeface="Arial" panose="020B0604020202020204" pitchFamily="34" charset="0"/>
                <a:ea typeface="Aptos" panose="020B0004020202020204" pitchFamily="34" charset="0"/>
                <a:cs typeface="Arial" panose="020B0604020202020204" pitchFamily="34" charset="0"/>
              </a:rPr>
              <a:t>Activities include:</a:t>
            </a:r>
          </a:p>
          <a:p>
            <a:pPr lvl="0">
              <a:lnSpc>
                <a:spcPct val="160000"/>
              </a:lnSpc>
              <a:spcBef>
                <a:spcPts val="0"/>
              </a:spcBef>
              <a:buFont typeface="Wingdings" panose="05000000000000000000" pitchFamily="2" charset="2"/>
              <a:buChar char="Ø"/>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Technological developments</a:t>
            </a:r>
          </a:p>
          <a:p>
            <a:pPr lvl="0">
              <a:lnSpc>
                <a:spcPct val="160000"/>
              </a:lnSpc>
              <a:spcBef>
                <a:spcPts val="0"/>
              </a:spcBef>
              <a:buFont typeface="Wingdings" panose="05000000000000000000" pitchFamily="2" charset="2"/>
              <a:buChar char="Ø"/>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Scientific research</a:t>
            </a:r>
          </a:p>
          <a:p>
            <a:pPr lvl="0">
              <a:lnSpc>
                <a:spcPct val="160000"/>
              </a:lnSpc>
              <a:spcBef>
                <a:spcPts val="0"/>
              </a:spcBef>
              <a:buFont typeface="Wingdings" panose="05000000000000000000" pitchFamily="2" charset="2"/>
              <a:buChar char="Ø"/>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Design features</a:t>
            </a:r>
          </a:p>
          <a:p>
            <a:pPr>
              <a:lnSpc>
                <a:spcPct val="160000"/>
              </a:lnSpc>
              <a:spcBef>
                <a:spcPts val="0"/>
              </a:spcBef>
              <a:buFont typeface="Wingdings" panose="05000000000000000000" pitchFamily="2" charset="2"/>
              <a:buChar char="Ø"/>
            </a:pPr>
            <a:r>
              <a:rPr lang="en-GB" sz="1800" kern="100" dirty="0">
                <a:effectLst/>
                <a:latin typeface="Arial" panose="020B0604020202020204" pitchFamily="34" charset="0"/>
                <a:ea typeface="Aptos" panose="020B0004020202020204" pitchFamily="34" charset="0"/>
                <a:cs typeface="Arial" panose="020B0604020202020204" pitchFamily="34" charset="0"/>
              </a:rPr>
              <a:t>Performance of product</a:t>
            </a:r>
          </a:p>
          <a:p>
            <a:endParaRPr lang="en-GB" dirty="0"/>
          </a:p>
        </p:txBody>
      </p:sp>
    </p:spTree>
    <p:extLst>
      <p:ext uri="{BB962C8B-B14F-4D97-AF65-F5344CB8AC3E}">
        <p14:creationId xmlns:p14="http://schemas.microsoft.com/office/powerpoint/2010/main" val="243061671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039" y="-315416"/>
            <a:ext cx="8229600" cy="1143000"/>
          </a:xfrm>
        </p:spPr>
        <p:txBody>
          <a:bodyPr>
            <a:normAutofit/>
          </a:bodyPr>
          <a:lstStyle/>
          <a:p>
            <a:r>
              <a:rPr lang="en-GB" b="1" dirty="0"/>
              <a:t>Business Function</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241608" y="620688"/>
            <a:ext cx="8928992" cy="5256584"/>
          </a:xfrm>
        </p:spPr>
        <p:txBody>
          <a:bodyPr>
            <a:normAutofit/>
          </a:bodyPr>
          <a:lstStyle/>
          <a:p>
            <a:pPr marL="0" indent="0">
              <a:lnSpc>
                <a:spcPct val="15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The use of IT</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marL="0" indent="0">
              <a:lnSpc>
                <a:spcPct val="150000"/>
              </a:lnSpc>
              <a:spcBef>
                <a:spcPts val="0"/>
              </a:spcBef>
              <a:buNone/>
            </a:pPr>
            <a:r>
              <a:rPr lang="en-GB" sz="2000" kern="100" dirty="0">
                <a:effectLst/>
                <a:latin typeface="Arial" panose="020B0604020202020204" pitchFamily="34" charset="0"/>
                <a:ea typeface="Aptos" panose="020B0004020202020204" pitchFamily="34" charset="0"/>
                <a:cs typeface="Arial" panose="020B0604020202020204" pitchFamily="34" charset="0"/>
              </a:rPr>
              <a:t>Relates to all functional areas :</a:t>
            </a:r>
          </a:p>
          <a:p>
            <a:pPr marL="342900" lvl="0" indent="-342900">
              <a:lnSpc>
                <a:spcPct val="150000"/>
              </a:lnSpc>
              <a:spcBef>
                <a:spcPts val="0"/>
              </a:spcBef>
              <a:buFont typeface="Wingdings" panose="05000000000000000000" pitchFamily="2" charset="2"/>
              <a:buChar char=""/>
              <a:tabLst>
                <a:tab pos="457200" algn="l"/>
              </a:tabLst>
            </a:pPr>
            <a:r>
              <a:rPr lang="en-GB" sz="2000" kern="100" dirty="0">
                <a:effectLst/>
                <a:latin typeface="Arial" panose="020B0604020202020204" pitchFamily="34" charset="0"/>
                <a:ea typeface="Aptos" panose="020B0004020202020204" pitchFamily="34" charset="0"/>
                <a:cs typeface="Arial" panose="020B0604020202020204" pitchFamily="34" charset="0"/>
              </a:rPr>
              <a:t>Electronic communications </a:t>
            </a:r>
            <a:r>
              <a:rPr lang="en-GB" sz="2000" kern="100" dirty="0" err="1">
                <a:effectLst/>
                <a:latin typeface="Arial" panose="020B0604020202020204" pitchFamily="34" charset="0"/>
                <a:ea typeface="Aptos" panose="020B0004020202020204" pitchFamily="34" charset="0"/>
                <a:cs typeface="Arial" panose="020B0604020202020204" pitchFamily="34" charset="0"/>
              </a:rPr>
              <a:t>eg</a:t>
            </a:r>
            <a:r>
              <a:rPr lang="en-GB" sz="2000" kern="100" dirty="0">
                <a:effectLst/>
                <a:latin typeface="Arial" panose="020B0604020202020204" pitchFamily="34" charset="0"/>
                <a:ea typeface="Aptos" panose="020B0004020202020204" pitchFamily="34" charset="0"/>
                <a:cs typeface="Arial" panose="020B0604020202020204" pitchFamily="34" charset="0"/>
              </a:rPr>
              <a:t> email</a:t>
            </a:r>
          </a:p>
          <a:p>
            <a:pPr marL="342900" lvl="0" indent="-342900">
              <a:lnSpc>
                <a:spcPct val="150000"/>
              </a:lnSpc>
              <a:spcBef>
                <a:spcPts val="0"/>
              </a:spcBef>
              <a:buFont typeface="Wingdings" panose="05000000000000000000" pitchFamily="2" charset="2"/>
              <a:buChar char=""/>
              <a:tabLst>
                <a:tab pos="457200" algn="l"/>
              </a:tabLst>
            </a:pPr>
            <a:r>
              <a:rPr lang="en-GB" sz="2000" kern="100" dirty="0">
                <a:effectLst/>
                <a:latin typeface="Arial" panose="020B0604020202020204" pitchFamily="34" charset="0"/>
                <a:ea typeface="Aptos" panose="020B0004020202020204" pitchFamily="34" charset="0"/>
                <a:cs typeface="Arial" panose="020B0604020202020204" pitchFamily="34" charset="0"/>
              </a:rPr>
              <a:t>Data sharing </a:t>
            </a:r>
            <a:r>
              <a:rPr lang="en-GB" sz="2000" kern="100" dirty="0" err="1">
                <a:effectLst/>
                <a:latin typeface="Arial" panose="020B0604020202020204" pitchFamily="34" charset="0"/>
                <a:ea typeface="Aptos" panose="020B0004020202020204" pitchFamily="34" charset="0"/>
                <a:cs typeface="Arial" panose="020B0604020202020204" pitchFamily="34" charset="0"/>
              </a:rPr>
              <a:t>eg</a:t>
            </a:r>
            <a:r>
              <a:rPr lang="en-GB" sz="2000" kern="100" dirty="0">
                <a:effectLst/>
                <a:latin typeface="Arial" panose="020B0604020202020204" pitchFamily="34" charset="0"/>
                <a:ea typeface="Aptos" panose="020B0004020202020204" pitchFamily="34" charset="0"/>
                <a:cs typeface="Arial" panose="020B0604020202020204" pitchFamily="34" charset="0"/>
              </a:rPr>
              <a:t> databases</a:t>
            </a:r>
          </a:p>
          <a:p>
            <a:pPr marL="342900" lvl="0" indent="-342900">
              <a:lnSpc>
                <a:spcPct val="150000"/>
              </a:lnSpc>
              <a:spcBef>
                <a:spcPts val="0"/>
              </a:spcBef>
              <a:buFont typeface="Wingdings" panose="05000000000000000000" pitchFamily="2" charset="2"/>
              <a:buChar char=""/>
              <a:tabLst>
                <a:tab pos="457200" algn="l"/>
              </a:tabLst>
            </a:pPr>
            <a:r>
              <a:rPr lang="en-GB" sz="2000" kern="100" dirty="0">
                <a:effectLst/>
                <a:latin typeface="Arial" panose="020B0604020202020204" pitchFamily="34" charset="0"/>
                <a:ea typeface="Aptos" panose="020B0004020202020204" pitchFamily="34" charset="0"/>
                <a:cs typeface="Arial" panose="020B0604020202020204" pitchFamily="34" charset="0"/>
              </a:rPr>
              <a:t>Security systems </a:t>
            </a:r>
            <a:r>
              <a:rPr lang="en-GB" sz="2000" kern="100" dirty="0" err="1">
                <a:effectLst/>
                <a:latin typeface="Arial" panose="020B0604020202020204" pitchFamily="34" charset="0"/>
                <a:ea typeface="Aptos" panose="020B0004020202020204" pitchFamily="34" charset="0"/>
                <a:cs typeface="Arial" panose="020B0604020202020204" pitchFamily="34" charset="0"/>
              </a:rPr>
              <a:t>eg</a:t>
            </a:r>
            <a:r>
              <a:rPr lang="en-GB" sz="2000" kern="100" dirty="0">
                <a:effectLst/>
                <a:latin typeface="Arial" panose="020B0604020202020204" pitchFamily="34" charset="0"/>
                <a:ea typeface="Aptos" panose="020B0004020202020204" pitchFamily="34" charset="0"/>
                <a:cs typeface="Arial" panose="020B0604020202020204" pitchFamily="34" charset="0"/>
              </a:rPr>
              <a:t> virus protection</a:t>
            </a:r>
          </a:p>
          <a:p>
            <a:pPr marL="342900" lvl="0" indent="-342900">
              <a:lnSpc>
                <a:spcPct val="150000"/>
              </a:lnSpc>
              <a:spcBef>
                <a:spcPts val="0"/>
              </a:spcBef>
              <a:buFont typeface="Wingdings" panose="05000000000000000000" pitchFamily="2" charset="2"/>
              <a:buChar char=""/>
              <a:tabLst>
                <a:tab pos="457200" algn="l"/>
              </a:tabLst>
            </a:pPr>
            <a:r>
              <a:rPr lang="en-GB" sz="2000" kern="100" dirty="0">
                <a:effectLst/>
                <a:latin typeface="Arial" panose="020B0604020202020204" pitchFamily="34" charset="0"/>
                <a:ea typeface="Aptos" panose="020B0004020202020204" pitchFamily="34" charset="0"/>
                <a:cs typeface="Arial" panose="020B0604020202020204" pitchFamily="34" charset="0"/>
              </a:rPr>
              <a:t>External communications </a:t>
            </a:r>
            <a:r>
              <a:rPr lang="en-GB" sz="2000" kern="100" dirty="0" err="1">
                <a:effectLst/>
                <a:latin typeface="Arial" panose="020B0604020202020204" pitchFamily="34" charset="0"/>
                <a:ea typeface="Aptos" panose="020B0004020202020204" pitchFamily="34" charset="0"/>
                <a:cs typeface="Arial" panose="020B0604020202020204" pitchFamily="34" charset="0"/>
              </a:rPr>
              <a:t>eg</a:t>
            </a:r>
            <a:r>
              <a:rPr lang="en-GB" sz="2000" kern="100" dirty="0">
                <a:effectLst/>
                <a:latin typeface="Arial" panose="020B0604020202020204" pitchFamily="34" charset="0"/>
                <a:ea typeface="Aptos" panose="020B0004020202020204" pitchFamily="34" charset="0"/>
                <a:cs typeface="Arial" panose="020B0604020202020204" pitchFamily="34" charset="0"/>
              </a:rPr>
              <a:t> internet</a:t>
            </a:r>
          </a:p>
          <a:p>
            <a:pPr marL="342900" lvl="0" indent="-342900">
              <a:lnSpc>
                <a:spcPct val="150000"/>
              </a:lnSpc>
              <a:spcBef>
                <a:spcPts val="0"/>
              </a:spcBef>
              <a:buFont typeface="Wingdings" panose="05000000000000000000" pitchFamily="2" charset="2"/>
              <a:buChar char=""/>
              <a:tabLst>
                <a:tab pos="457200" algn="l"/>
              </a:tabLst>
            </a:pPr>
            <a:r>
              <a:rPr lang="en-GB" sz="2000" kern="100" dirty="0">
                <a:effectLst/>
                <a:latin typeface="Arial" panose="020B0604020202020204" pitchFamily="34" charset="0"/>
                <a:ea typeface="Aptos" panose="020B0004020202020204" pitchFamily="34" charset="0"/>
                <a:cs typeface="Arial" panose="020B0604020202020204" pitchFamily="34" charset="0"/>
              </a:rPr>
              <a:t>Online support for customer </a:t>
            </a:r>
            <a:r>
              <a:rPr lang="en-GB" sz="2000" kern="100" dirty="0" err="1">
                <a:effectLst/>
                <a:latin typeface="Arial" panose="020B0604020202020204" pitchFamily="34" charset="0"/>
                <a:ea typeface="Aptos" panose="020B0004020202020204" pitchFamily="34" charset="0"/>
                <a:cs typeface="Arial" panose="020B0604020202020204" pitchFamily="34" charset="0"/>
              </a:rPr>
              <a:t>eg</a:t>
            </a:r>
            <a:r>
              <a:rPr lang="en-GB" sz="2000" kern="100" dirty="0">
                <a:effectLst/>
                <a:latin typeface="Arial" panose="020B0604020202020204" pitchFamily="34" charset="0"/>
                <a:ea typeface="Aptos" panose="020B0004020202020204" pitchFamily="34" charset="0"/>
                <a:cs typeface="Arial" panose="020B0604020202020204" pitchFamily="34" charset="0"/>
              </a:rPr>
              <a:t> order tracking</a:t>
            </a:r>
          </a:p>
          <a:p>
            <a:pPr marL="342900" lvl="0" indent="-342900">
              <a:lnSpc>
                <a:spcPct val="150000"/>
              </a:lnSpc>
              <a:spcBef>
                <a:spcPts val="0"/>
              </a:spcBef>
              <a:buFont typeface="Wingdings" panose="05000000000000000000" pitchFamily="2" charset="2"/>
              <a:buChar char=""/>
              <a:tabLst>
                <a:tab pos="457200" algn="l"/>
              </a:tabLst>
            </a:pPr>
            <a:r>
              <a:rPr lang="en-GB" sz="2000" kern="100" dirty="0">
                <a:effectLst/>
                <a:latin typeface="Arial" panose="020B0604020202020204" pitchFamily="34" charset="0"/>
                <a:ea typeface="Aptos" panose="020B0004020202020204" pitchFamily="34" charset="0"/>
                <a:cs typeface="Arial" panose="020B0604020202020204" pitchFamily="34" charset="0"/>
              </a:rPr>
              <a:t>Electronic transactions </a:t>
            </a:r>
            <a:r>
              <a:rPr lang="en-GB" sz="2000" kern="100" dirty="0" err="1">
                <a:effectLst/>
                <a:latin typeface="Arial" panose="020B0604020202020204" pitchFamily="34" charset="0"/>
                <a:ea typeface="Aptos" panose="020B0004020202020204" pitchFamily="34" charset="0"/>
                <a:cs typeface="Arial" panose="020B0604020202020204" pitchFamily="34" charset="0"/>
              </a:rPr>
              <a:t>eg</a:t>
            </a:r>
            <a:r>
              <a:rPr lang="en-GB" sz="2000" kern="100" dirty="0">
                <a:effectLst/>
                <a:latin typeface="Arial" panose="020B0604020202020204" pitchFamily="34" charset="0"/>
                <a:ea typeface="Aptos" panose="020B0004020202020204" pitchFamily="34" charset="0"/>
                <a:cs typeface="Arial" panose="020B0604020202020204" pitchFamily="34" charset="0"/>
              </a:rPr>
              <a:t> EFT</a:t>
            </a:r>
          </a:p>
          <a:p>
            <a:endParaRPr lang="en-GB" dirty="0"/>
          </a:p>
        </p:txBody>
      </p:sp>
    </p:spTree>
    <p:extLst>
      <p:ext uri="{BB962C8B-B14F-4D97-AF65-F5344CB8AC3E}">
        <p14:creationId xmlns:p14="http://schemas.microsoft.com/office/powerpoint/2010/main" val="125497442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84862-4F7F-B006-A09B-1DB97B41F728}"/>
              </a:ext>
            </a:extLst>
          </p:cNvPr>
          <p:cNvSpPr>
            <a:spLocks noGrp="1"/>
          </p:cNvSpPr>
          <p:nvPr>
            <p:ph type="title"/>
          </p:nvPr>
        </p:nvSpPr>
        <p:spPr>
          <a:xfrm>
            <a:off x="4039" y="-315416"/>
            <a:ext cx="8229600" cy="1143000"/>
          </a:xfrm>
        </p:spPr>
        <p:txBody>
          <a:bodyPr>
            <a:normAutofit/>
          </a:bodyPr>
          <a:lstStyle/>
          <a:p>
            <a:r>
              <a:rPr lang="en-GB" b="1" dirty="0"/>
              <a:t>Business Function</a:t>
            </a:r>
          </a:p>
        </p:txBody>
      </p:sp>
      <p:sp>
        <p:nvSpPr>
          <p:cNvPr id="5" name="Content Placeholder 4">
            <a:extLst>
              <a:ext uri="{FF2B5EF4-FFF2-40B4-BE49-F238E27FC236}">
                <a16:creationId xmlns:a16="http://schemas.microsoft.com/office/drawing/2014/main" id="{4380C72E-FFFC-7E78-CD20-8925CC94052C}"/>
              </a:ext>
            </a:extLst>
          </p:cNvPr>
          <p:cNvSpPr>
            <a:spLocks noGrp="1"/>
          </p:cNvSpPr>
          <p:nvPr>
            <p:ph idx="1"/>
          </p:nvPr>
        </p:nvSpPr>
        <p:spPr>
          <a:xfrm>
            <a:off x="241608" y="620688"/>
            <a:ext cx="8928992" cy="5256584"/>
          </a:xfrm>
        </p:spPr>
        <p:txBody>
          <a:bodyPr>
            <a:normAutofit/>
          </a:bodyPr>
          <a:lstStyle/>
          <a:p>
            <a:pPr marL="0" indent="0">
              <a:lnSpc>
                <a:spcPct val="150000"/>
              </a:lnSpc>
              <a:spcBef>
                <a:spcPts val="0"/>
              </a:spcBef>
              <a:buNone/>
            </a:pPr>
            <a:r>
              <a:rPr lang="en-GB" sz="2000" b="1" kern="100" dirty="0">
                <a:effectLst/>
                <a:latin typeface="Arial" panose="020B0604020202020204" pitchFamily="34" charset="0"/>
                <a:ea typeface="Aptos" panose="020B0004020202020204" pitchFamily="34" charset="0"/>
                <a:cs typeface="Arial" panose="020B0604020202020204" pitchFamily="34" charset="0"/>
              </a:rPr>
              <a:t>Functional Variations</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marL="0" indent="0">
              <a:lnSpc>
                <a:spcPct val="150000"/>
              </a:lnSpc>
              <a:spcBef>
                <a:spcPts val="0"/>
              </a:spcBef>
              <a:buNone/>
            </a:pPr>
            <a:r>
              <a:rPr lang="en-GB" sz="2000" kern="100" dirty="0">
                <a:effectLst/>
                <a:latin typeface="Arial" panose="020B0604020202020204" pitchFamily="34" charset="0"/>
                <a:ea typeface="Aptos" panose="020B0004020202020204" pitchFamily="34" charset="0"/>
                <a:cs typeface="Arial" panose="020B0604020202020204" pitchFamily="34" charset="0"/>
              </a:rPr>
              <a:t>No two businesses are the same!</a:t>
            </a:r>
          </a:p>
          <a:p>
            <a:pPr marL="0" indent="0">
              <a:lnSpc>
                <a:spcPct val="150000"/>
              </a:lnSpc>
              <a:spcBef>
                <a:spcPts val="0"/>
              </a:spcBef>
              <a:buNone/>
            </a:pPr>
            <a:r>
              <a:rPr lang="en-GB" sz="2000" kern="100" dirty="0">
                <a:effectLst/>
                <a:latin typeface="Arial" panose="020B0604020202020204" pitchFamily="34" charset="0"/>
                <a:ea typeface="Aptos" panose="020B0004020202020204" pitchFamily="34" charset="0"/>
                <a:cs typeface="Arial" panose="020B0604020202020204" pitchFamily="34" charset="0"/>
              </a:rPr>
              <a:t>Functions will vary because of:</a:t>
            </a:r>
          </a:p>
          <a:p>
            <a:pPr marL="342900" lvl="0" indent="-342900">
              <a:lnSpc>
                <a:spcPct val="150000"/>
              </a:lnSpc>
              <a:spcBef>
                <a:spcPts val="0"/>
              </a:spcBef>
              <a:buFont typeface="Wingdings" panose="05000000000000000000" pitchFamily="2" charset="2"/>
              <a:buChar char=""/>
              <a:tabLst>
                <a:tab pos="457200" algn="l"/>
              </a:tabLst>
            </a:pPr>
            <a:r>
              <a:rPr lang="en-GB" sz="2000" kern="100" dirty="0">
                <a:effectLst/>
                <a:latin typeface="Arial" panose="020B0604020202020204" pitchFamily="34" charset="0"/>
                <a:ea typeface="Aptos" panose="020B0004020202020204" pitchFamily="34" charset="0"/>
                <a:cs typeface="Arial" panose="020B0604020202020204" pitchFamily="34" charset="0"/>
              </a:rPr>
              <a:t>Size and scale of business</a:t>
            </a:r>
          </a:p>
          <a:p>
            <a:pPr marL="342900" lvl="0" indent="-342900">
              <a:lnSpc>
                <a:spcPct val="150000"/>
              </a:lnSpc>
              <a:spcBef>
                <a:spcPts val="0"/>
              </a:spcBef>
              <a:buFont typeface="Wingdings" panose="05000000000000000000" pitchFamily="2" charset="2"/>
              <a:buChar char=""/>
              <a:tabLst>
                <a:tab pos="457200" algn="l"/>
              </a:tabLst>
            </a:pPr>
            <a:r>
              <a:rPr lang="en-GB" sz="2000" kern="100" dirty="0">
                <a:effectLst/>
                <a:latin typeface="Arial" panose="020B0604020202020204" pitchFamily="34" charset="0"/>
                <a:ea typeface="Aptos" panose="020B0004020202020204" pitchFamily="34" charset="0"/>
                <a:cs typeface="Arial" panose="020B0604020202020204" pitchFamily="34" charset="0"/>
              </a:rPr>
              <a:t>Activities of business</a:t>
            </a:r>
          </a:p>
          <a:p>
            <a:pPr marL="342900" lvl="0" indent="-342900">
              <a:lnSpc>
                <a:spcPct val="150000"/>
              </a:lnSpc>
              <a:spcBef>
                <a:spcPts val="0"/>
              </a:spcBef>
              <a:buFont typeface="Wingdings" panose="05000000000000000000" pitchFamily="2" charset="2"/>
              <a:buChar char=""/>
              <a:tabLst>
                <a:tab pos="457200" algn="l"/>
              </a:tabLst>
            </a:pPr>
            <a:r>
              <a:rPr lang="en-GB" sz="2000" kern="100" dirty="0">
                <a:effectLst/>
                <a:latin typeface="Arial" panose="020B0604020202020204" pitchFamily="34" charset="0"/>
                <a:ea typeface="Aptos" panose="020B0004020202020204" pitchFamily="34" charset="0"/>
                <a:cs typeface="Arial" panose="020B0604020202020204" pitchFamily="34" charset="0"/>
              </a:rPr>
              <a:t>Type(s) of customers</a:t>
            </a:r>
          </a:p>
          <a:p>
            <a:pPr marL="342900" lvl="0" indent="-342900">
              <a:lnSpc>
                <a:spcPct val="150000"/>
              </a:lnSpc>
              <a:spcBef>
                <a:spcPts val="0"/>
              </a:spcBef>
              <a:buFont typeface="Wingdings" panose="05000000000000000000" pitchFamily="2" charset="2"/>
              <a:buChar char=""/>
              <a:tabLst>
                <a:tab pos="457200" algn="l"/>
              </a:tabLst>
            </a:pPr>
            <a:r>
              <a:rPr lang="en-GB" sz="2000" kern="100" dirty="0">
                <a:effectLst/>
                <a:latin typeface="Arial" panose="020B0604020202020204" pitchFamily="34" charset="0"/>
                <a:ea typeface="Aptos" panose="020B0004020202020204" pitchFamily="34" charset="0"/>
                <a:cs typeface="Arial" panose="020B0604020202020204" pitchFamily="34" charset="0"/>
              </a:rPr>
              <a:t>Needs of customers</a:t>
            </a:r>
          </a:p>
          <a:p>
            <a:pPr marL="342900" lvl="0" indent="-342900">
              <a:lnSpc>
                <a:spcPct val="150000"/>
              </a:lnSpc>
              <a:spcBef>
                <a:spcPts val="0"/>
              </a:spcBef>
              <a:buFont typeface="Wingdings" panose="05000000000000000000" pitchFamily="2" charset="2"/>
              <a:buChar char=""/>
              <a:tabLst>
                <a:tab pos="457200" algn="l"/>
              </a:tabLst>
            </a:pPr>
            <a:r>
              <a:rPr lang="en-GB" sz="2000" kern="100" dirty="0">
                <a:effectLst/>
                <a:latin typeface="Arial" panose="020B0604020202020204" pitchFamily="34" charset="0"/>
                <a:ea typeface="Aptos" panose="020B0004020202020204" pitchFamily="34" charset="0"/>
                <a:cs typeface="Arial" panose="020B0604020202020204" pitchFamily="34" charset="0"/>
              </a:rPr>
              <a:t>Preference of owner(s)</a:t>
            </a:r>
          </a:p>
          <a:p>
            <a:endParaRPr lang="en-GB" dirty="0"/>
          </a:p>
        </p:txBody>
      </p:sp>
    </p:spTree>
    <p:extLst>
      <p:ext uri="{BB962C8B-B14F-4D97-AF65-F5344CB8AC3E}">
        <p14:creationId xmlns:p14="http://schemas.microsoft.com/office/powerpoint/2010/main" val="76177955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57DA4-B743-4B3E-B3A9-AB9CD8D0AAFF}"/>
              </a:ext>
            </a:extLst>
          </p:cNvPr>
          <p:cNvSpPr txBox="1">
            <a:spLocks/>
          </p:cNvSpPr>
          <p:nvPr/>
        </p:nvSpPr>
        <p:spPr>
          <a:xfrm>
            <a:off x="53752" y="1700808"/>
            <a:ext cx="9036496" cy="77809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base"/>
            <a:r>
              <a:rPr lang="en-GB" sz="4000" b="1" i="0" dirty="0">
                <a:solidFill>
                  <a:srgbClr val="232323"/>
                </a:solidFill>
                <a:effectLst>
                  <a:outerShdw blurRad="38100" dist="38100" dir="2700000" algn="tl">
                    <a:srgbClr val="000000">
                      <a:alpha val="43137"/>
                    </a:srgbClr>
                  </a:outerShdw>
                </a:effectLst>
                <a:latin typeface="Open Sans"/>
              </a:rPr>
              <a:t>Questions &amp; Answers</a:t>
            </a:r>
          </a:p>
        </p:txBody>
      </p:sp>
    </p:spTree>
    <p:extLst>
      <p:ext uri="{BB962C8B-B14F-4D97-AF65-F5344CB8AC3E}">
        <p14:creationId xmlns:p14="http://schemas.microsoft.com/office/powerpoint/2010/main" val="151169355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BBAF7-7653-5179-0F33-64BAF03C8A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2BCBF1-84CC-790D-7DED-96A9804FAA37}"/>
              </a:ext>
            </a:extLst>
          </p:cNvPr>
          <p:cNvSpPr>
            <a:spLocks noGrp="1"/>
          </p:cNvSpPr>
          <p:nvPr>
            <p:ph type="title"/>
          </p:nvPr>
        </p:nvSpPr>
        <p:spPr>
          <a:xfrm>
            <a:off x="4039" y="-315416"/>
            <a:ext cx="8229600" cy="1143000"/>
          </a:xfrm>
        </p:spPr>
        <p:txBody>
          <a:bodyPr>
            <a:normAutofit/>
          </a:bodyPr>
          <a:lstStyle/>
          <a:p>
            <a:r>
              <a:rPr lang="en-GB" b="1" dirty="0"/>
              <a:t>References</a:t>
            </a:r>
          </a:p>
        </p:txBody>
      </p:sp>
      <p:sp>
        <p:nvSpPr>
          <p:cNvPr id="5" name="Content Placeholder 4">
            <a:extLst>
              <a:ext uri="{FF2B5EF4-FFF2-40B4-BE49-F238E27FC236}">
                <a16:creationId xmlns:a16="http://schemas.microsoft.com/office/drawing/2014/main" id="{C94243B3-B8D8-A69D-372D-B96DAFB5A987}"/>
              </a:ext>
            </a:extLst>
          </p:cNvPr>
          <p:cNvSpPr>
            <a:spLocks noGrp="1"/>
          </p:cNvSpPr>
          <p:nvPr>
            <p:ph idx="1"/>
          </p:nvPr>
        </p:nvSpPr>
        <p:spPr>
          <a:xfrm>
            <a:off x="215008" y="476672"/>
            <a:ext cx="8928992" cy="5256584"/>
          </a:xfrm>
        </p:spPr>
        <p:txBody>
          <a:bodyPr>
            <a:normAutofit/>
          </a:bodyPr>
          <a:lstStyle/>
          <a:p>
            <a:pPr>
              <a:lnSpc>
                <a:spcPct val="150000"/>
              </a:lnSpc>
              <a:spcBef>
                <a:spcPts val="0"/>
              </a:spcBef>
              <a:buFont typeface="Wingdings" panose="05000000000000000000" pitchFamily="2" charset="2"/>
              <a:buChar char="§"/>
            </a:pPr>
            <a:r>
              <a:rPr lang="en-GB" sz="2800" dirty="0">
                <a:latin typeface="Arial" panose="020B0604020202020204" pitchFamily="34" charset="0"/>
                <a:cs typeface="Arial" panose="020B0604020202020204" pitchFamily="34" charset="0"/>
              </a:rPr>
              <a:t>Mullins, L. J. (2019) (12th Ed.) Management &amp; Organisational Behaviour. Pearson.</a:t>
            </a:r>
          </a:p>
          <a:p>
            <a:pPr>
              <a:lnSpc>
                <a:spcPct val="150000"/>
              </a:lnSpc>
              <a:spcBef>
                <a:spcPts val="0"/>
              </a:spcBef>
              <a:buFont typeface="Wingdings" panose="05000000000000000000" pitchFamily="2" charset="2"/>
              <a:buChar char="§"/>
            </a:pPr>
            <a:r>
              <a:rPr lang="en-GB" sz="2800" dirty="0">
                <a:latin typeface="Arial" panose="020B0604020202020204" pitchFamily="34" charset="0"/>
                <a:cs typeface="Arial" panose="020B0604020202020204" pitchFamily="34" charset="0"/>
              </a:rPr>
              <a:t>Chaffey, D. &amp; Smith, P. R. (2017) (5th Ed.) Digital Marketing Excellence: Planning, Optimizing and Integrating Online Marketing. Routledge.</a:t>
            </a:r>
          </a:p>
          <a:p>
            <a:pPr>
              <a:lnSpc>
                <a:spcPct val="150000"/>
              </a:lnSpc>
              <a:spcBef>
                <a:spcPts val="0"/>
              </a:spcBef>
              <a:buFont typeface="Wingdings" panose="05000000000000000000" pitchFamily="2" charset="2"/>
              <a:buChar char="§"/>
            </a:pPr>
            <a:r>
              <a:rPr lang="en-GB" sz="2800" dirty="0">
                <a:latin typeface="Arial" panose="020B0604020202020204" pitchFamily="34" charset="0"/>
                <a:cs typeface="Arial" panose="020B0604020202020204" pitchFamily="34" charset="0"/>
              </a:rPr>
              <a:t>Piccoli, G. &amp; </a:t>
            </a:r>
            <a:r>
              <a:rPr lang="en-GB" sz="2800" dirty="0" err="1">
                <a:latin typeface="Arial" panose="020B0604020202020204" pitchFamily="34" charset="0"/>
                <a:cs typeface="Arial" panose="020B0604020202020204" pitchFamily="34" charset="0"/>
              </a:rPr>
              <a:t>Pigni</a:t>
            </a:r>
            <a:r>
              <a:rPr lang="en-GB" sz="2800" dirty="0">
                <a:latin typeface="Arial" panose="020B0604020202020204" pitchFamily="34" charset="0"/>
                <a:cs typeface="Arial" panose="020B0604020202020204" pitchFamily="34" charset="0"/>
              </a:rPr>
              <a:t>, F. (2016) (3rd Ed.) Information Systems for Managers: Text and Cases. Hoboken. Prospect Press.</a:t>
            </a:r>
          </a:p>
        </p:txBody>
      </p:sp>
    </p:spTree>
    <p:extLst>
      <p:ext uri="{BB962C8B-B14F-4D97-AF65-F5344CB8AC3E}">
        <p14:creationId xmlns:p14="http://schemas.microsoft.com/office/powerpoint/2010/main" val="46961876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www.w3.org/XML/1998/namespace"/>
    <ds:schemaRef ds:uri="http://schemas.openxmlformats.org/package/2006/metadata/core-properties"/>
    <ds:schemaRef ds:uri="http://schemas.microsoft.com/office/2006/metadata/properties"/>
    <ds:schemaRef ds:uri="211f9404-bca0-4bcf-9c1d-965ccb6f8d2d"/>
    <ds:schemaRef ds:uri="http://purl.org/dc/elements/1.1/"/>
    <ds:schemaRef ds:uri="http://schemas.microsoft.com/office/2006/documentManagement/types"/>
    <ds:schemaRef ds:uri="http://schemas.microsoft.com/office/infopath/2007/PartnerControls"/>
    <ds:schemaRef ds:uri="http://purl.org/dc/terms/"/>
    <ds:schemaRef ds:uri="303dbf9b-b85b-46a0-94f1-894078c07ecd"/>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4603</Words>
  <Application>Microsoft Office PowerPoint</Application>
  <PresentationFormat>On-screen Show (4:3)</PresentationFormat>
  <Paragraphs>364</Paragraphs>
  <Slides>69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69</vt:i4>
      </vt:variant>
    </vt:vector>
  </HeadingPairs>
  <TitlesOfParts>
    <vt:vector size="78" baseType="lpstr">
      <vt:lpstr>Aptos</vt:lpstr>
      <vt:lpstr>Arial</vt:lpstr>
      <vt:lpstr>Calibri</vt:lpstr>
      <vt:lpstr>Google Sans</vt:lpstr>
      <vt:lpstr>Lato</vt:lpstr>
      <vt:lpstr>Myriad Pro</vt:lpstr>
      <vt:lpstr>Open Sans</vt:lpstr>
      <vt:lpstr>Wingdings</vt:lpstr>
      <vt:lpstr>20140311PresentationUWTSDTemplate</vt:lpstr>
      <vt:lpstr>BSc (Hons) Cloud Computing</vt:lpstr>
      <vt:lpstr>PowerPoint Presentation</vt:lpstr>
      <vt:lpstr>Know Your Module</vt:lpstr>
      <vt:lpstr>Module Content</vt:lpstr>
      <vt:lpstr>Aims and Learning Outcomes </vt:lpstr>
      <vt:lpstr>Assessment</vt:lpstr>
      <vt:lpstr>Assessment Summary</vt:lpstr>
      <vt:lpstr>Study Time Allocation</vt:lpstr>
      <vt:lpstr>Today’s Session</vt:lpstr>
      <vt:lpstr>PowerPoint Presentation</vt:lpstr>
      <vt:lpstr>Session 1</vt:lpstr>
      <vt:lpstr>BUSINESS &amp; ENVIRONMENT</vt:lpstr>
      <vt:lpstr>Nature of Business Environment</vt:lpstr>
      <vt:lpstr>Nature of Business Environment</vt:lpstr>
      <vt:lpstr>Nature of Business Environment</vt:lpstr>
      <vt:lpstr>Nature of Business Environment</vt:lpstr>
      <vt:lpstr>TYPES OF BUSINESS ENVIRONMENT</vt:lpstr>
      <vt:lpstr>Types Of Business Environment</vt:lpstr>
      <vt:lpstr>Types Of Business Environment</vt:lpstr>
      <vt:lpstr>Types Of Business Environment</vt:lpstr>
      <vt:lpstr>Types Of Business Environment</vt:lpstr>
      <vt:lpstr>Types Of Business Environment</vt:lpstr>
      <vt:lpstr>Types Of Business Environment</vt:lpstr>
      <vt:lpstr>Types Of Business Environment</vt:lpstr>
      <vt:lpstr>Types Of Business Environment</vt:lpstr>
      <vt:lpstr>Types Of Business Environment</vt:lpstr>
      <vt:lpstr>Types Of Business Environment</vt:lpstr>
      <vt:lpstr>Types Of Business Environment</vt:lpstr>
      <vt:lpstr>Types Of Business Environment</vt:lpstr>
      <vt:lpstr>Types Of Business Environment</vt:lpstr>
      <vt:lpstr>Types Of Business Environment</vt:lpstr>
      <vt:lpstr>IMPORTANCE OF BUSINESS ENVIRONMENT</vt:lpstr>
      <vt:lpstr>IMPORTANCE OF BUSINESS ENVIRONMENT</vt:lpstr>
      <vt:lpstr>Importance Of Business Environment</vt:lpstr>
      <vt:lpstr>Importance Of Business Environment</vt:lpstr>
      <vt:lpstr>BUSINESS ENVIRONMENT ANALYSIS</vt:lpstr>
      <vt:lpstr>Business Environment Analysis</vt:lpstr>
      <vt:lpstr>Tools for Analysing Business Environment</vt:lpstr>
      <vt:lpstr>SWOT Analysis</vt:lpstr>
      <vt:lpstr>SWOT Analysis</vt:lpstr>
      <vt:lpstr>SWOT Analysis</vt:lpstr>
      <vt:lpstr>Limitation of SWOT Analysis</vt:lpstr>
      <vt:lpstr>PESTEL</vt:lpstr>
      <vt:lpstr>PESTEL</vt:lpstr>
      <vt:lpstr>PESTEL</vt:lpstr>
      <vt:lpstr>PESTEL</vt:lpstr>
      <vt:lpstr>PESTEL</vt:lpstr>
      <vt:lpstr>PESTEL</vt:lpstr>
      <vt:lpstr>PESTEL</vt:lpstr>
      <vt:lpstr>PESTEL</vt:lpstr>
      <vt:lpstr>Porter’s Five Forces</vt:lpstr>
      <vt:lpstr>Porter’s Five Forces</vt:lpstr>
      <vt:lpstr>Porter’s Five Forces</vt:lpstr>
      <vt:lpstr>Porter’s Five Forces</vt:lpstr>
      <vt:lpstr>Porter’s Five Forces</vt:lpstr>
      <vt:lpstr>Porter’s Five Forces</vt:lpstr>
      <vt:lpstr>BUSINESS FUNCTION</vt:lpstr>
      <vt:lpstr>Functional Areas of Operation</vt:lpstr>
      <vt:lpstr>Functional Areas of Operation</vt:lpstr>
      <vt:lpstr>Functional Areas of Operation</vt:lpstr>
      <vt:lpstr>Functional Areas of Operation</vt:lpstr>
      <vt:lpstr>Functional Areas of Operation</vt:lpstr>
      <vt:lpstr>Functional Areas of Operation</vt:lpstr>
      <vt:lpstr>Functional Areas of Operation</vt:lpstr>
      <vt:lpstr>Functional Areas of Operation</vt:lpstr>
      <vt:lpstr>Business Function</vt:lpstr>
      <vt:lpstr>Business Function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Mobolanle Bello</cp:lastModifiedBy>
  <cp:revision>42</cp:revision>
  <dcterms:created xsi:type="dcterms:W3CDTF">2015-04-14T15:21:28Z</dcterms:created>
  <dcterms:modified xsi:type="dcterms:W3CDTF">2025-08-27T12:47:06Z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