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70" r:id="rId2"/>
    <p:sldId id="258" r:id="rId3"/>
    <p:sldId id="259" r:id="rId4"/>
    <p:sldId id="260" r:id="rId5"/>
    <p:sldId id="262" r:id="rId6"/>
    <p:sldId id="271" r:id="rId7"/>
    <p:sldId id="267" r:id="rId8"/>
    <p:sldId id="269" r:id="rId9"/>
    <p:sldId id="264" r:id="rId10"/>
    <p:sldId id="263" r:id="rId11"/>
    <p:sldId id="265"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4" d="100"/>
          <a:sy n="74" d="100"/>
        </p:scale>
        <p:origin x="124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7B5F7A-EAF0-4BDE-8737-E23463993AC8}" type="datetimeFigureOut">
              <a:rPr lang="en-GB" smtClean="0"/>
              <a:t>01/12/2020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185765-2971-4C0F-9709-F9307ABD326F}" type="slidenum">
              <a:rPr lang="en-GB" smtClean="0"/>
              <a:t>‹#›</a:t>
            </a:fld>
            <a:endParaRPr lang="en-GB"/>
          </a:p>
        </p:txBody>
      </p:sp>
    </p:spTree>
    <p:extLst>
      <p:ext uri="{BB962C8B-B14F-4D97-AF65-F5344CB8AC3E}">
        <p14:creationId xmlns:p14="http://schemas.microsoft.com/office/powerpoint/2010/main" val="818671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549630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98460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292078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60500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22558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06239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89332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20835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21851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6503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6080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90000"/>
            <a:lum/>
          </a:blip>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defTabSz="914400"/>
            <a:fld id="{308DE1FB-C7C7-46C8-871C-9C7D4E7CD2B9}" type="datetimeFigureOut">
              <a:rPr lang="en-GB" smtClean="0">
                <a:solidFill>
                  <a:prstClr val="white">
                    <a:shade val="50000"/>
                  </a:prstClr>
                </a:solidFill>
              </a:rPr>
              <a:pPr defTabSz="914400"/>
              <a:t>01/12/2020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defTabSz="914400"/>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pPr defTabSz="914400"/>
            <a:fld id="{9B803AD2-645E-455D-911A-70CBBBABEE28}" type="slidenum">
              <a:rPr lang="en-GB" smtClean="0">
                <a:solidFill>
                  <a:prstClr val="white">
                    <a:shade val="50000"/>
                  </a:prstClr>
                </a:solidFill>
              </a:rPr>
              <a:pPr defTabSz="914400"/>
              <a:t>‹#›</a:t>
            </a:fld>
            <a:endParaRPr lang="en-GB" dirty="0">
              <a:solidFill>
                <a:prstClr val="white">
                  <a:shade val="50000"/>
                </a:prstClr>
              </a:solidFill>
            </a:endParaRPr>
          </a:p>
        </p:txBody>
      </p:sp>
    </p:spTree>
    <p:extLst>
      <p:ext uri="{BB962C8B-B14F-4D97-AF65-F5344CB8AC3E}">
        <p14:creationId xmlns:p14="http://schemas.microsoft.com/office/powerpoint/2010/main" val="286712497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tiff"/><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Reframing the World: The Emergence and significance of global history </a:t>
            </a:r>
            <a:endParaRPr lang="en-GB" dirty="0">
              <a:solidFill>
                <a:schemeClr val="bg1"/>
              </a:solidFill>
            </a:endParaRPr>
          </a:p>
        </p:txBody>
      </p:sp>
      <p:sp>
        <p:nvSpPr>
          <p:cNvPr id="3" name="Subtitle 2"/>
          <p:cNvSpPr>
            <a:spLocks noGrp="1"/>
          </p:cNvSpPr>
          <p:nvPr>
            <p:ph type="subTitle" idx="1"/>
          </p:nvPr>
        </p:nvSpPr>
        <p:spPr>
          <a:xfrm>
            <a:off x="1381944" y="6192258"/>
            <a:ext cx="6400800" cy="665742"/>
          </a:xfrm>
        </p:spPr>
        <p:txBody>
          <a:bodyPr>
            <a:normAutofit/>
          </a:bodyPr>
          <a:lstStyle/>
          <a:p>
            <a:r>
              <a:rPr lang="en-GB" sz="3200" b="1" dirty="0" smtClean="0">
                <a:solidFill>
                  <a:schemeClr val="bg1"/>
                </a:solidFill>
              </a:rPr>
              <a:t>HPPH4010</a:t>
            </a:r>
          </a:p>
        </p:txBody>
      </p:sp>
      <p:sp>
        <p:nvSpPr>
          <p:cNvPr id="4" name="Subtitle 2"/>
          <p:cNvSpPr txBox="1">
            <a:spLocks/>
          </p:cNvSpPr>
          <p:nvPr/>
        </p:nvSpPr>
        <p:spPr>
          <a:xfrm>
            <a:off x="115910" y="3068707"/>
            <a:ext cx="8912180" cy="1767773"/>
          </a:xfrm>
          <a:prstGeom prst="rect">
            <a:avLst/>
          </a:prstGeom>
        </p:spPr>
        <p:txBody>
          <a:bodyPr vert="horz">
            <a:normAutofit/>
          </a:bodyPr>
          <a:lstStyle/>
          <a:p>
            <a:pPr algn="ctr" defTabSz="914400">
              <a:spcBef>
                <a:spcPct val="20000"/>
              </a:spcBef>
              <a:buClr>
                <a:prstClr val="white">
                  <a:shade val="95000"/>
                </a:prstClr>
              </a:buClr>
              <a:buSzPct val="65000"/>
              <a:defRPr/>
            </a:pPr>
            <a:r>
              <a:rPr lang="en-GB" sz="3000" dirty="0" smtClean="0">
                <a:solidFill>
                  <a:prstClr val="black"/>
                </a:solidFill>
              </a:rPr>
              <a:t>Transculturality  </a:t>
            </a:r>
            <a:endParaRPr lang="en-GB" sz="3000" dirty="0">
              <a:solidFill>
                <a:prstClr val="black"/>
              </a:solidFill>
            </a:endParaRPr>
          </a:p>
        </p:txBody>
      </p:sp>
      <p:pic>
        <p:nvPicPr>
          <p:cNvPr id="7" name="Picture 6"/>
          <p:cNvPicPr>
            <a:picLocks noChangeAspect="1"/>
          </p:cNvPicPr>
          <p:nvPr/>
        </p:nvPicPr>
        <p:blipFill>
          <a:blip r:embed="rId2"/>
          <a:stretch>
            <a:fillRect/>
          </a:stretch>
        </p:blipFill>
        <p:spPr>
          <a:xfrm>
            <a:off x="3008498" y="3635038"/>
            <a:ext cx="3340787" cy="2557220"/>
          </a:xfrm>
          <a:prstGeom prst="rect">
            <a:avLst/>
          </a:prstGeom>
        </p:spPr>
      </p:pic>
    </p:spTree>
    <p:extLst>
      <p:ext uri="{BB962C8B-B14F-4D97-AF65-F5344CB8AC3E}">
        <p14:creationId xmlns:p14="http://schemas.microsoft.com/office/powerpoint/2010/main" val="3536556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Earlier notions of culture </a:t>
            </a:r>
            <a:endParaRPr lang="en-GB" dirty="0">
              <a:solidFill>
                <a:schemeClr val="bg1"/>
              </a:solidFill>
            </a:endParaRPr>
          </a:p>
        </p:txBody>
      </p:sp>
      <p:sp>
        <p:nvSpPr>
          <p:cNvPr id="3" name="Content Placeholder 2"/>
          <p:cNvSpPr>
            <a:spLocks noGrp="1"/>
          </p:cNvSpPr>
          <p:nvPr>
            <p:ph idx="1"/>
          </p:nvPr>
        </p:nvSpPr>
        <p:spPr>
          <a:xfrm>
            <a:off x="193183" y="1600199"/>
            <a:ext cx="8493617" cy="5099857"/>
          </a:xfrm>
        </p:spPr>
        <p:txBody>
          <a:bodyPr>
            <a:normAutofit fontScale="92500" lnSpcReduction="10000"/>
          </a:bodyPr>
          <a:lstStyle/>
          <a:p>
            <a:r>
              <a:rPr lang="en-GB" sz="3000" dirty="0" smtClean="0">
                <a:solidFill>
                  <a:schemeClr val="bg1"/>
                </a:solidFill>
              </a:rPr>
              <a:t>Culture and “cultural or ethnic groups”, “civilizations”, and societies have sometimes been seen as distinct</a:t>
            </a:r>
            <a:r>
              <a:rPr lang="en-GB" sz="3000" dirty="0">
                <a:solidFill>
                  <a:schemeClr val="bg1"/>
                </a:solidFill>
              </a:rPr>
              <a:t>, enclosed and </a:t>
            </a:r>
            <a:r>
              <a:rPr lang="en-GB" sz="3000" dirty="0" smtClean="0">
                <a:solidFill>
                  <a:schemeClr val="bg1"/>
                </a:solidFill>
              </a:rPr>
              <a:t>static.</a:t>
            </a:r>
          </a:p>
          <a:p>
            <a:pPr lvl="1"/>
            <a:r>
              <a:rPr lang="en-GB" dirty="0" smtClean="0">
                <a:solidFill>
                  <a:schemeClr val="bg1"/>
                </a:solidFill>
              </a:rPr>
              <a:t>For example, one might say that culture x is clearly defined and distinct from culture Y and culture Z. </a:t>
            </a:r>
          </a:p>
          <a:p>
            <a:endParaRPr lang="en-GB" sz="300" dirty="0">
              <a:solidFill>
                <a:schemeClr val="bg1"/>
              </a:solidFill>
            </a:endParaRPr>
          </a:p>
          <a:p>
            <a:r>
              <a:rPr lang="en-GB" sz="3000" dirty="0" smtClean="0">
                <a:solidFill>
                  <a:schemeClr val="bg1"/>
                </a:solidFill>
              </a:rPr>
              <a:t>Notion of cultures, ethnic groups, nations risk becoming </a:t>
            </a:r>
            <a:r>
              <a:rPr lang="en-GB" sz="3000" dirty="0" err="1" smtClean="0">
                <a:solidFill>
                  <a:schemeClr val="bg1"/>
                </a:solidFill>
              </a:rPr>
              <a:t>essentialized</a:t>
            </a:r>
            <a:r>
              <a:rPr lang="en-GB" sz="3000" dirty="0" smtClean="0">
                <a:solidFill>
                  <a:schemeClr val="bg1"/>
                </a:solidFill>
              </a:rPr>
              <a:t> – such a group has always/for a long time existed and can be connected to particular regions. </a:t>
            </a:r>
          </a:p>
          <a:p>
            <a:endParaRPr lang="en-GB" sz="300" dirty="0">
              <a:solidFill>
                <a:schemeClr val="bg1"/>
              </a:solidFill>
            </a:endParaRPr>
          </a:p>
          <a:p>
            <a:r>
              <a:rPr lang="en-GB" sz="3000" dirty="0" smtClean="0">
                <a:solidFill>
                  <a:schemeClr val="bg1"/>
                </a:solidFill>
              </a:rPr>
              <a:t>Historical / archaeological studies often defined by boundaries, such as the nation state, e.g. Spanish scholars studying Roman Spain</a:t>
            </a:r>
            <a:r>
              <a:rPr lang="en-GB" sz="3000" dirty="0" smtClean="0"/>
              <a:t>. </a:t>
            </a:r>
            <a:endParaRPr lang="en-GB" sz="3000" dirty="0"/>
          </a:p>
        </p:txBody>
      </p:sp>
    </p:spTree>
    <p:extLst>
      <p:ext uri="{BB962C8B-B14F-4D97-AF65-F5344CB8AC3E}">
        <p14:creationId xmlns:p14="http://schemas.microsoft.com/office/powerpoint/2010/main" val="13724821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dirty="0" smtClean="0">
                <a:solidFill>
                  <a:schemeClr val="bg1"/>
                </a:solidFill>
              </a:rPr>
              <a:t>Concept of Transculturality </a:t>
            </a:r>
            <a:endParaRPr lang="en-GB" dirty="0">
              <a:solidFill>
                <a:schemeClr val="bg1"/>
              </a:solidFill>
            </a:endParaRPr>
          </a:p>
        </p:txBody>
      </p:sp>
      <p:sp>
        <p:nvSpPr>
          <p:cNvPr id="4" name="Content Placeholder 3"/>
          <p:cNvSpPr>
            <a:spLocks noGrp="1"/>
          </p:cNvSpPr>
          <p:nvPr>
            <p:ph idx="1"/>
          </p:nvPr>
        </p:nvSpPr>
        <p:spPr>
          <a:xfrm>
            <a:off x="0" y="1313645"/>
            <a:ext cx="5782614" cy="5544355"/>
          </a:xfrm>
        </p:spPr>
        <p:txBody>
          <a:bodyPr>
            <a:normAutofit fontScale="85000" lnSpcReduction="20000"/>
          </a:bodyPr>
          <a:lstStyle/>
          <a:p>
            <a:r>
              <a:rPr lang="en-GB" dirty="0" err="1" smtClean="0">
                <a:solidFill>
                  <a:schemeClr val="bg1"/>
                </a:solidFill>
              </a:rPr>
              <a:t>Transculturality</a:t>
            </a:r>
            <a:r>
              <a:rPr lang="en-GB" dirty="0" smtClean="0">
                <a:solidFill>
                  <a:schemeClr val="bg1"/>
                </a:solidFill>
              </a:rPr>
              <a:t> the term was coined </a:t>
            </a:r>
            <a:r>
              <a:rPr lang="en-GB" dirty="0">
                <a:solidFill>
                  <a:schemeClr val="bg1"/>
                </a:solidFill>
              </a:rPr>
              <a:t>by Fernando Ortiz in 1940 as part of his study of the complex transmutations of culture in Cuba as a result of imperial and colonial legacies, and migration (forced and non-forced</a:t>
            </a:r>
            <a:r>
              <a:rPr lang="en-GB" dirty="0" smtClean="0">
                <a:solidFill>
                  <a:schemeClr val="bg1"/>
                </a:solidFill>
              </a:rPr>
              <a:t>).</a:t>
            </a:r>
            <a:endParaRPr lang="en-GB" sz="300" dirty="0" smtClean="0">
              <a:solidFill>
                <a:schemeClr val="bg1"/>
              </a:solidFill>
            </a:endParaRPr>
          </a:p>
          <a:p>
            <a:pPr marL="0" indent="0">
              <a:buNone/>
            </a:pPr>
            <a:endParaRPr lang="en-GB" sz="600" dirty="0">
              <a:solidFill>
                <a:schemeClr val="bg1"/>
              </a:solidFill>
            </a:endParaRPr>
          </a:p>
          <a:p>
            <a:r>
              <a:rPr lang="en-GB" dirty="0" smtClean="0">
                <a:solidFill>
                  <a:schemeClr val="bg1"/>
                </a:solidFill>
              </a:rPr>
              <a:t>The </a:t>
            </a:r>
            <a:r>
              <a:rPr lang="en-GB" dirty="0">
                <a:solidFill>
                  <a:schemeClr val="bg1"/>
                </a:solidFill>
              </a:rPr>
              <a:t>concept received renewed focus in 1990s with the work of Marie Louise Pratt and Wolfgang </a:t>
            </a:r>
            <a:r>
              <a:rPr lang="en-GB" dirty="0" err="1" smtClean="0">
                <a:solidFill>
                  <a:schemeClr val="bg1"/>
                </a:solidFill>
              </a:rPr>
              <a:t>Welsch</a:t>
            </a:r>
            <a:r>
              <a:rPr lang="en-GB" dirty="0" smtClean="0">
                <a:solidFill>
                  <a:schemeClr val="bg1"/>
                </a:solidFill>
              </a:rPr>
              <a:t>.</a:t>
            </a:r>
          </a:p>
          <a:p>
            <a:endParaRPr lang="en-GB" sz="600" dirty="0">
              <a:solidFill>
                <a:schemeClr val="bg1"/>
              </a:solidFill>
            </a:endParaRPr>
          </a:p>
          <a:p>
            <a:r>
              <a:rPr lang="en-GB" dirty="0" smtClean="0">
                <a:solidFill>
                  <a:schemeClr val="bg1"/>
                </a:solidFill>
              </a:rPr>
              <a:t>Rejection </a:t>
            </a:r>
            <a:r>
              <a:rPr lang="en-GB" dirty="0">
                <a:solidFill>
                  <a:schemeClr val="bg1"/>
                </a:solidFill>
              </a:rPr>
              <a:t>of the idea that cultures can be clearly delimited, have fixed boundaries, are static and are relatively internally homogenous</a:t>
            </a:r>
            <a:r>
              <a:rPr lang="en-GB" dirty="0" smtClean="0">
                <a:solidFill>
                  <a:schemeClr val="bg1"/>
                </a:solidFill>
              </a:rPr>
              <a:t>.</a:t>
            </a:r>
          </a:p>
          <a:p>
            <a:endParaRPr lang="en-GB" sz="600" dirty="0">
              <a:solidFill>
                <a:schemeClr val="bg1"/>
              </a:solidFill>
            </a:endParaRPr>
          </a:p>
          <a:p>
            <a:r>
              <a:rPr lang="en-GB" dirty="0" smtClean="0">
                <a:solidFill>
                  <a:schemeClr val="bg1"/>
                </a:solidFill>
              </a:rPr>
              <a:t>Instead </a:t>
            </a:r>
            <a:r>
              <a:rPr lang="en-GB" dirty="0">
                <a:solidFill>
                  <a:schemeClr val="bg1"/>
                </a:solidFill>
              </a:rPr>
              <a:t>the emphasis is on the transitory, permeable and hybridizing nature of culture </a:t>
            </a:r>
          </a:p>
        </p:txBody>
      </p:sp>
      <p:pic>
        <p:nvPicPr>
          <p:cNvPr id="6" name="Content Placeholder 5"/>
          <p:cNvPicPr>
            <a:picLocks noGrp="1" noChangeAspect="1"/>
          </p:cNvPicPr>
          <p:nvPr>
            <p:ph sz="half" idx="4294967295"/>
          </p:nvPr>
        </p:nvPicPr>
        <p:blipFill>
          <a:blip r:embed="rId2"/>
          <a:stretch>
            <a:fillRect/>
          </a:stretch>
        </p:blipFill>
        <p:spPr>
          <a:xfrm>
            <a:off x="5843263" y="1749425"/>
            <a:ext cx="3240087" cy="4776788"/>
          </a:xfrm>
          <a:prstGeom prst="rect">
            <a:avLst/>
          </a:prstGeom>
        </p:spPr>
      </p:pic>
    </p:spTree>
    <p:extLst>
      <p:ext uri="{BB962C8B-B14F-4D97-AF65-F5344CB8AC3E}">
        <p14:creationId xmlns:p14="http://schemas.microsoft.com/office/powerpoint/2010/main" val="3901105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dirty="0" smtClean="0">
                <a:solidFill>
                  <a:schemeClr val="bg1"/>
                </a:solidFill>
              </a:rPr>
              <a:t>Ethical concerns from a modern perspective</a:t>
            </a:r>
            <a:endParaRPr lang="en-GB" dirty="0">
              <a:solidFill>
                <a:schemeClr val="bg1"/>
              </a:solidFill>
            </a:endParaRPr>
          </a:p>
        </p:txBody>
      </p:sp>
      <p:sp>
        <p:nvSpPr>
          <p:cNvPr id="4" name="Content Placeholder 3"/>
          <p:cNvSpPr>
            <a:spLocks noGrp="1"/>
          </p:cNvSpPr>
          <p:nvPr>
            <p:ph sz="half" idx="1"/>
          </p:nvPr>
        </p:nvSpPr>
        <p:spPr>
          <a:xfrm>
            <a:off x="0" y="1815921"/>
            <a:ext cx="5365400" cy="5042078"/>
          </a:xfrm>
        </p:spPr>
        <p:txBody>
          <a:bodyPr>
            <a:normAutofit fontScale="92500" lnSpcReduction="20000"/>
          </a:bodyPr>
          <a:lstStyle/>
          <a:p>
            <a:r>
              <a:rPr lang="en-GB" dirty="0" smtClean="0">
                <a:solidFill>
                  <a:schemeClr val="bg1"/>
                </a:solidFill>
              </a:rPr>
              <a:t>Concepts such as multiculturalism and </a:t>
            </a:r>
            <a:r>
              <a:rPr lang="en-GB" dirty="0" err="1" smtClean="0">
                <a:solidFill>
                  <a:schemeClr val="bg1"/>
                </a:solidFill>
              </a:rPr>
              <a:t>interculturalism</a:t>
            </a:r>
            <a:r>
              <a:rPr lang="en-GB" dirty="0" smtClean="0">
                <a:solidFill>
                  <a:schemeClr val="bg1"/>
                </a:solidFill>
              </a:rPr>
              <a:t>, may well come from a good place (e.g. encouraging dialogue and understanding). </a:t>
            </a:r>
          </a:p>
          <a:p>
            <a:endParaRPr lang="en-GB" sz="500" dirty="0">
              <a:solidFill>
                <a:schemeClr val="bg1"/>
              </a:solidFill>
            </a:endParaRPr>
          </a:p>
          <a:p>
            <a:r>
              <a:rPr lang="en-GB" dirty="0" smtClean="0">
                <a:solidFill>
                  <a:schemeClr val="bg1"/>
                </a:solidFill>
              </a:rPr>
              <a:t>However, critiques of these concepts (such as </a:t>
            </a:r>
            <a:r>
              <a:rPr lang="en-GB" dirty="0" err="1" smtClean="0">
                <a:solidFill>
                  <a:schemeClr val="bg1"/>
                </a:solidFill>
              </a:rPr>
              <a:t>Welsch</a:t>
            </a:r>
            <a:r>
              <a:rPr lang="en-GB" dirty="0" smtClean="0">
                <a:solidFill>
                  <a:schemeClr val="bg1"/>
                </a:solidFill>
              </a:rPr>
              <a:t>), would argue </a:t>
            </a:r>
            <a:r>
              <a:rPr lang="en-GB" dirty="0">
                <a:solidFill>
                  <a:schemeClr val="bg1"/>
                </a:solidFill>
              </a:rPr>
              <a:t>that they </a:t>
            </a:r>
            <a:r>
              <a:rPr lang="en-GB" dirty="0" err="1" smtClean="0">
                <a:solidFill>
                  <a:schemeClr val="bg1"/>
                </a:solidFill>
              </a:rPr>
              <a:t>essentialize</a:t>
            </a:r>
            <a:r>
              <a:rPr lang="en-GB" dirty="0" smtClean="0">
                <a:solidFill>
                  <a:schemeClr val="bg1"/>
                </a:solidFill>
              </a:rPr>
              <a:t> </a:t>
            </a:r>
            <a:r>
              <a:rPr lang="en-GB" dirty="0">
                <a:solidFill>
                  <a:schemeClr val="bg1"/>
                </a:solidFill>
              </a:rPr>
              <a:t>the concept of the bounded cultural </a:t>
            </a:r>
            <a:r>
              <a:rPr lang="en-GB" dirty="0" smtClean="0">
                <a:solidFill>
                  <a:schemeClr val="bg1"/>
                </a:solidFill>
              </a:rPr>
              <a:t>entity.</a:t>
            </a:r>
          </a:p>
          <a:p>
            <a:pPr lvl="1"/>
            <a:r>
              <a:rPr lang="en-GB" dirty="0" smtClean="0">
                <a:solidFill>
                  <a:schemeClr val="bg1"/>
                </a:solidFill>
              </a:rPr>
              <a:t>It can see cultures as independent and homogenous. </a:t>
            </a:r>
          </a:p>
          <a:p>
            <a:pPr lvl="1"/>
            <a:r>
              <a:rPr lang="en-GB" dirty="0" smtClean="0">
                <a:solidFill>
                  <a:schemeClr val="bg1"/>
                </a:solidFill>
              </a:rPr>
              <a:t>In </a:t>
            </a:r>
            <a:r>
              <a:rPr lang="en-GB" dirty="0" err="1" smtClean="0">
                <a:solidFill>
                  <a:schemeClr val="bg1"/>
                </a:solidFill>
              </a:rPr>
              <a:t>Welsch</a:t>
            </a:r>
            <a:r>
              <a:rPr lang="en-GB" dirty="0" smtClean="0">
                <a:solidFill>
                  <a:schemeClr val="bg1"/>
                </a:solidFill>
              </a:rPr>
              <a:t> conception, both </a:t>
            </a:r>
            <a:r>
              <a:rPr lang="en-GB" dirty="0">
                <a:solidFill>
                  <a:schemeClr val="bg1"/>
                </a:solidFill>
              </a:rPr>
              <a:t>these concepts make intercultural </a:t>
            </a:r>
            <a:r>
              <a:rPr lang="en-GB" dirty="0" smtClean="0">
                <a:solidFill>
                  <a:schemeClr val="bg1"/>
                </a:solidFill>
              </a:rPr>
              <a:t>conflicts insoluble.  </a:t>
            </a:r>
            <a:endParaRPr lang="en-GB" dirty="0">
              <a:solidFill>
                <a:schemeClr val="bg1"/>
              </a:solidFill>
            </a:endParaRPr>
          </a:p>
        </p:txBody>
      </p:sp>
      <p:pic>
        <p:nvPicPr>
          <p:cNvPr id="8" name="Content Placeholder 7"/>
          <p:cNvPicPr>
            <a:picLocks noGrp="1" noChangeAspect="1"/>
          </p:cNvPicPr>
          <p:nvPr>
            <p:ph sz="half" idx="2"/>
          </p:nvPr>
        </p:nvPicPr>
        <p:blipFill>
          <a:blip r:embed="rId2"/>
          <a:stretch>
            <a:fillRect/>
          </a:stretch>
        </p:blipFill>
        <p:spPr>
          <a:xfrm>
            <a:off x="5365400" y="2189408"/>
            <a:ext cx="3663210" cy="2553113"/>
          </a:xfrm>
          <a:prstGeom prst="rect">
            <a:avLst/>
          </a:prstGeom>
        </p:spPr>
      </p:pic>
      <p:pic>
        <p:nvPicPr>
          <p:cNvPr id="9" name="Picture 8"/>
          <p:cNvPicPr>
            <a:picLocks noChangeAspect="1"/>
          </p:cNvPicPr>
          <p:nvPr/>
        </p:nvPicPr>
        <p:blipFill>
          <a:blip r:embed="rId3"/>
          <a:stretch>
            <a:fillRect/>
          </a:stretch>
        </p:blipFill>
        <p:spPr>
          <a:xfrm>
            <a:off x="5710222" y="4894189"/>
            <a:ext cx="3318388" cy="1963811"/>
          </a:xfrm>
          <a:prstGeom prst="rect">
            <a:avLst/>
          </a:prstGeom>
        </p:spPr>
      </p:pic>
    </p:spTree>
    <p:extLst>
      <p:ext uri="{BB962C8B-B14F-4D97-AF65-F5344CB8AC3E}">
        <p14:creationId xmlns:p14="http://schemas.microsoft.com/office/powerpoint/2010/main" val="3028481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rmAutofit/>
          </a:bodyPr>
          <a:lstStyle/>
          <a:p>
            <a:r>
              <a:rPr lang="en-GB" sz="3600" dirty="0" smtClean="0">
                <a:solidFill>
                  <a:schemeClr val="bg1"/>
                </a:solidFill>
              </a:rPr>
              <a:t>Applying Transculturality to the past (1)</a:t>
            </a:r>
            <a:endParaRPr lang="en-GB" sz="3600" dirty="0">
              <a:solidFill>
                <a:schemeClr val="bg1"/>
              </a:solidFill>
            </a:endParaRPr>
          </a:p>
        </p:txBody>
      </p:sp>
      <p:sp>
        <p:nvSpPr>
          <p:cNvPr id="3" name="Content Placeholder 2"/>
          <p:cNvSpPr>
            <a:spLocks noGrp="1"/>
          </p:cNvSpPr>
          <p:nvPr>
            <p:ph idx="1"/>
          </p:nvPr>
        </p:nvSpPr>
        <p:spPr>
          <a:xfrm>
            <a:off x="0" y="1417638"/>
            <a:ext cx="9144000" cy="5440362"/>
          </a:xfrm>
        </p:spPr>
        <p:txBody>
          <a:bodyPr>
            <a:normAutofit/>
          </a:bodyPr>
          <a:lstStyle/>
          <a:p>
            <a:r>
              <a:rPr lang="en-GB" dirty="0">
                <a:solidFill>
                  <a:schemeClr val="bg1"/>
                </a:solidFill>
              </a:rPr>
              <a:t>Initially emphasis was placed on the “modern” global circumstances that lead to the breakdown of traditional cultural barriers, and the development of </a:t>
            </a:r>
            <a:r>
              <a:rPr lang="en-GB" dirty="0" err="1" smtClean="0">
                <a:solidFill>
                  <a:schemeClr val="bg1"/>
                </a:solidFill>
              </a:rPr>
              <a:t>transculturality</a:t>
            </a:r>
            <a:r>
              <a:rPr lang="en-GB" dirty="0" smtClean="0">
                <a:solidFill>
                  <a:schemeClr val="bg1"/>
                </a:solidFill>
              </a:rPr>
              <a:t>.</a:t>
            </a:r>
          </a:p>
          <a:p>
            <a:pPr lvl="1"/>
            <a:r>
              <a:rPr lang="en-GB" dirty="0" err="1">
                <a:solidFill>
                  <a:schemeClr val="bg1"/>
                </a:solidFill>
              </a:rPr>
              <a:t>transculturality</a:t>
            </a:r>
            <a:r>
              <a:rPr lang="en-GB" dirty="0">
                <a:solidFill>
                  <a:schemeClr val="bg1"/>
                </a:solidFill>
              </a:rPr>
              <a:t> and globalization </a:t>
            </a:r>
            <a:r>
              <a:rPr lang="en-GB" dirty="0" smtClean="0">
                <a:solidFill>
                  <a:schemeClr val="bg1"/>
                </a:solidFill>
              </a:rPr>
              <a:t>intersecting, </a:t>
            </a:r>
            <a:r>
              <a:rPr lang="en-GB" dirty="0">
                <a:solidFill>
                  <a:schemeClr val="bg1"/>
                </a:solidFill>
              </a:rPr>
              <a:t>feeding into each other. </a:t>
            </a:r>
            <a:r>
              <a:rPr lang="en-GB" dirty="0" smtClean="0">
                <a:solidFill>
                  <a:schemeClr val="bg1"/>
                </a:solidFill>
              </a:rPr>
              <a:t>The </a:t>
            </a:r>
            <a:r>
              <a:rPr lang="en-GB" dirty="0">
                <a:solidFill>
                  <a:schemeClr val="bg1"/>
                </a:solidFill>
              </a:rPr>
              <a:t>increasing connectivity that facilitates the movement of goods, people and </a:t>
            </a:r>
            <a:r>
              <a:rPr lang="en-GB" dirty="0" smtClean="0">
                <a:solidFill>
                  <a:schemeClr val="bg1"/>
                </a:solidFill>
              </a:rPr>
              <a:t>ideas making societies more porous.</a:t>
            </a:r>
          </a:p>
          <a:p>
            <a:endParaRPr lang="en-GB" sz="500" dirty="0" smtClean="0">
              <a:solidFill>
                <a:schemeClr val="bg1"/>
              </a:solidFill>
            </a:endParaRPr>
          </a:p>
          <a:p>
            <a:endParaRPr lang="en-GB" sz="500" dirty="0">
              <a:solidFill>
                <a:schemeClr val="bg1"/>
              </a:solidFill>
            </a:endParaRPr>
          </a:p>
          <a:p>
            <a:r>
              <a:rPr lang="en-GB" dirty="0" smtClean="0">
                <a:solidFill>
                  <a:schemeClr val="bg1"/>
                </a:solidFill>
              </a:rPr>
              <a:t>Globalization as </a:t>
            </a:r>
            <a:r>
              <a:rPr lang="en-GB" dirty="0">
                <a:solidFill>
                  <a:schemeClr val="bg1"/>
                </a:solidFill>
              </a:rPr>
              <a:t>antithetical </a:t>
            </a:r>
            <a:r>
              <a:rPr lang="en-GB" dirty="0" smtClean="0">
                <a:solidFill>
                  <a:schemeClr val="bg1"/>
                </a:solidFill>
              </a:rPr>
              <a:t>to </a:t>
            </a:r>
            <a:r>
              <a:rPr lang="en-GB" dirty="0" err="1" smtClean="0">
                <a:solidFill>
                  <a:schemeClr val="bg1"/>
                </a:solidFill>
              </a:rPr>
              <a:t>transculturality</a:t>
            </a:r>
            <a:r>
              <a:rPr lang="en-GB" dirty="0" smtClean="0">
                <a:solidFill>
                  <a:schemeClr val="bg1"/>
                </a:solidFill>
              </a:rPr>
              <a:t>?</a:t>
            </a:r>
          </a:p>
          <a:p>
            <a:pPr lvl="1"/>
            <a:r>
              <a:rPr lang="en-GB" dirty="0" smtClean="0">
                <a:solidFill>
                  <a:schemeClr val="bg1"/>
                </a:solidFill>
              </a:rPr>
              <a:t>This view partially influenced by earlier notions of globalization </a:t>
            </a:r>
            <a:r>
              <a:rPr lang="en-GB" dirty="0">
                <a:solidFill>
                  <a:schemeClr val="bg1"/>
                </a:solidFill>
              </a:rPr>
              <a:t>which emphasised standardization and </a:t>
            </a:r>
            <a:r>
              <a:rPr lang="en-GB" dirty="0" smtClean="0">
                <a:solidFill>
                  <a:schemeClr val="bg1"/>
                </a:solidFill>
              </a:rPr>
              <a:t>homogenization. </a:t>
            </a:r>
          </a:p>
          <a:p>
            <a:endParaRPr lang="en-GB" sz="600" dirty="0">
              <a:solidFill>
                <a:schemeClr val="bg1"/>
              </a:solidFill>
            </a:endParaRPr>
          </a:p>
        </p:txBody>
      </p:sp>
    </p:spTree>
    <p:extLst>
      <p:ext uri="{BB962C8B-B14F-4D97-AF65-F5344CB8AC3E}">
        <p14:creationId xmlns:p14="http://schemas.microsoft.com/office/powerpoint/2010/main" val="2499576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a:solidFill>
                  <a:schemeClr val="bg1"/>
                </a:solidFill>
              </a:rPr>
              <a:t>Applying Transculturality to the past </a:t>
            </a:r>
            <a:r>
              <a:rPr lang="en-GB" dirty="0" smtClean="0">
                <a:solidFill>
                  <a:schemeClr val="bg1"/>
                </a:solidFill>
              </a:rPr>
              <a:t>(2)</a:t>
            </a:r>
            <a:endParaRPr lang="en-GB" dirty="0"/>
          </a:p>
        </p:txBody>
      </p:sp>
      <p:sp>
        <p:nvSpPr>
          <p:cNvPr id="3" name="Content Placeholder 2"/>
          <p:cNvSpPr>
            <a:spLocks noGrp="1"/>
          </p:cNvSpPr>
          <p:nvPr>
            <p:ph idx="1"/>
          </p:nvPr>
        </p:nvSpPr>
        <p:spPr>
          <a:xfrm>
            <a:off x="1" y="1600200"/>
            <a:ext cx="5679582" cy="5257800"/>
          </a:xfrm>
        </p:spPr>
        <p:txBody>
          <a:bodyPr>
            <a:normAutofit fontScale="92500"/>
          </a:bodyPr>
          <a:lstStyle/>
          <a:p>
            <a:r>
              <a:rPr lang="en-GB" b="1" dirty="0">
                <a:solidFill>
                  <a:schemeClr val="bg1"/>
                </a:solidFill>
              </a:rPr>
              <a:t>However</a:t>
            </a:r>
            <a:r>
              <a:rPr lang="en-GB" dirty="0">
                <a:solidFill>
                  <a:schemeClr val="bg1"/>
                </a:solidFill>
              </a:rPr>
              <a:t>, more recently some historians and archaeologists </a:t>
            </a:r>
            <a:r>
              <a:rPr lang="en-GB" dirty="0" smtClean="0">
                <a:solidFill>
                  <a:schemeClr val="bg1"/>
                </a:solidFill>
              </a:rPr>
              <a:t>have </a:t>
            </a:r>
            <a:r>
              <a:rPr lang="en-GB" dirty="0">
                <a:solidFill>
                  <a:schemeClr val="bg1"/>
                </a:solidFill>
              </a:rPr>
              <a:t>argued that cultures </a:t>
            </a:r>
            <a:r>
              <a:rPr lang="en-GB" dirty="0" smtClean="0">
                <a:solidFill>
                  <a:schemeClr val="bg1"/>
                </a:solidFill>
              </a:rPr>
              <a:t>were never </a:t>
            </a:r>
            <a:r>
              <a:rPr lang="en-GB" dirty="0">
                <a:solidFill>
                  <a:schemeClr val="bg1"/>
                </a:solidFill>
              </a:rPr>
              <a:t>static (habits and meaning-making are ever changing processes).</a:t>
            </a:r>
          </a:p>
          <a:p>
            <a:endParaRPr lang="en-GB" sz="600" dirty="0">
              <a:solidFill>
                <a:schemeClr val="bg1"/>
              </a:solidFill>
            </a:endParaRPr>
          </a:p>
          <a:p>
            <a:r>
              <a:rPr lang="en-GB" dirty="0">
                <a:solidFill>
                  <a:schemeClr val="bg1"/>
                </a:solidFill>
              </a:rPr>
              <a:t>Transculturality may offer a more adaptable and neutral means of exploring entanglements and the productions of new objects, ideas and expressions of identity in past (and present) societies.</a:t>
            </a:r>
          </a:p>
          <a:p>
            <a:endParaRPr lang="en-GB" dirty="0"/>
          </a:p>
        </p:txBody>
      </p:sp>
      <p:pic>
        <p:nvPicPr>
          <p:cNvPr id="4" name="Picture 3"/>
          <p:cNvPicPr>
            <a:picLocks noChangeAspect="1"/>
          </p:cNvPicPr>
          <p:nvPr/>
        </p:nvPicPr>
        <p:blipFill>
          <a:blip r:embed="rId2"/>
          <a:stretch>
            <a:fillRect/>
          </a:stretch>
        </p:blipFill>
        <p:spPr>
          <a:xfrm>
            <a:off x="5679583" y="1875486"/>
            <a:ext cx="3330364" cy="4707228"/>
          </a:xfrm>
          <a:prstGeom prst="rect">
            <a:avLst/>
          </a:prstGeom>
        </p:spPr>
      </p:pic>
    </p:spTree>
    <p:extLst>
      <p:ext uri="{BB962C8B-B14F-4D97-AF65-F5344CB8AC3E}">
        <p14:creationId xmlns:p14="http://schemas.microsoft.com/office/powerpoint/2010/main" val="14599163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75" y="274638"/>
            <a:ext cx="8941048" cy="1143000"/>
          </a:xfrm>
        </p:spPr>
        <p:txBody>
          <a:bodyPr>
            <a:noAutofit/>
          </a:bodyPr>
          <a:lstStyle/>
          <a:p>
            <a:r>
              <a:rPr lang="en-GB" sz="4000" dirty="0">
                <a:solidFill>
                  <a:schemeClr val="bg1"/>
                </a:solidFill>
              </a:rPr>
              <a:t>Case study 1: Terracotta figurines and stone </a:t>
            </a:r>
            <a:r>
              <a:rPr lang="en-GB" sz="4000" dirty="0" smtClean="0">
                <a:solidFill>
                  <a:schemeClr val="bg1"/>
                </a:solidFill>
              </a:rPr>
              <a:t>objects</a:t>
            </a:r>
            <a:endParaRPr lang="en-GB" sz="4000"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6969287" y="3580327"/>
            <a:ext cx="2053136" cy="2911900"/>
          </a:xfrm>
          <a:prstGeom prst="rect">
            <a:avLst/>
          </a:prstGeom>
        </p:spPr>
      </p:pic>
      <p:sp>
        <p:nvSpPr>
          <p:cNvPr id="5" name="Rectangle 4"/>
          <p:cNvSpPr/>
          <p:nvPr/>
        </p:nvSpPr>
        <p:spPr>
          <a:xfrm>
            <a:off x="7291486" y="6428749"/>
            <a:ext cx="1852514" cy="346249"/>
          </a:xfrm>
          <a:prstGeom prst="rect">
            <a:avLst/>
          </a:prstGeom>
        </p:spPr>
        <p:txBody>
          <a:bodyPr wrap="square">
            <a:spAutoFit/>
          </a:bodyPr>
          <a:lstStyle/>
          <a:p>
            <a:r>
              <a:rPr lang="en-GB" sz="825" dirty="0">
                <a:solidFill>
                  <a:schemeClr val="bg1"/>
                </a:solidFill>
              </a:rPr>
              <a:t>So-called “Eros of Junnar” – image curtesy of Rosa Maria Cimino.</a:t>
            </a:r>
          </a:p>
        </p:txBody>
      </p:sp>
      <p:pic>
        <p:nvPicPr>
          <p:cNvPr id="6" name="Picture 5"/>
          <p:cNvPicPr>
            <a:picLocks noChangeAspect="1"/>
          </p:cNvPicPr>
          <p:nvPr/>
        </p:nvPicPr>
        <p:blipFill rotWithShape="1">
          <a:blip r:embed="rId3" cstate="print">
            <a:extLst>
              <a:ext uri="{28A0092B-C50C-407E-A947-70E740481C1C}">
                <a14:useLocalDpi xmlns:a14="http://schemas.microsoft.com/office/drawing/2010/main" val="0"/>
              </a:ext>
            </a:extLst>
          </a:blip>
          <a:srcRect t="16300" b="4224"/>
          <a:stretch/>
        </p:blipFill>
        <p:spPr>
          <a:xfrm>
            <a:off x="4349961" y="3670510"/>
            <a:ext cx="2642025" cy="2709191"/>
          </a:xfrm>
          <a:prstGeom prst="rect">
            <a:avLst/>
          </a:prstGeom>
        </p:spPr>
      </p:pic>
      <p:cxnSp>
        <p:nvCxnSpPr>
          <p:cNvPr id="8" name="Straight Arrow Connector 7"/>
          <p:cNvCxnSpPr/>
          <p:nvPr/>
        </p:nvCxnSpPr>
        <p:spPr>
          <a:xfrm flipH="1" flipV="1">
            <a:off x="5793284" y="4948081"/>
            <a:ext cx="153537" cy="23542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Rectangle 8"/>
          <p:cNvSpPr/>
          <p:nvPr/>
        </p:nvSpPr>
        <p:spPr>
          <a:xfrm>
            <a:off x="4327262" y="6492227"/>
            <a:ext cx="2642025" cy="219291"/>
          </a:xfrm>
          <a:prstGeom prst="rect">
            <a:avLst/>
          </a:prstGeom>
        </p:spPr>
        <p:txBody>
          <a:bodyPr wrap="square">
            <a:spAutoFit/>
          </a:bodyPr>
          <a:lstStyle/>
          <a:p>
            <a:pPr algn="ctr"/>
            <a:r>
              <a:rPr lang="en-GB" sz="825" dirty="0">
                <a:solidFill>
                  <a:schemeClr val="bg1"/>
                </a:solidFill>
              </a:rPr>
              <a:t>Image from Cobb and Mitchell (2019)</a:t>
            </a:r>
          </a:p>
        </p:txBody>
      </p:sp>
      <p:pic>
        <p:nvPicPr>
          <p:cNvPr id="10" name="Picture 9"/>
          <p:cNvPicPr>
            <a:picLocks noChangeAspect="1"/>
          </p:cNvPicPr>
          <p:nvPr/>
        </p:nvPicPr>
        <p:blipFill rotWithShape="1">
          <a:blip r:embed="rId4"/>
          <a:srcRect l="18669" t="32714" r="54102" b="15193"/>
          <a:stretch/>
        </p:blipFill>
        <p:spPr>
          <a:xfrm>
            <a:off x="2644874" y="4394199"/>
            <a:ext cx="1656810" cy="1981097"/>
          </a:xfrm>
          <a:prstGeom prst="rect">
            <a:avLst/>
          </a:prstGeom>
        </p:spPr>
      </p:pic>
      <p:pic>
        <p:nvPicPr>
          <p:cNvPr id="11" name="Picture 10"/>
          <p:cNvPicPr>
            <a:picLocks noChangeAspect="1"/>
          </p:cNvPicPr>
          <p:nvPr/>
        </p:nvPicPr>
        <p:blipFill rotWithShape="1">
          <a:blip r:embed="rId5"/>
          <a:srcRect l="48805" t="37983" r="34237" b="15505"/>
          <a:stretch/>
        </p:blipFill>
        <p:spPr>
          <a:xfrm>
            <a:off x="1434077" y="4373255"/>
            <a:ext cx="1162520" cy="1992891"/>
          </a:xfrm>
          <a:prstGeom prst="rect">
            <a:avLst/>
          </a:prstGeom>
        </p:spPr>
      </p:pic>
      <p:sp>
        <p:nvSpPr>
          <p:cNvPr id="12" name="Rectangle 11"/>
          <p:cNvSpPr/>
          <p:nvPr/>
        </p:nvSpPr>
        <p:spPr>
          <a:xfrm>
            <a:off x="1363038" y="6492227"/>
            <a:ext cx="2642025" cy="346249"/>
          </a:xfrm>
          <a:prstGeom prst="rect">
            <a:avLst/>
          </a:prstGeom>
        </p:spPr>
        <p:txBody>
          <a:bodyPr wrap="square">
            <a:spAutoFit/>
          </a:bodyPr>
          <a:lstStyle/>
          <a:p>
            <a:pPr algn="ctr"/>
            <a:r>
              <a:rPr lang="en-GB" sz="825" dirty="0">
                <a:solidFill>
                  <a:schemeClr val="bg1"/>
                </a:solidFill>
              </a:rPr>
              <a:t>Images from </a:t>
            </a:r>
            <a:r>
              <a:rPr lang="en-GB" sz="825" dirty="0" err="1">
                <a:solidFill>
                  <a:schemeClr val="bg1"/>
                </a:solidFill>
              </a:rPr>
              <a:t>T</a:t>
            </a:r>
            <a:r>
              <a:rPr lang="en-GB" sz="825" dirty="0" err="1">
                <a:solidFill>
                  <a:schemeClr val="bg1"/>
                </a:solidFill>
                <a:latin typeface="Times New Roman" panose="02020603050405020304" pitchFamily="18" charset="0"/>
                <a:cs typeface="Times New Roman" panose="02020603050405020304" pitchFamily="18" charset="0"/>
              </a:rPr>
              <a:t>örök</a:t>
            </a:r>
            <a:r>
              <a:rPr lang="en-GB" sz="825" dirty="0">
                <a:solidFill>
                  <a:schemeClr val="bg1"/>
                </a:solidFill>
                <a:latin typeface="Times New Roman" panose="02020603050405020304" pitchFamily="18" charset="0"/>
                <a:cs typeface="Times New Roman" panose="02020603050405020304" pitchFamily="18" charset="0"/>
              </a:rPr>
              <a:t> (1995</a:t>
            </a:r>
            <a:r>
              <a:rPr lang="en-GB" sz="825" dirty="0">
                <a:solidFill>
                  <a:schemeClr val="bg1"/>
                </a:solidFill>
              </a:rPr>
              <a:t>) and </a:t>
            </a:r>
            <a:r>
              <a:rPr lang="en-GB" sz="825" dirty="0" err="1">
                <a:solidFill>
                  <a:schemeClr val="bg1"/>
                </a:solidFill>
              </a:rPr>
              <a:t>Bautze</a:t>
            </a:r>
            <a:r>
              <a:rPr lang="en-GB" sz="825" dirty="0">
                <a:solidFill>
                  <a:schemeClr val="bg1"/>
                </a:solidFill>
              </a:rPr>
              <a:t> (1963) via Serena Autiero</a:t>
            </a:r>
          </a:p>
        </p:txBody>
      </p:sp>
      <p:pic>
        <p:nvPicPr>
          <p:cNvPr id="13" name="Picture 12"/>
          <p:cNvPicPr>
            <a:picLocks noChangeAspect="1"/>
          </p:cNvPicPr>
          <p:nvPr/>
        </p:nvPicPr>
        <p:blipFill rotWithShape="1">
          <a:blip r:embed="rId6"/>
          <a:srcRect l="23805" t="22636" r="41893" b="9458"/>
          <a:stretch/>
        </p:blipFill>
        <p:spPr>
          <a:xfrm>
            <a:off x="16494" y="4414082"/>
            <a:ext cx="1417583" cy="1753958"/>
          </a:xfrm>
          <a:prstGeom prst="rect">
            <a:avLst/>
          </a:prstGeom>
        </p:spPr>
      </p:pic>
      <p:sp>
        <p:nvSpPr>
          <p:cNvPr id="14" name="Rectangle 13"/>
          <p:cNvSpPr/>
          <p:nvPr/>
        </p:nvSpPr>
        <p:spPr>
          <a:xfrm>
            <a:off x="-9938" y="6358500"/>
            <a:ext cx="1408380" cy="473206"/>
          </a:xfrm>
          <a:prstGeom prst="rect">
            <a:avLst/>
          </a:prstGeom>
        </p:spPr>
        <p:txBody>
          <a:bodyPr wrap="square">
            <a:spAutoFit/>
          </a:bodyPr>
          <a:lstStyle/>
          <a:p>
            <a:pPr algn="ctr"/>
            <a:r>
              <a:rPr lang="en-GB" sz="825" dirty="0">
                <a:solidFill>
                  <a:schemeClr val="bg1"/>
                </a:solidFill>
              </a:rPr>
              <a:t>Plaster medallion from Begram - Images from Cambon (2012)</a:t>
            </a:r>
          </a:p>
        </p:txBody>
      </p:sp>
      <p:sp>
        <p:nvSpPr>
          <p:cNvPr id="15" name="Content Placeholder 2"/>
          <p:cNvSpPr txBox="1">
            <a:spLocks/>
          </p:cNvSpPr>
          <p:nvPr/>
        </p:nvSpPr>
        <p:spPr>
          <a:xfrm>
            <a:off x="81375" y="1652929"/>
            <a:ext cx="8537171" cy="2302003"/>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z="3100" dirty="0" smtClean="0">
                <a:solidFill>
                  <a:schemeClr val="bg1"/>
                </a:solidFill>
              </a:rPr>
              <a:t>Bes terracotta figurine and the development of </a:t>
            </a:r>
            <a:r>
              <a:rPr lang="en-GB" sz="3100" dirty="0" err="1" smtClean="0">
                <a:solidFill>
                  <a:schemeClr val="bg1"/>
                </a:solidFill>
              </a:rPr>
              <a:t>Satavahana</a:t>
            </a:r>
            <a:r>
              <a:rPr lang="en-GB" sz="3100" dirty="0" smtClean="0">
                <a:solidFill>
                  <a:schemeClr val="bg1"/>
                </a:solidFill>
              </a:rPr>
              <a:t> </a:t>
            </a:r>
            <a:r>
              <a:rPr lang="en-GB" sz="3100" dirty="0" err="1" smtClean="0">
                <a:solidFill>
                  <a:schemeClr val="bg1"/>
                </a:solidFill>
              </a:rPr>
              <a:t>Yoninilaya</a:t>
            </a:r>
            <a:r>
              <a:rPr lang="en-GB" sz="3100" dirty="0" smtClean="0">
                <a:solidFill>
                  <a:schemeClr val="bg1"/>
                </a:solidFill>
              </a:rPr>
              <a:t> – </a:t>
            </a:r>
            <a:r>
              <a:rPr lang="en-GB" sz="3100" dirty="0" err="1" smtClean="0">
                <a:solidFill>
                  <a:schemeClr val="bg1"/>
                </a:solidFill>
              </a:rPr>
              <a:t>Autiero</a:t>
            </a:r>
            <a:r>
              <a:rPr lang="en-GB" sz="3100" dirty="0" smtClean="0">
                <a:solidFill>
                  <a:schemeClr val="bg1"/>
                </a:solidFill>
              </a:rPr>
              <a:t> (2017).</a:t>
            </a:r>
          </a:p>
          <a:p>
            <a:pPr defTabSz="914400"/>
            <a:endParaRPr lang="en-GB" sz="500" dirty="0" smtClean="0">
              <a:solidFill>
                <a:schemeClr val="bg1"/>
              </a:solidFill>
            </a:endParaRPr>
          </a:p>
          <a:p>
            <a:pPr defTabSz="914400"/>
            <a:r>
              <a:rPr lang="en-GB" dirty="0" smtClean="0">
                <a:solidFill>
                  <a:schemeClr val="bg1"/>
                </a:solidFill>
              </a:rPr>
              <a:t>“</a:t>
            </a:r>
            <a:r>
              <a:rPr lang="en-GB" sz="3100" dirty="0" smtClean="0">
                <a:solidFill>
                  <a:schemeClr val="bg1"/>
                </a:solidFill>
              </a:rPr>
              <a:t>Eros of </a:t>
            </a:r>
            <a:r>
              <a:rPr lang="en-GB" sz="3100" dirty="0" err="1" smtClean="0">
                <a:solidFill>
                  <a:schemeClr val="bg1"/>
                </a:solidFill>
              </a:rPr>
              <a:t>Junnar</a:t>
            </a:r>
            <a:r>
              <a:rPr lang="en-GB" sz="3100" dirty="0" smtClean="0">
                <a:solidFill>
                  <a:schemeClr val="bg1"/>
                </a:solidFill>
              </a:rPr>
              <a:t>” – Cobb and Mitchell (2019).</a:t>
            </a:r>
          </a:p>
          <a:p>
            <a:pPr defTabSz="914400"/>
            <a:endParaRPr lang="en-GB" dirty="0" smtClean="0"/>
          </a:p>
        </p:txBody>
      </p:sp>
    </p:spTree>
    <p:extLst>
      <p:ext uri="{BB962C8B-B14F-4D97-AF65-F5344CB8AC3E}">
        <p14:creationId xmlns:p14="http://schemas.microsoft.com/office/powerpoint/2010/main" val="2042287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5344440" cy="1143000"/>
          </a:xfrm>
        </p:spPr>
        <p:txBody>
          <a:bodyPr>
            <a:normAutofit fontScale="90000"/>
          </a:bodyPr>
          <a:lstStyle/>
          <a:p>
            <a:r>
              <a:rPr lang="en-GB" dirty="0">
                <a:solidFill>
                  <a:schemeClr val="bg1"/>
                </a:solidFill>
              </a:rPr>
              <a:t>Case study 2: Roman coins in India</a:t>
            </a:r>
            <a:r>
              <a:rPr lang="en-GB" b="1" dirty="0" smtClean="0">
                <a:solidFill>
                  <a:schemeClr val="bg1"/>
                </a:solidFill>
              </a:rPr>
              <a:t>ns</a:t>
            </a:r>
            <a:endParaRPr lang="en-GB" dirty="0">
              <a:solidFill>
                <a:schemeClr val="bg1"/>
              </a:solidFill>
            </a:endParaRPr>
          </a:p>
        </p:txBody>
      </p:sp>
      <p:pic>
        <p:nvPicPr>
          <p:cNvPr id="8" name="Content Placeholder 7"/>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448993" y="2333421"/>
            <a:ext cx="3695007" cy="4567844"/>
          </a:xfrm>
        </p:spPr>
      </p:pic>
      <p:pic>
        <p:nvPicPr>
          <p:cNvPr id="6" name="Content Placeholder 5"/>
          <p:cNvPicPr>
            <a:picLocks noGrp="1" noChangeAspect="1"/>
          </p:cNvPicPr>
          <p:nvPr>
            <p:ph sz="half" idx="4294967295"/>
          </p:nvPr>
        </p:nvPicPr>
        <p:blipFill>
          <a:blip r:embed="rId3"/>
          <a:stretch>
            <a:fillRect/>
          </a:stretch>
        </p:blipFill>
        <p:spPr>
          <a:xfrm>
            <a:off x="7158038" y="736985"/>
            <a:ext cx="1985962" cy="2063750"/>
          </a:xfrm>
          <a:prstGeom prst="rect">
            <a:avLst/>
          </a:prstGeom>
        </p:spPr>
      </p:pic>
      <p:sp>
        <p:nvSpPr>
          <p:cNvPr id="7" name="Rectangle 6"/>
          <p:cNvSpPr/>
          <p:nvPr/>
        </p:nvSpPr>
        <p:spPr>
          <a:xfrm>
            <a:off x="7224762" y="2512194"/>
            <a:ext cx="1852514" cy="577081"/>
          </a:xfrm>
          <a:prstGeom prst="rect">
            <a:avLst/>
          </a:prstGeom>
          <a:solidFill>
            <a:srgbClr val="00B050"/>
          </a:solidFill>
        </p:spPr>
        <p:txBody>
          <a:bodyPr wrap="square">
            <a:spAutoFit/>
          </a:bodyPr>
          <a:lstStyle/>
          <a:p>
            <a:r>
              <a:rPr lang="en-GB" sz="1050" dirty="0">
                <a:solidFill>
                  <a:schemeClr val="bg1"/>
                </a:solidFill>
              </a:rPr>
              <a:t>Indian imitation of a aureus of Caracalla, pierced – image from icolltecor.com</a:t>
            </a:r>
          </a:p>
        </p:txBody>
      </p:sp>
      <p:pic>
        <p:nvPicPr>
          <p:cNvPr id="10" name="Picture 9"/>
          <p:cNvPicPr>
            <a:picLocks noChangeAspect="1"/>
          </p:cNvPicPr>
          <p:nvPr/>
        </p:nvPicPr>
        <p:blipFill>
          <a:blip r:embed="rId4"/>
          <a:stretch>
            <a:fillRect/>
          </a:stretch>
        </p:blipFill>
        <p:spPr>
          <a:xfrm>
            <a:off x="5344441" y="868004"/>
            <a:ext cx="1813598" cy="1465417"/>
          </a:xfrm>
          <a:prstGeom prst="rect">
            <a:avLst/>
          </a:prstGeom>
        </p:spPr>
      </p:pic>
      <p:sp>
        <p:nvSpPr>
          <p:cNvPr id="11" name="Content Placeholder 2"/>
          <p:cNvSpPr txBox="1">
            <a:spLocks/>
          </p:cNvSpPr>
          <p:nvPr/>
        </p:nvSpPr>
        <p:spPr>
          <a:xfrm>
            <a:off x="0" y="1629030"/>
            <a:ext cx="5344440" cy="5196593"/>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smtClean="0">
                <a:solidFill>
                  <a:schemeClr val="bg1"/>
                </a:solidFill>
              </a:rPr>
              <a:t>Debates over coins as normal export commodities or irregular, intensified periods of export (64 CE, 107 CE).</a:t>
            </a:r>
          </a:p>
          <a:p>
            <a:pPr defTabSz="914400"/>
            <a:r>
              <a:rPr lang="en-GB" dirty="0" smtClean="0">
                <a:solidFill>
                  <a:schemeClr val="bg1"/>
                </a:solidFill>
              </a:rPr>
              <a:t>Roman coins and imitations used in jewellery – </a:t>
            </a:r>
            <a:r>
              <a:rPr lang="en-GB" dirty="0" err="1" smtClean="0">
                <a:solidFill>
                  <a:schemeClr val="bg1"/>
                </a:solidFill>
              </a:rPr>
              <a:t>kasumala</a:t>
            </a:r>
            <a:r>
              <a:rPr lang="en-GB" dirty="0" smtClean="0">
                <a:solidFill>
                  <a:schemeClr val="bg1"/>
                </a:solidFill>
              </a:rPr>
              <a:t> / </a:t>
            </a:r>
            <a:r>
              <a:rPr lang="en-GB" dirty="0" err="1" smtClean="0">
                <a:solidFill>
                  <a:schemeClr val="bg1"/>
                </a:solidFill>
              </a:rPr>
              <a:t>Kaasumaalai</a:t>
            </a:r>
            <a:r>
              <a:rPr lang="en-GB" dirty="0" smtClean="0">
                <a:solidFill>
                  <a:schemeClr val="bg1"/>
                </a:solidFill>
              </a:rPr>
              <a:t>.</a:t>
            </a:r>
          </a:p>
          <a:p>
            <a:pPr lvl="1" defTabSz="914400"/>
            <a:r>
              <a:rPr lang="en-GB" dirty="0" smtClean="0">
                <a:solidFill>
                  <a:schemeClr val="bg1"/>
                </a:solidFill>
              </a:rPr>
              <a:t>Examples on coins from over 20 find spots, particularly concentrated in the Tamil Nadu, Andhra Pradesh, Karnataka, Maharashtra and Gujarat regions. </a:t>
            </a:r>
          </a:p>
          <a:p>
            <a:pPr defTabSz="914400"/>
            <a:r>
              <a:rPr lang="en-GB" dirty="0" smtClean="0">
                <a:solidFill>
                  <a:schemeClr val="bg1"/>
                </a:solidFill>
              </a:rPr>
              <a:t>Examples of unworn coins with piercings at </a:t>
            </a:r>
            <a:r>
              <a:rPr lang="en-GB" dirty="0" err="1" smtClean="0">
                <a:solidFill>
                  <a:schemeClr val="bg1"/>
                </a:solidFill>
              </a:rPr>
              <a:t>Vinukonda</a:t>
            </a:r>
            <a:r>
              <a:rPr lang="en-GB" dirty="0" smtClean="0">
                <a:solidFill>
                  <a:schemeClr val="bg1"/>
                </a:solidFill>
              </a:rPr>
              <a:t> and </a:t>
            </a:r>
            <a:r>
              <a:rPr lang="en-GB" dirty="0" err="1" smtClean="0">
                <a:solidFill>
                  <a:schemeClr val="bg1"/>
                </a:solidFill>
              </a:rPr>
              <a:t>Sorayapattu</a:t>
            </a:r>
            <a:r>
              <a:rPr lang="en-GB" dirty="0" smtClean="0">
                <a:solidFill>
                  <a:schemeClr val="bg1"/>
                </a:solidFill>
              </a:rPr>
              <a:t> hoards. </a:t>
            </a:r>
          </a:p>
          <a:p>
            <a:pPr defTabSz="914400"/>
            <a:r>
              <a:rPr lang="en-GB" dirty="0" smtClean="0">
                <a:solidFill>
                  <a:schemeClr val="bg1"/>
                </a:solidFill>
              </a:rPr>
              <a:t>Gold pierced imitations (alongside genuine aureus) from </a:t>
            </a:r>
            <a:r>
              <a:rPr lang="en-GB" dirty="0" err="1" smtClean="0">
                <a:solidFill>
                  <a:schemeClr val="bg1"/>
                </a:solidFill>
              </a:rPr>
              <a:t>Nagarjunakonda</a:t>
            </a:r>
            <a:r>
              <a:rPr lang="en-GB" dirty="0" smtClean="0">
                <a:solidFill>
                  <a:schemeClr val="bg1"/>
                </a:solidFill>
              </a:rPr>
              <a:t> excavations.</a:t>
            </a:r>
          </a:p>
          <a:p>
            <a:pPr defTabSz="914400"/>
            <a:endParaRPr lang="en-GB" dirty="0"/>
          </a:p>
        </p:txBody>
      </p:sp>
    </p:spTree>
    <p:extLst>
      <p:ext uri="{BB962C8B-B14F-4D97-AF65-F5344CB8AC3E}">
        <p14:creationId xmlns:p14="http://schemas.microsoft.com/office/powerpoint/2010/main" val="38119285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133341"/>
          </a:xfrm>
        </p:spPr>
        <p:txBody>
          <a:bodyPr>
            <a:normAutofit fontScale="90000"/>
          </a:bodyPr>
          <a:lstStyle/>
          <a:p>
            <a:r>
              <a:rPr lang="en-GB" dirty="0" smtClean="0">
                <a:solidFill>
                  <a:schemeClr val="bg1"/>
                </a:solidFill>
              </a:rPr>
              <a:t>Problems with transcultural analysis</a:t>
            </a:r>
            <a:endParaRPr lang="en-GB" dirty="0">
              <a:solidFill>
                <a:schemeClr val="bg1"/>
              </a:solidFill>
            </a:endParaRPr>
          </a:p>
        </p:txBody>
      </p:sp>
      <p:sp>
        <p:nvSpPr>
          <p:cNvPr id="3" name="Content Placeholder 2"/>
          <p:cNvSpPr>
            <a:spLocks noGrp="1"/>
          </p:cNvSpPr>
          <p:nvPr>
            <p:ph idx="1"/>
          </p:nvPr>
        </p:nvSpPr>
        <p:spPr>
          <a:xfrm>
            <a:off x="0" y="1262130"/>
            <a:ext cx="9144000" cy="5595870"/>
          </a:xfrm>
        </p:spPr>
        <p:txBody>
          <a:bodyPr>
            <a:normAutofit fontScale="92500" lnSpcReduction="20000"/>
          </a:bodyPr>
          <a:lstStyle/>
          <a:p>
            <a:r>
              <a:rPr lang="en-GB" dirty="0" smtClean="0">
                <a:solidFill>
                  <a:schemeClr val="bg1"/>
                </a:solidFill>
              </a:rPr>
              <a:t>A more fervent expression of transcultural theory might suggest that we should only speak of culture in the singular not the plural (i.e. we should avoid speaking about distinct cultures (Maran 2019)).</a:t>
            </a:r>
          </a:p>
          <a:p>
            <a:pPr lvl="1"/>
            <a:r>
              <a:rPr lang="en-GB" dirty="0">
                <a:solidFill>
                  <a:schemeClr val="bg1"/>
                </a:solidFill>
              </a:rPr>
              <a:t>‘entangled cultural processes are so numerous that one can justifiably say that all cultures are involved in one way or another, none is single and pure, all are hybrid, heterogeneous.’ (Michaels </a:t>
            </a:r>
            <a:r>
              <a:rPr lang="en-GB" dirty="0" smtClean="0">
                <a:solidFill>
                  <a:schemeClr val="bg1"/>
                </a:solidFill>
              </a:rPr>
              <a:t>2019, p. 9).</a:t>
            </a:r>
          </a:p>
          <a:p>
            <a:pPr lvl="1"/>
            <a:endParaRPr lang="en-GB" sz="500" dirty="0">
              <a:solidFill>
                <a:schemeClr val="bg1"/>
              </a:solidFill>
            </a:endParaRPr>
          </a:p>
          <a:p>
            <a:r>
              <a:rPr lang="en-GB" dirty="0" smtClean="0">
                <a:solidFill>
                  <a:schemeClr val="bg1"/>
                </a:solidFill>
              </a:rPr>
              <a:t>However, this is often alien to the way many peoples in the past and in the present conceive of themselves and their communities. </a:t>
            </a:r>
          </a:p>
          <a:p>
            <a:pPr lvl="1"/>
            <a:r>
              <a:rPr lang="en-GB" dirty="0">
                <a:solidFill>
                  <a:schemeClr val="bg1"/>
                </a:solidFill>
              </a:rPr>
              <a:t>individuals frequently construct their identity based on their perception of shared habits and customs, such as language, religious practices and </a:t>
            </a:r>
            <a:r>
              <a:rPr lang="en-GB" dirty="0" smtClean="0">
                <a:solidFill>
                  <a:schemeClr val="bg1"/>
                </a:solidFill>
              </a:rPr>
              <a:t>dress;</a:t>
            </a:r>
          </a:p>
          <a:p>
            <a:pPr lvl="1"/>
            <a:r>
              <a:rPr lang="en-GB" dirty="0">
                <a:solidFill>
                  <a:schemeClr val="bg1"/>
                </a:solidFill>
              </a:rPr>
              <a:t>Additionally, this can also be influenced by potential attachments to a specific geographic region (their “homeland”) and their historical heritage (real and imagined</a:t>
            </a:r>
            <a:r>
              <a:rPr lang="en-GB" dirty="0" smtClean="0">
                <a:solidFill>
                  <a:schemeClr val="bg1"/>
                </a:solidFill>
              </a:rPr>
              <a:t>).</a:t>
            </a:r>
          </a:p>
          <a:p>
            <a:endParaRPr lang="en-GB" dirty="0"/>
          </a:p>
        </p:txBody>
      </p:sp>
    </p:spTree>
    <p:extLst>
      <p:ext uri="{BB962C8B-B14F-4D97-AF65-F5344CB8AC3E}">
        <p14:creationId xmlns:p14="http://schemas.microsoft.com/office/powerpoint/2010/main" val="17115987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Bibliography (1) </a:t>
            </a:r>
            <a:endParaRPr lang="en-GB" dirty="0">
              <a:solidFill>
                <a:schemeClr val="bg1"/>
              </a:solidFill>
            </a:endParaRPr>
          </a:p>
        </p:txBody>
      </p:sp>
      <p:sp>
        <p:nvSpPr>
          <p:cNvPr id="3" name="Content Placeholder 2"/>
          <p:cNvSpPr>
            <a:spLocks noGrp="1"/>
          </p:cNvSpPr>
          <p:nvPr>
            <p:ph idx="1"/>
          </p:nvPr>
        </p:nvSpPr>
        <p:spPr>
          <a:xfrm>
            <a:off x="45076" y="1519707"/>
            <a:ext cx="9098924" cy="5338293"/>
          </a:xfrm>
        </p:spPr>
        <p:txBody>
          <a:bodyPr>
            <a:normAutofit fontScale="92500"/>
          </a:bodyPr>
          <a:lstStyle/>
          <a:p>
            <a:r>
              <a:rPr lang="en-GB" dirty="0">
                <a:solidFill>
                  <a:schemeClr val="bg1"/>
                </a:solidFill>
              </a:rPr>
              <a:t>Abu-</a:t>
            </a:r>
            <a:r>
              <a:rPr lang="en-GB" dirty="0" err="1">
                <a:solidFill>
                  <a:schemeClr val="bg1"/>
                </a:solidFill>
              </a:rPr>
              <a:t>Er</a:t>
            </a:r>
            <a:r>
              <a:rPr lang="en-GB" dirty="0">
                <a:solidFill>
                  <a:schemeClr val="bg1"/>
                </a:solidFill>
              </a:rPr>
              <a:t>-Rub, Laila, Christiane </a:t>
            </a:r>
            <a:r>
              <a:rPr lang="en-GB" dirty="0" err="1">
                <a:solidFill>
                  <a:schemeClr val="bg1"/>
                </a:solidFill>
              </a:rPr>
              <a:t>Brosius</a:t>
            </a:r>
            <a:r>
              <a:rPr lang="en-GB" dirty="0">
                <a:solidFill>
                  <a:schemeClr val="bg1"/>
                </a:solidFill>
              </a:rPr>
              <a:t>, Sebastian </a:t>
            </a:r>
            <a:r>
              <a:rPr lang="en-GB" dirty="0" err="1">
                <a:solidFill>
                  <a:schemeClr val="bg1"/>
                </a:solidFill>
              </a:rPr>
              <a:t>Meurer</a:t>
            </a:r>
            <a:r>
              <a:rPr lang="en-GB" dirty="0">
                <a:solidFill>
                  <a:schemeClr val="bg1"/>
                </a:solidFill>
              </a:rPr>
              <a:t>, </a:t>
            </a:r>
            <a:r>
              <a:rPr lang="en-GB" dirty="0" err="1">
                <a:solidFill>
                  <a:schemeClr val="bg1"/>
                </a:solidFill>
              </a:rPr>
              <a:t>Diamantis</a:t>
            </a:r>
            <a:r>
              <a:rPr lang="en-GB" dirty="0">
                <a:solidFill>
                  <a:schemeClr val="bg1"/>
                </a:solidFill>
              </a:rPr>
              <a:t> </a:t>
            </a:r>
            <a:r>
              <a:rPr lang="en-GB" dirty="0" err="1">
                <a:solidFill>
                  <a:schemeClr val="bg1"/>
                </a:solidFill>
              </a:rPr>
              <a:t>Panagiotopoulos</a:t>
            </a:r>
            <a:r>
              <a:rPr lang="en-GB" dirty="0">
                <a:solidFill>
                  <a:schemeClr val="bg1"/>
                </a:solidFill>
              </a:rPr>
              <a:t>, and Susan Richter (eds.), </a:t>
            </a:r>
            <a:r>
              <a:rPr lang="en-GB" dirty="0" smtClean="0">
                <a:solidFill>
                  <a:schemeClr val="bg1"/>
                </a:solidFill>
              </a:rPr>
              <a:t>2019. </a:t>
            </a:r>
            <a:r>
              <a:rPr lang="en-GB" i="1" dirty="0">
                <a:solidFill>
                  <a:schemeClr val="bg1"/>
                </a:solidFill>
              </a:rPr>
              <a:t>Engaging Transculturality: Concepts, Key Terms, Case Studies</a:t>
            </a:r>
            <a:r>
              <a:rPr lang="en-GB" dirty="0">
                <a:solidFill>
                  <a:schemeClr val="bg1"/>
                </a:solidFill>
              </a:rPr>
              <a:t>. </a:t>
            </a:r>
            <a:r>
              <a:rPr lang="en-GB" dirty="0" smtClean="0">
                <a:solidFill>
                  <a:schemeClr val="bg1"/>
                </a:solidFill>
              </a:rPr>
              <a:t>Routledge.</a:t>
            </a:r>
          </a:p>
          <a:p>
            <a:endParaRPr lang="en-GB" sz="600" dirty="0" smtClean="0">
              <a:solidFill>
                <a:schemeClr val="bg1"/>
              </a:solidFill>
            </a:endParaRPr>
          </a:p>
          <a:p>
            <a:r>
              <a:rPr lang="en-GB" dirty="0">
                <a:solidFill>
                  <a:schemeClr val="bg1"/>
                </a:solidFill>
              </a:rPr>
              <a:t>Hitchcock, Louise A. and </a:t>
            </a:r>
            <a:r>
              <a:rPr lang="en-GB" dirty="0" err="1">
                <a:solidFill>
                  <a:schemeClr val="bg1"/>
                </a:solidFill>
              </a:rPr>
              <a:t>Aren</a:t>
            </a:r>
            <a:r>
              <a:rPr lang="en-GB" dirty="0">
                <a:solidFill>
                  <a:schemeClr val="bg1"/>
                </a:solidFill>
              </a:rPr>
              <a:t> M. Maier. </a:t>
            </a:r>
            <a:r>
              <a:rPr lang="en-GB" dirty="0" smtClean="0">
                <a:solidFill>
                  <a:schemeClr val="bg1"/>
                </a:solidFill>
              </a:rPr>
              <a:t>2013. </a:t>
            </a:r>
            <a:r>
              <a:rPr lang="en-GB" dirty="0">
                <a:solidFill>
                  <a:schemeClr val="bg1"/>
                </a:solidFill>
              </a:rPr>
              <a:t>‘Beyond Creolization and Hybridity: Entangled and Transcultural Identities in Philistia’, in W. Paul van Pelt (ed.), </a:t>
            </a:r>
            <a:r>
              <a:rPr lang="en-GB" i="1" dirty="0">
                <a:solidFill>
                  <a:schemeClr val="bg1"/>
                </a:solidFill>
              </a:rPr>
              <a:t>Archaeology and Cultural Mixture: Creolization, Hybridity and </a:t>
            </a:r>
            <a:r>
              <a:rPr lang="en-GB" i="1" dirty="0" err="1" smtClean="0">
                <a:solidFill>
                  <a:schemeClr val="bg1"/>
                </a:solidFill>
              </a:rPr>
              <a:t>Mestizaje</a:t>
            </a:r>
            <a:r>
              <a:rPr lang="en-GB" dirty="0" smtClean="0">
                <a:solidFill>
                  <a:schemeClr val="bg1"/>
                </a:solidFill>
              </a:rPr>
              <a:t>. </a:t>
            </a:r>
            <a:r>
              <a:rPr lang="en-GB" dirty="0">
                <a:solidFill>
                  <a:schemeClr val="bg1"/>
                </a:solidFill>
              </a:rPr>
              <a:t>Cambridge: 51-73. </a:t>
            </a:r>
          </a:p>
          <a:p>
            <a:endParaRPr lang="en-GB" sz="600" dirty="0" smtClean="0">
              <a:solidFill>
                <a:schemeClr val="bg1"/>
              </a:solidFill>
            </a:endParaRPr>
          </a:p>
          <a:p>
            <a:r>
              <a:rPr lang="en-GB" dirty="0" err="1">
                <a:solidFill>
                  <a:schemeClr val="bg1"/>
                </a:solidFill>
              </a:rPr>
              <a:t>Maran</a:t>
            </a:r>
            <a:r>
              <a:rPr lang="en-GB" dirty="0">
                <a:solidFill>
                  <a:schemeClr val="bg1"/>
                </a:solidFill>
              </a:rPr>
              <a:t>, Joseph. 2019: ‘Not “cultures”, but culture! The need for a transcultural perspective in archaeology’, in Abu-</a:t>
            </a:r>
            <a:r>
              <a:rPr lang="en-GB" dirty="0" err="1">
                <a:solidFill>
                  <a:schemeClr val="bg1"/>
                </a:solidFill>
              </a:rPr>
              <a:t>Er</a:t>
            </a:r>
            <a:r>
              <a:rPr lang="en-GB" dirty="0">
                <a:solidFill>
                  <a:schemeClr val="bg1"/>
                </a:solidFill>
              </a:rPr>
              <a:t>-Rub et al. 2019a: 51-64</a:t>
            </a:r>
            <a:r>
              <a:rPr lang="en-GB" dirty="0" smtClean="0">
                <a:solidFill>
                  <a:schemeClr val="bg1"/>
                </a:solidFill>
              </a:rPr>
              <a:t>.</a:t>
            </a:r>
          </a:p>
          <a:p>
            <a:endParaRPr lang="en-GB" sz="600" dirty="0" smtClean="0"/>
          </a:p>
        </p:txBody>
      </p:sp>
    </p:spTree>
    <p:extLst>
      <p:ext uri="{BB962C8B-B14F-4D97-AF65-F5344CB8AC3E}">
        <p14:creationId xmlns:p14="http://schemas.microsoft.com/office/powerpoint/2010/main" val="14145121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a:t>
            </a:r>
            <a:r>
              <a:rPr lang="en-GB" dirty="0" smtClean="0">
                <a:solidFill>
                  <a:schemeClr val="bg1"/>
                </a:solidFill>
              </a:rPr>
              <a:t>2)</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lnSpcReduction="10000"/>
          </a:bodyPr>
          <a:lstStyle/>
          <a:p>
            <a:r>
              <a:rPr lang="en-GB" sz="3200" dirty="0">
                <a:solidFill>
                  <a:schemeClr val="bg1"/>
                </a:solidFill>
              </a:rPr>
              <a:t>Michaels, Axel. 2019: ‘Cultural hybridity and </a:t>
            </a:r>
            <a:r>
              <a:rPr lang="en-GB" sz="3200" dirty="0" err="1">
                <a:solidFill>
                  <a:schemeClr val="bg1"/>
                </a:solidFill>
              </a:rPr>
              <a:t>transculturality</a:t>
            </a:r>
            <a:r>
              <a:rPr lang="en-GB" sz="3200" dirty="0">
                <a:solidFill>
                  <a:schemeClr val="bg1"/>
                </a:solidFill>
              </a:rPr>
              <a:t>’, in Abu-</a:t>
            </a:r>
            <a:r>
              <a:rPr lang="en-GB" sz="3200" dirty="0" err="1">
                <a:solidFill>
                  <a:schemeClr val="bg1"/>
                </a:solidFill>
              </a:rPr>
              <a:t>Er</a:t>
            </a:r>
            <a:r>
              <a:rPr lang="en-GB" sz="3200" dirty="0">
                <a:solidFill>
                  <a:schemeClr val="bg1"/>
                </a:solidFill>
              </a:rPr>
              <a:t>-Rub </a:t>
            </a:r>
            <a:r>
              <a:rPr lang="en-GB" sz="3200" i="1" dirty="0">
                <a:solidFill>
                  <a:schemeClr val="bg1"/>
                </a:solidFill>
              </a:rPr>
              <a:t>et al</a:t>
            </a:r>
            <a:r>
              <a:rPr lang="en-GB" sz="3200" dirty="0">
                <a:solidFill>
                  <a:schemeClr val="bg1"/>
                </a:solidFill>
              </a:rPr>
              <a:t>. 2019a: 3-14. </a:t>
            </a:r>
          </a:p>
          <a:p>
            <a:endParaRPr lang="en-GB" sz="700" dirty="0">
              <a:solidFill>
                <a:schemeClr val="bg1"/>
              </a:solidFill>
            </a:endParaRPr>
          </a:p>
          <a:p>
            <a:r>
              <a:rPr lang="en-GB" sz="3200" dirty="0">
                <a:solidFill>
                  <a:schemeClr val="bg1"/>
                </a:solidFill>
              </a:rPr>
              <a:t>Pratt, Mary L. 2007: </a:t>
            </a:r>
            <a:r>
              <a:rPr lang="en-GB" sz="3200" i="1" dirty="0">
                <a:solidFill>
                  <a:schemeClr val="bg1"/>
                </a:solidFill>
              </a:rPr>
              <a:t>Imperial eyes: Travel writing and transculturation</a:t>
            </a:r>
            <a:r>
              <a:rPr lang="en-GB" sz="3200" dirty="0">
                <a:solidFill>
                  <a:schemeClr val="bg1"/>
                </a:solidFill>
              </a:rPr>
              <a:t>, second edition [originally published in 1992]. London and New York: Routledge.</a:t>
            </a:r>
          </a:p>
          <a:p>
            <a:endParaRPr lang="en-GB" sz="700" dirty="0">
              <a:solidFill>
                <a:schemeClr val="bg1"/>
              </a:solidFill>
            </a:endParaRPr>
          </a:p>
          <a:p>
            <a:r>
              <a:rPr lang="en-GB" sz="3200" dirty="0" err="1">
                <a:solidFill>
                  <a:schemeClr val="bg1"/>
                </a:solidFill>
              </a:rPr>
              <a:t>Welsch</a:t>
            </a:r>
            <a:r>
              <a:rPr lang="en-GB" sz="3200" dirty="0">
                <a:solidFill>
                  <a:schemeClr val="bg1"/>
                </a:solidFill>
              </a:rPr>
              <a:t>, Wolfgang. 1999: ‘</a:t>
            </a:r>
            <a:r>
              <a:rPr lang="en-GB" sz="3200" dirty="0" err="1">
                <a:solidFill>
                  <a:schemeClr val="bg1"/>
                </a:solidFill>
              </a:rPr>
              <a:t>Transculturality</a:t>
            </a:r>
            <a:r>
              <a:rPr lang="en-GB" sz="3200" dirty="0">
                <a:solidFill>
                  <a:schemeClr val="bg1"/>
                </a:solidFill>
              </a:rPr>
              <a:t> – The Puzzling Form of Cultures Today’, Spaces of culture: City, nation, world 13 (7): 194-213.</a:t>
            </a:r>
          </a:p>
          <a:p>
            <a:endParaRPr lang="en-GB" dirty="0">
              <a:solidFill>
                <a:schemeClr val="bg1"/>
              </a:solidFill>
            </a:endParaRPr>
          </a:p>
        </p:txBody>
      </p:sp>
    </p:spTree>
    <p:extLst>
      <p:ext uri="{BB962C8B-B14F-4D97-AF65-F5344CB8AC3E}">
        <p14:creationId xmlns:p14="http://schemas.microsoft.com/office/powerpoint/2010/main" val="22863973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254</TotalTime>
  <Words>985</Words>
  <Application>Microsoft Office PowerPoint</Application>
  <PresentationFormat>On-screen Show (4:3)</PresentationFormat>
  <Paragraphs>69</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Book Antiqua</vt:lpstr>
      <vt:lpstr>Calibri</vt:lpstr>
      <vt:lpstr>Lucida Sans</vt:lpstr>
      <vt:lpstr>Times New Roman</vt:lpstr>
      <vt:lpstr>Wingdings</vt:lpstr>
      <vt:lpstr>Wingdings 2</vt:lpstr>
      <vt:lpstr>Wingdings 3</vt:lpstr>
      <vt:lpstr>Apex</vt:lpstr>
      <vt:lpstr>Reframing the World: The Emergence and significance of global history </vt:lpstr>
      <vt:lpstr>Earlier notions of culture </vt:lpstr>
      <vt:lpstr>Concept of Transculturality </vt:lpstr>
      <vt:lpstr>Ethical concerns from a modern perspective</vt:lpstr>
      <vt:lpstr>Applying Transculturality to the past (1)</vt:lpstr>
      <vt:lpstr>Applying Transculturality to the past (2)</vt:lpstr>
      <vt:lpstr>Case study 1: Terracotta figurines and stone objects</vt:lpstr>
      <vt:lpstr>Case study 2: Roman coins in Indians</vt:lpstr>
      <vt:lpstr>Problems with transcultural analysis</vt:lpstr>
      <vt:lpstr>Bibliography (1) </vt:lpstr>
      <vt:lpstr>Bibliography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ECGE5001S Change Makers: Creativity and Value Creation</dc:title>
  <dc:creator>Matthew Cobb</dc:creator>
  <cp:lastModifiedBy>Matthew Cobb</cp:lastModifiedBy>
  <cp:revision>33</cp:revision>
  <dcterms:created xsi:type="dcterms:W3CDTF">2020-09-21T13:40:04Z</dcterms:created>
  <dcterms:modified xsi:type="dcterms:W3CDTF">2020-12-01T09:31:25Z</dcterms:modified>
</cp:coreProperties>
</file>