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84"/>
  </p:notesMasterIdLst>
  <p:sldIdLst>
    <p:sldId id="256" r:id="rId3"/>
    <p:sldId id="495" r:id="rId4"/>
    <p:sldId id="328" r:id="rId5"/>
    <p:sldId id="408" r:id="rId6"/>
    <p:sldId id="407" r:id="rId7"/>
    <p:sldId id="257" r:id="rId8"/>
    <p:sldId id="258" r:id="rId9"/>
    <p:sldId id="261" r:id="rId10"/>
    <p:sldId id="262" r:id="rId11"/>
    <p:sldId id="263" r:id="rId12"/>
    <p:sldId id="264" r:id="rId13"/>
    <p:sldId id="512" r:id="rId14"/>
    <p:sldId id="456" r:id="rId15"/>
    <p:sldId id="329" r:id="rId16"/>
    <p:sldId id="452" r:id="rId17"/>
    <p:sldId id="451" r:id="rId18"/>
    <p:sldId id="349" r:id="rId19"/>
    <p:sldId id="345" r:id="rId20"/>
    <p:sldId id="500" r:id="rId21"/>
    <p:sldId id="352" r:id="rId22"/>
    <p:sldId id="351" r:id="rId23"/>
    <p:sldId id="350" r:id="rId24"/>
    <p:sldId id="483" r:id="rId25"/>
    <p:sldId id="497" r:id="rId26"/>
    <p:sldId id="461" r:id="rId27"/>
    <p:sldId id="520" r:id="rId28"/>
    <p:sldId id="522" r:id="rId29"/>
    <p:sldId id="484" r:id="rId30"/>
    <p:sldId id="402" r:id="rId31"/>
    <p:sldId id="501" r:id="rId32"/>
    <p:sldId id="509" r:id="rId33"/>
    <p:sldId id="507" r:id="rId34"/>
    <p:sldId id="515" r:id="rId35"/>
    <p:sldId id="516" r:id="rId36"/>
    <p:sldId id="406" r:id="rId37"/>
    <p:sldId id="503" r:id="rId38"/>
    <p:sldId id="479" r:id="rId39"/>
    <p:sldId id="477" r:id="rId40"/>
    <p:sldId id="472" r:id="rId41"/>
    <p:sldId id="410" r:id="rId42"/>
    <p:sldId id="397" r:id="rId43"/>
    <p:sldId id="517" r:id="rId44"/>
    <p:sldId id="518" r:id="rId45"/>
    <p:sldId id="510" r:id="rId46"/>
    <p:sldId id="405" r:id="rId47"/>
    <p:sldId id="473" r:id="rId48"/>
    <p:sldId id="486" r:id="rId49"/>
    <p:sldId id="490" r:id="rId50"/>
    <p:sldId id="502" r:id="rId51"/>
    <p:sldId id="513" r:id="rId52"/>
    <p:sldId id="450" r:id="rId53"/>
    <p:sldId id="468" r:id="rId54"/>
    <p:sldId id="265" r:id="rId55"/>
    <p:sldId id="412" r:id="rId56"/>
    <p:sldId id="413" r:id="rId57"/>
    <p:sldId id="414" r:id="rId58"/>
    <p:sldId id="416" r:id="rId59"/>
    <p:sldId id="418" r:id="rId60"/>
    <p:sldId id="420" r:id="rId61"/>
    <p:sldId id="421" r:id="rId62"/>
    <p:sldId id="493" r:id="rId63"/>
    <p:sldId id="491" r:id="rId64"/>
    <p:sldId id="446" r:id="rId65"/>
    <p:sldId id="454" r:id="rId66"/>
    <p:sldId id="316" r:id="rId67"/>
    <p:sldId id="313" r:id="rId68"/>
    <p:sldId id="314" r:id="rId69"/>
    <p:sldId id="333" r:id="rId70"/>
    <p:sldId id="315" r:id="rId71"/>
    <p:sldId id="455" r:id="rId72"/>
    <p:sldId id="499" r:id="rId73"/>
    <p:sldId id="317" r:id="rId74"/>
    <p:sldId id="463" r:id="rId75"/>
    <p:sldId id="319" r:id="rId76"/>
    <p:sldId id="312" r:id="rId77"/>
    <p:sldId id="359" r:id="rId78"/>
    <p:sldId id="332" r:id="rId79"/>
    <p:sldId id="343" r:id="rId80"/>
    <p:sldId id="521" r:id="rId81"/>
    <p:sldId id="462" r:id="rId82"/>
    <p:sldId id="334" r:id="rId8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20722" autoAdjust="0"/>
    <p:restoredTop sz="75706" autoAdjust="0"/>
  </p:normalViewPr>
  <p:slideViewPr>
    <p:cSldViewPr snapToGrid="0" snapToObjects="1">
      <p:cViewPr varScale="1">
        <p:scale>
          <a:sx n="82" d="100"/>
          <a:sy n="82" d="100"/>
        </p:scale>
        <p:origin x="3096" y="8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microsoft.com/office/2016/11/relationships/changesInfo" Target="changesInfos/changesInfo1.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viewProps" Target="viewProp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undo custSel addSld delSld modSld sldOrd">
      <pc:chgData name="Gareth Evans" userId="56955619-e034-4739-9841-118fea7e6c06" providerId="ADAL" clId="{7ED641EA-294D-4EEA-BEAC-1066375AD88D}" dt="2025-10-07T09:59:20.748" v="638" actId="6549"/>
      <pc:docMkLst>
        <pc:docMk/>
      </pc:docMkLst>
      <pc:sldChg chg="modSp mod">
        <pc:chgData name="Gareth Evans" userId="56955619-e034-4739-9841-118fea7e6c06" providerId="ADAL" clId="{7ED641EA-294D-4EEA-BEAC-1066375AD88D}" dt="2025-10-03T16:13:54.432" v="626" actId="1076"/>
        <pc:sldMkLst>
          <pc:docMk/>
          <pc:sldMk cId="1879485093" sldId="312"/>
        </pc:sldMkLst>
        <pc:spChg chg="mod">
          <ac:chgData name="Gareth Evans" userId="56955619-e034-4739-9841-118fea7e6c06" providerId="ADAL" clId="{7ED641EA-294D-4EEA-BEAC-1066375AD88D}" dt="2025-10-03T16:13:54.432" v="626" actId="1076"/>
          <ac:spMkLst>
            <pc:docMk/>
            <pc:sldMk cId="1879485093" sldId="312"/>
            <ac:spMk id="2" creationId="{00000000-0000-0000-0000-000000000000}"/>
          </ac:spMkLst>
        </pc:spChg>
      </pc:sldChg>
      <pc:sldChg chg="addSp delSp modSp mod">
        <pc:chgData name="Gareth Evans" userId="56955619-e034-4739-9841-118fea7e6c06" providerId="ADAL" clId="{7ED641EA-294D-4EEA-BEAC-1066375AD88D}" dt="2025-10-03T16:18:45.824" v="633" actId="1076"/>
        <pc:sldMkLst>
          <pc:docMk/>
          <pc:sldMk cId="693132916" sldId="332"/>
        </pc:sldMkLst>
        <pc:picChg chg="add mod">
          <ac:chgData name="Gareth Evans" userId="56955619-e034-4739-9841-118fea7e6c06" providerId="ADAL" clId="{7ED641EA-294D-4EEA-BEAC-1066375AD88D}" dt="2025-10-03T16:18:45.824" v="633" actId="1076"/>
          <ac:picMkLst>
            <pc:docMk/>
            <pc:sldMk cId="693132916" sldId="332"/>
            <ac:picMk id="7" creationId="{48654AF0-B1BA-E5DB-FD32-10C1EA2CFD3C}"/>
          </ac:picMkLst>
        </pc:picChg>
      </pc:sldChg>
      <pc:sldChg chg="modSp add del mod ord">
        <pc:chgData name="Gareth Evans" userId="56955619-e034-4739-9841-118fea7e6c06" providerId="ADAL" clId="{7ED641EA-294D-4EEA-BEAC-1066375AD88D}" dt="2025-10-03T15:22:07.597" v="208" actId="47"/>
        <pc:sldMkLst>
          <pc:docMk/>
          <pc:sldMk cId="3071223869" sldId="347"/>
        </pc:sldMkLst>
      </pc:sldChg>
      <pc:sldChg chg="modSp mod">
        <pc:chgData name="Gareth Evans" userId="56955619-e034-4739-9841-118fea7e6c06" providerId="ADAL" clId="{7ED641EA-294D-4EEA-BEAC-1066375AD88D}" dt="2025-10-03T15:05:25.714" v="172" actId="20577"/>
        <pc:sldMkLst>
          <pc:docMk/>
          <pc:sldMk cId="1888205651" sldId="350"/>
        </pc:sldMkLst>
        <pc:spChg chg="mod">
          <ac:chgData name="Gareth Evans" userId="56955619-e034-4739-9841-118fea7e6c06" providerId="ADAL" clId="{7ED641EA-294D-4EEA-BEAC-1066375AD88D}" dt="2025-10-03T15:05:25.714" v="172" actId="20577"/>
          <ac:spMkLst>
            <pc:docMk/>
            <pc:sldMk cId="1888205651" sldId="350"/>
            <ac:spMk id="2" creationId="{00000000-0000-0000-0000-000000000000}"/>
          </ac:spMkLst>
        </pc:spChg>
      </pc:sldChg>
      <pc:sldChg chg="addSp delSp modSp mod ord">
        <pc:chgData name="Gareth Evans" userId="56955619-e034-4739-9841-118fea7e6c06" providerId="ADAL" clId="{7ED641EA-294D-4EEA-BEAC-1066375AD88D}" dt="2025-10-03T15:01:38.020" v="124" actId="14734"/>
        <pc:sldMkLst>
          <pc:docMk/>
          <pc:sldMk cId="1110645976" sldId="351"/>
        </pc:sldMkLst>
        <pc:graphicFrameChg chg="mod modGraphic">
          <ac:chgData name="Gareth Evans" userId="56955619-e034-4739-9841-118fea7e6c06" providerId="ADAL" clId="{7ED641EA-294D-4EEA-BEAC-1066375AD88D}" dt="2025-10-03T15:01:38.020" v="124" actId="14734"/>
          <ac:graphicFrameMkLst>
            <pc:docMk/>
            <pc:sldMk cId="1110645976" sldId="351"/>
            <ac:graphicFrameMk id="4" creationId="{00000000-0000-0000-0000-000000000000}"/>
          </ac:graphicFrameMkLst>
        </pc:graphicFrameChg>
        <pc:picChg chg="add mod">
          <ac:chgData name="Gareth Evans" userId="56955619-e034-4739-9841-118fea7e6c06" providerId="ADAL" clId="{7ED641EA-294D-4EEA-BEAC-1066375AD88D}" dt="2025-10-03T15:01:27.252" v="121" actId="14100"/>
          <ac:picMkLst>
            <pc:docMk/>
            <pc:sldMk cId="1110645976" sldId="351"/>
            <ac:picMk id="5" creationId="{2A7B0D7B-24FB-61BB-4DE5-400077059E1C}"/>
          </ac:picMkLst>
        </pc:picChg>
      </pc:sldChg>
      <pc:sldChg chg="delSp modSp del mod">
        <pc:chgData name="Gareth Evans" userId="56955619-e034-4739-9841-118fea7e6c06" providerId="ADAL" clId="{7ED641EA-294D-4EEA-BEAC-1066375AD88D}" dt="2025-10-03T15:25:54.494" v="249" actId="47"/>
        <pc:sldMkLst>
          <pc:docMk/>
          <pc:sldMk cId="2023648010" sldId="364"/>
        </pc:sldMkLst>
      </pc:sldChg>
      <pc:sldChg chg="modSp mod">
        <pc:chgData name="Gareth Evans" userId="56955619-e034-4739-9841-118fea7e6c06" providerId="ADAL" clId="{7ED641EA-294D-4EEA-BEAC-1066375AD88D}" dt="2025-10-03T16:06:53.992" v="603" actId="14100"/>
        <pc:sldMkLst>
          <pc:docMk/>
          <pc:sldMk cId="502285763" sldId="450"/>
        </pc:sldMkLst>
        <pc:spChg chg="mod">
          <ac:chgData name="Gareth Evans" userId="56955619-e034-4739-9841-118fea7e6c06" providerId="ADAL" clId="{7ED641EA-294D-4EEA-BEAC-1066375AD88D}" dt="2025-10-03T16:06:53.992" v="603" actId="14100"/>
          <ac:spMkLst>
            <pc:docMk/>
            <pc:sldMk cId="502285763" sldId="450"/>
            <ac:spMk id="2" creationId="{0B21ABF8-7B45-4EBE-9EAD-566E6E3A107C}"/>
          </ac:spMkLst>
        </pc:spChg>
        <pc:spChg chg="mod">
          <ac:chgData name="Gareth Evans" userId="56955619-e034-4739-9841-118fea7e6c06" providerId="ADAL" clId="{7ED641EA-294D-4EEA-BEAC-1066375AD88D}" dt="2025-10-03T16:05:34.239" v="539" actId="1076"/>
          <ac:spMkLst>
            <pc:docMk/>
            <pc:sldMk cId="502285763" sldId="450"/>
            <ac:spMk id="3" creationId="{90ED22B2-0361-4431-9B97-85242471C6DA}"/>
          </ac:spMkLst>
        </pc:spChg>
        <pc:picChg chg="mod">
          <ac:chgData name="Gareth Evans" userId="56955619-e034-4739-9841-118fea7e6c06" providerId="ADAL" clId="{7ED641EA-294D-4EEA-BEAC-1066375AD88D}" dt="2025-10-03T16:01:18.263" v="405" actId="1076"/>
          <ac:picMkLst>
            <pc:docMk/>
            <pc:sldMk cId="502285763" sldId="450"/>
            <ac:picMk id="1028" creationId="{05E8B3BB-F3A6-463C-8537-70CAC96C72AB}"/>
          </ac:picMkLst>
        </pc:picChg>
      </pc:sldChg>
      <pc:sldChg chg="ord">
        <pc:chgData name="Gareth Evans" userId="56955619-e034-4739-9841-118fea7e6c06" providerId="ADAL" clId="{7ED641EA-294D-4EEA-BEAC-1066375AD88D}" dt="2025-10-03T15:54:59.188" v="330"/>
        <pc:sldMkLst>
          <pc:docMk/>
          <pc:sldMk cId="1607621334" sldId="461"/>
        </pc:sldMkLst>
      </pc:sldChg>
      <pc:sldChg chg="ord">
        <pc:chgData name="Gareth Evans" userId="56955619-e034-4739-9841-118fea7e6c06" providerId="ADAL" clId="{7ED641EA-294D-4EEA-BEAC-1066375AD88D}" dt="2025-10-03T15:34:42.942" v="284"/>
        <pc:sldMkLst>
          <pc:docMk/>
          <pc:sldMk cId="1309186808" sldId="472"/>
        </pc:sldMkLst>
      </pc:sldChg>
      <pc:sldChg chg="ord">
        <pc:chgData name="Gareth Evans" userId="56955619-e034-4739-9841-118fea7e6c06" providerId="ADAL" clId="{7ED641EA-294D-4EEA-BEAC-1066375AD88D}" dt="2025-10-03T15:06:42.475" v="176"/>
        <pc:sldMkLst>
          <pc:docMk/>
          <pc:sldMk cId="3452564183" sldId="483"/>
        </pc:sldMkLst>
      </pc:sldChg>
      <pc:sldChg chg="ord">
        <pc:chgData name="Gareth Evans" userId="56955619-e034-4739-9841-118fea7e6c06" providerId="ADAL" clId="{7ED641EA-294D-4EEA-BEAC-1066375AD88D}" dt="2025-10-03T15:34:11.009" v="278"/>
        <pc:sldMkLst>
          <pc:docMk/>
          <pc:sldMk cId="4083732365" sldId="484"/>
        </pc:sldMkLst>
      </pc:sldChg>
      <pc:sldChg chg="del">
        <pc:chgData name="Gareth Evans" userId="56955619-e034-4739-9841-118fea7e6c06" providerId="ADAL" clId="{7ED641EA-294D-4EEA-BEAC-1066375AD88D}" dt="2025-10-03T16:08:11.936" v="604" actId="47"/>
        <pc:sldMkLst>
          <pc:docMk/>
          <pc:sldMk cId="1744666910" sldId="494"/>
        </pc:sldMkLst>
      </pc:sldChg>
      <pc:sldChg chg="ord modNotesTx">
        <pc:chgData name="Gareth Evans" userId="56955619-e034-4739-9841-118fea7e6c06" providerId="ADAL" clId="{7ED641EA-294D-4EEA-BEAC-1066375AD88D}" dt="2025-10-07T09:58:56.589" v="634" actId="6549"/>
        <pc:sldMkLst>
          <pc:docMk/>
          <pc:sldMk cId="158143979" sldId="497"/>
        </pc:sldMkLst>
      </pc:sldChg>
      <pc:sldChg chg="modSp mod">
        <pc:chgData name="Gareth Evans" userId="56955619-e034-4739-9841-118fea7e6c06" providerId="ADAL" clId="{7ED641EA-294D-4EEA-BEAC-1066375AD88D}" dt="2025-10-03T14:54:10.748" v="14" actId="1076"/>
        <pc:sldMkLst>
          <pc:docMk/>
          <pc:sldMk cId="460631992" sldId="500"/>
        </pc:sldMkLst>
        <pc:spChg chg="mod">
          <ac:chgData name="Gareth Evans" userId="56955619-e034-4739-9841-118fea7e6c06" providerId="ADAL" clId="{7ED641EA-294D-4EEA-BEAC-1066375AD88D}" dt="2025-10-03T14:54:10.748" v="14" actId="1076"/>
          <ac:spMkLst>
            <pc:docMk/>
            <pc:sldMk cId="460631992" sldId="500"/>
            <ac:spMk id="5" creationId="{DA46ED1E-5357-3847-0BDD-12BBB6730AB3}"/>
          </ac:spMkLst>
        </pc:spChg>
      </pc:sldChg>
      <pc:sldChg chg="modNotesTx">
        <pc:chgData name="Gareth Evans" userId="56955619-e034-4739-9841-118fea7e6c06" providerId="ADAL" clId="{7ED641EA-294D-4EEA-BEAC-1066375AD88D}" dt="2025-10-07T09:59:03.341" v="635" actId="6549"/>
        <pc:sldMkLst>
          <pc:docMk/>
          <pc:sldMk cId="11326281" sldId="501"/>
        </pc:sldMkLst>
      </pc:sldChg>
      <pc:sldChg chg="modSp mod">
        <pc:chgData name="Gareth Evans" userId="56955619-e034-4739-9841-118fea7e6c06" providerId="ADAL" clId="{7ED641EA-294D-4EEA-BEAC-1066375AD88D}" dt="2025-10-03T15:45:44.116" v="323" actId="6549"/>
        <pc:sldMkLst>
          <pc:docMk/>
          <pc:sldMk cId="4271889076" sldId="502"/>
        </pc:sldMkLst>
        <pc:spChg chg="mod">
          <ac:chgData name="Gareth Evans" userId="56955619-e034-4739-9841-118fea7e6c06" providerId="ADAL" clId="{7ED641EA-294D-4EEA-BEAC-1066375AD88D}" dt="2025-10-03T15:45:44.116" v="323" actId="6549"/>
          <ac:spMkLst>
            <pc:docMk/>
            <pc:sldMk cId="4271889076" sldId="502"/>
            <ac:spMk id="6" creationId="{9FDFBC13-DF3B-2534-0A57-6EEACEFC900C}"/>
          </ac:spMkLst>
        </pc:spChg>
        <pc:spChg chg="mod">
          <ac:chgData name="Gareth Evans" userId="56955619-e034-4739-9841-118fea7e6c06" providerId="ADAL" clId="{7ED641EA-294D-4EEA-BEAC-1066375AD88D}" dt="2025-10-03T15:39:42.087" v="312" actId="6549"/>
          <ac:spMkLst>
            <pc:docMk/>
            <pc:sldMk cId="4271889076" sldId="502"/>
            <ac:spMk id="8" creationId="{24685DEA-BB0F-6B85-0C47-4A662CA7BA71}"/>
          </ac:spMkLst>
        </pc:spChg>
      </pc:sldChg>
      <pc:sldChg chg="modNotesTx">
        <pc:chgData name="Gareth Evans" userId="56955619-e034-4739-9841-118fea7e6c06" providerId="ADAL" clId="{7ED641EA-294D-4EEA-BEAC-1066375AD88D}" dt="2025-10-07T09:59:14.698" v="637" actId="6549"/>
        <pc:sldMkLst>
          <pc:docMk/>
          <pc:sldMk cId="4286756714" sldId="503"/>
        </pc:sldMkLst>
      </pc:sldChg>
      <pc:sldChg chg="modSp del mod">
        <pc:chgData name="Gareth Evans" userId="56955619-e034-4739-9841-118fea7e6c06" providerId="ADAL" clId="{7ED641EA-294D-4EEA-BEAC-1066375AD88D}" dt="2025-10-03T15:59:01.056" v="363" actId="47"/>
        <pc:sldMkLst>
          <pc:docMk/>
          <pc:sldMk cId="678094059" sldId="504"/>
        </pc:sldMkLst>
      </pc:sldChg>
      <pc:sldChg chg="modNotesTx">
        <pc:chgData name="Gareth Evans" userId="56955619-e034-4739-9841-118fea7e6c06" providerId="ADAL" clId="{7ED641EA-294D-4EEA-BEAC-1066375AD88D}" dt="2025-10-07T09:59:08.819" v="636" actId="6549"/>
        <pc:sldMkLst>
          <pc:docMk/>
          <pc:sldMk cId="2715869329" sldId="507"/>
        </pc:sldMkLst>
      </pc:sldChg>
      <pc:sldChg chg="modSp mod">
        <pc:chgData name="Gareth Evans" userId="56955619-e034-4739-9841-118fea7e6c06" providerId="ADAL" clId="{7ED641EA-294D-4EEA-BEAC-1066375AD88D}" dt="2025-10-03T15:28:38.378" v="276" actId="20577"/>
        <pc:sldMkLst>
          <pc:docMk/>
          <pc:sldMk cId="184575725" sldId="509"/>
        </pc:sldMkLst>
        <pc:spChg chg="mod">
          <ac:chgData name="Gareth Evans" userId="56955619-e034-4739-9841-118fea7e6c06" providerId="ADAL" clId="{7ED641EA-294D-4EEA-BEAC-1066375AD88D}" dt="2025-10-03T15:28:38.378" v="276" actId="20577"/>
          <ac:spMkLst>
            <pc:docMk/>
            <pc:sldMk cId="184575725" sldId="509"/>
            <ac:spMk id="3" creationId="{BC1C08FC-2317-49A0-8C75-37AEDDBC6902}"/>
          </ac:spMkLst>
        </pc:spChg>
      </pc:sldChg>
      <pc:sldChg chg="modSp mod modNotesTx">
        <pc:chgData name="Gareth Evans" userId="56955619-e034-4739-9841-118fea7e6c06" providerId="ADAL" clId="{7ED641EA-294D-4EEA-BEAC-1066375AD88D}" dt="2025-10-07T09:59:20.748" v="638" actId="6549"/>
        <pc:sldMkLst>
          <pc:docMk/>
          <pc:sldMk cId="1634979329" sldId="510"/>
        </pc:sldMkLst>
        <pc:spChg chg="mod">
          <ac:chgData name="Gareth Evans" userId="56955619-e034-4739-9841-118fea7e6c06" providerId="ADAL" clId="{7ED641EA-294D-4EEA-BEAC-1066375AD88D}" dt="2025-10-03T15:38:26.572" v="294" actId="1076"/>
          <ac:spMkLst>
            <pc:docMk/>
            <pc:sldMk cId="1634979329" sldId="510"/>
            <ac:spMk id="4" creationId="{B27E3F34-A05F-5EE4-3973-2B34E44E422A}"/>
          </ac:spMkLst>
        </pc:spChg>
      </pc:sldChg>
      <pc:sldChg chg="add del ord">
        <pc:chgData name="Gareth Evans" userId="56955619-e034-4739-9841-118fea7e6c06" providerId="ADAL" clId="{7ED641EA-294D-4EEA-BEAC-1066375AD88D}" dt="2025-10-03T15:55:28.083" v="332"/>
        <pc:sldMkLst>
          <pc:docMk/>
          <pc:sldMk cId="2617346875" sldId="520"/>
        </pc:sldMkLst>
      </pc:sldChg>
      <pc:sldChg chg="addSp modSp new mod">
        <pc:chgData name="Gareth Evans" userId="56955619-e034-4739-9841-118fea7e6c06" providerId="ADAL" clId="{7ED641EA-294D-4EEA-BEAC-1066375AD88D}" dt="2025-09-25T15:51:41.629" v="12" actId="1076"/>
        <pc:sldMkLst>
          <pc:docMk/>
          <pc:sldMk cId="2548141596" sldId="521"/>
        </pc:sldMkLst>
        <pc:spChg chg="add mod">
          <ac:chgData name="Gareth Evans" userId="56955619-e034-4739-9841-118fea7e6c06" providerId="ADAL" clId="{7ED641EA-294D-4EEA-BEAC-1066375AD88D}" dt="2025-09-25T15:51:41.629" v="12" actId="1076"/>
          <ac:spMkLst>
            <pc:docMk/>
            <pc:sldMk cId="2548141596" sldId="521"/>
            <ac:spMk id="3" creationId="{B52A01A4-FAA5-A81D-269C-131AD91DB145}"/>
          </ac:spMkLst>
        </pc:spChg>
        <pc:picChg chg="add mod">
          <ac:chgData name="Gareth Evans" userId="56955619-e034-4739-9841-118fea7e6c06" providerId="ADAL" clId="{7ED641EA-294D-4EEA-BEAC-1066375AD88D}" dt="2025-09-25T15:51:38.685" v="11" actId="1076"/>
          <ac:picMkLst>
            <pc:docMk/>
            <pc:sldMk cId="2548141596" sldId="521"/>
            <ac:picMk id="5" creationId="{79A7DFA5-BEB9-7A76-14EE-C4FEC2861D33}"/>
          </ac:picMkLst>
        </pc:picChg>
      </pc:sldChg>
      <pc:sldChg chg="addSp modSp new mod modAnim">
        <pc:chgData name="Gareth Evans" userId="56955619-e034-4739-9841-118fea7e6c06" providerId="ADAL" clId="{7ED641EA-294D-4EEA-BEAC-1066375AD88D}" dt="2025-10-03T15:25:44.069" v="248"/>
        <pc:sldMkLst>
          <pc:docMk/>
          <pc:sldMk cId="2228946874" sldId="522"/>
        </pc:sldMkLst>
        <pc:spChg chg="add mod">
          <ac:chgData name="Gareth Evans" userId="56955619-e034-4739-9841-118fea7e6c06" providerId="ADAL" clId="{7ED641EA-294D-4EEA-BEAC-1066375AD88D}" dt="2025-10-03T15:24:05.695" v="213" actId="1076"/>
          <ac:spMkLst>
            <pc:docMk/>
            <pc:sldMk cId="2228946874" sldId="522"/>
            <ac:spMk id="2" creationId="{F6143F68-15F7-E550-C509-C7E55DFA8F16}"/>
          </ac:spMkLst>
        </pc:spChg>
        <pc:spChg chg="add mod">
          <ac:chgData name="Gareth Evans" userId="56955619-e034-4739-9841-118fea7e6c06" providerId="ADAL" clId="{7ED641EA-294D-4EEA-BEAC-1066375AD88D}" dt="2025-10-03T15:25:21.228" v="240" actId="1076"/>
          <ac:spMkLst>
            <pc:docMk/>
            <pc:sldMk cId="2228946874" sldId="522"/>
            <ac:spMk id="3" creationId="{C6A4675F-D0ED-9234-380E-4F666F894513}"/>
          </ac:spMkLst>
        </pc:spChg>
      </pc:sldChg>
      <pc:sldChg chg="new del">
        <pc:chgData name="Gareth Evans" userId="56955619-e034-4739-9841-118fea7e6c06" providerId="ADAL" clId="{7ED641EA-294D-4EEA-BEAC-1066375AD88D}" dt="2025-10-03T15:55:31.765" v="333" actId="47"/>
        <pc:sldMkLst>
          <pc:docMk/>
          <pc:sldMk cId="1314778143" sldId="523"/>
        </pc:sldMkLst>
      </pc:sldChg>
      <pc:sldChg chg="new del">
        <pc:chgData name="Gareth Evans" userId="56955619-e034-4739-9841-118fea7e6c06" providerId="ADAL" clId="{7ED641EA-294D-4EEA-BEAC-1066375AD88D}" dt="2025-10-03T15:25:58.326" v="250" actId="47"/>
        <pc:sldMkLst>
          <pc:docMk/>
          <pc:sldMk cId="2574445777" sldId="523"/>
        </pc:sldMkLst>
      </pc:sldChg>
      <pc:sldChg chg="new add del">
        <pc:chgData name="Gareth Evans" userId="56955619-e034-4739-9841-118fea7e6c06" providerId="ADAL" clId="{7ED641EA-294D-4EEA-BEAC-1066375AD88D}" dt="2025-10-03T15:26:35.789" v="258" actId="47"/>
        <pc:sldMkLst>
          <pc:docMk/>
          <pc:sldMk cId="3126513301" sldId="524"/>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2495A0-5C91-4CD1-AB4E-05B071317A4F}"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999AD120-14CC-4385-9C9C-E350352557C1}">
      <dgm:prSet phldrT="[Text]"/>
      <dgm:spPr/>
      <dgm:t>
        <a:bodyPr/>
        <a:lstStyle/>
        <a:p>
          <a:r>
            <a:rPr lang="en-GB" dirty="0"/>
            <a:t>Context of influence</a:t>
          </a:r>
        </a:p>
      </dgm:t>
    </dgm:pt>
    <dgm:pt modelId="{A0B5C8C3-F5A3-47B6-88AC-1B03E6FFD90E}" type="parTrans" cxnId="{674142EA-5DF9-43E5-888E-F641582B6E69}">
      <dgm:prSet/>
      <dgm:spPr/>
      <dgm:t>
        <a:bodyPr/>
        <a:lstStyle/>
        <a:p>
          <a:endParaRPr lang="en-GB"/>
        </a:p>
      </dgm:t>
    </dgm:pt>
    <dgm:pt modelId="{AF758F3C-10E5-49B2-A23E-5564870392A3}" type="sibTrans" cxnId="{674142EA-5DF9-43E5-888E-F641582B6E69}">
      <dgm:prSet/>
      <dgm:spPr/>
      <dgm:t>
        <a:bodyPr/>
        <a:lstStyle/>
        <a:p>
          <a:endParaRPr lang="en-GB"/>
        </a:p>
      </dgm:t>
    </dgm:pt>
    <dgm:pt modelId="{671B0974-BDF0-4A70-80FD-E7D6D5BABE56}">
      <dgm:prSet phldrT="[Text]"/>
      <dgm:spPr/>
      <dgm:t>
        <a:bodyPr/>
        <a:lstStyle/>
        <a:p>
          <a:r>
            <a:rPr lang="en-GB" dirty="0"/>
            <a:t>Context of practice</a:t>
          </a:r>
        </a:p>
      </dgm:t>
    </dgm:pt>
    <dgm:pt modelId="{38AEE5B6-128F-497B-BBA2-F8A358A6EBA6}" type="parTrans" cxnId="{C948A432-92BF-40B7-BA93-4AFE50E210EC}">
      <dgm:prSet/>
      <dgm:spPr/>
      <dgm:t>
        <a:bodyPr/>
        <a:lstStyle/>
        <a:p>
          <a:endParaRPr lang="en-GB"/>
        </a:p>
      </dgm:t>
    </dgm:pt>
    <dgm:pt modelId="{D4E1A167-F075-4519-94BF-A5F1167B266B}" type="sibTrans" cxnId="{C948A432-92BF-40B7-BA93-4AFE50E210EC}">
      <dgm:prSet/>
      <dgm:spPr/>
      <dgm:t>
        <a:bodyPr/>
        <a:lstStyle/>
        <a:p>
          <a:endParaRPr lang="en-GB"/>
        </a:p>
      </dgm:t>
    </dgm:pt>
    <dgm:pt modelId="{7E46345A-EA97-45E1-8513-499095C4115F}">
      <dgm:prSet phldrT="[Text]"/>
      <dgm:spPr/>
      <dgm:t>
        <a:bodyPr/>
        <a:lstStyle/>
        <a:p>
          <a:r>
            <a:rPr lang="en-GB" dirty="0"/>
            <a:t>Context of text production</a:t>
          </a:r>
        </a:p>
      </dgm:t>
    </dgm:pt>
    <dgm:pt modelId="{AFD30D74-8EE4-4CAC-A31C-EFAAB5C7B178}" type="parTrans" cxnId="{C386C7CA-B84A-4B81-8321-27E9C2AC27FC}">
      <dgm:prSet/>
      <dgm:spPr/>
      <dgm:t>
        <a:bodyPr/>
        <a:lstStyle/>
        <a:p>
          <a:endParaRPr lang="en-GB"/>
        </a:p>
      </dgm:t>
    </dgm:pt>
    <dgm:pt modelId="{0C77FD53-177B-44A6-98C3-84646CA4397E}" type="sibTrans" cxnId="{C386C7CA-B84A-4B81-8321-27E9C2AC27FC}">
      <dgm:prSet/>
      <dgm:spPr/>
      <dgm:t>
        <a:bodyPr/>
        <a:lstStyle/>
        <a:p>
          <a:endParaRPr lang="en-GB"/>
        </a:p>
      </dgm:t>
    </dgm:pt>
    <dgm:pt modelId="{BEEA07AE-0BE2-42BF-BDC4-FC330BC68B25}" type="pres">
      <dgm:prSet presAssocID="{F32495A0-5C91-4CD1-AB4E-05B071317A4F}" presName="Name0" presStyleCnt="0">
        <dgm:presLayoutVars>
          <dgm:dir/>
          <dgm:resizeHandles val="exact"/>
        </dgm:presLayoutVars>
      </dgm:prSet>
      <dgm:spPr/>
    </dgm:pt>
    <dgm:pt modelId="{24F90F2F-86EB-4325-ACEF-A8CDDBC0FC79}" type="pres">
      <dgm:prSet presAssocID="{999AD120-14CC-4385-9C9C-E350352557C1}" presName="node" presStyleLbl="node1" presStyleIdx="0" presStyleCnt="3">
        <dgm:presLayoutVars>
          <dgm:bulletEnabled val="1"/>
        </dgm:presLayoutVars>
      </dgm:prSet>
      <dgm:spPr/>
    </dgm:pt>
    <dgm:pt modelId="{9EE81798-6D11-4230-B81D-4D07F9FA9093}" type="pres">
      <dgm:prSet presAssocID="{AF758F3C-10E5-49B2-A23E-5564870392A3}" presName="sibTrans" presStyleLbl="sibTrans2D1" presStyleIdx="0" presStyleCnt="3"/>
      <dgm:spPr/>
    </dgm:pt>
    <dgm:pt modelId="{788EE8AA-01B7-48DC-849E-482C2947EDC2}" type="pres">
      <dgm:prSet presAssocID="{AF758F3C-10E5-49B2-A23E-5564870392A3}" presName="connectorText" presStyleLbl="sibTrans2D1" presStyleIdx="0" presStyleCnt="3"/>
      <dgm:spPr/>
    </dgm:pt>
    <dgm:pt modelId="{B9351E19-F56A-4133-9A86-4090C03F5691}" type="pres">
      <dgm:prSet presAssocID="{671B0974-BDF0-4A70-80FD-E7D6D5BABE56}" presName="node" presStyleLbl="node1" presStyleIdx="1" presStyleCnt="3">
        <dgm:presLayoutVars>
          <dgm:bulletEnabled val="1"/>
        </dgm:presLayoutVars>
      </dgm:prSet>
      <dgm:spPr/>
    </dgm:pt>
    <dgm:pt modelId="{57881149-5F48-4335-9613-B15BDC7347C3}" type="pres">
      <dgm:prSet presAssocID="{D4E1A167-F075-4519-94BF-A5F1167B266B}" presName="sibTrans" presStyleLbl="sibTrans2D1" presStyleIdx="1" presStyleCnt="3"/>
      <dgm:spPr/>
    </dgm:pt>
    <dgm:pt modelId="{6533E9CC-0432-4384-9EA9-00475AECE95F}" type="pres">
      <dgm:prSet presAssocID="{D4E1A167-F075-4519-94BF-A5F1167B266B}" presName="connectorText" presStyleLbl="sibTrans2D1" presStyleIdx="1" presStyleCnt="3"/>
      <dgm:spPr/>
    </dgm:pt>
    <dgm:pt modelId="{F33C9A86-B68F-4A96-94F6-D97E8F2A499F}" type="pres">
      <dgm:prSet presAssocID="{7E46345A-EA97-45E1-8513-499095C4115F}" presName="node" presStyleLbl="node1" presStyleIdx="2" presStyleCnt="3">
        <dgm:presLayoutVars>
          <dgm:bulletEnabled val="1"/>
        </dgm:presLayoutVars>
      </dgm:prSet>
      <dgm:spPr/>
    </dgm:pt>
    <dgm:pt modelId="{D9BD24FD-2EA6-4555-A754-C2E9EB3ADEFC}" type="pres">
      <dgm:prSet presAssocID="{0C77FD53-177B-44A6-98C3-84646CA4397E}" presName="sibTrans" presStyleLbl="sibTrans2D1" presStyleIdx="2" presStyleCnt="3"/>
      <dgm:spPr/>
    </dgm:pt>
    <dgm:pt modelId="{CCC36946-7917-4DD2-B975-279FED0E3D13}" type="pres">
      <dgm:prSet presAssocID="{0C77FD53-177B-44A6-98C3-84646CA4397E}" presName="connectorText" presStyleLbl="sibTrans2D1" presStyleIdx="2" presStyleCnt="3"/>
      <dgm:spPr/>
    </dgm:pt>
  </dgm:ptLst>
  <dgm:cxnLst>
    <dgm:cxn modelId="{182FBA0C-EB58-4653-941B-CF4AD1873F18}" type="presOf" srcId="{0C77FD53-177B-44A6-98C3-84646CA4397E}" destId="{CCC36946-7917-4DD2-B975-279FED0E3D13}" srcOrd="1" destOrd="0" presId="urn:microsoft.com/office/officeart/2005/8/layout/cycle7"/>
    <dgm:cxn modelId="{83E30917-8F05-4DD9-B0C1-8726A1465FDE}" type="presOf" srcId="{D4E1A167-F075-4519-94BF-A5F1167B266B}" destId="{57881149-5F48-4335-9613-B15BDC7347C3}" srcOrd="0" destOrd="0" presId="urn:microsoft.com/office/officeart/2005/8/layout/cycle7"/>
    <dgm:cxn modelId="{90598925-100A-487F-AB78-7E89FE5D9927}" type="presOf" srcId="{AF758F3C-10E5-49B2-A23E-5564870392A3}" destId="{9EE81798-6D11-4230-B81D-4D07F9FA9093}" srcOrd="0" destOrd="0" presId="urn:microsoft.com/office/officeart/2005/8/layout/cycle7"/>
    <dgm:cxn modelId="{C948A432-92BF-40B7-BA93-4AFE50E210EC}" srcId="{F32495A0-5C91-4CD1-AB4E-05B071317A4F}" destId="{671B0974-BDF0-4A70-80FD-E7D6D5BABE56}" srcOrd="1" destOrd="0" parTransId="{38AEE5B6-128F-497B-BBA2-F8A358A6EBA6}" sibTransId="{D4E1A167-F075-4519-94BF-A5F1167B266B}"/>
    <dgm:cxn modelId="{B0982063-87EE-42AC-BC0D-1A5C4B682E9E}" type="presOf" srcId="{F32495A0-5C91-4CD1-AB4E-05B071317A4F}" destId="{BEEA07AE-0BE2-42BF-BDC4-FC330BC68B25}" srcOrd="0" destOrd="0" presId="urn:microsoft.com/office/officeart/2005/8/layout/cycle7"/>
    <dgm:cxn modelId="{1242B063-3E6B-4660-B9E9-7024F04A2BC0}" type="presOf" srcId="{0C77FD53-177B-44A6-98C3-84646CA4397E}" destId="{D9BD24FD-2EA6-4555-A754-C2E9EB3ADEFC}" srcOrd="0" destOrd="0" presId="urn:microsoft.com/office/officeart/2005/8/layout/cycle7"/>
    <dgm:cxn modelId="{5A534B84-0B2F-4F76-95F3-F398C31CB25F}" type="presOf" srcId="{AF758F3C-10E5-49B2-A23E-5564870392A3}" destId="{788EE8AA-01B7-48DC-849E-482C2947EDC2}" srcOrd="1" destOrd="0" presId="urn:microsoft.com/office/officeart/2005/8/layout/cycle7"/>
    <dgm:cxn modelId="{507C9389-65A8-433B-A0F3-43B4B6D322D0}" type="presOf" srcId="{7E46345A-EA97-45E1-8513-499095C4115F}" destId="{F33C9A86-B68F-4A96-94F6-D97E8F2A499F}" srcOrd="0" destOrd="0" presId="urn:microsoft.com/office/officeart/2005/8/layout/cycle7"/>
    <dgm:cxn modelId="{C386C7CA-B84A-4B81-8321-27E9C2AC27FC}" srcId="{F32495A0-5C91-4CD1-AB4E-05B071317A4F}" destId="{7E46345A-EA97-45E1-8513-499095C4115F}" srcOrd="2" destOrd="0" parTransId="{AFD30D74-8EE4-4CAC-A31C-EFAAB5C7B178}" sibTransId="{0C77FD53-177B-44A6-98C3-84646CA4397E}"/>
    <dgm:cxn modelId="{D052BCDD-7CA2-4CC4-A445-5C5CFD6D1ACB}" type="presOf" srcId="{D4E1A167-F075-4519-94BF-A5F1167B266B}" destId="{6533E9CC-0432-4384-9EA9-00475AECE95F}" srcOrd="1" destOrd="0" presId="urn:microsoft.com/office/officeart/2005/8/layout/cycle7"/>
    <dgm:cxn modelId="{674142EA-5DF9-43E5-888E-F641582B6E69}" srcId="{F32495A0-5C91-4CD1-AB4E-05B071317A4F}" destId="{999AD120-14CC-4385-9C9C-E350352557C1}" srcOrd="0" destOrd="0" parTransId="{A0B5C8C3-F5A3-47B6-88AC-1B03E6FFD90E}" sibTransId="{AF758F3C-10E5-49B2-A23E-5564870392A3}"/>
    <dgm:cxn modelId="{B70A00F9-2E82-48D7-AD6D-D210ABE366E1}" type="presOf" srcId="{671B0974-BDF0-4A70-80FD-E7D6D5BABE56}" destId="{B9351E19-F56A-4133-9A86-4090C03F5691}" srcOrd="0" destOrd="0" presId="urn:microsoft.com/office/officeart/2005/8/layout/cycle7"/>
    <dgm:cxn modelId="{3C2F26FB-49AC-42FA-916B-3B09A9295162}" type="presOf" srcId="{999AD120-14CC-4385-9C9C-E350352557C1}" destId="{24F90F2F-86EB-4325-ACEF-A8CDDBC0FC79}" srcOrd="0" destOrd="0" presId="urn:microsoft.com/office/officeart/2005/8/layout/cycle7"/>
    <dgm:cxn modelId="{64EBE189-EADA-4E1E-859B-664F5EACB2E4}" type="presParOf" srcId="{BEEA07AE-0BE2-42BF-BDC4-FC330BC68B25}" destId="{24F90F2F-86EB-4325-ACEF-A8CDDBC0FC79}" srcOrd="0" destOrd="0" presId="urn:microsoft.com/office/officeart/2005/8/layout/cycle7"/>
    <dgm:cxn modelId="{7429E755-3F0D-4DFD-BC4C-2EC143A3DDE7}" type="presParOf" srcId="{BEEA07AE-0BE2-42BF-BDC4-FC330BC68B25}" destId="{9EE81798-6D11-4230-B81D-4D07F9FA9093}" srcOrd="1" destOrd="0" presId="urn:microsoft.com/office/officeart/2005/8/layout/cycle7"/>
    <dgm:cxn modelId="{3F1D786D-3FA7-43AD-A118-C8AD40240D75}" type="presParOf" srcId="{9EE81798-6D11-4230-B81D-4D07F9FA9093}" destId="{788EE8AA-01B7-48DC-849E-482C2947EDC2}" srcOrd="0" destOrd="0" presId="urn:microsoft.com/office/officeart/2005/8/layout/cycle7"/>
    <dgm:cxn modelId="{BC49A9C7-D48E-438A-B54A-FF4ACA99666A}" type="presParOf" srcId="{BEEA07AE-0BE2-42BF-BDC4-FC330BC68B25}" destId="{B9351E19-F56A-4133-9A86-4090C03F5691}" srcOrd="2" destOrd="0" presId="urn:microsoft.com/office/officeart/2005/8/layout/cycle7"/>
    <dgm:cxn modelId="{A7AAA329-151A-42BE-9D73-A41ED71B910C}" type="presParOf" srcId="{BEEA07AE-0BE2-42BF-BDC4-FC330BC68B25}" destId="{57881149-5F48-4335-9613-B15BDC7347C3}" srcOrd="3" destOrd="0" presId="urn:microsoft.com/office/officeart/2005/8/layout/cycle7"/>
    <dgm:cxn modelId="{93E04646-4C36-45A8-8FA9-E08DACB17D85}" type="presParOf" srcId="{57881149-5F48-4335-9613-B15BDC7347C3}" destId="{6533E9CC-0432-4384-9EA9-00475AECE95F}" srcOrd="0" destOrd="0" presId="urn:microsoft.com/office/officeart/2005/8/layout/cycle7"/>
    <dgm:cxn modelId="{0ADFFBF5-3F8C-4870-A34D-F31AC0D01FCE}" type="presParOf" srcId="{BEEA07AE-0BE2-42BF-BDC4-FC330BC68B25}" destId="{F33C9A86-B68F-4A96-94F6-D97E8F2A499F}" srcOrd="4" destOrd="0" presId="urn:microsoft.com/office/officeart/2005/8/layout/cycle7"/>
    <dgm:cxn modelId="{4F9E7F26-D6F2-4D86-8EB5-7D39248DA174}" type="presParOf" srcId="{BEEA07AE-0BE2-42BF-BDC4-FC330BC68B25}" destId="{D9BD24FD-2EA6-4555-A754-C2E9EB3ADEFC}" srcOrd="5" destOrd="0" presId="urn:microsoft.com/office/officeart/2005/8/layout/cycle7"/>
    <dgm:cxn modelId="{FC97EF94-B792-4DD3-951C-10A1C943D5C8}" type="presParOf" srcId="{D9BD24FD-2EA6-4555-A754-C2E9EB3ADEFC}" destId="{CCC36946-7917-4DD2-B975-279FED0E3D13}"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3DDA9A-D0A6-40A6-A7D6-6880F136D5B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F6D6744-150B-460A-AD26-18068A09B14B}">
      <dgm:prSet/>
      <dgm:spPr/>
      <dgm:t>
        <a:bodyPr/>
        <a:lstStyle/>
        <a:p>
          <a:pPr>
            <a:lnSpc>
              <a:spcPct val="100000"/>
            </a:lnSpc>
          </a:pPr>
          <a:r>
            <a:rPr lang="en-GB" b="1"/>
            <a:t>Influence (macro) </a:t>
          </a:r>
          <a:r>
            <a:rPr lang="en-GB"/>
            <a:t>– which key people/groups influenced the development of the policy?</a:t>
          </a:r>
          <a:endParaRPr lang="en-US"/>
        </a:p>
      </dgm:t>
    </dgm:pt>
    <dgm:pt modelId="{9817A5B5-1453-4D6E-A2B4-E96659ED7875}" type="parTrans" cxnId="{8928E6DE-D6A7-4782-9E5F-D1759EC721E9}">
      <dgm:prSet/>
      <dgm:spPr/>
      <dgm:t>
        <a:bodyPr/>
        <a:lstStyle/>
        <a:p>
          <a:endParaRPr lang="en-US"/>
        </a:p>
      </dgm:t>
    </dgm:pt>
    <dgm:pt modelId="{5961BA3C-3DE4-496D-8CF3-C9D14AC1DF90}" type="sibTrans" cxnId="{8928E6DE-D6A7-4782-9E5F-D1759EC721E9}">
      <dgm:prSet/>
      <dgm:spPr/>
      <dgm:t>
        <a:bodyPr/>
        <a:lstStyle/>
        <a:p>
          <a:endParaRPr lang="en-US"/>
        </a:p>
      </dgm:t>
    </dgm:pt>
    <dgm:pt modelId="{0493C576-9CAB-4971-8DB8-375EFE5F4C40}">
      <dgm:prSet/>
      <dgm:spPr/>
      <dgm:t>
        <a:bodyPr/>
        <a:lstStyle/>
        <a:p>
          <a:pPr>
            <a:lnSpc>
              <a:spcPct val="100000"/>
            </a:lnSpc>
          </a:pPr>
          <a:r>
            <a:rPr lang="en-GB" b="1"/>
            <a:t>Text production (meso) </a:t>
          </a:r>
          <a:r>
            <a:rPr lang="en-GB"/>
            <a:t>– what policy texts were produced at the time and since, and what did they contain? In what ways did they open up/shut down opportunities for action?</a:t>
          </a:r>
          <a:endParaRPr lang="en-US"/>
        </a:p>
      </dgm:t>
    </dgm:pt>
    <dgm:pt modelId="{A49E4A95-3305-4565-84D7-941DEB4AAD1C}" type="parTrans" cxnId="{88C3EB3A-2B5D-46D2-B8BC-BD265B0A889C}">
      <dgm:prSet/>
      <dgm:spPr/>
      <dgm:t>
        <a:bodyPr/>
        <a:lstStyle/>
        <a:p>
          <a:endParaRPr lang="en-US"/>
        </a:p>
      </dgm:t>
    </dgm:pt>
    <dgm:pt modelId="{B271E11A-BF10-42EF-A9D5-819719037153}" type="sibTrans" cxnId="{88C3EB3A-2B5D-46D2-B8BC-BD265B0A889C}">
      <dgm:prSet/>
      <dgm:spPr/>
      <dgm:t>
        <a:bodyPr/>
        <a:lstStyle/>
        <a:p>
          <a:endParaRPr lang="en-US"/>
        </a:p>
      </dgm:t>
    </dgm:pt>
    <dgm:pt modelId="{A4CFA3F7-0037-4058-BED1-805B4B9B7946}">
      <dgm:prSet/>
      <dgm:spPr/>
      <dgm:t>
        <a:bodyPr/>
        <a:lstStyle/>
        <a:p>
          <a:pPr>
            <a:lnSpc>
              <a:spcPct val="100000"/>
            </a:lnSpc>
          </a:pPr>
          <a:r>
            <a:rPr lang="en-GB" b="1"/>
            <a:t>Practice (micro) </a:t>
          </a:r>
          <a:r>
            <a:rPr lang="en-GB"/>
            <a:t>– how were the policy texts interpreted in practice, and were there issues/challenges during implementation?</a:t>
          </a:r>
          <a:endParaRPr lang="en-US"/>
        </a:p>
      </dgm:t>
    </dgm:pt>
    <dgm:pt modelId="{23C4982F-1C0B-4B4A-BC3D-BB9DE26F6D99}" type="parTrans" cxnId="{DFB66FCD-A469-4141-873B-28EEF02C5AE3}">
      <dgm:prSet/>
      <dgm:spPr/>
      <dgm:t>
        <a:bodyPr/>
        <a:lstStyle/>
        <a:p>
          <a:endParaRPr lang="en-US"/>
        </a:p>
      </dgm:t>
    </dgm:pt>
    <dgm:pt modelId="{73DE7C84-3ED0-46C4-9640-FD577DFD6093}" type="sibTrans" cxnId="{DFB66FCD-A469-4141-873B-28EEF02C5AE3}">
      <dgm:prSet/>
      <dgm:spPr/>
      <dgm:t>
        <a:bodyPr/>
        <a:lstStyle/>
        <a:p>
          <a:endParaRPr lang="en-US"/>
        </a:p>
      </dgm:t>
    </dgm:pt>
    <dgm:pt modelId="{58EF8E59-702D-4495-8C94-45E9B1A838BA}" type="pres">
      <dgm:prSet presAssocID="{113DDA9A-D0A6-40A6-A7D6-6880F136D5BF}" presName="root" presStyleCnt="0">
        <dgm:presLayoutVars>
          <dgm:dir/>
          <dgm:resizeHandles val="exact"/>
        </dgm:presLayoutVars>
      </dgm:prSet>
      <dgm:spPr/>
    </dgm:pt>
    <dgm:pt modelId="{954D3260-A5D7-4B4A-B983-F131C2755E15}" type="pres">
      <dgm:prSet presAssocID="{0F6D6744-150B-460A-AD26-18068A09B14B}" presName="compNode" presStyleCnt="0"/>
      <dgm:spPr/>
    </dgm:pt>
    <dgm:pt modelId="{24D3F81C-0586-4741-9278-A91BDACAFDFF}" type="pres">
      <dgm:prSet presAssocID="{0F6D6744-150B-460A-AD26-18068A09B14B}" presName="bgRect" presStyleLbl="bgShp" presStyleIdx="0" presStyleCnt="3"/>
      <dgm:spPr/>
    </dgm:pt>
    <dgm:pt modelId="{6885487E-9CBE-4664-82AC-B03824AC6C1D}" type="pres">
      <dgm:prSet presAssocID="{0F6D6744-150B-460A-AD26-18068A09B1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559505D8-7B70-4761-BE87-5A651ED9EB2D}" type="pres">
      <dgm:prSet presAssocID="{0F6D6744-150B-460A-AD26-18068A09B14B}" presName="spaceRect" presStyleCnt="0"/>
      <dgm:spPr/>
    </dgm:pt>
    <dgm:pt modelId="{6D3B20D8-29DF-4CC0-A189-A53B8A662AA2}" type="pres">
      <dgm:prSet presAssocID="{0F6D6744-150B-460A-AD26-18068A09B14B}" presName="parTx" presStyleLbl="revTx" presStyleIdx="0" presStyleCnt="3">
        <dgm:presLayoutVars>
          <dgm:chMax val="0"/>
          <dgm:chPref val="0"/>
        </dgm:presLayoutVars>
      </dgm:prSet>
      <dgm:spPr/>
    </dgm:pt>
    <dgm:pt modelId="{69DB8EE7-971C-4C52-9FC8-A138A0A54D41}" type="pres">
      <dgm:prSet presAssocID="{5961BA3C-3DE4-496D-8CF3-C9D14AC1DF90}" presName="sibTrans" presStyleCnt="0"/>
      <dgm:spPr/>
    </dgm:pt>
    <dgm:pt modelId="{4DB0EE4F-C667-40C8-829B-380728D75DD5}" type="pres">
      <dgm:prSet presAssocID="{0493C576-9CAB-4971-8DB8-375EFE5F4C40}" presName="compNode" presStyleCnt="0"/>
      <dgm:spPr/>
    </dgm:pt>
    <dgm:pt modelId="{497B5E8A-00E3-413B-91AF-ED2593C1C3BA}" type="pres">
      <dgm:prSet presAssocID="{0493C576-9CAB-4971-8DB8-375EFE5F4C40}" presName="bgRect" presStyleLbl="bgShp" presStyleIdx="1" presStyleCnt="3"/>
      <dgm:spPr/>
    </dgm:pt>
    <dgm:pt modelId="{41D2039E-1818-4641-9A01-BDEB253BC5DE}" type="pres">
      <dgm:prSet presAssocID="{0493C576-9CAB-4971-8DB8-375EFE5F4C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4AECFDC6-E347-4B97-9497-4824391A8E9E}" type="pres">
      <dgm:prSet presAssocID="{0493C576-9CAB-4971-8DB8-375EFE5F4C40}" presName="spaceRect" presStyleCnt="0"/>
      <dgm:spPr/>
    </dgm:pt>
    <dgm:pt modelId="{47BDAA74-24D0-4E27-AD5F-41875B6F05FC}" type="pres">
      <dgm:prSet presAssocID="{0493C576-9CAB-4971-8DB8-375EFE5F4C40}" presName="parTx" presStyleLbl="revTx" presStyleIdx="1" presStyleCnt="3">
        <dgm:presLayoutVars>
          <dgm:chMax val="0"/>
          <dgm:chPref val="0"/>
        </dgm:presLayoutVars>
      </dgm:prSet>
      <dgm:spPr/>
    </dgm:pt>
    <dgm:pt modelId="{411DF382-5BA1-4CBD-A09F-36FD76629E26}" type="pres">
      <dgm:prSet presAssocID="{B271E11A-BF10-42EF-A9D5-819719037153}" presName="sibTrans" presStyleCnt="0"/>
      <dgm:spPr/>
    </dgm:pt>
    <dgm:pt modelId="{2451CCF5-FF87-47C7-9BD6-573DB64834A5}" type="pres">
      <dgm:prSet presAssocID="{A4CFA3F7-0037-4058-BED1-805B4B9B7946}" presName="compNode" presStyleCnt="0"/>
      <dgm:spPr/>
    </dgm:pt>
    <dgm:pt modelId="{ECDE0F91-D351-4C1D-983F-176C727D2BDE}" type="pres">
      <dgm:prSet presAssocID="{A4CFA3F7-0037-4058-BED1-805B4B9B7946}" presName="bgRect" presStyleLbl="bgShp" presStyleIdx="2" presStyleCnt="3"/>
      <dgm:spPr/>
    </dgm:pt>
    <dgm:pt modelId="{28A08BF3-E479-40D2-87E5-325D148AA50B}" type="pres">
      <dgm:prSet presAssocID="{A4CFA3F7-0037-4058-BED1-805B4B9B79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5E9EC679-30A6-49DC-BA89-EE377711B7BA}" type="pres">
      <dgm:prSet presAssocID="{A4CFA3F7-0037-4058-BED1-805B4B9B7946}" presName="spaceRect" presStyleCnt="0"/>
      <dgm:spPr/>
    </dgm:pt>
    <dgm:pt modelId="{ECD2E977-F04F-4AA2-80DD-45DC1C5F938A}" type="pres">
      <dgm:prSet presAssocID="{A4CFA3F7-0037-4058-BED1-805B4B9B7946}" presName="parTx" presStyleLbl="revTx" presStyleIdx="2" presStyleCnt="3">
        <dgm:presLayoutVars>
          <dgm:chMax val="0"/>
          <dgm:chPref val="0"/>
        </dgm:presLayoutVars>
      </dgm:prSet>
      <dgm:spPr/>
    </dgm:pt>
  </dgm:ptLst>
  <dgm:cxnLst>
    <dgm:cxn modelId="{1AB75937-0E6B-4018-96FA-3FC3D670003B}" type="presOf" srcId="{0493C576-9CAB-4971-8DB8-375EFE5F4C40}" destId="{47BDAA74-24D0-4E27-AD5F-41875B6F05FC}" srcOrd="0" destOrd="0" presId="urn:microsoft.com/office/officeart/2018/2/layout/IconVerticalSolidList"/>
    <dgm:cxn modelId="{88C3EB3A-2B5D-46D2-B8BC-BD265B0A889C}" srcId="{113DDA9A-D0A6-40A6-A7D6-6880F136D5BF}" destId="{0493C576-9CAB-4971-8DB8-375EFE5F4C40}" srcOrd="1" destOrd="0" parTransId="{A49E4A95-3305-4565-84D7-941DEB4AAD1C}" sibTransId="{B271E11A-BF10-42EF-A9D5-819719037153}"/>
    <dgm:cxn modelId="{C1344F5E-CF90-4BA2-B8E4-1A619C44CD46}" type="presOf" srcId="{113DDA9A-D0A6-40A6-A7D6-6880F136D5BF}" destId="{58EF8E59-702D-4495-8C94-45E9B1A838BA}" srcOrd="0" destOrd="0" presId="urn:microsoft.com/office/officeart/2018/2/layout/IconVerticalSolidList"/>
    <dgm:cxn modelId="{DFB66FCD-A469-4141-873B-28EEF02C5AE3}" srcId="{113DDA9A-D0A6-40A6-A7D6-6880F136D5BF}" destId="{A4CFA3F7-0037-4058-BED1-805B4B9B7946}" srcOrd="2" destOrd="0" parTransId="{23C4982F-1C0B-4B4A-BC3D-BB9DE26F6D99}" sibTransId="{73DE7C84-3ED0-46C4-9640-FD577DFD6093}"/>
    <dgm:cxn modelId="{D23895D0-12CA-48D3-8B58-3D9E612133A1}" type="presOf" srcId="{0F6D6744-150B-460A-AD26-18068A09B14B}" destId="{6D3B20D8-29DF-4CC0-A189-A53B8A662AA2}" srcOrd="0" destOrd="0" presId="urn:microsoft.com/office/officeart/2018/2/layout/IconVerticalSolidList"/>
    <dgm:cxn modelId="{42BB88D7-5E53-4663-8FBE-4C381D983C25}" type="presOf" srcId="{A4CFA3F7-0037-4058-BED1-805B4B9B7946}" destId="{ECD2E977-F04F-4AA2-80DD-45DC1C5F938A}" srcOrd="0" destOrd="0" presId="urn:microsoft.com/office/officeart/2018/2/layout/IconVerticalSolidList"/>
    <dgm:cxn modelId="{8928E6DE-D6A7-4782-9E5F-D1759EC721E9}" srcId="{113DDA9A-D0A6-40A6-A7D6-6880F136D5BF}" destId="{0F6D6744-150B-460A-AD26-18068A09B14B}" srcOrd="0" destOrd="0" parTransId="{9817A5B5-1453-4D6E-A2B4-E96659ED7875}" sibTransId="{5961BA3C-3DE4-496D-8CF3-C9D14AC1DF90}"/>
    <dgm:cxn modelId="{8991E4FA-4096-48E8-AAF0-B6D12A04DC85}" type="presParOf" srcId="{58EF8E59-702D-4495-8C94-45E9B1A838BA}" destId="{954D3260-A5D7-4B4A-B983-F131C2755E15}" srcOrd="0" destOrd="0" presId="urn:microsoft.com/office/officeart/2018/2/layout/IconVerticalSolidList"/>
    <dgm:cxn modelId="{273283EA-7353-4FDE-86A2-32009939FF6B}" type="presParOf" srcId="{954D3260-A5D7-4B4A-B983-F131C2755E15}" destId="{24D3F81C-0586-4741-9278-A91BDACAFDFF}" srcOrd="0" destOrd="0" presId="urn:microsoft.com/office/officeart/2018/2/layout/IconVerticalSolidList"/>
    <dgm:cxn modelId="{8B2066B7-C24F-4171-86D5-5AEEEE98ADCD}" type="presParOf" srcId="{954D3260-A5D7-4B4A-B983-F131C2755E15}" destId="{6885487E-9CBE-4664-82AC-B03824AC6C1D}" srcOrd="1" destOrd="0" presId="urn:microsoft.com/office/officeart/2018/2/layout/IconVerticalSolidList"/>
    <dgm:cxn modelId="{E5469AFF-6A1B-45A8-B9C3-2366E50CB06D}" type="presParOf" srcId="{954D3260-A5D7-4B4A-B983-F131C2755E15}" destId="{559505D8-7B70-4761-BE87-5A651ED9EB2D}" srcOrd="2" destOrd="0" presId="urn:microsoft.com/office/officeart/2018/2/layout/IconVerticalSolidList"/>
    <dgm:cxn modelId="{E52B794F-9677-4A7B-ABFD-AD621CB563D8}" type="presParOf" srcId="{954D3260-A5D7-4B4A-B983-F131C2755E15}" destId="{6D3B20D8-29DF-4CC0-A189-A53B8A662AA2}" srcOrd="3" destOrd="0" presId="urn:microsoft.com/office/officeart/2018/2/layout/IconVerticalSolidList"/>
    <dgm:cxn modelId="{73EF5A1C-D292-45CE-8B99-88156C20EA6F}" type="presParOf" srcId="{58EF8E59-702D-4495-8C94-45E9B1A838BA}" destId="{69DB8EE7-971C-4C52-9FC8-A138A0A54D41}" srcOrd="1" destOrd="0" presId="urn:microsoft.com/office/officeart/2018/2/layout/IconVerticalSolidList"/>
    <dgm:cxn modelId="{68B69E66-ACA4-4E16-B02C-A9AF3DF871D5}" type="presParOf" srcId="{58EF8E59-702D-4495-8C94-45E9B1A838BA}" destId="{4DB0EE4F-C667-40C8-829B-380728D75DD5}" srcOrd="2" destOrd="0" presId="urn:microsoft.com/office/officeart/2018/2/layout/IconVerticalSolidList"/>
    <dgm:cxn modelId="{60D36EAD-4B57-422D-950C-E6A730C0D1EA}" type="presParOf" srcId="{4DB0EE4F-C667-40C8-829B-380728D75DD5}" destId="{497B5E8A-00E3-413B-91AF-ED2593C1C3BA}" srcOrd="0" destOrd="0" presId="urn:microsoft.com/office/officeart/2018/2/layout/IconVerticalSolidList"/>
    <dgm:cxn modelId="{23874D5D-6B61-402D-B471-1A1F1FA6B0D7}" type="presParOf" srcId="{4DB0EE4F-C667-40C8-829B-380728D75DD5}" destId="{41D2039E-1818-4641-9A01-BDEB253BC5DE}" srcOrd="1" destOrd="0" presId="urn:microsoft.com/office/officeart/2018/2/layout/IconVerticalSolidList"/>
    <dgm:cxn modelId="{586E7362-4AC9-404B-9868-706669E4D5C2}" type="presParOf" srcId="{4DB0EE4F-C667-40C8-829B-380728D75DD5}" destId="{4AECFDC6-E347-4B97-9497-4824391A8E9E}" srcOrd="2" destOrd="0" presId="urn:microsoft.com/office/officeart/2018/2/layout/IconVerticalSolidList"/>
    <dgm:cxn modelId="{C5FCFDFE-D213-4B14-8161-FB33535E0FF5}" type="presParOf" srcId="{4DB0EE4F-C667-40C8-829B-380728D75DD5}" destId="{47BDAA74-24D0-4E27-AD5F-41875B6F05FC}" srcOrd="3" destOrd="0" presId="urn:microsoft.com/office/officeart/2018/2/layout/IconVerticalSolidList"/>
    <dgm:cxn modelId="{70A14260-EB6D-4828-881E-288B60EC45CD}" type="presParOf" srcId="{58EF8E59-702D-4495-8C94-45E9B1A838BA}" destId="{411DF382-5BA1-4CBD-A09F-36FD76629E26}" srcOrd="3" destOrd="0" presId="urn:microsoft.com/office/officeart/2018/2/layout/IconVerticalSolidList"/>
    <dgm:cxn modelId="{76E31039-0E9D-4D06-B764-82EE0534FBF7}" type="presParOf" srcId="{58EF8E59-702D-4495-8C94-45E9B1A838BA}" destId="{2451CCF5-FF87-47C7-9BD6-573DB64834A5}" srcOrd="4" destOrd="0" presId="urn:microsoft.com/office/officeart/2018/2/layout/IconVerticalSolidList"/>
    <dgm:cxn modelId="{360C8C60-90A1-45B8-A660-0FBD3B667C39}" type="presParOf" srcId="{2451CCF5-FF87-47C7-9BD6-573DB64834A5}" destId="{ECDE0F91-D351-4C1D-983F-176C727D2BDE}" srcOrd="0" destOrd="0" presId="urn:microsoft.com/office/officeart/2018/2/layout/IconVerticalSolidList"/>
    <dgm:cxn modelId="{EE07B4C5-83C0-4679-AFB0-E6704D59D89E}" type="presParOf" srcId="{2451CCF5-FF87-47C7-9BD6-573DB64834A5}" destId="{28A08BF3-E479-40D2-87E5-325D148AA50B}" srcOrd="1" destOrd="0" presId="urn:microsoft.com/office/officeart/2018/2/layout/IconVerticalSolidList"/>
    <dgm:cxn modelId="{95BC0771-4F46-4A62-BD20-F92A2C685F26}" type="presParOf" srcId="{2451CCF5-FF87-47C7-9BD6-573DB64834A5}" destId="{5E9EC679-30A6-49DC-BA89-EE377711B7BA}" srcOrd="2" destOrd="0" presId="urn:microsoft.com/office/officeart/2018/2/layout/IconVerticalSolidList"/>
    <dgm:cxn modelId="{873CBC1F-61C6-4EE1-903D-8343D9E67501}" type="presParOf" srcId="{2451CCF5-FF87-47C7-9BD6-573DB64834A5}" destId="{ECD2E977-F04F-4AA2-80DD-45DC1C5F93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90F2F-86EB-4325-ACEF-A8CDDBC0FC79}">
      <dsp:nvSpPr>
        <dsp:cNvPr id="0" name=""/>
        <dsp:cNvSpPr/>
      </dsp:nvSpPr>
      <dsp:spPr>
        <a:xfrm>
          <a:off x="1858501" y="27"/>
          <a:ext cx="1955443" cy="9777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Context of influence</a:t>
          </a:r>
        </a:p>
      </dsp:txBody>
      <dsp:txXfrm>
        <a:off x="1887137" y="28663"/>
        <a:ext cx="1898171" cy="920449"/>
      </dsp:txXfrm>
    </dsp:sp>
    <dsp:sp modelId="{9EE81798-6D11-4230-B81D-4D07F9FA9093}">
      <dsp:nvSpPr>
        <dsp:cNvPr id="0" name=""/>
        <dsp:cNvSpPr/>
      </dsp:nvSpPr>
      <dsp:spPr>
        <a:xfrm rot="3600000">
          <a:off x="3133286" y="1718192"/>
          <a:ext cx="1022923" cy="34220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235947" y="1786632"/>
        <a:ext cx="817601" cy="205322"/>
      </dsp:txXfrm>
    </dsp:sp>
    <dsp:sp modelId="{B9351E19-F56A-4133-9A86-4090C03F5691}">
      <dsp:nvSpPr>
        <dsp:cNvPr id="0" name=""/>
        <dsp:cNvSpPr/>
      </dsp:nvSpPr>
      <dsp:spPr>
        <a:xfrm>
          <a:off x="3475550" y="2800838"/>
          <a:ext cx="1955443" cy="9777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Context of practice</a:t>
          </a:r>
        </a:p>
      </dsp:txBody>
      <dsp:txXfrm>
        <a:off x="3504186" y="2829474"/>
        <a:ext cx="1898171" cy="920449"/>
      </dsp:txXfrm>
    </dsp:sp>
    <dsp:sp modelId="{57881149-5F48-4335-9613-B15BDC7347C3}">
      <dsp:nvSpPr>
        <dsp:cNvPr id="0" name=""/>
        <dsp:cNvSpPr/>
      </dsp:nvSpPr>
      <dsp:spPr>
        <a:xfrm rot="10800000">
          <a:off x="2324761" y="3118597"/>
          <a:ext cx="1022923" cy="34220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427422" y="3187037"/>
        <a:ext cx="817601" cy="205322"/>
      </dsp:txXfrm>
    </dsp:sp>
    <dsp:sp modelId="{F33C9A86-B68F-4A96-94F6-D97E8F2A499F}">
      <dsp:nvSpPr>
        <dsp:cNvPr id="0" name=""/>
        <dsp:cNvSpPr/>
      </dsp:nvSpPr>
      <dsp:spPr>
        <a:xfrm>
          <a:off x="241452" y="2800838"/>
          <a:ext cx="1955443" cy="9777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Context of text production</a:t>
          </a:r>
        </a:p>
      </dsp:txBody>
      <dsp:txXfrm>
        <a:off x="270088" y="2829474"/>
        <a:ext cx="1898171" cy="920449"/>
      </dsp:txXfrm>
    </dsp:sp>
    <dsp:sp modelId="{D9BD24FD-2EA6-4555-A754-C2E9EB3ADEFC}">
      <dsp:nvSpPr>
        <dsp:cNvPr id="0" name=""/>
        <dsp:cNvSpPr/>
      </dsp:nvSpPr>
      <dsp:spPr>
        <a:xfrm rot="18000000">
          <a:off x="1516237" y="1718192"/>
          <a:ext cx="1022923" cy="34220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618898" y="1786632"/>
        <a:ext cx="817601" cy="2053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3F81C-0586-4741-9278-A91BDACAFDFF}">
      <dsp:nvSpPr>
        <dsp:cNvPr id="0" name=""/>
        <dsp:cNvSpPr/>
      </dsp:nvSpPr>
      <dsp:spPr>
        <a:xfrm>
          <a:off x="0" y="462"/>
          <a:ext cx="7718612"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5487E-9CBE-4664-82AC-B03824AC6C1D}">
      <dsp:nvSpPr>
        <dsp:cNvPr id="0" name=""/>
        <dsp:cNvSpPr/>
      </dsp:nvSpPr>
      <dsp:spPr>
        <a:xfrm>
          <a:off x="327108" y="243766"/>
          <a:ext cx="594742" cy="5947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B20D8-29DF-4CC0-A189-A53B8A662AA2}">
      <dsp:nvSpPr>
        <dsp:cNvPr id="0" name=""/>
        <dsp:cNvSpPr/>
      </dsp:nvSpPr>
      <dsp:spPr>
        <a:xfrm>
          <a:off x="1248960" y="462"/>
          <a:ext cx="6469651"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800100">
            <a:lnSpc>
              <a:spcPct val="100000"/>
            </a:lnSpc>
            <a:spcBef>
              <a:spcPct val="0"/>
            </a:spcBef>
            <a:spcAft>
              <a:spcPct val="35000"/>
            </a:spcAft>
            <a:buNone/>
          </a:pPr>
          <a:r>
            <a:rPr lang="en-GB" sz="1800" b="1" kern="1200"/>
            <a:t>Influence (macro) </a:t>
          </a:r>
          <a:r>
            <a:rPr lang="en-GB" sz="1800" kern="1200"/>
            <a:t>– which key people/groups influenced the development of the policy?</a:t>
          </a:r>
          <a:endParaRPr lang="en-US" sz="1800" kern="1200"/>
        </a:p>
      </dsp:txBody>
      <dsp:txXfrm>
        <a:off x="1248960" y="462"/>
        <a:ext cx="6469651" cy="1081350"/>
      </dsp:txXfrm>
    </dsp:sp>
    <dsp:sp modelId="{497B5E8A-00E3-413B-91AF-ED2593C1C3BA}">
      <dsp:nvSpPr>
        <dsp:cNvPr id="0" name=""/>
        <dsp:cNvSpPr/>
      </dsp:nvSpPr>
      <dsp:spPr>
        <a:xfrm>
          <a:off x="0" y="1352150"/>
          <a:ext cx="7718612"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2039E-1818-4641-9A01-BDEB253BC5DE}">
      <dsp:nvSpPr>
        <dsp:cNvPr id="0" name=""/>
        <dsp:cNvSpPr/>
      </dsp:nvSpPr>
      <dsp:spPr>
        <a:xfrm>
          <a:off x="327108" y="1595454"/>
          <a:ext cx="594742" cy="5947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DAA74-24D0-4E27-AD5F-41875B6F05FC}">
      <dsp:nvSpPr>
        <dsp:cNvPr id="0" name=""/>
        <dsp:cNvSpPr/>
      </dsp:nvSpPr>
      <dsp:spPr>
        <a:xfrm>
          <a:off x="1248960" y="1352150"/>
          <a:ext cx="6469651"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800100">
            <a:lnSpc>
              <a:spcPct val="100000"/>
            </a:lnSpc>
            <a:spcBef>
              <a:spcPct val="0"/>
            </a:spcBef>
            <a:spcAft>
              <a:spcPct val="35000"/>
            </a:spcAft>
            <a:buNone/>
          </a:pPr>
          <a:r>
            <a:rPr lang="en-GB" sz="1800" b="1" kern="1200"/>
            <a:t>Text production (meso) </a:t>
          </a:r>
          <a:r>
            <a:rPr lang="en-GB" sz="1800" kern="1200"/>
            <a:t>– what policy texts were produced at the time and since, and what did they contain? In what ways did they open up/shut down opportunities for action?</a:t>
          </a:r>
          <a:endParaRPr lang="en-US" sz="1800" kern="1200"/>
        </a:p>
      </dsp:txBody>
      <dsp:txXfrm>
        <a:off x="1248960" y="1352150"/>
        <a:ext cx="6469651" cy="1081350"/>
      </dsp:txXfrm>
    </dsp:sp>
    <dsp:sp modelId="{ECDE0F91-D351-4C1D-983F-176C727D2BDE}">
      <dsp:nvSpPr>
        <dsp:cNvPr id="0" name=""/>
        <dsp:cNvSpPr/>
      </dsp:nvSpPr>
      <dsp:spPr>
        <a:xfrm>
          <a:off x="0" y="2703839"/>
          <a:ext cx="7718612"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08BF3-E479-40D2-87E5-325D148AA50B}">
      <dsp:nvSpPr>
        <dsp:cNvPr id="0" name=""/>
        <dsp:cNvSpPr/>
      </dsp:nvSpPr>
      <dsp:spPr>
        <a:xfrm>
          <a:off x="327108" y="2947143"/>
          <a:ext cx="594742" cy="5947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2E977-F04F-4AA2-80DD-45DC1C5F938A}">
      <dsp:nvSpPr>
        <dsp:cNvPr id="0" name=""/>
        <dsp:cNvSpPr/>
      </dsp:nvSpPr>
      <dsp:spPr>
        <a:xfrm>
          <a:off x="1248960" y="2703839"/>
          <a:ext cx="6469651"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800100">
            <a:lnSpc>
              <a:spcPct val="100000"/>
            </a:lnSpc>
            <a:spcBef>
              <a:spcPct val="0"/>
            </a:spcBef>
            <a:spcAft>
              <a:spcPct val="35000"/>
            </a:spcAft>
            <a:buNone/>
          </a:pPr>
          <a:r>
            <a:rPr lang="en-GB" sz="1800" b="1" kern="1200"/>
            <a:t>Practice (micro) </a:t>
          </a:r>
          <a:r>
            <a:rPr lang="en-GB" sz="1800" kern="1200"/>
            <a:t>– how were the policy texts interpreted in practice, and were there issues/challenges during implementation?</a:t>
          </a:r>
          <a:endParaRPr lang="en-US" sz="1800" kern="1200"/>
        </a:p>
      </dsp:txBody>
      <dsp:txXfrm>
        <a:off x="1248960" y="2703839"/>
        <a:ext cx="6469651" cy="1081350"/>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10/7/2025</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2229279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2781326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1453093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4277143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1349060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dirty="0"/>
          </a:p>
        </p:txBody>
      </p:sp>
    </p:spTree>
    <p:extLst>
      <p:ext uri="{BB962C8B-B14F-4D97-AF65-F5344CB8AC3E}">
        <p14:creationId xmlns:p14="http://schemas.microsoft.com/office/powerpoint/2010/main" val="1069951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1310680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dirty="0"/>
          </a:p>
        </p:txBody>
      </p:sp>
    </p:spTree>
    <p:extLst>
      <p:ext uri="{BB962C8B-B14F-4D97-AF65-F5344CB8AC3E}">
        <p14:creationId xmlns:p14="http://schemas.microsoft.com/office/powerpoint/2010/main" val="1557200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2840878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dirty="0"/>
          </a:p>
        </p:txBody>
      </p:sp>
    </p:spTree>
    <p:extLst>
      <p:ext uri="{BB962C8B-B14F-4D97-AF65-F5344CB8AC3E}">
        <p14:creationId xmlns:p14="http://schemas.microsoft.com/office/powerpoint/2010/main" val="3360785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lgn="l"/>
            <a:endParaRPr lang="en-GB" b="0" i="0" dirty="0">
              <a:solidFill>
                <a:srgbClr val="000000"/>
              </a:solidFill>
              <a:effectLst/>
              <a:latin typeface="ff19"/>
            </a:endParaRPr>
          </a:p>
          <a:p>
            <a:pPr algn="l"/>
            <a:endParaRPr lang="en-GB" b="0" i="0" dirty="0">
              <a:solidFill>
                <a:srgbClr val="000000"/>
              </a:solidFill>
              <a:effectLst/>
              <a:latin typeface="ff19"/>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dirty="0"/>
          </a:p>
        </p:txBody>
      </p:sp>
    </p:spTree>
    <p:extLst>
      <p:ext uri="{BB962C8B-B14F-4D97-AF65-F5344CB8AC3E}">
        <p14:creationId xmlns:p14="http://schemas.microsoft.com/office/powerpoint/2010/main" val="27860830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dirty="0"/>
          </a:p>
        </p:txBody>
      </p:sp>
    </p:spTree>
    <p:extLst>
      <p:ext uri="{BB962C8B-B14F-4D97-AF65-F5344CB8AC3E}">
        <p14:creationId xmlns:p14="http://schemas.microsoft.com/office/powerpoint/2010/main" val="1419320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dirty="0"/>
          </a:p>
        </p:txBody>
      </p:sp>
    </p:spTree>
    <p:extLst>
      <p:ext uri="{BB962C8B-B14F-4D97-AF65-F5344CB8AC3E}">
        <p14:creationId xmlns:p14="http://schemas.microsoft.com/office/powerpoint/2010/main" val="1206181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57</a:t>
            </a:fld>
            <a:endParaRPr lang="en-US" dirty="0"/>
          </a:p>
        </p:txBody>
      </p:sp>
    </p:spTree>
    <p:extLst>
      <p:ext uri="{BB962C8B-B14F-4D97-AF65-F5344CB8AC3E}">
        <p14:creationId xmlns:p14="http://schemas.microsoft.com/office/powerpoint/2010/main" val="39066006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62</a:t>
            </a:fld>
            <a:endParaRPr lang="en-US" dirty="0"/>
          </a:p>
        </p:txBody>
      </p:sp>
    </p:spTree>
    <p:extLst>
      <p:ext uri="{BB962C8B-B14F-4D97-AF65-F5344CB8AC3E}">
        <p14:creationId xmlns:p14="http://schemas.microsoft.com/office/powerpoint/2010/main" val="1049919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10/7/2025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10/7/2025</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jpg"/><Relationship Id="rId12"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image" Target="../media/image45.jpeg"/><Relationship Id="rId13" Type="http://schemas.openxmlformats.org/officeDocument/2006/relationships/image" Target="../media/image50.jpeg"/><Relationship Id="rId18" Type="http://schemas.openxmlformats.org/officeDocument/2006/relationships/image" Target="../media/image55.jpeg"/><Relationship Id="rId26" Type="http://schemas.openxmlformats.org/officeDocument/2006/relationships/image" Target="../media/image63.png"/><Relationship Id="rId3" Type="http://schemas.openxmlformats.org/officeDocument/2006/relationships/image" Target="../media/image40.jpeg"/><Relationship Id="rId21" Type="http://schemas.openxmlformats.org/officeDocument/2006/relationships/image" Target="../media/image58.png"/><Relationship Id="rId7" Type="http://schemas.openxmlformats.org/officeDocument/2006/relationships/image" Target="../media/image44.jpeg"/><Relationship Id="rId12" Type="http://schemas.openxmlformats.org/officeDocument/2006/relationships/image" Target="../media/image49.jpeg"/><Relationship Id="rId17" Type="http://schemas.openxmlformats.org/officeDocument/2006/relationships/image" Target="../media/image54.jpeg"/><Relationship Id="rId25" Type="http://schemas.openxmlformats.org/officeDocument/2006/relationships/image" Target="../media/image62.jpeg"/><Relationship Id="rId2" Type="http://schemas.openxmlformats.org/officeDocument/2006/relationships/notesSlide" Target="../notesSlides/notesSlide15.xml"/><Relationship Id="rId16" Type="http://schemas.openxmlformats.org/officeDocument/2006/relationships/image" Target="../media/image53.jpeg"/><Relationship Id="rId20"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image" Target="../media/image43.jpeg"/><Relationship Id="rId11" Type="http://schemas.openxmlformats.org/officeDocument/2006/relationships/image" Target="../media/image48.jpeg"/><Relationship Id="rId24" Type="http://schemas.openxmlformats.org/officeDocument/2006/relationships/image" Target="../media/image61.jpeg"/><Relationship Id="rId5" Type="http://schemas.openxmlformats.org/officeDocument/2006/relationships/image" Target="../media/image42.jpeg"/><Relationship Id="rId15" Type="http://schemas.openxmlformats.org/officeDocument/2006/relationships/image" Target="../media/image52.jpeg"/><Relationship Id="rId23" Type="http://schemas.openxmlformats.org/officeDocument/2006/relationships/image" Target="../media/image60.jpeg"/><Relationship Id="rId28" Type="http://schemas.openxmlformats.org/officeDocument/2006/relationships/image" Target="../media/image38.jpeg"/><Relationship Id="rId10" Type="http://schemas.openxmlformats.org/officeDocument/2006/relationships/image" Target="../media/image47.jpeg"/><Relationship Id="rId19" Type="http://schemas.openxmlformats.org/officeDocument/2006/relationships/image" Target="../media/image56.jpeg"/><Relationship Id="rId4" Type="http://schemas.openxmlformats.org/officeDocument/2006/relationships/image" Target="../media/image41.jpeg"/><Relationship Id="rId9" Type="http://schemas.openxmlformats.org/officeDocument/2006/relationships/image" Target="../media/image46.jpeg"/><Relationship Id="rId14" Type="http://schemas.openxmlformats.org/officeDocument/2006/relationships/image" Target="../media/image51.jpeg"/><Relationship Id="rId22" Type="http://schemas.openxmlformats.org/officeDocument/2006/relationships/image" Target="../media/image59.jpeg"/><Relationship Id="rId27" Type="http://schemas.openxmlformats.org/officeDocument/2006/relationships/image" Target="../media/image37.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5.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7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75.xml.rels><?xml version="1.0" encoding="UTF-8" standalone="yes"?>
<Relationships xmlns="http://schemas.openxmlformats.org/package/2006/relationships"><Relationship Id="rId3" Type="http://schemas.openxmlformats.org/officeDocument/2006/relationships/hyperlink" Target="https://welsheducationmatters.wordpress.com/" TargetMode="External"/><Relationship Id="rId2" Type="http://schemas.openxmlformats.org/officeDocument/2006/relationships/hyperlink" Target="http://athrofa.cymru/blog-2/" TargetMode="External"/><Relationship Id="rId1" Type="http://schemas.openxmlformats.org/officeDocument/2006/relationships/slideLayout" Target="../slideLayouts/slideLayout2.xml"/><Relationship Id="rId6" Type="http://schemas.openxmlformats.org/officeDocument/2006/relationships/hyperlink" Target="https://patthomson.net/" TargetMode="External"/><Relationship Id="rId5" Type="http://schemas.openxmlformats.org/officeDocument/2006/relationships/hyperlink" Target="https://debrakidd.wordpress.com/" TargetMode="External"/><Relationship Id="rId4" Type="http://schemas.openxmlformats.org/officeDocument/2006/relationships/hyperlink" Target="https://www.teachertoolkit.co.uk/blog/" TargetMode="External"/></Relationships>
</file>

<file path=ppt/slides/_rels/slide7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uwtsd.ac.uk/library/infoskills/"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hyperlink" Target="https://www.ewc.wales/site/index.php/en/policy-hub/practitioner-research.html" TargetMode="Externa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7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a desk&#10;&#10;Description automatically generated">
            <a:extLst>
              <a:ext uri="{FF2B5EF4-FFF2-40B4-BE49-F238E27FC236}">
                <a16:creationId xmlns:a16="http://schemas.microsoft.com/office/drawing/2014/main" id="{4ADDD0A1-2ED2-90F3-332A-2BA6866750E3}"/>
              </a:ext>
            </a:extLst>
          </p:cNvPr>
          <p:cNvPicPr>
            <a:picLocks noChangeAspect="1"/>
          </p:cNvPicPr>
          <p:nvPr/>
        </p:nvPicPr>
        <p:blipFill>
          <a:blip r:embed="rId2"/>
          <a:stretch>
            <a:fillRect/>
          </a:stretch>
        </p:blipFill>
        <p:spPr>
          <a:xfrm>
            <a:off x="354922" y="457200"/>
            <a:ext cx="1948797" cy="2596463"/>
          </a:xfrm>
          <a:prstGeom prst="rect">
            <a:avLst/>
          </a:prstGeom>
        </p:spPr>
      </p:pic>
      <p:pic>
        <p:nvPicPr>
          <p:cNvPr id="5" name="Picture 4" descr="Graphical user interface, text&#10;&#10;Description automatically generated">
            <a:extLst>
              <a:ext uri="{FF2B5EF4-FFF2-40B4-BE49-F238E27FC236}">
                <a16:creationId xmlns:a16="http://schemas.microsoft.com/office/drawing/2014/main" id="{466CA925-D9AE-92C5-E2AC-3174080BE4EA}"/>
              </a:ext>
            </a:extLst>
          </p:cNvPr>
          <p:cNvPicPr>
            <a:picLocks noChangeAspect="1"/>
          </p:cNvPicPr>
          <p:nvPr/>
        </p:nvPicPr>
        <p:blipFill>
          <a:blip r:embed="rId3"/>
          <a:stretch>
            <a:fillRect/>
          </a:stretch>
        </p:blipFill>
        <p:spPr>
          <a:xfrm>
            <a:off x="4949750" y="498422"/>
            <a:ext cx="2044321" cy="2055705"/>
          </a:xfrm>
          <a:prstGeom prst="rect">
            <a:avLst/>
          </a:prstGeom>
        </p:spPr>
      </p:pic>
      <p:pic>
        <p:nvPicPr>
          <p:cNvPr id="6" name="Picture 5" descr="A group of children looking at a computer&#10;&#10;Description automatically generated">
            <a:extLst>
              <a:ext uri="{FF2B5EF4-FFF2-40B4-BE49-F238E27FC236}">
                <a16:creationId xmlns:a16="http://schemas.microsoft.com/office/drawing/2014/main" id="{463A41CC-8605-5064-6E06-1319704F7C4C}"/>
              </a:ext>
            </a:extLst>
          </p:cNvPr>
          <p:cNvPicPr>
            <a:picLocks noChangeAspect="1"/>
          </p:cNvPicPr>
          <p:nvPr/>
        </p:nvPicPr>
        <p:blipFill>
          <a:blip r:embed="rId4"/>
          <a:stretch>
            <a:fillRect/>
          </a:stretch>
        </p:blipFill>
        <p:spPr>
          <a:xfrm>
            <a:off x="5063407" y="2684406"/>
            <a:ext cx="1760775" cy="2518593"/>
          </a:xfrm>
          <a:prstGeom prst="rect">
            <a:avLst/>
          </a:prstGeom>
        </p:spPr>
      </p:pic>
      <p:pic>
        <p:nvPicPr>
          <p:cNvPr id="7" name="Picture 6" descr="A document with text on it&#10;&#10;Description automatically generated">
            <a:extLst>
              <a:ext uri="{FF2B5EF4-FFF2-40B4-BE49-F238E27FC236}">
                <a16:creationId xmlns:a16="http://schemas.microsoft.com/office/drawing/2014/main" id="{17A47839-F0A4-04DC-5D01-AD01B792218A}"/>
              </a:ext>
            </a:extLst>
          </p:cNvPr>
          <p:cNvPicPr>
            <a:picLocks noChangeAspect="1"/>
          </p:cNvPicPr>
          <p:nvPr/>
        </p:nvPicPr>
        <p:blipFill>
          <a:blip r:embed="rId5"/>
          <a:stretch>
            <a:fillRect/>
          </a:stretch>
        </p:blipFill>
        <p:spPr>
          <a:xfrm>
            <a:off x="6957800" y="3775303"/>
            <a:ext cx="2044320" cy="2959594"/>
          </a:xfrm>
          <a:prstGeom prst="rect">
            <a:avLst/>
          </a:prstGeom>
        </p:spPr>
      </p:pic>
      <p:pic>
        <p:nvPicPr>
          <p:cNvPr id="8" name="Picture 3" descr="A teacher pointing at a child's hand&#10;&#10;Description automatically generated">
            <a:extLst>
              <a:ext uri="{FF2B5EF4-FFF2-40B4-BE49-F238E27FC236}">
                <a16:creationId xmlns:a16="http://schemas.microsoft.com/office/drawing/2014/main" id="{C88C5C37-33AE-C0FB-0F87-E6683FDC79A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94151" y="509954"/>
            <a:ext cx="1912192" cy="3175986"/>
          </a:xfrm>
          <a:prstGeom prst="rect">
            <a:avLst/>
          </a:prstGeo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8" descr="A person in a suit">
            <a:extLst>
              <a:ext uri="{FF2B5EF4-FFF2-40B4-BE49-F238E27FC236}">
                <a16:creationId xmlns:a16="http://schemas.microsoft.com/office/drawing/2014/main" id="{A66AF84E-2641-BEED-8552-709F224346F6}"/>
              </a:ext>
            </a:extLst>
          </p:cNvPr>
          <p:cNvPicPr>
            <a:picLocks noChangeAspect="1"/>
          </p:cNvPicPr>
          <p:nvPr/>
        </p:nvPicPr>
        <p:blipFill>
          <a:blip r:embed="rId7"/>
          <a:stretch>
            <a:fillRect/>
          </a:stretch>
        </p:blipFill>
        <p:spPr>
          <a:xfrm>
            <a:off x="451048" y="5034600"/>
            <a:ext cx="2328760" cy="1552507"/>
          </a:xfrm>
          <a:prstGeom prst="rect">
            <a:avLst/>
          </a:prstGeom>
        </p:spPr>
      </p:pic>
      <p:pic>
        <p:nvPicPr>
          <p:cNvPr id="10" name="Picture 9">
            <a:extLst>
              <a:ext uri="{FF2B5EF4-FFF2-40B4-BE49-F238E27FC236}">
                <a16:creationId xmlns:a16="http://schemas.microsoft.com/office/drawing/2014/main" id="{C8CE0139-12EF-B3A6-D0A1-82F3C88689F8}"/>
              </a:ext>
            </a:extLst>
          </p:cNvPr>
          <p:cNvPicPr>
            <a:picLocks noChangeAspect="1"/>
          </p:cNvPicPr>
          <p:nvPr/>
        </p:nvPicPr>
        <p:blipFill rotWithShape="1">
          <a:blip r:embed="rId8"/>
          <a:srcRect l="3696" t="4198" r="7705"/>
          <a:stretch/>
        </p:blipFill>
        <p:spPr>
          <a:xfrm>
            <a:off x="2403799" y="509954"/>
            <a:ext cx="2450639" cy="1488594"/>
          </a:xfrm>
          <a:prstGeom prst="rect">
            <a:avLst/>
          </a:prstGeom>
        </p:spPr>
      </p:pic>
      <p:pic>
        <p:nvPicPr>
          <p:cNvPr id="12" name="Picture 11" descr="A screenshot of a sports website&#10;&#10;Description automatically generated">
            <a:extLst>
              <a:ext uri="{FF2B5EF4-FFF2-40B4-BE49-F238E27FC236}">
                <a16:creationId xmlns:a16="http://schemas.microsoft.com/office/drawing/2014/main" id="{2626FEB5-9044-89C0-12A4-76B8107E9A9F}"/>
              </a:ext>
            </a:extLst>
          </p:cNvPr>
          <p:cNvPicPr>
            <a:picLocks noChangeAspect="1"/>
          </p:cNvPicPr>
          <p:nvPr/>
        </p:nvPicPr>
        <p:blipFill>
          <a:blip r:embed="rId9"/>
          <a:stretch>
            <a:fillRect/>
          </a:stretch>
        </p:blipFill>
        <p:spPr>
          <a:xfrm>
            <a:off x="575446" y="3081956"/>
            <a:ext cx="2072577" cy="1880816"/>
          </a:xfrm>
          <a:prstGeom prst="rect">
            <a:avLst/>
          </a:prstGeom>
        </p:spPr>
      </p:pic>
      <p:pic>
        <p:nvPicPr>
          <p:cNvPr id="14" name="Picture 13">
            <a:extLst>
              <a:ext uri="{FF2B5EF4-FFF2-40B4-BE49-F238E27FC236}">
                <a16:creationId xmlns:a16="http://schemas.microsoft.com/office/drawing/2014/main" id="{8BF2E2A2-778C-7A93-D257-41B6A120FC81}"/>
              </a:ext>
            </a:extLst>
          </p:cNvPr>
          <p:cNvPicPr>
            <a:picLocks noChangeAspect="1"/>
          </p:cNvPicPr>
          <p:nvPr/>
        </p:nvPicPr>
        <p:blipFill>
          <a:blip r:embed="rId10"/>
          <a:stretch>
            <a:fillRect/>
          </a:stretch>
        </p:blipFill>
        <p:spPr>
          <a:xfrm>
            <a:off x="2845057" y="3970838"/>
            <a:ext cx="1979318" cy="2518593"/>
          </a:xfrm>
          <a:prstGeom prst="rect">
            <a:avLst/>
          </a:prstGeom>
        </p:spPr>
      </p:pic>
      <p:pic>
        <p:nvPicPr>
          <p:cNvPr id="16" name="Picture 15">
            <a:extLst>
              <a:ext uri="{FF2B5EF4-FFF2-40B4-BE49-F238E27FC236}">
                <a16:creationId xmlns:a16="http://schemas.microsoft.com/office/drawing/2014/main" id="{B1FB08F4-1C13-D2DA-6BD8-B884F44BCDDF}"/>
              </a:ext>
            </a:extLst>
          </p:cNvPr>
          <p:cNvPicPr>
            <a:picLocks noChangeAspect="1"/>
          </p:cNvPicPr>
          <p:nvPr/>
        </p:nvPicPr>
        <p:blipFill>
          <a:blip r:embed="rId11"/>
          <a:stretch>
            <a:fillRect/>
          </a:stretch>
        </p:blipFill>
        <p:spPr>
          <a:xfrm>
            <a:off x="2705969" y="2250206"/>
            <a:ext cx="2158999" cy="1435734"/>
          </a:xfrm>
          <a:prstGeom prst="rect">
            <a:avLst/>
          </a:prstGeom>
        </p:spPr>
      </p:pic>
      <p:pic>
        <p:nvPicPr>
          <p:cNvPr id="15" name="Picture 14" descr="A person standing in front of a screen&#10;&#10;AI-generated content may be incorrect.">
            <a:extLst>
              <a:ext uri="{FF2B5EF4-FFF2-40B4-BE49-F238E27FC236}">
                <a16:creationId xmlns:a16="http://schemas.microsoft.com/office/drawing/2014/main" id="{CD46A813-94E5-324E-1084-3EA4A1FBA632}"/>
              </a:ext>
            </a:extLst>
          </p:cNvPr>
          <p:cNvPicPr>
            <a:picLocks noChangeAspect="1"/>
          </p:cNvPicPr>
          <p:nvPr/>
        </p:nvPicPr>
        <p:blipFill>
          <a:blip r:embed="rId12"/>
          <a:stretch>
            <a:fillRect/>
          </a:stretch>
        </p:blipFill>
        <p:spPr>
          <a:xfrm>
            <a:off x="4920561" y="5279288"/>
            <a:ext cx="1959555" cy="1469666"/>
          </a:xfrm>
          <a:prstGeom prst="rect">
            <a:avLst/>
          </a:prstGeom>
        </p:spPr>
      </p:pic>
    </p:spTree>
    <p:extLst>
      <p:ext uri="{BB962C8B-B14F-4D97-AF65-F5344CB8AC3E}">
        <p14:creationId xmlns:p14="http://schemas.microsoft.com/office/powerpoint/2010/main" val="2397782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22799" y="507767"/>
            <a:ext cx="6752492" cy="6247864"/>
          </a:xfrm>
          <a:prstGeom prst="rect">
            <a:avLst/>
          </a:prstGeom>
          <a:noFill/>
        </p:spPr>
        <p:txBody>
          <a:bodyPr wrap="square" rtlCol="0">
            <a:spAutoFit/>
          </a:bodyPr>
          <a:lstStyle/>
          <a:p>
            <a:r>
              <a:rPr lang="en-GB" sz="3600" b="1" dirty="0"/>
              <a:t>Today’s agenda..</a:t>
            </a:r>
          </a:p>
          <a:p>
            <a:endParaRPr lang="en-GB" sz="3600" dirty="0"/>
          </a:p>
          <a:p>
            <a:pPr marL="342900" indent="-342900">
              <a:buFont typeface="Arial" panose="020B0604020202020204" pitchFamily="34" charset="0"/>
              <a:buChar char="•"/>
            </a:pPr>
            <a:r>
              <a:rPr lang="en-GB" sz="2800" dirty="0"/>
              <a:t>Introductions &amp; programme overview</a:t>
            </a:r>
          </a:p>
          <a:p>
            <a:pPr marL="342900" indent="-342900">
              <a:buFont typeface="Arial" panose="020B0604020202020204" pitchFamily="34" charset="0"/>
              <a:buChar char="•"/>
            </a:pPr>
            <a:r>
              <a:rPr lang="en-GB" sz="2800" dirty="0"/>
              <a:t>Navigating Moodle/</a:t>
            </a:r>
            <a:r>
              <a:rPr lang="en-GB" sz="2800" dirty="0" err="1"/>
              <a:t>MyTSD</a:t>
            </a:r>
            <a:endParaRPr lang="en-GB" sz="2800" dirty="0"/>
          </a:p>
          <a:p>
            <a:pPr marL="342900" indent="-342900">
              <a:buFont typeface="Arial" panose="020B0604020202020204" pitchFamily="34" charset="0"/>
              <a:buChar char="•"/>
            </a:pPr>
            <a:r>
              <a:rPr lang="en-GB" sz="2800" dirty="0"/>
              <a:t>Online library – Alison Evans</a:t>
            </a:r>
          </a:p>
          <a:p>
            <a:pPr marL="342900" indent="-342900">
              <a:buFont typeface="Arial" panose="020B0604020202020204" pitchFamily="34" charset="0"/>
              <a:buChar char="•"/>
            </a:pPr>
            <a:r>
              <a:rPr lang="en-GB" sz="2800" dirty="0"/>
              <a:t>Developing criticality</a:t>
            </a:r>
          </a:p>
          <a:p>
            <a:pPr marL="342900" indent="-342900">
              <a:buFont typeface="Arial" panose="020B0604020202020204" pitchFamily="34" charset="0"/>
              <a:buChar char="•"/>
            </a:pPr>
            <a:r>
              <a:rPr lang="en-GB" sz="2800" dirty="0"/>
              <a:t>Policy analysis</a:t>
            </a:r>
          </a:p>
          <a:p>
            <a:pPr marL="342900" indent="-342900">
              <a:buFont typeface="Arial" panose="020B0604020202020204" pitchFamily="34" charset="0"/>
              <a:buChar char="•"/>
            </a:pPr>
            <a:r>
              <a:rPr lang="en-GB" sz="2800" dirty="0"/>
              <a:t>Blog writing</a:t>
            </a:r>
          </a:p>
          <a:p>
            <a:pPr marL="342900" indent="-342900">
              <a:buFont typeface="Arial" panose="020B0604020202020204" pitchFamily="34" charset="0"/>
              <a:buChar char="•"/>
            </a:pPr>
            <a:r>
              <a:rPr lang="en-GB" sz="2800" dirty="0"/>
              <a:t>Useful resources/next steps</a:t>
            </a:r>
          </a:p>
          <a:p>
            <a:endParaRPr lang="en-GB" sz="2400" dirty="0"/>
          </a:p>
          <a:p>
            <a:endParaRPr lang="en-GB" sz="2400" dirty="0"/>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4064382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681D87-4BE6-45BA-AB07-735E390A2BAE}"/>
              </a:ext>
            </a:extLst>
          </p:cNvPr>
          <p:cNvSpPr>
            <a:spLocks noChangeArrowheads="1"/>
          </p:cNvSpPr>
          <p:nvPr/>
        </p:nvSpPr>
        <p:spPr bwMode="auto">
          <a:xfrm>
            <a:off x="671585" y="806265"/>
            <a:ext cx="7584392" cy="342395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1415" tIns="0" rIns="0" bIns="19044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mn-lt"/>
              </a:rPr>
              <a:t>Part 1 (3 years)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Candidates will study the following Level 7 modules in the first year: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rgbClr val="FF0000"/>
                </a:solidFill>
                <a:effectLst/>
                <a:latin typeface="+mn-lt"/>
              </a:rPr>
              <a:t>Exploring Contemporary Issues in Education 1: Policy Review and Critical Analysis</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rgbClr val="000000"/>
                </a:solidFill>
                <a:effectLst/>
                <a:latin typeface="+mn-lt"/>
              </a:rPr>
              <a:t>Introduction to Research Methods in Education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In the second year you will study two compulsory Level 7 modules: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rgbClr val="000000"/>
                </a:solidFill>
                <a:effectLst/>
                <a:latin typeface="+mn-lt"/>
              </a:rPr>
              <a:t>Writing a Critical Literature Review in Education</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rgbClr val="000000"/>
                </a:solidFill>
                <a:effectLst/>
                <a:latin typeface="+mn-lt"/>
              </a:rPr>
              <a:t>Research Design and Management in Education</a:t>
            </a:r>
            <a:endParaRPr lang="en-US" altLang="en-US" sz="1200" dirty="0">
              <a:solidFill>
                <a:srgbClr val="000000"/>
              </a:solidFill>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The third year involves one practical research development module at Level 7 (your own small-scale research project):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rgbClr val="000000"/>
                </a:solidFill>
                <a:effectLst/>
                <a:latin typeface="+mn-lt"/>
              </a:rPr>
              <a:t>Exploring Contemporary Issues in Education 2: Applying Critical </a:t>
            </a:r>
            <a:r>
              <a:rPr lang="en-US" altLang="en-US" sz="1200" dirty="0">
                <a:solidFill>
                  <a:srgbClr val="000000"/>
                </a:solidFill>
                <a:latin typeface="+mn-lt"/>
              </a:rPr>
              <a:t>S</a:t>
            </a:r>
            <a:r>
              <a:rPr kumimoji="0" lang="en-US" altLang="en-US" sz="1200" b="0" i="0" u="none" strike="noStrike" cap="none" normalizeH="0" baseline="0" dirty="0">
                <a:ln>
                  <a:noFill/>
                </a:ln>
                <a:solidFill>
                  <a:srgbClr val="000000"/>
                </a:solidFill>
                <a:effectLst/>
                <a:latin typeface="+mn-lt"/>
              </a:rPr>
              <a:t>kills, Contributing to Knowledge, Leading </a:t>
            </a:r>
            <a:r>
              <a:rPr lang="en-US" altLang="en-US" sz="1200" dirty="0">
                <a:solidFill>
                  <a:srgbClr val="000000"/>
                </a:solidFill>
                <a:latin typeface="+mn-lt"/>
              </a:rPr>
              <a:t>I</a:t>
            </a:r>
            <a:r>
              <a:rPr kumimoji="0" lang="en-US" altLang="en-US" sz="1200" b="0" i="0" u="none" strike="noStrike" cap="none" normalizeH="0" baseline="0" dirty="0">
                <a:ln>
                  <a:noFill/>
                </a:ln>
                <a:solidFill>
                  <a:srgbClr val="000000"/>
                </a:solidFill>
                <a:effectLst/>
                <a:latin typeface="+mn-lt"/>
              </a:rPr>
              <a:t>mprovement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0FF3D409-23D1-490A-B253-B288CCBCB19E}"/>
              </a:ext>
            </a:extLst>
          </p:cNvPr>
          <p:cNvSpPr>
            <a:spLocks noChangeArrowheads="1"/>
          </p:cNvSpPr>
          <p:nvPr/>
        </p:nvSpPr>
        <p:spPr bwMode="auto">
          <a:xfrm>
            <a:off x="671585" y="3968563"/>
            <a:ext cx="7725068" cy="141577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mn-lt"/>
              </a:rPr>
              <a:t>Part 2 (3 years+)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The second part of the </a:t>
            </a:r>
            <a:r>
              <a:rPr kumimoji="0" lang="en-US" altLang="en-US" sz="1200" b="0" i="0" u="none" strike="noStrike" cap="none" normalizeH="0" baseline="0" dirty="0" err="1">
                <a:ln>
                  <a:noFill/>
                </a:ln>
                <a:solidFill>
                  <a:srgbClr val="000000"/>
                </a:solidFill>
                <a:effectLst/>
                <a:latin typeface="+mn-lt"/>
              </a:rPr>
              <a:t>programme</a:t>
            </a:r>
            <a:r>
              <a:rPr kumimoji="0" lang="en-US" altLang="en-US" sz="1200" b="0" i="0" u="none" strike="noStrike" cap="none" normalizeH="0" baseline="0" dirty="0">
                <a:ln>
                  <a:noFill/>
                </a:ln>
                <a:solidFill>
                  <a:srgbClr val="000000"/>
                </a:solidFill>
                <a:effectLst/>
                <a:latin typeface="+mn-lt"/>
              </a:rPr>
              <a:t> comprises the research thesis at Level 8 which requires the production of a 60,000 word report.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mn-lt"/>
              </a:rPr>
              <a:t>Research is focused on workplace practice, enabling advanced practitioners to undertake a doctoral </a:t>
            </a:r>
            <a:r>
              <a:rPr kumimoji="0" lang="en-US" altLang="en-US" sz="1200" b="0" i="0" u="none" strike="noStrike" cap="none" normalizeH="0" baseline="0" dirty="0" err="1">
                <a:ln>
                  <a:noFill/>
                </a:ln>
                <a:solidFill>
                  <a:srgbClr val="000000"/>
                </a:solidFill>
                <a:effectLst/>
                <a:latin typeface="+mn-lt"/>
              </a:rPr>
              <a:t>programme</a:t>
            </a:r>
            <a:r>
              <a:rPr kumimoji="0" lang="en-US" altLang="en-US" sz="1200" b="0" i="0" u="none" strike="noStrike" cap="none" normalizeH="0" baseline="0" dirty="0">
                <a:ln>
                  <a:noFill/>
                </a:ln>
                <a:solidFill>
                  <a:srgbClr val="000000"/>
                </a:solidFill>
                <a:effectLst/>
                <a:latin typeface="+mn-lt"/>
              </a:rPr>
              <a:t> whilst also making a significant contribution to their own professional practice as well as their </a:t>
            </a:r>
            <a:r>
              <a:rPr kumimoji="0" lang="en-US" altLang="en-US" sz="1200" b="0" i="0" u="none" strike="noStrike" cap="none" normalizeH="0" baseline="0" dirty="0" err="1">
                <a:ln>
                  <a:noFill/>
                </a:ln>
                <a:solidFill>
                  <a:srgbClr val="000000"/>
                </a:solidFill>
                <a:effectLst/>
                <a:latin typeface="+mn-lt"/>
              </a:rPr>
              <a:t>organisation’s</a:t>
            </a:r>
            <a:r>
              <a:rPr kumimoji="0" lang="en-US" altLang="en-US" sz="1200" b="0" i="0" u="none" strike="noStrike" cap="none" normalizeH="0" baseline="0" dirty="0">
                <a:ln>
                  <a:noFill/>
                </a:ln>
                <a:solidFill>
                  <a:srgbClr val="000000"/>
                </a:solidFill>
                <a:effectLst/>
                <a:latin typeface="+mn-lt"/>
              </a:rPr>
              <a:t> strategic development.</a:t>
            </a:r>
            <a:endParaRPr kumimoji="0" lang="en-US" altLang="en-US" sz="1800" b="0" i="0" u="none" strike="noStrike" cap="none" normalizeH="0" baseline="0" dirty="0">
              <a:ln>
                <a:noFill/>
              </a:ln>
              <a:solidFill>
                <a:schemeClr val="tx1"/>
              </a:solidFill>
              <a:effectLst/>
              <a:latin typeface="+mn-lt"/>
            </a:endParaRPr>
          </a:p>
        </p:txBody>
      </p:sp>
      <p:sp>
        <p:nvSpPr>
          <p:cNvPr id="7" name="TextBox 6">
            <a:extLst>
              <a:ext uri="{FF2B5EF4-FFF2-40B4-BE49-F238E27FC236}">
                <a16:creationId xmlns:a16="http://schemas.microsoft.com/office/drawing/2014/main" id="{A845BC19-8938-47B3-9709-74B9C3746CE8}"/>
              </a:ext>
            </a:extLst>
          </p:cNvPr>
          <p:cNvSpPr txBox="1"/>
          <p:nvPr/>
        </p:nvSpPr>
        <p:spPr>
          <a:xfrm>
            <a:off x="1292469" y="254921"/>
            <a:ext cx="6963508" cy="400110"/>
          </a:xfrm>
          <a:prstGeom prst="rect">
            <a:avLst/>
          </a:prstGeom>
          <a:noFill/>
        </p:spPr>
        <p:txBody>
          <a:bodyPr wrap="square">
            <a:spAutoFit/>
          </a:bodyPr>
          <a:lstStyle/>
          <a:p>
            <a:r>
              <a:rPr lang="en-GB" sz="2000" b="1" dirty="0">
                <a:solidFill>
                  <a:srgbClr val="212121"/>
                </a:solidFill>
                <a:latin typeface="Calibri,sans-serif"/>
              </a:rPr>
              <a:t>The Professional Doctorate in Education – a tale of two parts</a:t>
            </a:r>
            <a:endParaRPr lang="en-GB" sz="2000" dirty="0"/>
          </a:p>
        </p:txBody>
      </p:sp>
    </p:spTree>
    <p:extLst>
      <p:ext uri="{BB962C8B-B14F-4D97-AF65-F5344CB8AC3E}">
        <p14:creationId xmlns:p14="http://schemas.microsoft.com/office/powerpoint/2010/main" val="4092324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7C7BA9-D803-4B80-89D8-2CADDC96C967}"/>
              </a:ext>
            </a:extLst>
          </p:cNvPr>
          <p:cNvSpPr txBox="1"/>
          <p:nvPr/>
        </p:nvSpPr>
        <p:spPr>
          <a:xfrm>
            <a:off x="1441937" y="2542976"/>
            <a:ext cx="5205047" cy="2862322"/>
          </a:xfrm>
          <a:prstGeom prst="rect">
            <a:avLst/>
          </a:prstGeom>
          <a:noFill/>
        </p:spPr>
        <p:txBody>
          <a:bodyPr wrap="square">
            <a:spAutoFit/>
          </a:bodyPr>
          <a:lstStyle/>
          <a:p>
            <a:pPr algn="just" fontAlgn="base"/>
            <a:r>
              <a:rPr lang="en-GB" sz="2000" b="0" i="0" u="sng" dirty="0">
                <a:solidFill>
                  <a:srgbClr val="FF0000"/>
                </a:solidFill>
                <a:effectLst/>
              </a:rPr>
              <a:t>Semester 1</a:t>
            </a:r>
            <a:r>
              <a:rPr lang="en-GB" sz="2000" b="0" i="0" dirty="0">
                <a:solidFill>
                  <a:srgbClr val="FF0000"/>
                </a:solidFill>
                <a:effectLst/>
              </a:rPr>
              <a:t> </a:t>
            </a:r>
          </a:p>
          <a:p>
            <a:pPr algn="just" fontAlgn="base"/>
            <a:r>
              <a:rPr lang="en-GB" sz="2000" b="0" i="0" dirty="0">
                <a:solidFill>
                  <a:srgbClr val="FF0000"/>
                </a:solidFill>
                <a:effectLst/>
              </a:rPr>
              <a:t>Saturday, 4 October 2025 </a:t>
            </a:r>
          </a:p>
          <a:p>
            <a:pPr algn="just" fontAlgn="base"/>
            <a:r>
              <a:rPr lang="en-GB" sz="2000" b="0" i="0" dirty="0">
                <a:solidFill>
                  <a:srgbClr val="FF0000"/>
                </a:solidFill>
                <a:effectLst/>
              </a:rPr>
              <a:t>Saturday, 6 December 2025 </a:t>
            </a:r>
            <a:endParaRPr lang="en-GB" sz="2000" dirty="0">
              <a:solidFill>
                <a:srgbClr val="FF0000"/>
              </a:solidFill>
            </a:endParaRPr>
          </a:p>
          <a:p>
            <a:pPr algn="just" fontAlgn="base"/>
            <a:endParaRPr lang="en-GB" sz="2000" b="0" i="0" dirty="0">
              <a:solidFill>
                <a:srgbClr val="000000"/>
              </a:solidFill>
              <a:effectLst/>
              <a:latin typeface="Segoe UI" panose="020B0502040204020203" pitchFamily="34" charset="0"/>
            </a:endParaRPr>
          </a:p>
          <a:p>
            <a:pPr algn="just" fontAlgn="base"/>
            <a:br>
              <a:rPr lang="en-GB" sz="2000" b="0" i="0" dirty="0">
                <a:solidFill>
                  <a:srgbClr val="000000"/>
                </a:solidFill>
                <a:effectLst/>
                <a:latin typeface="Segoe UI" panose="020B0502040204020203" pitchFamily="34" charset="0"/>
              </a:rPr>
            </a:br>
            <a:endParaRPr lang="en-GB" sz="2000" b="0" i="0" dirty="0">
              <a:solidFill>
                <a:srgbClr val="000000"/>
              </a:solidFill>
              <a:effectLst/>
            </a:endParaRPr>
          </a:p>
          <a:p>
            <a:pPr algn="just" fontAlgn="base"/>
            <a:r>
              <a:rPr lang="en-GB" sz="2000" b="0" i="0" u="sng" dirty="0">
                <a:solidFill>
                  <a:srgbClr val="000000"/>
                </a:solidFill>
                <a:effectLst/>
              </a:rPr>
              <a:t>Semester 2</a:t>
            </a:r>
            <a:r>
              <a:rPr lang="en-GB" sz="2000" b="0" i="0" dirty="0">
                <a:solidFill>
                  <a:srgbClr val="000000"/>
                </a:solidFill>
                <a:effectLst/>
              </a:rPr>
              <a:t> </a:t>
            </a:r>
          </a:p>
          <a:p>
            <a:pPr algn="just" fontAlgn="base"/>
            <a:r>
              <a:rPr lang="en-GB" sz="2000" b="0" i="0" dirty="0">
                <a:solidFill>
                  <a:srgbClr val="000000"/>
                </a:solidFill>
                <a:effectLst/>
              </a:rPr>
              <a:t>Saturday, </a:t>
            </a:r>
            <a:r>
              <a:rPr lang="en-GB" sz="2000" dirty="0">
                <a:solidFill>
                  <a:srgbClr val="000000"/>
                </a:solidFill>
              </a:rPr>
              <a:t>24 January</a:t>
            </a:r>
            <a:r>
              <a:rPr lang="en-GB" sz="2000" b="0" i="0" dirty="0">
                <a:solidFill>
                  <a:srgbClr val="000000"/>
                </a:solidFill>
                <a:effectLst/>
              </a:rPr>
              <a:t> 2026 </a:t>
            </a:r>
          </a:p>
          <a:p>
            <a:pPr algn="just" fontAlgn="base"/>
            <a:r>
              <a:rPr lang="en-GB" sz="2000" b="0" i="0" dirty="0">
                <a:solidFill>
                  <a:srgbClr val="000000"/>
                </a:solidFill>
                <a:effectLst/>
              </a:rPr>
              <a:t>Saturday, 21 March 2026</a:t>
            </a:r>
            <a:endParaRPr lang="en-GB" b="0" i="0" dirty="0">
              <a:solidFill>
                <a:srgbClr val="000000"/>
              </a:solidFill>
              <a:effectLst/>
            </a:endParaRPr>
          </a:p>
        </p:txBody>
      </p:sp>
      <p:sp>
        <p:nvSpPr>
          <p:cNvPr id="4" name="TextBox 3">
            <a:extLst>
              <a:ext uri="{FF2B5EF4-FFF2-40B4-BE49-F238E27FC236}">
                <a16:creationId xmlns:a16="http://schemas.microsoft.com/office/drawing/2014/main" id="{3159BC26-F50A-4BFA-82FC-3AFAF52D0988}"/>
              </a:ext>
            </a:extLst>
          </p:cNvPr>
          <p:cNvSpPr txBox="1"/>
          <p:nvPr/>
        </p:nvSpPr>
        <p:spPr>
          <a:xfrm>
            <a:off x="1178169" y="1627762"/>
            <a:ext cx="6304086" cy="707886"/>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FF0000"/>
                </a:solidFill>
                <a:effectLst/>
                <a:latin typeface="+mn-lt"/>
              </a:rPr>
              <a:t>Exploring Contemporary Issues in Education 1: Policy Review and Critical Analysis (Module 1)</a:t>
            </a:r>
          </a:p>
        </p:txBody>
      </p:sp>
      <p:sp>
        <p:nvSpPr>
          <p:cNvPr id="6" name="TextBox 5">
            <a:extLst>
              <a:ext uri="{FF2B5EF4-FFF2-40B4-BE49-F238E27FC236}">
                <a16:creationId xmlns:a16="http://schemas.microsoft.com/office/drawing/2014/main" id="{D76D4FAE-AA6D-4FB5-91CF-AC8BFE49E172}"/>
              </a:ext>
            </a:extLst>
          </p:cNvPr>
          <p:cNvSpPr txBox="1"/>
          <p:nvPr/>
        </p:nvSpPr>
        <p:spPr>
          <a:xfrm>
            <a:off x="1178169" y="3774082"/>
            <a:ext cx="6688016" cy="400110"/>
          </a:xfrm>
          <a:prstGeom prst="rect">
            <a:avLst/>
          </a:prstGeom>
          <a:noFill/>
        </p:spPr>
        <p:txBody>
          <a:bodyPr wrap="square">
            <a:spAutoFit/>
          </a:bodyPr>
          <a:lstStyle/>
          <a:p>
            <a:pPr marL="285750" indent="-285750" algn="just" fontAlgn="base">
              <a:buFont typeface="Arial" panose="020B0604020202020204" pitchFamily="34" charset="0"/>
              <a:buChar char="•"/>
            </a:pPr>
            <a:r>
              <a:rPr kumimoji="0" lang="en-US" altLang="en-US" sz="2000" b="0" i="0" u="none" strike="noStrike" cap="none" normalizeH="0" baseline="0" dirty="0">
                <a:ln>
                  <a:noFill/>
                </a:ln>
                <a:solidFill>
                  <a:srgbClr val="000000"/>
                </a:solidFill>
                <a:effectLst/>
                <a:latin typeface="+mn-lt"/>
              </a:rPr>
              <a:t>Introduction to Research Methods in Education (Module 2)</a:t>
            </a:r>
          </a:p>
        </p:txBody>
      </p:sp>
      <p:sp>
        <p:nvSpPr>
          <p:cNvPr id="7" name="TextBox 6">
            <a:extLst>
              <a:ext uri="{FF2B5EF4-FFF2-40B4-BE49-F238E27FC236}">
                <a16:creationId xmlns:a16="http://schemas.microsoft.com/office/drawing/2014/main" id="{E60B0423-2BFA-4605-BD1E-EB9A8BCD7B36}"/>
              </a:ext>
            </a:extLst>
          </p:cNvPr>
          <p:cNvSpPr txBox="1"/>
          <p:nvPr/>
        </p:nvSpPr>
        <p:spPr>
          <a:xfrm>
            <a:off x="2079382" y="403929"/>
            <a:ext cx="5402873" cy="830997"/>
          </a:xfrm>
          <a:prstGeom prst="rect">
            <a:avLst/>
          </a:prstGeom>
          <a:noFill/>
        </p:spPr>
        <p:txBody>
          <a:bodyPr wrap="square" rtlCol="0">
            <a:spAutoFit/>
          </a:bodyPr>
          <a:lstStyle/>
          <a:p>
            <a:pPr algn="ctr"/>
            <a:r>
              <a:rPr lang="en-GB" sz="2400" b="1" dirty="0"/>
              <a:t>Face-to-face taught sessions 2025-26</a:t>
            </a:r>
          </a:p>
          <a:p>
            <a:pPr algn="ctr"/>
            <a:r>
              <a:rPr lang="en-GB" sz="2400" b="1" dirty="0"/>
              <a:t>(Swansea, Waterfront campus)</a:t>
            </a:r>
          </a:p>
        </p:txBody>
      </p:sp>
    </p:spTree>
    <p:extLst>
      <p:ext uri="{BB962C8B-B14F-4D97-AF65-F5344CB8AC3E}">
        <p14:creationId xmlns:p14="http://schemas.microsoft.com/office/powerpoint/2010/main" val="4084341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1437" y="1272638"/>
            <a:ext cx="6878795" cy="4062651"/>
          </a:xfrm>
          <a:prstGeom prst="rect">
            <a:avLst/>
          </a:prstGeom>
        </p:spPr>
        <p:txBody>
          <a:bodyPr wrap="square">
            <a:spAutoFit/>
          </a:bodyPr>
          <a:lstStyle/>
          <a:p>
            <a:pPr algn="ctr"/>
            <a:r>
              <a:rPr lang="en-GB" sz="3200" b="1" dirty="0"/>
              <a:t>Doctorate in Education (EdD)</a:t>
            </a:r>
          </a:p>
          <a:p>
            <a:pPr algn="ctr"/>
            <a:endParaRPr lang="en-GB" sz="3200" b="1" dirty="0"/>
          </a:p>
          <a:p>
            <a:pPr algn="ctr"/>
            <a:r>
              <a:rPr lang="en-GB" sz="2800" dirty="0"/>
              <a:t>Module 1: ECDE7015   </a:t>
            </a:r>
          </a:p>
          <a:p>
            <a:pPr algn="ctr"/>
            <a:endParaRPr lang="en-GB" sz="2800" dirty="0"/>
          </a:p>
          <a:p>
            <a:pPr algn="ctr"/>
            <a:r>
              <a:rPr lang="en-GB" sz="2800" dirty="0"/>
              <a:t>Exploring Contemporary Issues in Education 1: Policy Review and Critical Analysis   </a:t>
            </a:r>
          </a:p>
          <a:p>
            <a:endParaRPr lang="en-GB" sz="2800" b="1" dirty="0"/>
          </a:p>
          <a:p>
            <a:pPr algn="ctr"/>
            <a:r>
              <a:rPr lang="en-GB" sz="1800" dirty="0"/>
              <a:t>gareth.evans@uwtsd.ac.uk  </a:t>
            </a:r>
          </a:p>
          <a:p>
            <a:pPr algn="ctr"/>
            <a:r>
              <a:rPr lang="en-GB" sz="1800" dirty="0"/>
              <a:t>s.v.hughes@uwtsd.ac.uk  </a:t>
            </a:r>
          </a:p>
          <a:p>
            <a:endParaRPr lang="en-GB" b="1" dirty="0"/>
          </a:p>
        </p:txBody>
      </p:sp>
    </p:spTree>
    <p:extLst>
      <p:ext uri="{BB962C8B-B14F-4D97-AF65-F5344CB8AC3E}">
        <p14:creationId xmlns:p14="http://schemas.microsoft.com/office/powerpoint/2010/main" val="174311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1587" y="877614"/>
            <a:ext cx="8229600" cy="4124206"/>
          </a:xfrm>
          <a:prstGeom prst="rect">
            <a:avLst/>
          </a:prstGeom>
        </p:spPr>
        <p:txBody>
          <a:bodyPr wrap="square">
            <a:spAutoFit/>
          </a:bodyPr>
          <a:lstStyle/>
          <a:p>
            <a:pPr algn="ctr"/>
            <a:r>
              <a:rPr lang="en-GB" sz="2800" b="1" dirty="0"/>
              <a:t>Module 1: Aims</a:t>
            </a:r>
          </a:p>
          <a:p>
            <a:endParaRPr lang="en-GB" dirty="0"/>
          </a:p>
          <a:p>
            <a:pPr marL="285750" indent="-285750">
              <a:buFont typeface="Arial" panose="020B0604020202020204" pitchFamily="34" charset="0"/>
              <a:buChar char="•"/>
            </a:pPr>
            <a:r>
              <a:rPr lang="en-GB" dirty="0"/>
              <a:t>To develop the </a:t>
            </a:r>
            <a:r>
              <a:rPr lang="en-GB" b="1" dirty="0">
                <a:solidFill>
                  <a:schemeClr val="accent1">
                    <a:lumMod val="75000"/>
                  </a:schemeClr>
                </a:solidFill>
              </a:rPr>
              <a:t>higher-level critical and analytical skills </a:t>
            </a:r>
            <a:r>
              <a:rPr lang="en-GB" dirty="0"/>
              <a:t>required to </a:t>
            </a:r>
            <a:r>
              <a:rPr lang="en-GB" b="1" dirty="0">
                <a:solidFill>
                  <a:schemeClr val="accent1">
                    <a:lumMod val="75000"/>
                  </a:schemeClr>
                </a:solidFill>
              </a:rPr>
              <a:t>contribute meaningfully to the education debate</a:t>
            </a:r>
            <a:r>
              <a:rPr lang="en-GB" dirty="0"/>
              <a:t>, across </a:t>
            </a:r>
            <a:r>
              <a:rPr lang="en-GB" b="1" dirty="0">
                <a:solidFill>
                  <a:schemeClr val="accent1">
                    <a:lumMod val="75000"/>
                  </a:schemeClr>
                </a:solidFill>
              </a:rPr>
              <a:t>a variety of different platforms</a:t>
            </a:r>
            <a:r>
              <a:rPr lang="en-GB" dirty="0"/>
              <a:t>.</a:t>
            </a:r>
          </a:p>
          <a:p>
            <a:pPr marL="285750" indent="-285750">
              <a:buFont typeface="Arial" panose="020B0604020202020204" pitchFamily="34" charset="0"/>
              <a:buChar char="•"/>
            </a:pPr>
            <a:r>
              <a:rPr lang="en-GB" dirty="0"/>
              <a:t>To critically evaluate contrasting approaches to one or more contemporary issues relating to education in Wales, the UK and international contexts, taking into account differing educational orthodoxies.</a:t>
            </a:r>
          </a:p>
          <a:p>
            <a:pPr marL="285750" indent="-285750">
              <a:buFont typeface="Arial" panose="020B0604020202020204" pitchFamily="34" charset="0"/>
              <a:buChar char="•"/>
            </a:pPr>
            <a:r>
              <a:rPr lang="en-GB" dirty="0"/>
              <a:t>To critically evaluate the presentation of contemporary educational issues and proposals in legislation, statutory and non-statutory guidance, through consultation documents and the representation of those issues and proposals in the press, social media and other channels.</a:t>
            </a:r>
          </a:p>
          <a:p>
            <a:pPr marL="285750" indent="-285750">
              <a:buFont typeface="Arial" panose="020B0604020202020204" pitchFamily="34" charset="0"/>
              <a:buChar char="•"/>
            </a:pPr>
            <a:r>
              <a:rPr lang="en-GB" dirty="0"/>
              <a:t>To demonstrate a critical understanding of the development of education policy, its impact and its potential pitfalls; including its perception among policymakers, schools, teachers, parents, communities, and children and young people.</a:t>
            </a:r>
          </a:p>
        </p:txBody>
      </p:sp>
    </p:spTree>
    <p:extLst>
      <p:ext uri="{BB962C8B-B14F-4D97-AF65-F5344CB8AC3E}">
        <p14:creationId xmlns:p14="http://schemas.microsoft.com/office/powerpoint/2010/main" val="183165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787" y="982718"/>
            <a:ext cx="7646276" cy="3847207"/>
          </a:xfrm>
          <a:prstGeom prst="rect">
            <a:avLst/>
          </a:prstGeom>
        </p:spPr>
        <p:txBody>
          <a:bodyPr wrap="square">
            <a:spAutoFit/>
          </a:bodyPr>
          <a:lstStyle/>
          <a:p>
            <a:pPr algn="ctr"/>
            <a:r>
              <a:rPr lang="en-GB" sz="2800" b="1" dirty="0"/>
              <a:t>Module 1: Learning Outcomes </a:t>
            </a:r>
          </a:p>
          <a:p>
            <a:endParaRPr lang="en-GB" b="1" dirty="0"/>
          </a:p>
          <a:p>
            <a:r>
              <a:rPr lang="en-GB" dirty="0"/>
              <a:t>Upon the successful completion of this module, students should be able to demonstrate the ability to:  </a:t>
            </a:r>
          </a:p>
          <a:p>
            <a:endParaRPr lang="en-GB" dirty="0"/>
          </a:p>
          <a:p>
            <a:pPr marL="285750" indent="-285750">
              <a:buFont typeface="Arial" panose="020B0604020202020204" pitchFamily="34" charset="0"/>
              <a:buChar char="•"/>
            </a:pPr>
            <a:r>
              <a:rPr lang="en-GB" b="1" dirty="0">
                <a:solidFill>
                  <a:schemeClr val="accent1">
                    <a:lumMod val="75000"/>
                  </a:schemeClr>
                </a:solidFill>
              </a:rPr>
              <a:t>Assess the impact of differing approaches to the presentation of policy, proposals and educational outcomes for differing audiences.</a:t>
            </a:r>
          </a:p>
          <a:p>
            <a:pPr marL="285750" indent="-285750">
              <a:buFont typeface="Arial" panose="020B0604020202020204" pitchFamily="34" charset="0"/>
              <a:buChar char="•"/>
            </a:pPr>
            <a:r>
              <a:rPr lang="en-GB" dirty="0"/>
              <a:t>Understand the evidence of impact that differing discourses have in promoting or mitigating the impact of educational change.</a:t>
            </a:r>
          </a:p>
          <a:p>
            <a:pPr marL="285750" indent="-285750">
              <a:buFont typeface="Arial" panose="020B0604020202020204" pitchFamily="34" charset="0"/>
              <a:buChar char="•"/>
            </a:pPr>
            <a:r>
              <a:rPr lang="en-GB" dirty="0"/>
              <a:t>Explore critically the relationship between education policy, implementation strategy and impact locally, nationally and internationally.</a:t>
            </a:r>
          </a:p>
          <a:p>
            <a:pPr marL="285750" indent="-285750">
              <a:buFont typeface="Arial" panose="020B0604020202020204" pitchFamily="34" charset="0"/>
              <a:buChar char="•"/>
            </a:pPr>
            <a:r>
              <a:rPr lang="en-GB" dirty="0"/>
              <a:t>Articulate an understanding of the challenges and opportunities in leading educational change successfully.</a:t>
            </a:r>
          </a:p>
        </p:txBody>
      </p:sp>
    </p:spTree>
    <p:extLst>
      <p:ext uri="{BB962C8B-B14F-4D97-AF65-F5344CB8AC3E}">
        <p14:creationId xmlns:p14="http://schemas.microsoft.com/office/powerpoint/2010/main" val="2090747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7663" y="673175"/>
            <a:ext cx="8534399" cy="7632859"/>
          </a:xfrm>
          <a:prstGeom prst="rect">
            <a:avLst/>
          </a:prstGeom>
        </p:spPr>
        <p:txBody>
          <a:bodyPr wrap="square">
            <a:spAutoFit/>
          </a:bodyPr>
          <a:lstStyle/>
          <a:p>
            <a:pPr algn="ctr"/>
            <a:r>
              <a:rPr lang="en-GB" sz="2800" b="1" dirty="0"/>
              <a:t>Module 1: </a:t>
            </a:r>
            <a:r>
              <a:rPr lang="en-US" sz="2800" b="1" dirty="0"/>
              <a:t>Key dates</a:t>
            </a:r>
          </a:p>
          <a:p>
            <a:r>
              <a:rPr lang="en-US" sz="2000" b="1" dirty="0"/>
              <a:t> </a:t>
            </a:r>
          </a:p>
          <a:p>
            <a:pPr marL="285750" indent="-285750">
              <a:buFont typeface="Arial" panose="020B0604020202020204" pitchFamily="34" charset="0"/>
              <a:buChar char="•"/>
            </a:pPr>
            <a:r>
              <a:rPr lang="en-GB" sz="2000" b="1" dirty="0"/>
              <a:t>Saturday, Oct 4: </a:t>
            </a:r>
            <a:r>
              <a:rPr lang="en-GB" sz="2000" dirty="0"/>
              <a:t>Face-to-Face Day 1: Overview of programme, assignments, setting the policy scene, introduction to blog writing, online resources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1" dirty="0"/>
              <a:t>Tuesday, Oct 14: </a:t>
            </a:r>
            <a:r>
              <a:rPr lang="en-GB" sz="2000" dirty="0"/>
              <a:t>Webinar 1: The Great Debate</a:t>
            </a:r>
          </a:p>
          <a:p>
            <a:pPr marL="285750" indent="-285750">
              <a:buFont typeface="Arial" panose="020B0604020202020204" pitchFamily="34" charset="0"/>
              <a:buChar char="•"/>
            </a:pPr>
            <a:r>
              <a:rPr lang="en-GB" sz="2000" b="1" dirty="0"/>
              <a:t>Tuesday, Oct 28: </a:t>
            </a:r>
            <a:r>
              <a:rPr lang="en-GB" sz="2000" dirty="0"/>
              <a:t>Webinar 2: Successful Futures?</a:t>
            </a:r>
          </a:p>
          <a:p>
            <a:pPr marL="285750" indent="-285750">
              <a:buFont typeface="Arial" panose="020B0604020202020204" pitchFamily="34" charset="0"/>
              <a:buChar char="•"/>
            </a:pPr>
            <a:r>
              <a:rPr lang="en-GB" sz="2000" b="1" dirty="0"/>
              <a:t>Tuesday, Nov 11: </a:t>
            </a:r>
            <a:r>
              <a:rPr lang="en-GB" sz="2000" dirty="0"/>
              <a:t>Webinar 3: Squaring the circle of accountability</a:t>
            </a:r>
          </a:p>
          <a:p>
            <a:pPr marL="285750" indent="-285750">
              <a:buFont typeface="Arial" panose="020B0604020202020204" pitchFamily="34" charset="0"/>
              <a:buChar char="•"/>
            </a:pPr>
            <a:r>
              <a:rPr lang="en-GB" sz="2000" b="1" dirty="0"/>
              <a:t>Tuesday, Nov 25: </a:t>
            </a:r>
            <a:r>
              <a:rPr lang="en-GB" sz="2000" dirty="0"/>
              <a:t>Webinar 4: Bricks and mortar</a:t>
            </a:r>
          </a:p>
          <a:p>
            <a:pPr marL="285750" indent="-285750">
              <a:buFont typeface="Arial" panose="020B0604020202020204" pitchFamily="34" charset="0"/>
              <a:buChar char="•"/>
            </a:pPr>
            <a:r>
              <a:rPr lang="en-GB" sz="2000" b="1" dirty="0">
                <a:solidFill>
                  <a:srgbClr val="FF0000"/>
                </a:solidFill>
              </a:rPr>
              <a:t>Saturday, Dec 6: </a:t>
            </a:r>
            <a:r>
              <a:rPr lang="en-GB" sz="2000" dirty="0"/>
              <a:t>Face-to-Face Day 2: Conference presentation</a:t>
            </a:r>
          </a:p>
          <a:p>
            <a:pPr marL="285750" indent="-285750">
              <a:buFont typeface="Arial" panose="020B0604020202020204" pitchFamily="34" charset="0"/>
              <a:buChar char="•"/>
            </a:pPr>
            <a:r>
              <a:rPr lang="en-GB" sz="2000" b="1" dirty="0">
                <a:solidFill>
                  <a:srgbClr val="FF0000"/>
                </a:solidFill>
              </a:rPr>
              <a:t>Monday, Dec 8: </a:t>
            </a:r>
            <a:r>
              <a:rPr lang="en-GB" sz="2000" dirty="0"/>
              <a:t>Conference materials submitted for assessment</a:t>
            </a:r>
          </a:p>
          <a:p>
            <a:pPr marL="285750" indent="-285750">
              <a:buFont typeface="Arial" panose="020B0604020202020204" pitchFamily="34" charset="0"/>
              <a:buChar char="•"/>
            </a:pPr>
            <a:r>
              <a:rPr lang="en-GB" sz="2000" b="1" i="1" dirty="0">
                <a:solidFill>
                  <a:schemeClr val="bg2">
                    <a:lumMod val="50000"/>
                  </a:schemeClr>
                </a:solidFill>
              </a:rPr>
              <a:t>Tuesday, Dec 16: </a:t>
            </a:r>
            <a:r>
              <a:rPr lang="en-GB" sz="2000" i="1" dirty="0">
                <a:solidFill>
                  <a:schemeClr val="bg2">
                    <a:lumMod val="50000"/>
                  </a:schemeClr>
                </a:solidFill>
              </a:rPr>
              <a:t>Writing workshop (optional)</a:t>
            </a:r>
          </a:p>
          <a:p>
            <a:pPr marL="285750" indent="-285750">
              <a:buFont typeface="Arial" panose="020B0604020202020204" pitchFamily="34" charset="0"/>
              <a:buChar char="•"/>
            </a:pPr>
            <a:r>
              <a:rPr lang="en-GB" sz="2000" b="1" dirty="0"/>
              <a:t>Tuesday, Jan 6: </a:t>
            </a:r>
            <a:r>
              <a:rPr lang="en-GB" sz="2000" dirty="0"/>
              <a:t>Webinar 5: Poverty of ambition</a:t>
            </a:r>
          </a:p>
          <a:p>
            <a:pPr marL="285750" indent="-285750">
              <a:buFont typeface="Arial" panose="020B0604020202020204" pitchFamily="34" charset="0"/>
              <a:buChar char="•"/>
            </a:pPr>
            <a:r>
              <a:rPr lang="en-GB" sz="2000" b="1" dirty="0">
                <a:solidFill>
                  <a:srgbClr val="FF0000"/>
                </a:solidFill>
              </a:rPr>
              <a:t>Monday, Jan 19: </a:t>
            </a:r>
            <a:r>
              <a:rPr lang="en-GB" sz="2000" dirty="0"/>
              <a:t>Journal article and blog reflection submitted for assessment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b="1" dirty="0"/>
          </a:p>
          <a:p>
            <a:endParaRPr lang="en-US" b="1" dirty="0"/>
          </a:p>
        </p:txBody>
      </p:sp>
    </p:spTree>
    <p:extLst>
      <p:ext uri="{BB962C8B-B14F-4D97-AF65-F5344CB8AC3E}">
        <p14:creationId xmlns:p14="http://schemas.microsoft.com/office/powerpoint/2010/main" val="1740180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50873"/>
            <a:ext cx="8737599" cy="5616922"/>
          </a:xfrm>
          <a:prstGeom prst="rect">
            <a:avLst/>
          </a:prstGeom>
        </p:spPr>
        <p:txBody>
          <a:bodyPr wrap="square">
            <a:spAutoFit/>
          </a:bodyPr>
          <a:lstStyle/>
          <a:p>
            <a:pPr algn="ctr"/>
            <a:r>
              <a:rPr lang="en-GB" b="1" dirty="0"/>
              <a:t>Module 1: Details of Assessment  </a:t>
            </a:r>
          </a:p>
          <a:p>
            <a:endParaRPr lang="en-GB" b="1" dirty="0"/>
          </a:p>
          <a:p>
            <a:r>
              <a:rPr lang="en-GB" sz="1700" b="1" dirty="0"/>
              <a:t>Assessment Component 1 – 40% </a:t>
            </a:r>
            <a:r>
              <a:rPr lang="en-GB" sz="1700" dirty="0"/>
              <a:t>(06.12.25 &amp; 08.12.25) </a:t>
            </a:r>
            <a:r>
              <a:rPr lang="en-GB" sz="1700" b="1" dirty="0"/>
              <a:t>  </a:t>
            </a:r>
            <a:endParaRPr lang="en-GB" sz="1700" dirty="0"/>
          </a:p>
          <a:p>
            <a:r>
              <a:rPr lang="en-GB" sz="1700" dirty="0"/>
              <a:t>Prepare a presentation for a conference that critically evaluates a contemporary issue in education in Wales, its representation in official statements, media treatment and your understanding of its treatment in an international context (8 minutes presentation and 1,500 word equivalent supporting material).    </a:t>
            </a:r>
          </a:p>
          <a:p>
            <a:r>
              <a:rPr lang="en-GB" sz="1700" dirty="0"/>
              <a:t>   </a:t>
            </a:r>
          </a:p>
          <a:p>
            <a:r>
              <a:rPr lang="en-GB" sz="1700" b="1" dirty="0"/>
              <a:t>Assessment Component 2 – 10% </a:t>
            </a:r>
            <a:r>
              <a:rPr lang="en-GB" sz="1700" dirty="0"/>
              <a:t>(19.01.26) </a:t>
            </a:r>
            <a:r>
              <a:rPr lang="en-GB" sz="1700" b="1" dirty="0"/>
              <a:t>  </a:t>
            </a:r>
            <a:endParaRPr lang="en-GB" sz="1700" dirty="0"/>
          </a:p>
          <a:p>
            <a:r>
              <a:rPr lang="en-GB" sz="1700" dirty="0"/>
              <a:t>You are asked to contribute at least two, non-assessed blogs over the period of this semester. Personal writing, in a particular style for a particular audience, these blogs will be open for comment and collaboration within the group, and act as a valuable introduction to the blog-writing process. The assessment will take the form of a third and final blog that draws on the experiences and contributions of colleagues and tutors over the life of the semester. This third blog will be assessed and should represent participants’ strongest blog to date (800 words).   </a:t>
            </a:r>
          </a:p>
          <a:p>
            <a:r>
              <a:rPr lang="en-GB" sz="1700" dirty="0"/>
              <a:t>    </a:t>
            </a:r>
          </a:p>
          <a:p>
            <a:r>
              <a:rPr lang="en-GB" sz="1700" b="1" dirty="0"/>
              <a:t>Assessment Component 3 – 50%</a:t>
            </a:r>
            <a:r>
              <a:rPr lang="en-GB" sz="1700" dirty="0"/>
              <a:t> (19.01.26)</a:t>
            </a:r>
            <a:r>
              <a:rPr lang="en-GB" sz="1700" b="1" dirty="0"/>
              <a:t>   </a:t>
            </a:r>
            <a:endParaRPr lang="en-GB" sz="1700" dirty="0"/>
          </a:p>
          <a:p>
            <a:r>
              <a:rPr lang="en-GB" sz="1700" dirty="0"/>
              <a:t>Prepare an article for an appropriate education journal. Include an abstract that is suitable for submission to a research conference and for posting on a journal website (4,000 word paper and 150 word abstract).    </a:t>
            </a:r>
          </a:p>
          <a:p>
            <a:r>
              <a:rPr lang="en-GB" sz="1700" dirty="0"/>
              <a:t> </a:t>
            </a:r>
            <a:endParaRPr lang="en-US" sz="1700" dirty="0"/>
          </a:p>
        </p:txBody>
      </p:sp>
    </p:spTree>
    <p:extLst>
      <p:ext uri="{BB962C8B-B14F-4D97-AF65-F5344CB8AC3E}">
        <p14:creationId xmlns:p14="http://schemas.microsoft.com/office/powerpoint/2010/main" val="711375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600" y="1"/>
            <a:ext cx="6017172" cy="5612524"/>
          </a:xfrm>
          <a:prstGeom prst="rect">
            <a:avLst/>
          </a:prstGeom>
        </p:spPr>
      </p:pic>
    </p:spTree>
    <p:extLst>
      <p:ext uri="{BB962C8B-B14F-4D97-AF65-F5344CB8AC3E}">
        <p14:creationId xmlns:p14="http://schemas.microsoft.com/office/powerpoint/2010/main" val="219985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A72ED7-18CA-EACE-F64B-163C9C2DF281}"/>
              </a:ext>
            </a:extLst>
          </p:cNvPr>
          <p:cNvSpPr txBox="1"/>
          <p:nvPr/>
        </p:nvSpPr>
        <p:spPr>
          <a:xfrm>
            <a:off x="978877" y="1690575"/>
            <a:ext cx="7186245" cy="3476849"/>
          </a:xfrm>
          <a:prstGeom prst="rect">
            <a:avLst/>
          </a:prstGeom>
          <a:noFill/>
        </p:spPr>
        <p:txBody>
          <a:bodyPr wrap="square">
            <a:spAutoFit/>
          </a:bodyPr>
          <a:lstStyle/>
          <a:p>
            <a:pPr>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 want to encourage a wide range of people to become involved in research in education policy. I want to remove “policy</a:t>
            </a:r>
            <a:r>
              <a:rPr lang="en-GB" sz="2000" kern="100" dirty="0">
                <a:latin typeface="Aptos" panose="020B0004020202020204" pitchFamily="34" charset="0"/>
                <a:ea typeface="Aptos" panose="020B0004020202020204" pitchFamily="34" charset="0"/>
                <a:cs typeface="Times New Roman" panose="02020603050405020304" pitchFamily="18" charset="0"/>
              </a:rPr>
              <a: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from its pedestal, and make it accessible to the wider community, both as a subject of study and a possible research area. In doing this I am arguing - implicitly and explicitly - that policy is to be found everywhere in education, and not just at the level of central government, and that there is virtue in engaging with policy in this way, because it contributes to a democratic project in education</a:t>
            </a:r>
            <a:r>
              <a:rPr lang="en-GB" sz="2000" kern="100" dirty="0">
                <a:latin typeface="Aptos" panose="020B0004020202020204" pitchFamily="34" charset="0"/>
                <a:ea typeface="Aptos" panose="020B0004020202020204" pitchFamily="34" charset="0"/>
                <a:cs typeface="Times New Roman" panose="02020603050405020304" pitchFamily="18" charset="0"/>
              </a:rPr>
              <a: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(Ozga, 2000, p</a:t>
            </a:r>
            <a:r>
              <a:rPr lang="en-GB" sz="2000" kern="100" dirty="0">
                <a:latin typeface="Aptos" panose="020B0004020202020204" pitchFamily="34" charset="0"/>
                <a:ea typeface="Aptos" panose="020B0004020202020204" pitchFamily="34" charset="0"/>
                <a:cs typeface="Times New Roman" panose="02020603050405020304" pitchFamily="18" charset="0"/>
              </a:rPr>
              <a: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2)</a:t>
            </a:r>
          </a:p>
        </p:txBody>
      </p:sp>
      <p:sp>
        <p:nvSpPr>
          <p:cNvPr id="4" name="TextBox 3">
            <a:extLst>
              <a:ext uri="{FF2B5EF4-FFF2-40B4-BE49-F238E27FC236}">
                <a16:creationId xmlns:a16="http://schemas.microsoft.com/office/drawing/2014/main" id="{4E43C80D-4607-AB3F-0864-62D956CB71D2}"/>
              </a:ext>
            </a:extLst>
          </p:cNvPr>
          <p:cNvSpPr txBox="1"/>
          <p:nvPr/>
        </p:nvSpPr>
        <p:spPr>
          <a:xfrm>
            <a:off x="2025161" y="709192"/>
            <a:ext cx="5093675" cy="523220"/>
          </a:xfrm>
          <a:prstGeom prst="rect">
            <a:avLst/>
          </a:prstGeom>
          <a:noFill/>
        </p:spPr>
        <p:txBody>
          <a:bodyPr wrap="square">
            <a:spAutoFit/>
          </a:bodyPr>
          <a:lstStyle/>
          <a:p>
            <a:pPr algn="ctr"/>
            <a:r>
              <a:rPr lang="en-GB" sz="2800" b="1" kern="100" dirty="0">
                <a:effectLst/>
                <a:ea typeface="Aptos" panose="020B0004020202020204" pitchFamily="34" charset="0"/>
                <a:cs typeface="Times New Roman" panose="02020603050405020304" pitchFamily="18" charset="0"/>
              </a:rPr>
              <a:t>A democratic project for all</a:t>
            </a:r>
            <a:endParaRPr lang="en-GB" sz="2800" b="1" dirty="0"/>
          </a:p>
        </p:txBody>
      </p:sp>
    </p:spTree>
    <p:extLst>
      <p:ext uri="{BB962C8B-B14F-4D97-AF65-F5344CB8AC3E}">
        <p14:creationId xmlns:p14="http://schemas.microsoft.com/office/powerpoint/2010/main" val="3643291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C022772-B0B0-4270-A31E-122D595F2481}"/>
              </a:ext>
            </a:extLst>
          </p:cNvPr>
          <p:cNvSpPr txBox="1"/>
          <p:nvPr/>
        </p:nvSpPr>
        <p:spPr>
          <a:xfrm>
            <a:off x="296016" y="467142"/>
            <a:ext cx="3979965" cy="147466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kern="1200" dirty="0">
                <a:solidFill>
                  <a:srgbClr val="595959"/>
                </a:solidFill>
                <a:latin typeface="+mj-lt"/>
                <a:ea typeface="+mj-ea"/>
                <a:cs typeface="+mj-cs"/>
              </a:rPr>
              <a:t>Module 1: Promise</a:t>
            </a:r>
          </a:p>
        </p:txBody>
      </p:sp>
      <p:sp>
        <p:nvSpPr>
          <p:cNvPr id="3" name="TextBox 2">
            <a:extLst>
              <a:ext uri="{FF2B5EF4-FFF2-40B4-BE49-F238E27FC236}">
                <a16:creationId xmlns:a16="http://schemas.microsoft.com/office/drawing/2014/main" id="{714B7394-5A6D-4D70-9E28-EFAC50114EFE}"/>
              </a:ext>
            </a:extLst>
          </p:cNvPr>
          <p:cNvSpPr txBox="1"/>
          <p:nvPr/>
        </p:nvSpPr>
        <p:spPr>
          <a:xfrm>
            <a:off x="653581" y="2447337"/>
            <a:ext cx="3264837" cy="3770434"/>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dirty="0">
                <a:solidFill>
                  <a:srgbClr val="595959"/>
                </a:solidFill>
              </a:rPr>
              <a:t>Critical analysis</a:t>
            </a:r>
          </a:p>
          <a:p>
            <a:pPr marL="285750" indent="-228600">
              <a:lnSpc>
                <a:spcPct val="90000"/>
              </a:lnSpc>
              <a:spcAft>
                <a:spcPts val="600"/>
              </a:spcAft>
              <a:buFont typeface="Arial" panose="020B0604020202020204" pitchFamily="34" charset="0"/>
              <a:buChar char="•"/>
            </a:pPr>
            <a:r>
              <a:rPr lang="en-US" sz="2000" dirty="0">
                <a:solidFill>
                  <a:srgbClr val="595959"/>
                </a:solidFill>
              </a:rPr>
              <a:t>Blog writing</a:t>
            </a:r>
          </a:p>
          <a:p>
            <a:pPr marL="285750" indent="-228600">
              <a:lnSpc>
                <a:spcPct val="90000"/>
              </a:lnSpc>
              <a:spcAft>
                <a:spcPts val="600"/>
              </a:spcAft>
              <a:buFont typeface="Arial" panose="020B0604020202020204" pitchFamily="34" charset="0"/>
              <a:buChar char="•"/>
            </a:pPr>
            <a:r>
              <a:rPr lang="en-US" sz="2000" dirty="0">
                <a:solidFill>
                  <a:srgbClr val="595959"/>
                </a:solidFill>
              </a:rPr>
              <a:t>Academic writing</a:t>
            </a:r>
          </a:p>
          <a:p>
            <a:pPr marL="285750" indent="-228600">
              <a:lnSpc>
                <a:spcPct val="90000"/>
              </a:lnSpc>
              <a:spcAft>
                <a:spcPts val="600"/>
              </a:spcAft>
              <a:buFont typeface="Arial" panose="020B0604020202020204" pitchFamily="34" charset="0"/>
              <a:buChar char="•"/>
            </a:pPr>
            <a:r>
              <a:rPr lang="en-US" sz="2000" dirty="0">
                <a:solidFill>
                  <a:srgbClr val="595959"/>
                </a:solidFill>
              </a:rPr>
              <a:t>Policy interest/ focus</a:t>
            </a:r>
          </a:p>
          <a:p>
            <a:pPr marL="285750" indent="-228600">
              <a:lnSpc>
                <a:spcPct val="90000"/>
              </a:lnSpc>
              <a:spcAft>
                <a:spcPts val="600"/>
              </a:spcAft>
              <a:buFont typeface="Arial" panose="020B0604020202020204" pitchFamily="34" charset="0"/>
              <a:buChar char="•"/>
            </a:pPr>
            <a:endParaRPr lang="en-US" sz="1700" dirty="0">
              <a:solidFill>
                <a:srgbClr val="595959"/>
              </a:solidFill>
            </a:endParaRPr>
          </a:p>
        </p:txBody>
      </p:sp>
      <p:pic>
        <p:nvPicPr>
          <p:cNvPr id="1026" name="Picture 2" descr="Why I No Longer Trust a Handshake">
            <a:extLst>
              <a:ext uri="{FF2B5EF4-FFF2-40B4-BE49-F238E27FC236}">
                <a16:creationId xmlns:a16="http://schemas.microsoft.com/office/drawing/2014/main" id="{FF20F9EF-AA24-461A-B4E2-B63FB8711D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86350" y="2408425"/>
            <a:ext cx="3597792" cy="2086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391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07772" y="309062"/>
            <a:ext cx="3928455" cy="1938992"/>
          </a:xfrm>
          <a:prstGeom prst="rect">
            <a:avLst/>
          </a:prstGeom>
        </p:spPr>
        <p:txBody>
          <a:bodyPr wrap="square">
            <a:spAutoFit/>
          </a:bodyPr>
          <a:lstStyle/>
          <a:p>
            <a:r>
              <a:rPr lang="en-GB" sz="3600" b="1" dirty="0"/>
              <a:t>Navigating Moodle</a:t>
            </a:r>
          </a:p>
          <a:p>
            <a:endParaRPr lang="en-GB" sz="2800" dirty="0"/>
          </a:p>
          <a:p>
            <a:endParaRPr lang="en-GB" sz="2800" dirty="0"/>
          </a:p>
          <a:p>
            <a:endParaRPr lang="en-GB" sz="2800" dirty="0"/>
          </a:p>
        </p:txBody>
      </p:sp>
      <p:pic>
        <p:nvPicPr>
          <p:cNvPr id="4" name="Picture 3">
            <a:extLst>
              <a:ext uri="{FF2B5EF4-FFF2-40B4-BE49-F238E27FC236}">
                <a16:creationId xmlns:a16="http://schemas.microsoft.com/office/drawing/2014/main" id="{F6004C5E-05FE-49F9-AA52-ACFAEB606D74}"/>
              </a:ext>
            </a:extLst>
          </p:cNvPr>
          <p:cNvPicPr>
            <a:picLocks noChangeAspect="1"/>
          </p:cNvPicPr>
          <p:nvPr/>
        </p:nvPicPr>
        <p:blipFill>
          <a:blip r:embed="rId2"/>
          <a:stretch>
            <a:fillRect/>
          </a:stretch>
        </p:blipFill>
        <p:spPr>
          <a:xfrm>
            <a:off x="1801085" y="1194872"/>
            <a:ext cx="5541828" cy="2904869"/>
          </a:xfrm>
          <a:prstGeom prst="rect">
            <a:avLst/>
          </a:prstGeom>
        </p:spPr>
      </p:pic>
      <p:sp>
        <p:nvSpPr>
          <p:cNvPr id="5" name="TextBox 4">
            <a:extLst>
              <a:ext uri="{FF2B5EF4-FFF2-40B4-BE49-F238E27FC236}">
                <a16:creationId xmlns:a16="http://schemas.microsoft.com/office/drawing/2014/main" id="{1B174AAD-20E3-4B21-AE5B-7DB3718373C6}"/>
              </a:ext>
            </a:extLst>
          </p:cNvPr>
          <p:cNvSpPr txBox="1"/>
          <p:nvPr/>
        </p:nvSpPr>
        <p:spPr>
          <a:xfrm>
            <a:off x="1444696" y="4322122"/>
            <a:ext cx="7246007" cy="1200329"/>
          </a:xfrm>
          <a:prstGeom prst="rect">
            <a:avLst/>
          </a:prstGeom>
          <a:noFill/>
        </p:spPr>
        <p:txBody>
          <a:bodyPr wrap="square" rtlCol="0">
            <a:spAutoFit/>
          </a:bodyPr>
          <a:lstStyle/>
          <a:p>
            <a:r>
              <a:rPr lang="en-GB" sz="2400" dirty="0"/>
              <a:t>Username: studentnumber@student.uwtsd.ac.uk</a:t>
            </a:r>
          </a:p>
          <a:p>
            <a:r>
              <a:rPr lang="en-GB" sz="2400" dirty="0"/>
              <a:t>(e.g. 7018654@student.uwtsd.ac.uk)</a:t>
            </a:r>
          </a:p>
          <a:p>
            <a:r>
              <a:rPr lang="en-GB" sz="2400" dirty="0"/>
              <a:t>Password: </a:t>
            </a:r>
            <a:r>
              <a:rPr lang="en-GB" sz="2400" b="0" i="0" dirty="0">
                <a:effectLst/>
                <a:latin typeface="Calibri" panose="020F0502020204030204" pitchFamily="34" charset="0"/>
              </a:rPr>
              <a:t>dob04.10.25</a:t>
            </a:r>
            <a:endParaRPr lang="en-GB" sz="2400" dirty="0"/>
          </a:p>
        </p:txBody>
      </p:sp>
    </p:spTree>
    <p:extLst>
      <p:ext uri="{BB962C8B-B14F-4D97-AF65-F5344CB8AC3E}">
        <p14:creationId xmlns:p14="http://schemas.microsoft.com/office/powerpoint/2010/main" val="4245389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AC7D4F4-D4EC-8709-1DF0-6C5444690732}"/>
              </a:ext>
            </a:extLst>
          </p:cNvPr>
          <p:cNvPicPr>
            <a:picLocks noChangeAspect="1"/>
          </p:cNvPicPr>
          <p:nvPr/>
        </p:nvPicPr>
        <p:blipFill>
          <a:blip r:embed="rId2"/>
          <a:stretch>
            <a:fillRect/>
          </a:stretch>
        </p:blipFill>
        <p:spPr>
          <a:xfrm>
            <a:off x="183856" y="4466099"/>
            <a:ext cx="8776283" cy="2154861"/>
          </a:xfrm>
          <a:prstGeom prst="rect">
            <a:avLst/>
          </a:prstGeom>
          <a:ln>
            <a:noFill/>
          </a:ln>
          <a:effectLst>
            <a:outerShdw blurRad="190500" algn="tl" rotWithShape="0">
              <a:srgbClr val="000000">
                <a:alpha val="70000"/>
              </a:srgbClr>
            </a:outerShdw>
          </a:effectLst>
        </p:spPr>
      </p:pic>
      <p:pic>
        <p:nvPicPr>
          <p:cNvPr id="3" name="Picture 2">
            <a:extLst>
              <a:ext uri="{FF2B5EF4-FFF2-40B4-BE49-F238E27FC236}">
                <a16:creationId xmlns:a16="http://schemas.microsoft.com/office/drawing/2014/main" id="{EB177476-E7A9-C61B-A876-91D686D12DDC}"/>
              </a:ext>
            </a:extLst>
          </p:cNvPr>
          <p:cNvPicPr>
            <a:picLocks noChangeAspect="1"/>
          </p:cNvPicPr>
          <p:nvPr/>
        </p:nvPicPr>
        <p:blipFill>
          <a:blip r:embed="rId3"/>
          <a:stretch>
            <a:fillRect/>
          </a:stretch>
        </p:blipFill>
        <p:spPr>
          <a:xfrm>
            <a:off x="769083" y="328480"/>
            <a:ext cx="7605831" cy="44335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2424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F8C8FE-060D-400C-821C-E14DAEC09D8E}"/>
              </a:ext>
            </a:extLst>
          </p:cNvPr>
          <p:cNvPicPr>
            <a:picLocks noChangeAspect="1"/>
          </p:cNvPicPr>
          <p:nvPr/>
        </p:nvPicPr>
        <p:blipFill>
          <a:blip r:embed="rId2"/>
          <a:stretch>
            <a:fillRect/>
          </a:stretch>
        </p:blipFill>
        <p:spPr>
          <a:xfrm>
            <a:off x="345956" y="1189973"/>
            <a:ext cx="8452087" cy="4058432"/>
          </a:xfrm>
          <a:prstGeom prst="rect">
            <a:avLst/>
          </a:prstGeom>
        </p:spPr>
      </p:pic>
      <p:sp>
        <p:nvSpPr>
          <p:cNvPr id="4" name="TextBox 3">
            <a:extLst>
              <a:ext uri="{FF2B5EF4-FFF2-40B4-BE49-F238E27FC236}">
                <a16:creationId xmlns:a16="http://schemas.microsoft.com/office/drawing/2014/main" id="{9CA3EAD5-7378-45B6-9909-FAE45A1ECE55}"/>
              </a:ext>
            </a:extLst>
          </p:cNvPr>
          <p:cNvSpPr txBox="1"/>
          <p:nvPr/>
        </p:nvSpPr>
        <p:spPr>
          <a:xfrm>
            <a:off x="1492403" y="386859"/>
            <a:ext cx="6910754" cy="400110"/>
          </a:xfrm>
          <a:prstGeom prst="rect">
            <a:avLst/>
          </a:prstGeom>
          <a:noFill/>
        </p:spPr>
        <p:txBody>
          <a:bodyPr wrap="square" rtlCol="0">
            <a:spAutoFit/>
          </a:bodyPr>
          <a:lstStyle/>
          <a:p>
            <a:r>
              <a:rPr lang="en-GB" sz="2000" b="1" dirty="0" err="1"/>
              <a:t>MyTSD</a:t>
            </a:r>
            <a:r>
              <a:rPr lang="en-GB" sz="2000" b="1" dirty="0"/>
              <a:t> – enrolment, student photos, programme details</a:t>
            </a:r>
          </a:p>
        </p:txBody>
      </p:sp>
      <p:sp>
        <p:nvSpPr>
          <p:cNvPr id="5" name="TextBox 4">
            <a:extLst>
              <a:ext uri="{FF2B5EF4-FFF2-40B4-BE49-F238E27FC236}">
                <a16:creationId xmlns:a16="http://schemas.microsoft.com/office/drawing/2014/main" id="{6BC81B67-F043-4347-ACBC-9631F22B5634}"/>
              </a:ext>
            </a:extLst>
          </p:cNvPr>
          <p:cNvSpPr txBox="1"/>
          <p:nvPr/>
        </p:nvSpPr>
        <p:spPr>
          <a:xfrm>
            <a:off x="4947780" y="3891380"/>
            <a:ext cx="4196220" cy="830997"/>
          </a:xfrm>
          <a:prstGeom prst="rect">
            <a:avLst/>
          </a:prstGeom>
          <a:noFill/>
        </p:spPr>
        <p:txBody>
          <a:bodyPr wrap="square" rtlCol="0">
            <a:spAutoFit/>
          </a:bodyPr>
          <a:lstStyle/>
          <a:p>
            <a:r>
              <a:rPr lang="en-GB" sz="2400" dirty="0"/>
              <a:t>Username: student number</a:t>
            </a:r>
          </a:p>
          <a:p>
            <a:r>
              <a:rPr lang="en-GB" sz="2400" dirty="0"/>
              <a:t>Password: </a:t>
            </a:r>
            <a:r>
              <a:rPr lang="en-GB" sz="2400" b="0" i="0" dirty="0">
                <a:solidFill>
                  <a:srgbClr val="201F1E"/>
                </a:solidFill>
                <a:effectLst/>
                <a:latin typeface="Calibri" panose="020F0502020204030204" pitchFamily="34" charset="0"/>
              </a:rPr>
              <a:t>dob04.10.25</a:t>
            </a:r>
            <a:endParaRPr lang="en-GB" sz="2400" dirty="0"/>
          </a:p>
        </p:txBody>
      </p:sp>
    </p:spTree>
    <p:extLst>
      <p:ext uri="{BB962C8B-B14F-4D97-AF65-F5344CB8AC3E}">
        <p14:creationId xmlns:p14="http://schemas.microsoft.com/office/powerpoint/2010/main" val="425948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70588" y="274721"/>
            <a:ext cx="5398477" cy="523220"/>
          </a:xfrm>
          <a:prstGeom prst="rect">
            <a:avLst/>
          </a:prstGeom>
          <a:noFill/>
        </p:spPr>
        <p:txBody>
          <a:bodyPr wrap="square" rtlCol="0">
            <a:spAutoFit/>
          </a:bodyPr>
          <a:lstStyle/>
          <a:p>
            <a:r>
              <a:rPr lang="en-GB" sz="2800" b="1" dirty="0"/>
              <a:t>What do we mean by criticality?</a:t>
            </a:r>
          </a:p>
        </p:txBody>
      </p:sp>
      <p:sp>
        <p:nvSpPr>
          <p:cNvPr id="3" name="Rectangle 2"/>
          <p:cNvSpPr/>
          <p:nvPr/>
        </p:nvSpPr>
        <p:spPr>
          <a:xfrm>
            <a:off x="1345223" y="1254209"/>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(NOT PLEASED)</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saying that someone or something is bad or wrong</a:t>
            </a:r>
            <a:endParaRPr lang="en-GB" b="1" i="0" dirty="0">
              <a:solidFill>
                <a:srgbClr val="002060"/>
              </a:solidFill>
              <a:effectLst/>
              <a:latin typeface="Arial" panose="020B0604020202020204" pitchFamily="34" charset="0"/>
            </a:endParaRPr>
          </a:p>
        </p:txBody>
      </p:sp>
      <p:sp>
        <p:nvSpPr>
          <p:cNvPr id="4" name="Rectangle 3"/>
          <p:cNvSpPr/>
          <p:nvPr/>
        </p:nvSpPr>
        <p:spPr>
          <a:xfrm>
            <a:off x="1345223" y="2682673"/>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(IMPORTANT)</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of the greatest importance to the way things might happen</a:t>
            </a:r>
            <a:endParaRPr lang="en-GB" b="1" i="0" dirty="0">
              <a:solidFill>
                <a:srgbClr val="002060"/>
              </a:solidFill>
              <a:effectLst/>
              <a:latin typeface="Arial" panose="020B0604020202020204" pitchFamily="34" charset="0"/>
            </a:endParaRPr>
          </a:p>
        </p:txBody>
      </p:sp>
      <p:sp>
        <p:nvSpPr>
          <p:cNvPr id="5" name="Rectangle 4"/>
          <p:cNvSpPr/>
          <p:nvPr/>
        </p:nvSpPr>
        <p:spPr>
          <a:xfrm>
            <a:off x="1345223" y="4111137"/>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(GIVING OPINIONS)</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giving opinions or judgments on books,plays, films, etc</a:t>
            </a:r>
            <a:endParaRPr lang="en-GB" b="1" i="0" dirty="0">
              <a:solidFill>
                <a:srgbClr val="002060"/>
              </a:solidFill>
              <a:effectLst/>
              <a:latin typeface="Arial" panose="020B0604020202020204" pitchFamily="34" charset="0"/>
            </a:endParaRPr>
          </a:p>
        </p:txBody>
      </p:sp>
      <p:sp>
        <p:nvSpPr>
          <p:cNvPr id="6" name="TextBox 5"/>
          <p:cNvSpPr txBox="1"/>
          <p:nvPr/>
        </p:nvSpPr>
        <p:spPr>
          <a:xfrm>
            <a:off x="6031523" y="5126800"/>
            <a:ext cx="2980592" cy="369332"/>
          </a:xfrm>
          <a:prstGeom prst="rect">
            <a:avLst/>
          </a:prstGeom>
          <a:noFill/>
        </p:spPr>
        <p:txBody>
          <a:bodyPr wrap="square" rtlCol="0">
            <a:spAutoFit/>
          </a:bodyPr>
          <a:lstStyle/>
          <a:p>
            <a:r>
              <a:rPr lang="en-GB" dirty="0"/>
              <a:t>(Cambridge Dictionary, 2021)</a:t>
            </a:r>
          </a:p>
        </p:txBody>
      </p:sp>
    </p:spTree>
    <p:extLst>
      <p:ext uri="{BB962C8B-B14F-4D97-AF65-F5344CB8AC3E}">
        <p14:creationId xmlns:p14="http://schemas.microsoft.com/office/powerpoint/2010/main" val="3819064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8853" y="412708"/>
            <a:ext cx="2866294" cy="523220"/>
          </a:xfrm>
          <a:prstGeom prst="rect">
            <a:avLst/>
          </a:prstGeom>
          <a:noFill/>
        </p:spPr>
        <p:txBody>
          <a:bodyPr wrap="square" rtlCol="0">
            <a:spAutoFit/>
          </a:bodyPr>
          <a:lstStyle/>
          <a:p>
            <a:r>
              <a:rPr lang="en-GB" sz="2800" b="1" dirty="0"/>
              <a:t>Critical thinking…</a:t>
            </a:r>
          </a:p>
        </p:txBody>
      </p:sp>
      <p:sp>
        <p:nvSpPr>
          <p:cNvPr id="4" name="Rectangle 3"/>
          <p:cNvSpPr/>
          <p:nvPr/>
        </p:nvSpPr>
        <p:spPr>
          <a:xfrm>
            <a:off x="1116623" y="1397757"/>
            <a:ext cx="7192108" cy="4801314"/>
          </a:xfrm>
          <a:prstGeom prst="rect">
            <a:avLst/>
          </a:prstGeom>
        </p:spPr>
        <p:txBody>
          <a:bodyPr wrap="square">
            <a:spAutoFit/>
          </a:bodyPr>
          <a:lstStyle/>
          <a:p>
            <a:r>
              <a:rPr lang="en-GB" dirty="0"/>
              <a:t>Critical thinking ‘examines assumptions, discerns hidden values, evaluates evidence, and assesses conclusions.’									(Petress, 2004, p.461)</a:t>
            </a:r>
          </a:p>
          <a:p>
            <a:endParaRPr lang="en-GB" dirty="0"/>
          </a:p>
          <a:p>
            <a:endParaRPr lang="en-GB" dirty="0"/>
          </a:p>
          <a:p>
            <a:r>
              <a:rPr lang="en-GB" dirty="0"/>
              <a:t>‘Critical thinking is the art of making clear, reasoned judgements based on interpreting, understanding, applying and synthesising evidence gathered from observation, reading and experimentation.’</a:t>
            </a:r>
          </a:p>
          <a:p>
            <a:r>
              <a:rPr lang="en-GB" dirty="0"/>
              <a:t>				     (Burns &amp; Sinfield, 2016, p.10) </a:t>
            </a:r>
          </a:p>
          <a:p>
            <a:endParaRPr lang="en-GB" dirty="0"/>
          </a:p>
          <a:p>
            <a:endParaRPr lang="en-GB" dirty="0"/>
          </a:p>
          <a:p>
            <a:r>
              <a:rPr lang="en-GB" dirty="0"/>
              <a:t>‘Critical thinking means questioning not only assumptions of others, but also questioning your own assumptions.’</a:t>
            </a:r>
          </a:p>
          <a:p>
            <a:r>
              <a:rPr lang="en-GB" dirty="0"/>
              <a:t>				        (Barnet &amp; Bedau, 2011, p.4)</a:t>
            </a:r>
          </a:p>
          <a:p>
            <a:endParaRPr lang="en-GB" dirty="0"/>
          </a:p>
          <a:p>
            <a:endParaRPr lang="en-GB" dirty="0"/>
          </a:p>
          <a:p>
            <a:endParaRPr lang="en-GB" dirty="0"/>
          </a:p>
        </p:txBody>
      </p:sp>
    </p:spTree>
    <p:extLst>
      <p:ext uri="{BB962C8B-B14F-4D97-AF65-F5344CB8AC3E}">
        <p14:creationId xmlns:p14="http://schemas.microsoft.com/office/powerpoint/2010/main" val="405886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46ED1E-5357-3847-0BDD-12BBB6730AB3}"/>
              </a:ext>
            </a:extLst>
          </p:cNvPr>
          <p:cNvSpPr txBox="1"/>
          <p:nvPr/>
        </p:nvSpPr>
        <p:spPr>
          <a:xfrm>
            <a:off x="1045028" y="580686"/>
            <a:ext cx="7053943" cy="5355312"/>
          </a:xfrm>
          <a:prstGeom prst="rect">
            <a:avLst/>
          </a:prstGeom>
          <a:noFill/>
        </p:spPr>
        <p:txBody>
          <a:bodyPr wrap="square">
            <a:spAutoFit/>
          </a:bodyPr>
          <a:lstStyle/>
          <a:p>
            <a:r>
              <a:rPr lang="en-GB" dirty="0"/>
              <a:t>‘Criticality refers to the practice of socially situated reflection and evaluation. It means considering an issue from multiple perspectives, even when these involve self-critique.’ </a:t>
            </a:r>
            <a:r>
              <a:rPr lang="es-ES" dirty="0"/>
              <a:t> </a:t>
            </a:r>
          </a:p>
          <a:p>
            <a:r>
              <a:rPr lang="es-ES" dirty="0"/>
              <a:t>			(Banegas &amp; Villacañas de Castro, 2016, p.1)</a:t>
            </a:r>
          </a:p>
          <a:p>
            <a:endParaRPr lang="es-ES" dirty="0"/>
          </a:p>
          <a:p>
            <a:endParaRPr lang="es-ES" dirty="0"/>
          </a:p>
          <a:p>
            <a:r>
              <a:rPr lang="en-GB" dirty="0">
                <a:latin typeface="Philosopher"/>
              </a:rPr>
              <a:t>‘Lesson One in critical thinking is that you need to always be aware that what you think on any issue may be wrong… Lesson Two is the harder learnt: what you read others saying may be wrong too.’</a:t>
            </a:r>
          </a:p>
          <a:p>
            <a:r>
              <a:rPr lang="en-GB" dirty="0">
                <a:latin typeface="Philosopher"/>
              </a:rPr>
              <a:t>					(Cohen, 2015, p.294)</a:t>
            </a:r>
          </a:p>
          <a:p>
            <a:endParaRPr lang="en-GB" dirty="0">
              <a:latin typeface="Philosopher"/>
            </a:endParaRPr>
          </a:p>
          <a:p>
            <a:endParaRPr lang="en-GB" dirty="0"/>
          </a:p>
          <a:p>
            <a:r>
              <a:rPr lang="en-GB" dirty="0"/>
              <a:t>‘The role of critical thinking is defensive: to protect us from being coerced or brainwashed into believing what others want us to believe without our having an opportunity to inquire for ourselves.’</a:t>
            </a:r>
          </a:p>
          <a:p>
            <a:r>
              <a:rPr lang="en-GB" dirty="0"/>
              <a:t>					 (Lipman, 2003, p.47)</a:t>
            </a:r>
          </a:p>
          <a:p>
            <a:endParaRPr lang="en-GB" dirty="0"/>
          </a:p>
          <a:p>
            <a:endParaRPr lang="en-GB" dirty="0"/>
          </a:p>
          <a:p>
            <a:r>
              <a:rPr lang="en-GB" dirty="0"/>
              <a:t>	</a:t>
            </a:r>
          </a:p>
        </p:txBody>
      </p:sp>
    </p:spTree>
    <p:extLst>
      <p:ext uri="{BB962C8B-B14F-4D97-AF65-F5344CB8AC3E}">
        <p14:creationId xmlns:p14="http://schemas.microsoft.com/office/powerpoint/2010/main" val="460631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62000" y="734378"/>
          <a:ext cx="8020050" cy="438912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4010025">
                  <a:extLst>
                    <a:ext uri="{9D8B030D-6E8A-4147-A177-3AD203B41FA5}">
                      <a16:colId xmlns:a16="http://schemas.microsoft.com/office/drawing/2014/main" val="361124483"/>
                    </a:ext>
                  </a:extLst>
                </a:gridCol>
                <a:gridCol w="4010025">
                  <a:extLst>
                    <a:ext uri="{9D8B030D-6E8A-4147-A177-3AD203B41FA5}">
                      <a16:colId xmlns:a16="http://schemas.microsoft.com/office/drawing/2014/main" val="3646870771"/>
                    </a:ext>
                  </a:extLst>
                </a:gridCol>
              </a:tblGrid>
              <a:tr h="841951">
                <a:tc>
                  <a:txBody>
                    <a:bodyPr/>
                    <a:lstStyle/>
                    <a:p>
                      <a:r>
                        <a:rPr lang="en-GB" b="1" dirty="0"/>
                        <a:t>Where</a:t>
                      </a:r>
                      <a:r>
                        <a:rPr lang="en-GB" b="0" dirty="0"/>
                        <a:t> did you find the information?</a:t>
                      </a:r>
                    </a:p>
                    <a:p>
                      <a:endParaRPr lang="en-GB" b="0" dirty="0"/>
                    </a:p>
                    <a:p>
                      <a:r>
                        <a:rPr lang="en-GB" b="0" i="1" dirty="0"/>
                        <a:t>Was it presented to you? Did you search for it? How hard did</a:t>
                      </a:r>
                      <a:r>
                        <a:rPr lang="en-GB" b="0" i="1" baseline="0" dirty="0"/>
                        <a:t> you have to look? Is your source reputable?</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p>
                      <a:r>
                        <a:rPr lang="en-GB" b="0" i="1" dirty="0"/>
                        <a:t>What are its claims to new knowledge?</a:t>
                      </a:r>
                      <a:r>
                        <a:rPr lang="en-GB" b="0" i="1" baseline="0" dirty="0"/>
                        <a:t> What is their point? How does it compare to your own?</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841951">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p>
                      <a:r>
                        <a:rPr lang="en-GB" i="1" dirty="0"/>
                        <a:t>Is</a:t>
                      </a:r>
                      <a:r>
                        <a:rPr lang="en-GB" i="1" baseline="0" dirty="0"/>
                        <a:t> their line of reasoning logical? What did they do to come to their conclusions? Are they reliable/based on evidence?</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p>
                      <a:r>
                        <a:rPr lang="en-GB" i="1" dirty="0"/>
                        <a:t>Is the author speaking as an individual or on behalf</a:t>
                      </a:r>
                      <a:r>
                        <a:rPr lang="en-GB" i="1" baseline="0" dirty="0"/>
                        <a:t> of an organisation/employer? Are they an expert/do they have credibility? Can you identify bias?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487797">
                <a:tc>
                  <a:txBody>
                    <a:bodyPr/>
                    <a:lstStyle/>
                    <a:p>
                      <a:r>
                        <a:rPr lang="en-GB" b="1" dirty="0"/>
                        <a:t>When</a:t>
                      </a:r>
                      <a:r>
                        <a:rPr lang="en-GB" dirty="0"/>
                        <a:t> was it</a:t>
                      </a:r>
                      <a:r>
                        <a:rPr lang="en-GB" baseline="0" dirty="0"/>
                        <a:t> written/said?</a:t>
                      </a:r>
                    </a:p>
                    <a:p>
                      <a:endParaRPr lang="en-GB" baseline="0" dirty="0"/>
                    </a:p>
                    <a:p>
                      <a:r>
                        <a:rPr lang="en-GB" i="1" baseline="0" dirty="0"/>
                        <a:t>Is it recent and relevant?</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p>
                      <a:r>
                        <a:rPr lang="en-GB" i="1" baseline="0" dirty="0"/>
                        <a:t>Who is it aimed at? What are its aims?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sp>
        <p:nvSpPr>
          <p:cNvPr id="3" name="TextBox 2"/>
          <p:cNvSpPr txBox="1"/>
          <p:nvPr/>
        </p:nvSpPr>
        <p:spPr>
          <a:xfrm>
            <a:off x="2195739" y="162448"/>
            <a:ext cx="5152571" cy="461665"/>
          </a:xfrm>
          <a:prstGeom prst="rect">
            <a:avLst/>
          </a:prstGeom>
          <a:noFill/>
        </p:spPr>
        <p:txBody>
          <a:bodyPr wrap="square" rtlCol="0">
            <a:spAutoFit/>
          </a:bodyPr>
          <a:lstStyle/>
          <a:p>
            <a:r>
              <a:rPr lang="en-GB" sz="2400" b="1" dirty="0"/>
              <a:t>Six questions to trigger critical thinking</a:t>
            </a:r>
          </a:p>
        </p:txBody>
      </p:sp>
      <p:sp>
        <p:nvSpPr>
          <p:cNvPr id="4" name="Rectangle 3"/>
          <p:cNvSpPr/>
          <p:nvPr/>
        </p:nvSpPr>
        <p:spPr>
          <a:xfrm>
            <a:off x="1885950" y="5233763"/>
            <a:ext cx="7258050" cy="369332"/>
          </a:xfrm>
          <a:prstGeom prst="rect">
            <a:avLst/>
          </a:prstGeom>
        </p:spPr>
        <p:txBody>
          <a:bodyPr wrap="square">
            <a:spAutoFit/>
          </a:bodyPr>
          <a:lstStyle/>
          <a:p>
            <a:r>
              <a:rPr lang="en-GB" dirty="0"/>
              <a:t>(Aveyard, Sharp &amp; Woolliams, 2011; adapted from Woolliams et al, 2009)</a:t>
            </a:r>
          </a:p>
        </p:txBody>
      </p:sp>
    </p:spTree>
    <p:extLst>
      <p:ext uri="{BB962C8B-B14F-4D97-AF65-F5344CB8AC3E}">
        <p14:creationId xmlns:p14="http://schemas.microsoft.com/office/powerpoint/2010/main" val="126058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622707589"/>
              </p:ext>
            </p:extLst>
          </p:nvPr>
        </p:nvGraphicFramePr>
        <p:xfrm>
          <a:off x="5568461" y="1314524"/>
          <a:ext cx="3427286" cy="373010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1664677">
                  <a:extLst>
                    <a:ext uri="{9D8B030D-6E8A-4147-A177-3AD203B41FA5}">
                      <a16:colId xmlns:a16="http://schemas.microsoft.com/office/drawing/2014/main" val="361124483"/>
                    </a:ext>
                  </a:extLst>
                </a:gridCol>
                <a:gridCol w="1762609">
                  <a:extLst>
                    <a:ext uri="{9D8B030D-6E8A-4147-A177-3AD203B41FA5}">
                      <a16:colId xmlns:a16="http://schemas.microsoft.com/office/drawing/2014/main" val="3646870771"/>
                    </a:ext>
                  </a:extLst>
                </a:gridCol>
              </a:tblGrid>
              <a:tr h="1243367">
                <a:tc>
                  <a:txBody>
                    <a:bodyPr/>
                    <a:lstStyle/>
                    <a:p>
                      <a:r>
                        <a:rPr lang="en-GB" b="1" dirty="0"/>
                        <a:t>Where</a:t>
                      </a:r>
                      <a:r>
                        <a:rPr lang="en-GB" b="0" dirty="0"/>
                        <a:t> did you find the information?</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1530297">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956436">
                <a:tc>
                  <a:txBody>
                    <a:bodyPr/>
                    <a:lstStyle/>
                    <a:p>
                      <a:r>
                        <a:rPr lang="en-GB" b="1" dirty="0"/>
                        <a:t>When</a:t>
                      </a:r>
                      <a:r>
                        <a:rPr lang="en-GB" dirty="0"/>
                        <a:t> was it</a:t>
                      </a:r>
                      <a:r>
                        <a:rPr lang="en-GB" baseline="0" dirty="0"/>
                        <a:t>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pic>
        <p:nvPicPr>
          <p:cNvPr id="3074" name="Picture 2" descr="Pencil Writing clipart images - Clipart World">
            <a:extLst>
              <a:ext uri="{FF2B5EF4-FFF2-40B4-BE49-F238E27FC236}">
                <a16:creationId xmlns:a16="http://schemas.microsoft.com/office/drawing/2014/main" id="{61816307-FD0C-458E-66DD-080E500795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8247183" y="240994"/>
            <a:ext cx="590301" cy="8469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7B0D7B-24FB-61BB-4DE5-400077059E1C}"/>
              </a:ext>
            </a:extLst>
          </p:cNvPr>
          <p:cNvPicPr>
            <a:picLocks noChangeAspect="1"/>
          </p:cNvPicPr>
          <p:nvPr/>
        </p:nvPicPr>
        <p:blipFill>
          <a:blip r:embed="rId3"/>
          <a:stretch>
            <a:fillRect/>
          </a:stretch>
        </p:blipFill>
        <p:spPr>
          <a:xfrm>
            <a:off x="148253" y="201912"/>
            <a:ext cx="5266194" cy="63981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10645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8327" y="1325500"/>
            <a:ext cx="7367345" cy="3970318"/>
          </a:xfrm>
          <a:prstGeom prst="rect">
            <a:avLst/>
          </a:prstGeom>
        </p:spPr>
        <p:txBody>
          <a:bodyPr wrap="square">
            <a:spAutoFit/>
          </a:bodyPr>
          <a:lstStyle/>
          <a:p>
            <a:pPr marL="285750" indent="-285750">
              <a:buFont typeface="Arial" panose="020B0604020202020204" pitchFamily="34" charset="0"/>
              <a:buChar char="•"/>
            </a:pPr>
            <a:r>
              <a:rPr lang="en-GB" dirty="0"/>
              <a:t>Being forensic in your analysis of a claim/policy/intervention</a:t>
            </a:r>
          </a:p>
          <a:p>
            <a:endParaRPr lang="en-GB" dirty="0"/>
          </a:p>
          <a:p>
            <a:pPr marL="285750" indent="-285750">
              <a:buFont typeface="Arial" panose="020B0604020202020204" pitchFamily="34" charset="0"/>
              <a:buChar char="•"/>
            </a:pPr>
            <a:r>
              <a:rPr lang="en-GB" dirty="0"/>
              <a:t>Considering a range of views – never rely on a single source or your own opinion; are there alternative viewpoints?</a:t>
            </a:r>
          </a:p>
          <a:p>
            <a:endParaRPr lang="en-GB" dirty="0"/>
          </a:p>
          <a:p>
            <a:pPr marL="285750" indent="-285750">
              <a:buFont typeface="Arial" panose="020B0604020202020204" pitchFamily="34" charset="0"/>
              <a:buChar char="•"/>
            </a:pPr>
            <a:r>
              <a:rPr lang="en-GB" dirty="0"/>
              <a:t>Carefully constructing an argument, based on evidence (setting aside your prejudices and attachments)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Justifying your position – and providing sound rationale for the decisions you take (feel free to disagree, but must explain why)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don’t take anything for granted (armour of scepticism) and think about the ‘bigger picture’; ask: is there anything else going on here?</a:t>
            </a:r>
          </a:p>
          <a:p>
            <a:endParaRPr lang="en-GB" b="1" dirty="0"/>
          </a:p>
        </p:txBody>
      </p:sp>
      <p:sp>
        <p:nvSpPr>
          <p:cNvPr id="3" name="TextBox 2"/>
          <p:cNvSpPr txBox="1"/>
          <p:nvPr/>
        </p:nvSpPr>
        <p:spPr>
          <a:xfrm>
            <a:off x="1342901" y="393495"/>
            <a:ext cx="5594230" cy="523220"/>
          </a:xfrm>
          <a:prstGeom prst="rect">
            <a:avLst/>
          </a:prstGeom>
          <a:noFill/>
        </p:spPr>
        <p:txBody>
          <a:bodyPr wrap="square" rtlCol="0">
            <a:spAutoFit/>
          </a:bodyPr>
          <a:lstStyle/>
          <a:p>
            <a:r>
              <a:rPr lang="en-GB" sz="2800" b="1" dirty="0"/>
              <a:t>Critical thinking means…</a:t>
            </a:r>
          </a:p>
        </p:txBody>
      </p:sp>
    </p:spTree>
    <p:extLst>
      <p:ext uri="{BB962C8B-B14F-4D97-AF65-F5344CB8AC3E}">
        <p14:creationId xmlns:p14="http://schemas.microsoft.com/office/powerpoint/2010/main" val="1888205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orful splattered paint&#10;&#10;Description automatically generated">
            <a:extLst>
              <a:ext uri="{FF2B5EF4-FFF2-40B4-BE49-F238E27FC236}">
                <a16:creationId xmlns:a16="http://schemas.microsoft.com/office/drawing/2014/main" id="{B9DE65BE-5C4B-5E3C-ED70-6E4F787D903C}"/>
              </a:ext>
            </a:extLst>
          </p:cNvPr>
          <p:cNvPicPr>
            <a:picLocks noChangeAspect="1"/>
          </p:cNvPicPr>
          <p:nvPr/>
        </p:nvPicPr>
        <p:blipFill rotWithShape="1">
          <a:blip r:embed="rId3"/>
          <a:srcRect l="16769" t="3382" r="30794"/>
          <a:stretch/>
        </p:blipFill>
        <p:spPr>
          <a:xfrm>
            <a:off x="2642616" y="10"/>
            <a:ext cx="6501384"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88E36A5-8D51-9DC2-A489-A77E75237FF9}"/>
              </a:ext>
            </a:extLst>
          </p:cNvPr>
          <p:cNvSpPr txBox="1"/>
          <p:nvPr/>
        </p:nvSpPr>
        <p:spPr>
          <a:xfrm>
            <a:off x="358485" y="1122363"/>
            <a:ext cx="3017520" cy="3204134"/>
          </a:xfrm>
          <a:prstGeom prst="rect">
            <a:avLst/>
          </a:prstGeom>
        </p:spPr>
        <p:txBody>
          <a:bodyPr vert="horz" lIns="91440" tIns="45720" rIns="91440" bIns="45720" rtlCol="0" anchor="b">
            <a:normAutofit/>
          </a:bodyPr>
          <a:lstStyle/>
          <a:p>
            <a:pPr fontAlgn="base">
              <a:lnSpc>
                <a:spcPct val="90000"/>
              </a:lnSpc>
              <a:spcBef>
                <a:spcPct val="0"/>
              </a:spcBef>
              <a:spcAft>
                <a:spcPts val="600"/>
              </a:spcAft>
            </a:pPr>
            <a:r>
              <a:rPr lang="en-US" sz="4200" b="1" dirty="0">
                <a:latin typeface="+mj-lt"/>
                <a:ea typeface="+mj-ea"/>
                <a:cs typeface="+mj-cs"/>
              </a:rPr>
              <a:t>L</a:t>
            </a:r>
            <a:r>
              <a:rPr lang="en-US" sz="4200" b="1" i="0" dirty="0">
                <a:effectLst/>
                <a:latin typeface="+mj-lt"/>
                <a:ea typeface="+mj-ea"/>
                <a:cs typeface="+mj-cs"/>
              </a:rPr>
              <a:t>ifelong learning</a:t>
            </a:r>
            <a:endParaRPr lang="en-US" sz="4200" b="0" i="0" dirty="0">
              <a:effectLst/>
              <a:latin typeface="+mj-lt"/>
              <a:ea typeface="+mj-ea"/>
              <a:cs typeface="+mj-cs"/>
            </a:endParaRP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2564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orful splattered paint&#10;&#10;Description automatically generated">
            <a:extLst>
              <a:ext uri="{FF2B5EF4-FFF2-40B4-BE49-F238E27FC236}">
                <a16:creationId xmlns:a16="http://schemas.microsoft.com/office/drawing/2014/main" id="{B9DE65BE-5C4B-5E3C-ED70-6E4F787D903C}"/>
              </a:ext>
            </a:extLst>
          </p:cNvPr>
          <p:cNvPicPr>
            <a:picLocks noChangeAspect="1"/>
          </p:cNvPicPr>
          <p:nvPr/>
        </p:nvPicPr>
        <p:blipFill rotWithShape="1">
          <a:blip r:embed="rId3"/>
          <a:srcRect l="16769" t="3382" r="30794"/>
          <a:stretch/>
        </p:blipFill>
        <p:spPr>
          <a:xfrm>
            <a:off x="2642616" y="10"/>
            <a:ext cx="6501384"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88E36A5-8D51-9DC2-A489-A77E75237FF9}"/>
              </a:ext>
            </a:extLst>
          </p:cNvPr>
          <p:cNvSpPr txBox="1"/>
          <p:nvPr/>
        </p:nvSpPr>
        <p:spPr>
          <a:xfrm>
            <a:off x="358485" y="1122363"/>
            <a:ext cx="3017520" cy="3204134"/>
          </a:xfrm>
          <a:prstGeom prst="rect">
            <a:avLst/>
          </a:prstGeom>
        </p:spPr>
        <p:txBody>
          <a:bodyPr vert="horz" lIns="91440" tIns="45720" rIns="91440" bIns="45720" rtlCol="0" anchor="b">
            <a:normAutofit fontScale="92500" lnSpcReduction="10000"/>
          </a:bodyPr>
          <a:lstStyle/>
          <a:p>
            <a:r>
              <a:rPr lang="en-GB" sz="4400" b="1" dirty="0">
                <a:latin typeface="+mj-lt"/>
              </a:rPr>
              <a:t>Pupils, students, children, young people or learners?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143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B7F38CEA-C1A3-5070-34AA-43F51AF699F5}"/>
              </a:ext>
            </a:extLst>
          </p:cNvPr>
          <p:cNvSpPr/>
          <p:nvPr/>
        </p:nvSpPr>
        <p:spPr>
          <a:xfrm>
            <a:off x="731520" y="1691640"/>
            <a:ext cx="1828800" cy="18059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Pupil behaviour</a:t>
            </a:r>
          </a:p>
        </p:txBody>
      </p:sp>
      <p:cxnSp>
        <p:nvCxnSpPr>
          <p:cNvPr id="4" name="Straight Arrow Connector 3">
            <a:extLst>
              <a:ext uri="{FF2B5EF4-FFF2-40B4-BE49-F238E27FC236}">
                <a16:creationId xmlns:a16="http://schemas.microsoft.com/office/drawing/2014/main" id="{78D0A490-B37A-C812-B669-6C20822DB836}"/>
              </a:ext>
            </a:extLst>
          </p:cNvPr>
          <p:cNvCxnSpPr>
            <a:cxnSpLocks/>
          </p:cNvCxnSpPr>
          <p:nvPr/>
        </p:nvCxnSpPr>
        <p:spPr>
          <a:xfrm flipV="1">
            <a:off x="1735455" y="1016664"/>
            <a:ext cx="824865" cy="5902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B1D8C4D-3BA1-C6DA-558D-EC2FC426E050}"/>
              </a:ext>
            </a:extLst>
          </p:cNvPr>
          <p:cNvSpPr txBox="1"/>
          <p:nvPr/>
        </p:nvSpPr>
        <p:spPr>
          <a:xfrm>
            <a:off x="1924171" y="730646"/>
            <a:ext cx="2255520" cy="276999"/>
          </a:xfrm>
          <a:prstGeom prst="rect">
            <a:avLst/>
          </a:prstGeom>
          <a:noFill/>
        </p:spPr>
        <p:txBody>
          <a:bodyPr wrap="square" rtlCol="0">
            <a:spAutoFit/>
          </a:bodyPr>
          <a:lstStyle/>
          <a:p>
            <a:r>
              <a:rPr lang="en-GB" sz="1200" dirty="0"/>
              <a:t>What is meant by PB?</a:t>
            </a:r>
          </a:p>
        </p:txBody>
      </p:sp>
      <p:cxnSp>
        <p:nvCxnSpPr>
          <p:cNvPr id="6" name="Straight Arrow Connector 5">
            <a:extLst>
              <a:ext uri="{FF2B5EF4-FFF2-40B4-BE49-F238E27FC236}">
                <a16:creationId xmlns:a16="http://schemas.microsoft.com/office/drawing/2014/main" id="{8B509ECD-814D-127A-7197-A12F7228DA3A}"/>
              </a:ext>
            </a:extLst>
          </p:cNvPr>
          <p:cNvCxnSpPr>
            <a:cxnSpLocks/>
          </p:cNvCxnSpPr>
          <p:nvPr/>
        </p:nvCxnSpPr>
        <p:spPr>
          <a:xfrm>
            <a:off x="2712720" y="2476708"/>
            <a:ext cx="990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FD7112F-E48A-AA21-0AFF-5245A50FEC9B}"/>
              </a:ext>
            </a:extLst>
          </p:cNvPr>
          <p:cNvSpPr txBox="1"/>
          <p:nvPr/>
        </p:nvSpPr>
        <p:spPr>
          <a:xfrm>
            <a:off x="3703320" y="2317611"/>
            <a:ext cx="2255520" cy="276999"/>
          </a:xfrm>
          <a:prstGeom prst="rect">
            <a:avLst/>
          </a:prstGeom>
          <a:noFill/>
        </p:spPr>
        <p:txBody>
          <a:bodyPr wrap="square" rtlCol="0">
            <a:spAutoFit/>
          </a:bodyPr>
          <a:lstStyle/>
          <a:p>
            <a:r>
              <a:rPr lang="en-GB" sz="1200" dirty="0"/>
              <a:t>Existing national policy on PB</a:t>
            </a:r>
          </a:p>
        </p:txBody>
      </p:sp>
      <p:cxnSp>
        <p:nvCxnSpPr>
          <p:cNvPr id="10" name="Straight Arrow Connector 9">
            <a:extLst>
              <a:ext uri="{FF2B5EF4-FFF2-40B4-BE49-F238E27FC236}">
                <a16:creationId xmlns:a16="http://schemas.microsoft.com/office/drawing/2014/main" id="{1AEBEF71-AA8D-39CB-82B6-278222960959}"/>
              </a:ext>
            </a:extLst>
          </p:cNvPr>
          <p:cNvCxnSpPr>
            <a:cxnSpLocks/>
            <a:endCxn id="12" idx="1"/>
          </p:cNvCxnSpPr>
          <p:nvPr/>
        </p:nvCxnSpPr>
        <p:spPr>
          <a:xfrm>
            <a:off x="2362200" y="3472249"/>
            <a:ext cx="998220" cy="3901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EB517F8-8898-E537-C46E-29220BE3009C}"/>
              </a:ext>
            </a:extLst>
          </p:cNvPr>
          <p:cNvSpPr txBox="1"/>
          <p:nvPr/>
        </p:nvSpPr>
        <p:spPr>
          <a:xfrm>
            <a:off x="3360420" y="3723867"/>
            <a:ext cx="2255520" cy="276999"/>
          </a:xfrm>
          <a:prstGeom prst="rect">
            <a:avLst/>
          </a:prstGeom>
          <a:noFill/>
        </p:spPr>
        <p:txBody>
          <a:bodyPr wrap="square" rtlCol="0">
            <a:spAutoFit/>
          </a:bodyPr>
          <a:lstStyle/>
          <a:p>
            <a:r>
              <a:rPr lang="en-GB" sz="1200" dirty="0"/>
              <a:t>Wider debates related to PB</a:t>
            </a:r>
          </a:p>
        </p:txBody>
      </p:sp>
      <p:cxnSp>
        <p:nvCxnSpPr>
          <p:cNvPr id="13" name="Straight Arrow Connector 12">
            <a:extLst>
              <a:ext uri="{FF2B5EF4-FFF2-40B4-BE49-F238E27FC236}">
                <a16:creationId xmlns:a16="http://schemas.microsoft.com/office/drawing/2014/main" id="{617A6FFD-A638-83A0-7D71-79E3DEE16DA8}"/>
              </a:ext>
            </a:extLst>
          </p:cNvPr>
          <p:cNvCxnSpPr>
            <a:cxnSpLocks/>
          </p:cNvCxnSpPr>
          <p:nvPr/>
        </p:nvCxnSpPr>
        <p:spPr>
          <a:xfrm>
            <a:off x="2712720" y="2941371"/>
            <a:ext cx="990600" cy="1979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084E04D-5EA0-E97B-EAB5-341ABF655ACE}"/>
              </a:ext>
            </a:extLst>
          </p:cNvPr>
          <p:cNvSpPr txBox="1"/>
          <p:nvPr/>
        </p:nvSpPr>
        <p:spPr>
          <a:xfrm>
            <a:off x="3688080" y="3026192"/>
            <a:ext cx="2255520" cy="276999"/>
          </a:xfrm>
          <a:prstGeom prst="rect">
            <a:avLst/>
          </a:prstGeom>
          <a:noFill/>
        </p:spPr>
        <p:txBody>
          <a:bodyPr wrap="square" rtlCol="0">
            <a:spAutoFit/>
          </a:bodyPr>
          <a:lstStyle/>
          <a:p>
            <a:r>
              <a:rPr lang="en-GB" sz="1200" dirty="0"/>
              <a:t>More localised approaches?</a:t>
            </a:r>
          </a:p>
        </p:txBody>
      </p:sp>
      <p:cxnSp>
        <p:nvCxnSpPr>
          <p:cNvPr id="16" name="Straight Arrow Connector 15">
            <a:extLst>
              <a:ext uri="{FF2B5EF4-FFF2-40B4-BE49-F238E27FC236}">
                <a16:creationId xmlns:a16="http://schemas.microsoft.com/office/drawing/2014/main" id="{468B302C-BD37-EA6F-0066-7662D856F17F}"/>
              </a:ext>
            </a:extLst>
          </p:cNvPr>
          <p:cNvCxnSpPr>
            <a:cxnSpLocks/>
          </p:cNvCxnSpPr>
          <p:nvPr/>
        </p:nvCxnSpPr>
        <p:spPr>
          <a:xfrm>
            <a:off x="4945380" y="4110796"/>
            <a:ext cx="998220" cy="3901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A80E22E-0E36-98C0-270B-AA514C97D147}"/>
              </a:ext>
            </a:extLst>
          </p:cNvPr>
          <p:cNvSpPr txBox="1"/>
          <p:nvPr/>
        </p:nvSpPr>
        <p:spPr>
          <a:xfrm>
            <a:off x="5842636" y="4490534"/>
            <a:ext cx="2255520" cy="276999"/>
          </a:xfrm>
          <a:prstGeom prst="rect">
            <a:avLst/>
          </a:prstGeom>
          <a:noFill/>
        </p:spPr>
        <p:txBody>
          <a:bodyPr wrap="square" rtlCol="0">
            <a:spAutoFit/>
          </a:bodyPr>
          <a:lstStyle/>
          <a:p>
            <a:r>
              <a:rPr lang="en-GB" sz="1200" dirty="0"/>
              <a:t>Suspension/exclusion</a:t>
            </a:r>
          </a:p>
        </p:txBody>
      </p:sp>
      <p:cxnSp>
        <p:nvCxnSpPr>
          <p:cNvPr id="18" name="Straight Arrow Connector 17">
            <a:extLst>
              <a:ext uri="{FF2B5EF4-FFF2-40B4-BE49-F238E27FC236}">
                <a16:creationId xmlns:a16="http://schemas.microsoft.com/office/drawing/2014/main" id="{3BAC1C82-5DB5-BAD1-C728-08714C8455E9}"/>
              </a:ext>
            </a:extLst>
          </p:cNvPr>
          <p:cNvCxnSpPr>
            <a:cxnSpLocks/>
          </p:cNvCxnSpPr>
          <p:nvPr/>
        </p:nvCxnSpPr>
        <p:spPr>
          <a:xfrm>
            <a:off x="5238755" y="3391330"/>
            <a:ext cx="1028698" cy="3216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923E678-C458-1F92-9533-A8337EFB1BD7}"/>
              </a:ext>
            </a:extLst>
          </p:cNvPr>
          <p:cNvSpPr txBox="1"/>
          <p:nvPr/>
        </p:nvSpPr>
        <p:spPr>
          <a:xfrm>
            <a:off x="6233160" y="3640823"/>
            <a:ext cx="2255520" cy="276999"/>
          </a:xfrm>
          <a:prstGeom prst="rect">
            <a:avLst/>
          </a:prstGeom>
          <a:noFill/>
        </p:spPr>
        <p:txBody>
          <a:bodyPr wrap="square" rtlCol="0">
            <a:spAutoFit/>
          </a:bodyPr>
          <a:lstStyle/>
          <a:p>
            <a:r>
              <a:rPr lang="en-GB" sz="1200" dirty="0"/>
              <a:t>Case study/ examples?</a:t>
            </a:r>
          </a:p>
        </p:txBody>
      </p:sp>
      <p:cxnSp>
        <p:nvCxnSpPr>
          <p:cNvPr id="21" name="Straight Arrow Connector 20">
            <a:extLst>
              <a:ext uri="{FF2B5EF4-FFF2-40B4-BE49-F238E27FC236}">
                <a16:creationId xmlns:a16="http://schemas.microsoft.com/office/drawing/2014/main" id="{9F6C38C6-D60C-E9A4-73A4-409340E1A36C}"/>
              </a:ext>
            </a:extLst>
          </p:cNvPr>
          <p:cNvCxnSpPr>
            <a:cxnSpLocks/>
          </p:cNvCxnSpPr>
          <p:nvPr/>
        </p:nvCxnSpPr>
        <p:spPr>
          <a:xfrm>
            <a:off x="4046220" y="4128785"/>
            <a:ext cx="579120" cy="8727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9738470-1D6A-7BD7-DEFD-13F31143151D}"/>
              </a:ext>
            </a:extLst>
          </p:cNvPr>
          <p:cNvSpPr txBox="1"/>
          <p:nvPr/>
        </p:nvSpPr>
        <p:spPr>
          <a:xfrm>
            <a:off x="4499614" y="5001489"/>
            <a:ext cx="2255520" cy="276999"/>
          </a:xfrm>
          <a:prstGeom prst="rect">
            <a:avLst/>
          </a:prstGeom>
          <a:noFill/>
        </p:spPr>
        <p:txBody>
          <a:bodyPr wrap="square" rtlCol="0">
            <a:spAutoFit/>
          </a:bodyPr>
          <a:lstStyle/>
          <a:p>
            <a:r>
              <a:rPr lang="en-GB" sz="1200" dirty="0"/>
              <a:t>Societal factors</a:t>
            </a:r>
          </a:p>
        </p:txBody>
      </p:sp>
      <p:cxnSp>
        <p:nvCxnSpPr>
          <p:cNvPr id="26" name="Straight Arrow Connector 25">
            <a:extLst>
              <a:ext uri="{FF2B5EF4-FFF2-40B4-BE49-F238E27FC236}">
                <a16:creationId xmlns:a16="http://schemas.microsoft.com/office/drawing/2014/main" id="{D6D32E67-4D33-4F1E-E858-8A2058BD660B}"/>
              </a:ext>
            </a:extLst>
          </p:cNvPr>
          <p:cNvCxnSpPr>
            <a:cxnSpLocks/>
          </p:cNvCxnSpPr>
          <p:nvPr/>
        </p:nvCxnSpPr>
        <p:spPr>
          <a:xfrm>
            <a:off x="4488180" y="4128785"/>
            <a:ext cx="998220" cy="6691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69FCBAAB-7C75-D12E-9BA2-0414EEA670BC}"/>
              </a:ext>
            </a:extLst>
          </p:cNvPr>
          <p:cNvSpPr txBox="1"/>
          <p:nvPr/>
        </p:nvSpPr>
        <p:spPr>
          <a:xfrm>
            <a:off x="5486400" y="4759515"/>
            <a:ext cx="2255520" cy="276999"/>
          </a:xfrm>
          <a:prstGeom prst="rect">
            <a:avLst/>
          </a:prstGeom>
          <a:noFill/>
        </p:spPr>
        <p:txBody>
          <a:bodyPr wrap="square" rtlCol="0">
            <a:spAutoFit/>
          </a:bodyPr>
          <a:lstStyle/>
          <a:p>
            <a:r>
              <a:rPr lang="en-GB" sz="1200" dirty="0"/>
              <a:t>Parenting</a:t>
            </a:r>
          </a:p>
        </p:txBody>
      </p:sp>
      <p:cxnSp>
        <p:nvCxnSpPr>
          <p:cNvPr id="28" name="Straight Arrow Connector 27">
            <a:extLst>
              <a:ext uri="{FF2B5EF4-FFF2-40B4-BE49-F238E27FC236}">
                <a16:creationId xmlns:a16="http://schemas.microsoft.com/office/drawing/2014/main" id="{E3917805-1409-CD95-B708-86138E3EA846}"/>
              </a:ext>
            </a:extLst>
          </p:cNvPr>
          <p:cNvCxnSpPr>
            <a:cxnSpLocks/>
          </p:cNvCxnSpPr>
          <p:nvPr/>
        </p:nvCxnSpPr>
        <p:spPr>
          <a:xfrm>
            <a:off x="3560562" y="4098635"/>
            <a:ext cx="5715" cy="1070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9FBA20E-4331-9916-7E39-B66636B3D11D}"/>
              </a:ext>
            </a:extLst>
          </p:cNvPr>
          <p:cNvSpPr txBox="1"/>
          <p:nvPr/>
        </p:nvSpPr>
        <p:spPr>
          <a:xfrm>
            <a:off x="3108010" y="5237652"/>
            <a:ext cx="2514602" cy="276999"/>
          </a:xfrm>
          <a:prstGeom prst="rect">
            <a:avLst/>
          </a:prstGeom>
          <a:noFill/>
        </p:spPr>
        <p:txBody>
          <a:bodyPr wrap="square" rtlCol="0">
            <a:spAutoFit/>
          </a:bodyPr>
          <a:lstStyle/>
          <a:p>
            <a:r>
              <a:rPr lang="en-GB" sz="1200" dirty="0"/>
              <a:t>Healthcare</a:t>
            </a:r>
          </a:p>
        </p:txBody>
      </p:sp>
      <p:cxnSp>
        <p:nvCxnSpPr>
          <p:cNvPr id="33" name="Straight Arrow Connector 32">
            <a:extLst>
              <a:ext uri="{FF2B5EF4-FFF2-40B4-BE49-F238E27FC236}">
                <a16:creationId xmlns:a16="http://schemas.microsoft.com/office/drawing/2014/main" id="{A7C7B140-BB12-BAE3-C2F7-806C3662B106}"/>
              </a:ext>
            </a:extLst>
          </p:cNvPr>
          <p:cNvCxnSpPr>
            <a:cxnSpLocks/>
            <a:endCxn id="35" idx="1"/>
          </p:cNvCxnSpPr>
          <p:nvPr/>
        </p:nvCxnSpPr>
        <p:spPr>
          <a:xfrm>
            <a:off x="5587127" y="5208996"/>
            <a:ext cx="846060" cy="182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D2CC3C5E-FF7F-6288-A0C6-20A0B4687CE2}"/>
              </a:ext>
            </a:extLst>
          </p:cNvPr>
          <p:cNvSpPr txBox="1"/>
          <p:nvPr/>
        </p:nvSpPr>
        <p:spPr>
          <a:xfrm>
            <a:off x="6433187" y="5253383"/>
            <a:ext cx="2255520" cy="276999"/>
          </a:xfrm>
          <a:prstGeom prst="rect">
            <a:avLst/>
          </a:prstGeom>
          <a:noFill/>
        </p:spPr>
        <p:txBody>
          <a:bodyPr wrap="square" rtlCol="0">
            <a:spAutoFit/>
          </a:bodyPr>
          <a:lstStyle/>
          <a:p>
            <a:r>
              <a:rPr lang="en-GB" sz="1200" dirty="0"/>
              <a:t>Socio-economic status</a:t>
            </a:r>
          </a:p>
        </p:txBody>
      </p:sp>
      <p:cxnSp>
        <p:nvCxnSpPr>
          <p:cNvPr id="36" name="Straight Arrow Connector 35">
            <a:extLst>
              <a:ext uri="{FF2B5EF4-FFF2-40B4-BE49-F238E27FC236}">
                <a16:creationId xmlns:a16="http://schemas.microsoft.com/office/drawing/2014/main" id="{CD69F4BC-B6BA-DE07-07DE-31ABCB2BED25}"/>
              </a:ext>
            </a:extLst>
          </p:cNvPr>
          <p:cNvCxnSpPr>
            <a:cxnSpLocks/>
          </p:cNvCxnSpPr>
          <p:nvPr/>
        </p:nvCxnSpPr>
        <p:spPr>
          <a:xfrm>
            <a:off x="5627374" y="3195517"/>
            <a:ext cx="1280158" cy="476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99E4ECFA-008E-E6A2-ECFD-7794AD1FCBDD}"/>
              </a:ext>
            </a:extLst>
          </p:cNvPr>
          <p:cNvSpPr txBox="1"/>
          <p:nvPr/>
        </p:nvSpPr>
        <p:spPr>
          <a:xfrm>
            <a:off x="6949440" y="3145827"/>
            <a:ext cx="2255520" cy="276999"/>
          </a:xfrm>
          <a:prstGeom prst="rect">
            <a:avLst/>
          </a:prstGeom>
          <a:noFill/>
        </p:spPr>
        <p:txBody>
          <a:bodyPr wrap="square" rtlCol="0">
            <a:spAutoFit/>
          </a:bodyPr>
          <a:lstStyle/>
          <a:p>
            <a:r>
              <a:rPr lang="en-GB" sz="1200" dirty="0"/>
              <a:t>Prominent interventions</a:t>
            </a:r>
          </a:p>
        </p:txBody>
      </p:sp>
      <p:cxnSp>
        <p:nvCxnSpPr>
          <p:cNvPr id="39" name="Straight Arrow Connector 38">
            <a:extLst>
              <a:ext uri="{FF2B5EF4-FFF2-40B4-BE49-F238E27FC236}">
                <a16:creationId xmlns:a16="http://schemas.microsoft.com/office/drawing/2014/main" id="{6C23C3B8-B3D9-FEC8-D975-2534FBE52EFC}"/>
              </a:ext>
            </a:extLst>
          </p:cNvPr>
          <p:cNvCxnSpPr>
            <a:cxnSpLocks/>
          </p:cNvCxnSpPr>
          <p:nvPr/>
        </p:nvCxnSpPr>
        <p:spPr>
          <a:xfrm flipV="1">
            <a:off x="5726430" y="2190000"/>
            <a:ext cx="1181102" cy="173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2F0FB362-522C-D836-155E-4A5887034661}"/>
              </a:ext>
            </a:extLst>
          </p:cNvPr>
          <p:cNvSpPr txBox="1"/>
          <p:nvPr/>
        </p:nvSpPr>
        <p:spPr>
          <a:xfrm>
            <a:off x="6933244" y="2011073"/>
            <a:ext cx="2255520" cy="276999"/>
          </a:xfrm>
          <a:prstGeom prst="rect">
            <a:avLst/>
          </a:prstGeom>
          <a:noFill/>
        </p:spPr>
        <p:txBody>
          <a:bodyPr wrap="square" rtlCol="0">
            <a:spAutoFit/>
          </a:bodyPr>
          <a:lstStyle/>
          <a:p>
            <a:r>
              <a:rPr lang="en-GB" sz="1200" dirty="0"/>
              <a:t>International comparisons</a:t>
            </a:r>
          </a:p>
        </p:txBody>
      </p:sp>
      <p:cxnSp>
        <p:nvCxnSpPr>
          <p:cNvPr id="43" name="Straight Arrow Connector 42">
            <a:extLst>
              <a:ext uri="{FF2B5EF4-FFF2-40B4-BE49-F238E27FC236}">
                <a16:creationId xmlns:a16="http://schemas.microsoft.com/office/drawing/2014/main" id="{A9A2FB55-46DD-0416-CF1D-F937DE9F2622}"/>
              </a:ext>
            </a:extLst>
          </p:cNvPr>
          <p:cNvCxnSpPr>
            <a:cxnSpLocks/>
          </p:cNvCxnSpPr>
          <p:nvPr/>
        </p:nvCxnSpPr>
        <p:spPr>
          <a:xfrm flipV="1">
            <a:off x="3156292" y="319198"/>
            <a:ext cx="1401603" cy="3690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9B6664DA-EEBC-B1AC-CA39-B3BC01EDC78D}"/>
              </a:ext>
            </a:extLst>
          </p:cNvPr>
          <p:cNvSpPr txBox="1"/>
          <p:nvPr/>
        </p:nvSpPr>
        <p:spPr>
          <a:xfrm>
            <a:off x="4572000" y="141695"/>
            <a:ext cx="2255520" cy="276999"/>
          </a:xfrm>
          <a:prstGeom prst="rect">
            <a:avLst/>
          </a:prstGeom>
          <a:noFill/>
        </p:spPr>
        <p:txBody>
          <a:bodyPr wrap="square" rtlCol="0">
            <a:spAutoFit/>
          </a:bodyPr>
          <a:lstStyle/>
          <a:p>
            <a:r>
              <a:rPr lang="en-GB" sz="1200" dirty="0"/>
              <a:t>Recognised definitions</a:t>
            </a:r>
          </a:p>
        </p:txBody>
      </p:sp>
      <p:cxnSp>
        <p:nvCxnSpPr>
          <p:cNvPr id="46" name="Straight Arrow Connector 45">
            <a:extLst>
              <a:ext uri="{FF2B5EF4-FFF2-40B4-BE49-F238E27FC236}">
                <a16:creationId xmlns:a16="http://schemas.microsoft.com/office/drawing/2014/main" id="{5A9E4234-757E-87F3-B3EC-D19116BD3ECC}"/>
              </a:ext>
            </a:extLst>
          </p:cNvPr>
          <p:cNvCxnSpPr>
            <a:cxnSpLocks/>
          </p:cNvCxnSpPr>
          <p:nvPr/>
        </p:nvCxnSpPr>
        <p:spPr>
          <a:xfrm flipV="1">
            <a:off x="3492818" y="625367"/>
            <a:ext cx="1301295" cy="172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8F8A5AD-2786-7AB2-53C6-F3D55AEFE2C2}"/>
              </a:ext>
            </a:extLst>
          </p:cNvPr>
          <p:cNvSpPr txBox="1"/>
          <p:nvPr/>
        </p:nvSpPr>
        <p:spPr>
          <a:xfrm>
            <a:off x="4794113" y="451594"/>
            <a:ext cx="2255520" cy="276999"/>
          </a:xfrm>
          <a:prstGeom prst="rect">
            <a:avLst/>
          </a:prstGeom>
          <a:noFill/>
        </p:spPr>
        <p:txBody>
          <a:bodyPr wrap="square" rtlCol="0">
            <a:spAutoFit/>
          </a:bodyPr>
          <a:lstStyle/>
          <a:p>
            <a:r>
              <a:rPr lang="en-GB" sz="1200" dirty="0"/>
              <a:t>Literature</a:t>
            </a:r>
          </a:p>
        </p:txBody>
      </p:sp>
      <p:cxnSp>
        <p:nvCxnSpPr>
          <p:cNvPr id="48" name="Straight Arrow Connector 47">
            <a:extLst>
              <a:ext uri="{FF2B5EF4-FFF2-40B4-BE49-F238E27FC236}">
                <a16:creationId xmlns:a16="http://schemas.microsoft.com/office/drawing/2014/main" id="{598E3D46-BF72-1DE5-5DE3-6B07C2DF4432}"/>
              </a:ext>
            </a:extLst>
          </p:cNvPr>
          <p:cNvCxnSpPr>
            <a:cxnSpLocks/>
          </p:cNvCxnSpPr>
          <p:nvPr/>
        </p:nvCxnSpPr>
        <p:spPr>
          <a:xfrm>
            <a:off x="5699762" y="2467521"/>
            <a:ext cx="1223010" cy="412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0040C5BE-1ABC-5994-4D64-90EB622A163F}"/>
              </a:ext>
            </a:extLst>
          </p:cNvPr>
          <p:cNvSpPr txBox="1"/>
          <p:nvPr/>
        </p:nvSpPr>
        <p:spPr>
          <a:xfrm>
            <a:off x="6916110" y="2361468"/>
            <a:ext cx="2255520" cy="276999"/>
          </a:xfrm>
          <a:prstGeom prst="rect">
            <a:avLst/>
          </a:prstGeom>
          <a:noFill/>
        </p:spPr>
        <p:txBody>
          <a:bodyPr wrap="square" rtlCol="0">
            <a:spAutoFit/>
          </a:bodyPr>
          <a:lstStyle/>
          <a:p>
            <a:r>
              <a:rPr lang="en-GB" sz="1200" dirty="0"/>
              <a:t>Reform history/ wider context</a:t>
            </a:r>
          </a:p>
        </p:txBody>
      </p:sp>
      <p:cxnSp>
        <p:nvCxnSpPr>
          <p:cNvPr id="55" name="Straight Arrow Connector 54">
            <a:extLst>
              <a:ext uri="{FF2B5EF4-FFF2-40B4-BE49-F238E27FC236}">
                <a16:creationId xmlns:a16="http://schemas.microsoft.com/office/drawing/2014/main" id="{2C68871F-FFE8-E657-117D-7DA437FDD0F2}"/>
              </a:ext>
            </a:extLst>
          </p:cNvPr>
          <p:cNvCxnSpPr>
            <a:cxnSpLocks/>
          </p:cNvCxnSpPr>
          <p:nvPr/>
        </p:nvCxnSpPr>
        <p:spPr>
          <a:xfrm flipV="1">
            <a:off x="2682240" y="2011073"/>
            <a:ext cx="1021080" cy="1945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5D18ED9-285B-DF4A-72C2-3C6BD0A33D81}"/>
              </a:ext>
            </a:extLst>
          </p:cNvPr>
          <p:cNvSpPr txBox="1"/>
          <p:nvPr/>
        </p:nvSpPr>
        <p:spPr>
          <a:xfrm>
            <a:off x="3701886" y="1865781"/>
            <a:ext cx="2255520" cy="276999"/>
          </a:xfrm>
          <a:prstGeom prst="rect">
            <a:avLst/>
          </a:prstGeom>
          <a:noFill/>
        </p:spPr>
        <p:txBody>
          <a:bodyPr wrap="square" rtlCol="0">
            <a:spAutoFit/>
          </a:bodyPr>
          <a:lstStyle/>
          <a:p>
            <a:r>
              <a:rPr lang="en-GB" sz="1200" dirty="0"/>
              <a:t>What setting?</a:t>
            </a:r>
          </a:p>
        </p:txBody>
      </p:sp>
      <p:cxnSp>
        <p:nvCxnSpPr>
          <p:cNvPr id="59" name="Straight Arrow Connector 58">
            <a:extLst>
              <a:ext uri="{FF2B5EF4-FFF2-40B4-BE49-F238E27FC236}">
                <a16:creationId xmlns:a16="http://schemas.microsoft.com/office/drawing/2014/main" id="{30879B5A-12BB-6F65-65CC-DDA235556E84}"/>
              </a:ext>
            </a:extLst>
          </p:cNvPr>
          <p:cNvCxnSpPr>
            <a:cxnSpLocks/>
            <a:endCxn id="60" idx="1"/>
          </p:cNvCxnSpPr>
          <p:nvPr/>
        </p:nvCxnSpPr>
        <p:spPr>
          <a:xfrm flipV="1">
            <a:off x="4735826" y="1908693"/>
            <a:ext cx="891548" cy="96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4F275EBE-3E24-283A-A303-E197853CF020}"/>
              </a:ext>
            </a:extLst>
          </p:cNvPr>
          <p:cNvSpPr txBox="1"/>
          <p:nvPr/>
        </p:nvSpPr>
        <p:spPr>
          <a:xfrm>
            <a:off x="5627374" y="1770193"/>
            <a:ext cx="2255520" cy="276999"/>
          </a:xfrm>
          <a:prstGeom prst="rect">
            <a:avLst/>
          </a:prstGeom>
          <a:noFill/>
        </p:spPr>
        <p:txBody>
          <a:bodyPr wrap="square" rtlCol="0">
            <a:spAutoFit/>
          </a:bodyPr>
          <a:lstStyle/>
          <a:p>
            <a:r>
              <a:rPr lang="en-GB" sz="1200" dirty="0"/>
              <a:t>Refine focus</a:t>
            </a:r>
          </a:p>
        </p:txBody>
      </p:sp>
      <p:cxnSp>
        <p:nvCxnSpPr>
          <p:cNvPr id="63" name="Straight Arrow Connector 62">
            <a:extLst>
              <a:ext uri="{FF2B5EF4-FFF2-40B4-BE49-F238E27FC236}">
                <a16:creationId xmlns:a16="http://schemas.microsoft.com/office/drawing/2014/main" id="{5F538762-BF71-6064-E635-78ABD480B1D8}"/>
              </a:ext>
            </a:extLst>
          </p:cNvPr>
          <p:cNvCxnSpPr>
            <a:cxnSpLocks/>
            <a:endCxn id="65" idx="1"/>
          </p:cNvCxnSpPr>
          <p:nvPr/>
        </p:nvCxnSpPr>
        <p:spPr>
          <a:xfrm>
            <a:off x="5602604" y="2511978"/>
            <a:ext cx="1222060" cy="2472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B002D0FA-FC65-B89E-439B-FD7A909922D0}"/>
              </a:ext>
            </a:extLst>
          </p:cNvPr>
          <p:cNvSpPr txBox="1"/>
          <p:nvPr/>
        </p:nvSpPr>
        <p:spPr>
          <a:xfrm>
            <a:off x="6824664" y="2620751"/>
            <a:ext cx="2255520" cy="276999"/>
          </a:xfrm>
          <a:prstGeom prst="rect">
            <a:avLst/>
          </a:prstGeom>
          <a:noFill/>
        </p:spPr>
        <p:txBody>
          <a:bodyPr wrap="square" rtlCol="0">
            <a:spAutoFit/>
          </a:bodyPr>
          <a:lstStyle/>
          <a:p>
            <a:r>
              <a:rPr lang="en-GB" sz="1200" dirty="0"/>
              <a:t>Party politics</a:t>
            </a:r>
          </a:p>
        </p:txBody>
      </p:sp>
      <p:cxnSp>
        <p:nvCxnSpPr>
          <p:cNvPr id="68" name="Straight Arrow Connector 67">
            <a:extLst>
              <a:ext uri="{FF2B5EF4-FFF2-40B4-BE49-F238E27FC236}">
                <a16:creationId xmlns:a16="http://schemas.microsoft.com/office/drawing/2014/main" id="{79EE5A4A-00BB-D114-29A2-16BC0A901259}"/>
              </a:ext>
            </a:extLst>
          </p:cNvPr>
          <p:cNvCxnSpPr>
            <a:cxnSpLocks/>
          </p:cNvCxnSpPr>
          <p:nvPr/>
        </p:nvCxnSpPr>
        <p:spPr>
          <a:xfrm>
            <a:off x="3491450" y="915600"/>
            <a:ext cx="1322604" cy="395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7C356F95-C9AD-FC83-8E25-F60064D2893D}"/>
              </a:ext>
            </a:extLst>
          </p:cNvPr>
          <p:cNvSpPr txBox="1"/>
          <p:nvPr/>
        </p:nvSpPr>
        <p:spPr>
          <a:xfrm>
            <a:off x="4814054" y="777100"/>
            <a:ext cx="2255520" cy="276999"/>
          </a:xfrm>
          <a:prstGeom prst="rect">
            <a:avLst/>
          </a:prstGeom>
          <a:noFill/>
        </p:spPr>
        <p:txBody>
          <a:bodyPr wrap="square" rtlCol="0">
            <a:spAutoFit/>
          </a:bodyPr>
          <a:lstStyle/>
          <a:p>
            <a:r>
              <a:rPr lang="en-GB" sz="1200" dirty="0"/>
              <a:t>Framing</a:t>
            </a:r>
          </a:p>
        </p:txBody>
      </p:sp>
      <p:cxnSp>
        <p:nvCxnSpPr>
          <p:cNvPr id="72" name="Straight Arrow Connector 71">
            <a:extLst>
              <a:ext uri="{FF2B5EF4-FFF2-40B4-BE49-F238E27FC236}">
                <a16:creationId xmlns:a16="http://schemas.microsoft.com/office/drawing/2014/main" id="{387D3BCF-423F-5035-BE1E-88684784F749}"/>
              </a:ext>
            </a:extLst>
          </p:cNvPr>
          <p:cNvCxnSpPr>
            <a:cxnSpLocks/>
          </p:cNvCxnSpPr>
          <p:nvPr/>
        </p:nvCxnSpPr>
        <p:spPr>
          <a:xfrm>
            <a:off x="5255891" y="4062718"/>
            <a:ext cx="1337310" cy="227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ED743C9C-1768-81BB-23FC-A63CE2A38048}"/>
              </a:ext>
            </a:extLst>
          </p:cNvPr>
          <p:cNvSpPr txBox="1"/>
          <p:nvPr/>
        </p:nvSpPr>
        <p:spPr>
          <a:xfrm>
            <a:off x="6666544" y="4206396"/>
            <a:ext cx="2255520" cy="276999"/>
          </a:xfrm>
          <a:prstGeom prst="rect">
            <a:avLst/>
          </a:prstGeom>
          <a:noFill/>
        </p:spPr>
        <p:txBody>
          <a:bodyPr wrap="square" rtlCol="0">
            <a:spAutoFit/>
          </a:bodyPr>
          <a:lstStyle/>
          <a:p>
            <a:r>
              <a:rPr lang="en-GB" sz="1200" dirty="0"/>
              <a:t>Reward/punishment</a:t>
            </a:r>
          </a:p>
        </p:txBody>
      </p:sp>
      <p:cxnSp>
        <p:nvCxnSpPr>
          <p:cNvPr id="77" name="Straight Arrow Connector 76">
            <a:extLst>
              <a:ext uri="{FF2B5EF4-FFF2-40B4-BE49-F238E27FC236}">
                <a16:creationId xmlns:a16="http://schemas.microsoft.com/office/drawing/2014/main" id="{D06C4032-20A1-281E-6277-3EFD75F9F606}"/>
              </a:ext>
            </a:extLst>
          </p:cNvPr>
          <p:cNvCxnSpPr>
            <a:cxnSpLocks/>
          </p:cNvCxnSpPr>
          <p:nvPr/>
        </p:nvCxnSpPr>
        <p:spPr>
          <a:xfrm>
            <a:off x="1241108" y="3523352"/>
            <a:ext cx="0" cy="7000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34AC8E3A-87C2-916A-8196-F2C4E2BECD1E}"/>
              </a:ext>
            </a:extLst>
          </p:cNvPr>
          <p:cNvSpPr txBox="1"/>
          <p:nvPr/>
        </p:nvSpPr>
        <p:spPr>
          <a:xfrm>
            <a:off x="607695" y="4243921"/>
            <a:ext cx="2255520" cy="276999"/>
          </a:xfrm>
          <a:prstGeom prst="rect">
            <a:avLst/>
          </a:prstGeom>
          <a:noFill/>
        </p:spPr>
        <p:txBody>
          <a:bodyPr wrap="square" rtlCol="0">
            <a:spAutoFit/>
          </a:bodyPr>
          <a:lstStyle/>
          <a:p>
            <a:r>
              <a:rPr lang="en-GB" sz="1200" dirty="0"/>
              <a:t>Measures of success</a:t>
            </a:r>
          </a:p>
        </p:txBody>
      </p:sp>
      <p:cxnSp>
        <p:nvCxnSpPr>
          <p:cNvPr id="81" name="Straight Arrow Connector 80">
            <a:extLst>
              <a:ext uri="{FF2B5EF4-FFF2-40B4-BE49-F238E27FC236}">
                <a16:creationId xmlns:a16="http://schemas.microsoft.com/office/drawing/2014/main" id="{1A8EA3CA-1E19-2930-3120-C480785A40E8}"/>
              </a:ext>
            </a:extLst>
          </p:cNvPr>
          <p:cNvCxnSpPr>
            <a:cxnSpLocks/>
          </p:cNvCxnSpPr>
          <p:nvPr/>
        </p:nvCxnSpPr>
        <p:spPr>
          <a:xfrm flipH="1">
            <a:off x="801529" y="4560622"/>
            <a:ext cx="80009" cy="5091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20C7993-7F14-44EB-07DB-B7276F5F2426}"/>
              </a:ext>
            </a:extLst>
          </p:cNvPr>
          <p:cNvCxnSpPr>
            <a:cxnSpLocks/>
          </p:cNvCxnSpPr>
          <p:nvPr/>
        </p:nvCxnSpPr>
        <p:spPr>
          <a:xfrm>
            <a:off x="1377314" y="4520920"/>
            <a:ext cx="191453" cy="4863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918CE75E-EDA4-9345-77AC-6130D8B4E328}"/>
              </a:ext>
            </a:extLst>
          </p:cNvPr>
          <p:cNvSpPr txBox="1"/>
          <p:nvPr/>
        </p:nvSpPr>
        <p:spPr>
          <a:xfrm>
            <a:off x="541022" y="5077876"/>
            <a:ext cx="1690687" cy="276999"/>
          </a:xfrm>
          <a:prstGeom prst="rect">
            <a:avLst/>
          </a:prstGeom>
          <a:noFill/>
        </p:spPr>
        <p:txBody>
          <a:bodyPr wrap="square" rtlCol="0">
            <a:spAutoFit/>
          </a:bodyPr>
          <a:lstStyle/>
          <a:p>
            <a:r>
              <a:rPr lang="en-GB" sz="1200" dirty="0"/>
              <a:t>Data</a:t>
            </a:r>
          </a:p>
        </p:txBody>
      </p:sp>
      <p:sp>
        <p:nvSpPr>
          <p:cNvPr id="86" name="TextBox 85">
            <a:extLst>
              <a:ext uri="{FF2B5EF4-FFF2-40B4-BE49-F238E27FC236}">
                <a16:creationId xmlns:a16="http://schemas.microsoft.com/office/drawing/2014/main" id="{36FE1330-FB66-939F-201A-C86B9BA52FA0}"/>
              </a:ext>
            </a:extLst>
          </p:cNvPr>
          <p:cNvSpPr txBox="1"/>
          <p:nvPr/>
        </p:nvSpPr>
        <p:spPr>
          <a:xfrm>
            <a:off x="1325875" y="5036514"/>
            <a:ext cx="2514602" cy="276999"/>
          </a:xfrm>
          <a:prstGeom prst="rect">
            <a:avLst/>
          </a:prstGeom>
          <a:noFill/>
        </p:spPr>
        <p:txBody>
          <a:bodyPr wrap="square" rtlCol="0">
            <a:spAutoFit/>
          </a:bodyPr>
          <a:lstStyle/>
          <a:p>
            <a:r>
              <a:rPr lang="en-GB" sz="1200" dirty="0"/>
              <a:t>Targets</a:t>
            </a:r>
          </a:p>
        </p:txBody>
      </p:sp>
      <p:cxnSp>
        <p:nvCxnSpPr>
          <p:cNvPr id="91" name="Straight Arrow Connector 90">
            <a:extLst>
              <a:ext uri="{FF2B5EF4-FFF2-40B4-BE49-F238E27FC236}">
                <a16:creationId xmlns:a16="http://schemas.microsoft.com/office/drawing/2014/main" id="{DBE4F277-D3DB-38D0-C4C1-FD9916AF27F4}"/>
              </a:ext>
            </a:extLst>
          </p:cNvPr>
          <p:cNvCxnSpPr>
            <a:cxnSpLocks/>
          </p:cNvCxnSpPr>
          <p:nvPr/>
        </p:nvCxnSpPr>
        <p:spPr>
          <a:xfrm>
            <a:off x="3825240" y="4124198"/>
            <a:ext cx="434339" cy="1312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4C09645A-BBE3-A9BB-BF0E-62D08A499FCA}"/>
              </a:ext>
            </a:extLst>
          </p:cNvPr>
          <p:cNvSpPr txBox="1"/>
          <p:nvPr/>
        </p:nvSpPr>
        <p:spPr>
          <a:xfrm>
            <a:off x="3675224" y="5450970"/>
            <a:ext cx="2255520" cy="276999"/>
          </a:xfrm>
          <a:prstGeom prst="rect">
            <a:avLst/>
          </a:prstGeom>
          <a:noFill/>
        </p:spPr>
        <p:txBody>
          <a:bodyPr wrap="square" rtlCol="0">
            <a:spAutoFit/>
          </a:bodyPr>
          <a:lstStyle/>
          <a:p>
            <a:r>
              <a:rPr lang="en-GB" sz="1200" dirty="0"/>
              <a:t>Teacher effectiveness</a:t>
            </a:r>
          </a:p>
        </p:txBody>
      </p:sp>
      <p:cxnSp>
        <p:nvCxnSpPr>
          <p:cNvPr id="94" name="Straight Arrow Connector 93">
            <a:extLst>
              <a:ext uri="{FF2B5EF4-FFF2-40B4-BE49-F238E27FC236}">
                <a16:creationId xmlns:a16="http://schemas.microsoft.com/office/drawing/2014/main" id="{1D1AD2D7-49FE-C270-B70B-B0A191535845}"/>
              </a:ext>
            </a:extLst>
          </p:cNvPr>
          <p:cNvCxnSpPr>
            <a:cxnSpLocks/>
          </p:cNvCxnSpPr>
          <p:nvPr/>
        </p:nvCxnSpPr>
        <p:spPr>
          <a:xfrm flipV="1">
            <a:off x="2495073" y="235318"/>
            <a:ext cx="1005365" cy="4912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C20A9F7D-B792-5934-0493-B88FE02E18E8}"/>
              </a:ext>
            </a:extLst>
          </p:cNvPr>
          <p:cNvSpPr txBox="1"/>
          <p:nvPr/>
        </p:nvSpPr>
        <p:spPr>
          <a:xfrm>
            <a:off x="3492818" y="59067"/>
            <a:ext cx="2255520" cy="276999"/>
          </a:xfrm>
          <a:prstGeom prst="rect">
            <a:avLst/>
          </a:prstGeom>
          <a:noFill/>
        </p:spPr>
        <p:txBody>
          <a:bodyPr wrap="square" rtlCol="0">
            <a:spAutoFit/>
          </a:bodyPr>
          <a:lstStyle/>
          <a:p>
            <a:r>
              <a:rPr lang="en-GB" sz="1200" dirty="0"/>
              <a:t>Extremities</a:t>
            </a:r>
          </a:p>
        </p:txBody>
      </p:sp>
      <p:cxnSp>
        <p:nvCxnSpPr>
          <p:cNvPr id="97" name="Straight Arrow Connector 96">
            <a:extLst>
              <a:ext uri="{FF2B5EF4-FFF2-40B4-BE49-F238E27FC236}">
                <a16:creationId xmlns:a16="http://schemas.microsoft.com/office/drawing/2014/main" id="{57DFD61B-BFEA-5015-FF6F-77D8ADFC9C5A}"/>
              </a:ext>
            </a:extLst>
          </p:cNvPr>
          <p:cNvCxnSpPr>
            <a:cxnSpLocks/>
          </p:cNvCxnSpPr>
          <p:nvPr/>
        </p:nvCxnSpPr>
        <p:spPr>
          <a:xfrm>
            <a:off x="5524023" y="3287464"/>
            <a:ext cx="1142521" cy="2357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AA1D9AA4-A079-63FE-720A-6B522E422CC0}"/>
              </a:ext>
            </a:extLst>
          </p:cNvPr>
          <p:cNvSpPr txBox="1"/>
          <p:nvPr/>
        </p:nvSpPr>
        <p:spPr>
          <a:xfrm>
            <a:off x="6666544" y="3412549"/>
            <a:ext cx="2255520" cy="276999"/>
          </a:xfrm>
          <a:prstGeom prst="rect">
            <a:avLst/>
          </a:prstGeom>
          <a:noFill/>
        </p:spPr>
        <p:txBody>
          <a:bodyPr wrap="square" rtlCol="0">
            <a:spAutoFit/>
          </a:bodyPr>
          <a:lstStyle/>
          <a:p>
            <a:r>
              <a:rPr lang="en-GB" sz="1200" dirty="0"/>
              <a:t>Training</a:t>
            </a:r>
          </a:p>
        </p:txBody>
      </p:sp>
      <p:cxnSp>
        <p:nvCxnSpPr>
          <p:cNvPr id="103" name="Straight Arrow Connector 102">
            <a:extLst>
              <a:ext uri="{FF2B5EF4-FFF2-40B4-BE49-F238E27FC236}">
                <a16:creationId xmlns:a16="http://schemas.microsoft.com/office/drawing/2014/main" id="{B459B6DF-7F43-68D9-5FB1-B564EE1A400F}"/>
              </a:ext>
            </a:extLst>
          </p:cNvPr>
          <p:cNvCxnSpPr>
            <a:cxnSpLocks/>
          </p:cNvCxnSpPr>
          <p:nvPr/>
        </p:nvCxnSpPr>
        <p:spPr>
          <a:xfrm flipH="1">
            <a:off x="2429827" y="4031728"/>
            <a:ext cx="935595" cy="14208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8" name="TextBox 107">
            <a:extLst>
              <a:ext uri="{FF2B5EF4-FFF2-40B4-BE49-F238E27FC236}">
                <a16:creationId xmlns:a16="http://schemas.microsoft.com/office/drawing/2014/main" id="{F544F389-A66F-E8DA-8FEC-810B79464BB4}"/>
              </a:ext>
            </a:extLst>
          </p:cNvPr>
          <p:cNvSpPr txBox="1"/>
          <p:nvPr/>
        </p:nvSpPr>
        <p:spPr>
          <a:xfrm>
            <a:off x="1687830" y="5460676"/>
            <a:ext cx="2255520" cy="276999"/>
          </a:xfrm>
          <a:prstGeom prst="rect">
            <a:avLst/>
          </a:prstGeom>
          <a:noFill/>
        </p:spPr>
        <p:txBody>
          <a:bodyPr wrap="square" rtlCol="0">
            <a:spAutoFit/>
          </a:bodyPr>
          <a:lstStyle/>
          <a:p>
            <a:r>
              <a:rPr lang="en-GB" sz="1200" dirty="0"/>
              <a:t>Recruitment &amp; retention</a:t>
            </a:r>
          </a:p>
        </p:txBody>
      </p:sp>
      <p:cxnSp>
        <p:nvCxnSpPr>
          <p:cNvPr id="109" name="Straight Arrow Connector 108">
            <a:extLst>
              <a:ext uri="{FF2B5EF4-FFF2-40B4-BE49-F238E27FC236}">
                <a16:creationId xmlns:a16="http://schemas.microsoft.com/office/drawing/2014/main" id="{2354B4BA-BBCC-6CFB-96AC-122E9A21E725}"/>
              </a:ext>
            </a:extLst>
          </p:cNvPr>
          <p:cNvCxnSpPr>
            <a:cxnSpLocks/>
          </p:cNvCxnSpPr>
          <p:nvPr/>
        </p:nvCxnSpPr>
        <p:spPr>
          <a:xfrm>
            <a:off x="5323519" y="3939836"/>
            <a:ext cx="2037401" cy="1959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851F321D-8F68-0856-EE2C-BB5F157F4567}"/>
              </a:ext>
            </a:extLst>
          </p:cNvPr>
          <p:cNvSpPr txBox="1"/>
          <p:nvPr/>
        </p:nvSpPr>
        <p:spPr>
          <a:xfrm>
            <a:off x="7408545" y="3992000"/>
            <a:ext cx="2255520" cy="276999"/>
          </a:xfrm>
          <a:prstGeom prst="rect">
            <a:avLst/>
          </a:prstGeom>
          <a:noFill/>
        </p:spPr>
        <p:txBody>
          <a:bodyPr wrap="square" rtlCol="0">
            <a:spAutoFit/>
          </a:bodyPr>
          <a:lstStyle/>
          <a:p>
            <a:r>
              <a:rPr lang="en-GB" sz="1200" dirty="0"/>
              <a:t>Learning loss</a:t>
            </a:r>
          </a:p>
        </p:txBody>
      </p:sp>
      <p:cxnSp>
        <p:nvCxnSpPr>
          <p:cNvPr id="118" name="Straight Arrow Connector 117">
            <a:extLst>
              <a:ext uri="{FF2B5EF4-FFF2-40B4-BE49-F238E27FC236}">
                <a16:creationId xmlns:a16="http://schemas.microsoft.com/office/drawing/2014/main" id="{4FFFF635-3A25-9CE3-C7E4-00CB7961FC20}"/>
              </a:ext>
            </a:extLst>
          </p:cNvPr>
          <p:cNvCxnSpPr>
            <a:cxnSpLocks/>
            <a:endCxn id="123" idx="1"/>
          </p:cNvCxnSpPr>
          <p:nvPr/>
        </p:nvCxnSpPr>
        <p:spPr>
          <a:xfrm flipV="1">
            <a:off x="2474007" y="1570028"/>
            <a:ext cx="1379810" cy="343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3" name="TextBox 122">
            <a:extLst>
              <a:ext uri="{FF2B5EF4-FFF2-40B4-BE49-F238E27FC236}">
                <a16:creationId xmlns:a16="http://schemas.microsoft.com/office/drawing/2014/main" id="{3C3FF8C1-6A10-4873-B4DE-76B2BF31CA43}"/>
              </a:ext>
            </a:extLst>
          </p:cNvPr>
          <p:cNvSpPr txBox="1"/>
          <p:nvPr/>
        </p:nvSpPr>
        <p:spPr>
          <a:xfrm>
            <a:off x="3853817" y="1431528"/>
            <a:ext cx="2255520" cy="276999"/>
          </a:xfrm>
          <a:prstGeom prst="rect">
            <a:avLst/>
          </a:prstGeom>
          <a:noFill/>
        </p:spPr>
        <p:txBody>
          <a:bodyPr wrap="square" rtlCol="0">
            <a:spAutoFit/>
          </a:bodyPr>
          <a:lstStyle/>
          <a:p>
            <a:r>
              <a:rPr lang="en-GB" sz="1200" dirty="0"/>
              <a:t>Causes</a:t>
            </a:r>
          </a:p>
        </p:txBody>
      </p:sp>
      <p:cxnSp>
        <p:nvCxnSpPr>
          <p:cNvPr id="126" name="Straight Arrow Connector 125">
            <a:extLst>
              <a:ext uri="{FF2B5EF4-FFF2-40B4-BE49-F238E27FC236}">
                <a16:creationId xmlns:a16="http://schemas.microsoft.com/office/drawing/2014/main" id="{523073D4-1D4F-75F8-9139-CAE5318822CA}"/>
              </a:ext>
            </a:extLst>
          </p:cNvPr>
          <p:cNvCxnSpPr>
            <a:cxnSpLocks/>
          </p:cNvCxnSpPr>
          <p:nvPr/>
        </p:nvCxnSpPr>
        <p:spPr>
          <a:xfrm flipV="1">
            <a:off x="4572000" y="1270788"/>
            <a:ext cx="2468878" cy="2722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DCB4BB50-C3C1-F475-B850-D71FE0D21121}"/>
              </a:ext>
            </a:extLst>
          </p:cNvPr>
          <p:cNvSpPr txBox="1"/>
          <p:nvPr/>
        </p:nvSpPr>
        <p:spPr>
          <a:xfrm>
            <a:off x="7096835" y="1025959"/>
            <a:ext cx="2255520" cy="461665"/>
          </a:xfrm>
          <a:prstGeom prst="rect">
            <a:avLst/>
          </a:prstGeom>
          <a:noFill/>
        </p:spPr>
        <p:txBody>
          <a:bodyPr wrap="square" rtlCol="0">
            <a:spAutoFit/>
          </a:bodyPr>
          <a:lstStyle/>
          <a:p>
            <a:r>
              <a:rPr lang="en-GB" sz="1200" dirty="0"/>
              <a:t>Emotional, learning, behaviour difficulties</a:t>
            </a:r>
          </a:p>
        </p:txBody>
      </p:sp>
      <p:cxnSp>
        <p:nvCxnSpPr>
          <p:cNvPr id="129" name="Straight Arrow Connector 128">
            <a:extLst>
              <a:ext uri="{FF2B5EF4-FFF2-40B4-BE49-F238E27FC236}">
                <a16:creationId xmlns:a16="http://schemas.microsoft.com/office/drawing/2014/main" id="{7A3A8A3A-B3F2-2498-AFE4-836159C9DA4D}"/>
              </a:ext>
            </a:extLst>
          </p:cNvPr>
          <p:cNvCxnSpPr>
            <a:cxnSpLocks/>
            <a:endCxn id="131" idx="1"/>
          </p:cNvCxnSpPr>
          <p:nvPr/>
        </p:nvCxnSpPr>
        <p:spPr>
          <a:xfrm flipV="1">
            <a:off x="4488180" y="743173"/>
            <a:ext cx="2462695" cy="7245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1" name="TextBox 130">
            <a:extLst>
              <a:ext uri="{FF2B5EF4-FFF2-40B4-BE49-F238E27FC236}">
                <a16:creationId xmlns:a16="http://schemas.microsoft.com/office/drawing/2014/main" id="{25D94F7D-4A2B-2D89-CC62-EC85E30DD67E}"/>
              </a:ext>
            </a:extLst>
          </p:cNvPr>
          <p:cNvSpPr txBox="1"/>
          <p:nvPr/>
        </p:nvSpPr>
        <p:spPr>
          <a:xfrm>
            <a:off x="6950875" y="604673"/>
            <a:ext cx="2255520" cy="276999"/>
          </a:xfrm>
          <a:prstGeom prst="rect">
            <a:avLst/>
          </a:prstGeom>
          <a:noFill/>
        </p:spPr>
        <p:txBody>
          <a:bodyPr wrap="square" rtlCol="0">
            <a:spAutoFit/>
          </a:bodyPr>
          <a:lstStyle/>
          <a:p>
            <a:r>
              <a:rPr lang="en-GB" sz="1200" dirty="0"/>
              <a:t>ACEs</a:t>
            </a:r>
          </a:p>
        </p:txBody>
      </p:sp>
      <p:sp>
        <p:nvSpPr>
          <p:cNvPr id="132" name="TextBox 131">
            <a:extLst>
              <a:ext uri="{FF2B5EF4-FFF2-40B4-BE49-F238E27FC236}">
                <a16:creationId xmlns:a16="http://schemas.microsoft.com/office/drawing/2014/main" id="{B1E7D3EC-29D1-4C73-33AC-22EB41CD177E}"/>
              </a:ext>
            </a:extLst>
          </p:cNvPr>
          <p:cNvSpPr txBox="1"/>
          <p:nvPr/>
        </p:nvSpPr>
        <p:spPr>
          <a:xfrm>
            <a:off x="7001121" y="1480046"/>
            <a:ext cx="2255520" cy="276999"/>
          </a:xfrm>
          <a:prstGeom prst="rect">
            <a:avLst/>
          </a:prstGeom>
          <a:noFill/>
        </p:spPr>
        <p:txBody>
          <a:bodyPr wrap="square" rtlCol="0">
            <a:spAutoFit/>
          </a:bodyPr>
          <a:lstStyle/>
          <a:p>
            <a:r>
              <a:rPr lang="en-GB" sz="1200" dirty="0"/>
              <a:t>Weather</a:t>
            </a:r>
          </a:p>
        </p:txBody>
      </p:sp>
      <p:cxnSp>
        <p:nvCxnSpPr>
          <p:cNvPr id="137" name="Straight Arrow Connector 136">
            <a:extLst>
              <a:ext uri="{FF2B5EF4-FFF2-40B4-BE49-F238E27FC236}">
                <a16:creationId xmlns:a16="http://schemas.microsoft.com/office/drawing/2014/main" id="{1869A868-3291-8225-64A4-2999181EB91F}"/>
              </a:ext>
            </a:extLst>
          </p:cNvPr>
          <p:cNvCxnSpPr>
            <a:cxnSpLocks/>
            <a:endCxn id="132" idx="1"/>
          </p:cNvCxnSpPr>
          <p:nvPr/>
        </p:nvCxnSpPr>
        <p:spPr>
          <a:xfrm flipV="1">
            <a:off x="4625340" y="1618546"/>
            <a:ext cx="2375781" cy="65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5" name="TextBox 144">
            <a:extLst>
              <a:ext uri="{FF2B5EF4-FFF2-40B4-BE49-F238E27FC236}">
                <a16:creationId xmlns:a16="http://schemas.microsoft.com/office/drawing/2014/main" id="{47A538C6-182E-B956-ABE7-2841FFFC7E5D}"/>
              </a:ext>
            </a:extLst>
          </p:cNvPr>
          <p:cNvSpPr txBox="1"/>
          <p:nvPr/>
        </p:nvSpPr>
        <p:spPr>
          <a:xfrm>
            <a:off x="7253764" y="807962"/>
            <a:ext cx="2255520" cy="276999"/>
          </a:xfrm>
          <a:prstGeom prst="rect">
            <a:avLst/>
          </a:prstGeom>
          <a:noFill/>
        </p:spPr>
        <p:txBody>
          <a:bodyPr wrap="square" rtlCol="0">
            <a:spAutoFit/>
          </a:bodyPr>
          <a:lstStyle/>
          <a:p>
            <a:r>
              <a:rPr lang="en-GB" sz="1200" dirty="0"/>
              <a:t>Home life/ pastimes</a:t>
            </a:r>
          </a:p>
        </p:txBody>
      </p:sp>
      <p:cxnSp>
        <p:nvCxnSpPr>
          <p:cNvPr id="146" name="Straight Arrow Connector 145">
            <a:extLst>
              <a:ext uri="{FF2B5EF4-FFF2-40B4-BE49-F238E27FC236}">
                <a16:creationId xmlns:a16="http://schemas.microsoft.com/office/drawing/2014/main" id="{357506C5-0E7C-9F2E-7D26-D1CF391B1954}"/>
              </a:ext>
            </a:extLst>
          </p:cNvPr>
          <p:cNvCxnSpPr>
            <a:cxnSpLocks/>
            <a:endCxn id="145" idx="1"/>
          </p:cNvCxnSpPr>
          <p:nvPr/>
        </p:nvCxnSpPr>
        <p:spPr>
          <a:xfrm flipV="1">
            <a:off x="4709161" y="946462"/>
            <a:ext cx="2544603" cy="519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8042584A-C897-FEC8-D145-E7052959F28F}"/>
              </a:ext>
            </a:extLst>
          </p:cNvPr>
          <p:cNvCxnSpPr>
            <a:cxnSpLocks/>
          </p:cNvCxnSpPr>
          <p:nvPr/>
        </p:nvCxnSpPr>
        <p:spPr>
          <a:xfrm>
            <a:off x="5440682" y="2596874"/>
            <a:ext cx="774380" cy="2859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5" name="TextBox 154">
            <a:extLst>
              <a:ext uri="{FF2B5EF4-FFF2-40B4-BE49-F238E27FC236}">
                <a16:creationId xmlns:a16="http://schemas.microsoft.com/office/drawing/2014/main" id="{2E213DE5-03CF-1AE4-E69B-C61C8A368932}"/>
              </a:ext>
            </a:extLst>
          </p:cNvPr>
          <p:cNvSpPr txBox="1"/>
          <p:nvPr/>
        </p:nvSpPr>
        <p:spPr>
          <a:xfrm>
            <a:off x="6156960" y="2802871"/>
            <a:ext cx="2255520" cy="276999"/>
          </a:xfrm>
          <a:prstGeom prst="rect">
            <a:avLst/>
          </a:prstGeom>
          <a:noFill/>
        </p:spPr>
        <p:txBody>
          <a:bodyPr wrap="square" rtlCol="0">
            <a:spAutoFit/>
          </a:bodyPr>
          <a:lstStyle/>
          <a:p>
            <a:r>
              <a:rPr lang="en-GB" sz="1200" dirty="0"/>
              <a:t>Media</a:t>
            </a:r>
          </a:p>
        </p:txBody>
      </p:sp>
      <p:cxnSp>
        <p:nvCxnSpPr>
          <p:cNvPr id="157" name="Straight Arrow Connector 156">
            <a:extLst>
              <a:ext uri="{FF2B5EF4-FFF2-40B4-BE49-F238E27FC236}">
                <a16:creationId xmlns:a16="http://schemas.microsoft.com/office/drawing/2014/main" id="{551286ED-9045-4C95-8970-C185DCC7092A}"/>
              </a:ext>
            </a:extLst>
          </p:cNvPr>
          <p:cNvCxnSpPr>
            <a:cxnSpLocks/>
          </p:cNvCxnSpPr>
          <p:nvPr/>
        </p:nvCxnSpPr>
        <p:spPr>
          <a:xfrm>
            <a:off x="5622612" y="5163266"/>
            <a:ext cx="901768" cy="151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9" name="TextBox 158">
            <a:extLst>
              <a:ext uri="{FF2B5EF4-FFF2-40B4-BE49-F238E27FC236}">
                <a16:creationId xmlns:a16="http://schemas.microsoft.com/office/drawing/2014/main" id="{555AC8ED-5FBC-7FA9-BB25-DB0729B6D417}"/>
              </a:ext>
            </a:extLst>
          </p:cNvPr>
          <p:cNvSpPr txBox="1"/>
          <p:nvPr/>
        </p:nvSpPr>
        <p:spPr>
          <a:xfrm>
            <a:off x="6488434" y="5021557"/>
            <a:ext cx="2255520" cy="276999"/>
          </a:xfrm>
          <a:prstGeom prst="rect">
            <a:avLst/>
          </a:prstGeom>
          <a:noFill/>
        </p:spPr>
        <p:txBody>
          <a:bodyPr wrap="square" rtlCol="0">
            <a:spAutoFit/>
          </a:bodyPr>
          <a:lstStyle/>
          <a:p>
            <a:r>
              <a:rPr lang="en-GB" sz="1200" dirty="0"/>
              <a:t>Discourse</a:t>
            </a:r>
          </a:p>
        </p:txBody>
      </p:sp>
      <p:cxnSp>
        <p:nvCxnSpPr>
          <p:cNvPr id="161" name="Straight Arrow Connector 160">
            <a:extLst>
              <a:ext uri="{FF2B5EF4-FFF2-40B4-BE49-F238E27FC236}">
                <a16:creationId xmlns:a16="http://schemas.microsoft.com/office/drawing/2014/main" id="{727096BE-1331-F049-34E0-BB6B7DD2E7AB}"/>
              </a:ext>
            </a:extLst>
          </p:cNvPr>
          <p:cNvCxnSpPr>
            <a:cxnSpLocks/>
          </p:cNvCxnSpPr>
          <p:nvPr/>
        </p:nvCxnSpPr>
        <p:spPr>
          <a:xfrm>
            <a:off x="5381632" y="5265372"/>
            <a:ext cx="1034885" cy="295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3" name="TextBox 162">
            <a:extLst>
              <a:ext uri="{FF2B5EF4-FFF2-40B4-BE49-F238E27FC236}">
                <a16:creationId xmlns:a16="http://schemas.microsoft.com/office/drawing/2014/main" id="{F7EA1EA7-2FE2-FCCF-E4D4-1FF01DF56AE6}"/>
              </a:ext>
            </a:extLst>
          </p:cNvPr>
          <p:cNvSpPr txBox="1"/>
          <p:nvPr/>
        </p:nvSpPr>
        <p:spPr>
          <a:xfrm>
            <a:off x="6433187" y="5456638"/>
            <a:ext cx="2255520" cy="276999"/>
          </a:xfrm>
          <a:prstGeom prst="rect">
            <a:avLst/>
          </a:prstGeom>
          <a:noFill/>
        </p:spPr>
        <p:txBody>
          <a:bodyPr wrap="square" rtlCol="0">
            <a:spAutoFit/>
          </a:bodyPr>
          <a:lstStyle/>
          <a:p>
            <a:r>
              <a:rPr lang="en-GB" sz="1200" dirty="0"/>
              <a:t>Technology/ Social media</a:t>
            </a:r>
          </a:p>
        </p:txBody>
      </p:sp>
      <p:cxnSp>
        <p:nvCxnSpPr>
          <p:cNvPr id="3" name="Straight Arrow Connector 2">
            <a:extLst>
              <a:ext uri="{FF2B5EF4-FFF2-40B4-BE49-F238E27FC236}">
                <a16:creationId xmlns:a16="http://schemas.microsoft.com/office/drawing/2014/main" id="{2F99E24D-598D-4373-FFBE-0AE9F199FD80}"/>
              </a:ext>
            </a:extLst>
          </p:cNvPr>
          <p:cNvCxnSpPr>
            <a:cxnSpLocks/>
          </p:cNvCxnSpPr>
          <p:nvPr/>
        </p:nvCxnSpPr>
        <p:spPr>
          <a:xfrm>
            <a:off x="1128508" y="4599447"/>
            <a:ext cx="96746" cy="7086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947F1DB-25C1-FB24-DD80-608869DC7757}"/>
              </a:ext>
            </a:extLst>
          </p:cNvPr>
          <p:cNvSpPr txBox="1"/>
          <p:nvPr/>
        </p:nvSpPr>
        <p:spPr>
          <a:xfrm>
            <a:off x="869629" y="5357375"/>
            <a:ext cx="2514602" cy="276999"/>
          </a:xfrm>
          <a:prstGeom prst="rect">
            <a:avLst/>
          </a:prstGeom>
          <a:noFill/>
        </p:spPr>
        <p:txBody>
          <a:bodyPr wrap="square" rtlCol="0">
            <a:spAutoFit/>
          </a:bodyPr>
          <a:lstStyle/>
          <a:p>
            <a:r>
              <a:rPr lang="en-GB" sz="1200" dirty="0"/>
              <a:t>Wellbeing</a:t>
            </a:r>
          </a:p>
        </p:txBody>
      </p:sp>
    </p:spTree>
    <p:extLst>
      <p:ext uri="{BB962C8B-B14F-4D97-AF65-F5344CB8AC3E}">
        <p14:creationId xmlns:p14="http://schemas.microsoft.com/office/powerpoint/2010/main" val="1607621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6AFFD-EAE8-BCD0-5C53-B2B8A1FEF61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4D8AB1C-9827-6491-4AD4-E8D204001F00}"/>
              </a:ext>
            </a:extLst>
          </p:cNvPr>
          <p:cNvSpPr txBox="1"/>
          <p:nvPr/>
        </p:nvSpPr>
        <p:spPr>
          <a:xfrm>
            <a:off x="1002323" y="1197093"/>
            <a:ext cx="7139354" cy="3539430"/>
          </a:xfrm>
          <a:prstGeom prst="rect">
            <a:avLst/>
          </a:prstGeom>
          <a:noFill/>
        </p:spPr>
        <p:txBody>
          <a:bodyPr wrap="square">
            <a:spAutoFit/>
          </a:bodyPr>
          <a:lstStyle/>
          <a:p>
            <a:r>
              <a:rPr lang="en-GB" sz="2800" b="1" dirty="0">
                <a:cs typeface="Times New Roman" pitchFamily="18" charset="0"/>
              </a:rPr>
              <a:t>ACTIVITY: map out a plan!</a:t>
            </a:r>
          </a:p>
          <a:p>
            <a:endParaRPr lang="en-GB" sz="2400" dirty="0">
              <a:cs typeface="Times New Roman" pitchFamily="18" charset="0"/>
            </a:endParaRPr>
          </a:p>
          <a:p>
            <a:r>
              <a:rPr lang="en-GB" sz="2400" dirty="0">
                <a:cs typeface="Times New Roman" pitchFamily="18" charset="0"/>
              </a:rPr>
              <a:t>Consider:</a:t>
            </a:r>
          </a:p>
          <a:p>
            <a:endParaRPr lang="en-GB" sz="2400" dirty="0">
              <a:cs typeface="Times New Roman" pitchFamily="18" charset="0"/>
            </a:endParaRPr>
          </a:p>
          <a:p>
            <a:pPr marL="285750" indent="-285750">
              <a:buFont typeface="Arial" panose="020B0604020202020204" pitchFamily="34" charset="0"/>
              <a:buChar char="•"/>
            </a:pPr>
            <a:r>
              <a:rPr lang="en-GB" sz="2400" dirty="0">
                <a:cs typeface="Times New Roman" pitchFamily="18" charset="0"/>
              </a:rPr>
              <a:t>What are the factors influencing your area of interest?</a:t>
            </a:r>
          </a:p>
          <a:p>
            <a:pPr marL="285750" indent="-285750">
              <a:buFont typeface="Arial" panose="020B0604020202020204" pitchFamily="34" charset="0"/>
              <a:buChar char="•"/>
            </a:pPr>
            <a:r>
              <a:rPr lang="en-GB" sz="2400" dirty="0">
                <a:cs typeface="Times New Roman" pitchFamily="18" charset="0"/>
              </a:rPr>
              <a:t>What are the lines of inquiry?</a:t>
            </a:r>
          </a:p>
          <a:p>
            <a:pPr marL="285750" indent="-285750">
              <a:buFont typeface="Arial" panose="020B0604020202020204" pitchFamily="34" charset="0"/>
              <a:buChar char="•"/>
            </a:pPr>
            <a:r>
              <a:rPr lang="en-GB" sz="2400" dirty="0">
                <a:cs typeface="Times New Roman" pitchFamily="18" charset="0"/>
              </a:rPr>
              <a:t>How is your area presented?</a:t>
            </a:r>
          </a:p>
          <a:p>
            <a:pPr marL="285750" indent="-285750">
              <a:buFont typeface="Arial" panose="020B0604020202020204" pitchFamily="34" charset="0"/>
              <a:buChar char="•"/>
            </a:pPr>
            <a:endParaRPr lang="en-GB" sz="2400" dirty="0">
              <a:cs typeface="Times New Roman" pitchFamily="18" charset="0"/>
            </a:endParaRPr>
          </a:p>
        </p:txBody>
      </p:sp>
    </p:spTree>
    <p:extLst>
      <p:ext uri="{BB962C8B-B14F-4D97-AF65-F5344CB8AC3E}">
        <p14:creationId xmlns:p14="http://schemas.microsoft.com/office/powerpoint/2010/main" val="26173468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143F68-15F7-E550-C509-C7E55DFA8F16}"/>
              </a:ext>
            </a:extLst>
          </p:cNvPr>
          <p:cNvSpPr txBox="1"/>
          <p:nvPr/>
        </p:nvSpPr>
        <p:spPr>
          <a:xfrm>
            <a:off x="3223846" y="516041"/>
            <a:ext cx="4572000" cy="523220"/>
          </a:xfrm>
          <a:prstGeom prst="rect">
            <a:avLst/>
          </a:prstGeom>
          <a:noFill/>
        </p:spPr>
        <p:txBody>
          <a:bodyPr wrap="square">
            <a:spAutoFit/>
          </a:bodyPr>
          <a:lstStyle/>
          <a:p>
            <a:r>
              <a:rPr lang="en-GB" sz="2800" b="1" dirty="0"/>
              <a:t>What is policy?</a:t>
            </a:r>
            <a:endParaRPr lang="en-GB" sz="2800" dirty="0"/>
          </a:p>
        </p:txBody>
      </p:sp>
      <p:sp>
        <p:nvSpPr>
          <p:cNvPr id="3" name="TextBox 2">
            <a:extLst>
              <a:ext uri="{FF2B5EF4-FFF2-40B4-BE49-F238E27FC236}">
                <a16:creationId xmlns:a16="http://schemas.microsoft.com/office/drawing/2014/main" id="{C6A4675F-D0ED-9234-380E-4F666F894513}"/>
              </a:ext>
            </a:extLst>
          </p:cNvPr>
          <p:cNvSpPr txBox="1"/>
          <p:nvPr/>
        </p:nvSpPr>
        <p:spPr>
          <a:xfrm>
            <a:off x="1557576" y="1592753"/>
            <a:ext cx="6028847" cy="4801314"/>
          </a:xfrm>
          <a:prstGeom prst="rect">
            <a:avLst/>
          </a:prstGeom>
          <a:noFill/>
        </p:spPr>
        <p:txBody>
          <a:bodyPr wrap="square">
            <a:spAutoFit/>
          </a:bodyPr>
          <a:lstStyle/>
          <a:p>
            <a:r>
              <a:rPr lang="en-GB" dirty="0"/>
              <a:t>‘…aims or goals, or statements of what ought to happen’</a:t>
            </a:r>
          </a:p>
          <a:p>
            <a:endParaRPr lang="en-GB" dirty="0"/>
          </a:p>
          <a:p>
            <a:r>
              <a:rPr lang="en-GB" dirty="0"/>
              <a:t>	      		 (Blakemore, 2003, p.10)</a:t>
            </a:r>
          </a:p>
          <a:p>
            <a:endParaRPr lang="en-GB" dirty="0"/>
          </a:p>
          <a:p>
            <a:r>
              <a:rPr lang="en-GB" dirty="0"/>
              <a:t>The ‘operational statements of values’ </a:t>
            </a:r>
          </a:p>
          <a:p>
            <a:endParaRPr lang="en-GB" dirty="0"/>
          </a:p>
          <a:p>
            <a:r>
              <a:rPr lang="en-GB" dirty="0"/>
              <a:t>	            		 (Kogan, 1975, p.55)</a:t>
            </a:r>
          </a:p>
          <a:p>
            <a:endParaRPr lang="en-GB" dirty="0"/>
          </a:p>
          <a:p>
            <a:r>
              <a:rPr lang="en-GB" altLang="ja-JP" dirty="0"/>
              <a:t>‘A set of guidelines that determine how one should proceed given a particular set of circumstances’</a:t>
            </a:r>
          </a:p>
          <a:p>
            <a:endParaRPr lang="en-GB" altLang="ja-JP" dirty="0"/>
          </a:p>
          <a:p>
            <a:r>
              <a:rPr lang="en-GB" dirty="0"/>
              <a:t>			(Bell and Stevenson, 2006, p.14)</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2894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E01A31-8894-CAAA-4548-192FFE6B1EEE}"/>
              </a:ext>
            </a:extLst>
          </p:cNvPr>
          <p:cNvSpPr txBox="1"/>
          <p:nvPr/>
        </p:nvSpPr>
        <p:spPr>
          <a:xfrm>
            <a:off x="1137139" y="521218"/>
            <a:ext cx="7233138" cy="5078313"/>
          </a:xfrm>
          <a:prstGeom prst="rect">
            <a:avLst/>
          </a:prstGeom>
          <a:noFill/>
        </p:spPr>
        <p:txBody>
          <a:bodyPr wrap="square">
            <a:spAutoFit/>
          </a:bodyPr>
          <a:lstStyle/>
          <a:p>
            <a:r>
              <a:rPr lang="en-GB" dirty="0"/>
              <a:t>‘The implicit or explicit specification of courses of purposive action being followed, or to be followed in dealing with a recognized problem or matter of concern, and directed towards the accomplishment of some intended or desired set of goals. Policy can also be thought of as a position or stance developed in response to a problem or issue of conflict, and directed towards a particular objective’</a:t>
            </a:r>
          </a:p>
          <a:p>
            <a:r>
              <a:rPr lang="en-GB" dirty="0"/>
              <a:t>				</a:t>
            </a:r>
          </a:p>
          <a:p>
            <a:r>
              <a:rPr lang="en-GB" dirty="0"/>
              <a:t>					(Harman, 1984, p. 13)</a:t>
            </a:r>
          </a:p>
          <a:p>
            <a:endParaRPr lang="en-GB" dirty="0"/>
          </a:p>
          <a:p>
            <a:r>
              <a:rPr lang="en-GB" dirty="0">
                <a:solidFill>
                  <a:srgbClr val="000000"/>
                </a:solidFill>
              </a:rPr>
              <a:t>‘Policy is… a set of technologies and practices which are realized and struggled over in local settings. Policy is both text and action, words and deeds, it is what is enacted as well as what is intended. Policies are always incomplete in so far as they relate to or map onto the ‘wild profusion’ of local practice. Polices are crude and simple. Practice is sophisticated, contingent, complex and unstable’</a:t>
            </a:r>
          </a:p>
          <a:p>
            <a:endParaRPr lang="en-GB" dirty="0">
              <a:solidFill>
                <a:srgbClr val="000000"/>
              </a:solidFill>
            </a:endParaRPr>
          </a:p>
          <a:p>
            <a:r>
              <a:rPr lang="en-GB" dirty="0">
                <a:solidFill>
                  <a:srgbClr val="000000"/>
                </a:solidFill>
              </a:rPr>
              <a:t>					(Ball, 1994, p.10)</a:t>
            </a:r>
          </a:p>
          <a:p>
            <a:endParaRPr lang="en-GB" dirty="0"/>
          </a:p>
        </p:txBody>
      </p:sp>
    </p:spTree>
    <p:extLst>
      <p:ext uri="{BB962C8B-B14F-4D97-AF65-F5344CB8AC3E}">
        <p14:creationId xmlns:p14="http://schemas.microsoft.com/office/powerpoint/2010/main" val="4083732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co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0248" y="950901"/>
            <a:ext cx="4403503" cy="330485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991480" y="199936"/>
            <a:ext cx="5024581" cy="646331"/>
          </a:xfrm>
          <a:prstGeom prst="rect">
            <a:avLst/>
          </a:prstGeom>
        </p:spPr>
        <p:txBody>
          <a:bodyPr wrap="none">
            <a:spAutoFit/>
          </a:bodyPr>
          <a:lstStyle/>
          <a:p>
            <a:pPr algn="ctr"/>
            <a:r>
              <a:rPr lang="en-GB" sz="3600" b="1" dirty="0"/>
              <a:t>The education ecosystem</a:t>
            </a:r>
          </a:p>
        </p:txBody>
      </p:sp>
      <p:sp>
        <p:nvSpPr>
          <p:cNvPr id="4" name="TextBox 3">
            <a:extLst>
              <a:ext uri="{FF2B5EF4-FFF2-40B4-BE49-F238E27FC236}">
                <a16:creationId xmlns:a16="http://schemas.microsoft.com/office/drawing/2014/main" id="{FA8A3D64-88B1-7440-B044-17DDF8EA7C72}"/>
              </a:ext>
            </a:extLst>
          </p:cNvPr>
          <p:cNvSpPr txBox="1"/>
          <p:nvPr/>
        </p:nvSpPr>
        <p:spPr>
          <a:xfrm>
            <a:off x="1049742" y="4457045"/>
            <a:ext cx="7044515" cy="1089529"/>
          </a:xfrm>
          <a:prstGeom prst="rect">
            <a:avLst/>
          </a:prstGeom>
          <a:noFill/>
        </p:spPr>
        <p:txBody>
          <a:bodyPr wrap="square">
            <a:spAutoFit/>
          </a:bodyPr>
          <a:lstStyle/>
          <a:p>
            <a:pPr marL="0" indent="0">
              <a:lnSpc>
                <a:spcPct val="90000"/>
              </a:lnSpc>
              <a:buFont typeface="Wingdings" pitchFamily="2" charset="2"/>
              <a:buNone/>
            </a:pPr>
            <a:r>
              <a:rPr lang="en-US" dirty="0"/>
              <a:t>‘</a:t>
            </a:r>
            <a:r>
              <a:rPr lang="en-US" sz="1800" dirty="0"/>
              <a:t>Educational leadership does not exist in a vacuum – it is exercised in a policy context, shaped decisively by its historical and cultural location</a:t>
            </a:r>
            <a:r>
              <a:rPr lang="en-US" dirty="0"/>
              <a:t>’			</a:t>
            </a:r>
          </a:p>
          <a:p>
            <a:pPr marL="0" indent="0">
              <a:lnSpc>
                <a:spcPct val="90000"/>
              </a:lnSpc>
              <a:buFont typeface="Wingdings" pitchFamily="2" charset="2"/>
              <a:buNone/>
            </a:pPr>
            <a:r>
              <a:rPr lang="en-US" sz="1800" dirty="0"/>
              <a:t>				 (Bell </a:t>
            </a:r>
            <a:r>
              <a:rPr lang="en-US" dirty="0"/>
              <a:t>&amp;</a:t>
            </a:r>
            <a:r>
              <a:rPr lang="en-US" sz="1800" dirty="0"/>
              <a:t> Stevenson, 2006, p.7)</a:t>
            </a:r>
          </a:p>
        </p:txBody>
      </p:sp>
    </p:spTree>
    <p:extLst>
      <p:ext uri="{BB962C8B-B14F-4D97-AF65-F5344CB8AC3E}">
        <p14:creationId xmlns:p14="http://schemas.microsoft.com/office/powerpoint/2010/main" val="845532596"/>
      </p:ext>
    </p:extLst>
  </p:cSld>
  <p:clrMapOvr>
    <a:masterClrMapping/>
  </p:clrMapOvr>
  <mc:AlternateContent xmlns:mc="http://schemas.openxmlformats.org/markup-compatibility/2006" xmlns:p14="http://schemas.microsoft.com/office/powerpoint/2010/main">
    <mc:Choice Requires="p14">
      <p:transition spd="slow" p14:dur="2000" advTm="38507"/>
    </mc:Choice>
    <mc:Fallback xmlns="">
      <p:transition spd="slow" advTm="3850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A3BD37-9344-9E36-99CB-3F65CD7C22D4}"/>
              </a:ext>
            </a:extLst>
          </p:cNvPr>
          <p:cNvSpPr txBox="1"/>
          <p:nvPr/>
        </p:nvSpPr>
        <p:spPr>
          <a:xfrm>
            <a:off x="765194" y="291131"/>
            <a:ext cx="7613612" cy="5383012"/>
          </a:xfrm>
          <a:prstGeom prst="rect">
            <a:avLst/>
          </a:prstGeom>
          <a:noFill/>
        </p:spPr>
        <p:txBody>
          <a:bodyPr wrap="square">
            <a:spAutoFit/>
          </a:bodyPr>
          <a:lstStyle/>
          <a:p>
            <a:pPr marL="0" indent="0" algn="ctr">
              <a:lnSpc>
                <a:spcPct val="90000"/>
              </a:lnSpc>
              <a:buFont typeface="Wingdings" pitchFamily="2" charset="2"/>
              <a:buNone/>
            </a:pPr>
            <a:r>
              <a:rPr lang="en-US" sz="2800" b="1" dirty="0"/>
              <a:t>Focusing events</a:t>
            </a:r>
          </a:p>
          <a:p>
            <a:pPr marL="0" indent="0">
              <a:lnSpc>
                <a:spcPct val="90000"/>
              </a:lnSpc>
              <a:buFont typeface="Wingdings" pitchFamily="2" charset="2"/>
              <a:buNone/>
            </a:pPr>
            <a:endParaRPr lang="en-US" sz="1800" dirty="0">
              <a:highlight>
                <a:srgbClr val="FFFF00"/>
              </a:highlight>
            </a:endParaRPr>
          </a:p>
          <a:p>
            <a:pPr>
              <a:lnSpc>
                <a:spcPct val="90000"/>
              </a:lnSpc>
            </a:pPr>
            <a:endParaRPr lang="en-GB" sz="1800" dirty="0"/>
          </a:p>
          <a:p>
            <a:pPr>
              <a:lnSpc>
                <a:spcPct val="90000"/>
              </a:lnSpc>
            </a:pPr>
            <a:r>
              <a:rPr lang="en-GB" sz="2000" dirty="0"/>
              <a:t>‘Problems are often not self-evident by the indicators. They need a little push to get the attention of people in and around government. That push is sometimes provided by a focusing event like a crisis or disaster that comes along to call attention to the problem, a powerful symbol that catches on, or the personal experiences of a policy maker’														 (Kingdon, 2011, pp.94-95)</a:t>
            </a:r>
            <a:endParaRPr lang="en-US" sz="2000" dirty="0"/>
          </a:p>
          <a:p>
            <a:pPr>
              <a:lnSpc>
                <a:spcPct val="90000"/>
              </a:lnSpc>
            </a:pPr>
            <a:endParaRPr lang="en-GB" sz="2000" dirty="0"/>
          </a:p>
          <a:p>
            <a:pPr>
              <a:lnSpc>
                <a:spcPct val="90000"/>
              </a:lnSpc>
            </a:pPr>
            <a:r>
              <a:rPr lang="en-GB" sz="2000" dirty="0"/>
              <a:t>‘[An event that is] sudden, relatively rare, can be reasonably defined as harmful or revealing the possibility of potentially greater future harms, inflicts harms or suggests potential harms that are or could be concentrated on a definable geographical area or community of interest, and that is known to policy makers and the public virtually simultaneously’												 (Birkland, 1997, p.22)</a:t>
            </a:r>
          </a:p>
          <a:p>
            <a:pPr>
              <a:lnSpc>
                <a:spcPct val="90000"/>
              </a:lnSpc>
            </a:pPr>
            <a:endParaRPr lang="en-GB" sz="1800" dirty="0"/>
          </a:p>
        </p:txBody>
      </p:sp>
    </p:spTree>
    <p:extLst>
      <p:ext uri="{BB962C8B-B14F-4D97-AF65-F5344CB8AC3E}">
        <p14:creationId xmlns:p14="http://schemas.microsoft.com/office/powerpoint/2010/main" val="113262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1C08FC-2317-49A0-8C75-37AEDDBC6902}"/>
              </a:ext>
            </a:extLst>
          </p:cNvPr>
          <p:cNvSpPr txBox="1"/>
          <p:nvPr/>
        </p:nvSpPr>
        <p:spPr>
          <a:xfrm>
            <a:off x="1113693" y="1197620"/>
            <a:ext cx="7537937" cy="5201424"/>
          </a:xfrm>
          <a:prstGeom prst="rect">
            <a:avLst/>
          </a:prstGeom>
          <a:noFill/>
        </p:spPr>
        <p:txBody>
          <a:bodyPr wrap="square">
            <a:spAutoFit/>
          </a:bodyPr>
          <a:lstStyle/>
          <a:p>
            <a:r>
              <a:rPr lang="en-GB" sz="2800" b="1" dirty="0"/>
              <a:t>ACTIVITY: think of a focusing event</a:t>
            </a:r>
          </a:p>
          <a:p>
            <a:endParaRPr lang="en-GB" sz="2800" b="1" dirty="0"/>
          </a:p>
          <a:p>
            <a:r>
              <a:rPr lang="en-GB" sz="2400" kern="100" dirty="0">
                <a:ea typeface="Aptos" panose="020B0004020202020204" pitchFamily="34" charset="0"/>
                <a:cs typeface="Times New Roman" panose="02020603050405020304" pitchFamily="18" charset="0"/>
              </a:rPr>
              <a:t>Consider:</a:t>
            </a:r>
          </a:p>
          <a:p>
            <a:endParaRPr lang="en-GB" sz="2400" kern="100" dirty="0">
              <a:ea typeface="Aptos" panose="020B0004020202020204" pitchFamily="34" charset="0"/>
              <a:cs typeface="Times New Roman" panose="02020603050405020304" pitchFamily="18" charset="0"/>
            </a:endParaRPr>
          </a:p>
          <a:p>
            <a:pPr marL="342900" indent="-342900">
              <a:buFont typeface="Arial" panose="020B0604020202020204" pitchFamily="34" charset="0"/>
              <a:buChar char="•"/>
            </a:pPr>
            <a:r>
              <a:rPr lang="en-GB" sz="2400" kern="100" dirty="0">
                <a:ea typeface="Aptos" panose="020B0004020202020204" pitchFamily="34" charset="0"/>
                <a:cs typeface="Times New Roman" panose="02020603050405020304" pitchFamily="18" charset="0"/>
              </a:rPr>
              <a:t>What problem(s) arose as a consequence?</a:t>
            </a:r>
          </a:p>
          <a:p>
            <a:pPr marL="342900" indent="-342900">
              <a:buFont typeface="Arial" panose="020B0604020202020204" pitchFamily="34" charset="0"/>
              <a:buChar char="•"/>
            </a:pPr>
            <a:r>
              <a:rPr lang="en-GB" sz="2400" kern="100" dirty="0">
                <a:ea typeface="Aptos" panose="020B0004020202020204" pitchFamily="34" charset="0"/>
                <a:cs typeface="Times New Roman" panose="02020603050405020304" pitchFamily="18" charset="0"/>
              </a:rPr>
              <a:t>Was there more than one policy option?</a:t>
            </a:r>
          </a:p>
          <a:p>
            <a:pPr marL="342900" indent="-342900">
              <a:buFont typeface="Arial" panose="020B0604020202020204" pitchFamily="34" charset="0"/>
              <a:buChar char="•"/>
            </a:pPr>
            <a:r>
              <a:rPr lang="en-GB" sz="2400" kern="100" dirty="0">
                <a:ea typeface="Aptos" panose="020B0004020202020204" pitchFamily="34" charset="0"/>
                <a:cs typeface="Times New Roman" panose="02020603050405020304" pitchFamily="18" charset="0"/>
              </a:rPr>
              <a:t>What did policymakers choose to do and why?</a:t>
            </a:r>
          </a:p>
          <a:p>
            <a:pPr marL="342900" indent="-342900">
              <a:buFont typeface="Arial" panose="020B0604020202020204" pitchFamily="34" charset="0"/>
              <a:buChar char="•"/>
            </a:pPr>
            <a:r>
              <a:rPr lang="en-GB" sz="2400" kern="100" dirty="0">
                <a:ea typeface="Aptos" panose="020B0004020202020204" pitchFamily="34" charset="0"/>
                <a:cs typeface="Times New Roman" panose="02020603050405020304" pitchFamily="18" charset="0"/>
              </a:rPr>
              <a:t>Was the chosen policy effective and how do you know?</a:t>
            </a:r>
          </a:p>
          <a:p>
            <a:endParaRPr lang="en-GB" sz="2400" kern="100" dirty="0">
              <a:ea typeface="Aptos" panose="020B0004020202020204" pitchFamily="34" charset="0"/>
              <a:cs typeface="Times New Roman" panose="02020603050405020304" pitchFamily="18" charset="0"/>
            </a:endParaRPr>
          </a:p>
          <a:p>
            <a:endParaRPr lang="en-GB" sz="2400" kern="100" dirty="0">
              <a:ea typeface="Aptos" panose="020B0004020202020204" pitchFamily="34" charset="0"/>
              <a:cs typeface="Times New Roman" panose="02020603050405020304" pitchFamily="18" charset="0"/>
            </a:endParaRPr>
          </a:p>
          <a:p>
            <a:endParaRPr lang="en-GB" sz="2800" b="1" dirty="0"/>
          </a:p>
          <a:p>
            <a:endParaRPr lang="en-GB" sz="2800" b="1" dirty="0"/>
          </a:p>
          <a:p>
            <a:endParaRPr lang="en-GB" sz="2800" b="1" dirty="0"/>
          </a:p>
        </p:txBody>
      </p:sp>
    </p:spTree>
    <p:extLst>
      <p:ext uri="{BB962C8B-B14F-4D97-AF65-F5344CB8AC3E}">
        <p14:creationId xmlns:p14="http://schemas.microsoft.com/office/powerpoint/2010/main" val="184575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109344-1410-4458-79F6-88802DA474D0}"/>
              </a:ext>
            </a:extLst>
          </p:cNvPr>
          <p:cNvSpPr txBox="1"/>
          <p:nvPr/>
        </p:nvSpPr>
        <p:spPr>
          <a:xfrm>
            <a:off x="1113691" y="351692"/>
            <a:ext cx="7115909" cy="5638788"/>
          </a:xfrm>
          <a:prstGeom prst="rect">
            <a:avLst/>
          </a:prstGeom>
          <a:noFill/>
        </p:spPr>
        <p:txBody>
          <a:bodyPr wrap="square">
            <a:spAutoFit/>
          </a:bodyPr>
          <a:lstStyle/>
          <a:p>
            <a:pPr>
              <a:lnSpc>
                <a:spcPct val="107000"/>
              </a:lnSpc>
              <a:spcAft>
                <a:spcPts val="800"/>
              </a:spcAft>
              <a:buNone/>
            </a:pPr>
            <a:r>
              <a:rPr lang="en-GB" sz="2400" b="1" kern="100" dirty="0">
                <a:effectLst/>
                <a:ea typeface="Aptos" panose="020B0004020202020204" pitchFamily="34" charset="0"/>
                <a:cs typeface="Times New Roman" panose="02020603050405020304" pitchFamily="18" charset="0"/>
              </a:rPr>
              <a:t>Policy advisors, elites, entrepreneurs</a:t>
            </a:r>
          </a:p>
          <a:p>
            <a:pPr>
              <a:lnSpc>
                <a:spcPct val="107000"/>
              </a:lnSpc>
              <a:spcAft>
                <a:spcPts val="800"/>
              </a:spcAft>
              <a:buNone/>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buNone/>
            </a:pPr>
            <a:r>
              <a:rPr lang="en-GB" dirty="0"/>
              <a:t>‘Policy entrepreneurs… lie in wait in and around government with their solutions at hand, waiting for problems to float by to which they can attach their solutions, waiting for a development in the political stream they can use to their advantage’ </a:t>
            </a:r>
          </a:p>
          <a:p>
            <a:pPr>
              <a:lnSpc>
                <a:spcPct val="107000"/>
              </a:lnSpc>
              <a:spcAft>
                <a:spcPts val="800"/>
              </a:spcAft>
              <a:buNone/>
            </a:pPr>
            <a:r>
              <a:rPr lang="en-GB" dirty="0"/>
              <a:t>				(Kingdon, 1984, pp.165-6)</a:t>
            </a:r>
            <a:endParaRPr lang="en-GB" kern="100" dirty="0">
              <a:ea typeface="Aptos" panose="020B0004020202020204" pitchFamily="34" charset="0"/>
              <a:cs typeface="Times New Roman" panose="02020603050405020304" pitchFamily="18" charset="0"/>
            </a:endParaRPr>
          </a:p>
          <a:p>
            <a:pPr>
              <a:lnSpc>
                <a:spcPct val="107000"/>
              </a:lnSpc>
              <a:spcAft>
                <a:spcPts val="800"/>
              </a:spcAft>
              <a:buNone/>
            </a:pPr>
            <a:endParaRPr lang="en-GB" kern="100" dirty="0">
              <a:ea typeface="Aptos" panose="020B0004020202020204" pitchFamily="34" charset="0"/>
              <a:cs typeface="Times New Roman" panose="02020603050405020304" pitchFamily="18" charset="0"/>
            </a:endParaRPr>
          </a:p>
          <a:p>
            <a:pPr>
              <a:lnSpc>
                <a:spcPct val="107000"/>
              </a:lnSpc>
              <a:spcAft>
                <a:spcPts val="800"/>
              </a:spcAft>
              <a:buNone/>
            </a:pPr>
            <a:r>
              <a:rPr lang="en-GB" kern="100" dirty="0">
                <a:effectLst/>
                <a:ea typeface="Aptos" panose="020B0004020202020204" pitchFamily="34" charset="0"/>
                <a:cs typeface="Times New Roman" panose="02020603050405020304" pitchFamily="18" charset="0"/>
              </a:rPr>
              <a:t>‘Entrepreneurs identify how to manipulate or reinforce the cognitive biases of influential policymakers. For example, they tell simple and persuasive stories combining facts with values and emotional appeals, engaging in coalitions and networks to establish trust in the messenger, and investing for the long term to learn the language of policy in key venues’ </a:t>
            </a:r>
          </a:p>
          <a:p>
            <a:pPr>
              <a:lnSpc>
                <a:spcPct val="107000"/>
              </a:lnSpc>
              <a:spcAft>
                <a:spcPts val="800"/>
              </a:spcAft>
              <a:buNone/>
            </a:pPr>
            <a:r>
              <a:rPr lang="en-GB" kern="100" dirty="0">
                <a:ea typeface="Aptos" panose="020B0004020202020204" pitchFamily="34" charset="0"/>
                <a:cs typeface="Times New Roman" panose="02020603050405020304" pitchFamily="18" charset="0"/>
              </a:rPr>
              <a:t>				</a:t>
            </a:r>
            <a:r>
              <a:rPr lang="en-GB" kern="100" dirty="0">
                <a:effectLst/>
                <a:ea typeface="Aptos" panose="020B0004020202020204" pitchFamily="34" charset="0"/>
                <a:cs typeface="Times New Roman" panose="02020603050405020304" pitchFamily="18" charset="0"/>
              </a:rPr>
              <a:t>(Cairney, 2018, p.201)</a:t>
            </a:r>
          </a:p>
          <a:p>
            <a:pPr>
              <a:lnSpc>
                <a:spcPct val="107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15869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D52895-6A34-C1C6-E99A-3251D5699AD7}"/>
              </a:ext>
            </a:extLst>
          </p:cNvPr>
          <p:cNvSpPr txBox="1"/>
          <p:nvPr/>
        </p:nvSpPr>
        <p:spPr>
          <a:xfrm>
            <a:off x="750276" y="438166"/>
            <a:ext cx="7983415" cy="5348387"/>
          </a:xfrm>
          <a:prstGeom prst="rect">
            <a:avLst/>
          </a:prstGeom>
          <a:noFill/>
        </p:spPr>
        <p:txBody>
          <a:bodyPr wrap="square">
            <a:spAutoFit/>
          </a:bodyPr>
          <a:lstStyle/>
          <a:p>
            <a:pPr>
              <a:lnSpc>
                <a:spcPct val="107000"/>
              </a:lnSpc>
              <a:spcAft>
                <a:spcPts val="800"/>
              </a:spcAft>
              <a:buNone/>
            </a:pPr>
            <a:r>
              <a:rPr lang="en-GB" kern="100" dirty="0">
                <a:effectLst/>
                <a:ea typeface="Aptos" panose="020B0004020202020204" pitchFamily="34" charset="0"/>
                <a:cs typeface="Times New Roman" panose="02020603050405020304" pitchFamily="18" charset="0"/>
              </a:rPr>
              <a:t>‘The externalisation of policy advice through the use of consultants is one expression of the pursuit of legitimacy for government policy’ </a:t>
            </a:r>
          </a:p>
          <a:p>
            <a:pPr>
              <a:lnSpc>
                <a:spcPct val="107000"/>
              </a:lnSpc>
              <a:spcAft>
                <a:spcPts val="800"/>
              </a:spcAft>
              <a:buNone/>
            </a:pPr>
            <a:r>
              <a:rPr lang="en-GB" kern="100" dirty="0">
                <a:ea typeface="Aptos" panose="020B0004020202020204" pitchFamily="34" charset="0"/>
                <a:cs typeface="Times New Roman" panose="02020603050405020304" pitchFamily="18" charset="0"/>
              </a:rPr>
              <a:t>					</a:t>
            </a:r>
            <a:r>
              <a:rPr lang="en-GB" kern="100" dirty="0">
                <a:effectLst/>
                <a:ea typeface="Aptos" panose="020B0004020202020204" pitchFamily="34" charset="0"/>
                <a:cs typeface="Times New Roman" panose="02020603050405020304" pitchFamily="18" charset="0"/>
              </a:rPr>
              <a:t>(Hulme et al. 2020, p.501)</a:t>
            </a:r>
          </a:p>
          <a:p>
            <a:pPr>
              <a:lnSpc>
                <a:spcPct val="107000"/>
              </a:lnSpc>
              <a:spcAft>
                <a:spcPts val="800"/>
              </a:spcAft>
              <a:buNone/>
            </a:pPr>
            <a:endParaRPr lang="en-GB" kern="100" dirty="0">
              <a:ea typeface="Aptos" panose="020B0004020202020204" pitchFamily="34" charset="0"/>
              <a:cs typeface="Times New Roman" panose="02020603050405020304" pitchFamily="18" charset="0"/>
            </a:endParaRPr>
          </a:p>
          <a:p>
            <a:pPr>
              <a:lnSpc>
                <a:spcPct val="107000"/>
              </a:lnSpc>
              <a:spcAft>
                <a:spcPts val="800"/>
              </a:spcAft>
              <a:buNone/>
            </a:pPr>
            <a:r>
              <a:rPr lang="en-GB" dirty="0"/>
              <a:t>‘Private-sector consultants and politicians privileged particular types of knowledge and knowing and brought in particular people from higher education, schools and local authorities as approved knowers’ </a:t>
            </a:r>
          </a:p>
          <a:p>
            <a:pPr>
              <a:lnSpc>
                <a:spcPct val="107000"/>
              </a:lnSpc>
              <a:spcAft>
                <a:spcPts val="800"/>
              </a:spcAft>
              <a:buNone/>
            </a:pPr>
            <a:r>
              <a:rPr lang="en-GB" dirty="0"/>
              <a:t>					(</a:t>
            </a:r>
            <a:r>
              <a:rPr lang="en-GB" kern="100" dirty="0">
                <a:ea typeface="Aptos" panose="020B0004020202020204" pitchFamily="34" charset="0"/>
                <a:cs typeface="Times New Roman" panose="02020603050405020304" pitchFamily="18" charset="0"/>
              </a:rPr>
              <a:t>Gunter &amp; Forrester, 2009, p.507)</a:t>
            </a:r>
            <a:endParaRPr lang="en-GB" kern="100" dirty="0">
              <a:effectLst/>
              <a:ea typeface="Aptos" panose="020B0004020202020204" pitchFamily="34" charset="0"/>
              <a:cs typeface="Times New Roman" panose="02020603050405020304" pitchFamily="18" charset="0"/>
            </a:endParaRPr>
          </a:p>
          <a:p>
            <a:pPr>
              <a:lnSpc>
                <a:spcPct val="107000"/>
              </a:lnSpc>
              <a:spcAft>
                <a:spcPts val="800"/>
              </a:spcAft>
              <a:buNone/>
            </a:pPr>
            <a:endParaRPr lang="en-GB" b="1" kern="100" dirty="0">
              <a:ea typeface="Aptos" panose="020B0004020202020204" pitchFamily="34" charset="0"/>
              <a:cs typeface="Times New Roman" panose="02020603050405020304" pitchFamily="18" charset="0"/>
            </a:endParaRPr>
          </a:p>
          <a:p>
            <a:pPr>
              <a:lnSpc>
                <a:spcPct val="107000"/>
              </a:lnSpc>
              <a:spcAft>
                <a:spcPts val="800"/>
              </a:spcAft>
              <a:buNone/>
            </a:pPr>
            <a:r>
              <a:rPr lang="en-GB" dirty="0"/>
              <a:t>‘They provide essential services for decision-makers by acting as resource banks; advocating policy ideas and developing discourses of transfer; as well as spreading ideas and information through their professional networks and into media and civil society’</a:t>
            </a:r>
          </a:p>
          <a:p>
            <a:pPr>
              <a:lnSpc>
                <a:spcPct val="107000"/>
              </a:lnSpc>
              <a:spcAft>
                <a:spcPts val="800"/>
              </a:spcAft>
              <a:buNone/>
            </a:pPr>
            <a:r>
              <a:rPr lang="en-GB" b="1" kern="100" dirty="0">
                <a:ea typeface="Aptos" panose="020B0004020202020204" pitchFamily="34" charset="0"/>
                <a:cs typeface="Times New Roman" panose="02020603050405020304" pitchFamily="18" charset="0"/>
              </a:rPr>
              <a:t>					</a:t>
            </a:r>
            <a:r>
              <a:rPr lang="en-GB" kern="100" dirty="0">
                <a:ea typeface="Aptos" panose="020B0004020202020204" pitchFamily="34" charset="0"/>
                <a:cs typeface="Times New Roman" panose="02020603050405020304" pitchFamily="18" charset="0"/>
              </a:rPr>
              <a:t>(Stone, 2004, p.556)</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58586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A0ECB-66F0-E915-8307-70CBFE24F3A6}"/>
              </a:ext>
            </a:extLst>
          </p:cNvPr>
          <p:cNvSpPr txBox="1"/>
          <p:nvPr/>
        </p:nvSpPr>
        <p:spPr>
          <a:xfrm>
            <a:off x="1031630" y="1820667"/>
            <a:ext cx="7080740" cy="2153282"/>
          </a:xfrm>
          <a:prstGeom prst="rect">
            <a:avLst/>
          </a:prstGeom>
          <a:noFill/>
        </p:spPr>
        <p:txBody>
          <a:bodyPr wrap="square">
            <a:spAutoFit/>
          </a:bodyPr>
          <a:lstStyle/>
          <a:p>
            <a:pPr>
              <a:lnSpc>
                <a:spcPct val="107000"/>
              </a:lnSpc>
              <a:spcAft>
                <a:spcPts val="800"/>
              </a:spcAft>
              <a:buNone/>
            </a:pPr>
            <a:r>
              <a:rPr lang="en-GB" sz="2400" kern="100" dirty="0">
                <a:effectLst/>
                <a:ea typeface="Aptos" panose="020B0004020202020204" pitchFamily="34" charset="0"/>
                <a:cs typeface="Times New Roman" panose="02020603050405020304" pitchFamily="18" charset="0"/>
              </a:rPr>
              <a:t>‘Policy is not made in the electoral arena or in the gladiatorial confrontations of Parliament, but in the netherworld of committees, civil servants, professions and interest groups’ </a:t>
            </a:r>
          </a:p>
          <a:p>
            <a:pPr>
              <a:lnSpc>
                <a:spcPct val="107000"/>
              </a:lnSpc>
              <a:spcAft>
                <a:spcPts val="80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(Marsh &amp; Rhodes, 1992, p.1)</a:t>
            </a:r>
          </a:p>
        </p:txBody>
      </p:sp>
    </p:spTree>
    <p:extLst>
      <p:ext uri="{BB962C8B-B14F-4D97-AF65-F5344CB8AC3E}">
        <p14:creationId xmlns:p14="http://schemas.microsoft.com/office/powerpoint/2010/main" val="578603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CC306B-4DF0-4774-AEA0-661792B778D9}"/>
              </a:ext>
            </a:extLst>
          </p:cNvPr>
          <p:cNvPicPr>
            <a:picLocks noChangeAspect="1"/>
          </p:cNvPicPr>
          <p:nvPr/>
        </p:nvPicPr>
        <p:blipFill>
          <a:blip r:embed="rId2"/>
          <a:stretch>
            <a:fillRect/>
          </a:stretch>
        </p:blipFill>
        <p:spPr>
          <a:xfrm>
            <a:off x="1703789" y="1127593"/>
            <a:ext cx="5736421" cy="4251551"/>
          </a:xfrm>
          <a:prstGeom prst="rect">
            <a:avLst/>
          </a:prstGeom>
        </p:spPr>
      </p:pic>
      <p:sp>
        <p:nvSpPr>
          <p:cNvPr id="5" name="TextBox 4">
            <a:extLst>
              <a:ext uri="{FF2B5EF4-FFF2-40B4-BE49-F238E27FC236}">
                <a16:creationId xmlns:a16="http://schemas.microsoft.com/office/drawing/2014/main" id="{1F4A744C-DD68-486F-8D78-3E0EFF1403F8}"/>
              </a:ext>
            </a:extLst>
          </p:cNvPr>
          <p:cNvSpPr txBox="1"/>
          <p:nvPr/>
        </p:nvSpPr>
        <p:spPr>
          <a:xfrm>
            <a:off x="6214188" y="5024437"/>
            <a:ext cx="4572000" cy="369332"/>
          </a:xfrm>
          <a:prstGeom prst="rect">
            <a:avLst/>
          </a:prstGeom>
          <a:noFill/>
        </p:spPr>
        <p:txBody>
          <a:bodyPr wrap="square">
            <a:spAutoFit/>
          </a:bodyPr>
          <a:lstStyle/>
          <a:p>
            <a:r>
              <a:rPr lang="en-GB" dirty="0"/>
              <a:t>(Jennings, 1977) </a:t>
            </a:r>
          </a:p>
        </p:txBody>
      </p:sp>
      <p:sp>
        <p:nvSpPr>
          <p:cNvPr id="4" name="TextBox 3">
            <a:extLst>
              <a:ext uri="{FF2B5EF4-FFF2-40B4-BE49-F238E27FC236}">
                <a16:creationId xmlns:a16="http://schemas.microsoft.com/office/drawing/2014/main" id="{E8C8BBE9-1424-4472-8D92-8990A4901963}"/>
              </a:ext>
            </a:extLst>
          </p:cNvPr>
          <p:cNvSpPr txBox="1"/>
          <p:nvPr/>
        </p:nvSpPr>
        <p:spPr>
          <a:xfrm>
            <a:off x="1118748" y="219768"/>
            <a:ext cx="6321462" cy="523220"/>
          </a:xfrm>
          <a:prstGeom prst="rect">
            <a:avLst/>
          </a:prstGeom>
          <a:noFill/>
        </p:spPr>
        <p:txBody>
          <a:bodyPr wrap="square" rtlCol="0">
            <a:spAutoFit/>
          </a:bodyPr>
          <a:lstStyle/>
          <a:p>
            <a:pPr algn="ctr"/>
            <a:r>
              <a:rPr lang="en-GB" sz="2800" b="1" dirty="0"/>
              <a:t>Linear model of policy development</a:t>
            </a:r>
          </a:p>
        </p:txBody>
      </p:sp>
    </p:spTree>
    <p:extLst>
      <p:ext uri="{BB962C8B-B14F-4D97-AF65-F5344CB8AC3E}">
        <p14:creationId xmlns:p14="http://schemas.microsoft.com/office/powerpoint/2010/main" val="501229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CA22D-F1AA-6458-2416-CF0400951C2B}"/>
              </a:ext>
            </a:extLst>
          </p:cNvPr>
          <p:cNvSpPr txBox="1"/>
          <p:nvPr/>
        </p:nvSpPr>
        <p:spPr>
          <a:xfrm>
            <a:off x="1476103" y="1630251"/>
            <a:ext cx="6858000" cy="2862322"/>
          </a:xfrm>
          <a:prstGeom prst="rect">
            <a:avLst/>
          </a:prstGeom>
          <a:noFill/>
        </p:spPr>
        <p:txBody>
          <a:bodyPr wrap="square">
            <a:spAutoFit/>
          </a:bodyPr>
          <a:lstStyle/>
          <a:p>
            <a:r>
              <a:rPr lang="en-GB" dirty="0"/>
              <a:t>• Define the Problem – identify the reason for the policy</a:t>
            </a:r>
          </a:p>
          <a:p>
            <a:r>
              <a:rPr lang="en-GB" dirty="0"/>
              <a:t>• Assemble Some Evidence – collect data, do your research</a:t>
            </a:r>
          </a:p>
          <a:p>
            <a:r>
              <a:rPr lang="en-GB" dirty="0"/>
              <a:t>• Construct the Alternatives – identify policy options</a:t>
            </a:r>
          </a:p>
          <a:p>
            <a:r>
              <a:rPr lang="en-GB" dirty="0"/>
              <a:t>• Select the Criteria – analysis &amp; evaluation</a:t>
            </a:r>
          </a:p>
          <a:p>
            <a:r>
              <a:rPr lang="en-GB" dirty="0"/>
              <a:t>• Project the Outcomes – projecting impacts (the hardest step)</a:t>
            </a:r>
          </a:p>
          <a:p>
            <a:r>
              <a:rPr lang="en-GB" dirty="0"/>
              <a:t>• Confront the Trade-offs – explain the positive &amp; negative aspects</a:t>
            </a:r>
          </a:p>
          <a:p>
            <a:r>
              <a:rPr lang="en-GB" dirty="0"/>
              <a:t>• Decide! – what is the best course of action?</a:t>
            </a:r>
          </a:p>
          <a:p>
            <a:r>
              <a:rPr lang="en-GB" dirty="0"/>
              <a:t>• Tell Your Story – choose audience, hostile/friendly, short/long-term</a:t>
            </a:r>
          </a:p>
          <a:p>
            <a:endParaRPr lang="en-GB" dirty="0"/>
          </a:p>
          <a:p>
            <a:r>
              <a:rPr lang="en-GB" dirty="0"/>
              <a:t>					(Bardach, 2012)</a:t>
            </a:r>
          </a:p>
        </p:txBody>
      </p:sp>
      <p:sp>
        <p:nvSpPr>
          <p:cNvPr id="5" name="TextBox 4">
            <a:extLst>
              <a:ext uri="{FF2B5EF4-FFF2-40B4-BE49-F238E27FC236}">
                <a16:creationId xmlns:a16="http://schemas.microsoft.com/office/drawing/2014/main" id="{ACB8B888-D7D7-445A-15FC-ACE21B019CB6}"/>
              </a:ext>
            </a:extLst>
          </p:cNvPr>
          <p:cNvSpPr txBox="1"/>
          <p:nvPr/>
        </p:nvSpPr>
        <p:spPr>
          <a:xfrm>
            <a:off x="543532" y="676144"/>
            <a:ext cx="8056936" cy="1015663"/>
          </a:xfrm>
          <a:prstGeom prst="rect">
            <a:avLst/>
          </a:prstGeom>
          <a:noFill/>
        </p:spPr>
        <p:txBody>
          <a:bodyPr wrap="square">
            <a:spAutoFit/>
          </a:bodyPr>
          <a:lstStyle/>
          <a:p>
            <a:pPr algn="ctr"/>
            <a:r>
              <a:rPr lang="en-GB" sz="2400" b="1" dirty="0"/>
              <a:t>The Eightfold Path to More Effective Problem Solving </a:t>
            </a:r>
          </a:p>
          <a:p>
            <a:pPr algn="ctr"/>
            <a:endParaRPr lang="en-GB" dirty="0"/>
          </a:p>
          <a:p>
            <a:pPr algn="ctr"/>
            <a:r>
              <a:rPr lang="en-GB" dirty="0"/>
              <a:t>				</a:t>
            </a:r>
          </a:p>
        </p:txBody>
      </p:sp>
      <p:sp>
        <p:nvSpPr>
          <p:cNvPr id="7" name="TextBox 6">
            <a:extLst>
              <a:ext uri="{FF2B5EF4-FFF2-40B4-BE49-F238E27FC236}">
                <a16:creationId xmlns:a16="http://schemas.microsoft.com/office/drawing/2014/main" id="{7FB2BB70-F8A8-4BE5-6991-13D628093D03}"/>
              </a:ext>
            </a:extLst>
          </p:cNvPr>
          <p:cNvSpPr txBox="1"/>
          <p:nvPr/>
        </p:nvSpPr>
        <p:spPr>
          <a:xfrm>
            <a:off x="244427" y="4889195"/>
            <a:ext cx="9011026" cy="338554"/>
          </a:xfrm>
          <a:prstGeom prst="rect">
            <a:avLst/>
          </a:prstGeom>
          <a:noFill/>
        </p:spPr>
        <p:txBody>
          <a:bodyPr wrap="square">
            <a:spAutoFit/>
          </a:bodyPr>
          <a:lstStyle/>
          <a:p>
            <a:r>
              <a:rPr lang="en-GB" sz="1600" b="1" dirty="0">
                <a:solidFill>
                  <a:schemeClr val="accent1">
                    <a:lumMod val="75000"/>
                  </a:schemeClr>
                </a:solidFill>
              </a:rPr>
              <a:t>Describe the situation – Describe how the situation could be – Describe how the situation should be </a:t>
            </a:r>
          </a:p>
        </p:txBody>
      </p:sp>
    </p:spTree>
    <p:extLst>
      <p:ext uri="{BB962C8B-B14F-4D97-AF65-F5344CB8AC3E}">
        <p14:creationId xmlns:p14="http://schemas.microsoft.com/office/powerpoint/2010/main" val="42867567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D6E521-41C9-449F-0300-9EA29E591A03}"/>
              </a:ext>
            </a:extLst>
          </p:cNvPr>
          <p:cNvSpPr txBox="1"/>
          <p:nvPr/>
        </p:nvSpPr>
        <p:spPr>
          <a:xfrm>
            <a:off x="1078005" y="1677778"/>
            <a:ext cx="6987989" cy="3046988"/>
          </a:xfrm>
          <a:prstGeom prst="rect">
            <a:avLst/>
          </a:prstGeom>
          <a:noFill/>
        </p:spPr>
        <p:txBody>
          <a:bodyPr wrap="square">
            <a:spAutoFit/>
          </a:bodyPr>
          <a:lstStyle/>
          <a:p>
            <a:r>
              <a:rPr lang="en-GB" sz="2400" i="1" dirty="0">
                <a:solidFill>
                  <a:srgbClr val="212121"/>
                </a:solidFill>
              </a:rPr>
              <a:t>B</a:t>
            </a:r>
            <a:r>
              <a:rPr lang="en-GB" sz="2400" b="0" i="1" dirty="0">
                <a:solidFill>
                  <a:srgbClr val="212121"/>
                </a:solidFill>
                <a:effectLst/>
              </a:rPr>
              <a:t>ig </a:t>
            </a:r>
            <a:r>
              <a:rPr lang="en-GB" sz="2400" i="1" dirty="0">
                <a:solidFill>
                  <a:srgbClr val="212121"/>
                </a:solidFill>
              </a:rPr>
              <a:t>P</a:t>
            </a:r>
            <a:r>
              <a:rPr lang="en-GB" sz="2400" b="0" i="1" dirty="0">
                <a:solidFill>
                  <a:srgbClr val="212121"/>
                </a:solidFill>
                <a:effectLst/>
              </a:rPr>
              <a:t> </a:t>
            </a:r>
            <a:r>
              <a:rPr lang="en-GB" sz="2400" b="0" i="0" dirty="0">
                <a:solidFill>
                  <a:srgbClr val="212121"/>
                </a:solidFill>
                <a:effectLst/>
              </a:rPr>
              <a:t>policies </a:t>
            </a:r>
            <a:r>
              <a:rPr lang="en-GB" sz="2400" dirty="0">
                <a:solidFill>
                  <a:srgbClr val="212121"/>
                </a:solidFill>
              </a:rPr>
              <a:t>– </a:t>
            </a:r>
            <a:r>
              <a:rPr lang="en-GB" sz="2400" b="0" i="0" dirty="0">
                <a:solidFill>
                  <a:srgbClr val="212121"/>
                </a:solidFill>
                <a:effectLst/>
              </a:rPr>
              <a:t>formal laws, rules, regulations enacted by elected officials</a:t>
            </a:r>
          </a:p>
          <a:p>
            <a:endParaRPr lang="en-GB" sz="2400" dirty="0">
              <a:solidFill>
                <a:srgbClr val="212121"/>
              </a:solidFill>
            </a:endParaRPr>
          </a:p>
          <a:p>
            <a:r>
              <a:rPr lang="en-GB" sz="2400" i="1" dirty="0">
                <a:solidFill>
                  <a:srgbClr val="212121"/>
                </a:solidFill>
              </a:rPr>
              <a:t>S</a:t>
            </a:r>
            <a:r>
              <a:rPr lang="en-GB" sz="2400" b="0" i="1" dirty="0">
                <a:solidFill>
                  <a:srgbClr val="212121"/>
                </a:solidFill>
                <a:effectLst/>
              </a:rPr>
              <a:t>mall p </a:t>
            </a:r>
            <a:r>
              <a:rPr lang="en-GB" sz="2400" b="0" i="0" dirty="0">
                <a:solidFill>
                  <a:srgbClr val="212121"/>
                </a:solidFill>
                <a:effectLst/>
              </a:rPr>
              <a:t>policies – organisational guidelines, internal agency decisions or memoranda, social norms guiding behaviour</a:t>
            </a:r>
          </a:p>
          <a:p>
            <a:endParaRPr lang="en-GB" sz="2400" dirty="0">
              <a:solidFill>
                <a:srgbClr val="212121"/>
              </a:solidFill>
            </a:endParaRPr>
          </a:p>
          <a:p>
            <a:r>
              <a:rPr lang="en-GB" sz="2400" dirty="0">
                <a:solidFill>
                  <a:srgbClr val="212121"/>
                </a:solidFill>
              </a:rPr>
              <a:t>				(Brownson et al. 2009)</a:t>
            </a:r>
            <a:endParaRPr lang="en-GB" sz="2400" dirty="0"/>
          </a:p>
        </p:txBody>
      </p:sp>
      <p:sp>
        <p:nvSpPr>
          <p:cNvPr id="5" name="TextBox 4">
            <a:extLst>
              <a:ext uri="{FF2B5EF4-FFF2-40B4-BE49-F238E27FC236}">
                <a16:creationId xmlns:a16="http://schemas.microsoft.com/office/drawing/2014/main" id="{392A2D96-755E-1A2C-163D-E243382A0777}"/>
              </a:ext>
            </a:extLst>
          </p:cNvPr>
          <p:cNvSpPr txBox="1"/>
          <p:nvPr/>
        </p:nvSpPr>
        <p:spPr>
          <a:xfrm>
            <a:off x="2931458" y="448232"/>
            <a:ext cx="3281082" cy="523220"/>
          </a:xfrm>
          <a:prstGeom prst="rect">
            <a:avLst/>
          </a:prstGeom>
          <a:noFill/>
        </p:spPr>
        <p:txBody>
          <a:bodyPr wrap="square" rtlCol="0">
            <a:spAutoFit/>
          </a:bodyPr>
          <a:lstStyle/>
          <a:p>
            <a:r>
              <a:rPr lang="en-GB" sz="2800" b="1" dirty="0"/>
              <a:t>‘Big P’ and ‘small p’</a:t>
            </a:r>
            <a:endParaRPr lang="en-GB" dirty="0"/>
          </a:p>
        </p:txBody>
      </p:sp>
    </p:spTree>
    <p:extLst>
      <p:ext uri="{BB962C8B-B14F-4D97-AF65-F5344CB8AC3E}">
        <p14:creationId xmlns:p14="http://schemas.microsoft.com/office/powerpoint/2010/main" val="17013455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A5EC2E-35A2-44E7-ED20-6FCD9F11987C}"/>
              </a:ext>
            </a:extLst>
          </p:cNvPr>
          <p:cNvPicPr>
            <a:picLocks noChangeAspect="1"/>
          </p:cNvPicPr>
          <p:nvPr/>
        </p:nvPicPr>
        <p:blipFill>
          <a:blip r:embed="rId2"/>
          <a:stretch>
            <a:fillRect/>
          </a:stretch>
        </p:blipFill>
        <p:spPr>
          <a:xfrm>
            <a:off x="295275" y="438443"/>
            <a:ext cx="8553450" cy="4738310"/>
          </a:xfrm>
          <a:prstGeom prst="rect">
            <a:avLst/>
          </a:prstGeom>
        </p:spPr>
      </p:pic>
    </p:spTree>
    <p:extLst>
      <p:ext uri="{BB962C8B-B14F-4D97-AF65-F5344CB8AC3E}">
        <p14:creationId xmlns:p14="http://schemas.microsoft.com/office/powerpoint/2010/main" val="39449360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75A2DA-C70C-7013-8ED9-C664D81126B1}"/>
              </a:ext>
            </a:extLst>
          </p:cNvPr>
          <p:cNvSpPr txBox="1"/>
          <p:nvPr/>
        </p:nvSpPr>
        <p:spPr>
          <a:xfrm>
            <a:off x="914482" y="848692"/>
            <a:ext cx="7549497" cy="4462760"/>
          </a:xfrm>
          <a:prstGeom prst="rect">
            <a:avLst/>
          </a:prstGeom>
          <a:noFill/>
        </p:spPr>
        <p:txBody>
          <a:bodyPr wrap="square">
            <a:spAutoFit/>
          </a:bodyPr>
          <a:lstStyle/>
          <a:p>
            <a:r>
              <a:rPr lang="en-GB" sz="2000" dirty="0"/>
              <a:t>‘The physical text that pops through the school letterbox, or wherever, does not arrive ‘out of the blue’ – it has an interpretational and representational history – and neither does it enter a social and institutional vacuum’</a:t>
            </a:r>
          </a:p>
          <a:p>
            <a:endParaRPr lang="en-GB" sz="2000" dirty="0"/>
          </a:p>
          <a:p>
            <a:r>
              <a:rPr lang="en-GB" sz="2000" dirty="0"/>
              <a:t>					(Ball, 1994, p.17)</a:t>
            </a:r>
          </a:p>
          <a:p>
            <a:endParaRPr lang="en-GB" sz="2000" dirty="0"/>
          </a:p>
          <a:p>
            <a:r>
              <a:rPr lang="en-GB" sz="2000" dirty="0"/>
              <a:t>‘Policy is not done and finished at the legislative moment, it evolves in and through the texts that represent it, texts have to be read in relation to the time and the particular site of their production. They also have to be read with and against one another – intertextuality is important’</a:t>
            </a:r>
          </a:p>
          <a:p>
            <a:r>
              <a:rPr lang="en-GB" sz="2000" dirty="0"/>
              <a:t>					(Bowe et al. 1992, p.21)</a:t>
            </a:r>
          </a:p>
          <a:p>
            <a:endParaRPr lang="en-GB" sz="2400" dirty="0"/>
          </a:p>
        </p:txBody>
      </p:sp>
    </p:spTree>
    <p:extLst>
      <p:ext uri="{BB962C8B-B14F-4D97-AF65-F5344CB8AC3E}">
        <p14:creationId xmlns:p14="http://schemas.microsoft.com/office/powerpoint/2010/main" val="13091868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Left-Right 1">
            <a:extLst>
              <a:ext uri="{FF2B5EF4-FFF2-40B4-BE49-F238E27FC236}">
                <a16:creationId xmlns:a16="http://schemas.microsoft.com/office/drawing/2014/main" id="{AE129A87-A77C-464B-8F63-7B892EE65AF5}"/>
              </a:ext>
            </a:extLst>
          </p:cNvPr>
          <p:cNvSpPr/>
          <p:nvPr/>
        </p:nvSpPr>
        <p:spPr>
          <a:xfrm>
            <a:off x="2699238" y="1547446"/>
            <a:ext cx="3393831" cy="307731"/>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erson jumping off a cliff&#10;&#10;Description automatically generated with medium confidence">
            <a:extLst>
              <a:ext uri="{FF2B5EF4-FFF2-40B4-BE49-F238E27FC236}">
                <a16:creationId xmlns:a16="http://schemas.microsoft.com/office/drawing/2014/main" id="{368F379D-D4F3-400E-9DEC-6418EA3F3A4F}"/>
              </a:ext>
            </a:extLst>
          </p:cNvPr>
          <p:cNvPicPr>
            <a:picLocks noChangeAspect="1"/>
          </p:cNvPicPr>
          <p:nvPr/>
        </p:nvPicPr>
        <p:blipFill>
          <a:blip r:embed="rId2"/>
          <a:stretch>
            <a:fillRect/>
          </a:stretch>
        </p:blipFill>
        <p:spPr>
          <a:xfrm>
            <a:off x="2037616" y="2165839"/>
            <a:ext cx="4717073" cy="3144715"/>
          </a:xfrm>
          <a:prstGeom prst="rect">
            <a:avLst/>
          </a:prstGeom>
        </p:spPr>
      </p:pic>
      <p:sp>
        <p:nvSpPr>
          <p:cNvPr id="4" name="Content Placeholder 2">
            <a:extLst>
              <a:ext uri="{FF2B5EF4-FFF2-40B4-BE49-F238E27FC236}">
                <a16:creationId xmlns:a16="http://schemas.microsoft.com/office/drawing/2014/main" id="{37934449-6D0F-4CE5-9EF3-1F948CC9E9FD}"/>
              </a:ext>
            </a:extLst>
          </p:cNvPr>
          <p:cNvSpPr txBox="1">
            <a:spLocks/>
          </p:cNvSpPr>
          <p:nvPr/>
        </p:nvSpPr>
        <p:spPr>
          <a:xfrm>
            <a:off x="927588" y="1337445"/>
            <a:ext cx="78867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Policy						Practice</a:t>
            </a:r>
            <a:endParaRPr lang="en-GB" dirty="0"/>
          </a:p>
        </p:txBody>
      </p:sp>
      <p:sp>
        <p:nvSpPr>
          <p:cNvPr id="5" name="Title 1">
            <a:extLst>
              <a:ext uri="{FF2B5EF4-FFF2-40B4-BE49-F238E27FC236}">
                <a16:creationId xmlns:a16="http://schemas.microsoft.com/office/drawing/2014/main" id="{6D577A79-8766-46D0-B16D-F33D170B6751}"/>
              </a:ext>
            </a:extLst>
          </p:cNvPr>
          <p:cNvSpPr txBox="1">
            <a:spLocks/>
          </p:cNvSpPr>
          <p:nvPr/>
        </p:nvSpPr>
        <p:spPr>
          <a:xfrm>
            <a:off x="2594376" y="426079"/>
            <a:ext cx="6264519"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mn-lt"/>
              </a:rPr>
              <a:t>Implementation gap</a:t>
            </a:r>
          </a:p>
        </p:txBody>
      </p:sp>
    </p:spTree>
    <p:extLst>
      <p:ext uri="{BB962C8B-B14F-4D97-AF65-F5344CB8AC3E}">
        <p14:creationId xmlns:p14="http://schemas.microsoft.com/office/powerpoint/2010/main" val="24170864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7D9B83-CFB1-4717-AC39-B83E66151B89}"/>
              </a:ext>
            </a:extLst>
          </p:cNvPr>
          <p:cNvSpPr txBox="1"/>
          <p:nvPr/>
        </p:nvSpPr>
        <p:spPr>
          <a:xfrm>
            <a:off x="456935" y="736090"/>
            <a:ext cx="8403669" cy="5660780"/>
          </a:xfrm>
          <a:prstGeom prst="rect">
            <a:avLst/>
          </a:prstGeom>
          <a:noFill/>
        </p:spPr>
        <p:txBody>
          <a:bodyPr wrap="square" rtlCol="0">
            <a:spAutoFit/>
          </a:bodyPr>
          <a:lstStyle/>
          <a:p>
            <a:pPr>
              <a:spcAft>
                <a:spcPts val="800"/>
              </a:spcAft>
            </a:pPr>
            <a:r>
              <a:rPr lang="en-GB" sz="1800" b="0" i="0" dirty="0">
                <a:solidFill>
                  <a:srgbClr val="000000"/>
                </a:solidFill>
                <a:effectLst/>
                <a:latin typeface="Calibri" panose="020F0502020204030204" pitchFamily="34" charset="0"/>
              </a:rPr>
              <a:t>‘It is crucial to recognize that the policies themselves, the text, are not necessarily clear or closed or complete</a:t>
            </a:r>
            <a:r>
              <a:rPr lang="en-GB" dirty="0">
                <a:solidFill>
                  <a:srgbClr val="000000"/>
                </a:solidFill>
                <a:latin typeface="Calibri" panose="020F0502020204030204" pitchFamily="34" charset="0"/>
              </a:rPr>
              <a:t>. </a:t>
            </a:r>
            <a:r>
              <a:rPr lang="en-GB" dirty="0"/>
              <a:t>The texts are the product of compromises at various stages… There is ad </a:t>
            </a:r>
            <a:r>
              <a:rPr lang="en-GB" dirty="0" err="1"/>
              <a:t>hocery</a:t>
            </a:r>
            <a:r>
              <a:rPr lang="en-GB" dirty="0"/>
              <a:t>, negotiation and serendipity within the state, within the policy formulation process’				</a:t>
            </a:r>
            <a:r>
              <a:rPr lang="en-GB" sz="1800" b="0" i="0" dirty="0">
                <a:solidFill>
                  <a:srgbClr val="000000"/>
                </a:solidFill>
                <a:effectLst/>
                <a:latin typeface="Calibri" panose="020F0502020204030204" pitchFamily="34" charset="0"/>
              </a:rPr>
              <a:t>(Ball, 1993, p.11)</a:t>
            </a:r>
          </a:p>
          <a:p>
            <a:pPr>
              <a:spcAft>
                <a:spcPts val="800"/>
              </a:spcAft>
            </a:pPr>
            <a:endParaRPr lang="en-GB" dirty="0"/>
          </a:p>
          <a:p>
            <a:pPr>
              <a:spcAft>
                <a:spcPts val="800"/>
              </a:spcAft>
            </a:pPr>
            <a:r>
              <a:rPr lang="en-GB" dirty="0"/>
              <a:t>‘Education policy, even when centrally mandated, is interpreted, translated, adjusted and worked differently by diverse sets of policy actors, in processes of enactment in specific contexts’					(Singh et al, 2013, p.466)</a:t>
            </a:r>
          </a:p>
          <a:p>
            <a:pPr>
              <a:spcAft>
                <a:spcPts val="800"/>
              </a:spcAft>
            </a:pPr>
            <a:endParaRPr lang="en-GB" dirty="0"/>
          </a:p>
          <a:p>
            <a:pPr>
              <a:spcAft>
                <a:spcPts val="800"/>
              </a:spcAft>
            </a:pPr>
            <a:r>
              <a:rPr lang="en-GB" dirty="0"/>
              <a:t>‘Policies are also mediated by the workforces tasked with implementing them. Workers bring their own values and ideologies to bear on policy interpretation and delivery’						(</a:t>
            </a:r>
            <a:r>
              <a:rPr lang="en-GB" dirty="0" err="1"/>
              <a:t>Kemshall</a:t>
            </a:r>
            <a:r>
              <a:rPr lang="en-GB" dirty="0"/>
              <a:t>, 2009, p.161)</a:t>
            </a:r>
          </a:p>
          <a:p>
            <a:pPr>
              <a:spcAft>
                <a:spcPts val="800"/>
              </a:spcAft>
            </a:pPr>
            <a:endParaRPr lang="en-GB" dirty="0"/>
          </a:p>
          <a:p>
            <a:pPr>
              <a:lnSpc>
                <a:spcPct val="107000"/>
              </a:lnSpc>
              <a:spcAft>
                <a:spcPts val="800"/>
              </a:spcAft>
            </a:pPr>
            <a:r>
              <a:rPr lang="en-GB" dirty="0"/>
              <a:t>Policy implementation is seen as ‘interpretation of interpretations’								(Rizvi &amp; Kemmis, 1987, p.13)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dirty="0"/>
          </a:p>
          <a:p>
            <a:pPr>
              <a:spcAft>
                <a:spcPts val="800"/>
              </a:spcAft>
            </a:pPr>
            <a:endParaRPr lang="en-GB" dirty="0"/>
          </a:p>
        </p:txBody>
      </p:sp>
      <p:sp>
        <p:nvSpPr>
          <p:cNvPr id="7" name="TextBox 6">
            <a:extLst>
              <a:ext uri="{FF2B5EF4-FFF2-40B4-BE49-F238E27FC236}">
                <a16:creationId xmlns:a16="http://schemas.microsoft.com/office/drawing/2014/main" id="{E7863521-484F-4CF4-8A3E-05082781AC66}"/>
              </a:ext>
            </a:extLst>
          </p:cNvPr>
          <p:cNvSpPr txBox="1"/>
          <p:nvPr/>
        </p:nvSpPr>
        <p:spPr>
          <a:xfrm>
            <a:off x="2557514" y="166567"/>
            <a:ext cx="4202513" cy="461665"/>
          </a:xfrm>
          <a:prstGeom prst="rect">
            <a:avLst/>
          </a:prstGeom>
          <a:noFill/>
        </p:spPr>
        <p:txBody>
          <a:bodyPr wrap="square" rtlCol="0">
            <a:spAutoFit/>
          </a:bodyPr>
          <a:lstStyle/>
          <a:p>
            <a:pPr algn="ctr"/>
            <a:r>
              <a:rPr lang="en-GB" sz="2400" b="1" dirty="0"/>
              <a:t>When it moves, it morphs!</a:t>
            </a:r>
          </a:p>
        </p:txBody>
      </p:sp>
    </p:spTree>
    <p:extLst>
      <p:ext uri="{BB962C8B-B14F-4D97-AF65-F5344CB8AC3E}">
        <p14:creationId xmlns:p14="http://schemas.microsoft.com/office/powerpoint/2010/main" val="17194861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8A7E6C-9EC7-A199-BA9A-5084C76C5FEF}"/>
              </a:ext>
            </a:extLst>
          </p:cNvPr>
          <p:cNvSpPr txBox="1"/>
          <p:nvPr/>
        </p:nvSpPr>
        <p:spPr>
          <a:xfrm>
            <a:off x="405911" y="832119"/>
            <a:ext cx="8332178" cy="4801314"/>
          </a:xfrm>
          <a:prstGeom prst="rect">
            <a:avLst/>
          </a:prstGeom>
          <a:noFill/>
        </p:spPr>
        <p:txBody>
          <a:bodyPr wrap="square">
            <a:spAutoFit/>
          </a:bodyPr>
          <a:lstStyle/>
          <a:p>
            <a:r>
              <a:rPr lang="en-GB" dirty="0"/>
              <a:t>Interpretation is seen as ‘an initial reading, a making sense of policy – what does this text mean to us? What do we have to do? Do we have to do anything? It is a political and substantive reading – a “decoding”’										 (Ball et al. 2011, p.619)</a:t>
            </a:r>
          </a:p>
          <a:p>
            <a:endParaRPr lang="en-GB" dirty="0"/>
          </a:p>
          <a:p>
            <a:r>
              <a:rPr lang="en-GB" dirty="0"/>
              <a:t>‘In all this, the space for “interpretation” varies from policy to policy and sometimes, from person to person, as we shall see… Policies rarely tell you exactly what to do, they rarely dictate or determine practice, but some more than others narrow the range for imaginative responses’												(Maguire et al. 2015, p.486)</a:t>
            </a:r>
          </a:p>
          <a:p>
            <a:endParaRPr lang="en-GB" dirty="0"/>
          </a:p>
          <a:p>
            <a:r>
              <a:rPr lang="en-GB" dirty="0"/>
              <a:t>Individuals ‘construct understandings of the policy message, construct an interpretation of their own practice in light of the message and draw conclusions about potential changes in their practice as a result’ 		</a:t>
            </a:r>
          </a:p>
          <a:p>
            <a:r>
              <a:rPr lang="en-GB" dirty="0"/>
              <a:t>						(Spillane, 2002, p.392)</a:t>
            </a:r>
          </a:p>
          <a:p>
            <a:endParaRPr lang="en-GB" dirty="0"/>
          </a:p>
          <a:p>
            <a:endParaRPr lang="en-GB" dirty="0"/>
          </a:p>
        </p:txBody>
      </p:sp>
    </p:spTree>
    <p:extLst>
      <p:ext uri="{BB962C8B-B14F-4D97-AF65-F5344CB8AC3E}">
        <p14:creationId xmlns:p14="http://schemas.microsoft.com/office/powerpoint/2010/main" val="16147849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4EEFBE-D2E9-14D2-131E-6035F718B271}"/>
              </a:ext>
            </a:extLst>
          </p:cNvPr>
          <p:cNvSpPr txBox="1"/>
          <p:nvPr/>
        </p:nvSpPr>
        <p:spPr>
          <a:xfrm>
            <a:off x="917328" y="1699846"/>
            <a:ext cx="7309339" cy="3046988"/>
          </a:xfrm>
          <a:prstGeom prst="rect">
            <a:avLst/>
          </a:prstGeom>
          <a:noFill/>
        </p:spPr>
        <p:txBody>
          <a:bodyPr wrap="square" rtlCol="0">
            <a:spAutoFit/>
          </a:bodyPr>
          <a:lstStyle/>
          <a:p>
            <a:r>
              <a:rPr lang="en-GB" sz="2400" dirty="0"/>
              <a:t>Need to move away from thinking of implementation as being the responsibility of government or ministers alone</a:t>
            </a:r>
          </a:p>
          <a:p>
            <a:endParaRPr lang="en-GB" sz="2400" dirty="0"/>
          </a:p>
          <a:p>
            <a:r>
              <a:rPr lang="en-GB" sz="2400" dirty="0"/>
              <a:t>Implementation is a process that takes place at all levels and involves many different policy actors </a:t>
            </a:r>
          </a:p>
          <a:p>
            <a:endParaRPr lang="en-GB" sz="2400" dirty="0"/>
          </a:p>
          <a:p>
            <a:r>
              <a:rPr lang="en-GB" sz="2400" dirty="0"/>
              <a:t>It is a shared endeavour heavily influenced by contextual – social, environmental and political – factors</a:t>
            </a:r>
          </a:p>
        </p:txBody>
      </p:sp>
      <p:sp>
        <p:nvSpPr>
          <p:cNvPr id="4" name="TextBox 3">
            <a:extLst>
              <a:ext uri="{FF2B5EF4-FFF2-40B4-BE49-F238E27FC236}">
                <a16:creationId xmlns:a16="http://schemas.microsoft.com/office/drawing/2014/main" id="{890BE3B9-5FEE-0FD4-D88B-6951698D2270}"/>
              </a:ext>
            </a:extLst>
          </p:cNvPr>
          <p:cNvSpPr txBox="1"/>
          <p:nvPr/>
        </p:nvSpPr>
        <p:spPr>
          <a:xfrm>
            <a:off x="1987060" y="501134"/>
            <a:ext cx="5169877" cy="523220"/>
          </a:xfrm>
          <a:prstGeom prst="rect">
            <a:avLst/>
          </a:prstGeom>
          <a:noFill/>
        </p:spPr>
        <p:txBody>
          <a:bodyPr wrap="square">
            <a:spAutoFit/>
          </a:bodyPr>
          <a:lstStyle/>
          <a:p>
            <a:r>
              <a:rPr lang="en-GB" sz="2800" b="1" dirty="0">
                <a:latin typeface="+mn-lt"/>
              </a:rPr>
              <a:t>Implementation – a team effort</a:t>
            </a:r>
            <a:endParaRPr lang="en-GB" sz="2800" dirty="0"/>
          </a:p>
        </p:txBody>
      </p:sp>
    </p:spTree>
    <p:extLst>
      <p:ext uri="{BB962C8B-B14F-4D97-AF65-F5344CB8AC3E}">
        <p14:creationId xmlns:p14="http://schemas.microsoft.com/office/powerpoint/2010/main" val="6745688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7E3F34-A05F-5EE4-3973-2B34E44E422A}"/>
              </a:ext>
            </a:extLst>
          </p:cNvPr>
          <p:cNvSpPr txBox="1"/>
          <p:nvPr/>
        </p:nvSpPr>
        <p:spPr>
          <a:xfrm>
            <a:off x="1036026" y="889393"/>
            <a:ext cx="7071947" cy="4555093"/>
          </a:xfrm>
          <a:prstGeom prst="rect">
            <a:avLst/>
          </a:prstGeom>
          <a:noFill/>
        </p:spPr>
        <p:txBody>
          <a:bodyPr wrap="square">
            <a:spAutoFit/>
          </a:bodyPr>
          <a:lstStyle/>
          <a:p>
            <a:r>
              <a:rPr lang="en-GB" sz="2800" b="1" dirty="0"/>
              <a:t>ACTIVITY: identify a policy and consider its historical context</a:t>
            </a:r>
          </a:p>
          <a:p>
            <a:endParaRPr lang="en-GB" sz="2000" b="1" dirty="0"/>
          </a:p>
          <a:p>
            <a:r>
              <a:rPr lang="en-GB" sz="2200" kern="100" dirty="0">
                <a:ea typeface="Aptos" panose="020B0004020202020204" pitchFamily="34" charset="0"/>
                <a:cs typeface="Times New Roman" panose="02020603050405020304" pitchFamily="18" charset="0"/>
              </a:rPr>
              <a:t>Consider:</a:t>
            </a:r>
          </a:p>
          <a:p>
            <a:endParaRPr lang="en-GB" sz="2200" kern="100" dirty="0">
              <a:ea typeface="Aptos" panose="020B0004020202020204" pitchFamily="34" charset="0"/>
              <a:cs typeface="Times New Roman" panose="02020603050405020304" pitchFamily="18" charset="0"/>
            </a:endParaRPr>
          </a:p>
          <a:p>
            <a:pPr marL="342900" indent="-342900">
              <a:buFont typeface="Arial" panose="020B0604020202020204" pitchFamily="34" charset="0"/>
              <a:buChar char="•"/>
            </a:pPr>
            <a:r>
              <a:rPr lang="en-GB" sz="2200" kern="100" dirty="0">
                <a:ea typeface="Aptos" panose="020B0004020202020204" pitchFamily="34" charset="0"/>
                <a:cs typeface="Times New Roman" panose="02020603050405020304" pitchFamily="18" charset="0"/>
              </a:rPr>
              <a:t>What was happening at the time that made the policy necessary? Was there a focussing event?</a:t>
            </a:r>
          </a:p>
          <a:p>
            <a:pPr marL="342900" indent="-342900">
              <a:buFont typeface="Arial" panose="020B0604020202020204" pitchFamily="34" charset="0"/>
              <a:buChar char="•"/>
            </a:pPr>
            <a:r>
              <a:rPr lang="en-GB" sz="2200" kern="100" dirty="0">
                <a:ea typeface="Aptos" panose="020B0004020202020204" pitchFamily="34" charset="0"/>
                <a:cs typeface="Times New Roman" panose="02020603050405020304" pitchFamily="18" charset="0"/>
              </a:rPr>
              <a:t>What was the social, environmental and political context in which the policy operated?</a:t>
            </a:r>
          </a:p>
          <a:p>
            <a:pPr marL="342900" indent="-342900">
              <a:buFont typeface="Arial" panose="020B0604020202020204" pitchFamily="34" charset="0"/>
              <a:buChar char="•"/>
            </a:pPr>
            <a:r>
              <a:rPr lang="en-GB" sz="2200" kern="100" dirty="0">
                <a:ea typeface="Aptos" panose="020B0004020202020204" pitchFamily="34" charset="0"/>
                <a:cs typeface="Times New Roman" panose="02020603050405020304" pitchFamily="18" charset="0"/>
              </a:rPr>
              <a:t>How has this impacted the policy’s implementation?</a:t>
            </a:r>
          </a:p>
          <a:p>
            <a:endParaRPr lang="en-GB" sz="2400" dirty="0"/>
          </a:p>
          <a:p>
            <a:endParaRPr lang="en-GB" b="1" dirty="0"/>
          </a:p>
          <a:p>
            <a:endParaRPr lang="en-GB" sz="1800" b="1" dirty="0"/>
          </a:p>
        </p:txBody>
      </p:sp>
    </p:spTree>
    <p:extLst>
      <p:ext uri="{BB962C8B-B14F-4D97-AF65-F5344CB8AC3E}">
        <p14:creationId xmlns:p14="http://schemas.microsoft.com/office/powerpoint/2010/main" val="16349793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818E8B-1D67-4796-BA07-8F9F2AFC5038}"/>
              </a:ext>
            </a:extLst>
          </p:cNvPr>
          <p:cNvSpPr txBox="1"/>
          <p:nvPr/>
        </p:nvSpPr>
        <p:spPr>
          <a:xfrm>
            <a:off x="891998" y="964164"/>
            <a:ext cx="7165910" cy="4524315"/>
          </a:xfrm>
          <a:prstGeom prst="rect">
            <a:avLst/>
          </a:prstGeom>
          <a:noFill/>
        </p:spPr>
        <p:txBody>
          <a:bodyPr wrap="square">
            <a:spAutoFit/>
          </a:bodyPr>
          <a:lstStyle/>
          <a:p>
            <a:r>
              <a:rPr lang="en-GB" sz="1600" dirty="0"/>
              <a:t>Taylor et al. (1997) – context, texts and consequences</a:t>
            </a:r>
          </a:p>
          <a:p>
            <a:endParaRPr lang="en-GB" sz="1600" dirty="0"/>
          </a:p>
          <a:p>
            <a:r>
              <a:rPr lang="en-GB" sz="1600" dirty="0"/>
              <a:t>Ball (1993) – text, discourse and effects</a:t>
            </a:r>
          </a:p>
          <a:p>
            <a:endParaRPr lang="en-GB" sz="1600" dirty="0"/>
          </a:p>
          <a:p>
            <a:r>
              <a:rPr lang="en-GB" sz="1600" dirty="0"/>
              <a:t>Rizvi &amp; Lingard (2010) – contextual, textual and outcomes</a:t>
            </a:r>
          </a:p>
          <a:p>
            <a:endParaRPr lang="en-GB" sz="1600" dirty="0"/>
          </a:p>
          <a:p>
            <a:endParaRPr lang="en-GB" sz="1600" dirty="0"/>
          </a:p>
          <a:p>
            <a:pPr marL="171450" indent="-171450">
              <a:buFont typeface="Arial" panose="020B0604020202020204" pitchFamily="34" charset="0"/>
              <a:buChar char="•"/>
            </a:pPr>
            <a:r>
              <a:rPr lang="en-GB" sz="1600" b="1" dirty="0"/>
              <a:t>Context</a:t>
            </a:r>
            <a:r>
              <a:rPr lang="en-GB" sz="1600" dirty="0"/>
              <a:t> – What led to the development of a specific policy? Who or what influenced its introduction/development? How is it historically situated? What are the economic, social and political factors at play? To what extent does it build on, or break with, previous policy</a:t>
            </a:r>
          </a:p>
          <a:p>
            <a:pPr marL="171450" indent="-171450">
              <a:buFont typeface="Arial" panose="020B0604020202020204" pitchFamily="34" charset="0"/>
              <a:buChar char="•"/>
            </a:pPr>
            <a:r>
              <a:rPr lang="en-GB" sz="1600" b="1" dirty="0"/>
              <a:t>Texts </a:t>
            </a:r>
            <a:r>
              <a:rPr lang="en-GB" sz="1600" dirty="0"/>
              <a:t>– What is the content of the policy itself? How is the policy presented (and by whom)? What are its aims and objectives? What are its values and are these explicit, or implicit? Does the policy require action, if so what and by whom? What is the policy assemblage? What is missing from the policy (silences)?</a:t>
            </a:r>
          </a:p>
          <a:p>
            <a:pPr marL="171450" indent="-171450">
              <a:buFont typeface="Arial" panose="020B0604020202020204" pitchFamily="34" charset="0"/>
              <a:buChar char="•"/>
            </a:pPr>
            <a:r>
              <a:rPr lang="en-GB" sz="1600" b="1" dirty="0"/>
              <a:t>Consequences </a:t>
            </a:r>
            <a:r>
              <a:rPr lang="en-GB" sz="1600" dirty="0"/>
              <a:t>– How is policy interpreted and then implemented? How does this vary from region to region, from school to school, from classroom to classroom, from teacher to teacher (policy refraction)? </a:t>
            </a:r>
          </a:p>
        </p:txBody>
      </p:sp>
      <p:sp>
        <p:nvSpPr>
          <p:cNvPr id="2" name="TextBox 1">
            <a:extLst>
              <a:ext uri="{FF2B5EF4-FFF2-40B4-BE49-F238E27FC236}">
                <a16:creationId xmlns:a16="http://schemas.microsoft.com/office/drawing/2014/main" id="{F711BB84-FCA8-4784-AD1D-B416CF45E7FD}"/>
              </a:ext>
            </a:extLst>
          </p:cNvPr>
          <p:cNvSpPr txBox="1"/>
          <p:nvPr/>
        </p:nvSpPr>
        <p:spPr>
          <a:xfrm>
            <a:off x="2252055" y="98865"/>
            <a:ext cx="4967653" cy="523220"/>
          </a:xfrm>
          <a:prstGeom prst="rect">
            <a:avLst/>
          </a:prstGeom>
          <a:noFill/>
        </p:spPr>
        <p:txBody>
          <a:bodyPr wrap="square" rtlCol="0">
            <a:spAutoFit/>
          </a:bodyPr>
          <a:lstStyle/>
          <a:p>
            <a:r>
              <a:rPr lang="en-GB" sz="2800" b="1" dirty="0"/>
              <a:t>Frameworks for policy analysis</a:t>
            </a:r>
          </a:p>
        </p:txBody>
      </p:sp>
    </p:spTree>
    <p:extLst>
      <p:ext uri="{BB962C8B-B14F-4D97-AF65-F5344CB8AC3E}">
        <p14:creationId xmlns:p14="http://schemas.microsoft.com/office/powerpoint/2010/main" val="20220170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97E4454-C12C-5788-A60F-EB6D193FFC72}"/>
              </a:ext>
            </a:extLst>
          </p:cNvPr>
          <p:cNvGraphicFramePr/>
          <p:nvPr>
            <p:extLst>
              <p:ext uri="{D42A27DB-BD31-4B8C-83A1-F6EECF244321}">
                <p14:modId xmlns:p14="http://schemas.microsoft.com/office/powerpoint/2010/main" val="1935836212"/>
              </p:ext>
            </p:extLst>
          </p:nvPr>
        </p:nvGraphicFramePr>
        <p:xfrm>
          <a:off x="1735776" y="1138313"/>
          <a:ext cx="5672447" cy="3778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C9EC7C0-85B6-911F-C3CE-0BE78945A9F1}"/>
              </a:ext>
            </a:extLst>
          </p:cNvPr>
          <p:cNvSpPr txBox="1"/>
          <p:nvPr/>
        </p:nvSpPr>
        <p:spPr>
          <a:xfrm>
            <a:off x="6522678" y="5148213"/>
            <a:ext cx="3206338" cy="369332"/>
          </a:xfrm>
          <a:prstGeom prst="rect">
            <a:avLst/>
          </a:prstGeom>
          <a:noFill/>
        </p:spPr>
        <p:txBody>
          <a:bodyPr wrap="square" rtlCol="0">
            <a:spAutoFit/>
          </a:bodyPr>
          <a:lstStyle/>
          <a:p>
            <a:r>
              <a:rPr lang="en-GB" dirty="0"/>
              <a:t>(Bowe et al., 1992)</a:t>
            </a:r>
          </a:p>
        </p:txBody>
      </p:sp>
      <p:sp>
        <p:nvSpPr>
          <p:cNvPr id="4" name="TextBox 3">
            <a:extLst>
              <a:ext uri="{FF2B5EF4-FFF2-40B4-BE49-F238E27FC236}">
                <a16:creationId xmlns:a16="http://schemas.microsoft.com/office/drawing/2014/main" id="{0D0E2F4D-9F04-9307-0072-7270090FBD8A}"/>
              </a:ext>
            </a:extLst>
          </p:cNvPr>
          <p:cNvSpPr txBox="1"/>
          <p:nvPr/>
        </p:nvSpPr>
        <p:spPr>
          <a:xfrm>
            <a:off x="437407" y="230369"/>
            <a:ext cx="5025242" cy="461665"/>
          </a:xfrm>
          <a:prstGeom prst="rect">
            <a:avLst/>
          </a:prstGeom>
          <a:noFill/>
        </p:spPr>
        <p:txBody>
          <a:bodyPr wrap="square" rtlCol="0">
            <a:spAutoFit/>
          </a:bodyPr>
          <a:lstStyle/>
          <a:p>
            <a:r>
              <a:rPr lang="en-GB" sz="2400" b="1" dirty="0"/>
              <a:t>Contexts of policymaking…</a:t>
            </a:r>
          </a:p>
        </p:txBody>
      </p:sp>
    </p:spTree>
    <p:extLst>
      <p:ext uri="{BB962C8B-B14F-4D97-AF65-F5344CB8AC3E}">
        <p14:creationId xmlns:p14="http://schemas.microsoft.com/office/powerpoint/2010/main" val="40214734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69FA04CD-55EB-2A40-1193-454D2EFDA4B7}"/>
              </a:ext>
            </a:extLst>
          </p:cNvPr>
          <p:cNvSpPr/>
          <p:nvPr/>
        </p:nvSpPr>
        <p:spPr>
          <a:xfrm>
            <a:off x="1586751" y="144556"/>
            <a:ext cx="5970495" cy="5560357"/>
          </a:xfrm>
          <a:prstGeom prst="ellipse">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2765D35-85E8-F9ED-322B-75BE93287148}"/>
              </a:ext>
            </a:extLst>
          </p:cNvPr>
          <p:cNvSpPr/>
          <p:nvPr/>
        </p:nvSpPr>
        <p:spPr>
          <a:xfrm>
            <a:off x="2182903" y="737345"/>
            <a:ext cx="4778190" cy="4374777"/>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656F9972-9CBC-3503-E42A-74F4F078DDC7}"/>
              </a:ext>
            </a:extLst>
          </p:cNvPr>
          <p:cNvSpPr/>
          <p:nvPr/>
        </p:nvSpPr>
        <p:spPr>
          <a:xfrm>
            <a:off x="3074893" y="1508309"/>
            <a:ext cx="2994213" cy="2832847"/>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Oval 3">
            <a:extLst>
              <a:ext uri="{FF2B5EF4-FFF2-40B4-BE49-F238E27FC236}">
                <a16:creationId xmlns:a16="http://schemas.microsoft.com/office/drawing/2014/main" id="{66B09939-FA03-BC73-9BCD-766844C04D87}"/>
              </a:ext>
            </a:extLst>
          </p:cNvPr>
          <p:cNvSpPr/>
          <p:nvPr/>
        </p:nvSpPr>
        <p:spPr>
          <a:xfrm>
            <a:off x="3771899" y="2265826"/>
            <a:ext cx="1600201" cy="131781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Area of interest</a:t>
            </a:r>
          </a:p>
        </p:txBody>
      </p:sp>
      <p:sp>
        <p:nvSpPr>
          <p:cNvPr id="8" name="TextBox 7">
            <a:extLst>
              <a:ext uri="{FF2B5EF4-FFF2-40B4-BE49-F238E27FC236}">
                <a16:creationId xmlns:a16="http://schemas.microsoft.com/office/drawing/2014/main" id="{27CD4EA2-DF93-E975-F716-381A9BB39333}"/>
              </a:ext>
            </a:extLst>
          </p:cNvPr>
          <p:cNvSpPr txBox="1"/>
          <p:nvPr/>
        </p:nvSpPr>
        <p:spPr>
          <a:xfrm>
            <a:off x="4571997" y="3728979"/>
            <a:ext cx="1129553" cy="369332"/>
          </a:xfrm>
          <a:prstGeom prst="rect">
            <a:avLst/>
          </a:prstGeom>
          <a:noFill/>
        </p:spPr>
        <p:txBody>
          <a:bodyPr wrap="square" rtlCol="0">
            <a:spAutoFit/>
          </a:bodyPr>
          <a:lstStyle/>
          <a:p>
            <a:r>
              <a:rPr lang="en-GB" dirty="0"/>
              <a:t>Micro</a:t>
            </a:r>
          </a:p>
        </p:txBody>
      </p:sp>
      <p:sp>
        <p:nvSpPr>
          <p:cNvPr id="9" name="TextBox 8">
            <a:extLst>
              <a:ext uri="{FF2B5EF4-FFF2-40B4-BE49-F238E27FC236}">
                <a16:creationId xmlns:a16="http://schemas.microsoft.com/office/drawing/2014/main" id="{F3322B59-7D21-4BA4-3CCA-5EC5A544272E}"/>
              </a:ext>
            </a:extLst>
          </p:cNvPr>
          <p:cNvSpPr txBox="1"/>
          <p:nvPr/>
        </p:nvSpPr>
        <p:spPr>
          <a:xfrm>
            <a:off x="4807323" y="4439101"/>
            <a:ext cx="1129553" cy="369332"/>
          </a:xfrm>
          <a:prstGeom prst="rect">
            <a:avLst/>
          </a:prstGeom>
          <a:noFill/>
        </p:spPr>
        <p:txBody>
          <a:bodyPr wrap="square" rtlCol="0">
            <a:spAutoFit/>
          </a:bodyPr>
          <a:lstStyle/>
          <a:p>
            <a:r>
              <a:rPr lang="en-GB" dirty="0" err="1"/>
              <a:t>Meso</a:t>
            </a:r>
            <a:endParaRPr lang="en-GB" dirty="0"/>
          </a:p>
        </p:txBody>
      </p:sp>
      <p:sp>
        <p:nvSpPr>
          <p:cNvPr id="11" name="TextBox 10">
            <a:extLst>
              <a:ext uri="{FF2B5EF4-FFF2-40B4-BE49-F238E27FC236}">
                <a16:creationId xmlns:a16="http://schemas.microsoft.com/office/drawing/2014/main" id="{15B9F998-9041-A817-8F8E-0BB50BEC351B}"/>
              </a:ext>
            </a:extLst>
          </p:cNvPr>
          <p:cNvSpPr txBox="1"/>
          <p:nvPr/>
        </p:nvSpPr>
        <p:spPr>
          <a:xfrm>
            <a:off x="5139014" y="5019628"/>
            <a:ext cx="1129553" cy="369332"/>
          </a:xfrm>
          <a:prstGeom prst="rect">
            <a:avLst/>
          </a:prstGeom>
          <a:noFill/>
        </p:spPr>
        <p:txBody>
          <a:bodyPr wrap="square" rtlCol="0">
            <a:spAutoFit/>
          </a:bodyPr>
          <a:lstStyle/>
          <a:p>
            <a:r>
              <a:rPr lang="en-GB" dirty="0"/>
              <a:t>Macro</a:t>
            </a:r>
          </a:p>
        </p:txBody>
      </p:sp>
      <p:cxnSp>
        <p:nvCxnSpPr>
          <p:cNvPr id="13" name="Straight Arrow Connector 12">
            <a:extLst>
              <a:ext uri="{FF2B5EF4-FFF2-40B4-BE49-F238E27FC236}">
                <a16:creationId xmlns:a16="http://schemas.microsoft.com/office/drawing/2014/main" id="{9314349B-55C7-5C8E-6873-5ADD3933D5ED}"/>
              </a:ext>
            </a:extLst>
          </p:cNvPr>
          <p:cNvCxnSpPr>
            <a:cxnSpLocks/>
            <a:endCxn id="14" idx="1"/>
          </p:cNvCxnSpPr>
          <p:nvPr/>
        </p:nvCxnSpPr>
        <p:spPr>
          <a:xfrm>
            <a:off x="5372100" y="3874987"/>
            <a:ext cx="2216521" cy="38658"/>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14" name="TextBox 13">
            <a:extLst>
              <a:ext uri="{FF2B5EF4-FFF2-40B4-BE49-F238E27FC236}">
                <a16:creationId xmlns:a16="http://schemas.microsoft.com/office/drawing/2014/main" id="{BA278932-A5E6-04AA-D574-FE5F21A29B9D}"/>
              </a:ext>
            </a:extLst>
          </p:cNvPr>
          <p:cNvSpPr txBox="1"/>
          <p:nvPr/>
        </p:nvSpPr>
        <p:spPr>
          <a:xfrm>
            <a:off x="7588621" y="3728979"/>
            <a:ext cx="1129553" cy="369332"/>
          </a:xfrm>
          <a:prstGeom prst="rect">
            <a:avLst/>
          </a:prstGeom>
          <a:noFill/>
        </p:spPr>
        <p:txBody>
          <a:bodyPr wrap="square" rtlCol="0">
            <a:spAutoFit/>
          </a:bodyPr>
          <a:lstStyle/>
          <a:p>
            <a:r>
              <a:rPr lang="en-GB" dirty="0"/>
              <a:t>Practice</a:t>
            </a:r>
          </a:p>
        </p:txBody>
      </p:sp>
      <p:cxnSp>
        <p:nvCxnSpPr>
          <p:cNvPr id="15" name="Straight Arrow Connector 14">
            <a:extLst>
              <a:ext uri="{FF2B5EF4-FFF2-40B4-BE49-F238E27FC236}">
                <a16:creationId xmlns:a16="http://schemas.microsoft.com/office/drawing/2014/main" id="{75C47891-B8E6-7843-4B97-15123826E6C1}"/>
              </a:ext>
            </a:extLst>
          </p:cNvPr>
          <p:cNvCxnSpPr>
            <a:cxnSpLocks/>
            <a:endCxn id="17" idx="1"/>
          </p:cNvCxnSpPr>
          <p:nvPr/>
        </p:nvCxnSpPr>
        <p:spPr>
          <a:xfrm>
            <a:off x="5701550" y="4585887"/>
            <a:ext cx="1674156"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6" name="Straight Arrow Connector 15">
            <a:extLst>
              <a:ext uri="{FF2B5EF4-FFF2-40B4-BE49-F238E27FC236}">
                <a16:creationId xmlns:a16="http://schemas.microsoft.com/office/drawing/2014/main" id="{C27CE46E-4615-72FA-7361-1E0919576525}"/>
              </a:ext>
            </a:extLst>
          </p:cNvPr>
          <p:cNvCxnSpPr>
            <a:cxnSpLocks/>
          </p:cNvCxnSpPr>
          <p:nvPr/>
        </p:nvCxnSpPr>
        <p:spPr>
          <a:xfrm>
            <a:off x="6069106" y="5204294"/>
            <a:ext cx="1221437"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17" name="TextBox 16">
            <a:extLst>
              <a:ext uri="{FF2B5EF4-FFF2-40B4-BE49-F238E27FC236}">
                <a16:creationId xmlns:a16="http://schemas.microsoft.com/office/drawing/2014/main" id="{65756458-FE75-D9AE-27F2-9CF341BEF77A}"/>
              </a:ext>
            </a:extLst>
          </p:cNvPr>
          <p:cNvSpPr txBox="1"/>
          <p:nvPr/>
        </p:nvSpPr>
        <p:spPr>
          <a:xfrm>
            <a:off x="7375706" y="4401221"/>
            <a:ext cx="1768294" cy="369332"/>
          </a:xfrm>
          <a:prstGeom prst="rect">
            <a:avLst/>
          </a:prstGeom>
          <a:noFill/>
        </p:spPr>
        <p:txBody>
          <a:bodyPr wrap="square" rtlCol="0">
            <a:spAutoFit/>
          </a:bodyPr>
          <a:lstStyle/>
          <a:p>
            <a:r>
              <a:rPr lang="en-GB" dirty="0"/>
              <a:t>Text production</a:t>
            </a:r>
          </a:p>
        </p:txBody>
      </p:sp>
      <p:sp>
        <p:nvSpPr>
          <p:cNvPr id="18" name="TextBox 17">
            <a:extLst>
              <a:ext uri="{FF2B5EF4-FFF2-40B4-BE49-F238E27FC236}">
                <a16:creationId xmlns:a16="http://schemas.microsoft.com/office/drawing/2014/main" id="{B5D2AC88-795F-87DD-8987-7F64FFB41CA6}"/>
              </a:ext>
            </a:extLst>
          </p:cNvPr>
          <p:cNvSpPr txBox="1"/>
          <p:nvPr/>
        </p:nvSpPr>
        <p:spPr>
          <a:xfrm>
            <a:off x="7336488" y="5019628"/>
            <a:ext cx="1768294" cy="369332"/>
          </a:xfrm>
          <a:prstGeom prst="rect">
            <a:avLst/>
          </a:prstGeom>
          <a:noFill/>
        </p:spPr>
        <p:txBody>
          <a:bodyPr wrap="square" rtlCol="0">
            <a:spAutoFit/>
          </a:bodyPr>
          <a:lstStyle/>
          <a:p>
            <a:r>
              <a:rPr lang="en-GB" dirty="0"/>
              <a:t>Influence</a:t>
            </a:r>
          </a:p>
        </p:txBody>
      </p:sp>
    </p:spTree>
    <p:extLst>
      <p:ext uri="{BB962C8B-B14F-4D97-AF65-F5344CB8AC3E}">
        <p14:creationId xmlns:p14="http://schemas.microsoft.com/office/powerpoint/2010/main" val="34240393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7C5D4013-438D-F77A-0742-732B14A77E8D}"/>
              </a:ext>
            </a:extLst>
          </p:cNvPr>
          <p:cNvGraphicFramePr/>
          <p:nvPr/>
        </p:nvGraphicFramePr>
        <p:xfrm>
          <a:off x="712694" y="1126101"/>
          <a:ext cx="7718612" cy="3785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1328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6D754E-009B-75D1-6FEC-E20C75971124}"/>
              </a:ext>
            </a:extLst>
          </p:cNvPr>
          <p:cNvPicPr>
            <a:picLocks noChangeAspect="1"/>
          </p:cNvPicPr>
          <p:nvPr/>
        </p:nvPicPr>
        <p:blipFill>
          <a:blip r:embed="rId2"/>
          <a:stretch>
            <a:fillRect/>
          </a:stretch>
        </p:blipFill>
        <p:spPr>
          <a:xfrm>
            <a:off x="353157" y="446210"/>
            <a:ext cx="6172285" cy="4465424"/>
          </a:xfrm>
          <a:prstGeom prst="rect">
            <a:avLst/>
          </a:prstGeom>
        </p:spPr>
      </p:pic>
      <p:sp>
        <p:nvSpPr>
          <p:cNvPr id="6" name="TextBox 5">
            <a:extLst>
              <a:ext uri="{FF2B5EF4-FFF2-40B4-BE49-F238E27FC236}">
                <a16:creationId xmlns:a16="http://schemas.microsoft.com/office/drawing/2014/main" id="{9FDFBC13-DF3B-2534-0A57-6EEACEFC900C}"/>
              </a:ext>
            </a:extLst>
          </p:cNvPr>
          <p:cNvSpPr txBox="1"/>
          <p:nvPr/>
        </p:nvSpPr>
        <p:spPr>
          <a:xfrm>
            <a:off x="5030978" y="2678922"/>
            <a:ext cx="4113022" cy="3416320"/>
          </a:xfrm>
          <a:prstGeom prst="rect">
            <a:avLst/>
          </a:prstGeom>
          <a:noFill/>
        </p:spPr>
        <p:txBody>
          <a:bodyPr wrap="square">
            <a:spAutoFit/>
          </a:bodyPr>
          <a:lstStyle/>
          <a:p>
            <a:r>
              <a:rPr lang="en-GB" b="1" dirty="0"/>
              <a:t>The policy process: </a:t>
            </a:r>
            <a:r>
              <a:rPr lang="en-GB" dirty="0"/>
              <a:t>fluid, complex, contested</a:t>
            </a:r>
          </a:p>
          <a:p>
            <a:r>
              <a:rPr lang="en-GB" sz="1800" b="1" dirty="0"/>
              <a:t>Political eras: </a:t>
            </a:r>
            <a:r>
              <a:rPr lang="en-GB" sz="1800" dirty="0"/>
              <a:t>short-termism, high turnover, policy amnesia, societal shifts</a:t>
            </a:r>
          </a:p>
          <a:p>
            <a:r>
              <a:rPr lang="en-GB" b="1" dirty="0"/>
              <a:t>The education state: </a:t>
            </a:r>
            <a:r>
              <a:rPr lang="en-GB" dirty="0"/>
              <a:t>interplay between middle-tier organisations &amp; influences</a:t>
            </a:r>
          </a:p>
          <a:p>
            <a:r>
              <a:rPr lang="en-GB" b="1" dirty="0"/>
              <a:t>Political space: </a:t>
            </a:r>
            <a:r>
              <a:rPr lang="en-GB" dirty="0"/>
              <a:t>consultation, crisis, battle of ideas – controlled by government</a:t>
            </a:r>
          </a:p>
          <a:p>
            <a:endParaRPr lang="en-GB" dirty="0"/>
          </a:p>
          <a:p>
            <a:r>
              <a:rPr lang="en-GB" dirty="0"/>
              <a:t>	(Hodgson &amp; </a:t>
            </a:r>
            <a:r>
              <a:rPr lang="en-GB" dirty="0" err="1"/>
              <a:t>Spours</a:t>
            </a:r>
            <a:r>
              <a:rPr lang="en-GB" dirty="0"/>
              <a:t>, 2006)</a:t>
            </a:r>
          </a:p>
          <a:p>
            <a:endParaRPr lang="en-GB" dirty="0"/>
          </a:p>
          <a:p>
            <a:endParaRPr lang="en-GB" b="1" dirty="0"/>
          </a:p>
        </p:txBody>
      </p:sp>
      <p:sp>
        <p:nvSpPr>
          <p:cNvPr id="8" name="TextBox 7">
            <a:extLst>
              <a:ext uri="{FF2B5EF4-FFF2-40B4-BE49-F238E27FC236}">
                <a16:creationId xmlns:a16="http://schemas.microsoft.com/office/drawing/2014/main" id="{24685DEA-BB0F-6B85-0C47-4A662CA7BA71}"/>
              </a:ext>
            </a:extLst>
          </p:cNvPr>
          <p:cNvSpPr txBox="1"/>
          <p:nvPr/>
        </p:nvSpPr>
        <p:spPr>
          <a:xfrm>
            <a:off x="5030978" y="450955"/>
            <a:ext cx="5089743" cy="954107"/>
          </a:xfrm>
          <a:prstGeom prst="rect">
            <a:avLst/>
          </a:prstGeom>
          <a:noFill/>
        </p:spPr>
        <p:txBody>
          <a:bodyPr wrap="square">
            <a:spAutoFit/>
          </a:bodyPr>
          <a:lstStyle/>
          <a:p>
            <a:r>
              <a:rPr lang="en-GB" sz="2800" b="1" dirty="0"/>
              <a:t>Framework for policy engagement</a:t>
            </a:r>
          </a:p>
        </p:txBody>
      </p:sp>
    </p:spTree>
    <p:extLst>
      <p:ext uri="{BB962C8B-B14F-4D97-AF65-F5344CB8AC3E}">
        <p14:creationId xmlns:p14="http://schemas.microsoft.com/office/powerpoint/2010/main" val="42718890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112E38-ADFE-EBDE-57CA-D030B73FC0CC}"/>
              </a:ext>
            </a:extLst>
          </p:cNvPr>
          <p:cNvSpPr txBox="1"/>
          <p:nvPr/>
        </p:nvSpPr>
        <p:spPr>
          <a:xfrm>
            <a:off x="565687" y="327819"/>
            <a:ext cx="8012625" cy="5230278"/>
          </a:xfrm>
          <a:prstGeom prst="rect">
            <a:avLst/>
          </a:prstGeom>
          <a:noFill/>
        </p:spPr>
        <p:txBody>
          <a:bodyPr wrap="square">
            <a:spAutoFit/>
          </a:bodyPr>
          <a:lstStyle/>
          <a:p>
            <a:pPr algn="ctr">
              <a:lnSpc>
                <a:spcPct val="107000"/>
              </a:lnSpc>
              <a:spcAft>
                <a:spcPts val="800"/>
              </a:spcAft>
              <a:buNone/>
            </a:pPr>
            <a:r>
              <a:rPr lang="en-GB" sz="2800" b="1" kern="100" dirty="0">
                <a:effectLst/>
                <a:ea typeface="Aptos" panose="020B0004020202020204" pitchFamily="34" charset="0"/>
                <a:cs typeface="Times New Roman" panose="02020603050405020304" pitchFamily="18" charset="0"/>
              </a:rPr>
              <a:t>Policy as discourse</a:t>
            </a:r>
          </a:p>
          <a:p>
            <a:pPr>
              <a:lnSpc>
                <a:spcPct val="107000"/>
              </a:lnSpc>
              <a:spcAft>
                <a:spcPts val="800"/>
              </a:spcAft>
              <a:buNone/>
            </a:pPr>
            <a:endParaRPr lang="en-GB" sz="2000" kern="100" dirty="0">
              <a:ea typeface="Aptos" panose="020B0004020202020204" pitchFamily="34" charset="0"/>
              <a:cs typeface="Times New Roman" panose="02020603050405020304" pitchFamily="18" charset="0"/>
            </a:endParaRPr>
          </a:p>
          <a:p>
            <a:pPr>
              <a:lnSpc>
                <a:spcPct val="107000"/>
              </a:lnSpc>
              <a:spcAft>
                <a:spcPts val="800"/>
              </a:spcAft>
              <a:buNone/>
            </a:pPr>
            <a:r>
              <a:rPr lang="en-GB" sz="2000" kern="100" dirty="0">
                <a:effectLst/>
                <a:ea typeface="Aptos" panose="020B0004020202020204" pitchFamily="34" charset="0"/>
                <a:cs typeface="Times New Roman" panose="02020603050405020304" pitchFamily="18" charset="0"/>
              </a:rPr>
              <a:t>‘Discourses are about what can be said and thought, but also about who can speak, when, and with what authority. Discourses embody meaning and social relationships, They constitute both subjectivity and power relations… discourses are constituted by exclusions as well as inclusions, by what cannot as well as what can be said, they stand in antagonistic relationship to other discourses</a:t>
            </a: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(Ball, 1990, p.2)</a:t>
            </a:r>
          </a:p>
          <a:p>
            <a:pPr>
              <a:lnSpc>
                <a:spcPct val="107000"/>
              </a:lnSpc>
              <a:spcAft>
                <a:spcPts val="800"/>
              </a:spcAft>
              <a:buNone/>
            </a:pPr>
            <a:endParaRPr lang="en-GB" sz="2000" kern="100" dirty="0">
              <a:ea typeface="Aptos" panose="020B0004020202020204" pitchFamily="34" charset="0"/>
              <a:cs typeface="Times New Roman" panose="02020603050405020304" pitchFamily="18" charset="0"/>
            </a:endParaRPr>
          </a:p>
          <a:p>
            <a:pPr>
              <a:lnSpc>
                <a:spcPct val="107000"/>
              </a:lnSpc>
              <a:spcAft>
                <a:spcPts val="800"/>
              </a:spcAft>
              <a:buNone/>
            </a:pPr>
            <a:r>
              <a:rPr lang="en-GB" sz="2000" dirty="0"/>
              <a:t>‘Policy as discourse frames what can be said and who can speak in respect of policy; this might be seen, perhaps inappropriately, as the structural “determining” or “framing” aspect of policy’									(Lingard &amp; Sellar, 2013, p.269)</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400383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B21ABF8-7B45-4EBE-9EAD-566E6E3A107C}"/>
              </a:ext>
            </a:extLst>
          </p:cNvPr>
          <p:cNvSpPr txBox="1">
            <a:spLocks/>
          </p:cNvSpPr>
          <p:nvPr/>
        </p:nvSpPr>
        <p:spPr>
          <a:xfrm>
            <a:off x="628649" y="1602652"/>
            <a:ext cx="7202366"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Why was the policy adopted and on whose terms? </a:t>
            </a:r>
          </a:p>
          <a:p>
            <a:pPr marL="0" indent="0">
              <a:buNone/>
            </a:pPr>
            <a:r>
              <a:rPr lang="en-GB" sz="2400" dirty="0"/>
              <a:t>Why has the policy emerged at this time? </a:t>
            </a:r>
          </a:p>
          <a:p>
            <a:pPr marL="0" indent="0">
              <a:buFont typeface="Arial" panose="020B0604020202020204" pitchFamily="34" charset="0"/>
              <a:buNone/>
            </a:pPr>
            <a:r>
              <a:rPr lang="en-GB" sz="2400" dirty="0"/>
              <a:t>On what grounds has the policy been justified? </a:t>
            </a:r>
          </a:p>
          <a:p>
            <a:pPr marL="0" indent="0">
              <a:buNone/>
            </a:pPr>
            <a:r>
              <a:rPr lang="en-GB" sz="2400" dirty="0"/>
              <a:t>Who does the policy involve?</a:t>
            </a:r>
          </a:p>
          <a:p>
            <a:pPr marL="0" indent="0">
              <a:buFont typeface="Arial" panose="020B0604020202020204" pitchFamily="34" charset="0"/>
              <a:buNone/>
            </a:pPr>
            <a:r>
              <a:rPr lang="en-GB" sz="2400" dirty="0"/>
              <a:t>Who benefits – and doesn’t benefit – from the policy?</a:t>
            </a:r>
          </a:p>
          <a:p>
            <a:pPr marL="0" indent="0">
              <a:buFont typeface="Arial" panose="020B0604020202020204" pitchFamily="34" charset="0"/>
              <a:buNone/>
            </a:pPr>
            <a:r>
              <a:rPr lang="en-GB" sz="2400" dirty="0"/>
              <a:t>How have competing interests been negotiated? </a:t>
            </a:r>
          </a:p>
          <a:p>
            <a:pPr marL="0" indent="0">
              <a:buFont typeface="Arial" panose="020B0604020202020204" pitchFamily="34" charset="0"/>
              <a:buNone/>
            </a:pPr>
            <a:r>
              <a:rPr lang="en-GB" sz="2400" dirty="0"/>
              <a:t>What are the wider consequences: what does success look like? </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3" name="Title 1">
            <a:extLst>
              <a:ext uri="{FF2B5EF4-FFF2-40B4-BE49-F238E27FC236}">
                <a16:creationId xmlns:a16="http://schemas.microsoft.com/office/drawing/2014/main" id="{90ED22B2-0361-4431-9B97-85242471C6DA}"/>
              </a:ext>
            </a:extLst>
          </p:cNvPr>
          <p:cNvSpPr txBox="1">
            <a:spLocks/>
          </p:cNvSpPr>
          <p:nvPr/>
        </p:nvSpPr>
        <p:spPr>
          <a:xfrm>
            <a:off x="1641963" y="539498"/>
            <a:ext cx="5860073"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mn-lt"/>
              </a:rPr>
              <a:t>Analysing policy: key questions</a:t>
            </a:r>
          </a:p>
        </p:txBody>
      </p:sp>
      <p:pic>
        <p:nvPicPr>
          <p:cNvPr id="1028" name="Picture 4" descr="Question Mark Clipart Png - White Question Mark Png, Transparent Png ,  Transparent Png Image - PNGitem">
            <a:extLst>
              <a:ext uri="{FF2B5EF4-FFF2-40B4-BE49-F238E27FC236}">
                <a16:creationId xmlns:a16="http://schemas.microsoft.com/office/drawing/2014/main" id="{05E8B3BB-F3A6-463C-8537-70CAC96C72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80818">
            <a:off x="7540333" y="2285047"/>
            <a:ext cx="1157598" cy="192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285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4F2747-20A0-077D-B183-3093B29095E6}"/>
              </a:ext>
            </a:extLst>
          </p:cNvPr>
          <p:cNvSpPr txBox="1"/>
          <p:nvPr/>
        </p:nvSpPr>
        <p:spPr>
          <a:xfrm>
            <a:off x="643775" y="3088330"/>
            <a:ext cx="7856449" cy="2308324"/>
          </a:xfrm>
          <a:prstGeom prst="rect">
            <a:avLst/>
          </a:prstGeom>
          <a:noFill/>
        </p:spPr>
        <p:txBody>
          <a:bodyPr wrap="square" rtlCol="0">
            <a:spAutoFit/>
          </a:bodyPr>
          <a:lstStyle/>
          <a:p>
            <a:r>
              <a:rPr lang="en-GB" sz="2800" b="1" dirty="0"/>
              <a:t>What has changed and what has stayed the same?</a:t>
            </a:r>
          </a:p>
          <a:p>
            <a:endParaRPr lang="en-GB" sz="2800" b="1" dirty="0"/>
          </a:p>
          <a:p>
            <a:endParaRPr lang="en-GB" sz="2800" b="1" dirty="0"/>
          </a:p>
          <a:p>
            <a:r>
              <a:rPr lang="en-GB" sz="2000" dirty="0"/>
              <a:t>‘Educational change is almost always part of bigger changes in society, the economy and the state…’</a:t>
            </a:r>
          </a:p>
          <a:p>
            <a:r>
              <a:rPr lang="en-GB" sz="2000" dirty="0"/>
              <a:t>						(Ball, 2021, p.8)</a:t>
            </a:r>
          </a:p>
        </p:txBody>
      </p:sp>
      <p:sp>
        <p:nvSpPr>
          <p:cNvPr id="3" name="TextBox 2">
            <a:extLst>
              <a:ext uri="{FF2B5EF4-FFF2-40B4-BE49-F238E27FC236}">
                <a16:creationId xmlns:a16="http://schemas.microsoft.com/office/drawing/2014/main" id="{3F65AFAF-A82F-411C-733E-3AC32B0ABAFF}"/>
              </a:ext>
            </a:extLst>
          </p:cNvPr>
          <p:cNvSpPr txBox="1"/>
          <p:nvPr/>
        </p:nvSpPr>
        <p:spPr>
          <a:xfrm>
            <a:off x="1512277" y="681925"/>
            <a:ext cx="5671038" cy="2031325"/>
          </a:xfrm>
          <a:prstGeom prst="rect">
            <a:avLst/>
          </a:prstGeom>
          <a:noFill/>
        </p:spPr>
        <p:txBody>
          <a:bodyPr wrap="square" rtlCol="0">
            <a:spAutoFit/>
          </a:bodyPr>
          <a:lstStyle/>
          <a:p>
            <a:pPr marL="342900" indent="-342900">
              <a:buFont typeface="+mj-lt"/>
              <a:buAutoNum type="arabicPeriod"/>
            </a:pPr>
            <a:r>
              <a:rPr lang="en-GB" dirty="0"/>
              <a:t>Where does it come from?</a:t>
            </a:r>
          </a:p>
          <a:p>
            <a:pPr marL="342900" indent="-342900">
              <a:buFont typeface="+mj-lt"/>
              <a:buAutoNum type="arabicPeriod"/>
            </a:pPr>
            <a:r>
              <a:rPr lang="en-GB" dirty="0"/>
              <a:t>How does it work?</a:t>
            </a:r>
          </a:p>
          <a:p>
            <a:pPr marL="342900" indent="-342900">
              <a:buFont typeface="+mj-lt"/>
              <a:buAutoNum type="arabicPeriod"/>
            </a:pPr>
            <a:r>
              <a:rPr lang="en-GB" dirty="0"/>
              <a:t>What is it </a:t>
            </a:r>
            <a:r>
              <a:rPr lang="en-GB" i="1" dirty="0"/>
              <a:t>supposed</a:t>
            </a:r>
            <a:r>
              <a:rPr lang="en-GB" dirty="0"/>
              <a:t> to do?</a:t>
            </a:r>
          </a:p>
          <a:p>
            <a:pPr marL="342900" indent="-342900">
              <a:buFont typeface="+mj-lt"/>
              <a:buAutoNum type="arabicPeriod"/>
            </a:pPr>
            <a:r>
              <a:rPr lang="en-GB" dirty="0"/>
              <a:t>What does it </a:t>
            </a:r>
            <a:r>
              <a:rPr lang="en-GB" i="1" dirty="0"/>
              <a:t>actually</a:t>
            </a:r>
            <a:r>
              <a:rPr lang="en-GB" dirty="0"/>
              <a:t> do?</a:t>
            </a:r>
          </a:p>
          <a:p>
            <a:pPr marL="342900" indent="-342900">
              <a:buFont typeface="+mj-lt"/>
              <a:buAutoNum type="arabicPeriod"/>
            </a:pPr>
            <a:r>
              <a:rPr lang="en-GB" dirty="0"/>
              <a:t>Whose interests does it serve?</a:t>
            </a:r>
          </a:p>
          <a:p>
            <a:pPr marL="342900" indent="-342900">
              <a:buFont typeface="+mj-lt"/>
              <a:buAutoNum type="arabicPeriod"/>
            </a:pPr>
            <a:r>
              <a:rPr lang="en-GB" dirty="0"/>
              <a:t>Who does it exclude?</a:t>
            </a:r>
          </a:p>
          <a:p>
            <a:pPr marL="342900" indent="-342900">
              <a:buFont typeface="+mj-lt"/>
              <a:buAutoNum type="arabicPeriod"/>
            </a:pPr>
            <a:r>
              <a:rPr lang="en-GB" dirty="0"/>
              <a:t>Why now?</a:t>
            </a:r>
          </a:p>
        </p:txBody>
      </p:sp>
      <p:pic>
        <p:nvPicPr>
          <p:cNvPr id="2050" name="Picture 2" descr="Hand Drawn Cartoon Boys Question Free Map, Person Clipart, Confused,  Thinking Problem PNG Transparent Clipart Image and PSD File for Free  Download | Cartoon clip art, Cartoon boy, How to draw hands">
            <a:extLst>
              <a:ext uri="{FF2B5EF4-FFF2-40B4-BE49-F238E27FC236}">
                <a16:creationId xmlns:a16="http://schemas.microsoft.com/office/drawing/2014/main" id="{36B6EFA4-A63E-D13E-E9A3-869886CA78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2246" y="278936"/>
            <a:ext cx="2599592" cy="2599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4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7229" y="1978369"/>
            <a:ext cx="6909542" cy="1077218"/>
          </a:xfrm>
          <a:prstGeom prst="rect">
            <a:avLst/>
          </a:prstGeom>
          <a:noFill/>
        </p:spPr>
        <p:txBody>
          <a:bodyPr wrap="square" rtlCol="0">
            <a:spAutoFit/>
          </a:bodyPr>
          <a:lstStyle/>
          <a:p>
            <a:r>
              <a:rPr lang="en-GB" sz="3200" b="1" dirty="0"/>
              <a:t>Policy analysis: Politics, policy and practice</a:t>
            </a:r>
            <a:endParaRPr lang="en-US" sz="3200" dirty="0"/>
          </a:p>
        </p:txBody>
      </p:sp>
    </p:spTree>
    <p:extLst>
      <p:ext uri="{BB962C8B-B14F-4D97-AF65-F5344CB8AC3E}">
        <p14:creationId xmlns:p14="http://schemas.microsoft.com/office/powerpoint/2010/main" val="31828560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DD6C81-9D38-49A7-ADE3-F419E4C9341E}"/>
              </a:ext>
            </a:extLst>
          </p:cNvPr>
          <p:cNvSpPr/>
          <p:nvPr/>
        </p:nvSpPr>
        <p:spPr>
          <a:xfrm>
            <a:off x="5053168" y="513030"/>
            <a:ext cx="3138854" cy="1200329"/>
          </a:xfrm>
          <a:prstGeom prst="rect">
            <a:avLst/>
          </a:prstGeom>
        </p:spPr>
        <p:txBody>
          <a:bodyPr wrap="square">
            <a:spAutoFit/>
          </a:bodyPr>
          <a:lstStyle/>
          <a:p>
            <a:r>
              <a:rPr lang="en-US" altLang="en-US" dirty="0"/>
              <a:t>A 2014 BBC Wales Poll found that 31% of people in Wales thought education was the UK Government’s responsibility…</a:t>
            </a:r>
          </a:p>
        </p:txBody>
      </p:sp>
      <p:pic>
        <p:nvPicPr>
          <p:cNvPr id="1026" name="Picture 2" descr="Lynne Neagle - Wikipedia">
            <a:extLst>
              <a:ext uri="{FF2B5EF4-FFF2-40B4-BE49-F238E27FC236}">
                <a16:creationId xmlns:a16="http://schemas.microsoft.com/office/drawing/2014/main" id="{D98CBA0D-DD2D-61A9-8D3F-C1E0AA33CD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5700" y="328245"/>
            <a:ext cx="2243423" cy="29893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dget Phillipson - Wikipedia">
            <a:extLst>
              <a:ext uri="{FF2B5EF4-FFF2-40B4-BE49-F238E27FC236}">
                <a16:creationId xmlns:a16="http://schemas.microsoft.com/office/drawing/2014/main" id="{9FE20115-9BC3-995F-25A7-925B4052D6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3168" y="2239106"/>
            <a:ext cx="2243423" cy="2989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2418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CD103AC0-82A4-4577-BCE7-FCDF102BA868}"/>
              </a:ext>
            </a:extLst>
          </p:cNvPr>
          <p:cNvPicPr>
            <a:picLocks noChangeAspect="1"/>
          </p:cNvPicPr>
          <p:nvPr/>
        </p:nvPicPr>
        <p:blipFill>
          <a:blip r:embed="rId2"/>
          <a:stretch>
            <a:fillRect/>
          </a:stretch>
        </p:blipFill>
        <p:spPr>
          <a:xfrm>
            <a:off x="590176" y="-121024"/>
            <a:ext cx="8178799" cy="4929186"/>
          </a:xfrm>
          <a:prstGeom prst="rect">
            <a:avLst/>
          </a:prstGeom>
        </p:spPr>
      </p:pic>
      <p:sp>
        <p:nvSpPr>
          <p:cNvPr id="3" name="Content Placeholder 2">
            <a:extLst>
              <a:ext uri="{FF2B5EF4-FFF2-40B4-BE49-F238E27FC236}">
                <a16:creationId xmlns:a16="http://schemas.microsoft.com/office/drawing/2014/main" id="{FDEC6E6E-0D67-45D4-90FD-1395AFA149CF}"/>
              </a:ext>
            </a:extLst>
          </p:cNvPr>
          <p:cNvSpPr txBox="1">
            <a:spLocks/>
          </p:cNvSpPr>
          <p:nvPr/>
        </p:nvSpPr>
        <p:spPr>
          <a:xfrm>
            <a:off x="34133" y="717386"/>
            <a:ext cx="2592387" cy="528790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buFont typeface="Arial" panose="020B0604020202020204" pitchFamily="34" charset="0"/>
              <a:buNone/>
              <a:defRPr/>
            </a:pPr>
            <a:r>
              <a:rPr lang="en-GB" sz="800" b="1"/>
              <a:t>Foundation Phase</a:t>
            </a:r>
          </a:p>
          <a:p>
            <a:pPr indent="0">
              <a:buFont typeface="Arial" panose="020B0604020202020204" pitchFamily="34" charset="0"/>
              <a:buNone/>
              <a:defRPr/>
            </a:pPr>
            <a:r>
              <a:rPr lang="en-GB" sz="800"/>
              <a:t>An independent stocktake of the Foundation Phase</a:t>
            </a:r>
          </a:p>
          <a:p>
            <a:pPr indent="0">
              <a:buFont typeface="Arial" panose="020B0604020202020204" pitchFamily="34" charset="0"/>
              <a:buNone/>
              <a:defRPr/>
            </a:pPr>
            <a:r>
              <a:rPr lang="en-GB" sz="800"/>
              <a:t>Foundation Phase Action Plan</a:t>
            </a:r>
          </a:p>
          <a:p>
            <a:pPr indent="0">
              <a:buFont typeface="Arial" panose="020B0604020202020204" pitchFamily="34" charset="0"/>
              <a:buNone/>
              <a:defRPr/>
            </a:pPr>
            <a:r>
              <a:rPr lang="en-GB" sz="800"/>
              <a:t>Foundation Phase profile</a:t>
            </a:r>
          </a:p>
          <a:p>
            <a:pPr indent="0">
              <a:defRPr/>
            </a:pPr>
            <a:endParaRPr lang="en-GB" sz="800"/>
          </a:p>
          <a:p>
            <a:pPr indent="0">
              <a:buFont typeface="Arial" panose="020B0604020202020204" pitchFamily="34" charset="0"/>
              <a:buNone/>
              <a:defRPr/>
            </a:pPr>
            <a:r>
              <a:rPr lang="en-GB" sz="800" b="1"/>
              <a:t>Schools</a:t>
            </a:r>
          </a:p>
          <a:p>
            <a:pPr indent="0">
              <a:buFont typeface="Arial" panose="020B0604020202020204" pitchFamily="34" charset="0"/>
              <a:buNone/>
              <a:defRPr/>
            </a:pPr>
            <a:r>
              <a:rPr lang="en-GB" sz="800"/>
              <a:t>Curriculum and assessment</a:t>
            </a:r>
          </a:p>
          <a:p>
            <a:pPr indent="0">
              <a:buFont typeface="Arial" panose="020B0604020202020204" pitchFamily="34" charset="0"/>
              <a:buNone/>
              <a:defRPr/>
            </a:pPr>
            <a:r>
              <a:rPr lang="en-GB" sz="800"/>
              <a:t>Schools information for parents/carers</a:t>
            </a:r>
          </a:p>
          <a:p>
            <a:pPr indent="0">
              <a:buFont typeface="Arial" panose="020B0604020202020204" pitchFamily="34" charset="0"/>
              <a:buNone/>
              <a:defRPr/>
            </a:pPr>
            <a:r>
              <a:rPr lang="en-GB" sz="800"/>
              <a:t>Raising school standards</a:t>
            </a:r>
          </a:p>
          <a:p>
            <a:pPr indent="0">
              <a:buFont typeface="Arial" panose="020B0604020202020204" pitchFamily="34" charset="0"/>
              <a:buNone/>
              <a:defRPr/>
            </a:pPr>
            <a:r>
              <a:rPr lang="en-GB" sz="800"/>
              <a:t>Tackling deprivation in education</a:t>
            </a:r>
          </a:p>
          <a:p>
            <a:pPr indent="0">
              <a:buFont typeface="Arial" panose="020B0604020202020204" pitchFamily="34" charset="0"/>
              <a:buNone/>
              <a:defRPr/>
            </a:pPr>
            <a:r>
              <a:rPr lang="en-GB" sz="800"/>
              <a:t>21st Century Schools and Education Capital Programme</a:t>
            </a:r>
          </a:p>
          <a:p>
            <a:pPr indent="0">
              <a:buFont typeface="Arial" panose="020B0604020202020204" pitchFamily="34" charset="0"/>
              <a:buNone/>
              <a:defRPr/>
            </a:pPr>
            <a:r>
              <a:rPr lang="en-GB" sz="800"/>
              <a:t>Planning, funding and school management</a:t>
            </a:r>
          </a:p>
          <a:p>
            <a:pPr indent="0">
              <a:buFont typeface="Arial" panose="020B0604020202020204" pitchFamily="34" charset="0"/>
              <a:buNone/>
              <a:defRPr/>
            </a:pPr>
            <a:r>
              <a:rPr lang="en-GB" sz="800"/>
              <a:t>Inclusion and pupil support</a:t>
            </a:r>
          </a:p>
          <a:p>
            <a:pPr indent="0">
              <a:buFont typeface="Arial" panose="020B0604020202020204" pitchFamily="34" charset="0"/>
              <a:buNone/>
              <a:defRPr/>
            </a:pPr>
            <a:r>
              <a:rPr lang="en-GB" sz="800"/>
              <a:t>Additional learning needs / Special educational needs</a:t>
            </a:r>
          </a:p>
          <a:p>
            <a:pPr indent="0">
              <a:buFont typeface="Arial" panose="020B0604020202020204" pitchFamily="34" charset="0"/>
              <a:buNone/>
              <a:defRPr/>
            </a:pPr>
            <a:r>
              <a:rPr lang="en-GB" sz="800"/>
              <a:t>Wellbeing</a:t>
            </a:r>
          </a:p>
          <a:p>
            <a:pPr indent="0">
              <a:buFont typeface="Arial" panose="020B0604020202020204" pitchFamily="34" charset="0"/>
              <a:buNone/>
              <a:defRPr/>
            </a:pPr>
            <a:r>
              <a:rPr lang="en-GB" sz="800"/>
              <a:t>Workforce development</a:t>
            </a:r>
          </a:p>
          <a:p>
            <a:pPr indent="0">
              <a:buFont typeface="Arial" panose="020B0604020202020204" pitchFamily="34" charset="0"/>
              <a:buNone/>
              <a:defRPr/>
            </a:pPr>
            <a:r>
              <a:rPr lang="en-GB" sz="800"/>
              <a:t>Information and data collection</a:t>
            </a:r>
          </a:p>
          <a:p>
            <a:pPr indent="0">
              <a:buFont typeface="Arial" panose="020B0604020202020204" pitchFamily="34" charset="0"/>
              <a:buNone/>
              <a:defRPr/>
            </a:pPr>
            <a:r>
              <a:rPr lang="en-GB" sz="800"/>
              <a:t>Independent schools information and registration</a:t>
            </a:r>
          </a:p>
          <a:p>
            <a:pPr indent="0">
              <a:buFont typeface="Arial" panose="020B0604020202020204" pitchFamily="34" charset="0"/>
              <a:buNone/>
              <a:defRPr/>
            </a:pPr>
            <a:r>
              <a:rPr lang="en-GB" sz="800"/>
              <a:t>Pupil Referral Units</a:t>
            </a:r>
          </a:p>
          <a:p>
            <a:pPr indent="0">
              <a:buFont typeface="Arial" panose="020B0604020202020204" pitchFamily="34" charset="0"/>
              <a:buNone/>
              <a:defRPr/>
            </a:pPr>
            <a:r>
              <a:rPr lang="en-GB" sz="800"/>
              <a:t>School admission and appeal codes</a:t>
            </a:r>
          </a:p>
          <a:p>
            <a:pPr>
              <a:defRPr/>
            </a:pPr>
            <a:endParaRPr lang="en-GB" sz="800" dirty="0"/>
          </a:p>
        </p:txBody>
      </p:sp>
      <p:sp>
        <p:nvSpPr>
          <p:cNvPr id="4" name="TextBox 7">
            <a:extLst>
              <a:ext uri="{FF2B5EF4-FFF2-40B4-BE49-F238E27FC236}">
                <a16:creationId xmlns:a16="http://schemas.microsoft.com/office/drawing/2014/main" id="{F003DCFB-937E-478F-9D88-7AB4FEDDA561}"/>
              </a:ext>
            </a:extLst>
          </p:cNvPr>
          <p:cNvSpPr txBox="1">
            <a:spLocks noChangeArrowheads="1"/>
          </p:cNvSpPr>
          <p:nvPr/>
        </p:nvSpPr>
        <p:spPr bwMode="auto">
          <a:xfrm>
            <a:off x="2771775" y="618906"/>
            <a:ext cx="2305050" cy="538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nSpc>
                <a:spcPct val="200000"/>
              </a:lnSpc>
            </a:pPr>
            <a:r>
              <a:rPr lang="en-GB" altLang="en-US" sz="800" b="1" dirty="0">
                <a:solidFill>
                  <a:schemeClr val="tx1"/>
                </a:solidFill>
              </a:rPr>
              <a:t>Learning Pathways 14 to 19</a:t>
            </a:r>
          </a:p>
          <a:p>
            <a:pPr>
              <a:lnSpc>
                <a:spcPct val="200000"/>
              </a:lnSpc>
            </a:pPr>
            <a:r>
              <a:rPr lang="en-GB" altLang="en-US" sz="800" dirty="0">
                <a:solidFill>
                  <a:schemeClr val="tx1"/>
                </a:solidFill>
              </a:rPr>
              <a:t>Individual Learning Pathway</a:t>
            </a:r>
          </a:p>
          <a:p>
            <a:pPr>
              <a:lnSpc>
                <a:spcPct val="200000"/>
              </a:lnSpc>
            </a:pPr>
            <a:r>
              <a:rPr lang="en-GB" altLang="en-US" sz="800" dirty="0">
                <a:solidFill>
                  <a:schemeClr val="tx1"/>
                </a:solidFill>
              </a:rPr>
              <a:t>Wider choice and flexibility</a:t>
            </a:r>
          </a:p>
          <a:p>
            <a:pPr>
              <a:lnSpc>
                <a:spcPct val="200000"/>
              </a:lnSpc>
            </a:pPr>
            <a:r>
              <a:rPr lang="en-GB" altLang="en-US" sz="800" dirty="0">
                <a:solidFill>
                  <a:schemeClr val="tx1"/>
                </a:solidFill>
              </a:rPr>
              <a:t>The Learning Core</a:t>
            </a:r>
          </a:p>
          <a:p>
            <a:pPr>
              <a:lnSpc>
                <a:spcPct val="200000"/>
              </a:lnSpc>
            </a:pPr>
            <a:r>
              <a:rPr lang="en-GB" altLang="en-US" sz="800" dirty="0">
                <a:solidFill>
                  <a:schemeClr val="tx1"/>
                </a:solidFill>
              </a:rPr>
              <a:t>Learning coach</a:t>
            </a:r>
          </a:p>
          <a:p>
            <a:pPr>
              <a:lnSpc>
                <a:spcPct val="200000"/>
              </a:lnSpc>
            </a:pPr>
            <a:r>
              <a:rPr lang="en-GB" altLang="en-US" sz="800" dirty="0">
                <a:solidFill>
                  <a:schemeClr val="tx1"/>
                </a:solidFill>
              </a:rPr>
              <a:t>Personal support services</a:t>
            </a:r>
          </a:p>
          <a:p>
            <a:pPr>
              <a:lnSpc>
                <a:spcPct val="200000"/>
              </a:lnSpc>
            </a:pPr>
            <a:r>
              <a:rPr lang="en-GB" altLang="en-US" sz="800" dirty="0">
                <a:solidFill>
                  <a:schemeClr val="tx1"/>
                </a:solidFill>
              </a:rPr>
              <a:t>Careers advice and guidance</a:t>
            </a:r>
          </a:p>
          <a:p>
            <a:pPr>
              <a:lnSpc>
                <a:spcPct val="200000"/>
              </a:lnSpc>
            </a:pPr>
            <a:r>
              <a:rPr lang="en-GB" altLang="en-US" sz="800" dirty="0">
                <a:solidFill>
                  <a:schemeClr val="tx1"/>
                </a:solidFill>
              </a:rPr>
              <a:t>Latest publications</a:t>
            </a:r>
          </a:p>
          <a:p>
            <a:pPr>
              <a:lnSpc>
                <a:spcPct val="200000"/>
              </a:lnSpc>
            </a:pPr>
            <a:endParaRPr lang="en-GB" altLang="en-US" sz="800" b="1" dirty="0">
              <a:solidFill>
                <a:schemeClr val="tx1"/>
              </a:solidFill>
            </a:endParaRPr>
          </a:p>
          <a:p>
            <a:pPr>
              <a:lnSpc>
                <a:spcPct val="200000"/>
              </a:lnSpc>
            </a:pPr>
            <a:r>
              <a:rPr lang="en-GB" altLang="en-US" sz="800" b="1" dirty="0">
                <a:solidFill>
                  <a:schemeClr val="tx1"/>
                </a:solidFill>
              </a:rPr>
              <a:t>Post-16</a:t>
            </a:r>
          </a:p>
          <a:p>
            <a:pPr>
              <a:lnSpc>
                <a:spcPct val="200000"/>
              </a:lnSpc>
            </a:pPr>
            <a:r>
              <a:rPr lang="en-GB" altLang="en-US" sz="800" dirty="0">
                <a:solidFill>
                  <a:schemeClr val="tx1"/>
                </a:solidFill>
              </a:rPr>
              <a:t>Further education</a:t>
            </a:r>
          </a:p>
          <a:p>
            <a:pPr>
              <a:lnSpc>
                <a:spcPct val="200000"/>
              </a:lnSpc>
            </a:pPr>
            <a:r>
              <a:rPr lang="en-GB" altLang="en-US" sz="800" dirty="0">
                <a:solidFill>
                  <a:schemeClr val="tx1"/>
                </a:solidFill>
              </a:rPr>
              <a:t>Community Learning</a:t>
            </a:r>
          </a:p>
          <a:p>
            <a:pPr>
              <a:lnSpc>
                <a:spcPct val="200000"/>
              </a:lnSpc>
            </a:pPr>
            <a:r>
              <a:rPr lang="en-GB" altLang="en-US" sz="800" dirty="0">
                <a:solidFill>
                  <a:schemeClr val="tx1"/>
                </a:solidFill>
              </a:rPr>
              <a:t>Lifelong Learning Wales Record</a:t>
            </a:r>
          </a:p>
          <a:p>
            <a:pPr>
              <a:lnSpc>
                <a:spcPct val="200000"/>
              </a:lnSpc>
            </a:pPr>
            <a:r>
              <a:rPr lang="en-GB" altLang="en-US" sz="800" dirty="0">
                <a:solidFill>
                  <a:schemeClr val="tx1"/>
                </a:solidFill>
              </a:rPr>
              <a:t>English for Speakers of Other Languages</a:t>
            </a:r>
          </a:p>
          <a:p>
            <a:pPr>
              <a:lnSpc>
                <a:spcPct val="200000"/>
              </a:lnSpc>
            </a:pPr>
            <a:r>
              <a:rPr lang="en-GB" altLang="en-US" sz="800" dirty="0">
                <a:solidFill>
                  <a:schemeClr val="tx1"/>
                </a:solidFill>
              </a:rPr>
              <a:t>Post-16 Planning and Funding</a:t>
            </a:r>
          </a:p>
          <a:p>
            <a:pPr>
              <a:lnSpc>
                <a:spcPct val="200000"/>
              </a:lnSpc>
            </a:pPr>
            <a:r>
              <a:rPr lang="en-GB" altLang="en-US" sz="800" dirty="0">
                <a:solidFill>
                  <a:schemeClr val="tx1"/>
                </a:solidFill>
              </a:rPr>
              <a:t>Quality and Effectiveness Framework</a:t>
            </a:r>
          </a:p>
          <a:p>
            <a:pPr>
              <a:lnSpc>
                <a:spcPct val="200000"/>
              </a:lnSpc>
            </a:pPr>
            <a:r>
              <a:rPr lang="en-GB" altLang="en-US" sz="800" dirty="0">
                <a:solidFill>
                  <a:schemeClr val="tx1"/>
                </a:solidFill>
              </a:rPr>
              <a:t>Transforming Education and Training Provision in Wales</a:t>
            </a:r>
          </a:p>
          <a:p>
            <a:pPr>
              <a:lnSpc>
                <a:spcPct val="200000"/>
              </a:lnSpc>
            </a:pPr>
            <a:r>
              <a:rPr lang="en-GB" altLang="en-US" sz="800" dirty="0">
                <a:solidFill>
                  <a:schemeClr val="tx1"/>
                </a:solidFill>
              </a:rPr>
              <a:t>Work-based learning</a:t>
            </a:r>
          </a:p>
          <a:p>
            <a:pPr>
              <a:lnSpc>
                <a:spcPct val="200000"/>
              </a:lnSpc>
            </a:pPr>
            <a:r>
              <a:rPr lang="en-GB" altLang="en-US" sz="800" dirty="0">
                <a:solidFill>
                  <a:schemeClr val="tx1"/>
                </a:solidFill>
              </a:rPr>
              <a:t>The Seren Network</a:t>
            </a:r>
          </a:p>
          <a:p>
            <a:pPr>
              <a:lnSpc>
                <a:spcPct val="200000"/>
              </a:lnSpc>
            </a:pPr>
            <a:endParaRPr lang="en-GB" altLang="en-US" sz="800" dirty="0">
              <a:solidFill>
                <a:schemeClr val="tx1"/>
              </a:solidFill>
            </a:endParaRPr>
          </a:p>
          <a:p>
            <a:endParaRPr lang="en-US" altLang="en-US" sz="800" dirty="0">
              <a:solidFill>
                <a:schemeClr val="tx1"/>
              </a:solidFill>
            </a:endParaRPr>
          </a:p>
        </p:txBody>
      </p:sp>
    </p:spTree>
    <p:extLst>
      <p:ext uri="{BB962C8B-B14F-4D97-AF65-F5344CB8AC3E}">
        <p14:creationId xmlns:p14="http://schemas.microsoft.com/office/powerpoint/2010/main" val="28772675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31DD-2D0D-4EAF-8637-55C764712F01}"/>
              </a:ext>
            </a:extLst>
          </p:cNvPr>
          <p:cNvSpPr txBox="1">
            <a:spLocks/>
          </p:cNvSpPr>
          <p:nvPr/>
        </p:nvSpPr>
        <p:spPr>
          <a:xfrm>
            <a:off x="691356" y="291307"/>
            <a:ext cx="7761287" cy="113188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a:latin typeface="+mn-lt"/>
              </a:rPr>
              <a:t>UK Government</a:t>
            </a:r>
            <a:endParaRPr lang="en-US" altLang="en-US" sz="3600" b="1" dirty="0">
              <a:latin typeface="+mn-lt"/>
            </a:endParaRPr>
          </a:p>
        </p:txBody>
      </p:sp>
      <p:sp>
        <p:nvSpPr>
          <p:cNvPr id="3" name="Content Placeholder 2">
            <a:extLst>
              <a:ext uri="{FF2B5EF4-FFF2-40B4-BE49-F238E27FC236}">
                <a16:creationId xmlns:a16="http://schemas.microsoft.com/office/drawing/2014/main" id="{0AA37D67-675D-4325-B2CF-0B85D84708BA}"/>
              </a:ext>
            </a:extLst>
          </p:cNvPr>
          <p:cNvSpPr txBox="1">
            <a:spLocks/>
          </p:cNvSpPr>
          <p:nvPr/>
        </p:nvSpPr>
        <p:spPr>
          <a:xfrm>
            <a:off x="717550" y="1989138"/>
            <a:ext cx="7761288" cy="41036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1600" strike="sngStrike" dirty="0"/>
              <a:t>Teachers’ pay and conditions</a:t>
            </a:r>
            <a:endParaRPr lang="en-US" altLang="en-US" sz="1600" strike="sngStrike" dirty="0"/>
          </a:p>
        </p:txBody>
      </p:sp>
    </p:spTree>
    <p:extLst>
      <p:ext uri="{BB962C8B-B14F-4D97-AF65-F5344CB8AC3E}">
        <p14:creationId xmlns:p14="http://schemas.microsoft.com/office/powerpoint/2010/main" val="31604488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avid Blunkett -8April2010.jpg">
            <a:extLst>
              <a:ext uri="{FF2B5EF4-FFF2-40B4-BE49-F238E27FC236}">
                <a16:creationId xmlns:a16="http://schemas.microsoft.com/office/drawing/2014/main" id="{326DC9FE-EAAF-4C51-964B-0979D3B94D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648716">
            <a:off x="766539" y="886060"/>
            <a:ext cx="653350" cy="71868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Official portrait of Baroness Morris of Yardley crop 2.jpg">
            <a:extLst>
              <a:ext uri="{FF2B5EF4-FFF2-40B4-BE49-F238E27FC236}">
                <a16:creationId xmlns:a16="http://schemas.microsoft.com/office/drawing/2014/main" id="{13F2F90B-D4BC-4746-B224-D541986B2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95130">
            <a:off x="1687164" y="843729"/>
            <a:ext cx="571500" cy="762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CharlesClarke2014.jpg">
            <a:extLst>
              <a:ext uri="{FF2B5EF4-FFF2-40B4-BE49-F238E27FC236}">
                <a16:creationId xmlns:a16="http://schemas.microsoft.com/office/drawing/2014/main" id="{3D0E85F9-9C34-4CDE-A786-BFE5175A45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2750" y="867718"/>
            <a:ext cx="571500" cy="6530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RuthKellyMP.jpg">
            <a:extLst>
              <a:ext uri="{FF2B5EF4-FFF2-40B4-BE49-F238E27FC236}">
                <a16:creationId xmlns:a16="http://schemas.microsoft.com/office/drawing/2014/main" id="{03E2AD6B-B3A4-416A-B7FD-A856C617EE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5533" y="1789359"/>
            <a:ext cx="571500" cy="7143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Alan Johnson MP.jpg">
            <a:extLst>
              <a:ext uri="{FF2B5EF4-FFF2-40B4-BE49-F238E27FC236}">
                <a16:creationId xmlns:a16="http://schemas.microsoft.com/office/drawing/2014/main" id="{59D4376C-86AE-4FE2-B480-ED98FA3FF5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77906">
            <a:off x="1522747" y="1811522"/>
            <a:ext cx="571500" cy="800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2" descr="Ed Balls 2.jpg">
            <a:extLst>
              <a:ext uri="{FF2B5EF4-FFF2-40B4-BE49-F238E27FC236}">
                <a16:creationId xmlns:a16="http://schemas.microsoft.com/office/drawing/2014/main" id="{83E0EC97-B9D5-404D-80A7-A3737B3B87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275732">
            <a:off x="3145174" y="1586297"/>
            <a:ext cx="619679" cy="82623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4" descr="Official portrait of Michael Gove crop 2.jpg">
            <a:extLst>
              <a:ext uri="{FF2B5EF4-FFF2-40B4-BE49-F238E27FC236}">
                <a16:creationId xmlns:a16="http://schemas.microsoft.com/office/drawing/2014/main" id="{4F77EB56-9530-4672-89E7-F7F65DCF819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020714">
            <a:off x="680105" y="2792427"/>
            <a:ext cx="571500" cy="762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6" descr="Official portrait of Nicky Morgan crop 2.jpg">
            <a:extLst>
              <a:ext uri="{FF2B5EF4-FFF2-40B4-BE49-F238E27FC236}">
                <a16:creationId xmlns:a16="http://schemas.microsoft.com/office/drawing/2014/main" id="{F683A107-3E6E-4A15-94B1-6E113C547F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0918619">
            <a:off x="1560377" y="2750637"/>
            <a:ext cx="602317" cy="80308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descr="Official portrait of Justine Greening crop 2.jpg">
            <a:extLst>
              <a:ext uri="{FF2B5EF4-FFF2-40B4-BE49-F238E27FC236}">
                <a16:creationId xmlns:a16="http://schemas.microsoft.com/office/drawing/2014/main" id="{F23084DC-EDAE-49D5-A8F2-1F11AC42400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600609">
            <a:off x="3248381" y="2611487"/>
            <a:ext cx="609600" cy="80962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0" descr="Official portrait of Damian Hinds crop 2.jpg">
            <a:extLst>
              <a:ext uri="{FF2B5EF4-FFF2-40B4-BE49-F238E27FC236}">
                <a16:creationId xmlns:a16="http://schemas.microsoft.com/office/drawing/2014/main" id="{83017AF0-4B24-4078-9B82-EA5EBA50594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9327" y="3712039"/>
            <a:ext cx="609600" cy="80962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2" descr="Official portrait of Gavin Williamson crop 2.jpg">
            <a:extLst>
              <a:ext uri="{FF2B5EF4-FFF2-40B4-BE49-F238E27FC236}">
                <a16:creationId xmlns:a16="http://schemas.microsoft.com/office/drawing/2014/main" id="{64234379-DDB8-4CA1-B9C3-E11DAE892E7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rot="20904131">
            <a:off x="2298310" y="1898535"/>
            <a:ext cx="690676" cy="95572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4" descr="Rosemary Butler - National Assembly for Wales.jpg">
            <a:extLst>
              <a:ext uri="{FF2B5EF4-FFF2-40B4-BE49-F238E27FC236}">
                <a16:creationId xmlns:a16="http://schemas.microsoft.com/office/drawing/2014/main" id="{92BE9A84-B801-486F-9E23-BDD915A8514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306843" y="958416"/>
            <a:ext cx="839320" cy="83932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6" descr="Jane Davidson.jpg">
            <a:extLst>
              <a:ext uri="{FF2B5EF4-FFF2-40B4-BE49-F238E27FC236}">
                <a16:creationId xmlns:a16="http://schemas.microsoft.com/office/drawing/2014/main" id="{654D88D6-4C7D-4E8C-9CD4-E08C5BCFAD5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974942">
            <a:off x="7392206" y="1518202"/>
            <a:ext cx="713613" cy="71361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8" descr="Carwyn Jones AM (28092341921).jpg">
            <a:extLst>
              <a:ext uri="{FF2B5EF4-FFF2-40B4-BE49-F238E27FC236}">
                <a16:creationId xmlns:a16="http://schemas.microsoft.com/office/drawing/2014/main" id="{1E9EF302-E63B-4BF8-9280-A8C11588C08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rot="20753020">
            <a:off x="6180699" y="1920281"/>
            <a:ext cx="762000" cy="762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30" descr="Jane Hutt.jpg">
            <a:extLst>
              <a:ext uri="{FF2B5EF4-FFF2-40B4-BE49-F238E27FC236}">
                <a16:creationId xmlns:a16="http://schemas.microsoft.com/office/drawing/2014/main" id="{00040EAC-BCAB-491C-8BFC-ED158398C43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284642" y="2368175"/>
            <a:ext cx="884787" cy="88478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32" descr="Leighton Andrews.jpg">
            <a:extLst>
              <a:ext uri="{FF2B5EF4-FFF2-40B4-BE49-F238E27FC236}">
                <a16:creationId xmlns:a16="http://schemas.microsoft.com/office/drawing/2014/main" id="{9B913F1A-539F-4B9F-9812-0B24D8439D2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rot="369359">
            <a:off x="6267744" y="2758356"/>
            <a:ext cx="937740" cy="93774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4" descr="Huw Lewis.jpg">
            <a:extLst>
              <a:ext uri="{FF2B5EF4-FFF2-40B4-BE49-F238E27FC236}">
                <a16:creationId xmlns:a16="http://schemas.microsoft.com/office/drawing/2014/main" id="{DB98E712-AE9A-4DDF-8ADC-7C17C2EE57D8}"/>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rot="21043609">
            <a:off x="7374421" y="3171998"/>
            <a:ext cx="915790" cy="91579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36" descr="Kirsty Williams 2011.jpg">
            <a:extLst>
              <a:ext uri="{FF2B5EF4-FFF2-40B4-BE49-F238E27FC236}">
                <a16:creationId xmlns:a16="http://schemas.microsoft.com/office/drawing/2014/main" id="{C7651F24-5D9E-4FFB-B39E-15AE5D84E27F}"/>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014042" y="3629026"/>
            <a:ext cx="924836" cy="92483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2384E247-360E-4205-8C72-9DF0C1A464AF}"/>
              </a:ext>
            </a:extLst>
          </p:cNvPr>
          <p:cNvSpPr txBox="1"/>
          <p:nvPr/>
        </p:nvSpPr>
        <p:spPr>
          <a:xfrm>
            <a:off x="4315534" y="634270"/>
            <a:ext cx="546219" cy="5078313"/>
          </a:xfrm>
          <a:prstGeom prst="rect">
            <a:avLst/>
          </a:prstGeom>
          <a:noFill/>
        </p:spPr>
        <p:txBody>
          <a:bodyPr wrap="square" rtlCol="0">
            <a:spAutoFit/>
          </a:bodyPr>
          <a:lstStyle/>
          <a:p>
            <a:r>
              <a:rPr lang="en-GB" sz="1200" dirty="0"/>
              <a:t>1999</a:t>
            </a:r>
          </a:p>
          <a:p>
            <a:r>
              <a:rPr lang="en-GB" sz="1200" dirty="0"/>
              <a:t>2000</a:t>
            </a:r>
          </a:p>
          <a:p>
            <a:r>
              <a:rPr lang="en-GB" sz="1200" dirty="0"/>
              <a:t>2001</a:t>
            </a:r>
          </a:p>
          <a:p>
            <a:r>
              <a:rPr lang="en-GB" sz="1200" dirty="0"/>
              <a:t>2002</a:t>
            </a:r>
          </a:p>
          <a:p>
            <a:r>
              <a:rPr lang="en-GB" sz="1200" dirty="0"/>
              <a:t>2003</a:t>
            </a:r>
          </a:p>
          <a:p>
            <a:r>
              <a:rPr lang="en-GB" sz="1200" dirty="0"/>
              <a:t>2004</a:t>
            </a:r>
          </a:p>
          <a:p>
            <a:r>
              <a:rPr lang="en-GB" sz="1200" dirty="0"/>
              <a:t>2005</a:t>
            </a:r>
          </a:p>
          <a:p>
            <a:r>
              <a:rPr lang="en-GB" sz="1200" dirty="0"/>
              <a:t>2006</a:t>
            </a:r>
          </a:p>
          <a:p>
            <a:r>
              <a:rPr lang="en-GB" sz="1200" dirty="0"/>
              <a:t>2007</a:t>
            </a:r>
          </a:p>
          <a:p>
            <a:r>
              <a:rPr lang="en-GB" sz="1200" dirty="0"/>
              <a:t>2008</a:t>
            </a:r>
          </a:p>
          <a:p>
            <a:r>
              <a:rPr lang="en-GB" sz="1200" dirty="0"/>
              <a:t>2009</a:t>
            </a:r>
          </a:p>
          <a:p>
            <a:r>
              <a:rPr lang="en-GB" sz="1200" dirty="0"/>
              <a:t>2010</a:t>
            </a:r>
          </a:p>
          <a:p>
            <a:r>
              <a:rPr lang="en-GB" sz="1200" dirty="0"/>
              <a:t>2011</a:t>
            </a:r>
          </a:p>
          <a:p>
            <a:r>
              <a:rPr lang="en-GB" sz="1200" dirty="0"/>
              <a:t>2012</a:t>
            </a:r>
          </a:p>
          <a:p>
            <a:r>
              <a:rPr lang="en-GB" sz="1200" dirty="0"/>
              <a:t>2013</a:t>
            </a:r>
          </a:p>
          <a:p>
            <a:r>
              <a:rPr lang="en-GB" sz="1200" dirty="0"/>
              <a:t>2014</a:t>
            </a:r>
          </a:p>
          <a:p>
            <a:r>
              <a:rPr lang="en-GB" sz="1200" dirty="0"/>
              <a:t>2015</a:t>
            </a:r>
          </a:p>
          <a:p>
            <a:r>
              <a:rPr lang="en-GB" sz="1200" dirty="0"/>
              <a:t>2016</a:t>
            </a:r>
          </a:p>
          <a:p>
            <a:r>
              <a:rPr lang="en-GB" sz="1200" dirty="0"/>
              <a:t>2017</a:t>
            </a:r>
          </a:p>
          <a:p>
            <a:r>
              <a:rPr lang="en-GB" sz="1200" dirty="0"/>
              <a:t>2018</a:t>
            </a:r>
          </a:p>
          <a:p>
            <a:r>
              <a:rPr lang="en-GB" sz="1200" dirty="0"/>
              <a:t>2019</a:t>
            </a:r>
          </a:p>
          <a:p>
            <a:r>
              <a:rPr lang="en-GB" sz="1200" dirty="0"/>
              <a:t>2020</a:t>
            </a:r>
          </a:p>
          <a:p>
            <a:r>
              <a:rPr lang="en-GB" sz="1200" dirty="0"/>
              <a:t>2021</a:t>
            </a:r>
          </a:p>
          <a:p>
            <a:r>
              <a:rPr lang="en-GB" sz="1200" dirty="0"/>
              <a:t>2022</a:t>
            </a:r>
          </a:p>
          <a:p>
            <a:r>
              <a:rPr lang="en-GB" sz="1200" dirty="0"/>
              <a:t>2023</a:t>
            </a:r>
          </a:p>
          <a:p>
            <a:r>
              <a:rPr lang="en-GB" sz="1200" dirty="0"/>
              <a:t>2024</a:t>
            </a:r>
          </a:p>
          <a:p>
            <a:r>
              <a:rPr lang="en-GB" sz="1200" dirty="0"/>
              <a:t>2025</a:t>
            </a:r>
          </a:p>
        </p:txBody>
      </p:sp>
      <p:pic>
        <p:nvPicPr>
          <p:cNvPr id="21" name="Picture 2" descr="About Nadhim | Nadhim Zahawi MP | Member of Parliament for Stratford-on-Avon">
            <a:extLst>
              <a:ext uri="{FF2B5EF4-FFF2-40B4-BE49-F238E27FC236}">
                <a16:creationId xmlns:a16="http://schemas.microsoft.com/office/drawing/2014/main" id="{CA80F71B-9151-46FA-8E65-73E9002F08CC}"/>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rot="335933">
            <a:off x="1383223" y="3679144"/>
            <a:ext cx="765291" cy="76529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Jeremy Miles MS: Minister for Education and Welsh Language | GOV.WALES">
            <a:extLst>
              <a:ext uri="{FF2B5EF4-FFF2-40B4-BE49-F238E27FC236}">
                <a16:creationId xmlns:a16="http://schemas.microsoft.com/office/drawing/2014/main" id="{3E62D5C8-0291-4D29-AF28-295B93D97009}"/>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rot="162196">
            <a:off x="7426985" y="4134730"/>
            <a:ext cx="1026433" cy="684288"/>
          </a:xfrm>
          <a:prstGeom prst="rect">
            <a:avLst/>
          </a:prstGeom>
          <a:noFill/>
          <a:extLst>
            <a:ext uri="{909E8E84-426E-40DD-AFC4-6F175D3DCCD1}">
              <a14:hiddenFill xmlns:a14="http://schemas.microsoft.com/office/drawing/2010/main">
                <a:solidFill>
                  <a:srgbClr val="FFFFFF"/>
                </a:solidFill>
              </a14:hiddenFill>
            </a:ext>
          </a:extLst>
        </p:spPr>
      </p:pic>
      <p:sp>
        <p:nvSpPr>
          <p:cNvPr id="23" name="Title 1">
            <a:extLst>
              <a:ext uri="{FF2B5EF4-FFF2-40B4-BE49-F238E27FC236}">
                <a16:creationId xmlns:a16="http://schemas.microsoft.com/office/drawing/2014/main" id="{6AA81A73-AFCD-47E6-AA28-57355ACA0541}"/>
              </a:ext>
            </a:extLst>
          </p:cNvPr>
          <p:cNvSpPr txBox="1">
            <a:spLocks/>
          </p:cNvSpPr>
          <p:nvPr/>
        </p:nvSpPr>
        <p:spPr>
          <a:xfrm>
            <a:off x="1487204" y="22326"/>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latin typeface="+mn-lt"/>
              </a:rPr>
              <a:t>…changing face of education!</a:t>
            </a:r>
          </a:p>
        </p:txBody>
      </p:sp>
      <p:pic>
        <p:nvPicPr>
          <p:cNvPr id="2050" name="Picture 2" descr="James Cleverly - Wikipedia">
            <a:extLst>
              <a:ext uri="{FF2B5EF4-FFF2-40B4-BE49-F238E27FC236}">
                <a16:creationId xmlns:a16="http://schemas.microsoft.com/office/drawing/2014/main" id="{1C663214-F1BA-DD79-B114-8B34C1F63B0E}"/>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rot="318622">
            <a:off x="2391385" y="3145135"/>
            <a:ext cx="642742" cy="856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ichelle Donelan - Wikipedia">
            <a:extLst>
              <a:ext uri="{FF2B5EF4-FFF2-40B4-BE49-F238E27FC236}">
                <a16:creationId xmlns:a16="http://schemas.microsoft.com/office/drawing/2014/main" id="{188483D2-45A1-10E0-7B42-0F5C8D67586A}"/>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rot="20756760">
            <a:off x="1132561" y="4570586"/>
            <a:ext cx="709286" cy="94571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Kit Malthouse - Wikipedia">
            <a:extLst>
              <a:ext uri="{FF2B5EF4-FFF2-40B4-BE49-F238E27FC236}">
                <a16:creationId xmlns:a16="http://schemas.microsoft.com/office/drawing/2014/main" id="{6D2D6832-2412-B02C-C923-5782A3063A89}"/>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rot="21180270">
            <a:off x="3336183" y="3577651"/>
            <a:ext cx="629594" cy="90475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6BC09042-53E6-9FE1-4D84-2DE089440291}"/>
              </a:ext>
            </a:extLst>
          </p:cNvPr>
          <p:cNvPicPr>
            <a:picLocks noChangeAspect="1"/>
          </p:cNvPicPr>
          <p:nvPr/>
        </p:nvPicPr>
        <p:blipFill>
          <a:blip r:embed="rId26"/>
          <a:stretch>
            <a:fillRect/>
          </a:stretch>
        </p:blipFill>
        <p:spPr>
          <a:xfrm rot="484834">
            <a:off x="2168449" y="4138682"/>
            <a:ext cx="729920" cy="818319"/>
          </a:xfrm>
          <a:prstGeom prst="rect">
            <a:avLst/>
          </a:prstGeom>
        </p:spPr>
      </p:pic>
      <p:pic>
        <p:nvPicPr>
          <p:cNvPr id="24" name="Picture 2" descr="Lynne Neagle - Wikipedia">
            <a:extLst>
              <a:ext uri="{FF2B5EF4-FFF2-40B4-BE49-F238E27FC236}">
                <a16:creationId xmlns:a16="http://schemas.microsoft.com/office/drawing/2014/main" id="{84138F4C-849D-25BF-3315-D14D733CE080}"/>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6839931" y="4574794"/>
            <a:ext cx="711549" cy="94814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4" descr="Bridget Phillipson - Wikipedia">
            <a:extLst>
              <a:ext uri="{FF2B5EF4-FFF2-40B4-BE49-F238E27FC236}">
                <a16:creationId xmlns:a16="http://schemas.microsoft.com/office/drawing/2014/main" id="{58A3619B-6A4C-3FFF-D92F-B8A39432435C}"/>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rot="21411126">
            <a:off x="2964292" y="4604795"/>
            <a:ext cx="735099" cy="979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4324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F297EA-6682-4A17-B96E-A0501A3A0FF9}"/>
              </a:ext>
            </a:extLst>
          </p:cNvPr>
          <p:cNvSpPr txBox="1">
            <a:spLocks noChangeArrowheads="1"/>
          </p:cNvSpPr>
          <p:nvPr/>
        </p:nvSpPr>
        <p:spPr>
          <a:xfrm>
            <a:off x="685800" y="339725"/>
            <a:ext cx="7770813" cy="119062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3600" b="1">
                <a:latin typeface="+mn-lt"/>
              </a:rPr>
              <a:t>Roles reversed...</a:t>
            </a:r>
            <a:br>
              <a:rPr lang="en-GB" altLang="en-US"/>
            </a:br>
            <a:r>
              <a:rPr lang="en-GB" altLang="en-US" sz="2800"/>
              <a:t>A-level comparisons - % of pupil passes </a:t>
            </a:r>
            <a:endParaRPr lang="en-GB" altLang="en-US" sz="2800" dirty="0"/>
          </a:p>
        </p:txBody>
      </p:sp>
      <p:graphicFrame>
        <p:nvGraphicFramePr>
          <p:cNvPr id="3" name="Group 2">
            <a:extLst>
              <a:ext uri="{FF2B5EF4-FFF2-40B4-BE49-F238E27FC236}">
                <a16:creationId xmlns:a16="http://schemas.microsoft.com/office/drawing/2014/main" id="{1C58E07F-1B9A-4D32-9668-1964FC0875FB}"/>
              </a:ext>
            </a:extLst>
          </p:cNvPr>
          <p:cNvGraphicFramePr>
            <a:graphicFrameLocks noGrp="1"/>
          </p:cNvGraphicFramePr>
          <p:nvPr>
            <p:extLst>
              <p:ext uri="{D42A27DB-BD31-4B8C-83A1-F6EECF244321}">
                <p14:modId xmlns:p14="http://schemas.microsoft.com/office/powerpoint/2010/main" val="1316539496"/>
              </p:ext>
            </p:extLst>
          </p:nvPr>
        </p:nvGraphicFramePr>
        <p:xfrm>
          <a:off x="465467" y="1660635"/>
          <a:ext cx="8285162" cy="3597275"/>
        </p:xfrm>
        <a:graphic>
          <a:graphicData uri="http://schemas.openxmlformats.org/drawingml/2006/table">
            <a:tbl>
              <a:tblPr/>
              <a:tblGrid>
                <a:gridCol w="1035050">
                  <a:extLst>
                    <a:ext uri="{9D8B030D-6E8A-4147-A177-3AD203B41FA5}">
                      <a16:colId xmlns:a16="http://schemas.microsoft.com/office/drawing/2014/main" val="1218980841"/>
                    </a:ext>
                  </a:extLst>
                </a:gridCol>
                <a:gridCol w="1035050">
                  <a:extLst>
                    <a:ext uri="{9D8B030D-6E8A-4147-A177-3AD203B41FA5}">
                      <a16:colId xmlns:a16="http://schemas.microsoft.com/office/drawing/2014/main" val="582508811"/>
                    </a:ext>
                  </a:extLst>
                </a:gridCol>
                <a:gridCol w="1035050">
                  <a:extLst>
                    <a:ext uri="{9D8B030D-6E8A-4147-A177-3AD203B41FA5}">
                      <a16:colId xmlns:a16="http://schemas.microsoft.com/office/drawing/2014/main" val="1386450792"/>
                    </a:ext>
                  </a:extLst>
                </a:gridCol>
                <a:gridCol w="1036637">
                  <a:extLst>
                    <a:ext uri="{9D8B030D-6E8A-4147-A177-3AD203B41FA5}">
                      <a16:colId xmlns:a16="http://schemas.microsoft.com/office/drawing/2014/main" val="390478315"/>
                    </a:ext>
                  </a:extLst>
                </a:gridCol>
                <a:gridCol w="1035050">
                  <a:extLst>
                    <a:ext uri="{9D8B030D-6E8A-4147-A177-3AD203B41FA5}">
                      <a16:colId xmlns:a16="http://schemas.microsoft.com/office/drawing/2014/main" val="3201721407"/>
                    </a:ext>
                  </a:extLst>
                </a:gridCol>
                <a:gridCol w="1035050">
                  <a:extLst>
                    <a:ext uri="{9D8B030D-6E8A-4147-A177-3AD203B41FA5}">
                      <a16:colId xmlns:a16="http://schemas.microsoft.com/office/drawing/2014/main" val="1625762629"/>
                    </a:ext>
                  </a:extLst>
                </a:gridCol>
                <a:gridCol w="1035050">
                  <a:extLst>
                    <a:ext uri="{9D8B030D-6E8A-4147-A177-3AD203B41FA5}">
                      <a16:colId xmlns:a16="http://schemas.microsoft.com/office/drawing/2014/main" val="3265399732"/>
                    </a:ext>
                  </a:extLst>
                </a:gridCol>
                <a:gridCol w="1038225">
                  <a:extLst>
                    <a:ext uri="{9D8B030D-6E8A-4147-A177-3AD203B41FA5}">
                      <a16:colId xmlns:a16="http://schemas.microsoft.com/office/drawing/2014/main" val="790390134"/>
                    </a:ext>
                  </a:extLst>
                </a:gridCol>
              </a:tblGrid>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2002</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2016</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extLst>
                  <a:ext uri="{0D108BD9-81ED-4DB2-BD59-A6C34878D82A}">
                    <a16:rowId xmlns:a16="http://schemas.microsoft.com/office/drawing/2014/main" val="3786548497"/>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21.5</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70.4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95.8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22.7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73.8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97.3</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2847843693"/>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20.3</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64.5</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94.1</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25.8</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77.5</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98.1</a:t>
                      </a:r>
                    </a:p>
                  </a:txBody>
                  <a:tcPr marL="90000" marR="90000" marT="332712" marB="46800" horzOverflow="overflow">
                    <a:lnL>
                      <a:noFill/>
                    </a:lnL>
                    <a:lnR>
                      <a:noFill/>
                    </a:lnR>
                    <a:lnT>
                      <a:noFill/>
                    </a:lnT>
                    <a:lnB>
                      <a:noFill/>
                    </a:lnB>
                    <a:lnTlToBr>
                      <a:noFill/>
                    </a:lnTlToBr>
                    <a:lnBlToTr>
                      <a:noFill/>
                    </a:lnBlToTr>
                    <a:solidFill>
                      <a:srgbClr val="FFFFFF"/>
                    </a:solidFill>
                  </a:tcPr>
                </a:tc>
                <a:extLst>
                  <a:ext uri="{0D108BD9-81ED-4DB2-BD59-A6C34878D82A}">
                    <a16:rowId xmlns:a16="http://schemas.microsoft.com/office/drawing/2014/main" val="1050038665"/>
                  </a:ext>
                </a:extLst>
              </a:tr>
              <a:tr h="901700">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65.3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94.3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25.8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77.6</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98.1</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817105493"/>
                  </a:ext>
                </a:extLst>
              </a:tr>
            </a:tbl>
          </a:graphicData>
        </a:graphic>
      </p:graphicFrame>
    </p:spTree>
    <p:extLst>
      <p:ext uri="{BB962C8B-B14F-4D97-AF65-F5344CB8AC3E}">
        <p14:creationId xmlns:p14="http://schemas.microsoft.com/office/powerpoint/2010/main" val="26829451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3">
            <a:extLst>
              <a:ext uri="{FF2B5EF4-FFF2-40B4-BE49-F238E27FC236}">
                <a16:creationId xmlns:a16="http://schemas.microsoft.com/office/drawing/2014/main" id="{1C7BBA9D-507D-479F-9BFC-065D9B9DADD4}"/>
              </a:ext>
            </a:extLst>
          </p:cNvPr>
          <p:cNvSpPr txBox="1">
            <a:spLocks noChangeArrowheads="1"/>
          </p:cNvSpPr>
          <p:nvPr/>
        </p:nvSpPr>
        <p:spPr bwMode="auto">
          <a:xfrm>
            <a:off x="1584325" y="207908"/>
            <a:ext cx="6015038"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spcBef>
                <a:spcPts val="8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rgbClr val="000000"/>
                </a:solidFill>
                <a:latin typeface="Times New Roman" panose="02020603050405020304" pitchFamily="18" charset="0"/>
                <a:cs typeface="Times New Roman" panose="02020603050405020304" pitchFamily="18" charset="0"/>
              </a:defRPr>
            </a:lvl1pPr>
            <a:lvl2pPr>
              <a:spcBef>
                <a:spcPts val="7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2pPr>
            <a:lvl3pPr>
              <a:spcBef>
                <a:spcPts val="6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3pPr>
            <a:lvl4pPr>
              <a:spcBef>
                <a:spcPts val="5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4pPr>
            <a:lvl5pPr>
              <a:spcBef>
                <a:spcPts val="5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5pPr>
            <a:lvl6pPr marL="25146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6pPr>
            <a:lvl7pPr marL="29718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7pPr>
            <a:lvl8pPr marL="34290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8pPr>
            <a:lvl9pPr marL="3886200" indent="-228600" defTabSz="449263" eaLnBrk="0" fontAlgn="base" hangingPunct="0">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9pPr>
          </a:lstStyle>
          <a:p>
            <a:pPr algn="ctr" eaLnBrk="1" hangingPunct="1">
              <a:spcBef>
                <a:spcPct val="0"/>
              </a:spcBef>
              <a:buClrTx/>
              <a:buFontTx/>
              <a:buNone/>
            </a:pPr>
            <a:r>
              <a:rPr lang="en-GB" altLang="en-US" sz="4400" b="1" dirty="0">
                <a:latin typeface="+mn-lt"/>
              </a:rPr>
              <a:t>Déjà vu...</a:t>
            </a:r>
            <a:br>
              <a:rPr lang="en-GB" altLang="en-US" sz="4400" b="1" dirty="0">
                <a:latin typeface="+mn-lt"/>
              </a:rPr>
            </a:br>
            <a:r>
              <a:rPr lang="en-GB" altLang="en-US" sz="2800" dirty="0">
                <a:latin typeface="+mn-lt"/>
              </a:rPr>
              <a:t>GCSE comparisons - % of pupil passes </a:t>
            </a:r>
          </a:p>
        </p:txBody>
      </p:sp>
      <p:graphicFrame>
        <p:nvGraphicFramePr>
          <p:cNvPr id="3" name="Group 4">
            <a:extLst>
              <a:ext uri="{FF2B5EF4-FFF2-40B4-BE49-F238E27FC236}">
                <a16:creationId xmlns:a16="http://schemas.microsoft.com/office/drawing/2014/main" id="{CB6D3706-4AEF-42DE-BA07-BD437D8088AC}"/>
              </a:ext>
            </a:extLst>
          </p:cNvPr>
          <p:cNvGraphicFramePr>
            <a:graphicFrameLocks noGrp="1"/>
          </p:cNvGraphicFramePr>
          <p:nvPr>
            <p:extLst>
              <p:ext uri="{D42A27DB-BD31-4B8C-83A1-F6EECF244321}">
                <p14:modId xmlns:p14="http://schemas.microsoft.com/office/powerpoint/2010/main" val="127947562"/>
              </p:ext>
            </p:extLst>
          </p:nvPr>
        </p:nvGraphicFramePr>
        <p:xfrm>
          <a:off x="360363" y="1623849"/>
          <a:ext cx="8462962" cy="3598863"/>
        </p:xfrm>
        <a:graphic>
          <a:graphicData uri="http://schemas.openxmlformats.org/drawingml/2006/table">
            <a:tbl>
              <a:tblPr/>
              <a:tblGrid>
                <a:gridCol w="1055687">
                  <a:extLst>
                    <a:ext uri="{9D8B030D-6E8A-4147-A177-3AD203B41FA5}">
                      <a16:colId xmlns:a16="http://schemas.microsoft.com/office/drawing/2014/main" val="1663576374"/>
                    </a:ext>
                  </a:extLst>
                </a:gridCol>
                <a:gridCol w="1057275">
                  <a:extLst>
                    <a:ext uri="{9D8B030D-6E8A-4147-A177-3AD203B41FA5}">
                      <a16:colId xmlns:a16="http://schemas.microsoft.com/office/drawing/2014/main" val="1938551187"/>
                    </a:ext>
                  </a:extLst>
                </a:gridCol>
                <a:gridCol w="1057275">
                  <a:extLst>
                    <a:ext uri="{9D8B030D-6E8A-4147-A177-3AD203B41FA5}">
                      <a16:colId xmlns:a16="http://schemas.microsoft.com/office/drawing/2014/main" val="80230938"/>
                    </a:ext>
                  </a:extLst>
                </a:gridCol>
                <a:gridCol w="1057275">
                  <a:extLst>
                    <a:ext uri="{9D8B030D-6E8A-4147-A177-3AD203B41FA5}">
                      <a16:colId xmlns:a16="http://schemas.microsoft.com/office/drawing/2014/main" val="1317964642"/>
                    </a:ext>
                  </a:extLst>
                </a:gridCol>
                <a:gridCol w="1057275">
                  <a:extLst>
                    <a:ext uri="{9D8B030D-6E8A-4147-A177-3AD203B41FA5}">
                      <a16:colId xmlns:a16="http://schemas.microsoft.com/office/drawing/2014/main" val="794744057"/>
                    </a:ext>
                  </a:extLst>
                </a:gridCol>
                <a:gridCol w="1057275">
                  <a:extLst>
                    <a:ext uri="{9D8B030D-6E8A-4147-A177-3AD203B41FA5}">
                      <a16:colId xmlns:a16="http://schemas.microsoft.com/office/drawing/2014/main" val="2420203448"/>
                    </a:ext>
                  </a:extLst>
                </a:gridCol>
                <a:gridCol w="1057275">
                  <a:extLst>
                    <a:ext uri="{9D8B030D-6E8A-4147-A177-3AD203B41FA5}">
                      <a16:colId xmlns:a16="http://schemas.microsoft.com/office/drawing/2014/main" val="3464111816"/>
                    </a:ext>
                  </a:extLst>
                </a:gridCol>
                <a:gridCol w="1063625">
                  <a:extLst>
                    <a:ext uri="{9D8B030D-6E8A-4147-A177-3AD203B41FA5}">
                      <a16:colId xmlns:a16="http://schemas.microsoft.com/office/drawing/2014/main" val="2555431508"/>
                    </a:ext>
                  </a:extLst>
                </a:gridCol>
              </a:tblGrid>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2002</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2016</a:t>
                      </a:r>
                    </a:p>
                  </a:txBody>
                  <a:tcPr marL="90000" marR="90000" marT="4911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A</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C</a:t>
                      </a:r>
                    </a:p>
                  </a:txBody>
                  <a:tcPr marL="90000" marR="90000" marT="491112" marB="46800" horzOverflow="overflow">
                    <a:lnL>
                      <a:noFill/>
                    </a:lnL>
                    <a:lnR>
                      <a:noFill/>
                    </a:lnR>
                    <a:lnT>
                      <a:noFill/>
                    </a:lnT>
                    <a:lnB>
                      <a:noFill/>
                    </a:lnB>
                    <a:lnTlToBr>
                      <a:noFill/>
                    </a:lnTlToBr>
                    <a:lnBlToTr>
                      <a:noFill/>
                    </a:lnBlToTr>
                    <a:solidFill>
                      <a:srgbClr val="9999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ctr"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a:t>
                      </a:r>
                    </a:p>
                  </a:txBody>
                  <a:tcPr marL="90000" marR="90000" marT="491112" marB="46800" horzOverflow="overflow">
                    <a:lnL>
                      <a:noFill/>
                    </a:lnL>
                    <a:lnR>
                      <a:noFill/>
                    </a:lnR>
                    <a:lnT>
                      <a:noFill/>
                    </a:lnT>
                    <a:lnB>
                      <a:noFill/>
                    </a:lnB>
                    <a:lnTlToBr>
                      <a:noFill/>
                    </a:lnTlToBr>
                    <a:lnBlToTr>
                      <a:noFill/>
                    </a:lnBlToTr>
                    <a:solidFill>
                      <a:srgbClr val="9999CC"/>
                    </a:solidFill>
                  </a:tcPr>
                </a:tc>
                <a:extLst>
                  <a:ext uri="{0D108BD9-81ED-4DB2-BD59-A6C34878D82A}">
                    <a16:rowId xmlns:a16="http://schemas.microsoft.com/office/drawing/2014/main" val="572978832"/>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59.7</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89.3</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Wales</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19.4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66.6</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91.9</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771724482"/>
                  </a:ext>
                </a:extLst>
              </a:tr>
              <a:tr h="898525">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16.2</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57.4</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87.8</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England</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20.3</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66.6</a:t>
                      </a:r>
                    </a:p>
                  </a:txBody>
                  <a:tcPr marL="90000" marR="90000" marT="332712" marB="46800" horzOverflow="overflow">
                    <a:lnL>
                      <a:noFill/>
                    </a:lnL>
                    <a:lnR>
                      <a:noFill/>
                    </a:lnR>
                    <a:lnT>
                      <a:noFill/>
                    </a:lnT>
                    <a:lnB>
                      <a:noFill/>
                    </a:lnB>
                    <a:lnTlToBr>
                      <a:noFill/>
                    </a:lnTlToBr>
                    <a:lnBlToTr>
                      <a:noFill/>
                    </a:lnBlToTr>
                    <a:solidFill>
                      <a:srgbClr val="FFFF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92</a:t>
                      </a:r>
                    </a:p>
                  </a:txBody>
                  <a:tcPr marL="90000" marR="90000" marT="332712" marB="46800" horzOverflow="overflow">
                    <a:lnL>
                      <a:noFill/>
                    </a:lnL>
                    <a:lnR>
                      <a:noFill/>
                    </a:lnR>
                    <a:lnT>
                      <a:noFill/>
                    </a:lnT>
                    <a:lnB>
                      <a:noFill/>
                    </a:lnB>
                    <a:lnTlToBr>
                      <a:noFill/>
                    </a:lnTlToBr>
                    <a:lnBlToTr>
                      <a:noFill/>
                    </a:lnBlToTr>
                    <a:solidFill>
                      <a:srgbClr val="FFFFFF"/>
                    </a:solidFill>
                  </a:tcPr>
                </a:tc>
                <a:extLst>
                  <a:ext uri="{0D108BD9-81ED-4DB2-BD59-A6C34878D82A}">
                    <a16:rowId xmlns:a16="http://schemas.microsoft.com/office/drawing/2014/main" val="200322526"/>
                  </a:ext>
                </a:extLst>
              </a:tr>
              <a:tr h="903288">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16.4</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57.9</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88</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UK</a:t>
                      </a:r>
                    </a:p>
                  </a:txBody>
                  <a:tcPr marL="90000" marR="90000" marT="332712" marB="46800" horzOverflow="overflow">
                    <a:lnL>
                      <a:noFill/>
                    </a:lnL>
                    <a:lnR>
                      <a:noFill/>
                    </a:lnR>
                    <a:lnT>
                      <a:noFill/>
                    </a:lnT>
                    <a:lnB>
                      <a:noFill/>
                    </a:lnB>
                    <a:lnTlToBr>
                      <a:noFill/>
                    </a:lnTlToBr>
                    <a:lnBlToTr>
                      <a:noFill/>
                    </a:lnBlToTr>
                    <a:solidFill>
                      <a:srgbClr val="99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20.5</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66.9</a:t>
                      </a:r>
                    </a:p>
                  </a:txBody>
                  <a:tcPr marL="90000" marR="90000" marT="332712" marB="46800" horzOverflow="overflow">
                    <a:lnL>
                      <a:noFill/>
                    </a:lnL>
                    <a:lnR>
                      <a:noFill/>
                    </a:lnR>
                    <a:lnT>
                      <a:noFill/>
                    </a:lnT>
                    <a:lnB>
                      <a:noFill/>
                    </a:lnB>
                    <a:lnTlToBr>
                      <a:noFill/>
                    </a:lnTlToBr>
                    <a:lnBlToTr>
                      <a:noFill/>
                    </a:lnBlToTr>
                    <a:solidFill>
                      <a:srgbClr val="E6E6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6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0" i="0" u="none" strike="noStrike" cap="none" normalizeH="0" baseline="0" dirty="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92.1</a:t>
                      </a:r>
                    </a:p>
                  </a:txBody>
                  <a:tcPr marL="90000" marR="90000" marT="332712" marB="46800" horzOverflow="overflow">
                    <a:lnL>
                      <a:noFill/>
                    </a:lnL>
                    <a:lnR>
                      <a:noFill/>
                    </a:lnR>
                    <a:lnT>
                      <a:noFill/>
                    </a:lnT>
                    <a:lnB>
                      <a:noFill/>
                    </a:lnB>
                    <a:lnTlToBr>
                      <a:noFill/>
                    </a:lnTlToBr>
                    <a:lnBlToTr>
                      <a:noFill/>
                    </a:lnBlToTr>
                    <a:solidFill>
                      <a:srgbClr val="E6E6FF"/>
                    </a:solidFill>
                  </a:tcPr>
                </a:tc>
                <a:extLst>
                  <a:ext uri="{0D108BD9-81ED-4DB2-BD59-A6C34878D82A}">
                    <a16:rowId xmlns:a16="http://schemas.microsoft.com/office/drawing/2014/main" val="3964678635"/>
                  </a:ext>
                </a:extLst>
              </a:tr>
            </a:tbl>
          </a:graphicData>
        </a:graphic>
      </p:graphicFrame>
    </p:spTree>
    <p:extLst>
      <p:ext uri="{BB962C8B-B14F-4D97-AF65-F5344CB8AC3E}">
        <p14:creationId xmlns:p14="http://schemas.microsoft.com/office/powerpoint/2010/main" val="18205599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46899EB-FA07-4B1C-A3E9-C9C3071D752F}"/>
              </a:ext>
            </a:extLst>
          </p:cNvPr>
          <p:cNvSpPr txBox="1">
            <a:spLocks noChangeArrowheads="1"/>
          </p:cNvSpPr>
          <p:nvPr/>
        </p:nvSpPr>
        <p:spPr>
          <a:xfrm>
            <a:off x="762000" y="1449923"/>
            <a:ext cx="3810000"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88" indent="-331788">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solidFill>
                  <a:srgbClr val="CC0000"/>
                </a:solidFill>
              </a:rPr>
              <a:t>SATs</a:t>
            </a:r>
          </a:p>
          <a:p>
            <a:pPr marL="331788" indent="-331788">
              <a:spcBef>
                <a:spcPts val="700"/>
              </a:spcBef>
              <a:buClr>
                <a:srgbClr val="CC0000"/>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solidFill>
                  <a:srgbClr val="CC0000"/>
                </a:solidFill>
              </a:rPr>
              <a:t>League tables</a:t>
            </a:r>
          </a:p>
          <a:p>
            <a:pPr marL="331788" indent="-331788">
              <a:spcBef>
                <a:spcPts val="700"/>
              </a:spcBef>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a:solidFill>
                <a:srgbClr val="CC0000"/>
              </a:solidFill>
            </a:endParaRPr>
          </a:p>
          <a:p>
            <a:pPr marL="331788" indent="-331788">
              <a:spcBef>
                <a:spcPts val="700"/>
              </a:spcBef>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a:solidFill>
                <a:srgbClr val="CC0000"/>
              </a:solidFill>
            </a:endParaRPr>
          </a:p>
          <a:p>
            <a:pPr marL="331788" indent="-331788">
              <a:spcBef>
                <a:spcPts val="700"/>
              </a:spcBef>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t>	Jane Davidson</a:t>
            </a:r>
          </a:p>
        </p:txBody>
      </p:sp>
      <p:sp>
        <p:nvSpPr>
          <p:cNvPr id="3" name="Rectangle 3">
            <a:extLst>
              <a:ext uri="{FF2B5EF4-FFF2-40B4-BE49-F238E27FC236}">
                <a16:creationId xmlns:a16="http://schemas.microsoft.com/office/drawing/2014/main" id="{F857689C-29BA-4AE1-BE7C-BFF97B81AD73}"/>
              </a:ext>
            </a:extLst>
          </p:cNvPr>
          <p:cNvSpPr txBox="1">
            <a:spLocks noChangeArrowheads="1"/>
          </p:cNvSpPr>
          <p:nvPr/>
        </p:nvSpPr>
        <p:spPr>
          <a:xfrm>
            <a:off x="4824047" y="1506309"/>
            <a:ext cx="3810000"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1788" indent="-331788">
              <a:spcBef>
                <a:spcPts val="700"/>
              </a:spcBef>
              <a:buClr>
                <a:srgbClr val="33CC33"/>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solidFill>
                  <a:srgbClr val="33CC33"/>
                </a:solidFill>
              </a:rPr>
              <a:t>National reading and numeracy tests</a:t>
            </a:r>
          </a:p>
          <a:p>
            <a:pPr marL="331788" indent="-331788">
              <a:spcBef>
                <a:spcPts val="700"/>
              </a:spcBef>
              <a:buClr>
                <a:srgbClr val="33CC33"/>
              </a:buClr>
              <a:buFont typeface="Times New Roman" panose="02020603050405020304" pitchFamily="18" charset="0"/>
              <a:buChar char="•"/>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solidFill>
                  <a:srgbClr val="33CC33"/>
                </a:solidFill>
              </a:rPr>
              <a:t>School categorisation</a:t>
            </a:r>
          </a:p>
          <a:p>
            <a:pPr marL="331788" indent="-331788">
              <a:spcBef>
                <a:spcPts val="700"/>
              </a:spcBef>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endParaRPr lang="en-GB" altLang="en-US" dirty="0">
              <a:solidFill>
                <a:srgbClr val="33CC33"/>
              </a:solidFill>
            </a:endParaRPr>
          </a:p>
          <a:p>
            <a:pPr marL="331788" indent="-331788">
              <a:spcBef>
                <a:spcPts val="700"/>
              </a:spcBef>
              <a:buFontTx/>
              <a:buNone/>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pPr>
            <a:r>
              <a:rPr lang="en-GB" altLang="en-US" dirty="0"/>
              <a:t>	Leighton Andrews</a:t>
            </a:r>
          </a:p>
        </p:txBody>
      </p:sp>
      <p:pic>
        <p:nvPicPr>
          <p:cNvPr id="4" name="Picture 3">
            <a:extLst>
              <a:ext uri="{FF2B5EF4-FFF2-40B4-BE49-F238E27FC236}">
                <a16:creationId xmlns:a16="http://schemas.microsoft.com/office/drawing/2014/main" id="{09C81AB8-7F29-4E2C-BBAE-038561AA85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7629" y="3945320"/>
            <a:ext cx="1822948" cy="12506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2" descr="Leighton Andrews accused of rounding on university 'like a vulture' - Wales  Online">
            <a:extLst>
              <a:ext uri="{FF2B5EF4-FFF2-40B4-BE49-F238E27FC236}">
                <a16:creationId xmlns:a16="http://schemas.microsoft.com/office/drawing/2014/main" id="{2CBA7815-A558-410B-BF94-B119CB1EB5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5296" y="3945319"/>
            <a:ext cx="1880582" cy="125066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
            <a:extLst>
              <a:ext uri="{FF2B5EF4-FFF2-40B4-BE49-F238E27FC236}">
                <a16:creationId xmlns:a16="http://schemas.microsoft.com/office/drawing/2014/main" id="{535D1256-6A21-4A0A-B4E2-4393A4C1A91F}"/>
              </a:ext>
            </a:extLst>
          </p:cNvPr>
          <p:cNvSpPr txBox="1">
            <a:spLocks noChangeArrowheads="1"/>
          </p:cNvSpPr>
          <p:nvPr/>
        </p:nvSpPr>
        <p:spPr>
          <a:xfrm>
            <a:off x="685800" y="320155"/>
            <a:ext cx="7772400" cy="114300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3600" b="1" dirty="0">
                <a:latin typeface="+mn-lt"/>
              </a:rPr>
              <a:t>Shifting the goalposts…</a:t>
            </a:r>
          </a:p>
        </p:txBody>
      </p:sp>
    </p:spTree>
    <p:extLst>
      <p:ext uri="{BB962C8B-B14F-4D97-AF65-F5344CB8AC3E}">
        <p14:creationId xmlns:p14="http://schemas.microsoft.com/office/powerpoint/2010/main" val="317138620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8279F6-F75D-4D0B-CC3C-B5958C9F5C37}"/>
              </a:ext>
            </a:extLst>
          </p:cNvPr>
          <p:cNvPicPr>
            <a:picLocks noChangeAspect="1"/>
          </p:cNvPicPr>
          <p:nvPr/>
        </p:nvPicPr>
        <p:blipFill>
          <a:blip r:embed="rId2"/>
          <a:stretch>
            <a:fillRect/>
          </a:stretch>
        </p:blipFill>
        <p:spPr>
          <a:xfrm>
            <a:off x="1419359" y="222738"/>
            <a:ext cx="6305281" cy="56270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725121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Vietnam Flag">
            <a:extLst>
              <a:ext uri="{FF2B5EF4-FFF2-40B4-BE49-F238E27FC236}">
                <a16:creationId xmlns:a16="http://schemas.microsoft.com/office/drawing/2014/main" id="{658EF5D9-8F15-02F3-AA7A-C8C410F9BA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82" r="7559" b="3"/>
          <a:stretch/>
        </p:blipFill>
        <p:spPr bwMode="auto">
          <a:xfrm>
            <a:off x="4216674" y="10"/>
            <a:ext cx="4927327" cy="3750724"/>
          </a:xfrm>
          <a:custGeom>
            <a:avLst/>
            <a:gdLst/>
            <a:ahLst/>
            <a:cxnLst/>
            <a:rect l="l" t="t" r="r" b="b"/>
            <a:pathLst>
              <a:path w="6569769" h="3750734">
                <a:moveTo>
                  <a:pt x="1738471" y="0"/>
                </a:moveTo>
                <a:lnTo>
                  <a:pt x="6569769" y="0"/>
                </a:lnTo>
                <a:lnTo>
                  <a:pt x="6569769" y="3750734"/>
                </a:lnTo>
                <a:lnTo>
                  <a:pt x="0" y="3750734"/>
                </a:ln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Transparent Fish And Chips Png - Fish And Chips Png, Png Download ,  Transparent Png Image - PNGitem">
            <a:extLst>
              <a:ext uri="{FF2B5EF4-FFF2-40B4-BE49-F238E27FC236}">
                <a16:creationId xmlns:a16="http://schemas.microsoft.com/office/drawing/2014/main" id="{4D2A7997-0DF1-A45B-D89C-4DF849C0C8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7" r="2" b="13831"/>
          <a:stretch/>
        </p:blipFill>
        <p:spPr bwMode="auto">
          <a:xfrm>
            <a:off x="3136508" y="3887894"/>
            <a:ext cx="6007493" cy="2970106"/>
          </a:xfrm>
          <a:custGeom>
            <a:avLst/>
            <a:gdLst/>
            <a:ahLst/>
            <a:cxnLst/>
            <a:rect l="l" t="t" r="r" b="b"/>
            <a:pathLst>
              <a:path w="8009991" h="2970106">
                <a:moveTo>
                  <a:pt x="1376648" y="0"/>
                </a:moveTo>
                <a:lnTo>
                  <a:pt x="8009991" y="0"/>
                </a:lnTo>
                <a:lnTo>
                  <a:pt x="8009991" y="2970106"/>
                </a:lnTo>
                <a:lnTo>
                  <a:pt x="0" y="2970106"/>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How ice cream is made | Feature | RSC Education">
            <a:extLst>
              <a:ext uri="{FF2B5EF4-FFF2-40B4-BE49-F238E27FC236}">
                <a16:creationId xmlns:a16="http://schemas.microsoft.com/office/drawing/2014/main" id="{4724C0A4-5B83-3A51-F7BA-63CF7DE3EE6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789" r="26438" b="-1"/>
          <a:stretch/>
        </p:blipFill>
        <p:spPr bwMode="auto">
          <a:xfrm>
            <a:off x="20" y="10"/>
            <a:ext cx="5627313"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8960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BF3F5C-0B8F-4CB9-97E0-9C64C23315BD}"/>
              </a:ext>
            </a:extLst>
          </p:cNvPr>
          <p:cNvSpPr/>
          <p:nvPr/>
        </p:nvSpPr>
        <p:spPr>
          <a:xfrm>
            <a:off x="909850" y="784199"/>
            <a:ext cx="7251510" cy="4031873"/>
          </a:xfrm>
          <a:prstGeom prst="rect">
            <a:avLst/>
          </a:prstGeom>
        </p:spPr>
        <p:txBody>
          <a:bodyPr wrap="square">
            <a:spAutoFit/>
          </a:bodyPr>
          <a:lstStyle/>
          <a:p>
            <a:r>
              <a:rPr lang="en-GB" sz="4000" b="1" dirty="0"/>
              <a:t>Blog writing…</a:t>
            </a:r>
          </a:p>
          <a:p>
            <a:endParaRPr lang="en-GB" sz="3600" b="1" dirty="0"/>
          </a:p>
          <a:p>
            <a:endParaRPr lang="en-GB" b="1" dirty="0"/>
          </a:p>
          <a:p>
            <a:r>
              <a:rPr lang="en-GB" b="1" dirty="0"/>
              <a:t>Assessment Component 2 – 10% </a:t>
            </a:r>
            <a:r>
              <a:rPr lang="en-GB" dirty="0"/>
              <a:t>(19.01.26) </a:t>
            </a:r>
            <a:r>
              <a:rPr lang="en-GB" b="1" dirty="0"/>
              <a:t>  </a:t>
            </a:r>
            <a:endParaRPr lang="en-GB" dirty="0"/>
          </a:p>
          <a:p>
            <a:r>
              <a:rPr lang="en-GB" dirty="0"/>
              <a:t>You are asked to contribute at least two, non-assessed blogs over the period of this semester. Personal writing, in a particular style for a particular audience, these blogs will be open for comment and collaboration within the group, and act as a valuable introduction to the blog-writing process. The assessment will take the form of a third and final blog that draws on the experiences and contributions of colleagues and tutors over the life of the semester. This third blog will be assessed and should represent participants’ strongest blog to date (800 words).   </a:t>
            </a:r>
          </a:p>
        </p:txBody>
      </p:sp>
    </p:spTree>
    <p:extLst>
      <p:ext uri="{BB962C8B-B14F-4D97-AF65-F5344CB8AC3E}">
        <p14:creationId xmlns:p14="http://schemas.microsoft.com/office/powerpoint/2010/main" val="22672578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8498A0-666E-4356-AA4F-095B8F9F930A}"/>
              </a:ext>
            </a:extLst>
          </p:cNvPr>
          <p:cNvSpPr/>
          <p:nvPr/>
        </p:nvSpPr>
        <p:spPr>
          <a:xfrm>
            <a:off x="1987061" y="2081926"/>
            <a:ext cx="5547947" cy="1758623"/>
          </a:xfrm>
          <a:prstGeom prst="rect">
            <a:avLst/>
          </a:prstGeom>
        </p:spPr>
        <p:txBody>
          <a:bodyPr wrap="square">
            <a:spAutoFit/>
          </a:bodyPr>
          <a:lstStyle/>
          <a:p>
            <a:pPr marL="342900" lvl="0" indent="-342900" fontAlgn="base">
              <a:lnSpc>
                <a:spcPct val="107000"/>
              </a:lnSpc>
              <a:spcAft>
                <a:spcPts val="0"/>
              </a:spcAft>
              <a:tabLst>
                <a:tab pos="457200" algn="l"/>
              </a:tabLst>
            </a:pPr>
            <a:r>
              <a:rPr lang="en-GB" sz="2400" dirty="0">
                <a:ea typeface="Times New Roman" panose="02020603050405020304" pitchFamily="18" charset="0"/>
                <a:cs typeface="Times New Roman" panose="02020603050405020304" pitchFamily="18" charset="0"/>
              </a:rPr>
              <a:t>‘The first step in blogging is not writing them but reading them.’</a:t>
            </a:r>
          </a:p>
          <a:p>
            <a:pPr marL="342900" lvl="0" indent="-342900" fontAlgn="base">
              <a:lnSpc>
                <a:spcPct val="107000"/>
              </a:lnSpc>
              <a:spcAft>
                <a:spcPts val="0"/>
              </a:spcAft>
              <a:tabLst>
                <a:tab pos="457200" algn="l"/>
              </a:tabLst>
            </a:pPr>
            <a:endParaRPr lang="en-GB" dirty="0">
              <a:ea typeface="Times New Roman" panose="02020603050405020304" pitchFamily="18" charset="0"/>
              <a:cs typeface="Times New Roman" panose="02020603050405020304" pitchFamily="18" charset="0"/>
            </a:endParaRPr>
          </a:p>
          <a:p>
            <a:pPr marL="342900" lvl="0" indent="-342900" fontAlgn="base">
              <a:lnSpc>
                <a:spcPct val="107000"/>
              </a:lnSpc>
              <a:spcAft>
                <a:spcPts val="0"/>
              </a:spcAft>
              <a:tabLst>
                <a:tab pos="457200" algn="l"/>
              </a:tabLst>
            </a:pPr>
            <a:r>
              <a:rPr lang="en-GB" dirty="0">
                <a:ea typeface="Times New Roman" panose="02020603050405020304" pitchFamily="18" charset="0"/>
                <a:cs typeface="Times New Roman" panose="02020603050405020304" pitchFamily="18" charset="0"/>
              </a:rPr>
              <a:t>						Jeff Jarvis</a:t>
            </a:r>
          </a:p>
          <a:p>
            <a:pPr marL="342900" lvl="0" indent="-342900" fontAlgn="base">
              <a:lnSpc>
                <a:spcPct val="107000"/>
              </a:lnSpc>
              <a:spcAft>
                <a:spcPts val="0"/>
              </a:spcAft>
              <a:tabLst>
                <a:tab pos="457200" algn="l"/>
              </a:tabLst>
            </a:pPr>
            <a:endParaRPr lang="en-GB" u="sng" dirty="0">
              <a:solidFill>
                <a:srgbClr val="333333"/>
              </a:solidFill>
              <a:latin typeface="inherit"/>
              <a:ea typeface="Times New Roman" panose="02020603050405020304" pitchFamily="18" charset="0"/>
              <a:cs typeface="Times New Roman" panose="02020603050405020304" pitchFamily="18" charset="0"/>
              <a:hlinkClick r:id="rId2"/>
            </a:endParaRPr>
          </a:p>
        </p:txBody>
      </p:sp>
    </p:spTree>
    <p:extLst>
      <p:ext uri="{BB962C8B-B14F-4D97-AF65-F5344CB8AC3E}">
        <p14:creationId xmlns:p14="http://schemas.microsoft.com/office/powerpoint/2010/main" val="31342776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29862" y="462455"/>
            <a:ext cx="6858000" cy="5078313"/>
          </a:xfrm>
          <a:prstGeom prst="rect">
            <a:avLst/>
          </a:prstGeom>
          <a:noFill/>
        </p:spPr>
        <p:txBody>
          <a:bodyPr wrap="square" rtlCol="0">
            <a:spAutoFit/>
          </a:bodyPr>
          <a:lstStyle/>
          <a:p>
            <a:pPr algn="ctr"/>
            <a:r>
              <a:rPr lang="en-GB" sz="2400" b="1" dirty="0"/>
              <a:t>What is your target audience?</a:t>
            </a:r>
          </a:p>
          <a:p>
            <a:pPr algn="ctr"/>
            <a:endParaRPr lang="en-GB" sz="2400" u="sng" dirty="0"/>
          </a:p>
          <a:p>
            <a:pPr marL="342900" indent="-342900">
              <a:lnSpc>
                <a:spcPct val="150000"/>
              </a:lnSpc>
              <a:buFont typeface="Arial" panose="020B0604020202020204" pitchFamily="34" charset="0"/>
              <a:buChar char="•"/>
            </a:pPr>
            <a:r>
              <a:rPr lang="en-GB" sz="2400" dirty="0"/>
              <a:t>Teachers</a:t>
            </a:r>
          </a:p>
          <a:p>
            <a:pPr marL="342900" indent="-342900">
              <a:lnSpc>
                <a:spcPct val="150000"/>
              </a:lnSpc>
              <a:buFont typeface="Arial" panose="020B0604020202020204" pitchFamily="34" charset="0"/>
              <a:buChar char="•"/>
            </a:pPr>
            <a:r>
              <a:rPr lang="en-GB" sz="2400" dirty="0"/>
              <a:t>Academics</a:t>
            </a:r>
          </a:p>
          <a:p>
            <a:pPr marL="342900" indent="-342900">
              <a:lnSpc>
                <a:spcPct val="150000"/>
              </a:lnSpc>
              <a:buFont typeface="Arial" panose="020B0604020202020204" pitchFamily="34" charset="0"/>
              <a:buChar char="•"/>
            </a:pPr>
            <a:r>
              <a:rPr lang="en-GB" sz="2400" dirty="0"/>
              <a:t>Students</a:t>
            </a:r>
          </a:p>
          <a:p>
            <a:pPr marL="342900" indent="-342900">
              <a:lnSpc>
                <a:spcPct val="150000"/>
              </a:lnSpc>
              <a:buFont typeface="Arial" panose="020B0604020202020204" pitchFamily="34" charset="0"/>
              <a:buChar char="•"/>
            </a:pPr>
            <a:r>
              <a:rPr lang="en-GB" sz="2400" dirty="0"/>
              <a:t>Parents</a:t>
            </a:r>
          </a:p>
          <a:p>
            <a:pPr marL="342900" indent="-342900">
              <a:lnSpc>
                <a:spcPct val="150000"/>
              </a:lnSpc>
              <a:buFont typeface="Arial" panose="020B0604020202020204" pitchFamily="34" charset="0"/>
              <a:buChar char="•"/>
            </a:pPr>
            <a:r>
              <a:rPr lang="en-GB" sz="2400" dirty="0"/>
              <a:t>Policymakers</a:t>
            </a:r>
          </a:p>
          <a:p>
            <a:pPr marL="342900" indent="-342900">
              <a:lnSpc>
                <a:spcPct val="150000"/>
              </a:lnSpc>
              <a:buFont typeface="Arial" panose="020B0604020202020204" pitchFamily="34" charset="0"/>
              <a:buChar char="•"/>
            </a:pPr>
            <a:r>
              <a:rPr lang="en-GB" sz="2400" dirty="0"/>
              <a:t>Politicians</a:t>
            </a:r>
          </a:p>
          <a:p>
            <a:pPr marL="342900" indent="-342900">
              <a:lnSpc>
                <a:spcPct val="150000"/>
              </a:lnSpc>
              <a:buFont typeface="Arial" panose="020B0604020202020204" pitchFamily="34" charset="0"/>
              <a:buChar char="•"/>
            </a:pPr>
            <a:r>
              <a:rPr lang="en-GB" sz="2400" dirty="0"/>
              <a:t>Governors</a:t>
            </a:r>
          </a:p>
          <a:p>
            <a:pPr marL="342900" indent="-342900">
              <a:buFont typeface="Arial" panose="020B0604020202020204" pitchFamily="34" charset="0"/>
              <a:buChar char="•"/>
            </a:pPr>
            <a:endParaRPr lang="en-US" sz="2400" dirty="0"/>
          </a:p>
        </p:txBody>
      </p:sp>
      <p:pic>
        <p:nvPicPr>
          <p:cNvPr id="4" name="Picture 2" descr="red padded chairs">
            <a:extLst>
              <a:ext uri="{FF2B5EF4-FFF2-40B4-BE49-F238E27FC236}">
                <a16:creationId xmlns:a16="http://schemas.microsoft.com/office/drawing/2014/main" id="{F4B5D718-BFC9-476A-ADC8-8262BCCE06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5188" y="1919335"/>
            <a:ext cx="4695406" cy="2643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8676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207" y="179239"/>
            <a:ext cx="8744607" cy="5291395"/>
          </a:xfrm>
          <a:prstGeom prst="rect">
            <a:avLst/>
          </a:prstGeom>
        </p:spPr>
      </p:pic>
    </p:spTree>
    <p:extLst>
      <p:ext uri="{BB962C8B-B14F-4D97-AF65-F5344CB8AC3E}">
        <p14:creationId xmlns:p14="http://schemas.microsoft.com/office/powerpoint/2010/main" val="20180990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654" y="68492"/>
            <a:ext cx="8807670" cy="5517756"/>
          </a:xfrm>
          <a:prstGeom prst="rect">
            <a:avLst/>
          </a:prstGeom>
        </p:spPr>
      </p:pic>
    </p:spTree>
    <p:extLst>
      <p:ext uri="{BB962C8B-B14F-4D97-AF65-F5344CB8AC3E}">
        <p14:creationId xmlns:p14="http://schemas.microsoft.com/office/powerpoint/2010/main" val="26998496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589" y="485361"/>
            <a:ext cx="8290536" cy="46588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83345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6234" y="478221"/>
            <a:ext cx="7793421" cy="4801314"/>
          </a:xfrm>
          <a:prstGeom prst="rect">
            <a:avLst/>
          </a:prstGeom>
          <a:noFill/>
        </p:spPr>
        <p:txBody>
          <a:bodyPr wrap="square" rtlCol="0">
            <a:spAutoFit/>
          </a:bodyPr>
          <a:lstStyle/>
          <a:p>
            <a:pPr algn="ctr"/>
            <a:r>
              <a:rPr lang="en-US" sz="2400" b="1" dirty="0"/>
              <a:t>What to write about?</a:t>
            </a:r>
          </a:p>
          <a:p>
            <a:pPr algn="ctr"/>
            <a:endParaRPr lang="en-US" dirty="0"/>
          </a:p>
          <a:p>
            <a:pPr marL="285750" lvl="0" indent="-285750">
              <a:buFont typeface="Arial" panose="020B0604020202020204" pitchFamily="34" charset="0"/>
              <a:buChar char="•"/>
            </a:pPr>
            <a:r>
              <a:rPr lang="en-GB" sz="2400" dirty="0"/>
              <a:t>Current affairs</a:t>
            </a:r>
          </a:p>
          <a:p>
            <a:pPr marL="285750" lvl="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dirty="0"/>
              <a:t>R</a:t>
            </a:r>
            <a:r>
              <a:rPr lang="en-US" sz="2400" dirty="0"/>
              <a:t>eflections</a:t>
            </a:r>
          </a:p>
          <a:p>
            <a:pPr marL="285750" lvl="0" indent="-285750">
              <a:buFont typeface="Arial" panose="020B0604020202020204" pitchFamily="34" charset="0"/>
              <a:buChar char="•"/>
            </a:pPr>
            <a:endParaRPr lang="en-US" sz="2400" dirty="0"/>
          </a:p>
          <a:p>
            <a:pPr marL="285750" lvl="0" indent="-285750">
              <a:buFont typeface="Arial" panose="020B0604020202020204" pitchFamily="34" charset="0"/>
              <a:buChar char="•"/>
            </a:pPr>
            <a:r>
              <a:rPr lang="en-US" sz="2400" dirty="0"/>
              <a:t>Recommendations for articles, books, websites</a:t>
            </a:r>
          </a:p>
          <a:p>
            <a:r>
              <a:rPr lang="en-US" sz="2400" dirty="0"/>
              <a:t> </a:t>
            </a:r>
          </a:p>
          <a:p>
            <a:pPr marL="285750" lvl="0" indent="-285750">
              <a:buFont typeface="Arial" panose="020B0604020202020204" pitchFamily="34" charset="0"/>
              <a:buChar char="•"/>
            </a:pPr>
            <a:r>
              <a:rPr lang="en-US" sz="2400" dirty="0"/>
              <a:t>Projects </a:t>
            </a:r>
            <a:r>
              <a:rPr lang="en-GB" sz="2400" dirty="0"/>
              <a:t>and research findings</a:t>
            </a:r>
          </a:p>
          <a:p>
            <a:pPr lvl="0"/>
            <a:r>
              <a:rPr lang="en-US" sz="2400" dirty="0"/>
              <a:t> </a:t>
            </a:r>
          </a:p>
          <a:p>
            <a:pPr marL="285750" lvl="0" indent="-285750">
              <a:buFont typeface="Arial" panose="020B0604020202020204" pitchFamily="34" charset="0"/>
              <a:buChar char="•"/>
            </a:pPr>
            <a:r>
              <a:rPr lang="en-US" sz="2400" dirty="0"/>
              <a:t>Useful tips or activities</a:t>
            </a:r>
          </a:p>
          <a:p>
            <a:pPr lvl="0"/>
            <a:endParaRPr lang="en-US" sz="2400" dirty="0"/>
          </a:p>
          <a:p>
            <a:pPr marL="285750" lvl="0" indent="-285750">
              <a:buFont typeface="Arial" panose="020B0604020202020204" pitchFamily="34" charset="0"/>
              <a:buChar char="•"/>
            </a:pPr>
            <a:r>
              <a:rPr lang="en-US" sz="2400" dirty="0"/>
              <a:t>Reports from conferences</a:t>
            </a:r>
          </a:p>
        </p:txBody>
      </p:sp>
    </p:spTree>
    <p:extLst>
      <p:ext uri="{BB962C8B-B14F-4D97-AF65-F5344CB8AC3E}">
        <p14:creationId xmlns:p14="http://schemas.microsoft.com/office/powerpoint/2010/main" val="35447052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grilling hot dogs&#10;&#10;Description automatically generated with medium confidence">
            <a:extLst>
              <a:ext uri="{FF2B5EF4-FFF2-40B4-BE49-F238E27FC236}">
                <a16:creationId xmlns:a16="http://schemas.microsoft.com/office/drawing/2014/main" id="{F6195042-2A32-4539-BF0C-06485687907F}"/>
              </a:ext>
            </a:extLst>
          </p:cNvPr>
          <p:cNvPicPr>
            <a:picLocks noChangeAspect="1"/>
          </p:cNvPicPr>
          <p:nvPr/>
        </p:nvPicPr>
        <p:blipFill>
          <a:blip r:embed="rId2"/>
          <a:stretch>
            <a:fillRect/>
          </a:stretch>
        </p:blipFill>
        <p:spPr>
          <a:xfrm>
            <a:off x="1268595" y="1041149"/>
            <a:ext cx="6606810" cy="4404540"/>
          </a:xfrm>
          <a:prstGeom prst="rect">
            <a:avLst/>
          </a:prstGeom>
        </p:spPr>
      </p:pic>
      <p:sp>
        <p:nvSpPr>
          <p:cNvPr id="3" name="Rectangle 2">
            <a:extLst>
              <a:ext uri="{FF2B5EF4-FFF2-40B4-BE49-F238E27FC236}">
                <a16:creationId xmlns:a16="http://schemas.microsoft.com/office/drawing/2014/main" id="{4A20A48C-EF00-488F-9FB1-632446C429BE}"/>
              </a:ext>
            </a:extLst>
          </p:cNvPr>
          <p:cNvSpPr/>
          <p:nvPr/>
        </p:nvSpPr>
        <p:spPr>
          <a:xfrm>
            <a:off x="1963492" y="297884"/>
            <a:ext cx="5911913" cy="424732"/>
          </a:xfrm>
          <a:prstGeom prst="rect">
            <a:avLst/>
          </a:prstGeom>
        </p:spPr>
        <p:txBody>
          <a:bodyPr wrap="square">
            <a:spAutoFit/>
          </a:bodyPr>
          <a:lstStyle/>
          <a:p>
            <a:pPr>
              <a:lnSpc>
                <a:spcPct val="90000"/>
              </a:lnSpc>
              <a:spcBef>
                <a:spcPct val="0"/>
              </a:spcBef>
              <a:spcAft>
                <a:spcPts val="800"/>
              </a:spcAft>
            </a:pPr>
            <a:r>
              <a:rPr lang="en-US" sz="2400" b="1" dirty="0"/>
              <a:t>What is it that you really want to say…?</a:t>
            </a:r>
          </a:p>
        </p:txBody>
      </p:sp>
    </p:spTree>
    <p:extLst>
      <p:ext uri="{BB962C8B-B14F-4D97-AF65-F5344CB8AC3E}">
        <p14:creationId xmlns:p14="http://schemas.microsoft.com/office/powerpoint/2010/main" val="15236666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610FE0-2892-EFC9-D794-9BAC65B0EFF6}"/>
              </a:ext>
            </a:extLst>
          </p:cNvPr>
          <p:cNvSpPr txBox="1"/>
          <p:nvPr/>
        </p:nvSpPr>
        <p:spPr>
          <a:xfrm>
            <a:off x="-841247" y="225918"/>
            <a:ext cx="8083296" cy="470000"/>
          </a:xfrm>
          <a:prstGeom prst="rect">
            <a:avLst/>
          </a:prstGeom>
          <a:noFill/>
        </p:spPr>
        <p:txBody>
          <a:bodyPr wrap="square">
            <a:spAutoFit/>
          </a:bodyPr>
          <a:lstStyle/>
          <a:p>
            <a:pPr algn="ct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b="1" kern="100" dirty="0">
                <a:effectLst/>
                <a:ea typeface="Aptos" panose="020B0004020202020204" pitchFamily="34" charset="0"/>
                <a:cs typeface="Times New Roman" panose="02020603050405020304" pitchFamily="18" charset="0"/>
              </a:rPr>
              <a:t>Writing as painting a picture</a:t>
            </a:r>
            <a:endParaRPr lang="en-GB" sz="1800" b="1" kern="100" dirty="0">
              <a:effectLst/>
              <a:ea typeface="Aptos" panose="020B0004020202020204" pitchFamily="34" charset="0"/>
              <a:cs typeface="Times New Roman" panose="02020603050405020304" pitchFamily="18" charset="0"/>
            </a:endParaRPr>
          </a:p>
        </p:txBody>
      </p:sp>
      <p:pic>
        <p:nvPicPr>
          <p:cNvPr id="5" name="Picture 4" descr="A painting of a lake surrounded by mountains&#10;&#10;Description automatically generated">
            <a:extLst>
              <a:ext uri="{FF2B5EF4-FFF2-40B4-BE49-F238E27FC236}">
                <a16:creationId xmlns:a16="http://schemas.microsoft.com/office/drawing/2014/main" id="{BF41D21F-39AA-3E3F-6C07-0D5B1F78D38C}"/>
              </a:ext>
            </a:extLst>
          </p:cNvPr>
          <p:cNvPicPr>
            <a:picLocks noChangeAspect="1"/>
          </p:cNvPicPr>
          <p:nvPr/>
        </p:nvPicPr>
        <p:blipFill>
          <a:blip r:embed="rId2"/>
          <a:stretch>
            <a:fillRect/>
          </a:stretch>
        </p:blipFill>
        <p:spPr>
          <a:xfrm>
            <a:off x="1603278" y="906070"/>
            <a:ext cx="5937443" cy="3408813"/>
          </a:xfrm>
          <a:prstGeom prst="rect">
            <a:avLst/>
          </a:prstGeom>
        </p:spPr>
      </p:pic>
      <p:sp>
        <p:nvSpPr>
          <p:cNvPr id="2" name="TextBox 1">
            <a:extLst>
              <a:ext uri="{FF2B5EF4-FFF2-40B4-BE49-F238E27FC236}">
                <a16:creationId xmlns:a16="http://schemas.microsoft.com/office/drawing/2014/main" id="{4EB33DD4-55B0-E7BA-9D17-B74410753F67}"/>
              </a:ext>
            </a:extLst>
          </p:cNvPr>
          <p:cNvSpPr txBox="1"/>
          <p:nvPr/>
        </p:nvSpPr>
        <p:spPr>
          <a:xfrm>
            <a:off x="1193291" y="4465880"/>
            <a:ext cx="6757416" cy="1202637"/>
          </a:xfrm>
          <a:prstGeom prst="rect">
            <a:avLst/>
          </a:prstGeom>
          <a:noFill/>
        </p:spPr>
        <p:txBody>
          <a:bodyPr wrap="square">
            <a:spAutoFit/>
          </a:bodyPr>
          <a:lstStyle/>
          <a:p>
            <a:pPr algn="ctr">
              <a:lnSpc>
                <a:spcPct val="107000"/>
              </a:lnSpc>
              <a:spcAft>
                <a:spcPts val="800"/>
              </a:spcAft>
            </a:pPr>
            <a:r>
              <a:rPr lang="en-GB" sz="2400" kern="100" dirty="0">
                <a:effectLst/>
                <a:ea typeface="Aptos" panose="020B0004020202020204" pitchFamily="34" charset="0"/>
                <a:cs typeface="Times New Roman" panose="02020603050405020304" pitchFamily="18" charset="0"/>
              </a:rPr>
              <a:t>‘</a:t>
            </a:r>
            <a:r>
              <a:rPr lang="en-GB" sz="2000" kern="100" dirty="0">
                <a:effectLst/>
                <a:ea typeface="Aptos" panose="020B0004020202020204" pitchFamily="34" charset="0"/>
                <a:cs typeface="Times New Roman" panose="02020603050405020304" pitchFamily="18" charset="0"/>
              </a:rPr>
              <a:t>A blog can be a retreat. A tiny, uncluttered oasis… </a:t>
            </a: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An affordable, little virtual space that is just your own’ </a:t>
            </a:r>
          </a:p>
          <a:p>
            <a:pPr>
              <a:lnSpc>
                <a:spcPct val="107000"/>
              </a:lnSpc>
              <a:spcAft>
                <a:spcPts val="800"/>
              </a:spcAft>
            </a:pPr>
            <a:r>
              <a:rPr lang="en-GB" kern="100" dirty="0">
                <a:effectLst/>
                <a:ea typeface="Aptos" panose="020B0004020202020204" pitchFamily="34" charset="0"/>
                <a:cs typeface="Times New Roman" panose="02020603050405020304" pitchFamily="18" charset="0"/>
              </a:rPr>
              <a:t>					Pat Thompson</a:t>
            </a:r>
          </a:p>
        </p:txBody>
      </p:sp>
    </p:spTree>
    <p:extLst>
      <p:ext uri="{BB962C8B-B14F-4D97-AF65-F5344CB8AC3E}">
        <p14:creationId xmlns:p14="http://schemas.microsoft.com/office/powerpoint/2010/main" val="88741122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1641" y="-120751"/>
            <a:ext cx="8066689" cy="6032421"/>
          </a:xfrm>
          <a:prstGeom prst="rect">
            <a:avLst/>
          </a:prstGeom>
          <a:noFill/>
        </p:spPr>
        <p:txBody>
          <a:bodyPr wrap="square" rtlCol="0">
            <a:spAutoFit/>
          </a:bodyPr>
          <a:lstStyle/>
          <a:p>
            <a:pPr algn="ctr">
              <a:lnSpc>
                <a:spcPct val="200000"/>
              </a:lnSpc>
            </a:pPr>
            <a:r>
              <a:rPr lang="en-GB" sz="2400" b="1" dirty="0"/>
              <a:t>Top tips</a:t>
            </a:r>
          </a:p>
          <a:p>
            <a:pPr marL="285750" indent="-285750">
              <a:lnSpc>
                <a:spcPct val="200000"/>
              </a:lnSpc>
              <a:buFont typeface="Arial" panose="020B0604020202020204" pitchFamily="34" charset="0"/>
              <a:buChar char="•"/>
            </a:pPr>
            <a:r>
              <a:rPr lang="en-GB" sz="2000" dirty="0"/>
              <a:t>Short story; beginning, middle &amp; end</a:t>
            </a:r>
          </a:p>
          <a:p>
            <a:pPr marL="285750" indent="-285750">
              <a:lnSpc>
                <a:spcPct val="200000"/>
              </a:lnSpc>
              <a:buFont typeface="Arial" panose="020B0604020202020204" pitchFamily="34" charset="0"/>
              <a:buChar char="•"/>
            </a:pPr>
            <a:r>
              <a:rPr lang="en-GB" sz="2000" dirty="0"/>
              <a:t>Key messages</a:t>
            </a:r>
          </a:p>
          <a:p>
            <a:pPr marL="285750" indent="-285750">
              <a:lnSpc>
                <a:spcPct val="200000"/>
              </a:lnSpc>
              <a:buFont typeface="Arial" panose="020B0604020202020204" pitchFamily="34" charset="0"/>
              <a:buChar char="•"/>
            </a:pPr>
            <a:r>
              <a:rPr lang="en-GB" sz="2000" dirty="0"/>
              <a:t>Find your voice; don’t try to be something you’re not</a:t>
            </a:r>
          </a:p>
          <a:p>
            <a:pPr marL="285750" indent="-285750">
              <a:lnSpc>
                <a:spcPct val="200000"/>
              </a:lnSpc>
              <a:buFont typeface="Arial" panose="020B0604020202020204" pitchFamily="34" charset="0"/>
              <a:buChar char="•"/>
            </a:pPr>
            <a:r>
              <a:rPr lang="en-GB" sz="2000" dirty="0"/>
              <a:t>Take a stance – don’t sit on the fence</a:t>
            </a:r>
          </a:p>
          <a:p>
            <a:pPr marL="285750" indent="-285750">
              <a:lnSpc>
                <a:spcPct val="200000"/>
              </a:lnSpc>
              <a:buFont typeface="Arial" panose="020B0604020202020204" pitchFamily="34" charset="0"/>
              <a:buChar char="•"/>
            </a:pPr>
            <a:r>
              <a:rPr lang="en-GB" sz="2000" dirty="0"/>
              <a:t>Jargon-free; spell it out</a:t>
            </a:r>
          </a:p>
          <a:p>
            <a:pPr marL="285750" indent="-285750">
              <a:lnSpc>
                <a:spcPct val="200000"/>
              </a:lnSpc>
              <a:buFont typeface="Arial" panose="020B0604020202020204" pitchFamily="34" charset="0"/>
              <a:buChar char="•"/>
            </a:pPr>
            <a:r>
              <a:rPr lang="en-GB" sz="2000" dirty="0"/>
              <a:t>Critical friends</a:t>
            </a:r>
          </a:p>
          <a:p>
            <a:pPr marL="285750" indent="-285750">
              <a:lnSpc>
                <a:spcPct val="200000"/>
              </a:lnSpc>
              <a:buFont typeface="Arial" panose="020B0604020202020204" pitchFamily="34" charset="0"/>
              <a:buChar char="•"/>
            </a:pPr>
            <a:r>
              <a:rPr lang="en-GB" sz="2000" dirty="0"/>
              <a:t>Play nice!</a:t>
            </a:r>
          </a:p>
          <a:p>
            <a:pPr marL="285750" indent="-285750">
              <a:lnSpc>
                <a:spcPct val="200000"/>
              </a:lnSpc>
              <a:buFont typeface="Arial" panose="020B0604020202020204" pitchFamily="34" charset="0"/>
              <a:buChar char="•"/>
            </a:pPr>
            <a:r>
              <a:rPr lang="en-GB" sz="2000" dirty="0"/>
              <a:t>Must be engaging – written artistry</a:t>
            </a:r>
          </a:p>
          <a:p>
            <a:pPr marL="285750" indent="-285750">
              <a:buFont typeface="Arial" panose="020B0604020202020204" pitchFamily="34" charset="0"/>
              <a:buChar char="•"/>
            </a:pPr>
            <a:endParaRPr lang="en-US" dirty="0"/>
          </a:p>
        </p:txBody>
      </p:sp>
      <p:pic>
        <p:nvPicPr>
          <p:cNvPr id="3" name="Picture 2" descr="Pencil Writing clipart images - Clipart World">
            <a:extLst>
              <a:ext uri="{FF2B5EF4-FFF2-40B4-BE49-F238E27FC236}">
                <a16:creationId xmlns:a16="http://schemas.microsoft.com/office/drawing/2014/main" id="{88EADB3C-0532-CE80-04DE-89AF52791E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8247183" y="240994"/>
            <a:ext cx="590301" cy="846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43218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4A69EC-C943-BC3C-C86F-0F51FB394F7D}"/>
              </a:ext>
            </a:extLst>
          </p:cNvPr>
          <p:cNvPicPr>
            <a:picLocks noChangeAspect="1"/>
          </p:cNvPicPr>
          <p:nvPr/>
        </p:nvPicPr>
        <p:blipFill>
          <a:blip r:embed="rId2"/>
          <a:stretch>
            <a:fillRect/>
          </a:stretch>
        </p:blipFill>
        <p:spPr>
          <a:xfrm>
            <a:off x="371197" y="555693"/>
            <a:ext cx="3750929" cy="3203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79E92A35-6E35-7152-369A-9284E48EC6DA}"/>
              </a:ext>
            </a:extLst>
          </p:cNvPr>
          <p:cNvPicPr>
            <a:picLocks noChangeAspect="1"/>
          </p:cNvPicPr>
          <p:nvPr/>
        </p:nvPicPr>
        <p:blipFill>
          <a:blip r:embed="rId3"/>
          <a:stretch>
            <a:fillRect/>
          </a:stretch>
        </p:blipFill>
        <p:spPr>
          <a:xfrm>
            <a:off x="4990757" y="555693"/>
            <a:ext cx="3863097" cy="3203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83E104A2-6F07-8B0B-1BB7-4489B49C7772}"/>
              </a:ext>
            </a:extLst>
          </p:cNvPr>
          <p:cNvPicPr>
            <a:picLocks noChangeAspect="1"/>
          </p:cNvPicPr>
          <p:nvPr/>
        </p:nvPicPr>
        <p:blipFill>
          <a:blip r:embed="rId4"/>
          <a:stretch>
            <a:fillRect/>
          </a:stretch>
        </p:blipFill>
        <p:spPr>
          <a:xfrm>
            <a:off x="2467526" y="2004646"/>
            <a:ext cx="4208947" cy="3505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850408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56841" y="5414070"/>
            <a:ext cx="184731" cy="369332"/>
          </a:xfrm>
          <a:prstGeom prst="rect">
            <a:avLst/>
          </a:prstGeom>
        </p:spPr>
        <p:txBody>
          <a:bodyPr wrap="none">
            <a:spAutoFit/>
          </a:bodyPr>
          <a:lstStyle/>
          <a:p>
            <a:endParaRPr lang="en-GB" b="1" i="1" dirty="0"/>
          </a:p>
        </p:txBody>
      </p:sp>
      <p:pic>
        <p:nvPicPr>
          <p:cNvPr id="5" name="Picture 4">
            <a:extLst>
              <a:ext uri="{FF2B5EF4-FFF2-40B4-BE49-F238E27FC236}">
                <a16:creationId xmlns:a16="http://schemas.microsoft.com/office/drawing/2014/main" id="{F7CE3EED-430A-4934-9FCF-FFBF4FDCD4C0}"/>
              </a:ext>
            </a:extLst>
          </p:cNvPr>
          <p:cNvPicPr>
            <a:picLocks noChangeAspect="1"/>
          </p:cNvPicPr>
          <p:nvPr/>
        </p:nvPicPr>
        <p:blipFill>
          <a:blip r:embed="rId2"/>
          <a:stretch>
            <a:fillRect/>
          </a:stretch>
        </p:blipFill>
        <p:spPr>
          <a:xfrm>
            <a:off x="3453955" y="284112"/>
            <a:ext cx="5193638" cy="5275385"/>
          </a:xfrm>
          <a:prstGeom prst="rect">
            <a:avLst/>
          </a:prstGeom>
          <a:ln>
            <a:solidFill>
              <a:schemeClr val="tx1"/>
            </a:solidFill>
          </a:ln>
        </p:spPr>
      </p:pic>
      <p:pic>
        <p:nvPicPr>
          <p:cNvPr id="6" name="Picture 5">
            <a:extLst>
              <a:ext uri="{FF2B5EF4-FFF2-40B4-BE49-F238E27FC236}">
                <a16:creationId xmlns:a16="http://schemas.microsoft.com/office/drawing/2014/main" id="{A9D2DBC8-9425-45C9-8557-E0D73FE442D9}"/>
              </a:ext>
            </a:extLst>
          </p:cNvPr>
          <p:cNvPicPr>
            <a:picLocks noChangeAspect="1"/>
          </p:cNvPicPr>
          <p:nvPr/>
        </p:nvPicPr>
        <p:blipFill>
          <a:blip r:embed="rId3"/>
          <a:stretch>
            <a:fillRect/>
          </a:stretch>
        </p:blipFill>
        <p:spPr>
          <a:xfrm>
            <a:off x="462337" y="266530"/>
            <a:ext cx="2470218" cy="2558562"/>
          </a:xfrm>
          <a:prstGeom prst="rect">
            <a:avLst/>
          </a:prstGeom>
          <a:ln>
            <a:solidFill>
              <a:schemeClr val="tx1"/>
            </a:solidFill>
          </a:ln>
        </p:spPr>
      </p:pic>
      <p:pic>
        <p:nvPicPr>
          <p:cNvPr id="7" name="Picture 6">
            <a:extLst>
              <a:ext uri="{FF2B5EF4-FFF2-40B4-BE49-F238E27FC236}">
                <a16:creationId xmlns:a16="http://schemas.microsoft.com/office/drawing/2014/main" id="{9626378A-7C79-4107-BEDB-1B302DA6D11B}"/>
              </a:ext>
            </a:extLst>
          </p:cNvPr>
          <p:cNvPicPr>
            <a:picLocks noChangeAspect="1"/>
          </p:cNvPicPr>
          <p:nvPr/>
        </p:nvPicPr>
        <p:blipFill>
          <a:blip r:embed="rId4"/>
          <a:stretch>
            <a:fillRect/>
          </a:stretch>
        </p:blipFill>
        <p:spPr>
          <a:xfrm>
            <a:off x="462337" y="2948185"/>
            <a:ext cx="2470218" cy="2650551"/>
          </a:xfrm>
          <a:prstGeom prst="rect">
            <a:avLst/>
          </a:prstGeom>
          <a:ln>
            <a:solidFill>
              <a:schemeClr val="tx1"/>
            </a:solidFill>
          </a:ln>
        </p:spPr>
      </p:pic>
    </p:spTree>
    <p:extLst>
      <p:ext uri="{BB962C8B-B14F-4D97-AF65-F5344CB8AC3E}">
        <p14:creationId xmlns:p14="http://schemas.microsoft.com/office/powerpoint/2010/main" val="21902058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6031" y="168782"/>
            <a:ext cx="6851937" cy="6309420"/>
          </a:xfrm>
          <a:prstGeom prst="rect">
            <a:avLst/>
          </a:prstGeom>
        </p:spPr>
        <p:txBody>
          <a:bodyPr wrap="square">
            <a:spAutoFit/>
          </a:bodyPr>
          <a:lstStyle/>
          <a:p>
            <a:pPr algn="ctr">
              <a:defRPr/>
            </a:pPr>
            <a:r>
              <a:rPr lang="en-GB" sz="3200" b="1" dirty="0"/>
              <a:t>Blog ideas…</a:t>
            </a:r>
          </a:p>
          <a:p>
            <a:pPr>
              <a:defRPr/>
            </a:pPr>
            <a:endParaRPr lang="en-GB" u="sng" dirty="0"/>
          </a:p>
          <a:p>
            <a:pPr>
              <a:defRPr/>
            </a:pPr>
            <a:endParaRPr lang="en-US" altLang="en-US" sz="1400" dirty="0">
              <a:solidFill>
                <a:schemeClr val="accent1">
                  <a:lumMod val="75000"/>
                </a:schemeClr>
              </a:solidFill>
            </a:endParaRPr>
          </a:p>
          <a:p>
            <a:pPr>
              <a:defRPr/>
            </a:pPr>
            <a:r>
              <a:rPr lang="en-GB" altLang="en-US" sz="1400" u="sng" dirty="0"/>
              <a:t>Yr Athrofa</a:t>
            </a:r>
          </a:p>
          <a:p>
            <a:pPr>
              <a:defRPr/>
            </a:pPr>
            <a:r>
              <a:rPr lang="en-US" altLang="en-US" sz="1400" u="sng" dirty="0">
                <a:solidFill>
                  <a:srgbClr val="00B0F0"/>
                </a:solidFill>
                <a:hlinkClick r:id="rId2"/>
              </a:rPr>
              <a:t>http://athrofa.cymru/blog-2/</a:t>
            </a:r>
            <a:endParaRPr lang="en-US" altLang="en-US" sz="1400" u="sng" dirty="0">
              <a:solidFill>
                <a:srgbClr val="00B0F0"/>
              </a:solidFill>
            </a:endParaRPr>
          </a:p>
          <a:p>
            <a:pPr>
              <a:defRPr/>
            </a:pPr>
            <a:endParaRPr lang="en-GB" altLang="en-US" sz="1400" u="sng" dirty="0">
              <a:solidFill>
                <a:srgbClr val="00B0F0"/>
              </a:solidFill>
            </a:endParaRPr>
          </a:p>
          <a:p>
            <a:pPr>
              <a:defRPr/>
            </a:pPr>
            <a:r>
              <a:rPr lang="en-GB" altLang="en-US" sz="1400" u="sng" dirty="0"/>
              <a:t>Welsh Government: Curriculum for Wales</a:t>
            </a:r>
          </a:p>
          <a:p>
            <a:pPr>
              <a:defRPr/>
            </a:pPr>
            <a:r>
              <a:rPr lang="en-US" altLang="en-US" sz="1400" u="sng" dirty="0">
                <a:solidFill>
                  <a:schemeClr val="accent1">
                    <a:lumMod val="75000"/>
                  </a:schemeClr>
                </a:solidFill>
              </a:rPr>
              <a:t>https://curriculumforwales.gov.wales/</a:t>
            </a:r>
            <a:endParaRPr lang="en-US" altLang="en-US" sz="1400" u="sng" dirty="0">
              <a:solidFill>
                <a:srgbClr val="00B0F0"/>
              </a:solidFill>
            </a:endParaRPr>
          </a:p>
          <a:p>
            <a:pPr>
              <a:defRPr/>
            </a:pPr>
            <a:endParaRPr lang="en-GB" altLang="en-US" sz="1400" u="sng" dirty="0"/>
          </a:p>
          <a:p>
            <a:pPr>
              <a:defRPr/>
            </a:pPr>
            <a:r>
              <a:rPr lang="en-GB" altLang="en-US" sz="1400" u="sng" dirty="0"/>
              <a:t>Gareth Evans</a:t>
            </a:r>
          </a:p>
          <a:p>
            <a:pPr>
              <a:defRPr/>
            </a:pPr>
            <a:r>
              <a:rPr lang="en-GB" altLang="en-US" sz="1400" u="sng" dirty="0">
                <a:solidFill>
                  <a:srgbClr val="00B0F0"/>
                </a:solidFill>
                <a:hlinkClick r:id="rId3"/>
              </a:rPr>
              <a:t>https://welsheducationmatters.wordpress.com/</a:t>
            </a:r>
            <a:endParaRPr lang="en-GB" altLang="en-US" sz="1400" u="sng" dirty="0">
              <a:solidFill>
                <a:srgbClr val="00B0F0"/>
              </a:solidFill>
            </a:endParaRPr>
          </a:p>
          <a:p>
            <a:pPr>
              <a:defRPr/>
            </a:pPr>
            <a:endParaRPr lang="en-GB" altLang="en-US" sz="1400" u="sng" dirty="0"/>
          </a:p>
          <a:p>
            <a:pPr>
              <a:defRPr/>
            </a:pPr>
            <a:r>
              <a:rPr lang="en-GB" altLang="en-US" sz="1400" u="sng" dirty="0" err="1"/>
              <a:t>Wonkhe</a:t>
            </a:r>
            <a:endParaRPr lang="en-GB" altLang="en-US" sz="1400" u="sng" dirty="0"/>
          </a:p>
          <a:p>
            <a:pPr>
              <a:defRPr/>
            </a:pPr>
            <a:r>
              <a:rPr lang="en-GB" altLang="en-US" sz="1400" u="sng" dirty="0"/>
              <a:t>https://wonkhe.com/blog-themes/wonk-corner/</a:t>
            </a:r>
          </a:p>
          <a:p>
            <a:pPr>
              <a:defRPr/>
            </a:pPr>
            <a:endParaRPr lang="en-GB" altLang="en-US" sz="1400" u="sng" dirty="0"/>
          </a:p>
          <a:p>
            <a:pPr>
              <a:defRPr/>
            </a:pPr>
            <a:r>
              <a:rPr lang="en-GB" altLang="en-US" sz="1400" u="sng" dirty="0" err="1"/>
              <a:t>TeacherToolkit</a:t>
            </a:r>
            <a:endParaRPr lang="en-GB" altLang="en-US" sz="1400" u="sng" dirty="0"/>
          </a:p>
          <a:p>
            <a:pPr>
              <a:defRPr/>
            </a:pPr>
            <a:r>
              <a:rPr lang="en-GB" altLang="en-US" sz="1400" u="sng" dirty="0">
                <a:hlinkClick r:id="rId4"/>
              </a:rPr>
              <a:t>https://www.teachertoolkit.co.uk/blog/</a:t>
            </a:r>
            <a:endParaRPr lang="en-GB" altLang="en-US" sz="1400" u="sng" dirty="0"/>
          </a:p>
          <a:p>
            <a:pPr>
              <a:defRPr/>
            </a:pPr>
            <a:endParaRPr lang="en-GB" altLang="en-US" sz="1400" u="sng" dirty="0"/>
          </a:p>
          <a:p>
            <a:pPr>
              <a:defRPr/>
            </a:pPr>
            <a:r>
              <a:rPr lang="en-GB" altLang="en-US" sz="1400" u="sng" dirty="0"/>
              <a:t>Debra Kidd</a:t>
            </a:r>
          </a:p>
          <a:p>
            <a:pPr>
              <a:defRPr/>
            </a:pPr>
            <a:r>
              <a:rPr lang="en-GB" altLang="en-US" sz="1400" u="sng" dirty="0">
                <a:solidFill>
                  <a:schemeClr val="accent1">
                    <a:lumMod val="75000"/>
                  </a:schemeClr>
                </a:solidFill>
                <a:hlinkClick r:id="rId5"/>
              </a:rPr>
              <a:t>https://debrakidd.wordpress.com/</a:t>
            </a:r>
            <a:endParaRPr lang="en-GB" altLang="en-US" sz="1400" u="sng" dirty="0">
              <a:solidFill>
                <a:schemeClr val="accent1">
                  <a:lumMod val="75000"/>
                </a:schemeClr>
              </a:solidFill>
            </a:endParaRPr>
          </a:p>
          <a:p>
            <a:pPr>
              <a:defRPr/>
            </a:pPr>
            <a:endParaRPr lang="en-GB" altLang="en-US" sz="1400" u="sng" dirty="0">
              <a:solidFill>
                <a:schemeClr val="accent1">
                  <a:lumMod val="75000"/>
                </a:schemeClr>
              </a:solidFill>
            </a:endParaRPr>
          </a:p>
          <a:p>
            <a:pPr>
              <a:defRPr/>
            </a:pPr>
            <a:r>
              <a:rPr lang="en-GB" altLang="en-US" sz="1400" u="sng" dirty="0"/>
              <a:t>Pat Thomson</a:t>
            </a:r>
          </a:p>
          <a:p>
            <a:pPr>
              <a:defRPr/>
            </a:pPr>
            <a:r>
              <a:rPr lang="en-GB" altLang="en-US" sz="1400" u="sng" dirty="0">
                <a:solidFill>
                  <a:schemeClr val="accent1">
                    <a:lumMod val="75000"/>
                  </a:schemeClr>
                </a:solidFill>
                <a:hlinkClick r:id="rId6"/>
              </a:rPr>
              <a:t>https://patthomson.net/</a:t>
            </a:r>
            <a:endParaRPr lang="en-GB" altLang="en-US" sz="1400" u="sng" dirty="0">
              <a:solidFill>
                <a:schemeClr val="accent1">
                  <a:lumMod val="75000"/>
                </a:schemeClr>
              </a:solidFill>
            </a:endParaRPr>
          </a:p>
          <a:p>
            <a:pPr>
              <a:defRPr/>
            </a:pPr>
            <a:endParaRPr lang="en-GB" altLang="en-US" sz="1400" u="sng" dirty="0">
              <a:solidFill>
                <a:schemeClr val="accent1">
                  <a:lumMod val="75000"/>
                </a:schemeClr>
              </a:solidFill>
            </a:endParaRPr>
          </a:p>
          <a:p>
            <a:pPr>
              <a:defRPr/>
            </a:pPr>
            <a:endParaRPr lang="en-GB" altLang="en-US" sz="1400" u="sng" dirty="0">
              <a:solidFill>
                <a:schemeClr val="accent1">
                  <a:lumMod val="75000"/>
                </a:schemeClr>
              </a:solidFill>
            </a:endParaRPr>
          </a:p>
          <a:p>
            <a:pPr>
              <a:defRPr/>
            </a:pPr>
            <a:endParaRPr lang="en-GB" altLang="en-US" u="sng" dirty="0">
              <a:solidFill>
                <a:schemeClr val="accent6">
                  <a:lumMod val="60000"/>
                  <a:lumOff val="40000"/>
                </a:schemeClr>
              </a:solidFill>
            </a:endParaRPr>
          </a:p>
        </p:txBody>
      </p:sp>
    </p:spTree>
    <p:extLst>
      <p:ext uri="{BB962C8B-B14F-4D97-AF65-F5344CB8AC3E}">
        <p14:creationId xmlns:p14="http://schemas.microsoft.com/office/powerpoint/2010/main" val="187948509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68214" y="314126"/>
            <a:ext cx="7785243" cy="5031598"/>
          </a:xfrm>
          <a:prstGeom prst="rect">
            <a:avLst/>
          </a:prstGeom>
          <a:effectLst>
            <a:outerShdw blurRad="50800" dist="50800" dir="5400000" algn="ctr" rotWithShape="0">
              <a:srgbClr val="000000">
                <a:alpha val="48000"/>
              </a:srgbClr>
            </a:outerShdw>
          </a:effectLst>
        </p:spPr>
      </p:pic>
    </p:spTree>
    <p:extLst>
      <p:ext uri="{BB962C8B-B14F-4D97-AF65-F5344CB8AC3E}">
        <p14:creationId xmlns:p14="http://schemas.microsoft.com/office/powerpoint/2010/main" val="41430913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21126" y="4848741"/>
            <a:ext cx="6897081" cy="584775"/>
          </a:xfrm>
          <a:prstGeom prst="rect">
            <a:avLst/>
          </a:prstGeom>
        </p:spPr>
        <p:txBody>
          <a:bodyPr wrap="none">
            <a:spAutoFit/>
          </a:bodyPr>
          <a:lstStyle/>
          <a:p>
            <a:r>
              <a:rPr lang="en-GB" sz="3200" b="1" dirty="0">
                <a:solidFill>
                  <a:srgbClr val="0000FF"/>
                </a:solidFill>
                <a:latin typeface="Calibri" panose="020F0502020204030204" pitchFamily="34" charset="0"/>
                <a:hlinkClick r:id="rId2"/>
              </a:rPr>
              <a:t>https://uwtsd.ac.uk/library/infoskills/</a:t>
            </a:r>
            <a:r>
              <a:rPr lang="en-GB" sz="3200" b="1" dirty="0">
                <a:solidFill>
                  <a:srgbClr val="1F497D"/>
                </a:solidFill>
                <a:latin typeface="Calibri" panose="020F0502020204030204" pitchFamily="34" charset="0"/>
              </a:rPr>
              <a:t>  </a:t>
            </a:r>
            <a:endParaRPr lang="en-GB" sz="3200" b="1" dirty="0"/>
          </a:p>
        </p:txBody>
      </p:sp>
      <p:pic>
        <p:nvPicPr>
          <p:cNvPr id="7" name="Picture 6">
            <a:extLst>
              <a:ext uri="{FF2B5EF4-FFF2-40B4-BE49-F238E27FC236}">
                <a16:creationId xmlns:a16="http://schemas.microsoft.com/office/drawing/2014/main" id="{48654AF0-B1BA-E5DB-FD32-10C1EA2CFD3C}"/>
              </a:ext>
            </a:extLst>
          </p:cNvPr>
          <p:cNvPicPr>
            <a:picLocks noChangeAspect="1"/>
          </p:cNvPicPr>
          <p:nvPr/>
        </p:nvPicPr>
        <p:blipFill>
          <a:blip r:embed="rId3"/>
          <a:stretch>
            <a:fillRect/>
          </a:stretch>
        </p:blipFill>
        <p:spPr>
          <a:xfrm>
            <a:off x="847176" y="445477"/>
            <a:ext cx="7449648" cy="4203289"/>
          </a:xfrm>
          <a:prstGeom prst="rect">
            <a:avLst/>
          </a:prstGeom>
        </p:spPr>
      </p:pic>
    </p:spTree>
    <p:extLst>
      <p:ext uri="{BB962C8B-B14F-4D97-AF65-F5344CB8AC3E}">
        <p14:creationId xmlns:p14="http://schemas.microsoft.com/office/powerpoint/2010/main" val="6931329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6926" y="423782"/>
            <a:ext cx="4069080" cy="5004190"/>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2000" b="1" dirty="0"/>
          </a:p>
          <a:p>
            <a:r>
              <a:rPr lang="en-GB" sz="3200" b="1" dirty="0"/>
              <a:t>EBSCO </a:t>
            </a:r>
          </a:p>
          <a:p>
            <a:r>
              <a:rPr lang="en-GB" sz="1600" dirty="0"/>
              <a:t> </a:t>
            </a:r>
          </a:p>
          <a:p>
            <a:r>
              <a:rPr lang="en-GB" sz="1600" dirty="0"/>
              <a:t>EBSCO is an online gateway to over 4,500 academic education journals, papers, and e-books available for free to all EWC registrants. You can access EBSCO via your professional learning passport (PLP)...</a:t>
            </a:r>
          </a:p>
          <a:p>
            <a:endParaRPr lang="en-GB" sz="1600" dirty="0"/>
          </a:p>
          <a:p>
            <a:r>
              <a:rPr lang="en-GB" sz="1600" u="sng" dirty="0">
                <a:hlinkClick r:id="rId2"/>
              </a:rPr>
              <a:t>https://www.ewc.wales/site/index.php/en/policy-hub/practitioner-research.html</a:t>
            </a:r>
            <a:endParaRPr lang="en-GB" sz="1600" dirty="0"/>
          </a:p>
          <a:p>
            <a:r>
              <a:rPr lang="en-GB" sz="1600" dirty="0"/>
              <a:t> </a:t>
            </a:r>
          </a:p>
          <a:p>
            <a:r>
              <a:rPr lang="en-GB" sz="1600" dirty="0"/>
              <a:t>Alternatively, you can access EBSCO via your university library account…</a:t>
            </a:r>
          </a:p>
          <a:p>
            <a:endParaRPr lang="en-GB" sz="1600" dirty="0"/>
          </a:p>
          <a:p>
            <a:r>
              <a:rPr lang="en-GB" sz="1600" dirty="0">
                <a:hlinkClick r:id="rId3"/>
              </a:rPr>
              <a:t>https://www.uwtsd.ac.uk/library/</a:t>
            </a:r>
            <a:endParaRPr lang="en-GB" sz="1600" dirty="0"/>
          </a:p>
          <a:p>
            <a:r>
              <a:rPr lang="en-GB" dirty="0"/>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367589" y="1046279"/>
            <a:ext cx="4371211" cy="4005419"/>
          </a:xfrm>
          <a:prstGeom prst="rect">
            <a:avLst/>
          </a:prstGeom>
        </p:spPr>
      </p:pic>
    </p:spTree>
    <p:extLst>
      <p:ext uri="{BB962C8B-B14F-4D97-AF65-F5344CB8AC3E}">
        <p14:creationId xmlns:p14="http://schemas.microsoft.com/office/powerpoint/2010/main" val="2977686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2A01A4-FAA5-A81D-269C-131AD91DB145}"/>
              </a:ext>
            </a:extLst>
          </p:cNvPr>
          <p:cNvSpPr txBox="1"/>
          <p:nvPr/>
        </p:nvSpPr>
        <p:spPr>
          <a:xfrm>
            <a:off x="2379785" y="5155197"/>
            <a:ext cx="4572000" cy="923330"/>
          </a:xfrm>
          <a:prstGeom prst="rect">
            <a:avLst/>
          </a:prstGeom>
          <a:noFill/>
        </p:spPr>
        <p:txBody>
          <a:bodyPr wrap="square">
            <a:spAutoFit/>
          </a:bodyPr>
          <a:lstStyle/>
          <a:p>
            <a:r>
              <a:rPr lang="en-GB" dirty="0"/>
              <a:t>https://www.phrasebank.manchester.ac.uk/</a:t>
            </a:r>
          </a:p>
          <a:p>
            <a:endParaRPr lang="en-GB" dirty="0"/>
          </a:p>
          <a:p>
            <a:endParaRPr lang="en-GB" dirty="0"/>
          </a:p>
        </p:txBody>
      </p:sp>
      <p:pic>
        <p:nvPicPr>
          <p:cNvPr id="5" name="Picture 4">
            <a:extLst>
              <a:ext uri="{FF2B5EF4-FFF2-40B4-BE49-F238E27FC236}">
                <a16:creationId xmlns:a16="http://schemas.microsoft.com/office/drawing/2014/main" id="{79A7DFA5-BEB9-7A76-14EE-C4FEC2861D33}"/>
              </a:ext>
            </a:extLst>
          </p:cNvPr>
          <p:cNvPicPr>
            <a:picLocks noChangeAspect="1"/>
          </p:cNvPicPr>
          <p:nvPr/>
        </p:nvPicPr>
        <p:blipFill>
          <a:blip r:embed="rId2"/>
          <a:stretch>
            <a:fillRect/>
          </a:stretch>
        </p:blipFill>
        <p:spPr>
          <a:xfrm>
            <a:off x="1154508" y="211902"/>
            <a:ext cx="6834983" cy="47950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481415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F833F3-7C79-5A4B-610D-4676D91BA85C}"/>
              </a:ext>
            </a:extLst>
          </p:cNvPr>
          <p:cNvSpPr txBox="1"/>
          <p:nvPr/>
        </p:nvSpPr>
        <p:spPr>
          <a:xfrm>
            <a:off x="1665220" y="2919774"/>
            <a:ext cx="6134100" cy="2031325"/>
          </a:xfrm>
          <a:prstGeom prst="rect">
            <a:avLst/>
          </a:prstGeom>
          <a:noFill/>
        </p:spPr>
        <p:txBody>
          <a:bodyPr wrap="square" rtlCol="0">
            <a:spAutoFit/>
          </a:bodyPr>
          <a:lstStyle/>
          <a:p>
            <a:pPr marL="285750" indent="-285750" algn="ctr">
              <a:buFont typeface="Arial" panose="020B0604020202020204" pitchFamily="34" charset="0"/>
              <a:buChar char="•"/>
            </a:pPr>
            <a:r>
              <a:rPr lang="en-GB" dirty="0"/>
              <a:t>Less is more – fewer ideas done well</a:t>
            </a:r>
          </a:p>
          <a:p>
            <a:pPr marL="285750" indent="-285750" algn="ctr">
              <a:buFont typeface="Arial" panose="020B0604020202020204" pitchFamily="34" charset="0"/>
              <a:buChar char="•"/>
            </a:pPr>
            <a:r>
              <a:rPr lang="en-GB" dirty="0"/>
              <a:t>Depth over breadth – forensic, not superficial analysis</a:t>
            </a:r>
          </a:p>
          <a:p>
            <a:pPr marL="285750" indent="-285750" algn="ctr">
              <a:buFont typeface="Arial" panose="020B0604020202020204" pitchFamily="34" charset="0"/>
              <a:buChar char="•"/>
            </a:pPr>
            <a:r>
              <a:rPr lang="en-GB" dirty="0"/>
              <a:t>Eye on the prize – start with key points and work out</a:t>
            </a:r>
          </a:p>
          <a:p>
            <a:pPr algn="ctr"/>
            <a:endParaRPr lang="en-GB" dirty="0"/>
          </a:p>
          <a:p>
            <a:pPr algn="ctr"/>
            <a:endParaRPr lang="en-GB" dirty="0"/>
          </a:p>
          <a:p>
            <a:endParaRPr lang="en-GB" dirty="0"/>
          </a:p>
          <a:p>
            <a:endParaRPr lang="en-GB" dirty="0"/>
          </a:p>
        </p:txBody>
      </p:sp>
      <p:pic>
        <p:nvPicPr>
          <p:cNvPr id="1028" name="Picture 4" descr="1,795 Leaky Bucket Stock Photos, Pictures &amp; Royalty-Free Images - iStock">
            <a:extLst>
              <a:ext uri="{FF2B5EF4-FFF2-40B4-BE49-F238E27FC236}">
                <a16:creationId xmlns:a16="http://schemas.microsoft.com/office/drawing/2014/main" id="{FB548C7D-E751-513D-48B5-E494C66250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5105" y="311495"/>
            <a:ext cx="3653790" cy="24358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B4F3DE-E6DA-D4AD-1B1E-77552D75F2BD}"/>
              </a:ext>
            </a:extLst>
          </p:cNvPr>
          <p:cNvSpPr txBox="1"/>
          <p:nvPr/>
        </p:nvSpPr>
        <p:spPr>
          <a:xfrm>
            <a:off x="2286000" y="4023176"/>
            <a:ext cx="4572000" cy="369332"/>
          </a:xfrm>
          <a:prstGeom prst="rect">
            <a:avLst/>
          </a:prstGeom>
          <a:noFill/>
        </p:spPr>
        <p:txBody>
          <a:bodyPr wrap="square">
            <a:spAutoFit/>
          </a:bodyPr>
          <a:lstStyle/>
          <a:p>
            <a:pPr algn="ctr"/>
            <a:r>
              <a:rPr lang="en-GB" b="1" dirty="0"/>
              <a:t>Build a watertight argument… plug all holes</a:t>
            </a:r>
          </a:p>
        </p:txBody>
      </p:sp>
      <p:sp>
        <p:nvSpPr>
          <p:cNvPr id="3" name="Rectangle 2">
            <a:extLst>
              <a:ext uri="{FF2B5EF4-FFF2-40B4-BE49-F238E27FC236}">
                <a16:creationId xmlns:a16="http://schemas.microsoft.com/office/drawing/2014/main" id="{34A95852-9C22-CFBA-CF2E-EF3CAEB655E7}"/>
              </a:ext>
            </a:extLst>
          </p:cNvPr>
          <p:cNvSpPr/>
          <p:nvPr/>
        </p:nvSpPr>
        <p:spPr>
          <a:xfrm rot="1142377">
            <a:off x="7233563" y="1613908"/>
            <a:ext cx="1443024"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Blog</a:t>
            </a:r>
          </a:p>
        </p:txBody>
      </p:sp>
      <p:sp>
        <p:nvSpPr>
          <p:cNvPr id="7" name="Rectangle 6">
            <a:extLst>
              <a:ext uri="{FF2B5EF4-FFF2-40B4-BE49-F238E27FC236}">
                <a16:creationId xmlns:a16="http://schemas.microsoft.com/office/drawing/2014/main" id="{1B1F2275-2BDA-B084-424E-0753338F4D59}"/>
              </a:ext>
            </a:extLst>
          </p:cNvPr>
          <p:cNvSpPr/>
          <p:nvPr/>
        </p:nvSpPr>
        <p:spPr>
          <a:xfrm rot="20845081">
            <a:off x="125193" y="1672138"/>
            <a:ext cx="2287806"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Journal</a:t>
            </a:r>
          </a:p>
        </p:txBody>
      </p:sp>
      <p:sp>
        <p:nvSpPr>
          <p:cNvPr id="8" name="Rectangle 7">
            <a:extLst>
              <a:ext uri="{FF2B5EF4-FFF2-40B4-BE49-F238E27FC236}">
                <a16:creationId xmlns:a16="http://schemas.microsoft.com/office/drawing/2014/main" id="{ED693A79-0F78-6D72-837A-5625695D3228}"/>
              </a:ext>
            </a:extLst>
          </p:cNvPr>
          <p:cNvSpPr/>
          <p:nvPr/>
        </p:nvSpPr>
        <p:spPr>
          <a:xfrm rot="21323808">
            <a:off x="2645863" y="4545601"/>
            <a:ext cx="385227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Presentation</a:t>
            </a:r>
          </a:p>
        </p:txBody>
      </p:sp>
    </p:spTree>
    <p:extLst>
      <p:ext uri="{BB962C8B-B14F-4D97-AF65-F5344CB8AC3E}">
        <p14:creationId xmlns:p14="http://schemas.microsoft.com/office/powerpoint/2010/main" val="345877383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73450" y="2841166"/>
            <a:ext cx="5380990" cy="2657697"/>
          </a:xfrm>
          <a:prstGeom prst="rect">
            <a:avLst/>
          </a:prstGeom>
          <a:solidFill>
            <a:schemeClr val="tx1">
              <a:alpha val="0"/>
            </a:schemeClr>
          </a:solidFill>
          <a:ln>
            <a:solidFill>
              <a:srgbClr val="000000"/>
            </a:solidFill>
          </a:ln>
        </p:spPr>
      </p:pic>
      <p:sp>
        <p:nvSpPr>
          <p:cNvPr id="3" name="Rectangle 2"/>
          <p:cNvSpPr/>
          <p:nvPr/>
        </p:nvSpPr>
        <p:spPr>
          <a:xfrm>
            <a:off x="1113938" y="258001"/>
            <a:ext cx="7054343" cy="2492990"/>
          </a:xfrm>
          <a:prstGeom prst="rect">
            <a:avLst/>
          </a:prstGeom>
        </p:spPr>
        <p:txBody>
          <a:bodyPr wrap="square">
            <a:spAutoFit/>
          </a:bodyPr>
          <a:lstStyle/>
          <a:p>
            <a:r>
              <a:rPr lang="en-GB" sz="2800" b="1" dirty="0">
                <a:solidFill>
                  <a:srgbClr val="FF0000"/>
                </a:solidFill>
              </a:rPr>
              <a:t>Tuesday, Oct 14 @ 7.30pm </a:t>
            </a:r>
          </a:p>
          <a:p>
            <a:r>
              <a:rPr lang="en-GB" sz="2800" dirty="0">
                <a:solidFill>
                  <a:srgbClr val="FF0000"/>
                </a:solidFill>
              </a:rPr>
              <a:t>Webinar 1: The Great Debate</a:t>
            </a:r>
          </a:p>
          <a:p>
            <a:endParaRPr lang="en-GB" sz="2800" dirty="0"/>
          </a:p>
          <a:p>
            <a:pPr marL="457200" indent="-457200">
              <a:buFont typeface="Arial" panose="020B0604020202020204" pitchFamily="34" charset="0"/>
              <a:buChar char="•"/>
            </a:pPr>
            <a:r>
              <a:rPr lang="en-GB" sz="2400" dirty="0"/>
              <a:t>Microsoft Teams</a:t>
            </a:r>
          </a:p>
          <a:p>
            <a:pPr marL="457200" indent="-457200">
              <a:buFont typeface="Arial" panose="020B0604020202020204" pitchFamily="34" charset="0"/>
              <a:buChar char="•"/>
            </a:pPr>
            <a:r>
              <a:rPr lang="en-GB" sz="2400" dirty="0"/>
              <a:t>Invite via email – accept meeting</a:t>
            </a:r>
          </a:p>
          <a:p>
            <a:pPr marL="457200" indent="-457200">
              <a:buFont typeface="Arial" panose="020B0604020202020204" pitchFamily="34" charset="0"/>
              <a:buChar char="•"/>
            </a:pPr>
            <a:r>
              <a:rPr lang="en-GB" sz="2400" dirty="0"/>
              <a:t>Arrive 5-10 mins early</a:t>
            </a:r>
          </a:p>
        </p:txBody>
      </p:sp>
    </p:spTree>
    <p:extLst>
      <p:ext uri="{BB962C8B-B14F-4D97-AF65-F5344CB8AC3E}">
        <p14:creationId xmlns:p14="http://schemas.microsoft.com/office/powerpoint/2010/main" val="33548024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6639</TotalTime>
  <Words>5127</Words>
  <Application>Microsoft Office PowerPoint</Application>
  <PresentationFormat>On-screen Show (4:3)</PresentationFormat>
  <Paragraphs>673</Paragraphs>
  <Slides>81</Slides>
  <Notes>16</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81</vt:i4>
      </vt:variant>
    </vt:vector>
  </HeadingPairs>
  <TitlesOfParts>
    <vt:vector size="94" baseType="lpstr">
      <vt:lpstr>Aptos</vt:lpstr>
      <vt:lpstr>Arial</vt:lpstr>
      <vt:lpstr>Calibri</vt:lpstr>
      <vt:lpstr>Calibri Light</vt:lpstr>
      <vt:lpstr>Calibri,sans-serif</vt:lpstr>
      <vt:lpstr>ff19</vt:lpstr>
      <vt:lpstr>inherit</vt:lpstr>
      <vt:lpstr>Philosopher</vt:lpstr>
      <vt:lpstr>Segoe UI</vt:lpstr>
      <vt:lpstr>Times New Roman</vt:lpstr>
      <vt:lpstr>Wingdings</vt:lpstr>
      <vt:lpstr>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325</cp:revision>
  <dcterms:created xsi:type="dcterms:W3CDTF">2017-02-08T11:33:06Z</dcterms:created>
  <dcterms:modified xsi:type="dcterms:W3CDTF">2025-10-07T09:59:27Z</dcterms:modified>
</cp:coreProperties>
</file>