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61"/>
  </p:notesMasterIdLst>
  <p:handoutMasterIdLst>
    <p:handoutMasterId r:id="rId62"/>
  </p:handoutMasterIdLst>
  <p:sldIdLst>
    <p:sldId id="500" r:id="rId3"/>
    <p:sldId id="627" r:id="rId4"/>
    <p:sldId id="849" r:id="rId5"/>
    <p:sldId id="822" r:id="rId6"/>
    <p:sldId id="748" r:id="rId7"/>
    <p:sldId id="852" r:id="rId8"/>
    <p:sldId id="783" r:id="rId9"/>
    <p:sldId id="784" r:id="rId10"/>
    <p:sldId id="715" r:id="rId11"/>
    <p:sldId id="716" r:id="rId12"/>
    <p:sldId id="749" r:id="rId13"/>
    <p:sldId id="850" r:id="rId14"/>
    <p:sldId id="787" r:id="rId15"/>
    <p:sldId id="853" r:id="rId16"/>
    <p:sldId id="810" r:id="rId17"/>
    <p:sldId id="793" r:id="rId18"/>
    <p:sldId id="750" r:id="rId19"/>
    <p:sldId id="811" r:id="rId20"/>
    <p:sldId id="794" r:id="rId21"/>
    <p:sldId id="798" r:id="rId22"/>
    <p:sldId id="797" r:id="rId23"/>
    <p:sldId id="799" r:id="rId24"/>
    <p:sldId id="795" r:id="rId25"/>
    <p:sldId id="812" r:id="rId26"/>
    <p:sldId id="788" r:id="rId27"/>
    <p:sldId id="800" r:id="rId28"/>
    <p:sldId id="801" r:id="rId29"/>
    <p:sldId id="813" r:id="rId30"/>
    <p:sldId id="790" r:id="rId31"/>
    <p:sldId id="854" r:id="rId32"/>
    <p:sldId id="804" r:id="rId33"/>
    <p:sldId id="826" r:id="rId34"/>
    <p:sldId id="840" r:id="rId35"/>
    <p:sldId id="841" r:id="rId36"/>
    <p:sldId id="842" r:id="rId37"/>
    <p:sldId id="843" r:id="rId38"/>
    <p:sldId id="844" r:id="rId39"/>
    <p:sldId id="845" r:id="rId40"/>
    <p:sldId id="829" r:id="rId41"/>
    <p:sldId id="830" r:id="rId42"/>
    <p:sldId id="831" r:id="rId43"/>
    <p:sldId id="832" r:id="rId44"/>
    <p:sldId id="825" r:id="rId45"/>
    <p:sldId id="855" r:id="rId46"/>
    <p:sldId id="856" r:id="rId47"/>
    <p:sldId id="751" r:id="rId48"/>
    <p:sldId id="816" r:id="rId49"/>
    <p:sldId id="817" r:id="rId50"/>
    <p:sldId id="815" r:id="rId51"/>
    <p:sldId id="818" r:id="rId52"/>
    <p:sldId id="851" r:id="rId53"/>
    <p:sldId id="807" r:id="rId54"/>
    <p:sldId id="809" r:id="rId55"/>
    <p:sldId id="820" r:id="rId56"/>
    <p:sldId id="819" r:id="rId57"/>
    <p:sldId id="821" r:id="rId58"/>
    <p:sldId id="837" r:id="rId59"/>
    <p:sldId id="681" r:id="rId60"/>
  </p:sldIdLst>
  <p:sldSz cx="9144000" cy="6858000" type="screen4x3"/>
  <p:notesSz cx="9926638" cy="6797675"/>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5F97"/>
    <a:srgbClr val="FFFFFF"/>
    <a:srgbClr val="C0C0C4"/>
    <a:srgbClr val="678DC5"/>
    <a:srgbClr val="3E67A4"/>
    <a:srgbClr val="3E8DC5"/>
    <a:srgbClr val="5F5F65"/>
    <a:srgbClr val="7E7E86"/>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76" autoAdjust="0"/>
    <p:restoredTop sz="67657" autoAdjust="0"/>
  </p:normalViewPr>
  <p:slideViewPr>
    <p:cSldViewPr snapToGrid="0">
      <p:cViewPr varScale="1">
        <p:scale>
          <a:sx n="60" d="100"/>
          <a:sy n="60" d="100"/>
        </p:scale>
        <p:origin x="2002" y="34"/>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 r:id="rId44" collapse="1"/>
      <p:sld r:id="rId45" collapse="1"/>
      <p:sld r:id="rId46" collapse="1"/>
      <p:sld r:id="rId47" collapse="1"/>
      <p:sld r:id="rId48" collapse="1"/>
      <p:sld r:id="rId49" collapse="1"/>
      <p:sld r:id="rId50" collapse="1"/>
      <p:sld r:id="rId51" collapse="1"/>
      <p:sld r:id="rId52" collapse="1"/>
      <p:sld r:id="rId53" collapse="1"/>
      <p:sld r:id="rId54" collapse="1"/>
    </p:sldLst>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notesMaster" Target="notesMasters/notesMaster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_rels/viewProps.xml.rels><?xml version="1.0" encoding="UTF-8" standalone="yes"?>
<Relationships xmlns="http://schemas.openxmlformats.org/package/2006/relationships"><Relationship Id="rId13" Type="http://schemas.openxmlformats.org/officeDocument/2006/relationships/slide" Target="slides/slide15.xml"/><Relationship Id="rId18" Type="http://schemas.openxmlformats.org/officeDocument/2006/relationships/slide" Target="slides/slide20.xml"/><Relationship Id="rId26" Type="http://schemas.openxmlformats.org/officeDocument/2006/relationships/slide" Target="slides/slide28.xml"/><Relationship Id="rId39" Type="http://schemas.openxmlformats.org/officeDocument/2006/relationships/slide" Target="slides/slide41.xml"/><Relationship Id="rId21" Type="http://schemas.openxmlformats.org/officeDocument/2006/relationships/slide" Target="slides/slide23.xml"/><Relationship Id="rId34" Type="http://schemas.openxmlformats.org/officeDocument/2006/relationships/slide" Target="slides/slide36.xml"/><Relationship Id="rId42" Type="http://schemas.openxmlformats.org/officeDocument/2006/relationships/slide" Target="slides/slide44.xml"/><Relationship Id="rId47" Type="http://schemas.openxmlformats.org/officeDocument/2006/relationships/slide" Target="slides/slide49.xml"/><Relationship Id="rId50" Type="http://schemas.openxmlformats.org/officeDocument/2006/relationships/slide" Target="slides/slide53.xml"/><Relationship Id="rId7" Type="http://schemas.openxmlformats.org/officeDocument/2006/relationships/slide" Target="slides/slide9.xml"/><Relationship Id="rId2" Type="http://schemas.openxmlformats.org/officeDocument/2006/relationships/slide" Target="slides/slide4.xml"/><Relationship Id="rId16" Type="http://schemas.openxmlformats.org/officeDocument/2006/relationships/slide" Target="slides/slide18.xml"/><Relationship Id="rId29" Type="http://schemas.openxmlformats.org/officeDocument/2006/relationships/slide" Target="slides/slide31.xml"/><Relationship Id="rId11" Type="http://schemas.openxmlformats.org/officeDocument/2006/relationships/slide" Target="slides/slide13.xml"/><Relationship Id="rId24" Type="http://schemas.openxmlformats.org/officeDocument/2006/relationships/slide" Target="slides/slide26.xml"/><Relationship Id="rId32" Type="http://schemas.openxmlformats.org/officeDocument/2006/relationships/slide" Target="slides/slide34.xml"/><Relationship Id="rId37" Type="http://schemas.openxmlformats.org/officeDocument/2006/relationships/slide" Target="slides/slide39.xml"/><Relationship Id="rId40" Type="http://schemas.openxmlformats.org/officeDocument/2006/relationships/slide" Target="slides/slide42.xml"/><Relationship Id="rId45" Type="http://schemas.openxmlformats.org/officeDocument/2006/relationships/slide" Target="slides/slide47.xml"/><Relationship Id="rId53" Type="http://schemas.openxmlformats.org/officeDocument/2006/relationships/slide" Target="slides/slide56.xml"/><Relationship Id="rId5" Type="http://schemas.openxmlformats.org/officeDocument/2006/relationships/slide" Target="slides/slide7.xml"/><Relationship Id="rId10" Type="http://schemas.openxmlformats.org/officeDocument/2006/relationships/slide" Target="slides/slide12.xml"/><Relationship Id="rId19" Type="http://schemas.openxmlformats.org/officeDocument/2006/relationships/slide" Target="slides/slide21.xml"/><Relationship Id="rId31" Type="http://schemas.openxmlformats.org/officeDocument/2006/relationships/slide" Target="slides/slide33.xml"/><Relationship Id="rId44" Type="http://schemas.openxmlformats.org/officeDocument/2006/relationships/slide" Target="slides/slide46.xml"/><Relationship Id="rId52" Type="http://schemas.openxmlformats.org/officeDocument/2006/relationships/slide" Target="slides/slide55.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6.xml"/><Relationship Id="rId22" Type="http://schemas.openxmlformats.org/officeDocument/2006/relationships/slide" Target="slides/slide24.xml"/><Relationship Id="rId27" Type="http://schemas.openxmlformats.org/officeDocument/2006/relationships/slide" Target="slides/slide29.xml"/><Relationship Id="rId30" Type="http://schemas.openxmlformats.org/officeDocument/2006/relationships/slide" Target="slides/slide32.xml"/><Relationship Id="rId35" Type="http://schemas.openxmlformats.org/officeDocument/2006/relationships/slide" Target="slides/slide37.xml"/><Relationship Id="rId43" Type="http://schemas.openxmlformats.org/officeDocument/2006/relationships/slide" Target="slides/slide45.xml"/><Relationship Id="rId48" Type="http://schemas.openxmlformats.org/officeDocument/2006/relationships/slide" Target="slides/slide50.xml"/><Relationship Id="rId8" Type="http://schemas.openxmlformats.org/officeDocument/2006/relationships/slide" Target="slides/slide10.xml"/><Relationship Id="rId51" Type="http://schemas.openxmlformats.org/officeDocument/2006/relationships/slide" Target="slides/slide54.xml"/><Relationship Id="rId3" Type="http://schemas.openxmlformats.org/officeDocument/2006/relationships/slide" Target="slides/slide5.xml"/><Relationship Id="rId12" Type="http://schemas.openxmlformats.org/officeDocument/2006/relationships/slide" Target="slides/slide14.xml"/><Relationship Id="rId17" Type="http://schemas.openxmlformats.org/officeDocument/2006/relationships/slide" Target="slides/slide19.xml"/><Relationship Id="rId25" Type="http://schemas.openxmlformats.org/officeDocument/2006/relationships/slide" Target="slides/slide27.xml"/><Relationship Id="rId33" Type="http://schemas.openxmlformats.org/officeDocument/2006/relationships/slide" Target="slides/slide35.xml"/><Relationship Id="rId38" Type="http://schemas.openxmlformats.org/officeDocument/2006/relationships/slide" Target="slides/slide40.xml"/><Relationship Id="rId46" Type="http://schemas.openxmlformats.org/officeDocument/2006/relationships/slide" Target="slides/slide48.xml"/><Relationship Id="rId20" Type="http://schemas.openxmlformats.org/officeDocument/2006/relationships/slide" Target="slides/slide22.xml"/><Relationship Id="rId41" Type="http://schemas.openxmlformats.org/officeDocument/2006/relationships/slide" Target="slides/slide43.xml"/><Relationship Id="rId54" Type="http://schemas.openxmlformats.org/officeDocument/2006/relationships/slide" Target="slides/slide57.xml"/><Relationship Id="rId1" Type="http://schemas.openxmlformats.org/officeDocument/2006/relationships/slide" Target="slides/slide2.xml"/><Relationship Id="rId6" Type="http://schemas.openxmlformats.org/officeDocument/2006/relationships/slide" Target="slides/slide8.xml"/><Relationship Id="rId15" Type="http://schemas.openxmlformats.org/officeDocument/2006/relationships/slide" Target="slides/slide17.xml"/><Relationship Id="rId23" Type="http://schemas.openxmlformats.org/officeDocument/2006/relationships/slide" Target="slides/slide25.xml"/><Relationship Id="rId28" Type="http://schemas.openxmlformats.org/officeDocument/2006/relationships/slide" Target="slides/slide30.xml"/><Relationship Id="rId36" Type="http://schemas.openxmlformats.org/officeDocument/2006/relationships/slide" Target="slides/slide38.xml"/><Relationship Id="rId49" Type="http://schemas.openxmlformats.org/officeDocument/2006/relationships/slide" Target="slides/slide5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8849905" y="6295047"/>
            <a:ext cx="636149" cy="155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80925" y="6423897"/>
            <a:ext cx="3709002" cy="347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215797" y="6434343"/>
            <a:ext cx="9420866"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8395833" y="6347283"/>
            <a:ext cx="1150914" cy="210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8849905" y="6295047"/>
            <a:ext cx="636149" cy="155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80925" y="6423897"/>
            <a:ext cx="3709002" cy="347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215797" y="6434343"/>
            <a:ext cx="9420866"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8395833" y="6347283"/>
            <a:ext cx="1150914" cy="210106"/>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3055938" y="177800"/>
            <a:ext cx="3894137" cy="291941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1087974" y="3201501"/>
            <a:ext cx="7743947" cy="3109798"/>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573210" y="3201501"/>
            <a:ext cx="8667826" cy="310979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b="1" dirty="0" smtClean="0"/>
              <a:t>IPv6</a:t>
            </a:r>
            <a:r>
              <a:rPr lang="en-GB" b="1" baseline="0" dirty="0" smtClean="0"/>
              <a:t> Lecture</a:t>
            </a:r>
            <a:endParaRPr lang="en-GB" b="1" dirty="0"/>
          </a:p>
        </p:txBody>
      </p:sp>
    </p:spTree>
    <p:extLst>
      <p:ext uri="{BB962C8B-B14F-4D97-AF65-F5344CB8AC3E}">
        <p14:creationId xmlns:p14="http://schemas.microsoft.com/office/powerpoint/2010/main" val="912950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0E95DDD-08EC-884D-B2FB-3B087C3B17BA}" type="slidenum">
              <a:rPr lang="en-US" sz="800"/>
              <a:pPr/>
              <a:t>2</a:t>
            </a:fld>
            <a:endParaRPr lang="en-US" sz="80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50000"/>
              </a:lnSpc>
              <a:spcBef>
                <a:spcPts val="600"/>
              </a:spcBef>
            </a:pPr>
            <a:r>
              <a:rPr lang="en-US" sz="1200" dirty="0" smtClean="0"/>
              <a:t>Explain the need for IPv6 addressing.</a:t>
            </a:r>
          </a:p>
          <a:p>
            <a:pPr>
              <a:lnSpc>
                <a:spcPct val="150000"/>
              </a:lnSpc>
              <a:spcBef>
                <a:spcPts val="600"/>
              </a:spcBef>
            </a:pPr>
            <a:r>
              <a:rPr lang="en-US" sz="1200" dirty="0" smtClean="0"/>
              <a:t>Describe the representation of an IPv6 address.</a:t>
            </a:r>
          </a:p>
          <a:p>
            <a:pPr>
              <a:lnSpc>
                <a:spcPct val="150000"/>
              </a:lnSpc>
              <a:spcBef>
                <a:spcPts val="600"/>
              </a:spcBef>
            </a:pPr>
            <a:r>
              <a:rPr lang="en-US" sz="1200" dirty="0" smtClean="0"/>
              <a:t>Describe types of IPv6 network addresses.</a:t>
            </a:r>
          </a:p>
          <a:p>
            <a:pPr>
              <a:lnSpc>
                <a:spcPct val="150000"/>
              </a:lnSpc>
              <a:spcBef>
                <a:spcPts val="600"/>
              </a:spcBef>
            </a:pPr>
            <a:r>
              <a:rPr lang="en-US" sz="1200" dirty="0" smtClean="0"/>
              <a:t>Configure global unicast addresses.</a:t>
            </a:r>
          </a:p>
          <a:p>
            <a:pPr>
              <a:lnSpc>
                <a:spcPct val="150000"/>
              </a:lnSpc>
              <a:spcBef>
                <a:spcPts val="600"/>
              </a:spcBef>
            </a:pPr>
            <a:r>
              <a:rPr lang="en-US" sz="1200" dirty="0" smtClean="0"/>
              <a:t>Describe multicast addresses.</a:t>
            </a:r>
          </a:p>
          <a:p>
            <a:pPr>
              <a:lnSpc>
                <a:spcPct val="150000"/>
              </a:lnSpc>
              <a:spcBef>
                <a:spcPts val="600"/>
              </a:spcBef>
            </a:pPr>
            <a:r>
              <a:rPr lang="en-US" sz="1200" dirty="0" smtClean="0"/>
              <a:t>Describe the role of ICMP in an IP network. </a:t>
            </a:r>
          </a:p>
          <a:p>
            <a:pPr>
              <a:lnSpc>
                <a:spcPct val="150000"/>
              </a:lnSpc>
              <a:spcBef>
                <a:spcPts val="600"/>
              </a:spcBef>
            </a:pPr>
            <a:r>
              <a:rPr lang="en-US" sz="1200" dirty="0" smtClean="0"/>
              <a:t>Use </a:t>
            </a:r>
            <a:r>
              <a:rPr lang="en-US" sz="1200" dirty="0" smtClean="0">
                <a:latin typeface="Courier New" panose="02070309020205020404" pitchFamily="49" charset="0"/>
                <a:cs typeface="Courier New" panose="02070309020205020404" pitchFamily="49" charset="0"/>
              </a:rPr>
              <a:t>ping</a:t>
            </a:r>
            <a:r>
              <a:rPr lang="en-US" sz="1200" dirty="0" smtClean="0"/>
              <a:t> and </a:t>
            </a:r>
            <a:r>
              <a:rPr lang="en-US" sz="1200" dirty="0" err="1" smtClean="0">
                <a:latin typeface="Courier New" panose="02070309020205020404" pitchFamily="49" charset="0"/>
                <a:cs typeface="Courier New" panose="02070309020205020404" pitchFamily="49" charset="0"/>
              </a:rPr>
              <a:t>traceroute</a:t>
            </a:r>
            <a:r>
              <a:rPr lang="en-US" sz="1200" dirty="0" smtClean="0"/>
              <a:t> utilities to test network connectivity.</a:t>
            </a:r>
          </a:p>
          <a:p>
            <a:pPr>
              <a:lnSpc>
                <a:spcPct val="80000"/>
              </a:lnSpc>
              <a:buFontTx/>
              <a:buNone/>
            </a:pPr>
            <a:endParaRPr lang="en-US" dirty="0"/>
          </a:p>
        </p:txBody>
      </p:sp>
    </p:spTree>
    <p:extLst>
      <p:ext uri="{BB962C8B-B14F-4D97-AF65-F5344CB8AC3E}">
        <p14:creationId xmlns:p14="http://schemas.microsoft.com/office/powerpoint/2010/main" val="1554765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573210" y="3201501"/>
            <a:ext cx="8667826" cy="3109798"/>
          </a:xfrm>
          <a:noFill/>
          <a:ln/>
        </p:spPr>
        <p:txBody>
          <a:bodyPr/>
          <a:lstStyle/>
          <a:p>
            <a:pPr>
              <a:buFontTx/>
              <a:buNone/>
            </a:pPr>
            <a:r>
              <a:rPr lang="en-US" b="1" dirty="0" smtClean="0"/>
              <a:t>IPv6 Network Addresses</a:t>
            </a:r>
            <a:endParaRPr lang="en-GB" b="1" dirty="0" smtClean="0"/>
          </a:p>
        </p:txBody>
      </p:sp>
    </p:spTree>
    <p:extLst>
      <p:ext uri="{BB962C8B-B14F-4D97-AF65-F5344CB8AC3E}">
        <p14:creationId xmlns:p14="http://schemas.microsoft.com/office/powerpoint/2010/main" val="1242689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4</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The Need for IPv6</a:t>
            </a:r>
          </a:p>
          <a:p>
            <a:pPr>
              <a:lnSpc>
                <a:spcPct val="80000"/>
              </a:lnSpc>
              <a:buFontTx/>
              <a:buNone/>
            </a:pPr>
            <a:endParaRPr lang="en-US" dirty="0" smtClean="0"/>
          </a:p>
          <a:p>
            <a:r>
              <a:rPr lang="en-US" sz="1200" dirty="0" smtClean="0"/>
              <a:t>IPv6 is designed to be the successor to IPv4.</a:t>
            </a:r>
          </a:p>
          <a:p>
            <a:r>
              <a:rPr lang="en-US" sz="1200" dirty="0" smtClean="0"/>
              <a:t>Depletion of IPv4 address space has been the motivating factor for moving to IPv6.</a:t>
            </a:r>
          </a:p>
          <a:p>
            <a:r>
              <a:rPr lang="en-US" sz="1200" dirty="0" smtClean="0"/>
              <a:t>Projections show that all five RIRs will run out of IPv4 addresses between 2015 and 2020.</a:t>
            </a:r>
          </a:p>
          <a:p>
            <a:r>
              <a:rPr lang="en-US" sz="1200" dirty="0" smtClean="0"/>
              <a:t>With an increasing Internet population, a limited IPv4 address space, issues with NAT and an Internet of things, the time has come to begin the transition to IPv6!</a:t>
            </a:r>
          </a:p>
          <a:p>
            <a:r>
              <a:rPr lang="en-US" sz="1200" dirty="0" smtClean="0"/>
              <a:t>IPv4 has a theoretical maximum of 4.3 billion addresses, plus private addresses in combination with NAT. </a:t>
            </a:r>
          </a:p>
          <a:p>
            <a:r>
              <a:rPr lang="en-US" sz="1200" dirty="0" smtClean="0"/>
              <a:t>IPv6 larger 128-bit address space provides for 340 </a:t>
            </a:r>
            <a:r>
              <a:rPr lang="en-US" sz="1200" dirty="0" err="1" smtClean="0"/>
              <a:t>undecillion</a:t>
            </a:r>
            <a:r>
              <a:rPr lang="en-US" sz="1200" dirty="0" smtClean="0"/>
              <a:t> addresses.</a:t>
            </a:r>
          </a:p>
          <a:p>
            <a:r>
              <a:rPr lang="en-US" sz="1200" smtClean="0"/>
              <a:t>IPv6 fixes the limitations of IPv4 and includes additional enhancements, such as ICMPv6.</a:t>
            </a:r>
          </a:p>
          <a:p>
            <a:pPr>
              <a:lnSpc>
                <a:spcPct val="80000"/>
              </a:lnSpc>
              <a:buFontTx/>
              <a:buNone/>
            </a:pPr>
            <a:endParaRPr lang="en-US" smtClean="0"/>
          </a:p>
          <a:p>
            <a:pPr>
              <a:lnSpc>
                <a:spcPct val="80000"/>
              </a:lnSpc>
              <a:buFontTx/>
              <a:buNone/>
            </a:pPr>
            <a:endParaRPr lang="en-US" dirty="0" smtClean="0"/>
          </a:p>
          <a:p>
            <a:pPr>
              <a:lnSpc>
                <a:spcPct val="80000"/>
              </a:lnSpc>
              <a:buFontTx/>
              <a:buNone/>
            </a:pPr>
            <a:endParaRPr lang="en-US" dirty="0" smtClean="0"/>
          </a:p>
          <a:p>
            <a:pPr>
              <a:lnSpc>
                <a:spcPct val="80000"/>
              </a:lnSpc>
              <a:buFontTx/>
              <a:buNone/>
            </a:pPr>
            <a:r>
              <a:rPr lang="en-US" dirty="0" err="1" smtClean="0"/>
              <a:t>Undecillion</a:t>
            </a:r>
            <a:r>
              <a:rPr lang="en-US" dirty="0" smtClean="0"/>
              <a:t>: 1 followed by 36 zeros</a:t>
            </a:r>
          </a:p>
          <a:p>
            <a:pPr>
              <a:lnSpc>
                <a:spcPct val="80000"/>
              </a:lnSpc>
              <a:buFontTx/>
              <a:buNone/>
            </a:pPr>
            <a:endParaRPr lang="en-US" dirty="0"/>
          </a:p>
        </p:txBody>
      </p:sp>
    </p:spTree>
    <p:extLst>
      <p:ext uri="{BB962C8B-B14F-4D97-AF65-F5344CB8AC3E}">
        <p14:creationId xmlns:p14="http://schemas.microsoft.com/office/powerpoint/2010/main" val="711778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5</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IPv4 </a:t>
            </a:r>
            <a:r>
              <a:rPr lang="en-US" baseline="0" dirty="0" smtClean="0"/>
              <a:t>and IPv6 Coexistence</a:t>
            </a:r>
          </a:p>
          <a:p>
            <a:pPr>
              <a:lnSpc>
                <a:spcPct val="80000"/>
              </a:lnSpc>
              <a:buFontTx/>
              <a:buNone/>
            </a:pPr>
            <a:endParaRPr lang="en-US" baseline="0" dirty="0" smtClean="0"/>
          </a:p>
          <a:p>
            <a:pPr>
              <a:lnSpc>
                <a:spcPct val="80000"/>
              </a:lnSpc>
              <a:buFontTx/>
              <a:buNone/>
            </a:pPr>
            <a:r>
              <a:rPr lang="en-US" dirty="0" smtClean="0"/>
              <a:t>Not an immediate</a:t>
            </a:r>
            <a:r>
              <a:rPr lang="en-US" baseline="0" dirty="0" smtClean="0"/>
              <a:t> change over.</a:t>
            </a:r>
          </a:p>
          <a:p>
            <a:pPr>
              <a:lnSpc>
                <a:spcPct val="80000"/>
              </a:lnSpc>
              <a:buFontTx/>
              <a:buNone/>
            </a:pPr>
            <a:r>
              <a:rPr lang="en-US" baseline="0" dirty="0" smtClean="0"/>
              <a:t>Migrating over time.</a:t>
            </a:r>
          </a:p>
          <a:p>
            <a:pPr>
              <a:lnSpc>
                <a:spcPct val="80000"/>
              </a:lnSpc>
              <a:buFontTx/>
              <a:buNone/>
            </a:pPr>
            <a:r>
              <a:rPr lang="en-US" baseline="0" dirty="0" smtClean="0"/>
              <a:t>V4 and v6 will have to coexist for some time.</a:t>
            </a:r>
            <a:endParaRPr lang="en-US" dirty="0"/>
          </a:p>
        </p:txBody>
      </p:sp>
    </p:spTree>
    <p:extLst>
      <p:ext uri="{BB962C8B-B14F-4D97-AF65-F5344CB8AC3E}">
        <p14:creationId xmlns:p14="http://schemas.microsoft.com/office/powerpoint/2010/main" val="3371274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6</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IPv4 </a:t>
            </a:r>
            <a:r>
              <a:rPr lang="en-US" baseline="0" dirty="0" smtClean="0"/>
              <a:t>and IPv6 Coexistence</a:t>
            </a:r>
          </a:p>
          <a:p>
            <a:pPr>
              <a:lnSpc>
                <a:spcPct val="80000"/>
              </a:lnSpc>
              <a:buFontTx/>
              <a:buNone/>
            </a:pPr>
            <a:endParaRPr lang="en-US" baseline="0" dirty="0" smtClean="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b="1" dirty="0" smtClean="0"/>
              <a:t>Dual-stack: </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dirty="0" smtClean="0"/>
              <a:t>IPv4 and IPv6 can coexist on the same network.</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dirty="0" smtClean="0"/>
              <a:t>Devices run both IPv4 and IPv6 protocol stacks simultaneously.</a:t>
            </a:r>
          </a:p>
          <a:p>
            <a:pPr>
              <a:lnSpc>
                <a:spcPct val="80000"/>
              </a:lnSpc>
              <a:buFontTx/>
              <a:buNone/>
            </a:pPr>
            <a:endParaRPr lang="en-US" dirty="0"/>
          </a:p>
        </p:txBody>
      </p:sp>
    </p:spTree>
    <p:extLst>
      <p:ext uri="{BB962C8B-B14F-4D97-AF65-F5344CB8AC3E}">
        <p14:creationId xmlns:p14="http://schemas.microsoft.com/office/powerpoint/2010/main" val="1846450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7</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IPv4 and IPv6 Coexistence</a:t>
            </a:r>
          </a:p>
          <a:p>
            <a:pPr>
              <a:lnSpc>
                <a:spcPct val="80000"/>
              </a:lnSpc>
              <a:buFontTx/>
              <a:buNone/>
            </a:pPr>
            <a:endParaRPr lang="en-US" dirty="0" smtClean="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b="1" dirty="0" err="1" smtClean="0"/>
              <a:t>Tunnelling</a:t>
            </a:r>
            <a:r>
              <a:rPr lang="en-US" sz="1200" dirty="0" smtClean="0"/>
              <a:t>:  </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dirty="0" smtClean="0"/>
              <a:t>Method of transporting an IPv6 packet over an IPv4 network.</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dirty="0" smtClean="0"/>
              <a:t>IPv6 packet is encapsulated inside an IPv4 packet.</a:t>
            </a:r>
          </a:p>
          <a:p>
            <a:pPr>
              <a:lnSpc>
                <a:spcPct val="80000"/>
              </a:lnSpc>
              <a:buFontTx/>
              <a:buNone/>
            </a:pPr>
            <a:endParaRPr lang="en-US" dirty="0"/>
          </a:p>
        </p:txBody>
      </p:sp>
    </p:spTree>
    <p:extLst>
      <p:ext uri="{BB962C8B-B14F-4D97-AF65-F5344CB8AC3E}">
        <p14:creationId xmlns:p14="http://schemas.microsoft.com/office/powerpoint/2010/main" val="2230167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8</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IPv4</a:t>
            </a:r>
            <a:r>
              <a:rPr lang="en-US" baseline="0" dirty="0" smtClean="0"/>
              <a:t> and IPV6 Coexistence</a:t>
            </a:r>
          </a:p>
          <a:p>
            <a:pPr>
              <a:lnSpc>
                <a:spcPct val="80000"/>
              </a:lnSpc>
              <a:buFontTx/>
              <a:buNone/>
            </a:pPr>
            <a:endParaRPr lang="en-US" baseline="0" dirty="0" smtClean="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b="1" dirty="0" smtClean="0"/>
              <a:t>Translation</a:t>
            </a:r>
            <a:r>
              <a:rPr lang="en-US" sz="1200" dirty="0" smtClean="0"/>
              <a:t>: </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dirty="0" smtClean="0"/>
              <a:t>Network Address Translation 64 (NAT64) allows IPv6-enabled devices to communicate with IPv4-enabled devices using a translation technique similar to NAT for IPv4. </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dirty="0" smtClean="0"/>
              <a:t>An IPv6 packet is translated to an IPv4 packet, and vice versa.</a:t>
            </a:r>
          </a:p>
          <a:p>
            <a:pPr>
              <a:lnSpc>
                <a:spcPct val="80000"/>
              </a:lnSpc>
              <a:buFontTx/>
              <a:buNone/>
            </a:pPr>
            <a:endParaRPr lang="en-US" dirty="0"/>
          </a:p>
        </p:txBody>
      </p:sp>
    </p:spTree>
    <p:extLst>
      <p:ext uri="{BB962C8B-B14F-4D97-AF65-F5344CB8AC3E}">
        <p14:creationId xmlns:p14="http://schemas.microsoft.com/office/powerpoint/2010/main" val="4123359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A6E3D4-1973-8345-B700-18055B1FEF99}" type="slidenum">
              <a:rPr lang="en-US" sz="800"/>
              <a:pPr/>
              <a:t>9</a:t>
            </a:fld>
            <a:endParaRPr lang="en-US" sz="80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Hexadecimal Number System</a:t>
            </a:r>
          </a:p>
          <a:p>
            <a:endParaRPr lang="en-US" sz="1200" b="1" dirty="0" smtClean="0"/>
          </a:p>
          <a:p>
            <a:r>
              <a:rPr lang="en-US" sz="1200" b="0" dirty="0" smtClean="0"/>
              <a:t>Hex</a:t>
            </a:r>
            <a:r>
              <a:rPr lang="en-US" sz="1200" b="0" baseline="0" dirty="0" smtClean="0"/>
              <a:t> is what we use to represent IPv6. We also use it for MAC addresses.</a:t>
            </a:r>
            <a:endParaRPr lang="en-US" sz="1200" b="0" dirty="0" smtClean="0"/>
          </a:p>
          <a:p>
            <a:endParaRPr lang="en-US" sz="1200" b="1" dirty="0" smtClean="0"/>
          </a:p>
          <a:p>
            <a:r>
              <a:rPr lang="en-US" sz="1200" b="1" dirty="0" smtClean="0"/>
              <a:t>Base 16 numbering </a:t>
            </a:r>
            <a:r>
              <a:rPr lang="en-US" sz="1200" dirty="0" smtClean="0"/>
              <a:t>system.</a:t>
            </a:r>
          </a:p>
          <a:p>
            <a:r>
              <a:rPr lang="en-US" sz="1200" dirty="0" smtClean="0"/>
              <a:t>Uses </a:t>
            </a:r>
            <a:r>
              <a:rPr lang="en-US" sz="1200" b="1" dirty="0" smtClean="0"/>
              <a:t>numbers 0 to 9 and the letters A to F.</a:t>
            </a:r>
          </a:p>
          <a:p>
            <a:r>
              <a:rPr lang="en-US" sz="1200" b="1" dirty="0" smtClean="0"/>
              <a:t>Four bits </a:t>
            </a:r>
            <a:r>
              <a:rPr lang="en-US" sz="1200" dirty="0" smtClean="0"/>
              <a:t>(half of a byte) can be represented with a </a:t>
            </a:r>
            <a:r>
              <a:rPr lang="en-US" sz="1200" b="1" dirty="0" smtClean="0"/>
              <a:t>single hexadecimal </a:t>
            </a:r>
            <a:r>
              <a:rPr lang="en-US" sz="1200" dirty="0" smtClean="0"/>
              <a:t>value.</a:t>
            </a:r>
          </a:p>
          <a:p>
            <a:endParaRPr lang="en-US" sz="1200" dirty="0" smtClean="0"/>
          </a:p>
          <a:p>
            <a:r>
              <a:rPr lang="en-GB" sz="1200" b="0" i="0" kern="1200" dirty="0" smtClean="0">
                <a:solidFill>
                  <a:schemeClr val="tx1"/>
                </a:solidFill>
                <a:effectLst/>
                <a:latin typeface="Arial" charset="0"/>
                <a:ea typeface="ＭＳ Ｐゴシック" charset="0"/>
                <a:cs typeface="ＭＳ Ｐゴシック" charset="0"/>
              </a:rPr>
              <a:t>There are 16 unique combinations of four bits, from 0000 to 1111.</a:t>
            </a:r>
          </a:p>
          <a:p>
            <a:pPr marL="0" indent="0">
              <a:buNone/>
            </a:pPr>
            <a:r>
              <a:rPr lang="en-GB" sz="1200" b="0" i="0" kern="1200" dirty="0" smtClean="0">
                <a:solidFill>
                  <a:schemeClr val="tx1"/>
                </a:solidFill>
                <a:effectLst/>
                <a:latin typeface="Arial" charset="0"/>
                <a:ea typeface="ＭＳ Ｐゴシック" charset="0"/>
              </a:rPr>
              <a:t>	So</a:t>
            </a:r>
            <a:r>
              <a:rPr lang="en-GB" sz="1200" b="0" i="0" kern="1200" baseline="0" dirty="0" smtClean="0">
                <a:solidFill>
                  <a:schemeClr val="tx1"/>
                </a:solidFill>
                <a:effectLst/>
                <a:latin typeface="Arial" charset="0"/>
                <a:ea typeface="ＭＳ Ｐゴシック" charset="0"/>
              </a:rPr>
              <a:t> every four bits (half a byte) is represented with one hex digit.</a:t>
            </a:r>
            <a:endParaRPr lang="en-US" sz="1200" dirty="0" smtClean="0"/>
          </a:p>
          <a:p>
            <a:endParaRPr lang="en-US" sz="1200" dirty="0" smtClean="0"/>
          </a:p>
          <a:p>
            <a:pPr>
              <a:lnSpc>
                <a:spcPct val="80000"/>
              </a:lnSpc>
              <a:buFontTx/>
              <a:buNone/>
            </a:pPr>
            <a:r>
              <a:rPr lang="en-US" u="sng" dirty="0" smtClean="0"/>
              <a:t>Next slide</a:t>
            </a:r>
            <a:r>
              <a:rPr lang="en-US" u="sng" baseline="0" dirty="0" smtClean="0"/>
              <a:t> = IPv6 address representation</a:t>
            </a:r>
            <a:endParaRPr lang="en-US" u="sng" dirty="0"/>
          </a:p>
        </p:txBody>
      </p:sp>
    </p:spTree>
    <p:extLst>
      <p:ext uri="{BB962C8B-B14F-4D97-AF65-F5344CB8AC3E}">
        <p14:creationId xmlns:p14="http://schemas.microsoft.com/office/powerpoint/2010/main" val="5609074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10</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a:t>
            </a:r>
            <a:r>
              <a:rPr lang="en-US" baseline="0" dirty="0" smtClean="0"/>
              <a:t>6 Address Representation</a:t>
            </a:r>
          </a:p>
          <a:p>
            <a:pPr>
              <a:lnSpc>
                <a:spcPct val="80000"/>
              </a:lnSpc>
              <a:buFontTx/>
              <a:buNone/>
            </a:pPr>
            <a:endParaRPr lang="en-US" baseline="0" dirty="0" smtClean="0"/>
          </a:p>
          <a:p>
            <a:pPr>
              <a:lnSpc>
                <a:spcPct val="80000"/>
              </a:lnSpc>
              <a:buFontTx/>
              <a:buNone/>
            </a:pPr>
            <a:r>
              <a:rPr lang="en-US" sz="1200" dirty="0" err="1" smtClean="0"/>
              <a:t>Hextet</a:t>
            </a:r>
            <a:r>
              <a:rPr lang="en-US" sz="1200" dirty="0" smtClean="0"/>
              <a:t> is used to refer to a segment of 16 bits or four hexadecimals.</a:t>
            </a:r>
          </a:p>
          <a:p>
            <a:pPr>
              <a:lnSpc>
                <a:spcPct val="80000"/>
              </a:lnSpc>
              <a:buFontTx/>
              <a:buNone/>
            </a:pPr>
            <a:endParaRPr lang="en-US" dirty="0" smtClean="0"/>
          </a:p>
          <a:p>
            <a:pPr>
              <a:lnSpc>
                <a:spcPct val="80000"/>
              </a:lnSpc>
              <a:buFontTx/>
              <a:buNone/>
            </a:pPr>
            <a:r>
              <a:rPr lang="en-US" dirty="0" smtClean="0"/>
              <a:t>More on </a:t>
            </a:r>
            <a:r>
              <a:rPr lang="en-US" dirty="0" err="1" smtClean="0"/>
              <a:t>hextets</a:t>
            </a:r>
            <a:r>
              <a:rPr lang="en-US" dirty="0" smtClean="0"/>
              <a:t> in next slide.</a:t>
            </a:r>
            <a:endParaRPr lang="en-US" dirty="0"/>
          </a:p>
        </p:txBody>
      </p:sp>
    </p:spTree>
    <p:extLst>
      <p:ext uri="{BB962C8B-B14F-4D97-AF65-F5344CB8AC3E}">
        <p14:creationId xmlns:p14="http://schemas.microsoft.com/office/powerpoint/2010/main" val="27051257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11</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baseline="0" dirty="0" smtClean="0"/>
              <a:t>IPv6 Address Representation (cont.)</a:t>
            </a:r>
          </a:p>
          <a:p>
            <a:pPr>
              <a:lnSpc>
                <a:spcPct val="80000"/>
              </a:lnSpc>
              <a:buFontTx/>
              <a:buNone/>
            </a:pPr>
            <a:endParaRPr lang="en-US" baseline="0" dirty="0" smtClean="0"/>
          </a:p>
          <a:p>
            <a:pPr>
              <a:lnSpc>
                <a:spcPct val="80000"/>
              </a:lnSpc>
              <a:buFontTx/>
              <a:buNone/>
            </a:pPr>
            <a:r>
              <a:rPr lang="en-US" baseline="0" dirty="0" smtClean="0"/>
              <a:t>This is the preferred format for writing an IPv6.</a:t>
            </a:r>
          </a:p>
          <a:p>
            <a:pPr>
              <a:lnSpc>
                <a:spcPct val="80000"/>
              </a:lnSpc>
              <a:buFontTx/>
              <a:buNone/>
            </a:pPr>
            <a:endParaRPr lang="en-US" baseline="0" dirty="0" smtClean="0"/>
          </a:p>
          <a:p>
            <a:pPr>
              <a:lnSpc>
                <a:spcPct val="80000"/>
              </a:lnSpc>
              <a:buFontTx/>
              <a:buNone/>
            </a:pPr>
            <a:r>
              <a:rPr lang="en-US" baseline="0" dirty="0" smtClean="0"/>
              <a:t>It’s not the ideal method, so let’s look at ways to shorten this address a little.</a:t>
            </a:r>
            <a:endParaRPr lang="en-US" dirty="0"/>
          </a:p>
        </p:txBody>
      </p:sp>
    </p:spTree>
    <p:extLst>
      <p:ext uri="{BB962C8B-B14F-4D97-AF65-F5344CB8AC3E}">
        <p14:creationId xmlns:p14="http://schemas.microsoft.com/office/powerpoint/2010/main" val="3358570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12</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Rule 1 – Omitting</a:t>
            </a:r>
            <a:r>
              <a:rPr lang="en-US" baseline="0" dirty="0" smtClean="0"/>
              <a:t> Leading 0s</a:t>
            </a:r>
          </a:p>
          <a:p>
            <a:pPr>
              <a:lnSpc>
                <a:spcPct val="80000"/>
              </a:lnSpc>
              <a:buFontTx/>
              <a:buNone/>
            </a:pPr>
            <a:endParaRPr lang="en-US" baseline="0" dirty="0" smtClean="0"/>
          </a:p>
          <a:p>
            <a:pPr>
              <a:lnSpc>
                <a:spcPct val="80000"/>
              </a:lnSpc>
              <a:buFontTx/>
              <a:buNone/>
            </a:pPr>
            <a:r>
              <a:rPr lang="en-US" baseline="0" dirty="0" smtClean="0"/>
              <a:t>To reduce notation of IPv6, to represent it more efficiently,</a:t>
            </a:r>
          </a:p>
          <a:p>
            <a:pPr>
              <a:lnSpc>
                <a:spcPct val="80000"/>
              </a:lnSpc>
              <a:buFontTx/>
              <a:buNone/>
            </a:pPr>
            <a:endParaRPr lang="en-US" baseline="0" dirty="0" smtClean="0"/>
          </a:p>
          <a:p>
            <a:pPr>
              <a:lnSpc>
                <a:spcPct val="80000"/>
              </a:lnSpc>
              <a:buFontTx/>
              <a:buNone/>
            </a:pPr>
            <a:r>
              <a:rPr lang="en-US" baseline="0" dirty="0" smtClean="0"/>
              <a:t>There are two rules that we can use:</a:t>
            </a:r>
          </a:p>
          <a:p>
            <a:pPr>
              <a:lnSpc>
                <a:spcPct val="80000"/>
              </a:lnSpc>
              <a:buFontTx/>
              <a:buNone/>
            </a:pPr>
            <a:endParaRPr lang="en-US" baseline="0" dirty="0" smtClean="0"/>
          </a:p>
          <a:p>
            <a:pPr>
              <a:lnSpc>
                <a:spcPct val="80000"/>
              </a:lnSpc>
              <a:buFontTx/>
              <a:buNone/>
            </a:pPr>
            <a:r>
              <a:rPr lang="en-US" baseline="0" dirty="0" smtClean="0"/>
              <a:t>Rule 1 – Omitting leading 0s.</a:t>
            </a:r>
          </a:p>
          <a:p>
            <a:pPr>
              <a:lnSpc>
                <a:spcPct val="80000"/>
              </a:lnSpc>
              <a:buFontTx/>
              <a:buNone/>
            </a:pPr>
            <a:endParaRPr lang="en-US" dirty="0"/>
          </a:p>
        </p:txBody>
      </p:sp>
    </p:spTree>
    <p:extLst>
      <p:ext uri="{BB962C8B-B14F-4D97-AF65-F5344CB8AC3E}">
        <p14:creationId xmlns:p14="http://schemas.microsoft.com/office/powerpoint/2010/main" val="1686810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13</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Rule 2 – Omitting All 0 Segments</a:t>
            </a:r>
          </a:p>
          <a:p>
            <a:pPr>
              <a:lnSpc>
                <a:spcPct val="80000"/>
              </a:lnSpc>
              <a:buFontTx/>
              <a:buNone/>
            </a:pPr>
            <a:endParaRPr lang="en-US" dirty="0"/>
          </a:p>
        </p:txBody>
      </p:sp>
    </p:spTree>
    <p:extLst>
      <p:ext uri="{BB962C8B-B14F-4D97-AF65-F5344CB8AC3E}">
        <p14:creationId xmlns:p14="http://schemas.microsoft.com/office/powerpoint/2010/main" val="3849873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14</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Rule 2 – Omitting All 0 Segments</a:t>
            </a:r>
          </a:p>
          <a:p>
            <a:pPr>
              <a:lnSpc>
                <a:spcPct val="80000"/>
              </a:lnSpc>
              <a:buFontTx/>
              <a:buNone/>
            </a:pPr>
            <a:endParaRPr lang="en-US" dirty="0"/>
          </a:p>
        </p:txBody>
      </p:sp>
    </p:spTree>
    <p:extLst>
      <p:ext uri="{BB962C8B-B14F-4D97-AF65-F5344CB8AC3E}">
        <p14:creationId xmlns:p14="http://schemas.microsoft.com/office/powerpoint/2010/main" val="38126232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15</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Rule 2</a:t>
            </a:r>
            <a:r>
              <a:rPr lang="en-US" baseline="0" dirty="0" smtClean="0"/>
              <a:t> – Omitting All 0 Segments</a:t>
            </a:r>
            <a:endParaRPr lang="en-US" dirty="0"/>
          </a:p>
        </p:txBody>
      </p:sp>
    </p:spTree>
    <p:extLst>
      <p:ext uri="{BB962C8B-B14F-4D97-AF65-F5344CB8AC3E}">
        <p14:creationId xmlns:p14="http://schemas.microsoft.com/office/powerpoint/2010/main" val="21607900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16</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IPv6 Prefix Length</a:t>
            </a:r>
          </a:p>
          <a:p>
            <a:pPr>
              <a:lnSpc>
                <a:spcPct val="80000"/>
              </a:lnSpc>
              <a:buFontTx/>
              <a:buNone/>
            </a:pPr>
            <a:endParaRPr lang="en-US" dirty="0" smtClean="0"/>
          </a:p>
          <a:p>
            <a:pPr>
              <a:lnSpc>
                <a:spcPct val="80000"/>
              </a:lnSpc>
              <a:buFontTx/>
              <a:buNone/>
            </a:pPr>
            <a:r>
              <a:rPr lang="en-US" dirty="0" smtClean="0"/>
              <a:t>In IPv4 we identify the network portion of an address</a:t>
            </a:r>
            <a:r>
              <a:rPr lang="en-US" baseline="0" dirty="0" smtClean="0"/>
              <a:t> by either a prefix length like /24 or by using a dotted decimal subnet mask.</a:t>
            </a:r>
          </a:p>
          <a:p>
            <a:pPr>
              <a:lnSpc>
                <a:spcPct val="80000"/>
              </a:lnSpc>
              <a:buFontTx/>
              <a:buNone/>
            </a:pPr>
            <a:r>
              <a:rPr lang="en-US" baseline="0" dirty="0" smtClean="0"/>
              <a:t>In IPv6 we only use the prefix length.</a:t>
            </a:r>
            <a:endParaRPr lang="en-US" dirty="0"/>
          </a:p>
        </p:txBody>
      </p:sp>
    </p:spTree>
    <p:extLst>
      <p:ext uri="{BB962C8B-B14F-4D97-AF65-F5344CB8AC3E}">
        <p14:creationId xmlns:p14="http://schemas.microsoft.com/office/powerpoint/2010/main" val="28710719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17</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IPv6</a:t>
            </a:r>
            <a:r>
              <a:rPr lang="en-US" baseline="0" dirty="0" smtClean="0"/>
              <a:t> Address Types</a:t>
            </a:r>
          </a:p>
          <a:p>
            <a:pPr>
              <a:lnSpc>
                <a:spcPct val="80000"/>
              </a:lnSpc>
              <a:buFontTx/>
              <a:buNone/>
            </a:pPr>
            <a:endParaRPr lang="en-US" baseline="0" dirty="0" smtClean="0"/>
          </a:p>
          <a:p>
            <a:pPr>
              <a:lnSpc>
                <a:spcPct val="80000"/>
              </a:lnSpc>
              <a:buFontTx/>
              <a:buNone/>
            </a:pPr>
            <a:endParaRPr lang="en-US" baseline="0" dirty="0" smtClean="0"/>
          </a:p>
          <a:p>
            <a:pPr>
              <a:lnSpc>
                <a:spcPct val="80000"/>
              </a:lnSpc>
              <a:buFontTx/>
              <a:buNone/>
            </a:pPr>
            <a:r>
              <a:rPr lang="en-US" baseline="0" dirty="0" smtClean="0"/>
              <a:t>Next slide = Let’s look at these in more detail.</a:t>
            </a:r>
          </a:p>
          <a:p>
            <a:pPr>
              <a:lnSpc>
                <a:spcPct val="80000"/>
              </a:lnSpc>
              <a:buFontTx/>
              <a:buNone/>
            </a:pPr>
            <a:endParaRPr lang="en-US" baseline="0" dirty="0" smtClean="0"/>
          </a:p>
          <a:p>
            <a:pPr>
              <a:lnSpc>
                <a:spcPct val="80000"/>
              </a:lnSpc>
              <a:buFontTx/>
              <a:buNone/>
            </a:pPr>
            <a:endParaRPr lang="en-US" baseline="0" dirty="0" smtClean="0"/>
          </a:p>
          <a:p>
            <a:r>
              <a:rPr lang="en-GB" sz="1200" b="1" i="1" kern="1200" dirty="0" smtClean="0">
                <a:solidFill>
                  <a:schemeClr val="tx1"/>
                </a:solidFill>
                <a:effectLst/>
                <a:latin typeface="Arial" charset="0"/>
                <a:ea typeface="ＭＳ Ｐゴシック" charset="0"/>
                <a:cs typeface="ＭＳ Ｐゴシック" charset="0"/>
              </a:rPr>
              <a:t>Unicast </a:t>
            </a:r>
            <a:r>
              <a:rPr lang="en-GB" sz="1200" b="0" i="1" kern="1200" dirty="0" smtClean="0">
                <a:solidFill>
                  <a:schemeClr val="tx1"/>
                </a:solidFill>
                <a:effectLst/>
                <a:latin typeface="Arial" charset="0"/>
                <a:ea typeface="ＭＳ Ｐゴシック" charset="0"/>
                <a:cs typeface="ＭＳ Ｐゴシック" charset="0"/>
              </a:rPr>
              <a:t>- An IPv6 unicast address uniquely identifies an interface on an IPv6-enabled device. As shown in the figure, a source IPv6 address must be a unicast address.</a:t>
            </a:r>
          </a:p>
          <a:p>
            <a:r>
              <a:rPr lang="en-GB" sz="1200" b="1" i="1" kern="1200" dirty="0" smtClean="0">
                <a:solidFill>
                  <a:schemeClr val="tx1"/>
                </a:solidFill>
                <a:effectLst/>
                <a:latin typeface="Arial" charset="0"/>
                <a:ea typeface="ＭＳ Ｐゴシック" charset="0"/>
                <a:cs typeface="ＭＳ Ｐゴシック" charset="0"/>
              </a:rPr>
              <a:t>Multicast </a:t>
            </a:r>
            <a:r>
              <a:rPr lang="en-GB" sz="1200" b="0" i="1" kern="1200" dirty="0" smtClean="0">
                <a:solidFill>
                  <a:schemeClr val="tx1"/>
                </a:solidFill>
                <a:effectLst/>
                <a:latin typeface="Arial" charset="0"/>
                <a:ea typeface="ＭＳ Ｐゴシック" charset="0"/>
                <a:cs typeface="ＭＳ Ｐゴシック" charset="0"/>
              </a:rPr>
              <a:t>- An IPv6 multicast address is used to send a single IPv6 packet to multiple destinations.</a:t>
            </a:r>
          </a:p>
          <a:p>
            <a:r>
              <a:rPr lang="en-GB" sz="1200" b="1" i="1" kern="1200" dirty="0" err="1" smtClean="0">
                <a:solidFill>
                  <a:schemeClr val="tx1"/>
                </a:solidFill>
                <a:effectLst/>
                <a:latin typeface="Arial" charset="0"/>
                <a:ea typeface="ＭＳ Ｐゴシック" charset="0"/>
                <a:cs typeface="ＭＳ Ｐゴシック" charset="0"/>
              </a:rPr>
              <a:t>Anycast</a:t>
            </a:r>
            <a:r>
              <a:rPr lang="en-GB" sz="1200" b="1" i="1" kern="1200" dirty="0" smtClean="0">
                <a:solidFill>
                  <a:schemeClr val="tx1"/>
                </a:solidFill>
                <a:effectLst/>
                <a:latin typeface="Arial" charset="0"/>
                <a:ea typeface="ＭＳ Ｐゴシック" charset="0"/>
                <a:cs typeface="ＭＳ Ｐゴシック" charset="0"/>
              </a:rPr>
              <a:t> </a:t>
            </a:r>
            <a:r>
              <a:rPr lang="en-GB" sz="1200" b="0" i="1" kern="1200" dirty="0" smtClean="0">
                <a:solidFill>
                  <a:schemeClr val="tx1"/>
                </a:solidFill>
                <a:effectLst/>
                <a:latin typeface="Arial" charset="0"/>
                <a:ea typeface="ＭＳ Ｐゴシック" charset="0"/>
                <a:cs typeface="ＭＳ Ｐゴシック" charset="0"/>
              </a:rPr>
              <a:t>- An IPv6 </a:t>
            </a:r>
            <a:r>
              <a:rPr lang="en-GB" sz="1200" b="0" i="1" kern="1200" dirty="0" err="1" smtClean="0">
                <a:solidFill>
                  <a:schemeClr val="tx1"/>
                </a:solidFill>
                <a:effectLst/>
                <a:latin typeface="Arial" charset="0"/>
                <a:ea typeface="ＭＳ Ｐゴシック" charset="0"/>
                <a:cs typeface="ＭＳ Ｐゴシック" charset="0"/>
              </a:rPr>
              <a:t>anycast</a:t>
            </a:r>
            <a:r>
              <a:rPr lang="en-GB" sz="1200" b="0" i="1" kern="1200" dirty="0" smtClean="0">
                <a:solidFill>
                  <a:schemeClr val="tx1"/>
                </a:solidFill>
                <a:effectLst/>
                <a:latin typeface="Arial" charset="0"/>
                <a:ea typeface="ＭＳ Ｐゴシック" charset="0"/>
                <a:cs typeface="ＭＳ Ｐゴシック" charset="0"/>
              </a:rPr>
              <a:t> address is any IPv6 unicast address that can be assigned to multiple devices. A packet sent to an </a:t>
            </a:r>
            <a:r>
              <a:rPr lang="en-GB" sz="1200" b="0" i="1" kern="1200" dirty="0" err="1" smtClean="0">
                <a:solidFill>
                  <a:schemeClr val="tx1"/>
                </a:solidFill>
                <a:effectLst/>
                <a:latin typeface="Arial" charset="0"/>
                <a:ea typeface="ＭＳ Ｐゴシック" charset="0"/>
                <a:cs typeface="ＭＳ Ｐゴシック" charset="0"/>
              </a:rPr>
              <a:t>anycast</a:t>
            </a:r>
            <a:r>
              <a:rPr lang="en-GB" sz="1200" b="0" i="1" kern="1200" dirty="0" smtClean="0">
                <a:solidFill>
                  <a:schemeClr val="tx1"/>
                </a:solidFill>
                <a:effectLst/>
                <a:latin typeface="Arial" charset="0"/>
                <a:ea typeface="ＭＳ Ｐゴシック" charset="0"/>
                <a:cs typeface="ＭＳ Ｐゴシック" charset="0"/>
              </a:rPr>
              <a:t> address is routed to the nearest device having that address. </a:t>
            </a:r>
            <a:r>
              <a:rPr lang="en-GB" sz="1200" b="0" i="1" kern="1200" dirty="0" err="1" smtClean="0">
                <a:solidFill>
                  <a:schemeClr val="tx1"/>
                </a:solidFill>
                <a:effectLst/>
                <a:latin typeface="Arial" charset="0"/>
                <a:ea typeface="ＭＳ Ｐゴシック" charset="0"/>
                <a:cs typeface="ＭＳ Ｐゴシック" charset="0"/>
              </a:rPr>
              <a:t>Anycast</a:t>
            </a:r>
            <a:r>
              <a:rPr lang="en-GB" sz="1200" b="0" i="1" kern="1200" dirty="0" smtClean="0">
                <a:solidFill>
                  <a:schemeClr val="tx1"/>
                </a:solidFill>
                <a:effectLst/>
                <a:latin typeface="Arial" charset="0"/>
                <a:ea typeface="ＭＳ Ｐゴシック" charset="0"/>
                <a:cs typeface="ＭＳ Ｐゴシック" charset="0"/>
              </a:rPr>
              <a:t> addresses are beyond the scope of this course.</a:t>
            </a:r>
          </a:p>
          <a:p>
            <a:pPr>
              <a:lnSpc>
                <a:spcPct val="80000"/>
              </a:lnSpc>
              <a:buFontTx/>
              <a:buNone/>
            </a:pPr>
            <a:endParaRPr lang="en-US" dirty="0"/>
          </a:p>
        </p:txBody>
      </p:sp>
    </p:spTree>
    <p:extLst>
      <p:ext uri="{BB962C8B-B14F-4D97-AF65-F5344CB8AC3E}">
        <p14:creationId xmlns:p14="http://schemas.microsoft.com/office/powerpoint/2010/main" val="32778050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18</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IPv6</a:t>
            </a:r>
            <a:r>
              <a:rPr lang="en-US" baseline="0" dirty="0" smtClean="0"/>
              <a:t> Unicast Addresses</a:t>
            </a:r>
          </a:p>
          <a:p>
            <a:pPr>
              <a:lnSpc>
                <a:spcPct val="80000"/>
              </a:lnSpc>
              <a:buFontTx/>
              <a:buNone/>
            </a:pPr>
            <a:endParaRPr lang="en-US" baseline="0" dirty="0" smtClean="0"/>
          </a:p>
          <a:p>
            <a:pPr marL="0" indent="0">
              <a:buNone/>
            </a:pPr>
            <a:r>
              <a:rPr lang="en-US" b="1" dirty="0" smtClean="0"/>
              <a:t>Unicast</a:t>
            </a:r>
            <a:r>
              <a:rPr lang="en-US" dirty="0" smtClean="0"/>
              <a:t>  </a:t>
            </a:r>
          </a:p>
          <a:p>
            <a:pPr marL="342900" lvl="1" indent="-342900" defTabSz="457200">
              <a:buFont typeface="Wingdings" panose="05000000000000000000" pitchFamily="2" charset="2"/>
              <a:buChar char="§"/>
            </a:pPr>
            <a:r>
              <a:rPr lang="en-US" dirty="0" smtClean="0"/>
              <a:t>Uniquely identifies an interface on an IPv6-enabled device.</a:t>
            </a:r>
          </a:p>
          <a:p>
            <a:pPr marL="342900" lvl="1" indent="-342900" defTabSz="457200">
              <a:buFont typeface="Wingdings" panose="05000000000000000000" pitchFamily="2" charset="2"/>
              <a:buChar char="§"/>
            </a:pPr>
            <a:r>
              <a:rPr lang="en-US" dirty="0" smtClean="0"/>
              <a:t>So when we send a packet to a unicast address</a:t>
            </a:r>
          </a:p>
          <a:p>
            <a:pPr marL="484188" lvl="2" indent="0" defTabSz="457200">
              <a:buFont typeface="Wingdings" panose="05000000000000000000" pitchFamily="2" charset="2"/>
              <a:buNone/>
            </a:pPr>
            <a:r>
              <a:rPr lang="en-US" dirty="0" smtClean="0"/>
              <a:t>It will be received by that interface only</a:t>
            </a:r>
            <a:endParaRPr lang="en-US" dirty="0"/>
          </a:p>
        </p:txBody>
      </p:sp>
    </p:spTree>
    <p:extLst>
      <p:ext uri="{BB962C8B-B14F-4D97-AF65-F5344CB8AC3E}">
        <p14:creationId xmlns:p14="http://schemas.microsoft.com/office/powerpoint/2010/main" val="14476631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19</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IPv6 Unicast Addresses types</a:t>
            </a:r>
          </a:p>
          <a:p>
            <a:pPr>
              <a:lnSpc>
                <a:spcPct val="80000"/>
              </a:lnSpc>
              <a:buFontTx/>
              <a:buNone/>
            </a:pPr>
            <a:endParaRPr lang="en-US" dirty="0" smtClean="0"/>
          </a:p>
          <a:p>
            <a:pPr>
              <a:lnSpc>
                <a:spcPct val="80000"/>
              </a:lnSpc>
              <a:buFontTx/>
              <a:buNone/>
            </a:pPr>
            <a:r>
              <a:rPr lang="en-US" dirty="0" smtClean="0"/>
              <a:t>Six types of</a:t>
            </a:r>
            <a:r>
              <a:rPr lang="en-US" baseline="0" dirty="0" smtClean="0"/>
              <a:t> unicast addresses for IPv6:</a:t>
            </a:r>
            <a:endParaRPr lang="en-US" dirty="0" smtClean="0"/>
          </a:p>
          <a:p>
            <a:pPr marL="112713" indent="-112713">
              <a:lnSpc>
                <a:spcPct val="80000"/>
              </a:lnSpc>
              <a:buFont typeface="Arial" pitchFamily="34" charset="0"/>
              <a:buChar char="•"/>
            </a:pPr>
            <a:r>
              <a:rPr lang="en-US" baseline="0" dirty="0" smtClean="0"/>
              <a:t>Global unicast</a:t>
            </a:r>
          </a:p>
          <a:p>
            <a:pPr marL="112713" indent="-112713">
              <a:lnSpc>
                <a:spcPct val="80000"/>
              </a:lnSpc>
              <a:buFont typeface="Arial" pitchFamily="34" charset="0"/>
              <a:buChar char="•"/>
            </a:pPr>
            <a:r>
              <a:rPr lang="en-US" baseline="0" dirty="0" smtClean="0"/>
              <a:t>Link-local</a:t>
            </a:r>
          </a:p>
          <a:p>
            <a:pPr marL="112713" indent="-112713">
              <a:lnSpc>
                <a:spcPct val="80000"/>
              </a:lnSpc>
              <a:buFont typeface="Arial" pitchFamily="34" charset="0"/>
              <a:buChar char="•"/>
            </a:pPr>
            <a:r>
              <a:rPr lang="en-US" baseline="0" dirty="0" smtClean="0"/>
              <a:t>Loopback</a:t>
            </a:r>
          </a:p>
          <a:p>
            <a:pPr marL="112713" indent="-112713">
              <a:lnSpc>
                <a:spcPct val="80000"/>
              </a:lnSpc>
              <a:buFont typeface="Arial" pitchFamily="34" charset="0"/>
              <a:buChar char="•"/>
            </a:pPr>
            <a:r>
              <a:rPr lang="en-US" baseline="0" dirty="0" smtClean="0"/>
              <a:t>Unspecified address</a:t>
            </a:r>
          </a:p>
          <a:p>
            <a:pPr marL="112713" indent="-112713">
              <a:lnSpc>
                <a:spcPct val="80000"/>
              </a:lnSpc>
              <a:buFont typeface="Arial" pitchFamily="34" charset="0"/>
              <a:buChar char="•"/>
            </a:pPr>
            <a:r>
              <a:rPr lang="en-US" baseline="0" dirty="0" smtClean="0"/>
              <a:t>Unique local</a:t>
            </a:r>
          </a:p>
          <a:p>
            <a:pPr marL="112713" indent="-112713">
              <a:lnSpc>
                <a:spcPct val="80000"/>
              </a:lnSpc>
              <a:buFont typeface="Arial" pitchFamily="34" charset="0"/>
              <a:buChar char="•"/>
            </a:pPr>
            <a:r>
              <a:rPr lang="en-US" baseline="0" dirty="0" smtClean="0"/>
              <a:t>Embedded IPv4</a:t>
            </a:r>
            <a:endParaRPr lang="en-US" dirty="0" smtClean="0"/>
          </a:p>
          <a:p>
            <a:pPr>
              <a:lnSpc>
                <a:spcPct val="80000"/>
              </a:lnSpc>
              <a:buFontTx/>
              <a:buNone/>
            </a:pPr>
            <a:endParaRPr lang="en-US" dirty="0" smtClean="0"/>
          </a:p>
          <a:p>
            <a:pPr>
              <a:lnSpc>
                <a:spcPct val="80000"/>
              </a:lnSpc>
              <a:buFontTx/>
              <a:buNone/>
            </a:pPr>
            <a:r>
              <a:rPr lang="en-US" dirty="0" smtClean="0"/>
              <a:t>Let’s now look at each of these in a little more detail.</a:t>
            </a:r>
            <a:endParaRPr lang="en-US" dirty="0"/>
          </a:p>
        </p:txBody>
      </p:sp>
    </p:spTree>
    <p:extLst>
      <p:ext uri="{BB962C8B-B14F-4D97-AF65-F5344CB8AC3E}">
        <p14:creationId xmlns:p14="http://schemas.microsoft.com/office/powerpoint/2010/main" val="36588281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20</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baseline="0" dirty="0" smtClean="0"/>
              <a:t>IPv6 Unicast Addresses</a:t>
            </a:r>
          </a:p>
          <a:p>
            <a:pPr>
              <a:lnSpc>
                <a:spcPct val="80000"/>
              </a:lnSpc>
              <a:buFontTx/>
              <a:buNone/>
            </a:pPr>
            <a:endParaRPr lang="en-US" baseline="0" dirty="0" smtClean="0"/>
          </a:p>
          <a:p>
            <a:pPr>
              <a:lnSpc>
                <a:spcPct val="80000"/>
              </a:lnSpc>
              <a:buFontTx/>
              <a:buNone/>
            </a:pPr>
            <a:endParaRPr lang="en-US" baseline="0" dirty="0" smtClean="0"/>
          </a:p>
          <a:p>
            <a:pPr>
              <a:lnSpc>
                <a:spcPct val="80000"/>
              </a:lnSpc>
              <a:buFontTx/>
              <a:buNone/>
            </a:pPr>
            <a:endParaRPr lang="en-US" baseline="0" dirty="0" smtClean="0"/>
          </a:p>
          <a:p>
            <a:pPr>
              <a:lnSpc>
                <a:spcPct val="80000"/>
              </a:lnSpc>
              <a:buFontTx/>
              <a:buNone/>
            </a:pPr>
            <a:r>
              <a:rPr lang="en-GB" sz="1200" b="0" i="1" kern="1200" dirty="0" smtClean="0">
                <a:solidFill>
                  <a:schemeClr val="tx1"/>
                </a:solidFill>
                <a:effectLst/>
                <a:latin typeface="Arial" charset="0"/>
                <a:ea typeface="ＭＳ Ｐゴシック" charset="0"/>
                <a:cs typeface="ＭＳ Ｐゴシック" charset="0"/>
              </a:rPr>
              <a:t>Routers will not forward packets with a link-local source or destination address.</a:t>
            </a:r>
            <a:endParaRPr lang="en-US" i="1" dirty="0"/>
          </a:p>
        </p:txBody>
      </p:sp>
    </p:spTree>
    <p:extLst>
      <p:ext uri="{BB962C8B-B14F-4D97-AF65-F5344CB8AC3E}">
        <p14:creationId xmlns:p14="http://schemas.microsoft.com/office/powerpoint/2010/main" val="36096809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21</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IPv6 Unicast</a:t>
            </a:r>
            <a:r>
              <a:rPr lang="en-US" baseline="0" dirty="0" smtClean="0"/>
              <a:t> Addresses (cont.)</a:t>
            </a:r>
            <a:endParaRPr lang="en-US" dirty="0"/>
          </a:p>
        </p:txBody>
      </p:sp>
    </p:spTree>
    <p:extLst>
      <p:ext uri="{BB962C8B-B14F-4D97-AF65-F5344CB8AC3E}">
        <p14:creationId xmlns:p14="http://schemas.microsoft.com/office/powerpoint/2010/main" val="27772528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22</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IPv6 Unicast</a:t>
            </a:r>
            <a:r>
              <a:rPr lang="en-US" baseline="0" dirty="0" smtClean="0"/>
              <a:t> Addresses (cont.)</a:t>
            </a:r>
            <a:endParaRPr lang="en-US" dirty="0"/>
          </a:p>
        </p:txBody>
      </p:sp>
    </p:spTree>
    <p:extLst>
      <p:ext uri="{BB962C8B-B14F-4D97-AF65-F5344CB8AC3E}">
        <p14:creationId xmlns:p14="http://schemas.microsoft.com/office/powerpoint/2010/main" val="25832258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23</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IPv6 Link-Local Unicast Addresses</a:t>
            </a:r>
          </a:p>
          <a:p>
            <a:pPr>
              <a:lnSpc>
                <a:spcPct val="80000"/>
              </a:lnSpc>
              <a:buFontTx/>
              <a:buNone/>
            </a:pPr>
            <a:endParaRPr lang="en-US" dirty="0" smtClean="0"/>
          </a:p>
          <a:p>
            <a:pPr>
              <a:lnSpc>
                <a:spcPct val="80000"/>
              </a:lnSpc>
              <a:buFontTx/>
              <a:buNone/>
            </a:pPr>
            <a:r>
              <a:rPr lang="en-GB" sz="1200" b="0" i="0" kern="1200" dirty="0" smtClean="0">
                <a:solidFill>
                  <a:schemeClr val="tx1"/>
                </a:solidFill>
                <a:effectLst/>
                <a:latin typeface="Arial" charset="0"/>
                <a:ea typeface="ＭＳ Ｐゴシック" charset="0"/>
                <a:cs typeface="ＭＳ Ｐゴシック" charset="0"/>
              </a:rPr>
              <a:t>IPv6 link-local addresses are in the FE80::/10 range. The </a:t>
            </a:r>
            <a:r>
              <a:rPr lang="en-GB" sz="1200" b="1" i="0" kern="1200" dirty="0" smtClean="0">
                <a:solidFill>
                  <a:schemeClr val="tx1"/>
                </a:solidFill>
                <a:effectLst/>
                <a:latin typeface="Arial" charset="0"/>
                <a:ea typeface="ＭＳ Ｐゴシック" charset="0"/>
                <a:cs typeface="ＭＳ Ｐゴシック" charset="0"/>
              </a:rPr>
              <a:t>/10</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indicates</a:t>
            </a:r>
            <a:r>
              <a:rPr lang="en-GB" sz="1200" b="0" i="0" kern="1200" dirty="0" smtClean="0">
                <a:solidFill>
                  <a:schemeClr val="tx1"/>
                </a:solidFill>
                <a:effectLst/>
                <a:latin typeface="Arial" charset="0"/>
                <a:ea typeface="ＭＳ Ｐゴシック" charset="0"/>
                <a:cs typeface="ＭＳ Ｐゴシック" charset="0"/>
              </a:rPr>
              <a:t> that the </a:t>
            </a:r>
            <a:r>
              <a:rPr lang="en-GB" sz="1200" b="1" i="0" kern="1200" dirty="0" smtClean="0">
                <a:solidFill>
                  <a:schemeClr val="tx1"/>
                </a:solidFill>
                <a:effectLst/>
                <a:latin typeface="Arial" charset="0"/>
                <a:ea typeface="ＭＳ Ｐゴシック" charset="0"/>
                <a:cs typeface="ＭＳ Ｐゴシック" charset="0"/>
              </a:rPr>
              <a:t>first</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10</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bits</a:t>
            </a:r>
            <a:r>
              <a:rPr lang="en-GB" sz="1200" b="0" i="0" kern="1200" dirty="0" smtClean="0">
                <a:solidFill>
                  <a:schemeClr val="tx1"/>
                </a:solidFill>
                <a:effectLst/>
                <a:latin typeface="Arial" charset="0"/>
                <a:ea typeface="ＭＳ Ｐゴシック" charset="0"/>
                <a:cs typeface="ＭＳ Ｐゴシック" charset="0"/>
              </a:rPr>
              <a:t> are </a:t>
            </a:r>
            <a:r>
              <a:rPr lang="en-GB" sz="1200" b="1" i="0" kern="1200" dirty="0" smtClean="0">
                <a:solidFill>
                  <a:schemeClr val="tx1"/>
                </a:solidFill>
                <a:effectLst/>
                <a:latin typeface="Arial" charset="0"/>
                <a:ea typeface="ＭＳ Ｐゴシック" charset="0"/>
                <a:cs typeface="ＭＳ Ｐゴシック" charset="0"/>
              </a:rPr>
              <a:t>1111</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1110</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10</a:t>
            </a:r>
            <a:r>
              <a:rPr lang="en-GB" sz="1200" b="0" i="0" kern="1200" dirty="0" smtClean="0">
                <a:solidFill>
                  <a:schemeClr val="tx1"/>
                </a:solidFill>
                <a:effectLst/>
                <a:latin typeface="Arial" charset="0"/>
                <a:ea typeface="ＭＳ Ｐゴシック" charset="0"/>
                <a:cs typeface="ＭＳ Ｐゴシック" charset="0"/>
              </a:rPr>
              <a:t>xx </a:t>
            </a:r>
            <a:r>
              <a:rPr lang="en-GB" sz="1200" b="0" i="0" kern="1200" dirty="0" err="1" smtClean="0">
                <a:solidFill>
                  <a:schemeClr val="tx1"/>
                </a:solidFill>
                <a:effectLst/>
                <a:latin typeface="Arial" charset="0"/>
                <a:ea typeface="ＭＳ Ｐゴシック" charset="0"/>
                <a:cs typeface="ＭＳ Ｐゴシック" charset="0"/>
              </a:rPr>
              <a:t>xxxx</a:t>
            </a:r>
            <a:r>
              <a:rPr lang="en-GB" sz="1200" b="0" i="0" kern="1200" dirty="0" smtClean="0">
                <a:solidFill>
                  <a:schemeClr val="tx1"/>
                </a:solidFill>
                <a:effectLst/>
                <a:latin typeface="Arial" charset="0"/>
                <a:ea typeface="ＭＳ Ｐゴシック" charset="0"/>
                <a:cs typeface="ＭＳ Ｐゴシック" charset="0"/>
              </a:rPr>
              <a:t>. The </a:t>
            </a:r>
            <a:r>
              <a:rPr lang="en-GB" sz="1200" b="1" i="0" kern="1200" dirty="0" smtClean="0">
                <a:solidFill>
                  <a:schemeClr val="tx1"/>
                </a:solidFill>
                <a:effectLst/>
                <a:latin typeface="Arial" charset="0"/>
                <a:ea typeface="ＭＳ Ｐゴシック" charset="0"/>
                <a:cs typeface="ＭＳ Ｐゴシック" charset="0"/>
              </a:rPr>
              <a:t>first</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err="1" smtClean="0">
                <a:solidFill>
                  <a:schemeClr val="tx1"/>
                </a:solidFill>
                <a:effectLst/>
                <a:latin typeface="Arial" charset="0"/>
                <a:ea typeface="ＭＳ Ｐゴシック" charset="0"/>
                <a:cs typeface="ＭＳ Ｐゴシック" charset="0"/>
              </a:rPr>
              <a:t>hextet</a:t>
            </a:r>
            <a:r>
              <a:rPr lang="en-GB" sz="1200" b="0" i="0" kern="1200" dirty="0" smtClean="0">
                <a:solidFill>
                  <a:schemeClr val="tx1"/>
                </a:solidFill>
                <a:effectLst/>
                <a:latin typeface="Arial" charset="0"/>
                <a:ea typeface="ＭＳ Ｐゴシック" charset="0"/>
                <a:cs typeface="ＭＳ Ｐゴシック" charset="0"/>
              </a:rPr>
              <a:t> has a </a:t>
            </a:r>
            <a:r>
              <a:rPr lang="en-GB" sz="1200" b="1" i="0" kern="1200" dirty="0" smtClean="0">
                <a:solidFill>
                  <a:schemeClr val="tx1"/>
                </a:solidFill>
                <a:effectLst/>
                <a:latin typeface="Arial" charset="0"/>
                <a:ea typeface="ＭＳ Ｐゴシック" charset="0"/>
                <a:cs typeface="ＭＳ Ｐゴシック" charset="0"/>
              </a:rPr>
              <a:t>range</a:t>
            </a:r>
            <a:r>
              <a:rPr lang="en-GB" sz="1200" b="0" i="0" kern="1200" dirty="0" smtClean="0">
                <a:solidFill>
                  <a:schemeClr val="tx1"/>
                </a:solidFill>
                <a:effectLst/>
                <a:latin typeface="Arial" charset="0"/>
                <a:ea typeface="ＭＳ Ｐゴシック" charset="0"/>
                <a:cs typeface="ＭＳ Ｐゴシック" charset="0"/>
              </a:rPr>
              <a:t> of 1111 1110 1000 0000 (</a:t>
            </a:r>
            <a:r>
              <a:rPr lang="en-GB" sz="1200" b="1" i="0" kern="1200" dirty="0" smtClean="0">
                <a:solidFill>
                  <a:schemeClr val="tx1"/>
                </a:solidFill>
                <a:effectLst/>
                <a:latin typeface="Arial" charset="0"/>
                <a:ea typeface="ＭＳ Ｐゴシック" charset="0"/>
                <a:cs typeface="ＭＳ Ｐゴシック" charset="0"/>
              </a:rPr>
              <a:t>FE80</a:t>
            </a:r>
            <a:r>
              <a:rPr lang="en-GB" sz="1200" b="0" i="0" kern="1200" dirty="0" smtClean="0">
                <a:solidFill>
                  <a:schemeClr val="tx1"/>
                </a:solidFill>
                <a:effectLst/>
                <a:latin typeface="Arial" charset="0"/>
                <a:ea typeface="ＭＳ Ｐゴシック" charset="0"/>
                <a:cs typeface="ＭＳ Ｐゴシック" charset="0"/>
              </a:rPr>
              <a:t>) to 1111 1110 1011 1111</a:t>
            </a:r>
            <a:r>
              <a:rPr lang="en-GB" sz="1200" b="1" i="0" kern="1200" dirty="0" smtClean="0">
                <a:solidFill>
                  <a:schemeClr val="tx1"/>
                </a:solidFill>
                <a:effectLst/>
                <a:latin typeface="Arial" charset="0"/>
                <a:ea typeface="ＭＳ Ｐゴシック" charset="0"/>
                <a:cs typeface="ＭＳ Ｐゴシック" charset="0"/>
              </a:rPr>
              <a:t>(FEBF</a:t>
            </a:r>
            <a:r>
              <a:rPr lang="en-GB" sz="1200" b="0" i="0" kern="1200" dirty="0" smtClean="0">
                <a:solidFill>
                  <a:schemeClr val="tx1"/>
                </a:solidFill>
                <a:effectLst/>
                <a:latin typeface="Arial" charset="0"/>
                <a:ea typeface="ＭＳ Ｐゴシック" charset="0"/>
                <a:cs typeface="ＭＳ Ｐゴシック" charset="0"/>
              </a:rPr>
              <a:t>).</a:t>
            </a:r>
            <a:endParaRPr lang="en-US" dirty="0"/>
          </a:p>
        </p:txBody>
      </p:sp>
    </p:spTree>
    <p:extLst>
      <p:ext uri="{BB962C8B-B14F-4D97-AF65-F5344CB8AC3E}">
        <p14:creationId xmlns:p14="http://schemas.microsoft.com/office/powerpoint/2010/main" val="41044613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24</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IPv6 Link-Local Unicast Addresses</a:t>
            </a:r>
          </a:p>
          <a:p>
            <a:pPr>
              <a:lnSpc>
                <a:spcPct val="80000"/>
              </a:lnSpc>
              <a:buFontTx/>
              <a:buNone/>
            </a:pPr>
            <a:endParaRPr lang="en-US" dirty="0" smtClean="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b="1" dirty="0" smtClean="0"/>
              <a:t>Packets</a:t>
            </a:r>
            <a:r>
              <a:rPr lang="en-US" sz="1200" dirty="0" smtClean="0"/>
              <a:t> with a </a:t>
            </a:r>
            <a:r>
              <a:rPr lang="en-US" sz="1200" b="1" dirty="0" smtClean="0"/>
              <a:t>source</a:t>
            </a:r>
            <a:r>
              <a:rPr lang="en-US" sz="1200" dirty="0" smtClean="0"/>
              <a:t> or </a:t>
            </a:r>
            <a:r>
              <a:rPr lang="en-US" sz="1200" b="1" dirty="0" smtClean="0"/>
              <a:t>destination</a:t>
            </a:r>
            <a:r>
              <a:rPr lang="en-US" sz="1200" dirty="0" smtClean="0"/>
              <a:t> </a:t>
            </a:r>
            <a:r>
              <a:rPr lang="en-US" sz="1200" b="1" dirty="0" smtClean="0"/>
              <a:t>link-local</a:t>
            </a:r>
            <a:r>
              <a:rPr lang="en-US" sz="1200" dirty="0" smtClean="0"/>
              <a:t> address </a:t>
            </a:r>
            <a:r>
              <a:rPr lang="en-US" sz="1200" b="1" dirty="0" smtClean="0"/>
              <a:t>cannot</a:t>
            </a:r>
            <a:r>
              <a:rPr lang="en-US" sz="1200" dirty="0" smtClean="0"/>
              <a:t> </a:t>
            </a:r>
            <a:r>
              <a:rPr lang="en-US" sz="1200" b="1" dirty="0" smtClean="0"/>
              <a:t>be</a:t>
            </a:r>
            <a:r>
              <a:rPr lang="en-US" sz="1200" dirty="0" smtClean="0"/>
              <a:t> </a:t>
            </a:r>
            <a:r>
              <a:rPr lang="en-US" sz="1200" b="1" dirty="0" smtClean="0"/>
              <a:t>routed</a:t>
            </a:r>
            <a:r>
              <a:rPr lang="en-US" sz="1200" dirty="0" smtClean="0"/>
              <a:t> </a:t>
            </a:r>
            <a:r>
              <a:rPr lang="en-US" sz="1200" b="1" dirty="0" smtClean="0"/>
              <a:t>beyond</a:t>
            </a:r>
            <a:r>
              <a:rPr lang="en-US" sz="1200" dirty="0" smtClean="0"/>
              <a:t> </a:t>
            </a:r>
            <a:r>
              <a:rPr lang="en-US" sz="1200" b="1" dirty="0" smtClean="0"/>
              <a:t>the</a:t>
            </a:r>
            <a:r>
              <a:rPr lang="en-US" sz="1200" dirty="0" smtClean="0"/>
              <a:t> </a:t>
            </a:r>
            <a:r>
              <a:rPr lang="en-US" sz="1200" b="1" dirty="0" smtClean="0"/>
              <a:t>link</a:t>
            </a:r>
            <a:r>
              <a:rPr lang="en-US" sz="1200" dirty="0" smtClean="0"/>
              <a:t> from where the packet originated.</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endParaRPr lang="en-US" sz="1200" dirty="0" smtClean="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dirty="0" smtClean="0"/>
              <a:t>So here, the packet originating from FE80::AAAA cannot go past the router.</a:t>
            </a:r>
          </a:p>
          <a:p>
            <a:pPr algn="r">
              <a:lnSpc>
                <a:spcPct val="80000"/>
              </a:lnSpc>
              <a:buFontTx/>
              <a:buNone/>
            </a:pPr>
            <a:endParaRPr lang="en-US" dirty="0"/>
          </a:p>
        </p:txBody>
      </p:sp>
    </p:spTree>
    <p:extLst>
      <p:ext uri="{BB962C8B-B14F-4D97-AF65-F5344CB8AC3E}">
        <p14:creationId xmlns:p14="http://schemas.microsoft.com/office/powerpoint/2010/main" val="16419327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25</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Structure of an IPv6 Global Unicast</a:t>
            </a:r>
            <a:r>
              <a:rPr lang="en-US" baseline="0" dirty="0" smtClean="0"/>
              <a:t> Address</a:t>
            </a:r>
          </a:p>
          <a:p>
            <a:pPr>
              <a:lnSpc>
                <a:spcPct val="80000"/>
              </a:lnSpc>
              <a:buFontTx/>
              <a:buNone/>
            </a:pPr>
            <a:endParaRPr lang="en-US" baseline="0" dirty="0" smtClean="0"/>
          </a:p>
          <a:p>
            <a:pPr>
              <a:lnSpc>
                <a:spcPct val="80000"/>
              </a:lnSpc>
              <a:buFontTx/>
              <a:buNone/>
            </a:pPr>
            <a:r>
              <a:rPr lang="en-GB" sz="1200" b="0" i="0" kern="1200" dirty="0" smtClean="0">
                <a:solidFill>
                  <a:schemeClr val="tx1"/>
                </a:solidFill>
                <a:effectLst/>
                <a:latin typeface="Arial" charset="0"/>
                <a:ea typeface="ＭＳ Ｐゴシック" charset="0"/>
                <a:cs typeface="ＭＳ Ｐゴシック" charset="0"/>
              </a:rPr>
              <a:t>ICANN, the operator for Internet Assigned Numbers Authority (IANA), allocates IPv6 address blocks to the five RIRs.</a:t>
            </a:r>
          </a:p>
          <a:p>
            <a:pPr>
              <a:lnSpc>
                <a:spcPct val="80000"/>
              </a:lnSpc>
              <a:buFontTx/>
              <a:buNone/>
            </a:pPr>
            <a:endParaRPr lang="en-GB" sz="1200" b="0" i="0" kern="1200" dirty="0" smtClean="0">
              <a:solidFill>
                <a:schemeClr val="tx1"/>
              </a:solidFill>
              <a:effectLst/>
              <a:latin typeface="Arial" charset="0"/>
              <a:ea typeface="ＭＳ Ｐゴシック" charset="0"/>
            </a:endParaRPr>
          </a:p>
          <a:p>
            <a:pPr>
              <a:lnSpc>
                <a:spcPct val="80000"/>
              </a:lnSpc>
              <a:buFontTx/>
              <a:buNone/>
            </a:pPr>
            <a:r>
              <a:rPr lang="en-GB" sz="1200" b="0" i="0" kern="1200" dirty="0" smtClean="0">
                <a:solidFill>
                  <a:schemeClr val="tx1"/>
                </a:solidFill>
                <a:effectLst/>
                <a:latin typeface="Arial" charset="0"/>
                <a:ea typeface="ＭＳ Ｐゴシック" charset="0"/>
                <a:cs typeface="ＭＳ Ｐゴシック" charset="0"/>
              </a:rPr>
              <a:t>ICANN = Internet Committee for Assigned Names and Numbers.</a:t>
            </a:r>
          </a:p>
          <a:p>
            <a:pPr>
              <a:lnSpc>
                <a:spcPct val="80000"/>
              </a:lnSpc>
              <a:buFontTx/>
              <a:buNone/>
            </a:pPr>
            <a:endParaRPr lang="en-US" dirty="0" smtClean="0"/>
          </a:p>
          <a:p>
            <a:pPr>
              <a:lnSpc>
                <a:spcPct val="80000"/>
              </a:lnSpc>
              <a:buFontTx/>
              <a:buNone/>
            </a:pPr>
            <a:r>
              <a:rPr lang="en-GB" dirty="0" smtClean="0"/>
              <a:t>AFRINIC	Africa, portions of the Indian Ocean</a:t>
            </a:r>
          </a:p>
          <a:p>
            <a:pPr>
              <a:lnSpc>
                <a:spcPct val="80000"/>
              </a:lnSpc>
              <a:buFontTx/>
              <a:buNone/>
            </a:pPr>
            <a:r>
              <a:rPr lang="en-GB" dirty="0" smtClean="0"/>
              <a:t>APNIC	Portions of Asia, portions of Oceania</a:t>
            </a:r>
          </a:p>
          <a:p>
            <a:pPr>
              <a:lnSpc>
                <a:spcPct val="80000"/>
              </a:lnSpc>
              <a:buFontTx/>
              <a:buNone/>
            </a:pPr>
            <a:r>
              <a:rPr lang="en-GB" dirty="0" smtClean="0"/>
              <a:t>ARIN	Canada, many Caribbean and North Atlantic islands, and the United States</a:t>
            </a:r>
          </a:p>
          <a:p>
            <a:pPr>
              <a:lnSpc>
                <a:spcPct val="80000"/>
              </a:lnSpc>
              <a:buFontTx/>
              <a:buNone/>
            </a:pPr>
            <a:r>
              <a:rPr lang="en-GB" dirty="0" smtClean="0"/>
              <a:t>LACNIC	Latin America, portions of the Caribbean</a:t>
            </a:r>
          </a:p>
          <a:p>
            <a:pPr>
              <a:lnSpc>
                <a:spcPct val="80000"/>
              </a:lnSpc>
              <a:buFontTx/>
              <a:buNone/>
            </a:pPr>
            <a:r>
              <a:rPr lang="en-GB" dirty="0" smtClean="0"/>
              <a:t>RIPE NCC	Europe, the Middle East, Central Asia</a:t>
            </a:r>
            <a:endParaRPr lang="en-US" dirty="0"/>
          </a:p>
        </p:txBody>
      </p:sp>
    </p:spTree>
    <p:extLst>
      <p:ext uri="{BB962C8B-B14F-4D97-AF65-F5344CB8AC3E}">
        <p14:creationId xmlns:p14="http://schemas.microsoft.com/office/powerpoint/2010/main" val="29059591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26</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Structure</a:t>
            </a:r>
            <a:r>
              <a:rPr lang="en-US" baseline="0" dirty="0" smtClean="0"/>
              <a:t> of an IPv6 Global Unicast Address (cont.)</a:t>
            </a:r>
          </a:p>
          <a:p>
            <a:pPr>
              <a:lnSpc>
                <a:spcPct val="80000"/>
              </a:lnSpc>
              <a:buFontTx/>
              <a:buNone/>
            </a:pPr>
            <a:endParaRPr lang="en-US" baseline="0" dirty="0" smtClean="0"/>
          </a:p>
        </p:txBody>
      </p:sp>
    </p:spTree>
    <p:extLst>
      <p:ext uri="{BB962C8B-B14F-4D97-AF65-F5344CB8AC3E}">
        <p14:creationId xmlns:p14="http://schemas.microsoft.com/office/powerpoint/2010/main" val="30321396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27</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Structure</a:t>
            </a:r>
            <a:r>
              <a:rPr lang="en-US" baseline="0" dirty="0" smtClean="0"/>
              <a:t> of an IPv6 Global Unicast Address (cont.)</a:t>
            </a:r>
          </a:p>
          <a:p>
            <a:pPr>
              <a:lnSpc>
                <a:spcPct val="80000"/>
              </a:lnSpc>
              <a:buFontTx/>
              <a:buNone/>
            </a:pPr>
            <a:endParaRPr lang="en-US" baseline="0" dirty="0" smtClean="0"/>
          </a:p>
          <a:p>
            <a:pPr>
              <a:lnSpc>
                <a:spcPct val="80000"/>
              </a:lnSpc>
              <a:buFontTx/>
              <a:buNone/>
            </a:pPr>
            <a:r>
              <a:rPr lang="en-US" baseline="0" dirty="0" smtClean="0"/>
              <a:t>We can see </a:t>
            </a:r>
            <a:r>
              <a:rPr lang="en-US" b="1" baseline="0" dirty="0" smtClean="0"/>
              <a:t>three</a:t>
            </a:r>
            <a:r>
              <a:rPr lang="en-US" baseline="0" dirty="0" smtClean="0"/>
              <a:t> </a:t>
            </a:r>
            <a:r>
              <a:rPr lang="en-US" b="1" baseline="0" dirty="0" smtClean="0"/>
              <a:t>distinct</a:t>
            </a:r>
            <a:r>
              <a:rPr lang="en-US" baseline="0" dirty="0" smtClean="0"/>
              <a:t> </a:t>
            </a:r>
            <a:r>
              <a:rPr lang="en-US" b="1" baseline="0" dirty="0" smtClean="0"/>
              <a:t>parts</a:t>
            </a:r>
            <a:r>
              <a:rPr lang="en-US" baseline="0" dirty="0" smtClean="0"/>
              <a:t> here:</a:t>
            </a:r>
          </a:p>
          <a:p>
            <a:pPr marL="112713" indent="-112713">
              <a:lnSpc>
                <a:spcPct val="80000"/>
              </a:lnSpc>
              <a:buFont typeface="Arial" pitchFamily="34" charset="0"/>
              <a:buChar char="•"/>
            </a:pPr>
            <a:endParaRPr lang="en-US" baseline="0" dirty="0" smtClean="0"/>
          </a:p>
          <a:p>
            <a:pPr marL="112713" indent="-112713">
              <a:lnSpc>
                <a:spcPct val="80000"/>
              </a:lnSpc>
              <a:buFont typeface="Arial" pitchFamily="34" charset="0"/>
              <a:buChar char="•"/>
            </a:pPr>
            <a:r>
              <a:rPr lang="en-US" baseline="0" dirty="0" smtClean="0"/>
              <a:t>Global routing prefix: </a:t>
            </a:r>
          </a:p>
          <a:p>
            <a:pPr marL="482600" lvl="1" indent="-112713">
              <a:lnSpc>
                <a:spcPct val="80000"/>
              </a:lnSpc>
              <a:buFont typeface="Arial" pitchFamily="34" charset="0"/>
              <a:buChar char="•"/>
            </a:pPr>
            <a:r>
              <a:rPr lang="en-US" sz="1200" kern="0" dirty="0" smtClean="0">
                <a:solidFill>
                  <a:srgbClr val="000000"/>
                </a:solidFill>
                <a:latin typeface="Arial"/>
              </a:rPr>
              <a:t>is the prefix or network portion of the address</a:t>
            </a:r>
          </a:p>
          <a:p>
            <a:pPr marL="482600" lvl="1" indent="-112713">
              <a:lnSpc>
                <a:spcPct val="80000"/>
              </a:lnSpc>
              <a:buFont typeface="Arial" pitchFamily="34" charset="0"/>
              <a:buChar char="•"/>
            </a:pPr>
            <a:r>
              <a:rPr lang="en-US" sz="1200" kern="0" dirty="0" smtClean="0">
                <a:solidFill>
                  <a:srgbClr val="000000"/>
                </a:solidFill>
                <a:latin typeface="Arial"/>
              </a:rPr>
              <a:t>assigned by the provider or ISP.</a:t>
            </a:r>
          </a:p>
          <a:p>
            <a:pPr marL="482600" marR="0" lvl="1" indent="-112713" algn="l" defTabSz="1020763" rtl="0" eaLnBrk="0" fontAlgn="base" latinLnBrk="0" hangingPunct="0">
              <a:lnSpc>
                <a:spcPct val="80000"/>
              </a:lnSpc>
              <a:spcBef>
                <a:spcPct val="35000"/>
              </a:spcBef>
              <a:spcAft>
                <a:spcPct val="0"/>
              </a:spcAft>
              <a:buClrTx/>
              <a:buSzPct val="100000"/>
              <a:buFont typeface="Arial" pitchFamily="34" charset="0"/>
              <a:buChar char="•"/>
              <a:tabLst/>
              <a:defRPr/>
            </a:pPr>
            <a:r>
              <a:rPr lang="en-US" sz="1200" kern="0" dirty="0" smtClean="0">
                <a:solidFill>
                  <a:srgbClr val="000000"/>
                </a:solidFill>
                <a:latin typeface="Arial"/>
              </a:rPr>
              <a:t>currently, RIR’s assign a </a:t>
            </a:r>
            <a:r>
              <a:rPr lang="en-US" sz="1200" b="1" kern="0" dirty="0" smtClean="0">
                <a:solidFill>
                  <a:srgbClr val="285F97"/>
                </a:solidFill>
                <a:latin typeface="Courier New" panose="02070309020205020404" pitchFamily="49" charset="0"/>
                <a:cs typeface="Courier New" panose="02070309020205020404" pitchFamily="49" charset="0"/>
              </a:rPr>
              <a:t>/48 </a:t>
            </a:r>
            <a:r>
              <a:rPr lang="en-US" sz="1200" kern="0" dirty="0" smtClean="0">
                <a:solidFill>
                  <a:srgbClr val="000000"/>
                </a:solidFill>
                <a:latin typeface="Arial"/>
              </a:rPr>
              <a:t>global routing prefix to customers. </a:t>
            </a:r>
          </a:p>
          <a:p>
            <a:pPr marL="482600" lvl="1" indent="-112713">
              <a:lnSpc>
                <a:spcPct val="80000"/>
              </a:lnSpc>
              <a:buFont typeface="Arial" pitchFamily="34" charset="0"/>
              <a:buChar char="•"/>
            </a:pPr>
            <a:endParaRPr lang="en-US" baseline="0" dirty="0" smtClean="0"/>
          </a:p>
          <a:p>
            <a:pPr marL="112713" indent="-112713">
              <a:lnSpc>
                <a:spcPct val="80000"/>
              </a:lnSpc>
              <a:buFont typeface="Arial" pitchFamily="34" charset="0"/>
              <a:buChar char="•"/>
            </a:pPr>
            <a:r>
              <a:rPr lang="en-US" baseline="0" dirty="0" smtClean="0"/>
              <a:t>Subnet ID</a:t>
            </a:r>
          </a:p>
          <a:p>
            <a:pPr marL="112713" indent="-112713">
              <a:lnSpc>
                <a:spcPct val="80000"/>
              </a:lnSpc>
              <a:buFont typeface="Arial" pitchFamily="34" charset="0"/>
              <a:buChar char="•"/>
            </a:pPr>
            <a:r>
              <a:rPr lang="en-US" baseline="0" dirty="0" smtClean="0"/>
              <a:t>Interface ID</a:t>
            </a:r>
          </a:p>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6104512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28</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Structure</a:t>
            </a:r>
            <a:r>
              <a:rPr lang="en-US" baseline="0" dirty="0" smtClean="0"/>
              <a:t> of an IPv6 Global Unicast Address</a:t>
            </a:r>
          </a:p>
          <a:p>
            <a:pPr marL="112713" indent="-112713">
              <a:lnSpc>
                <a:spcPct val="80000"/>
              </a:lnSpc>
              <a:buFont typeface="Arial" pitchFamily="34" charset="0"/>
              <a:buChar char="•"/>
            </a:pPr>
            <a:r>
              <a:rPr lang="en-US" i="1" baseline="0" dirty="0" smtClean="0"/>
              <a:t>Global routing prefix</a:t>
            </a:r>
          </a:p>
          <a:p>
            <a:pPr marL="112713" indent="-112713">
              <a:lnSpc>
                <a:spcPct val="80000"/>
              </a:lnSpc>
              <a:buFont typeface="Arial" pitchFamily="34" charset="0"/>
              <a:buChar char="•"/>
            </a:pPr>
            <a:r>
              <a:rPr lang="en-US" baseline="0" dirty="0" smtClean="0"/>
              <a:t>Subnet ID: </a:t>
            </a:r>
          </a:p>
          <a:p>
            <a:pPr marL="482600" lvl="1" indent="-112713">
              <a:lnSpc>
                <a:spcPct val="80000"/>
              </a:lnSpc>
              <a:buFont typeface="Arial" pitchFamily="34" charset="0"/>
              <a:buChar char="•"/>
            </a:pPr>
            <a:r>
              <a:rPr lang="en-US" baseline="0" dirty="0" smtClean="0"/>
              <a:t>used by organization to identify subnets within its site.</a:t>
            </a:r>
          </a:p>
          <a:p>
            <a:pPr marL="112713" indent="-112713">
              <a:lnSpc>
                <a:spcPct val="80000"/>
              </a:lnSpc>
              <a:buFont typeface="Arial" pitchFamily="34" charset="0"/>
              <a:buChar char="•"/>
            </a:pPr>
            <a:r>
              <a:rPr lang="en-US" baseline="0" dirty="0" smtClean="0"/>
              <a:t>Interface ID:</a:t>
            </a:r>
          </a:p>
          <a:p>
            <a:pPr marL="482600" lvl="1" indent="-112713">
              <a:lnSpc>
                <a:spcPct val="80000"/>
              </a:lnSpc>
              <a:buFont typeface="Arial" pitchFamily="34" charset="0"/>
              <a:buChar char="•"/>
            </a:pPr>
            <a:r>
              <a:rPr lang="en-US" baseline="0" dirty="0" smtClean="0"/>
              <a:t>Equivalent to hosts portion of an IPv4 address</a:t>
            </a:r>
          </a:p>
          <a:p>
            <a:pPr marL="482600" lvl="1" indent="-112713">
              <a:lnSpc>
                <a:spcPct val="80000"/>
              </a:lnSpc>
              <a:buFont typeface="Arial" pitchFamily="34" charset="0"/>
              <a:buChar char="•"/>
            </a:pPr>
            <a:r>
              <a:rPr lang="en-US" baseline="0" dirty="0" smtClean="0"/>
              <a:t>Identifies interfaces on the host (single host may have </a:t>
            </a:r>
            <a:r>
              <a:rPr lang="en-US" baseline="0" dirty="0" err="1" smtClean="0"/>
              <a:t>mutiple</a:t>
            </a:r>
            <a:r>
              <a:rPr lang="en-US" baseline="0" dirty="0" smtClean="0"/>
              <a:t> interfaces each having one or more IPv6 addresses).</a:t>
            </a:r>
          </a:p>
          <a:p>
            <a:pPr>
              <a:lnSpc>
                <a:spcPct val="80000"/>
              </a:lnSpc>
              <a:buFontTx/>
              <a:buNone/>
            </a:pPr>
            <a:endParaRPr lang="en-US" dirty="0" smtClean="0"/>
          </a:p>
          <a:p>
            <a:pPr>
              <a:lnSpc>
                <a:spcPct val="80000"/>
              </a:lnSpc>
              <a:buFontTx/>
              <a:buNone/>
            </a:pPr>
            <a:r>
              <a:rPr lang="en-US" dirty="0" smtClean="0"/>
              <a:t>Don’t forget</a:t>
            </a:r>
            <a:r>
              <a:rPr lang="en-US" baseline="0" dirty="0" smtClean="0"/>
              <a:t> that we </a:t>
            </a:r>
            <a:r>
              <a:rPr lang="en-US" b="1" baseline="0" dirty="0" smtClean="0"/>
              <a:t>don’t have broadcast addresses in IPv6</a:t>
            </a:r>
            <a:r>
              <a:rPr lang="en-US" baseline="0" dirty="0" smtClean="0"/>
              <a:t>, so we can actually </a:t>
            </a:r>
            <a:r>
              <a:rPr lang="en-US" b="1" baseline="0" dirty="0" smtClean="0"/>
              <a:t>use the all-1s address</a:t>
            </a:r>
            <a:r>
              <a:rPr lang="en-US" b="0" baseline="0" dirty="0" smtClean="0"/>
              <a:t> for a host.</a:t>
            </a:r>
          </a:p>
          <a:p>
            <a:pPr>
              <a:lnSpc>
                <a:spcPct val="80000"/>
              </a:lnSpc>
              <a:buFontTx/>
              <a:buNone/>
            </a:pPr>
            <a:r>
              <a:rPr lang="en-US" baseline="0" dirty="0" smtClean="0"/>
              <a:t>Also in IPv6 we can </a:t>
            </a:r>
            <a:r>
              <a:rPr lang="en-US" b="1" baseline="0" dirty="0" smtClean="0"/>
              <a:t>apply the all-0s address </a:t>
            </a:r>
            <a:r>
              <a:rPr lang="en-US" baseline="0" dirty="0" smtClean="0"/>
              <a:t>but </a:t>
            </a:r>
            <a:r>
              <a:rPr lang="en-US" b="1" baseline="0" dirty="0" smtClean="0"/>
              <a:t>only to routers</a:t>
            </a:r>
            <a:r>
              <a:rPr lang="en-US" baseline="0" dirty="0" smtClean="0"/>
              <a:t>. (reserved as a subnet-router </a:t>
            </a:r>
            <a:r>
              <a:rPr lang="en-US" baseline="0" dirty="0" err="1" smtClean="0"/>
              <a:t>anycast</a:t>
            </a:r>
            <a:r>
              <a:rPr lang="en-US" baseline="0" dirty="0" smtClean="0"/>
              <a:t> address).</a:t>
            </a:r>
          </a:p>
          <a:p>
            <a:pPr>
              <a:lnSpc>
                <a:spcPct val="80000"/>
              </a:lnSpc>
              <a:buFontTx/>
              <a:buNone/>
            </a:pPr>
            <a:endParaRPr lang="en-US" baseline="0" dirty="0" smtClean="0"/>
          </a:p>
          <a:p>
            <a:pPr>
              <a:lnSpc>
                <a:spcPct val="80000"/>
              </a:lnSpc>
              <a:buFontTx/>
              <a:buNone/>
            </a:pPr>
            <a:r>
              <a:rPr lang="en-US" baseline="0" dirty="0" smtClean="0"/>
              <a:t>Look at this example here:</a:t>
            </a:r>
          </a:p>
          <a:p>
            <a:pPr marL="112713" indent="-112713">
              <a:lnSpc>
                <a:spcPct val="80000"/>
              </a:lnSpc>
              <a:buFont typeface="Arial" pitchFamily="34" charset="0"/>
              <a:buChar char="•"/>
            </a:pPr>
            <a:r>
              <a:rPr lang="en-GB" sz="1200" b="0" i="0" kern="1200" dirty="0" smtClean="0">
                <a:solidFill>
                  <a:schemeClr val="tx1"/>
                </a:solidFill>
                <a:effectLst/>
                <a:latin typeface="Arial" charset="0"/>
                <a:ea typeface="ＭＳ Ｐゴシック" charset="0"/>
                <a:cs typeface="ＭＳ Ｐゴシック" charset="0"/>
              </a:rPr>
              <a:t>We have</a:t>
            </a:r>
            <a:r>
              <a:rPr lang="en-GB" sz="1200" b="0" i="0" kern="1200" baseline="0" dirty="0" smtClean="0">
                <a:solidFill>
                  <a:schemeClr val="tx1"/>
                </a:solidFill>
                <a:effectLst/>
                <a:latin typeface="Arial" charset="0"/>
                <a:ea typeface="ＭＳ Ｐゴシック" charset="0"/>
                <a:cs typeface="ＭＳ Ｐゴシック" charset="0"/>
              </a:rPr>
              <a:t> a</a:t>
            </a:r>
            <a:r>
              <a:rPr lang="en-GB" sz="1200" b="0" i="0" kern="1200" dirty="0" smtClean="0">
                <a:solidFill>
                  <a:schemeClr val="tx1"/>
                </a:solidFill>
                <a:effectLst/>
                <a:latin typeface="Arial" charset="0"/>
                <a:ea typeface="ＭＳ Ｐゴシック" charset="0"/>
                <a:cs typeface="ＭＳ Ｐゴシック" charset="0"/>
              </a:rPr>
              <a:t> /64 global unicast address,</a:t>
            </a:r>
          </a:p>
          <a:p>
            <a:pPr marL="112713" indent="-112713">
              <a:lnSpc>
                <a:spcPct val="80000"/>
              </a:lnSpc>
              <a:buFont typeface="Arial" pitchFamily="34" charset="0"/>
              <a:buChar char="•"/>
            </a:pPr>
            <a:r>
              <a:rPr lang="en-GB" sz="1200" b="0" i="0" kern="1200" dirty="0" smtClean="0">
                <a:solidFill>
                  <a:schemeClr val="tx1"/>
                </a:solidFill>
                <a:effectLst/>
                <a:latin typeface="Arial" charset="0"/>
                <a:ea typeface="ＭＳ Ｐゴシック" charset="0"/>
                <a:cs typeface="ＭＳ Ｐゴシック" charset="0"/>
              </a:rPr>
              <a:t>First four </a:t>
            </a:r>
            <a:r>
              <a:rPr lang="en-GB" sz="1200" b="0" i="0" kern="1200" dirty="0" err="1" smtClean="0">
                <a:solidFill>
                  <a:schemeClr val="tx1"/>
                </a:solidFill>
                <a:effectLst/>
                <a:latin typeface="Arial" charset="0"/>
                <a:ea typeface="ＭＳ Ｐゴシック" charset="0"/>
                <a:cs typeface="ＭＳ Ｐゴシック" charset="0"/>
              </a:rPr>
              <a:t>hextets</a:t>
            </a:r>
            <a:r>
              <a:rPr lang="en-GB" sz="1200" b="0" i="0" kern="1200" dirty="0" smtClean="0">
                <a:solidFill>
                  <a:schemeClr val="tx1"/>
                </a:solidFill>
                <a:effectLst/>
                <a:latin typeface="Arial" charset="0"/>
                <a:ea typeface="ＭＳ Ｐゴシック" charset="0"/>
                <a:cs typeface="ＭＳ Ｐゴシック" charset="0"/>
              </a:rPr>
              <a:t> are for the network portion,</a:t>
            </a:r>
          </a:p>
          <a:p>
            <a:pPr marL="112713" indent="-112713">
              <a:lnSpc>
                <a:spcPct val="80000"/>
              </a:lnSpc>
              <a:buFont typeface="Arial" pitchFamily="34" charset="0"/>
              <a:buChar char="•"/>
            </a:pPr>
            <a:r>
              <a:rPr lang="en-GB" sz="1200" b="0" i="0" kern="1200" dirty="0" smtClean="0">
                <a:solidFill>
                  <a:schemeClr val="tx1"/>
                </a:solidFill>
                <a:effectLst/>
                <a:latin typeface="Arial" charset="0"/>
                <a:ea typeface="ＭＳ Ｐゴシック" charset="0"/>
                <a:cs typeface="ＭＳ Ｐゴシック" charset="0"/>
              </a:rPr>
              <a:t>Fourth </a:t>
            </a:r>
            <a:r>
              <a:rPr lang="en-GB" sz="1200" b="0" i="0" kern="1200" dirty="0" err="1" smtClean="0">
                <a:solidFill>
                  <a:schemeClr val="tx1"/>
                </a:solidFill>
                <a:effectLst/>
                <a:latin typeface="Arial" charset="0"/>
                <a:ea typeface="ＭＳ Ｐゴシック" charset="0"/>
                <a:cs typeface="ＭＳ Ｐゴシック" charset="0"/>
              </a:rPr>
              <a:t>hextet</a:t>
            </a:r>
            <a:r>
              <a:rPr lang="en-GB" sz="1200" b="0" i="0" kern="1200" dirty="0" smtClean="0">
                <a:solidFill>
                  <a:schemeClr val="tx1"/>
                </a:solidFill>
                <a:effectLst/>
                <a:latin typeface="Arial" charset="0"/>
                <a:ea typeface="ＭＳ Ｐゴシック" charset="0"/>
                <a:cs typeface="ＭＳ Ｐゴシック" charset="0"/>
              </a:rPr>
              <a:t> indicates the Subnet ID,</a:t>
            </a:r>
          </a:p>
          <a:p>
            <a:pPr marL="112713" indent="-112713">
              <a:lnSpc>
                <a:spcPct val="80000"/>
              </a:lnSpc>
              <a:buFont typeface="Arial" pitchFamily="34" charset="0"/>
              <a:buChar char="•"/>
            </a:pPr>
            <a:r>
              <a:rPr lang="en-GB" sz="1200" b="0" i="0" kern="1200" dirty="0" smtClean="0">
                <a:solidFill>
                  <a:schemeClr val="tx1"/>
                </a:solidFill>
                <a:effectLst/>
                <a:latin typeface="Arial" charset="0"/>
                <a:ea typeface="ＭＳ Ｐゴシック" charset="0"/>
                <a:cs typeface="ＭＳ Ｐゴシック" charset="0"/>
              </a:rPr>
              <a:t>Remaining four </a:t>
            </a:r>
            <a:r>
              <a:rPr lang="en-GB" sz="1200" b="0" i="0" kern="1200" dirty="0" err="1" smtClean="0">
                <a:solidFill>
                  <a:schemeClr val="tx1"/>
                </a:solidFill>
                <a:effectLst/>
                <a:latin typeface="Arial" charset="0"/>
                <a:ea typeface="ＭＳ Ｐゴシック" charset="0"/>
                <a:cs typeface="ＭＳ Ｐゴシック" charset="0"/>
              </a:rPr>
              <a:t>hextets</a:t>
            </a:r>
            <a:r>
              <a:rPr lang="en-GB" sz="1200" b="0" i="0" kern="1200" dirty="0" smtClean="0">
                <a:solidFill>
                  <a:schemeClr val="tx1"/>
                </a:solidFill>
                <a:effectLst/>
                <a:latin typeface="Arial" charset="0"/>
                <a:ea typeface="ＭＳ Ｐゴシック" charset="0"/>
                <a:cs typeface="ＭＳ Ｐゴシック" charset="0"/>
              </a:rPr>
              <a:t> are for the Interface ID.</a:t>
            </a:r>
          </a:p>
          <a:p>
            <a:pPr marL="0" indent="0">
              <a:lnSpc>
                <a:spcPct val="80000"/>
              </a:lnSpc>
              <a:buFont typeface="Arial" pitchFamily="34" charset="0"/>
              <a:buNone/>
            </a:pPr>
            <a:endParaRPr lang="en-US" baseline="0" dirty="0" smtClean="0"/>
          </a:p>
        </p:txBody>
      </p:sp>
    </p:spTree>
    <p:extLst>
      <p:ext uri="{BB962C8B-B14F-4D97-AF65-F5344CB8AC3E}">
        <p14:creationId xmlns:p14="http://schemas.microsoft.com/office/powerpoint/2010/main" val="20026461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29</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Static Configuration of a Global Unicast Address</a:t>
            </a:r>
          </a:p>
          <a:p>
            <a:pPr>
              <a:lnSpc>
                <a:spcPct val="80000"/>
              </a:lnSpc>
              <a:buFontTx/>
              <a:buNone/>
            </a:pPr>
            <a:endParaRPr lang="en-US" dirty="0" smtClean="0"/>
          </a:p>
          <a:p>
            <a:pPr>
              <a:lnSpc>
                <a:spcPct val="80000"/>
              </a:lnSpc>
              <a:buFontTx/>
              <a:buNone/>
            </a:pPr>
            <a:r>
              <a:rPr lang="en-US" dirty="0" smtClean="0"/>
              <a:t>You’ll find that most commands are very similar to IPv4 </a:t>
            </a:r>
            <a:r>
              <a:rPr lang="en-US" dirty="0" err="1" smtClean="0"/>
              <a:t>config</a:t>
            </a:r>
            <a:r>
              <a:rPr lang="en-US" dirty="0" smtClean="0"/>
              <a:t> commands.</a:t>
            </a:r>
            <a:endParaRPr lang="en-US" dirty="0"/>
          </a:p>
        </p:txBody>
      </p:sp>
    </p:spTree>
    <p:extLst>
      <p:ext uri="{BB962C8B-B14F-4D97-AF65-F5344CB8AC3E}">
        <p14:creationId xmlns:p14="http://schemas.microsoft.com/office/powerpoint/2010/main" val="1864463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30</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Static Configuration of a Global Unicast Address</a:t>
            </a:r>
          </a:p>
          <a:p>
            <a:pPr>
              <a:lnSpc>
                <a:spcPct val="80000"/>
              </a:lnSpc>
              <a:buFontTx/>
              <a:buNone/>
            </a:pPr>
            <a:endParaRPr lang="en-US" dirty="0" smtClean="0"/>
          </a:p>
          <a:p>
            <a:pPr>
              <a:lnSpc>
                <a:spcPct val="80000"/>
              </a:lnSpc>
              <a:buFontTx/>
              <a:buNone/>
            </a:pPr>
            <a:r>
              <a:rPr lang="en-US" dirty="0" smtClean="0"/>
              <a:t>But just like in</a:t>
            </a:r>
            <a:r>
              <a:rPr lang="en-US" baseline="0" dirty="0" smtClean="0"/>
              <a:t> IPv4, we don’t want to configure a host address on each device in a large network.</a:t>
            </a:r>
          </a:p>
          <a:p>
            <a:pPr>
              <a:lnSpc>
                <a:spcPct val="80000"/>
              </a:lnSpc>
              <a:buFontTx/>
              <a:buNone/>
            </a:pPr>
            <a:endParaRPr lang="en-US" baseline="0" dirty="0" smtClean="0"/>
          </a:p>
          <a:p>
            <a:pPr>
              <a:lnSpc>
                <a:spcPct val="80000"/>
              </a:lnSpc>
              <a:buFontTx/>
              <a:buNone/>
            </a:pPr>
            <a:r>
              <a:rPr lang="en-US" baseline="0" dirty="0" smtClean="0"/>
              <a:t>So we can use one of these methods to dynamically assign IPv6 addresses:</a:t>
            </a:r>
          </a:p>
          <a:p>
            <a:pPr marL="112713" indent="-112713">
              <a:lnSpc>
                <a:spcPct val="80000"/>
              </a:lnSpc>
              <a:buFont typeface="Arial" pitchFamily="34" charset="0"/>
              <a:buChar char="•"/>
            </a:pPr>
            <a:endParaRPr lang="en-US" baseline="0" dirty="0" smtClean="0"/>
          </a:p>
          <a:p>
            <a:pPr marL="112713" indent="-112713">
              <a:lnSpc>
                <a:spcPct val="80000"/>
              </a:lnSpc>
              <a:buFont typeface="Arial" pitchFamily="34" charset="0"/>
              <a:buChar char="•"/>
            </a:pPr>
            <a:r>
              <a:rPr lang="en-US" baseline="0" dirty="0" smtClean="0"/>
              <a:t>Stateless Address </a:t>
            </a:r>
            <a:r>
              <a:rPr lang="en-US" baseline="0" dirty="0" err="1" smtClean="0"/>
              <a:t>AutoConfiguration</a:t>
            </a:r>
            <a:r>
              <a:rPr lang="en-US" baseline="0" dirty="0" smtClean="0"/>
              <a:t> (SLAAC)</a:t>
            </a:r>
          </a:p>
          <a:p>
            <a:pPr marL="112713" indent="-112713">
              <a:lnSpc>
                <a:spcPct val="80000"/>
              </a:lnSpc>
              <a:buFont typeface="Arial" pitchFamily="34" charset="0"/>
              <a:buChar char="•"/>
            </a:pPr>
            <a:r>
              <a:rPr lang="en-US" baseline="0" dirty="0" smtClean="0"/>
              <a:t>DHCPv6</a:t>
            </a:r>
          </a:p>
          <a:p>
            <a:pPr>
              <a:lnSpc>
                <a:spcPct val="80000"/>
              </a:lnSpc>
              <a:buFontTx/>
              <a:buNone/>
            </a:pPr>
            <a:endParaRPr lang="en-US" dirty="0" smtClean="0"/>
          </a:p>
        </p:txBody>
      </p:sp>
    </p:spTree>
    <p:extLst>
      <p:ext uri="{BB962C8B-B14F-4D97-AF65-F5344CB8AC3E}">
        <p14:creationId xmlns:p14="http://schemas.microsoft.com/office/powerpoint/2010/main" val="2025396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31</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smtClean="0">
                <a:latin typeface="Arial" charset="0"/>
              </a:rPr>
              <a:t>Dynamic Configuration of a Global Unicast Address using SLAAC</a:t>
            </a:r>
          </a:p>
          <a:p>
            <a:pPr>
              <a:lnSpc>
                <a:spcPct val="80000"/>
              </a:lnSpc>
              <a:buFontTx/>
              <a:buNone/>
            </a:pPr>
            <a:endParaRPr lang="en-US" sz="1200" dirty="0" smtClean="0">
              <a:latin typeface="Arial" charset="0"/>
            </a:endParaRPr>
          </a:p>
          <a:p>
            <a:pPr>
              <a:lnSpc>
                <a:spcPct val="80000"/>
              </a:lnSpc>
              <a:buFontTx/>
              <a:buNone/>
            </a:pPr>
            <a:r>
              <a:rPr lang="en-US" sz="1200" dirty="0" smtClean="0">
                <a:latin typeface="Arial" charset="0"/>
              </a:rPr>
              <a:t>Using SLAAC,</a:t>
            </a:r>
            <a:r>
              <a:rPr lang="en-US" sz="1200" baseline="0" dirty="0" smtClean="0">
                <a:latin typeface="Arial" charset="0"/>
              </a:rPr>
              <a:t> device obtains addressing info from the router itself.</a:t>
            </a:r>
          </a:p>
          <a:p>
            <a:pPr>
              <a:lnSpc>
                <a:spcPct val="80000"/>
              </a:lnSpc>
              <a:buFontTx/>
              <a:buNone/>
            </a:pPr>
            <a:r>
              <a:rPr lang="en-US" sz="1200" baseline="0" dirty="0" smtClean="0">
                <a:latin typeface="Arial" charset="0"/>
              </a:rPr>
              <a:t>Without having to use a DHCP service.</a:t>
            </a:r>
          </a:p>
          <a:p>
            <a:pPr>
              <a:lnSpc>
                <a:spcPct val="80000"/>
              </a:lnSpc>
              <a:buFontTx/>
              <a:buNone/>
            </a:pPr>
            <a:r>
              <a:rPr lang="en-US" sz="1200" baseline="0" dirty="0" smtClean="0">
                <a:latin typeface="Arial" charset="0"/>
              </a:rPr>
              <a:t>Devices rely on the ICMPv6 (RA) messages from the router.</a:t>
            </a:r>
          </a:p>
          <a:p>
            <a:pPr>
              <a:lnSpc>
                <a:spcPct val="80000"/>
              </a:lnSpc>
              <a:buFontTx/>
              <a:buNone/>
            </a:pPr>
            <a:endParaRPr lang="en-US" dirty="0" smtClean="0"/>
          </a:p>
          <a:p>
            <a:pPr>
              <a:lnSpc>
                <a:spcPct val="80000"/>
              </a:lnSpc>
              <a:buFontTx/>
              <a:buNone/>
            </a:pPr>
            <a:r>
              <a:rPr lang="en-US" dirty="0" smtClean="0"/>
              <a:t>Routers forward RA messages to all IPv6 devices in the network. (Sent to all-nodes multicast group)</a:t>
            </a:r>
          </a:p>
          <a:p>
            <a:pPr>
              <a:lnSpc>
                <a:spcPct val="80000"/>
              </a:lnSpc>
              <a:buFontTx/>
              <a:buNone/>
            </a:pPr>
            <a:r>
              <a:rPr lang="en-US" dirty="0" smtClean="0"/>
              <a:t>Cisco’s default is every 200 seconds for RA messages.</a:t>
            </a:r>
          </a:p>
          <a:p>
            <a:pPr>
              <a:lnSpc>
                <a:spcPct val="80000"/>
              </a:lnSpc>
              <a:buFontTx/>
              <a:buNone/>
            </a:pPr>
            <a:endParaRPr lang="en-US" dirty="0" smtClean="0"/>
          </a:p>
          <a:p>
            <a:pPr>
              <a:lnSpc>
                <a:spcPct val="80000"/>
              </a:lnSpc>
              <a:buFontTx/>
              <a:buNone/>
            </a:pPr>
            <a:r>
              <a:rPr lang="en-US" dirty="0" smtClean="0"/>
              <a:t>But</a:t>
            </a:r>
            <a:r>
              <a:rPr lang="en-US" baseline="0" dirty="0" smtClean="0"/>
              <a:t> devices on the network don’t have to wait for these RA messages,</a:t>
            </a:r>
          </a:p>
          <a:p>
            <a:pPr>
              <a:lnSpc>
                <a:spcPct val="80000"/>
              </a:lnSpc>
              <a:buFontTx/>
              <a:buNone/>
            </a:pPr>
            <a:r>
              <a:rPr lang="en-US" baseline="0" dirty="0" smtClean="0"/>
              <a:t>They can just sent an RS (Router Solicitation) message to the router using the all-routers multicast group address.</a:t>
            </a:r>
            <a:endParaRPr lang="en-US" dirty="0"/>
          </a:p>
        </p:txBody>
      </p:sp>
    </p:spTree>
    <p:extLst>
      <p:ext uri="{BB962C8B-B14F-4D97-AF65-F5344CB8AC3E}">
        <p14:creationId xmlns:p14="http://schemas.microsoft.com/office/powerpoint/2010/main" val="383766761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32</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smtClean="0">
                <a:latin typeface="Arial" charset="0"/>
              </a:rPr>
              <a:t>Dynamic Configuration of a Global Unicast Address using SLAAC</a:t>
            </a:r>
          </a:p>
          <a:p>
            <a:pPr>
              <a:lnSpc>
                <a:spcPct val="80000"/>
              </a:lnSpc>
              <a:buFontTx/>
              <a:buNone/>
            </a:pPr>
            <a:endParaRPr lang="en-US" sz="1200" dirty="0" smtClean="0">
              <a:latin typeface="Arial" charset="0"/>
            </a:endParaRPr>
          </a:p>
          <a:p>
            <a:pPr>
              <a:lnSpc>
                <a:spcPct val="80000"/>
              </a:lnSpc>
              <a:buFontTx/>
              <a:buNone/>
            </a:pPr>
            <a:r>
              <a:rPr lang="en-US" sz="1200" dirty="0" smtClean="0">
                <a:latin typeface="Arial" charset="0"/>
              </a:rPr>
              <a:t>ICMP RA message will contain the prefix, prefix length, and other info for IPv6 devices.</a:t>
            </a:r>
          </a:p>
          <a:p>
            <a:pPr>
              <a:lnSpc>
                <a:spcPct val="80000"/>
              </a:lnSpc>
              <a:buFontTx/>
              <a:buNone/>
            </a:pPr>
            <a:r>
              <a:rPr lang="en-US" sz="1200" dirty="0" smtClean="0">
                <a:latin typeface="Arial" charset="0"/>
              </a:rPr>
              <a:t>One of these options will be included</a:t>
            </a:r>
            <a:r>
              <a:rPr lang="en-US" sz="1200" baseline="0" dirty="0" smtClean="0">
                <a:latin typeface="Arial" charset="0"/>
              </a:rPr>
              <a:t> in the RA:</a:t>
            </a:r>
          </a:p>
          <a:p>
            <a:pPr>
              <a:lnSpc>
                <a:spcPct val="80000"/>
              </a:lnSpc>
              <a:buFontTx/>
              <a:buNone/>
            </a:pPr>
            <a:endParaRPr lang="en-US" sz="1200" dirty="0" smtClean="0">
              <a:latin typeface="Arial" charset="0"/>
            </a:endParaRPr>
          </a:p>
          <a:p>
            <a:r>
              <a:rPr lang="en-GB" sz="1200" b="1" i="0" kern="1200" dirty="0" smtClean="0">
                <a:solidFill>
                  <a:schemeClr val="tx1"/>
                </a:solidFill>
                <a:effectLst/>
                <a:latin typeface="Arial" charset="0"/>
                <a:ea typeface="ＭＳ Ｐゴシック" charset="0"/>
                <a:cs typeface="ＭＳ Ｐゴシック" charset="0"/>
              </a:rPr>
              <a:t>Option 1 - </a:t>
            </a:r>
            <a:r>
              <a:rPr lang="en-GB" sz="1200" b="1" i="0" u="sng" kern="1200" dirty="0" smtClean="0">
                <a:solidFill>
                  <a:schemeClr val="tx1"/>
                </a:solidFill>
                <a:effectLst/>
                <a:latin typeface="Arial" charset="0"/>
                <a:ea typeface="ＭＳ Ｐゴシック" charset="0"/>
                <a:cs typeface="ＭＳ Ｐゴシック" charset="0"/>
              </a:rPr>
              <a:t>SLAAC Only</a:t>
            </a:r>
            <a:r>
              <a:rPr lang="en-GB" sz="1200" b="1" i="0" kern="1200" dirty="0" smtClean="0">
                <a:solidFill>
                  <a:schemeClr val="tx1"/>
                </a:solidFill>
                <a:effectLst/>
                <a:latin typeface="Arial" charset="0"/>
                <a:ea typeface="ＭＳ Ｐゴシック" charset="0"/>
                <a:cs typeface="ＭＳ Ｐゴシック" charset="0"/>
              </a:rPr>
              <a:t> </a:t>
            </a:r>
            <a:r>
              <a:rPr lang="en-GB" sz="1200" b="0" i="0" kern="1200" dirty="0" smtClean="0">
                <a:solidFill>
                  <a:schemeClr val="tx1"/>
                </a:solidFill>
                <a:effectLst/>
                <a:latin typeface="Arial" charset="0"/>
                <a:ea typeface="ＭＳ Ｐゴシック" charset="0"/>
                <a:cs typeface="ＭＳ Ｐゴシック" charset="0"/>
              </a:rPr>
              <a:t>– The </a:t>
            </a:r>
            <a:r>
              <a:rPr lang="en-GB" sz="1200" b="1" i="0" kern="1200" dirty="0" smtClean="0">
                <a:solidFill>
                  <a:schemeClr val="tx1"/>
                </a:solidFill>
                <a:effectLst/>
                <a:latin typeface="Arial" charset="0"/>
                <a:ea typeface="ＭＳ Ｐゴシック" charset="0"/>
                <a:cs typeface="ＭＳ Ｐゴシック" charset="0"/>
              </a:rPr>
              <a:t>device should use the prefix</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prefix-length</a:t>
            </a:r>
            <a:r>
              <a:rPr lang="en-GB" sz="1200" b="0" i="0" kern="1200" dirty="0" smtClean="0">
                <a:solidFill>
                  <a:schemeClr val="tx1"/>
                </a:solidFill>
                <a:effectLst/>
                <a:latin typeface="Arial" charset="0"/>
                <a:ea typeface="ＭＳ Ｐゴシック" charset="0"/>
                <a:cs typeface="ＭＳ Ｐゴシック" charset="0"/>
              </a:rPr>
              <a:t>, and </a:t>
            </a:r>
            <a:r>
              <a:rPr lang="en-GB" sz="1200" b="1" i="0" kern="1200" dirty="0" smtClean="0">
                <a:solidFill>
                  <a:schemeClr val="tx1"/>
                </a:solidFill>
                <a:effectLst/>
                <a:latin typeface="Arial" charset="0"/>
                <a:ea typeface="ＭＳ Ｐゴシック" charset="0"/>
                <a:cs typeface="ＭＳ Ｐゴシック" charset="0"/>
              </a:rPr>
              <a:t>default gateway</a:t>
            </a:r>
            <a:r>
              <a:rPr lang="en-GB" sz="1200" b="0" i="0" kern="1200" dirty="0" smtClean="0">
                <a:solidFill>
                  <a:schemeClr val="tx1"/>
                </a:solidFill>
                <a:effectLst/>
                <a:latin typeface="Arial" charset="0"/>
                <a:ea typeface="ＭＳ Ｐゴシック" charset="0"/>
                <a:cs typeface="ＭＳ Ｐゴシック" charset="0"/>
              </a:rPr>
              <a:t> address information contained </a:t>
            </a:r>
            <a:r>
              <a:rPr lang="en-GB" sz="1200" b="1" i="0" kern="1200" dirty="0" smtClean="0">
                <a:solidFill>
                  <a:schemeClr val="tx1"/>
                </a:solidFill>
                <a:effectLst/>
                <a:latin typeface="Arial" charset="0"/>
                <a:ea typeface="ＭＳ Ｐゴシック" charset="0"/>
                <a:cs typeface="ＭＳ Ｐゴシック" charset="0"/>
              </a:rPr>
              <a:t>in</a:t>
            </a:r>
            <a:r>
              <a:rPr lang="en-GB" sz="1200" b="0" i="0" kern="1200" dirty="0" smtClean="0">
                <a:solidFill>
                  <a:schemeClr val="tx1"/>
                </a:solidFill>
                <a:effectLst/>
                <a:latin typeface="Arial" charset="0"/>
                <a:ea typeface="ＭＳ Ｐゴシック" charset="0"/>
                <a:cs typeface="ＭＳ Ｐゴシック" charset="0"/>
              </a:rPr>
              <a:t> the </a:t>
            </a:r>
            <a:r>
              <a:rPr lang="en-GB" sz="1200" b="1" i="0" kern="1200" dirty="0" smtClean="0">
                <a:solidFill>
                  <a:schemeClr val="tx1"/>
                </a:solidFill>
                <a:effectLst/>
                <a:latin typeface="Arial" charset="0"/>
                <a:ea typeface="ＭＳ Ｐゴシック" charset="0"/>
                <a:cs typeface="ＭＳ Ｐゴシック" charset="0"/>
              </a:rPr>
              <a:t>RA</a:t>
            </a:r>
            <a:r>
              <a:rPr lang="en-GB" sz="1200" b="0" i="0" kern="1200" dirty="0" smtClean="0">
                <a:solidFill>
                  <a:schemeClr val="tx1"/>
                </a:solidFill>
                <a:effectLst/>
                <a:latin typeface="Arial" charset="0"/>
                <a:ea typeface="ＭＳ Ｐゴシック" charset="0"/>
                <a:cs typeface="ＭＳ Ｐゴシック" charset="0"/>
              </a:rPr>
              <a:t> message. </a:t>
            </a:r>
            <a:r>
              <a:rPr lang="en-GB" sz="1200" b="1" i="0" kern="1200" dirty="0" smtClean="0">
                <a:solidFill>
                  <a:schemeClr val="tx1"/>
                </a:solidFill>
                <a:effectLst/>
                <a:latin typeface="Arial" charset="0"/>
                <a:ea typeface="ＭＳ Ｐゴシック" charset="0"/>
                <a:cs typeface="ＭＳ Ｐゴシック" charset="0"/>
              </a:rPr>
              <a:t>No other information</a:t>
            </a:r>
            <a:r>
              <a:rPr lang="en-GB" sz="1200" b="0" i="0" kern="1200" dirty="0" smtClean="0">
                <a:solidFill>
                  <a:schemeClr val="tx1"/>
                </a:solidFill>
                <a:effectLst/>
                <a:latin typeface="Arial" charset="0"/>
                <a:ea typeface="ＭＳ Ｐゴシック" charset="0"/>
                <a:cs typeface="ＭＳ Ｐゴシック" charset="0"/>
              </a:rPr>
              <a:t> is </a:t>
            </a:r>
            <a:r>
              <a:rPr lang="en-GB" sz="1200" b="1" i="0" kern="1200" dirty="0" smtClean="0">
                <a:solidFill>
                  <a:schemeClr val="tx1"/>
                </a:solidFill>
                <a:effectLst/>
                <a:latin typeface="Arial" charset="0"/>
                <a:ea typeface="ＭＳ Ｐゴシック" charset="0"/>
                <a:cs typeface="ＭＳ Ｐゴシック" charset="0"/>
              </a:rPr>
              <a:t>available</a:t>
            </a:r>
            <a:r>
              <a:rPr lang="en-GB" sz="1200" b="0" i="0" kern="1200" dirty="0" smtClean="0">
                <a:solidFill>
                  <a:schemeClr val="tx1"/>
                </a:solidFill>
                <a:effectLst/>
                <a:latin typeface="Arial" charset="0"/>
                <a:ea typeface="ＭＳ Ｐゴシック" charset="0"/>
                <a:cs typeface="ＭＳ Ｐゴシック" charset="0"/>
              </a:rPr>
              <a:t> from a DHCPv6 server.</a:t>
            </a:r>
          </a:p>
          <a:p>
            <a:endParaRPr lang="en-GB" sz="1200" b="1" i="0" kern="1200" dirty="0" smtClean="0">
              <a:solidFill>
                <a:schemeClr val="tx1"/>
              </a:solidFill>
              <a:effectLst/>
              <a:latin typeface="Arial" charset="0"/>
              <a:ea typeface="ＭＳ Ｐゴシック" charset="0"/>
              <a:cs typeface="ＭＳ Ｐゴシック" charset="0"/>
            </a:endParaRPr>
          </a:p>
          <a:p>
            <a:r>
              <a:rPr lang="en-GB" sz="1200" b="1" i="0" kern="1200" dirty="0" smtClean="0">
                <a:solidFill>
                  <a:schemeClr val="tx1"/>
                </a:solidFill>
                <a:effectLst/>
                <a:latin typeface="Arial" charset="0"/>
                <a:ea typeface="ＭＳ Ｐゴシック" charset="0"/>
                <a:cs typeface="ＭＳ Ｐゴシック" charset="0"/>
              </a:rPr>
              <a:t>Option 2 – </a:t>
            </a:r>
            <a:r>
              <a:rPr lang="en-GB" sz="1200" b="1" i="0" u="sng" kern="1200" dirty="0" smtClean="0">
                <a:solidFill>
                  <a:schemeClr val="tx1"/>
                </a:solidFill>
                <a:effectLst/>
                <a:latin typeface="Arial" charset="0"/>
                <a:ea typeface="ＭＳ Ｐゴシック" charset="0"/>
                <a:cs typeface="ＭＳ Ｐゴシック" charset="0"/>
              </a:rPr>
              <a:t>SLAAC and DHCPv6</a:t>
            </a:r>
            <a:r>
              <a:rPr lang="en-GB" sz="1200" b="1" i="0" kern="1200" dirty="0" smtClean="0">
                <a:solidFill>
                  <a:schemeClr val="tx1"/>
                </a:solidFill>
                <a:effectLst/>
                <a:latin typeface="Arial" charset="0"/>
                <a:ea typeface="ＭＳ Ｐゴシック" charset="0"/>
                <a:cs typeface="ＭＳ Ｐゴシック" charset="0"/>
              </a:rPr>
              <a:t> </a:t>
            </a:r>
            <a:r>
              <a:rPr lang="en-GB" sz="1200" b="0" i="0" kern="1200" dirty="0" smtClean="0">
                <a:solidFill>
                  <a:schemeClr val="tx1"/>
                </a:solidFill>
                <a:effectLst/>
                <a:latin typeface="Arial" charset="0"/>
                <a:ea typeface="ＭＳ Ｐゴシック" charset="0"/>
                <a:cs typeface="ＭＳ Ｐゴシック" charset="0"/>
              </a:rPr>
              <a:t>– The </a:t>
            </a:r>
            <a:r>
              <a:rPr lang="en-GB" sz="1200" b="1" i="0" kern="1200" dirty="0" smtClean="0">
                <a:solidFill>
                  <a:schemeClr val="tx1"/>
                </a:solidFill>
                <a:effectLst/>
                <a:latin typeface="Arial" charset="0"/>
                <a:ea typeface="ＭＳ Ｐゴシック" charset="0"/>
                <a:cs typeface="ＭＳ Ｐゴシック" charset="0"/>
              </a:rPr>
              <a:t>device should use the prefix</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prefix-length</a:t>
            </a:r>
            <a:r>
              <a:rPr lang="en-GB" sz="1200" b="0" i="0" kern="1200" dirty="0" smtClean="0">
                <a:solidFill>
                  <a:schemeClr val="tx1"/>
                </a:solidFill>
                <a:effectLst/>
                <a:latin typeface="Arial" charset="0"/>
                <a:ea typeface="ＭＳ Ｐゴシック" charset="0"/>
                <a:cs typeface="ＭＳ Ｐゴシック" charset="0"/>
              </a:rPr>
              <a:t>, and </a:t>
            </a:r>
            <a:r>
              <a:rPr lang="en-GB" sz="1200" b="1" i="0" kern="1200" dirty="0" smtClean="0">
                <a:solidFill>
                  <a:schemeClr val="tx1"/>
                </a:solidFill>
                <a:effectLst/>
                <a:latin typeface="Arial" charset="0"/>
                <a:ea typeface="ＭＳ Ｐゴシック" charset="0"/>
                <a:cs typeface="ＭＳ Ｐゴシック" charset="0"/>
              </a:rPr>
              <a:t>default</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gateway</a:t>
            </a:r>
            <a:r>
              <a:rPr lang="en-GB" sz="1200" b="0" i="0" kern="1200" dirty="0" smtClean="0">
                <a:solidFill>
                  <a:schemeClr val="tx1"/>
                </a:solidFill>
                <a:effectLst/>
                <a:latin typeface="Arial" charset="0"/>
                <a:ea typeface="ＭＳ Ｐゴシック" charset="0"/>
                <a:cs typeface="ＭＳ Ｐゴシック" charset="0"/>
              </a:rPr>
              <a:t> address information </a:t>
            </a:r>
            <a:r>
              <a:rPr lang="en-GB" sz="1200" b="1" i="0" kern="1200" dirty="0" smtClean="0">
                <a:solidFill>
                  <a:schemeClr val="tx1"/>
                </a:solidFill>
                <a:effectLst/>
                <a:latin typeface="Arial" charset="0"/>
                <a:ea typeface="ＭＳ Ｐゴシック" charset="0"/>
                <a:cs typeface="ＭＳ Ｐゴシック" charset="0"/>
              </a:rPr>
              <a:t>in</a:t>
            </a:r>
            <a:r>
              <a:rPr lang="en-GB" sz="1200" b="0" i="0" kern="1200" dirty="0" smtClean="0">
                <a:solidFill>
                  <a:schemeClr val="tx1"/>
                </a:solidFill>
                <a:effectLst/>
                <a:latin typeface="Arial" charset="0"/>
                <a:ea typeface="ＭＳ Ｐゴシック" charset="0"/>
                <a:cs typeface="ＭＳ Ｐゴシック" charset="0"/>
              </a:rPr>
              <a:t> the </a:t>
            </a:r>
            <a:r>
              <a:rPr lang="en-GB" sz="1200" b="1" i="0" kern="1200" dirty="0" smtClean="0">
                <a:solidFill>
                  <a:schemeClr val="tx1"/>
                </a:solidFill>
                <a:effectLst/>
                <a:latin typeface="Arial" charset="0"/>
                <a:ea typeface="ＭＳ Ｐゴシック" charset="0"/>
                <a:cs typeface="ＭＳ Ｐゴシック" charset="0"/>
              </a:rPr>
              <a:t>RA</a:t>
            </a:r>
            <a:r>
              <a:rPr lang="en-GB" sz="1200" b="0" i="0" kern="1200" dirty="0" smtClean="0">
                <a:solidFill>
                  <a:schemeClr val="tx1"/>
                </a:solidFill>
                <a:effectLst/>
                <a:latin typeface="Arial" charset="0"/>
                <a:ea typeface="ＭＳ Ｐゴシック" charset="0"/>
                <a:cs typeface="ＭＳ Ｐゴシック" charset="0"/>
              </a:rPr>
              <a:t> message. There is </a:t>
            </a:r>
            <a:r>
              <a:rPr lang="en-GB" sz="1200" b="1" i="0" kern="1200" dirty="0" smtClean="0">
                <a:solidFill>
                  <a:schemeClr val="tx1"/>
                </a:solidFill>
                <a:effectLst/>
                <a:latin typeface="Arial" charset="0"/>
                <a:ea typeface="ＭＳ Ｐゴシック" charset="0"/>
                <a:cs typeface="ＭＳ Ｐゴシック" charset="0"/>
              </a:rPr>
              <a:t>other</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information</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available</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from</a:t>
            </a:r>
            <a:r>
              <a:rPr lang="en-GB" sz="1200" b="0" i="0" kern="1200" dirty="0" smtClean="0">
                <a:solidFill>
                  <a:schemeClr val="tx1"/>
                </a:solidFill>
                <a:effectLst/>
                <a:latin typeface="Arial" charset="0"/>
                <a:ea typeface="ＭＳ Ｐゴシック" charset="0"/>
                <a:cs typeface="ＭＳ Ｐゴシック" charset="0"/>
              </a:rPr>
              <a:t> a </a:t>
            </a:r>
            <a:r>
              <a:rPr lang="en-GB" sz="1200" b="1" i="0" kern="1200" dirty="0" smtClean="0">
                <a:solidFill>
                  <a:schemeClr val="tx1"/>
                </a:solidFill>
                <a:effectLst/>
                <a:latin typeface="Arial" charset="0"/>
                <a:ea typeface="ＭＳ Ｐゴシック" charset="0"/>
                <a:cs typeface="ＭＳ Ｐゴシック" charset="0"/>
              </a:rPr>
              <a:t>DHCPv6</a:t>
            </a:r>
            <a:r>
              <a:rPr lang="en-GB" sz="1200" b="0" i="0" kern="1200" dirty="0" smtClean="0">
                <a:solidFill>
                  <a:schemeClr val="tx1"/>
                </a:solidFill>
                <a:effectLst/>
                <a:latin typeface="Arial" charset="0"/>
                <a:ea typeface="ＭＳ Ｐゴシック" charset="0"/>
                <a:cs typeface="ＭＳ Ｐゴシック" charset="0"/>
              </a:rPr>
              <a:t> server such as the </a:t>
            </a:r>
            <a:r>
              <a:rPr lang="en-GB" sz="1200" b="1" i="0" kern="1200" dirty="0" smtClean="0">
                <a:solidFill>
                  <a:schemeClr val="tx1"/>
                </a:solidFill>
                <a:effectLst/>
                <a:latin typeface="Arial" charset="0"/>
                <a:ea typeface="ＭＳ Ｐゴシック" charset="0"/>
                <a:cs typeface="ＭＳ Ｐゴシック" charset="0"/>
              </a:rPr>
              <a:t>DNS</a:t>
            </a:r>
            <a:r>
              <a:rPr lang="en-GB" sz="1200" b="0" i="0" kern="1200" dirty="0" smtClean="0">
                <a:solidFill>
                  <a:schemeClr val="tx1"/>
                </a:solidFill>
                <a:effectLst/>
                <a:latin typeface="Arial" charset="0"/>
                <a:ea typeface="ＭＳ Ｐゴシック" charset="0"/>
                <a:cs typeface="ＭＳ Ｐゴシック" charset="0"/>
              </a:rPr>
              <a:t> server address. </a:t>
            </a:r>
          </a:p>
          <a:p>
            <a:pPr lvl="1"/>
            <a:r>
              <a:rPr lang="en-GB" sz="1200" b="0" i="0" kern="1200" dirty="0" smtClean="0">
                <a:solidFill>
                  <a:schemeClr val="tx1"/>
                </a:solidFill>
                <a:effectLst/>
                <a:latin typeface="Arial" charset="0"/>
                <a:ea typeface="ＭＳ Ｐゴシック" charset="0"/>
                <a:cs typeface="ＭＳ Ｐゴシック" charset="0"/>
              </a:rPr>
              <a:t>The device will, through the </a:t>
            </a:r>
            <a:r>
              <a:rPr lang="en-GB" sz="1200" b="1" i="0" kern="1200" dirty="0" smtClean="0">
                <a:solidFill>
                  <a:schemeClr val="tx1"/>
                </a:solidFill>
                <a:effectLst/>
                <a:latin typeface="Arial" charset="0"/>
                <a:ea typeface="ＭＳ Ｐゴシック" charset="0"/>
                <a:cs typeface="ＭＳ Ｐゴシック" charset="0"/>
              </a:rPr>
              <a:t>normal process of discovering and querying a DHCPv6 server</a:t>
            </a:r>
            <a:r>
              <a:rPr lang="en-GB" sz="1200" b="0" i="0" kern="1200" dirty="0" smtClean="0">
                <a:solidFill>
                  <a:schemeClr val="tx1"/>
                </a:solidFill>
                <a:effectLst/>
                <a:latin typeface="Arial" charset="0"/>
                <a:ea typeface="ＭＳ Ｐゴシック" charset="0"/>
                <a:cs typeface="ＭＳ Ｐゴシック" charset="0"/>
              </a:rPr>
              <a:t>, obtain this additional information. This is known as </a:t>
            </a:r>
            <a:r>
              <a:rPr lang="en-GB" sz="1200" b="1" i="0" kern="1200" dirty="0" smtClean="0">
                <a:solidFill>
                  <a:schemeClr val="tx1"/>
                </a:solidFill>
                <a:effectLst/>
                <a:latin typeface="Arial" charset="0"/>
                <a:ea typeface="ＭＳ Ｐゴシック" charset="0"/>
                <a:cs typeface="ＭＳ Ｐゴシック" charset="0"/>
              </a:rPr>
              <a:t>stateless DHCPv6 because </a:t>
            </a:r>
            <a:r>
              <a:rPr lang="en-GB" sz="1200" b="0" i="0" kern="1200" dirty="0" smtClean="0">
                <a:solidFill>
                  <a:schemeClr val="tx1"/>
                </a:solidFill>
                <a:effectLst/>
                <a:latin typeface="Arial" charset="0"/>
                <a:ea typeface="ＭＳ Ｐゴシック" charset="0"/>
                <a:cs typeface="ＭＳ Ｐゴシック" charset="0"/>
              </a:rPr>
              <a:t>the </a:t>
            </a:r>
            <a:r>
              <a:rPr lang="en-GB" sz="1200" b="1" i="0" kern="1200" dirty="0" smtClean="0">
                <a:solidFill>
                  <a:schemeClr val="tx1"/>
                </a:solidFill>
                <a:effectLst/>
                <a:latin typeface="Arial" charset="0"/>
                <a:ea typeface="ＭＳ Ｐゴシック" charset="0"/>
                <a:cs typeface="ＭＳ Ｐゴシック" charset="0"/>
              </a:rPr>
              <a:t>DHCPv6 server does not </a:t>
            </a:r>
            <a:r>
              <a:rPr lang="en-GB" sz="1200" b="0" i="0" kern="1200" dirty="0" smtClean="0">
                <a:solidFill>
                  <a:schemeClr val="tx1"/>
                </a:solidFill>
                <a:effectLst/>
                <a:latin typeface="Arial" charset="0"/>
                <a:ea typeface="ＭＳ Ｐゴシック" charset="0"/>
                <a:cs typeface="ＭＳ Ｐゴシック" charset="0"/>
              </a:rPr>
              <a:t>need to </a:t>
            </a:r>
            <a:r>
              <a:rPr lang="en-GB" sz="1200" b="1" i="0" kern="1200" dirty="0" smtClean="0">
                <a:solidFill>
                  <a:schemeClr val="tx1"/>
                </a:solidFill>
                <a:effectLst/>
                <a:latin typeface="Arial" charset="0"/>
                <a:ea typeface="ＭＳ Ｐゴシック" charset="0"/>
                <a:cs typeface="ＭＳ Ｐゴシック" charset="0"/>
              </a:rPr>
              <a:t>allocate or keep track of any IPv6 address assignments</a:t>
            </a:r>
            <a:r>
              <a:rPr lang="en-GB" sz="1200" b="0" i="0" kern="1200" dirty="0" smtClean="0">
                <a:solidFill>
                  <a:schemeClr val="tx1"/>
                </a:solidFill>
                <a:effectLst/>
                <a:latin typeface="Arial" charset="0"/>
                <a:ea typeface="ＭＳ Ｐゴシック" charset="0"/>
                <a:cs typeface="ＭＳ Ｐゴシック" charset="0"/>
              </a:rPr>
              <a:t>, but only provide additional information such as the DNS server address.</a:t>
            </a:r>
          </a:p>
          <a:p>
            <a:endParaRPr lang="en-GB" sz="1200" b="1" i="0" kern="1200" dirty="0" smtClean="0">
              <a:solidFill>
                <a:schemeClr val="tx1"/>
              </a:solidFill>
              <a:effectLst/>
              <a:latin typeface="Arial" charset="0"/>
              <a:ea typeface="ＭＳ Ｐゴシック" charset="0"/>
              <a:cs typeface="ＭＳ Ｐゴシック" charset="0"/>
            </a:endParaRPr>
          </a:p>
          <a:p>
            <a:r>
              <a:rPr lang="en-GB" sz="1200" b="1" i="0" kern="1200" dirty="0" smtClean="0">
                <a:solidFill>
                  <a:schemeClr val="tx1"/>
                </a:solidFill>
                <a:effectLst/>
                <a:latin typeface="Arial" charset="0"/>
                <a:ea typeface="ＭＳ Ｐゴシック" charset="0"/>
                <a:cs typeface="ＭＳ Ｐゴシック" charset="0"/>
              </a:rPr>
              <a:t>Option 3 – </a:t>
            </a:r>
            <a:r>
              <a:rPr lang="en-GB" sz="1200" b="1" i="0" u="sng" kern="1200" dirty="0" smtClean="0">
                <a:solidFill>
                  <a:schemeClr val="tx1"/>
                </a:solidFill>
                <a:effectLst/>
                <a:latin typeface="Arial" charset="0"/>
                <a:ea typeface="ＭＳ Ｐゴシック" charset="0"/>
                <a:cs typeface="ＭＳ Ｐゴシック" charset="0"/>
              </a:rPr>
              <a:t>DHCPv6 only</a:t>
            </a:r>
            <a:r>
              <a:rPr lang="en-GB" sz="1200" b="1" i="0" kern="1200" dirty="0" smtClean="0">
                <a:solidFill>
                  <a:schemeClr val="tx1"/>
                </a:solidFill>
                <a:effectLst/>
                <a:latin typeface="Arial" charset="0"/>
                <a:ea typeface="ＭＳ Ｐゴシック" charset="0"/>
                <a:cs typeface="ＭＳ Ｐゴシック" charset="0"/>
              </a:rPr>
              <a:t> </a:t>
            </a:r>
            <a:r>
              <a:rPr lang="en-GB" sz="1200" b="0" i="0" kern="1200" dirty="0" smtClean="0">
                <a:solidFill>
                  <a:schemeClr val="tx1"/>
                </a:solidFill>
                <a:effectLst/>
                <a:latin typeface="Arial" charset="0"/>
                <a:ea typeface="ＭＳ Ｐゴシック" charset="0"/>
                <a:cs typeface="ＭＳ Ｐゴシック" charset="0"/>
              </a:rPr>
              <a:t>– The </a:t>
            </a:r>
            <a:r>
              <a:rPr lang="en-GB" sz="1200" b="1" i="0" kern="1200" dirty="0" smtClean="0">
                <a:solidFill>
                  <a:schemeClr val="tx1"/>
                </a:solidFill>
                <a:effectLst/>
                <a:latin typeface="Arial" charset="0"/>
                <a:ea typeface="ＭＳ Ｐゴシック" charset="0"/>
                <a:cs typeface="ＭＳ Ｐゴシック" charset="0"/>
              </a:rPr>
              <a:t>device should not use the information in this RA message</a:t>
            </a:r>
            <a:r>
              <a:rPr lang="en-GB" sz="1200" b="0" i="0" kern="1200" dirty="0" smtClean="0">
                <a:solidFill>
                  <a:schemeClr val="tx1"/>
                </a:solidFill>
                <a:effectLst/>
                <a:latin typeface="Arial" charset="0"/>
                <a:ea typeface="ＭＳ Ｐゴシック" charset="0"/>
                <a:cs typeface="ＭＳ Ｐゴシック" charset="0"/>
              </a:rPr>
              <a:t> for its addressing information. Instead, the device will </a:t>
            </a:r>
            <a:r>
              <a:rPr lang="en-GB" sz="1200" b="1" i="0" kern="1200" dirty="0" smtClean="0">
                <a:solidFill>
                  <a:schemeClr val="tx1"/>
                </a:solidFill>
                <a:effectLst/>
                <a:latin typeface="Arial" charset="0"/>
                <a:ea typeface="ＭＳ Ｐゴシック" charset="0"/>
                <a:cs typeface="ＭＳ Ｐゴシック" charset="0"/>
              </a:rPr>
              <a:t>use</a:t>
            </a:r>
            <a:r>
              <a:rPr lang="en-GB" sz="1200" b="0" i="0" kern="1200" dirty="0" smtClean="0">
                <a:solidFill>
                  <a:schemeClr val="tx1"/>
                </a:solidFill>
                <a:effectLst/>
                <a:latin typeface="Arial" charset="0"/>
                <a:ea typeface="ＭＳ Ｐゴシック" charset="0"/>
                <a:cs typeface="ＭＳ Ｐゴシック" charset="0"/>
              </a:rPr>
              <a:t> the </a:t>
            </a:r>
            <a:r>
              <a:rPr lang="en-GB" sz="1200" b="1" i="0" kern="1200" dirty="0" smtClean="0">
                <a:solidFill>
                  <a:schemeClr val="tx1"/>
                </a:solidFill>
                <a:effectLst/>
                <a:latin typeface="Arial" charset="0"/>
                <a:ea typeface="ＭＳ Ｐゴシック" charset="0"/>
                <a:cs typeface="ＭＳ Ｐゴシック" charset="0"/>
              </a:rPr>
              <a:t>normal</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process</a:t>
            </a:r>
            <a:r>
              <a:rPr lang="en-GB" sz="1200" b="0" i="0" kern="1200" dirty="0" smtClean="0">
                <a:solidFill>
                  <a:schemeClr val="tx1"/>
                </a:solidFill>
                <a:effectLst/>
                <a:latin typeface="Arial" charset="0"/>
                <a:ea typeface="ＭＳ Ｐゴシック" charset="0"/>
                <a:cs typeface="ＭＳ Ｐゴシック" charset="0"/>
              </a:rPr>
              <a:t> of </a:t>
            </a:r>
            <a:r>
              <a:rPr lang="en-GB" sz="1200" b="1" i="0" kern="1200" dirty="0" smtClean="0">
                <a:solidFill>
                  <a:schemeClr val="tx1"/>
                </a:solidFill>
                <a:effectLst/>
                <a:latin typeface="Arial" charset="0"/>
                <a:ea typeface="ＭＳ Ｐゴシック" charset="0"/>
                <a:cs typeface="ＭＳ Ｐゴシック" charset="0"/>
              </a:rPr>
              <a:t>discovering</a:t>
            </a:r>
            <a:r>
              <a:rPr lang="en-GB" sz="1200" b="0" i="0" kern="1200" dirty="0" smtClean="0">
                <a:solidFill>
                  <a:schemeClr val="tx1"/>
                </a:solidFill>
                <a:effectLst/>
                <a:latin typeface="Arial" charset="0"/>
                <a:ea typeface="ＭＳ Ｐゴシック" charset="0"/>
                <a:cs typeface="ＭＳ Ｐゴシック" charset="0"/>
              </a:rPr>
              <a:t> and </a:t>
            </a:r>
            <a:r>
              <a:rPr lang="en-GB" sz="1200" b="1" i="0" kern="1200" dirty="0" smtClean="0">
                <a:solidFill>
                  <a:schemeClr val="tx1"/>
                </a:solidFill>
                <a:effectLst/>
                <a:latin typeface="Arial" charset="0"/>
                <a:ea typeface="ＭＳ Ｐゴシック" charset="0"/>
                <a:cs typeface="ＭＳ Ｐゴシック" charset="0"/>
              </a:rPr>
              <a:t>querying</a:t>
            </a:r>
            <a:r>
              <a:rPr lang="en-GB" sz="1200" b="0" i="0" kern="1200" dirty="0" smtClean="0">
                <a:solidFill>
                  <a:schemeClr val="tx1"/>
                </a:solidFill>
                <a:effectLst/>
                <a:latin typeface="Arial" charset="0"/>
                <a:ea typeface="ＭＳ Ｐゴシック" charset="0"/>
                <a:cs typeface="ＭＳ Ｐゴシック" charset="0"/>
              </a:rPr>
              <a:t> a </a:t>
            </a:r>
            <a:r>
              <a:rPr lang="en-GB" sz="1200" b="1" i="0" kern="1200" dirty="0" smtClean="0">
                <a:solidFill>
                  <a:schemeClr val="tx1"/>
                </a:solidFill>
                <a:effectLst/>
                <a:latin typeface="Arial" charset="0"/>
                <a:ea typeface="ＭＳ Ｐゴシック" charset="0"/>
                <a:cs typeface="ＭＳ Ｐゴシック" charset="0"/>
              </a:rPr>
              <a:t>DHCPv6</a:t>
            </a:r>
            <a:r>
              <a:rPr lang="en-GB" sz="1200" b="0" i="0" kern="1200" dirty="0" smtClean="0">
                <a:solidFill>
                  <a:schemeClr val="tx1"/>
                </a:solidFill>
                <a:effectLst/>
                <a:latin typeface="Arial" charset="0"/>
                <a:ea typeface="ＭＳ Ｐゴシック" charset="0"/>
                <a:cs typeface="ＭＳ Ｐゴシック" charset="0"/>
              </a:rPr>
              <a:t> server to obtain all of its addressing information. This includes an IPv6 global unicast address, prefix length, a default gateway address, </a:t>
            </a:r>
            <a:r>
              <a:rPr lang="en-GB" sz="1200" b="1" i="0" kern="1200" dirty="0" smtClean="0">
                <a:solidFill>
                  <a:schemeClr val="tx1"/>
                </a:solidFill>
                <a:effectLst/>
                <a:latin typeface="Arial" charset="0"/>
                <a:ea typeface="ＭＳ Ｐゴシック" charset="0"/>
                <a:cs typeface="ＭＳ Ｐゴシック" charset="0"/>
              </a:rPr>
              <a:t>and</a:t>
            </a:r>
            <a:r>
              <a:rPr lang="en-GB" sz="1200" b="0" i="0" kern="1200" dirty="0" smtClean="0">
                <a:solidFill>
                  <a:schemeClr val="tx1"/>
                </a:solidFill>
                <a:effectLst/>
                <a:latin typeface="Arial" charset="0"/>
                <a:ea typeface="ＭＳ Ｐゴシック" charset="0"/>
                <a:cs typeface="ＭＳ Ｐゴシック" charset="0"/>
              </a:rPr>
              <a:t> the addresses of DNS servers. In this case, the DHCPv6 server is acting as a </a:t>
            </a:r>
            <a:r>
              <a:rPr lang="en-GB" sz="1200" b="0" i="0" kern="1200" dirty="0" err="1" smtClean="0">
                <a:solidFill>
                  <a:schemeClr val="tx1"/>
                </a:solidFill>
                <a:effectLst/>
                <a:latin typeface="Arial" charset="0"/>
                <a:ea typeface="ＭＳ Ｐゴシック" charset="0"/>
                <a:cs typeface="ＭＳ Ｐゴシック" charset="0"/>
              </a:rPr>
              <a:t>stateful</a:t>
            </a:r>
            <a:r>
              <a:rPr lang="en-GB" sz="1200" b="0" i="0" kern="1200" dirty="0" smtClean="0">
                <a:solidFill>
                  <a:schemeClr val="tx1"/>
                </a:solidFill>
                <a:effectLst/>
                <a:latin typeface="Arial" charset="0"/>
                <a:ea typeface="ＭＳ Ｐゴシック" charset="0"/>
                <a:cs typeface="ＭＳ Ｐゴシック" charset="0"/>
              </a:rPr>
              <a:t> DHCP server similar to DHCP for IPv4. The </a:t>
            </a:r>
            <a:r>
              <a:rPr lang="en-GB" sz="1200" b="1" i="0" kern="1200" dirty="0" smtClean="0">
                <a:solidFill>
                  <a:schemeClr val="tx1"/>
                </a:solidFill>
                <a:effectLst/>
                <a:latin typeface="Arial" charset="0"/>
                <a:ea typeface="ＭＳ Ｐゴシック" charset="0"/>
                <a:cs typeface="ＭＳ Ｐゴシック" charset="0"/>
              </a:rPr>
              <a:t>DHCPv6</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server</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allocates</a:t>
            </a:r>
            <a:r>
              <a:rPr lang="en-GB" sz="1200" b="0" i="0" kern="1200" dirty="0" smtClean="0">
                <a:solidFill>
                  <a:schemeClr val="tx1"/>
                </a:solidFill>
                <a:effectLst/>
                <a:latin typeface="Arial" charset="0"/>
                <a:ea typeface="ＭＳ Ｐゴシック" charset="0"/>
                <a:cs typeface="ＭＳ Ｐゴシック" charset="0"/>
              </a:rPr>
              <a:t> and </a:t>
            </a:r>
            <a:r>
              <a:rPr lang="en-GB" sz="1200" b="1" i="0" kern="1200" dirty="0" smtClean="0">
                <a:solidFill>
                  <a:schemeClr val="tx1"/>
                </a:solidFill>
                <a:effectLst/>
                <a:latin typeface="Arial" charset="0"/>
                <a:ea typeface="ＭＳ Ｐゴシック" charset="0"/>
                <a:cs typeface="ＭＳ Ｐゴシック" charset="0"/>
              </a:rPr>
              <a:t>keeps</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track</a:t>
            </a:r>
            <a:r>
              <a:rPr lang="en-GB" sz="1200" b="0" i="0" kern="1200" dirty="0" smtClean="0">
                <a:solidFill>
                  <a:schemeClr val="tx1"/>
                </a:solidFill>
                <a:effectLst/>
                <a:latin typeface="Arial" charset="0"/>
                <a:ea typeface="ＭＳ Ｐゴシック" charset="0"/>
                <a:cs typeface="ＭＳ Ｐゴシック" charset="0"/>
              </a:rPr>
              <a:t> of </a:t>
            </a:r>
            <a:r>
              <a:rPr lang="en-GB" sz="1200" b="1" i="0" kern="1200" dirty="0" smtClean="0">
                <a:solidFill>
                  <a:schemeClr val="tx1"/>
                </a:solidFill>
                <a:effectLst/>
                <a:latin typeface="Arial" charset="0"/>
                <a:ea typeface="ＭＳ Ｐゴシック" charset="0"/>
                <a:cs typeface="ＭＳ Ｐゴシック" charset="0"/>
              </a:rPr>
              <a:t>IPv6</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addresses</a:t>
            </a:r>
            <a:r>
              <a:rPr lang="en-GB" sz="1200" b="0" i="0" kern="1200" dirty="0" smtClean="0">
                <a:solidFill>
                  <a:schemeClr val="tx1"/>
                </a:solidFill>
                <a:effectLst/>
                <a:latin typeface="Arial" charset="0"/>
                <a:ea typeface="ＭＳ Ｐゴシック" charset="0"/>
                <a:cs typeface="ＭＳ Ｐゴシック" charset="0"/>
              </a:rPr>
              <a:t> so it does not assign the same IPv6 address to multiple devices.</a:t>
            </a:r>
          </a:p>
          <a:p>
            <a:pPr>
              <a:lnSpc>
                <a:spcPct val="80000"/>
              </a:lnSpc>
              <a:buFontTx/>
              <a:buNone/>
            </a:pPr>
            <a:endParaRPr lang="en-US" dirty="0"/>
          </a:p>
        </p:txBody>
      </p:sp>
    </p:spTree>
    <p:extLst>
      <p:ext uri="{BB962C8B-B14F-4D97-AF65-F5344CB8AC3E}">
        <p14:creationId xmlns:p14="http://schemas.microsoft.com/office/powerpoint/2010/main" val="40787276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33</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smtClean="0">
                <a:latin typeface="Arial" charset="0"/>
              </a:rPr>
              <a:t>Dynamic Configuration of a Global Unicast Address using DHCPv6</a:t>
            </a:r>
          </a:p>
          <a:p>
            <a:pPr>
              <a:lnSpc>
                <a:spcPct val="80000"/>
              </a:lnSpc>
              <a:buFontTx/>
              <a:buNone/>
            </a:pPr>
            <a:endParaRPr lang="en-US" sz="1200" dirty="0" smtClean="0">
              <a:latin typeface="Arial" charset="0"/>
            </a:endParaRPr>
          </a:p>
          <a:p>
            <a:pPr>
              <a:lnSpc>
                <a:spcPct val="80000"/>
              </a:lnSpc>
              <a:buFontTx/>
              <a:buNone/>
            </a:pPr>
            <a:r>
              <a:rPr lang="en-US" sz="1200" i="1" kern="1200" dirty="0" smtClean="0">
                <a:solidFill>
                  <a:schemeClr val="tx1"/>
                </a:solidFill>
                <a:latin typeface="Arial" charset="0"/>
                <a:ea typeface="ＭＳ Ｐゴシック" charset="0"/>
                <a:cs typeface="ＭＳ Ｐゴシック" charset="0"/>
              </a:rPr>
              <a:t>Device may receive all or some of its IPv6 addressing information from a DHCPv6 server depending upon whether option 2 (SLAAC and DHCPv6) or option 3 (DHCPv6 only) is specified in the ICMPv6 RA message.</a:t>
            </a:r>
            <a:endParaRPr lang="en-US" i="1" dirty="0"/>
          </a:p>
        </p:txBody>
      </p:sp>
    </p:spTree>
    <p:extLst>
      <p:ext uri="{BB962C8B-B14F-4D97-AF65-F5344CB8AC3E}">
        <p14:creationId xmlns:p14="http://schemas.microsoft.com/office/powerpoint/2010/main" val="3054810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34</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smtClean="0">
                <a:latin typeface="Arial" charset="0"/>
              </a:rPr>
              <a:t>Dynamic Configuration of a Global Unicast Address using DHCPv6</a:t>
            </a:r>
          </a:p>
          <a:p>
            <a:pPr>
              <a:lnSpc>
                <a:spcPct val="80000"/>
              </a:lnSpc>
              <a:buFontTx/>
              <a:buNone/>
            </a:pPr>
            <a:endParaRPr lang="en-US" sz="1200" dirty="0" smtClean="0">
              <a:latin typeface="Arial" charset="0"/>
            </a:endParaRPr>
          </a:p>
          <a:p>
            <a:pPr>
              <a:lnSpc>
                <a:spcPct val="80000"/>
              </a:lnSpc>
              <a:buFontTx/>
              <a:buNone/>
            </a:pPr>
            <a:r>
              <a:rPr lang="en-US" sz="1200" dirty="0" smtClean="0">
                <a:latin typeface="Arial" charset="0"/>
              </a:rPr>
              <a:t>And obviously </a:t>
            </a:r>
            <a:r>
              <a:rPr lang="en-US" sz="1200" b="1" dirty="0" smtClean="0">
                <a:latin typeface="Arial" charset="0"/>
              </a:rPr>
              <a:t>if option</a:t>
            </a:r>
            <a:r>
              <a:rPr lang="en-US" sz="1200" b="1" baseline="0" dirty="0" smtClean="0">
                <a:latin typeface="Arial" charset="0"/>
              </a:rPr>
              <a:t> 3 </a:t>
            </a:r>
            <a:r>
              <a:rPr lang="en-US" sz="1200" baseline="0" dirty="0" smtClean="0">
                <a:latin typeface="Arial" charset="0"/>
              </a:rPr>
              <a:t>was specified then </a:t>
            </a:r>
            <a:r>
              <a:rPr lang="en-US" sz="1200" b="1" baseline="0" dirty="0" smtClean="0">
                <a:latin typeface="Arial" charset="0"/>
              </a:rPr>
              <a:t>device</a:t>
            </a:r>
            <a:r>
              <a:rPr lang="en-US" sz="1200" baseline="0" dirty="0" smtClean="0">
                <a:latin typeface="Arial" charset="0"/>
              </a:rPr>
              <a:t> will </a:t>
            </a:r>
            <a:r>
              <a:rPr lang="en-US" sz="1200" b="1" baseline="0" dirty="0" smtClean="0">
                <a:latin typeface="Arial" charset="0"/>
              </a:rPr>
              <a:t>take</a:t>
            </a:r>
            <a:r>
              <a:rPr lang="en-US" sz="1200" baseline="0" dirty="0" smtClean="0">
                <a:latin typeface="Arial" charset="0"/>
              </a:rPr>
              <a:t> </a:t>
            </a:r>
            <a:r>
              <a:rPr lang="en-US" sz="1200" b="1" baseline="0" dirty="0" smtClean="0">
                <a:latin typeface="Arial" charset="0"/>
              </a:rPr>
              <a:t>all addressing</a:t>
            </a:r>
            <a:r>
              <a:rPr lang="en-US" sz="1200" baseline="0" dirty="0" smtClean="0">
                <a:latin typeface="Arial" charset="0"/>
              </a:rPr>
              <a:t> </a:t>
            </a:r>
            <a:r>
              <a:rPr lang="en-US" sz="1200" b="0" baseline="0" dirty="0" smtClean="0">
                <a:latin typeface="Arial" charset="0"/>
              </a:rPr>
              <a:t>information</a:t>
            </a:r>
            <a:r>
              <a:rPr lang="en-US" sz="1200" baseline="0" dirty="0" smtClean="0">
                <a:latin typeface="Arial" charset="0"/>
              </a:rPr>
              <a:t> </a:t>
            </a:r>
            <a:r>
              <a:rPr lang="en-US" sz="1200" b="1" baseline="0" dirty="0" smtClean="0">
                <a:latin typeface="Arial" charset="0"/>
              </a:rPr>
              <a:t>from</a:t>
            </a:r>
            <a:r>
              <a:rPr lang="en-US" sz="1200" baseline="0" dirty="0" smtClean="0">
                <a:latin typeface="Arial" charset="0"/>
              </a:rPr>
              <a:t> </a:t>
            </a:r>
            <a:r>
              <a:rPr lang="en-US" sz="1200" b="1" baseline="0" dirty="0" smtClean="0">
                <a:latin typeface="Arial" charset="0"/>
              </a:rPr>
              <a:t>DHCPv6</a:t>
            </a:r>
            <a:r>
              <a:rPr lang="en-US" sz="1200" baseline="0" dirty="0" smtClean="0">
                <a:latin typeface="Arial" charset="0"/>
              </a:rPr>
              <a:t> server.</a:t>
            </a:r>
            <a:endParaRPr lang="en-US" dirty="0"/>
          </a:p>
        </p:txBody>
      </p:sp>
    </p:spTree>
    <p:extLst>
      <p:ext uri="{BB962C8B-B14F-4D97-AF65-F5344CB8AC3E}">
        <p14:creationId xmlns:p14="http://schemas.microsoft.com/office/powerpoint/2010/main" val="13621127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35</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smtClean="0">
                <a:latin typeface="Arial" charset="0"/>
              </a:rPr>
              <a:t>EUI-64 Process or Randomly Generated</a:t>
            </a:r>
          </a:p>
          <a:p>
            <a:pPr>
              <a:lnSpc>
                <a:spcPct val="80000"/>
              </a:lnSpc>
              <a:buFontTx/>
              <a:buNone/>
            </a:pPr>
            <a:r>
              <a:rPr lang="en-US" sz="1200" dirty="0" smtClean="0">
                <a:latin typeface="Arial" charset="0"/>
              </a:rPr>
              <a:t>EUI: Extended Unique Identifier</a:t>
            </a:r>
          </a:p>
          <a:p>
            <a:pPr>
              <a:lnSpc>
                <a:spcPct val="80000"/>
              </a:lnSpc>
              <a:buFontTx/>
              <a:buNone/>
            </a:pPr>
            <a:endParaRPr lang="en-US" sz="1200" dirty="0" smtClean="0">
              <a:latin typeface="Arial" charset="0"/>
            </a:endParaRPr>
          </a:p>
          <a:p>
            <a:pPr>
              <a:lnSpc>
                <a:spcPct val="80000"/>
              </a:lnSpc>
              <a:buFontTx/>
              <a:buNone/>
            </a:pPr>
            <a:r>
              <a:rPr lang="en-US" sz="1200" dirty="0" smtClean="0">
                <a:latin typeface="Arial" charset="0"/>
              </a:rPr>
              <a:t>Now let’s look at </a:t>
            </a:r>
            <a:r>
              <a:rPr lang="en-US" sz="1200" smtClean="0">
                <a:latin typeface="Arial" charset="0"/>
              </a:rPr>
              <a:t>an example.</a:t>
            </a:r>
            <a:endParaRPr lang="en-US" dirty="0"/>
          </a:p>
        </p:txBody>
      </p:sp>
    </p:spTree>
    <p:extLst>
      <p:ext uri="{BB962C8B-B14F-4D97-AF65-F5344CB8AC3E}">
        <p14:creationId xmlns:p14="http://schemas.microsoft.com/office/powerpoint/2010/main" val="13644769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36</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smtClean="0">
                <a:latin typeface="Arial" charset="0"/>
              </a:rPr>
              <a:t>EUI-64 Process</a:t>
            </a:r>
            <a:endParaRPr lang="en-US" dirty="0"/>
          </a:p>
        </p:txBody>
      </p:sp>
    </p:spTree>
    <p:extLst>
      <p:ext uri="{BB962C8B-B14F-4D97-AF65-F5344CB8AC3E}">
        <p14:creationId xmlns:p14="http://schemas.microsoft.com/office/powerpoint/2010/main" val="270810890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37</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smtClean="0">
                <a:latin typeface="Arial" charset="0"/>
              </a:rPr>
              <a:t>EUI-64 Process or Randomly Generated</a:t>
            </a:r>
          </a:p>
          <a:p>
            <a:pPr>
              <a:lnSpc>
                <a:spcPct val="80000"/>
              </a:lnSpc>
              <a:buFontTx/>
              <a:buNone/>
            </a:pPr>
            <a:endParaRPr lang="en-US" sz="1200" dirty="0" smtClean="0">
              <a:latin typeface="Arial" charset="0"/>
            </a:endParaRPr>
          </a:p>
          <a:p>
            <a:pPr>
              <a:lnSpc>
                <a:spcPct val="80000"/>
              </a:lnSpc>
              <a:buFontTx/>
              <a:buNone/>
            </a:pPr>
            <a:r>
              <a:rPr lang="en-US" sz="1200" dirty="0" smtClean="0">
                <a:latin typeface="Arial" charset="0"/>
              </a:rPr>
              <a:t>And once the Interface ID</a:t>
            </a:r>
            <a:r>
              <a:rPr lang="en-US" sz="1200" baseline="0" dirty="0" smtClean="0">
                <a:latin typeface="Arial" charset="0"/>
              </a:rPr>
              <a:t> is generated, it can be used to form one of the following:</a:t>
            </a:r>
          </a:p>
          <a:p>
            <a:r>
              <a:rPr lang="en-GB" sz="1200" b="1" i="0" kern="1200" dirty="0" smtClean="0">
                <a:solidFill>
                  <a:schemeClr val="tx1"/>
                </a:solidFill>
                <a:effectLst/>
                <a:latin typeface="Arial" charset="0"/>
                <a:ea typeface="ＭＳ Ｐゴシック" charset="0"/>
                <a:cs typeface="ＭＳ Ｐゴシック" charset="0"/>
              </a:rPr>
              <a:t>Global unicast address </a:t>
            </a:r>
            <a:r>
              <a:rPr lang="en-GB" sz="1200" b="0" i="0" kern="1200" dirty="0" smtClean="0">
                <a:solidFill>
                  <a:schemeClr val="tx1"/>
                </a:solidFill>
                <a:effectLst/>
                <a:latin typeface="Arial" charset="0"/>
                <a:ea typeface="ＭＳ Ｐゴシック" charset="0"/>
                <a:cs typeface="ＭＳ Ｐゴシック" charset="0"/>
              </a:rPr>
              <a:t>– When using SLAAC</a:t>
            </a:r>
            <a:r>
              <a:rPr lang="en-GB" sz="1200" b="1" i="0" kern="1200" dirty="0" smtClean="0">
                <a:solidFill>
                  <a:schemeClr val="tx1"/>
                </a:solidFill>
                <a:effectLst/>
                <a:latin typeface="Arial" charset="0"/>
                <a:ea typeface="ＭＳ Ｐゴシック" charset="0"/>
                <a:cs typeface="ＭＳ Ｐゴシック" charset="0"/>
              </a:rPr>
              <a:t>,</a:t>
            </a:r>
            <a:r>
              <a:rPr lang="en-GB" sz="1200" b="0" i="0" kern="1200" dirty="0" smtClean="0">
                <a:solidFill>
                  <a:schemeClr val="tx1"/>
                </a:solidFill>
                <a:effectLst/>
                <a:latin typeface="Arial" charset="0"/>
                <a:ea typeface="ＭＳ Ｐゴシック" charset="0"/>
                <a:cs typeface="ＭＳ Ｐゴシック" charset="0"/>
              </a:rPr>
              <a:t> the device receives its </a:t>
            </a:r>
            <a:r>
              <a:rPr lang="en-GB" sz="1200" b="1" i="0" kern="1200" dirty="0" smtClean="0">
                <a:solidFill>
                  <a:schemeClr val="tx1"/>
                </a:solidFill>
                <a:effectLst/>
                <a:latin typeface="Arial" charset="0"/>
                <a:ea typeface="ＭＳ Ｐゴシック" charset="0"/>
                <a:cs typeface="ＭＳ Ｐゴシック" charset="0"/>
              </a:rPr>
              <a:t>prefix</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from</a:t>
            </a:r>
            <a:r>
              <a:rPr lang="en-GB" sz="1200" b="0" i="0" kern="1200" dirty="0" smtClean="0">
                <a:solidFill>
                  <a:schemeClr val="tx1"/>
                </a:solidFill>
                <a:effectLst/>
                <a:latin typeface="Arial" charset="0"/>
                <a:ea typeface="ＭＳ Ｐゴシック" charset="0"/>
                <a:cs typeface="ＭＳ Ｐゴシック" charset="0"/>
              </a:rPr>
              <a:t> the </a:t>
            </a:r>
            <a:r>
              <a:rPr lang="en-GB" sz="1200" b="1" i="0" kern="1200" dirty="0" smtClean="0">
                <a:solidFill>
                  <a:schemeClr val="tx1"/>
                </a:solidFill>
                <a:effectLst/>
                <a:latin typeface="Arial" charset="0"/>
                <a:ea typeface="ＭＳ Ｐゴシック" charset="0"/>
                <a:cs typeface="ＭＳ Ｐゴシック" charset="0"/>
              </a:rPr>
              <a:t>ICMPv6</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RA</a:t>
            </a:r>
            <a:r>
              <a:rPr lang="en-GB" sz="1200" b="0" i="0" kern="1200" dirty="0" smtClean="0">
                <a:solidFill>
                  <a:schemeClr val="tx1"/>
                </a:solidFill>
                <a:effectLst/>
                <a:latin typeface="Arial" charset="0"/>
                <a:ea typeface="ＭＳ Ｐゴシック" charset="0"/>
                <a:cs typeface="ＭＳ Ｐゴシック" charset="0"/>
              </a:rPr>
              <a:t> and </a:t>
            </a:r>
            <a:r>
              <a:rPr lang="en-GB" sz="1200" b="1" i="0" kern="1200" dirty="0" smtClean="0">
                <a:solidFill>
                  <a:schemeClr val="tx1"/>
                </a:solidFill>
                <a:effectLst/>
                <a:latin typeface="Arial" charset="0"/>
                <a:ea typeface="ＭＳ Ｐゴシック" charset="0"/>
                <a:cs typeface="ＭＳ Ｐゴシック" charset="0"/>
              </a:rPr>
              <a:t>combines</a:t>
            </a:r>
            <a:r>
              <a:rPr lang="en-GB" sz="1200" b="0" i="0" kern="1200" dirty="0" smtClean="0">
                <a:solidFill>
                  <a:schemeClr val="tx1"/>
                </a:solidFill>
                <a:effectLst/>
                <a:latin typeface="Arial" charset="0"/>
                <a:ea typeface="ＭＳ Ｐゴシック" charset="0"/>
                <a:cs typeface="ＭＳ Ｐゴシック" charset="0"/>
              </a:rPr>
              <a:t> it </a:t>
            </a:r>
            <a:r>
              <a:rPr lang="en-GB" sz="1200" b="1" i="0" kern="1200" dirty="0" smtClean="0">
                <a:solidFill>
                  <a:schemeClr val="tx1"/>
                </a:solidFill>
                <a:effectLst/>
                <a:latin typeface="Arial" charset="0"/>
                <a:ea typeface="ＭＳ Ｐゴシック" charset="0"/>
                <a:cs typeface="ＭＳ Ｐゴシック" charset="0"/>
              </a:rPr>
              <a:t>with</a:t>
            </a:r>
            <a:r>
              <a:rPr lang="en-GB" sz="1200" b="0" i="0" kern="1200" dirty="0" smtClean="0">
                <a:solidFill>
                  <a:schemeClr val="tx1"/>
                </a:solidFill>
                <a:effectLst/>
                <a:latin typeface="Arial" charset="0"/>
                <a:ea typeface="ＭＳ Ｐゴシック" charset="0"/>
                <a:cs typeface="ＭＳ Ｐゴシック" charset="0"/>
              </a:rPr>
              <a:t> the </a:t>
            </a:r>
            <a:r>
              <a:rPr lang="en-GB" sz="1200" b="1" i="0" kern="1200" dirty="0" smtClean="0">
                <a:solidFill>
                  <a:schemeClr val="tx1"/>
                </a:solidFill>
                <a:effectLst/>
                <a:latin typeface="Arial" charset="0"/>
                <a:ea typeface="ＭＳ Ｐゴシック" charset="0"/>
                <a:cs typeface="ＭＳ Ｐゴシック" charset="0"/>
              </a:rPr>
              <a:t>Interface</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ID</a:t>
            </a:r>
            <a:r>
              <a:rPr lang="en-GB" sz="1200" b="0" i="0" kern="1200" dirty="0" smtClean="0">
                <a:solidFill>
                  <a:schemeClr val="tx1"/>
                </a:solidFill>
                <a:effectLst/>
                <a:latin typeface="Arial" charset="0"/>
                <a:ea typeface="ＭＳ Ｐゴシック" charset="0"/>
                <a:cs typeface="ＭＳ Ｐゴシック" charset="0"/>
              </a:rPr>
              <a:t>.</a:t>
            </a:r>
          </a:p>
          <a:p>
            <a:endParaRPr lang="en-GB" sz="1200" b="0" i="0" kern="1200" dirty="0" smtClean="0">
              <a:solidFill>
                <a:schemeClr val="tx1"/>
              </a:solidFill>
              <a:effectLst/>
              <a:latin typeface="Arial" charset="0"/>
              <a:ea typeface="ＭＳ Ｐゴシック" charset="0"/>
              <a:cs typeface="ＭＳ Ｐゴシック" charset="0"/>
            </a:endParaRPr>
          </a:p>
          <a:p>
            <a:r>
              <a:rPr lang="en-GB" sz="1200" b="1" i="0" kern="1200" dirty="0" smtClean="0">
                <a:solidFill>
                  <a:schemeClr val="tx1"/>
                </a:solidFill>
                <a:effectLst/>
                <a:latin typeface="Arial" charset="0"/>
                <a:ea typeface="ＭＳ Ｐゴシック" charset="0"/>
                <a:cs typeface="ＭＳ Ｐゴシック" charset="0"/>
              </a:rPr>
              <a:t>Link-local address </a:t>
            </a:r>
            <a:r>
              <a:rPr lang="en-GB" sz="1200" b="0" i="0" kern="1200" dirty="0" smtClean="0">
                <a:solidFill>
                  <a:schemeClr val="tx1"/>
                </a:solidFill>
                <a:effectLst/>
                <a:latin typeface="Arial" charset="0"/>
                <a:ea typeface="ＭＳ Ｐゴシック" charset="0"/>
                <a:cs typeface="ＭＳ Ｐゴシック" charset="0"/>
              </a:rPr>
              <a:t>– A link-local prefix begins with </a:t>
            </a:r>
            <a:r>
              <a:rPr lang="en-GB" sz="1200" b="1" i="0" kern="1200" dirty="0" smtClean="0">
                <a:solidFill>
                  <a:schemeClr val="tx1"/>
                </a:solidFill>
                <a:effectLst/>
                <a:latin typeface="Arial" charset="0"/>
                <a:ea typeface="ＭＳ Ｐゴシック" charset="0"/>
                <a:cs typeface="ＭＳ Ｐゴシック" charset="0"/>
              </a:rPr>
              <a:t>FE80::/10</a:t>
            </a:r>
            <a:r>
              <a:rPr lang="en-GB" sz="1200" b="0" i="0" kern="1200" dirty="0" smtClean="0">
                <a:solidFill>
                  <a:schemeClr val="tx1"/>
                </a:solidFill>
                <a:effectLst/>
                <a:latin typeface="Arial" charset="0"/>
                <a:ea typeface="ＭＳ Ｐゴシック" charset="0"/>
                <a:cs typeface="ＭＳ Ｐゴシック" charset="0"/>
              </a:rPr>
              <a:t>. A device typically uses </a:t>
            </a:r>
            <a:r>
              <a:rPr lang="en-GB" sz="1200" b="1" i="0" kern="1200" dirty="0" smtClean="0">
                <a:solidFill>
                  <a:schemeClr val="tx1"/>
                </a:solidFill>
                <a:effectLst/>
                <a:latin typeface="Arial" charset="0"/>
                <a:ea typeface="ＭＳ Ｐゴシック" charset="0"/>
                <a:cs typeface="ＭＳ Ｐゴシック" charset="0"/>
              </a:rPr>
              <a:t>FE80::/64</a:t>
            </a:r>
            <a:r>
              <a:rPr lang="en-GB" sz="1200" b="0" i="0" kern="1200" dirty="0" smtClean="0">
                <a:solidFill>
                  <a:schemeClr val="tx1"/>
                </a:solidFill>
                <a:effectLst/>
                <a:latin typeface="Arial" charset="0"/>
                <a:ea typeface="ＭＳ Ｐゴシック" charset="0"/>
                <a:cs typeface="ＭＳ Ｐゴシック" charset="0"/>
              </a:rPr>
              <a:t> as the </a:t>
            </a:r>
            <a:r>
              <a:rPr lang="en-GB" sz="1200" b="1" i="0" kern="1200" dirty="0" smtClean="0">
                <a:solidFill>
                  <a:schemeClr val="tx1"/>
                </a:solidFill>
                <a:effectLst/>
                <a:latin typeface="Arial" charset="0"/>
                <a:ea typeface="ＭＳ Ｐゴシック" charset="0"/>
                <a:cs typeface="ＭＳ Ｐゴシック" charset="0"/>
              </a:rPr>
              <a:t>prefix/prefix-length</a:t>
            </a:r>
            <a:r>
              <a:rPr lang="en-GB" sz="1200" b="0" i="0" kern="1200" dirty="0" smtClean="0">
                <a:solidFill>
                  <a:schemeClr val="tx1"/>
                </a:solidFill>
                <a:effectLst/>
                <a:latin typeface="Arial" charset="0"/>
                <a:ea typeface="ＭＳ Ｐゴシック" charset="0"/>
                <a:cs typeface="ＭＳ Ｐゴシック" charset="0"/>
              </a:rPr>
              <a:t>, followed by the Interface ID.</a:t>
            </a:r>
          </a:p>
          <a:p>
            <a:pPr>
              <a:lnSpc>
                <a:spcPct val="80000"/>
              </a:lnSpc>
              <a:buFontTx/>
              <a:buNone/>
            </a:pPr>
            <a:endParaRPr lang="en-US" sz="1200" baseline="0" dirty="0" smtClean="0">
              <a:latin typeface="Arial" charset="0"/>
            </a:endParaRPr>
          </a:p>
        </p:txBody>
      </p:sp>
    </p:spTree>
    <p:extLst>
      <p:ext uri="{BB962C8B-B14F-4D97-AF65-F5344CB8AC3E}">
        <p14:creationId xmlns:p14="http://schemas.microsoft.com/office/powerpoint/2010/main" val="248859987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38</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smtClean="0">
                <a:latin typeface="Arial" charset="0"/>
              </a:rPr>
              <a:t>EUI-64 Process or Randomly Generated (cont.)</a:t>
            </a:r>
            <a:endParaRPr lang="en-US" dirty="0"/>
          </a:p>
        </p:txBody>
      </p:sp>
    </p:spTree>
    <p:extLst>
      <p:ext uri="{BB962C8B-B14F-4D97-AF65-F5344CB8AC3E}">
        <p14:creationId xmlns:p14="http://schemas.microsoft.com/office/powerpoint/2010/main" val="37598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39</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Dynamic</a:t>
            </a:r>
            <a:r>
              <a:rPr lang="en-US" baseline="0" dirty="0" smtClean="0"/>
              <a:t> Link-local Addresses</a:t>
            </a:r>
          </a:p>
          <a:p>
            <a:pPr>
              <a:lnSpc>
                <a:spcPct val="80000"/>
              </a:lnSpc>
              <a:buFontTx/>
              <a:buNone/>
            </a:pPr>
            <a:endParaRPr lang="en-US" baseline="0" dirty="0" smtClean="0"/>
          </a:p>
          <a:p>
            <a:pPr>
              <a:lnSpc>
                <a:spcPct val="80000"/>
              </a:lnSpc>
              <a:buFontTx/>
              <a:buNone/>
            </a:pPr>
            <a:r>
              <a:rPr lang="en-US" baseline="0" dirty="0" smtClean="0"/>
              <a:t>So using Option 1 or 2 of the RA, device will take the prefix and prefix length from the ICMPv6 message.</a:t>
            </a:r>
          </a:p>
          <a:p>
            <a:pPr>
              <a:lnSpc>
                <a:spcPct val="80000"/>
              </a:lnSpc>
              <a:buFontTx/>
              <a:buNone/>
            </a:pPr>
            <a:r>
              <a:rPr lang="en-US" baseline="0" dirty="0" smtClean="0"/>
              <a:t>Device will then add its EUI64 or randomly generated interface </a:t>
            </a:r>
            <a:r>
              <a:rPr lang="en-US" i="0" baseline="0" dirty="0" smtClean="0"/>
              <a:t>ID to create its global unicast address.</a:t>
            </a:r>
          </a:p>
          <a:p>
            <a:pPr>
              <a:lnSpc>
                <a:spcPct val="80000"/>
              </a:lnSpc>
              <a:buFontTx/>
              <a:buNone/>
            </a:pPr>
            <a:endParaRPr lang="en-US" i="0" baseline="0" dirty="0" smtClean="0"/>
          </a:p>
          <a:p>
            <a:pPr>
              <a:lnSpc>
                <a:spcPct val="80000"/>
              </a:lnSpc>
              <a:buFontTx/>
              <a:buNone/>
            </a:pPr>
            <a:r>
              <a:rPr lang="en-US" i="0" baseline="0" dirty="0" smtClean="0"/>
              <a:t>Once that is done, devices will create their link-local addresses for transmissions on local subnet.</a:t>
            </a:r>
          </a:p>
          <a:p>
            <a:pPr>
              <a:lnSpc>
                <a:spcPct val="80000"/>
              </a:lnSpc>
              <a:buFontTx/>
              <a:buNone/>
            </a:pPr>
            <a:endParaRPr lang="en-US" i="0" baseline="0" dirty="0" smtClean="0"/>
          </a:p>
          <a:p>
            <a:pPr>
              <a:lnSpc>
                <a:spcPct val="80000"/>
              </a:lnSpc>
              <a:buFontTx/>
              <a:buNone/>
            </a:pPr>
            <a:r>
              <a:rPr lang="en-US" i="0" baseline="0" dirty="0" smtClean="0"/>
              <a:t>Devices must at least have link local address to communicate.</a:t>
            </a:r>
          </a:p>
          <a:p>
            <a:pPr>
              <a:lnSpc>
                <a:spcPct val="80000"/>
              </a:lnSpc>
              <a:buFontTx/>
              <a:buNone/>
            </a:pPr>
            <a:r>
              <a:rPr lang="en-US" i="0" baseline="0" dirty="0" smtClean="0"/>
              <a:t>They use link local address of router as their gateway.</a:t>
            </a:r>
          </a:p>
          <a:p>
            <a:pPr>
              <a:lnSpc>
                <a:spcPct val="80000"/>
              </a:lnSpc>
              <a:buFontTx/>
              <a:buNone/>
            </a:pPr>
            <a:endParaRPr lang="en-US" i="0" baseline="0" dirty="0" smtClean="0"/>
          </a:p>
          <a:p>
            <a:pPr>
              <a:lnSpc>
                <a:spcPct val="80000"/>
              </a:lnSpc>
              <a:buFontTx/>
              <a:buNone/>
            </a:pPr>
            <a:r>
              <a:rPr lang="en-US" i="0" baseline="0" dirty="0" smtClean="0"/>
              <a:t>They use link-local addresses for dynamic routing protocol messages.</a:t>
            </a:r>
          </a:p>
        </p:txBody>
      </p:sp>
    </p:spTree>
    <p:extLst>
      <p:ext uri="{BB962C8B-B14F-4D97-AF65-F5344CB8AC3E}">
        <p14:creationId xmlns:p14="http://schemas.microsoft.com/office/powerpoint/2010/main" val="257921475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40</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rPr>
              <a:t>Dynamic Link-local Addresses</a:t>
            </a:r>
          </a:p>
          <a:p>
            <a:pPr>
              <a:lnSpc>
                <a:spcPct val="80000"/>
              </a:lnSpc>
              <a:buFontTx/>
              <a:buNone/>
            </a:pPr>
            <a:endParaRPr lang="en-US" dirty="0" smtClean="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267308850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41</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Static</a:t>
            </a:r>
            <a:r>
              <a:rPr lang="en-US" baseline="0" dirty="0" smtClean="0"/>
              <a:t> Link-local Addresses</a:t>
            </a:r>
          </a:p>
          <a:p>
            <a:pPr>
              <a:lnSpc>
                <a:spcPct val="80000"/>
              </a:lnSpc>
              <a:buFontTx/>
              <a:buNone/>
            </a:pPr>
            <a:endParaRPr lang="en-US" baseline="0" dirty="0" smtClean="0"/>
          </a:p>
        </p:txBody>
      </p:sp>
    </p:spTree>
    <p:extLst>
      <p:ext uri="{BB962C8B-B14F-4D97-AF65-F5344CB8AC3E}">
        <p14:creationId xmlns:p14="http://schemas.microsoft.com/office/powerpoint/2010/main" val="5087488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42</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smtClean="0"/>
              <a:t>Static</a:t>
            </a:r>
            <a:r>
              <a:rPr lang="en-US" baseline="0" dirty="0" smtClean="0"/>
              <a:t> Link-local Addresses</a:t>
            </a:r>
          </a:p>
          <a:p>
            <a:pPr marL="112713" marR="0" indent="-112713" algn="l" defTabSz="1020763" rtl="0" eaLnBrk="0" fontAlgn="base" latinLnBrk="0" hangingPunct="0">
              <a:lnSpc>
                <a:spcPct val="80000"/>
              </a:lnSpc>
              <a:spcBef>
                <a:spcPct val="50000"/>
              </a:spcBef>
              <a:spcAft>
                <a:spcPct val="0"/>
              </a:spcAft>
              <a:buClrTx/>
              <a:buSzPct val="100000"/>
              <a:buFontTx/>
              <a:buNone/>
              <a:tabLst/>
              <a:defRPr/>
            </a:pPr>
            <a:endParaRPr lang="en-US" dirty="0" smtClean="0"/>
          </a:p>
          <a:p>
            <a:pPr>
              <a:lnSpc>
                <a:spcPct val="80000"/>
              </a:lnSpc>
              <a:buFontTx/>
              <a:buNone/>
            </a:pPr>
            <a:r>
              <a:rPr lang="en-US" dirty="0" smtClean="0"/>
              <a:t>All interfaces on the router can use same link-local</a:t>
            </a:r>
            <a:r>
              <a:rPr lang="en-US" baseline="0" dirty="0" smtClean="0"/>
              <a:t> address.</a:t>
            </a:r>
          </a:p>
          <a:p>
            <a:pPr>
              <a:lnSpc>
                <a:spcPct val="80000"/>
              </a:lnSpc>
              <a:buFontTx/>
              <a:buNone/>
            </a:pPr>
            <a:r>
              <a:rPr lang="en-US" baseline="0" dirty="0" smtClean="0"/>
              <a:t>Makes it quite easy to identify the router. (i.e. </a:t>
            </a:r>
            <a:r>
              <a:rPr lang="en-US" b="1" baseline="0" dirty="0" smtClean="0"/>
              <a:t>fe80::1</a:t>
            </a:r>
            <a:r>
              <a:rPr lang="en-US" baseline="0" dirty="0" smtClean="0"/>
              <a:t> for </a:t>
            </a:r>
            <a:r>
              <a:rPr lang="en-US" b="1" baseline="0" dirty="0" smtClean="0"/>
              <a:t>R1</a:t>
            </a:r>
            <a:r>
              <a:rPr lang="en-US" baseline="0" dirty="0" smtClean="0"/>
              <a:t> and </a:t>
            </a:r>
            <a:r>
              <a:rPr lang="en-US" b="1" baseline="0" dirty="0" smtClean="0"/>
              <a:t>fe80::2</a:t>
            </a:r>
            <a:r>
              <a:rPr lang="en-US" baseline="0" dirty="0" smtClean="0"/>
              <a:t> for </a:t>
            </a:r>
            <a:r>
              <a:rPr lang="en-US" b="1" baseline="0" dirty="0" smtClean="0"/>
              <a:t>R2</a:t>
            </a:r>
            <a:r>
              <a:rPr lang="en-US" baseline="0" dirty="0" smtClean="0"/>
              <a:t>)</a:t>
            </a:r>
            <a:endParaRPr lang="en-US" dirty="0" smtClean="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smtClean="0"/>
              <a:t>Address will only have to be unique</a:t>
            </a:r>
            <a:r>
              <a:rPr lang="en-US" baseline="0" dirty="0" smtClean="0"/>
              <a:t> on the local link.</a:t>
            </a:r>
            <a:endParaRPr lang="en-US" dirty="0" smtClean="0"/>
          </a:p>
          <a:p>
            <a:pPr>
              <a:lnSpc>
                <a:spcPct val="80000"/>
              </a:lnSpc>
              <a:buFontTx/>
              <a:buNone/>
            </a:pPr>
            <a:endParaRPr lang="en-US" dirty="0"/>
          </a:p>
        </p:txBody>
      </p:sp>
    </p:spTree>
    <p:extLst>
      <p:ext uri="{BB962C8B-B14F-4D97-AF65-F5344CB8AC3E}">
        <p14:creationId xmlns:p14="http://schemas.microsoft.com/office/powerpoint/2010/main" val="33035656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43</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Verifying IPv6 Address Configuration</a:t>
            </a:r>
          </a:p>
          <a:p>
            <a:pPr>
              <a:lnSpc>
                <a:spcPct val="80000"/>
              </a:lnSpc>
              <a:buFontTx/>
              <a:buNone/>
            </a:pPr>
            <a:endParaRPr lang="en-US" dirty="0" smtClean="0"/>
          </a:p>
          <a:p>
            <a:pPr algn="l"/>
            <a:r>
              <a:rPr lang="en-US" dirty="0" smtClean="0"/>
              <a:t>Each interface has two IPv6 addresses - </a:t>
            </a:r>
          </a:p>
          <a:p>
            <a:pPr algn="l"/>
            <a:endParaRPr lang="en-US" dirty="0" smtClean="0"/>
          </a:p>
          <a:p>
            <a:pPr marL="457200" indent="-457200" algn="l">
              <a:buFont typeface="+mj-lt"/>
              <a:buAutoNum type="arabicPeriod"/>
            </a:pPr>
            <a:r>
              <a:rPr lang="en-US" dirty="0" smtClean="0"/>
              <a:t>Global unicast address that was configured</a:t>
            </a:r>
          </a:p>
          <a:p>
            <a:pPr marL="457200" indent="-457200" algn="l">
              <a:buFont typeface="+mj-lt"/>
              <a:buAutoNum type="arabicPeriod"/>
            </a:pPr>
            <a:r>
              <a:rPr lang="en-US" dirty="0" smtClean="0"/>
              <a:t>One that begins with FE80 is automatically added as a link-local unicast address</a:t>
            </a:r>
          </a:p>
          <a:p>
            <a:pPr>
              <a:lnSpc>
                <a:spcPct val="80000"/>
              </a:lnSpc>
              <a:buFontTx/>
              <a:buNone/>
            </a:pPr>
            <a:endParaRPr lang="en-US" dirty="0" smtClean="0"/>
          </a:p>
          <a:p>
            <a:pPr>
              <a:lnSpc>
                <a:spcPct val="80000"/>
              </a:lnSpc>
              <a:buFontTx/>
              <a:buNone/>
            </a:pPr>
            <a:r>
              <a:rPr lang="en-US" dirty="0" smtClean="0"/>
              <a:t>We can use </a:t>
            </a:r>
            <a:r>
              <a:rPr lang="en-US" b="1" dirty="0" smtClean="0"/>
              <a:t>show</a:t>
            </a:r>
            <a:r>
              <a:rPr lang="en-US" b="1" baseline="0" dirty="0" smtClean="0"/>
              <a:t> interface</a:t>
            </a:r>
            <a:r>
              <a:rPr lang="en-US" b="0" baseline="0" dirty="0" smtClean="0"/>
              <a:t> to view the MAC address.</a:t>
            </a:r>
            <a:endParaRPr lang="en-US" b="0" baseline="0" dirty="0"/>
          </a:p>
          <a:p>
            <a:pPr>
              <a:lnSpc>
                <a:spcPct val="80000"/>
              </a:lnSpc>
              <a:buFontTx/>
              <a:buNone/>
            </a:pPr>
            <a:r>
              <a:rPr lang="en-US" b="0" baseline="0" dirty="0" smtClean="0"/>
              <a:t>Remember this was used in EUI-64 process.</a:t>
            </a:r>
          </a:p>
          <a:p>
            <a:pPr>
              <a:lnSpc>
                <a:spcPct val="80000"/>
              </a:lnSpc>
              <a:buFontTx/>
              <a:buNone/>
            </a:pPr>
            <a:endParaRPr lang="en-US" b="0" baseline="0" dirty="0" smtClean="0"/>
          </a:p>
          <a:p>
            <a:pPr>
              <a:lnSpc>
                <a:spcPct val="80000"/>
              </a:lnSpc>
              <a:buFontTx/>
              <a:buNone/>
            </a:pPr>
            <a:r>
              <a:rPr lang="en-US" b="0" baseline="0" dirty="0" smtClean="0"/>
              <a:t>You can use </a:t>
            </a:r>
            <a:r>
              <a:rPr lang="en-US" b="1" baseline="0" dirty="0" smtClean="0"/>
              <a:t>show ipv6 interface brief</a:t>
            </a:r>
            <a:r>
              <a:rPr lang="en-US" b="0" baseline="0" dirty="0" smtClean="0"/>
              <a:t>. Displaying the abbreviated output for each of </a:t>
            </a:r>
            <a:r>
              <a:rPr lang="en-US" b="0" baseline="0" smtClean="0"/>
              <a:t>the interfaces.</a:t>
            </a:r>
          </a:p>
        </p:txBody>
      </p:sp>
    </p:spTree>
    <p:extLst>
      <p:ext uri="{BB962C8B-B14F-4D97-AF65-F5344CB8AC3E}">
        <p14:creationId xmlns:p14="http://schemas.microsoft.com/office/powerpoint/2010/main" val="8615287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44</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Verifying IPv6 Address Configuration</a:t>
            </a:r>
          </a:p>
          <a:p>
            <a:pPr>
              <a:lnSpc>
                <a:spcPct val="80000"/>
              </a:lnSpc>
              <a:buFontTx/>
              <a:buNone/>
            </a:pPr>
            <a:endParaRPr lang="en-US" dirty="0" smtClean="0"/>
          </a:p>
          <a:p>
            <a:pPr algn="l">
              <a:lnSpc>
                <a:spcPct val="80000"/>
              </a:lnSpc>
              <a:buFontTx/>
              <a:buNone/>
            </a:pPr>
            <a:r>
              <a:rPr lang="en-GB" sz="1200" b="1" i="0" kern="1200" dirty="0" smtClean="0">
                <a:solidFill>
                  <a:schemeClr val="tx1"/>
                </a:solidFill>
                <a:effectLst/>
                <a:latin typeface="Arial" charset="0"/>
                <a:ea typeface="ＭＳ Ｐゴシック" charset="0"/>
                <a:cs typeface="ＭＳ Ｐゴシック" charset="0"/>
              </a:rPr>
              <a:t>show ipv6 route </a:t>
            </a:r>
            <a:r>
              <a:rPr lang="en-GB" sz="1200" b="0" i="0" kern="1200" dirty="0" smtClean="0">
                <a:solidFill>
                  <a:schemeClr val="tx1"/>
                </a:solidFill>
                <a:effectLst/>
                <a:latin typeface="Arial" charset="0"/>
                <a:ea typeface="ＭＳ Ｐゴシック" charset="0"/>
                <a:cs typeface="ＭＳ Ｐゴシック" charset="0"/>
              </a:rPr>
              <a:t>command can be used to </a:t>
            </a:r>
            <a:r>
              <a:rPr lang="en-GB" sz="1200" b="1" i="0" kern="1200" dirty="0" smtClean="0">
                <a:solidFill>
                  <a:schemeClr val="tx1"/>
                </a:solidFill>
                <a:effectLst/>
                <a:latin typeface="Arial" charset="0"/>
                <a:ea typeface="ＭＳ Ｐゴシック" charset="0"/>
                <a:cs typeface="ＭＳ Ｐゴシック" charset="0"/>
              </a:rPr>
              <a:t>verify that IPv6 networks and specific IPv6 interface addresses have been installed</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in</a:t>
            </a:r>
            <a:r>
              <a:rPr lang="en-GB" sz="1200" b="0" i="0" kern="1200" dirty="0" smtClean="0">
                <a:solidFill>
                  <a:schemeClr val="tx1"/>
                </a:solidFill>
                <a:effectLst/>
                <a:latin typeface="Arial" charset="0"/>
                <a:ea typeface="ＭＳ Ｐゴシック" charset="0"/>
                <a:cs typeface="ＭＳ Ｐゴシック" charset="0"/>
              </a:rPr>
              <a:t> the IPv6 </a:t>
            </a:r>
            <a:r>
              <a:rPr lang="en-GB" sz="1200" b="1" i="0" kern="1200" dirty="0" smtClean="0">
                <a:solidFill>
                  <a:schemeClr val="tx1"/>
                </a:solidFill>
                <a:effectLst/>
                <a:latin typeface="Arial" charset="0"/>
                <a:ea typeface="ＭＳ Ｐゴシック" charset="0"/>
                <a:cs typeface="ＭＳ Ｐゴシック" charset="0"/>
              </a:rPr>
              <a:t>routing</a:t>
            </a:r>
            <a:r>
              <a:rPr lang="en-GB" sz="1200" b="0" i="0" kern="1200" dirty="0" smtClean="0">
                <a:solidFill>
                  <a:schemeClr val="tx1"/>
                </a:solidFill>
                <a:effectLst/>
                <a:latin typeface="Arial" charset="0"/>
                <a:ea typeface="ＭＳ Ｐゴシック" charset="0"/>
                <a:cs typeface="ＭＳ Ｐゴシック" charset="0"/>
              </a:rPr>
              <a:t> </a:t>
            </a:r>
            <a:r>
              <a:rPr lang="en-GB" sz="1200" b="1" i="0" kern="1200" dirty="0" smtClean="0">
                <a:solidFill>
                  <a:schemeClr val="tx1"/>
                </a:solidFill>
                <a:effectLst/>
                <a:latin typeface="Arial" charset="0"/>
                <a:ea typeface="ＭＳ Ｐゴシック" charset="0"/>
                <a:cs typeface="ＭＳ Ｐゴシック" charset="0"/>
              </a:rPr>
              <a:t>table</a:t>
            </a:r>
            <a:r>
              <a:rPr lang="en-GB" sz="1200" b="0" i="0" kern="1200" dirty="0" smtClean="0">
                <a:solidFill>
                  <a:schemeClr val="tx1"/>
                </a:solidFill>
                <a:effectLst/>
                <a:latin typeface="Arial" charset="0"/>
                <a:ea typeface="ＭＳ Ｐゴシック" charset="0"/>
                <a:cs typeface="ＭＳ Ｐゴシック" charset="0"/>
              </a:rPr>
              <a:t>. </a:t>
            </a:r>
          </a:p>
          <a:p>
            <a:pPr algn="l">
              <a:lnSpc>
                <a:spcPct val="80000"/>
              </a:lnSpc>
              <a:buFontTx/>
              <a:buNone/>
            </a:pPr>
            <a:endParaRPr lang="en-GB" sz="1200" b="0" i="0" kern="1200" dirty="0" smtClean="0">
              <a:solidFill>
                <a:schemeClr val="tx1"/>
              </a:solidFill>
              <a:effectLst/>
              <a:latin typeface="Arial" charset="0"/>
              <a:ea typeface="ＭＳ Ｐゴシック" charset="0"/>
            </a:endParaRPr>
          </a:p>
          <a:p>
            <a:pPr algn="l">
              <a:lnSpc>
                <a:spcPct val="80000"/>
              </a:lnSpc>
              <a:buFontTx/>
              <a:buNone/>
            </a:pPr>
            <a:r>
              <a:rPr lang="en-GB" sz="1200" b="0" i="1" kern="1200" dirty="0" smtClean="0">
                <a:solidFill>
                  <a:schemeClr val="tx1"/>
                </a:solidFill>
                <a:effectLst/>
                <a:latin typeface="Arial" charset="0"/>
                <a:ea typeface="ＭＳ Ｐゴシック" charset="0"/>
                <a:cs typeface="ＭＳ Ｐゴシック" charset="0"/>
              </a:rPr>
              <a:t>The IPv6 global unicast address configured on the interface is also installed in the routing table as a local route. The local route has a /128 prefix. Local routes are used by the routing table to efficiently process packets with a destination address of the router’s interface address.</a:t>
            </a:r>
            <a:endParaRPr lang="en-US" i="1" dirty="0" smtClean="0"/>
          </a:p>
        </p:txBody>
      </p:sp>
    </p:spTree>
    <p:extLst>
      <p:ext uri="{BB962C8B-B14F-4D97-AF65-F5344CB8AC3E}">
        <p14:creationId xmlns:p14="http://schemas.microsoft.com/office/powerpoint/2010/main" val="14274084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45</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Verifying IPv6 Address Configuration</a:t>
            </a:r>
          </a:p>
          <a:p>
            <a:pPr>
              <a:lnSpc>
                <a:spcPct val="80000"/>
              </a:lnSpc>
              <a:buFontTx/>
              <a:buNone/>
            </a:pPr>
            <a:endParaRPr lang="en-US" dirty="0" smtClean="0"/>
          </a:p>
          <a:p>
            <a:pPr algn="l">
              <a:lnSpc>
                <a:spcPct val="80000"/>
              </a:lnSpc>
              <a:buFontTx/>
              <a:buNone/>
            </a:pPr>
            <a:r>
              <a:rPr lang="en-GB" sz="1200" b="1" i="0" kern="1200" dirty="0" smtClean="0">
                <a:solidFill>
                  <a:schemeClr val="tx1"/>
                </a:solidFill>
                <a:effectLst/>
                <a:latin typeface="Arial" charset="0"/>
                <a:ea typeface="ＭＳ Ｐゴシック" charset="0"/>
                <a:cs typeface="ＭＳ Ｐゴシック" charset="0"/>
              </a:rPr>
              <a:t>IPv6 Ping</a:t>
            </a:r>
            <a:r>
              <a:rPr lang="en-GB" sz="1200" b="0" i="0" kern="1200" dirty="0" smtClean="0">
                <a:solidFill>
                  <a:schemeClr val="tx1"/>
                </a:solidFill>
                <a:effectLst/>
                <a:latin typeface="Arial" charset="0"/>
                <a:ea typeface="ＭＳ Ｐゴシック" charset="0"/>
                <a:cs typeface="ＭＳ Ｐゴシック" charset="0"/>
              </a:rPr>
              <a:t> command is similar to that of IPv4.</a:t>
            </a:r>
            <a:endParaRPr lang="en-US" i="1" dirty="0" smtClean="0"/>
          </a:p>
        </p:txBody>
      </p:sp>
    </p:spTree>
    <p:extLst>
      <p:ext uri="{BB962C8B-B14F-4D97-AF65-F5344CB8AC3E}">
        <p14:creationId xmlns:p14="http://schemas.microsoft.com/office/powerpoint/2010/main" val="141778699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46</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b="1" dirty="0" smtClean="0"/>
              <a:t>Assigned</a:t>
            </a:r>
            <a:r>
              <a:rPr lang="en-US" b="1" baseline="0" dirty="0" smtClean="0"/>
              <a:t> IPv6 Multicast </a:t>
            </a:r>
            <a:r>
              <a:rPr lang="en-US" baseline="0" dirty="0" smtClean="0"/>
              <a:t>Addresses</a:t>
            </a:r>
          </a:p>
          <a:p>
            <a:pPr>
              <a:lnSpc>
                <a:spcPct val="80000"/>
              </a:lnSpc>
              <a:buFontTx/>
              <a:buNone/>
            </a:pPr>
            <a:endParaRPr lang="en-US" baseline="0" dirty="0" smtClean="0"/>
          </a:p>
          <a:p>
            <a:pPr>
              <a:lnSpc>
                <a:spcPct val="80000"/>
              </a:lnSpc>
              <a:buFontTx/>
              <a:buNone/>
            </a:pPr>
            <a:r>
              <a:rPr lang="en-US" b="1" dirty="0" smtClean="0"/>
              <a:t>FF00 = 1111111100000000</a:t>
            </a:r>
            <a:endParaRPr lang="en-US" b="1" dirty="0"/>
          </a:p>
        </p:txBody>
      </p:sp>
    </p:spTree>
    <p:extLst>
      <p:ext uri="{BB962C8B-B14F-4D97-AF65-F5344CB8AC3E}">
        <p14:creationId xmlns:p14="http://schemas.microsoft.com/office/powerpoint/2010/main" val="223436838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47</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b="1" dirty="0" smtClean="0"/>
              <a:t>Assigned IPv6 Multicast </a:t>
            </a:r>
            <a:r>
              <a:rPr lang="en-US" dirty="0" smtClean="0"/>
              <a:t>Addresses </a:t>
            </a:r>
          </a:p>
          <a:p>
            <a:pPr>
              <a:lnSpc>
                <a:spcPct val="80000"/>
              </a:lnSpc>
              <a:buFontTx/>
              <a:buNone/>
            </a:pPr>
            <a:endParaRPr lang="en-US" dirty="0" smtClean="0"/>
          </a:p>
          <a:p>
            <a:pPr>
              <a:lnSpc>
                <a:spcPct val="80000"/>
              </a:lnSpc>
              <a:buFontTx/>
              <a:buNone/>
            </a:pPr>
            <a:r>
              <a:rPr lang="en-GB" sz="1200" b="0" i="0" kern="1200" dirty="0" smtClean="0">
                <a:solidFill>
                  <a:schemeClr val="tx1"/>
                </a:solidFill>
                <a:effectLst/>
                <a:latin typeface="Arial" charset="0"/>
                <a:ea typeface="ＭＳ Ｐゴシック" charset="0"/>
                <a:cs typeface="ＭＳ Ｐゴシック" charset="0"/>
              </a:rPr>
              <a:t>Used to reach a group of devices running a common protocol or service. (i.e. DHCPv6)</a:t>
            </a:r>
            <a:endParaRPr lang="en-US" dirty="0" smtClean="0"/>
          </a:p>
        </p:txBody>
      </p:sp>
    </p:spTree>
    <p:extLst>
      <p:ext uri="{BB962C8B-B14F-4D97-AF65-F5344CB8AC3E}">
        <p14:creationId xmlns:p14="http://schemas.microsoft.com/office/powerpoint/2010/main" val="207165541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48</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b="1" dirty="0" smtClean="0"/>
              <a:t>Assigned IPv6 Multicast </a:t>
            </a:r>
            <a:r>
              <a:rPr lang="en-US" dirty="0" smtClean="0"/>
              <a:t>Addresses</a:t>
            </a:r>
          </a:p>
          <a:p>
            <a:pPr>
              <a:lnSpc>
                <a:spcPct val="80000"/>
              </a:lnSpc>
              <a:buFontTx/>
              <a:buNone/>
            </a:pPr>
            <a:endParaRPr lang="en-US" dirty="0"/>
          </a:p>
        </p:txBody>
      </p:sp>
    </p:spTree>
    <p:extLst>
      <p:ext uri="{BB962C8B-B14F-4D97-AF65-F5344CB8AC3E}">
        <p14:creationId xmlns:p14="http://schemas.microsoft.com/office/powerpoint/2010/main" val="71728324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49</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b="1" dirty="0" smtClean="0"/>
              <a:t>Solicited Node </a:t>
            </a:r>
            <a:r>
              <a:rPr lang="en-US" dirty="0" smtClean="0"/>
              <a:t>IPv6 Multicast Addresses</a:t>
            </a:r>
          </a:p>
          <a:p>
            <a:pPr>
              <a:lnSpc>
                <a:spcPct val="80000"/>
              </a:lnSpc>
              <a:buFontTx/>
              <a:buNone/>
            </a:pPr>
            <a:endParaRPr lang="en-US" dirty="0" smtClean="0"/>
          </a:p>
          <a:p>
            <a:r>
              <a:rPr lang="en-US" sz="1200" b="1" dirty="0" smtClean="0"/>
              <a:t>Similar</a:t>
            </a:r>
            <a:r>
              <a:rPr lang="en-US" sz="1200" dirty="0" smtClean="0"/>
              <a:t> </a:t>
            </a:r>
            <a:r>
              <a:rPr lang="en-US" sz="1200" b="1" dirty="0" smtClean="0"/>
              <a:t>to</a:t>
            </a:r>
            <a:r>
              <a:rPr lang="en-US" sz="1200" dirty="0" smtClean="0"/>
              <a:t> the </a:t>
            </a:r>
            <a:r>
              <a:rPr lang="en-US" sz="1200" b="1" dirty="0" smtClean="0"/>
              <a:t>all-nodes</a:t>
            </a:r>
            <a:r>
              <a:rPr lang="en-US" sz="1200" dirty="0" smtClean="0"/>
              <a:t> </a:t>
            </a:r>
            <a:r>
              <a:rPr lang="en-US" sz="1200" b="1" dirty="0" smtClean="0"/>
              <a:t>multicast</a:t>
            </a:r>
            <a:r>
              <a:rPr lang="en-US" sz="1200" dirty="0" smtClean="0"/>
              <a:t> </a:t>
            </a:r>
            <a:r>
              <a:rPr lang="en-US" sz="1200" b="1" dirty="0" smtClean="0"/>
              <a:t>address</a:t>
            </a:r>
            <a:r>
              <a:rPr lang="en-US" sz="1200" dirty="0" smtClean="0"/>
              <a:t> in Assigned Multicast</a:t>
            </a:r>
            <a:r>
              <a:rPr lang="en-US" sz="1200" baseline="0" dirty="0" smtClean="0"/>
              <a:t> but</a:t>
            </a:r>
            <a:r>
              <a:rPr lang="en-US" sz="1200" dirty="0" smtClean="0"/>
              <a:t> </a:t>
            </a:r>
            <a:r>
              <a:rPr lang="en-US" sz="1200" b="1" dirty="0" smtClean="0"/>
              <a:t>matches</a:t>
            </a:r>
            <a:r>
              <a:rPr lang="en-US" sz="1200" dirty="0" smtClean="0"/>
              <a:t> </a:t>
            </a:r>
            <a:r>
              <a:rPr lang="en-US" sz="1200" b="1" dirty="0" smtClean="0"/>
              <a:t>only</a:t>
            </a:r>
            <a:r>
              <a:rPr lang="en-US" sz="1200" dirty="0" smtClean="0"/>
              <a:t> the </a:t>
            </a:r>
            <a:r>
              <a:rPr lang="en-US" sz="1200" b="1" dirty="0" smtClean="0"/>
              <a:t>last</a:t>
            </a:r>
            <a:r>
              <a:rPr lang="en-US" sz="1200" dirty="0" smtClean="0"/>
              <a:t> </a:t>
            </a:r>
            <a:r>
              <a:rPr lang="en-US" sz="1200" b="1" dirty="0" smtClean="0"/>
              <a:t>24</a:t>
            </a:r>
            <a:r>
              <a:rPr lang="en-US" sz="1200" dirty="0" smtClean="0"/>
              <a:t> </a:t>
            </a:r>
            <a:r>
              <a:rPr lang="en-US" sz="1200" b="1" dirty="0" smtClean="0"/>
              <a:t>bits</a:t>
            </a:r>
            <a:r>
              <a:rPr lang="en-US" sz="1200" dirty="0" smtClean="0"/>
              <a:t> </a:t>
            </a:r>
            <a:r>
              <a:rPr lang="en-US" sz="1200" b="1" dirty="0" smtClean="0"/>
              <a:t>of</a:t>
            </a:r>
            <a:r>
              <a:rPr lang="en-US" sz="1200" dirty="0" smtClean="0"/>
              <a:t> the </a:t>
            </a:r>
            <a:r>
              <a:rPr lang="en-US" sz="1200" b="1" dirty="0" smtClean="0"/>
              <a:t>IPv6</a:t>
            </a:r>
            <a:r>
              <a:rPr lang="en-US" sz="1200" dirty="0" smtClean="0"/>
              <a:t> global </a:t>
            </a:r>
            <a:r>
              <a:rPr lang="en-US" sz="1200" b="1" dirty="0" smtClean="0"/>
              <a:t>unicast</a:t>
            </a:r>
            <a:r>
              <a:rPr lang="en-US" sz="1200" dirty="0" smtClean="0"/>
              <a:t> </a:t>
            </a:r>
            <a:r>
              <a:rPr lang="en-US" sz="1200" b="1" dirty="0" smtClean="0"/>
              <a:t>address</a:t>
            </a:r>
            <a:r>
              <a:rPr lang="en-US" sz="1200" dirty="0" smtClean="0"/>
              <a:t> of a device</a:t>
            </a:r>
          </a:p>
          <a:p>
            <a:r>
              <a:rPr lang="en-US" sz="1200" b="1" dirty="0" smtClean="0"/>
              <a:t>Automatically</a:t>
            </a:r>
            <a:r>
              <a:rPr lang="en-US" sz="1200" dirty="0" smtClean="0"/>
              <a:t> </a:t>
            </a:r>
            <a:r>
              <a:rPr lang="en-US" sz="1200" b="1" dirty="0" smtClean="0"/>
              <a:t>created</a:t>
            </a:r>
            <a:r>
              <a:rPr lang="en-US" sz="1200" dirty="0" smtClean="0"/>
              <a:t> </a:t>
            </a:r>
            <a:r>
              <a:rPr lang="en-US" sz="1200" b="1" dirty="0" smtClean="0"/>
              <a:t>when</a:t>
            </a:r>
            <a:r>
              <a:rPr lang="en-US" sz="1200" dirty="0" smtClean="0"/>
              <a:t> the </a:t>
            </a:r>
            <a:r>
              <a:rPr lang="en-US" sz="1200" b="1" dirty="0" smtClean="0"/>
              <a:t>global</a:t>
            </a:r>
            <a:r>
              <a:rPr lang="en-US" sz="1200" dirty="0" smtClean="0"/>
              <a:t> </a:t>
            </a:r>
            <a:r>
              <a:rPr lang="en-US" sz="1200" b="1" dirty="0" smtClean="0"/>
              <a:t>unicast</a:t>
            </a:r>
            <a:r>
              <a:rPr lang="en-US" sz="1200" dirty="0" smtClean="0"/>
              <a:t> or </a:t>
            </a:r>
            <a:r>
              <a:rPr lang="en-US" sz="1200" b="1" dirty="0" smtClean="0"/>
              <a:t>link-local</a:t>
            </a:r>
            <a:r>
              <a:rPr lang="en-US" sz="1200" dirty="0" smtClean="0"/>
              <a:t> </a:t>
            </a:r>
            <a:r>
              <a:rPr lang="en-US" sz="1200" b="1" dirty="0" smtClean="0"/>
              <a:t>unicast</a:t>
            </a:r>
            <a:r>
              <a:rPr lang="en-US" sz="1200" dirty="0" smtClean="0"/>
              <a:t> addresses are </a:t>
            </a:r>
            <a:r>
              <a:rPr lang="en-US" sz="1200" b="1" dirty="0" smtClean="0"/>
              <a:t>assigned</a:t>
            </a:r>
          </a:p>
          <a:p>
            <a:r>
              <a:rPr lang="en-US" sz="1200" dirty="0" smtClean="0"/>
              <a:t>Created by combining a special </a:t>
            </a:r>
            <a:r>
              <a:rPr lang="en-US" sz="1200" b="1" dirty="0" smtClean="0"/>
              <a:t>*FF02:0:0:0:0:0:FF</a:t>
            </a:r>
            <a:r>
              <a:rPr lang="en-US" sz="1200" b="0" dirty="0" smtClean="0"/>
              <a:t>00::</a:t>
            </a:r>
            <a:r>
              <a:rPr lang="en-US" sz="1200" b="1" dirty="0" smtClean="0"/>
              <a:t>/104 </a:t>
            </a:r>
            <a:r>
              <a:rPr lang="en-US" sz="1200" dirty="0" smtClean="0"/>
              <a:t>prefix with the right-most 24 bits of its unicast address</a:t>
            </a:r>
          </a:p>
          <a:p>
            <a:pPr>
              <a:lnSpc>
                <a:spcPct val="80000"/>
              </a:lnSpc>
              <a:buFontTx/>
              <a:buNone/>
            </a:pPr>
            <a:endParaRPr lang="en-US" dirty="0" smtClean="0"/>
          </a:p>
          <a:p>
            <a:pPr>
              <a:lnSpc>
                <a:spcPct val="80000"/>
              </a:lnSpc>
              <a:buFontTx/>
              <a:buNone/>
            </a:pPr>
            <a:r>
              <a:rPr lang="en-US" dirty="0" smtClean="0"/>
              <a:t>So we can see </a:t>
            </a:r>
            <a:r>
              <a:rPr lang="en-US" b="1" dirty="0" smtClean="0"/>
              <a:t>two parts or components </a:t>
            </a:r>
            <a:r>
              <a:rPr lang="en-US" dirty="0" smtClean="0"/>
              <a:t>to this address here:</a:t>
            </a:r>
          </a:p>
          <a:p>
            <a:pPr>
              <a:lnSpc>
                <a:spcPct val="80000"/>
              </a:lnSpc>
              <a:buFontTx/>
              <a:buNone/>
            </a:pPr>
            <a:r>
              <a:rPr lang="en-US" dirty="0" smtClean="0"/>
              <a:t>Lets </a:t>
            </a:r>
            <a:r>
              <a:rPr lang="en-US" b="1" dirty="0" smtClean="0"/>
              <a:t>look at the next</a:t>
            </a:r>
            <a:r>
              <a:rPr lang="en-US" b="1" baseline="0" dirty="0" smtClean="0"/>
              <a:t> slide </a:t>
            </a:r>
            <a:r>
              <a:rPr lang="en-US" baseline="0" dirty="0" smtClean="0"/>
              <a:t>for clarification.</a:t>
            </a:r>
            <a:endParaRPr lang="en-US" dirty="0"/>
          </a:p>
        </p:txBody>
      </p:sp>
    </p:spTree>
    <p:extLst>
      <p:ext uri="{BB962C8B-B14F-4D97-AF65-F5344CB8AC3E}">
        <p14:creationId xmlns:p14="http://schemas.microsoft.com/office/powerpoint/2010/main" val="326456309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50</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Solicited Node IPv6 Multicast Addresses</a:t>
            </a:r>
          </a:p>
        </p:txBody>
      </p:sp>
    </p:spTree>
    <p:extLst>
      <p:ext uri="{BB962C8B-B14F-4D97-AF65-F5344CB8AC3E}">
        <p14:creationId xmlns:p14="http://schemas.microsoft.com/office/powerpoint/2010/main" val="260670589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573210" y="3201501"/>
            <a:ext cx="8667826" cy="3109798"/>
          </a:xfrm>
          <a:noFill/>
          <a:ln/>
        </p:spPr>
        <p:txBody>
          <a:bodyPr/>
          <a:lstStyle/>
          <a:p>
            <a:pPr>
              <a:buFontTx/>
              <a:buNone/>
            </a:pPr>
            <a:r>
              <a:rPr lang="en-US" b="1" baseline="0" dirty="0" smtClean="0"/>
              <a:t>Connectivity Verification</a:t>
            </a:r>
            <a:endParaRPr lang="en-GB" b="1" dirty="0" smtClean="0"/>
          </a:p>
        </p:txBody>
      </p:sp>
    </p:spTree>
    <p:extLst>
      <p:ext uri="{BB962C8B-B14F-4D97-AF65-F5344CB8AC3E}">
        <p14:creationId xmlns:p14="http://schemas.microsoft.com/office/powerpoint/2010/main" val="103313498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52</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ICMPv4 and ICMPv6 Messages</a:t>
            </a:r>
          </a:p>
          <a:p>
            <a:pPr>
              <a:lnSpc>
                <a:spcPct val="80000"/>
              </a:lnSpc>
              <a:buFontTx/>
              <a:buNone/>
            </a:pPr>
            <a:endParaRPr lang="en-US" dirty="0" smtClean="0"/>
          </a:p>
          <a:p>
            <a:pPr marL="0" indent="0">
              <a:buNone/>
            </a:pPr>
            <a:r>
              <a:rPr lang="en-GB" sz="1200" b="1" i="0" kern="1200" dirty="0" smtClean="0">
                <a:solidFill>
                  <a:schemeClr val="tx1"/>
                </a:solidFill>
                <a:effectLst/>
                <a:latin typeface="Arial" charset="0"/>
                <a:ea typeface="ＭＳ Ｐゴシック" charset="0"/>
                <a:cs typeface="ＭＳ Ｐゴシック" charset="0"/>
              </a:rPr>
              <a:t>Host Confirmation: </a:t>
            </a:r>
            <a:r>
              <a:rPr lang="en-GB" sz="1200" b="0" i="0" kern="1200" dirty="0" smtClean="0">
                <a:solidFill>
                  <a:schemeClr val="tx1"/>
                </a:solidFill>
                <a:effectLst/>
                <a:latin typeface="Arial" charset="0"/>
                <a:ea typeface="ＭＳ Ｐゴシック" charset="0"/>
                <a:cs typeface="ＭＳ Ｐゴシック" charset="0"/>
              </a:rPr>
              <a:t>Echo</a:t>
            </a:r>
            <a:r>
              <a:rPr lang="en-GB" sz="1200" b="0" i="0" kern="1200" baseline="0" dirty="0" smtClean="0">
                <a:solidFill>
                  <a:schemeClr val="tx1"/>
                </a:solidFill>
                <a:effectLst/>
                <a:latin typeface="Arial" charset="0"/>
                <a:ea typeface="ＭＳ Ｐゴシック" charset="0"/>
                <a:cs typeface="ＭＳ Ｐゴシック" charset="0"/>
              </a:rPr>
              <a:t> messages used to determine if a host is operational. (Echo request, Reply)</a:t>
            </a:r>
            <a:endParaRPr lang="en-GB" sz="1200" b="0" i="0" kern="1200" dirty="0" smtClean="0">
              <a:solidFill>
                <a:schemeClr val="tx1"/>
              </a:solidFill>
              <a:effectLst/>
              <a:latin typeface="Arial" charset="0"/>
              <a:ea typeface="ＭＳ Ｐゴシック" charset="0"/>
              <a:cs typeface="ＭＳ Ｐゴシック" charset="0"/>
            </a:endParaRPr>
          </a:p>
          <a:p>
            <a:endParaRPr lang="en-GB" sz="1200" b="1" i="0" kern="1200" dirty="0" smtClean="0">
              <a:solidFill>
                <a:schemeClr val="tx1"/>
              </a:solidFill>
              <a:effectLst/>
              <a:latin typeface="Arial" charset="0"/>
              <a:ea typeface="ＭＳ Ｐゴシック" charset="0"/>
              <a:cs typeface="ＭＳ Ｐゴシック" charset="0"/>
            </a:endParaRPr>
          </a:p>
          <a:p>
            <a:pPr marL="0" indent="0">
              <a:buNone/>
            </a:pPr>
            <a:r>
              <a:rPr lang="en-GB" sz="1200" b="1" i="0" kern="1200" dirty="0" smtClean="0">
                <a:solidFill>
                  <a:schemeClr val="tx1"/>
                </a:solidFill>
                <a:effectLst/>
                <a:latin typeface="Arial" charset="0"/>
                <a:ea typeface="ＭＳ Ｐゴシック" charset="0"/>
                <a:cs typeface="ＭＳ Ｐゴシック" charset="0"/>
              </a:rPr>
              <a:t>Destination or Service Unreachable:</a:t>
            </a:r>
            <a:r>
              <a:rPr lang="en-GB" sz="1200" b="0" i="0" kern="1200" dirty="0" smtClean="0">
                <a:solidFill>
                  <a:schemeClr val="tx1"/>
                </a:solidFill>
                <a:effectLst/>
                <a:latin typeface="Arial" charset="0"/>
                <a:ea typeface="ＭＳ Ｐゴシック" charset="0"/>
                <a:cs typeface="ＭＳ Ｐゴシック" charset="0"/>
              </a:rPr>
              <a:t> used when a host or gateway receives a packet it cannot deliver. (notifying the source</a:t>
            </a:r>
            <a:r>
              <a:rPr lang="en-GB" sz="1200" b="0" i="0" kern="1200" baseline="0" dirty="0" smtClean="0">
                <a:solidFill>
                  <a:schemeClr val="tx1"/>
                </a:solidFill>
                <a:effectLst/>
                <a:latin typeface="Arial" charset="0"/>
                <a:ea typeface="ＭＳ Ｐゴシック" charset="0"/>
                <a:cs typeface="ＭＳ Ｐゴシック" charset="0"/>
              </a:rPr>
              <a:t> of the problem)</a:t>
            </a:r>
          </a:p>
          <a:p>
            <a:pPr marL="0" indent="0">
              <a:buNone/>
            </a:pPr>
            <a:r>
              <a:rPr lang="en-GB" sz="1200" b="0" i="0" kern="1200" baseline="0" dirty="0" smtClean="0">
                <a:solidFill>
                  <a:schemeClr val="tx1"/>
                </a:solidFill>
                <a:effectLst/>
                <a:latin typeface="Arial" charset="0"/>
                <a:ea typeface="ＭＳ Ｐゴシック" charset="0"/>
                <a:cs typeface="ＭＳ Ｐゴシック" charset="0"/>
              </a:rPr>
              <a:t>	Packet will include a code to describe why message wasn’t delivered:</a:t>
            </a:r>
          </a:p>
          <a:p>
            <a:pPr marL="0" indent="0">
              <a:buNone/>
            </a:pPr>
            <a:r>
              <a:rPr lang="en-GB" sz="1200" b="0" i="0" kern="1200" dirty="0" smtClean="0">
                <a:solidFill>
                  <a:schemeClr val="tx1"/>
                </a:solidFill>
                <a:effectLst/>
                <a:latin typeface="Arial" charset="0"/>
                <a:ea typeface="ＭＳ Ｐゴシック" charset="0"/>
                <a:cs typeface="ＭＳ Ｐゴシック" charset="0"/>
              </a:rPr>
              <a:t> Some of the Destination Unreachable codes for ICMPv4 are:</a:t>
            </a:r>
          </a:p>
          <a:p>
            <a:pPr marL="0" indent="0">
              <a:buNone/>
            </a:pPr>
            <a:r>
              <a:rPr lang="en-GB" sz="1200" b="0" i="0" kern="1200" dirty="0" smtClean="0">
                <a:solidFill>
                  <a:schemeClr val="tx1"/>
                </a:solidFill>
                <a:effectLst/>
                <a:latin typeface="Arial" charset="0"/>
                <a:ea typeface="ＭＳ Ｐゴシック" charset="0"/>
                <a:cs typeface="ＭＳ Ｐゴシック" charset="0"/>
              </a:rPr>
              <a:t>0 - net unreachable.	1 - host unreachable.	2 - protocol unreachable.	3 - port unreachable.</a:t>
            </a:r>
          </a:p>
          <a:p>
            <a:pPr marL="0" indent="0">
              <a:buNone/>
            </a:pPr>
            <a:endParaRPr lang="en-GB" sz="1200" b="0" i="0" kern="1200" dirty="0" smtClean="0">
              <a:solidFill>
                <a:schemeClr val="tx1"/>
              </a:solidFill>
              <a:effectLst/>
              <a:latin typeface="Arial" charset="0"/>
              <a:ea typeface="ＭＳ Ｐゴシック" charset="0"/>
              <a:cs typeface="ＭＳ Ｐゴシック" charset="0"/>
            </a:endParaRPr>
          </a:p>
          <a:p>
            <a:pPr marL="0" indent="0">
              <a:buNone/>
            </a:pPr>
            <a:r>
              <a:rPr lang="en-GB" sz="1200" b="1" i="0" kern="1200" dirty="0" smtClean="0">
                <a:solidFill>
                  <a:schemeClr val="tx1"/>
                </a:solidFill>
                <a:effectLst/>
                <a:latin typeface="Arial" charset="0"/>
                <a:ea typeface="ＭＳ Ｐゴシック" charset="0"/>
                <a:cs typeface="ＭＳ Ｐゴシック" charset="0"/>
              </a:rPr>
              <a:t>Note</a:t>
            </a:r>
            <a:r>
              <a:rPr lang="en-GB" sz="1200" b="0" i="0" kern="1200" dirty="0" smtClean="0">
                <a:solidFill>
                  <a:schemeClr val="tx1"/>
                </a:solidFill>
                <a:effectLst/>
                <a:latin typeface="Arial" charset="0"/>
                <a:ea typeface="ＭＳ Ｐゴシック" charset="0"/>
                <a:cs typeface="ＭＳ Ｐゴシック" charset="0"/>
              </a:rPr>
              <a:t>: ICMPv6 has similar but slightly different codes for Destination Unreachable messages.</a:t>
            </a:r>
          </a:p>
          <a:p>
            <a:pPr marL="0" indent="0">
              <a:buNone/>
            </a:pPr>
            <a:endParaRPr lang="en-GB" sz="1200" b="0" i="0" kern="1200" dirty="0" smtClean="0">
              <a:solidFill>
                <a:schemeClr val="tx1"/>
              </a:solidFill>
              <a:effectLst/>
              <a:latin typeface="Arial" charset="0"/>
              <a:ea typeface="ＭＳ Ｐゴシック" charset="0"/>
              <a:cs typeface="ＭＳ Ｐゴシック" charset="0"/>
            </a:endParaRPr>
          </a:p>
          <a:p>
            <a:pPr marL="0" indent="0">
              <a:buNone/>
            </a:pPr>
            <a:r>
              <a:rPr lang="en-GB" sz="1200" b="1" i="0" kern="1200" dirty="0" smtClean="0">
                <a:solidFill>
                  <a:schemeClr val="tx1"/>
                </a:solidFill>
                <a:effectLst/>
                <a:latin typeface="Arial" charset="0"/>
                <a:ea typeface="ＭＳ Ｐゴシック" charset="0"/>
                <a:cs typeface="ＭＳ Ｐゴシック" charset="0"/>
              </a:rPr>
              <a:t>Time Exceeded: </a:t>
            </a:r>
            <a:r>
              <a:rPr lang="en-GB" sz="1200" b="0" i="0" kern="1200" dirty="0" smtClean="0">
                <a:solidFill>
                  <a:schemeClr val="tx1"/>
                </a:solidFill>
                <a:effectLst/>
                <a:latin typeface="Arial" charset="0"/>
                <a:ea typeface="ＭＳ Ｐゴシック" charset="0"/>
                <a:cs typeface="ＭＳ Ｐゴシック" charset="0"/>
              </a:rPr>
              <a:t>used by a router to indicate that a packet cannot be forwarded because the Time to Live (TTL) field of the packet was decremented to 0. </a:t>
            </a:r>
          </a:p>
          <a:p>
            <a:endParaRPr lang="en-GB" sz="1200" b="1" i="0" kern="1200" dirty="0" smtClean="0">
              <a:solidFill>
                <a:schemeClr val="tx1"/>
              </a:solidFill>
              <a:effectLst/>
              <a:latin typeface="Arial" charset="0"/>
              <a:ea typeface="ＭＳ Ｐゴシック" charset="0"/>
              <a:cs typeface="ＭＳ Ｐゴシック" charset="0"/>
            </a:endParaRPr>
          </a:p>
          <a:p>
            <a:pPr marL="0" indent="0">
              <a:buNone/>
            </a:pPr>
            <a:r>
              <a:rPr lang="en-GB" sz="1200" b="1" i="0" kern="1200" dirty="0" smtClean="0">
                <a:solidFill>
                  <a:schemeClr val="tx1"/>
                </a:solidFill>
                <a:effectLst/>
                <a:latin typeface="Arial" charset="0"/>
                <a:ea typeface="ＭＳ Ｐゴシック" charset="0"/>
                <a:cs typeface="ＭＳ Ｐゴシック" charset="0"/>
              </a:rPr>
              <a:t>Route Redirection: </a:t>
            </a:r>
            <a:r>
              <a:rPr lang="en-GB" sz="1200" b="0" i="0" kern="1200" dirty="0" smtClean="0">
                <a:solidFill>
                  <a:schemeClr val="tx1"/>
                </a:solidFill>
                <a:effectLst/>
                <a:latin typeface="Arial" charset="0"/>
                <a:ea typeface="ＭＳ Ｐゴシック" charset="0"/>
                <a:cs typeface="ＭＳ Ｐゴシック" charset="0"/>
              </a:rPr>
              <a:t>A router may use the ICMP Redirect Message to notify the hosts on a network that a better route is available for a particular destination. This message may only be used when the source host is on the same physical network as both gateways.</a:t>
            </a:r>
          </a:p>
          <a:p>
            <a:pPr>
              <a:lnSpc>
                <a:spcPct val="80000"/>
              </a:lnSpc>
              <a:buFontTx/>
              <a:buNone/>
            </a:pPr>
            <a:endParaRPr lang="en-US" dirty="0"/>
          </a:p>
        </p:txBody>
      </p:sp>
    </p:spTree>
    <p:extLst>
      <p:ext uri="{BB962C8B-B14F-4D97-AF65-F5344CB8AC3E}">
        <p14:creationId xmlns:p14="http://schemas.microsoft.com/office/powerpoint/2010/main" val="331191743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53</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baseline="0" dirty="0" smtClean="0"/>
              <a:t>ICMPv6 Router Solicitation and Router Advertisement Messages</a:t>
            </a:r>
          </a:p>
          <a:p>
            <a:pPr>
              <a:lnSpc>
                <a:spcPct val="80000"/>
              </a:lnSpc>
              <a:buFontTx/>
              <a:buNone/>
            </a:pPr>
            <a:endParaRPr lang="en-US" baseline="0" dirty="0" smtClean="0"/>
          </a:p>
          <a:p>
            <a:r>
              <a:rPr lang="en-GB" sz="1200" b="1" i="0" kern="1200" dirty="0" smtClean="0">
                <a:solidFill>
                  <a:schemeClr val="tx1"/>
                </a:solidFill>
                <a:effectLst/>
                <a:latin typeface="Arial" charset="0"/>
                <a:ea typeface="ＭＳ Ｐゴシック" charset="0"/>
                <a:cs typeface="ＭＳ Ｐゴシック" charset="0"/>
              </a:rPr>
              <a:t>Router Solicitation (RS) message:</a:t>
            </a:r>
            <a:r>
              <a:rPr lang="en-GB" sz="1200" b="0" i="0" kern="1200" dirty="0" smtClean="0">
                <a:solidFill>
                  <a:schemeClr val="tx1"/>
                </a:solidFill>
                <a:effectLst/>
                <a:latin typeface="Arial" charset="0"/>
                <a:ea typeface="ＭＳ Ｐゴシック" charset="0"/>
                <a:cs typeface="ＭＳ Ｐゴシック" charset="0"/>
              </a:rPr>
              <a:t> When a host is configured to obtain its addressing information automatically using Stateless Address </a:t>
            </a:r>
            <a:r>
              <a:rPr lang="en-GB" sz="1200" b="0" i="0" kern="1200" dirty="0" err="1" smtClean="0">
                <a:solidFill>
                  <a:schemeClr val="tx1"/>
                </a:solidFill>
                <a:effectLst/>
                <a:latin typeface="Arial" charset="0"/>
                <a:ea typeface="ＭＳ Ｐゴシック" charset="0"/>
                <a:cs typeface="ＭＳ Ｐゴシック" charset="0"/>
              </a:rPr>
              <a:t>Autoconfiguration</a:t>
            </a:r>
            <a:r>
              <a:rPr lang="en-GB" sz="1200" b="0" i="0" kern="1200" dirty="0" smtClean="0">
                <a:solidFill>
                  <a:schemeClr val="tx1"/>
                </a:solidFill>
                <a:effectLst/>
                <a:latin typeface="Arial" charset="0"/>
                <a:ea typeface="ＭＳ Ｐゴシック" charset="0"/>
                <a:cs typeface="ＭＳ Ｐゴシック" charset="0"/>
              </a:rPr>
              <a:t> (SLAAC), the host will send an RS message to the router. The RS message is sent as an IPv6 all-routers multicast message.</a:t>
            </a:r>
          </a:p>
          <a:p>
            <a:r>
              <a:rPr lang="en-GB" sz="1200" b="1" i="0" kern="1200" dirty="0" smtClean="0">
                <a:solidFill>
                  <a:schemeClr val="tx1"/>
                </a:solidFill>
                <a:effectLst/>
                <a:latin typeface="Arial" charset="0"/>
                <a:ea typeface="ＭＳ Ｐゴシック" charset="0"/>
                <a:cs typeface="ＭＳ Ｐゴシック" charset="0"/>
              </a:rPr>
              <a:t>Router Advertisement (RA) message:</a:t>
            </a:r>
            <a:r>
              <a:rPr lang="en-GB" sz="1200" b="0" i="0" kern="1200" dirty="0" smtClean="0">
                <a:solidFill>
                  <a:schemeClr val="tx1"/>
                </a:solidFill>
                <a:effectLst/>
                <a:latin typeface="Arial" charset="0"/>
                <a:ea typeface="ＭＳ Ｐゴシック" charset="0"/>
                <a:cs typeface="ＭＳ Ｐゴシック" charset="0"/>
              </a:rPr>
              <a:t> RA messages are sent by routers to provide addressing information to hosts using SLAAC. The RA message can include addressing information for the host such as the prefix and prefix length. A router will send an RA message periodically or in response to an RS message. By default, Cisco routers send RA messages every 200 seconds. RA messages are sent to the IPv6 all-nodes multicast address. A host using SLAAC will set its default gateway to the link-local address of the router that sent the RA.</a:t>
            </a:r>
          </a:p>
          <a:p>
            <a:pPr>
              <a:lnSpc>
                <a:spcPct val="80000"/>
              </a:lnSpc>
              <a:buFontTx/>
              <a:buNone/>
            </a:pPr>
            <a:endParaRPr lang="en-US" dirty="0"/>
          </a:p>
        </p:txBody>
      </p:sp>
    </p:spTree>
    <p:extLst>
      <p:ext uri="{BB962C8B-B14F-4D97-AF65-F5344CB8AC3E}">
        <p14:creationId xmlns:p14="http://schemas.microsoft.com/office/powerpoint/2010/main" val="89714270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54</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baseline="0" dirty="0" smtClean="0"/>
              <a:t>ICMPv6 Router Solicitation and Router Advertisement Messages</a:t>
            </a:r>
          </a:p>
          <a:p>
            <a:pPr>
              <a:lnSpc>
                <a:spcPct val="80000"/>
              </a:lnSpc>
              <a:buFontTx/>
              <a:buNone/>
            </a:pPr>
            <a:endParaRPr lang="en-US" dirty="0"/>
          </a:p>
        </p:txBody>
      </p:sp>
    </p:spTree>
    <p:extLst>
      <p:ext uri="{BB962C8B-B14F-4D97-AF65-F5344CB8AC3E}">
        <p14:creationId xmlns:p14="http://schemas.microsoft.com/office/powerpoint/2010/main" val="266319023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55</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ICMPv6 Neighbor</a:t>
            </a:r>
            <a:r>
              <a:rPr lang="en-US" baseline="0" dirty="0" smtClean="0"/>
              <a:t> Solicitation and Neighbor Advertisement Messages</a:t>
            </a:r>
          </a:p>
          <a:p>
            <a:pPr>
              <a:lnSpc>
                <a:spcPct val="80000"/>
              </a:lnSpc>
              <a:buFontTx/>
              <a:buNone/>
            </a:pPr>
            <a:endParaRPr lang="en-US" baseline="0" dirty="0" smtClean="0"/>
          </a:p>
          <a:p>
            <a:pPr marL="236538" lvl="1" indent="-236538" algn="l" defTabSz="814388">
              <a:lnSpc>
                <a:spcPct val="95000"/>
              </a:lnSpc>
              <a:spcBef>
                <a:spcPct val="50000"/>
              </a:spcBef>
              <a:buClr>
                <a:srgbClr val="708CA1"/>
              </a:buClr>
              <a:buFont typeface="Wingdings" charset="0"/>
              <a:buChar char="§"/>
            </a:pPr>
            <a:r>
              <a:rPr lang="en-US" sz="2000" b="1" kern="1200" dirty="0" smtClean="0">
                <a:solidFill>
                  <a:schemeClr val="tx1"/>
                </a:solidFill>
                <a:latin typeface="Arial" charset="0"/>
                <a:ea typeface="ＭＳ Ｐゴシック" charset="0"/>
                <a:cs typeface="+mn-cs"/>
              </a:rPr>
              <a:t>Used for address resolution </a:t>
            </a:r>
            <a:r>
              <a:rPr lang="en-US" sz="2000" kern="1200" dirty="0" smtClean="0">
                <a:solidFill>
                  <a:schemeClr val="tx1"/>
                </a:solidFill>
                <a:latin typeface="Arial" charset="0"/>
                <a:ea typeface="ＭＳ Ｐゴシック" charset="0"/>
                <a:cs typeface="+mn-cs"/>
              </a:rPr>
              <a:t>is used when a device on the LAN knows the IPv6 unicast address of a destination, but does not know its Ethernet MAC address.</a:t>
            </a:r>
          </a:p>
          <a:p>
            <a:pPr marL="236538" lvl="1" indent="-236538" algn="l" defTabSz="814388">
              <a:lnSpc>
                <a:spcPct val="95000"/>
              </a:lnSpc>
              <a:spcBef>
                <a:spcPct val="50000"/>
              </a:spcBef>
              <a:buClr>
                <a:srgbClr val="708CA1"/>
              </a:buClr>
              <a:buFont typeface="Wingdings" charset="0"/>
              <a:buChar char="§"/>
            </a:pPr>
            <a:endParaRPr lang="en-US" sz="2000" b="1" kern="1200" dirty="0" smtClean="0">
              <a:solidFill>
                <a:schemeClr val="tx1"/>
              </a:solidFill>
              <a:latin typeface="Arial" charset="0"/>
              <a:ea typeface="ＭＳ Ｐゴシック" charset="0"/>
              <a:cs typeface="+mn-cs"/>
            </a:endParaRPr>
          </a:p>
          <a:p>
            <a:pPr marL="236538" lvl="1" indent="-236538" algn="l" defTabSz="814388">
              <a:lnSpc>
                <a:spcPct val="95000"/>
              </a:lnSpc>
              <a:spcBef>
                <a:spcPct val="50000"/>
              </a:spcBef>
              <a:buClr>
                <a:srgbClr val="708CA1"/>
              </a:buClr>
              <a:buFont typeface="Wingdings" charset="0"/>
              <a:buChar char="§"/>
            </a:pPr>
            <a:r>
              <a:rPr lang="en-US" sz="2000" b="1" kern="1200" dirty="0" smtClean="0">
                <a:solidFill>
                  <a:schemeClr val="tx1"/>
                </a:solidFill>
                <a:latin typeface="Arial" charset="0"/>
                <a:ea typeface="ＭＳ Ｐゴシック" charset="0"/>
                <a:cs typeface="+mn-cs"/>
              </a:rPr>
              <a:t>Also used for Duplicate Address Detection (DAD)</a:t>
            </a:r>
          </a:p>
          <a:p>
            <a:pPr marL="693738" lvl="3" indent="-236538" algn="l" defTabSz="814388">
              <a:lnSpc>
                <a:spcPct val="95000"/>
              </a:lnSpc>
              <a:spcBef>
                <a:spcPct val="50000"/>
              </a:spcBef>
              <a:buClr>
                <a:srgbClr val="708CA1"/>
              </a:buClr>
              <a:buFont typeface="Wingdings" charset="0"/>
              <a:buChar char="§"/>
            </a:pPr>
            <a:r>
              <a:rPr lang="en-US" sz="2000" kern="1200" dirty="0" smtClean="0">
                <a:solidFill>
                  <a:schemeClr val="tx1"/>
                </a:solidFill>
                <a:latin typeface="Arial" charset="0"/>
                <a:ea typeface="ＭＳ Ｐゴシック" charset="0"/>
                <a:cs typeface="+mn-cs"/>
              </a:rPr>
              <a:t>Performed on the address to ensure that it is unique. </a:t>
            </a:r>
          </a:p>
          <a:p>
            <a:pPr marL="693738" lvl="3" indent="-236538" algn="l" defTabSz="814388">
              <a:lnSpc>
                <a:spcPct val="95000"/>
              </a:lnSpc>
              <a:spcBef>
                <a:spcPct val="50000"/>
              </a:spcBef>
              <a:buClr>
                <a:srgbClr val="708CA1"/>
              </a:buClr>
              <a:buFont typeface="Wingdings" charset="0"/>
              <a:buChar char="§"/>
            </a:pPr>
            <a:r>
              <a:rPr lang="en-US" sz="2000" kern="1200" dirty="0" smtClean="0">
                <a:solidFill>
                  <a:schemeClr val="tx1"/>
                </a:solidFill>
                <a:latin typeface="Arial" charset="0"/>
                <a:ea typeface="ＭＳ Ｐゴシック" charset="0"/>
                <a:cs typeface="+mn-cs"/>
              </a:rPr>
              <a:t>The device sends an NS message with its own IPv6 address as the targeted IPv6 address.</a:t>
            </a:r>
          </a:p>
          <a:p>
            <a:pPr>
              <a:lnSpc>
                <a:spcPct val="80000"/>
              </a:lnSpc>
              <a:buFontTx/>
              <a:buNone/>
            </a:pPr>
            <a:endParaRPr lang="en-US" dirty="0" smtClean="0"/>
          </a:p>
          <a:p>
            <a:pPr>
              <a:lnSpc>
                <a:spcPct val="80000"/>
              </a:lnSpc>
              <a:buFontTx/>
              <a:buNone/>
            </a:pPr>
            <a:endParaRPr lang="en-US" dirty="0" smtClean="0"/>
          </a:p>
          <a:p>
            <a:pPr>
              <a:lnSpc>
                <a:spcPct val="80000"/>
              </a:lnSpc>
              <a:buFontTx/>
              <a:buNone/>
            </a:pPr>
            <a:r>
              <a:rPr lang="en-GB" sz="1200" b="0" i="1" kern="1200" dirty="0" smtClean="0">
                <a:solidFill>
                  <a:schemeClr val="tx1"/>
                </a:solidFill>
                <a:effectLst/>
                <a:latin typeface="Arial" charset="0"/>
                <a:ea typeface="ＭＳ Ｐゴシック" charset="0"/>
                <a:cs typeface="ＭＳ Ｐゴシック" charset="0"/>
              </a:rPr>
              <a:t>Note: DAD is not required, but RFC 4861 recommends that DAD is performed on unicast addresses.</a:t>
            </a:r>
            <a:endParaRPr lang="en-US" i="1" dirty="0"/>
          </a:p>
        </p:txBody>
      </p:sp>
    </p:spTree>
    <p:extLst>
      <p:ext uri="{BB962C8B-B14F-4D97-AF65-F5344CB8AC3E}">
        <p14:creationId xmlns:p14="http://schemas.microsoft.com/office/powerpoint/2010/main" val="2415059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56</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ICMPv6 Neighbor</a:t>
            </a:r>
            <a:r>
              <a:rPr lang="en-US" baseline="0" dirty="0" smtClean="0"/>
              <a:t> Solicitation and Neighbor Advertisement Messages</a:t>
            </a:r>
          </a:p>
          <a:p>
            <a:pPr>
              <a:lnSpc>
                <a:spcPct val="80000"/>
              </a:lnSpc>
              <a:buFontTx/>
              <a:buNone/>
            </a:pPr>
            <a:endParaRPr lang="en-US" baseline="0" dirty="0" smtClean="0"/>
          </a:p>
          <a:p>
            <a:pPr>
              <a:lnSpc>
                <a:spcPct val="80000"/>
              </a:lnSpc>
              <a:buFontTx/>
              <a:buNone/>
            </a:pPr>
            <a:endParaRPr lang="en-US" dirty="0"/>
          </a:p>
        </p:txBody>
      </p:sp>
    </p:spTree>
    <p:extLst>
      <p:ext uri="{BB962C8B-B14F-4D97-AF65-F5344CB8AC3E}">
        <p14:creationId xmlns:p14="http://schemas.microsoft.com/office/powerpoint/2010/main" val="27286350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57</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Summary</a:t>
            </a:r>
            <a:endParaRPr lang="en-US" dirty="0"/>
          </a:p>
        </p:txBody>
      </p:sp>
    </p:spTree>
    <p:extLst>
      <p:ext uri="{BB962C8B-B14F-4D97-AF65-F5344CB8AC3E}">
        <p14:creationId xmlns:p14="http://schemas.microsoft.com/office/powerpoint/2010/main" val="265646874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58</a:t>
            </a:fld>
            <a:endParaRPr lang="en-US"/>
          </a:p>
        </p:txBody>
      </p:sp>
    </p:spTree>
    <p:extLst>
      <p:ext uri="{BB962C8B-B14F-4D97-AF65-F5344CB8AC3E}">
        <p14:creationId xmlns:p14="http://schemas.microsoft.com/office/powerpoint/2010/main" val="42621867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379492"/>
            <a:ext cx="8733677"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jpeg"/><Relationship Id="rId2" Type="http://schemas.openxmlformats.org/officeDocument/2006/relationships/notesSlide" Target="../notesSlides/notesSlide25.xml"/><Relationship Id="rId1" Type="http://schemas.openxmlformats.org/officeDocument/2006/relationships/slideLayout" Target="../slideLayouts/slideLayout14.xml"/><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image" Target="../media/image24.png"/><Relationship Id="rId9"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32.png"/></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0.xml"/><Relationship Id="rId1" Type="http://schemas.openxmlformats.org/officeDocument/2006/relationships/slideLayout" Target="../slideLayouts/slideLayout14.xml"/><Relationship Id="rId4" Type="http://schemas.openxmlformats.org/officeDocument/2006/relationships/image" Target="../media/image43.png"/></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3.xml"/><Relationship Id="rId1" Type="http://schemas.openxmlformats.org/officeDocument/2006/relationships/slideLayout" Target="../slideLayouts/slideLayout14.xml"/><Relationship Id="rId4" Type="http://schemas.openxmlformats.org/officeDocument/2006/relationships/image" Target="../media/image47.png"/></Relationships>
</file>

<file path=ppt/slides/_rels/slide4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6.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8.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800" dirty="0">
                <a:latin typeface="Arial" charset="0"/>
              </a:rPr>
              <a:t/>
            </a:r>
            <a:br>
              <a:rPr lang="en-US" sz="2800" dirty="0">
                <a:latin typeface="Arial" charset="0"/>
              </a:rPr>
            </a:br>
            <a:r>
              <a:rPr lang="en-US" sz="3600" dirty="0" smtClean="0">
                <a:latin typeface="Arial" charset="0"/>
              </a:rPr>
              <a:t>IPv6</a:t>
            </a:r>
            <a:endParaRPr lang="en-US" sz="2800" dirty="0">
              <a:solidFill>
                <a:schemeClr val="folHlink"/>
              </a:solidFill>
              <a:latin typeface="Arial" charset="0"/>
            </a:endParaRP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a:xfrm>
            <a:off x="371843" y="371355"/>
            <a:ext cx="8772157" cy="838200"/>
          </a:xfrm>
        </p:spPr>
        <p:txBody>
          <a:bodyPr/>
          <a:lstStyle/>
          <a:p>
            <a:pPr eaLnBrk="1" hangingPunct="1"/>
            <a:r>
              <a:rPr lang="en-US" sz="1800" dirty="0">
                <a:latin typeface="Arial" charset="0"/>
              </a:rPr>
              <a:t/>
            </a:r>
            <a:br>
              <a:rPr lang="en-US" sz="1800" dirty="0">
                <a:latin typeface="Arial" charset="0"/>
              </a:rPr>
            </a:br>
            <a:r>
              <a:rPr lang="en-US" dirty="0" smtClean="0">
                <a:latin typeface="Arial" charset="0"/>
              </a:rPr>
              <a:t>Objectives</a:t>
            </a:r>
            <a:endParaRPr lang="en-US" dirty="0">
              <a:latin typeface="Arial" charset="0"/>
            </a:endParaRPr>
          </a:p>
        </p:txBody>
      </p:sp>
      <p:sp>
        <p:nvSpPr>
          <p:cNvPr id="3" name="Content Placeholder 2"/>
          <p:cNvSpPr>
            <a:spLocks noGrp="1"/>
          </p:cNvSpPr>
          <p:nvPr>
            <p:ph idx="1"/>
          </p:nvPr>
        </p:nvSpPr>
        <p:spPr>
          <a:xfrm>
            <a:off x="415136" y="1379492"/>
            <a:ext cx="8335459" cy="5086416"/>
          </a:xfrm>
        </p:spPr>
        <p:txBody>
          <a:bodyPr/>
          <a:lstStyle/>
          <a:p>
            <a:pPr>
              <a:lnSpc>
                <a:spcPct val="150000"/>
              </a:lnSpc>
              <a:spcBef>
                <a:spcPts val="600"/>
              </a:spcBef>
            </a:pPr>
            <a:r>
              <a:rPr lang="en-US" sz="2000" dirty="0" smtClean="0"/>
              <a:t>Need for IPv6 addressing.</a:t>
            </a:r>
            <a:endParaRPr lang="en-US" sz="2000" dirty="0"/>
          </a:p>
          <a:p>
            <a:pPr>
              <a:lnSpc>
                <a:spcPct val="150000"/>
              </a:lnSpc>
              <a:spcBef>
                <a:spcPts val="600"/>
              </a:spcBef>
            </a:pPr>
            <a:r>
              <a:rPr lang="en-US" sz="2000" dirty="0" smtClean="0"/>
              <a:t>Representation of an IPv6 address.</a:t>
            </a:r>
          </a:p>
          <a:p>
            <a:pPr>
              <a:lnSpc>
                <a:spcPct val="150000"/>
              </a:lnSpc>
              <a:spcBef>
                <a:spcPts val="600"/>
              </a:spcBef>
            </a:pPr>
            <a:r>
              <a:rPr lang="en-US" sz="2000" dirty="0" smtClean="0"/>
              <a:t>Types of IPv6 network addresses.</a:t>
            </a:r>
          </a:p>
          <a:p>
            <a:pPr>
              <a:lnSpc>
                <a:spcPct val="150000"/>
              </a:lnSpc>
              <a:spcBef>
                <a:spcPts val="600"/>
              </a:spcBef>
            </a:pPr>
            <a:r>
              <a:rPr lang="en-US" sz="2000" dirty="0" smtClean="0"/>
              <a:t>Configure global unicast addresses.</a:t>
            </a:r>
          </a:p>
          <a:p>
            <a:pPr>
              <a:lnSpc>
                <a:spcPct val="150000"/>
              </a:lnSpc>
              <a:spcBef>
                <a:spcPts val="600"/>
              </a:spcBef>
            </a:pPr>
            <a:r>
              <a:rPr lang="en-US" sz="2000" dirty="0" smtClean="0"/>
              <a:t>Multicast </a:t>
            </a:r>
            <a:r>
              <a:rPr lang="en-US" sz="2000" dirty="0"/>
              <a:t>addresses.</a:t>
            </a:r>
          </a:p>
          <a:p>
            <a:pPr>
              <a:lnSpc>
                <a:spcPct val="150000"/>
              </a:lnSpc>
              <a:spcBef>
                <a:spcPts val="600"/>
              </a:spcBef>
            </a:pPr>
            <a:r>
              <a:rPr lang="en-US" sz="2000" dirty="0" smtClean="0"/>
              <a:t>Role </a:t>
            </a:r>
            <a:r>
              <a:rPr lang="en-US" sz="2000" dirty="0"/>
              <a:t>of ICMP in an IP network. </a:t>
            </a:r>
          </a:p>
          <a:p>
            <a:pPr>
              <a:lnSpc>
                <a:spcPct val="150000"/>
              </a:lnSpc>
              <a:spcBef>
                <a:spcPts val="600"/>
              </a:spcBef>
            </a:pPr>
            <a:r>
              <a:rPr lang="en-US" sz="2000" dirty="0" smtClean="0"/>
              <a:t>Use </a:t>
            </a:r>
            <a:r>
              <a:rPr lang="en-US" sz="2000" b="1" dirty="0">
                <a:solidFill>
                  <a:srgbClr val="285F97"/>
                </a:solidFill>
                <a:latin typeface="Courier New" panose="02070309020205020404" pitchFamily="49" charset="0"/>
                <a:cs typeface="Courier New" panose="02070309020205020404" pitchFamily="49" charset="0"/>
              </a:rPr>
              <a:t>ping</a:t>
            </a:r>
            <a:r>
              <a:rPr lang="en-US" sz="2000" dirty="0">
                <a:solidFill>
                  <a:srgbClr val="285F97"/>
                </a:solidFill>
              </a:rPr>
              <a:t> </a:t>
            </a:r>
            <a:r>
              <a:rPr lang="en-US" sz="2000" dirty="0"/>
              <a:t>and </a:t>
            </a:r>
            <a:r>
              <a:rPr lang="en-US" sz="2000" b="1" dirty="0" err="1">
                <a:solidFill>
                  <a:srgbClr val="285F97"/>
                </a:solidFill>
                <a:latin typeface="Courier New" panose="02070309020205020404" pitchFamily="49" charset="0"/>
                <a:cs typeface="Courier New" panose="02070309020205020404" pitchFamily="49" charset="0"/>
              </a:rPr>
              <a:t>traceroute</a:t>
            </a:r>
            <a:r>
              <a:rPr lang="en-US" sz="2000" dirty="0">
                <a:solidFill>
                  <a:srgbClr val="285F97"/>
                </a:solidFill>
              </a:rPr>
              <a:t> </a:t>
            </a:r>
            <a:r>
              <a:rPr lang="en-US" sz="2000" dirty="0"/>
              <a:t>utilities to test network </a:t>
            </a:r>
            <a:r>
              <a:rPr lang="en-US" sz="2000" dirty="0" smtClean="0"/>
              <a:t>connectivity.</a:t>
            </a:r>
            <a:endParaRPr lang="en-US" sz="2000" dirty="0"/>
          </a:p>
          <a:p>
            <a:pPr>
              <a:spcBef>
                <a:spcPts val="600"/>
              </a:spcBef>
            </a:pPr>
            <a:endParaRPr lang="en-US" sz="2000" dirty="0"/>
          </a:p>
        </p:txBody>
      </p:sp>
    </p:spTree>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smtClean="0">
                <a:latin typeface="Arial" charset="0"/>
              </a:rPr>
              <a:t>IPv6 </a:t>
            </a:r>
            <a:r>
              <a:rPr lang="en-US" sz="2400" dirty="0">
                <a:latin typeface="Arial" charset="0"/>
              </a:rPr>
              <a:t>Network Addresses</a:t>
            </a:r>
            <a:endParaRPr lang="en-US" sz="2400" dirty="0" smtClean="0">
              <a:solidFill>
                <a:schemeClr val="folHlink"/>
              </a:solidFill>
            </a:endParaRPr>
          </a:p>
        </p:txBody>
      </p:sp>
    </p:spTree>
    <p:extLst>
      <p:ext uri="{BB962C8B-B14F-4D97-AF65-F5344CB8AC3E}">
        <p14:creationId xmlns:p14="http://schemas.microsoft.com/office/powerpoint/2010/main" val="1287831856"/>
      </p:ext>
    </p:extLst>
  </p:cSld>
  <p:clrMapOvr>
    <a:masterClrMapping/>
  </p:clrMapOvr>
  <p:transition>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371843" y="394392"/>
            <a:ext cx="8772157" cy="838200"/>
          </a:xfrm>
        </p:spPr>
        <p:txBody>
          <a:bodyPr/>
          <a:lstStyle/>
          <a:p>
            <a:pPr eaLnBrk="1" hangingPunct="1"/>
            <a:r>
              <a:rPr lang="en-US" sz="1800" dirty="0" smtClean="0">
                <a:latin typeface="Arial" charset="0"/>
              </a:rPr>
              <a:t>IPv4 Issues</a:t>
            </a:r>
            <a:br>
              <a:rPr lang="en-US" sz="1800" dirty="0" smtClean="0">
                <a:latin typeface="Arial" charset="0"/>
              </a:rPr>
            </a:br>
            <a:r>
              <a:rPr lang="en-US" dirty="0" smtClean="0">
                <a:latin typeface="Arial" charset="0"/>
              </a:rPr>
              <a:t>The Need for IPv6</a:t>
            </a:r>
            <a:endParaRPr lang="en-US" dirty="0">
              <a:latin typeface="Arial" charset="0"/>
            </a:endParaRPr>
          </a:p>
        </p:txBody>
      </p:sp>
      <p:sp>
        <p:nvSpPr>
          <p:cNvPr id="5" name="Content Placeholder 1"/>
          <p:cNvSpPr txBox="1">
            <a:spLocks/>
          </p:cNvSpPr>
          <p:nvPr/>
        </p:nvSpPr>
        <p:spPr bwMode="auto">
          <a:xfrm>
            <a:off x="453080" y="1401470"/>
            <a:ext cx="8277748"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2000" dirty="0" smtClean="0"/>
              <a:t>Depletion of IPv4 address space.</a:t>
            </a:r>
          </a:p>
          <a:p>
            <a:pPr lvl="1"/>
            <a:r>
              <a:rPr lang="en-US" sz="1600" dirty="0" smtClean="0"/>
              <a:t>Temporary solutions: use of private addresses and NAT</a:t>
            </a:r>
          </a:p>
          <a:p>
            <a:r>
              <a:rPr lang="en-US" sz="2000" dirty="0" smtClean="0"/>
              <a:t>Increasing Internet population.</a:t>
            </a:r>
          </a:p>
          <a:p>
            <a:pPr lvl="1"/>
            <a:r>
              <a:rPr lang="en-US" sz="1600" dirty="0" smtClean="0"/>
              <a:t>Introduction of </a:t>
            </a:r>
            <a:r>
              <a:rPr lang="en-US" sz="1600" dirty="0" err="1" smtClean="0"/>
              <a:t>IoT</a:t>
            </a:r>
            <a:r>
              <a:rPr lang="en-US" sz="1600" dirty="0" smtClean="0"/>
              <a:t> by Cisco</a:t>
            </a:r>
          </a:p>
          <a:p>
            <a:endParaRPr lang="en-US" sz="2000" dirty="0" smtClean="0"/>
          </a:p>
          <a:p>
            <a:endParaRPr lang="en-US" sz="2000" dirty="0"/>
          </a:p>
          <a:p>
            <a:r>
              <a:rPr lang="en-US" sz="2000" dirty="0" smtClean="0"/>
              <a:t>IPv4</a:t>
            </a:r>
            <a:r>
              <a:rPr lang="en-US" sz="1600" dirty="0" smtClean="0"/>
              <a:t>(32 bit)</a:t>
            </a:r>
            <a:r>
              <a:rPr lang="en-US" sz="1800" dirty="0" smtClean="0"/>
              <a:t> </a:t>
            </a:r>
            <a:r>
              <a:rPr lang="en-US" sz="2000" dirty="0" smtClean="0">
                <a:sym typeface="Wingdings" panose="05000000000000000000" pitchFamily="2" charset="2"/>
              </a:rPr>
              <a:t> </a:t>
            </a:r>
            <a:r>
              <a:rPr lang="en-US" sz="2000" dirty="0" smtClean="0"/>
              <a:t>4.3 billion addresses</a:t>
            </a:r>
            <a:r>
              <a:rPr lang="en-US" sz="2000" dirty="0"/>
              <a:t>.</a:t>
            </a:r>
            <a:endParaRPr lang="en-US" sz="2000" dirty="0" smtClean="0"/>
          </a:p>
          <a:p>
            <a:r>
              <a:rPr lang="en-US" sz="2000" dirty="0" smtClean="0"/>
              <a:t>IPv6</a:t>
            </a:r>
            <a:r>
              <a:rPr lang="en-US" sz="1600" dirty="0" smtClean="0"/>
              <a:t>(128 </a:t>
            </a:r>
            <a:r>
              <a:rPr lang="en-US" sz="1600" dirty="0"/>
              <a:t>bit)</a:t>
            </a:r>
            <a:r>
              <a:rPr lang="en-US" sz="2000" dirty="0"/>
              <a:t> </a:t>
            </a:r>
            <a:r>
              <a:rPr lang="en-US" sz="2000" dirty="0" smtClean="0">
                <a:sym typeface="Wingdings" panose="05000000000000000000" pitchFamily="2" charset="2"/>
              </a:rPr>
              <a:t> </a:t>
            </a:r>
            <a:r>
              <a:rPr lang="en-US" sz="2000" dirty="0" smtClean="0"/>
              <a:t>340 </a:t>
            </a:r>
            <a:r>
              <a:rPr lang="en-US" sz="2000" dirty="0" err="1" smtClean="0"/>
              <a:t>undecillion</a:t>
            </a:r>
            <a:r>
              <a:rPr lang="en-US" sz="2000" dirty="0" smtClean="0"/>
              <a:t> addresses</a:t>
            </a:r>
            <a:r>
              <a:rPr lang="en-US" sz="2000" dirty="0" smtClean="0"/>
              <a:t>.</a:t>
            </a:r>
          </a:p>
          <a:p>
            <a:pPr marL="0" indent="0">
              <a:buNone/>
            </a:pPr>
            <a:r>
              <a:rPr lang="en-US" sz="2000" dirty="0" smtClean="0"/>
              <a:t>	</a:t>
            </a:r>
            <a:r>
              <a:rPr lang="en-US" sz="2000" dirty="0" smtClean="0">
                <a:solidFill>
                  <a:schemeClr val="accent1"/>
                </a:solidFill>
              </a:rPr>
              <a:t>340,000,000,000,000,000,000,000,000,000,000,000,000</a:t>
            </a:r>
            <a:endParaRPr lang="en-US" sz="2000" dirty="0" smtClean="0">
              <a:solidFill>
                <a:schemeClr val="accent1"/>
              </a:solidFill>
            </a:endParaRPr>
          </a:p>
          <a:p>
            <a:r>
              <a:rPr lang="en-US" sz="2000" dirty="0" smtClean="0"/>
              <a:t>IPv6 was created as successor of IPv4</a:t>
            </a:r>
          </a:p>
          <a:p>
            <a:pPr lvl="1"/>
            <a:r>
              <a:rPr lang="en-US" sz="1600" dirty="0" smtClean="0"/>
              <a:t>Addresses limitations of IPv4 and also provides enhancements such as ICMPv6</a:t>
            </a:r>
          </a:p>
          <a:p>
            <a:pPr marL="0" indent="0">
              <a:buFont typeface="Wingdings" charset="0"/>
              <a:buNone/>
            </a:pPr>
            <a:endParaRPr lang="en-US" sz="2000" dirty="0"/>
          </a:p>
        </p:txBody>
      </p:sp>
      <p:pic>
        <p:nvPicPr>
          <p:cNvPr id="1026" name="Picture 2"/>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161060" y="1939094"/>
            <a:ext cx="4333875"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0371000"/>
      </p:ext>
    </p:extLst>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432803" y="393281"/>
            <a:ext cx="8772157" cy="838200"/>
          </a:xfrm>
        </p:spPr>
        <p:txBody>
          <a:bodyPr/>
          <a:lstStyle/>
          <a:p>
            <a:pPr eaLnBrk="1" hangingPunct="1"/>
            <a:r>
              <a:rPr lang="en-US" sz="1800" dirty="0" smtClean="0">
                <a:latin typeface="Arial" charset="0"/>
              </a:rPr>
              <a:t>IPv4 Issues</a:t>
            </a:r>
            <a:r>
              <a:rPr lang="en-US" dirty="0">
                <a:latin typeface="Arial" charset="0"/>
              </a:rPr>
              <a:t/>
            </a:r>
            <a:br>
              <a:rPr lang="en-US" dirty="0">
                <a:latin typeface="Arial" charset="0"/>
              </a:rPr>
            </a:br>
            <a:r>
              <a:rPr lang="en-US" dirty="0" smtClean="0">
                <a:latin typeface="Arial" charset="0"/>
              </a:rPr>
              <a:t>IPv4 and IPv6 Coexistence</a:t>
            </a:r>
            <a:endParaRPr lang="en-US" dirty="0">
              <a:latin typeface="Arial" charset="0"/>
            </a:endParaRPr>
          </a:p>
        </p:txBody>
      </p:sp>
      <p:pic>
        <p:nvPicPr>
          <p:cNvPr id="2051" name="Picture 3"/>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87845" y="990600"/>
            <a:ext cx="6000750" cy="333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Content Placeholder 1"/>
          <p:cNvSpPr txBox="1">
            <a:spLocks/>
          </p:cNvSpPr>
          <p:nvPr/>
        </p:nvSpPr>
        <p:spPr bwMode="auto">
          <a:xfrm>
            <a:off x="453080" y="4194048"/>
            <a:ext cx="8277748" cy="229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None/>
            </a:pPr>
            <a:r>
              <a:rPr lang="en-US" sz="2000" dirty="0" smtClean="0"/>
              <a:t>Migration Techniques:</a:t>
            </a:r>
          </a:p>
          <a:p>
            <a:r>
              <a:rPr lang="en-US" sz="2000" dirty="0" smtClean="0"/>
              <a:t>Dual Stack</a:t>
            </a:r>
          </a:p>
          <a:p>
            <a:r>
              <a:rPr lang="en-US" sz="2000" dirty="0" smtClean="0"/>
              <a:t>Tunneling</a:t>
            </a:r>
          </a:p>
          <a:p>
            <a:r>
              <a:rPr lang="en-US" sz="2000" dirty="0" smtClean="0"/>
              <a:t>Translation</a:t>
            </a:r>
          </a:p>
          <a:p>
            <a:pPr marL="0" indent="0">
              <a:buFont typeface="Wingdings" charset="0"/>
              <a:buNone/>
            </a:pPr>
            <a:endParaRPr lang="en-US" sz="2000" dirty="0"/>
          </a:p>
        </p:txBody>
      </p:sp>
    </p:spTree>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432803" y="393281"/>
            <a:ext cx="8772157" cy="838200"/>
          </a:xfrm>
        </p:spPr>
        <p:txBody>
          <a:bodyPr/>
          <a:lstStyle/>
          <a:p>
            <a:pPr eaLnBrk="1" hangingPunct="1"/>
            <a:r>
              <a:rPr lang="en-US" sz="1800" dirty="0" smtClean="0">
                <a:latin typeface="Arial" charset="0"/>
              </a:rPr>
              <a:t>IPv4 Issues</a:t>
            </a:r>
            <a:r>
              <a:rPr lang="en-US" dirty="0">
                <a:latin typeface="Arial" charset="0"/>
              </a:rPr>
              <a:t/>
            </a:r>
            <a:br>
              <a:rPr lang="en-US" dirty="0">
                <a:latin typeface="Arial" charset="0"/>
              </a:rPr>
            </a:br>
            <a:r>
              <a:rPr lang="en-US" dirty="0" smtClean="0">
                <a:latin typeface="Arial" charset="0"/>
              </a:rPr>
              <a:t>Dual Stack</a:t>
            </a:r>
            <a:endParaRPr lang="en-US" dirty="0">
              <a:latin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1166813"/>
            <a:ext cx="6705600"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2831963"/>
      </p:ext>
    </p:extLst>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371843" y="424872"/>
            <a:ext cx="8772157" cy="838200"/>
          </a:xfrm>
        </p:spPr>
        <p:txBody>
          <a:bodyPr/>
          <a:lstStyle/>
          <a:p>
            <a:pPr eaLnBrk="1" hangingPunct="1"/>
            <a:r>
              <a:rPr lang="en-US" sz="1800" dirty="0" smtClean="0">
                <a:latin typeface="Arial" charset="0"/>
              </a:rPr>
              <a:t>IPv4 Issues</a:t>
            </a:r>
            <a:r>
              <a:rPr lang="en-US" dirty="0">
                <a:latin typeface="Arial" charset="0"/>
              </a:rPr>
              <a:t/>
            </a:r>
            <a:br>
              <a:rPr lang="en-US" dirty="0">
                <a:latin typeface="Arial" charset="0"/>
              </a:rPr>
            </a:br>
            <a:r>
              <a:rPr lang="en-US" dirty="0" smtClean="0">
                <a:latin typeface="Arial" charset="0"/>
              </a:rPr>
              <a:t>Tunneling</a:t>
            </a:r>
            <a:endParaRPr lang="en-US" dirty="0">
              <a:latin typeface="Arial"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 y="1357313"/>
            <a:ext cx="7696200" cy="4143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3850446"/>
      </p:ext>
    </p:extLst>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435648" y="440112"/>
            <a:ext cx="8772157" cy="838200"/>
          </a:xfrm>
        </p:spPr>
        <p:txBody>
          <a:bodyPr/>
          <a:lstStyle/>
          <a:p>
            <a:pPr eaLnBrk="1" hangingPunct="1"/>
            <a:r>
              <a:rPr lang="en-US" sz="1800" dirty="0" smtClean="0">
                <a:latin typeface="Arial" charset="0"/>
              </a:rPr>
              <a:t>IPv4 Issues</a:t>
            </a:r>
            <a:r>
              <a:rPr lang="en-US" dirty="0">
                <a:latin typeface="Arial" charset="0"/>
              </a:rPr>
              <a:t/>
            </a:r>
            <a:br>
              <a:rPr lang="en-US" dirty="0">
                <a:latin typeface="Arial" charset="0"/>
              </a:rPr>
            </a:br>
            <a:r>
              <a:rPr lang="en-US" dirty="0" smtClean="0">
                <a:latin typeface="Arial" charset="0"/>
              </a:rPr>
              <a:t>Translation</a:t>
            </a:r>
            <a:endParaRPr lang="en-US" dirty="0">
              <a:latin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75" y="2295525"/>
            <a:ext cx="7639050" cy="2266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35865744"/>
      </p:ext>
    </p:extLst>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371843" y="363912"/>
            <a:ext cx="8772157" cy="838200"/>
          </a:xfrm>
        </p:spPr>
        <p:txBody>
          <a:bodyPr/>
          <a:lstStyle/>
          <a:p>
            <a:pPr eaLnBrk="1" hangingPunct="1"/>
            <a:r>
              <a:rPr lang="en-US" sz="1800" dirty="0" smtClean="0">
                <a:latin typeface="Arial" charset="0"/>
              </a:rPr>
              <a:t>IPv6 Addressing</a:t>
            </a:r>
            <a:br>
              <a:rPr lang="en-US" sz="1800" dirty="0" smtClean="0">
                <a:latin typeface="Arial" charset="0"/>
              </a:rPr>
            </a:br>
            <a:r>
              <a:rPr lang="en-US" dirty="0" smtClean="0">
                <a:latin typeface="Arial" charset="0"/>
              </a:rPr>
              <a:t>Hexadecimal Number System</a:t>
            </a:r>
            <a:endParaRPr lang="en-US" dirty="0">
              <a:latin typeface="Arial" charset="0"/>
            </a:endParaRPr>
          </a:p>
        </p:txBody>
      </p:sp>
      <p:pic>
        <p:nvPicPr>
          <p:cNvPr id="717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79352" y="1358900"/>
            <a:ext cx="5388222" cy="5118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371843" y="409632"/>
            <a:ext cx="8772157" cy="838200"/>
          </a:xfrm>
        </p:spPr>
        <p:txBody>
          <a:bodyPr/>
          <a:lstStyle/>
          <a:p>
            <a:pPr eaLnBrk="1" hangingPunct="1"/>
            <a:r>
              <a:rPr lang="en-US" sz="1800" dirty="0" smtClean="0">
                <a:latin typeface="Arial" charset="0"/>
              </a:rPr>
              <a:t>IPv6 Addressing</a:t>
            </a:r>
            <a:r>
              <a:rPr lang="en-US" dirty="0">
                <a:latin typeface="Arial" charset="0"/>
              </a:rPr>
              <a:t/>
            </a:r>
            <a:br>
              <a:rPr lang="en-US" dirty="0">
                <a:latin typeface="Arial" charset="0"/>
              </a:rPr>
            </a:br>
            <a:r>
              <a:rPr lang="en-US" dirty="0" smtClean="0">
                <a:latin typeface="Arial" charset="0"/>
              </a:rPr>
              <a:t>IPv6 Address Representation</a:t>
            </a:r>
            <a:endParaRPr lang="en-US" dirty="0">
              <a:latin typeface="Arial" charset="0"/>
            </a:endParaRPr>
          </a:p>
        </p:txBody>
      </p:sp>
      <p:sp>
        <p:nvSpPr>
          <p:cNvPr id="2" name="Content Placeholder 1"/>
          <p:cNvSpPr>
            <a:spLocks noGrp="1"/>
          </p:cNvSpPr>
          <p:nvPr>
            <p:ph idx="1"/>
          </p:nvPr>
        </p:nvSpPr>
        <p:spPr>
          <a:xfrm>
            <a:off x="365509" y="1478280"/>
            <a:ext cx="8443211" cy="5094308"/>
          </a:xfrm>
        </p:spPr>
        <p:txBody>
          <a:bodyPr/>
          <a:lstStyle/>
          <a:p>
            <a:r>
              <a:rPr lang="en-US" sz="2000" dirty="0" smtClean="0"/>
              <a:t>128 </a:t>
            </a:r>
            <a:r>
              <a:rPr lang="en-US" sz="2000" dirty="0"/>
              <a:t>bits in </a:t>
            </a:r>
            <a:r>
              <a:rPr lang="en-US" sz="2000" dirty="0" smtClean="0"/>
              <a:t>length</a:t>
            </a:r>
          </a:p>
          <a:p>
            <a:r>
              <a:rPr lang="en-US" sz="2000" dirty="0" smtClean="0"/>
              <a:t>A </a:t>
            </a:r>
            <a:r>
              <a:rPr lang="en-US" sz="2000" dirty="0"/>
              <a:t>string of hexadecimal </a:t>
            </a:r>
            <a:r>
              <a:rPr lang="en-US" sz="2000" dirty="0" smtClean="0"/>
              <a:t>values</a:t>
            </a:r>
          </a:p>
          <a:p>
            <a:r>
              <a:rPr lang="en-US" sz="2000" dirty="0" smtClean="0"/>
              <a:t>4 </a:t>
            </a:r>
            <a:r>
              <a:rPr lang="en-US" sz="2000" dirty="0"/>
              <a:t>bits </a:t>
            </a:r>
            <a:r>
              <a:rPr lang="en-US" sz="2000" dirty="0" smtClean="0"/>
              <a:t>represents a </a:t>
            </a:r>
            <a:r>
              <a:rPr lang="en-US" sz="2000" dirty="0"/>
              <a:t>single hexadecimal </a:t>
            </a:r>
            <a:r>
              <a:rPr lang="en-US" sz="2000" dirty="0" smtClean="0"/>
              <a:t>digit</a:t>
            </a:r>
          </a:p>
          <a:p>
            <a:r>
              <a:rPr lang="en-US" sz="2000" dirty="0" smtClean="0"/>
              <a:t>IPv6 address = 32 </a:t>
            </a:r>
            <a:r>
              <a:rPr lang="en-US" sz="2000" dirty="0"/>
              <a:t>hexadecimal </a:t>
            </a:r>
            <a:r>
              <a:rPr lang="en-US" sz="2000" dirty="0" smtClean="0"/>
              <a:t>value</a:t>
            </a:r>
          </a:p>
          <a:p>
            <a:pPr marL="0" indent="0">
              <a:buNone/>
            </a:pPr>
            <a:endParaRPr lang="en-US" sz="2000" dirty="0" smtClean="0"/>
          </a:p>
          <a:p>
            <a:pPr marL="0" lvl="1" indent="0" algn="ctr"/>
            <a:r>
              <a:rPr lang="en-US" dirty="0" smtClean="0">
                <a:solidFill>
                  <a:srgbClr val="285F97"/>
                </a:solidFill>
                <a:latin typeface="Courier New" pitchFamily="49" charset="0"/>
                <a:ea typeface="Times New Roman"/>
                <a:cs typeface="Courier New" pitchFamily="49" charset="0"/>
              </a:rPr>
              <a:t>2001:0DB8:0000:1111:0000:0000:0000:0200</a:t>
            </a:r>
          </a:p>
          <a:p>
            <a:pPr marL="0" lvl="1" indent="0" algn="ctr"/>
            <a:r>
              <a:rPr lang="en-US" dirty="0" smtClean="0">
                <a:solidFill>
                  <a:srgbClr val="FF0000"/>
                </a:solidFill>
                <a:latin typeface="Courier New" pitchFamily="49" charset="0"/>
                <a:ea typeface="Times New Roman"/>
                <a:cs typeface="Courier New" pitchFamily="49" charset="0"/>
              </a:rPr>
              <a:t>FE80</a:t>
            </a:r>
            <a:r>
              <a:rPr lang="en-US" dirty="0" smtClean="0">
                <a:solidFill>
                  <a:srgbClr val="285F97"/>
                </a:solidFill>
                <a:latin typeface="Courier New" pitchFamily="49" charset="0"/>
                <a:ea typeface="Times New Roman"/>
                <a:cs typeface="Courier New" pitchFamily="49" charset="0"/>
              </a:rPr>
              <a:t>:0000:0000:0000:0123:4567:89AB:CDEF</a:t>
            </a:r>
          </a:p>
          <a:p>
            <a:pPr marL="457200" lvl="1" indent="0"/>
            <a:endParaRPr lang="en-US" dirty="0" smtClean="0">
              <a:latin typeface="Courier New" pitchFamily="49" charset="0"/>
              <a:ea typeface="Times New Roman"/>
              <a:cs typeface="Courier New" pitchFamily="49" charset="0"/>
            </a:endParaRPr>
          </a:p>
          <a:p>
            <a:r>
              <a:rPr lang="en-US" sz="2000" dirty="0" err="1" smtClean="0">
                <a:solidFill>
                  <a:srgbClr val="FF0000"/>
                </a:solidFill>
              </a:rPr>
              <a:t>Hextet</a:t>
            </a:r>
            <a:r>
              <a:rPr lang="en-US" sz="2000" dirty="0" smtClean="0">
                <a:solidFill>
                  <a:srgbClr val="FF0000"/>
                </a:solidFill>
              </a:rPr>
              <a:t> </a:t>
            </a:r>
            <a:endParaRPr lang="en-US" sz="2000" dirty="0" smtClean="0"/>
          </a:p>
          <a:p>
            <a:r>
              <a:rPr lang="en-US" sz="2000" dirty="0" smtClean="0"/>
              <a:t>Written in either lowercase or uppercase </a:t>
            </a:r>
          </a:p>
          <a:p>
            <a:endParaRPr lang="en-US" sz="2000" dirty="0"/>
          </a:p>
        </p:txBody>
      </p:sp>
    </p:spTree>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371843" y="394392"/>
            <a:ext cx="8772157" cy="838200"/>
          </a:xfrm>
        </p:spPr>
        <p:txBody>
          <a:bodyPr/>
          <a:lstStyle/>
          <a:p>
            <a:pPr eaLnBrk="1" hangingPunct="1"/>
            <a:r>
              <a:rPr lang="en-US" sz="1800" dirty="0" smtClean="0">
                <a:latin typeface="Arial" charset="0"/>
              </a:rPr>
              <a:t>IPv6 Addressing</a:t>
            </a:r>
            <a:r>
              <a:rPr lang="en-US" dirty="0">
                <a:latin typeface="Arial" charset="0"/>
              </a:rPr>
              <a:t/>
            </a:r>
            <a:br>
              <a:rPr lang="en-US" dirty="0">
                <a:latin typeface="Arial" charset="0"/>
              </a:rPr>
            </a:br>
            <a:r>
              <a:rPr lang="en-US" dirty="0" err="1" smtClean="0">
                <a:latin typeface="Arial" charset="0"/>
              </a:rPr>
              <a:t>Hextets</a:t>
            </a:r>
            <a:endParaRPr lang="en-US" dirty="0">
              <a:latin typeface="Arial" charset="0"/>
            </a:endParaRPr>
          </a:p>
        </p:txBody>
      </p:sp>
      <p:pic>
        <p:nvPicPr>
          <p:cNvPr id="819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77998" y="2281833"/>
            <a:ext cx="5826125" cy="40522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570654" y="1409700"/>
            <a:ext cx="6240812" cy="424732"/>
          </a:xfrm>
          <a:prstGeom prst="rect">
            <a:avLst/>
          </a:prstGeom>
          <a:noFill/>
        </p:spPr>
        <p:txBody>
          <a:bodyPr wrap="none" rtlCol="0">
            <a:spAutoFit/>
          </a:bodyPr>
          <a:lstStyle/>
          <a:p>
            <a:r>
              <a:rPr lang="en-GB" dirty="0" smtClean="0"/>
              <a:t>Preferred format  for writing an IPv6 address</a:t>
            </a:r>
            <a:endParaRPr lang="en-GB" dirty="0"/>
          </a:p>
        </p:txBody>
      </p:sp>
    </p:spTree>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433415" y="470592"/>
            <a:ext cx="8772157" cy="838200"/>
          </a:xfrm>
        </p:spPr>
        <p:txBody>
          <a:bodyPr/>
          <a:lstStyle/>
          <a:p>
            <a:pPr eaLnBrk="1" hangingPunct="1"/>
            <a:r>
              <a:rPr lang="en-US" sz="1800" dirty="0" smtClean="0">
                <a:latin typeface="Arial" charset="0"/>
              </a:rPr>
              <a:t>IPv6 Addressing</a:t>
            </a:r>
            <a:r>
              <a:rPr lang="en-US" dirty="0">
                <a:latin typeface="Arial" charset="0"/>
              </a:rPr>
              <a:t/>
            </a:r>
            <a:br>
              <a:rPr lang="en-US" dirty="0">
                <a:latin typeface="Arial" charset="0"/>
              </a:rPr>
            </a:br>
            <a:r>
              <a:rPr lang="en-US" dirty="0" smtClean="0">
                <a:latin typeface="Arial" charset="0"/>
              </a:rPr>
              <a:t>Rule 1- Omitting Leading 0s</a:t>
            </a:r>
            <a:endParaRPr lang="en-US" dirty="0">
              <a:latin typeface="Arial" charset="0"/>
            </a:endParaRPr>
          </a:p>
        </p:txBody>
      </p:sp>
      <p:sp>
        <p:nvSpPr>
          <p:cNvPr id="2" name="Content Placeholder 1"/>
          <p:cNvSpPr>
            <a:spLocks noGrp="1"/>
          </p:cNvSpPr>
          <p:nvPr>
            <p:ph idx="1"/>
          </p:nvPr>
        </p:nvSpPr>
        <p:spPr>
          <a:xfrm>
            <a:off x="472189" y="1478280"/>
            <a:ext cx="8275571" cy="4987628"/>
          </a:xfrm>
        </p:spPr>
        <p:txBody>
          <a:bodyPr/>
          <a:lstStyle/>
          <a:p>
            <a:r>
              <a:rPr lang="en-US" sz="2000" dirty="0" smtClean="0"/>
              <a:t>Any </a:t>
            </a:r>
            <a:r>
              <a:rPr lang="en-US" sz="2000" dirty="0" smtClean="0">
                <a:solidFill>
                  <a:srgbClr val="FF0000"/>
                </a:solidFill>
              </a:rPr>
              <a:t>leading </a:t>
            </a:r>
            <a:r>
              <a:rPr lang="en-US" sz="2000" dirty="0">
                <a:solidFill>
                  <a:srgbClr val="FF0000"/>
                </a:solidFill>
              </a:rPr>
              <a:t>0s</a:t>
            </a:r>
            <a:r>
              <a:rPr lang="en-US" sz="2000" dirty="0"/>
              <a:t> (zeros) in any 16-bit section or </a:t>
            </a:r>
            <a:r>
              <a:rPr lang="en-US" sz="2000" dirty="0" err="1"/>
              <a:t>hextet</a:t>
            </a:r>
            <a:r>
              <a:rPr lang="en-US" sz="2000" dirty="0"/>
              <a:t> can be </a:t>
            </a:r>
            <a:r>
              <a:rPr lang="en-US" sz="2000" dirty="0" smtClean="0"/>
              <a:t>omitted.</a:t>
            </a:r>
          </a:p>
          <a:p>
            <a:endParaRPr lang="en-US" sz="2000" b="1" dirty="0" smtClean="0">
              <a:solidFill>
                <a:srgbClr val="285F97"/>
              </a:solidFill>
              <a:latin typeface="Courier New" panose="02070309020205020404" pitchFamily="49" charset="0"/>
              <a:cs typeface="Courier New" panose="02070309020205020404" pitchFamily="49" charset="0"/>
            </a:endParaRPr>
          </a:p>
          <a:p>
            <a:r>
              <a:rPr lang="en-US" sz="2000" b="1" dirty="0" smtClean="0">
                <a:solidFill>
                  <a:srgbClr val="285F97"/>
                </a:solidFill>
                <a:latin typeface="Courier New" panose="02070309020205020404" pitchFamily="49" charset="0"/>
                <a:cs typeface="Courier New" panose="02070309020205020404" pitchFamily="49" charset="0"/>
              </a:rPr>
              <a:t>01AB</a:t>
            </a:r>
            <a:r>
              <a:rPr lang="en-US" sz="2000" dirty="0" smtClean="0"/>
              <a:t> </a:t>
            </a:r>
            <a:r>
              <a:rPr lang="en-US" sz="2000" dirty="0"/>
              <a:t>can be represented as </a:t>
            </a:r>
            <a:r>
              <a:rPr lang="en-US" sz="2000" b="1" dirty="0" smtClean="0">
                <a:solidFill>
                  <a:srgbClr val="285F97"/>
                </a:solidFill>
                <a:latin typeface="Courier New" panose="02070309020205020404" pitchFamily="49" charset="0"/>
                <a:cs typeface="Courier New" panose="02070309020205020404" pitchFamily="49" charset="0"/>
              </a:rPr>
              <a:t>1AB</a:t>
            </a:r>
            <a:r>
              <a:rPr lang="en-US" sz="2000" dirty="0" smtClean="0"/>
              <a:t>.</a:t>
            </a:r>
            <a:endParaRPr lang="en-US" sz="2000" dirty="0"/>
          </a:p>
          <a:p>
            <a:r>
              <a:rPr lang="en-US" sz="2000" b="1" dirty="0">
                <a:solidFill>
                  <a:srgbClr val="285F97"/>
                </a:solidFill>
                <a:latin typeface="Courier New" panose="02070309020205020404" pitchFamily="49" charset="0"/>
                <a:cs typeface="Courier New" panose="02070309020205020404" pitchFamily="49" charset="0"/>
              </a:rPr>
              <a:t>09F0</a:t>
            </a:r>
            <a:r>
              <a:rPr lang="en-US" sz="2000" dirty="0"/>
              <a:t> can be represented as </a:t>
            </a:r>
            <a:r>
              <a:rPr lang="en-US" sz="2000" b="1" dirty="0" smtClean="0">
                <a:solidFill>
                  <a:srgbClr val="285F97"/>
                </a:solidFill>
                <a:latin typeface="Courier New" panose="02070309020205020404" pitchFamily="49" charset="0"/>
                <a:cs typeface="Courier New" panose="02070309020205020404" pitchFamily="49" charset="0"/>
              </a:rPr>
              <a:t>9F0</a:t>
            </a:r>
            <a:r>
              <a:rPr lang="en-US" sz="2000" dirty="0" smtClean="0"/>
              <a:t>.</a:t>
            </a:r>
            <a:endParaRPr lang="en-US" sz="2000" dirty="0"/>
          </a:p>
          <a:p>
            <a:r>
              <a:rPr lang="en-US" sz="2000" b="1" dirty="0">
                <a:solidFill>
                  <a:srgbClr val="285F97"/>
                </a:solidFill>
                <a:latin typeface="Courier New" panose="02070309020205020404" pitchFamily="49" charset="0"/>
                <a:cs typeface="Courier New" panose="02070309020205020404" pitchFamily="49" charset="0"/>
              </a:rPr>
              <a:t>0A00</a:t>
            </a:r>
            <a:r>
              <a:rPr lang="en-US" sz="2000" dirty="0"/>
              <a:t> can be represented as </a:t>
            </a:r>
            <a:r>
              <a:rPr lang="en-US" sz="2000" b="1" dirty="0" smtClean="0">
                <a:solidFill>
                  <a:srgbClr val="285F97"/>
                </a:solidFill>
                <a:latin typeface="Courier New" panose="02070309020205020404" pitchFamily="49" charset="0"/>
                <a:cs typeface="Courier New" panose="02070309020205020404" pitchFamily="49" charset="0"/>
              </a:rPr>
              <a:t>A00</a:t>
            </a:r>
            <a:r>
              <a:rPr lang="en-US" sz="2000" dirty="0" smtClean="0"/>
              <a:t>.</a:t>
            </a:r>
            <a:endParaRPr lang="en-US" sz="2000" dirty="0"/>
          </a:p>
          <a:p>
            <a:r>
              <a:rPr lang="en-US" sz="2000" b="1" dirty="0">
                <a:solidFill>
                  <a:srgbClr val="285F97"/>
                </a:solidFill>
                <a:latin typeface="Courier New" panose="02070309020205020404" pitchFamily="49" charset="0"/>
                <a:cs typeface="Courier New" panose="02070309020205020404" pitchFamily="49" charset="0"/>
              </a:rPr>
              <a:t>00AB</a:t>
            </a:r>
            <a:r>
              <a:rPr lang="en-US" sz="2000" dirty="0"/>
              <a:t> can be represented as </a:t>
            </a:r>
            <a:r>
              <a:rPr lang="en-US" sz="2000" b="1" dirty="0" smtClean="0">
                <a:solidFill>
                  <a:srgbClr val="285F97"/>
                </a:solidFill>
                <a:latin typeface="Courier New" panose="02070309020205020404" pitchFamily="49" charset="0"/>
                <a:cs typeface="Courier New" panose="02070309020205020404" pitchFamily="49" charset="0"/>
              </a:rPr>
              <a:t>AB</a:t>
            </a:r>
            <a:r>
              <a:rPr lang="en-US" sz="2000" dirty="0" smtClean="0"/>
              <a:t>.</a:t>
            </a:r>
            <a:endParaRPr lang="en-US" sz="2000" dirty="0"/>
          </a:p>
          <a:p>
            <a:pPr marL="0" indent="0">
              <a:buNone/>
            </a:pPr>
            <a:endParaRPr lang="en-US" sz="20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575" y="4315853"/>
            <a:ext cx="8086470" cy="13232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87401062"/>
      </p:ext>
    </p:extLst>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371843" y="424872"/>
            <a:ext cx="8772157" cy="838200"/>
          </a:xfrm>
        </p:spPr>
        <p:txBody>
          <a:bodyPr/>
          <a:lstStyle/>
          <a:p>
            <a:pPr eaLnBrk="1" hangingPunct="1"/>
            <a:r>
              <a:rPr lang="en-US" sz="1800" dirty="0" smtClean="0">
                <a:latin typeface="Arial" charset="0"/>
              </a:rPr>
              <a:t>IPv6 Addressing</a:t>
            </a:r>
            <a:r>
              <a:rPr lang="en-US" dirty="0">
                <a:latin typeface="Arial" charset="0"/>
              </a:rPr>
              <a:t/>
            </a:r>
            <a:br>
              <a:rPr lang="en-US" dirty="0">
                <a:latin typeface="Arial" charset="0"/>
              </a:rPr>
            </a:br>
            <a:r>
              <a:rPr lang="en-US" dirty="0" smtClean="0">
                <a:latin typeface="Arial" charset="0"/>
              </a:rPr>
              <a:t>Rule 2 - Omitting ‘All 0’ Segments</a:t>
            </a:r>
            <a:endParaRPr lang="en-US" dirty="0">
              <a:latin typeface="Arial" charset="0"/>
            </a:endParaRPr>
          </a:p>
        </p:txBody>
      </p:sp>
      <p:sp>
        <p:nvSpPr>
          <p:cNvPr id="2" name="Content Placeholder 1"/>
          <p:cNvSpPr>
            <a:spLocks noGrp="1"/>
          </p:cNvSpPr>
          <p:nvPr>
            <p:ph idx="1"/>
          </p:nvPr>
        </p:nvSpPr>
        <p:spPr>
          <a:xfrm>
            <a:off x="426720" y="1539240"/>
            <a:ext cx="8443866" cy="4970210"/>
          </a:xfrm>
        </p:spPr>
        <p:txBody>
          <a:bodyPr/>
          <a:lstStyle/>
          <a:p>
            <a:r>
              <a:rPr lang="en-US" sz="2000" dirty="0" smtClean="0"/>
              <a:t>Replace </a:t>
            </a:r>
            <a:r>
              <a:rPr lang="en-US" sz="2000" dirty="0"/>
              <a:t>any single, contiguous string of one or more </a:t>
            </a:r>
            <a:r>
              <a:rPr lang="en-US" sz="2000" dirty="0" err="1" smtClean="0"/>
              <a:t>hextets</a:t>
            </a:r>
            <a:r>
              <a:rPr lang="en-US" sz="2000" dirty="0" smtClean="0"/>
              <a:t> consisting </a:t>
            </a:r>
            <a:r>
              <a:rPr lang="en-US" sz="2000" dirty="0"/>
              <a:t>of all </a:t>
            </a:r>
            <a:r>
              <a:rPr lang="en-US" sz="2000" dirty="0" smtClean="0"/>
              <a:t>0’s with a double </a:t>
            </a:r>
            <a:r>
              <a:rPr lang="en-US" sz="2000" dirty="0"/>
              <a:t>colon </a:t>
            </a:r>
            <a:r>
              <a:rPr lang="en-US" sz="2000" dirty="0" smtClean="0"/>
              <a:t>(::).</a:t>
            </a:r>
            <a:endParaRPr lang="en-US" sz="2000" dirty="0"/>
          </a:p>
          <a:p>
            <a:r>
              <a:rPr lang="en-US" sz="2000" dirty="0" smtClean="0"/>
              <a:t>Can </a:t>
            </a:r>
            <a:r>
              <a:rPr lang="en-US" sz="2000" dirty="0"/>
              <a:t>only be used once within an </a:t>
            </a:r>
            <a:r>
              <a:rPr lang="en-US" sz="2000" dirty="0" smtClean="0"/>
              <a:t>address</a:t>
            </a:r>
          </a:p>
          <a:p>
            <a:endParaRPr lang="en-US" sz="2000" dirty="0" smtClean="0"/>
          </a:p>
          <a:p>
            <a:endParaRPr lang="en-US" sz="2000" dirty="0"/>
          </a:p>
          <a:p>
            <a:pPr marL="0" indent="0" algn="ctr">
              <a:buNone/>
            </a:pPr>
            <a:r>
              <a:rPr lang="en-US" sz="2000" dirty="0" smtClean="0"/>
              <a:t>Incorrect address: </a:t>
            </a:r>
            <a:r>
              <a:rPr lang="en-US" sz="2000" b="1" dirty="0" smtClean="0">
                <a:solidFill>
                  <a:srgbClr val="285F97"/>
                </a:solidFill>
                <a:latin typeface="Courier New" panose="02070309020205020404" pitchFamily="49" charset="0"/>
                <a:cs typeface="Courier New" panose="02070309020205020404" pitchFamily="49" charset="0"/>
              </a:rPr>
              <a:t>2001:0DB8</a:t>
            </a:r>
            <a:r>
              <a:rPr lang="en-US" sz="2000" b="1" dirty="0">
                <a:solidFill>
                  <a:srgbClr val="285F97"/>
                </a:solidFill>
                <a:latin typeface="Courier New" panose="02070309020205020404" pitchFamily="49" charset="0"/>
                <a:cs typeface="Courier New" panose="02070309020205020404" pitchFamily="49" charset="0"/>
              </a:rPr>
              <a:t>::ABCD::</a:t>
            </a:r>
            <a:r>
              <a:rPr lang="en-US" sz="2000" b="1" dirty="0" smtClean="0">
                <a:solidFill>
                  <a:srgbClr val="285F97"/>
                </a:solidFill>
                <a:latin typeface="Courier New" panose="02070309020205020404" pitchFamily="49" charset="0"/>
                <a:cs typeface="Courier New" panose="02070309020205020404" pitchFamily="49" charset="0"/>
              </a:rPr>
              <a:t>1234</a:t>
            </a:r>
            <a:endParaRPr lang="en-US" sz="2000" dirty="0" smtClean="0"/>
          </a:p>
          <a:p>
            <a:pPr marL="0" indent="0">
              <a:buNone/>
            </a:pPr>
            <a:endParaRPr lang="en-US" sz="2000" dirty="0" smtClean="0"/>
          </a:p>
          <a:p>
            <a:pPr marL="0" indent="0">
              <a:buNone/>
            </a:pPr>
            <a:endParaRPr lang="en-US" sz="2000" dirty="0"/>
          </a:p>
          <a:p>
            <a:r>
              <a:rPr lang="en-US" sz="2000" dirty="0"/>
              <a:t>Commonly known as compressed format</a:t>
            </a:r>
          </a:p>
          <a:p>
            <a:pPr marL="0" indent="0">
              <a:buNone/>
            </a:pPr>
            <a:endParaRPr lang="en-US" sz="2000" dirty="0"/>
          </a:p>
        </p:txBody>
      </p:sp>
    </p:spTree>
    <p:extLst>
      <p:ext uri="{BB962C8B-B14F-4D97-AF65-F5344CB8AC3E}">
        <p14:creationId xmlns:p14="http://schemas.microsoft.com/office/powerpoint/2010/main" val="1254732528"/>
      </p:ext>
    </p:extLst>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371843" y="424872"/>
            <a:ext cx="8772157" cy="838200"/>
          </a:xfrm>
        </p:spPr>
        <p:txBody>
          <a:bodyPr/>
          <a:lstStyle/>
          <a:p>
            <a:pPr eaLnBrk="1" hangingPunct="1"/>
            <a:r>
              <a:rPr lang="en-US" sz="1800" dirty="0" smtClean="0">
                <a:latin typeface="Arial" charset="0"/>
              </a:rPr>
              <a:t>IPv6 Addressing</a:t>
            </a:r>
            <a:r>
              <a:rPr lang="en-US" dirty="0">
                <a:latin typeface="Arial" charset="0"/>
              </a:rPr>
              <a:t/>
            </a:r>
            <a:br>
              <a:rPr lang="en-US" dirty="0">
                <a:latin typeface="Arial" charset="0"/>
              </a:rPr>
            </a:br>
            <a:r>
              <a:rPr lang="en-US" dirty="0" smtClean="0">
                <a:latin typeface="Arial" charset="0"/>
              </a:rPr>
              <a:t>Example</a:t>
            </a:r>
            <a:endParaRPr lang="en-US" dirty="0">
              <a:latin typeface="Arial" charset="0"/>
            </a:endParaRPr>
          </a:p>
        </p:txBody>
      </p:sp>
      <p:sp>
        <p:nvSpPr>
          <p:cNvPr id="2" name="Content Placeholder 1"/>
          <p:cNvSpPr>
            <a:spLocks noGrp="1"/>
          </p:cNvSpPr>
          <p:nvPr>
            <p:ph idx="1"/>
          </p:nvPr>
        </p:nvSpPr>
        <p:spPr>
          <a:xfrm>
            <a:off x="426720" y="1539240"/>
            <a:ext cx="8443866" cy="4970210"/>
          </a:xfrm>
        </p:spPr>
        <p:txBody>
          <a:bodyPr/>
          <a:lstStyle/>
          <a:p>
            <a:r>
              <a:rPr lang="en-US" dirty="0" smtClean="0"/>
              <a:t>Compress the following addresses:</a:t>
            </a:r>
          </a:p>
          <a:p>
            <a:endParaRPr lang="en-US" sz="2000" dirty="0"/>
          </a:p>
          <a:p>
            <a:pPr marL="0" indent="0">
              <a:buNone/>
            </a:pPr>
            <a:endParaRPr lang="en-US" sz="2000" dirty="0"/>
          </a:p>
          <a:p>
            <a:pPr marL="0" indent="0" algn="ctr">
              <a:buNone/>
            </a:pPr>
            <a:r>
              <a:rPr lang="en-US" sz="2700" b="1" dirty="0" smtClean="0">
                <a:solidFill>
                  <a:srgbClr val="285F97"/>
                </a:solidFill>
                <a:latin typeface="Courier New" panose="02070309020205020404" pitchFamily="49" charset="0"/>
                <a:cs typeface="Courier New" panose="02070309020205020404" pitchFamily="49" charset="0"/>
              </a:rPr>
              <a:t>2001:0DB8:0000:0000:ABCD:0000:0000:0100</a:t>
            </a:r>
          </a:p>
          <a:p>
            <a:pPr marL="0" indent="0" algn="ctr">
              <a:buNone/>
            </a:pPr>
            <a:endParaRPr lang="en-US" sz="2700" b="1" dirty="0">
              <a:solidFill>
                <a:srgbClr val="285F97"/>
              </a:solidFill>
              <a:latin typeface="Courier New" panose="02070309020205020404" pitchFamily="49" charset="0"/>
              <a:cs typeface="Courier New" panose="02070309020205020404" pitchFamily="49" charset="0"/>
            </a:endParaRPr>
          </a:p>
          <a:p>
            <a:pPr marL="0" indent="0" algn="ctr">
              <a:buNone/>
            </a:pPr>
            <a:r>
              <a:rPr lang="en-US" sz="2700" b="1" dirty="0" smtClean="0">
                <a:solidFill>
                  <a:srgbClr val="285F97"/>
                </a:solidFill>
                <a:latin typeface="Courier New" panose="02070309020205020404" pitchFamily="49" charset="0"/>
                <a:cs typeface="Courier New" panose="02070309020205020404" pitchFamily="49" charset="0"/>
              </a:rPr>
              <a:t>FE80:0000:0000:0000:0123:4567:89AB:CDEF</a:t>
            </a:r>
          </a:p>
          <a:p>
            <a:pPr marL="0" indent="0">
              <a:buNone/>
            </a:pPr>
            <a:endParaRPr lang="en-US" sz="2000" b="1" dirty="0">
              <a:solidFill>
                <a:srgbClr val="285F97"/>
              </a:solidFill>
              <a:latin typeface="Courier New" panose="02070309020205020404" pitchFamily="49" charset="0"/>
              <a:cs typeface="Courier New" panose="02070309020205020404" pitchFamily="49" charset="0"/>
            </a:endParaRPr>
          </a:p>
          <a:p>
            <a:pPr marL="0" indent="0">
              <a:buNone/>
            </a:pPr>
            <a:endParaRPr lang="en-US" sz="2000" b="1" dirty="0">
              <a:solidFill>
                <a:srgbClr val="285F97"/>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815976043"/>
      </p:ext>
    </p:extLst>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371843" y="455352"/>
            <a:ext cx="8772157" cy="838200"/>
          </a:xfrm>
        </p:spPr>
        <p:txBody>
          <a:bodyPr/>
          <a:lstStyle/>
          <a:p>
            <a:pPr eaLnBrk="1" hangingPunct="1"/>
            <a:r>
              <a:rPr lang="en-US" sz="1800" dirty="0" smtClean="0">
                <a:latin typeface="Arial" charset="0"/>
              </a:rPr>
              <a:t>IPv6 Addressing</a:t>
            </a:r>
            <a:r>
              <a:rPr lang="en-US" dirty="0">
                <a:latin typeface="Arial" charset="0"/>
              </a:rPr>
              <a:t/>
            </a:r>
            <a:br>
              <a:rPr lang="en-US" dirty="0">
                <a:latin typeface="Arial" charset="0"/>
              </a:rPr>
            </a:br>
            <a:r>
              <a:rPr lang="en-US" dirty="0" smtClean="0">
                <a:latin typeface="Arial" charset="0"/>
              </a:rPr>
              <a:t>Rule 2 - Omitting All 0 Segments (cont.)</a:t>
            </a:r>
            <a:endParaRPr lang="en-US" dirty="0">
              <a:latin typeface="Arial" charset="0"/>
            </a:endParaRPr>
          </a:p>
        </p:txBody>
      </p:sp>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5138" y="1648349"/>
            <a:ext cx="6676571" cy="27738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ontent Placeholder 1"/>
          <p:cNvSpPr>
            <a:spLocks noGrp="1"/>
          </p:cNvSpPr>
          <p:nvPr>
            <p:ph idx="1"/>
          </p:nvPr>
        </p:nvSpPr>
        <p:spPr>
          <a:xfrm>
            <a:off x="196657" y="1771584"/>
            <a:ext cx="2039813" cy="5086416"/>
          </a:xfrm>
        </p:spPr>
        <p:txBody>
          <a:bodyPr/>
          <a:lstStyle/>
          <a:p>
            <a:pPr marL="0" indent="0">
              <a:buNone/>
            </a:pPr>
            <a:r>
              <a:rPr lang="en-US" dirty="0" smtClean="0"/>
              <a:t>Example #1</a:t>
            </a:r>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r>
              <a:rPr lang="en-US" dirty="0" smtClean="0"/>
              <a:t>Example #2</a:t>
            </a:r>
            <a:endParaRPr lang="en-US" dirty="0"/>
          </a:p>
          <a:p>
            <a:pPr marL="0" indent="0">
              <a:buNone/>
            </a:pPr>
            <a:endParaRPr lang="en-US" dirty="0"/>
          </a:p>
        </p:txBody>
      </p:sp>
      <p:pic>
        <p:nvPicPr>
          <p:cNvPr id="1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56417" y="4961844"/>
            <a:ext cx="6684235" cy="12441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9426301"/>
      </p:ext>
    </p:extLst>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63912"/>
            <a:ext cx="8772157" cy="838200"/>
          </a:xfrm>
        </p:spPr>
        <p:txBody>
          <a:bodyPr/>
          <a:lstStyle/>
          <a:p>
            <a:pPr eaLnBrk="1" hangingPunct="1"/>
            <a:r>
              <a:rPr lang="en-US" sz="1800" dirty="0" smtClean="0">
                <a:latin typeface="Arial" charset="0"/>
              </a:rPr>
              <a:t>Types of IPv6 Addresses</a:t>
            </a:r>
            <a:r>
              <a:rPr lang="en-US" dirty="0">
                <a:latin typeface="Arial" charset="0"/>
              </a:rPr>
              <a:t/>
            </a:r>
            <a:br>
              <a:rPr lang="en-US" dirty="0">
                <a:latin typeface="Arial" charset="0"/>
              </a:rPr>
            </a:br>
            <a:r>
              <a:rPr lang="en-US" dirty="0" smtClean="0">
                <a:latin typeface="Arial" charset="0"/>
              </a:rPr>
              <a:t>IPv6 Prefix Length</a:t>
            </a:r>
            <a:endParaRPr lang="en-US" dirty="0">
              <a:latin typeface="Arial" charset="0"/>
            </a:endParaRPr>
          </a:p>
        </p:txBody>
      </p:sp>
      <p:sp>
        <p:nvSpPr>
          <p:cNvPr id="2" name="Content Placeholder 1"/>
          <p:cNvSpPr>
            <a:spLocks noGrp="1"/>
          </p:cNvSpPr>
          <p:nvPr>
            <p:ph idx="1"/>
          </p:nvPr>
        </p:nvSpPr>
        <p:spPr>
          <a:xfrm>
            <a:off x="411229" y="1325880"/>
            <a:ext cx="8382251" cy="4895098"/>
          </a:xfrm>
        </p:spPr>
        <p:txBody>
          <a:bodyPr/>
          <a:lstStyle/>
          <a:p>
            <a:r>
              <a:rPr lang="en-US" sz="2000" dirty="0" smtClean="0"/>
              <a:t>No dotted decimal subnet mask</a:t>
            </a:r>
          </a:p>
          <a:p>
            <a:r>
              <a:rPr lang="en-US" sz="2000" dirty="0" smtClean="0"/>
              <a:t>Prefix length indicates the network portion of an IPv6 address </a:t>
            </a:r>
          </a:p>
          <a:p>
            <a:r>
              <a:rPr lang="en-US" sz="2000" dirty="0" smtClean="0"/>
              <a:t>Format: </a:t>
            </a:r>
          </a:p>
          <a:p>
            <a:pPr marL="800100" lvl="1" indent="-342900">
              <a:buFont typeface="Wingdings" panose="05000000000000000000" pitchFamily="2" charset="2"/>
              <a:buChar char="§"/>
            </a:pPr>
            <a:r>
              <a:rPr lang="en-US" dirty="0" smtClean="0"/>
              <a:t>IPv6 address/prefix length</a:t>
            </a:r>
          </a:p>
          <a:p>
            <a:pPr marL="800100" lvl="1" indent="-342900">
              <a:buFont typeface="Wingdings" panose="05000000000000000000" pitchFamily="2" charset="2"/>
              <a:buChar char="§"/>
            </a:pPr>
            <a:r>
              <a:rPr lang="en-US" dirty="0"/>
              <a:t>P</a:t>
            </a:r>
            <a:r>
              <a:rPr lang="en-US" dirty="0" smtClean="0"/>
              <a:t>refix length can range from 0 to 128</a:t>
            </a:r>
          </a:p>
          <a:p>
            <a:pPr marL="800100" lvl="1" indent="-342900">
              <a:buFont typeface="Wingdings" panose="05000000000000000000" pitchFamily="2" charset="2"/>
              <a:buChar char="§"/>
            </a:pPr>
            <a:r>
              <a:rPr lang="en-US" dirty="0" smtClean="0"/>
              <a:t>Typical prefix length is /64</a:t>
            </a:r>
          </a:p>
        </p:txBody>
      </p:sp>
      <p:pic>
        <p:nvPicPr>
          <p:cNvPr id="921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28800" y="4532630"/>
            <a:ext cx="5473700" cy="20298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6050" y="4183380"/>
            <a:ext cx="1219200" cy="361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9979833"/>
      </p:ext>
    </p:extLst>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94392"/>
            <a:ext cx="8772157" cy="838200"/>
          </a:xfrm>
        </p:spPr>
        <p:txBody>
          <a:bodyPr/>
          <a:lstStyle/>
          <a:p>
            <a:pPr eaLnBrk="1" hangingPunct="1"/>
            <a:r>
              <a:rPr lang="en-US" sz="1800" dirty="0" smtClean="0">
                <a:latin typeface="Arial" charset="0"/>
              </a:rPr>
              <a:t>Types of IPv6 Addresses</a:t>
            </a:r>
            <a:r>
              <a:rPr lang="en-US" dirty="0">
                <a:latin typeface="Arial" charset="0"/>
              </a:rPr>
              <a:t/>
            </a:r>
            <a:br>
              <a:rPr lang="en-US" dirty="0">
                <a:latin typeface="Arial" charset="0"/>
              </a:rPr>
            </a:br>
            <a:r>
              <a:rPr lang="en-US" dirty="0" smtClean="0">
                <a:latin typeface="Arial" charset="0"/>
              </a:rPr>
              <a:t>IPv6 Address Types</a:t>
            </a:r>
            <a:endParaRPr lang="en-US" dirty="0">
              <a:latin typeface="Arial" charset="0"/>
            </a:endParaRPr>
          </a:p>
        </p:txBody>
      </p:sp>
      <p:sp>
        <p:nvSpPr>
          <p:cNvPr id="4" name="Rectangle 3"/>
          <p:cNvSpPr/>
          <p:nvPr/>
        </p:nvSpPr>
        <p:spPr>
          <a:xfrm>
            <a:off x="425994" y="1781629"/>
            <a:ext cx="8432800" cy="2139047"/>
          </a:xfrm>
          <a:prstGeom prst="rect">
            <a:avLst/>
          </a:prstGeom>
        </p:spPr>
        <p:txBody>
          <a:bodyPr wrap="square">
            <a:spAutoFit/>
          </a:bodyPr>
          <a:lstStyle/>
          <a:p>
            <a:pPr algn="l">
              <a:spcBef>
                <a:spcPts val="600"/>
              </a:spcBef>
            </a:pPr>
            <a:r>
              <a:rPr lang="en-US" sz="2000" dirty="0" smtClean="0"/>
              <a:t>Three types </a:t>
            </a:r>
            <a:r>
              <a:rPr lang="en-US" sz="2000" dirty="0"/>
              <a:t>of IPv6 addresses:</a:t>
            </a:r>
          </a:p>
          <a:p>
            <a:pPr marL="457200" indent="-457200" algn="l">
              <a:spcBef>
                <a:spcPts val="600"/>
              </a:spcBef>
              <a:buFont typeface="Wingdings" panose="05000000000000000000" pitchFamily="2" charset="2"/>
              <a:buChar char="§"/>
            </a:pPr>
            <a:r>
              <a:rPr lang="en-US" sz="2000" dirty="0" smtClean="0"/>
              <a:t>Unicast</a:t>
            </a:r>
          </a:p>
          <a:p>
            <a:pPr marL="457200" indent="-457200" algn="l">
              <a:spcBef>
                <a:spcPts val="600"/>
              </a:spcBef>
              <a:buFont typeface="Wingdings" panose="05000000000000000000" pitchFamily="2" charset="2"/>
              <a:buChar char="§"/>
            </a:pPr>
            <a:r>
              <a:rPr lang="en-US" sz="2000" dirty="0" smtClean="0"/>
              <a:t>Multicast </a:t>
            </a:r>
          </a:p>
          <a:p>
            <a:pPr marL="457200" indent="-457200" algn="l">
              <a:spcBef>
                <a:spcPts val="600"/>
              </a:spcBef>
              <a:buFont typeface="Wingdings" panose="05000000000000000000" pitchFamily="2" charset="2"/>
              <a:buChar char="§"/>
            </a:pPr>
            <a:r>
              <a:rPr lang="en-US" sz="2000" dirty="0" err="1" smtClean="0"/>
              <a:t>Anycast</a:t>
            </a:r>
            <a:endParaRPr lang="en-US" sz="2000" dirty="0"/>
          </a:p>
          <a:p>
            <a:pPr>
              <a:spcBef>
                <a:spcPts val="600"/>
              </a:spcBef>
            </a:pPr>
            <a:endParaRPr lang="en-US" sz="2000" dirty="0"/>
          </a:p>
          <a:p>
            <a:pPr algn="l">
              <a:spcBef>
                <a:spcPts val="600"/>
              </a:spcBef>
            </a:pPr>
            <a:r>
              <a:rPr lang="en-US" sz="2000" dirty="0" smtClean="0"/>
              <a:t>Note: No broadcast addresses in IPv6.</a:t>
            </a:r>
            <a:endParaRPr lang="en-US" sz="2000" dirty="0">
              <a:effectLst/>
            </a:endParaRPr>
          </a:p>
        </p:txBody>
      </p:sp>
    </p:spTree>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63912"/>
            <a:ext cx="8772157" cy="838200"/>
          </a:xfrm>
        </p:spPr>
        <p:txBody>
          <a:bodyPr/>
          <a:lstStyle/>
          <a:p>
            <a:pPr eaLnBrk="1" hangingPunct="1"/>
            <a:r>
              <a:rPr lang="en-US" sz="1800" dirty="0" smtClean="0">
                <a:latin typeface="Arial" charset="0"/>
              </a:rPr>
              <a:t>Types of IPv6 Addresses</a:t>
            </a:r>
            <a:r>
              <a:rPr lang="en-US" dirty="0">
                <a:latin typeface="Arial" charset="0"/>
              </a:rPr>
              <a:t/>
            </a:r>
            <a:br>
              <a:rPr lang="en-US" dirty="0">
                <a:latin typeface="Arial" charset="0"/>
              </a:rPr>
            </a:br>
            <a:r>
              <a:rPr lang="en-US" dirty="0">
                <a:latin typeface="Arial" charset="0"/>
              </a:rPr>
              <a:t>IPv6 </a:t>
            </a:r>
            <a:r>
              <a:rPr lang="en-US" dirty="0" smtClean="0">
                <a:latin typeface="Arial" charset="0"/>
              </a:rPr>
              <a:t>Unicast Addresses</a:t>
            </a:r>
            <a:endParaRPr lang="en-US" dirty="0">
              <a:latin typeface="Arial" charset="0"/>
            </a:endParaRPr>
          </a:p>
        </p:txBody>
      </p:sp>
      <p:pic>
        <p:nvPicPr>
          <p:cNvPr id="10242"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98768" y="1422397"/>
            <a:ext cx="6348231" cy="49895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04205247"/>
      </p:ext>
    </p:extLst>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6748" y="394392"/>
            <a:ext cx="8772157" cy="838200"/>
          </a:xfrm>
        </p:spPr>
        <p:txBody>
          <a:bodyPr/>
          <a:lstStyle/>
          <a:p>
            <a:pPr eaLnBrk="1" hangingPunct="1"/>
            <a:r>
              <a:rPr lang="en-US" sz="1800" dirty="0" smtClean="0">
                <a:latin typeface="Arial" charset="0"/>
              </a:rPr>
              <a:t>Types of IPv6 Addresses</a:t>
            </a:r>
            <a:r>
              <a:rPr lang="en-US" dirty="0">
                <a:latin typeface="Arial" charset="0"/>
              </a:rPr>
              <a:t/>
            </a:r>
            <a:br>
              <a:rPr lang="en-US" dirty="0">
                <a:latin typeface="Arial" charset="0"/>
              </a:rPr>
            </a:br>
            <a:r>
              <a:rPr lang="en-US" dirty="0">
                <a:latin typeface="Arial" charset="0"/>
              </a:rPr>
              <a:t>IPv6 </a:t>
            </a:r>
            <a:r>
              <a:rPr lang="en-US" dirty="0" smtClean="0">
                <a:latin typeface="Arial" charset="0"/>
              </a:rPr>
              <a:t>Unicast address types</a:t>
            </a:r>
            <a:endParaRPr lang="en-US" dirty="0">
              <a:latin typeface="Arial" charset="0"/>
            </a:endParaRPr>
          </a:p>
        </p:txBody>
      </p:sp>
      <p:pic>
        <p:nvPicPr>
          <p:cNvPr id="1126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47441" y="1231898"/>
            <a:ext cx="6890059" cy="54234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4876798"/>
      </p:ext>
    </p:extLst>
  </p:cSld>
  <p:clrMapOvr>
    <a:masterClrMapping/>
  </p:clrMapOvr>
  <p:transition spd="med">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63912"/>
            <a:ext cx="8772157" cy="838200"/>
          </a:xfrm>
        </p:spPr>
        <p:txBody>
          <a:bodyPr/>
          <a:lstStyle/>
          <a:p>
            <a:pPr eaLnBrk="1" hangingPunct="1"/>
            <a:r>
              <a:rPr lang="en-US" sz="1800" dirty="0" smtClean="0">
                <a:latin typeface="Arial" charset="0"/>
              </a:rPr>
              <a:t>Types of IPv6 Addresses</a:t>
            </a:r>
            <a:r>
              <a:rPr lang="en-US" dirty="0">
                <a:latin typeface="Arial" charset="0"/>
              </a:rPr>
              <a:t/>
            </a:r>
            <a:br>
              <a:rPr lang="en-US" dirty="0">
                <a:latin typeface="Arial" charset="0"/>
              </a:rPr>
            </a:br>
            <a:r>
              <a:rPr lang="en-US" dirty="0" smtClean="0">
                <a:latin typeface="Arial" charset="0"/>
              </a:rPr>
              <a:t>IPv6 Unicast Address types</a:t>
            </a:r>
            <a:endParaRPr lang="en-US" dirty="0">
              <a:latin typeface="Arial" charset="0"/>
            </a:endParaRPr>
          </a:p>
        </p:txBody>
      </p:sp>
      <p:sp>
        <p:nvSpPr>
          <p:cNvPr id="2" name="Content Placeholder 1"/>
          <p:cNvSpPr>
            <a:spLocks noGrp="1"/>
          </p:cNvSpPr>
          <p:nvPr>
            <p:ph idx="1"/>
          </p:nvPr>
        </p:nvSpPr>
        <p:spPr>
          <a:xfrm>
            <a:off x="426469" y="1465942"/>
            <a:ext cx="8412731" cy="4898365"/>
          </a:xfrm>
        </p:spPr>
        <p:txBody>
          <a:bodyPr/>
          <a:lstStyle/>
          <a:p>
            <a:pPr marL="0" indent="0">
              <a:buNone/>
            </a:pPr>
            <a:r>
              <a:rPr lang="en-US" sz="2000" b="1" dirty="0" smtClean="0"/>
              <a:t>Global </a:t>
            </a:r>
            <a:r>
              <a:rPr lang="en-US" sz="2000" b="1" dirty="0"/>
              <a:t>U</a:t>
            </a:r>
            <a:r>
              <a:rPr lang="en-US" sz="2000" b="1" dirty="0" smtClean="0"/>
              <a:t>nicast</a:t>
            </a:r>
            <a:endParaRPr lang="en-US" sz="2000" dirty="0"/>
          </a:p>
          <a:p>
            <a:pPr marL="800100" lvl="1" indent="-342900">
              <a:buFont typeface="Wingdings" panose="05000000000000000000" pitchFamily="2" charset="2"/>
              <a:buChar char="§"/>
            </a:pPr>
            <a:r>
              <a:rPr lang="en-US" dirty="0"/>
              <a:t>S</a:t>
            </a:r>
            <a:r>
              <a:rPr lang="en-US" dirty="0" smtClean="0"/>
              <a:t>imilar </a:t>
            </a:r>
            <a:r>
              <a:rPr lang="en-US" dirty="0"/>
              <a:t>to a public IPv4 </a:t>
            </a:r>
            <a:r>
              <a:rPr lang="en-US" dirty="0" smtClean="0"/>
              <a:t>address</a:t>
            </a:r>
          </a:p>
          <a:p>
            <a:pPr marL="800100" lvl="1" indent="-342900">
              <a:buFont typeface="Wingdings" panose="05000000000000000000" pitchFamily="2" charset="2"/>
              <a:buChar char="§"/>
            </a:pPr>
            <a:r>
              <a:rPr lang="en-US" dirty="0"/>
              <a:t>G</a:t>
            </a:r>
            <a:r>
              <a:rPr lang="en-US" dirty="0" smtClean="0"/>
              <a:t>lobally unique</a:t>
            </a:r>
          </a:p>
          <a:p>
            <a:pPr marL="800100" lvl="1" indent="-342900">
              <a:buFont typeface="Wingdings" panose="05000000000000000000" pitchFamily="2" charset="2"/>
              <a:buChar char="§"/>
            </a:pPr>
            <a:r>
              <a:rPr lang="en-US" dirty="0" smtClean="0"/>
              <a:t>Internet routable</a:t>
            </a:r>
          </a:p>
          <a:p>
            <a:pPr marL="800100" lvl="1" indent="-342900">
              <a:buFont typeface="Wingdings" panose="05000000000000000000" pitchFamily="2" charset="2"/>
              <a:buChar char="§"/>
            </a:pPr>
            <a:r>
              <a:rPr lang="en-US" dirty="0" smtClean="0"/>
              <a:t>Configured statically </a:t>
            </a:r>
            <a:r>
              <a:rPr lang="en-US" dirty="0"/>
              <a:t>or assigned </a:t>
            </a:r>
            <a:r>
              <a:rPr lang="en-US" dirty="0" smtClean="0"/>
              <a:t>dynamically</a:t>
            </a:r>
          </a:p>
          <a:p>
            <a:pPr marL="0" indent="0">
              <a:buNone/>
            </a:pPr>
            <a:endParaRPr lang="en-US" sz="2000" b="1" dirty="0" smtClean="0"/>
          </a:p>
          <a:p>
            <a:pPr marL="0" indent="0">
              <a:buNone/>
            </a:pPr>
            <a:r>
              <a:rPr lang="en-US" sz="2000" b="1" dirty="0" smtClean="0"/>
              <a:t>Link-local</a:t>
            </a:r>
            <a:endParaRPr lang="en-US" sz="2000" dirty="0"/>
          </a:p>
          <a:p>
            <a:pPr marL="800100" lvl="1" indent="-342900">
              <a:buFont typeface="Wingdings" panose="05000000000000000000" pitchFamily="2" charset="2"/>
              <a:buChar char="§"/>
            </a:pPr>
            <a:r>
              <a:rPr lang="en-US" dirty="0" smtClean="0"/>
              <a:t>Used </a:t>
            </a:r>
            <a:r>
              <a:rPr lang="en-US" dirty="0"/>
              <a:t>to communicate with other devices on the same local </a:t>
            </a:r>
            <a:r>
              <a:rPr lang="en-US" dirty="0" smtClean="0"/>
              <a:t>link</a:t>
            </a:r>
          </a:p>
          <a:p>
            <a:pPr marL="800100" lvl="1" indent="-342900">
              <a:buFont typeface="Wingdings" panose="05000000000000000000" pitchFamily="2" charset="2"/>
              <a:buChar char="§"/>
            </a:pPr>
            <a:r>
              <a:rPr lang="en-US" dirty="0" smtClean="0"/>
              <a:t>Uniquely confined only </a:t>
            </a:r>
            <a:r>
              <a:rPr lang="en-US" dirty="0"/>
              <a:t>to a single </a:t>
            </a:r>
            <a:r>
              <a:rPr lang="en-US" dirty="0" smtClean="0"/>
              <a:t>link</a:t>
            </a:r>
          </a:p>
          <a:p>
            <a:pPr marL="800100" lvl="1" indent="-342900">
              <a:buFont typeface="Wingdings" panose="05000000000000000000" pitchFamily="2" charset="2"/>
              <a:buChar char="§"/>
            </a:pPr>
            <a:r>
              <a:rPr lang="en-US" dirty="0" smtClean="0"/>
              <a:t>Not </a:t>
            </a:r>
            <a:r>
              <a:rPr lang="en-US" dirty="0"/>
              <a:t>routable beyond the </a:t>
            </a:r>
            <a:r>
              <a:rPr lang="en-US" dirty="0" smtClean="0"/>
              <a:t>link</a:t>
            </a:r>
          </a:p>
        </p:txBody>
      </p:sp>
    </p:spTree>
    <p:extLst>
      <p:ext uri="{BB962C8B-B14F-4D97-AF65-F5344CB8AC3E}">
        <p14:creationId xmlns:p14="http://schemas.microsoft.com/office/powerpoint/2010/main" val="2346594877"/>
      </p:ext>
    </p:extLst>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6748" y="348672"/>
            <a:ext cx="8772157" cy="838200"/>
          </a:xfrm>
        </p:spPr>
        <p:txBody>
          <a:bodyPr/>
          <a:lstStyle/>
          <a:p>
            <a:pPr eaLnBrk="1" hangingPunct="1"/>
            <a:r>
              <a:rPr lang="en-US" sz="1800" dirty="0" smtClean="0">
                <a:latin typeface="Arial" charset="0"/>
              </a:rPr>
              <a:t>Types of IPv6 Addresses</a:t>
            </a:r>
            <a:r>
              <a:rPr lang="en-US" dirty="0">
                <a:latin typeface="Arial" charset="0"/>
              </a:rPr>
              <a:t/>
            </a:r>
            <a:br>
              <a:rPr lang="en-US" dirty="0">
                <a:latin typeface="Arial" charset="0"/>
              </a:rPr>
            </a:br>
            <a:r>
              <a:rPr lang="en-US" dirty="0" smtClean="0">
                <a:latin typeface="Arial" charset="0"/>
              </a:rPr>
              <a:t>IPv6 Unicast Addresses (cont.)</a:t>
            </a:r>
            <a:endParaRPr lang="en-US" dirty="0">
              <a:latin typeface="Arial" charset="0"/>
            </a:endParaRPr>
          </a:p>
        </p:txBody>
      </p:sp>
      <p:sp>
        <p:nvSpPr>
          <p:cNvPr id="2" name="Content Placeholder 1"/>
          <p:cNvSpPr>
            <a:spLocks noGrp="1"/>
          </p:cNvSpPr>
          <p:nvPr>
            <p:ph idx="1"/>
          </p:nvPr>
        </p:nvSpPr>
        <p:spPr>
          <a:xfrm>
            <a:off x="426469" y="1432560"/>
            <a:ext cx="8336531" cy="4931747"/>
          </a:xfrm>
        </p:spPr>
        <p:txBody>
          <a:bodyPr/>
          <a:lstStyle/>
          <a:p>
            <a:pPr marL="228600" indent="-228600">
              <a:buNone/>
            </a:pPr>
            <a:r>
              <a:rPr lang="en-US" sz="2000" b="1" dirty="0"/>
              <a:t>Loopback</a:t>
            </a:r>
          </a:p>
          <a:p>
            <a:pPr marL="342900" lvl="1" indent="-342900">
              <a:buFont typeface="Wingdings" panose="05000000000000000000" pitchFamily="2" charset="2"/>
              <a:buChar char="§"/>
            </a:pPr>
            <a:r>
              <a:rPr lang="en-US" dirty="0" smtClean="0"/>
              <a:t>Used </a:t>
            </a:r>
            <a:r>
              <a:rPr lang="en-US" dirty="0"/>
              <a:t>by a host to send a packet to itself and cannot be assigned to a physical </a:t>
            </a:r>
            <a:r>
              <a:rPr lang="en-US" dirty="0" smtClean="0"/>
              <a:t>interface.</a:t>
            </a:r>
          </a:p>
          <a:p>
            <a:pPr marL="342900" lvl="1" indent="-342900">
              <a:buFont typeface="Wingdings" panose="05000000000000000000" pitchFamily="2" charset="2"/>
              <a:buChar char="§"/>
            </a:pPr>
            <a:r>
              <a:rPr lang="en-US" dirty="0"/>
              <a:t>P</a:t>
            </a:r>
            <a:r>
              <a:rPr lang="en-US" dirty="0" smtClean="0"/>
              <a:t>ing </a:t>
            </a:r>
            <a:r>
              <a:rPr lang="en-US" dirty="0"/>
              <a:t>an IPv6 loopback address to test </a:t>
            </a:r>
            <a:r>
              <a:rPr lang="en-US" dirty="0" smtClean="0"/>
              <a:t>the TCP/IP configuration</a:t>
            </a:r>
          </a:p>
          <a:p>
            <a:pPr marL="342900" lvl="1" indent="-342900">
              <a:buFont typeface="Wingdings" panose="05000000000000000000" pitchFamily="2" charset="2"/>
              <a:buChar char="§"/>
            </a:pPr>
            <a:r>
              <a:rPr lang="en-US" dirty="0" smtClean="0"/>
              <a:t>All-0s </a:t>
            </a:r>
            <a:r>
              <a:rPr lang="en-US" dirty="0"/>
              <a:t>except for the last bit, represented as </a:t>
            </a:r>
            <a:r>
              <a:rPr lang="en-US" b="1" dirty="0">
                <a:solidFill>
                  <a:srgbClr val="285F97"/>
                </a:solidFill>
                <a:latin typeface="Courier New" panose="02070309020205020404" pitchFamily="49" charset="0"/>
                <a:cs typeface="Courier New" panose="02070309020205020404" pitchFamily="49" charset="0"/>
              </a:rPr>
              <a:t>::1/128 </a:t>
            </a:r>
            <a:r>
              <a:rPr lang="en-US" dirty="0"/>
              <a:t>or just </a:t>
            </a:r>
            <a:r>
              <a:rPr lang="en-US" b="1" dirty="0">
                <a:solidFill>
                  <a:srgbClr val="285F97"/>
                </a:solidFill>
                <a:latin typeface="Courier New" panose="02070309020205020404" pitchFamily="49" charset="0"/>
                <a:cs typeface="Courier New" panose="02070309020205020404" pitchFamily="49" charset="0"/>
              </a:rPr>
              <a:t>::</a:t>
            </a:r>
            <a:r>
              <a:rPr lang="en-US" b="1" dirty="0" smtClean="0">
                <a:solidFill>
                  <a:srgbClr val="285F97"/>
                </a:solidFill>
                <a:latin typeface="Courier New" panose="02070309020205020404" pitchFamily="49" charset="0"/>
                <a:cs typeface="Courier New" panose="02070309020205020404" pitchFamily="49" charset="0"/>
              </a:rPr>
              <a:t>1</a:t>
            </a:r>
            <a:endParaRPr lang="en-US" dirty="0"/>
          </a:p>
          <a:p>
            <a:pPr marL="228600" indent="-228600">
              <a:buNone/>
            </a:pPr>
            <a:r>
              <a:rPr lang="en-US" sz="2000" b="1" dirty="0" smtClean="0"/>
              <a:t>Unspecified Address </a:t>
            </a:r>
            <a:endParaRPr lang="en-US" sz="2000" b="1" dirty="0"/>
          </a:p>
          <a:p>
            <a:pPr marL="342900" lvl="1" indent="-342900">
              <a:buFont typeface="Wingdings" panose="05000000000000000000" pitchFamily="2" charset="2"/>
              <a:buChar char="§"/>
            </a:pPr>
            <a:r>
              <a:rPr lang="en-US" dirty="0" smtClean="0"/>
              <a:t>All-0’s </a:t>
            </a:r>
            <a:r>
              <a:rPr lang="en-US" dirty="0"/>
              <a:t>address represented </a:t>
            </a:r>
            <a:r>
              <a:rPr lang="en-US" dirty="0" smtClean="0"/>
              <a:t>as </a:t>
            </a:r>
            <a:r>
              <a:rPr lang="en-US" b="1" dirty="0">
                <a:solidFill>
                  <a:srgbClr val="285F97"/>
                </a:solidFill>
                <a:latin typeface="Courier New" panose="02070309020205020404" pitchFamily="49" charset="0"/>
                <a:cs typeface="Courier New" panose="02070309020205020404" pitchFamily="49" charset="0"/>
              </a:rPr>
              <a:t>::/128 </a:t>
            </a:r>
            <a:r>
              <a:rPr lang="en-US" dirty="0"/>
              <a:t>or just </a:t>
            </a:r>
            <a:r>
              <a:rPr lang="en-US" b="1" dirty="0" smtClean="0">
                <a:solidFill>
                  <a:srgbClr val="285F97"/>
                </a:solidFill>
                <a:latin typeface="Courier New" panose="02070309020205020404" pitchFamily="49" charset="0"/>
                <a:cs typeface="Courier New" panose="02070309020205020404" pitchFamily="49" charset="0"/>
              </a:rPr>
              <a:t>:: </a:t>
            </a:r>
          </a:p>
          <a:p>
            <a:pPr marL="342900" lvl="1" indent="-342900">
              <a:buFont typeface="Wingdings" panose="05000000000000000000" pitchFamily="2" charset="2"/>
              <a:buChar char="§"/>
            </a:pPr>
            <a:r>
              <a:rPr lang="en-US" dirty="0"/>
              <a:t>C</a:t>
            </a:r>
            <a:r>
              <a:rPr lang="en-US" dirty="0" smtClean="0"/>
              <a:t>annot </a:t>
            </a:r>
            <a:r>
              <a:rPr lang="en-US" dirty="0"/>
              <a:t>be assigned to an </a:t>
            </a:r>
            <a:r>
              <a:rPr lang="en-US" dirty="0" smtClean="0"/>
              <a:t>interface</a:t>
            </a:r>
          </a:p>
          <a:p>
            <a:pPr marL="342900" lvl="1" indent="-342900">
              <a:buFont typeface="Wingdings" panose="05000000000000000000" pitchFamily="2" charset="2"/>
              <a:buChar char="§"/>
            </a:pPr>
            <a:r>
              <a:rPr lang="en-US" dirty="0"/>
              <a:t>O</a:t>
            </a:r>
            <a:r>
              <a:rPr lang="en-US" dirty="0" smtClean="0"/>
              <a:t>nly used </a:t>
            </a:r>
            <a:r>
              <a:rPr lang="en-US" dirty="0"/>
              <a:t>as a source </a:t>
            </a:r>
            <a:r>
              <a:rPr lang="en-US" dirty="0" smtClean="0"/>
              <a:t>address when:</a:t>
            </a:r>
          </a:p>
          <a:p>
            <a:pPr marL="682625" lvl="2" indent="-342900" algn="ctr">
              <a:buFont typeface="Wingdings" panose="05000000000000000000" pitchFamily="2" charset="2"/>
              <a:buChar char="§"/>
            </a:pPr>
            <a:r>
              <a:rPr lang="en-US" dirty="0" smtClean="0"/>
              <a:t>Device doesn’t have a permanent address yet</a:t>
            </a:r>
          </a:p>
          <a:p>
            <a:pPr marL="1030288" lvl="4" indent="0" algn="ctr"/>
            <a:r>
              <a:rPr lang="en-US" dirty="0"/>
              <a:t>o</a:t>
            </a:r>
            <a:r>
              <a:rPr lang="en-US" dirty="0" smtClean="0"/>
              <a:t>r</a:t>
            </a:r>
          </a:p>
          <a:p>
            <a:pPr marL="682625" lvl="2" indent="-342900" algn="ctr">
              <a:buFont typeface="Wingdings" panose="05000000000000000000" pitchFamily="2" charset="2"/>
              <a:buChar char="§"/>
            </a:pPr>
            <a:r>
              <a:rPr lang="en-US" dirty="0" smtClean="0"/>
              <a:t>Source of packet is irrelevant to the destination</a:t>
            </a:r>
          </a:p>
        </p:txBody>
      </p:sp>
    </p:spTree>
    <p:extLst>
      <p:ext uri="{BB962C8B-B14F-4D97-AF65-F5344CB8AC3E}">
        <p14:creationId xmlns:p14="http://schemas.microsoft.com/office/powerpoint/2010/main" val="346039524"/>
      </p:ext>
    </p:extLst>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63912"/>
            <a:ext cx="8772157" cy="838200"/>
          </a:xfrm>
        </p:spPr>
        <p:txBody>
          <a:bodyPr/>
          <a:lstStyle/>
          <a:p>
            <a:pPr eaLnBrk="1" hangingPunct="1"/>
            <a:r>
              <a:rPr lang="en-US" sz="1800" dirty="0" smtClean="0">
                <a:latin typeface="Arial" charset="0"/>
              </a:rPr>
              <a:t>Types of IPv6 Addresses</a:t>
            </a:r>
            <a:r>
              <a:rPr lang="en-US" dirty="0">
                <a:latin typeface="Arial" charset="0"/>
              </a:rPr>
              <a:t/>
            </a:r>
            <a:br>
              <a:rPr lang="en-US" dirty="0">
                <a:latin typeface="Arial" charset="0"/>
              </a:rPr>
            </a:br>
            <a:r>
              <a:rPr lang="en-US" dirty="0" smtClean="0">
                <a:latin typeface="Arial" charset="0"/>
              </a:rPr>
              <a:t>IPv6 Unicast Addresses (cont.)</a:t>
            </a:r>
            <a:endParaRPr lang="en-US" dirty="0">
              <a:latin typeface="Arial" charset="0"/>
            </a:endParaRPr>
          </a:p>
        </p:txBody>
      </p:sp>
      <p:sp>
        <p:nvSpPr>
          <p:cNvPr id="2" name="Content Placeholder 1"/>
          <p:cNvSpPr>
            <a:spLocks noGrp="1"/>
          </p:cNvSpPr>
          <p:nvPr>
            <p:ph idx="1"/>
          </p:nvPr>
        </p:nvSpPr>
        <p:spPr>
          <a:xfrm>
            <a:off x="411229" y="1465942"/>
            <a:ext cx="8321291" cy="4898365"/>
          </a:xfrm>
        </p:spPr>
        <p:txBody>
          <a:bodyPr/>
          <a:lstStyle/>
          <a:p>
            <a:pPr marL="0" indent="0">
              <a:buNone/>
            </a:pPr>
            <a:r>
              <a:rPr lang="en-US" sz="2000" b="1" dirty="0" smtClean="0"/>
              <a:t>Unique </a:t>
            </a:r>
            <a:r>
              <a:rPr lang="en-US" sz="2000" b="1" dirty="0"/>
              <a:t>L</a:t>
            </a:r>
            <a:r>
              <a:rPr lang="en-US" sz="2000" b="1" dirty="0" smtClean="0"/>
              <a:t>ocal</a:t>
            </a:r>
            <a:endParaRPr lang="en-US" sz="2000" dirty="0"/>
          </a:p>
          <a:p>
            <a:pPr marL="800100" lvl="1" indent="-342900">
              <a:buFont typeface="Wingdings" panose="05000000000000000000" pitchFamily="2" charset="2"/>
              <a:buChar char="§"/>
            </a:pPr>
            <a:r>
              <a:rPr lang="en-US" dirty="0" smtClean="0"/>
              <a:t>Similar to private </a:t>
            </a:r>
            <a:r>
              <a:rPr lang="en-US" dirty="0"/>
              <a:t>addresses for </a:t>
            </a:r>
            <a:r>
              <a:rPr lang="en-US" dirty="0" smtClean="0"/>
              <a:t>IPv4</a:t>
            </a:r>
          </a:p>
          <a:p>
            <a:pPr marL="800100" lvl="1" indent="-342900">
              <a:buFont typeface="Wingdings" panose="05000000000000000000" pitchFamily="2" charset="2"/>
              <a:buChar char="§"/>
            </a:pPr>
            <a:r>
              <a:rPr lang="en-US" dirty="0" smtClean="0"/>
              <a:t>For local </a:t>
            </a:r>
            <a:r>
              <a:rPr lang="en-US" dirty="0"/>
              <a:t>addressing within a site or between a limited number of </a:t>
            </a:r>
            <a:r>
              <a:rPr lang="en-US" dirty="0" smtClean="0"/>
              <a:t>sites</a:t>
            </a:r>
          </a:p>
          <a:p>
            <a:pPr marL="800100" lvl="1" indent="-342900">
              <a:buFont typeface="Wingdings" panose="05000000000000000000" pitchFamily="2" charset="2"/>
              <a:buChar char="§"/>
            </a:pPr>
            <a:r>
              <a:rPr lang="en-US" dirty="0" smtClean="0"/>
              <a:t>Not Internet routable</a:t>
            </a:r>
          </a:p>
          <a:p>
            <a:pPr marL="800100" lvl="1" indent="-342900">
              <a:buFont typeface="Wingdings" panose="05000000000000000000" pitchFamily="2" charset="2"/>
              <a:buChar char="§"/>
            </a:pPr>
            <a:r>
              <a:rPr lang="en-US" dirty="0" smtClean="0"/>
              <a:t>Range:  </a:t>
            </a:r>
            <a:r>
              <a:rPr lang="en-US" b="1" dirty="0">
                <a:solidFill>
                  <a:srgbClr val="285F97"/>
                </a:solidFill>
                <a:latin typeface="Courier New" panose="02070309020205020404" pitchFamily="49" charset="0"/>
                <a:cs typeface="Courier New" panose="02070309020205020404" pitchFamily="49" charset="0"/>
              </a:rPr>
              <a:t>FC00::/7 </a:t>
            </a:r>
            <a:r>
              <a:rPr lang="en-US" dirty="0"/>
              <a:t>to </a:t>
            </a:r>
            <a:r>
              <a:rPr lang="en-US" b="1" dirty="0">
                <a:solidFill>
                  <a:srgbClr val="285F97"/>
                </a:solidFill>
                <a:latin typeface="Courier New" panose="02070309020205020404" pitchFamily="49" charset="0"/>
                <a:cs typeface="Courier New" panose="02070309020205020404" pitchFamily="49" charset="0"/>
              </a:rPr>
              <a:t>FDFF::/</a:t>
            </a:r>
            <a:r>
              <a:rPr lang="en-US" b="1" dirty="0" smtClean="0">
                <a:solidFill>
                  <a:srgbClr val="285F97"/>
                </a:solidFill>
                <a:latin typeface="Courier New" panose="02070309020205020404" pitchFamily="49" charset="0"/>
                <a:cs typeface="Courier New" panose="02070309020205020404" pitchFamily="49" charset="0"/>
              </a:rPr>
              <a:t>7</a:t>
            </a:r>
            <a:endParaRPr lang="en-US" dirty="0"/>
          </a:p>
          <a:p>
            <a:pPr marL="0" indent="0">
              <a:buNone/>
            </a:pPr>
            <a:endParaRPr lang="en-US" sz="2000" b="1" dirty="0" smtClean="0"/>
          </a:p>
          <a:p>
            <a:pPr marL="0" indent="0">
              <a:buNone/>
            </a:pPr>
            <a:r>
              <a:rPr lang="en-US" sz="2000" b="1" dirty="0" smtClean="0"/>
              <a:t>IPv4 Embedded </a:t>
            </a:r>
            <a:r>
              <a:rPr lang="en-US" sz="2000" dirty="0" smtClean="0"/>
              <a:t>(not covered at CCNA level)</a:t>
            </a:r>
          </a:p>
          <a:p>
            <a:pPr marL="800100" lvl="1" indent="-342900">
              <a:buFont typeface="Wingdings" panose="05000000000000000000" pitchFamily="2" charset="2"/>
              <a:buChar char="§"/>
            </a:pPr>
            <a:r>
              <a:rPr lang="en-US" dirty="0" smtClean="0"/>
              <a:t>Used </a:t>
            </a:r>
            <a:r>
              <a:rPr lang="en-US" dirty="0"/>
              <a:t>to help transition from IPv4 to </a:t>
            </a:r>
            <a:r>
              <a:rPr lang="en-US" dirty="0" smtClean="0"/>
              <a:t>IPv6.</a:t>
            </a:r>
            <a:endParaRPr lang="en-US" dirty="0">
              <a:effectLst/>
            </a:endParaRPr>
          </a:p>
        </p:txBody>
      </p:sp>
    </p:spTree>
    <p:extLst>
      <p:ext uri="{BB962C8B-B14F-4D97-AF65-F5344CB8AC3E}">
        <p14:creationId xmlns:p14="http://schemas.microsoft.com/office/powerpoint/2010/main" val="3003209735"/>
      </p:ext>
    </p:extLst>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63912"/>
            <a:ext cx="8772157" cy="838200"/>
          </a:xfrm>
        </p:spPr>
        <p:txBody>
          <a:bodyPr/>
          <a:lstStyle/>
          <a:p>
            <a:pPr eaLnBrk="1" hangingPunct="1"/>
            <a:r>
              <a:rPr lang="en-US" sz="1800" dirty="0" smtClean="0">
                <a:latin typeface="Arial" charset="0"/>
              </a:rPr>
              <a:t>Types of IPv6 Addresses</a:t>
            </a:r>
            <a:r>
              <a:rPr lang="en-US" dirty="0">
                <a:latin typeface="Arial" charset="0"/>
              </a:rPr>
              <a:t/>
            </a:r>
            <a:br>
              <a:rPr lang="en-US" dirty="0">
                <a:latin typeface="Arial" charset="0"/>
              </a:rPr>
            </a:br>
            <a:r>
              <a:rPr lang="en-US" dirty="0" smtClean="0">
                <a:latin typeface="Arial" charset="0"/>
              </a:rPr>
              <a:t>IPv6 Link-Local Unicast Addresses</a:t>
            </a:r>
            <a:endParaRPr lang="en-US" dirty="0">
              <a:latin typeface="Arial" charset="0"/>
            </a:endParaRPr>
          </a:p>
        </p:txBody>
      </p:sp>
      <p:sp>
        <p:nvSpPr>
          <p:cNvPr id="2" name="Content Placeholder 1"/>
          <p:cNvSpPr>
            <a:spLocks noGrp="1"/>
          </p:cNvSpPr>
          <p:nvPr>
            <p:ph idx="1"/>
          </p:nvPr>
        </p:nvSpPr>
        <p:spPr>
          <a:xfrm>
            <a:off x="426720" y="1478279"/>
            <a:ext cx="8168640" cy="4856999"/>
          </a:xfrm>
        </p:spPr>
        <p:txBody>
          <a:bodyPr/>
          <a:lstStyle/>
          <a:p>
            <a:r>
              <a:rPr lang="en-US" sz="2000" dirty="0"/>
              <a:t>Every IPv6-enabled </a:t>
            </a:r>
            <a:r>
              <a:rPr lang="en-US" sz="2000" dirty="0" smtClean="0"/>
              <a:t>interface </a:t>
            </a:r>
            <a:r>
              <a:rPr lang="en-US" sz="2000" dirty="0"/>
              <a:t>is </a:t>
            </a:r>
            <a:r>
              <a:rPr lang="en-US" sz="2000" dirty="0" smtClean="0"/>
              <a:t>required to </a:t>
            </a:r>
            <a:r>
              <a:rPr lang="en-US" sz="2000" dirty="0"/>
              <a:t>have a link-local address</a:t>
            </a:r>
          </a:p>
          <a:p>
            <a:r>
              <a:rPr lang="en-US" sz="2000" dirty="0" smtClean="0"/>
              <a:t>Enables device to </a:t>
            </a:r>
            <a:r>
              <a:rPr lang="en-US" sz="2000" dirty="0"/>
              <a:t>communicate with other IPv6-enabled devices on the same link </a:t>
            </a:r>
            <a:r>
              <a:rPr lang="en-US" sz="2000" dirty="0" smtClean="0"/>
              <a:t>(subnet)</a:t>
            </a:r>
          </a:p>
          <a:p>
            <a:r>
              <a:rPr lang="en-US" sz="2000" b="1" dirty="0" smtClean="0">
                <a:solidFill>
                  <a:srgbClr val="285F97"/>
                </a:solidFill>
                <a:latin typeface="Courier New" panose="02070309020205020404" pitchFamily="49" charset="0"/>
                <a:cs typeface="Courier New" panose="02070309020205020404" pitchFamily="49" charset="0"/>
              </a:rPr>
              <a:t>FE80</a:t>
            </a:r>
            <a:r>
              <a:rPr lang="en-US" sz="2000" b="1" dirty="0">
                <a:solidFill>
                  <a:srgbClr val="285F97"/>
                </a:solidFill>
                <a:latin typeface="Courier New" panose="02070309020205020404" pitchFamily="49" charset="0"/>
                <a:cs typeface="Courier New" panose="02070309020205020404" pitchFamily="49" charset="0"/>
              </a:rPr>
              <a:t>::/10 </a:t>
            </a:r>
            <a:r>
              <a:rPr lang="en-US" sz="2000" dirty="0" smtClean="0"/>
              <a:t>range</a:t>
            </a:r>
          </a:p>
          <a:p>
            <a:r>
              <a:rPr lang="en-US" sz="2000" dirty="0" smtClean="0"/>
              <a:t>First </a:t>
            </a:r>
            <a:r>
              <a:rPr lang="en-US" sz="2000" dirty="0"/>
              <a:t>10 bits are </a:t>
            </a:r>
            <a:r>
              <a:rPr lang="en-US" sz="2000" b="1" dirty="0">
                <a:solidFill>
                  <a:srgbClr val="285F97"/>
                </a:solidFill>
                <a:latin typeface="Courier New" panose="02070309020205020404" pitchFamily="49" charset="0"/>
                <a:cs typeface="Courier New" panose="02070309020205020404" pitchFamily="49" charset="0"/>
              </a:rPr>
              <a:t>1111 1110 10xx </a:t>
            </a:r>
            <a:r>
              <a:rPr lang="en-US" sz="2000" b="1" dirty="0" err="1" smtClean="0">
                <a:solidFill>
                  <a:srgbClr val="285F97"/>
                </a:solidFill>
                <a:latin typeface="Courier New" panose="02070309020205020404" pitchFamily="49" charset="0"/>
                <a:cs typeface="Courier New" panose="02070309020205020404" pitchFamily="49" charset="0"/>
              </a:rPr>
              <a:t>xxxx</a:t>
            </a:r>
            <a:endParaRPr lang="en-US" sz="2000" b="1" dirty="0" smtClean="0">
              <a:solidFill>
                <a:srgbClr val="285F97"/>
              </a:solidFill>
              <a:latin typeface="Courier New" panose="02070309020205020404" pitchFamily="49" charset="0"/>
              <a:cs typeface="Courier New" panose="02070309020205020404" pitchFamily="49" charset="0"/>
            </a:endParaRPr>
          </a:p>
          <a:p>
            <a:pPr lvl="1"/>
            <a:r>
              <a:rPr lang="en-US" dirty="0" smtClean="0">
                <a:cs typeface="Courier New" panose="02070309020205020404" pitchFamily="49" charset="0"/>
              </a:rPr>
              <a:t>So first </a:t>
            </a:r>
            <a:r>
              <a:rPr lang="en-US" dirty="0" err="1" smtClean="0">
                <a:cs typeface="Courier New" panose="02070309020205020404" pitchFamily="49" charset="0"/>
              </a:rPr>
              <a:t>Hextet</a:t>
            </a:r>
            <a:r>
              <a:rPr lang="en-US" dirty="0" smtClean="0">
                <a:cs typeface="Courier New" panose="02070309020205020404" pitchFamily="49" charset="0"/>
              </a:rPr>
              <a:t> can range:</a:t>
            </a:r>
          </a:p>
          <a:p>
            <a:r>
              <a:rPr lang="en-US" sz="1800" b="1" dirty="0" smtClean="0">
                <a:solidFill>
                  <a:srgbClr val="285F97"/>
                </a:solidFill>
                <a:latin typeface="Courier New" panose="02070309020205020404" pitchFamily="49" charset="0"/>
                <a:cs typeface="Courier New" panose="02070309020205020404" pitchFamily="49" charset="0"/>
              </a:rPr>
              <a:t>1111 </a:t>
            </a:r>
            <a:r>
              <a:rPr lang="en-US" sz="1800" b="1" dirty="0">
                <a:solidFill>
                  <a:srgbClr val="285F97"/>
                </a:solidFill>
                <a:latin typeface="Courier New" panose="02070309020205020404" pitchFamily="49" charset="0"/>
                <a:cs typeface="Courier New" panose="02070309020205020404" pitchFamily="49" charset="0"/>
              </a:rPr>
              <a:t>1110 1000 0000 (FE80) </a:t>
            </a:r>
            <a:r>
              <a:rPr lang="en-US" sz="1800" b="1" dirty="0" smtClean="0">
                <a:solidFill>
                  <a:srgbClr val="285F97"/>
                </a:solidFill>
                <a:latin typeface="Courier New" panose="02070309020205020404" pitchFamily="49" charset="0"/>
                <a:cs typeface="Courier New" panose="02070309020205020404" pitchFamily="49" charset="0"/>
              </a:rPr>
              <a:t>- </a:t>
            </a:r>
            <a:r>
              <a:rPr lang="en-US" sz="1800" b="1" dirty="0">
                <a:solidFill>
                  <a:srgbClr val="285F97"/>
                </a:solidFill>
                <a:latin typeface="Courier New" panose="02070309020205020404" pitchFamily="49" charset="0"/>
                <a:cs typeface="Courier New" panose="02070309020205020404" pitchFamily="49" charset="0"/>
              </a:rPr>
              <a:t>1111 1110 1011 1111 (FEBF</a:t>
            </a:r>
            <a:r>
              <a:rPr lang="en-US" sz="1800" b="1" dirty="0" smtClean="0">
                <a:solidFill>
                  <a:srgbClr val="285F97"/>
                </a:solidFill>
                <a:latin typeface="Courier New" panose="02070309020205020404" pitchFamily="49" charset="0"/>
                <a:cs typeface="Courier New" panose="02070309020205020404" pitchFamily="49" charset="0"/>
              </a:rPr>
              <a:t>) </a:t>
            </a:r>
          </a:p>
        </p:txBody>
      </p:sp>
      <p:sp>
        <p:nvSpPr>
          <p:cNvPr id="5" name="TextBox 4"/>
          <p:cNvSpPr txBox="1"/>
          <p:nvPr/>
        </p:nvSpPr>
        <p:spPr>
          <a:xfrm>
            <a:off x="4057650" y="-762000"/>
            <a:ext cx="4057650" cy="424732"/>
          </a:xfrm>
          <a:prstGeom prst="rect">
            <a:avLst/>
          </a:prstGeom>
          <a:noFill/>
        </p:spPr>
        <p:txBody>
          <a:bodyPr wrap="square" rtlCol="0">
            <a:spAutoFit/>
          </a:bodyPr>
          <a:lstStyle/>
          <a:p>
            <a:r>
              <a:rPr lang="en-US" b="1" dirty="0" smtClean="0">
                <a:solidFill>
                  <a:srgbClr val="FF0000"/>
                </a:solidFill>
              </a:rPr>
              <a:t>Add a header</a:t>
            </a:r>
            <a:endParaRPr lang="en-US" b="1" dirty="0">
              <a:solidFill>
                <a:srgbClr val="FF0000"/>
              </a:solidFill>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4917" y="4425949"/>
            <a:ext cx="6600095" cy="214503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69665033"/>
      </p:ext>
    </p:extLst>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416652" y="379152"/>
            <a:ext cx="8772157" cy="838200"/>
          </a:xfrm>
        </p:spPr>
        <p:txBody>
          <a:bodyPr/>
          <a:lstStyle/>
          <a:p>
            <a:pPr eaLnBrk="1" hangingPunct="1"/>
            <a:r>
              <a:rPr lang="en-US" sz="1800" dirty="0" smtClean="0">
                <a:latin typeface="Arial" charset="0"/>
              </a:rPr>
              <a:t>Types of IPv6 Addresses</a:t>
            </a:r>
            <a:r>
              <a:rPr lang="en-US" dirty="0">
                <a:latin typeface="Arial" charset="0"/>
              </a:rPr>
              <a:t/>
            </a:r>
            <a:br>
              <a:rPr lang="en-US" dirty="0">
                <a:latin typeface="Arial" charset="0"/>
              </a:rPr>
            </a:br>
            <a:r>
              <a:rPr lang="en-US" dirty="0" smtClean="0">
                <a:latin typeface="Arial" charset="0"/>
              </a:rPr>
              <a:t>IPv6 Link-Local Unicast Addresses (cont.)</a:t>
            </a:r>
            <a:endParaRPr lang="en-US" dirty="0">
              <a:latin typeface="Arial" charset="0"/>
            </a:endParaRPr>
          </a:p>
        </p:txBody>
      </p:sp>
      <p:pic>
        <p:nvPicPr>
          <p:cNvPr id="1229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6434" y="1244599"/>
            <a:ext cx="5606066" cy="5349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2358537"/>
      </p:ext>
    </p:extLst>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402323" y="409632"/>
            <a:ext cx="8604517" cy="855288"/>
          </a:xfrm>
        </p:spPr>
        <p:txBody>
          <a:bodyPr/>
          <a:lstStyle/>
          <a:p>
            <a:pPr eaLnBrk="1" hangingPunct="1"/>
            <a:r>
              <a:rPr lang="en-US" sz="1800" dirty="0" smtClean="0">
                <a:latin typeface="Arial" charset="0"/>
              </a:rPr>
              <a:t>IPv6 Unicast Addresses</a:t>
            </a:r>
            <a:r>
              <a:rPr lang="en-US" dirty="0">
                <a:latin typeface="Arial" charset="0"/>
              </a:rPr>
              <a:t/>
            </a:r>
            <a:br>
              <a:rPr lang="en-US" dirty="0">
                <a:latin typeface="Arial" charset="0"/>
              </a:rPr>
            </a:br>
            <a:r>
              <a:rPr lang="en-US" sz="2800" dirty="0" smtClean="0">
                <a:latin typeface="Arial" charset="0"/>
              </a:rPr>
              <a:t>Structure of an IPv6 </a:t>
            </a:r>
            <a:r>
              <a:rPr lang="en-US" sz="2800" dirty="0" smtClean="0">
                <a:solidFill>
                  <a:schemeClr val="tx1"/>
                </a:solidFill>
                <a:latin typeface="Arial" charset="0"/>
              </a:rPr>
              <a:t>Global Unicast Address</a:t>
            </a:r>
            <a:endParaRPr lang="en-US" sz="2800" dirty="0">
              <a:solidFill>
                <a:schemeClr val="tx1"/>
              </a:solidFill>
              <a:latin typeface="Arial" charset="0"/>
            </a:endParaRPr>
          </a:p>
        </p:txBody>
      </p:sp>
      <p:sp>
        <p:nvSpPr>
          <p:cNvPr id="2" name="Content Placeholder 1"/>
          <p:cNvSpPr>
            <a:spLocks noGrp="1"/>
          </p:cNvSpPr>
          <p:nvPr>
            <p:ph idx="1"/>
          </p:nvPr>
        </p:nvSpPr>
        <p:spPr>
          <a:xfrm>
            <a:off x="410323" y="1440452"/>
            <a:ext cx="8398397" cy="5086416"/>
          </a:xfrm>
        </p:spPr>
        <p:txBody>
          <a:bodyPr/>
          <a:lstStyle/>
          <a:p>
            <a:r>
              <a:rPr lang="en-US" sz="2000" dirty="0" smtClean="0"/>
              <a:t>Globally unique</a:t>
            </a:r>
          </a:p>
          <a:p>
            <a:r>
              <a:rPr lang="en-US" sz="2000" dirty="0" smtClean="0"/>
              <a:t>Routable </a:t>
            </a:r>
            <a:r>
              <a:rPr lang="en-US" sz="2000" dirty="0"/>
              <a:t>on </a:t>
            </a:r>
            <a:r>
              <a:rPr lang="en-US" sz="2000" dirty="0" smtClean="0"/>
              <a:t>the Internet</a:t>
            </a:r>
          </a:p>
          <a:p>
            <a:r>
              <a:rPr lang="en-US" sz="2000" dirty="0" smtClean="0"/>
              <a:t>Equivalent to </a:t>
            </a:r>
            <a:r>
              <a:rPr lang="en-US" sz="2000" dirty="0"/>
              <a:t>public IPv4 </a:t>
            </a:r>
            <a:r>
              <a:rPr lang="en-US" sz="2000" dirty="0" smtClean="0"/>
              <a:t>addresses </a:t>
            </a:r>
          </a:p>
          <a:p>
            <a:r>
              <a:rPr lang="en-US" sz="2000" dirty="0" smtClean="0"/>
              <a:t>IPv6 </a:t>
            </a:r>
            <a:r>
              <a:rPr lang="en-US" sz="2000" dirty="0"/>
              <a:t>address </a:t>
            </a:r>
            <a:r>
              <a:rPr lang="en-US" sz="2000" dirty="0" smtClean="0"/>
              <a:t>blocks allocated </a:t>
            </a:r>
            <a:r>
              <a:rPr lang="en-US" sz="2000" dirty="0"/>
              <a:t>to the five </a:t>
            </a:r>
            <a:r>
              <a:rPr lang="en-US" sz="2000" dirty="0" smtClean="0"/>
              <a:t>RIRs by ICANN</a:t>
            </a:r>
          </a:p>
        </p:txBody>
      </p:sp>
      <p:pic>
        <p:nvPicPr>
          <p:cNvPr id="1331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77052" y="3515108"/>
            <a:ext cx="1444755" cy="11582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6" name="Picture 4" descr="http://www.ripe.net/internet-coordination/internet-governance/internet-technical-community/the-rir-system/afrinic/AFRINIC_logo.png"/>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464049" y="3515108"/>
            <a:ext cx="1711327" cy="724462"/>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http://upload.wikimedia.org/wikipedia/en/9/95/Arin_rtm.jpg"/>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250928" y="4643069"/>
            <a:ext cx="1962153" cy="472097"/>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http://www.apnic.net/__data/assets/image/0003/51744/APNIC-static-logotype-and-icon_web.png"/>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250928" y="5466348"/>
            <a:ext cx="2137571" cy="786627"/>
          </a:xfrm>
          <a:prstGeom prst="rect">
            <a:avLst/>
          </a:prstGeom>
          <a:noFill/>
          <a:extLst>
            <a:ext uri="{909E8E84-426E-40DD-AFC4-6F175D3DCCD1}">
              <a14:hiddenFill xmlns:a14="http://schemas.microsoft.com/office/drawing/2010/main">
                <a:solidFill>
                  <a:srgbClr val="FFFFFF"/>
                </a:solidFill>
              </a14:hiddenFill>
            </a:ext>
          </a:extLst>
        </p:spPr>
      </p:pic>
      <p:pic>
        <p:nvPicPr>
          <p:cNvPr id="13322" name="Picture 10" descr="http://www.lacnic.net.uy/vote/upload/surveys/57553/LOGO-lacnic-2012(1).jpg"/>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6994458" y="3535859"/>
            <a:ext cx="1568123" cy="1218971"/>
          </a:xfrm>
          <a:prstGeom prst="rect">
            <a:avLst/>
          </a:prstGeom>
          <a:noFill/>
          <a:extLst>
            <a:ext uri="{909E8E84-426E-40DD-AFC4-6F175D3DCCD1}">
              <a14:hiddenFill xmlns:a14="http://schemas.microsoft.com/office/drawing/2010/main">
                <a:solidFill>
                  <a:srgbClr val="FFFFFF"/>
                </a:solidFill>
              </a14:hiddenFill>
            </a:ext>
          </a:extLst>
        </p:spPr>
      </p:pic>
      <p:pic>
        <p:nvPicPr>
          <p:cNvPr id="13324" name="Picture 12" descr="http://www.ripe.net/lir-services/ncc/ripe-ncc-logo/ripe-ncc-png-white-background-logo"/>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6994458" y="5096155"/>
            <a:ext cx="1641284" cy="665112"/>
          </a:xfrm>
          <a:prstGeom prst="rect">
            <a:avLst/>
          </a:prstGeom>
          <a:noFill/>
          <a:extLst>
            <a:ext uri="{909E8E84-426E-40DD-AFC4-6F175D3DCCD1}">
              <a14:hiddenFill xmlns:a14="http://schemas.microsoft.com/office/drawing/2010/main">
                <a:solidFill>
                  <a:srgbClr val="FFFFFF"/>
                </a:solidFill>
              </a14:hiddenFill>
            </a:ext>
          </a:extLst>
        </p:spPr>
      </p:pic>
      <p:pic>
        <p:nvPicPr>
          <p:cNvPr id="13326" name="Picture 14" descr="http://upload.wikimedia.org/wikipedia/en/b/bd/Internet_Assigned_Numbers_Authority_(logo).png"/>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525460" y="5096013"/>
            <a:ext cx="2594769" cy="986744"/>
          </a:xfrm>
          <a:prstGeom prst="rect">
            <a:avLst/>
          </a:prstGeom>
          <a:noFill/>
          <a:extLst>
            <a:ext uri="{909E8E84-426E-40DD-AFC4-6F175D3DCCD1}">
              <a14:hiddenFill xmlns:a14="http://schemas.microsoft.com/office/drawing/2010/main">
                <a:solidFill>
                  <a:srgbClr val="FFFFFF"/>
                </a:solidFill>
              </a14:hiddenFill>
            </a:ext>
          </a:extLst>
        </p:spPr>
      </p:pic>
      <p:cxnSp>
        <p:nvCxnSpPr>
          <p:cNvPr id="4" name="Straight Connector 3"/>
          <p:cNvCxnSpPr/>
          <p:nvPr/>
        </p:nvCxnSpPr>
        <p:spPr bwMode="auto">
          <a:xfrm>
            <a:off x="3746500" y="3298213"/>
            <a:ext cx="0" cy="3171658"/>
          </a:xfrm>
          <a:prstGeom prst="line">
            <a:avLst/>
          </a:prstGeom>
          <a:ln>
            <a:headEnd type="none" w="med" len="med"/>
            <a:tailEnd type="none" w="med" len="med"/>
          </a:ln>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825227507"/>
      </p:ext>
    </p:extLst>
  </p:cSld>
  <p:clrMapOvr>
    <a:masterClrMapping/>
  </p:clrMapOvr>
  <p:transition spd="med">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30925"/>
            <a:ext cx="8772157" cy="838200"/>
          </a:xfrm>
        </p:spPr>
        <p:txBody>
          <a:bodyPr/>
          <a:lstStyle/>
          <a:p>
            <a:pPr eaLnBrk="1" hangingPunct="1"/>
            <a:r>
              <a:rPr lang="en-US" sz="1800" dirty="0" smtClean="0">
                <a:latin typeface="Arial" charset="0"/>
              </a:rPr>
              <a:t>IPv6 Unicast Addresses</a:t>
            </a:r>
            <a:r>
              <a:rPr lang="en-US" dirty="0">
                <a:latin typeface="Arial" charset="0"/>
              </a:rPr>
              <a:t/>
            </a:r>
            <a:br>
              <a:rPr lang="en-US" dirty="0">
                <a:latin typeface="Arial" charset="0"/>
              </a:rPr>
            </a:br>
            <a:r>
              <a:rPr lang="en-US" sz="2400" dirty="0" smtClean="0">
                <a:latin typeface="Arial" charset="0"/>
              </a:rPr>
              <a:t>Structure of an IPv6 Global Unicast Address (cont.)</a:t>
            </a:r>
            <a:endParaRPr lang="en-US" sz="2400" dirty="0">
              <a:latin typeface="Arial" charset="0"/>
            </a:endParaRPr>
          </a:p>
        </p:txBody>
      </p:sp>
      <p:sp>
        <p:nvSpPr>
          <p:cNvPr id="3" name="TextBox 2"/>
          <p:cNvSpPr txBox="1"/>
          <p:nvPr/>
        </p:nvSpPr>
        <p:spPr>
          <a:xfrm>
            <a:off x="364309" y="1687285"/>
            <a:ext cx="8389257" cy="646331"/>
          </a:xfrm>
          <a:prstGeom prst="rect">
            <a:avLst/>
          </a:prstGeom>
          <a:noFill/>
        </p:spPr>
        <p:txBody>
          <a:bodyPr wrap="square" rtlCol="0">
            <a:spAutoFit/>
          </a:bodyPr>
          <a:lstStyle/>
          <a:p>
            <a:pPr algn="l"/>
            <a:r>
              <a:rPr lang="en-US" sz="2000" dirty="0"/>
              <a:t>Currently, only global unicast addresses with the first three bits of </a:t>
            </a:r>
            <a:r>
              <a:rPr lang="en-US" sz="2000" b="1" dirty="0">
                <a:solidFill>
                  <a:srgbClr val="285F97"/>
                </a:solidFill>
                <a:latin typeface="Courier New" panose="02070309020205020404" pitchFamily="49" charset="0"/>
                <a:cs typeface="Courier New" panose="02070309020205020404" pitchFamily="49" charset="0"/>
              </a:rPr>
              <a:t>001</a:t>
            </a:r>
            <a:r>
              <a:rPr lang="en-US" sz="2000" dirty="0"/>
              <a:t> or </a:t>
            </a:r>
            <a:r>
              <a:rPr lang="en-US" sz="2000" b="1" dirty="0">
                <a:solidFill>
                  <a:srgbClr val="285F97"/>
                </a:solidFill>
                <a:latin typeface="Courier New" panose="02070309020205020404" pitchFamily="49" charset="0"/>
                <a:cs typeface="Courier New" panose="02070309020205020404" pitchFamily="49" charset="0"/>
              </a:rPr>
              <a:t>2000::/3</a:t>
            </a:r>
            <a:r>
              <a:rPr lang="en-US" sz="2000" dirty="0"/>
              <a:t> are being </a:t>
            </a:r>
            <a:r>
              <a:rPr lang="en-US" sz="2000" dirty="0" smtClean="0"/>
              <a:t>assigned</a:t>
            </a:r>
            <a:endParaRPr lang="en-US" sz="2000" dirty="0"/>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774" y="3078163"/>
            <a:ext cx="7172325" cy="2733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2720739"/>
      </p:ext>
    </p:extLst>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81000" y="344862"/>
            <a:ext cx="8772157" cy="838200"/>
          </a:xfrm>
        </p:spPr>
        <p:txBody>
          <a:bodyPr/>
          <a:lstStyle/>
          <a:p>
            <a:pPr eaLnBrk="1" hangingPunct="1"/>
            <a:r>
              <a:rPr lang="en-US" sz="1800" dirty="0" smtClean="0">
                <a:latin typeface="Arial" charset="0"/>
              </a:rPr>
              <a:t>IPv6 Unicast Addresses</a:t>
            </a:r>
            <a:r>
              <a:rPr lang="en-US" dirty="0">
                <a:latin typeface="Arial" charset="0"/>
              </a:rPr>
              <a:t/>
            </a:r>
            <a:br>
              <a:rPr lang="en-US" dirty="0">
                <a:latin typeface="Arial" charset="0"/>
              </a:rPr>
            </a:br>
            <a:r>
              <a:rPr lang="en-US" sz="2400" dirty="0" smtClean="0">
                <a:latin typeface="Arial" charset="0"/>
              </a:rPr>
              <a:t>Structure of an IPv6 Global Unicast Address (cont.)</a:t>
            </a:r>
            <a:endParaRPr lang="en-US" sz="2400" dirty="0">
              <a:latin typeface="Arial" charset="0"/>
            </a:endParaRPr>
          </a:p>
        </p:txBody>
      </p:sp>
      <p:sp>
        <p:nvSpPr>
          <p:cNvPr id="8" name="Rectangle 7"/>
          <p:cNvSpPr/>
          <p:nvPr/>
        </p:nvSpPr>
        <p:spPr>
          <a:xfrm>
            <a:off x="381000" y="1492590"/>
            <a:ext cx="8382000" cy="1126142"/>
          </a:xfrm>
          <a:prstGeom prst="rect">
            <a:avLst/>
          </a:prstGeom>
        </p:spPr>
        <p:txBody>
          <a:bodyPr wrap="square">
            <a:spAutoFit/>
          </a:bodyPr>
          <a:lstStyle/>
          <a:p>
            <a:pPr marL="236538" lvl="0" indent="-236538" algn="l" defTabSz="814388">
              <a:lnSpc>
                <a:spcPct val="95000"/>
              </a:lnSpc>
              <a:spcBef>
                <a:spcPct val="50000"/>
              </a:spcBef>
              <a:buClr>
                <a:srgbClr val="708CA1"/>
              </a:buClr>
              <a:buFont typeface="Wingdings" charset="0"/>
              <a:buChar char="§"/>
            </a:pPr>
            <a:r>
              <a:rPr lang="en-US" sz="2000" kern="0" dirty="0">
                <a:solidFill>
                  <a:srgbClr val="000000"/>
                </a:solidFill>
                <a:latin typeface="Arial"/>
              </a:rPr>
              <a:t>Global Routing </a:t>
            </a:r>
            <a:r>
              <a:rPr lang="en-US" sz="2000" kern="0" dirty="0" smtClean="0">
                <a:solidFill>
                  <a:srgbClr val="000000"/>
                </a:solidFill>
                <a:latin typeface="Arial"/>
              </a:rPr>
              <a:t>Prefix;</a:t>
            </a:r>
          </a:p>
          <a:p>
            <a:pPr marL="236538" lvl="0" indent="-236538" algn="l" defTabSz="814388">
              <a:lnSpc>
                <a:spcPct val="95000"/>
              </a:lnSpc>
              <a:spcBef>
                <a:spcPct val="50000"/>
              </a:spcBef>
              <a:buClr>
                <a:srgbClr val="708CA1"/>
              </a:buClr>
              <a:buFont typeface="Wingdings" charset="0"/>
              <a:buChar char="§"/>
            </a:pPr>
            <a:r>
              <a:rPr lang="en-US" sz="2000" b="1" kern="0" dirty="0" smtClean="0">
                <a:solidFill>
                  <a:srgbClr val="285F97"/>
                </a:solidFill>
                <a:latin typeface="Courier New" panose="02070309020205020404" pitchFamily="49" charset="0"/>
                <a:cs typeface="Courier New" panose="02070309020205020404" pitchFamily="49" charset="0"/>
              </a:rPr>
              <a:t>2001:0DB8:ACAD</a:t>
            </a:r>
            <a:r>
              <a:rPr lang="en-US" sz="2000" b="1" kern="0" dirty="0">
                <a:solidFill>
                  <a:srgbClr val="285F97"/>
                </a:solidFill>
                <a:latin typeface="Courier New" panose="02070309020205020404" pitchFamily="49" charset="0"/>
                <a:cs typeface="Courier New" panose="02070309020205020404" pitchFamily="49" charset="0"/>
              </a:rPr>
              <a:t>::/48 </a:t>
            </a:r>
            <a:r>
              <a:rPr lang="en-US" sz="2000" kern="0" dirty="0">
                <a:solidFill>
                  <a:srgbClr val="000000"/>
                </a:solidFill>
                <a:latin typeface="Arial"/>
              </a:rPr>
              <a:t>has a prefix that indicates that the first 48 bits (</a:t>
            </a:r>
            <a:r>
              <a:rPr lang="en-US" sz="2000" b="1" kern="0" dirty="0">
                <a:solidFill>
                  <a:srgbClr val="285F97"/>
                </a:solidFill>
                <a:latin typeface="Courier New" panose="02070309020205020404" pitchFamily="49" charset="0"/>
                <a:cs typeface="Courier New" panose="02070309020205020404" pitchFamily="49" charset="0"/>
              </a:rPr>
              <a:t>2001:0DB8:ACAD</a:t>
            </a:r>
            <a:r>
              <a:rPr lang="en-US" sz="2000" kern="0" dirty="0">
                <a:solidFill>
                  <a:srgbClr val="000000"/>
                </a:solidFill>
                <a:latin typeface="Arial"/>
              </a:rPr>
              <a:t>) is the prefix or network portion.</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1075" y="3416300"/>
            <a:ext cx="7181850"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81300" y="3073400"/>
            <a:ext cx="3581400" cy="342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20365994"/>
      </p:ext>
    </p:extLst>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280092"/>
            <a:ext cx="8772157" cy="838200"/>
          </a:xfrm>
        </p:spPr>
        <p:txBody>
          <a:bodyPr/>
          <a:lstStyle/>
          <a:p>
            <a:pPr eaLnBrk="1" hangingPunct="1"/>
            <a:r>
              <a:rPr lang="en-US" sz="1800" dirty="0" smtClean="0">
                <a:latin typeface="Arial" charset="0"/>
              </a:rPr>
              <a:t>IPv6 Unicast Addresses</a:t>
            </a:r>
            <a:r>
              <a:rPr lang="en-US" dirty="0">
                <a:latin typeface="Arial" charset="0"/>
              </a:rPr>
              <a:t/>
            </a:r>
            <a:br>
              <a:rPr lang="en-US" dirty="0">
                <a:latin typeface="Arial" charset="0"/>
              </a:rPr>
            </a:br>
            <a:r>
              <a:rPr lang="en-US" sz="2400" dirty="0" smtClean="0">
                <a:latin typeface="Arial" charset="0"/>
              </a:rPr>
              <a:t>Structure of an IPv6 Global Unicast Address (cont.)</a:t>
            </a:r>
            <a:endParaRPr lang="en-US" sz="2400" dirty="0">
              <a:latin typeface="Arial" charset="0"/>
            </a:endParaRPr>
          </a:p>
        </p:txBody>
      </p:sp>
      <p:sp>
        <p:nvSpPr>
          <p:cNvPr id="2" name="Content Placeholder 1"/>
          <p:cNvSpPr>
            <a:spLocks noGrp="1"/>
          </p:cNvSpPr>
          <p:nvPr>
            <p:ph idx="1"/>
          </p:nvPr>
        </p:nvSpPr>
        <p:spPr>
          <a:xfrm>
            <a:off x="426720" y="1396060"/>
            <a:ext cx="8520066" cy="5086416"/>
          </a:xfrm>
        </p:spPr>
        <p:txBody>
          <a:bodyPr/>
          <a:lstStyle/>
          <a:p>
            <a:r>
              <a:rPr lang="en-US" sz="2000" b="1" dirty="0" smtClean="0"/>
              <a:t>Subnet ID</a:t>
            </a:r>
            <a:r>
              <a:rPr lang="en-US" sz="2000" dirty="0"/>
              <a:t> </a:t>
            </a:r>
            <a:r>
              <a:rPr lang="en-US" sz="2000" dirty="0" smtClean="0"/>
              <a:t>is used </a:t>
            </a:r>
            <a:r>
              <a:rPr lang="en-US" sz="2000" dirty="0"/>
              <a:t>by an organization to identify subnets within its </a:t>
            </a:r>
            <a:r>
              <a:rPr lang="en-US" sz="2000" dirty="0" smtClean="0"/>
              <a:t>site</a:t>
            </a:r>
          </a:p>
          <a:p>
            <a:r>
              <a:rPr lang="en-US" sz="2000" b="1" dirty="0" smtClean="0"/>
              <a:t>Interface </a:t>
            </a:r>
            <a:r>
              <a:rPr lang="en-US" sz="2000" b="1" dirty="0"/>
              <a:t>ID</a:t>
            </a:r>
            <a:endParaRPr lang="en-US" sz="2000" dirty="0"/>
          </a:p>
          <a:p>
            <a:pPr marL="800100" lvl="1" indent="-342900">
              <a:buFont typeface="Wingdings" panose="05000000000000000000" pitchFamily="2" charset="2"/>
              <a:buChar char="§"/>
            </a:pPr>
            <a:r>
              <a:rPr lang="en-US" dirty="0"/>
              <a:t>E</a:t>
            </a:r>
            <a:r>
              <a:rPr lang="en-US" dirty="0" smtClean="0"/>
              <a:t>quivalent </a:t>
            </a:r>
            <a:r>
              <a:rPr lang="en-US" dirty="0"/>
              <a:t>to the host portion of an IPv4 </a:t>
            </a:r>
            <a:r>
              <a:rPr lang="en-US" dirty="0" smtClean="0"/>
              <a:t>address.</a:t>
            </a:r>
          </a:p>
          <a:p>
            <a:pPr marL="800100" lvl="1" indent="-342900">
              <a:buFont typeface="Wingdings" panose="05000000000000000000" pitchFamily="2" charset="2"/>
              <a:buChar char="§"/>
            </a:pPr>
            <a:r>
              <a:rPr lang="en-US" dirty="0" smtClean="0"/>
              <a:t>Identifies device interfaces</a:t>
            </a:r>
            <a:endParaRPr lang="en-US" sz="2000" dirty="0"/>
          </a:p>
        </p:txBody>
      </p:sp>
      <p:pic>
        <p:nvPicPr>
          <p:cNvPr id="1638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737197" y="2964894"/>
            <a:ext cx="5068666" cy="3305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7"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09550" y="4300191"/>
            <a:ext cx="3371850" cy="3175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0810890"/>
      </p:ext>
    </p:extLst>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38067"/>
            <a:ext cx="8772157" cy="838200"/>
          </a:xfrm>
        </p:spPr>
        <p:txBody>
          <a:bodyPr/>
          <a:lstStyle/>
          <a:p>
            <a:pPr eaLnBrk="1" hangingPunct="1"/>
            <a:r>
              <a:rPr lang="en-US" sz="1800" dirty="0" smtClean="0">
                <a:latin typeface="Arial" charset="0"/>
              </a:rPr>
              <a:t>IPv6 Unicast Addresses</a:t>
            </a:r>
            <a:r>
              <a:rPr lang="en-US" dirty="0">
                <a:latin typeface="Arial" charset="0"/>
              </a:rPr>
              <a:t/>
            </a:r>
            <a:br>
              <a:rPr lang="en-US" dirty="0">
                <a:latin typeface="Arial" charset="0"/>
              </a:rPr>
            </a:br>
            <a:r>
              <a:rPr lang="en-US" sz="2800" dirty="0" smtClean="0">
                <a:latin typeface="Arial" charset="0"/>
              </a:rPr>
              <a:t>Static Configuration of a Global Unicast Address</a:t>
            </a:r>
            <a:endParaRPr lang="en-US" sz="2800" dirty="0">
              <a:latin typeface="Arial" charset="0"/>
            </a:endParaRPr>
          </a:p>
        </p:txBody>
      </p:sp>
      <p:pic>
        <p:nvPicPr>
          <p:cNvPr id="1741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460500" y="1329266"/>
            <a:ext cx="6273800" cy="5147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3461898"/>
      </p:ext>
    </p:extLst>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38067"/>
            <a:ext cx="8772157" cy="838200"/>
          </a:xfrm>
        </p:spPr>
        <p:txBody>
          <a:bodyPr/>
          <a:lstStyle/>
          <a:p>
            <a:pPr eaLnBrk="1" hangingPunct="1"/>
            <a:r>
              <a:rPr lang="en-US" sz="1800" dirty="0" smtClean="0">
                <a:latin typeface="Arial" charset="0"/>
              </a:rPr>
              <a:t>IPv6 Unicast Addresses</a:t>
            </a:r>
            <a:r>
              <a:rPr lang="en-US" dirty="0">
                <a:latin typeface="Arial" charset="0"/>
              </a:rPr>
              <a:t/>
            </a:r>
            <a:br>
              <a:rPr lang="en-US" dirty="0">
                <a:latin typeface="Arial" charset="0"/>
              </a:rPr>
            </a:br>
            <a:r>
              <a:rPr lang="en-US" sz="2800" dirty="0" smtClean="0">
                <a:latin typeface="Arial" charset="0"/>
              </a:rPr>
              <a:t>Static Configuration of a Global Unicast Address</a:t>
            </a:r>
            <a:endParaRPr lang="en-US" sz="2800" dirty="0">
              <a:latin typeface="Arial"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2088" y="1241425"/>
            <a:ext cx="6219825" cy="5162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3968482"/>
      </p:ext>
    </p:extLst>
  </p:cSld>
  <p:clrMapOvr>
    <a:masterClrMapping/>
  </p:clrMapOvr>
  <p:transition spd="med">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407229" y="329621"/>
            <a:ext cx="8492932" cy="1100579"/>
          </a:xfrm>
        </p:spPr>
        <p:txBody>
          <a:bodyPr/>
          <a:lstStyle/>
          <a:p>
            <a:pPr eaLnBrk="1" hangingPunct="1"/>
            <a:r>
              <a:rPr lang="en-US" sz="1800" dirty="0" smtClean="0">
                <a:latin typeface="Arial" charset="0"/>
              </a:rPr>
              <a:t>IPv6 Unicast Addresses</a:t>
            </a:r>
            <a:r>
              <a:rPr lang="en-US" dirty="0">
                <a:latin typeface="Arial" charset="0"/>
              </a:rPr>
              <a:t/>
            </a:r>
            <a:br>
              <a:rPr lang="en-US" dirty="0">
                <a:latin typeface="Arial" charset="0"/>
              </a:rPr>
            </a:br>
            <a:r>
              <a:rPr lang="en-US" sz="2400" dirty="0" smtClean="0">
                <a:latin typeface="Arial" charset="0"/>
              </a:rPr>
              <a:t>Dynamic Configuration of a Global Unicast Address using SLAAC</a:t>
            </a:r>
            <a:endParaRPr lang="en-US" sz="2400" dirty="0">
              <a:latin typeface="Arial" charset="0"/>
            </a:endParaRPr>
          </a:p>
        </p:txBody>
      </p:sp>
      <p:sp>
        <p:nvSpPr>
          <p:cNvPr id="3" name="TextBox 2"/>
          <p:cNvSpPr txBox="1"/>
          <p:nvPr/>
        </p:nvSpPr>
        <p:spPr>
          <a:xfrm>
            <a:off x="445770" y="1709398"/>
            <a:ext cx="8210550" cy="3754874"/>
          </a:xfrm>
          <a:prstGeom prst="rect">
            <a:avLst/>
          </a:prstGeom>
          <a:noFill/>
        </p:spPr>
        <p:txBody>
          <a:bodyPr wrap="square" rtlCol="0">
            <a:spAutoFit/>
          </a:bodyPr>
          <a:lstStyle/>
          <a:p>
            <a:pPr algn="l">
              <a:spcBef>
                <a:spcPts val="600"/>
              </a:spcBef>
            </a:pPr>
            <a:r>
              <a:rPr lang="en-US" sz="2000" b="1" dirty="0"/>
              <a:t>Stateless Address </a:t>
            </a:r>
            <a:r>
              <a:rPr lang="en-US" sz="2000" b="1" dirty="0" err="1" smtClean="0"/>
              <a:t>AutoConfiguraton</a:t>
            </a:r>
            <a:r>
              <a:rPr lang="en-US" sz="2000" b="1" dirty="0" smtClean="0"/>
              <a:t> (SLAAC)</a:t>
            </a:r>
          </a:p>
          <a:p>
            <a:pPr marL="342900" indent="-342900" algn="l">
              <a:spcBef>
                <a:spcPts val="600"/>
              </a:spcBef>
              <a:buFont typeface="Wingdings" panose="05000000000000000000" pitchFamily="2" charset="2"/>
              <a:buChar char="§"/>
            </a:pPr>
            <a:r>
              <a:rPr lang="en-US" sz="2000" dirty="0" smtClean="0"/>
              <a:t>A method that allows a device to obtain its prefix, prefix length and default gateway from an IPv6 router</a:t>
            </a:r>
          </a:p>
          <a:p>
            <a:pPr marL="342900" indent="-342900" algn="l">
              <a:spcBef>
                <a:spcPts val="600"/>
              </a:spcBef>
              <a:buFont typeface="Wingdings" panose="05000000000000000000" pitchFamily="2" charset="2"/>
              <a:buChar char="§"/>
            </a:pPr>
            <a:r>
              <a:rPr lang="en-US" sz="2000" dirty="0" smtClean="0"/>
              <a:t>No DHCPv6 server needed</a:t>
            </a:r>
          </a:p>
          <a:p>
            <a:pPr marL="342900" indent="-342900" algn="l">
              <a:spcBef>
                <a:spcPts val="600"/>
              </a:spcBef>
              <a:buFont typeface="Wingdings" panose="05000000000000000000" pitchFamily="2" charset="2"/>
              <a:buChar char="§"/>
            </a:pPr>
            <a:r>
              <a:rPr lang="en-US" sz="2000" dirty="0" smtClean="0"/>
              <a:t>ICMPv6 Router Advertisement (RA) messages</a:t>
            </a:r>
          </a:p>
          <a:p>
            <a:pPr marL="342900" indent="-342900" algn="l">
              <a:spcBef>
                <a:spcPts val="600"/>
              </a:spcBef>
              <a:buFont typeface="Arial" pitchFamily="34" charset="0"/>
              <a:buChar char="•"/>
            </a:pPr>
            <a:endParaRPr lang="en-US" sz="2000" b="1" dirty="0"/>
          </a:p>
          <a:p>
            <a:pPr algn="l">
              <a:spcBef>
                <a:spcPts val="600"/>
              </a:spcBef>
            </a:pPr>
            <a:r>
              <a:rPr lang="en-US" sz="2000" b="1" dirty="0" smtClean="0"/>
              <a:t>IPv6 routers</a:t>
            </a:r>
          </a:p>
          <a:p>
            <a:pPr marL="342900" indent="-342900" algn="l">
              <a:spcBef>
                <a:spcPts val="600"/>
              </a:spcBef>
              <a:buFont typeface="Wingdings" panose="05000000000000000000" pitchFamily="2" charset="2"/>
              <a:buChar char="§"/>
            </a:pPr>
            <a:r>
              <a:rPr lang="en-US" sz="2000" dirty="0" smtClean="0"/>
              <a:t>Forwards IPv6 packets between networks</a:t>
            </a:r>
            <a:endParaRPr lang="en-US" sz="2000" dirty="0"/>
          </a:p>
          <a:p>
            <a:pPr marL="342900" indent="-342900" algn="l">
              <a:spcBef>
                <a:spcPts val="600"/>
              </a:spcBef>
              <a:buFont typeface="Wingdings" panose="05000000000000000000" pitchFamily="2" charset="2"/>
              <a:buChar char="§"/>
            </a:pPr>
            <a:r>
              <a:rPr lang="en-US" sz="2000" dirty="0" smtClean="0"/>
              <a:t>Can be configured with static routes or a dynamic IPv6 routing protocol</a:t>
            </a:r>
          </a:p>
          <a:p>
            <a:pPr marL="342900" indent="-342900" algn="l">
              <a:spcBef>
                <a:spcPts val="600"/>
              </a:spcBef>
              <a:buFont typeface="Wingdings" panose="05000000000000000000" pitchFamily="2" charset="2"/>
              <a:buChar char="§"/>
            </a:pPr>
            <a:r>
              <a:rPr lang="en-US" sz="2000" dirty="0" smtClean="0"/>
              <a:t>Sends ICMPv6 RA messages</a:t>
            </a:r>
          </a:p>
        </p:txBody>
      </p:sp>
    </p:spTree>
    <p:extLst>
      <p:ext uri="{BB962C8B-B14F-4D97-AF65-F5344CB8AC3E}">
        <p14:creationId xmlns:p14="http://schemas.microsoft.com/office/powerpoint/2010/main" val="3967822335"/>
      </p:ext>
    </p:extLst>
  </p:cSld>
  <p:clrMapOvr>
    <a:masterClrMapping/>
  </p:clrMapOvr>
  <p:transition spd="med">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440111"/>
            <a:ext cx="8772157" cy="1100579"/>
          </a:xfrm>
        </p:spPr>
        <p:txBody>
          <a:bodyPr/>
          <a:lstStyle/>
          <a:p>
            <a:pPr eaLnBrk="1" hangingPunct="1"/>
            <a:r>
              <a:rPr lang="en-US" sz="1800" dirty="0" smtClean="0">
                <a:latin typeface="Arial" charset="0"/>
              </a:rPr>
              <a:t>IPv6 Unicast Addresses</a:t>
            </a:r>
            <a:r>
              <a:rPr lang="en-US" dirty="0">
                <a:latin typeface="Arial" charset="0"/>
              </a:rPr>
              <a:t/>
            </a:r>
            <a:br>
              <a:rPr lang="en-US" dirty="0">
                <a:latin typeface="Arial" charset="0"/>
              </a:rPr>
            </a:br>
            <a:r>
              <a:rPr lang="en-US" sz="2400" dirty="0" smtClean="0">
                <a:latin typeface="Arial" charset="0"/>
              </a:rPr>
              <a:t>Dynamic Configuration of a Global Unicast Address using SLAAC</a:t>
            </a:r>
            <a:endParaRPr lang="en-US" sz="2400" dirty="0">
              <a:latin typeface="Arial" charset="0"/>
            </a:endParaRPr>
          </a:p>
        </p:txBody>
      </p:sp>
      <p:sp>
        <p:nvSpPr>
          <p:cNvPr id="5" name="TextBox 4"/>
          <p:cNvSpPr txBox="1"/>
          <p:nvPr/>
        </p:nvSpPr>
        <p:spPr>
          <a:xfrm>
            <a:off x="411480" y="1709398"/>
            <a:ext cx="8427720" cy="387478"/>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charset="0"/>
              <a:buChar char="§"/>
            </a:pPr>
            <a:r>
              <a:rPr lang="en-US" sz="2000" dirty="0" smtClean="0">
                <a:latin typeface="+mn-lt"/>
              </a:rPr>
              <a:t>The </a:t>
            </a:r>
            <a:r>
              <a:rPr lang="en-US" sz="2000" b="1" dirty="0">
                <a:solidFill>
                  <a:srgbClr val="285F97"/>
                </a:solidFill>
                <a:latin typeface="Courier New" panose="02070309020205020404" pitchFamily="49" charset="0"/>
                <a:cs typeface="Courier New" panose="02070309020205020404" pitchFamily="49" charset="0"/>
              </a:rPr>
              <a:t>IPv6 </a:t>
            </a:r>
            <a:r>
              <a:rPr lang="en-US" sz="2000" b="1" dirty="0" smtClean="0">
                <a:solidFill>
                  <a:srgbClr val="285F97"/>
                </a:solidFill>
                <a:latin typeface="Courier New" panose="02070309020205020404" pitchFamily="49" charset="0"/>
                <a:cs typeface="Courier New" panose="02070309020205020404" pitchFamily="49" charset="0"/>
              </a:rPr>
              <a:t>unicast-routing </a:t>
            </a:r>
            <a:r>
              <a:rPr lang="en-US" sz="2000" dirty="0" smtClean="0">
                <a:latin typeface="+mn-lt"/>
              </a:rPr>
              <a:t>command enables </a:t>
            </a:r>
            <a:r>
              <a:rPr lang="en-US" sz="2000" dirty="0">
                <a:latin typeface="+mn-lt"/>
              </a:rPr>
              <a:t>IPv6 </a:t>
            </a:r>
            <a:r>
              <a:rPr lang="en-US" sz="2000" dirty="0" smtClean="0">
                <a:latin typeface="+mn-lt"/>
              </a:rPr>
              <a:t>routing.</a:t>
            </a:r>
            <a:endParaRPr lang="en-US" sz="2000" dirty="0">
              <a:latin typeface="+mn-lt"/>
            </a:endParaRPr>
          </a:p>
        </p:txBody>
      </p:sp>
      <p:pic>
        <p:nvPicPr>
          <p:cNvPr id="1945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62428" y="2096876"/>
            <a:ext cx="5925824" cy="4313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6306568"/>
      </p:ext>
    </p:extLst>
  </p:cSld>
  <p:clrMapOvr>
    <a:masterClrMapping/>
  </p:clrMapOvr>
  <p:transition spd="med">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66811"/>
            <a:ext cx="8772157" cy="1074937"/>
          </a:xfrm>
        </p:spPr>
        <p:txBody>
          <a:bodyPr/>
          <a:lstStyle/>
          <a:p>
            <a:pPr eaLnBrk="1" hangingPunct="1"/>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IPv6 Unicast Addresses</a:t>
            </a:r>
            <a:r>
              <a:rPr lang="en-US" dirty="0">
                <a:latin typeface="Arial" charset="0"/>
              </a:rPr>
              <a:t/>
            </a:r>
            <a:br>
              <a:rPr lang="en-US" dirty="0">
                <a:latin typeface="Arial" charset="0"/>
              </a:rPr>
            </a:br>
            <a:r>
              <a:rPr lang="en-US" sz="2400" dirty="0" smtClean="0">
                <a:latin typeface="Arial" charset="0"/>
              </a:rPr>
              <a:t>Dynamic Configuration of a Global Unicast Address using DHCPv6</a:t>
            </a:r>
            <a:endParaRPr lang="en-US" sz="2400" dirty="0">
              <a:latin typeface="Arial" charset="0"/>
            </a:endParaRPr>
          </a:p>
        </p:txBody>
      </p:sp>
      <p:sp>
        <p:nvSpPr>
          <p:cNvPr id="4" name="TextBox 3"/>
          <p:cNvSpPr txBox="1"/>
          <p:nvPr/>
        </p:nvSpPr>
        <p:spPr>
          <a:xfrm>
            <a:off x="438573" y="1741897"/>
            <a:ext cx="8245891" cy="3825663"/>
          </a:xfrm>
          <a:prstGeom prst="rect">
            <a:avLst/>
          </a:prstGeom>
          <a:noFill/>
        </p:spPr>
        <p:txBody>
          <a:bodyPr wrap="square" rtlCol="0">
            <a:spAutoFit/>
          </a:bodyPr>
          <a:lstStyle/>
          <a:p>
            <a:r>
              <a:rPr lang="en-US" sz="2000" b="1" dirty="0"/>
              <a:t>Dynamic Host Configuration Protocol for IPv6 (DHCPv6</a:t>
            </a:r>
            <a:r>
              <a:rPr lang="en-US" sz="2000" b="1" dirty="0" smtClean="0"/>
              <a:t>)</a:t>
            </a:r>
          </a:p>
          <a:p>
            <a:pPr marL="236538" indent="-236538" algn="l" defTabSz="814388">
              <a:lnSpc>
                <a:spcPct val="95000"/>
              </a:lnSpc>
              <a:spcBef>
                <a:spcPct val="50000"/>
              </a:spcBef>
              <a:buClr>
                <a:srgbClr val="708CA1"/>
              </a:buClr>
              <a:buFont typeface="Wingdings" charset="0"/>
              <a:buChar char="§"/>
            </a:pPr>
            <a:r>
              <a:rPr lang="en-US" sz="2000" dirty="0">
                <a:latin typeface="+mn-lt"/>
              </a:rPr>
              <a:t>Similar to IPv4</a:t>
            </a:r>
          </a:p>
          <a:p>
            <a:pPr marL="236538" indent="-236538" algn="l" defTabSz="814388">
              <a:lnSpc>
                <a:spcPct val="95000"/>
              </a:lnSpc>
              <a:spcBef>
                <a:spcPct val="50000"/>
              </a:spcBef>
              <a:buClr>
                <a:srgbClr val="708CA1"/>
              </a:buClr>
              <a:buFont typeface="Wingdings" charset="0"/>
              <a:buChar char="§"/>
            </a:pPr>
            <a:r>
              <a:rPr lang="en-US" sz="2000" dirty="0" smtClean="0">
                <a:latin typeface="+mn-lt"/>
              </a:rPr>
              <a:t>DHCPv6 service offers </a:t>
            </a:r>
            <a:r>
              <a:rPr lang="en-US" sz="2000" dirty="0">
                <a:latin typeface="+mn-lt"/>
              </a:rPr>
              <a:t>addressing </a:t>
            </a:r>
            <a:r>
              <a:rPr lang="en-US" sz="2000" dirty="0" smtClean="0">
                <a:latin typeface="+mn-lt"/>
              </a:rPr>
              <a:t>information:</a:t>
            </a:r>
          </a:p>
          <a:p>
            <a:pPr marL="693738" lvl="1" indent="-236538" algn="l" defTabSz="814388">
              <a:lnSpc>
                <a:spcPct val="95000"/>
              </a:lnSpc>
              <a:spcBef>
                <a:spcPct val="50000"/>
              </a:spcBef>
              <a:buClr>
                <a:srgbClr val="708CA1"/>
              </a:buClr>
              <a:buFont typeface="Wingdings" charset="0"/>
              <a:buChar char="§"/>
            </a:pPr>
            <a:r>
              <a:rPr lang="en-US" sz="2000" dirty="0" smtClean="0">
                <a:latin typeface="+mn-lt"/>
              </a:rPr>
              <a:t>A </a:t>
            </a:r>
            <a:r>
              <a:rPr lang="en-US" sz="2000" dirty="0">
                <a:latin typeface="+mn-lt"/>
              </a:rPr>
              <a:t>global unicast </a:t>
            </a:r>
            <a:r>
              <a:rPr lang="en-US" sz="2000" dirty="0" smtClean="0">
                <a:latin typeface="+mn-lt"/>
              </a:rPr>
              <a:t>address</a:t>
            </a:r>
          </a:p>
          <a:p>
            <a:pPr marL="693738" lvl="1" indent="-236538" algn="l" defTabSz="814388">
              <a:lnSpc>
                <a:spcPct val="95000"/>
              </a:lnSpc>
              <a:spcBef>
                <a:spcPct val="50000"/>
              </a:spcBef>
              <a:buClr>
                <a:srgbClr val="708CA1"/>
              </a:buClr>
              <a:buFont typeface="Wingdings" charset="0"/>
              <a:buChar char="§"/>
            </a:pPr>
            <a:r>
              <a:rPr lang="en-US" sz="2000" dirty="0" smtClean="0">
                <a:latin typeface="+mn-lt"/>
              </a:rPr>
              <a:t>Prefix length</a:t>
            </a:r>
          </a:p>
          <a:p>
            <a:pPr marL="693738" lvl="1" indent="-236538" algn="l" defTabSz="814388">
              <a:lnSpc>
                <a:spcPct val="95000"/>
              </a:lnSpc>
              <a:spcBef>
                <a:spcPct val="50000"/>
              </a:spcBef>
              <a:buClr>
                <a:srgbClr val="708CA1"/>
              </a:buClr>
              <a:buFont typeface="Wingdings" charset="0"/>
              <a:buChar char="§"/>
            </a:pPr>
            <a:r>
              <a:rPr lang="en-US" sz="2000" dirty="0" smtClean="0">
                <a:latin typeface="+mn-lt"/>
              </a:rPr>
              <a:t>Default </a:t>
            </a:r>
            <a:r>
              <a:rPr lang="en-US" sz="2000" dirty="0">
                <a:latin typeface="+mn-lt"/>
              </a:rPr>
              <a:t>gateway </a:t>
            </a:r>
            <a:r>
              <a:rPr lang="en-US" sz="2000" dirty="0" smtClean="0">
                <a:latin typeface="+mn-lt"/>
              </a:rPr>
              <a:t>address</a:t>
            </a:r>
          </a:p>
          <a:p>
            <a:pPr marL="693738" lvl="1" indent="-236538" algn="l" defTabSz="814388">
              <a:lnSpc>
                <a:spcPct val="95000"/>
              </a:lnSpc>
              <a:spcBef>
                <a:spcPct val="50000"/>
              </a:spcBef>
              <a:buClr>
                <a:srgbClr val="708CA1"/>
              </a:buClr>
              <a:buFont typeface="Wingdings" charset="0"/>
              <a:buChar char="§"/>
            </a:pPr>
            <a:r>
              <a:rPr lang="en-US" sz="2000" dirty="0" smtClean="0">
                <a:latin typeface="+mn-lt"/>
              </a:rPr>
              <a:t>Addresses </a:t>
            </a:r>
            <a:r>
              <a:rPr lang="en-US" sz="2000" dirty="0">
                <a:latin typeface="+mn-lt"/>
              </a:rPr>
              <a:t>of DNS </a:t>
            </a:r>
            <a:r>
              <a:rPr lang="en-US" sz="2000" dirty="0" smtClean="0">
                <a:latin typeface="+mn-lt"/>
              </a:rPr>
              <a:t>servers</a:t>
            </a:r>
            <a:endParaRPr lang="en-US" sz="2000" dirty="0">
              <a:latin typeface="+mn-lt"/>
            </a:endParaRPr>
          </a:p>
          <a:p>
            <a:pPr marL="236538" indent="-236538" algn="l" defTabSz="814388">
              <a:lnSpc>
                <a:spcPct val="95000"/>
              </a:lnSpc>
              <a:spcBef>
                <a:spcPct val="50000"/>
              </a:spcBef>
              <a:buClr>
                <a:srgbClr val="708CA1"/>
              </a:buClr>
              <a:buFont typeface="Wingdings" charset="0"/>
              <a:buChar char="§"/>
            </a:pPr>
            <a:r>
              <a:rPr lang="en-US" sz="2000" dirty="0" smtClean="0">
                <a:latin typeface="+mn-lt"/>
              </a:rPr>
              <a:t>Dependent on option specified in RA message. </a:t>
            </a:r>
            <a:endParaRPr lang="en-US" sz="2000" dirty="0">
              <a:latin typeface="+mn-lt"/>
            </a:endParaRPr>
          </a:p>
          <a:p>
            <a:pPr algn="l"/>
            <a:endParaRPr lang="en-US" dirty="0"/>
          </a:p>
        </p:txBody>
      </p:sp>
    </p:spTree>
    <p:extLst>
      <p:ext uri="{BB962C8B-B14F-4D97-AF65-F5344CB8AC3E}">
        <p14:creationId xmlns:p14="http://schemas.microsoft.com/office/powerpoint/2010/main" val="3910511245"/>
      </p:ext>
    </p:extLst>
  </p:cSld>
  <p:clrMapOvr>
    <a:masterClrMapping/>
  </p:clrMapOvr>
  <p:transition spd="med">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97291"/>
            <a:ext cx="8436877" cy="1074937"/>
          </a:xfrm>
        </p:spPr>
        <p:txBody>
          <a:bodyPr/>
          <a:lstStyle/>
          <a:p>
            <a:pPr eaLnBrk="1" hangingPunct="1"/>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IPv6 Unicast Addresses</a:t>
            </a:r>
            <a:r>
              <a:rPr lang="en-US" dirty="0">
                <a:latin typeface="Arial" charset="0"/>
              </a:rPr>
              <a:t/>
            </a:r>
            <a:br>
              <a:rPr lang="en-US" dirty="0">
                <a:latin typeface="Arial" charset="0"/>
              </a:rPr>
            </a:br>
            <a:r>
              <a:rPr lang="en-US" sz="2400" dirty="0" smtClean="0">
                <a:latin typeface="Arial" charset="0"/>
              </a:rPr>
              <a:t>Dynamic Configuration of a Global Unicast Address using DHCPv6</a:t>
            </a:r>
            <a:endParaRPr lang="en-US" sz="2400" dirty="0">
              <a:latin typeface="Arial" charset="0"/>
            </a:endParaRPr>
          </a:p>
        </p:txBody>
      </p:sp>
      <p:pic>
        <p:nvPicPr>
          <p:cNvPr id="2048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7627"/>
          <a:stretch/>
        </p:blipFill>
        <p:spPr bwMode="auto">
          <a:xfrm>
            <a:off x="452436" y="2235200"/>
            <a:ext cx="8239125" cy="4152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61792" y="1651000"/>
            <a:ext cx="7820411" cy="424732"/>
          </a:xfrm>
          <a:prstGeom prst="rect">
            <a:avLst/>
          </a:prstGeom>
          <a:noFill/>
        </p:spPr>
        <p:txBody>
          <a:bodyPr wrap="none" rtlCol="0">
            <a:spAutoFit/>
          </a:bodyPr>
          <a:lstStyle/>
          <a:p>
            <a:r>
              <a:rPr lang="en-GB" dirty="0" smtClean="0"/>
              <a:t>Router Solicitation and Router Advertisement Messages</a:t>
            </a:r>
            <a:endParaRPr lang="en-GB" dirty="0"/>
          </a:p>
        </p:txBody>
      </p:sp>
    </p:spTree>
    <p:extLst>
      <p:ext uri="{BB962C8B-B14F-4D97-AF65-F5344CB8AC3E}">
        <p14:creationId xmlns:p14="http://schemas.microsoft.com/office/powerpoint/2010/main" val="1756223807"/>
      </p:ext>
    </p:extLst>
  </p:cSld>
  <p:clrMapOvr>
    <a:masterClrMapping/>
  </p:clrMapOvr>
  <p:transition spd="med">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91988" y="394392"/>
            <a:ext cx="8772157" cy="838200"/>
          </a:xfrm>
        </p:spPr>
        <p:txBody>
          <a:bodyPr/>
          <a:lstStyle/>
          <a:p>
            <a:pPr eaLnBrk="1" hangingPunct="1"/>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IPv6 Unicast Addresses</a:t>
            </a:r>
            <a:r>
              <a:rPr lang="en-US" dirty="0">
                <a:latin typeface="Arial" charset="0"/>
              </a:rPr>
              <a:t/>
            </a:r>
            <a:br>
              <a:rPr lang="en-US" dirty="0">
                <a:latin typeface="Arial" charset="0"/>
              </a:rPr>
            </a:br>
            <a:r>
              <a:rPr lang="en-US" sz="2800" dirty="0" smtClean="0">
                <a:latin typeface="Arial" charset="0"/>
              </a:rPr>
              <a:t>EUI-64 Process</a:t>
            </a:r>
            <a:endParaRPr lang="en-US" sz="2800" dirty="0">
              <a:latin typeface="Arial" charset="0"/>
            </a:endParaRPr>
          </a:p>
        </p:txBody>
      </p:sp>
      <p:sp>
        <p:nvSpPr>
          <p:cNvPr id="4" name="TextBox 3"/>
          <p:cNvSpPr txBox="1"/>
          <p:nvPr/>
        </p:nvSpPr>
        <p:spPr>
          <a:xfrm>
            <a:off x="380996" y="1386202"/>
            <a:ext cx="8305803" cy="5355312"/>
          </a:xfrm>
          <a:prstGeom prst="rect">
            <a:avLst/>
          </a:prstGeom>
          <a:noFill/>
        </p:spPr>
        <p:txBody>
          <a:bodyPr wrap="square" rtlCol="0">
            <a:spAutoFit/>
          </a:bodyPr>
          <a:lstStyle/>
          <a:p>
            <a:pPr algn="l"/>
            <a:r>
              <a:rPr lang="en-US" sz="2000" b="1" dirty="0" smtClean="0">
                <a:latin typeface="+mn-lt"/>
              </a:rPr>
              <a:t>EUI-64 Process</a:t>
            </a:r>
          </a:p>
          <a:p>
            <a:pPr marL="236538" indent="-236538" algn="l" defTabSz="814388">
              <a:lnSpc>
                <a:spcPct val="95000"/>
              </a:lnSpc>
              <a:spcBef>
                <a:spcPct val="50000"/>
              </a:spcBef>
              <a:buClr>
                <a:srgbClr val="708CA1"/>
              </a:buClr>
              <a:buFont typeface="Wingdings" charset="0"/>
              <a:buChar char="§"/>
            </a:pPr>
            <a:r>
              <a:rPr lang="en-US" sz="2000" dirty="0" smtClean="0">
                <a:latin typeface="+mn-lt"/>
              </a:rPr>
              <a:t>48-bit MAC address + another 16-bits </a:t>
            </a:r>
            <a:r>
              <a:rPr lang="en-US" sz="2000" dirty="0">
                <a:latin typeface="+mn-lt"/>
              </a:rPr>
              <a:t>in </a:t>
            </a:r>
            <a:r>
              <a:rPr lang="en-US" sz="2000" dirty="0" smtClean="0">
                <a:latin typeface="+mn-lt"/>
              </a:rPr>
              <a:t>middle =  </a:t>
            </a:r>
            <a:r>
              <a:rPr lang="en-US" sz="2000" dirty="0">
                <a:latin typeface="+mn-lt"/>
              </a:rPr>
              <a:t>64-bit Interface </a:t>
            </a:r>
            <a:r>
              <a:rPr lang="en-US" sz="2000" dirty="0" smtClean="0">
                <a:latin typeface="+mn-lt"/>
              </a:rPr>
              <a:t>ID</a:t>
            </a:r>
            <a:endParaRPr lang="en-US" sz="2000" dirty="0">
              <a:latin typeface="+mn-lt"/>
            </a:endParaRPr>
          </a:p>
          <a:p>
            <a:pPr marL="236538" indent="-236538" algn="l" defTabSz="814388">
              <a:lnSpc>
                <a:spcPct val="95000"/>
              </a:lnSpc>
              <a:spcBef>
                <a:spcPct val="50000"/>
              </a:spcBef>
              <a:buClr>
                <a:srgbClr val="708CA1"/>
              </a:buClr>
              <a:buFont typeface="Wingdings" charset="0"/>
              <a:buChar char="§"/>
            </a:pPr>
            <a:r>
              <a:rPr lang="en-US" sz="2000" dirty="0" smtClean="0">
                <a:latin typeface="+mn-lt"/>
              </a:rPr>
              <a:t>Advantage: Easily tracked</a:t>
            </a:r>
          </a:p>
          <a:p>
            <a:pPr algn="l" defTabSz="814388">
              <a:lnSpc>
                <a:spcPct val="95000"/>
              </a:lnSpc>
              <a:spcBef>
                <a:spcPct val="50000"/>
              </a:spcBef>
              <a:buClr>
                <a:srgbClr val="708CA1"/>
              </a:buClr>
            </a:pPr>
            <a:r>
              <a:rPr lang="en-US" sz="2000" b="1" dirty="0" smtClean="0">
                <a:latin typeface="+mn-lt"/>
              </a:rPr>
              <a:t>MAC Address</a:t>
            </a:r>
          </a:p>
          <a:p>
            <a:pPr marL="236538" indent="-236538" algn="l" defTabSz="814388">
              <a:lnSpc>
                <a:spcPct val="95000"/>
              </a:lnSpc>
              <a:spcBef>
                <a:spcPct val="50000"/>
              </a:spcBef>
              <a:buClr>
                <a:srgbClr val="708CA1"/>
              </a:buClr>
              <a:buFont typeface="Wingdings" charset="0"/>
              <a:buChar char="§"/>
            </a:pPr>
            <a:r>
              <a:rPr lang="en-US" sz="2000" dirty="0" smtClean="0">
                <a:latin typeface="+mn-lt"/>
              </a:rPr>
              <a:t>Organizationally Unique Identifier (OUI): 24-bit vendor code assigned by IEEE</a:t>
            </a:r>
          </a:p>
          <a:p>
            <a:pPr marL="236538" indent="-236538" algn="l" defTabSz="814388">
              <a:lnSpc>
                <a:spcPct val="95000"/>
              </a:lnSpc>
              <a:spcBef>
                <a:spcPct val="50000"/>
              </a:spcBef>
              <a:buClr>
                <a:srgbClr val="708CA1"/>
              </a:buClr>
              <a:buFont typeface="Wingdings" charset="0"/>
              <a:buChar char="§"/>
            </a:pPr>
            <a:r>
              <a:rPr lang="en-US" sz="2000" dirty="0" smtClean="0">
                <a:latin typeface="+mn-lt"/>
              </a:rPr>
              <a:t>Device Identifier: unique 24-bit value within that OUI</a:t>
            </a:r>
            <a:endParaRPr lang="en-US" sz="2000" dirty="0">
              <a:latin typeface="+mn-lt"/>
            </a:endParaRPr>
          </a:p>
          <a:p>
            <a:endParaRPr lang="en-US" sz="2000" dirty="0" smtClean="0">
              <a:latin typeface="+mn-lt"/>
            </a:endParaRPr>
          </a:p>
          <a:p>
            <a:pPr algn="l"/>
            <a:r>
              <a:rPr lang="en-US" sz="2000" b="1" dirty="0" smtClean="0">
                <a:latin typeface="+mn-lt"/>
              </a:rPr>
              <a:t>EUI-64 </a:t>
            </a:r>
            <a:r>
              <a:rPr lang="en-US" sz="2000" b="1" dirty="0">
                <a:latin typeface="+mn-lt"/>
              </a:rPr>
              <a:t>Interface ID </a:t>
            </a:r>
            <a:r>
              <a:rPr lang="en-US" sz="2000" b="1" dirty="0" smtClean="0">
                <a:latin typeface="+mn-lt"/>
              </a:rPr>
              <a:t>is </a:t>
            </a:r>
            <a:r>
              <a:rPr lang="en-US" sz="2000" dirty="0" smtClean="0">
                <a:latin typeface="+mn-lt"/>
              </a:rPr>
              <a:t>comprised  of three parts:</a:t>
            </a:r>
          </a:p>
          <a:p>
            <a:pPr marL="457200" indent="-457200" algn="l" defTabSz="814388">
              <a:lnSpc>
                <a:spcPct val="95000"/>
              </a:lnSpc>
              <a:spcBef>
                <a:spcPct val="50000"/>
              </a:spcBef>
              <a:buClr>
                <a:srgbClr val="708CA1"/>
              </a:buClr>
              <a:buFont typeface="+mj-lt"/>
              <a:buAutoNum type="arabicPeriod"/>
            </a:pPr>
            <a:r>
              <a:rPr lang="en-US" sz="2000" dirty="0">
                <a:latin typeface="+mn-lt"/>
              </a:rPr>
              <a:t>24-bit OUI from the client MAC address, but the 7</a:t>
            </a:r>
            <a:r>
              <a:rPr lang="en-US" sz="2000" baseline="30000" dirty="0">
                <a:latin typeface="+mn-lt"/>
              </a:rPr>
              <a:t>th</a:t>
            </a:r>
            <a:r>
              <a:rPr lang="en-US" sz="2000" dirty="0">
                <a:latin typeface="+mn-lt"/>
              </a:rPr>
              <a:t> bit (the Universally/Locally bit) is reversed (0 becomes a 1</a:t>
            </a:r>
            <a:r>
              <a:rPr lang="en-US" sz="2000" dirty="0" smtClean="0">
                <a:latin typeface="+mn-lt"/>
              </a:rPr>
              <a:t>).</a:t>
            </a:r>
            <a:endParaRPr lang="en-US" sz="2000" dirty="0">
              <a:latin typeface="+mn-lt"/>
            </a:endParaRPr>
          </a:p>
          <a:p>
            <a:pPr marL="457200" indent="-457200" algn="l" defTabSz="814388">
              <a:lnSpc>
                <a:spcPct val="95000"/>
              </a:lnSpc>
              <a:spcBef>
                <a:spcPct val="50000"/>
              </a:spcBef>
              <a:buClr>
                <a:srgbClr val="708CA1"/>
              </a:buClr>
              <a:buFont typeface="+mj-lt"/>
              <a:buAutoNum type="arabicPeriod"/>
            </a:pPr>
            <a:r>
              <a:rPr lang="en-US" sz="2000" dirty="0" smtClean="0">
                <a:latin typeface="+mn-lt"/>
              </a:rPr>
              <a:t>Inserted as a 16-bit </a:t>
            </a:r>
            <a:r>
              <a:rPr lang="en-US" sz="2000" dirty="0">
                <a:latin typeface="+mn-lt"/>
              </a:rPr>
              <a:t>value </a:t>
            </a:r>
            <a:r>
              <a:rPr lang="en-US" sz="2000" b="1" dirty="0" smtClean="0">
                <a:solidFill>
                  <a:srgbClr val="285F97"/>
                </a:solidFill>
                <a:latin typeface="Courier New" panose="02070309020205020404" pitchFamily="49" charset="0"/>
                <a:cs typeface="Courier New" panose="02070309020205020404" pitchFamily="49" charset="0"/>
              </a:rPr>
              <a:t>FFFE</a:t>
            </a:r>
            <a:endParaRPr lang="en-US" sz="2000" dirty="0">
              <a:latin typeface="+mn-lt"/>
            </a:endParaRPr>
          </a:p>
          <a:p>
            <a:pPr marL="457200" indent="-457200" algn="l" defTabSz="814388">
              <a:lnSpc>
                <a:spcPct val="95000"/>
              </a:lnSpc>
              <a:spcBef>
                <a:spcPct val="50000"/>
              </a:spcBef>
              <a:buClr>
                <a:srgbClr val="708CA1"/>
              </a:buClr>
              <a:buFont typeface="+mj-lt"/>
              <a:buAutoNum type="arabicPeriod"/>
            </a:pPr>
            <a:r>
              <a:rPr lang="en-US" sz="2000" dirty="0">
                <a:latin typeface="+mn-lt"/>
              </a:rPr>
              <a:t>24-bit device identifier from the client MAC </a:t>
            </a:r>
            <a:r>
              <a:rPr lang="en-US" sz="2000" dirty="0" smtClean="0">
                <a:latin typeface="+mn-lt"/>
              </a:rPr>
              <a:t>address.</a:t>
            </a:r>
            <a:endParaRPr lang="en-US" sz="2000" dirty="0">
              <a:latin typeface="+mn-lt"/>
            </a:endParaRPr>
          </a:p>
          <a:p>
            <a:pPr algn="l"/>
            <a:endParaRPr lang="en-US" sz="2000" dirty="0"/>
          </a:p>
        </p:txBody>
      </p:sp>
      <p:pic>
        <p:nvPicPr>
          <p:cNvPr id="21506" name="Picture 2"/>
          <p:cNvPicPr>
            <a:picLocks noChangeAspect="1" noChangeArrowheads="1"/>
          </p:cNvPicPr>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809998" y="2300601"/>
            <a:ext cx="1447800" cy="515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4191295"/>
      </p:ext>
    </p:extLst>
  </p:cSld>
  <p:clrMapOvr>
    <a:masterClrMapping/>
  </p:clrMapOvr>
  <p:transition spd="med">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437708" y="394392"/>
            <a:ext cx="8772157" cy="838200"/>
          </a:xfrm>
        </p:spPr>
        <p:txBody>
          <a:bodyPr/>
          <a:lstStyle/>
          <a:p>
            <a:pPr eaLnBrk="1" hangingPunct="1"/>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IPv6 Unicast Addresses</a:t>
            </a:r>
            <a:r>
              <a:rPr lang="en-US" dirty="0">
                <a:latin typeface="Arial" charset="0"/>
              </a:rPr>
              <a:t/>
            </a:r>
            <a:br>
              <a:rPr lang="en-US" dirty="0">
                <a:latin typeface="Arial" charset="0"/>
              </a:rPr>
            </a:br>
            <a:r>
              <a:rPr lang="en-US" sz="2800" dirty="0" smtClean="0">
                <a:latin typeface="Arial" charset="0"/>
              </a:rPr>
              <a:t>EUI-64 Process</a:t>
            </a:r>
            <a:endParaRPr lang="en-US" sz="2800" dirty="0">
              <a:latin typeface="Arial" charset="0"/>
            </a:endParaRPr>
          </a:p>
        </p:txBody>
      </p:sp>
      <p:pic>
        <p:nvPicPr>
          <p:cNvPr id="2253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04913" y="1306866"/>
            <a:ext cx="6783387" cy="5068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178807"/>
      </p:ext>
    </p:extLst>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p:txBody>
          <a:bodyPr/>
          <a:lstStyle/>
          <a:p>
            <a:pPr eaLnBrk="1" hangingPunct="1"/>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IPv6 Unicast Addresses</a:t>
            </a:r>
            <a:r>
              <a:rPr lang="en-US" dirty="0">
                <a:latin typeface="Arial" charset="0"/>
              </a:rPr>
              <a:t/>
            </a:r>
            <a:br>
              <a:rPr lang="en-US" dirty="0">
                <a:latin typeface="Arial" charset="0"/>
              </a:rPr>
            </a:br>
            <a:r>
              <a:rPr lang="en-US" sz="2800" dirty="0" smtClean="0">
                <a:latin typeface="Arial" charset="0"/>
              </a:rPr>
              <a:t>EUI-64 Process</a:t>
            </a:r>
            <a:endParaRPr lang="en-US" sz="2800" dirty="0">
              <a:latin typeface="Arial" charset="0"/>
            </a:endParaRPr>
          </a:p>
        </p:txBody>
      </p:sp>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838" y="1612900"/>
            <a:ext cx="7172325"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7971072"/>
      </p:ext>
    </p:extLst>
  </p:cSld>
  <p:clrMapOvr>
    <a:masterClrMapping/>
  </p:clrMapOvr>
  <p:transition spd="med">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94392"/>
            <a:ext cx="8772157" cy="838200"/>
          </a:xfrm>
        </p:spPr>
        <p:txBody>
          <a:bodyPr/>
          <a:lstStyle/>
          <a:p>
            <a:pPr eaLnBrk="1" hangingPunct="1"/>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
            </a:r>
            <a:br>
              <a:rPr lang="en-US" sz="1800" dirty="0" smtClean="0">
                <a:latin typeface="Arial" charset="0"/>
              </a:rPr>
            </a:br>
            <a:r>
              <a:rPr lang="en-US" sz="1800" dirty="0">
                <a:latin typeface="Arial" charset="0"/>
              </a:rPr>
              <a:t/>
            </a:r>
            <a:br>
              <a:rPr lang="en-US" sz="1800" dirty="0">
                <a:latin typeface="Arial" charset="0"/>
              </a:rPr>
            </a:br>
            <a:r>
              <a:rPr lang="en-US" sz="1800" dirty="0" smtClean="0">
                <a:latin typeface="Arial" charset="0"/>
              </a:rPr>
              <a:t>IPv6 Unicast Addresses</a:t>
            </a:r>
            <a:r>
              <a:rPr lang="en-US" dirty="0">
                <a:latin typeface="Arial" charset="0"/>
              </a:rPr>
              <a:t/>
            </a:r>
            <a:br>
              <a:rPr lang="en-US" dirty="0">
                <a:latin typeface="Arial" charset="0"/>
              </a:rPr>
            </a:br>
            <a:r>
              <a:rPr lang="en-US" sz="2800" dirty="0" smtClean="0">
                <a:latin typeface="Arial" charset="0"/>
              </a:rPr>
              <a:t>Randomly Generated (cont.)</a:t>
            </a:r>
            <a:endParaRPr lang="en-US" sz="2800" dirty="0">
              <a:latin typeface="Arial" charset="0"/>
            </a:endParaRPr>
          </a:p>
        </p:txBody>
      </p:sp>
      <p:sp>
        <p:nvSpPr>
          <p:cNvPr id="4" name="Rectangle 3"/>
          <p:cNvSpPr/>
          <p:nvPr/>
        </p:nvSpPr>
        <p:spPr>
          <a:xfrm>
            <a:off x="406225" y="1734206"/>
            <a:ext cx="8399108" cy="2739211"/>
          </a:xfrm>
          <a:prstGeom prst="rect">
            <a:avLst/>
          </a:prstGeom>
        </p:spPr>
        <p:txBody>
          <a:bodyPr wrap="square">
            <a:spAutoFit/>
          </a:bodyPr>
          <a:lstStyle/>
          <a:p>
            <a:pPr algn="l"/>
            <a:r>
              <a:rPr lang="en-US" sz="2000" b="1" dirty="0"/>
              <a:t>Randomly Generated Interface </a:t>
            </a:r>
            <a:r>
              <a:rPr lang="en-US" sz="2000" b="1" dirty="0" smtClean="0"/>
              <a:t>IDs</a:t>
            </a:r>
          </a:p>
          <a:p>
            <a:pPr marL="236538" indent="-236538" algn="l" defTabSz="814388">
              <a:lnSpc>
                <a:spcPct val="95000"/>
              </a:lnSpc>
              <a:spcBef>
                <a:spcPct val="50000"/>
              </a:spcBef>
              <a:buClr>
                <a:srgbClr val="708CA1"/>
              </a:buClr>
              <a:buFont typeface="Wingdings" charset="0"/>
              <a:buChar char="§"/>
            </a:pPr>
            <a:r>
              <a:rPr lang="en-US" sz="2000" dirty="0" smtClean="0">
                <a:latin typeface="+mn-lt"/>
              </a:rPr>
              <a:t>Depending </a:t>
            </a:r>
            <a:r>
              <a:rPr lang="en-US" sz="2000" dirty="0">
                <a:latin typeface="+mn-lt"/>
              </a:rPr>
              <a:t>upon the operating system, a device </a:t>
            </a:r>
            <a:r>
              <a:rPr lang="en-US" sz="2000" dirty="0" smtClean="0">
                <a:latin typeface="+mn-lt"/>
              </a:rPr>
              <a:t>can use </a:t>
            </a:r>
            <a:r>
              <a:rPr lang="en-US" sz="2000" dirty="0">
                <a:latin typeface="+mn-lt"/>
              </a:rPr>
              <a:t>a randomly generated Interface </a:t>
            </a:r>
            <a:r>
              <a:rPr lang="en-US" sz="2000" dirty="0" smtClean="0">
                <a:latin typeface="+mn-lt"/>
              </a:rPr>
              <a:t>ID </a:t>
            </a:r>
            <a:endParaRPr lang="en-US" sz="2000" dirty="0">
              <a:latin typeface="+mn-lt"/>
            </a:endParaRPr>
          </a:p>
          <a:p>
            <a:pPr marL="236538" indent="-236538" algn="l" defTabSz="814388">
              <a:lnSpc>
                <a:spcPct val="95000"/>
              </a:lnSpc>
              <a:spcBef>
                <a:spcPct val="50000"/>
              </a:spcBef>
              <a:buClr>
                <a:srgbClr val="708CA1"/>
              </a:buClr>
              <a:buFont typeface="Wingdings" charset="0"/>
              <a:buChar char="§"/>
            </a:pPr>
            <a:r>
              <a:rPr lang="en-US" sz="2000" dirty="0" smtClean="0">
                <a:latin typeface="+mn-lt"/>
              </a:rPr>
              <a:t>Beginning </a:t>
            </a:r>
            <a:r>
              <a:rPr lang="en-US" sz="2000" dirty="0">
                <a:latin typeface="+mn-lt"/>
              </a:rPr>
              <a:t>with Windows Vista, Windows uses a randomly generated Interface ID instead of one created with </a:t>
            </a:r>
            <a:r>
              <a:rPr lang="en-US" sz="2000" dirty="0" smtClean="0">
                <a:latin typeface="+mn-lt"/>
              </a:rPr>
              <a:t>EUI-64.</a:t>
            </a:r>
          </a:p>
          <a:p>
            <a:pPr marL="693738" lvl="1" indent="-236538" algn="l" defTabSz="814388">
              <a:lnSpc>
                <a:spcPct val="95000"/>
              </a:lnSpc>
              <a:spcBef>
                <a:spcPct val="50000"/>
              </a:spcBef>
              <a:buClr>
                <a:srgbClr val="708CA1"/>
              </a:buClr>
              <a:buFont typeface="Wingdings" charset="0"/>
              <a:buChar char="§"/>
            </a:pPr>
            <a:r>
              <a:rPr lang="en-US" sz="2000" dirty="0" smtClean="0">
                <a:latin typeface="+mn-lt"/>
              </a:rPr>
              <a:t>They claim it increases security</a:t>
            </a:r>
            <a:endParaRPr lang="en-US" sz="2000" dirty="0">
              <a:latin typeface="+mn-lt"/>
            </a:endParaRPr>
          </a:p>
          <a:p>
            <a:pPr marL="236538" indent="-236538" algn="l" defTabSz="814388">
              <a:lnSpc>
                <a:spcPct val="95000"/>
              </a:lnSpc>
              <a:spcBef>
                <a:spcPct val="50000"/>
              </a:spcBef>
              <a:buClr>
                <a:srgbClr val="708CA1"/>
              </a:buClr>
              <a:buFont typeface="Wingdings" charset="0"/>
              <a:buChar char="§"/>
            </a:pPr>
            <a:r>
              <a:rPr lang="en-US" sz="2000" dirty="0">
                <a:latin typeface="+mn-lt"/>
              </a:rPr>
              <a:t>Windows XP </a:t>
            </a:r>
            <a:r>
              <a:rPr lang="en-US" sz="2000" dirty="0" smtClean="0">
                <a:latin typeface="+mn-lt"/>
              </a:rPr>
              <a:t>(and </a:t>
            </a:r>
            <a:r>
              <a:rPr lang="en-US" sz="2000" dirty="0">
                <a:latin typeface="+mn-lt"/>
              </a:rPr>
              <a:t>previous Windows operating </a:t>
            </a:r>
            <a:r>
              <a:rPr lang="en-US" sz="2000" dirty="0" smtClean="0">
                <a:latin typeface="+mn-lt"/>
              </a:rPr>
              <a:t>systems) </a:t>
            </a:r>
            <a:r>
              <a:rPr lang="en-US" sz="2000" dirty="0">
                <a:latin typeface="+mn-lt"/>
              </a:rPr>
              <a:t>used </a:t>
            </a:r>
            <a:r>
              <a:rPr lang="en-US" sz="2000" dirty="0" smtClean="0">
                <a:latin typeface="+mn-lt"/>
              </a:rPr>
              <a:t>EUI-64.</a:t>
            </a:r>
            <a:endParaRPr lang="en-US" sz="2000" dirty="0">
              <a:latin typeface="+mn-lt"/>
            </a:endParaRPr>
          </a:p>
        </p:txBody>
      </p:sp>
    </p:spTree>
    <p:extLst>
      <p:ext uri="{BB962C8B-B14F-4D97-AF65-F5344CB8AC3E}">
        <p14:creationId xmlns:p14="http://schemas.microsoft.com/office/powerpoint/2010/main" val="94334679"/>
      </p:ext>
    </p:extLst>
  </p:cSld>
  <p:clrMapOvr>
    <a:masterClrMapping/>
  </p:clrMapOvr>
  <p:transition spd="med">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46268" y="394392"/>
            <a:ext cx="8772157" cy="838200"/>
          </a:xfrm>
        </p:spPr>
        <p:txBody>
          <a:bodyPr/>
          <a:lstStyle/>
          <a:p>
            <a:pPr eaLnBrk="1" hangingPunct="1"/>
            <a:r>
              <a:rPr lang="en-US" sz="1800" dirty="0">
                <a:latin typeface="Arial" charset="0"/>
              </a:rPr>
              <a:t>IPv6 </a:t>
            </a:r>
            <a:r>
              <a:rPr lang="en-US" sz="1800" dirty="0" smtClean="0">
                <a:latin typeface="Arial" charset="0"/>
              </a:rPr>
              <a:t>Unicast Addresses</a:t>
            </a:r>
            <a:r>
              <a:rPr lang="en-US" dirty="0">
                <a:latin typeface="Arial" charset="0"/>
              </a:rPr>
              <a:t/>
            </a:r>
            <a:br>
              <a:rPr lang="en-US" dirty="0">
                <a:latin typeface="Arial" charset="0"/>
              </a:rPr>
            </a:br>
            <a:r>
              <a:rPr lang="en-US" dirty="0" smtClean="0">
                <a:latin typeface="Arial" charset="0"/>
              </a:rPr>
              <a:t>Dynamic Link-local Addresses</a:t>
            </a:r>
            <a:endParaRPr lang="en-US" dirty="0">
              <a:latin typeface="Arial" charset="0"/>
            </a:endParaRPr>
          </a:p>
        </p:txBody>
      </p:sp>
      <p:sp>
        <p:nvSpPr>
          <p:cNvPr id="4" name="Rectangle 3"/>
          <p:cNvSpPr/>
          <p:nvPr/>
        </p:nvSpPr>
        <p:spPr>
          <a:xfrm>
            <a:off x="334053" y="1572256"/>
            <a:ext cx="8230828" cy="4339650"/>
          </a:xfrm>
          <a:prstGeom prst="rect">
            <a:avLst/>
          </a:prstGeom>
        </p:spPr>
        <p:txBody>
          <a:bodyPr wrap="square">
            <a:spAutoFit/>
          </a:bodyPr>
          <a:lstStyle/>
          <a:p>
            <a:pPr algn="l"/>
            <a:r>
              <a:rPr lang="en-US" sz="2000" b="1" dirty="0" smtClean="0"/>
              <a:t>Link-Local Address</a:t>
            </a:r>
          </a:p>
          <a:p>
            <a:pPr marL="236538" indent="-236538" algn="l" defTabSz="814388">
              <a:lnSpc>
                <a:spcPct val="95000"/>
              </a:lnSpc>
              <a:spcBef>
                <a:spcPct val="50000"/>
              </a:spcBef>
              <a:buClr>
                <a:srgbClr val="708CA1"/>
              </a:buClr>
              <a:buFont typeface="Wingdings" charset="0"/>
              <a:buChar char="§"/>
            </a:pPr>
            <a:r>
              <a:rPr lang="en-US" sz="2000" dirty="0">
                <a:latin typeface="+mn-lt"/>
              </a:rPr>
              <a:t>After a global unicast address is assigned to an interface, </a:t>
            </a:r>
            <a:r>
              <a:rPr lang="en-US" sz="2000" dirty="0" smtClean="0">
                <a:latin typeface="+mn-lt"/>
              </a:rPr>
              <a:t>an IPv6-enabled </a:t>
            </a:r>
            <a:r>
              <a:rPr lang="en-US" sz="2000" dirty="0">
                <a:latin typeface="+mn-lt"/>
              </a:rPr>
              <a:t>device automatically generates its link-local </a:t>
            </a:r>
            <a:r>
              <a:rPr lang="en-US" sz="2000" dirty="0" smtClean="0">
                <a:latin typeface="+mn-lt"/>
              </a:rPr>
              <a:t>address. </a:t>
            </a:r>
            <a:endParaRPr lang="en-US" sz="2000" dirty="0">
              <a:latin typeface="+mn-lt"/>
            </a:endParaRPr>
          </a:p>
          <a:p>
            <a:pPr marL="236538" indent="-236538" algn="l" defTabSz="814388">
              <a:lnSpc>
                <a:spcPct val="95000"/>
              </a:lnSpc>
              <a:spcBef>
                <a:spcPct val="50000"/>
              </a:spcBef>
              <a:buClr>
                <a:srgbClr val="708CA1"/>
              </a:buClr>
              <a:buFont typeface="Wingdings" charset="0"/>
              <a:buChar char="§"/>
            </a:pPr>
            <a:r>
              <a:rPr lang="en-US" sz="2000" dirty="0">
                <a:latin typeface="+mn-lt"/>
              </a:rPr>
              <a:t>Must have a link-local address </a:t>
            </a:r>
            <a:r>
              <a:rPr lang="en-US" sz="2000" dirty="0" smtClean="0">
                <a:latin typeface="+mn-lt"/>
              </a:rPr>
              <a:t>to </a:t>
            </a:r>
            <a:r>
              <a:rPr lang="en-US" sz="2000" dirty="0">
                <a:latin typeface="+mn-lt"/>
              </a:rPr>
              <a:t>communicate with other </a:t>
            </a:r>
            <a:r>
              <a:rPr lang="en-US" sz="2000" dirty="0" smtClean="0">
                <a:latin typeface="+mn-lt"/>
              </a:rPr>
              <a:t>devices </a:t>
            </a:r>
            <a:r>
              <a:rPr lang="en-US" sz="2000" dirty="0">
                <a:latin typeface="+mn-lt"/>
              </a:rPr>
              <a:t>on </a:t>
            </a:r>
            <a:r>
              <a:rPr lang="en-US" sz="2000" dirty="0" smtClean="0">
                <a:latin typeface="+mn-lt"/>
              </a:rPr>
              <a:t>same subnet.</a:t>
            </a:r>
            <a:endParaRPr lang="en-US" sz="2000" dirty="0">
              <a:latin typeface="+mn-lt"/>
            </a:endParaRPr>
          </a:p>
          <a:p>
            <a:pPr marL="236538" indent="-236538" algn="l" defTabSz="814388">
              <a:lnSpc>
                <a:spcPct val="95000"/>
              </a:lnSpc>
              <a:spcBef>
                <a:spcPct val="50000"/>
              </a:spcBef>
              <a:buClr>
                <a:srgbClr val="708CA1"/>
              </a:buClr>
              <a:buFont typeface="Wingdings" charset="0"/>
              <a:buChar char="§"/>
            </a:pPr>
            <a:r>
              <a:rPr lang="en-US" sz="2000" dirty="0">
                <a:latin typeface="+mn-lt"/>
              </a:rPr>
              <a:t>Uses the link-local address of the local router for its default gateway IPv6 </a:t>
            </a:r>
            <a:r>
              <a:rPr lang="en-US" sz="2000" dirty="0" smtClean="0">
                <a:latin typeface="+mn-lt"/>
              </a:rPr>
              <a:t>address.</a:t>
            </a:r>
            <a:endParaRPr lang="en-US" sz="2000" dirty="0">
              <a:latin typeface="+mn-lt"/>
            </a:endParaRPr>
          </a:p>
          <a:p>
            <a:pPr marL="236538" indent="-236538" algn="l" defTabSz="814388">
              <a:lnSpc>
                <a:spcPct val="95000"/>
              </a:lnSpc>
              <a:spcBef>
                <a:spcPct val="50000"/>
              </a:spcBef>
              <a:buClr>
                <a:srgbClr val="708CA1"/>
              </a:buClr>
              <a:buFont typeface="Wingdings" charset="0"/>
              <a:buChar char="§"/>
            </a:pPr>
            <a:r>
              <a:rPr lang="en-US" sz="2000" dirty="0">
                <a:latin typeface="+mn-lt"/>
              </a:rPr>
              <a:t>Routers exchange dynamic routing protocol messages using link-local </a:t>
            </a:r>
            <a:r>
              <a:rPr lang="en-US" sz="2000" dirty="0" smtClean="0">
                <a:latin typeface="+mn-lt"/>
              </a:rPr>
              <a:t>addresses.</a:t>
            </a:r>
            <a:endParaRPr lang="en-US" sz="2000" dirty="0">
              <a:latin typeface="+mn-lt"/>
            </a:endParaRPr>
          </a:p>
          <a:p>
            <a:pPr marL="236538" indent="-236538" algn="l" defTabSz="814388">
              <a:lnSpc>
                <a:spcPct val="95000"/>
              </a:lnSpc>
              <a:spcBef>
                <a:spcPct val="50000"/>
              </a:spcBef>
              <a:buClr>
                <a:srgbClr val="708CA1"/>
              </a:buClr>
              <a:buFont typeface="Wingdings" charset="0"/>
              <a:buChar char="§"/>
            </a:pPr>
            <a:r>
              <a:rPr lang="en-US" sz="2000" dirty="0">
                <a:latin typeface="+mn-lt"/>
              </a:rPr>
              <a:t>Routers’ routing tables use the link-local address to identify the next-hop router when forwarding IPv6 </a:t>
            </a:r>
            <a:r>
              <a:rPr lang="en-US" sz="2000" dirty="0" smtClean="0">
                <a:latin typeface="+mn-lt"/>
              </a:rPr>
              <a:t>packets.</a:t>
            </a:r>
            <a:endParaRPr lang="en-US" sz="2000" dirty="0">
              <a:latin typeface="+mn-lt"/>
            </a:endParaRPr>
          </a:p>
          <a:p>
            <a:pPr marL="342900" indent="-342900" algn="l">
              <a:buFont typeface="Arial" pitchFamily="34" charset="0"/>
              <a:buChar char="•"/>
            </a:pPr>
            <a:endParaRPr lang="en-US" sz="2000" dirty="0">
              <a:effectLst/>
            </a:endParaRPr>
          </a:p>
        </p:txBody>
      </p:sp>
    </p:spTree>
    <p:extLst>
      <p:ext uri="{BB962C8B-B14F-4D97-AF65-F5344CB8AC3E}">
        <p14:creationId xmlns:p14="http://schemas.microsoft.com/office/powerpoint/2010/main" val="853667135"/>
      </p:ext>
    </p:extLst>
  </p:cSld>
  <p:clrMapOvr>
    <a:masterClrMapping/>
  </p:clrMapOvr>
  <p:transition spd="med">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363912"/>
            <a:ext cx="8772157" cy="838200"/>
          </a:xfrm>
        </p:spPr>
        <p:txBody>
          <a:bodyPr/>
          <a:lstStyle/>
          <a:p>
            <a:pPr eaLnBrk="1" hangingPunct="1"/>
            <a:r>
              <a:rPr lang="en-US" sz="1800" dirty="0">
                <a:latin typeface="Arial" charset="0"/>
              </a:rPr>
              <a:t>IPv6 </a:t>
            </a:r>
            <a:r>
              <a:rPr lang="en-US" sz="1800" dirty="0" smtClean="0">
                <a:latin typeface="Arial" charset="0"/>
              </a:rPr>
              <a:t>Unicast Addresses</a:t>
            </a:r>
            <a:r>
              <a:rPr lang="en-US" dirty="0">
                <a:latin typeface="Arial" charset="0"/>
              </a:rPr>
              <a:t/>
            </a:r>
            <a:br>
              <a:rPr lang="en-US" dirty="0">
                <a:latin typeface="Arial" charset="0"/>
              </a:rPr>
            </a:br>
            <a:r>
              <a:rPr lang="en-US" dirty="0" smtClean="0">
                <a:latin typeface="Arial" charset="0"/>
              </a:rPr>
              <a:t>Dynamic Link-local Addresses</a:t>
            </a:r>
            <a:endParaRPr lang="en-US" dirty="0">
              <a:latin typeface="Arial"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816" y="3365382"/>
            <a:ext cx="7393784" cy="2963753"/>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5" name="Rectangle 4"/>
          <p:cNvSpPr/>
          <p:nvPr/>
        </p:nvSpPr>
        <p:spPr>
          <a:xfrm>
            <a:off x="365034" y="1540690"/>
            <a:ext cx="8345715" cy="1200329"/>
          </a:xfrm>
          <a:prstGeom prst="rect">
            <a:avLst/>
          </a:prstGeom>
        </p:spPr>
        <p:txBody>
          <a:bodyPr wrap="square">
            <a:spAutoFit/>
          </a:bodyPr>
          <a:lstStyle/>
          <a:p>
            <a:pPr algn="l"/>
            <a:r>
              <a:rPr lang="en-US" sz="2000" b="1" dirty="0" smtClean="0"/>
              <a:t>Dynamically Assigned </a:t>
            </a:r>
          </a:p>
          <a:p>
            <a:pPr algn="l"/>
            <a:endParaRPr lang="en-US" sz="2000" dirty="0" smtClean="0"/>
          </a:p>
          <a:p>
            <a:pPr algn="l"/>
            <a:r>
              <a:rPr lang="en-US" sz="2000" dirty="0" smtClean="0"/>
              <a:t>Link-local address </a:t>
            </a:r>
            <a:r>
              <a:rPr lang="en-US" sz="2000" dirty="0"/>
              <a:t>is dynamically created using the </a:t>
            </a:r>
            <a:r>
              <a:rPr lang="en-US" sz="2000" b="1" dirty="0">
                <a:solidFill>
                  <a:srgbClr val="285F97"/>
                </a:solidFill>
                <a:latin typeface="Courier New" panose="02070309020205020404" pitchFamily="49" charset="0"/>
                <a:cs typeface="Courier New" panose="02070309020205020404" pitchFamily="49" charset="0"/>
              </a:rPr>
              <a:t>FE80::/10 </a:t>
            </a:r>
            <a:r>
              <a:rPr lang="en-US" sz="2000" dirty="0"/>
              <a:t>prefix and the Interface </a:t>
            </a:r>
            <a:r>
              <a:rPr lang="en-US" sz="2000" dirty="0" smtClean="0"/>
              <a:t>ID.</a:t>
            </a:r>
            <a:endParaRPr lang="en-US" sz="2000" dirty="0"/>
          </a:p>
        </p:txBody>
      </p:sp>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0633" y="3414913"/>
            <a:ext cx="1743075" cy="295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3526478"/>
      </p:ext>
    </p:extLst>
  </p:cSld>
  <p:clrMapOvr>
    <a:masterClrMapping/>
  </p:clrMapOvr>
  <p:transition spd="med">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440112"/>
            <a:ext cx="8772157" cy="838200"/>
          </a:xfrm>
        </p:spPr>
        <p:txBody>
          <a:bodyPr/>
          <a:lstStyle/>
          <a:p>
            <a:pPr eaLnBrk="1" hangingPunct="1"/>
            <a:r>
              <a:rPr lang="en-US" sz="1800" dirty="0">
                <a:latin typeface="Arial" charset="0"/>
              </a:rPr>
              <a:t>IPv6 </a:t>
            </a:r>
            <a:r>
              <a:rPr lang="en-US" sz="1800" dirty="0" smtClean="0">
                <a:latin typeface="Arial" charset="0"/>
              </a:rPr>
              <a:t>Unicast Addresses</a:t>
            </a:r>
            <a:r>
              <a:rPr lang="en-US" dirty="0">
                <a:latin typeface="Arial" charset="0"/>
              </a:rPr>
              <a:t/>
            </a:r>
            <a:br>
              <a:rPr lang="en-US" dirty="0">
                <a:latin typeface="Arial" charset="0"/>
              </a:rPr>
            </a:br>
            <a:r>
              <a:rPr lang="en-US" dirty="0" smtClean="0">
                <a:latin typeface="Arial" charset="0"/>
              </a:rPr>
              <a:t>Static Link-local Addresses</a:t>
            </a:r>
            <a:endParaRPr lang="en-US" dirty="0">
              <a:latin typeface="Arial" charset="0"/>
            </a:endParaRPr>
          </a:p>
        </p:txBody>
      </p:sp>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4525" y="3146425"/>
            <a:ext cx="5314950" cy="3028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57199" y="1498599"/>
            <a:ext cx="8456161" cy="1449628"/>
          </a:xfrm>
          <a:prstGeom prst="rect">
            <a:avLst/>
          </a:prstGeom>
          <a:noFill/>
        </p:spPr>
        <p:txBody>
          <a:bodyPr wrap="none" rtlCol="0">
            <a:spAutoFit/>
          </a:bodyPr>
          <a:lstStyle/>
          <a:p>
            <a:pPr marL="342900" indent="-342900" algn="l">
              <a:buClr>
                <a:srgbClr val="3E8DC5"/>
              </a:buClr>
              <a:buFont typeface="Wingdings" panose="05000000000000000000" pitchFamily="2" charset="2"/>
              <a:buChar char="§"/>
            </a:pPr>
            <a:r>
              <a:rPr lang="en-GB" sz="2000" dirty="0" smtClean="0"/>
              <a:t>Link-local address easier to remember when configured manually:</a:t>
            </a:r>
          </a:p>
          <a:p>
            <a:pPr marL="342900" indent="-342900" algn="l">
              <a:buClr>
                <a:srgbClr val="3E8DC5"/>
              </a:buClr>
              <a:buFont typeface="Wingdings" panose="05000000000000000000" pitchFamily="2" charset="2"/>
              <a:buChar char="§"/>
            </a:pPr>
            <a:endParaRPr lang="en-GB" sz="2000" dirty="0" smtClean="0"/>
          </a:p>
          <a:p>
            <a:pPr algn="l">
              <a:buClr>
                <a:srgbClr val="3E8DC5"/>
              </a:buClr>
            </a:pPr>
            <a:r>
              <a:rPr lang="en-GB" sz="1800" b="1" dirty="0">
                <a:solidFill>
                  <a:srgbClr val="285F97"/>
                </a:solidFill>
                <a:latin typeface="Courier New" panose="02070309020205020404" pitchFamily="49" charset="0"/>
                <a:cs typeface="Courier New" panose="02070309020205020404" pitchFamily="49" charset="0"/>
              </a:rPr>
              <a:t>Router(</a:t>
            </a:r>
            <a:r>
              <a:rPr lang="en-GB" sz="1800" b="1" dirty="0" err="1">
                <a:solidFill>
                  <a:srgbClr val="285F97"/>
                </a:solidFill>
                <a:latin typeface="Courier New" panose="02070309020205020404" pitchFamily="49" charset="0"/>
                <a:cs typeface="Courier New" panose="02070309020205020404" pitchFamily="49" charset="0"/>
              </a:rPr>
              <a:t>config</a:t>
            </a:r>
            <a:r>
              <a:rPr lang="en-GB" sz="1800" b="1" dirty="0">
                <a:solidFill>
                  <a:srgbClr val="285F97"/>
                </a:solidFill>
                <a:latin typeface="Courier New" panose="02070309020205020404" pitchFamily="49" charset="0"/>
                <a:cs typeface="Courier New" panose="02070309020205020404" pitchFamily="49" charset="0"/>
              </a:rPr>
              <a:t>-if)#ipv6 address </a:t>
            </a:r>
            <a:r>
              <a:rPr lang="en-GB" sz="1800" b="1" i="1" dirty="0">
                <a:solidFill>
                  <a:srgbClr val="285F97"/>
                </a:solidFill>
                <a:latin typeface="Courier New" panose="02070309020205020404" pitchFamily="49" charset="0"/>
                <a:cs typeface="Courier New" panose="02070309020205020404" pitchFamily="49" charset="0"/>
              </a:rPr>
              <a:t>link-local-address</a:t>
            </a:r>
            <a:r>
              <a:rPr lang="en-GB" sz="1800" b="1" dirty="0">
                <a:solidFill>
                  <a:srgbClr val="285F97"/>
                </a:solidFill>
                <a:latin typeface="Courier New" panose="02070309020205020404" pitchFamily="49" charset="0"/>
                <a:cs typeface="Courier New" panose="02070309020205020404" pitchFamily="49" charset="0"/>
              </a:rPr>
              <a:t> </a:t>
            </a:r>
            <a:r>
              <a:rPr lang="en-GB" sz="1800" b="1" dirty="0" smtClean="0">
                <a:solidFill>
                  <a:srgbClr val="285F97"/>
                </a:solidFill>
                <a:latin typeface="Courier New" panose="02070309020205020404" pitchFamily="49" charset="0"/>
                <a:cs typeface="Courier New" panose="02070309020205020404" pitchFamily="49" charset="0"/>
              </a:rPr>
              <a:t>link-local</a:t>
            </a:r>
          </a:p>
          <a:p>
            <a:pPr algn="l">
              <a:buClr>
                <a:srgbClr val="3E8DC5"/>
              </a:buClr>
            </a:pPr>
            <a:endParaRPr lang="en-GB" sz="2000" b="1" dirty="0" smtClean="0">
              <a:solidFill>
                <a:srgbClr val="285F97"/>
              </a:solidFill>
              <a:latin typeface="Courier New" panose="02070309020205020404" pitchFamily="49" charset="0"/>
              <a:cs typeface="Courier New" panose="02070309020205020404" pitchFamily="49" charset="0"/>
            </a:endParaRPr>
          </a:p>
          <a:p>
            <a:pPr marL="342900" indent="-342900" algn="l">
              <a:buClr>
                <a:srgbClr val="3E8DC5"/>
              </a:buClr>
              <a:buFont typeface="Wingdings" panose="05000000000000000000" pitchFamily="2" charset="2"/>
              <a:buChar char="§"/>
            </a:pPr>
            <a:r>
              <a:rPr lang="en-GB" sz="2000" dirty="0"/>
              <a:t>same IPv6 link-local address is configured on all of R1’s interfaces. </a:t>
            </a:r>
            <a:endParaRPr lang="en-GB" dirty="0"/>
          </a:p>
        </p:txBody>
      </p:sp>
    </p:spTree>
    <p:extLst>
      <p:ext uri="{BB962C8B-B14F-4D97-AF65-F5344CB8AC3E}">
        <p14:creationId xmlns:p14="http://schemas.microsoft.com/office/powerpoint/2010/main" val="1199887924"/>
      </p:ext>
    </p:extLst>
  </p:cSld>
  <p:clrMapOvr>
    <a:masterClrMapping/>
  </p:clrMapOvr>
  <p:transition spd="med">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455352"/>
            <a:ext cx="8772157" cy="838200"/>
          </a:xfrm>
        </p:spPr>
        <p:txBody>
          <a:bodyPr/>
          <a:lstStyle/>
          <a:p>
            <a:pPr eaLnBrk="1" hangingPunct="1"/>
            <a:r>
              <a:rPr lang="en-US" sz="1800" dirty="0">
                <a:latin typeface="Arial" charset="0"/>
              </a:rPr>
              <a:t>IPv6 </a:t>
            </a:r>
            <a:r>
              <a:rPr lang="en-US" sz="1800" dirty="0" smtClean="0">
                <a:latin typeface="Arial" charset="0"/>
              </a:rPr>
              <a:t>Unicast Addresses</a:t>
            </a:r>
            <a:r>
              <a:rPr lang="en-US" dirty="0">
                <a:latin typeface="Arial" charset="0"/>
              </a:rPr>
              <a:t/>
            </a:r>
            <a:br>
              <a:rPr lang="en-US" dirty="0">
                <a:latin typeface="Arial" charset="0"/>
              </a:rPr>
            </a:br>
            <a:r>
              <a:rPr lang="en-US" dirty="0" smtClean="0">
                <a:latin typeface="Arial" charset="0"/>
              </a:rPr>
              <a:t>Static Link-local Addresses (cont.)</a:t>
            </a:r>
            <a:endParaRPr lang="en-US" dirty="0">
              <a:latin typeface="Arial" charset="0"/>
            </a:endParaRP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25" y="2136775"/>
            <a:ext cx="7143750" cy="314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388153"/>
      </p:ext>
    </p:extLst>
  </p:cSld>
  <p:clrMapOvr>
    <a:masterClrMapping/>
  </p:clrMapOvr>
  <p:transition spd="med">
    <p:wipe dir="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424872"/>
            <a:ext cx="8772157" cy="838200"/>
          </a:xfrm>
        </p:spPr>
        <p:txBody>
          <a:bodyPr/>
          <a:lstStyle/>
          <a:p>
            <a:pPr eaLnBrk="1" hangingPunct="1"/>
            <a:r>
              <a:rPr lang="en-US" sz="1800" dirty="0" smtClean="0">
                <a:latin typeface="Arial" charset="0"/>
              </a:rPr>
              <a:t>IPv6 Global Unicast Addresses</a:t>
            </a:r>
            <a:r>
              <a:rPr lang="en-US" dirty="0">
                <a:latin typeface="Arial" charset="0"/>
              </a:rPr>
              <a:t/>
            </a:r>
            <a:br>
              <a:rPr lang="en-US" dirty="0">
                <a:latin typeface="Arial" charset="0"/>
              </a:rPr>
            </a:br>
            <a:r>
              <a:rPr lang="en-US" dirty="0" smtClean="0">
                <a:latin typeface="Arial" charset="0"/>
              </a:rPr>
              <a:t>Verifying IPv6 Address Configuration</a:t>
            </a:r>
            <a:endParaRPr lang="en-US" dirty="0">
              <a:latin typeface="Arial" charset="0"/>
            </a:endParaRPr>
          </a:p>
        </p:txBody>
      </p:sp>
      <p:pic>
        <p:nvPicPr>
          <p:cNvPr id="266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9277"/>
          <a:stretch/>
        </p:blipFill>
        <p:spPr bwMode="auto">
          <a:xfrm>
            <a:off x="1590950" y="3704082"/>
            <a:ext cx="5924550" cy="28430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7"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693714" y="1361808"/>
            <a:ext cx="5719022" cy="22226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0666977"/>
      </p:ext>
    </p:extLst>
  </p:cSld>
  <p:clrMapOvr>
    <a:masterClrMapping/>
  </p:clrMapOvr>
  <p:transition spd="med">
    <p:wipe dir="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424872"/>
            <a:ext cx="8772157" cy="838200"/>
          </a:xfrm>
        </p:spPr>
        <p:txBody>
          <a:bodyPr/>
          <a:lstStyle/>
          <a:p>
            <a:pPr eaLnBrk="1" hangingPunct="1"/>
            <a:r>
              <a:rPr lang="en-US" sz="1800" dirty="0" smtClean="0">
                <a:latin typeface="Arial" charset="0"/>
              </a:rPr>
              <a:t>IPv6 Global Unicast Addresses</a:t>
            </a:r>
            <a:r>
              <a:rPr lang="en-US" dirty="0">
                <a:latin typeface="Arial" charset="0"/>
              </a:rPr>
              <a:t/>
            </a:r>
            <a:br>
              <a:rPr lang="en-US" dirty="0">
                <a:latin typeface="Arial" charset="0"/>
              </a:rPr>
            </a:br>
            <a:r>
              <a:rPr lang="en-US" dirty="0" smtClean="0">
                <a:latin typeface="Arial" charset="0"/>
              </a:rPr>
              <a:t>Verifying IPv6 Address Configuration</a:t>
            </a:r>
            <a:endParaRPr lang="en-US" dirty="0">
              <a:latin typeface="Arial" charset="0"/>
            </a:endParaRPr>
          </a:p>
        </p:txBody>
      </p:sp>
      <p:pic>
        <p:nvPicPr>
          <p:cNvPr id="276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3013" y="1327023"/>
            <a:ext cx="6657975" cy="5276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0786068"/>
      </p:ext>
    </p:extLst>
  </p:cSld>
  <p:clrMapOvr>
    <a:masterClrMapping/>
  </p:clrMapOvr>
  <p:transition spd="med">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371843" y="424872"/>
            <a:ext cx="8772157" cy="838200"/>
          </a:xfrm>
        </p:spPr>
        <p:txBody>
          <a:bodyPr/>
          <a:lstStyle/>
          <a:p>
            <a:pPr eaLnBrk="1" hangingPunct="1"/>
            <a:r>
              <a:rPr lang="en-US" sz="1800" dirty="0" smtClean="0">
                <a:latin typeface="Arial" charset="0"/>
              </a:rPr>
              <a:t>IPv6 Global Unicast Addresses</a:t>
            </a:r>
            <a:r>
              <a:rPr lang="en-US" dirty="0">
                <a:latin typeface="Arial" charset="0"/>
              </a:rPr>
              <a:t/>
            </a:r>
            <a:br>
              <a:rPr lang="en-US" dirty="0">
                <a:latin typeface="Arial" charset="0"/>
              </a:rPr>
            </a:br>
            <a:r>
              <a:rPr lang="en-US" dirty="0" smtClean="0">
                <a:latin typeface="Arial" charset="0"/>
              </a:rPr>
              <a:t>Verifying IPv6 Address Configuration</a:t>
            </a:r>
            <a:endParaRPr lang="en-US" dirty="0">
              <a:latin typeface="Arial" charset="0"/>
            </a:endParaRPr>
          </a:p>
        </p:txBody>
      </p:sp>
      <p:pic>
        <p:nvPicPr>
          <p:cNvPr id="286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025" y="2576513"/>
            <a:ext cx="7219950"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9549519"/>
      </p:ext>
    </p:extLst>
  </p:cSld>
  <p:clrMapOvr>
    <a:masterClrMapping/>
  </p:clrMapOvr>
  <p:transition spd="med">
    <p:wipe dir="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371843" y="470592"/>
            <a:ext cx="8772157" cy="838200"/>
          </a:xfrm>
        </p:spPr>
        <p:txBody>
          <a:bodyPr/>
          <a:lstStyle/>
          <a:p>
            <a:pPr eaLnBrk="1" hangingPunct="1"/>
            <a:r>
              <a:rPr lang="en-US" sz="1800" dirty="0" smtClean="0">
                <a:latin typeface="Arial" charset="0"/>
              </a:rPr>
              <a:t>IPv6 Multicast Addresses</a:t>
            </a:r>
            <a:br>
              <a:rPr lang="en-US" sz="1800" dirty="0" smtClean="0">
                <a:latin typeface="Arial" charset="0"/>
              </a:rPr>
            </a:br>
            <a:r>
              <a:rPr lang="en-US" dirty="0" smtClean="0">
                <a:latin typeface="Arial" charset="0"/>
              </a:rPr>
              <a:t>Assigned IPv6 Multicast Addresses</a:t>
            </a:r>
            <a:endParaRPr lang="en-US" dirty="0">
              <a:latin typeface="Arial" charset="0"/>
            </a:endParaRPr>
          </a:p>
        </p:txBody>
      </p:sp>
      <p:sp>
        <p:nvSpPr>
          <p:cNvPr id="2" name="Content Placeholder 1"/>
          <p:cNvSpPr>
            <a:spLocks noGrp="1"/>
          </p:cNvSpPr>
          <p:nvPr>
            <p:ph idx="1"/>
          </p:nvPr>
        </p:nvSpPr>
        <p:spPr>
          <a:xfrm>
            <a:off x="411955" y="1813560"/>
            <a:ext cx="8442485" cy="4907280"/>
          </a:xfrm>
        </p:spPr>
        <p:txBody>
          <a:bodyPr/>
          <a:lstStyle/>
          <a:p>
            <a:r>
              <a:rPr lang="en-US" sz="2000" dirty="0" smtClean="0"/>
              <a:t>Similar to IPv4 Multicast addresses</a:t>
            </a:r>
          </a:p>
          <a:p>
            <a:r>
              <a:rPr lang="en-US" sz="2000" dirty="0" smtClean="0"/>
              <a:t>IPv6 </a:t>
            </a:r>
            <a:r>
              <a:rPr lang="en-US" sz="2000" dirty="0"/>
              <a:t>multicast addresses have the prefix </a:t>
            </a:r>
            <a:r>
              <a:rPr lang="en-US" sz="2000" b="1" dirty="0" smtClean="0">
                <a:solidFill>
                  <a:srgbClr val="285F97"/>
                </a:solidFill>
                <a:latin typeface="Courier New" panose="02070309020205020404" pitchFamily="49" charset="0"/>
                <a:cs typeface="Courier New" panose="02070309020205020404" pitchFamily="49" charset="0"/>
              </a:rPr>
              <a:t>FF00::/8</a:t>
            </a:r>
          </a:p>
          <a:p>
            <a:r>
              <a:rPr lang="en-US" sz="2000" dirty="0"/>
              <a:t>There are two types of IPv6 multicast addresses:</a:t>
            </a:r>
          </a:p>
          <a:p>
            <a:pPr marL="800100" lvl="1" indent="-342900">
              <a:buFont typeface="Wingdings" panose="05000000000000000000" pitchFamily="2" charset="2"/>
              <a:buChar char="§"/>
            </a:pPr>
            <a:r>
              <a:rPr lang="en-US" dirty="0"/>
              <a:t>Assigned </a:t>
            </a:r>
            <a:r>
              <a:rPr lang="en-US" dirty="0" smtClean="0"/>
              <a:t>multicast</a:t>
            </a:r>
          </a:p>
          <a:p>
            <a:pPr marL="800100" lvl="1" indent="-342900">
              <a:buFont typeface="Wingdings" panose="05000000000000000000" pitchFamily="2" charset="2"/>
              <a:buChar char="§"/>
            </a:pPr>
            <a:r>
              <a:rPr lang="en-US" dirty="0" smtClean="0"/>
              <a:t>Solicited </a:t>
            </a:r>
            <a:r>
              <a:rPr lang="en-US" dirty="0"/>
              <a:t>node </a:t>
            </a:r>
            <a:r>
              <a:rPr lang="en-US" dirty="0" smtClean="0"/>
              <a:t>multicast</a:t>
            </a:r>
          </a:p>
        </p:txBody>
      </p:sp>
    </p:spTree>
  </p:cSld>
  <p:clrMapOvr>
    <a:masterClrMapping/>
  </p:clrMapOvr>
  <p:transition spd="med">
    <p:wipe dir="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371843" y="485832"/>
            <a:ext cx="8772157" cy="838200"/>
          </a:xfrm>
        </p:spPr>
        <p:txBody>
          <a:bodyPr/>
          <a:lstStyle/>
          <a:p>
            <a:pPr eaLnBrk="1" hangingPunct="1"/>
            <a:r>
              <a:rPr lang="en-US" sz="1800" dirty="0" smtClean="0">
                <a:latin typeface="Arial" charset="0"/>
              </a:rPr>
              <a:t>IPv6 Multicast Addresses</a:t>
            </a:r>
            <a:br>
              <a:rPr lang="en-US" sz="1800" dirty="0" smtClean="0">
                <a:latin typeface="Arial" charset="0"/>
              </a:rPr>
            </a:br>
            <a:r>
              <a:rPr lang="en-US" dirty="0" smtClean="0">
                <a:latin typeface="Arial" charset="0"/>
              </a:rPr>
              <a:t>Assigned IPv6 Multicast Addresses</a:t>
            </a:r>
            <a:endParaRPr lang="en-US" dirty="0">
              <a:latin typeface="Arial" charset="0"/>
            </a:endParaRPr>
          </a:p>
        </p:txBody>
      </p:sp>
      <p:sp>
        <p:nvSpPr>
          <p:cNvPr id="2" name="Content Placeholder 1"/>
          <p:cNvSpPr>
            <a:spLocks noGrp="1"/>
          </p:cNvSpPr>
          <p:nvPr>
            <p:ph idx="1"/>
          </p:nvPr>
        </p:nvSpPr>
        <p:spPr>
          <a:xfrm>
            <a:off x="410323" y="1394732"/>
            <a:ext cx="8169797" cy="5086416"/>
          </a:xfrm>
        </p:spPr>
        <p:txBody>
          <a:bodyPr/>
          <a:lstStyle/>
          <a:p>
            <a:r>
              <a:rPr lang="en-US" sz="2000" dirty="0" smtClean="0"/>
              <a:t>Reserved multicast addresses for predefined groups of devices.</a:t>
            </a:r>
          </a:p>
          <a:p>
            <a:pPr marL="0" indent="0">
              <a:buNone/>
            </a:pPr>
            <a:r>
              <a:rPr lang="en-US" sz="2000" dirty="0" smtClean="0"/>
              <a:t>Two </a:t>
            </a:r>
            <a:r>
              <a:rPr lang="en-US" sz="2000" dirty="0"/>
              <a:t>common IPv6 assigned multicast groups include:</a:t>
            </a:r>
          </a:p>
          <a:p>
            <a:pPr marL="800100" lvl="1" indent="-342900">
              <a:buFont typeface="Wingdings" pitchFamily="2" charset="2"/>
              <a:buChar char="§"/>
            </a:pPr>
            <a:r>
              <a:rPr lang="en-US" b="1" dirty="0"/>
              <a:t>FF02::1 All-nodes multicast group</a:t>
            </a:r>
            <a:r>
              <a:rPr lang="en-US" dirty="0"/>
              <a:t> </a:t>
            </a:r>
            <a:r>
              <a:rPr lang="en-US" dirty="0" smtClean="0"/>
              <a:t>– </a:t>
            </a:r>
          </a:p>
          <a:p>
            <a:pPr marL="1139825" lvl="2" indent="-342900">
              <a:buFont typeface="Wingdings" panose="05000000000000000000" pitchFamily="2" charset="2"/>
              <a:buChar char="§"/>
            </a:pPr>
            <a:r>
              <a:rPr lang="en-US" dirty="0"/>
              <a:t>All IPv6-enabled devices join </a:t>
            </a:r>
          </a:p>
          <a:p>
            <a:pPr marL="1139825" lvl="2" indent="-342900">
              <a:buFont typeface="Wingdings" panose="05000000000000000000" pitchFamily="2" charset="2"/>
              <a:buChar char="§"/>
            </a:pPr>
            <a:r>
              <a:rPr lang="en-US" dirty="0"/>
              <a:t>Same effect as an IPv4 broadcast address </a:t>
            </a:r>
          </a:p>
          <a:p>
            <a:pPr marL="800100" lvl="1" indent="-342900">
              <a:buFont typeface="Wingdings" pitchFamily="2" charset="2"/>
              <a:buChar char="§"/>
            </a:pPr>
            <a:r>
              <a:rPr lang="en-US" b="1" dirty="0"/>
              <a:t>FF02::2 All-routers multicast group</a:t>
            </a:r>
            <a:r>
              <a:rPr lang="en-US" dirty="0"/>
              <a:t> </a:t>
            </a:r>
          </a:p>
          <a:p>
            <a:pPr marL="1139825" lvl="2" indent="-342900">
              <a:buFont typeface="Wingdings" panose="05000000000000000000" pitchFamily="2" charset="2"/>
              <a:buChar char="§"/>
            </a:pPr>
            <a:r>
              <a:rPr lang="en-US" dirty="0"/>
              <a:t>All IPv6 routers join</a:t>
            </a:r>
          </a:p>
          <a:p>
            <a:pPr marL="1139825" lvl="2" indent="-342900">
              <a:buFont typeface="Wingdings" panose="05000000000000000000" pitchFamily="2" charset="2"/>
              <a:buChar char="§"/>
            </a:pPr>
            <a:r>
              <a:rPr lang="en-US" dirty="0"/>
              <a:t>A router becomes a member of this group when it is enabled as an IPv6 router with the</a:t>
            </a:r>
            <a:r>
              <a:rPr lang="en-US" b="1" dirty="0"/>
              <a:t> </a:t>
            </a:r>
            <a:r>
              <a:rPr lang="en-US" b="1" dirty="0">
                <a:solidFill>
                  <a:srgbClr val="285F97"/>
                </a:solidFill>
                <a:latin typeface="Courier New" panose="02070309020205020404" pitchFamily="49" charset="0"/>
                <a:cs typeface="Courier New" panose="02070309020205020404" pitchFamily="49" charset="0"/>
              </a:rPr>
              <a:t>ipv6 unicast-routing </a:t>
            </a:r>
            <a:r>
              <a:rPr lang="en-US" dirty="0"/>
              <a:t>global configuration mode command.</a:t>
            </a:r>
          </a:p>
          <a:p>
            <a:pPr marL="1139825" lvl="2" indent="-342900">
              <a:buFont typeface="Wingdings" panose="05000000000000000000" pitchFamily="2" charset="2"/>
              <a:buChar char="§"/>
            </a:pPr>
            <a:r>
              <a:rPr lang="en-US" dirty="0"/>
              <a:t>A packet sent to this group is received and processed by all IPv6 routers on the link or network. </a:t>
            </a:r>
            <a:endParaRPr lang="en-US" sz="2000" dirty="0"/>
          </a:p>
          <a:p>
            <a:endParaRPr lang="en-US" sz="2000" dirty="0"/>
          </a:p>
        </p:txBody>
      </p:sp>
    </p:spTree>
    <p:extLst>
      <p:ext uri="{BB962C8B-B14F-4D97-AF65-F5344CB8AC3E}">
        <p14:creationId xmlns:p14="http://schemas.microsoft.com/office/powerpoint/2010/main" val="3800503034"/>
      </p:ext>
    </p:extLst>
  </p:cSld>
  <p:clrMapOvr>
    <a:masterClrMapping/>
  </p:clrMapOvr>
  <p:transition spd="med">
    <p:wipe dir="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371843" y="409632"/>
            <a:ext cx="8772157" cy="838200"/>
          </a:xfrm>
        </p:spPr>
        <p:txBody>
          <a:bodyPr/>
          <a:lstStyle/>
          <a:p>
            <a:pPr eaLnBrk="1" hangingPunct="1"/>
            <a:r>
              <a:rPr lang="en-US" sz="1800" dirty="0" smtClean="0">
                <a:latin typeface="Arial" charset="0"/>
              </a:rPr>
              <a:t>IPv6 Multicast Addresses</a:t>
            </a:r>
            <a:br>
              <a:rPr lang="en-US" sz="1800" dirty="0" smtClean="0">
                <a:latin typeface="Arial" charset="0"/>
              </a:rPr>
            </a:br>
            <a:r>
              <a:rPr lang="en-US" dirty="0" smtClean="0">
                <a:latin typeface="Arial" charset="0"/>
              </a:rPr>
              <a:t>Assigned IPv6 Multicast Addresses </a:t>
            </a:r>
            <a:r>
              <a:rPr lang="en-US" sz="2800" dirty="0" smtClean="0">
                <a:latin typeface="Arial" charset="0"/>
              </a:rPr>
              <a:t>Example</a:t>
            </a:r>
            <a:endParaRPr lang="en-US" sz="2800" dirty="0">
              <a:latin typeface="Arial" charset="0"/>
            </a:endParaRPr>
          </a:p>
        </p:txBody>
      </p:sp>
      <p:pic>
        <p:nvPicPr>
          <p:cNvPr id="2969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97152" y="1314431"/>
            <a:ext cx="5864352" cy="51098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7809019"/>
      </p:ext>
    </p:extLst>
  </p:cSld>
  <p:clrMapOvr>
    <a:masterClrMapping/>
  </p:clrMapOvr>
  <p:transition spd="med">
    <p:wipe dir="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p:txBody>
          <a:bodyPr/>
          <a:lstStyle/>
          <a:p>
            <a:pPr eaLnBrk="1" hangingPunct="1"/>
            <a:r>
              <a:rPr lang="en-US" sz="1800" dirty="0" smtClean="0">
                <a:latin typeface="Arial" charset="0"/>
              </a:rPr>
              <a:t>IPv6 Multicast Addresses</a:t>
            </a:r>
            <a:br>
              <a:rPr lang="en-US" sz="1800" dirty="0" smtClean="0">
                <a:latin typeface="Arial" charset="0"/>
              </a:rPr>
            </a:br>
            <a:r>
              <a:rPr lang="en-US" dirty="0" smtClean="0">
                <a:latin typeface="Arial" charset="0"/>
              </a:rPr>
              <a:t>Solicited Node IPv6 Multicast Addresses</a:t>
            </a:r>
            <a:endParaRPr lang="en-US" dirty="0">
              <a:latin typeface="Arial" charset="0"/>
            </a:endParaRPr>
          </a:p>
        </p:txBody>
      </p:sp>
      <p:sp>
        <p:nvSpPr>
          <p:cNvPr id="6" name="Content Placeholder 1"/>
          <p:cNvSpPr txBox="1">
            <a:spLocks/>
          </p:cNvSpPr>
          <p:nvPr/>
        </p:nvSpPr>
        <p:spPr bwMode="auto">
          <a:xfrm>
            <a:off x="213110" y="1379492"/>
            <a:ext cx="3444490"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endParaRPr lang="en-US" sz="2000" dirty="0"/>
          </a:p>
        </p:txBody>
      </p:sp>
      <p:pic>
        <p:nvPicPr>
          <p:cNvPr id="30722"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14400" y="1329765"/>
            <a:ext cx="7278624" cy="5025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bwMode="auto">
          <a:xfrm>
            <a:off x="1023938" y="4310063"/>
            <a:ext cx="5653087" cy="571500"/>
          </a:xfrm>
          <a:prstGeom prst="rect">
            <a:avLst/>
          </a:prstGeom>
          <a:noFill/>
          <a:ln w="38100">
            <a:solidFill>
              <a:srgbClr val="00B050"/>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ndParaRPr>
          </a:p>
        </p:txBody>
      </p:sp>
    </p:spTree>
    <p:extLst>
      <p:ext uri="{BB962C8B-B14F-4D97-AF65-F5344CB8AC3E}">
        <p14:creationId xmlns:p14="http://schemas.microsoft.com/office/powerpoint/2010/main" val="36688057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371843" y="402012"/>
            <a:ext cx="8772157" cy="838200"/>
          </a:xfrm>
        </p:spPr>
        <p:txBody>
          <a:bodyPr/>
          <a:lstStyle/>
          <a:p>
            <a:pPr eaLnBrk="1" hangingPunct="1"/>
            <a:r>
              <a:rPr lang="en-US" sz="1800" dirty="0" smtClean="0">
                <a:latin typeface="Arial" charset="0"/>
              </a:rPr>
              <a:t>IPv6 Multicast Addresses</a:t>
            </a:r>
            <a:br>
              <a:rPr lang="en-US" sz="1800" dirty="0" smtClean="0">
                <a:latin typeface="Arial" charset="0"/>
              </a:rPr>
            </a:br>
            <a:r>
              <a:rPr lang="en-US" sz="2800" dirty="0" smtClean="0">
                <a:latin typeface="Arial" charset="0"/>
              </a:rPr>
              <a:t>Solicited Node IPv6 Multicast Addresses</a:t>
            </a:r>
            <a:endParaRPr lang="en-US" sz="2800" dirty="0">
              <a:latin typeface="Arial" charset="0"/>
            </a:endParaRPr>
          </a:p>
        </p:txBody>
      </p:sp>
      <p:sp>
        <p:nvSpPr>
          <p:cNvPr id="3" name="Content Placeholder 2"/>
          <p:cNvSpPr>
            <a:spLocks noGrp="1"/>
          </p:cNvSpPr>
          <p:nvPr>
            <p:ph idx="1"/>
          </p:nvPr>
        </p:nvSpPr>
        <p:spPr/>
        <p:txBody>
          <a:bodyPr/>
          <a:lstStyle/>
          <a:p>
            <a:pPr marL="0" indent="0">
              <a:buNone/>
            </a:pPr>
            <a:r>
              <a:rPr lang="en-GB" dirty="0" smtClean="0"/>
              <a:t>Solicited Node Multicast Address consists of two parts:</a:t>
            </a:r>
          </a:p>
          <a:p>
            <a:pPr marL="119063" indent="0"/>
            <a:endParaRPr lang="en-GB" b="1" dirty="0" smtClean="0">
              <a:solidFill>
                <a:srgbClr val="285F97"/>
              </a:solidFill>
              <a:latin typeface="Courier New" panose="02070309020205020404" pitchFamily="49" charset="0"/>
              <a:cs typeface="Courier New" panose="02070309020205020404" pitchFamily="49" charset="0"/>
            </a:endParaRPr>
          </a:p>
          <a:p>
            <a:pPr marL="119063" indent="0"/>
            <a:r>
              <a:rPr lang="en-GB" b="1" dirty="0" smtClean="0">
                <a:solidFill>
                  <a:srgbClr val="285F97"/>
                </a:solidFill>
                <a:latin typeface="Courier New" panose="02070309020205020404" pitchFamily="49" charset="0"/>
                <a:cs typeface="Courier New" panose="02070309020205020404" pitchFamily="49" charset="0"/>
              </a:rPr>
              <a:t>FF02:0:0:0:0:0:FF00::/104 </a:t>
            </a:r>
            <a:r>
              <a:rPr lang="en-GB" dirty="0" smtClean="0"/>
              <a:t>multicast prefix</a:t>
            </a:r>
          </a:p>
          <a:p>
            <a:pPr marL="457200" lvl="1" indent="0"/>
            <a:r>
              <a:rPr lang="en-GB" dirty="0" smtClean="0"/>
              <a:t>The first 104 bits of the all solicited node multicast address.</a:t>
            </a:r>
          </a:p>
          <a:p>
            <a:pPr marL="119063" indent="0"/>
            <a:r>
              <a:rPr lang="en-GB" dirty="0" smtClean="0"/>
              <a:t>Lease significant 24-bits</a:t>
            </a:r>
          </a:p>
          <a:p>
            <a:pPr marL="457200" lvl="1" indent="0"/>
            <a:r>
              <a:rPr lang="en-GB" dirty="0" smtClean="0"/>
              <a:t>Copied from the right-most 24 bits of the global unicast or link-local address of the device</a:t>
            </a:r>
            <a:endParaRPr lang="en-GB" dirty="0"/>
          </a:p>
        </p:txBody>
      </p:sp>
    </p:spTree>
    <p:extLst>
      <p:ext uri="{BB962C8B-B14F-4D97-AF65-F5344CB8AC3E}">
        <p14:creationId xmlns:p14="http://schemas.microsoft.com/office/powerpoint/2010/main" val="1673950942"/>
      </p:ext>
    </p:extLst>
  </p:cSld>
  <p:clrMapOvr>
    <a:masterClrMapping/>
  </p:clrMapOvr>
  <p:transition spd="med">
    <p:wipe dir="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34950" y="2248534"/>
            <a:ext cx="4032250" cy="1530985"/>
          </a:xfrm>
        </p:spPr>
        <p:txBody>
          <a:bodyPr/>
          <a:lstStyle/>
          <a:p>
            <a:pPr eaLnBrk="1" hangingPunct="1"/>
            <a:r>
              <a:rPr lang="en-US" sz="2400" dirty="0" smtClean="0"/>
              <a:t>Connectivity Verification</a:t>
            </a:r>
            <a:endParaRPr lang="en-US" sz="2400" dirty="0" smtClean="0">
              <a:solidFill>
                <a:schemeClr val="folHlink"/>
              </a:solidFill>
            </a:endParaRPr>
          </a:p>
        </p:txBody>
      </p:sp>
    </p:spTree>
    <p:extLst>
      <p:ext uri="{BB962C8B-B14F-4D97-AF65-F5344CB8AC3E}">
        <p14:creationId xmlns:p14="http://schemas.microsoft.com/office/powerpoint/2010/main" val="3985928487"/>
      </p:ext>
    </p:extLst>
  </p:cSld>
  <p:clrMapOvr>
    <a:masterClrMapping/>
  </p:clrMapOvr>
  <p:transition>
    <p:wipe dir="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371843" y="424872"/>
            <a:ext cx="8772157" cy="838200"/>
          </a:xfrm>
        </p:spPr>
        <p:txBody>
          <a:bodyPr/>
          <a:lstStyle/>
          <a:p>
            <a:pPr eaLnBrk="1" hangingPunct="1"/>
            <a:r>
              <a:rPr lang="en-US" sz="1800" dirty="0" smtClean="0">
                <a:latin typeface="Arial" charset="0"/>
              </a:rPr>
              <a:t>ICMP</a:t>
            </a:r>
            <a:br>
              <a:rPr lang="en-US" sz="1800" dirty="0" smtClean="0">
                <a:latin typeface="Arial" charset="0"/>
              </a:rPr>
            </a:br>
            <a:r>
              <a:rPr lang="en-US" dirty="0" smtClean="0">
                <a:latin typeface="Arial" charset="0"/>
              </a:rPr>
              <a:t>ICMPv4 and ICMPv6 Messages</a:t>
            </a:r>
            <a:endParaRPr lang="en-US" dirty="0">
              <a:latin typeface="Arial" charset="0"/>
            </a:endParaRPr>
          </a:p>
        </p:txBody>
      </p:sp>
      <p:sp>
        <p:nvSpPr>
          <p:cNvPr id="2" name="Content Placeholder 1"/>
          <p:cNvSpPr>
            <a:spLocks noGrp="1"/>
          </p:cNvSpPr>
          <p:nvPr>
            <p:ph idx="1"/>
          </p:nvPr>
        </p:nvSpPr>
        <p:spPr>
          <a:xfrm>
            <a:off x="412751" y="1440452"/>
            <a:ext cx="8335009" cy="5224508"/>
          </a:xfrm>
        </p:spPr>
        <p:txBody>
          <a:bodyPr/>
          <a:lstStyle/>
          <a:p>
            <a:r>
              <a:rPr lang="en-US" sz="2000" dirty="0" smtClean="0"/>
              <a:t>IP is not a reliable protocol.</a:t>
            </a:r>
          </a:p>
          <a:p>
            <a:r>
              <a:rPr lang="en-US" sz="2000" dirty="0" smtClean="0"/>
              <a:t>But TCP/IP suite provides for messages to be sent in event of errors.</a:t>
            </a:r>
          </a:p>
          <a:p>
            <a:r>
              <a:rPr lang="en-US" sz="2000" dirty="0" smtClean="0"/>
              <a:t>ICMP is available to both IPv4 and IPv6.</a:t>
            </a:r>
          </a:p>
          <a:p>
            <a:r>
              <a:rPr lang="en-US" sz="2000" dirty="0" smtClean="0"/>
              <a:t>Messages common </a:t>
            </a:r>
            <a:r>
              <a:rPr lang="en-US" sz="2000" dirty="0"/>
              <a:t>to both ICMPv4 and </a:t>
            </a:r>
            <a:r>
              <a:rPr lang="en-US" sz="2000" dirty="0" smtClean="0"/>
              <a:t>ICMPv6:</a:t>
            </a:r>
            <a:endParaRPr lang="en-US" sz="2000" dirty="0"/>
          </a:p>
          <a:p>
            <a:pPr marL="800100" lvl="1" indent="-342900">
              <a:buFont typeface="Wingdings" panose="05000000000000000000" pitchFamily="2" charset="2"/>
              <a:buChar char="§"/>
            </a:pPr>
            <a:r>
              <a:rPr lang="en-US" dirty="0"/>
              <a:t>Host confirmation</a:t>
            </a:r>
          </a:p>
          <a:p>
            <a:pPr marL="800100" lvl="1" indent="-342900">
              <a:buFont typeface="Wingdings" panose="05000000000000000000" pitchFamily="2" charset="2"/>
              <a:buChar char="§"/>
            </a:pPr>
            <a:r>
              <a:rPr lang="en-US" dirty="0"/>
              <a:t>Destination or Service Unreachable</a:t>
            </a:r>
          </a:p>
          <a:p>
            <a:pPr marL="800100" lvl="1" indent="-342900">
              <a:buFont typeface="Wingdings" panose="05000000000000000000" pitchFamily="2" charset="2"/>
              <a:buChar char="§"/>
            </a:pPr>
            <a:r>
              <a:rPr lang="en-US" dirty="0"/>
              <a:t>Time exceeded</a:t>
            </a:r>
          </a:p>
          <a:p>
            <a:pPr marL="800100" lvl="1" indent="-342900">
              <a:buFont typeface="Wingdings" panose="05000000000000000000" pitchFamily="2" charset="2"/>
              <a:buChar char="§"/>
            </a:pPr>
            <a:r>
              <a:rPr lang="en-US" dirty="0"/>
              <a:t>Route </a:t>
            </a:r>
            <a:r>
              <a:rPr lang="en-US" dirty="0" smtClean="0"/>
              <a:t>redirection</a:t>
            </a:r>
          </a:p>
        </p:txBody>
      </p:sp>
    </p:spTree>
    <p:extLst>
      <p:ext uri="{BB962C8B-B14F-4D97-AF65-F5344CB8AC3E}">
        <p14:creationId xmlns:p14="http://schemas.microsoft.com/office/powerpoint/2010/main" val="1840042102"/>
      </p:ext>
    </p:extLst>
  </p:cSld>
  <p:clrMapOvr>
    <a:masterClrMapping/>
  </p:clrMapOvr>
  <p:transition spd="med">
    <p:wipe dir="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371843" y="230381"/>
            <a:ext cx="8772157" cy="1332808"/>
          </a:xfrm>
        </p:spPr>
        <p:txBody>
          <a:bodyPr/>
          <a:lstStyle/>
          <a:p>
            <a:pPr eaLnBrk="1" hangingPunct="1"/>
            <a:r>
              <a:rPr lang="en-US" sz="1800" dirty="0" smtClean="0">
                <a:latin typeface="Arial" charset="0"/>
              </a:rPr>
              <a:t>ICMP</a:t>
            </a:r>
            <a:br>
              <a:rPr lang="en-US" sz="1800" dirty="0" smtClean="0">
                <a:latin typeface="Arial" charset="0"/>
              </a:rPr>
            </a:br>
            <a:r>
              <a:rPr lang="en-US" sz="2800" dirty="0" smtClean="0">
                <a:latin typeface="Arial" charset="0"/>
              </a:rPr>
              <a:t>ICMPv6 Router Solicitation and Router Advertisement Messages</a:t>
            </a:r>
            <a:endParaRPr lang="en-US" sz="2800" dirty="0">
              <a:latin typeface="Arial" charset="0"/>
            </a:endParaRPr>
          </a:p>
        </p:txBody>
      </p:sp>
      <p:sp>
        <p:nvSpPr>
          <p:cNvPr id="5" name="Content Placeholder 1"/>
          <p:cNvSpPr>
            <a:spLocks noGrp="1"/>
          </p:cNvSpPr>
          <p:nvPr>
            <p:ph idx="1"/>
          </p:nvPr>
        </p:nvSpPr>
        <p:spPr>
          <a:xfrm>
            <a:off x="389467" y="1778000"/>
            <a:ext cx="8398933" cy="4893734"/>
          </a:xfrm>
        </p:spPr>
        <p:txBody>
          <a:bodyPr/>
          <a:lstStyle/>
          <a:p>
            <a:r>
              <a:rPr lang="en-US" sz="2000" dirty="0" smtClean="0"/>
              <a:t>Four new protocols in ICMPv6 </a:t>
            </a:r>
            <a:r>
              <a:rPr lang="en-US" sz="2000" dirty="0"/>
              <a:t>as part of the Neighbor Discovery Protocol (ND or NDP):</a:t>
            </a:r>
          </a:p>
          <a:p>
            <a:pPr marL="800100" lvl="1" indent="-342900">
              <a:buFont typeface="Wingdings" panose="05000000000000000000" pitchFamily="2" charset="2"/>
              <a:buChar char="§"/>
            </a:pPr>
            <a:r>
              <a:rPr lang="en-US" dirty="0"/>
              <a:t>Router Solicitation message</a:t>
            </a:r>
          </a:p>
          <a:p>
            <a:pPr marL="800100" lvl="1" indent="-342900">
              <a:buFont typeface="Wingdings" panose="05000000000000000000" pitchFamily="2" charset="2"/>
              <a:buChar char="§"/>
            </a:pPr>
            <a:r>
              <a:rPr lang="en-US" dirty="0"/>
              <a:t>Router Advertisement message</a:t>
            </a:r>
          </a:p>
          <a:p>
            <a:pPr marL="800100" lvl="1" indent="-342900">
              <a:buFont typeface="Wingdings" panose="05000000000000000000" pitchFamily="2" charset="2"/>
              <a:buChar char="§"/>
            </a:pPr>
            <a:r>
              <a:rPr lang="en-US" dirty="0"/>
              <a:t>Neighbor Solicitation message</a:t>
            </a:r>
          </a:p>
          <a:p>
            <a:pPr marL="800100" lvl="1" indent="-342900">
              <a:buFont typeface="Wingdings" panose="05000000000000000000" pitchFamily="2" charset="2"/>
              <a:buChar char="§"/>
            </a:pPr>
            <a:r>
              <a:rPr lang="en-US" dirty="0"/>
              <a:t>Neighbor Advertisement message</a:t>
            </a:r>
          </a:p>
          <a:p>
            <a:r>
              <a:rPr lang="en-US" sz="2000" b="1" dirty="0"/>
              <a:t>Router Solicitation and Router Advertisement </a:t>
            </a:r>
            <a:r>
              <a:rPr lang="en-US" sz="2000" b="1" dirty="0" smtClean="0"/>
              <a:t>Message </a:t>
            </a:r>
            <a:r>
              <a:rPr lang="en-US" sz="2000" dirty="0" smtClean="0"/>
              <a:t>–</a:t>
            </a:r>
            <a:r>
              <a:rPr lang="en-US" sz="2000" b="1" dirty="0" smtClean="0"/>
              <a:t> </a:t>
            </a:r>
            <a:r>
              <a:rPr lang="en-US" sz="2000" dirty="0" smtClean="0"/>
              <a:t>Sent </a:t>
            </a:r>
            <a:r>
              <a:rPr lang="en-US" sz="2000" dirty="0"/>
              <a:t>between hosts and routers. </a:t>
            </a:r>
          </a:p>
          <a:p>
            <a:pPr marL="800100" lvl="1" indent="-342900">
              <a:buFont typeface="Arial" panose="020B0604020202020204" pitchFamily="34" charset="0"/>
              <a:buChar char="•"/>
            </a:pPr>
            <a:r>
              <a:rPr lang="en-US" dirty="0"/>
              <a:t>Router Solicitation (RS) </a:t>
            </a:r>
            <a:r>
              <a:rPr lang="en-US" dirty="0" smtClean="0"/>
              <a:t>message</a:t>
            </a:r>
            <a:r>
              <a:rPr lang="en-US" dirty="0"/>
              <a:t> – RS </a:t>
            </a:r>
            <a:r>
              <a:rPr lang="en-US" dirty="0" smtClean="0"/>
              <a:t>messages are </a:t>
            </a:r>
            <a:r>
              <a:rPr lang="en-US" dirty="0"/>
              <a:t>sent as an IPv6 </a:t>
            </a:r>
            <a:r>
              <a:rPr lang="en-US" dirty="0">
                <a:solidFill>
                  <a:srgbClr val="285F97"/>
                </a:solidFill>
              </a:rPr>
              <a:t>all-routers multicast </a:t>
            </a:r>
            <a:r>
              <a:rPr lang="en-US" dirty="0" smtClean="0">
                <a:solidFill>
                  <a:srgbClr val="285F97"/>
                </a:solidFill>
              </a:rPr>
              <a:t>message</a:t>
            </a:r>
            <a:r>
              <a:rPr lang="en-US" dirty="0" smtClean="0"/>
              <a:t>.</a:t>
            </a:r>
            <a:endParaRPr lang="en-US" dirty="0"/>
          </a:p>
          <a:p>
            <a:pPr marL="800100" lvl="1" indent="-342900">
              <a:buFont typeface="Arial" panose="020B0604020202020204" pitchFamily="34" charset="0"/>
              <a:buChar char="•"/>
            </a:pPr>
            <a:r>
              <a:rPr lang="en-US" dirty="0" smtClean="0"/>
              <a:t>Router </a:t>
            </a:r>
            <a:r>
              <a:rPr lang="en-US" dirty="0"/>
              <a:t>Advertisement (RA) </a:t>
            </a:r>
            <a:r>
              <a:rPr lang="en-US" dirty="0" smtClean="0"/>
              <a:t>message</a:t>
            </a:r>
            <a:r>
              <a:rPr lang="en-US" dirty="0"/>
              <a:t> – RA messages are </a:t>
            </a:r>
            <a:r>
              <a:rPr lang="en-US" dirty="0">
                <a:solidFill>
                  <a:srgbClr val="285F97"/>
                </a:solidFill>
              </a:rPr>
              <a:t>sent by routers to provide addressing </a:t>
            </a:r>
            <a:r>
              <a:rPr lang="en-US" dirty="0" smtClean="0">
                <a:solidFill>
                  <a:srgbClr val="285F97"/>
                </a:solidFill>
              </a:rPr>
              <a:t>information</a:t>
            </a:r>
            <a:r>
              <a:rPr lang="en-US" dirty="0" smtClean="0"/>
              <a:t>.</a:t>
            </a:r>
            <a:endParaRPr lang="en-US" dirty="0"/>
          </a:p>
        </p:txBody>
      </p:sp>
    </p:spTree>
    <p:extLst>
      <p:ext uri="{BB962C8B-B14F-4D97-AF65-F5344CB8AC3E}">
        <p14:creationId xmlns:p14="http://schemas.microsoft.com/office/powerpoint/2010/main" val="2080245625"/>
      </p:ext>
    </p:extLst>
  </p:cSld>
  <p:clrMapOvr>
    <a:masterClrMapping/>
  </p:clrMapOvr>
  <p:transition spd="med">
    <p:wipe dir="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370454" y="321821"/>
            <a:ext cx="8772157" cy="1332808"/>
          </a:xfrm>
        </p:spPr>
        <p:txBody>
          <a:bodyPr/>
          <a:lstStyle/>
          <a:p>
            <a:pPr eaLnBrk="1" hangingPunct="1"/>
            <a:r>
              <a:rPr lang="en-US" sz="1800" dirty="0" smtClean="0">
                <a:latin typeface="Arial" charset="0"/>
              </a:rPr>
              <a:t>ICMP</a:t>
            </a:r>
            <a:br>
              <a:rPr lang="en-US" sz="1800" dirty="0" smtClean="0">
                <a:latin typeface="Arial" charset="0"/>
              </a:rPr>
            </a:br>
            <a:r>
              <a:rPr lang="en-US" dirty="0" smtClean="0">
                <a:latin typeface="Arial" charset="0"/>
              </a:rPr>
              <a:t>ICMPv6 Router Solicitation and Router Advertisement Messages</a:t>
            </a:r>
            <a:endParaRPr lang="en-US" dirty="0">
              <a:latin typeface="Arial" charset="0"/>
            </a:endParaRPr>
          </a:p>
        </p:txBody>
      </p:sp>
      <p:pic>
        <p:nvPicPr>
          <p:cNvPr id="3174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44677" y="1675444"/>
            <a:ext cx="7579995" cy="4889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9078141"/>
      </p:ext>
    </p:extLst>
  </p:cSld>
  <p:clrMapOvr>
    <a:masterClrMapping/>
  </p:clrMapOvr>
  <p:transition spd="med">
    <p:wipe dir="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371843" y="199901"/>
            <a:ext cx="8772157" cy="1332808"/>
          </a:xfrm>
        </p:spPr>
        <p:txBody>
          <a:bodyPr/>
          <a:lstStyle/>
          <a:p>
            <a:pPr eaLnBrk="1" hangingPunct="1"/>
            <a:r>
              <a:rPr lang="en-US" sz="1800" dirty="0" smtClean="0">
                <a:latin typeface="Arial" charset="0"/>
              </a:rPr>
              <a:t>ICMP</a:t>
            </a:r>
            <a:br>
              <a:rPr lang="en-US" sz="1800" dirty="0" smtClean="0">
                <a:latin typeface="Arial" charset="0"/>
              </a:rPr>
            </a:br>
            <a:r>
              <a:rPr lang="en-US" sz="2800" dirty="0" smtClean="0">
                <a:latin typeface="Arial" charset="0"/>
              </a:rPr>
              <a:t>ICMPv6 Neighbor Solicitation and Neighbor Advertisement Messages</a:t>
            </a:r>
            <a:endParaRPr lang="en-US" sz="2800" dirty="0">
              <a:latin typeface="Arial" charset="0"/>
            </a:endParaRPr>
          </a:p>
        </p:txBody>
      </p:sp>
      <p:sp>
        <p:nvSpPr>
          <p:cNvPr id="5" name="TextBox 4"/>
          <p:cNvSpPr txBox="1"/>
          <p:nvPr/>
        </p:nvSpPr>
        <p:spPr>
          <a:xfrm>
            <a:off x="383901" y="1710508"/>
            <a:ext cx="7794171" cy="4093428"/>
          </a:xfrm>
          <a:prstGeom prst="rect">
            <a:avLst/>
          </a:prstGeom>
          <a:noFill/>
        </p:spPr>
        <p:txBody>
          <a:bodyPr wrap="square" rtlCol="0">
            <a:spAutoFit/>
          </a:bodyPr>
          <a:lstStyle/>
          <a:p>
            <a:pPr marL="236538" lvl="1" indent="-236538" algn="l" defTabSz="814388">
              <a:lnSpc>
                <a:spcPct val="95000"/>
              </a:lnSpc>
              <a:spcBef>
                <a:spcPct val="50000"/>
              </a:spcBef>
              <a:buClr>
                <a:srgbClr val="708CA1"/>
              </a:buClr>
              <a:buFont typeface="Wingdings" charset="0"/>
              <a:buChar char="§"/>
            </a:pPr>
            <a:r>
              <a:rPr lang="en-US" sz="2000" dirty="0">
                <a:latin typeface="+mn-lt"/>
              </a:rPr>
              <a:t>Two additional message types: </a:t>
            </a:r>
          </a:p>
          <a:p>
            <a:pPr marL="693738" lvl="2" indent="-236538" algn="l" defTabSz="814388">
              <a:lnSpc>
                <a:spcPct val="95000"/>
              </a:lnSpc>
              <a:spcBef>
                <a:spcPct val="50000"/>
              </a:spcBef>
              <a:buClr>
                <a:srgbClr val="708CA1"/>
              </a:buClr>
              <a:buFont typeface="Wingdings" charset="0"/>
              <a:buChar char="§"/>
            </a:pPr>
            <a:r>
              <a:rPr lang="en-US" sz="2000" dirty="0">
                <a:latin typeface="+mn-lt"/>
              </a:rPr>
              <a:t>Neighbor Solicitation (NS)</a:t>
            </a:r>
          </a:p>
          <a:p>
            <a:pPr marL="693738" lvl="2" indent="-236538" algn="l" defTabSz="814388">
              <a:lnSpc>
                <a:spcPct val="95000"/>
              </a:lnSpc>
              <a:spcBef>
                <a:spcPct val="50000"/>
              </a:spcBef>
              <a:buClr>
                <a:srgbClr val="708CA1"/>
              </a:buClr>
              <a:buFont typeface="Wingdings" charset="0"/>
              <a:buChar char="§"/>
            </a:pPr>
            <a:r>
              <a:rPr lang="en-US" sz="2000" dirty="0">
                <a:latin typeface="+mn-lt"/>
              </a:rPr>
              <a:t>Neighbor Advertisement (NA) messages </a:t>
            </a:r>
            <a:endParaRPr lang="en-US" sz="2000" dirty="0" smtClean="0"/>
          </a:p>
          <a:p>
            <a:pPr marL="236538" lvl="1" indent="-236538" algn="l" defTabSz="814388">
              <a:lnSpc>
                <a:spcPct val="95000"/>
              </a:lnSpc>
              <a:spcBef>
                <a:spcPct val="50000"/>
              </a:spcBef>
              <a:buClr>
                <a:srgbClr val="708CA1"/>
              </a:buClr>
              <a:buFont typeface="Wingdings" charset="0"/>
              <a:buChar char="§"/>
            </a:pPr>
            <a:r>
              <a:rPr lang="en-US" sz="2000" dirty="0" smtClean="0">
                <a:latin typeface="+mn-lt"/>
              </a:rPr>
              <a:t>Used for address resolution</a:t>
            </a:r>
          </a:p>
          <a:p>
            <a:pPr marL="693738" lvl="2" indent="-236538" algn="l" defTabSz="814388">
              <a:lnSpc>
                <a:spcPct val="95000"/>
              </a:lnSpc>
              <a:spcBef>
                <a:spcPct val="50000"/>
              </a:spcBef>
              <a:buClr>
                <a:srgbClr val="708CA1"/>
              </a:buClr>
              <a:buFont typeface="Wingdings" charset="0"/>
              <a:buChar char="§"/>
            </a:pPr>
            <a:r>
              <a:rPr lang="en-US" sz="2000" dirty="0" smtClean="0">
                <a:latin typeface="+mn-lt"/>
              </a:rPr>
              <a:t>When device knows IPv6 address of destination but not MAC address</a:t>
            </a:r>
          </a:p>
          <a:p>
            <a:pPr marL="236538" lvl="1" indent="-236538" algn="l" defTabSz="814388">
              <a:lnSpc>
                <a:spcPct val="95000"/>
              </a:lnSpc>
              <a:spcBef>
                <a:spcPct val="50000"/>
              </a:spcBef>
              <a:buClr>
                <a:srgbClr val="708CA1"/>
              </a:buClr>
              <a:buFont typeface="Wingdings" charset="0"/>
              <a:buChar char="§"/>
            </a:pPr>
            <a:r>
              <a:rPr lang="en-US" sz="2000" dirty="0" smtClean="0">
                <a:latin typeface="+mn-lt"/>
              </a:rPr>
              <a:t>Also used for Duplicate </a:t>
            </a:r>
            <a:r>
              <a:rPr lang="en-US" sz="2000" dirty="0">
                <a:latin typeface="+mn-lt"/>
              </a:rPr>
              <a:t>Address Detection (DAD)</a:t>
            </a:r>
          </a:p>
          <a:p>
            <a:pPr marL="693738" lvl="3" indent="-236538" algn="l" defTabSz="814388">
              <a:lnSpc>
                <a:spcPct val="95000"/>
              </a:lnSpc>
              <a:spcBef>
                <a:spcPct val="50000"/>
              </a:spcBef>
              <a:buClr>
                <a:srgbClr val="708CA1"/>
              </a:buClr>
              <a:buFont typeface="Wingdings" charset="0"/>
              <a:buChar char="§"/>
            </a:pPr>
            <a:r>
              <a:rPr lang="en-US" sz="2000" dirty="0">
                <a:latin typeface="+mn-lt"/>
              </a:rPr>
              <a:t>Performed on the address to ensure that it is </a:t>
            </a:r>
            <a:r>
              <a:rPr lang="en-US" sz="2000" dirty="0" smtClean="0">
                <a:latin typeface="+mn-lt"/>
              </a:rPr>
              <a:t>unique. </a:t>
            </a:r>
            <a:endParaRPr lang="en-US" sz="2000" dirty="0">
              <a:latin typeface="+mn-lt"/>
            </a:endParaRPr>
          </a:p>
          <a:p>
            <a:pPr marL="693738" lvl="3" indent="-236538" algn="l" defTabSz="814388">
              <a:lnSpc>
                <a:spcPct val="95000"/>
              </a:lnSpc>
              <a:spcBef>
                <a:spcPct val="50000"/>
              </a:spcBef>
              <a:buClr>
                <a:srgbClr val="708CA1"/>
              </a:buClr>
              <a:buFont typeface="Wingdings" charset="0"/>
              <a:buChar char="§"/>
            </a:pPr>
            <a:r>
              <a:rPr lang="en-US" sz="2000" dirty="0">
                <a:latin typeface="+mn-lt"/>
              </a:rPr>
              <a:t>The device </a:t>
            </a:r>
            <a:r>
              <a:rPr lang="en-US" sz="2000" dirty="0" smtClean="0">
                <a:latin typeface="+mn-lt"/>
              </a:rPr>
              <a:t>sends an </a:t>
            </a:r>
            <a:r>
              <a:rPr lang="en-US" sz="2000" dirty="0">
                <a:latin typeface="+mn-lt"/>
              </a:rPr>
              <a:t>NS message with its own IPv6 address as the targeted IPv6 </a:t>
            </a:r>
            <a:r>
              <a:rPr lang="en-US" sz="2000" dirty="0" smtClean="0">
                <a:latin typeface="+mn-lt"/>
              </a:rPr>
              <a:t>address.</a:t>
            </a:r>
            <a:endParaRPr lang="en-US" sz="2000" dirty="0">
              <a:latin typeface="+mn-lt"/>
            </a:endParaRPr>
          </a:p>
        </p:txBody>
      </p:sp>
    </p:spTree>
    <p:extLst>
      <p:ext uri="{BB962C8B-B14F-4D97-AF65-F5344CB8AC3E}">
        <p14:creationId xmlns:p14="http://schemas.microsoft.com/office/powerpoint/2010/main" val="1647523087"/>
      </p:ext>
    </p:extLst>
  </p:cSld>
  <p:clrMapOvr>
    <a:masterClrMapping/>
  </p:clrMapOvr>
  <p:transition spd="med">
    <p:wipe dir="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371843" y="321821"/>
            <a:ext cx="8772157" cy="885187"/>
          </a:xfrm>
        </p:spPr>
        <p:txBody>
          <a:bodyPr/>
          <a:lstStyle/>
          <a:p>
            <a:pPr eaLnBrk="1" hangingPunct="1"/>
            <a:r>
              <a:rPr lang="en-US" sz="1800" dirty="0" smtClean="0">
                <a:latin typeface="Arial" charset="0"/>
              </a:rPr>
              <a:t>ICMP</a:t>
            </a:r>
            <a:br>
              <a:rPr lang="en-US" sz="1800" dirty="0" smtClean="0">
                <a:latin typeface="Arial" charset="0"/>
              </a:rPr>
            </a:br>
            <a:r>
              <a:rPr lang="en-US" dirty="0" smtClean="0">
                <a:latin typeface="Arial" charset="0"/>
              </a:rPr>
              <a:t>ICMPv6 NS and NA Messages</a:t>
            </a:r>
            <a:endParaRPr lang="en-US" dirty="0">
              <a:latin typeface="Arial" charset="0"/>
            </a:endParaRP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28116" y="1536192"/>
            <a:ext cx="7592746" cy="49028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919719"/>
      </p:ext>
    </p:extLst>
  </p:cSld>
  <p:clrMapOvr>
    <a:masterClrMapping/>
  </p:clrMapOvr>
  <p:transition spd="med">
    <p:wipe dir="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a:xfrm>
            <a:off x="371843" y="394392"/>
            <a:ext cx="8772157" cy="838200"/>
          </a:xfrm>
        </p:spPr>
        <p:txBody>
          <a:bodyPr/>
          <a:lstStyle/>
          <a:p>
            <a:pPr eaLnBrk="1" hangingPunct="1"/>
            <a:r>
              <a:rPr lang="en-US" sz="1800" dirty="0" smtClean="0">
                <a:latin typeface="Arial" charset="0"/>
              </a:rPr>
              <a:t>IP Addressing</a:t>
            </a:r>
            <a:r>
              <a:rPr lang="en-US" sz="1800" dirty="0">
                <a:latin typeface="Arial" charset="0"/>
              </a:rPr>
              <a:t/>
            </a:r>
            <a:br>
              <a:rPr lang="en-US" sz="1800" dirty="0">
                <a:latin typeface="Arial" charset="0"/>
              </a:rPr>
            </a:br>
            <a:r>
              <a:rPr lang="en-US" dirty="0" smtClean="0">
                <a:latin typeface="Arial" charset="0"/>
              </a:rPr>
              <a:t>Summary</a:t>
            </a:r>
            <a:endParaRPr lang="en-US" dirty="0">
              <a:latin typeface="Arial" charset="0"/>
            </a:endParaRPr>
          </a:p>
        </p:txBody>
      </p:sp>
      <p:sp>
        <p:nvSpPr>
          <p:cNvPr id="2" name="Content Placeholder 1"/>
          <p:cNvSpPr>
            <a:spLocks noGrp="1"/>
          </p:cNvSpPr>
          <p:nvPr>
            <p:ph idx="1"/>
          </p:nvPr>
        </p:nvSpPr>
        <p:spPr>
          <a:xfrm>
            <a:off x="410323" y="1464159"/>
            <a:ext cx="8733677" cy="5086416"/>
          </a:xfrm>
        </p:spPr>
        <p:txBody>
          <a:bodyPr/>
          <a:lstStyle/>
          <a:p>
            <a:r>
              <a:rPr lang="en-US" sz="2000" dirty="0" smtClean="0"/>
              <a:t>Depletion of </a:t>
            </a:r>
            <a:r>
              <a:rPr lang="en-US" sz="2000" dirty="0"/>
              <a:t>IPv4 address space </a:t>
            </a:r>
            <a:r>
              <a:rPr lang="en-US" sz="2000" dirty="0" smtClean="0"/>
              <a:t>= motivating factor for IPv6 development</a:t>
            </a:r>
          </a:p>
          <a:p>
            <a:r>
              <a:rPr lang="en-US" sz="2000" dirty="0" smtClean="0"/>
              <a:t>Each </a:t>
            </a:r>
            <a:r>
              <a:rPr lang="en-US" sz="2000" dirty="0"/>
              <a:t>IPv6 </a:t>
            </a:r>
            <a:r>
              <a:rPr lang="en-US" sz="2000" dirty="0" smtClean="0"/>
              <a:t>address </a:t>
            </a:r>
            <a:r>
              <a:rPr lang="en-US" sz="2000" dirty="0"/>
              <a:t>has 128 </a:t>
            </a:r>
            <a:r>
              <a:rPr lang="en-US" sz="2000" dirty="0" smtClean="0"/>
              <a:t>bits</a:t>
            </a:r>
          </a:p>
          <a:p>
            <a:r>
              <a:rPr lang="en-US" sz="2000" dirty="0" smtClean="0"/>
              <a:t>Prefix length </a:t>
            </a:r>
            <a:r>
              <a:rPr lang="en-US" sz="2000" dirty="0"/>
              <a:t>is used to indicate the network portion of an IPv6 address </a:t>
            </a:r>
            <a:endParaRPr lang="en-US" sz="2000" dirty="0" smtClean="0"/>
          </a:p>
          <a:p>
            <a:r>
              <a:rPr lang="en-US" sz="2000" dirty="0" smtClean="0"/>
              <a:t>Format</a:t>
            </a:r>
            <a:r>
              <a:rPr lang="en-US" sz="2000" dirty="0"/>
              <a:t>: </a:t>
            </a:r>
            <a:r>
              <a:rPr lang="en-US" sz="2000" b="1" dirty="0">
                <a:solidFill>
                  <a:srgbClr val="285F97"/>
                </a:solidFill>
                <a:latin typeface="Courier New" panose="02070309020205020404" pitchFamily="49" charset="0"/>
                <a:cs typeface="Courier New" panose="02070309020205020404" pitchFamily="49" charset="0"/>
              </a:rPr>
              <a:t>IPv6 address/prefix length</a:t>
            </a:r>
            <a:r>
              <a:rPr lang="en-US" sz="2000" dirty="0"/>
              <a:t>. </a:t>
            </a:r>
            <a:endParaRPr lang="en-US" sz="2000" dirty="0" smtClean="0"/>
          </a:p>
          <a:p>
            <a:r>
              <a:rPr lang="en-US" sz="2000" dirty="0" smtClean="0"/>
              <a:t>Three types of </a:t>
            </a:r>
            <a:r>
              <a:rPr lang="en-US" sz="2000" dirty="0"/>
              <a:t>IPv6 addresses: </a:t>
            </a:r>
            <a:endParaRPr lang="en-US" sz="2000" dirty="0" smtClean="0"/>
          </a:p>
          <a:p>
            <a:pPr lvl="1"/>
            <a:r>
              <a:rPr lang="en-US" sz="1600" dirty="0" smtClean="0"/>
              <a:t>unicast</a:t>
            </a:r>
            <a:r>
              <a:rPr lang="en-US" sz="1600" dirty="0"/>
              <a:t>, multicast, and </a:t>
            </a:r>
            <a:r>
              <a:rPr lang="en-US" sz="1600" dirty="0" err="1"/>
              <a:t>anycast</a:t>
            </a:r>
            <a:r>
              <a:rPr lang="en-US" sz="1600" dirty="0"/>
              <a:t>. </a:t>
            </a:r>
          </a:p>
          <a:p>
            <a:r>
              <a:rPr lang="en-US" sz="2000" dirty="0" smtClean="0"/>
              <a:t>IPv6 </a:t>
            </a:r>
            <a:r>
              <a:rPr lang="en-US" sz="2000" dirty="0"/>
              <a:t>link-local address enables a device to communicate with other IPv6-enabled devices on the same link and only on that link (subnet). </a:t>
            </a:r>
          </a:p>
          <a:p>
            <a:r>
              <a:rPr lang="en-US" sz="2000" dirty="0"/>
              <a:t>Packets with a source or destination link-local address cannot be routed beyond the link from where the packet originated. </a:t>
            </a:r>
          </a:p>
          <a:p>
            <a:r>
              <a:rPr lang="en-US" sz="2000" dirty="0"/>
              <a:t>IPv6 link-local addresses are in the FE80::/10 range.</a:t>
            </a:r>
          </a:p>
          <a:p>
            <a:r>
              <a:rPr lang="en-US" sz="2000" dirty="0"/>
              <a:t>ICMP is available for both IPv4 and IPv6.</a:t>
            </a:r>
          </a:p>
          <a:p>
            <a:endParaRPr lang="en-US" sz="2000" b="1" dirty="0"/>
          </a:p>
        </p:txBody>
      </p:sp>
    </p:spTree>
    <p:extLst>
      <p:ext uri="{BB962C8B-B14F-4D97-AF65-F5344CB8AC3E}">
        <p14:creationId xmlns:p14="http://schemas.microsoft.com/office/powerpoint/2010/main" val="1026770351"/>
      </p:ext>
    </p:extLst>
  </p:cSld>
  <p:clrMapOvr>
    <a:masterClrMapping/>
  </p:clrMapOvr>
  <p:transition spd="med">
    <p:wipe dir="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22173</TotalTime>
  <Pages>28</Pages>
  <Words>3509</Words>
  <Application>Microsoft Office PowerPoint</Application>
  <PresentationFormat>On-screen Show (4:3)</PresentationFormat>
  <Paragraphs>631</Paragraphs>
  <Slides>58</Slides>
  <Notes>58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58</vt:i4>
      </vt:variant>
    </vt:vector>
  </HeadingPairs>
  <TitlesOfParts>
    <vt:vector size="65" baseType="lpstr">
      <vt:lpstr>ＭＳ Ｐゴシック</vt:lpstr>
      <vt:lpstr>Arial</vt:lpstr>
      <vt:lpstr>Courier New</vt:lpstr>
      <vt:lpstr>Times New Roman</vt:lpstr>
      <vt:lpstr>Wingdings</vt:lpstr>
      <vt:lpstr>PPT-TMPLT-WHT_C</vt:lpstr>
      <vt:lpstr>NetAcad-4F_PPT-WHT_060408</vt:lpstr>
      <vt:lpstr> IPv6</vt:lpstr>
      <vt:lpstr> Objectives</vt:lpstr>
      <vt:lpstr>IPv6 Network Addresses</vt:lpstr>
      <vt:lpstr>IPv4 Issues The Need for IPv6</vt:lpstr>
      <vt:lpstr>IPv4 Issues IPv4 and IPv6 Coexistence</vt:lpstr>
      <vt:lpstr>IPv4 Issues Dual Stack</vt:lpstr>
      <vt:lpstr>IPv4 Issues Tunneling</vt:lpstr>
      <vt:lpstr>IPv4 Issues Translation</vt:lpstr>
      <vt:lpstr>IPv6 Addressing Hexadecimal Number System</vt:lpstr>
      <vt:lpstr>IPv6 Addressing IPv6 Address Representation</vt:lpstr>
      <vt:lpstr>IPv6 Addressing Hextets</vt:lpstr>
      <vt:lpstr>IPv6 Addressing Rule 1- Omitting Leading 0s</vt:lpstr>
      <vt:lpstr>IPv6 Addressing Rule 2 - Omitting ‘All 0’ Segments</vt:lpstr>
      <vt:lpstr>IPv6 Addressing Example</vt:lpstr>
      <vt:lpstr>IPv6 Addressing Rule 2 - Omitting All 0 Segments (cont.)</vt:lpstr>
      <vt:lpstr>Types of IPv6 Addresses IPv6 Prefix Length</vt:lpstr>
      <vt:lpstr>Types of IPv6 Addresses IPv6 Address Types</vt:lpstr>
      <vt:lpstr>Types of IPv6 Addresses IPv6 Unicast Addresses</vt:lpstr>
      <vt:lpstr>Types of IPv6 Addresses IPv6 Unicast address types</vt:lpstr>
      <vt:lpstr>Types of IPv6 Addresses IPv6 Unicast Address types</vt:lpstr>
      <vt:lpstr>Types of IPv6 Addresses IPv6 Unicast Addresses (cont.)</vt:lpstr>
      <vt:lpstr>Types of IPv6 Addresses IPv6 Unicast Addresses (cont.)</vt:lpstr>
      <vt:lpstr>Types of IPv6 Addresses IPv6 Link-Local Unicast Addresses</vt:lpstr>
      <vt:lpstr>Types of IPv6 Addresses IPv6 Link-Local Unicast Addresses (cont.)</vt:lpstr>
      <vt:lpstr>IPv6 Unicast Addresses Structure of an IPv6 Global Unicast Address</vt:lpstr>
      <vt:lpstr>IPv6 Unicast Addresses Structure of an IPv6 Global Unicast Address (cont.)</vt:lpstr>
      <vt:lpstr>IPv6 Unicast Addresses Structure of an IPv6 Global Unicast Address (cont.)</vt:lpstr>
      <vt:lpstr>IPv6 Unicast Addresses Structure of an IPv6 Global Unicast Address (cont.)</vt:lpstr>
      <vt:lpstr>IPv6 Unicast Addresses Static Configuration of a Global Unicast Address</vt:lpstr>
      <vt:lpstr>IPv6 Unicast Addresses Static Configuration of a Global Unicast Address</vt:lpstr>
      <vt:lpstr>IPv6 Unicast Addresses Dynamic Configuration of a Global Unicast Address using SLAAC</vt:lpstr>
      <vt:lpstr>IPv6 Unicast Addresses Dynamic Configuration of a Global Unicast Address using SLAAC</vt:lpstr>
      <vt:lpstr>       IPv6 Unicast Addresses Dynamic Configuration of a Global Unicast Address using DHCPv6</vt:lpstr>
      <vt:lpstr>       IPv6 Unicast Addresses Dynamic Configuration of a Global Unicast Address using DHCPv6</vt:lpstr>
      <vt:lpstr>       IPv6 Unicast Addresses EUI-64 Process</vt:lpstr>
      <vt:lpstr>       IPv6 Unicast Addresses EUI-64 Process</vt:lpstr>
      <vt:lpstr>       IPv6 Unicast Addresses EUI-64 Process</vt:lpstr>
      <vt:lpstr>       IPv6 Unicast Addresses Randomly Generated (cont.)</vt:lpstr>
      <vt:lpstr>IPv6 Unicast Addresses Dynamic Link-local Addresses</vt:lpstr>
      <vt:lpstr>IPv6 Unicast Addresses Dynamic Link-local Addresses</vt:lpstr>
      <vt:lpstr>IPv6 Unicast Addresses Static Link-local Addresses</vt:lpstr>
      <vt:lpstr>IPv6 Unicast Addresses Static Link-local Addresses (cont.)</vt:lpstr>
      <vt:lpstr>IPv6 Global Unicast Addresses Verifying IPv6 Address Configuration</vt:lpstr>
      <vt:lpstr>IPv6 Global Unicast Addresses Verifying IPv6 Address Configuration</vt:lpstr>
      <vt:lpstr>IPv6 Global Unicast Addresses Verifying IPv6 Address Configuration</vt:lpstr>
      <vt:lpstr>IPv6 Multicast Addresses Assigned IPv6 Multicast Addresses</vt:lpstr>
      <vt:lpstr>IPv6 Multicast Addresses Assigned IPv6 Multicast Addresses</vt:lpstr>
      <vt:lpstr>IPv6 Multicast Addresses Assigned IPv6 Multicast Addresses Example</vt:lpstr>
      <vt:lpstr>IPv6 Multicast Addresses Solicited Node IPv6 Multicast Addresses</vt:lpstr>
      <vt:lpstr>IPv6 Multicast Addresses Solicited Node IPv6 Multicast Addresses</vt:lpstr>
      <vt:lpstr>Connectivity Verification</vt:lpstr>
      <vt:lpstr>ICMP ICMPv4 and ICMPv6 Messages</vt:lpstr>
      <vt:lpstr>ICMP ICMPv6 Router Solicitation and Router Advertisement Messages</vt:lpstr>
      <vt:lpstr>ICMP ICMPv6 Router Solicitation and Router Advertisement Messages</vt:lpstr>
      <vt:lpstr>ICMP ICMPv6 Neighbor Solicitation and Neighbor Advertisement Messages</vt:lpstr>
      <vt:lpstr>ICMP ICMPv6 NS and NA Messages</vt:lpstr>
      <vt:lpstr>IP Addressing Summary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arya sedigh</cp:lastModifiedBy>
  <cp:revision>965</cp:revision>
  <cp:lastPrinted>2014-03-18T10:24:38Z</cp:lastPrinted>
  <dcterms:created xsi:type="dcterms:W3CDTF">2006-10-23T15:07:30Z</dcterms:created>
  <dcterms:modified xsi:type="dcterms:W3CDTF">2016-04-20T23:53:32Z</dcterms:modified>
</cp:coreProperties>
</file>