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817"/>
    <p:restoredTop sz="97030"/>
  </p:normalViewPr>
  <p:slideViewPr>
    <p:cSldViewPr snapToGrid="0">
      <p:cViewPr varScale="1">
        <p:scale>
          <a:sx n="155" d="100"/>
          <a:sy n="155" d="100"/>
        </p:scale>
        <p:origin x="9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B729C7-A0AF-D644-B60D-654BA2F9CA0A}" type="datetimeFigureOut">
              <a:rPr lang="en-GB" smtClean="0"/>
              <a:t>27/02/2024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A463E-559E-D544-B245-3657B35AB4A3}" type="slidenum">
              <a:rPr lang="en-GB" smtClean="0"/>
              <a:t>‹#›</a:t>
            </a:fld>
            <a:endParaRPr lang="en-GB"/>
          </a:p>
        </p:txBody>
      </p:sp>
    </p:spTree>
    <p:extLst>
      <p:ext uri="{BB962C8B-B14F-4D97-AF65-F5344CB8AC3E}">
        <p14:creationId xmlns:p14="http://schemas.microsoft.com/office/powerpoint/2010/main" val="3442119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Fostaty-Young and Wilson propose that sharing and discussing the ICE framework with students can promote a deeper learning approach and encourage self-reliance. The ice framework is particularly useful for conducting literary reviews, managing citations and developing critical reading and thinking skills.  It provides a structured approach to reading, which can be beneficial for students who only search across the leadership and management discipline. This is where you convey the fundamentals of the topic., basic facts, elemental concepts and definitions.</a:t>
            </a:r>
          </a:p>
        </p:txBody>
      </p:sp>
      <p:sp>
        <p:nvSpPr>
          <p:cNvPr id="4" name="Slide Number Placeholder 3"/>
          <p:cNvSpPr>
            <a:spLocks noGrp="1"/>
          </p:cNvSpPr>
          <p:nvPr>
            <p:ph type="sldNum" sz="quarter" idx="5"/>
          </p:nvPr>
        </p:nvSpPr>
        <p:spPr/>
        <p:txBody>
          <a:bodyPr/>
          <a:lstStyle/>
          <a:p>
            <a:fld id="{FC2A463E-559E-D544-B245-3657B35AB4A3}" type="slidenum">
              <a:rPr lang="en-GB" smtClean="0"/>
              <a:t>1</a:t>
            </a:fld>
            <a:endParaRPr lang="en-GB"/>
          </a:p>
        </p:txBody>
      </p:sp>
    </p:spTree>
    <p:extLst>
      <p:ext uri="{BB962C8B-B14F-4D97-AF65-F5344CB8AC3E}">
        <p14:creationId xmlns:p14="http://schemas.microsoft.com/office/powerpoint/2010/main" val="2734104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name of each module that you study provides the topic area of interest for that module. Then look at the task requirements of the module, which detail the specific areas of the topic that will be assessed and, from those areas, generate the </a:t>
            </a:r>
            <a:r>
              <a:rPr lang="en-GB" b="1" u="sng" dirty="0"/>
              <a:t>key ideas</a:t>
            </a:r>
            <a:r>
              <a:rPr lang="en-GB" dirty="0"/>
              <a:t>.</a:t>
            </a:r>
          </a:p>
          <a:p>
            <a:endParaRPr lang="en-GB" dirty="0"/>
          </a:p>
          <a:p>
            <a:r>
              <a:rPr lang="en-GB" i="1" dirty="0"/>
              <a:t>E.G BMSK6008 Coaching and Mentoring.  </a:t>
            </a:r>
          </a:p>
          <a:p>
            <a:r>
              <a:rPr lang="en-GB" b="1" i="0" dirty="0"/>
              <a:t>TASK:</a:t>
            </a:r>
          </a:p>
          <a:p>
            <a:pPr marL="228600" indent="-228600">
              <a:buFont typeface="+mj-lt"/>
              <a:buAutoNum type="arabicPeriod"/>
            </a:pPr>
            <a:r>
              <a:rPr lang="en-GB" dirty="0"/>
              <a:t>Explain the similarities and differences of coaching and mentoring within an organisational context</a:t>
            </a:r>
            <a:endParaRPr lang="en-GB" dirty="0">
              <a:effectLst/>
              <a:latin typeface="-apple-system"/>
            </a:endParaRPr>
          </a:p>
          <a:p>
            <a:pPr rtl="0">
              <a:buFont typeface="+mj-lt"/>
              <a:buAutoNum type="arabicPeriod"/>
            </a:pPr>
            <a:r>
              <a:rPr lang="en-GB" dirty="0">
                <a:effectLst/>
                <a:latin typeface="-apple-system"/>
              </a:rPr>
              <a:t>Critically explore the knowledge, skills, attitude and behaviours needed by an effective workplace coach or mentor.</a:t>
            </a:r>
          </a:p>
          <a:p>
            <a:pPr rtl="0">
              <a:buFont typeface="+mj-lt"/>
              <a:buAutoNum type="arabicPeriod"/>
            </a:pPr>
            <a:r>
              <a:rPr lang="en-GB" dirty="0"/>
              <a:t>Critically assess a model or process that should be followed when formally coaching or mentoring</a:t>
            </a:r>
            <a:endParaRPr lang="en-GB" dirty="0">
              <a:effectLst/>
              <a:latin typeface="-apple-system"/>
            </a:endParaRPr>
          </a:p>
          <a:p>
            <a:pPr rtl="0"/>
            <a:r>
              <a:rPr lang="en-GB" dirty="0">
                <a:effectLst/>
                <a:latin typeface="-apple-system"/>
              </a:rPr>
              <a:t> </a:t>
            </a:r>
          </a:p>
          <a:p>
            <a:pPr marL="0" indent="0">
              <a:buFont typeface="+mj-lt"/>
              <a:buNone/>
            </a:pPr>
            <a:endParaRPr lang="en-GB" dirty="0"/>
          </a:p>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FC2A463E-559E-D544-B245-3657B35AB4A3}" type="slidenum">
              <a:rPr lang="en-GB" smtClean="0"/>
              <a:t>2</a:t>
            </a:fld>
            <a:endParaRPr lang="en-GB"/>
          </a:p>
        </p:txBody>
      </p:sp>
    </p:spTree>
    <p:extLst>
      <p:ext uri="{BB962C8B-B14F-4D97-AF65-F5344CB8AC3E}">
        <p14:creationId xmlns:p14="http://schemas.microsoft.com/office/powerpoint/2010/main" val="2420293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9CA08-3B50-22A4-A06D-92416E3406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69BA7-0080-CBE3-78DD-CD9DDB5DC0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0271F3-067C-6A33-3941-A721037BB717}"/>
              </a:ext>
            </a:extLst>
          </p:cNvPr>
          <p:cNvSpPr>
            <a:spLocks noGrp="1"/>
          </p:cNvSpPr>
          <p:nvPr>
            <p:ph type="body" idx="1"/>
          </p:nvPr>
        </p:nvSpPr>
        <p:spPr/>
        <p:txBody>
          <a:bodyPr/>
          <a:lstStyle/>
          <a:p>
            <a:r>
              <a:rPr lang="en-GB" dirty="0"/>
              <a:t>Demonstrate the relationship or connections between basic concepts. Demonstrate a relationship or connection between what was learned and what is already known.</a:t>
            </a:r>
          </a:p>
          <a:p>
            <a:r>
              <a:rPr lang="en-GB" b="1" dirty="0"/>
              <a:t>Example of connections</a:t>
            </a:r>
            <a:r>
              <a:rPr lang="en-GB" dirty="0"/>
              <a:t>:</a:t>
            </a:r>
          </a:p>
          <a:p>
            <a:endParaRPr lang="en-GB" dirty="0"/>
          </a:p>
          <a:p>
            <a:r>
              <a:rPr lang="en-GB" dirty="0"/>
              <a:t>Coaching or mentoring, skills, behaviours, attitudes, beliefs and values ( Do an advanced search using the UWTSD library resources, e.g. Coaching and Behaviours) to explore and identify any relationship or connection between the two ideas.</a:t>
            </a:r>
          </a:p>
        </p:txBody>
      </p:sp>
      <p:sp>
        <p:nvSpPr>
          <p:cNvPr id="4" name="Slide Number Placeholder 3">
            <a:extLst>
              <a:ext uri="{FF2B5EF4-FFF2-40B4-BE49-F238E27FC236}">
                <a16:creationId xmlns:a16="http://schemas.microsoft.com/office/drawing/2014/main" id="{B3C27AA8-97BD-7105-281B-E286D8BFE6D7}"/>
              </a:ext>
            </a:extLst>
          </p:cNvPr>
          <p:cNvSpPr>
            <a:spLocks noGrp="1"/>
          </p:cNvSpPr>
          <p:nvPr>
            <p:ph type="sldNum" sz="quarter" idx="5"/>
          </p:nvPr>
        </p:nvSpPr>
        <p:spPr/>
        <p:txBody>
          <a:bodyPr/>
          <a:lstStyle/>
          <a:p>
            <a:fld id="{FC2A463E-559E-D544-B245-3657B35AB4A3}" type="slidenum">
              <a:rPr lang="en-GB" smtClean="0"/>
              <a:t>3</a:t>
            </a:fld>
            <a:endParaRPr lang="en-GB"/>
          </a:p>
        </p:txBody>
      </p:sp>
    </p:spTree>
    <p:extLst>
      <p:ext uri="{BB962C8B-B14F-4D97-AF65-F5344CB8AC3E}">
        <p14:creationId xmlns:p14="http://schemas.microsoft.com/office/powerpoint/2010/main" val="2969045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C3C1C-22E4-6388-5D9E-64F49729A1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0C72B2-3ECD-D3D9-E809-74AB1CAC1F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119853-9F3C-A0B1-1922-446474DBB263}"/>
              </a:ext>
            </a:extLst>
          </p:cNvPr>
          <p:cNvSpPr>
            <a:spLocks noGrp="1"/>
          </p:cNvSpPr>
          <p:nvPr>
            <p:ph type="body" idx="1"/>
          </p:nvPr>
        </p:nvSpPr>
        <p:spPr/>
        <p:txBody>
          <a:bodyPr/>
          <a:lstStyle/>
          <a:p>
            <a:r>
              <a:rPr lang="en-GB" dirty="0"/>
              <a:t>The learning is internalised and used. Answer the hypothetical questions: So, what does this mean? How does this shape my view of the topic? Is there evidence to support my view?</a:t>
            </a:r>
          </a:p>
        </p:txBody>
      </p:sp>
      <p:sp>
        <p:nvSpPr>
          <p:cNvPr id="4" name="Slide Number Placeholder 3">
            <a:extLst>
              <a:ext uri="{FF2B5EF4-FFF2-40B4-BE49-F238E27FC236}">
                <a16:creationId xmlns:a16="http://schemas.microsoft.com/office/drawing/2014/main" id="{E601C060-5621-70E0-3202-A68AD14927C8}"/>
              </a:ext>
            </a:extLst>
          </p:cNvPr>
          <p:cNvSpPr>
            <a:spLocks noGrp="1"/>
          </p:cNvSpPr>
          <p:nvPr>
            <p:ph type="sldNum" sz="quarter" idx="5"/>
          </p:nvPr>
        </p:nvSpPr>
        <p:spPr/>
        <p:txBody>
          <a:bodyPr/>
          <a:lstStyle/>
          <a:p>
            <a:fld id="{FC2A463E-559E-D544-B245-3657B35AB4A3}" type="slidenum">
              <a:rPr lang="en-GB" smtClean="0"/>
              <a:t>4</a:t>
            </a:fld>
            <a:endParaRPr lang="en-GB"/>
          </a:p>
        </p:txBody>
      </p:sp>
    </p:spTree>
    <p:extLst>
      <p:ext uri="{BB962C8B-B14F-4D97-AF65-F5344CB8AC3E}">
        <p14:creationId xmlns:p14="http://schemas.microsoft.com/office/powerpoint/2010/main" val="3443608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CD5D5-28F1-C5F5-890C-0A3C3F6E9C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D45337-6225-B8DB-BE0D-26A3F12F4F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C03219-0346-3C6B-316D-B292A1142A55}"/>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5" name="Footer Placeholder 4">
            <a:extLst>
              <a:ext uri="{FF2B5EF4-FFF2-40B4-BE49-F238E27FC236}">
                <a16:creationId xmlns:a16="http://schemas.microsoft.com/office/drawing/2014/main" id="{72D11103-BED5-2F14-792A-5229CD6119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DADEE-8152-521F-513A-18116298B550}"/>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3448335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EBCB-A0B3-946B-796E-CA82315D31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77780D4-19C0-6B0F-1218-D5A04DACB56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1DA623-0945-6202-C241-C857A50F2E4A}"/>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5" name="Footer Placeholder 4">
            <a:extLst>
              <a:ext uri="{FF2B5EF4-FFF2-40B4-BE49-F238E27FC236}">
                <a16:creationId xmlns:a16="http://schemas.microsoft.com/office/drawing/2014/main" id="{EC73D43C-4B4D-2F56-69F4-824C87F08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96DE9D-CE66-F290-FB85-C213CB4C929C}"/>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2738295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89E24-3797-6635-7E0A-23B31C42CD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B2FF0DE-AE80-883A-60B3-C3B58754A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584AE9-8EBB-AADB-1BAE-30CD7A823A51}"/>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5" name="Footer Placeholder 4">
            <a:extLst>
              <a:ext uri="{FF2B5EF4-FFF2-40B4-BE49-F238E27FC236}">
                <a16:creationId xmlns:a16="http://schemas.microsoft.com/office/drawing/2014/main" id="{DAC91598-D43D-C8EC-8635-E03D5C9D7F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173259-3B47-CA1B-DB35-EFC85E1CF6E3}"/>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2186118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5F79F-242A-0E60-17AD-2E3BCF2C2C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A30A366-5C20-B912-D13B-B6F68D24C3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711F46C-61A7-84E8-FFA4-29403FB3C5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1CE1F6B-D228-6577-FDBD-9BB393DB279C}"/>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6" name="Footer Placeholder 5">
            <a:extLst>
              <a:ext uri="{FF2B5EF4-FFF2-40B4-BE49-F238E27FC236}">
                <a16:creationId xmlns:a16="http://schemas.microsoft.com/office/drawing/2014/main" id="{292BC899-0A9B-FF73-11BE-0F607C6811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2B22CF-1661-54F7-DA5A-C685E77EDFD7}"/>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376306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D4D6C-7B43-80CB-AAEE-6B785CF7A9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584BCE7-71CB-4792-1831-B82E99589E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F8CB28E-EDEB-83A6-F4B0-0E7B6974F8B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AA52D09-45AF-56F1-08EC-710319531D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09FB00-4BD2-0F98-F186-B939D40FCE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6E1591C-36E0-2236-B295-2DFEAAC23F35}"/>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8" name="Footer Placeholder 7">
            <a:extLst>
              <a:ext uri="{FF2B5EF4-FFF2-40B4-BE49-F238E27FC236}">
                <a16:creationId xmlns:a16="http://schemas.microsoft.com/office/drawing/2014/main" id="{50B0EF6E-988A-8CD2-01CD-C3943E31BD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EDB4B5-D007-DD31-E444-AA13D5CF0563}"/>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2942947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398D-BDD8-DFB2-D609-A467855C51F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7D85FB8-13C2-4F7A-7133-33945A61874E}"/>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4" name="Footer Placeholder 3">
            <a:extLst>
              <a:ext uri="{FF2B5EF4-FFF2-40B4-BE49-F238E27FC236}">
                <a16:creationId xmlns:a16="http://schemas.microsoft.com/office/drawing/2014/main" id="{59C89034-9290-500A-2BF3-2AE5BCB0F3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7979CB-3696-A401-A3FF-C3AC046A9B54}"/>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377432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CEC1A2-64EC-A27B-AA5C-AE2AEE29CC96}"/>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3" name="Footer Placeholder 2">
            <a:extLst>
              <a:ext uri="{FF2B5EF4-FFF2-40B4-BE49-F238E27FC236}">
                <a16:creationId xmlns:a16="http://schemas.microsoft.com/office/drawing/2014/main" id="{ADDF2B3A-2BA6-81DB-5E29-92A519BBA9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18F3A4-C12D-B0BE-4F10-8D162BF597CB}"/>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3718130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DA301-6C7D-5123-EAC9-192710D1FA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32D1D49-6238-9708-B99E-7BBE7C737E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F68C76C-3FFF-C7A2-F70E-8EEF59DBE2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904EE0-854D-E413-DBF7-E534DA769949}"/>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6" name="Footer Placeholder 5">
            <a:extLst>
              <a:ext uri="{FF2B5EF4-FFF2-40B4-BE49-F238E27FC236}">
                <a16:creationId xmlns:a16="http://schemas.microsoft.com/office/drawing/2014/main" id="{2A117756-A561-6AC3-3655-4C9C17939C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7DEA7C-D26E-9C6A-8BCB-F74F3C980590}"/>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40816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7D8B4-BF70-C4FC-69B2-271C3E50FB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4AAF161-BBD0-1535-1F02-5C1C85B3B5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6AD922-5BB4-2F73-1A1D-4FAD1273FE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35F3A0-76C4-77A1-7294-DD8C2C92036C}"/>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6" name="Footer Placeholder 5">
            <a:extLst>
              <a:ext uri="{FF2B5EF4-FFF2-40B4-BE49-F238E27FC236}">
                <a16:creationId xmlns:a16="http://schemas.microsoft.com/office/drawing/2014/main" id="{8B1A2770-6F71-0650-9F75-02EE1FAED4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516652-7A27-EEEA-E656-6E749D9BBA00}"/>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3639574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4ED07-3EA7-D2CC-9294-376E2A85435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B76A59F-95FA-5935-A401-4A9BFADCDF4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AD55AC-AD28-7C6F-B4C8-652C2D7F68C6}"/>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5" name="Footer Placeholder 4">
            <a:extLst>
              <a:ext uri="{FF2B5EF4-FFF2-40B4-BE49-F238E27FC236}">
                <a16:creationId xmlns:a16="http://schemas.microsoft.com/office/drawing/2014/main" id="{CDFC8E14-86F5-607A-467D-11147868E6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728F5A-F4DB-0857-91F7-DDCD74568888}"/>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2977238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0EC19-FAC8-E830-B868-DF62385D07E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1222EED-451C-513C-E3B8-234A972F0E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4204CE-5D83-4063-C627-5581BCB691AB}"/>
              </a:ext>
            </a:extLst>
          </p:cNvPr>
          <p:cNvSpPr>
            <a:spLocks noGrp="1"/>
          </p:cNvSpPr>
          <p:nvPr>
            <p:ph type="dt" sz="half" idx="10"/>
          </p:nvPr>
        </p:nvSpPr>
        <p:spPr/>
        <p:txBody>
          <a:bodyPr/>
          <a:lstStyle/>
          <a:p>
            <a:fld id="{76EE15E1-66DF-D44A-8C57-D92BB7F3F8C8}" type="datetimeFigureOut">
              <a:rPr lang="en-GB" smtClean="0"/>
              <a:t>27/02/2024</a:t>
            </a:fld>
            <a:endParaRPr lang="en-GB"/>
          </a:p>
        </p:txBody>
      </p:sp>
      <p:sp>
        <p:nvSpPr>
          <p:cNvPr id="5" name="Footer Placeholder 4">
            <a:extLst>
              <a:ext uri="{FF2B5EF4-FFF2-40B4-BE49-F238E27FC236}">
                <a16:creationId xmlns:a16="http://schemas.microsoft.com/office/drawing/2014/main" id="{284D69BF-4EE0-FC26-5861-5DD35E0C92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FC0E7-DB53-ABCA-54F8-A1F70E386E79}"/>
              </a:ext>
            </a:extLst>
          </p:cNvPr>
          <p:cNvSpPr>
            <a:spLocks noGrp="1"/>
          </p:cNvSpPr>
          <p:nvPr>
            <p:ph type="sldNum" sz="quarter" idx="12"/>
          </p:nvPr>
        </p:nvSpPr>
        <p:spPr/>
        <p:txBody>
          <a:bodyPr/>
          <a:lstStyle/>
          <a:p>
            <a:fld id="{845B232C-643D-BA4B-BE8E-21CC7E6C7141}" type="slidenum">
              <a:rPr lang="en-GB" smtClean="0"/>
              <a:t>‹#›</a:t>
            </a:fld>
            <a:endParaRPr lang="en-GB"/>
          </a:p>
        </p:txBody>
      </p:sp>
    </p:spTree>
    <p:extLst>
      <p:ext uri="{BB962C8B-B14F-4D97-AF65-F5344CB8AC3E}">
        <p14:creationId xmlns:p14="http://schemas.microsoft.com/office/powerpoint/2010/main" val="1920300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D54119-B8BD-EADF-5574-3CAD33BB38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0CF8CAF-65C7-6649-722E-CB160309B3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B74B25-BB88-E9B3-B9BA-A28A1051F9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EE15E1-66DF-D44A-8C57-D92BB7F3F8C8}" type="datetimeFigureOut">
              <a:rPr lang="en-GB" smtClean="0"/>
              <a:t>27/02/2024</a:t>
            </a:fld>
            <a:endParaRPr lang="en-GB"/>
          </a:p>
        </p:txBody>
      </p:sp>
      <p:sp>
        <p:nvSpPr>
          <p:cNvPr id="5" name="Footer Placeholder 4">
            <a:extLst>
              <a:ext uri="{FF2B5EF4-FFF2-40B4-BE49-F238E27FC236}">
                <a16:creationId xmlns:a16="http://schemas.microsoft.com/office/drawing/2014/main" id="{AC54DBE1-EA30-5EE6-C094-164D9269FD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7399BC-28C0-13DB-ED97-DFB76B0571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B232C-643D-BA4B-BE8E-21CC7E6C7141}" type="slidenum">
              <a:rPr lang="en-GB" smtClean="0"/>
              <a:t>‹#›</a:t>
            </a:fld>
            <a:endParaRPr lang="en-GB"/>
          </a:p>
        </p:txBody>
      </p:sp>
    </p:spTree>
    <p:extLst>
      <p:ext uri="{BB962C8B-B14F-4D97-AF65-F5344CB8AC3E}">
        <p14:creationId xmlns:p14="http://schemas.microsoft.com/office/powerpoint/2010/main" val="1388826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47CAC-4086-6BA1-31DA-4E31CAE84EF0}"/>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6000" dirty="0"/>
              <a:t>ICE Model</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8DEC6F4-F1DD-EBCF-0ECC-80ECFF17A92D}"/>
              </a:ext>
            </a:extLst>
          </p:cNvPr>
          <p:cNvSpPr>
            <a:spLocks noGrp="1"/>
          </p:cNvSpPr>
          <p:nvPr>
            <p:ph type="body" sz="half" idx="2"/>
          </p:nvPr>
        </p:nvSpPr>
        <p:spPr>
          <a:xfrm>
            <a:off x="640080" y="3114314"/>
            <a:ext cx="4637598" cy="3002071"/>
          </a:xfrm>
        </p:spPr>
        <p:txBody>
          <a:bodyPr vert="horz" lIns="91440" tIns="45720" rIns="91440" bIns="45720" rtlCol="0">
            <a:normAutofit/>
          </a:bodyPr>
          <a:lstStyle/>
          <a:p>
            <a:pPr marL="285750" indent="-228600">
              <a:buFont typeface="Arial" panose="020B0604020202020204" pitchFamily="34" charset="0"/>
              <a:buChar char="•"/>
            </a:pPr>
            <a:r>
              <a:rPr lang="en-US" sz="2400" dirty="0">
                <a:solidFill>
                  <a:schemeClr val="accent1">
                    <a:lumMod val="75000"/>
                  </a:schemeClr>
                </a:solidFill>
              </a:rPr>
              <a:t>Provides a framework for </a:t>
            </a:r>
            <a:r>
              <a:rPr lang="en-US" sz="2400" dirty="0" err="1">
                <a:solidFill>
                  <a:schemeClr val="accent1">
                    <a:lumMod val="75000"/>
                  </a:schemeClr>
                </a:solidFill>
              </a:rPr>
              <a:t>organising</a:t>
            </a:r>
            <a:r>
              <a:rPr lang="en-US" sz="2400" dirty="0">
                <a:solidFill>
                  <a:schemeClr val="accent1">
                    <a:lumMod val="75000"/>
                  </a:schemeClr>
                </a:solidFill>
              </a:rPr>
              <a:t> and analysing information</a:t>
            </a:r>
          </a:p>
          <a:p>
            <a:pPr marL="285750" indent="-228600">
              <a:buFont typeface="Arial" panose="020B0604020202020204" pitchFamily="34" charset="0"/>
              <a:buChar char="•"/>
            </a:pPr>
            <a:r>
              <a:rPr lang="en-US" sz="2400" dirty="0">
                <a:solidFill>
                  <a:schemeClr val="accent1">
                    <a:lumMod val="75000"/>
                  </a:schemeClr>
                </a:solidFill>
              </a:rPr>
              <a:t>Helpful in developing Critical Reading and Thinking Skills</a:t>
            </a:r>
          </a:p>
          <a:p>
            <a:pPr marL="285750" indent="-228600">
              <a:buFont typeface="Arial" panose="020B0604020202020204" pitchFamily="34" charset="0"/>
              <a:buChar char="•"/>
            </a:pPr>
            <a:r>
              <a:rPr lang="en-US" sz="2400" dirty="0">
                <a:solidFill>
                  <a:schemeClr val="accent1">
                    <a:lumMod val="75000"/>
                  </a:schemeClr>
                </a:solidFill>
              </a:rPr>
              <a:t>Supports academic writing skills</a:t>
            </a:r>
          </a:p>
          <a:p>
            <a:pPr marL="285750" indent="-228600">
              <a:buFont typeface="Arial" panose="020B0604020202020204" pitchFamily="34" charset="0"/>
              <a:buChar char="•"/>
            </a:pPr>
            <a:endParaRPr lang="en-US" sz="2200" dirty="0"/>
          </a:p>
        </p:txBody>
      </p:sp>
      <p:pic>
        <p:nvPicPr>
          <p:cNvPr id="1026" name="Picture 2">
            <a:extLst>
              <a:ext uri="{FF2B5EF4-FFF2-40B4-BE49-F238E27FC236}">
                <a16:creationId xmlns:a16="http://schemas.microsoft.com/office/drawing/2014/main" id="{041F3421-844A-48DD-A0E2-809B18B857F7}"/>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17401" r="17402"/>
          <a:stretch/>
        </p:blipFill>
        <p:spPr bwMode="auto">
          <a:xfrm>
            <a:off x="6096001" y="8"/>
            <a:ext cx="6092952" cy="685799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2EF761D-7BF8-FE9A-C1C4-4822C5FC4D3F}"/>
              </a:ext>
            </a:extLst>
          </p:cNvPr>
          <p:cNvSpPr txBox="1"/>
          <p:nvPr/>
        </p:nvSpPr>
        <p:spPr>
          <a:xfrm>
            <a:off x="203753" y="6070966"/>
            <a:ext cx="5688496" cy="461665"/>
          </a:xfrm>
          <a:prstGeom prst="rect">
            <a:avLst/>
          </a:prstGeom>
          <a:noFill/>
        </p:spPr>
        <p:txBody>
          <a:bodyPr wrap="square" rtlCol="0">
            <a:spAutoFit/>
          </a:bodyPr>
          <a:lstStyle/>
          <a:p>
            <a:r>
              <a:rPr lang="en-GB" sz="1200" dirty="0"/>
              <a:t>Fostaty-Young, S and Wilson, R. (1995) </a:t>
            </a:r>
            <a:r>
              <a:rPr lang="en-GB" sz="1200" i="1" dirty="0"/>
              <a:t>Assessment and Learning: The ICE Approach</a:t>
            </a:r>
            <a:r>
              <a:rPr lang="en-GB" sz="1200" dirty="0"/>
              <a:t>. Portage &amp; Main Press.</a:t>
            </a:r>
          </a:p>
        </p:txBody>
      </p:sp>
    </p:spTree>
    <p:extLst>
      <p:ext uri="{BB962C8B-B14F-4D97-AF65-F5344CB8AC3E}">
        <p14:creationId xmlns:p14="http://schemas.microsoft.com/office/powerpoint/2010/main" val="2253710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0D123-73E7-0A62-9EF2-2D2C89A0DCF0}"/>
              </a:ext>
            </a:extLst>
          </p:cNvPr>
          <p:cNvSpPr>
            <a:spLocks noGrp="1"/>
          </p:cNvSpPr>
          <p:nvPr>
            <p:ph type="title"/>
          </p:nvPr>
        </p:nvSpPr>
        <p:spPr>
          <a:xfrm>
            <a:off x="640080" y="325369"/>
            <a:ext cx="4368602" cy="1956841"/>
          </a:xfrm>
        </p:spPr>
        <p:txBody>
          <a:bodyPr anchor="b">
            <a:normAutofit/>
          </a:bodyPr>
          <a:lstStyle/>
          <a:p>
            <a:r>
              <a:rPr lang="en-GB" sz="5400"/>
              <a:t>ICE Model components</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325293-5FFC-D21D-A192-B4657B49CE5E}"/>
              </a:ext>
            </a:extLst>
          </p:cNvPr>
          <p:cNvSpPr>
            <a:spLocks noGrp="1"/>
          </p:cNvSpPr>
          <p:nvPr>
            <p:ph idx="1"/>
          </p:nvPr>
        </p:nvSpPr>
        <p:spPr>
          <a:xfrm>
            <a:off x="640080" y="2872899"/>
            <a:ext cx="4243589" cy="3320668"/>
          </a:xfrm>
        </p:spPr>
        <p:txBody>
          <a:bodyPr>
            <a:normAutofit/>
          </a:bodyPr>
          <a:lstStyle/>
          <a:p>
            <a:pPr marL="0" indent="0">
              <a:buNone/>
            </a:pPr>
            <a:endParaRPr lang="en-GB" sz="2200" b="1" dirty="0">
              <a:latin typeface="+mj-lt"/>
            </a:endParaRPr>
          </a:p>
          <a:p>
            <a:pPr marL="0" indent="0">
              <a:buNone/>
            </a:pPr>
            <a:r>
              <a:rPr lang="en-GB" sz="4400" b="1" dirty="0">
                <a:solidFill>
                  <a:schemeClr val="accent1">
                    <a:lumMod val="75000"/>
                  </a:schemeClr>
                </a:solidFill>
                <a:latin typeface="+mj-lt"/>
              </a:rPr>
              <a:t>I</a:t>
            </a:r>
            <a:r>
              <a:rPr lang="en-GB" sz="4400" dirty="0">
                <a:solidFill>
                  <a:schemeClr val="accent1">
                    <a:lumMod val="75000"/>
                  </a:schemeClr>
                </a:solidFill>
                <a:latin typeface="+mj-lt"/>
              </a:rPr>
              <a:t>deas</a:t>
            </a:r>
            <a:r>
              <a:rPr lang="en-GB" sz="2200" dirty="0">
                <a:solidFill>
                  <a:schemeClr val="accent1">
                    <a:lumMod val="75000"/>
                  </a:schemeClr>
                </a:solidFill>
                <a:latin typeface="+mj-lt"/>
              </a:rPr>
              <a:t> </a:t>
            </a:r>
          </a:p>
          <a:p>
            <a:r>
              <a:rPr lang="en-GB" sz="2200" dirty="0">
                <a:solidFill>
                  <a:schemeClr val="accent1">
                    <a:lumMod val="75000"/>
                  </a:schemeClr>
                </a:solidFill>
              </a:rPr>
              <a:t>the key ideas in the topic area include definitions, facts, process steps, and individual skills discovered during your desk research. </a:t>
            </a:r>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p:txBody>
      </p:sp>
      <p:pic>
        <p:nvPicPr>
          <p:cNvPr id="5" name="Picture 4" descr="A hand holding a light bulb&#10;&#10;Description automatically generated">
            <a:extLst>
              <a:ext uri="{FF2B5EF4-FFF2-40B4-BE49-F238E27FC236}">
                <a16:creationId xmlns:a16="http://schemas.microsoft.com/office/drawing/2014/main" id="{89DFD633-C2DE-33EB-3E2D-16BDB0A7DBA3}"/>
              </a:ext>
            </a:extLst>
          </p:cNvPr>
          <p:cNvPicPr>
            <a:picLocks noChangeAspect="1"/>
          </p:cNvPicPr>
          <p:nvPr/>
        </p:nvPicPr>
        <p:blipFill rotWithShape="1">
          <a:blip r:embed="rId3"/>
          <a:srcRect l="17132" r="15915" b="-1"/>
          <a:stretch/>
        </p:blipFill>
        <p:spPr>
          <a:xfrm>
            <a:off x="6562165" y="10"/>
            <a:ext cx="562983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34318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5F442A-A42D-1268-A547-CF59561DC044}"/>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86554-3758-C56F-D03A-765DE382AD46}"/>
              </a:ext>
            </a:extLst>
          </p:cNvPr>
          <p:cNvSpPr>
            <a:spLocks noGrp="1"/>
          </p:cNvSpPr>
          <p:nvPr>
            <p:ph type="title"/>
          </p:nvPr>
        </p:nvSpPr>
        <p:spPr>
          <a:xfrm>
            <a:off x="640080" y="325369"/>
            <a:ext cx="4368602" cy="1956841"/>
          </a:xfrm>
        </p:spPr>
        <p:txBody>
          <a:bodyPr anchor="b">
            <a:normAutofit/>
          </a:bodyPr>
          <a:lstStyle/>
          <a:p>
            <a:r>
              <a:rPr lang="en-GB" sz="5400"/>
              <a:t>ICE Model components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79586C-E142-BA9C-A26D-17048202BFE6}"/>
              </a:ext>
            </a:extLst>
          </p:cNvPr>
          <p:cNvSpPr>
            <a:spLocks noGrp="1"/>
          </p:cNvSpPr>
          <p:nvPr>
            <p:ph idx="1"/>
          </p:nvPr>
        </p:nvSpPr>
        <p:spPr>
          <a:xfrm>
            <a:off x="640080" y="2748235"/>
            <a:ext cx="4243589" cy="3320668"/>
          </a:xfrm>
        </p:spPr>
        <p:txBody>
          <a:bodyPr>
            <a:normAutofit fontScale="92500" lnSpcReduction="20000"/>
          </a:bodyPr>
          <a:lstStyle/>
          <a:p>
            <a:pPr marL="0" indent="0">
              <a:buNone/>
            </a:pPr>
            <a:endParaRPr lang="en-GB" sz="4400" b="1" dirty="0">
              <a:solidFill>
                <a:schemeClr val="accent1">
                  <a:lumMod val="75000"/>
                </a:schemeClr>
              </a:solidFill>
              <a:latin typeface="+mj-lt"/>
            </a:endParaRPr>
          </a:p>
          <a:p>
            <a:pPr marL="0" indent="0">
              <a:buNone/>
            </a:pPr>
            <a:r>
              <a:rPr lang="en-GB" sz="4400" b="1" dirty="0">
                <a:solidFill>
                  <a:schemeClr val="accent1">
                    <a:lumMod val="75000"/>
                  </a:schemeClr>
                </a:solidFill>
                <a:latin typeface="+mj-lt"/>
              </a:rPr>
              <a:t>C</a:t>
            </a:r>
            <a:r>
              <a:rPr lang="en-GB" sz="4400" dirty="0">
                <a:solidFill>
                  <a:schemeClr val="accent1">
                    <a:lumMod val="75000"/>
                  </a:schemeClr>
                </a:solidFill>
                <a:latin typeface="+mj-lt"/>
              </a:rPr>
              <a:t>onnections </a:t>
            </a:r>
          </a:p>
          <a:p>
            <a:r>
              <a:rPr lang="en-GB" sz="2200" dirty="0">
                <a:solidFill>
                  <a:schemeClr val="accent1">
                    <a:lumMod val="75000"/>
                  </a:schemeClr>
                </a:solidFill>
                <a:latin typeface="+mj-lt"/>
              </a:rPr>
              <a:t>Establishing and articulating the relationships among ideas</a:t>
            </a:r>
          </a:p>
          <a:p>
            <a:r>
              <a:rPr lang="en-GB" sz="2200" dirty="0">
                <a:solidFill>
                  <a:schemeClr val="accent1">
                    <a:lumMod val="75000"/>
                  </a:schemeClr>
                </a:solidFill>
                <a:latin typeface="+mj-lt"/>
              </a:rPr>
              <a:t>By identifying relationships, patterns, or similarities between different concepts, individuals can deepen understanding, draw meaningful conclusions and develop a more coherent argument</a:t>
            </a:r>
          </a:p>
          <a:p>
            <a:pPr marL="0" indent="0">
              <a:buNone/>
            </a:pPr>
            <a:endParaRPr lang="en-GB" sz="4400" dirty="0">
              <a:solidFill>
                <a:schemeClr val="accent1">
                  <a:lumMod val="75000"/>
                </a:schemeClr>
              </a:solidFill>
            </a:endParaRPr>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p:txBody>
      </p:sp>
      <p:pic>
        <p:nvPicPr>
          <p:cNvPr id="8" name="Picture 7" descr="Web of wires showing connections between groups and singles">
            <a:extLst>
              <a:ext uri="{FF2B5EF4-FFF2-40B4-BE49-F238E27FC236}">
                <a16:creationId xmlns:a16="http://schemas.microsoft.com/office/drawing/2014/main" id="{752118DF-1BF1-D028-C89B-084AD9AB43DF}"/>
              </a:ext>
            </a:extLst>
          </p:cNvPr>
          <p:cNvPicPr>
            <a:picLocks noChangeAspect="1"/>
          </p:cNvPicPr>
          <p:nvPr/>
        </p:nvPicPr>
        <p:blipFill rotWithShape="1">
          <a:blip r:embed="rId3"/>
          <a:srcRect l="23353" r="9694" b="-1"/>
          <a:stretch/>
        </p:blipFill>
        <p:spPr>
          <a:xfrm>
            <a:off x="6293224" y="10"/>
            <a:ext cx="5897253"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93723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D1C76-73E2-7515-E33E-5A48A98655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BCBF56-6526-7FAC-02BC-09E080CC63C1}"/>
              </a:ext>
            </a:extLst>
          </p:cNvPr>
          <p:cNvSpPr>
            <a:spLocks noGrp="1"/>
          </p:cNvSpPr>
          <p:nvPr>
            <p:ph type="title"/>
          </p:nvPr>
        </p:nvSpPr>
        <p:spPr>
          <a:xfrm>
            <a:off x="640080" y="325369"/>
            <a:ext cx="4368602" cy="1956841"/>
          </a:xfrm>
        </p:spPr>
        <p:txBody>
          <a:bodyPr anchor="b">
            <a:normAutofit/>
          </a:bodyPr>
          <a:lstStyle/>
          <a:p>
            <a:r>
              <a:rPr lang="en-GB" sz="5400"/>
              <a:t>ICE Model components</a:t>
            </a:r>
          </a:p>
        </p:txBody>
      </p:sp>
      <p:sp>
        <p:nvSpPr>
          <p:cNvPr id="3" name="Content Placeholder 2">
            <a:extLst>
              <a:ext uri="{FF2B5EF4-FFF2-40B4-BE49-F238E27FC236}">
                <a16:creationId xmlns:a16="http://schemas.microsoft.com/office/drawing/2014/main" id="{BB601451-0305-7856-38E8-A9585FC70828}"/>
              </a:ext>
            </a:extLst>
          </p:cNvPr>
          <p:cNvSpPr>
            <a:spLocks noGrp="1"/>
          </p:cNvSpPr>
          <p:nvPr>
            <p:ph idx="1"/>
          </p:nvPr>
        </p:nvSpPr>
        <p:spPr>
          <a:xfrm>
            <a:off x="572844" y="2624129"/>
            <a:ext cx="4243589" cy="3320668"/>
          </a:xfrm>
        </p:spPr>
        <p:txBody>
          <a:bodyPr>
            <a:normAutofit fontScale="92500" lnSpcReduction="10000"/>
          </a:bodyPr>
          <a:lstStyle/>
          <a:p>
            <a:pPr marL="0" indent="0">
              <a:buNone/>
            </a:pPr>
            <a:r>
              <a:rPr lang="en-GB" sz="4400" b="1" dirty="0">
                <a:solidFill>
                  <a:schemeClr val="accent1">
                    <a:lumMod val="75000"/>
                  </a:schemeClr>
                </a:solidFill>
                <a:latin typeface="+mj-lt"/>
              </a:rPr>
              <a:t>E</a:t>
            </a:r>
            <a:r>
              <a:rPr lang="en-GB" sz="4400" dirty="0">
                <a:solidFill>
                  <a:schemeClr val="accent1">
                    <a:lumMod val="75000"/>
                  </a:schemeClr>
                </a:solidFill>
                <a:latin typeface="+mj-lt"/>
              </a:rPr>
              <a:t>xtensions </a:t>
            </a:r>
          </a:p>
          <a:p>
            <a:r>
              <a:rPr lang="en-GB" sz="2200" dirty="0">
                <a:solidFill>
                  <a:schemeClr val="accent1">
                    <a:lumMod val="75000"/>
                  </a:schemeClr>
                </a:solidFill>
                <a:latin typeface="+mj-lt"/>
              </a:rPr>
              <a:t>Establishing and articulating the relationships among ideas</a:t>
            </a:r>
          </a:p>
          <a:p>
            <a:r>
              <a:rPr lang="en-GB" sz="2200" dirty="0">
                <a:solidFill>
                  <a:schemeClr val="accent1">
                    <a:lumMod val="75000"/>
                  </a:schemeClr>
                </a:solidFill>
                <a:latin typeface="+mj-lt"/>
              </a:rPr>
              <a:t>Consider the broader implications to deepen the topic understanding</a:t>
            </a:r>
          </a:p>
          <a:p>
            <a:r>
              <a:rPr lang="en-GB" sz="2200" dirty="0">
                <a:solidFill>
                  <a:schemeClr val="accent1">
                    <a:lumMod val="75000"/>
                  </a:schemeClr>
                </a:solidFill>
                <a:latin typeface="+mj-lt"/>
              </a:rPr>
              <a:t>This component is essential in academic writing, problem-solving and decision-making processes and encourages a more comprehensive analysis and evaluation of the topic</a:t>
            </a:r>
          </a:p>
          <a:p>
            <a:pPr marL="0" indent="0">
              <a:buNone/>
            </a:pPr>
            <a:endParaRPr lang="en-GB" sz="4400" dirty="0">
              <a:solidFill>
                <a:schemeClr val="accent1">
                  <a:lumMod val="75000"/>
                </a:schemeClr>
              </a:solidFill>
            </a:endParaRPr>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a:p>
            <a:endParaRPr lang="en-GB" sz="2200" i="1" dirty="0"/>
          </a:p>
        </p:txBody>
      </p:sp>
      <p:pic>
        <p:nvPicPr>
          <p:cNvPr id="7" name="Picture 6" descr="Making the connections between ideas">
            <a:extLst>
              <a:ext uri="{FF2B5EF4-FFF2-40B4-BE49-F238E27FC236}">
                <a16:creationId xmlns:a16="http://schemas.microsoft.com/office/drawing/2014/main" id="{03E3EC2C-D771-7779-2A09-2921DF0FE2F1}"/>
              </a:ext>
            </a:extLst>
          </p:cNvPr>
          <p:cNvPicPr>
            <a:picLocks noChangeAspect="1"/>
          </p:cNvPicPr>
          <p:nvPr/>
        </p:nvPicPr>
        <p:blipFill>
          <a:blip r:embed="rId3"/>
          <a:stretch>
            <a:fillRect/>
          </a:stretch>
        </p:blipFill>
        <p:spPr>
          <a:xfrm>
            <a:off x="7308333" y="0"/>
            <a:ext cx="4834361" cy="6858000"/>
          </a:xfrm>
          <a:prstGeom prst="rect">
            <a:avLst/>
          </a:prstGeom>
        </p:spPr>
      </p:pic>
    </p:spTree>
    <p:extLst>
      <p:ext uri="{BB962C8B-B14F-4D97-AF65-F5344CB8AC3E}">
        <p14:creationId xmlns:p14="http://schemas.microsoft.com/office/powerpoint/2010/main" val="3680342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4033</TotalTime>
  <Words>464</Words>
  <Application>Microsoft Macintosh PowerPoint</Application>
  <PresentationFormat>Widescreen</PresentationFormat>
  <Paragraphs>60</Paragraphs>
  <Slides>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-apple-system</vt:lpstr>
      <vt:lpstr>Arial</vt:lpstr>
      <vt:lpstr>Calibri</vt:lpstr>
      <vt:lpstr>Calibri Light</vt:lpstr>
      <vt:lpstr>Office Theme</vt:lpstr>
      <vt:lpstr>ICE Model</vt:lpstr>
      <vt:lpstr>ICE Model components</vt:lpstr>
      <vt:lpstr>ICE Model components</vt:lpstr>
      <vt:lpstr>ICE Model components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Andrew Maund</cp:lastModifiedBy>
  <cp:revision>20</cp:revision>
  <dcterms:created xsi:type="dcterms:W3CDTF">2024-02-22T15:08:11Z</dcterms:created>
  <dcterms:modified xsi:type="dcterms:W3CDTF">2024-02-27T11:43:59Z</dcterms:modified>
</cp:coreProperties>
</file>