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60" r:id="rId5"/>
    <p:sldId id="261" r:id="rId6"/>
    <p:sldId id="263" r:id="rId7"/>
    <p:sldId id="266" r:id="rId8"/>
    <p:sldId id="268" r:id="rId9"/>
    <p:sldId id="269" r:id="rId10"/>
    <p:sldId id="271" r:id="rId11"/>
    <p:sldId id="270" r:id="rId12"/>
    <p:sldId id="272" r:id="rId13"/>
    <p:sldId id="267" r:id="rId14"/>
    <p:sldId id="264" r:id="rId15"/>
    <p:sldId id="273" r:id="rId16"/>
    <p:sldId id="274" r:id="rId17"/>
    <p:sldId id="25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206" autoAdjust="0"/>
  </p:normalViewPr>
  <p:slideViewPr>
    <p:cSldViewPr snapToGrid="0">
      <p:cViewPr varScale="1">
        <p:scale>
          <a:sx n="104" d="100"/>
          <a:sy n="104" d="100"/>
        </p:scale>
        <p:origin x="83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DF567D-93D2-444E-A6EA-6DAEE9EB7129}" type="doc">
      <dgm:prSet loTypeId="urn:diagrams.loki3.com/VaryingWidthList" loCatId="list" qsTypeId="urn:microsoft.com/office/officeart/2005/8/quickstyle/simple2" qsCatId="simple" csTypeId="urn:microsoft.com/office/officeart/2005/8/colors/colorful4" csCatId="colorful" phldr="1"/>
      <dgm:spPr/>
    </dgm:pt>
    <dgm:pt modelId="{D7A01276-D439-4444-B7E2-BD1737ED8BE4}">
      <dgm:prSet phldrT="[Text]"/>
      <dgm:spPr/>
      <dgm:t>
        <a:bodyPr/>
        <a:lstStyle/>
        <a:p>
          <a:pPr algn="ctr"/>
          <a:r>
            <a:rPr lang="en-US" dirty="0"/>
            <a:t>      Language	 </a:t>
          </a:r>
          <a:endParaRPr lang="en-IN" dirty="0"/>
        </a:p>
      </dgm:t>
    </dgm:pt>
    <dgm:pt modelId="{89BA6B25-63F5-433A-B43C-7846BDB5C411}" type="parTrans" cxnId="{5D5CADE6-986F-432F-82FD-506EF8229F4D}">
      <dgm:prSet/>
      <dgm:spPr/>
      <dgm:t>
        <a:bodyPr/>
        <a:lstStyle/>
        <a:p>
          <a:endParaRPr lang="en-IN"/>
        </a:p>
      </dgm:t>
    </dgm:pt>
    <dgm:pt modelId="{7AF2B438-5391-4F8F-8EB8-47E2B563E0DB}" type="sibTrans" cxnId="{5D5CADE6-986F-432F-82FD-506EF8229F4D}">
      <dgm:prSet/>
      <dgm:spPr/>
      <dgm:t>
        <a:bodyPr/>
        <a:lstStyle/>
        <a:p>
          <a:endParaRPr lang="en-IN"/>
        </a:p>
      </dgm:t>
    </dgm:pt>
    <dgm:pt modelId="{1CEA691A-EF11-4A16-BE9A-6B27361E49D6}">
      <dgm:prSet phldrT="[Text]"/>
      <dgm:spPr/>
      <dgm:t>
        <a:bodyPr/>
        <a:lstStyle/>
        <a:p>
          <a:pPr algn="ctr"/>
          <a:r>
            <a:rPr lang="en-US" dirty="0"/>
            <a:t>Cultures</a:t>
          </a:r>
          <a:endParaRPr lang="en-IN" dirty="0"/>
        </a:p>
      </dgm:t>
    </dgm:pt>
    <dgm:pt modelId="{4D3A5132-EA6A-4F1A-B262-267807FCABD7}" type="parTrans" cxnId="{6DF28871-BEAC-4048-8FA2-3CEF002603A2}">
      <dgm:prSet/>
      <dgm:spPr/>
      <dgm:t>
        <a:bodyPr/>
        <a:lstStyle/>
        <a:p>
          <a:endParaRPr lang="en-IN"/>
        </a:p>
      </dgm:t>
    </dgm:pt>
    <dgm:pt modelId="{3C9440E3-7450-4E2B-8FA2-E2FF16C6FBF0}" type="sibTrans" cxnId="{6DF28871-BEAC-4048-8FA2-3CEF002603A2}">
      <dgm:prSet/>
      <dgm:spPr/>
      <dgm:t>
        <a:bodyPr/>
        <a:lstStyle/>
        <a:p>
          <a:endParaRPr lang="en-IN"/>
        </a:p>
      </dgm:t>
    </dgm:pt>
    <dgm:pt modelId="{9F67E40C-118D-477E-8B67-EF4C7D8E4228}">
      <dgm:prSet/>
      <dgm:spPr/>
      <dgm:t>
        <a:bodyPr/>
        <a:lstStyle/>
        <a:p>
          <a:r>
            <a:rPr lang="en-IN" dirty="0"/>
            <a:t>Ethnic makeup </a:t>
          </a:r>
        </a:p>
      </dgm:t>
    </dgm:pt>
    <dgm:pt modelId="{F78E9429-F862-449A-8B20-6282EE71473A}" type="parTrans" cxnId="{CE35D904-A87B-4881-B192-5B56BD4DB9EF}">
      <dgm:prSet/>
      <dgm:spPr/>
      <dgm:t>
        <a:bodyPr/>
        <a:lstStyle/>
        <a:p>
          <a:endParaRPr lang="en-IN"/>
        </a:p>
      </dgm:t>
    </dgm:pt>
    <dgm:pt modelId="{19CB6CB7-B252-4194-A050-5B54BBB2FF47}" type="sibTrans" cxnId="{CE35D904-A87B-4881-B192-5B56BD4DB9EF}">
      <dgm:prSet/>
      <dgm:spPr/>
      <dgm:t>
        <a:bodyPr/>
        <a:lstStyle/>
        <a:p>
          <a:endParaRPr lang="en-IN"/>
        </a:p>
      </dgm:t>
    </dgm:pt>
    <dgm:pt modelId="{8BA43B50-2F58-4866-8F25-066CFEF4B1F2}">
      <dgm:prSet/>
      <dgm:spPr/>
      <dgm:t>
        <a:bodyPr/>
        <a:lstStyle/>
        <a:p>
          <a:r>
            <a:rPr lang="en-IN" dirty="0"/>
            <a:t>Social Structures</a:t>
          </a:r>
        </a:p>
      </dgm:t>
    </dgm:pt>
    <dgm:pt modelId="{29654E14-C185-4799-9727-A19E7C3AF930}" type="parTrans" cxnId="{3BE6C34D-76EB-4FC3-BE46-5EAAA64EF2E7}">
      <dgm:prSet/>
      <dgm:spPr/>
      <dgm:t>
        <a:bodyPr/>
        <a:lstStyle/>
        <a:p>
          <a:endParaRPr lang="en-IN"/>
        </a:p>
      </dgm:t>
    </dgm:pt>
    <dgm:pt modelId="{744FD722-8090-4874-9C91-E41B2764B896}" type="sibTrans" cxnId="{3BE6C34D-76EB-4FC3-BE46-5EAAA64EF2E7}">
      <dgm:prSet/>
      <dgm:spPr/>
      <dgm:t>
        <a:bodyPr/>
        <a:lstStyle/>
        <a:p>
          <a:endParaRPr lang="en-IN"/>
        </a:p>
      </dgm:t>
    </dgm:pt>
    <dgm:pt modelId="{57BEAE31-20C6-4087-9726-6C3CB0FA3A5F}">
      <dgm:prSet/>
      <dgm:spPr/>
      <dgm:t>
        <a:bodyPr/>
        <a:lstStyle/>
        <a:p>
          <a:r>
            <a:rPr lang="en-IN" dirty="0"/>
            <a:t>Religious Values</a:t>
          </a:r>
        </a:p>
      </dgm:t>
    </dgm:pt>
    <dgm:pt modelId="{A16096CD-3DA6-4061-86D7-2A199C53062C}" type="parTrans" cxnId="{B5220A45-2422-4919-8A5E-0FDBA4B7E123}">
      <dgm:prSet/>
      <dgm:spPr/>
      <dgm:t>
        <a:bodyPr/>
        <a:lstStyle/>
        <a:p>
          <a:endParaRPr lang="en-IN"/>
        </a:p>
      </dgm:t>
    </dgm:pt>
    <dgm:pt modelId="{5DEA88D3-2FA3-412F-B667-CD6D4A4C6D0D}" type="sibTrans" cxnId="{B5220A45-2422-4919-8A5E-0FDBA4B7E123}">
      <dgm:prSet/>
      <dgm:spPr/>
      <dgm:t>
        <a:bodyPr/>
        <a:lstStyle/>
        <a:p>
          <a:endParaRPr lang="en-IN"/>
        </a:p>
      </dgm:t>
    </dgm:pt>
    <dgm:pt modelId="{2DD99D71-9CE8-4B3C-8815-3EED062F297E}">
      <dgm:prSet/>
      <dgm:spPr/>
      <dgm:t>
        <a:bodyPr/>
        <a:lstStyle/>
        <a:p>
          <a:r>
            <a:rPr lang="en-US" dirty="0"/>
            <a:t>Work Attitudes </a:t>
          </a:r>
          <a:endParaRPr lang="en-IN" dirty="0"/>
        </a:p>
      </dgm:t>
    </dgm:pt>
    <dgm:pt modelId="{485A056F-7AB1-4403-B0BA-2D68F7D45722}" type="parTrans" cxnId="{54E91A79-99C2-473E-A08F-876C40826730}">
      <dgm:prSet/>
      <dgm:spPr/>
      <dgm:t>
        <a:bodyPr/>
        <a:lstStyle/>
        <a:p>
          <a:endParaRPr lang="en-IN"/>
        </a:p>
      </dgm:t>
    </dgm:pt>
    <dgm:pt modelId="{3674DA4A-F650-4F08-8073-662911A2A479}" type="sibTrans" cxnId="{54E91A79-99C2-473E-A08F-876C40826730}">
      <dgm:prSet/>
      <dgm:spPr/>
      <dgm:t>
        <a:bodyPr/>
        <a:lstStyle/>
        <a:p>
          <a:endParaRPr lang="en-IN"/>
        </a:p>
      </dgm:t>
    </dgm:pt>
    <dgm:pt modelId="{5D029108-B7CA-4D2A-ACC6-5320CE8926E3}" type="pres">
      <dgm:prSet presAssocID="{69DF567D-93D2-444E-A6EA-6DAEE9EB7129}" presName="Name0" presStyleCnt="0">
        <dgm:presLayoutVars>
          <dgm:resizeHandles/>
        </dgm:presLayoutVars>
      </dgm:prSet>
      <dgm:spPr/>
    </dgm:pt>
    <dgm:pt modelId="{5A53FD96-EFBA-4340-A167-CFDE3EF996AD}" type="pres">
      <dgm:prSet presAssocID="{D7A01276-D439-4444-B7E2-BD1737ED8BE4}" presName="text" presStyleLbl="node1" presStyleIdx="0" presStyleCnt="6">
        <dgm:presLayoutVars>
          <dgm:bulletEnabled val="1"/>
        </dgm:presLayoutVars>
      </dgm:prSet>
      <dgm:spPr/>
    </dgm:pt>
    <dgm:pt modelId="{67403EE9-42A9-4150-B575-6ED9166ADC7E}" type="pres">
      <dgm:prSet presAssocID="{7AF2B438-5391-4F8F-8EB8-47E2B563E0DB}" presName="space" presStyleCnt="0"/>
      <dgm:spPr/>
    </dgm:pt>
    <dgm:pt modelId="{9D06C65A-FEA5-44AE-A974-9E67E8055CAE}" type="pres">
      <dgm:prSet presAssocID="{1CEA691A-EF11-4A16-BE9A-6B27361E49D6}" presName="text" presStyleLbl="node1" presStyleIdx="1" presStyleCnt="6" custScaleX="191957">
        <dgm:presLayoutVars>
          <dgm:bulletEnabled val="1"/>
        </dgm:presLayoutVars>
      </dgm:prSet>
      <dgm:spPr/>
    </dgm:pt>
    <dgm:pt modelId="{565F2883-C496-4682-AC23-C0E9D7F7BDB3}" type="pres">
      <dgm:prSet presAssocID="{3C9440E3-7450-4E2B-8FA2-E2FF16C6FBF0}" presName="space" presStyleCnt="0"/>
      <dgm:spPr/>
    </dgm:pt>
    <dgm:pt modelId="{7AE5D02F-6653-45AB-8452-993D813A1EFB}" type="pres">
      <dgm:prSet presAssocID="{57BEAE31-20C6-4087-9726-6C3CB0FA3A5F}" presName="text" presStyleLbl="node1" presStyleIdx="2" presStyleCnt="6" custScaleX="107996">
        <dgm:presLayoutVars>
          <dgm:bulletEnabled val="1"/>
        </dgm:presLayoutVars>
      </dgm:prSet>
      <dgm:spPr/>
    </dgm:pt>
    <dgm:pt modelId="{005AC6AC-B242-4655-A21E-E44C67783CD8}" type="pres">
      <dgm:prSet presAssocID="{5DEA88D3-2FA3-412F-B667-CD6D4A4C6D0D}" presName="space" presStyleCnt="0"/>
      <dgm:spPr/>
    </dgm:pt>
    <dgm:pt modelId="{E3486E03-D189-44F8-AAF4-A07EBD4D5EBC}" type="pres">
      <dgm:prSet presAssocID="{8BA43B50-2F58-4866-8F25-066CFEF4B1F2}" presName="text" presStyleLbl="node1" presStyleIdx="3" presStyleCnt="6">
        <dgm:presLayoutVars>
          <dgm:bulletEnabled val="1"/>
        </dgm:presLayoutVars>
      </dgm:prSet>
      <dgm:spPr/>
    </dgm:pt>
    <dgm:pt modelId="{EA0109AB-67C1-4CB1-A543-8CB7D4341EDD}" type="pres">
      <dgm:prSet presAssocID="{744FD722-8090-4874-9C91-E41B2764B896}" presName="space" presStyleCnt="0"/>
      <dgm:spPr/>
    </dgm:pt>
    <dgm:pt modelId="{412690B8-013F-4874-BDBB-BC45B147F5FF}" type="pres">
      <dgm:prSet presAssocID="{9F67E40C-118D-477E-8B67-EF4C7D8E4228}" presName="text" presStyleLbl="node1" presStyleIdx="4" presStyleCnt="6" custScaleX="108028">
        <dgm:presLayoutVars>
          <dgm:bulletEnabled val="1"/>
        </dgm:presLayoutVars>
      </dgm:prSet>
      <dgm:spPr/>
    </dgm:pt>
    <dgm:pt modelId="{3A4E5185-22EF-42F2-A730-0AB06B71BBBF}" type="pres">
      <dgm:prSet presAssocID="{19CB6CB7-B252-4194-A050-5B54BBB2FF47}" presName="space" presStyleCnt="0"/>
      <dgm:spPr/>
    </dgm:pt>
    <dgm:pt modelId="{F3BA36C9-E084-4509-B09C-2B92A63C3917}" type="pres">
      <dgm:prSet presAssocID="{2DD99D71-9CE8-4B3C-8815-3EED062F297E}" presName="text" presStyleLbl="node1" presStyleIdx="5" presStyleCnt="6" custScaleX="104850" custScaleY="70289">
        <dgm:presLayoutVars>
          <dgm:bulletEnabled val="1"/>
        </dgm:presLayoutVars>
      </dgm:prSet>
      <dgm:spPr/>
    </dgm:pt>
  </dgm:ptLst>
  <dgm:cxnLst>
    <dgm:cxn modelId="{CE35D904-A87B-4881-B192-5B56BD4DB9EF}" srcId="{69DF567D-93D2-444E-A6EA-6DAEE9EB7129}" destId="{9F67E40C-118D-477E-8B67-EF4C7D8E4228}" srcOrd="4" destOrd="0" parTransId="{F78E9429-F862-449A-8B20-6282EE71473A}" sibTransId="{19CB6CB7-B252-4194-A050-5B54BBB2FF47}"/>
    <dgm:cxn modelId="{A2C98108-2FAF-4BFA-A06F-68B4B533B955}" type="presOf" srcId="{2DD99D71-9CE8-4B3C-8815-3EED062F297E}" destId="{F3BA36C9-E084-4509-B09C-2B92A63C3917}" srcOrd="0" destOrd="0" presId="urn:diagrams.loki3.com/VaryingWidthList"/>
    <dgm:cxn modelId="{31B61C43-F9B8-45E0-9AEC-76D7D89CC87D}" type="presOf" srcId="{8BA43B50-2F58-4866-8F25-066CFEF4B1F2}" destId="{E3486E03-D189-44F8-AAF4-A07EBD4D5EBC}" srcOrd="0" destOrd="0" presId="urn:diagrams.loki3.com/VaryingWidthList"/>
    <dgm:cxn modelId="{B5220A45-2422-4919-8A5E-0FDBA4B7E123}" srcId="{69DF567D-93D2-444E-A6EA-6DAEE9EB7129}" destId="{57BEAE31-20C6-4087-9726-6C3CB0FA3A5F}" srcOrd="2" destOrd="0" parTransId="{A16096CD-3DA6-4061-86D7-2A199C53062C}" sibTransId="{5DEA88D3-2FA3-412F-B667-CD6D4A4C6D0D}"/>
    <dgm:cxn modelId="{3BE6C34D-76EB-4FC3-BE46-5EAAA64EF2E7}" srcId="{69DF567D-93D2-444E-A6EA-6DAEE9EB7129}" destId="{8BA43B50-2F58-4866-8F25-066CFEF4B1F2}" srcOrd="3" destOrd="0" parTransId="{29654E14-C185-4799-9727-A19E7C3AF930}" sibTransId="{744FD722-8090-4874-9C91-E41B2764B896}"/>
    <dgm:cxn modelId="{6DF28871-BEAC-4048-8FA2-3CEF002603A2}" srcId="{69DF567D-93D2-444E-A6EA-6DAEE9EB7129}" destId="{1CEA691A-EF11-4A16-BE9A-6B27361E49D6}" srcOrd="1" destOrd="0" parTransId="{4D3A5132-EA6A-4F1A-B262-267807FCABD7}" sibTransId="{3C9440E3-7450-4E2B-8FA2-E2FF16C6FBF0}"/>
    <dgm:cxn modelId="{54E91A79-99C2-473E-A08F-876C40826730}" srcId="{69DF567D-93D2-444E-A6EA-6DAEE9EB7129}" destId="{2DD99D71-9CE8-4B3C-8815-3EED062F297E}" srcOrd="5" destOrd="0" parTransId="{485A056F-7AB1-4403-B0BA-2D68F7D45722}" sibTransId="{3674DA4A-F650-4F08-8073-662911A2A479}"/>
    <dgm:cxn modelId="{43AA235A-0A1B-4812-BCD3-583B31BBC0D3}" type="presOf" srcId="{1CEA691A-EF11-4A16-BE9A-6B27361E49D6}" destId="{9D06C65A-FEA5-44AE-A974-9E67E8055CAE}" srcOrd="0" destOrd="0" presId="urn:diagrams.loki3.com/VaryingWidthList"/>
    <dgm:cxn modelId="{98DBBB85-ECB4-497E-9A62-C466FA6C76B1}" type="presOf" srcId="{D7A01276-D439-4444-B7E2-BD1737ED8BE4}" destId="{5A53FD96-EFBA-4340-A167-CFDE3EF996AD}" srcOrd="0" destOrd="0" presId="urn:diagrams.loki3.com/VaryingWidthList"/>
    <dgm:cxn modelId="{95FE3BDC-8A23-493F-9710-0F566D6AD6E4}" type="presOf" srcId="{69DF567D-93D2-444E-A6EA-6DAEE9EB7129}" destId="{5D029108-B7CA-4D2A-ACC6-5320CE8926E3}" srcOrd="0" destOrd="0" presId="urn:diagrams.loki3.com/VaryingWidthList"/>
    <dgm:cxn modelId="{32C74FE0-7A34-408E-B044-9E4005317E86}" type="presOf" srcId="{57BEAE31-20C6-4087-9726-6C3CB0FA3A5F}" destId="{7AE5D02F-6653-45AB-8452-993D813A1EFB}" srcOrd="0" destOrd="0" presId="urn:diagrams.loki3.com/VaryingWidthList"/>
    <dgm:cxn modelId="{5D5CADE6-986F-432F-82FD-506EF8229F4D}" srcId="{69DF567D-93D2-444E-A6EA-6DAEE9EB7129}" destId="{D7A01276-D439-4444-B7E2-BD1737ED8BE4}" srcOrd="0" destOrd="0" parTransId="{89BA6B25-63F5-433A-B43C-7846BDB5C411}" sibTransId="{7AF2B438-5391-4F8F-8EB8-47E2B563E0DB}"/>
    <dgm:cxn modelId="{5F7596FA-8F44-4FBC-AC27-91F6BB630F70}" type="presOf" srcId="{9F67E40C-118D-477E-8B67-EF4C7D8E4228}" destId="{412690B8-013F-4874-BDBB-BC45B147F5FF}" srcOrd="0" destOrd="0" presId="urn:diagrams.loki3.com/VaryingWidthList"/>
    <dgm:cxn modelId="{38AF20E3-4F02-47F6-B6FC-430E0EFD6327}" type="presParOf" srcId="{5D029108-B7CA-4D2A-ACC6-5320CE8926E3}" destId="{5A53FD96-EFBA-4340-A167-CFDE3EF996AD}" srcOrd="0" destOrd="0" presId="urn:diagrams.loki3.com/VaryingWidthList"/>
    <dgm:cxn modelId="{51CBFAA1-E33A-4B22-BD62-A58955B0A03C}" type="presParOf" srcId="{5D029108-B7CA-4D2A-ACC6-5320CE8926E3}" destId="{67403EE9-42A9-4150-B575-6ED9166ADC7E}" srcOrd="1" destOrd="0" presId="urn:diagrams.loki3.com/VaryingWidthList"/>
    <dgm:cxn modelId="{8113D22B-7309-449B-9121-B5E6514FECD7}" type="presParOf" srcId="{5D029108-B7CA-4D2A-ACC6-5320CE8926E3}" destId="{9D06C65A-FEA5-44AE-A974-9E67E8055CAE}" srcOrd="2" destOrd="0" presId="urn:diagrams.loki3.com/VaryingWidthList"/>
    <dgm:cxn modelId="{EB2646AC-9D2F-4EB3-813D-11C4BD511D7D}" type="presParOf" srcId="{5D029108-B7CA-4D2A-ACC6-5320CE8926E3}" destId="{565F2883-C496-4682-AC23-C0E9D7F7BDB3}" srcOrd="3" destOrd="0" presId="urn:diagrams.loki3.com/VaryingWidthList"/>
    <dgm:cxn modelId="{F81D8866-9A4A-4BB7-B17E-45F06CC19983}" type="presParOf" srcId="{5D029108-B7CA-4D2A-ACC6-5320CE8926E3}" destId="{7AE5D02F-6653-45AB-8452-993D813A1EFB}" srcOrd="4" destOrd="0" presId="urn:diagrams.loki3.com/VaryingWidthList"/>
    <dgm:cxn modelId="{0CD97E38-8309-4E61-8BF4-D0E60A9936FB}" type="presParOf" srcId="{5D029108-B7CA-4D2A-ACC6-5320CE8926E3}" destId="{005AC6AC-B242-4655-A21E-E44C67783CD8}" srcOrd="5" destOrd="0" presId="urn:diagrams.loki3.com/VaryingWidthList"/>
    <dgm:cxn modelId="{84E45FEA-D07A-4098-917F-139F80892CDC}" type="presParOf" srcId="{5D029108-B7CA-4D2A-ACC6-5320CE8926E3}" destId="{E3486E03-D189-44F8-AAF4-A07EBD4D5EBC}" srcOrd="6" destOrd="0" presId="urn:diagrams.loki3.com/VaryingWidthList"/>
    <dgm:cxn modelId="{47A1F0D0-D2E9-4050-B042-D206C1B86966}" type="presParOf" srcId="{5D029108-B7CA-4D2A-ACC6-5320CE8926E3}" destId="{EA0109AB-67C1-4CB1-A543-8CB7D4341EDD}" srcOrd="7" destOrd="0" presId="urn:diagrams.loki3.com/VaryingWidthList"/>
    <dgm:cxn modelId="{DEE81C37-91D6-4253-939A-C96223889895}" type="presParOf" srcId="{5D029108-B7CA-4D2A-ACC6-5320CE8926E3}" destId="{412690B8-013F-4874-BDBB-BC45B147F5FF}" srcOrd="8" destOrd="0" presId="urn:diagrams.loki3.com/VaryingWidthList"/>
    <dgm:cxn modelId="{83B40DC1-AD3A-48B3-A550-9EBCBC1BCA8F}" type="presParOf" srcId="{5D029108-B7CA-4D2A-ACC6-5320CE8926E3}" destId="{3A4E5185-22EF-42F2-A730-0AB06B71BBBF}" srcOrd="9" destOrd="0" presId="urn:diagrams.loki3.com/VaryingWidthList"/>
    <dgm:cxn modelId="{0F7AEAD0-5C4B-4216-B831-A01BCA652FD5}" type="presParOf" srcId="{5D029108-B7CA-4D2A-ACC6-5320CE8926E3}" destId="{F3BA36C9-E084-4509-B09C-2B92A63C3917}" srcOrd="10" destOrd="0" presId="urn:diagrams.loki3.com/VaryingWidthList"/>
  </dgm:cxnLst>
  <dgm:bg>
    <a:solidFill>
      <a:schemeClr val="accent6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E50C0A-3D3B-4016-AFDF-28F1A86243DB}" type="doc">
      <dgm:prSet loTypeId="urn:microsoft.com/office/officeart/2005/8/layout/pList2" loCatId="list" qsTypeId="urn:microsoft.com/office/officeart/2005/8/quickstyle/simple3" qsCatId="simple" csTypeId="urn:microsoft.com/office/officeart/2005/8/colors/accent1_2" csCatId="accent1" phldr="1"/>
      <dgm:spPr/>
    </dgm:pt>
    <dgm:pt modelId="{77899F4D-9F40-490A-B10A-521E9F81E846}">
      <dgm:prSet phldrT="[Text]" custT="1"/>
      <dgm:spPr/>
      <dgm:t>
        <a:bodyPr/>
        <a:lstStyle/>
        <a:p>
          <a:r>
            <a:rPr lang="en-US" sz="2500" dirty="0"/>
            <a:t>English is widely spoken in UK</a:t>
          </a:r>
        </a:p>
        <a:p>
          <a:r>
            <a:rPr lang="en-US" sz="2500" dirty="0"/>
            <a:t>Official business language	</a:t>
          </a:r>
          <a:endParaRPr lang="en-IN" sz="2500" dirty="0"/>
        </a:p>
      </dgm:t>
    </dgm:pt>
    <dgm:pt modelId="{527ADC7A-A07E-4B30-8B3A-CF4E69DD809E}" type="parTrans" cxnId="{C2B64A83-6409-4870-AC47-49B98D221FC1}">
      <dgm:prSet/>
      <dgm:spPr/>
      <dgm:t>
        <a:bodyPr/>
        <a:lstStyle/>
        <a:p>
          <a:endParaRPr lang="en-IN"/>
        </a:p>
      </dgm:t>
    </dgm:pt>
    <dgm:pt modelId="{77189536-ABDC-44DF-83D6-97B3BEE64042}" type="sibTrans" cxnId="{C2B64A83-6409-4870-AC47-49B98D221FC1}">
      <dgm:prSet/>
      <dgm:spPr/>
      <dgm:t>
        <a:bodyPr/>
        <a:lstStyle/>
        <a:p>
          <a:endParaRPr lang="en-IN"/>
        </a:p>
      </dgm:t>
    </dgm:pt>
    <dgm:pt modelId="{6504D7EE-BD63-4902-B180-0D8523928E16}">
      <dgm:prSet phldrT="[Text]" custT="1"/>
      <dgm:spPr/>
      <dgm:t>
        <a:bodyPr/>
        <a:lstStyle/>
        <a:p>
          <a:r>
            <a:rPr lang="en-US" sz="2400" dirty="0"/>
            <a:t>Germans prefer German</a:t>
          </a:r>
        </a:p>
        <a:p>
          <a:r>
            <a:rPr lang="en-US" sz="2400" dirty="0"/>
            <a:t>English may be used in business and international communication</a:t>
          </a:r>
          <a:r>
            <a:rPr lang="en-US" sz="2500" dirty="0"/>
            <a:t> </a:t>
          </a:r>
          <a:endParaRPr lang="en-IN" sz="2500" dirty="0"/>
        </a:p>
        <a:p>
          <a:endParaRPr lang="en-IN" sz="2800" dirty="0"/>
        </a:p>
      </dgm:t>
    </dgm:pt>
    <dgm:pt modelId="{0A49F278-7BC0-4D1C-A8C3-F8AE82DCF04F}" type="parTrans" cxnId="{CEA44068-9FED-470B-B51D-D14F92E9D473}">
      <dgm:prSet/>
      <dgm:spPr/>
      <dgm:t>
        <a:bodyPr/>
        <a:lstStyle/>
        <a:p>
          <a:endParaRPr lang="en-IN"/>
        </a:p>
      </dgm:t>
    </dgm:pt>
    <dgm:pt modelId="{CFA8C939-D996-4158-AD3E-80C1B619EC52}" type="sibTrans" cxnId="{CEA44068-9FED-470B-B51D-D14F92E9D473}">
      <dgm:prSet/>
      <dgm:spPr/>
      <dgm:t>
        <a:bodyPr/>
        <a:lstStyle/>
        <a:p>
          <a:endParaRPr lang="en-IN"/>
        </a:p>
      </dgm:t>
    </dgm:pt>
    <dgm:pt modelId="{4AE3425C-2FB3-4DC2-801C-6DAF66442544}">
      <dgm:prSet phldrT="[Text]"/>
      <dgm:spPr/>
      <dgm:t>
        <a:bodyPr/>
        <a:lstStyle/>
        <a:p>
          <a:endParaRPr lang="en-IN" sz="3000" dirty="0"/>
        </a:p>
      </dgm:t>
    </dgm:pt>
    <dgm:pt modelId="{AF83AF5C-5FEE-48A6-B93A-AFF51F4E6005}" type="parTrans" cxnId="{A3AD1AB1-0544-4528-BA6F-EF6F385C85F8}">
      <dgm:prSet/>
      <dgm:spPr/>
      <dgm:t>
        <a:bodyPr/>
        <a:lstStyle/>
        <a:p>
          <a:endParaRPr lang="en-IN"/>
        </a:p>
      </dgm:t>
    </dgm:pt>
    <dgm:pt modelId="{328D1245-507A-4AAD-9DBB-139CB478989E}" type="sibTrans" cxnId="{A3AD1AB1-0544-4528-BA6F-EF6F385C85F8}">
      <dgm:prSet/>
      <dgm:spPr/>
      <dgm:t>
        <a:bodyPr/>
        <a:lstStyle/>
        <a:p>
          <a:endParaRPr lang="en-IN"/>
        </a:p>
      </dgm:t>
    </dgm:pt>
    <dgm:pt modelId="{1D618B23-D659-4611-A37C-9F0E5D11837B}" type="pres">
      <dgm:prSet presAssocID="{4CE50C0A-3D3B-4016-AFDF-28F1A86243DB}" presName="Name0" presStyleCnt="0">
        <dgm:presLayoutVars>
          <dgm:dir/>
          <dgm:resizeHandles val="exact"/>
        </dgm:presLayoutVars>
      </dgm:prSet>
      <dgm:spPr/>
    </dgm:pt>
    <dgm:pt modelId="{1F786CDA-E214-482B-9BF1-0F95A6EB8726}" type="pres">
      <dgm:prSet presAssocID="{4CE50C0A-3D3B-4016-AFDF-28F1A86243DB}" presName="bkgdShp" presStyleLbl="alignAccFollowNode1" presStyleIdx="0" presStyleCnt="1" custLinFactNeighborY="1088"/>
      <dgm:spPr/>
    </dgm:pt>
    <dgm:pt modelId="{3D9366DD-A11E-4BEA-BAC6-9D26B0B05F85}" type="pres">
      <dgm:prSet presAssocID="{4CE50C0A-3D3B-4016-AFDF-28F1A86243DB}" presName="linComp" presStyleCnt="0"/>
      <dgm:spPr/>
    </dgm:pt>
    <dgm:pt modelId="{80C210CB-E6C1-46BF-88F5-091F8FC15C62}" type="pres">
      <dgm:prSet presAssocID="{77899F4D-9F40-490A-B10A-521E9F81E846}" presName="compNode" presStyleCnt="0"/>
      <dgm:spPr/>
    </dgm:pt>
    <dgm:pt modelId="{8C9B1644-9947-4C50-965B-8A029EA03677}" type="pres">
      <dgm:prSet presAssocID="{77899F4D-9F40-490A-B10A-521E9F81E846}" presName="node" presStyleLbl="node1" presStyleIdx="0" presStyleCnt="2" custScaleX="153138" custLinFactNeighborX="-2142" custLinFactNeighborY="1585">
        <dgm:presLayoutVars>
          <dgm:bulletEnabled val="1"/>
        </dgm:presLayoutVars>
      </dgm:prSet>
      <dgm:spPr/>
    </dgm:pt>
    <dgm:pt modelId="{A642A289-3514-4B1E-9800-5A84A28F1F01}" type="pres">
      <dgm:prSet presAssocID="{77899F4D-9F40-490A-B10A-521E9F81E846}" presName="invisiNode" presStyleLbl="node1" presStyleIdx="0" presStyleCnt="2"/>
      <dgm:spPr/>
    </dgm:pt>
    <dgm:pt modelId="{3B4B0C9D-33FC-4E91-9DAA-8560EF401C9D}" type="pres">
      <dgm:prSet presAssocID="{77899F4D-9F40-490A-B10A-521E9F81E846}" presName="imagNode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</dgm:spPr>
    </dgm:pt>
    <dgm:pt modelId="{DBD18EC2-F2E7-4623-AA9D-CF8EFD2B6A61}" type="pres">
      <dgm:prSet presAssocID="{77189536-ABDC-44DF-83D6-97B3BEE64042}" presName="sibTrans" presStyleLbl="sibTrans2D1" presStyleIdx="0" presStyleCnt="0"/>
      <dgm:spPr/>
    </dgm:pt>
    <dgm:pt modelId="{EC18760B-9296-45EB-A490-22DB41F8D696}" type="pres">
      <dgm:prSet presAssocID="{6504D7EE-BD63-4902-B180-0D8523928E16}" presName="compNode" presStyleCnt="0"/>
      <dgm:spPr/>
    </dgm:pt>
    <dgm:pt modelId="{E75F9B26-368E-4CC3-A7F4-98AAC3B6C047}" type="pres">
      <dgm:prSet presAssocID="{6504D7EE-BD63-4902-B180-0D8523928E16}" presName="node" presStyleLbl="node1" presStyleIdx="1" presStyleCnt="2" custScaleX="153657" custLinFactNeighborX="8395" custLinFactNeighborY="-1363">
        <dgm:presLayoutVars>
          <dgm:bulletEnabled val="1"/>
        </dgm:presLayoutVars>
      </dgm:prSet>
      <dgm:spPr/>
    </dgm:pt>
    <dgm:pt modelId="{347E0C7D-0249-4ACE-AAC5-EEEEE979E0FB}" type="pres">
      <dgm:prSet presAssocID="{6504D7EE-BD63-4902-B180-0D8523928E16}" presName="invisiNode" presStyleLbl="node1" presStyleIdx="1" presStyleCnt="2"/>
      <dgm:spPr/>
    </dgm:pt>
    <dgm:pt modelId="{572F6C57-3DFD-471B-BD1F-CCED73932394}" type="pres">
      <dgm:prSet presAssocID="{6504D7EE-BD63-4902-B180-0D8523928E16}" presName="imagNode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</dgm:spPr>
    </dgm:pt>
  </dgm:ptLst>
  <dgm:cxnLst>
    <dgm:cxn modelId="{720AD717-5EB1-455E-977C-368D7B270BEC}" type="presOf" srcId="{4AE3425C-2FB3-4DC2-801C-6DAF66442544}" destId="{E75F9B26-368E-4CC3-A7F4-98AAC3B6C047}" srcOrd="0" destOrd="1" presId="urn:microsoft.com/office/officeart/2005/8/layout/pList2"/>
    <dgm:cxn modelId="{CEA44068-9FED-470B-B51D-D14F92E9D473}" srcId="{4CE50C0A-3D3B-4016-AFDF-28F1A86243DB}" destId="{6504D7EE-BD63-4902-B180-0D8523928E16}" srcOrd="1" destOrd="0" parTransId="{0A49F278-7BC0-4D1C-A8C3-F8AE82DCF04F}" sibTransId="{CFA8C939-D996-4158-AD3E-80C1B619EC52}"/>
    <dgm:cxn modelId="{C2B64A83-6409-4870-AC47-49B98D221FC1}" srcId="{4CE50C0A-3D3B-4016-AFDF-28F1A86243DB}" destId="{77899F4D-9F40-490A-B10A-521E9F81E846}" srcOrd="0" destOrd="0" parTransId="{527ADC7A-A07E-4B30-8B3A-CF4E69DD809E}" sibTransId="{77189536-ABDC-44DF-83D6-97B3BEE64042}"/>
    <dgm:cxn modelId="{A1001584-FDE6-4B5E-82D5-868E81941200}" type="presOf" srcId="{77189536-ABDC-44DF-83D6-97B3BEE64042}" destId="{DBD18EC2-F2E7-4623-AA9D-CF8EFD2B6A61}" srcOrd="0" destOrd="0" presId="urn:microsoft.com/office/officeart/2005/8/layout/pList2"/>
    <dgm:cxn modelId="{3522AA98-09A9-436B-8CDC-471E67AB3607}" type="presOf" srcId="{6504D7EE-BD63-4902-B180-0D8523928E16}" destId="{E75F9B26-368E-4CC3-A7F4-98AAC3B6C047}" srcOrd="0" destOrd="0" presId="urn:microsoft.com/office/officeart/2005/8/layout/pList2"/>
    <dgm:cxn modelId="{199AA2B0-137E-4BF4-AC70-153F993D5478}" type="presOf" srcId="{4CE50C0A-3D3B-4016-AFDF-28F1A86243DB}" destId="{1D618B23-D659-4611-A37C-9F0E5D11837B}" srcOrd="0" destOrd="0" presId="urn:microsoft.com/office/officeart/2005/8/layout/pList2"/>
    <dgm:cxn modelId="{A3AD1AB1-0544-4528-BA6F-EF6F385C85F8}" srcId="{6504D7EE-BD63-4902-B180-0D8523928E16}" destId="{4AE3425C-2FB3-4DC2-801C-6DAF66442544}" srcOrd="0" destOrd="0" parTransId="{AF83AF5C-5FEE-48A6-B93A-AFF51F4E6005}" sibTransId="{328D1245-507A-4AAD-9DBB-139CB478989E}"/>
    <dgm:cxn modelId="{D1C711F3-1BCF-462C-8C6A-77BBA8628DF9}" type="presOf" srcId="{77899F4D-9F40-490A-B10A-521E9F81E846}" destId="{8C9B1644-9947-4C50-965B-8A029EA03677}" srcOrd="0" destOrd="0" presId="urn:microsoft.com/office/officeart/2005/8/layout/pList2"/>
    <dgm:cxn modelId="{B43A1F79-A4AD-4819-BD8C-1663E343902B}" type="presParOf" srcId="{1D618B23-D659-4611-A37C-9F0E5D11837B}" destId="{1F786CDA-E214-482B-9BF1-0F95A6EB8726}" srcOrd="0" destOrd="0" presId="urn:microsoft.com/office/officeart/2005/8/layout/pList2"/>
    <dgm:cxn modelId="{A845C21B-4870-4889-BB02-8C65C2CA6CA9}" type="presParOf" srcId="{1D618B23-D659-4611-A37C-9F0E5D11837B}" destId="{3D9366DD-A11E-4BEA-BAC6-9D26B0B05F85}" srcOrd="1" destOrd="0" presId="urn:microsoft.com/office/officeart/2005/8/layout/pList2"/>
    <dgm:cxn modelId="{F992F9A8-0D4D-4F38-87C0-5BF885336017}" type="presParOf" srcId="{3D9366DD-A11E-4BEA-BAC6-9D26B0B05F85}" destId="{80C210CB-E6C1-46BF-88F5-091F8FC15C62}" srcOrd="0" destOrd="0" presId="urn:microsoft.com/office/officeart/2005/8/layout/pList2"/>
    <dgm:cxn modelId="{6D1ABC5A-1732-4766-AC85-1F6F70D39DA5}" type="presParOf" srcId="{80C210CB-E6C1-46BF-88F5-091F8FC15C62}" destId="{8C9B1644-9947-4C50-965B-8A029EA03677}" srcOrd="0" destOrd="0" presId="urn:microsoft.com/office/officeart/2005/8/layout/pList2"/>
    <dgm:cxn modelId="{387274F0-F781-410A-B93B-F50541E4E786}" type="presParOf" srcId="{80C210CB-E6C1-46BF-88F5-091F8FC15C62}" destId="{A642A289-3514-4B1E-9800-5A84A28F1F01}" srcOrd="1" destOrd="0" presId="urn:microsoft.com/office/officeart/2005/8/layout/pList2"/>
    <dgm:cxn modelId="{833A7A3D-2B15-4060-9196-A7EDC4C6C1B6}" type="presParOf" srcId="{80C210CB-E6C1-46BF-88F5-091F8FC15C62}" destId="{3B4B0C9D-33FC-4E91-9DAA-8560EF401C9D}" srcOrd="2" destOrd="0" presId="urn:microsoft.com/office/officeart/2005/8/layout/pList2"/>
    <dgm:cxn modelId="{866C9AFA-1ED9-4A25-B5B2-952D355CB203}" type="presParOf" srcId="{3D9366DD-A11E-4BEA-BAC6-9D26B0B05F85}" destId="{DBD18EC2-F2E7-4623-AA9D-CF8EFD2B6A61}" srcOrd="1" destOrd="0" presId="urn:microsoft.com/office/officeart/2005/8/layout/pList2"/>
    <dgm:cxn modelId="{06E9FC86-84B4-4A57-9ED7-80A4D953A6DE}" type="presParOf" srcId="{3D9366DD-A11E-4BEA-BAC6-9D26B0B05F85}" destId="{EC18760B-9296-45EB-A490-22DB41F8D696}" srcOrd="2" destOrd="0" presId="urn:microsoft.com/office/officeart/2005/8/layout/pList2"/>
    <dgm:cxn modelId="{7DC5C022-CB1B-49A4-96A2-19674F4D8CD1}" type="presParOf" srcId="{EC18760B-9296-45EB-A490-22DB41F8D696}" destId="{E75F9B26-368E-4CC3-A7F4-98AAC3B6C047}" srcOrd="0" destOrd="0" presId="urn:microsoft.com/office/officeart/2005/8/layout/pList2"/>
    <dgm:cxn modelId="{6174E988-905E-47E0-8AF3-57706106A3B4}" type="presParOf" srcId="{EC18760B-9296-45EB-A490-22DB41F8D696}" destId="{347E0C7D-0249-4ACE-AAC5-EEEEE979E0FB}" srcOrd="1" destOrd="0" presId="urn:microsoft.com/office/officeart/2005/8/layout/pList2"/>
    <dgm:cxn modelId="{CD29FDB2-DF1C-436F-A8E6-BD5EA8941495}" type="presParOf" srcId="{EC18760B-9296-45EB-A490-22DB41F8D696}" destId="{572F6C57-3DFD-471B-BD1F-CCED73932394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E50C0A-3D3B-4016-AFDF-28F1A86243DB}" type="doc">
      <dgm:prSet loTypeId="urn:microsoft.com/office/officeart/2005/8/layout/pList2" loCatId="list" qsTypeId="urn:microsoft.com/office/officeart/2005/8/quickstyle/simple3" qsCatId="simple" csTypeId="urn:microsoft.com/office/officeart/2005/8/colors/accent1_2" csCatId="accent1" phldr="1"/>
      <dgm:spPr/>
    </dgm:pt>
    <dgm:pt modelId="{77899F4D-9F40-490A-B10A-521E9F81E846}">
      <dgm:prSet phldrT="[Text]" custT="1"/>
      <dgm:spPr/>
      <dgm:t>
        <a:bodyPr/>
        <a:lstStyle/>
        <a:p>
          <a:pPr>
            <a:lnSpc>
              <a:spcPct val="90000"/>
            </a:lnSpc>
          </a:pPr>
          <a:r>
            <a:rPr lang="en-US" sz="1800" dirty="0"/>
            <a:t>Population of UK is more ethically diverse (ONS, 2022)</a:t>
          </a:r>
        </a:p>
        <a:p>
          <a:pPr>
            <a:lnSpc>
              <a:spcPct val="90000"/>
            </a:lnSpc>
          </a:pPr>
          <a:r>
            <a:rPr lang="en-IN" sz="1800" b="0" i="0" dirty="0"/>
            <a:t>--White</a:t>
          </a:r>
        </a:p>
        <a:p>
          <a:pPr>
            <a:lnSpc>
              <a:spcPct val="90000"/>
            </a:lnSpc>
          </a:pPr>
          <a:r>
            <a:rPr lang="en-IN" sz="1800" b="0" i="0" dirty="0"/>
            <a:t>--Black/African/Caribbean/black British</a:t>
          </a:r>
        </a:p>
        <a:p>
          <a:pPr>
            <a:lnSpc>
              <a:spcPct val="90000"/>
            </a:lnSpc>
          </a:pPr>
          <a:r>
            <a:rPr lang="en-IN" sz="1800" b="0" i="0" dirty="0"/>
            <a:t> ----Asian British: Indian  </a:t>
          </a:r>
        </a:p>
        <a:p>
          <a:pPr>
            <a:lnSpc>
              <a:spcPct val="100000"/>
            </a:lnSpc>
          </a:pPr>
          <a:r>
            <a:rPr lang="en-IN" sz="1800" b="0" i="0" dirty="0"/>
            <a:t>--Asian/Asian British: Pakistani </a:t>
          </a:r>
        </a:p>
        <a:p>
          <a:pPr>
            <a:lnSpc>
              <a:spcPct val="90000"/>
            </a:lnSpc>
          </a:pPr>
          <a:r>
            <a:rPr lang="en-IN" sz="1800" b="0" i="0" dirty="0"/>
            <a:t>--Bangladeshi, Chinese</a:t>
          </a:r>
          <a:endParaRPr lang="en-IN" sz="1800" dirty="0"/>
        </a:p>
      </dgm:t>
    </dgm:pt>
    <dgm:pt modelId="{527ADC7A-A07E-4B30-8B3A-CF4E69DD809E}" type="parTrans" cxnId="{C2B64A83-6409-4870-AC47-49B98D221FC1}">
      <dgm:prSet/>
      <dgm:spPr/>
      <dgm:t>
        <a:bodyPr/>
        <a:lstStyle/>
        <a:p>
          <a:endParaRPr lang="en-IN"/>
        </a:p>
      </dgm:t>
    </dgm:pt>
    <dgm:pt modelId="{77189536-ABDC-44DF-83D6-97B3BEE64042}" type="sibTrans" cxnId="{C2B64A83-6409-4870-AC47-49B98D221FC1}">
      <dgm:prSet/>
      <dgm:spPr/>
      <dgm:t>
        <a:bodyPr/>
        <a:lstStyle/>
        <a:p>
          <a:endParaRPr lang="en-IN"/>
        </a:p>
      </dgm:t>
    </dgm:pt>
    <dgm:pt modelId="{6504D7EE-BD63-4902-B180-0D8523928E16}">
      <dgm:prSet phldrT="[Text]" custT="1"/>
      <dgm:spPr/>
      <dgm:t>
        <a:bodyPr/>
        <a:lstStyle/>
        <a:p>
          <a:pPr marL="0" lvl="0" algn="ctr" defTabSz="800100"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</a:t>
          </a: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Less diverse ethnic makeup</a:t>
          </a:r>
        </a:p>
        <a:p>
          <a:pPr marL="0" lvl="0" algn="ctr" defTabSz="800100"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--German</a:t>
          </a:r>
        </a:p>
        <a:p>
          <a:pPr marL="0" lvl="0" algn="ctr" defTabSz="800100"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--Turkish</a:t>
          </a:r>
        </a:p>
        <a:p>
          <a:pPr marL="0" lvl="0" algn="ctr" defTabSz="800100"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--Polish </a:t>
          </a:r>
        </a:p>
        <a:p>
          <a:pPr marL="0" lvl="0" algn="ctr" defTabSz="800100"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--Romanian</a:t>
          </a:r>
        </a:p>
      </dgm:t>
    </dgm:pt>
    <dgm:pt modelId="{0A49F278-7BC0-4D1C-A8C3-F8AE82DCF04F}" type="parTrans" cxnId="{CEA44068-9FED-470B-B51D-D14F92E9D473}">
      <dgm:prSet/>
      <dgm:spPr/>
      <dgm:t>
        <a:bodyPr/>
        <a:lstStyle/>
        <a:p>
          <a:endParaRPr lang="en-IN"/>
        </a:p>
      </dgm:t>
    </dgm:pt>
    <dgm:pt modelId="{CFA8C939-D996-4158-AD3E-80C1B619EC52}" type="sibTrans" cxnId="{CEA44068-9FED-470B-B51D-D14F92E9D473}">
      <dgm:prSet/>
      <dgm:spPr/>
      <dgm:t>
        <a:bodyPr/>
        <a:lstStyle/>
        <a:p>
          <a:endParaRPr lang="en-IN"/>
        </a:p>
      </dgm:t>
    </dgm:pt>
    <dgm:pt modelId="{E85E689D-2AE2-4B36-8003-B1748DD241EA}">
      <dgm:prSet phldrT="[Text]"/>
      <dgm:spPr/>
      <dgm:t>
        <a:bodyPr/>
        <a:lstStyle/>
        <a:p>
          <a:pPr marL="285750" lvl="1" algn="l" defTabSz="1333500">
            <a:spcBef>
              <a:spcPct val="0"/>
            </a:spcBef>
            <a:spcAft>
              <a:spcPct val="15000"/>
            </a:spcAft>
          </a:pPr>
          <a:endParaRPr lang="en-IN" sz="3000" kern="1200" dirty="0"/>
        </a:p>
      </dgm:t>
    </dgm:pt>
    <dgm:pt modelId="{357BE328-D308-40EB-9B4A-0CB1A55C9CBE}" type="parTrans" cxnId="{445125FE-63F0-40A1-B693-CDD29672320F}">
      <dgm:prSet/>
      <dgm:spPr/>
      <dgm:t>
        <a:bodyPr/>
        <a:lstStyle/>
        <a:p>
          <a:endParaRPr lang="en-IN"/>
        </a:p>
      </dgm:t>
    </dgm:pt>
    <dgm:pt modelId="{F2DB7FDC-D538-4528-B360-4F4E7F3FEA8C}" type="sibTrans" cxnId="{445125FE-63F0-40A1-B693-CDD29672320F}">
      <dgm:prSet/>
      <dgm:spPr/>
      <dgm:t>
        <a:bodyPr/>
        <a:lstStyle/>
        <a:p>
          <a:endParaRPr lang="en-IN"/>
        </a:p>
      </dgm:t>
    </dgm:pt>
    <dgm:pt modelId="{1D618B23-D659-4611-A37C-9F0E5D11837B}" type="pres">
      <dgm:prSet presAssocID="{4CE50C0A-3D3B-4016-AFDF-28F1A86243DB}" presName="Name0" presStyleCnt="0">
        <dgm:presLayoutVars>
          <dgm:dir/>
          <dgm:resizeHandles val="exact"/>
        </dgm:presLayoutVars>
      </dgm:prSet>
      <dgm:spPr/>
    </dgm:pt>
    <dgm:pt modelId="{1F786CDA-E214-482B-9BF1-0F95A6EB8726}" type="pres">
      <dgm:prSet presAssocID="{4CE50C0A-3D3B-4016-AFDF-28F1A86243DB}" presName="bkgdShp" presStyleLbl="alignAccFollowNode1" presStyleIdx="0" presStyleCnt="1" custLinFactNeighborY="1088"/>
      <dgm:spPr/>
    </dgm:pt>
    <dgm:pt modelId="{3D9366DD-A11E-4BEA-BAC6-9D26B0B05F85}" type="pres">
      <dgm:prSet presAssocID="{4CE50C0A-3D3B-4016-AFDF-28F1A86243DB}" presName="linComp" presStyleCnt="0"/>
      <dgm:spPr/>
    </dgm:pt>
    <dgm:pt modelId="{80C210CB-E6C1-46BF-88F5-091F8FC15C62}" type="pres">
      <dgm:prSet presAssocID="{77899F4D-9F40-490A-B10A-521E9F81E846}" presName="compNode" presStyleCnt="0"/>
      <dgm:spPr/>
    </dgm:pt>
    <dgm:pt modelId="{8C9B1644-9947-4C50-965B-8A029EA03677}" type="pres">
      <dgm:prSet presAssocID="{77899F4D-9F40-490A-B10A-521E9F81E846}" presName="node" presStyleLbl="node1" presStyleIdx="0" presStyleCnt="2" custScaleX="153138" custScaleY="108099" custLinFactNeighborX="-2586" custLinFactNeighborY="-2726">
        <dgm:presLayoutVars>
          <dgm:bulletEnabled val="1"/>
        </dgm:presLayoutVars>
      </dgm:prSet>
      <dgm:spPr/>
    </dgm:pt>
    <dgm:pt modelId="{A642A289-3514-4B1E-9800-5A84A28F1F01}" type="pres">
      <dgm:prSet presAssocID="{77899F4D-9F40-490A-B10A-521E9F81E846}" presName="invisiNode" presStyleLbl="node1" presStyleIdx="0" presStyleCnt="2"/>
      <dgm:spPr/>
    </dgm:pt>
    <dgm:pt modelId="{3B4B0C9D-33FC-4E91-9DAA-8560EF401C9D}" type="pres">
      <dgm:prSet presAssocID="{77899F4D-9F40-490A-B10A-521E9F81E846}" presName="imagNode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</dgm:spPr>
    </dgm:pt>
    <dgm:pt modelId="{DBD18EC2-F2E7-4623-AA9D-CF8EFD2B6A61}" type="pres">
      <dgm:prSet presAssocID="{77189536-ABDC-44DF-83D6-97B3BEE64042}" presName="sibTrans" presStyleLbl="sibTrans2D1" presStyleIdx="0" presStyleCnt="0"/>
      <dgm:spPr/>
    </dgm:pt>
    <dgm:pt modelId="{EC18760B-9296-45EB-A490-22DB41F8D696}" type="pres">
      <dgm:prSet presAssocID="{6504D7EE-BD63-4902-B180-0D8523928E16}" presName="compNode" presStyleCnt="0"/>
      <dgm:spPr/>
    </dgm:pt>
    <dgm:pt modelId="{E75F9B26-368E-4CC3-A7F4-98AAC3B6C047}" type="pres">
      <dgm:prSet presAssocID="{6504D7EE-BD63-4902-B180-0D8523928E16}" presName="node" presStyleLbl="node1" presStyleIdx="1" presStyleCnt="2" custScaleX="153657">
        <dgm:presLayoutVars>
          <dgm:bulletEnabled val="1"/>
        </dgm:presLayoutVars>
      </dgm:prSet>
      <dgm:spPr/>
    </dgm:pt>
    <dgm:pt modelId="{347E0C7D-0249-4ACE-AAC5-EEEEE979E0FB}" type="pres">
      <dgm:prSet presAssocID="{6504D7EE-BD63-4902-B180-0D8523928E16}" presName="invisiNode" presStyleLbl="node1" presStyleIdx="1" presStyleCnt="2"/>
      <dgm:spPr/>
    </dgm:pt>
    <dgm:pt modelId="{572F6C57-3DFD-471B-BD1F-CCED73932394}" type="pres">
      <dgm:prSet presAssocID="{6504D7EE-BD63-4902-B180-0D8523928E16}" presName="imagNode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</dgm:spPr>
    </dgm:pt>
  </dgm:ptLst>
  <dgm:cxnLst>
    <dgm:cxn modelId="{E466972C-6ADC-4DE8-B2D0-E5343CAC2298}" type="presOf" srcId="{E85E689D-2AE2-4B36-8003-B1748DD241EA}" destId="{E75F9B26-368E-4CC3-A7F4-98AAC3B6C047}" srcOrd="0" destOrd="1" presId="urn:microsoft.com/office/officeart/2005/8/layout/pList2"/>
    <dgm:cxn modelId="{CEA44068-9FED-470B-B51D-D14F92E9D473}" srcId="{4CE50C0A-3D3B-4016-AFDF-28F1A86243DB}" destId="{6504D7EE-BD63-4902-B180-0D8523928E16}" srcOrd="1" destOrd="0" parTransId="{0A49F278-7BC0-4D1C-A8C3-F8AE82DCF04F}" sibTransId="{CFA8C939-D996-4158-AD3E-80C1B619EC52}"/>
    <dgm:cxn modelId="{C2B64A83-6409-4870-AC47-49B98D221FC1}" srcId="{4CE50C0A-3D3B-4016-AFDF-28F1A86243DB}" destId="{77899F4D-9F40-490A-B10A-521E9F81E846}" srcOrd="0" destOrd="0" parTransId="{527ADC7A-A07E-4B30-8B3A-CF4E69DD809E}" sibTransId="{77189536-ABDC-44DF-83D6-97B3BEE64042}"/>
    <dgm:cxn modelId="{A1001584-FDE6-4B5E-82D5-868E81941200}" type="presOf" srcId="{77189536-ABDC-44DF-83D6-97B3BEE64042}" destId="{DBD18EC2-F2E7-4623-AA9D-CF8EFD2B6A61}" srcOrd="0" destOrd="0" presId="urn:microsoft.com/office/officeart/2005/8/layout/pList2"/>
    <dgm:cxn modelId="{3522AA98-09A9-436B-8CDC-471E67AB3607}" type="presOf" srcId="{6504D7EE-BD63-4902-B180-0D8523928E16}" destId="{E75F9B26-368E-4CC3-A7F4-98AAC3B6C047}" srcOrd="0" destOrd="0" presId="urn:microsoft.com/office/officeart/2005/8/layout/pList2"/>
    <dgm:cxn modelId="{199AA2B0-137E-4BF4-AC70-153F993D5478}" type="presOf" srcId="{4CE50C0A-3D3B-4016-AFDF-28F1A86243DB}" destId="{1D618B23-D659-4611-A37C-9F0E5D11837B}" srcOrd="0" destOrd="0" presId="urn:microsoft.com/office/officeart/2005/8/layout/pList2"/>
    <dgm:cxn modelId="{D1C711F3-1BCF-462C-8C6A-77BBA8628DF9}" type="presOf" srcId="{77899F4D-9F40-490A-B10A-521E9F81E846}" destId="{8C9B1644-9947-4C50-965B-8A029EA03677}" srcOrd="0" destOrd="0" presId="urn:microsoft.com/office/officeart/2005/8/layout/pList2"/>
    <dgm:cxn modelId="{445125FE-63F0-40A1-B693-CDD29672320F}" srcId="{6504D7EE-BD63-4902-B180-0D8523928E16}" destId="{E85E689D-2AE2-4B36-8003-B1748DD241EA}" srcOrd="0" destOrd="0" parTransId="{357BE328-D308-40EB-9B4A-0CB1A55C9CBE}" sibTransId="{F2DB7FDC-D538-4528-B360-4F4E7F3FEA8C}"/>
    <dgm:cxn modelId="{B43A1F79-A4AD-4819-BD8C-1663E343902B}" type="presParOf" srcId="{1D618B23-D659-4611-A37C-9F0E5D11837B}" destId="{1F786CDA-E214-482B-9BF1-0F95A6EB8726}" srcOrd="0" destOrd="0" presId="urn:microsoft.com/office/officeart/2005/8/layout/pList2"/>
    <dgm:cxn modelId="{A845C21B-4870-4889-BB02-8C65C2CA6CA9}" type="presParOf" srcId="{1D618B23-D659-4611-A37C-9F0E5D11837B}" destId="{3D9366DD-A11E-4BEA-BAC6-9D26B0B05F85}" srcOrd="1" destOrd="0" presId="urn:microsoft.com/office/officeart/2005/8/layout/pList2"/>
    <dgm:cxn modelId="{F992F9A8-0D4D-4F38-87C0-5BF885336017}" type="presParOf" srcId="{3D9366DD-A11E-4BEA-BAC6-9D26B0B05F85}" destId="{80C210CB-E6C1-46BF-88F5-091F8FC15C62}" srcOrd="0" destOrd="0" presId="urn:microsoft.com/office/officeart/2005/8/layout/pList2"/>
    <dgm:cxn modelId="{6D1ABC5A-1732-4766-AC85-1F6F70D39DA5}" type="presParOf" srcId="{80C210CB-E6C1-46BF-88F5-091F8FC15C62}" destId="{8C9B1644-9947-4C50-965B-8A029EA03677}" srcOrd="0" destOrd="0" presId="urn:microsoft.com/office/officeart/2005/8/layout/pList2"/>
    <dgm:cxn modelId="{387274F0-F781-410A-B93B-F50541E4E786}" type="presParOf" srcId="{80C210CB-E6C1-46BF-88F5-091F8FC15C62}" destId="{A642A289-3514-4B1E-9800-5A84A28F1F01}" srcOrd="1" destOrd="0" presId="urn:microsoft.com/office/officeart/2005/8/layout/pList2"/>
    <dgm:cxn modelId="{833A7A3D-2B15-4060-9196-A7EDC4C6C1B6}" type="presParOf" srcId="{80C210CB-E6C1-46BF-88F5-091F8FC15C62}" destId="{3B4B0C9D-33FC-4E91-9DAA-8560EF401C9D}" srcOrd="2" destOrd="0" presId="urn:microsoft.com/office/officeart/2005/8/layout/pList2"/>
    <dgm:cxn modelId="{866C9AFA-1ED9-4A25-B5B2-952D355CB203}" type="presParOf" srcId="{3D9366DD-A11E-4BEA-BAC6-9D26B0B05F85}" destId="{DBD18EC2-F2E7-4623-AA9D-CF8EFD2B6A61}" srcOrd="1" destOrd="0" presId="urn:microsoft.com/office/officeart/2005/8/layout/pList2"/>
    <dgm:cxn modelId="{06E9FC86-84B4-4A57-9ED7-80A4D953A6DE}" type="presParOf" srcId="{3D9366DD-A11E-4BEA-BAC6-9D26B0B05F85}" destId="{EC18760B-9296-45EB-A490-22DB41F8D696}" srcOrd="2" destOrd="0" presId="urn:microsoft.com/office/officeart/2005/8/layout/pList2"/>
    <dgm:cxn modelId="{7DC5C022-CB1B-49A4-96A2-19674F4D8CD1}" type="presParOf" srcId="{EC18760B-9296-45EB-A490-22DB41F8D696}" destId="{E75F9B26-368E-4CC3-A7F4-98AAC3B6C047}" srcOrd="0" destOrd="0" presId="urn:microsoft.com/office/officeart/2005/8/layout/pList2"/>
    <dgm:cxn modelId="{6174E988-905E-47E0-8AF3-57706106A3B4}" type="presParOf" srcId="{EC18760B-9296-45EB-A490-22DB41F8D696}" destId="{347E0C7D-0249-4ACE-AAC5-EEEEE979E0FB}" srcOrd="1" destOrd="0" presId="urn:microsoft.com/office/officeart/2005/8/layout/pList2"/>
    <dgm:cxn modelId="{CD29FDB2-DF1C-436F-A8E6-BD5EA8941495}" type="presParOf" srcId="{EC18760B-9296-45EB-A490-22DB41F8D696}" destId="{572F6C57-3DFD-471B-BD1F-CCED73932394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CE50C0A-3D3B-4016-AFDF-28F1A86243DB}" type="doc">
      <dgm:prSet loTypeId="urn:microsoft.com/office/officeart/2005/8/layout/pList2" loCatId="list" qsTypeId="urn:microsoft.com/office/officeart/2005/8/quickstyle/simple3" qsCatId="simple" csTypeId="urn:microsoft.com/office/officeart/2005/8/colors/accent1_2" csCatId="accent1" phldr="1"/>
      <dgm:spPr/>
    </dgm:pt>
    <dgm:pt modelId="{77899F4D-9F40-490A-B10A-521E9F81E846}">
      <dgm:prSet phldrT="[Text]" custT="1"/>
      <dgm:spPr/>
      <dgm:t>
        <a:bodyPr/>
        <a:lstStyle/>
        <a:p>
          <a:pPr>
            <a:lnSpc>
              <a:spcPct val="90000"/>
            </a:lnSpc>
          </a:pPr>
          <a:endParaRPr lang="en-US" sz="2000" dirty="0"/>
        </a:p>
        <a:p>
          <a:pPr>
            <a:lnSpc>
              <a:spcPct val="90000"/>
            </a:lnSpc>
          </a:pPr>
          <a:r>
            <a:rPr lang="en-US" sz="2000" dirty="0"/>
            <a:t>UK has a </a:t>
          </a:r>
          <a:r>
            <a:rPr lang="en-IN" sz="2000" dirty="0"/>
            <a:t>Monarchy and Republic political system</a:t>
          </a:r>
        </a:p>
      </dgm:t>
    </dgm:pt>
    <dgm:pt modelId="{527ADC7A-A07E-4B30-8B3A-CF4E69DD809E}" type="parTrans" cxnId="{C2B64A83-6409-4870-AC47-49B98D221FC1}">
      <dgm:prSet/>
      <dgm:spPr/>
      <dgm:t>
        <a:bodyPr/>
        <a:lstStyle/>
        <a:p>
          <a:endParaRPr lang="en-IN"/>
        </a:p>
      </dgm:t>
    </dgm:pt>
    <dgm:pt modelId="{77189536-ABDC-44DF-83D6-97B3BEE64042}" type="sibTrans" cxnId="{C2B64A83-6409-4870-AC47-49B98D221FC1}">
      <dgm:prSet/>
      <dgm:spPr/>
      <dgm:t>
        <a:bodyPr/>
        <a:lstStyle/>
        <a:p>
          <a:endParaRPr lang="en-IN"/>
        </a:p>
      </dgm:t>
    </dgm:pt>
    <dgm:pt modelId="{6504D7EE-BD63-4902-B180-0D8523928E16}">
      <dgm:prSet phldrT="[Text]" custT="1"/>
      <dgm:spPr/>
      <dgm:t>
        <a:bodyPr/>
        <a:lstStyle/>
        <a:p>
          <a:pPr algn="l"/>
          <a:r>
            <a:rPr lang="en-US" sz="2500" kern="1200" dirty="0"/>
            <a:t> </a:t>
          </a: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Germany has a republic political system</a:t>
          </a:r>
          <a:endParaRPr lang="en-IN" sz="2000" kern="1200" dirty="0">
            <a:solidFill>
              <a:prstClr val="black"/>
            </a:solidFill>
            <a:latin typeface="Calibri" panose="020F0502020204030204"/>
            <a:ea typeface="+mn-ea"/>
            <a:cs typeface="+mn-cs"/>
          </a:endParaRPr>
        </a:p>
      </dgm:t>
    </dgm:pt>
    <dgm:pt modelId="{0A49F278-7BC0-4D1C-A8C3-F8AE82DCF04F}" type="parTrans" cxnId="{CEA44068-9FED-470B-B51D-D14F92E9D473}">
      <dgm:prSet/>
      <dgm:spPr/>
      <dgm:t>
        <a:bodyPr/>
        <a:lstStyle/>
        <a:p>
          <a:endParaRPr lang="en-IN"/>
        </a:p>
      </dgm:t>
    </dgm:pt>
    <dgm:pt modelId="{CFA8C939-D996-4158-AD3E-80C1B619EC52}" type="sibTrans" cxnId="{CEA44068-9FED-470B-B51D-D14F92E9D473}">
      <dgm:prSet/>
      <dgm:spPr/>
      <dgm:t>
        <a:bodyPr/>
        <a:lstStyle/>
        <a:p>
          <a:endParaRPr lang="en-IN"/>
        </a:p>
      </dgm:t>
    </dgm:pt>
    <dgm:pt modelId="{1D618B23-D659-4611-A37C-9F0E5D11837B}" type="pres">
      <dgm:prSet presAssocID="{4CE50C0A-3D3B-4016-AFDF-28F1A86243DB}" presName="Name0" presStyleCnt="0">
        <dgm:presLayoutVars>
          <dgm:dir/>
          <dgm:resizeHandles val="exact"/>
        </dgm:presLayoutVars>
      </dgm:prSet>
      <dgm:spPr/>
    </dgm:pt>
    <dgm:pt modelId="{1F786CDA-E214-482B-9BF1-0F95A6EB8726}" type="pres">
      <dgm:prSet presAssocID="{4CE50C0A-3D3B-4016-AFDF-28F1A86243DB}" presName="bkgdShp" presStyleLbl="alignAccFollowNode1" presStyleIdx="0" presStyleCnt="1" custLinFactNeighborY="1088"/>
      <dgm:spPr/>
    </dgm:pt>
    <dgm:pt modelId="{3D9366DD-A11E-4BEA-BAC6-9D26B0B05F85}" type="pres">
      <dgm:prSet presAssocID="{4CE50C0A-3D3B-4016-AFDF-28F1A86243DB}" presName="linComp" presStyleCnt="0"/>
      <dgm:spPr/>
    </dgm:pt>
    <dgm:pt modelId="{80C210CB-E6C1-46BF-88F5-091F8FC15C62}" type="pres">
      <dgm:prSet presAssocID="{77899F4D-9F40-490A-B10A-521E9F81E846}" presName="compNode" presStyleCnt="0"/>
      <dgm:spPr/>
    </dgm:pt>
    <dgm:pt modelId="{8C9B1644-9947-4C50-965B-8A029EA03677}" type="pres">
      <dgm:prSet presAssocID="{77899F4D-9F40-490A-B10A-521E9F81E846}" presName="node" presStyleLbl="node1" presStyleIdx="0" presStyleCnt="2" custScaleX="153138" custScaleY="89650" custLinFactNeighborX="-2586" custLinFactNeighborY="-2726">
        <dgm:presLayoutVars>
          <dgm:bulletEnabled val="1"/>
        </dgm:presLayoutVars>
      </dgm:prSet>
      <dgm:spPr/>
    </dgm:pt>
    <dgm:pt modelId="{A642A289-3514-4B1E-9800-5A84A28F1F01}" type="pres">
      <dgm:prSet presAssocID="{77899F4D-9F40-490A-B10A-521E9F81E846}" presName="invisiNode" presStyleLbl="node1" presStyleIdx="0" presStyleCnt="2"/>
      <dgm:spPr/>
    </dgm:pt>
    <dgm:pt modelId="{3B4B0C9D-33FC-4E91-9DAA-8560EF401C9D}" type="pres">
      <dgm:prSet presAssocID="{77899F4D-9F40-490A-B10A-521E9F81E846}" presName="imagNode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</dgm:spPr>
    </dgm:pt>
    <dgm:pt modelId="{DBD18EC2-F2E7-4623-AA9D-CF8EFD2B6A61}" type="pres">
      <dgm:prSet presAssocID="{77189536-ABDC-44DF-83D6-97B3BEE64042}" presName="sibTrans" presStyleLbl="sibTrans2D1" presStyleIdx="0" presStyleCnt="0"/>
      <dgm:spPr/>
    </dgm:pt>
    <dgm:pt modelId="{EC18760B-9296-45EB-A490-22DB41F8D696}" type="pres">
      <dgm:prSet presAssocID="{6504D7EE-BD63-4902-B180-0D8523928E16}" presName="compNode" presStyleCnt="0"/>
      <dgm:spPr/>
    </dgm:pt>
    <dgm:pt modelId="{E75F9B26-368E-4CC3-A7F4-98AAC3B6C047}" type="pres">
      <dgm:prSet presAssocID="{6504D7EE-BD63-4902-B180-0D8523928E16}" presName="node" presStyleLbl="node1" presStyleIdx="1" presStyleCnt="2" custScaleX="153657" custScaleY="84119" custLinFactNeighborY="-5296">
        <dgm:presLayoutVars>
          <dgm:bulletEnabled val="1"/>
        </dgm:presLayoutVars>
      </dgm:prSet>
      <dgm:spPr/>
    </dgm:pt>
    <dgm:pt modelId="{347E0C7D-0249-4ACE-AAC5-EEEEE979E0FB}" type="pres">
      <dgm:prSet presAssocID="{6504D7EE-BD63-4902-B180-0D8523928E16}" presName="invisiNode" presStyleLbl="node1" presStyleIdx="1" presStyleCnt="2"/>
      <dgm:spPr/>
    </dgm:pt>
    <dgm:pt modelId="{572F6C57-3DFD-471B-BD1F-CCED73932394}" type="pres">
      <dgm:prSet presAssocID="{6504D7EE-BD63-4902-B180-0D8523928E16}" presName="imagNode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</dgm:spPr>
    </dgm:pt>
  </dgm:ptLst>
  <dgm:cxnLst>
    <dgm:cxn modelId="{CEA44068-9FED-470B-B51D-D14F92E9D473}" srcId="{4CE50C0A-3D3B-4016-AFDF-28F1A86243DB}" destId="{6504D7EE-BD63-4902-B180-0D8523928E16}" srcOrd="1" destOrd="0" parTransId="{0A49F278-7BC0-4D1C-A8C3-F8AE82DCF04F}" sibTransId="{CFA8C939-D996-4158-AD3E-80C1B619EC52}"/>
    <dgm:cxn modelId="{C2B64A83-6409-4870-AC47-49B98D221FC1}" srcId="{4CE50C0A-3D3B-4016-AFDF-28F1A86243DB}" destId="{77899F4D-9F40-490A-B10A-521E9F81E846}" srcOrd="0" destOrd="0" parTransId="{527ADC7A-A07E-4B30-8B3A-CF4E69DD809E}" sibTransId="{77189536-ABDC-44DF-83D6-97B3BEE64042}"/>
    <dgm:cxn modelId="{A1001584-FDE6-4B5E-82D5-868E81941200}" type="presOf" srcId="{77189536-ABDC-44DF-83D6-97B3BEE64042}" destId="{DBD18EC2-F2E7-4623-AA9D-CF8EFD2B6A61}" srcOrd="0" destOrd="0" presId="urn:microsoft.com/office/officeart/2005/8/layout/pList2"/>
    <dgm:cxn modelId="{3522AA98-09A9-436B-8CDC-471E67AB3607}" type="presOf" srcId="{6504D7EE-BD63-4902-B180-0D8523928E16}" destId="{E75F9B26-368E-4CC3-A7F4-98AAC3B6C047}" srcOrd="0" destOrd="0" presId="urn:microsoft.com/office/officeart/2005/8/layout/pList2"/>
    <dgm:cxn modelId="{199AA2B0-137E-4BF4-AC70-153F993D5478}" type="presOf" srcId="{4CE50C0A-3D3B-4016-AFDF-28F1A86243DB}" destId="{1D618B23-D659-4611-A37C-9F0E5D11837B}" srcOrd="0" destOrd="0" presId="urn:microsoft.com/office/officeart/2005/8/layout/pList2"/>
    <dgm:cxn modelId="{D1C711F3-1BCF-462C-8C6A-77BBA8628DF9}" type="presOf" srcId="{77899F4D-9F40-490A-B10A-521E9F81E846}" destId="{8C9B1644-9947-4C50-965B-8A029EA03677}" srcOrd="0" destOrd="0" presId="urn:microsoft.com/office/officeart/2005/8/layout/pList2"/>
    <dgm:cxn modelId="{B43A1F79-A4AD-4819-BD8C-1663E343902B}" type="presParOf" srcId="{1D618B23-D659-4611-A37C-9F0E5D11837B}" destId="{1F786CDA-E214-482B-9BF1-0F95A6EB8726}" srcOrd="0" destOrd="0" presId="urn:microsoft.com/office/officeart/2005/8/layout/pList2"/>
    <dgm:cxn modelId="{A845C21B-4870-4889-BB02-8C65C2CA6CA9}" type="presParOf" srcId="{1D618B23-D659-4611-A37C-9F0E5D11837B}" destId="{3D9366DD-A11E-4BEA-BAC6-9D26B0B05F85}" srcOrd="1" destOrd="0" presId="urn:microsoft.com/office/officeart/2005/8/layout/pList2"/>
    <dgm:cxn modelId="{F992F9A8-0D4D-4F38-87C0-5BF885336017}" type="presParOf" srcId="{3D9366DD-A11E-4BEA-BAC6-9D26B0B05F85}" destId="{80C210CB-E6C1-46BF-88F5-091F8FC15C62}" srcOrd="0" destOrd="0" presId="urn:microsoft.com/office/officeart/2005/8/layout/pList2"/>
    <dgm:cxn modelId="{6D1ABC5A-1732-4766-AC85-1F6F70D39DA5}" type="presParOf" srcId="{80C210CB-E6C1-46BF-88F5-091F8FC15C62}" destId="{8C9B1644-9947-4C50-965B-8A029EA03677}" srcOrd="0" destOrd="0" presId="urn:microsoft.com/office/officeart/2005/8/layout/pList2"/>
    <dgm:cxn modelId="{387274F0-F781-410A-B93B-F50541E4E786}" type="presParOf" srcId="{80C210CB-E6C1-46BF-88F5-091F8FC15C62}" destId="{A642A289-3514-4B1E-9800-5A84A28F1F01}" srcOrd="1" destOrd="0" presId="urn:microsoft.com/office/officeart/2005/8/layout/pList2"/>
    <dgm:cxn modelId="{833A7A3D-2B15-4060-9196-A7EDC4C6C1B6}" type="presParOf" srcId="{80C210CB-E6C1-46BF-88F5-091F8FC15C62}" destId="{3B4B0C9D-33FC-4E91-9DAA-8560EF401C9D}" srcOrd="2" destOrd="0" presId="urn:microsoft.com/office/officeart/2005/8/layout/pList2"/>
    <dgm:cxn modelId="{866C9AFA-1ED9-4A25-B5B2-952D355CB203}" type="presParOf" srcId="{3D9366DD-A11E-4BEA-BAC6-9D26B0B05F85}" destId="{DBD18EC2-F2E7-4623-AA9D-CF8EFD2B6A61}" srcOrd="1" destOrd="0" presId="urn:microsoft.com/office/officeart/2005/8/layout/pList2"/>
    <dgm:cxn modelId="{06E9FC86-84B4-4A57-9ED7-80A4D953A6DE}" type="presParOf" srcId="{3D9366DD-A11E-4BEA-BAC6-9D26B0B05F85}" destId="{EC18760B-9296-45EB-A490-22DB41F8D696}" srcOrd="2" destOrd="0" presId="urn:microsoft.com/office/officeart/2005/8/layout/pList2"/>
    <dgm:cxn modelId="{7DC5C022-CB1B-49A4-96A2-19674F4D8CD1}" type="presParOf" srcId="{EC18760B-9296-45EB-A490-22DB41F8D696}" destId="{E75F9B26-368E-4CC3-A7F4-98AAC3B6C047}" srcOrd="0" destOrd="0" presId="urn:microsoft.com/office/officeart/2005/8/layout/pList2"/>
    <dgm:cxn modelId="{6174E988-905E-47E0-8AF3-57706106A3B4}" type="presParOf" srcId="{EC18760B-9296-45EB-A490-22DB41F8D696}" destId="{347E0C7D-0249-4ACE-AAC5-EEEEE979E0FB}" srcOrd="1" destOrd="0" presId="urn:microsoft.com/office/officeart/2005/8/layout/pList2"/>
    <dgm:cxn modelId="{CD29FDB2-DF1C-436F-A8E6-BD5EA8941495}" type="presParOf" srcId="{EC18760B-9296-45EB-A490-22DB41F8D696}" destId="{572F6C57-3DFD-471B-BD1F-CCED73932394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E50C0A-3D3B-4016-AFDF-28F1A86243DB}" type="doc">
      <dgm:prSet loTypeId="urn:microsoft.com/office/officeart/2005/8/layout/pList2" loCatId="list" qsTypeId="urn:microsoft.com/office/officeart/2005/8/quickstyle/simple3" qsCatId="simple" csTypeId="urn:microsoft.com/office/officeart/2005/8/colors/accent1_2" csCatId="accent1" phldr="1"/>
      <dgm:spPr/>
    </dgm:pt>
    <dgm:pt modelId="{77899F4D-9F40-490A-B10A-521E9F81E846}">
      <dgm:prSet phldrT="[Text]" custT="1"/>
      <dgm:spPr/>
      <dgm:t>
        <a:bodyPr/>
        <a:lstStyle/>
        <a:p>
          <a:pPr marL="0"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Fast paced work culture</a:t>
          </a:r>
        </a:p>
        <a:p>
          <a:pPr marL="0"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Longer working hours</a:t>
          </a:r>
        </a:p>
        <a:p>
          <a:pPr marL="0"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More relaxed &amp; social in interactions.</a:t>
          </a:r>
        </a:p>
        <a:p>
          <a:pPr marL="0"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Polite and less direct in communicating</a:t>
          </a:r>
        </a:p>
        <a:p>
          <a:pPr marL="0"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Workplace banter integral part in offices</a:t>
          </a:r>
          <a:endParaRPr lang="en-IN" sz="2000" kern="1200" dirty="0">
            <a:solidFill>
              <a:prstClr val="black"/>
            </a:solidFill>
            <a:latin typeface="Calibri" panose="020F0502020204030204"/>
            <a:ea typeface="+mn-ea"/>
            <a:cs typeface="+mn-cs"/>
          </a:endParaRPr>
        </a:p>
      </dgm:t>
    </dgm:pt>
    <dgm:pt modelId="{527ADC7A-A07E-4B30-8B3A-CF4E69DD809E}" type="parTrans" cxnId="{C2B64A83-6409-4870-AC47-49B98D221FC1}">
      <dgm:prSet/>
      <dgm:spPr/>
      <dgm:t>
        <a:bodyPr/>
        <a:lstStyle/>
        <a:p>
          <a:endParaRPr lang="en-IN"/>
        </a:p>
      </dgm:t>
    </dgm:pt>
    <dgm:pt modelId="{77189536-ABDC-44DF-83D6-97B3BEE64042}" type="sibTrans" cxnId="{C2B64A83-6409-4870-AC47-49B98D221FC1}">
      <dgm:prSet/>
      <dgm:spPr/>
      <dgm:t>
        <a:bodyPr/>
        <a:lstStyle/>
        <a:p>
          <a:endParaRPr lang="en-IN"/>
        </a:p>
      </dgm:t>
    </dgm:pt>
    <dgm:pt modelId="{6504D7EE-BD63-4902-B180-0D8523928E16}">
      <dgm:prSet phldrT="[Text]" custT="1"/>
      <dgm:spPr/>
      <dgm:t>
        <a:bodyPr/>
        <a:lstStyle/>
        <a:p>
          <a:pPr algn="l"/>
          <a:r>
            <a:rPr lang="en-US" sz="2000" kern="1200" dirty="0"/>
            <a:t>Strong work ethics </a:t>
          </a:r>
        </a:p>
        <a:p>
          <a:pPr algn="l"/>
          <a:r>
            <a:rPr lang="en-US" sz="2000" kern="1200" dirty="0"/>
            <a:t>Know for being formal and punctual</a:t>
          </a:r>
        </a:p>
        <a:p>
          <a:pPr algn="l"/>
          <a:r>
            <a:rPr lang="en-US" sz="2000" kern="1200" dirty="0"/>
            <a:t>High prioritization on </a:t>
          </a:r>
          <a:r>
            <a:rPr lang="en-IN" sz="2000" kern="1200" dirty="0"/>
            <a:t>maintaining a healthy work-life balance</a:t>
          </a:r>
        </a:p>
        <a:p>
          <a:pPr algn="l"/>
          <a:r>
            <a:rPr lang="en-IN" sz="2000" kern="1200" dirty="0"/>
            <a:t>“</a:t>
          </a:r>
          <a:r>
            <a:rPr lang="en-IN" sz="2000" kern="1200" dirty="0" err="1"/>
            <a:t>Feierabend</a:t>
          </a:r>
          <a:r>
            <a:rPr lang="en-IN" sz="2000" kern="1200" dirty="0"/>
            <a:t>” -----end of the workday (</a:t>
          </a:r>
          <a:r>
            <a:rPr lang="en-IN" sz="2000" kern="1200" dirty="0" err="1"/>
            <a:t>Goodwille</a:t>
          </a:r>
          <a:r>
            <a:rPr lang="en-IN" sz="2000" kern="1200" dirty="0"/>
            <a:t>, 2020)</a:t>
          </a:r>
        </a:p>
        <a:p>
          <a:pPr algn="l"/>
          <a:r>
            <a:rPr lang="en-US" sz="2000" kern="1200" dirty="0"/>
            <a:t>Direct style of communication </a:t>
          </a:r>
          <a:endParaRPr lang="en-IN" sz="2000" kern="1200" dirty="0"/>
        </a:p>
        <a:p>
          <a:pPr algn="l"/>
          <a:endParaRPr lang="en-IN" sz="2500" kern="1200" dirty="0"/>
        </a:p>
        <a:p>
          <a:r>
            <a:rPr lang="en-US" sz="2500" kern="1200" dirty="0"/>
            <a:t> </a:t>
          </a:r>
          <a:endParaRPr lang="en-IN" sz="2000" kern="1200" dirty="0">
            <a:solidFill>
              <a:prstClr val="black"/>
            </a:solidFill>
            <a:latin typeface="Calibri" panose="020F0502020204030204"/>
            <a:ea typeface="+mn-ea"/>
            <a:cs typeface="+mn-cs"/>
          </a:endParaRPr>
        </a:p>
      </dgm:t>
    </dgm:pt>
    <dgm:pt modelId="{0A49F278-7BC0-4D1C-A8C3-F8AE82DCF04F}" type="parTrans" cxnId="{CEA44068-9FED-470B-B51D-D14F92E9D473}">
      <dgm:prSet/>
      <dgm:spPr/>
      <dgm:t>
        <a:bodyPr/>
        <a:lstStyle/>
        <a:p>
          <a:endParaRPr lang="en-IN"/>
        </a:p>
      </dgm:t>
    </dgm:pt>
    <dgm:pt modelId="{CFA8C939-D996-4158-AD3E-80C1B619EC52}" type="sibTrans" cxnId="{CEA44068-9FED-470B-B51D-D14F92E9D473}">
      <dgm:prSet/>
      <dgm:spPr/>
      <dgm:t>
        <a:bodyPr/>
        <a:lstStyle/>
        <a:p>
          <a:endParaRPr lang="en-IN"/>
        </a:p>
      </dgm:t>
    </dgm:pt>
    <dgm:pt modelId="{1D618B23-D659-4611-A37C-9F0E5D11837B}" type="pres">
      <dgm:prSet presAssocID="{4CE50C0A-3D3B-4016-AFDF-28F1A86243DB}" presName="Name0" presStyleCnt="0">
        <dgm:presLayoutVars>
          <dgm:dir/>
          <dgm:resizeHandles val="exact"/>
        </dgm:presLayoutVars>
      </dgm:prSet>
      <dgm:spPr/>
    </dgm:pt>
    <dgm:pt modelId="{1F786CDA-E214-482B-9BF1-0F95A6EB8726}" type="pres">
      <dgm:prSet presAssocID="{4CE50C0A-3D3B-4016-AFDF-28F1A86243DB}" presName="bkgdShp" presStyleLbl="alignAccFollowNode1" presStyleIdx="0" presStyleCnt="1" custLinFactNeighborY="1088"/>
      <dgm:spPr/>
    </dgm:pt>
    <dgm:pt modelId="{3D9366DD-A11E-4BEA-BAC6-9D26B0B05F85}" type="pres">
      <dgm:prSet presAssocID="{4CE50C0A-3D3B-4016-AFDF-28F1A86243DB}" presName="linComp" presStyleCnt="0"/>
      <dgm:spPr/>
    </dgm:pt>
    <dgm:pt modelId="{80C210CB-E6C1-46BF-88F5-091F8FC15C62}" type="pres">
      <dgm:prSet presAssocID="{77899F4D-9F40-490A-B10A-521E9F81E846}" presName="compNode" presStyleCnt="0"/>
      <dgm:spPr/>
    </dgm:pt>
    <dgm:pt modelId="{8C9B1644-9947-4C50-965B-8A029EA03677}" type="pres">
      <dgm:prSet presAssocID="{77899F4D-9F40-490A-B10A-521E9F81E846}" presName="node" presStyleLbl="node1" presStyleIdx="0" presStyleCnt="2" custScaleX="217820" custScaleY="126938" custLinFactNeighborX="-2586" custLinFactNeighborY="-3229">
        <dgm:presLayoutVars>
          <dgm:bulletEnabled val="1"/>
        </dgm:presLayoutVars>
      </dgm:prSet>
      <dgm:spPr/>
    </dgm:pt>
    <dgm:pt modelId="{A642A289-3514-4B1E-9800-5A84A28F1F01}" type="pres">
      <dgm:prSet presAssocID="{77899F4D-9F40-490A-B10A-521E9F81E846}" presName="invisiNode" presStyleLbl="node1" presStyleIdx="0" presStyleCnt="2"/>
      <dgm:spPr/>
    </dgm:pt>
    <dgm:pt modelId="{3B4B0C9D-33FC-4E91-9DAA-8560EF401C9D}" type="pres">
      <dgm:prSet presAssocID="{77899F4D-9F40-490A-B10A-521E9F81E846}" presName="imagNode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</dgm:spPr>
    </dgm:pt>
    <dgm:pt modelId="{DBD18EC2-F2E7-4623-AA9D-CF8EFD2B6A61}" type="pres">
      <dgm:prSet presAssocID="{77189536-ABDC-44DF-83D6-97B3BEE64042}" presName="sibTrans" presStyleLbl="sibTrans2D1" presStyleIdx="0" presStyleCnt="0"/>
      <dgm:spPr/>
    </dgm:pt>
    <dgm:pt modelId="{EC18760B-9296-45EB-A490-22DB41F8D696}" type="pres">
      <dgm:prSet presAssocID="{6504D7EE-BD63-4902-B180-0D8523928E16}" presName="compNode" presStyleCnt="0"/>
      <dgm:spPr/>
    </dgm:pt>
    <dgm:pt modelId="{E75F9B26-368E-4CC3-A7F4-98AAC3B6C047}" type="pres">
      <dgm:prSet presAssocID="{6504D7EE-BD63-4902-B180-0D8523928E16}" presName="node" presStyleLbl="node1" presStyleIdx="1" presStyleCnt="2" custScaleX="244108" custScaleY="118579" custLinFactNeighborX="7251" custLinFactNeighborY="-5296">
        <dgm:presLayoutVars>
          <dgm:bulletEnabled val="1"/>
        </dgm:presLayoutVars>
      </dgm:prSet>
      <dgm:spPr/>
    </dgm:pt>
    <dgm:pt modelId="{347E0C7D-0249-4ACE-AAC5-EEEEE979E0FB}" type="pres">
      <dgm:prSet presAssocID="{6504D7EE-BD63-4902-B180-0D8523928E16}" presName="invisiNode" presStyleLbl="node1" presStyleIdx="1" presStyleCnt="2"/>
      <dgm:spPr/>
    </dgm:pt>
    <dgm:pt modelId="{572F6C57-3DFD-471B-BD1F-CCED73932394}" type="pres">
      <dgm:prSet presAssocID="{6504D7EE-BD63-4902-B180-0D8523928E16}" presName="imagNode" presStyleLbl="fgImgPlace1" presStyleIdx="1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</dgm:spPr>
    </dgm:pt>
  </dgm:ptLst>
  <dgm:cxnLst>
    <dgm:cxn modelId="{CEA44068-9FED-470B-B51D-D14F92E9D473}" srcId="{4CE50C0A-3D3B-4016-AFDF-28F1A86243DB}" destId="{6504D7EE-BD63-4902-B180-0D8523928E16}" srcOrd="1" destOrd="0" parTransId="{0A49F278-7BC0-4D1C-A8C3-F8AE82DCF04F}" sibTransId="{CFA8C939-D996-4158-AD3E-80C1B619EC52}"/>
    <dgm:cxn modelId="{C2B64A83-6409-4870-AC47-49B98D221FC1}" srcId="{4CE50C0A-3D3B-4016-AFDF-28F1A86243DB}" destId="{77899F4D-9F40-490A-B10A-521E9F81E846}" srcOrd="0" destOrd="0" parTransId="{527ADC7A-A07E-4B30-8B3A-CF4E69DD809E}" sibTransId="{77189536-ABDC-44DF-83D6-97B3BEE64042}"/>
    <dgm:cxn modelId="{A1001584-FDE6-4B5E-82D5-868E81941200}" type="presOf" srcId="{77189536-ABDC-44DF-83D6-97B3BEE64042}" destId="{DBD18EC2-F2E7-4623-AA9D-CF8EFD2B6A61}" srcOrd="0" destOrd="0" presId="urn:microsoft.com/office/officeart/2005/8/layout/pList2"/>
    <dgm:cxn modelId="{3522AA98-09A9-436B-8CDC-471E67AB3607}" type="presOf" srcId="{6504D7EE-BD63-4902-B180-0D8523928E16}" destId="{E75F9B26-368E-4CC3-A7F4-98AAC3B6C047}" srcOrd="0" destOrd="0" presId="urn:microsoft.com/office/officeart/2005/8/layout/pList2"/>
    <dgm:cxn modelId="{199AA2B0-137E-4BF4-AC70-153F993D5478}" type="presOf" srcId="{4CE50C0A-3D3B-4016-AFDF-28F1A86243DB}" destId="{1D618B23-D659-4611-A37C-9F0E5D11837B}" srcOrd="0" destOrd="0" presId="urn:microsoft.com/office/officeart/2005/8/layout/pList2"/>
    <dgm:cxn modelId="{D1C711F3-1BCF-462C-8C6A-77BBA8628DF9}" type="presOf" srcId="{77899F4D-9F40-490A-B10A-521E9F81E846}" destId="{8C9B1644-9947-4C50-965B-8A029EA03677}" srcOrd="0" destOrd="0" presId="urn:microsoft.com/office/officeart/2005/8/layout/pList2"/>
    <dgm:cxn modelId="{B43A1F79-A4AD-4819-BD8C-1663E343902B}" type="presParOf" srcId="{1D618B23-D659-4611-A37C-9F0E5D11837B}" destId="{1F786CDA-E214-482B-9BF1-0F95A6EB8726}" srcOrd="0" destOrd="0" presId="urn:microsoft.com/office/officeart/2005/8/layout/pList2"/>
    <dgm:cxn modelId="{A845C21B-4870-4889-BB02-8C65C2CA6CA9}" type="presParOf" srcId="{1D618B23-D659-4611-A37C-9F0E5D11837B}" destId="{3D9366DD-A11E-4BEA-BAC6-9D26B0B05F85}" srcOrd="1" destOrd="0" presId="urn:microsoft.com/office/officeart/2005/8/layout/pList2"/>
    <dgm:cxn modelId="{F992F9A8-0D4D-4F38-87C0-5BF885336017}" type="presParOf" srcId="{3D9366DD-A11E-4BEA-BAC6-9D26B0B05F85}" destId="{80C210CB-E6C1-46BF-88F5-091F8FC15C62}" srcOrd="0" destOrd="0" presId="urn:microsoft.com/office/officeart/2005/8/layout/pList2"/>
    <dgm:cxn modelId="{6D1ABC5A-1732-4766-AC85-1F6F70D39DA5}" type="presParOf" srcId="{80C210CB-E6C1-46BF-88F5-091F8FC15C62}" destId="{8C9B1644-9947-4C50-965B-8A029EA03677}" srcOrd="0" destOrd="0" presId="urn:microsoft.com/office/officeart/2005/8/layout/pList2"/>
    <dgm:cxn modelId="{387274F0-F781-410A-B93B-F50541E4E786}" type="presParOf" srcId="{80C210CB-E6C1-46BF-88F5-091F8FC15C62}" destId="{A642A289-3514-4B1E-9800-5A84A28F1F01}" srcOrd="1" destOrd="0" presId="urn:microsoft.com/office/officeart/2005/8/layout/pList2"/>
    <dgm:cxn modelId="{833A7A3D-2B15-4060-9196-A7EDC4C6C1B6}" type="presParOf" srcId="{80C210CB-E6C1-46BF-88F5-091F8FC15C62}" destId="{3B4B0C9D-33FC-4E91-9DAA-8560EF401C9D}" srcOrd="2" destOrd="0" presId="urn:microsoft.com/office/officeart/2005/8/layout/pList2"/>
    <dgm:cxn modelId="{866C9AFA-1ED9-4A25-B5B2-952D355CB203}" type="presParOf" srcId="{3D9366DD-A11E-4BEA-BAC6-9D26B0B05F85}" destId="{DBD18EC2-F2E7-4623-AA9D-CF8EFD2B6A61}" srcOrd="1" destOrd="0" presId="urn:microsoft.com/office/officeart/2005/8/layout/pList2"/>
    <dgm:cxn modelId="{06E9FC86-84B4-4A57-9ED7-80A4D953A6DE}" type="presParOf" srcId="{3D9366DD-A11E-4BEA-BAC6-9D26B0B05F85}" destId="{EC18760B-9296-45EB-A490-22DB41F8D696}" srcOrd="2" destOrd="0" presId="urn:microsoft.com/office/officeart/2005/8/layout/pList2"/>
    <dgm:cxn modelId="{7DC5C022-CB1B-49A4-96A2-19674F4D8CD1}" type="presParOf" srcId="{EC18760B-9296-45EB-A490-22DB41F8D696}" destId="{E75F9B26-368E-4CC3-A7F4-98AAC3B6C047}" srcOrd="0" destOrd="0" presId="urn:microsoft.com/office/officeart/2005/8/layout/pList2"/>
    <dgm:cxn modelId="{6174E988-905E-47E0-8AF3-57706106A3B4}" type="presParOf" srcId="{EC18760B-9296-45EB-A490-22DB41F8D696}" destId="{347E0C7D-0249-4ACE-AAC5-EEEEE979E0FB}" srcOrd="1" destOrd="0" presId="urn:microsoft.com/office/officeart/2005/8/layout/pList2"/>
    <dgm:cxn modelId="{CD29FDB2-DF1C-436F-A8E6-BD5EA8941495}" type="presParOf" srcId="{EC18760B-9296-45EB-A490-22DB41F8D696}" destId="{572F6C57-3DFD-471B-BD1F-CCED73932394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53FD96-EFBA-4340-A167-CFDE3EF996AD}">
      <dsp:nvSpPr>
        <dsp:cNvPr id="0" name=""/>
        <dsp:cNvSpPr/>
      </dsp:nvSpPr>
      <dsp:spPr>
        <a:xfrm>
          <a:off x="1054135" y="287"/>
          <a:ext cx="3330000" cy="960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      Language	 </a:t>
          </a:r>
          <a:endParaRPr lang="en-IN" sz="3500" kern="1200" dirty="0"/>
        </a:p>
      </dsp:txBody>
      <dsp:txXfrm>
        <a:off x="1054135" y="287"/>
        <a:ext cx="3330000" cy="960867"/>
      </dsp:txXfrm>
    </dsp:sp>
    <dsp:sp modelId="{9D06C65A-FEA5-44AE-A974-9E67E8055CAE}">
      <dsp:nvSpPr>
        <dsp:cNvPr id="0" name=""/>
        <dsp:cNvSpPr/>
      </dsp:nvSpPr>
      <dsp:spPr>
        <a:xfrm>
          <a:off x="1077903" y="1009198"/>
          <a:ext cx="3282464" cy="960867"/>
        </a:xfrm>
        <a:prstGeom prst="rect">
          <a:avLst/>
        </a:prstGeom>
        <a:solidFill>
          <a:schemeClr val="accent4">
            <a:hueOff val="1960178"/>
            <a:satOff val="-8155"/>
            <a:lumOff val="1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Cultures</a:t>
          </a:r>
          <a:endParaRPr lang="en-IN" sz="3500" kern="1200" dirty="0"/>
        </a:p>
      </dsp:txBody>
      <dsp:txXfrm>
        <a:off x="1077903" y="1009198"/>
        <a:ext cx="3282464" cy="960867"/>
      </dsp:txXfrm>
    </dsp:sp>
    <dsp:sp modelId="{7AE5D02F-6653-45AB-8452-993D813A1EFB}">
      <dsp:nvSpPr>
        <dsp:cNvPr id="0" name=""/>
        <dsp:cNvSpPr/>
      </dsp:nvSpPr>
      <dsp:spPr>
        <a:xfrm>
          <a:off x="1018198" y="2018109"/>
          <a:ext cx="3401874" cy="960867"/>
        </a:xfrm>
        <a:prstGeom prst="rect">
          <a:avLst/>
        </a:prstGeom>
        <a:solidFill>
          <a:schemeClr val="accent4">
            <a:hueOff val="3920356"/>
            <a:satOff val="-16311"/>
            <a:lumOff val="38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500" kern="1200" dirty="0"/>
            <a:t>Religious Values</a:t>
          </a:r>
        </a:p>
      </dsp:txBody>
      <dsp:txXfrm>
        <a:off x="1018198" y="2018109"/>
        <a:ext cx="3401874" cy="960867"/>
      </dsp:txXfrm>
    </dsp:sp>
    <dsp:sp modelId="{E3486E03-D189-44F8-AAF4-A07EBD4D5EBC}">
      <dsp:nvSpPr>
        <dsp:cNvPr id="0" name=""/>
        <dsp:cNvSpPr/>
      </dsp:nvSpPr>
      <dsp:spPr>
        <a:xfrm>
          <a:off x="1099135" y="3027020"/>
          <a:ext cx="3240000" cy="960867"/>
        </a:xfrm>
        <a:prstGeom prst="rect">
          <a:avLst/>
        </a:prstGeom>
        <a:solidFill>
          <a:schemeClr val="accent4">
            <a:hueOff val="5880535"/>
            <a:satOff val="-24466"/>
            <a:lumOff val="5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500" kern="1200" dirty="0"/>
            <a:t>Social Structures</a:t>
          </a:r>
        </a:p>
      </dsp:txBody>
      <dsp:txXfrm>
        <a:off x="1099135" y="3027020"/>
        <a:ext cx="3240000" cy="960867"/>
      </dsp:txXfrm>
    </dsp:sp>
    <dsp:sp modelId="{412690B8-013F-4874-BDBB-BC45B147F5FF}">
      <dsp:nvSpPr>
        <dsp:cNvPr id="0" name=""/>
        <dsp:cNvSpPr/>
      </dsp:nvSpPr>
      <dsp:spPr>
        <a:xfrm>
          <a:off x="1163532" y="4035931"/>
          <a:ext cx="3111206" cy="960867"/>
        </a:xfrm>
        <a:prstGeom prst="rect">
          <a:avLst/>
        </a:prstGeom>
        <a:solidFill>
          <a:schemeClr val="accent4">
            <a:hueOff val="7840713"/>
            <a:satOff val="-32622"/>
            <a:lumOff val="768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500" kern="1200" dirty="0"/>
            <a:t>Ethnic makeup </a:t>
          </a:r>
        </a:p>
      </dsp:txBody>
      <dsp:txXfrm>
        <a:off x="1163532" y="4035931"/>
        <a:ext cx="3111206" cy="960867"/>
      </dsp:txXfrm>
    </dsp:sp>
    <dsp:sp modelId="{F3BA36C9-E084-4509-B09C-2B92A63C3917}">
      <dsp:nvSpPr>
        <dsp:cNvPr id="0" name=""/>
        <dsp:cNvSpPr/>
      </dsp:nvSpPr>
      <dsp:spPr>
        <a:xfrm>
          <a:off x="1162113" y="5044842"/>
          <a:ext cx="3114045" cy="675384"/>
        </a:xfrm>
        <a:prstGeom prst="rec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Work Attitudes </a:t>
          </a:r>
          <a:endParaRPr lang="en-IN" sz="3500" kern="1200" dirty="0"/>
        </a:p>
      </dsp:txBody>
      <dsp:txXfrm>
        <a:off x="1162113" y="5044842"/>
        <a:ext cx="3114045" cy="6753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86CDA-E214-482B-9BF1-0F95A6EB8726}">
      <dsp:nvSpPr>
        <dsp:cNvPr id="0" name=""/>
        <dsp:cNvSpPr/>
      </dsp:nvSpPr>
      <dsp:spPr>
        <a:xfrm>
          <a:off x="0" y="18661"/>
          <a:ext cx="10422607" cy="171517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B0C9D-33FC-4E91-9DAA-8560EF401C9D}">
      <dsp:nvSpPr>
        <dsp:cNvPr id="0" name=""/>
        <dsp:cNvSpPr/>
      </dsp:nvSpPr>
      <dsp:spPr>
        <a:xfrm>
          <a:off x="1137349" y="228690"/>
          <a:ext cx="3090343" cy="125779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C9B1644-9947-4C50-965B-8A029EA03677}">
      <dsp:nvSpPr>
        <dsp:cNvPr id="0" name=""/>
        <dsp:cNvSpPr/>
      </dsp:nvSpPr>
      <dsp:spPr>
        <a:xfrm rot="10800000">
          <a:off x="250081" y="1715176"/>
          <a:ext cx="4732490" cy="209632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0" tIns="177800" rIns="177800" bIns="17780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English is widely spoken in UK</a:t>
          </a:r>
        </a:p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Official business language	</a:t>
          </a:r>
          <a:endParaRPr lang="en-IN" sz="2500" kern="1200" dirty="0"/>
        </a:p>
      </dsp:txBody>
      <dsp:txXfrm rot="10800000">
        <a:off x="314550" y="1715176"/>
        <a:ext cx="4603552" cy="2031858"/>
      </dsp:txXfrm>
    </dsp:sp>
    <dsp:sp modelId="{572F6C57-3DFD-471B-BD1F-CCED73932394}">
      <dsp:nvSpPr>
        <dsp:cNvPr id="0" name=""/>
        <dsp:cNvSpPr/>
      </dsp:nvSpPr>
      <dsp:spPr>
        <a:xfrm>
          <a:off x="6186894" y="228690"/>
          <a:ext cx="3090343" cy="1257796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75F9B26-368E-4CC3-A7F4-98AAC3B6C047}">
      <dsp:nvSpPr>
        <dsp:cNvPr id="0" name=""/>
        <dsp:cNvSpPr/>
      </dsp:nvSpPr>
      <dsp:spPr>
        <a:xfrm rot="10800000">
          <a:off x="5617235" y="1686603"/>
          <a:ext cx="4748529" cy="209632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Germans prefer German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English may be used in business and international communication</a:t>
          </a:r>
          <a:r>
            <a:rPr lang="en-US" sz="2500" kern="1200" dirty="0"/>
            <a:t> </a:t>
          </a:r>
          <a:endParaRPr lang="en-IN" sz="25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8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IN" sz="3000" kern="1200" dirty="0"/>
        </a:p>
      </dsp:txBody>
      <dsp:txXfrm rot="10800000">
        <a:off x="5681704" y="1686603"/>
        <a:ext cx="4619591" cy="20318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86CDA-E214-482B-9BF1-0F95A6EB8726}">
      <dsp:nvSpPr>
        <dsp:cNvPr id="0" name=""/>
        <dsp:cNvSpPr/>
      </dsp:nvSpPr>
      <dsp:spPr>
        <a:xfrm>
          <a:off x="0" y="19920"/>
          <a:ext cx="10422607" cy="1830905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B0C9D-33FC-4E91-9DAA-8560EF401C9D}">
      <dsp:nvSpPr>
        <dsp:cNvPr id="0" name=""/>
        <dsp:cNvSpPr/>
      </dsp:nvSpPr>
      <dsp:spPr>
        <a:xfrm>
          <a:off x="1141328" y="198811"/>
          <a:ext cx="3087325" cy="134266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C9B1644-9947-4C50-965B-8A029EA03677}">
      <dsp:nvSpPr>
        <dsp:cNvPr id="0" name=""/>
        <dsp:cNvSpPr/>
      </dsp:nvSpPr>
      <dsp:spPr>
        <a:xfrm rot="10800000">
          <a:off x="241218" y="1633975"/>
          <a:ext cx="4727868" cy="2419010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Population of UK is more ethically diverse (ONS, 2022)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/>
            <a:t>--White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/>
            <a:t>--Black/African/Caribbean/black British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/>
            <a:t> ----Asian British: Indian 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/>
            <a:t>--Asian/Asian British: Pakistani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b="0" i="0" kern="1200" dirty="0"/>
            <a:t>--Bangladeshi, Chinese</a:t>
          </a:r>
          <a:endParaRPr lang="en-IN" sz="1800" kern="1200" dirty="0"/>
        </a:p>
      </dsp:txBody>
      <dsp:txXfrm rot="10800000">
        <a:off x="315611" y="1633975"/>
        <a:ext cx="4579082" cy="2344617"/>
      </dsp:txXfrm>
    </dsp:sp>
    <dsp:sp modelId="{572F6C57-3DFD-471B-BD1F-CCED73932394}">
      <dsp:nvSpPr>
        <dsp:cNvPr id="0" name=""/>
        <dsp:cNvSpPr/>
      </dsp:nvSpPr>
      <dsp:spPr>
        <a:xfrm>
          <a:off x="6185941" y="244120"/>
          <a:ext cx="3087325" cy="134266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75F9B26-368E-4CC3-A7F4-98AAC3B6C047}">
      <dsp:nvSpPr>
        <dsp:cNvPr id="0" name=""/>
        <dsp:cNvSpPr/>
      </dsp:nvSpPr>
      <dsp:spPr>
        <a:xfrm rot="10800000">
          <a:off x="5357658" y="1830905"/>
          <a:ext cx="4743892" cy="2237773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0" tIns="177800" rIns="177800" bIns="17780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</a:t>
          </a: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Less diverse ethnic makeup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--German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--Turkish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--Polish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--Romanian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IN" sz="3000" kern="1200" dirty="0"/>
        </a:p>
      </dsp:txBody>
      <dsp:txXfrm rot="10800000">
        <a:off x="5426477" y="1830905"/>
        <a:ext cx="4606254" cy="21689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86CDA-E214-482B-9BF1-0F95A6EB8726}">
      <dsp:nvSpPr>
        <dsp:cNvPr id="0" name=""/>
        <dsp:cNvSpPr/>
      </dsp:nvSpPr>
      <dsp:spPr>
        <a:xfrm>
          <a:off x="0" y="47155"/>
          <a:ext cx="10422607" cy="1766611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B0C9D-33FC-4E91-9DAA-8560EF401C9D}">
      <dsp:nvSpPr>
        <dsp:cNvPr id="0" name=""/>
        <dsp:cNvSpPr/>
      </dsp:nvSpPr>
      <dsp:spPr>
        <a:xfrm>
          <a:off x="1137349" y="319351"/>
          <a:ext cx="3090343" cy="12955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C9B1644-9947-4C50-965B-8A029EA03677}">
      <dsp:nvSpPr>
        <dsp:cNvPr id="0" name=""/>
        <dsp:cNvSpPr/>
      </dsp:nvSpPr>
      <dsp:spPr>
        <a:xfrm rot="10800000">
          <a:off x="236360" y="1903293"/>
          <a:ext cx="4732490" cy="193571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UK has a </a:t>
          </a:r>
          <a:r>
            <a:rPr lang="en-IN" sz="2000" kern="1200" dirty="0"/>
            <a:t>Monarchy and Republic political system</a:t>
          </a:r>
        </a:p>
      </dsp:txBody>
      <dsp:txXfrm rot="10800000">
        <a:off x="295890" y="1903293"/>
        <a:ext cx="4613430" cy="1876185"/>
      </dsp:txXfrm>
    </dsp:sp>
    <dsp:sp modelId="{572F6C57-3DFD-471B-BD1F-CCED73932394}">
      <dsp:nvSpPr>
        <dsp:cNvPr id="0" name=""/>
        <dsp:cNvSpPr/>
      </dsp:nvSpPr>
      <dsp:spPr>
        <a:xfrm>
          <a:off x="6186894" y="349208"/>
          <a:ext cx="3090343" cy="12955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75F9B26-368E-4CC3-A7F4-98AAC3B6C047}">
      <dsp:nvSpPr>
        <dsp:cNvPr id="0" name=""/>
        <dsp:cNvSpPr/>
      </dsp:nvSpPr>
      <dsp:spPr>
        <a:xfrm rot="10800000">
          <a:off x="5357801" y="1937371"/>
          <a:ext cx="4748529" cy="1816290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0" tIns="177800" rIns="177800" bIns="17780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</a:t>
          </a: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Germany has a republic political system</a:t>
          </a:r>
          <a:endParaRPr lang="en-IN" sz="2000" kern="1200" dirty="0">
            <a:solidFill>
              <a:prstClr val="black"/>
            </a:solidFill>
            <a:latin typeface="Calibri" panose="020F0502020204030204"/>
            <a:ea typeface="+mn-ea"/>
            <a:cs typeface="+mn-cs"/>
          </a:endParaRPr>
        </a:p>
      </dsp:txBody>
      <dsp:txXfrm rot="10800000">
        <a:off x="5413658" y="1937371"/>
        <a:ext cx="4636815" cy="17604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786CDA-E214-482B-9BF1-0F95A6EB8726}">
      <dsp:nvSpPr>
        <dsp:cNvPr id="0" name=""/>
        <dsp:cNvSpPr/>
      </dsp:nvSpPr>
      <dsp:spPr>
        <a:xfrm>
          <a:off x="0" y="21265"/>
          <a:ext cx="9658350" cy="195453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4B0C9D-33FC-4E91-9DAA-8560EF401C9D}">
      <dsp:nvSpPr>
        <dsp:cNvPr id="0" name=""/>
        <dsp:cNvSpPr/>
      </dsp:nvSpPr>
      <dsp:spPr>
        <a:xfrm>
          <a:off x="1430016" y="99725"/>
          <a:ext cx="1919842" cy="14333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94000" b="-94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C9B1644-9947-4C50-965B-8A029EA03677}">
      <dsp:nvSpPr>
        <dsp:cNvPr id="0" name=""/>
        <dsp:cNvSpPr/>
      </dsp:nvSpPr>
      <dsp:spPr>
        <a:xfrm rot="10800000">
          <a:off x="249390" y="1394758"/>
          <a:ext cx="4181801" cy="3032383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Fast paced work culture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Longer working hours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More relaxed &amp; social in interactions.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Polite and less direct in communicating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prstClr val="black"/>
              </a:solidFill>
              <a:latin typeface="Calibri" panose="020F0502020204030204"/>
              <a:ea typeface="+mn-ea"/>
              <a:cs typeface="+mn-cs"/>
            </a:rPr>
            <a:t>Workplace banter integral part in offices</a:t>
          </a:r>
          <a:endParaRPr lang="en-IN" sz="2000" kern="1200" dirty="0">
            <a:solidFill>
              <a:prstClr val="black"/>
            </a:solidFill>
            <a:latin typeface="Calibri" panose="020F0502020204030204"/>
            <a:ea typeface="+mn-ea"/>
            <a:cs typeface="+mn-cs"/>
          </a:endParaRPr>
        </a:p>
      </dsp:txBody>
      <dsp:txXfrm rot="10800000">
        <a:off x="342646" y="1394758"/>
        <a:ext cx="3995289" cy="2939127"/>
      </dsp:txXfrm>
    </dsp:sp>
    <dsp:sp modelId="{572F6C57-3DFD-471B-BD1F-CCED73932394}">
      <dsp:nvSpPr>
        <dsp:cNvPr id="0" name=""/>
        <dsp:cNvSpPr/>
      </dsp:nvSpPr>
      <dsp:spPr>
        <a:xfrm>
          <a:off x="6056146" y="149646"/>
          <a:ext cx="1919842" cy="14333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6000" b="-36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75F9B26-368E-4CC3-A7F4-98AAC3B6C047}">
      <dsp:nvSpPr>
        <dsp:cNvPr id="0" name=""/>
        <dsp:cNvSpPr/>
      </dsp:nvSpPr>
      <dsp:spPr>
        <a:xfrm rot="10800000">
          <a:off x="4812030" y="1495144"/>
          <a:ext cx="4686489" cy="2832698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Strong work ethics 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Know for being formal and punctual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High prioritization on </a:t>
          </a:r>
          <a:r>
            <a:rPr lang="en-IN" sz="2000" kern="1200" dirty="0"/>
            <a:t>maintaining a healthy work-life balance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kern="1200" dirty="0"/>
            <a:t>“</a:t>
          </a:r>
          <a:r>
            <a:rPr lang="en-IN" sz="2000" kern="1200" dirty="0" err="1"/>
            <a:t>Feierabend</a:t>
          </a:r>
          <a:r>
            <a:rPr lang="en-IN" sz="2000" kern="1200" dirty="0"/>
            <a:t>” -----end of the workday (</a:t>
          </a:r>
          <a:r>
            <a:rPr lang="en-IN" sz="2000" kern="1200" dirty="0" err="1"/>
            <a:t>Goodwille</a:t>
          </a:r>
          <a:r>
            <a:rPr lang="en-IN" sz="2000" kern="1200" dirty="0"/>
            <a:t>, 2020)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Direct style of communication </a:t>
          </a:r>
          <a:endParaRPr lang="en-IN" sz="2000" kern="1200" dirty="0"/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2500" kern="1200" dirty="0"/>
        </a:p>
        <a:p>
          <a:pPr marL="0" lvl="0" indent="0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</a:t>
          </a:r>
          <a:endParaRPr lang="en-IN" sz="2000" kern="1200" dirty="0">
            <a:solidFill>
              <a:prstClr val="black"/>
            </a:solidFill>
            <a:latin typeface="Calibri" panose="020F0502020204030204"/>
            <a:ea typeface="+mn-ea"/>
            <a:cs typeface="+mn-cs"/>
          </a:endParaRPr>
        </a:p>
      </dsp:txBody>
      <dsp:txXfrm rot="10800000">
        <a:off x="4899145" y="1495144"/>
        <a:ext cx="4512259" cy="2745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AD904-CDBD-4600-8984-93681DB54FBF}" type="datetimeFigureOut">
              <a:rPr lang="en-US" smtClean="0"/>
              <a:t>11/24/2023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F348E8-D9CE-42FE-AC2B-F57125320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966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bg-B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F348E8-D9CE-42FE-AC2B-F57125320AE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858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2ADF5-CE6F-E642-895F-2122D3F951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B2CFE8-AE95-8983-7DC0-532806A614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7195B-D630-F7FB-99C7-F6365A93E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548CE-3200-DECA-20C2-5751DB5EF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6D122F-388D-ED00-0DD9-93305DD02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1016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228D7-423C-6F3F-F183-793F8C316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6610E-E19F-6E14-5667-D877F970EC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4B26B-C711-3571-D555-5A2E1A4FD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38D07-ACAA-18CC-F429-541C834D2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54F57-AC99-9830-1C98-5991581E9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35042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41D82-0AA8-5428-88AF-78A0091F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AE1E50-4FBD-AB96-C896-659EAED5F3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A072D0-6621-B5C2-6634-AB019525A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7116F-686F-04DB-B235-384E3DBE8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70D3D-CD50-A22F-EA94-F6830A0CC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46217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16481-9B78-BDF6-739A-C55338484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E68A0-2BD5-C69C-BC9E-81F8836133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674FAE-5A2E-F59D-84A8-B631EC90EB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4D7D56-F528-28AE-1909-568E6B612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045524-AB73-A791-CEFE-FC1C50C57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0B48FE-59D1-A948-DCAA-FE2C94446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2941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A5E78-917B-F64E-5E6F-0D54269D7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D61579-AD3E-0D3F-1865-4C70F20BFE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0517D-8060-E517-D69D-B98151569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B8B055-F7CD-1892-34AF-26E08FFC3F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522C4-F9BD-0468-0D90-62FF3FFCE9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F62CA7-DB6E-5097-3C3C-7272EE307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91627-8433-BC80-6019-9ED7478C2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D90920-8D34-E94C-EF58-457667BFC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839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0DA14-9EB7-EB74-86BF-3D324DE3F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A57FD3-B77F-BAF1-0695-E72157C62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C98A25-1E8C-0485-6C3F-DFEBA3A24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0A0D25-7677-DD24-EF60-C94D5DBCB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11571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8F3C98-9D16-B3B7-CC77-159939361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E4F18D-C8A8-04E8-2530-65D9E1370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5E38F5-9CF1-D2D2-8F9D-EBE8ABC44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9283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EBD8E-77C0-E03A-FFD1-59B1C7002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8D587-5F71-4E6D-F5AE-3DA683F32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6CA9C9-6D6A-3764-9F75-DCF1890371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26C2FD-2307-DC78-D30D-2BBBEE81B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A9E9DA-8744-C64F-A9C4-60F0D1D3E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09A47-2C12-0026-2C8A-24B5FBC17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5687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8B24A-1223-8065-E9B1-75B0406F5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EC7927-AF44-4AB7-53F1-A147E7BD82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3A4526-BC21-6AA6-117E-07F563170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E9680-A4B0-0391-3BD7-C6A6C2C09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65A3C-DD12-5C80-A63E-61C8B6B7D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859DD3-80E4-E192-2B51-D439236FE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4673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444B0-0683-D353-8928-9D0119736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1C9037-0ABF-FD7B-97E9-05BFDCA343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12AFF-E489-5DBF-6CF4-1F1D19628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2BEA85-A35C-8078-AB3E-A31AF3447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3D771-39AC-E102-225E-1C6E06AC2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725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B2A7F5-EA58-EDEB-E5AA-35315F2CD1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7D01A0-0560-E198-4026-2621D35118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98BD2-B328-6E61-2C73-3CD27FDD3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4F23D-FC30-2140-BE9F-05414652E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1242F-154F-A938-8D5F-AD38A203E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124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AC2954-0EDB-3998-C9DB-C4C4179CB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28498-2B7E-E2FD-260F-47B2F4FA54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7A108-2EF4-D92D-B82A-5DB8BD0BB3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AB244-80E3-4B69-A088-797815533042}" type="datetimeFigureOut">
              <a:rPr lang="en-IN" smtClean="0"/>
              <a:t>24-11-2023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2C1E3-D448-F9A3-D642-1AA54C7A61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D9DB0-E29D-3A62-8DEB-5D0373EC37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095B2-F04E-4196-BA91-49BC061F4C5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0680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94680-F0EA-5861-DBD1-BDE5039830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b="1" u="sng" dirty="0"/>
              <a:t>Establishing Office in Germany</a:t>
            </a:r>
            <a:endParaRPr lang="en-IN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EF3E1-2935-4F3A-6C48-C68C92942856}"/>
              </a:ext>
            </a:extLst>
          </p:cNvPr>
          <p:cNvSpPr txBox="1"/>
          <p:nvPr/>
        </p:nvSpPr>
        <p:spPr>
          <a:xfrm>
            <a:off x="2872509" y="4313442"/>
            <a:ext cx="56434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+mj-lt"/>
              </a:rPr>
              <a:t>Viktoriya Koleva 2111874</a:t>
            </a:r>
            <a:endParaRPr lang="bg-BG" sz="4800" dirty="0">
              <a:latin typeface="+mj-lt"/>
            </a:endParaRP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CE469F9B-4B6A-8E70-52F7-48D276F058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866" y="169677"/>
            <a:ext cx="2876261" cy="952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929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2BC22-B0C5-57B4-4EB0-B26E88CA1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67570"/>
          </a:xfrm>
          <a:solidFill>
            <a:schemeClr val="tx1"/>
          </a:solidFill>
        </p:spPr>
        <p:txBody>
          <a:bodyPr/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9D0D85-4F00-584D-CEC9-0053CDD2A2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3213" y="867570"/>
            <a:ext cx="6218785" cy="5990430"/>
          </a:xfrm>
          <a:noFill/>
          <a:ln w="38100">
            <a:solidFill>
              <a:schemeClr val="accent4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E4A7D3-8716-3DD5-12E6-BE888F6C1FE4}"/>
              </a:ext>
            </a:extLst>
          </p:cNvPr>
          <p:cNvSpPr txBox="1"/>
          <p:nvPr/>
        </p:nvSpPr>
        <p:spPr>
          <a:xfrm>
            <a:off x="1" y="867570"/>
            <a:ext cx="5915024" cy="5655394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700" b="1" dirty="0"/>
              <a:t>Businesses expand operations and management  across borders for different purposes (</a:t>
            </a:r>
            <a:r>
              <a:rPr lang="pl-PL" sz="1700" b="1" dirty="0"/>
              <a:t>Twarowska</a:t>
            </a:r>
            <a:r>
              <a:rPr lang="en-US" sz="1700" b="1" dirty="0"/>
              <a:t> &amp;</a:t>
            </a:r>
            <a:r>
              <a:rPr lang="pl-PL" sz="1700" b="1" dirty="0"/>
              <a:t> Kąkol, 2013</a:t>
            </a:r>
            <a:r>
              <a:rPr lang="en-US" sz="1700" b="1" dirty="0"/>
              <a:t>).</a:t>
            </a:r>
            <a:r>
              <a:rPr lang="en-US" sz="1700" dirty="0"/>
              <a:t>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New customer base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Entry to new markets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Diversify risks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Access to talent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Gain competitive edge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Cost Savings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Improve brand image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Similarities between host and foreign countries makes business transactions easy and promoted good people relations.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However, there are certain differences  that may impact business transactions and people relations.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60666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5D21F-9724-50F8-0ED2-487517F9F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2544"/>
            <a:ext cx="12191999" cy="992397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DIFFERENT FACTORS</a:t>
            </a:r>
            <a:endParaRPr lang="en-IN" sz="4800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6625167-98DE-31F2-3A3B-616EC6541C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582719"/>
              </p:ext>
            </p:extLst>
          </p:nvPr>
        </p:nvGraphicFramePr>
        <p:xfrm>
          <a:off x="6753726" y="1064941"/>
          <a:ext cx="5438271" cy="5720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3B74911-AC1E-B2C9-F772-F1502E1C6D87}"/>
              </a:ext>
            </a:extLst>
          </p:cNvPr>
          <p:cNvSpPr txBox="1"/>
          <p:nvPr/>
        </p:nvSpPr>
        <p:spPr>
          <a:xfrm>
            <a:off x="128336" y="1678429"/>
            <a:ext cx="6464968" cy="473975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IN" b="1" dirty="0"/>
              <a:t>Cultural value influence (</a:t>
            </a:r>
            <a:r>
              <a:rPr lang="en-IN" b="1" dirty="0" err="1"/>
              <a:t>Budzanowska-Drzewiecka</a:t>
            </a:r>
            <a:r>
              <a:rPr lang="en-IN" b="1" dirty="0"/>
              <a:t> et al. 2016)</a:t>
            </a:r>
            <a:r>
              <a:rPr lang="en-IN" sz="2000" b="1" dirty="0"/>
              <a:t>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sz="2000" dirty="0"/>
              <a:t>Business relations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sz="2000" dirty="0"/>
              <a:t>Negotiations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sz="2000" dirty="0"/>
              <a:t>International management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sz="2000" dirty="0"/>
              <a:t>Marketing strategies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IN" sz="2000" dirty="0"/>
              <a:t>Decision making</a:t>
            </a:r>
          </a:p>
          <a:p>
            <a:endParaRPr lang="en-IN" sz="2000" b="1" dirty="0"/>
          </a:p>
          <a:p>
            <a:r>
              <a:rPr lang="en-IN" b="1" dirty="0"/>
              <a:t>Identification of differences is necessary to: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dirty="0"/>
              <a:t>Become familiar with cultures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dirty="0"/>
              <a:t>Build trust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dirty="0"/>
              <a:t>To allow integration of host and foreign country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dirty="0"/>
              <a:t>To avoid cultural missteps that cause conflicts, misunderstandings or hurt business reputation.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N" dirty="0"/>
              <a:t>Develop necessary policies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87204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E005A-D4F8-4841-7040-D139E0A70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2411"/>
            <a:ext cx="12192000" cy="998454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UK and GERMANY</a:t>
            </a:r>
            <a:endParaRPr lang="en-IN" sz="4800" b="1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E75863-02B5-5FA3-CC1D-634E9E8095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2420" y="1090864"/>
            <a:ext cx="5571244" cy="5674723"/>
          </a:xfrm>
          <a:ln w="57150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24FD1C-0C2C-7464-7933-D69D88B1808F}"/>
              </a:ext>
            </a:extLst>
          </p:cNvPr>
          <p:cNvSpPr txBox="1"/>
          <p:nvPr/>
        </p:nvSpPr>
        <p:spPr>
          <a:xfrm>
            <a:off x="240632" y="1363579"/>
            <a:ext cx="5855368" cy="5355312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Germany and the United Kingdom (UK) have diverse cultural settings that are influenced by a variety of historical, social, and geographic variables.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Due to their common Western culture and European geographical location, both nations exhibit some cultural similarities, but also differ noticeably in terms of 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Ethnic makeup,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Social structures,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Religious values,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Business-related attitudes.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</a:endParaRPr>
          </a:p>
          <a:p>
            <a:r>
              <a:rPr lang="en-IN" dirty="0">
                <a:solidFill>
                  <a:schemeClr val="bg1"/>
                </a:solidFill>
              </a:rPr>
              <a:t>These may play an import mat role in the establishment of management office in Germany</a:t>
            </a:r>
          </a:p>
          <a:p>
            <a:endParaRPr lang="en-IN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6384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4B250-5976-F411-37AD-407EF25A0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94610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LANGUAGE</a:t>
            </a:r>
            <a:endParaRPr lang="en-IN" sz="4800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7CE92E3-D372-7224-9671-523351AC9C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206632"/>
              </p:ext>
            </p:extLst>
          </p:nvPr>
        </p:nvGraphicFramePr>
        <p:xfrm>
          <a:off x="478756" y="1003385"/>
          <a:ext cx="10422607" cy="3811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D757226-8C38-6D8A-ECF7-07BA71A1F6AD}"/>
              </a:ext>
            </a:extLst>
          </p:cNvPr>
          <p:cNvSpPr txBox="1"/>
          <p:nvPr/>
        </p:nvSpPr>
        <p:spPr>
          <a:xfrm>
            <a:off x="715127" y="5066548"/>
            <a:ext cx="1029903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Although both the countries speak Germanic languages (</a:t>
            </a:r>
            <a:r>
              <a:rPr lang="en-US" dirty="0" err="1"/>
              <a:t>Rosettastone</a:t>
            </a:r>
            <a:r>
              <a:rPr lang="en-US" dirty="0"/>
              <a:t>, n.d.), several distinctions exist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Different  languages my hinder effective communication.</a:t>
            </a:r>
          </a:p>
          <a:p>
            <a:r>
              <a:rPr lang="en-US" b="1" dirty="0"/>
              <a:t>Impact</a:t>
            </a:r>
            <a:r>
              <a:rPr lang="en-US" dirty="0"/>
              <a:t>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Miscommunications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Misunderstandings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dirty="0"/>
              <a:t>Poor team work and 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130352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4B250-5976-F411-37AD-407EF25A0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94610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IN" sz="4800" b="1" dirty="0">
                <a:solidFill>
                  <a:schemeClr val="bg1"/>
                </a:solidFill>
              </a:rPr>
              <a:t>ETHNIC MAKEUP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7CE92E3-D372-7224-9671-523351AC9C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60033833"/>
              </p:ext>
            </p:extLst>
          </p:nvPr>
        </p:nvGraphicFramePr>
        <p:xfrm>
          <a:off x="478756" y="1003384"/>
          <a:ext cx="10422607" cy="4068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D757226-8C38-6D8A-ECF7-07BA71A1F6AD}"/>
              </a:ext>
            </a:extLst>
          </p:cNvPr>
          <p:cNvSpPr txBox="1"/>
          <p:nvPr/>
        </p:nvSpPr>
        <p:spPr>
          <a:xfrm>
            <a:off x="602332" y="5338010"/>
            <a:ext cx="102990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UK has witnessed historical immigration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Germany experienced rise in immigration levels in recent years only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Impact: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Cultural misunderstandings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Different work styles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55534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4B250-5976-F411-37AD-407EF25A0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94610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IN" sz="4800" b="1" dirty="0">
                <a:solidFill>
                  <a:schemeClr val="bg1"/>
                </a:solidFill>
              </a:rPr>
              <a:t>SOCIAL STRUCTURES MAKEUP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7CE92E3-D372-7224-9671-523351AC9C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6921173"/>
              </p:ext>
            </p:extLst>
          </p:nvPr>
        </p:nvGraphicFramePr>
        <p:xfrm>
          <a:off x="478756" y="1003384"/>
          <a:ext cx="10422607" cy="39258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D757226-8C38-6D8A-ECF7-07BA71A1F6AD}"/>
              </a:ext>
            </a:extLst>
          </p:cNvPr>
          <p:cNvSpPr txBox="1"/>
          <p:nvPr/>
        </p:nvSpPr>
        <p:spPr>
          <a:xfrm>
            <a:off x="715127" y="5066548"/>
            <a:ext cx="102990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Differences in social structures leads to different  customs, and communication styles</a:t>
            </a:r>
          </a:p>
          <a:p>
            <a:r>
              <a:rPr lang="en-US" b="1" dirty="0"/>
              <a:t>Impact</a:t>
            </a:r>
            <a:r>
              <a:rPr lang="en-US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Different organizational structures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Decision making process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Communication styles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463162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4B250-5976-F411-37AD-407EF25A0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94610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IN" sz="4800" b="1" dirty="0">
                <a:solidFill>
                  <a:schemeClr val="bg1"/>
                </a:solidFill>
              </a:rPr>
              <a:t>RELIGIOUS VALUES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757226-8C38-6D8A-ECF7-07BA71A1F6AD}"/>
              </a:ext>
            </a:extLst>
          </p:cNvPr>
          <p:cNvSpPr txBox="1"/>
          <p:nvPr/>
        </p:nvSpPr>
        <p:spPr>
          <a:xfrm>
            <a:off x="715127" y="5066548"/>
            <a:ext cx="10299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</a:p>
          <a:p>
            <a:endParaRPr lang="en-I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EBD743-EC13-7E20-F09D-0214DA43E659}"/>
              </a:ext>
            </a:extLst>
          </p:cNvPr>
          <p:cNvSpPr txBox="1"/>
          <p:nvPr/>
        </p:nvSpPr>
        <p:spPr>
          <a:xfrm>
            <a:off x="1451057" y="1720840"/>
            <a:ext cx="9836068" cy="3416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I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/>
              <a:t>Secularization is widespread in both the countries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However, both the countries are Christianity dominated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does not hold much impact in business aspects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UK illustrates higher religious diversity due to presence of different religions (Islam, Hinduism)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Religious practices differ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Impact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Disputes in work schedules due to different religious holidays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Moral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631316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4B250-5976-F411-37AD-407EF25A0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94610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IN" sz="4800" b="1" dirty="0">
                <a:solidFill>
                  <a:schemeClr val="bg1"/>
                </a:solidFill>
              </a:rPr>
              <a:t>Business- and Work-Related Attitudes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7CE92E3-D372-7224-9671-523351AC9C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1535493"/>
              </p:ext>
            </p:extLst>
          </p:nvPr>
        </p:nvGraphicFramePr>
        <p:xfrm>
          <a:off x="842964" y="994611"/>
          <a:ext cx="9658350" cy="4343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56FB414-0CFA-3BEE-5DEA-7F0C9D003CB4}"/>
              </a:ext>
            </a:extLst>
          </p:cNvPr>
          <p:cNvSpPr txBox="1"/>
          <p:nvPr/>
        </p:nvSpPr>
        <p:spPr>
          <a:xfrm>
            <a:off x="1028700" y="5614988"/>
            <a:ext cx="8472489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Both countries have a well defined hierarchies, according to experience and qualifications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29895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0E6BB-8A15-5C31-461C-8380BE40F17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SIMILARITIES</a:t>
            </a:r>
            <a:endParaRPr lang="en-IN" sz="4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D9460-E810-B27D-7057-E7C76FD637BA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dirty="0"/>
              <a:t>Employee and employer provide a fixed percentage of salary to contribute to social security.</a:t>
            </a:r>
          </a:p>
          <a:p>
            <a:r>
              <a:rPr lang="en-US" sz="2400" dirty="0"/>
              <a:t>Employers are entitled to specific number leaves: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800" dirty="0"/>
              <a:t>Holiday leaves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800" dirty="0"/>
              <a:t>Sick Leaves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800" dirty="0"/>
              <a:t>Maternity Leaves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800" dirty="0"/>
              <a:t>Paternity Leaves</a:t>
            </a:r>
          </a:p>
          <a:p>
            <a:r>
              <a:rPr lang="en-US" sz="2400" dirty="0"/>
              <a:t>Pay levels depend on qualification and experiences</a:t>
            </a:r>
          </a:p>
          <a:p>
            <a:r>
              <a:rPr lang="en-US" sz="2400" dirty="0"/>
              <a:t>Labor laws determine the minimum wage system</a:t>
            </a:r>
          </a:p>
          <a:p>
            <a:r>
              <a:rPr lang="en-US" sz="2400" dirty="0"/>
              <a:t>Strict laws to protect employees from unfair termination</a:t>
            </a:r>
          </a:p>
          <a:p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5199243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7DEE4-5222-A379-6EE6-942BF6E7DBB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RECOMENDATIONS</a:t>
            </a:r>
            <a:endParaRPr lang="en-IN" sz="4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C3214-B8FB-EAA0-887E-F76E782D427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en-US" sz="3600" dirty="0"/>
              <a:t>Language Trainings</a:t>
            </a:r>
          </a:p>
          <a:p>
            <a:r>
              <a:rPr lang="en-US" sz="3600" dirty="0"/>
              <a:t> </a:t>
            </a:r>
            <a:r>
              <a:rPr lang="en-US" sz="2000" dirty="0"/>
              <a:t>Provide employees in the UK office to be transferred to Germany with language trainings</a:t>
            </a:r>
          </a:p>
          <a:p>
            <a:r>
              <a:rPr lang="en-US" sz="2000" dirty="0"/>
              <a:t>Language trainings programs should be aimed at increasing the proficiency of UK employees in German language</a:t>
            </a:r>
          </a:p>
          <a:p>
            <a:r>
              <a:rPr lang="en-US" sz="2000" dirty="0"/>
              <a:t>This will help in effective communications.</a:t>
            </a:r>
          </a:p>
          <a:p>
            <a:r>
              <a:rPr lang="en-US" sz="2000" dirty="0"/>
              <a:t>Smooth transition to offices in Germany</a:t>
            </a:r>
          </a:p>
          <a:p>
            <a:r>
              <a:rPr lang="en-US" sz="2000" dirty="0"/>
              <a:t>Make business relations</a:t>
            </a:r>
          </a:p>
          <a:p>
            <a:r>
              <a:rPr lang="en-US" sz="2000" dirty="0"/>
              <a:t>Get a litter understanding of German customs</a:t>
            </a: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234393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7DEE4-5222-A379-6EE6-942BF6E7DBB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IN" sz="3200" b="1" dirty="0" err="1"/>
              <a:t>Cro</a:t>
            </a:r>
            <a:r>
              <a:rPr lang="en-IN" sz="4000" b="1" dirty="0" err="1">
                <a:solidFill>
                  <a:schemeClr val="bg1"/>
                </a:solidFill>
              </a:rPr>
              <a:t>CROSS</a:t>
            </a:r>
            <a:r>
              <a:rPr lang="en-IN" sz="4000" b="1" dirty="0">
                <a:solidFill>
                  <a:schemeClr val="bg1"/>
                </a:solidFill>
              </a:rPr>
              <a:t> CULTURAL TRAINING</a:t>
            </a:r>
            <a:endParaRPr lang="en-IN" sz="4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C3214-B8FB-EAA0-887E-F76E782D427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IN" sz="2000" dirty="0"/>
              <a:t>Provide cross cultural trainings to employees to help them get acquainted with German culture.</a:t>
            </a:r>
          </a:p>
          <a:p>
            <a:r>
              <a:rPr lang="en-IN" sz="2000" dirty="0"/>
              <a:t>Understand German cultural norms.</a:t>
            </a:r>
          </a:p>
          <a:p>
            <a:r>
              <a:rPr lang="en-IN" sz="2000" dirty="0"/>
              <a:t>Reduce the cultural shock phase</a:t>
            </a:r>
          </a:p>
          <a:p>
            <a:r>
              <a:rPr lang="en-IN" sz="2000" dirty="0"/>
              <a:t>Adjust to new communication style</a:t>
            </a:r>
          </a:p>
          <a:p>
            <a:r>
              <a:rPr lang="en-IN" sz="2000" dirty="0"/>
              <a:t>Learn German: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600" dirty="0"/>
              <a:t>Work values,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600" dirty="0"/>
              <a:t>Etiquette, and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600" dirty="0"/>
              <a:t>Social norms</a:t>
            </a:r>
          </a:p>
          <a:p>
            <a:r>
              <a:rPr lang="en-IN" sz="2000" dirty="0"/>
              <a:t>Recognize cultural sensitivity </a:t>
            </a:r>
          </a:p>
          <a:p>
            <a:r>
              <a:rPr lang="en-IN" sz="2000" dirty="0"/>
              <a:t>Appreciate local culture</a:t>
            </a:r>
          </a:p>
          <a:p>
            <a:pPr marL="0" indent="0">
              <a:buNone/>
            </a:pPr>
            <a:r>
              <a:rPr lang="en-IN" sz="2000" b="1" dirty="0"/>
              <a:t> 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25045886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B2C9E-152D-9F3F-57F6-877B13FB9072}"/>
              </a:ext>
            </a:extLst>
          </p:cNvPr>
          <p:cNvSpPr>
            <a:spLocks noGrp="1"/>
          </p:cNvSpPr>
          <p:nvPr>
            <p:ph type="title"/>
          </p:nvPr>
        </p:nvSpPr>
        <p:spPr bwMode="gray"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GERMAN WORK POLICIES  </a:t>
            </a:r>
            <a:endParaRPr lang="en-IN" sz="36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8CD02-C564-FF0B-F825-D5FB49DA15F8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IN" dirty="0"/>
              <a:t>The UK  firm should revise work policies to adjust to German policies</a:t>
            </a:r>
          </a:p>
          <a:p>
            <a:pPr lvl="1"/>
            <a:r>
              <a:rPr lang="en-IN" sz="2000" dirty="0"/>
              <a:t>Keep the work up to the official working hours only</a:t>
            </a:r>
          </a:p>
          <a:p>
            <a:pPr lvl="1"/>
            <a:r>
              <a:rPr lang="en-IN" sz="2000" dirty="0"/>
              <a:t>Revise working hours according to the German labour laws</a:t>
            </a:r>
          </a:p>
          <a:p>
            <a:pPr lvl="1"/>
            <a:r>
              <a:rPr lang="en-IN" sz="2000" dirty="0"/>
              <a:t>Adapt flexible and hybrid work </a:t>
            </a:r>
            <a:r>
              <a:rPr lang="en-IN" sz="2000" dirty="0" err="1"/>
              <a:t>arramgements</a:t>
            </a:r>
            <a:endParaRPr lang="en-IN" sz="2000" dirty="0"/>
          </a:p>
          <a:p>
            <a:pPr lvl="1"/>
            <a:r>
              <a:rPr lang="en-IN" sz="2000" dirty="0"/>
              <a:t>Negotiation style, leadership style and meeting policies should be aligned with German practices.</a:t>
            </a:r>
          </a:p>
          <a:p>
            <a:pPr lvl="1"/>
            <a:endParaRPr lang="en-IN" sz="2000" dirty="0"/>
          </a:p>
          <a:p>
            <a:pPr lvl="1"/>
            <a:endParaRPr lang="en-IN" dirty="0"/>
          </a:p>
          <a:p>
            <a:pPr lvl="1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90208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7FCD3-463C-16F3-D14A-64707DA1EFC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Diversity and Inclusion Initiatives:</a:t>
            </a:r>
            <a:endParaRPr lang="en-IN" sz="36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6B36E-49F1-BB97-F29E-FFC46D6F524E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IN" sz="2400" dirty="0"/>
          </a:p>
          <a:p>
            <a:r>
              <a:rPr lang="en-IN" sz="2400" dirty="0"/>
              <a:t>Conduct workshops to educate employee on the importance of diversity in workplaces</a:t>
            </a:r>
          </a:p>
          <a:p>
            <a:r>
              <a:rPr lang="en-IN" sz="2400" dirty="0"/>
              <a:t>Promote understanding of different cultural appreciation</a:t>
            </a:r>
          </a:p>
          <a:p>
            <a:r>
              <a:rPr lang="en-IN" sz="2400" dirty="0"/>
              <a:t>Establish inclusive hiring practices</a:t>
            </a:r>
          </a:p>
          <a:p>
            <a:r>
              <a:rPr lang="en-IN" sz="2400" dirty="0"/>
              <a:t>Organize employee resource groups to provide a platform for different needs and requirements of employees.</a:t>
            </a:r>
          </a:p>
          <a:p>
            <a:r>
              <a:rPr lang="en-IN" sz="2400" dirty="0"/>
              <a:t>Arrange workshops to raise awareness </a:t>
            </a:r>
            <a:r>
              <a:rPr lang="en-US" sz="2400" dirty="0"/>
              <a:t>on typical misconceptions and stereotypes to promote tolerant work environment</a:t>
            </a: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6661830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CULTURAL LIASION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rgbClr val="FFFF99"/>
          </a:solidFill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sz="2400" dirty="0"/>
              <a:t>Designate Cultural Liaisons to ensure easy transition</a:t>
            </a:r>
          </a:p>
          <a:p>
            <a:r>
              <a:rPr lang="en-US" sz="2400" dirty="0"/>
              <a:t>Liaison should have thorough understanding and knowledge of German and UK cultures</a:t>
            </a:r>
          </a:p>
          <a:p>
            <a:r>
              <a:rPr lang="en-US" sz="2400" dirty="0"/>
              <a:t>Selects individual with competency in German and English language</a:t>
            </a:r>
          </a:p>
          <a:p>
            <a:r>
              <a:rPr lang="en-US" sz="2400" dirty="0"/>
              <a:t>Individual having worked in both the work environment should be preferred</a:t>
            </a:r>
          </a:p>
          <a:p>
            <a:r>
              <a:rPr lang="en-US" sz="2400" dirty="0"/>
              <a:t>German professional having a deeper understanding of business </a:t>
            </a:r>
            <a:r>
              <a:rPr lang="en-US" sz="2400" dirty="0" err="1"/>
              <a:t>pratices</a:t>
            </a:r>
            <a:r>
              <a:rPr lang="en-US" sz="2400" dirty="0"/>
              <a:t> and other relevant frameworks</a:t>
            </a:r>
          </a:p>
        </p:txBody>
      </p:sp>
    </p:spTree>
    <p:extLst>
      <p:ext uri="{BB962C8B-B14F-4D97-AF65-F5344CB8AC3E}">
        <p14:creationId xmlns:p14="http://schemas.microsoft.com/office/powerpoint/2010/main" val="2858941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9645" y="163108"/>
            <a:ext cx="6762307" cy="974578"/>
          </a:xfrm>
          <a:solidFill>
            <a:schemeClr val="tx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1818" y="1541722"/>
            <a:ext cx="6189810" cy="464642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55181" y="1924494"/>
            <a:ext cx="5263117" cy="369331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Establishing management office in Germany will significantly  increase presence of the firm in Europe </a:t>
            </a:r>
          </a:p>
          <a:p>
            <a:endParaRPr lang="en-US" dirty="0"/>
          </a:p>
          <a:p>
            <a:r>
              <a:rPr lang="en-US" dirty="0"/>
              <a:t>However differences in culture, languages, ethnic make ups, work culture and business practices my pose challenges.</a:t>
            </a:r>
          </a:p>
          <a:p>
            <a:endParaRPr lang="en-US" dirty="0"/>
          </a:p>
          <a:p>
            <a:r>
              <a:rPr lang="en-US" dirty="0"/>
              <a:t>It is important to understand and identify these differences so that effective policies  can be developed to facilitate  a positive and productive work environment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934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B2EC6-EA1A-E791-818E-73FB2D3E0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8662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REFERENCES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C69E3-63F8-A4AA-468B-23B7BBD7FA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3061"/>
            <a:ext cx="10515600" cy="435133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IN" sz="2000" dirty="0" err="1"/>
              <a:t>Budzanowska-Drzewiecka</a:t>
            </a:r>
            <a:r>
              <a:rPr lang="en-IN" sz="2000" dirty="0"/>
              <a:t> M., </a:t>
            </a:r>
            <a:r>
              <a:rPr lang="en-IN" sz="2000" dirty="0" err="1"/>
              <a:t>Marcinkowski</a:t>
            </a:r>
            <a:r>
              <a:rPr lang="en-IN" sz="2000" dirty="0"/>
              <a:t> A.S., </a:t>
            </a:r>
            <a:r>
              <a:rPr lang="en-IN" sz="2000" dirty="0" err="1"/>
              <a:t>Motyl</a:t>
            </a:r>
            <a:r>
              <a:rPr lang="en-IN" sz="2000" dirty="0"/>
              <a:t>-Adamczyk A. (2016), </a:t>
            </a:r>
            <a:r>
              <a:rPr lang="en-IN" sz="2000" dirty="0" err="1"/>
              <a:t>Różnice</a:t>
            </a:r>
            <a:r>
              <a:rPr lang="en-IN" sz="2000" dirty="0"/>
              <a:t> </a:t>
            </a:r>
            <a:r>
              <a:rPr lang="en-IN" sz="2000" dirty="0" err="1"/>
              <a:t>kulturowe</a:t>
            </a:r>
            <a:r>
              <a:rPr lang="en-IN" sz="2000" dirty="0"/>
              <a:t> w </a:t>
            </a:r>
            <a:r>
              <a:rPr lang="en-IN" sz="2000" dirty="0" err="1"/>
              <a:t>komunikacji</a:t>
            </a:r>
            <a:r>
              <a:rPr lang="en-IN" sz="2000" dirty="0"/>
              <a:t> </a:t>
            </a:r>
            <a:r>
              <a:rPr lang="en-IN" sz="2000" dirty="0" err="1"/>
              <a:t>biznesowej</a:t>
            </a:r>
            <a:r>
              <a:rPr lang="en-IN" sz="2000" dirty="0"/>
              <a:t> (Cultural differences in business </a:t>
            </a:r>
            <a:r>
              <a:rPr lang="en-IN" sz="2000" dirty="0" err="1"/>
              <a:t>comunication</a:t>
            </a:r>
            <a:r>
              <a:rPr lang="en-IN" sz="2000" dirty="0"/>
              <a:t>), </a:t>
            </a:r>
            <a:r>
              <a:rPr lang="en-IN" sz="2000" dirty="0" err="1"/>
              <a:t>Wydawnictwo</a:t>
            </a:r>
            <a:r>
              <a:rPr lang="en-IN" sz="2000" dirty="0"/>
              <a:t> </a:t>
            </a:r>
            <a:r>
              <a:rPr lang="en-IN" sz="2000" dirty="0" err="1"/>
              <a:t>Uniwersytetu</a:t>
            </a:r>
            <a:r>
              <a:rPr lang="en-IN" sz="2000" dirty="0"/>
              <a:t> </a:t>
            </a:r>
            <a:r>
              <a:rPr lang="en-IN" sz="2000" dirty="0" err="1"/>
              <a:t>Jagiellońskiego</a:t>
            </a:r>
            <a:r>
              <a:rPr lang="en-IN" sz="2000" dirty="0"/>
              <a:t>, Kraków</a:t>
            </a:r>
          </a:p>
          <a:p>
            <a:r>
              <a:rPr lang="en-US" sz="2000" dirty="0" err="1"/>
              <a:t>Twarowska</a:t>
            </a:r>
            <a:r>
              <a:rPr lang="en-US" sz="2000" dirty="0"/>
              <a:t>, K. and </a:t>
            </a:r>
            <a:r>
              <a:rPr lang="en-US" sz="2000" dirty="0" err="1"/>
              <a:t>Kąkol</a:t>
            </a:r>
            <a:r>
              <a:rPr lang="en-US" sz="2000" dirty="0"/>
              <a:t>, M., 2013, June. International business strategy-reasons and forms of expansion into foreign markets. In </a:t>
            </a:r>
            <a:r>
              <a:rPr lang="en-US" sz="2000" i="1" dirty="0"/>
              <a:t>Manage. Know. Learn. Int. Conf</a:t>
            </a:r>
            <a:r>
              <a:rPr lang="en-US" sz="2000" dirty="0"/>
              <a:t> (pp. 1005-1011).</a:t>
            </a:r>
          </a:p>
          <a:p>
            <a:r>
              <a:rPr lang="en-US" sz="2000" dirty="0" err="1"/>
              <a:t>Rosettastone</a:t>
            </a:r>
            <a:r>
              <a:rPr lang="en-US" sz="2000" dirty="0"/>
              <a:t>.(n.d.). English Is A Germanic Language. Available at: https://www.rosettastone.eu/is-english-a-germanic-language/</a:t>
            </a:r>
          </a:p>
          <a:p>
            <a:r>
              <a:rPr lang="en-US" sz="2000" dirty="0"/>
              <a:t>ONS. 2022. Ethnic group, England and Wales: Census 2021.Avaoilable at: https://www.ons.gov.uk/peoplepopulationandcommunity/culturalidentity/ethnicity/bulletins/ethnicgroupenglandandwales/census2021</a:t>
            </a:r>
          </a:p>
          <a:p>
            <a:r>
              <a:rPr lang="en-US" sz="2000" dirty="0" err="1"/>
              <a:t>Goodwille</a:t>
            </a:r>
            <a:r>
              <a:rPr lang="en-US" sz="2000" dirty="0"/>
              <a:t>. 2020. Differences between German and British Work Culture. Available at: https://goodwille.com/german-british-culture/</a:t>
            </a:r>
          </a:p>
          <a:p>
            <a:endParaRPr lang="en-US" sz="2000" dirty="0"/>
          </a:p>
          <a:p>
            <a:endParaRPr lang="en-IN" sz="1400" dirty="0"/>
          </a:p>
          <a:p>
            <a:endParaRPr lang="en-US" sz="2000" dirty="0"/>
          </a:p>
          <a:p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1968723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1091</Words>
  <Application>Microsoft Office PowerPoint</Application>
  <PresentationFormat>Widescreen</PresentationFormat>
  <Paragraphs>180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Office Theme</vt:lpstr>
      <vt:lpstr>Establishing Office in Germany</vt:lpstr>
      <vt:lpstr>INTRODUCTION</vt:lpstr>
      <vt:lpstr>DIFFERENT FACTORS</vt:lpstr>
      <vt:lpstr>UK and GERMANY</vt:lpstr>
      <vt:lpstr>LANGUAGE</vt:lpstr>
      <vt:lpstr>ETHNIC MAKEUP</vt:lpstr>
      <vt:lpstr>SOCIAL STRUCTURES MAKEUP</vt:lpstr>
      <vt:lpstr>RELIGIOUS VALUES</vt:lpstr>
      <vt:lpstr>Business- and Work-Related Attitudes</vt:lpstr>
      <vt:lpstr>SIMILARITIES</vt:lpstr>
      <vt:lpstr>RECOMENDATIONS</vt:lpstr>
      <vt:lpstr>CroCROSS CULTURAL TRAINING</vt:lpstr>
      <vt:lpstr>GERMAN WORK POLICIES  </vt:lpstr>
      <vt:lpstr>Diversity and Inclusion Initiatives:</vt:lpstr>
      <vt:lpstr>CULTURAL LIASION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Establishing Office in Germany</dc:title>
  <cp:lastModifiedBy>Viktoriya Nikolaeva Koleva (2111874)</cp:lastModifiedBy>
  <cp:revision>1</cp:revision>
  <dcterms:modified xsi:type="dcterms:W3CDTF">2023-11-24T14:55:43Z</dcterms:modified>
</cp:coreProperties>
</file>