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81" r:id="rId6"/>
    <p:sldId id="379" r:id="rId7"/>
    <p:sldId id="380" r:id="rId8"/>
    <p:sldId id="381" r:id="rId9"/>
    <p:sldId id="382" r:id="rId10"/>
    <p:sldId id="383" r:id="rId11"/>
    <p:sldId id="384" r:id="rId12"/>
    <p:sldId id="350" r:id="rId13"/>
    <p:sldId id="385" r:id="rId14"/>
    <p:sldId id="386" r:id="rId15"/>
    <p:sldId id="387" r:id="rId16"/>
    <p:sldId id="388" r:id="rId17"/>
    <p:sldId id="389" r:id="rId18"/>
    <p:sldId id="390" r:id="rId19"/>
    <p:sldId id="391" r:id="rId20"/>
    <p:sldId id="393" r:id="rId21"/>
    <p:sldId id="394" r:id="rId22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Trebuchet MS" panose="020B0603020202020204" pitchFamily="34" charset="0"/>
      <p:regular r:id="rId29"/>
      <p:bold r:id="rId30"/>
      <p:italic r:id="rId31"/>
      <p:boldItalic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 Martin" initials="DM" lastIdx="1" clrIdx="0">
    <p:extLst>
      <p:ext uri="{19B8F6BF-5375-455C-9EA6-DF929625EA0E}">
        <p15:presenceInfo xmlns:p15="http://schemas.microsoft.com/office/powerpoint/2012/main" userId="S-1-5-21-809251214-2178901256-4152538893-2730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CDE092-E812-43DF-81B9-BA5E29B82A15}" v="4" dt="2022-03-02T13:54:44.7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 autoAdjust="0"/>
    <p:restoredTop sz="84464" autoAdjust="0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2.fntdata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1.fntdata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32" Type="http://schemas.openxmlformats.org/officeDocument/2006/relationships/font" Target="fonts/font8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4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7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 for joining us for the sports trauma management module online edition. This will be a whistle stop tour through the content associated with exposure, environment and everything else. This will be in additional session, to a practical session where we look at the application of some of the theoretical principles. 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2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Closed femur fracture</a:t>
            </a:r>
            <a:r>
              <a:rPr lang="en-GB" baseline="0" dirty="0"/>
              <a:t> 1.5L loss. Doubled in Open # (class 3 </a:t>
            </a:r>
            <a:r>
              <a:rPr lang="en-GB" baseline="0" dirty="0" err="1"/>
              <a:t>Haemorr</a:t>
            </a:r>
            <a:r>
              <a:rPr lang="en-GB" baseline="0" dirty="0"/>
              <a:t> </a:t>
            </a:r>
            <a:r>
              <a:rPr lang="en-GB" baseline="0" dirty="0" err="1"/>
              <a:t>ShocK</a:t>
            </a:r>
            <a:r>
              <a:rPr lang="en-GB" baseline="0" dirty="0"/>
              <a:t>).  Management as per Circulation.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138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Closed femur fracture</a:t>
            </a:r>
            <a:r>
              <a:rPr lang="en-GB" baseline="0" dirty="0"/>
              <a:t> 1.5L loss. Doubled in Open # (class 3 </a:t>
            </a:r>
            <a:r>
              <a:rPr lang="en-GB" baseline="0" dirty="0" err="1"/>
              <a:t>Haemorr</a:t>
            </a:r>
            <a:r>
              <a:rPr lang="en-GB" baseline="0" dirty="0"/>
              <a:t> </a:t>
            </a:r>
            <a:r>
              <a:rPr lang="en-GB" baseline="0" dirty="0" err="1"/>
              <a:t>ShocK</a:t>
            </a:r>
            <a:r>
              <a:rPr lang="en-GB" baseline="0" dirty="0"/>
              <a:t>).  Management as per Circulation. Check Radial Pulse.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01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Closed femur fracture</a:t>
            </a:r>
            <a:r>
              <a:rPr lang="en-GB" baseline="0" dirty="0"/>
              <a:t> 1.5L loss. Doubled in Open # (class 3 </a:t>
            </a:r>
            <a:r>
              <a:rPr lang="en-GB" baseline="0" dirty="0" err="1"/>
              <a:t>Haemorr</a:t>
            </a:r>
            <a:r>
              <a:rPr lang="en-GB" baseline="0" dirty="0"/>
              <a:t> </a:t>
            </a:r>
            <a:r>
              <a:rPr lang="en-GB" baseline="0" dirty="0" err="1"/>
              <a:t>ShocK</a:t>
            </a:r>
            <a:r>
              <a:rPr lang="en-GB" baseline="0" dirty="0"/>
              <a:t>).  Management as per Circulation. Check Radial Pulse.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985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Gunshot – stellar/linear</a:t>
            </a:r>
          </a:p>
          <a:p>
            <a:r>
              <a:rPr lang="en-GB" dirty="0"/>
              <a:t>Indirect and Direct stop of bleeding (indirect</a:t>
            </a:r>
            <a:r>
              <a:rPr lang="en-GB" baseline="0" dirty="0"/>
              <a:t> via arterial sources above problem, or local pressure)</a:t>
            </a:r>
          </a:p>
          <a:p>
            <a:r>
              <a:rPr lang="en-GB" baseline="0" dirty="0"/>
              <a:t>Local anaesthesia is via 23/25G needle, lasts 30-60 </a:t>
            </a:r>
            <a:r>
              <a:rPr lang="en-GB" baseline="0" dirty="0" err="1"/>
              <a:t>mins</a:t>
            </a:r>
            <a:r>
              <a:rPr lang="en-GB" baseline="0" dirty="0"/>
              <a:t> and is blocking nerve</a:t>
            </a:r>
          </a:p>
          <a:p>
            <a:r>
              <a:rPr lang="en-GB" baseline="0" dirty="0"/>
              <a:t>#  impulse transmission..</a:t>
            </a:r>
          </a:p>
          <a:p>
            <a:r>
              <a:rPr lang="en-GB" baseline="0" dirty="0" err="1"/>
              <a:t>Specfic</a:t>
            </a:r>
            <a:r>
              <a:rPr lang="en-GB" baseline="0" dirty="0"/>
              <a:t> areas to avoid – eyes/ears/lips/ forearm</a:t>
            </a:r>
          </a:p>
          <a:p>
            <a:r>
              <a:rPr lang="en-GB" baseline="0" dirty="0"/>
              <a:t>Suturing guide is on the pdfs</a:t>
            </a:r>
          </a:p>
          <a:p>
            <a:r>
              <a:rPr lang="en-GB" baseline="0" dirty="0"/>
              <a:t>Two things to watch in wounds</a:t>
            </a:r>
          </a:p>
          <a:p>
            <a:r>
              <a:rPr lang="en-GB" baseline="0" dirty="0" err="1"/>
              <a:t>Inadine</a:t>
            </a:r>
            <a:r>
              <a:rPr lang="en-GB" baseline="0" dirty="0"/>
              <a:t> dressings – may give anaphylaxis reaction and hyper sensitivity reaction to </a:t>
            </a:r>
            <a:r>
              <a:rPr lang="en-GB" baseline="0" dirty="0" err="1"/>
              <a:t>chlorophenicol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999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Asthma</a:t>
            </a:r>
            <a:r>
              <a:rPr lang="en-GB" baseline="0" dirty="0"/>
              <a:t> effects 6-13% of population</a:t>
            </a:r>
          </a:p>
          <a:p>
            <a:r>
              <a:rPr lang="en-GB" baseline="0" dirty="0"/>
              <a:t>Exercise induced in 90% within 15mins of exercise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18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Asthma</a:t>
            </a:r>
            <a:r>
              <a:rPr lang="en-GB" baseline="0" dirty="0"/>
              <a:t> effects 6-13% of population</a:t>
            </a:r>
          </a:p>
          <a:p>
            <a:r>
              <a:rPr lang="en-GB" baseline="0" dirty="0"/>
              <a:t>Exercise induced in 90% within 15mins of exercise</a:t>
            </a:r>
          </a:p>
          <a:p>
            <a:r>
              <a:rPr lang="en-GB" baseline="0" dirty="0"/>
              <a:t>The Steroids – offer a delayed effect?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205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Neuroglycopenia</a:t>
            </a:r>
            <a:endParaRPr lang="en-GB" dirty="0"/>
          </a:p>
          <a:p>
            <a:r>
              <a:rPr lang="en-GB" dirty="0" err="1"/>
              <a:t>Tachy</a:t>
            </a:r>
            <a:r>
              <a:rPr lang="en-GB" dirty="0"/>
              <a:t> &gt; 100bpm</a:t>
            </a:r>
          </a:p>
          <a:p>
            <a:r>
              <a:rPr lang="en-GB" dirty="0"/>
              <a:t>Low is worse</a:t>
            </a:r>
            <a:r>
              <a:rPr lang="en-GB" baseline="0" dirty="0"/>
              <a:t> than high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Over 2 million people in England are living with diabetes. Many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have the condition but don’t know it. Type 1 and type 2 are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most common forms. The causes of both types are different,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but both result in too much glucose in the blood.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Type 1 diabetes is caused by the body’s failure to produce insulin.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Insulin is the hormone released by the pancreas to help control sugar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levels in the blood. It is sometimes called juvenile diabetes or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earlyonset</a:t>
            </a:r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diabetes because it usually appears before the age of 40.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Type 2 diabetes is caused by the body not producing enough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insulin or not using what it produces effectively. It’s the most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common form and accounts for around 90% of all diabetes.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Diabetes can increase the risk of developing other conditions,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such as heart disease. It can be managed effectively and many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people with diabetes lead a healthy, active life.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Hypoglycaemia is fairly common in sport and is due to imbalance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between training and nutrition but influenced by external factors,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such as heat and altitude. It can be prevented by adequate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training and ingesting an appropriate carbohydrate meal but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be stimulated by eating carbohydrates of a high glycaemic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index (GI) close to the start of exercise. Hypoglycaemia will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usually present as fatigue and the player will cease exercising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but it can impair thermoregulation and predispose to muscle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tendon injury. It is easily remedied by the administration of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carbohydrate, preferably in the form of glucose.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a diabetic, especially one who is insulin-dependent,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hypoglycaemia can be much more rapid in onset and lead to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collapse. The early manifestations will often include;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311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is a condition that causes a person to have repeated fits.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medical term for an epileptic fit is “seizure”.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usually begins during childhood, although it can start at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age. Around one in every 280 children is affected by epilepsy.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 studies exist to suggest that even contact sports exacerbate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seizures. There is ample evidence to show that exercise reduces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 frequency. However, it would seem prudent to consult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the responsible neurologist of any prospective player with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poorly controlled epilepsy prior to sanctioning participation.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fits are self-limiting and require no treatment, except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ensure that the player has an airway, RR and HR (ABC)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is positioned to avoid injury. If, however, a seizure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prolonged, respiration should be supported by oxygen,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possibility of hypoglycaemia considered and thought given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the use of Lorazepam or Diazepam. Lorazepam must be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given intravenously, as can Diazepam but, if injecting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latter, the emulsion form should be used to prevent venous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thrombophlebitis. The use of Diazepam rectal solution is often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simpler and more practical. All players requiring treatment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status epilepticus must be transferred to hospital by ambulance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soon as feasible.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following a head injury indicates the need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hospitalisation and investigation. Immediate treatment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unnecessary unless the aforementioned scenario arises.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NOTE THE DIFFERENCE BETWEEN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an Epileptic seizure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 concussive convulsion, the latter of which is due to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initial head injury, but can be prolonged if co-existing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 is present,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hypoxic convulsion (due to an occluded airway in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unconscious player) 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NOT ASSUME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every seizure is an epileptic event unless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player is a known sufferer. The majority of seizures you will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 presented with on the football field are due to either a HI 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prolonged seizures medicines maybe required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6196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is a condition that causes a person to have repeated fits.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medical term for an epileptic fit is “seizure”.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usually begins during childhood, although it can start at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age. Around one in every 280 children is affected by epilepsy.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 studies exist to suggest that even contact sports exacerbate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seizures. There is ample evidence to show that exercise reduces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 frequency. However, it would seem prudent to consult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the responsible neurologist of any prospective player with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poorly controlled epilepsy prior to sanctioning participation.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fits are self-limiting and require no treatment, except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ensure that the player has an airway, RR and HR (ABC)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is positioned to avoid injury. If, however, a seizure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prolonged, respiration should be supported by oxygen,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possibility of hypoglycaemia considered and thought given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the use of Lorazepam or Diazepam. Lorazepam must be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given intravenously, as can Diazepam but, if injecting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latter, the emulsion form should be used to prevent venous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thrombophlebitis. The use of Diazepam rectal solution is often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simpler and more practical. All players requiring treatment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status epilepticus must be transferred to hospital by ambulance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soon as feasible.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following a head injury indicates the need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hospitalisation and investigation. Immediate treatment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unnecessary unless the aforementioned scenario arises.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NOTE THE DIFFERENCE BETWEEN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an Epileptic seizure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 concussive convulsion, the latter of which is due to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initial head injury, but can be prolonged if co-existing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 is present,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hypoxic convulsion (due to an occluded airway in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unconscious player) 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NOT ASSUME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every seizure is an epileptic event unless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player is a known sufferer. The majority of seizures you will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 presented with on the football field are due to either a HI 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81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Cool</a:t>
            </a:r>
            <a:r>
              <a:rPr lang="en-GB" baseline="0" dirty="0"/>
              <a:t> IV fluids can effect the clotting in an acid environment which leads to big problems</a:t>
            </a:r>
          </a:p>
          <a:p>
            <a:r>
              <a:rPr lang="en-GB" dirty="0" err="1"/>
              <a:t>Pyretics</a:t>
            </a:r>
            <a:r>
              <a:rPr lang="en-GB" dirty="0"/>
              <a:t> increase bleeding</a:t>
            </a:r>
            <a:r>
              <a:rPr lang="en-GB" baseline="0" dirty="0"/>
              <a:t> and reduce coagulation.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2540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Cool</a:t>
            </a:r>
            <a:r>
              <a:rPr lang="en-GB" baseline="0" dirty="0"/>
              <a:t> IV fluids can effect the clotting in an acid environment which leads to big problems</a:t>
            </a:r>
          </a:p>
          <a:p>
            <a:r>
              <a:rPr lang="en-GB" dirty="0" err="1"/>
              <a:t>Pyretics</a:t>
            </a:r>
            <a:r>
              <a:rPr lang="en-GB" dirty="0"/>
              <a:t> increase bleeding</a:t>
            </a:r>
            <a:r>
              <a:rPr lang="en-GB" baseline="0" dirty="0"/>
              <a:t> and reduce coagulation.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3978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COPD – o2 reduces RR increases CO2 increases</a:t>
            </a:r>
            <a:r>
              <a:rPr lang="en-GB" baseline="0" dirty="0"/>
              <a:t> acidosis and leads to death.  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o2 can be given in COPD patients but it needs to be managed  </a:t>
            </a:r>
          </a:p>
          <a:p>
            <a:pPr marL="0" indent="0">
              <a:buFontTx/>
              <a:buNone/>
            </a:pP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0334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alternative to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Entonox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Penthox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Methoxyflurane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this is a licensed and a third anaesthetic and can be used for chest and facial injuries but not had injuries. It provides 25-30mins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analgesia and maybe doubled up to provide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hour of analgesia.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It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be used abroad. A recent study looking at the effectiveness of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Penthox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versus enter knocks by Porter at owl 2017 showed that there was no difference in outcomes in relation to pain relief.</a:t>
            </a:r>
          </a:p>
          <a:p>
            <a:r>
              <a:rPr lang="en-GB" dirty="0"/>
              <a:t>Blow out fractures in face not good with </a:t>
            </a:r>
            <a:r>
              <a:rPr lang="en-GB" dirty="0" err="1"/>
              <a:t>entenox</a:t>
            </a:r>
            <a:endParaRPr lang="en-GB" dirty="0"/>
          </a:p>
          <a:p>
            <a:r>
              <a:rPr lang="en-GB" dirty="0" err="1"/>
              <a:t>Entenox</a:t>
            </a:r>
            <a:r>
              <a:rPr lang="en-GB" dirty="0"/>
              <a:t> illegal in some countries.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987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Exposure, Environment and Everything else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01"/>
    </mc:Choice>
    <mc:Fallback xmlns="">
      <p:transition spd="slow" advTm="580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76593" y="1666985"/>
            <a:ext cx="6048672" cy="367240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Closed – clean break, no complications</a:t>
            </a:r>
          </a:p>
          <a:p>
            <a:r>
              <a:rPr lang="en-GB" dirty="0"/>
              <a:t>Open – Skin broken, possible </a:t>
            </a:r>
            <a:r>
              <a:rPr lang="en-GB" dirty="0" err="1"/>
              <a:t>protusion</a:t>
            </a:r>
            <a:r>
              <a:rPr lang="en-GB" dirty="0"/>
              <a:t>, infection risk</a:t>
            </a:r>
          </a:p>
          <a:p>
            <a:r>
              <a:rPr lang="en-GB" dirty="0"/>
              <a:t>Complicated – neurovascular status has been compromised</a:t>
            </a:r>
          </a:p>
          <a:p>
            <a:r>
              <a:rPr lang="en-GB" dirty="0"/>
              <a:t>Green Stick – Bone split not severed. Children.  Not to be missed</a:t>
            </a:r>
          </a:p>
          <a:p>
            <a:r>
              <a:rPr lang="en-GB" dirty="0"/>
              <a:t>Stress # - Repetition. </a:t>
            </a:r>
            <a:r>
              <a:rPr lang="en-GB" dirty="0" err="1"/>
              <a:t>Microfracture</a:t>
            </a:r>
            <a:r>
              <a:rPr lang="en-GB" dirty="0"/>
              <a:t> eventually lead to bone break 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83568" y="4886439"/>
            <a:ext cx="6048672" cy="86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Complications – haemorrhage, nerve and muscle damage, fat embolism, necrosis and infection.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Fracture (#) Types</a:t>
            </a:r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76593" y="1666985"/>
            <a:ext cx="1735167" cy="5856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Where?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2303748" y="1805283"/>
            <a:ext cx="6048672" cy="1099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Dislocation – Patella, Shoulder, Jaw, Thumb, Finger.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# Dislocations – Ankle, Shoulder, Jaw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Dislocation and # Dislocations 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539552" y="3045217"/>
            <a:ext cx="825361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Care must be taken and if in doubt dislocations must be dealt like #’s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651800" y="3909313"/>
            <a:ext cx="1735167" cy="102688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Signs and Symptoms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2303748" y="3793722"/>
            <a:ext cx="3420380" cy="15074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92D050"/>
                </a:solidFill>
              </a:rPr>
              <a:t>Pain</a:t>
            </a:r>
          </a:p>
          <a:p>
            <a:r>
              <a:rPr lang="en-GB" sz="2400" dirty="0">
                <a:solidFill>
                  <a:srgbClr val="92D050"/>
                </a:solidFill>
              </a:rPr>
              <a:t>Loss/ No Movement</a:t>
            </a:r>
          </a:p>
          <a:p>
            <a:r>
              <a:rPr lang="en-GB" sz="2400" dirty="0">
                <a:solidFill>
                  <a:srgbClr val="92D050"/>
                </a:solidFill>
              </a:rPr>
              <a:t>Deformity/ Oedema/</a:t>
            </a:r>
            <a:r>
              <a:rPr lang="en-GB" sz="2400" dirty="0" err="1">
                <a:solidFill>
                  <a:srgbClr val="92D050"/>
                </a:solidFill>
              </a:rPr>
              <a:t>Assymetry</a:t>
            </a:r>
            <a:endParaRPr lang="en-GB" sz="2400" dirty="0">
              <a:solidFill>
                <a:srgbClr val="92D050"/>
              </a:solidFill>
            </a:endParaRPr>
          </a:p>
          <a:p>
            <a:r>
              <a:rPr lang="en-GB" sz="2400" dirty="0">
                <a:solidFill>
                  <a:srgbClr val="92D050"/>
                </a:solidFill>
              </a:rPr>
              <a:t>Shortening of limb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5107446" y="3851518"/>
            <a:ext cx="3420380" cy="15074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92D050"/>
                </a:solidFill>
              </a:rPr>
              <a:t>Tenderness</a:t>
            </a:r>
          </a:p>
          <a:p>
            <a:r>
              <a:rPr lang="en-GB" sz="2400" dirty="0">
                <a:solidFill>
                  <a:srgbClr val="92D050"/>
                </a:solidFill>
              </a:rPr>
              <a:t>Crepitus</a:t>
            </a:r>
          </a:p>
          <a:p>
            <a:r>
              <a:rPr lang="en-GB" sz="2400" dirty="0">
                <a:solidFill>
                  <a:srgbClr val="92D050"/>
                </a:solidFill>
              </a:rPr>
              <a:t>Reduced weight bearing</a:t>
            </a:r>
          </a:p>
          <a:p>
            <a:r>
              <a:rPr lang="en-GB" sz="2400" dirty="0" err="1">
                <a:solidFill>
                  <a:srgbClr val="92D050"/>
                </a:solidFill>
              </a:rPr>
              <a:t>Parathesia</a:t>
            </a:r>
            <a:endParaRPr lang="en-GB" sz="2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20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69618" y="1564257"/>
            <a:ext cx="7700620" cy="1099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Management SABCDE and MILS would detect significant blood loss from a major limb fracture 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Management 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69618" y="2412509"/>
            <a:ext cx="8253610" cy="10647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Be aware if distracting injury – Keep MILS in place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If ABC ok, move to D and 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If in doubt, Splint them out!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656152" y="3440523"/>
            <a:ext cx="7516248" cy="671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DON’T MOVE THEM – assess first</a:t>
            </a:r>
          </a:p>
          <a:p>
            <a:pPr marL="0" indent="0">
              <a:buFont typeface="Arial" pitchFamily="34" charset="0"/>
              <a:buNone/>
            </a:pP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611560" y="4112338"/>
            <a:ext cx="4824536" cy="123834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CONSIDER PAIN RELIEF</a:t>
            </a:r>
          </a:p>
          <a:p>
            <a:pPr>
              <a:buFontTx/>
              <a:buChar char="-"/>
            </a:pPr>
            <a:r>
              <a:rPr lang="en-GB" sz="2400" dirty="0" err="1">
                <a:solidFill>
                  <a:srgbClr val="92D050"/>
                </a:solidFill>
              </a:rPr>
              <a:t>Entenox</a:t>
            </a:r>
            <a:r>
              <a:rPr lang="en-GB" sz="2400" dirty="0">
                <a:solidFill>
                  <a:srgbClr val="92D050"/>
                </a:solidFill>
              </a:rPr>
              <a:t> (if no chest/HI)</a:t>
            </a:r>
          </a:p>
          <a:p>
            <a:pPr>
              <a:buFontTx/>
              <a:buChar char="-"/>
            </a:pPr>
            <a:r>
              <a:rPr lang="en-GB" sz="2400" dirty="0" err="1">
                <a:solidFill>
                  <a:srgbClr val="92D050"/>
                </a:solidFill>
              </a:rPr>
              <a:t>Penthrox</a:t>
            </a:r>
            <a:r>
              <a:rPr lang="en-GB" sz="2400" dirty="0">
                <a:solidFill>
                  <a:srgbClr val="92D050"/>
                </a:solidFill>
              </a:rPr>
              <a:t> (if no HI)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92D050"/>
                </a:solidFill>
              </a:rPr>
              <a:t>Oxygen (if no </a:t>
            </a:r>
            <a:r>
              <a:rPr lang="en-GB" sz="2400" dirty="0" err="1">
                <a:solidFill>
                  <a:srgbClr val="92D050"/>
                </a:solidFill>
              </a:rPr>
              <a:t>entenox</a:t>
            </a:r>
            <a:r>
              <a:rPr lang="en-GB" sz="2400" dirty="0">
                <a:solidFill>
                  <a:srgbClr val="92D05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12209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69618" y="1602258"/>
            <a:ext cx="7700620" cy="1099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Check </a:t>
            </a:r>
            <a:r>
              <a:rPr lang="en-GB" dirty="0" err="1"/>
              <a:t>NeuroVascular</a:t>
            </a:r>
            <a:r>
              <a:rPr lang="en-GB" dirty="0"/>
              <a:t> (NV) Status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Assessment  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69618" y="2322496"/>
            <a:ext cx="8253610" cy="1064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Pulse checks – </a:t>
            </a:r>
            <a:r>
              <a:rPr lang="en-GB" sz="2400" dirty="0" err="1">
                <a:solidFill>
                  <a:srgbClr val="FF0000"/>
                </a:solidFill>
              </a:rPr>
              <a:t>Tibialis</a:t>
            </a:r>
            <a:r>
              <a:rPr lang="en-GB" sz="2400" dirty="0">
                <a:solidFill>
                  <a:srgbClr val="FF0000"/>
                </a:solidFill>
              </a:rPr>
              <a:t> posterior, Dorsalis </a:t>
            </a:r>
            <a:r>
              <a:rPr lang="en-GB" sz="2400" dirty="0" err="1">
                <a:solidFill>
                  <a:srgbClr val="FF0000"/>
                </a:solidFill>
              </a:rPr>
              <a:t>Pedis</a:t>
            </a:r>
            <a:r>
              <a:rPr lang="en-GB" sz="2400" dirty="0">
                <a:solidFill>
                  <a:srgbClr val="FF0000"/>
                </a:solidFill>
              </a:rPr>
              <a:t> or Femoral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4"/>
                </a:solidFill>
              </a:rPr>
              <a:t>Neurology – Light touch and muscle contraction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611560" y="3204591"/>
            <a:ext cx="7516248" cy="1843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C000"/>
                </a:solidFill>
              </a:rPr>
              <a:t>Support and immobilise affected area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FFC000"/>
                </a:solidFill>
              </a:rPr>
              <a:t>If </a:t>
            </a:r>
            <a:r>
              <a:rPr lang="en-GB" dirty="0" err="1">
                <a:solidFill>
                  <a:srgbClr val="FFC000"/>
                </a:solidFill>
              </a:rPr>
              <a:t>mis</a:t>
            </a:r>
            <a:r>
              <a:rPr lang="en-GB" dirty="0">
                <a:solidFill>
                  <a:srgbClr val="FFC000"/>
                </a:solidFill>
              </a:rPr>
              <a:t>-aligned AND lacking pulse + sensation the limb should be reduced/relocated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FFC000"/>
                </a:solidFill>
              </a:rPr>
              <a:t>The AIM is to REALIGN</a:t>
            </a:r>
          </a:p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CONSIDER PAIN RELIEF – </a:t>
            </a:r>
            <a:r>
              <a:rPr lang="en-GB" dirty="0" err="1">
                <a:solidFill>
                  <a:srgbClr val="FFC000"/>
                </a:solidFill>
              </a:rPr>
              <a:t>Entenox</a:t>
            </a:r>
            <a:r>
              <a:rPr lang="en-GB" dirty="0">
                <a:solidFill>
                  <a:srgbClr val="FFC000"/>
                </a:solidFill>
              </a:rPr>
              <a:t>/ IV Paracetamol/ IV Tramadol/ Morphine/ Ketamine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669618" y="4924857"/>
            <a:ext cx="7142742" cy="67324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RECHECK NV STATUS                     ALWAYS REFER TO ED </a:t>
            </a:r>
          </a:p>
          <a:p>
            <a:pPr marL="0" indent="0">
              <a:buNone/>
            </a:pPr>
            <a:r>
              <a:rPr lang="en-GB" sz="2400" dirty="0" err="1">
                <a:solidFill>
                  <a:srgbClr val="92D050"/>
                </a:solidFill>
              </a:rPr>
              <a:t>Xray</a:t>
            </a:r>
            <a:r>
              <a:rPr lang="en-GB" sz="2400" dirty="0">
                <a:solidFill>
                  <a:srgbClr val="92D050"/>
                </a:solidFill>
              </a:rPr>
              <a:t> confirmation</a:t>
            </a:r>
          </a:p>
        </p:txBody>
      </p:sp>
    </p:spTree>
    <p:extLst>
      <p:ext uri="{BB962C8B-B14F-4D97-AF65-F5344CB8AC3E}">
        <p14:creationId xmlns:p14="http://schemas.microsoft.com/office/powerpoint/2010/main" val="3528433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46423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69618" y="1602258"/>
            <a:ext cx="7700620" cy="1099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Where?  - Leg and Forearm, occasionally thigh</a:t>
            </a:r>
          </a:p>
          <a:p>
            <a:pPr marL="0" indent="0">
              <a:buNone/>
            </a:pPr>
            <a:r>
              <a:rPr lang="en-GB" dirty="0"/>
              <a:t>- Femur # (bleeding into fascia)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Acute Compartment Syndrome  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899592" y="3176669"/>
            <a:ext cx="3830374" cy="122738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C000"/>
                </a:solidFill>
              </a:rPr>
              <a:t>Pain </a:t>
            </a:r>
          </a:p>
          <a:p>
            <a:r>
              <a:rPr lang="en-GB" dirty="0">
                <a:solidFill>
                  <a:srgbClr val="FFC000"/>
                </a:solidFill>
              </a:rPr>
              <a:t>Pale/Shiny with Swelling</a:t>
            </a:r>
          </a:p>
          <a:p>
            <a:r>
              <a:rPr lang="en-GB" dirty="0">
                <a:solidFill>
                  <a:srgbClr val="FFC000"/>
                </a:solidFill>
              </a:rPr>
              <a:t>Pain with PROM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723439" y="4281484"/>
            <a:ext cx="7646798" cy="4005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MEDICAL EMERGENCY – REFER ED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767541" y="2630410"/>
            <a:ext cx="3634528" cy="79533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Signs and Symptoms?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862016" y="3176669"/>
            <a:ext cx="3508221" cy="104442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rgbClr val="FFC000"/>
                </a:solidFill>
              </a:rPr>
              <a:t>Parathesia</a:t>
            </a:r>
            <a:r>
              <a:rPr lang="en-GB" dirty="0">
                <a:solidFill>
                  <a:srgbClr val="FFC000"/>
                </a:solidFill>
              </a:rPr>
              <a:t> (LATE)</a:t>
            </a:r>
          </a:p>
          <a:p>
            <a:r>
              <a:rPr lang="en-GB" dirty="0">
                <a:solidFill>
                  <a:srgbClr val="FFC000"/>
                </a:solidFill>
              </a:rPr>
              <a:t>Paresis (LATE)</a:t>
            </a:r>
          </a:p>
          <a:p>
            <a:r>
              <a:rPr lang="en-GB" dirty="0">
                <a:solidFill>
                  <a:srgbClr val="FFC000"/>
                </a:solidFill>
              </a:rPr>
              <a:t>Pulseless (LATE)</a:t>
            </a: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767541" y="4715107"/>
            <a:ext cx="7646798" cy="4005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Complications 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2915815" y="4695504"/>
            <a:ext cx="3546209" cy="117798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92D050"/>
                </a:solidFill>
              </a:rPr>
              <a:t>NV deficit</a:t>
            </a:r>
          </a:p>
          <a:p>
            <a:r>
              <a:rPr lang="en-GB" dirty="0">
                <a:solidFill>
                  <a:srgbClr val="92D050"/>
                </a:solidFill>
              </a:rPr>
              <a:t>Ischaemic comparison</a:t>
            </a:r>
          </a:p>
          <a:p>
            <a:r>
              <a:rPr lang="en-GB" dirty="0">
                <a:solidFill>
                  <a:srgbClr val="92D050"/>
                </a:solidFill>
              </a:rPr>
              <a:t>Infection</a:t>
            </a:r>
          </a:p>
          <a:p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6462024" y="4763974"/>
            <a:ext cx="2681976" cy="77381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92D050"/>
                </a:solidFill>
              </a:rPr>
              <a:t>Amputation</a:t>
            </a:r>
          </a:p>
          <a:p>
            <a:r>
              <a:rPr lang="en-GB" dirty="0">
                <a:solidFill>
                  <a:srgbClr val="92D050"/>
                </a:solidFill>
              </a:rPr>
              <a:t>Death</a:t>
            </a:r>
          </a:p>
          <a:p>
            <a:endParaRPr lang="en-GB" dirty="0">
              <a:solidFill>
                <a:srgbClr val="92D050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64766" y="1734067"/>
            <a:ext cx="907046" cy="163827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65" t="17699" r="4282" b="8162"/>
          <a:stretch/>
        </p:blipFill>
        <p:spPr>
          <a:xfrm>
            <a:off x="7173195" y="221411"/>
            <a:ext cx="1710377" cy="138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988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Dislocation Management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741376" y="957624"/>
            <a:ext cx="1949345" cy="42211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Shoulder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741376" y="1367486"/>
            <a:ext cx="6048672" cy="88790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Check axillary nerve sensation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b="1" dirty="0"/>
              <a:t>	</a:t>
            </a:r>
            <a:r>
              <a:rPr lang="en-GB" sz="2800" b="1" dirty="0" err="1"/>
              <a:t>Miltary</a:t>
            </a:r>
            <a:r>
              <a:rPr lang="en-GB" sz="2800" b="1" dirty="0"/>
              <a:t> patch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b="1" dirty="0"/>
              <a:t>Check Radial Pulse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2915815" y="2284250"/>
            <a:ext cx="3254310" cy="157679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rgbClr val="FFC000"/>
                </a:solidFill>
              </a:rPr>
              <a:t>Spaso</a:t>
            </a:r>
            <a:r>
              <a:rPr lang="en-GB" dirty="0">
                <a:solidFill>
                  <a:srgbClr val="FFC000"/>
                </a:solidFill>
              </a:rPr>
              <a:t> </a:t>
            </a:r>
          </a:p>
          <a:p>
            <a:r>
              <a:rPr lang="en-GB" dirty="0">
                <a:solidFill>
                  <a:srgbClr val="FFC000"/>
                </a:solidFill>
              </a:rPr>
              <a:t>Kocher</a:t>
            </a:r>
          </a:p>
          <a:p>
            <a:r>
              <a:rPr lang="en-GB" dirty="0">
                <a:solidFill>
                  <a:srgbClr val="FFC000"/>
                </a:solidFill>
              </a:rPr>
              <a:t>Modified </a:t>
            </a:r>
            <a:r>
              <a:rPr lang="en-GB" dirty="0" err="1">
                <a:solidFill>
                  <a:srgbClr val="FFC000"/>
                </a:solidFill>
              </a:rPr>
              <a:t>Milch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Stimson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723439" y="4077072"/>
            <a:ext cx="3470474" cy="12760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GB" sz="2400" dirty="0">
                <a:solidFill>
                  <a:srgbClr val="FF0000"/>
                </a:solidFill>
              </a:rPr>
              <a:t>Check radial nerve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FF0000"/>
                </a:solidFill>
              </a:rPr>
              <a:t>Check median nerve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FF0000"/>
                </a:solidFill>
              </a:rPr>
              <a:t>Check ulnar nerve</a:t>
            </a: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759658" y="3594720"/>
            <a:ext cx="1949345" cy="42211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Elbow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723439" y="2242036"/>
            <a:ext cx="1996692" cy="8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/>
              <a:t>Techniques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129016"/>
            <a:ext cx="2505474" cy="122413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8064" y="1073455"/>
            <a:ext cx="1872208" cy="1404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297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Wound Management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21959" y="975212"/>
            <a:ext cx="8223112" cy="106682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Types – laceration/contusion/puncture/bites/</a:t>
            </a:r>
            <a:r>
              <a:rPr lang="en-GB" b="1" dirty="0" err="1"/>
              <a:t>degloving</a:t>
            </a:r>
            <a:r>
              <a:rPr lang="en-GB" b="1" dirty="0"/>
              <a:t>/abrasion/</a:t>
            </a:r>
          </a:p>
          <a:p>
            <a:pPr marL="0" indent="0">
              <a:buNone/>
            </a:pPr>
            <a:r>
              <a:rPr lang="en-GB" b="1" dirty="0"/>
              <a:t>Gunshot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NOTE – Infection worse in Legs/Feet then Hand/Arms then Head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593977" y="2356794"/>
            <a:ext cx="7556226" cy="56868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Neurovascular status or Tendon Injury/ Dirty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2987824" y="2926746"/>
            <a:ext cx="5256584" cy="901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STOP BLEEDING/ Check NV status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Local </a:t>
            </a:r>
            <a:r>
              <a:rPr lang="en-GB" sz="2400" dirty="0" err="1">
                <a:solidFill>
                  <a:srgbClr val="FF0000"/>
                </a:solidFill>
              </a:rPr>
              <a:t>Anaethesia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621959" y="2934726"/>
            <a:ext cx="2264385" cy="55431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Management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595611" y="1843438"/>
            <a:ext cx="8174217" cy="8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Question: Is the underlying structure damaged? 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539552" y="3708705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Cleanse the Wound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539552" y="4148044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Close the Wound</a:t>
            </a: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539552" y="4606008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Give advice 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593977" y="4992218"/>
            <a:ext cx="8136434" cy="81304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C000"/>
                </a:solidFill>
              </a:rPr>
              <a:t>DONTs – Close after 6hrs/ infection/ Stab wound/ open #/ specific areas/ peritoneal tissue/ crush injuries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C000"/>
                </a:solidFill>
              </a:rPr>
              <a:t>WATCH for </a:t>
            </a:r>
            <a:r>
              <a:rPr lang="en-GB" sz="2400" dirty="0" err="1">
                <a:solidFill>
                  <a:srgbClr val="FFC000"/>
                </a:solidFill>
              </a:rPr>
              <a:t>Inadine</a:t>
            </a:r>
            <a:r>
              <a:rPr lang="en-GB" sz="2400" dirty="0">
                <a:solidFill>
                  <a:srgbClr val="FFC000"/>
                </a:solidFill>
              </a:rPr>
              <a:t> and Chloramphenicol 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3648136" y="3799055"/>
            <a:ext cx="5087072" cy="48747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SALINE – Solution to Pollution is Dilution</a:t>
            </a:r>
          </a:p>
        </p:txBody>
      </p:sp>
      <p:sp>
        <p:nvSpPr>
          <p:cNvPr id="17" name="Content Placeholder 4"/>
          <p:cNvSpPr txBox="1">
            <a:spLocks/>
          </p:cNvSpPr>
          <p:nvPr/>
        </p:nvSpPr>
        <p:spPr>
          <a:xfrm>
            <a:off x="3174889" y="4110844"/>
            <a:ext cx="5904656" cy="67298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Anatomical &amp; Functional approximation or cover with dressing</a:t>
            </a: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2947482" y="4750550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- Review – Manage infection risk 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8094" y="4635522"/>
            <a:ext cx="1097314" cy="82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298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716016" y="651269"/>
            <a:ext cx="3312367" cy="49325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3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650909"/>
              </p:ext>
            </p:extLst>
          </p:nvPr>
        </p:nvGraphicFramePr>
        <p:xfrm>
          <a:off x="323528" y="484552"/>
          <a:ext cx="8352928" cy="48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80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843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7251">
                <a:tc>
                  <a:txBody>
                    <a:bodyPr/>
                    <a:lstStyle/>
                    <a:p>
                      <a:r>
                        <a:rPr lang="en-US" dirty="0"/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Removal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037">
                <a:tc>
                  <a:txBody>
                    <a:bodyPr/>
                    <a:lstStyle/>
                    <a:p>
                      <a:r>
                        <a:rPr lang="en-US" dirty="0"/>
                        <a:t>Scalp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2/0 or 3/0 absorbable or non absorbable glue or staples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Trunk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7-10/7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Limbs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7-10/7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Hands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7-10/7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Face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3-5/7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Lip/Tongue/Mouth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6/0 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Joint surface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10-14/7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7250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1861809" cy="5487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ASTHMA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2073917" y="2101340"/>
            <a:ext cx="6890571" cy="67463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Episodic, reversible narrowing of airways (Bronchospasm) and excess mucus secretion</a:t>
            </a: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589889" y="1495675"/>
            <a:ext cx="2901991" cy="68702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Signs and Symptoms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422920" y="1198407"/>
            <a:ext cx="4170728" cy="83653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Wheeze/ Breathlessness/ 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Chest Tightness with cough</a:t>
            </a:r>
          </a:p>
        </p:txBody>
      </p:sp>
      <p:sp>
        <p:nvSpPr>
          <p:cNvPr id="21" name="Content Placeholder 4"/>
          <p:cNvSpPr txBox="1">
            <a:spLocks/>
          </p:cNvSpPr>
          <p:nvPr/>
        </p:nvSpPr>
        <p:spPr>
          <a:xfrm>
            <a:off x="543783" y="2044098"/>
            <a:ext cx="2901991" cy="42468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/>
              <a:t>Defintion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497006" y="2815312"/>
            <a:ext cx="2994874" cy="938836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Moderate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Normal speed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PEFR &gt; 50% of predicted</a:t>
            </a:r>
          </a:p>
        </p:txBody>
      </p:sp>
      <p:sp>
        <p:nvSpPr>
          <p:cNvPr id="24" name="Content Placeholder 4"/>
          <p:cNvSpPr txBox="1">
            <a:spLocks/>
          </p:cNvSpPr>
          <p:nvPr/>
        </p:nvSpPr>
        <p:spPr>
          <a:xfrm>
            <a:off x="436178" y="3576500"/>
            <a:ext cx="2994874" cy="1364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Acute Severe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Talks in broken sentences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PEFR 33-50% of predicted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-Tachycardia &gt; 110bpm</a:t>
            </a:r>
          </a:p>
          <a:p>
            <a:pPr>
              <a:buFontTx/>
              <a:buChar char="-"/>
            </a:pPr>
            <a:r>
              <a:rPr lang="en-GB" dirty="0" err="1">
                <a:solidFill>
                  <a:schemeClr val="accent6">
                    <a:lumMod val="75000"/>
                  </a:schemeClr>
                </a:solidFill>
              </a:rPr>
              <a:t>Tachypnoea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&gt;25bpm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3491880" y="2857743"/>
            <a:ext cx="5616624" cy="1364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Life Threatening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Silent/ Cyanosis/ 92% Sat &lt; PEFR &lt; 33% of predicted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Exhausted/ Confused/ Altered consciousness</a:t>
            </a:r>
          </a:p>
        </p:txBody>
      </p:sp>
    </p:spTree>
    <p:extLst>
      <p:ext uri="{BB962C8B-B14F-4D97-AF65-F5344CB8AC3E}">
        <p14:creationId xmlns:p14="http://schemas.microsoft.com/office/powerpoint/2010/main" val="197858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1861809" cy="5487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ASTHMA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589889" y="1495675"/>
            <a:ext cx="2901991" cy="687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Management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220373" y="1676142"/>
            <a:ext cx="4663995" cy="225691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SAFE?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Airway – consider oxygen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Breathing – RR, Auscultation (equality)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Circulation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Disability – AVPU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Environment - Inhaler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3207870" y="3945313"/>
            <a:ext cx="3897305" cy="148033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Nebulisers – Salbutamol 5mg Ventolin and </a:t>
            </a:r>
          </a:p>
          <a:p>
            <a:pPr>
              <a:buFontTx/>
              <a:buChar char="-"/>
            </a:pPr>
            <a:r>
              <a:rPr lang="en-GB" sz="2400" dirty="0" err="1">
                <a:solidFill>
                  <a:srgbClr val="92D050"/>
                </a:solidFill>
              </a:rPr>
              <a:t>Ipatropium</a:t>
            </a:r>
            <a:r>
              <a:rPr lang="en-GB" sz="2400" dirty="0">
                <a:solidFill>
                  <a:srgbClr val="92D050"/>
                </a:solidFill>
              </a:rPr>
              <a:t> – 500mg </a:t>
            </a:r>
            <a:r>
              <a:rPr lang="en-GB" sz="2400" dirty="0" err="1">
                <a:solidFill>
                  <a:srgbClr val="92D050"/>
                </a:solidFill>
              </a:rPr>
              <a:t>Atrovent</a:t>
            </a:r>
            <a:endParaRPr lang="en-GB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Steroids –Oral </a:t>
            </a:r>
            <a:r>
              <a:rPr lang="en-GB" sz="2400" dirty="0" err="1">
                <a:solidFill>
                  <a:srgbClr val="92D050"/>
                </a:solidFill>
              </a:rPr>
              <a:t>Prednisilone</a:t>
            </a:r>
            <a:r>
              <a:rPr lang="en-GB" sz="2400" dirty="0">
                <a:solidFill>
                  <a:srgbClr val="92D050"/>
                </a:solidFill>
              </a:rPr>
              <a:t> 40-50mg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- IV 100mg Hydrocortisone</a:t>
            </a: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589889" y="3933056"/>
            <a:ext cx="2490818" cy="9349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Medical Interventions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589889" y="2385121"/>
            <a:ext cx="2994874" cy="93883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CALL FOR HELP</a:t>
            </a:r>
          </a:p>
          <a:p>
            <a:pPr marL="0" indent="0">
              <a:buNone/>
            </a:pPr>
            <a:r>
              <a:rPr lang="en-GB" dirty="0"/>
              <a:t>Oxygen NBM 100% 15l/min</a:t>
            </a:r>
          </a:p>
        </p:txBody>
      </p:sp>
    </p:spTree>
    <p:extLst>
      <p:ext uri="{BB962C8B-B14F-4D97-AF65-F5344CB8AC3E}">
        <p14:creationId xmlns:p14="http://schemas.microsoft.com/office/powerpoint/2010/main" val="2439270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HYPOGLYCAEMIA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583813" y="1421528"/>
            <a:ext cx="2397935" cy="42115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Definition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2411760" y="1346898"/>
            <a:ext cx="5904656" cy="623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Plasma Glucose &lt; 2.5mmol/L (BM)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683568" y="5117416"/>
            <a:ext cx="6004411" cy="33700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MANAGEMENT – Re-evaluate and Refer</a:t>
            </a: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612571" y="1842685"/>
            <a:ext cx="2369177" cy="4851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Rapid Onset 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Content Placeholder 4"/>
          <p:cNvSpPr txBox="1">
            <a:spLocks/>
          </p:cNvSpPr>
          <p:nvPr/>
        </p:nvSpPr>
        <p:spPr>
          <a:xfrm>
            <a:off x="683568" y="3125584"/>
            <a:ext cx="6349784" cy="1886961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ABCDEFG – DON’T EVER FORGET GLUCOSE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If conscious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HYPOSTOP/Sweets (10-20grm in solution)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If unconscious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Oxygen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 Glucagon 1mg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IV 5ml/kg 10% dextrose,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</a:rPr>
              <a:t>Hypostop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or Buccal gel/ sugar/ jam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2907295" y="1859967"/>
            <a:ext cx="5453385" cy="818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NEURO – Confusion, Seizure, Aggression, hunger, lethargy, coma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2913985" y="2537289"/>
            <a:ext cx="5453385" cy="65410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AUTONOMIC – Sweat, Tachycardia, Pallor, Vomit</a:t>
            </a:r>
          </a:p>
        </p:txBody>
      </p:sp>
    </p:spTree>
    <p:extLst>
      <p:ext uri="{BB962C8B-B14F-4D97-AF65-F5344CB8AC3E}">
        <p14:creationId xmlns:p14="http://schemas.microsoft.com/office/powerpoint/2010/main" val="2235591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SEIZURES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1187624" y="1539509"/>
            <a:ext cx="2397935" cy="42115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Definition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050220" y="1121305"/>
            <a:ext cx="5904656" cy="149279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/>
              <a:t>Abnormal, sudden, involuntary muscle clonus caused by:- </a:t>
            </a:r>
            <a:r>
              <a:rPr lang="en-US" sz="2000" i="1" dirty="0"/>
              <a:t>Head injury (immediate or delayed), Intracerebral bleed, </a:t>
            </a:r>
            <a:r>
              <a:rPr lang="en-US" sz="2000" i="1" dirty="0" err="1"/>
              <a:t>Hypoglycaemia</a:t>
            </a:r>
            <a:r>
              <a:rPr lang="en-US" sz="2000" i="1" dirty="0"/>
              <a:t> , Meningitis/ encephalitis, Metabolic disturbance e.g. low sodium, Cerebral </a:t>
            </a:r>
            <a:r>
              <a:rPr lang="en-US" sz="2000" i="1" dirty="0" err="1"/>
              <a:t>Tumour</a:t>
            </a:r>
            <a:r>
              <a:rPr lang="en-US" sz="2000" i="1" dirty="0"/>
              <a:t>, Epilepsy</a:t>
            </a:r>
            <a:r>
              <a:rPr lang="en-US" sz="2000" dirty="0"/>
              <a:t>. </a:t>
            </a:r>
            <a:endParaRPr lang="en-US" sz="3900" dirty="0"/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583353" y="3891565"/>
            <a:ext cx="5140775" cy="1702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92D050"/>
                </a:solidFill>
              </a:rPr>
              <a:t>SAFE approach (do not restrain)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AIRWAY (Clear, </a:t>
            </a:r>
            <a:r>
              <a:rPr lang="en-US" sz="2400" dirty="0" err="1">
                <a:solidFill>
                  <a:srgbClr val="92D050"/>
                </a:solidFill>
              </a:rPr>
              <a:t>Utilise</a:t>
            </a:r>
            <a:r>
              <a:rPr lang="en-US" sz="2400" dirty="0">
                <a:solidFill>
                  <a:srgbClr val="92D050"/>
                </a:solidFill>
              </a:rPr>
              <a:t> NP if </a:t>
            </a:r>
            <a:r>
              <a:rPr lang="en-US" sz="2400" dirty="0" err="1">
                <a:solidFill>
                  <a:srgbClr val="92D050"/>
                </a:solidFill>
              </a:rPr>
              <a:t>trismus</a:t>
            </a:r>
            <a:r>
              <a:rPr lang="en-US" sz="2400" dirty="0">
                <a:solidFill>
                  <a:srgbClr val="92D050"/>
                </a:solidFill>
              </a:rPr>
              <a:t> and Oxygen via NRBM</a:t>
            </a:r>
            <a:r>
              <a:rPr lang="en-US" sz="2000" dirty="0">
                <a:solidFill>
                  <a:srgbClr val="92D050"/>
                </a:solidFill>
              </a:rPr>
              <a:t>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BREATHING (Recheck)</a:t>
            </a:r>
            <a:endParaRPr lang="en-US" sz="2000" dirty="0">
              <a:solidFill>
                <a:srgbClr val="92D050"/>
              </a:solidFill>
            </a:endParaRPr>
          </a:p>
          <a:p>
            <a:r>
              <a:rPr lang="en-US" sz="2400" dirty="0">
                <a:solidFill>
                  <a:srgbClr val="92D050"/>
                </a:solidFill>
              </a:rPr>
              <a:t>CIRCULATION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DEFG (</a:t>
            </a:r>
            <a:r>
              <a:rPr lang="en-US" sz="2000" dirty="0">
                <a:solidFill>
                  <a:srgbClr val="92D050"/>
                </a:solidFill>
              </a:rPr>
              <a:t>Check BM) 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179512" y="2561956"/>
            <a:ext cx="7789384" cy="818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dirty="0">
                <a:solidFill>
                  <a:srgbClr val="7030A0"/>
                </a:solidFill>
              </a:rPr>
              <a:t>SYMPTOMS – </a:t>
            </a:r>
            <a:r>
              <a:rPr lang="en-GB" sz="2000" dirty="0">
                <a:solidFill>
                  <a:srgbClr val="7030A0"/>
                </a:solidFill>
              </a:rPr>
              <a:t>Preceded by aura (minutes), Generalised or local tonic +/- </a:t>
            </a:r>
            <a:r>
              <a:rPr lang="en-GB" sz="2000" dirty="0" err="1">
                <a:solidFill>
                  <a:srgbClr val="7030A0"/>
                </a:solidFill>
              </a:rPr>
              <a:t>clonic</a:t>
            </a:r>
            <a:r>
              <a:rPr lang="en-GB" sz="2000" dirty="0">
                <a:solidFill>
                  <a:srgbClr val="7030A0"/>
                </a:solidFill>
              </a:rPr>
              <a:t> activity, Urinary +/- faecal incontinence, Tongue biting, Post ictal period (low GCS minutes or hours)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618604" y="3501510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MANAGEMENT </a:t>
            </a: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5868144" y="3469992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MEDICINES </a:t>
            </a:r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5724128" y="3866910"/>
            <a:ext cx="2990147" cy="1702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92D050"/>
                </a:solidFill>
              </a:rPr>
              <a:t>Rectal or IV Diazepam 10mcgs OR </a:t>
            </a:r>
          </a:p>
          <a:p>
            <a:r>
              <a:rPr lang="en-GB" sz="2400" dirty="0">
                <a:solidFill>
                  <a:srgbClr val="92D050"/>
                </a:solidFill>
              </a:rPr>
              <a:t>IV Midazolam </a:t>
            </a:r>
          </a:p>
          <a:p>
            <a:r>
              <a:rPr lang="en-GB" sz="2400" dirty="0">
                <a:solidFill>
                  <a:srgbClr val="92D050"/>
                </a:solidFill>
              </a:rPr>
              <a:t>But prepare for respiratory depression/arrest with </a:t>
            </a:r>
            <a:r>
              <a:rPr lang="en-GB" sz="2400" dirty="0" err="1">
                <a:solidFill>
                  <a:srgbClr val="92D050"/>
                </a:solidFill>
              </a:rPr>
              <a:t>benzodiazapines</a:t>
            </a:r>
            <a:r>
              <a:rPr lang="en-GB" sz="2400" dirty="0">
                <a:solidFill>
                  <a:srgbClr val="92D050"/>
                </a:solidFill>
              </a:rPr>
              <a:t> </a:t>
            </a:r>
            <a:endParaRPr lang="en-US" sz="43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053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ANAPHYLAXSIS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464211" y="1614902"/>
            <a:ext cx="2397935" cy="360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Causes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270659" y="1147064"/>
            <a:ext cx="5684217" cy="507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/>
              <a:t>An immune response “doesn’t work well.”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2699792" y="3049757"/>
            <a:ext cx="6004411" cy="102731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92D050"/>
                </a:solidFill>
              </a:rPr>
              <a:t>Protect Airway (</a:t>
            </a:r>
            <a:r>
              <a:rPr lang="en-US" sz="2400" dirty="0" err="1">
                <a:solidFill>
                  <a:srgbClr val="92D050"/>
                </a:solidFill>
              </a:rPr>
              <a:t>inc</a:t>
            </a:r>
            <a:r>
              <a:rPr lang="en-US" sz="2400" dirty="0">
                <a:solidFill>
                  <a:srgbClr val="92D050"/>
                </a:solidFill>
              </a:rPr>
              <a:t> oxygen NRBM</a:t>
            </a:r>
          </a:p>
          <a:p>
            <a:r>
              <a:rPr lang="en-US" sz="2400" dirty="0">
                <a:solidFill>
                  <a:srgbClr val="92D050"/>
                </a:solidFill>
              </a:rPr>
              <a:t>Adrenaline IM 1:1000 Repeated 5mins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Fluid therapy if hypotensive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-19485" y="2093498"/>
            <a:ext cx="8424936" cy="818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SIGNS – Airway (Lip/Tongue/</a:t>
            </a:r>
            <a:r>
              <a:rPr lang="en-GB" sz="1800" dirty="0" err="1">
                <a:solidFill>
                  <a:srgbClr val="7030A0"/>
                </a:solidFill>
              </a:rPr>
              <a:t>Larnyx</a:t>
            </a:r>
            <a:r>
              <a:rPr lang="en-GB" sz="1800" dirty="0">
                <a:solidFill>
                  <a:srgbClr val="7030A0"/>
                </a:solidFill>
              </a:rPr>
              <a:t>/</a:t>
            </a:r>
            <a:r>
              <a:rPr lang="en-GB" sz="1800" dirty="0" err="1">
                <a:solidFill>
                  <a:srgbClr val="7030A0"/>
                </a:solidFill>
              </a:rPr>
              <a:t>Pharnyx</a:t>
            </a:r>
            <a:r>
              <a:rPr lang="en-GB" sz="1800" dirty="0">
                <a:solidFill>
                  <a:srgbClr val="7030A0"/>
                </a:solidFill>
              </a:rPr>
              <a:t>/Epiglottis Swelling),Breathing (Wheeze), Circulation (Vasodilation/ Hypotension), Skin (</a:t>
            </a:r>
            <a:r>
              <a:rPr lang="en-GB" sz="1800" dirty="0" err="1">
                <a:solidFill>
                  <a:srgbClr val="7030A0"/>
                </a:solidFill>
              </a:rPr>
              <a:t>angio</a:t>
            </a:r>
            <a:r>
              <a:rPr lang="en-GB" sz="1800" dirty="0">
                <a:solidFill>
                  <a:srgbClr val="7030A0"/>
                </a:solidFill>
              </a:rPr>
              <a:t> oedema, urticarial), GI reaction (nausea, vomit, cramps, </a:t>
            </a:r>
            <a:r>
              <a:rPr lang="en-GB" sz="1800" dirty="0" err="1">
                <a:solidFill>
                  <a:srgbClr val="7030A0"/>
                </a:solidFill>
              </a:rPr>
              <a:t>diahorrea</a:t>
            </a:r>
            <a:r>
              <a:rPr lang="en-GB" sz="1800" dirty="0">
                <a:solidFill>
                  <a:srgbClr val="7030A0"/>
                </a:solidFill>
              </a:rPr>
              <a:t>) 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64211" y="3107826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MANAGEMENT 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1663178" y="1620619"/>
            <a:ext cx="5684217" cy="507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/>
              <a:t>- Allergens (Drugs/Latex/Peanuts/Insects/Fish)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464211" y="4018715"/>
            <a:ext cx="2091565" cy="418397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MEDICINES 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2708322" y="4018715"/>
            <a:ext cx="6004411" cy="113781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92D050"/>
                </a:solidFill>
              </a:rPr>
              <a:t>5mg Salbutamol Neb, 1mg in 5mls Adrenaline, IV hydrocortisone 200mg and IV </a:t>
            </a:r>
            <a:r>
              <a:rPr lang="en-US" sz="2400" dirty="0" err="1">
                <a:solidFill>
                  <a:srgbClr val="92D050"/>
                </a:solidFill>
              </a:rPr>
              <a:t>Chloraphemicol</a:t>
            </a:r>
            <a:r>
              <a:rPr lang="en-US" sz="2400" dirty="0">
                <a:solidFill>
                  <a:srgbClr val="92D050"/>
                </a:solidFill>
              </a:rPr>
              <a:t> 10mg</a:t>
            </a:r>
          </a:p>
          <a:p>
            <a:r>
              <a:rPr lang="en-US" sz="2400" dirty="0">
                <a:solidFill>
                  <a:srgbClr val="92D050"/>
                </a:solidFill>
              </a:rPr>
              <a:t>Can be Repeated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498710" y="5098083"/>
            <a:ext cx="8045764" cy="68453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Biphasic reaction – Reoccurs &lt; = &gt; the 1</a:t>
            </a:r>
            <a:r>
              <a:rPr lang="en-GB" baseline="30000" dirty="0">
                <a:solidFill>
                  <a:srgbClr val="FF0000"/>
                </a:solidFill>
              </a:rPr>
              <a:t>st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Without additional exposure</a:t>
            </a:r>
          </a:p>
        </p:txBody>
      </p:sp>
    </p:spTree>
    <p:extLst>
      <p:ext uri="{BB962C8B-B14F-4D97-AF65-F5344CB8AC3E}">
        <p14:creationId xmlns:p14="http://schemas.microsoft.com/office/powerpoint/2010/main" val="2105575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HEAT ILLNESS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464211" y="1614902"/>
            <a:ext cx="2397935" cy="360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MINOR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1663178" y="2767768"/>
            <a:ext cx="6004411" cy="102731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&gt;40</a:t>
            </a:r>
            <a:r>
              <a:rPr lang="en-US" sz="3900" dirty="0">
                <a:solidFill>
                  <a:srgbClr val="92D050"/>
                </a:solidFill>
                <a:cs typeface="Times New Roman" panose="02020603050405020304" pitchFamily="18" charset="0"/>
              </a:rPr>
              <a:t>℃ confusion/ irritable/ LOC/ Collapse/Seizure/ Extension Posturing/ Tachycardia/ </a:t>
            </a:r>
            <a:r>
              <a:rPr lang="en-US" sz="3900" dirty="0" err="1">
                <a:solidFill>
                  <a:srgbClr val="92D050"/>
                </a:solidFill>
                <a:cs typeface="Times New Roman" panose="02020603050405020304" pitchFamily="18" charset="0"/>
              </a:rPr>
              <a:t>Tachypnoea</a:t>
            </a:r>
            <a:r>
              <a:rPr lang="en-US" sz="3900" dirty="0">
                <a:solidFill>
                  <a:srgbClr val="92D050"/>
                </a:solidFill>
                <a:cs typeface="Times New Roman" panose="02020603050405020304" pitchFamily="18" charset="0"/>
              </a:rPr>
              <a:t>/ Hypotension/ MI 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-19485" y="2093498"/>
            <a:ext cx="8424936" cy="818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TREATMENT – Remove to Cool</a:t>
            </a:r>
          </a:p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- Fan and Spray Luke Warm Water – Cool IV Fluids (Cramp) 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64211" y="2900248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MAJOR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1663178" y="1620619"/>
            <a:ext cx="5684217" cy="507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/>
              <a:t>&lt;40</a:t>
            </a:r>
            <a:r>
              <a:rPr lang="en-US" sz="3900" dirty="0">
                <a:cs typeface="Times New Roman" panose="02020603050405020304" pitchFamily="18" charset="0"/>
              </a:rPr>
              <a:t>℃ temp/cramp/ </a:t>
            </a:r>
            <a:r>
              <a:rPr lang="en-US" sz="3900" dirty="0" err="1">
                <a:cs typeface="Times New Roman" panose="02020603050405020304" pitchFamily="18" charset="0"/>
              </a:rPr>
              <a:t>oedematous</a:t>
            </a:r>
            <a:r>
              <a:rPr lang="en-US" sz="3900" dirty="0">
                <a:cs typeface="Times New Roman" panose="02020603050405020304" pitchFamily="18" charset="0"/>
              </a:rPr>
              <a:t>/ hyperventilation/ </a:t>
            </a:r>
            <a:r>
              <a:rPr lang="en-US" sz="3900" dirty="0" err="1">
                <a:cs typeface="Times New Roman" panose="02020603050405020304" pitchFamily="18" charset="0"/>
              </a:rPr>
              <a:t>carpopedal</a:t>
            </a:r>
            <a:r>
              <a:rPr lang="en-US" sz="3900" dirty="0">
                <a:cs typeface="Times New Roman" panose="02020603050405020304" pitchFamily="18" charset="0"/>
              </a:rPr>
              <a:t> spasm/ syncope </a:t>
            </a:r>
            <a:endParaRPr lang="en-US" sz="3900" dirty="0"/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1856187" y="3541645"/>
            <a:ext cx="2461663" cy="7457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– Cool environment 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- ABCDE Recheck ABC with Oxygen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Cool IV Fluids (with no trauma)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Fan and spray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Ice Blocks</a:t>
            </a:r>
          </a:p>
        </p:txBody>
      </p:sp>
      <p:sp>
        <p:nvSpPr>
          <p:cNvPr id="17" name="Content Placeholder 4"/>
          <p:cNvSpPr txBox="1">
            <a:spLocks/>
          </p:cNvSpPr>
          <p:nvPr/>
        </p:nvSpPr>
        <p:spPr>
          <a:xfrm>
            <a:off x="464211" y="3783153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TREATMENT</a:t>
            </a: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4226898" y="3681772"/>
            <a:ext cx="4355976" cy="7457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– Treat rectal/IV Diazepam (seizure)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- Refer to ED 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Do NOT give anti </a:t>
            </a:r>
            <a:r>
              <a:rPr lang="en-GB" sz="1600" dirty="0" err="1">
                <a:solidFill>
                  <a:srgbClr val="7030A0"/>
                </a:solidFill>
              </a:rPr>
              <a:t>pyretics</a:t>
            </a:r>
            <a:endParaRPr lang="en-GB" sz="1600" dirty="0">
              <a:solidFill>
                <a:srgbClr val="7030A0"/>
              </a:solidFill>
            </a:endParaRP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Increased mortality rate 10%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2939" y="369404"/>
            <a:ext cx="1909229" cy="129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527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HYPOTHERMIA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464211" y="1614902"/>
            <a:ext cx="2397935" cy="360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CLASSIFICATION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465467" y="3292769"/>
            <a:ext cx="3314446" cy="2440487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Remember 4H 4T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ABCDE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Remove patient and wet </a:t>
            </a:r>
            <a:r>
              <a:rPr lang="en-US" sz="3900" dirty="0" err="1">
                <a:solidFill>
                  <a:srgbClr val="92D050"/>
                </a:solidFill>
              </a:rPr>
              <a:t>clothles</a:t>
            </a:r>
            <a:endParaRPr lang="en-US" sz="39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Dry Skin Gently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High Flow Oxygen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Observation (continue)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Careful Handling – Airway adjunct may trigger VF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-19485" y="2093498"/>
            <a:ext cx="8424936" cy="818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SYMPTOMS – Shivering, AF/Dysrhythmias/LOC, Bradycardia, </a:t>
            </a:r>
            <a:r>
              <a:rPr lang="en-GB" sz="1800" dirty="0" err="1">
                <a:solidFill>
                  <a:srgbClr val="7030A0"/>
                </a:solidFill>
              </a:rPr>
              <a:t>Bradypnoea</a:t>
            </a:r>
            <a:r>
              <a:rPr lang="en-GB" sz="1800" dirty="0">
                <a:solidFill>
                  <a:srgbClr val="7030A0"/>
                </a:solidFill>
              </a:rPr>
              <a:t>, Hypotension, VF, Asystole.  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64211" y="2900248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MANAGEMENT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2735663" y="1622213"/>
            <a:ext cx="5684217" cy="37315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>
                <a:latin typeface="+mj-lt"/>
              </a:rPr>
              <a:t>Mild 32-35</a:t>
            </a:r>
            <a:r>
              <a:rPr lang="en-US" sz="3900" dirty="0">
                <a:latin typeface="+mj-lt"/>
                <a:cs typeface="Times New Roman" panose="02020603050405020304" pitchFamily="18" charset="0"/>
              </a:rPr>
              <a:t>℃, Moderate 30-32</a:t>
            </a:r>
            <a:r>
              <a:rPr lang="en-US" sz="3900" dirty="0">
                <a:cs typeface="Times New Roman" panose="02020603050405020304" pitchFamily="18" charset="0"/>
              </a:rPr>
              <a:t>℃</a:t>
            </a:r>
            <a:r>
              <a:rPr lang="en-US" sz="3900" dirty="0">
                <a:latin typeface="+mj-lt"/>
              </a:rPr>
              <a:t>, Severe &lt; 30</a:t>
            </a:r>
            <a:r>
              <a:rPr lang="en-US" sz="3900" dirty="0">
                <a:cs typeface="Times New Roman" panose="02020603050405020304" pitchFamily="18" charset="0"/>
              </a:rPr>
              <a:t>℃</a:t>
            </a:r>
            <a:endParaRPr lang="en-US" sz="3900" dirty="0"/>
          </a:p>
          <a:p>
            <a:pPr marL="0" indent="0">
              <a:buNone/>
            </a:pPr>
            <a:endParaRPr lang="en-US" sz="3900" dirty="0"/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3134375" y="2895183"/>
            <a:ext cx="2817187" cy="19217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No Adrenaline </a:t>
            </a:r>
            <a:r>
              <a:rPr lang="en-GB" sz="1600" dirty="0" err="1">
                <a:solidFill>
                  <a:srgbClr val="FF0000"/>
                </a:solidFill>
              </a:rPr>
              <a:t>til</a:t>
            </a:r>
            <a:r>
              <a:rPr lang="en-GB" sz="1600" dirty="0">
                <a:solidFill>
                  <a:srgbClr val="FF0000"/>
                </a:solidFill>
              </a:rPr>
              <a:t> &gt;30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℃</a:t>
            </a:r>
          </a:p>
          <a:p>
            <a:pPr marL="457200" lvl="1" indent="0">
              <a:buNone/>
            </a:pP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Apply 3</a:t>
            </a: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rd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/ 7</a:t>
            </a: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th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/11</a:t>
            </a: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th</a:t>
            </a:r>
          </a:p>
          <a:p>
            <a:pPr marL="457200" lvl="1" indent="0">
              <a:buNone/>
            </a:pP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If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in CA</a:t>
            </a:r>
          </a:p>
          <a:p>
            <a:pPr marL="457200" lvl="1" indent="0">
              <a:buNone/>
            </a:pP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	-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3 shocks &lt; 30 ℃ for VT/VF</a:t>
            </a:r>
          </a:p>
          <a:p>
            <a:pPr marL="457200" lvl="1" indent="0">
              <a:buNone/>
            </a:pP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	-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wait </a:t>
            </a:r>
            <a:r>
              <a:rPr lang="en-US" sz="1600" dirty="0" err="1">
                <a:solidFill>
                  <a:srgbClr val="FF0000"/>
                </a:solidFill>
                <a:cs typeface="Times New Roman" panose="02020603050405020304" pitchFamily="18" charset="0"/>
              </a:rPr>
              <a:t>til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&gt; 30 ℃ for further shocks</a:t>
            </a:r>
          </a:p>
          <a:p>
            <a:pPr marL="457200" lvl="1" indent="0">
              <a:buNone/>
            </a:pPr>
            <a:endParaRPr lang="en-US" sz="1600" baseline="30000" dirty="0">
              <a:solidFill>
                <a:srgbClr val="FF0000"/>
              </a:solidFill>
              <a:cs typeface="Times New Roman" panose="02020603050405020304" pitchFamily="18" charset="0"/>
            </a:endParaRP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5895260" y="2632997"/>
            <a:ext cx="2817187" cy="19217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FFC000"/>
                </a:solidFill>
              </a:rPr>
              <a:t>If pulse and breathing – passive and active external rewarming 30-38</a:t>
            </a:r>
            <a:r>
              <a:rPr lang="en-US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 ℃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FFC000"/>
                </a:solidFill>
              </a:rPr>
              <a:t>If &lt; 30</a:t>
            </a:r>
            <a:r>
              <a:rPr lang="en-US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 ℃</a:t>
            </a:r>
            <a:r>
              <a:rPr lang="en-GB" sz="1600" dirty="0">
                <a:solidFill>
                  <a:srgbClr val="FFC000"/>
                </a:solidFill>
              </a:rPr>
              <a:t> active internal warming can be used: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Warm IV Fluid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Warm oxygen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Peritoneal lavage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Extracorporeal rewarming</a:t>
            </a:r>
            <a:endParaRPr lang="en-US" sz="1600" dirty="0">
              <a:solidFill>
                <a:srgbClr val="FFC000"/>
              </a:solidFill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600" baseline="30000" dirty="0">
              <a:solidFill>
                <a:srgbClr val="FFC000"/>
              </a:solidFill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600" baseline="30000" dirty="0">
              <a:solidFill>
                <a:srgbClr val="FFC000"/>
              </a:solidFill>
              <a:cs typeface="Times New Roman" panose="02020603050405020304" pitchFamily="18" charset="0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7123880" y="390196"/>
            <a:ext cx="1422847" cy="864955"/>
          </a:xfrm>
          <a:prstGeom prst="roundRect">
            <a:avLst>
              <a:gd name="adj" fmla="val 10000"/>
            </a:avLst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5000" b="-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7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Gases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Fire and explosion risk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1323804" y="1471174"/>
            <a:ext cx="6196021" cy="207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0000"/>
                </a:solidFill>
              </a:rPr>
              <a:t>Must be clearly labelled in storage &amp; cars 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Cylinder valves should not be lubricated with oil/grease 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1323804" y="2600583"/>
            <a:ext cx="7489991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92D050"/>
                </a:solidFill>
              </a:rPr>
              <a:t>-7</a:t>
            </a:r>
            <a:r>
              <a:rPr lang="en-GB" sz="1600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ᵒ</a:t>
            </a:r>
            <a:r>
              <a:rPr lang="en-GB" sz="1600" dirty="0">
                <a:solidFill>
                  <a:srgbClr val="92D050"/>
                </a:solidFill>
              </a:rPr>
              <a:t>C or less leads to liquefaction &amp; separation of gases </a:t>
            </a:r>
          </a:p>
          <a:p>
            <a:pPr lvl="2"/>
            <a:r>
              <a:rPr lang="en-GB" sz="1200" dirty="0">
                <a:solidFill>
                  <a:srgbClr val="92D050"/>
                </a:solidFill>
              </a:rPr>
              <a:t>Stored flat at temperatures below 5</a:t>
            </a:r>
            <a:r>
              <a:rPr lang="en-GB" sz="1200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ᵒ</a:t>
            </a:r>
            <a:r>
              <a:rPr lang="en-GB" sz="1200" dirty="0">
                <a:solidFill>
                  <a:srgbClr val="92D050"/>
                </a:solidFill>
              </a:rPr>
              <a:t>C for 24 hours then invert several times before use 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Stored in a well ventilated, dry environment with signage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Keep away from sources of ignition 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Do not roll cylinders • Aligned in correct dates of replenishment 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Replace when ¼ full &amp; carry spare cylinder </a:t>
            </a:r>
            <a:endParaRPr lang="en-US" sz="3900" dirty="0">
              <a:solidFill>
                <a:srgbClr val="92D050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1102" y="314878"/>
            <a:ext cx="1141699" cy="1139502"/>
          </a:xfrm>
          <a:prstGeom prst="rect">
            <a:avLst/>
          </a:prstGeom>
        </p:spPr>
      </p:pic>
      <p:sp>
        <p:nvSpPr>
          <p:cNvPr id="17" name="Content Placeholder 4"/>
          <p:cNvSpPr txBox="1">
            <a:spLocks/>
          </p:cNvSpPr>
          <p:nvPr/>
        </p:nvSpPr>
        <p:spPr>
          <a:xfrm>
            <a:off x="443384" y="2200631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Storage of medical gases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441716" y="4262472"/>
            <a:ext cx="2419033" cy="41674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Oxygen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Content Placeholder 4"/>
          <p:cNvSpPr txBox="1">
            <a:spLocks/>
          </p:cNvSpPr>
          <p:nvPr/>
        </p:nvSpPr>
        <p:spPr>
          <a:xfrm>
            <a:off x="1323804" y="4390038"/>
            <a:ext cx="4614285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C000"/>
                </a:solidFill>
              </a:rPr>
              <a:t>Hypoxia – Brain injury &lt; 5mins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NRBM – 15L/min with inflated reservoir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Fogging of mask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May require BVM</a:t>
            </a:r>
            <a:endParaRPr lang="en-US" sz="3900" dirty="0">
              <a:solidFill>
                <a:srgbClr val="FFC000"/>
              </a:solidFill>
            </a:endParaRP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5868144" y="4362581"/>
            <a:ext cx="2419033" cy="41674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Contraindications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Content Placeholder 4"/>
          <p:cNvSpPr txBox="1">
            <a:spLocks/>
          </p:cNvSpPr>
          <p:nvPr/>
        </p:nvSpPr>
        <p:spPr>
          <a:xfrm>
            <a:off x="6487751" y="4735207"/>
            <a:ext cx="2308485" cy="521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0000"/>
                </a:solidFill>
              </a:rPr>
              <a:t>COPD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7636" y="3262188"/>
            <a:ext cx="806364" cy="244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823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Gases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Entonox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2434827" y="1471174"/>
            <a:ext cx="5084998" cy="207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0000"/>
                </a:solidFill>
              </a:rPr>
              <a:t>50% Nitrous Oxide/ 50% Oxygen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Self Administered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Children &lt; 5yrs require spacers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4-5 breaths leads to drowsiness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2434827" y="2670062"/>
            <a:ext cx="6378968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92D050"/>
                </a:solidFill>
              </a:rPr>
              <a:t>34 more </a:t>
            </a:r>
            <a:r>
              <a:rPr lang="en-GB" sz="1600" dirty="0" err="1">
                <a:solidFill>
                  <a:srgbClr val="92D050"/>
                </a:solidFill>
              </a:rPr>
              <a:t>solufble</a:t>
            </a:r>
            <a:r>
              <a:rPr lang="en-GB" sz="1600" dirty="0">
                <a:solidFill>
                  <a:srgbClr val="92D050"/>
                </a:solidFill>
              </a:rPr>
              <a:t> than Nitrogen and oxygen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This can lead to pneumothorax, decompression sickness, bowel obstruction, reduced GCS, </a:t>
            </a:r>
            <a:r>
              <a:rPr lang="en-GB" sz="1600" dirty="0" err="1">
                <a:solidFill>
                  <a:srgbClr val="92D050"/>
                </a:solidFill>
              </a:rPr>
              <a:t>MaxiFacial</a:t>
            </a:r>
            <a:r>
              <a:rPr lang="en-GB" sz="1600" dirty="0">
                <a:solidFill>
                  <a:srgbClr val="92D050"/>
                </a:solidFill>
              </a:rPr>
              <a:t> Injuries/ Intoxication</a:t>
            </a:r>
          </a:p>
        </p:txBody>
      </p:sp>
      <p:sp>
        <p:nvSpPr>
          <p:cNvPr id="17" name="Content Placeholder 4"/>
          <p:cNvSpPr txBox="1">
            <a:spLocks/>
          </p:cNvSpPr>
          <p:nvPr/>
        </p:nvSpPr>
        <p:spPr>
          <a:xfrm>
            <a:off x="441715" y="2682201"/>
            <a:ext cx="2618117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Contraindications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Content Placeholder 4"/>
          <p:cNvSpPr txBox="1">
            <a:spLocks/>
          </p:cNvSpPr>
          <p:nvPr/>
        </p:nvSpPr>
        <p:spPr>
          <a:xfrm>
            <a:off x="2434827" y="3788149"/>
            <a:ext cx="6776588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C000"/>
                </a:solidFill>
              </a:rPr>
              <a:t>Alternative to </a:t>
            </a:r>
            <a:r>
              <a:rPr lang="en-GB" sz="1600" dirty="0" err="1">
                <a:solidFill>
                  <a:srgbClr val="FFC000"/>
                </a:solidFill>
              </a:rPr>
              <a:t>Entenox</a:t>
            </a:r>
            <a:endParaRPr lang="en-GB" sz="1600" dirty="0">
              <a:solidFill>
                <a:srgbClr val="FFC000"/>
              </a:solidFill>
            </a:endParaRP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Licenses </a:t>
            </a:r>
            <a:r>
              <a:rPr lang="en-GB" sz="1600" dirty="0" err="1">
                <a:solidFill>
                  <a:srgbClr val="FFC000"/>
                </a:solidFill>
              </a:rPr>
              <a:t>Anaethesic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Used for Chest and Facial Injuries but not HI’s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1hr of analgesia (20-30min use)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Can be used abroad</a:t>
            </a:r>
            <a:endParaRPr lang="en-US" sz="3900" dirty="0">
              <a:solidFill>
                <a:srgbClr val="FFC000"/>
              </a:solidFill>
            </a:endParaRP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441715" y="3714558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err="1"/>
              <a:t>Penthrox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70" y="4723521"/>
            <a:ext cx="1702571" cy="99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7458" y="34053"/>
            <a:ext cx="1644344" cy="164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6901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21E4C8-DC7C-468F-BADD-94DC9B2473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22c661eb-85a9-4250-880c-d65c82aaab1a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e66c22e5-8225-46c3-9abb-23d460e866c8"/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2849</Words>
  <Application>Microsoft Office PowerPoint</Application>
  <PresentationFormat>On-screen Show (4:3)</PresentationFormat>
  <Paragraphs>413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Trebuchet MS</vt:lpstr>
      <vt:lpstr>Arial</vt:lpstr>
      <vt:lpstr>Calibri</vt:lpstr>
      <vt:lpstr>Times New Roman</vt:lpstr>
      <vt:lpstr>20140311PresentationUWTSDTemplate</vt:lpstr>
      <vt:lpstr>SHSS6067  Sports Trauma Management  Exposure, Environment and Everything else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149</cp:revision>
  <dcterms:created xsi:type="dcterms:W3CDTF">2015-04-14T15:21:28Z</dcterms:created>
  <dcterms:modified xsi:type="dcterms:W3CDTF">2023-08-23T13:02:06Z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