
<file path=[Content_Types].xml><?xml version="1.0" encoding="utf-8"?>
<Types xmlns="http://schemas.openxmlformats.org/package/2006/content-types">
  <Default Extension="jpeg" ContentType="image/jpeg"/>
  <Default Extension="wdp" ContentType="image/vnd.ms-photo"/>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8" r:id="rId4"/>
    <p:sldId id="259" r:id="rId5"/>
    <p:sldId id="260" r:id="rId6"/>
    <p:sldId id="268" r:id="rId7"/>
    <p:sldId id="263" r:id="rId8"/>
    <p:sldId id="279" r:id="rId9"/>
    <p:sldId id="261" r:id="rId10"/>
    <p:sldId id="269" r:id="rId11"/>
    <p:sldId id="280" r:id="rId12"/>
    <p:sldId id="281" r:id="rId13"/>
    <p:sldId id="271" r:id="rId14"/>
    <p:sldId id="282" r:id="rId15"/>
    <p:sldId id="283" r:id="rId16"/>
    <p:sldId id="264" r:id="rId17"/>
    <p:sldId id="284" r:id="rId18"/>
    <p:sldId id="285" r:id="rId19"/>
    <p:sldId id="286" r:id="rId20"/>
    <p:sldId id="287" r:id="rId21"/>
    <p:sldId id="265" r:id="rId22"/>
    <p:sldId id="288" r:id="rId23"/>
    <p:sldId id="289" r:id="rId24"/>
    <p:sldId id="290" r:id="rId25"/>
    <p:sldId id="291" r:id="rId26"/>
    <p:sldId id="270" r:id="rId27"/>
    <p:sldId id="292" r:id="rId28"/>
    <p:sldId id="293" r:id="rId29"/>
    <p:sldId id="257" r:id="rId30"/>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3" Type="http://schemas.openxmlformats.org/officeDocument/2006/relationships/tableStyles" Target="tableStyles.xml"/><Relationship Id="rId32" Type="http://schemas.openxmlformats.org/officeDocument/2006/relationships/viewProps" Target="viewProps.xml"/><Relationship Id="rId31" Type="http://schemas.openxmlformats.org/officeDocument/2006/relationships/presProps" Target="presProps.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hdphoto" Target="../media/hdphoto1.wdp"/><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hdphoto" Target="../media/hdphoto2.wdp"/><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9.png"/></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0.jpeg"/></Relationships>
</file>

<file path=ppt/slides/_rels/slide24.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12.jpeg"/><Relationship Id="rId2" Type="http://schemas.microsoft.com/office/2007/relationships/hdphoto" Target="../media/hdphoto3.wdp"/><Relationship Id="rId1" Type="http://schemas.openxmlformats.org/officeDocument/2006/relationships/image" Target="../media/image1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3" Type="http://schemas.openxmlformats.org/officeDocument/2006/relationships/image" Target="../media/image13.jpeg"/><Relationship Id="rId2" Type="http://schemas.microsoft.com/office/2007/relationships/hdphoto" Target="../media/hdphoto3.wdp"/><Relationship Id="rId1" Type="http://schemas.openxmlformats.org/officeDocument/2006/relationships/image" Target="../media/image1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hdphoto" Target="../media/hdphoto1.wdp"/><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cstate="print">
            <a:extLst>
              <a:ext uri="{BEBA8EAE-BF5A-486C-A8C5-ECC9F3942E4B}">
                <a14:imgProps xmlns:a14="http://schemas.microsoft.com/office/drawing/2010/main">
                  <a14:imgLayer r:embed="rId2">
                    <a14:imgEffect>
                      <a14:backgroundRemoval t="0" b="89988" l="6272" r="94213"/>
                    </a14:imgEffect>
                  </a14:imgLayer>
                </a14:imgProps>
              </a:ext>
              <a:ext uri="{28A0092B-C50C-407E-A947-70E740481C1C}">
                <a14:useLocalDpi xmlns:a14="http://schemas.microsoft.com/office/drawing/2010/main" val="0"/>
              </a:ext>
            </a:extLst>
          </a:blip>
          <a:stretch>
            <a:fillRect/>
          </a:stretch>
        </p:blipFill>
        <p:spPr>
          <a:xfrm rot="16200000">
            <a:off x="-1118649" y="1347303"/>
            <a:ext cx="6612836" cy="4408558"/>
          </a:xfrm>
          <a:prstGeom prst="rect">
            <a:avLst/>
          </a:prstGeom>
        </p:spPr>
      </p:pic>
      <p:sp>
        <p:nvSpPr>
          <p:cNvPr id="4" name="文本框 3"/>
          <p:cNvSpPr txBox="1"/>
          <p:nvPr/>
        </p:nvSpPr>
        <p:spPr>
          <a:xfrm>
            <a:off x="3039110" y="865505"/>
            <a:ext cx="7186295" cy="1753235"/>
          </a:xfrm>
          <a:prstGeom prst="rect">
            <a:avLst/>
          </a:prstGeom>
          <a:noFill/>
        </p:spPr>
        <p:txBody>
          <a:bodyPr wrap="square" rtlCol="0">
            <a:spAutoFit/>
          </a:bodyPr>
          <a:lstStyle/>
          <a:p>
            <a:r>
              <a:rPr lang="en-US" altLang="zh-CN" sz="5400" dirty="0">
                <a:latin typeface="文悦古典明朝体 (非商业使用) W5" pitchFamily="50" charset="-122"/>
                <a:ea typeface="文悦古典明朝体 (非商业使用) W5" pitchFamily="50" charset="-122"/>
              </a:rPr>
              <a:t>International Entrepreneurship</a:t>
            </a:r>
            <a:endParaRPr lang="en-US" altLang="zh-CN" sz="5400" dirty="0">
              <a:latin typeface="文悦古典明朝体 (非商业使用) W5" pitchFamily="50" charset="-122"/>
              <a:ea typeface="文悦古典明朝体 (非商业使用) W5" pitchFamily="50" charset="-122"/>
            </a:endParaRPr>
          </a:p>
        </p:txBody>
      </p:sp>
      <p:sp>
        <p:nvSpPr>
          <p:cNvPr id="5" name="矩形 23"/>
          <p:cNvSpPr>
            <a:spLocks noChangeArrowheads="1"/>
          </p:cNvSpPr>
          <p:nvPr/>
        </p:nvSpPr>
        <p:spPr bwMode="auto">
          <a:xfrm>
            <a:off x="4105646" y="3113086"/>
            <a:ext cx="5964321" cy="645160"/>
          </a:xfrm>
          <a:prstGeom prst="rect">
            <a:avLst/>
          </a:prstGeom>
          <a:noFill/>
          <a:ln>
            <a:noFill/>
          </a:ln>
        </p:spPr>
        <p:txBody>
          <a:bodyPr wrap="square">
            <a:spAutoFit/>
          </a:bodyPr>
          <a:lstStyle/>
          <a:p>
            <a:pPr>
              <a:lnSpc>
                <a:spcPct val="200000"/>
              </a:lnSpc>
            </a:pPr>
            <a:r>
              <a:rPr lang="en-US" altLang="zh-CN" dirty="0">
                <a:latin typeface="Times New Roman" panose="02020603050405020304" charset="0"/>
                <a:ea typeface="楷体" panose="02010609060101010101" pitchFamily="49" charset="-122"/>
                <a:cs typeface="Times New Roman" panose="02020603050405020304" charset="0"/>
              </a:rPr>
              <a:t>Analyze how culture affects entrepreneurship</a:t>
            </a:r>
            <a:endParaRPr lang="en-US" altLang="zh-CN" dirty="0">
              <a:latin typeface="Times New Roman" panose="02020603050405020304" charset="0"/>
              <a:ea typeface="楷体" panose="02010609060101010101" pitchFamily="49" charset="-122"/>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iterate type="wd">
                                    <p:tmPct val="10000"/>
                                  </p:iterate>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750"/>
                                        <p:tgtEl>
                                          <p:spTgt spid="4"/>
                                        </p:tgtEl>
                                      </p:cBhvr>
                                    </p:animEffect>
                                  </p:childTnLst>
                                </p:cTn>
                              </p:par>
                            </p:childTnLst>
                          </p:cTn>
                        </p:par>
                        <p:par>
                          <p:cTn id="8" fill="hold">
                            <p:stCondLst>
                              <p:cond delay="2924"/>
                            </p:stCondLst>
                            <p:childTnLst>
                              <p:par>
                                <p:cTn id="9" presetID="16" presetClass="entr" presetSubtype="21" fill="hold" grpId="0" nodeType="afterEffect">
                                  <p:stCondLst>
                                    <p:cond delay="0"/>
                                  </p:stCondLst>
                                  <p:iterate type="wd">
                                    <p:tmPct val="10000"/>
                                  </p:iterate>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p:cNvPicPr>
            <a:picLocks noChangeAspect="1"/>
          </p:cNvPicPr>
          <p:nvPr/>
        </p:nvPicPr>
        <p:blipFill>
          <a:blip r:embed="rId1" cstate="print">
            <a:extLst>
              <a:ext uri="{BEBA8EAE-BF5A-486C-A8C5-ECC9F3942E4B}">
                <a14:imgProps xmlns:a14="http://schemas.microsoft.com/office/drawing/2010/main">
                  <a14:imgLayer r:embed="rId2">
                    <a14:imgEffect>
                      <a14:backgroundRemoval t="0" b="89988" l="6272" r="94213"/>
                    </a14:imgEffect>
                  </a14:imgLayer>
                </a14:imgProps>
              </a:ext>
              <a:ext uri="{28A0092B-C50C-407E-A947-70E740481C1C}">
                <a14:useLocalDpi xmlns:a14="http://schemas.microsoft.com/office/drawing/2010/main" val="0"/>
              </a:ext>
            </a:extLst>
          </a:blip>
          <a:stretch>
            <a:fillRect/>
          </a:stretch>
        </p:blipFill>
        <p:spPr>
          <a:xfrm>
            <a:off x="3011203" y="0"/>
            <a:ext cx="6169594" cy="4113063"/>
          </a:xfrm>
          <a:prstGeom prst="rect">
            <a:avLst/>
          </a:prstGeom>
        </p:spPr>
      </p:pic>
      <p:sp>
        <p:nvSpPr>
          <p:cNvPr id="4" name="文本框 22"/>
          <p:cNvSpPr txBox="1">
            <a:spLocks noChangeArrowheads="1"/>
          </p:cNvSpPr>
          <p:nvPr/>
        </p:nvSpPr>
        <p:spPr bwMode="auto">
          <a:xfrm>
            <a:off x="4244298" y="1009286"/>
            <a:ext cx="3810572" cy="461665"/>
          </a:xfrm>
          <a:prstGeom prst="rect">
            <a:avLst/>
          </a:prstGeom>
          <a:solidFill>
            <a:schemeClr val="bg1"/>
          </a:solidFill>
          <a:ln>
            <a:noFill/>
          </a:ln>
          <a:effectLst>
            <a:outerShdw blurRad="50800" dist="25400" dir="5400000" sx="101000" sy="101000" algn="ctr" rotWithShape="0">
              <a:srgbClr val="000000">
                <a:alpha val="43137"/>
              </a:srgbClr>
            </a:outerShdw>
          </a:effectLst>
        </p:spPr>
        <p:txBody>
          <a:bodyPr>
            <a:spAutoFit/>
          </a:bodyPr>
          <a:lstStyle>
            <a:lvl1pPr/>
            <a:lvl2pPr marL="742950" indent="-285750"/>
            <a:lvl3pPr/>
            <a:lvl4pPr/>
            <a:lvl5pPr/>
            <a:lvl6pPr/>
            <a:lvl7pPr/>
            <a:lvl8pPr/>
            <a:lvl9pPr/>
          </a:lstStyle>
          <a:p>
            <a:pPr algn="ctr"/>
            <a:r>
              <a:rPr lang="en-US" altLang="zh-CN" sz="2400" b="1" dirty="0">
                <a:latin typeface="楷体" panose="02010609060101010101" pitchFamily="49" charset="-122"/>
                <a:ea typeface="楷体" panose="02010609060101010101" pitchFamily="49" charset="-122"/>
                <a:sym typeface="微软雅黑" panose="020B0503020204020204" pitchFamily="34" charset="-122"/>
              </a:rPr>
              <a:t>C O N T E N T S</a:t>
            </a:r>
            <a:endParaRPr lang="zh-CN" altLang="en-US" sz="2400" dirty="0">
              <a:latin typeface="楷体" panose="02010609060101010101" pitchFamily="49" charset="-122"/>
              <a:ea typeface="楷体" panose="02010609060101010101" pitchFamily="49" charset="-122"/>
            </a:endParaRPr>
          </a:p>
        </p:txBody>
      </p:sp>
      <p:sp>
        <p:nvSpPr>
          <p:cNvPr id="5" name="文本框 4"/>
          <p:cNvSpPr txBox="1"/>
          <p:nvPr/>
        </p:nvSpPr>
        <p:spPr>
          <a:xfrm>
            <a:off x="1577010" y="2983086"/>
            <a:ext cx="868019" cy="461665"/>
          </a:xfrm>
          <a:prstGeom prst="rect">
            <a:avLst/>
          </a:prstGeom>
          <a:noFill/>
        </p:spPr>
        <p:txBody>
          <a:bodyPr wrap="square" rtlCol="0">
            <a:spAutoFit/>
          </a:bodyPr>
          <a:lstStyle/>
          <a:p>
            <a:pPr algn="ctr"/>
            <a:r>
              <a:rPr lang="en-US" altLang="zh-CN" sz="2400" b="1" dirty="0">
                <a:latin typeface="段宁毛笔行书" panose="03000509000000000000" pitchFamily="65" charset="-122"/>
                <a:ea typeface="段宁毛笔行书" panose="03000509000000000000" pitchFamily="65" charset="-122"/>
              </a:rPr>
              <a:t>01</a:t>
            </a:r>
            <a:endParaRPr lang="zh-CN" altLang="en-US" sz="2400" b="1" dirty="0">
              <a:latin typeface="段宁毛笔行书" panose="03000509000000000000" pitchFamily="65" charset="-122"/>
              <a:ea typeface="段宁毛笔行书" panose="03000509000000000000" pitchFamily="65" charset="-122"/>
            </a:endParaRPr>
          </a:p>
        </p:txBody>
      </p:sp>
      <p:sp>
        <p:nvSpPr>
          <p:cNvPr id="6" name="文本框 5"/>
          <p:cNvSpPr txBox="1">
            <a:spLocks noChangeArrowheads="1"/>
          </p:cNvSpPr>
          <p:nvPr/>
        </p:nvSpPr>
        <p:spPr bwMode="auto">
          <a:xfrm>
            <a:off x="2339012" y="2758664"/>
            <a:ext cx="3810572" cy="553085"/>
          </a:xfrm>
          <a:prstGeom prst="rect">
            <a:avLst/>
          </a:prstGeom>
          <a:noFill/>
          <a:ln>
            <a:noFill/>
          </a:ln>
        </p:spPr>
        <p:txBody>
          <a:bodyPr>
            <a:spAutoFit/>
          </a:bodyPr>
          <a:lstStyle>
            <a:lvl1pPr/>
            <a:lvl2pPr marL="742950" indent="-285750"/>
            <a:lvl3pPr/>
            <a:lvl4pPr/>
            <a:lvl5pPr/>
            <a:lvl6pPr/>
            <a:lvl7pPr/>
            <a:lvl8pPr/>
            <a:lvl9pPr/>
          </a:lstStyle>
          <a:p>
            <a:pPr>
              <a:lnSpc>
                <a:spcPct val="150000"/>
              </a:lnSpc>
            </a:pPr>
            <a:r>
              <a:rPr lang="zh-CN" altLang="en-US" sz="2000" dirty="0">
                <a:latin typeface="楷体" panose="02010609060101010101" pitchFamily="49" charset="-122"/>
                <a:ea typeface="楷体" panose="02010609060101010101" pitchFamily="49" charset="-122"/>
              </a:rPr>
              <a:t>Theoretical sources</a:t>
            </a:r>
            <a:endParaRPr lang="zh-CN" altLang="en-US" sz="2000" dirty="0">
              <a:latin typeface="楷体" panose="02010609060101010101" pitchFamily="49" charset="-122"/>
              <a:ea typeface="楷体" panose="02010609060101010101" pitchFamily="49" charset="-122"/>
            </a:endParaRPr>
          </a:p>
        </p:txBody>
      </p:sp>
      <p:sp>
        <p:nvSpPr>
          <p:cNvPr id="7" name="矩形 6"/>
          <p:cNvSpPr>
            <a:spLocks noChangeArrowheads="1"/>
          </p:cNvSpPr>
          <p:nvPr/>
        </p:nvSpPr>
        <p:spPr bwMode="auto">
          <a:xfrm>
            <a:off x="2339013" y="3281053"/>
            <a:ext cx="3409410" cy="521970"/>
          </a:xfrm>
          <a:prstGeom prst="rect">
            <a:avLst/>
          </a:prstGeom>
          <a:noFill/>
          <a:ln>
            <a:noFill/>
          </a:ln>
        </p:spPr>
        <p:txBody>
          <a:bodyPr wrap="square">
            <a:spAutoFit/>
          </a:bodyPr>
          <a:lstStyle/>
          <a:p>
            <a:pPr eaLnBrk="1" hangingPunct="1"/>
            <a:r>
              <a:rPr lang="en-US" sz="1400" dirty="0">
                <a:latin typeface="楷体" panose="02010609060101010101" pitchFamily="49" charset="-122"/>
                <a:ea typeface="楷体" panose="02010609060101010101" pitchFamily="49" charset="-122"/>
              </a:rPr>
              <a:t>Hofstede’s 6 Dimension of Culture</a:t>
            </a:r>
            <a:endParaRPr lang="en-US" sz="1400" dirty="0">
              <a:latin typeface="楷体" panose="02010609060101010101" pitchFamily="49" charset="-122"/>
              <a:ea typeface="楷体" panose="02010609060101010101" pitchFamily="49" charset="-122"/>
            </a:endParaRPr>
          </a:p>
          <a:p>
            <a:pPr eaLnBrk="1" hangingPunct="1"/>
            <a:endParaRPr lang="en-US" sz="1400" dirty="0">
              <a:latin typeface="楷体" panose="02010609060101010101" pitchFamily="49" charset="-122"/>
              <a:ea typeface="楷体" panose="02010609060101010101" pitchFamily="49" charset="-122"/>
            </a:endParaRPr>
          </a:p>
        </p:txBody>
      </p:sp>
      <p:cxnSp>
        <p:nvCxnSpPr>
          <p:cNvPr id="8" name="直接连接符 7"/>
          <p:cNvCxnSpPr/>
          <p:nvPr/>
        </p:nvCxnSpPr>
        <p:spPr>
          <a:xfrm>
            <a:off x="2461883" y="3228045"/>
            <a:ext cx="32865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6274906" y="2983086"/>
            <a:ext cx="868019" cy="461665"/>
          </a:xfrm>
          <a:prstGeom prst="rect">
            <a:avLst/>
          </a:prstGeom>
          <a:noFill/>
        </p:spPr>
        <p:txBody>
          <a:bodyPr wrap="square" rtlCol="0">
            <a:spAutoFit/>
          </a:bodyPr>
          <a:lstStyle/>
          <a:p>
            <a:pPr algn="ctr"/>
            <a:r>
              <a:rPr lang="en-US" altLang="zh-CN" sz="2400" b="1" dirty="0">
                <a:latin typeface="段宁毛笔行书" panose="03000509000000000000" pitchFamily="65" charset="-122"/>
                <a:ea typeface="段宁毛笔行书" panose="03000509000000000000" pitchFamily="65" charset="-122"/>
              </a:rPr>
              <a:t>02</a:t>
            </a:r>
            <a:endParaRPr lang="zh-CN" altLang="en-US" sz="2400" b="1" dirty="0">
              <a:latin typeface="段宁毛笔行书" panose="03000509000000000000" pitchFamily="65" charset="-122"/>
              <a:ea typeface="段宁毛笔行书" panose="03000509000000000000" pitchFamily="65" charset="-122"/>
            </a:endParaRPr>
          </a:p>
        </p:txBody>
      </p:sp>
      <p:sp>
        <p:nvSpPr>
          <p:cNvPr id="10" name="文本框 22"/>
          <p:cNvSpPr txBox="1">
            <a:spLocks noChangeArrowheads="1"/>
          </p:cNvSpPr>
          <p:nvPr/>
        </p:nvSpPr>
        <p:spPr bwMode="auto">
          <a:xfrm>
            <a:off x="7036908" y="2758664"/>
            <a:ext cx="3810572" cy="553085"/>
          </a:xfrm>
          <a:prstGeom prst="rect">
            <a:avLst/>
          </a:prstGeom>
          <a:noFill/>
          <a:ln>
            <a:noFill/>
          </a:ln>
        </p:spPr>
        <p:txBody>
          <a:bodyPr>
            <a:spAutoFit/>
          </a:bodyPr>
          <a:lstStyle>
            <a:lvl1pPr/>
            <a:lvl2pPr marL="742950" indent="-285750"/>
            <a:lvl3pPr/>
            <a:lvl4pPr/>
            <a:lvl5pPr/>
            <a:lvl6pPr/>
            <a:lvl7pPr/>
            <a:lvl8pPr/>
            <a:lvl9pPr/>
          </a:lstStyle>
          <a:p>
            <a:pPr>
              <a:lnSpc>
                <a:spcPct val="150000"/>
              </a:lnSpc>
            </a:pPr>
            <a:r>
              <a:rPr lang="zh-CN" altLang="en-US" sz="2000" dirty="0">
                <a:latin typeface="楷体" panose="02010609060101010101" pitchFamily="49" charset="-122"/>
                <a:ea typeface="楷体" panose="02010609060101010101" pitchFamily="49" charset="-122"/>
                <a:sym typeface="+mn-ea"/>
              </a:rPr>
              <a:t>Chinese entrepreneurship</a:t>
            </a:r>
            <a:endParaRPr lang="en-US" altLang="zh-CN" sz="2000" dirty="0">
              <a:latin typeface="楷体" panose="02010609060101010101" pitchFamily="49" charset="-122"/>
              <a:ea typeface="楷体" panose="02010609060101010101" pitchFamily="49" charset="-122"/>
            </a:endParaRPr>
          </a:p>
        </p:txBody>
      </p:sp>
      <p:sp>
        <p:nvSpPr>
          <p:cNvPr id="11" name="矩形 23"/>
          <p:cNvSpPr>
            <a:spLocks noChangeArrowheads="1"/>
          </p:cNvSpPr>
          <p:nvPr/>
        </p:nvSpPr>
        <p:spPr bwMode="auto">
          <a:xfrm>
            <a:off x="7036909" y="3281053"/>
            <a:ext cx="3409410" cy="521970"/>
          </a:xfrm>
          <a:prstGeom prst="rect">
            <a:avLst/>
          </a:prstGeom>
          <a:noFill/>
          <a:ln>
            <a:noFill/>
          </a:ln>
        </p:spPr>
        <p:txBody>
          <a:bodyPr wrap="square">
            <a:spAutoFit/>
          </a:bodyPr>
          <a:lstStyle/>
          <a:p>
            <a:pPr eaLnBrk="1" hangingPunct="1"/>
            <a:r>
              <a:rPr lang="en-US" sz="1400" dirty="0">
                <a:latin typeface="楷体" panose="02010609060101010101" pitchFamily="49" charset="-122"/>
                <a:ea typeface="楷体" panose="02010609060101010101" pitchFamily="49" charset="-122"/>
                <a:sym typeface="+mn-ea"/>
              </a:rPr>
              <a:t>How Culture Affects Chinese Entrepreneurship</a:t>
            </a:r>
            <a:endParaRPr lang="zh-CN" altLang="en-US" sz="1400" dirty="0">
              <a:latin typeface="楷体" panose="02010609060101010101" pitchFamily="49" charset="-122"/>
              <a:ea typeface="楷体" panose="02010609060101010101" pitchFamily="49" charset="-122"/>
            </a:endParaRPr>
          </a:p>
        </p:txBody>
      </p:sp>
      <p:cxnSp>
        <p:nvCxnSpPr>
          <p:cNvPr id="12" name="直接连接符 11"/>
          <p:cNvCxnSpPr/>
          <p:nvPr/>
        </p:nvCxnSpPr>
        <p:spPr>
          <a:xfrm>
            <a:off x="7159779" y="3228045"/>
            <a:ext cx="32865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文本框 12"/>
          <p:cNvSpPr txBox="1"/>
          <p:nvPr/>
        </p:nvSpPr>
        <p:spPr>
          <a:xfrm>
            <a:off x="1577010" y="4596290"/>
            <a:ext cx="868019" cy="461665"/>
          </a:xfrm>
          <a:prstGeom prst="rect">
            <a:avLst/>
          </a:prstGeom>
          <a:noFill/>
        </p:spPr>
        <p:txBody>
          <a:bodyPr wrap="square" rtlCol="0">
            <a:spAutoFit/>
          </a:bodyPr>
          <a:lstStyle/>
          <a:p>
            <a:pPr algn="ctr"/>
            <a:r>
              <a:rPr lang="en-US" altLang="zh-CN" sz="2400" b="1" dirty="0">
                <a:latin typeface="段宁毛笔行书" panose="03000509000000000000" pitchFamily="65" charset="-122"/>
                <a:ea typeface="段宁毛笔行书" panose="03000509000000000000" pitchFamily="65" charset="-122"/>
              </a:rPr>
              <a:t>03</a:t>
            </a:r>
            <a:endParaRPr lang="zh-CN" altLang="en-US" sz="2400" b="1" dirty="0">
              <a:latin typeface="段宁毛笔行书" panose="03000509000000000000" pitchFamily="65" charset="-122"/>
              <a:ea typeface="段宁毛笔行书" panose="03000509000000000000" pitchFamily="65" charset="-122"/>
            </a:endParaRPr>
          </a:p>
        </p:txBody>
      </p:sp>
      <p:sp>
        <p:nvSpPr>
          <p:cNvPr id="14" name="文本框 22"/>
          <p:cNvSpPr txBox="1">
            <a:spLocks noChangeArrowheads="1"/>
          </p:cNvSpPr>
          <p:nvPr/>
        </p:nvSpPr>
        <p:spPr bwMode="auto">
          <a:xfrm>
            <a:off x="2339012" y="3919113"/>
            <a:ext cx="3810572" cy="922020"/>
          </a:xfrm>
          <a:prstGeom prst="rect">
            <a:avLst/>
          </a:prstGeom>
          <a:noFill/>
          <a:ln>
            <a:noFill/>
          </a:ln>
        </p:spPr>
        <p:txBody>
          <a:bodyPr>
            <a:spAutoFit/>
          </a:bodyPr>
          <a:lstStyle>
            <a:lvl1pPr/>
            <a:lvl2pPr marL="742950" indent="-285750"/>
            <a:lvl3pPr/>
            <a:lvl4pPr/>
            <a:lvl5pPr/>
            <a:lvl6pPr/>
            <a:lvl7pPr/>
            <a:lvl8pPr/>
            <a:lvl9pPr/>
          </a:lstStyle>
          <a:p>
            <a:pPr>
              <a:lnSpc>
                <a:spcPct val="150000"/>
              </a:lnSpc>
            </a:pPr>
            <a:r>
              <a:rPr lang="zh-CN" altLang="en-US" dirty="0">
                <a:latin typeface="楷体" panose="02010609060101010101" pitchFamily="49" charset="-122"/>
                <a:ea typeface="楷体" panose="02010609060101010101" pitchFamily="49" charset="-122"/>
              </a:rPr>
              <a:t>Entrepreneurship in the other five different regions</a:t>
            </a:r>
            <a:endParaRPr lang="zh-CN" altLang="en-US" dirty="0">
              <a:latin typeface="楷体" panose="02010609060101010101" pitchFamily="49" charset="-122"/>
              <a:ea typeface="楷体" panose="02010609060101010101" pitchFamily="49" charset="-122"/>
            </a:endParaRPr>
          </a:p>
        </p:txBody>
      </p:sp>
      <p:sp>
        <p:nvSpPr>
          <p:cNvPr id="15" name="矩形 23"/>
          <p:cNvSpPr>
            <a:spLocks noChangeArrowheads="1"/>
          </p:cNvSpPr>
          <p:nvPr/>
        </p:nvSpPr>
        <p:spPr bwMode="auto">
          <a:xfrm>
            <a:off x="2339013" y="4894257"/>
            <a:ext cx="3409410" cy="1168400"/>
          </a:xfrm>
          <a:prstGeom prst="rect">
            <a:avLst/>
          </a:prstGeom>
          <a:noFill/>
          <a:ln>
            <a:noFill/>
          </a:ln>
        </p:spPr>
        <p:txBody>
          <a:bodyPr wrap="square">
            <a:spAutoFit/>
          </a:bodyPr>
          <a:lstStyle/>
          <a:p>
            <a:pPr eaLnBrk="1" hangingPunct="1"/>
            <a:r>
              <a:rPr lang="en-US" sz="1400" dirty="0">
                <a:latin typeface="楷体" panose="02010609060101010101" pitchFamily="49" charset="-122"/>
                <a:ea typeface="楷体" panose="02010609060101010101" pitchFamily="49" charset="-122"/>
              </a:rPr>
              <a:t>1. Hong Kong's entrepreneurship</a:t>
            </a:r>
            <a:endParaRPr lang="en-US" sz="1400" dirty="0">
              <a:latin typeface="楷体" panose="02010609060101010101" pitchFamily="49" charset="-122"/>
              <a:ea typeface="楷体" panose="02010609060101010101" pitchFamily="49" charset="-122"/>
            </a:endParaRPr>
          </a:p>
          <a:p>
            <a:pPr eaLnBrk="1" hangingPunct="1"/>
            <a:r>
              <a:rPr lang="en-US" sz="1400" dirty="0">
                <a:latin typeface="楷体" panose="02010609060101010101" pitchFamily="49" charset="-122"/>
                <a:ea typeface="楷体" panose="02010609060101010101" pitchFamily="49" charset="-122"/>
              </a:rPr>
              <a:t>2. Canada’s entrepreneurship</a:t>
            </a:r>
            <a:endParaRPr lang="en-US" sz="1400" dirty="0">
              <a:latin typeface="楷体" panose="02010609060101010101" pitchFamily="49" charset="-122"/>
              <a:ea typeface="楷体" panose="02010609060101010101" pitchFamily="49" charset="-122"/>
            </a:endParaRPr>
          </a:p>
          <a:p>
            <a:pPr eaLnBrk="1" hangingPunct="1"/>
            <a:r>
              <a:rPr lang="en-US" sz="1400" dirty="0">
                <a:latin typeface="楷体" panose="02010609060101010101" pitchFamily="49" charset="-122"/>
                <a:ea typeface="楷体" panose="02010609060101010101" pitchFamily="49" charset="-122"/>
              </a:rPr>
              <a:t>3. Cameroon</a:t>
            </a:r>
            <a:endParaRPr lang="en-US" sz="1400" dirty="0">
              <a:latin typeface="楷体" panose="02010609060101010101" pitchFamily="49" charset="-122"/>
              <a:ea typeface="楷体" panose="02010609060101010101" pitchFamily="49" charset="-122"/>
            </a:endParaRPr>
          </a:p>
          <a:p>
            <a:pPr eaLnBrk="1" hangingPunct="1"/>
            <a:r>
              <a:rPr lang="en-US" sz="1400" dirty="0">
                <a:latin typeface="楷体" panose="02010609060101010101" pitchFamily="49" charset="-122"/>
                <a:ea typeface="楷体" panose="02010609060101010101" pitchFamily="49" charset="-122"/>
              </a:rPr>
              <a:t>4. Brazil</a:t>
            </a:r>
            <a:endParaRPr lang="en-US" sz="1400" dirty="0">
              <a:latin typeface="楷体" panose="02010609060101010101" pitchFamily="49" charset="-122"/>
              <a:ea typeface="楷体" panose="02010609060101010101" pitchFamily="49" charset="-122"/>
            </a:endParaRPr>
          </a:p>
          <a:p>
            <a:pPr eaLnBrk="1" hangingPunct="1"/>
            <a:r>
              <a:rPr lang="en-US" sz="1400" dirty="0">
                <a:latin typeface="楷体" panose="02010609060101010101" pitchFamily="49" charset="-122"/>
                <a:ea typeface="楷体" panose="02010609060101010101" pitchFamily="49" charset="-122"/>
              </a:rPr>
              <a:t>5. United Kingdom</a:t>
            </a:r>
            <a:endParaRPr lang="en-US" sz="1400" dirty="0">
              <a:latin typeface="楷体" panose="02010609060101010101" pitchFamily="49" charset="-122"/>
              <a:ea typeface="楷体" panose="02010609060101010101" pitchFamily="49" charset="-122"/>
            </a:endParaRPr>
          </a:p>
        </p:txBody>
      </p:sp>
      <p:cxnSp>
        <p:nvCxnSpPr>
          <p:cNvPr id="16" name="直接连接符 15"/>
          <p:cNvCxnSpPr/>
          <p:nvPr/>
        </p:nvCxnSpPr>
        <p:spPr>
          <a:xfrm>
            <a:off x="2461883" y="4841249"/>
            <a:ext cx="32865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文本框 16"/>
          <p:cNvSpPr txBox="1"/>
          <p:nvPr/>
        </p:nvSpPr>
        <p:spPr>
          <a:xfrm>
            <a:off x="6274906" y="4596290"/>
            <a:ext cx="868019" cy="461665"/>
          </a:xfrm>
          <a:prstGeom prst="rect">
            <a:avLst/>
          </a:prstGeom>
          <a:noFill/>
        </p:spPr>
        <p:txBody>
          <a:bodyPr wrap="square" rtlCol="0">
            <a:spAutoFit/>
          </a:bodyPr>
          <a:lstStyle/>
          <a:p>
            <a:pPr algn="ctr"/>
            <a:r>
              <a:rPr lang="en-US" altLang="zh-CN" sz="2400" b="1" dirty="0">
                <a:latin typeface="段宁毛笔行书" panose="03000509000000000000" pitchFamily="65" charset="-122"/>
                <a:ea typeface="段宁毛笔行书" panose="03000509000000000000" pitchFamily="65" charset="-122"/>
              </a:rPr>
              <a:t>04</a:t>
            </a:r>
            <a:endParaRPr lang="zh-CN" altLang="en-US" sz="2400" b="1" dirty="0">
              <a:latin typeface="段宁毛笔行书" panose="03000509000000000000" pitchFamily="65" charset="-122"/>
              <a:ea typeface="段宁毛笔行书" panose="03000509000000000000" pitchFamily="65" charset="-122"/>
            </a:endParaRPr>
          </a:p>
        </p:txBody>
      </p:sp>
      <p:sp>
        <p:nvSpPr>
          <p:cNvPr id="18" name="文本框 22"/>
          <p:cNvSpPr txBox="1">
            <a:spLocks noChangeArrowheads="1"/>
          </p:cNvSpPr>
          <p:nvPr/>
        </p:nvSpPr>
        <p:spPr bwMode="auto">
          <a:xfrm>
            <a:off x="7036908" y="4371868"/>
            <a:ext cx="3810572" cy="553085"/>
          </a:xfrm>
          <a:prstGeom prst="rect">
            <a:avLst/>
          </a:prstGeom>
          <a:noFill/>
          <a:ln>
            <a:noFill/>
          </a:ln>
        </p:spPr>
        <p:txBody>
          <a:bodyPr>
            <a:spAutoFit/>
          </a:bodyPr>
          <a:lstStyle>
            <a:lvl1pPr/>
            <a:lvl2pPr marL="742950" indent="-285750"/>
            <a:lvl3pPr/>
            <a:lvl4pPr/>
            <a:lvl5pPr/>
            <a:lvl6pPr/>
            <a:lvl7pPr/>
            <a:lvl8pPr/>
            <a:lvl9pPr/>
          </a:lstStyle>
          <a:p>
            <a:pPr>
              <a:lnSpc>
                <a:spcPct val="150000"/>
              </a:lnSpc>
            </a:pPr>
            <a:r>
              <a:rPr lang="en-US" altLang="zh-CN" sz="2000" dirty="0">
                <a:latin typeface="楷体" panose="02010609060101010101" pitchFamily="49" charset="-122"/>
                <a:ea typeface="楷体" panose="02010609060101010101" pitchFamily="49" charset="-122"/>
              </a:rPr>
              <a:t>Conclusion</a:t>
            </a:r>
            <a:endParaRPr lang="en-US" altLang="zh-CN" sz="2000" dirty="0">
              <a:latin typeface="楷体" panose="02010609060101010101" pitchFamily="49" charset="-122"/>
              <a:ea typeface="楷体" panose="02010609060101010101" pitchFamily="49" charset="-122"/>
            </a:endParaRPr>
          </a:p>
        </p:txBody>
      </p:sp>
      <p:sp>
        <p:nvSpPr>
          <p:cNvPr id="19" name="矩形 23"/>
          <p:cNvSpPr>
            <a:spLocks noChangeArrowheads="1"/>
          </p:cNvSpPr>
          <p:nvPr/>
        </p:nvSpPr>
        <p:spPr bwMode="auto">
          <a:xfrm>
            <a:off x="7036909" y="4894257"/>
            <a:ext cx="3409410" cy="521970"/>
          </a:xfrm>
          <a:prstGeom prst="rect">
            <a:avLst/>
          </a:prstGeom>
          <a:noFill/>
          <a:ln>
            <a:noFill/>
          </a:ln>
        </p:spPr>
        <p:txBody>
          <a:bodyPr wrap="square">
            <a:spAutoFit/>
          </a:bodyPr>
          <a:lstStyle/>
          <a:p>
            <a:pPr eaLnBrk="1" hangingPunct="1"/>
            <a:r>
              <a:rPr lang="zh-CN" altLang="en-US" sz="1400" dirty="0">
                <a:latin typeface="楷体" panose="02010609060101010101" pitchFamily="49" charset="-122"/>
                <a:ea typeface="楷体" panose="02010609060101010101" pitchFamily="49" charset="-122"/>
              </a:rPr>
              <a:t>Critical Analysis of the Influence of Culture on Entrepreneurial Spirit</a:t>
            </a:r>
            <a:endParaRPr lang="zh-CN" altLang="en-US" sz="1400" dirty="0">
              <a:latin typeface="楷体" panose="02010609060101010101" pitchFamily="49" charset="-122"/>
              <a:ea typeface="楷体" panose="02010609060101010101" pitchFamily="49" charset="-122"/>
            </a:endParaRPr>
          </a:p>
        </p:txBody>
      </p:sp>
      <p:cxnSp>
        <p:nvCxnSpPr>
          <p:cNvPr id="20" name="直接连接符 19"/>
          <p:cNvCxnSpPr/>
          <p:nvPr/>
        </p:nvCxnSpPr>
        <p:spPr>
          <a:xfrm>
            <a:off x="7159779" y="4841249"/>
            <a:ext cx="32865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inVertical)">
                                      <p:cBhvr>
                                        <p:cTn id="10" dur="500"/>
                                        <p:tgtEl>
                                          <p:spTgt spid="5"/>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arn(inVertical)">
                                      <p:cBhvr>
                                        <p:cTn id="13" dur="500"/>
                                        <p:tgtEl>
                                          <p:spTgt spid="6"/>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barn(inVertical)">
                                      <p:cBhvr>
                                        <p:cTn id="16" dur="500"/>
                                        <p:tgtEl>
                                          <p:spTgt spid="7"/>
                                        </p:tgtEl>
                                      </p:cBhvr>
                                    </p:animEffect>
                                  </p:childTnLst>
                                </p:cTn>
                              </p:par>
                              <p:par>
                                <p:cTn id="17" presetID="16" presetClass="entr" presetSubtype="21"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barn(inVertical)">
                                      <p:cBhvr>
                                        <p:cTn id="19" dur="500"/>
                                        <p:tgtEl>
                                          <p:spTgt spid="8"/>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arn(inVertical)">
                                      <p:cBhvr>
                                        <p:cTn id="22" dur="500"/>
                                        <p:tgtEl>
                                          <p:spTgt spid="9"/>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barn(inVertical)">
                                      <p:cBhvr>
                                        <p:cTn id="25" dur="500"/>
                                        <p:tgtEl>
                                          <p:spTgt spid="10"/>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barn(inVertical)">
                                      <p:cBhvr>
                                        <p:cTn id="28" dur="500"/>
                                        <p:tgtEl>
                                          <p:spTgt spid="11"/>
                                        </p:tgtEl>
                                      </p:cBhvr>
                                    </p:animEffect>
                                  </p:childTnLst>
                                </p:cTn>
                              </p:par>
                              <p:par>
                                <p:cTn id="29" presetID="16" presetClass="entr" presetSubtype="21"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barn(inVertical)">
                                      <p:cBhvr>
                                        <p:cTn id="31" dur="500"/>
                                        <p:tgtEl>
                                          <p:spTgt spid="12"/>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barn(inVertical)">
                                      <p:cBhvr>
                                        <p:cTn id="34" dur="500"/>
                                        <p:tgtEl>
                                          <p:spTgt spid="13"/>
                                        </p:tgtEl>
                                      </p:cBhvr>
                                    </p:animEffect>
                                  </p:childTnLst>
                                </p:cTn>
                              </p:par>
                              <p:par>
                                <p:cTn id="35" presetID="16" presetClass="entr" presetSubtype="21" fill="hold" grpId="0" nodeType="with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barn(inVertical)">
                                      <p:cBhvr>
                                        <p:cTn id="37" dur="500"/>
                                        <p:tgtEl>
                                          <p:spTgt spid="14"/>
                                        </p:tgtEl>
                                      </p:cBhvr>
                                    </p:animEffect>
                                  </p:childTnLst>
                                </p:cTn>
                              </p:par>
                              <p:par>
                                <p:cTn id="38" presetID="16" presetClass="entr" presetSubtype="21" fill="hold" grpId="0" nodeType="with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barn(inVertical)">
                                      <p:cBhvr>
                                        <p:cTn id="40" dur="500"/>
                                        <p:tgtEl>
                                          <p:spTgt spid="15"/>
                                        </p:tgtEl>
                                      </p:cBhvr>
                                    </p:animEffect>
                                  </p:childTnLst>
                                </p:cTn>
                              </p:par>
                              <p:par>
                                <p:cTn id="41" presetID="16" presetClass="entr" presetSubtype="21" fill="hold" nodeType="with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barn(inVertical)">
                                      <p:cBhvr>
                                        <p:cTn id="43" dur="500"/>
                                        <p:tgtEl>
                                          <p:spTgt spid="16"/>
                                        </p:tgtEl>
                                      </p:cBhvr>
                                    </p:animEffect>
                                  </p:childTnLst>
                                </p:cTn>
                              </p:par>
                              <p:par>
                                <p:cTn id="44" presetID="16" presetClass="entr" presetSubtype="21" fill="hold" grpId="0" nodeType="withEffect">
                                  <p:stCondLst>
                                    <p:cond delay="0"/>
                                  </p:stCondLst>
                                  <p:childTnLst>
                                    <p:set>
                                      <p:cBhvr>
                                        <p:cTn id="45" dur="1" fill="hold">
                                          <p:stCondLst>
                                            <p:cond delay="0"/>
                                          </p:stCondLst>
                                        </p:cTn>
                                        <p:tgtEl>
                                          <p:spTgt spid="17"/>
                                        </p:tgtEl>
                                        <p:attrNameLst>
                                          <p:attrName>style.visibility</p:attrName>
                                        </p:attrNameLst>
                                      </p:cBhvr>
                                      <p:to>
                                        <p:strVal val="visible"/>
                                      </p:to>
                                    </p:set>
                                    <p:animEffect transition="in" filter="barn(inVertical)">
                                      <p:cBhvr>
                                        <p:cTn id="46" dur="500"/>
                                        <p:tgtEl>
                                          <p:spTgt spid="17"/>
                                        </p:tgtEl>
                                      </p:cBhvr>
                                    </p:animEffect>
                                  </p:childTnLst>
                                </p:cTn>
                              </p:par>
                              <p:par>
                                <p:cTn id="47" presetID="16" presetClass="entr" presetSubtype="21" fill="hold" grpId="0" nodeType="withEffect">
                                  <p:stCondLst>
                                    <p:cond delay="0"/>
                                  </p:stCondLst>
                                  <p:childTnLst>
                                    <p:set>
                                      <p:cBhvr>
                                        <p:cTn id="48" dur="1" fill="hold">
                                          <p:stCondLst>
                                            <p:cond delay="0"/>
                                          </p:stCondLst>
                                        </p:cTn>
                                        <p:tgtEl>
                                          <p:spTgt spid="18"/>
                                        </p:tgtEl>
                                        <p:attrNameLst>
                                          <p:attrName>style.visibility</p:attrName>
                                        </p:attrNameLst>
                                      </p:cBhvr>
                                      <p:to>
                                        <p:strVal val="visible"/>
                                      </p:to>
                                    </p:set>
                                    <p:animEffect transition="in" filter="barn(inVertical)">
                                      <p:cBhvr>
                                        <p:cTn id="49" dur="500"/>
                                        <p:tgtEl>
                                          <p:spTgt spid="18"/>
                                        </p:tgtEl>
                                      </p:cBhvr>
                                    </p:animEffect>
                                  </p:childTnLst>
                                </p:cTn>
                              </p:par>
                              <p:par>
                                <p:cTn id="50" presetID="16" presetClass="entr" presetSubtype="21" fill="hold" grpId="0"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barn(inVertical)">
                                      <p:cBhvr>
                                        <p:cTn id="52" dur="500"/>
                                        <p:tgtEl>
                                          <p:spTgt spid="19"/>
                                        </p:tgtEl>
                                      </p:cBhvr>
                                    </p:animEffect>
                                  </p:childTnLst>
                                </p:cTn>
                              </p:par>
                              <p:par>
                                <p:cTn id="53" presetID="16" presetClass="entr" presetSubtype="21" fill="hold" nodeType="withEffect">
                                  <p:stCondLst>
                                    <p:cond delay="0"/>
                                  </p:stCondLst>
                                  <p:childTnLst>
                                    <p:set>
                                      <p:cBhvr>
                                        <p:cTn id="54" dur="1" fill="hold">
                                          <p:stCondLst>
                                            <p:cond delay="0"/>
                                          </p:stCondLst>
                                        </p:cTn>
                                        <p:tgtEl>
                                          <p:spTgt spid="20"/>
                                        </p:tgtEl>
                                        <p:attrNameLst>
                                          <p:attrName>style.visibility</p:attrName>
                                        </p:attrNameLst>
                                      </p:cBhvr>
                                      <p:to>
                                        <p:strVal val="visible"/>
                                      </p:to>
                                    </p:set>
                                    <p:animEffect transition="in" filter="barn(inVertical)">
                                      <p:cBhvr>
                                        <p:cTn id="55"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P spid="9" grpId="0"/>
      <p:bldP spid="10" grpId="0"/>
      <p:bldP spid="11" grpId="0"/>
      <p:bldP spid="13" grpId="0"/>
      <p:bldP spid="14" grpId="0"/>
      <p:bldP spid="15" grpId="0"/>
      <p:bldP spid="17" grpId="0"/>
      <p:bldP spid="18" grpId="0"/>
      <p:bldP spid="1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610679" y="2362546"/>
            <a:ext cx="7076661" cy="2302221"/>
          </a:xfrm>
          <a:prstGeom prst="rect">
            <a:avLst/>
          </a:prstGeom>
          <a:solidFill>
            <a:schemeClr val="tx1"/>
          </a:solidFill>
          <a:ln>
            <a:noFill/>
          </a:ln>
          <a:effectLst>
            <a:outerShdw blurRad="292100" dist="215900" dir="5400000" algn="ctr"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bg1"/>
              </a:solidFill>
              <a:latin typeface="楷体" panose="02010609060101010101" pitchFamily="49" charset="-122"/>
              <a:ea typeface="楷体" panose="02010609060101010101" pitchFamily="49" charset="-122"/>
            </a:endParaRPr>
          </a:p>
        </p:txBody>
      </p:sp>
      <p:sp>
        <p:nvSpPr>
          <p:cNvPr id="3" name="矩形 2"/>
          <p:cNvSpPr/>
          <p:nvPr/>
        </p:nvSpPr>
        <p:spPr>
          <a:xfrm>
            <a:off x="2736571" y="2481814"/>
            <a:ext cx="6811617" cy="2063681"/>
          </a:xfrm>
          <a:prstGeom prst="rect">
            <a:avLst/>
          </a:prstGeom>
          <a:no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楷体" panose="02010609060101010101" pitchFamily="49" charset="-122"/>
              <a:ea typeface="楷体" panose="02010609060101010101" pitchFamily="49" charset="-122"/>
            </a:endParaRPr>
          </a:p>
        </p:txBody>
      </p:sp>
      <p:sp>
        <p:nvSpPr>
          <p:cNvPr id="4" name="文本框 3"/>
          <p:cNvSpPr txBox="1"/>
          <p:nvPr/>
        </p:nvSpPr>
        <p:spPr>
          <a:xfrm>
            <a:off x="4189810" y="2746236"/>
            <a:ext cx="3905141" cy="923330"/>
          </a:xfrm>
          <a:prstGeom prst="rect">
            <a:avLst/>
          </a:prstGeom>
          <a:noFill/>
          <a:ln w="76200">
            <a:noFill/>
          </a:ln>
        </p:spPr>
        <p:txBody>
          <a:bodyPr wrap="square" rtlCol="0">
            <a:spAutoFit/>
          </a:bodyPr>
          <a:lstStyle/>
          <a:p>
            <a:pPr algn="ctr"/>
            <a:r>
              <a:rPr lang="en-US" altLang="zh-CN" sz="5400" b="1" dirty="0">
                <a:solidFill>
                  <a:schemeClr val="bg1"/>
                </a:solidFill>
                <a:latin typeface="楷体" panose="02010609060101010101" pitchFamily="49" charset="-122"/>
                <a:ea typeface="楷体" panose="02010609060101010101" pitchFamily="49" charset="-122"/>
              </a:rPr>
              <a:t>PART 01</a:t>
            </a:r>
            <a:endParaRPr lang="zh-CN" altLang="en-US" sz="5400" b="1" dirty="0">
              <a:solidFill>
                <a:schemeClr val="bg1"/>
              </a:solidFill>
              <a:latin typeface="楷体" panose="02010609060101010101" pitchFamily="49" charset="-122"/>
              <a:ea typeface="楷体" panose="02010609060101010101" pitchFamily="49" charset="-122"/>
            </a:endParaRPr>
          </a:p>
        </p:txBody>
      </p:sp>
      <p:sp>
        <p:nvSpPr>
          <p:cNvPr id="5" name="矩形 23"/>
          <p:cNvSpPr>
            <a:spLocks noChangeArrowheads="1"/>
          </p:cNvSpPr>
          <p:nvPr/>
        </p:nvSpPr>
        <p:spPr bwMode="auto">
          <a:xfrm>
            <a:off x="3885873" y="3669566"/>
            <a:ext cx="4513014" cy="645160"/>
          </a:xfrm>
          <a:prstGeom prst="rect">
            <a:avLst/>
          </a:prstGeom>
          <a:noFill/>
          <a:ln>
            <a:noFill/>
          </a:ln>
        </p:spPr>
        <p:txBody>
          <a:bodyPr wrap="square">
            <a:spAutoFit/>
          </a:bodyPr>
          <a:lstStyle/>
          <a:p>
            <a:pPr algn="ctr">
              <a:lnSpc>
                <a:spcPct val="150000"/>
              </a:lnSpc>
            </a:pPr>
            <a:r>
              <a:rPr lang="zh-CN" altLang="en-US" sz="2400" dirty="0">
                <a:solidFill>
                  <a:schemeClr val="bg1"/>
                </a:solidFill>
                <a:latin typeface="楷体" panose="02010609060101010101" pitchFamily="49" charset="-122"/>
                <a:ea typeface="楷体" panose="02010609060101010101" pitchFamily="49" charset="-122"/>
                <a:sym typeface="+mn-ea"/>
              </a:rPr>
              <a:t>Theoretical source</a:t>
            </a:r>
            <a:r>
              <a:rPr lang="zh-CN" altLang="en-US" sz="2400" dirty="0">
                <a:latin typeface="楷体" panose="02010609060101010101" pitchFamily="49" charset="-122"/>
                <a:ea typeface="楷体" panose="02010609060101010101" pitchFamily="49" charset="-122"/>
                <a:sym typeface="+mn-ea"/>
              </a:rPr>
              <a:t>s</a:t>
            </a:r>
            <a:endParaRPr lang="en-US" altLang="zh-CN" sz="2400" dirty="0">
              <a:solidFill>
                <a:schemeClr val="bg1"/>
              </a:solidFill>
              <a:latin typeface="楷体" panose="02010609060101010101" pitchFamily="49" charset="-122"/>
              <a:ea typeface="楷体" panose="02010609060101010101" pitchFamily="49"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arn(inVertical)">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0" y="1272761"/>
            <a:ext cx="6468717" cy="4312478"/>
          </a:xfrm>
          <a:prstGeom prst="rect">
            <a:avLst/>
          </a:prstGeom>
        </p:spPr>
      </p:pic>
      <p:sp>
        <p:nvSpPr>
          <p:cNvPr id="4" name="矩形 3"/>
          <p:cNvSpPr/>
          <p:nvPr/>
        </p:nvSpPr>
        <p:spPr>
          <a:xfrm>
            <a:off x="6150610" y="1273175"/>
            <a:ext cx="6041390" cy="43122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a:spLocks noChangeArrowheads="1"/>
          </p:cNvSpPr>
          <p:nvPr/>
        </p:nvSpPr>
        <p:spPr bwMode="auto">
          <a:xfrm>
            <a:off x="6882544" y="3197048"/>
            <a:ext cx="4771837" cy="1838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nSpc>
                <a:spcPct val="100000"/>
              </a:lnSpc>
              <a:buNone/>
            </a:pPr>
            <a:r>
              <a:rPr lang="en-US" altLang="zh-CN" sz="1200" dirty="0">
                <a:solidFill>
                  <a:schemeClr val="bg1"/>
                </a:solidFill>
                <a:latin typeface="Times New Roman" panose="02020603050405020304" charset="0"/>
                <a:ea typeface="楷体" panose="02010609060101010101" pitchFamily="49" charset="-122"/>
                <a:cs typeface="Times New Roman" panose="02020603050405020304" charset="0"/>
              </a:rPr>
              <a:t>1.Power Distance Index (high versus low).</a:t>
            </a:r>
            <a:endParaRPr lang="en-US" altLang="zh-CN" sz="1200" dirty="0">
              <a:solidFill>
                <a:schemeClr val="bg1"/>
              </a:solidFill>
              <a:latin typeface="Times New Roman" panose="02020603050405020304" charset="0"/>
              <a:ea typeface="楷体" panose="02010609060101010101" pitchFamily="49" charset="-122"/>
              <a:cs typeface="Times New Roman" panose="02020603050405020304" charset="0"/>
            </a:endParaRPr>
          </a:p>
          <a:p>
            <a:pPr>
              <a:lnSpc>
                <a:spcPct val="100000"/>
              </a:lnSpc>
              <a:buNone/>
            </a:pPr>
            <a:r>
              <a:rPr lang="en-US" altLang="zh-CN" sz="1200" dirty="0">
                <a:solidFill>
                  <a:schemeClr val="bg1"/>
                </a:solidFill>
                <a:latin typeface="Times New Roman" panose="02020603050405020304" charset="0"/>
                <a:ea typeface="楷体" panose="02010609060101010101" pitchFamily="49" charset="-122"/>
                <a:cs typeface="Times New Roman" panose="02020603050405020304" charset="0"/>
              </a:rPr>
              <a:t>2.Individualism Versus Collectivism.</a:t>
            </a:r>
            <a:endParaRPr lang="en-US" altLang="zh-CN" sz="1200" dirty="0">
              <a:solidFill>
                <a:schemeClr val="bg1"/>
              </a:solidFill>
              <a:latin typeface="Times New Roman" panose="02020603050405020304" charset="0"/>
              <a:ea typeface="楷体" panose="02010609060101010101" pitchFamily="49" charset="-122"/>
              <a:cs typeface="Times New Roman" panose="02020603050405020304" charset="0"/>
            </a:endParaRPr>
          </a:p>
          <a:p>
            <a:pPr>
              <a:lnSpc>
                <a:spcPct val="100000"/>
              </a:lnSpc>
              <a:buNone/>
            </a:pPr>
            <a:r>
              <a:rPr lang="en-US" altLang="zh-CN" sz="1200" dirty="0">
                <a:solidFill>
                  <a:schemeClr val="bg1"/>
                </a:solidFill>
                <a:latin typeface="Times New Roman" panose="02020603050405020304" charset="0"/>
                <a:ea typeface="楷体" panose="02010609060101010101" pitchFamily="49" charset="-122"/>
                <a:cs typeface="Times New Roman" panose="02020603050405020304" charset="0"/>
              </a:rPr>
              <a:t>3.Masculinity Versus Femininity.</a:t>
            </a:r>
            <a:endParaRPr lang="en-US" altLang="zh-CN" sz="1200" dirty="0">
              <a:solidFill>
                <a:schemeClr val="bg1"/>
              </a:solidFill>
              <a:latin typeface="Times New Roman" panose="02020603050405020304" charset="0"/>
              <a:ea typeface="楷体" panose="02010609060101010101" pitchFamily="49" charset="-122"/>
              <a:cs typeface="Times New Roman" panose="02020603050405020304" charset="0"/>
            </a:endParaRPr>
          </a:p>
          <a:p>
            <a:pPr>
              <a:lnSpc>
                <a:spcPct val="100000"/>
              </a:lnSpc>
              <a:buNone/>
            </a:pPr>
            <a:r>
              <a:rPr lang="en-US" altLang="zh-CN" sz="1200" dirty="0">
                <a:solidFill>
                  <a:schemeClr val="bg1"/>
                </a:solidFill>
                <a:latin typeface="Times New Roman" panose="02020603050405020304" charset="0"/>
                <a:ea typeface="楷体" panose="02010609060101010101" pitchFamily="49" charset="-122"/>
                <a:cs typeface="Times New Roman" panose="02020603050405020304" charset="0"/>
              </a:rPr>
              <a:t>4.Uncertainty Avoidance Index (high versus low).</a:t>
            </a:r>
            <a:endParaRPr lang="en-US" altLang="zh-CN" sz="1200" dirty="0">
              <a:solidFill>
                <a:schemeClr val="bg1"/>
              </a:solidFill>
              <a:latin typeface="Times New Roman" panose="02020603050405020304" charset="0"/>
              <a:ea typeface="楷体" panose="02010609060101010101" pitchFamily="49" charset="-122"/>
              <a:cs typeface="Times New Roman" panose="02020603050405020304" charset="0"/>
            </a:endParaRPr>
          </a:p>
          <a:p>
            <a:pPr>
              <a:lnSpc>
                <a:spcPct val="100000"/>
              </a:lnSpc>
              <a:buNone/>
            </a:pPr>
            <a:r>
              <a:rPr lang="en-US" altLang="zh-CN" sz="1200" dirty="0">
                <a:solidFill>
                  <a:schemeClr val="bg1"/>
                </a:solidFill>
                <a:latin typeface="Times New Roman" panose="02020603050405020304" charset="0"/>
                <a:ea typeface="楷体" panose="02010609060101010101" pitchFamily="49" charset="-122"/>
                <a:cs typeface="Times New Roman" panose="02020603050405020304" charset="0"/>
              </a:rPr>
              <a:t>5.Long term orientation</a:t>
            </a:r>
            <a:endParaRPr lang="en-US" altLang="zh-CN" sz="1200" dirty="0">
              <a:solidFill>
                <a:schemeClr val="bg1"/>
              </a:solidFill>
              <a:latin typeface="Times New Roman" panose="02020603050405020304" charset="0"/>
              <a:ea typeface="楷体" panose="02010609060101010101" pitchFamily="49" charset="-122"/>
              <a:cs typeface="Times New Roman" panose="02020603050405020304" charset="0"/>
            </a:endParaRPr>
          </a:p>
          <a:p>
            <a:pPr>
              <a:lnSpc>
                <a:spcPct val="100000"/>
              </a:lnSpc>
              <a:buNone/>
            </a:pPr>
            <a:r>
              <a:rPr lang="en-US" altLang="zh-CN" sz="1200" dirty="0">
                <a:solidFill>
                  <a:schemeClr val="bg1"/>
                </a:solidFill>
                <a:latin typeface="Times New Roman" panose="02020603050405020304" charset="0"/>
                <a:ea typeface="楷体" panose="02010609060101010101" pitchFamily="49" charset="-122"/>
                <a:cs typeface="Times New Roman" panose="02020603050405020304" charset="0"/>
              </a:rPr>
              <a:t>6.Indulgence</a:t>
            </a:r>
            <a:endParaRPr lang="en-US" altLang="zh-CN" sz="1200" dirty="0">
              <a:solidFill>
                <a:schemeClr val="bg1"/>
              </a:solidFill>
              <a:latin typeface="Times New Roman" panose="02020603050405020304" charset="0"/>
              <a:ea typeface="楷体" panose="02010609060101010101" pitchFamily="49" charset="-122"/>
              <a:cs typeface="Times New Roman" panose="02020603050405020304" charset="0"/>
            </a:endParaRPr>
          </a:p>
        </p:txBody>
      </p:sp>
      <p:sp>
        <p:nvSpPr>
          <p:cNvPr id="6" name="矩形 5"/>
          <p:cNvSpPr/>
          <p:nvPr/>
        </p:nvSpPr>
        <p:spPr>
          <a:xfrm>
            <a:off x="6523355" y="1630045"/>
            <a:ext cx="5668645" cy="460375"/>
          </a:xfrm>
          <a:prstGeom prst="rect">
            <a:avLst/>
          </a:prstGeom>
        </p:spPr>
        <p:txBody>
          <a:bodyPr wrap="square">
            <a:spAutoFit/>
          </a:bodyPr>
          <a:lstStyle/>
          <a:p>
            <a:pPr algn="l"/>
            <a:r>
              <a:rPr lang="en-US" altLang="zh-CN" sz="2400" b="1" dirty="0">
                <a:solidFill>
                  <a:schemeClr val="bg1"/>
                </a:solidFill>
                <a:latin typeface="楷体" panose="02010609060101010101" pitchFamily="49" charset="-122"/>
                <a:ea typeface="楷体" panose="02010609060101010101" pitchFamily="49" charset="-122"/>
              </a:rPr>
              <a:t>Hofstede’s 6 Dimension of Culture</a:t>
            </a:r>
            <a:endParaRPr lang="en-US" altLang="zh-CN" sz="2400" b="1" dirty="0">
              <a:solidFill>
                <a:schemeClr val="bg1"/>
              </a:solidFill>
              <a:latin typeface="楷体" panose="02010609060101010101" pitchFamily="49" charset="-122"/>
              <a:ea typeface="楷体" panose="02010609060101010101" pitchFamily="49" charset="-122"/>
            </a:endParaRPr>
          </a:p>
        </p:txBody>
      </p:sp>
      <p:cxnSp>
        <p:nvCxnSpPr>
          <p:cNvPr id="7" name="直接连接符 6"/>
          <p:cNvCxnSpPr/>
          <p:nvPr/>
        </p:nvCxnSpPr>
        <p:spPr>
          <a:xfrm>
            <a:off x="6983028" y="2513207"/>
            <a:ext cx="4058232" cy="0"/>
          </a:xfrm>
          <a:prstGeom prst="line">
            <a:avLst/>
          </a:prstGeom>
          <a:ln w="19050">
            <a:solidFill>
              <a:srgbClr val="303030"/>
            </a:solidFill>
          </a:ln>
        </p:spPr>
        <p:style>
          <a:lnRef idx="1">
            <a:schemeClr val="accent1"/>
          </a:lnRef>
          <a:fillRef idx="0">
            <a:schemeClr val="accent1"/>
          </a:fillRef>
          <a:effectRef idx="0">
            <a:schemeClr val="accent1"/>
          </a:effectRef>
          <a:fontRef idx="minor">
            <a:schemeClr val="tx1"/>
          </a:fontRef>
        </p:style>
      </p:cxnSp>
      <p:sp>
        <p:nvSpPr>
          <p:cNvPr id="8" name="矩形 7"/>
          <p:cNvSpPr/>
          <p:nvPr/>
        </p:nvSpPr>
        <p:spPr>
          <a:xfrm>
            <a:off x="6882544" y="2244207"/>
            <a:ext cx="4771837" cy="953135"/>
          </a:xfrm>
          <a:prstGeom prst="rect">
            <a:avLst/>
          </a:prstGeom>
        </p:spPr>
        <p:txBody>
          <a:bodyPr wrap="square">
            <a:spAutoFit/>
          </a:bodyPr>
          <a:lstStyle/>
          <a:p>
            <a:r>
              <a:rPr lang="en-US" altLang="zh-CN" sz="1400" dirty="0">
                <a:solidFill>
                  <a:schemeClr val="bg1"/>
                </a:solidFill>
                <a:latin typeface="Times New Roman" panose="02020603050405020304" charset="0"/>
                <a:ea typeface="楷体" panose="02010609060101010101" pitchFamily="49" charset="-122"/>
                <a:cs typeface="Times New Roman" panose="02020603050405020304" charset="0"/>
              </a:rPr>
              <a:t>Hofstede, through his study of more than 50 countries, finally concluded that culture was divided into four dimensions and subsequently, through the collaboration of Michael H. Bond and Michael Minkov, added two dimensions:</a:t>
            </a:r>
            <a:endParaRPr lang="en-US" altLang="zh-CN" sz="1400" dirty="0">
              <a:solidFill>
                <a:schemeClr val="bg1"/>
              </a:solidFill>
              <a:latin typeface="Times New Roman" panose="02020603050405020304" charset="0"/>
              <a:ea typeface="楷体" panose="02010609060101010101" pitchFamily="49" charset="-122"/>
              <a:cs typeface="Times New Roman" panose="02020603050405020304" charset="0"/>
            </a:endParaRPr>
          </a:p>
        </p:txBody>
      </p:sp>
      <p:sp>
        <p:nvSpPr>
          <p:cNvPr id="2" name="矩形 1"/>
          <p:cNvSpPr/>
          <p:nvPr/>
        </p:nvSpPr>
        <p:spPr>
          <a:xfrm>
            <a:off x="400050" y="1705610"/>
            <a:ext cx="5668645" cy="460375"/>
          </a:xfrm>
          <a:prstGeom prst="rect">
            <a:avLst/>
          </a:prstGeom>
        </p:spPr>
        <p:txBody>
          <a:bodyPr wrap="square">
            <a:spAutoFit/>
          </a:bodyPr>
          <a:p>
            <a:pPr algn="l"/>
            <a:r>
              <a:rPr lang="en-US" altLang="zh-CN" sz="2400" b="1" dirty="0">
                <a:ln/>
                <a:solidFill>
                  <a:schemeClr val="tx1"/>
                </a:solidFill>
                <a:effectLst>
                  <a:outerShdw blurRad="38100" dist="19050" dir="2700000" algn="tl" rotWithShape="0">
                    <a:schemeClr val="dk1">
                      <a:alpha val="40000"/>
                    </a:schemeClr>
                  </a:outerShdw>
                </a:effectLst>
                <a:latin typeface="楷体" panose="02010609060101010101" pitchFamily="49" charset="-122"/>
                <a:ea typeface="楷体" panose="02010609060101010101" pitchFamily="49" charset="-122"/>
              </a:rPr>
              <a:t>Explanations of Entrepreneurship</a:t>
            </a:r>
            <a:r>
              <a:rPr lang="en-US" altLang="zh-CN" sz="2400" b="1" dirty="0">
                <a:solidFill>
                  <a:schemeClr val="bg1"/>
                </a:solidFill>
                <a:latin typeface="楷体" panose="02010609060101010101" pitchFamily="49" charset="-122"/>
                <a:ea typeface="楷体" panose="02010609060101010101" pitchFamily="49" charset="-122"/>
              </a:rPr>
              <a:t>re</a:t>
            </a:r>
            <a:endParaRPr lang="en-US" altLang="zh-CN" sz="2400" b="1" dirty="0">
              <a:solidFill>
                <a:schemeClr val="bg1"/>
              </a:solidFill>
              <a:latin typeface="楷体" panose="02010609060101010101" pitchFamily="49" charset="-122"/>
              <a:ea typeface="楷体" panose="02010609060101010101" pitchFamily="49" charset="-122"/>
            </a:endParaRPr>
          </a:p>
        </p:txBody>
      </p:sp>
      <p:sp>
        <p:nvSpPr>
          <p:cNvPr id="9" name="矩形 8"/>
          <p:cNvSpPr>
            <a:spLocks noChangeArrowheads="1"/>
          </p:cNvSpPr>
          <p:nvPr/>
        </p:nvSpPr>
        <p:spPr bwMode="auto">
          <a:xfrm>
            <a:off x="541434" y="3197048"/>
            <a:ext cx="4771837" cy="20599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nSpc>
                <a:spcPct val="100000"/>
              </a:lnSpc>
              <a:buNone/>
            </a:pPr>
            <a:r>
              <a:rPr lang="en-US" altLang="zh-CN" sz="1600" dirty="0">
                <a:solidFill>
                  <a:schemeClr val="tx1"/>
                </a:solidFill>
                <a:uFillTx/>
                <a:latin typeface="Times New Roman" panose="02020603050405020304" charset="0"/>
                <a:ea typeface="楷体" panose="02010609060101010101" pitchFamily="49" charset="-122"/>
                <a:cs typeface="Times New Roman" panose="02020603050405020304" charset="0"/>
              </a:rPr>
              <a:t>Entrepreneurship refers to the special talents of some people who use these resources to seek new business opportunities and develop new business models under the conditions of organizing land and working capital. In this paper, we will analyze five regions. Only by understanding what entrepreneurship is, we can clearly define the goals and what factors affect the entrepreneurial spirit in each region.</a:t>
            </a:r>
            <a:endParaRPr lang="en-US" altLang="zh-CN" sz="1600" dirty="0">
              <a:solidFill>
                <a:schemeClr val="tx1"/>
              </a:solidFill>
              <a:uFillTx/>
              <a:latin typeface="Times New Roman" panose="02020603050405020304" charset="0"/>
              <a:ea typeface="楷体" panose="02010609060101010101" pitchFamily="49" charset="-122"/>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par>
                                <p:cTn id="17" presetID="16" presetClass="entr" presetSubtype="21" fill="hold"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barn(inVertical)">
                                      <p:cBhvr>
                                        <p:cTn id="19" dur="500"/>
                                        <p:tgtEl>
                                          <p:spTgt spid="7"/>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arn(inVertical)">
                                      <p:cBhvr>
                                        <p:cTn id="22" dur="500"/>
                                        <p:tgtEl>
                                          <p:spTgt spid="8"/>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barn(inVertical)">
                                      <p:cBhvr>
                                        <p:cTn id="25" dur="500"/>
                                        <p:tgtEl>
                                          <p:spTgt spid="2"/>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barn(inVertical)">
                                      <p:cBhvr>
                                        <p:cTn id="2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ldLvl="0" animBg="1"/>
      <p:bldP spid="5" grpId="0"/>
      <p:bldP spid="6" grpId="0"/>
      <p:bldP spid="8" grpId="0"/>
      <p:bldP spid="2"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610679" y="2362546"/>
            <a:ext cx="7076661" cy="2302221"/>
          </a:xfrm>
          <a:prstGeom prst="rect">
            <a:avLst/>
          </a:prstGeom>
          <a:solidFill>
            <a:schemeClr val="tx1"/>
          </a:solidFill>
          <a:ln>
            <a:noFill/>
          </a:ln>
          <a:effectLst>
            <a:outerShdw blurRad="292100" dist="215900" dir="5400000" algn="ctr"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bg1"/>
              </a:solidFill>
              <a:latin typeface="楷体" panose="02010609060101010101" pitchFamily="49" charset="-122"/>
              <a:ea typeface="楷体" panose="02010609060101010101" pitchFamily="49" charset="-122"/>
            </a:endParaRPr>
          </a:p>
        </p:txBody>
      </p:sp>
      <p:sp>
        <p:nvSpPr>
          <p:cNvPr id="3" name="矩形 2"/>
          <p:cNvSpPr/>
          <p:nvPr/>
        </p:nvSpPr>
        <p:spPr>
          <a:xfrm>
            <a:off x="2736571" y="2481814"/>
            <a:ext cx="6811617" cy="2063681"/>
          </a:xfrm>
          <a:prstGeom prst="rect">
            <a:avLst/>
          </a:prstGeom>
          <a:no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楷体" panose="02010609060101010101" pitchFamily="49" charset="-122"/>
              <a:ea typeface="楷体" panose="02010609060101010101" pitchFamily="49" charset="-122"/>
            </a:endParaRPr>
          </a:p>
        </p:txBody>
      </p:sp>
      <p:sp>
        <p:nvSpPr>
          <p:cNvPr id="4" name="文本框 3"/>
          <p:cNvSpPr txBox="1"/>
          <p:nvPr/>
        </p:nvSpPr>
        <p:spPr>
          <a:xfrm>
            <a:off x="4189810" y="2746236"/>
            <a:ext cx="3905141" cy="923330"/>
          </a:xfrm>
          <a:prstGeom prst="rect">
            <a:avLst/>
          </a:prstGeom>
          <a:noFill/>
          <a:ln w="76200">
            <a:noFill/>
          </a:ln>
        </p:spPr>
        <p:txBody>
          <a:bodyPr wrap="square" rtlCol="0">
            <a:spAutoFit/>
          </a:bodyPr>
          <a:lstStyle/>
          <a:p>
            <a:pPr algn="ctr"/>
            <a:r>
              <a:rPr lang="en-US" altLang="zh-CN" sz="5400" b="1" dirty="0">
                <a:solidFill>
                  <a:schemeClr val="bg1"/>
                </a:solidFill>
                <a:latin typeface="楷体" panose="02010609060101010101" pitchFamily="49" charset="-122"/>
                <a:ea typeface="楷体" panose="02010609060101010101" pitchFamily="49" charset="-122"/>
              </a:rPr>
              <a:t>PART 02</a:t>
            </a:r>
            <a:endParaRPr lang="zh-CN" altLang="en-US" sz="5400" b="1" dirty="0">
              <a:solidFill>
                <a:schemeClr val="bg1"/>
              </a:solidFill>
              <a:latin typeface="楷体" panose="02010609060101010101" pitchFamily="49" charset="-122"/>
              <a:ea typeface="楷体" panose="02010609060101010101" pitchFamily="49" charset="-122"/>
            </a:endParaRPr>
          </a:p>
        </p:txBody>
      </p:sp>
      <p:sp>
        <p:nvSpPr>
          <p:cNvPr id="5" name="矩形 23"/>
          <p:cNvSpPr>
            <a:spLocks noChangeArrowheads="1"/>
          </p:cNvSpPr>
          <p:nvPr/>
        </p:nvSpPr>
        <p:spPr bwMode="auto">
          <a:xfrm>
            <a:off x="3885873" y="3669566"/>
            <a:ext cx="4513014" cy="645160"/>
          </a:xfrm>
          <a:prstGeom prst="rect">
            <a:avLst/>
          </a:prstGeom>
          <a:noFill/>
          <a:ln>
            <a:noFill/>
          </a:ln>
        </p:spPr>
        <p:txBody>
          <a:bodyPr wrap="square">
            <a:spAutoFit/>
          </a:bodyPr>
          <a:lstStyle/>
          <a:p>
            <a:pPr algn="ctr">
              <a:lnSpc>
                <a:spcPct val="150000"/>
              </a:lnSpc>
            </a:pPr>
            <a:r>
              <a:rPr lang="zh-CN" altLang="en-US" sz="2400" dirty="0">
                <a:ln/>
                <a:solidFill>
                  <a:schemeClr val="bg1"/>
                </a:solidFill>
                <a:effectLst>
                  <a:outerShdw blurRad="38100" dist="19050" dir="2700000" algn="tl" rotWithShape="0">
                    <a:schemeClr val="dk1">
                      <a:alpha val="40000"/>
                    </a:schemeClr>
                  </a:outerShdw>
                </a:effectLst>
                <a:uFillTx/>
                <a:latin typeface="楷体" panose="02010609060101010101" pitchFamily="49" charset="-122"/>
                <a:ea typeface="楷体" panose="02010609060101010101" pitchFamily="49" charset="-122"/>
                <a:sym typeface="+mn-ea"/>
              </a:rPr>
              <a:t>Chinese entrepreneurship</a:t>
            </a:r>
            <a:endParaRPr lang="zh-CN" altLang="en-US" sz="2400" dirty="0">
              <a:ln/>
              <a:solidFill>
                <a:schemeClr val="bg1"/>
              </a:solidFill>
              <a:effectLst>
                <a:outerShdw blurRad="38100" dist="19050" dir="2700000" algn="tl" rotWithShape="0">
                  <a:schemeClr val="dk1">
                    <a:alpha val="40000"/>
                  </a:schemeClr>
                </a:outerShdw>
              </a:effectLst>
              <a:uFillTx/>
              <a:latin typeface="楷体" panose="02010609060101010101" pitchFamily="49" charset="-122"/>
              <a:ea typeface="楷体" panose="02010609060101010101" pitchFamily="49"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arn(inVertical)">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0" y="4555362"/>
            <a:ext cx="12192000" cy="11715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楷体" panose="02010609060101010101" pitchFamily="49" charset="-122"/>
              <a:ea typeface="楷体" panose="02010609060101010101" pitchFamily="49" charset="-122"/>
            </a:endParaRPr>
          </a:p>
        </p:txBody>
      </p:sp>
      <p:sp>
        <p:nvSpPr>
          <p:cNvPr id="3" name="矩形 2"/>
          <p:cNvSpPr/>
          <p:nvPr/>
        </p:nvSpPr>
        <p:spPr>
          <a:xfrm>
            <a:off x="1520977" y="877782"/>
            <a:ext cx="171450" cy="6834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楷体" panose="02010609060101010101" pitchFamily="49" charset="-122"/>
              <a:ea typeface="楷体" panose="02010609060101010101" pitchFamily="49" charset="-122"/>
            </a:endParaRPr>
          </a:p>
        </p:txBody>
      </p:sp>
      <p:sp>
        <p:nvSpPr>
          <p:cNvPr id="4" name="矩形 3"/>
          <p:cNvSpPr>
            <a:spLocks noChangeArrowheads="1"/>
          </p:cNvSpPr>
          <p:nvPr/>
        </p:nvSpPr>
        <p:spPr bwMode="auto">
          <a:xfrm>
            <a:off x="1692427" y="781415"/>
            <a:ext cx="9156814" cy="193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nSpc>
                <a:spcPct val="150000"/>
              </a:lnSpc>
              <a:buNone/>
            </a:pPr>
            <a:r>
              <a:rPr lang="en-US" altLang="zh-CN" sz="1600" dirty="0">
                <a:latin typeface="楷体" panose="02010609060101010101" pitchFamily="49" charset="-122"/>
                <a:ea typeface="楷体" panose="02010609060101010101" pitchFamily="49" charset="-122"/>
              </a:rPr>
              <a:t>Under the background of the deep adjustment of the world economy, the Chinese economy is rapidly undergoing a double transformation, that is, the transformation from the traditional economy to the industrialization, post-industrialization, and information economy on the one hand, and the transition from the socialist planned economy system to the socialist market on the other hand. The transformation of the economic system.</a:t>
            </a:r>
            <a:endParaRPr lang="en-US" altLang="zh-CN" sz="1600" dirty="0">
              <a:latin typeface="楷体" panose="02010609060101010101" pitchFamily="49" charset="-122"/>
              <a:ea typeface="楷体" panose="02010609060101010101" pitchFamily="49" charset="-122"/>
            </a:endParaRPr>
          </a:p>
        </p:txBody>
      </p:sp>
      <p:sp>
        <p:nvSpPr>
          <p:cNvPr id="5" name="矩形 4"/>
          <p:cNvSpPr>
            <a:spLocks noChangeArrowheads="1"/>
          </p:cNvSpPr>
          <p:nvPr/>
        </p:nvSpPr>
        <p:spPr bwMode="auto">
          <a:xfrm>
            <a:off x="1377830" y="2994033"/>
            <a:ext cx="9156814" cy="1567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gn="r">
              <a:lnSpc>
                <a:spcPct val="150000"/>
              </a:lnSpc>
              <a:buNone/>
            </a:pPr>
            <a:r>
              <a:rPr lang="en-US" altLang="zh-CN" sz="1600" dirty="0">
                <a:latin typeface="楷体" panose="02010609060101010101" pitchFamily="49" charset="-122"/>
                <a:ea typeface="楷体" panose="02010609060101010101" pitchFamily="49" charset="-122"/>
              </a:rPr>
              <a:t>After China's reform and opening up, entrepreneurs' net wins began to gradually cultivate. At the same time, the government also promulgated the "Opinions on Creating Entrepreneurs' Healthy Growth Environment, Encouraging Excellent Entrepreneurship and Giving Better Play to Entrepreneurs."</a:t>
            </a:r>
            <a:endParaRPr lang="en-US" altLang="zh-CN" sz="1600" dirty="0">
              <a:latin typeface="楷体" panose="02010609060101010101" pitchFamily="49" charset="-122"/>
              <a:ea typeface="楷体" panose="02010609060101010101" pitchFamily="49" charset="-122"/>
            </a:endParaRPr>
          </a:p>
        </p:txBody>
      </p:sp>
      <p:sp>
        <p:nvSpPr>
          <p:cNvPr id="6" name="矩形 5"/>
          <p:cNvSpPr/>
          <p:nvPr/>
        </p:nvSpPr>
        <p:spPr>
          <a:xfrm>
            <a:off x="10677519" y="3053530"/>
            <a:ext cx="171450" cy="6834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楷体" panose="02010609060101010101" pitchFamily="49" charset="-122"/>
              <a:ea typeface="楷体" panose="02010609060101010101" pitchFamily="49" charset="-122"/>
            </a:endParaRPr>
          </a:p>
        </p:txBody>
      </p:sp>
      <p:sp>
        <p:nvSpPr>
          <p:cNvPr id="7" name="矩形 6"/>
          <p:cNvSpPr>
            <a:spLocks noChangeArrowheads="1"/>
          </p:cNvSpPr>
          <p:nvPr/>
        </p:nvSpPr>
        <p:spPr bwMode="auto">
          <a:xfrm>
            <a:off x="1473987" y="4790865"/>
            <a:ext cx="9480664"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nSpc>
                <a:spcPct val="150000"/>
              </a:lnSpc>
              <a:buNone/>
            </a:pPr>
            <a:r>
              <a:rPr lang="en-US" altLang="zh-CN" sz="1400" dirty="0">
                <a:solidFill>
                  <a:schemeClr val="bg1"/>
                </a:solidFill>
                <a:latin typeface="楷体" panose="02010609060101010101" pitchFamily="49" charset="-122"/>
                <a:ea typeface="楷体" panose="02010609060101010101" pitchFamily="49" charset="-122"/>
              </a:rPr>
              <a:t>Chinese entrepreneurial background</a:t>
            </a:r>
            <a:endParaRPr lang="en-US" altLang="zh-CN" sz="1400" dirty="0">
              <a:solidFill>
                <a:schemeClr val="bg1"/>
              </a:solidFill>
              <a:latin typeface="楷体" panose="02010609060101010101" pitchFamily="49" charset="-122"/>
              <a:ea typeface="楷体" panose="02010609060101010101" pitchFamily="49" charset="-122"/>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pPr algn="ctr"/>
            <a:r>
              <a:rPr lang="zh-CN" altLang="en-US"/>
              <a:t>China's six cultural dimensions</a:t>
            </a:r>
            <a:endParaRPr lang="zh-CN" altLang="en-US"/>
          </a:p>
        </p:txBody>
      </p:sp>
      <p:pic>
        <p:nvPicPr>
          <p:cNvPr id="4" name="内容占位符 3"/>
          <p:cNvPicPr>
            <a:picLocks noChangeAspect="1"/>
          </p:cNvPicPr>
          <p:nvPr>
            <p:ph idx="1"/>
          </p:nvPr>
        </p:nvPicPr>
        <p:blipFill>
          <a:blip r:embed="rId1"/>
          <a:stretch>
            <a:fillRect/>
          </a:stretch>
        </p:blipFill>
        <p:spPr>
          <a:xfrm>
            <a:off x="1702435" y="1691005"/>
            <a:ext cx="8364855" cy="47815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34"/>
          <p:cNvSpPr/>
          <p:nvPr/>
        </p:nvSpPr>
        <p:spPr bwMode="auto">
          <a:xfrm>
            <a:off x="1466297" y="2118420"/>
            <a:ext cx="1314450" cy="1665288"/>
          </a:xfrm>
          <a:custGeom>
            <a:avLst/>
            <a:gdLst>
              <a:gd name="T0" fmla="*/ 381 w 426"/>
              <a:gd name="T1" fmla="*/ 0 h 540"/>
              <a:gd name="T2" fmla="*/ 46 w 426"/>
              <a:gd name="T3" fmla="*/ 0 h 540"/>
              <a:gd name="T4" fmla="*/ 0 w 426"/>
              <a:gd name="T5" fmla="*/ 46 h 540"/>
              <a:gd name="T6" fmla="*/ 0 w 426"/>
              <a:gd name="T7" fmla="*/ 380 h 540"/>
              <a:gd name="T8" fmla="*/ 46 w 426"/>
              <a:gd name="T9" fmla="*/ 426 h 540"/>
              <a:gd name="T10" fmla="*/ 164 w 426"/>
              <a:gd name="T11" fmla="*/ 426 h 540"/>
              <a:gd name="T12" fmla="*/ 213 w 426"/>
              <a:gd name="T13" fmla="*/ 540 h 540"/>
              <a:gd name="T14" fmla="*/ 264 w 426"/>
              <a:gd name="T15" fmla="*/ 426 h 540"/>
              <a:gd name="T16" fmla="*/ 381 w 426"/>
              <a:gd name="T17" fmla="*/ 426 h 540"/>
              <a:gd name="T18" fmla="*/ 426 w 426"/>
              <a:gd name="T19" fmla="*/ 380 h 540"/>
              <a:gd name="T20" fmla="*/ 426 w 426"/>
              <a:gd name="T21" fmla="*/ 46 h 540"/>
              <a:gd name="T22" fmla="*/ 381 w 426"/>
              <a:gd name="T23" fmla="*/ 0 h 5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6" h="540">
                <a:moveTo>
                  <a:pt x="381" y="0"/>
                </a:moveTo>
                <a:cubicBezTo>
                  <a:pt x="46" y="0"/>
                  <a:pt x="46" y="0"/>
                  <a:pt x="46" y="0"/>
                </a:cubicBezTo>
                <a:cubicBezTo>
                  <a:pt x="21" y="0"/>
                  <a:pt x="0" y="20"/>
                  <a:pt x="0" y="46"/>
                </a:cubicBezTo>
                <a:cubicBezTo>
                  <a:pt x="0" y="380"/>
                  <a:pt x="0" y="380"/>
                  <a:pt x="0" y="380"/>
                </a:cubicBezTo>
                <a:cubicBezTo>
                  <a:pt x="0" y="405"/>
                  <a:pt x="21" y="426"/>
                  <a:pt x="46" y="426"/>
                </a:cubicBezTo>
                <a:cubicBezTo>
                  <a:pt x="164" y="426"/>
                  <a:pt x="164" y="426"/>
                  <a:pt x="164" y="426"/>
                </a:cubicBezTo>
                <a:cubicBezTo>
                  <a:pt x="213" y="540"/>
                  <a:pt x="213" y="540"/>
                  <a:pt x="213" y="540"/>
                </a:cubicBezTo>
                <a:cubicBezTo>
                  <a:pt x="264" y="426"/>
                  <a:pt x="264" y="426"/>
                  <a:pt x="264" y="426"/>
                </a:cubicBezTo>
                <a:cubicBezTo>
                  <a:pt x="381" y="426"/>
                  <a:pt x="381" y="426"/>
                  <a:pt x="381" y="426"/>
                </a:cubicBezTo>
                <a:cubicBezTo>
                  <a:pt x="406" y="426"/>
                  <a:pt x="426" y="405"/>
                  <a:pt x="426" y="380"/>
                </a:cubicBezTo>
                <a:cubicBezTo>
                  <a:pt x="426" y="46"/>
                  <a:pt x="426" y="46"/>
                  <a:pt x="426" y="46"/>
                </a:cubicBezTo>
                <a:cubicBezTo>
                  <a:pt x="426" y="20"/>
                  <a:pt x="406" y="0"/>
                  <a:pt x="381"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200" b="1">
              <a:latin typeface="楷体" panose="02010609060101010101" pitchFamily="49" charset="-122"/>
              <a:ea typeface="楷体" panose="02010609060101010101" pitchFamily="49" charset="-122"/>
            </a:endParaRPr>
          </a:p>
        </p:txBody>
      </p:sp>
      <p:sp>
        <p:nvSpPr>
          <p:cNvPr id="3" name="TextBox 1"/>
          <p:cNvSpPr txBox="1">
            <a:spLocks noChangeArrowheads="1"/>
          </p:cNvSpPr>
          <p:nvPr/>
        </p:nvSpPr>
        <p:spPr bwMode="auto">
          <a:xfrm>
            <a:off x="1722836" y="2442274"/>
            <a:ext cx="79819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3200" b="1">
                <a:solidFill>
                  <a:schemeClr val="bg1"/>
                </a:solidFill>
                <a:latin typeface="楷体" panose="02010609060101010101" pitchFamily="49" charset="-122"/>
                <a:ea typeface="楷体" panose="02010609060101010101" pitchFamily="49" charset="-122"/>
              </a:rPr>
              <a:t>80%</a:t>
            </a:r>
            <a:endParaRPr lang="zh-CN" altLang="en-US" sz="3200" b="1">
              <a:solidFill>
                <a:schemeClr val="bg1"/>
              </a:solidFill>
              <a:latin typeface="楷体" panose="02010609060101010101" pitchFamily="49" charset="-122"/>
              <a:ea typeface="楷体" panose="02010609060101010101" pitchFamily="49" charset="-122"/>
            </a:endParaRPr>
          </a:p>
        </p:txBody>
      </p:sp>
      <p:sp>
        <p:nvSpPr>
          <p:cNvPr id="4" name="Freeform 235"/>
          <p:cNvSpPr/>
          <p:nvPr/>
        </p:nvSpPr>
        <p:spPr bwMode="auto">
          <a:xfrm>
            <a:off x="4106310" y="2118420"/>
            <a:ext cx="1314450" cy="1665288"/>
          </a:xfrm>
          <a:custGeom>
            <a:avLst/>
            <a:gdLst>
              <a:gd name="T0" fmla="*/ 380 w 426"/>
              <a:gd name="T1" fmla="*/ 0 h 540"/>
              <a:gd name="T2" fmla="*/ 46 w 426"/>
              <a:gd name="T3" fmla="*/ 0 h 540"/>
              <a:gd name="T4" fmla="*/ 0 w 426"/>
              <a:gd name="T5" fmla="*/ 46 h 540"/>
              <a:gd name="T6" fmla="*/ 0 w 426"/>
              <a:gd name="T7" fmla="*/ 380 h 540"/>
              <a:gd name="T8" fmla="*/ 46 w 426"/>
              <a:gd name="T9" fmla="*/ 426 h 540"/>
              <a:gd name="T10" fmla="*/ 164 w 426"/>
              <a:gd name="T11" fmla="*/ 426 h 540"/>
              <a:gd name="T12" fmla="*/ 213 w 426"/>
              <a:gd name="T13" fmla="*/ 540 h 540"/>
              <a:gd name="T14" fmla="*/ 264 w 426"/>
              <a:gd name="T15" fmla="*/ 426 h 540"/>
              <a:gd name="T16" fmla="*/ 380 w 426"/>
              <a:gd name="T17" fmla="*/ 426 h 540"/>
              <a:gd name="T18" fmla="*/ 426 w 426"/>
              <a:gd name="T19" fmla="*/ 380 h 540"/>
              <a:gd name="T20" fmla="*/ 426 w 426"/>
              <a:gd name="T21" fmla="*/ 46 h 540"/>
              <a:gd name="T22" fmla="*/ 380 w 426"/>
              <a:gd name="T23" fmla="*/ 0 h 5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6" h="540">
                <a:moveTo>
                  <a:pt x="380" y="0"/>
                </a:moveTo>
                <a:cubicBezTo>
                  <a:pt x="46" y="0"/>
                  <a:pt x="46" y="0"/>
                  <a:pt x="46" y="0"/>
                </a:cubicBezTo>
                <a:cubicBezTo>
                  <a:pt x="21" y="0"/>
                  <a:pt x="0" y="20"/>
                  <a:pt x="0" y="46"/>
                </a:cubicBezTo>
                <a:cubicBezTo>
                  <a:pt x="0" y="380"/>
                  <a:pt x="0" y="380"/>
                  <a:pt x="0" y="380"/>
                </a:cubicBezTo>
                <a:cubicBezTo>
                  <a:pt x="0" y="405"/>
                  <a:pt x="21" y="426"/>
                  <a:pt x="46" y="426"/>
                </a:cubicBezTo>
                <a:cubicBezTo>
                  <a:pt x="164" y="426"/>
                  <a:pt x="164" y="426"/>
                  <a:pt x="164" y="426"/>
                </a:cubicBezTo>
                <a:cubicBezTo>
                  <a:pt x="213" y="540"/>
                  <a:pt x="213" y="540"/>
                  <a:pt x="213" y="540"/>
                </a:cubicBezTo>
                <a:cubicBezTo>
                  <a:pt x="264" y="426"/>
                  <a:pt x="264" y="426"/>
                  <a:pt x="264" y="426"/>
                </a:cubicBezTo>
                <a:cubicBezTo>
                  <a:pt x="380" y="426"/>
                  <a:pt x="380" y="426"/>
                  <a:pt x="380" y="426"/>
                </a:cubicBezTo>
                <a:cubicBezTo>
                  <a:pt x="406" y="426"/>
                  <a:pt x="426" y="405"/>
                  <a:pt x="426" y="380"/>
                </a:cubicBezTo>
                <a:cubicBezTo>
                  <a:pt x="426" y="46"/>
                  <a:pt x="426" y="46"/>
                  <a:pt x="426" y="46"/>
                </a:cubicBezTo>
                <a:cubicBezTo>
                  <a:pt x="426" y="20"/>
                  <a:pt x="406" y="0"/>
                  <a:pt x="3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200" b="1">
              <a:latin typeface="楷体" panose="02010609060101010101" pitchFamily="49" charset="-122"/>
              <a:ea typeface="楷体" panose="02010609060101010101" pitchFamily="49" charset="-122"/>
            </a:endParaRPr>
          </a:p>
        </p:txBody>
      </p:sp>
      <p:sp>
        <p:nvSpPr>
          <p:cNvPr id="5" name="TextBox 68"/>
          <p:cNvSpPr txBox="1">
            <a:spLocks noChangeArrowheads="1"/>
          </p:cNvSpPr>
          <p:nvPr/>
        </p:nvSpPr>
        <p:spPr bwMode="auto">
          <a:xfrm>
            <a:off x="4373961" y="2459736"/>
            <a:ext cx="79819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3200" b="1">
                <a:solidFill>
                  <a:schemeClr val="bg1"/>
                </a:solidFill>
                <a:latin typeface="楷体" panose="02010609060101010101" pitchFamily="49" charset="-122"/>
                <a:ea typeface="楷体" panose="02010609060101010101" pitchFamily="49" charset="-122"/>
              </a:rPr>
              <a:t>30%</a:t>
            </a:r>
            <a:endParaRPr lang="zh-CN" altLang="en-US" sz="3200" b="1">
              <a:solidFill>
                <a:schemeClr val="bg1"/>
              </a:solidFill>
              <a:latin typeface="楷体" panose="02010609060101010101" pitchFamily="49" charset="-122"/>
              <a:ea typeface="楷体" panose="02010609060101010101" pitchFamily="49" charset="-122"/>
            </a:endParaRPr>
          </a:p>
        </p:txBody>
      </p:sp>
      <p:sp>
        <p:nvSpPr>
          <p:cNvPr id="6" name="Freeform 236"/>
          <p:cNvSpPr/>
          <p:nvPr/>
        </p:nvSpPr>
        <p:spPr bwMode="auto">
          <a:xfrm>
            <a:off x="6744735" y="2118420"/>
            <a:ext cx="1314450" cy="1665288"/>
          </a:xfrm>
          <a:custGeom>
            <a:avLst/>
            <a:gdLst>
              <a:gd name="T0" fmla="*/ 380 w 426"/>
              <a:gd name="T1" fmla="*/ 0 h 540"/>
              <a:gd name="T2" fmla="*/ 46 w 426"/>
              <a:gd name="T3" fmla="*/ 0 h 540"/>
              <a:gd name="T4" fmla="*/ 0 w 426"/>
              <a:gd name="T5" fmla="*/ 46 h 540"/>
              <a:gd name="T6" fmla="*/ 0 w 426"/>
              <a:gd name="T7" fmla="*/ 380 h 540"/>
              <a:gd name="T8" fmla="*/ 46 w 426"/>
              <a:gd name="T9" fmla="*/ 426 h 540"/>
              <a:gd name="T10" fmla="*/ 164 w 426"/>
              <a:gd name="T11" fmla="*/ 426 h 540"/>
              <a:gd name="T12" fmla="*/ 213 w 426"/>
              <a:gd name="T13" fmla="*/ 540 h 540"/>
              <a:gd name="T14" fmla="*/ 264 w 426"/>
              <a:gd name="T15" fmla="*/ 426 h 540"/>
              <a:gd name="T16" fmla="*/ 380 w 426"/>
              <a:gd name="T17" fmla="*/ 426 h 540"/>
              <a:gd name="T18" fmla="*/ 426 w 426"/>
              <a:gd name="T19" fmla="*/ 380 h 540"/>
              <a:gd name="T20" fmla="*/ 426 w 426"/>
              <a:gd name="T21" fmla="*/ 46 h 540"/>
              <a:gd name="T22" fmla="*/ 380 w 426"/>
              <a:gd name="T23" fmla="*/ 0 h 5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6" h="540">
                <a:moveTo>
                  <a:pt x="380" y="0"/>
                </a:moveTo>
                <a:cubicBezTo>
                  <a:pt x="46" y="0"/>
                  <a:pt x="46" y="0"/>
                  <a:pt x="46" y="0"/>
                </a:cubicBezTo>
                <a:cubicBezTo>
                  <a:pt x="21" y="0"/>
                  <a:pt x="0" y="20"/>
                  <a:pt x="0" y="46"/>
                </a:cubicBezTo>
                <a:cubicBezTo>
                  <a:pt x="0" y="380"/>
                  <a:pt x="0" y="380"/>
                  <a:pt x="0" y="380"/>
                </a:cubicBezTo>
                <a:cubicBezTo>
                  <a:pt x="0" y="405"/>
                  <a:pt x="21" y="426"/>
                  <a:pt x="46" y="426"/>
                </a:cubicBezTo>
                <a:cubicBezTo>
                  <a:pt x="164" y="426"/>
                  <a:pt x="164" y="426"/>
                  <a:pt x="164" y="426"/>
                </a:cubicBezTo>
                <a:cubicBezTo>
                  <a:pt x="213" y="540"/>
                  <a:pt x="213" y="540"/>
                  <a:pt x="213" y="540"/>
                </a:cubicBezTo>
                <a:cubicBezTo>
                  <a:pt x="264" y="426"/>
                  <a:pt x="264" y="426"/>
                  <a:pt x="264" y="426"/>
                </a:cubicBezTo>
                <a:cubicBezTo>
                  <a:pt x="380" y="426"/>
                  <a:pt x="380" y="426"/>
                  <a:pt x="380" y="426"/>
                </a:cubicBezTo>
                <a:cubicBezTo>
                  <a:pt x="406" y="426"/>
                  <a:pt x="426" y="405"/>
                  <a:pt x="426" y="380"/>
                </a:cubicBezTo>
                <a:cubicBezTo>
                  <a:pt x="426" y="46"/>
                  <a:pt x="426" y="46"/>
                  <a:pt x="426" y="46"/>
                </a:cubicBezTo>
                <a:cubicBezTo>
                  <a:pt x="426" y="20"/>
                  <a:pt x="406" y="0"/>
                  <a:pt x="3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200" b="1">
              <a:latin typeface="楷体" panose="02010609060101010101" pitchFamily="49" charset="-122"/>
              <a:ea typeface="楷体" panose="02010609060101010101" pitchFamily="49" charset="-122"/>
            </a:endParaRPr>
          </a:p>
        </p:txBody>
      </p:sp>
      <p:sp>
        <p:nvSpPr>
          <p:cNvPr id="7" name="TextBox 69"/>
          <p:cNvSpPr txBox="1">
            <a:spLocks noChangeArrowheads="1"/>
          </p:cNvSpPr>
          <p:nvPr/>
        </p:nvSpPr>
        <p:spPr bwMode="auto">
          <a:xfrm>
            <a:off x="7003655" y="2477199"/>
            <a:ext cx="79819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3200" b="1">
                <a:solidFill>
                  <a:schemeClr val="bg1"/>
                </a:solidFill>
                <a:latin typeface="楷体" panose="02010609060101010101" pitchFamily="49" charset="-122"/>
                <a:ea typeface="楷体" panose="02010609060101010101" pitchFamily="49" charset="-122"/>
              </a:rPr>
              <a:t>87%</a:t>
            </a:r>
            <a:endParaRPr lang="zh-CN" altLang="en-US" sz="3200" b="1">
              <a:solidFill>
                <a:schemeClr val="bg1"/>
              </a:solidFill>
              <a:latin typeface="楷体" panose="02010609060101010101" pitchFamily="49" charset="-122"/>
              <a:ea typeface="楷体" panose="02010609060101010101" pitchFamily="49" charset="-122"/>
            </a:endParaRPr>
          </a:p>
        </p:txBody>
      </p:sp>
      <p:sp>
        <p:nvSpPr>
          <p:cNvPr id="8" name="Freeform 237"/>
          <p:cNvSpPr/>
          <p:nvPr/>
        </p:nvSpPr>
        <p:spPr bwMode="auto">
          <a:xfrm>
            <a:off x="9384747" y="2118420"/>
            <a:ext cx="1314450" cy="1665288"/>
          </a:xfrm>
          <a:custGeom>
            <a:avLst/>
            <a:gdLst>
              <a:gd name="T0" fmla="*/ 380 w 426"/>
              <a:gd name="T1" fmla="*/ 0 h 540"/>
              <a:gd name="T2" fmla="*/ 46 w 426"/>
              <a:gd name="T3" fmla="*/ 0 h 540"/>
              <a:gd name="T4" fmla="*/ 0 w 426"/>
              <a:gd name="T5" fmla="*/ 46 h 540"/>
              <a:gd name="T6" fmla="*/ 0 w 426"/>
              <a:gd name="T7" fmla="*/ 380 h 540"/>
              <a:gd name="T8" fmla="*/ 46 w 426"/>
              <a:gd name="T9" fmla="*/ 426 h 540"/>
              <a:gd name="T10" fmla="*/ 164 w 426"/>
              <a:gd name="T11" fmla="*/ 426 h 540"/>
              <a:gd name="T12" fmla="*/ 213 w 426"/>
              <a:gd name="T13" fmla="*/ 540 h 540"/>
              <a:gd name="T14" fmla="*/ 263 w 426"/>
              <a:gd name="T15" fmla="*/ 426 h 540"/>
              <a:gd name="T16" fmla="*/ 380 w 426"/>
              <a:gd name="T17" fmla="*/ 426 h 540"/>
              <a:gd name="T18" fmla="*/ 426 w 426"/>
              <a:gd name="T19" fmla="*/ 380 h 540"/>
              <a:gd name="T20" fmla="*/ 426 w 426"/>
              <a:gd name="T21" fmla="*/ 46 h 540"/>
              <a:gd name="T22" fmla="*/ 380 w 426"/>
              <a:gd name="T23" fmla="*/ 0 h 5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6" h="540">
                <a:moveTo>
                  <a:pt x="380" y="0"/>
                </a:moveTo>
                <a:cubicBezTo>
                  <a:pt x="46" y="0"/>
                  <a:pt x="46" y="0"/>
                  <a:pt x="46" y="0"/>
                </a:cubicBezTo>
                <a:cubicBezTo>
                  <a:pt x="20" y="0"/>
                  <a:pt x="0" y="20"/>
                  <a:pt x="0" y="46"/>
                </a:cubicBezTo>
                <a:cubicBezTo>
                  <a:pt x="0" y="380"/>
                  <a:pt x="0" y="380"/>
                  <a:pt x="0" y="380"/>
                </a:cubicBezTo>
                <a:cubicBezTo>
                  <a:pt x="0" y="405"/>
                  <a:pt x="20" y="426"/>
                  <a:pt x="46" y="426"/>
                </a:cubicBezTo>
                <a:cubicBezTo>
                  <a:pt x="164" y="426"/>
                  <a:pt x="164" y="426"/>
                  <a:pt x="164" y="426"/>
                </a:cubicBezTo>
                <a:cubicBezTo>
                  <a:pt x="213" y="540"/>
                  <a:pt x="213" y="540"/>
                  <a:pt x="213" y="540"/>
                </a:cubicBezTo>
                <a:cubicBezTo>
                  <a:pt x="263" y="426"/>
                  <a:pt x="263" y="426"/>
                  <a:pt x="263" y="426"/>
                </a:cubicBezTo>
                <a:cubicBezTo>
                  <a:pt x="380" y="426"/>
                  <a:pt x="380" y="426"/>
                  <a:pt x="380" y="426"/>
                </a:cubicBezTo>
                <a:cubicBezTo>
                  <a:pt x="405" y="426"/>
                  <a:pt x="426" y="405"/>
                  <a:pt x="426" y="380"/>
                </a:cubicBezTo>
                <a:cubicBezTo>
                  <a:pt x="426" y="46"/>
                  <a:pt x="426" y="46"/>
                  <a:pt x="426" y="46"/>
                </a:cubicBezTo>
                <a:cubicBezTo>
                  <a:pt x="426" y="20"/>
                  <a:pt x="405" y="0"/>
                  <a:pt x="3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200" b="1">
              <a:latin typeface="楷体" panose="02010609060101010101" pitchFamily="49" charset="-122"/>
              <a:ea typeface="楷体" panose="02010609060101010101" pitchFamily="49" charset="-122"/>
            </a:endParaRPr>
          </a:p>
        </p:txBody>
      </p:sp>
      <p:sp>
        <p:nvSpPr>
          <p:cNvPr id="9" name="TextBox 70"/>
          <p:cNvSpPr txBox="1">
            <a:spLocks noChangeArrowheads="1"/>
          </p:cNvSpPr>
          <p:nvPr/>
        </p:nvSpPr>
        <p:spPr bwMode="auto">
          <a:xfrm>
            <a:off x="9643667" y="2477199"/>
            <a:ext cx="79819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3200" b="1">
                <a:solidFill>
                  <a:schemeClr val="bg1"/>
                </a:solidFill>
                <a:latin typeface="楷体" panose="02010609060101010101" pitchFamily="49" charset="-122"/>
                <a:ea typeface="楷体" panose="02010609060101010101" pitchFamily="49" charset="-122"/>
              </a:rPr>
              <a:t>24%</a:t>
            </a:r>
            <a:endParaRPr lang="zh-CN" altLang="en-US" sz="3200" b="1">
              <a:solidFill>
                <a:schemeClr val="bg1"/>
              </a:solidFill>
              <a:latin typeface="楷体" panose="02010609060101010101" pitchFamily="49" charset="-122"/>
              <a:ea typeface="楷体" panose="02010609060101010101" pitchFamily="49" charset="-122"/>
            </a:endParaRPr>
          </a:p>
        </p:txBody>
      </p:sp>
      <p:sp>
        <p:nvSpPr>
          <p:cNvPr id="10" name="矩形 9"/>
          <p:cNvSpPr/>
          <p:nvPr/>
        </p:nvSpPr>
        <p:spPr>
          <a:xfrm>
            <a:off x="834887" y="3783708"/>
            <a:ext cx="2438400" cy="875665"/>
          </a:xfrm>
          <a:prstGeom prst="rect">
            <a:avLst/>
          </a:prstGeom>
        </p:spPr>
        <p:txBody>
          <a:bodyPr wrap="square">
            <a:spAutoFit/>
          </a:bodyPr>
          <a:lstStyle/>
          <a:p>
            <a:pPr algn="ctr">
              <a:lnSpc>
                <a:spcPct val="150000"/>
              </a:lnSpc>
            </a:pPr>
            <a:endParaRPr lang="en-US" altLang="zh-CN" sz="1400" dirty="0">
              <a:latin typeface="楷体" panose="02010609060101010101" pitchFamily="49" charset="-122"/>
              <a:ea typeface="楷体" panose="02010609060101010101" pitchFamily="49" charset="-122"/>
            </a:endParaRPr>
          </a:p>
          <a:p>
            <a:pPr algn="ctr">
              <a:lnSpc>
                <a:spcPct val="150000"/>
              </a:lnSpc>
            </a:pPr>
            <a:r>
              <a:rPr sz="2000" dirty="0">
                <a:latin typeface="楷体" panose="02010609060101010101" pitchFamily="49" charset="-122"/>
                <a:ea typeface="楷体" panose="02010609060101010101" pitchFamily="49" charset="-122"/>
              </a:rPr>
              <a:t>POWER DISTANCE</a:t>
            </a:r>
            <a:endParaRPr sz="2000" dirty="0">
              <a:latin typeface="楷体" panose="02010609060101010101" pitchFamily="49" charset="-122"/>
              <a:ea typeface="楷体" panose="02010609060101010101" pitchFamily="49" charset="-122"/>
            </a:endParaRPr>
          </a:p>
        </p:txBody>
      </p:sp>
      <p:sp>
        <p:nvSpPr>
          <p:cNvPr id="11" name="矩形 10"/>
          <p:cNvSpPr/>
          <p:nvPr/>
        </p:nvSpPr>
        <p:spPr>
          <a:xfrm>
            <a:off x="3497805" y="3783708"/>
            <a:ext cx="2438400" cy="1337945"/>
          </a:xfrm>
          <a:prstGeom prst="rect">
            <a:avLst/>
          </a:prstGeom>
        </p:spPr>
        <p:txBody>
          <a:bodyPr wrap="square">
            <a:spAutoFit/>
          </a:bodyPr>
          <a:lstStyle/>
          <a:p>
            <a:pPr algn="ctr">
              <a:lnSpc>
                <a:spcPct val="150000"/>
              </a:lnSpc>
            </a:pPr>
            <a:endParaRPr lang="en-US" altLang="zh-CN" sz="1400" dirty="0">
              <a:latin typeface="楷体" panose="02010609060101010101" pitchFamily="49" charset="-122"/>
              <a:ea typeface="楷体" panose="02010609060101010101" pitchFamily="49" charset="-122"/>
            </a:endParaRPr>
          </a:p>
          <a:p>
            <a:pPr algn="ctr">
              <a:lnSpc>
                <a:spcPct val="150000"/>
              </a:lnSpc>
            </a:pPr>
            <a:r>
              <a:rPr sz="2000" dirty="0">
                <a:latin typeface="楷体" panose="02010609060101010101" pitchFamily="49" charset="-122"/>
                <a:ea typeface="楷体" panose="02010609060101010101" pitchFamily="49" charset="-122"/>
              </a:rPr>
              <a:t>UNCERTAINTY AVOIDANCE</a:t>
            </a:r>
            <a:endParaRPr sz="2000" dirty="0">
              <a:latin typeface="楷体" panose="02010609060101010101" pitchFamily="49" charset="-122"/>
              <a:ea typeface="楷体" panose="02010609060101010101" pitchFamily="49" charset="-122"/>
            </a:endParaRPr>
          </a:p>
        </p:txBody>
      </p:sp>
      <p:sp>
        <p:nvSpPr>
          <p:cNvPr id="12" name="矩形 11"/>
          <p:cNvSpPr/>
          <p:nvPr/>
        </p:nvSpPr>
        <p:spPr>
          <a:xfrm>
            <a:off x="6168661" y="3783708"/>
            <a:ext cx="2438400" cy="1337945"/>
          </a:xfrm>
          <a:prstGeom prst="rect">
            <a:avLst/>
          </a:prstGeom>
        </p:spPr>
        <p:txBody>
          <a:bodyPr wrap="square">
            <a:spAutoFit/>
          </a:bodyPr>
          <a:lstStyle/>
          <a:p>
            <a:pPr algn="ctr">
              <a:lnSpc>
                <a:spcPct val="150000"/>
              </a:lnSpc>
            </a:pPr>
            <a:endParaRPr lang="en-US" altLang="zh-CN" sz="1400" dirty="0">
              <a:latin typeface="楷体" panose="02010609060101010101" pitchFamily="49" charset="-122"/>
              <a:ea typeface="楷体" panose="02010609060101010101" pitchFamily="49" charset="-122"/>
            </a:endParaRPr>
          </a:p>
          <a:p>
            <a:pPr algn="ctr">
              <a:lnSpc>
                <a:spcPct val="150000"/>
              </a:lnSpc>
            </a:pPr>
            <a:r>
              <a:rPr sz="2000" dirty="0">
                <a:latin typeface="楷体" panose="02010609060101010101" pitchFamily="49" charset="-122"/>
                <a:ea typeface="楷体" panose="02010609060101010101" pitchFamily="49" charset="-122"/>
              </a:rPr>
              <a:t>LONG TERM ORIENTATION</a:t>
            </a:r>
            <a:endParaRPr sz="2000" dirty="0">
              <a:latin typeface="楷体" panose="02010609060101010101" pitchFamily="49" charset="-122"/>
              <a:ea typeface="楷体" panose="02010609060101010101" pitchFamily="49" charset="-122"/>
            </a:endParaRPr>
          </a:p>
        </p:txBody>
      </p:sp>
      <p:sp>
        <p:nvSpPr>
          <p:cNvPr id="13" name="矩形 12"/>
          <p:cNvSpPr/>
          <p:nvPr/>
        </p:nvSpPr>
        <p:spPr>
          <a:xfrm>
            <a:off x="8780211" y="3783708"/>
            <a:ext cx="2438400" cy="875665"/>
          </a:xfrm>
          <a:prstGeom prst="rect">
            <a:avLst/>
          </a:prstGeom>
        </p:spPr>
        <p:txBody>
          <a:bodyPr wrap="square">
            <a:spAutoFit/>
          </a:bodyPr>
          <a:lstStyle/>
          <a:p>
            <a:pPr algn="ctr">
              <a:lnSpc>
                <a:spcPct val="150000"/>
              </a:lnSpc>
            </a:pPr>
            <a:endParaRPr lang="en-US" altLang="zh-CN" sz="1400" dirty="0">
              <a:latin typeface="楷体" panose="02010609060101010101" pitchFamily="49" charset="-122"/>
              <a:ea typeface="楷体" panose="02010609060101010101" pitchFamily="49" charset="-122"/>
            </a:endParaRPr>
          </a:p>
          <a:p>
            <a:pPr algn="ctr">
              <a:lnSpc>
                <a:spcPct val="150000"/>
              </a:lnSpc>
            </a:pPr>
            <a:r>
              <a:rPr sz="2000" dirty="0">
                <a:latin typeface="楷体" panose="02010609060101010101" pitchFamily="49" charset="-122"/>
                <a:ea typeface="楷体" panose="02010609060101010101" pitchFamily="49" charset="-122"/>
              </a:rPr>
              <a:t>INDULGENCE</a:t>
            </a:r>
            <a:endParaRPr sz="2000" dirty="0">
              <a:latin typeface="楷体" panose="02010609060101010101" pitchFamily="49" charset="-122"/>
              <a:ea typeface="楷体" panose="02010609060101010101" pitchFamily="49"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arn(inVertical)">
                                      <p:cBhvr>
                                        <p:cTn id="16" dur="500"/>
                                        <p:tgtEl>
                                          <p:spTgt spid="5"/>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barn(inVertical)">
                                      <p:cBhvr>
                                        <p:cTn id="19" dur="500"/>
                                        <p:tgtEl>
                                          <p:spTgt spid="6"/>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barn(inVertical)">
                                      <p:cBhvr>
                                        <p:cTn id="22" dur="500"/>
                                        <p:tgtEl>
                                          <p:spTgt spid="7"/>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barn(inVertical)">
                                      <p:cBhvr>
                                        <p:cTn id="25" dur="500"/>
                                        <p:tgtEl>
                                          <p:spTgt spid="8"/>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barn(inVertical)">
                                      <p:cBhvr>
                                        <p:cTn id="28" dur="500"/>
                                        <p:tgtEl>
                                          <p:spTgt spid="9"/>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barn(inVertical)">
                                      <p:cBhvr>
                                        <p:cTn id="31" dur="500"/>
                                        <p:tgtEl>
                                          <p:spTgt spid="10"/>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barn(inVertical)">
                                      <p:cBhvr>
                                        <p:cTn id="34" dur="500"/>
                                        <p:tgtEl>
                                          <p:spTgt spid="11"/>
                                        </p:tgtEl>
                                      </p:cBhvr>
                                    </p:animEffect>
                                  </p:childTnLst>
                                </p:cTn>
                              </p:par>
                              <p:par>
                                <p:cTn id="35" presetID="16" presetClass="entr" presetSubtype="21"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barn(inVertical)">
                                      <p:cBhvr>
                                        <p:cTn id="37" dur="500"/>
                                        <p:tgtEl>
                                          <p:spTgt spid="12"/>
                                        </p:tgtEl>
                                      </p:cBhvr>
                                    </p:animEffect>
                                  </p:childTnLst>
                                </p:cTn>
                              </p:par>
                              <p:par>
                                <p:cTn id="38" presetID="16" presetClass="entr" presetSubtype="21" fill="hold" grpId="0" nodeType="with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barn(inVertical)">
                                      <p:cBhvr>
                                        <p:cTn id="4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p:bldP spid="6" grpId="0" animBg="1"/>
      <p:bldP spid="7" grpId="0"/>
      <p:bldP spid="8" grpId="0" animBg="1"/>
      <p:bldP spid="9" grpId="0"/>
      <p:bldP spid="10" grpId="0"/>
      <p:bldP spid="11" grpId="0"/>
      <p:bldP spid="12" grpId="0"/>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610679" y="2362546"/>
            <a:ext cx="7076661" cy="2302221"/>
          </a:xfrm>
          <a:prstGeom prst="rect">
            <a:avLst/>
          </a:prstGeom>
          <a:solidFill>
            <a:schemeClr val="tx1"/>
          </a:solidFill>
          <a:ln>
            <a:noFill/>
          </a:ln>
          <a:effectLst>
            <a:outerShdw blurRad="292100" dist="215900" dir="5400000" algn="ctr"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bg1"/>
              </a:solidFill>
              <a:latin typeface="楷体" panose="02010609060101010101" pitchFamily="49" charset="-122"/>
              <a:ea typeface="楷体" panose="02010609060101010101" pitchFamily="49" charset="-122"/>
            </a:endParaRPr>
          </a:p>
        </p:txBody>
      </p:sp>
      <p:sp>
        <p:nvSpPr>
          <p:cNvPr id="3" name="矩形 2"/>
          <p:cNvSpPr/>
          <p:nvPr/>
        </p:nvSpPr>
        <p:spPr>
          <a:xfrm>
            <a:off x="2736571" y="2481814"/>
            <a:ext cx="6811617" cy="2063681"/>
          </a:xfrm>
          <a:prstGeom prst="rect">
            <a:avLst/>
          </a:prstGeom>
          <a:no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楷体" panose="02010609060101010101" pitchFamily="49" charset="-122"/>
              <a:ea typeface="楷体" panose="02010609060101010101" pitchFamily="49" charset="-122"/>
            </a:endParaRPr>
          </a:p>
        </p:txBody>
      </p:sp>
      <p:sp>
        <p:nvSpPr>
          <p:cNvPr id="4" name="文本框 3"/>
          <p:cNvSpPr txBox="1"/>
          <p:nvPr/>
        </p:nvSpPr>
        <p:spPr>
          <a:xfrm>
            <a:off x="4189810" y="2746236"/>
            <a:ext cx="3905141" cy="923330"/>
          </a:xfrm>
          <a:prstGeom prst="rect">
            <a:avLst/>
          </a:prstGeom>
          <a:noFill/>
          <a:ln w="76200">
            <a:noFill/>
          </a:ln>
        </p:spPr>
        <p:txBody>
          <a:bodyPr wrap="square" rtlCol="0">
            <a:spAutoFit/>
          </a:bodyPr>
          <a:lstStyle/>
          <a:p>
            <a:pPr algn="ctr"/>
            <a:r>
              <a:rPr lang="en-US" altLang="zh-CN" sz="5400" b="1" dirty="0">
                <a:solidFill>
                  <a:schemeClr val="bg1"/>
                </a:solidFill>
                <a:latin typeface="楷体" panose="02010609060101010101" pitchFamily="49" charset="-122"/>
                <a:ea typeface="楷体" panose="02010609060101010101" pitchFamily="49" charset="-122"/>
              </a:rPr>
              <a:t>PART 03</a:t>
            </a:r>
            <a:endParaRPr lang="zh-CN" altLang="en-US" sz="5400" b="1" dirty="0">
              <a:solidFill>
                <a:schemeClr val="bg1"/>
              </a:solidFill>
              <a:latin typeface="楷体" panose="02010609060101010101" pitchFamily="49" charset="-122"/>
              <a:ea typeface="楷体" panose="02010609060101010101" pitchFamily="49" charset="-122"/>
            </a:endParaRPr>
          </a:p>
        </p:txBody>
      </p:sp>
      <p:sp>
        <p:nvSpPr>
          <p:cNvPr id="5" name="矩形 23"/>
          <p:cNvSpPr>
            <a:spLocks noChangeArrowheads="1"/>
          </p:cNvSpPr>
          <p:nvPr/>
        </p:nvSpPr>
        <p:spPr bwMode="auto">
          <a:xfrm>
            <a:off x="3892858" y="3466366"/>
            <a:ext cx="4513014" cy="1014730"/>
          </a:xfrm>
          <a:prstGeom prst="rect">
            <a:avLst/>
          </a:prstGeom>
          <a:noFill/>
          <a:ln>
            <a:noFill/>
          </a:ln>
        </p:spPr>
        <p:txBody>
          <a:bodyPr wrap="square">
            <a:spAutoFit/>
          </a:bodyPr>
          <a:lstStyle/>
          <a:p>
            <a:pPr algn="ctr">
              <a:lnSpc>
                <a:spcPct val="150000"/>
              </a:lnSpc>
            </a:pPr>
            <a:r>
              <a:rPr lang="zh-CN" altLang="en-US" sz="2000" dirty="0">
                <a:solidFill>
                  <a:schemeClr val="bg1"/>
                </a:solidFill>
                <a:uFillTx/>
                <a:latin typeface="楷体" panose="02010609060101010101" pitchFamily="49" charset="-122"/>
                <a:ea typeface="楷体" panose="02010609060101010101" pitchFamily="49" charset="-122"/>
                <a:sym typeface="+mn-ea"/>
              </a:rPr>
              <a:t>Entrepreneurship in the other five different regions</a:t>
            </a:r>
            <a:endParaRPr lang="zh-CN" altLang="en-US" sz="2000" dirty="0">
              <a:solidFill>
                <a:schemeClr val="bg1"/>
              </a:solidFill>
              <a:uFillTx/>
              <a:latin typeface="楷体" panose="02010609060101010101" pitchFamily="49" charset="-122"/>
              <a:ea typeface="楷体" panose="02010609060101010101" pitchFamily="49"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arn(inVertical)">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60960" y="5361812"/>
            <a:ext cx="12192000" cy="11715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楷体" panose="02010609060101010101" pitchFamily="49" charset="-122"/>
              <a:ea typeface="楷体" panose="02010609060101010101" pitchFamily="49" charset="-122"/>
            </a:endParaRPr>
          </a:p>
        </p:txBody>
      </p:sp>
      <p:sp>
        <p:nvSpPr>
          <p:cNvPr id="3" name="矩形 2"/>
          <p:cNvSpPr/>
          <p:nvPr/>
        </p:nvSpPr>
        <p:spPr>
          <a:xfrm>
            <a:off x="1520977" y="261197"/>
            <a:ext cx="171450" cy="6834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楷体" panose="02010609060101010101" pitchFamily="49" charset="-122"/>
              <a:ea typeface="楷体" panose="02010609060101010101" pitchFamily="49" charset="-122"/>
            </a:endParaRPr>
          </a:p>
        </p:txBody>
      </p:sp>
      <p:sp>
        <p:nvSpPr>
          <p:cNvPr id="4" name="矩形 3"/>
          <p:cNvSpPr>
            <a:spLocks noChangeArrowheads="1"/>
          </p:cNvSpPr>
          <p:nvPr/>
        </p:nvSpPr>
        <p:spPr bwMode="auto">
          <a:xfrm>
            <a:off x="1692427" y="260715"/>
            <a:ext cx="9156814" cy="23056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gn="just">
              <a:lnSpc>
                <a:spcPct val="150000"/>
              </a:lnSpc>
              <a:buNone/>
            </a:pPr>
            <a:r>
              <a:rPr lang="en-US" altLang="zh-CN" sz="1600" dirty="0">
                <a:latin typeface="楷体" panose="02010609060101010101" pitchFamily="49" charset="-122"/>
                <a:ea typeface="楷体" panose="02010609060101010101" pitchFamily="49" charset="-122"/>
              </a:rPr>
              <a:t>Hong Kong is a highly prosperous international metropolis. The area includes Hong Kong Island, Kowloon Peninsula and the New Territories. At the end of last year, the total population was approximately 7,489,800. Currently, it ranks among the world's three population densities. At the same time, Hong Kong is also a world financial metropolis and a hub for trade and transportation. It is called Newport Harbor. Economically hailed as one of the most competitive metropolises.</a:t>
            </a:r>
            <a:endParaRPr lang="en-US" altLang="zh-CN" sz="1600" dirty="0">
              <a:latin typeface="楷体" panose="02010609060101010101" pitchFamily="49" charset="-122"/>
              <a:ea typeface="楷体" panose="02010609060101010101" pitchFamily="49" charset="-122"/>
            </a:endParaRPr>
          </a:p>
        </p:txBody>
      </p:sp>
      <p:sp>
        <p:nvSpPr>
          <p:cNvPr id="5" name="矩形 4"/>
          <p:cNvSpPr>
            <a:spLocks noChangeArrowheads="1"/>
          </p:cNvSpPr>
          <p:nvPr/>
        </p:nvSpPr>
        <p:spPr bwMode="auto">
          <a:xfrm>
            <a:off x="1520705" y="2503813"/>
            <a:ext cx="9156814" cy="2675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gn="just">
              <a:lnSpc>
                <a:spcPct val="150000"/>
              </a:lnSpc>
              <a:buNone/>
            </a:pPr>
            <a:r>
              <a:rPr lang="en-US" altLang="zh-CN" sz="1600" dirty="0">
                <a:latin typeface="楷体" panose="02010609060101010101" pitchFamily="49" charset="-122"/>
                <a:ea typeface="楷体" panose="02010609060101010101" pitchFamily="49" charset="-122"/>
              </a:rPr>
              <a:t>ten years ago in Hong Kong, people’s faith in capitalism persisted. The entrepreneurial spirit of innovation is also prosperous in Hong Kong. Once Li Ka-shing once said: “Hong Kong society is composed of a group of people with ambition and determination. They emigrated here, desperately work, change their lives, and realize their “Hong Kong dream.” But now, entrepreneurs are rapidly dying in this life. Hong Kong's entrepreneurial activity rate is far below the world average, and the entrepreneurial sector is mainly limited to the service industry.</a:t>
            </a:r>
            <a:endParaRPr lang="en-US" altLang="zh-CN" sz="1600" dirty="0">
              <a:latin typeface="楷体" panose="02010609060101010101" pitchFamily="49" charset="-122"/>
              <a:ea typeface="楷体" panose="02010609060101010101" pitchFamily="49" charset="-122"/>
            </a:endParaRPr>
          </a:p>
        </p:txBody>
      </p:sp>
      <p:sp>
        <p:nvSpPr>
          <p:cNvPr id="6" name="矩形 5"/>
          <p:cNvSpPr/>
          <p:nvPr/>
        </p:nvSpPr>
        <p:spPr>
          <a:xfrm>
            <a:off x="10677519" y="2696025"/>
            <a:ext cx="171450" cy="6834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楷体" panose="02010609060101010101" pitchFamily="49" charset="-122"/>
              <a:ea typeface="楷体" panose="02010609060101010101" pitchFamily="49" charset="-122"/>
            </a:endParaRPr>
          </a:p>
        </p:txBody>
      </p:sp>
      <p:sp>
        <p:nvSpPr>
          <p:cNvPr id="7" name="矩形 6"/>
          <p:cNvSpPr>
            <a:spLocks noChangeArrowheads="1"/>
          </p:cNvSpPr>
          <p:nvPr/>
        </p:nvSpPr>
        <p:spPr bwMode="auto">
          <a:xfrm>
            <a:off x="963447" y="5597315"/>
            <a:ext cx="9480664" cy="551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nSpc>
                <a:spcPct val="150000"/>
              </a:lnSpc>
              <a:buNone/>
            </a:pPr>
            <a:r>
              <a:rPr lang="en-US" altLang="zh-CN" sz="2000" dirty="0">
                <a:solidFill>
                  <a:schemeClr val="bg1"/>
                </a:solidFill>
                <a:latin typeface="楷体" panose="02010609060101010101" pitchFamily="49" charset="-122"/>
                <a:ea typeface="楷体" panose="02010609060101010101" pitchFamily="49" charset="-122"/>
              </a:rPr>
              <a:t>Hong Kong's entrepreneurship</a:t>
            </a:r>
            <a:endParaRPr lang="en-US" altLang="zh-CN" sz="2000" dirty="0">
              <a:solidFill>
                <a:schemeClr val="bg1"/>
              </a:solidFill>
              <a:latin typeface="楷体" panose="02010609060101010101" pitchFamily="49" charset="-122"/>
              <a:ea typeface="楷体" panose="02010609060101010101" pitchFamily="49" charset="-122"/>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pPr algn="ctr"/>
            <a:r>
              <a:rPr lang="en-US" altLang="zh-CN" b="1">
                <a:sym typeface="+mn-ea"/>
              </a:rPr>
              <a:t>Hong Kong</a:t>
            </a:r>
            <a:r>
              <a:rPr lang="zh-CN" altLang="en-US" b="1">
                <a:sym typeface="+mn-ea"/>
              </a:rPr>
              <a:t>'s six cultural dimensions</a:t>
            </a:r>
            <a:br>
              <a:rPr lang="zh-CN" altLang="en-US"/>
            </a:br>
            <a:endParaRPr lang="zh-CN" altLang="en-US"/>
          </a:p>
        </p:txBody>
      </p:sp>
      <p:pic>
        <p:nvPicPr>
          <p:cNvPr id="4" name="内容占位符 3"/>
          <p:cNvPicPr>
            <a:picLocks noChangeAspect="1"/>
          </p:cNvPicPr>
          <p:nvPr>
            <p:ph idx="1"/>
          </p:nvPr>
        </p:nvPicPr>
        <p:blipFill>
          <a:blip r:embed="rId1"/>
          <a:stretch>
            <a:fillRect/>
          </a:stretch>
        </p:blipFill>
        <p:spPr>
          <a:xfrm>
            <a:off x="1697355" y="1275080"/>
            <a:ext cx="8386445" cy="477901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直接连接符 3"/>
          <p:cNvSpPr>
            <a:spLocks noChangeShapeType="1"/>
          </p:cNvSpPr>
          <p:nvPr/>
        </p:nvSpPr>
        <p:spPr bwMode="auto">
          <a:xfrm>
            <a:off x="0" y="2965174"/>
            <a:ext cx="12204700" cy="0"/>
          </a:xfrm>
          <a:prstGeom prst="line">
            <a:avLst/>
          </a:prstGeom>
          <a:noFill/>
          <a:ln w="38100">
            <a:solidFill>
              <a:schemeClr val="tx1"/>
            </a:solidFill>
            <a:bevel/>
          </a:ln>
          <a:extLst>
            <a:ext uri="{909E8E84-426E-40DD-AFC4-6F175D3DCCD1}">
              <a14:hiddenFill xmlns:a14="http://schemas.microsoft.com/office/drawing/2010/main">
                <a:noFill/>
              </a14:hiddenFill>
            </a:ext>
          </a:extLst>
        </p:spPr>
        <p:txBody>
          <a:bodyPr/>
          <a:lstStyle/>
          <a:p>
            <a:endParaRPr lang="zh-CN" altLang="en-US">
              <a:latin typeface="楷体" panose="02010609060101010101" pitchFamily="49" charset="-122"/>
              <a:ea typeface="楷体" panose="02010609060101010101" pitchFamily="49" charset="-122"/>
            </a:endParaRPr>
          </a:p>
        </p:txBody>
      </p:sp>
      <p:grpSp>
        <p:nvGrpSpPr>
          <p:cNvPr id="5" name="组合 4"/>
          <p:cNvGrpSpPr/>
          <p:nvPr/>
        </p:nvGrpSpPr>
        <p:grpSpPr>
          <a:xfrm>
            <a:off x="638567" y="2521226"/>
            <a:ext cx="2500574" cy="3068316"/>
            <a:chOff x="710010" y="3276600"/>
            <a:chExt cx="2500574" cy="3068316"/>
          </a:xfrm>
        </p:grpSpPr>
        <p:sp>
          <p:nvSpPr>
            <p:cNvPr id="6" name="椭圆 5"/>
            <p:cNvSpPr>
              <a:spLocks noChangeArrowheads="1"/>
            </p:cNvSpPr>
            <p:nvPr/>
          </p:nvSpPr>
          <p:spPr bwMode="auto">
            <a:xfrm>
              <a:off x="1570038" y="3276600"/>
              <a:ext cx="884237" cy="884238"/>
            </a:xfrm>
            <a:prstGeom prst="ellipse">
              <a:avLst/>
            </a:prstGeom>
            <a:solidFill>
              <a:schemeClr val="tx1"/>
            </a:solidFill>
            <a:ln w="38100">
              <a:solidFill>
                <a:schemeClr val="tx1"/>
              </a:solidFill>
              <a:bevel/>
            </a:ln>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endParaRPr lang="zh-CN" altLang="zh-CN" dirty="0">
                <a:latin typeface="楷体" panose="02010609060101010101" pitchFamily="49" charset="-122"/>
                <a:ea typeface="楷体" panose="02010609060101010101" pitchFamily="49" charset="-122"/>
              </a:endParaRPr>
            </a:p>
          </p:txBody>
        </p:sp>
        <p:sp>
          <p:nvSpPr>
            <p:cNvPr id="7" name="文本框 10"/>
            <p:cNvSpPr>
              <a:spLocks noChangeArrowheads="1"/>
            </p:cNvSpPr>
            <p:nvPr/>
          </p:nvSpPr>
          <p:spPr bwMode="auto">
            <a:xfrm>
              <a:off x="1570038" y="3473448"/>
              <a:ext cx="88423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r>
                <a:rPr lang="en-US" altLang="zh-CN" sz="2400" b="1" dirty="0">
                  <a:solidFill>
                    <a:schemeClr val="bg1"/>
                  </a:solidFill>
                  <a:latin typeface="楷体" panose="02010609060101010101" pitchFamily="49" charset="-122"/>
                  <a:ea typeface="楷体" panose="02010609060101010101" pitchFamily="49" charset="-122"/>
                  <a:sym typeface="Arial" panose="020B0604020202020204" pitchFamily="34" charset="0"/>
                </a:rPr>
                <a:t>01</a:t>
              </a:r>
              <a:endParaRPr lang="zh-CN" altLang="en-US" sz="2400" b="1" dirty="0">
                <a:solidFill>
                  <a:schemeClr val="bg1"/>
                </a:solidFill>
                <a:latin typeface="楷体" panose="02010609060101010101" pitchFamily="49" charset="-122"/>
                <a:ea typeface="楷体" panose="02010609060101010101" pitchFamily="49" charset="-122"/>
                <a:sym typeface="Arial" panose="020B0604020202020204" pitchFamily="34" charset="0"/>
              </a:endParaRPr>
            </a:p>
          </p:txBody>
        </p:sp>
        <p:sp>
          <p:nvSpPr>
            <p:cNvPr id="8" name="文本框 65"/>
            <p:cNvSpPr txBox="1">
              <a:spLocks noChangeArrowheads="1"/>
            </p:cNvSpPr>
            <p:nvPr/>
          </p:nvSpPr>
          <p:spPr bwMode="auto">
            <a:xfrm>
              <a:off x="813728" y="4717997"/>
              <a:ext cx="2396856"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vl2pPr marL="742950" indent="-285750"/>
              <a:lvl3pPr/>
              <a:lvl4pPr/>
              <a:lvl5pPr/>
              <a:lvl6pPr/>
              <a:lvl7pPr/>
              <a:lvl8pPr/>
              <a:lvl9pPr/>
            </a:lstStyle>
            <a:p>
              <a:pPr algn="ctr" eaLnBrk="1" hangingPunct="1"/>
              <a:r>
                <a:rPr lang="en-US" sz="2000" b="1" dirty="0">
                  <a:latin typeface="楷体" panose="02010609060101010101" pitchFamily="49" charset="-122"/>
                  <a:ea typeface="楷体" panose="02010609060101010101" pitchFamily="49" charset="-122"/>
                  <a:cs typeface="Arial" panose="020B0604020202020204" pitchFamily="34" charset="0"/>
                </a:rPr>
                <a:t>POWER DISTANCE</a:t>
              </a:r>
              <a:endParaRPr lang="en-US" sz="2000" b="1" dirty="0">
                <a:latin typeface="楷体" panose="02010609060101010101" pitchFamily="49" charset="-122"/>
                <a:ea typeface="楷体" panose="02010609060101010101" pitchFamily="49" charset="-122"/>
                <a:cs typeface="Arial" panose="020B0604020202020204" pitchFamily="34" charset="0"/>
              </a:endParaRPr>
            </a:p>
          </p:txBody>
        </p:sp>
        <p:sp>
          <p:nvSpPr>
            <p:cNvPr id="9" name="矩形 8"/>
            <p:cNvSpPr/>
            <p:nvPr/>
          </p:nvSpPr>
          <p:spPr>
            <a:xfrm>
              <a:off x="710010" y="5176516"/>
              <a:ext cx="2500574" cy="1168400"/>
            </a:xfrm>
            <a:prstGeom prst="rect">
              <a:avLst/>
            </a:prstGeom>
          </p:spPr>
          <p:txBody>
            <a:bodyPr wrap="square">
              <a:spAutoFit/>
            </a:bodyPr>
            <a:lstStyle/>
            <a:p>
              <a:pPr algn="ctr"/>
              <a:r>
                <a:rPr sz="1400" dirty="0">
                  <a:latin typeface="楷体" panose="02010609060101010101" pitchFamily="49" charset="-122"/>
                  <a:ea typeface="楷体" panose="02010609060101010101" pitchFamily="49" charset="-122"/>
                </a:rPr>
                <a:t>At 68 Hong Kong has a high score on PDI – i.e. a society that believes that inequalities amongst people are acceptable. </a:t>
              </a:r>
              <a:endParaRPr sz="1400" dirty="0">
                <a:latin typeface="楷体" panose="02010609060101010101" pitchFamily="49" charset="-122"/>
                <a:ea typeface="楷体" panose="02010609060101010101" pitchFamily="49" charset="-122"/>
              </a:endParaRPr>
            </a:p>
          </p:txBody>
        </p:sp>
      </p:grpSp>
      <p:grpSp>
        <p:nvGrpSpPr>
          <p:cNvPr id="10" name="组合 9"/>
          <p:cNvGrpSpPr/>
          <p:nvPr/>
        </p:nvGrpSpPr>
        <p:grpSpPr>
          <a:xfrm>
            <a:off x="3345528" y="2521226"/>
            <a:ext cx="2500574" cy="3280093"/>
            <a:chOff x="3459835" y="3276600"/>
            <a:chExt cx="2500574" cy="3280093"/>
          </a:xfrm>
        </p:grpSpPr>
        <p:sp>
          <p:nvSpPr>
            <p:cNvPr id="11" name="椭圆 7"/>
            <p:cNvSpPr>
              <a:spLocks noChangeArrowheads="1"/>
            </p:cNvSpPr>
            <p:nvPr/>
          </p:nvSpPr>
          <p:spPr bwMode="auto">
            <a:xfrm>
              <a:off x="4287838" y="3276600"/>
              <a:ext cx="884237" cy="884238"/>
            </a:xfrm>
            <a:prstGeom prst="ellipse">
              <a:avLst/>
            </a:prstGeom>
            <a:solidFill>
              <a:schemeClr val="tx1"/>
            </a:solidFill>
            <a:ln w="38100">
              <a:solidFill>
                <a:schemeClr val="tx1"/>
              </a:solidFill>
              <a:bevel/>
            </a:ln>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endParaRPr lang="zh-CN" altLang="zh-CN" dirty="0">
                <a:latin typeface="楷体" panose="02010609060101010101" pitchFamily="49" charset="-122"/>
                <a:ea typeface="楷体" panose="02010609060101010101" pitchFamily="49" charset="-122"/>
              </a:endParaRPr>
            </a:p>
          </p:txBody>
        </p:sp>
        <p:sp>
          <p:nvSpPr>
            <p:cNvPr id="12" name="文本框 10"/>
            <p:cNvSpPr>
              <a:spLocks noChangeArrowheads="1"/>
            </p:cNvSpPr>
            <p:nvPr/>
          </p:nvSpPr>
          <p:spPr bwMode="auto">
            <a:xfrm>
              <a:off x="4287043" y="3473447"/>
              <a:ext cx="88423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r>
                <a:rPr lang="en-US" altLang="zh-CN" sz="2400" b="1" dirty="0">
                  <a:solidFill>
                    <a:schemeClr val="bg1"/>
                  </a:solidFill>
                  <a:latin typeface="楷体" panose="02010609060101010101" pitchFamily="49" charset="-122"/>
                  <a:ea typeface="楷体" panose="02010609060101010101" pitchFamily="49" charset="-122"/>
                  <a:sym typeface="Arial" panose="020B0604020202020204" pitchFamily="34" charset="0"/>
                </a:rPr>
                <a:t>02</a:t>
              </a:r>
              <a:endParaRPr lang="zh-CN" altLang="en-US" sz="2400" b="1" dirty="0">
                <a:solidFill>
                  <a:schemeClr val="bg1"/>
                </a:solidFill>
                <a:latin typeface="楷体" panose="02010609060101010101" pitchFamily="49" charset="-122"/>
                <a:ea typeface="楷体" panose="02010609060101010101" pitchFamily="49" charset="-122"/>
                <a:sym typeface="Arial" panose="020B0604020202020204" pitchFamily="34" charset="0"/>
              </a:endParaRPr>
            </a:p>
          </p:txBody>
        </p:sp>
        <p:sp>
          <p:nvSpPr>
            <p:cNvPr id="13" name="文本框 65"/>
            <p:cNvSpPr txBox="1">
              <a:spLocks noChangeArrowheads="1"/>
            </p:cNvSpPr>
            <p:nvPr/>
          </p:nvSpPr>
          <p:spPr bwMode="auto">
            <a:xfrm>
              <a:off x="3563553" y="4714509"/>
              <a:ext cx="2396856"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vl2pPr marL="742950" indent="-285750"/>
              <a:lvl3pPr/>
              <a:lvl4pPr/>
              <a:lvl5pPr/>
              <a:lvl6pPr/>
              <a:lvl7pPr/>
              <a:lvl8pPr/>
              <a:lvl9pPr/>
            </a:lstStyle>
            <a:p>
              <a:pPr algn="ctr" eaLnBrk="1" hangingPunct="1"/>
              <a:r>
                <a:rPr lang="en-US" sz="2000" b="1" dirty="0">
                  <a:latin typeface="楷体" panose="02010609060101010101" pitchFamily="49" charset="-122"/>
                  <a:ea typeface="楷体" panose="02010609060101010101" pitchFamily="49" charset="-122"/>
                  <a:cs typeface="Arial" panose="020B0604020202020204" pitchFamily="34" charset="0"/>
                </a:rPr>
                <a:t>INDIVIDUALISM</a:t>
              </a:r>
              <a:endParaRPr lang="en-US" sz="2000" b="1" dirty="0">
                <a:latin typeface="楷体" panose="02010609060101010101" pitchFamily="49" charset="-122"/>
                <a:ea typeface="楷体" panose="02010609060101010101" pitchFamily="49" charset="-122"/>
                <a:cs typeface="Arial" panose="020B0604020202020204" pitchFamily="34" charset="0"/>
              </a:endParaRPr>
            </a:p>
          </p:txBody>
        </p:sp>
        <p:sp>
          <p:nvSpPr>
            <p:cNvPr id="14" name="矩形 13"/>
            <p:cNvSpPr/>
            <p:nvPr/>
          </p:nvSpPr>
          <p:spPr>
            <a:xfrm>
              <a:off x="3459835" y="5173028"/>
              <a:ext cx="2500574" cy="1383665"/>
            </a:xfrm>
            <a:prstGeom prst="rect">
              <a:avLst/>
            </a:prstGeom>
          </p:spPr>
          <p:txBody>
            <a:bodyPr wrap="square">
              <a:spAutoFit/>
            </a:bodyPr>
            <a:lstStyle/>
            <a:p>
              <a:pPr algn="ctr"/>
              <a:r>
                <a:rPr sz="1400" dirty="0">
                  <a:latin typeface="楷体" panose="02010609060101010101" pitchFamily="49" charset="-122"/>
                  <a:ea typeface="楷体" panose="02010609060101010101" pitchFamily="49" charset="-122"/>
                </a:rPr>
                <a:t>At a score of 25 Hong Kong is a collectivist culture where people act in the interests of the group and not necessarily of themselves. </a:t>
              </a:r>
              <a:endParaRPr sz="1400" dirty="0">
                <a:latin typeface="楷体" panose="02010609060101010101" pitchFamily="49" charset="-122"/>
                <a:ea typeface="楷体" panose="02010609060101010101" pitchFamily="49" charset="-122"/>
              </a:endParaRPr>
            </a:p>
          </p:txBody>
        </p:sp>
      </p:grpSp>
      <p:grpSp>
        <p:nvGrpSpPr>
          <p:cNvPr id="15" name="组合 14"/>
          <p:cNvGrpSpPr/>
          <p:nvPr/>
        </p:nvGrpSpPr>
        <p:grpSpPr>
          <a:xfrm>
            <a:off x="6254348" y="2521226"/>
            <a:ext cx="2510734" cy="2821968"/>
            <a:chOff x="6197202" y="3276600"/>
            <a:chExt cx="2510734" cy="2821968"/>
          </a:xfrm>
        </p:grpSpPr>
        <p:sp>
          <p:nvSpPr>
            <p:cNvPr id="16" name="椭圆 8"/>
            <p:cNvSpPr>
              <a:spLocks noChangeArrowheads="1"/>
            </p:cNvSpPr>
            <p:nvPr/>
          </p:nvSpPr>
          <p:spPr bwMode="auto">
            <a:xfrm>
              <a:off x="7005638" y="3276600"/>
              <a:ext cx="884237" cy="884238"/>
            </a:xfrm>
            <a:prstGeom prst="ellipse">
              <a:avLst/>
            </a:prstGeom>
            <a:solidFill>
              <a:schemeClr val="tx1"/>
            </a:solidFill>
            <a:ln w="38100">
              <a:solidFill>
                <a:schemeClr val="tx1"/>
              </a:solidFill>
              <a:bevel/>
            </a:ln>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endParaRPr lang="zh-CN" altLang="zh-CN" dirty="0">
                <a:latin typeface="楷体" panose="02010609060101010101" pitchFamily="49" charset="-122"/>
                <a:ea typeface="楷体" panose="02010609060101010101" pitchFamily="49" charset="-122"/>
              </a:endParaRPr>
            </a:p>
          </p:txBody>
        </p:sp>
        <p:sp>
          <p:nvSpPr>
            <p:cNvPr id="17" name="文本框 10"/>
            <p:cNvSpPr>
              <a:spLocks noChangeArrowheads="1"/>
            </p:cNvSpPr>
            <p:nvPr/>
          </p:nvSpPr>
          <p:spPr bwMode="auto">
            <a:xfrm>
              <a:off x="7007466" y="3473447"/>
              <a:ext cx="88423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r>
                <a:rPr lang="en-US" altLang="zh-CN" sz="2400" b="1" dirty="0">
                  <a:solidFill>
                    <a:schemeClr val="bg1"/>
                  </a:solidFill>
                  <a:latin typeface="楷体" panose="02010609060101010101" pitchFamily="49" charset="-122"/>
                  <a:ea typeface="楷体" panose="02010609060101010101" pitchFamily="49" charset="-122"/>
                  <a:sym typeface="Arial" panose="020B0604020202020204" pitchFamily="34" charset="0"/>
                </a:rPr>
                <a:t>03</a:t>
              </a:r>
              <a:endParaRPr lang="zh-CN" altLang="en-US" sz="2400" b="1" dirty="0">
                <a:solidFill>
                  <a:schemeClr val="bg1"/>
                </a:solidFill>
                <a:latin typeface="楷体" panose="02010609060101010101" pitchFamily="49" charset="-122"/>
                <a:ea typeface="楷体" panose="02010609060101010101" pitchFamily="49" charset="-122"/>
                <a:sym typeface="Arial" panose="020B0604020202020204" pitchFamily="34" charset="0"/>
              </a:endParaRPr>
            </a:p>
          </p:txBody>
        </p:sp>
        <p:sp>
          <p:nvSpPr>
            <p:cNvPr id="18" name="文本框 65"/>
            <p:cNvSpPr txBox="1">
              <a:spLocks noChangeArrowheads="1"/>
            </p:cNvSpPr>
            <p:nvPr/>
          </p:nvSpPr>
          <p:spPr bwMode="auto">
            <a:xfrm>
              <a:off x="6311080" y="4654529"/>
              <a:ext cx="2396856" cy="706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vl2pPr marL="742950" indent="-285750"/>
              <a:lvl3pPr/>
              <a:lvl4pPr/>
              <a:lvl5pPr/>
              <a:lvl6pPr/>
              <a:lvl7pPr/>
              <a:lvl8pPr/>
              <a:lvl9pPr/>
            </a:lstStyle>
            <a:p>
              <a:pPr algn="ctr" eaLnBrk="1" hangingPunct="1"/>
              <a:r>
                <a:rPr lang="en-US" sz="2000" b="1" dirty="0">
                  <a:latin typeface="楷体" panose="02010609060101010101" pitchFamily="49" charset="-122"/>
                  <a:ea typeface="楷体" panose="02010609060101010101" pitchFamily="49" charset="-122"/>
                  <a:cs typeface="Arial" panose="020B0604020202020204" pitchFamily="34" charset="0"/>
                </a:rPr>
                <a:t>UNCERTAINTY AVOIDANCE</a:t>
              </a:r>
              <a:endParaRPr lang="en-US" sz="2000" b="1" dirty="0">
                <a:latin typeface="楷体" panose="02010609060101010101" pitchFamily="49" charset="-122"/>
                <a:ea typeface="楷体" panose="02010609060101010101" pitchFamily="49" charset="-122"/>
                <a:cs typeface="Arial" panose="020B0604020202020204" pitchFamily="34" charset="0"/>
              </a:endParaRPr>
            </a:p>
          </p:txBody>
        </p:sp>
        <p:sp>
          <p:nvSpPr>
            <p:cNvPr id="19" name="矩形 18"/>
            <p:cNvSpPr/>
            <p:nvPr/>
          </p:nvSpPr>
          <p:spPr>
            <a:xfrm>
              <a:off x="6197202" y="5361333"/>
              <a:ext cx="2500574" cy="737235"/>
            </a:xfrm>
            <a:prstGeom prst="rect">
              <a:avLst/>
            </a:prstGeom>
          </p:spPr>
          <p:txBody>
            <a:bodyPr wrap="square">
              <a:spAutoFit/>
            </a:bodyPr>
            <a:lstStyle/>
            <a:p>
              <a:pPr algn="ctr"/>
              <a:r>
                <a:rPr sz="1400" dirty="0">
                  <a:latin typeface="楷体" panose="02010609060101010101" pitchFamily="49" charset="-122"/>
                  <a:ea typeface="楷体" panose="02010609060101010101" pitchFamily="49" charset="-122"/>
                </a:rPr>
                <a:t>At 29 Hong Kong has a very low score on Uncertainty Avoidance. </a:t>
              </a:r>
              <a:endParaRPr sz="1400" dirty="0">
                <a:latin typeface="楷体" panose="02010609060101010101" pitchFamily="49" charset="-122"/>
                <a:ea typeface="楷体" panose="02010609060101010101" pitchFamily="49" charset="-122"/>
              </a:endParaRPr>
            </a:p>
          </p:txBody>
        </p:sp>
      </p:grpSp>
      <p:grpSp>
        <p:nvGrpSpPr>
          <p:cNvPr id="20" name="组合 19"/>
          <p:cNvGrpSpPr/>
          <p:nvPr/>
        </p:nvGrpSpPr>
        <p:grpSpPr>
          <a:xfrm>
            <a:off x="9142017" y="2521226"/>
            <a:ext cx="2500574" cy="2560431"/>
            <a:chOff x="6207362" y="3276600"/>
            <a:chExt cx="2500574" cy="2560431"/>
          </a:xfrm>
        </p:grpSpPr>
        <p:sp>
          <p:nvSpPr>
            <p:cNvPr id="21" name="椭圆 8"/>
            <p:cNvSpPr>
              <a:spLocks noChangeArrowheads="1"/>
            </p:cNvSpPr>
            <p:nvPr/>
          </p:nvSpPr>
          <p:spPr bwMode="auto">
            <a:xfrm>
              <a:off x="7005638" y="3276600"/>
              <a:ext cx="884237" cy="884238"/>
            </a:xfrm>
            <a:prstGeom prst="ellipse">
              <a:avLst/>
            </a:prstGeom>
            <a:solidFill>
              <a:schemeClr val="tx1"/>
            </a:solidFill>
            <a:ln w="38100">
              <a:solidFill>
                <a:schemeClr val="tx1"/>
              </a:solidFill>
              <a:bevel/>
            </a:ln>
          </p:spPr>
          <p:txBody>
            <a:bodyPr anchor="ct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endParaRPr lang="zh-CN" altLang="zh-CN" dirty="0">
                <a:latin typeface="楷体" panose="02010609060101010101" pitchFamily="49" charset="-122"/>
                <a:ea typeface="楷体" panose="02010609060101010101" pitchFamily="49" charset="-122"/>
              </a:endParaRPr>
            </a:p>
          </p:txBody>
        </p:sp>
        <p:sp>
          <p:nvSpPr>
            <p:cNvPr id="22" name="文本框 10"/>
            <p:cNvSpPr>
              <a:spLocks noChangeArrowheads="1"/>
            </p:cNvSpPr>
            <p:nvPr/>
          </p:nvSpPr>
          <p:spPr bwMode="auto">
            <a:xfrm>
              <a:off x="7007466" y="3473447"/>
              <a:ext cx="88423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r>
                <a:rPr lang="en-US" altLang="zh-CN" sz="2400" b="1" dirty="0">
                  <a:solidFill>
                    <a:schemeClr val="bg1"/>
                  </a:solidFill>
                  <a:latin typeface="楷体" panose="02010609060101010101" pitchFamily="49" charset="-122"/>
                  <a:ea typeface="楷体" panose="02010609060101010101" pitchFamily="49" charset="-122"/>
                  <a:sym typeface="Arial" panose="020B0604020202020204" pitchFamily="34" charset="0"/>
                </a:rPr>
                <a:t>04</a:t>
              </a:r>
              <a:endParaRPr lang="zh-CN" altLang="en-US" sz="2400" b="1" dirty="0">
                <a:solidFill>
                  <a:schemeClr val="bg1"/>
                </a:solidFill>
                <a:latin typeface="楷体" panose="02010609060101010101" pitchFamily="49" charset="-122"/>
                <a:ea typeface="楷体" panose="02010609060101010101" pitchFamily="49" charset="-122"/>
                <a:sym typeface="Arial" panose="020B0604020202020204" pitchFamily="34" charset="0"/>
              </a:endParaRPr>
            </a:p>
          </p:txBody>
        </p:sp>
        <p:sp>
          <p:nvSpPr>
            <p:cNvPr id="23" name="文本框 65"/>
            <p:cNvSpPr txBox="1">
              <a:spLocks noChangeArrowheads="1"/>
            </p:cNvSpPr>
            <p:nvPr/>
          </p:nvSpPr>
          <p:spPr bwMode="auto">
            <a:xfrm>
              <a:off x="6311080" y="4641277"/>
              <a:ext cx="2396856"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vl2pPr marL="742950" indent="-285750"/>
              <a:lvl3pPr/>
              <a:lvl4pPr/>
              <a:lvl5pPr/>
              <a:lvl6pPr/>
              <a:lvl7pPr/>
              <a:lvl8pPr/>
              <a:lvl9pPr/>
            </a:lstStyle>
            <a:p>
              <a:pPr algn="ctr" eaLnBrk="1" hangingPunct="1"/>
              <a:r>
                <a:rPr lang="en-US" sz="2000" b="1" dirty="0">
                  <a:latin typeface="楷体" panose="02010609060101010101" pitchFamily="49" charset="-122"/>
                  <a:ea typeface="楷体" panose="02010609060101010101" pitchFamily="49" charset="-122"/>
                  <a:cs typeface="Arial" panose="020B0604020202020204" pitchFamily="34" charset="0"/>
                </a:rPr>
                <a:t>INDULGENCE</a:t>
              </a:r>
              <a:endParaRPr lang="en-US" sz="2000" b="1" dirty="0">
                <a:latin typeface="楷体" panose="02010609060101010101" pitchFamily="49" charset="-122"/>
                <a:ea typeface="楷体" panose="02010609060101010101" pitchFamily="49" charset="-122"/>
                <a:cs typeface="Arial" panose="020B0604020202020204" pitchFamily="34" charset="0"/>
              </a:endParaRPr>
            </a:p>
          </p:txBody>
        </p:sp>
        <p:sp>
          <p:nvSpPr>
            <p:cNvPr id="24" name="矩形 23"/>
            <p:cNvSpPr/>
            <p:nvPr/>
          </p:nvSpPr>
          <p:spPr>
            <a:xfrm>
              <a:off x="6207362" y="5099796"/>
              <a:ext cx="2500574" cy="737235"/>
            </a:xfrm>
            <a:prstGeom prst="rect">
              <a:avLst/>
            </a:prstGeom>
          </p:spPr>
          <p:txBody>
            <a:bodyPr wrap="square">
              <a:spAutoFit/>
            </a:bodyPr>
            <a:lstStyle/>
            <a:p>
              <a:pPr algn="ctr"/>
              <a:r>
                <a:rPr sz="1400" dirty="0">
                  <a:latin typeface="楷体" panose="02010609060101010101" pitchFamily="49" charset="-122"/>
                  <a:ea typeface="楷体" panose="02010609060101010101" pitchFamily="49" charset="-122"/>
                </a:rPr>
                <a:t>Hong Kong’s score on this dimension is very low at 17, </a:t>
              </a:r>
              <a:endParaRPr sz="1400" dirty="0">
                <a:latin typeface="楷体" panose="02010609060101010101" pitchFamily="49" charset="-122"/>
                <a:ea typeface="楷体" panose="02010609060101010101" pitchFamily="49" charset="-122"/>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1000"/>
                                        <p:tgtEl>
                                          <p:spTgt spid="10"/>
                                        </p:tgtEl>
                                      </p:cBhvr>
                                    </p:animEffect>
                                    <p:anim calcmode="lin" valueType="num">
                                      <p:cBhvr>
                                        <p:cTn id="18" dur="1000" fill="hold"/>
                                        <p:tgtEl>
                                          <p:spTgt spid="10"/>
                                        </p:tgtEl>
                                        <p:attrNameLst>
                                          <p:attrName>ppt_x</p:attrName>
                                        </p:attrNameLst>
                                      </p:cBhvr>
                                      <p:tavLst>
                                        <p:tav tm="0">
                                          <p:val>
                                            <p:strVal val="#ppt_x"/>
                                          </p:val>
                                        </p:tav>
                                        <p:tav tm="100000">
                                          <p:val>
                                            <p:strVal val="#ppt_x"/>
                                          </p:val>
                                        </p:tav>
                                      </p:tavLst>
                                    </p:anim>
                                    <p:anim calcmode="lin" valueType="num">
                                      <p:cBhvr>
                                        <p:cTn id="19" dur="1000" fill="hold"/>
                                        <p:tgtEl>
                                          <p:spTgt spid="10"/>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1000"/>
                                        <p:tgtEl>
                                          <p:spTgt spid="15"/>
                                        </p:tgtEl>
                                      </p:cBhvr>
                                    </p:animEffect>
                                    <p:anim calcmode="lin" valueType="num">
                                      <p:cBhvr>
                                        <p:cTn id="23" dur="1000" fill="hold"/>
                                        <p:tgtEl>
                                          <p:spTgt spid="15"/>
                                        </p:tgtEl>
                                        <p:attrNameLst>
                                          <p:attrName>ppt_x</p:attrName>
                                        </p:attrNameLst>
                                      </p:cBhvr>
                                      <p:tavLst>
                                        <p:tav tm="0">
                                          <p:val>
                                            <p:strVal val="#ppt_x"/>
                                          </p:val>
                                        </p:tav>
                                        <p:tav tm="100000">
                                          <p:val>
                                            <p:strVal val="#ppt_x"/>
                                          </p:val>
                                        </p:tav>
                                      </p:tavLst>
                                    </p:anim>
                                    <p:anim calcmode="lin" valueType="num">
                                      <p:cBhvr>
                                        <p:cTn id="24" dur="1000" fill="hold"/>
                                        <p:tgtEl>
                                          <p:spTgt spid="15"/>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1000"/>
                                        <p:tgtEl>
                                          <p:spTgt spid="20"/>
                                        </p:tgtEl>
                                      </p:cBhvr>
                                    </p:animEffect>
                                    <p:anim calcmode="lin" valueType="num">
                                      <p:cBhvr>
                                        <p:cTn id="28" dur="1000" fill="hold"/>
                                        <p:tgtEl>
                                          <p:spTgt spid="20"/>
                                        </p:tgtEl>
                                        <p:attrNameLst>
                                          <p:attrName>ppt_x</p:attrName>
                                        </p:attrNameLst>
                                      </p:cBhvr>
                                      <p:tavLst>
                                        <p:tav tm="0">
                                          <p:val>
                                            <p:strVal val="#ppt_x"/>
                                          </p:val>
                                        </p:tav>
                                        <p:tav tm="100000">
                                          <p:val>
                                            <p:strVal val="#ppt_x"/>
                                          </p:val>
                                        </p:tav>
                                      </p:tavLst>
                                    </p:anim>
                                    <p:anim calcmode="lin" valueType="num">
                                      <p:cBhvr>
                                        <p:cTn id="29"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60960" y="5361812"/>
            <a:ext cx="12192000" cy="11715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楷体" panose="02010609060101010101" pitchFamily="49" charset="-122"/>
              <a:ea typeface="楷体" panose="02010609060101010101" pitchFamily="49" charset="-122"/>
            </a:endParaRPr>
          </a:p>
        </p:txBody>
      </p:sp>
      <p:sp>
        <p:nvSpPr>
          <p:cNvPr id="3" name="矩形 2"/>
          <p:cNvSpPr/>
          <p:nvPr/>
        </p:nvSpPr>
        <p:spPr>
          <a:xfrm>
            <a:off x="1520977" y="261197"/>
            <a:ext cx="171450" cy="6834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楷体" panose="02010609060101010101" pitchFamily="49" charset="-122"/>
              <a:ea typeface="楷体" panose="02010609060101010101" pitchFamily="49" charset="-122"/>
            </a:endParaRPr>
          </a:p>
        </p:txBody>
      </p:sp>
      <p:sp>
        <p:nvSpPr>
          <p:cNvPr id="4" name="矩形 3"/>
          <p:cNvSpPr>
            <a:spLocks noChangeArrowheads="1"/>
          </p:cNvSpPr>
          <p:nvPr/>
        </p:nvSpPr>
        <p:spPr bwMode="auto">
          <a:xfrm>
            <a:off x="1692427" y="260715"/>
            <a:ext cx="9156814" cy="1197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gn="just">
              <a:lnSpc>
                <a:spcPct val="150000"/>
              </a:lnSpc>
              <a:buNone/>
            </a:pPr>
            <a:r>
              <a:rPr lang="en-US" altLang="zh-CN" sz="1600" dirty="0">
                <a:latin typeface="楷体" panose="02010609060101010101" pitchFamily="49" charset="-122"/>
                <a:ea typeface="楷体" panose="02010609060101010101" pitchFamily="49" charset="-122"/>
              </a:rPr>
              <a:t>Canada greatly encourages people to start businesses in terms of policies. from 2013 to 2015, the major entrepreneurial activities increased by 2.5%, and Canada has always maintained a leading position in North America.</a:t>
            </a:r>
            <a:endParaRPr lang="en-US" altLang="zh-CN" sz="1600" dirty="0">
              <a:latin typeface="楷体" panose="02010609060101010101" pitchFamily="49" charset="-122"/>
              <a:ea typeface="楷体" panose="02010609060101010101" pitchFamily="49" charset="-122"/>
            </a:endParaRPr>
          </a:p>
        </p:txBody>
      </p:sp>
      <p:sp>
        <p:nvSpPr>
          <p:cNvPr id="5" name="矩形 4"/>
          <p:cNvSpPr>
            <a:spLocks noChangeArrowheads="1"/>
          </p:cNvSpPr>
          <p:nvPr/>
        </p:nvSpPr>
        <p:spPr bwMode="auto">
          <a:xfrm>
            <a:off x="1520705" y="2503813"/>
            <a:ext cx="9156814"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gn="just">
              <a:lnSpc>
                <a:spcPct val="150000"/>
              </a:lnSpc>
              <a:buNone/>
            </a:pPr>
            <a:endParaRPr lang="en-US" altLang="zh-CN" sz="1600" dirty="0">
              <a:latin typeface="楷体" panose="02010609060101010101" pitchFamily="49" charset="-122"/>
              <a:ea typeface="楷体" panose="02010609060101010101" pitchFamily="49" charset="-122"/>
            </a:endParaRPr>
          </a:p>
          <a:p>
            <a:pPr algn="just">
              <a:lnSpc>
                <a:spcPct val="150000"/>
              </a:lnSpc>
              <a:buNone/>
            </a:pPr>
            <a:r>
              <a:rPr lang="en-US" altLang="zh-CN" sz="1600" dirty="0">
                <a:latin typeface="楷体" panose="02010609060101010101" pitchFamily="49" charset="-122"/>
                <a:ea typeface="楷体" panose="02010609060101010101" pitchFamily="49" charset="-122"/>
              </a:rPr>
              <a:t>After January 2016, the government raised its support for the company’s efforts to research new technologies.  It can be easier to help small companies grow quickly. In addition, Canadian businessmen and investors have also created an entrepreneurial ecosystem that requires entrepreneurs to be supported by a higher culture, which further enhances the status of entrepreneurs and helps to improve people's entrepreneurial and innovative spirit. </a:t>
            </a:r>
            <a:endParaRPr lang="en-US" altLang="zh-CN" sz="1600" dirty="0">
              <a:latin typeface="楷体" panose="02010609060101010101" pitchFamily="49" charset="-122"/>
              <a:ea typeface="楷体" panose="02010609060101010101" pitchFamily="49" charset="-122"/>
            </a:endParaRPr>
          </a:p>
        </p:txBody>
      </p:sp>
      <p:sp>
        <p:nvSpPr>
          <p:cNvPr id="6" name="矩形 5"/>
          <p:cNvSpPr/>
          <p:nvPr/>
        </p:nvSpPr>
        <p:spPr>
          <a:xfrm>
            <a:off x="10677519" y="3156400"/>
            <a:ext cx="171450" cy="6834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楷体" panose="02010609060101010101" pitchFamily="49" charset="-122"/>
              <a:ea typeface="楷体" panose="02010609060101010101" pitchFamily="49" charset="-122"/>
            </a:endParaRPr>
          </a:p>
        </p:txBody>
      </p:sp>
      <p:sp>
        <p:nvSpPr>
          <p:cNvPr id="7" name="矩形 6"/>
          <p:cNvSpPr>
            <a:spLocks noChangeArrowheads="1"/>
          </p:cNvSpPr>
          <p:nvPr/>
        </p:nvSpPr>
        <p:spPr bwMode="auto">
          <a:xfrm>
            <a:off x="963447" y="5597315"/>
            <a:ext cx="9480664" cy="551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nSpc>
                <a:spcPct val="150000"/>
              </a:lnSpc>
              <a:buNone/>
            </a:pPr>
            <a:r>
              <a:rPr lang="en-US" altLang="zh-CN" sz="2000" dirty="0">
                <a:solidFill>
                  <a:schemeClr val="bg1"/>
                </a:solidFill>
                <a:latin typeface="楷体" panose="02010609060101010101" pitchFamily="49" charset="-122"/>
                <a:ea typeface="楷体" panose="02010609060101010101" pitchFamily="49" charset="-122"/>
              </a:rPr>
              <a:t>Canada’s entrepreneurship</a:t>
            </a:r>
            <a:endParaRPr lang="en-US" altLang="zh-CN" sz="2000" dirty="0">
              <a:solidFill>
                <a:schemeClr val="bg1"/>
              </a:solidFill>
              <a:latin typeface="楷体" panose="02010609060101010101" pitchFamily="49" charset="-122"/>
              <a:ea typeface="楷体" panose="02010609060101010101" pitchFamily="49" charset="-12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pPr algn="ctr"/>
            <a:r>
              <a:rPr lang="en-US" altLang="zh-CN" b="1">
                <a:sym typeface="+mn-ea"/>
              </a:rPr>
              <a:t>Canda</a:t>
            </a:r>
            <a:r>
              <a:rPr lang="zh-CN" altLang="en-US" b="1">
                <a:sym typeface="+mn-ea"/>
              </a:rPr>
              <a:t>'s six cultural dimensions</a:t>
            </a:r>
            <a:endParaRPr lang="zh-CN" altLang="en-US"/>
          </a:p>
        </p:txBody>
      </p:sp>
      <p:pic>
        <p:nvPicPr>
          <p:cNvPr id="4" name="内容占位符 3"/>
          <p:cNvPicPr>
            <a:picLocks noChangeAspect="1"/>
          </p:cNvPicPr>
          <p:nvPr>
            <p:ph idx="1"/>
          </p:nvPr>
        </p:nvPicPr>
        <p:blipFill>
          <a:blip r:embed="rId1"/>
          <a:stretch>
            <a:fillRect/>
          </a:stretch>
        </p:blipFill>
        <p:spPr>
          <a:xfrm>
            <a:off x="1991995" y="1518285"/>
            <a:ext cx="7339330" cy="432879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椭圆 3"/>
          <p:cNvSpPr/>
          <p:nvPr/>
        </p:nvSpPr>
        <p:spPr>
          <a:xfrm>
            <a:off x="859155" y="1998345"/>
            <a:ext cx="535305" cy="535305"/>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b="1" dirty="0">
                <a:latin typeface="楷体" panose="02010609060101010101" pitchFamily="49" charset="-122"/>
                <a:ea typeface="楷体" panose="02010609060101010101" pitchFamily="49" charset="-122"/>
              </a:rPr>
              <a:t>1</a:t>
            </a:r>
            <a:endParaRPr lang="zh-CN" altLang="en-US" sz="2800" b="1" dirty="0">
              <a:latin typeface="楷体" panose="02010609060101010101" pitchFamily="49" charset="-122"/>
              <a:ea typeface="楷体" panose="02010609060101010101" pitchFamily="49" charset="-122"/>
            </a:endParaRPr>
          </a:p>
        </p:txBody>
      </p:sp>
      <p:sp>
        <p:nvSpPr>
          <p:cNvPr id="11" name="矩形 10"/>
          <p:cNvSpPr/>
          <p:nvPr/>
        </p:nvSpPr>
        <p:spPr>
          <a:xfrm>
            <a:off x="1839264" y="960960"/>
            <a:ext cx="4431361" cy="4661535"/>
          </a:xfrm>
          <a:prstGeom prst="rect">
            <a:avLst/>
          </a:prstGeom>
        </p:spPr>
        <p:txBody>
          <a:bodyPr wrap="square">
            <a:spAutoFit/>
          </a:bodyPr>
          <a:lstStyle/>
          <a:p>
            <a:pPr algn="just">
              <a:lnSpc>
                <a:spcPct val="150000"/>
              </a:lnSpc>
            </a:pPr>
            <a:r>
              <a:rPr lang="zh-CN" altLang="en-US" dirty="0">
                <a:solidFill>
                  <a:schemeClr val="tx1"/>
                </a:solidFill>
                <a:uFillTx/>
                <a:latin typeface="楷体" panose="02010609060101010101" pitchFamily="49" charset="-122"/>
                <a:ea typeface="楷体" panose="02010609060101010101" pitchFamily="49" charset="-122"/>
              </a:rPr>
              <a:t>The individualism in Hofstede's theory has shown that Canada is an individualist culture in which people can self-reliant and take initiative. From a cultural point of view, this kind of environment can encourage people to start their own business and have certain Entrepreneurship, but in The more conservative nature of Canadians will also curb the development of an innovative spirit.</a:t>
            </a:r>
            <a:endParaRPr lang="zh-CN" altLang="en-US" dirty="0">
              <a:solidFill>
                <a:schemeClr val="tx1"/>
              </a:solidFill>
              <a:uFillTx/>
              <a:latin typeface="楷体" panose="02010609060101010101" pitchFamily="49" charset="-122"/>
              <a:ea typeface="楷体" panose="02010609060101010101" pitchFamily="49" charset="-122"/>
            </a:endParaRPr>
          </a:p>
        </p:txBody>
      </p:sp>
      <p:pic>
        <p:nvPicPr>
          <p:cNvPr id="15" name="图片 1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6715125" y="960755"/>
            <a:ext cx="5022850" cy="43116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60960" y="5361812"/>
            <a:ext cx="12192000" cy="11715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楷体" panose="02010609060101010101" pitchFamily="49" charset="-122"/>
              <a:ea typeface="楷体" panose="02010609060101010101" pitchFamily="49" charset="-122"/>
            </a:endParaRPr>
          </a:p>
        </p:txBody>
      </p:sp>
      <p:sp>
        <p:nvSpPr>
          <p:cNvPr id="3" name="矩形 2"/>
          <p:cNvSpPr/>
          <p:nvPr/>
        </p:nvSpPr>
        <p:spPr>
          <a:xfrm>
            <a:off x="1520977" y="261197"/>
            <a:ext cx="171450" cy="6834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楷体" panose="02010609060101010101" pitchFamily="49" charset="-122"/>
              <a:ea typeface="楷体" panose="02010609060101010101" pitchFamily="49" charset="-122"/>
            </a:endParaRPr>
          </a:p>
        </p:txBody>
      </p:sp>
      <p:sp>
        <p:nvSpPr>
          <p:cNvPr id="4" name="矩形 3"/>
          <p:cNvSpPr>
            <a:spLocks noChangeArrowheads="1"/>
          </p:cNvSpPr>
          <p:nvPr/>
        </p:nvSpPr>
        <p:spPr bwMode="auto">
          <a:xfrm>
            <a:off x="1692427" y="260715"/>
            <a:ext cx="9156814" cy="1567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gn="just">
              <a:lnSpc>
                <a:spcPct val="150000"/>
              </a:lnSpc>
              <a:buNone/>
            </a:pPr>
            <a:r>
              <a:rPr lang="en-US" altLang="zh-CN" sz="1600" dirty="0">
                <a:latin typeface="楷体" panose="02010609060101010101" pitchFamily="49" charset="-122"/>
                <a:ea typeface="楷体" panose="02010609060101010101" pitchFamily="49" charset="-122"/>
              </a:rPr>
              <a:t>Cameroon’s economic conditions are not very stable. Among the recent batch of entrepreneurs, the level of education is generally not high. This means that innovation will be curbed. At the same time, the construction of basic education in Cameroon is not evening, and the education level of students has basically reached an average level.</a:t>
            </a:r>
            <a:endParaRPr lang="en-US" altLang="zh-CN" sz="1600" dirty="0">
              <a:latin typeface="楷体" panose="02010609060101010101" pitchFamily="49" charset="-122"/>
              <a:ea typeface="楷体" panose="02010609060101010101" pitchFamily="49" charset="-122"/>
            </a:endParaRPr>
          </a:p>
        </p:txBody>
      </p:sp>
      <p:sp>
        <p:nvSpPr>
          <p:cNvPr id="7" name="矩形 6"/>
          <p:cNvSpPr>
            <a:spLocks noChangeArrowheads="1"/>
          </p:cNvSpPr>
          <p:nvPr/>
        </p:nvSpPr>
        <p:spPr bwMode="auto">
          <a:xfrm>
            <a:off x="963447" y="5597315"/>
            <a:ext cx="9480664" cy="551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nSpc>
                <a:spcPct val="150000"/>
              </a:lnSpc>
              <a:buNone/>
            </a:pPr>
            <a:r>
              <a:rPr lang="en-US" altLang="zh-CN" sz="2000" dirty="0">
                <a:solidFill>
                  <a:schemeClr val="bg1"/>
                </a:solidFill>
                <a:latin typeface="楷体" panose="02010609060101010101" pitchFamily="49" charset="-122"/>
                <a:ea typeface="楷体" panose="02010609060101010101" pitchFamily="49" charset="-122"/>
              </a:rPr>
              <a:t>Cameroon’s entrepreneurship</a:t>
            </a:r>
            <a:endParaRPr lang="en-US" altLang="zh-CN" sz="2000" dirty="0">
              <a:solidFill>
                <a:schemeClr val="bg1"/>
              </a:solidFill>
              <a:latin typeface="楷体" panose="02010609060101010101" pitchFamily="49" charset="-122"/>
              <a:ea typeface="楷体" panose="02010609060101010101" pitchFamily="49" charset="-122"/>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34"/>
          <p:cNvSpPr/>
          <p:nvPr/>
        </p:nvSpPr>
        <p:spPr bwMode="auto">
          <a:xfrm>
            <a:off x="1466297" y="2118420"/>
            <a:ext cx="1314450" cy="1665288"/>
          </a:xfrm>
          <a:custGeom>
            <a:avLst/>
            <a:gdLst>
              <a:gd name="T0" fmla="*/ 381 w 426"/>
              <a:gd name="T1" fmla="*/ 0 h 540"/>
              <a:gd name="T2" fmla="*/ 46 w 426"/>
              <a:gd name="T3" fmla="*/ 0 h 540"/>
              <a:gd name="T4" fmla="*/ 0 w 426"/>
              <a:gd name="T5" fmla="*/ 46 h 540"/>
              <a:gd name="T6" fmla="*/ 0 w 426"/>
              <a:gd name="T7" fmla="*/ 380 h 540"/>
              <a:gd name="T8" fmla="*/ 46 w 426"/>
              <a:gd name="T9" fmla="*/ 426 h 540"/>
              <a:gd name="T10" fmla="*/ 164 w 426"/>
              <a:gd name="T11" fmla="*/ 426 h 540"/>
              <a:gd name="T12" fmla="*/ 213 w 426"/>
              <a:gd name="T13" fmla="*/ 540 h 540"/>
              <a:gd name="T14" fmla="*/ 264 w 426"/>
              <a:gd name="T15" fmla="*/ 426 h 540"/>
              <a:gd name="T16" fmla="*/ 381 w 426"/>
              <a:gd name="T17" fmla="*/ 426 h 540"/>
              <a:gd name="T18" fmla="*/ 426 w 426"/>
              <a:gd name="T19" fmla="*/ 380 h 540"/>
              <a:gd name="T20" fmla="*/ 426 w 426"/>
              <a:gd name="T21" fmla="*/ 46 h 540"/>
              <a:gd name="T22" fmla="*/ 381 w 426"/>
              <a:gd name="T23" fmla="*/ 0 h 5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6" h="540">
                <a:moveTo>
                  <a:pt x="381" y="0"/>
                </a:moveTo>
                <a:cubicBezTo>
                  <a:pt x="46" y="0"/>
                  <a:pt x="46" y="0"/>
                  <a:pt x="46" y="0"/>
                </a:cubicBezTo>
                <a:cubicBezTo>
                  <a:pt x="21" y="0"/>
                  <a:pt x="0" y="20"/>
                  <a:pt x="0" y="46"/>
                </a:cubicBezTo>
                <a:cubicBezTo>
                  <a:pt x="0" y="380"/>
                  <a:pt x="0" y="380"/>
                  <a:pt x="0" y="380"/>
                </a:cubicBezTo>
                <a:cubicBezTo>
                  <a:pt x="0" y="405"/>
                  <a:pt x="21" y="426"/>
                  <a:pt x="46" y="426"/>
                </a:cubicBezTo>
                <a:cubicBezTo>
                  <a:pt x="164" y="426"/>
                  <a:pt x="164" y="426"/>
                  <a:pt x="164" y="426"/>
                </a:cubicBezTo>
                <a:cubicBezTo>
                  <a:pt x="213" y="540"/>
                  <a:pt x="213" y="540"/>
                  <a:pt x="213" y="540"/>
                </a:cubicBezTo>
                <a:cubicBezTo>
                  <a:pt x="264" y="426"/>
                  <a:pt x="264" y="426"/>
                  <a:pt x="264" y="426"/>
                </a:cubicBezTo>
                <a:cubicBezTo>
                  <a:pt x="381" y="426"/>
                  <a:pt x="381" y="426"/>
                  <a:pt x="381" y="426"/>
                </a:cubicBezTo>
                <a:cubicBezTo>
                  <a:pt x="406" y="426"/>
                  <a:pt x="426" y="405"/>
                  <a:pt x="426" y="380"/>
                </a:cubicBezTo>
                <a:cubicBezTo>
                  <a:pt x="426" y="46"/>
                  <a:pt x="426" y="46"/>
                  <a:pt x="426" y="46"/>
                </a:cubicBezTo>
                <a:cubicBezTo>
                  <a:pt x="426" y="20"/>
                  <a:pt x="406" y="0"/>
                  <a:pt x="381"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200" b="1">
              <a:latin typeface="楷体" panose="02010609060101010101" pitchFamily="49" charset="-122"/>
              <a:ea typeface="楷体" panose="02010609060101010101" pitchFamily="49" charset="-122"/>
            </a:endParaRPr>
          </a:p>
        </p:txBody>
      </p:sp>
      <p:sp>
        <p:nvSpPr>
          <p:cNvPr id="3" name="TextBox 1"/>
          <p:cNvSpPr txBox="1">
            <a:spLocks noChangeArrowheads="1"/>
          </p:cNvSpPr>
          <p:nvPr/>
        </p:nvSpPr>
        <p:spPr bwMode="auto">
          <a:xfrm>
            <a:off x="1722836" y="2442274"/>
            <a:ext cx="79819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3200" b="1">
                <a:solidFill>
                  <a:schemeClr val="bg1"/>
                </a:solidFill>
                <a:latin typeface="楷体" panose="02010609060101010101" pitchFamily="49" charset="-122"/>
                <a:ea typeface="楷体" panose="02010609060101010101" pitchFamily="49" charset="-122"/>
              </a:rPr>
              <a:t>80%</a:t>
            </a:r>
            <a:endParaRPr lang="zh-CN" altLang="en-US" sz="3200" b="1">
              <a:solidFill>
                <a:schemeClr val="bg1"/>
              </a:solidFill>
              <a:latin typeface="楷体" panose="02010609060101010101" pitchFamily="49" charset="-122"/>
              <a:ea typeface="楷体" panose="02010609060101010101" pitchFamily="49" charset="-122"/>
            </a:endParaRPr>
          </a:p>
        </p:txBody>
      </p:sp>
      <p:sp>
        <p:nvSpPr>
          <p:cNvPr id="4" name="Freeform 235"/>
          <p:cNvSpPr/>
          <p:nvPr/>
        </p:nvSpPr>
        <p:spPr bwMode="auto">
          <a:xfrm>
            <a:off x="4106310" y="2118420"/>
            <a:ext cx="1314450" cy="1665288"/>
          </a:xfrm>
          <a:custGeom>
            <a:avLst/>
            <a:gdLst>
              <a:gd name="T0" fmla="*/ 380 w 426"/>
              <a:gd name="T1" fmla="*/ 0 h 540"/>
              <a:gd name="T2" fmla="*/ 46 w 426"/>
              <a:gd name="T3" fmla="*/ 0 h 540"/>
              <a:gd name="T4" fmla="*/ 0 w 426"/>
              <a:gd name="T5" fmla="*/ 46 h 540"/>
              <a:gd name="T6" fmla="*/ 0 w 426"/>
              <a:gd name="T7" fmla="*/ 380 h 540"/>
              <a:gd name="T8" fmla="*/ 46 w 426"/>
              <a:gd name="T9" fmla="*/ 426 h 540"/>
              <a:gd name="T10" fmla="*/ 164 w 426"/>
              <a:gd name="T11" fmla="*/ 426 h 540"/>
              <a:gd name="T12" fmla="*/ 213 w 426"/>
              <a:gd name="T13" fmla="*/ 540 h 540"/>
              <a:gd name="T14" fmla="*/ 264 w 426"/>
              <a:gd name="T15" fmla="*/ 426 h 540"/>
              <a:gd name="T16" fmla="*/ 380 w 426"/>
              <a:gd name="T17" fmla="*/ 426 h 540"/>
              <a:gd name="T18" fmla="*/ 426 w 426"/>
              <a:gd name="T19" fmla="*/ 380 h 540"/>
              <a:gd name="T20" fmla="*/ 426 w 426"/>
              <a:gd name="T21" fmla="*/ 46 h 540"/>
              <a:gd name="T22" fmla="*/ 380 w 426"/>
              <a:gd name="T23" fmla="*/ 0 h 5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6" h="540">
                <a:moveTo>
                  <a:pt x="380" y="0"/>
                </a:moveTo>
                <a:cubicBezTo>
                  <a:pt x="46" y="0"/>
                  <a:pt x="46" y="0"/>
                  <a:pt x="46" y="0"/>
                </a:cubicBezTo>
                <a:cubicBezTo>
                  <a:pt x="21" y="0"/>
                  <a:pt x="0" y="20"/>
                  <a:pt x="0" y="46"/>
                </a:cubicBezTo>
                <a:cubicBezTo>
                  <a:pt x="0" y="380"/>
                  <a:pt x="0" y="380"/>
                  <a:pt x="0" y="380"/>
                </a:cubicBezTo>
                <a:cubicBezTo>
                  <a:pt x="0" y="405"/>
                  <a:pt x="21" y="426"/>
                  <a:pt x="46" y="426"/>
                </a:cubicBezTo>
                <a:cubicBezTo>
                  <a:pt x="164" y="426"/>
                  <a:pt x="164" y="426"/>
                  <a:pt x="164" y="426"/>
                </a:cubicBezTo>
                <a:cubicBezTo>
                  <a:pt x="213" y="540"/>
                  <a:pt x="213" y="540"/>
                  <a:pt x="213" y="540"/>
                </a:cubicBezTo>
                <a:cubicBezTo>
                  <a:pt x="264" y="426"/>
                  <a:pt x="264" y="426"/>
                  <a:pt x="264" y="426"/>
                </a:cubicBezTo>
                <a:cubicBezTo>
                  <a:pt x="380" y="426"/>
                  <a:pt x="380" y="426"/>
                  <a:pt x="380" y="426"/>
                </a:cubicBezTo>
                <a:cubicBezTo>
                  <a:pt x="406" y="426"/>
                  <a:pt x="426" y="405"/>
                  <a:pt x="426" y="380"/>
                </a:cubicBezTo>
                <a:cubicBezTo>
                  <a:pt x="426" y="46"/>
                  <a:pt x="426" y="46"/>
                  <a:pt x="426" y="46"/>
                </a:cubicBezTo>
                <a:cubicBezTo>
                  <a:pt x="426" y="20"/>
                  <a:pt x="406" y="0"/>
                  <a:pt x="3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200" b="1">
              <a:latin typeface="楷体" panose="02010609060101010101" pitchFamily="49" charset="-122"/>
              <a:ea typeface="楷体" panose="02010609060101010101" pitchFamily="49" charset="-122"/>
            </a:endParaRPr>
          </a:p>
        </p:txBody>
      </p:sp>
      <p:sp>
        <p:nvSpPr>
          <p:cNvPr id="5" name="TextBox 68"/>
          <p:cNvSpPr txBox="1">
            <a:spLocks noChangeArrowheads="1"/>
          </p:cNvSpPr>
          <p:nvPr/>
        </p:nvSpPr>
        <p:spPr bwMode="auto">
          <a:xfrm>
            <a:off x="4373961" y="2459736"/>
            <a:ext cx="79819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3200" b="1">
                <a:solidFill>
                  <a:schemeClr val="bg1"/>
                </a:solidFill>
                <a:latin typeface="楷体" panose="02010609060101010101" pitchFamily="49" charset="-122"/>
                <a:ea typeface="楷体" panose="02010609060101010101" pitchFamily="49" charset="-122"/>
              </a:rPr>
              <a:t>30%</a:t>
            </a:r>
            <a:endParaRPr lang="zh-CN" altLang="en-US" sz="3200" b="1">
              <a:solidFill>
                <a:schemeClr val="bg1"/>
              </a:solidFill>
              <a:latin typeface="楷体" panose="02010609060101010101" pitchFamily="49" charset="-122"/>
              <a:ea typeface="楷体" panose="02010609060101010101" pitchFamily="49" charset="-122"/>
            </a:endParaRPr>
          </a:p>
        </p:txBody>
      </p:sp>
      <p:sp>
        <p:nvSpPr>
          <p:cNvPr id="6" name="Freeform 236"/>
          <p:cNvSpPr/>
          <p:nvPr/>
        </p:nvSpPr>
        <p:spPr bwMode="auto">
          <a:xfrm>
            <a:off x="6744735" y="2118420"/>
            <a:ext cx="1314450" cy="1665288"/>
          </a:xfrm>
          <a:custGeom>
            <a:avLst/>
            <a:gdLst>
              <a:gd name="T0" fmla="*/ 380 w 426"/>
              <a:gd name="T1" fmla="*/ 0 h 540"/>
              <a:gd name="T2" fmla="*/ 46 w 426"/>
              <a:gd name="T3" fmla="*/ 0 h 540"/>
              <a:gd name="T4" fmla="*/ 0 w 426"/>
              <a:gd name="T5" fmla="*/ 46 h 540"/>
              <a:gd name="T6" fmla="*/ 0 w 426"/>
              <a:gd name="T7" fmla="*/ 380 h 540"/>
              <a:gd name="T8" fmla="*/ 46 w 426"/>
              <a:gd name="T9" fmla="*/ 426 h 540"/>
              <a:gd name="T10" fmla="*/ 164 w 426"/>
              <a:gd name="T11" fmla="*/ 426 h 540"/>
              <a:gd name="T12" fmla="*/ 213 w 426"/>
              <a:gd name="T13" fmla="*/ 540 h 540"/>
              <a:gd name="T14" fmla="*/ 264 w 426"/>
              <a:gd name="T15" fmla="*/ 426 h 540"/>
              <a:gd name="T16" fmla="*/ 380 w 426"/>
              <a:gd name="T17" fmla="*/ 426 h 540"/>
              <a:gd name="T18" fmla="*/ 426 w 426"/>
              <a:gd name="T19" fmla="*/ 380 h 540"/>
              <a:gd name="T20" fmla="*/ 426 w 426"/>
              <a:gd name="T21" fmla="*/ 46 h 540"/>
              <a:gd name="T22" fmla="*/ 380 w 426"/>
              <a:gd name="T23" fmla="*/ 0 h 5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6" h="540">
                <a:moveTo>
                  <a:pt x="380" y="0"/>
                </a:moveTo>
                <a:cubicBezTo>
                  <a:pt x="46" y="0"/>
                  <a:pt x="46" y="0"/>
                  <a:pt x="46" y="0"/>
                </a:cubicBezTo>
                <a:cubicBezTo>
                  <a:pt x="21" y="0"/>
                  <a:pt x="0" y="20"/>
                  <a:pt x="0" y="46"/>
                </a:cubicBezTo>
                <a:cubicBezTo>
                  <a:pt x="0" y="380"/>
                  <a:pt x="0" y="380"/>
                  <a:pt x="0" y="380"/>
                </a:cubicBezTo>
                <a:cubicBezTo>
                  <a:pt x="0" y="405"/>
                  <a:pt x="21" y="426"/>
                  <a:pt x="46" y="426"/>
                </a:cubicBezTo>
                <a:cubicBezTo>
                  <a:pt x="164" y="426"/>
                  <a:pt x="164" y="426"/>
                  <a:pt x="164" y="426"/>
                </a:cubicBezTo>
                <a:cubicBezTo>
                  <a:pt x="213" y="540"/>
                  <a:pt x="213" y="540"/>
                  <a:pt x="213" y="540"/>
                </a:cubicBezTo>
                <a:cubicBezTo>
                  <a:pt x="264" y="426"/>
                  <a:pt x="264" y="426"/>
                  <a:pt x="264" y="426"/>
                </a:cubicBezTo>
                <a:cubicBezTo>
                  <a:pt x="380" y="426"/>
                  <a:pt x="380" y="426"/>
                  <a:pt x="380" y="426"/>
                </a:cubicBezTo>
                <a:cubicBezTo>
                  <a:pt x="406" y="426"/>
                  <a:pt x="426" y="405"/>
                  <a:pt x="426" y="380"/>
                </a:cubicBezTo>
                <a:cubicBezTo>
                  <a:pt x="426" y="46"/>
                  <a:pt x="426" y="46"/>
                  <a:pt x="426" y="46"/>
                </a:cubicBezTo>
                <a:cubicBezTo>
                  <a:pt x="426" y="20"/>
                  <a:pt x="406" y="0"/>
                  <a:pt x="3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200" b="1">
              <a:latin typeface="楷体" panose="02010609060101010101" pitchFamily="49" charset="-122"/>
              <a:ea typeface="楷体" panose="02010609060101010101" pitchFamily="49" charset="-122"/>
            </a:endParaRPr>
          </a:p>
        </p:txBody>
      </p:sp>
      <p:sp>
        <p:nvSpPr>
          <p:cNvPr id="7" name="TextBox 69"/>
          <p:cNvSpPr txBox="1">
            <a:spLocks noChangeArrowheads="1"/>
          </p:cNvSpPr>
          <p:nvPr/>
        </p:nvSpPr>
        <p:spPr bwMode="auto">
          <a:xfrm>
            <a:off x="7003655" y="2477199"/>
            <a:ext cx="79819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3200" b="1">
                <a:solidFill>
                  <a:schemeClr val="bg1"/>
                </a:solidFill>
                <a:latin typeface="楷体" panose="02010609060101010101" pitchFamily="49" charset="-122"/>
                <a:ea typeface="楷体" panose="02010609060101010101" pitchFamily="49" charset="-122"/>
              </a:rPr>
              <a:t>87%</a:t>
            </a:r>
            <a:endParaRPr lang="zh-CN" altLang="en-US" sz="3200" b="1">
              <a:solidFill>
                <a:schemeClr val="bg1"/>
              </a:solidFill>
              <a:latin typeface="楷体" panose="02010609060101010101" pitchFamily="49" charset="-122"/>
              <a:ea typeface="楷体" panose="02010609060101010101" pitchFamily="49" charset="-122"/>
            </a:endParaRPr>
          </a:p>
        </p:txBody>
      </p:sp>
      <p:sp>
        <p:nvSpPr>
          <p:cNvPr id="8" name="Freeform 237"/>
          <p:cNvSpPr/>
          <p:nvPr/>
        </p:nvSpPr>
        <p:spPr bwMode="auto">
          <a:xfrm>
            <a:off x="9384747" y="2118420"/>
            <a:ext cx="1314450" cy="1665288"/>
          </a:xfrm>
          <a:custGeom>
            <a:avLst/>
            <a:gdLst>
              <a:gd name="T0" fmla="*/ 380 w 426"/>
              <a:gd name="T1" fmla="*/ 0 h 540"/>
              <a:gd name="T2" fmla="*/ 46 w 426"/>
              <a:gd name="T3" fmla="*/ 0 h 540"/>
              <a:gd name="T4" fmla="*/ 0 w 426"/>
              <a:gd name="T5" fmla="*/ 46 h 540"/>
              <a:gd name="T6" fmla="*/ 0 w 426"/>
              <a:gd name="T7" fmla="*/ 380 h 540"/>
              <a:gd name="T8" fmla="*/ 46 w 426"/>
              <a:gd name="T9" fmla="*/ 426 h 540"/>
              <a:gd name="T10" fmla="*/ 164 w 426"/>
              <a:gd name="T11" fmla="*/ 426 h 540"/>
              <a:gd name="T12" fmla="*/ 213 w 426"/>
              <a:gd name="T13" fmla="*/ 540 h 540"/>
              <a:gd name="T14" fmla="*/ 263 w 426"/>
              <a:gd name="T15" fmla="*/ 426 h 540"/>
              <a:gd name="T16" fmla="*/ 380 w 426"/>
              <a:gd name="T17" fmla="*/ 426 h 540"/>
              <a:gd name="T18" fmla="*/ 426 w 426"/>
              <a:gd name="T19" fmla="*/ 380 h 540"/>
              <a:gd name="T20" fmla="*/ 426 w 426"/>
              <a:gd name="T21" fmla="*/ 46 h 540"/>
              <a:gd name="T22" fmla="*/ 380 w 426"/>
              <a:gd name="T23" fmla="*/ 0 h 5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6" h="540">
                <a:moveTo>
                  <a:pt x="380" y="0"/>
                </a:moveTo>
                <a:cubicBezTo>
                  <a:pt x="46" y="0"/>
                  <a:pt x="46" y="0"/>
                  <a:pt x="46" y="0"/>
                </a:cubicBezTo>
                <a:cubicBezTo>
                  <a:pt x="20" y="0"/>
                  <a:pt x="0" y="20"/>
                  <a:pt x="0" y="46"/>
                </a:cubicBezTo>
                <a:cubicBezTo>
                  <a:pt x="0" y="380"/>
                  <a:pt x="0" y="380"/>
                  <a:pt x="0" y="380"/>
                </a:cubicBezTo>
                <a:cubicBezTo>
                  <a:pt x="0" y="405"/>
                  <a:pt x="20" y="426"/>
                  <a:pt x="46" y="426"/>
                </a:cubicBezTo>
                <a:cubicBezTo>
                  <a:pt x="164" y="426"/>
                  <a:pt x="164" y="426"/>
                  <a:pt x="164" y="426"/>
                </a:cubicBezTo>
                <a:cubicBezTo>
                  <a:pt x="213" y="540"/>
                  <a:pt x="213" y="540"/>
                  <a:pt x="213" y="540"/>
                </a:cubicBezTo>
                <a:cubicBezTo>
                  <a:pt x="263" y="426"/>
                  <a:pt x="263" y="426"/>
                  <a:pt x="263" y="426"/>
                </a:cubicBezTo>
                <a:cubicBezTo>
                  <a:pt x="380" y="426"/>
                  <a:pt x="380" y="426"/>
                  <a:pt x="380" y="426"/>
                </a:cubicBezTo>
                <a:cubicBezTo>
                  <a:pt x="405" y="426"/>
                  <a:pt x="426" y="405"/>
                  <a:pt x="426" y="380"/>
                </a:cubicBezTo>
                <a:cubicBezTo>
                  <a:pt x="426" y="46"/>
                  <a:pt x="426" y="46"/>
                  <a:pt x="426" y="46"/>
                </a:cubicBezTo>
                <a:cubicBezTo>
                  <a:pt x="426" y="20"/>
                  <a:pt x="405" y="0"/>
                  <a:pt x="3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200" b="1">
              <a:latin typeface="楷体" panose="02010609060101010101" pitchFamily="49" charset="-122"/>
              <a:ea typeface="楷体" panose="02010609060101010101" pitchFamily="49" charset="-122"/>
            </a:endParaRPr>
          </a:p>
        </p:txBody>
      </p:sp>
      <p:sp>
        <p:nvSpPr>
          <p:cNvPr id="9" name="TextBox 70"/>
          <p:cNvSpPr txBox="1">
            <a:spLocks noChangeArrowheads="1"/>
          </p:cNvSpPr>
          <p:nvPr/>
        </p:nvSpPr>
        <p:spPr bwMode="auto">
          <a:xfrm>
            <a:off x="9643667" y="2477199"/>
            <a:ext cx="79819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3200" b="1">
                <a:solidFill>
                  <a:schemeClr val="bg1"/>
                </a:solidFill>
                <a:latin typeface="楷体" panose="02010609060101010101" pitchFamily="49" charset="-122"/>
                <a:ea typeface="楷体" panose="02010609060101010101" pitchFamily="49" charset="-122"/>
              </a:rPr>
              <a:t>24%</a:t>
            </a:r>
            <a:endParaRPr lang="zh-CN" altLang="en-US" sz="3200" b="1">
              <a:solidFill>
                <a:schemeClr val="bg1"/>
              </a:solidFill>
              <a:latin typeface="楷体" panose="02010609060101010101" pitchFamily="49" charset="-122"/>
              <a:ea typeface="楷体" panose="02010609060101010101" pitchFamily="49" charset="-122"/>
            </a:endParaRPr>
          </a:p>
        </p:txBody>
      </p:sp>
      <p:sp>
        <p:nvSpPr>
          <p:cNvPr id="10" name="矩形 9"/>
          <p:cNvSpPr/>
          <p:nvPr/>
        </p:nvSpPr>
        <p:spPr>
          <a:xfrm>
            <a:off x="834887" y="3783708"/>
            <a:ext cx="2438400" cy="875665"/>
          </a:xfrm>
          <a:prstGeom prst="rect">
            <a:avLst/>
          </a:prstGeom>
        </p:spPr>
        <p:txBody>
          <a:bodyPr wrap="square">
            <a:spAutoFit/>
          </a:bodyPr>
          <a:lstStyle/>
          <a:p>
            <a:pPr algn="ctr">
              <a:lnSpc>
                <a:spcPct val="150000"/>
              </a:lnSpc>
            </a:pPr>
            <a:endParaRPr lang="en-US" altLang="zh-CN" sz="1400" dirty="0">
              <a:latin typeface="楷体" panose="02010609060101010101" pitchFamily="49" charset="-122"/>
              <a:ea typeface="楷体" panose="02010609060101010101" pitchFamily="49" charset="-122"/>
            </a:endParaRPr>
          </a:p>
          <a:p>
            <a:pPr algn="ctr">
              <a:lnSpc>
                <a:spcPct val="150000"/>
              </a:lnSpc>
            </a:pPr>
            <a:r>
              <a:rPr sz="2000" dirty="0">
                <a:latin typeface="楷体" panose="02010609060101010101" pitchFamily="49" charset="-122"/>
                <a:ea typeface="楷体" panose="02010609060101010101" pitchFamily="49" charset="-122"/>
              </a:rPr>
              <a:t>POWER DISTANCE</a:t>
            </a:r>
            <a:endParaRPr sz="2000" dirty="0">
              <a:latin typeface="楷体" panose="02010609060101010101" pitchFamily="49" charset="-122"/>
              <a:ea typeface="楷体" panose="02010609060101010101" pitchFamily="49" charset="-122"/>
            </a:endParaRPr>
          </a:p>
        </p:txBody>
      </p:sp>
      <p:sp>
        <p:nvSpPr>
          <p:cNvPr id="11" name="矩形 10"/>
          <p:cNvSpPr/>
          <p:nvPr/>
        </p:nvSpPr>
        <p:spPr>
          <a:xfrm>
            <a:off x="3497805" y="3783708"/>
            <a:ext cx="2438400" cy="1337945"/>
          </a:xfrm>
          <a:prstGeom prst="rect">
            <a:avLst/>
          </a:prstGeom>
        </p:spPr>
        <p:txBody>
          <a:bodyPr wrap="square">
            <a:spAutoFit/>
          </a:bodyPr>
          <a:lstStyle/>
          <a:p>
            <a:pPr algn="ctr">
              <a:lnSpc>
                <a:spcPct val="150000"/>
              </a:lnSpc>
            </a:pPr>
            <a:endParaRPr lang="en-US" altLang="zh-CN" sz="1400" dirty="0">
              <a:latin typeface="楷体" panose="02010609060101010101" pitchFamily="49" charset="-122"/>
              <a:ea typeface="楷体" panose="02010609060101010101" pitchFamily="49" charset="-122"/>
            </a:endParaRPr>
          </a:p>
          <a:p>
            <a:pPr algn="ctr">
              <a:lnSpc>
                <a:spcPct val="150000"/>
              </a:lnSpc>
            </a:pPr>
            <a:r>
              <a:rPr sz="2000" dirty="0">
                <a:latin typeface="楷体" panose="02010609060101010101" pitchFamily="49" charset="-122"/>
                <a:ea typeface="楷体" panose="02010609060101010101" pitchFamily="49" charset="-122"/>
              </a:rPr>
              <a:t>UNCERTAINTY AVOIDANCE</a:t>
            </a:r>
            <a:endParaRPr sz="2000" dirty="0">
              <a:latin typeface="楷体" panose="02010609060101010101" pitchFamily="49" charset="-122"/>
              <a:ea typeface="楷体" panose="02010609060101010101" pitchFamily="49" charset="-122"/>
            </a:endParaRPr>
          </a:p>
        </p:txBody>
      </p:sp>
      <p:sp>
        <p:nvSpPr>
          <p:cNvPr id="12" name="矩形 11"/>
          <p:cNvSpPr/>
          <p:nvPr/>
        </p:nvSpPr>
        <p:spPr>
          <a:xfrm>
            <a:off x="6168661" y="3783708"/>
            <a:ext cx="2438400" cy="1337945"/>
          </a:xfrm>
          <a:prstGeom prst="rect">
            <a:avLst/>
          </a:prstGeom>
        </p:spPr>
        <p:txBody>
          <a:bodyPr wrap="square">
            <a:spAutoFit/>
          </a:bodyPr>
          <a:lstStyle/>
          <a:p>
            <a:pPr algn="ctr">
              <a:lnSpc>
                <a:spcPct val="150000"/>
              </a:lnSpc>
            </a:pPr>
            <a:endParaRPr lang="en-US" altLang="zh-CN" sz="1400" dirty="0">
              <a:latin typeface="楷体" panose="02010609060101010101" pitchFamily="49" charset="-122"/>
              <a:ea typeface="楷体" panose="02010609060101010101" pitchFamily="49" charset="-122"/>
            </a:endParaRPr>
          </a:p>
          <a:p>
            <a:pPr algn="ctr">
              <a:lnSpc>
                <a:spcPct val="150000"/>
              </a:lnSpc>
            </a:pPr>
            <a:r>
              <a:rPr sz="2000" dirty="0">
                <a:latin typeface="楷体" panose="02010609060101010101" pitchFamily="49" charset="-122"/>
                <a:ea typeface="楷体" panose="02010609060101010101" pitchFamily="49" charset="-122"/>
              </a:rPr>
              <a:t>LONG TERM ORIENTATION</a:t>
            </a:r>
            <a:endParaRPr sz="2000" dirty="0">
              <a:latin typeface="楷体" panose="02010609060101010101" pitchFamily="49" charset="-122"/>
              <a:ea typeface="楷体" panose="02010609060101010101" pitchFamily="49" charset="-122"/>
            </a:endParaRPr>
          </a:p>
        </p:txBody>
      </p:sp>
      <p:sp>
        <p:nvSpPr>
          <p:cNvPr id="13" name="矩形 12"/>
          <p:cNvSpPr/>
          <p:nvPr/>
        </p:nvSpPr>
        <p:spPr>
          <a:xfrm>
            <a:off x="8780211" y="3783708"/>
            <a:ext cx="2438400" cy="875665"/>
          </a:xfrm>
          <a:prstGeom prst="rect">
            <a:avLst/>
          </a:prstGeom>
        </p:spPr>
        <p:txBody>
          <a:bodyPr wrap="square">
            <a:spAutoFit/>
          </a:bodyPr>
          <a:lstStyle/>
          <a:p>
            <a:pPr algn="ctr">
              <a:lnSpc>
                <a:spcPct val="150000"/>
              </a:lnSpc>
            </a:pPr>
            <a:endParaRPr lang="en-US" altLang="zh-CN" sz="1400" dirty="0">
              <a:latin typeface="楷体" panose="02010609060101010101" pitchFamily="49" charset="-122"/>
              <a:ea typeface="楷体" panose="02010609060101010101" pitchFamily="49" charset="-122"/>
            </a:endParaRPr>
          </a:p>
          <a:p>
            <a:pPr algn="ctr">
              <a:lnSpc>
                <a:spcPct val="150000"/>
              </a:lnSpc>
            </a:pPr>
            <a:r>
              <a:rPr sz="2000" dirty="0">
                <a:latin typeface="楷体" panose="02010609060101010101" pitchFamily="49" charset="-122"/>
                <a:ea typeface="楷体" panose="02010609060101010101" pitchFamily="49" charset="-122"/>
              </a:rPr>
              <a:t>INDULGENCE</a:t>
            </a:r>
            <a:endParaRPr sz="2000" dirty="0">
              <a:latin typeface="楷体" panose="02010609060101010101" pitchFamily="49" charset="-122"/>
              <a:ea typeface="楷体" panose="02010609060101010101" pitchFamily="49"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arn(inVertical)">
                                      <p:cBhvr>
                                        <p:cTn id="16" dur="500"/>
                                        <p:tgtEl>
                                          <p:spTgt spid="5"/>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barn(inVertical)">
                                      <p:cBhvr>
                                        <p:cTn id="19" dur="500"/>
                                        <p:tgtEl>
                                          <p:spTgt spid="6"/>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barn(inVertical)">
                                      <p:cBhvr>
                                        <p:cTn id="22" dur="500"/>
                                        <p:tgtEl>
                                          <p:spTgt spid="7"/>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barn(inVertical)">
                                      <p:cBhvr>
                                        <p:cTn id="25" dur="500"/>
                                        <p:tgtEl>
                                          <p:spTgt spid="8"/>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barn(inVertical)">
                                      <p:cBhvr>
                                        <p:cTn id="28" dur="500"/>
                                        <p:tgtEl>
                                          <p:spTgt spid="9"/>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barn(inVertical)">
                                      <p:cBhvr>
                                        <p:cTn id="31" dur="500"/>
                                        <p:tgtEl>
                                          <p:spTgt spid="10"/>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barn(inVertical)">
                                      <p:cBhvr>
                                        <p:cTn id="34" dur="500"/>
                                        <p:tgtEl>
                                          <p:spTgt spid="11"/>
                                        </p:tgtEl>
                                      </p:cBhvr>
                                    </p:animEffect>
                                  </p:childTnLst>
                                </p:cTn>
                              </p:par>
                              <p:par>
                                <p:cTn id="35" presetID="16" presetClass="entr" presetSubtype="21"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barn(inVertical)">
                                      <p:cBhvr>
                                        <p:cTn id="37" dur="500"/>
                                        <p:tgtEl>
                                          <p:spTgt spid="12"/>
                                        </p:tgtEl>
                                      </p:cBhvr>
                                    </p:animEffect>
                                  </p:childTnLst>
                                </p:cTn>
                              </p:par>
                              <p:par>
                                <p:cTn id="38" presetID="16" presetClass="entr" presetSubtype="21" fill="hold" grpId="0" nodeType="with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barn(inVertical)">
                                      <p:cBhvr>
                                        <p:cTn id="4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3" grpId="0"/>
      <p:bldP spid="4" grpId="0" bldLvl="0" animBg="1"/>
      <p:bldP spid="5" grpId="0"/>
      <p:bldP spid="6" grpId="0" bldLvl="0" animBg="1"/>
      <p:bldP spid="7" grpId="0"/>
      <p:bldP spid="8" grpId="0" bldLvl="0" animBg="1"/>
      <p:bldP spid="9" grpId="0"/>
      <p:bldP spid="10" grpId="0"/>
      <p:bldP spid="11" grpId="0"/>
      <p:bldP spid="12" grpId="0"/>
      <p:bldP spid="1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60960" y="5361812"/>
            <a:ext cx="12192000" cy="11715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楷体" panose="02010609060101010101" pitchFamily="49" charset="-122"/>
              <a:ea typeface="楷体" panose="02010609060101010101" pitchFamily="49" charset="-122"/>
            </a:endParaRPr>
          </a:p>
        </p:txBody>
      </p:sp>
      <p:sp>
        <p:nvSpPr>
          <p:cNvPr id="3" name="矩形 2"/>
          <p:cNvSpPr/>
          <p:nvPr/>
        </p:nvSpPr>
        <p:spPr>
          <a:xfrm>
            <a:off x="1520977" y="261197"/>
            <a:ext cx="171450" cy="6834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楷体" panose="02010609060101010101" pitchFamily="49" charset="-122"/>
              <a:ea typeface="楷体" panose="02010609060101010101" pitchFamily="49" charset="-122"/>
            </a:endParaRPr>
          </a:p>
        </p:txBody>
      </p:sp>
      <p:sp>
        <p:nvSpPr>
          <p:cNvPr id="4" name="矩形 3"/>
          <p:cNvSpPr>
            <a:spLocks noChangeArrowheads="1"/>
          </p:cNvSpPr>
          <p:nvPr/>
        </p:nvSpPr>
        <p:spPr bwMode="auto">
          <a:xfrm>
            <a:off x="1692427" y="260715"/>
            <a:ext cx="9156814" cy="193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gn="just">
              <a:lnSpc>
                <a:spcPct val="150000"/>
              </a:lnSpc>
              <a:buNone/>
            </a:pPr>
            <a:r>
              <a:rPr lang="en-US" altLang="zh-CN" sz="1600" dirty="0">
                <a:latin typeface="楷体" panose="02010609060101010101" pitchFamily="49" charset="-122"/>
                <a:ea typeface="楷体" panose="02010609060101010101" pitchFamily="49" charset="-122"/>
              </a:rPr>
              <a:t>Brazil is one of the most innovative countries in the world. The percentage of Brazilians participating in the start-up and launch of new business is also gradually increasing. In the eyes of Brazilians, entrepreneurship is a good choice, and the data shows that Brazilians are choosing jobs. At that time, the entrepreneurial selection rate reached 60.81%, exceeding the global average. </a:t>
            </a:r>
            <a:endParaRPr lang="en-US" altLang="zh-CN" sz="1600" dirty="0">
              <a:latin typeface="楷体" panose="02010609060101010101" pitchFamily="49" charset="-122"/>
              <a:ea typeface="楷体" panose="02010609060101010101" pitchFamily="49" charset="-122"/>
            </a:endParaRPr>
          </a:p>
        </p:txBody>
      </p:sp>
      <p:sp>
        <p:nvSpPr>
          <p:cNvPr id="7" name="矩形 6"/>
          <p:cNvSpPr>
            <a:spLocks noChangeArrowheads="1"/>
          </p:cNvSpPr>
          <p:nvPr/>
        </p:nvSpPr>
        <p:spPr bwMode="auto">
          <a:xfrm>
            <a:off x="963447" y="5597315"/>
            <a:ext cx="9480664" cy="551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nSpc>
                <a:spcPct val="150000"/>
              </a:lnSpc>
              <a:buNone/>
            </a:pPr>
            <a:r>
              <a:rPr lang="en-US" altLang="zh-CN" sz="2000" dirty="0">
                <a:solidFill>
                  <a:schemeClr val="bg1"/>
                </a:solidFill>
                <a:latin typeface="楷体" panose="02010609060101010101" pitchFamily="49" charset="-122"/>
                <a:ea typeface="楷体" panose="02010609060101010101" pitchFamily="49" charset="-122"/>
              </a:rPr>
              <a:t>Brazil’s entrepreneurship</a:t>
            </a:r>
            <a:endParaRPr lang="en-US" altLang="zh-CN" sz="2000" dirty="0">
              <a:solidFill>
                <a:schemeClr val="bg1"/>
              </a:solidFill>
              <a:latin typeface="楷体" panose="02010609060101010101" pitchFamily="49" charset="-122"/>
              <a:ea typeface="楷体" panose="02010609060101010101" pitchFamily="49" charset="-122"/>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pPr algn="ctr"/>
            <a:r>
              <a:rPr lang="en-US" altLang="zh-CN" b="1">
                <a:sym typeface="+mn-ea"/>
              </a:rPr>
              <a:t>Brazil</a:t>
            </a:r>
            <a:r>
              <a:rPr lang="zh-CN" altLang="en-US" b="1">
                <a:sym typeface="+mn-ea"/>
              </a:rPr>
              <a:t>'s six cultural dimensions</a:t>
            </a:r>
            <a:br>
              <a:rPr lang="zh-CN" altLang="en-US"/>
            </a:br>
            <a:endParaRPr lang="zh-CN" altLang="en-US"/>
          </a:p>
        </p:txBody>
      </p:sp>
      <p:pic>
        <p:nvPicPr>
          <p:cNvPr id="4" name="内容占位符 3"/>
          <p:cNvPicPr>
            <a:picLocks noChangeAspect="1"/>
          </p:cNvPicPr>
          <p:nvPr>
            <p:ph idx="1"/>
          </p:nvPr>
        </p:nvPicPr>
        <p:blipFill>
          <a:blip r:embed="rId1"/>
          <a:stretch>
            <a:fillRect/>
          </a:stretch>
        </p:blipFill>
        <p:spPr>
          <a:xfrm>
            <a:off x="1822450" y="1360170"/>
            <a:ext cx="8198485" cy="431419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箭头: 下 1"/>
          <p:cNvSpPr/>
          <p:nvPr/>
        </p:nvSpPr>
        <p:spPr>
          <a:xfrm>
            <a:off x="9018105" y="3240278"/>
            <a:ext cx="1590261" cy="2001078"/>
          </a:xfrm>
          <a:prstGeom prst="down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楷体" panose="02010609060101010101" pitchFamily="49" charset="-122"/>
              <a:ea typeface="楷体" panose="02010609060101010101" pitchFamily="49" charset="-122"/>
            </a:endParaRPr>
          </a:p>
        </p:txBody>
      </p:sp>
      <p:sp>
        <p:nvSpPr>
          <p:cNvPr id="3" name="箭头: 下 2"/>
          <p:cNvSpPr/>
          <p:nvPr/>
        </p:nvSpPr>
        <p:spPr>
          <a:xfrm flipV="1">
            <a:off x="8159818" y="1881809"/>
            <a:ext cx="1653418" cy="2047462"/>
          </a:xfrm>
          <a:prstGeom prst="downArrow">
            <a:avLst/>
          </a:pr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楷体" panose="02010609060101010101" pitchFamily="49" charset="-122"/>
              <a:ea typeface="楷体" panose="02010609060101010101" pitchFamily="49" charset="-122"/>
            </a:endParaRPr>
          </a:p>
        </p:txBody>
      </p:sp>
      <p:sp>
        <p:nvSpPr>
          <p:cNvPr id="6" name="矩形 5"/>
          <p:cNvSpPr>
            <a:spLocks noChangeArrowheads="1"/>
          </p:cNvSpPr>
          <p:nvPr/>
        </p:nvSpPr>
        <p:spPr bwMode="auto">
          <a:xfrm>
            <a:off x="1199378" y="1773378"/>
            <a:ext cx="5353877" cy="4029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nSpc>
                <a:spcPct val="100000"/>
              </a:lnSpc>
              <a:buNone/>
            </a:pPr>
            <a:r>
              <a:rPr lang="en-US" altLang="zh-CN" sz="1600" dirty="0">
                <a:latin typeface="楷体" panose="02010609060101010101" pitchFamily="49" charset="-122"/>
                <a:ea typeface="楷体" panose="02010609060101010101" pitchFamily="49" charset="-122"/>
              </a:rPr>
              <a:t>The individualism in Hofstede's theory has shown that Brazil belongs to a collectivist country. Here, everyone depends on each other. Even in some commercial families, the elders hope that family members can work in their own company. Although in business, this relationship is very important. But it also severely limits young people's innovative spirit. In recent years, the government and some local people have paid more attention to innovation, and some advertisements and films clearly show that Brazilians can carry out innovation activities. At the same time, reliable business relationships can also help young people to reduce their resistance on the road to entrepreneurship. This is why Brazil is the most entrepreneurial reason in the world.</a:t>
            </a:r>
            <a:endParaRPr lang="en-US" altLang="zh-CN" sz="1600" dirty="0">
              <a:latin typeface="楷体" panose="02010609060101010101" pitchFamily="49" charset="-122"/>
              <a:ea typeface="楷体" panose="02010609060101010101" pitchFamily="49" charset="-122"/>
            </a:endParaRPr>
          </a:p>
        </p:txBody>
      </p:sp>
      <p:sp>
        <p:nvSpPr>
          <p:cNvPr id="7" name="矩形 6"/>
          <p:cNvSpPr/>
          <p:nvPr/>
        </p:nvSpPr>
        <p:spPr>
          <a:xfrm>
            <a:off x="1126353" y="1123795"/>
            <a:ext cx="5933440" cy="521970"/>
          </a:xfrm>
          <a:prstGeom prst="rect">
            <a:avLst/>
          </a:prstGeom>
        </p:spPr>
        <p:txBody>
          <a:bodyPr wrap="none">
            <a:spAutoFit/>
          </a:bodyPr>
          <a:lstStyle/>
          <a:p>
            <a:pPr algn="l"/>
            <a:r>
              <a:rPr lang="en-US" altLang="zh-CN" sz="2800" b="1" dirty="0">
                <a:latin typeface="楷体" panose="02010609060101010101" pitchFamily="49" charset="-122"/>
                <a:ea typeface="楷体" panose="02010609060101010101" pitchFamily="49" charset="-122"/>
              </a:rPr>
              <a:t>Culture affects entrepreneurship</a:t>
            </a:r>
            <a:endParaRPr lang="en-US" altLang="zh-CN" sz="2800" b="1" dirty="0">
              <a:latin typeface="楷体" panose="02010609060101010101" pitchFamily="49" charset="-122"/>
              <a:ea typeface="楷体" panose="02010609060101010101" pitchFamily="49" charset="-122"/>
            </a:endParaRPr>
          </a:p>
        </p:txBody>
      </p:sp>
      <p:cxnSp>
        <p:nvCxnSpPr>
          <p:cNvPr id="8" name="直接连接符 7"/>
          <p:cNvCxnSpPr/>
          <p:nvPr/>
        </p:nvCxnSpPr>
        <p:spPr>
          <a:xfrm>
            <a:off x="1667527" y="1645797"/>
            <a:ext cx="4058232" cy="0"/>
          </a:xfrm>
          <a:prstGeom prst="line">
            <a:avLst/>
          </a:prstGeom>
          <a:ln w="19050">
            <a:solidFill>
              <a:srgbClr val="30303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60960" y="5361812"/>
            <a:ext cx="12192000" cy="11715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楷体" panose="02010609060101010101" pitchFamily="49" charset="-122"/>
              <a:ea typeface="楷体" panose="02010609060101010101" pitchFamily="49" charset="-122"/>
            </a:endParaRPr>
          </a:p>
        </p:txBody>
      </p:sp>
      <p:sp>
        <p:nvSpPr>
          <p:cNvPr id="3" name="矩形 2"/>
          <p:cNvSpPr/>
          <p:nvPr/>
        </p:nvSpPr>
        <p:spPr>
          <a:xfrm>
            <a:off x="1520977" y="261197"/>
            <a:ext cx="171450" cy="6834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楷体" panose="02010609060101010101" pitchFamily="49" charset="-122"/>
              <a:ea typeface="楷体" panose="02010609060101010101" pitchFamily="49" charset="-122"/>
            </a:endParaRPr>
          </a:p>
        </p:txBody>
      </p:sp>
      <p:sp>
        <p:nvSpPr>
          <p:cNvPr id="4" name="矩形 3"/>
          <p:cNvSpPr>
            <a:spLocks noChangeArrowheads="1"/>
          </p:cNvSpPr>
          <p:nvPr/>
        </p:nvSpPr>
        <p:spPr bwMode="auto">
          <a:xfrm>
            <a:off x="1692427" y="260715"/>
            <a:ext cx="9156814" cy="1567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gn="just">
              <a:lnSpc>
                <a:spcPct val="150000"/>
              </a:lnSpc>
              <a:buNone/>
            </a:pPr>
            <a:r>
              <a:rPr lang="en-US" altLang="zh-CN" sz="1600" dirty="0">
                <a:latin typeface="楷体" panose="02010609060101010101" pitchFamily="49" charset="-122"/>
                <a:ea typeface="楷体" panose="02010609060101010101" pitchFamily="49" charset="-122"/>
              </a:rPr>
              <a:t>in British thinking, entrepreneurship is a good career choice. In the usual innovation, it can be seen that the British innovation rate reached 27.06%, which indicates that the United Kingdom has certain talents in terms of innovation. Willing to accept new business.</a:t>
            </a:r>
            <a:endParaRPr lang="en-US" altLang="zh-CN" sz="1600" dirty="0">
              <a:latin typeface="楷体" panose="02010609060101010101" pitchFamily="49" charset="-122"/>
              <a:ea typeface="楷体" panose="02010609060101010101" pitchFamily="49" charset="-122"/>
            </a:endParaRPr>
          </a:p>
        </p:txBody>
      </p:sp>
      <p:sp>
        <p:nvSpPr>
          <p:cNvPr id="7" name="矩形 6"/>
          <p:cNvSpPr>
            <a:spLocks noChangeArrowheads="1"/>
          </p:cNvSpPr>
          <p:nvPr/>
        </p:nvSpPr>
        <p:spPr bwMode="auto">
          <a:xfrm>
            <a:off x="963447" y="5597315"/>
            <a:ext cx="9480664" cy="551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nSpc>
                <a:spcPct val="150000"/>
              </a:lnSpc>
              <a:buNone/>
            </a:pPr>
            <a:r>
              <a:rPr lang="en-US" altLang="zh-CN" sz="2000" dirty="0">
                <a:solidFill>
                  <a:schemeClr val="bg1"/>
                </a:solidFill>
                <a:latin typeface="楷体" panose="02010609060101010101" pitchFamily="49" charset="-122"/>
                <a:ea typeface="楷体" panose="02010609060101010101" pitchFamily="49" charset="-122"/>
              </a:rPr>
              <a:t>United Kingdom’s entrepreneurship</a:t>
            </a:r>
            <a:endParaRPr lang="en-US" altLang="zh-CN" sz="2000" dirty="0">
              <a:solidFill>
                <a:schemeClr val="bg1"/>
              </a:solidFill>
              <a:latin typeface="楷体" panose="02010609060101010101" pitchFamily="49" charset="-122"/>
              <a:ea typeface="楷体" panose="02010609060101010101" pitchFamily="49" charset="-122"/>
            </a:endParaRPr>
          </a:p>
        </p:txBody>
      </p:sp>
      <p:sp>
        <p:nvSpPr>
          <p:cNvPr id="5" name="矩形 4"/>
          <p:cNvSpPr>
            <a:spLocks noChangeArrowheads="1"/>
          </p:cNvSpPr>
          <p:nvPr/>
        </p:nvSpPr>
        <p:spPr bwMode="auto">
          <a:xfrm>
            <a:off x="1520705" y="2503813"/>
            <a:ext cx="9156814" cy="1197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91431" tIns="45716" rIns="91431" bIns="45716">
            <a:spAutoFit/>
          </a:bodyPr>
          <a:lstStyle>
            <a:lvl1pPr eaLnBrk="0" hangingPunct="0">
              <a:lnSpc>
                <a:spcPct val="90000"/>
              </a:lnSpc>
              <a:spcBef>
                <a:spcPts val="1000"/>
              </a:spcBef>
              <a:buChar char="•"/>
              <a:defRPr sz="2800">
                <a:solidFill>
                  <a:schemeClr val="tx1"/>
                </a:solidFill>
                <a:latin typeface="方正兰亭黑_GBK" pitchFamily="2" charset="-122"/>
                <a:ea typeface="方正兰亭黑_GBK" pitchFamily="2" charset="-122"/>
                <a:sym typeface="Calibri" panose="020F0502020204030204" pitchFamily="34" charset="0"/>
              </a:defRPr>
            </a:lvl1pPr>
            <a:lvl2pPr marL="742950" indent="-285750" eaLnBrk="0" hangingPunct="0">
              <a:lnSpc>
                <a:spcPct val="90000"/>
              </a:lnSpc>
              <a:spcBef>
                <a:spcPts val="500"/>
              </a:spcBef>
              <a:buChar char="•"/>
              <a:defRPr sz="2400">
                <a:solidFill>
                  <a:schemeClr val="tx1"/>
                </a:solidFill>
                <a:latin typeface="方正兰亭黑_GBK" pitchFamily="2" charset="-122"/>
                <a:ea typeface="方正兰亭黑_GBK" pitchFamily="2" charset="-122"/>
                <a:sym typeface="Calibri" panose="020F0502020204030204" pitchFamily="34" charset="0"/>
              </a:defRPr>
            </a:lvl2pPr>
            <a:lvl3pPr marL="11430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3pPr>
            <a:lvl4pPr marL="16002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4pPr>
            <a:lvl5pPr marL="2057400" indent="-228600" eaLnBrk="0" hangingPunct="0">
              <a:lnSpc>
                <a:spcPct val="90000"/>
              </a:lnSpc>
              <a:spcBef>
                <a:spcPts val="500"/>
              </a:spcBef>
              <a:buChar char="•"/>
              <a:defRPr sz="2000">
                <a:solidFill>
                  <a:schemeClr val="tx1"/>
                </a:solidFill>
                <a:latin typeface="方正兰亭黑_GBK" pitchFamily="2" charset="-122"/>
                <a:ea typeface="方正兰亭黑_GBK"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方正兰亭黑_GBK" pitchFamily="2" charset="-122"/>
                <a:ea typeface="方正兰亭黑_GBK" pitchFamily="2" charset="-122"/>
                <a:sym typeface="Calibri" panose="020F0502020204030204" pitchFamily="34" charset="0"/>
              </a:defRPr>
            </a:lvl9pPr>
          </a:lstStyle>
          <a:p>
            <a:pPr algn="just">
              <a:lnSpc>
                <a:spcPct val="150000"/>
              </a:lnSpc>
              <a:buNone/>
            </a:pPr>
            <a:r>
              <a:rPr lang="en-US" altLang="zh-CN" sz="1600" dirty="0">
                <a:latin typeface="楷体" panose="02010609060101010101" pitchFamily="49" charset="-122"/>
                <a:ea typeface="楷体" panose="02010609060101010101" pitchFamily="49" charset="-122"/>
              </a:rPr>
              <a:t>Following the autumn declaration in November 2013, the British government launched the "Small Business: Great Aspirations Program" in December 2013 - designed to make it easier for small businesses to expand their list of measures. </a:t>
            </a:r>
            <a:endParaRPr lang="en-US" altLang="zh-CN" sz="1600" dirty="0">
              <a:latin typeface="楷体" panose="02010609060101010101" pitchFamily="49" charset="-122"/>
              <a:ea typeface="楷体" panose="02010609060101010101" pitchFamily="49" charset="-122"/>
            </a:endParaRPr>
          </a:p>
        </p:txBody>
      </p:sp>
      <p:sp>
        <p:nvSpPr>
          <p:cNvPr id="6" name="矩形 5"/>
          <p:cNvSpPr/>
          <p:nvPr/>
        </p:nvSpPr>
        <p:spPr>
          <a:xfrm>
            <a:off x="10677519" y="2760795"/>
            <a:ext cx="171450" cy="6834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楷体" panose="02010609060101010101" pitchFamily="49" charset="-122"/>
              <a:ea typeface="楷体" panose="02010609060101010101" pitchFamily="49" charset="-122"/>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pPr algn="ctr"/>
            <a:r>
              <a:rPr lang="en-US" altLang="zh-CN" b="1">
                <a:sym typeface="+mn-ea"/>
              </a:rPr>
              <a:t>United Kingdom</a:t>
            </a:r>
            <a:r>
              <a:rPr lang="zh-CN" altLang="en-US" b="1">
                <a:sym typeface="+mn-ea"/>
              </a:rPr>
              <a:t>'s six cultural dimensions</a:t>
            </a:r>
            <a:br>
              <a:rPr lang="zh-CN" altLang="en-US">
                <a:sym typeface="+mn-ea"/>
              </a:rPr>
            </a:br>
            <a:endParaRPr lang="zh-CN" altLang="en-US"/>
          </a:p>
        </p:txBody>
      </p:sp>
      <p:pic>
        <p:nvPicPr>
          <p:cNvPr id="4" name="内容占位符 3"/>
          <p:cNvPicPr>
            <a:picLocks noChangeAspect="1"/>
          </p:cNvPicPr>
          <p:nvPr>
            <p:ph idx="1"/>
          </p:nvPr>
        </p:nvPicPr>
        <p:blipFill>
          <a:blip r:embed="rId1"/>
          <a:stretch>
            <a:fillRect/>
          </a:stretch>
        </p:blipFill>
        <p:spPr>
          <a:xfrm>
            <a:off x="1856740" y="1269365"/>
            <a:ext cx="8027670" cy="5187315"/>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椭圆 3"/>
          <p:cNvSpPr/>
          <p:nvPr/>
        </p:nvSpPr>
        <p:spPr>
          <a:xfrm>
            <a:off x="859155" y="1998345"/>
            <a:ext cx="535305" cy="535305"/>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b="1" dirty="0">
                <a:latin typeface="楷体" panose="02010609060101010101" pitchFamily="49" charset="-122"/>
                <a:ea typeface="楷体" panose="02010609060101010101" pitchFamily="49" charset="-122"/>
              </a:rPr>
              <a:t>1</a:t>
            </a:r>
            <a:endParaRPr lang="zh-CN" altLang="en-US" sz="2800" b="1" dirty="0">
              <a:latin typeface="楷体" panose="02010609060101010101" pitchFamily="49" charset="-122"/>
              <a:ea typeface="楷体" panose="02010609060101010101" pitchFamily="49" charset="-122"/>
            </a:endParaRPr>
          </a:p>
        </p:txBody>
      </p:sp>
      <p:sp>
        <p:nvSpPr>
          <p:cNvPr id="11" name="矩形 10"/>
          <p:cNvSpPr/>
          <p:nvPr/>
        </p:nvSpPr>
        <p:spPr>
          <a:xfrm>
            <a:off x="797560" y="1064895"/>
            <a:ext cx="5412105" cy="4246245"/>
          </a:xfrm>
          <a:prstGeom prst="rect">
            <a:avLst/>
          </a:prstGeom>
        </p:spPr>
        <p:txBody>
          <a:bodyPr wrap="square">
            <a:spAutoFit/>
          </a:bodyPr>
          <a:lstStyle/>
          <a:p>
            <a:pPr algn="just">
              <a:lnSpc>
                <a:spcPct val="150000"/>
              </a:lnSpc>
            </a:pPr>
            <a:r>
              <a:rPr lang="zh-CN" altLang="en-US" dirty="0">
                <a:solidFill>
                  <a:schemeClr val="tx1"/>
                </a:solidFill>
                <a:uFillTx/>
                <a:latin typeface="楷体" panose="02010609060101010101" pitchFamily="49" charset="-122"/>
                <a:ea typeface="楷体" panose="02010609060101010101" pitchFamily="49" charset="-122"/>
              </a:rPr>
              <a:t>The Hofstede theory shows that Britain is a typical individualist country. People are more focused on their unique purpose in life and how they are uniquely contributing to society. This cultural environment has subtly influenced people's innovation. It can be said that British people's sense of innovation is very clear. This cultural environment sets the foundation for innovation.</a:t>
            </a:r>
            <a:endParaRPr lang="zh-CN" altLang="en-US" dirty="0">
              <a:solidFill>
                <a:schemeClr val="tx1"/>
              </a:solidFill>
              <a:uFillTx/>
              <a:latin typeface="楷体" panose="02010609060101010101" pitchFamily="49" charset="-122"/>
              <a:ea typeface="楷体" panose="02010609060101010101" pitchFamily="49" charset="-122"/>
            </a:endParaRPr>
          </a:p>
        </p:txBody>
      </p:sp>
      <p:pic>
        <p:nvPicPr>
          <p:cNvPr id="15" name="图片 14" descr="C:\Users\dell\Desktop\9fd33d1ceefbde7fb50b93a35cd902fc.jpg9fd33d1ceefbde7fb50b93a35cd902fc"/>
          <p:cNvPicPr>
            <a:picLocks noChangeAspect="1"/>
          </p:cNvPicPr>
          <p:nvPr/>
        </p:nvPicPr>
        <p:blipFill>
          <a:blip r:embed="rId1"/>
          <a:srcRect/>
          <a:stretch>
            <a:fillRect/>
          </a:stretch>
        </p:blipFill>
        <p:spPr>
          <a:xfrm>
            <a:off x="6501130" y="1064895"/>
            <a:ext cx="5236845" cy="455676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rotWithShape="1">
          <a:blip r:embed="rId1">
            <a:extLst>
              <a:ext uri="{BEBA8EAE-BF5A-486C-A8C5-ECC9F3942E4B}">
                <a14:imgProps xmlns:a14="http://schemas.microsoft.com/office/drawing/2010/main">
                  <a14:imgLayer r:embed="rId2">
                    <a14:imgEffect>
                      <a14:brightnessContrast bright="-40000"/>
                    </a14:imgEffect>
                    <a14:imgEffect>
                      <a14:saturation sat="0"/>
                    </a14:imgEffect>
                  </a14:imgLayer>
                </a14:imgProps>
              </a:ext>
              <a:ext uri="{28A0092B-C50C-407E-A947-70E740481C1C}">
                <a14:useLocalDpi xmlns:a14="http://schemas.microsoft.com/office/drawing/2010/main" val="0"/>
              </a:ext>
            </a:extLst>
          </a:blip>
          <a:srcRect l="41355" t="59157" r="41140" b="38753"/>
          <a:stretch>
            <a:fillRect/>
          </a:stretch>
        </p:blipFill>
        <p:spPr>
          <a:xfrm>
            <a:off x="5026615" y="1"/>
            <a:ext cx="2138767" cy="143627"/>
          </a:xfrm>
          <a:custGeom>
            <a:avLst/>
            <a:gdLst>
              <a:gd name="connsiteX0" fmla="*/ 0 w 2138767"/>
              <a:gd name="connsiteY0" fmla="*/ 0 h 143627"/>
              <a:gd name="connsiteX1" fmla="*/ 2138767 w 2138767"/>
              <a:gd name="connsiteY1" fmla="*/ 0 h 143627"/>
              <a:gd name="connsiteX2" fmla="*/ 2138767 w 2138767"/>
              <a:gd name="connsiteY2" fmla="*/ 143627 h 143627"/>
              <a:gd name="connsiteX3" fmla="*/ 0 w 2138767"/>
              <a:gd name="connsiteY3" fmla="*/ 143627 h 143627"/>
            </a:gdLst>
            <a:ahLst/>
            <a:cxnLst>
              <a:cxn ang="0">
                <a:pos x="connsiteX0" y="connsiteY0"/>
              </a:cxn>
              <a:cxn ang="0">
                <a:pos x="connsiteX1" y="connsiteY1"/>
              </a:cxn>
              <a:cxn ang="0">
                <a:pos x="connsiteX2" y="connsiteY2"/>
              </a:cxn>
              <a:cxn ang="0">
                <a:pos x="connsiteX3" y="connsiteY3"/>
              </a:cxn>
            </a:cxnLst>
            <a:rect l="l" t="t" r="r" b="b"/>
            <a:pathLst>
              <a:path w="2138767" h="143627">
                <a:moveTo>
                  <a:pt x="0" y="0"/>
                </a:moveTo>
                <a:lnTo>
                  <a:pt x="2138767" y="0"/>
                </a:lnTo>
                <a:lnTo>
                  <a:pt x="2138767" y="143627"/>
                </a:lnTo>
                <a:lnTo>
                  <a:pt x="0" y="143627"/>
                </a:lnTo>
                <a:close/>
              </a:path>
            </a:pathLst>
          </a:custGeom>
        </p:spPr>
      </p:pic>
      <p:sp>
        <p:nvSpPr>
          <p:cNvPr id="4" name="文本框 3"/>
          <p:cNvSpPr txBox="1"/>
          <p:nvPr/>
        </p:nvSpPr>
        <p:spPr>
          <a:xfrm>
            <a:off x="4676321" y="143227"/>
            <a:ext cx="2839450" cy="829945"/>
          </a:xfrm>
          <a:prstGeom prst="rect">
            <a:avLst/>
          </a:prstGeom>
          <a:noFill/>
        </p:spPr>
        <p:txBody>
          <a:bodyPr wrap="square" rtlCol="0">
            <a:spAutoFit/>
          </a:bodyPr>
          <a:lstStyle/>
          <a:p>
            <a:pPr algn="ctr"/>
            <a:r>
              <a:rPr lang="en-US" altLang="zh-CN" sz="2400" b="1">
                <a:sym typeface="+mn-ea"/>
              </a:rPr>
              <a:t>United Kingdom</a:t>
            </a:r>
            <a:r>
              <a:rPr lang="zh-CN" altLang="en-US" sz="2400" b="1">
                <a:sym typeface="+mn-ea"/>
              </a:rPr>
              <a:t>'s six cultural dimensions</a:t>
            </a:r>
            <a:endParaRPr lang="zh-CN" altLang="en-US" sz="2400" dirty="0">
              <a:latin typeface="FZZhengHeiS-DB-GB" panose="02000000000000000000" pitchFamily="2" charset="0"/>
              <a:ea typeface="FZZhengHeiS-DB-GB" panose="02000000000000000000" pitchFamily="2" charset="0"/>
            </a:endParaRPr>
          </a:p>
        </p:txBody>
      </p:sp>
      <p:sp>
        <p:nvSpPr>
          <p:cNvPr id="6" name="矩形 5"/>
          <p:cNvSpPr/>
          <p:nvPr/>
        </p:nvSpPr>
        <p:spPr>
          <a:xfrm>
            <a:off x="559837" y="2781300"/>
            <a:ext cx="2552504" cy="2857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3810154" y="4917875"/>
            <a:ext cx="7537348" cy="1783715"/>
          </a:xfrm>
          <a:prstGeom prst="rect">
            <a:avLst/>
          </a:prstGeom>
          <a:noFill/>
        </p:spPr>
        <p:txBody>
          <a:bodyPr wrap="square" rtlCol="0">
            <a:spAutoFit/>
          </a:bodyPr>
          <a:lstStyle/>
          <a:p>
            <a:r>
              <a:rPr lang="zh-CN" altLang="en-US" sz="1600" dirty="0" smtClean="0">
                <a:latin typeface="Times New Roman" panose="02020603050405020304" charset="0"/>
                <a:ea typeface="FZZhengHeiS-DB-GB" panose="02000000000000000000" pitchFamily="2" charset="0"/>
                <a:cs typeface="Times New Roman" panose="02020603050405020304" charset="0"/>
              </a:rPr>
              <a:t>Uncertainty avoidance also mentions that UK's Uncertainty Avoidance is very low. In the work environment, people are not planning in detail. Most importantly, the combination of highly individualistic and curious countries is highly creative and strongly innovated. The British people are very much concerned with the creative industries. This cultural influence has made British people have a strong curiosity and creativity. The entrepreneurial spirit of innovation has been perfectly embodied in the English people.</a:t>
            </a:r>
            <a:endParaRPr lang="zh-CN" altLang="en-US" sz="1400" dirty="0" smtClean="0">
              <a:latin typeface="FZZhengHeiS-DB-GB" panose="02000000000000000000" pitchFamily="2" charset="0"/>
              <a:ea typeface="FZZhengHeiS-DB-GB" panose="02000000000000000000" pitchFamily="2" charset="0"/>
            </a:endParaRPr>
          </a:p>
          <a:p>
            <a:endParaRPr lang="zh-CN" altLang="en-US" sz="1400" dirty="0">
              <a:latin typeface="FZZhengHeiS-DB-GB" panose="02000000000000000000" pitchFamily="2" charset="0"/>
              <a:ea typeface="FZZhengHeiS-DB-GB" panose="02000000000000000000" pitchFamily="2" charset="0"/>
            </a:endParaRPr>
          </a:p>
        </p:txBody>
      </p:sp>
      <p:sp>
        <p:nvSpPr>
          <p:cNvPr id="10" name="直角三角形 9"/>
          <p:cNvSpPr/>
          <p:nvPr/>
        </p:nvSpPr>
        <p:spPr>
          <a:xfrm rot="5400000">
            <a:off x="560364" y="2781300"/>
            <a:ext cx="293306" cy="293306"/>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lumMod val="85000"/>
                </a:schemeClr>
              </a:solidFill>
            </a:endParaRPr>
          </a:p>
        </p:txBody>
      </p:sp>
      <p:pic>
        <p:nvPicPr>
          <p:cNvPr id="12" name="图片 11"/>
          <p:cNvPicPr>
            <a:picLocks noChangeAspect="1"/>
          </p:cNvPicPr>
          <p:nvPr/>
        </p:nvPicPr>
        <p:blipFill rotWithShape="1">
          <a:blip r:embed="rId3" cstate="print">
            <a:extLst>
              <a:ext uri="{28A0092B-C50C-407E-A947-70E740481C1C}">
                <a14:useLocalDpi xmlns:a14="http://schemas.microsoft.com/office/drawing/2010/main" val="0"/>
              </a:ext>
            </a:extLst>
          </a:blip>
          <a:srcRect l="168" t="13926" r="11465" b="43201"/>
          <a:stretch>
            <a:fillRect/>
          </a:stretch>
        </p:blipFill>
        <p:spPr>
          <a:xfrm>
            <a:off x="2741930" y="1315085"/>
            <a:ext cx="9429750" cy="3429000"/>
          </a:xfrm>
          <a:prstGeom prst="rect">
            <a:avLst/>
          </a:prstGeom>
          <a:effectLst>
            <a:outerShdw blurRad="50800" dist="38100" dir="8100000" algn="tr" rotWithShape="0">
              <a:prstClr val="black">
                <a:alpha val="40000"/>
              </a:prstClr>
            </a:outerShdw>
          </a:effectLst>
        </p:spPr>
      </p:pic>
      <p:grpSp>
        <p:nvGrpSpPr>
          <p:cNvPr id="2" name="组合 1"/>
          <p:cNvGrpSpPr/>
          <p:nvPr/>
        </p:nvGrpSpPr>
        <p:grpSpPr>
          <a:xfrm rot="10800000">
            <a:off x="761391" y="2947087"/>
            <a:ext cx="491886" cy="293139"/>
            <a:chOff x="10591551" y="874183"/>
            <a:chExt cx="491886" cy="293139"/>
          </a:xfrm>
        </p:grpSpPr>
        <p:cxnSp>
          <p:nvCxnSpPr>
            <p:cNvPr id="13" name="直接连接符 12"/>
            <p:cNvCxnSpPr/>
            <p:nvPr/>
          </p:nvCxnSpPr>
          <p:spPr>
            <a:xfrm>
              <a:off x="10591551" y="1010370"/>
              <a:ext cx="49188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10938593" y="874183"/>
              <a:ext cx="0" cy="29313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604964" y="2361911"/>
            <a:ext cx="7076661" cy="2302221"/>
          </a:xfrm>
          <a:prstGeom prst="rect">
            <a:avLst/>
          </a:prstGeom>
          <a:solidFill>
            <a:schemeClr val="tx1"/>
          </a:solidFill>
          <a:ln>
            <a:noFill/>
          </a:ln>
          <a:effectLst>
            <a:outerShdw blurRad="292100" dist="215900" dir="5400000" algn="ctr"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bg1"/>
              </a:solidFill>
              <a:latin typeface="楷体" panose="02010609060101010101" pitchFamily="49" charset="-122"/>
              <a:ea typeface="楷体" panose="02010609060101010101" pitchFamily="49" charset="-122"/>
            </a:endParaRPr>
          </a:p>
        </p:txBody>
      </p:sp>
      <p:sp>
        <p:nvSpPr>
          <p:cNvPr id="3" name="矩形 2"/>
          <p:cNvSpPr/>
          <p:nvPr/>
        </p:nvSpPr>
        <p:spPr>
          <a:xfrm>
            <a:off x="2736571" y="2481814"/>
            <a:ext cx="6811617" cy="2063681"/>
          </a:xfrm>
          <a:prstGeom prst="rect">
            <a:avLst/>
          </a:prstGeom>
          <a:no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楷体" panose="02010609060101010101" pitchFamily="49" charset="-122"/>
              <a:ea typeface="楷体" panose="02010609060101010101" pitchFamily="49" charset="-122"/>
            </a:endParaRPr>
          </a:p>
        </p:txBody>
      </p:sp>
      <p:sp>
        <p:nvSpPr>
          <p:cNvPr id="4" name="文本框 3"/>
          <p:cNvSpPr txBox="1"/>
          <p:nvPr/>
        </p:nvSpPr>
        <p:spPr>
          <a:xfrm>
            <a:off x="4189810" y="2746236"/>
            <a:ext cx="3905141" cy="923330"/>
          </a:xfrm>
          <a:prstGeom prst="rect">
            <a:avLst/>
          </a:prstGeom>
          <a:noFill/>
          <a:ln w="76200">
            <a:noFill/>
          </a:ln>
        </p:spPr>
        <p:txBody>
          <a:bodyPr wrap="square" rtlCol="0">
            <a:spAutoFit/>
          </a:bodyPr>
          <a:lstStyle/>
          <a:p>
            <a:pPr algn="ctr"/>
            <a:r>
              <a:rPr lang="en-US" altLang="zh-CN" sz="5400" b="1" dirty="0">
                <a:solidFill>
                  <a:schemeClr val="bg1"/>
                </a:solidFill>
                <a:latin typeface="楷体" panose="02010609060101010101" pitchFamily="49" charset="-122"/>
                <a:ea typeface="楷体" panose="02010609060101010101" pitchFamily="49" charset="-122"/>
              </a:rPr>
              <a:t>PART 04</a:t>
            </a:r>
            <a:endParaRPr lang="zh-CN" altLang="en-US" sz="5400" b="1" dirty="0">
              <a:solidFill>
                <a:schemeClr val="bg1"/>
              </a:solidFill>
              <a:latin typeface="楷体" panose="02010609060101010101" pitchFamily="49" charset="-122"/>
              <a:ea typeface="楷体" panose="02010609060101010101" pitchFamily="49" charset="-122"/>
            </a:endParaRPr>
          </a:p>
        </p:txBody>
      </p:sp>
      <p:sp>
        <p:nvSpPr>
          <p:cNvPr id="5" name="矩形 23"/>
          <p:cNvSpPr>
            <a:spLocks noChangeArrowheads="1"/>
          </p:cNvSpPr>
          <p:nvPr/>
        </p:nvSpPr>
        <p:spPr bwMode="auto">
          <a:xfrm>
            <a:off x="3885873" y="3669566"/>
            <a:ext cx="4513014" cy="645160"/>
          </a:xfrm>
          <a:prstGeom prst="rect">
            <a:avLst/>
          </a:prstGeom>
          <a:noFill/>
          <a:ln>
            <a:noFill/>
          </a:ln>
        </p:spPr>
        <p:txBody>
          <a:bodyPr wrap="square">
            <a:spAutoFit/>
          </a:bodyPr>
          <a:lstStyle/>
          <a:p>
            <a:pPr algn="ctr">
              <a:lnSpc>
                <a:spcPct val="150000"/>
              </a:lnSpc>
            </a:pPr>
            <a:r>
              <a:rPr lang="en-US" altLang="zh-CN" sz="2400" dirty="0">
                <a:solidFill>
                  <a:schemeClr val="bg1"/>
                </a:solidFill>
                <a:uFillTx/>
                <a:latin typeface="楷体" panose="02010609060101010101" pitchFamily="49" charset="-122"/>
                <a:ea typeface="楷体" panose="02010609060101010101" pitchFamily="49" charset="-122"/>
                <a:sym typeface="+mn-ea"/>
              </a:rPr>
              <a:t>Conclusion</a:t>
            </a:r>
            <a:endParaRPr lang="en-US" altLang="zh-CN" sz="2400" dirty="0">
              <a:solidFill>
                <a:schemeClr val="bg1"/>
              </a:solidFill>
              <a:uFillTx/>
              <a:latin typeface="楷体" panose="02010609060101010101" pitchFamily="49" charset="-122"/>
              <a:ea typeface="楷体" panose="02010609060101010101" pitchFamily="49"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arn(inVertical)">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3" grpId="0" animBg="1"/>
      <p:bldP spid="4"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rotWithShape="1">
          <a:blip r:embed="rId1">
            <a:extLst>
              <a:ext uri="{BEBA8EAE-BF5A-486C-A8C5-ECC9F3942E4B}">
                <a14:imgProps xmlns:a14="http://schemas.microsoft.com/office/drawing/2010/main">
                  <a14:imgLayer r:embed="rId2">
                    <a14:imgEffect>
                      <a14:brightnessContrast bright="-40000"/>
                    </a14:imgEffect>
                    <a14:imgEffect>
                      <a14:saturation sat="0"/>
                    </a14:imgEffect>
                  </a14:imgLayer>
                </a14:imgProps>
              </a:ext>
              <a:ext uri="{28A0092B-C50C-407E-A947-70E740481C1C}">
                <a14:useLocalDpi xmlns:a14="http://schemas.microsoft.com/office/drawing/2010/main" val="0"/>
              </a:ext>
            </a:extLst>
          </a:blip>
          <a:srcRect l="41355" t="59157" r="41140" b="38753"/>
          <a:stretch>
            <a:fillRect/>
          </a:stretch>
        </p:blipFill>
        <p:spPr>
          <a:xfrm>
            <a:off x="5026615" y="1"/>
            <a:ext cx="2138767" cy="143627"/>
          </a:xfrm>
          <a:custGeom>
            <a:avLst/>
            <a:gdLst>
              <a:gd name="connsiteX0" fmla="*/ 0 w 2138767"/>
              <a:gd name="connsiteY0" fmla="*/ 0 h 143627"/>
              <a:gd name="connsiteX1" fmla="*/ 2138767 w 2138767"/>
              <a:gd name="connsiteY1" fmla="*/ 0 h 143627"/>
              <a:gd name="connsiteX2" fmla="*/ 2138767 w 2138767"/>
              <a:gd name="connsiteY2" fmla="*/ 143627 h 143627"/>
              <a:gd name="connsiteX3" fmla="*/ 0 w 2138767"/>
              <a:gd name="connsiteY3" fmla="*/ 143627 h 143627"/>
            </a:gdLst>
            <a:ahLst/>
            <a:cxnLst>
              <a:cxn ang="0">
                <a:pos x="connsiteX0" y="connsiteY0"/>
              </a:cxn>
              <a:cxn ang="0">
                <a:pos x="connsiteX1" y="connsiteY1"/>
              </a:cxn>
              <a:cxn ang="0">
                <a:pos x="connsiteX2" y="connsiteY2"/>
              </a:cxn>
              <a:cxn ang="0">
                <a:pos x="connsiteX3" y="connsiteY3"/>
              </a:cxn>
            </a:cxnLst>
            <a:rect l="l" t="t" r="r" b="b"/>
            <a:pathLst>
              <a:path w="2138767" h="143627">
                <a:moveTo>
                  <a:pt x="0" y="0"/>
                </a:moveTo>
                <a:lnTo>
                  <a:pt x="2138767" y="0"/>
                </a:lnTo>
                <a:lnTo>
                  <a:pt x="2138767" y="143627"/>
                </a:lnTo>
                <a:lnTo>
                  <a:pt x="0" y="143627"/>
                </a:lnTo>
                <a:close/>
              </a:path>
            </a:pathLst>
          </a:custGeom>
        </p:spPr>
      </p:pic>
      <p:sp>
        <p:nvSpPr>
          <p:cNvPr id="5" name="文本框 4"/>
          <p:cNvSpPr txBox="1"/>
          <p:nvPr/>
        </p:nvSpPr>
        <p:spPr>
          <a:xfrm>
            <a:off x="4933709" y="125645"/>
            <a:ext cx="2325945" cy="553085"/>
          </a:xfrm>
          <a:prstGeom prst="rect">
            <a:avLst/>
          </a:prstGeom>
          <a:noFill/>
        </p:spPr>
        <p:txBody>
          <a:bodyPr wrap="square" rtlCol="0">
            <a:spAutoFit/>
          </a:bodyPr>
          <a:lstStyle/>
          <a:p>
            <a:pPr algn="ctr">
              <a:lnSpc>
                <a:spcPct val="150000"/>
              </a:lnSpc>
            </a:pPr>
            <a:r>
              <a:rPr lang="en-US" altLang="zh-CN" sz="2000" dirty="0">
                <a:solidFill>
                  <a:schemeClr val="tx1"/>
                </a:solidFill>
                <a:uFillTx/>
                <a:latin typeface="楷体" panose="02010609060101010101" pitchFamily="49" charset="-122"/>
                <a:ea typeface="楷体" panose="02010609060101010101" pitchFamily="49" charset="-122"/>
                <a:sym typeface="+mn-ea"/>
              </a:rPr>
              <a:t>Conclusion</a:t>
            </a:r>
            <a:endParaRPr lang="en-US" altLang="zh-CN" sz="2000" dirty="0">
              <a:solidFill>
                <a:schemeClr val="tx1"/>
              </a:solidFill>
              <a:uFillTx/>
              <a:latin typeface="楷体" panose="02010609060101010101" pitchFamily="49" charset="-122"/>
              <a:ea typeface="楷体" panose="02010609060101010101" pitchFamily="49" charset="-122"/>
              <a:sym typeface="+mn-ea"/>
            </a:endParaRPr>
          </a:p>
        </p:txBody>
      </p:sp>
      <p:pic>
        <p:nvPicPr>
          <p:cNvPr id="6" name="图片 5"/>
          <p:cNvPicPr>
            <a:picLocks noChangeAspect="1"/>
          </p:cNvPicPr>
          <p:nvPr/>
        </p:nvPicPr>
        <p:blipFill>
          <a:blip r:embed="rId3" cstate="screen"/>
          <a:stretch>
            <a:fillRect/>
          </a:stretch>
        </p:blipFill>
        <p:spPr>
          <a:xfrm>
            <a:off x="0" y="1793211"/>
            <a:ext cx="5981172" cy="3987858"/>
          </a:xfrm>
          <a:prstGeom prst="rect">
            <a:avLst/>
          </a:prstGeom>
          <a:effectLst>
            <a:outerShdw blurRad="50800" dist="38100" dir="8100000" algn="tr" rotWithShape="0">
              <a:prstClr val="black">
                <a:alpha val="40000"/>
              </a:prstClr>
            </a:outerShdw>
          </a:effectLst>
        </p:spPr>
      </p:pic>
      <p:sp>
        <p:nvSpPr>
          <p:cNvPr id="9" name="矩形 8"/>
          <p:cNvSpPr/>
          <p:nvPr/>
        </p:nvSpPr>
        <p:spPr>
          <a:xfrm>
            <a:off x="4544874" y="1678911"/>
            <a:ext cx="2367130" cy="3987858"/>
          </a:xfrm>
          <a:prstGeom prst="rect">
            <a:avLst/>
          </a:prstGeom>
          <a:solidFill>
            <a:schemeClr val="bg1">
              <a:lumMod val="50000"/>
            </a:schemeClr>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3" name="图片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02688" y="3486480"/>
            <a:ext cx="364166" cy="364166"/>
          </a:xfrm>
          <a:prstGeom prst="rect">
            <a:avLst/>
          </a:prstGeom>
        </p:spPr>
      </p:pic>
      <p:pic>
        <p:nvPicPr>
          <p:cNvPr id="14" name="图片 1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502688" y="2066283"/>
            <a:ext cx="364166" cy="364166"/>
          </a:xfrm>
          <a:prstGeom prst="rect">
            <a:avLst/>
          </a:prstGeom>
        </p:spPr>
      </p:pic>
      <p:pic>
        <p:nvPicPr>
          <p:cNvPr id="15" name="图片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496329" y="4911398"/>
            <a:ext cx="376882" cy="376882"/>
          </a:xfrm>
          <a:prstGeom prst="rect">
            <a:avLst/>
          </a:prstGeom>
        </p:spPr>
      </p:pic>
      <p:cxnSp>
        <p:nvCxnSpPr>
          <p:cNvPr id="16" name="直接连接符 15"/>
          <p:cNvCxnSpPr/>
          <p:nvPr/>
        </p:nvCxnSpPr>
        <p:spPr>
          <a:xfrm>
            <a:off x="5511482" y="4378661"/>
            <a:ext cx="346576"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5511482" y="2958464"/>
            <a:ext cx="346576"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7" name="矩形 6"/>
          <p:cNvSpPr/>
          <p:nvPr/>
        </p:nvSpPr>
        <p:spPr>
          <a:xfrm>
            <a:off x="6294120" y="1564611"/>
            <a:ext cx="5897880" cy="3987858"/>
          </a:xfrm>
          <a:prstGeom prst="rect">
            <a:avLst/>
          </a:prstGeom>
          <a:solidFill>
            <a:schemeClr val="tx1"/>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1" name="直接连接符 10"/>
          <p:cNvCxnSpPr/>
          <p:nvPr/>
        </p:nvCxnSpPr>
        <p:spPr>
          <a:xfrm>
            <a:off x="6912003" y="2843094"/>
            <a:ext cx="616308" cy="0"/>
          </a:xfrm>
          <a:prstGeom prst="line">
            <a:avLst/>
          </a:prstGeom>
          <a:ln w="38100">
            <a:solidFill>
              <a:srgbClr val="3B3E45"/>
            </a:solidFill>
          </a:ln>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6819936" y="3038410"/>
            <a:ext cx="4488144" cy="3046095"/>
          </a:xfrm>
          <a:prstGeom prst="rect">
            <a:avLst/>
          </a:prstGeom>
          <a:noFill/>
        </p:spPr>
        <p:txBody>
          <a:bodyPr wrap="square" rtlCol="0">
            <a:spAutoFit/>
          </a:bodyPr>
          <a:lstStyle/>
          <a:p>
            <a:pPr algn="just"/>
            <a:r>
              <a:rPr lang="zh-CN" altLang="en-US" spc="300" dirty="0">
                <a:solidFill>
                  <a:schemeClr val="bg1"/>
                </a:solidFill>
                <a:latin typeface="Times New Roman" panose="02020603050405020304" charset="0"/>
                <a:ea typeface="FZZhengHeiS-DB-GB" panose="02000000000000000000" pitchFamily="2" charset="0"/>
                <a:cs typeface="Times New Roman" panose="02020603050405020304" charset="0"/>
              </a:rPr>
              <a:t>Through the analysis of entrepreneurial spirit in five regions, we can see that the innovation spirit of different countries has been influenced by culture. Different cultures have different effects on entrepreneurship in each region.</a:t>
            </a:r>
            <a:endParaRPr lang="zh-CN" altLang="en-US" sz="1400" spc="300" dirty="0">
              <a:solidFill>
                <a:schemeClr val="bg1"/>
              </a:solidFill>
              <a:latin typeface="FZZhengHeiS-DB-GB" panose="02000000000000000000" pitchFamily="2" charset="0"/>
              <a:ea typeface="FZZhengHeiS-DB-GB" panose="02000000000000000000" pitchFamily="2" charset="0"/>
            </a:endParaRPr>
          </a:p>
          <a:p>
            <a:pPr algn="just"/>
            <a:endParaRPr lang="zh-CN" altLang="en-US" sz="1600" dirty="0">
              <a:solidFill>
                <a:schemeClr val="bg1"/>
              </a:solidFill>
              <a:latin typeface="FZZhengHeiS-DB-GB" panose="02000000000000000000" pitchFamily="2" charset="0"/>
              <a:ea typeface="FZZhengHeiS-DB-GB" panose="02000000000000000000" pitchFamily="2" charset="0"/>
            </a:endParaRPr>
          </a:p>
          <a:p>
            <a:pPr algn="just"/>
            <a:endParaRPr lang="zh-CN" altLang="en-US" sz="1600" dirty="0">
              <a:solidFill>
                <a:schemeClr val="bg1"/>
              </a:solidFill>
              <a:latin typeface="FZZhengHeiS-DB-GB" panose="02000000000000000000" pitchFamily="2" charset="0"/>
              <a:ea typeface="FZZhengHeiS-DB-GB" panose="02000000000000000000" pitchFamily="2" charset="0"/>
            </a:endParaRPr>
          </a:p>
          <a:p>
            <a:pPr algn="just"/>
            <a:endParaRPr lang="zh-CN" altLang="en-US" sz="1600" dirty="0">
              <a:solidFill>
                <a:schemeClr val="bg1"/>
              </a:solidFill>
              <a:latin typeface="FZZhengHeiS-DB-GB" panose="02000000000000000000" pitchFamily="2" charset="0"/>
              <a:ea typeface="FZZhengHeiS-DB-GB" panose="02000000000000000000" pitchFamily="2" charset="0"/>
            </a:endParaRPr>
          </a:p>
        </p:txBody>
      </p:sp>
    </p:spTree>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Reference</a:t>
            </a:r>
            <a:endParaRPr lang="en-US" altLang="zh-CN"/>
          </a:p>
        </p:txBody>
      </p:sp>
      <p:sp>
        <p:nvSpPr>
          <p:cNvPr id="3" name="内容占位符 2"/>
          <p:cNvSpPr>
            <a:spLocks noGrp="1"/>
          </p:cNvSpPr>
          <p:nvPr>
            <p:ph idx="1"/>
          </p:nvPr>
        </p:nvSpPr>
        <p:spPr/>
        <p:txBody>
          <a:bodyPr>
            <a:normAutofit fontScale="90000" lnSpcReduction="20000"/>
          </a:bodyPr>
          <a:p>
            <a:r>
              <a:rPr lang="zh-CN" altLang="en-US"/>
              <a:t>BERGER, Ron, HERSTEIN, Ram, SILBIGER, Avi and BARNES, Bradley (2017). Developing international business relationships in a Russian context. Management International Review, 57 (3), 441-471. </a:t>
            </a:r>
            <a:endParaRPr lang="zh-CN" altLang="en-US"/>
          </a:p>
          <a:p>
            <a:r>
              <a:rPr lang="zh-CN" altLang="en-US"/>
              <a:t>Differences between the UK Bribery Act and the US Foreign Corrupt Practices Act (2011) </a:t>
            </a:r>
            <a:endParaRPr lang="zh-CN" altLang="en-US"/>
          </a:p>
          <a:p>
            <a:r>
              <a:rPr lang="zh-CN" altLang="en-US"/>
              <a:t>Ajzen, I. &amp; Fishbein, M. (1970). The prediction of behavior from attitudinal and normative variables. Journal of Experimental Social Psychology, 6 (4), s. 466–487. </a:t>
            </a:r>
            <a:endParaRPr lang="zh-CN" altLang="en-US"/>
          </a:p>
          <a:p>
            <a:r>
              <a:rPr lang="zh-CN" altLang="en-US"/>
              <a:t>Bagozzi, R. P. &amp; Yi, Y. (1991). Multitrait-Multimethod Matrices in Consumer Research.Journal of Consumer Research, (4), s. 426.</a:t>
            </a:r>
            <a:endParaRPr lang="zh-CN" altLang="en-US"/>
          </a:p>
          <a:p>
            <a:r>
              <a:rPr lang="zh-CN" altLang="en-US"/>
              <a:t>Available at:</a:t>
            </a:r>
            <a:endParaRPr lang="zh-CN" altLang="en-US"/>
          </a:p>
          <a:p>
            <a:r>
              <a:rPr lang="zh-CN" altLang="en-US"/>
              <a:t>http://www.jfdaily.com.cn/news/detail?id=1328</a:t>
            </a:r>
            <a:endParaRPr lang="zh-CN"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cstate="print">
            <a:extLst>
              <a:ext uri="{BEBA8EAE-BF5A-486C-A8C5-ECC9F3942E4B}">
                <a14:imgProps xmlns:a14="http://schemas.microsoft.com/office/drawing/2010/main">
                  <a14:imgLayer r:embed="rId2">
                    <a14:imgEffect>
                      <a14:backgroundRemoval t="0" b="89988" l="6272" r="94213"/>
                    </a14:imgEffect>
                  </a14:imgLayer>
                </a14:imgProps>
              </a:ext>
              <a:ext uri="{28A0092B-C50C-407E-A947-70E740481C1C}">
                <a14:useLocalDpi xmlns:a14="http://schemas.microsoft.com/office/drawing/2010/main" val="0"/>
              </a:ext>
            </a:extLst>
          </a:blip>
          <a:stretch>
            <a:fillRect/>
          </a:stretch>
        </p:blipFill>
        <p:spPr>
          <a:xfrm rot="16200000">
            <a:off x="-1102139" y="1347303"/>
            <a:ext cx="6612836" cy="4408558"/>
          </a:xfrm>
          <a:prstGeom prst="rect">
            <a:avLst/>
          </a:prstGeom>
        </p:spPr>
      </p:pic>
      <p:sp>
        <p:nvSpPr>
          <p:cNvPr id="4" name="文本框 3"/>
          <p:cNvSpPr txBox="1"/>
          <p:nvPr/>
        </p:nvSpPr>
        <p:spPr>
          <a:xfrm>
            <a:off x="4090506" y="2749826"/>
            <a:ext cx="3428281" cy="922020"/>
          </a:xfrm>
          <a:prstGeom prst="rect">
            <a:avLst/>
          </a:prstGeom>
          <a:noFill/>
        </p:spPr>
        <p:txBody>
          <a:bodyPr wrap="square" rtlCol="0">
            <a:spAutoFit/>
          </a:bodyPr>
          <a:lstStyle/>
          <a:p>
            <a:r>
              <a:rPr lang="en-US" altLang="zh-CN" sz="5400" dirty="0">
                <a:latin typeface="文悦古典明朝体 (非商业使用) W5" pitchFamily="50" charset="-122"/>
                <a:ea typeface="文悦古典明朝体 (非商业使用) W5" pitchFamily="50" charset="-122"/>
              </a:rPr>
              <a:t>Thank you</a:t>
            </a:r>
            <a:endParaRPr lang="en-US" altLang="zh-CN" sz="5400" dirty="0">
              <a:latin typeface="文悦古典明朝体 (非商业使用) W5" pitchFamily="50" charset="-122"/>
              <a:ea typeface="文悦古典明朝体 (非商业使用) W5" pitchFamily="50"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iterate type="wd">
                                    <p:tmPct val="10000"/>
                                  </p:iterate>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9057</Words>
  <Application>WPS 演示</Application>
  <PresentationFormat>宽屏</PresentationFormat>
  <Paragraphs>199</Paragraphs>
  <Slides>28</Slides>
  <Notes>0</Notes>
  <HiddenSlides>0</HiddenSlides>
  <MMClips>0</MMClips>
  <ScaleCrop>false</ScaleCrop>
  <HeadingPairs>
    <vt:vector size="6" baseType="variant">
      <vt:variant>
        <vt:lpstr>已用的字体</vt:lpstr>
      </vt:variant>
      <vt:variant>
        <vt:i4>36</vt:i4>
      </vt:variant>
      <vt:variant>
        <vt:lpstr>主题</vt:lpstr>
      </vt:variant>
      <vt:variant>
        <vt:i4>1</vt:i4>
      </vt:variant>
      <vt:variant>
        <vt:lpstr>幻灯片标题</vt:lpstr>
      </vt:variant>
      <vt:variant>
        <vt:i4>28</vt:i4>
      </vt:variant>
    </vt:vector>
  </HeadingPairs>
  <TitlesOfParts>
    <vt:vector size="65" baseType="lpstr">
      <vt:lpstr>Arial</vt:lpstr>
      <vt:lpstr>宋体</vt:lpstr>
      <vt:lpstr>Wingdings</vt:lpstr>
      <vt:lpstr>文悦古典明朝体 (非商业使用) W5</vt:lpstr>
      <vt:lpstr>楷体</vt:lpstr>
      <vt:lpstr>微软雅黑</vt:lpstr>
      <vt:lpstr>段宁毛笔行书</vt:lpstr>
      <vt:lpstr>方正兰亭黑_GBK</vt:lpstr>
      <vt:lpstr>Calibri</vt:lpstr>
      <vt:lpstr>Ebrima</vt:lpstr>
      <vt:lpstr>Arial Unicode MS</vt:lpstr>
      <vt:lpstr>Calibri Light</vt:lpstr>
      <vt:lpstr>黑体</vt:lpstr>
      <vt:lpstr>华文中宋</vt:lpstr>
      <vt:lpstr>MingLiU_HKSCS-ExtB</vt:lpstr>
      <vt:lpstr>PMingLiU-ExtB</vt:lpstr>
      <vt:lpstr>Yu Gothic Medium</vt:lpstr>
      <vt:lpstr>Yu Gothic UI Semilight</vt:lpstr>
      <vt:lpstr>Bookshelf Symbol 7</vt:lpstr>
      <vt:lpstr>Cambria</vt:lpstr>
      <vt:lpstr>Constantia</vt:lpstr>
      <vt:lpstr>HoloLens MDL2 Assets</vt:lpstr>
      <vt:lpstr>Microsoft Himalaya</vt:lpstr>
      <vt:lpstr>Lucida Sans Unicode</vt:lpstr>
      <vt:lpstr>Marlett</vt:lpstr>
      <vt:lpstr>MS Reference Specialty</vt:lpstr>
      <vt:lpstr>MT Extra</vt:lpstr>
      <vt:lpstr>Segoe Script</vt:lpstr>
      <vt:lpstr>Segoe UI Historic</vt:lpstr>
      <vt:lpstr>Sitka Subheading</vt:lpstr>
      <vt:lpstr>Tahoma</vt:lpstr>
      <vt:lpstr>Tempus Sans ITC</vt:lpstr>
      <vt:lpstr>Trebuchet MS</vt:lpstr>
      <vt:lpstr>Times New Roman</vt:lpstr>
      <vt:lpstr>FZZhengHeiS-DB-GB</vt:lpstr>
      <vt:lpstr>FuturaBookC</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郑先森丶</cp:lastModifiedBy>
  <cp:revision>18</cp:revision>
  <dcterms:created xsi:type="dcterms:W3CDTF">2015-05-05T08:02:00Z</dcterms:created>
  <dcterms:modified xsi:type="dcterms:W3CDTF">2018-05-11T07:10:35Z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2052-10.1.0.7346</vt:lpwstr>
  </property>
</Properties>
</file>