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26"/>
  </p:notesMasterIdLst>
  <p:handoutMasterIdLst>
    <p:handoutMasterId r:id="rId27"/>
  </p:handoutMasterIdLst>
  <p:sldIdLst>
    <p:sldId id="279" r:id="rId2"/>
    <p:sldId id="281" r:id="rId3"/>
    <p:sldId id="280" r:id="rId4"/>
    <p:sldId id="274" r:id="rId5"/>
    <p:sldId id="278" r:id="rId6"/>
    <p:sldId id="276" r:id="rId7"/>
    <p:sldId id="277" r:id="rId8"/>
    <p:sldId id="275" r:id="rId9"/>
    <p:sldId id="269" r:id="rId10"/>
    <p:sldId id="282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70" r:id="rId22"/>
    <p:sldId id="271" r:id="rId23"/>
    <p:sldId id="268" r:id="rId24"/>
    <p:sldId id="273" r:id="rId25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1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3" d="100"/>
          <a:sy n="73" d="100"/>
        </p:scale>
        <p:origin x="214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0999" tIns="45499" rIns="90999" bIns="4549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0999" tIns="45499" rIns="90999" bIns="45499" rtlCol="0"/>
          <a:lstStyle>
            <a:lvl1pPr algn="r">
              <a:defRPr sz="1200"/>
            </a:lvl1pPr>
          </a:lstStyle>
          <a:p>
            <a:fld id="{9C4956EA-89B0-4085-B2F2-6A1B7DFAC2BA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0999" tIns="45499" rIns="90999" bIns="4549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0999" tIns="45499" rIns="90999" bIns="45499" rtlCol="0" anchor="b"/>
          <a:lstStyle>
            <a:lvl1pPr algn="r">
              <a:defRPr sz="1200"/>
            </a:lvl1pPr>
          </a:lstStyle>
          <a:p>
            <a:fld id="{F21866F7-28D2-46C5-8E7A-6E441334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14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0"/>
            <a:ext cx="2889938" cy="489374"/>
          </a:xfrm>
          <a:prstGeom prst="rect">
            <a:avLst/>
          </a:prstGeom>
        </p:spPr>
        <p:txBody>
          <a:bodyPr vert="horz" lIns="90999" tIns="45499" rIns="90999" bIns="4549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0999" tIns="45499" rIns="90999" bIns="45499" rtlCol="0"/>
          <a:lstStyle>
            <a:lvl1pPr algn="r">
              <a:defRPr sz="1200"/>
            </a:lvl1pPr>
          </a:lstStyle>
          <a:p>
            <a:fld id="{432E2A08-C871-472E-BA94-C00C687A9881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999" tIns="45499" rIns="90999" bIns="4549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0999" tIns="45499" rIns="90999" bIns="45499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2" y="9264227"/>
            <a:ext cx="2889938" cy="489373"/>
          </a:xfrm>
          <a:prstGeom prst="rect">
            <a:avLst/>
          </a:prstGeom>
        </p:spPr>
        <p:txBody>
          <a:bodyPr vert="horz" lIns="90999" tIns="45499" rIns="90999" bIns="4549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0999" tIns="45499" rIns="90999" bIns="45499" rtlCol="0" anchor="b"/>
          <a:lstStyle>
            <a:lvl1pPr algn="r">
              <a:defRPr sz="1200"/>
            </a:lvl1pPr>
          </a:lstStyle>
          <a:p>
            <a:fld id="{970C0BD4-7248-49DB-8B20-D80728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52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78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860" indent="-285715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2861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005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150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294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43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8583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572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F43BF6F-1635-4861-BF90-6FE5742D6A9A}" type="slidenum">
              <a:rPr lang="en-US" altLang="en-US" sz="1200"/>
              <a:pPr eaLnBrk="1" hangingPunct="1"/>
              <a:t>11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9901644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860" indent="-285715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2861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005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150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294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43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8583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572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A6A6AF5-4BD9-44A2-A544-822730EAE92C}" type="slidenum">
              <a:rPr lang="en-US" altLang="en-US" sz="1200"/>
              <a:pPr eaLnBrk="1" hangingPunct="1"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959156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860" indent="-285715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2861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005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150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294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43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8583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572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C1D0C88-34FF-42EF-B5A8-B287E670DECF}" type="slidenum">
              <a:rPr lang="en-US" altLang="en-US" sz="1200"/>
              <a:pPr eaLnBrk="1" hangingPunct="1"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502849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08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860" indent="-285715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2861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005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150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294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43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8583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572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1F7803D-A96C-487C-8B9F-6C6AF276C9D8}" type="slidenum">
              <a:rPr lang="en-US" altLang="en-US" sz="1200"/>
              <a:pPr eaLnBrk="1" hangingPunct="1"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04592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860" indent="-285715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2861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005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150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294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43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8583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572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8F28204-D12C-4D28-9BD6-5BCE7225FC46}" type="slidenum">
              <a:rPr lang="en-US" altLang="en-US" sz="1200"/>
              <a:pPr eaLnBrk="1" hangingPunct="1"/>
              <a:t>15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647735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860" indent="-285715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2861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005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150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294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43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8583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572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6174D6D-126E-45A5-93F3-C1548CA51178}" type="slidenum">
              <a:rPr lang="en-US" altLang="en-US" sz="1200"/>
              <a:pPr eaLnBrk="1" hangingPunct="1"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196533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860" indent="-285715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2861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005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150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294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43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8583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572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3F912ED-5631-47CB-A5E3-F86E4FE37E28}" type="slidenum">
              <a:rPr lang="en-US" altLang="en-US" sz="1200"/>
              <a:pPr eaLnBrk="1" hangingPunct="1"/>
              <a:t>17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795118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860" indent="-285715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2861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005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150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294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43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8583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572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B012DC7-E414-4C20-A57B-04CD0703CE65}" type="slidenum">
              <a:rPr lang="en-US" altLang="en-US" sz="1200"/>
              <a:pPr eaLnBrk="1" hangingPunct="1"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152695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60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860" indent="-285715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2861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005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150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294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43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8583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572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C58FED2-A82C-437E-8D3E-FB9DDC5CE7DB}" type="slidenum">
              <a:rPr lang="en-US" altLang="en-US" sz="1200"/>
              <a:pPr eaLnBrk="1" hangingPunct="1"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825645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860" indent="-285715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2861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005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150" indent="-228573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294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43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8583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5728" indent="-22857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6051370-5144-4AE1-835E-B8D973EB3713}" type="slidenum">
              <a:rPr lang="en-US" altLang="en-US" sz="1200"/>
              <a:pPr eaLnBrk="1" hangingPunct="1"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07024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40115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3741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846780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6117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002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5863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37647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963040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4471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4210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226087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7328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T-Wf3Wdbms" TargetMode="External"/><Relationship Id="rId2" Type="http://schemas.openxmlformats.org/officeDocument/2006/relationships/hyperlink" Target="https://www.youtube.com/watch?v=YMyofREc5J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lMplUEgo5YQ" TargetMode="External"/><Relationship Id="rId4" Type="http://schemas.openxmlformats.org/officeDocument/2006/relationships/hyperlink" Target="https://www.youtube.com/watch?v=zQvqDv4vbE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qNI8le1bF4" TargetMode="External"/><Relationship Id="rId2" Type="http://schemas.openxmlformats.org/officeDocument/2006/relationships/hyperlink" Target="https://www.youtube.com/watch?v=hmyfjKjcbm0" TargetMode="Externa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LawhbsCWqso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W7aWKXB5J4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RwDDb_h2i0A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s-dPY7gDo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8RE4DmexiiI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ultureandbusiness.weebly.com/trompenaars-model.html" TargetMode="External"/><Relationship Id="rId2" Type="http://schemas.openxmlformats.org/officeDocument/2006/relationships/hyperlink" Target="https://www.mindtools.com/pages/article/seven-dimensions.htm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Cross Cultural Communication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149383"/>
          </a:xfrm>
        </p:spPr>
      </p:pic>
      <p:sp>
        <p:nvSpPr>
          <p:cNvPr id="6" name="Rectangle 5"/>
          <p:cNvSpPr/>
          <p:nvPr/>
        </p:nvSpPr>
        <p:spPr>
          <a:xfrm>
            <a:off x="157216" y="5072165"/>
            <a:ext cx="6096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cap="all" dirty="0">
                <a:solidFill>
                  <a:prstClr val="black"/>
                </a:solidFill>
                <a:ea typeface="+mj-ea"/>
                <a:cs typeface="+mj-cs"/>
              </a:rPr>
              <a:t>Cross Cultural Communication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427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Previously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have continuously looked at communication and the role it plays in international business</a:t>
            </a:r>
          </a:p>
          <a:p>
            <a:r>
              <a:rPr lang="en-GB" dirty="0" smtClean="0"/>
              <a:t>Focus has been on:</a:t>
            </a:r>
          </a:p>
          <a:p>
            <a:r>
              <a:rPr lang="en-GB" dirty="0" smtClean="0"/>
              <a:t>Stereotypes – How do the stereotypes when place on different cultures/countries affect how we communicate with them?</a:t>
            </a:r>
          </a:p>
          <a:p>
            <a:r>
              <a:rPr lang="en-GB" dirty="0" smtClean="0"/>
              <a:t>Gift Giving – How does the perception of this approach affect the message received?</a:t>
            </a:r>
          </a:p>
          <a:p>
            <a:r>
              <a:rPr lang="en-GB" dirty="0" smtClean="0"/>
              <a:t>The theory – Hofstede and Hall – Is this too general?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19872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134100"/>
          </a:xfrm>
        </p:spPr>
      </p:pic>
    </p:spTree>
    <p:extLst>
      <p:ext uri="{BB962C8B-B14F-4D97-AF65-F5344CB8AC3E}">
        <p14:creationId xmlns:p14="http://schemas.microsoft.com/office/powerpoint/2010/main" val="3043262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Cross Cultural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889768"/>
          </a:xfrm>
        </p:spPr>
        <p:txBody>
          <a:bodyPr>
            <a:normAutofit/>
          </a:bodyPr>
          <a:lstStyle/>
          <a:p>
            <a:r>
              <a:rPr lang="en-GB" dirty="0" smtClean="0"/>
              <a:t>Cross Cultural Miscommunication</a:t>
            </a: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www.youtube.com/watch?v=YMyofREc5Jk</a:t>
            </a:r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www.youtube.com/watch?v=7T-Wf3Wdbms</a:t>
            </a:r>
            <a:endParaRPr lang="en-GB" dirty="0" smtClean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www.youtube.com/watch?v=zQvqDv4vbEg</a:t>
            </a:r>
            <a:endParaRPr lang="en-GB" dirty="0" smtClean="0"/>
          </a:p>
          <a:p>
            <a:r>
              <a:rPr lang="en-GB" dirty="0" smtClean="0"/>
              <a:t>Effective Cross Cultural Communication </a:t>
            </a:r>
          </a:p>
          <a:p>
            <a:r>
              <a:rPr lang="en-GB" dirty="0" smtClean="0">
                <a:hlinkClick r:id="rId5"/>
              </a:rPr>
              <a:t>https</a:t>
            </a:r>
            <a:r>
              <a:rPr lang="en-GB" dirty="0">
                <a:hlinkClick r:id="rId5"/>
              </a:rPr>
              <a:t>://www.youtube.com/watch?v=lMplUEgo5YQ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038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121400"/>
          </a:xfrm>
        </p:spPr>
      </p:pic>
    </p:spTree>
    <p:extLst>
      <p:ext uri="{BB962C8B-B14F-4D97-AF65-F5344CB8AC3E}">
        <p14:creationId xmlns:p14="http://schemas.microsoft.com/office/powerpoint/2010/main" val="776230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1452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083300"/>
          </a:xfrm>
        </p:spPr>
      </p:pic>
    </p:spTree>
    <p:extLst>
      <p:ext uri="{BB962C8B-B14F-4D97-AF65-F5344CB8AC3E}">
        <p14:creationId xmlns:p14="http://schemas.microsoft.com/office/powerpoint/2010/main" val="2013841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146799"/>
          </a:xfrm>
        </p:spPr>
      </p:pic>
      <p:sp>
        <p:nvSpPr>
          <p:cNvPr id="8" name="TextBox 7"/>
          <p:cNvSpPr txBox="1"/>
          <p:nvPr/>
        </p:nvSpPr>
        <p:spPr>
          <a:xfrm>
            <a:off x="901700" y="6159500"/>
            <a:ext cx="9905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/>
              <a:t>FINAL THEORY - TROMPENAAR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368169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701" y="254001"/>
            <a:ext cx="10407153" cy="1599754"/>
          </a:xfrm>
        </p:spPr>
        <p:txBody>
          <a:bodyPr/>
          <a:lstStyle/>
          <a:p>
            <a:r>
              <a:rPr lang="en-GB" dirty="0" err="1" smtClean="0"/>
              <a:t>Trompenaars</a:t>
            </a:r>
            <a:r>
              <a:rPr lang="en-GB" dirty="0" smtClean="0"/>
              <a:t> and Hampden-Turner’s 7 Dimension of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01" y="1853754"/>
            <a:ext cx="11190072" cy="4835370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altLang="en-US" dirty="0">
                <a:solidFill>
                  <a:schemeClr val="tx1"/>
                </a:solidFill>
                <a:ea typeface="ヒラギノ角ゴ Pro W3" pitchFamily="109" charset="-128"/>
              </a:rPr>
              <a:t>M</a:t>
            </a:r>
            <a:r>
              <a:rPr lang="en-US" altLang="en-US" dirty="0" smtClean="0">
                <a:solidFill>
                  <a:schemeClr val="tx1"/>
                </a:solidFill>
                <a:ea typeface="ヒラギノ角ゴ Pro W3" pitchFamily="109" charset="-128"/>
              </a:rPr>
              <a:t>anagement </a:t>
            </a:r>
            <a:r>
              <a:rPr lang="en-US" altLang="en-US" dirty="0">
                <a:solidFill>
                  <a:schemeClr val="tx1"/>
                </a:solidFill>
                <a:ea typeface="ヒラギノ角ゴ Pro W3" pitchFamily="109" charset="-128"/>
              </a:rPr>
              <a:t>consultants </a:t>
            </a:r>
            <a:r>
              <a:rPr lang="en-US" altLang="en-US" dirty="0" err="1">
                <a:solidFill>
                  <a:schemeClr val="tx1"/>
                </a:solidFill>
                <a:ea typeface="ヒラギノ角ゴ Pro W3" pitchFamily="109" charset="-128"/>
              </a:rPr>
              <a:t>Fons</a:t>
            </a:r>
            <a:r>
              <a:rPr lang="en-US" altLang="en-US" dirty="0">
                <a:solidFill>
                  <a:schemeClr val="tx1"/>
                </a:solidFill>
                <a:ea typeface="ヒラギノ角ゴ Pro W3" pitchFamily="109" charset="-128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ea typeface="ヒラギノ角ゴ Pro W3" pitchFamily="109" charset="-128"/>
              </a:rPr>
              <a:t>Trompenaars</a:t>
            </a:r>
            <a:r>
              <a:rPr lang="en-US" altLang="en-US" dirty="0">
                <a:solidFill>
                  <a:schemeClr val="tx1"/>
                </a:solidFill>
                <a:ea typeface="ヒラギノ角ゴ Pro W3" pitchFamily="109" charset="-128"/>
              </a:rPr>
              <a:t> and Charles </a:t>
            </a:r>
            <a:r>
              <a:rPr lang="en-US" altLang="en-US" dirty="0" smtClean="0">
                <a:solidFill>
                  <a:schemeClr val="tx1"/>
                </a:solidFill>
                <a:ea typeface="ヒラギノ角ゴ Pro W3" pitchFamily="109" charset="-128"/>
              </a:rPr>
              <a:t>Hampden-Turner spent 10 </a:t>
            </a:r>
            <a:r>
              <a:rPr lang="en-US" altLang="en-US" dirty="0">
                <a:solidFill>
                  <a:schemeClr val="tx1"/>
                </a:solidFill>
                <a:ea typeface="ヒラギノ角ゴ Pro W3" pitchFamily="109" charset="-128"/>
              </a:rPr>
              <a:t>years researching the preferences and values </a:t>
            </a:r>
            <a:r>
              <a:rPr lang="en-US" altLang="en-US" dirty="0">
                <a:ea typeface="ヒラギノ角ゴ Pro W3" pitchFamily="109" charset="-128"/>
              </a:rPr>
              <a:t>of people in dozens of cultures around the world. As part of this, they sent questionnaires to more than 46,000 managers in 40 countries</a:t>
            </a:r>
            <a:r>
              <a:rPr lang="en-US" altLang="en-US" dirty="0" smtClean="0">
                <a:ea typeface="ヒラギノ角ゴ Pro W3" pitchFamily="109" charset="-128"/>
              </a:rPr>
              <a:t>. </a:t>
            </a:r>
            <a:endParaRPr lang="en-US" altLang="en-US" dirty="0" smtClean="0">
              <a:ea typeface="ヒラギノ角ゴ Pro W3" pitchFamily="109" charset="-128"/>
            </a:endParaRPr>
          </a:p>
          <a:p>
            <a:pPr>
              <a:lnSpc>
                <a:spcPct val="120000"/>
              </a:lnSpc>
            </a:pPr>
            <a:r>
              <a:rPr lang="en-US" altLang="en-US" dirty="0" smtClean="0">
                <a:ea typeface="ヒラギノ角ゴ Pro W3" pitchFamily="109" charset="-128"/>
              </a:rPr>
              <a:t>Their </a:t>
            </a:r>
            <a:r>
              <a:rPr lang="en-US" altLang="en-US" dirty="0" smtClean="0">
                <a:ea typeface="ヒラギノ角ゴ Pro W3" pitchFamily="109" charset="-128"/>
              </a:rPr>
              <a:t>sample was more balanced on gender and background than Hofstede’s sample.</a:t>
            </a:r>
          </a:p>
          <a:p>
            <a:pPr>
              <a:lnSpc>
                <a:spcPct val="120000"/>
              </a:lnSpc>
            </a:pPr>
            <a:r>
              <a:rPr lang="en-US" altLang="en-US" dirty="0" smtClean="0">
                <a:ea typeface="ヒラギノ角ゴ Pro W3" pitchFamily="109" charset="-128"/>
              </a:rPr>
              <a:t>They </a:t>
            </a:r>
            <a:r>
              <a:rPr lang="en-US" altLang="en-US" dirty="0">
                <a:ea typeface="ヒラギノ角ゴ Pro W3" pitchFamily="109" charset="-128"/>
              </a:rPr>
              <a:t>concluded that </a:t>
            </a:r>
            <a:r>
              <a:rPr lang="en-US" altLang="en-US" dirty="0" smtClean="0">
                <a:ea typeface="ヒラギノ角ゴ Pro W3" pitchFamily="109" charset="-128"/>
              </a:rPr>
              <a:t>there are seven dimensions in which cultural preferences differ from each other. </a:t>
            </a:r>
            <a:endParaRPr lang="en-US" dirty="0" smtClean="0">
              <a:solidFill>
                <a:schemeClr val="tx1"/>
              </a:solidFill>
            </a:endParaRPr>
          </a:p>
          <a:p>
            <a:r>
              <a:rPr lang="en-US" altLang="en-US" dirty="0" smtClean="0">
                <a:solidFill>
                  <a:schemeClr val="tx1"/>
                </a:solidFill>
                <a:ea typeface="ヒラギノ角ゴ Pro W3" pitchFamily="109" charset="-128"/>
              </a:rPr>
              <a:t>They published their work in their 1997 </a:t>
            </a:r>
            <a:r>
              <a:rPr lang="en-US" altLang="en-US" dirty="0">
                <a:solidFill>
                  <a:schemeClr val="tx1"/>
                </a:solidFill>
                <a:ea typeface="ヒラギノ角ゴ Pro W3" pitchFamily="109" charset="-128"/>
              </a:rPr>
              <a:t>book, "Riding the Waves of Culture.“</a:t>
            </a:r>
          </a:p>
          <a:p>
            <a:pPr marL="0" indent="0">
              <a:buNone/>
            </a:pP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endParaRPr lang="en-US" altLang="en-US" dirty="0">
              <a:ea typeface="ヒラギノ角ゴ Pro W3" pitchFamily="109" charset="-128"/>
            </a:endParaRPr>
          </a:p>
          <a:p>
            <a:endParaRPr lang="en-US" altLang="en-US" dirty="0">
              <a:solidFill>
                <a:srgbClr val="898989"/>
              </a:solidFill>
              <a:ea typeface="ヒラギノ角ゴ Pro W3" pitchFamily="109" charset="-128"/>
            </a:endParaRP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589212" y="3191933"/>
            <a:ext cx="7467600" cy="48736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dirty="0" smtClean="0">
              <a:ea typeface="ヒラギノ角ゴ Pro W3" pitchFamily="109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7625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 </a:t>
            </a:r>
            <a:r>
              <a:rPr lang="en-GB" dirty="0" err="1"/>
              <a:t>Fons</a:t>
            </a:r>
            <a:r>
              <a:rPr lang="en-GB" dirty="0"/>
              <a:t> </a:t>
            </a:r>
            <a:r>
              <a:rPr lang="en-GB" dirty="0" err="1"/>
              <a:t>Trompenaars</a:t>
            </a:r>
            <a:r>
              <a:rPr lang="en-GB" dirty="0"/>
              <a:t> on Culture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www.youtube.com/watch?v=hmyfjKjcbm0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https://www.youtube.com/watch?v=JqNI8le1bF4</a:t>
            </a:r>
            <a:endParaRPr lang="en-GB" dirty="0"/>
          </a:p>
          <a:p>
            <a:endParaRPr lang="en-GB" dirty="0"/>
          </a:p>
        </p:txBody>
      </p:sp>
      <p:pic>
        <p:nvPicPr>
          <p:cNvPr id="10" name="Picture Placeholder 9"/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11" r="2751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30478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idx="1"/>
          </p:nvPr>
        </p:nvSpPr>
        <p:spPr>
          <a:xfrm>
            <a:off x="2062529" y="2529621"/>
            <a:ext cx="8455269" cy="4029808"/>
          </a:xfrm>
        </p:spPr>
        <p:txBody>
          <a:bodyPr>
            <a:normAutofit/>
          </a:bodyPr>
          <a:lstStyle/>
          <a:p>
            <a:pPr marL="329698" indent="-329698"/>
            <a:r>
              <a:rPr lang="en-US" altLang="en-US" dirty="0" smtClean="0"/>
              <a:t>Universalism: belief that ideas and practices can be applied everywhere in the world without modification</a:t>
            </a:r>
          </a:p>
          <a:p>
            <a:pPr marL="787613" lvl="1" indent="-326035"/>
            <a:r>
              <a:rPr lang="en-US" altLang="en-US" dirty="0" smtClean="0"/>
              <a:t>In countries with high universalism, focus is more on formal rules, business contracts are adhered to closely, people believe “a deal is a deal”</a:t>
            </a:r>
          </a:p>
          <a:p>
            <a:pPr marL="787613" lvl="1" indent="-326035"/>
            <a:r>
              <a:rPr lang="en-US" altLang="en-US" dirty="0" smtClean="0"/>
              <a:t>Includes Canada, U.S., Germany, U.K., Netherlands, France, Japan, Singapore, Thailand, and Hong Kong.</a:t>
            </a:r>
          </a:p>
          <a:p>
            <a:pPr marL="787613" lvl="1" indent="-326035"/>
            <a:endParaRPr lang="en-US" altLang="en-US" dirty="0"/>
          </a:p>
          <a:p>
            <a:pPr marL="787613" lvl="1" indent="-326035"/>
            <a:r>
              <a:rPr lang="en-US" altLang="en-US" dirty="0" smtClean="0">
                <a:hlinkClick r:id="rId3"/>
              </a:rPr>
              <a:t>Universalism versus </a:t>
            </a:r>
            <a:r>
              <a:rPr lang="en-US" altLang="en-US" dirty="0" err="1" smtClean="0">
                <a:hlinkClick r:id="rId3"/>
              </a:rPr>
              <a:t>Particularlism</a:t>
            </a:r>
            <a:endParaRPr lang="en-US" altLang="en-US" dirty="0" smtClean="0"/>
          </a:p>
        </p:txBody>
      </p:sp>
      <p:sp>
        <p:nvSpPr>
          <p:cNvPr id="129028" name="Rectangle 4"/>
          <p:cNvSpPr>
            <a:spLocks noChangeArrowheads="1"/>
          </p:cNvSpPr>
          <p:nvPr/>
        </p:nvSpPr>
        <p:spPr bwMode="auto">
          <a:xfrm>
            <a:off x="1447800" y="1536823"/>
            <a:ext cx="9613900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129029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29030" name="Text Box 6"/>
          <p:cNvSpPr txBox="1">
            <a:spLocks noChangeArrowheads="1"/>
          </p:cNvSpPr>
          <p:nvPr/>
        </p:nvSpPr>
        <p:spPr bwMode="auto">
          <a:xfrm>
            <a:off x="2051538" y="1679698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 dirty="0"/>
              <a:t>Universalism</a:t>
            </a:r>
          </a:p>
        </p:txBody>
      </p:sp>
      <p:sp>
        <p:nvSpPr>
          <p:cNvPr id="129031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29032" name="Text Box 8"/>
          <p:cNvSpPr txBox="1">
            <a:spLocks noChangeArrowheads="1"/>
          </p:cNvSpPr>
          <p:nvPr/>
        </p:nvSpPr>
        <p:spPr bwMode="auto">
          <a:xfrm>
            <a:off x="7125434" y="1679698"/>
            <a:ext cx="2987553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Particularism</a:t>
            </a:r>
          </a:p>
        </p:txBody>
      </p:sp>
    </p:spTree>
    <p:extLst>
      <p:ext uri="{BB962C8B-B14F-4D97-AF65-F5344CB8AC3E}">
        <p14:creationId xmlns:p14="http://schemas.microsoft.com/office/powerpoint/2010/main" val="941346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29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29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29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129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500"/>
                                        <p:tgtEl>
                                          <p:spTgt spid="129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500"/>
                                        <p:tgtEl>
                                          <p:spTgt spid="129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500"/>
                                        <p:tgtEl>
                                          <p:spTgt spid="129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6" grpId="0" autoUpdateAnimBg="0"/>
      <p:bldP spid="129027" grpId="0" build="p" bldLvl="2" autoUpdateAnimBg="0"/>
      <p:bldP spid="129028" grpId="0" animBg="1" autoUpdateAnimBg="0"/>
      <p:bldP spid="129029" grpId="0" animBg="1"/>
      <p:bldP spid="129030" grpId="0" autoUpdateAnimBg="0"/>
      <p:bldP spid="129031" grpId="0" animBg="1"/>
      <p:bldP spid="129032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idx="1"/>
          </p:nvPr>
        </p:nvSpPr>
        <p:spPr>
          <a:xfrm>
            <a:off x="2062529" y="2529621"/>
            <a:ext cx="8455269" cy="4029808"/>
          </a:xfrm>
        </p:spPr>
        <p:txBody>
          <a:bodyPr/>
          <a:lstStyle/>
          <a:p>
            <a:pPr marL="329698" indent="-329698"/>
            <a:r>
              <a:rPr lang="en-US" altLang="en-US" smtClean="0"/>
              <a:t>Particularism: belief that circumstances dictate how ideas and practices should be applied and something cannot be done the same everywhere</a:t>
            </a:r>
          </a:p>
          <a:p>
            <a:pPr marL="787613" lvl="1"/>
            <a:r>
              <a:rPr lang="en-US" altLang="en-US" smtClean="0"/>
              <a:t>In countries with high particularism, legal contracts often modified, well-acquainted people often change the way in which deals are executed</a:t>
            </a:r>
          </a:p>
          <a:p>
            <a:pPr marL="787613" lvl="1"/>
            <a:r>
              <a:rPr lang="en-US" altLang="en-US" smtClean="0"/>
              <a:t>Includes China and South Korea</a:t>
            </a: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1460500" y="1536823"/>
            <a:ext cx="9588500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2051538" y="1679698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 dirty="0"/>
              <a:t>Universalism</a:t>
            </a: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7125434" y="1679698"/>
            <a:ext cx="2987553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Particularism</a:t>
            </a:r>
          </a:p>
        </p:txBody>
      </p:sp>
    </p:spTree>
    <p:extLst>
      <p:ext uri="{BB962C8B-B14F-4D97-AF65-F5344CB8AC3E}">
        <p14:creationId xmlns:p14="http://schemas.microsoft.com/office/powerpoint/2010/main" val="340622400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1" grpId="0" build="p" bldLvl="2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5" name="Rectangle 3"/>
          <p:cNvSpPr>
            <a:spLocks noGrp="1" noChangeArrowheads="1"/>
          </p:cNvSpPr>
          <p:nvPr>
            <p:ph idx="1"/>
          </p:nvPr>
        </p:nvSpPr>
        <p:spPr>
          <a:xfrm>
            <a:off x="1476863" y="2044700"/>
            <a:ext cx="8455269" cy="4489329"/>
          </a:xfrm>
        </p:spPr>
        <p:txBody>
          <a:bodyPr/>
          <a:lstStyle/>
          <a:p>
            <a:pPr marL="329698" indent="-329698"/>
            <a:r>
              <a:rPr lang="en-US" altLang="en-US" dirty="0" smtClean="0"/>
              <a:t>Individualism: people regard themselves as individuals</a:t>
            </a:r>
          </a:p>
          <a:p>
            <a:pPr marL="787613" lvl="1"/>
            <a:r>
              <a:rPr lang="en-US" altLang="en-US" dirty="0" smtClean="0"/>
              <a:t>In countries high on individualism, people stress personal and individual matters, and are more likely to make negotiated decisions on the spot by a representative, achieve things alone and assume great personal responsibility</a:t>
            </a:r>
          </a:p>
          <a:p>
            <a:pPr marL="787613" lvl="1"/>
            <a:r>
              <a:rPr lang="en-US" altLang="en-US" dirty="0" smtClean="0"/>
              <a:t>Includes Canada, Thailand, U.K., U.S., Netherlands, France, Japan, China, Singapore, and Hong </a:t>
            </a:r>
            <a:r>
              <a:rPr lang="en-US" altLang="en-US" dirty="0" smtClean="0"/>
              <a:t>Kong</a:t>
            </a:r>
          </a:p>
          <a:p>
            <a:pPr marL="787613" lvl="1"/>
            <a:endParaRPr lang="en-US" altLang="en-US" dirty="0" smtClean="0"/>
          </a:p>
          <a:p>
            <a:pPr marL="787613" lvl="1"/>
            <a:r>
              <a:rPr lang="en-GB" altLang="en-US" dirty="0">
                <a:hlinkClick r:id="rId3"/>
              </a:rPr>
              <a:t>Cultural Dimension: me or </a:t>
            </a:r>
            <a:r>
              <a:rPr lang="en-GB" altLang="en-US" dirty="0" smtClean="0">
                <a:hlinkClick r:id="rId3"/>
              </a:rPr>
              <a:t>we</a:t>
            </a:r>
            <a:endParaRPr lang="en-GB" altLang="en-US" dirty="0" smtClean="0"/>
          </a:p>
          <a:p>
            <a:pPr marL="787613" lvl="1"/>
            <a:endParaRPr lang="en-US" altLang="en-US" dirty="0"/>
          </a:p>
          <a:p>
            <a:pPr marL="787613" lvl="1"/>
            <a:endParaRPr lang="en-US" altLang="en-US" dirty="0" smtClean="0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1476863" y="223329"/>
            <a:ext cx="9626600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 dirty="0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1591163" y="278280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1078" name="Text Box 6"/>
          <p:cNvSpPr txBox="1">
            <a:spLocks noChangeArrowheads="1"/>
          </p:cNvSpPr>
          <p:nvPr/>
        </p:nvSpPr>
        <p:spPr bwMode="auto">
          <a:xfrm>
            <a:off x="1591163" y="409199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 dirty="0"/>
              <a:t>Individualism</a:t>
            </a:r>
          </a:p>
        </p:txBody>
      </p:sp>
      <p:sp>
        <p:nvSpPr>
          <p:cNvPr id="33799" name="Rectangle 7"/>
          <p:cNvSpPr>
            <a:spLocks noChangeArrowheads="1"/>
          </p:cNvSpPr>
          <p:nvPr/>
        </p:nvSpPr>
        <p:spPr bwMode="auto">
          <a:xfrm>
            <a:off x="7046425" y="278279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1080" name="Text Box 8"/>
          <p:cNvSpPr txBox="1">
            <a:spLocks noChangeArrowheads="1"/>
          </p:cNvSpPr>
          <p:nvPr/>
        </p:nvSpPr>
        <p:spPr bwMode="auto">
          <a:xfrm>
            <a:off x="7420831" y="409199"/>
            <a:ext cx="3412515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 dirty="0"/>
              <a:t>Communitarianism</a:t>
            </a:r>
          </a:p>
        </p:txBody>
      </p:sp>
    </p:spTree>
    <p:extLst>
      <p:ext uri="{BB962C8B-B14F-4D97-AF65-F5344CB8AC3E}">
        <p14:creationId xmlns:p14="http://schemas.microsoft.com/office/powerpoint/2010/main" val="324425435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5" grpId="0" build="p" bldLvl="2" autoUpdateAnimBg="0"/>
      <p:bldP spid="131078" grpId="0" autoUpdateAnimBg="0"/>
      <p:bldP spid="131080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2062529" y="2529621"/>
            <a:ext cx="8455269" cy="4029808"/>
          </a:xfrm>
        </p:spPr>
        <p:txBody>
          <a:bodyPr/>
          <a:lstStyle/>
          <a:p>
            <a:pPr marL="329698" indent="-329698"/>
            <a:r>
              <a:rPr lang="en-US" altLang="en-US" dirty="0" smtClean="0"/>
              <a:t>Communitarianism: people regard themselves as part of a group</a:t>
            </a:r>
          </a:p>
          <a:p>
            <a:pPr marL="787613" lvl="1"/>
            <a:r>
              <a:rPr lang="en-US" altLang="en-US" dirty="0" smtClean="0"/>
              <a:t>In countries high on communitarianism, people value group-related issues, refer decisions to committees, achieve things in groups and jointly assume responsibility</a:t>
            </a:r>
          </a:p>
          <a:p>
            <a:pPr marL="787613" lvl="1"/>
            <a:r>
              <a:rPr lang="en-US" altLang="en-US" dirty="0" smtClean="0"/>
              <a:t>Includes Malaysia and Korea</a:t>
            </a:r>
          </a:p>
          <a:p>
            <a:pPr marL="787613" lvl="1"/>
            <a:endParaRPr lang="en-US" altLang="en-US" dirty="0"/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1447800" y="1536823"/>
            <a:ext cx="9601200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2051538" y="1679698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Individualism</a:t>
            </a:r>
          </a:p>
        </p:txBody>
      </p:sp>
      <p:sp>
        <p:nvSpPr>
          <p:cNvPr id="34823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6898299" y="1679698"/>
            <a:ext cx="3412515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Communitarianism</a:t>
            </a:r>
          </a:p>
        </p:txBody>
      </p:sp>
    </p:spTree>
    <p:extLst>
      <p:ext uri="{BB962C8B-B14F-4D97-AF65-F5344CB8AC3E}">
        <p14:creationId xmlns:p14="http://schemas.microsoft.com/office/powerpoint/2010/main" val="219977733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33123" name="Rectangle 3"/>
          <p:cNvSpPr>
            <a:spLocks noGrp="1" noChangeArrowheads="1"/>
          </p:cNvSpPr>
          <p:nvPr>
            <p:ph idx="1"/>
          </p:nvPr>
        </p:nvSpPr>
        <p:spPr>
          <a:xfrm>
            <a:off x="584200" y="1932477"/>
            <a:ext cx="10833099" cy="4626952"/>
          </a:xfrm>
        </p:spPr>
        <p:txBody>
          <a:bodyPr>
            <a:normAutofit/>
          </a:bodyPr>
          <a:lstStyle/>
          <a:p>
            <a:pPr marL="329698" indent="-329698"/>
            <a:r>
              <a:rPr lang="en-US" altLang="en-US" sz="2308" dirty="0"/>
              <a:t>Neutral: culture in which emotions are held in</a:t>
            </a:r>
          </a:p>
          <a:p>
            <a:pPr marL="787613" lvl="1"/>
            <a:r>
              <a:rPr lang="en-US" altLang="en-US" sz="2308" dirty="0"/>
              <a:t>In high neutral culture countries, people try not to show their feelings, act stoically and maintain their composure</a:t>
            </a:r>
          </a:p>
          <a:p>
            <a:pPr marL="787613" lvl="1"/>
            <a:r>
              <a:rPr lang="en-US" altLang="en-US" sz="2308" dirty="0"/>
              <a:t>Includes Japan and the U.K.</a:t>
            </a:r>
          </a:p>
          <a:p>
            <a:pPr marL="329698" indent="-329698"/>
            <a:r>
              <a:rPr lang="en-US" altLang="en-US" sz="2308" dirty="0"/>
              <a:t>Emotional: culture in which emotions are expressed openly and naturally</a:t>
            </a:r>
          </a:p>
          <a:p>
            <a:pPr marL="787613" lvl="1"/>
            <a:r>
              <a:rPr lang="en-US" altLang="en-US" sz="2308" dirty="0"/>
              <a:t>In high emotional culture countries, people smile a great deal, talk loudly when excited and greet each other with enthusiasm</a:t>
            </a:r>
          </a:p>
          <a:p>
            <a:pPr marL="787613" lvl="1"/>
            <a:r>
              <a:rPr lang="en-US" altLang="en-US" sz="2308" dirty="0"/>
              <a:t>Includes Mexico, the Netherlands and </a:t>
            </a:r>
            <a:r>
              <a:rPr lang="en-US" altLang="en-US" sz="2308" dirty="0" smtClean="0"/>
              <a:t>Switzerland</a:t>
            </a:r>
          </a:p>
          <a:p>
            <a:pPr marL="787613" lvl="1"/>
            <a:r>
              <a:rPr lang="en-GB" altLang="en-US" sz="2308" dirty="0" smtClean="0">
                <a:hlinkClick r:id="rId3"/>
              </a:rPr>
              <a:t>Cultural Dimension: Displays of Emotion</a:t>
            </a:r>
            <a:endParaRPr lang="en-US" altLang="en-US" sz="2308" dirty="0"/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1308100" y="789477"/>
            <a:ext cx="9575800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1361526" y="826112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3126" name="Text Box 6"/>
          <p:cNvSpPr txBox="1">
            <a:spLocks noChangeArrowheads="1"/>
          </p:cNvSpPr>
          <p:nvPr/>
        </p:nvSpPr>
        <p:spPr bwMode="auto">
          <a:xfrm>
            <a:off x="1361526" y="899285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 dirty="0"/>
              <a:t>Neutral </a:t>
            </a:r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 bwMode="auto">
          <a:xfrm>
            <a:off x="6872104" y="844428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3128" name="Text Box 8"/>
          <p:cNvSpPr txBox="1">
            <a:spLocks noChangeArrowheads="1"/>
          </p:cNvSpPr>
          <p:nvPr/>
        </p:nvSpPr>
        <p:spPr bwMode="auto">
          <a:xfrm>
            <a:off x="7090629" y="930913"/>
            <a:ext cx="3412515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 dirty="0"/>
              <a:t>Emotional </a:t>
            </a:r>
          </a:p>
        </p:txBody>
      </p:sp>
    </p:spTree>
    <p:extLst>
      <p:ext uri="{BB962C8B-B14F-4D97-AF65-F5344CB8AC3E}">
        <p14:creationId xmlns:p14="http://schemas.microsoft.com/office/powerpoint/2010/main" val="6640502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500"/>
                                        <p:tgtEl>
                                          <p:spTgt spid="133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 build="p" bldLvl="2" autoUpdateAnimBg="0"/>
      <p:bldP spid="133126" grpId="0" autoUpdateAnimBg="0"/>
      <p:bldP spid="133128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7" name="Rectangle 3"/>
          <p:cNvSpPr>
            <a:spLocks noGrp="1" noChangeArrowheads="1"/>
          </p:cNvSpPr>
          <p:nvPr>
            <p:ph idx="1"/>
          </p:nvPr>
        </p:nvSpPr>
        <p:spPr>
          <a:xfrm>
            <a:off x="2062529" y="2529621"/>
            <a:ext cx="8455269" cy="4029808"/>
          </a:xfrm>
        </p:spPr>
        <p:txBody>
          <a:bodyPr/>
          <a:lstStyle/>
          <a:p>
            <a:pPr marL="329698" indent="-329698"/>
            <a:r>
              <a:rPr lang="en-US" altLang="en-US" dirty="0" smtClean="0"/>
              <a:t>Specific culture: individuals have a large public space shared with others and a small private space they guard closely and share only with close friends and associates</a:t>
            </a:r>
          </a:p>
          <a:p>
            <a:pPr marL="787613" lvl="1"/>
            <a:r>
              <a:rPr lang="en-US" altLang="en-US" dirty="0" smtClean="0"/>
              <a:t>In highly specific cultures, people are more open and extroverted, and there is a strong separation of work and private life</a:t>
            </a:r>
          </a:p>
          <a:p>
            <a:pPr marL="787613" lvl="1"/>
            <a:r>
              <a:rPr lang="en-US" altLang="en-US" dirty="0" smtClean="0"/>
              <a:t>Includes Austria, U.K., U.S. and Switzerland</a:t>
            </a:r>
          </a:p>
          <a:p>
            <a:pPr marL="787613" lvl="1"/>
            <a:r>
              <a:rPr lang="en-US" altLang="en-US" dirty="0" err="1" smtClean="0">
                <a:hlinkClick r:id="rId3"/>
              </a:rPr>
              <a:t>Trompenaars</a:t>
            </a:r>
            <a:r>
              <a:rPr lang="en-US" altLang="en-US" dirty="0" smtClean="0">
                <a:hlinkClick r:id="rId3"/>
              </a:rPr>
              <a:t>' Specific versus Diffuse Worlds Map</a:t>
            </a:r>
            <a:endParaRPr lang="en-US" altLang="en-US" dirty="0" smtClean="0"/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1460500" y="1536823"/>
            <a:ext cx="9601200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4150" name="Text Box 6"/>
          <p:cNvSpPr txBox="1">
            <a:spLocks noChangeArrowheads="1"/>
          </p:cNvSpPr>
          <p:nvPr/>
        </p:nvSpPr>
        <p:spPr bwMode="auto">
          <a:xfrm>
            <a:off x="2051538" y="1679698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Specific </a:t>
            </a:r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4152" name="Text Box 8"/>
          <p:cNvSpPr txBox="1">
            <a:spLocks noChangeArrowheads="1"/>
          </p:cNvSpPr>
          <p:nvPr/>
        </p:nvSpPr>
        <p:spPr bwMode="auto">
          <a:xfrm>
            <a:off x="6898299" y="1679698"/>
            <a:ext cx="3412515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Diffuse </a:t>
            </a:r>
          </a:p>
        </p:txBody>
      </p:sp>
    </p:spTree>
    <p:extLst>
      <p:ext uri="{BB962C8B-B14F-4D97-AF65-F5344CB8AC3E}">
        <p14:creationId xmlns:p14="http://schemas.microsoft.com/office/powerpoint/2010/main" val="127496516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7" grpId="0" build="p" bldLvl="2" autoUpdateAnimBg="0"/>
      <p:bldP spid="134150" grpId="0" autoUpdateAnimBg="0"/>
      <p:bldP spid="134152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2062529" y="2529621"/>
            <a:ext cx="8455269" cy="4029808"/>
          </a:xfrm>
        </p:spPr>
        <p:txBody>
          <a:bodyPr/>
          <a:lstStyle/>
          <a:p>
            <a:pPr marL="329698" indent="-329698"/>
            <a:r>
              <a:rPr lang="en-US" altLang="en-US" dirty="0" smtClean="0"/>
              <a:t>Diffuse culture: public and private space are similar in size, individuals guard public space carefully because it is shared with private space</a:t>
            </a:r>
          </a:p>
          <a:p>
            <a:pPr marL="787613" lvl="1"/>
            <a:r>
              <a:rPr lang="en-US" altLang="en-US" dirty="0" smtClean="0"/>
              <a:t>In highly diffuse cultures, people often appear to be indirect and introverted, and work and private life often are closely linked</a:t>
            </a:r>
          </a:p>
          <a:p>
            <a:pPr marL="787613" lvl="1"/>
            <a:r>
              <a:rPr lang="en-US" altLang="en-US" dirty="0" smtClean="0"/>
              <a:t>Includes Venezuela, China, and Spain</a:t>
            </a:r>
          </a:p>
        </p:txBody>
      </p:sp>
      <p:sp>
        <p:nvSpPr>
          <p:cNvPr id="37892" name="Rectangle 4"/>
          <p:cNvSpPr>
            <a:spLocks noChangeArrowheads="1"/>
          </p:cNvSpPr>
          <p:nvPr/>
        </p:nvSpPr>
        <p:spPr bwMode="auto">
          <a:xfrm>
            <a:off x="1435100" y="1536823"/>
            <a:ext cx="9626600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2051538" y="1679698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Specific </a:t>
            </a:r>
          </a:p>
        </p:txBody>
      </p:sp>
      <p:sp>
        <p:nvSpPr>
          <p:cNvPr id="37895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 bwMode="auto">
          <a:xfrm>
            <a:off x="6898299" y="1679698"/>
            <a:ext cx="3412515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Diffuse </a:t>
            </a:r>
          </a:p>
        </p:txBody>
      </p:sp>
    </p:spTree>
    <p:extLst>
      <p:ext uri="{BB962C8B-B14F-4D97-AF65-F5344CB8AC3E}">
        <p14:creationId xmlns:p14="http://schemas.microsoft.com/office/powerpoint/2010/main" val="37315116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idx="1"/>
          </p:nvPr>
        </p:nvSpPr>
        <p:spPr>
          <a:xfrm>
            <a:off x="2062529" y="2529621"/>
            <a:ext cx="8455269" cy="4029808"/>
          </a:xfrm>
        </p:spPr>
        <p:txBody>
          <a:bodyPr/>
          <a:lstStyle/>
          <a:p>
            <a:pPr marL="329698" indent="-329698"/>
            <a:r>
              <a:rPr lang="en-US" altLang="en-US" smtClean="0"/>
              <a:t>Achievement culture: status is accorded based on how well people perform their functions</a:t>
            </a:r>
          </a:p>
          <a:p>
            <a:pPr marL="787613" lvl="1"/>
            <a:r>
              <a:rPr lang="en-US" altLang="en-US" smtClean="0"/>
              <a:t>Includes Austria, U.S., Switzerland and the U.K.</a:t>
            </a:r>
          </a:p>
          <a:p>
            <a:pPr marL="329698" indent="-329698"/>
            <a:r>
              <a:rPr lang="en-US" altLang="en-US" smtClean="0"/>
              <a:t>Ascription culture: status is based on who or what a person is</a:t>
            </a:r>
          </a:p>
          <a:p>
            <a:pPr marL="787613" lvl="1"/>
            <a:r>
              <a:rPr lang="en-US" altLang="en-US" smtClean="0"/>
              <a:t>Includes Venezuela, Indonesia, and China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1422400" y="1536823"/>
            <a:ext cx="9639300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6198" name="Text Box 6"/>
          <p:cNvSpPr txBox="1">
            <a:spLocks noChangeArrowheads="1"/>
          </p:cNvSpPr>
          <p:nvPr/>
        </p:nvSpPr>
        <p:spPr bwMode="auto">
          <a:xfrm>
            <a:off x="2051538" y="1679698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Achievement</a:t>
            </a:r>
          </a:p>
        </p:txBody>
      </p:sp>
      <p:sp>
        <p:nvSpPr>
          <p:cNvPr id="38919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6200" name="Text Box 8"/>
          <p:cNvSpPr txBox="1">
            <a:spLocks noChangeArrowheads="1"/>
          </p:cNvSpPr>
          <p:nvPr/>
        </p:nvSpPr>
        <p:spPr bwMode="auto">
          <a:xfrm>
            <a:off x="6898299" y="1679698"/>
            <a:ext cx="3412515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Ascription</a:t>
            </a:r>
          </a:p>
        </p:txBody>
      </p:sp>
    </p:spTree>
    <p:extLst>
      <p:ext uri="{BB962C8B-B14F-4D97-AF65-F5344CB8AC3E}">
        <p14:creationId xmlns:p14="http://schemas.microsoft.com/office/powerpoint/2010/main" val="370796119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36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36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5" grpId="0" build="p" bldLvl="2" autoUpdateAnimBg="0"/>
      <p:bldP spid="136198" grpId="0" autoUpdateAnimBg="0"/>
      <p:bldP spid="136200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idx="1"/>
          </p:nvPr>
        </p:nvSpPr>
        <p:spPr>
          <a:xfrm>
            <a:off x="662108" y="2066237"/>
            <a:ext cx="10124098" cy="4029808"/>
          </a:xfrm>
        </p:spPr>
        <p:txBody>
          <a:bodyPr>
            <a:normAutofit lnSpcReduction="10000"/>
          </a:bodyPr>
          <a:lstStyle/>
          <a:p>
            <a:pPr marL="329698" indent="-329698">
              <a:lnSpc>
                <a:spcPct val="90000"/>
              </a:lnSpc>
            </a:pPr>
            <a:r>
              <a:rPr lang="en-US" altLang="en-US" sz="2308" dirty="0"/>
              <a:t>Sequential </a:t>
            </a:r>
            <a:r>
              <a:rPr lang="en-US" altLang="en-US" sz="2308" dirty="0" smtClean="0"/>
              <a:t>approach/</a:t>
            </a:r>
            <a:r>
              <a:rPr lang="en-US" altLang="en-US" sz="2308" dirty="0" err="1" smtClean="0"/>
              <a:t>monochrone</a:t>
            </a:r>
            <a:endParaRPr lang="en-US" altLang="en-US" sz="2308" dirty="0"/>
          </a:p>
          <a:p>
            <a:pPr marL="787613" lvl="1">
              <a:lnSpc>
                <a:spcPct val="90000"/>
              </a:lnSpc>
            </a:pPr>
            <a:r>
              <a:rPr lang="en-US" altLang="en-US" sz="2308" dirty="0"/>
              <a:t>People do only one activity at a time, keep appointments strictly, prefer to follow plans as laid out (United States)</a:t>
            </a:r>
          </a:p>
          <a:p>
            <a:pPr marL="329698" indent="-329698">
              <a:lnSpc>
                <a:spcPct val="90000"/>
              </a:lnSpc>
            </a:pPr>
            <a:r>
              <a:rPr lang="en-US" altLang="en-US" sz="2308" dirty="0"/>
              <a:t>Synchronous </a:t>
            </a:r>
            <a:r>
              <a:rPr lang="en-US" altLang="en-US" sz="2308" dirty="0" smtClean="0"/>
              <a:t>approach/</a:t>
            </a:r>
            <a:r>
              <a:rPr lang="en-US" altLang="en-US" sz="2308" dirty="0" err="1" smtClean="0"/>
              <a:t>polychrone</a:t>
            </a:r>
            <a:endParaRPr lang="en-US" altLang="en-US" sz="2308" dirty="0"/>
          </a:p>
          <a:p>
            <a:pPr marL="787613" lvl="1">
              <a:lnSpc>
                <a:spcPct val="90000"/>
              </a:lnSpc>
            </a:pPr>
            <a:r>
              <a:rPr lang="en-US" altLang="en-US" sz="2308" dirty="0"/>
              <a:t>People tend to multi-task, view appointments as approximate, schedules are seen as subordinate to relationships (France, </a:t>
            </a:r>
            <a:r>
              <a:rPr lang="en-US" altLang="en-US" sz="2308" dirty="0" smtClean="0"/>
              <a:t>Greece and </a:t>
            </a:r>
            <a:r>
              <a:rPr lang="en-US" altLang="en-US" sz="2308" dirty="0"/>
              <a:t>Mexico</a:t>
            </a:r>
            <a:r>
              <a:rPr lang="en-US" altLang="en-US" sz="2308" dirty="0" smtClean="0"/>
              <a:t>)</a:t>
            </a:r>
          </a:p>
          <a:p>
            <a:pPr marL="787613" lvl="1">
              <a:lnSpc>
                <a:spcPct val="90000"/>
              </a:lnSpc>
            </a:pPr>
            <a:r>
              <a:rPr lang="en-US" altLang="en-US" sz="2308" dirty="0" smtClean="0">
                <a:hlinkClick r:id="rId3"/>
              </a:rPr>
              <a:t>Polychrome versus Monochrome</a:t>
            </a:r>
            <a:endParaRPr lang="en-US" altLang="en-US" sz="2308" dirty="0"/>
          </a:p>
          <a:p>
            <a:pPr marL="329698" indent="-329698">
              <a:lnSpc>
                <a:spcPct val="90000"/>
              </a:lnSpc>
            </a:pPr>
            <a:r>
              <a:rPr lang="en-US" altLang="en-US" sz="2308" dirty="0"/>
              <a:t>Present oriented/future oriented</a:t>
            </a:r>
          </a:p>
          <a:p>
            <a:pPr marL="787613" lvl="1">
              <a:lnSpc>
                <a:spcPct val="90000"/>
              </a:lnSpc>
            </a:pPr>
            <a:r>
              <a:rPr lang="en-US" altLang="en-US" sz="2308" dirty="0"/>
              <a:t>Future is more important (U.S., Italy, and </a:t>
            </a:r>
            <a:r>
              <a:rPr lang="en-US" altLang="en-US" sz="2308" dirty="0" smtClean="0"/>
              <a:t>Germany)</a:t>
            </a:r>
            <a:endParaRPr lang="en-US" altLang="en-US" sz="2308" dirty="0"/>
          </a:p>
          <a:p>
            <a:pPr marL="787613" lvl="1">
              <a:lnSpc>
                <a:spcPct val="90000"/>
              </a:lnSpc>
            </a:pPr>
            <a:r>
              <a:rPr lang="en-US" altLang="en-US" sz="2308" dirty="0"/>
              <a:t>Present is more important (Venezuela, Indonesia, and Spain</a:t>
            </a:r>
          </a:p>
          <a:p>
            <a:pPr marL="787613" lvl="1">
              <a:lnSpc>
                <a:spcPct val="90000"/>
              </a:lnSpc>
            </a:pPr>
            <a:r>
              <a:rPr lang="en-US" altLang="en-US" sz="2308" dirty="0"/>
              <a:t>All three time periods equally important (France and Belgium)</a:t>
            </a: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1460500" y="1119188"/>
            <a:ext cx="9601199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2769">
              <a:solidFill>
                <a:schemeClr val="tx2"/>
              </a:solidFill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1908662" y="1176016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7222" name="Text Box 6"/>
          <p:cNvSpPr txBox="1">
            <a:spLocks noChangeArrowheads="1"/>
          </p:cNvSpPr>
          <p:nvPr/>
        </p:nvSpPr>
        <p:spPr bwMode="auto">
          <a:xfrm>
            <a:off x="2051536" y="1293112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 dirty="0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896288992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137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37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37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37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137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500"/>
                                        <p:tgtEl>
                                          <p:spTgt spid="137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137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3" dur="500"/>
                                        <p:tgtEl>
                                          <p:spTgt spid="137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19" grpId="0" build="p" bldLvl="2" autoUpdateAnimBg="0"/>
      <p:bldP spid="137222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idx="1"/>
          </p:nvPr>
        </p:nvSpPr>
        <p:spPr>
          <a:xfrm>
            <a:off x="1688856" y="2702616"/>
            <a:ext cx="8455269" cy="4029808"/>
          </a:xfrm>
        </p:spPr>
        <p:txBody>
          <a:bodyPr/>
          <a:lstStyle/>
          <a:p>
            <a:pPr marL="329698" indent="-329698"/>
            <a:r>
              <a:rPr lang="en-US" altLang="en-US" dirty="0" smtClean="0"/>
              <a:t>Inner-directed: people believe in controlling outcomes</a:t>
            </a:r>
          </a:p>
          <a:p>
            <a:pPr marL="787613" lvl="1"/>
            <a:r>
              <a:rPr lang="en-US" altLang="en-US" dirty="0" smtClean="0"/>
              <a:t>Includes U.S., Switzerland, Australia, Belgium, Indonesia, Hong Kong, Greece, Singapore, and Japan</a:t>
            </a:r>
          </a:p>
          <a:p>
            <a:pPr marL="329698" indent="-329698"/>
            <a:r>
              <a:rPr lang="en-US" altLang="en-US" dirty="0" smtClean="0"/>
              <a:t>Outer-directed: people believe on letting things take their own course</a:t>
            </a:r>
          </a:p>
          <a:p>
            <a:pPr marL="787613" lvl="1"/>
            <a:r>
              <a:rPr lang="en-US" altLang="en-US" dirty="0" smtClean="0"/>
              <a:t>Includes China and many other Asian countries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1435100" y="1536824"/>
            <a:ext cx="9639299" cy="877148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2769">
              <a:solidFill>
                <a:schemeClr val="tx2"/>
              </a:solidFill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8246" name="Text Box 6"/>
          <p:cNvSpPr txBox="1">
            <a:spLocks noChangeArrowheads="1"/>
          </p:cNvSpPr>
          <p:nvPr/>
        </p:nvSpPr>
        <p:spPr bwMode="auto">
          <a:xfrm>
            <a:off x="2066803" y="1723448"/>
            <a:ext cx="760046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b="1" dirty="0"/>
              <a:t>The </a:t>
            </a:r>
            <a:r>
              <a:rPr lang="en-US" altLang="en-US" sz="2000" b="1" dirty="0" smtClean="0"/>
              <a:t>Environment/</a:t>
            </a:r>
          </a:p>
          <a:p>
            <a:pPr eaLnBrk="1" hangingPunct="1"/>
            <a:r>
              <a:rPr lang="en-US" altLang="en-US" sz="2000" b="1" dirty="0" smtClean="0"/>
              <a:t>Relationship to nature</a:t>
            </a:r>
            <a:endParaRPr lang="en-US" alt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59997280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138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38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38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38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3" grpId="0" build="p" bldLvl="2" autoUpdateAnimBg="0"/>
      <p:bldP spid="138246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models</a:t>
            </a:r>
            <a:br>
              <a:rPr lang="en-GB" dirty="0" smtClean="0"/>
            </a:br>
            <a:r>
              <a:rPr lang="en-GB" dirty="0" smtClean="0"/>
              <a:t>Hall, Hofstede &amp; </a:t>
            </a:r>
            <a:r>
              <a:rPr lang="en-GB" dirty="0" err="1" smtClean="0"/>
              <a:t>Trompenaars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Assuming </a:t>
            </a:r>
            <a:r>
              <a:rPr lang="en-GB" dirty="0"/>
              <a:t>that everyone from a specific cultural background is exactly the same and possesses the same types of values and </a:t>
            </a:r>
            <a:r>
              <a:rPr lang="en-GB" dirty="0" smtClean="0"/>
              <a:t>behavioural </a:t>
            </a:r>
            <a:r>
              <a:rPr lang="en-GB" dirty="0"/>
              <a:t>norms can lead to negative stereotyping.  </a:t>
            </a:r>
            <a:endParaRPr lang="en-GB" dirty="0" smtClean="0"/>
          </a:p>
          <a:p>
            <a:r>
              <a:rPr lang="en-GB" dirty="0" smtClean="0"/>
              <a:t>Always </a:t>
            </a:r>
            <a:r>
              <a:rPr lang="en-GB" dirty="0"/>
              <a:t>remember to treat each and every person as a unique individual, and understand that there are always other factors in life that contribute to how they may perceive things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sz="800" dirty="0" smtClean="0"/>
              <a:t>	(Fromhttp</a:t>
            </a:r>
            <a:r>
              <a:rPr lang="en-GB" sz="800" dirty="0"/>
              <a:t>://</a:t>
            </a:r>
            <a:r>
              <a:rPr lang="en-GB" sz="800" dirty="0" smtClean="0"/>
              <a:t>cultureandbusiness.weebly.com/trompenaars-model.html)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805573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the end of this session you should be aware of Trumpenaars’7 Dimensions of culture and their potential impact on business communication.</a:t>
            </a:r>
          </a:p>
          <a:p>
            <a:r>
              <a:rPr lang="en-GB" dirty="0" smtClean="0"/>
              <a:t>You should also be able to relate these dimensions to </a:t>
            </a:r>
            <a:r>
              <a:rPr lang="en-GB" dirty="0" err="1" smtClean="0"/>
              <a:t>Hofstede’s</a:t>
            </a:r>
            <a:r>
              <a:rPr lang="en-GB" dirty="0" smtClean="0"/>
              <a:t> framework.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99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ctr"/>
            <a:r>
              <a:rPr lang="en-GB" dirty="0" smtClean="0"/>
              <a:t>Slides adapted from: </a:t>
            </a:r>
            <a:r>
              <a:rPr lang="en-US" altLang="en-US" dirty="0" smtClean="0">
                <a:solidFill>
                  <a:schemeClr val="tx2"/>
                </a:solidFill>
              </a:rPr>
              <a:t>R</a:t>
            </a:r>
            <a:r>
              <a:rPr lang="en-US" altLang="en-US" dirty="0">
                <a:solidFill>
                  <a:schemeClr val="tx2"/>
                </a:solidFill>
              </a:rPr>
              <a:t>. Dennis </a:t>
            </a:r>
            <a:r>
              <a:rPr lang="en-US" altLang="en-US" dirty="0" err="1">
                <a:solidFill>
                  <a:schemeClr val="tx2"/>
                </a:solidFill>
              </a:rPr>
              <a:t>Middlemist</a:t>
            </a:r>
            <a:r>
              <a:rPr lang="en-US" altLang="en-US" dirty="0">
                <a:solidFill>
                  <a:schemeClr val="tx2"/>
                </a:solidFill>
              </a:rPr>
              <a:t>, Professor of Management, Colorado State </a:t>
            </a:r>
            <a:r>
              <a:rPr lang="en-US" altLang="en-US" dirty="0" smtClean="0">
                <a:solidFill>
                  <a:schemeClr val="tx2"/>
                </a:solidFill>
              </a:rPr>
              <a:t>University at </a:t>
            </a:r>
            <a:r>
              <a:rPr lang="en-GB" dirty="0"/>
              <a:t>https://faculty.unlv.edu/phelan/MGT480/Lecture%202.ppt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www.mindtools.com/pages/article/seven-dimensions.htm</a:t>
            </a:r>
            <a:endParaRPr lang="en-GB" dirty="0" smtClean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cultureandbusiness.weebly.com/trompenaars-model.html</a:t>
            </a:r>
            <a:endParaRPr lang="en-GB" dirty="0" smtClean="0"/>
          </a:p>
          <a:p>
            <a:r>
              <a:rPr lang="en-GB" dirty="0"/>
              <a:t/>
            </a:r>
            <a:br>
              <a:rPr lang="en-GB" dirty="0"/>
            </a:br>
            <a:endParaRPr lang="en-US" altLang="en-US" dirty="0">
              <a:solidFill>
                <a:schemeClr val="tx2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68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7370" y="0"/>
            <a:ext cx="46972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31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International Business Communication Tutorial 1 (2)</Template>
  <TotalTime>873</TotalTime>
  <Words>989</Words>
  <Application>Microsoft Office PowerPoint</Application>
  <PresentationFormat>Widescreen</PresentationFormat>
  <Paragraphs>131</Paragraphs>
  <Slides>24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Gill Sans MT</vt:lpstr>
      <vt:lpstr>Wingdings 3</vt:lpstr>
      <vt:lpstr>ヒラギノ角ゴ Pro W3</vt:lpstr>
      <vt:lpstr>Gallery</vt:lpstr>
      <vt:lpstr>Cross Cultural Communication</vt:lpstr>
      <vt:lpstr>Previously</vt:lpstr>
      <vt:lpstr>PowerPoint Presentation</vt:lpstr>
      <vt:lpstr>Cross Cultural communication</vt:lpstr>
      <vt:lpstr>PowerPoint Presentation</vt:lpstr>
      <vt:lpstr>PowerPoint Presentation</vt:lpstr>
      <vt:lpstr>PowerPoint Presentation</vt:lpstr>
      <vt:lpstr>PowerPoint Presentation</vt:lpstr>
      <vt:lpstr>Trompenaars and Hampden-Turner’s 7 Dimension of Culture</vt:lpstr>
      <vt:lpstr>Dr Fons Trompenaars on Culture</vt:lpstr>
      <vt:lpstr>Trompenaars’ Cultural Dimensions</vt:lpstr>
      <vt:lpstr>Trompenaars’ Cultural Dimensions</vt:lpstr>
      <vt:lpstr>PowerPoint Presentation</vt:lpstr>
      <vt:lpstr>Trompenaars’ Cultural Dimensions</vt:lpstr>
      <vt:lpstr>Trompenaars’ Cultural Dimensions</vt:lpstr>
      <vt:lpstr>PowerPoint Presentation</vt:lpstr>
      <vt:lpstr>Trompenaars’ Cultural Dimensions</vt:lpstr>
      <vt:lpstr>Trompenaars’ Cultural Dimensions</vt:lpstr>
      <vt:lpstr>Trompenaars’ Cultural Dimensions</vt:lpstr>
      <vt:lpstr>Trompenaars’ Cultural Dimensions</vt:lpstr>
      <vt:lpstr>Cultural models Hall, Hofstede &amp; Trompenaars</vt:lpstr>
      <vt:lpstr>In Summary</vt:lpstr>
      <vt:lpstr>References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 (Week 1)</dc:title>
  <dc:creator>Antje Cockrill</dc:creator>
  <cp:lastModifiedBy>Marie Pitson</cp:lastModifiedBy>
  <cp:revision>17</cp:revision>
  <cp:lastPrinted>2018-10-18T06:31:47Z</cp:lastPrinted>
  <dcterms:created xsi:type="dcterms:W3CDTF">2017-09-25T13:12:20Z</dcterms:created>
  <dcterms:modified xsi:type="dcterms:W3CDTF">2019-12-06T10:02:48Z</dcterms:modified>
</cp:coreProperties>
</file>