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6"/>
  </p:notesMasterIdLst>
  <p:sldIdLst>
    <p:sldId id="256" r:id="rId2"/>
    <p:sldId id="259" r:id="rId3"/>
    <p:sldId id="258" r:id="rId4"/>
    <p:sldId id="257" r:id="rId5"/>
  </p:sldIdLst>
  <p:sldSz cx="12801600" cy="9601200" type="A3"/>
  <p:notesSz cx="6858000" cy="9144000"/>
  <p:defaultText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50"/>
    <p:restoredTop sz="94592"/>
  </p:normalViewPr>
  <p:slideViewPr>
    <p:cSldViewPr snapToGrid="0" snapToObjects="1">
      <p:cViewPr>
        <p:scale>
          <a:sx n="101" d="100"/>
          <a:sy n="101" d="100"/>
        </p:scale>
        <p:origin x="-376" y="-5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75391E-B257-D947-807C-8156964E108B}" type="datetimeFigureOut">
              <a:rPr lang="en-US" smtClean="0"/>
              <a:t>10/15/18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13884D-13DD-D841-BE5E-AD85F8E020CC}" type="slidenum">
              <a:rPr lang="en-US" smtClean="0"/>
              <a:t>‹#›</a:t>
            </a:fld>
            <a:endParaRPr lang="en-US"/>
          </a:p>
        </p:txBody>
      </p:sp>
    </p:spTree>
    <p:extLst>
      <p:ext uri="{BB962C8B-B14F-4D97-AF65-F5344CB8AC3E}">
        <p14:creationId xmlns:p14="http://schemas.microsoft.com/office/powerpoint/2010/main" val="4088535974"/>
      </p:ext>
    </p:extLst>
  </p:cSld>
  <p:clrMap bg1="lt1" tx1="dk1" bg2="lt2" tx2="dk2" accent1="accent1" accent2="accent2" accent3="accent3" accent4="accent4" accent5="accent5" accent6="accent6" hlink="hlink" folHlink="folHlink"/>
  <p:notesStyle>
    <a:lvl1pPr marL="0" algn="l" defTabSz="1280160" rtl="0" eaLnBrk="1" latinLnBrk="0" hangingPunct="1">
      <a:defRPr sz="1680" kern="1200">
        <a:solidFill>
          <a:schemeClr val="tx1"/>
        </a:solidFill>
        <a:latin typeface="+mn-lt"/>
        <a:ea typeface="+mn-ea"/>
        <a:cs typeface="+mn-cs"/>
      </a:defRPr>
    </a:lvl1pPr>
    <a:lvl2pPr marL="640080" algn="l" defTabSz="1280160" rtl="0" eaLnBrk="1" latinLnBrk="0" hangingPunct="1">
      <a:defRPr sz="1680" kern="1200">
        <a:solidFill>
          <a:schemeClr val="tx1"/>
        </a:solidFill>
        <a:latin typeface="+mn-lt"/>
        <a:ea typeface="+mn-ea"/>
        <a:cs typeface="+mn-cs"/>
      </a:defRPr>
    </a:lvl2pPr>
    <a:lvl3pPr marL="1280160" algn="l" defTabSz="1280160" rtl="0" eaLnBrk="1" latinLnBrk="0" hangingPunct="1">
      <a:defRPr sz="1680" kern="1200">
        <a:solidFill>
          <a:schemeClr val="tx1"/>
        </a:solidFill>
        <a:latin typeface="+mn-lt"/>
        <a:ea typeface="+mn-ea"/>
        <a:cs typeface="+mn-cs"/>
      </a:defRPr>
    </a:lvl3pPr>
    <a:lvl4pPr marL="1920240" algn="l" defTabSz="1280160" rtl="0" eaLnBrk="1" latinLnBrk="0" hangingPunct="1">
      <a:defRPr sz="1680" kern="1200">
        <a:solidFill>
          <a:schemeClr val="tx1"/>
        </a:solidFill>
        <a:latin typeface="+mn-lt"/>
        <a:ea typeface="+mn-ea"/>
        <a:cs typeface="+mn-cs"/>
      </a:defRPr>
    </a:lvl4pPr>
    <a:lvl5pPr marL="2560320" algn="l" defTabSz="1280160" rtl="0" eaLnBrk="1" latinLnBrk="0" hangingPunct="1">
      <a:defRPr sz="1680" kern="1200">
        <a:solidFill>
          <a:schemeClr val="tx1"/>
        </a:solidFill>
        <a:latin typeface="+mn-lt"/>
        <a:ea typeface="+mn-ea"/>
        <a:cs typeface="+mn-cs"/>
      </a:defRPr>
    </a:lvl5pPr>
    <a:lvl6pPr marL="3200400" algn="l" defTabSz="1280160" rtl="0" eaLnBrk="1" latinLnBrk="0" hangingPunct="1">
      <a:defRPr sz="1680" kern="1200">
        <a:solidFill>
          <a:schemeClr val="tx1"/>
        </a:solidFill>
        <a:latin typeface="+mn-lt"/>
        <a:ea typeface="+mn-ea"/>
        <a:cs typeface="+mn-cs"/>
      </a:defRPr>
    </a:lvl6pPr>
    <a:lvl7pPr marL="3840480" algn="l" defTabSz="1280160" rtl="0" eaLnBrk="1" latinLnBrk="0" hangingPunct="1">
      <a:defRPr sz="1680" kern="1200">
        <a:solidFill>
          <a:schemeClr val="tx1"/>
        </a:solidFill>
        <a:latin typeface="+mn-lt"/>
        <a:ea typeface="+mn-ea"/>
        <a:cs typeface="+mn-cs"/>
      </a:defRPr>
    </a:lvl7pPr>
    <a:lvl8pPr marL="4480560" algn="l" defTabSz="1280160" rtl="0" eaLnBrk="1" latinLnBrk="0" hangingPunct="1">
      <a:defRPr sz="1680" kern="1200">
        <a:solidFill>
          <a:schemeClr val="tx1"/>
        </a:solidFill>
        <a:latin typeface="+mn-lt"/>
        <a:ea typeface="+mn-ea"/>
        <a:cs typeface="+mn-cs"/>
      </a:defRPr>
    </a:lvl8pPr>
    <a:lvl9pPr marL="5120640" algn="l" defTabSz="1280160" rtl="0" eaLnBrk="1" latinLnBrk="0" hangingPunct="1">
      <a:defRPr sz="168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A13884D-13DD-D841-BE5E-AD85F8E020CC}" type="slidenum">
              <a:rPr lang="en-US" smtClean="0"/>
              <a:t>1</a:t>
            </a:fld>
            <a:endParaRPr lang="en-US"/>
          </a:p>
        </p:txBody>
      </p:sp>
    </p:spTree>
    <p:extLst>
      <p:ext uri="{BB962C8B-B14F-4D97-AF65-F5344CB8AC3E}">
        <p14:creationId xmlns:p14="http://schemas.microsoft.com/office/powerpoint/2010/main" val="3635077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76CB04-4BF1-3E43-8E00-921A18313577}" type="datetimeFigureOut">
              <a:rPr lang="en-US" smtClean="0"/>
              <a:t>10/5/18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76C512-129A-E346-8CA0-1E2A894761BE}" type="slidenum">
              <a:rPr lang="en-US" smtClean="0"/>
              <a:t>‹#›</a:t>
            </a:fld>
            <a:endParaRPr lang="en-US"/>
          </a:p>
        </p:txBody>
      </p:sp>
    </p:spTree>
    <p:extLst>
      <p:ext uri="{BB962C8B-B14F-4D97-AF65-F5344CB8AC3E}">
        <p14:creationId xmlns:p14="http://schemas.microsoft.com/office/powerpoint/2010/main" val="364662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76CB04-4BF1-3E43-8E00-921A18313577}" type="datetimeFigureOut">
              <a:rPr lang="en-US" smtClean="0"/>
              <a:t>10/5/18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76C512-129A-E346-8CA0-1E2A894761BE}" type="slidenum">
              <a:rPr lang="en-US" smtClean="0"/>
              <a:t>‹#›</a:t>
            </a:fld>
            <a:endParaRPr lang="en-US"/>
          </a:p>
        </p:txBody>
      </p:sp>
    </p:spTree>
    <p:extLst>
      <p:ext uri="{BB962C8B-B14F-4D97-AF65-F5344CB8AC3E}">
        <p14:creationId xmlns:p14="http://schemas.microsoft.com/office/powerpoint/2010/main" val="28442734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76CB04-4BF1-3E43-8E00-921A18313577}" type="datetimeFigureOut">
              <a:rPr lang="en-US" smtClean="0"/>
              <a:t>10/5/18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76C512-129A-E346-8CA0-1E2A894761BE}" type="slidenum">
              <a:rPr lang="en-US" smtClean="0"/>
              <a:t>‹#›</a:t>
            </a:fld>
            <a:endParaRPr lang="en-US"/>
          </a:p>
        </p:txBody>
      </p:sp>
    </p:spTree>
    <p:extLst>
      <p:ext uri="{BB962C8B-B14F-4D97-AF65-F5344CB8AC3E}">
        <p14:creationId xmlns:p14="http://schemas.microsoft.com/office/powerpoint/2010/main" val="1077252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76CB04-4BF1-3E43-8E00-921A18313577}" type="datetimeFigureOut">
              <a:rPr lang="en-US" smtClean="0"/>
              <a:t>10/5/18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76C512-129A-E346-8CA0-1E2A894761BE}" type="slidenum">
              <a:rPr lang="en-US" smtClean="0"/>
              <a:t>‹#›</a:t>
            </a:fld>
            <a:endParaRPr lang="en-US"/>
          </a:p>
        </p:txBody>
      </p:sp>
    </p:spTree>
    <p:extLst>
      <p:ext uri="{BB962C8B-B14F-4D97-AF65-F5344CB8AC3E}">
        <p14:creationId xmlns:p14="http://schemas.microsoft.com/office/powerpoint/2010/main" val="2227749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76CB04-4BF1-3E43-8E00-921A18313577}" type="datetimeFigureOut">
              <a:rPr lang="en-US" smtClean="0"/>
              <a:t>10/5/18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B76C512-129A-E346-8CA0-1E2A894761BE}" type="slidenum">
              <a:rPr lang="en-US" smtClean="0"/>
              <a:t>‹#›</a:t>
            </a:fld>
            <a:endParaRPr lang="en-US"/>
          </a:p>
        </p:txBody>
      </p:sp>
    </p:spTree>
    <p:extLst>
      <p:ext uri="{BB962C8B-B14F-4D97-AF65-F5344CB8AC3E}">
        <p14:creationId xmlns:p14="http://schemas.microsoft.com/office/powerpoint/2010/main" val="26112119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76CB04-4BF1-3E43-8E00-921A18313577}" type="datetimeFigureOut">
              <a:rPr lang="en-US" smtClean="0"/>
              <a:t>10/5/18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B76C512-129A-E346-8CA0-1E2A894761BE}" type="slidenum">
              <a:rPr lang="en-US" smtClean="0"/>
              <a:t>‹#›</a:t>
            </a:fld>
            <a:endParaRPr lang="en-US"/>
          </a:p>
        </p:txBody>
      </p:sp>
    </p:spTree>
    <p:extLst>
      <p:ext uri="{BB962C8B-B14F-4D97-AF65-F5344CB8AC3E}">
        <p14:creationId xmlns:p14="http://schemas.microsoft.com/office/powerpoint/2010/main" val="3670400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76CB04-4BF1-3E43-8E00-921A18313577}" type="datetimeFigureOut">
              <a:rPr lang="en-US" smtClean="0"/>
              <a:t>10/5/18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B76C512-129A-E346-8CA0-1E2A894761BE}" type="slidenum">
              <a:rPr lang="en-US" smtClean="0"/>
              <a:t>‹#›</a:t>
            </a:fld>
            <a:endParaRPr lang="en-US"/>
          </a:p>
        </p:txBody>
      </p:sp>
    </p:spTree>
    <p:extLst>
      <p:ext uri="{BB962C8B-B14F-4D97-AF65-F5344CB8AC3E}">
        <p14:creationId xmlns:p14="http://schemas.microsoft.com/office/powerpoint/2010/main" val="23171570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4876CB04-4BF1-3E43-8E00-921A18313577}" type="datetimeFigureOut">
              <a:rPr lang="en-US" smtClean="0"/>
              <a:t>10/5/18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76C512-129A-E346-8CA0-1E2A894761BE}" type="slidenum">
              <a:rPr lang="en-US" smtClean="0"/>
              <a:t>‹#›</a:t>
            </a:fld>
            <a:endParaRPr lang="en-US"/>
          </a:p>
        </p:txBody>
      </p:sp>
    </p:spTree>
    <p:extLst>
      <p:ext uri="{BB962C8B-B14F-4D97-AF65-F5344CB8AC3E}">
        <p14:creationId xmlns:p14="http://schemas.microsoft.com/office/powerpoint/2010/main" val="5394912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4876CB04-4BF1-3E43-8E00-921A18313577}" type="datetimeFigureOut">
              <a:rPr lang="en-US" smtClean="0"/>
              <a:t>10/5/18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B76C512-129A-E346-8CA0-1E2A894761BE}" type="slidenum">
              <a:rPr lang="en-US" smtClean="0"/>
              <a:t>‹#›</a:t>
            </a:fld>
            <a:endParaRPr lang="en-US"/>
          </a:p>
        </p:txBody>
      </p:sp>
    </p:spTree>
    <p:extLst>
      <p:ext uri="{BB962C8B-B14F-4D97-AF65-F5344CB8AC3E}">
        <p14:creationId xmlns:p14="http://schemas.microsoft.com/office/powerpoint/2010/main" val="3821206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76CB04-4BF1-3E43-8E00-921A18313577}" type="datetimeFigureOut">
              <a:rPr lang="en-US" smtClean="0"/>
              <a:t>10/5/18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76C512-129A-E346-8CA0-1E2A894761BE}" type="slidenum">
              <a:rPr lang="en-US" smtClean="0"/>
              <a:t>‹#›</a:t>
            </a:fld>
            <a:endParaRPr lang="en-US"/>
          </a:p>
        </p:txBody>
      </p:sp>
    </p:spTree>
    <p:extLst>
      <p:ext uri="{BB962C8B-B14F-4D97-AF65-F5344CB8AC3E}">
        <p14:creationId xmlns:p14="http://schemas.microsoft.com/office/powerpoint/2010/main" val="14535591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76CB04-4BF1-3E43-8E00-921A18313577}" type="datetimeFigureOut">
              <a:rPr lang="en-US" smtClean="0"/>
              <a:t>10/5/18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B76C512-129A-E346-8CA0-1E2A894761BE}" type="slidenum">
              <a:rPr lang="en-US" smtClean="0"/>
              <a:t>‹#›</a:t>
            </a:fld>
            <a:endParaRPr lang="en-US"/>
          </a:p>
        </p:txBody>
      </p:sp>
    </p:spTree>
    <p:extLst>
      <p:ext uri="{BB962C8B-B14F-4D97-AF65-F5344CB8AC3E}">
        <p14:creationId xmlns:p14="http://schemas.microsoft.com/office/powerpoint/2010/main" val="1711837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4876CB04-4BF1-3E43-8E00-921A18313577}" type="datetimeFigureOut">
              <a:rPr lang="en-US" smtClean="0"/>
              <a:t>10/5/18</a:t>
            </a:fld>
            <a:endParaRPr lang="en-US"/>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5B76C512-129A-E346-8CA0-1E2A894761BE}" type="slidenum">
              <a:rPr lang="en-US" smtClean="0"/>
              <a:t>‹#›</a:t>
            </a:fld>
            <a:endParaRPr lang="en-US"/>
          </a:p>
        </p:txBody>
      </p:sp>
    </p:spTree>
    <p:extLst>
      <p:ext uri="{BB962C8B-B14F-4D97-AF65-F5344CB8AC3E}">
        <p14:creationId xmlns:p14="http://schemas.microsoft.com/office/powerpoint/2010/main" val="303831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downloads.unicef.org.uk/wp-content/uploads/2010/05/UNCRC_united_nations_convention_on_the_rights_of_the_child.pdf?_ga=2.24140921.2128888068.1540995873-892692550.1539015478" TargetMode="External"/><Relationship Id="rId2" Type="http://schemas.openxmlformats.org/officeDocument/2006/relationships/hyperlink" Target="https://beta.gov.wales/sites/default/files/publications/2018-03/special-educational-needs-code-of-practice-for-wales.pdf" TargetMode="External"/><Relationship Id="rId1" Type="http://schemas.openxmlformats.org/officeDocument/2006/relationships/slideLayout" Target="../slideLayouts/slideLayout2.xml"/><Relationship Id="rId5" Type="http://schemas.openxmlformats.org/officeDocument/2006/relationships/hyperlink" Target="https://www.autism.org.uk/about/diagnosis/children.aspx" TargetMode="External"/><Relationship Id="rId4" Type="http://schemas.openxmlformats.org/officeDocument/2006/relationships/hyperlink" Target="https://www.autism.org.uk/about/in-education/extra-help-in-school/wales/sen-statements.aspx"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https://www.childcomwales.org.uk/wp-content/uploads/2017/05/The-Right-Way-Education.pdf" TargetMode="External"/><Relationship Id="rId3" Type="http://schemas.openxmlformats.org/officeDocument/2006/relationships/hyperlink" Target="https://www.savethechildren.org.uk/what-we-do/childrens-rights/united-nations-convention-of-the-rights-of-the-child" TargetMode="External"/><Relationship Id="rId7" Type="http://schemas.openxmlformats.org/officeDocument/2006/relationships/hyperlink" Target="http://www.tandfonline.com/doi/full/10.1080/03004279.2016.1194448?scroll=top&amp;needAccess=true" TargetMode="External"/><Relationship Id="rId2" Type="http://schemas.openxmlformats.org/officeDocument/2006/relationships/hyperlink" Target="https://www.unicef.org.uk/what-we-do/un-convention-child-rights/" TargetMode="External"/><Relationship Id="rId1" Type="http://schemas.openxmlformats.org/officeDocument/2006/relationships/slideLayout" Target="../slideLayouts/slideLayout2.xml"/><Relationship Id="rId6" Type="http://schemas.openxmlformats.org/officeDocument/2006/relationships/hyperlink" Target="https://books.google.co.uk/books?hl=en&amp;lr=&amp;id=nPTkGgsusO4C&amp;oi=fnd&amp;pg=PA71&amp;dq=uncrc+play&amp;ots=k7AyB8yBk6&amp;sig=HWESkTZGvXKfBerckk_LDCyXtU4#v=onepage&amp;q=uncrc%20play&amp;f=false(accessed" TargetMode="External"/><Relationship Id="rId5" Type="http://schemas.openxmlformats.org/officeDocument/2006/relationships/hyperlink" Target="https://gov.wales/topics/people-and-communities/people/children-and-young-people/rights/uncrc/?lang=en" TargetMode="External"/><Relationship Id="rId10" Type="http://schemas.openxmlformats.org/officeDocument/2006/relationships/hyperlink" Target="http://learning.gov.wales/docs/learningwales/publications/140828-foundation-phase-outdoor-learning-handbook-en.pdf" TargetMode="External"/><Relationship Id="rId4" Type="http://schemas.openxmlformats.org/officeDocument/2006/relationships/hyperlink" Target="https://www.unicef.org/crc/index_30229.html" TargetMode="External"/><Relationship Id="rId9" Type="http://schemas.openxmlformats.org/officeDocument/2006/relationships/hyperlink" Target="http://www.childreninwales.org.uk/our-work/disabili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DD0A6-B48F-4B42-864D-6A01C888B917}"/>
              </a:ext>
            </a:extLst>
          </p:cNvPr>
          <p:cNvSpPr>
            <a:spLocks noGrp="1"/>
          </p:cNvSpPr>
          <p:nvPr>
            <p:ph type="ctrTitle"/>
          </p:nvPr>
        </p:nvSpPr>
        <p:spPr>
          <a:xfrm>
            <a:off x="3081866" y="0"/>
            <a:ext cx="6637867" cy="423333"/>
          </a:xfrm>
        </p:spPr>
        <p:txBody>
          <a:bodyPr>
            <a:normAutofit/>
          </a:bodyPr>
          <a:lstStyle/>
          <a:p>
            <a:r>
              <a:rPr lang="en-US" sz="1400" dirty="0"/>
              <a:t>The united nations convention on the rights of the child</a:t>
            </a:r>
          </a:p>
        </p:txBody>
      </p:sp>
      <p:sp>
        <p:nvSpPr>
          <p:cNvPr id="5" name="TextBox 4">
            <a:extLst>
              <a:ext uri="{FF2B5EF4-FFF2-40B4-BE49-F238E27FC236}">
                <a16:creationId xmlns:a16="http://schemas.microsoft.com/office/drawing/2014/main" id="{B9E223E3-9991-E444-874C-D55A25130168}"/>
              </a:ext>
            </a:extLst>
          </p:cNvPr>
          <p:cNvSpPr txBox="1"/>
          <p:nvPr/>
        </p:nvSpPr>
        <p:spPr>
          <a:xfrm>
            <a:off x="609600" y="2959637"/>
            <a:ext cx="5367131" cy="6494085"/>
          </a:xfrm>
          <a:prstGeom prst="rect">
            <a:avLst/>
          </a:prstGeom>
          <a:solidFill>
            <a:schemeClr val="accent1">
              <a:alpha val="18000"/>
            </a:schemeClr>
          </a:solidFill>
          <a:ln>
            <a:solidFill>
              <a:schemeClr val="accent1"/>
            </a:solidFill>
          </a:ln>
        </p:spPr>
        <p:txBody>
          <a:bodyPr wrap="square" rtlCol="0">
            <a:spAutoFit/>
          </a:bodyPr>
          <a:lstStyle/>
          <a:p>
            <a:r>
              <a:rPr lang="en-US" sz="1600" u="sng" dirty="0"/>
              <a:t>Article 3. “All organisations concerned with children should work towards what is best for the child “</a:t>
            </a:r>
          </a:p>
          <a:p>
            <a:endParaRPr lang="en-US" sz="1600" dirty="0"/>
          </a:p>
          <a:p>
            <a:r>
              <a:rPr lang="en-US" sz="1600" dirty="0"/>
              <a:t>-All organisations, including all social welfare institutions, public and private, courts of law, administrative authorities or legislative bodies, the most important consideration is the best interest of the child</a:t>
            </a:r>
          </a:p>
          <a:p>
            <a:r>
              <a:rPr lang="en-US" sz="1600" dirty="0"/>
              <a:t>-States parties undertake to protect the child to ensure their wellbeing,  bearing in mind the rights of the parents or guardians, and shall take all appropriate legislative action or administrative measures with this in mind</a:t>
            </a:r>
          </a:p>
          <a:p>
            <a:r>
              <a:rPr lang="en-US" sz="1600" dirty="0"/>
              <a:t>-States parties shall make sure that all parties responsible for care or safety of children must conform to the standards set out by the authorities, especially in terms of health and safety, competency of staff, numbers of staff, and supervision</a:t>
            </a:r>
          </a:p>
          <a:p>
            <a:endParaRPr lang="en-US" sz="1600" dirty="0"/>
          </a:p>
          <a:p>
            <a:r>
              <a:rPr lang="en-US" sz="1600" dirty="0"/>
              <a:t>Child commission wales (2017) states that policies and legislations have been put in place in wales, underpinned by the UNCRC, the following all set out duties on public authorities and education settings to meet their statutory duties. After the </a:t>
            </a:r>
            <a:r>
              <a:rPr lang="en-GB" sz="1600" dirty="0"/>
              <a:t>The Rights of Children and Young Persons (Wales) Measure 2011 was put in place, the Social Services and Well-being (Wales) Act came into being in 2014 and the Well-being of Future Generations (Wales) Act arrived in 2015.</a:t>
            </a:r>
          </a:p>
          <a:p>
            <a:endParaRPr lang="en-GB" sz="1600" dirty="0"/>
          </a:p>
        </p:txBody>
      </p:sp>
      <p:sp>
        <p:nvSpPr>
          <p:cNvPr id="6" name="TextBox 5">
            <a:extLst>
              <a:ext uri="{FF2B5EF4-FFF2-40B4-BE49-F238E27FC236}">
                <a16:creationId xmlns:a16="http://schemas.microsoft.com/office/drawing/2014/main" id="{B837098E-3F79-9E4C-9667-1D87E9CFF2DB}"/>
              </a:ext>
            </a:extLst>
          </p:cNvPr>
          <p:cNvSpPr txBox="1"/>
          <p:nvPr/>
        </p:nvSpPr>
        <p:spPr>
          <a:xfrm>
            <a:off x="6543675" y="2959637"/>
            <a:ext cx="6038850" cy="6143220"/>
          </a:xfrm>
          <a:prstGeom prst="rect">
            <a:avLst/>
          </a:prstGeom>
          <a:solidFill>
            <a:schemeClr val="accent1">
              <a:alpha val="18000"/>
            </a:schemeClr>
          </a:solidFill>
          <a:ln>
            <a:solidFill>
              <a:schemeClr val="accent1"/>
            </a:solidFill>
          </a:ln>
        </p:spPr>
        <p:txBody>
          <a:bodyPr wrap="square" rtlCol="0">
            <a:spAutoFit/>
          </a:bodyPr>
          <a:lstStyle/>
          <a:p>
            <a:r>
              <a:rPr lang="en-US" sz="1600" u="sng" dirty="0"/>
              <a:t>Article 23. “children who have any kind of disability should have special care and support so they can lead full and independent lives”</a:t>
            </a:r>
          </a:p>
          <a:p>
            <a:endParaRPr lang="en-US" sz="1600" dirty="0"/>
          </a:p>
          <a:p>
            <a:r>
              <a:rPr lang="en-US" sz="1600" dirty="0"/>
              <a:t>-The UNCRC states that a mentally or physically disabled child deserves a full and decent life with an emphasis on dignity, assisting them with self reliance and encouraging active participation in the community</a:t>
            </a:r>
          </a:p>
          <a:p>
            <a:r>
              <a:rPr lang="en-US" sz="1600" dirty="0"/>
              <a:t>-State parties understand that disabled children have a right to special care, and will extend, resources permitting, this extra care to the child and or caregiver, based on circumstance of the family.</a:t>
            </a:r>
          </a:p>
          <a:p>
            <a:r>
              <a:rPr lang="en-US" sz="1600" dirty="0"/>
              <a:t>-The assistance stated above for disabled children should be provided free of charge where possible after looking at finances of the parent or caregiver. It is important to insure that the child has access to education, training, health care services, rehabilitation services, employment assistance, and recreation opportunities suited to the child’s needs and ensuring the child can try to reach his or her fullest potential.</a:t>
            </a:r>
          </a:p>
          <a:p>
            <a:endParaRPr lang="en-US" sz="1600" dirty="0"/>
          </a:p>
          <a:p>
            <a:r>
              <a:rPr lang="en-US" sz="1600" dirty="0"/>
              <a:t>Children In Wales have been working since 1999 to make a difference to the lives of disabled children to ensure that their rights and needs are met. Currant work includes working with professionals to encourage and share good practice, campaigning and developing policies,  </a:t>
            </a:r>
            <a:r>
              <a:rPr lang="en-US" sz="1600" dirty="0" err="1"/>
              <a:t>organising</a:t>
            </a:r>
            <a:r>
              <a:rPr lang="en-US" sz="1600" dirty="0"/>
              <a:t> and delivering training courses relating to disability issues.</a:t>
            </a:r>
          </a:p>
          <a:p>
            <a:endParaRPr lang="en-US" dirty="0"/>
          </a:p>
        </p:txBody>
      </p:sp>
      <p:sp>
        <p:nvSpPr>
          <p:cNvPr id="10" name="TextBox 9">
            <a:extLst>
              <a:ext uri="{FF2B5EF4-FFF2-40B4-BE49-F238E27FC236}">
                <a16:creationId xmlns:a16="http://schemas.microsoft.com/office/drawing/2014/main" id="{53978F29-9868-AA49-BFCD-BE231C4F113F}"/>
              </a:ext>
            </a:extLst>
          </p:cNvPr>
          <p:cNvSpPr txBox="1"/>
          <p:nvPr/>
        </p:nvSpPr>
        <p:spPr>
          <a:xfrm>
            <a:off x="609600" y="423333"/>
            <a:ext cx="11868150" cy="3625608"/>
          </a:xfrm>
          <a:prstGeom prst="rect">
            <a:avLst/>
          </a:prstGeom>
          <a:noFill/>
          <a:ln>
            <a:noFill/>
          </a:ln>
        </p:spPr>
        <p:txBody>
          <a:bodyPr wrap="square" rtlCol="0">
            <a:spAutoFit/>
          </a:bodyPr>
          <a:lstStyle/>
          <a:p>
            <a:r>
              <a:rPr lang="en-US" sz="1400" dirty="0"/>
              <a:t>The UNCRC is a legally binding international agreement setting out the rights of children. The convention has 54 articles which lay out all rights of a child, including civil, political, economic, social and cultural rights. These articles apply to children everywhere, no matter their circumstance, race or background. All rights set out in the convention are equally important, but there are 4 core principles which are : 1.non-discrimination, 2. devotion to the best interests of the child, 3. the right to life survival and development, and 4. respect for the views of the child. The UNCRC was adopted by the UN in 1989, and to date 194 countries have signed up to the UNCRC and are now bound by international law. There are 2 countries have not signed, Somalia and the US</a:t>
            </a:r>
          </a:p>
          <a:p>
            <a:endParaRPr lang="en-US" sz="1400" dirty="0"/>
          </a:p>
          <a:p>
            <a:r>
              <a:rPr lang="en-US" sz="1400" dirty="0"/>
              <a:t>In 1991 the UK agreed to the UNCRC, and in 2004 the welsh government adopted these articles as a basis of policy making for children in wales.</a:t>
            </a:r>
          </a:p>
          <a:p>
            <a:endParaRPr lang="en-US" sz="1400" dirty="0"/>
          </a:p>
          <a:p>
            <a:r>
              <a:rPr lang="en-US" sz="1400" dirty="0"/>
              <a:t>The </a:t>
            </a:r>
            <a:r>
              <a:rPr lang="en-GB" sz="1400" dirty="0"/>
              <a:t>'Rights of Children and Young Persons (Wales) Measure' was put in place in 2011, which placed a duty on welsh ministers to regard the rights and obligations set out in the UNCRC. The measure also required a children's rights scheme to be published in 2012 which set out arrangements of how welsh ministers will put this in place to meet the requirements of the UNCRC. Here are 4 articles examined with examples of how they are being carried out in wales.</a:t>
            </a:r>
          </a:p>
          <a:p>
            <a:endParaRPr lang="en-GB" dirty="0"/>
          </a:p>
          <a:p>
            <a:endParaRPr lang="en-US" dirty="0"/>
          </a:p>
          <a:p>
            <a:r>
              <a:rPr lang="en-US" dirty="0"/>
              <a:t> </a:t>
            </a:r>
          </a:p>
        </p:txBody>
      </p:sp>
    </p:spTree>
    <p:extLst>
      <p:ext uri="{BB962C8B-B14F-4D97-AF65-F5344CB8AC3E}">
        <p14:creationId xmlns:p14="http://schemas.microsoft.com/office/powerpoint/2010/main" val="11155528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43684B-2698-4A4B-90BA-3C594763CD25}"/>
              </a:ext>
            </a:extLst>
          </p:cNvPr>
          <p:cNvSpPr>
            <a:spLocks noGrp="1"/>
          </p:cNvSpPr>
          <p:nvPr>
            <p:ph type="title"/>
          </p:nvPr>
        </p:nvSpPr>
        <p:spPr>
          <a:xfrm>
            <a:off x="880110" y="511177"/>
            <a:ext cx="11041380" cy="1019449"/>
          </a:xfrm>
        </p:spPr>
        <p:txBody>
          <a:bodyPr/>
          <a:lstStyle/>
          <a:p>
            <a:r>
              <a:rPr lang="en-US" dirty="0"/>
              <a:t> </a:t>
            </a:r>
          </a:p>
        </p:txBody>
      </p:sp>
      <p:sp>
        <p:nvSpPr>
          <p:cNvPr id="4" name="TextBox 3">
            <a:extLst>
              <a:ext uri="{FF2B5EF4-FFF2-40B4-BE49-F238E27FC236}">
                <a16:creationId xmlns:a16="http://schemas.microsoft.com/office/drawing/2014/main" id="{65C3F185-396A-5041-937A-1E95F871750D}"/>
              </a:ext>
            </a:extLst>
          </p:cNvPr>
          <p:cNvSpPr txBox="1"/>
          <p:nvPr/>
        </p:nvSpPr>
        <p:spPr>
          <a:xfrm>
            <a:off x="383153" y="292516"/>
            <a:ext cx="5808097" cy="6524863"/>
          </a:xfrm>
          <a:prstGeom prst="rect">
            <a:avLst/>
          </a:prstGeom>
          <a:solidFill>
            <a:schemeClr val="accent1">
              <a:alpha val="18000"/>
            </a:schemeClr>
          </a:solidFill>
          <a:ln>
            <a:solidFill>
              <a:schemeClr val="accent1"/>
            </a:solidFill>
          </a:ln>
        </p:spPr>
        <p:txBody>
          <a:bodyPr wrap="square" rtlCol="0">
            <a:spAutoFit/>
          </a:bodyPr>
          <a:lstStyle/>
          <a:p>
            <a:r>
              <a:rPr lang="en-US" sz="1900" u="sng" dirty="0"/>
              <a:t>Article 31 “All children have a right to relax and play, and to join in a wide range of activities”</a:t>
            </a:r>
          </a:p>
          <a:p>
            <a:endParaRPr lang="en-US" sz="1900" dirty="0"/>
          </a:p>
          <a:p>
            <a:r>
              <a:rPr lang="en-US" sz="1900" dirty="0"/>
              <a:t>-The UNCRC states that all children have rights to rest and play, to be involved in age appropriate recreational activities We shall promote and respect children’s rights to engage freely in cultural life and the arts and we shall encourage the provision of appropriate equal opportunities for all cultural, artistic, recreational and leisure activities.</a:t>
            </a:r>
          </a:p>
          <a:p>
            <a:endParaRPr lang="en-US" sz="1900" dirty="0"/>
          </a:p>
          <a:p>
            <a:r>
              <a:rPr lang="en-US" sz="1900" dirty="0"/>
              <a:t>Despite this article, Davies, R. and Hamilton, P. (2016)</a:t>
            </a:r>
            <a:r>
              <a:rPr lang="en-GB" sz="1900" dirty="0">
                <a:effectLst/>
              </a:rPr>
              <a:t> concluded in their study, </a:t>
            </a:r>
            <a:r>
              <a:rPr lang="en-US" sz="1900" dirty="0"/>
              <a:t>that in wales, although the foundation phase emphasises play, practitioners found that the introduction of the National Literacy and Numeracy Framework has placed an increasing pressure on attainment scores and formal assessment, and less time for play.  Jones P and Walker G (2011) state that ‘despite the ratification of the UNCRC and subsequent national developments in relation to article 31, children’s opportunities to play in the UK have continued to diminish’</a:t>
            </a:r>
          </a:p>
        </p:txBody>
      </p:sp>
      <p:sp>
        <p:nvSpPr>
          <p:cNvPr id="5" name="TextBox 4">
            <a:extLst>
              <a:ext uri="{FF2B5EF4-FFF2-40B4-BE49-F238E27FC236}">
                <a16:creationId xmlns:a16="http://schemas.microsoft.com/office/drawing/2014/main" id="{90A3366F-A8AE-4949-AE2C-F5DD46EC26E4}"/>
              </a:ext>
            </a:extLst>
          </p:cNvPr>
          <p:cNvSpPr txBox="1"/>
          <p:nvPr/>
        </p:nvSpPr>
        <p:spPr>
          <a:xfrm>
            <a:off x="6375400" y="292514"/>
            <a:ext cx="6286500" cy="6620274"/>
          </a:xfrm>
          <a:prstGeom prst="rect">
            <a:avLst/>
          </a:prstGeom>
          <a:solidFill>
            <a:schemeClr val="accent1">
              <a:alpha val="18000"/>
            </a:schemeClr>
          </a:solidFill>
          <a:ln>
            <a:solidFill>
              <a:schemeClr val="accent1"/>
            </a:solidFill>
          </a:ln>
        </p:spPr>
        <p:txBody>
          <a:bodyPr wrap="square" rtlCol="0">
            <a:spAutoFit/>
          </a:bodyPr>
          <a:lstStyle/>
          <a:p>
            <a:r>
              <a:rPr lang="en-US" sz="1900" u="sng" dirty="0"/>
              <a:t>Article 29. “Education should develop each child’s personality and talents to the full.</a:t>
            </a:r>
            <a:r>
              <a:rPr lang="en-GB" sz="1900" u="sng" dirty="0"/>
              <a:t> </a:t>
            </a:r>
          </a:p>
          <a:p>
            <a:endParaRPr lang="en-GB" sz="1900" u="sng" dirty="0"/>
          </a:p>
          <a:p>
            <a:r>
              <a:rPr lang="en-GB" sz="1900" dirty="0"/>
              <a:t>-States parties agree that a child’s education must develop :</a:t>
            </a:r>
          </a:p>
          <a:p>
            <a:r>
              <a:rPr lang="en-GB" sz="1900" dirty="0"/>
              <a:t>-the child’s personality, talents, abilities ( mental and physical) to their fullest potential.</a:t>
            </a:r>
          </a:p>
          <a:p>
            <a:r>
              <a:rPr lang="en-GB" sz="1900" dirty="0"/>
              <a:t>-the respect for human rights and fundamental freedoms, including the principals that make up the UNCRC</a:t>
            </a:r>
          </a:p>
          <a:p>
            <a:r>
              <a:rPr lang="en-GB" sz="1900" dirty="0"/>
              <a:t>-the respect of the child’s parents, cultural identical, language and values</a:t>
            </a:r>
          </a:p>
          <a:p>
            <a:r>
              <a:rPr lang="en-GB" sz="1900" dirty="0"/>
              <a:t>-Education must prepare the child for a responsible life in a free society, encouraging peace, tolerance, gender equality, friendship and diversity,</a:t>
            </a:r>
          </a:p>
          <a:p>
            <a:r>
              <a:rPr lang="en-GB" sz="1900" dirty="0"/>
              <a:t>-the development of respect for the natural environment</a:t>
            </a:r>
          </a:p>
          <a:p>
            <a:endParaRPr lang="en-GB" sz="1900" u="sng" dirty="0"/>
          </a:p>
          <a:p>
            <a:r>
              <a:rPr lang="en-GB" sz="1900" dirty="0"/>
              <a:t>The Welsh assembly government state in their outdoor learning handbook, that the framework for children’s learning outdoors in the foundation phase promotes discovery and independence but also helps children experience aspects such as conservation and sustainability for themselves and develop a love of nature</a:t>
            </a:r>
          </a:p>
          <a:p>
            <a:endParaRPr lang="en-US" u="sng" dirty="0"/>
          </a:p>
        </p:txBody>
      </p:sp>
      <p:sp>
        <p:nvSpPr>
          <p:cNvPr id="8" name="TextBox 7">
            <a:extLst>
              <a:ext uri="{FF2B5EF4-FFF2-40B4-BE49-F238E27FC236}">
                <a16:creationId xmlns:a16="http://schemas.microsoft.com/office/drawing/2014/main" id="{FB01464F-8388-C646-ADA6-2C9821228273}"/>
              </a:ext>
            </a:extLst>
          </p:cNvPr>
          <p:cNvSpPr txBox="1"/>
          <p:nvPr/>
        </p:nvSpPr>
        <p:spPr>
          <a:xfrm>
            <a:off x="11371193" y="7372896"/>
            <a:ext cx="1290707" cy="1487315"/>
          </a:xfrm>
          <a:prstGeom prst="rect">
            <a:avLst/>
          </a:prstGeom>
          <a:solidFill>
            <a:schemeClr val="accent2">
              <a:alpha val="18000"/>
            </a:schemeClr>
          </a:solidFill>
          <a:ln>
            <a:solidFill>
              <a:schemeClr val="accent1"/>
            </a:solidFill>
          </a:ln>
        </p:spPr>
        <p:txBody>
          <a:bodyPr wrap="square" rtlCol="0">
            <a:spAutoFit/>
          </a:bodyPr>
          <a:lstStyle/>
          <a:p>
            <a:endParaRPr lang="en-US" sz="2200" dirty="0"/>
          </a:p>
          <a:p>
            <a:r>
              <a:rPr lang="en-US" sz="2200" dirty="0"/>
              <a:t>Alicia Priestley 1703015</a:t>
            </a:r>
          </a:p>
        </p:txBody>
      </p:sp>
      <p:sp>
        <p:nvSpPr>
          <p:cNvPr id="9" name="TextBox 8">
            <a:extLst>
              <a:ext uri="{FF2B5EF4-FFF2-40B4-BE49-F238E27FC236}">
                <a16:creationId xmlns:a16="http://schemas.microsoft.com/office/drawing/2014/main" id="{144A1E8C-C219-CB40-986E-A42FDC5ACC11}"/>
              </a:ext>
            </a:extLst>
          </p:cNvPr>
          <p:cNvSpPr txBox="1"/>
          <p:nvPr/>
        </p:nvSpPr>
        <p:spPr>
          <a:xfrm>
            <a:off x="383153" y="7029320"/>
            <a:ext cx="10988040" cy="2431435"/>
          </a:xfrm>
          <a:prstGeom prst="rect">
            <a:avLst/>
          </a:prstGeom>
          <a:noFill/>
        </p:spPr>
        <p:txBody>
          <a:bodyPr wrap="square" rtlCol="0">
            <a:spAutoFit/>
          </a:bodyPr>
          <a:lstStyle/>
          <a:p>
            <a:r>
              <a:rPr lang="en-US" sz="1900" dirty="0"/>
              <a:t>In conclusion since the UNCRC was adopted in wales in 2004, it has been the starting point for many schemes, programs and further policies in early years settings. The 4 articles we looked at in further detail empasised children's right to play, the need for schools to help develop the child’s personality and abilities, all organisations concerned with children aim to protect them,  and extra help should be provided free of charge where possible to children with disabilities. Since studies have shown that some of the aspects of the UNCRC are not put in to practice as well as they could be, or are diminishing in the UK, it is even more important for all early years practitioners to understand fully the rights laid out in the UNCRC and put them in to practice as much as possible</a:t>
            </a:r>
          </a:p>
        </p:txBody>
      </p:sp>
    </p:spTree>
    <p:extLst>
      <p:ext uri="{BB962C8B-B14F-4D97-AF65-F5344CB8AC3E}">
        <p14:creationId xmlns:p14="http://schemas.microsoft.com/office/powerpoint/2010/main" val="3639116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AD5FBB-DF25-D442-81FF-5A76CD04BB34}"/>
              </a:ext>
            </a:extLst>
          </p:cNvPr>
          <p:cNvSpPr>
            <a:spLocks noGrp="1"/>
          </p:cNvSpPr>
          <p:nvPr>
            <p:ph type="title"/>
          </p:nvPr>
        </p:nvSpPr>
        <p:spPr>
          <a:xfrm>
            <a:off x="363275" y="0"/>
            <a:ext cx="11921490" cy="1855788"/>
          </a:xfrm>
        </p:spPr>
        <p:txBody>
          <a:bodyPr/>
          <a:lstStyle/>
          <a:p>
            <a:r>
              <a:rPr lang="en-US" dirty="0"/>
              <a:t>Reference list for paired presentation</a:t>
            </a:r>
          </a:p>
        </p:txBody>
      </p:sp>
      <p:sp>
        <p:nvSpPr>
          <p:cNvPr id="4" name="TextBox 3">
            <a:extLst>
              <a:ext uri="{FF2B5EF4-FFF2-40B4-BE49-F238E27FC236}">
                <a16:creationId xmlns:a16="http://schemas.microsoft.com/office/drawing/2014/main" id="{8CF4E909-AAE4-DB4D-A52D-82E9D3D0E809}"/>
              </a:ext>
            </a:extLst>
          </p:cNvPr>
          <p:cNvSpPr txBox="1"/>
          <p:nvPr/>
        </p:nvSpPr>
        <p:spPr>
          <a:xfrm>
            <a:off x="1002712" y="1463902"/>
            <a:ext cx="11478639" cy="7688259"/>
          </a:xfrm>
          <a:prstGeom prst="rect">
            <a:avLst/>
          </a:prstGeom>
          <a:noFill/>
        </p:spPr>
        <p:txBody>
          <a:bodyPr wrap="square" rtlCol="0">
            <a:spAutoFit/>
          </a:bodyPr>
          <a:lstStyle/>
          <a:p>
            <a:r>
              <a:rPr lang="en-US" sz="2200" dirty="0"/>
              <a:t>Welsh Assembly Government ( 2004) Special Educational Needs Code of Practice for Wales. Available at : </a:t>
            </a:r>
            <a:r>
              <a:rPr lang="en-US" sz="2200" dirty="0">
                <a:hlinkClick r:id="rId2"/>
              </a:rPr>
              <a:t>https://beta.gov.wales/sites/default/files/publications/2018-03/special-educational-needs-code-of-practice-for-wales.pdf</a:t>
            </a:r>
            <a:r>
              <a:rPr lang="en-US" sz="2200" dirty="0"/>
              <a:t> (assessed 15th October 2018)</a:t>
            </a:r>
          </a:p>
          <a:p>
            <a:endParaRPr lang="en-US" sz="2200" dirty="0"/>
          </a:p>
          <a:p>
            <a:r>
              <a:rPr lang="en-US" sz="2200" dirty="0"/>
              <a:t>UNICEF (1989 The United Nations Convention on the Rights of the Child. Available at: </a:t>
            </a:r>
            <a:r>
              <a:rPr lang="en-US" sz="2200" dirty="0">
                <a:hlinkClick r:id="rId3"/>
              </a:rPr>
              <a:t>https://downloads.unicef.org.uk/wp-content/uploads/2010/05/UNCRC_united_nations_convention_on_the_rights_of_the_child.pdf?_ga=2.24140921.2128888068.1540995873-892692550.1539015478</a:t>
            </a:r>
            <a:r>
              <a:rPr lang="en-US" sz="2200" dirty="0"/>
              <a:t> ( assessed 1</a:t>
            </a:r>
            <a:r>
              <a:rPr lang="en-US" sz="2200" baseline="30000" dirty="0"/>
              <a:t>st</a:t>
            </a:r>
            <a:r>
              <a:rPr lang="en-US" sz="2200" dirty="0"/>
              <a:t> October 2018</a:t>
            </a:r>
          </a:p>
          <a:p>
            <a:endParaRPr lang="en-US" sz="2200" dirty="0"/>
          </a:p>
          <a:p>
            <a:r>
              <a:rPr lang="en-US" sz="2200" dirty="0"/>
              <a:t>National Autistic Society ( 2016)  Statements of special educational needs in Wales. Available at: </a:t>
            </a:r>
            <a:r>
              <a:rPr lang="en-US" sz="2200" dirty="0">
                <a:hlinkClick r:id="rId4"/>
              </a:rPr>
              <a:t>https://www.autism.org.uk/about/in-education/extra-help-in-school/wales/sen-statements.aspx</a:t>
            </a:r>
            <a:r>
              <a:rPr lang="en-US" sz="2200" dirty="0"/>
              <a:t> ( accessed October 10th 2018)</a:t>
            </a:r>
          </a:p>
          <a:p>
            <a:endParaRPr lang="en-US" sz="2200" dirty="0"/>
          </a:p>
          <a:p>
            <a:r>
              <a:rPr lang="en-US" sz="2200" dirty="0"/>
              <a:t>National Autistic Society ( 2016) Diagnosis for children. Available at: </a:t>
            </a:r>
            <a:r>
              <a:rPr lang="en-US" sz="2200" dirty="0">
                <a:hlinkClick r:id="rId5"/>
              </a:rPr>
              <a:t>https://www.autism.org.uk/about/diagnosis/children.aspx</a:t>
            </a:r>
            <a:r>
              <a:rPr lang="en-US" sz="2200" dirty="0"/>
              <a:t> (Accessed October 10th 2018)</a:t>
            </a:r>
          </a:p>
          <a:p>
            <a:endParaRPr lang="en-US" sz="2200" dirty="0"/>
          </a:p>
          <a:p>
            <a:r>
              <a:rPr lang="en-US" sz="2200" dirty="0"/>
              <a:t>Calder L, Hill V and </a:t>
            </a:r>
            <a:r>
              <a:rPr lang="en-US" sz="2200" dirty="0" err="1"/>
              <a:t>Pellicano</a:t>
            </a:r>
            <a:r>
              <a:rPr lang="en-US" sz="2200" dirty="0"/>
              <a:t> E (2012) ‘sometimes I want to play by myself: understanding what friendship means to children with autism in mainstream primary schools’ </a:t>
            </a:r>
            <a:r>
              <a:rPr lang="en-US" sz="2200" i="1" dirty="0"/>
              <a:t>SAGE Journals</a:t>
            </a:r>
          </a:p>
          <a:p>
            <a:endParaRPr lang="en-US" sz="2200" i="1" dirty="0"/>
          </a:p>
          <a:p>
            <a:r>
              <a:rPr lang="en-US" dirty="0"/>
              <a:t>Guldberg K (2010) ‘Educating children on the autistic spectrum: preconditions for inclusion and  notions of best autism practice in the early years’ </a:t>
            </a:r>
            <a:r>
              <a:rPr lang="en-US" i="1" dirty="0" err="1"/>
              <a:t>wiley</a:t>
            </a:r>
            <a:r>
              <a:rPr lang="en-US" i="1" dirty="0"/>
              <a:t> online library</a:t>
            </a:r>
            <a:endParaRPr lang="en-US" dirty="0"/>
          </a:p>
          <a:p>
            <a:endParaRPr lang="en-US" dirty="0"/>
          </a:p>
        </p:txBody>
      </p:sp>
    </p:spTree>
    <p:extLst>
      <p:ext uri="{BB962C8B-B14F-4D97-AF65-F5344CB8AC3E}">
        <p14:creationId xmlns:p14="http://schemas.microsoft.com/office/powerpoint/2010/main" val="40875903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8C0EF-A278-C242-B19C-126569E2759A}"/>
              </a:ext>
            </a:extLst>
          </p:cNvPr>
          <p:cNvSpPr>
            <a:spLocks noGrp="1"/>
          </p:cNvSpPr>
          <p:nvPr>
            <p:ph type="title"/>
          </p:nvPr>
        </p:nvSpPr>
        <p:spPr/>
        <p:txBody>
          <a:bodyPr/>
          <a:lstStyle/>
          <a:p>
            <a:r>
              <a:rPr lang="en-US" dirty="0"/>
              <a:t>References for Briefing Paper</a:t>
            </a:r>
          </a:p>
        </p:txBody>
      </p:sp>
      <p:sp>
        <p:nvSpPr>
          <p:cNvPr id="3" name="Content Placeholder 2">
            <a:extLst>
              <a:ext uri="{FF2B5EF4-FFF2-40B4-BE49-F238E27FC236}">
                <a16:creationId xmlns:a16="http://schemas.microsoft.com/office/drawing/2014/main" id="{31CB0EC9-3A5D-9848-9812-DF683F4FEEED}"/>
              </a:ext>
            </a:extLst>
          </p:cNvPr>
          <p:cNvSpPr>
            <a:spLocks noGrp="1"/>
          </p:cNvSpPr>
          <p:nvPr>
            <p:ph idx="1"/>
          </p:nvPr>
        </p:nvSpPr>
        <p:spPr>
          <a:xfrm>
            <a:off x="880110" y="2032001"/>
            <a:ext cx="11041380" cy="6615748"/>
          </a:xfrm>
        </p:spPr>
        <p:txBody>
          <a:bodyPr>
            <a:normAutofit fontScale="40000" lnSpcReduction="20000"/>
          </a:bodyPr>
          <a:lstStyle/>
          <a:p>
            <a:r>
              <a:rPr lang="en-US" dirty="0"/>
              <a:t>UNICEF (no date)</a:t>
            </a:r>
            <a:r>
              <a:rPr lang="en-GB" cap="all" dirty="0"/>
              <a:t> HOW WE PROTECT our CHILDREN'S RIGHTS</a:t>
            </a:r>
            <a:r>
              <a:rPr lang="en-US" cap="all" dirty="0"/>
              <a:t>. </a:t>
            </a:r>
            <a:r>
              <a:rPr lang="en-US" dirty="0"/>
              <a:t>Available </a:t>
            </a:r>
            <a:r>
              <a:rPr lang="en-US" dirty="0" err="1"/>
              <a:t>at:</a:t>
            </a:r>
            <a:r>
              <a:rPr lang="en-US" dirty="0" err="1">
                <a:hlinkClick r:id="rId2"/>
              </a:rPr>
              <a:t>https</a:t>
            </a:r>
            <a:r>
              <a:rPr lang="en-US" dirty="0">
                <a:hlinkClick r:id="rId2"/>
              </a:rPr>
              <a:t>://www.unicef.org.uk/what-we-do/un-convention-child-rights/</a:t>
            </a:r>
            <a:r>
              <a:rPr lang="en-US" dirty="0"/>
              <a:t> (accessed October 10</a:t>
            </a:r>
            <a:r>
              <a:rPr lang="en-US" baseline="30000" dirty="0"/>
              <a:t>th</a:t>
            </a:r>
            <a:r>
              <a:rPr lang="en-US" dirty="0"/>
              <a:t> 2018)</a:t>
            </a:r>
          </a:p>
          <a:p>
            <a:r>
              <a:rPr lang="en-US" dirty="0"/>
              <a:t>Save the Children (no date) </a:t>
            </a:r>
            <a:r>
              <a:rPr lang="en-GB" cap="all" dirty="0"/>
              <a:t>UN CONVENTION ON THE RIGHTS OF THE CHILD (UNCRC) </a:t>
            </a:r>
            <a:r>
              <a:rPr lang="en-US" dirty="0"/>
              <a:t>Available </a:t>
            </a:r>
            <a:r>
              <a:rPr lang="en-US" dirty="0" err="1"/>
              <a:t>at:</a:t>
            </a:r>
            <a:r>
              <a:rPr lang="en-US" dirty="0" err="1">
                <a:hlinkClick r:id="rId3"/>
              </a:rPr>
              <a:t>https</a:t>
            </a:r>
            <a:r>
              <a:rPr lang="en-US" dirty="0">
                <a:hlinkClick r:id="rId3"/>
              </a:rPr>
              <a:t>://www.savethechildren.org.uk/what-we-do/childrens-rights/united-nations-convention-of-the-rights-of-the-child</a:t>
            </a:r>
            <a:r>
              <a:rPr lang="en-US" dirty="0"/>
              <a:t> (Accessed October 14</a:t>
            </a:r>
            <a:r>
              <a:rPr lang="en-US" baseline="30000" dirty="0"/>
              <a:t>th</a:t>
            </a:r>
            <a:r>
              <a:rPr lang="en-US" dirty="0"/>
              <a:t> 2018)</a:t>
            </a:r>
          </a:p>
          <a:p>
            <a:r>
              <a:rPr lang="en-US" dirty="0"/>
              <a:t>UNICEF (2005) </a:t>
            </a:r>
            <a:r>
              <a:rPr lang="en-GB" dirty="0"/>
              <a:t>Convention on the Rights of the Child. Available at:</a:t>
            </a:r>
            <a:r>
              <a:rPr lang="en-US" dirty="0">
                <a:hlinkClick r:id="rId4"/>
              </a:rPr>
              <a:t>https://www.unicef.org/crc/index_30229.html</a:t>
            </a:r>
            <a:r>
              <a:rPr lang="en-US" dirty="0"/>
              <a:t>. (Accessed 10th October 2018)</a:t>
            </a:r>
          </a:p>
          <a:p>
            <a:r>
              <a:rPr lang="en-US" dirty="0"/>
              <a:t>Welsh government (2015) </a:t>
            </a:r>
            <a:r>
              <a:rPr lang="en-GB" b="1" dirty="0"/>
              <a:t>United Nations Convention on the Rights of the Child (UNCRC). Available at:</a:t>
            </a:r>
            <a:r>
              <a:rPr lang="en-US" dirty="0">
                <a:hlinkClick r:id="rId5"/>
              </a:rPr>
              <a:t>https://gov.wales/topics/people-and-communities/people/children-and-young-people/rights/uncrc/?lang=en</a:t>
            </a:r>
            <a:r>
              <a:rPr lang="en-US" dirty="0"/>
              <a:t> (accessed 15</a:t>
            </a:r>
            <a:r>
              <a:rPr lang="en-US" baseline="30000" dirty="0"/>
              <a:t>th</a:t>
            </a:r>
            <a:r>
              <a:rPr lang="en-US" dirty="0"/>
              <a:t> October 2018)</a:t>
            </a:r>
          </a:p>
          <a:p>
            <a:r>
              <a:rPr lang="en-US" dirty="0"/>
              <a:t>Jones P and Walker G ( 2011) </a:t>
            </a:r>
            <a:r>
              <a:rPr lang="en-US" dirty="0" err="1"/>
              <a:t>Childrens</a:t>
            </a:r>
            <a:r>
              <a:rPr lang="en-US" dirty="0"/>
              <a:t> rights in practice SAGE publications .Available at: </a:t>
            </a:r>
            <a:r>
              <a:rPr lang="en-US" dirty="0">
                <a:hlinkClick r:id="rId6"/>
              </a:rPr>
              <a:t>https://books.google.co.uk/books?hl=en&amp;lr=&amp;id=nPTkGgsusO4C&amp;oi=fnd&amp;pg=PA71&amp;dq=uncrc+play&amp;ots=k7AyB8yBk6&amp;sig=HWESkTZGvXKfBerckk_LDCyXtU4#v=onepage&amp;q=uncrc%20play&amp;f=false       </a:t>
            </a:r>
            <a:r>
              <a:rPr lang="en-US" dirty="0"/>
              <a:t>( accessed 21</a:t>
            </a:r>
            <a:r>
              <a:rPr lang="en-US" baseline="30000" dirty="0"/>
              <a:t>st</a:t>
            </a:r>
            <a:r>
              <a:rPr lang="en-US" dirty="0"/>
              <a:t> October 2018)</a:t>
            </a:r>
          </a:p>
          <a:p>
            <a:r>
              <a:rPr lang="en-US" b="1" dirty="0"/>
              <a:t>Davies, R. and Hamilton, P. (2016) ‘Assessing learning in the early years’ outdoor classroom: examining challenges in practice,’ </a:t>
            </a:r>
            <a:r>
              <a:rPr lang="en-US" b="1" i="1" dirty="0"/>
              <a:t>Education 3:13: International Journal of Primary, Elementary and Early Years Education, </a:t>
            </a:r>
            <a:r>
              <a:rPr lang="en-US" b="1" dirty="0"/>
              <a:t>pp. 1-13. [On-line]. Available at: </a:t>
            </a:r>
            <a:r>
              <a:rPr lang="en-US" b="1" u="sng" dirty="0">
                <a:hlinkClick r:id="rId7"/>
              </a:rPr>
              <a:t>http://www.tandfonline.com/doi/full/10.1080/03004279.2016.1194448?scroll=top&amp;needAccess=true</a:t>
            </a:r>
            <a:r>
              <a:rPr lang="en-US" b="1" dirty="0"/>
              <a:t> [Accessed: 13</a:t>
            </a:r>
            <a:r>
              <a:rPr lang="en-US" b="1" baseline="30000" dirty="0"/>
              <a:t>th</a:t>
            </a:r>
            <a:r>
              <a:rPr lang="en-US" b="1" dirty="0"/>
              <a:t> October 2018]. </a:t>
            </a:r>
          </a:p>
          <a:p>
            <a:r>
              <a:rPr lang="en-US" b="1" dirty="0"/>
              <a:t>Child Commission Wales (2017) A </a:t>
            </a:r>
            <a:r>
              <a:rPr lang="en-US" b="1" dirty="0" err="1"/>
              <a:t>chnildrens</a:t>
            </a:r>
            <a:r>
              <a:rPr lang="en-US" b="1" dirty="0"/>
              <a:t> rights approach for education in wales. Available at:</a:t>
            </a:r>
            <a:r>
              <a:rPr lang="en-GB" b="1" dirty="0"/>
              <a:t> </a:t>
            </a:r>
            <a:r>
              <a:rPr lang="en-US" dirty="0">
                <a:hlinkClick r:id="rId8"/>
              </a:rPr>
              <a:t>https://www.childcomwales.org.uk/wp-content/uploads/2017/05/The-Right-Way-Education.pdf</a:t>
            </a:r>
            <a:r>
              <a:rPr lang="en-US" dirty="0"/>
              <a:t> (accessed 17th October 2018)</a:t>
            </a:r>
            <a:endParaRPr lang="en-US" dirty="0">
              <a:hlinkClick r:id="rId9"/>
            </a:endParaRPr>
          </a:p>
          <a:p>
            <a:r>
              <a:rPr lang="en-US" dirty="0"/>
              <a:t>Children in wales (2014) Disability. Available </a:t>
            </a:r>
            <a:r>
              <a:rPr lang="en-US" dirty="0" err="1"/>
              <a:t>at:</a:t>
            </a:r>
            <a:r>
              <a:rPr lang="en-US" dirty="0" err="1">
                <a:hlinkClick r:id="rId9"/>
              </a:rPr>
              <a:t>http</a:t>
            </a:r>
            <a:r>
              <a:rPr lang="en-US" dirty="0">
                <a:hlinkClick r:id="rId9"/>
              </a:rPr>
              <a:t>://www.childreninwales.org.uk/our-work/disability/</a:t>
            </a:r>
            <a:r>
              <a:rPr lang="en-US" dirty="0"/>
              <a:t> (accessed 20</a:t>
            </a:r>
            <a:r>
              <a:rPr lang="en-US" baseline="30000" dirty="0"/>
              <a:t>th</a:t>
            </a:r>
            <a:r>
              <a:rPr lang="en-US" dirty="0"/>
              <a:t> October 2018)</a:t>
            </a:r>
          </a:p>
          <a:p>
            <a:r>
              <a:rPr lang="en-US" dirty="0"/>
              <a:t>Welsh Assembly Government (2009) Foundation Phase Outdoor Learning Handbook . available at: </a:t>
            </a:r>
            <a:r>
              <a:rPr lang="en-US" dirty="0">
                <a:hlinkClick r:id="rId10"/>
              </a:rPr>
              <a:t>http://learning.gov.wales/docs/learningwales/publications/140828-foundation-phase-outdoor-learning-handbook-en.pdf</a:t>
            </a:r>
            <a:r>
              <a:rPr lang="en-US" dirty="0"/>
              <a:t> ( accessed 25</a:t>
            </a:r>
            <a:r>
              <a:rPr lang="en-US" baseline="30000" dirty="0"/>
              <a:t>th</a:t>
            </a:r>
            <a:r>
              <a:rPr lang="en-US" dirty="0"/>
              <a:t> October 2018)</a:t>
            </a:r>
          </a:p>
        </p:txBody>
      </p:sp>
    </p:spTree>
    <p:extLst>
      <p:ext uri="{BB962C8B-B14F-4D97-AF65-F5344CB8AC3E}">
        <p14:creationId xmlns:p14="http://schemas.microsoft.com/office/powerpoint/2010/main" val="401288537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40194</TotalTime>
  <Words>1928</Words>
  <Application>Microsoft Macintosh PowerPoint</Application>
  <PresentationFormat>A3 Paper (297x420 mm)</PresentationFormat>
  <Paragraphs>65</Paragraphs>
  <Slides>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Calibri</vt:lpstr>
      <vt:lpstr>Calibri Light</vt:lpstr>
      <vt:lpstr>Office Theme</vt:lpstr>
      <vt:lpstr>The united nations convention on the rights of the child</vt:lpstr>
      <vt:lpstr> </vt:lpstr>
      <vt:lpstr>Reference list for paired presentation</vt:lpstr>
      <vt:lpstr>References for Briefing Paper</vt:lpstr>
    </vt:vector>
  </TitlesOfParts>
  <Company/>
  <LinksUpToDate>false</LinksUpToDate>
  <SharedDoc>false</SharedDoc>
  <HyperlinksChanged>false</HyperlinksChanged>
  <AppVersion>16.0014</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united nations convention on the rights of the child</dc:title>
  <dc:creator>Alicia Priestley (1703015)</dc:creator>
  <cp:lastModifiedBy>Alicia Priestley (1703015)</cp:lastModifiedBy>
  <cp:revision>38</cp:revision>
  <dcterms:created xsi:type="dcterms:W3CDTF">2018-10-05T10:19:50Z</dcterms:created>
  <dcterms:modified xsi:type="dcterms:W3CDTF">2018-11-02T08:14:05Z</dcterms:modified>
</cp:coreProperties>
</file>