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1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74" r:id="rId12"/>
    <p:sldId id="266" r:id="rId13"/>
    <p:sldId id="267" r:id="rId14"/>
    <p:sldId id="268" r:id="rId15"/>
    <p:sldId id="269" r:id="rId16"/>
    <p:sldId id="270" r:id="rId17"/>
  </p:sldIdLst>
  <p:sldSz cx="12192000" cy="6858000"/>
  <p:notesSz cx="6858000" cy="9144000"/>
  <p:defaultTextStyle>
    <a:defPPr>
      <a:defRPr lang="es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22"/>
    <p:restoredTop sz="94684"/>
  </p:normalViewPr>
  <p:slideViewPr>
    <p:cSldViewPr snapToGrid="0">
      <p:cViewPr varScale="1">
        <p:scale>
          <a:sx n="114" d="100"/>
          <a:sy n="114" d="100"/>
        </p:scale>
        <p:origin x="400" y="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GB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7775FF-726B-1C48-9B2C-82A44AA4595E}" type="datetimeFigureOut">
              <a:rPr lang="es-GB" smtClean="0"/>
              <a:t>04/02/2026</a:t>
            </a:fld>
            <a:endParaRPr lang="es-GB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GB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GB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GB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4A4998-9253-EF42-B447-E4918A4ACCBA}" type="slidenum">
              <a:rPr lang="es-GB" smtClean="0"/>
              <a:t>‹Nº›</a:t>
            </a:fld>
            <a:endParaRPr lang="es-GB"/>
          </a:p>
        </p:txBody>
      </p:sp>
    </p:spTree>
    <p:extLst>
      <p:ext uri="{BB962C8B-B14F-4D97-AF65-F5344CB8AC3E}">
        <p14:creationId xmlns:p14="http://schemas.microsoft.com/office/powerpoint/2010/main" val="7019703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“Good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morning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/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afternoon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everyone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name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[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your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name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],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today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I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will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be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presenting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recruitment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development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of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 Junior Project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Coordinator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at </a:t>
            </a:r>
            <a:r>
              <a:rPr lang="es-ES" sz="1100" b="1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Amazon UK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This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presentation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focuses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effective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recruitment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training can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support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individual performance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organisational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success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.”</a:t>
            </a:r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4A4998-9253-EF42-B447-E4918A4ACCBA}" type="slidenum">
              <a:rPr lang="es-GB" smtClean="0"/>
              <a:t>1</a:t>
            </a:fld>
            <a:endParaRPr lang="es-GB"/>
          </a:p>
        </p:txBody>
      </p:sp>
    </p:spTree>
    <p:extLst>
      <p:ext uri="{BB962C8B-B14F-4D97-AF65-F5344CB8AC3E}">
        <p14:creationId xmlns:p14="http://schemas.microsoft.com/office/powerpoint/2010/main" val="5306146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“In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this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presentation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I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will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begin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with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brief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introduction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Amazon UK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selected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job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role.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will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explain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recruitment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process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including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job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analysis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job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description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person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specification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Finally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I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will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discuss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training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development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needs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learning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theories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their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impact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performance,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conclude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presentation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.”</a:t>
            </a:r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4A4998-9253-EF42-B447-E4918A4ACCBA}" type="slidenum">
              <a:rPr lang="es-GB" smtClean="0"/>
              <a:t>2</a:t>
            </a:fld>
            <a:endParaRPr lang="es-GB"/>
          </a:p>
        </p:txBody>
      </p:sp>
    </p:spTree>
    <p:extLst>
      <p:ext uri="{BB962C8B-B14F-4D97-AF65-F5344CB8AC3E}">
        <p14:creationId xmlns:p14="http://schemas.microsoft.com/office/powerpoint/2010/main" val="32482472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“Amazon UK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part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of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 global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organisation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operating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within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e-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commerce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logistics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technology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company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relies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heavily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teamwork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efficiency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innovation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meet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customer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demands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Due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its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fast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-paced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project-driven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environment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effective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recruitment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employee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development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are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essential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smooth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operations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.”</a:t>
            </a:r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4A4998-9253-EF42-B447-E4918A4ACCBA}" type="slidenum">
              <a:rPr lang="es-GB" smtClean="0"/>
              <a:t>3</a:t>
            </a:fld>
            <a:endParaRPr lang="es-GB"/>
          </a:p>
        </p:txBody>
      </p:sp>
    </p:spTree>
    <p:extLst>
      <p:ext uri="{BB962C8B-B14F-4D97-AF65-F5344CB8AC3E}">
        <p14:creationId xmlns:p14="http://schemas.microsoft.com/office/powerpoint/2010/main" val="6822715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Junior Project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Coordinator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entry-level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role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that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supports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project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managers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teams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role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focuses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planning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coordination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communication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monitoring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progress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This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position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important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because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helps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ensure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projects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are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delivered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efficiently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time.”</a:t>
            </a:r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4A4998-9253-EF42-B447-E4918A4ACCBA}" type="slidenum">
              <a:rPr lang="es-GB" smtClean="0"/>
              <a:t>4</a:t>
            </a:fld>
            <a:endParaRPr lang="es-GB"/>
          </a:p>
        </p:txBody>
      </p:sp>
    </p:spTree>
    <p:extLst>
      <p:ext uri="{BB962C8B-B14F-4D97-AF65-F5344CB8AC3E}">
        <p14:creationId xmlns:p14="http://schemas.microsoft.com/office/powerpoint/2010/main" val="31964196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This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slide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outlines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overall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recruitment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process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used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attract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select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right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candidate.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begins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with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identifying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vacancy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conducting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job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analysis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followed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developing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job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documentation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process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moves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into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attracting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applicants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selecting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suitable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candidates,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finally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onboarding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.”</a:t>
            </a:r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4A4998-9253-EF42-B447-E4918A4ACCBA}" type="slidenum">
              <a:rPr lang="es-GB" smtClean="0"/>
              <a:t>5</a:t>
            </a:fld>
            <a:endParaRPr lang="es-GB"/>
          </a:p>
        </p:txBody>
      </p:sp>
    </p:spTree>
    <p:extLst>
      <p:ext uri="{BB962C8B-B14F-4D97-AF65-F5344CB8AC3E}">
        <p14:creationId xmlns:p14="http://schemas.microsoft.com/office/powerpoint/2010/main" val="30562490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“Job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analysis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key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stage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in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recruitment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as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helps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identify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what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role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involves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 Junior Project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Coordinator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this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includes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understanding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tasks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responsibilities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required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skills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Accurate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job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analysis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reduces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risk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of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recruiting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unsuitable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candidates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supports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organisational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performance.”</a:t>
            </a:r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4A4998-9253-EF42-B447-E4918A4ACCBA}" type="slidenum">
              <a:rPr lang="es-GB" smtClean="0"/>
              <a:t>6</a:t>
            </a:fld>
            <a:endParaRPr lang="es-GB"/>
          </a:p>
        </p:txBody>
      </p:sp>
    </p:spTree>
    <p:extLst>
      <p:ext uri="{BB962C8B-B14F-4D97-AF65-F5344CB8AC3E}">
        <p14:creationId xmlns:p14="http://schemas.microsoft.com/office/powerpoint/2010/main" val="29575023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job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description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clearly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outlines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what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role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involves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day-to-day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basis.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this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role,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duties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include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supporting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project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planning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preparing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reports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coordinating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with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teams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clear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job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description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helps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candidates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understand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expectations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supports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fair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recruitment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.”</a:t>
            </a:r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4A4998-9253-EF42-B447-E4918A4ACCBA}" type="slidenum">
              <a:rPr lang="es-GB" smtClean="0"/>
              <a:t>7</a:t>
            </a:fld>
            <a:endParaRPr lang="es-GB"/>
          </a:p>
        </p:txBody>
      </p:sp>
    </p:spTree>
    <p:extLst>
      <p:ext uri="{BB962C8B-B14F-4D97-AF65-F5344CB8AC3E}">
        <p14:creationId xmlns:p14="http://schemas.microsoft.com/office/powerpoint/2010/main" val="18239281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person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specification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focuses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skills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knowledge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behaviours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required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this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role,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strong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organisation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communication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teamwork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and IT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skills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are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essential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person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specification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ensures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candidates are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assessed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objectively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consistently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4A4998-9253-EF42-B447-E4918A4ACCBA}" type="slidenum">
              <a:rPr lang="es-GB" smtClean="0"/>
              <a:t>8</a:t>
            </a:fld>
            <a:endParaRPr lang="es-GB"/>
          </a:p>
        </p:txBody>
      </p:sp>
    </p:spTree>
    <p:extLst>
      <p:ext uri="{BB962C8B-B14F-4D97-AF65-F5344CB8AC3E}">
        <p14:creationId xmlns:p14="http://schemas.microsoft.com/office/powerpoint/2010/main" val="12792638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first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stage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of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selection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involves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online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applications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CV screening.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Candidates are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shortlisted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based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essential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criteria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identified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in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person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specification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This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stage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helps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ensure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fairness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efficiency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while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reducing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unsuitable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applications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early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.”</a:t>
            </a:r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4A4998-9253-EF42-B447-E4918A4ACCBA}" type="slidenum">
              <a:rPr lang="es-GB" smtClean="0"/>
              <a:t>9</a:t>
            </a:fld>
            <a:endParaRPr lang="es-GB"/>
          </a:p>
        </p:txBody>
      </p:sp>
    </p:spTree>
    <p:extLst>
      <p:ext uri="{BB962C8B-B14F-4D97-AF65-F5344CB8AC3E}">
        <p14:creationId xmlns:p14="http://schemas.microsoft.com/office/powerpoint/2010/main" val="11384587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“In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second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stage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shortlisted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candidates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attend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structured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interviews.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Competency-based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scenario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questions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assess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communication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teamwork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problem-solving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skills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Final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decisions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are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based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overall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suitability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role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organisational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needs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4A4998-9253-EF42-B447-E4918A4ACCBA}" type="slidenum">
              <a:rPr lang="es-GB" smtClean="0"/>
              <a:t>10</a:t>
            </a:fld>
            <a:endParaRPr lang="es-GB"/>
          </a:p>
        </p:txBody>
      </p:sp>
    </p:spTree>
    <p:extLst>
      <p:ext uri="{BB962C8B-B14F-4D97-AF65-F5344CB8AC3E}">
        <p14:creationId xmlns:p14="http://schemas.microsoft.com/office/powerpoint/2010/main" val="26039312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Once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recruited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training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essential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support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new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employee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Key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areas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include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induction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project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coordination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skills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communication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and IT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systems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training.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These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development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activities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help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employees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perform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effectively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adapt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workplace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.”</a:t>
            </a:r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4A4998-9253-EF42-B447-E4918A4ACCBA}" type="slidenum">
              <a:rPr lang="es-GB" smtClean="0"/>
              <a:t>11</a:t>
            </a:fld>
            <a:endParaRPr lang="es-GB"/>
          </a:p>
        </p:txBody>
      </p:sp>
    </p:spTree>
    <p:extLst>
      <p:ext uri="{BB962C8B-B14F-4D97-AF65-F5344CB8AC3E}">
        <p14:creationId xmlns:p14="http://schemas.microsoft.com/office/powerpoint/2010/main" val="3825522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Different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learning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theories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support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effective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training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delivery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Behaviourist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approaches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use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feedback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reinforcement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Cognitivist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learning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focuses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understanding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processes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problem-solving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Experiential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learning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allows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employees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learn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through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real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project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experience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reflection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4A4998-9253-EF42-B447-E4918A4ACCBA}" type="slidenum">
              <a:rPr lang="es-GB" smtClean="0"/>
              <a:t>12</a:t>
            </a:fld>
            <a:endParaRPr lang="es-GB"/>
          </a:p>
        </p:txBody>
      </p:sp>
    </p:spTree>
    <p:extLst>
      <p:ext uri="{BB962C8B-B14F-4D97-AF65-F5344CB8AC3E}">
        <p14:creationId xmlns:p14="http://schemas.microsoft.com/office/powerpoint/2010/main" val="29922265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Effective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training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improves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individual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confidence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accuracy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productivity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also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enhances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teamwork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reduces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project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delays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At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organisational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level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this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leads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improved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efficiency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employee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motivation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long-term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performance.”</a:t>
            </a:r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4A4998-9253-EF42-B447-E4918A4ACCBA}" type="slidenum">
              <a:rPr lang="es-GB" smtClean="0"/>
              <a:t>13</a:t>
            </a:fld>
            <a:endParaRPr lang="es-GB"/>
          </a:p>
        </p:txBody>
      </p:sp>
    </p:spTree>
    <p:extLst>
      <p:ext uri="{BB962C8B-B14F-4D97-AF65-F5344CB8AC3E}">
        <p14:creationId xmlns:p14="http://schemas.microsoft.com/office/powerpoint/2010/main" val="20118444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“In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conclusion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structured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recruitment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essential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selecting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right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candidate.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Job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analysis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job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descriptions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fair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selection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methods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improve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recruitment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outcomes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This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ensures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organisation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appoints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employees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who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can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contribute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effectively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.”</a:t>
            </a:r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4A4998-9253-EF42-B447-E4918A4ACCBA}" type="slidenum">
              <a:rPr lang="es-GB" smtClean="0"/>
              <a:t>14</a:t>
            </a:fld>
            <a:endParaRPr lang="es-GB"/>
          </a:p>
        </p:txBody>
      </p:sp>
    </p:spTree>
    <p:extLst>
      <p:ext uri="{BB962C8B-B14F-4D97-AF65-F5344CB8AC3E}">
        <p14:creationId xmlns:p14="http://schemas.microsoft.com/office/powerpoint/2010/main" val="377678181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“Training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development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play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 vital role in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supporting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employee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performance.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Applying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learning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theories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helps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maximise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learning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effectiveness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Overall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investing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in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employee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development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supports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sustainable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organisational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success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4A4998-9253-EF42-B447-E4918A4ACCBA}" type="slidenum">
              <a:rPr lang="es-GB" smtClean="0"/>
              <a:t>15</a:t>
            </a:fld>
            <a:endParaRPr lang="es-GB"/>
          </a:p>
        </p:txBody>
      </p:sp>
    </p:spTree>
    <p:extLst>
      <p:ext uri="{BB962C8B-B14F-4D97-AF65-F5344CB8AC3E}">
        <p14:creationId xmlns:p14="http://schemas.microsoft.com/office/powerpoint/2010/main" val="15718761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This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slide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lists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academic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professional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sources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used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support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presentation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b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These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sources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informed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recruitment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process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learning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theories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and HR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practices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s-ES" sz="1100" b="0" i="0" u="none" strike="noStrike" kern="12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discussed</a:t>
            </a:r>
            <a:r>
              <a:rPr lang="es-ES" sz="11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.”</a:t>
            </a:r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4A4998-9253-EF42-B447-E4918A4ACCBA}" type="slidenum">
              <a:rPr lang="es-GB" smtClean="0"/>
              <a:t>16</a:t>
            </a:fld>
            <a:endParaRPr lang="es-GB"/>
          </a:p>
        </p:txBody>
      </p:sp>
    </p:spTree>
    <p:extLst>
      <p:ext uri="{BB962C8B-B14F-4D97-AF65-F5344CB8AC3E}">
        <p14:creationId xmlns:p14="http://schemas.microsoft.com/office/powerpoint/2010/main" val="21012637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972629"/>
            <a:ext cx="11460480" cy="48037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67B50E4-2343-4B20-80BE-1605C97DFB16}" type="datetime1">
              <a:rPr lang="en-US" smtClean="0"/>
              <a:t>2/4/26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4618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2DE44A-7CD8-4860-9BDC-2BE4C911F6D0}" type="datetime1">
              <a:rPr lang="en-US" smtClean="0"/>
              <a:t>2/4/26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430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96" y="1129554"/>
            <a:ext cx="4361688" cy="347523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54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8897" y="4731335"/>
            <a:ext cx="4206240" cy="118458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58495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68895" y="6453002"/>
            <a:ext cx="170762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38EAEAF-D16E-446F-97F9-D23FB245CB45}" type="datetime1">
              <a:rPr lang="en-US" smtClean="0"/>
              <a:t>2/4/26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75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411480"/>
            <a:ext cx="4654296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2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4873752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596128" y="0"/>
            <a:ext cx="659587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37160" y="6453002"/>
            <a:ext cx="1951777" cy="365125"/>
          </a:xfrm>
        </p:spPr>
        <p:txBody>
          <a:bodyPr/>
          <a:lstStyle/>
          <a:p>
            <a:fld id="{782E7A21-5BA8-4C4C-9705-3A1EA342AD8A}" type="datetime1">
              <a:rPr lang="en-US" smtClean="0"/>
              <a:t>2/4/26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2088937" y="6453002"/>
            <a:ext cx="280540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844578" y="64530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286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548642"/>
            <a:ext cx="7478991" cy="363579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0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73553"/>
            <a:ext cx="6655522" cy="154533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2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E73BE-5F1F-40EF-8F67-E3F24D65884D}" type="datetime1">
              <a:rPr lang="en-US" smtClean="0"/>
              <a:t>2/4/26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585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008" y="854239"/>
            <a:ext cx="7876287" cy="359262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368" y="4617138"/>
            <a:ext cx="7375466" cy="101498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68EF1-668D-4AD0-8652-1F3B3622EDC2}" type="datetime1">
              <a:rPr lang="en-US" smtClean="0"/>
              <a:t>2/4/26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945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318302"/>
            <a:ext cx="8229600" cy="2621154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03964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5609F-9B5B-4E29-8DB1-457A85E01A27}" type="datetime1">
              <a:rPr lang="en-US" smtClean="0"/>
              <a:t>2/4/26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036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320" y="1801368"/>
            <a:ext cx="7772400" cy="4572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4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0DE37-B9D6-425C-B79B-6C6DFFBD0DA2}" type="datetime1">
              <a:rPr lang="en-US" smtClean="0"/>
              <a:t>2/4/26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5188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64108"/>
            <a:ext cx="8467558" cy="155448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2333860"/>
            <a:ext cx="8467558" cy="368990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/>
            </a:lvl1pPr>
            <a:lvl2pPr marL="685800" indent="-457200">
              <a:buFont typeface="+mj-lt"/>
              <a:buAutoNum type="arabicPeriod"/>
              <a:defRPr sz="2000"/>
            </a:lvl2pPr>
            <a:lvl3pPr marL="800100" indent="-342900">
              <a:buFont typeface="+mj-lt"/>
              <a:buAutoNum type="arabicPeriod"/>
              <a:defRPr sz="1800"/>
            </a:lvl3pPr>
            <a:lvl4pPr marL="1028700" indent="-342900">
              <a:buFont typeface="+mj-lt"/>
              <a:buAutoNum type="arabicPeriod"/>
              <a:defRPr sz="16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5B0EE-4023-4E3C-8875-10AA631453CF}" type="datetime1">
              <a:rPr lang="en-US" smtClean="0"/>
              <a:t>2/4/26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1363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161288"/>
            <a:ext cx="4663440" cy="155448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609904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0" y="2825496"/>
            <a:ext cx="4663440" cy="3337560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57999" y="6453002"/>
            <a:ext cx="1996689" cy="365125"/>
          </a:xfrm>
        </p:spPr>
        <p:txBody>
          <a:bodyPr/>
          <a:lstStyle/>
          <a:p>
            <a:fld id="{CE6CA204-B091-40ED-8158-331EE628B522}" type="datetime1">
              <a:rPr lang="en-US" smtClean="0"/>
              <a:t>2/4/26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8231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385975"/>
            <a:ext cx="4325112" cy="24547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92F09-9D88-4105-92F6-7298804EAA90}" type="datetime1">
              <a:rPr lang="en-US" smtClean="0"/>
              <a:t>2/4/26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3307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4F96-061D-4D71-97A2-2371A43FDE7C}" type="datetime1">
              <a:rPr lang="en-US" smtClean="0"/>
              <a:t>2/4/26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5257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537853"/>
            <a:ext cx="4145582" cy="46388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538288"/>
            <a:ext cx="5681662" cy="48180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FE133-02A7-439F-9131-2680F754099D}" type="datetime1">
              <a:rPr lang="en-US" smtClean="0"/>
              <a:t>2/4/26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4141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877456"/>
            <a:ext cx="4142232" cy="49406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77456"/>
            <a:ext cx="6159500" cy="53908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BF7DD-C7D0-4333-B18D-CCAF5427F9DD}" type="datetime1">
              <a:rPr lang="en-US" smtClean="0"/>
              <a:t>2/4/26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2793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3" y="548639"/>
            <a:ext cx="3494314" cy="5719639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549274"/>
            <a:ext cx="7315200" cy="58064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15979-091A-4302-A385-56FC1CE52E32}" type="datetime1">
              <a:rPr lang="en-US" smtClean="0"/>
              <a:t>2/4/26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116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8937" y="548640"/>
            <a:ext cx="6093225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38937" y="1828800"/>
            <a:ext cx="6071616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538937" y="6453002"/>
            <a:ext cx="3337584" cy="365125"/>
          </a:xfrm>
        </p:spPr>
        <p:txBody>
          <a:bodyPr/>
          <a:lstStyle/>
          <a:p>
            <a:fld id="{7836D543-476D-434F-B209-1A114B2E3F04}" type="datetime1">
              <a:rPr lang="en-US" smtClean="0"/>
              <a:t>2/4/26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74688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6135624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1828800"/>
            <a:ext cx="6135624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83DD0F20-7689-42E6-8664-6AA00B79F132}" type="datetime1">
              <a:rPr lang="en-US" smtClean="0"/>
              <a:t>2/4/26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50591" y="6453002"/>
            <a:ext cx="280540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706232" y="64530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0979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5736" y="320040"/>
            <a:ext cx="685800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45736" y="1380744"/>
            <a:ext cx="685800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745736" y="6453002"/>
            <a:ext cx="3494314" cy="365125"/>
          </a:xfrm>
        </p:spPr>
        <p:txBody>
          <a:bodyPr/>
          <a:lstStyle/>
          <a:p>
            <a:fld id="{30F2F577-5BDA-4749-9F3F-0D340DC0D6A8}" type="datetime1">
              <a:rPr lang="en-US" smtClean="0"/>
              <a:t>2/4/26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9309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320040"/>
            <a:ext cx="685800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380744"/>
            <a:ext cx="685800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C9378AD-A6D7-4162-BB5C-47C49B2E145B}" type="datetime1">
              <a:rPr lang="en-US" smtClean="0"/>
              <a:t>2/4/26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6453002"/>
            <a:ext cx="280540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4530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9538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3808" y="584339"/>
            <a:ext cx="436168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61150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53745" y="2212975"/>
            <a:ext cx="4362450" cy="40957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453002"/>
            <a:ext cx="1622776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67B65D3-547A-48A8-9F1F-13ED0B55ACC6}" type="datetime1">
              <a:rPr lang="en-US" smtClean="0"/>
              <a:t>2/4/26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6817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3413"/>
            <a:ext cx="436168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2212975"/>
            <a:ext cx="4360863" cy="40957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2031073" cy="365125"/>
          </a:xfrm>
        </p:spPr>
        <p:txBody>
          <a:bodyPr/>
          <a:lstStyle/>
          <a:p>
            <a:fld id="{76A7CFE7-E645-4439-AA6B-DA8CF856D63E}" type="datetime1">
              <a:rPr lang="en-US" smtClean="0"/>
              <a:t>2/4/26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2046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553" y="320040"/>
            <a:ext cx="4522936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0"/>
            <a:ext cx="649224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04888" y="1380744"/>
            <a:ext cx="4512601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04491" y="6453002"/>
            <a:ext cx="1772029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8B2C0DB-994F-48B0-91F4-5F06C3B86E32}" type="datetime1">
              <a:rPr lang="en-US" smtClean="0"/>
              <a:t>2/4/26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4355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20040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1380744"/>
            <a:ext cx="457200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2031073" cy="365125"/>
          </a:xfrm>
        </p:spPr>
        <p:txBody>
          <a:bodyPr/>
          <a:lstStyle/>
          <a:p>
            <a:fld id="{D3F6A089-BE3E-4BB0-98EE-FDF712FF3613}" type="datetime1">
              <a:rPr lang="en-US" smtClean="0"/>
              <a:t>2/4/26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826435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3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8414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2790" y="2212975"/>
            <a:ext cx="3401568" cy="40957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212663" y="6453002"/>
            <a:ext cx="922372" cy="365125"/>
          </a:xfrm>
        </p:spPr>
        <p:txBody>
          <a:bodyPr/>
          <a:lstStyle/>
          <a:p>
            <a:fld id="{AC101298-AE91-4071-9C72-5A98117ABE14}" type="datetime1">
              <a:rPr lang="en-US" smtClean="0"/>
              <a:t>2/4/26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135035" y="6453002"/>
            <a:ext cx="2546891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552691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2212975"/>
            <a:ext cx="3401568" cy="40957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1067625" cy="365125"/>
          </a:xfrm>
        </p:spPr>
        <p:txBody>
          <a:bodyPr/>
          <a:lstStyle/>
          <a:p>
            <a:fld id="{EABE4333-790C-44CD-B503-F52418ED809A}" type="datetime1">
              <a:rPr lang="en-US" smtClean="0"/>
              <a:t>2/4/26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61780" y="0"/>
            <a:ext cx="743021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04785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0426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9250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3102" y="1078992"/>
            <a:ext cx="3273552" cy="1942773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78136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440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43102" y="6453002"/>
            <a:ext cx="1003659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2397CCD-8E49-4379-8DCB-9F17CAEDFC10}" type="datetime1">
              <a:rPr lang="en-US" smtClean="0"/>
              <a:t>2/4/26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46761" y="6453002"/>
            <a:ext cx="233516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290774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146F6-C62B-441B-BAD2-D550454B4D53}" type="datetime1">
              <a:rPr lang="en-US" smtClean="0"/>
              <a:t>2/4/26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46422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83A68-D563-4FD5-B11F-54F8D5F1E37F}" type="datetime1">
              <a:rPr lang="en-US" smtClean="0"/>
              <a:t>2/4/26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5242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307973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59778"/>
            <a:ext cx="3494314" cy="365125"/>
          </a:xfrm>
        </p:spPr>
        <p:txBody>
          <a:bodyPr/>
          <a:lstStyle/>
          <a:p>
            <a:fld id="{3148FABB-02FF-476F-AB37-BDD0E354E780}" type="datetime1">
              <a:rPr lang="en-US" smtClean="0"/>
              <a:t>2/4/26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59778"/>
            <a:ext cx="280540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59778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53720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03504"/>
            <a:ext cx="10972802" cy="970463"/>
          </a:xfrm>
        </p:spPr>
        <p:txBody>
          <a:bodyPr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12645" y="1828800"/>
            <a:ext cx="6172200" cy="442569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27395" y="1828800"/>
            <a:ext cx="4251960" cy="442887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428D3-736A-4038-886C-8BF662AA2745}" type="datetime1">
              <a:rPr lang="en-US" smtClean="0"/>
              <a:t>2/4/26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22203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3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12648" y="2290890"/>
            <a:ext cx="4672584" cy="404164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1DDEB-9B85-4E99-8A3D-ABE66C6280C3}" type="datetime1">
              <a:rPr lang="en-US" smtClean="0"/>
              <a:t>2/4/26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812793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50217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1" y="2295144"/>
            <a:ext cx="3490176" cy="404164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16500" y="549275"/>
            <a:ext cx="6561138" cy="57594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65DCA-443F-4667-9ED1-418507CE45A8}" type="datetime1">
              <a:rPr lang="en-US" smtClean="0"/>
              <a:t>2/4/26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895369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944" y="4718304"/>
            <a:ext cx="5897880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b="0" dirty="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9496" y="603503"/>
            <a:ext cx="10826496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lang="en-US" sz="23200" b="1" dirty="0">
                <a:solidFill>
                  <a:schemeClr val="accent1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1557D-4816-44D0-B6EE-6CAC6E30B54D}" type="datetime1">
              <a:rPr lang="en-US" smtClean="0"/>
              <a:t>2/4/26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95460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40079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1">
                <a:solidFill>
                  <a:schemeClr val="accent1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F872E-5ED2-46B0-83A4-0C1AF0E0D91C}" type="datetime1">
              <a:rPr lang="en-US" smtClean="0"/>
              <a:t>2/4/26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13818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4B1ECB8-9E10-D2F3-E361-7D268551E2E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40079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18575-0C6E-47B4-936E-32183810D7BF}" type="datetime1">
              <a:rPr lang="en-US" smtClean="0"/>
              <a:t>2/4/26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8866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29FB5-1C86-423F-AEAA-2683840666C3}" type="datetime1">
              <a:rPr lang="en-US" smtClean="0"/>
              <a:t>2/4/26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‹Nº›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30936"/>
            <a:ext cx="8266176" cy="560527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5400" b="1"/>
            </a:lvl1pPr>
            <a:lvl2pPr marL="228600" indent="0">
              <a:lnSpc>
                <a:spcPct val="100000"/>
              </a:lnSpc>
              <a:buNone/>
              <a:defRPr sz="4800" b="1"/>
            </a:lvl2pPr>
            <a:lvl3pPr marL="457200" indent="0">
              <a:lnSpc>
                <a:spcPct val="100000"/>
              </a:lnSpc>
              <a:buNone/>
              <a:defRPr sz="4400" b="1"/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4366160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CB4E-88AF-46AC-B7C5-30308F179659}" type="datetime1">
              <a:rPr lang="en-US" smtClean="0"/>
              <a:t>2/4/26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‹Nº›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929384"/>
            <a:ext cx="8266176" cy="4142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065939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915B6-CC2A-4462-A7E5-B3080DF8F97D}" type="datetime1">
              <a:rPr lang="en-US" smtClean="0"/>
              <a:t>2/4/26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‹Nº›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8266176" cy="5605272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628137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8" y="5431536"/>
            <a:ext cx="9021471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188720"/>
            <a:ext cx="9198864" cy="365760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188F7-A494-4EEB-A53D-2B97B1D4CD3C}" type="datetime1">
              <a:rPr lang="en-US" smtClean="0"/>
              <a:t>2/4/26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06772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6DECC02-1725-49EE-C93B-A4C2C4049458}"/>
              </a:ext>
            </a:extLst>
          </p:cNvPr>
          <p:cNvSpPr/>
          <p:nvPr/>
        </p:nvSpPr>
        <p:spPr>
          <a:xfrm>
            <a:off x="0" y="1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9" y="5349240"/>
            <a:ext cx="9043416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344168"/>
            <a:ext cx="9198864" cy="329184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06BC0-1562-42E5-89A2-925CA193C8A6}" type="datetime1">
              <a:rPr lang="en-US" smtClean="0"/>
              <a:t>2/4/26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6472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0041" y="56692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097280"/>
            <a:ext cx="8961120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20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F376A-778D-45CF-8340-DB03B2DA6A3E}" type="datetime1">
              <a:rPr lang="en-US" smtClean="0"/>
              <a:t>2/4/26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33672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2775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DFF5A-622E-43FE-9EE9-BAAB78AB2046}" type="datetime1">
              <a:rPr lang="en-US" smtClean="0"/>
              <a:t>2/4/26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667552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" y="2387600"/>
            <a:ext cx="5157788" cy="37639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2387600"/>
            <a:ext cx="5183188" cy="37639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5C09E-FF30-4AA0-A227-171955622259}" type="datetime1">
              <a:rPr lang="en-US" smtClean="0"/>
              <a:t>2/4/26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56632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279FF-407B-4B41-9E69-DE66ED04A328}" type="datetime1">
              <a:rPr lang="en-US" smtClean="0"/>
              <a:t>2/4/26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571907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3E812-757D-4139-AF81-227C72D4B544}" type="datetime1">
              <a:rPr lang="en-US" smtClean="0"/>
              <a:t>2/4/26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018663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5"/>
            <a:ext cx="6440258" cy="5755109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6A7E1-C424-43A5-938A-12DEC0A1D59D}" type="datetime1">
              <a:rPr lang="en-US" smtClean="0"/>
              <a:t>2/4/26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48574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063319" y="557784"/>
            <a:ext cx="6519080" cy="5779007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C4FC2-B89B-4919-A96B-662A3584681C}" type="datetime1">
              <a:rPr lang="en-US" smtClean="0"/>
              <a:t>2/4/26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96332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6" y="1847088"/>
            <a:ext cx="10888473" cy="1133856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594099"/>
            <a:ext cx="10890374" cy="27432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BE51-D660-433D-AABA-154BE028E64E}" type="datetime1">
              <a:rPr lang="en-US" smtClean="0"/>
              <a:t>2/4/26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18745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627318"/>
            <a:ext cx="8430767" cy="184202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3622674"/>
            <a:ext cx="8430639" cy="127961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228600" indent="0">
              <a:buNone/>
              <a:defRPr sz="2000"/>
            </a:lvl2pPr>
            <a:lvl3pPr marL="457200" indent="0">
              <a:buNone/>
              <a:defRPr sz="1800"/>
            </a:lvl3pPr>
            <a:lvl4pPr marL="685800" indent="0">
              <a:buNone/>
              <a:defRPr sz="16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1F76E-6064-4431-B5C4-29A511725BCF}" type="datetime1">
              <a:rPr lang="en-US" smtClean="0"/>
              <a:t>2/4/26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5632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5EE9E671-1C83-40F7-9D33-FE8AAC7F721F}" type="datetime1">
              <a:rPr lang="en-US" smtClean="0"/>
              <a:t>2/4/26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511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  <p:sldLayoutId id="2147483713" r:id="rId13"/>
    <p:sldLayoutId id="2147483714" r:id="rId14"/>
    <p:sldLayoutId id="2147483715" r:id="rId15"/>
    <p:sldLayoutId id="2147483716" r:id="rId16"/>
    <p:sldLayoutId id="2147483717" r:id="rId17"/>
    <p:sldLayoutId id="2147483718" r:id="rId18"/>
    <p:sldLayoutId id="2147483719" r:id="rId19"/>
    <p:sldLayoutId id="2147483720" r:id="rId20"/>
    <p:sldLayoutId id="2147483721" r:id="rId21"/>
    <p:sldLayoutId id="2147483722" r:id="rId22"/>
    <p:sldLayoutId id="2147483723" r:id="rId23"/>
    <p:sldLayoutId id="2147483724" r:id="rId24"/>
    <p:sldLayoutId id="2147483725" r:id="rId25"/>
    <p:sldLayoutId id="2147483726" r:id="rId26"/>
    <p:sldLayoutId id="2147483727" r:id="rId27"/>
    <p:sldLayoutId id="2147483728" r:id="rId28"/>
    <p:sldLayoutId id="2147483729" r:id="rId29"/>
    <p:sldLayoutId id="2147483730" r:id="rId30"/>
    <p:sldLayoutId id="2147483731" r:id="rId31"/>
    <p:sldLayoutId id="2147483732" r:id="rId32"/>
    <p:sldLayoutId id="2147483733" r:id="rId33"/>
    <p:sldLayoutId id="2147483734" r:id="rId34"/>
    <p:sldLayoutId id="2147483735" r:id="rId35"/>
    <p:sldLayoutId id="2147483736" r:id="rId36"/>
    <p:sldLayoutId id="2147483749" r:id="rId37"/>
    <p:sldLayoutId id="2147483737" r:id="rId38"/>
    <p:sldLayoutId id="2147483738" r:id="rId39"/>
    <p:sldLayoutId id="2147483739" r:id="rId40"/>
    <p:sldLayoutId id="2147483740" r:id="rId41"/>
    <p:sldLayoutId id="2147483741" r:id="rId42"/>
    <p:sldLayoutId id="2147483742" r:id="rId43"/>
    <p:sldLayoutId id="2147483743" r:id="rId44"/>
    <p:sldLayoutId id="2147483744" r:id="rId45"/>
    <p:sldLayoutId id="2147483745" r:id="rId46"/>
    <p:sldLayoutId id="2147483746" r:id="rId47"/>
    <p:sldLayoutId id="2147483747" r:id="rId48"/>
    <p:sldLayoutId id="2147483748" r:id="rId4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B4A037E-8BD4-F954-D688-2895F911B9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95" y="1129554"/>
            <a:ext cx="4662033" cy="389757"/>
          </a:xfrm>
        </p:spPr>
        <p:txBody>
          <a:bodyPr anchor="b">
            <a:noAutofit/>
          </a:bodyPr>
          <a:lstStyle/>
          <a:p>
            <a:r>
              <a:rPr lang="es-GB" altLang="es-GB" sz="2400" dirty="0">
                <a:solidFill>
                  <a:srgbClr val="000000"/>
                </a:solidFill>
                <a:latin typeface="Arial" panose="020B0604020202020204" pitchFamily="34" charset="0"/>
              </a:rPr>
              <a:t>Recruitment and Development of a Junior Project Coordinator at Amazon UK</a:t>
            </a:r>
            <a:endParaRPr lang="es-GB" sz="2400" dirty="0"/>
          </a:p>
        </p:txBody>
      </p:sp>
      <p:pic>
        <p:nvPicPr>
          <p:cNvPr id="6" name="Marcador de posición de imagen 5" descr="Un edificio de ladrillo&#10;&#10;El contenido generado por IA puede ser incorrecto.">
            <a:extLst>
              <a:ext uri="{FF2B5EF4-FFF2-40B4-BE49-F238E27FC236}">
                <a16:creationId xmlns:a16="http://schemas.microsoft.com/office/drawing/2014/main" id="{C109E6D9-3732-CEAA-016C-5927DBB5586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7767" r="17767"/>
          <a:stretch>
            <a:fillRect/>
          </a:stretch>
        </p:blipFill>
        <p:spPr>
          <a:xfrm>
            <a:off x="0" y="0"/>
            <a:ext cx="6584950" cy="6858000"/>
          </a:xfr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F85DB26D-017A-8232-4A60-D5F6DCF1BB2E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6584950" y="2611755"/>
            <a:ext cx="5989398" cy="2400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s-GB" altLang="es-GB" sz="12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Module title:</a:t>
            </a:r>
            <a:r>
              <a:rPr kumimoji="0" lang="es-GB" altLang="es-GB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Developing and Managing Individuals and Teams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Module code:</a:t>
            </a:r>
            <a:r>
              <a:rPr kumimoji="0" lang="es-GB" altLang="es-GB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LCLM5002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Assessment title:</a:t>
            </a:r>
            <a:r>
              <a:rPr kumimoji="0" lang="es-GB" altLang="es-GB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Individual Presentation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s-GB" altLang="es-GB" b="1" dirty="0">
                <a:solidFill>
                  <a:srgbClr val="000000"/>
                </a:solidFill>
                <a:latin typeface="Arial" panose="020B0604020202020204" pitchFamily="34" charset="0"/>
              </a:rPr>
              <a:t>Student</a:t>
            </a:r>
            <a:r>
              <a:rPr kumimoji="0" lang="es-GB" altLang="es-GB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s-GB" altLang="es-GB" b="1" dirty="0">
                <a:solidFill>
                  <a:srgbClr val="000000"/>
                </a:solidFill>
                <a:latin typeface="Arial" panose="020B0604020202020204" pitchFamily="34" charset="0"/>
              </a:rPr>
              <a:t>N</a:t>
            </a:r>
            <a:r>
              <a:rPr kumimoji="0" lang="es-GB" altLang="es-GB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ame:</a:t>
            </a:r>
            <a:r>
              <a:rPr kumimoji="0" lang="es-GB" altLang="es-GB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Marius Ailincai</a:t>
            </a:r>
            <a:endParaRPr kumimoji="0" lang="es-GB" altLang="es-GB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Student Number:</a:t>
            </a:r>
            <a:r>
              <a:rPr kumimoji="0" lang="es-GB" altLang="es-GB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2526580</a:t>
            </a:r>
            <a:endParaRPr kumimoji="0" lang="es-GB" altLang="es-GB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s-GB" altLang="es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77381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5F72E43-29AC-5349-F596-4C60AE3F4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64108"/>
            <a:ext cx="8467558" cy="593192"/>
          </a:xfrm>
        </p:spPr>
        <p:txBody>
          <a:bodyPr anchor="b">
            <a:normAutofit fontScale="90000"/>
          </a:bodyPr>
          <a:lstStyle/>
          <a:p>
            <a:r>
              <a:rPr lang="es-GB" sz="4000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DF4E3DB-52D8-E67E-C593-A157D1F80121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 bwMode="auto">
          <a:xfrm>
            <a:off x="612775" y="2440163"/>
            <a:ext cx="2868093" cy="347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Introduction to Amazon UK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Role Overview: Junior Project Coordinator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Recruitment Process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Job Analysis and Job Design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Selection Methods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Training and Development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Learning Theories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Impact on Performance</a:t>
            </a: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Conclusion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s-GB" altLang="es-GB" sz="1100" dirty="0">
                <a:solidFill>
                  <a:srgbClr val="000000"/>
                </a:solidFill>
                <a:latin typeface="Arial" panose="020B0604020202020204" pitchFamily="34" charset="0"/>
              </a:rPr>
              <a:t>References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18614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430CD5B-4260-6BFD-F89E-B75F983F5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619760"/>
          </a:xfrm>
        </p:spPr>
        <p:txBody>
          <a:bodyPr>
            <a:normAutofit/>
          </a:bodyPr>
          <a:lstStyle/>
          <a:p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s-GB" sz="2000" dirty="0">
                <a:latin typeface="Arial" panose="020B0604020202020204" pitchFamily="34" charset="0"/>
                <a:cs typeface="Arial" panose="020B0604020202020204" pitchFamily="34" charset="0"/>
              </a:rPr>
              <a:t>ntroduction to Amazon UK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62842C4-EC9A-D918-D34E-95E8122FA52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2647" y="2504344"/>
            <a:ext cx="5296643" cy="3016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UK-based division of Amazon operating in e-commerce, logistics, and technology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Provides online retail, digital services, and fulfilment operations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Operates multiple fulfilment centres across the UK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Employs a diverse workforce across operations, IT, and project roles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Strong focus on efficiency, innovation, and continuous improvement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s-GB" altLang="es-GB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s-GB" altLang="es-GB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(Amazon, 2024)</a:t>
            </a: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EAA9A5B4-4A40-E2AB-2C6F-493DCC671165}"/>
              </a:ext>
            </a:extLst>
          </p:cNvPr>
          <p:cNvSpPr txBox="1"/>
          <p:nvPr/>
        </p:nvSpPr>
        <p:spPr>
          <a:xfrm>
            <a:off x="583084" y="1805593"/>
            <a:ext cx="803776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Who </a:t>
            </a:r>
            <a:r>
              <a:rPr lang="es-ES" sz="11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es-E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s-E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company</a:t>
            </a:r>
            <a:r>
              <a:rPr lang="es-E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s-ES" sz="11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es-E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 do </a:t>
            </a:r>
            <a:r>
              <a:rPr lang="es-ES" sz="11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lang="es-E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 do?</a:t>
            </a:r>
            <a:endParaRPr lang="es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Imagen 6" descr="Imagen que contiene llenado, edificio, pantalla&#10;&#10;El contenido generado por IA puede ser incorrecto.">
            <a:extLst>
              <a:ext uri="{FF2B5EF4-FFF2-40B4-BE49-F238E27FC236}">
                <a16:creationId xmlns:a16="http://schemas.microsoft.com/office/drawing/2014/main" id="{99C5B1EB-6BE7-3493-5BD2-6E7E38B23D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17169" y="858520"/>
            <a:ext cx="2679268" cy="2679268"/>
          </a:xfrm>
          <a:prstGeom prst="rect">
            <a:avLst/>
          </a:prstGeom>
        </p:spPr>
      </p:pic>
      <p:pic>
        <p:nvPicPr>
          <p:cNvPr id="11" name="Imagen 10" descr="Camioneta azul en la calle&#10;&#10;El contenido generado por IA puede ser incorrecto.">
            <a:extLst>
              <a:ext uri="{FF2B5EF4-FFF2-40B4-BE49-F238E27FC236}">
                <a16:creationId xmlns:a16="http://schemas.microsoft.com/office/drawing/2014/main" id="{58A77221-2B4B-B13D-8631-611460BAB1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0556" y="3858659"/>
            <a:ext cx="3678527" cy="2450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7698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9EF7233-17E7-1D3C-710D-C2D3A2560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ctr">
            <a:normAutofit/>
          </a:bodyPr>
          <a:lstStyle/>
          <a:p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Role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: Junior Project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Coordinator</a:t>
            </a:r>
            <a:endParaRPr lang="es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852A3262-9820-7BAE-99A1-9F0B7DAD4A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15532"/>
            <a:ext cx="5231539" cy="459382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s-ES" sz="11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es-E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es-E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s-E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 role and </a:t>
            </a:r>
            <a:r>
              <a:rPr lang="es-ES" sz="11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es-E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es-E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lang="es-E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important</a:t>
            </a:r>
            <a:r>
              <a:rPr lang="es-E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s-GB" altLang="es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s-GB" alt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s-GB" alt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s-GB" alt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s-GB" altLang="es-GB" sz="1100" dirty="0">
                <a:latin typeface="Arial" panose="020B0604020202020204" pitchFamily="34" charset="0"/>
                <a:cs typeface="Arial" panose="020B0604020202020204" pitchFamily="34" charset="0"/>
              </a:rPr>
              <a:t>Entry-level project support role within operations or business teams</a:t>
            </a:r>
          </a:p>
          <a:p>
            <a:pPr mar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s-GB" alt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s-GB" altLang="es-GB" sz="1100" dirty="0">
                <a:latin typeface="Arial" panose="020B0604020202020204" pitchFamily="34" charset="0"/>
                <a:cs typeface="Arial" panose="020B0604020202020204" pitchFamily="34" charset="0"/>
              </a:rPr>
              <a:t>Supports planning, tracking, and coordination of projects</a:t>
            </a:r>
          </a:p>
          <a:p>
            <a:pPr mar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s-GB" alt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s-GB" altLang="es-GB" sz="1100" dirty="0">
                <a:latin typeface="Arial" panose="020B0604020202020204" pitchFamily="34" charset="0"/>
                <a:cs typeface="Arial" panose="020B0604020202020204" pitchFamily="34" charset="0"/>
              </a:rPr>
              <a:t>Works with project managers and cross-functional teams</a:t>
            </a:r>
          </a:p>
          <a:p>
            <a:pPr mar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s-GB" alt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s-GB" altLang="es-GB" sz="1100" dirty="0">
                <a:latin typeface="Arial" panose="020B0604020202020204" pitchFamily="34" charset="0"/>
                <a:cs typeface="Arial" panose="020B0604020202020204" pitchFamily="34" charset="0"/>
              </a:rPr>
              <a:t>Responsible for documentation, timelines, and communication</a:t>
            </a:r>
          </a:p>
          <a:p>
            <a:pPr mar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s-GB" alt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s-GB" altLang="es-GB" sz="1100" dirty="0">
                <a:latin typeface="Arial" panose="020B0604020202020204" pitchFamily="34" charset="0"/>
                <a:cs typeface="Arial" panose="020B0604020202020204" pitchFamily="34" charset="0"/>
              </a:rPr>
              <a:t>Contributes to efficiency, deadlines, and quality outcomes</a:t>
            </a:r>
          </a:p>
          <a:p>
            <a:pPr marL="0" indent="0">
              <a:lnSpc>
                <a:spcPct val="110000"/>
              </a:lnSpc>
              <a:buNone/>
            </a:pPr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(CIPD, 2023)</a:t>
            </a:r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Imagen 7" descr="Un grupo de personas de pie&#10;&#10;El contenido generado por IA puede ser incorrecto.">
            <a:extLst>
              <a:ext uri="{FF2B5EF4-FFF2-40B4-BE49-F238E27FC236}">
                <a16:creationId xmlns:a16="http://schemas.microsoft.com/office/drawing/2014/main" id="{326883BF-63C3-21C2-0B22-AA77154CA25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399" r="1584" b="-2"/>
          <a:stretch>
            <a:fillRect/>
          </a:stretch>
        </p:blipFill>
        <p:spPr>
          <a:xfrm>
            <a:off x="6034686" y="1715532"/>
            <a:ext cx="5231539" cy="45938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249555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B9A3C63A-213F-6E3C-B4DD-74AB647766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Identification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vacancy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based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on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project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needs</a:t>
            </a:r>
            <a:endParaRPr lang="es-E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Job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conducted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define role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requirements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responsibilities</a:t>
            </a:r>
            <a:endParaRPr lang="es-E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job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description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person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specification</a:t>
            </a:r>
            <a:endParaRPr lang="es-E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Attraction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candidates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through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online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applications</a:t>
            </a:r>
            <a:endParaRPr lang="es-E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Selection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including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shortlisting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and interviews</a:t>
            </a:r>
          </a:p>
          <a:p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Appointment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suitable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candidate and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onboarding</a:t>
            </a:r>
            <a:endParaRPr lang="es-E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GB" dirty="0"/>
          </a:p>
          <a:p>
            <a:endParaRPr lang="es-GB" dirty="0"/>
          </a:p>
          <a:p>
            <a:endParaRPr lang="es-GB" dirty="0"/>
          </a:p>
          <a:p>
            <a:endParaRPr lang="es-GB" dirty="0"/>
          </a:p>
          <a:p>
            <a:r>
              <a:rPr lang="es-ES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(CIPD, 2023; Armstrong &amp; Taylor, 2020)</a:t>
            </a:r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DEDCD20-03CF-D755-71D8-369FD24387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12648" y="914714"/>
            <a:ext cx="754136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GB" altLang="es-GB" sz="20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Recruitment Process for a Junior Project Coordinator at </a:t>
            </a:r>
            <a:r>
              <a:rPr kumimoji="0" lang="es-GB" altLang="es-GB" sz="20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Amazon UK</a:t>
            </a:r>
            <a:endParaRPr kumimoji="0" lang="es-GB" altLang="es-GB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Imagen 5" descr="Escala de tiempo&#10;&#10;El contenido generado por IA puede ser incorrecto.">
            <a:extLst>
              <a:ext uri="{FF2B5EF4-FFF2-40B4-BE49-F238E27FC236}">
                <a16:creationId xmlns:a16="http://schemas.microsoft.com/office/drawing/2014/main" id="{465602D9-5205-C9E7-E167-1CB9C26A72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1126" y="1594193"/>
            <a:ext cx="5375100" cy="4453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5675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E2DD6C8-D36C-A700-D289-09FD2C631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50217"/>
            <a:ext cx="3657603" cy="1453896"/>
          </a:xfrm>
        </p:spPr>
        <p:txBody>
          <a:bodyPr anchor="t">
            <a:normAutofit/>
          </a:bodyPr>
          <a:lstStyle/>
          <a:p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Job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: Junior Project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Coordinator</a:t>
            </a:r>
            <a:endParaRPr lang="es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Imagen 5" descr="Diagrama&#10;&#10;El contenido generado por IA puede ser incorrecto.">
            <a:extLst>
              <a:ext uri="{FF2B5EF4-FFF2-40B4-BE49-F238E27FC236}">
                <a16:creationId xmlns:a16="http://schemas.microsoft.com/office/drawing/2014/main" id="{6A728DC0-0B24-EEBB-2CC5-0A76131419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4486" y="2295144"/>
            <a:ext cx="2784246" cy="4041648"/>
          </a:xfrm>
          <a:prstGeom prst="rect">
            <a:avLst/>
          </a:prstGeom>
          <a:noFill/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D5BA83D2-B5B9-8C3C-DDBA-D2D28C118379}"/>
              </a:ext>
            </a:extLst>
          </p:cNvPr>
          <p:cNvSpPr>
            <a:spLocks noGrp="1" noChangeArrowheads="1"/>
          </p:cNvSpPr>
          <p:nvPr>
            <p:ph sz="quarter" idx="14"/>
          </p:nvPr>
        </p:nvSpPr>
        <p:spPr bwMode="auto">
          <a:xfrm>
            <a:off x="5016500" y="549275"/>
            <a:ext cx="6561138" cy="5759450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Job analysis identifies key tasks, duties, and responsibilities of the role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Determines required skills, knowledge, and competencies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Clarifies reporting relationships and working conditions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Supports accurate job description and person specification development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Helps ensure the right candidate is recruited for organisational needs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(Armstrong &amp; Taylor, 2020;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Bratton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&amp; Gold, 2017)</a:t>
            </a:r>
            <a:endParaRPr kumimoji="0" lang="es-GB" altLang="es-GB" sz="1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78188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E12FC0B9-A26A-8E0A-EB46-9221C034D16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12648" y="914714"/>
            <a:ext cx="7340599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GB" altLang="es-GB" sz="20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Job Description: Junior Project Coordinator at Amazon UK</a:t>
            </a:r>
            <a:endParaRPr kumimoji="0" lang="es-GB" altLang="es-GB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2A98C49-CE72-E57E-5413-44F6D7F09F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2647" y="2527429"/>
            <a:ext cx="4288353" cy="2970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Job title: Junior Project Coordinator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Supports project planning, scheduling, and coordination activities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Assists project managers with monitoring timelines and progress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Prepares reports, documentation, and meeting updates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Communicates with internal teams and stakeholders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Ensures tasks are completed in line with project objectives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(Armstrong &amp; Taylor, 2020; CIPD, 2023)</a:t>
            </a: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Imagen 6" descr="Interfaz de usuario gráfica, Aplicación&#10;&#10;El contenido generado por IA puede ser incorrecto.">
            <a:extLst>
              <a:ext uri="{FF2B5EF4-FFF2-40B4-BE49-F238E27FC236}">
                <a16:creationId xmlns:a16="http://schemas.microsoft.com/office/drawing/2014/main" id="{F1D25989-577B-7604-5A70-B7BD4C4EAB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4345" y="1314824"/>
            <a:ext cx="3937804" cy="4834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0152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83077EB-0341-2BF8-5F3D-34E49DA66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Person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Specification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: Junior Project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Coordinator</a:t>
            </a:r>
            <a:endParaRPr lang="es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E2AEFC79-2E27-A87B-F255-F9B8E9BD68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Strong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and time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endParaRPr lang="es-E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Good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teamwork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abilities</a:t>
            </a:r>
            <a:endParaRPr lang="es-E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Basic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understanding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project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coordination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  <a:endParaRPr lang="es-E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IT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including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Microsoft Office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applications</a:t>
            </a:r>
            <a:endParaRPr lang="es-E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Ability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work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under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pressure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in a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fast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-paced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  <a:endParaRPr lang="es-E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Willingness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learn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develop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professionally</a:t>
            </a:r>
            <a:endParaRPr lang="es-E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Bratton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&amp; Gold, 2017; CIPD, 2023)</a:t>
            </a:r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Imagen 4" descr="Diagrama&#10;&#10;El contenido generado por IA puede ser incorrecto.">
            <a:extLst>
              <a:ext uri="{FF2B5EF4-FFF2-40B4-BE49-F238E27FC236}">
                <a16:creationId xmlns:a16="http://schemas.microsoft.com/office/drawing/2014/main" id="{31929595-FD96-799E-3500-3674FDD7BC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23739" y="787400"/>
            <a:ext cx="2641600" cy="2641600"/>
          </a:xfrm>
          <a:prstGeom prst="rect">
            <a:avLst/>
          </a:prstGeom>
        </p:spPr>
      </p:pic>
      <p:pic>
        <p:nvPicPr>
          <p:cNvPr id="7" name="Imagen 6" descr="Diagrama&#10;&#10;El contenido generado por IA puede ser incorrecto.">
            <a:extLst>
              <a:ext uri="{FF2B5EF4-FFF2-40B4-BE49-F238E27FC236}">
                <a16:creationId xmlns:a16="http://schemas.microsoft.com/office/drawing/2014/main" id="{256AD9D4-313E-7E6B-83D1-8FA1A3226C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3109" y="2108200"/>
            <a:ext cx="3358891" cy="4148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1581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240B9412-BEC0-A642-ADEF-69B1B588A7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12648" y="914714"/>
            <a:ext cx="9190465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GB" altLang="es-GB" sz="20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Selection Methods for Junior Project Coordinator at Amazon UK – Stage 1</a:t>
            </a:r>
            <a:endParaRPr kumimoji="0" lang="es-GB" altLang="es-GB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3C6FACAB-3966-852D-C136-26ABDD0E0DF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2647" y="2527429"/>
            <a:ext cx="4974439" cy="2970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Online application submitted through the company recruitment portal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CV and application screening against essential criteria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Assessment of education, basic project knowledge, and relevant experience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Shortlisting conducted using objective and job-related criteria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Ensures fairness, consistency, and equal opportunity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Reduces unsuitable candidates early in the recruitment process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(Armstrong &amp; Taylor, 2020; CIPD, 2023)</a:t>
            </a: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Imagen 6" descr="Un par de personas sentadas en una mesa&#10;&#10;El contenido generado por IA puede ser incorrecto.">
            <a:extLst>
              <a:ext uri="{FF2B5EF4-FFF2-40B4-BE49-F238E27FC236}">
                <a16:creationId xmlns:a16="http://schemas.microsoft.com/office/drawing/2014/main" id="{333C8FAE-41E0-F183-2DBE-34B67EB645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5999" y="1701801"/>
            <a:ext cx="5502335" cy="367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5355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785DA618-D07E-684C-9FB2-136ED14E4B6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12648" y="914714"/>
            <a:ext cx="7390165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GB" altLang="es-GB" sz="20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Selection Methods for Junior Project Coordinator – Stage 2</a:t>
            </a:r>
            <a:endParaRPr kumimoji="0" lang="es-GB" altLang="es-GB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EFB915AD-1220-D2B3-CBED-7FC46750FD3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2647" y="1773383"/>
            <a:ext cx="4559261" cy="44781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Structured interview used to assess role-specific competencies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Competency-based questions focused on teamwork and organisation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Assessment of communication and problem-solving skills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Use of scenario-based questions related to project coordination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Selection decisions based on performance and role suitability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Final appointment of the candidate who best meets job requirements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(Torrington et al., 2020;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Bratton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&amp; Gold, 2017)</a:t>
            </a: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8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s-GB" altLang="es-GB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s-GB" altLang="es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9" name="Imagen 8" descr="Tabla&#10;&#10;El contenido generado por IA puede ser incorrecto.">
            <a:extLst>
              <a:ext uri="{FF2B5EF4-FFF2-40B4-BE49-F238E27FC236}">
                <a16:creationId xmlns:a16="http://schemas.microsoft.com/office/drawing/2014/main" id="{4E7F553D-AF83-135C-E71E-2A78AE7042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2600" y="1773383"/>
            <a:ext cx="6299200" cy="354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5272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8C97B396-F8F7-A6A4-D8E3-A13BA8F422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12648" y="914714"/>
            <a:ext cx="977742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GB" altLang="es-GB" sz="20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Training and Development Needs for Junior Project Coordinator at Amazon UK</a:t>
            </a:r>
            <a:endParaRPr kumimoji="0" lang="es-GB" altLang="es-GB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8E6CF8D-B216-5942-DFED-72175F46527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2647" y="2358152"/>
            <a:ext cx="4809330" cy="3308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Induction training to understand organisational processes and culture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Project coordination skills training (planning, scheduling, monitoring)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Communication and teamwork development for cross-functional working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IT and systems training (e.g. project tracking tools and reporting systems)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Time management and prioritisation skills development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Health and safety and compliance training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(CIPD, 2023; Armstrong &amp; Taylor, 2020)</a:t>
            </a: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Imagen 8" descr="Logotipo, nombre de la empresa&#10;&#10;El contenido generado por IA puede ser incorrecto.">
            <a:extLst>
              <a:ext uri="{FF2B5EF4-FFF2-40B4-BE49-F238E27FC236}">
                <a16:creationId xmlns:a16="http://schemas.microsoft.com/office/drawing/2014/main" id="{D366D59B-7D0A-E866-304A-273AF09339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9600" y="2057400"/>
            <a:ext cx="6037943" cy="462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11220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2975579-E9D3-55F9-E35F-C0A004D863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Learning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Theories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Supporting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 Training and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endParaRPr lang="es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1A0E9D2-EB7F-3924-ADB2-8C239389B0B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2647" y="1765687"/>
            <a:ext cx="5864106" cy="449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Behaviourist theory:</a:t>
            </a: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learning through feedback, supervision, and performance standards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Reinforcement used to encourage correct project coordination behaviours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Cognitivist theory:</a:t>
            </a: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focus on understanding processes and problem-solving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Training designed to develop planning and decision-making skills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Experiential learning:</a:t>
            </a: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learning through practical project involvement and reflection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(Kolb, 1984;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Honey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&amp; Mumford, 2006; Armstrong &amp; Taylor, 2020)</a:t>
            </a: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Imagen 5" descr="Diagrama&#10;&#10;El contenido generado por IA puede ser incorrecto.">
            <a:extLst>
              <a:ext uri="{FF2B5EF4-FFF2-40B4-BE49-F238E27FC236}">
                <a16:creationId xmlns:a16="http://schemas.microsoft.com/office/drawing/2014/main" id="{C7C0E0E0-6EFC-DF83-A7CF-21F2DD66A4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9000" y="1765687"/>
            <a:ext cx="3657600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60530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E7BCEF9-BB69-16BB-08B4-6B9CD03A6E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 Training and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on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 Performance</a:t>
            </a:r>
            <a:endParaRPr lang="es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DBE75CEC-6FC8-6A09-0BEA-A7D3F584A5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Improved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individual performance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through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enhanced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confidence</a:t>
            </a:r>
            <a:endParaRPr lang="es-E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Increased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efficiency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accuracy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project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coordination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activities</a:t>
            </a:r>
            <a:endParaRPr lang="es-E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Better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teamwork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across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departments</a:t>
            </a:r>
            <a:endParaRPr lang="es-E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Reduced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errors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delays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project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delivery</a:t>
            </a:r>
            <a:endParaRPr lang="es-E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Enhanced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job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satisfaction</a:t>
            </a:r>
            <a:endParaRPr lang="es-E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Supports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productivity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long-term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performance</a:t>
            </a:r>
          </a:p>
          <a:p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(Torrington et al., 2020; </a:t>
            </a:r>
            <a:r>
              <a:rPr lang="es-ES" sz="1100" dirty="0" err="1">
                <a:latin typeface="Arial" panose="020B0604020202020204" pitchFamily="34" charset="0"/>
                <a:cs typeface="Arial" panose="020B0604020202020204" pitchFamily="34" charset="0"/>
              </a:rPr>
              <a:t>Bratton</a:t>
            </a:r>
            <a:r>
              <a:rPr lang="es-ES" sz="1100" dirty="0">
                <a:latin typeface="Arial" panose="020B0604020202020204" pitchFamily="34" charset="0"/>
                <a:cs typeface="Arial" panose="020B0604020202020204" pitchFamily="34" charset="0"/>
              </a:rPr>
              <a:t> &amp; Gold, 2017)</a:t>
            </a:r>
            <a:endParaRPr lang="es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Imagen 4" descr="Gráfico, Diagrama, Gráfico de burbujas&#10;&#10;El contenido generado por IA puede ser incorrecto.">
            <a:extLst>
              <a:ext uri="{FF2B5EF4-FFF2-40B4-BE49-F238E27FC236}">
                <a16:creationId xmlns:a16="http://schemas.microsoft.com/office/drawing/2014/main" id="{A5ED5CF4-BCE0-F806-1414-9C9F2BEB1B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1373" y="2312701"/>
            <a:ext cx="6054853" cy="2439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4913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9735A68-CC98-3230-56DD-E93D553E09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Recruitment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Selection</a:t>
            </a:r>
            <a:endParaRPr lang="es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0265732-478E-2626-5755-1944F079533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2647" y="2019601"/>
            <a:ext cx="4894289" cy="39857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Effective recruitment and selection are essential for organisational success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structured recruitment process helps attract suitable candidates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Job analysis supports accurate job descriptions and person specifications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Fair and objective selection methods improve decision-making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Recruiting the right Junior Project Coordinator supports project efficiency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Strong recruitment practices reduce turnover and performance issues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Imagen 5" descr="Imagen que contiene exterior, hombre, colina, puesta de sol&#10;&#10;El contenido generado por IA puede ser incorrecto.">
            <a:extLst>
              <a:ext uri="{FF2B5EF4-FFF2-40B4-BE49-F238E27FC236}">
                <a16:creationId xmlns:a16="http://schemas.microsoft.com/office/drawing/2014/main" id="{247F3173-92EC-0F94-C78F-5931441FB9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9437" y="1397000"/>
            <a:ext cx="5232000" cy="3460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55055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1B65DEC-8E0C-3479-75BF-884C27AA5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: Training, 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 and Performance</a:t>
            </a:r>
            <a:endParaRPr lang="es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11F52C6-F70F-45E4-203E-1F2A197C4B4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2647" y="3035257"/>
            <a:ext cx="4605748" cy="1954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Training and development improve individual skills and confidence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Learning theories support effective employee development strategies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Well-trained employees contribute to higher productivity and efficiency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Development opportunities increase motivation and job satisfaction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Investment in learning supports long-term organisational performance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Training plays a key role in sustainable business success</a:t>
            </a: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Imagen 5" descr="Imagen que contiene persona, interior, tabla, hombre&#10;&#10;El contenido generado por IA puede ser incorrecto.">
            <a:extLst>
              <a:ext uri="{FF2B5EF4-FFF2-40B4-BE49-F238E27FC236}">
                <a16:creationId xmlns:a16="http://schemas.microsoft.com/office/drawing/2014/main" id="{922C5E2B-1B90-3FCC-6318-BC62A18FC4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4520" y="1680898"/>
            <a:ext cx="5377180" cy="370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6392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BC67510-4475-D650-FDFA-240BBD2A0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s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F7A91CC-0593-F817-71AE-5CE48A5E459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2647" y="2612067"/>
            <a:ext cx="8717451" cy="2800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Armstrong, M. and Taylor, S. (2020) </a:t>
            </a:r>
            <a:r>
              <a:rPr kumimoji="0" lang="es-GB" altLang="es-GB" sz="11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Armstrong’s Handbook of Human Resource Management Practice</a:t>
            </a: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15th edn. London: Kogan Page.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Bratton, J. and Gold, J. (2017) </a:t>
            </a:r>
            <a:r>
              <a:rPr kumimoji="0" lang="es-GB" altLang="es-GB" sz="11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Human Resource Management: Theory and Practice</a:t>
            </a: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6th edn. London: Palgrave Macmillan.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CIPD (2023) </a:t>
            </a:r>
            <a:r>
              <a:rPr kumimoji="0" lang="es-GB" altLang="es-GB" sz="11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Resourcing and Talent Planning</a:t>
            </a: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London: Chartered Institute of Personnel and Development.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Honey, P. and Mumford, A. (2006) </a:t>
            </a:r>
            <a:r>
              <a:rPr kumimoji="0" lang="es-GB" altLang="es-GB" sz="11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Learning Styles Helper’s Guide</a:t>
            </a: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Maidenhead: Peter Honey Publications.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Kolb, D.A. (1984) </a:t>
            </a:r>
            <a:r>
              <a:rPr kumimoji="0" lang="es-GB" altLang="es-GB" sz="11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Experiential Learning: Experience as the Source of Learning and Development</a:t>
            </a: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Englewood Cliffs, NJ: Prentice Hall.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s-GB" altLang="es-GB" sz="11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Torrington, D., Hall, L., Taylor, S. and Atkinson, C. (2020) </a:t>
            </a:r>
            <a:r>
              <a:rPr kumimoji="0" lang="es-GB" altLang="es-GB" sz="11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Human Resource Management</a:t>
            </a:r>
            <a:r>
              <a:rPr kumimoji="0" lang="es-GB" altLang="es-GB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11th edn. Harlow: Pearson Education.</a:t>
            </a:r>
            <a:endParaRPr kumimoji="0" lang="es-GB" altLang="es-GB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5921754"/>
      </p:ext>
    </p:extLst>
  </p:cSld>
  <p:clrMapOvr>
    <a:masterClrMapping/>
  </p:clrMapOvr>
</p:sld>
</file>

<file path=ppt/theme/theme1.xml><?xml version="1.0" encoding="utf-8"?>
<a:theme xmlns:a="http://schemas.openxmlformats.org/drawingml/2006/main" name="Helena">
  <a:themeElements>
    <a:clrScheme name="Helen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lena" id="{83D43F4A-02D5-42AD-9542-27487597C212}" vid="{14154C61-C2E2-42F2-9833-4EC39495D4C7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93</TotalTime>
  <Words>1815</Words>
  <Application>Microsoft Macintosh PowerPoint</Application>
  <PresentationFormat>Panorámica</PresentationFormat>
  <Paragraphs>309</Paragraphs>
  <Slides>16</Slides>
  <Notes>16</Notes>
  <HiddenSlides>0</HiddenSlides>
  <MMClips>0</MMClips>
  <ScaleCrop>false</ScaleCrop>
  <HeadingPairs>
    <vt:vector size="6" baseType="variant">
      <vt:variant>
        <vt:lpstr>Fuentes usadas</vt:lpstr>
      </vt:variant>
      <vt:variant>
        <vt:i4>4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16</vt:i4>
      </vt:variant>
    </vt:vector>
  </HeadingPairs>
  <TitlesOfParts>
    <vt:vector size="21" baseType="lpstr">
      <vt:lpstr>-webkit-standard</vt:lpstr>
      <vt:lpstr>Aptos</vt:lpstr>
      <vt:lpstr>Arial</vt:lpstr>
      <vt:lpstr>Neue Haas Grotesk Text Pro</vt:lpstr>
      <vt:lpstr>Helena</vt:lpstr>
      <vt:lpstr>Recruitment and Development of a Junior Project Coordinator at Amazon UK</vt:lpstr>
      <vt:lpstr>Table of contents</vt:lpstr>
      <vt:lpstr>Introduction to Amazon UK</vt:lpstr>
      <vt:lpstr>Role overview: Junior Project Coordinator</vt:lpstr>
      <vt:lpstr>Recruitment Process for a Junior Project Coordinator at Amazon UK</vt:lpstr>
      <vt:lpstr>Job Analysis: Junior Project Coordinator</vt:lpstr>
      <vt:lpstr>Job Description: Junior Project Coordinator at Amazon UK</vt:lpstr>
      <vt:lpstr>Person Specification: Junior Project Coordinator</vt:lpstr>
      <vt:lpstr>Selection Methods for Junior Project Coordinator at Amazon UK – Stage 1</vt:lpstr>
      <vt:lpstr>Selection Methods for Junior Project Coordinator – Stage 2</vt:lpstr>
      <vt:lpstr>Training and Development Needs for Junior Project Coordinator at Amazon UK</vt:lpstr>
      <vt:lpstr>Learning Theories Supporting Training and Development</vt:lpstr>
      <vt:lpstr>Impact of Training and Development on Performance</vt:lpstr>
      <vt:lpstr>Conclusion: Recruitment and Selection</vt:lpstr>
      <vt:lpstr>Conclusion: Training, Development and Performance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Lorena Ionita</dc:creator>
  <cp:lastModifiedBy>Lorena Ionita</cp:lastModifiedBy>
  <cp:revision>2</cp:revision>
  <dcterms:created xsi:type="dcterms:W3CDTF">2026-02-04T16:12:20Z</dcterms:created>
  <dcterms:modified xsi:type="dcterms:W3CDTF">2026-02-04T21:44:33Z</dcterms:modified>
</cp:coreProperties>
</file>