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61" r:id="rId5"/>
    <p:sldId id="288" r:id="rId6"/>
    <p:sldId id="289" r:id="rId7"/>
    <p:sldId id="290" r:id="rId8"/>
    <p:sldId id="291" r:id="rId9"/>
    <p:sldId id="292"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220" autoAdjust="0"/>
  </p:normalViewPr>
  <p:slideViewPr>
    <p:cSldViewPr>
      <p:cViewPr varScale="1">
        <p:scale>
          <a:sx n="71" d="100"/>
          <a:sy n="71" d="100"/>
        </p:scale>
        <p:origin x="211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46E5C9-6A70-4C95-B820-3AD17D183F38}" type="datetimeFigureOut">
              <a:rPr lang="en-GB" smtClean="0"/>
              <a:t>22/06/2026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80E8DA-DA99-44DD-9C17-DDF5579BA700}" type="slidenum">
              <a:rPr lang="en-GB" smtClean="0"/>
              <a:t>‹#›</a:t>
            </a:fld>
            <a:endParaRPr lang="en-GB"/>
          </a:p>
        </p:txBody>
      </p:sp>
    </p:spTree>
    <p:extLst>
      <p:ext uri="{BB962C8B-B14F-4D97-AF65-F5344CB8AC3E}">
        <p14:creationId xmlns:p14="http://schemas.microsoft.com/office/powerpoint/2010/main" val="3580454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a:t>
            </a:r>
          </a:p>
          <a:p>
            <a:r>
              <a:rPr lang="en-GB" dirty="0"/>
              <a:t>This chapter examines those policies enacted by UK governments ostensibly to improve population well-being, including transfers and tax expenditures, and services like health and social care, social housing and education. Many policies in these areas are paid for and delivered directly by government. Nonetheless, UK governments have sometimes required individuals to contribute to the costs of social policy, or to deliver it themselves (as with families caring for older or younger relations when they become ill, for example). UK governments have also used non-governmental actors (like the voluntary and private sectors) to deliver services, even while they are paid for by government. This chapter therefore considers the broad range of government activities in the provision of social policy, including cases where government is no longer the sole provider of welfare services.</a:t>
            </a:r>
          </a:p>
          <a:p>
            <a:endParaRPr lang="en-GB" dirty="0"/>
          </a:p>
          <a:p>
            <a:r>
              <a:rPr lang="en-GB" dirty="0"/>
              <a:t>The chapter first considers the development of social policy in the UK. It then sets out some broad trends in social policy from the 1980s onwards, and considers the UK in the international context. The chapter then moves on to detail developments in core areas including pensions benefits for unemployed, low-income and disabled people, health and social care, housing and education. The chapter ends with a consideration of key challenges for social policy in the UK, including the impact of demographic change and the 2016 referendum on EU membership.</a:t>
            </a:r>
          </a:p>
          <a:p>
            <a:endParaRPr lang="en-GB" dirty="0"/>
          </a:p>
          <a:p>
            <a:r>
              <a:rPr lang="en-GB" dirty="0"/>
              <a:t>Readers should note that social policy in the UK is constantly in a state of development, with the Labour governments of 1997–2010, the Coalition Government of 2010–15 and subsequent Conservative governments all committing themselves to ‘reform’ in this area of one type or another.</a:t>
            </a:r>
          </a:p>
          <a:p>
            <a:endParaRPr lang="en-GB" dirty="0"/>
          </a:p>
          <a:p>
            <a:r>
              <a:rPr lang="en-GB" dirty="0"/>
              <a:t>What is social policy?</a:t>
            </a:r>
          </a:p>
          <a:p>
            <a:r>
              <a:rPr lang="en-GB" dirty="0"/>
              <a:t>There are numerous definitions of ‘social policy’. Some authors focus only on the provision of government funds to needy individuals (like pensioners and the unemployed) – what are conventionally known as ‘transfer payments’ (see </a:t>
            </a:r>
            <a:r>
              <a:rPr lang="en-GB" dirty="0" err="1"/>
              <a:t>Esping</a:t>
            </a:r>
            <a:r>
              <a:rPr lang="en-GB" dirty="0"/>
              <a:t>-Andersen 1990). Others argue that ‘social policy’ goes far wider, encompassing everything governments do to improve the well-being of their populations, by boosting incomes and also providing health, housing and education services (Wilensky 1975). Yet others would argue that social policies do not have to be delivered by governments but can be provided by employers, as what is known as ‘occupational welfare’. As a result of the existence of ‘occupational’ (work-related) and voluntary systems of welfare in many nations alongside public provision, some authors have talked of a ‘mixed economy of welfare’ (Powell 2007).</a:t>
            </a:r>
          </a:p>
          <a:p>
            <a:endParaRPr lang="en-GB" dirty="0"/>
          </a:p>
          <a:p>
            <a:r>
              <a:rPr lang="en-GB" dirty="0"/>
              <a:t>We generally think of social policies as in some way stemming from a desire to improve citizens’ well-being. While some social policies may be motivated by altruism, others may have different motives at their root. Indeed, one of the reasons for the introduction of improved public health measures in the late nineteenth century was concern over the poor health of recruits for the Boer War (Williams 2008: 161), rather than reflecting sympathy towards the poor. Furthermore, while social policies may be presented by politicians as increasing well-being, in practice they may harm some individuals’ interests. Social policies in the UK have arguably promoted the interests of particular groups over others, affecting social classes, ethnic and racial groups and genders, differently (Ginsburg 1992).</a:t>
            </a:r>
          </a:p>
          <a:p>
            <a:endParaRPr lang="en-GB" dirty="0"/>
          </a:p>
          <a:p>
            <a:r>
              <a:rPr lang="en-GB" dirty="0"/>
              <a:t>Social policies have strong connections with other areas of public policy. This is for two reasons, one direct and the other indirect. First, some social policies are also delivery vehicles for other policy goals. For example, people who have untreatable mental disorders and are viewed as posing a potential risk to the community are subject to detention in secure hospitals within England (Cairney 2009). As a result, these hospitals have come to function effectively as an arm of criminal justice policy. Second, social policy affects other policy areas because it regularly consumes well over half of all government spending (see Table 26.1). So, it constrains governments’ room for manoeuvre in other areas of spending. In addition, social policy can have a considerable impact on the economy as a whole by increasing or decreasing aggregate demand by affecting the amount of money in peoples’ pockets.</a:t>
            </a:r>
          </a:p>
          <a:p>
            <a:endParaRPr lang="en-GB" dirty="0"/>
          </a:p>
          <a:p>
            <a:r>
              <a:rPr lang="en-GB" dirty="0"/>
              <a:t>Finally, the state employs a large proportion of the population in the delivery of social policies across the UK. Following a sharp reduction between 2010 and 2012, the health workforce has resumed its previous steady increase, while the workforce employed in other parts of the public sector has plateaued.</a:t>
            </a:r>
          </a:p>
        </p:txBody>
      </p:sp>
      <p:sp>
        <p:nvSpPr>
          <p:cNvPr id="4" name="Slide Number Placeholder 3"/>
          <p:cNvSpPr>
            <a:spLocks noGrp="1"/>
          </p:cNvSpPr>
          <p:nvPr>
            <p:ph type="sldNum" sz="quarter" idx="5"/>
          </p:nvPr>
        </p:nvSpPr>
        <p:spPr/>
        <p:txBody>
          <a:bodyPr/>
          <a:lstStyle/>
          <a:p>
            <a:fld id="{2180E8DA-DA99-44DD-9C17-DDF5579BA700}" type="slidenum">
              <a:rPr lang="en-GB" smtClean="0"/>
              <a:t>3</a:t>
            </a:fld>
            <a:endParaRPr lang="en-GB"/>
          </a:p>
        </p:txBody>
      </p:sp>
    </p:spTree>
    <p:extLst>
      <p:ext uri="{BB962C8B-B14F-4D97-AF65-F5344CB8AC3E}">
        <p14:creationId xmlns:p14="http://schemas.microsoft.com/office/powerpoint/2010/main" val="4044015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development of social policy in the UK</a:t>
            </a:r>
          </a:p>
          <a:p>
            <a:r>
              <a:rPr lang="en-GB" dirty="0"/>
              <a:t>While the rest of this chapter details recent developments in social policy, this section provides some background on its historical development.</a:t>
            </a:r>
          </a:p>
          <a:p>
            <a:endParaRPr lang="en-GB" dirty="0"/>
          </a:p>
          <a:p>
            <a:r>
              <a:rPr lang="en-GB" dirty="0"/>
              <a:t>The term ‘social policy’ is closely allied to the notion of the ‘welfare state’. ‘Welfare states’ can be described as particularly well-developed systems of social policies which operate in democratic capitalist nations. As T.H. Marshall famously argued (1963), the development of the UK ‘welfare state’ occurred in parallel to the development of the UK’s democratic parliamentary system. As individuals came to enjoy political rights with the extension of the franchise, they were increasingly provided with ‘social rights’ through the developing welfare state.</a:t>
            </a:r>
          </a:p>
          <a:p>
            <a:endParaRPr lang="en-GB" dirty="0"/>
          </a:p>
          <a:p>
            <a:r>
              <a:rPr lang="en-GB" dirty="0"/>
              <a:t>Nonetheless, while we generally associate the term ‘welfare state’ with a centralised system of provision, the first social policies in the UK were delivered locally, rather than by central government.</a:t>
            </a:r>
          </a:p>
          <a:p>
            <a:endParaRPr lang="en-GB" dirty="0"/>
          </a:p>
          <a:p>
            <a:r>
              <a:rPr lang="en-GB" dirty="0"/>
              <a:t>The beginnings of UK social policy</a:t>
            </a:r>
          </a:p>
          <a:p>
            <a:r>
              <a:rPr lang="en-GB" dirty="0"/>
              <a:t>The origins of social policy can be traced back to systems of social assistance regulated by the ‘Poor Laws’ enacted from the mid-sixteenth century onwards. ‘Social assistance’ refers to transfers available for those with no other forms of support. The Poor Laws required all parishes (the areas surrounding different churches) to collect and distribute contributions to aid the ‘deserving poor’. Those classified as ‘undeserving’ (beggars) were subject to harsh punishment, including banishment from the parish and, in extreme cases, hanging. Every town was also required to provide work for the unemployed, through so-called ‘Workhouses’ or ‘Poorhouses’.</a:t>
            </a:r>
          </a:p>
          <a:p>
            <a:endParaRPr lang="en-GB" dirty="0"/>
          </a:p>
          <a:p>
            <a:r>
              <a:rPr lang="en-GB" dirty="0"/>
              <a:t>Growing pressure on parishes due to increasing food prices and reduced local employment opportunities led to a diversity of new approaches being adopted towards the end of the eighteenth and start of the nineteenth centuries (Shave 2017). One of the most notorious was the so-called ‘Speenhamland’ approach, whereby poor law contributions were used to top-up wages to help pay for the rising cost of bread. Unsurprisingly, this led to downward pressure on wages, since employers knew that below-subsistence wages would be subsidised by the parish. This exacerbated rather than diminished poverty.</a:t>
            </a:r>
          </a:p>
          <a:p>
            <a:endParaRPr lang="en-GB" dirty="0"/>
          </a:p>
          <a:p>
            <a:r>
              <a:rPr lang="en-GB" dirty="0"/>
              <a:t>Modern social policy</a:t>
            </a:r>
          </a:p>
          <a:p>
            <a:r>
              <a:rPr lang="en-GB" dirty="0"/>
              <a:t>By the late nineteenth century, more coordinated approaches were being pursued, again often by local authorities, but this time on a far larger scale. For example, the municipality of Birmingham, under Joseph Chamberlain as mayor, introduced a wide-ranging programme of public works during the 1870s ranging from slum clearance to public health and hygiene. In some areas, these programmes were prompted by the work of social researchers, whose reports had highlighted the extent of crushing poverty amongst working, as well as unemployed, people. Pioneers in the area of social research were Joseph and Seebohm Rowntree and Charles Booth, who investigated poverty in York and London, respectively. Their work reflected the negative side of the abolition of feudalism and increasing industrialisation, which eventually led to two-thirds of the UK’s population living in urban areas for the first time by the start of the twentieth century (</a:t>
            </a:r>
            <a:r>
              <a:rPr lang="en-GB" dirty="0" err="1"/>
              <a:t>Szreter</a:t>
            </a:r>
            <a:r>
              <a:rPr lang="en-GB" dirty="0"/>
              <a:t> and Mooney 1998). To put this into perspective, as of 2018, 83% of the UK’s population lived in urban areas (World Bank 2018).</a:t>
            </a:r>
          </a:p>
          <a:p>
            <a:endParaRPr lang="en-GB" dirty="0"/>
          </a:p>
          <a:p>
            <a:r>
              <a:rPr lang="en-GB" dirty="0"/>
              <a:t>It was not until 1906 with the landslide election of a Liberal government that central government committed to a national programme of social policy. This included the provision of free school meals (made compulsory in 1914), relatively minimal means-tested pensions for the over 70s (from 1908, albeit under strict eligibility conditions) and the provision of ‘labour exchanges’ (the ancestors of today’s ‘Jobcentre </a:t>
            </a:r>
            <a:r>
              <a:rPr lang="en-GB" dirty="0" err="1"/>
              <a:t>Plus’</a:t>
            </a:r>
            <a:r>
              <a:rPr lang="en-GB" dirty="0"/>
              <a:t>) from 1909.</a:t>
            </a:r>
          </a:p>
          <a:p>
            <a:endParaRPr lang="en-GB" dirty="0"/>
          </a:p>
          <a:p>
            <a:r>
              <a:rPr lang="en-GB" dirty="0"/>
              <a:t>Most importantly, the Liberal government also instituted the first system of ‘National Insurance’ in the UK under the National Insurance Act 1911. This combined contributions from workers, employers and government to provide a limited system of sick pay, unemployment payments for up to 15 weeks and health services. Conservative opposition in the House of Lords to the 1909 budget used to finance many of these reforms eventually led to the passing of the Parliament Act 1911, which established the formal supremacy of the Commons over the Lords.</a:t>
            </a:r>
          </a:p>
        </p:txBody>
      </p:sp>
      <p:sp>
        <p:nvSpPr>
          <p:cNvPr id="4" name="Slide Number Placeholder 3"/>
          <p:cNvSpPr>
            <a:spLocks noGrp="1"/>
          </p:cNvSpPr>
          <p:nvPr>
            <p:ph type="sldNum" sz="quarter" idx="5"/>
          </p:nvPr>
        </p:nvSpPr>
        <p:spPr/>
        <p:txBody>
          <a:bodyPr/>
          <a:lstStyle/>
          <a:p>
            <a:fld id="{2180E8DA-DA99-44DD-9C17-DDF5579BA700}" type="slidenum">
              <a:rPr lang="en-GB" smtClean="0"/>
              <a:t>4</a:t>
            </a:fld>
            <a:endParaRPr lang="en-GB"/>
          </a:p>
        </p:txBody>
      </p:sp>
    </p:spTree>
    <p:extLst>
      <p:ext uri="{BB962C8B-B14F-4D97-AF65-F5344CB8AC3E}">
        <p14:creationId xmlns:p14="http://schemas.microsoft.com/office/powerpoint/2010/main" val="2290829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different elements of UK social policy</a:t>
            </a:r>
          </a:p>
          <a:p>
            <a:r>
              <a:rPr lang="en-GB" dirty="0"/>
              <a:t>This section moves beyond broad trends to consider specific developments in different areas of social policy, covering both transfers and services.</a:t>
            </a:r>
          </a:p>
          <a:p>
            <a:endParaRPr lang="en-GB" dirty="0"/>
          </a:p>
          <a:p>
            <a:r>
              <a:rPr lang="en-GB" dirty="0"/>
              <a:t>Transfers</a:t>
            </a:r>
          </a:p>
          <a:p>
            <a:r>
              <a:rPr lang="en-GB" dirty="0"/>
              <a:t>Pensions</a:t>
            </a:r>
          </a:p>
          <a:p>
            <a:r>
              <a:rPr lang="en-GB" dirty="0"/>
              <a:t>In common with many developed nations, pensions constitute the largest single element of the UK social security budget, taking up around a third of transfer expenditures overall. Despite Beveridge’s relatively clear vision for a State Pension paid for through National Insurance, the State Pension has been subject to extensive tinkering over recent decades and has had additional schemes layered on top of it.</a:t>
            </a:r>
          </a:p>
          <a:p>
            <a:endParaRPr lang="en-GB" dirty="0"/>
          </a:p>
          <a:p>
            <a:r>
              <a:rPr lang="en-GB" dirty="0"/>
              <a:t>The State Pension is a ‘contributory’ scheme, since a history of payments into National Insurance is required in order for individuals to be able to access it. However, the money that individuals pay in National Insurance when working does not go towards their pension, but to paying for the pensions of current retired people – what is known as ‘Pay As You Go’. This approach, where today’s workers pay for today’s pensioners, can effectively be viewed as a ‘social contract between the generations’ (Walker and Maltby 2008: 398).</a:t>
            </a:r>
          </a:p>
          <a:p>
            <a:endParaRPr lang="en-GB" dirty="0"/>
          </a:p>
          <a:p>
            <a:r>
              <a:rPr lang="en-GB" dirty="0"/>
              <a:t>The full State Pension rate as at February 2020 was £168.60 per week, although due to erratic contributions histories, many people do not qualify for the full amount. Recent changes to the State Pension have come from four directions. First, an attempt to simplify the system was introduced in 2016, with the so-called ‘New’ State Pension which will run in parallel with the previous so-called ‘Basic’ State Pension, for some years to come, before becoming the default state pension option for all.</a:t>
            </a:r>
          </a:p>
          <a:p>
            <a:endParaRPr lang="en-GB" dirty="0"/>
          </a:p>
          <a:p>
            <a:r>
              <a:rPr lang="en-GB" dirty="0"/>
              <a:t>Second, the age at which individuals can receive the State Pension has increased to 66, going up from 65 for men and 60 for women.</a:t>
            </a:r>
          </a:p>
          <a:p>
            <a:endParaRPr lang="en-GB" dirty="0"/>
          </a:p>
          <a:p>
            <a:r>
              <a:rPr lang="en-GB" dirty="0"/>
              <a:t>Third, changes have been made to the rate at which the State Pension is uprated to reflect the cost of living. The changes have been rather technical and complicated. In essence, pensions have gone from initially being uprated in line with both prices and earnings, to, in the 1980s, only reflecting increases in prices (calculated according to one ‘basket’ of prices, the Retail Price Index). The Coalition Government then linked pension uprating to increases in either a different ‘basket’ of prices (the Consumer Price Index), earnings, or 2.5%, whichever is the highest. The so-called ‘triple lock’ has persisted to today.</a:t>
            </a:r>
          </a:p>
          <a:p>
            <a:endParaRPr lang="en-GB" dirty="0"/>
          </a:p>
          <a:p>
            <a:r>
              <a:rPr lang="en-GB" dirty="0"/>
              <a:t>Fourth, the length of time during which individuals have had to contribute to National Insurance in order to qualify for the State Pension has been reduced, from initially 49 years for men and 44 for women, to only 30 years for both. However, the legacy of previous policies and the fact that women work far less, or are paid less, than men in the formal economy mean that women receive significantly lower pensions than men. Indeed, studies have suggested that the overall gap amounts to between 40% (in state pension income) and 80% (in pension wealth) between men and women (Peoples’ Pension undated). In addition, as women’s retirement age has been brought into line with men’s, many women born in the 1950s have argued that the legislation enacting this (parliamentary acts in 2005 and 2011) has given them insufficient time to plan for a shorter retirement than they had originally expected.</a:t>
            </a:r>
          </a:p>
          <a:p>
            <a:endParaRPr lang="en-GB" dirty="0"/>
          </a:p>
          <a:p>
            <a:r>
              <a:rPr lang="en-GB" dirty="0"/>
              <a:t>In addition to these changes to the State Pension, successive governments have attempted to incentivise people to take on additional pensions. The ‘State Earnings-Related Pension Scheme’ (SERPS) introduced a second tier of state provision in 1975. However, from 1986 onwards, those enrolled within SERPS were encouraged to leave the scheme and have the resultant rebate of National Insurance paid directly into a personal or occupational pension. This approach was widely discredited after scandals concerning the ‘mis-selling’ of pensions to individuals who would have been better off staying within SERPS. SERPS was then transformed into the State Second Pension (‘S2P’) in 2002. The Pensions Act 2008 requires employers to enrol eligible employees into a qualifying pension scheme (so-called ‘auto-enrolment’), with a special occupational scheme, the ‘National Employment Savings Trust’, having been created for the low to moderate paid. The latest pension reform, introducing so-called ‘pension freedoms’ in 2014, removed many restrictions on how pensioners could use the wealth held in their occupational pension, enabling them to (for example) pass on some of their pension pot to their children.</a:t>
            </a:r>
          </a:p>
          <a:p>
            <a:endParaRPr lang="en-GB" dirty="0"/>
          </a:p>
          <a:p>
            <a:r>
              <a:rPr lang="en-GB" dirty="0"/>
              <a:t>Within already existing occupational pension schemes, the general trend has been towards ‘defined contribution’ schemes, which require employees to pay in a set amount, and away from ‘defined benefit’ schemes, which guarantee a certain pay-out in the future for current contributors, as well as towards calculating pensions in relation to individuals’ average salaries across their careers, rather than their final salaries.</a:t>
            </a:r>
          </a:p>
          <a:p>
            <a:endParaRPr lang="en-GB" dirty="0"/>
          </a:p>
          <a:p>
            <a:r>
              <a:rPr lang="en-GB" dirty="0"/>
              <a:t>Other transfers</a:t>
            </a:r>
          </a:p>
          <a:p>
            <a:r>
              <a:rPr lang="en-GB" dirty="0"/>
              <a:t>Beveridge’s initial desire to minimise reliance on means-testing within the UK welfare state has not been fulfilled, with access to a number of transfers becoming increasingly restricted. Perhaps the clearest example of this is the introduction of a ‘benefit cap’, which restricts the overall amount of benefits any one family can obtain to £20,000 a year outside of London, independent of their overall need (albeit with some qualifications including relating to disability, previous membership of the armed forces, and pensioner status).</a:t>
            </a:r>
          </a:p>
          <a:p>
            <a:endParaRPr lang="en-GB" dirty="0"/>
          </a:p>
          <a:p>
            <a:r>
              <a:rPr lang="en-GB" dirty="0"/>
              <a:t>It is not possible in this short chapter to give the full picture of transfers, so this section concentrates on the most significant in financial terms: child benefit plus Universal Credit and the most significant benefits which are being folded into Universal Credit (unemployment benefit, tax credits, benefits for disabled people and housing benefit).</a:t>
            </a:r>
          </a:p>
          <a:p>
            <a:endParaRPr lang="en-GB" dirty="0"/>
          </a:p>
          <a:p>
            <a:r>
              <a:rPr lang="en-GB" dirty="0"/>
              <a:t>Child benefit</a:t>
            </a:r>
          </a:p>
          <a:p>
            <a:r>
              <a:rPr lang="en-GB" dirty="0"/>
              <a:t>Child benefit was traditionally a universal, rather than means-tested, benefit. As at February 2020, it is paid at £20.70 a week for a family’s eldest child and £13.70 a week for any other children. It is paid until children reach the age of 16, unless they are in particular kinds of education when they may receive it for longer. The Coalition Government announced during its 2012 budget that it would remove child benefit from higher-income families (those earning £50,000 and above). As a result, this benefit is no longer ‘universal’.</a:t>
            </a:r>
          </a:p>
          <a:p>
            <a:endParaRPr lang="en-GB" dirty="0"/>
          </a:p>
          <a:p>
            <a:r>
              <a:rPr lang="en-GB" dirty="0"/>
              <a:t>Other working-age benefits and the ‘Universal Credit’</a:t>
            </a:r>
          </a:p>
          <a:p>
            <a:r>
              <a:rPr lang="en-GB" dirty="0"/>
              <a:t>The creation of Universal Credit is one of the most significant developments in social policy since the 1970s. Its inventor, the Conservative former Minister for Work and Pensions, Iain Duncan Smith, intended it to radically simplify the benefits system and ‘make work pay’, both by folding a number of existing benefits into one monthly payment and by being designed to ‘taper off’ in a way that supported employment rather than forcing people into ‘welfare traps’, where they would lose benefit if they started to work.</a:t>
            </a:r>
          </a:p>
          <a:p>
            <a:endParaRPr lang="en-GB" dirty="0"/>
          </a:p>
          <a:p>
            <a:r>
              <a:rPr lang="en-GB" dirty="0"/>
              <a:t>The implementation of Universal Credit has taken substantially longer than initially anticipated, with the deadline for transfer of all claimants to Universal Credit having been pushed back to 2024.</a:t>
            </a:r>
          </a:p>
          <a:p>
            <a:endParaRPr lang="en-GB" dirty="0"/>
          </a:p>
          <a:p>
            <a:r>
              <a:rPr lang="en-GB" dirty="0"/>
              <a:t>Universal Credit currently persists alongside a number of benefits, intended to aid the unemployed, those on low incomes and those unable to pay their housing costs, and disabled people. Over the last four years, all such benefits were frozen in value; from April 2020, they are set to rise in line with inflation.</a:t>
            </a:r>
          </a:p>
          <a:p>
            <a:endParaRPr lang="en-GB" dirty="0"/>
          </a:p>
          <a:p>
            <a:r>
              <a:rPr lang="en-GB" dirty="0"/>
              <a:t>Unemployment benefit</a:t>
            </a:r>
          </a:p>
          <a:p>
            <a:r>
              <a:rPr lang="en-GB" dirty="0"/>
              <a:t>British unemployment benefit is now described as ‘Jobseekers’ Allowance’ (JSA). Although Beveridge initially intended unemployment cover to be provided through insurance, the contribution-related element of JSA has reduced in value over time, currently amounting to about a tenth of average workers’ earnings.</a:t>
            </a:r>
          </a:p>
          <a:p>
            <a:endParaRPr lang="en-GB" dirty="0"/>
          </a:p>
          <a:p>
            <a:r>
              <a:rPr lang="en-GB" dirty="0"/>
              <a:t>Another significant development in relation to unemployment benefit has been the imposition of conditions on claimants. This draws on the legacy of what are known as ‘Active Labour Market Policies’ (ALMP) which have been a feature of Scandinavian welfare states for many decades. ALMP were initially adopted ‘to promote labour-force mobility, education and occupation flexibility’ (Salonen 2009: 134).</a:t>
            </a:r>
          </a:p>
          <a:p>
            <a:endParaRPr lang="en-GB" dirty="0"/>
          </a:p>
          <a:p>
            <a:r>
              <a:rPr lang="en-GB" dirty="0"/>
              <a:t>In the UK context, however, participation in the training and job preparation schemes allied with ALMP has become a condition for the continued receipt of benefits. To continue to receive the benefits available within the British New Deal for Young People, for example, in place from 1998 to 2010, individuals had to undertake education or training, subsidised work in the private or voluntary sectors, or placement on an environmental taskforce (Deacon 2008: 313). This requirement has continued for Universal Credit for those claimants deemed able to work.</a:t>
            </a:r>
          </a:p>
          <a:p>
            <a:endParaRPr lang="en-GB" dirty="0"/>
          </a:p>
          <a:p>
            <a:r>
              <a:rPr lang="en-GB" dirty="0"/>
              <a:t>As a result, an element of compulsion has been introduced, and such schemes have become described as ‘workfare’ (Peck 2001). The impact of ‘workfare’ has been highly contested. Evidence suggests that it has had very mixed success when it comes to enabling people to access work (Jordan 2018), and that sanctions for non-compliance with workfare requirements have led to economic hardship (</a:t>
            </a:r>
            <a:r>
              <a:rPr lang="en-GB" dirty="0" err="1"/>
              <a:t>Loopstra</a:t>
            </a:r>
            <a:r>
              <a:rPr lang="en-GB" dirty="0"/>
              <a:t> et al 2018) and to disengagement with Jobcentre Plus services (Adler 2018), rather than positively incentivising claimants to ‘comply’ in the future.</a:t>
            </a:r>
          </a:p>
          <a:p>
            <a:endParaRPr lang="en-GB" dirty="0"/>
          </a:p>
          <a:p>
            <a:r>
              <a:rPr lang="en-GB" dirty="0"/>
              <a:t>Nonetheless, the UK approach involves significantly less compulsion than some US schemes, with no limits on the amount of time during which individuals can claim unemployment benefits, unlike in many US states.</a:t>
            </a:r>
          </a:p>
          <a:p>
            <a:endParaRPr lang="en-GB" dirty="0"/>
          </a:p>
          <a:p>
            <a:r>
              <a:rPr lang="en-GB" dirty="0"/>
              <a:t>Tax credits</a:t>
            </a:r>
          </a:p>
          <a:p>
            <a:r>
              <a:rPr lang="en-GB" dirty="0"/>
              <a:t>‘Tax credits’ were introduced by the Labour Government from 1999 onwards. There are three main types of tax credit: ‘Working Tax Credit’, ‘Child Tax Credit’ (which replaced the previous ‘Working Families Tax Credit’) and ‘Pension Credit’ (which replaced the previous ‘Minimum Income Guarantee’). Essentially tax credits work as an ‘income guarantee’, topping up incomes and reducing gradually as individuals’ income rises. At the peak of their use, in 2011, over seven in ten families with dependent children claimed tax credits (</a:t>
            </a:r>
            <a:r>
              <a:rPr lang="en-GB" dirty="0" err="1"/>
              <a:t>FullFact</a:t>
            </a:r>
            <a:r>
              <a:rPr lang="en-GB" dirty="0"/>
              <a:t> 2015). Since then, a variety of changes have been made to their availability, although the latest suggested round of cuts to tax credits was abandoned in 2015 after being blocked by the House of Lords. Just as with unemployment benefit, tax credits are being subsumed within the new Universal Credit. Although tax credits have been credited with lifting many people out of poverty (particularly those with children), they have also been accused of enabling employers to pay below subsistence-level wages, thus rehabilitating the ‘Speenhamland’ principle referred to above (Grover 2020). This contrasts with Beveridge’s original plan for welfare, whereby national insurance would ensure the pooling of risks across all workers (Byrne 2011).</a:t>
            </a:r>
          </a:p>
          <a:p>
            <a:endParaRPr lang="en-GB" dirty="0"/>
          </a:p>
          <a:p>
            <a:r>
              <a:rPr lang="en-GB" dirty="0"/>
              <a:t>Benefits for disabled people</a:t>
            </a:r>
          </a:p>
          <a:p>
            <a:r>
              <a:rPr lang="en-GB" dirty="0"/>
              <a:t>A range of benefits are available to disabled people, such as Personal Independence Payment, Attendance Allowance (for the over-65s) and Employment and Support Allowance. Disability Living Allowance was replaced with the ‘Personal Independence Payment’ from 2013, which requires potential claimants to undergo regular medical tests to ensure they are still entitled to the benefit. The so-called ‘Work Capability Assessment’ process was initially performed by the firm Atos, which, however, pulled out of the contract in March 2015 following extensive criticism and claims that terminally ill and other very unwell people had routinely been wrongly classified as capable of working. The contract for work assessment has since been awarded to the US company Maximus.</a:t>
            </a:r>
          </a:p>
          <a:p>
            <a:endParaRPr lang="en-GB" dirty="0"/>
          </a:p>
          <a:p>
            <a:r>
              <a:rPr lang="en-GB" dirty="0"/>
              <a:t>Employment Support Allowance, similar to Jobseekers’ Allowance (see above), contains both National Insurance-funded elements and taxation-funded (means-tested) elements, and requires engagement with Jobcentre services, depending on whether claimants have been assessed as fit to work or otherwise. The insurance-based element has, however, been restricted to only one year, with the benefit being means-tested after then. A relatively low proportion of people with disabilities claim any social security related to their disability (Kim et al. 2019), and the UK has been criticised for recent changes in this area, including by the United Nations’ Special Rapporteur on extreme poverty and human rights (Ryan 2019; Alston 2018), although his criticisms were rejected by the Conservative Government.</a:t>
            </a:r>
          </a:p>
          <a:p>
            <a:endParaRPr lang="en-GB" dirty="0"/>
          </a:p>
          <a:p>
            <a:r>
              <a:rPr lang="en-GB" dirty="0"/>
              <a:t>Housing benefit</a:t>
            </a:r>
          </a:p>
          <a:p>
            <a:r>
              <a:rPr lang="en-GB" dirty="0"/>
              <a:t>Support to cover the costs of housing has become an increasingly important element of assistance to those on low incomes in the UK, with real house prices having roughly doubled (Office for National Statistics 2016b) since 1980, whilst real wage levels have stagnated. The proportion of social spending allocated to cover housing costs has increased exponentially as a result.</a:t>
            </a:r>
          </a:p>
          <a:p>
            <a:endParaRPr lang="en-GB" dirty="0"/>
          </a:p>
          <a:p>
            <a:r>
              <a:rPr lang="en-GB" dirty="0"/>
              <a:t>Radical plans to try to constrain spending on this benefit were implemented by the Coalition Government, including requiring individuals from 25–34 to share accommodation, rather than to rent a flat of their own, reducing the rent levels which Housing Benefit can subsidise, and restricting Housing Benefit to the level of four-bedroom houses for larger homes.</a:t>
            </a:r>
          </a:p>
        </p:txBody>
      </p:sp>
      <p:sp>
        <p:nvSpPr>
          <p:cNvPr id="4" name="Slide Number Placeholder 3"/>
          <p:cNvSpPr>
            <a:spLocks noGrp="1"/>
          </p:cNvSpPr>
          <p:nvPr>
            <p:ph type="sldNum" sz="quarter" idx="5"/>
          </p:nvPr>
        </p:nvSpPr>
        <p:spPr/>
        <p:txBody>
          <a:bodyPr/>
          <a:lstStyle/>
          <a:p>
            <a:fld id="{2180E8DA-DA99-44DD-9C17-DDF5579BA700}" type="slidenum">
              <a:rPr lang="en-GB" smtClean="0"/>
              <a:t>5</a:t>
            </a:fld>
            <a:endParaRPr lang="en-GB"/>
          </a:p>
        </p:txBody>
      </p:sp>
    </p:spTree>
    <p:extLst>
      <p:ext uri="{BB962C8B-B14F-4D97-AF65-F5344CB8AC3E}">
        <p14:creationId xmlns:p14="http://schemas.microsoft.com/office/powerpoint/2010/main" val="828420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Services</a:t>
            </a:r>
          </a:p>
          <a:p>
            <a:r>
              <a:rPr lang="en-GB" dirty="0"/>
              <a:t>Health care</a:t>
            </a:r>
          </a:p>
          <a:p>
            <a:r>
              <a:rPr lang="en-GB" dirty="0"/>
              <a:t>The UK health care system can be divided into ‘primary care’ (general practitioner services and health education), ‘acute’ care (mainly delivered in hospitals and delivered to those who are severely unwell – sometimes described as ‘secondary care’) and ‘chronic’ care (provided to those with long-term conditions, covering palliative care, hospices and elements of ‘social care’).</a:t>
            </a:r>
          </a:p>
          <a:p>
            <a:endParaRPr lang="en-GB" dirty="0"/>
          </a:p>
          <a:p>
            <a:r>
              <a:rPr lang="en-GB" dirty="0"/>
              <a:t>The provision of health care has changed radically since the creation of the NHS, reflecting the changing nature of the disease burden. The incidence of chronic disease has come to outweigh that of communicable disease, with the exception of new epidemics such as AIDS, and the resurgence of resistant strains of diseases like tuberculosis (Mechanic and Rochefort 1996). Health care policies have also had to incorporate rapid technological developments, from the development of organ transplants from the 1950s onwards to new innovations like foetal and keyhole surgery, nano-technology and gene therapy.</a:t>
            </a:r>
          </a:p>
          <a:p>
            <a:endParaRPr lang="en-GB" dirty="0"/>
          </a:p>
          <a:p>
            <a:r>
              <a:rPr lang="en-GB" dirty="0"/>
              <a:t>As previously mentioned, the UK’s </a:t>
            </a:r>
            <a:r>
              <a:rPr lang="en-GB" dirty="0" err="1"/>
              <a:t>Beveridgean</a:t>
            </a:r>
            <a:r>
              <a:rPr lang="en-GB" dirty="0"/>
              <a:t> history means that it is a ‘single-payer’ system, where government is the near-exclusive funder of most health services. Public spending on health care gradually increased over time in the UK, but not to the same level as many other EU countries. Indeed, some calculations suggest that, in real terms, public expenditure on health care diminished in the UK through the 1980s and 1990s (Jordan 2011: 125–6). Public spending on health care then increased through the 2000s, with Tony Blair’s commitment to move towards the EU average. While UK health spending increased between 2000 and 2010 by nearly 3%, spending in most other EU countries also increased and continued to do so in most EU countries until the mid-2010s. Although the UK’s health funding did not reduce during that time, it did not increase at the same rate as many EU countries, such that the UK remains slightly below the EU average in health spending terms.</a:t>
            </a:r>
          </a:p>
          <a:p>
            <a:endParaRPr lang="en-GB" dirty="0"/>
          </a:p>
          <a:p>
            <a:r>
              <a:rPr lang="en-GB" dirty="0"/>
              <a:t>The UK’s health care system has always been highly centralised compared with other countries (Freeman and </a:t>
            </a:r>
            <a:r>
              <a:rPr lang="en-GB" dirty="0" err="1"/>
              <a:t>Frisina</a:t>
            </a:r>
            <a:r>
              <a:rPr lang="en-GB" dirty="0"/>
              <a:t> 2010: 172–3). Nonetheless, following devolution, health care policies now vary somewhat across the UK, with free prescriptions, for example, available in Scotland and Wales but not in England.</a:t>
            </a:r>
          </a:p>
          <a:p>
            <a:endParaRPr lang="en-GB" dirty="0"/>
          </a:p>
          <a:p>
            <a:r>
              <a:rPr lang="en-GB" dirty="0"/>
              <a:t>Other trends within the UK NHS include the increasing use of internal markets (separating ‘purchasers’ and ‘providers’), mentioned above, and of private provision of health care, although the exact extent of privatisation is highly contested (King’s Fund 2019). Relatively few UK patients, however, decide to take on private insurance so that they can use private rather than NHS services, with the number of individuals buying private insurance flatlining over time, although the number of those covered by company schemes has increased (</a:t>
            </a:r>
            <a:r>
              <a:rPr lang="en-GB" dirty="0" err="1"/>
              <a:t>LaingBuisson</a:t>
            </a:r>
            <a:r>
              <a:rPr lang="en-GB" dirty="0"/>
              <a:t> 2013).</a:t>
            </a:r>
          </a:p>
          <a:p>
            <a:endParaRPr lang="en-GB" dirty="0"/>
          </a:p>
          <a:p>
            <a:r>
              <a:rPr lang="en-GB" dirty="0"/>
              <a:t>Social care</a:t>
            </a:r>
          </a:p>
          <a:p>
            <a:r>
              <a:rPr lang="en-GB" dirty="0"/>
              <a:t>‘Social care’ covers services, beyond health care, received by older and disabled people. These include help in the home (for example, with cooking and cleaning), and, where necessary, residential care. Two developments are particularly significant in this area.</a:t>
            </a:r>
          </a:p>
          <a:p>
            <a:endParaRPr lang="en-GB" dirty="0"/>
          </a:p>
          <a:p>
            <a:r>
              <a:rPr lang="en-GB" dirty="0"/>
              <a:t>First, the availability of social care across the UK has changed substantially. While in Scotland personal care for older people has been made completely free, both in the home and in care homes, this is not the case in the rest of the UK. While in the 1990s many council areas still provided free care to those with ‘low’, ‘moderate’, ‘substantial’ and ‘critical’ needs, by 2015 a patchwork of approaches had sprung up, such that in 2015 a new national minimum for England was set, effectively only providing services for those with ‘substantial’ needs and above.</a:t>
            </a:r>
          </a:p>
          <a:p>
            <a:endParaRPr lang="en-GB" dirty="0"/>
          </a:p>
          <a:p>
            <a:r>
              <a:rPr lang="en-GB" dirty="0"/>
              <a:t>Secondly, attempts have been made to increase choice for older and disabled people in the social care they receive. As of April 2015, all users of social care had to be provided with ‘personalised budgets’, which can be spent by recipients however they like, whether this be on a season ticket for the football, attendance at a day centre, or help in the home. Nonetheless, some have argued that having to negotiate such a budget places extra stress on service users and their carers.</a:t>
            </a:r>
          </a:p>
          <a:p>
            <a:endParaRPr lang="en-GB" dirty="0"/>
          </a:p>
          <a:p>
            <a:r>
              <a:rPr lang="en-GB" dirty="0"/>
              <a:t>The future of social care services remains uncertain, in the face of a growing older population (see below) and significant reductions in local authorities’ budgets. Attempts have been made to reach a cross-party consensus on a new financing mechanism for social care a number of times, but so far have failed to bear fruit. At the time of writing, the Conservative Government had promised to come forward with yet more new proposals, in another attempt to craft a solution.</a:t>
            </a:r>
          </a:p>
          <a:p>
            <a:endParaRPr lang="en-GB" dirty="0"/>
          </a:p>
          <a:p>
            <a:r>
              <a:rPr lang="en-GB" dirty="0"/>
              <a:t>Housing</a:t>
            </a:r>
          </a:p>
          <a:p>
            <a:r>
              <a:rPr lang="en-GB" dirty="0"/>
              <a:t>In 1981, nearly a third of the UK’s housing stock was provided by the state – what is known as ‘council housing’. Contrary to many perceptions, council housing has traditionally been either positive or at worst cost neutral for the public purse (Boughton 2018). By 2017, less than a fifth of housing was provided collectively – so-called ‘social housing’, covering both council housing and housing provided by housing associations (</a:t>
            </a:r>
            <a:r>
              <a:rPr lang="en-GB" dirty="0" err="1"/>
              <a:t>FullFact</a:t>
            </a:r>
            <a:r>
              <a:rPr lang="en-GB" dirty="0"/>
              <a:t> 2018). One of the most significant reasons for the reduction was Margaret Thatcher’s programme enabling council tenants to buy their properties on favourable terms, the so-called ‘right to buy’ scheme. It has been estimated that around 2 million formerly council homes have been removed from the social housing sector through ‘right to buy’ (Inside Housing 2012), a process intensified by government commitments to enable tenants to buy their properties from social housing landlords as well as from local councils.</a:t>
            </a:r>
          </a:p>
          <a:p>
            <a:endParaRPr lang="en-GB" dirty="0"/>
          </a:p>
          <a:p>
            <a:r>
              <a:rPr lang="en-GB" dirty="0"/>
              <a:t>As the size of the social housing stock has reduced, waiting lists have increased substantially. Partly as a result, social housing has become increasingly ‘</a:t>
            </a:r>
            <a:r>
              <a:rPr lang="en-GB" dirty="0" err="1"/>
              <a:t>residualised</a:t>
            </a:r>
            <a:r>
              <a:rPr lang="en-GB" dirty="0"/>
              <a:t>’, with new tenants tending to suffer from multiple disadvantages. This contrasts with Nye Bevan’s original vision of social housing estates enabling people of all backgrounds, from manual labour to highly skilled doctors and everyone in-between, to live together. Indeed, one of the last hallmarks of British council housing – the right of tenants to stay for the rest of their lives in the same council house – was recently abolished, although attempts to require council tenants earning over £31,000 per household to ‘pay to stay’ in council housing were abandoned.</a:t>
            </a:r>
          </a:p>
          <a:p>
            <a:endParaRPr lang="en-GB" dirty="0"/>
          </a:p>
          <a:p>
            <a:r>
              <a:rPr lang="en-GB" dirty="0"/>
              <a:t>Education</a:t>
            </a:r>
          </a:p>
          <a:p>
            <a:r>
              <a:rPr lang="en-GB" dirty="0"/>
              <a:t>There are four different types of educational provision in the UK: ‘pre-school education’, primary and secondary education, tertiary education (also known as further and higher education) and continuing and vocational education and training. It is not possible within this brief chapter to provide a detailed survey of educational developments. Readers requiring more information should refer to the ‘further reading’ sources at the end of this chapter.</a:t>
            </a:r>
          </a:p>
          <a:p>
            <a:endParaRPr lang="en-GB" dirty="0"/>
          </a:p>
          <a:p>
            <a:r>
              <a:rPr lang="en-GB" dirty="0"/>
              <a:t>Trends in education spending</a:t>
            </a:r>
          </a:p>
          <a:p>
            <a:r>
              <a:rPr lang="en-GB" dirty="0"/>
              <a:t>Unlike spending on health and social care, education expenditure remained relatively stable until the election of the first New Labour Government in 1997. Between 1999–2000 and 2009–2010, education spending then grew by over 5% in real terms, before falling up to 2014–5 by the ‘largest cut in education spending over any four-year period since at least the 1950s’ (Chowdry and </a:t>
            </a:r>
            <a:r>
              <a:rPr lang="en-GB" dirty="0" err="1"/>
              <a:t>Sibieta</a:t>
            </a:r>
            <a:r>
              <a:rPr lang="en-GB" dirty="0"/>
              <a:t> 2011: 1), a reduction which has persisted. Nonetheless, the distribution of cuts was highly uneven, with school building projects and higher education affected significantly more than other areas of the education budget, and some schools being affected more than others. The Conservative Government elected in December 2019 has stated it will halt recent reductions in school resources.</a:t>
            </a:r>
          </a:p>
          <a:p>
            <a:endParaRPr lang="en-GB" dirty="0"/>
          </a:p>
          <a:p>
            <a:r>
              <a:rPr lang="en-GB" dirty="0"/>
              <a:t>Trends in pre-school education</a:t>
            </a:r>
          </a:p>
          <a:p>
            <a:r>
              <a:rPr lang="en-GB" dirty="0"/>
              <a:t>The UK pre-school system is characterised by a division between ‘educational’ and ‘care-based’ providers, who are operated by the state, the voluntary sector, private companies and individuals (‘childminders’). Those providers of pre-school services designated as ‘educational’ have become increasingly subject to quality control, coming under the purview of the Office for Standards in Education (Ofsted) inspectorate in 2001.</a:t>
            </a:r>
          </a:p>
          <a:p>
            <a:endParaRPr lang="en-GB" dirty="0"/>
          </a:p>
          <a:p>
            <a:r>
              <a:rPr lang="en-GB" dirty="0"/>
              <a:t>Access to free pre-school education was considerably increased under New Labour, being extended to all three- and four-year-olds. This was then built on by the Cameron Conservative government, which provided 15 free hours per week. From September 2017, many parents will be eligible for 30 hours a week, although many childcare providers have reportedly been unable to offer parents these hours, as the government subsidy did not cover their costs (</a:t>
            </a:r>
            <a:r>
              <a:rPr lang="en-GB" dirty="0" err="1"/>
              <a:t>Ruzicka</a:t>
            </a:r>
            <a:r>
              <a:rPr lang="en-GB" dirty="0"/>
              <a:t> 2019).</a:t>
            </a:r>
          </a:p>
          <a:p>
            <a:endParaRPr lang="en-GB" dirty="0"/>
          </a:p>
          <a:p>
            <a:r>
              <a:rPr lang="en-GB" dirty="0"/>
              <a:t>Trends in primary and secondary education</a:t>
            </a:r>
          </a:p>
          <a:p>
            <a:r>
              <a:rPr lang="en-GB" dirty="0"/>
              <a:t>One key trend affecting primary and secondary education has been a reduction in local education authorities’ control and an increase in both the autonomy of schools and the powers of central government.</a:t>
            </a:r>
          </a:p>
          <a:p>
            <a:endParaRPr lang="en-GB" dirty="0"/>
          </a:p>
          <a:p>
            <a:r>
              <a:rPr lang="en-GB" dirty="0"/>
              <a:t>In comparison with many other countries’ education systems, the UK is relatively decentralised. As in Germany, a patchwork of different approaches to selection exists, with some areas routinely separating off around a fifth of pupils to attend grammar schools, while other areas operate completely integrated, ‘comprehensive’ educational systems.</a:t>
            </a:r>
          </a:p>
          <a:p>
            <a:endParaRPr lang="en-GB" dirty="0"/>
          </a:p>
          <a:p>
            <a:r>
              <a:rPr lang="en-GB" dirty="0"/>
              <a:t>A second trend has involved differences in educational outcomes between areas of the UK widening. Gaps in performance linked to regional disparities in wealth have intensified. In addition, the UK’s component nations also appear </a:t>
            </a:r>
          </a:p>
        </p:txBody>
      </p:sp>
      <p:sp>
        <p:nvSpPr>
          <p:cNvPr id="4" name="Slide Number Placeholder 3"/>
          <p:cNvSpPr>
            <a:spLocks noGrp="1"/>
          </p:cNvSpPr>
          <p:nvPr>
            <p:ph type="sldNum" sz="quarter" idx="5"/>
          </p:nvPr>
        </p:nvSpPr>
        <p:spPr/>
        <p:txBody>
          <a:bodyPr/>
          <a:lstStyle/>
          <a:p>
            <a:fld id="{2180E8DA-DA99-44DD-9C17-DDF5579BA700}" type="slidenum">
              <a:rPr lang="en-GB" smtClean="0"/>
              <a:t>6</a:t>
            </a:fld>
            <a:endParaRPr lang="en-GB"/>
          </a:p>
        </p:txBody>
      </p:sp>
    </p:spTree>
    <p:extLst>
      <p:ext uri="{BB962C8B-B14F-4D97-AF65-F5344CB8AC3E}">
        <p14:creationId xmlns:p14="http://schemas.microsoft.com/office/powerpoint/2010/main" val="4105630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9DA9D-6ACF-2AEF-6709-706F1C6911B9}"/>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A88F27-6177-A499-178B-28E744DA4D4D}"/>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AF0DA4-FCC4-D23F-A024-05A27CD98613}"/>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E5E4626-C5C6-3E61-76DE-BEC97C290F3F}"/>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58BBF7C7-0ED9-829A-B751-3BF238AFAF97}"/>
              </a:ext>
            </a:extLst>
          </p:cNvPr>
          <p:cNvSpPr>
            <a:spLocks noGrp="1"/>
          </p:cNvSpPr>
          <p:nvPr>
            <p:ph type="sldNum" sz="quarter" idx="12"/>
          </p:nvPr>
        </p:nvSpPr>
        <p:spPr/>
        <p:txBody>
          <a:bodyPr/>
          <a:lstStyle>
            <a:lvl1pPr>
              <a:defRPr/>
            </a:lvl1pPr>
          </a:lstStyle>
          <a:p>
            <a:fld id="{C835CB34-CA15-4B36-8934-C2B04E60A9B1}" type="slidenum">
              <a:rPr lang="en-US" altLang="en-US"/>
              <a:pPr/>
              <a:t>‹#›</a:t>
            </a:fld>
            <a:endParaRPr lang="en-US" altLang="en-US"/>
          </a:p>
        </p:txBody>
      </p:sp>
    </p:spTree>
    <p:extLst>
      <p:ext uri="{BB962C8B-B14F-4D97-AF65-F5344CB8AC3E}">
        <p14:creationId xmlns:p14="http://schemas.microsoft.com/office/powerpoint/2010/main" val="1924600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30822-87E8-34D4-DDD8-9D3C3D4A09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237CD3-0CA8-A6DD-5D10-ADAFB344D9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290364-FAA2-2A84-B53E-025B1208FAE7}"/>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6AEA96A-C713-682F-BF15-25C2FA485A66}"/>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67D9B5A-850F-AC6D-E2AA-EFE78AF2B3F0}"/>
              </a:ext>
            </a:extLst>
          </p:cNvPr>
          <p:cNvSpPr>
            <a:spLocks noGrp="1"/>
          </p:cNvSpPr>
          <p:nvPr>
            <p:ph type="sldNum" sz="quarter" idx="12"/>
          </p:nvPr>
        </p:nvSpPr>
        <p:spPr/>
        <p:txBody>
          <a:bodyPr/>
          <a:lstStyle>
            <a:lvl1pPr>
              <a:defRPr/>
            </a:lvl1pPr>
          </a:lstStyle>
          <a:p>
            <a:fld id="{7A2E29A8-B04D-4382-BDDE-6C93D0430FBF}" type="slidenum">
              <a:rPr lang="en-US" altLang="en-US"/>
              <a:pPr/>
              <a:t>‹#›</a:t>
            </a:fld>
            <a:endParaRPr lang="en-US" altLang="en-US"/>
          </a:p>
        </p:txBody>
      </p:sp>
    </p:spTree>
    <p:extLst>
      <p:ext uri="{BB962C8B-B14F-4D97-AF65-F5344CB8AC3E}">
        <p14:creationId xmlns:p14="http://schemas.microsoft.com/office/powerpoint/2010/main" val="1642154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C2F10-CAEC-31D5-5E58-1D2C8369BF7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153659B-5F76-421D-69B6-BB0CB99C98C7}"/>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14A38A8D-7120-6B21-AD43-79CF5EB52ADD}"/>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D6B1BAE-7BB6-B269-1097-4D8D50173D6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BF08F057-2C54-0096-FB35-F4F07D7E3604}"/>
              </a:ext>
            </a:extLst>
          </p:cNvPr>
          <p:cNvSpPr>
            <a:spLocks noGrp="1"/>
          </p:cNvSpPr>
          <p:nvPr>
            <p:ph type="sldNum" sz="quarter" idx="12"/>
          </p:nvPr>
        </p:nvSpPr>
        <p:spPr/>
        <p:txBody>
          <a:bodyPr/>
          <a:lstStyle>
            <a:lvl1pPr>
              <a:defRPr/>
            </a:lvl1pPr>
          </a:lstStyle>
          <a:p>
            <a:fld id="{2B493DD7-88E2-4001-823E-83C3E35746C0}" type="slidenum">
              <a:rPr lang="en-US" altLang="en-US"/>
              <a:pPr/>
              <a:t>‹#›</a:t>
            </a:fld>
            <a:endParaRPr lang="en-US" altLang="en-US"/>
          </a:p>
        </p:txBody>
      </p:sp>
    </p:spTree>
    <p:extLst>
      <p:ext uri="{BB962C8B-B14F-4D97-AF65-F5344CB8AC3E}">
        <p14:creationId xmlns:p14="http://schemas.microsoft.com/office/powerpoint/2010/main" val="256826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64511-B257-FA47-0BDB-ACC9EFC479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4591A6-A064-7E8F-BDB4-4C3A8B6EEF9D}"/>
              </a:ext>
            </a:extLst>
          </p:cNvPr>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359AA1-B088-7C10-0672-54C8B29F96FF}"/>
              </a:ext>
            </a:extLst>
          </p:cNvPr>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43049E-4263-858D-9322-5B318063B7F2}"/>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357AEC45-F87B-F416-B8E3-883C07FB18CC}"/>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861F834F-5459-BCF3-CB56-BE7E2DA7097C}"/>
              </a:ext>
            </a:extLst>
          </p:cNvPr>
          <p:cNvSpPr>
            <a:spLocks noGrp="1"/>
          </p:cNvSpPr>
          <p:nvPr>
            <p:ph type="sldNum" sz="quarter" idx="12"/>
          </p:nvPr>
        </p:nvSpPr>
        <p:spPr/>
        <p:txBody>
          <a:bodyPr/>
          <a:lstStyle>
            <a:lvl1pPr>
              <a:defRPr/>
            </a:lvl1pPr>
          </a:lstStyle>
          <a:p>
            <a:fld id="{DA0E64C9-36A4-4FCE-8F15-4634294F4CB6}" type="slidenum">
              <a:rPr lang="en-US" altLang="en-US"/>
              <a:pPr/>
              <a:t>‹#›</a:t>
            </a:fld>
            <a:endParaRPr lang="en-US" altLang="en-US"/>
          </a:p>
        </p:txBody>
      </p:sp>
    </p:spTree>
    <p:extLst>
      <p:ext uri="{BB962C8B-B14F-4D97-AF65-F5344CB8AC3E}">
        <p14:creationId xmlns:p14="http://schemas.microsoft.com/office/powerpoint/2010/main" val="3373975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15EB7-2D77-7F99-4F18-0786BF0348F4}"/>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C0C612-A913-BD44-C1C6-B5FD0DC51489}"/>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D016F7-E87A-55B9-B17C-89EB6864AB7A}"/>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464D2E-8168-A2C6-3E2B-3BC9D6E74640}"/>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6FC9FD9-43DA-A770-7C4A-18FA3F34B115}"/>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A293C0-F2ED-D82A-9A01-B4D670D6EFD7}"/>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24246693-E5F0-1EA5-3F84-478BC0E0DB53}"/>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B4950E50-5A50-E508-3C14-56020ABE31A9}"/>
              </a:ext>
            </a:extLst>
          </p:cNvPr>
          <p:cNvSpPr>
            <a:spLocks noGrp="1"/>
          </p:cNvSpPr>
          <p:nvPr>
            <p:ph type="sldNum" sz="quarter" idx="12"/>
          </p:nvPr>
        </p:nvSpPr>
        <p:spPr/>
        <p:txBody>
          <a:bodyPr/>
          <a:lstStyle>
            <a:lvl1pPr>
              <a:defRPr/>
            </a:lvl1pPr>
          </a:lstStyle>
          <a:p>
            <a:fld id="{91D49C7C-9445-4D89-8897-9BF8A60A32E9}" type="slidenum">
              <a:rPr lang="en-US" altLang="en-US"/>
              <a:pPr/>
              <a:t>‹#›</a:t>
            </a:fld>
            <a:endParaRPr lang="en-US" altLang="en-US"/>
          </a:p>
        </p:txBody>
      </p:sp>
    </p:spTree>
    <p:extLst>
      <p:ext uri="{BB962C8B-B14F-4D97-AF65-F5344CB8AC3E}">
        <p14:creationId xmlns:p14="http://schemas.microsoft.com/office/powerpoint/2010/main" val="518818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0AADD-0BA3-46A4-E8EE-95260AE192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B99AF8-B9D4-151B-40E4-73AF0ADE877E}"/>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94CE7507-F566-951C-012D-F78F6CACDA4F}"/>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70AD24D1-4E7C-62B3-3C02-2300213D01A5}"/>
              </a:ext>
            </a:extLst>
          </p:cNvPr>
          <p:cNvSpPr>
            <a:spLocks noGrp="1"/>
          </p:cNvSpPr>
          <p:nvPr>
            <p:ph type="sldNum" sz="quarter" idx="12"/>
          </p:nvPr>
        </p:nvSpPr>
        <p:spPr/>
        <p:txBody>
          <a:bodyPr/>
          <a:lstStyle>
            <a:lvl1pPr>
              <a:defRPr/>
            </a:lvl1pPr>
          </a:lstStyle>
          <a:p>
            <a:fld id="{6352E04A-EE33-4A3F-AE9C-1D1FFF937F5C}" type="slidenum">
              <a:rPr lang="en-US" altLang="en-US"/>
              <a:pPr/>
              <a:t>‹#›</a:t>
            </a:fld>
            <a:endParaRPr lang="en-US" altLang="en-US"/>
          </a:p>
        </p:txBody>
      </p:sp>
    </p:spTree>
    <p:extLst>
      <p:ext uri="{BB962C8B-B14F-4D97-AF65-F5344CB8AC3E}">
        <p14:creationId xmlns:p14="http://schemas.microsoft.com/office/powerpoint/2010/main" val="2083052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F6D4B6-26AE-058F-8E37-4E2C82C2ADA0}"/>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BE8AF0E9-CD3B-E063-7F4F-B694EF7A729E}"/>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0984F780-1C82-27B7-C05A-8C172DB4B4E9}"/>
              </a:ext>
            </a:extLst>
          </p:cNvPr>
          <p:cNvSpPr>
            <a:spLocks noGrp="1"/>
          </p:cNvSpPr>
          <p:nvPr>
            <p:ph type="sldNum" sz="quarter" idx="12"/>
          </p:nvPr>
        </p:nvSpPr>
        <p:spPr/>
        <p:txBody>
          <a:bodyPr/>
          <a:lstStyle>
            <a:lvl1pPr>
              <a:defRPr/>
            </a:lvl1pPr>
          </a:lstStyle>
          <a:p>
            <a:fld id="{46FBDBD4-8C67-479C-8310-2F81127C83BA}" type="slidenum">
              <a:rPr lang="en-US" altLang="en-US"/>
              <a:pPr/>
              <a:t>‹#›</a:t>
            </a:fld>
            <a:endParaRPr lang="en-US" altLang="en-US"/>
          </a:p>
        </p:txBody>
      </p:sp>
    </p:spTree>
    <p:extLst>
      <p:ext uri="{BB962C8B-B14F-4D97-AF65-F5344CB8AC3E}">
        <p14:creationId xmlns:p14="http://schemas.microsoft.com/office/powerpoint/2010/main" val="3803219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9C70B-9789-FDEB-B323-6CC6DB0C7895}"/>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0FFA82E-6DA2-36FA-A105-A49913B7D111}"/>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A4577D-A886-6E17-30BB-FFB7BD73748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66192A-2892-840A-86A6-BD564FFA3BAA}"/>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BC27F28-C7CF-D8AB-C76E-3A4B41F63B9D}"/>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6E81D501-E33A-2891-0217-218D80531323}"/>
              </a:ext>
            </a:extLst>
          </p:cNvPr>
          <p:cNvSpPr>
            <a:spLocks noGrp="1"/>
          </p:cNvSpPr>
          <p:nvPr>
            <p:ph type="sldNum" sz="quarter" idx="12"/>
          </p:nvPr>
        </p:nvSpPr>
        <p:spPr/>
        <p:txBody>
          <a:bodyPr/>
          <a:lstStyle>
            <a:lvl1pPr>
              <a:defRPr/>
            </a:lvl1pPr>
          </a:lstStyle>
          <a:p>
            <a:fld id="{B193EB72-19DB-4205-9340-4D0A3EC9A07A}" type="slidenum">
              <a:rPr lang="en-US" altLang="en-US"/>
              <a:pPr/>
              <a:t>‹#›</a:t>
            </a:fld>
            <a:endParaRPr lang="en-US" altLang="en-US"/>
          </a:p>
        </p:txBody>
      </p:sp>
    </p:spTree>
    <p:extLst>
      <p:ext uri="{BB962C8B-B14F-4D97-AF65-F5344CB8AC3E}">
        <p14:creationId xmlns:p14="http://schemas.microsoft.com/office/powerpoint/2010/main" val="1700359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A5F85-E0E8-F9DE-665B-E5EF50CBACA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04D0271-ED29-D4B5-DFC5-A8AFEA9C60BA}"/>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E45D5E-155C-D39A-8A7C-D51B8A687E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DBCDC9-17CF-6A70-5DD9-046165FAE154}"/>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2506C2F-B4DA-E4D5-178B-7CA686CCB568}"/>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69B4284C-A47D-46C3-B5EC-5A6B54FCF268}"/>
              </a:ext>
            </a:extLst>
          </p:cNvPr>
          <p:cNvSpPr>
            <a:spLocks noGrp="1"/>
          </p:cNvSpPr>
          <p:nvPr>
            <p:ph type="sldNum" sz="quarter" idx="12"/>
          </p:nvPr>
        </p:nvSpPr>
        <p:spPr/>
        <p:txBody>
          <a:bodyPr/>
          <a:lstStyle>
            <a:lvl1pPr>
              <a:defRPr/>
            </a:lvl1pPr>
          </a:lstStyle>
          <a:p>
            <a:fld id="{F0DFE51A-EDB9-4420-B71B-860FCB0EC51F}" type="slidenum">
              <a:rPr lang="en-US" altLang="en-US"/>
              <a:pPr/>
              <a:t>‹#›</a:t>
            </a:fld>
            <a:endParaRPr lang="en-US" altLang="en-US"/>
          </a:p>
        </p:txBody>
      </p:sp>
    </p:spTree>
    <p:extLst>
      <p:ext uri="{BB962C8B-B14F-4D97-AF65-F5344CB8AC3E}">
        <p14:creationId xmlns:p14="http://schemas.microsoft.com/office/powerpoint/2010/main" val="3483967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00CFD-311C-EDF8-84A1-2A080BDD269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75C2D4-21AA-A766-AF4B-C9CA1F6079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EC2324-6014-E8D3-8089-0F69DA0FE5D9}"/>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94DBF2BE-948F-815D-F895-B0E6EC4F9B71}"/>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95C8F55-C467-A1CA-9221-71082E28D5E1}"/>
              </a:ext>
            </a:extLst>
          </p:cNvPr>
          <p:cNvSpPr>
            <a:spLocks noGrp="1"/>
          </p:cNvSpPr>
          <p:nvPr>
            <p:ph type="sldNum" sz="quarter" idx="12"/>
          </p:nvPr>
        </p:nvSpPr>
        <p:spPr/>
        <p:txBody>
          <a:bodyPr/>
          <a:lstStyle>
            <a:lvl1pPr>
              <a:defRPr/>
            </a:lvl1pPr>
          </a:lstStyle>
          <a:p>
            <a:fld id="{147D4EA7-9ECB-43A3-A304-C944DE021D80}" type="slidenum">
              <a:rPr lang="en-US" altLang="en-US"/>
              <a:pPr/>
              <a:t>‹#›</a:t>
            </a:fld>
            <a:endParaRPr lang="en-US" altLang="en-US"/>
          </a:p>
        </p:txBody>
      </p:sp>
    </p:spTree>
    <p:extLst>
      <p:ext uri="{BB962C8B-B14F-4D97-AF65-F5344CB8AC3E}">
        <p14:creationId xmlns:p14="http://schemas.microsoft.com/office/powerpoint/2010/main" val="2754472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B5053B-6D95-19AD-5743-2A014DA95804}"/>
              </a:ext>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90B87B-D5D1-D048-F37F-726D5BA9B26C}"/>
              </a:ext>
            </a:extLst>
          </p:cNvPr>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EF9775-2C37-A906-CB87-87DBDD953109}"/>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1AD07BA9-EC15-BA85-16EF-DC2678518512}"/>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729069A1-8146-EFE0-B6DA-0B057BD1ACF3}"/>
              </a:ext>
            </a:extLst>
          </p:cNvPr>
          <p:cNvSpPr>
            <a:spLocks noGrp="1"/>
          </p:cNvSpPr>
          <p:nvPr>
            <p:ph type="sldNum" sz="quarter" idx="12"/>
          </p:nvPr>
        </p:nvSpPr>
        <p:spPr/>
        <p:txBody>
          <a:bodyPr/>
          <a:lstStyle>
            <a:lvl1pPr>
              <a:defRPr/>
            </a:lvl1pPr>
          </a:lstStyle>
          <a:p>
            <a:fld id="{EC4D19E6-CCBD-4F02-BAA9-2DE088F41D9F}" type="slidenum">
              <a:rPr lang="en-US" altLang="en-US"/>
              <a:pPr/>
              <a:t>‹#›</a:t>
            </a:fld>
            <a:endParaRPr lang="en-US" altLang="en-US"/>
          </a:p>
        </p:txBody>
      </p:sp>
    </p:spTree>
    <p:extLst>
      <p:ext uri="{BB962C8B-B14F-4D97-AF65-F5344CB8AC3E}">
        <p14:creationId xmlns:p14="http://schemas.microsoft.com/office/powerpoint/2010/main" val="3852585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73B3153-CBC0-D6EA-2CBD-6A0BD661F355}"/>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7ABC78C-8AC7-135D-4EAF-10D7CCD93063}"/>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E5005B67-848C-FF36-CB1D-5C0E74172A31}"/>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a:extLst>
              <a:ext uri="{FF2B5EF4-FFF2-40B4-BE49-F238E27FC236}">
                <a16:creationId xmlns:a16="http://schemas.microsoft.com/office/drawing/2014/main" id="{2208E4A3-3F63-8ECB-B04A-47ED92042BC8}"/>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a:extLst>
              <a:ext uri="{FF2B5EF4-FFF2-40B4-BE49-F238E27FC236}">
                <a16:creationId xmlns:a16="http://schemas.microsoft.com/office/drawing/2014/main" id="{71F7622E-54CC-270B-22F5-967466C9696F}"/>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1EC9E7A-522C-4CEA-819C-155901E7C47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A8A7711A-48F6-23B9-AD7B-EACACA8E2317}"/>
              </a:ext>
            </a:extLst>
          </p:cNvPr>
          <p:cNvSpPr>
            <a:spLocks noGrp="1" noChangeArrowheads="1"/>
          </p:cNvSpPr>
          <p:nvPr>
            <p:ph type="ctrTitle"/>
          </p:nvPr>
        </p:nvSpPr>
        <p:spPr>
          <a:xfrm>
            <a:off x="685800" y="2130425"/>
            <a:ext cx="7772400" cy="1470025"/>
          </a:xfrm>
        </p:spPr>
        <p:txBody>
          <a:bodyPr anchor="ctr"/>
          <a:lstStyle/>
          <a:p>
            <a:r>
              <a:rPr lang="en-GB" altLang="en-US" sz="4400" dirty="0"/>
              <a:t>Social Policy</a:t>
            </a:r>
            <a:endParaRPr lang="en-US" altLang="en-US" sz="4400" dirty="0"/>
          </a:p>
        </p:txBody>
      </p:sp>
      <p:sp>
        <p:nvSpPr>
          <p:cNvPr id="2051" name="Rectangle 3">
            <a:extLst>
              <a:ext uri="{FF2B5EF4-FFF2-40B4-BE49-F238E27FC236}">
                <a16:creationId xmlns:a16="http://schemas.microsoft.com/office/drawing/2014/main" id="{D2D879DA-1EED-BB97-D6FB-F94A11E8F55C}"/>
              </a:ext>
            </a:extLst>
          </p:cNvPr>
          <p:cNvSpPr>
            <a:spLocks noGrp="1" noChangeArrowheads="1"/>
          </p:cNvSpPr>
          <p:nvPr>
            <p:ph type="subTitle" idx="1"/>
          </p:nvPr>
        </p:nvSpPr>
        <p:spPr>
          <a:xfrm>
            <a:off x="1371600" y="3886200"/>
            <a:ext cx="6400800" cy="1752600"/>
          </a:xfrm>
        </p:spPr>
        <p:txBody>
          <a:bodyPr/>
          <a:lstStyle/>
          <a:p>
            <a:endParaRPr lang="en-US" altLang="en-US" sz="3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F8EDA860-0E86-79B9-D833-B574DF84E894}"/>
              </a:ext>
            </a:extLst>
          </p:cNvPr>
          <p:cNvSpPr>
            <a:spLocks noGrp="1" noChangeArrowheads="1"/>
          </p:cNvSpPr>
          <p:nvPr>
            <p:ph type="title"/>
          </p:nvPr>
        </p:nvSpPr>
        <p:spPr/>
        <p:txBody>
          <a:bodyPr/>
          <a:lstStyle/>
          <a:p>
            <a:r>
              <a:rPr lang="en-GB" altLang="en-US"/>
              <a:t>Aims of this lecture</a:t>
            </a:r>
            <a:endParaRPr lang="en-US" altLang="en-US"/>
          </a:p>
        </p:txBody>
      </p:sp>
      <p:sp>
        <p:nvSpPr>
          <p:cNvPr id="3075" name="Rectangle 3">
            <a:extLst>
              <a:ext uri="{FF2B5EF4-FFF2-40B4-BE49-F238E27FC236}">
                <a16:creationId xmlns:a16="http://schemas.microsoft.com/office/drawing/2014/main" id="{EAC4DA9A-085B-EC4A-2489-597ADAF5ABFE}"/>
              </a:ext>
            </a:extLst>
          </p:cNvPr>
          <p:cNvSpPr>
            <a:spLocks noGrp="1" noChangeArrowheads="1"/>
          </p:cNvSpPr>
          <p:nvPr>
            <p:ph type="body" idx="1"/>
          </p:nvPr>
        </p:nvSpPr>
        <p:spPr/>
        <p:txBody>
          <a:bodyPr/>
          <a:lstStyle/>
          <a:p>
            <a:pPr>
              <a:lnSpc>
                <a:spcPct val="90000"/>
              </a:lnSpc>
            </a:pPr>
            <a:r>
              <a:rPr lang="en-US" altLang="en-US" dirty="0"/>
              <a:t>To define the nature of social policy.</a:t>
            </a:r>
          </a:p>
          <a:p>
            <a:pPr marL="0" indent="0">
              <a:lnSpc>
                <a:spcPct val="90000"/>
              </a:lnSpc>
              <a:buNone/>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56D7284F-0000-1AE2-E5C4-47C3EC69C862}"/>
              </a:ext>
            </a:extLst>
          </p:cNvPr>
          <p:cNvSpPr>
            <a:spLocks noGrp="1" noChangeArrowheads="1"/>
          </p:cNvSpPr>
          <p:nvPr>
            <p:ph type="title"/>
          </p:nvPr>
        </p:nvSpPr>
        <p:spPr/>
        <p:txBody>
          <a:bodyPr/>
          <a:lstStyle/>
          <a:p>
            <a:r>
              <a:rPr lang="en-GB" altLang="en-US"/>
              <a:t>Introduction</a:t>
            </a:r>
            <a:endParaRPr lang="en-US" altLang="en-US"/>
          </a:p>
        </p:txBody>
      </p:sp>
      <p:sp>
        <p:nvSpPr>
          <p:cNvPr id="4099" name="Rectangle 3">
            <a:extLst>
              <a:ext uri="{FF2B5EF4-FFF2-40B4-BE49-F238E27FC236}">
                <a16:creationId xmlns:a16="http://schemas.microsoft.com/office/drawing/2014/main" id="{9BB54E90-1551-1E71-6AA6-38D95BB18350}"/>
              </a:ext>
            </a:extLst>
          </p:cNvPr>
          <p:cNvSpPr>
            <a:spLocks noGrp="1" noChangeArrowheads="1"/>
          </p:cNvSpPr>
          <p:nvPr>
            <p:ph type="body" idx="1"/>
          </p:nvPr>
        </p:nvSpPr>
        <p:spPr/>
        <p:txBody>
          <a:bodyPr/>
          <a:lstStyle/>
          <a:p>
            <a:r>
              <a:rPr lang="en-GB" altLang="en-US" sz="2800" dirty="0"/>
              <a:t>This lecture </a:t>
            </a:r>
            <a:r>
              <a:rPr lang="en-US" altLang="en-US" sz="2800" dirty="0"/>
              <a:t>concentrate upon social policy, a central aspect of UK government and politics</a:t>
            </a:r>
          </a:p>
          <a:p>
            <a:r>
              <a:rPr lang="en-US" altLang="en-US" sz="2800" dirty="0"/>
              <a:t>What is social policy?</a:t>
            </a:r>
          </a:p>
        </p:txBody>
      </p:sp>
      <p:pic>
        <p:nvPicPr>
          <p:cNvPr id="5" name="Picture 4">
            <a:extLst>
              <a:ext uri="{FF2B5EF4-FFF2-40B4-BE49-F238E27FC236}">
                <a16:creationId xmlns:a16="http://schemas.microsoft.com/office/drawing/2014/main" id="{F44FF09F-008D-3F7F-885A-19B8A8E6DB4A}"/>
              </a:ext>
            </a:extLst>
          </p:cNvPr>
          <p:cNvPicPr>
            <a:picLocks noChangeAspect="1"/>
          </p:cNvPicPr>
          <p:nvPr/>
        </p:nvPicPr>
        <p:blipFill rotWithShape="1">
          <a:blip r:embed="rId3"/>
          <a:srcRect l="29526" t="42647" r="7475" b="38972"/>
          <a:stretch/>
        </p:blipFill>
        <p:spPr>
          <a:xfrm>
            <a:off x="0" y="3311860"/>
            <a:ext cx="8832981" cy="165618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E26BD6BB-4075-4841-0597-491F7FD0E4B3}"/>
              </a:ext>
            </a:extLst>
          </p:cNvPr>
          <p:cNvSpPr>
            <a:spLocks noGrp="1" noChangeArrowheads="1"/>
          </p:cNvSpPr>
          <p:nvPr>
            <p:ph type="title"/>
          </p:nvPr>
        </p:nvSpPr>
        <p:spPr/>
        <p:txBody>
          <a:bodyPr/>
          <a:lstStyle/>
          <a:p>
            <a:r>
              <a:rPr lang="en-US" altLang="en-US"/>
              <a:t>The nature of social policy</a:t>
            </a:r>
          </a:p>
        </p:txBody>
      </p:sp>
      <p:sp>
        <p:nvSpPr>
          <p:cNvPr id="7171" name="Rectangle 3">
            <a:extLst>
              <a:ext uri="{FF2B5EF4-FFF2-40B4-BE49-F238E27FC236}">
                <a16:creationId xmlns:a16="http://schemas.microsoft.com/office/drawing/2014/main" id="{303102AA-F878-DA51-C848-A200576B3872}"/>
              </a:ext>
            </a:extLst>
          </p:cNvPr>
          <p:cNvSpPr>
            <a:spLocks noGrp="1" noChangeArrowheads="1"/>
          </p:cNvSpPr>
          <p:nvPr>
            <p:ph type="body" idx="1"/>
          </p:nvPr>
        </p:nvSpPr>
        <p:spPr/>
        <p:txBody>
          <a:bodyPr/>
          <a:lstStyle/>
          <a:p>
            <a:pPr>
              <a:lnSpc>
                <a:spcPct val="80000"/>
              </a:lnSpc>
            </a:pPr>
            <a:r>
              <a:rPr lang="en-GB" altLang="en-US" sz="2800" dirty="0"/>
              <a:t>The development of social policy in the UK</a:t>
            </a:r>
          </a:p>
          <a:p>
            <a:pPr>
              <a:lnSpc>
                <a:spcPct val="80000"/>
              </a:lnSpc>
            </a:pPr>
            <a:r>
              <a:rPr lang="en-GB" altLang="en-US" sz="2800" dirty="0"/>
              <a:t>The beginnings of UK social policy</a:t>
            </a:r>
          </a:p>
          <a:p>
            <a:pPr>
              <a:lnSpc>
                <a:spcPct val="80000"/>
              </a:lnSpc>
            </a:pPr>
            <a:r>
              <a:rPr lang="en-US" altLang="en-US" sz="2800" dirty="0"/>
              <a:t>Modern social policy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01206-879F-F219-32C6-0FEEE2FEF0BE}"/>
              </a:ext>
            </a:extLst>
          </p:cNvPr>
          <p:cNvSpPr>
            <a:spLocks noGrp="1"/>
          </p:cNvSpPr>
          <p:nvPr>
            <p:ph type="title"/>
          </p:nvPr>
        </p:nvSpPr>
        <p:spPr/>
        <p:txBody>
          <a:bodyPr/>
          <a:lstStyle/>
          <a:p>
            <a:r>
              <a:rPr lang="en-GB" dirty="0"/>
              <a:t>The different elements of UK social policy</a:t>
            </a:r>
          </a:p>
        </p:txBody>
      </p:sp>
      <p:sp>
        <p:nvSpPr>
          <p:cNvPr id="3" name="Content Placeholder 2">
            <a:extLst>
              <a:ext uri="{FF2B5EF4-FFF2-40B4-BE49-F238E27FC236}">
                <a16:creationId xmlns:a16="http://schemas.microsoft.com/office/drawing/2014/main" id="{4CD56AA3-CD4C-C332-5D58-7AB366D133BD}"/>
              </a:ext>
            </a:extLst>
          </p:cNvPr>
          <p:cNvSpPr>
            <a:spLocks noGrp="1"/>
          </p:cNvSpPr>
          <p:nvPr>
            <p:ph idx="1"/>
          </p:nvPr>
        </p:nvSpPr>
        <p:spPr/>
        <p:txBody>
          <a:bodyPr/>
          <a:lstStyle/>
          <a:p>
            <a:pPr marL="0" indent="0">
              <a:buNone/>
            </a:pPr>
            <a:r>
              <a:rPr lang="en-GB" dirty="0"/>
              <a:t>Transfers</a:t>
            </a:r>
          </a:p>
          <a:p>
            <a:r>
              <a:rPr lang="en-GB" sz="2400" dirty="0"/>
              <a:t>Pensions</a:t>
            </a:r>
          </a:p>
          <a:p>
            <a:r>
              <a:rPr lang="en-GB" sz="2400" dirty="0"/>
              <a:t>Universal credit</a:t>
            </a:r>
          </a:p>
          <a:p>
            <a:pPr lvl="1"/>
            <a:r>
              <a:rPr lang="en-GB" sz="2000" dirty="0"/>
              <a:t>Job seekers allowance</a:t>
            </a:r>
          </a:p>
          <a:p>
            <a:pPr lvl="1"/>
            <a:r>
              <a:rPr lang="en-GB" sz="2000" dirty="0"/>
              <a:t>Workers </a:t>
            </a:r>
            <a:r>
              <a:rPr lang="en-GB" sz="2000"/>
              <a:t>tax credit</a:t>
            </a:r>
            <a:endParaRPr lang="en-GB" sz="2000" dirty="0"/>
          </a:p>
          <a:p>
            <a:pPr lvl="1"/>
            <a:r>
              <a:rPr lang="en-GB" sz="2000" dirty="0"/>
              <a:t>Housing benefit</a:t>
            </a:r>
          </a:p>
          <a:p>
            <a:pPr lvl="1"/>
            <a:r>
              <a:rPr lang="en-GB" sz="2000" dirty="0"/>
              <a:t>Child tax benefit</a:t>
            </a:r>
          </a:p>
          <a:p>
            <a:r>
              <a:rPr lang="en-GB" sz="2400" dirty="0"/>
              <a:t>Benefits for disabled</a:t>
            </a:r>
          </a:p>
        </p:txBody>
      </p:sp>
    </p:spTree>
    <p:extLst>
      <p:ext uri="{BB962C8B-B14F-4D97-AF65-F5344CB8AC3E}">
        <p14:creationId xmlns:p14="http://schemas.microsoft.com/office/powerpoint/2010/main" val="447274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8BBB4-5AE9-EE76-8F48-4481D4B9EF35}"/>
              </a:ext>
            </a:extLst>
          </p:cNvPr>
          <p:cNvSpPr>
            <a:spLocks noGrp="1"/>
          </p:cNvSpPr>
          <p:nvPr>
            <p:ph type="title"/>
          </p:nvPr>
        </p:nvSpPr>
        <p:spPr/>
        <p:txBody>
          <a:bodyPr/>
          <a:lstStyle/>
          <a:p>
            <a:r>
              <a:rPr lang="en-GB" dirty="0"/>
              <a:t>The different elements of UK social policy</a:t>
            </a:r>
          </a:p>
        </p:txBody>
      </p:sp>
      <p:sp>
        <p:nvSpPr>
          <p:cNvPr id="3" name="Content Placeholder 2">
            <a:extLst>
              <a:ext uri="{FF2B5EF4-FFF2-40B4-BE49-F238E27FC236}">
                <a16:creationId xmlns:a16="http://schemas.microsoft.com/office/drawing/2014/main" id="{F9A309EF-DE21-1C98-D545-C5422A84C326}"/>
              </a:ext>
            </a:extLst>
          </p:cNvPr>
          <p:cNvSpPr>
            <a:spLocks noGrp="1"/>
          </p:cNvSpPr>
          <p:nvPr>
            <p:ph idx="1"/>
          </p:nvPr>
        </p:nvSpPr>
        <p:spPr/>
        <p:txBody>
          <a:bodyPr/>
          <a:lstStyle/>
          <a:p>
            <a:pPr marL="0" indent="0">
              <a:buNone/>
            </a:pPr>
            <a:r>
              <a:rPr lang="en-GB" dirty="0"/>
              <a:t>Services</a:t>
            </a:r>
          </a:p>
          <a:p>
            <a:r>
              <a:rPr lang="en-GB" sz="2400" dirty="0"/>
              <a:t>Health care</a:t>
            </a:r>
          </a:p>
          <a:p>
            <a:r>
              <a:rPr lang="en-GB" sz="2400" dirty="0"/>
              <a:t>Social care</a:t>
            </a:r>
          </a:p>
          <a:p>
            <a:r>
              <a:rPr lang="en-GB" sz="2400" dirty="0"/>
              <a:t>Housing</a:t>
            </a:r>
          </a:p>
          <a:p>
            <a:r>
              <a:rPr lang="en-GB" sz="2400" dirty="0"/>
              <a:t>Education</a:t>
            </a:r>
          </a:p>
          <a:p>
            <a:endParaRPr lang="en-GB" sz="2400" dirty="0"/>
          </a:p>
        </p:txBody>
      </p:sp>
    </p:spTree>
    <p:extLst>
      <p:ext uri="{BB962C8B-B14F-4D97-AF65-F5344CB8AC3E}">
        <p14:creationId xmlns:p14="http://schemas.microsoft.com/office/powerpoint/2010/main" val="2906848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D4300-7CF7-CEEE-DADC-2E12AFCD966E}"/>
              </a:ext>
            </a:extLst>
          </p:cNvPr>
          <p:cNvSpPr>
            <a:spLocks noGrp="1"/>
          </p:cNvSpPr>
          <p:nvPr>
            <p:ph type="title"/>
          </p:nvPr>
        </p:nvSpPr>
        <p:spPr/>
        <p:txBody>
          <a:bodyPr/>
          <a:lstStyle/>
          <a:p>
            <a:r>
              <a:rPr lang="en-GB" dirty="0"/>
              <a:t>Looking forward: demographic change?</a:t>
            </a:r>
          </a:p>
        </p:txBody>
      </p:sp>
      <p:sp>
        <p:nvSpPr>
          <p:cNvPr id="3" name="Content Placeholder 2">
            <a:extLst>
              <a:ext uri="{FF2B5EF4-FFF2-40B4-BE49-F238E27FC236}">
                <a16:creationId xmlns:a16="http://schemas.microsoft.com/office/drawing/2014/main" id="{C40CBB7E-0B9B-F525-DDAE-28B4B8205390}"/>
              </a:ext>
            </a:extLst>
          </p:cNvPr>
          <p:cNvSpPr>
            <a:spLocks noGrp="1"/>
          </p:cNvSpPr>
          <p:nvPr>
            <p:ph idx="1"/>
          </p:nvPr>
        </p:nvSpPr>
        <p:spPr/>
        <p:txBody>
          <a:bodyPr/>
          <a:lstStyle/>
          <a:p>
            <a:r>
              <a:rPr lang="en-GB" dirty="0"/>
              <a:t>Demographic time bomb</a:t>
            </a:r>
          </a:p>
          <a:p>
            <a:r>
              <a:rPr lang="en-GB" dirty="0"/>
              <a:t>Social policy</a:t>
            </a:r>
          </a:p>
        </p:txBody>
      </p:sp>
    </p:spTree>
    <p:extLst>
      <p:ext uri="{BB962C8B-B14F-4D97-AF65-F5344CB8AC3E}">
        <p14:creationId xmlns:p14="http://schemas.microsoft.com/office/powerpoint/2010/main" val="2971337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A3A68-447B-9D31-5995-08D1BCC93DDA}"/>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A9FED981-DE7C-7FBA-1A9B-B086FE8BD8DF}"/>
              </a:ext>
            </a:extLst>
          </p:cNvPr>
          <p:cNvSpPr>
            <a:spLocks noGrp="1"/>
          </p:cNvSpPr>
          <p:nvPr>
            <p:ph idx="1"/>
          </p:nvPr>
        </p:nvSpPr>
        <p:spPr/>
        <p:txBody>
          <a:bodyPr/>
          <a:lstStyle/>
          <a:p>
            <a:r>
              <a:rPr lang="en-US" altLang="en-US"/>
              <a:t>To define the nature of social policy.</a:t>
            </a:r>
          </a:p>
          <a:p>
            <a:endParaRPr lang="en-GB"/>
          </a:p>
        </p:txBody>
      </p:sp>
    </p:spTree>
    <p:extLst>
      <p:ext uri="{BB962C8B-B14F-4D97-AF65-F5344CB8AC3E}">
        <p14:creationId xmlns:p14="http://schemas.microsoft.com/office/powerpoint/2010/main" val="2278516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B242D-D543-D246-2C66-5DFE298D151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79D4157-0FA3-9108-B368-222496308F45}"/>
              </a:ext>
            </a:extLst>
          </p:cNvPr>
          <p:cNvSpPr>
            <a:spLocks noGrp="1"/>
          </p:cNvSpPr>
          <p:nvPr>
            <p:ph idx="1"/>
          </p:nvPr>
        </p:nvSpPr>
        <p:spPr/>
        <p:txBody>
          <a:bodyPr/>
          <a:lstStyle/>
          <a:p>
            <a:pPr marL="0" indent="0">
              <a:buNone/>
            </a:pPr>
            <a:r>
              <a:rPr lang="en-GB" dirty="0"/>
              <a:t>Jones, B., &amp; Hertner, I. (2022). </a:t>
            </a:r>
            <a:r>
              <a:rPr lang="en-GB" i="1" dirty="0"/>
              <a:t>Politics UK </a:t>
            </a:r>
            <a:r>
              <a:rPr lang="en-GB" dirty="0"/>
              <a:t>. (Tenth edition). </a:t>
            </a:r>
            <a:r>
              <a:rPr lang="en-GB"/>
              <a:t>Routledge.</a:t>
            </a:r>
          </a:p>
          <a:p>
            <a:pPr marL="0" indent="0">
              <a:buNone/>
            </a:pPr>
            <a:endParaRPr lang="en-GB"/>
          </a:p>
        </p:txBody>
      </p:sp>
    </p:spTree>
    <p:extLst>
      <p:ext uri="{BB962C8B-B14F-4D97-AF65-F5344CB8AC3E}">
        <p14:creationId xmlns:p14="http://schemas.microsoft.com/office/powerpoint/2010/main" val="4100403945"/>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5733</Words>
  <Application>Microsoft Office PowerPoint</Application>
  <PresentationFormat>On-screen Show (4:3)</PresentationFormat>
  <Paragraphs>171</Paragraphs>
  <Slides>9</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Default Design</vt:lpstr>
      <vt:lpstr>Social Policy</vt:lpstr>
      <vt:lpstr>Aims of this lecture</vt:lpstr>
      <vt:lpstr>Introduction</vt:lpstr>
      <vt:lpstr>The nature of social policy</vt:lpstr>
      <vt:lpstr>The different elements of UK social policy</vt:lpstr>
      <vt:lpstr>The different elements of UK social policy</vt:lpstr>
      <vt:lpstr>Looking forward: demographic change?</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23 Social Policy</dc:title>
  <dc:creator>Matthew Ashton</dc:creator>
  <cp:lastModifiedBy>Anthony Burns</cp:lastModifiedBy>
  <cp:revision>13</cp:revision>
  <dcterms:created xsi:type="dcterms:W3CDTF">2010-07-10T14:22:11Z</dcterms:created>
  <dcterms:modified xsi:type="dcterms:W3CDTF">2026-06-22T08:29:31Z</dcterms:modified>
</cp:coreProperties>
</file>