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</p:sldMasterIdLst>
  <p:notesMasterIdLst>
    <p:notesMasterId r:id="rId27"/>
  </p:notesMasterIdLst>
  <p:sldIdLst>
    <p:sldId id="343" r:id="rId8"/>
    <p:sldId id="333" r:id="rId9"/>
    <p:sldId id="316" r:id="rId10"/>
    <p:sldId id="342" r:id="rId11"/>
    <p:sldId id="317" r:id="rId12"/>
    <p:sldId id="315" r:id="rId13"/>
    <p:sldId id="318" r:id="rId14"/>
    <p:sldId id="319" r:id="rId15"/>
    <p:sldId id="320" r:id="rId16"/>
    <p:sldId id="321" r:id="rId17"/>
    <p:sldId id="322" r:id="rId18"/>
    <p:sldId id="323" r:id="rId19"/>
    <p:sldId id="324" r:id="rId20"/>
    <p:sldId id="325" r:id="rId21"/>
    <p:sldId id="326" r:id="rId22"/>
    <p:sldId id="327" r:id="rId23"/>
    <p:sldId id="328" r:id="rId24"/>
    <p:sldId id="332" r:id="rId25"/>
    <p:sldId id="310" r:id="rId26"/>
  </p:sldIdLst>
  <p:sldSz cx="9144000" cy="6858000" type="screen4x3"/>
  <p:notesSz cx="6810375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Mellor" initials="LM" lastIdx="1" clrIdx="0">
    <p:extLst>
      <p:ext uri="{19B8F6BF-5375-455C-9EA6-DF929625EA0E}">
        <p15:presenceInfo xmlns:p15="http://schemas.microsoft.com/office/powerpoint/2012/main" userId="71831be4c23a743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595B"/>
    <a:srgbClr val="DB1D52"/>
    <a:srgbClr val="520D5D"/>
    <a:srgbClr val="DBD3E5"/>
    <a:srgbClr val="B8BABC"/>
    <a:srgbClr val="DADBDC"/>
    <a:srgbClr val="97999C"/>
    <a:srgbClr val="A991BC"/>
    <a:srgbClr val="8B6AA2"/>
    <a:srgbClr val="E682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88" d="100"/>
          <a:sy n="88" d="100"/>
        </p:scale>
        <p:origin x="1195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commentAuthors" Target="commentAuthor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7625" y="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683B98-BC47-4B80-BD94-EFE7E635D89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8400" y="1243013"/>
            <a:ext cx="4473575" cy="3355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84725"/>
            <a:ext cx="5448300" cy="39147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7625" y="9444038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A9DAC-983C-436E-9369-36D1DDA8E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508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9626090-BDA4-426B-A664-CD4948F7D37A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837F7-DA41-4951-8153-B2E41816907C}" type="datetime1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5806" y="-1526"/>
            <a:ext cx="12092445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293171" y="493200"/>
            <a:ext cx="1441850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2"/>
            <a:ext cx="4564743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59196" y="1761558"/>
            <a:ext cx="4184204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41013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DC68F-74FD-4E30-9A58-320E3E7E7F2E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24BF-8B04-4F23-B21F-B26BA9149382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2570-1283-40B0-807A-E664CFC4DDEA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C155-6BC3-4AEA-8757-00AA2E34536E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AD992-7761-4949-BEF9-81F6320C3549}" type="datetime1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ED436-7FA5-4D0A-9B22-950F88BF6A1B}" type="datetime1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83431-23AA-46F8-AEBD-6FB6E05A8312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BBFC-6B50-4B74-B885-4136FBBDAD61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37C82-4ABA-4025-9C08-7957044D4BBB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AD6C2-2CE8-4F3B-A7E2-8852AD4222B1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AC9DC-A498-40C0-A9D8-62F34ABD1E13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A3870-0A2C-4409-A081-7B30CE6C7EFA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A77E-6D8F-4850-992D-FE8ACEE7E339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2F31390-E43E-4DE7-A1D1-534D0087E315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992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EBCDE-CBB3-42C8-8BF1-55C77D37A92C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95D-40A9-44D3-BEAD-04A4F7700340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44796-ED55-4F6A-AB47-378559B90FD3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52EE-DEC1-4FC4-A93B-C3C471896B10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BB9E-7208-4955-9EB7-C7C2F5F131FB}" type="datetime1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A8E9-0D7B-46AC-8C10-16B76CC7EEA3}" type="datetime1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C441F-9479-468F-9B28-82D4DA1F452D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A9D2F-7A01-4000-9745-53C607D4C546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4BCAE-C1C9-434F-A600-669BB6E1D7D4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E0F9-BBC0-43C3-89CE-4AA56B255328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9CD53-64EC-4B98-87B0-24086780A0C6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8B40-0601-42D8-AB80-4F44EFD20B43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A204F-46A4-4866-9538-679FE764E0C7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2D29-DF05-4D36-985C-188BA7C39127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D6291-BBBD-4AB4-8F7F-24722ED6D222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35E0A-385E-4748-856A-3F47C3181B30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DBD9F-9FE0-4AB6-B487-3ED6C5D577F3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7BD0-BA8A-4DFD-BF66-95AAE36ADC1A}" type="datetime1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12C5-D105-46A9-A20E-9E92BBD5262D}" type="datetime1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01060-B3B8-4197-987B-0631CCE5F422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045C2-8455-41CA-9DE0-F15891A9E4CB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A1D04-30EB-4619-9441-9ED328AE393C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FC51E-DA44-45A5-8CED-561307774C7B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6811A-4530-4E65-A41A-634BC0C36CCC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26ACD-655D-4E71-AF23-AACEC2A276AB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1CD6E-EA14-41D6-9D7C-86EB89208D40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3E1C5-5A7E-4DB5-86FB-C88918A9340B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8FD44-4975-4180-B7D7-47F5E645FF6F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243D-E641-422C-8931-0EF0E5992C62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A0631-FECF-447E-A556-39ADA814370A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E774E-D2D1-46BD-9A8F-DA9BCAE058C3}" type="datetime1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ECE1-71FC-49E5-B859-270F61DA4337}" type="datetime1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47156-F21C-4BD6-95E3-9125C50C4CF8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A3F18-8F9F-40FF-981B-D983A355E9FD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5E58-B794-4290-ADC4-220D97C69A5E}" type="datetime1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C8A9-6F97-4301-9292-9F77EF97DD2B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A4139-B14E-4C73-BDDC-10400738908B}" type="datetime1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3842C-A769-4AA6-B45C-BB8CB2F9B4F6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69FEA-B52A-41D0-A9AE-4C903D6419B1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2" Type="http://schemas.openxmlformats.org/officeDocument/2006/relationships/slideLayout" Target="../slideLayouts/slideLayout3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slideLayout" Target="../slideLayouts/slideLayout56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slideLayout" Target="../slideLayouts/slideLayout55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6CD31300-14FE-4984-B8DD-7342EC50BA2B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  <p:sldLayoutId id="214748375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6B2259A5-0B7B-41CA-8384-F535235DC5B5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319BF6D2-DE36-447A-A00F-9643E2BC9F72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8B5F314E-A3EA-4565-BBF6-02D6B9D080A5}" type="datetime1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HR Professional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11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it mean to be a professional?</a:t>
            </a:r>
            <a:endParaRPr lang="en-GB" dirty="0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Core Elements of Professionalism</a:t>
            </a:r>
            <a:endParaRPr lang="en-GB" sz="2400" dirty="0"/>
          </a:p>
        </p:txBody>
      </p:sp>
      <p:pic>
        <p:nvPicPr>
          <p:cNvPr id="1028" name="Picture 4" descr="Image result for core elements of professionalism cip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86" y="1571288"/>
            <a:ext cx="859155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626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CIPD HR Profession Map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324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" b="379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56949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3888" y="1540955"/>
            <a:ext cx="7886700" cy="3563409"/>
          </a:xfrm>
        </p:spPr>
        <p:txBody>
          <a:bodyPr>
            <a:normAutofit fontScale="90000"/>
          </a:bodyPr>
          <a:lstStyle/>
          <a:p>
            <a:r>
              <a:rPr lang="en-GB" sz="6700" b="1" dirty="0"/>
              <a:t>Continuing Professional Development (CPD)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324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What is CPD?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“the maintenance and enhancement of the knowledge, expertise and competence of professionals throughout their careers according to a plan formulated with regard to the need of the professional, the employer, the profession and society”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Source: Madden and Mitchell (1993) p12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353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Importance of 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A means of continuously improving your knowledge, skills and abilities</a:t>
            </a:r>
          </a:p>
          <a:p>
            <a:r>
              <a:rPr lang="en-GB" dirty="0"/>
              <a:t>Some professional associations (e.g. Law Society) require engagement with CPD on an annual basis</a:t>
            </a:r>
          </a:p>
          <a:p>
            <a:r>
              <a:rPr lang="en-GB" dirty="0"/>
              <a:t>Continuous change in the external environment enhances the importance of CPD activity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060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Sources of 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Formal study (e.g. CIPD programmes)</a:t>
            </a:r>
          </a:p>
          <a:p>
            <a:r>
              <a:rPr lang="en-GB" dirty="0"/>
              <a:t>Vocational training</a:t>
            </a:r>
          </a:p>
          <a:p>
            <a:r>
              <a:rPr lang="en-GB" dirty="0"/>
              <a:t>Seminars (e.g. employment law update sessions)</a:t>
            </a:r>
          </a:p>
          <a:p>
            <a:r>
              <a:rPr lang="en-GB" dirty="0"/>
              <a:t>CIPD branch events and conferences</a:t>
            </a:r>
          </a:p>
          <a:p>
            <a:r>
              <a:rPr lang="en-GB" dirty="0"/>
              <a:t>Sector / industry events</a:t>
            </a:r>
          </a:p>
          <a:p>
            <a:r>
              <a:rPr lang="en-GB" dirty="0"/>
              <a:t>Literature (e.g. academic/professional journals)</a:t>
            </a:r>
          </a:p>
          <a:p>
            <a:r>
              <a:rPr lang="en-GB" dirty="0"/>
              <a:t>Networking events</a:t>
            </a:r>
          </a:p>
          <a:p>
            <a:r>
              <a:rPr lang="en-GB" dirty="0"/>
              <a:t>Work shadowing</a:t>
            </a:r>
          </a:p>
          <a:p>
            <a:r>
              <a:rPr lang="en-GB" dirty="0"/>
              <a:t>Coaching and mentoring at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75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/>
          </a:p>
          <a:p>
            <a:r>
              <a:rPr lang="en-GB" dirty="0"/>
              <a:t>CPD is built on a foundation of reflective practice</a:t>
            </a:r>
          </a:p>
          <a:p>
            <a:r>
              <a:rPr lang="en-GB" dirty="0" err="1"/>
              <a:t>Schön</a:t>
            </a:r>
            <a:r>
              <a:rPr lang="en-GB" dirty="0"/>
              <a:t> (1983) argued that ‘reflection in action distinguishes the truly outstanding professional’</a:t>
            </a:r>
          </a:p>
          <a:p>
            <a:r>
              <a:rPr lang="en-GB" dirty="0"/>
              <a:t>Reflecting on our own learning enables us to link our development activity with practical outcomes</a:t>
            </a:r>
          </a:p>
          <a:p>
            <a:r>
              <a:rPr lang="en-GB" dirty="0"/>
              <a:t>We must reflect on how we learn best, i.e. through private study, networking, formal courses, mentoring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002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Managing Your 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management of CPD involves five key stages: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identifying learning needs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drawing up personal development plans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embedding reflective practice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identifying support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overcoming barriers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046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Identifying Learning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A situational approach considers where we have been, where we are now and where we want to be in the future</a:t>
            </a:r>
          </a:p>
          <a:p>
            <a:r>
              <a:rPr lang="en-GB" dirty="0"/>
              <a:t>Benchmarking maps our abilities against set professional standards or the abilities of role models</a:t>
            </a:r>
          </a:p>
          <a:p>
            <a:r>
              <a:rPr lang="en-GB" dirty="0"/>
              <a:t>Observing the behaviour of others allows us to identify core competencies, attitudes and knowledge</a:t>
            </a:r>
          </a:p>
          <a:p>
            <a:r>
              <a:rPr lang="en-GB" dirty="0"/>
              <a:t>Obtaining feedback from different sources allows us to build a rounded picture of ourselves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4792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62478"/>
            <a:ext cx="7886700" cy="1231200"/>
          </a:xfrm>
        </p:spPr>
        <p:txBody>
          <a:bodyPr>
            <a:normAutofit/>
          </a:bodyPr>
          <a:lstStyle/>
          <a:p>
            <a:r>
              <a:rPr lang="en-GB" sz="4000" b="1" dirty="0"/>
              <a:t>Developing a Personal Development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17969"/>
            <a:ext cx="7886700" cy="4899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Developing a personal development plan involves six steps: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conduct a personal skills audit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set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select opportunities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identify actions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implement and progress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assess outcomes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366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Embedding 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253888"/>
            <a:ext cx="7990417" cy="4899176"/>
          </a:xfrm>
        </p:spPr>
        <p:txBody>
          <a:bodyPr>
            <a:noAutofit/>
          </a:bodyPr>
          <a:lstStyle/>
          <a:p>
            <a:r>
              <a:rPr lang="en-GB" dirty="0"/>
              <a:t>A key tool which is useful in reflective practice is the ‘learning log’</a:t>
            </a:r>
          </a:p>
          <a:p>
            <a:r>
              <a:rPr lang="en-GB" dirty="0"/>
              <a:t>A learning log is more than a diary or list of activities, it requires a structured approach to the recording and analysis of learning events</a:t>
            </a:r>
          </a:p>
          <a:p>
            <a:r>
              <a:rPr lang="en-GB" dirty="0"/>
              <a:t>Different approaches can (and should) be taken</a:t>
            </a:r>
          </a:p>
          <a:p>
            <a:r>
              <a:rPr lang="en-GB" dirty="0"/>
              <a:t>A learning log might be structured as follows:</a:t>
            </a:r>
          </a:p>
          <a:p>
            <a:pPr lvl="1"/>
            <a:r>
              <a:rPr lang="en-GB" sz="2500" dirty="0"/>
              <a:t>learning experience</a:t>
            </a:r>
          </a:p>
          <a:p>
            <a:pPr lvl="1"/>
            <a:r>
              <a:rPr lang="en-GB" sz="2500" dirty="0"/>
              <a:t>conclusions</a:t>
            </a:r>
          </a:p>
          <a:p>
            <a:pPr lvl="1"/>
            <a:r>
              <a:rPr lang="en-GB" sz="2500" dirty="0"/>
              <a:t>actions</a:t>
            </a:r>
          </a:p>
          <a:p>
            <a:pPr lvl="1"/>
            <a:r>
              <a:rPr lang="en-GB" sz="2500" dirty="0"/>
              <a:t>deadline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1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Identifying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Effective HR professionals will be able to identify sources of assistance that will enable them to successfully reach their ultimate goals</a:t>
            </a:r>
          </a:p>
          <a:p>
            <a:r>
              <a:rPr lang="en-GB" sz="2800" dirty="0"/>
              <a:t>Support can be useful in helping us to identify goals, sustain development activity and help us to put our learning into practice</a:t>
            </a:r>
          </a:p>
          <a:p>
            <a:r>
              <a:rPr lang="en-GB" sz="2800" dirty="0"/>
              <a:t>We may draw support from:</a:t>
            </a:r>
          </a:p>
          <a:p>
            <a:pPr lvl="1"/>
            <a:r>
              <a:rPr lang="en-GB" sz="2400" dirty="0"/>
              <a:t>colleagues and line managers</a:t>
            </a:r>
          </a:p>
          <a:p>
            <a:pPr lvl="1"/>
            <a:r>
              <a:rPr lang="en-GB" sz="2400" dirty="0"/>
              <a:t>friends and family</a:t>
            </a:r>
          </a:p>
          <a:p>
            <a:pPr lvl="1"/>
            <a:r>
              <a:rPr lang="en-GB" sz="2400" dirty="0"/>
              <a:t>college or university tutors</a:t>
            </a:r>
          </a:p>
          <a:p>
            <a:pPr lvl="1"/>
            <a:r>
              <a:rPr lang="en-GB" sz="2400" dirty="0"/>
              <a:t>professional networks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950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Barriers to 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We can encounter a number of barriers in our efforts to engage with CPD activity</a:t>
            </a:r>
          </a:p>
          <a:p>
            <a:r>
              <a:rPr lang="en-GB" sz="2800" dirty="0"/>
              <a:t>Barriers can include:</a:t>
            </a:r>
          </a:p>
          <a:p>
            <a:pPr lvl="1"/>
            <a:r>
              <a:rPr lang="en-GB" sz="2400" dirty="0"/>
              <a:t>lack of time</a:t>
            </a:r>
          </a:p>
          <a:p>
            <a:pPr lvl="1"/>
            <a:r>
              <a:rPr lang="en-GB" sz="2400" dirty="0"/>
              <a:t>lack of opportunities</a:t>
            </a:r>
          </a:p>
          <a:p>
            <a:pPr lvl="1"/>
            <a:r>
              <a:rPr lang="en-GB" sz="2400" dirty="0"/>
              <a:t>lack of resources</a:t>
            </a:r>
          </a:p>
          <a:p>
            <a:pPr lvl="1"/>
            <a:r>
              <a:rPr lang="en-GB" sz="2400" dirty="0"/>
              <a:t>low expectations</a:t>
            </a:r>
          </a:p>
          <a:p>
            <a:pPr lvl="1"/>
            <a:r>
              <a:rPr lang="en-GB" sz="2400" dirty="0"/>
              <a:t>previous negative experiences</a:t>
            </a:r>
          </a:p>
          <a:p>
            <a:pPr lvl="1"/>
            <a:r>
              <a:rPr lang="en-GB" sz="2400" dirty="0"/>
              <a:t>lack of enthusiasm</a:t>
            </a:r>
          </a:p>
          <a:p>
            <a:pPr lvl="1"/>
            <a:r>
              <a:rPr lang="en-GB" sz="2400" dirty="0"/>
              <a:t>personality factors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176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Levels of CIPD Membership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Associate</a:t>
            </a:r>
          </a:p>
          <a:p>
            <a:pPr lvl="1"/>
            <a:r>
              <a:rPr lang="en-GB" sz="2500" dirty="0"/>
              <a:t>Working in a support role to key HR areas</a:t>
            </a:r>
          </a:p>
          <a:p>
            <a:pPr lvl="1"/>
            <a:endParaRPr lang="en-GB" sz="2500" dirty="0"/>
          </a:p>
          <a:p>
            <a:r>
              <a:rPr lang="en-GB" sz="2800" dirty="0"/>
              <a:t>Chartered Member</a:t>
            </a:r>
          </a:p>
          <a:p>
            <a:pPr lvl="1"/>
            <a:r>
              <a:rPr lang="en-GB" sz="2500" dirty="0"/>
              <a:t>Able to demonstrate the expertise needed to plan and manage generalist or specialist HR operations</a:t>
            </a:r>
          </a:p>
          <a:p>
            <a:pPr lvl="1"/>
            <a:endParaRPr lang="en-GB" sz="2500" dirty="0"/>
          </a:p>
          <a:p>
            <a:r>
              <a:rPr lang="en-GB" sz="2800" dirty="0"/>
              <a:t>Chartered Fellow</a:t>
            </a:r>
          </a:p>
          <a:p>
            <a:pPr lvl="1"/>
            <a:r>
              <a:rPr lang="en-GB" sz="2500" dirty="0"/>
              <a:t>Holding a strategic position and able to demonstrate the expertise to lead the key areas of HR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276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62478"/>
            <a:ext cx="7886700" cy="1231200"/>
          </a:xfrm>
        </p:spPr>
        <p:txBody>
          <a:bodyPr>
            <a:normAutofit/>
          </a:bodyPr>
          <a:lstStyle/>
          <a:p>
            <a:r>
              <a:rPr lang="en-GB" sz="4000" b="1" dirty="0"/>
              <a:t>Sources to Support Your Learning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36507"/>
            <a:ext cx="7886700" cy="4899176"/>
          </a:xfrm>
        </p:spPr>
        <p:txBody>
          <a:bodyPr>
            <a:noAutofit/>
          </a:bodyPr>
          <a:lstStyle/>
          <a:p>
            <a:endParaRPr lang="en-GB" dirty="0"/>
          </a:p>
          <a:p>
            <a:r>
              <a:rPr lang="en-GB" sz="2800" dirty="0"/>
              <a:t>Textbooks</a:t>
            </a:r>
          </a:p>
          <a:p>
            <a:r>
              <a:rPr lang="en-GB" sz="2800" dirty="0"/>
              <a:t>Academic journals</a:t>
            </a:r>
          </a:p>
          <a:p>
            <a:pPr lvl="1"/>
            <a:r>
              <a:rPr lang="en-GB" sz="2500" dirty="0"/>
              <a:t>Human Resource Management</a:t>
            </a:r>
          </a:p>
          <a:p>
            <a:pPr lvl="1"/>
            <a:r>
              <a:rPr lang="en-GB" sz="2500" dirty="0"/>
              <a:t>British Journal of Industrial Relations</a:t>
            </a:r>
          </a:p>
          <a:p>
            <a:pPr lvl="1"/>
            <a:r>
              <a:rPr lang="en-GB" sz="2500" dirty="0"/>
              <a:t>Work, Employment and Society (plus many others)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715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62478"/>
            <a:ext cx="7886700" cy="1231200"/>
          </a:xfrm>
        </p:spPr>
        <p:txBody>
          <a:bodyPr>
            <a:normAutofit/>
          </a:bodyPr>
          <a:lstStyle/>
          <a:p>
            <a:r>
              <a:rPr lang="en-GB" sz="4000" b="1" dirty="0"/>
              <a:t>Sources to Support Your Learning (2)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58700"/>
            <a:ext cx="7886700" cy="4899176"/>
          </a:xfrm>
        </p:spPr>
        <p:txBody>
          <a:bodyPr>
            <a:normAutofit/>
          </a:bodyPr>
          <a:lstStyle/>
          <a:p>
            <a:r>
              <a:rPr lang="en-GB" sz="2800" dirty="0"/>
              <a:t>Online information</a:t>
            </a:r>
          </a:p>
          <a:p>
            <a:pPr lvl="1"/>
            <a:r>
              <a:rPr lang="en-GB" sz="2500" dirty="0"/>
              <a:t>Office for National Statistics</a:t>
            </a:r>
          </a:p>
          <a:p>
            <a:pPr lvl="1"/>
            <a:r>
              <a:rPr lang="en-GB" sz="2500" dirty="0"/>
              <a:t>CIPD</a:t>
            </a:r>
          </a:p>
          <a:p>
            <a:pPr lvl="1"/>
            <a:r>
              <a:rPr lang="en-GB" sz="2500" dirty="0"/>
              <a:t>People Management</a:t>
            </a:r>
          </a:p>
          <a:p>
            <a:r>
              <a:rPr lang="en-GB" sz="2800" dirty="0"/>
              <a:t>The press</a:t>
            </a:r>
          </a:p>
          <a:p>
            <a:pPr lvl="1"/>
            <a:r>
              <a:rPr lang="en-GB" sz="2500" dirty="0"/>
              <a:t>The Times</a:t>
            </a:r>
          </a:p>
          <a:p>
            <a:pPr lvl="1"/>
            <a:r>
              <a:rPr lang="en-GB" sz="2500" dirty="0"/>
              <a:t>The Independent</a:t>
            </a:r>
          </a:p>
          <a:p>
            <a:pPr lvl="1"/>
            <a:r>
              <a:rPr lang="en-GB" sz="2500" dirty="0"/>
              <a:t>The Guardian</a:t>
            </a:r>
          </a:p>
          <a:p>
            <a:pPr lvl="1"/>
            <a:r>
              <a:rPr lang="en-GB" sz="2500" dirty="0"/>
              <a:t>The Daily Telegraph</a:t>
            </a:r>
          </a:p>
          <a:p>
            <a:r>
              <a:rPr lang="en-GB" sz="2800" dirty="0"/>
              <a:t>Professional associations and advice bodies (e.g. ACAS)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Conclusion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a changing environment it is important that HR professionals keep their skills, knowledge and abilities up to date via engagement with CPD</a:t>
            </a:r>
          </a:p>
          <a:p>
            <a:r>
              <a:rPr lang="en-GB" dirty="0"/>
              <a:t>The CIPD HR Profession Map can assist you in identifying your areas of strength and weakness</a:t>
            </a:r>
          </a:p>
          <a:p>
            <a:r>
              <a:rPr lang="en-GB" dirty="0"/>
              <a:t>It is important that we take a planned and considered approach to CPD</a:t>
            </a:r>
          </a:p>
          <a:p>
            <a:r>
              <a:rPr lang="en-GB" dirty="0"/>
              <a:t>We may encounter barriers to our CPD practice and must understand how these can be overcome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450862"/>
      </p:ext>
    </p:extLst>
  </p:cSld>
  <p:clrMapOvr>
    <a:masterClrMapping/>
  </p:clrMapOvr>
</p:sld>
</file>

<file path=ppt/theme/theme1.xml><?xml version="1.0" encoding="utf-8"?>
<a:theme xmlns:a="http://schemas.openxmlformats.org/drawingml/2006/main" name="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F59197CE9A8C45A1FAF68A847A3CD6" ma:contentTypeVersion="1" ma:contentTypeDescription="Create a new document." ma:contentTypeScope="" ma:versionID="780e2b60fa495ae40af9fdb10f929f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18eccab7e06c40e5fe83bf06182e4b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1A996E-8F35-4EE5-A18E-4DB6ABEAD384}">
  <ds:schemaRefs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7A83033-A5AE-4B9F-97A2-2D79935AC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06179DC-3C21-44D2-B100-8673DD4508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740</TotalTime>
  <Words>738</Words>
  <Application>Microsoft Office PowerPoint</Application>
  <PresentationFormat>On-screen Show (4:3)</PresentationFormat>
  <Paragraphs>131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CIPD WhiteDottedPattern</vt:lpstr>
      <vt:lpstr>CIPD PurpleDottedPattern</vt:lpstr>
      <vt:lpstr>CIPD SlateDottedPattern</vt:lpstr>
      <vt:lpstr>CIPD WhitePlain</vt:lpstr>
      <vt:lpstr>The HR Professional</vt:lpstr>
      <vt:lpstr>What does it mean to be a professional?</vt:lpstr>
      <vt:lpstr>The CIPD HR Profession Map </vt:lpstr>
      <vt:lpstr>PowerPoint Presentation</vt:lpstr>
      <vt:lpstr>Continuing Professional Development (CPD) </vt:lpstr>
      <vt:lpstr>What is CPD?</vt:lpstr>
      <vt:lpstr>The Importance of CPD</vt:lpstr>
      <vt:lpstr>Sources of CPD</vt:lpstr>
      <vt:lpstr>Reflective Practice</vt:lpstr>
      <vt:lpstr>Managing Your CPD</vt:lpstr>
      <vt:lpstr>Identifying Learning Needs</vt:lpstr>
      <vt:lpstr>Developing a Personal Development Plan</vt:lpstr>
      <vt:lpstr>Embedding Reflective Practice</vt:lpstr>
      <vt:lpstr>Identifying Support</vt:lpstr>
      <vt:lpstr>Barriers to CPD</vt:lpstr>
      <vt:lpstr>Levels of CIPD Membership</vt:lpstr>
      <vt:lpstr>Sources to Support Your Learning (1)</vt:lpstr>
      <vt:lpstr>Sources to Support Your Learning (2)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 Becikova</dc:creator>
  <cp:lastModifiedBy>Julie Hayward</cp:lastModifiedBy>
  <cp:revision>76</cp:revision>
  <cp:lastPrinted>2015-01-15T17:29:00Z</cp:lastPrinted>
  <dcterms:created xsi:type="dcterms:W3CDTF">2014-12-02T11:31:52Z</dcterms:created>
  <dcterms:modified xsi:type="dcterms:W3CDTF">2019-10-16T16:11:11Z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0x01010024F59197CE9A8C45A1FAF68A847A3CD6</vt:lpwstr>
  </property>
</Properties>
</file>