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6858000" cy="9144000"/>
  <p:embeddedFontLst>
    <p:embeddedFont>
      <p:font typeface="Codec Pro" panose="020B0604020202020204" charset="0"/>
      <p:regular r:id="rId19"/>
    </p:embeddedFont>
    <p:embeddedFont>
      <p:font typeface="HK Grotesk" panose="020B0604020202020204" charset="0"/>
      <p:regular r:id="rId20"/>
    </p:embeddedFont>
    <p:embeddedFont>
      <p:font typeface="HK Grotesk Bold" panose="020B0604020202020204"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svg"/><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4.sv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1.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3715928" y="1435276"/>
            <a:ext cx="15190502" cy="6352392"/>
          </a:xfrm>
          <a:custGeom>
            <a:avLst/>
            <a:gdLst/>
            <a:ahLst/>
            <a:cxnLst/>
            <a:rect l="l" t="t" r="r" b="b"/>
            <a:pathLst>
              <a:path w="15190502" h="6352392">
                <a:moveTo>
                  <a:pt x="0" y="0"/>
                </a:moveTo>
                <a:lnTo>
                  <a:pt x="15190502" y="0"/>
                </a:lnTo>
                <a:lnTo>
                  <a:pt x="15190502" y="6352392"/>
                </a:lnTo>
                <a:lnTo>
                  <a:pt x="0" y="635239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5" name="Freeform 5"/>
          <p:cNvSpPr/>
          <p:nvPr/>
        </p:nvSpPr>
        <p:spPr>
          <a:xfrm>
            <a:off x="8763000" y="7000148"/>
            <a:ext cx="3975612" cy="2645589"/>
          </a:xfrm>
          <a:custGeom>
            <a:avLst/>
            <a:gdLst/>
            <a:ahLst/>
            <a:cxnLst/>
            <a:rect l="l" t="t" r="r" b="b"/>
            <a:pathLst>
              <a:path w="3975612" h="2645589">
                <a:moveTo>
                  <a:pt x="0" y="0"/>
                </a:moveTo>
                <a:lnTo>
                  <a:pt x="3975612" y="0"/>
                </a:lnTo>
                <a:lnTo>
                  <a:pt x="3975612" y="2645589"/>
                </a:lnTo>
                <a:lnTo>
                  <a:pt x="0" y="2645589"/>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1859950" y="2164288"/>
            <a:ext cx="8592411" cy="4106848"/>
          </a:xfrm>
          <a:prstGeom prst="rect">
            <a:avLst/>
          </a:prstGeom>
        </p:spPr>
        <p:txBody>
          <a:bodyPr lIns="0" tIns="0" rIns="0" bIns="0" rtlCol="0" anchor="t">
            <a:spAutoFit/>
          </a:bodyPr>
          <a:lstStyle/>
          <a:p>
            <a:pPr marL="0" lvl="0" indent="0" algn="l">
              <a:lnSpc>
                <a:spcPts val="7967"/>
              </a:lnSpc>
            </a:pPr>
            <a:r>
              <a:rPr lang="en-US" sz="8475" b="1" dirty="0">
                <a:solidFill>
                  <a:srgbClr val="517962"/>
                </a:solidFill>
                <a:latin typeface="HK Grotesk Bold"/>
                <a:ea typeface="HK Grotesk Bold"/>
                <a:cs typeface="HK Grotesk Bold"/>
                <a:sym typeface="HK Grotesk Bold"/>
              </a:rPr>
              <a:t>URBAN GREEN CAFÉ PRESENTATION HUB</a:t>
            </a:r>
          </a:p>
        </p:txBody>
      </p:sp>
      <p:sp>
        <p:nvSpPr>
          <p:cNvPr id="7" name="TextBox 7"/>
          <p:cNvSpPr txBox="1"/>
          <p:nvPr/>
        </p:nvSpPr>
        <p:spPr>
          <a:xfrm>
            <a:off x="2281055" y="6499733"/>
            <a:ext cx="8592411" cy="635128"/>
          </a:xfrm>
          <a:prstGeom prst="rect">
            <a:avLst/>
          </a:prstGeom>
        </p:spPr>
        <p:txBody>
          <a:bodyPr lIns="0" tIns="0" rIns="0" bIns="0" rtlCol="0" anchor="t">
            <a:spAutoFit/>
          </a:bodyPr>
          <a:lstStyle/>
          <a:p>
            <a:pPr marL="0" lvl="0" indent="0" algn="l">
              <a:lnSpc>
                <a:spcPts val="4627"/>
              </a:lnSpc>
            </a:pPr>
            <a:r>
              <a:rPr lang="en-US" sz="4923">
                <a:solidFill>
                  <a:srgbClr val="517962"/>
                </a:solidFill>
                <a:latin typeface="HK Grotesk"/>
                <a:ea typeface="HK Grotesk"/>
                <a:cs typeface="HK Grotesk"/>
                <a:sym typeface="HK Grotesk"/>
              </a:rPr>
              <a:t>Presented by Selomon Dawit</a:t>
            </a:r>
          </a:p>
        </p:txBody>
      </p:sp>
      <p:pic>
        <p:nvPicPr>
          <p:cNvPr id="9" name="Picture 8">
            <a:extLst>
              <a:ext uri="{FF2B5EF4-FFF2-40B4-BE49-F238E27FC236}">
                <a16:creationId xmlns:a16="http://schemas.microsoft.com/office/drawing/2014/main" id="{4C049E3F-DA8C-A4B5-F692-1EF0D9E6643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480414" y="0"/>
            <a:ext cx="5783005" cy="10287000"/>
          </a:xfrm>
          <a:prstGeom prst="rect">
            <a:avLst/>
          </a:prstGeom>
        </p:spPr>
      </p:pic>
      <p:pic>
        <p:nvPicPr>
          <p:cNvPr id="11" name="Picture 10">
            <a:extLst>
              <a:ext uri="{FF2B5EF4-FFF2-40B4-BE49-F238E27FC236}">
                <a16:creationId xmlns:a16="http://schemas.microsoft.com/office/drawing/2014/main" id="{DE2775E7-C627-2961-F61A-A78387F527A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33600" y="2499332"/>
            <a:ext cx="3886200" cy="3642233"/>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65947A"/>
        </a:solidFill>
        <a:effectLst/>
      </p:bgPr>
    </p:bg>
    <p:spTree>
      <p:nvGrpSpPr>
        <p:cNvPr id="1" name=""/>
        <p:cNvGrpSpPr/>
        <p:nvPr/>
      </p:nvGrpSpPr>
      <p:grpSpPr>
        <a:xfrm>
          <a:off x="0" y="0"/>
          <a:ext cx="0" cy="0"/>
          <a:chOff x="0" y="0"/>
          <a:chExt cx="0" cy="0"/>
        </a:xfrm>
      </p:grpSpPr>
      <p:grpSp>
        <p:nvGrpSpPr>
          <p:cNvPr id="3" name="Group 3"/>
          <p:cNvGrpSpPr/>
          <p:nvPr/>
        </p:nvGrpSpPr>
        <p:grpSpPr>
          <a:xfrm>
            <a:off x="4510930" y="1028700"/>
            <a:ext cx="12748370" cy="8229600"/>
            <a:chOff x="0" y="0"/>
            <a:chExt cx="1091501" cy="704609"/>
          </a:xfrm>
        </p:grpSpPr>
        <p:sp>
          <p:nvSpPr>
            <p:cNvPr id="4" name="Freeform 4"/>
            <p:cNvSpPr/>
            <p:nvPr/>
          </p:nvSpPr>
          <p:spPr>
            <a:xfrm>
              <a:off x="0" y="0"/>
              <a:ext cx="1091501" cy="704609"/>
            </a:xfrm>
            <a:custGeom>
              <a:avLst/>
              <a:gdLst/>
              <a:ahLst/>
              <a:cxnLst/>
              <a:rect l="l" t="t" r="r" b="b"/>
              <a:pathLst>
                <a:path w="1091501" h="704609">
                  <a:moveTo>
                    <a:pt x="0" y="0"/>
                  </a:moveTo>
                  <a:lnTo>
                    <a:pt x="1091501" y="0"/>
                  </a:lnTo>
                  <a:lnTo>
                    <a:pt x="1091501" y="704609"/>
                  </a:lnTo>
                  <a:lnTo>
                    <a:pt x="0" y="704609"/>
                  </a:lnTo>
                  <a:close/>
                </a:path>
              </a:pathLst>
            </a:custGeom>
            <a:solidFill>
              <a:srgbClr val="FFFFFF"/>
            </a:solidFill>
          </p:spPr>
          <p:txBody>
            <a:bodyPr/>
            <a:lstStyle/>
            <a:p>
              <a:endParaRPr lang="en-GB"/>
            </a:p>
          </p:txBody>
        </p:sp>
        <p:sp>
          <p:nvSpPr>
            <p:cNvPr id="5" name="TextBox 5"/>
            <p:cNvSpPr txBox="1"/>
            <p:nvPr/>
          </p:nvSpPr>
          <p:spPr>
            <a:xfrm>
              <a:off x="0" y="-38100"/>
              <a:ext cx="1091501" cy="74270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2" name="Freeform 2"/>
          <p:cNvSpPr/>
          <p:nvPr/>
        </p:nvSpPr>
        <p:spPr>
          <a:xfrm>
            <a:off x="-3233925" y="2552700"/>
            <a:ext cx="5562935" cy="6015565"/>
          </a:xfrm>
          <a:custGeom>
            <a:avLst/>
            <a:gdLst/>
            <a:ahLst/>
            <a:cxnLst/>
            <a:rect l="l" t="t" r="r" b="b"/>
            <a:pathLst>
              <a:path w="4498792" h="4498792">
                <a:moveTo>
                  <a:pt x="0" y="0"/>
                </a:moveTo>
                <a:lnTo>
                  <a:pt x="4498792" y="0"/>
                </a:lnTo>
                <a:lnTo>
                  <a:pt x="4498792" y="4498791"/>
                </a:lnTo>
                <a:lnTo>
                  <a:pt x="0" y="4498791"/>
                </a:lnTo>
                <a:lnTo>
                  <a:pt x="0" y="0"/>
                </a:lnTo>
                <a:close/>
              </a:path>
            </a:pathLst>
          </a:custGeom>
          <a:blipFill>
            <a:blip r:embed="rId2"/>
            <a:stretch>
              <a:fillRect/>
            </a:stretch>
          </a:blipFill>
        </p:spPr>
        <p:txBody>
          <a:bodyPr/>
          <a:lstStyle/>
          <a:p>
            <a:endParaRPr lang="en-GB"/>
          </a:p>
        </p:txBody>
      </p:sp>
      <p:sp>
        <p:nvSpPr>
          <p:cNvPr id="6" name="TextBox 6"/>
          <p:cNvSpPr txBox="1"/>
          <p:nvPr/>
        </p:nvSpPr>
        <p:spPr>
          <a:xfrm>
            <a:off x="5506421" y="3667056"/>
            <a:ext cx="10747912" cy="3257623"/>
          </a:xfrm>
          <a:prstGeom prst="rect">
            <a:avLst/>
          </a:prstGeom>
        </p:spPr>
        <p:txBody>
          <a:bodyPr lIns="0" tIns="0" rIns="0" bIns="0" rtlCol="0" anchor="t">
            <a:spAutoFit/>
          </a:bodyPr>
          <a:lstStyle/>
          <a:p>
            <a:pPr marL="0" lvl="0" indent="0" algn="l">
              <a:lnSpc>
                <a:spcPct val="150000"/>
              </a:lnSpc>
            </a:pP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Urban Green Café aims to build a digital presence focused on sustainability, community, and creativity. The online strategy will highlight eco-friendly practices, engage local neighborhoods, and inspire customers with innovative content. This presentation details a comprehensive approach, including social media, content marketing, and SEO optimization, to establish a strong digital footprint and make Urban Green Café a beloved destination both online and offline.</a:t>
            </a:r>
          </a:p>
        </p:txBody>
      </p:sp>
      <p:sp>
        <p:nvSpPr>
          <p:cNvPr id="7" name="Freeform 7"/>
          <p:cNvSpPr/>
          <p:nvPr/>
        </p:nvSpPr>
        <p:spPr>
          <a:xfrm>
            <a:off x="13743322" y="6743700"/>
            <a:ext cx="3433601" cy="2267880"/>
          </a:xfrm>
          <a:custGeom>
            <a:avLst/>
            <a:gdLst/>
            <a:ahLst/>
            <a:cxnLst/>
            <a:rect l="l" t="t" r="r" b="b"/>
            <a:pathLst>
              <a:path w="3975612" h="2645589">
                <a:moveTo>
                  <a:pt x="0" y="0"/>
                </a:moveTo>
                <a:lnTo>
                  <a:pt x="3975612" y="0"/>
                </a:lnTo>
                <a:lnTo>
                  <a:pt x="3975612" y="2645589"/>
                </a:lnTo>
                <a:lnTo>
                  <a:pt x="0" y="2645589"/>
                </a:lnTo>
                <a:lnTo>
                  <a:pt x="0" y="0"/>
                </a:lnTo>
                <a:close/>
              </a:path>
            </a:pathLst>
          </a:custGeom>
          <a:blipFill>
            <a:blip r:embed="rId3"/>
            <a:stretch>
              <a:fillRect/>
            </a:stretch>
          </a:blipFill>
        </p:spPr>
        <p:txBody>
          <a:bodyPr/>
          <a:lstStyle/>
          <a:p>
            <a:endParaRPr lang="en-GB"/>
          </a:p>
        </p:txBody>
      </p:sp>
      <p:sp>
        <p:nvSpPr>
          <p:cNvPr id="8" name="TextBox 8"/>
          <p:cNvSpPr txBox="1"/>
          <p:nvPr/>
        </p:nvSpPr>
        <p:spPr>
          <a:xfrm>
            <a:off x="5511159" y="2243735"/>
            <a:ext cx="8246911" cy="1057163"/>
          </a:xfrm>
          <a:prstGeom prst="rect">
            <a:avLst/>
          </a:prstGeom>
        </p:spPr>
        <p:txBody>
          <a:bodyPr lIns="0" tIns="0" rIns="0" bIns="0" rtlCol="0" anchor="t">
            <a:spAutoFit/>
          </a:bodyPr>
          <a:lstStyle/>
          <a:p>
            <a:pPr marL="0" lvl="0" indent="0" algn="l">
              <a:lnSpc>
                <a:spcPts val="4080"/>
              </a:lnSpc>
            </a:pPr>
            <a:r>
              <a:rPr lang="en-US" sz="4341" b="1">
                <a:solidFill>
                  <a:srgbClr val="517962"/>
                </a:solidFill>
                <a:latin typeface="HK Grotesk Bold"/>
                <a:ea typeface="HK Grotesk Bold"/>
                <a:cs typeface="HK Grotesk Bold"/>
                <a:sym typeface="HK Grotesk Bold"/>
              </a:rPr>
              <a:t>URBAN GREEN CAFÉ – ONLINE PRESENCE STRATEGY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65947A"/>
        </a:solidFill>
        <a:effectLst/>
      </p:bgPr>
    </p:bg>
    <p:spTree>
      <p:nvGrpSpPr>
        <p:cNvPr id="1" name=""/>
        <p:cNvGrpSpPr/>
        <p:nvPr/>
      </p:nvGrpSpPr>
      <p:grpSpPr>
        <a:xfrm>
          <a:off x="0" y="0"/>
          <a:ext cx="0" cy="0"/>
          <a:chOff x="0" y="0"/>
          <a:chExt cx="0" cy="0"/>
        </a:xfrm>
      </p:grpSpPr>
      <p:grpSp>
        <p:nvGrpSpPr>
          <p:cNvPr id="2" name="Group 2"/>
          <p:cNvGrpSpPr/>
          <p:nvPr/>
        </p:nvGrpSpPr>
        <p:grpSpPr>
          <a:xfrm>
            <a:off x="3118848" y="1028700"/>
            <a:ext cx="13507628" cy="8229600"/>
            <a:chOff x="0" y="0"/>
            <a:chExt cx="1156507" cy="704609"/>
          </a:xfrm>
        </p:grpSpPr>
        <p:sp>
          <p:nvSpPr>
            <p:cNvPr id="3" name="Freeform 3"/>
            <p:cNvSpPr/>
            <p:nvPr/>
          </p:nvSpPr>
          <p:spPr>
            <a:xfrm>
              <a:off x="0" y="0"/>
              <a:ext cx="1156508" cy="704609"/>
            </a:xfrm>
            <a:custGeom>
              <a:avLst/>
              <a:gdLst/>
              <a:ahLst/>
              <a:cxnLst/>
              <a:rect l="l" t="t" r="r" b="b"/>
              <a:pathLst>
                <a:path w="1156508" h="704609">
                  <a:moveTo>
                    <a:pt x="0" y="0"/>
                  </a:moveTo>
                  <a:lnTo>
                    <a:pt x="1156508" y="0"/>
                  </a:lnTo>
                  <a:lnTo>
                    <a:pt x="1156508" y="704609"/>
                  </a:lnTo>
                  <a:lnTo>
                    <a:pt x="0" y="704609"/>
                  </a:lnTo>
                  <a:close/>
                </a:path>
              </a:pathLst>
            </a:custGeom>
            <a:solidFill>
              <a:srgbClr val="FFFFFF"/>
            </a:solidFill>
          </p:spPr>
          <p:txBody>
            <a:bodyPr/>
            <a:lstStyle/>
            <a:p>
              <a:endParaRPr lang="en-GB"/>
            </a:p>
          </p:txBody>
        </p:sp>
        <p:sp>
          <p:nvSpPr>
            <p:cNvPr id="4" name="TextBox 4"/>
            <p:cNvSpPr txBox="1"/>
            <p:nvPr/>
          </p:nvSpPr>
          <p:spPr>
            <a:xfrm>
              <a:off x="0" y="-38100"/>
              <a:ext cx="1156507" cy="74270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5" name="Freeform 5"/>
          <p:cNvSpPr/>
          <p:nvPr/>
        </p:nvSpPr>
        <p:spPr>
          <a:xfrm>
            <a:off x="3167231" y="2351168"/>
            <a:ext cx="638847" cy="638847"/>
          </a:xfrm>
          <a:custGeom>
            <a:avLst/>
            <a:gdLst/>
            <a:ahLst/>
            <a:cxnLst/>
            <a:rect l="l" t="t" r="r" b="b"/>
            <a:pathLst>
              <a:path w="638847" h="638847">
                <a:moveTo>
                  <a:pt x="0" y="0"/>
                </a:moveTo>
                <a:lnTo>
                  <a:pt x="638848" y="0"/>
                </a:lnTo>
                <a:lnTo>
                  <a:pt x="638848" y="638848"/>
                </a:lnTo>
                <a:lnTo>
                  <a:pt x="0" y="63884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6" name="Freeform 6"/>
          <p:cNvSpPr/>
          <p:nvPr/>
        </p:nvSpPr>
        <p:spPr>
          <a:xfrm>
            <a:off x="3184576" y="5289870"/>
            <a:ext cx="621503" cy="621503"/>
          </a:xfrm>
          <a:custGeom>
            <a:avLst/>
            <a:gdLst/>
            <a:ahLst/>
            <a:cxnLst/>
            <a:rect l="l" t="t" r="r" b="b"/>
            <a:pathLst>
              <a:path w="621503" h="621503">
                <a:moveTo>
                  <a:pt x="0" y="0"/>
                </a:moveTo>
                <a:lnTo>
                  <a:pt x="621503" y="0"/>
                </a:lnTo>
                <a:lnTo>
                  <a:pt x="621503" y="621503"/>
                </a:lnTo>
                <a:lnTo>
                  <a:pt x="0" y="621503"/>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8" name="TextBox 8"/>
          <p:cNvSpPr txBox="1"/>
          <p:nvPr/>
        </p:nvSpPr>
        <p:spPr>
          <a:xfrm>
            <a:off x="3898459" y="1874218"/>
            <a:ext cx="9150838" cy="2495876"/>
          </a:xfrm>
          <a:prstGeom prst="rect">
            <a:avLst/>
          </a:prstGeom>
        </p:spPr>
        <p:txBody>
          <a:bodyPr lIns="0" tIns="0" rIns="0" bIns="0" rtlCol="0" anchor="t">
            <a:spAutoFit/>
          </a:bodyPr>
          <a:lstStyle/>
          <a:p>
            <a:pPr marL="0" lvl="0" indent="0" algn="l">
              <a:lnSpc>
                <a:spcPts val="2726"/>
              </a:lnSpc>
            </a:pPr>
            <a:r>
              <a:rPr lang="en-US" sz="2000" b="1" dirty="0">
                <a:solidFill>
                  <a:srgbClr val="517962"/>
                </a:solidFill>
                <a:latin typeface="Times New Roman" panose="02020603050405020304" pitchFamily="18" charset="0"/>
                <a:ea typeface="Codec Pro"/>
                <a:cs typeface="Times New Roman" panose="02020603050405020304" pitchFamily="18" charset="0"/>
                <a:sym typeface="Codec Pro"/>
              </a:rPr>
              <a:t>Core Values: Sustainability, Quality, Community, and Creativity</a:t>
            </a:r>
            <a:r>
              <a:rPr lang="en-US" sz="1600" b="1" dirty="0">
                <a:solidFill>
                  <a:srgbClr val="517962"/>
                </a:solidFill>
                <a:latin typeface="Times New Roman" panose="02020603050405020304" pitchFamily="18" charset="0"/>
                <a:ea typeface="Codec Pro"/>
                <a:cs typeface="Times New Roman" panose="02020603050405020304" pitchFamily="18" charset="0"/>
                <a:sym typeface="Codec Pro"/>
              </a:rPr>
              <a:t> </a:t>
            </a:r>
          </a:p>
          <a:p>
            <a:pPr marL="0" lvl="0" indent="0" algn="l">
              <a:lnSpc>
                <a:spcPct val="150000"/>
              </a:lnSpc>
            </a:pP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guide everything, we do. Our logo. The concept combines a green leaf, </a:t>
            </a:r>
          </a:p>
          <a:p>
            <a:pPr marL="0" lvl="0" indent="0" algn="l">
              <a:lnSpc>
                <a:spcPct val="150000"/>
              </a:lnSpc>
            </a:pP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A coffee cup and a city skyline to represent our urban café rooted in nature. Our color palette features Forest Green, Earth Brown, and Soft Beige</a:t>
            </a:r>
            <a:r>
              <a:rPr lang="en-US" sz="2000" dirty="0">
                <a:solidFill>
                  <a:srgbClr val="517962"/>
                </a:solidFill>
                <a:latin typeface="Times New Roman" panose="02020603050405020304" pitchFamily="18" charset="0"/>
                <a:ea typeface="Codec Pro"/>
                <a:cs typeface="Times New Roman" panose="02020603050405020304" pitchFamily="18" charset="0"/>
                <a:sym typeface="Codec Pro"/>
              </a:rPr>
              <a:t>.</a:t>
            </a:r>
          </a:p>
        </p:txBody>
      </p:sp>
      <p:sp>
        <p:nvSpPr>
          <p:cNvPr id="9" name="TextBox 9"/>
          <p:cNvSpPr txBox="1"/>
          <p:nvPr/>
        </p:nvSpPr>
        <p:spPr>
          <a:xfrm>
            <a:off x="4071669" y="5153025"/>
            <a:ext cx="9840021" cy="2438488"/>
          </a:xfrm>
          <a:prstGeom prst="rect">
            <a:avLst/>
          </a:prstGeom>
        </p:spPr>
        <p:txBody>
          <a:bodyPr lIns="0" tIns="0" rIns="0" bIns="0" rtlCol="0" anchor="t">
            <a:spAutoFit/>
          </a:bodyPr>
          <a:lstStyle/>
          <a:p>
            <a:pPr marL="0" lvl="0" indent="0" algn="l">
              <a:lnSpc>
                <a:spcPct val="150000"/>
              </a:lnSpc>
            </a:pPr>
            <a:r>
              <a:rPr lang="en-US" sz="2900" dirty="0">
                <a:solidFill>
                  <a:srgbClr val="517962"/>
                </a:solidFill>
                <a:latin typeface="Codec Pro"/>
                <a:ea typeface="Codec Pro"/>
                <a:cs typeface="Codec Pro"/>
                <a:sym typeface="Codec Pro"/>
              </a:rPr>
              <a:t>Brand Story: </a:t>
            </a: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Urban Green Café is a sustainable, locally sourced </a:t>
            </a:r>
          </a:p>
          <a:p>
            <a:pPr marL="0" lvl="0" indent="0" algn="l">
              <a:lnSpc>
                <a:spcPct val="150000"/>
              </a:lnSpc>
            </a:pP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café dedicated to supporting farmers and building community. </a:t>
            </a:r>
          </a:p>
          <a:p>
            <a:pPr marL="0" lvl="0" indent="0" algn="l">
              <a:lnSpc>
                <a:spcPct val="150000"/>
              </a:lnSpc>
            </a:pP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We believe in ethical sourcing, environmental responsibility, and creating</a:t>
            </a:r>
          </a:p>
          <a:p>
            <a:pPr marL="0" lvl="0" indent="0" algn="l">
              <a:lnSpc>
                <a:spcPct val="150000"/>
              </a:lnSpc>
            </a:pP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 spaces where people connect over quality food and beverages</a:t>
            </a:r>
            <a:r>
              <a:rPr lang="en-US" sz="3200" dirty="0">
                <a:solidFill>
                  <a:srgbClr val="517962"/>
                </a:solidFill>
                <a:latin typeface="Codec Pro"/>
                <a:ea typeface="Codec Pro"/>
                <a:cs typeface="Codec Pro"/>
                <a:sym typeface="Codec Pro"/>
              </a:rPr>
              <a:t>.</a:t>
            </a:r>
          </a:p>
        </p:txBody>
      </p:sp>
      <p:pic>
        <p:nvPicPr>
          <p:cNvPr id="15" name="Picture 14">
            <a:extLst>
              <a:ext uri="{FF2B5EF4-FFF2-40B4-BE49-F238E27FC236}">
                <a16:creationId xmlns:a16="http://schemas.microsoft.com/office/drawing/2014/main" id="{C8F2B6A4-7524-C9E0-BE9F-660E12B3B6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049297" y="1666875"/>
            <a:ext cx="3435954" cy="69342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1831" y="4947246"/>
            <a:ext cx="352144" cy="352144"/>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7" name="Group 7"/>
          <p:cNvGrpSpPr/>
          <p:nvPr/>
        </p:nvGrpSpPr>
        <p:grpSpPr>
          <a:xfrm>
            <a:off x="1721831" y="7395680"/>
            <a:ext cx="352144" cy="352144"/>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
        <p:nvSpPr>
          <p:cNvPr id="10" name="TextBox 10"/>
          <p:cNvSpPr txBox="1"/>
          <p:nvPr/>
        </p:nvSpPr>
        <p:spPr>
          <a:xfrm>
            <a:off x="1721831" y="1833791"/>
            <a:ext cx="8115300" cy="1913051"/>
          </a:xfrm>
          <a:prstGeom prst="rect">
            <a:avLst/>
          </a:prstGeom>
        </p:spPr>
        <p:txBody>
          <a:bodyPr lIns="0" tIns="0" rIns="0" bIns="0" rtlCol="0" anchor="t">
            <a:spAutoFit/>
          </a:bodyPr>
          <a:lstStyle/>
          <a:p>
            <a:pPr marL="0" lvl="0" indent="0" algn="l">
              <a:lnSpc>
                <a:spcPts val="7292"/>
              </a:lnSpc>
            </a:pPr>
            <a:r>
              <a:rPr lang="en-US" sz="7758" b="1" dirty="0">
                <a:solidFill>
                  <a:srgbClr val="517962"/>
                </a:solidFill>
                <a:latin typeface="HK Grotesk Bold"/>
                <a:ea typeface="HK Grotesk Bold"/>
                <a:cs typeface="HK Grotesk Bold"/>
                <a:sym typeface="HK Grotesk Bold"/>
              </a:rPr>
              <a:t>THE JOURNEY OF COFFEE</a:t>
            </a:r>
          </a:p>
        </p:txBody>
      </p:sp>
      <p:sp>
        <p:nvSpPr>
          <p:cNvPr id="11" name="TextBox 11"/>
          <p:cNvSpPr txBox="1"/>
          <p:nvPr/>
        </p:nvSpPr>
        <p:spPr>
          <a:xfrm>
            <a:off x="2769768" y="4051642"/>
            <a:ext cx="7749307" cy="21436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Coffee was first discovered in the Ethiopian highlands, where legend tells of a goatherd named Kaldi who noticed his goats became energized after eating certain berries. This ancient discovery would change the world forever.</a:t>
            </a:r>
          </a:p>
        </p:txBody>
      </p:sp>
      <p:sp>
        <p:nvSpPr>
          <p:cNvPr id="12" name="TextBox 12"/>
          <p:cNvSpPr txBox="1"/>
          <p:nvPr/>
        </p:nvSpPr>
        <p:spPr>
          <a:xfrm>
            <a:off x="2769768" y="6500075"/>
            <a:ext cx="7749307" cy="2143633"/>
          </a:xfrm>
          <a:prstGeom prst="rect">
            <a:avLst/>
          </a:prstGeom>
        </p:spPr>
        <p:txBody>
          <a:bodyPr lIns="0" tIns="0" rIns="0" bIns="0" rtlCol="0" anchor="t">
            <a:spAutoFit/>
          </a:bodyPr>
          <a:lstStyle/>
          <a:p>
            <a:pPr marL="0" lvl="0" indent="0" algn="l">
              <a:lnSpc>
                <a:spcPts val="2726"/>
              </a:lnSpc>
            </a:pPr>
            <a:r>
              <a:rPr lang="en-US" sz="2900" dirty="0">
                <a:solidFill>
                  <a:srgbClr val="517962"/>
                </a:solidFill>
                <a:latin typeface="Codec Pro"/>
                <a:ea typeface="Codec Pro"/>
                <a:cs typeface="Codec Pro"/>
                <a:sym typeface="Codec Pro"/>
              </a:rPr>
              <a:t>From Ethiopia, coffee spread to the Arabian Peninsula, where it became central to social and spiritual life. By the 17th century, it had reached Europe and eventually the entire globe, becoming one of the world's most beloved beverages.</a:t>
            </a:r>
          </a:p>
        </p:txBody>
      </p:sp>
      <p:pic>
        <p:nvPicPr>
          <p:cNvPr id="14" name="Picture 13">
            <a:extLst>
              <a:ext uri="{FF2B5EF4-FFF2-40B4-BE49-F238E27FC236}">
                <a16:creationId xmlns:a16="http://schemas.microsoft.com/office/drawing/2014/main" id="{BC7EC595-F83B-6933-91A9-C084BB2FD258}"/>
              </a:ext>
            </a:extLst>
          </p:cNvPr>
          <p:cNvPicPr>
            <a:picLocks noChangeAspect="1"/>
          </p:cNvPicPr>
          <p:nvPr/>
        </p:nvPicPr>
        <p:blipFill>
          <a:blip r:embed="rId2">
            <a:extLst>
              <a:ext uri="{28A0092B-C50C-407E-A947-70E740481C1C}">
                <a14:useLocalDpi xmlns:a14="http://schemas.microsoft.com/office/drawing/2010/main" val="0"/>
              </a:ext>
            </a:extLst>
          </a:blip>
          <a:srcRect r="13372"/>
          <a:stretch>
            <a:fillRect/>
          </a:stretch>
        </p:blipFill>
        <p:spPr>
          <a:xfrm>
            <a:off x="12708303" y="290741"/>
            <a:ext cx="5410200" cy="3086100"/>
          </a:xfrm>
          <a:prstGeom prst="rect">
            <a:avLst/>
          </a:prstGeom>
        </p:spPr>
      </p:pic>
      <p:pic>
        <p:nvPicPr>
          <p:cNvPr id="16" name="Picture 15">
            <a:extLst>
              <a:ext uri="{FF2B5EF4-FFF2-40B4-BE49-F238E27FC236}">
                <a16:creationId xmlns:a16="http://schemas.microsoft.com/office/drawing/2014/main" id="{79EAC46C-D3DA-35B1-93AF-071CA4C1EA4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708303" y="6500075"/>
            <a:ext cx="5410200" cy="2697648"/>
          </a:xfrm>
          <a:prstGeom prst="rect">
            <a:avLst/>
          </a:prstGeom>
        </p:spPr>
      </p:pic>
      <p:pic>
        <p:nvPicPr>
          <p:cNvPr id="6" name="Picture 5">
            <a:extLst>
              <a:ext uri="{FF2B5EF4-FFF2-40B4-BE49-F238E27FC236}">
                <a16:creationId xmlns:a16="http://schemas.microsoft.com/office/drawing/2014/main" id="{3E80FBA1-737A-399C-CB50-F99917125C5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708302" y="3589634"/>
            <a:ext cx="5410199" cy="269764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65947A"/>
        </a:solidFill>
        <a:effectLst/>
      </p:bgPr>
    </p:bg>
    <p:spTree>
      <p:nvGrpSpPr>
        <p:cNvPr id="1" name=""/>
        <p:cNvGrpSpPr/>
        <p:nvPr/>
      </p:nvGrpSpPr>
      <p:grpSpPr>
        <a:xfrm>
          <a:off x="0" y="0"/>
          <a:ext cx="0" cy="0"/>
          <a:chOff x="0" y="0"/>
          <a:chExt cx="0" cy="0"/>
        </a:xfrm>
      </p:grpSpPr>
      <p:sp>
        <p:nvSpPr>
          <p:cNvPr id="2" name="Freeform 2"/>
          <p:cNvSpPr/>
          <p:nvPr/>
        </p:nvSpPr>
        <p:spPr>
          <a:xfrm>
            <a:off x="-3190999" y="2236930"/>
            <a:ext cx="8244316" cy="5327889"/>
          </a:xfrm>
          <a:custGeom>
            <a:avLst/>
            <a:gdLst/>
            <a:ahLst/>
            <a:cxnLst/>
            <a:rect l="l" t="t" r="r" b="b"/>
            <a:pathLst>
              <a:path w="8244316" h="5327889">
                <a:moveTo>
                  <a:pt x="0" y="0"/>
                </a:moveTo>
                <a:lnTo>
                  <a:pt x="8244315" y="0"/>
                </a:lnTo>
                <a:lnTo>
                  <a:pt x="8244315" y="5327889"/>
                </a:lnTo>
                <a:lnTo>
                  <a:pt x="0" y="5327889"/>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4510930" y="1028700"/>
            <a:ext cx="12748370" cy="8229600"/>
            <a:chOff x="0" y="0"/>
            <a:chExt cx="1091501" cy="704609"/>
          </a:xfrm>
        </p:grpSpPr>
        <p:sp>
          <p:nvSpPr>
            <p:cNvPr id="4" name="Freeform 4"/>
            <p:cNvSpPr/>
            <p:nvPr/>
          </p:nvSpPr>
          <p:spPr>
            <a:xfrm>
              <a:off x="0" y="0"/>
              <a:ext cx="1091501" cy="704609"/>
            </a:xfrm>
            <a:custGeom>
              <a:avLst/>
              <a:gdLst/>
              <a:ahLst/>
              <a:cxnLst/>
              <a:rect l="l" t="t" r="r" b="b"/>
              <a:pathLst>
                <a:path w="1091501" h="704609">
                  <a:moveTo>
                    <a:pt x="0" y="0"/>
                  </a:moveTo>
                  <a:lnTo>
                    <a:pt x="1091501" y="0"/>
                  </a:lnTo>
                  <a:lnTo>
                    <a:pt x="1091501" y="704609"/>
                  </a:lnTo>
                  <a:lnTo>
                    <a:pt x="0" y="704609"/>
                  </a:lnTo>
                  <a:close/>
                </a:path>
              </a:pathLst>
            </a:custGeom>
            <a:solidFill>
              <a:srgbClr val="FFFFFF"/>
            </a:solidFill>
          </p:spPr>
          <p:txBody>
            <a:bodyPr/>
            <a:lstStyle/>
            <a:p>
              <a:endParaRPr lang="en-GB"/>
            </a:p>
          </p:txBody>
        </p:sp>
        <p:sp>
          <p:nvSpPr>
            <p:cNvPr id="5" name="TextBox 5"/>
            <p:cNvSpPr txBox="1"/>
            <p:nvPr/>
          </p:nvSpPr>
          <p:spPr>
            <a:xfrm>
              <a:off x="0" y="-38100"/>
              <a:ext cx="1091501" cy="74270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TextBox 6"/>
          <p:cNvSpPr txBox="1"/>
          <p:nvPr/>
        </p:nvSpPr>
        <p:spPr>
          <a:xfrm>
            <a:off x="5511159" y="2243735"/>
            <a:ext cx="8246911" cy="1057163"/>
          </a:xfrm>
          <a:prstGeom prst="rect">
            <a:avLst/>
          </a:prstGeom>
        </p:spPr>
        <p:txBody>
          <a:bodyPr lIns="0" tIns="0" rIns="0" bIns="0" rtlCol="0" anchor="t">
            <a:spAutoFit/>
          </a:bodyPr>
          <a:lstStyle/>
          <a:p>
            <a:pPr marL="0" lvl="0" indent="0" algn="l">
              <a:lnSpc>
                <a:spcPts val="4080"/>
              </a:lnSpc>
            </a:pPr>
            <a:r>
              <a:rPr lang="en-US" sz="4341" b="1" dirty="0">
                <a:solidFill>
                  <a:srgbClr val="517962"/>
                </a:solidFill>
                <a:latin typeface="HK Grotesk Bold"/>
                <a:ea typeface="HK Grotesk Bold"/>
                <a:cs typeface="HK Grotesk Bold"/>
                <a:sym typeface="HK Grotesk Bold"/>
              </a:rPr>
              <a:t>ETHIOPIA: THE BIRTHPLACE OF COFFEE</a:t>
            </a:r>
          </a:p>
        </p:txBody>
      </p:sp>
      <p:sp>
        <p:nvSpPr>
          <p:cNvPr id="7" name="TextBox 7"/>
          <p:cNvSpPr txBox="1"/>
          <p:nvPr/>
        </p:nvSpPr>
        <p:spPr>
          <a:xfrm>
            <a:off x="5511159" y="3613632"/>
            <a:ext cx="10747912" cy="4909036"/>
          </a:xfrm>
          <a:prstGeom prst="rect">
            <a:avLst/>
          </a:prstGeom>
        </p:spPr>
        <p:txBody>
          <a:bodyPr lIns="0" tIns="0" rIns="0" bIns="0" rtlCol="0" anchor="t">
            <a:spAutoFit/>
          </a:bodyPr>
          <a:lstStyle/>
          <a:p>
            <a:pPr marL="0" lvl="0" indent="0" algn="l"/>
            <a:r>
              <a:rPr lang="en-US" sz="2900" dirty="0">
                <a:solidFill>
                  <a:srgbClr val="517962"/>
                </a:solidFill>
                <a:latin typeface="Codec Pro"/>
                <a:ea typeface="Codec Pro"/>
                <a:cs typeface="Codec Pro"/>
                <a:sym typeface="Codec Pro"/>
              </a:rPr>
              <a:t>Ethiopian coffee culture is deeply rooted in values of community, sustainability, and respect for nature. For centuries, the traditional coffee ceremony has served as a sacred ritual celebrating patience, connection, and gratitude—bringing families and </a:t>
            </a:r>
            <a:r>
              <a:rPr lang="en-US" sz="2900" dirty="0" err="1">
                <a:solidFill>
                  <a:srgbClr val="517962"/>
                </a:solidFill>
                <a:latin typeface="Codec Pro"/>
                <a:ea typeface="Codec Pro"/>
                <a:cs typeface="Codec Pro"/>
                <a:sym typeface="Codec Pro"/>
              </a:rPr>
              <a:t>neighbours</a:t>
            </a:r>
            <a:r>
              <a:rPr lang="en-US" sz="2900" dirty="0">
                <a:solidFill>
                  <a:srgbClr val="517962"/>
                </a:solidFill>
                <a:latin typeface="Codec Pro"/>
                <a:ea typeface="Codec Pro"/>
                <a:cs typeface="Codec Pro"/>
                <a:sym typeface="Codec Pro"/>
              </a:rPr>
              <a:t> together over freshly roasted beans.</a:t>
            </a:r>
          </a:p>
          <a:p>
            <a:pPr marL="0" lvl="0" indent="0" algn="l"/>
            <a:r>
              <a:rPr lang="en-US" sz="2900" dirty="0">
                <a:solidFill>
                  <a:srgbClr val="517962"/>
                </a:solidFill>
                <a:latin typeface="Codec Pro"/>
                <a:ea typeface="Codec Pro"/>
                <a:cs typeface="Codec Pro"/>
                <a:sym typeface="Codec Pro"/>
              </a:rPr>
              <a:t>These timeless principles of Ethiopian coffee heritage directly inspire Urban Green Café's mission: </a:t>
            </a:r>
            <a:r>
              <a:rPr lang="en-US" sz="2900" dirty="0" err="1">
                <a:solidFill>
                  <a:srgbClr val="517962"/>
                </a:solidFill>
                <a:latin typeface="Codec Pro"/>
                <a:ea typeface="Codec Pro"/>
                <a:cs typeface="Codec Pro"/>
                <a:sym typeface="Codec Pro"/>
              </a:rPr>
              <a:t>honouring</a:t>
            </a:r>
            <a:r>
              <a:rPr lang="en-US" sz="2900" dirty="0">
                <a:solidFill>
                  <a:srgbClr val="517962"/>
                </a:solidFill>
                <a:latin typeface="Codec Pro"/>
                <a:ea typeface="Codec Pro"/>
                <a:cs typeface="Codec Pro"/>
                <a:sym typeface="Codec Pro"/>
              </a:rPr>
              <a:t> the origins of coffee while fostering meaningful connections in our community.</a:t>
            </a:r>
          </a:p>
          <a:p>
            <a:pPr marL="0" lvl="0" indent="0" algn="l"/>
            <a:r>
              <a:rPr lang="en-US" sz="2900" dirty="0">
                <a:solidFill>
                  <a:srgbClr val="517962"/>
                </a:solidFill>
                <a:latin typeface="Codec Pro"/>
                <a:ea typeface="Codec Pro"/>
                <a:cs typeface="Codec Pro"/>
                <a:sym typeface="Codec Pro"/>
              </a:rPr>
              <a:t>Urban Green Café – Fresh </a:t>
            </a:r>
            <a:r>
              <a:rPr lang="en-US" sz="2900" dirty="0" err="1">
                <a:solidFill>
                  <a:srgbClr val="517962"/>
                </a:solidFill>
                <a:latin typeface="Codec Pro"/>
                <a:ea typeface="Codec Pro"/>
                <a:cs typeface="Codec Pro"/>
                <a:sym typeface="Codec Pro"/>
              </a:rPr>
              <a:t>Flavours</a:t>
            </a:r>
            <a:r>
              <a:rPr lang="en-US" sz="2900" dirty="0">
                <a:solidFill>
                  <a:srgbClr val="517962"/>
                </a:solidFill>
                <a:latin typeface="Codec Pro"/>
                <a:ea typeface="Codec Pro"/>
                <a:cs typeface="Codec Pro"/>
                <a:sym typeface="Codec Pro"/>
              </a:rPr>
              <a:t>, Local Vibes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201718" y="2830019"/>
            <a:ext cx="5836418" cy="5836418"/>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a:stretch>
            </a:blipFill>
            <a:ln w="85725" cap="sq">
              <a:solidFill>
                <a:srgbClr val="65947A"/>
              </a:solidFill>
              <a:prstDash val="solid"/>
              <a:miter/>
            </a:ln>
          </p:spPr>
          <p:txBody>
            <a:bodyPr/>
            <a:lstStyle/>
            <a:p>
              <a:endParaRPr lang="en-GB"/>
            </a:p>
          </p:txBody>
        </p:sp>
      </p:grpSp>
      <p:sp>
        <p:nvSpPr>
          <p:cNvPr id="4" name="Freeform 4"/>
          <p:cNvSpPr/>
          <p:nvPr/>
        </p:nvSpPr>
        <p:spPr>
          <a:xfrm>
            <a:off x="12062209" y="-1081159"/>
            <a:ext cx="4975927" cy="3247923"/>
          </a:xfrm>
          <a:custGeom>
            <a:avLst/>
            <a:gdLst/>
            <a:ahLst/>
            <a:cxnLst/>
            <a:rect l="l" t="t" r="r" b="b"/>
            <a:pathLst>
              <a:path w="4975927" h="3247923">
                <a:moveTo>
                  <a:pt x="0" y="0"/>
                </a:moveTo>
                <a:lnTo>
                  <a:pt x="4975927" y="0"/>
                </a:lnTo>
                <a:lnTo>
                  <a:pt x="4975927" y="3247923"/>
                </a:lnTo>
                <a:lnTo>
                  <a:pt x="0" y="324792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2095056" y="7887578"/>
            <a:ext cx="1050533" cy="681901"/>
          </a:xfrm>
          <a:prstGeom prst="rect">
            <a:avLst/>
          </a:prstGeom>
        </p:spPr>
        <p:txBody>
          <a:bodyPr lIns="0" tIns="0" rIns="0" bIns="0" rtlCol="0" anchor="t">
            <a:spAutoFit/>
          </a:bodyPr>
          <a:lstStyle/>
          <a:p>
            <a:pPr marL="0" lvl="0" indent="0" algn="l">
              <a:lnSpc>
                <a:spcPts val="5035"/>
              </a:lnSpc>
            </a:pPr>
            <a:endParaRPr/>
          </a:p>
        </p:txBody>
      </p:sp>
      <p:sp>
        <p:nvSpPr>
          <p:cNvPr id="6" name="Freeform 6"/>
          <p:cNvSpPr/>
          <p:nvPr/>
        </p:nvSpPr>
        <p:spPr>
          <a:xfrm>
            <a:off x="-2355605" y="7554203"/>
            <a:ext cx="4975927" cy="3247923"/>
          </a:xfrm>
          <a:custGeom>
            <a:avLst/>
            <a:gdLst/>
            <a:ahLst/>
            <a:cxnLst/>
            <a:rect l="l" t="t" r="r" b="b"/>
            <a:pathLst>
              <a:path w="4975927" h="3247923">
                <a:moveTo>
                  <a:pt x="0" y="0"/>
                </a:moveTo>
                <a:lnTo>
                  <a:pt x="4975927" y="0"/>
                </a:lnTo>
                <a:lnTo>
                  <a:pt x="4975927" y="3247924"/>
                </a:lnTo>
                <a:lnTo>
                  <a:pt x="0" y="324792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TextBox 7"/>
          <p:cNvSpPr txBox="1"/>
          <p:nvPr/>
        </p:nvSpPr>
        <p:spPr>
          <a:xfrm>
            <a:off x="2095056" y="1085396"/>
            <a:ext cx="8246911" cy="1958054"/>
          </a:xfrm>
          <a:prstGeom prst="rect">
            <a:avLst/>
          </a:prstGeom>
        </p:spPr>
        <p:txBody>
          <a:bodyPr lIns="0" tIns="0" rIns="0" bIns="0" rtlCol="0" anchor="t">
            <a:spAutoFit/>
          </a:bodyPr>
          <a:lstStyle/>
          <a:p>
            <a:pPr marL="0" lvl="0" indent="0" algn="l">
              <a:lnSpc>
                <a:spcPts val="5035"/>
              </a:lnSpc>
            </a:pPr>
            <a:r>
              <a:rPr lang="en-US" sz="5356" b="1">
                <a:solidFill>
                  <a:srgbClr val="517962"/>
                </a:solidFill>
                <a:latin typeface="HK Grotesk Bold"/>
                <a:ea typeface="HK Grotesk Bold"/>
                <a:cs typeface="HK Grotesk Bold"/>
                <a:sym typeface="HK Grotesk Bold"/>
              </a:rPr>
              <a:t>FROM FARM TO CUP: OUR ETHICAL COFFEE JOURNEY</a:t>
            </a:r>
          </a:p>
        </p:txBody>
      </p:sp>
      <p:sp>
        <p:nvSpPr>
          <p:cNvPr id="8" name="TextBox 8"/>
          <p:cNvSpPr txBox="1"/>
          <p:nvPr/>
        </p:nvSpPr>
        <p:spPr>
          <a:xfrm>
            <a:off x="3343549" y="3341818"/>
            <a:ext cx="7658143" cy="132740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Farm: We partner with Ethiopian farmers committed to fair trade practices and sustainable agriculture, ensuring every bean is ethically sourced.</a:t>
            </a:r>
          </a:p>
        </p:txBody>
      </p:sp>
      <p:sp>
        <p:nvSpPr>
          <p:cNvPr id="9" name="TextBox 9"/>
          <p:cNvSpPr txBox="1"/>
          <p:nvPr/>
        </p:nvSpPr>
        <p:spPr>
          <a:xfrm>
            <a:off x="3343549" y="5344576"/>
            <a:ext cx="7658143" cy="132740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Roastery: Our beans are carefully roasted in small batches, preserving quality while minimizing environmental impact through eco-friendly processes.</a:t>
            </a:r>
          </a:p>
        </p:txBody>
      </p:sp>
      <p:sp>
        <p:nvSpPr>
          <p:cNvPr id="10" name="TextBox 10"/>
          <p:cNvSpPr txBox="1"/>
          <p:nvPr/>
        </p:nvSpPr>
        <p:spPr>
          <a:xfrm>
            <a:off x="3343549" y="7275257"/>
            <a:ext cx="7658143" cy="132740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Café to Customer: Every cup tells a story from origin to your hands, supporting sustainable agriculture and connecting communities across continents.</a:t>
            </a:r>
          </a:p>
        </p:txBody>
      </p:sp>
      <p:sp>
        <p:nvSpPr>
          <p:cNvPr id="11" name="TextBox 11"/>
          <p:cNvSpPr txBox="1"/>
          <p:nvPr/>
        </p:nvSpPr>
        <p:spPr>
          <a:xfrm>
            <a:off x="2095056" y="3878819"/>
            <a:ext cx="1050533" cy="681901"/>
          </a:xfrm>
          <a:prstGeom prst="rect">
            <a:avLst/>
          </a:prstGeom>
        </p:spPr>
        <p:txBody>
          <a:bodyPr lIns="0" tIns="0" rIns="0" bIns="0" rtlCol="0" anchor="t">
            <a:spAutoFit/>
          </a:bodyPr>
          <a:lstStyle/>
          <a:p>
            <a:pPr marL="0" lvl="0" indent="0" algn="l">
              <a:lnSpc>
                <a:spcPts val="5035"/>
              </a:lnSpc>
            </a:pPr>
            <a:endParaRPr/>
          </a:p>
        </p:txBody>
      </p:sp>
      <p:sp>
        <p:nvSpPr>
          <p:cNvPr id="12" name="TextBox 12"/>
          <p:cNvSpPr txBox="1"/>
          <p:nvPr/>
        </p:nvSpPr>
        <p:spPr>
          <a:xfrm>
            <a:off x="2095056" y="5881578"/>
            <a:ext cx="1050533" cy="681901"/>
          </a:xfrm>
          <a:prstGeom prst="rect">
            <a:avLst/>
          </a:prstGeom>
        </p:spPr>
        <p:txBody>
          <a:bodyPr lIns="0" tIns="0" rIns="0" bIns="0" rtlCol="0" anchor="t">
            <a:spAutoFit/>
          </a:bodyPr>
          <a:lstStyle/>
          <a:p>
            <a:pPr marL="0" lvl="0" indent="0" algn="l">
              <a:lnSpc>
                <a:spcPts val="5035"/>
              </a:lnSpc>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65947A"/>
        </a:solidFill>
        <a:effectLst/>
      </p:bgPr>
    </p:bg>
    <p:spTree>
      <p:nvGrpSpPr>
        <p:cNvPr id="1" name=""/>
        <p:cNvGrpSpPr/>
        <p:nvPr/>
      </p:nvGrpSpPr>
      <p:grpSpPr>
        <a:xfrm>
          <a:off x="0" y="0"/>
          <a:ext cx="0" cy="0"/>
          <a:chOff x="0" y="0"/>
          <a:chExt cx="0" cy="0"/>
        </a:xfrm>
      </p:grpSpPr>
      <p:grpSp>
        <p:nvGrpSpPr>
          <p:cNvPr id="2" name="Group 2"/>
          <p:cNvGrpSpPr/>
          <p:nvPr/>
        </p:nvGrpSpPr>
        <p:grpSpPr>
          <a:xfrm>
            <a:off x="2390186" y="1028700"/>
            <a:ext cx="13507628" cy="8229600"/>
            <a:chOff x="0" y="0"/>
            <a:chExt cx="1156507" cy="704609"/>
          </a:xfrm>
        </p:grpSpPr>
        <p:sp>
          <p:nvSpPr>
            <p:cNvPr id="3" name="Freeform 3"/>
            <p:cNvSpPr/>
            <p:nvPr/>
          </p:nvSpPr>
          <p:spPr>
            <a:xfrm>
              <a:off x="0" y="0"/>
              <a:ext cx="1156508" cy="704609"/>
            </a:xfrm>
            <a:custGeom>
              <a:avLst/>
              <a:gdLst/>
              <a:ahLst/>
              <a:cxnLst/>
              <a:rect l="l" t="t" r="r" b="b"/>
              <a:pathLst>
                <a:path w="1156508" h="704609">
                  <a:moveTo>
                    <a:pt x="0" y="0"/>
                  </a:moveTo>
                  <a:lnTo>
                    <a:pt x="1156508" y="0"/>
                  </a:lnTo>
                  <a:lnTo>
                    <a:pt x="1156508" y="704609"/>
                  </a:lnTo>
                  <a:lnTo>
                    <a:pt x="0" y="704609"/>
                  </a:lnTo>
                  <a:close/>
                </a:path>
              </a:pathLst>
            </a:custGeom>
            <a:solidFill>
              <a:srgbClr val="FFFFFF"/>
            </a:solidFill>
          </p:spPr>
          <p:txBody>
            <a:bodyPr/>
            <a:lstStyle/>
            <a:p>
              <a:endParaRPr lang="en-GB"/>
            </a:p>
          </p:txBody>
        </p:sp>
        <p:sp>
          <p:nvSpPr>
            <p:cNvPr id="4" name="TextBox 4"/>
            <p:cNvSpPr txBox="1"/>
            <p:nvPr/>
          </p:nvSpPr>
          <p:spPr>
            <a:xfrm>
              <a:off x="0" y="-38100"/>
              <a:ext cx="1156507" cy="74270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5" name="Freeform 5"/>
          <p:cNvSpPr/>
          <p:nvPr/>
        </p:nvSpPr>
        <p:spPr>
          <a:xfrm>
            <a:off x="3495327" y="3960087"/>
            <a:ext cx="1014834" cy="1014834"/>
          </a:xfrm>
          <a:custGeom>
            <a:avLst/>
            <a:gdLst/>
            <a:ahLst/>
            <a:cxnLst/>
            <a:rect l="l" t="t" r="r" b="b"/>
            <a:pathLst>
              <a:path w="1014834" h="1014834">
                <a:moveTo>
                  <a:pt x="0" y="0"/>
                </a:moveTo>
                <a:lnTo>
                  <a:pt x="1014835" y="0"/>
                </a:lnTo>
                <a:lnTo>
                  <a:pt x="1014835" y="1014834"/>
                </a:lnTo>
                <a:lnTo>
                  <a:pt x="0" y="101483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6" name="Freeform 6"/>
          <p:cNvSpPr/>
          <p:nvPr/>
        </p:nvSpPr>
        <p:spPr>
          <a:xfrm>
            <a:off x="3495327" y="6750594"/>
            <a:ext cx="1014834" cy="1014834"/>
          </a:xfrm>
          <a:custGeom>
            <a:avLst/>
            <a:gdLst/>
            <a:ahLst/>
            <a:cxnLst/>
            <a:rect l="l" t="t" r="r" b="b"/>
            <a:pathLst>
              <a:path w="1014834" h="1014834">
                <a:moveTo>
                  <a:pt x="0" y="0"/>
                </a:moveTo>
                <a:lnTo>
                  <a:pt x="1014835" y="0"/>
                </a:lnTo>
                <a:lnTo>
                  <a:pt x="1014835" y="1014834"/>
                </a:lnTo>
                <a:lnTo>
                  <a:pt x="0" y="101483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7" name="Freeform 7"/>
          <p:cNvSpPr/>
          <p:nvPr/>
        </p:nvSpPr>
        <p:spPr>
          <a:xfrm>
            <a:off x="2681749" y="1326206"/>
            <a:ext cx="2270903" cy="1511183"/>
          </a:xfrm>
          <a:custGeom>
            <a:avLst/>
            <a:gdLst/>
            <a:ahLst/>
            <a:cxnLst/>
            <a:rect l="l" t="t" r="r" b="b"/>
            <a:pathLst>
              <a:path w="2270903" h="1511183">
                <a:moveTo>
                  <a:pt x="0" y="0"/>
                </a:moveTo>
                <a:lnTo>
                  <a:pt x="2270903" y="0"/>
                </a:lnTo>
                <a:lnTo>
                  <a:pt x="2270903" y="1511183"/>
                </a:lnTo>
                <a:lnTo>
                  <a:pt x="0" y="1511183"/>
                </a:lnTo>
                <a:lnTo>
                  <a:pt x="0" y="0"/>
                </a:lnTo>
                <a:close/>
              </a:path>
            </a:pathLst>
          </a:custGeom>
          <a:blipFill>
            <a:blip r:embed="rId3"/>
            <a:stretch>
              <a:fillRect/>
            </a:stretch>
          </a:blipFill>
        </p:spPr>
        <p:txBody>
          <a:bodyPr/>
          <a:lstStyle/>
          <a:p>
            <a:endParaRPr lang="en-GB"/>
          </a:p>
        </p:txBody>
      </p:sp>
      <p:sp>
        <p:nvSpPr>
          <p:cNvPr id="8" name="TextBox 8"/>
          <p:cNvSpPr txBox="1"/>
          <p:nvPr/>
        </p:nvSpPr>
        <p:spPr>
          <a:xfrm>
            <a:off x="4952652" y="3456988"/>
            <a:ext cx="9840021" cy="2143566"/>
          </a:xfrm>
          <a:prstGeom prst="rect">
            <a:avLst/>
          </a:prstGeom>
        </p:spPr>
        <p:txBody>
          <a:bodyPr lIns="0" tIns="0" rIns="0" bIns="0" rtlCol="0" anchor="t">
            <a:spAutoFit/>
          </a:bodyPr>
          <a:lstStyle/>
          <a:p>
            <a:pPr marL="0" lvl="0" indent="0" algn="l">
              <a:lnSpc>
                <a:spcPts val="2724"/>
              </a:lnSpc>
            </a:pPr>
            <a:r>
              <a:rPr lang="en-US" sz="2897">
                <a:solidFill>
                  <a:srgbClr val="517962"/>
                </a:solidFill>
                <a:latin typeface="Codec Pro"/>
                <a:ea typeface="Codec Pro"/>
                <a:cs typeface="Codec Pro"/>
                <a:sym typeface="Codec Pro"/>
              </a:rPr>
              <a:t>Our Mission: To inspire healthier lifestyles and support sustainable agriculture through every cup we serve. Urban Green Café is dedicated to creating meaningful connections between our community and the farmers who grow our ingredients, fostering a culture of wellness and environmental responsibility.</a:t>
            </a:r>
          </a:p>
        </p:txBody>
      </p:sp>
      <p:sp>
        <p:nvSpPr>
          <p:cNvPr id="9" name="TextBox 9"/>
          <p:cNvSpPr txBox="1"/>
          <p:nvPr/>
        </p:nvSpPr>
        <p:spPr>
          <a:xfrm>
            <a:off x="2390186" y="1516706"/>
            <a:ext cx="14230142" cy="989416"/>
          </a:xfrm>
          <a:prstGeom prst="rect">
            <a:avLst/>
          </a:prstGeom>
        </p:spPr>
        <p:txBody>
          <a:bodyPr lIns="0" tIns="0" rIns="0" bIns="0" rtlCol="0" anchor="t">
            <a:spAutoFit/>
          </a:bodyPr>
          <a:lstStyle/>
          <a:p>
            <a:pPr marL="0" lvl="0" indent="0" algn="ctr">
              <a:lnSpc>
                <a:spcPts val="7287"/>
              </a:lnSpc>
            </a:pPr>
            <a:r>
              <a:rPr lang="en-US" sz="7752" b="1">
                <a:solidFill>
                  <a:srgbClr val="517962"/>
                </a:solidFill>
                <a:latin typeface="HK Grotesk Bold"/>
                <a:ea typeface="HK Grotesk Bold"/>
                <a:cs typeface="HK Grotesk Bold"/>
                <a:sym typeface="HK Grotesk Bold"/>
              </a:rPr>
              <a:t>MISSION &amp; VALUES</a:t>
            </a:r>
          </a:p>
        </p:txBody>
      </p:sp>
      <p:sp>
        <p:nvSpPr>
          <p:cNvPr id="10" name="TextBox 10"/>
          <p:cNvSpPr txBox="1"/>
          <p:nvPr/>
        </p:nvSpPr>
        <p:spPr>
          <a:xfrm>
            <a:off x="4952652" y="6248321"/>
            <a:ext cx="9840021" cy="2486466"/>
          </a:xfrm>
          <a:prstGeom prst="rect">
            <a:avLst/>
          </a:prstGeom>
        </p:spPr>
        <p:txBody>
          <a:bodyPr lIns="0" tIns="0" rIns="0" bIns="0" rtlCol="0" anchor="t">
            <a:spAutoFit/>
          </a:bodyPr>
          <a:lstStyle/>
          <a:p>
            <a:pPr marL="0" lvl="0" indent="0" algn="l">
              <a:lnSpc>
                <a:spcPts val="2724"/>
              </a:lnSpc>
            </a:pPr>
            <a:r>
              <a:rPr lang="en-US" sz="2897">
                <a:solidFill>
                  <a:srgbClr val="517962"/>
                </a:solidFill>
                <a:latin typeface="Codec Pro"/>
                <a:ea typeface="Codec Pro"/>
                <a:cs typeface="Codec Pro"/>
                <a:sym typeface="Codec Pro"/>
              </a:rPr>
              <a:t>Our Core Values: Sustainability guides every decision we make, from sourcing to serving. Quality ensures excellence in every product and experience. Community connection builds lasting relationships with our neighbors and partners. Creativity drives innovation in our menu and approach. Ethical sourcing honors the farmers and land that make our café possible.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65947A"/>
        </a:solidFill>
        <a:effectLst/>
      </p:bgPr>
    </p:bg>
    <p:spTree>
      <p:nvGrpSpPr>
        <p:cNvPr id="1" name=""/>
        <p:cNvGrpSpPr/>
        <p:nvPr/>
      </p:nvGrpSpPr>
      <p:grpSpPr>
        <a:xfrm>
          <a:off x="0" y="0"/>
          <a:ext cx="0" cy="0"/>
          <a:chOff x="0" y="0"/>
          <a:chExt cx="0" cy="0"/>
        </a:xfrm>
      </p:grpSpPr>
      <p:sp>
        <p:nvSpPr>
          <p:cNvPr id="2" name="Freeform 2"/>
          <p:cNvSpPr/>
          <p:nvPr/>
        </p:nvSpPr>
        <p:spPr>
          <a:xfrm>
            <a:off x="12872100" y="-441117"/>
            <a:ext cx="3386971" cy="1469817"/>
          </a:xfrm>
          <a:custGeom>
            <a:avLst/>
            <a:gdLst/>
            <a:ahLst/>
            <a:cxnLst/>
            <a:rect l="l" t="t" r="r" b="b"/>
            <a:pathLst>
              <a:path w="3386971" h="1469817">
                <a:moveTo>
                  <a:pt x="0" y="0"/>
                </a:moveTo>
                <a:lnTo>
                  <a:pt x="3386971" y="0"/>
                </a:lnTo>
                <a:lnTo>
                  <a:pt x="3386971" y="1469817"/>
                </a:lnTo>
                <a:lnTo>
                  <a:pt x="0" y="146981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3" name="Group 3"/>
          <p:cNvGrpSpPr/>
          <p:nvPr/>
        </p:nvGrpSpPr>
        <p:grpSpPr>
          <a:xfrm>
            <a:off x="1057958" y="3559264"/>
            <a:ext cx="16201342" cy="5030533"/>
            <a:chOff x="0" y="0"/>
            <a:chExt cx="1387140" cy="430708"/>
          </a:xfrm>
        </p:grpSpPr>
        <p:sp>
          <p:nvSpPr>
            <p:cNvPr id="4" name="Freeform 4"/>
            <p:cNvSpPr/>
            <p:nvPr/>
          </p:nvSpPr>
          <p:spPr>
            <a:xfrm>
              <a:off x="0" y="0"/>
              <a:ext cx="1387140" cy="430708"/>
            </a:xfrm>
            <a:custGeom>
              <a:avLst/>
              <a:gdLst/>
              <a:ahLst/>
              <a:cxnLst/>
              <a:rect l="l" t="t" r="r" b="b"/>
              <a:pathLst>
                <a:path w="1387140" h="430708">
                  <a:moveTo>
                    <a:pt x="0" y="0"/>
                  </a:moveTo>
                  <a:lnTo>
                    <a:pt x="1387140" y="0"/>
                  </a:lnTo>
                  <a:lnTo>
                    <a:pt x="1387140" y="430708"/>
                  </a:lnTo>
                  <a:lnTo>
                    <a:pt x="0" y="430708"/>
                  </a:lnTo>
                  <a:close/>
                </a:path>
              </a:pathLst>
            </a:custGeom>
            <a:ln w="66675" cap="sq">
              <a:solidFill>
                <a:srgbClr val="FFFFFF"/>
              </a:solidFill>
              <a:prstDash val="solid"/>
              <a:miter/>
            </a:ln>
          </p:spPr>
          <p:txBody>
            <a:bodyPr/>
            <a:lstStyle/>
            <a:p>
              <a:endParaRPr lang="en-GB"/>
            </a:p>
          </p:txBody>
        </p:sp>
        <p:sp>
          <p:nvSpPr>
            <p:cNvPr id="5" name="TextBox 5"/>
            <p:cNvSpPr txBox="1"/>
            <p:nvPr/>
          </p:nvSpPr>
          <p:spPr>
            <a:xfrm>
              <a:off x="0" y="-38100"/>
              <a:ext cx="1387140" cy="468808"/>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TextBox 6"/>
          <p:cNvSpPr txBox="1"/>
          <p:nvPr/>
        </p:nvSpPr>
        <p:spPr>
          <a:xfrm>
            <a:off x="1938118" y="4209904"/>
            <a:ext cx="4583427" cy="2407031"/>
          </a:xfrm>
          <a:prstGeom prst="rect">
            <a:avLst/>
          </a:prstGeom>
        </p:spPr>
        <p:txBody>
          <a:bodyPr lIns="0" tIns="0" rIns="0" bIns="0" rtlCol="0" anchor="t">
            <a:spAutoFit/>
          </a:bodyPr>
          <a:lstStyle/>
          <a:p>
            <a:pPr marL="0" lvl="0" indent="0" algn="l">
              <a:lnSpc>
                <a:spcPts val="2631"/>
              </a:lnSpc>
            </a:pPr>
            <a:r>
              <a:rPr lang="en-US" sz="2799">
                <a:solidFill>
                  <a:srgbClr val="FFFFFF"/>
                </a:solidFill>
                <a:latin typeface="Codec Pro"/>
                <a:ea typeface="Codec Pro"/>
                <a:cs typeface="Codec Pro"/>
                <a:sym typeface="Codec Pro"/>
              </a:rPr>
              <a:t>Social Media Strategy</a:t>
            </a:r>
          </a:p>
          <a:p>
            <a:pPr marL="0" lvl="0" indent="0" algn="l">
              <a:lnSpc>
                <a:spcPts val="2631"/>
              </a:lnSpc>
            </a:pPr>
            <a:r>
              <a:rPr lang="en-US" sz="2799">
                <a:solidFill>
                  <a:srgbClr val="FFFFFF"/>
                </a:solidFill>
                <a:latin typeface="Codec Pro"/>
                <a:ea typeface="Codec Pro"/>
                <a:cs typeface="Codec Pro"/>
                <a:sym typeface="Codec Pro"/>
              </a:rPr>
              <a:t>Engage audiences across Instagram, TikTok, and Pinterest with visual storytelling that showcases our sustainable values and fresh offerings.</a:t>
            </a:r>
          </a:p>
        </p:txBody>
      </p:sp>
      <p:sp>
        <p:nvSpPr>
          <p:cNvPr id="7" name="TextBox 7"/>
          <p:cNvSpPr txBox="1"/>
          <p:nvPr/>
        </p:nvSpPr>
        <p:spPr>
          <a:xfrm>
            <a:off x="2615425" y="1855293"/>
            <a:ext cx="13057151" cy="796928"/>
          </a:xfrm>
          <a:prstGeom prst="rect">
            <a:avLst/>
          </a:prstGeom>
        </p:spPr>
        <p:txBody>
          <a:bodyPr lIns="0" tIns="0" rIns="0" bIns="0" rtlCol="0" anchor="t">
            <a:spAutoFit/>
          </a:bodyPr>
          <a:lstStyle/>
          <a:p>
            <a:pPr marL="0" lvl="0" indent="0" algn="ctr">
              <a:lnSpc>
                <a:spcPts val="5875"/>
              </a:lnSpc>
            </a:pPr>
            <a:r>
              <a:rPr lang="en-US" sz="6250" b="1">
                <a:solidFill>
                  <a:srgbClr val="FFFFFF"/>
                </a:solidFill>
                <a:latin typeface="HK Grotesk Bold"/>
                <a:ea typeface="HK Grotesk Bold"/>
                <a:cs typeface="HK Grotesk Bold"/>
                <a:sym typeface="HK Grotesk Bold"/>
              </a:rPr>
              <a:t>MARKETING STRATEGY OVERVIEW</a:t>
            </a:r>
          </a:p>
        </p:txBody>
      </p:sp>
      <p:sp>
        <p:nvSpPr>
          <p:cNvPr id="8" name="Freeform 8"/>
          <p:cNvSpPr/>
          <p:nvPr/>
        </p:nvSpPr>
        <p:spPr>
          <a:xfrm>
            <a:off x="842861" y="9258300"/>
            <a:ext cx="3386971" cy="1469817"/>
          </a:xfrm>
          <a:custGeom>
            <a:avLst/>
            <a:gdLst/>
            <a:ahLst/>
            <a:cxnLst/>
            <a:rect l="l" t="t" r="r" b="b"/>
            <a:pathLst>
              <a:path w="3386971" h="1469817">
                <a:moveTo>
                  <a:pt x="0" y="0"/>
                </a:moveTo>
                <a:lnTo>
                  <a:pt x="3386971" y="0"/>
                </a:lnTo>
                <a:lnTo>
                  <a:pt x="3386971" y="1469817"/>
                </a:lnTo>
                <a:lnTo>
                  <a:pt x="0" y="146981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9" name="TextBox 9"/>
          <p:cNvSpPr txBox="1"/>
          <p:nvPr/>
        </p:nvSpPr>
        <p:spPr>
          <a:xfrm>
            <a:off x="6852286" y="4209904"/>
            <a:ext cx="4583427" cy="2407031"/>
          </a:xfrm>
          <a:prstGeom prst="rect">
            <a:avLst/>
          </a:prstGeom>
        </p:spPr>
        <p:txBody>
          <a:bodyPr lIns="0" tIns="0" rIns="0" bIns="0" rtlCol="0" anchor="t">
            <a:spAutoFit/>
          </a:bodyPr>
          <a:lstStyle/>
          <a:p>
            <a:pPr marL="0" lvl="0" indent="0" algn="l">
              <a:lnSpc>
                <a:spcPts val="2631"/>
              </a:lnSpc>
            </a:pPr>
            <a:r>
              <a:rPr lang="en-US" sz="2799">
                <a:solidFill>
                  <a:srgbClr val="FFFFFF"/>
                </a:solidFill>
                <a:latin typeface="Codec Pro"/>
                <a:ea typeface="Codec Pro"/>
                <a:cs typeface="Codec Pro"/>
                <a:sym typeface="Codec Pro"/>
              </a:rPr>
              <a:t>Content Marketing</a:t>
            </a:r>
          </a:p>
          <a:p>
            <a:pPr marL="0" lvl="0" indent="0" algn="l">
              <a:lnSpc>
                <a:spcPts val="2631"/>
              </a:lnSpc>
            </a:pPr>
            <a:r>
              <a:rPr lang="en-US" sz="2799">
                <a:solidFill>
                  <a:srgbClr val="FFFFFF"/>
                </a:solidFill>
                <a:latin typeface="Codec Pro"/>
                <a:ea typeface="Codec Pro"/>
                <a:cs typeface="Codec Pro"/>
                <a:sym typeface="Codec Pro"/>
              </a:rPr>
              <a:t>Build community trust through our blog featuring healthy eating tips, local farmer stories, and a newsletter with updates and seasonal promotions.</a:t>
            </a:r>
          </a:p>
        </p:txBody>
      </p:sp>
      <p:sp>
        <p:nvSpPr>
          <p:cNvPr id="10" name="TextBox 10"/>
          <p:cNvSpPr txBox="1"/>
          <p:nvPr/>
        </p:nvSpPr>
        <p:spPr>
          <a:xfrm>
            <a:off x="11766455" y="4209904"/>
            <a:ext cx="4583427" cy="2407031"/>
          </a:xfrm>
          <a:prstGeom prst="rect">
            <a:avLst/>
          </a:prstGeom>
        </p:spPr>
        <p:txBody>
          <a:bodyPr lIns="0" tIns="0" rIns="0" bIns="0" rtlCol="0" anchor="t">
            <a:spAutoFit/>
          </a:bodyPr>
          <a:lstStyle/>
          <a:p>
            <a:pPr marL="0" lvl="0" indent="0" algn="l">
              <a:lnSpc>
                <a:spcPts val="2631"/>
              </a:lnSpc>
            </a:pPr>
            <a:r>
              <a:rPr lang="en-US" sz="2799">
                <a:solidFill>
                  <a:srgbClr val="FFFFFF"/>
                </a:solidFill>
                <a:latin typeface="Codec Pro"/>
                <a:ea typeface="Codec Pro"/>
                <a:cs typeface="Codec Pro"/>
                <a:sym typeface="Codec Pro"/>
              </a:rPr>
              <a:t>SEO Optimization</a:t>
            </a:r>
          </a:p>
          <a:p>
            <a:pPr marL="0" lvl="0" indent="0" algn="l">
              <a:lnSpc>
                <a:spcPts val="2631"/>
              </a:lnSpc>
            </a:pPr>
            <a:r>
              <a:rPr lang="en-US" sz="2799">
                <a:solidFill>
                  <a:srgbClr val="FFFFFF"/>
                </a:solidFill>
                <a:latin typeface="Codec Pro"/>
                <a:ea typeface="Codec Pro"/>
                <a:cs typeface="Codec Pro"/>
                <a:sym typeface="Codec Pro"/>
              </a:rPr>
              <a:t>Boost online visibility with local keywords, mobile-friendly website design, and optimized metadata for health and sustainability searches.</a:t>
            </a:r>
          </a:p>
        </p:txBody>
      </p:sp>
      <p:grpSp>
        <p:nvGrpSpPr>
          <p:cNvPr id="11" name="Group 11"/>
          <p:cNvGrpSpPr/>
          <p:nvPr/>
        </p:nvGrpSpPr>
        <p:grpSpPr>
          <a:xfrm>
            <a:off x="3424550" y="3156624"/>
            <a:ext cx="805281" cy="805281"/>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14" name="Group 14"/>
          <p:cNvGrpSpPr/>
          <p:nvPr/>
        </p:nvGrpSpPr>
        <p:grpSpPr>
          <a:xfrm>
            <a:off x="8540039" y="3156624"/>
            <a:ext cx="805281" cy="805281"/>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6" name="TextBox 16"/>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17" name="Group 17"/>
          <p:cNvGrpSpPr/>
          <p:nvPr/>
        </p:nvGrpSpPr>
        <p:grpSpPr>
          <a:xfrm>
            <a:off x="13655528" y="3156624"/>
            <a:ext cx="805281" cy="805281"/>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9" name="TextBox 1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pic>
        <p:nvPicPr>
          <p:cNvPr id="21" name="Picture 20">
            <a:extLst>
              <a:ext uri="{FF2B5EF4-FFF2-40B4-BE49-F238E27FC236}">
                <a16:creationId xmlns:a16="http://schemas.microsoft.com/office/drawing/2014/main" id="{532344FC-22AE-0BD2-D819-FCFDA57E99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31023" y="1278885"/>
            <a:ext cx="2735817" cy="1882303"/>
          </a:xfrm>
          <a:prstGeom prst="rect">
            <a:avLst/>
          </a:prstGeom>
          <a:effectLst>
            <a:softEdge rad="11430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89734" y="4272978"/>
            <a:ext cx="763055" cy="685978"/>
          </a:xfrm>
          <a:custGeom>
            <a:avLst/>
            <a:gdLst/>
            <a:ahLst/>
            <a:cxnLst/>
            <a:rect l="l" t="t" r="r" b="b"/>
            <a:pathLst>
              <a:path w="763055" h="685978">
                <a:moveTo>
                  <a:pt x="0" y="0"/>
                </a:moveTo>
                <a:lnTo>
                  <a:pt x="763054" y="0"/>
                </a:lnTo>
                <a:lnTo>
                  <a:pt x="763054" y="685978"/>
                </a:lnTo>
                <a:lnTo>
                  <a:pt x="0" y="685978"/>
                </a:lnTo>
                <a:lnTo>
                  <a:pt x="0" y="0"/>
                </a:lnTo>
                <a:close/>
              </a:path>
            </a:pathLst>
          </a:custGeom>
          <a:blipFill>
            <a:blip r:embed="rId2"/>
            <a:stretch>
              <a:fillRect/>
            </a:stretch>
          </a:blipFill>
        </p:spPr>
        <p:txBody>
          <a:bodyPr/>
          <a:lstStyle/>
          <a:p>
            <a:endParaRPr lang="en-GB"/>
          </a:p>
        </p:txBody>
      </p:sp>
      <p:sp>
        <p:nvSpPr>
          <p:cNvPr id="3" name="Freeform 3"/>
          <p:cNvSpPr/>
          <p:nvPr/>
        </p:nvSpPr>
        <p:spPr>
          <a:xfrm>
            <a:off x="1193429" y="6906035"/>
            <a:ext cx="955965" cy="1282764"/>
          </a:xfrm>
          <a:custGeom>
            <a:avLst/>
            <a:gdLst/>
            <a:ahLst/>
            <a:cxnLst/>
            <a:rect l="l" t="t" r="r" b="b"/>
            <a:pathLst>
              <a:path w="955965" h="1282764">
                <a:moveTo>
                  <a:pt x="0" y="0"/>
                </a:moveTo>
                <a:lnTo>
                  <a:pt x="955964" y="0"/>
                </a:lnTo>
                <a:lnTo>
                  <a:pt x="955964" y="1282764"/>
                </a:lnTo>
                <a:lnTo>
                  <a:pt x="0" y="1282764"/>
                </a:lnTo>
                <a:lnTo>
                  <a:pt x="0" y="0"/>
                </a:lnTo>
                <a:close/>
              </a:path>
            </a:pathLst>
          </a:custGeom>
          <a:blipFill>
            <a:blip r:embed="rId3"/>
            <a:stretch>
              <a:fillRect/>
            </a:stretch>
          </a:blipFill>
        </p:spPr>
        <p:txBody>
          <a:bodyPr/>
          <a:lstStyle/>
          <a:p>
            <a:endParaRPr lang="en-GB"/>
          </a:p>
        </p:txBody>
      </p:sp>
      <p:sp>
        <p:nvSpPr>
          <p:cNvPr id="4" name="Freeform 4"/>
          <p:cNvSpPr/>
          <p:nvPr/>
        </p:nvSpPr>
        <p:spPr>
          <a:xfrm>
            <a:off x="9515673" y="4119378"/>
            <a:ext cx="771925" cy="1168226"/>
          </a:xfrm>
          <a:custGeom>
            <a:avLst/>
            <a:gdLst/>
            <a:ahLst/>
            <a:cxnLst/>
            <a:rect l="l" t="t" r="r" b="b"/>
            <a:pathLst>
              <a:path w="771925" h="1168226">
                <a:moveTo>
                  <a:pt x="0" y="0"/>
                </a:moveTo>
                <a:lnTo>
                  <a:pt x="771925" y="0"/>
                </a:lnTo>
                <a:lnTo>
                  <a:pt x="771925" y="1168225"/>
                </a:lnTo>
                <a:lnTo>
                  <a:pt x="0" y="1168225"/>
                </a:lnTo>
                <a:lnTo>
                  <a:pt x="0" y="0"/>
                </a:lnTo>
                <a:close/>
              </a:path>
            </a:pathLst>
          </a:custGeom>
          <a:blipFill>
            <a:blip r:embed="rId4"/>
            <a:stretch>
              <a:fillRect/>
            </a:stretch>
          </a:blipFill>
        </p:spPr>
        <p:txBody>
          <a:bodyPr/>
          <a:lstStyle/>
          <a:p>
            <a:endParaRPr lang="en-GB"/>
          </a:p>
        </p:txBody>
      </p:sp>
      <p:sp>
        <p:nvSpPr>
          <p:cNvPr id="5" name="Freeform 5"/>
          <p:cNvSpPr/>
          <p:nvPr/>
        </p:nvSpPr>
        <p:spPr>
          <a:xfrm>
            <a:off x="9426265" y="7182992"/>
            <a:ext cx="954780" cy="837500"/>
          </a:xfrm>
          <a:custGeom>
            <a:avLst/>
            <a:gdLst/>
            <a:ahLst/>
            <a:cxnLst/>
            <a:rect l="l" t="t" r="r" b="b"/>
            <a:pathLst>
              <a:path w="954780" h="837500">
                <a:moveTo>
                  <a:pt x="0" y="0"/>
                </a:moveTo>
                <a:lnTo>
                  <a:pt x="954780" y="0"/>
                </a:lnTo>
                <a:lnTo>
                  <a:pt x="954780" y="837500"/>
                </a:lnTo>
                <a:lnTo>
                  <a:pt x="0" y="837500"/>
                </a:lnTo>
                <a:lnTo>
                  <a:pt x="0" y="0"/>
                </a:lnTo>
                <a:close/>
              </a:path>
            </a:pathLst>
          </a:custGeom>
          <a:blipFill>
            <a:blip r:embed="rId5"/>
            <a:stretch>
              <a:fillRect/>
            </a:stretch>
          </a:blipFill>
        </p:spPr>
        <p:txBody>
          <a:bodyPr/>
          <a:lstStyle/>
          <a:p>
            <a:endParaRPr lang="en-GB"/>
          </a:p>
        </p:txBody>
      </p:sp>
      <p:sp>
        <p:nvSpPr>
          <p:cNvPr id="6" name="TextBox 6"/>
          <p:cNvSpPr txBox="1"/>
          <p:nvPr/>
        </p:nvSpPr>
        <p:spPr>
          <a:xfrm>
            <a:off x="1962109" y="1767216"/>
            <a:ext cx="14918834" cy="989597"/>
          </a:xfrm>
          <a:prstGeom prst="rect">
            <a:avLst/>
          </a:prstGeom>
        </p:spPr>
        <p:txBody>
          <a:bodyPr lIns="0" tIns="0" rIns="0" bIns="0" rtlCol="0" anchor="t">
            <a:spAutoFit/>
          </a:bodyPr>
          <a:lstStyle/>
          <a:p>
            <a:pPr marL="0" lvl="0" indent="0" algn="ctr">
              <a:lnSpc>
                <a:spcPts val="7292"/>
              </a:lnSpc>
            </a:pPr>
            <a:r>
              <a:rPr lang="en-US" sz="7758" b="1">
                <a:solidFill>
                  <a:srgbClr val="517962"/>
                </a:solidFill>
                <a:latin typeface="HK Grotesk Bold"/>
                <a:ea typeface="HK Grotesk Bold"/>
                <a:cs typeface="HK Grotesk Bold"/>
                <a:sym typeface="HK Grotesk Bold"/>
              </a:rPr>
              <a:t>SOCIAL MEDIA PLATFORMS</a:t>
            </a:r>
          </a:p>
        </p:txBody>
      </p:sp>
      <p:sp>
        <p:nvSpPr>
          <p:cNvPr id="7" name="TextBox 7"/>
          <p:cNvSpPr txBox="1"/>
          <p:nvPr/>
        </p:nvSpPr>
        <p:spPr>
          <a:xfrm>
            <a:off x="2385175" y="3461663"/>
            <a:ext cx="6485152" cy="2270379"/>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Instagram</a:t>
            </a:r>
          </a:p>
          <a:p>
            <a:pPr marL="0" lvl="0" indent="0" algn="l">
              <a:lnSpc>
                <a:spcPts val="2538"/>
              </a:lnSpc>
            </a:pPr>
            <a:r>
              <a:rPr lang="en-US" sz="2700">
                <a:solidFill>
                  <a:srgbClr val="517962"/>
                </a:solidFill>
                <a:latin typeface="Codec Pro"/>
                <a:ea typeface="Codec Pro"/>
                <a:cs typeface="Codec Pro"/>
                <a:sym typeface="Codec Pro"/>
              </a:rPr>
              <a:t>Our primary visual storytelling platform. Share high-quality photos of dishes, café ambiance, and behind-the-scenes moments. Ideal for building brand aesthetics and engaging with food-loving audiences.</a:t>
            </a:r>
          </a:p>
        </p:txBody>
      </p:sp>
      <p:sp>
        <p:nvSpPr>
          <p:cNvPr id="8" name="TextBox 8"/>
          <p:cNvSpPr txBox="1"/>
          <p:nvPr/>
        </p:nvSpPr>
        <p:spPr>
          <a:xfrm>
            <a:off x="2385175" y="6439905"/>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TikTok</a:t>
            </a:r>
          </a:p>
          <a:p>
            <a:pPr marL="0" lvl="0" indent="0" algn="l">
              <a:lnSpc>
                <a:spcPts val="2538"/>
              </a:lnSpc>
            </a:pPr>
            <a:r>
              <a:rPr lang="en-US" sz="2700">
                <a:solidFill>
                  <a:srgbClr val="517962"/>
                </a:solidFill>
                <a:latin typeface="Codec Pro"/>
                <a:ea typeface="Codec Pro"/>
                <a:cs typeface="Codec Pro"/>
                <a:sym typeface="Codec Pro"/>
              </a:rPr>
              <a:t>Engage younger audiences with short, dynamic videos. Feature barista skills, recipe tutorials, sustainability tips, and trending challenges to boost visibility and create viral moments.</a:t>
            </a:r>
          </a:p>
        </p:txBody>
      </p:sp>
      <p:sp>
        <p:nvSpPr>
          <p:cNvPr id="9" name="TextBox 9"/>
          <p:cNvSpPr txBox="1"/>
          <p:nvPr/>
        </p:nvSpPr>
        <p:spPr>
          <a:xfrm>
            <a:off x="10612848" y="3461663"/>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Pinterest</a:t>
            </a:r>
          </a:p>
          <a:p>
            <a:pPr marL="0" lvl="0" indent="0" algn="l">
              <a:lnSpc>
                <a:spcPts val="2538"/>
              </a:lnSpc>
            </a:pPr>
            <a:r>
              <a:rPr lang="en-US" sz="2700">
                <a:solidFill>
                  <a:srgbClr val="517962"/>
                </a:solidFill>
                <a:latin typeface="Codec Pro"/>
                <a:ea typeface="Codec Pro"/>
                <a:cs typeface="Codec Pro"/>
                <a:sym typeface="Codec Pro"/>
              </a:rPr>
              <a:t>A hub for inspiration and discovery. Pin recipes, café décor ideas, healthy eating tips, and seasonal menus. Drive traffic to our website and attract users planning their next café visit.</a:t>
            </a:r>
          </a:p>
        </p:txBody>
      </p:sp>
      <p:sp>
        <p:nvSpPr>
          <p:cNvPr id="10" name="TextBox 10"/>
          <p:cNvSpPr txBox="1"/>
          <p:nvPr/>
        </p:nvSpPr>
        <p:spPr>
          <a:xfrm>
            <a:off x="10612848" y="6436892"/>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Cross-Platform Strategy</a:t>
            </a:r>
          </a:p>
          <a:p>
            <a:pPr marL="0" lvl="0" indent="0" algn="l">
              <a:lnSpc>
                <a:spcPts val="2538"/>
              </a:lnSpc>
            </a:pPr>
            <a:r>
              <a:rPr lang="en-US" sz="2700">
                <a:solidFill>
                  <a:srgbClr val="517962"/>
                </a:solidFill>
                <a:latin typeface="Codec Pro"/>
                <a:ea typeface="Codec Pro"/>
                <a:cs typeface="Codec Pro"/>
                <a:sym typeface="Codec Pro"/>
              </a:rPr>
              <a:t>Maintain consistent branding across all platforms while tailoring content to each audience. Use analytics to track engagement and optimize posting schedules for maximum reach.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10497" y="-518799"/>
            <a:ext cx="6822736" cy="12092429"/>
            <a:chOff x="0" y="0"/>
            <a:chExt cx="812800" cy="1440584"/>
          </a:xfrm>
        </p:grpSpPr>
        <p:sp>
          <p:nvSpPr>
            <p:cNvPr id="3" name="Freeform 3"/>
            <p:cNvSpPr/>
            <p:nvPr/>
          </p:nvSpPr>
          <p:spPr>
            <a:xfrm>
              <a:off x="0" y="0"/>
              <a:ext cx="812800" cy="1440584"/>
            </a:xfrm>
            <a:custGeom>
              <a:avLst/>
              <a:gdLst/>
              <a:ahLst/>
              <a:cxnLst/>
              <a:rect l="l" t="t" r="r" b="b"/>
              <a:pathLst>
                <a:path w="812800" h="1440584">
                  <a:moveTo>
                    <a:pt x="0" y="0"/>
                  </a:moveTo>
                  <a:lnTo>
                    <a:pt x="812800" y="0"/>
                  </a:lnTo>
                  <a:lnTo>
                    <a:pt x="812800" y="1440584"/>
                  </a:lnTo>
                  <a:lnTo>
                    <a:pt x="0" y="1440584"/>
                  </a:lnTo>
                  <a:close/>
                </a:path>
              </a:pathLst>
            </a:custGeom>
            <a:blipFill>
              <a:blip r:embed="rId2"/>
              <a:stretch>
                <a:fillRect l="-512" r="-512"/>
              </a:stretch>
            </a:blipFill>
          </p:spPr>
          <p:txBody>
            <a:bodyPr/>
            <a:lstStyle/>
            <a:p>
              <a:endParaRPr lang="en-GB"/>
            </a:p>
          </p:txBody>
        </p:sp>
      </p:grpSp>
      <p:grpSp>
        <p:nvGrpSpPr>
          <p:cNvPr id="4" name="Group 4"/>
          <p:cNvGrpSpPr/>
          <p:nvPr/>
        </p:nvGrpSpPr>
        <p:grpSpPr>
          <a:xfrm>
            <a:off x="6755887" y="3789961"/>
            <a:ext cx="704288" cy="704288"/>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6" name="TextBox 6"/>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7" name="Group 7"/>
          <p:cNvGrpSpPr/>
          <p:nvPr/>
        </p:nvGrpSpPr>
        <p:grpSpPr>
          <a:xfrm>
            <a:off x="6755887" y="5895494"/>
            <a:ext cx="704288" cy="70428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10" name="Group 10"/>
          <p:cNvGrpSpPr/>
          <p:nvPr/>
        </p:nvGrpSpPr>
        <p:grpSpPr>
          <a:xfrm>
            <a:off x="6755887" y="8001027"/>
            <a:ext cx="704288" cy="704288"/>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12" name="TextBox 12"/>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
        <p:nvSpPr>
          <p:cNvPr id="13" name="TextBox 13"/>
          <p:cNvSpPr txBox="1"/>
          <p:nvPr/>
        </p:nvSpPr>
        <p:spPr>
          <a:xfrm>
            <a:off x="7803824" y="1219200"/>
            <a:ext cx="8246911" cy="1913051"/>
          </a:xfrm>
          <a:prstGeom prst="rect">
            <a:avLst/>
          </a:prstGeom>
        </p:spPr>
        <p:txBody>
          <a:bodyPr lIns="0" tIns="0" rIns="0" bIns="0" rtlCol="0" anchor="t">
            <a:spAutoFit/>
          </a:bodyPr>
          <a:lstStyle/>
          <a:p>
            <a:pPr marL="0" lvl="0" indent="0" algn="l">
              <a:lnSpc>
                <a:spcPts val="7292"/>
              </a:lnSpc>
            </a:pPr>
            <a:r>
              <a:rPr lang="en-US" sz="7758" b="1">
                <a:solidFill>
                  <a:srgbClr val="517962"/>
                </a:solidFill>
                <a:latin typeface="HK Grotesk Bold"/>
                <a:ea typeface="HK Grotesk Bold"/>
                <a:cs typeface="HK Grotesk Bold"/>
                <a:sym typeface="HK Grotesk Bold"/>
              </a:rPr>
              <a:t>SOCIAL MEDIA CONTENT IDEAS</a:t>
            </a:r>
          </a:p>
        </p:txBody>
      </p:sp>
      <p:sp>
        <p:nvSpPr>
          <p:cNvPr id="14" name="TextBox 14"/>
          <p:cNvSpPr txBox="1"/>
          <p:nvPr/>
        </p:nvSpPr>
        <p:spPr>
          <a:xfrm>
            <a:off x="7803824" y="3246501"/>
            <a:ext cx="9455476" cy="14578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Daily Engagement: Share daily posts featuring menu highlights, behind-the-scenes kitchen moments, sustainability tips, and heartfelt staff stories that connect with your community.</a:t>
            </a:r>
          </a:p>
        </p:txBody>
      </p:sp>
      <p:sp>
        <p:nvSpPr>
          <p:cNvPr id="15" name="TextBox 15"/>
          <p:cNvSpPr txBox="1"/>
          <p:nvPr/>
        </p:nvSpPr>
        <p:spPr>
          <a:xfrm>
            <a:off x="7803824" y="5352034"/>
            <a:ext cx="9455476" cy="14578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Content Themes: Showcase local farmer partnerships, seasonal ingredients, coffee origin stories, eco-friendly practices, and customer spotlights to build authentic brand connection.</a:t>
            </a:r>
          </a:p>
        </p:txBody>
      </p:sp>
      <p:sp>
        <p:nvSpPr>
          <p:cNvPr id="16" name="TextBox 16"/>
          <p:cNvSpPr txBox="1"/>
          <p:nvPr/>
        </p:nvSpPr>
        <p:spPr>
          <a:xfrm>
            <a:off x="7803824" y="7457567"/>
            <a:ext cx="9455476" cy="14578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Posting Schedule: Instagram (4–5 posts/week), TikTok (3 videos/week), Stories (daily). Consistency builds community trust and keeps Urban Green Café top of mind.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1831" y="4595103"/>
            <a:ext cx="704288" cy="704288"/>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5" name="Group 5"/>
          <p:cNvGrpSpPr/>
          <p:nvPr/>
        </p:nvGrpSpPr>
        <p:grpSpPr>
          <a:xfrm>
            <a:off x="11502920" y="-756068"/>
            <a:ext cx="5223202" cy="12092429"/>
            <a:chOff x="0" y="0"/>
            <a:chExt cx="622246" cy="1440584"/>
          </a:xfrm>
        </p:grpSpPr>
        <p:sp>
          <p:nvSpPr>
            <p:cNvPr id="6" name="Freeform 6"/>
            <p:cNvSpPr/>
            <p:nvPr/>
          </p:nvSpPr>
          <p:spPr>
            <a:xfrm>
              <a:off x="0" y="0"/>
              <a:ext cx="622246" cy="1440584"/>
            </a:xfrm>
            <a:custGeom>
              <a:avLst/>
              <a:gdLst/>
              <a:ahLst/>
              <a:cxnLst/>
              <a:rect l="l" t="t" r="r" b="b"/>
              <a:pathLst>
                <a:path w="622246" h="1440584">
                  <a:moveTo>
                    <a:pt x="0" y="0"/>
                  </a:moveTo>
                  <a:lnTo>
                    <a:pt x="622246" y="0"/>
                  </a:lnTo>
                  <a:lnTo>
                    <a:pt x="622246" y="1440584"/>
                  </a:lnTo>
                  <a:lnTo>
                    <a:pt x="0" y="1440584"/>
                  </a:lnTo>
                  <a:close/>
                </a:path>
              </a:pathLst>
            </a:custGeom>
            <a:blipFill>
              <a:blip r:embed="rId2"/>
              <a:stretch>
                <a:fillRect l="-15981" r="-15981"/>
              </a:stretch>
            </a:blipFill>
          </p:spPr>
          <p:txBody>
            <a:bodyPr/>
            <a:lstStyle/>
            <a:p>
              <a:endParaRPr lang="en-GB"/>
            </a:p>
          </p:txBody>
        </p:sp>
      </p:grpSp>
      <p:grpSp>
        <p:nvGrpSpPr>
          <p:cNvPr id="7" name="Group 7"/>
          <p:cNvGrpSpPr/>
          <p:nvPr/>
        </p:nvGrpSpPr>
        <p:grpSpPr>
          <a:xfrm>
            <a:off x="1721831" y="7043536"/>
            <a:ext cx="704288" cy="70428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
        <p:nvSpPr>
          <p:cNvPr id="10" name="TextBox 10"/>
          <p:cNvSpPr txBox="1"/>
          <p:nvPr/>
        </p:nvSpPr>
        <p:spPr>
          <a:xfrm>
            <a:off x="1721831" y="1833791"/>
            <a:ext cx="8115300" cy="1913051"/>
          </a:xfrm>
          <a:prstGeom prst="rect">
            <a:avLst/>
          </a:prstGeom>
        </p:spPr>
        <p:txBody>
          <a:bodyPr lIns="0" tIns="0" rIns="0" bIns="0" rtlCol="0" anchor="t">
            <a:spAutoFit/>
          </a:bodyPr>
          <a:lstStyle/>
          <a:p>
            <a:pPr marL="0" lvl="0" indent="0" algn="l">
              <a:lnSpc>
                <a:spcPts val="7292"/>
              </a:lnSpc>
            </a:pPr>
            <a:r>
              <a:rPr lang="en-US" sz="7758" b="1">
                <a:solidFill>
                  <a:srgbClr val="517962"/>
                </a:solidFill>
                <a:latin typeface="HK Grotesk Bold"/>
                <a:ea typeface="HK Grotesk Bold"/>
                <a:cs typeface="HK Grotesk Bold"/>
                <a:sym typeface="HK Grotesk Bold"/>
              </a:rPr>
              <a:t>CONTENT MARKETING</a:t>
            </a:r>
          </a:p>
        </p:txBody>
      </p:sp>
      <p:sp>
        <p:nvSpPr>
          <p:cNvPr id="11" name="TextBox 11"/>
          <p:cNvSpPr txBox="1"/>
          <p:nvPr/>
        </p:nvSpPr>
        <p:spPr>
          <a:xfrm>
            <a:off x="2769768" y="4051642"/>
            <a:ext cx="7749307" cy="21436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Blog Topics: Share stories about healthy eating, spotlight local farmers, feature seasonal recipes, and highlight sustainability initiatives. Each post builds trust and positions Urban Green Café as a community thought leader.</a:t>
            </a:r>
          </a:p>
        </p:txBody>
      </p:sp>
      <p:sp>
        <p:nvSpPr>
          <p:cNvPr id="12" name="TextBox 12"/>
          <p:cNvSpPr txBox="1"/>
          <p:nvPr/>
        </p:nvSpPr>
        <p:spPr>
          <a:xfrm>
            <a:off x="2769768" y="6500075"/>
            <a:ext cx="7749307" cy="21436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Newsletter: Regular updates featuring promotions, seasonal product launches, and behind-the-scenes stories. Goal: Foster meaningful community engagement and strengthen brand loyalty through authentic storytelling.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201718" y="2830019"/>
            <a:ext cx="5836418" cy="5836418"/>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a:stretch>
            </a:blipFill>
            <a:ln w="85725" cap="sq">
              <a:solidFill>
                <a:srgbClr val="65947A"/>
              </a:solidFill>
              <a:prstDash val="solid"/>
              <a:miter/>
            </a:ln>
          </p:spPr>
          <p:txBody>
            <a:bodyPr/>
            <a:lstStyle/>
            <a:p>
              <a:endParaRPr lang="en-GB"/>
            </a:p>
          </p:txBody>
        </p:sp>
      </p:grpSp>
      <p:sp>
        <p:nvSpPr>
          <p:cNvPr id="4" name="Freeform 4"/>
          <p:cNvSpPr/>
          <p:nvPr/>
        </p:nvSpPr>
        <p:spPr>
          <a:xfrm>
            <a:off x="12062209" y="-1081159"/>
            <a:ext cx="4975927" cy="3247923"/>
          </a:xfrm>
          <a:custGeom>
            <a:avLst/>
            <a:gdLst/>
            <a:ahLst/>
            <a:cxnLst/>
            <a:rect l="l" t="t" r="r" b="b"/>
            <a:pathLst>
              <a:path w="4975927" h="3247923">
                <a:moveTo>
                  <a:pt x="0" y="0"/>
                </a:moveTo>
                <a:lnTo>
                  <a:pt x="4975927" y="0"/>
                </a:lnTo>
                <a:lnTo>
                  <a:pt x="4975927" y="3247923"/>
                </a:lnTo>
                <a:lnTo>
                  <a:pt x="0" y="324792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2095056" y="7887578"/>
            <a:ext cx="1050533" cy="681901"/>
          </a:xfrm>
          <a:prstGeom prst="rect">
            <a:avLst/>
          </a:prstGeom>
        </p:spPr>
        <p:txBody>
          <a:bodyPr lIns="0" tIns="0" rIns="0" bIns="0" rtlCol="0" anchor="t">
            <a:spAutoFit/>
          </a:bodyPr>
          <a:lstStyle/>
          <a:p>
            <a:pPr marL="0" lvl="0" indent="0" algn="l">
              <a:lnSpc>
                <a:spcPts val="5035"/>
              </a:lnSpc>
            </a:pPr>
            <a:endParaRPr/>
          </a:p>
        </p:txBody>
      </p:sp>
      <p:sp>
        <p:nvSpPr>
          <p:cNvPr id="6" name="Freeform 6"/>
          <p:cNvSpPr/>
          <p:nvPr/>
        </p:nvSpPr>
        <p:spPr>
          <a:xfrm>
            <a:off x="-2355605" y="7554203"/>
            <a:ext cx="4975927" cy="3247923"/>
          </a:xfrm>
          <a:custGeom>
            <a:avLst/>
            <a:gdLst/>
            <a:ahLst/>
            <a:cxnLst/>
            <a:rect l="l" t="t" r="r" b="b"/>
            <a:pathLst>
              <a:path w="4975927" h="3247923">
                <a:moveTo>
                  <a:pt x="0" y="0"/>
                </a:moveTo>
                <a:lnTo>
                  <a:pt x="4975927" y="0"/>
                </a:lnTo>
                <a:lnTo>
                  <a:pt x="4975927" y="3247924"/>
                </a:lnTo>
                <a:lnTo>
                  <a:pt x="0" y="324792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TextBox 7"/>
          <p:cNvSpPr txBox="1"/>
          <p:nvPr/>
        </p:nvSpPr>
        <p:spPr>
          <a:xfrm>
            <a:off x="2095056" y="1142546"/>
            <a:ext cx="8246911" cy="1913341"/>
          </a:xfrm>
          <a:prstGeom prst="rect">
            <a:avLst/>
          </a:prstGeom>
        </p:spPr>
        <p:txBody>
          <a:bodyPr lIns="0" tIns="0" rIns="0" bIns="0" rtlCol="0" anchor="t">
            <a:spAutoFit/>
          </a:bodyPr>
          <a:lstStyle/>
          <a:p>
            <a:pPr marL="0" lvl="0" indent="0" algn="l">
              <a:lnSpc>
                <a:spcPts val="7287"/>
              </a:lnSpc>
            </a:pPr>
            <a:r>
              <a:rPr lang="en-US" sz="7752" b="1">
                <a:solidFill>
                  <a:srgbClr val="517962"/>
                </a:solidFill>
                <a:latin typeface="HK Grotesk Bold"/>
                <a:ea typeface="HK Grotesk Bold"/>
                <a:cs typeface="HK Grotesk Bold"/>
                <a:sym typeface="HK Grotesk Bold"/>
              </a:rPr>
              <a:t>SEO OPTIMIZATION</a:t>
            </a:r>
          </a:p>
        </p:txBody>
      </p:sp>
      <p:sp>
        <p:nvSpPr>
          <p:cNvPr id="8" name="TextBox 8"/>
          <p:cNvSpPr txBox="1"/>
          <p:nvPr/>
        </p:nvSpPr>
        <p:spPr>
          <a:xfrm>
            <a:off x="3343549" y="3341818"/>
            <a:ext cx="7658143" cy="132740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Content SEO: Integrate relevant keywords focused on health, sustainability, and local community throughout website content to attract organic search traffic.</a:t>
            </a:r>
          </a:p>
        </p:txBody>
      </p:sp>
      <p:sp>
        <p:nvSpPr>
          <p:cNvPr id="9" name="TextBox 9"/>
          <p:cNvSpPr txBox="1"/>
          <p:nvPr/>
        </p:nvSpPr>
        <p:spPr>
          <a:xfrm>
            <a:off x="3343549" y="5344576"/>
            <a:ext cx="7658143" cy="132740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Website SEO: Ensure fast loading speeds, mobile-friendly responsive design, and properly optimized metadata for improved search engine rankings.</a:t>
            </a:r>
          </a:p>
        </p:txBody>
      </p:sp>
      <p:sp>
        <p:nvSpPr>
          <p:cNvPr id="10" name="TextBox 10"/>
          <p:cNvSpPr txBox="1"/>
          <p:nvPr/>
        </p:nvSpPr>
        <p:spPr>
          <a:xfrm>
            <a:off x="3343549" y="7275257"/>
            <a:ext cx="7658143" cy="132740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Local SEO: Optimize Google Business Profile, encourage customer reviews, and maintain accurate map listings to boost local discoverability.</a:t>
            </a:r>
          </a:p>
        </p:txBody>
      </p:sp>
      <p:sp>
        <p:nvSpPr>
          <p:cNvPr id="11" name="TextBox 11"/>
          <p:cNvSpPr txBox="1"/>
          <p:nvPr/>
        </p:nvSpPr>
        <p:spPr>
          <a:xfrm>
            <a:off x="2095056" y="3878819"/>
            <a:ext cx="1050533" cy="681901"/>
          </a:xfrm>
          <a:prstGeom prst="rect">
            <a:avLst/>
          </a:prstGeom>
        </p:spPr>
        <p:txBody>
          <a:bodyPr lIns="0" tIns="0" rIns="0" bIns="0" rtlCol="0" anchor="t">
            <a:spAutoFit/>
          </a:bodyPr>
          <a:lstStyle/>
          <a:p>
            <a:pPr marL="0" lvl="0" indent="0" algn="l">
              <a:lnSpc>
                <a:spcPts val="5035"/>
              </a:lnSpc>
            </a:pPr>
            <a:endParaRPr/>
          </a:p>
        </p:txBody>
      </p:sp>
      <p:sp>
        <p:nvSpPr>
          <p:cNvPr id="12" name="TextBox 12"/>
          <p:cNvSpPr txBox="1"/>
          <p:nvPr/>
        </p:nvSpPr>
        <p:spPr>
          <a:xfrm>
            <a:off x="2095056" y="5881578"/>
            <a:ext cx="1050533" cy="681901"/>
          </a:xfrm>
          <a:prstGeom prst="rect">
            <a:avLst/>
          </a:prstGeom>
        </p:spPr>
        <p:txBody>
          <a:bodyPr lIns="0" tIns="0" rIns="0" bIns="0" rtlCol="0" anchor="t">
            <a:spAutoFit/>
          </a:bodyPr>
          <a:lstStyle/>
          <a:p>
            <a:pPr marL="0" lvl="0" indent="0" algn="l">
              <a:lnSpc>
                <a:spcPts val="5035"/>
              </a:lnSpc>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111291" y="4208550"/>
            <a:ext cx="1141396" cy="736678"/>
          </a:xfrm>
          <a:custGeom>
            <a:avLst/>
            <a:gdLst/>
            <a:ahLst/>
            <a:cxnLst/>
            <a:rect l="l" t="t" r="r" b="b"/>
            <a:pathLst>
              <a:path w="1141396" h="736678">
                <a:moveTo>
                  <a:pt x="0" y="0"/>
                </a:moveTo>
                <a:lnTo>
                  <a:pt x="1141396" y="0"/>
                </a:lnTo>
                <a:lnTo>
                  <a:pt x="1141396" y="736678"/>
                </a:lnTo>
                <a:lnTo>
                  <a:pt x="0" y="736678"/>
                </a:lnTo>
                <a:lnTo>
                  <a:pt x="0" y="0"/>
                </a:lnTo>
                <a:close/>
              </a:path>
            </a:pathLst>
          </a:custGeom>
          <a:blipFill>
            <a:blip r:embed="rId2"/>
            <a:stretch>
              <a:fillRect/>
            </a:stretch>
          </a:blipFill>
        </p:spPr>
        <p:txBody>
          <a:bodyPr/>
          <a:lstStyle/>
          <a:p>
            <a:endParaRPr lang="en-GB"/>
          </a:p>
        </p:txBody>
      </p:sp>
      <p:sp>
        <p:nvSpPr>
          <p:cNvPr id="3" name="Freeform 3"/>
          <p:cNvSpPr/>
          <p:nvPr/>
        </p:nvSpPr>
        <p:spPr>
          <a:xfrm>
            <a:off x="1315311" y="7072113"/>
            <a:ext cx="723205" cy="1056854"/>
          </a:xfrm>
          <a:custGeom>
            <a:avLst/>
            <a:gdLst/>
            <a:ahLst/>
            <a:cxnLst/>
            <a:rect l="l" t="t" r="r" b="b"/>
            <a:pathLst>
              <a:path w="723205" h="1056854">
                <a:moveTo>
                  <a:pt x="0" y="0"/>
                </a:moveTo>
                <a:lnTo>
                  <a:pt x="723205" y="0"/>
                </a:lnTo>
                <a:lnTo>
                  <a:pt x="723205" y="1056854"/>
                </a:lnTo>
                <a:lnTo>
                  <a:pt x="0" y="1056854"/>
                </a:lnTo>
                <a:lnTo>
                  <a:pt x="0" y="0"/>
                </a:lnTo>
                <a:close/>
              </a:path>
            </a:pathLst>
          </a:custGeom>
          <a:blipFill>
            <a:blip r:embed="rId3"/>
            <a:stretch>
              <a:fillRect/>
            </a:stretch>
          </a:blipFill>
        </p:spPr>
        <p:txBody>
          <a:bodyPr/>
          <a:lstStyle/>
          <a:p>
            <a:endParaRPr lang="en-GB"/>
          </a:p>
        </p:txBody>
      </p:sp>
      <p:sp>
        <p:nvSpPr>
          <p:cNvPr id="4" name="Freeform 4"/>
          <p:cNvSpPr/>
          <p:nvPr/>
        </p:nvSpPr>
        <p:spPr>
          <a:xfrm>
            <a:off x="9328118" y="4240608"/>
            <a:ext cx="1149485" cy="679908"/>
          </a:xfrm>
          <a:custGeom>
            <a:avLst/>
            <a:gdLst/>
            <a:ahLst/>
            <a:cxnLst/>
            <a:rect l="l" t="t" r="r" b="b"/>
            <a:pathLst>
              <a:path w="1149485" h="679908">
                <a:moveTo>
                  <a:pt x="0" y="0"/>
                </a:moveTo>
                <a:lnTo>
                  <a:pt x="1149486" y="0"/>
                </a:lnTo>
                <a:lnTo>
                  <a:pt x="1149486" y="679909"/>
                </a:lnTo>
                <a:lnTo>
                  <a:pt x="0" y="679909"/>
                </a:lnTo>
                <a:lnTo>
                  <a:pt x="0" y="0"/>
                </a:lnTo>
                <a:close/>
              </a:path>
            </a:pathLst>
          </a:custGeom>
          <a:blipFill>
            <a:blip r:embed="rId4"/>
            <a:stretch>
              <a:fillRect/>
            </a:stretch>
          </a:blipFill>
        </p:spPr>
        <p:txBody>
          <a:bodyPr/>
          <a:lstStyle/>
          <a:p>
            <a:endParaRPr lang="en-GB"/>
          </a:p>
        </p:txBody>
      </p:sp>
      <p:sp>
        <p:nvSpPr>
          <p:cNvPr id="5" name="Freeform 5"/>
          <p:cNvSpPr/>
          <p:nvPr/>
        </p:nvSpPr>
        <p:spPr>
          <a:xfrm>
            <a:off x="9545462" y="7239735"/>
            <a:ext cx="714808" cy="714808"/>
          </a:xfrm>
          <a:custGeom>
            <a:avLst/>
            <a:gdLst/>
            <a:ahLst/>
            <a:cxnLst/>
            <a:rect l="l" t="t" r="r" b="b"/>
            <a:pathLst>
              <a:path w="714808" h="714808">
                <a:moveTo>
                  <a:pt x="0" y="0"/>
                </a:moveTo>
                <a:lnTo>
                  <a:pt x="714808" y="0"/>
                </a:lnTo>
                <a:lnTo>
                  <a:pt x="714808" y="714808"/>
                </a:lnTo>
                <a:lnTo>
                  <a:pt x="0" y="714808"/>
                </a:lnTo>
                <a:lnTo>
                  <a:pt x="0" y="0"/>
                </a:lnTo>
                <a:close/>
              </a:path>
            </a:pathLst>
          </a:custGeom>
          <a:blipFill>
            <a:blip r:embed="rId5"/>
            <a:stretch>
              <a:fillRect/>
            </a:stretch>
          </a:blipFill>
        </p:spPr>
        <p:txBody>
          <a:bodyPr/>
          <a:lstStyle/>
          <a:p>
            <a:endParaRPr lang="en-GB"/>
          </a:p>
        </p:txBody>
      </p:sp>
      <p:sp>
        <p:nvSpPr>
          <p:cNvPr id="6" name="Freeform 6"/>
          <p:cNvSpPr/>
          <p:nvPr/>
        </p:nvSpPr>
        <p:spPr>
          <a:xfrm>
            <a:off x="1028700" y="9633194"/>
            <a:ext cx="7315200" cy="891124"/>
          </a:xfrm>
          <a:custGeom>
            <a:avLst/>
            <a:gdLst/>
            <a:ahLst/>
            <a:cxnLst/>
            <a:rect l="l" t="t" r="r" b="b"/>
            <a:pathLst>
              <a:path w="7315200" h="891124">
                <a:moveTo>
                  <a:pt x="0" y="0"/>
                </a:moveTo>
                <a:lnTo>
                  <a:pt x="7315200" y="0"/>
                </a:lnTo>
                <a:lnTo>
                  <a:pt x="7315200" y="891125"/>
                </a:lnTo>
                <a:lnTo>
                  <a:pt x="0" y="89112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TextBox 7"/>
          <p:cNvSpPr txBox="1"/>
          <p:nvPr/>
        </p:nvSpPr>
        <p:spPr>
          <a:xfrm>
            <a:off x="1962109" y="1767216"/>
            <a:ext cx="14918834" cy="989597"/>
          </a:xfrm>
          <a:prstGeom prst="rect">
            <a:avLst/>
          </a:prstGeom>
        </p:spPr>
        <p:txBody>
          <a:bodyPr lIns="0" tIns="0" rIns="0" bIns="0" rtlCol="0" anchor="t">
            <a:spAutoFit/>
          </a:bodyPr>
          <a:lstStyle/>
          <a:p>
            <a:pPr marL="0" lvl="0" indent="0" algn="ctr">
              <a:lnSpc>
                <a:spcPts val="7292"/>
              </a:lnSpc>
            </a:pPr>
            <a:r>
              <a:rPr lang="en-US" sz="7758" b="1">
                <a:solidFill>
                  <a:srgbClr val="517962"/>
                </a:solidFill>
                <a:latin typeface="HK Grotesk Bold"/>
                <a:ea typeface="HK Grotesk Bold"/>
                <a:cs typeface="HK Grotesk Bold"/>
                <a:sym typeface="HK Grotesk Bold"/>
              </a:rPr>
              <a:t>CLOUD COMPUTING</a:t>
            </a:r>
          </a:p>
        </p:txBody>
      </p:sp>
      <p:sp>
        <p:nvSpPr>
          <p:cNvPr id="8" name="TextBox 8"/>
          <p:cNvSpPr txBox="1"/>
          <p:nvPr/>
        </p:nvSpPr>
        <p:spPr>
          <a:xfrm>
            <a:off x="2385175" y="3461663"/>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Data Storage</a:t>
            </a:r>
          </a:p>
          <a:p>
            <a:pPr marL="0" lvl="0" indent="0" algn="l">
              <a:lnSpc>
                <a:spcPts val="2538"/>
              </a:lnSpc>
            </a:pPr>
            <a:r>
              <a:rPr lang="en-US" sz="2700">
                <a:solidFill>
                  <a:srgbClr val="517962"/>
                </a:solidFill>
                <a:latin typeface="Codec Pro"/>
                <a:ea typeface="Codec Pro"/>
                <a:cs typeface="Codec Pro"/>
                <a:sym typeface="Codec Pro"/>
              </a:rPr>
              <a:t>Securely store customer data, inventory records, and business analytics in the cloud. Access information anytime, anywhere with reliable backup and recovery options.</a:t>
            </a:r>
          </a:p>
        </p:txBody>
      </p:sp>
      <p:sp>
        <p:nvSpPr>
          <p:cNvPr id="9" name="TextBox 9"/>
          <p:cNvSpPr txBox="1"/>
          <p:nvPr/>
        </p:nvSpPr>
        <p:spPr>
          <a:xfrm>
            <a:off x="2385175" y="6439905"/>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Online Ordering</a:t>
            </a:r>
          </a:p>
          <a:p>
            <a:pPr marL="0" lvl="0" indent="0" algn="l">
              <a:lnSpc>
                <a:spcPts val="2538"/>
              </a:lnSpc>
            </a:pPr>
            <a:r>
              <a:rPr lang="en-US" sz="2700">
                <a:solidFill>
                  <a:srgbClr val="517962"/>
                </a:solidFill>
                <a:latin typeface="Codec Pro"/>
                <a:ea typeface="Codec Pro"/>
                <a:cs typeface="Codec Pro"/>
                <a:sym typeface="Codec Pro"/>
              </a:rPr>
              <a:t>Enable seamless digital ordering through cloud-based platforms. Integrate with delivery services and manage orders efficiently using tools like Cloud POS systems.</a:t>
            </a:r>
          </a:p>
        </p:txBody>
      </p:sp>
      <p:sp>
        <p:nvSpPr>
          <p:cNvPr id="10" name="TextBox 10"/>
          <p:cNvSpPr txBox="1"/>
          <p:nvPr/>
        </p:nvSpPr>
        <p:spPr>
          <a:xfrm>
            <a:off x="10612848" y="3461663"/>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Collaboration Tools</a:t>
            </a:r>
          </a:p>
          <a:p>
            <a:pPr marL="0" lvl="0" indent="0" algn="l">
              <a:lnSpc>
                <a:spcPts val="2538"/>
              </a:lnSpc>
            </a:pPr>
            <a:r>
              <a:rPr lang="en-US" sz="2700">
                <a:solidFill>
                  <a:srgbClr val="517962"/>
                </a:solidFill>
                <a:latin typeface="Codec Pro"/>
                <a:ea typeface="Codec Pro"/>
                <a:cs typeface="Codec Pro"/>
                <a:sym typeface="Codec Pro"/>
              </a:rPr>
              <a:t>Empower team communication with cloud-based tools. Share schedules, recipes, and updates in real-time across all café locations using Google Cloud or AWS.</a:t>
            </a:r>
          </a:p>
        </p:txBody>
      </p:sp>
      <p:sp>
        <p:nvSpPr>
          <p:cNvPr id="11" name="TextBox 11"/>
          <p:cNvSpPr txBox="1"/>
          <p:nvPr/>
        </p:nvSpPr>
        <p:spPr>
          <a:xfrm>
            <a:off x="10612848" y="6436892"/>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Cost Efficiency</a:t>
            </a:r>
          </a:p>
          <a:p>
            <a:pPr marL="0" lvl="0" indent="0" algn="l">
              <a:lnSpc>
                <a:spcPts val="2538"/>
              </a:lnSpc>
            </a:pPr>
            <a:r>
              <a:rPr lang="en-US" sz="2700">
                <a:solidFill>
                  <a:srgbClr val="517962"/>
                </a:solidFill>
                <a:latin typeface="Codec Pro"/>
                <a:ea typeface="Codec Pro"/>
                <a:cs typeface="Codec Pro"/>
                <a:sym typeface="Codec Pro"/>
              </a:rPr>
              <a:t>Reduce IT infrastructure costs with scalable cloud solutions. Pay only for what you use while maintaining enterprise-level security and performance.</a:t>
            </a:r>
          </a:p>
        </p:txBody>
      </p:sp>
      <p:sp>
        <p:nvSpPr>
          <p:cNvPr id="12" name="Freeform 12"/>
          <p:cNvSpPr/>
          <p:nvPr/>
        </p:nvSpPr>
        <p:spPr>
          <a:xfrm>
            <a:off x="9944100" y="-265019"/>
            <a:ext cx="7315200" cy="891124"/>
          </a:xfrm>
          <a:custGeom>
            <a:avLst/>
            <a:gdLst/>
            <a:ahLst/>
            <a:cxnLst/>
            <a:rect l="l" t="t" r="r" b="b"/>
            <a:pathLst>
              <a:path w="7315200" h="891124">
                <a:moveTo>
                  <a:pt x="0" y="0"/>
                </a:moveTo>
                <a:lnTo>
                  <a:pt x="7315200" y="0"/>
                </a:lnTo>
                <a:lnTo>
                  <a:pt x="7315200" y="891124"/>
                </a:lnTo>
                <a:lnTo>
                  <a:pt x="0" y="89112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10497" y="-518799"/>
            <a:ext cx="6822736" cy="12092429"/>
            <a:chOff x="0" y="0"/>
            <a:chExt cx="812800" cy="1440584"/>
          </a:xfrm>
        </p:grpSpPr>
        <p:sp>
          <p:nvSpPr>
            <p:cNvPr id="3" name="Freeform 3"/>
            <p:cNvSpPr/>
            <p:nvPr/>
          </p:nvSpPr>
          <p:spPr>
            <a:xfrm>
              <a:off x="0" y="0"/>
              <a:ext cx="812800" cy="1440584"/>
            </a:xfrm>
            <a:custGeom>
              <a:avLst/>
              <a:gdLst/>
              <a:ahLst/>
              <a:cxnLst/>
              <a:rect l="l" t="t" r="r" b="b"/>
              <a:pathLst>
                <a:path w="812800" h="1440584">
                  <a:moveTo>
                    <a:pt x="0" y="0"/>
                  </a:moveTo>
                  <a:lnTo>
                    <a:pt x="812800" y="0"/>
                  </a:lnTo>
                  <a:lnTo>
                    <a:pt x="812800" y="1440584"/>
                  </a:lnTo>
                  <a:lnTo>
                    <a:pt x="0" y="1440584"/>
                  </a:lnTo>
                  <a:close/>
                </a:path>
              </a:pathLst>
            </a:custGeom>
            <a:blipFill>
              <a:blip r:embed="rId2"/>
              <a:stretch>
                <a:fillRect l="-512" r="-512"/>
              </a:stretch>
            </a:blipFill>
          </p:spPr>
          <p:txBody>
            <a:bodyPr/>
            <a:lstStyle/>
            <a:p>
              <a:endParaRPr lang="en-GB"/>
            </a:p>
          </p:txBody>
        </p:sp>
      </p:grpSp>
      <p:grpSp>
        <p:nvGrpSpPr>
          <p:cNvPr id="4" name="Group 4"/>
          <p:cNvGrpSpPr/>
          <p:nvPr/>
        </p:nvGrpSpPr>
        <p:grpSpPr>
          <a:xfrm>
            <a:off x="6755887" y="3789961"/>
            <a:ext cx="704288" cy="704288"/>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6" name="TextBox 6"/>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7" name="Group 7"/>
          <p:cNvGrpSpPr/>
          <p:nvPr/>
        </p:nvGrpSpPr>
        <p:grpSpPr>
          <a:xfrm>
            <a:off x="6755887" y="5895494"/>
            <a:ext cx="704288" cy="70428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10" name="Group 10"/>
          <p:cNvGrpSpPr/>
          <p:nvPr/>
        </p:nvGrpSpPr>
        <p:grpSpPr>
          <a:xfrm>
            <a:off x="6755887" y="8001027"/>
            <a:ext cx="704288" cy="704288"/>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12" name="TextBox 12"/>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
        <p:nvSpPr>
          <p:cNvPr id="13" name="TextBox 13"/>
          <p:cNvSpPr txBox="1"/>
          <p:nvPr/>
        </p:nvSpPr>
        <p:spPr>
          <a:xfrm>
            <a:off x="7803824" y="1219200"/>
            <a:ext cx="8246911" cy="1913051"/>
          </a:xfrm>
          <a:prstGeom prst="rect">
            <a:avLst/>
          </a:prstGeom>
        </p:spPr>
        <p:txBody>
          <a:bodyPr lIns="0" tIns="0" rIns="0" bIns="0" rtlCol="0" anchor="t">
            <a:spAutoFit/>
          </a:bodyPr>
          <a:lstStyle/>
          <a:p>
            <a:pPr marL="0" lvl="0" indent="0" algn="l">
              <a:lnSpc>
                <a:spcPts val="7292"/>
              </a:lnSpc>
            </a:pPr>
            <a:r>
              <a:rPr lang="en-US" sz="7758" b="1">
                <a:solidFill>
                  <a:srgbClr val="517962"/>
                </a:solidFill>
                <a:latin typeface="HK Grotesk Bold"/>
                <a:ea typeface="HK Grotesk Bold"/>
                <a:cs typeface="HK Grotesk Bold"/>
                <a:sym typeface="HK Grotesk Bold"/>
              </a:rPr>
              <a:t>SECURITY MEASURES</a:t>
            </a:r>
          </a:p>
        </p:txBody>
      </p:sp>
      <p:sp>
        <p:nvSpPr>
          <p:cNvPr id="14" name="TextBox 14"/>
          <p:cNvSpPr txBox="1"/>
          <p:nvPr/>
        </p:nvSpPr>
        <p:spPr>
          <a:xfrm>
            <a:off x="7803824" y="3246501"/>
            <a:ext cx="9455476" cy="18007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SSL Encryption</a:t>
            </a:r>
          </a:p>
          <a:p>
            <a:pPr marL="0" lvl="0" indent="0" algn="l">
              <a:lnSpc>
                <a:spcPts val="2726"/>
              </a:lnSpc>
            </a:pPr>
            <a:r>
              <a:rPr lang="en-US" sz="2900">
                <a:solidFill>
                  <a:srgbClr val="517962"/>
                </a:solidFill>
                <a:latin typeface="Codec Pro"/>
                <a:ea typeface="Codec Pro"/>
                <a:cs typeface="Codec Pro"/>
                <a:sym typeface="Codec Pro"/>
              </a:rPr>
              <a:t>All customer data and transactions are protected with industry-standard SSL encryption, ensuring secure communication between our website and users at every touchpoint.</a:t>
            </a:r>
          </a:p>
        </p:txBody>
      </p:sp>
      <p:sp>
        <p:nvSpPr>
          <p:cNvPr id="15" name="TextBox 15"/>
          <p:cNvSpPr txBox="1"/>
          <p:nvPr/>
        </p:nvSpPr>
        <p:spPr>
          <a:xfrm>
            <a:off x="7803824" y="5352034"/>
            <a:ext cx="9455476" cy="18007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Strong Passwords &amp; Two-Factor Authentication</a:t>
            </a:r>
          </a:p>
          <a:p>
            <a:pPr marL="0" lvl="0" indent="0" algn="l">
              <a:lnSpc>
                <a:spcPts val="2726"/>
              </a:lnSpc>
            </a:pPr>
            <a:r>
              <a:rPr lang="en-US" sz="2900">
                <a:solidFill>
                  <a:srgbClr val="517962"/>
                </a:solidFill>
                <a:latin typeface="Codec Pro"/>
                <a:ea typeface="Codec Pro"/>
                <a:cs typeface="Codec Pro"/>
                <a:sym typeface="Codec Pro"/>
              </a:rPr>
              <a:t>We implement robust password policies and two-factor authentication to safeguard customer accounts and prevent unauthorized access to sensitive information.</a:t>
            </a:r>
          </a:p>
        </p:txBody>
      </p:sp>
      <p:sp>
        <p:nvSpPr>
          <p:cNvPr id="16" name="TextBox 16"/>
          <p:cNvSpPr txBox="1"/>
          <p:nvPr/>
        </p:nvSpPr>
        <p:spPr>
          <a:xfrm>
            <a:off x="7803824" y="7457567"/>
            <a:ext cx="9455476" cy="18007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Firewalls &amp; Data Protection</a:t>
            </a:r>
          </a:p>
          <a:p>
            <a:pPr marL="0" lvl="0" indent="0" algn="l">
              <a:lnSpc>
                <a:spcPts val="2726"/>
              </a:lnSpc>
            </a:pPr>
            <a:r>
              <a:rPr lang="en-US" sz="2900">
                <a:solidFill>
                  <a:srgbClr val="517962"/>
                </a:solidFill>
                <a:latin typeface="Codec Pro"/>
                <a:ea typeface="Codec Pro"/>
                <a:cs typeface="Codec Pro"/>
                <a:sym typeface="Codec Pro"/>
              </a:rPr>
              <a:t>Advanced firewall systems and comprehensive data protection protocols ensure our cloud infrastructure and customer information remain secure from external threats.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65947A"/>
        </a:solidFill>
        <a:effectLst/>
      </p:bgPr>
    </p:bg>
    <p:spTree>
      <p:nvGrpSpPr>
        <p:cNvPr id="1" name=""/>
        <p:cNvGrpSpPr/>
        <p:nvPr/>
      </p:nvGrpSpPr>
      <p:grpSpPr>
        <a:xfrm>
          <a:off x="0" y="0"/>
          <a:ext cx="0" cy="0"/>
          <a:chOff x="0" y="0"/>
          <a:chExt cx="0" cy="0"/>
        </a:xfrm>
      </p:grpSpPr>
      <p:sp>
        <p:nvSpPr>
          <p:cNvPr id="2" name="Freeform 2"/>
          <p:cNvSpPr/>
          <p:nvPr/>
        </p:nvSpPr>
        <p:spPr>
          <a:xfrm>
            <a:off x="12872100" y="-441117"/>
            <a:ext cx="3386971" cy="1469817"/>
          </a:xfrm>
          <a:custGeom>
            <a:avLst/>
            <a:gdLst/>
            <a:ahLst/>
            <a:cxnLst/>
            <a:rect l="l" t="t" r="r" b="b"/>
            <a:pathLst>
              <a:path w="3386971" h="1469817">
                <a:moveTo>
                  <a:pt x="0" y="0"/>
                </a:moveTo>
                <a:lnTo>
                  <a:pt x="3386971" y="0"/>
                </a:lnTo>
                <a:lnTo>
                  <a:pt x="3386971" y="1469817"/>
                </a:lnTo>
                <a:lnTo>
                  <a:pt x="0" y="146981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3" name="Group 3"/>
          <p:cNvGrpSpPr/>
          <p:nvPr/>
        </p:nvGrpSpPr>
        <p:grpSpPr>
          <a:xfrm>
            <a:off x="1057958" y="3559264"/>
            <a:ext cx="16201342" cy="5699036"/>
            <a:chOff x="0" y="0"/>
            <a:chExt cx="1387140" cy="430708"/>
          </a:xfrm>
        </p:grpSpPr>
        <p:sp>
          <p:nvSpPr>
            <p:cNvPr id="4" name="Freeform 4"/>
            <p:cNvSpPr/>
            <p:nvPr/>
          </p:nvSpPr>
          <p:spPr>
            <a:xfrm>
              <a:off x="0" y="0"/>
              <a:ext cx="1387140" cy="430708"/>
            </a:xfrm>
            <a:custGeom>
              <a:avLst/>
              <a:gdLst/>
              <a:ahLst/>
              <a:cxnLst/>
              <a:rect l="l" t="t" r="r" b="b"/>
              <a:pathLst>
                <a:path w="1387140" h="430708">
                  <a:moveTo>
                    <a:pt x="0" y="0"/>
                  </a:moveTo>
                  <a:lnTo>
                    <a:pt x="1387140" y="0"/>
                  </a:lnTo>
                  <a:lnTo>
                    <a:pt x="1387140" y="430708"/>
                  </a:lnTo>
                  <a:lnTo>
                    <a:pt x="0" y="430708"/>
                  </a:lnTo>
                  <a:close/>
                </a:path>
              </a:pathLst>
            </a:custGeom>
            <a:ln w="66675" cap="sq">
              <a:solidFill>
                <a:srgbClr val="FFFFFF"/>
              </a:solidFill>
              <a:prstDash val="solid"/>
              <a:miter/>
            </a:ln>
          </p:spPr>
          <p:txBody>
            <a:bodyPr/>
            <a:lstStyle/>
            <a:p>
              <a:endParaRPr lang="en-GB"/>
            </a:p>
          </p:txBody>
        </p:sp>
        <p:sp>
          <p:nvSpPr>
            <p:cNvPr id="5" name="TextBox 5"/>
            <p:cNvSpPr txBox="1"/>
            <p:nvPr/>
          </p:nvSpPr>
          <p:spPr>
            <a:xfrm>
              <a:off x="0" y="-38100"/>
              <a:ext cx="1387140" cy="468808"/>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TextBox 6"/>
          <p:cNvSpPr txBox="1"/>
          <p:nvPr/>
        </p:nvSpPr>
        <p:spPr>
          <a:xfrm>
            <a:off x="1938118" y="4209904"/>
            <a:ext cx="4583427" cy="3073781"/>
          </a:xfrm>
          <a:prstGeom prst="rect">
            <a:avLst/>
          </a:prstGeom>
        </p:spPr>
        <p:txBody>
          <a:bodyPr lIns="0" tIns="0" rIns="0" bIns="0" rtlCol="0" anchor="t">
            <a:spAutoFit/>
          </a:bodyPr>
          <a:lstStyle/>
          <a:p>
            <a:pPr marL="0" lvl="0" indent="0" algn="l">
              <a:lnSpc>
                <a:spcPts val="2631"/>
              </a:lnSpc>
            </a:pPr>
            <a:r>
              <a:rPr lang="en-US" sz="2799">
                <a:solidFill>
                  <a:srgbClr val="FFFFFF"/>
                </a:solidFill>
                <a:latin typeface="Codec Pro"/>
                <a:ea typeface="Codec Pro"/>
                <a:cs typeface="Codec Pro"/>
                <a:sym typeface="Codec Pro"/>
              </a:rPr>
              <a:t>Months 1–2: Foundation</a:t>
            </a:r>
          </a:p>
          <a:p>
            <a:pPr marL="0" lvl="0" indent="0" algn="l">
              <a:lnSpc>
                <a:spcPts val="2631"/>
              </a:lnSpc>
            </a:pPr>
            <a:r>
              <a:rPr lang="en-US" sz="2799">
                <a:solidFill>
                  <a:srgbClr val="FFFFFF"/>
                </a:solidFill>
                <a:latin typeface="Codec Pro"/>
                <a:ea typeface="Codec Pro"/>
                <a:cs typeface="Codec Pro"/>
                <a:sym typeface="Codec Pro"/>
              </a:rPr>
              <a:t>Establish brand identity and visual guidelines. Launch social media profiles on Instagram, TikTok, and Pinterest. Begin content calendar planning and initial SEO keyword research.</a:t>
            </a:r>
          </a:p>
        </p:txBody>
      </p:sp>
      <p:sp>
        <p:nvSpPr>
          <p:cNvPr id="7" name="TextBox 7"/>
          <p:cNvSpPr txBox="1"/>
          <p:nvPr/>
        </p:nvSpPr>
        <p:spPr>
          <a:xfrm>
            <a:off x="2615425" y="1893393"/>
            <a:ext cx="13057151" cy="989416"/>
          </a:xfrm>
          <a:prstGeom prst="rect">
            <a:avLst/>
          </a:prstGeom>
        </p:spPr>
        <p:txBody>
          <a:bodyPr lIns="0" tIns="0" rIns="0" bIns="0" rtlCol="0" anchor="t">
            <a:spAutoFit/>
          </a:bodyPr>
          <a:lstStyle/>
          <a:p>
            <a:pPr marL="0" lvl="0" indent="0" algn="ctr">
              <a:lnSpc>
                <a:spcPts val="7287"/>
              </a:lnSpc>
            </a:pPr>
            <a:r>
              <a:rPr lang="en-US" sz="7752" b="1">
                <a:solidFill>
                  <a:srgbClr val="FFFFFF"/>
                </a:solidFill>
                <a:latin typeface="HK Grotesk Bold"/>
                <a:ea typeface="HK Grotesk Bold"/>
                <a:cs typeface="HK Grotesk Bold"/>
                <a:sym typeface="HK Grotesk Bold"/>
              </a:rPr>
              <a:t>IMPLEMENTATION TIMELINE</a:t>
            </a:r>
          </a:p>
        </p:txBody>
      </p:sp>
      <p:sp>
        <p:nvSpPr>
          <p:cNvPr id="8" name="Freeform 8"/>
          <p:cNvSpPr/>
          <p:nvPr/>
        </p:nvSpPr>
        <p:spPr>
          <a:xfrm>
            <a:off x="842861" y="9258300"/>
            <a:ext cx="3386971" cy="1469817"/>
          </a:xfrm>
          <a:custGeom>
            <a:avLst/>
            <a:gdLst/>
            <a:ahLst/>
            <a:cxnLst/>
            <a:rect l="l" t="t" r="r" b="b"/>
            <a:pathLst>
              <a:path w="3386971" h="1469817">
                <a:moveTo>
                  <a:pt x="0" y="0"/>
                </a:moveTo>
                <a:lnTo>
                  <a:pt x="3386971" y="0"/>
                </a:lnTo>
                <a:lnTo>
                  <a:pt x="3386971" y="1469817"/>
                </a:lnTo>
                <a:lnTo>
                  <a:pt x="0" y="146981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9" name="TextBox 9"/>
          <p:cNvSpPr txBox="1"/>
          <p:nvPr/>
        </p:nvSpPr>
        <p:spPr>
          <a:xfrm>
            <a:off x="6852286" y="4209904"/>
            <a:ext cx="4583427" cy="3073781"/>
          </a:xfrm>
          <a:prstGeom prst="rect">
            <a:avLst/>
          </a:prstGeom>
        </p:spPr>
        <p:txBody>
          <a:bodyPr lIns="0" tIns="0" rIns="0" bIns="0" rtlCol="0" anchor="t">
            <a:spAutoFit/>
          </a:bodyPr>
          <a:lstStyle/>
          <a:p>
            <a:pPr marL="0" lvl="0" indent="0" algn="l">
              <a:lnSpc>
                <a:spcPts val="2631"/>
              </a:lnSpc>
            </a:pPr>
            <a:r>
              <a:rPr lang="en-US" sz="2799" dirty="0">
                <a:solidFill>
                  <a:srgbClr val="FFFFFF"/>
                </a:solidFill>
                <a:latin typeface="Codec Pro"/>
                <a:ea typeface="Codec Pro"/>
                <a:cs typeface="Codec Pro"/>
                <a:sym typeface="Codec Pro"/>
              </a:rPr>
              <a:t>Month 3: Growth</a:t>
            </a:r>
          </a:p>
          <a:p>
            <a:pPr marL="0" lvl="0" indent="0" algn="l">
              <a:lnSpc>
                <a:spcPts val="2631"/>
              </a:lnSpc>
            </a:pPr>
            <a:r>
              <a:rPr lang="en-US" sz="2799" dirty="0">
                <a:solidFill>
                  <a:srgbClr val="FFFFFF"/>
                </a:solidFill>
                <a:latin typeface="Codec Pro"/>
                <a:ea typeface="Codec Pro"/>
                <a:cs typeface="Codec Pro"/>
                <a:sym typeface="Codec Pro"/>
              </a:rPr>
              <a:t>Ramp up social media posting schedule. Optimize website for mobile and local SEO. Set up Google Business Profile and begin blog content creation. </a:t>
            </a:r>
            <a:r>
              <a:rPr lang="en-US" sz="2799">
                <a:solidFill>
                  <a:srgbClr val="FFFFFF"/>
                </a:solidFill>
                <a:latin typeface="Codec Pro"/>
                <a:ea typeface="Codec Pro"/>
                <a:cs typeface="Codec Pro"/>
                <a:sym typeface="Codec Pro"/>
              </a:rPr>
              <a:t>Launch email newsletter.</a:t>
            </a:r>
          </a:p>
        </p:txBody>
      </p:sp>
      <p:sp>
        <p:nvSpPr>
          <p:cNvPr id="10" name="TextBox 10"/>
          <p:cNvSpPr txBox="1"/>
          <p:nvPr/>
        </p:nvSpPr>
        <p:spPr>
          <a:xfrm>
            <a:off x="11766455" y="4209904"/>
            <a:ext cx="4583427" cy="2740406"/>
          </a:xfrm>
          <a:prstGeom prst="rect">
            <a:avLst/>
          </a:prstGeom>
        </p:spPr>
        <p:txBody>
          <a:bodyPr lIns="0" tIns="0" rIns="0" bIns="0" rtlCol="0" anchor="t">
            <a:spAutoFit/>
          </a:bodyPr>
          <a:lstStyle/>
          <a:p>
            <a:pPr marL="0" lvl="0" indent="0" algn="l">
              <a:lnSpc>
                <a:spcPts val="2631"/>
              </a:lnSpc>
            </a:pPr>
            <a:r>
              <a:rPr lang="en-US" sz="2799" dirty="0">
                <a:solidFill>
                  <a:srgbClr val="FFFFFF"/>
                </a:solidFill>
                <a:latin typeface="Codec Pro"/>
                <a:ea typeface="Codec Pro"/>
                <a:cs typeface="Codec Pro"/>
                <a:sym typeface="Codec Pro"/>
              </a:rPr>
              <a:t>Months 4–5: Launch</a:t>
            </a:r>
          </a:p>
          <a:p>
            <a:pPr marL="0" lvl="0" indent="0" algn="l">
              <a:lnSpc>
                <a:spcPts val="2631"/>
              </a:lnSpc>
            </a:pPr>
            <a:r>
              <a:rPr lang="en-US" sz="2799" dirty="0">
                <a:solidFill>
                  <a:srgbClr val="FFFFFF"/>
                </a:solidFill>
                <a:latin typeface="Codec Pro"/>
                <a:ea typeface="Codec Pro"/>
                <a:cs typeface="Codec Pro"/>
                <a:sym typeface="Codec Pro"/>
              </a:rPr>
              <a:t>Implement cloud computing infrastructure. Deploy security measures, including SSL and 2FA. Official digital presence launch. Monitor analytics and refine strategy.</a:t>
            </a:r>
          </a:p>
        </p:txBody>
      </p:sp>
      <p:grpSp>
        <p:nvGrpSpPr>
          <p:cNvPr id="11" name="Group 11"/>
          <p:cNvGrpSpPr/>
          <p:nvPr/>
        </p:nvGrpSpPr>
        <p:grpSpPr>
          <a:xfrm>
            <a:off x="3424550" y="3156624"/>
            <a:ext cx="805281" cy="805281"/>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14" name="Group 14"/>
          <p:cNvGrpSpPr/>
          <p:nvPr/>
        </p:nvGrpSpPr>
        <p:grpSpPr>
          <a:xfrm>
            <a:off x="8540039" y="3156624"/>
            <a:ext cx="805281" cy="805281"/>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6" name="TextBox 16"/>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17" name="Group 17"/>
          <p:cNvGrpSpPr/>
          <p:nvPr/>
        </p:nvGrpSpPr>
        <p:grpSpPr>
          <a:xfrm>
            <a:off x="13655528" y="3156624"/>
            <a:ext cx="805281" cy="805281"/>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9" name="TextBox 1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pic>
        <p:nvPicPr>
          <p:cNvPr id="22" name="Picture 21">
            <a:extLst>
              <a:ext uri="{FF2B5EF4-FFF2-40B4-BE49-F238E27FC236}">
                <a16:creationId xmlns:a16="http://schemas.microsoft.com/office/drawing/2014/main" id="{202C278E-0097-BB42-807C-9FEA4C80EA1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643434" y="1383995"/>
            <a:ext cx="2153443" cy="1849949"/>
          </a:xfrm>
          <a:prstGeom prst="rect">
            <a:avLst/>
          </a:prstGeom>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144000" y="3773914"/>
            <a:ext cx="588576" cy="599476"/>
          </a:xfrm>
          <a:custGeom>
            <a:avLst/>
            <a:gdLst/>
            <a:ahLst/>
            <a:cxnLst/>
            <a:rect l="l" t="t" r="r" b="b"/>
            <a:pathLst>
              <a:path w="588576" h="599476">
                <a:moveTo>
                  <a:pt x="0" y="0"/>
                </a:moveTo>
                <a:lnTo>
                  <a:pt x="588576" y="0"/>
                </a:lnTo>
                <a:lnTo>
                  <a:pt x="588576" y="599476"/>
                </a:lnTo>
                <a:lnTo>
                  <a:pt x="0" y="59947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a:off x="9144000" y="5913610"/>
            <a:ext cx="588576" cy="599476"/>
          </a:xfrm>
          <a:custGeom>
            <a:avLst/>
            <a:gdLst/>
            <a:ahLst/>
            <a:cxnLst/>
            <a:rect l="l" t="t" r="r" b="b"/>
            <a:pathLst>
              <a:path w="588576" h="599476">
                <a:moveTo>
                  <a:pt x="0" y="0"/>
                </a:moveTo>
                <a:lnTo>
                  <a:pt x="588576" y="0"/>
                </a:lnTo>
                <a:lnTo>
                  <a:pt x="588576" y="599476"/>
                </a:lnTo>
                <a:lnTo>
                  <a:pt x="0" y="59947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4" name="Freeform 4"/>
          <p:cNvSpPr/>
          <p:nvPr/>
        </p:nvSpPr>
        <p:spPr>
          <a:xfrm>
            <a:off x="9144000" y="8053306"/>
            <a:ext cx="588576" cy="599476"/>
          </a:xfrm>
          <a:custGeom>
            <a:avLst/>
            <a:gdLst/>
            <a:ahLst/>
            <a:cxnLst/>
            <a:rect l="l" t="t" r="r" b="b"/>
            <a:pathLst>
              <a:path w="588576" h="599476">
                <a:moveTo>
                  <a:pt x="0" y="0"/>
                </a:moveTo>
                <a:lnTo>
                  <a:pt x="588576" y="0"/>
                </a:lnTo>
                <a:lnTo>
                  <a:pt x="588576" y="599476"/>
                </a:lnTo>
                <a:lnTo>
                  <a:pt x="0" y="59947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5" name="Group 5"/>
          <p:cNvGrpSpPr/>
          <p:nvPr/>
        </p:nvGrpSpPr>
        <p:grpSpPr>
          <a:xfrm>
            <a:off x="-1715725" y="3243262"/>
            <a:ext cx="10308561" cy="8229600"/>
            <a:chOff x="0" y="0"/>
            <a:chExt cx="882607" cy="704609"/>
          </a:xfrm>
        </p:grpSpPr>
        <p:sp>
          <p:nvSpPr>
            <p:cNvPr id="6" name="Freeform 6"/>
            <p:cNvSpPr/>
            <p:nvPr/>
          </p:nvSpPr>
          <p:spPr>
            <a:xfrm>
              <a:off x="0" y="0"/>
              <a:ext cx="882607" cy="704609"/>
            </a:xfrm>
            <a:custGeom>
              <a:avLst/>
              <a:gdLst/>
              <a:ahLst/>
              <a:cxnLst/>
              <a:rect l="l" t="t" r="r" b="b"/>
              <a:pathLst>
                <a:path w="882607" h="704609">
                  <a:moveTo>
                    <a:pt x="0" y="0"/>
                  </a:moveTo>
                  <a:lnTo>
                    <a:pt x="882607" y="0"/>
                  </a:lnTo>
                  <a:lnTo>
                    <a:pt x="882607" y="704609"/>
                  </a:lnTo>
                  <a:lnTo>
                    <a:pt x="0" y="704609"/>
                  </a:lnTo>
                  <a:close/>
                </a:path>
              </a:pathLst>
            </a:custGeom>
            <a:solidFill>
              <a:srgbClr val="65947A"/>
            </a:solidFill>
          </p:spPr>
          <p:txBody>
            <a:bodyPr/>
            <a:lstStyle/>
            <a:p>
              <a:endParaRPr lang="en-GB"/>
            </a:p>
          </p:txBody>
        </p:sp>
        <p:sp>
          <p:nvSpPr>
            <p:cNvPr id="7" name="TextBox 7"/>
            <p:cNvSpPr txBox="1"/>
            <p:nvPr/>
          </p:nvSpPr>
          <p:spPr>
            <a:xfrm>
              <a:off x="0" y="-38100"/>
              <a:ext cx="882607" cy="742709"/>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8" name="Group 8"/>
          <p:cNvGrpSpPr/>
          <p:nvPr/>
        </p:nvGrpSpPr>
        <p:grpSpPr>
          <a:xfrm>
            <a:off x="1348607" y="3773914"/>
            <a:ext cx="5836418" cy="5836418"/>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a:stretch>
            </a:blipFill>
            <a:ln w="85725" cap="sq">
              <a:solidFill>
                <a:srgbClr val="FFFFFF"/>
              </a:solidFill>
              <a:prstDash val="solid"/>
              <a:miter/>
            </a:ln>
          </p:spPr>
          <p:txBody>
            <a:bodyPr/>
            <a:lstStyle/>
            <a:p>
              <a:endParaRPr lang="en-GB"/>
            </a:p>
          </p:txBody>
        </p:sp>
      </p:grpSp>
      <p:sp>
        <p:nvSpPr>
          <p:cNvPr id="10" name="TextBox 10"/>
          <p:cNvSpPr txBox="1"/>
          <p:nvPr/>
        </p:nvSpPr>
        <p:spPr>
          <a:xfrm>
            <a:off x="1963444" y="1777416"/>
            <a:ext cx="13258783" cy="989416"/>
          </a:xfrm>
          <a:prstGeom prst="rect">
            <a:avLst/>
          </a:prstGeom>
        </p:spPr>
        <p:txBody>
          <a:bodyPr lIns="0" tIns="0" rIns="0" bIns="0" rtlCol="0" anchor="t">
            <a:spAutoFit/>
          </a:bodyPr>
          <a:lstStyle/>
          <a:p>
            <a:pPr marL="0" lvl="0" indent="0" algn="l">
              <a:lnSpc>
                <a:spcPts val="7287"/>
              </a:lnSpc>
            </a:pPr>
            <a:r>
              <a:rPr lang="en-US" sz="7752" b="1">
                <a:solidFill>
                  <a:srgbClr val="517962"/>
                </a:solidFill>
                <a:latin typeface="HK Grotesk Bold"/>
                <a:ea typeface="HK Grotesk Bold"/>
                <a:cs typeface="HK Grotesk Bold"/>
                <a:sym typeface="HK Grotesk Bold"/>
              </a:rPr>
              <a:t>CONCLUSION</a:t>
            </a:r>
          </a:p>
        </p:txBody>
      </p:sp>
      <p:sp>
        <p:nvSpPr>
          <p:cNvPr id="11" name="TextBox 11"/>
          <p:cNvSpPr txBox="1"/>
          <p:nvPr/>
        </p:nvSpPr>
        <p:spPr>
          <a:xfrm>
            <a:off x="10081017" y="3262312"/>
            <a:ext cx="7178283" cy="1641666"/>
          </a:xfrm>
          <a:prstGeom prst="rect">
            <a:avLst/>
          </a:prstGeom>
        </p:spPr>
        <p:txBody>
          <a:bodyPr lIns="0" tIns="0" rIns="0" bIns="0" rtlCol="0" anchor="t">
            <a:spAutoFit/>
          </a:bodyPr>
          <a:lstStyle/>
          <a:p>
            <a:pPr marL="0" lvl="0" indent="0" algn="l">
              <a:lnSpc>
                <a:spcPts val="2536"/>
              </a:lnSpc>
            </a:pPr>
            <a:r>
              <a:rPr lang="en-US" sz="2698">
                <a:solidFill>
                  <a:srgbClr val="517962"/>
                </a:solidFill>
                <a:latin typeface="Codec Pro"/>
                <a:ea typeface="Codec Pro"/>
                <a:cs typeface="Codec Pro"/>
                <a:sym typeface="Codec Pro"/>
              </a:rPr>
              <a:t>Eco-Friendly Brand Identity: Urban Green Café embodies sustainability, community connection, and ethical sourcing—values rooted in coffee's Ethiopian heritage and our commitment to local farmers.</a:t>
            </a:r>
          </a:p>
        </p:txBody>
      </p:sp>
      <p:sp>
        <p:nvSpPr>
          <p:cNvPr id="12" name="TextBox 12"/>
          <p:cNvSpPr txBox="1"/>
          <p:nvPr/>
        </p:nvSpPr>
        <p:spPr>
          <a:xfrm>
            <a:off x="10081017" y="5402008"/>
            <a:ext cx="7178283" cy="1641666"/>
          </a:xfrm>
          <a:prstGeom prst="rect">
            <a:avLst/>
          </a:prstGeom>
        </p:spPr>
        <p:txBody>
          <a:bodyPr lIns="0" tIns="0" rIns="0" bIns="0" rtlCol="0" anchor="t">
            <a:spAutoFit/>
          </a:bodyPr>
          <a:lstStyle/>
          <a:p>
            <a:pPr marL="0" lvl="0" indent="0" algn="l">
              <a:lnSpc>
                <a:spcPts val="2536"/>
              </a:lnSpc>
            </a:pPr>
            <a:r>
              <a:rPr lang="en-US" sz="2698">
                <a:solidFill>
                  <a:srgbClr val="517962"/>
                </a:solidFill>
                <a:latin typeface="Codec Pro"/>
                <a:ea typeface="Codec Pro"/>
                <a:cs typeface="Codec Pro"/>
                <a:sym typeface="Codec Pro"/>
              </a:rPr>
              <a:t>Multi-Channel Marketing Strategy: Our integrated approach spans Instagram, TikTok, Pinterest, content marketing, and SEO optimization to build authentic connections with our community.</a:t>
            </a:r>
          </a:p>
        </p:txBody>
      </p:sp>
      <p:sp>
        <p:nvSpPr>
          <p:cNvPr id="13" name="TextBox 13"/>
          <p:cNvSpPr txBox="1"/>
          <p:nvPr/>
        </p:nvSpPr>
        <p:spPr>
          <a:xfrm>
            <a:off x="10081017" y="7541704"/>
            <a:ext cx="7178283" cy="1641666"/>
          </a:xfrm>
          <a:prstGeom prst="rect">
            <a:avLst/>
          </a:prstGeom>
        </p:spPr>
        <p:txBody>
          <a:bodyPr lIns="0" tIns="0" rIns="0" bIns="0" rtlCol="0" anchor="t">
            <a:spAutoFit/>
          </a:bodyPr>
          <a:lstStyle/>
          <a:p>
            <a:pPr marL="0" lvl="0" indent="0" algn="l">
              <a:lnSpc>
                <a:spcPts val="2536"/>
              </a:lnSpc>
            </a:pPr>
            <a:r>
              <a:rPr lang="en-US" sz="2698">
                <a:solidFill>
                  <a:srgbClr val="517962"/>
                </a:solidFill>
                <a:latin typeface="Codec Pro"/>
                <a:ea typeface="Codec Pro"/>
                <a:cs typeface="Codec Pro"/>
                <a:sym typeface="Codec Pro"/>
              </a:rPr>
              <a:t>Next Steps: Implement cloud computing infrastructure, finalize security measures, and launch our full digital presence to bring Fresh Flavors and Local Vibes to every customer.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388496" y="2523382"/>
            <a:ext cx="11511008" cy="4813694"/>
          </a:xfrm>
          <a:custGeom>
            <a:avLst/>
            <a:gdLst/>
            <a:ahLst/>
            <a:cxnLst/>
            <a:rect l="l" t="t" r="r" b="b"/>
            <a:pathLst>
              <a:path w="11511008" h="4813694">
                <a:moveTo>
                  <a:pt x="0" y="0"/>
                </a:moveTo>
                <a:lnTo>
                  <a:pt x="11511008" y="0"/>
                </a:lnTo>
                <a:lnTo>
                  <a:pt x="11511008" y="4813694"/>
                </a:lnTo>
                <a:lnTo>
                  <a:pt x="0" y="481369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a:off x="7315200" y="7906684"/>
            <a:ext cx="3657600" cy="605167"/>
          </a:xfrm>
          <a:custGeom>
            <a:avLst/>
            <a:gdLst/>
            <a:ahLst/>
            <a:cxnLst/>
            <a:rect l="l" t="t" r="r" b="b"/>
            <a:pathLst>
              <a:path w="3657600" h="605167">
                <a:moveTo>
                  <a:pt x="0" y="0"/>
                </a:moveTo>
                <a:lnTo>
                  <a:pt x="3657600" y="0"/>
                </a:lnTo>
                <a:lnTo>
                  <a:pt x="3657600" y="605167"/>
                </a:lnTo>
                <a:lnTo>
                  <a:pt x="0" y="60516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0" y="-33526"/>
            <a:ext cx="18288000" cy="10320526"/>
            <a:chOff x="0" y="0"/>
            <a:chExt cx="1337607" cy="754856"/>
          </a:xfrm>
        </p:grpSpPr>
        <p:sp>
          <p:nvSpPr>
            <p:cNvPr id="5" name="Freeform 5"/>
            <p:cNvSpPr/>
            <p:nvPr/>
          </p:nvSpPr>
          <p:spPr>
            <a:xfrm>
              <a:off x="0" y="0"/>
              <a:ext cx="1337607" cy="754856"/>
            </a:xfrm>
            <a:custGeom>
              <a:avLst/>
              <a:gdLst/>
              <a:ahLst/>
              <a:cxnLst/>
              <a:rect l="l" t="t" r="r" b="b"/>
              <a:pathLst>
                <a:path w="1337607" h="754856">
                  <a:moveTo>
                    <a:pt x="0" y="0"/>
                  </a:moveTo>
                  <a:lnTo>
                    <a:pt x="1337607" y="0"/>
                  </a:lnTo>
                  <a:lnTo>
                    <a:pt x="1337607" y="754856"/>
                  </a:lnTo>
                  <a:lnTo>
                    <a:pt x="0" y="754856"/>
                  </a:lnTo>
                  <a:close/>
                </a:path>
              </a:pathLst>
            </a:custGeom>
            <a:ln w="838200" cap="sq">
              <a:solidFill>
                <a:srgbClr val="65947A"/>
              </a:solidFill>
              <a:prstDash val="solid"/>
              <a:miter/>
            </a:ln>
          </p:spPr>
          <p:txBody>
            <a:bodyPr/>
            <a:lstStyle/>
            <a:p>
              <a:endParaRPr lang="en-GB"/>
            </a:p>
          </p:txBody>
        </p:sp>
        <p:sp>
          <p:nvSpPr>
            <p:cNvPr id="6" name="TextBox 6"/>
            <p:cNvSpPr txBox="1"/>
            <p:nvPr/>
          </p:nvSpPr>
          <p:spPr>
            <a:xfrm>
              <a:off x="0" y="-38100"/>
              <a:ext cx="1337607" cy="792956"/>
            </a:xfrm>
            <a:prstGeom prst="rect">
              <a:avLst/>
            </a:prstGeom>
          </p:spPr>
          <p:txBody>
            <a:bodyPr lIns="50800" tIns="50800" rIns="50800" bIns="50800" rtlCol="0" anchor="ctr"/>
            <a:lstStyle/>
            <a:p>
              <a:pPr marL="0" lvl="0" indent="0" algn="ctr">
                <a:lnSpc>
                  <a:spcPts val="2659"/>
                </a:lnSpc>
              </a:pPr>
              <a:endParaRPr/>
            </a:p>
          </p:txBody>
        </p:sp>
      </p:grpSp>
      <p:sp>
        <p:nvSpPr>
          <p:cNvPr id="7" name="TextBox 7"/>
          <p:cNvSpPr txBox="1"/>
          <p:nvPr/>
        </p:nvSpPr>
        <p:spPr>
          <a:xfrm>
            <a:off x="4292173" y="3971614"/>
            <a:ext cx="9703654" cy="1532789"/>
          </a:xfrm>
          <a:prstGeom prst="rect">
            <a:avLst/>
          </a:prstGeom>
        </p:spPr>
        <p:txBody>
          <a:bodyPr lIns="0" tIns="0" rIns="0" bIns="0" rtlCol="0" anchor="t">
            <a:spAutoFit/>
          </a:bodyPr>
          <a:lstStyle/>
          <a:p>
            <a:pPr marL="0" lvl="0" indent="0" algn="ctr">
              <a:lnSpc>
                <a:spcPts val="11321"/>
              </a:lnSpc>
            </a:pPr>
            <a:r>
              <a:rPr lang="en-US" sz="12043" b="1">
                <a:solidFill>
                  <a:srgbClr val="517962"/>
                </a:solidFill>
                <a:latin typeface="HK Grotesk Bold"/>
                <a:ea typeface="HK Grotesk Bold"/>
                <a:cs typeface="HK Grotesk Bold"/>
                <a:sym typeface="HK Grotesk Bold"/>
              </a:rPr>
              <a:t>THANK YOU</a:t>
            </a:r>
          </a:p>
        </p:txBody>
      </p:sp>
      <p:sp>
        <p:nvSpPr>
          <p:cNvPr id="8" name="TextBox 8"/>
          <p:cNvSpPr txBox="1"/>
          <p:nvPr/>
        </p:nvSpPr>
        <p:spPr>
          <a:xfrm>
            <a:off x="5403416" y="5571357"/>
            <a:ext cx="8592411" cy="677417"/>
          </a:xfrm>
          <a:prstGeom prst="rect">
            <a:avLst/>
          </a:prstGeom>
        </p:spPr>
        <p:txBody>
          <a:bodyPr lIns="0" tIns="0" rIns="0" bIns="0" rtlCol="0" anchor="t">
            <a:spAutoFit/>
          </a:bodyPr>
          <a:lstStyle/>
          <a:p>
            <a:pPr marL="0" lvl="0" indent="0" algn="l">
              <a:lnSpc>
                <a:spcPts val="2589"/>
              </a:lnSpc>
            </a:pPr>
            <a:r>
              <a:rPr lang="en-US" sz="2755">
                <a:solidFill>
                  <a:srgbClr val="517962"/>
                </a:solidFill>
                <a:latin typeface="HK Grotesk"/>
                <a:ea typeface="HK Grotesk"/>
                <a:cs typeface="HK Grotesk"/>
                <a:sym typeface="HK Grotesk"/>
              </a:rPr>
              <a:t>Thank you for your attention!</a:t>
            </a:r>
          </a:p>
          <a:p>
            <a:pPr marL="0" lvl="0" indent="0" algn="l">
              <a:lnSpc>
                <a:spcPts val="2589"/>
              </a:lnSpc>
            </a:pPr>
            <a:r>
              <a:rPr lang="en-US" sz="2755">
                <a:solidFill>
                  <a:srgbClr val="517962"/>
                </a:solidFill>
                <a:latin typeface="HK Grotesk"/>
                <a:ea typeface="HK Grotesk"/>
                <a:cs typeface="HK Grotesk"/>
                <a:sym typeface="HK Grotesk"/>
              </a:rPr>
              <a:t>Presented by Selomon Dawit.STUDENT ID 2323551</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134</TotalTime>
  <Words>1373</Words>
  <Application>Microsoft Office PowerPoint</Application>
  <PresentationFormat>Custom</PresentationFormat>
  <Paragraphs>82</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Times New Roman</vt:lpstr>
      <vt:lpstr>HK Grotesk Bold</vt:lpstr>
      <vt:lpstr>Calibri</vt:lpstr>
      <vt:lpstr>Arial</vt:lpstr>
      <vt:lpstr>HK Grotesk</vt:lpstr>
      <vt:lpstr>Codec Pro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Urban Green Café Briefing</dc:title>
  <cp:lastModifiedBy>selomon Dawit</cp:lastModifiedBy>
  <cp:revision>12</cp:revision>
  <dcterms:created xsi:type="dcterms:W3CDTF">2006-08-16T00:00:00Z</dcterms:created>
  <dcterms:modified xsi:type="dcterms:W3CDTF">2026-04-10T15:09:33Z</dcterms:modified>
  <dc:identifier>DAHGLclHGkc</dc:identifier>
</cp:coreProperties>
</file>