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67" r:id="rId2"/>
    <p:sldId id="256" r:id="rId3"/>
    <p:sldId id="257" r:id="rId4"/>
    <p:sldId id="258" r:id="rId5"/>
    <p:sldId id="259" r:id="rId6"/>
    <p:sldId id="260" r:id="rId7"/>
    <p:sldId id="261" r:id="rId8"/>
    <p:sldId id="262" r:id="rId9"/>
    <p:sldId id="263" r:id="rId10"/>
    <p:sldId id="264" r:id="rId11"/>
    <p:sldId id="265" r:id="rId12"/>
  </p:sldIdLst>
  <p:sldSz cx="9144000" cy="5143500" type="screen16x9"/>
  <p:notesSz cx="6858000" cy="9144000"/>
  <p:embeddedFontLst>
    <p:embeddedFont>
      <p:font typeface="Archivo Black" panose="020B0604020202020204" charset="0"/>
      <p:regular r:id="rId14"/>
    </p:embeddedFont>
    <p:embeddedFont>
      <p:font typeface="Cambria Math" panose="02040503050406030204" pitchFamily="18" charset="0"/>
      <p:regular r:id="rId15"/>
    </p:embeddedFont>
    <p:embeddedFont>
      <p:font typeface="Lato" panose="020F0502020204030203" pitchFamily="3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jfwYVWMKg/siX6RR3faRNDtD+PF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1" d="100"/>
          <a:sy n="71" d="100"/>
        </p:scale>
        <p:origin x="66" y="8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 name="Google Shape;6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0" name="Google Shape;10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US"/>
              <a:t>Lifespan development is the physical, cognitive, emotional, and social development of an individual throughout life. Early childhood is a sensitive time because experiences during this period of life have a profound effect on children's learning, relationships and wellbeing. This presentation will discuss the development of attachment in a three-year-old anxious child, Shona, who has limited verbal communication and is unable to join in with group play, using John Bowlby's Attachment Theory. The theory will inform a potential explanation of her developmental needs and practical interventions in the nursery.</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7" name="Google Shape;10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US"/>
              <a:t>The three-year-old child, Shona, has recently begun at a nursery and is struggling to settle in to her new environment. She is anxious when away from carers, limited verbal communication and is unable to join in with group play, she needs support for her emotional, social, cognitive and physical development.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US"/>
              <a:t>According to Behrens et al., (2025), Bowlby defined attachment as strong emotional bonds that children develop with their primary caregiver. He stated that children have an innate biological instinct to be near familiar caregivers for protection, comfort and security.</a:t>
            </a:r>
            <a:endParaRPr/>
          </a:p>
          <a:p>
            <a:pPr marL="158750" lvl="0" indent="0" algn="l" rtl="0">
              <a:lnSpc>
                <a:spcPct val="100000"/>
              </a:lnSpc>
              <a:spcBef>
                <a:spcPts val="0"/>
              </a:spcBef>
              <a:spcAft>
                <a:spcPts val="0"/>
              </a:spcAft>
              <a:buSzPts val="1100"/>
              <a:buNone/>
            </a:pPr>
            <a:r>
              <a:rPr lang="en-US"/>
              <a:t>The theory has three key concepts:</a:t>
            </a:r>
            <a:endParaRPr/>
          </a:p>
          <a:p>
            <a:pPr marL="158750" lvl="0" indent="0" algn="l" rtl="0">
              <a:lnSpc>
                <a:spcPct val="100000"/>
              </a:lnSpc>
              <a:spcBef>
                <a:spcPts val="0"/>
              </a:spcBef>
              <a:spcAft>
                <a:spcPts val="0"/>
              </a:spcAft>
              <a:buSzPts val="1100"/>
              <a:buNone/>
            </a:pPr>
            <a:r>
              <a:rPr lang="en-US"/>
              <a:t>•	Secure base: A trusted caregiver provides emotional support, and the child safely explores surroundings and learns.</a:t>
            </a:r>
            <a:endParaRPr/>
          </a:p>
          <a:p>
            <a:pPr marL="158750" lvl="0" indent="0" algn="l" rtl="0">
              <a:lnSpc>
                <a:spcPct val="100000"/>
              </a:lnSpc>
              <a:spcBef>
                <a:spcPts val="0"/>
              </a:spcBef>
              <a:spcAft>
                <a:spcPts val="0"/>
              </a:spcAft>
              <a:buSzPts val="1100"/>
              <a:buNone/>
            </a:pPr>
            <a:r>
              <a:rPr lang="en-US"/>
              <a:t>•	Separation anxiety: Children may experience anxiety when they are separated from important attachment figures.</a:t>
            </a:r>
            <a:endParaRPr/>
          </a:p>
          <a:p>
            <a:pPr marL="158750" lvl="0" indent="0" algn="l" rtl="0">
              <a:lnSpc>
                <a:spcPct val="100000"/>
              </a:lnSpc>
              <a:spcBef>
                <a:spcPts val="0"/>
              </a:spcBef>
              <a:spcAft>
                <a:spcPts val="0"/>
              </a:spcAft>
              <a:buSzPts val="1100"/>
              <a:buNone/>
            </a:pPr>
            <a:r>
              <a:rPr lang="en-US"/>
              <a:t>•	Internal working model: Children's expectations of whether others are trustworthy, responsive and available when they need them are shaped by their early relationships.</a:t>
            </a:r>
            <a:endParaRPr/>
          </a:p>
          <a:p>
            <a:pPr marL="158750" lvl="0" indent="0" algn="l" rtl="0">
              <a:lnSpc>
                <a:spcPct val="100000"/>
              </a:lnSpc>
              <a:spcBef>
                <a:spcPts val="0"/>
              </a:spcBef>
              <a:spcAft>
                <a:spcPts val="0"/>
              </a:spcAft>
              <a:buSzPts val="1100"/>
              <a:buNone/>
            </a:pPr>
            <a:r>
              <a:rPr lang="en-US"/>
              <a:t>Ainsworth further developed attachment theory and introduced concepts of secure, avoidant and resistant/ambivalent attachment (Twohig et al., 2024). These ideas will resonate with early year’s practitioners as they can apply emotional security to support children's confidence, exploration and relationships.</a:t>
            </a:r>
            <a:endParaRPr/>
          </a:p>
          <a:p>
            <a:pPr marL="15875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3" name="Google Shape;13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a:t>Applying the Theory </a:t>
            </a:r>
            <a:endParaRPr/>
          </a:p>
          <a:p>
            <a:pPr marL="0" lvl="0" indent="0" algn="l" rtl="0">
              <a:lnSpc>
                <a:spcPct val="100000"/>
              </a:lnSpc>
              <a:spcBef>
                <a:spcPts val="0"/>
              </a:spcBef>
              <a:spcAft>
                <a:spcPts val="0"/>
              </a:spcAft>
              <a:buSzPts val="1100"/>
              <a:buNone/>
            </a:pPr>
            <a:r>
              <a:rPr lang="en-US"/>
              <a:t>Bowlby's theory can be used to explain Shona's behaviour, however, more observation is required before any conclusions can be drawn.</a:t>
            </a:r>
            <a:endParaRPr/>
          </a:p>
          <a:p>
            <a:pPr marL="0" lvl="0" indent="0" algn="l" rtl="0">
              <a:lnSpc>
                <a:spcPct val="100000"/>
              </a:lnSpc>
              <a:spcBef>
                <a:spcPts val="0"/>
              </a:spcBef>
              <a:spcAft>
                <a:spcPts val="0"/>
              </a:spcAft>
              <a:buSzPts val="1100"/>
              <a:buNone/>
            </a:pPr>
            <a:r>
              <a:rPr lang="en-US"/>
              <a:t>First, she might be feeling anxious about leaving her carers and this could be a way of expressing her need for emotional security in an unfamiliar setting. For example, she may cry, cling to her caregiver, or refuse to interact when her caregiver is gone. This kind of behavior may occur during the adjustment period and is not necessarily an indicator of insecure attachment (Misirili and Karakuş, 2023).</a:t>
            </a:r>
            <a:endParaRPr/>
          </a:p>
          <a:p>
            <a:pPr marL="0" lvl="0" indent="0" algn="l" rtl="0">
              <a:lnSpc>
                <a:spcPct val="100000"/>
              </a:lnSpc>
              <a:spcBef>
                <a:spcPts val="0"/>
              </a:spcBef>
              <a:spcAft>
                <a:spcPts val="0"/>
              </a:spcAft>
              <a:buSzPts val="1100"/>
              <a:buNone/>
            </a:pPr>
            <a:r>
              <a:rPr lang="en-US"/>
              <a:t>Secondly, at times Shona is unable to speak, making it difficult for her to express fear, to seek help or to communicate her needs. She might not be able to speak, she might gesture, make facial expressions or cry. A sensitive practitioner will be able to pick up on these cues and provide reassurance.</a:t>
            </a:r>
            <a:endParaRPr/>
          </a:p>
          <a:p>
            <a:pPr marL="0" lvl="0" indent="0" algn="l" rtl="0">
              <a:lnSpc>
                <a:spcPct val="100000"/>
              </a:lnSpc>
              <a:spcBef>
                <a:spcPts val="0"/>
              </a:spcBef>
              <a:spcAft>
                <a:spcPts val="0"/>
              </a:spcAft>
              <a:buSzPts val="1100"/>
              <a:buNone/>
            </a:pPr>
            <a:r>
              <a:rPr lang="en-US"/>
              <a:t>Thirdly, if she cannot play in a group it could be that she needs to develop trust in staff and confidence with other children in the nursery (Bosmans et al., 2022). For example, she may want to play with one familiar adult and not many. Providing her with emotional security will allow her to gradually engage in activities and develop friendships.</a:t>
            </a: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7" name="Google Shape;147;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US"/>
              <a:t>Regular and responsive interactions can help Shona to feel safe and confident. She should be greeted and comforted by a key person and encouraged to participate in familiar activities with her. Consistent "goodbye" and settling-in sessions can help reduce separation anxiety. Simple language, picture cards, gestures and songs can be used to help her communicate. She can begin to feel more comfortable and socially interactive in parallel play and small group activities. Lastly, working closely with her carers, to understand her routines, interests and communication needs will help practitioners to provide individual support and monitor her progress. World Health Organization (2026) recommends responsive care and early learning opportunities as a critical component to advance young children's development. The following recommendations relate to consistent nurturing relationships that are used in nursery practice.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2" name="Google Shape;172;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US"/>
              <a:t>Nature is biological and inherited; nurture is environmental, relationships and care. Biological factors for example, temperament, hearing, individual differences in language acquisition and neurological development etc may impact on Shona's reactions and communication (Berlin, 2021). For instance, a child who is cautious may take longer to feel comfortable in an unfamiliar environment. Environmental factors include such things as the nature of the family, childcare experiences, exposure to language and culture and changes in routine (Forslund et al., 2021). For instance, when Shona begins nursery she may feel anxious as she is meeting new people and new environments.</a:t>
            </a:r>
            <a:endParaRPr/>
          </a:p>
          <a:p>
            <a:pPr marL="158750" lvl="0" indent="0" algn="l" rtl="0">
              <a:lnSpc>
                <a:spcPct val="100000"/>
              </a:lnSpc>
              <a:spcBef>
                <a:spcPts val="0"/>
              </a:spcBef>
              <a:spcAft>
                <a:spcPts val="0"/>
              </a:spcAft>
              <a:buSzPts val="1100"/>
              <a:buNone/>
            </a:pPr>
            <a:r>
              <a:rPr lang="en-US"/>
              <a:t>Therefore, to attribute Shona's behaviour to attachment or parenting is wrong. Biological factors and environmental experiences affect development. Practitioners should make sure that support is inclusive, but not blame or assume anything about Shona's home life.</a:t>
            </a:r>
            <a:endParaRPr/>
          </a:p>
          <a:p>
            <a:pPr marL="15875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7" name="Google Shape;187;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US"/>
              <a:t>The one thing that can be said that Bowlby's theory has, is the importance of emotional security and continuity of care. It provides hands-on learning opportunities for establishing trustful relationships, handling separation anxiety, and promoting exploration. It builds on the principles of WHO guidelines on responsive care (World Health Organization, 2026).</a:t>
            </a:r>
            <a:endParaRPr/>
          </a:p>
          <a:p>
            <a:pPr marL="158750" lvl="0" indent="0" algn="l" rtl="0">
              <a:lnSpc>
                <a:spcPct val="100000"/>
              </a:lnSpc>
              <a:spcBef>
                <a:spcPts val="0"/>
              </a:spcBef>
              <a:spcAft>
                <a:spcPts val="0"/>
              </a:spcAft>
              <a:buSzPts val="1100"/>
              <a:buNone/>
            </a:pPr>
            <a:r>
              <a:rPr lang="en-US"/>
              <a:t>However, there are some shortcomings in this theory. It may overemphasise the role of care-giver relationships, underemphasise the importance of temperamental differences, variations in communication, relationships in the wider family and differences in caregiving between cultures (Harlow, 2021). Also, an attachment classification is not necessarily made based on Shona's separateness. There could be many reasons for her lack of communication and in-group play.</a:t>
            </a:r>
            <a:endParaRPr/>
          </a:p>
          <a:p>
            <a:pPr marL="158750" lvl="0" indent="0" algn="l" rtl="0">
              <a:lnSpc>
                <a:spcPct val="100000"/>
              </a:lnSpc>
              <a:spcBef>
                <a:spcPts val="0"/>
              </a:spcBef>
              <a:spcAft>
                <a:spcPts val="0"/>
              </a:spcAft>
              <a:buSzPts val="1100"/>
              <a:buNone/>
            </a:pPr>
            <a:r>
              <a:rPr lang="en-US"/>
              <a:t>So the theory of attachment needs to be considered, alongside developmental observations, family consultation and the appropriate assessment. If there are ongoing difficulties in communication and/or wider developmental concerns then the nursery should consider referring to the relevant professionals for example, SALT, health visitors to address these difficulties in setting out local procedures as required.</a:t>
            </a:r>
            <a:endParaRPr/>
          </a:p>
          <a:p>
            <a:pPr marL="15875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9: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5" name="Google Shape;215;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US"/>
              <a:t>Bowlby's Attachment Theory can be used to understand why Shona is looking for reassurance, emotional security and supportive relationships. The consistent key person, easing into the setting, the use of communication support and the gradual introduction of social activities may support her emotional, social and cognitive development. But the principles of good practice must consider nature and nurture. By observing Shona as a person, working with her carers and monitoring her progress, nursery practitioners can provide responsive and inclusive support that will lead to Shona's wellbeing</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1" name="Google Shape;221;p10: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12"/>
          <p:cNvGrpSpPr/>
          <p:nvPr/>
        </p:nvGrpSpPr>
        <p:grpSpPr>
          <a:xfrm>
            <a:off x="0" y="0"/>
            <a:ext cx="9144000" cy="5143325"/>
            <a:chOff x="0" y="0"/>
            <a:chExt cx="9144000" cy="5143325"/>
          </a:xfrm>
        </p:grpSpPr>
        <p:sp>
          <p:nvSpPr>
            <p:cNvPr id="10" name="Google Shape;10;p12"/>
            <p:cNvSpPr/>
            <p:nvPr/>
          </p:nvSpPr>
          <p:spPr>
            <a:xfrm>
              <a:off x="0" y="0"/>
              <a:ext cx="9144000" cy="360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3500"/>
                <a:buFont typeface="Arial"/>
                <a:buNone/>
              </a:pPr>
              <a:endParaRPr sz="3500" b="0" i="0" u="none" strike="noStrike" cap="none">
                <a:solidFill>
                  <a:srgbClr val="000000"/>
                </a:solidFill>
                <a:latin typeface="Lato"/>
                <a:ea typeface="Lato"/>
                <a:cs typeface="Lato"/>
                <a:sym typeface="Lato"/>
              </a:endParaRPr>
            </a:p>
          </p:txBody>
        </p:sp>
        <p:sp>
          <p:nvSpPr>
            <p:cNvPr id="11" name="Google Shape;11;p12"/>
            <p:cNvSpPr/>
            <p:nvPr/>
          </p:nvSpPr>
          <p:spPr>
            <a:xfrm>
              <a:off x="0" y="4783325"/>
              <a:ext cx="9144000" cy="360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3500"/>
                <a:buFont typeface="Arial"/>
                <a:buNone/>
              </a:pPr>
              <a:endParaRPr sz="3500" b="0" i="0" u="none" strike="noStrike" cap="none">
                <a:solidFill>
                  <a:srgbClr val="000000"/>
                </a:solidFill>
                <a:latin typeface="Lato"/>
                <a:ea typeface="Lato"/>
                <a:cs typeface="Lato"/>
                <a:sym typeface="Lato"/>
              </a:endParaRPr>
            </a:p>
          </p:txBody>
        </p:sp>
      </p:grpSp>
      <p:sp>
        <p:nvSpPr>
          <p:cNvPr id="12" name="Google Shape;12;p12"/>
          <p:cNvSpPr txBox="1">
            <a:spLocks noGrp="1"/>
          </p:cNvSpPr>
          <p:nvPr>
            <p:ph type="ctrTitle"/>
          </p:nvPr>
        </p:nvSpPr>
        <p:spPr>
          <a:xfrm>
            <a:off x="720000" y="1658100"/>
            <a:ext cx="5305500" cy="13221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Clr>
                <a:srgbClr val="191919"/>
              </a:buClr>
              <a:buSzPts val="3500"/>
              <a:buNone/>
              <a:defRPr sz="3500"/>
            </a:lvl1pPr>
            <a:lvl2pPr lvl="1" algn="ctr">
              <a:lnSpc>
                <a:spcPct val="100000"/>
              </a:lnSpc>
              <a:spcBef>
                <a:spcPts val="0"/>
              </a:spcBef>
              <a:spcAft>
                <a:spcPts val="0"/>
              </a:spcAft>
              <a:buClr>
                <a:srgbClr val="191919"/>
              </a:buClr>
              <a:buSzPts val="3000"/>
              <a:buNone/>
              <a:defRPr>
                <a:solidFill>
                  <a:srgbClr val="191919"/>
                </a:solidFill>
              </a:defRPr>
            </a:lvl2pPr>
            <a:lvl3pPr lvl="2" algn="ctr">
              <a:lnSpc>
                <a:spcPct val="100000"/>
              </a:lnSpc>
              <a:spcBef>
                <a:spcPts val="0"/>
              </a:spcBef>
              <a:spcAft>
                <a:spcPts val="0"/>
              </a:spcAft>
              <a:buClr>
                <a:srgbClr val="191919"/>
              </a:buClr>
              <a:buSzPts val="3000"/>
              <a:buNone/>
              <a:defRPr>
                <a:solidFill>
                  <a:srgbClr val="191919"/>
                </a:solidFill>
              </a:defRPr>
            </a:lvl3pPr>
            <a:lvl4pPr lvl="3" algn="ctr">
              <a:lnSpc>
                <a:spcPct val="100000"/>
              </a:lnSpc>
              <a:spcBef>
                <a:spcPts val="0"/>
              </a:spcBef>
              <a:spcAft>
                <a:spcPts val="0"/>
              </a:spcAft>
              <a:buClr>
                <a:srgbClr val="191919"/>
              </a:buClr>
              <a:buSzPts val="3000"/>
              <a:buNone/>
              <a:defRPr>
                <a:solidFill>
                  <a:srgbClr val="191919"/>
                </a:solidFill>
              </a:defRPr>
            </a:lvl4pPr>
            <a:lvl5pPr lvl="4" algn="ctr">
              <a:lnSpc>
                <a:spcPct val="100000"/>
              </a:lnSpc>
              <a:spcBef>
                <a:spcPts val="0"/>
              </a:spcBef>
              <a:spcAft>
                <a:spcPts val="0"/>
              </a:spcAft>
              <a:buClr>
                <a:srgbClr val="191919"/>
              </a:buClr>
              <a:buSzPts val="3000"/>
              <a:buNone/>
              <a:defRPr>
                <a:solidFill>
                  <a:srgbClr val="191919"/>
                </a:solidFill>
              </a:defRPr>
            </a:lvl5pPr>
            <a:lvl6pPr lvl="5" algn="ctr">
              <a:lnSpc>
                <a:spcPct val="100000"/>
              </a:lnSpc>
              <a:spcBef>
                <a:spcPts val="0"/>
              </a:spcBef>
              <a:spcAft>
                <a:spcPts val="0"/>
              </a:spcAft>
              <a:buClr>
                <a:srgbClr val="191919"/>
              </a:buClr>
              <a:buSzPts val="3000"/>
              <a:buNone/>
              <a:defRPr>
                <a:solidFill>
                  <a:srgbClr val="191919"/>
                </a:solidFill>
              </a:defRPr>
            </a:lvl6pPr>
            <a:lvl7pPr lvl="6" algn="ctr">
              <a:lnSpc>
                <a:spcPct val="100000"/>
              </a:lnSpc>
              <a:spcBef>
                <a:spcPts val="0"/>
              </a:spcBef>
              <a:spcAft>
                <a:spcPts val="0"/>
              </a:spcAft>
              <a:buClr>
                <a:srgbClr val="191919"/>
              </a:buClr>
              <a:buSzPts val="3000"/>
              <a:buNone/>
              <a:defRPr>
                <a:solidFill>
                  <a:srgbClr val="191919"/>
                </a:solidFill>
              </a:defRPr>
            </a:lvl7pPr>
            <a:lvl8pPr lvl="7" algn="ctr">
              <a:lnSpc>
                <a:spcPct val="100000"/>
              </a:lnSpc>
              <a:spcBef>
                <a:spcPts val="0"/>
              </a:spcBef>
              <a:spcAft>
                <a:spcPts val="0"/>
              </a:spcAft>
              <a:buClr>
                <a:srgbClr val="191919"/>
              </a:buClr>
              <a:buSzPts val="3000"/>
              <a:buNone/>
              <a:defRPr>
                <a:solidFill>
                  <a:srgbClr val="191919"/>
                </a:solidFill>
              </a:defRPr>
            </a:lvl8pPr>
            <a:lvl9pPr lvl="8" algn="ctr">
              <a:lnSpc>
                <a:spcPct val="100000"/>
              </a:lnSpc>
              <a:spcBef>
                <a:spcPts val="0"/>
              </a:spcBef>
              <a:spcAft>
                <a:spcPts val="0"/>
              </a:spcAft>
              <a:buClr>
                <a:srgbClr val="191919"/>
              </a:buClr>
              <a:buSzPts val="3000"/>
              <a:buNone/>
              <a:defRPr>
                <a:solidFill>
                  <a:srgbClr val="191919"/>
                </a:solidFill>
              </a:defRPr>
            </a:lvl9pPr>
          </a:lstStyle>
          <a:p>
            <a:endParaRPr/>
          </a:p>
        </p:txBody>
      </p:sp>
      <p:sp>
        <p:nvSpPr>
          <p:cNvPr id="13" name="Google Shape;13;p12"/>
          <p:cNvSpPr txBox="1">
            <a:spLocks noGrp="1"/>
          </p:cNvSpPr>
          <p:nvPr>
            <p:ph type="subTitle" idx="1"/>
          </p:nvPr>
        </p:nvSpPr>
        <p:spPr>
          <a:xfrm>
            <a:off x="848975" y="3080650"/>
            <a:ext cx="3335700" cy="372000"/>
          </a:xfrm>
          <a:prstGeom prst="rect">
            <a:avLst/>
          </a:prstGeom>
          <a:solidFill>
            <a:schemeClr val="accent1"/>
          </a:solid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sz="1400"/>
            </a:lvl2pPr>
            <a:lvl3pPr lvl="2" algn="ctr">
              <a:lnSpc>
                <a:spcPct val="100000"/>
              </a:lnSpc>
              <a:spcBef>
                <a:spcPts val="0"/>
              </a:spcBef>
              <a:spcAft>
                <a:spcPts val="0"/>
              </a:spcAft>
              <a:buSzPts val="1400"/>
              <a:buNone/>
              <a:defRPr sz="1400"/>
            </a:lvl3pPr>
            <a:lvl4pPr lvl="3" algn="ctr">
              <a:lnSpc>
                <a:spcPct val="100000"/>
              </a:lnSpc>
              <a:spcBef>
                <a:spcPts val="0"/>
              </a:spcBef>
              <a:spcAft>
                <a:spcPts val="0"/>
              </a:spcAft>
              <a:buSzPts val="1400"/>
              <a:buNone/>
              <a:defRPr sz="1400"/>
            </a:lvl4pPr>
            <a:lvl5pPr lvl="4" algn="ctr">
              <a:lnSpc>
                <a:spcPct val="100000"/>
              </a:lnSpc>
              <a:spcBef>
                <a:spcPts val="0"/>
              </a:spcBef>
              <a:spcAft>
                <a:spcPts val="0"/>
              </a:spcAft>
              <a:buSzPts val="1400"/>
              <a:buNone/>
              <a:defRPr sz="1400"/>
            </a:lvl5pPr>
            <a:lvl6pPr lvl="5" algn="ctr">
              <a:lnSpc>
                <a:spcPct val="100000"/>
              </a:lnSpc>
              <a:spcBef>
                <a:spcPts val="0"/>
              </a:spcBef>
              <a:spcAft>
                <a:spcPts val="0"/>
              </a:spcAft>
              <a:buSzPts val="1400"/>
              <a:buNone/>
              <a:defRPr sz="1400"/>
            </a:lvl6pPr>
            <a:lvl7pPr lvl="6" algn="ctr">
              <a:lnSpc>
                <a:spcPct val="100000"/>
              </a:lnSpc>
              <a:spcBef>
                <a:spcPts val="0"/>
              </a:spcBef>
              <a:spcAft>
                <a:spcPts val="0"/>
              </a:spcAft>
              <a:buSzPts val="1400"/>
              <a:buNone/>
              <a:defRPr sz="1400"/>
            </a:lvl7pPr>
            <a:lvl8pPr lvl="7" algn="ctr">
              <a:lnSpc>
                <a:spcPct val="100000"/>
              </a:lnSpc>
              <a:spcBef>
                <a:spcPts val="0"/>
              </a:spcBef>
              <a:spcAft>
                <a:spcPts val="0"/>
              </a:spcAft>
              <a:buSzPts val="1400"/>
              <a:buNone/>
              <a:defRPr sz="1400"/>
            </a:lvl8pPr>
            <a:lvl9pPr lvl="8" algn="ctr">
              <a:lnSpc>
                <a:spcPct val="100000"/>
              </a:lnSpc>
              <a:spcBef>
                <a:spcPts val="0"/>
              </a:spcBef>
              <a:spcAft>
                <a:spcPts val="0"/>
              </a:spcAft>
              <a:buSzPts val="1400"/>
              <a:buNone/>
              <a:defRPr sz="14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4"/>
        <p:cNvGrpSpPr/>
        <p:nvPr/>
      </p:nvGrpSpPr>
      <p:grpSpPr>
        <a:xfrm>
          <a:off x="0" y="0"/>
          <a:ext cx="0" cy="0"/>
          <a:chOff x="0" y="0"/>
          <a:chExt cx="0" cy="0"/>
        </a:xfrm>
      </p:grpSpPr>
      <p:sp>
        <p:nvSpPr>
          <p:cNvPr id="15" name="Google Shape;15;p13"/>
          <p:cNvSpPr txBox="1">
            <a:spLocks noGrp="1"/>
          </p:cNvSpPr>
          <p:nvPr>
            <p:ph type="title"/>
          </p:nvPr>
        </p:nvSpPr>
        <p:spPr>
          <a:xfrm>
            <a:off x="2201850" y="1584874"/>
            <a:ext cx="4740300" cy="8418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500"/>
              <a:buNone/>
              <a:defRPr sz="4500"/>
            </a:lvl1pPr>
            <a:lvl2pPr lvl="1" algn="ctr">
              <a:lnSpc>
                <a:spcPct val="100000"/>
              </a:lnSpc>
              <a:spcBef>
                <a:spcPts val="0"/>
              </a:spcBef>
              <a:spcAft>
                <a:spcPts val="0"/>
              </a:spcAft>
              <a:buSzPts val="4500"/>
              <a:buNone/>
              <a:defRPr sz="4500"/>
            </a:lvl2pPr>
            <a:lvl3pPr lvl="2" algn="ctr">
              <a:lnSpc>
                <a:spcPct val="100000"/>
              </a:lnSpc>
              <a:spcBef>
                <a:spcPts val="0"/>
              </a:spcBef>
              <a:spcAft>
                <a:spcPts val="0"/>
              </a:spcAft>
              <a:buSzPts val="4500"/>
              <a:buNone/>
              <a:defRPr sz="4500"/>
            </a:lvl3pPr>
            <a:lvl4pPr lvl="3" algn="ctr">
              <a:lnSpc>
                <a:spcPct val="100000"/>
              </a:lnSpc>
              <a:spcBef>
                <a:spcPts val="0"/>
              </a:spcBef>
              <a:spcAft>
                <a:spcPts val="0"/>
              </a:spcAft>
              <a:buSzPts val="4500"/>
              <a:buNone/>
              <a:defRPr sz="4500"/>
            </a:lvl4pPr>
            <a:lvl5pPr lvl="4" algn="ctr">
              <a:lnSpc>
                <a:spcPct val="100000"/>
              </a:lnSpc>
              <a:spcBef>
                <a:spcPts val="0"/>
              </a:spcBef>
              <a:spcAft>
                <a:spcPts val="0"/>
              </a:spcAft>
              <a:buSzPts val="4500"/>
              <a:buNone/>
              <a:defRPr sz="4500"/>
            </a:lvl5pPr>
            <a:lvl6pPr lvl="5" algn="ctr">
              <a:lnSpc>
                <a:spcPct val="100000"/>
              </a:lnSpc>
              <a:spcBef>
                <a:spcPts val="0"/>
              </a:spcBef>
              <a:spcAft>
                <a:spcPts val="0"/>
              </a:spcAft>
              <a:buSzPts val="4500"/>
              <a:buNone/>
              <a:defRPr sz="4500"/>
            </a:lvl6pPr>
            <a:lvl7pPr lvl="6" algn="ctr">
              <a:lnSpc>
                <a:spcPct val="100000"/>
              </a:lnSpc>
              <a:spcBef>
                <a:spcPts val="0"/>
              </a:spcBef>
              <a:spcAft>
                <a:spcPts val="0"/>
              </a:spcAft>
              <a:buSzPts val="4500"/>
              <a:buNone/>
              <a:defRPr sz="4500"/>
            </a:lvl7pPr>
            <a:lvl8pPr lvl="7" algn="ctr">
              <a:lnSpc>
                <a:spcPct val="100000"/>
              </a:lnSpc>
              <a:spcBef>
                <a:spcPts val="0"/>
              </a:spcBef>
              <a:spcAft>
                <a:spcPts val="0"/>
              </a:spcAft>
              <a:buSzPts val="4500"/>
              <a:buNone/>
              <a:defRPr sz="4500"/>
            </a:lvl8pPr>
            <a:lvl9pPr lvl="8" algn="ctr">
              <a:lnSpc>
                <a:spcPct val="100000"/>
              </a:lnSpc>
              <a:spcBef>
                <a:spcPts val="0"/>
              </a:spcBef>
              <a:spcAft>
                <a:spcPts val="0"/>
              </a:spcAft>
              <a:buSzPts val="4500"/>
              <a:buNone/>
              <a:defRPr sz="4500"/>
            </a:lvl9pPr>
          </a:lstStyle>
          <a:p>
            <a:endParaRPr/>
          </a:p>
        </p:txBody>
      </p:sp>
      <p:sp>
        <p:nvSpPr>
          <p:cNvPr id="16" name="Google Shape;16;p13"/>
          <p:cNvSpPr txBox="1">
            <a:spLocks noGrp="1"/>
          </p:cNvSpPr>
          <p:nvPr>
            <p:ph type="subTitle" idx="1"/>
          </p:nvPr>
        </p:nvSpPr>
        <p:spPr>
          <a:xfrm>
            <a:off x="2201925" y="2427926"/>
            <a:ext cx="4740300" cy="1130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17" name="Google Shape;17;p13"/>
          <p:cNvGrpSpPr/>
          <p:nvPr/>
        </p:nvGrpSpPr>
        <p:grpSpPr>
          <a:xfrm>
            <a:off x="0" y="0"/>
            <a:ext cx="9144000" cy="5143500"/>
            <a:chOff x="0" y="0"/>
            <a:chExt cx="9144000" cy="5143500"/>
          </a:xfrm>
        </p:grpSpPr>
        <p:sp>
          <p:nvSpPr>
            <p:cNvPr id="18" name="Google Shape;18;p13"/>
            <p:cNvSpPr/>
            <p:nvPr/>
          </p:nvSpPr>
          <p:spPr>
            <a:xfrm>
              <a:off x="0" y="0"/>
              <a:ext cx="360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sp>
          <p:nvSpPr>
            <p:cNvPr id="19" name="Google Shape;19;p13"/>
            <p:cNvSpPr/>
            <p:nvPr/>
          </p:nvSpPr>
          <p:spPr>
            <a:xfrm>
              <a:off x="8784000" y="0"/>
              <a:ext cx="360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0"/>
        <p:cNvGrpSpPr/>
        <p:nvPr/>
      </p:nvGrpSpPr>
      <p:grpSpPr>
        <a:xfrm>
          <a:off x="0" y="0"/>
          <a:ext cx="0" cy="0"/>
          <a:chOff x="0" y="0"/>
          <a:chExt cx="0" cy="0"/>
        </a:xfrm>
      </p:grpSpPr>
      <p:grpSp>
        <p:nvGrpSpPr>
          <p:cNvPr id="21" name="Google Shape;21;p14"/>
          <p:cNvGrpSpPr/>
          <p:nvPr/>
        </p:nvGrpSpPr>
        <p:grpSpPr>
          <a:xfrm>
            <a:off x="0" y="0"/>
            <a:ext cx="9144000" cy="5143500"/>
            <a:chOff x="0" y="0"/>
            <a:chExt cx="9144000" cy="5143500"/>
          </a:xfrm>
        </p:grpSpPr>
        <p:sp>
          <p:nvSpPr>
            <p:cNvPr id="22" name="Google Shape;22;p14"/>
            <p:cNvSpPr/>
            <p:nvPr/>
          </p:nvSpPr>
          <p:spPr>
            <a:xfrm>
              <a:off x="0" y="0"/>
              <a:ext cx="360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sp>
          <p:nvSpPr>
            <p:cNvPr id="23" name="Google Shape;23;p14"/>
            <p:cNvSpPr/>
            <p:nvPr/>
          </p:nvSpPr>
          <p:spPr>
            <a:xfrm>
              <a:off x="8784000" y="0"/>
              <a:ext cx="360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grpSp>
      <p:sp>
        <p:nvSpPr>
          <p:cNvPr id="24" name="Google Shape;24;p14"/>
          <p:cNvSpPr txBox="1">
            <a:spLocks noGrp="1"/>
          </p:cNvSpPr>
          <p:nvPr>
            <p:ph type="title"/>
          </p:nvPr>
        </p:nvSpPr>
        <p:spPr>
          <a:xfrm>
            <a:off x="720000" y="446400"/>
            <a:ext cx="3744000" cy="11082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5" name="Google Shape;25;p14"/>
          <p:cNvSpPr txBox="1">
            <a:spLocks noGrp="1"/>
          </p:cNvSpPr>
          <p:nvPr>
            <p:ph type="body" idx="1"/>
          </p:nvPr>
        </p:nvSpPr>
        <p:spPr>
          <a:xfrm>
            <a:off x="720000" y="1809163"/>
            <a:ext cx="3744000" cy="16059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Char char="●"/>
              <a:defRPr>
                <a:solidFill>
                  <a:srgbClr val="434343"/>
                </a:solidFill>
              </a:defRPr>
            </a:lvl1pPr>
            <a:lvl2pPr marL="914400" lvl="1" indent="-304800" algn="l">
              <a:lnSpc>
                <a:spcPct val="115000"/>
              </a:lnSpc>
              <a:spcBef>
                <a:spcPts val="0"/>
              </a:spcBef>
              <a:spcAft>
                <a:spcPts val="0"/>
              </a:spcAft>
              <a:buSzPts val="1200"/>
              <a:buChar char="○"/>
              <a:defRPr>
                <a:solidFill>
                  <a:srgbClr val="434343"/>
                </a:solidFill>
              </a:defRPr>
            </a:lvl2pPr>
            <a:lvl3pPr marL="1371600" lvl="2" indent="-304800" algn="l">
              <a:lnSpc>
                <a:spcPct val="115000"/>
              </a:lnSpc>
              <a:spcBef>
                <a:spcPts val="0"/>
              </a:spcBef>
              <a:spcAft>
                <a:spcPts val="0"/>
              </a:spcAft>
              <a:buSzPts val="1200"/>
              <a:buChar char="■"/>
              <a:defRPr>
                <a:solidFill>
                  <a:srgbClr val="434343"/>
                </a:solidFill>
              </a:defRPr>
            </a:lvl3pPr>
            <a:lvl4pPr marL="1828800" lvl="3" indent="-304800" algn="l">
              <a:lnSpc>
                <a:spcPct val="115000"/>
              </a:lnSpc>
              <a:spcBef>
                <a:spcPts val="0"/>
              </a:spcBef>
              <a:spcAft>
                <a:spcPts val="0"/>
              </a:spcAft>
              <a:buSzPts val="1200"/>
              <a:buChar char="●"/>
              <a:defRPr>
                <a:solidFill>
                  <a:srgbClr val="434343"/>
                </a:solidFill>
              </a:defRPr>
            </a:lvl4pPr>
            <a:lvl5pPr marL="2286000" lvl="4" indent="-304800" algn="l">
              <a:lnSpc>
                <a:spcPct val="115000"/>
              </a:lnSpc>
              <a:spcBef>
                <a:spcPts val="0"/>
              </a:spcBef>
              <a:spcAft>
                <a:spcPts val="0"/>
              </a:spcAft>
              <a:buSzPts val="1200"/>
              <a:buChar char="○"/>
              <a:defRPr>
                <a:solidFill>
                  <a:srgbClr val="434343"/>
                </a:solidFill>
              </a:defRPr>
            </a:lvl5pPr>
            <a:lvl6pPr marL="2743200" lvl="5" indent="-304800" algn="l">
              <a:lnSpc>
                <a:spcPct val="115000"/>
              </a:lnSpc>
              <a:spcBef>
                <a:spcPts val="0"/>
              </a:spcBef>
              <a:spcAft>
                <a:spcPts val="0"/>
              </a:spcAft>
              <a:buSzPts val="1200"/>
              <a:buChar char="■"/>
              <a:defRPr>
                <a:solidFill>
                  <a:srgbClr val="434343"/>
                </a:solidFill>
              </a:defRPr>
            </a:lvl6pPr>
            <a:lvl7pPr marL="3200400" lvl="6" indent="-304800" algn="l">
              <a:lnSpc>
                <a:spcPct val="115000"/>
              </a:lnSpc>
              <a:spcBef>
                <a:spcPts val="0"/>
              </a:spcBef>
              <a:spcAft>
                <a:spcPts val="0"/>
              </a:spcAft>
              <a:buSzPts val="1200"/>
              <a:buChar char="●"/>
              <a:defRPr>
                <a:solidFill>
                  <a:srgbClr val="434343"/>
                </a:solidFill>
              </a:defRPr>
            </a:lvl7pPr>
            <a:lvl8pPr marL="3657600" lvl="7" indent="-304800" algn="l">
              <a:lnSpc>
                <a:spcPct val="115000"/>
              </a:lnSpc>
              <a:spcBef>
                <a:spcPts val="0"/>
              </a:spcBef>
              <a:spcAft>
                <a:spcPts val="0"/>
              </a:spcAft>
              <a:buSzPts val="1200"/>
              <a:buChar char="○"/>
              <a:defRPr>
                <a:solidFill>
                  <a:srgbClr val="434343"/>
                </a:solidFill>
              </a:defRPr>
            </a:lvl8pPr>
            <a:lvl9pPr marL="4114800" lvl="8" indent="-304800" algn="l">
              <a:lnSpc>
                <a:spcPct val="115000"/>
              </a:lnSpc>
              <a:spcBef>
                <a:spcPts val="0"/>
              </a:spcBef>
              <a:spcAft>
                <a:spcPts val="0"/>
              </a:spcAft>
              <a:buSzPts val="1200"/>
              <a:buChar char="■"/>
              <a:defRPr>
                <a:solidFill>
                  <a:srgbClr val="434343"/>
                </a:solidFill>
              </a:defRPr>
            </a:lvl9pPr>
          </a:lstStyle>
          <a:p>
            <a:endParaRPr/>
          </a:p>
        </p:txBody>
      </p:sp>
      <p:sp>
        <p:nvSpPr>
          <p:cNvPr id="26" name="Google Shape;26;p14"/>
          <p:cNvSpPr>
            <a:spLocks noGrp="1"/>
          </p:cNvSpPr>
          <p:nvPr>
            <p:ph type="pic" idx="2"/>
          </p:nvPr>
        </p:nvSpPr>
        <p:spPr>
          <a:xfrm>
            <a:off x="4768800" y="0"/>
            <a:ext cx="4014000" cy="5143500"/>
          </a:xfrm>
          <a:prstGeom prst="rect">
            <a:avLst/>
          </a:prstGeom>
          <a:no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27"/>
        <p:cNvGrpSpPr/>
        <p:nvPr/>
      </p:nvGrpSpPr>
      <p:grpSpPr>
        <a:xfrm>
          <a:off x="0" y="0"/>
          <a:ext cx="0" cy="0"/>
          <a:chOff x="0" y="0"/>
          <a:chExt cx="0" cy="0"/>
        </a:xfrm>
      </p:grpSpPr>
      <p:grpSp>
        <p:nvGrpSpPr>
          <p:cNvPr id="28" name="Google Shape;28;p15"/>
          <p:cNvGrpSpPr/>
          <p:nvPr/>
        </p:nvGrpSpPr>
        <p:grpSpPr>
          <a:xfrm>
            <a:off x="0" y="0"/>
            <a:ext cx="9144000" cy="5143500"/>
            <a:chOff x="0" y="0"/>
            <a:chExt cx="9144000" cy="5143500"/>
          </a:xfrm>
        </p:grpSpPr>
        <p:sp>
          <p:nvSpPr>
            <p:cNvPr id="29" name="Google Shape;29;p15"/>
            <p:cNvSpPr/>
            <p:nvPr/>
          </p:nvSpPr>
          <p:spPr>
            <a:xfrm>
              <a:off x="0" y="0"/>
              <a:ext cx="360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sp>
          <p:nvSpPr>
            <p:cNvPr id="30" name="Google Shape;30;p15"/>
            <p:cNvSpPr/>
            <p:nvPr/>
          </p:nvSpPr>
          <p:spPr>
            <a:xfrm>
              <a:off x="8784000" y="0"/>
              <a:ext cx="360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grpSp>
      <p:sp>
        <p:nvSpPr>
          <p:cNvPr id="31" name="Google Shape;31;p15"/>
          <p:cNvSpPr txBox="1">
            <a:spLocks noGrp="1"/>
          </p:cNvSpPr>
          <p:nvPr>
            <p:ph type="title"/>
          </p:nvPr>
        </p:nvSpPr>
        <p:spPr>
          <a:xfrm>
            <a:off x="720000" y="445025"/>
            <a:ext cx="7704000" cy="646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2" name="Google Shape;32;p15"/>
          <p:cNvSpPr txBox="1">
            <a:spLocks noGrp="1"/>
          </p:cNvSpPr>
          <p:nvPr>
            <p:ph type="subTitle" idx="1"/>
          </p:nvPr>
        </p:nvSpPr>
        <p:spPr>
          <a:xfrm>
            <a:off x="1320000" y="1389600"/>
            <a:ext cx="2952000" cy="461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1800"/>
              <a:buFont typeface="Archivo Black"/>
              <a:buNone/>
              <a:defRPr sz="1800" b="1">
                <a:solidFill>
                  <a:schemeClr val="dk1"/>
                </a:solidFill>
                <a:latin typeface="Archivo Black"/>
                <a:ea typeface="Archivo Black"/>
                <a:cs typeface="Archivo Black"/>
                <a:sym typeface="Archivo Black"/>
              </a:defRPr>
            </a:lvl1pPr>
            <a:lvl2pPr lvl="1"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2pPr>
            <a:lvl3pPr lvl="2"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3pPr>
            <a:lvl4pPr lvl="3"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4pPr>
            <a:lvl5pPr lvl="4"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5pPr>
            <a:lvl6pPr lvl="5"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6pPr>
            <a:lvl7pPr lvl="6"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7pPr>
            <a:lvl8pPr lvl="7"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8pPr>
            <a:lvl9pPr lvl="8"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9pPr>
          </a:lstStyle>
          <a:p>
            <a:endParaRPr/>
          </a:p>
        </p:txBody>
      </p:sp>
      <p:sp>
        <p:nvSpPr>
          <p:cNvPr id="33" name="Google Shape;33;p15"/>
          <p:cNvSpPr txBox="1">
            <a:spLocks noGrp="1"/>
          </p:cNvSpPr>
          <p:nvPr>
            <p:ph type="subTitle" idx="2"/>
          </p:nvPr>
        </p:nvSpPr>
        <p:spPr>
          <a:xfrm>
            <a:off x="1320000" y="1771525"/>
            <a:ext cx="2952000" cy="923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4" name="Google Shape;34;p15"/>
          <p:cNvSpPr txBox="1">
            <a:spLocks noGrp="1"/>
          </p:cNvSpPr>
          <p:nvPr>
            <p:ph type="subTitle" idx="3"/>
          </p:nvPr>
        </p:nvSpPr>
        <p:spPr>
          <a:xfrm>
            <a:off x="4872000" y="1771525"/>
            <a:ext cx="2952000" cy="923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5" name="Google Shape;35;p15"/>
          <p:cNvSpPr txBox="1">
            <a:spLocks noGrp="1"/>
          </p:cNvSpPr>
          <p:nvPr>
            <p:ph type="subTitle" idx="4"/>
          </p:nvPr>
        </p:nvSpPr>
        <p:spPr>
          <a:xfrm>
            <a:off x="1320000" y="3384300"/>
            <a:ext cx="2952000" cy="921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6" name="Google Shape;36;p15"/>
          <p:cNvSpPr txBox="1">
            <a:spLocks noGrp="1"/>
          </p:cNvSpPr>
          <p:nvPr>
            <p:ph type="subTitle" idx="5"/>
          </p:nvPr>
        </p:nvSpPr>
        <p:spPr>
          <a:xfrm>
            <a:off x="4872000" y="3384300"/>
            <a:ext cx="2952000" cy="921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7" name="Google Shape;37;p15"/>
          <p:cNvSpPr txBox="1">
            <a:spLocks noGrp="1"/>
          </p:cNvSpPr>
          <p:nvPr>
            <p:ph type="subTitle" idx="6"/>
          </p:nvPr>
        </p:nvSpPr>
        <p:spPr>
          <a:xfrm>
            <a:off x="1320000" y="2998800"/>
            <a:ext cx="2952000" cy="461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1800"/>
              <a:buFont typeface="Archivo Black"/>
              <a:buNone/>
              <a:defRPr sz="1800" b="1">
                <a:solidFill>
                  <a:schemeClr val="dk1"/>
                </a:solidFill>
                <a:latin typeface="Archivo Black"/>
                <a:ea typeface="Archivo Black"/>
                <a:cs typeface="Archivo Black"/>
                <a:sym typeface="Archivo Black"/>
              </a:defRPr>
            </a:lvl1pPr>
            <a:lvl2pPr lvl="1"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2pPr>
            <a:lvl3pPr lvl="2"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3pPr>
            <a:lvl4pPr lvl="3"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4pPr>
            <a:lvl5pPr lvl="4"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5pPr>
            <a:lvl6pPr lvl="5"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6pPr>
            <a:lvl7pPr lvl="6"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7pPr>
            <a:lvl8pPr lvl="7"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8pPr>
            <a:lvl9pPr lvl="8"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9pPr>
          </a:lstStyle>
          <a:p>
            <a:endParaRPr/>
          </a:p>
        </p:txBody>
      </p:sp>
      <p:sp>
        <p:nvSpPr>
          <p:cNvPr id="38" name="Google Shape;38;p15"/>
          <p:cNvSpPr txBox="1">
            <a:spLocks noGrp="1"/>
          </p:cNvSpPr>
          <p:nvPr>
            <p:ph type="subTitle" idx="7"/>
          </p:nvPr>
        </p:nvSpPr>
        <p:spPr>
          <a:xfrm>
            <a:off x="4872000" y="1389600"/>
            <a:ext cx="2952000" cy="461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1800"/>
              <a:buFont typeface="Archivo Black"/>
              <a:buNone/>
              <a:defRPr sz="1800" b="1">
                <a:solidFill>
                  <a:schemeClr val="dk1"/>
                </a:solidFill>
                <a:latin typeface="Archivo Black"/>
                <a:ea typeface="Archivo Black"/>
                <a:cs typeface="Archivo Black"/>
                <a:sym typeface="Archivo Black"/>
              </a:defRPr>
            </a:lvl1pPr>
            <a:lvl2pPr lvl="1"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2pPr>
            <a:lvl3pPr lvl="2"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3pPr>
            <a:lvl4pPr lvl="3"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4pPr>
            <a:lvl5pPr lvl="4"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5pPr>
            <a:lvl6pPr lvl="5"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6pPr>
            <a:lvl7pPr lvl="6"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7pPr>
            <a:lvl8pPr lvl="7"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8pPr>
            <a:lvl9pPr lvl="8"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9pPr>
          </a:lstStyle>
          <a:p>
            <a:endParaRPr/>
          </a:p>
        </p:txBody>
      </p:sp>
      <p:sp>
        <p:nvSpPr>
          <p:cNvPr id="39" name="Google Shape;39;p15"/>
          <p:cNvSpPr txBox="1">
            <a:spLocks noGrp="1"/>
          </p:cNvSpPr>
          <p:nvPr>
            <p:ph type="subTitle" idx="8"/>
          </p:nvPr>
        </p:nvSpPr>
        <p:spPr>
          <a:xfrm>
            <a:off x="4872000" y="2998800"/>
            <a:ext cx="2952000" cy="461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1800"/>
              <a:buFont typeface="Archivo Black"/>
              <a:buNone/>
              <a:defRPr sz="1800" b="1">
                <a:solidFill>
                  <a:schemeClr val="dk1"/>
                </a:solidFill>
                <a:latin typeface="Archivo Black"/>
                <a:ea typeface="Archivo Black"/>
                <a:cs typeface="Archivo Black"/>
                <a:sym typeface="Archivo Black"/>
              </a:defRPr>
            </a:lvl1pPr>
            <a:lvl2pPr lvl="1"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2pPr>
            <a:lvl3pPr lvl="2"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3pPr>
            <a:lvl4pPr lvl="3"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4pPr>
            <a:lvl5pPr lvl="4"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5pPr>
            <a:lvl6pPr lvl="5"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6pPr>
            <a:lvl7pPr lvl="6"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7pPr>
            <a:lvl8pPr lvl="7"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8pPr>
            <a:lvl9pPr lvl="8" algn="ctr">
              <a:lnSpc>
                <a:spcPct val="100000"/>
              </a:lnSpc>
              <a:spcBef>
                <a:spcPts val="0"/>
              </a:spcBef>
              <a:spcAft>
                <a:spcPts val="0"/>
              </a:spcAft>
              <a:buClr>
                <a:schemeClr val="dk1"/>
              </a:buClr>
              <a:buSzPts val="1800"/>
              <a:buFont typeface="Archivo Black"/>
              <a:buNone/>
              <a:defRPr sz="1800">
                <a:solidFill>
                  <a:schemeClr val="dk1"/>
                </a:solidFill>
                <a:latin typeface="Archivo Black"/>
                <a:ea typeface="Archivo Black"/>
                <a:cs typeface="Archivo Black"/>
                <a:sym typeface="Archivo Black"/>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0"/>
        <p:cNvGrpSpPr/>
        <p:nvPr/>
      </p:nvGrpSpPr>
      <p:grpSpPr>
        <a:xfrm>
          <a:off x="0" y="0"/>
          <a:ext cx="0" cy="0"/>
          <a:chOff x="0" y="0"/>
          <a:chExt cx="0" cy="0"/>
        </a:xfrm>
      </p:grpSpPr>
      <p:grpSp>
        <p:nvGrpSpPr>
          <p:cNvPr id="41" name="Google Shape;41;p16"/>
          <p:cNvGrpSpPr/>
          <p:nvPr/>
        </p:nvGrpSpPr>
        <p:grpSpPr>
          <a:xfrm>
            <a:off x="0" y="0"/>
            <a:ext cx="9144000" cy="5143325"/>
            <a:chOff x="0" y="0"/>
            <a:chExt cx="9144000" cy="5143325"/>
          </a:xfrm>
        </p:grpSpPr>
        <p:sp>
          <p:nvSpPr>
            <p:cNvPr id="42" name="Google Shape;42;p16"/>
            <p:cNvSpPr/>
            <p:nvPr/>
          </p:nvSpPr>
          <p:spPr>
            <a:xfrm>
              <a:off x="0" y="0"/>
              <a:ext cx="9144000" cy="360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sp>
          <p:nvSpPr>
            <p:cNvPr id="43" name="Google Shape;43;p16"/>
            <p:cNvSpPr/>
            <p:nvPr/>
          </p:nvSpPr>
          <p:spPr>
            <a:xfrm>
              <a:off x="0" y="4783325"/>
              <a:ext cx="9144000" cy="360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grpSp>
      <p:sp>
        <p:nvSpPr>
          <p:cNvPr id="44" name="Google Shape;44;p16"/>
          <p:cNvSpPr txBox="1">
            <a:spLocks noGrp="1"/>
          </p:cNvSpPr>
          <p:nvPr>
            <p:ph type="title"/>
          </p:nvPr>
        </p:nvSpPr>
        <p:spPr>
          <a:xfrm>
            <a:off x="2724150" y="1307100"/>
            <a:ext cx="3695700" cy="25293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6000"/>
              <a:buNone/>
              <a:defRPr sz="6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7"/>
          <p:cNvSpPr>
            <a:spLocks noGrp="1"/>
          </p:cNvSpPr>
          <p:nvPr>
            <p:ph type="pic" idx="2"/>
          </p:nvPr>
        </p:nvSpPr>
        <p:spPr>
          <a:xfrm>
            <a:off x="361125" y="0"/>
            <a:ext cx="8421600" cy="5157300"/>
          </a:xfrm>
          <a:prstGeom prst="rect">
            <a:avLst/>
          </a:prstGeom>
          <a:noFill/>
          <a:ln>
            <a:noFill/>
          </a:ln>
        </p:spPr>
      </p:sp>
      <p:sp>
        <p:nvSpPr>
          <p:cNvPr id="47" name="Google Shape;47;p17"/>
          <p:cNvSpPr txBox="1">
            <a:spLocks noGrp="1"/>
          </p:cNvSpPr>
          <p:nvPr>
            <p:ph type="title"/>
          </p:nvPr>
        </p:nvSpPr>
        <p:spPr>
          <a:xfrm>
            <a:off x="720000" y="4038000"/>
            <a:ext cx="7704000" cy="572700"/>
          </a:xfrm>
          <a:prstGeom prst="rect">
            <a:avLst/>
          </a:prstGeom>
          <a:solidFill>
            <a:schemeClr val="accent1"/>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a:lvl1pPr>
            <a:lvl2pPr lvl="1" algn="ctr">
              <a:lnSpc>
                <a:spcPct val="100000"/>
              </a:lnSpc>
              <a:spcBef>
                <a:spcPts val="0"/>
              </a:spcBef>
              <a:spcAft>
                <a:spcPts val="0"/>
              </a:spcAft>
              <a:buSzPts val="3000"/>
              <a:buNone/>
              <a:defRPr/>
            </a:lvl2pPr>
            <a:lvl3pPr lvl="2" algn="ctr">
              <a:lnSpc>
                <a:spcPct val="100000"/>
              </a:lnSpc>
              <a:spcBef>
                <a:spcPts val="0"/>
              </a:spcBef>
              <a:spcAft>
                <a:spcPts val="0"/>
              </a:spcAft>
              <a:buSzPts val="3000"/>
              <a:buNone/>
              <a:defRPr/>
            </a:lvl3pPr>
            <a:lvl4pPr lvl="3" algn="ctr">
              <a:lnSpc>
                <a:spcPct val="100000"/>
              </a:lnSpc>
              <a:spcBef>
                <a:spcPts val="0"/>
              </a:spcBef>
              <a:spcAft>
                <a:spcPts val="0"/>
              </a:spcAft>
              <a:buSzPts val="3000"/>
              <a:buNone/>
              <a:defRPr/>
            </a:lvl4pPr>
            <a:lvl5pPr lvl="4" algn="ctr">
              <a:lnSpc>
                <a:spcPct val="100000"/>
              </a:lnSpc>
              <a:spcBef>
                <a:spcPts val="0"/>
              </a:spcBef>
              <a:spcAft>
                <a:spcPts val="0"/>
              </a:spcAft>
              <a:buSzPts val="3000"/>
              <a:buNone/>
              <a:defRPr/>
            </a:lvl5pPr>
            <a:lvl6pPr lvl="5" algn="ctr">
              <a:lnSpc>
                <a:spcPct val="100000"/>
              </a:lnSpc>
              <a:spcBef>
                <a:spcPts val="0"/>
              </a:spcBef>
              <a:spcAft>
                <a:spcPts val="0"/>
              </a:spcAft>
              <a:buSzPts val="3000"/>
              <a:buNone/>
              <a:defRPr/>
            </a:lvl6pPr>
            <a:lvl7pPr lvl="6" algn="ctr">
              <a:lnSpc>
                <a:spcPct val="100000"/>
              </a:lnSpc>
              <a:spcBef>
                <a:spcPts val="0"/>
              </a:spcBef>
              <a:spcAft>
                <a:spcPts val="0"/>
              </a:spcAft>
              <a:buSzPts val="3000"/>
              <a:buNone/>
              <a:defRPr/>
            </a:lvl7pPr>
            <a:lvl8pPr lvl="7" algn="ctr">
              <a:lnSpc>
                <a:spcPct val="100000"/>
              </a:lnSpc>
              <a:spcBef>
                <a:spcPts val="0"/>
              </a:spcBef>
              <a:spcAft>
                <a:spcPts val="0"/>
              </a:spcAft>
              <a:buSzPts val="3000"/>
              <a:buNone/>
              <a:defRPr/>
            </a:lvl8pPr>
            <a:lvl9pPr lvl="8" algn="ctr">
              <a:lnSpc>
                <a:spcPct val="100000"/>
              </a:lnSpc>
              <a:spcBef>
                <a:spcPts val="0"/>
              </a:spcBef>
              <a:spcAft>
                <a:spcPts val="0"/>
              </a:spcAft>
              <a:buSzPts val="3000"/>
              <a:buNone/>
              <a:defRPr/>
            </a:lvl9pPr>
          </a:lstStyle>
          <a:p>
            <a:endParaRPr/>
          </a:p>
        </p:txBody>
      </p:sp>
      <p:grpSp>
        <p:nvGrpSpPr>
          <p:cNvPr id="48" name="Google Shape;48;p17"/>
          <p:cNvGrpSpPr/>
          <p:nvPr/>
        </p:nvGrpSpPr>
        <p:grpSpPr>
          <a:xfrm>
            <a:off x="0" y="0"/>
            <a:ext cx="9144000" cy="5143500"/>
            <a:chOff x="0" y="0"/>
            <a:chExt cx="9144000" cy="5143500"/>
          </a:xfrm>
        </p:grpSpPr>
        <p:sp>
          <p:nvSpPr>
            <p:cNvPr id="49" name="Google Shape;49;p17"/>
            <p:cNvSpPr/>
            <p:nvPr/>
          </p:nvSpPr>
          <p:spPr>
            <a:xfrm>
              <a:off x="0" y="0"/>
              <a:ext cx="360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sp>
          <p:nvSpPr>
            <p:cNvPr id="50" name="Google Shape;50;p17"/>
            <p:cNvSpPr/>
            <p:nvPr/>
          </p:nvSpPr>
          <p:spPr>
            <a:xfrm>
              <a:off x="8784000" y="0"/>
              <a:ext cx="360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51"/>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52"/>
        <p:cNvGrpSpPr/>
        <p:nvPr/>
      </p:nvGrpSpPr>
      <p:grpSpPr>
        <a:xfrm>
          <a:off x="0" y="0"/>
          <a:ext cx="0" cy="0"/>
          <a:chOff x="0" y="0"/>
          <a:chExt cx="0" cy="0"/>
        </a:xfrm>
      </p:grpSpPr>
      <p:grpSp>
        <p:nvGrpSpPr>
          <p:cNvPr id="53" name="Google Shape;53;p19"/>
          <p:cNvGrpSpPr/>
          <p:nvPr/>
        </p:nvGrpSpPr>
        <p:grpSpPr>
          <a:xfrm>
            <a:off x="0" y="0"/>
            <a:ext cx="9144000" cy="5143500"/>
            <a:chOff x="0" y="0"/>
            <a:chExt cx="9144000" cy="5143500"/>
          </a:xfrm>
        </p:grpSpPr>
        <p:sp>
          <p:nvSpPr>
            <p:cNvPr id="54" name="Google Shape;54;p19"/>
            <p:cNvSpPr/>
            <p:nvPr/>
          </p:nvSpPr>
          <p:spPr>
            <a:xfrm>
              <a:off x="0" y="0"/>
              <a:ext cx="360000" cy="5143500"/>
            </a:xfrm>
            <a:prstGeom prst="rect">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sp>
          <p:nvSpPr>
            <p:cNvPr id="55" name="Google Shape;55;p19"/>
            <p:cNvSpPr/>
            <p:nvPr/>
          </p:nvSpPr>
          <p:spPr>
            <a:xfrm>
              <a:off x="8784000" y="0"/>
              <a:ext cx="360000" cy="5143500"/>
            </a:xfrm>
            <a:prstGeom prst="rect">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56"/>
        <p:cNvGrpSpPr/>
        <p:nvPr/>
      </p:nvGrpSpPr>
      <p:grpSpPr>
        <a:xfrm>
          <a:off x="0" y="0"/>
          <a:ext cx="0" cy="0"/>
          <a:chOff x="0" y="0"/>
          <a:chExt cx="0" cy="0"/>
        </a:xfrm>
      </p:grpSpPr>
      <p:grpSp>
        <p:nvGrpSpPr>
          <p:cNvPr id="57" name="Google Shape;57;p20"/>
          <p:cNvGrpSpPr/>
          <p:nvPr/>
        </p:nvGrpSpPr>
        <p:grpSpPr>
          <a:xfrm>
            <a:off x="0" y="0"/>
            <a:ext cx="9144000" cy="5143325"/>
            <a:chOff x="0" y="0"/>
            <a:chExt cx="9144000" cy="5143325"/>
          </a:xfrm>
        </p:grpSpPr>
        <p:sp>
          <p:nvSpPr>
            <p:cNvPr id="58" name="Google Shape;58;p20"/>
            <p:cNvSpPr/>
            <p:nvPr/>
          </p:nvSpPr>
          <p:spPr>
            <a:xfrm>
              <a:off x="0" y="0"/>
              <a:ext cx="9144000" cy="360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sp>
          <p:nvSpPr>
            <p:cNvPr id="59" name="Google Shape;59;p20"/>
            <p:cNvSpPr/>
            <p:nvPr/>
          </p:nvSpPr>
          <p:spPr>
            <a:xfrm>
              <a:off x="0" y="4783325"/>
              <a:ext cx="9144000" cy="360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ato"/>
                <a:ea typeface="Lato"/>
                <a:cs typeface="Lato"/>
                <a:sym typeface="Lato"/>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715100" y="445025"/>
            <a:ext cx="7713900" cy="6480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000"/>
              <a:buFont typeface="Archivo Black"/>
              <a:buNone/>
              <a:defRPr sz="3000" b="1" i="0" u="none" strike="noStrike" cap="none">
                <a:solidFill>
                  <a:schemeClr val="dk1"/>
                </a:solidFill>
                <a:latin typeface="Archivo Black"/>
                <a:ea typeface="Archivo Black"/>
                <a:cs typeface="Archivo Black"/>
                <a:sym typeface="Archivo Black"/>
              </a:defRPr>
            </a:lvl1pPr>
            <a:lvl2pPr marR="0" lvl="1" algn="l" rtl="0">
              <a:lnSpc>
                <a:spcPct val="100000"/>
              </a:lnSpc>
              <a:spcBef>
                <a:spcPts val="0"/>
              </a:spcBef>
              <a:spcAft>
                <a:spcPts val="0"/>
              </a:spcAft>
              <a:buClr>
                <a:schemeClr val="dk1"/>
              </a:buClr>
              <a:buSzPts val="3000"/>
              <a:buFont typeface="Archivo Black"/>
              <a:buNone/>
              <a:defRPr sz="3000" b="1" i="0" u="none" strike="noStrike" cap="none">
                <a:solidFill>
                  <a:schemeClr val="dk1"/>
                </a:solidFill>
                <a:latin typeface="Archivo Black"/>
                <a:ea typeface="Archivo Black"/>
                <a:cs typeface="Archivo Black"/>
                <a:sym typeface="Archivo Black"/>
              </a:defRPr>
            </a:lvl2pPr>
            <a:lvl3pPr marR="0" lvl="2" algn="l" rtl="0">
              <a:lnSpc>
                <a:spcPct val="100000"/>
              </a:lnSpc>
              <a:spcBef>
                <a:spcPts val="0"/>
              </a:spcBef>
              <a:spcAft>
                <a:spcPts val="0"/>
              </a:spcAft>
              <a:buClr>
                <a:schemeClr val="dk1"/>
              </a:buClr>
              <a:buSzPts val="3000"/>
              <a:buFont typeface="Archivo Black"/>
              <a:buNone/>
              <a:defRPr sz="3000" b="1" i="0" u="none" strike="noStrike" cap="none">
                <a:solidFill>
                  <a:schemeClr val="dk1"/>
                </a:solidFill>
                <a:latin typeface="Archivo Black"/>
                <a:ea typeface="Archivo Black"/>
                <a:cs typeface="Archivo Black"/>
                <a:sym typeface="Archivo Black"/>
              </a:defRPr>
            </a:lvl3pPr>
            <a:lvl4pPr marR="0" lvl="3" algn="l" rtl="0">
              <a:lnSpc>
                <a:spcPct val="100000"/>
              </a:lnSpc>
              <a:spcBef>
                <a:spcPts val="0"/>
              </a:spcBef>
              <a:spcAft>
                <a:spcPts val="0"/>
              </a:spcAft>
              <a:buClr>
                <a:schemeClr val="dk1"/>
              </a:buClr>
              <a:buSzPts val="3000"/>
              <a:buFont typeface="Archivo Black"/>
              <a:buNone/>
              <a:defRPr sz="3000" b="1" i="0" u="none" strike="noStrike" cap="none">
                <a:solidFill>
                  <a:schemeClr val="dk1"/>
                </a:solidFill>
                <a:latin typeface="Archivo Black"/>
                <a:ea typeface="Archivo Black"/>
                <a:cs typeface="Archivo Black"/>
                <a:sym typeface="Archivo Black"/>
              </a:defRPr>
            </a:lvl4pPr>
            <a:lvl5pPr marR="0" lvl="4" algn="l" rtl="0">
              <a:lnSpc>
                <a:spcPct val="100000"/>
              </a:lnSpc>
              <a:spcBef>
                <a:spcPts val="0"/>
              </a:spcBef>
              <a:spcAft>
                <a:spcPts val="0"/>
              </a:spcAft>
              <a:buClr>
                <a:schemeClr val="dk1"/>
              </a:buClr>
              <a:buSzPts val="3000"/>
              <a:buFont typeface="Archivo Black"/>
              <a:buNone/>
              <a:defRPr sz="3000" b="1" i="0" u="none" strike="noStrike" cap="none">
                <a:solidFill>
                  <a:schemeClr val="dk1"/>
                </a:solidFill>
                <a:latin typeface="Archivo Black"/>
                <a:ea typeface="Archivo Black"/>
                <a:cs typeface="Archivo Black"/>
                <a:sym typeface="Archivo Black"/>
              </a:defRPr>
            </a:lvl5pPr>
            <a:lvl6pPr marR="0" lvl="5" algn="l" rtl="0">
              <a:lnSpc>
                <a:spcPct val="100000"/>
              </a:lnSpc>
              <a:spcBef>
                <a:spcPts val="0"/>
              </a:spcBef>
              <a:spcAft>
                <a:spcPts val="0"/>
              </a:spcAft>
              <a:buClr>
                <a:schemeClr val="dk1"/>
              </a:buClr>
              <a:buSzPts val="3000"/>
              <a:buFont typeface="Archivo Black"/>
              <a:buNone/>
              <a:defRPr sz="3000" b="1" i="0" u="none" strike="noStrike" cap="none">
                <a:solidFill>
                  <a:schemeClr val="dk1"/>
                </a:solidFill>
                <a:latin typeface="Archivo Black"/>
                <a:ea typeface="Archivo Black"/>
                <a:cs typeface="Archivo Black"/>
                <a:sym typeface="Archivo Black"/>
              </a:defRPr>
            </a:lvl6pPr>
            <a:lvl7pPr marR="0" lvl="6" algn="l" rtl="0">
              <a:lnSpc>
                <a:spcPct val="100000"/>
              </a:lnSpc>
              <a:spcBef>
                <a:spcPts val="0"/>
              </a:spcBef>
              <a:spcAft>
                <a:spcPts val="0"/>
              </a:spcAft>
              <a:buClr>
                <a:schemeClr val="dk1"/>
              </a:buClr>
              <a:buSzPts val="3000"/>
              <a:buFont typeface="Archivo Black"/>
              <a:buNone/>
              <a:defRPr sz="3000" b="1" i="0" u="none" strike="noStrike" cap="none">
                <a:solidFill>
                  <a:schemeClr val="dk1"/>
                </a:solidFill>
                <a:latin typeface="Archivo Black"/>
                <a:ea typeface="Archivo Black"/>
                <a:cs typeface="Archivo Black"/>
                <a:sym typeface="Archivo Black"/>
              </a:defRPr>
            </a:lvl7pPr>
            <a:lvl8pPr marR="0" lvl="7" algn="l" rtl="0">
              <a:lnSpc>
                <a:spcPct val="100000"/>
              </a:lnSpc>
              <a:spcBef>
                <a:spcPts val="0"/>
              </a:spcBef>
              <a:spcAft>
                <a:spcPts val="0"/>
              </a:spcAft>
              <a:buClr>
                <a:schemeClr val="dk1"/>
              </a:buClr>
              <a:buSzPts val="3000"/>
              <a:buFont typeface="Archivo Black"/>
              <a:buNone/>
              <a:defRPr sz="3000" b="1" i="0" u="none" strike="noStrike" cap="none">
                <a:solidFill>
                  <a:schemeClr val="dk1"/>
                </a:solidFill>
                <a:latin typeface="Archivo Black"/>
                <a:ea typeface="Archivo Black"/>
                <a:cs typeface="Archivo Black"/>
                <a:sym typeface="Archivo Black"/>
              </a:defRPr>
            </a:lvl8pPr>
            <a:lvl9pPr marR="0" lvl="8" algn="l" rtl="0">
              <a:lnSpc>
                <a:spcPct val="100000"/>
              </a:lnSpc>
              <a:spcBef>
                <a:spcPts val="0"/>
              </a:spcBef>
              <a:spcAft>
                <a:spcPts val="0"/>
              </a:spcAft>
              <a:buClr>
                <a:schemeClr val="dk1"/>
              </a:buClr>
              <a:buSzPts val="3000"/>
              <a:buFont typeface="Archivo Black"/>
              <a:buNone/>
              <a:defRPr sz="3000" b="1" i="0" u="none" strike="noStrike" cap="none">
                <a:solidFill>
                  <a:schemeClr val="dk1"/>
                </a:solidFill>
                <a:latin typeface="Archivo Black"/>
                <a:ea typeface="Archivo Black"/>
                <a:cs typeface="Archivo Black"/>
                <a:sym typeface="Archivo Black"/>
              </a:defRPr>
            </a:lvl9pPr>
          </a:lstStyle>
          <a:p>
            <a:endParaRPr/>
          </a:p>
        </p:txBody>
      </p:sp>
      <p:sp>
        <p:nvSpPr>
          <p:cNvPr id="7" name="Google Shape;7;p11"/>
          <p:cNvSpPr txBox="1">
            <a:spLocks noGrp="1"/>
          </p:cNvSpPr>
          <p:nvPr>
            <p:ph type="body" idx="1"/>
          </p:nvPr>
        </p:nvSpPr>
        <p:spPr>
          <a:xfrm>
            <a:off x="715100" y="1093025"/>
            <a:ext cx="7713900" cy="34758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Lato"/>
              <a:buChar char="●"/>
              <a:defRPr sz="1200" b="0" i="0" u="none" strike="noStrike" cap="none">
                <a:solidFill>
                  <a:schemeClr val="dk1"/>
                </a:solidFill>
                <a:latin typeface="Lato"/>
                <a:ea typeface="Lato"/>
                <a:cs typeface="Lato"/>
                <a:sym typeface="Lato"/>
              </a:defRPr>
            </a:lvl1pPr>
            <a:lvl2pPr marL="914400" marR="0" lvl="1" indent="-304800" algn="l" rtl="0">
              <a:lnSpc>
                <a:spcPct val="100000"/>
              </a:lnSpc>
              <a:spcBef>
                <a:spcPts val="0"/>
              </a:spcBef>
              <a:spcAft>
                <a:spcPts val="0"/>
              </a:spcAft>
              <a:buClr>
                <a:schemeClr val="dk1"/>
              </a:buClr>
              <a:buSzPts val="1200"/>
              <a:buFont typeface="Lato"/>
              <a:buChar char="○"/>
              <a:defRPr sz="1200" b="0" i="0" u="none" strike="noStrike" cap="none">
                <a:solidFill>
                  <a:schemeClr val="dk1"/>
                </a:solidFill>
                <a:latin typeface="Lato"/>
                <a:ea typeface="Lato"/>
                <a:cs typeface="Lato"/>
                <a:sym typeface="Lato"/>
              </a:defRPr>
            </a:lvl2pPr>
            <a:lvl3pPr marL="1371600" marR="0" lvl="2" indent="-304800" algn="l" rtl="0">
              <a:lnSpc>
                <a:spcPct val="100000"/>
              </a:lnSpc>
              <a:spcBef>
                <a:spcPts val="0"/>
              </a:spcBef>
              <a:spcAft>
                <a:spcPts val="0"/>
              </a:spcAft>
              <a:buClr>
                <a:schemeClr val="dk1"/>
              </a:buClr>
              <a:buSzPts val="1200"/>
              <a:buFont typeface="Lato"/>
              <a:buChar char="■"/>
              <a:defRPr sz="1200" b="0" i="0" u="none" strike="noStrike" cap="none">
                <a:solidFill>
                  <a:schemeClr val="dk1"/>
                </a:solidFill>
                <a:latin typeface="Lato"/>
                <a:ea typeface="Lato"/>
                <a:cs typeface="Lato"/>
                <a:sym typeface="Lato"/>
              </a:defRPr>
            </a:lvl3pPr>
            <a:lvl4pPr marL="1828800" marR="0" lvl="3" indent="-304800" algn="l" rtl="0">
              <a:lnSpc>
                <a:spcPct val="100000"/>
              </a:lnSpc>
              <a:spcBef>
                <a:spcPts val="0"/>
              </a:spcBef>
              <a:spcAft>
                <a:spcPts val="0"/>
              </a:spcAft>
              <a:buClr>
                <a:schemeClr val="dk1"/>
              </a:buClr>
              <a:buSzPts val="1200"/>
              <a:buFont typeface="Lato"/>
              <a:buChar char="●"/>
              <a:defRPr sz="1200" b="0" i="0" u="none" strike="noStrike" cap="none">
                <a:solidFill>
                  <a:schemeClr val="dk1"/>
                </a:solidFill>
                <a:latin typeface="Lato"/>
                <a:ea typeface="Lato"/>
                <a:cs typeface="Lato"/>
                <a:sym typeface="Lato"/>
              </a:defRPr>
            </a:lvl4pPr>
            <a:lvl5pPr marL="2286000" marR="0" lvl="4" indent="-304800" algn="l" rtl="0">
              <a:lnSpc>
                <a:spcPct val="100000"/>
              </a:lnSpc>
              <a:spcBef>
                <a:spcPts val="0"/>
              </a:spcBef>
              <a:spcAft>
                <a:spcPts val="0"/>
              </a:spcAft>
              <a:buClr>
                <a:schemeClr val="dk1"/>
              </a:buClr>
              <a:buSzPts val="1200"/>
              <a:buFont typeface="Lato"/>
              <a:buChar char="○"/>
              <a:defRPr sz="1200" b="0" i="0" u="none" strike="noStrike" cap="none">
                <a:solidFill>
                  <a:schemeClr val="dk1"/>
                </a:solidFill>
                <a:latin typeface="Lato"/>
                <a:ea typeface="Lato"/>
                <a:cs typeface="Lato"/>
                <a:sym typeface="Lato"/>
              </a:defRPr>
            </a:lvl5pPr>
            <a:lvl6pPr marL="2743200" marR="0" lvl="5" indent="-304800" algn="l" rtl="0">
              <a:lnSpc>
                <a:spcPct val="100000"/>
              </a:lnSpc>
              <a:spcBef>
                <a:spcPts val="0"/>
              </a:spcBef>
              <a:spcAft>
                <a:spcPts val="0"/>
              </a:spcAft>
              <a:buClr>
                <a:schemeClr val="dk1"/>
              </a:buClr>
              <a:buSzPts val="1200"/>
              <a:buFont typeface="Lato"/>
              <a:buChar char="■"/>
              <a:defRPr sz="1200" b="0" i="0" u="none" strike="noStrike" cap="none">
                <a:solidFill>
                  <a:schemeClr val="dk1"/>
                </a:solidFill>
                <a:latin typeface="Lato"/>
                <a:ea typeface="Lato"/>
                <a:cs typeface="Lato"/>
                <a:sym typeface="Lato"/>
              </a:defRPr>
            </a:lvl6pPr>
            <a:lvl7pPr marL="3200400" marR="0" lvl="6" indent="-304800" algn="l" rtl="0">
              <a:lnSpc>
                <a:spcPct val="100000"/>
              </a:lnSpc>
              <a:spcBef>
                <a:spcPts val="0"/>
              </a:spcBef>
              <a:spcAft>
                <a:spcPts val="0"/>
              </a:spcAft>
              <a:buClr>
                <a:schemeClr val="dk1"/>
              </a:buClr>
              <a:buSzPts val="1200"/>
              <a:buFont typeface="Lato"/>
              <a:buChar char="●"/>
              <a:defRPr sz="1200" b="0" i="0" u="none" strike="noStrike" cap="none">
                <a:solidFill>
                  <a:schemeClr val="dk1"/>
                </a:solidFill>
                <a:latin typeface="Lato"/>
                <a:ea typeface="Lato"/>
                <a:cs typeface="Lato"/>
                <a:sym typeface="Lato"/>
              </a:defRPr>
            </a:lvl7pPr>
            <a:lvl8pPr marL="3657600" marR="0" lvl="7" indent="-304800" algn="l" rtl="0">
              <a:lnSpc>
                <a:spcPct val="100000"/>
              </a:lnSpc>
              <a:spcBef>
                <a:spcPts val="0"/>
              </a:spcBef>
              <a:spcAft>
                <a:spcPts val="0"/>
              </a:spcAft>
              <a:buClr>
                <a:schemeClr val="dk1"/>
              </a:buClr>
              <a:buSzPts val="1200"/>
              <a:buFont typeface="Lato"/>
              <a:buChar char="○"/>
              <a:defRPr sz="1200" b="0" i="0" u="none" strike="noStrike" cap="none">
                <a:solidFill>
                  <a:schemeClr val="dk1"/>
                </a:solidFill>
                <a:latin typeface="Lato"/>
                <a:ea typeface="Lato"/>
                <a:cs typeface="Lato"/>
                <a:sym typeface="Lato"/>
              </a:defRPr>
            </a:lvl8pPr>
            <a:lvl9pPr marL="4114800" marR="0" lvl="8" indent="-304800" algn="l" rtl="0">
              <a:lnSpc>
                <a:spcPct val="100000"/>
              </a:lnSpc>
              <a:spcBef>
                <a:spcPts val="0"/>
              </a:spcBef>
              <a:spcAft>
                <a:spcPts val="0"/>
              </a:spcAft>
              <a:buClr>
                <a:schemeClr val="dk1"/>
              </a:buClr>
              <a:buSzPts val="1200"/>
              <a:buFont typeface="Lato"/>
              <a:buChar char="■"/>
              <a:defRPr sz="1200" b="0" i="0" u="none" strike="noStrike" cap="none">
                <a:solidFill>
                  <a:schemeClr val="dk1"/>
                </a:solidFill>
                <a:latin typeface="Lato"/>
                <a:ea typeface="Lato"/>
                <a:cs typeface="Lato"/>
                <a:sym typeface="Lato"/>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9605E-3450-3AB0-F8CF-9E75FEB4026C}"/>
              </a:ext>
            </a:extLst>
          </p:cNvPr>
          <p:cNvSpPr>
            <a:spLocks noGrp="1"/>
          </p:cNvSpPr>
          <p:nvPr>
            <p:ph type="title"/>
          </p:nvPr>
        </p:nvSpPr>
        <p:spPr>
          <a:xfrm>
            <a:off x="1290918" y="1307100"/>
            <a:ext cx="7597588" cy="2529300"/>
          </a:xfrm>
        </p:spPr>
        <p:txBody>
          <a:bodyPr/>
          <a:lstStyle/>
          <a:p>
            <a:r>
              <a:rPr lang="en-GB" sz="2400" dirty="0"/>
              <a:t>Psychology in Health and Social care</a:t>
            </a:r>
            <a:br>
              <a:rPr lang="en-GB" sz="2400" dirty="0"/>
            </a:br>
            <a:br>
              <a:rPr lang="en-GB" sz="2400" dirty="0"/>
            </a:br>
            <a:r>
              <a:rPr lang="en-GB" sz="2400" dirty="0"/>
              <a:t>Module Code: LCHS4010</a:t>
            </a:r>
          </a:p>
        </p:txBody>
      </p:sp>
    </p:spTree>
    <p:extLst>
      <p:ext uri="{BB962C8B-B14F-4D97-AF65-F5344CB8AC3E}">
        <p14:creationId xmlns:p14="http://schemas.microsoft.com/office/powerpoint/2010/main" val="4016898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
          <p:cNvSpPr txBox="1">
            <a:spLocks noGrp="1"/>
          </p:cNvSpPr>
          <p:nvPr>
            <p:ph type="ctrTitle"/>
          </p:nvPr>
        </p:nvSpPr>
        <p:spPr>
          <a:xfrm>
            <a:off x="542260" y="1158949"/>
            <a:ext cx="5483240" cy="1821251"/>
          </a:xfrm>
          <a:prstGeom prst="rect">
            <a:avLst/>
          </a:prstGeom>
          <a:noFill/>
          <a:ln>
            <a:noFill/>
          </a:ln>
        </p:spPr>
        <p:txBody>
          <a:bodyPr spcFirstLastPara="1" wrap="square" lIns="91425" tIns="91425" rIns="91425" bIns="91425" anchor="b" anchorCtr="0">
            <a:noAutofit/>
          </a:bodyPr>
          <a:lstStyle/>
          <a:p>
            <a:pPr marL="0" lvl="0" indent="0" algn="l" rtl="0">
              <a:lnSpc>
                <a:spcPct val="115000"/>
              </a:lnSpc>
              <a:spcBef>
                <a:spcPts val="0"/>
              </a:spcBef>
              <a:spcAft>
                <a:spcPts val="0"/>
              </a:spcAft>
              <a:buSzPts val="3500"/>
              <a:buNone/>
            </a:pPr>
            <a:r>
              <a:rPr lang="en-US" sz="2400"/>
              <a:t>Applying Bowlby’s Attachment Theory to Shona’s Early Childhood Development</a:t>
            </a:r>
            <a:endParaRPr sz="2400"/>
          </a:p>
        </p:txBody>
      </p:sp>
      <p:sp>
        <p:nvSpPr>
          <p:cNvPr id="65" name="Google Shape;65;p1"/>
          <p:cNvSpPr txBox="1">
            <a:spLocks noGrp="1"/>
          </p:cNvSpPr>
          <p:nvPr>
            <p:ph type="subTitle" idx="1"/>
          </p:nvPr>
        </p:nvSpPr>
        <p:spPr>
          <a:xfrm>
            <a:off x="457764" y="3018613"/>
            <a:ext cx="3823001" cy="1007009"/>
          </a:xfrm>
          <a:prstGeom prst="rect">
            <a:avLst/>
          </a:prstGeom>
          <a:solidFill>
            <a:schemeClr val="accent1"/>
          </a:solidFill>
          <a:ln>
            <a:noFill/>
          </a:ln>
        </p:spPr>
        <p:txBody>
          <a:bodyPr spcFirstLastPara="1" wrap="square" lIns="91425" tIns="91425" rIns="91425" bIns="91425" anchor="t" anchorCtr="0">
            <a:noAutofit/>
          </a:bodyPr>
          <a:lstStyle/>
          <a:p>
            <a:pPr marL="0" lvl="0" indent="0"/>
            <a:r>
              <a:rPr lang="en-US" dirty="0"/>
              <a:t>Student name: Chidi Augustine Nwachukwu</a:t>
            </a:r>
          </a:p>
          <a:p>
            <a:pPr marL="0" lvl="0" indent="0"/>
            <a:r>
              <a:rPr lang="en-US" dirty="0"/>
              <a:t>Student ID: 2531583</a:t>
            </a:r>
          </a:p>
          <a:p>
            <a:pPr marL="0" lvl="0" indent="0"/>
            <a:r>
              <a:rPr lang="en-US" dirty="0"/>
              <a:t>Lecturer Name: Dr Shepherd Ziko</a:t>
            </a:r>
          </a:p>
          <a:p>
            <a:pPr marL="0" lvl="0" indent="0" algn="l" rtl="0">
              <a:lnSpc>
                <a:spcPct val="100000"/>
              </a:lnSpc>
              <a:spcBef>
                <a:spcPts val="0"/>
              </a:spcBef>
              <a:spcAft>
                <a:spcPts val="0"/>
              </a:spcAft>
              <a:buSzPts val="1400"/>
              <a:buNone/>
            </a:pPr>
            <a:endParaRPr dirty="0"/>
          </a:p>
        </p:txBody>
      </p:sp>
      <p:grpSp>
        <p:nvGrpSpPr>
          <p:cNvPr id="66" name="Google Shape;66;p1"/>
          <p:cNvGrpSpPr/>
          <p:nvPr/>
        </p:nvGrpSpPr>
        <p:grpSpPr>
          <a:xfrm>
            <a:off x="6191930" y="360325"/>
            <a:ext cx="2952010" cy="4425052"/>
            <a:chOff x="6191930" y="360325"/>
            <a:chExt cx="2952010" cy="4425052"/>
          </a:xfrm>
        </p:grpSpPr>
        <p:grpSp>
          <p:nvGrpSpPr>
            <p:cNvPr id="67" name="Google Shape;67;p1"/>
            <p:cNvGrpSpPr/>
            <p:nvPr/>
          </p:nvGrpSpPr>
          <p:grpSpPr>
            <a:xfrm>
              <a:off x="7667640" y="1834389"/>
              <a:ext cx="1476300" cy="1476011"/>
              <a:chOff x="7667640" y="1834389"/>
              <a:chExt cx="1476300" cy="1476011"/>
            </a:xfrm>
          </p:grpSpPr>
          <p:sp>
            <p:nvSpPr>
              <p:cNvPr id="68" name="Google Shape;68;p1"/>
              <p:cNvSpPr/>
              <p:nvPr/>
            </p:nvSpPr>
            <p:spPr>
              <a:xfrm>
                <a:off x="7667640" y="1834389"/>
                <a:ext cx="1476300" cy="1476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9" name="Google Shape;69;p1"/>
              <p:cNvGrpSpPr/>
              <p:nvPr/>
            </p:nvGrpSpPr>
            <p:grpSpPr>
              <a:xfrm>
                <a:off x="7891198" y="1979081"/>
                <a:ext cx="1029247" cy="1331319"/>
                <a:chOff x="7268762" y="2274007"/>
                <a:chExt cx="598574" cy="773079"/>
              </a:xfrm>
            </p:grpSpPr>
            <p:sp>
              <p:nvSpPr>
                <p:cNvPr id="70" name="Google Shape;70;p1"/>
                <p:cNvSpPr/>
                <p:nvPr/>
              </p:nvSpPr>
              <p:spPr>
                <a:xfrm>
                  <a:off x="7268762" y="2582200"/>
                  <a:ext cx="598573" cy="464886"/>
                </a:xfrm>
                <a:custGeom>
                  <a:avLst/>
                  <a:gdLst/>
                  <a:ahLst/>
                  <a:cxnLst/>
                  <a:rect l="l" t="t" r="r" b="b"/>
                  <a:pathLst>
                    <a:path w="1465" h="1139" extrusionOk="0">
                      <a:moveTo>
                        <a:pt x="1465" y="73"/>
                      </a:moveTo>
                      <a:cubicBezTo>
                        <a:pt x="1465" y="48"/>
                        <a:pt x="1463" y="24"/>
                        <a:pt x="1461" y="0"/>
                      </a:cubicBezTo>
                      <a:lnTo>
                        <a:pt x="89" y="0"/>
                      </a:lnTo>
                      <a:cubicBezTo>
                        <a:pt x="86" y="24"/>
                        <a:pt x="85" y="48"/>
                        <a:pt x="85" y="73"/>
                      </a:cubicBezTo>
                      <a:lnTo>
                        <a:pt x="0" y="481"/>
                      </a:lnTo>
                      <a:lnTo>
                        <a:pt x="136" y="481"/>
                      </a:lnTo>
                      <a:lnTo>
                        <a:pt x="136" y="841"/>
                      </a:lnTo>
                      <a:cubicBezTo>
                        <a:pt x="136" y="907"/>
                        <a:pt x="189" y="960"/>
                        <a:pt x="254" y="960"/>
                      </a:cubicBezTo>
                      <a:lnTo>
                        <a:pt x="501" y="960"/>
                      </a:lnTo>
                      <a:cubicBezTo>
                        <a:pt x="565" y="960"/>
                        <a:pt x="619" y="1013"/>
                        <a:pt x="619" y="1079"/>
                      </a:cubicBezTo>
                      <a:lnTo>
                        <a:pt x="619" y="1139"/>
                      </a:lnTo>
                      <a:lnTo>
                        <a:pt x="1465" y="1139"/>
                      </a:lnTo>
                      <a:lnTo>
                        <a:pt x="1465" y="481"/>
                      </a:lnTo>
                      <a:lnTo>
                        <a:pt x="1465" y="481"/>
                      </a:lnTo>
                      <a:lnTo>
                        <a:pt x="1465" y="73"/>
                      </a:lnTo>
                      <a:close/>
                    </a:path>
                  </a:pathLst>
                </a:custGeom>
                <a:solidFill>
                  <a:schemeClr val="dk1"/>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sp>
              <p:nvSpPr>
                <p:cNvPr id="71" name="Google Shape;71;p1"/>
                <p:cNvSpPr/>
                <p:nvPr/>
              </p:nvSpPr>
              <p:spPr>
                <a:xfrm>
                  <a:off x="7316158" y="2274007"/>
                  <a:ext cx="551178" cy="308155"/>
                </a:xfrm>
                <a:custGeom>
                  <a:avLst/>
                  <a:gdLst/>
                  <a:ahLst/>
                  <a:cxnLst/>
                  <a:rect l="l" t="t" r="r" b="b"/>
                  <a:pathLst>
                    <a:path w="1349" h="755" extrusionOk="0">
                      <a:moveTo>
                        <a:pt x="795" y="13"/>
                      </a:moveTo>
                      <a:lnTo>
                        <a:pt x="795" y="13"/>
                      </a:lnTo>
                      <a:cubicBezTo>
                        <a:pt x="445" y="-57"/>
                        <a:pt x="105" y="149"/>
                        <a:pt x="0" y="482"/>
                      </a:cubicBezTo>
                      <a:lnTo>
                        <a:pt x="1345" y="755"/>
                      </a:lnTo>
                      <a:cubicBezTo>
                        <a:pt x="1378" y="407"/>
                        <a:pt x="1144" y="84"/>
                        <a:pt x="795" y="13"/>
                      </a:cubicBezTo>
                      <a:close/>
                    </a:path>
                  </a:pathLst>
                </a:custGeom>
                <a:solidFill>
                  <a:schemeClr val="dk1"/>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grpSp>
        </p:grpSp>
        <p:grpSp>
          <p:nvGrpSpPr>
            <p:cNvPr id="72" name="Google Shape;72;p1"/>
            <p:cNvGrpSpPr/>
            <p:nvPr/>
          </p:nvGrpSpPr>
          <p:grpSpPr>
            <a:xfrm>
              <a:off x="6191930" y="1834389"/>
              <a:ext cx="1476300" cy="1476011"/>
              <a:chOff x="6191930" y="1834389"/>
              <a:chExt cx="1476300" cy="1476011"/>
            </a:xfrm>
          </p:grpSpPr>
          <p:sp>
            <p:nvSpPr>
              <p:cNvPr id="73" name="Google Shape;73;p1"/>
              <p:cNvSpPr/>
              <p:nvPr/>
            </p:nvSpPr>
            <p:spPr>
              <a:xfrm>
                <a:off x="6191930" y="1834389"/>
                <a:ext cx="1476300" cy="1476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4" name="Google Shape;74;p1"/>
              <p:cNvGrpSpPr/>
              <p:nvPr/>
            </p:nvGrpSpPr>
            <p:grpSpPr>
              <a:xfrm>
                <a:off x="6415976" y="2076794"/>
                <a:ext cx="1028271" cy="1233606"/>
                <a:chOff x="5588817" y="2877867"/>
                <a:chExt cx="598006" cy="716338"/>
              </a:xfrm>
            </p:grpSpPr>
            <p:sp>
              <p:nvSpPr>
                <p:cNvPr id="75" name="Google Shape;75;p1"/>
                <p:cNvSpPr/>
                <p:nvPr/>
              </p:nvSpPr>
              <p:spPr>
                <a:xfrm>
                  <a:off x="5588817" y="2877867"/>
                  <a:ext cx="598006" cy="716338"/>
                </a:xfrm>
                <a:custGeom>
                  <a:avLst/>
                  <a:gdLst/>
                  <a:ahLst/>
                  <a:cxnLst/>
                  <a:rect l="l" t="t" r="r" b="b"/>
                  <a:pathLst>
                    <a:path w="1465" h="1755" extrusionOk="0">
                      <a:moveTo>
                        <a:pt x="1465" y="690"/>
                      </a:moveTo>
                      <a:cubicBezTo>
                        <a:pt x="1465" y="309"/>
                        <a:pt x="1156" y="0"/>
                        <a:pt x="775" y="0"/>
                      </a:cubicBezTo>
                      <a:lnTo>
                        <a:pt x="775" y="0"/>
                      </a:lnTo>
                      <a:cubicBezTo>
                        <a:pt x="393" y="0"/>
                        <a:pt x="84" y="309"/>
                        <a:pt x="84" y="690"/>
                      </a:cubicBezTo>
                      <a:lnTo>
                        <a:pt x="0" y="1097"/>
                      </a:lnTo>
                      <a:lnTo>
                        <a:pt x="135" y="1097"/>
                      </a:lnTo>
                      <a:lnTo>
                        <a:pt x="135" y="1457"/>
                      </a:lnTo>
                      <a:cubicBezTo>
                        <a:pt x="135" y="1523"/>
                        <a:pt x="188" y="1576"/>
                        <a:pt x="254" y="1576"/>
                      </a:cubicBezTo>
                      <a:lnTo>
                        <a:pt x="500" y="1576"/>
                      </a:lnTo>
                      <a:cubicBezTo>
                        <a:pt x="566" y="1576"/>
                        <a:pt x="619" y="1629"/>
                        <a:pt x="619" y="1695"/>
                      </a:cubicBezTo>
                      <a:lnTo>
                        <a:pt x="619" y="1755"/>
                      </a:lnTo>
                      <a:lnTo>
                        <a:pt x="1465" y="1755"/>
                      </a:lnTo>
                      <a:lnTo>
                        <a:pt x="1465" y="1097"/>
                      </a:lnTo>
                      <a:lnTo>
                        <a:pt x="1465" y="1097"/>
                      </a:lnTo>
                      <a:lnTo>
                        <a:pt x="1465" y="690"/>
                      </a:lnTo>
                      <a:close/>
                    </a:path>
                  </a:pathLst>
                </a:custGeom>
                <a:solidFill>
                  <a:schemeClr val="lt1"/>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sp>
              <p:nvSpPr>
                <p:cNvPr id="76" name="Google Shape;76;p1"/>
                <p:cNvSpPr/>
                <p:nvPr/>
              </p:nvSpPr>
              <p:spPr>
                <a:xfrm>
                  <a:off x="5822715" y="2999105"/>
                  <a:ext cx="168993" cy="335516"/>
                </a:xfrm>
                <a:custGeom>
                  <a:avLst/>
                  <a:gdLst/>
                  <a:ahLst/>
                  <a:cxnLst/>
                  <a:rect l="l" t="t" r="r" b="b"/>
                  <a:pathLst>
                    <a:path w="414" h="822" extrusionOk="0">
                      <a:moveTo>
                        <a:pt x="414" y="207"/>
                      </a:moveTo>
                      <a:cubicBezTo>
                        <a:pt x="414" y="93"/>
                        <a:pt x="321" y="0"/>
                        <a:pt x="207" y="0"/>
                      </a:cubicBezTo>
                      <a:cubicBezTo>
                        <a:pt x="92" y="0"/>
                        <a:pt x="0" y="93"/>
                        <a:pt x="0" y="207"/>
                      </a:cubicBezTo>
                      <a:cubicBezTo>
                        <a:pt x="0" y="288"/>
                        <a:pt x="46" y="357"/>
                        <a:pt x="113" y="392"/>
                      </a:cubicBezTo>
                      <a:lnTo>
                        <a:pt x="6" y="822"/>
                      </a:lnTo>
                      <a:lnTo>
                        <a:pt x="407" y="822"/>
                      </a:lnTo>
                      <a:lnTo>
                        <a:pt x="301" y="392"/>
                      </a:lnTo>
                      <a:cubicBezTo>
                        <a:pt x="368" y="357"/>
                        <a:pt x="414" y="288"/>
                        <a:pt x="414" y="207"/>
                      </a:cubicBezTo>
                      <a:close/>
                    </a:path>
                  </a:pathLst>
                </a:custGeom>
                <a:solidFill>
                  <a:schemeClr val="dk1"/>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FFFFFF"/>
                    </a:solidFill>
                    <a:latin typeface="Arial"/>
                    <a:ea typeface="Arial"/>
                    <a:cs typeface="Arial"/>
                    <a:sym typeface="Arial"/>
                  </a:endParaRPr>
                </a:p>
              </p:txBody>
            </p:sp>
          </p:grpSp>
        </p:grpSp>
        <p:grpSp>
          <p:nvGrpSpPr>
            <p:cNvPr id="77" name="Google Shape;77;p1"/>
            <p:cNvGrpSpPr/>
            <p:nvPr/>
          </p:nvGrpSpPr>
          <p:grpSpPr>
            <a:xfrm>
              <a:off x="6191930" y="3308452"/>
              <a:ext cx="1476300" cy="1476012"/>
              <a:chOff x="6191930" y="3308452"/>
              <a:chExt cx="1476300" cy="1476012"/>
            </a:xfrm>
          </p:grpSpPr>
          <p:sp>
            <p:nvSpPr>
              <p:cNvPr id="78" name="Google Shape;78;p1"/>
              <p:cNvSpPr/>
              <p:nvPr/>
            </p:nvSpPr>
            <p:spPr>
              <a:xfrm>
                <a:off x="6191930" y="3308452"/>
                <a:ext cx="1476300" cy="1476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9" name="Google Shape;79;p1"/>
              <p:cNvGrpSpPr/>
              <p:nvPr/>
            </p:nvGrpSpPr>
            <p:grpSpPr>
              <a:xfrm>
                <a:off x="6415625" y="3550155"/>
                <a:ext cx="1028973" cy="1234309"/>
                <a:chOff x="1497993" y="4432522"/>
                <a:chExt cx="598414" cy="716747"/>
              </a:xfrm>
            </p:grpSpPr>
            <p:sp>
              <p:nvSpPr>
                <p:cNvPr id="80" name="Google Shape;80;p1"/>
                <p:cNvSpPr/>
                <p:nvPr/>
              </p:nvSpPr>
              <p:spPr>
                <a:xfrm>
                  <a:off x="1497993" y="4432522"/>
                  <a:ext cx="598414" cy="716747"/>
                </a:xfrm>
                <a:custGeom>
                  <a:avLst/>
                  <a:gdLst/>
                  <a:ahLst/>
                  <a:cxnLst/>
                  <a:rect l="l" t="t" r="r" b="b"/>
                  <a:pathLst>
                    <a:path w="1466" h="1756" extrusionOk="0">
                      <a:moveTo>
                        <a:pt x="775" y="0"/>
                      </a:moveTo>
                      <a:lnTo>
                        <a:pt x="775" y="0"/>
                      </a:lnTo>
                      <a:cubicBezTo>
                        <a:pt x="394" y="0"/>
                        <a:pt x="85" y="309"/>
                        <a:pt x="85" y="690"/>
                      </a:cubicBezTo>
                      <a:lnTo>
                        <a:pt x="0" y="1098"/>
                      </a:lnTo>
                      <a:lnTo>
                        <a:pt x="135" y="1098"/>
                      </a:lnTo>
                      <a:lnTo>
                        <a:pt x="135" y="1459"/>
                      </a:lnTo>
                      <a:cubicBezTo>
                        <a:pt x="135" y="1524"/>
                        <a:pt x="189" y="1577"/>
                        <a:pt x="254" y="1577"/>
                      </a:cubicBezTo>
                      <a:lnTo>
                        <a:pt x="501" y="1577"/>
                      </a:lnTo>
                      <a:cubicBezTo>
                        <a:pt x="566" y="1577"/>
                        <a:pt x="619" y="1630"/>
                        <a:pt x="619" y="1696"/>
                      </a:cubicBezTo>
                      <a:lnTo>
                        <a:pt x="619" y="1756"/>
                      </a:lnTo>
                      <a:lnTo>
                        <a:pt x="1466" y="1756"/>
                      </a:lnTo>
                      <a:lnTo>
                        <a:pt x="1466" y="1098"/>
                      </a:lnTo>
                      <a:lnTo>
                        <a:pt x="1466" y="836"/>
                      </a:lnTo>
                      <a:lnTo>
                        <a:pt x="1466" y="690"/>
                      </a:lnTo>
                      <a:cubicBezTo>
                        <a:pt x="1466" y="309"/>
                        <a:pt x="1156" y="0"/>
                        <a:pt x="775" y="0"/>
                      </a:cubicBezTo>
                      <a:close/>
                    </a:path>
                  </a:pathLst>
                </a:custGeom>
                <a:solidFill>
                  <a:schemeClr val="lt2"/>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sp>
              <p:nvSpPr>
                <p:cNvPr id="81" name="Google Shape;81;p1"/>
                <p:cNvSpPr/>
                <p:nvPr/>
              </p:nvSpPr>
              <p:spPr>
                <a:xfrm>
                  <a:off x="1624942" y="4548454"/>
                  <a:ext cx="382887" cy="326944"/>
                </a:xfrm>
                <a:custGeom>
                  <a:avLst/>
                  <a:gdLst/>
                  <a:ahLst/>
                  <a:cxnLst/>
                  <a:rect l="l" t="t" r="r" b="b"/>
                  <a:pathLst>
                    <a:path w="938" h="801" extrusionOk="0">
                      <a:moveTo>
                        <a:pt x="686" y="0"/>
                      </a:moveTo>
                      <a:cubicBezTo>
                        <a:pt x="594" y="0"/>
                        <a:pt x="513" y="49"/>
                        <a:pt x="469" y="123"/>
                      </a:cubicBezTo>
                      <a:cubicBezTo>
                        <a:pt x="425" y="49"/>
                        <a:pt x="345" y="0"/>
                        <a:pt x="253" y="0"/>
                      </a:cubicBezTo>
                      <a:cubicBezTo>
                        <a:pt x="113" y="0"/>
                        <a:pt x="0" y="113"/>
                        <a:pt x="0" y="253"/>
                      </a:cubicBezTo>
                      <a:cubicBezTo>
                        <a:pt x="0" y="543"/>
                        <a:pt x="469" y="801"/>
                        <a:pt x="469" y="801"/>
                      </a:cubicBezTo>
                      <a:cubicBezTo>
                        <a:pt x="469" y="801"/>
                        <a:pt x="938" y="537"/>
                        <a:pt x="938" y="253"/>
                      </a:cubicBezTo>
                      <a:cubicBezTo>
                        <a:pt x="938" y="113"/>
                        <a:pt x="825" y="0"/>
                        <a:pt x="686" y="0"/>
                      </a:cubicBezTo>
                      <a:close/>
                    </a:path>
                  </a:pathLst>
                </a:custGeom>
                <a:solidFill>
                  <a:schemeClr val="lt1"/>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grpSp>
        </p:grpSp>
        <p:grpSp>
          <p:nvGrpSpPr>
            <p:cNvPr id="82" name="Google Shape;82;p1"/>
            <p:cNvGrpSpPr/>
            <p:nvPr/>
          </p:nvGrpSpPr>
          <p:grpSpPr>
            <a:xfrm>
              <a:off x="6191930" y="360325"/>
              <a:ext cx="1476300" cy="1476012"/>
              <a:chOff x="6191930" y="360325"/>
              <a:chExt cx="1476300" cy="1476012"/>
            </a:xfrm>
          </p:grpSpPr>
          <p:sp>
            <p:nvSpPr>
              <p:cNvPr id="83" name="Google Shape;83;p1"/>
              <p:cNvSpPr/>
              <p:nvPr/>
            </p:nvSpPr>
            <p:spPr>
              <a:xfrm>
                <a:off x="6191930" y="360325"/>
                <a:ext cx="1476300" cy="14760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4" name="Google Shape;84;p1"/>
              <p:cNvGrpSpPr/>
              <p:nvPr/>
            </p:nvGrpSpPr>
            <p:grpSpPr>
              <a:xfrm>
                <a:off x="6415487" y="602731"/>
                <a:ext cx="1029251" cy="1233606"/>
                <a:chOff x="2615812" y="1568617"/>
                <a:chExt cx="598575" cy="716338"/>
              </a:xfrm>
            </p:grpSpPr>
            <p:sp>
              <p:nvSpPr>
                <p:cNvPr id="85" name="Google Shape;85;p1"/>
                <p:cNvSpPr/>
                <p:nvPr/>
              </p:nvSpPr>
              <p:spPr>
                <a:xfrm>
                  <a:off x="2760860" y="1568617"/>
                  <a:ext cx="453527" cy="716338"/>
                </a:xfrm>
                <a:custGeom>
                  <a:avLst/>
                  <a:gdLst/>
                  <a:ahLst/>
                  <a:cxnLst/>
                  <a:rect l="l" t="t" r="r" b="b"/>
                  <a:pathLst>
                    <a:path w="1110" h="1755" extrusionOk="0">
                      <a:moveTo>
                        <a:pt x="419" y="0"/>
                      </a:moveTo>
                      <a:lnTo>
                        <a:pt x="419" y="0"/>
                      </a:lnTo>
                      <a:cubicBezTo>
                        <a:pt x="294" y="0"/>
                        <a:pt x="177" y="33"/>
                        <a:pt x="77" y="91"/>
                      </a:cubicBezTo>
                      <a:cubicBezTo>
                        <a:pt x="-130" y="210"/>
                        <a:pt x="146" y="1576"/>
                        <a:pt x="146" y="1576"/>
                      </a:cubicBezTo>
                      <a:cubicBezTo>
                        <a:pt x="210" y="1576"/>
                        <a:pt x="264" y="1629"/>
                        <a:pt x="264" y="1695"/>
                      </a:cubicBezTo>
                      <a:lnTo>
                        <a:pt x="264" y="1755"/>
                      </a:lnTo>
                      <a:lnTo>
                        <a:pt x="1110" y="1755"/>
                      </a:lnTo>
                      <a:lnTo>
                        <a:pt x="1110" y="1097"/>
                      </a:lnTo>
                      <a:lnTo>
                        <a:pt x="1110" y="836"/>
                      </a:lnTo>
                      <a:lnTo>
                        <a:pt x="1110" y="690"/>
                      </a:lnTo>
                      <a:cubicBezTo>
                        <a:pt x="1110" y="309"/>
                        <a:pt x="801" y="0"/>
                        <a:pt x="419" y="0"/>
                      </a:cubicBezTo>
                      <a:close/>
                    </a:path>
                  </a:pathLst>
                </a:custGeom>
                <a:solidFill>
                  <a:schemeClr val="lt1"/>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sp>
              <p:nvSpPr>
                <p:cNvPr id="86" name="Google Shape;86;p1"/>
                <p:cNvSpPr/>
                <p:nvPr/>
              </p:nvSpPr>
              <p:spPr>
                <a:xfrm>
                  <a:off x="2615812" y="1579230"/>
                  <a:ext cx="478859" cy="632664"/>
                </a:xfrm>
                <a:custGeom>
                  <a:avLst/>
                  <a:gdLst/>
                  <a:ahLst/>
                  <a:cxnLst/>
                  <a:rect l="l" t="t" r="r" b="b"/>
                  <a:pathLst>
                    <a:path w="1172" h="1550" extrusionOk="0">
                      <a:moveTo>
                        <a:pt x="918" y="1550"/>
                      </a:moveTo>
                      <a:cubicBezTo>
                        <a:pt x="984" y="1550"/>
                        <a:pt x="1037" y="1497"/>
                        <a:pt x="1037" y="1431"/>
                      </a:cubicBezTo>
                      <a:lnTo>
                        <a:pt x="1037" y="1071"/>
                      </a:lnTo>
                      <a:lnTo>
                        <a:pt x="1172" y="1071"/>
                      </a:lnTo>
                      <a:lnTo>
                        <a:pt x="1088" y="664"/>
                      </a:lnTo>
                      <a:cubicBezTo>
                        <a:pt x="1088" y="349"/>
                        <a:pt x="875" y="82"/>
                        <a:pt x="586" y="0"/>
                      </a:cubicBezTo>
                      <a:cubicBezTo>
                        <a:pt x="297" y="82"/>
                        <a:pt x="85" y="349"/>
                        <a:pt x="85" y="664"/>
                      </a:cubicBezTo>
                      <a:lnTo>
                        <a:pt x="0" y="1071"/>
                      </a:lnTo>
                      <a:lnTo>
                        <a:pt x="136" y="1071"/>
                      </a:lnTo>
                      <a:lnTo>
                        <a:pt x="136" y="1431"/>
                      </a:lnTo>
                      <a:cubicBezTo>
                        <a:pt x="136" y="1497"/>
                        <a:pt x="189" y="1550"/>
                        <a:pt x="254" y="1550"/>
                      </a:cubicBezTo>
                      <a:lnTo>
                        <a:pt x="501" y="1550"/>
                      </a:lnTo>
                      <a:cubicBezTo>
                        <a:pt x="534" y="1550"/>
                        <a:pt x="918" y="1550"/>
                        <a:pt x="918" y="1550"/>
                      </a:cubicBezTo>
                      <a:close/>
                    </a:path>
                  </a:pathLst>
                </a:custGeom>
                <a:solidFill>
                  <a:schemeClr val="accent1"/>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grpSp>
        </p:grpSp>
        <p:grpSp>
          <p:nvGrpSpPr>
            <p:cNvPr id="87" name="Google Shape;87;p1"/>
            <p:cNvGrpSpPr/>
            <p:nvPr/>
          </p:nvGrpSpPr>
          <p:grpSpPr>
            <a:xfrm>
              <a:off x="7667640" y="3309365"/>
              <a:ext cx="1476300" cy="1476012"/>
              <a:chOff x="7667640" y="3309365"/>
              <a:chExt cx="1476300" cy="1476012"/>
            </a:xfrm>
          </p:grpSpPr>
          <p:sp>
            <p:nvSpPr>
              <p:cNvPr id="88" name="Google Shape;88;p1"/>
              <p:cNvSpPr/>
              <p:nvPr/>
            </p:nvSpPr>
            <p:spPr>
              <a:xfrm>
                <a:off x="7667640" y="3309365"/>
                <a:ext cx="1476300" cy="14760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9" name="Google Shape;89;p1"/>
              <p:cNvGrpSpPr/>
              <p:nvPr/>
            </p:nvGrpSpPr>
            <p:grpSpPr>
              <a:xfrm>
                <a:off x="7891317" y="3548597"/>
                <a:ext cx="1029009" cy="1236780"/>
                <a:chOff x="6843146" y="-108333"/>
                <a:chExt cx="598435" cy="718181"/>
              </a:xfrm>
            </p:grpSpPr>
            <p:sp>
              <p:nvSpPr>
                <p:cNvPr id="90" name="Google Shape;90;p1"/>
                <p:cNvSpPr/>
                <p:nvPr/>
              </p:nvSpPr>
              <p:spPr>
                <a:xfrm>
                  <a:off x="6843146" y="-108333"/>
                  <a:ext cx="598435" cy="718181"/>
                </a:xfrm>
                <a:custGeom>
                  <a:avLst/>
                  <a:gdLst/>
                  <a:ahLst/>
                  <a:cxnLst/>
                  <a:rect l="l" t="t" r="r" b="b"/>
                  <a:pathLst>
                    <a:path w="1582" h="1896" extrusionOk="0">
                      <a:moveTo>
                        <a:pt x="1582" y="1186"/>
                      </a:moveTo>
                      <a:lnTo>
                        <a:pt x="1491" y="746"/>
                      </a:lnTo>
                      <a:cubicBezTo>
                        <a:pt x="1491" y="334"/>
                        <a:pt x="1157" y="0"/>
                        <a:pt x="746" y="0"/>
                      </a:cubicBezTo>
                      <a:lnTo>
                        <a:pt x="746" y="0"/>
                      </a:lnTo>
                      <a:cubicBezTo>
                        <a:pt x="334" y="0"/>
                        <a:pt x="0" y="334"/>
                        <a:pt x="0" y="746"/>
                      </a:cubicBezTo>
                      <a:lnTo>
                        <a:pt x="0" y="903"/>
                      </a:lnTo>
                      <a:lnTo>
                        <a:pt x="0" y="1186"/>
                      </a:lnTo>
                      <a:lnTo>
                        <a:pt x="0" y="1896"/>
                      </a:lnTo>
                      <a:lnTo>
                        <a:pt x="914" y="1896"/>
                      </a:lnTo>
                      <a:lnTo>
                        <a:pt x="914" y="1831"/>
                      </a:lnTo>
                      <a:cubicBezTo>
                        <a:pt x="914" y="1760"/>
                        <a:pt x="971" y="1703"/>
                        <a:pt x="1042" y="1703"/>
                      </a:cubicBezTo>
                      <a:lnTo>
                        <a:pt x="1308" y="1703"/>
                      </a:lnTo>
                      <a:cubicBezTo>
                        <a:pt x="1379" y="1703"/>
                        <a:pt x="1436" y="1645"/>
                        <a:pt x="1436" y="1575"/>
                      </a:cubicBezTo>
                      <a:lnTo>
                        <a:pt x="1436" y="1186"/>
                      </a:lnTo>
                      <a:lnTo>
                        <a:pt x="1582" y="1186"/>
                      </a:lnTo>
                      <a:close/>
                    </a:path>
                  </a:pathLst>
                </a:custGeom>
                <a:solidFill>
                  <a:schemeClr val="dk2"/>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sp>
              <p:nvSpPr>
                <p:cNvPr id="91" name="Google Shape;91;p1"/>
                <p:cNvSpPr/>
                <p:nvPr/>
              </p:nvSpPr>
              <p:spPr>
                <a:xfrm>
                  <a:off x="6843146" y="-93561"/>
                  <a:ext cx="417997" cy="703408"/>
                </a:xfrm>
                <a:custGeom>
                  <a:avLst/>
                  <a:gdLst/>
                  <a:ahLst/>
                  <a:cxnLst/>
                  <a:rect l="l" t="t" r="r" b="b"/>
                  <a:pathLst>
                    <a:path w="1105" h="1857" extrusionOk="0">
                      <a:moveTo>
                        <a:pt x="0" y="864"/>
                      </a:moveTo>
                      <a:lnTo>
                        <a:pt x="0" y="707"/>
                      </a:lnTo>
                      <a:cubicBezTo>
                        <a:pt x="0" y="378"/>
                        <a:pt x="212" y="100"/>
                        <a:pt x="507" y="0"/>
                      </a:cubicBezTo>
                      <a:cubicBezTo>
                        <a:pt x="802" y="100"/>
                        <a:pt x="1014" y="378"/>
                        <a:pt x="1014" y="707"/>
                      </a:cubicBezTo>
                      <a:lnTo>
                        <a:pt x="1105" y="1147"/>
                      </a:lnTo>
                      <a:lnTo>
                        <a:pt x="959" y="1147"/>
                      </a:lnTo>
                      <a:lnTo>
                        <a:pt x="959" y="1536"/>
                      </a:lnTo>
                      <a:cubicBezTo>
                        <a:pt x="959" y="1606"/>
                        <a:pt x="902" y="1664"/>
                        <a:pt x="831" y="1664"/>
                      </a:cubicBezTo>
                      <a:lnTo>
                        <a:pt x="565" y="1664"/>
                      </a:lnTo>
                      <a:cubicBezTo>
                        <a:pt x="494" y="1664"/>
                        <a:pt x="437" y="1721"/>
                        <a:pt x="437" y="1792"/>
                      </a:cubicBezTo>
                      <a:lnTo>
                        <a:pt x="437" y="1857"/>
                      </a:lnTo>
                      <a:lnTo>
                        <a:pt x="0" y="1857"/>
                      </a:lnTo>
                      <a:lnTo>
                        <a:pt x="0" y="1147"/>
                      </a:lnTo>
                      <a:lnTo>
                        <a:pt x="0" y="864"/>
                      </a:lnTo>
                      <a:close/>
                    </a:path>
                  </a:pathLst>
                </a:custGeom>
                <a:solidFill>
                  <a:schemeClr val="dk1"/>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FFFFFF"/>
                    </a:solidFill>
                    <a:latin typeface="Arial"/>
                    <a:ea typeface="Arial"/>
                    <a:cs typeface="Arial"/>
                    <a:sym typeface="Arial"/>
                  </a:endParaRPr>
                </a:p>
              </p:txBody>
            </p:sp>
          </p:grpSp>
        </p:grpSp>
        <p:grpSp>
          <p:nvGrpSpPr>
            <p:cNvPr id="92" name="Google Shape;92;p1"/>
            <p:cNvGrpSpPr/>
            <p:nvPr/>
          </p:nvGrpSpPr>
          <p:grpSpPr>
            <a:xfrm>
              <a:off x="7667640" y="360433"/>
              <a:ext cx="1476300" cy="1476012"/>
              <a:chOff x="7667640" y="360433"/>
              <a:chExt cx="1476300" cy="1476012"/>
            </a:xfrm>
          </p:grpSpPr>
          <p:sp>
            <p:nvSpPr>
              <p:cNvPr id="93" name="Google Shape;93;p1"/>
              <p:cNvSpPr/>
              <p:nvPr/>
            </p:nvSpPr>
            <p:spPr>
              <a:xfrm>
                <a:off x="7667640" y="360433"/>
                <a:ext cx="1476300" cy="14760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4" name="Google Shape;94;p1"/>
              <p:cNvGrpSpPr/>
              <p:nvPr/>
            </p:nvGrpSpPr>
            <p:grpSpPr>
              <a:xfrm>
                <a:off x="7891317" y="600318"/>
                <a:ext cx="1029009" cy="1236127"/>
                <a:chOff x="608896" y="2423510"/>
                <a:chExt cx="598435" cy="717802"/>
              </a:xfrm>
            </p:grpSpPr>
            <p:sp>
              <p:nvSpPr>
                <p:cNvPr id="95" name="Google Shape;95;p1"/>
                <p:cNvSpPr/>
                <p:nvPr/>
              </p:nvSpPr>
              <p:spPr>
                <a:xfrm>
                  <a:off x="608896" y="2423510"/>
                  <a:ext cx="598435" cy="717802"/>
                </a:xfrm>
                <a:custGeom>
                  <a:avLst/>
                  <a:gdLst/>
                  <a:ahLst/>
                  <a:cxnLst/>
                  <a:rect l="l" t="t" r="r" b="b"/>
                  <a:pathLst>
                    <a:path w="1582" h="1895" extrusionOk="0">
                      <a:moveTo>
                        <a:pt x="746" y="0"/>
                      </a:moveTo>
                      <a:lnTo>
                        <a:pt x="746" y="0"/>
                      </a:lnTo>
                      <a:cubicBezTo>
                        <a:pt x="1157" y="0"/>
                        <a:pt x="1491" y="333"/>
                        <a:pt x="1491" y="745"/>
                      </a:cubicBezTo>
                      <a:lnTo>
                        <a:pt x="1582" y="1185"/>
                      </a:lnTo>
                      <a:lnTo>
                        <a:pt x="1436" y="1185"/>
                      </a:lnTo>
                      <a:lnTo>
                        <a:pt x="1436" y="1574"/>
                      </a:lnTo>
                      <a:cubicBezTo>
                        <a:pt x="1436" y="1645"/>
                        <a:pt x="1379" y="1702"/>
                        <a:pt x="1308" y="1702"/>
                      </a:cubicBezTo>
                      <a:lnTo>
                        <a:pt x="1042" y="1702"/>
                      </a:lnTo>
                      <a:cubicBezTo>
                        <a:pt x="971" y="1702"/>
                        <a:pt x="914" y="1759"/>
                        <a:pt x="914" y="1830"/>
                      </a:cubicBezTo>
                      <a:lnTo>
                        <a:pt x="914" y="1895"/>
                      </a:lnTo>
                      <a:lnTo>
                        <a:pt x="0" y="1895"/>
                      </a:lnTo>
                      <a:lnTo>
                        <a:pt x="0" y="1185"/>
                      </a:lnTo>
                      <a:lnTo>
                        <a:pt x="0" y="902"/>
                      </a:lnTo>
                      <a:lnTo>
                        <a:pt x="0" y="745"/>
                      </a:lnTo>
                      <a:cubicBezTo>
                        <a:pt x="0" y="333"/>
                        <a:pt x="334" y="0"/>
                        <a:pt x="746" y="0"/>
                      </a:cubicBezTo>
                      <a:close/>
                    </a:path>
                  </a:pathLst>
                </a:custGeom>
                <a:solidFill>
                  <a:schemeClr val="dk2"/>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sp>
              <p:nvSpPr>
                <p:cNvPr id="96" name="Google Shape;96;p1"/>
                <p:cNvSpPr/>
                <p:nvPr/>
              </p:nvSpPr>
              <p:spPr>
                <a:xfrm>
                  <a:off x="802197" y="2696610"/>
                  <a:ext cx="175899" cy="177651"/>
                </a:xfrm>
                <a:custGeom>
                  <a:avLst/>
                  <a:gdLst/>
                  <a:ahLst/>
                  <a:cxnLst/>
                  <a:rect l="l" t="t" r="r" b="b"/>
                  <a:pathLst>
                    <a:path w="465" h="469" extrusionOk="0">
                      <a:moveTo>
                        <a:pt x="465" y="236"/>
                      </a:moveTo>
                      <a:cubicBezTo>
                        <a:pt x="465" y="365"/>
                        <a:pt x="361" y="469"/>
                        <a:pt x="233" y="469"/>
                      </a:cubicBezTo>
                      <a:lnTo>
                        <a:pt x="233" y="469"/>
                      </a:lnTo>
                      <a:cubicBezTo>
                        <a:pt x="104" y="469"/>
                        <a:pt x="0" y="365"/>
                        <a:pt x="0" y="236"/>
                      </a:cubicBezTo>
                      <a:lnTo>
                        <a:pt x="0" y="0"/>
                      </a:lnTo>
                      <a:lnTo>
                        <a:pt x="465" y="0"/>
                      </a:lnTo>
                      <a:lnTo>
                        <a:pt x="465" y="236"/>
                      </a:lnTo>
                      <a:close/>
                    </a:path>
                  </a:pathLst>
                </a:custGeom>
                <a:solidFill>
                  <a:schemeClr val="lt2"/>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sp>
              <p:nvSpPr>
                <p:cNvPr id="97" name="Google Shape;97;p1"/>
                <p:cNvSpPr/>
                <p:nvPr/>
              </p:nvSpPr>
              <p:spPr>
                <a:xfrm>
                  <a:off x="802197" y="2518962"/>
                  <a:ext cx="175899" cy="177651"/>
                </a:xfrm>
                <a:custGeom>
                  <a:avLst/>
                  <a:gdLst/>
                  <a:ahLst/>
                  <a:cxnLst/>
                  <a:rect l="l" t="t" r="r" b="b"/>
                  <a:pathLst>
                    <a:path w="465" h="469" extrusionOk="0">
                      <a:moveTo>
                        <a:pt x="233" y="0"/>
                      </a:moveTo>
                      <a:lnTo>
                        <a:pt x="233" y="0"/>
                      </a:lnTo>
                      <a:cubicBezTo>
                        <a:pt x="361" y="0"/>
                        <a:pt x="465" y="104"/>
                        <a:pt x="465" y="232"/>
                      </a:cubicBezTo>
                      <a:lnTo>
                        <a:pt x="465" y="469"/>
                      </a:lnTo>
                      <a:lnTo>
                        <a:pt x="0" y="469"/>
                      </a:lnTo>
                      <a:lnTo>
                        <a:pt x="0" y="232"/>
                      </a:lnTo>
                      <a:cubicBezTo>
                        <a:pt x="0" y="104"/>
                        <a:pt x="104" y="0"/>
                        <a:pt x="233" y="0"/>
                      </a:cubicBezTo>
                      <a:close/>
                    </a:path>
                  </a:pathLst>
                </a:custGeom>
                <a:solidFill>
                  <a:schemeClr val="lt1"/>
                </a:solidFill>
                <a:ln>
                  <a:noFill/>
                </a:ln>
              </p:spPr>
              <p:txBody>
                <a:bodyPr spcFirstLastPara="1" wrap="square" lIns="81625" tIns="40825" rIns="81625" bIns="40825" anchor="ctr" anchorCtr="1">
                  <a:no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000000"/>
                    </a:solidFill>
                    <a:latin typeface="Arial"/>
                    <a:ea typeface="Arial"/>
                    <a:cs typeface="Arial"/>
                    <a:sym typeface="Arial"/>
                  </a:endParaRPr>
                </a:p>
              </p:txBody>
            </p:sp>
          </p:gr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
          <p:cNvSpPr txBox="1">
            <a:spLocks noGrp="1"/>
          </p:cNvSpPr>
          <p:nvPr>
            <p:ph type="title"/>
          </p:nvPr>
        </p:nvSpPr>
        <p:spPr>
          <a:xfrm>
            <a:off x="616688" y="383395"/>
            <a:ext cx="7570382" cy="701126"/>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4500"/>
              <a:buNone/>
            </a:pPr>
            <a:r>
              <a:rPr lang="en-US" sz="3600"/>
              <a:t>Introduction </a:t>
            </a:r>
            <a:endParaRPr sz="3600"/>
          </a:p>
        </p:txBody>
      </p:sp>
      <p:sp>
        <p:nvSpPr>
          <p:cNvPr id="103" name="Google Shape;103;p2"/>
          <p:cNvSpPr txBox="1">
            <a:spLocks noGrp="1"/>
          </p:cNvSpPr>
          <p:nvPr>
            <p:ph type="subTitle" idx="1"/>
          </p:nvPr>
        </p:nvSpPr>
        <p:spPr>
          <a:xfrm>
            <a:off x="351740" y="1553927"/>
            <a:ext cx="7835330" cy="2922379"/>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600"/>
              <a:buNone/>
            </a:pPr>
            <a:r>
              <a:rPr lang="en-US" sz="1400"/>
              <a:t>         Lifespan development is the physical, cognitive, emotional, and social development of an individual throughout life. Early childhood is a sensitive time because experiences during this period of life have a profound effect on children's learning, relationships and wellbeing. This presentation will discuss the development of attachment in a three-year-old anxious child, Shona, who has limited verbal communication and is unable to join in with group play, using John Bowlby's Attachment Theory. The theory will inform a potential explanation of her developmental needs and practical interventions in the nursery.</a:t>
            </a:r>
            <a:endParaRPr/>
          </a:p>
        </p:txBody>
      </p:sp>
      <p:pic>
        <p:nvPicPr>
          <p:cNvPr id="104" name="Google Shape;104;p2"/>
          <p:cNvPicPr preferRelativeResize="0"/>
          <p:nvPr/>
        </p:nvPicPr>
        <p:blipFill rotWithShape="1">
          <a:blip r:embed="rId3">
            <a:alphaModFix/>
          </a:blip>
          <a:srcRect/>
          <a:stretch/>
        </p:blipFill>
        <p:spPr>
          <a:xfrm>
            <a:off x="351740" y="0"/>
            <a:ext cx="1274174" cy="144602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3"/>
          <p:cNvSpPr txBox="1">
            <a:spLocks noGrp="1"/>
          </p:cNvSpPr>
          <p:nvPr>
            <p:ph type="title"/>
          </p:nvPr>
        </p:nvSpPr>
        <p:spPr>
          <a:xfrm>
            <a:off x="552893" y="446400"/>
            <a:ext cx="4433777" cy="11082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US"/>
              <a:t>Background of the Case </a:t>
            </a:r>
            <a:endParaRPr/>
          </a:p>
        </p:txBody>
      </p:sp>
      <p:sp>
        <p:nvSpPr>
          <p:cNvPr id="110" name="Google Shape;110;p3"/>
          <p:cNvSpPr txBox="1">
            <a:spLocks noGrp="1"/>
          </p:cNvSpPr>
          <p:nvPr>
            <p:ph type="body" idx="1"/>
          </p:nvPr>
        </p:nvSpPr>
        <p:spPr>
          <a:xfrm>
            <a:off x="552893" y="1872957"/>
            <a:ext cx="3744000" cy="2635247"/>
          </a:xfrm>
          <a:prstGeom prst="rect">
            <a:avLst/>
          </a:prstGeom>
          <a:noFill/>
          <a:ln>
            <a:noFill/>
          </a:ln>
        </p:spPr>
        <p:txBody>
          <a:bodyPr spcFirstLastPara="1" wrap="square" lIns="91425" tIns="91425" rIns="91425" bIns="91425" anchor="t" anchorCtr="0">
            <a:noAutofit/>
          </a:bodyPr>
          <a:lstStyle/>
          <a:p>
            <a:pPr marL="139700" lvl="0" indent="0" algn="just" rtl="0">
              <a:lnSpc>
                <a:spcPct val="150000"/>
              </a:lnSpc>
              <a:spcBef>
                <a:spcPts val="0"/>
              </a:spcBef>
              <a:spcAft>
                <a:spcPts val="0"/>
              </a:spcAft>
              <a:buSzPts val="1400"/>
              <a:buNone/>
            </a:pPr>
            <a:r>
              <a:rPr lang="en-US"/>
              <a:t>Shona is a three-year-old child who has recently joined a nursery and is experiencing difficulties adjusting to her new environment. She shows anxiety when separated from her carers, limited verbal communication and difficulty engaging in group play, indicating a need for appropriate support for her emotional, social, cognitive and physical development.</a:t>
            </a:r>
            <a:endParaRPr/>
          </a:p>
        </p:txBody>
      </p:sp>
      <p:pic>
        <p:nvPicPr>
          <p:cNvPr id="111" name="Google Shape;111;p3"/>
          <p:cNvPicPr preferRelativeResize="0"/>
          <p:nvPr/>
        </p:nvPicPr>
        <p:blipFill rotWithShape="1">
          <a:blip r:embed="rId3">
            <a:alphaModFix/>
          </a:blip>
          <a:srcRect/>
          <a:stretch/>
        </p:blipFill>
        <p:spPr>
          <a:xfrm>
            <a:off x="4986670" y="914400"/>
            <a:ext cx="3593804" cy="359380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4"/>
          <p:cNvSpPr txBox="1">
            <a:spLocks noGrp="1"/>
          </p:cNvSpPr>
          <p:nvPr>
            <p:ph type="title"/>
          </p:nvPr>
        </p:nvSpPr>
        <p:spPr>
          <a:xfrm>
            <a:off x="808075" y="351497"/>
            <a:ext cx="7697972" cy="8418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4500"/>
              <a:buNone/>
            </a:pPr>
            <a:r>
              <a:rPr lang="en-US" sz="2400"/>
              <a:t>Definition and Key Concepts of Attachment Theory</a:t>
            </a:r>
            <a:endParaRPr/>
          </a:p>
        </p:txBody>
      </p:sp>
      <p:sp>
        <p:nvSpPr>
          <p:cNvPr id="117" name="Google Shape;117;p4"/>
          <p:cNvSpPr txBox="1">
            <a:spLocks noGrp="1"/>
          </p:cNvSpPr>
          <p:nvPr>
            <p:ph type="subTitle" idx="1"/>
          </p:nvPr>
        </p:nvSpPr>
        <p:spPr>
          <a:xfrm>
            <a:off x="595424" y="1488558"/>
            <a:ext cx="4136064" cy="2583712"/>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600"/>
              <a:buNone/>
            </a:pPr>
            <a:r>
              <a:rPr lang="en-US"/>
              <a:t>       </a:t>
            </a:r>
            <a:r>
              <a:rPr lang="en-US" sz="1400"/>
              <a:t>Bowlby (1969) defined attachment as a strong emotional bond between a child and their primary caregiver. He argued that children have an innate biological tendency to seek closeness to familiar caregivers for protection, comfort and security.</a:t>
            </a:r>
            <a:endParaRPr/>
          </a:p>
        </p:txBody>
      </p:sp>
      <p:grpSp>
        <p:nvGrpSpPr>
          <p:cNvPr id="118" name="Google Shape;118;p4"/>
          <p:cNvGrpSpPr/>
          <p:nvPr/>
        </p:nvGrpSpPr>
        <p:grpSpPr>
          <a:xfrm>
            <a:off x="5104791" y="1293061"/>
            <a:ext cx="3272502" cy="2974705"/>
            <a:chOff x="447730" y="1205"/>
            <a:chExt cx="3272502" cy="2974705"/>
          </a:xfrm>
        </p:grpSpPr>
        <p:sp>
          <p:nvSpPr>
            <p:cNvPr id="119" name="Google Shape;119;p4"/>
            <p:cNvSpPr/>
            <p:nvPr/>
          </p:nvSpPr>
          <p:spPr>
            <a:xfrm>
              <a:off x="447730" y="1205"/>
              <a:ext cx="2974705" cy="2974705"/>
            </a:xfrm>
            <a:prstGeom prst="ellipse">
              <a:avLst/>
            </a:prstGeom>
            <a:solidFill>
              <a:srgbClr val="E3A7B9">
                <a:alpha val="50196"/>
              </a:srgbClr>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4"/>
            <p:cNvSpPr/>
            <p:nvPr/>
          </p:nvSpPr>
          <p:spPr>
            <a:xfrm>
              <a:off x="588448" y="126143"/>
              <a:ext cx="535446" cy="535446"/>
            </a:xfrm>
            <a:prstGeom prst="ellipse">
              <a:avLst/>
            </a:prstGeom>
            <a:solidFill>
              <a:srgbClr val="F0B0C3">
                <a:alpha val="50196"/>
              </a:srgbClr>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4"/>
            <p:cNvSpPr/>
            <p:nvPr/>
          </p:nvSpPr>
          <p:spPr>
            <a:xfrm>
              <a:off x="856171" y="126143"/>
              <a:ext cx="2864061" cy="53544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4"/>
            <p:cNvSpPr txBox="1"/>
            <p:nvPr/>
          </p:nvSpPr>
          <p:spPr>
            <a:xfrm>
              <a:off x="856171" y="126143"/>
              <a:ext cx="2864061" cy="535446"/>
            </a:xfrm>
            <a:prstGeom prst="rect">
              <a:avLst/>
            </a:prstGeom>
            <a:noFill/>
            <a:ln>
              <a:noFill/>
            </a:ln>
          </p:spPr>
          <p:txBody>
            <a:bodyPr spcFirstLastPara="1" wrap="square" lIns="0" tIns="24125" rIns="0" bIns="24125" anchor="ctr" anchorCtr="0">
              <a:noAutofit/>
            </a:bodyPr>
            <a:lstStyle/>
            <a:p>
              <a:pPr marL="0" marR="0" lvl="0" indent="0" algn="l" rtl="0">
                <a:lnSpc>
                  <a:spcPct val="90000"/>
                </a:lnSpc>
                <a:spcBef>
                  <a:spcPts val="0"/>
                </a:spcBef>
                <a:spcAft>
                  <a:spcPts val="0"/>
                </a:spcAft>
                <a:buNone/>
              </a:pPr>
              <a:r>
                <a:rPr lang="en-US" sz="1900" b="0" i="0" u="none" strike="noStrike" cap="none">
                  <a:solidFill>
                    <a:srgbClr val="000000"/>
                  </a:solidFill>
                  <a:latin typeface="Arial"/>
                  <a:ea typeface="Arial"/>
                  <a:cs typeface="Arial"/>
                  <a:sym typeface="Arial"/>
                </a:rPr>
                <a:t>Three Important concepts </a:t>
              </a:r>
              <a:endParaRPr sz="1900" b="0" i="0" u="none" strike="noStrike" cap="none">
                <a:solidFill>
                  <a:srgbClr val="000000"/>
                </a:solidFill>
                <a:latin typeface="Arial"/>
                <a:ea typeface="Arial"/>
                <a:cs typeface="Arial"/>
                <a:sym typeface="Arial"/>
              </a:endParaRPr>
            </a:p>
          </p:txBody>
        </p:sp>
        <p:sp>
          <p:nvSpPr>
            <p:cNvPr id="123" name="Google Shape;123;p4"/>
            <p:cNvSpPr/>
            <p:nvPr/>
          </p:nvSpPr>
          <p:spPr>
            <a:xfrm>
              <a:off x="856171" y="661589"/>
              <a:ext cx="2864061" cy="23562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4"/>
            <p:cNvSpPr txBox="1"/>
            <p:nvPr/>
          </p:nvSpPr>
          <p:spPr>
            <a:xfrm>
              <a:off x="856171" y="661589"/>
              <a:ext cx="2864061" cy="235629"/>
            </a:xfrm>
            <a:prstGeom prst="rect">
              <a:avLst/>
            </a:prstGeom>
            <a:noFill/>
            <a:ln>
              <a:noFill/>
            </a:ln>
          </p:spPr>
          <p:txBody>
            <a:bodyPr spcFirstLastPara="1" wrap="square" lIns="0" tIns="19050" rIns="0" bIns="19050" anchor="ctr" anchorCtr="0">
              <a:noAutofit/>
            </a:bodyPr>
            <a:lstStyle/>
            <a:p>
              <a:pPr marL="0" marR="0" lvl="0" indent="0" algn="l" rtl="0">
                <a:lnSpc>
                  <a:spcPct val="90000"/>
                </a:lnSpc>
                <a:spcBef>
                  <a:spcPts val="0"/>
                </a:spcBef>
                <a:spcAft>
                  <a:spcPts val="0"/>
                </a:spcAft>
                <a:buNone/>
              </a:pPr>
              <a:r>
                <a:rPr lang="en-US" sz="1500" b="0" i="0" u="none" strike="noStrike" cap="none">
                  <a:solidFill>
                    <a:srgbClr val="000000"/>
                  </a:solidFill>
                  <a:latin typeface="Arial"/>
                  <a:ea typeface="Arial"/>
                  <a:cs typeface="Arial"/>
                  <a:sym typeface="Arial"/>
                </a:rPr>
                <a:t>Secure Base</a:t>
              </a:r>
              <a:endParaRPr sz="1500" b="0" i="0" u="none" strike="noStrike" cap="none">
                <a:solidFill>
                  <a:srgbClr val="000000"/>
                </a:solidFill>
                <a:latin typeface="Arial"/>
                <a:ea typeface="Arial"/>
                <a:cs typeface="Arial"/>
                <a:sym typeface="Arial"/>
              </a:endParaRPr>
            </a:p>
          </p:txBody>
        </p:sp>
        <p:sp>
          <p:nvSpPr>
            <p:cNvPr id="125" name="Google Shape;125;p4"/>
            <p:cNvSpPr/>
            <p:nvPr/>
          </p:nvSpPr>
          <p:spPr>
            <a:xfrm>
              <a:off x="856171" y="897219"/>
              <a:ext cx="75186" cy="75186"/>
            </a:xfrm>
            <a:prstGeom prst="ellipse">
              <a:avLst/>
            </a:prstGeom>
            <a:solidFill>
              <a:srgbClr val="F8BED0">
                <a:alpha val="50196"/>
              </a:srgbClr>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4"/>
            <p:cNvSpPr/>
            <p:nvPr/>
          </p:nvSpPr>
          <p:spPr>
            <a:xfrm>
              <a:off x="856171" y="972405"/>
              <a:ext cx="2864061" cy="23562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4"/>
            <p:cNvSpPr txBox="1"/>
            <p:nvPr/>
          </p:nvSpPr>
          <p:spPr>
            <a:xfrm>
              <a:off x="856171" y="972405"/>
              <a:ext cx="2864061" cy="235629"/>
            </a:xfrm>
            <a:prstGeom prst="rect">
              <a:avLst/>
            </a:prstGeom>
            <a:noFill/>
            <a:ln>
              <a:noFill/>
            </a:ln>
          </p:spPr>
          <p:txBody>
            <a:bodyPr spcFirstLastPara="1" wrap="square" lIns="0" tIns="19050" rIns="0" bIns="19050" anchor="ctr" anchorCtr="0">
              <a:noAutofit/>
            </a:bodyPr>
            <a:lstStyle/>
            <a:p>
              <a:pPr marL="0" marR="0" lvl="0" indent="0" algn="l" rtl="0">
                <a:lnSpc>
                  <a:spcPct val="90000"/>
                </a:lnSpc>
                <a:spcBef>
                  <a:spcPts val="0"/>
                </a:spcBef>
                <a:spcAft>
                  <a:spcPts val="0"/>
                </a:spcAft>
                <a:buNone/>
              </a:pPr>
              <a:r>
                <a:rPr lang="en-US" sz="1500" b="0" i="0" u="none" strike="noStrike" cap="none">
                  <a:solidFill>
                    <a:srgbClr val="000000"/>
                  </a:solidFill>
                  <a:latin typeface="Arial"/>
                  <a:ea typeface="Arial"/>
                  <a:cs typeface="Arial"/>
                  <a:sym typeface="Arial"/>
                </a:rPr>
                <a:t>Separation Anxiety </a:t>
              </a:r>
              <a:endParaRPr sz="1500" b="0" i="0" u="none" strike="noStrike" cap="none">
                <a:solidFill>
                  <a:srgbClr val="000000"/>
                </a:solidFill>
                <a:latin typeface="Arial"/>
                <a:ea typeface="Arial"/>
                <a:cs typeface="Arial"/>
                <a:sym typeface="Arial"/>
              </a:endParaRPr>
            </a:p>
          </p:txBody>
        </p:sp>
        <p:sp>
          <p:nvSpPr>
            <p:cNvPr id="128" name="Google Shape;128;p4"/>
            <p:cNvSpPr/>
            <p:nvPr/>
          </p:nvSpPr>
          <p:spPr>
            <a:xfrm>
              <a:off x="856171" y="1208035"/>
              <a:ext cx="75186" cy="75186"/>
            </a:xfrm>
            <a:prstGeom prst="ellipse">
              <a:avLst/>
            </a:prstGeom>
            <a:solidFill>
              <a:srgbClr val="FECEDC">
                <a:alpha val="50196"/>
              </a:srgbClr>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4"/>
            <p:cNvSpPr/>
            <p:nvPr/>
          </p:nvSpPr>
          <p:spPr>
            <a:xfrm>
              <a:off x="856171" y="1283221"/>
              <a:ext cx="2864061" cy="23562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4"/>
            <p:cNvSpPr txBox="1"/>
            <p:nvPr/>
          </p:nvSpPr>
          <p:spPr>
            <a:xfrm>
              <a:off x="856171" y="1283221"/>
              <a:ext cx="2864061" cy="235629"/>
            </a:xfrm>
            <a:prstGeom prst="rect">
              <a:avLst/>
            </a:prstGeom>
            <a:noFill/>
            <a:ln>
              <a:noFill/>
            </a:ln>
          </p:spPr>
          <p:txBody>
            <a:bodyPr spcFirstLastPara="1" wrap="square" lIns="0" tIns="19050" rIns="0" bIns="19050" anchor="ctr" anchorCtr="0">
              <a:noAutofit/>
            </a:bodyPr>
            <a:lstStyle/>
            <a:p>
              <a:pPr marL="0" marR="0" lvl="0" indent="0" algn="l" rtl="0">
                <a:lnSpc>
                  <a:spcPct val="90000"/>
                </a:lnSpc>
                <a:spcBef>
                  <a:spcPts val="0"/>
                </a:spcBef>
                <a:spcAft>
                  <a:spcPts val="0"/>
                </a:spcAft>
                <a:buNone/>
              </a:pPr>
              <a:r>
                <a:rPr lang="en-US" sz="1500" b="0" i="0" u="none" strike="noStrike" cap="none">
                  <a:solidFill>
                    <a:srgbClr val="000000"/>
                  </a:solidFill>
                  <a:latin typeface="Arial"/>
                  <a:ea typeface="Arial"/>
                  <a:cs typeface="Arial"/>
                  <a:sym typeface="Arial"/>
                </a:rPr>
                <a:t>Internal Working Model </a:t>
              </a:r>
              <a:endParaRPr sz="1500" b="0" i="0" u="none" strike="noStrike" cap="none">
                <a:solidFill>
                  <a:srgbClr val="000000"/>
                </a:solidFill>
                <a:latin typeface="Arial"/>
                <a:ea typeface="Arial"/>
                <a:cs typeface="Arial"/>
                <a:sym typeface="Aria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5"/>
          <p:cNvSpPr txBox="1">
            <a:spLocks noGrp="1"/>
          </p:cNvSpPr>
          <p:nvPr>
            <p:ph type="subTitle" idx="2"/>
          </p:nvPr>
        </p:nvSpPr>
        <p:spPr>
          <a:xfrm>
            <a:off x="1107348" y="1838693"/>
            <a:ext cx="2952000" cy="9234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400"/>
              <a:buNone/>
            </a:pPr>
            <a:r>
              <a:rPr lang="en-US"/>
              <a:t>Shona may cry or cling to her carers when they leave, reflecting her need for emotional security in an unfamiliar nursery environment.</a:t>
            </a:r>
            <a:endParaRPr/>
          </a:p>
        </p:txBody>
      </p:sp>
      <p:sp>
        <p:nvSpPr>
          <p:cNvPr id="136" name="Google Shape;136;p5"/>
          <p:cNvSpPr txBox="1">
            <a:spLocks noGrp="1"/>
          </p:cNvSpPr>
          <p:nvPr>
            <p:ph type="subTitle" idx="3"/>
          </p:nvPr>
        </p:nvSpPr>
        <p:spPr>
          <a:xfrm>
            <a:off x="4872000" y="1771525"/>
            <a:ext cx="2952000" cy="9234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400"/>
              <a:buNone/>
            </a:pPr>
            <a:r>
              <a:rPr lang="en-US"/>
              <a:t>She may struggle to express her feelings and needs, using gestures, facial expressions or crying instead of words.</a:t>
            </a:r>
            <a:endParaRPr/>
          </a:p>
        </p:txBody>
      </p:sp>
      <p:sp>
        <p:nvSpPr>
          <p:cNvPr id="137" name="Google Shape;137;p5"/>
          <p:cNvSpPr txBox="1">
            <a:spLocks noGrp="1"/>
          </p:cNvSpPr>
          <p:nvPr>
            <p:ph type="subTitle" idx="4"/>
          </p:nvPr>
        </p:nvSpPr>
        <p:spPr>
          <a:xfrm>
            <a:off x="1032139" y="3454500"/>
            <a:ext cx="3154800" cy="9216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400"/>
              <a:buNone/>
            </a:pPr>
            <a:r>
              <a:rPr lang="en-US"/>
              <a:t>Shona may feel uncomfortable around unfamiliar children and prefer playing near a trusted practitioner.</a:t>
            </a:r>
            <a:endParaRPr/>
          </a:p>
        </p:txBody>
      </p:sp>
      <p:sp>
        <p:nvSpPr>
          <p:cNvPr id="138" name="Google Shape;138;p5"/>
          <p:cNvSpPr txBox="1">
            <a:spLocks noGrp="1"/>
          </p:cNvSpPr>
          <p:nvPr>
            <p:ph type="subTitle" idx="5"/>
          </p:nvPr>
        </p:nvSpPr>
        <p:spPr>
          <a:xfrm>
            <a:off x="4871999" y="3384300"/>
            <a:ext cx="3346967" cy="9216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400"/>
              <a:buNone/>
            </a:pPr>
            <a:r>
              <a:rPr lang="en-US"/>
              <a:t>Consistent caregiving and emotional reassurance can help Shona develop trust, confidence and social relationships.</a:t>
            </a:r>
            <a:endParaRPr/>
          </a:p>
        </p:txBody>
      </p:sp>
      <p:sp>
        <p:nvSpPr>
          <p:cNvPr id="139" name="Google Shape;139;p5"/>
          <p:cNvSpPr txBox="1">
            <a:spLocks noGrp="1"/>
          </p:cNvSpPr>
          <p:nvPr>
            <p:ph type="title"/>
          </p:nvPr>
        </p:nvSpPr>
        <p:spPr>
          <a:xfrm>
            <a:off x="606056" y="340242"/>
            <a:ext cx="8165804" cy="751283"/>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000"/>
              <a:buNone/>
            </a:pPr>
            <a:r>
              <a:rPr lang="en-US" sz="2800"/>
              <a:t>Applying Bowlby’s Attachment Theory</a:t>
            </a:r>
            <a:endParaRPr sz="2800"/>
          </a:p>
        </p:txBody>
      </p:sp>
      <p:sp>
        <p:nvSpPr>
          <p:cNvPr id="140" name="Google Shape;140;p5"/>
          <p:cNvSpPr txBox="1">
            <a:spLocks noGrp="1"/>
          </p:cNvSpPr>
          <p:nvPr>
            <p:ph type="subTitle" idx="1"/>
          </p:nvPr>
        </p:nvSpPr>
        <p:spPr>
          <a:xfrm>
            <a:off x="1234939" y="1389600"/>
            <a:ext cx="2952000" cy="461700"/>
          </a:xfrm>
          <a:prstGeom prst="rect">
            <a:avLst/>
          </a:prstGeom>
          <a:noFill/>
          <a:ln>
            <a:noFill/>
          </a:ln>
        </p:spPr>
        <p:txBody>
          <a:bodyPr spcFirstLastPara="1" wrap="square" lIns="91425" tIns="91425" rIns="91425" bIns="91425" anchor="b" anchorCtr="0">
            <a:noAutofit/>
          </a:bodyPr>
          <a:lstStyle/>
          <a:p>
            <a:pPr marL="0" lvl="0" indent="0" algn="just" rtl="0">
              <a:lnSpc>
                <a:spcPct val="100000"/>
              </a:lnSpc>
              <a:spcBef>
                <a:spcPts val="0"/>
              </a:spcBef>
              <a:spcAft>
                <a:spcPts val="0"/>
              </a:spcAft>
              <a:buSzPts val="1800"/>
              <a:buNone/>
            </a:pPr>
            <a:r>
              <a:rPr lang="en-US"/>
              <a:t>Separation anxiety</a:t>
            </a:r>
            <a:endParaRPr/>
          </a:p>
        </p:txBody>
      </p:sp>
      <p:sp>
        <p:nvSpPr>
          <p:cNvPr id="141" name="Google Shape;141;p5"/>
          <p:cNvSpPr txBox="1">
            <a:spLocks noGrp="1"/>
          </p:cNvSpPr>
          <p:nvPr>
            <p:ph type="subTitle" idx="6"/>
          </p:nvPr>
        </p:nvSpPr>
        <p:spPr>
          <a:xfrm>
            <a:off x="1032139" y="2993086"/>
            <a:ext cx="3527721" cy="461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1800"/>
              <a:buNone/>
            </a:pPr>
            <a:r>
              <a:rPr lang="en-US"/>
              <a:t>Difficulty with group play</a:t>
            </a:r>
            <a:endParaRPr/>
          </a:p>
        </p:txBody>
      </p:sp>
      <p:sp>
        <p:nvSpPr>
          <p:cNvPr id="142" name="Google Shape;142;p5"/>
          <p:cNvSpPr txBox="1">
            <a:spLocks noGrp="1"/>
          </p:cNvSpPr>
          <p:nvPr>
            <p:ph type="subTitle" idx="7"/>
          </p:nvPr>
        </p:nvSpPr>
        <p:spPr>
          <a:xfrm>
            <a:off x="4359349" y="1091525"/>
            <a:ext cx="4199859" cy="759775"/>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1800"/>
              <a:buNone/>
            </a:pPr>
            <a:r>
              <a:rPr lang="en-US"/>
              <a:t>Limited verbal communication</a:t>
            </a:r>
            <a:endParaRPr/>
          </a:p>
        </p:txBody>
      </p:sp>
      <p:sp>
        <p:nvSpPr>
          <p:cNvPr id="143" name="Google Shape;143;p5"/>
          <p:cNvSpPr txBox="1">
            <a:spLocks noGrp="1"/>
          </p:cNvSpPr>
          <p:nvPr>
            <p:ph type="subTitle" idx="8"/>
          </p:nvPr>
        </p:nvSpPr>
        <p:spPr>
          <a:xfrm>
            <a:off x="5306790" y="2877895"/>
            <a:ext cx="2304976" cy="461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1800"/>
              <a:buNone/>
            </a:pPr>
            <a:r>
              <a:rPr lang="en-US"/>
              <a:t>Support needed</a:t>
            </a:r>
            <a:endParaRPr/>
          </a:p>
        </p:txBody>
      </p:sp>
      <p:pic>
        <p:nvPicPr>
          <p:cNvPr id="144" name="Google Shape;144;p5"/>
          <p:cNvPicPr preferRelativeResize="0"/>
          <p:nvPr/>
        </p:nvPicPr>
        <p:blipFill rotWithShape="1">
          <a:blip r:embed="rId3">
            <a:alphaModFix/>
          </a:blip>
          <a:srcRect r="4130"/>
          <a:stretch/>
        </p:blipFill>
        <p:spPr>
          <a:xfrm>
            <a:off x="7784711" y="4157330"/>
            <a:ext cx="987148" cy="98617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6"/>
          <p:cNvSpPr txBox="1">
            <a:spLocks noGrp="1"/>
          </p:cNvSpPr>
          <p:nvPr>
            <p:ph type="title"/>
          </p:nvPr>
        </p:nvSpPr>
        <p:spPr>
          <a:xfrm>
            <a:off x="1114401" y="180754"/>
            <a:ext cx="7687340" cy="712381"/>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4500"/>
              <a:buNone/>
            </a:pPr>
            <a:r>
              <a:rPr lang="en-US" sz="2400"/>
              <a:t>Practical Strategies to Support </a:t>
            </a:r>
            <a:endParaRPr/>
          </a:p>
        </p:txBody>
      </p:sp>
      <p:grpSp>
        <p:nvGrpSpPr>
          <p:cNvPr id="150" name="Google Shape;150;p6"/>
          <p:cNvGrpSpPr/>
          <p:nvPr/>
        </p:nvGrpSpPr>
        <p:grpSpPr>
          <a:xfrm>
            <a:off x="4284296" y="1063689"/>
            <a:ext cx="1681193" cy="3550408"/>
            <a:chOff x="2019561" y="433"/>
            <a:chExt cx="1681193" cy="3550408"/>
          </a:xfrm>
        </p:grpSpPr>
        <p:sp>
          <p:nvSpPr>
            <p:cNvPr id="151" name="Google Shape;151;p6"/>
            <p:cNvSpPr/>
            <p:nvPr/>
          </p:nvSpPr>
          <p:spPr>
            <a:xfrm>
              <a:off x="2019561" y="433"/>
              <a:ext cx="1681193" cy="507201"/>
            </a:xfrm>
            <a:prstGeom prst="roundRect">
              <a:avLst>
                <a:gd name="adj" fmla="val 10000"/>
              </a:avLst>
            </a:prstGeom>
            <a:solidFill>
              <a:schemeClr val="lt1"/>
            </a:solidFill>
            <a:ln w="25400" cap="flat" cmpd="sng">
              <a:solidFill>
                <a:srgbClr val="E3A7B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6"/>
            <p:cNvSpPr txBox="1"/>
            <p:nvPr/>
          </p:nvSpPr>
          <p:spPr>
            <a:xfrm>
              <a:off x="2034416" y="15288"/>
              <a:ext cx="1651483" cy="477491"/>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None/>
              </a:pPr>
              <a:r>
                <a:rPr lang="en-US" sz="1400" b="0" i="0" u="none" strike="noStrike" cap="none">
                  <a:solidFill>
                    <a:schemeClr val="lt1"/>
                  </a:solidFill>
                  <a:latin typeface="Arial"/>
                  <a:ea typeface="Arial"/>
                  <a:cs typeface="Arial"/>
                  <a:sym typeface="Arial"/>
                </a:rPr>
                <a:t>Establish a key person relationship</a:t>
              </a:r>
              <a:endParaRPr sz="1400" b="0" i="0" u="none" strike="noStrike" cap="none">
                <a:solidFill>
                  <a:schemeClr val="lt1"/>
                </a:solidFill>
                <a:latin typeface="Arial"/>
                <a:ea typeface="Arial"/>
                <a:cs typeface="Arial"/>
                <a:sym typeface="Arial"/>
              </a:endParaRPr>
            </a:p>
          </p:txBody>
        </p:sp>
        <p:sp>
          <p:nvSpPr>
            <p:cNvPr id="153" name="Google Shape;153;p6"/>
            <p:cNvSpPr/>
            <p:nvPr/>
          </p:nvSpPr>
          <p:spPr>
            <a:xfrm rot="5400000">
              <a:off x="2765057" y="520314"/>
              <a:ext cx="190200" cy="228240"/>
            </a:xfrm>
            <a:prstGeom prst="rightArrow">
              <a:avLst>
                <a:gd name="adj1" fmla="val 60000"/>
                <a:gd name="adj2" fmla="val 50000"/>
              </a:avLst>
            </a:prstGeom>
            <a:solidFill>
              <a:srgbClr val="FFD8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6"/>
            <p:cNvSpPr txBox="1"/>
            <p:nvPr/>
          </p:nvSpPr>
          <p:spPr>
            <a:xfrm>
              <a:off x="2791685" y="539334"/>
              <a:ext cx="136944" cy="13314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000" b="0" i="0" u="none" strike="noStrike" cap="none">
                <a:solidFill>
                  <a:schemeClr val="lt1"/>
                </a:solidFill>
                <a:latin typeface="Arial"/>
                <a:ea typeface="Arial"/>
                <a:cs typeface="Arial"/>
                <a:sym typeface="Arial"/>
              </a:endParaRPr>
            </a:p>
          </p:txBody>
        </p:sp>
        <p:sp>
          <p:nvSpPr>
            <p:cNvPr id="155" name="Google Shape;155;p6"/>
            <p:cNvSpPr/>
            <p:nvPr/>
          </p:nvSpPr>
          <p:spPr>
            <a:xfrm>
              <a:off x="2019561" y="761235"/>
              <a:ext cx="1681193" cy="507201"/>
            </a:xfrm>
            <a:prstGeom prst="roundRect">
              <a:avLst>
                <a:gd name="adj" fmla="val 10000"/>
              </a:avLst>
            </a:prstGeom>
            <a:solidFill>
              <a:schemeClr val="lt1"/>
            </a:solidFill>
            <a:ln w="25400" cap="flat" cmpd="sng">
              <a:solidFill>
                <a:srgbClr val="E3A7B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6"/>
            <p:cNvSpPr txBox="1"/>
            <p:nvPr/>
          </p:nvSpPr>
          <p:spPr>
            <a:xfrm>
              <a:off x="2034416" y="776090"/>
              <a:ext cx="1651483" cy="477491"/>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None/>
              </a:pPr>
              <a:r>
                <a:rPr lang="en-US" sz="1400" b="0" i="0" u="none" strike="noStrike" cap="none">
                  <a:solidFill>
                    <a:schemeClr val="lt1"/>
                  </a:solidFill>
                  <a:latin typeface="Arial"/>
                  <a:ea typeface="Arial"/>
                  <a:cs typeface="Arial"/>
                  <a:sym typeface="Arial"/>
                </a:rPr>
                <a:t>Introduce gradual settling-in</a:t>
              </a:r>
              <a:endParaRPr sz="1400" b="0" i="0" u="none" strike="noStrike" cap="none">
                <a:solidFill>
                  <a:schemeClr val="lt1"/>
                </a:solidFill>
                <a:latin typeface="Arial"/>
                <a:ea typeface="Arial"/>
                <a:cs typeface="Arial"/>
                <a:sym typeface="Arial"/>
              </a:endParaRPr>
            </a:p>
          </p:txBody>
        </p:sp>
        <p:sp>
          <p:nvSpPr>
            <p:cNvPr id="157" name="Google Shape;157;p6"/>
            <p:cNvSpPr/>
            <p:nvPr/>
          </p:nvSpPr>
          <p:spPr>
            <a:xfrm rot="5400000">
              <a:off x="2765057" y="1281116"/>
              <a:ext cx="190200" cy="228240"/>
            </a:xfrm>
            <a:prstGeom prst="rightArrow">
              <a:avLst>
                <a:gd name="adj1" fmla="val 60000"/>
                <a:gd name="adj2" fmla="val 50000"/>
              </a:avLst>
            </a:prstGeom>
            <a:solidFill>
              <a:srgbClr val="FFD8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txBox="1"/>
            <p:nvPr/>
          </p:nvSpPr>
          <p:spPr>
            <a:xfrm>
              <a:off x="2791685" y="1300136"/>
              <a:ext cx="136944" cy="13314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000" b="0" i="0" u="none" strike="noStrike" cap="none">
                <a:solidFill>
                  <a:schemeClr val="lt1"/>
                </a:solidFill>
                <a:latin typeface="Arial"/>
                <a:ea typeface="Arial"/>
                <a:cs typeface="Arial"/>
                <a:sym typeface="Arial"/>
              </a:endParaRPr>
            </a:p>
          </p:txBody>
        </p:sp>
        <p:sp>
          <p:nvSpPr>
            <p:cNvPr id="159" name="Google Shape;159;p6"/>
            <p:cNvSpPr/>
            <p:nvPr/>
          </p:nvSpPr>
          <p:spPr>
            <a:xfrm>
              <a:off x="2019561" y="1522036"/>
              <a:ext cx="1681193" cy="507201"/>
            </a:xfrm>
            <a:prstGeom prst="roundRect">
              <a:avLst>
                <a:gd name="adj" fmla="val 10000"/>
              </a:avLst>
            </a:prstGeom>
            <a:solidFill>
              <a:schemeClr val="lt1"/>
            </a:solidFill>
            <a:ln w="25400" cap="flat" cmpd="sng">
              <a:solidFill>
                <a:srgbClr val="E3A7B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6"/>
            <p:cNvSpPr txBox="1"/>
            <p:nvPr/>
          </p:nvSpPr>
          <p:spPr>
            <a:xfrm>
              <a:off x="2034416" y="1536891"/>
              <a:ext cx="1651483" cy="477491"/>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None/>
              </a:pPr>
              <a:r>
                <a:rPr lang="en-US" sz="1400" b="0" i="0" u="none" strike="noStrike" cap="none">
                  <a:solidFill>
                    <a:schemeClr val="lt1"/>
                  </a:solidFill>
                  <a:latin typeface="Arial"/>
                  <a:ea typeface="Arial"/>
                  <a:cs typeface="Arial"/>
                  <a:sym typeface="Arial"/>
                </a:rPr>
                <a:t>Encourage communication</a:t>
              </a:r>
              <a:endParaRPr sz="1400" b="0" i="0" u="none" strike="noStrike" cap="none">
                <a:solidFill>
                  <a:schemeClr val="lt1"/>
                </a:solidFill>
                <a:latin typeface="Arial"/>
                <a:ea typeface="Arial"/>
                <a:cs typeface="Arial"/>
                <a:sym typeface="Arial"/>
              </a:endParaRPr>
            </a:p>
          </p:txBody>
        </p:sp>
        <p:sp>
          <p:nvSpPr>
            <p:cNvPr id="161" name="Google Shape;161;p6"/>
            <p:cNvSpPr/>
            <p:nvPr/>
          </p:nvSpPr>
          <p:spPr>
            <a:xfrm rot="5400000">
              <a:off x="2765057" y="2041918"/>
              <a:ext cx="190200" cy="228240"/>
            </a:xfrm>
            <a:prstGeom prst="rightArrow">
              <a:avLst>
                <a:gd name="adj1" fmla="val 60000"/>
                <a:gd name="adj2" fmla="val 50000"/>
              </a:avLst>
            </a:prstGeom>
            <a:solidFill>
              <a:srgbClr val="FFD8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6"/>
            <p:cNvSpPr txBox="1"/>
            <p:nvPr/>
          </p:nvSpPr>
          <p:spPr>
            <a:xfrm>
              <a:off x="2791685" y="2060938"/>
              <a:ext cx="136944" cy="13314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000" b="0" i="0" u="none" strike="noStrike" cap="none">
                <a:solidFill>
                  <a:schemeClr val="lt1"/>
                </a:solidFill>
                <a:latin typeface="Arial"/>
                <a:ea typeface="Arial"/>
                <a:cs typeface="Arial"/>
                <a:sym typeface="Arial"/>
              </a:endParaRPr>
            </a:p>
          </p:txBody>
        </p:sp>
        <p:sp>
          <p:nvSpPr>
            <p:cNvPr id="163" name="Google Shape;163;p6"/>
            <p:cNvSpPr/>
            <p:nvPr/>
          </p:nvSpPr>
          <p:spPr>
            <a:xfrm>
              <a:off x="2019561" y="2282838"/>
              <a:ext cx="1681193" cy="507201"/>
            </a:xfrm>
            <a:prstGeom prst="roundRect">
              <a:avLst>
                <a:gd name="adj" fmla="val 10000"/>
              </a:avLst>
            </a:prstGeom>
            <a:solidFill>
              <a:schemeClr val="lt1"/>
            </a:solidFill>
            <a:ln w="25400" cap="flat" cmpd="sng">
              <a:solidFill>
                <a:srgbClr val="E3A7B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6"/>
            <p:cNvSpPr txBox="1"/>
            <p:nvPr/>
          </p:nvSpPr>
          <p:spPr>
            <a:xfrm>
              <a:off x="2034416" y="2297693"/>
              <a:ext cx="1651483" cy="477491"/>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None/>
              </a:pPr>
              <a:r>
                <a:rPr lang="en-US" sz="1400" b="0" i="0" u="none" strike="noStrike" cap="none">
                  <a:solidFill>
                    <a:schemeClr val="lt1"/>
                  </a:solidFill>
                  <a:latin typeface="Arial"/>
                  <a:ea typeface="Arial"/>
                  <a:cs typeface="Arial"/>
                  <a:sym typeface="Arial"/>
                </a:rPr>
                <a:t>Support social interaction</a:t>
              </a:r>
              <a:endParaRPr sz="1400" b="0" i="0" u="none" strike="noStrike" cap="none">
                <a:solidFill>
                  <a:schemeClr val="lt1"/>
                </a:solidFill>
                <a:latin typeface="Arial"/>
                <a:ea typeface="Arial"/>
                <a:cs typeface="Arial"/>
                <a:sym typeface="Arial"/>
              </a:endParaRPr>
            </a:p>
          </p:txBody>
        </p:sp>
        <p:sp>
          <p:nvSpPr>
            <p:cNvPr id="165" name="Google Shape;165;p6"/>
            <p:cNvSpPr/>
            <p:nvPr/>
          </p:nvSpPr>
          <p:spPr>
            <a:xfrm rot="5400000">
              <a:off x="2765057" y="2802719"/>
              <a:ext cx="190200" cy="228240"/>
            </a:xfrm>
            <a:prstGeom prst="rightArrow">
              <a:avLst>
                <a:gd name="adj1" fmla="val 60000"/>
                <a:gd name="adj2" fmla="val 50000"/>
              </a:avLst>
            </a:prstGeom>
            <a:solidFill>
              <a:srgbClr val="FFD8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6"/>
            <p:cNvSpPr txBox="1"/>
            <p:nvPr/>
          </p:nvSpPr>
          <p:spPr>
            <a:xfrm>
              <a:off x="2791685" y="2821739"/>
              <a:ext cx="136944" cy="13314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000" b="0" i="0" u="none" strike="noStrike" cap="none">
                <a:solidFill>
                  <a:schemeClr val="lt1"/>
                </a:solidFill>
                <a:latin typeface="Arial"/>
                <a:ea typeface="Arial"/>
                <a:cs typeface="Arial"/>
                <a:sym typeface="Arial"/>
              </a:endParaRPr>
            </a:p>
          </p:txBody>
        </p:sp>
        <p:sp>
          <p:nvSpPr>
            <p:cNvPr id="167" name="Google Shape;167;p6"/>
            <p:cNvSpPr/>
            <p:nvPr/>
          </p:nvSpPr>
          <p:spPr>
            <a:xfrm>
              <a:off x="2019561" y="3043640"/>
              <a:ext cx="1681193" cy="507201"/>
            </a:xfrm>
            <a:prstGeom prst="roundRect">
              <a:avLst>
                <a:gd name="adj" fmla="val 10000"/>
              </a:avLst>
            </a:prstGeom>
            <a:solidFill>
              <a:schemeClr val="lt1"/>
            </a:solidFill>
            <a:ln w="25400" cap="flat" cmpd="sng">
              <a:solidFill>
                <a:srgbClr val="E3A7B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6"/>
            <p:cNvSpPr txBox="1"/>
            <p:nvPr/>
          </p:nvSpPr>
          <p:spPr>
            <a:xfrm>
              <a:off x="2034416" y="3058495"/>
              <a:ext cx="1651483" cy="477491"/>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None/>
              </a:pPr>
              <a:r>
                <a:rPr lang="en-US" sz="1400" b="0" i="0" u="none" strike="noStrike" cap="none">
                  <a:solidFill>
                    <a:schemeClr val="lt1"/>
                  </a:solidFill>
                  <a:latin typeface="Arial"/>
                  <a:ea typeface="Arial"/>
                  <a:cs typeface="Arial"/>
                  <a:sym typeface="Arial"/>
                </a:rPr>
                <a:t>Work in partnership with carers</a:t>
              </a:r>
              <a:endParaRPr sz="1400" b="0" i="0" u="none" strike="noStrike" cap="none">
                <a:solidFill>
                  <a:schemeClr val="lt1"/>
                </a:solidFill>
                <a:latin typeface="Arial"/>
                <a:ea typeface="Arial"/>
                <a:cs typeface="Arial"/>
                <a:sym typeface="Arial"/>
              </a:endParaRPr>
            </a:p>
          </p:txBody>
        </p:sp>
      </p:grpSp>
      <p:pic>
        <p:nvPicPr>
          <p:cNvPr id="169" name="Google Shape;169;p6"/>
          <p:cNvPicPr preferRelativeResize="0"/>
          <p:nvPr/>
        </p:nvPicPr>
        <p:blipFill rotWithShape="1">
          <a:blip r:embed="rId3">
            <a:alphaModFix/>
          </a:blip>
          <a:srcRect/>
          <a:stretch/>
        </p:blipFill>
        <p:spPr>
          <a:xfrm>
            <a:off x="357473" y="0"/>
            <a:ext cx="1513857" cy="51435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7"/>
          <p:cNvSpPr txBox="1">
            <a:spLocks noGrp="1"/>
          </p:cNvSpPr>
          <p:nvPr>
            <p:ph type="title"/>
          </p:nvPr>
        </p:nvSpPr>
        <p:spPr>
          <a:xfrm>
            <a:off x="720000" y="446400"/>
            <a:ext cx="7924270" cy="574326"/>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US" sz="2400"/>
              <a:t>Nature and Nurture in Shona’s Development</a:t>
            </a:r>
            <a:endParaRPr/>
          </a:p>
        </p:txBody>
      </p:sp>
      <p:grpSp>
        <p:nvGrpSpPr>
          <p:cNvPr id="175" name="Google Shape;175;p7"/>
          <p:cNvGrpSpPr/>
          <p:nvPr/>
        </p:nvGrpSpPr>
        <p:grpSpPr>
          <a:xfrm>
            <a:off x="1585089" y="1417561"/>
            <a:ext cx="5484723" cy="2810765"/>
            <a:chOff x="837" y="-134792"/>
            <a:chExt cx="5484723" cy="2810765"/>
          </a:xfrm>
        </p:grpSpPr>
        <p:sp>
          <p:nvSpPr>
            <p:cNvPr id="176" name="Google Shape;176;p7"/>
            <p:cNvSpPr/>
            <p:nvPr/>
          </p:nvSpPr>
          <p:spPr>
            <a:xfrm>
              <a:off x="837" y="174918"/>
              <a:ext cx="2191344" cy="2191344"/>
            </a:xfrm>
            <a:prstGeom prst="ellipse">
              <a:avLst/>
            </a:prstGeom>
            <a:solidFill>
              <a:srgbClr val="E3A7B9"/>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7"/>
            <p:cNvSpPr txBox="1"/>
            <p:nvPr/>
          </p:nvSpPr>
          <p:spPr>
            <a:xfrm>
              <a:off x="321752" y="495833"/>
              <a:ext cx="1549514" cy="1549514"/>
            </a:xfrm>
            <a:prstGeom prst="rect">
              <a:avLst/>
            </a:prstGeom>
            <a:noFill/>
            <a:ln>
              <a:noFill/>
            </a:ln>
          </p:spPr>
          <p:txBody>
            <a:bodyPr spcFirstLastPara="1" wrap="square" lIns="13950" tIns="13950" rIns="13950" bIns="13950" anchor="ctr" anchorCtr="0">
              <a:noAutofit/>
            </a:bodyPr>
            <a:lstStyle/>
            <a:p>
              <a:pPr marL="0" marR="0" lvl="0" indent="0" algn="ctr" rtl="0">
                <a:lnSpc>
                  <a:spcPct val="90000"/>
                </a:lnSpc>
                <a:spcBef>
                  <a:spcPts val="0"/>
                </a:spcBef>
                <a:spcAft>
                  <a:spcPts val="0"/>
                </a:spcAft>
                <a:buNone/>
              </a:pPr>
              <a:r>
                <a:rPr lang="en-US" sz="1100" b="1" i="0" u="none" strike="noStrike" cap="none">
                  <a:solidFill>
                    <a:schemeClr val="lt1"/>
                  </a:solidFill>
                  <a:latin typeface="Arial"/>
                  <a:ea typeface="Arial"/>
                  <a:cs typeface="Arial"/>
                  <a:sym typeface="Arial"/>
                </a:rPr>
                <a:t>Nature (Biological factors)</a:t>
              </a:r>
              <a:endParaRPr/>
            </a:p>
            <a:p>
              <a:pPr marL="0" marR="0" lvl="0" indent="0" algn="ctr" rtl="0">
                <a:lnSpc>
                  <a:spcPct val="90000"/>
                </a:lnSpc>
                <a:spcBef>
                  <a:spcPts val="385"/>
                </a:spcBef>
                <a:spcAft>
                  <a:spcPts val="0"/>
                </a:spcAft>
                <a:buNone/>
              </a:pPr>
              <a:r>
                <a:rPr lang="en-US" sz="1100" b="0" i="0" u="none" strike="noStrike" cap="none">
                  <a:solidFill>
                    <a:schemeClr val="lt1"/>
                  </a:solidFill>
                  <a:latin typeface="Arial"/>
                  <a:ea typeface="Arial"/>
                  <a:cs typeface="Arial"/>
                  <a:sym typeface="Arial"/>
                </a:rPr>
                <a:t>Temperament, hearing, neurological development and individual differences in language acquisition may influence Shona’s behaviour and communication</a:t>
              </a:r>
              <a:endParaRPr sz="1100" b="0" i="0" u="none" strike="noStrike" cap="none">
                <a:solidFill>
                  <a:schemeClr val="lt1"/>
                </a:solidFill>
                <a:latin typeface="Arial"/>
                <a:ea typeface="Arial"/>
                <a:cs typeface="Arial"/>
                <a:sym typeface="Arial"/>
              </a:endParaRPr>
            </a:p>
          </p:txBody>
        </p:sp>
        <p:sp>
          <p:nvSpPr>
            <p:cNvPr id="178" name="Google Shape;178;p7"/>
            <p:cNvSpPr/>
            <p:nvPr/>
          </p:nvSpPr>
          <p:spPr>
            <a:xfrm>
              <a:off x="2021439" y="-134792"/>
              <a:ext cx="1366188" cy="739578"/>
            </a:xfrm>
            <a:prstGeom prst="rightArrow">
              <a:avLst>
                <a:gd name="adj1" fmla="val 60000"/>
                <a:gd name="adj2" fmla="val 50000"/>
              </a:avLst>
            </a:prstGeom>
            <a:solidFill>
              <a:srgbClr val="F3AF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7"/>
            <p:cNvSpPr txBox="1"/>
            <p:nvPr/>
          </p:nvSpPr>
          <p:spPr>
            <a:xfrm>
              <a:off x="2021439" y="13124"/>
              <a:ext cx="1144315" cy="443746"/>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900" b="0" i="0" u="none" strike="noStrike" cap="none">
                <a:solidFill>
                  <a:schemeClr val="lt1"/>
                </a:solidFill>
                <a:latin typeface="Arial"/>
                <a:ea typeface="Arial"/>
                <a:cs typeface="Arial"/>
                <a:sym typeface="Arial"/>
              </a:endParaRPr>
            </a:p>
          </p:txBody>
        </p:sp>
        <p:sp>
          <p:nvSpPr>
            <p:cNvPr id="180" name="Google Shape;180;p7"/>
            <p:cNvSpPr/>
            <p:nvPr/>
          </p:nvSpPr>
          <p:spPr>
            <a:xfrm>
              <a:off x="3294216" y="174918"/>
              <a:ext cx="2191344" cy="2191344"/>
            </a:xfrm>
            <a:prstGeom prst="ellipse">
              <a:avLst/>
            </a:prstGeom>
            <a:solidFill>
              <a:srgbClr val="FECEDC"/>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7"/>
            <p:cNvSpPr txBox="1"/>
            <p:nvPr/>
          </p:nvSpPr>
          <p:spPr>
            <a:xfrm>
              <a:off x="3615131" y="495833"/>
              <a:ext cx="1549514" cy="1549514"/>
            </a:xfrm>
            <a:prstGeom prst="rect">
              <a:avLst/>
            </a:prstGeom>
            <a:noFill/>
            <a:ln>
              <a:noFill/>
            </a:ln>
          </p:spPr>
          <p:txBody>
            <a:bodyPr spcFirstLastPara="1" wrap="square" lIns="13950" tIns="13950" rIns="13950" bIns="13950" anchor="ctr" anchorCtr="0">
              <a:noAutofit/>
            </a:bodyPr>
            <a:lstStyle/>
            <a:p>
              <a:pPr marL="0" marR="0" lvl="0" indent="0" algn="ctr" rtl="0">
                <a:lnSpc>
                  <a:spcPct val="90000"/>
                </a:lnSpc>
                <a:spcBef>
                  <a:spcPts val="0"/>
                </a:spcBef>
                <a:spcAft>
                  <a:spcPts val="0"/>
                </a:spcAft>
                <a:buNone/>
              </a:pPr>
              <a:r>
                <a:rPr lang="en-US" sz="1100" b="1" i="0" u="none" strike="noStrike" cap="none">
                  <a:solidFill>
                    <a:schemeClr val="lt1"/>
                  </a:solidFill>
                  <a:latin typeface="Arial"/>
                  <a:ea typeface="Arial"/>
                  <a:cs typeface="Arial"/>
                  <a:sym typeface="Arial"/>
                </a:rPr>
                <a:t>Nurture (Environmental factors)</a:t>
              </a:r>
              <a:endParaRPr/>
            </a:p>
            <a:p>
              <a:pPr marL="0" marR="0" lvl="0" indent="0" algn="ctr" rtl="0">
                <a:lnSpc>
                  <a:spcPct val="90000"/>
                </a:lnSpc>
                <a:spcBef>
                  <a:spcPts val="385"/>
                </a:spcBef>
                <a:spcAft>
                  <a:spcPts val="0"/>
                </a:spcAft>
                <a:buNone/>
              </a:pPr>
              <a:r>
                <a:rPr lang="en-US" sz="1100" b="0" i="0" u="none" strike="noStrike" cap="none">
                  <a:solidFill>
                    <a:schemeClr val="lt1"/>
                  </a:solidFill>
                  <a:latin typeface="Arial"/>
                  <a:ea typeface="Arial"/>
                  <a:cs typeface="Arial"/>
                  <a:sym typeface="Arial"/>
                </a:rPr>
                <a:t>Family relationships, previous childcare experiences, language exposure, cultural expectations and changes in routine may affect her adjustment.</a:t>
              </a:r>
              <a:endParaRPr sz="1100" b="0" i="0" u="none" strike="noStrike" cap="none">
                <a:solidFill>
                  <a:schemeClr val="lt1"/>
                </a:solidFill>
                <a:latin typeface="Arial"/>
                <a:ea typeface="Arial"/>
                <a:cs typeface="Arial"/>
                <a:sym typeface="Arial"/>
              </a:endParaRPr>
            </a:p>
          </p:txBody>
        </p:sp>
        <p:sp>
          <p:nvSpPr>
            <p:cNvPr id="182" name="Google Shape;182;p7"/>
            <p:cNvSpPr/>
            <p:nvPr/>
          </p:nvSpPr>
          <p:spPr>
            <a:xfrm rot="10800000">
              <a:off x="2098770" y="1936395"/>
              <a:ext cx="1366188" cy="739578"/>
            </a:xfrm>
            <a:prstGeom prst="rightArrow">
              <a:avLst>
                <a:gd name="adj1" fmla="val 60000"/>
                <a:gd name="adj2" fmla="val 50000"/>
              </a:avLst>
            </a:prstGeom>
            <a:solidFill>
              <a:srgbClr val="FECE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7"/>
            <p:cNvSpPr txBox="1"/>
            <p:nvPr/>
          </p:nvSpPr>
          <p:spPr>
            <a:xfrm>
              <a:off x="2320643" y="2084311"/>
              <a:ext cx="1144315" cy="443746"/>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900" b="0" i="0" u="none" strike="noStrike" cap="none">
                <a:solidFill>
                  <a:schemeClr val="lt1"/>
                </a:solidFill>
                <a:latin typeface="Arial"/>
                <a:ea typeface="Arial"/>
                <a:cs typeface="Arial"/>
                <a:sym typeface="Arial"/>
              </a:endParaRPr>
            </a:p>
          </p:txBody>
        </p:sp>
      </p:grpSp>
      <p:pic>
        <p:nvPicPr>
          <p:cNvPr id="184" name="Google Shape;184;p7"/>
          <p:cNvPicPr preferRelativeResize="0"/>
          <p:nvPr/>
        </p:nvPicPr>
        <p:blipFill rotWithShape="1">
          <a:blip r:embed="rId3">
            <a:alphaModFix/>
          </a:blip>
          <a:srcRect/>
          <a:stretch/>
        </p:blipFill>
        <p:spPr>
          <a:xfrm>
            <a:off x="7444234" y="3777878"/>
            <a:ext cx="1359526" cy="136562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8"/>
          <p:cNvSpPr txBox="1">
            <a:spLocks noGrp="1"/>
          </p:cNvSpPr>
          <p:nvPr>
            <p:ph type="title"/>
          </p:nvPr>
        </p:nvSpPr>
        <p:spPr>
          <a:xfrm>
            <a:off x="754912" y="276446"/>
            <a:ext cx="8218966" cy="584791"/>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4500"/>
              <a:buNone/>
            </a:pPr>
            <a:r>
              <a:rPr lang="en-US" sz="2800"/>
              <a:t>Critical Evaluation of Attachment Theory</a:t>
            </a:r>
            <a:endParaRPr/>
          </a:p>
        </p:txBody>
      </p:sp>
      <p:grpSp>
        <p:nvGrpSpPr>
          <p:cNvPr id="190" name="Google Shape;190;p8"/>
          <p:cNvGrpSpPr/>
          <p:nvPr/>
        </p:nvGrpSpPr>
        <p:grpSpPr>
          <a:xfrm>
            <a:off x="851536" y="956929"/>
            <a:ext cx="7653574" cy="3359741"/>
            <a:chOff x="934" y="0"/>
            <a:chExt cx="7653574" cy="3359741"/>
          </a:xfrm>
        </p:grpSpPr>
        <p:sp>
          <p:nvSpPr>
            <p:cNvPr id="191" name="Google Shape;191;p8"/>
            <p:cNvSpPr/>
            <p:nvPr/>
          </p:nvSpPr>
          <p:spPr>
            <a:xfrm>
              <a:off x="934" y="0"/>
              <a:ext cx="2429706" cy="335974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8"/>
            <p:cNvSpPr txBox="1"/>
            <p:nvPr/>
          </p:nvSpPr>
          <p:spPr>
            <a:xfrm>
              <a:off x="934" y="0"/>
              <a:ext cx="2429706" cy="1007922"/>
            </a:xfrm>
            <a:prstGeom prst="rect">
              <a:avLst/>
            </a:prstGeom>
            <a:noFill/>
            <a:ln>
              <a:noFill/>
            </a:ln>
          </p:spPr>
          <p:txBody>
            <a:bodyPr spcFirstLastPara="1" wrap="square" lIns="110475" tIns="110475" rIns="110475" bIns="110475" anchor="ctr" anchorCtr="0">
              <a:noAutofit/>
            </a:bodyPr>
            <a:lstStyle/>
            <a:p>
              <a:pPr marL="0" marR="0" lvl="0" indent="0" algn="ctr" rtl="0">
                <a:lnSpc>
                  <a:spcPct val="90000"/>
                </a:lnSpc>
                <a:spcBef>
                  <a:spcPts val="0"/>
                </a:spcBef>
                <a:spcAft>
                  <a:spcPts val="0"/>
                </a:spcAft>
                <a:buNone/>
              </a:pPr>
              <a:r>
                <a:rPr lang="en-US" sz="2900" b="0" i="0" u="none" strike="noStrike" cap="none">
                  <a:solidFill>
                    <a:srgbClr val="000000"/>
                  </a:solidFill>
                  <a:latin typeface="Arial"/>
                  <a:ea typeface="Arial"/>
                  <a:cs typeface="Arial"/>
                  <a:sym typeface="Arial"/>
                </a:rPr>
                <a:t>Strengths </a:t>
              </a:r>
              <a:endParaRPr sz="2900" b="0" i="0" u="none" strike="noStrike" cap="none">
                <a:solidFill>
                  <a:srgbClr val="000000"/>
                </a:solidFill>
                <a:latin typeface="Arial"/>
                <a:ea typeface="Arial"/>
                <a:cs typeface="Arial"/>
                <a:sym typeface="Arial"/>
              </a:endParaRPr>
            </a:p>
          </p:txBody>
        </p:sp>
        <p:sp>
          <p:nvSpPr>
            <p:cNvPr id="193" name="Google Shape;193;p8"/>
            <p:cNvSpPr/>
            <p:nvPr/>
          </p:nvSpPr>
          <p:spPr>
            <a:xfrm>
              <a:off x="243905" y="1008209"/>
              <a:ext cx="1943764" cy="660054"/>
            </a:xfrm>
            <a:prstGeom prst="roundRect">
              <a:avLst>
                <a:gd name="adj" fmla="val 10000"/>
              </a:avLst>
            </a:prstGeom>
            <a:solidFill>
              <a:schemeClr val="lt1"/>
            </a:solidFill>
            <a:ln w="25400" cap="flat" cmpd="sng">
              <a:solidFill>
                <a:srgbClr val="E6E6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8"/>
            <p:cNvSpPr txBox="1"/>
            <p:nvPr/>
          </p:nvSpPr>
          <p:spPr>
            <a:xfrm>
              <a:off x="263237" y="1027541"/>
              <a:ext cx="1905100" cy="621390"/>
            </a:xfrm>
            <a:prstGeom prst="rect">
              <a:avLst/>
            </a:prstGeom>
            <a:noFill/>
            <a:ln>
              <a:noFill/>
            </a:ln>
          </p:spPr>
          <p:txBody>
            <a:bodyPr spcFirstLastPara="1" wrap="square" lIns="22850" tIns="17125" rIns="22850" bIns="171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lt1"/>
                  </a:solidFill>
                  <a:latin typeface="Arial"/>
                  <a:ea typeface="Arial"/>
                  <a:cs typeface="Arial"/>
                  <a:sym typeface="Arial"/>
                </a:rPr>
                <a:t>Emphasises emotional security and consistent caregiving.</a:t>
              </a:r>
              <a:endParaRPr sz="900" b="0" i="0" u="none" strike="noStrike" cap="none">
                <a:solidFill>
                  <a:schemeClr val="lt1"/>
                </a:solidFill>
                <a:latin typeface="Arial"/>
                <a:ea typeface="Arial"/>
                <a:cs typeface="Arial"/>
                <a:sym typeface="Arial"/>
              </a:endParaRPr>
            </a:p>
          </p:txBody>
        </p:sp>
        <p:sp>
          <p:nvSpPr>
            <p:cNvPr id="195" name="Google Shape;195;p8"/>
            <p:cNvSpPr/>
            <p:nvPr/>
          </p:nvSpPr>
          <p:spPr>
            <a:xfrm>
              <a:off x="243905" y="1769810"/>
              <a:ext cx="1943764" cy="660054"/>
            </a:xfrm>
            <a:prstGeom prst="roundRect">
              <a:avLst>
                <a:gd name="adj" fmla="val 10000"/>
              </a:avLst>
            </a:prstGeom>
            <a:solidFill>
              <a:schemeClr val="lt1"/>
            </a:solidFill>
            <a:ln w="25400" cap="flat" cmpd="sng">
              <a:solidFill>
                <a:srgbClr val="E6E6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8"/>
            <p:cNvSpPr txBox="1"/>
            <p:nvPr/>
          </p:nvSpPr>
          <p:spPr>
            <a:xfrm>
              <a:off x="263237" y="1789142"/>
              <a:ext cx="1905100" cy="621390"/>
            </a:xfrm>
            <a:prstGeom prst="rect">
              <a:avLst/>
            </a:prstGeom>
            <a:noFill/>
            <a:ln>
              <a:noFill/>
            </a:ln>
          </p:spPr>
          <p:txBody>
            <a:bodyPr spcFirstLastPara="1" wrap="square" lIns="22850" tIns="17125" rIns="22850" bIns="171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lt1"/>
                  </a:solidFill>
                  <a:latin typeface="Arial"/>
                  <a:ea typeface="Arial"/>
                  <a:cs typeface="Arial"/>
                  <a:sym typeface="Arial"/>
                </a:rPr>
                <a:t>Supports practical strategies to reduce separation anxiety and encourage exploration.</a:t>
              </a:r>
              <a:endParaRPr sz="900" b="0" i="0" u="none" strike="noStrike" cap="none">
                <a:solidFill>
                  <a:schemeClr val="lt1"/>
                </a:solidFill>
                <a:latin typeface="Arial"/>
                <a:ea typeface="Arial"/>
                <a:cs typeface="Arial"/>
                <a:sym typeface="Arial"/>
              </a:endParaRPr>
            </a:p>
          </p:txBody>
        </p:sp>
        <p:sp>
          <p:nvSpPr>
            <p:cNvPr id="197" name="Google Shape;197;p8"/>
            <p:cNvSpPr/>
            <p:nvPr/>
          </p:nvSpPr>
          <p:spPr>
            <a:xfrm>
              <a:off x="243905" y="2531412"/>
              <a:ext cx="1943764" cy="660054"/>
            </a:xfrm>
            <a:prstGeom prst="roundRect">
              <a:avLst>
                <a:gd name="adj" fmla="val 10000"/>
              </a:avLst>
            </a:prstGeom>
            <a:solidFill>
              <a:schemeClr val="lt1"/>
            </a:solidFill>
            <a:ln w="25400" cap="flat" cmpd="sng">
              <a:solidFill>
                <a:srgbClr val="E6E6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8"/>
            <p:cNvSpPr txBox="1"/>
            <p:nvPr/>
          </p:nvSpPr>
          <p:spPr>
            <a:xfrm>
              <a:off x="263237" y="2550744"/>
              <a:ext cx="1905100" cy="621390"/>
            </a:xfrm>
            <a:prstGeom prst="rect">
              <a:avLst/>
            </a:prstGeom>
            <a:noFill/>
            <a:ln>
              <a:noFill/>
            </a:ln>
          </p:spPr>
          <p:txBody>
            <a:bodyPr spcFirstLastPara="1" wrap="square" lIns="22850" tIns="17125" rIns="22850" bIns="171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lt1"/>
                  </a:solidFill>
                  <a:latin typeface="Arial"/>
                  <a:ea typeface="Arial"/>
                  <a:cs typeface="Arial"/>
                  <a:sym typeface="Arial"/>
                </a:rPr>
                <a:t>Aligns with WHO (2020) guidance on responsive caregiving.</a:t>
              </a:r>
              <a:endParaRPr sz="900" b="0" i="0" u="none" strike="noStrike" cap="none">
                <a:solidFill>
                  <a:schemeClr val="lt1"/>
                </a:solidFill>
                <a:latin typeface="Arial"/>
                <a:ea typeface="Arial"/>
                <a:cs typeface="Arial"/>
                <a:sym typeface="Arial"/>
              </a:endParaRPr>
            </a:p>
          </p:txBody>
        </p:sp>
        <p:sp>
          <p:nvSpPr>
            <p:cNvPr id="199" name="Google Shape;199;p8"/>
            <p:cNvSpPr/>
            <p:nvPr/>
          </p:nvSpPr>
          <p:spPr>
            <a:xfrm>
              <a:off x="2612868" y="0"/>
              <a:ext cx="2429706" cy="335974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8"/>
            <p:cNvSpPr txBox="1"/>
            <p:nvPr/>
          </p:nvSpPr>
          <p:spPr>
            <a:xfrm>
              <a:off x="2612868" y="0"/>
              <a:ext cx="2429706" cy="1007922"/>
            </a:xfrm>
            <a:prstGeom prst="rect">
              <a:avLst/>
            </a:prstGeom>
            <a:noFill/>
            <a:ln>
              <a:noFill/>
            </a:ln>
          </p:spPr>
          <p:txBody>
            <a:bodyPr spcFirstLastPara="1" wrap="square" lIns="110475" tIns="110475" rIns="110475" bIns="110475" anchor="ctr" anchorCtr="0">
              <a:noAutofit/>
            </a:bodyPr>
            <a:lstStyle/>
            <a:p>
              <a:pPr marL="0" marR="0" lvl="0" indent="0" algn="ctr" rtl="0">
                <a:lnSpc>
                  <a:spcPct val="90000"/>
                </a:lnSpc>
                <a:spcBef>
                  <a:spcPts val="0"/>
                </a:spcBef>
                <a:spcAft>
                  <a:spcPts val="0"/>
                </a:spcAft>
                <a:buNone/>
              </a:pPr>
              <a:r>
                <a:rPr lang="en-US" sz="2900" b="0" i="0" u="none" strike="noStrike" cap="none">
                  <a:solidFill>
                    <a:srgbClr val="000000"/>
                  </a:solidFill>
                  <a:latin typeface="Arial"/>
                  <a:ea typeface="Arial"/>
                  <a:cs typeface="Arial"/>
                  <a:sym typeface="Arial"/>
                </a:rPr>
                <a:t>Limitations</a:t>
              </a:r>
              <a:endParaRPr sz="2900" b="0" i="0" u="none" strike="noStrike" cap="none">
                <a:solidFill>
                  <a:srgbClr val="000000"/>
                </a:solidFill>
                <a:latin typeface="Arial"/>
                <a:ea typeface="Arial"/>
                <a:cs typeface="Arial"/>
                <a:sym typeface="Arial"/>
              </a:endParaRPr>
            </a:p>
          </p:txBody>
        </p:sp>
        <p:sp>
          <p:nvSpPr>
            <p:cNvPr id="201" name="Google Shape;201;p8"/>
            <p:cNvSpPr/>
            <p:nvPr/>
          </p:nvSpPr>
          <p:spPr>
            <a:xfrm>
              <a:off x="2855839" y="1008209"/>
              <a:ext cx="1943764" cy="660054"/>
            </a:xfrm>
            <a:prstGeom prst="roundRect">
              <a:avLst>
                <a:gd name="adj" fmla="val 10000"/>
              </a:avLst>
            </a:prstGeom>
            <a:solidFill>
              <a:schemeClr val="lt1"/>
            </a:solidFill>
            <a:ln w="25400" cap="flat" cmpd="sng">
              <a:solidFill>
                <a:srgbClr val="E6E6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8"/>
            <p:cNvSpPr txBox="1"/>
            <p:nvPr/>
          </p:nvSpPr>
          <p:spPr>
            <a:xfrm>
              <a:off x="2875171" y="1027541"/>
              <a:ext cx="1905100" cy="621390"/>
            </a:xfrm>
            <a:prstGeom prst="rect">
              <a:avLst/>
            </a:prstGeom>
            <a:noFill/>
            <a:ln>
              <a:noFill/>
            </a:ln>
          </p:spPr>
          <p:txBody>
            <a:bodyPr spcFirstLastPara="1" wrap="square" lIns="22850" tIns="17125" rIns="22850" bIns="171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lt1"/>
                  </a:solidFill>
                  <a:latin typeface="Arial"/>
                  <a:ea typeface="Arial"/>
                  <a:cs typeface="Arial"/>
                  <a:sym typeface="Arial"/>
                </a:rPr>
                <a:t>May overemphasise early caregiver relationships while overlooking temperament, communication differences and cultural influences.</a:t>
              </a:r>
              <a:endParaRPr sz="900" b="0" i="0" u="none" strike="noStrike" cap="none">
                <a:solidFill>
                  <a:schemeClr val="lt1"/>
                </a:solidFill>
                <a:latin typeface="Arial"/>
                <a:ea typeface="Arial"/>
                <a:cs typeface="Arial"/>
                <a:sym typeface="Arial"/>
              </a:endParaRPr>
            </a:p>
          </p:txBody>
        </p:sp>
        <p:sp>
          <p:nvSpPr>
            <p:cNvPr id="203" name="Google Shape;203;p8"/>
            <p:cNvSpPr/>
            <p:nvPr/>
          </p:nvSpPr>
          <p:spPr>
            <a:xfrm>
              <a:off x="2855839" y="1769810"/>
              <a:ext cx="1943764" cy="660054"/>
            </a:xfrm>
            <a:prstGeom prst="roundRect">
              <a:avLst>
                <a:gd name="adj" fmla="val 10000"/>
              </a:avLst>
            </a:prstGeom>
            <a:solidFill>
              <a:schemeClr val="lt1"/>
            </a:solidFill>
            <a:ln w="25400" cap="flat" cmpd="sng">
              <a:solidFill>
                <a:srgbClr val="E6E6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txBox="1"/>
            <p:nvPr/>
          </p:nvSpPr>
          <p:spPr>
            <a:xfrm>
              <a:off x="2875171" y="1789142"/>
              <a:ext cx="1905100" cy="621390"/>
            </a:xfrm>
            <a:prstGeom prst="rect">
              <a:avLst/>
            </a:prstGeom>
            <a:noFill/>
            <a:ln>
              <a:noFill/>
            </a:ln>
          </p:spPr>
          <p:txBody>
            <a:bodyPr spcFirstLastPara="1" wrap="square" lIns="22850" tIns="17125" rIns="22850" bIns="171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lt1"/>
                  </a:solidFill>
                  <a:latin typeface="Arial"/>
                  <a:ea typeface="Arial"/>
                  <a:cs typeface="Arial"/>
                  <a:sym typeface="Arial"/>
                </a:rPr>
                <a:t>Shona’s behaviour alone cannot confirm an insecure attachment pattern.</a:t>
              </a:r>
              <a:endParaRPr sz="900" b="0" i="0" u="none" strike="noStrike" cap="none">
                <a:solidFill>
                  <a:schemeClr val="lt1"/>
                </a:solidFill>
                <a:latin typeface="Arial"/>
                <a:ea typeface="Arial"/>
                <a:cs typeface="Arial"/>
                <a:sym typeface="Arial"/>
              </a:endParaRPr>
            </a:p>
          </p:txBody>
        </p:sp>
        <p:sp>
          <p:nvSpPr>
            <p:cNvPr id="205" name="Google Shape;205;p8"/>
            <p:cNvSpPr/>
            <p:nvPr/>
          </p:nvSpPr>
          <p:spPr>
            <a:xfrm>
              <a:off x="2855839" y="2531412"/>
              <a:ext cx="1943764" cy="660054"/>
            </a:xfrm>
            <a:prstGeom prst="roundRect">
              <a:avLst>
                <a:gd name="adj" fmla="val 10000"/>
              </a:avLst>
            </a:prstGeom>
            <a:solidFill>
              <a:schemeClr val="lt1"/>
            </a:solidFill>
            <a:ln w="25400" cap="flat" cmpd="sng">
              <a:solidFill>
                <a:srgbClr val="E6E6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txBox="1"/>
            <p:nvPr/>
          </p:nvSpPr>
          <p:spPr>
            <a:xfrm>
              <a:off x="2875171" y="2550744"/>
              <a:ext cx="1905100" cy="621390"/>
            </a:xfrm>
            <a:prstGeom prst="rect">
              <a:avLst/>
            </a:prstGeom>
            <a:noFill/>
            <a:ln>
              <a:noFill/>
            </a:ln>
          </p:spPr>
          <p:txBody>
            <a:bodyPr spcFirstLastPara="1" wrap="square" lIns="22850" tIns="17125" rIns="22850" bIns="171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lt1"/>
                  </a:solidFill>
                  <a:latin typeface="Arial"/>
                  <a:ea typeface="Arial"/>
                  <a:cs typeface="Arial"/>
                  <a:sym typeface="Arial"/>
                </a:rPr>
                <a:t>Limited speech and difficulties with group play may have multiple explanations.</a:t>
              </a:r>
              <a:endParaRPr sz="900" b="0" i="0" u="none" strike="noStrike" cap="none">
                <a:solidFill>
                  <a:schemeClr val="lt1"/>
                </a:solidFill>
                <a:latin typeface="Arial"/>
                <a:ea typeface="Arial"/>
                <a:cs typeface="Arial"/>
                <a:sym typeface="Arial"/>
              </a:endParaRPr>
            </a:p>
          </p:txBody>
        </p:sp>
        <p:sp>
          <p:nvSpPr>
            <p:cNvPr id="207" name="Google Shape;207;p8"/>
            <p:cNvSpPr/>
            <p:nvPr/>
          </p:nvSpPr>
          <p:spPr>
            <a:xfrm>
              <a:off x="5224802" y="0"/>
              <a:ext cx="2429706" cy="3359741"/>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8"/>
            <p:cNvSpPr txBox="1"/>
            <p:nvPr/>
          </p:nvSpPr>
          <p:spPr>
            <a:xfrm>
              <a:off x="5224802" y="0"/>
              <a:ext cx="2429706" cy="1007922"/>
            </a:xfrm>
            <a:prstGeom prst="rect">
              <a:avLst/>
            </a:prstGeom>
            <a:noFill/>
            <a:ln>
              <a:noFill/>
            </a:ln>
          </p:spPr>
          <p:txBody>
            <a:bodyPr spcFirstLastPara="1" wrap="square" lIns="110475" tIns="110475" rIns="110475" bIns="110475" anchor="ctr" anchorCtr="0">
              <a:noAutofit/>
            </a:bodyPr>
            <a:lstStyle/>
            <a:p>
              <a:pPr marL="0" marR="0" lvl="0" indent="0" algn="ctr" rtl="0">
                <a:lnSpc>
                  <a:spcPct val="90000"/>
                </a:lnSpc>
                <a:spcBef>
                  <a:spcPts val="0"/>
                </a:spcBef>
                <a:spcAft>
                  <a:spcPts val="0"/>
                </a:spcAft>
                <a:buNone/>
              </a:pPr>
              <a:r>
                <a:rPr lang="en-US" sz="2900" b="0" i="0" u="none" strike="noStrike" cap="none">
                  <a:solidFill>
                    <a:srgbClr val="000000"/>
                  </a:solidFill>
                  <a:latin typeface="Arial"/>
                  <a:ea typeface="Arial"/>
                  <a:cs typeface="Arial"/>
                  <a:sym typeface="Arial"/>
                </a:rPr>
                <a:t>Implications for practice </a:t>
              </a:r>
              <a:endParaRPr sz="2900" b="0" i="0" u="none" strike="noStrike" cap="none">
                <a:solidFill>
                  <a:srgbClr val="000000"/>
                </a:solidFill>
                <a:latin typeface="Arial"/>
                <a:ea typeface="Arial"/>
                <a:cs typeface="Arial"/>
                <a:sym typeface="Arial"/>
              </a:endParaRPr>
            </a:p>
          </p:txBody>
        </p:sp>
        <p:sp>
          <p:nvSpPr>
            <p:cNvPr id="209" name="Google Shape;209;p8"/>
            <p:cNvSpPr/>
            <p:nvPr/>
          </p:nvSpPr>
          <p:spPr>
            <a:xfrm>
              <a:off x="5467773" y="1008906"/>
              <a:ext cx="1943764" cy="1013007"/>
            </a:xfrm>
            <a:prstGeom prst="roundRect">
              <a:avLst>
                <a:gd name="adj" fmla="val 10000"/>
              </a:avLst>
            </a:prstGeom>
            <a:solidFill>
              <a:schemeClr val="lt1"/>
            </a:solidFill>
            <a:ln w="25400" cap="flat" cmpd="sng">
              <a:solidFill>
                <a:srgbClr val="E6E6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8"/>
            <p:cNvSpPr txBox="1"/>
            <p:nvPr/>
          </p:nvSpPr>
          <p:spPr>
            <a:xfrm>
              <a:off x="5497443" y="1038576"/>
              <a:ext cx="1884424" cy="953667"/>
            </a:xfrm>
            <a:prstGeom prst="rect">
              <a:avLst/>
            </a:prstGeom>
            <a:noFill/>
            <a:ln>
              <a:noFill/>
            </a:ln>
          </p:spPr>
          <p:txBody>
            <a:bodyPr spcFirstLastPara="1" wrap="square" lIns="22850" tIns="17125" rIns="22850" bIns="171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lt1"/>
                  </a:solidFill>
                  <a:latin typeface="Arial"/>
                  <a:ea typeface="Arial"/>
                  <a:cs typeface="Arial"/>
                  <a:sym typeface="Arial"/>
                </a:rPr>
                <a:t>Combine attachment theory with observation, family consultation and developmental assessment.</a:t>
              </a:r>
              <a:endParaRPr sz="900" b="0" i="0" u="none" strike="noStrike" cap="none">
                <a:solidFill>
                  <a:schemeClr val="lt1"/>
                </a:solidFill>
                <a:latin typeface="Arial"/>
                <a:ea typeface="Arial"/>
                <a:cs typeface="Arial"/>
                <a:sym typeface="Arial"/>
              </a:endParaRPr>
            </a:p>
          </p:txBody>
        </p:sp>
        <p:sp>
          <p:nvSpPr>
            <p:cNvPr id="211" name="Google Shape;211;p8"/>
            <p:cNvSpPr/>
            <p:nvPr/>
          </p:nvSpPr>
          <p:spPr>
            <a:xfrm>
              <a:off x="5467773" y="2177761"/>
              <a:ext cx="1943764" cy="1013007"/>
            </a:xfrm>
            <a:prstGeom prst="roundRect">
              <a:avLst>
                <a:gd name="adj" fmla="val 10000"/>
              </a:avLst>
            </a:prstGeom>
            <a:solidFill>
              <a:schemeClr val="lt1"/>
            </a:solidFill>
            <a:ln w="25400" cap="flat" cmpd="sng">
              <a:solidFill>
                <a:srgbClr val="E6E6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8"/>
            <p:cNvSpPr txBox="1"/>
            <p:nvPr/>
          </p:nvSpPr>
          <p:spPr>
            <a:xfrm>
              <a:off x="5497443" y="2207431"/>
              <a:ext cx="1884424" cy="953667"/>
            </a:xfrm>
            <a:prstGeom prst="rect">
              <a:avLst/>
            </a:prstGeom>
            <a:noFill/>
            <a:ln>
              <a:noFill/>
            </a:ln>
          </p:spPr>
          <p:txBody>
            <a:bodyPr spcFirstLastPara="1" wrap="square" lIns="22850" tIns="17125" rIns="22850" bIns="171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lt1"/>
                  </a:solidFill>
                  <a:latin typeface="Arial"/>
                  <a:ea typeface="Arial"/>
                  <a:cs typeface="Arial"/>
                  <a:sym typeface="Arial"/>
                </a:rPr>
                <a:t>Seek advice from relevant professionals if concerns persist, such as a speech and language therapist or health visitor.</a:t>
              </a:r>
              <a:endParaRPr sz="900" b="0" i="0" u="none" strike="noStrike" cap="none">
                <a:solidFill>
                  <a:schemeClr val="lt1"/>
                </a:solidFill>
                <a:latin typeface="Arial"/>
                <a:ea typeface="Arial"/>
                <a:cs typeface="Arial"/>
                <a:sym typeface="Arial"/>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9"/>
          <p:cNvSpPr txBox="1">
            <a:spLocks noGrp="1"/>
          </p:cNvSpPr>
          <p:nvPr>
            <p:ph type="title"/>
          </p:nvPr>
        </p:nvSpPr>
        <p:spPr>
          <a:xfrm>
            <a:off x="893134" y="372762"/>
            <a:ext cx="7676707" cy="8418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4500"/>
              <a:buNone/>
            </a:pPr>
            <a:r>
              <a:rPr lang="en-US" sz="2800"/>
              <a:t>Conclusion </a:t>
            </a:r>
            <a:endParaRPr sz="2800"/>
          </a:p>
        </p:txBody>
      </p:sp>
      <p:sp>
        <p:nvSpPr>
          <p:cNvPr id="218" name="Google Shape;218;p9"/>
          <p:cNvSpPr txBox="1">
            <a:spLocks noGrp="1"/>
          </p:cNvSpPr>
          <p:nvPr>
            <p:ph type="subTitle" idx="1"/>
          </p:nvPr>
        </p:nvSpPr>
        <p:spPr>
          <a:xfrm>
            <a:off x="404037" y="1297172"/>
            <a:ext cx="8165804" cy="3083442"/>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600"/>
              <a:buNone/>
            </a:pPr>
            <a:r>
              <a:rPr lang="en-US" sz="1400"/>
              <a:t>        Bowlby's Attachment Theory can be used to understand why Shona is looking for reassurance, emotional security and supportive relationships. The consistent key person, easing into the setting, the use of communication support and the gradual introduction of social activities may support her emotional, social and cognitive development. But the principles of good practice must consider nature and nurture. By observing Shona as a person, working with her carers and monitoring her progress, nursery practitioners can provide responsive and inclusive support that will lead to Shona's wellbeing.</a:t>
            </a:r>
            <a:endParaRPr sz="1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0"/>
          <p:cNvSpPr txBox="1">
            <a:spLocks noGrp="1"/>
          </p:cNvSpPr>
          <p:nvPr>
            <p:ph type="title"/>
          </p:nvPr>
        </p:nvSpPr>
        <p:spPr>
          <a:xfrm>
            <a:off x="893134" y="372762"/>
            <a:ext cx="7676707" cy="8418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4500"/>
              <a:buNone/>
            </a:pPr>
            <a:r>
              <a:rPr lang="en-US" sz="2800"/>
              <a:t>References  </a:t>
            </a:r>
            <a:endParaRPr sz="2800"/>
          </a:p>
        </p:txBody>
      </p:sp>
      <p:sp>
        <p:nvSpPr>
          <p:cNvPr id="224" name="Google Shape;224;p10"/>
          <p:cNvSpPr txBox="1">
            <a:spLocks noGrp="1"/>
          </p:cNvSpPr>
          <p:nvPr>
            <p:ph type="subTitle" idx="1"/>
          </p:nvPr>
        </p:nvSpPr>
        <p:spPr>
          <a:xfrm>
            <a:off x="797441" y="1174482"/>
            <a:ext cx="7868092" cy="373776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600"/>
              <a:buNone/>
            </a:pPr>
            <a:r>
              <a:rPr lang="en-US" sz="1000">
                <a:latin typeface="Arial"/>
                <a:ea typeface="Arial"/>
                <a:cs typeface="Arial"/>
                <a:sym typeface="Arial"/>
              </a:rPr>
              <a:t>Behrens, K.Y., Jones-Mason, K. and Forslund, T. (2025). John Bowlby’s theory of attachment and separation: Revisiting his original visions after 50+ years, what we know today, and where to go from here? </a:t>
            </a:r>
            <a:r>
              <a:rPr lang="en-US" sz="1000" i="1">
                <a:latin typeface="Arial"/>
                <a:ea typeface="Arial"/>
                <a:cs typeface="Arial"/>
                <a:sym typeface="Arial"/>
              </a:rPr>
              <a:t>Attachment &amp; Human Development</a:t>
            </a:r>
            <a:r>
              <a:rPr lang="en-US" sz="1000">
                <a:latin typeface="Arial"/>
                <a:ea typeface="Arial"/>
                <a:cs typeface="Arial"/>
                <a:sym typeface="Arial"/>
              </a:rPr>
              <a:t>, 27(5), pp.657–661. doi:10.1080/14616734.2025.2550829.</a:t>
            </a:r>
            <a:endParaRPr/>
          </a:p>
          <a:p>
            <a:pPr marL="0" lvl="0" indent="0" algn="just" rtl="0">
              <a:lnSpc>
                <a:spcPct val="100000"/>
              </a:lnSpc>
              <a:spcBef>
                <a:spcPts val="800"/>
              </a:spcBef>
              <a:spcAft>
                <a:spcPts val="0"/>
              </a:spcAft>
              <a:buSzPts val="1600"/>
              <a:buNone/>
            </a:pPr>
            <a:r>
              <a:rPr lang="en-US" sz="1000">
                <a:latin typeface="Arial"/>
                <a:ea typeface="Arial"/>
                <a:cs typeface="Arial"/>
                <a:sym typeface="Arial"/>
              </a:rPr>
              <a:t>Berlin, L.J. (2021). The value added of attachment theory, research, and intervention for US child care and early childhood education: Reflecting and carrying forward the legacy of Edward Zigler. </a:t>
            </a:r>
            <a:r>
              <a:rPr lang="en-US" sz="1000" i="1">
                <a:latin typeface="Arial"/>
                <a:ea typeface="Arial"/>
                <a:cs typeface="Arial"/>
                <a:sym typeface="Arial"/>
              </a:rPr>
              <a:t>Development and Psychopathology</a:t>
            </a:r>
            <a:r>
              <a:rPr lang="en-US" sz="1000">
                <a:latin typeface="Arial"/>
                <a:ea typeface="Arial"/>
                <a:cs typeface="Arial"/>
                <a:sym typeface="Arial"/>
              </a:rPr>
              <a:t>, 33(2), pp.1–9. doi:10.1017/s0954579420001571.</a:t>
            </a:r>
            <a:endParaRPr/>
          </a:p>
          <a:p>
            <a:pPr marL="0" lvl="0" indent="0" algn="just" rtl="0">
              <a:lnSpc>
                <a:spcPct val="100000"/>
              </a:lnSpc>
              <a:spcBef>
                <a:spcPts val="800"/>
              </a:spcBef>
              <a:spcAft>
                <a:spcPts val="0"/>
              </a:spcAft>
              <a:buSzPts val="1600"/>
              <a:buNone/>
            </a:pPr>
            <a:r>
              <a:rPr lang="en-US" sz="1000">
                <a:latin typeface="Arial"/>
                <a:ea typeface="Arial"/>
                <a:cs typeface="Arial"/>
                <a:sym typeface="Arial"/>
              </a:rPr>
              <a:t>Bosmans, G., Van Vlierberghe, L., Bakermans-Kranenburg, M.J., Kobak, R., Hermans, D. and van IJzendoorn, M.H. (2022). A learning theory approach to attachment theory: Exploring clinical applications. </a:t>
            </a:r>
            <a:r>
              <a:rPr lang="en-US" sz="1000" i="1">
                <a:latin typeface="Arial"/>
                <a:ea typeface="Arial"/>
                <a:cs typeface="Arial"/>
                <a:sym typeface="Arial"/>
              </a:rPr>
              <a:t>Clinical Child and Family Psychology Review</a:t>
            </a:r>
            <a:r>
              <a:rPr lang="en-US" sz="1000">
                <a:latin typeface="Arial"/>
                <a:ea typeface="Arial"/>
                <a:cs typeface="Arial"/>
                <a:sym typeface="Arial"/>
              </a:rPr>
              <a:t>, [online] 25(3), pp.591–612. doi:10.1007/s10567-021-00377-x.</a:t>
            </a:r>
            <a:endParaRPr/>
          </a:p>
          <a:p>
            <a:pPr marL="0" lvl="0" indent="0" algn="just" rtl="0">
              <a:lnSpc>
                <a:spcPct val="100000"/>
              </a:lnSpc>
              <a:spcBef>
                <a:spcPts val="800"/>
              </a:spcBef>
              <a:spcAft>
                <a:spcPts val="0"/>
              </a:spcAft>
              <a:buSzPts val="1600"/>
              <a:buNone/>
            </a:pPr>
            <a:r>
              <a:rPr lang="en-US" sz="1000">
                <a:latin typeface="Arial"/>
                <a:ea typeface="Arial"/>
                <a:cs typeface="Arial"/>
                <a:sym typeface="Arial"/>
              </a:rPr>
              <a:t>Forslund, T., Hammarlund, M. and Granqvist, P. (2021). Admissibility of attachment theory, research and assessments in child custody decision</a:t>
            </a:r>
            <a:r>
              <a:rPr lang="en-US" sz="1000">
                <a:latin typeface="Cambria Math"/>
                <a:ea typeface="Cambria Math"/>
                <a:cs typeface="Cambria Math"/>
                <a:sym typeface="Cambria Math"/>
              </a:rPr>
              <a:t>‐</a:t>
            </a:r>
            <a:r>
              <a:rPr lang="en-US" sz="1000">
                <a:latin typeface="Arial"/>
                <a:ea typeface="Arial"/>
                <a:cs typeface="Arial"/>
                <a:sym typeface="Arial"/>
              </a:rPr>
              <a:t>making? Yes and no! </a:t>
            </a:r>
            <a:r>
              <a:rPr lang="en-US" sz="1000" i="1">
                <a:latin typeface="Arial"/>
                <a:ea typeface="Arial"/>
                <a:cs typeface="Arial"/>
                <a:sym typeface="Arial"/>
              </a:rPr>
              <a:t>New Directions for Child and Adolescent Development</a:t>
            </a:r>
            <a:r>
              <a:rPr lang="en-US" sz="1000">
                <a:latin typeface="Arial"/>
                <a:ea typeface="Arial"/>
                <a:cs typeface="Arial"/>
                <a:sym typeface="Arial"/>
              </a:rPr>
              <a:t>, 2021(180), pp.125–140. doi:10.1002/cad.20447.</a:t>
            </a:r>
            <a:endParaRPr/>
          </a:p>
          <a:p>
            <a:pPr marL="0" lvl="0" indent="0" algn="just" rtl="0">
              <a:lnSpc>
                <a:spcPct val="100000"/>
              </a:lnSpc>
              <a:spcBef>
                <a:spcPts val="800"/>
              </a:spcBef>
              <a:spcAft>
                <a:spcPts val="0"/>
              </a:spcAft>
              <a:buSzPts val="1600"/>
              <a:buNone/>
            </a:pPr>
            <a:r>
              <a:rPr lang="en-US" sz="1000">
                <a:latin typeface="Arial"/>
                <a:ea typeface="Arial"/>
                <a:cs typeface="Arial"/>
                <a:sym typeface="Arial"/>
              </a:rPr>
              <a:t>Harlow, E. (2021). Attachment theory: Developments, debates and recent applications in social work, social care and education. </a:t>
            </a:r>
            <a:r>
              <a:rPr lang="en-US" sz="1000" i="1">
                <a:latin typeface="Arial"/>
                <a:ea typeface="Arial"/>
                <a:cs typeface="Arial"/>
                <a:sym typeface="Arial"/>
              </a:rPr>
              <a:t>Journal of Social Work Practice</a:t>
            </a:r>
            <a:r>
              <a:rPr lang="en-US" sz="1000">
                <a:latin typeface="Arial"/>
                <a:ea typeface="Arial"/>
                <a:cs typeface="Arial"/>
                <a:sym typeface="Arial"/>
              </a:rPr>
              <a:t>, [online] 35(1), pp.79–91. doi:10.1080/02650533.2019.1700493.</a:t>
            </a:r>
            <a:endParaRPr/>
          </a:p>
          <a:p>
            <a:pPr marL="0" lvl="0" indent="0" algn="just" rtl="0">
              <a:lnSpc>
                <a:spcPct val="100000"/>
              </a:lnSpc>
              <a:spcBef>
                <a:spcPts val="800"/>
              </a:spcBef>
              <a:spcAft>
                <a:spcPts val="0"/>
              </a:spcAft>
              <a:buSzPts val="1600"/>
              <a:buNone/>
            </a:pPr>
            <a:r>
              <a:rPr lang="en-US" sz="1000">
                <a:latin typeface="Arial"/>
                <a:ea typeface="Arial"/>
                <a:cs typeface="Arial"/>
                <a:sym typeface="Arial"/>
              </a:rPr>
              <a:t>MISIRLI, G. and Karakuş, Ö. (2023). Grief in children within the framework of attachment theory. </a:t>
            </a:r>
            <a:r>
              <a:rPr lang="en-US" sz="1000" i="1">
                <a:latin typeface="Arial"/>
                <a:ea typeface="Arial"/>
                <a:cs typeface="Arial"/>
                <a:sym typeface="Arial"/>
              </a:rPr>
              <a:t>Psikiyatride Guncel Yaklasimlar - Current Approaches in Psychiatry</a:t>
            </a:r>
            <a:r>
              <a:rPr lang="en-US" sz="1000">
                <a:latin typeface="Arial"/>
                <a:ea typeface="Arial"/>
                <a:cs typeface="Arial"/>
                <a:sym typeface="Arial"/>
              </a:rPr>
              <a:t>, 16(1), pp.126–137. doi:10.18863/pgy.1243304.</a:t>
            </a:r>
            <a:endParaRPr/>
          </a:p>
          <a:p>
            <a:pPr marL="0" lvl="0" indent="0" algn="just" rtl="0">
              <a:lnSpc>
                <a:spcPct val="100000"/>
              </a:lnSpc>
              <a:spcBef>
                <a:spcPts val="800"/>
              </a:spcBef>
              <a:spcAft>
                <a:spcPts val="0"/>
              </a:spcAft>
              <a:buSzPts val="1600"/>
              <a:buNone/>
            </a:pPr>
            <a:r>
              <a:rPr lang="en-US" sz="1000">
                <a:latin typeface="Arial"/>
                <a:ea typeface="Arial"/>
                <a:cs typeface="Arial"/>
                <a:sym typeface="Arial"/>
              </a:rPr>
              <a:t>Twohig, A., Lyne, J. and McNicholas, F. (2024). Attachment theory: Survival, trauma, and war through the eyes of Bowlby. </a:t>
            </a:r>
            <a:r>
              <a:rPr lang="en-US" sz="1000" i="1">
                <a:latin typeface="Arial"/>
                <a:ea typeface="Arial"/>
                <a:cs typeface="Arial"/>
                <a:sym typeface="Arial"/>
              </a:rPr>
              <a:t>Irish journal of psychological medicine</a:t>
            </a:r>
            <a:r>
              <a:rPr lang="en-US" sz="1000">
                <a:latin typeface="Arial"/>
                <a:ea typeface="Arial"/>
                <a:cs typeface="Arial"/>
                <a:sym typeface="Arial"/>
              </a:rPr>
              <a:t>, 41(3), pp.1–3. doi:10.1017/ipm.2024.12.</a:t>
            </a:r>
            <a:endParaRPr/>
          </a:p>
          <a:p>
            <a:pPr marL="0" lvl="0" indent="0" algn="just" rtl="0">
              <a:lnSpc>
                <a:spcPct val="100000"/>
              </a:lnSpc>
              <a:spcBef>
                <a:spcPts val="800"/>
              </a:spcBef>
              <a:spcAft>
                <a:spcPts val="0"/>
              </a:spcAft>
              <a:buSzPts val="1600"/>
              <a:buNone/>
            </a:pPr>
            <a:r>
              <a:rPr lang="en-US" sz="1000">
                <a:latin typeface="Arial"/>
                <a:ea typeface="Arial"/>
                <a:cs typeface="Arial"/>
                <a:sym typeface="Arial"/>
              </a:rPr>
              <a:t>World Health Organization (2026). </a:t>
            </a:r>
            <a:r>
              <a:rPr lang="en-US" sz="1000" i="1">
                <a:latin typeface="Arial"/>
                <a:ea typeface="Arial"/>
                <a:cs typeface="Arial"/>
                <a:sym typeface="Arial"/>
              </a:rPr>
              <a:t>World health organization</a:t>
            </a:r>
            <a:r>
              <a:rPr lang="en-US" sz="1000">
                <a:latin typeface="Arial"/>
                <a:ea typeface="Arial"/>
                <a:cs typeface="Arial"/>
                <a:sym typeface="Arial"/>
              </a:rPr>
              <a:t>. [online] Who.int. Available at: https://www.who.int/ [Accessed 13 Oct. 2026].</a:t>
            </a:r>
            <a:endParaRPr/>
          </a:p>
          <a:p>
            <a:pPr marL="0" lvl="0" indent="0" algn="just" rtl="0">
              <a:lnSpc>
                <a:spcPct val="150000"/>
              </a:lnSpc>
              <a:spcBef>
                <a:spcPts val="800"/>
              </a:spcBef>
              <a:spcAft>
                <a:spcPts val="800"/>
              </a:spcAft>
              <a:buSzPts val="1600"/>
              <a:buNone/>
            </a:pPr>
            <a:r>
              <a:rPr lang="en-US" sz="1100">
                <a:latin typeface="Arial"/>
                <a:ea typeface="Arial"/>
                <a:cs typeface="Arial"/>
                <a:sym typeface="Arial"/>
              </a:rPr>
              <a:t> </a:t>
            </a:r>
            <a:endParaRPr sz="11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Psychopathology: Behavioral Disorder by Slidesgo">
  <a:themeElements>
    <a:clrScheme name="Simple Light">
      <a:dk1>
        <a:srgbClr val="2A2C4F"/>
      </a:dk1>
      <a:lt1>
        <a:srgbClr val="FFFFFF"/>
      </a:lt1>
      <a:dk2>
        <a:srgbClr val="5A6DFF"/>
      </a:dk2>
      <a:lt2>
        <a:srgbClr val="9AA5FF"/>
      </a:lt2>
      <a:accent1>
        <a:srgbClr val="FFB9D0"/>
      </a:accent1>
      <a:accent2>
        <a:srgbClr val="FFFFFF"/>
      </a:accent2>
      <a:accent3>
        <a:srgbClr val="FFFFFF"/>
      </a:accent3>
      <a:accent4>
        <a:srgbClr val="FFFFFF"/>
      </a:accent4>
      <a:accent5>
        <a:srgbClr val="FFFFFF"/>
      </a:accent5>
      <a:accent6>
        <a:srgbClr val="FFFFFF"/>
      </a:accent6>
      <a:hlink>
        <a:srgbClr val="15152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2202</Words>
  <Application>Microsoft Office PowerPoint</Application>
  <PresentationFormat>On-screen Show (16:9)</PresentationFormat>
  <Paragraphs>79</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Archivo Black</vt:lpstr>
      <vt:lpstr>Cambria Math</vt:lpstr>
      <vt:lpstr>Lato</vt:lpstr>
      <vt:lpstr>Psychopathology: Behavioral Disorder by Slidesgo</vt:lpstr>
      <vt:lpstr>Psychology in Health and Social care  Module Code: LCHS4010</vt:lpstr>
      <vt:lpstr>Applying Bowlby’s Attachment Theory to Shona’s Early Childhood Development</vt:lpstr>
      <vt:lpstr>Introduction </vt:lpstr>
      <vt:lpstr>Background of the Case </vt:lpstr>
      <vt:lpstr>Definition and Key Concepts of Attachment Theory</vt:lpstr>
      <vt:lpstr>Applying Bowlby’s Attachment Theory</vt:lpstr>
      <vt:lpstr>Practical Strategies to Support </vt:lpstr>
      <vt:lpstr>Nature and Nurture in Shona’s Development</vt:lpstr>
      <vt:lpstr>Critical Evaluation of Attachment Theory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Marina Daring</dc:creator>
  <cp:lastModifiedBy>Talent Care Education</cp:lastModifiedBy>
  <cp:revision>1</cp:revision>
  <dcterms:modified xsi:type="dcterms:W3CDTF">2026-10-26T17:32:13Z</dcterms:modified>
</cp:coreProperties>
</file>