
<file path=[Content_Types].xml><?xml version="1.0" encoding="utf-8"?>
<Types xmlns="http://schemas.openxmlformats.org/package/2006/content-types">
  <Default Extension="png" ContentType="image/png"/>
  <Default Extension="svg" ContentType="image/svg+xml"/>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 id="2147483672" r:id="rId6"/>
  </p:sldMasterIdLst>
  <p:notesMasterIdLst>
    <p:notesMasterId r:id="rId24"/>
  </p:notesMasterIdLst>
  <p:sldIdLst>
    <p:sldId id="256" r:id="rId7"/>
    <p:sldId id="257" r:id="rId8"/>
    <p:sldId id="262" r:id="rId9"/>
    <p:sldId id="259" r:id="rId10"/>
    <p:sldId id="260" r:id="rId11"/>
    <p:sldId id="280" r:id="rId12"/>
    <p:sldId id="261" r:id="rId13"/>
    <p:sldId id="264" r:id="rId14"/>
    <p:sldId id="266" r:id="rId15"/>
    <p:sldId id="271" r:id="rId16"/>
    <p:sldId id="274" r:id="rId17"/>
    <p:sldId id="273" r:id="rId18"/>
    <p:sldId id="265" r:id="rId19"/>
    <p:sldId id="267" r:id="rId20"/>
    <p:sldId id="263" r:id="rId21"/>
    <p:sldId id="279" r:id="rId22"/>
    <p:sldId id="272"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CC"/>
    <a:srgbClr val="808080"/>
    <a:srgbClr val="FFCC00"/>
    <a:srgbClr val="00FFFF"/>
    <a:srgbClr val="FF3300"/>
    <a:srgbClr val="339933"/>
    <a:srgbClr val="FF33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0CD75E-5307-41A4-DCFA-C6CEA3511868}" v="42" dt="2020-09-03T12:24:08.035"/>
    <p1510:client id="{905315D9-0E66-433C-1E50-87E5121F5F5C}" v="10" dt="2020-09-03T12:26:28.0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p:scale>
          <a:sx n="30" d="100"/>
          <a:sy n="30" d="100"/>
        </p:scale>
        <p:origin x="1418" y="742"/>
      </p:cViewPr>
      <p:guideLst/>
    </p:cSldViewPr>
  </p:slideViewPr>
  <p:notesTextViewPr>
    <p:cViewPr>
      <p:scale>
        <a:sx n="1" d="1"/>
        <a:sy n="1" d="1"/>
      </p:scale>
      <p:origin x="0" y="0"/>
    </p:cViewPr>
  </p:notesTextViewPr>
  <p:notesViewPr>
    <p:cSldViewPr snapToGrid="0">
      <p:cViewPr varScale="1">
        <p:scale>
          <a:sx n="48" d="100"/>
          <a:sy n="48" d="100"/>
        </p:scale>
        <p:origin x="2196" y="1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presProps" Target="presProps.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notesMaster" Target="notesMasters/notesMaster1.xml"/><Relationship Id="rId32"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tableStyles" Target="tableStyles.xml"/><Relationship Id="rId10" Type="http://schemas.openxmlformats.org/officeDocument/2006/relationships/slide" Target="slides/slide4.xml"/><Relationship Id="rId19" Type="http://schemas.openxmlformats.org/officeDocument/2006/relationships/slide" Target="slides/slide13.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herine Morgan" userId="S::c.morgan@uwtsd.ac.uk::35048f38-7f06-4d34-924e-c19b9e3dcaf3" providerId="AD" clId="Web-{905315D9-0E66-433C-1E50-87E5121F5F5C}"/>
    <pc:docChg chg="modSld">
      <pc:chgData name="Catherine Morgan" userId="S::c.morgan@uwtsd.ac.uk::35048f38-7f06-4d34-924e-c19b9e3dcaf3" providerId="AD" clId="Web-{905315D9-0E66-433C-1E50-87E5121F5F5C}" dt="2020-09-03T12:26:28.001" v="8" actId="20577"/>
      <pc:docMkLst>
        <pc:docMk/>
      </pc:docMkLst>
      <pc:sldChg chg="modSp">
        <pc:chgData name="Catherine Morgan" userId="S::c.morgan@uwtsd.ac.uk::35048f38-7f06-4d34-924e-c19b9e3dcaf3" providerId="AD" clId="Web-{905315D9-0E66-433C-1E50-87E5121F5F5C}" dt="2020-09-03T12:26:28.001" v="8" actId="20577"/>
        <pc:sldMkLst>
          <pc:docMk/>
          <pc:sldMk cId="248974990" sldId="257"/>
        </pc:sldMkLst>
        <pc:spChg chg="mod">
          <ac:chgData name="Catherine Morgan" userId="S::c.morgan@uwtsd.ac.uk::35048f38-7f06-4d34-924e-c19b9e3dcaf3" providerId="AD" clId="Web-{905315D9-0E66-433C-1E50-87E5121F5F5C}" dt="2020-09-03T12:26:28.001" v="8" actId="20577"/>
          <ac:spMkLst>
            <pc:docMk/>
            <pc:sldMk cId="248974990" sldId="257"/>
            <ac:spMk id="3" creationId="{58739643-254C-4E7E-9A7C-2970AF6D0BE9}"/>
          </ac:spMkLst>
        </pc:spChg>
      </pc:sldChg>
    </pc:docChg>
  </pc:docChgLst>
  <pc:docChgLst>
    <pc:chgData name="Catherine Morgan" userId="S::c.morgan@uwtsd.ac.uk::35048f38-7f06-4d34-924e-c19b9e3dcaf3" providerId="AD" clId="Web-{420CD75E-5307-41A4-DCFA-C6CEA3511868}"/>
    <pc:docChg chg="delSld modSld">
      <pc:chgData name="Catherine Morgan" userId="S::c.morgan@uwtsd.ac.uk::35048f38-7f06-4d34-924e-c19b9e3dcaf3" providerId="AD" clId="Web-{420CD75E-5307-41A4-DCFA-C6CEA3511868}" dt="2020-09-03T12:24:08.035" v="40" actId="1076"/>
      <pc:docMkLst>
        <pc:docMk/>
      </pc:docMkLst>
      <pc:sldChg chg="addSp modSp">
        <pc:chgData name="Catherine Morgan" userId="S::c.morgan@uwtsd.ac.uk::35048f38-7f06-4d34-924e-c19b9e3dcaf3" providerId="AD" clId="Web-{420CD75E-5307-41A4-DCFA-C6CEA3511868}" dt="2020-09-03T12:24:08.035" v="40" actId="1076"/>
        <pc:sldMkLst>
          <pc:docMk/>
          <pc:sldMk cId="248974990" sldId="257"/>
        </pc:sldMkLst>
        <pc:spChg chg="add mod">
          <ac:chgData name="Catherine Morgan" userId="S::c.morgan@uwtsd.ac.uk::35048f38-7f06-4d34-924e-c19b9e3dcaf3" providerId="AD" clId="Web-{420CD75E-5307-41A4-DCFA-C6CEA3511868}" dt="2020-09-03T12:24:01.708" v="39" actId="14100"/>
          <ac:spMkLst>
            <pc:docMk/>
            <pc:sldMk cId="248974990" sldId="257"/>
            <ac:spMk id="3" creationId="{58739643-254C-4E7E-9A7C-2970AF6D0BE9}"/>
          </ac:spMkLst>
        </pc:spChg>
        <pc:picChg chg="mod">
          <ac:chgData name="Catherine Morgan" userId="S::c.morgan@uwtsd.ac.uk::35048f38-7f06-4d34-924e-c19b9e3dcaf3" providerId="AD" clId="Web-{420CD75E-5307-41A4-DCFA-C6CEA3511868}" dt="2020-09-03T12:24:08.035" v="40" actId="1076"/>
          <ac:picMkLst>
            <pc:docMk/>
            <pc:sldMk cId="248974990" sldId="257"/>
            <ac:picMk id="5" creationId="{FF177843-B0D6-4ADD-A941-753F722606E1}"/>
          </ac:picMkLst>
        </pc:picChg>
      </pc:sldChg>
      <pc:sldChg chg="del">
        <pc:chgData name="Catherine Morgan" userId="S::c.morgan@uwtsd.ac.uk::35048f38-7f06-4d34-924e-c19b9e3dcaf3" providerId="AD" clId="Web-{420CD75E-5307-41A4-DCFA-C6CEA3511868}" dt="2020-09-03T12:23:22.863" v="0"/>
        <pc:sldMkLst>
          <pc:docMk/>
          <pc:sldMk cId="4229228568" sldId="27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0ED1C6-F025-4014-AD9F-4D921CD353F8}" type="datetimeFigureOut">
              <a:rPr lang="en-GB" smtClean="0"/>
              <a:t>02/10/2020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5189F6-1FA3-47AD-BF14-5A9872D91BEB}" type="slidenum">
              <a:rPr lang="en-GB" smtClean="0"/>
              <a:t>‹#›</a:t>
            </a:fld>
            <a:endParaRPr lang="en-GB"/>
          </a:p>
        </p:txBody>
      </p:sp>
    </p:spTree>
    <p:extLst>
      <p:ext uri="{BB962C8B-B14F-4D97-AF65-F5344CB8AC3E}">
        <p14:creationId xmlns:p14="http://schemas.microsoft.com/office/powerpoint/2010/main" val="30239615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15189F6-1FA3-47AD-BF14-5A9872D91BEB}" type="slidenum">
              <a:rPr lang="en-GB" smtClean="0"/>
              <a:t>1</a:t>
            </a:fld>
            <a:endParaRPr lang="en-GB"/>
          </a:p>
        </p:txBody>
      </p:sp>
    </p:spTree>
    <p:extLst>
      <p:ext uri="{BB962C8B-B14F-4D97-AF65-F5344CB8AC3E}">
        <p14:creationId xmlns:p14="http://schemas.microsoft.com/office/powerpoint/2010/main" val="3029639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noProof="0" dirty="0"/>
          </a:p>
        </p:txBody>
      </p:sp>
      <p:sp>
        <p:nvSpPr>
          <p:cNvPr id="4" name="Slide Number Placeholder 3"/>
          <p:cNvSpPr>
            <a:spLocks noGrp="1"/>
          </p:cNvSpPr>
          <p:nvPr>
            <p:ph type="sldNum" sz="quarter" idx="5"/>
          </p:nvPr>
        </p:nvSpPr>
        <p:spPr/>
        <p:txBody>
          <a:bodyPr/>
          <a:lstStyle/>
          <a:p>
            <a:fld id="{015189F6-1FA3-47AD-BF14-5A9872D91BEB}" type="slidenum">
              <a:rPr lang="en-GB" smtClean="0"/>
              <a:t>2</a:t>
            </a:fld>
            <a:endParaRPr lang="en-GB"/>
          </a:p>
        </p:txBody>
      </p:sp>
    </p:spTree>
    <p:extLst>
      <p:ext uri="{BB962C8B-B14F-4D97-AF65-F5344CB8AC3E}">
        <p14:creationId xmlns:p14="http://schemas.microsoft.com/office/powerpoint/2010/main" val="14296488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Trafodwch reolau sylfaenol ar gyfer cyfarfodydd </a:t>
            </a:r>
            <a:r>
              <a:rPr lang="cy-GB" dirty="0" err="1"/>
              <a:t>Teams</a:t>
            </a:r>
            <a:r>
              <a:rPr lang="cy-GB" dirty="0"/>
              <a:t> e.e. nodweddion diffodd </a:t>
            </a:r>
            <a:r>
              <a:rPr lang="cy-GB" dirty="0" err="1"/>
              <a:t>mic</a:t>
            </a:r>
            <a:r>
              <a:rPr lang="cy-GB" dirty="0"/>
              <a:t>/ fideo ymlaen/ dwylo i fyny/ychwanegu at sgwrs</a:t>
            </a:r>
          </a:p>
          <a:p>
            <a:r>
              <a:rPr lang="en-GB" dirty="0"/>
              <a:t>Discuss ground rules for Teams meeting </a:t>
            </a:r>
            <a:r>
              <a:rPr lang="en-GB" dirty="0" err="1"/>
              <a:t>eg.</a:t>
            </a:r>
            <a:r>
              <a:rPr lang="en-GB" dirty="0"/>
              <a:t> Mics off/ video on/ hands up feature/ add to chat</a:t>
            </a:r>
          </a:p>
          <a:p>
            <a:endParaRPr lang="cy-GB" dirty="0"/>
          </a:p>
        </p:txBody>
      </p:sp>
      <p:sp>
        <p:nvSpPr>
          <p:cNvPr id="4" name="Slide Number Placeholder 3"/>
          <p:cNvSpPr>
            <a:spLocks noGrp="1"/>
          </p:cNvSpPr>
          <p:nvPr>
            <p:ph type="sldNum" sz="quarter" idx="5"/>
          </p:nvPr>
        </p:nvSpPr>
        <p:spPr/>
        <p:txBody>
          <a:bodyPr/>
          <a:lstStyle/>
          <a:p>
            <a:fld id="{015189F6-1FA3-47AD-BF14-5A9872D91BEB}" type="slidenum">
              <a:rPr lang="en-GB" smtClean="0"/>
              <a:t>3</a:t>
            </a:fld>
            <a:endParaRPr lang="en-GB"/>
          </a:p>
        </p:txBody>
      </p:sp>
    </p:spTree>
    <p:extLst>
      <p:ext uri="{BB962C8B-B14F-4D97-AF65-F5344CB8AC3E}">
        <p14:creationId xmlns:p14="http://schemas.microsoft.com/office/powerpoint/2010/main" val="37059113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Gofynnwch i fyfyrwyr ystyried dod yn gynrychiolwyr. Mae’r fideo’n dweud y bydd y tiwtor yn cymryd enwau ar ddiwedd y clip ond gofynnwch iddynt feddwl amdano drwy gydol y sesiwn a gwirfoddoli ar y diwedd. </a:t>
            </a:r>
          </a:p>
          <a:p>
            <a:r>
              <a:rPr lang="en-GB" dirty="0"/>
              <a:t>Ask students to think about becoming a rep. The video says that tutor will take names at the end of clip but get them to think about it over the course of the session and volunteer names at the end.</a:t>
            </a:r>
          </a:p>
        </p:txBody>
      </p:sp>
      <p:sp>
        <p:nvSpPr>
          <p:cNvPr id="4" name="Slide Number Placeholder 3"/>
          <p:cNvSpPr>
            <a:spLocks noGrp="1"/>
          </p:cNvSpPr>
          <p:nvPr>
            <p:ph type="sldNum" sz="quarter" idx="5"/>
          </p:nvPr>
        </p:nvSpPr>
        <p:spPr/>
        <p:txBody>
          <a:bodyPr/>
          <a:lstStyle/>
          <a:p>
            <a:fld id="{015189F6-1FA3-47AD-BF14-5A9872D91BEB}" type="slidenum">
              <a:rPr lang="en-GB" smtClean="0"/>
              <a:t>4</a:t>
            </a:fld>
            <a:endParaRPr lang="en-GB"/>
          </a:p>
        </p:txBody>
      </p:sp>
    </p:spTree>
    <p:extLst>
      <p:ext uri="{BB962C8B-B14F-4D97-AF65-F5344CB8AC3E}">
        <p14:creationId xmlns:p14="http://schemas.microsoft.com/office/powerpoint/2010/main" val="31522841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Trafodwch rôl y tiwtor personol – beth y dylai tiwtoriaid ei ddisgwyl oddi wrth eu TP. Gweler y Llawlyfr Tiwtoriaid Personol am fanylion pellach. Neges allweddol: nid yw’r atebion i gyda gyda’r TP – maent yno i </a:t>
            </a:r>
            <a:r>
              <a:rPr lang="cy-GB" dirty="0" err="1"/>
              <a:t>arwyddbostio</a:t>
            </a:r>
            <a:r>
              <a:rPr lang="cy-GB" dirty="0"/>
              <a:t> myfyrwyr tuag at y wybodaeth gywir. </a:t>
            </a:r>
          </a:p>
          <a:p>
            <a:r>
              <a:rPr lang="en-GB" dirty="0"/>
              <a:t>Discuss the role of the personal tutor – what students should expect from their PT. Please see Personal Tutor Handbook for further details. Key message: the PT does not have all the answers – they are there to signpost  students to the correct information.</a:t>
            </a:r>
          </a:p>
        </p:txBody>
      </p:sp>
      <p:sp>
        <p:nvSpPr>
          <p:cNvPr id="4" name="Slide Number Placeholder 3"/>
          <p:cNvSpPr>
            <a:spLocks noGrp="1"/>
          </p:cNvSpPr>
          <p:nvPr>
            <p:ph type="sldNum" sz="quarter" idx="5"/>
          </p:nvPr>
        </p:nvSpPr>
        <p:spPr/>
        <p:txBody>
          <a:bodyPr/>
          <a:lstStyle/>
          <a:p>
            <a:fld id="{015189F6-1FA3-47AD-BF14-5A9872D91BEB}" type="slidenum">
              <a:rPr lang="en-GB" smtClean="0"/>
              <a:t>5</a:t>
            </a:fld>
            <a:endParaRPr lang="en-GB"/>
          </a:p>
        </p:txBody>
      </p:sp>
    </p:spTree>
    <p:extLst>
      <p:ext uri="{BB962C8B-B14F-4D97-AF65-F5344CB8AC3E}">
        <p14:creationId xmlns:p14="http://schemas.microsoft.com/office/powerpoint/2010/main" val="9943099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Trafodwch y disgwyliadau a ddylai fod gan fyfyrwyr. Anogwch fyfyrwyr i ychwanegu syniadau at y sgwrs. Gobeithiwn y bydd modd defnyddio’r wybodaeth hon yn y dyfodol.</a:t>
            </a:r>
          </a:p>
          <a:p>
            <a:r>
              <a:rPr lang="en-GB" dirty="0"/>
              <a:t>Discuss what expectations of students should be. Get students to add ideas to the chat. We hope to use this information for future reference.</a:t>
            </a:r>
          </a:p>
        </p:txBody>
      </p:sp>
      <p:sp>
        <p:nvSpPr>
          <p:cNvPr id="4" name="Slide Number Placeholder 3"/>
          <p:cNvSpPr>
            <a:spLocks noGrp="1"/>
          </p:cNvSpPr>
          <p:nvPr>
            <p:ph type="sldNum" sz="quarter" idx="5"/>
          </p:nvPr>
        </p:nvSpPr>
        <p:spPr/>
        <p:txBody>
          <a:bodyPr/>
          <a:lstStyle/>
          <a:p>
            <a:fld id="{015189F6-1FA3-47AD-BF14-5A9872D91BEB}" type="slidenum">
              <a:rPr lang="en-GB" smtClean="0"/>
              <a:t>7</a:t>
            </a:fld>
            <a:endParaRPr lang="en-GB"/>
          </a:p>
        </p:txBody>
      </p:sp>
    </p:spTree>
    <p:extLst>
      <p:ext uri="{BB962C8B-B14F-4D97-AF65-F5344CB8AC3E}">
        <p14:creationId xmlns:p14="http://schemas.microsoft.com/office/powerpoint/2010/main" val="29276593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Trafodaeth am cydbwysedd gwaith-bywyd. Anogwch fyfyrwyr i drafod sut maent yn mynd i gofio cynnwys amser personol iddynt hwy eu hunain a sicrhau llesiant. </a:t>
            </a:r>
          </a:p>
          <a:p>
            <a:r>
              <a:rPr lang="en-GB" dirty="0"/>
              <a:t>Discussion surrounding work-life balance. Get students to discuss how they are going to factor in ‘me’ time and ensure well-being.</a:t>
            </a:r>
          </a:p>
        </p:txBody>
      </p:sp>
      <p:sp>
        <p:nvSpPr>
          <p:cNvPr id="4" name="Slide Number Placeholder 3"/>
          <p:cNvSpPr>
            <a:spLocks noGrp="1"/>
          </p:cNvSpPr>
          <p:nvPr>
            <p:ph type="sldNum" sz="quarter" idx="5"/>
          </p:nvPr>
        </p:nvSpPr>
        <p:spPr/>
        <p:txBody>
          <a:bodyPr/>
          <a:lstStyle/>
          <a:p>
            <a:fld id="{015189F6-1FA3-47AD-BF14-5A9872D91BEB}" type="slidenum">
              <a:rPr lang="en-GB" smtClean="0"/>
              <a:t>8</a:t>
            </a:fld>
            <a:endParaRPr lang="en-GB"/>
          </a:p>
        </p:txBody>
      </p:sp>
    </p:spTree>
    <p:extLst>
      <p:ext uri="{BB962C8B-B14F-4D97-AF65-F5344CB8AC3E}">
        <p14:creationId xmlns:p14="http://schemas.microsoft.com/office/powerpoint/2010/main" val="20001500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Cyflwynwch gysyniad y Proffil Un Dudalen </a:t>
            </a:r>
          </a:p>
          <a:p>
            <a:r>
              <a:rPr lang="en-GB" dirty="0"/>
              <a:t>Introduce the concept of the One Page Profile</a:t>
            </a:r>
          </a:p>
        </p:txBody>
      </p:sp>
      <p:sp>
        <p:nvSpPr>
          <p:cNvPr id="4" name="Slide Number Placeholder 3"/>
          <p:cNvSpPr>
            <a:spLocks noGrp="1"/>
          </p:cNvSpPr>
          <p:nvPr>
            <p:ph type="sldNum" sz="quarter" idx="5"/>
          </p:nvPr>
        </p:nvSpPr>
        <p:spPr/>
        <p:txBody>
          <a:bodyPr/>
          <a:lstStyle/>
          <a:p>
            <a:fld id="{015189F6-1FA3-47AD-BF14-5A9872D91BEB}" type="slidenum">
              <a:rPr lang="en-GB" smtClean="0"/>
              <a:t>9</a:t>
            </a:fld>
            <a:endParaRPr lang="en-GB"/>
          </a:p>
        </p:txBody>
      </p:sp>
    </p:spTree>
    <p:extLst>
      <p:ext uri="{BB962C8B-B14F-4D97-AF65-F5344CB8AC3E}">
        <p14:creationId xmlns:p14="http://schemas.microsoft.com/office/powerpoint/2010/main" val="34120004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Dangoswch yr enghraifft hon o broffil un dudalen. Modelwch sut y gellir ei addasu –trafodwch ddefnyddiau mewn cyd-destun ysgol – e.e. amser dosbarth/dechrau blwyddyn.</a:t>
            </a:r>
          </a:p>
          <a:p>
            <a:endParaRPr lang="en-GB" dirty="0"/>
          </a:p>
        </p:txBody>
      </p:sp>
      <p:sp>
        <p:nvSpPr>
          <p:cNvPr id="4" name="Slide Number Placeholder 3"/>
          <p:cNvSpPr>
            <a:spLocks noGrp="1"/>
          </p:cNvSpPr>
          <p:nvPr>
            <p:ph type="sldNum" sz="quarter" idx="5"/>
          </p:nvPr>
        </p:nvSpPr>
        <p:spPr/>
        <p:txBody>
          <a:bodyPr/>
          <a:lstStyle/>
          <a:p>
            <a:fld id="{015189F6-1FA3-47AD-BF14-5A9872D91BEB}" type="slidenum">
              <a:rPr lang="en-GB" smtClean="0"/>
              <a:t>10</a:t>
            </a:fld>
            <a:endParaRPr lang="en-GB"/>
          </a:p>
        </p:txBody>
      </p:sp>
    </p:spTree>
    <p:extLst>
      <p:ext uri="{BB962C8B-B14F-4D97-AF65-F5344CB8AC3E}">
        <p14:creationId xmlns:p14="http://schemas.microsoft.com/office/powerpoint/2010/main" val="8281650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5189F6-1FA3-47AD-BF14-5A9872D91BE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407394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Efallai yr hoffai tiwtoriaid greu eu proffil un-dudalen eu hun i rannu gyda’u grŵp   </a:t>
            </a:r>
          </a:p>
          <a:p>
            <a:r>
              <a:rPr lang="en-GB" dirty="0"/>
              <a:t>Tutors might wish to create their own one-page profile to share with their group</a:t>
            </a:r>
          </a:p>
        </p:txBody>
      </p:sp>
      <p:sp>
        <p:nvSpPr>
          <p:cNvPr id="4" name="Slide Number Placeholder 3"/>
          <p:cNvSpPr>
            <a:spLocks noGrp="1"/>
          </p:cNvSpPr>
          <p:nvPr>
            <p:ph type="sldNum" sz="quarter" idx="5"/>
          </p:nvPr>
        </p:nvSpPr>
        <p:spPr/>
        <p:txBody>
          <a:bodyPr/>
          <a:lstStyle/>
          <a:p>
            <a:fld id="{015189F6-1FA3-47AD-BF14-5A9872D91BEB}" type="slidenum">
              <a:rPr lang="en-GB" smtClean="0"/>
              <a:t>12</a:t>
            </a:fld>
            <a:endParaRPr lang="en-GB"/>
          </a:p>
        </p:txBody>
      </p:sp>
    </p:spTree>
    <p:extLst>
      <p:ext uri="{BB962C8B-B14F-4D97-AF65-F5344CB8AC3E}">
        <p14:creationId xmlns:p14="http://schemas.microsoft.com/office/powerpoint/2010/main" val="37137434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Templed/cynnwys awgrymedig yw hwn. Mae’r enghraifft i fyfyrwyr wedi ei newid i’w wneud yn fwy o hwyl/llai cystadleuol. Rhowch tua 30 munud i fyfyrwyr greu un i’w rannu ar </a:t>
            </a:r>
            <a:r>
              <a:rPr lang="cy-GB" dirty="0" err="1"/>
              <a:t>badlet</a:t>
            </a:r>
            <a:r>
              <a:rPr lang="cy-GB" dirty="0"/>
              <a:t>.</a:t>
            </a:r>
          </a:p>
          <a:p>
            <a:r>
              <a:rPr lang="cy-GB" dirty="0"/>
              <a:t>Rhowch 10 munud ychwanegol i fyfyrwyr ddarllen proffiliau ei gilydd mewn paratoad ar gyfer cwis.</a:t>
            </a:r>
          </a:p>
          <a:p>
            <a:r>
              <a:rPr lang="cy-GB" dirty="0"/>
              <a:t>Lluniwch gwis wrth i fyfyrwyr bostio ar </a:t>
            </a:r>
            <a:r>
              <a:rPr lang="cy-GB" dirty="0" err="1"/>
              <a:t>badlet</a:t>
            </a:r>
            <a:r>
              <a:rPr lang="cy-GB" dirty="0"/>
              <a:t> a darllen ymatebion ei gilydd. </a:t>
            </a:r>
          </a:p>
        </p:txBody>
      </p:sp>
      <p:sp>
        <p:nvSpPr>
          <p:cNvPr id="4" name="Slide Number Placeholder 3"/>
          <p:cNvSpPr>
            <a:spLocks noGrp="1"/>
          </p:cNvSpPr>
          <p:nvPr>
            <p:ph type="sldNum" sz="quarter" idx="5"/>
          </p:nvPr>
        </p:nvSpPr>
        <p:spPr/>
        <p:txBody>
          <a:bodyPr/>
          <a:lstStyle/>
          <a:p>
            <a:fld id="{015189F6-1FA3-47AD-BF14-5A9872D91BEB}" type="slidenum">
              <a:rPr lang="en-GB" smtClean="0"/>
              <a:t>13</a:t>
            </a:fld>
            <a:endParaRPr lang="en-GB"/>
          </a:p>
        </p:txBody>
      </p:sp>
    </p:spTree>
    <p:extLst>
      <p:ext uri="{BB962C8B-B14F-4D97-AF65-F5344CB8AC3E}">
        <p14:creationId xmlns:p14="http://schemas.microsoft.com/office/powerpoint/2010/main" val="23306215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Anogwch fyfyrwyr i drafod sut mae’r diwrnodau cyntaf wedi mynd. Gofynnwch iddynt ychwanegu unrhyw gwestiynau, gofidion a phryderon at y sgwrs. </a:t>
            </a:r>
          </a:p>
          <a:p>
            <a:r>
              <a:rPr lang="en-GB" dirty="0"/>
              <a:t>Encourage students to discuss how the first few days have gone. Ask them to add to the chat any questions, worries and concerns.</a:t>
            </a:r>
          </a:p>
        </p:txBody>
      </p:sp>
      <p:sp>
        <p:nvSpPr>
          <p:cNvPr id="4" name="Slide Number Placeholder 3"/>
          <p:cNvSpPr>
            <a:spLocks noGrp="1"/>
          </p:cNvSpPr>
          <p:nvPr>
            <p:ph type="sldNum" sz="quarter" idx="5"/>
          </p:nvPr>
        </p:nvSpPr>
        <p:spPr/>
        <p:txBody>
          <a:bodyPr/>
          <a:lstStyle/>
          <a:p>
            <a:fld id="{015189F6-1FA3-47AD-BF14-5A9872D91BEB}" type="slidenum">
              <a:rPr lang="en-GB" smtClean="0"/>
              <a:t>14</a:t>
            </a:fld>
            <a:endParaRPr lang="en-GB"/>
          </a:p>
        </p:txBody>
      </p:sp>
    </p:spTree>
    <p:extLst>
      <p:ext uri="{BB962C8B-B14F-4D97-AF65-F5344CB8AC3E}">
        <p14:creationId xmlns:p14="http://schemas.microsoft.com/office/powerpoint/2010/main" val="2985026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Cymerwch enwau gwirfoddolwyr ar gyfer cynrychiolwyr grwpiau.  </a:t>
            </a:r>
          </a:p>
          <a:p>
            <a:r>
              <a:rPr lang="en-GB" dirty="0"/>
              <a:t>Take names of volunteers for group reps.</a:t>
            </a:r>
          </a:p>
        </p:txBody>
      </p:sp>
      <p:sp>
        <p:nvSpPr>
          <p:cNvPr id="4" name="Slide Number Placeholder 3"/>
          <p:cNvSpPr>
            <a:spLocks noGrp="1"/>
          </p:cNvSpPr>
          <p:nvPr>
            <p:ph type="sldNum" sz="quarter" idx="5"/>
          </p:nvPr>
        </p:nvSpPr>
        <p:spPr/>
        <p:txBody>
          <a:bodyPr/>
          <a:lstStyle/>
          <a:p>
            <a:fld id="{015189F6-1FA3-47AD-BF14-5A9872D91BEB}" type="slidenum">
              <a:rPr lang="en-GB" smtClean="0"/>
              <a:t>15</a:t>
            </a:fld>
            <a:endParaRPr lang="en-GB"/>
          </a:p>
        </p:txBody>
      </p:sp>
    </p:spTree>
    <p:extLst>
      <p:ext uri="{BB962C8B-B14F-4D97-AF65-F5344CB8AC3E}">
        <p14:creationId xmlns:p14="http://schemas.microsoft.com/office/powerpoint/2010/main" val="33189684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Esboniwch y bydd y sesiwn nesaf i diwtoriaid personol wedi ei seilio ar weithgareddau yn y pecyn cyn-raglen y byddant wedi’i dderbyn yn ystod gwyliau’r haf. Bydd y ffocws ar ystyried dibenion addysg yn y 21ain ganrif (awgrymiadau wedi eu cyflwyno mewn delweddau) a datblygu athroniaeth bersonol ar addysg. Y ddolen i becyn y rhaglen hon yw: </a:t>
            </a:r>
            <a:r>
              <a:rPr lang="en-GB" dirty="0"/>
              <a:t>https://bit.ly/tar-uwtsd-pgce </a:t>
            </a:r>
            <a:endParaRPr lang="cy-GB" dirty="0"/>
          </a:p>
          <a:p>
            <a:r>
              <a:rPr lang="en-GB" dirty="0"/>
              <a:t>Explain that the next personal tutor session will be based on responses to activities in the pre-programme pack that they will have received in the summer holidays. The focus will be on considering the purposes of education in the 21</a:t>
            </a:r>
            <a:r>
              <a:rPr lang="en-GB" baseline="30000" dirty="0"/>
              <a:t>st</a:t>
            </a:r>
            <a:r>
              <a:rPr lang="en-GB" dirty="0"/>
              <a:t> century (suggestions presented in images) and developing a personal philosophy of education. The link to the programme pack is: https://bit.ly/tar-uwtsd-pgce </a:t>
            </a:r>
          </a:p>
          <a:p>
            <a:endParaRPr lang="en-GB" dirty="0"/>
          </a:p>
          <a:p>
            <a:r>
              <a:rPr lang="en-GB" dirty="0"/>
              <a:t> </a:t>
            </a:r>
          </a:p>
        </p:txBody>
      </p:sp>
      <p:sp>
        <p:nvSpPr>
          <p:cNvPr id="4" name="Slide Number Placeholder 3"/>
          <p:cNvSpPr>
            <a:spLocks noGrp="1"/>
          </p:cNvSpPr>
          <p:nvPr>
            <p:ph type="sldNum" sz="quarter" idx="5"/>
          </p:nvPr>
        </p:nvSpPr>
        <p:spPr/>
        <p:txBody>
          <a:bodyPr/>
          <a:lstStyle/>
          <a:p>
            <a:fld id="{015189F6-1FA3-47AD-BF14-5A9872D91BEB}" type="slidenum">
              <a:rPr lang="en-GB" smtClean="0"/>
              <a:t>17</a:t>
            </a:fld>
            <a:endParaRPr lang="en-GB"/>
          </a:p>
        </p:txBody>
      </p:sp>
    </p:spTree>
    <p:extLst>
      <p:ext uri="{BB962C8B-B14F-4D97-AF65-F5344CB8AC3E}">
        <p14:creationId xmlns:p14="http://schemas.microsoft.com/office/powerpoint/2010/main" val="12223075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902DD-3AC4-4D56-AC41-B8C31F50D18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4C33C6E-ABDF-41C6-88B0-BFA7CC6EE9F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1C6A4B2-C9F9-46D9-B564-C266A5133184}"/>
              </a:ext>
            </a:extLst>
          </p:cNvPr>
          <p:cNvSpPr>
            <a:spLocks noGrp="1"/>
          </p:cNvSpPr>
          <p:nvPr>
            <p:ph type="dt" sz="half" idx="10"/>
          </p:nvPr>
        </p:nvSpPr>
        <p:spPr/>
        <p:txBody>
          <a:bodyPr/>
          <a:lstStyle/>
          <a:p>
            <a:fld id="{BF361836-A96E-46DC-9A57-0726C34B798B}" type="datetimeFigureOut">
              <a:rPr lang="en-GB" smtClean="0"/>
              <a:t>02/10/2020</a:t>
            </a:fld>
            <a:endParaRPr lang="en-GB"/>
          </a:p>
        </p:txBody>
      </p:sp>
      <p:sp>
        <p:nvSpPr>
          <p:cNvPr id="5" name="Footer Placeholder 4">
            <a:extLst>
              <a:ext uri="{FF2B5EF4-FFF2-40B4-BE49-F238E27FC236}">
                <a16:creationId xmlns:a16="http://schemas.microsoft.com/office/drawing/2014/main" id="{7C2F3DF9-2630-4771-BCA8-4B91896C36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EBF623-1CAD-4B5D-9653-6C6B37847EA1}"/>
              </a:ext>
            </a:extLst>
          </p:cNvPr>
          <p:cNvSpPr>
            <a:spLocks noGrp="1"/>
          </p:cNvSpPr>
          <p:nvPr>
            <p:ph type="sldNum" sz="quarter" idx="12"/>
          </p:nvPr>
        </p:nvSpPr>
        <p:spPr/>
        <p:txBody>
          <a:bodyPr/>
          <a:lstStyle/>
          <a:p>
            <a:fld id="{8A4CFCE0-5AA5-4DB1-BB2B-6EAB8E06EB80}" type="slidenum">
              <a:rPr lang="en-GB" smtClean="0"/>
              <a:t>‹#›</a:t>
            </a:fld>
            <a:endParaRPr lang="en-GB"/>
          </a:p>
        </p:txBody>
      </p:sp>
    </p:spTree>
    <p:extLst>
      <p:ext uri="{BB962C8B-B14F-4D97-AF65-F5344CB8AC3E}">
        <p14:creationId xmlns:p14="http://schemas.microsoft.com/office/powerpoint/2010/main" val="39314736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02AEE-FE9A-41F5-A66D-C0CA2F715E6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E35C71E-CFDB-4151-905C-E067465D1E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8A51DE-6A71-4D22-AC09-6245B7BEB232}"/>
              </a:ext>
            </a:extLst>
          </p:cNvPr>
          <p:cNvSpPr>
            <a:spLocks noGrp="1"/>
          </p:cNvSpPr>
          <p:nvPr>
            <p:ph type="dt" sz="half" idx="10"/>
          </p:nvPr>
        </p:nvSpPr>
        <p:spPr/>
        <p:txBody>
          <a:bodyPr/>
          <a:lstStyle/>
          <a:p>
            <a:fld id="{BF361836-A96E-46DC-9A57-0726C34B798B}" type="datetimeFigureOut">
              <a:rPr lang="en-GB" smtClean="0"/>
              <a:t>02/10/2020</a:t>
            </a:fld>
            <a:endParaRPr lang="en-GB"/>
          </a:p>
        </p:txBody>
      </p:sp>
      <p:sp>
        <p:nvSpPr>
          <p:cNvPr id="5" name="Footer Placeholder 4">
            <a:extLst>
              <a:ext uri="{FF2B5EF4-FFF2-40B4-BE49-F238E27FC236}">
                <a16:creationId xmlns:a16="http://schemas.microsoft.com/office/drawing/2014/main" id="{83F9E3FF-010C-4D6B-9BBD-202122D9A3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88E799-6A21-4A43-B602-71EDF9DBD4D3}"/>
              </a:ext>
            </a:extLst>
          </p:cNvPr>
          <p:cNvSpPr>
            <a:spLocks noGrp="1"/>
          </p:cNvSpPr>
          <p:nvPr>
            <p:ph type="sldNum" sz="quarter" idx="12"/>
          </p:nvPr>
        </p:nvSpPr>
        <p:spPr/>
        <p:txBody>
          <a:bodyPr/>
          <a:lstStyle/>
          <a:p>
            <a:fld id="{8A4CFCE0-5AA5-4DB1-BB2B-6EAB8E06EB80}" type="slidenum">
              <a:rPr lang="en-GB" smtClean="0"/>
              <a:t>‹#›</a:t>
            </a:fld>
            <a:endParaRPr lang="en-GB"/>
          </a:p>
        </p:txBody>
      </p:sp>
    </p:spTree>
    <p:extLst>
      <p:ext uri="{BB962C8B-B14F-4D97-AF65-F5344CB8AC3E}">
        <p14:creationId xmlns:p14="http://schemas.microsoft.com/office/powerpoint/2010/main" val="23638336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46201-3E04-4124-871E-033178A381C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953EE31-A70B-41FB-87D0-AA6E1C1376F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3731AED-A2EC-4D15-BB2D-1CD5D3288571}"/>
              </a:ext>
            </a:extLst>
          </p:cNvPr>
          <p:cNvSpPr>
            <a:spLocks noGrp="1"/>
          </p:cNvSpPr>
          <p:nvPr>
            <p:ph type="dt" sz="half" idx="10"/>
          </p:nvPr>
        </p:nvSpPr>
        <p:spPr/>
        <p:txBody>
          <a:bodyPr/>
          <a:lstStyle/>
          <a:p>
            <a:fld id="{BF361836-A96E-46DC-9A57-0726C34B798B}" type="datetimeFigureOut">
              <a:rPr lang="en-GB" smtClean="0"/>
              <a:t>02/10/2020</a:t>
            </a:fld>
            <a:endParaRPr lang="en-GB"/>
          </a:p>
        </p:txBody>
      </p:sp>
      <p:sp>
        <p:nvSpPr>
          <p:cNvPr id="5" name="Footer Placeholder 4">
            <a:extLst>
              <a:ext uri="{FF2B5EF4-FFF2-40B4-BE49-F238E27FC236}">
                <a16:creationId xmlns:a16="http://schemas.microsoft.com/office/drawing/2014/main" id="{9D56AC71-05E2-4772-B3D1-B79E44A52F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0C6A64-88E3-4B76-AD97-B81B9A51E1B5}"/>
              </a:ext>
            </a:extLst>
          </p:cNvPr>
          <p:cNvSpPr>
            <a:spLocks noGrp="1"/>
          </p:cNvSpPr>
          <p:nvPr>
            <p:ph type="sldNum" sz="quarter" idx="12"/>
          </p:nvPr>
        </p:nvSpPr>
        <p:spPr/>
        <p:txBody>
          <a:bodyPr/>
          <a:lstStyle/>
          <a:p>
            <a:fld id="{8A4CFCE0-5AA5-4DB1-BB2B-6EAB8E06EB80}" type="slidenum">
              <a:rPr lang="en-GB" smtClean="0"/>
              <a:t>‹#›</a:t>
            </a:fld>
            <a:endParaRPr lang="en-GB"/>
          </a:p>
        </p:txBody>
      </p:sp>
    </p:spTree>
    <p:extLst>
      <p:ext uri="{BB962C8B-B14F-4D97-AF65-F5344CB8AC3E}">
        <p14:creationId xmlns:p14="http://schemas.microsoft.com/office/powerpoint/2010/main" val="35422300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E7EC6-CEEC-424E-AEE3-3F4449A1B67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8B6A250-CB93-41DA-8C98-88EACA8FBAC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1BED118-34C2-49D1-82EC-379CC82F94B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B85FBE3-72D8-48EB-9ECD-8B190FD46B2A}"/>
              </a:ext>
            </a:extLst>
          </p:cNvPr>
          <p:cNvSpPr>
            <a:spLocks noGrp="1"/>
          </p:cNvSpPr>
          <p:nvPr>
            <p:ph type="dt" sz="half" idx="10"/>
          </p:nvPr>
        </p:nvSpPr>
        <p:spPr/>
        <p:txBody>
          <a:bodyPr/>
          <a:lstStyle/>
          <a:p>
            <a:fld id="{BF361836-A96E-46DC-9A57-0726C34B798B}" type="datetimeFigureOut">
              <a:rPr lang="en-GB" smtClean="0"/>
              <a:t>02/10/2020</a:t>
            </a:fld>
            <a:endParaRPr lang="en-GB"/>
          </a:p>
        </p:txBody>
      </p:sp>
      <p:sp>
        <p:nvSpPr>
          <p:cNvPr id="6" name="Footer Placeholder 5">
            <a:extLst>
              <a:ext uri="{FF2B5EF4-FFF2-40B4-BE49-F238E27FC236}">
                <a16:creationId xmlns:a16="http://schemas.microsoft.com/office/drawing/2014/main" id="{78D551BD-F244-4543-9870-E6EB01832A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7B53D7-C06C-487F-8049-59509A621578}"/>
              </a:ext>
            </a:extLst>
          </p:cNvPr>
          <p:cNvSpPr>
            <a:spLocks noGrp="1"/>
          </p:cNvSpPr>
          <p:nvPr>
            <p:ph type="sldNum" sz="quarter" idx="12"/>
          </p:nvPr>
        </p:nvSpPr>
        <p:spPr/>
        <p:txBody>
          <a:bodyPr/>
          <a:lstStyle/>
          <a:p>
            <a:fld id="{8A4CFCE0-5AA5-4DB1-BB2B-6EAB8E06EB80}" type="slidenum">
              <a:rPr lang="en-GB" smtClean="0"/>
              <a:t>‹#›</a:t>
            </a:fld>
            <a:endParaRPr lang="en-GB"/>
          </a:p>
        </p:txBody>
      </p:sp>
    </p:spTree>
    <p:extLst>
      <p:ext uri="{BB962C8B-B14F-4D97-AF65-F5344CB8AC3E}">
        <p14:creationId xmlns:p14="http://schemas.microsoft.com/office/powerpoint/2010/main" val="39796040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89D6E-DF2A-49A3-BBB1-F906CDBDBA5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7B48994-80B4-4AB4-B7BF-D1042EBBBF3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993BA00-CD55-4B52-8012-C8C0C29C688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3E08B8D-30B5-47A2-8196-8D29D4E5A8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AA99B2C-8F66-411B-867E-39013A58550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69B879F-CB11-4356-9433-B0BDDA1DEA23}"/>
              </a:ext>
            </a:extLst>
          </p:cNvPr>
          <p:cNvSpPr>
            <a:spLocks noGrp="1"/>
          </p:cNvSpPr>
          <p:nvPr>
            <p:ph type="dt" sz="half" idx="10"/>
          </p:nvPr>
        </p:nvSpPr>
        <p:spPr/>
        <p:txBody>
          <a:bodyPr/>
          <a:lstStyle/>
          <a:p>
            <a:fld id="{BF361836-A96E-46DC-9A57-0726C34B798B}" type="datetimeFigureOut">
              <a:rPr lang="en-GB" smtClean="0"/>
              <a:t>02/10/2020</a:t>
            </a:fld>
            <a:endParaRPr lang="en-GB"/>
          </a:p>
        </p:txBody>
      </p:sp>
      <p:sp>
        <p:nvSpPr>
          <p:cNvPr id="8" name="Footer Placeholder 7">
            <a:extLst>
              <a:ext uri="{FF2B5EF4-FFF2-40B4-BE49-F238E27FC236}">
                <a16:creationId xmlns:a16="http://schemas.microsoft.com/office/drawing/2014/main" id="{24B906B0-4669-4417-86A4-8C4BDCE7C26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CB56183-14F9-48CA-BECC-1B30EE63DB5F}"/>
              </a:ext>
            </a:extLst>
          </p:cNvPr>
          <p:cNvSpPr>
            <a:spLocks noGrp="1"/>
          </p:cNvSpPr>
          <p:nvPr>
            <p:ph type="sldNum" sz="quarter" idx="12"/>
          </p:nvPr>
        </p:nvSpPr>
        <p:spPr/>
        <p:txBody>
          <a:bodyPr/>
          <a:lstStyle/>
          <a:p>
            <a:fld id="{8A4CFCE0-5AA5-4DB1-BB2B-6EAB8E06EB80}" type="slidenum">
              <a:rPr lang="en-GB" smtClean="0"/>
              <a:t>‹#›</a:t>
            </a:fld>
            <a:endParaRPr lang="en-GB"/>
          </a:p>
        </p:txBody>
      </p:sp>
    </p:spTree>
    <p:extLst>
      <p:ext uri="{BB962C8B-B14F-4D97-AF65-F5344CB8AC3E}">
        <p14:creationId xmlns:p14="http://schemas.microsoft.com/office/powerpoint/2010/main" val="5318980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7C50A-7897-4E82-AFBA-AA2A5083304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DFEFB3-9B46-4F66-99DA-1A0E22A39165}"/>
              </a:ext>
            </a:extLst>
          </p:cNvPr>
          <p:cNvSpPr>
            <a:spLocks noGrp="1"/>
          </p:cNvSpPr>
          <p:nvPr>
            <p:ph type="dt" sz="half" idx="10"/>
          </p:nvPr>
        </p:nvSpPr>
        <p:spPr/>
        <p:txBody>
          <a:bodyPr/>
          <a:lstStyle/>
          <a:p>
            <a:fld id="{BF361836-A96E-46DC-9A57-0726C34B798B}" type="datetimeFigureOut">
              <a:rPr lang="en-GB" smtClean="0"/>
              <a:t>02/10/2020</a:t>
            </a:fld>
            <a:endParaRPr lang="en-GB"/>
          </a:p>
        </p:txBody>
      </p:sp>
      <p:sp>
        <p:nvSpPr>
          <p:cNvPr id="4" name="Footer Placeholder 3">
            <a:extLst>
              <a:ext uri="{FF2B5EF4-FFF2-40B4-BE49-F238E27FC236}">
                <a16:creationId xmlns:a16="http://schemas.microsoft.com/office/drawing/2014/main" id="{F4F955FD-D3C5-4197-A4AA-4DF3738F56F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9A3DB08-411C-43E2-B6DF-527E97A93C80}"/>
              </a:ext>
            </a:extLst>
          </p:cNvPr>
          <p:cNvSpPr>
            <a:spLocks noGrp="1"/>
          </p:cNvSpPr>
          <p:nvPr>
            <p:ph type="sldNum" sz="quarter" idx="12"/>
          </p:nvPr>
        </p:nvSpPr>
        <p:spPr/>
        <p:txBody>
          <a:bodyPr/>
          <a:lstStyle/>
          <a:p>
            <a:fld id="{8A4CFCE0-5AA5-4DB1-BB2B-6EAB8E06EB80}" type="slidenum">
              <a:rPr lang="en-GB" smtClean="0"/>
              <a:t>‹#›</a:t>
            </a:fld>
            <a:endParaRPr lang="en-GB"/>
          </a:p>
        </p:txBody>
      </p:sp>
    </p:spTree>
    <p:extLst>
      <p:ext uri="{BB962C8B-B14F-4D97-AF65-F5344CB8AC3E}">
        <p14:creationId xmlns:p14="http://schemas.microsoft.com/office/powerpoint/2010/main" val="2876320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6E92CD5-AA13-4085-8682-A774FA53F2A4}"/>
              </a:ext>
            </a:extLst>
          </p:cNvPr>
          <p:cNvSpPr>
            <a:spLocks noGrp="1"/>
          </p:cNvSpPr>
          <p:nvPr>
            <p:ph type="dt" sz="half" idx="10"/>
          </p:nvPr>
        </p:nvSpPr>
        <p:spPr/>
        <p:txBody>
          <a:bodyPr/>
          <a:lstStyle/>
          <a:p>
            <a:fld id="{BF361836-A96E-46DC-9A57-0726C34B798B}" type="datetimeFigureOut">
              <a:rPr lang="en-GB" smtClean="0"/>
              <a:t>02/10/2020</a:t>
            </a:fld>
            <a:endParaRPr lang="en-GB"/>
          </a:p>
        </p:txBody>
      </p:sp>
      <p:sp>
        <p:nvSpPr>
          <p:cNvPr id="3" name="Footer Placeholder 2">
            <a:extLst>
              <a:ext uri="{FF2B5EF4-FFF2-40B4-BE49-F238E27FC236}">
                <a16:creationId xmlns:a16="http://schemas.microsoft.com/office/drawing/2014/main" id="{6F25DCAA-8740-4751-926D-C32FA8738E8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B5515F0-D541-44B2-8455-4FB10D1CDF33}"/>
              </a:ext>
            </a:extLst>
          </p:cNvPr>
          <p:cNvSpPr>
            <a:spLocks noGrp="1"/>
          </p:cNvSpPr>
          <p:nvPr>
            <p:ph type="sldNum" sz="quarter" idx="12"/>
          </p:nvPr>
        </p:nvSpPr>
        <p:spPr/>
        <p:txBody>
          <a:bodyPr/>
          <a:lstStyle/>
          <a:p>
            <a:fld id="{8A4CFCE0-5AA5-4DB1-BB2B-6EAB8E06EB80}" type="slidenum">
              <a:rPr lang="en-GB" smtClean="0"/>
              <a:t>‹#›</a:t>
            </a:fld>
            <a:endParaRPr lang="en-GB"/>
          </a:p>
        </p:txBody>
      </p:sp>
    </p:spTree>
    <p:extLst>
      <p:ext uri="{BB962C8B-B14F-4D97-AF65-F5344CB8AC3E}">
        <p14:creationId xmlns:p14="http://schemas.microsoft.com/office/powerpoint/2010/main" val="15661064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9C457-12E4-4942-A298-58B0E36186E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B882BB5-5058-4148-B4C8-B78E8C2F962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6AC8BAE-BF8D-48D5-9F46-C8C35798B5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CD7F055-6A4B-416B-A039-601FC3E59447}"/>
              </a:ext>
            </a:extLst>
          </p:cNvPr>
          <p:cNvSpPr>
            <a:spLocks noGrp="1"/>
          </p:cNvSpPr>
          <p:nvPr>
            <p:ph type="dt" sz="half" idx="10"/>
          </p:nvPr>
        </p:nvSpPr>
        <p:spPr/>
        <p:txBody>
          <a:bodyPr/>
          <a:lstStyle/>
          <a:p>
            <a:fld id="{BF361836-A96E-46DC-9A57-0726C34B798B}" type="datetimeFigureOut">
              <a:rPr lang="en-GB" smtClean="0"/>
              <a:t>02/10/2020</a:t>
            </a:fld>
            <a:endParaRPr lang="en-GB"/>
          </a:p>
        </p:txBody>
      </p:sp>
      <p:sp>
        <p:nvSpPr>
          <p:cNvPr id="6" name="Footer Placeholder 5">
            <a:extLst>
              <a:ext uri="{FF2B5EF4-FFF2-40B4-BE49-F238E27FC236}">
                <a16:creationId xmlns:a16="http://schemas.microsoft.com/office/drawing/2014/main" id="{A0D80D78-3DF0-496E-8B69-1E53FAF5F8F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9FFFC1-7BF0-43DA-9AD7-F3C574FE2209}"/>
              </a:ext>
            </a:extLst>
          </p:cNvPr>
          <p:cNvSpPr>
            <a:spLocks noGrp="1"/>
          </p:cNvSpPr>
          <p:nvPr>
            <p:ph type="sldNum" sz="quarter" idx="12"/>
          </p:nvPr>
        </p:nvSpPr>
        <p:spPr/>
        <p:txBody>
          <a:bodyPr/>
          <a:lstStyle/>
          <a:p>
            <a:fld id="{8A4CFCE0-5AA5-4DB1-BB2B-6EAB8E06EB80}" type="slidenum">
              <a:rPr lang="en-GB" smtClean="0"/>
              <a:t>‹#›</a:t>
            </a:fld>
            <a:endParaRPr lang="en-GB"/>
          </a:p>
        </p:txBody>
      </p:sp>
    </p:spTree>
    <p:extLst>
      <p:ext uri="{BB962C8B-B14F-4D97-AF65-F5344CB8AC3E}">
        <p14:creationId xmlns:p14="http://schemas.microsoft.com/office/powerpoint/2010/main" val="32970439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042BE-A171-4720-96E9-D58012CCEC7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C907340-870A-4D09-8DC5-9701182FEC0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C5DE7D1-E87F-46FB-B2BD-44DB43EAF9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5313A09-7C54-4097-A892-4661665C1F18}"/>
              </a:ext>
            </a:extLst>
          </p:cNvPr>
          <p:cNvSpPr>
            <a:spLocks noGrp="1"/>
          </p:cNvSpPr>
          <p:nvPr>
            <p:ph type="dt" sz="half" idx="10"/>
          </p:nvPr>
        </p:nvSpPr>
        <p:spPr/>
        <p:txBody>
          <a:bodyPr/>
          <a:lstStyle/>
          <a:p>
            <a:fld id="{BF361836-A96E-46DC-9A57-0726C34B798B}" type="datetimeFigureOut">
              <a:rPr lang="en-GB" smtClean="0"/>
              <a:t>02/10/2020</a:t>
            </a:fld>
            <a:endParaRPr lang="en-GB"/>
          </a:p>
        </p:txBody>
      </p:sp>
      <p:sp>
        <p:nvSpPr>
          <p:cNvPr id="6" name="Footer Placeholder 5">
            <a:extLst>
              <a:ext uri="{FF2B5EF4-FFF2-40B4-BE49-F238E27FC236}">
                <a16:creationId xmlns:a16="http://schemas.microsoft.com/office/drawing/2014/main" id="{E3EF4924-4C88-4C3A-A44E-B8E6057949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A8A099-0C8B-4230-BAD3-A0674C205163}"/>
              </a:ext>
            </a:extLst>
          </p:cNvPr>
          <p:cNvSpPr>
            <a:spLocks noGrp="1"/>
          </p:cNvSpPr>
          <p:nvPr>
            <p:ph type="sldNum" sz="quarter" idx="12"/>
          </p:nvPr>
        </p:nvSpPr>
        <p:spPr/>
        <p:txBody>
          <a:bodyPr/>
          <a:lstStyle/>
          <a:p>
            <a:fld id="{8A4CFCE0-5AA5-4DB1-BB2B-6EAB8E06EB80}" type="slidenum">
              <a:rPr lang="en-GB" smtClean="0"/>
              <a:t>‹#›</a:t>
            </a:fld>
            <a:endParaRPr lang="en-GB"/>
          </a:p>
        </p:txBody>
      </p:sp>
    </p:spTree>
    <p:extLst>
      <p:ext uri="{BB962C8B-B14F-4D97-AF65-F5344CB8AC3E}">
        <p14:creationId xmlns:p14="http://schemas.microsoft.com/office/powerpoint/2010/main" val="31566580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F0786-5CEE-45C0-A7FC-B8FCAC733E2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31D8F8-5D16-4954-9BDF-CA38E56DD82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85EA7A-0E82-4392-8A81-2E6830B6207E}"/>
              </a:ext>
            </a:extLst>
          </p:cNvPr>
          <p:cNvSpPr>
            <a:spLocks noGrp="1"/>
          </p:cNvSpPr>
          <p:nvPr>
            <p:ph type="dt" sz="half" idx="10"/>
          </p:nvPr>
        </p:nvSpPr>
        <p:spPr/>
        <p:txBody>
          <a:bodyPr/>
          <a:lstStyle/>
          <a:p>
            <a:fld id="{BF361836-A96E-46DC-9A57-0726C34B798B}" type="datetimeFigureOut">
              <a:rPr lang="en-GB" smtClean="0"/>
              <a:t>02/10/2020</a:t>
            </a:fld>
            <a:endParaRPr lang="en-GB"/>
          </a:p>
        </p:txBody>
      </p:sp>
      <p:sp>
        <p:nvSpPr>
          <p:cNvPr id="5" name="Footer Placeholder 4">
            <a:extLst>
              <a:ext uri="{FF2B5EF4-FFF2-40B4-BE49-F238E27FC236}">
                <a16:creationId xmlns:a16="http://schemas.microsoft.com/office/drawing/2014/main" id="{8699DA89-5609-4C86-905B-49BC57CC87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3D63B5-77F1-48A8-B096-D7C2C4FC1A96}"/>
              </a:ext>
            </a:extLst>
          </p:cNvPr>
          <p:cNvSpPr>
            <a:spLocks noGrp="1"/>
          </p:cNvSpPr>
          <p:nvPr>
            <p:ph type="sldNum" sz="quarter" idx="12"/>
          </p:nvPr>
        </p:nvSpPr>
        <p:spPr/>
        <p:txBody>
          <a:bodyPr/>
          <a:lstStyle/>
          <a:p>
            <a:fld id="{8A4CFCE0-5AA5-4DB1-BB2B-6EAB8E06EB80}" type="slidenum">
              <a:rPr lang="en-GB" smtClean="0"/>
              <a:t>‹#›</a:t>
            </a:fld>
            <a:endParaRPr lang="en-GB"/>
          </a:p>
        </p:txBody>
      </p:sp>
    </p:spTree>
    <p:extLst>
      <p:ext uri="{BB962C8B-B14F-4D97-AF65-F5344CB8AC3E}">
        <p14:creationId xmlns:p14="http://schemas.microsoft.com/office/powerpoint/2010/main" val="8080028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5579D4B-8412-48A2-A750-5560FBEB48D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61DBBE-25FD-4291-BE62-9AC10B33760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9971D9-2930-49CC-8DBF-63C1FE17CB56}"/>
              </a:ext>
            </a:extLst>
          </p:cNvPr>
          <p:cNvSpPr>
            <a:spLocks noGrp="1"/>
          </p:cNvSpPr>
          <p:nvPr>
            <p:ph type="dt" sz="half" idx="10"/>
          </p:nvPr>
        </p:nvSpPr>
        <p:spPr/>
        <p:txBody>
          <a:bodyPr/>
          <a:lstStyle/>
          <a:p>
            <a:fld id="{BF361836-A96E-46DC-9A57-0726C34B798B}" type="datetimeFigureOut">
              <a:rPr lang="en-GB" smtClean="0"/>
              <a:t>02/10/2020</a:t>
            </a:fld>
            <a:endParaRPr lang="en-GB"/>
          </a:p>
        </p:txBody>
      </p:sp>
      <p:sp>
        <p:nvSpPr>
          <p:cNvPr id="5" name="Footer Placeholder 4">
            <a:extLst>
              <a:ext uri="{FF2B5EF4-FFF2-40B4-BE49-F238E27FC236}">
                <a16:creationId xmlns:a16="http://schemas.microsoft.com/office/drawing/2014/main" id="{C863449B-9123-4DE3-88D0-E78D731A84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D2D637-4EA1-458E-862A-8AC7A34F5ABE}"/>
              </a:ext>
            </a:extLst>
          </p:cNvPr>
          <p:cNvSpPr>
            <a:spLocks noGrp="1"/>
          </p:cNvSpPr>
          <p:nvPr>
            <p:ph type="sldNum" sz="quarter" idx="12"/>
          </p:nvPr>
        </p:nvSpPr>
        <p:spPr/>
        <p:txBody>
          <a:bodyPr/>
          <a:lstStyle/>
          <a:p>
            <a:fld id="{8A4CFCE0-5AA5-4DB1-BB2B-6EAB8E06EB80}" type="slidenum">
              <a:rPr lang="en-GB" smtClean="0"/>
              <a:t>‹#›</a:t>
            </a:fld>
            <a:endParaRPr lang="en-GB"/>
          </a:p>
        </p:txBody>
      </p:sp>
    </p:spTree>
    <p:extLst>
      <p:ext uri="{BB962C8B-B14F-4D97-AF65-F5344CB8AC3E}">
        <p14:creationId xmlns:p14="http://schemas.microsoft.com/office/powerpoint/2010/main" val="29626980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17DBF-88D1-E647-98F1-2AD3A141DCF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532067E-C349-834A-B0DE-0D7F8E7630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BAC0C3D-8C35-604A-A67A-251A334D9467}"/>
              </a:ext>
            </a:extLst>
          </p:cNvPr>
          <p:cNvSpPr>
            <a:spLocks noGrp="1"/>
          </p:cNvSpPr>
          <p:nvPr>
            <p:ph type="dt" sz="half" idx="10"/>
          </p:nvPr>
        </p:nvSpPr>
        <p:spPr/>
        <p:txBody>
          <a:bodyPr/>
          <a:lstStyle/>
          <a:p>
            <a:fld id="{EA0C0817-A112-4847-8014-A94B7D2A4EA3}" type="datetime1">
              <a:rPr lang="en-US" smtClean="0"/>
              <a:t>10/2/2020</a:t>
            </a:fld>
            <a:endParaRPr lang="en-US" dirty="0"/>
          </a:p>
        </p:txBody>
      </p:sp>
      <p:sp>
        <p:nvSpPr>
          <p:cNvPr id="5" name="Footer Placeholder 4">
            <a:extLst>
              <a:ext uri="{FF2B5EF4-FFF2-40B4-BE49-F238E27FC236}">
                <a16:creationId xmlns:a16="http://schemas.microsoft.com/office/drawing/2014/main" id="{B9D58714-5139-474D-9C0C-B6373FDD215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53BF7F8-547B-EC43-B786-2C40A01167AA}"/>
              </a:ext>
            </a:extLst>
          </p:cNvPr>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3445057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5010F-BDE5-7943-9E5E-BA32310EE12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254E88F-16B4-7C45-8AB2-A5830A9C40F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32D89C-085E-A348-BEE2-50F3A3492FBA}"/>
              </a:ext>
            </a:extLst>
          </p:cNvPr>
          <p:cNvSpPr>
            <a:spLocks noGrp="1"/>
          </p:cNvSpPr>
          <p:nvPr>
            <p:ph type="dt" sz="half" idx="10"/>
          </p:nvPr>
        </p:nvSpPr>
        <p:spPr/>
        <p:txBody>
          <a:bodyPr/>
          <a:lstStyle/>
          <a:p>
            <a:fld id="{F6FA2B21-3FCD-4721-B95C-427943F61125}" type="datetime1">
              <a:rPr lang="en-US" smtClean="0"/>
              <a:t>10/2/2020</a:t>
            </a:fld>
            <a:endParaRPr lang="en-US"/>
          </a:p>
        </p:txBody>
      </p:sp>
      <p:sp>
        <p:nvSpPr>
          <p:cNvPr id="5" name="Footer Placeholder 4">
            <a:extLst>
              <a:ext uri="{FF2B5EF4-FFF2-40B4-BE49-F238E27FC236}">
                <a16:creationId xmlns:a16="http://schemas.microsoft.com/office/drawing/2014/main" id="{2EFDD4B0-32B2-5045-8F2F-13D3580A13D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ABA86B9-9F60-804F-AC20-C1EB2C46E5E7}"/>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610477621"/>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3E96A-C232-8845-BEDC-7EA2433D89C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02D80F9-52E5-9140-B0ED-824C87D4447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32F7D4A-556D-944D-BAFA-0DCFAAA773DA}"/>
              </a:ext>
            </a:extLst>
          </p:cNvPr>
          <p:cNvSpPr>
            <a:spLocks noGrp="1"/>
          </p:cNvSpPr>
          <p:nvPr>
            <p:ph type="dt" sz="half" idx="10"/>
          </p:nvPr>
        </p:nvSpPr>
        <p:spPr/>
        <p:txBody>
          <a:bodyPr/>
          <a:lstStyle/>
          <a:p>
            <a:fld id="{F6FA2B21-3FCD-4721-B95C-427943F61125}" type="datetime1">
              <a:rPr lang="en-US" smtClean="0"/>
              <a:t>10/2/2020</a:t>
            </a:fld>
            <a:endParaRPr lang="en-US"/>
          </a:p>
        </p:txBody>
      </p:sp>
      <p:sp>
        <p:nvSpPr>
          <p:cNvPr id="5" name="Footer Placeholder 4">
            <a:extLst>
              <a:ext uri="{FF2B5EF4-FFF2-40B4-BE49-F238E27FC236}">
                <a16:creationId xmlns:a16="http://schemas.microsoft.com/office/drawing/2014/main" id="{886DDBB4-4907-8946-8472-87216CD9B43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638BDBE-6E0C-2F4C-A865-A2339B562EF6}"/>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7290791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104E7-8B67-334D-91C7-DD71EB4E911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2E2B2D2-721F-D142-8337-11E1061ABB15}"/>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5243865-684C-FF49-8F05-2BCB7EF225D2}"/>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F4D3CB7-F30F-5845-BC28-A6CBF23EA055}"/>
              </a:ext>
            </a:extLst>
          </p:cNvPr>
          <p:cNvSpPr>
            <a:spLocks noGrp="1"/>
          </p:cNvSpPr>
          <p:nvPr>
            <p:ph type="dt" sz="half" idx="10"/>
          </p:nvPr>
        </p:nvSpPr>
        <p:spPr/>
        <p:txBody>
          <a:bodyPr/>
          <a:lstStyle/>
          <a:p>
            <a:fld id="{F6FA2B21-3FCD-4721-B95C-427943F61125}" type="datetime1">
              <a:rPr lang="en-US" smtClean="0"/>
              <a:t>10/2/2020</a:t>
            </a:fld>
            <a:endParaRPr lang="en-US"/>
          </a:p>
        </p:txBody>
      </p:sp>
      <p:sp>
        <p:nvSpPr>
          <p:cNvPr id="6" name="Footer Placeholder 5">
            <a:extLst>
              <a:ext uri="{FF2B5EF4-FFF2-40B4-BE49-F238E27FC236}">
                <a16:creationId xmlns:a16="http://schemas.microsoft.com/office/drawing/2014/main" id="{BC3EF89F-9DCD-614D-BFB2-B716CEA29E1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5B1552F-1B59-F34C-A84A-3C57F4887A57}"/>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429207850"/>
      </p:ext>
    </p:extLst>
  </p:cSld>
  <p:clrMapOvr>
    <a:masterClrMapping/>
  </p:clrMapOvr>
  <p:hf sldNum="0" hdr="0" ftr="0" dt="0"/>
  <p:extLst>
    <p:ext uri="{DCECCB84-F9BA-43D5-87BE-67443E8EF086}">
      <p15:sldGuideLst xmlns:p15="http://schemas.microsoft.com/office/powerpoint/2012/main"/>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2B693-29EC-8048-A87A-2666E520B67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A1FB04F8-356D-D54F-97DA-3A8878085A2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78416640-6B2D-3744-B1F7-A9E9C0A4E690}"/>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78314C6-558D-254C-BFCE-6032C932B30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9430E71-3522-8948-B8D4-AEAD14EF3032}"/>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DC4B7E6-72D3-844A-A8D1-2D106222AAE8}"/>
              </a:ext>
            </a:extLst>
          </p:cNvPr>
          <p:cNvSpPr>
            <a:spLocks noGrp="1"/>
          </p:cNvSpPr>
          <p:nvPr>
            <p:ph type="dt" sz="half" idx="10"/>
          </p:nvPr>
        </p:nvSpPr>
        <p:spPr/>
        <p:txBody>
          <a:bodyPr/>
          <a:lstStyle/>
          <a:p>
            <a:fld id="{F6FA2B21-3FCD-4721-B95C-427943F61125}" type="datetime1">
              <a:rPr lang="en-US" smtClean="0"/>
              <a:t>10/2/2020</a:t>
            </a:fld>
            <a:endParaRPr lang="en-US"/>
          </a:p>
        </p:txBody>
      </p:sp>
      <p:sp>
        <p:nvSpPr>
          <p:cNvPr id="8" name="Footer Placeholder 7">
            <a:extLst>
              <a:ext uri="{FF2B5EF4-FFF2-40B4-BE49-F238E27FC236}">
                <a16:creationId xmlns:a16="http://schemas.microsoft.com/office/drawing/2014/main" id="{375D9131-B0E8-E24C-921F-053F5157D87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2EB8E17A-C53D-8C4F-A28C-F35AF088F459}"/>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903318229"/>
      </p:ext>
    </p:extLst>
  </p:cSld>
  <p:clrMapOvr>
    <a:masterClrMapping/>
  </p:clrMapOvr>
  <p:hf sldNum="0" hdr="0" ftr="0" dt="0"/>
  <p:extLst>
    <p:ext uri="{DCECCB84-F9BA-43D5-87BE-67443E8EF086}">
      <p15:sldGuideLst xmlns:p15="http://schemas.microsoft.com/office/powerpoint/2012/main"/>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56A17-1E55-0949-BCBC-79F06D64943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F54EEE3-661C-AF4E-9A9A-DBA395A60FC7}"/>
              </a:ext>
            </a:extLst>
          </p:cNvPr>
          <p:cNvSpPr>
            <a:spLocks noGrp="1"/>
          </p:cNvSpPr>
          <p:nvPr>
            <p:ph type="dt" sz="half" idx="10"/>
          </p:nvPr>
        </p:nvSpPr>
        <p:spPr/>
        <p:txBody>
          <a:bodyPr/>
          <a:lstStyle/>
          <a:p>
            <a:fld id="{F6FA2B21-3FCD-4721-B95C-427943F61125}" type="datetime1">
              <a:rPr lang="en-US" smtClean="0"/>
              <a:t>10/2/2020</a:t>
            </a:fld>
            <a:endParaRPr lang="en-US"/>
          </a:p>
        </p:txBody>
      </p:sp>
      <p:sp>
        <p:nvSpPr>
          <p:cNvPr id="4" name="Footer Placeholder 3">
            <a:extLst>
              <a:ext uri="{FF2B5EF4-FFF2-40B4-BE49-F238E27FC236}">
                <a16:creationId xmlns:a16="http://schemas.microsoft.com/office/drawing/2014/main" id="{41ED8DAC-8448-644D-843C-ADE67344AF0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486F0818-4505-3447-928E-83E4FC5A4675}"/>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44977233"/>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AF3E868-3784-6F45-BD2B-950313AA22C4}"/>
              </a:ext>
            </a:extLst>
          </p:cNvPr>
          <p:cNvSpPr>
            <a:spLocks noGrp="1"/>
          </p:cNvSpPr>
          <p:nvPr>
            <p:ph type="dt" sz="half" idx="10"/>
          </p:nvPr>
        </p:nvSpPr>
        <p:spPr/>
        <p:txBody>
          <a:bodyPr/>
          <a:lstStyle/>
          <a:p>
            <a:fld id="{F6FA2B21-3FCD-4721-B95C-427943F61125}" type="datetime1">
              <a:rPr lang="en-US" smtClean="0"/>
              <a:t>10/2/2020</a:t>
            </a:fld>
            <a:endParaRPr lang="en-US"/>
          </a:p>
        </p:txBody>
      </p:sp>
      <p:sp>
        <p:nvSpPr>
          <p:cNvPr id="3" name="Footer Placeholder 2">
            <a:extLst>
              <a:ext uri="{FF2B5EF4-FFF2-40B4-BE49-F238E27FC236}">
                <a16:creationId xmlns:a16="http://schemas.microsoft.com/office/drawing/2014/main" id="{C7AB79D5-21CB-9844-945A-1969D24A5AC2}"/>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46578A6-1C92-E94E-ACE1-2A90B1BB74E5}"/>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189083788"/>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9DA28-40DD-454F-A1B5-AFB85C5DAB5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34F8136-22F6-5340-BE6E-8FEE1180762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5119B39-D867-9F48-8170-311285C46A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A425DF9-35D4-2D4D-9906-430C1DDF68E5}"/>
              </a:ext>
            </a:extLst>
          </p:cNvPr>
          <p:cNvSpPr>
            <a:spLocks noGrp="1"/>
          </p:cNvSpPr>
          <p:nvPr>
            <p:ph type="dt" sz="half" idx="10"/>
          </p:nvPr>
        </p:nvSpPr>
        <p:spPr/>
        <p:txBody>
          <a:bodyPr/>
          <a:lstStyle/>
          <a:p>
            <a:fld id="{F6FA2B21-3FCD-4721-B95C-427943F61125}" type="datetime1">
              <a:rPr lang="en-US" smtClean="0"/>
              <a:t>10/2/2020</a:t>
            </a:fld>
            <a:endParaRPr lang="en-US"/>
          </a:p>
        </p:txBody>
      </p:sp>
      <p:sp>
        <p:nvSpPr>
          <p:cNvPr id="6" name="Footer Placeholder 5">
            <a:extLst>
              <a:ext uri="{FF2B5EF4-FFF2-40B4-BE49-F238E27FC236}">
                <a16:creationId xmlns:a16="http://schemas.microsoft.com/office/drawing/2014/main" id="{6C1F6B19-FA04-2C4E-93F9-53307624394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7819CFD-9A0A-314E-AB17-94AE134E6EA7}"/>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939964753"/>
      </p:ext>
    </p:extLst>
  </p:cSld>
  <p:clrMapOvr>
    <a:masterClrMapping/>
  </p:clrMapOvr>
  <p:hf sldNum="0" hdr="0" ftr="0" dt="0"/>
  <p:extLst>
    <p:ext uri="{DCECCB84-F9BA-43D5-87BE-67443E8EF086}">
      <p15:sldGuideLst xmlns:p15="http://schemas.microsoft.com/office/powerpoint/2012/main"/>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F2E7E-127F-254C-9541-09D911D0E7B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42425C6-E7B4-1942-B5B2-E2D50880738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AE8A7C9-3B2E-7147-9CCC-4E93FB7E29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C2A5807-BA4F-4844-B3E5-BC6DCD019611}"/>
              </a:ext>
            </a:extLst>
          </p:cNvPr>
          <p:cNvSpPr>
            <a:spLocks noGrp="1"/>
          </p:cNvSpPr>
          <p:nvPr>
            <p:ph type="dt" sz="half" idx="10"/>
          </p:nvPr>
        </p:nvSpPr>
        <p:spPr/>
        <p:txBody>
          <a:bodyPr/>
          <a:lstStyle/>
          <a:p>
            <a:fld id="{F6FA2B21-3FCD-4721-B95C-427943F61125}" type="datetime1">
              <a:rPr lang="en-US" smtClean="0"/>
              <a:t>10/2/2020</a:t>
            </a:fld>
            <a:endParaRPr lang="en-US"/>
          </a:p>
        </p:txBody>
      </p:sp>
      <p:sp>
        <p:nvSpPr>
          <p:cNvPr id="6" name="Footer Placeholder 5">
            <a:extLst>
              <a:ext uri="{FF2B5EF4-FFF2-40B4-BE49-F238E27FC236}">
                <a16:creationId xmlns:a16="http://schemas.microsoft.com/office/drawing/2014/main" id="{934105F4-3521-8649-8F2E-8E94C85A897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6308A-9616-354A-97AB-EA536DD5B400}"/>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39673450"/>
      </p:ext>
    </p:extLst>
  </p:cSld>
  <p:clrMapOvr>
    <a:masterClrMapping/>
  </p:clrMapOvr>
  <p:hf sldNum="0"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C4BCB-637D-BC4A-9DCC-206D007BB14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4E6A334-B4D2-B44C-A63A-BFBF0E31009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B1B92DF-D427-2841-8B3C-279459E51C13}"/>
              </a:ext>
            </a:extLst>
          </p:cNvPr>
          <p:cNvSpPr>
            <a:spLocks noGrp="1"/>
          </p:cNvSpPr>
          <p:nvPr>
            <p:ph type="dt" sz="half" idx="10"/>
          </p:nvPr>
        </p:nvSpPr>
        <p:spPr/>
        <p:txBody>
          <a:bodyPr/>
          <a:lstStyle/>
          <a:p>
            <a:fld id="{F6FA2B21-3FCD-4721-B95C-427943F61125}" type="datetime1">
              <a:rPr lang="en-US" smtClean="0"/>
              <a:t>10/2/2020</a:t>
            </a:fld>
            <a:endParaRPr lang="en-US"/>
          </a:p>
        </p:txBody>
      </p:sp>
      <p:sp>
        <p:nvSpPr>
          <p:cNvPr id="5" name="Footer Placeholder 4">
            <a:extLst>
              <a:ext uri="{FF2B5EF4-FFF2-40B4-BE49-F238E27FC236}">
                <a16:creationId xmlns:a16="http://schemas.microsoft.com/office/drawing/2014/main" id="{16895365-B868-D641-A161-FE01FFB047E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FABB3FF-876C-FD4B-804D-1C5E4F66694C}"/>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624453642"/>
      </p:ext>
    </p:extLst>
  </p:cSld>
  <p:clrMapOvr>
    <a:masterClrMapping/>
  </p:clrMapOvr>
  <p:hf sldNum="0"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0088DFC-3BAB-5B42-9325-5B87B5243F4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C3CD9F0-AF95-DF43-B7C3-F85EBF97D5BE}"/>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61B8558-6C28-304F-82BF-D413B3CA95C9}"/>
              </a:ext>
            </a:extLst>
          </p:cNvPr>
          <p:cNvSpPr>
            <a:spLocks noGrp="1"/>
          </p:cNvSpPr>
          <p:nvPr>
            <p:ph type="dt" sz="half" idx="10"/>
          </p:nvPr>
        </p:nvSpPr>
        <p:spPr/>
        <p:txBody>
          <a:bodyPr/>
          <a:lstStyle/>
          <a:p>
            <a:fld id="{F6FA2B21-3FCD-4721-B95C-427943F61125}" type="datetime1">
              <a:rPr lang="en-US" smtClean="0"/>
              <a:t>10/2/2020</a:t>
            </a:fld>
            <a:endParaRPr lang="en-US"/>
          </a:p>
        </p:txBody>
      </p:sp>
      <p:sp>
        <p:nvSpPr>
          <p:cNvPr id="5" name="Footer Placeholder 4">
            <a:extLst>
              <a:ext uri="{FF2B5EF4-FFF2-40B4-BE49-F238E27FC236}">
                <a16:creationId xmlns:a16="http://schemas.microsoft.com/office/drawing/2014/main" id="{6A9DC557-D4B0-004F-91E7-5E0E00A84B7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000CEBB-762E-2F4F-ACA4-61376952F746}"/>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69116904"/>
      </p:ext>
    </p:extLst>
  </p:cSld>
  <p:clrMapOvr>
    <a:masterClrMapping/>
  </p:clrMapOvr>
  <p:hf sldNum="0"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45EA6FE-93B9-45B3-AB01-E43815D6ADAC}" type="datetimeFigureOut">
              <a:rPr lang="en-GB" smtClean="0"/>
              <a:t>02/10/2020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958DDDE-5CB0-41E1-B5F3-54408ECA7AB7}" type="slidenum">
              <a:rPr lang="en-GB" smtClean="0"/>
              <a:t>‹#›</a:t>
            </a:fld>
            <a:endParaRPr lang="en-GB" dirty="0"/>
          </a:p>
        </p:txBody>
      </p:sp>
    </p:spTree>
    <p:extLst>
      <p:ext uri="{BB962C8B-B14F-4D97-AF65-F5344CB8AC3E}">
        <p14:creationId xmlns:p14="http://schemas.microsoft.com/office/powerpoint/2010/main" val="321969949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45EA6FE-93B9-45B3-AB01-E43815D6ADAC}" type="datetimeFigureOut">
              <a:rPr lang="en-GB" smtClean="0"/>
              <a:t>02/10/2020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958DDDE-5CB0-41E1-B5F3-54408ECA7AB7}" type="slidenum">
              <a:rPr lang="en-GB" smtClean="0"/>
              <a:t>‹#›</a:t>
            </a:fld>
            <a:endParaRPr lang="en-GB" dirty="0"/>
          </a:p>
        </p:txBody>
      </p:sp>
    </p:spTree>
    <p:extLst>
      <p:ext uri="{BB962C8B-B14F-4D97-AF65-F5344CB8AC3E}">
        <p14:creationId xmlns:p14="http://schemas.microsoft.com/office/powerpoint/2010/main" val="346607930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45EA6FE-93B9-45B3-AB01-E43815D6ADAC}" type="datetimeFigureOut">
              <a:rPr lang="en-GB" smtClean="0"/>
              <a:t>02/10/2020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958DDDE-5CB0-41E1-B5F3-54408ECA7AB7}" type="slidenum">
              <a:rPr lang="en-GB" smtClean="0"/>
              <a:t>‹#›</a:t>
            </a:fld>
            <a:endParaRPr lang="en-GB" dirty="0"/>
          </a:p>
        </p:txBody>
      </p:sp>
    </p:spTree>
    <p:extLst>
      <p:ext uri="{BB962C8B-B14F-4D97-AF65-F5344CB8AC3E}">
        <p14:creationId xmlns:p14="http://schemas.microsoft.com/office/powerpoint/2010/main" val="319925029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45EA6FE-93B9-45B3-AB01-E43815D6ADAC}" type="datetimeFigureOut">
              <a:rPr lang="en-GB" smtClean="0"/>
              <a:t>02/10/2020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958DDDE-5CB0-41E1-B5F3-54408ECA7AB7}" type="slidenum">
              <a:rPr lang="en-GB" smtClean="0"/>
              <a:t>‹#›</a:t>
            </a:fld>
            <a:endParaRPr lang="en-GB" dirty="0"/>
          </a:p>
        </p:txBody>
      </p:sp>
    </p:spTree>
    <p:extLst>
      <p:ext uri="{BB962C8B-B14F-4D97-AF65-F5344CB8AC3E}">
        <p14:creationId xmlns:p14="http://schemas.microsoft.com/office/powerpoint/2010/main" val="35193153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45EA6FE-93B9-45B3-AB01-E43815D6ADAC}" type="datetimeFigureOut">
              <a:rPr lang="en-GB" smtClean="0"/>
              <a:t>02/10/2020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2958DDDE-5CB0-41E1-B5F3-54408ECA7AB7}" type="slidenum">
              <a:rPr lang="en-GB" smtClean="0"/>
              <a:t>‹#›</a:t>
            </a:fld>
            <a:endParaRPr lang="en-GB" dirty="0"/>
          </a:p>
        </p:txBody>
      </p:sp>
    </p:spTree>
    <p:extLst>
      <p:ext uri="{BB962C8B-B14F-4D97-AF65-F5344CB8AC3E}">
        <p14:creationId xmlns:p14="http://schemas.microsoft.com/office/powerpoint/2010/main" val="307433995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45EA6FE-93B9-45B3-AB01-E43815D6ADAC}" type="datetimeFigureOut">
              <a:rPr lang="en-GB" smtClean="0"/>
              <a:t>02/10/2020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2958DDDE-5CB0-41E1-B5F3-54408ECA7AB7}" type="slidenum">
              <a:rPr lang="en-GB" smtClean="0"/>
              <a:t>‹#›</a:t>
            </a:fld>
            <a:endParaRPr lang="en-GB" dirty="0"/>
          </a:p>
        </p:txBody>
      </p:sp>
    </p:spTree>
    <p:extLst>
      <p:ext uri="{BB962C8B-B14F-4D97-AF65-F5344CB8AC3E}">
        <p14:creationId xmlns:p14="http://schemas.microsoft.com/office/powerpoint/2010/main" val="91221930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45EA6FE-93B9-45B3-AB01-E43815D6ADAC}" type="datetimeFigureOut">
              <a:rPr lang="en-GB" smtClean="0"/>
              <a:t>02/10/2020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2958DDDE-5CB0-41E1-B5F3-54408ECA7AB7}" type="slidenum">
              <a:rPr lang="en-GB" smtClean="0"/>
              <a:t>‹#›</a:t>
            </a:fld>
            <a:endParaRPr lang="en-GB" dirty="0"/>
          </a:p>
        </p:txBody>
      </p:sp>
    </p:spTree>
    <p:extLst>
      <p:ext uri="{BB962C8B-B14F-4D97-AF65-F5344CB8AC3E}">
        <p14:creationId xmlns:p14="http://schemas.microsoft.com/office/powerpoint/2010/main" val="162896799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45EA6FE-93B9-45B3-AB01-E43815D6ADAC}" type="datetimeFigureOut">
              <a:rPr lang="en-GB" smtClean="0"/>
              <a:t>02/10/2020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958DDDE-5CB0-41E1-B5F3-54408ECA7AB7}" type="slidenum">
              <a:rPr lang="en-GB" smtClean="0"/>
              <a:t>‹#›</a:t>
            </a:fld>
            <a:endParaRPr lang="en-GB" dirty="0"/>
          </a:p>
        </p:txBody>
      </p:sp>
    </p:spTree>
    <p:extLst>
      <p:ext uri="{BB962C8B-B14F-4D97-AF65-F5344CB8AC3E}">
        <p14:creationId xmlns:p14="http://schemas.microsoft.com/office/powerpoint/2010/main" val="72155927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45EA6FE-93B9-45B3-AB01-E43815D6ADAC}" type="datetimeFigureOut">
              <a:rPr lang="en-GB" smtClean="0"/>
              <a:t>02/10/2020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958DDDE-5CB0-41E1-B5F3-54408ECA7AB7}" type="slidenum">
              <a:rPr lang="en-GB" smtClean="0"/>
              <a:t>‹#›</a:t>
            </a:fld>
            <a:endParaRPr lang="en-GB" dirty="0"/>
          </a:p>
        </p:txBody>
      </p:sp>
    </p:spTree>
    <p:extLst>
      <p:ext uri="{BB962C8B-B14F-4D97-AF65-F5344CB8AC3E}">
        <p14:creationId xmlns:p14="http://schemas.microsoft.com/office/powerpoint/2010/main" val="311432857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45EA6FE-93B9-45B3-AB01-E43815D6ADAC}" type="datetimeFigureOut">
              <a:rPr lang="en-GB" smtClean="0"/>
              <a:t>02/10/2020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958DDDE-5CB0-41E1-B5F3-54408ECA7AB7}" type="slidenum">
              <a:rPr lang="en-GB" smtClean="0"/>
              <a:t>‹#›</a:t>
            </a:fld>
            <a:endParaRPr lang="en-GB" dirty="0"/>
          </a:p>
        </p:txBody>
      </p:sp>
    </p:spTree>
    <p:extLst>
      <p:ext uri="{BB962C8B-B14F-4D97-AF65-F5344CB8AC3E}">
        <p14:creationId xmlns:p14="http://schemas.microsoft.com/office/powerpoint/2010/main" val="8039573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45EA6FE-93B9-45B3-AB01-E43815D6ADAC}" type="datetimeFigureOut">
              <a:rPr lang="en-GB" smtClean="0"/>
              <a:t>02/10/2020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958DDDE-5CB0-41E1-B5F3-54408ECA7AB7}" type="slidenum">
              <a:rPr lang="en-GB" smtClean="0"/>
              <a:t>‹#›</a:t>
            </a:fld>
            <a:endParaRPr lang="en-GB" dirty="0"/>
          </a:p>
        </p:txBody>
      </p:sp>
    </p:spTree>
    <p:extLst>
      <p:ext uri="{BB962C8B-B14F-4D97-AF65-F5344CB8AC3E}">
        <p14:creationId xmlns:p14="http://schemas.microsoft.com/office/powerpoint/2010/main" val="14530083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B0D656E-20DD-4522-B8A4-7E25AB035C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3F25034-099E-40AE-8C7E-8D107B0F73A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D6EAD8-5760-431F-A0C4-888FE5B939C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F361836-A96E-46DC-9A57-0726C34B798B}" type="datetimeFigureOut">
              <a:rPr lang="en-GB" smtClean="0"/>
              <a:t>02/10/2020</a:t>
            </a:fld>
            <a:endParaRPr lang="en-GB"/>
          </a:p>
        </p:txBody>
      </p:sp>
      <p:sp>
        <p:nvSpPr>
          <p:cNvPr id="5" name="Footer Placeholder 4">
            <a:extLst>
              <a:ext uri="{FF2B5EF4-FFF2-40B4-BE49-F238E27FC236}">
                <a16:creationId xmlns:a16="http://schemas.microsoft.com/office/drawing/2014/main" id="{ACBD784D-4563-4F0A-A7CF-32BBA598B35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1FF67EA-A9EF-4CC1-AE5C-B332D9D5D4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A4CFCE0-5AA5-4DB1-BB2B-6EAB8E06EB80}" type="slidenum">
              <a:rPr lang="en-GB" smtClean="0"/>
              <a:t>‹#›</a:t>
            </a:fld>
            <a:endParaRPr lang="en-GB"/>
          </a:p>
        </p:txBody>
      </p:sp>
    </p:spTree>
    <p:extLst>
      <p:ext uri="{BB962C8B-B14F-4D97-AF65-F5344CB8AC3E}">
        <p14:creationId xmlns:p14="http://schemas.microsoft.com/office/powerpoint/2010/main" val="22266338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E4213AC-3B37-7B49-864E-C85AD9F1DE8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A03A3E2-5E77-C64F-8FE2-13422294C51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51A65E4-9A37-3045-85C8-9A15E085538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FA2B21-3FCD-4721-B95C-427943F61125}" type="datetime1">
              <a:rPr lang="en-US" smtClean="0"/>
              <a:t>10/2/2020</a:t>
            </a:fld>
            <a:endParaRPr lang="en-US"/>
          </a:p>
        </p:txBody>
      </p:sp>
      <p:sp>
        <p:nvSpPr>
          <p:cNvPr id="5" name="Footer Placeholder 4">
            <a:extLst>
              <a:ext uri="{FF2B5EF4-FFF2-40B4-BE49-F238E27FC236}">
                <a16:creationId xmlns:a16="http://schemas.microsoft.com/office/drawing/2014/main" id="{3AF5D632-DEAD-CF47-BC37-9268F4E37A9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BDB029E3-8696-CC42-B16C-D30A4056A12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167103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45EA6FE-93B9-45B3-AB01-E43815D6ADAC}" type="datetimeFigureOut">
              <a:rPr lang="en-GB" smtClean="0"/>
              <a:t>02/10/2020</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958DDDE-5CB0-41E1-B5F3-54408ECA7AB7}" type="slidenum">
              <a:rPr lang="en-GB" smtClean="0"/>
              <a:t>‹#›</a:t>
            </a:fld>
            <a:endParaRPr lang="en-GB" dirty="0"/>
          </a:p>
        </p:txBody>
      </p:sp>
    </p:spTree>
    <p:extLst>
      <p:ext uri="{BB962C8B-B14F-4D97-AF65-F5344CB8AC3E}">
        <p14:creationId xmlns:p14="http://schemas.microsoft.com/office/powerpoint/2010/main" val="335591753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mailto:n.ryder@uwtsd.ac.uk"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hyperlink" Target="https://www.tsdsu.co.uk/cy/coursereps" TargetMode="External"/><Relationship Id="rId5" Type="http://schemas.openxmlformats.org/officeDocument/2006/relationships/hyperlink" Target="https://youtu.be/ZKuKBJJKBwE" TargetMode="External"/><Relationship Id="rId4" Type="http://schemas.openxmlformats.org/officeDocument/2006/relationships/hyperlink" Target="https://www.youtube.com/watch?v=ZKuKBJJKBwE&amp;feature=youtu.be"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hyperlink" Target="https://padlet.com/n_ryder/TP1" TargetMode="External"/><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2.jpg"/><Relationship Id="rId7"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 Id="rId9"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9.xml"/><Relationship Id="rId1" Type="http://schemas.openxmlformats.org/officeDocument/2006/relationships/slideLayout" Target="../slideLayouts/slideLayout12.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2.png"/><Relationship Id="rId7" Type="http://schemas.openxmlformats.org/officeDocument/2006/relationships/image" Target="../media/image24.jpeg"/><Relationship Id="rId2" Type="http://schemas.openxmlformats.org/officeDocument/2006/relationships/notesSlide" Target="../notesSlides/notesSlide10.xml"/><Relationship Id="rId1" Type="http://schemas.openxmlformats.org/officeDocument/2006/relationships/slideLayout" Target="../slideLayouts/slideLayout23.xml"/><Relationship Id="rId6" Type="http://schemas.microsoft.com/office/2007/relationships/hdphoto" Target="../media/hdphoto1.wdp"/><Relationship Id="rId5" Type="http://schemas.openxmlformats.org/officeDocument/2006/relationships/image" Target="../media/image23.png"/><Relationship Id="rId10" Type="http://schemas.openxmlformats.org/officeDocument/2006/relationships/image" Target="../media/image27.jpeg"/><Relationship Id="rId4" Type="http://schemas.openxmlformats.org/officeDocument/2006/relationships/image" Target="../media/image24.svg"/><Relationship Id="rId9" Type="http://schemas.openxmlformats.org/officeDocument/2006/relationships/image" Target="../media/image26.png"/></Relationships>
</file>

<file path=ppt/slides/_rels/slide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1.xml"/><Relationship Id="rId1" Type="http://schemas.openxmlformats.org/officeDocument/2006/relationships/slideLayout" Target="../slideLayouts/slideLayout17.xml"/><Relationship Id="rId4" Type="http://schemas.openxmlformats.org/officeDocument/2006/relationships/image" Target="../media/image29.jpeg"/></Relationships>
</file>

<file path=ppt/slides/_rels/slide1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2.xml"/><Relationship Id="rId1" Type="http://schemas.openxmlformats.org/officeDocument/2006/relationships/slideLayout" Target="../slideLayouts/slideLayout1.xml"/><Relationship Id="rId5" Type="http://schemas.openxmlformats.org/officeDocument/2006/relationships/image" Target="../media/image24.svg"/><Relationship Id="rId4" Type="http://schemas.openxmlformats.org/officeDocument/2006/relationships/image" Target="../media/image30.png"/></Relationships>
</file>

<file path=ppt/slides/_rels/slide1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31.jpeg"/></Relationships>
</file>

<file path=ppt/slides/_rels/slide1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32.png"/></Relationships>
</file>

<file path=ppt/slides/_rels/slide16.xml.rels><?xml version="1.0" encoding="UTF-8" standalone="yes"?>
<Relationships xmlns="http://schemas.openxmlformats.org/package/2006/relationships"><Relationship Id="rId3" Type="http://schemas.openxmlformats.org/officeDocument/2006/relationships/image" Target="../media/image34.emf"/><Relationship Id="rId2" Type="http://schemas.openxmlformats.org/officeDocument/2006/relationships/image" Target="../media/image33.emf"/><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5.xml"/><Relationship Id="rId1" Type="http://schemas.openxmlformats.org/officeDocument/2006/relationships/slideLayout" Target="../slideLayouts/slideLayout1.xml"/><Relationship Id="rId5" Type="http://schemas.openxmlformats.org/officeDocument/2006/relationships/image" Target="../media/image36.png"/><Relationship Id="rId4" Type="http://schemas.openxmlformats.org/officeDocument/2006/relationships/image" Target="../media/image35.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611A4-CCC3-47BC-B45B-7301A9D9B877}"/>
              </a:ext>
            </a:extLst>
          </p:cNvPr>
          <p:cNvSpPr>
            <a:spLocks noGrp="1"/>
          </p:cNvSpPr>
          <p:nvPr>
            <p:ph type="ctrTitle"/>
          </p:nvPr>
        </p:nvSpPr>
        <p:spPr/>
        <p:txBody>
          <a:bodyPr/>
          <a:lstStyle/>
          <a:p>
            <a:r>
              <a:rPr lang="cy-GB" dirty="0" smtClean="0">
                <a:solidFill>
                  <a:schemeClr val="bg1"/>
                </a:solidFill>
              </a:rPr>
              <a:t>Sesiwn 1 Tiwtor </a:t>
            </a:r>
            <a:r>
              <a:rPr lang="cy-GB" dirty="0">
                <a:solidFill>
                  <a:schemeClr val="bg1"/>
                </a:solidFill>
              </a:rPr>
              <a:t>Personol</a:t>
            </a:r>
          </a:p>
        </p:txBody>
      </p:sp>
      <p:sp>
        <p:nvSpPr>
          <p:cNvPr id="3" name="Subtitle 2">
            <a:extLst>
              <a:ext uri="{FF2B5EF4-FFF2-40B4-BE49-F238E27FC236}">
                <a16:creationId xmlns:a16="http://schemas.microsoft.com/office/drawing/2014/main" id="{5A85D54B-7E61-42CE-AD6A-789F62A805E9}"/>
              </a:ext>
            </a:extLst>
          </p:cNvPr>
          <p:cNvSpPr>
            <a:spLocks noGrp="1"/>
          </p:cNvSpPr>
          <p:nvPr>
            <p:ph type="subTitle" idx="1"/>
          </p:nvPr>
        </p:nvSpPr>
        <p:spPr/>
        <p:txBody>
          <a:bodyPr>
            <a:normAutofit fontScale="92500" lnSpcReduction="20000"/>
          </a:bodyPr>
          <a:lstStyle/>
          <a:p>
            <a:r>
              <a:rPr lang="cy-GB" sz="4000" dirty="0" smtClean="0">
                <a:solidFill>
                  <a:schemeClr val="bg1"/>
                </a:solidFill>
              </a:rPr>
              <a:t>Nanna Ryder</a:t>
            </a:r>
          </a:p>
          <a:p>
            <a:r>
              <a:rPr lang="cy-GB" sz="4000" dirty="0" smtClean="0">
                <a:solidFill>
                  <a:schemeClr val="bg1"/>
                </a:solidFill>
                <a:hlinkClick r:id="rId4"/>
              </a:rPr>
              <a:t>n.ryder@uwtsd.ac.uk</a:t>
            </a:r>
            <a:r>
              <a:rPr lang="cy-GB" sz="4000" dirty="0" smtClean="0">
                <a:solidFill>
                  <a:schemeClr val="bg1"/>
                </a:solidFill>
              </a:rPr>
              <a:t>  </a:t>
            </a:r>
            <a:endParaRPr lang="cy-GB" sz="4000" dirty="0">
              <a:solidFill>
                <a:schemeClr val="bg1"/>
              </a:solidFill>
            </a:endParaRPr>
          </a:p>
          <a:p>
            <a:r>
              <a:rPr lang="cy-GB" sz="4000" dirty="0">
                <a:solidFill>
                  <a:schemeClr val="bg1"/>
                </a:solidFill>
              </a:rPr>
              <a:t>Dydd Gwener </a:t>
            </a:r>
            <a:r>
              <a:rPr lang="cy-GB" sz="4000" dirty="0" smtClean="0">
                <a:solidFill>
                  <a:schemeClr val="bg1"/>
                </a:solidFill>
              </a:rPr>
              <a:t>2il Hydref </a:t>
            </a:r>
            <a:r>
              <a:rPr lang="cy-GB" sz="4000" dirty="0">
                <a:solidFill>
                  <a:schemeClr val="bg1"/>
                </a:solidFill>
              </a:rPr>
              <a:t>2020</a:t>
            </a:r>
          </a:p>
        </p:txBody>
      </p:sp>
    </p:spTree>
    <p:extLst>
      <p:ext uri="{BB962C8B-B14F-4D97-AF65-F5344CB8AC3E}">
        <p14:creationId xmlns:p14="http://schemas.microsoft.com/office/powerpoint/2010/main" val="16022391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b="-1000"/>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8739643-254C-4E7E-9A7C-2970AF6D0BE9}"/>
              </a:ext>
            </a:extLst>
          </p:cNvPr>
          <p:cNvSpPr txBox="1"/>
          <p:nvPr/>
        </p:nvSpPr>
        <p:spPr>
          <a:xfrm>
            <a:off x="382438" y="4422475"/>
            <a:ext cx="323203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pic>
        <p:nvPicPr>
          <p:cNvPr id="1030" name="Picture 6" descr="Croeso // Welcome | Cardiff Education Service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83794" y="531779"/>
            <a:ext cx="6524017" cy="43493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9749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3000" b="-1000"/>
          </a:stretch>
        </a:blip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207E32BB-4C93-4416-8F1E-96DCC3570831}"/>
              </a:ext>
            </a:extLst>
          </p:cNvPr>
          <p:cNvPicPr>
            <a:picLocks noGrp="1" noChangeAspect="1"/>
          </p:cNvPicPr>
          <p:nvPr>
            <p:ph idx="1"/>
          </p:nvPr>
        </p:nvPicPr>
        <p:blipFill>
          <a:blip r:embed="rId4"/>
          <a:stretch>
            <a:fillRect/>
          </a:stretch>
        </p:blipFill>
        <p:spPr>
          <a:xfrm>
            <a:off x="764176" y="342424"/>
            <a:ext cx="3498108" cy="2687382"/>
          </a:xfrm>
          <a:prstGeom prst="rect">
            <a:avLst/>
          </a:prstGeom>
          <a:ln w="38100">
            <a:solidFill>
              <a:schemeClr val="accent4"/>
            </a:solidFill>
          </a:ln>
        </p:spPr>
      </p:pic>
      <p:pic>
        <p:nvPicPr>
          <p:cNvPr id="5" name="Picture 4">
            <a:extLst>
              <a:ext uri="{FF2B5EF4-FFF2-40B4-BE49-F238E27FC236}">
                <a16:creationId xmlns:a16="http://schemas.microsoft.com/office/drawing/2014/main" id="{006A1811-2FDD-4E6C-82B8-CF39510A7E71}"/>
              </a:ext>
            </a:extLst>
          </p:cNvPr>
          <p:cNvPicPr>
            <a:picLocks noChangeAspect="1"/>
          </p:cNvPicPr>
          <p:nvPr/>
        </p:nvPicPr>
        <p:blipFill>
          <a:blip r:embed="rId5"/>
          <a:stretch>
            <a:fillRect/>
          </a:stretch>
        </p:blipFill>
        <p:spPr>
          <a:xfrm>
            <a:off x="5906729" y="342424"/>
            <a:ext cx="5521095" cy="2621013"/>
          </a:xfrm>
          <a:prstGeom prst="rect">
            <a:avLst/>
          </a:prstGeom>
          <a:ln w="38100">
            <a:solidFill>
              <a:srgbClr val="FFC000"/>
            </a:solidFill>
          </a:ln>
        </p:spPr>
      </p:pic>
      <p:pic>
        <p:nvPicPr>
          <p:cNvPr id="6" name="Picture 5">
            <a:extLst>
              <a:ext uri="{FF2B5EF4-FFF2-40B4-BE49-F238E27FC236}">
                <a16:creationId xmlns:a16="http://schemas.microsoft.com/office/drawing/2014/main" id="{57976784-7D00-4FB0-AD27-088120A14F29}"/>
              </a:ext>
            </a:extLst>
          </p:cNvPr>
          <p:cNvPicPr>
            <a:picLocks noChangeAspect="1"/>
          </p:cNvPicPr>
          <p:nvPr/>
        </p:nvPicPr>
        <p:blipFill>
          <a:blip r:embed="rId6"/>
          <a:stretch>
            <a:fillRect/>
          </a:stretch>
        </p:blipFill>
        <p:spPr>
          <a:xfrm>
            <a:off x="1314821" y="3225762"/>
            <a:ext cx="2143125" cy="2143125"/>
          </a:xfrm>
          <a:prstGeom prst="rect">
            <a:avLst/>
          </a:prstGeom>
          <a:ln w="38100">
            <a:solidFill>
              <a:srgbClr val="FFC000"/>
            </a:solidFill>
          </a:ln>
        </p:spPr>
      </p:pic>
      <p:pic>
        <p:nvPicPr>
          <p:cNvPr id="8" name="Picture 7">
            <a:extLst>
              <a:ext uri="{FF2B5EF4-FFF2-40B4-BE49-F238E27FC236}">
                <a16:creationId xmlns:a16="http://schemas.microsoft.com/office/drawing/2014/main" id="{8500C7EC-8920-44AF-B597-85204B8A279A}"/>
              </a:ext>
            </a:extLst>
          </p:cNvPr>
          <p:cNvPicPr>
            <a:picLocks noChangeAspect="1"/>
          </p:cNvPicPr>
          <p:nvPr/>
        </p:nvPicPr>
        <p:blipFill>
          <a:blip r:embed="rId7"/>
          <a:stretch>
            <a:fillRect/>
          </a:stretch>
        </p:blipFill>
        <p:spPr>
          <a:xfrm>
            <a:off x="7595713" y="3240588"/>
            <a:ext cx="2143125" cy="2143125"/>
          </a:xfrm>
          <a:prstGeom prst="rect">
            <a:avLst/>
          </a:prstGeom>
          <a:ln w="38100">
            <a:solidFill>
              <a:srgbClr val="FFC000"/>
            </a:solidFill>
          </a:ln>
        </p:spPr>
      </p:pic>
    </p:spTree>
    <p:extLst>
      <p:ext uri="{BB962C8B-B14F-4D97-AF65-F5344CB8AC3E}">
        <p14:creationId xmlns:p14="http://schemas.microsoft.com/office/powerpoint/2010/main" val="177255523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b="-1000"/>
          </a:stretch>
        </a:blipFill>
        <a:effectLst/>
      </p:bgPr>
    </p:bg>
    <p:spTree>
      <p:nvGrpSpPr>
        <p:cNvPr id="1" name=""/>
        <p:cNvGrpSpPr/>
        <p:nvPr/>
      </p:nvGrpSpPr>
      <p:grpSpPr>
        <a:xfrm>
          <a:off x="0" y="0"/>
          <a:ext cx="0" cy="0"/>
          <a:chOff x="0" y="0"/>
          <a:chExt cx="0" cy="0"/>
        </a:xfrm>
      </p:grpSpPr>
      <p:sp>
        <p:nvSpPr>
          <p:cNvPr id="5" name="Title 2">
            <a:extLst>
              <a:ext uri="{FF2B5EF4-FFF2-40B4-BE49-F238E27FC236}">
                <a16:creationId xmlns:a16="http://schemas.microsoft.com/office/drawing/2014/main" id="{3860F996-25CC-4C80-BE17-B98D21F3F765}"/>
              </a:ext>
            </a:extLst>
          </p:cNvPr>
          <p:cNvSpPr txBox="1">
            <a:spLocks/>
          </p:cNvSpPr>
          <p:nvPr/>
        </p:nvSpPr>
        <p:spPr>
          <a:xfrm>
            <a:off x="1769626" y="471010"/>
            <a:ext cx="8824686" cy="899528"/>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cy-GB" sz="17600" b="0" i="0" u="none" strike="noStrike" kern="1200" cap="none" spc="0" normalizeH="0" baseline="0" dirty="0" smtClean="0">
                <a:ln>
                  <a:noFill/>
                </a:ln>
                <a:solidFill>
                  <a:srgbClr val="4472C4">
                    <a:lumMod val="75000"/>
                  </a:srgbClr>
                </a:solidFill>
                <a:effectLst/>
                <a:uLnTx/>
                <a:uFillTx/>
                <a:latin typeface="Calibri Light" panose="020F0302020204030204"/>
                <a:ea typeface="+mj-ea"/>
                <a:cs typeface="+mj-cs"/>
              </a:rPr>
              <a:t>Cynrychiolydd</a:t>
            </a:r>
            <a:r>
              <a:rPr kumimoji="0" lang="en-GB" sz="5300" b="0" i="0" u="none" strike="noStrike" kern="1200" cap="none" spc="0" normalizeH="0" baseline="0" noProof="0" dirty="0">
                <a:ln>
                  <a:noFill/>
                </a:ln>
                <a:solidFill>
                  <a:srgbClr val="4472C4">
                    <a:lumMod val="75000"/>
                  </a:srgbClr>
                </a:solidFill>
                <a:effectLst/>
                <a:uLnTx/>
                <a:uFillTx/>
                <a:latin typeface="Calibri Light" panose="020F0302020204030204"/>
                <a:ea typeface="+mj-ea"/>
                <a:cs typeface="+mj-cs"/>
              </a:rPr>
              <a:t/>
            </a:r>
            <a:br>
              <a:rPr kumimoji="0" lang="en-GB" sz="5300" b="0" i="0" u="none" strike="noStrike" kern="1200" cap="none" spc="0" normalizeH="0" baseline="0" noProof="0" dirty="0">
                <a:ln>
                  <a:noFill/>
                </a:ln>
                <a:solidFill>
                  <a:srgbClr val="4472C4">
                    <a:lumMod val="75000"/>
                  </a:srgbClr>
                </a:solidFill>
                <a:effectLst/>
                <a:uLnTx/>
                <a:uFillTx/>
                <a:latin typeface="Calibri Light" panose="020F0302020204030204"/>
                <a:ea typeface="+mj-ea"/>
                <a:cs typeface="+mj-cs"/>
              </a:rPr>
            </a:br>
            <a:endParaRPr kumimoji="0" lang="en-GB" sz="5300" b="0" i="0" u="none" strike="noStrike" kern="1200" cap="none" spc="0" normalizeH="0" baseline="0" noProof="0" dirty="0">
              <a:ln>
                <a:noFill/>
              </a:ln>
              <a:solidFill>
                <a:prstClr val="black"/>
              </a:solidFill>
              <a:effectLst/>
              <a:uLnTx/>
              <a:uFillTx/>
              <a:latin typeface="Calibri Light" panose="020F0302020204030204"/>
              <a:ea typeface="+mj-ea"/>
              <a:cs typeface="+mj-cs"/>
            </a:endParaRPr>
          </a:p>
        </p:txBody>
      </p:sp>
      <p:sp>
        <p:nvSpPr>
          <p:cNvPr id="6" name="Content Placeholder 6">
            <a:extLst>
              <a:ext uri="{FF2B5EF4-FFF2-40B4-BE49-F238E27FC236}">
                <a16:creationId xmlns:a16="http://schemas.microsoft.com/office/drawing/2014/main" id="{E2B3E037-2173-4901-B9D6-BDE6AF4880F7}"/>
              </a:ext>
            </a:extLst>
          </p:cNvPr>
          <p:cNvSpPr txBox="1">
            <a:spLocks/>
          </p:cNvSpPr>
          <p:nvPr/>
        </p:nvSpPr>
        <p:spPr>
          <a:xfrm>
            <a:off x="3212837" y="1316154"/>
            <a:ext cx="7381475" cy="3917032"/>
          </a:xfrm>
          <a:prstGeom prst="rect">
            <a:avLst/>
          </a:prstGeom>
          <a:ln w="38100">
            <a:solidFill>
              <a:schemeClr val="accent1"/>
            </a:solidFill>
          </a:ln>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a:buChar char="•"/>
              <a:tabLst/>
              <a:defRPr/>
            </a:pPr>
            <a:r>
              <a:rPr kumimoji="0" lang="cy-GB" sz="3600" b="0" i="0" u="none" strike="noStrike" kern="1200" cap="none" spc="0" normalizeH="0" baseline="0" dirty="0">
                <a:ln>
                  <a:noFill/>
                </a:ln>
                <a:solidFill>
                  <a:prstClr val="black"/>
                </a:solidFill>
                <a:effectLst/>
                <a:uLnTx/>
                <a:uFillTx/>
                <a:latin typeface="Calibri" panose="020F0502020204030204"/>
                <a:ea typeface="+mn-ea"/>
                <a:cs typeface="+mn-cs"/>
              </a:rPr>
              <a:t>Beth yw’r swydd?</a:t>
            </a:r>
            <a:endParaRPr kumimoji="0" lang="cy-GB" sz="3600" b="0" i="0" u="none" strike="noStrike" kern="1200" cap="none" spc="0" normalizeH="0" baseline="0" dirty="0">
              <a:ln>
                <a:noFill/>
              </a:ln>
              <a:solidFill>
                <a:prstClr val="black"/>
              </a:solidFill>
              <a:effectLst/>
              <a:uLnTx/>
              <a:uFillTx/>
              <a:latin typeface="Calibri" panose="020F0502020204030204"/>
              <a:ea typeface="+mn-ea"/>
              <a:cs typeface="+mn-cs"/>
              <a:hlinkClick r:id="rId4"/>
            </a:endParaRPr>
          </a:p>
          <a:p>
            <a:pPr marL="228600" marR="0" lvl="0" indent="-228600" algn="l" defTabSz="914400" rtl="0" eaLnBrk="1" fontAlgn="auto" latinLnBrk="0" hangingPunct="1">
              <a:lnSpc>
                <a:spcPct val="90000"/>
              </a:lnSpc>
              <a:spcBef>
                <a:spcPts val="1000"/>
              </a:spcBef>
              <a:spcAft>
                <a:spcPts val="0"/>
              </a:spcAft>
              <a:buClrTx/>
              <a:buSzTx/>
              <a:buFont typeface="Arial"/>
              <a:buChar char="•"/>
              <a:tabLst/>
              <a:defRPr/>
            </a:pP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hlinkClick r:id="rId4"/>
            </a:endParaRPr>
          </a:p>
          <a:p>
            <a:pPr marL="228600" marR="0" lvl="0" indent="-228600" algn="l" defTabSz="914400" rtl="0" eaLnBrk="1" fontAlgn="auto" latinLnBrk="0" hangingPunct="1">
              <a:lnSpc>
                <a:spcPct val="90000"/>
              </a:lnSpc>
              <a:spcBef>
                <a:spcPts val="1000"/>
              </a:spcBef>
              <a:spcAft>
                <a:spcPts val="0"/>
              </a:spcAft>
              <a:buClrTx/>
              <a:buSzTx/>
              <a:buFont typeface="Arial"/>
              <a:buChar cha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hlinkClick r:id="rId5"/>
              </a:rPr>
              <a:t>https://youtu.be/ZKuKBJJKBwE</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228600" marR="0" lvl="0" indent="-228600" algn="l" defTabSz="914400" rtl="0" eaLnBrk="1" fontAlgn="auto" latinLnBrk="0" hangingPunct="1">
              <a:lnSpc>
                <a:spcPct val="90000"/>
              </a:lnSpc>
              <a:spcBef>
                <a:spcPts val="1000"/>
              </a:spcBef>
              <a:spcAft>
                <a:spcPts val="0"/>
              </a:spcAft>
              <a:buClrTx/>
              <a:buSzTx/>
              <a:buFont typeface="Arial"/>
              <a:buChar cha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hlinkClick r:id="rId6"/>
              </a:rPr>
              <a:t>https://www.tsdsu.co.uk/cy/coursereps</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Tree>
    <p:extLst>
      <p:ext uri="{BB962C8B-B14F-4D97-AF65-F5344CB8AC3E}">
        <p14:creationId xmlns:p14="http://schemas.microsoft.com/office/powerpoint/2010/main" val="263486106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b="-1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6A7F8-62AD-4F10-B568-B729E37A7892}"/>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E7DC2BDE-13AA-4982-8AED-D285A3CA1633}"/>
              </a:ext>
            </a:extLst>
          </p:cNvPr>
          <p:cNvSpPr>
            <a:spLocks noGrp="1"/>
          </p:cNvSpPr>
          <p:nvPr>
            <p:ph type="subTitle" idx="1"/>
          </p:nvPr>
        </p:nvSpPr>
        <p:spPr/>
        <p:txBody>
          <a:bodyPr/>
          <a:lstStyle/>
          <a:p>
            <a:endParaRPr lang="en-GB"/>
          </a:p>
        </p:txBody>
      </p:sp>
      <p:pic>
        <p:nvPicPr>
          <p:cNvPr id="1026" name="Picture 2" descr="Personal Tutors">
            <a:extLst>
              <a:ext uri="{FF2B5EF4-FFF2-40B4-BE49-F238E27FC236}">
                <a16:creationId xmlns:a16="http://schemas.microsoft.com/office/drawing/2014/main" id="{C2560C00-3607-4074-9AE1-6A61FD76082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0" y="722671"/>
            <a:ext cx="9144000" cy="4424516"/>
          </a:xfrm>
          <a:prstGeom prst="rect">
            <a:avLst/>
          </a:prstGeom>
          <a:noFill/>
          <a:ln w="50800">
            <a:solidFill>
              <a:schemeClr val="accent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522866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smtClean="0"/>
              <a:t>Amserlen</a:t>
            </a:r>
            <a:r>
              <a:rPr lang="en-GB" dirty="0" smtClean="0"/>
              <a:t> (</a:t>
            </a:r>
            <a:r>
              <a:rPr lang="en-GB" dirty="0" err="1" smtClean="0"/>
              <a:t>neges</a:t>
            </a:r>
            <a:r>
              <a:rPr lang="en-GB" dirty="0" smtClean="0"/>
              <a:t> Moodle </a:t>
            </a:r>
            <a:r>
              <a:rPr lang="en-GB" dirty="0" err="1" smtClean="0"/>
              <a:t>wrth</a:t>
            </a:r>
            <a:r>
              <a:rPr lang="en-GB" dirty="0" smtClean="0"/>
              <a:t> Dave Stacey)</a:t>
            </a:r>
            <a:endParaRPr lang="en-GB" dirty="0"/>
          </a:p>
        </p:txBody>
      </p:sp>
      <p:sp>
        <p:nvSpPr>
          <p:cNvPr id="5" name="Content Placeholder 4"/>
          <p:cNvSpPr>
            <a:spLocks noGrp="1"/>
          </p:cNvSpPr>
          <p:nvPr>
            <p:ph type="body" idx="1"/>
          </p:nvPr>
        </p:nvSpPr>
        <p:spPr/>
        <p:txBody>
          <a:bodyPr>
            <a:normAutofit/>
          </a:bodyPr>
          <a:lstStyle/>
          <a:p>
            <a:r>
              <a:rPr lang="en-GB" dirty="0" err="1" smtClean="0"/>
              <a:t>Wythnos</a:t>
            </a:r>
            <a:r>
              <a:rPr lang="en-GB" dirty="0" smtClean="0"/>
              <a:t> </a:t>
            </a:r>
            <a:r>
              <a:rPr lang="en-GB" dirty="0" err="1" smtClean="0"/>
              <a:t>yn</a:t>
            </a:r>
            <a:r>
              <a:rPr lang="en-GB" dirty="0" smtClean="0"/>
              <a:t> </a:t>
            </a:r>
            <a:r>
              <a:rPr lang="en-GB" dirty="0" err="1" smtClean="0"/>
              <a:t>cychwyn</a:t>
            </a:r>
            <a:r>
              <a:rPr lang="en-GB" dirty="0" smtClean="0"/>
              <a:t>: 05/10/20</a:t>
            </a:r>
            <a:r>
              <a:rPr lang="en-GB" dirty="0"/>
              <a:t/>
            </a:r>
            <a:br>
              <a:rPr lang="en-GB" dirty="0"/>
            </a:br>
            <a:endParaRPr lang="en-GB" dirty="0"/>
          </a:p>
        </p:txBody>
      </p:sp>
      <p:sp>
        <p:nvSpPr>
          <p:cNvPr id="6" name="Content Placeholder 5"/>
          <p:cNvSpPr>
            <a:spLocks noGrp="1"/>
          </p:cNvSpPr>
          <p:nvPr>
            <p:ph sz="half" idx="2"/>
          </p:nvPr>
        </p:nvSpPr>
        <p:spPr>
          <a:xfrm>
            <a:off x="6197601" y="2504496"/>
            <a:ext cx="5157787" cy="3684588"/>
          </a:xfrm>
        </p:spPr>
        <p:txBody>
          <a:bodyPr>
            <a:normAutofit fontScale="62500" lnSpcReduction="20000"/>
          </a:bodyPr>
          <a:lstStyle/>
          <a:p>
            <a:pPr marL="0" indent="0">
              <a:buNone/>
            </a:pPr>
            <a:r>
              <a:rPr lang="en-GB" b="1" dirty="0" err="1"/>
              <a:t>Dydd</a:t>
            </a:r>
            <a:r>
              <a:rPr lang="en-GB" b="1" dirty="0"/>
              <a:t> </a:t>
            </a:r>
            <a:r>
              <a:rPr lang="en-GB" b="1" dirty="0" err="1" smtClean="0"/>
              <a:t>Llun</a:t>
            </a:r>
            <a:r>
              <a:rPr lang="en-GB" b="1" smtClean="0"/>
              <a:t> 12/10 </a:t>
            </a:r>
            <a:r>
              <a:rPr lang="en-GB" b="1" dirty="0"/>
              <a:t>- </a:t>
            </a:r>
            <a:r>
              <a:rPr lang="en-GB" b="1" dirty="0" smtClean="0"/>
              <a:t>PCK</a:t>
            </a:r>
            <a:endParaRPr lang="en-GB" dirty="0" smtClean="0"/>
          </a:p>
          <a:p>
            <a:pPr marL="0" indent="0">
              <a:buNone/>
            </a:pPr>
            <a:r>
              <a:rPr lang="en-GB" dirty="0" smtClean="0"/>
              <a:t>Mae </a:t>
            </a:r>
            <a:r>
              <a:rPr lang="en-GB" dirty="0"/>
              <a:t>hon </a:t>
            </a:r>
            <a:r>
              <a:rPr lang="en-GB" dirty="0" err="1"/>
              <a:t>yn</a:t>
            </a:r>
            <a:r>
              <a:rPr lang="en-GB" dirty="0"/>
              <a:t> </a:t>
            </a:r>
            <a:r>
              <a:rPr lang="en-GB" dirty="0" err="1"/>
              <a:t>sesiwn</a:t>
            </a:r>
            <a:r>
              <a:rPr lang="en-GB" dirty="0"/>
              <a:t> </a:t>
            </a:r>
            <a:r>
              <a:rPr lang="en-GB" dirty="0" err="1"/>
              <a:t>anghydamserol</a:t>
            </a:r>
            <a:r>
              <a:rPr lang="en-GB" dirty="0"/>
              <a:t> y </a:t>
            </a:r>
            <a:r>
              <a:rPr lang="en-GB" dirty="0" err="1"/>
              <a:t>gallwch</a:t>
            </a:r>
            <a:r>
              <a:rPr lang="en-GB" dirty="0"/>
              <a:t> </a:t>
            </a:r>
            <a:r>
              <a:rPr lang="en-GB" dirty="0" err="1"/>
              <a:t>gael</a:t>
            </a:r>
            <a:r>
              <a:rPr lang="en-GB" dirty="0"/>
              <a:t> </a:t>
            </a:r>
            <a:r>
              <a:rPr lang="en-GB" dirty="0" err="1"/>
              <a:t>mynediad</a:t>
            </a:r>
            <a:r>
              <a:rPr lang="en-GB" dirty="0"/>
              <a:t> </a:t>
            </a:r>
            <a:r>
              <a:rPr lang="en-GB" dirty="0" err="1"/>
              <a:t>ati</a:t>
            </a:r>
            <a:r>
              <a:rPr lang="en-GB" dirty="0"/>
              <a:t> </a:t>
            </a:r>
            <a:r>
              <a:rPr lang="en-GB" dirty="0" err="1"/>
              <a:t>ar</a:t>
            </a:r>
            <a:r>
              <a:rPr lang="en-GB" dirty="0"/>
              <a:t> </a:t>
            </a:r>
            <a:r>
              <a:rPr lang="en-GB" dirty="0" err="1"/>
              <a:t>unrhyw</a:t>
            </a:r>
            <a:r>
              <a:rPr lang="en-GB" dirty="0"/>
              <a:t> </a:t>
            </a:r>
            <a:r>
              <a:rPr lang="en-GB" dirty="0" err="1"/>
              <a:t>adeg</a:t>
            </a:r>
            <a:r>
              <a:rPr lang="en-GB" dirty="0"/>
              <a:t> </a:t>
            </a:r>
            <a:r>
              <a:rPr lang="en-GB" dirty="0" err="1"/>
              <a:t>yr</a:t>
            </a:r>
            <a:r>
              <a:rPr lang="en-GB" dirty="0"/>
              <a:t> </a:t>
            </a:r>
            <a:r>
              <a:rPr lang="en-GB" dirty="0" err="1"/>
              <a:t>wythnos</a:t>
            </a:r>
            <a:r>
              <a:rPr lang="en-GB" dirty="0"/>
              <a:t> hon. </a:t>
            </a:r>
          </a:p>
          <a:p>
            <a:pPr marL="0" indent="0">
              <a:buNone/>
            </a:pPr>
            <a:r>
              <a:rPr lang="en-GB" dirty="0"/>
              <a:t/>
            </a:r>
            <a:br>
              <a:rPr lang="en-GB" dirty="0"/>
            </a:br>
            <a:r>
              <a:rPr lang="en-GB" b="1" dirty="0" err="1"/>
              <a:t>Dydd</a:t>
            </a:r>
            <a:r>
              <a:rPr lang="en-GB" b="1" dirty="0"/>
              <a:t> </a:t>
            </a:r>
            <a:r>
              <a:rPr lang="en-GB" b="1" dirty="0" err="1"/>
              <a:t>Mawrth</a:t>
            </a:r>
            <a:endParaRPr lang="en-GB" dirty="0"/>
          </a:p>
          <a:p>
            <a:pPr marL="0" indent="0">
              <a:buNone/>
            </a:pPr>
            <a:r>
              <a:rPr lang="en-GB" dirty="0"/>
              <a:t>ECAD4007 - 9-1</a:t>
            </a:r>
          </a:p>
          <a:p>
            <a:pPr marL="0" indent="0">
              <a:buNone/>
            </a:pPr>
            <a:r>
              <a:rPr lang="en-GB" dirty="0" err="1"/>
              <a:t>Tiwtor</a:t>
            </a:r>
            <a:r>
              <a:rPr lang="en-GB" dirty="0"/>
              <a:t> </a:t>
            </a:r>
            <a:r>
              <a:rPr lang="en-GB" dirty="0" err="1"/>
              <a:t>Personol</a:t>
            </a:r>
            <a:r>
              <a:rPr lang="en-GB" dirty="0"/>
              <a:t> - 2-4</a:t>
            </a:r>
          </a:p>
          <a:p>
            <a:pPr marL="0" indent="0">
              <a:buNone/>
            </a:pPr>
            <a:r>
              <a:rPr lang="en-GB" dirty="0"/>
              <a:t/>
            </a:r>
            <a:br>
              <a:rPr lang="en-GB" dirty="0"/>
            </a:br>
            <a:r>
              <a:rPr lang="en-GB" b="1" dirty="0" err="1"/>
              <a:t>Dydd</a:t>
            </a:r>
            <a:r>
              <a:rPr lang="en-GB" b="1" dirty="0"/>
              <a:t> </a:t>
            </a:r>
            <a:r>
              <a:rPr lang="en-GB" b="1" dirty="0" err="1"/>
              <a:t>Mercher</a:t>
            </a:r>
            <a:r>
              <a:rPr lang="en-GB" b="1" dirty="0"/>
              <a:t> </a:t>
            </a:r>
            <a:endParaRPr lang="en-GB" dirty="0"/>
          </a:p>
          <a:p>
            <a:pPr marL="0" indent="0">
              <a:buNone/>
            </a:pPr>
            <a:r>
              <a:rPr lang="en-GB" dirty="0" err="1"/>
              <a:t>Pontio</a:t>
            </a:r>
            <a:r>
              <a:rPr lang="en-GB" dirty="0"/>
              <a:t> (</a:t>
            </a:r>
            <a:r>
              <a:rPr lang="en-GB" dirty="0" err="1"/>
              <a:t>Manylion</a:t>
            </a:r>
            <a:r>
              <a:rPr lang="en-GB" dirty="0"/>
              <a:t> </a:t>
            </a:r>
            <a:r>
              <a:rPr lang="en-GB" dirty="0" err="1"/>
              <a:t>i</a:t>
            </a:r>
            <a:r>
              <a:rPr lang="en-GB" dirty="0"/>
              <a:t> </a:t>
            </a:r>
            <a:r>
              <a:rPr lang="en-GB" dirty="0" err="1"/>
              <a:t>ddilyn</a:t>
            </a:r>
            <a:r>
              <a:rPr lang="en-GB" dirty="0"/>
              <a:t>)</a:t>
            </a:r>
          </a:p>
          <a:p>
            <a:pPr marL="0" indent="0">
              <a:buNone/>
            </a:pPr>
            <a:r>
              <a:rPr lang="en-GB" dirty="0"/>
              <a:t/>
            </a:r>
            <a:br>
              <a:rPr lang="en-GB" dirty="0"/>
            </a:br>
            <a:r>
              <a:rPr lang="en-GB" b="1" dirty="0" err="1"/>
              <a:t>Dydd</a:t>
            </a:r>
            <a:r>
              <a:rPr lang="en-GB" b="1" dirty="0"/>
              <a:t> </a:t>
            </a:r>
            <a:r>
              <a:rPr lang="en-GB" b="1" dirty="0" err="1"/>
              <a:t>Iau</a:t>
            </a:r>
            <a:endParaRPr lang="en-GB" dirty="0"/>
          </a:p>
          <a:p>
            <a:pPr marL="0" indent="0">
              <a:buNone/>
            </a:pPr>
            <a:r>
              <a:rPr lang="en-GB" dirty="0"/>
              <a:t>ECAD4009 - 9-12</a:t>
            </a:r>
          </a:p>
          <a:p>
            <a:endParaRPr lang="en-GB" dirty="0"/>
          </a:p>
        </p:txBody>
      </p:sp>
      <p:sp>
        <p:nvSpPr>
          <p:cNvPr id="7" name="Text Placeholder 6"/>
          <p:cNvSpPr>
            <a:spLocks noGrp="1"/>
          </p:cNvSpPr>
          <p:nvPr>
            <p:ph type="body" sz="quarter" idx="3"/>
          </p:nvPr>
        </p:nvSpPr>
        <p:spPr>
          <a:xfrm>
            <a:off x="6172200" y="1438938"/>
            <a:ext cx="5183188" cy="823912"/>
          </a:xfrm>
        </p:spPr>
        <p:txBody>
          <a:bodyPr/>
          <a:lstStyle/>
          <a:p>
            <a:r>
              <a:rPr lang="en-GB" dirty="0" err="1" smtClean="0"/>
              <a:t>Wythnos</a:t>
            </a:r>
            <a:r>
              <a:rPr lang="en-GB" dirty="0" smtClean="0"/>
              <a:t> </a:t>
            </a:r>
            <a:r>
              <a:rPr lang="en-GB" dirty="0" err="1" smtClean="0"/>
              <a:t>yn</a:t>
            </a:r>
            <a:r>
              <a:rPr lang="en-GB" dirty="0" smtClean="0"/>
              <a:t> </a:t>
            </a:r>
            <a:r>
              <a:rPr lang="en-GB" dirty="0" err="1" smtClean="0"/>
              <a:t>cychwyn</a:t>
            </a:r>
            <a:r>
              <a:rPr lang="en-GB" dirty="0" smtClean="0"/>
              <a:t>: 12/10/20</a:t>
            </a:r>
            <a:endParaRPr lang="en-GB" dirty="0"/>
          </a:p>
        </p:txBody>
      </p:sp>
      <p:sp>
        <p:nvSpPr>
          <p:cNvPr id="8" name="Content Placeholder 7"/>
          <p:cNvSpPr>
            <a:spLocks noGrp="1"/>
          </p:cNvSpPr>
          <p:nvPr>
            <p:ph sz="quarter" idx="4"/>
          </p:nvPr>
        </p:nvSpPr>
        <p:spPr>
          <a:xfrm>
            <a:off x="533400" y="2273169"/>
            <a:ext cx="5183188" cy="4507343"/>
          </a:xfrm>
        </p:spPr>
        <p:txBody>
          <a:bodyPr>
            <a:normAutofit fontScale="55000" lnSpcReduction="20000"/>
          </a:bodyPr>
          <a:lstStyle/>
          <a:p>
            <a:r>
              <a:rPr lang="en-GB" b="1" dirty="0" err="1"/>
              <a:t>Dydd</a:t>
            </a:r>
            <a:r>
              <a:rPr lang="en-GB" b="1" dirty="0"/>
              <a:t> </a:t>
            </a:r>
            <a:r>
              <a:rPr lang="en-GB" b="1" dirty="0" err="1"/>
              <a:t>Llun</a:t>
            </a:r>
            <a:r>
              <a:rPr lang="en-GB" b="1" dirty="0"/>
              <a:t> - </a:t>
            </a:r>
            <a:r>
              <a:rPr lang="en-GB" b="1" dirty="0" smtClean="0"/>
              <a:t>5/10</a:t>
            </a:r>
            <a:endParaRPr lang="en-GB" dirty="0"/>
          </a:p>
          <a:p>
            <a:r>
              <a:rPr lang="en-GB" dirty="0" err="1"/>
              <a:t>Croeso</a:t>
            </a:r>
            <a:r>
              <a:rPr lang="en-GB" dirty="0"/>
              <a:t> </a:t>
            </a:r>
            <a:r>
              <a:rPr lang="en-GB" dirty="0" err="1"/>
              <a:t>gan</a:t>
            </a:r>
            <a:r>
              <a:rPr lang="en-GB" dirty="0"/>
              <a:t> </a:t>
            </a:r>
            <a:r>
              <a:rPr lang="en-GB" dirty="0" err="1"/>
              <a:t>Undeb</a:t>
            </a:r>
            <a:r>
              <a:rPr lang="en-GB" dirty="0"/>
              <a:t> y </a:t>
            </a:r>
            <a:r>
              <a:rPr lang="en-GB" dirty="0" err="1"/>
              <a:t>Myfyrwyr</a:t>
            </a:r>
            <a:r>
              <a:rPr lang="en-GB" dirty="0"/>
              <a:t> - 10-11</a:t>
            </a:r>
          </a:p>
          <a:p>
            <a:r>
              <a:rPr lang="en-GB" dirty="0" err="1"/>
              <a:t>Croeso</a:t>
            </a:r>
            <a:r>
              <a:rPr lang="en-GB" dirty="0"/>
              <a:t> </a:t>
            </a:r>
            <a:r>
              <a:rPr lang="en-GB" dirty="0" err="1"/>
              <a:t>gan</a:t>
            </a:r>
            <a:r>
              <a:rPr lang="en-GB" dirty="0"/>
              <a:t> y </a:t>
            </a:r>
            <a:r>
              <a:rPr lang="en-GB" dirty="0" err="1"/>
              <a:t>Llyfrgell</a:t>
            </a:r>
            <a:r>
              <a:rPr lang="en-GB" dirty="0"/>
              <a:t> - 11-12</a:t>
            </a:r>
          </a:p>
          <a:p>
            <a:r>
              <a:rPr lang="en-GB" dirty="0"/>
              <a:t/>
            </a:r>
            <a:br>
              <a:rPr lang="en-GB" dirty="0"/>
            </a:br>
            <a:r>
              <a:rPr lang="en-GB" dirty="0" err="1"/>
              <a:t>Byddwn</a:t>
            </a:r>
            <a:r>
              <a:rPr lang="en-GB" dirty="0"/>
              <a:t> </a:t>
            </a:r>
            <a:r>
              <a:rPr lang="en-GB" dirty="0" err="1"/>
              <a:t>yn</a:t>
            </a:r>
            <a:r>
              <a:rPr lang="en-GB" dirty="0"/>
              <a:t> </a:t>
            </a:r>
            <a:r>
              <a:rPr lang="en-GB" dirty="0" err="1"/>
              <a:t>rhannu</a:t>
            </a:r>
            <a:r>
              <a:rPr lang="en-GB" dirty="0"/>
              <a:t> </a:t>
            </a:r>
            <a:r>
              <a:rPr lang="en-GB" dirty="0" err="1"/>
              <a:t>gwahoddiadau</a:t>
            </a:r>
            <a:r>
              <a:rPr lang="en-GB" dirty="0"/>
              <a:t> </a:t>
            </a:r>
            <a:r>
              <a:rPr lang="en-GB" dirty="0" err="1"/>
              <a:t>cyfarfod</a:t>
            </a:r>
            <a:r>
              <a:rPr lang="en-GB" dirty="0"/>
              <a:t> </a:t>
            </a:r>
            <a:r>
              <a:rPr lang="en-GB" dirty="0" err="1"/>
              <a:t>ar</a:t>
            </a:r>
            <a:r>
              <a:rPr lang="en-GB" dirty="0"/>
              <a:t> </a:t>
            </a:r>
            <a:r>
              <a:rPr lang="en-GB" dirty="0" err="1"/>
              <a:t>gyfer</a:t>
            </a:r>
            <a:r>
              <a:rPr lang="en-GB" dirty="0"/>
              <a:t> y </a:t>
            </a:r>
            <a:r>
              <a:rPr lang="en-GB" dirty="0" err="1"/>
              <a:t>ddau</a:t>
            </a:r>
            <a:r>
              <a:rPr lang="en-GB" dirty="0"/>
              <a:t> </a:t>
            </a:r>
            <a:r>
              <a:rPr lang="en-GB" dirty="0" err="1"/>
              <a:t>ddigwyddiad</a:t>
            </a:r>
            <a:r>
              <a:rPr lang="en-GB" dirty="0"/>
              <a:t> - </a:t>
            </a:r>
            <a:r>
              <a:rPr lang="en-GB" dirty="0" err="1"/>
              <a:t>gallwch</a:t>
            </a:r>
            <a:r>
              <a:rPr lang="en-GB" dirty="0"/>
              <a:t> </a:t>
            </a:r>
            <a:r>
              <a:rPr lang="en-GB" dirty="0" err="1"/>
              <a:t>eu</a:t>
            </a:r>
            <a:r>
              <a:rPr lang="en-GB" dirty="0"/>
              <a:t> </a:t>
            </a:r>
            <a:r>
              <a:rPr lang="en-GB" dirty="0" err="1"/>
              <a:t>gweld</a:t>
            </a:r>
            <a:r>
              <a:rPr lang="en-GB" dirty="0"/>
              <a:t> </a:t>
            </a:r>
            <a:r>
              <a:rPr lang="en-GB" dirty="0" err="1"/>
              <a:t>yn</a:t>
            </a:r>
            <a:r>
              <a:rPr lang="en-GB" dirty="0"/>
              <a:t> </a:t>
            </a:r>
            <a:r>
              <a:rPr lang="en-GB" dirty="0" err="1"/>
              <a:t>eich</a:t>
            </a:r>
            <a:r>
              <a:rPr lang="en-GB" dirty="0"/>
              <a:t> e-</a:t>
            </a:r>
            <a:r>
              <a:rPr lang="en-GB" dirty="0" err="1"/>
              <a:t>bost</a:t>
            </a:r>
            <a:r>
              <a:rPr lang="en-GB" dirty="0"/>
              <a:t> ac </a:t>
            </a:r>
            <a:r>
              <a:rPr lang="en-GB" dirty="0" err="1"/>
              <a:t>ar</a:t>
            </a:r>
            <a:r>
              <a:rPr lang="en-GB" dirty="0"/>
              <a:t> </a:t>
            </a:r>
            <a:r>
              <a:rPr lang="en-GB" dirty="0" err="1"/>
              <a:t>eich</a:t>
            </a:r>
            <a:r>
              <a:rPr lang="en-GB" dirty="0"/>
              <a:t> </a:t>
            </a:r>
            <a:r>
              <a:rPr lang="en-GB" dirty="0" err="1"/>
              <a:t>calendr</a:t>
            </a:r>
            <a:r>
              <a:rPr lang="en-GB" dirty="0"/>
              <a:t>.</a:t>
            </a:r>
          </a:p>
          <a:p>
            <a:r>
              <a:rPr lang="en-GB" dirty="0"/>
              <a:t/>
            </a:r>
            <a:br>
              <a:rPr lang="en-GB" dirty="0"/>
            </a:br>
            <a:r>
              <a:rPr lang="en-GB" b="1" dirty="0" err="1"/>
              <a:t>Dydd</a:t>
            </a:r>
            <a:r>
              <a:rPr lang="en-GB" b="1" dirty="0"/>
              <a:t> </a:t>
            </a:r>
            <a:r>
              <a:rPr lang="en-GB" b="1" dirty="0" err="1"/>
              <a:t>Mawrth</a:t>
            </a:r>
            <a:r>
              <a:rPr lang="en-GB" b="1" dirty="0"/>
              <a:t> </a:t>
            </a:r>
            <a:endParaRPr lang="en-GB" dirty="0"/>
          </a:p>
          <a:p>
            <a:r>
              <a:rPr lang="en-GB" dirty="0"/>
              <a:t>ECAD4007 11-1 a 2-4</a:t>
            </a:r>
          </a:p>
          <a:p>
            <a:r>
              <a:rPr lang="en-GB" dirty="0"/>
              <a:t>(</a:t>
            </a:r>
            <a:r>
              <a:rPr lang="en-GB" dirty="0" err="1"/>
              <a:t>nodwch</a:t>
            </a:r>
            <a:r>
              <a:rPr lang="en-GB" dirty="0"/>
              <a:t> </a:t>
            </a:r>
            <a:r>
              <a:rPr lang="en-GB" dirty="0" err="1"/>
              <a:t>fod</a:t>
            </a:r>
            <a:r>
              <a:rPr lang="en-GB" dirty="0"/>
              <a:t> y </a:t>
            </a:r>
            <a:r>
              <a:rPr lang="en-GB" dirty="0" err="1"/>
              <a:t>sesiwn</a:t>
            </a:r>
            <a:r>
              <a:rPr lang="en-GB" dirty="0"/>
              <a:t> a </a:t>
            </a:r>
            <a:r>
              <a:rPr lang="en-GB" dirty="0" err="1"/>
              <a:t>drefnwyd</a:t>
            </a:r>
            <a:r>
              <a:rPr lang="en-GB" dirty="0"/>
              <a:t> </a:t>
            </a:r>
            <a:r>
              <a:rPr lang="en-GB" dirty="0" err="1"/>
              <a:t>ar</a:t>
            </a:r>
            <a:r>
              <a:rPr lang="en-GB" dirty="0"/>
              <a:t> </a:t>
            </a:r>
            <a:r>
              <a:rPr lang="en-GB" dirty="0" err="1"/>
              <a:t>gyfer</a:t>
            </a:r>
            <a:r>
              <a:rPr lang="en-GB" dirty="0"/>
              <a:t> 9am </a:t>
            </a:r>
            <a:r>
              <a:rPr lang="en-GB" dirty="0" err="1"/>
              <a:t>wedi</a:t>
            </a:r>
            <a:r>
              <a:rPr lang="en-GB" dirty="0"/>
              <a:t> </a:t>
            </a:r>
            <a:r>
              <a:rPr lang="en-GB" dirty="0" err="1"/>
              <a:t>ei</a:t>
            </a:r>
            <a:r>
              <a:rPr lang="en-GB" dirty="0"/>
              <a:t> </a:t>
            </a:r>
            <a:r>
              <a:rPr lang="en-GB" dirty="0" err="1"/>
              <a:t>ohirio</a:t>
            </a:r>
            <a:r>
              <a:rPr lang="en-GB" dirty="0"/>
              <a:t>)</a:t>
            </a:r>
          </a:p>
          <a:p>
            <a:r>
              <a:rPr lang="en-GB" dirty="0"/>
              <a:t/>
            </a:r>
            <a:br>
              <a:rPr lang="en-GB" dirty="0"/>
            </a:br>
            <a:r>
              <a:rPr lang="en-GB" b="1" dirty="0" err="1"/>
              <a:t>Dydd</a:t>
            </a:r>
            <a:r>
              <a:rPr lang="en-GB" b="1" dirty="0"/>
              <a:t> </a:t>
            </a:r>
            <a:r>
              <a:rPr lang="en-GB" b="1" dirty="0" err="1"/>
              <a:t>Mercher</a:t>
            </a:r>
            <a:endParaRPr lang="en-GB" dirty="0"/>
          </a:p>
          <a:p>
            <a:r>
              <a:rPr lang="en-GB" dirty="0" err="1"/>
              <a:t>Pontio</a:t>
            </a:r>
            <a:r>
              <a:rPr lang="en-GB" dirty="0"/>
              <a:t> (</a:t>
            </a:r>
            <a:r>
              <a:rPr lang="en-GB" dirty="0" err="1"/>
              <a:t>edrychwch</a:t>
            </a:r>
            <a:r>
              <a:rPr lang="en-GB" dirty="0"/>
              <a:t> </a:t>
            </a:r>
            <a:r>
              <a:rPr lang="en-GB" dirty="0" err="1"/>
              <a:t>ar</a:t>
            </a:r>
            <a:r>
              <a:rPr lang="en-GB" dirty="0"/>
              <a:t> y </a:t>
            </a:r>
            <a:r>
              <a:rPr lang="en-GB" dirty="0" err="1"/>
              <a:t>neges</a:t>
            </a:r>
            <a:r>
              <a:rPr lang="en-GB" dirty="0"/>
              <a:t> Moodle </a:t>
            </a:r>
            <a:r>
              <a:rPr lang="en-GB" dirty="0" err="1"/>
              <a:t>wrth</a:t>
            </a:r>
            <a:r>
              <a:rPr lang="en-GB" dirty="0"/>
              <a:t> Kelly Gipson)</a:t>
            </a:r>
          </a:p>
          <a:p>
            <a:r>
              <a:rPr lang="en-GB" dirty="0"/>
              <a:t/>
            </a:r>
            <a:br>
              <a:rPr lang="en-GB" dirty="0"/>
            </a:br>
            <a:r>
              <a:rPr lang="en-GB" b="1" dirty="0" err="1"/>
              <a:t>Dydd</a:t>
            </a:r>
            <a:r>
              <a:rPr lang="en-GB" b="1" dirty="0"/>
              <a:t> </a:t>
            </a:r>
            <a:r>
              <a:rPr lang="en-GB" b="1" dirty="0" err="1"/>
              <a:t>Iau</a:t>
            </a:r>
            <a:endParaRPr lang="en-GB" dirty="0"/>
          </a:p>
          <a:p>
            <a:r>
              <a:rPr lang="en-GB" dirty="0"/>
              <a:t>ECAD4009 - 9-1</a:t>
            </a:r>
          </a:p>
          <a:p>
            <a:endParaRPr lang="en-GB" dirty="0"/>
          </a:p>
        </p:txBody>
      </p:sp>
    </p:spTree>
    <p:extLst>
      <p:ext uri="{BB962C8B-B14F-4D97-AF65-F5344CB8AC3E}">
        <p14:creationId xmlns:p14="http://schemas.microsoft.com/office/powerpoint/2010/main" val="22597086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b="-1000"/>
          </a:stretch>
        </a:blip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FEFA745-D51A-4D6F-AF5B-70702EE52743}"/>
              </a:ext>
            </a:extLst>
          </p:cNvPr>
          <p:cNvPicPr>
            <a:picLocks noChangeAspect="1"/>
          </p:cNvPicPr>
          <p:nvPr/>
        </p:nvPicPr>
        <p:blipFill>
          <a:blip r:embed="rId4"/>
          <a:stretch>
            <a:fillRect/>
          </a:stretch>
        </p:blipFill>
        <p:spPr>
          <a:xfrm>
            <a:off x="488464" y="398632"/>
            <a:ext cx="4468483" cy="4002655"/>
          </a:xfrm>
          <a:prstGeom prst="rect">
            <a:avLst/>
          </a:prstGeom>
          <a:ln w="38100">
            <a:solidFill>
              <a:schemeClr val="tx2"/>
            </a:solidFill>
          </a:ln>
        </p:spPr>
      </p:pic>
      <p:pic>
        <p:nvPicPr>
          <p:cNvPr id="8" name="Picture 7">
            <a:extLst>
              <a:ext uri="{FF2B5EF4-FFF2-40B4-BE49-F238E27FC236}">
                <a16:creationId xmlns:a16="http://schemas.microsoft.com/office/drawing/2014/main" id="{EC54E919-4C83-456A-A126-909060ADE7F8}"/>
              </a:ext>
            </a:extLst>
          </p:cNvPr>
          <p:cNvPicPr>
            <a:picLocks noChangeAspect="1"/>
          </p:cNvPicPr>
          <p:nvPr/>
        </p:nvPicPr>
        <p:blipFill>
          <a:blip r:embed="rId5"/>
          <a:stretch>
            <a:fillRect/>
          </a:stretch>
        </p:blipFill>
        <p:spPr>
          <a:xfrm>
            <a:off x="5866697" y="237257"/>
            <a:ext cx="5779698" cy="3956649"/>
          </a:xfrm>
          <a:prstGeom prst="rect">
            <a:avLst/>
          </a:prstGeom>
          <a:ln w="38100">
            <a:solidFill>
              <a:schemeClr val="tx2"/>
            </a:solidFill>
          </a:ln>
        </p:spPr>
      </p:pic>
      <p:sp>
        <p:nvSpPr>
          <p:cNvPr id="2" name="TextBox 1"/>
          <p:cNvSpPr txBox="1"/>
          <p:nvPr/>
        </p:nvSpPr>
        <p:spPr>
          <a:xfrm>
            <a:off x="1536970" y="4747098"/>
            <a:ext cx="9345039" cy="369332"/>
          </a:xfrm>
          <a:prstGeom prst="rect">
            <a:avLst/>
          </a:prstGeom>
          <a:noFill/>
        </p:spPr>
        <p:txBody>
          <a:bodyPr wrap="square" rtlCol="0">
            <a:spAutoFit/>
          </a:bodyPr>
          <a:lstStyle/>
          <a:p>
            <a:r>
              <a:rPr lang="en-GB" dirty="0">
                <a:hlinkClick r:id="rId6"/>
              </a:rPr>
              <a:t>https://padlet.com/n_ryder/TP1</a:t>
            </a:r>
            <a:endParaRPr lang="en-GB" dirty="0"/>
          </a:p>
        </p:txBody>
      </p:sp>
    </p:spTree>
    <p:extLst>
      <p:ext uri="{BB962C8B-B14F-4D97-AF65-F5344CB8AC3E}">
        <p14:creationId xmlns:p14="http://schemas.microsoft.com/office/powerpoint/2010/main" val="2637255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b="-1000"/>
          </a:stretch>
        </a:blip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E7DC2BDE-13AA-4982-8AED-D285A3CA1633}"/>
              </a:ext>
            </a:extLst>
          </p:cNvPr>
          <p:cNvSpPr>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092F5966-A041-44A0-8E31-CD7FF425E89A}"/>
              </a:ext>
            </a:extLst>
          </p:cNvPr>
          <p:cNvPicPr>
            <a:picLocks noChangeAspect="1"/>
          </p:cNvPicPr>
          <p:nvPr/>
        </p:nvPicPr>
        <p:blipFill>
          <a:blip r:embed="rId4"/>
          <a:stretch>
            <a:fillRect/>
          </a:stretch>
        </p:blipFill>
        <p:spPr>
          <a:xfrm>
            <a:off x="350809" y="3255963"/>
            <a:ext cx="3247240" cy="2001838"/>
          </a:xfrm>
          <a:prstGeom prst="rect">
            <a:avLst/>
          </a:prstGeom>
          <a:ln w="38100">
            <a:solidFill>
              <a:schemeClr val="tx2"/>
            </a:solidFill>
          </a:ln>
        </p:spPr>
      </p:pic>
      <p:pic>
        <p:nvPicPr>
          <p:cNvPr id="5" name="Picture 4">
            <a:extLst>
              <a:ext uri="{FF2B5EF4-FFF2-40B4-BE49-F238E27FC236}">
                <a16:creationId xmlns:a16="http://schemas.microsoft.com/office/drawing/2014/main" id="{3C420524-79FE-4AB2-BBAC-59C195E5CD9D}"/>
              </a:ext>
            </a:extLst>
          </p:cNvPr>
          <p:cNvPicPr>
            <a:picLocks noChangeAspect="1"/>
          </p:cNvPicPr>
          <p:nvPr/>
        </p:nvPicPr>
        <p:blipFill>
          <a:blip r:embed="rId5"/>
          <a:stretch>
            <a:fillRect/>
          </a:stretch>
        </p:blipFill>
        <p:spPr>
          <a:xfrm>
            <a:off x="4032505" y="408316"/>
            <a:ext cx="3449472" cy="2387599"/>
          </a:xfrm>
          <a:prstGeom prst="rect">
            <a:avLst/>
          </a:prstGeom>
          <a:ln w="38100">
            <a:solidFill>
              <a:schemeClr val="tx2"/>
            </a:solidFill>
          </a:ln>
        </p:spPr>
      </p:pic>
      <p:pic>
        <p:nvPicPr>
          <p:cNvPr id="6" name="Picture 5">
            <a:extLst>
              <a:ext uri="{FF2B5EF4-FFF2-40B4-BE49-F238E27FC236}">
                <a16:creationId xmlns:a16="http://schemas.microsoft.com/office/drawing/2014/main" id="{BD200EE9-D9A7-4CE5-B75C-16E87301A68E}"/>
              </a:ext>
            </a:extLst>
          </p:cNvPr>
          <p:cNvPicPr>
            <a:picLocks noChangeAspect="1"/>
          </p:cNvPicPr>
          <p:nvPr/>
        </p:nvPicPr>
        <p:blipFill>
          <a:blip r:embed="rId6"/>
          <a:stretch>
            <a:fillRect/>
          </a:stretch>
        </p:blipFill>
        <p:spPr>
          <a:xfrm>
            <a:off x="422575" y="408317"/>
            <a:ext cx="3175474" cy="2449902"/>
          </a:xfrm>
          <a:prstGeom prst="rect">
            <a:avLst/>
          </a:prstGeom>
          <a:ln w="38100">
            <a:solidFill>
              <a:schemeClr val="tx2"/>
            </a:solidFill>
          </a:ln>
        </p:spPr>
      </p:pic>
      <p:pic>
        <p:nvPicPr>
          <p:cNvPr id="7" name="Picture 6">
            <a:extLst>
              <a:ext uri="{FF2B5EF4-FFF2-40B4-BE49-F238E27FC236}">
                <a16:creationId xmlns:a16="http://schemas.microsoft.com/office/drawing/2014/main" id="{69B6480B-B05F-4F21-BD2A-1F3045D98C20}"/>
              </a:ext>
            </a:extLst>
          </p:cNvPr>
          <p:cNvPicPr>
            <a:picLocks noChangeAspect="1"/>
          </p:cNvPicPr>
          <p:nvPr/>
        </p:nvPicPr>
        <p:blipFill>
          <a:blip r:embed="rId7"/>
          <a:stretch>
            <a:fillRect/>
          </a:stretch>
        </p:blipFill>
        <p:spPr>
          <a:xfrm>
            <a:off x="7827034" y="3319104"/>
            <a:ext cx="3902990" cy="1938696"/>
          </a:xfrm>
          <a:prstGeom prst="rect">
            <a:avLst/>
          </a:prstGeom>
          <a:ln w="38100">
            <a:solidFill>
              <a:schemeClr val="tx2"/>
            </a:solidFill>
          </a:ln>
        </p:spPr>
      </p:pic>
      <p:pic>
        <p:nvPicPr>
          <p:cNvPr id="8" name="Picture 7">
            <a:extLst>
              <a:ext uri="{FF2B5EF4-FFF2-40B4-BE49-F238E27FC236}">
                <a16:creationId xmlns:a16="http://schemas.microsoft.com/office/drawing/2014/main" id="{0F31DB28-45AC-46F0-851D-72103D183377}"/>
              </a:ext>
            </a:extLst>
          </p:cNvPr>
          <p:cNvPicPr>
            <a:picLocks noChangeAspect="1"/>
          </p:cNvPicPr>
          <p:nvPr/>
        </p:nvPicPr>
        <p:blipFill>
          <a:blip r:embed="rId8"/>
          <a:stretch>
            <a:fillRect/>
          </a:stretch>
        </p:blipFill>
        <p:spPr>
          <a:xfrm>
            <a:off x="7757652" y="408316"/>
            <a:ext cx="3972372" cy="2341579"/>
          </a:xfrm>
          <a:prstGeom prst="rect">
            <a:avLst/>
          </a:prstGeom>
          <a:ln w="38100">
            <a:solidFill>
              <a:schemeClr val="tx2"/>
            </a:solidFill>
          </a:ln>
        </p:spPr>
      </p:pic>
      <p:pic>
        <p:nvPicPr>
          <p:cNvPr id="9" name="Picture 8">
            <a:extLst>
              <a:ext uri="{FF2B5EF4-FFF2-40B4-BE49-F238E27FC236}">
                <a16:creationId xmlns:a16="http://schemas.microsoft.com/office/drawing/2014/main" id="{F551CDF9-73F2-4ED9-B805-7FF6883FDBF2}"/>
              </a:ext>
            </a:extLst>
          </p:cNvPr>
          <p:cNvPicPr>
            <a:picLocks noChangeAspect="1"/>
          </p:cNvPicPr>
          <p:nvPr/>
        </p:nvPicPr>
        <p:blipFill>
          <a:blip r:embed="rId9"/>
          <a:stretch>
            <a:fillRect/>
          </a:stretch>
        </p:blipFill>
        <p:spPr>
          <a:xfrm>
            <a:off x="4032505" y="3255962"/>
            <a:ext cx="3449472" cy="2001838"/>
          </a:xfrm>
          <a:prstGeom prst="rect">
            <a:avLst/>
          </a:prstGeom>
          <a:ln w="38100">
            <a:solidFill>
              <a:schemeClr val="tx2"/>
            </a:solidFill>
          </a:ln>
        </p:spPr>
      </p:pic>
    </p:spTree>
    <p:extLst>
      <p:ext uri="{BB962C8B-B14F-4D97-AF65-F5344CB8AC3E}">
        <p14:creationId xmlns:p14="http://schemas.microsoft.com/office/powerpoint/2010/main" val="23739996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6E14FF76-45E3-45C5-8730-6DD59A997C9A}"/>
              </a:ext>
            </a:extLst>
          </p:cNvPr>
          <p:cNvPicPr>
            <a:picLocks noChangeAspect="1"/>
          </p:cNvPicPr>
          <p:nvPr/>
        </p:nvPicPr>
        <p:blipFill>
          <a:blip r:embed="rId4"/>
          <a:stretch>
            <a:fillRect/>
          </a:stretch>
        </p:blipFill>
        <p:spPr>
          <a:xfrm>
            <a:off x="2495908" y="0"/>
            <a:ext cx="6501627" cy="5273615"/>
          </a:xfrm>
          <a:prstGeom prst="rect">
            <a:avLst/>
          </a:prstGeom>
          <a:ln w="57150">
            <a:solidFill>
              <a:schemeClr val="tx2"/>
            </a:solidFill>
          </a:ln>
        </p:spPr>
      </p:pic>
      <p:sp>
        <p:nvSpPr>
          <p:cNvPr id="14" name="TextBox 13">
            <a:extLst>
              <a:ext uri="{FF2B5EF4-FFF2-40B4-BE49-F238E27FC236}">
                <a16:creationId xmlns:a16="http://schemas.microsoft.com/office/drawing/2014/main" id="{53109315-91AC-4679-8EAA-F1CB693D807D}"/>
              </a:ext>
            </a:extLst>
          </p:cNvPr>
          <p:cNvSpPr txBox="1"/>
          <p:nvPr/>
        </p:nvSpPr>
        <p:spPr>
          <a:xfrm rot="20094947">
            <a:off x="1949583" y="1170384"/>
            <a:ext cx="8018542" cy="2554545"/>
          </a:xfrm>
          <a:prstGeom prst="rect">
            <a:avLst/>
          </a:prstGeom>
          <a:noFill/>
        </p:spPr>
        <p:txBody>
          <a:bodyPr wrap="none" rtlCol="0">
            <a:spAutoFit/>
          </a:bodyPr>
          <a:lstStyle/>
          <a:p>
            <a:r>
              <a:rPr lang="cy-GB" sz="8000" b="1" dirty="0">
                <a:solidFill>
                  <a:srgbClr val="FF0000"/>
                </a:solidFill>
                <a:latin typeface="Ink Free" panose="03080402000500000000" pitchFamily="66" charset="0"/>
              </a:rPr>
              <a:t>Proffil Un Dudalen</a:t>
            </a:r>
          </a:p>
          <a:p>
            <a:r>
              <a:rPr lang="en-GB" sz="8000" b="1" dirty="0">
                <a:solidFill>
                  <a:srgbClr val="FF0000"/>
                </a:solidFill>
                <a:latin typeface="Ink Free" panose="03080402000500000000" pitchFamily="66" charset="0"/>
              </a:rPr>
              <a:t>One Page Profile</a:t>
            </a:r>
          </a:p>
        </p:txBody>
      </p:sp>
    </p:spTree>
    <p:extLst>
      <p:ext uri="{BB962C8B-B14F-4D97-AF65-F5344CB8AC3E}">
        <p14:creationId xmlns:p14="http://schemas.microsoft.com/office/powerpoint/2010/main" val="6675730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5000" b="-5000"/>
          </a:stretch>
        </a:blipFill>
        <a:effectLst/>
      </p:bgPr>
    </p:bg>
    <p:spTree>
      <p:nvGrpSpPr>
        <p:cNvPr id="1" name=""/>
        <p:cNvGrpSpPr/>
        <p:nvPr/>
      </p:nvGrpSpPr>
      <p:grpSpPr>
        <a:xfrm>
          <a:off x="0" y="0"/>
          <a:ext cx="0" cy="0"/>
          <a:chOff x="0" y="0"/>
          <a:chExt cx="0" cy="0"/>
        </a:xfrm>
      </p:grpSpPr>
      <p:sp>
        <p:nvSpPr>
          <p:cNvPr id="21" name="TextBox 20">
            <a:extLst>
              <a:ext uri="{FF2B5EF4-FFF2-40B4-BE49-F238E27FC236}">
                <a16:creationId xmlns:a16="http://schemas.microsoft.com/office/drawing/2014/main" id="{DC771D86-6842-4144-B7C4-4336EFD70876}"/>
              </a:ext>
            </a:extLst>
          </p:cNvPr>
          <p:cNvSpPr txBox="1"/>
          <p:nvPr/>
        </p:nvSpPr>
        <p:spPr>
          <a:xfrm>
            <a:off x="3086942" y="104682"/>
            <a:ext cx="5821029" cy="2677656"/>
          </a:xfrm>
          <a:prstGeom prst="rect">
            <a:avLst/>
          </a:prstGeom>
          <a:solidFill>
            <a:srgbClr val="FFFD78"/>
          </a:solidFill>
          <a:ln w="38100">
            <a:solidFill>
              <a:schemeClr val="tx1"/>
            </a:solidFill>
          </a:ln>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cy-GB" sz="1400" b="1" i="0" u="sng" strike="noStrike" kern="1200" cap="none" spc="0" normalizeH="0" baseline="0" dirty="0">
                <a:ln>
                  <a:noFill/>
                </a:ln>
                <a:solidFill>
                  <a:prstClr val="black"/>
                </a:solidFill>
                <a:effectLst/>
                <a:uLnTx/>
                <a:uFillTx/>
                <a:latin typeface="Comic Sans MS" panose="030F0902030302020204" pitchFamily="66" charset="0"/>
                <a:ea typeface="+mn-ea"/>
                <a:cs typeface="+mn-cs"/>
              </a:rPr>
              <a:t>Amdana i</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cy-GB" sz="1400" b="0" i="0" u="none" strike="noStrike" kern="1200" cap="none" spc="0" normalizeH="0" baseline="0" dirty="0">
                <a:ln>
                  <a:noFill/>
                </a:ln>
                <a:solidFill>
                  <a:prstClr val="black"/>
                </a:solidFill>
                <a:effectLst/>
                <a:uLnTx/>
                <a:uFillTx/>
                <a:latin typeface="Comic Sans MS" panose="030F0902030302020204" pitchFamily="66" charset="0"/>
                <a:ea typeface="+mn-ea"/>
                <a:cs typeface="+mn-cs"/>
              </a:rPr>
              <a:t>Helo! Fy enw yw </a:t>
            </a:r>
            <a:r>
              <a:rPr kumimoji="0" lang="cy-GB" sz="1400" b="0" i="0" u="none" strike="noStrike" kern="1200" cap="none" spc="0" normalizeH="0" baseline="0" dirty="0" err="1">
                <a:ln>
                  <a:noFill/>
                </a:ln>
                <a:solidFill>
                  <a:prstClr val="black"/>
                </a:solidFill>
                <a:effectLst/>
                <a:uLnTx/>
                <a:uFillTx/>
                <a:latin typeface="Comic Sans MS" panose="030F0902030302020204" pitchFamily="66" charset="0"/>
                <a:ea typeface="+mn-ea"/>
                <a:cs typeface="+mn-cs"/>
              </a:rPr>
              <a:t>Robynne</a:t>
            </a:r>
            <a:r>
              <a:rPr kumimoji="0" lang="cy-GB" sz="1400" b="0" i="0" u="none" strike="noStrike" kern="1200" cap="none" spc="0" normalizeH="0" baseline="0" dirty="0">
                <a:ln>
                  <a:noFill/>
                </a:ln>
                <a:solidFill>
                  <a:prstClr val="black"/>
                </a:solidFill>
                <a:effectLst/>
                <a:uLnTx/>
                <a:uFillTx/>
                <a:latin typeface="Comic Sans MS" panose="030F0902030302020204" pitchFamily="66" charset="0"/>
                <a:ea typeface="+mn-ea"/>
                <a:cs typeface="+mn-cs"/>
              </a:rPr>
              <a:t>, ac rwy’n ddarpar athrawes sy’n 24 </a:t>
            </a:r>
            <a:r>
              <a:rPr lang="cy-GB" sz="1400" dirty="0">
                <a:solidFill>
                  <a:prstClr val="black"/>
                </a:solidFill>
                <a:latin typeface="Comic Sans MS" panose="030F0902030302020204" pitchFamily="66" charset="0"/>
              </a:rPr>
              <a:t>oed</a:t>
            </a:r>
            <a:r>
              <a:rPr kumimoji="0" lang="cy-GB" sz="1400" b="0" i="0" u="none" strike="noStrike" kern="1200" cap="none" spc="0" normalizeH="0" baseline="0" dirty="0">
                <a:ln>
                  <a:noFill/>
                </a:ln>
                <a:solidFill>
                  <a:prstClr val="black"/>
                </a:solidFill>
                <a:effectLst/>
                <a:uLnTx/>
                <a:uFillTx/>
                <a:latin typeface="Comic Sans MS" panose="030F0902030302020204" pitchFamily="66" charset="0"/>
                <a:ea typeface="+mn-ea"/>
                <a:cs typeface="+mn-cs"/>
              </a:rPr>
              <a:t>. Rwy’n byw ar fferm ychydig y tu allan i Niwgwl, ac yn treulio’r rhan fwyaf o’m hamser yn yr awyr agored gyda fy nau gi, Red a </a:t>
            </a:r>
            <a:r>
              <a:rPr kumimoji="0" lang="cy-GB" sz="1400" b="0" i="0" u="none" strike="noStrike" kern="1200" cap="none" spc="0" normalizeH="0" baseline="0" dirty="0" err="1">
                <a:ln>
                  <a:noFill/>
                </a:ln>
                <a:solidFill>
                  <a:prstClr val="black"/>
                </a:solidFill>
                <a:effectLst/>
                <a:uLnTx/>
                <a:uFillTx/>
                <a:latin typeface="Comic Sans MS" panose="030F0902030302020204" pitchFamily="66" charset="0"/>
                <a:ea typeface="+mn-ea"/>
                <a:cs typeface="+mn-cs"/>
              </a:rPr>
              <a:t>Toffee</a:t>
            </a:r>
            <a:r>
              <a:rPr kumimoji="0" lang="cy-GB" sz="1400" b="0" i="0" u="none" strike="noStrike" kern="1200" cap="none" spc="0" normalizeH="0" baseline="0" dirty="0">
                <a:ln>
                  <a:noFill/>
                </a:ln>
                <a:solidFill>
                  <a:prstClr val="black"/>
                </a:solidFill>
                <a:effectLst/>
                <a:uLnTx/>
                <a:uFillTx/>
                <a:latin typeface="Comic Sans MS" panose="030F0902030302020204" pitchFamily="66" charset="0"/>
                <a:ea typeface="+mn-ea"/>
                <a:cs typeface="+mn-cs"/>
              </a:rPr>
              <a:t>. Rwy’ wedi dysgu fy hun i </a:t>
            </a:r>
            <a:r>
              <a:rPr lang="cy-GB" sz="1400" dirty="0">
                <a:solidFill>
                  <a:prstClr val="black"/>
                </a:solidFill>
                <a:latin typeface="Comic Sans MS" panose="030F0902030302020204" pitchFamily="66" charset="0"/>
              </a:rPr>
              <a:t>ganu’r gitâr, ac ro’n i’n arfer bod mewn band pan fues i yn y coleg</a:t>
            </a:r>
            <a:r>
              <a:rPr kumimoji="0" lang="cy-GB" sz="1400" b="0" i="0" u="none" strike="noStrike" kern="1200" cap="none" spc="0" normalizeH="0" baseline="0" dirty="0">
                <a:ln>
                  <a:noFill/>
                </a:ln>
                <a:solidFill>
                  <a:prstClr val="black"/>
                </a:solidFill>
                <a:effectLst/>
                <a:uLnTx/>
                <a:uFillTx/>
                <a:latin typeface="Comic Sans MS" panose="030F0902030302020204" pitchFamily="66" charset="0"/>
                <a:ea typeface="+mn-ea"/>
                <a:cs typeface="+mn-cs"/>
              </a:rPr>
              <a:t>. Rwy’ hefyd wedi perfformio mewn llawer o leoedd lleol, fel artist </a:t>
            </a:r>
            <a:r>
              <a:rPr kumimoji="0" lang="cy-GB" sz="1400" b="0" i="0" u="none" strike="noStrike" kern="1200" cap="none" spc="0" normalizeH="0" baseline="0" dirty="0" err="1">
                <a:ln>
                  <a:noFill/>
                </a:ln>
                <a:solidFill>
                  <a:prstClr val="black"/>
                </a:solidFill>
                <a:effectLst/>
                <a:uLnTx/>
                <a:uFillTx/>
                <a:latin typeface="Comic Sans MS" panose="030F0902030302020204" pitchFamily="66" charset="0"/>
                <a:ea typeface="+mn-ea"/>
                <a:cs typeface="+mn-cs"/>
              </a:rPr>
              <a:t>solo</a:t>
            </a:r>
            <a:r>
              <a:rPr kumimoji="0" lang="cy-GB" sz="1400" b="0" i="0" u="none" strike="noStrike" kern="1200" cap="none" spc="0" normalizeH="0" baseline="0" dirty="0">
                <a:ln>
                  <a:noFill/>
                </a:ln>
                <a:solidFill>
                  <a:prstClr val="black"/>
                </a:solidFill>
                <a:effectLst/>
                <a:uLnTx/>
                <a:uFillTx/>
                <a:latin typeface="Comic Sans MS" panose="030F0902030302020204" pitchFamily="66" charset="0"/>
                <a:ea typeface="+mn-ea"/>
                <a:cs typeface="+mn-cs"/>
              </a:rPr>
              <a:t>. Rwy’n mwynhau mynychu gwyliau cerddorol a threulio amser gyda ffrindiau. Os na fyddaf y tu allan neu’n perfformio, byddaf naill ai yn darllen llyfr neu’n gwylio cyfres ar </a:t>
            </a:r>
            <a:r>
              <a:rPr kumimoji="0" lang="cy-GB" sz="1400" b="0" i="0" u="none" strike="noStrike" kern="1200" cap="none" spc="0" normalizeH="0" baseline="0" dirty="0" err="1">
                <a:ln>
                  <a:noFill/>
                </a:ln>
                <a:solidFill>
                  <a:prstClr val="black"/>
                </a:solidFill>
                <a:effectLst/>
                <a:uLnTx/>
                <a:uFillTx/>
                <a:latin typeface="Comic Sans MS" panose="030F0902030302020204" pitchFamily="66" charset="0"/>
                <a:ea typeface="+mn-ea"/>
                <a:cs typeface="+mn-cs"/>
              </a:rPr>
              <a:t>Netflix</a:t>
            </a:r>
            <a:r>
              <a:rPr kumimoji="0" lang="cy-GB" sz="1400" b="0" i="0" u="none" strike="noStrike" kern="1200" cap="none" spc="0" normalizeH="0" baseline="0" dirty="0">
                <a:ln>
                  <a:noFill/>
                </a:ln>
                <a:solidFill>
                  <a:prstClr val="black"/>
                </a:solidFill>
                <a:effectLst/>
                <a:uLnTx/>
                <a:uFillTx/>
                <a:latin typeface="Comic Sans MS" panose="030F0902030302020204" pitchFamily="66" charset="0"/>
                <a:ea typeface="+mn-ea"/>
                <a:cs typeface="+mn-cs"/>
              </a:rPr>
              <a:t>. </a:t>
            </a:r>
            <a:r>
              <a:rPr lang="cy-GB" sz="1400" dirty="0">
                <a:solidFill>
                  <a:prstClr val="black"/>
                </a:solidFill>
                <a:latin typeface="Comic Sans MS" panose="030F0902030302020204" pitchFamily="66" charset="0"/>
              </a:rPr>
              <a:t>Fy hoff un ar hyn o bryd yw </a:t>
            </a:r>
            <a:r>
              <a:rPr lang="cy-GB" sz="1400" dirty="0" err="1">
                <a:solidFill>
                  <a:prstClr val="black"/>
                </a:solidFill>
                <a:latin typeface="Comic Sans MS" panose="030F0902030302020204" pitchFamily="66" charset="0"/>
              </a:rPr>
              <a:t>Peaky</a:t>
            </a:r>
            <a:r>
              <a:rPr kumimoji="0" lang="cy-GB" sz="1400" b="0" i="0" u="none" strike="noStrike" kern="1200" cap="none" spc="0" normalizeH="0" baseline="0" dirty="0">
                <a:ln>
                  <a:noFill/>
                </a:ln>
                <a:solidFill>
                  <a:prstClr val="black"/>
                </a:solidFill>
                <a:effectLst/>
                <a:uLnTx/>
                <a:uFillTx/>
                <a:latin typeface="Comic Sans MS" panose="030F0902030302020204" pitchFamily="66" charset="0"/>
                <a:ea typeface="+mn-ea"/>
                <a:cs typeface="+mn-cs"/>
              </a:rPr>
              <a:t> </a:t>
            </a:r>
            <a:r>
              <a:rPr kumimoji="0" lang="cy-GB" sz="1400" b="0" i="0" u="none" strike="noStrike" kern="1200" cap="none" spc="0" normalizeH="0" baseline="0" dirty="0" err="1">
                <a:ln>
                  <a:noFill/>
                </a:ln>
                <a:solidFill>
                  <a:prstClr val="black"/>
                </a:solidFill>
                <a:effectLst/>
                <a:uLnTx/>
                <a:uFillTx/>
                <a:latin typeface="Comic Sans MS" panose="030F0902030302020204" pitchFamily="66" charset="0"/>
                <a:ea typeface="+mn-ea"/>
                <a:cs typeface="+mn-cs"/>
              </a:rPr>
              <a:t>Blinders</a:t>
            </a:r>
            <a:r>
              <a:rPr kumimoji="0" lang="cy-GB" sz="1400" b="0" i="0" u="none" strike="noStrike" kern="1200" cap="none" spc="0" normalizeH="0" baseline="0" dirty="0">
                <a:ln>
                  <a:noFill/>
                </a:ln>
                <a:solidFill>
                  <a:prstClr val="black"/>
                </a:solidFill>
                <a:effectLst/>
                <a:uLnTx/>
                <a:uFillTx/>
                <a:latin typeface="Comic Sans MS" panose="030F0902030302020204" pitchFamily="66" charset="0"/>
                <a:ea typeface="+mn-ea"/>
                <a:cs typeface="+mn-cs"/>
              </a:rPr>
              <a:t>!</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Comic Sans MS" panose="030F0902030302020204" pitchFamily="66"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6" name="TextBox 25">
            <a:extLst>
              <a:ext uri="{FF2B5EF4-FFF2-40B4-BE49-F238E27FC236}">
                <a16:creationId xmlns:a16="http://schemas.microsoft.com/office/drawing/2014/main" id="{DC883CD3-C83C-4023-86A9-8EB1A4090D56}"/>
              </a:ext>
            </a:extLst>
          </p:cNvPr>
          <p:cNvSpPr txBox="1"/>
          <p:nvPr/>
        </p:nvSpPr>
        <p:spPr>
          <a:xfrm>
            <a:off x="6190919" y="2342956"/>
            <a:ext cx="2926721" cy="3416320"/>
          </a:xfrm>
          <a:prstGeom prst="rect">
            <a:avLst/>
          </a:prstGeom>
          <a:solidFill>
            <a:srgbClr val="FFFD78"/>
          </a:solidFill>
          <a:ln w="38100">
            <a:solidFill>
              <a:schemeClr val="tx1"/>
            </a:solidFill>
          </a:ln>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1200" b="1" i="0" u="sng" strike="noStrike" kern="1200" cap="none" spc="0" normalizeH="0" baseline="0" dirty="0">
                <a:ln>
                  <a:noFill/>
                </a:ln>
                <a:solidFill>
                  <a:prstClr val="black"/>
                </a:solidFill>
                <a:effectLst/>
                <a:uLnTx/>
                <a:uFillTx/>
                <a:latin typeface="Comic Sans MS" panose="030F0902030302020204" pitchFamily="66" charset="0"/>
                <a:ea typeface="+mn-ea"/>
                <a:cs typeface="+mn-cs"/>
              </a:rPr>
              <a:t>Profiadau addysgu blaenorol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1200" b="0" i="0" u="none" strike="noStrike" kern="1200" cap="none" spc="0" normalizeH="0" baseline="0" dirty="0">
                <a:ln>
                  <a:noFill/>
                </a:ln>
                <a:solidFill>
                  <a:prstClr val="black"/>
                </a:solidFill>
                <a:effectLst/>
                <a:uLnTx/>
                <a:uFillTx/>
                <a:latin typeface="Comic Sans MS" panose="030F0902030302020204" pitchFamily="66" charset="0"/>
                <a:ea typeface="+mn-ea"/>
                <a:cs typeface="+mn-cs"/>
              </a:rPr>
              <a:t>O’r blaen rwy’ wedi gwirfoddoli mewn sefydliad cynradd prif ffrwd. Rwy’ hefyd wedi ymgymryd â phrosiect ymchwil mewn ysgol ADY, lle canolbwyntiais ar sut y gall TGCh effeithio ar eu cyflawniad addysgol.</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cy-GB" sz="1200" b="0" i="0" u="none" strike="noStrike" kern="1200" cap="none" spc="0" normalizeH="0" baseline="0" dirty="0">
              <a:ln>
                <a:noFill/>
              </a:ln>
              <a:solidFill>
                <a:prstClr val="black"/>
              </a:solidFill>
              <a:effectLst/>
              <a:uLnTx/>
              <a:uFillTx/>
              <a:latin typeface="Comic Sans MS" panose="030F0902030302020204" pitchFamily="66"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1200" b="0" i="0" u="none" strike="noStrike" kern="1200" cap="none" spc="0" normalizeH="0" baseline="0" dirty="0">
                <a:ln>
                  <a:noFill/>
                </a:ln>
                <a:solidFill>
                  <a:prstClr val="black"/>
                </a:solidFill>
                <a:effectLst/>
                <a:uLnTx/>
                <a:uFillTx/>
                <a:latin typeface="Comic Sans MS" panose="030F0902030302020204" pitchFamily="66" charset="0"/>
                <a:ea typeface="+mn-ea"/>
                <a:cs typeface="+mn-cs"/>
              </a:rPr>
              <a:t>Rwy’ hefyd wedi gweithio mewn ysgol leol, </a:t>
            </a:r>
            <a:r>
              <a:rPr lang="cy-GB" sz="1200" dirty="0">
                <a:solidFill>
                  <a:prstClr val="black"/>
                </a:solidFill>
                <a:latin typeface="Comic Sans MS" panose="030F0902030302020204" pitchFamily="66" charset="0"/>
              </a:rPr>
              <a:t>wedi cael fy lleoli o fewn uned gyda disgyblion sydd ag ystod eang o anghenion ymddygiadol ac ADY</a:t>
            </a:r>
            <a:r>
              <a:rPr kumimoji="0" lang="cy-GB" sz="1200" b="0" i="0" u="none" strike="noStrike" kern="1200" cap="none" spc="0" normalizeH="0" baseline="0" dirty="0">
                <a:ln>
                  <a:noFill/>
                </a:ln>
                <a:solidFill>
                  <a:prstClr val="black"/>
                </a:solidFill>
                <a:effectLst/>
                <a:uLnTx/>
                <a:uFillTx/>
                <a:latin typeface="Comic Sans MS" panose="030F0902030302020204" pitchFamily="66" charset="0"/>
                <a:ea typeface="+mn-ea"/>
                <a:cs typeface="+mn-cs"/>
              </a:rPr>
              <a:t>. Gweithiais 1:1 ac o fewn grwpiau bach lle cynhaliais sesiynau meithrin, llythrennedd a </a:t>
            </a:r>
            <a:r>
              <a:rPr lang="cy-GB" sz="1200" dirty="0">
                <a:solidFill>
                  <a:prstClr val="black"/>
                </a:solidFill>
                <a:latin typeface="Comic Sans MS" panose="030F0902030302020204" pitchFamily="66" charset="0"/>
              </a:rPr>
              <a:t>rhifedd</a:t>
            </a:r>
            <a:r>
              <a:rPr kumimoji="0" lang="cy-GB" sz="1200" b="0" i="0" u="none" strike="noStrike" kern="1200" cap="none" spc="0" normalizeH="0" baseline="0" dirty="0">
                <a:ln>
                  <a:noFill/>
                </a:ln>
                <a:solidFill>
                  <a:prstClr val="black"/>
                </a:solidFill>
                <a:effectLst/>
                <a:uLnTx/>
                <a:uFillTx/>
                <a:latin typeface="Comic Sans MS" panose="030F0902030302020204" pitchFamily="66" charset="0"/>
                <a:ea typeface="+mn-ea"/>
                <a:cs typeface="+mn-cs"/>
              </a:rPr>
              <a:t>. Yn ystod fy nghyfnod yno, derbyniais hyfforddiant mewn Addysgu Tîm, Ymddygiad Colynnol a Siarad ar gyfer Ysgrifennu.</a:t>
            </a:r>
          </a:p>
        </p:txBody>
      </p:sp>
      <p:sp>
        <p:nvSpPr>
          <p:cNvPr id="28" name="TextBox 27">
            <a:extLst>
              <a:ext uri="{FF2B5EF4-FFF2-40B4-BE49-F238E27FC236}">
                <a16:creationId xmlns:a16="http://schemas.microsoft.com/office/drawing/2014/main" id="{790B48A9-DCB0-4E73-BD5B-5F3E3E50BE70}"/>
              </a:ext>
            </a:extLst>
          </p:cNvPr>
          <p:cNvSpPr txBox="1"/>
          <p:nvPr/>
        </p:nvSpPr>
        <p:spPr>
          <a:xfrm>
            <a:off x="16238" y="4395787"/>
            <a:ext cx="6141409" cy="2677656"/>
          </a:xfrm>
          <a:prstGeom prst="rect">
            <a:avLst/>
          </a:prstGeom>
          <a:solidFill>
            <a:srgbClr val="FFFD78"/>
          </a:solidFill>
          <a:ln w="38100">
            <a:solidFill>
              <a:schemeClr val="tx1"/>
            </a:solidFill>
          </a:ln>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1400" b="1" i="0" u="sng" strike="noStrike" kern="1200" cap="none" spc="0" normalizeH="0" baseline="0" dirty="0">
                <a:ln>
                  <a:noFill/>
                </a:ln>
                <a:solidFill>
                  <a:prstClr val="black"/>
                </a:solidFill>
                <a:effectLst/>
                <a:uLnTx/>
                <a:uFillTx/>
                <a:latin typeface="Comic Sans MS" panose="030F0902030302020204" pitchFamily="66" charset="0"/>
                <a:ea typeface="+mn-ea"/>
                <a:cs typeface="+mn-cs"/>
              </a:rPr>
              <a:t>Rhesymau dros fynd i mewn i broffesiwn addysgu a’r fath o athrawes rwy’n dyheu bod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cy-GB" sz="1400" b="0" i="0" u="none" strike="noStrike" kern="1200" cap="none" spc="0" normalizeH="0" baseline="0" dirty="0">
              <a:ln>
                <a:noFill/>
              </a:ln>
              <a:solidFill>
                <a:prstClr val="black"/>
              </a:solidFill>
              <a:effectLst/>
              <a:uLnTx/>
              <a:uFillTx/>
              <a:latin typeface="Comic Sans MS" panose="030F0902030302020204" pitchFamily="66"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1400" b="0" i="0" u="none" strike="noStrike" kern="1200" cap="none" spc="0" normalizeH="0" baseline="0" dirty="0">
                <a:ln>
                  <a:noFill/>
                </a:ln>
                <a:solidFill>
                  <a:prstClr val="black"/>
                </a:solidFill>
                <a:effectLst/>
                <a:uLnTx/>
                <a:uFillTx/>
                <a:latin typeface="Comic Sans MS" panose="030F0902030302020204" pitchFamily="66" charset="0"/>
                <a:ea typeface="+mn-ea"/>
                <a:cs typeface="+mn-cs"/>
              </a:rPr>
              <a:t>Rwy’ am fod yn athrawes, i helpu sicrhau y gall pob plentyn gyrraedd eu potensial, ni waeth beth yw eu cefndir na’u hanghenion. Rwy’ wedi cael </a:t>
            </a:r>
            <a:r>
              <a:rPr lang="cy-GB" sz="1400" dirty="0">
                <a:solidFill>
                  <a:prstClr val="black"/>
                </a:solidFill>
                <a:latin typeface="Comic Sans MS" panose="030F0902030302020204" pitchFamily="66" charset="0"/>
              </a:rPr>
              <a:t>fy ysbrydoli gan athrawon gwych y bues i’n ddigon ffodus iddynt ddylanwadu ar fy addysg</a:t>
            </a:r>
            <a:r>
              <a:rPr kumimoji="0" lang="cy-GB" sz="1400" b="0" i="0" u="none" strike="noStrike" kern="1200" cap="none" spc="0" normalizeH="0" baseline="0" dirty="0">
                <a:ln>
                  <a:noFill/>
                </a:ln>
                <a:solidFill>
                  <a:prstClr val="black"/>
                </a:solidFill>
                <a:effectLst/>
                <a:uLnTx/>
                <a:uFillTx/>
                <a:latin typeface="Comic Sans MS" panose="030F0902030302020204" pitchFamily="66" charset="0"/>
                <a:ea typeface="+mn-ea"/>
                <a:cs typeface="+mn-cs"/>
              </a:rPr>
              <a:t>. Hoffwn fod y person yna ym mywyd plentyn, fel y digwyddod</a:t>
            </a:r>
            <a:r>
              <a:rPr lang="cy-GB" sz="1400" dirty="0">
                <a:solidFill>
                  <a:prstClr val="black"/>
                </a:solidFill>
                <a:latin typeface="Comic Sans MS" panose="030F0902030302020204" pitchFamily="66" charset="0"/>
              </a:rPr>
              <a:t>d i mi </a:t>
            </a:r>
            <a:r>
              <a:rPr kumimoji="0" lang="cy-GB" sz="1400" b="0" i="0" u="none" strike="noStrike" kern="1200" cap="none" spc="0" normalizeH="0" baseline="0" dirty="0">
                <a:ln>
                  <a:noFill/>
                </a:ln>
                <a:solidFill>
                  <a:prstClr val="black"/>
                </a:solidFill>
                <a:effectLst/>
                <a:uLnTx/>
                <a:uFillTx/>
                <a:latin typeface="Comic Sans MS" panose="030F0902030302020204" pitchFamily="66" charset="0"/>
                <a:ea typeface="+mn-ea"/>
                <a:cs typeface="+mn-cs"/>
              </a:rPr>
              <a:t>pan fues i’n ifancach.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cy-GB" sz="1400" b="0" i="0" u="none" strike="noStrike" kern="1200" cap="none" spc="0" normalizeH="0" baseline="0" dirty="0">
              <a:ln>
                <a:noFill/>
              </a:ln>
              <a:solidFill>
                <a:prstClr val="black"/>
              </a:solidFill>
              <a:effectLst/>
              <a:uLnTx/>
              <a:uFillTx/>
              <a:latin typeface="Comic Sans MS" panose="030F0902030302020204" pitchFamily="66"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1400" b="0" i="0" u="none" strike="noStrike" kern="1200" cap="none" spc="0" normalizeH="0" baseline="0" dirty="0">
                <a:ln>
                  <a:noFill/>
                </a:ln>
                <a:solidFill>
                  <a:prstClr val="black"/>
                </a:solidFill>
                <a:effectLst/>
                <a:uLnTx/>
                <a:uFillTx/>
                <a:latin typeface="Comic Sans MS" panose="030F0902030302020204" pitchFamily="66" charset="0"/>
                <a:ea typeface="+mn-ea"/>
                <a:cs typeface="+mn-cs"/>
              </a:rPr>
              <a:t>Rwy’n dyheu bod y fath o athrawes sy’n gwneud i d</a:t>
            </a:r>
            <a:r>
              <a:rPr lang="cy-GB" sz="1400" dirty="0">
                <a:solidFill>
                  <a:prstClr val="black"/>
                </a:solidFill>
                <a:latin typeface="Comic Sans MS" panose="030F0902030302020204" pitchFamily="66" charset="0"/>
              </a:rPr>
              <a:t>dysgu bod yn gyffrous ac yn hygyrch i’r holl ddisgyblion yn ei gofal</a:t>
            </a:r>
            <a:r>
              <a:rPr kumimoji="0" lang="cy-GB" sz="1400" b="0" i="0" u="none" strike="noStrike" kern="1200" cap="none" spc="0" normalizeH="0" baseline="0" dirty="0">
                <a:ln>
                  <a:noFill/>
                </a:ln>
                <a:solidFill>
                  <a:prstClr val="black"/>
                </a:solidFill>
                <a:effectLst/>
                <a:uLnTx/>
                <a:uFillTx/>
                <a:latin typeface="Comic Sans MS" panose="030F0902030302020204" pitchFamily="66" charset="0"/>
                <a:ea typeface="+mn-ea"/>
                <a:cs typeface="+mn-cs"/>
              </a:rPr>
              <a:t>. Rwy’n anelu at fod yn athrawes y bydd disgyblion yn ei </a:t>
            </a:r>
            <a:r>
              <a:rPr kumimoji="0" lang="cy-GB" sz="1400" b="0" i="0" u="none" strike="noStrike" kern="1200" cap="none" spc="0" normalizeH="0" baseline="0" dirty="0" err="1">
                <a:ln>
                  <a:noFill/>
                </a:ln>
                <a:solidFill>
                  <a:prstClr val="black"/>
                </a:solidFill>
                <a:effectLst/>
                <a:uLnTx/>
                <a:uFillTx/>
                <a:latin typeface="Comic Sans MS" panose="030F0902030302020204" pitchFamily="66" charset="0"/>
                <a:ea typeface="+mn-ea"/>
                <a:cs typeface="+mn-cs"/>
              </a:rPr>
              <a:t>chofio</a:t>
            </a:r>
            <a:r>
              <a:rPr kumimoji="0" lang="cy-GB" sz="1400" b="0" i="0" u="none" strike="noStrike" kern="1200" cap="none" spc="0" normalizeH="0" baseline="0" dirty="0">
                <a:ln>
                  <a:noFill/>
                </a:ln>
                <a:solidFill>
                  <a:prstClr val="black"/>
                </a:solidFill>
                <a:effectLst/>
                <a:uLnTx/>
                <a:uFillTx/>
                <a:latin typeface="Comic Sans MS" panose="030F0902030302020204" pitchFamily="66" charset="0"/>
                <a:ea typeface="+mn-ea"/>
                <a:cs typeface="+mn-cs"/>
              </a:rPr>
              <a:t> am y rhesymau iawn. </a:t>
            </a:r>
          </a:p>
        </p:txBody>
      </p:sp>
      <p:sp>
        <p:nvSpPr>
          <p:cNvPr id="32" name="TextBox 31">
            <a:extLst>
              <a:ext uri="{FF2B5EF4-FFF2-40B4-BE49-F238E27FC236}">
                <a16:creationId xmlns:a16="http://schemas.microsoft.com/office/drawing/2014/main" id="{64B893A5-04B7-4831-9F75-23466AF3DA69}"/>
              </a:ext>
            </a:extLst>
          </p:cNvPr>
          <p:cNvSpPr txBox="1"/>
          <p:nvPr/>
        </p:nvSpPr>
        <p:spPr>
          <a:xfrm>
            <a:off x="3349183" y="2270259"/>
            <a:ext cx="2228848" cy="2000548"/>
          </a:xfrm>
          <a:prstGeom prst="rect">
            <a:avLst/>
          </a:prstGeom>
          <a:solidFill>
            <a:srgbClr val="FFFD78"/>
          </a:solidFill>
          <a:ln w="38100">
            <a:solidFill>
              <a:schemeClr val="tx1"/>
            </a:solidFill>
          </a:ln>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cy-GB" sz="1400" b="1" u="sng" dirty="0">
                <a:solidFill>
                  <a:prstClr val="black"/>
                </a:solidFill>
                <a:latin typeface="Comic Sans MS" panose="030F0902030302020204" pitchFamily="66" charset="0"/>
              </a:rPr>
              <a:t>Meysydd y gallwn addysgu ynddynt </a:t>
            </a:r>
            <a:r>
              <a:rPr kumimoji="0" lang="cy-GB" sz="1400" b="0" i="0" u="none" strike="noStrike" kern="1200" cap="none" spc="0" normalizeH="0" baseline="0" dirty="0">
                <a:ln>
                  <a:noFill/>
                </a:ln>
                <a:solidFill>
                  <a:prstClr val="black"/>
                </a:solidFill>
                <a:effectLst/>
                <a:uLnTx/>
                <a:uFillTx/>
                <a:latin typeface="Comic Sans MS" panose="030F0902030302020204" pitchFamily="66" charset="0"/>
                <a:ea typeface="+mn-ea"/>
                <a:cs typeface="+mn-cs"/>
              </a:rPr>
              <a:t>Saesneg</a:t>
            </a:r>
          </a:p>
          <a:p>
            <a:pPr marL="0" marR="0" lvl="0" indent="0" algn="l" defTabSz="457200" rtl="0" eaLnBrk="1" fontAlgn="auto" latinLnBrk="0" hangingPunct="1">
              <a:lnSpc>
                <a:spcPct val="100000"/>
              </a:lnSpc>
              <a:spcBef>
                <a:spcPts val="0"/>
              </a:spcBef>
              <a:spcAft>
                <a:spcPts val="0"/>
              </a:spcAft>
              <a:buClrTx/>
              <a:buSzTx/>
              <a:buFontTx/>
              <a:buNone/>
              <a:tabLst/>
              <a:defRPr/>
            </a:pPr>
            <a:r>
              <a:rPr lang="cy-GB" sz="1400" dirty="0">
                <a:solidFill>
                  <a:prstClr val="black"/>
                </a:solidFill>
                <a:latin typeface="Comic Sans MS" panose="030F0902030302020204" pitchFamily="66" charset="0"/>
              </a:rPr>
              <a:t>TGCh</a:t>
            </a:r>
            <a:endParaRPr kumimoji="0" lang="cy-GB" sz="1400" b="0" i="0" u="none" strike="noStrike" kern="1200" cap="none" spc="0" normalizeH="0" baseline="0" dirty="0">
              <a:ln>
                <a:noFill/>
              </a:ln>
              <a:solidFill>
                <a:prstClr val="black"/>
              </a:solidFill>
              <a:effectLst/>
              <a:uLnTx/>
              <a:uFillTx/>
              <a:latin typeface="Comic Sans MS" panose="030F0902030302020204" pitchFamily="66"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cy-GB" sz="1400" dirty="0">
                <a:solidFill>
                  <a:prstClr val="black"/>
                </a:solidFill>
                <a:latin typeface="Comic Sans MS" panose="030F0902030302020204" pitchFamily="66" charset="0"/>
              </a:rPr>
              <a:t>Cerddoriaeth </a:t>
            </a:r>
            <a:endParaRPr kumimoji="0" lang="cy-GB" sz="1400" b="0" i="0" u="none" strike="noStrike" kern="1200" cap="none" spc="0" normalizeH="0" baseline="0" dirty="0">
              <a:ln>
                <a:noFill/>
              </a:ln>
              <a:solidFill>
                <a:prstClr val="black"/>
              </a:solidFill>
              <a:effectLst/>
              <a:uLnTx/>
              <a:uFillTx/>
              <a:latin typeface="Comic Sans MS" panose="030F0902030302020204" pitchFamily="66"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cy-GB" sz="1400" dirty="0">
                <a:solidFill>
                  <a:prstClr val="black"/>
                </a:solidFill>
                <a:latin typeface="Comic Sans MS" panose="030F0902030302020204" pitchFamily="66" charset="0"/>
              </a:rPr>
              <a:t>Celf </a:t>
            </a:r>
            <a:endParaRPr kumimoji="0" lang="cy-GB" sz="1400" b="0" i="0" u="none" strike="noStrike" kern="1200" cap="none" spc="0" normalizeH="0" baseline="0" dirty="0">
              <a:ln>
                <a:noFill/>
              </a:ln>
              <a:solidFill>
                <a:prstClr val="black"/>
              </a:solidFill>
              <a:effectLst/>
              <a:uLnTx/>
              <a:uFillTx/>
              <a:latin typeface="Comic Sans MS" panose="030F0902030302020204" pitchFamily="66"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cy-GB" sz="1400" dirty="0">
                <a:solidFill>
                  <a:prstClr val="black"/>
                </a:solidFill>
                <a:latin typeface="Comic Sans MS" panose="030F0902030302020204" pitchFamily="66" charset="0"/>
              </a:rPr>
              <a:t>AC</a:t>
            </a:r>
            <a:endParaRPr kumimoji="0" lang="cy-GB" sz="1400" b="0" i="0" u="none" strike="noStrike" kern="1200" cap="none" spc="0" normalizeH="0" baseline="0" dirty="0">
              <a:ln>
                <a:noFill/>
              </a:ln>
              <a:solidFill>
                <a:prstClr val="black"/>
              </a:solidFill>
              <a:effectLst/>
              <a:uLnTx/>
              <a:uFillTx/>
              <a:latin typeface="Comic Sans MS" panose="030F0902030302020204" pitchFamily="66"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cy-GB" sz="1400" dirty="0">
                <a:solidFill>
                  <a:prstClr val="black"/>
                </a:solidFill>
                <a:latin typeface="Comic Sans MS" panose="030F0902030302020204" pitchFamily="66" charset="0"/>
              </a:rPr>
              <a:t>Celfyddydau Perfformio </a:t>
            </a:r>
            <a:endParaRPr kumimoji="0" lang="cy-GB" sz="1400" b="0" i="0" u="none" strike="noStrike" kern="1200" cap="none" spc="0" normalizeH="0" baseline="0" dirty="0">
              <a:ln>
                <a:noFill/>
              </a:ln>
              <a:solidFill>
                <a:prstClr val="black"/>
              </a:solidFill>
              <a:effectLst/>
              <a:uLnTx/>
              <a:uFillTx/>
              <a:latin typeface="Comic Sans MS" panose="030F0902030302020204" pitchFamily="66"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DC883CD3-C83C-4023-86A9-8EB1A4090D56}"/>
              </a:ext>
            </a:extLst>
          </p:cNvPr>
          <p:cNvSpPr txBox="1"/>
          <p:nvPr/>
        </p:nvSpPr>
        <p:spPr>
          <a:xfrm>
            <a:off x="9117640" y="99811"/>
            <a:ext cx="2926721" cy="4555093"/>
          </a:xfrm>
          <a:prstGeom prst="rect">
            <a:avLst/>
          </a:prstGeom>
          <a:solidFill>
            <a:srgbClr val="FFFD78"/>
          </a:solidFill>
          <a:ln w="38100">
            <a:solidFill>
              <a:schemeClr val="tx1"/>
            </a:solidFill>
          </a:ln>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1400" b="1" i="0" u="sng" strike="noStrike" kern="1200" cap="none" spc="0" normalizeH="0" baseline="0" dirty="0">
                <a:ln>
                  <a:noFill/>
                </a:ln>
                <a:solidFill>
                  <a:prstClr val="black"/>
                </a:solidFill>
                <a:effectLst/>
                <a:uLnTx/>
                <a:uFillTx/>
                <a:latin typeface="Comic Sans MS" panose="030F0902030302020204" pitchFamily="66" charset="0"/>
                <a:ea typeface="+mn-ea"/>
                <a:cs typeface="+mn-cs"/>
              </a:rPr>
              <a:t>Hanes academaidd</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1400" b="0" i="0" u="none" strike="noStrike" kern="1200" cap="none" spc="0" normalizeH="0" baseline="0" dirty="0">
                <a:ln>
                  <a:noFill/>
                </a:ln>
                <a:solidFill>
                  <a:prstClr val="black"/>
                </a:solidFill>
                <a:effectLst/>
                <a:uLnTx/>
                <a:uFillTx/>
                <a:latin typeface="Comic Sans MS" panose="030F0902030302020204" pitchFamily="66" charset="0"/>
                <a:ea typeface="+mn-ea"/>
                <a:cs typeface="+mn-cs"/>
              </a:rPr>
              <a:t>TGAU:  Mathemateg, Rhifedd, AC, Cymraeg Ail Iaith, Llenyddiaeth Saesneg, </a:t>
            </a:r>
            <a:r>
              <a:rPr lang="cy-GB" sz="1400" dirty="0">
                <a:solidFill>
                  <a:prstClr val="black"/>
                </a:solidFill>
                <a:latin typeface="Comic Sans MS" panose="030F0902030302020204" pitchFamily="66" charset="0"/>
              </a:rPr>
              <a:t>Saesneg Iaith</a:t>
            </a:r>
            <a:r>
              <a:rPr kumimoji="0" lang="cy-GB" sz="1400" b="0" i="0" u="none" strike="noStrike" kern="1200" cap="none" spc="0" normalizeH="0" baseline="0" dirty="0">
                <a:ln>
                  <a:noFill/>
                </a:ln>
                <a:solidFill>
                  <a:prstClr val="black"/>
                </a:solidFill>
                <a:effectLst/>
                <a:uLnTx/>
                <a:uFillTx/>
                <a:latin typeface="Comic Sans MS" panose="030F0902030302020204" pitchFamily="66" charset="0"/>
                <a:ea typeface="+mn-ea"/>
                <a:cs typeface="+mn-cs"/>
              </a:rPr>
              <a:t>, Gwyddoniaeth, Celfyddydau Perfformio, Ffrangeg.</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1400" b="0" i="0" u="none" strike="noStrike" kern="1200" cap="none" spc="0" normalizeH="0" baseline="0" dirty="0">
                <a:ln>
                  <a:noFill/>
                </a:ln>
                <a:solidFill>
                  <a:prstClr val="black"/>
                </a:solidFill>
                <a:effectLst/>
                <a:uLnTx/>
                <a:uFillTx/>
                <a:latin typeface="Comic Sans MS" panose="030F0902030302020204" pitchFamily="66" charset="0"/>
                <a:ea typeface="+mn-ea"/>
                <a:cs typeface="+mn-cs"/>
              </a:rPr>
              <a:t>Lefel 3 Diploma Estynedig mewn Technoleg Cerd</a:t>
            </a:r>
            <a:r>
              <a:rPr lang="cy-GB" sz="1400" dirty="0">
                <a:solidFill>
                  <a:prstClr val="black"/>
                </a:solidFill>
                <a:latin typeface="Comic Sans MS" panose="030F0902030302020204" pitchFamily="66" charset="0"/>
              </a:rPr>
              <a:t>d </a:t>
            </a:r>
            <a:r>
              <a:rPr kumimoji="0" lang="cy-GB" sz="1400" b="0" i="0" u="none" strike="noStrike" kern="1200" cap="none" spc="0" normalizeH="0" baseline="0" dirty="0">
                <a:ln>
                  <a:noFill/>
                </a:ln>
                <a:solidFill>
                  <a:prstClr val="black"/>
                </a:solidFill>
                <a:effectLst/>
                <a:uLnTx/>
                <a:uFillTx/>
                <a:latin typeface="Comic Sans MS" panose="030F0902030302020204" pitchFamily="66" charset="0"/>
                <a:ea typeface="+mn-ea"/>
                <a:cs typeface="+mn-cs"/>
              </a:rPr>
              <a:t>– Llwyddo.</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cy-GB" sz="1400" b="0" i="0" u="none" strike="noStrike" kern="1200" cap="none" spc="0" normalizeH="0" baseline="0" dirty="0">
              <a:ln>
                <a:noFill/>
              </a:ln>
              <a:solidFill>
                <a:prstClr val="black"/>
              </a:solidFill>
              <a:effectLst/>
              <a:uLnTx/>
              <a:uFillTx/>
              <a:latin typeface="Comic Sans MS" panose="030F0902030302020204" pitchFamily="66"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1400" b="0" i="0" u="none" strike="noStrike" kern="1200" cap="none" spc="0" normalizeH="0" baseline="0" dirty="0">
                <a:ln>
                  <a:noFill/>
                </a:ln>
                <a:solidFill>
                  <a:prstClr val="black"/>
                </a:solidFill>
                <a:effectLst/>
                <a:uLnTx/>
                <a:uFillTx/>
                <a:latin typeface="Comic Sans MS" panose="030F0902030302020204" pitchFamily="66" charset="0"/>
                <a:ea typeface="+mn-ea"/>
                <a:cs typeface="+mn-cs"/>
              </a:rPr>
              <a:t>Mynychais PCYDDS Caerfyrddin, lle astudiais tuag at BA mewn Astudiaethau Addysg Gynradd. Enillais MA hefyd mewn </a:t>
            </a:r>
            <a:r>
              <a:rPr lang="cy-GB" sz="1400" dirty="0">
                <a:solidFill>
                  <a:prstClr val="black"/>
                </a:solidFill>
                <a:latin typeface="Comic Sans MS" panose="030F0902030302020204" pitchFamily="66" charset="0"/>
              </a:rPr>
              <a:t>A</a:t>
            </a:r>
            <a:r>
              <a:rPr kumimoji="0" lang="cy-GB" sz="1400" b="0" i="0" u="none" strike="noStrike" kern="1200" cap="none" spc="0" normalizeH="0" baseline="0" dirty="0">
                <a:ln>
                  <a:noFill/>
                </a:ln>
                <a:solidFill>
                  <a:prstClr val="black"/>
                </a:solidFill>
                <a:effectLst/>
                <a:uLnTx/>
                <a:uFillTx/>
                <a:latin typeface="Comic Sans MS" panose="030F0902030302020204" pitchFamily="66" charset="0"/>
                <a:ea typeface="+mn-ea"/>
                <a:cs typeface="+mn-cs"/>
              </a:rPr>
              <a:t>studiaethau Addysg, lle canolbwyntiais ar sut y gall y cyfryngau cymdeithasol effeithio ar lesiant a hunan-barch glaslanciau.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A6A50580-E790-F444-AD98-C4FD88F4E3B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6541" y="99811"/>
            <a:ext cx="2533949" cy="3831184"/>
          </a:xfrm>
          <a:prstGeom prst="rect">
            <a:avLst/>
          </a:prstGeom>
          <a:ln w="38100">
            <a:solidFill>
              <a:schemeClr val="tx1"/>
            </a:solidFill>
          </a:ln>
          <a:effectLst>
            <a:outerShdw blurRad="50800" dist="38100" algn="l" rotWithShape="0">
              <a:prstClr val="black">
                <a:alpha val="40000"/>
              </a:prstClr>
            </a:outerShdw>
          </a:effectLst>
        </p:spPr>
      </p:pic>
      <p:pic>
        <p:nvPicPr>
          <p:cNvPr id="5" name="Picture 4">
            <a:extLst>
              <a:ext uri="{FF2B5EF4-FFF2-40B4-BE49-F238E27FC236}">
                <a16:creationId xmlns:a16="http://schemas.microsoft.com/office/drawing/2014/main" id="{0083DD3F-6C88-3D49-B418-5EE8FF6A979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71300" y="4224017"/>
            <a:ext cx="2819400" cy="2573343"/>
          </a:xfrm>
          <a:prstGeom prst="rect">
            <a:avLst/>
          </a:prstGeom>
          <a:ln w="38100">
            <a:solidFill>
              <a:schemeClr val="tx1"/>
            </a:solidFill>
          </a:ln>
          <a:effectLst>
            <a:outerShdw blurRad="50800" dist="38100" dir="18900000" algn="bl" rotWithShape="0">
              <a:prstClr val="black">
                <a:alpha val="40000"/>
              </a:prstClr>
            </a:outerShdw>
          </a:effectLst>
        </p:spPr>
      </p:pic>
      <p:pic>
        <p:nvPicPr>
          <p:cNvPr id="4" name="Picture 3">
            <a:extLst>
              <a:ext uri="{FF2B5EF4-FFF2-40B4-BE49-F238E27FC236}">
                <a16:creationId xmlns:a16="http://schemas.microsoft.com/office/drawing/2014/main" id="{CBEA614D-B06E-2244-93B6-916236C844A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64882" y="2695099"/>
            <a:ext cx="2576075" cy="1575708"/>
          </a:xfrm>
          <a:prstGeom prst="rect">
            <a:avLst/>
          </a:prstGeom>
          <a:ln w="38100">
            <a:solidFill>
              <a:schemeClr val="tx1"/>
            </a:solidFill>
          </a:ln>
          <a:effectLst>
            <a:outerShdw blurRad="50800" dist="38100" dir="18900000" algn="bl" rotWithShape="0">
              <a:prstClr val="black">
                <a:alpha val="40000"/>
              </a:prstClr>
            </a:outerShdw>
          </a:effectLst>
        </p:spPr>
      </p:pic>
    </p:spTree>
    <p:extLst>
      <p:ext uri="{BB962C8B-B14F-4D97-AF65-F5344CB8AC3E}">
        <p14:creationId xmlns:p14="http://schemas.microsoft.com/office/powerpoint/2010/main" val="10841588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C55CDF38-0408-4816-AF59-879410DCCFA3}"/>
              </a:ext>
            </a:extLst>
          </p:cNvPr>
          <p:cNvSpPr>
            <a:spLocks noGrp="1"/>
          </p:cNvSpPr>
          <p:nvPr>
            <p:ph type="subTitle" idx="1"/>
          </p:nvPr>
        </p:nvSpPr>
        <p:spPr>
          <a:xfrm>
            <a:off x="126011" y="3319035"/>
            <a:ext cx="2217283" cy="1071164"/>
          </a:xfrm>
          <a:ln w="38100">
            <a:solidFill>
              <a:srgbClr val="00B0F0"/>
            </a:solidFill>
          </a:ln>
        </p:spPr>
        <p:txBody>
          <a:bodyPr>
            <a:noAutofit/>
          </a:bodyPr>
          <a:lstStyle/>
          <a:p>
            <a:r>
              <a:rPr lang="cy-GB" b="1" dirty="0">
                <a:latin typeface="Bradley Hand ITC" panose="03070402050302030203" pitchFamily="66" charset="0"/>
              </a:rPr>
              <a:t>Fy enw yw  </a:t>
            </a:r>
          </a:p>
          <a:p>
            <a:r>
              <a:rPr lang="cy-GB" b="1" dirty="0" err="1">
                <a:latin typeface="Bradley Hand ITC" panose="03070402050302030203" pitchFamily="66" charset="0"/>
              </a:rPr>
              <a:t>Jayne</a:t>
            </a:r>
            <a:r>
              <a:rPr lang="cy-GB" b="1" dirty="0">
                <a:latin typeface="Bradley Hand ITC" panose="03070402050302030203" pitchFamily="66" charset="0"/>
              </a:rPr>
              <a:t> Morgan</a:t>
            </a:r>
          </a:p>
        </p:txBody>
      </p:sp>
      <p:sp>
        <p:nvSpPr>
          <p:cNvPr id="8" name="Rectangle 7">
            <a:extLst>
              <a:ext uri="{FF2B5EF4-FFF2-40B4-BE49-F238E27FC236}">
                <a16:creationId xmlns:a16="http://schemas.microsoft.com/office/drawing/2014/main" id="{CA7655FA-9F70-4574-95F6-95B748FE24FB}"/>
              </a:ext>
            </a:extLst>
          </p:cNvPr>
          <p:cNvSpPr/>
          <p:nvPr/>
        </p:nvSpPr>
        <p:spPr>
          <a:xfrm rot="21246193">
            <a:off x="2852323" y="199115"/>
            <a:ext cx="3141756" cy="2320543"/>
          </a:xfrm>
          <a:prstGeom prst="rect">
            <a:avLst/>
          </a:prstGeom>
          <a:solidFill>
            <a:schemeClr val="bg1"/>
          </a:solidFill>
          <a:ln w="38100">
            <a:solidFill>
              <a:srgbClr val="FF33C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Bradley Hand ITC" panose="03070402050302030203" pitchFamily="66"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1600" b="1" i="0" u="none" strike="noStrike" kern="1200" cap="none" spc="0" normalizeH="0" baseline="0" dirty="0">
                <a:ln>
                  <a:noFill/>
                </a:ln>
                <a:solidFill>
                  <a:prstClr val="black"/>
                </a:solidFill>
                <a:effectLst/>
                <a:uLnTx/>
                <a:uFillTx/>
                <a:latin typeface="Bradley Hand ITC" panose="03070402050302030203" pitchFamily="66" charset="0"/>
                <a:ea typeface="+mn-ea"/>
                <a:cs typeface="+mn-cs"/>
              </a:rPr>
              <a:t>Amdana i:</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1600" b="1" i="0" u="none" strike="noStrike" kern="1200" cap="none" spc="0" normalizeH="0" baseline="0" dirty="0">
                <a:ln>
                  <a:noFill/>
                </a:ln>
                <a:solidFill>
                  <a:prstClr val="black"/>
                </a:solidFill>
                <a:effectLst/>
                <a:uLnTx/>
                <a:uFillTx/>
                <a:latin typeface="Bradley Hand ITC" panose="03070402050302030203" pitchFamily="66" charset="0"/>
                <a:ea typeface="+mn-ea"/>
                <a:cs typeface="+mn-cs"/>
              </a:rPr>
              <a:t> - Cefais fy magu ym mhen uchaf Cwm Tawe mewn lle o’r enw Ystradgynlais, ond rwy’ bellach yn byw yn Abertawe.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1600" b="1" i="0" u="none" strike="noStrike" kern="1200" cap="none" spc="0" normalizeH="0" baseline="0" dirty="0">
                <a:ln>
                  <a:noFill/>
                </a:ln>
                <a:solidFill>
                  <a:prstClr val="black"/>
                </a:solidFill>
                <a:effectLst/>
                <a:uLnTx/>
                <a:uFillTx/>
                <a:latin typeface="Bradley Hand ITC" panose="03070402050302030203" pitchFamily="66" charset="0"/>
                <a:ea typeface="+mn-ea"/>
                <a:cs typeface="+mn-cs"/>
              </a:rPr>
              <a:t>-Yn fy amser sbâr rwy’n caru reidio fy meic, mynd am dro gyda’r gŵr a’r ci, a nofio </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32D144DB-3A58-4205-BF20-948251DC608C}"/>
              </a:ext>
            </a:extLst>
          </p:cNvPr>
          <p:cNvSpPr/>
          <p:nvPr/>
        </p:nvSpPr>
        <p:spPr>
          <a:xfrm>
            <a:off x="5581934" y="5001904"/>
            <a:ext cx="2648746" cy="1665897"/>
          </a:xfrm>
          <a:prstGeom prst="rect">
            <a:avLst/>
          </a:prstGeom>
          <a:solidFill>
            <a:schemeClr val="bg1"/>
          </a:solidFill>
          <a:ln w="381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1400" b="1" i="0" u="none" strike="noStrike" kern="1200" cap="none" spc="0" normalizeH="0" baseline="0" dirty="0">
                <a:ln>
                  <a:noFill/>
                </a:ln>
                <a:solidFill>
                  <a:prstClr val="black"/>
                </a:solidFill>
                <a:effectLst/>
                <a:uLnTx/>
                <a:uFillTx/>
                <a:latin typeface="Bradley Hand ITC" panose="03070402050302030203" pitchFamily="66" charset="0"/>
                <a:ea typeface="+mn-ea"/>
                <a:cs typeface="+mn-cs"/>
              </a:rPr>
              <a:t>Rhesymau dros ddewis y proffesiwn addysgu a’r athrawes rwy’n dyheu bod.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1400" b="1" i="0" u="none" strike="noStrike" kern="1200" cap="none" spc="0" normalizeH="0" baseline="0" dirty="0">
                <a:ln>
                  <a:noFill/>
                </a:ln>
                <a:solidFill>
                  <a:prstClr val="black"/>
                </a:solidFill>
                <a:effectLst/>
                <a:uLnTx/>
                <a:uFillTx/>
                <a:latin typeface="Bradley Hand ITC" panose="03070402050302030203" pitchFamily="66" charset="0"/>
                <a:ea typeface="+mn-ea"/>
                <a:cs typeface="+mn-cs"/>
              </a:rPr>
              <a:t>Cyfaddefiad mawr – </a:t>
            </a:r>
            <a:r>
              <a:rPr kumimoji="0" lang="cy-GB" sz="1400" b="1" i="0" u="none" strike="noStrike" kern="1200" cap="none" spc="0" normalizeH="0" baseline="0" dirty="0" err="1">
                <a:ln>
                  <a:noFill/>
                </a:ln>
                <a:solidFill>
                  <a:prstClr val="black"/>
                </a:solidFill>
                <a:effectLst/>
                <a:uLnTx/>
                <a:uFillTx/>
                <a:latin typeface="Bradley Hand ITC" panose="03070402050302030203" pitchFamily="66" charset="0"/>
                <a:ea typeface="+mn-ea"/>
                <a:cs typeface="+mn-cs"/>
              </a:rPr>
              <a:t>do’n</a:t>
            </a:r>
            <a:r>
              <a:rPr kumimoji="0" lang="cy-GB" sz="1400" b="1" i="0" u="none" strike="noStrike" kern="1200" cap="none" spc="0" normalizeH="0" baseline="0" dirty="0">
                <a:ln>
                  <a:noFill/>
                </a:ln>
                <a:solidFill>
                  <a:prstClr val="black"/>
                </a:solidFill>
                <a:effectLst/>
                <a:uLnTx/>
                <a:uFillTx/>
                <a:latin typeface="Bradley Hand ITC" panose="03070402050302030203" pitchFamily="66" charset="0"/>
                <a:ea typeface="+mn-ea"/>
                <a:cs typeface="+mn-cs"/>
              </a:rPr>
              <a:t> i ddim wedi bwriadu dod yn athrawes, ro’n i’n mynd i ddod yn seicolegydd </a:t>
            </a:r>
            <a:r>
              <a:rPr lang="cy-GB" sz="1400" b="1" dirty="0">
                <a:solidFill>
                  <a:prstClr val="black"/>
                </a:solidFill>
                <a:latin typeface="Bradley Hand ITC" panose="03070402050302030203" pitchFamily="66" charset="0"/>
              </a:rPr>
              <a:t>a</a:t>
            </a:r>
            <a:r>
              <a:rPr kumimoji="0" lang="cy-GB" sz="1400" b="1" i="0" u="none" strike="noStrike" kern="1200" cap="none" spc="0" normalizeH="0" baseline="0" dirty="0">
                <a:ln>
                  <a:noFill/>
                </a:ln>
                <a:solidFill>
                  <a:prstClr val="black"/>
                </a:solidFill>
                <a:effectLst/>
                <a:uLnTx/>
                <a:uFillTx/>
                <a:latin typeface="Bradley Hand ITC" panose="03070402050302030203" pitchFamily="66" charset="0"/>
                <a:ea typeface="+mn-ea"/>
                <a:cs typeface="+mn-cs"/>
              </a:rPr>
              <a:t>ddysg, ond ces i fy machu!</a:t>
            </a:r>
          </a:p>
        </p:txBody>
      </p:sp>
      <p:sp>
        <p:nvSpPr>
          <p:cNvPr id="10" name="Oval 9">
            <a:extLst>
              <a:ext uri="{FF2B5EF4-FFF2-40B4-BE49-F238E27FC236}">
                <a16:creationId xmlns:a16="http://schemas.microsoft.com/office/drawing/2014/main" id="{803D2B7D-F744-4EF1-B01C-F3C3ADA1325E}"/>
              </a:ext>
            </a:extLst>
          </p:cNvPr>
          <p:cNvSpPr/>
          <p:nvPr/>
        </p:nvSpPr>
        <p:spPr>
          <a:xfrm>
            <a:off x="9029510" y="3204044"/>
            <a:ext cx="3136676" cy="2198197"/>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1600" b="1" i="0" u="none" strike="noStrike" kern="1200" cap="none" spc="0" normalizeH="0" baseline="0" dirty="0">
                <a:ln>
                  <a:noFill/>
                </a:ln>
                <a:solidFill>
                  <a:prstClr val="black"/>
                </a:solidFill>
                <a:effectLst/>
                <a:uLnTx/>
                <a:uFillTx/>
                <a:latin typeface="Bradley Hand ITC" panose="03070402050302030203" pitchFamily="66" charset="0"/>
                <a:ea typeface="+mn-ea"/>
                <a:cs typeface="+mn-cs"/>
              </a:rPr>
              <a:t>Person </a:t>
            </a:r>
            <a:r>
              <a:rPr lang="cy-GB" sz="1600" b="1" dirty="0">
                <a:solidFill>
                  <a:prstClr val="black"/>
                </a:solidFill>
                <a:latin typeface="Bradley Hand ITC" panose="03070402050302030203" pitchFamily="66" charset="0"/>
              </a:rPr>
              <a:t>enwocaf i chi gwrdd â nhw</a:t>
            </a:r>
            <a:endParaRPr kumimoji="0" lang="cy-GB" sz="1600" b="1" i="0" u="none" strike="noStrike" kern="1200" cap="none" spc="0" normalizeH="0" baseline="0" dirty="0">
              <a:ln>
                <a:noFill/>
              </a:ln>
              <a:solidFill>
                <a:prstClr val="black"/>
              </a:solidFill>
              <a:effectLst/>
              <a:uLnTx/>
              <a:uFillTx/>
              <a:latin typeface="Bradley Hand ITC" panose="03070402050302030203" pitchFamily="66"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1600" b="1" i="0" u="none" strike="noStrike" kern="1200" cap="none" spc="0" normalizeH="0" baseline="0" dirty="0">
                <a:ln>
                  <a:noFill/>
                </a:ln>
                <a:solidFill>
                  <a:prstClr val="black"/>
                </a:solidFill>
                <a:effectLst/>
                <a:uLnTx/>
                <a:uFillTx/>
                <a:latin typeface="Bradley Hand ITC" panose="03070402050302030203" pitchFamily="66" charset="0"/>
                <a:ea typeface="+mn-ea"/>
                <a:cs typeface="+mn-cs"/>
              </a:rPr>
              <a:t>Cwrddais â’r Tywysog Siarl unwaith mewn ysgol </a:t>
            </a:r>
            <a:r>
              <a:rPr lang="cy-GB" sz="1600" b="1" dirty="0">
                <a:solidFill>
                  <a:prstClr val="black"/>
                </a:solidFill>
                <a:latin typeface="Bradley Hand ITC" panose="03070402050302030203" pitchFamily="66" charset="0"/>
              </a:rPr>
              <a:t>wrth addysgu mewn ysgol yn </a:t>
            </a:r>
            <a:r>
              <a:rPr kumimoji="0" lang="cy-GB" sz="1600" b="1" i="0" u="none" strike="noStrike" kern="1200" cap="none" spc="0" normalizeH="0" baseline="0" dirty="0">
                <a:ln>
                  <a:noFill/>
                </a:ln>
                <a:solidFill>
                  <a:prstClr val="black"/>
                </a:solidFill>
                <a:effectLst/>
                <a:uLnTx/>
                <a:uFillTx/>
                <a:latin typeface="Bradley Hand ITC" panose="03070402050302030203" pitchFamily="66" charset="0"/>
                <a:ea typeface="+mn-ea"/>
                <a:cs typeface="+mn-cs"/>
              </a:rPr>
              <a:t>Oman, sy’n lle rhyfedd i gwrdd â Thywysog Cymru.</a:t>
            </a:r>
          </a:p>
        </p:txBody>
      </p:sp>
      <p:sp>
        <p:nvSpPr>
          <p:cNvPr id="11" name="TextBox 10">
            <a:extLst>
              <a:ext uri="{FF2B5EF4-FFF2-40B4-BE49-F238E27FC236}">
                <a16:creationId xmlns:a16="http://schemas.microsoft.com/office/drawing/2014/main" id="{BA26C6A1-8F64-4AEE-9C1F-A527275D7C92}"/>
              </a:ext>
            </a:extLst>
          </p:cNvPr>
          <p:cNvSpPr txBox="1"/>
          <p:nvPr/>
        </p:nvSpPr>
        <p:spPr>
          <a:xfrm>
            <a:off x="6160968" y="161959"/>
            <a:ext cx="3358343" cy="1569660"/>
          </a:xfrm>
          <a:prstGeom prst="rect">
            <a:avLst/>
          </a:prstGeom>
          <a:noFill/>
          <a:ln w="38100">
            <a:solidFill>
              <a:srgbClr val="FF0000"/>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1600" b="1" i="0" u="none" strike="noStrike" kern="1200" cap="none" spc="0" normalizeH="0" baseline="0" dirty="0">
                <a:ln>
                  <a:noFill/>
                </a:ln>
                <a:solidFill>
                  <a:prstClr val="black"/>
                </a:solidFill>
                <a:effectLst/>
                <a:uLnTx/>
                <a:uFillTx/>
                <a:latin typeface="Bradley Hand ITC" panose="03070402050302030203" pitchFamily="66" charset="0"/>
                <a:ea typeface="+mn-ea"/>
                <a:cs typeface="+mn-cs"/>
              </a:rPr>
              <a:t>Beth rwy’n edrych ymlaen ato fwyaf eleni</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1600" b="1" i="0" u="none" strike="noStrike" kern="1200" cap="none" spc="0" normalizeH="0" baseline="0" dirty="0">
                <a:ln>
                  <a:noFill/>
                </a:ln>
                <a:solidFill>
                  <a:prstClr val="black"/>
                </a:solidFill>
                <a:effectLst/>
                <a:uLnTx/>
                <a:uFillTx/>
                <a:latin typeface="Bradley Hand ITC" panose="03070402050302030203" pitchFamily="66" charset="0"/>
                <a:ea typeface="+mn-ea"/>
                <a:cs typeface="+mn-cs"/>
              </a:rPr>
              <a:t>Rwy’n edrych ymlaen at glywed am yr holl weithgareddau llafaredd, darllen ac ysgrifennu a wnewch gyda</a:t>
            </a:r>
            <a:r>
              <a:rPr lang="cy-GB" sz="1600" b="1" dirty="0">
                <a:solidFill>
                  <a:prstClr val="black"/>
                </a:solidFill>
                <a:latin typeface="Bradley Hand ITC" panose="03070402050302030203" pitchFamily="66" charset="0"/>
              </a:rPr>
              <a:t>’ch </a:t>
            </a:r>
            <a:r>
              <a:rPr kumimoji="0" lang="cy-GB" sz="1600" b="1" i="0" u="none" strike="noStrike" kern="1200" cap="none" spc="0" normalizeH="0" baseline="0" dirty="0">
                <a:ln>
                  <a:noFill/>
                </a:ln>
                <a:solidFill>
                  <a:prstClr val="black"/>
                </a:solidFill>
                <a:effectLst/>
                <a:uLnTx/>
                <a:uFillTx/>
                <a:latin typeface="Bradley Hand ITC" panose="03070402050302030203" pitchFamily="66" charset="0"/>
                <a:ea typeface="+mn-ea"/>
                <a:cs typeface="+mn-cs"/>
              </a:rPr>
              <a:t> dosbarthiadau eleni.</a:t>
            </a:r>
          </a:p>
        </p:txBody>
      </p:sp>
      <p:sp>
        <p:nvSpPr>
          <p:cNvPr id="12" name="TextBox 11">
            <a:extLst>
              <a:ext uri="{FF2B5EF4-FFF2-40B4-BE49-F238E27FC236}">
                <a16:creationId xmlns:a16="http://schemas.microsoft.com/office/drawing/2014/main" id="{C0CE4560-C6FB-40F4-B490-C03C042D3221}"/>
              </a:ext>
            </a:extLst>
          </p:cNvPr>
          <p:cNvSpPr txBox="1"/>
          <p:nvPr/>
        </p:nvSpPr>
        <p:spPr>
          <a:xfrm>
            <a:off x="8434595" y="5402241"/>
            <a:ext cx="3675797" cy="1015663"/>
          </a:xfrm>
          <a:prstGeom prst="rect">
            <a:avLst/>
          </a:prstGeom>
          <a:noFill/>
          <a:ln w="38100">
            <a:solidFill>
              <a:srgbClr val="92D050"/>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1600" b="1" i="0" u="none" strike="noStrike" kern="1200" cap="none" spc="0" normalizeH="0" baseline="0" dirty="0">
                <a:ln>
                  <a:noFill/>
                </a:ln>
                <a:solidFill>
                  <a:prstClr val="black"/>
                </a:solidFill>
                <a:effectLst/>
                <a:uLnTx/>
                <a:uFillTx/>
                <a:latin typeface="Bradley Hand ITC" panose="03070402050302030203" pitchFamily="66" charset="0"/>
                <a:ea typeface="+mn-ea"/>
                <a:cs typeface="+mn-cs"/>
              </a:rPr>
              <a:t>Beth rwy’n edrych ymlaen ato leiaf eleni</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1600" b="1" i="0" u="none" strike="noStrike" kern="1200" cap="none" spc="0" normalizeH="0" baseline="0" dirty="0">
                <a:ln>
                  <a:noFill/>
                </a:ln>
                <a:solidFill>
                  <a:prstClr val="black"/>
                </a:solidFill>
                <a:effectLst/>
                <a:uLnTx/>
                <a:uFillTx/>
                <a:latin typeface="Bradley Hand ITC" panose="03070402050302030203" pitchFamily="66" charset="0"/>
                <a:ea typeface="+mn-ea"/>
                <a:cs typeface="+mn-cs"/>
              </a:rPr>
              <a:t>Diwrnodau pan rwy’n gorfo</a:t>
            </a:r>
            <a:r>
              <a:rPr lang="cy-GB" sz="1600" b="1" dirty="0">
                <a:solidFill>
                  <a:prstClr val="black"/>
                </a:solidFill>
                <a:latin typeface="Bradley Hand ITC" panose="03070402050302030203" pitchFamily="66" charset="0"/>
              </a:rPr>
              <a:t>d gyrru i’r gwaith a dod o hyd i le parcio</a:t>
            </a:r>
            <a:r>
              <a:rPr kumimoji="0" lang="cy-GB" sz="2800" b="1" i="0" u="none" strike="noStrike" kern="1200" cap="none" spc="0" normalizeH="0" baseline="0" dirty="0">
                <a:ln>
                  <a:noFill/>
                </a:ln>
                <a:solidFill>
                  <a:prstClr val="black"/>
                </a:solidFill>
                <a:effectLst/>
                <a:uLnTx/>
                <a:uFillTx/>
                <a:latin typeface="Bradley Hand ITC" panose="03070402050302030203" pitchFamily="66" charset="0"/>
                <a:ea typeface="+mn-ea"/>
                <a:cs typeface="+mn-cs"/>
              </a:rPr>
              <a:t>!!!</a:t>
            </a:r>
          </a:p>
        </p:txBody>
      </p:sp>
      <p:sp>
        <p:nvSpPr>
          <p:cNvPr id="13" name="Oval 12">
            <a:extLst>
              <a:ext uri="{FF2B5EF4-FFF2-40B4-BE49-F238E27FC236}">
                <a16:creationId xmlns:a16="http://schemas.microsoft.com/office/drawing/2014/main" id="{A4E2E0C4-BBFD-431F-8492-090A3AC8CC90}"/>
              </a:ext>
            </a:extLst>
          </p:cNvPr>
          <p:cNvSpPr/>
          <p:nvPr/>
        </p:nvSpPr>
        <p:spPr>
          <a:xfrm>
            <a:off x="92287" y="4521623"/>
            <a:ext cx="4049810" cy="2233454"/>
          </a:xfrm>
          <a:prstGeom prst="ellipse">
            <a:avLst/>
          </a:prstGeom>
          <a:solidFill>
            <a:schemeClr val="bg1"/>
          </a:solidFill>
          <a:ln w="38100">
            <a:solidFill>
              <a:srgbClr val="33993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b="1" dirty="0">
                <a:solidFill>
                  <a:prstClr val="black"/>
                </a:solidFill>
                <a:latin typeface="Bradley Hand ITC" panose="03070402050302030203" pitchFamily="66" charset="0"/>
              </a:rPr>
              <a:t>Teulu</a:t>
            </a:r>
            <a:r>
              <a:rPr kumimoji="0" lang="cy-GB" sz="1800" b="1" i="0" u="none" strike="noStrike" kern="1200" cap="none" spc="0" normalizeH="0" baseline="0" dirty="0">
                <a:ln>
                  <a:noFill/>
                </a:ln>
                <a:solidFill>
                  <a:prstClr val="black"/>
                </a:solidFill>
                <a:effectLst/>
                <a:uLnTx/>
                <a:uFillTx/>
                <a:latin typeface="Bradley Hand ITC" panose="03070402050302030203" pitchFamily="66" charset="0"/>
                <a:ea typeface="+mn-ea"/>
                <a:cs typeface="+mn-cs"/>
              </a:rPr>
              <a:t>/ ffrindiau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1800" b="1" i="0" u="none" strike="noStrike" kern="1200" cap="none" spc="0" normalizeH="0" baseline="0" dirty="0">
                <a:ln>
                  <a:noFill/>
                </a:ln>
                <a:solidFill>
                  <a:prstClr val="black"/>
                </a:solidFill>
                <a:effectLst/>
                <a:uLnTx/>
                <a:uFillTx/>
                <a:latin typeface="Bradley Hand ITC" panose="03070402050302030203" pitchFamily="66" charset="0"/>
                <a:ea typeface="+mn-ea"/>
                <a:cs typeface="+mn-cs"/>
              </a:rPr>
              <a:t>Mae </a:t>
            </a:r>
            <a:r>
              <a:rPr lang="cy-GB" b="1" dirty="0">
                <a:solidFill>
                  <a:prstClr val="black"/>
                </a:solidFill>
                <a:latin typeface="Bradley Hand ITC" panose="03070402050302030203" pitchFamily="66" charset="0"/>
              </a:rPr>
              <a:t>gŵr hyfryd, ci hardd a dau fab gweddol aeddfed gyda fi</a:t>
            </a:r>
            <a:r>
              <a:rPr kumimoji="0" lang="cy-GB" sz="1800" b="1" i="0" u="none" strike="noStrike" kern="1200" cap="none" spc="0" normalizeH="0" baseline="0" dirty="0">
                <a:ln>
                  <a:noFill/>
                </a:ln>
                <a:solidFill>
                  <a:prstClr val="black"/>
                </a:solidFill>
                <a:effectLst/>
                <a:uLnTx/>
                <a:uFillTx/>
                <a:latin typeface="Bradley Hand ITC" panose="03070402050302030203" pitchFamily="66" charset="0"/>
                <a:ea typeface="+mn-ea"/>
                <a:cs typeface="+mn-cs"/>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1800" b="1" i="0" u="none" strike="noStrike" kern="1200" cap="none" spc="0" normalizeH="0" baseline="0" dirty="0">
                <a:ln>
                  <a:noFill/>
                </a:ln>
                <a:solidFill>
                  <a:prstClr val="black"/>
                </a:solidFill>
                <a:effectLst/>
                <a:uLnTx/>
                <a:uFillTx/>
                <a:latin typeface="Bradley Hand ITC" panose="03070402050302030203" pitchFamily="66" charset="0"/>
                <a:ea typeface="+mn-ea"/>
                <a:cs typeface="+mn-cs"/>
              </a:rPr>
              <a:t>Yn rhyfedd, fy ffrind gorau yw fy ffrind hynaf, Alwyn, “a </a:t>
            </a:r>
            <a:r>
              <a:rPr lang="cy-GB" b="1" dirty="0">
                <a:solidFill>
                  <a:prstClr val="black"/>
                </a:solidFill>
                <a:latin typeface="Bradley Hand ITC" panose="03070402050302030203" pitchFamily="66" charset="0"/>
              </a:rPr>
              <a:t>fu’n f</a:t>
            </a:r>
            <a:r>
              <a:rPr kumimoji="0" lang="cy-GB" sz="1800" b="1" i="0" u="none" strike="noStrike" kern="1200" cap="none" spc="0" normalizeH="0" baseline="0" dirty="0">
                <a:ln>
                  <a:noFill/>
                </a:ln>
                <a:solidFill>
                  <a:prstClr val="black"/>
                </a:solidFill>
                <a:effectLst/>
                <a:uLnTx/>
                <a:uFillTx/>
                <a:latin typeface="Bradley Hand ITC" panose="03070402050302030203" pitchFamily="66" charset="0"/>
                <a:ea typeface="+mn-ea"/>
                <a:cs typeface="+mn-cs"/>
              </a:rPr>
              <a:t>achgen drws nesaf”.</a:t>
            </a:r>
          </a:p>
        </p:txBody>
      </p:sp>
      <p:sp>
        <p:nvSpPr>
          <p:cNvPr id="14" name="Rectangle 13">
            <a:extLst>
              <a:ext uri="{FF2B5EF4-FFF2-40B4-BE49-F238E27FC236}">
                <a16:creationId xmlns:a16="http://schemas.microsoft.com/office/drawing/2014/main" id="{A809A04A-9F2A-4C7E-9F0B-8F2F1450C717}"/>
              </a:ext>
            </a:extLst>
          </p:cNvPr>
          <p:cNvSpPr/>
          <p:nvPr/>
        </p:nvSpPr>
        <p:spPr>
          <a:xfrm rot="171763">
            <a:off x="3008508" y="2762901"/>
            <a:ext cx="2693194" cy="1816737"/>
          </a:xfrm>
          <a:prstGeom prst="rect">
            <a:avLst/>
          </a:prstGeom>
          <a:solidFill>
            <a:schemeClr val="bg1"/>
          </a:solidFill>
          <a:ln w="38100">
            <a:solidFill>
              <a:srgbClr val="FF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1600" b="1" i="0" u="none" strike="noStrike" kern="1200" cap="none" spc="0" normalizeH="0" baseline="0" dirty="0">
                <a:ln>
                  <a:noFill/>
                </a:ln>
                <a:solidFill>
                  <a:prstClr val="black"/>
                </a:solidFill>
                <a:effectLst/>
                <a:uLnTx/>
                <a:uFillTx/>
                <a:latin typeface="Bradley Hand ITC" panose="03070402050302030203" pitchFamily="66" charset="0"/>
                <a:ea typeface="+mn-ea"/>
                <a:cs typeface="+mn-cs"/>
              </a:rPr>
              <a:t>Sut byddai’r teulu a ffrindiau yn fy nisgrifio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1600" b="1" i="0" u="none" strike="noStrike" kern="1200" cap="none" spc="0" normalizeH="0" baseline="0" dirty="0">
                <a:ln>
                  <a:noFill/>
                </a:ln>
                <a:solidFill>
                  <a:prstClr val="black"/>
                </a:solidFill>
                <a:effectLst/>
                <a:uLnTx/>
                <a:uFillTx/>
                <a:latin typeface="Bradley Hand ITC" panose="03070402050302030203" pitchFamily="66" charset="0"/>
                <a:ea typeface="+mn-ea"/>
                <a:cs typeface="+mn-cs"/>
              </a:rPr>
              <a:t>I ddyfynnu fy mab ifancaf, “Fel clown, hwyl”, ddim yn siŵr y byddai’r rhan fwyaf yn cytuno ag </a:t>
            </a:r>
            <a:r>
              <a:rPr lang="cy-GB" sz="1600" b="1" dirty="0">
                <a:solidFill>
                  <a:prstClr val="black"/>
                </a:solidFill>
                <a:latin typeface="Bradley Hand ITC" panose="03070402050302030203" pitchFamily="66" charset="0"/>
              </a:rPr>
              <a:t>ef, ond mae’n fy nabod yn dda</a:t>
            </a:r>
            <a:r>
              <a:rPr kumimoji="0" lang="cy-GB" sz="1600" b="1" i="0" u="none" strike="noStrike" kern="1200" cap="none" spc="0" normalizeH="0" baseline="0" dirty="0">
                <a:ln>
                  <a:noFill/>
                </a:ln>
                <a:solidFill>
                  <a:prstClr val="black"/>
                </a:solidFill>
                <a:effectLst/>
                <a:uLnTx/>
                <a:uFillTx/>
                <a:latin typeface="Bradley Hand ITC" panose="03070402050302030203" pitchFamily="66" charset="0"/>
                <a:ea typeface="+mn-ea"/>
                <a:cs typeface="+mn-cs"/>
              </a:rPr>
              <a:t>.</a:t>
            </a:r>
          </a:p>
        </p:txBody>
      </p:sp>
      <p:sp>
        <p:nvSpPr>
          <p:cNvPr id="15" name="Scroll: Vertical 14">
            <a:extLst>
              <a:ext uri="{FF2B5EF4-FFF2-40B4-BE49-F238E27FC236}">
                <a16:creationId xmlns:a16="http://schemas.microsoft.com/office/drawing/2014/main" id="{AD368E96-AB16-435A-BE30-DCF2C035408C}"/>
              </a:ext>
            </a:extLst>
          </p:cNvPr>
          <p:cNvSpPr/>
          <p:nvPr/>
        </p:nvSpPr>
        <p:spPr>
          <a:xfrm rot="308775">
            <a:off x="5861714" y="1827206"/>
            <a:ext cx="3407580" cy="2942688"/>
          </a:xfrm>
          <a:prstGeom prst="verticalScroll">
            <a:avLst/>
          </a:prstGeom>
          <a:solidFill>
            <a:schemeClr val="bg1"/>
          </a:solidFill>
          <a:ln w="38100">
            <a:solidFill>
              <a:srgbClr val="FFC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1600" b="1" i="0" u="none" strike="noStrike" kern="1200" cap="none" spc="0" normalizeH="0" baseline="0" dirty="0">
                <a:ln>
                  <a:noFill/>
                </a:ln>
                <a:solidFill>
                  <a:prstClr val="black"/>
                </a:solidFill>
                <a:effectLst/>
                <a:uLnTx/>
                <a:uFillTx/>
                <a:latin typeface="Bradley Hand ITC" panose="03070402050302030203" pitchFamily="66" charset="0"/>
                <a:ea typeface="+mn-ea"/>
                <a:cs typeface="+mn-cs"/>
              </a:rPr>
              <a:t>Fy hoff lyfr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1600" b="1" i="0" u="none" strike="noStrike" kern="1200" cap="none" spc="0" normalizeH="0" baseline="0" dirty="0">
                <a:ln>
                  <a:noFill/>
                </a:ln>
                <a:solidFill>
                  <a:prstClr val="black"/>
                </a:solidFill>
                <a:effectLst/>
                <a:uLnTx/>
                <a:uFillTx/>
                <a:latin typeface="Bradley Hand ITC" panose="03070402050302030203" pitchFamily="66" charset="0"/>
                <a:ea typeface="+mn-ea"/>
                <a:cs typeface="+mn-cs"/>
              </a:rPr>
              <a:t>Fel oedolyn fy hoff lyfr yw “</a:t>
            </a:r>
            <a:r>
              <a:rPr kumimoji="0" lang="cy-GB" sz="1600" b="1" i="0" u="none" strike="noStrike" kern="1200" cap="none" spc="0" normalizeH="0" baseline="0" dirty="0" err="1">
                <a:ln>
                  <a:noFill/>
                </a:ln>
                <a:solidFill>
                  <a:prstClr val="black"/>
                </a:solidFill>
                <a:effectLst/>
                <a:uLnTx/>
                <a:uFillTx/>
                <a:latin typeface="Bradley Hand ITC" panose="03070402050302030203" pitchFamily="66" charset="0"/>
                <a:ea typeface="+mn-ea"/>
                <a:cs typeface="+mn-cs"/>
              </a:rPr>
              <a:t>Love</a:t>
            </a:r>
            <a:r>
              <a:rPr kumimoji="0" lang="cy-GB" sz="1600" b="1" i="0" u="none" strike="noStrike" kern="1200" cap="none" spc="0" normalizeH="0" baseline="0" dirty="0">
                <a:ln>
                  <a:noFill/>
                </a:ln>
                <a:solidFill>
                  <a:prstClr val="black"/>
                </a:solidFill>
                <a:effectLst/>
                <a:uLnTx/>
                <a:uFillTx/>
                <a:latin typeface="Bradley Hand ITC" panose="03070402050302030203" pitchFamily="66" charset="0"/>
                <a:ea typeface="+mn-ea"/>
                <a:cs typeface="+mn-cs"/>
              </a:rPr>
              <a:t> </a:t>
            </a:r>
            <a:r>
              <a:rPr kumimoji="0" lang="cy-GB" sz="1600" b="1" i="0" u="none" strike="noStrike" kern="1200" cap="none" spc="0" normalizeH="0" baseline="0" dirty="0" err="1">
                <a:ln>
                  <a:noFill/>
                </a:ln>
                <a:solidFill>
                  <a:prstClr val="black"/>
                </a:solidFill>
                <a:effectLst/>
                <a:uLnTx/>
                <a:uFillTx/>
                <a:latin typeface="Bradley Hand ITC" panose="03070402050302030203" pitchFamily="66" charset="0"/>
                <a:ea typeface="+mn-ea"/>
                <a:cs typeface="+mn-cs"/>
              </a:rPr>
              <a:t>in</a:t>
            </a:r>
            <a:r>
              <a:rPr kumimoji="0" lang="cy-GB" sz="1600" b="1" i="0" u="none" strike="noStrike" kern="1200" cap="none" spc="0" normalizeH="0" baseline="0" dirty="0">
                <a:ln>
                  <a:noFill/>
                </a:ln>
                <a:solidFill>
                  <a:prstClr val="black"/>
                </a:solidFill>
                <a:effectLst/>
                <a:uLnTx/>
                <a:uFillTx/>
                <a:latin typeface="Bradley Hand ITC" panose="03070402050302030203" pitchFamily="66" charset="0"/>
                <a:ea typeface="+mn-ea"/>
                <a:cs typeface="+mn-cs"/>
              </a:rPr>
              <a:t> the </a:t>
            </a:r>
            <a:r>
              <a:rPr kumimoji="0" lang="cy-GB" sz="1600" b="1" i="0" u="none" strike="noStrike" kern="1200" cap="none" spc="0" normalizeH="0" baseline="0" dirty="0" err="1">
                <a:ln>
                  <a:noFill/>
                </a:ln>
                <a:solidFill>
                  <a:prstClr val="black"/>
                </a:solidFill>
                <a:effectLst/>
                <a:uLnTx/>
                <a:uFillTx/>
                <a:latin typeface="Bradley Hand ITC" panose="03070402050302030203" pitchFamily="66" charset="0"/>
                <a:ea typeface="+mn-ea"/>
                <a:cs typeface="+mn-cs"/>
              </a:rPr>
              <a:t>Time</a:t>
            </a:r>
            <a:r>
              <a:rPr kumimoji="0" lang="cy-GB" sz="1600" b="1" i="0" u="none" strike="noStrike" kern="1200" cap="none" spc="0" normalizeH="0" baseline="0" dirty="0">
                <a:ln>
                  <a:noFill/>
                </a:ln>
                <a:solidFill>
                  <a:prstClr val="black"/>
                </a:solidFill>
                <a:effectLst/>
                <a:uLnTx/>
                <a:uFillTx/>
                <a:latin typeface="Bradley Hand ITC" panose="03070402050302030203" pitchFamily="66" charset="0"/>
                <a:ea typeface="+mn-ea"/>
                <a:cs typeface="+mn-cs"/>
              </a:rPr>
              <a:t> of Cholera”, ond rwy’ bob amser wedi caru darllen a fy hoff lyfrau yn blentyn oedd “The </a:t>
            </a:r>
            <a:r>
              <a:rPr kumimoji="0" lang="cy-GB" sz="1600" b="1" i="0" u="none" strike="noStrike" kern="1200" cap="none" spc="0" normalizeH="0" baseline="0" dirty="0" err="1">
                <a:ln>
                  <a:noFill/>
                </a:ln>
                <a:solidFill>
                  <a:prstClr val="black"/>
                </a:solidFill>
                <a:effectLst/>
                <a:uLnTx/>
                <a:uFillTx/>
                <a:latin typeface="Bradley Hand ITC" panose="03070402050302030203" pitchFamily="66" charset="0"/>
                <a:ea typeface="+mn-ea"/>
                <a:cs typeface="+mn-cs"/>
              </a:rPr>
              <a:t>Silver</a:t>
            </a:r>
            <a:r>
              <a:rPr kumimoji="0" lang="cy-GB" sz="1600" b="1" i="0" u="none" strike="noStrike" kern="1200" cap="none" spc="0" normalizeH="0" baseline="0" dirty="0">
                <a:ln>
                  <a:noFill/>
                </a:ln>
                <a:solidFill>
                  <a:prstClr val="black"/>
                </a:solidFill>
                <a:effectLst/>
                <a:uLnTx/>
                <a:uFillTx/>
                <a:latin typeface="Bradley Hand ITC" panose="03070402050302030203" pitchFamily="66" charset="0"/>
                <a:ea typeface="+mn-ea"/>
                <a:cs typeface="+mn-cs"/>
              </a:rPr>
              <a:t> </a:t>
            </a:r>
            <a:r>
              <a:rPr kumimoji="0" lang="cy-GB" sz="1600" b="1" i="0" u="none" strike="noStrike" kern="1200" cap="none" spc="0" normalizeH="0" baseline="0" dirty="0" err="1">
                <a:ln>
                  <a:noFill/>
                </a:ln>
                <a:solidFill>
                  <a:prstClr val="black"/>
                </a:solidFill>
                <a:effectLst/>
                <a:uLnTx/>
                <a:uFillTx/>
                <a:latin typeface="Bradley Hand ITC" panose="03070402050302030203" pitchFamily="66" charset="0"/>
                <a:ea typeface="+mn-ea"/>
                <a:cs typeface="+mn-cs"/>
              </a:rPr>
              <a:t>Sword</a:t>
            </a:r>
            <a:r>
              <a:rPr kumimoji="0" lang="cy-GB" sz="1600" b="1" i="0" u="none" strike="noStrike" kern="1200" cap="none" spc="0" normalizeH="0" baseline="0" dirty="0">
                <a:ln>
                  <a:noFill/>
                </a:ln>
                <a:solidFill>
                  <a:prstClr val="black"/>
                </a:solidFill>
                <a:effectLst/>
                <a:uLnTx/>
                <a:uFillTx/>
                <a:latin typeface="Bradley Hand ITC" panose="03070402050302030203" pitchFamily="66" charset="0"/>
                <a:ea typeface="+mn-ea"/>
                <a:cs typeface="+mn-cs"/>
              </a:rPr>
              <a:t>” a “The </a:t>
            </a:r>
            <a:r>
              <a:rPr kumimoji="0" lang="cy-GB" sz="1600" b="1" i="0" u="none" strike="noStrike" kern="1200" cap="none" spc="0" normalizeH="0" baseline="0" dirty="0" err="1">
                <a:ln>
                  <a:noFill/>
                </a:ln>
                <a:solidFill>
                  <a:prstClr val="black"/>
                </a:solidFill>
                <a:effectLst/>
                <a:uLnTx/>
                <a:uFillTx/>
                <a:latin typeface="Bradley Hand ITC" panose="03070402050302030203" pitchFamily="66" charset="0"/>
                <a:ea typeface="+mn-ea"/>
                <a:cs typeface="+mn-cs"/>
              </a:rPr>
              <a:t>Family</a:t>
            </a:r>
            <a:r>
              <a:rPr kumimoji="0" lang="cy-GB" sz="1600" b="1" i="0" u="none" strike="noStrike" kern="1200" cap="none" spc="0" normalizeH="0" baseline="0" dirty="0">
                <a:ln>
                  <a:noFill/>
                </a:ln>
                <a:solidFill>
                  <a:prstClr val="black"/>
                </a:solidFill>
                <a:effectLst/>
                <a:uLnTx/>
                <a:uFillTx/>
                <a:latin typeface="Bradley Hand ITC" panose="03070402050302030203" pitchFamily="66" charset="0"/>
                <a:ea typeface="+mn-ea"/>
                <a:cs typeface="+mn-cs"/>
              </a:rPr>
              <a:t> </a:t>
            </a:r>
            <a:r>
              <a:rPr kumimoji="0" lang="cy-GB" sz="1600" b="1" i="0" u="none" strike="noStrike" kern="1200" cap="none" spc="0" normalizeH="0" baseline="0" dirty="0" err="1">
                <a:ln>
                  <a:noFill/>
                </a:ln>
                <a:solidFill>
                  <a:prstClr val="black"/>
                </a:solidFill>
                <a:effectLst/>
                <a:uLnTx/>
                <a:uFillTx/>
                <a:latin typeface="Bradley Hand ITC" panose="03070402050302030203" pitchFamily="66" charset="0"/>
                <a:ea typeface="+mn-ea"/>
                <a:cs typeface="+mn-cs"/>
              </a:rPr>
              <a:t>from</a:t>
            </a:r>
            <a:r>
              <a:rPr kumimoji="0" lang="cy-GB" sz="1600" b="1" i="0" u="none" strike="noStrike" kern="1200" cap="none" spc="0" normalizeH="0" baseline="0" dirty="0">
                <a:ln>
                  <a:noFill/>
                </a:ln>
                <a:solidFill>
                  <a:prstClr val="black"/>
                </a:solidFill>
                <a:effectLst/>
                <a:uLnTx/>
                <a:uFillTx/>
                <a:latin typeface="Bradley Hand ITC" panose="03070402050302030203" pitchFamily="66" charset="0"/>
                <a:ea typeface="+mn-ea"/>
                <a:cs typeface="+mn-cs"/>
              </a:rPr>
              <a:t> </a:t>
            </a:r>
            <a:r>
              <a:rPr kumimoji="0" lang="cy-GB" sz="1600" b="1" i="0" u="none" strike="noStrike" kern="1200" cap="none" spc="0" normalizeH="0" baseline="0" dirty="0" err="1">
                <a:ln>
                  <a:noFill/>
                </a:ln>
                <a:solidFill>
                  <a:prstClr val="black"/>
                </a:solidFill>
                <a:effectLst/>
                <a:uLnTx/>
                <a:uFillTx/>
                <a:latin typeface="Bradley Hand ITC" panose="03070402050302030203" pitchFamily="66" charset="0"/>
                <a:ea typeface="+mn-ea"/>
                <a:cs typeface="+mn-cs"/>
              </a:rPr>
              <a:t>One</a:t>
            </a:r>
            <a:r>
              <a:rPr kumimoji="0" lang="cy-GB" sz="1600" b="1" i="0" u="none" strike="noStrike" kern="1200" cap="none" spc="0" normalizeH="0" baseline="0" dirty="0">
                <a:ln>
                  <a:noFill/>
                </a:ln>
                <a:solidFill>
                  <a:prstClr val="black"/>
                </a:solidFill>
                <a:effectLst/>
                <a:uLnTx/>
                <a:uFillTx/>
                <a:latin typeface="Bradley Hand ITC" panose="03070402050302030203" pitchFamily="66" charset="0"/>
                <a:ea typeface="+mn-ea"/>
                <a:cs typeface="+mn-cs"/>
              </a:rPr>
              <a:t> </a:t>
            </a:r>
            <a:r>
              <a:rPr kumimoji="0" lang="cy-GB" sz="1600" b="1" i="0" u="none" strike="noStrike" kern="1200" cap="none" spc="0" normalizeH="0" baseline="0" dirty="0" err="1">
                <a:ln>
                  <a:noFill/>
                </a:ln>
                <a:solidFill>
                  <a:prstClr val="black"/>
                </a:solidFill>
                <a:effectLst/>
                <a:uLnTx/>
                <a:uFillTx/>
                <a:latin typeface="Bradley Hand ITC" panose="03070402050302030203" pitchFamily="66" charset="0"/>
                <a:ea typeface="+mn-ea"/>
                <a:cs typeface="+mn-cs"/>
              </a:rPr>
              <a:t>End</a:t>
            </a:r>
            <a:r>
              <a:rPr kumimoji="0" lang="cy-GB" sz="1600" b="1" i="0" u="none" strike="noStrike" kern="1200" cap="none" spc="0" normalizeH="0" baseline="0" dirty="0">
                <a:ln>
                  <a:noFill/>
                </a:ln>
                <a:solidFill>
                  <a:prstClr val="black"/>
                </a:solidFill>
                <a:effectLst/>
                <a:uLnTx/>
                <a:uFillTx/>
                <a:latin typeface="Bradley Hand ITC" panose="03070402050302030203" pitchFamily="66" charset="0"/>
                <a:ea typeface="+mn-ea"/>
                <a:cs typeface="+mn-cs"/>
              </a:rPr>
              <a:t> </a:t>
            </a:r>
            <a:r>
              <a:rPr kumimoji="0" lang="cy-GB" sz="1600" b="1" i="0" u="none" strike="noStrike" kern="1200" cap="none" spc="0" normalizeH="0" baseline="0" dirty="0" err="1">
                <a:ln>
                  <a:noFill/>
                </a:ln>
                <a:solidFill>
                  <a:prstClr val="black"/>
                </a:solidFill>
                <a:effectLst/>
                <a:uLnTx/>
                <a:uFillTx/>
                <a:latin typeface="Bradley Hand ITC" panose="03070402050302030203" pitchFamily="66" charset="0"/>
                <a:ea typeface="+mn-ea"/>
                <a:cs typeface="+mn-cs"/>
              </a:rPr>
              <a:t>Street</a:t>
            </a:r>
            <a:r>
              <a:rPr kumimoji="0" lang="cy-GB" sz="1600" b="1" i="0" u="none" strike="noStrike" kern="1200" cap="none" spc="0" normalizeH="0" baseline="0" dirty="0">
                <a:ln>
                  <a:noFill/>
                </a:ln>
                <a:solidFill>
                  <a:prstClr val="black"/>
                </a:solidFill>
                <a:effectLst/>
                <a:uLnTx/>
                <a:uFillTx/>
                <a:latin typeface="Bradley Hand ITC" panose="03070402050302030203" pitchFamily="66" charset="0"/>
                <a:ea typeface="+mn-ea"/>
                <a:cs typeface="+mn-cs"/>
              </a:rPr>
              <a:t>”.</a:t>
            </a:r>
          </a:p>
        </p:txBody>
      </p:sp>
      <p:sp>
        <p:nvSpPr>
          <p:cNvPr id="19" name="Rectangle 18">
            <a:extLst>
              <a:ext uri="{FF2B5EF4-FFF2-40B4-BE49-F238E27FC236}">
                <a16:creationId xmlns:a16="http://schemas.microsoft.com/office/drawing/2014/main" id="{8135CAF0-75D2-48C1-BC06-937A068CBF5A}"/>
              </a:ext>
            </a:extLst>
          </p:cNvPr>
          <p:cNvSpPr/>
          <p:nvPr/>
        </p:nvSpPr>
        <p:spPr>
          <a:xfrm>
            <a:off x="9621705" y="354779"/>
            <a:ext cx="2570295" cy="2753678"/>
          </a:xfrm>
          <a:prstGeom prst="rect">
            <a:avLst/>
          </a:prstGeom>
          <a:solidFill>
            <a:schemeClr val="bg1"/>
          </a:solidFill>
          <a:ln w="38100">
            <a:solidFill>
              <a:srgbClr val="CC00C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1800" b="1" i="0" u="none" strike="noStrike" kern="1200" cap="none" spc="0" normalizeH="0" baseline="0" dirty="0">
                <a:ln>
                  <a:noFill/>
                </a:ln>
                <a:solidFill>
                  <a:prstClr val="black"/>
                </a:solidFill>
                <a:effectLst/>
                <a:uLnTx/>
                <a:uFillTx/>
                <a:latin typeface="Bradley Hand ITC" panose="03070402050302030203" pitchFamily="66" charset="0"/>
                <a:ea typeface="+mn-ea"/>
                <a:cs typeface="+mn-cs"/>
              </a:rPr>
              <a:t>Cyngerdd diweddaraf /hoff artist cerddorol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1800" b="1" i="0" u="none" strike="noStrike" kern="1200" cap="none" spc="0" normalizeH="0" baseline="0" dirty="0">
                <a:ln>
                  <a:noFill/>
                </a:ln>
                <a:solidFill>
                  <a:prstClr val="black"/>
                </a:solidFill>
                <a:effectLst/>
                <a:uLnTx/>
                <a:uFillTx/>
                <a:latin typeface="Bradley Hand ITC" panose="03070402050302030203" pitchFamily="66" charset="0"/>
                <a:ea typeface="+mn-ea"/>
                <a:cs typeface="+mn-cs"/>
              </a:rPr>
              <a:t>Mae’n well gyda </a:t>
            </a:r>
            <a:r>
              <a:rPr kumimoji="0" lang="cy-GB" sz="1800" b="1" i="0" u="none" strike="noStrike" kern="1200" cap="none" spc="0" normalizeH="0" baseline="0" dirty="0" err="1">
                <a:ln>
                  <a:noFill/>
                </a:ln>
                <a:solidFill>
                  <a:prstClr val="black"/>
                </a:solidFill>
                <a:effectLst/>
                <a:uLnTx/>
                <a:uFillTx/>
                <a:latin typeface="Bradley Hand ITC" panose="03070402050302030203" pitchFamily="66" charset="0"/>
                <a:ea typeface="+mn-ea"/>
                <a:cs typeface="+mn-cs"/>
              </a:rPr>
              <a:t>fi’r</a:t>
            </a:r>
            <a:r>
              <a:rPr kumimoji="0" lang="cy-GB" sz="1800" b="1" i="0" u="none" strike="noStrike" kern="1200" cap="none" spc="0" normalizeH="0" baseline="0" dirty="0">
                <a:ln>
                  <a:noFill/>
                </a:ln>
                <a:solidFill>
                  <a:prstClr val="black"/>
                </a:solidFill>
                <a:effectLst/>
                <a:uLnTx/>
                <a:uFillTx/>
                <a:latin typeface="Bradley Hand ITC" panose="03070402050302030203" pitchFamily="66" charset="0"/>
                <a:ea typeface="+mn-ea"/>
                <a:cs typeface="+mn-cs"/>
              </a:rPr>
              <a:t> theatr na chyngherddau ond yn aml rwy’n mynd i gyngherddau cerddoriaeth glasurol , gan fy mod yn byw gerllaw Neuadd </a:t>
            </a:r>
            <a:r>
              <a:rPr kumimoji="0" lang="cy-GB" sz="1800" b="1" i="0" u="none" strike="noStrike" kern="1200" cap="none" spc="0" normalizeH="0" baseline="0" dirty="0" err="1">
                <a:ln>
                  <a:noFill/>
                </a:ln>
                <a:solidFill>
                  <a:prstClr val="black"/>
                </a:solidFill>
                <a:effectLst/>
                <a:uLnTx/>
                <a:uFillTx/>
                <a:latin typeface="Bradley Hand ITC" panose="03070402050302030203" pitchFamily="66" charset="0"/>
                <a:ea typeface="+mn-ea"/>
                <a:cs typeface="+mn-cs"/>
              </a:rPr>
              <a:t>Brangwyn</a:t>
            </a:r>
            <a:r>
              <a:rPr kumimoji="0" lang="cy-GB" sz="1800" b="1" i="0" u="none" strike="noStrike" kern="1200" cap="none" spc="0" normalizeH="0" baseline="0" dirty="0">
                <a:ln>
                  <a:noFill/>
                </a:ln>
                <a:solidFill>
                  <a:prstClr val="black"/>
                </a:solidFill>
                <a:effectLst/>
                <a:uLnTx/>
                <a:uFillTx/>
                <a:latin typeface="Bradley Hand ITC" panose="03070402050302030203" pitchFamily="66" charset="0"/>
                <a:ea typeface="+mn-ea"/>
                <a:cs typeface="+mn-cs"/>
              </a:rPr>
              <a:t> Abertawe.</a:t>
            </a:r>
          </a:p>
        </p:txBody>
      </p:sp>
      <p:pic>
        <p:nvPicPr>
          <p:cNvPr id="17" name="Graphic 16" descr="Drama">
            <a:extLst>
              <a:ext uri="{FF2B5EF4-FFF2-40B4-BE49-F238E27FC236}">
                <a16:creationId xmlns:a16="http://schemas.microsoft.com/office/drawing/2014/main" id="{34CA07B0-D3C1-44CE-8DC9-5622E058DB08}"/>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11866600" y="525030"/>
            <a:ext cx="552701" cy="673604"/>
          </a:xfrm>
          <a:prstGeom prst="rect">
            <a:avLst/>
          </a:prstGeom>
        </p:spPr>
      </p:pic>
      <p:sp>
        <p:nvSpPr>
          <p:cNvPr id="3" name="Plaque 2"/>
          <p:cNvSpPr/>
          <p:nvPr/>
        </p:nvSpPr>
        <p:spPr>
          <a:xfrm>
            <a:off x="16775" y="52882"/>
            <a:ext cx="2532184" cy="3134730"/>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 name="Picture 1"/>
          <p:cNvPicPr>
            <a:picLocks noChangeAspect="1"/>
          </p:cNvPicPr>
          <p:nvPr/>
        </p:nvPicPr>
        <p:blipFill>
          <a:blip r:embed="rId5" cstate="print">
            <a:extLst>
              <a:ext uri="{BEBA8EAE-BF5A-486C-A8C5-ECC9F3942E4B}">
                <a14:imgProps xmlns:a14="http://schemas.microsoft.com/office/drawing/2010/main">
                  <a14:imgLayer r:embed="rId6">
                    <a14:imgEffect>
                      <a14:artisticPhotocopy/>
                    </a14:imgEffect>
                  </a14:imgLayer>
                </a14:imgProps>
              </a:ext>
              <a:ext uri="{28A0092B-C50C-407E-A947-70E740481C1C}">
                <a14:useLocalDpi xmlns:a14="http://schemas.microsoft.com/office/drawing/2010/main" val="0"/>
              </a:ext>
            </a:extLst>
          </a:blip>
          <a:stretch>
            <a:fillRect/>
          </a:stretch>
        </p:blipFill>
        <p:spPr>
          <a:xfrm>
            <a:off x="320139" y="529801"/>
            <a:ext cx="1802726" cy="2403635"/>
          </a:xfrm>
          <a:prstGeom prst="rect">
            <a:avLst/>
          </a:prstGeom>
        </p:spPr>
      </p:pic>
      <p:pic>
        <p:nvPicPr>
          <p:cNvPr id="5" name="Picture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6152755">
            <a:off x="3514886" y="5079376"/>
            <a:ext cx="1591785" cy="1193839"/>
          </a:xfrm>
          <a:prstGeom prst="rect">
            <a:avLst/>
          </a:prstGeom>
          <a:ln w="9525">
            <a:solidFill>
              <a:schemeClr val="accent1">
                <a:lumMod val="75000"/>
              </a:schemeClr>
            </a:solidFill>
          </a:ln>
        </p:spPr>
      </p:pic>
      <p:pic>
        <p:nvPicPr>
          <p:cNvPr id="6" name="Picture 5" descr="Clipart - books - coloured"/>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8284776" y="4275635"/>
            <a:ext cx="781388" cy="781388"/>
          </a:xfrm>
          <a:prstGeom prst="rect">
            <a:avLst/>
          </a:prstGeom>
        </p:spPr>
      </p:pic>
      <p:pic>
        <p:nvPicPr>
          <p:cNvPr id="18" name="Picture 17" descr="Pepper_Mini Cooper_CARS by yasiddesign on DeviantArt"/>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1209882" y="6124135"/>
            <a:ext cx="1036012" cy="647622"/>
          </a:xfrm>
          <a:prstGeom prst="rect">
            <a:avLst/>
          </a:prstGeom>
        </p:spPr>
      </p:pic>
      <p:pic>
        <p:nvPicPr>
          <p:cNvPr id="21" name="Picture 20" descr="Bicycle Clipart Free Stock Photo - Public Domain Pictures"/>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5581934" y="2220244"/>
            <a:ext cx="735974" cy="735974"/>
          </a:xfrm>
          <a:prstGeom prst="rect">
            <a:avLst/>
          </a:prstGeom>
        </p:spPr>
      </p:pic>
      <p:sp>
        <p:nvSpPr>
          <p:cNvPr id="22" name="TextBox 21"/>
          <p:cNvSpPr txBox="1"/>
          <p:nvPr/>
        </p:nvSpPr>
        <p:spPr>
          <a:xfrm>
            <a:off x="4729314" y="6275071"/>
            <a:ext cx="648705" cy="307777"/>
          </a:xfrm>
          <a:prstGeom prst="rect">
            <a:avLst/>
          </a:prstGeom>
          <a:noFill/>
          <a:ln w="28575">
            <a:solidFill>
              <a:srgbClr val="FFC000"/>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Bradley Hand ITC" panose="03070402050302030203" pitchFamily="66" charset="0"/>
                <a:ea typeface="+mn-ea"/>
                <a:cs typeface="+mn-cs"/>
              </a:rPr>
              <a:t>Bessie</a:t>
            </a:r>
          </a:p>
        </p:txBody>
      </p:sp>
    </p:spTree>
    <p:extLst>
      <p:ext uri="{BB962C8B-B14F-4D97-AF65-F5344CB8AC3E}">
        <p14:creationId xmlns:p14="http://schemas.microsoft.com/office/powerpoint/2010/main" val="31989074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4">
                <a:lumMod val="20000"/>
                <a:lumOff val="8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rot="567587">
            <a:off x="7864697" y="233465"/>
            <a:ext cx="1837021" cy="2112356"/>
          </a:xfrm>
          <a:prstGeom prst="rect">
            <a:avLst/>
          </a:prstGeom>
        </p:spPr>
      </p:pic>
      <p:sp>
        <p:nvSpPr>
          <p:cNvPr id="11" name="Vertical Scroll 10"/>
          <p:cNvSpPr/>
          <p:nvPr/>
        </p:nvSpPr>
        <p:spPr>
          <a:xfrm>
            <a:off x="9948153" y="158883"/>
            <a:ext cx="2052337" cy="1793133"/>
          </a:xfrm>
          <a:prstGeom prst="verticalScroll">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err="1" smtClean="0">
                <a:solidFill>
                  <a:schemeClr val="tx1"/>
                </a:solidFill>
                <a:latin typeface="Harrington" panose="04040505050A02020702" pitchFamily="82" charset="0"/>
              </a:rPr>
              <a:t>Helo</a:t>
            </a:r>
            <a:r>
              <a:rPr lang="en-GB" sz="2400" b="1" dirty="0" smtClean="0">
                <a:solidFill>
                  <a:schemeClr val="tx1"/>
                </a:solidFill>
                <a:latin typeface="Harrington" panose="04040505050A02020702" pitchFamily="82" charset="0"/>
              </a:rPr>
              <a:t>. </a:t>
            </a:r>
          </a:p>
          <a:p>
            <a:pPr algn="ctr"/>
            <a:r>
              <a:rPr lang="en-GB" sz="2400" b="1" dirty="0" smtClean="0">
                <a:solidFill>
                  <a:schemeClr val="tx1"/>
                </a:solidFill>
                <a:latin typeface="Harrington" panose="04040505050A02020702" pitchFamily="82" charset="0"/>
              </a:rPr>
              <a:t>Nanna Ryder </a:t>
            </a:r>
            <a:r>
              <a:rPr lang="en-GB" sz="2400" b="1" dirty="0" err="1" smtClean="0">
                <a:solidFill>
                  <a:schemeClr val="tx1"/>
                </a:solidFill>
                <a:latin typeface="Harrington" panose="04040505050A02020702" pitchFamily="82" charset="0"/>
              </a:rPr>
              <a:t>ydw</a:t>
            </a:r>
            <a:r>
              <a:rPr lang="en-GB" sz="2400" b="1" dirty="0" smtClean="0">
                <a:solidFill>
                  <a:schemeClr val="tx1"/>
                </a:solidFill>
                <a:latin typeface="Harrington" panose="04040505050A02020702" pitchFamily="82" charset="0"/>
              </a:rPr>
              <a:t> </a:t>
            </a:r>
            <a:r>
              <a:rPr lang="en-GB" sz="2400" b="1" dirty="0" err="1" smtClean="0">
                <a:solidFill>
                  <a:schemeClr val="tx1"/>
                </a:solidFill>
                <a:latin typeface="Harrington" panose="04040505050A02020702" pitchFamily="82" charset="0"/>
              </a:rPr>
              <a:t>i</a:t>
            </a:r>
            <a:r>
              <a:rPr lang="en-GB" sz="2400" b="1" dirty="0" smtClean="0">
                <a:solidFill>
                  <a:schemeClr val="tx1"/>
                </a:solidFill>
                <a:latin typeface="Harrington" panose="04040505050A02020702" pitchFamily="82" charset="0"/>
              </a:rPr>
              <a:t>. </a:t>
            </a:r>
            <a:endParaRPr lang="en-GB" sz="2400" b="1" dirty="0">
              <a:solidFill>
                <a:schemeClr val="tx1"/>
              </a:solidFill>
              <a:latin typeface="Harrington" panose="04040505050A02020702" pitchFamily="82" charset="0"/>
            </a:endParaRPr>
          </a:p>
        </p:txBody>
      </p:sp>
      <p:sp>
        <p:nvSpPr>
          <p:cNvPr id="12" name="Flowchart: Punched Tape 11"/>
          <p:cNvSpPr/>
          <p:nvPr/>
        </p:nvSpPr>
        <p:spPr>
          <a:xfrm>
            <a:off x="4309672" y="90792"/>
            <a:ext cx="3308589" cy="1663057"/>
          </a:xfrm>
          <a:prstGeom prst="flowChartPunchedTap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u="sng" dirty="0" smtClean="0">
                <a:latin typeface="Harrington" panose="04040505050A02020702" pitchFamily="82" charset="0"/>
              </a:rPr>
              <a:t>Y </a:t>
            </a:r>
            <a:r>
              <a:rPr lang="en-GB" sz="2000" b="1" u="sng" dirty="0" err="1" smtClean="0">
                <a:latin typeface="Harrington" panose="04040505050A02020702" pitchFamily="82" charset="0"/>
              </a:rPr>
              <a:t>gan</a:t>
            </a:r>
            <a:r>
              <a:rPr lang="en-GB" sz="2000" b="1" u="sng" dirty="0" smtClean="0">
                <a:latin typeface="Harrington" panose="04040505050A02020702" pitchFamily="82" charset="0"/>
              </a:rPr>
              <a:t> </a:t>
            </a:r>
            <a:r>
              <a:rPr lang="en-GB" sz="2000" b="1" u="sng" dirty="0" err="1" smtClean="0">
                <a:latin typeface="Harrington" panose="04040505050A02020702" pitchFamily="82" charset="0"/>
              </a:rPr>
              <a:t>orau</a:t>
            </a:r>
            <a:r>
              <a:rPr lang="en-GB" sz="2000" b="1" u="sng" dirty="0" smtClean="0">
                <a:latin typeface="Harrington" panose="04040505050A02020702" pitchFamily="82" charset="0"/>
              </a:rPr>
              <a:t> </a:t>
            </a:r>
            <a:r>
              <a:rPr lang="en-GB" sz="2000" b="1" u="sng" dirty="0" err="1" smtClean="0">
                <a:latin typeface="Harrington" panose="04040505050A02020702" pitchFamily="82" charset="0"/>
              </a:rPr>
              <a:t>erioed</a:t>
            </a:r>
            <a:r>
              <a:rPr lang="en-GB" sz="2000" b="1" u="sng" dirty="0" smtClean="0">
                <a:latin typeface="Harrington" panose="04040505050A02020702" pitchFamily="82" charset="0"/>
              </a:rPr>
              <a:t>?</a:t>
            </a:r>
          </a:p>
          <a:p>
            <a:pPr algn="ctr"/>
            <a:r>
              <a:rPr lang="en-GB" sz="2000" dirty="0" smtClean="0">
                <a:latin typeface="Harrington" panose="04040505050A02020702" pitchFamily="82" charset="0"/>
              </a:rPr>
              <a:t>‘Bohemian Rhapsody’ </a:t>
            </a:r>
            <a:r>
              <a:rPr lang="en-GB" sz="2000" dirty="0" err="1" smtClean="0">
                <a:latin typeface="Harrington" panose="04040505050A02020702" pitchFamily="82" charset="0"/>
              </a:rPr>
              <a:t>gan</a:t>
            </a:r>
            <a:r>
              <a:rPr lang="en-GB" sz="2000" dirty="0" smtClean="0">
                <a:latin typeface="Harrington" panose="04040505050A02020702" pitchFamily="82" charset="0"/>
              </a:rPr>
              <a:t> Queen. </a:t>
            </a:r>
            <a:endParaRPr lang="en-GB" sz="2000" dirty="0">
              <a:latin typeface="Harrington" panose="04040505050A02020702" pitchFamily="82" charset="0"/>
            </a:endParaRPr>
          </a:p>
        </p:txBody>
      </p:sp>
      <p:sp>
        <p:nvSpPr>
          <p:cNvPr id="14" name="Horizontal Scroll 13"/>
          <p:cNvSpPr/>
          <p:nvPr/>
        </p:nvSpPr>
        <p:spPr>
          <a:xfrm>
            <a:off x="7477245" y="2014746"/>
            <a:ext cx="4523245" cy="4684586"/>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err="1" smtClean="0">
                <a:latin typeface="Harrington" panose="04040505050A02020702" pitchFamily="82" charset="0"/>
              </a:rPr>
              <a:t>Ces</a:t>
            </a:r>
            <a:r>
              <a:rPr lang="en-GB" sz="2000" dirty="0" smtClean="0">
                <a:latin typeface="Harrington" panose="04040505050A02020702" pitchFamily="82" charset="0"/>
              </a:rPr>
              <a:t> </a:t>
            </a:r>
            <a:r>
              <a:rPr lang="en-GB" sz="2000" dirty="0" err="1" smtClean="0">
                <a:latin typeface="Harrington" panose="04040505050A02020702" pitchFamily="82" charset="0"/>
              </a:rPr>
              <a:t>fy</a:t>
            </a:r>
            <a:r>
              <a:rPr lang="en-GB" sz="2000" dirty="0" smtClean="0">
                <a:latin typeface="Harrington" panose="04040505050A02020702" pitchFamily="82" charset="0"/>
              </a:rPr>
              <a:t> </a:t>
            </a:r>
            <a:r>
              <a:rPr lang="en-GB" sz="2000" dirty="0" err="1" smtClean="0">
                <a:latin typeface="Harrington" panose="04040505050A02020702" pitchFamily="82" charset="0"/>
              </a:rPr>
              <a:t>ngheni</a:t>
            </a:r>
            <a:r>
              <a:rPr lang="en-GB" sz="2000" dirty="0" smtClean="0">
                <a:latin typeface="Harrington" panose="04040505050A02020702" pitchFamily="82" charset="0"/>
              </a:rPr>
              <a:t> </a:t>
            </a:r>
            <a:r>
              <a:rPr lang="en-GB" sz="2000" dirty="0" err="1" smtClean="0">
                <a:latin typeface="Harrington" panose="04040505050A02020702" pitchFamily="82" charset="0"/>
              </a:rPr>
              <a:t>a’m</a:t>
            </a:r>
            <a:r>
              <a:rPr lang="en-GB" sz="2000" dirty="0" smtClean="0">
                <a:latin typeface="Harrington" panose="04040505050A02020702" pitchFamily="82" charset="0"/>
              </a:rPr>
              <a:t> </a:t>
            </a:r>
            <a:r>
              <a:rPr lang="en-GB" sz="2000" dirty="0" err="1" smtClean="0">
                <a:latin typeface="Harrington" panose="04040505050A02020702" pitchFamily="82" charset="0"/>
              </a:rPr>
              <a:t>magu</a:t>
            </a:r>
            <a:r>
              <a:rPr lang="en-GB" sz="2000" dirty="0" smtClean="0">
                <a:latin typeface="Harrington" panose="04040505050A02020702" pitchFamily="82" charset="0"/>
              </a:rPr>
              <a:t> </a:t>
            </a:r>
            <a:r>
              <a:rPr lang="en-GB" sz="2000" dirty="0" err="1" smtClean="0">
                <a:latin typeface="Harrington" panose="04040505050A02020702" pitchFamily="82" charset="0"/>
              </a:rPr>
              <a:t>mewn</a:t>
            </a:r>
            <a:r>
              <a:rPr lang="en-GB" sz="2000" dirty="0" smtClean="0">
                <a:latin typeface="Harrington" panose="04040505050A02020702" pitchFamily="82" charset="0"/>
              </a:rPr>
              <a:t> </a:t>
            </a:r>
            <a:r>
              <a:rPr lang="en-GB" sz="2000" dirty="0" err="1" smtClean="0">
                <a:latin typeface="Harrington" panose="04040505050A02020702" pitchFamily="82" charset="0"/>
              </a:rPr>
              <a:t>pentref</a:t>
            </a:r>
            <a:r>
              <a:rPr lang="en-GB" sz="2000" dirty="0" smtClean="0">
                <a:latin typeface="Harrington" panose="04040505050A02020702" pitchFamily="82" charset="0"/>
              </a:rPr>
              <a:t> </a:t>
            </a:r>
            <a:r>
              <a:rPr lang="en-GB" sz="2000" dirty="0" err="1" smtClean="0">
                <a:latin typeface="Harrington" panose="04040505050A02020702" pitchFamily="82" charset="0"/>
              </a:rPr>
              <a:t>bach</a:t>
            </a:r>
            <a:r>
              <a:rPr lang="en-GB" sz="2000" dirty="0" smtClean="0">
                <a:latin typeface="Harrington" panose="04040505050A02020702" pitchFamily="82" charset="0"/>
              </a:rPr>
              <a:t> </a:t>
            </a:r>
            <a:r>
              <a:rPr lang="en-GB" sz="2000" dirty="0" err="1" smtClean="0">
                <a:latin typeface="Harrington" panose="04040505050A02020702" pitchFamily="82" charset="0"/>
              </a:rPr>
              <a:t>o’r</a:t>
            </a:r>
            <a:r>
              <a:rPr lang="en-GB" sz="2000" dirty="0" smtClean="0">
                <a:latin typeface="Harrington" panose="04040505050A02020702" pitchFamily="82" charset="0"/>
              </a:rPr>
              <a:t> </a:t>
            </a:r>
            <a:r>
              <a:rPr lang="en-GB" sz="2000" dirty="0" err="1" smtClean="0">
                <a:latin typeface="Harrington" panose="04040505050A02020702" pitchFamily="82" charset="0"/>
              </a:rPr>
              <a:t>enw</a:t>
            </a:r>
            <a:r>
              <a:rPr lang="en-GB" sz="2000" dirty="0" smtClean="0">
                <a:latin typeface="Harrington" panose="04040505050A02020702" pitchFamily="82" charset="0"/>
              </a:rPr>
              <a:t> </a:t>
            </a:r>
            <a:r>
              <a:rPr lang="en-GB" sz="2000" dirty="0" err="1" smtClean="0">
                <a:latin typeface="Harrington" panose="04040505050A02020702" pitchFamily="82" charset="0"/>
              </a:rPr>
              <a:t>Bwlch-llan</a:t>
            </a:r>
            <a:r>
              <a:rPr lang="en-GB" sz="2000" dirty="0" smtClean="0">
                <a:latin typeface="Harrington" panose="04040505050A02020702" pitchFamily="82" charset="0"/>
              </a:rPr>
              <a:t> </a:t>
            </a:r>
            <a:r>
              <a:rPr lang="en-GB" sz="2000" dirty="0" err="1" smtClean="0">
                <a:latin typeface="Harrington" panose="04040505050A02020702" pitchFamily="82" charset="0"/>
              </a:rPr>
              <a:t>yng</a:t>
            </a:r>
            <a:r>
              <a:rPr lang="en-GB" sz="2000" dirty="0" smtClean="0">
                <a:latin typeface="Harrington" panose="04040505050A02020702" pitchFamily="82" charset="0"/>
              </a:rPr>
              <a:t> </a:t>
            </a:r>
            <a:r>
              <a:rPr lang="en-GB" sz="2000" dirty="0" err="1" smtClean="0">
                <a:latin typeface="Harrington" panose="04040505050A02020702" pitchFamily="82" charset="0"/>
              </a:rPr>
              <a:t>nghalon</a:t>
            </a:r>
            <a:r>
              <a:rPr lang="en-GB" sz="2000" dirty="0" smtClean="0">
                <a:latin typeface="Harrington" panose="04040505050A02020702" pitchFamily="82" charset="0"/>
              </a:rPr>
              <a:t> Ceredigion.  </a:t>
            </a:r>
            <a:r>
              <a:rPr lang="en-GB" sz="2000" dirty="0" err="1" smtClean="0">
                <a:latin typeface="Harrington" panose="04040505050A02020702" pitchFamily="82" charset="0"/>
              </a:rPr>
              <a:t>Dw</a:t>
            </a:r>
            <a:r>
              <a:rPr lang="en-GB" sz="2000" dirty="0" smtClean="0">
                <a:latin typeface="Harrington" panose="04040505050A02020702" pitchFamily="82" charset="0"/>
              </a:rPr>
              <a:t> </a:t>
            </a:r>
            <a:r>
              <a:rPr lang="en-GB" sz="2000" dirty="0" err="1" smtClean="0">
                <a:latin typeface="Harrington" panose="04040505050A02020702" pitchFamily="82" charset="0"/>
              </a:rPr>
              <a:t>i</a:t>
            </a:r>
            <a:r>
              <a:rPr lang="en-GB" sz="2000" dirty="0" smtClean="0">
                <a:latin typeface="Harrington" panose="04040505050A02020702" pitchFamily="82" charset="0"/>
              </a:rPr>
              <a:t> </a:t>
            </a:r>
            <a:r>
              <a:rPr lang="en-GB" sz="2000" dirty="0" err="1" smtClean="0">
                <a:latin typeface="Harrington" panose="04040505050A02020702" pitchFamily="82" charset="0"/>
              </a:rPr>
              <a:t>wedi</a:t>
            </a:r>
            <a:r>
              <a:rPr lang="en-GB" sz="2000" dirty="0" smtClean="0">
                <a:latin typeface="Harrington" panose="04040505050A02020702" pitchFamily="82" charset="0"/>
              </a:rPr>
              <a:t> </a:t>
            </a:r>
            <a:r>
              <a:rPr lang="en-GB" sz="2000" dirty="0" err="1" smtClean="0">
                <a:latin typeface="Harrington" panose="04040505050A02020702" pitchFamily="82" charset="0"/>
              </a:rPr>
              <a:t>byw</a:t>
            </a:r>
            <a:r>
              <a:rPr lang="en-GB" sz="2000" dirty="0" smtClean="0">
                <a:latin typeface="Harrington" panose="04040505050A02020702" pitchFamily="82" charset="0"/>
              </a:rPr>
              <a:t> </a:t>
            </a:r>
            <a:r>
              <a:rPr lang="en-GB" sz="2000" dirty="0" err="1" smtClean="0">
                <a:latin typeface="Harrington" panose="04040505050A02020702" pitchFamily="82" charset="0"/>
              </a:rPr>
              <a:t>yn</a:t>
            </a:r>
            <a:r>
              <a:rPr lang="en-GB" sz="2000" dirty="0" smtClean="0">
                <a:latin typeface="Harrington" panose="04040505050A02020702" pitchFamily="82" charset="0"/>
              </a:rPr>
              <a:t> </a:t>
            </a:r>
            <a:r>
              <a:rPr lang="en-GB" sz="2000" dirty="0" err="1" smtClean="0">
                <a:latin typeface="Harrington" panose="04040505050A02020702" pitchFamily="82" charset="0"/>
              </a:rPr>
              <a:t>yr</a:t>
            </a:r>
            <a:r>
              <a:rPr lang="en-GB" sz="2000" dirty="0" smtClean="0">
                <a:latin typeface="Harrington" panose="04040505050A02020702" pitchFamily="82" charset="0"/>
              </a:rPr>
              <a:t> un sir </a:t>
            </a:r>
            <a:r>
              <a:rPr lang="en-GB" sz="2000" dirty="0" err="1" smtClean="0">
                <a:latin typeface="Harrington" panose="04040505050A02020702" pitchFamily="82" charset="0"/>
              </a:rPr>
              <a:t>ar</a:t>
            </a:r>
            <a:r>
              <a:rPr lang="en-GB" sz="2000" dirty="0" smtClean="0">
                <a:latin typeface="Harrington" panose="04040505050A02020702" pitchFamily="82" charset="0"/>
              </a:rPr>
              <a:t> </a:t>
            </a:r>
            <a:r>
              <a:rPr lang="en-GB" sz="2000" dirty="0" err="1" smtClean="0">
                <a:latin typeface="Harrington" panose="04040505050A02020702" pitchFamily="82" charset="0"/>
              </a:rPr>
              <a:t>hyd</a:t>
            </a:r>
            <a:r>
              <a:rPr lang="en-GB" sz="2000" dirty="0" smtClean="0">
                <a:latin typeface="Harrington" panose="04040505050A02020702" pitchFamily="82" charset="0"/>
              </a:rPr>
              <a:t> </a:t>
            </a:r>
            <a:r>
              <a:rPr lang="en-GB" sz="2000" dirty="0" err="1">
                <a:latin typeface="Harrington" panose="04040505050A02020702" pitchFamily="82" charset="0"/>
              </a:rPr>
              <a:t>f</a:t>
            </a:r>
            <a:r>
              <a:rPr lang="en-GB" sz="2000" dirty="0" err="1" smtClean="0">
                <a:latin typeface="Harrington" panose="04040505050A02020702" pitchFamily="82" charset="0"/>
              </a:rPr>
              <a:t>y</a:t>
            </a:r>
            <a:r>
              <a:rPr lang="en-GB" sz="2000" dirty="0" smtClean="0">
                <a:latin typeface="Harrington" panose="04040505050A02020702" pitchFamily="82" charset="0"/>
              </a:rPr>
              <a:t> </a:t>
            </a:r>
            <a:r>
              <a:rPr lang="en-GB" sz="2000" dirty="0" err="1" smtClean="0">
                <a:latin typeface="Harrington" panose="04040505050A02020702" pitchFamily="82" charset="0"/>
              </a:rPr>
              <a:t>oes</a:t>
            </a:r>
            <a:r>
              <a:rPr lang="en-GB" sz="2000" dirty="0" smtClean="0">
                <a:latin typeface="Harrington" panose="04040505050A02020702" pitchFamily="82" charset="0"/>
              </a:rPr>
              <a:t> a </a:t>
            </a:r>
            <a:r>
              <a:rPr lang="en-GB" sz="2000" dirty="0" err="1" smtClean="0">
                <a:latin typeface="Harrington" panose="04040505050A02020702" pitchFamily="82" charset="0"/>
              </a:rPr>
              <a:t>nawr</a:t>
            </a:r>
            <a:r>
              <a:rPr lang="en-GB" sz="2000" dirty="0">
                <a:latin typeface="Harrington" panose="04040505050A02020702" pitchFamily="82" charset="0"/>
              </a:rPr>
              <a:t> </a:t>
            </a:r>
            <a:r>
              <a:rPr lang="en-GB" sz="2000" dirty="0" err="1" smtClean="0">
                <a:latin typeface="Harrington" panose="04040505050A02020702" pitchFamily="82" charset="0"/>
              </a:rPr>
              <a:t>dw</a:t>
            </a:r>
            <a:r>
              <a:rPr lang="en-GB" sz="2000" dirty="0" smtClean="0">
                <a:latin typeface="Harrington" panose="04040505050A02020702" pitchFamily="82" charset="0"/>
              </a:rPr>
              <a:t> </a:t>
            </a:r>
            <a:r>
              <a:rPr lang="en-GB" sz="2000" dirty="0" err="1">
                <a:latin typeface="Harrington" panose="04040505050A02020702" pitchFamily="82" charset="0"/>
              </a:rPr>
              <a:t>i</a:t>
            </a:r>
            <a:r>
              <a:rPr lang="en-GB" sz="2000" dirty="0" err="1" smtClean="0">
                <a:latin typeface="Harrington" panose="04040505050A02020702" pitchFamily="82" charset="0"/>
              </a:rPr>
              <a:t>’n</a:t>
            </a:r>
            <a:r>
              <a:rPr lang="en-GB" sz="2000" dirty="0" smtClean="0">
                <a:latin typeface="Harrington" panose="04040505050A02020702" pitchFamily="82" charset="0"/>
              </a:rPr>
              <a:t> </a:t>
            </a:r>
            <a:r>
              <a:rPr lang="en-GB" sz="2000" dirty="0" err="1" smtClean="0">
                <a:latin typeface="Harrington" panose="04040505050A02020702" pitchFamily="82" charset="0"/>
              </a:rPr>
              <a:t>byw</a:t>
            </a:r>
            <a:r>
              <a:rPr lang="en-GB" sz="2000" dirty="0" smtClean="0">
                <a:latin typeface="Harrington" panose="04040505050A02020702" pitchFamily="82" charset="0"/>
              </a:rPr>
              <a:t> </a:t>
            </a:r>
            <a:r>
              <a:rPr lang="en-GB" sz="2000" dirty="0" err="1" smtClean="0">
                <a:latin typeface="Harrington" panose="04040505050A02020702" pitchFamily="82" charset="0"/>
              </a:rPr>
              <a:t>ar</a:t>
            </a:r>
            <a:r>
              <a:rPr lang="en-GB" sz="2000" dirty="0" smtClean="0">
                <a:latin typeface="Harrington" panose="04040505050A02020702" pitchFamily="82" charset="0"/>
              </a:rPr>
              <a:t> </a:t>
            </a:r>
            <a:r>
              <a:rPr lang="en-GB" sz="2000" dirty="0" err="1" smtClean="0">
                <a:latin typeface="Harrington" panose="04040505050A02020702" pitchFamily="82" charset="0"/>
              </a:rPr>
              <a:t>fferm</a:t>
            </a:r>
            <a:r>
              <a:rPr lang="en-GB" sz="2000" dirty="0" smtClean="0">
                <a:latin typeface="Harrington" panose="04040505050A02020702" pitchFamily="82" charset="0"/>
              </a:rPr>
              <a:t> </a:t>
            </a:r>
            <a:r>
              <a:rPr lang="en-GB" sz="2000" dirty="0" err="1" smtClean="0">
                <a:latin typeface="Harrington" panose="04040505050A02020702" pitchFamily="82" charset="0"/>
              </a:rPr>
              <a:t>yng</a:t>
            </a:r>
            <a:r>
              <a:rPr lang="en-GB" sz="2000" dirty="0" smtClean="0">
                <a:latin typeface="Harrington" panose="04040505050A02020702" pitchFamily="82" charset="0"/>
              </a:rPr>
              <a:t> </a:t>
            </a:r>
            <a:r>
              <a:rPr lang="en-GB" sz="2000" dirty="0" err="1" smtClean="0">
                <a:latin typeface="Harrington" panose="04040505050A02020702" pitchFamily="82" charset="0"/>
              </a:rPr>
              <a:t>Nghwmsychpant</a:t>
            </a:r>
            <a:r>
              <a:rPr lang="en-GB" sz="2000" dirty="0" smtClean="0">
                <a:latin typeface="Harrington" panose="04040505050A02020702" pitchFamily="82" charset="0"/>
              </a:rPr>
              <a:t>. Mae gen </a:t>
            </a:r>
            <a:r>
              <a:rPr lang="en-GB" sz="2000" dirty="0" err="1" smtClean="0">
                <a:latin typeface="Harrington" panose="04040505050A02020702" pitchFamily="82" charset="0"/>
              </a:rPr>
              <a:t>i</a:t>
            </a:r>
            <a:r>
              <a:rPr lang="en-GB" sz="2000" dirty="0" smtClean="0">
                <a:latin typeface="Harrington" panose="04040505050A02020702" pitchFamily="82" charset="0"/>
              </a:rPr>
              <a:t> </a:t>
            </a:r>
            <a:r>
              <a:rPr lang="en-GB" sz="2000" dirty="0" err="1" smtClean="0">
                <a:latin typeface="Harrington" panose="04040505050A02020702" pitchFamily="82" charset="0"/>
              </a:rPr>
              <a:t>ddau</a:t>
            </a:r>
            <a:r>
              <a:rPr lang="en-GB" sz="2000" dirty="0" smtClean="0">
                <a:latin typeface="Harrington" panose="04040505050A02020702" pitchFamily="82" charset="0"/>
              </a:rPr>
              <a:t> o </a:t>
            </a:r>
            <a:r>
              <a:rPr lang="en-GB" sz="2000" dirty="0" err="1" smtClean="0">
                <a:latin typeface="Harrington" panose="04040505050A02020702" pitchFamily="82" charset="0"/>
              </a:rPr>
              <a:t>blant</a:t>
            </a:r>
            <a:r>
              <a:rPr lang="en-GB" sz="2000" dirty="0" smtClean="0">
                <a:latin typeface="Harrington" panose="04040505050A02020702" pitchFamily="82" charset="0"/>
              </a:rPr>
              <a:t>, ac </a:t>
            </a:r>
            <a:r>
              <a:rPr lang="en-GB" sz="2000" dirty="0" err="1" smtClean="0">
                <a:latin typeface="Harrington" panose="04040505050A02020702" pitchFamily="82" charset="0"/>
              </a:rPr>
              <a:t>mae’r</a:t>
            </a:r>
            <a:r>
              <a:rPr lang="en-GB" sz="2000" dirty="0" smtClean="0">
                <a:latin typeface="Harrington" panose="04040505050A02020702" pitchFamily="82" charset="0"/>
              </a:rPr>
              <a:t> </a:t>
            </a:r>
            <a:r>
              <a:rPr lang="en-GB" sz="2000" dirty="0" err="1" smtClean="0">
                <a:latin typeface="Harrington" panose="04040505050A02020702" pitchFamily="82" charset="0"/>
              </a:rPr>
              <a:t>ferch</a:t>
            </a:r>
            <a:r>
              <a:rPr lang="en-GB" sz="2000" dirty="0" smtClean="0">
                <a:latin typeface="Harrington" panose="04040505050A02020702" pitchFamily="82" charset="0"/>
              </a:rPr>
              <a:t> </a:t>
            </a:r>
            <a:r>
              <a:rPr lang="en-GB" sz="2000" dirty="0" err="1" smtClean="0">
                <a:latin typeface="Harrington" panose="04040505050A02020702" pitchFamily="82" charset="0"/>
              </a:rPr>
              <a:t>yn</a:t>
            </a:r>
            <a:r>
              <a:rPr lang="en-GB" sz="2000" dirty="0" smtClean="0">
                <a:latin typeface="Harrington" panose="04040505050A02020702" pitchFamily="82" charset="0"/>
              </a:rPr>
              <a:t> </a:t>
            </a:r>
            <a:r>
              <a:rPr lang="en-GB" sz="2000" dirty="0" err="1" smtClean="0">
                <a:latin typeface="Harrington" panose="04040505050A02020702" pitchFamily="82" charset="0"/>
              </a:rPr>
              <a:t>athrawes</a:t>
            </a:r>
            <a:r>
              <a:rPr lang="en-GB" sz="2000" dirty="0" smtClean="0">
                <a:latin typeface="Harrington" panose="04040505050A02020702" pitchFamily="82" charset="0"/>
              </a:rPr>
              <a:t> </a:t>
            </a:r>
            <a:r>
              <a:rPr lang="en-GB" sz="2000" dirty="0" err="1" smtClean="0">
                <a:latin typeface="Harrington" panose="04040505050A02020702" pitchFamily="82" charset="0"/>
              </a:rPr>
              <a:t>Cyfnod</a:t>
            </a:r>
            <a:r>
              <a:rPr lang="en-GB" sz="2000" dirty="0" smtClean="0">
                <a:latin typeface="Harrington" panose="04040505050A02020702" pitchFamily="82" charset="0"/>
              </a:rPr>
              <a:t> Sylfaen.  Mali, y ci ‘Jack Russell’ </a:t>
            </a:r>
            <a:r>
              <a:rPr lang="en-GB" sz="2000" dirty="0" err="1" smtClean="0">
                <a:latin typeface="Harrington" panose="04040505050A02020702" pitchFamily="82" charset="0"/>
              </a:rPr>
              <a:t>yw’n</a:t>
            </a:r>
            <a:r>
              <a:rPr lang="en-GB" sz="2000" dirty="0" smtClean="0">
                <a:latin typeface="Harrington" panose="04040505050A02020702" pitchFamily="82" charset="0"/>
              </a:rPr>
              <a:t> </a:t>
            </a:r>
            <a:r>
              <a:rPr lang="en-GB" sz="2000" dirty="0" err="1" smtClean="0">
                <a:latin typeface="Harrington" panose="04040505050A02020702" pitchFamily="82" charset="0"/>
              </a:rPr>
              <a:t>bos</a:t>
            </a:r>
            <a:r>
              <a:rPr lang="en-GB" sz="2000" dirty="0" smtClean="0">
                <a:latin typeface="Harrington" panose="04040505050A02020702" pitchFamily="82" charset="0"/>
              </a:rPr>
              <a:t> </a:t>
            </a:r>
            <a:r>
              <a:rPr lang="en-GB" sz="2000" dirty="0" err="1" smtClean="0">
                <a:latin typeface="Harrington" panose="04040505050A02020702" pitchFamily="82" charset="0"/>
              </a:rPr>
              <a:t>ni</a:t>
            </a:r>
            <a:r>
              <a:rPr lang="en-GB" sz="2000" dirty="0" smtClean="0">
                <a:latin typeface="Harrington" panose="04040505050A02020702" pitchFamily="82" charset="0"/>
              </a:rPr>
              <a:t> </a:t>
            </a:r>
            <a:r>
              <a:rPr lang="en-GB" sz="2000" dirty="0" err="1" smtClean="0">
                <a:latin typeface="Harrington" panose="04040505050A02020702" pitchFamily="82" charset="0"/>
              </a:rPr>
              <a:t>gyd</a:t>
            </a:r>
            <a:r>
              <a:rPr lang="en-GB" sz="2000" dirty="0" smtClean="0">
                <a:latin typeface="Harrington" panose="04040505050A02020702" pitchFamily="82" charset="0"/>
              </a:rPr>
              <a:t> </a:t>
            </a:r>
            <a:r>
              <a:rPr lang="en-GB" sz="2000" dirty="0" err="1" smtClean="0">
                <a:latin typeface="Harrington" panose="04040505050A02020702" pitchFamily="82" charset="0"/>
              </a:rPr>
              <a:t>ar</a:t>
            </a:r>
            <a:r>
              <a:rPr lang="en-GB" sz="2000" dirty="0" smtClean="0">
                <a:latin typeface="Harrington" panose="04040505050A02020702" pitchFamily="82" charset="0"/>
              </a:rPr>
              <a:t> y </a:t>
            </a:r>
            <a:r>
              <a:rPr lang="en-GB" sz="2000" dirty="0" err="1" smtClean="0">
                <a:latin typeface="Harrington" panose="04040505050A02020702" pitchFamily="82" charset="0"/>
              </a:rPr>
              <a:t>fferm</a:t>
            </a:r>
            <a:r>
              <a:rPr lang="en-GB" sz="2000" dirty="0">
                <a:latin typeface="Harrington" panose="04040505050A02020702" pitchFamily="82" charset="0"/>
              </a:rPr>
              <a:t>!</a:t>
            </a:r>
          </a:p>
        </p:txBody>
      </p:sp>
      <p:sp>
        <p:nvSpPr>
          <p:cNvPr id="17" name="Flowchart: Punched Tape 16"/>
          <p:cNvSpPr/>
          <p:nvPr/>
        </p:nvSpPr>
        <p:spPr>
          <a:xfrm>
            <a:off x="139429" y="158883"/>
            <a:ext cx="3978614" cy="1996686"/>
          </a:xfrm>
          <a:prstGeom prst="flowChartPunchedTap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u="sng" dirty="0" smtClean="0">
                <a:effectLst>
                  <a:outerShdw blurRad="38100" dist="38100" dir="2700000" algn="tl">
                    <a:srgbClr val="000000">
                      <a:alpha val="43137"/>
                    </a:srgbClr>
                  </a:outerShdw>
                </a:effectLst>
                <a:latin typeface="Harrington" panose="04040505050A02020702" pitchFamily="82" charset="0"/>
              </a:rPr>
              <a:t>Hoff le?</a:t>
            </a:r>
          </a:p>
          <a:p>
            <a:pPr algn="ctr"/>
            <a:r>
              <a:rPr lang="en-GB" sz="2000" dirty="0" err="1" smtClean="0">
                <a:latin typeface="Harrington" panose="04040505050A02020702" pitchFamily="82" charset="0"/>
              </a:rPr>
              <a:t>Adref</a:t>
            </a:r>
            <a:r>
              <a:rPr lang="en-GB" sz="2000" dirty="0" smtClean="0">
                <a:latin typeface="Harrington" panose="04040505050A02020702" pitchFamily="82" charset="0"/>
              </a:rPr>
              <a:t> </a:t>
            </a:r>
            <a:r>
              <a:rPr lang="en-GB" sz="2000" dirty="0" err="1" smtClean="0">
                <a:latin typeface="Harrington" panose="04040505050A02020702" pitchFamily="82" charset="0"/>
              </a:rPr>
              <a:t>ar</a:t>
            </a:r>
            <a:r>
              <a:rPr lang="en-GB" sz="2000" dirty="0" smtClean="0">
                <a:latin typeface="Harrington" panose="04040505050A02020702" pitchFamily="82" charset="0"/>
              </a:rPr>
              <a:t> y </a:t>
            </a:r>
            <a:r>
              <a:rPr lang="en-GB" sz="2000" dirty="0" err="1" smtClean="0">
                <a:latin typeface="Harrington" panose="04040505050A02020702" pitchFamily="82" charset="0"/>
              </a:rPr>
              <a:t>fferm</a:t>
            </a:r>
            <a:r>
              <a:rPr lang="en-GB" sz="2000" dirty="0" smtClean="0">
                <a:latin typeface="Harrington" panose="04040505050A02020702" pitchFamily="82" charset="0"/>
              </a:rPr>
              <a:t> </a:t>
            </a:r>
            <a:r>
              <a:rPr lang="en-GB" sz="2000" dirty="0" err="1" smtClean="0">
                <a:latin typeface="Harrington" panose="04040505050A02020702" pitchFamily="82" charset="0"/>
              </a:rPr>
              <a:t>yng</a:t>
            </a:r>
            <a:r>
              <a:rPr lang="en-GB" sz="2000" dirty="0" smtClean="0">
                <a:latin typeface="Harrington" panose="04040505050A02020702" pitchFamily="82" charset="0"/>
              </a:rPr>
              <a:t> </a:t>
            </a:r>
            <a:r>
              <a:rPr lang="en-GB" sz="2000" dirty="0" err="1" smtClean="0">
                <a:latin typeface="Harrington" panose="04040505050A02020702" pitchFamily="82" charset="0"/>
              </a:rPr>
              <a:t>nghanol</a:t>
            </a:r>
            <a:r>
              <a:rPr lang="en-GB" sz="2000" dirty="0" smtClean="0">
                <a:latin typeface="Harrington" panose="04040505050A02020702" pitchFamily="82" charset="0"/>
              </a:rPr>
              <a:t> y </a:t>
            </a:r>
            <a:r>
              <a:rPr lang="en-GB" sz="2000" dirty="0" err="1" smtClean="0">
                <a:latin typeface="Harrington" panose="04040505050A02020702" pitchFamily="82" charset="0"/>
              </a:rPr>
              <a:t>defaid</a:t>
            </a:r>
            <a:r>
              <a:rPr lang="en-GB" sz="2000" dirty="0" smtClean="0">
                <a:latin typeface="Harrington" panose="04040505050A02020702" pitchFamily="82" charset="0"/>
              </a:rPr>
              <a:t>, </a:t>
            </a:r>
            <a:r>
              <a:rPr lang="en-GB" sz="2000" dirty="0" err="1" smtClean="0">
                <a:latin typeface="Harrington" panose="04040505050A02020702" pitchFamily="82" charset="0"/>
              </a:rPr>
              <a:t>yn</a:t>
            </a:r>
            <a:r>
              <a:rPr lang="en-GB" sz="2000" dirty="0" smtClean="0">
                <a:latin typeface="Harrington" panose="04040505050A02020702" pitchFamily="82" charset="0"/>
              </a:rPr>
              <a:t> </a:t>
            </a:r>
            <a:r>
              <a:rPr lang="en-GB" sz="2000" dirty="0" err="1" smtClean="0">
                <a:latin typeface="Harrington" panose="04040505050A02020702" pitchFamily="82" charset="0"/>
              </a:rPr>
              <a:t>enwedig</a:t>
            </a:r>
            <a:r>
              <a:rPr lang="en-GB" sz="2000" dirty="0" smtClean="0">
                <a:latin typeface="Harrington" panose="04040505050A02020702" pitchFamily="82" charset="0"/>
              </a:rPr>
              <a:t> </a:t>
            </a:r>
            <a:r>
              <a:rPr lang="en-GB" sz="2000" dirty="0" err="1" smtClean="0">
                <a:latin typeface="Harrington" panose="04040505050A02020702" pitchFamily="82" charset="0"/>
              </a:rPr>
              <a:t>adeg</a:t>
            </a:r>
            <a:r>
              <a:rPr lang="en-GB" sz="2000" dirty="0" smtClean="0">
                <a:latin typeface="Harrington" panose="04040505050A02020702" pitchFamily="82" charset="0"/>
              </a:rPr>
              <a:t> </a:t>
            </a:r>
            <a:r>
              <a:rPr lang="en-GB" sz="2000" dirty="0" err="1" smtClean="0">
                <a:latin typeface="Harrington" panose="04040505050A02020702" pitchFamily="82" charset="0"/>
              </a:rPr>
              <a:t>wyna</a:t>
            </a:r>
            <a:r>
              <a:rPr lang="en-GB" sz="2000" dirty="0" smtClean="0">
                <a:latin typeface="Harrington" panose="04040505050A02020702" pitchFamily="82" charset="0"/>
              </a:rPr>
              <a:t> </a:t>
            </a:r>
            <a:r>
              <a:rPr lang="en-GB" sz="2000" dirty="0" err="1" smtClean="0">
                <a:latin typeface="Harrington" panose="04040505050A02020702" pitchFamily="82" charset="0"/>
              </a:rPr>
              <a:t>yn</a:t>
            </a:r>
            <a:r>
              <a:rPr lang="en-GB" sz="2000" dirty="0" smtClean="0">
                <a:latin typeface="Harrington" panose="04040505050A02020702" pitchFamily="82" charset="0"/>
              </a:rPr>
              <a:t> y </a:t>
            </a:r>
            <a:r>
              <a:rPr lang="en-GB" sz="2000" dirty="0" err="1" smtClean="0">
                <a:latin typeface="Harrington" panose="04040505050A02020702" pitchFamily="82" charset="0"/>
              </a:rPr>
              <a:t>Gwanwyn</a:t>
            </a:r>
            <a:r>
              <a:rPr lang="en-GB" sz="2000" dirty="0" smtClean="0">
                <a:latin typeface="Harrington" panose="04040505050A02020702" pitchFamily="82" charset="0"/>
              </a:rPr>
              <a:t>.</a:t>
            </a:r>
            <a:endParaRPr lang="en-GB" sz="2000" dirty="0">
              <a:latin typeface="Harrington" panose="04040505050A02020702" pitchFamily="82" charset="0"/>
            </a:endParaRPr>
          </a:p>
        </p:txBody>
      </p:sp>
      <p:sp>
        <p:nvSpPr>
          <p:cNvPr id="18" name="Flowchart: Punched Tape 17"/>
          <p:cNvSpPr/>
          <p:nvPr/>
        </p:nvSpPr>
        <p:spPr>
          <a:xfrm>
            <a:off x="191248" y="1900266"/>
            <a:ext cx="7135526" cy="2185597"/>
          </a:xfrm>
          <a:prstGeom prst="flowChartPunchedTape">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u="sng" dirty="0" smtClean="0">
                <a:latin typeface="Harrington" panose="04040505050A02020702" pitchFamily="82" charset="0"/>
              </a:rPr>
              <a:t>Hoff </a:t>
            </a:r>
            <a:r>
              <a:rPr lang="en-GB" sz="2000" b="1" u="sng" dirty="0" err="1" smtClean="0">
                <a:latin typeface="Harrington" panose="04040505050A02020702" pitchFamily="82" charset="0"/>
              </a:rPr>
              <a:t>Lyfr</a:t>
            </a:r>
            <a:r>
              <a:rPr lang="en-GB" sz="2000" b="1" u="sng" dirty="0" smtClean="0">
                <a:latin typeface="Harrington" panose="04040505050A02020702" pitchFamily="82" charset="0"/>
              </a:rPr>
              <a:t>?</a:t>
            </a:r>
          </a:p>
          <a:p>
            <a:pPr algn="ctr"/>
            <a:r>
              <a:rPr lang="en-GB" sz="2000" dirty="0" err="1" smtClean="0">
                <a:latin typeface="Harrington" panose="04040505050A02020702" pitchFamily="82" charset="0"/>
              </a:rPr>
              <a:t>Mwy</a:t>
            </a:r>
            <a:r>
              <a:rPr lang="en-GB" sz="2000" dirty="0" smtClean="0">
                <a:latin typeface="Harrington" panose="04040505050A02020702" pitchFamily="82" charset="0"/>
              </a:rPr>
              <a:t> nag un </a:t>
            </a:r>
            <a:r>
              <a:rPr lang="en-GB" sz="2000" dirty="0" err="1" smtClean="0">
                <a:latin typeface="Harrington" panose="04040505050A02020702" pitchFamily="82" charset="0"/>
              </a:rPr>
              <a:t>ond</a:t>
            </a:r>
            <a:r>
              <a:rPr lang="en-GB" sz="2000" dirty="0" smtClean="0">
                <a:latin typeface="Harrington" panose="04040505050A02020702" pitchFamily="82" charset="0"/>
              </a:rPr>
              <a:t> </a:t>
            </a:r>
            <a:r>
              <a:rPr lang="en-GB" sz="2000" dirty="0" err="1" smtClean="0">
                <a:latin typeface="Harrington" panose="04040505050A02020702" pitchFamily="82" charset="0"/>
              </a:rPr>
              <a:t>os</a:t>
            </a:r>
            <a:r>
              <a:rPr lang="en-GB" sz="2000" dirty="0" smtClean="0">
                <a:latin typeface="Harrington" panose="04040505050A02020702" pitchFamily="82" charset="0"/>
              </a:rPr>
              <a:t> </a:t>
            </a:r>
            <a:r>
              <a:rPr lang="en-GB" sz="2000" dirty="0" err="1" smtClean="0">
                <a:latin typeface="Harrington" panose="04040505050A02020702" pitchFamily="82" charset="0"/>
              </a:rPr>
              <a:t>oes</a:t>
            </a:r>
            <a:r>
              <a:rPr lang="en-GB" sz="2000" dirty="0" smtClean="0">
                <a:latin typeface="Harrington" panose="04040505050A02020702" pitchFamily="82" charset="0"/>
              </a:rPr>
              <a:t> </a:t>
            </a:r>
            <a:r>
              <a:rPr lang="en-GB" sz="2000" dirty="0" err="1" smtClean="0">
                <a:latin typeface="Harrington" panose="04040505050A02020702" pitchFamily="82" charset="0"/>
              </a:rPr>
              <a:t>rhaid</a:t>
            </a:r>
            <a:r>
              <a:rPr lang="en-GB" sz="2000" dirty="0" smtClean="0">
                <a:latin typeface="Harrington" panose="04040505050A02020702" pitchFamily="82" charset="0"/>
              </a:rPr>
              <a:t> </a:t>
            </a:r>
            <a:r>
              <a:rPr lang="en-GB" sz="2000" dirty="0" err="1" smtClean="0">
                <a:latin typeface="Harrington" panose="04040505050A02020702" pitchFamily="82" charset="0"/>
              </a:rPr>
              <a:t>dewis</a:t>
            </a:r>
            <a:r>
              <a:rPr lang="en-GB" sz="2000" dirty="0" smtClean="0">
                <a:latin typeface="Harrington" panose="04040505050A02020702" pitchFamily="82" charset="0"/>
              </a:rPr>
              <a:t>, </a:t>
            </a:r>
            <a:r>
              <a:rPr lang="en-GB" sz="2000" dirty="0" err="1" smtClean="0">
                <a:latin typeface="Harrington" panose="04040505050A02020702" pitchFamily="82" charset="0"/>
              </a:rPr>
              <a:t>yna</a:t>
            </a:r>
            <a:r>
              <a:rPr lang="en-GB" sz="2000" dirty="0" smtClean="0">
                <a:latin typeface="Harrington" panose="04040505050A02020702" pitchFamily="82" charset="0"/>
              </a:rPr>
              <a:t> ‘Y </a:t>
            </a:r>
            <a:r>
              <a:rPr lang="en-GB" sz="2000" dirty="0" err="1" smtClean="0">
                <a:latin typeface="Harrington" panose="04040505050A02020702" pitchFamily="82" charset="0"/>
              </a:rPr>
              <a:t>Bwthyn</a:t>
            </a:r>
            <a:r>
              <a:rPr lang="en-GB" sz="2000" dirty="0" smtClean="0">
                <a:latin typeface="Harrington" panose="04040505050A02020702" pitchFamily="82" charset="0"/>
              </a:rPr>
              <a:t>’ </a:t>
            </a:r>
            <a:r>
              <a:rPr lang="en-GB" sz="2000" dirty="0" err="1" smtClean="0">
                <a:latin typeface="Harrington" panose="04040505050A02020702" pitchFamily="82" charset="0"/>
              </a:rPr>
              <a:t>gan</a:t>
            </a:r>
            <a:r>
              <a:rPr lang="en-GB" sz="2000" dirty="0" smtClean="0">
                <a:latin typeface="Harrington" panose="04040505050A02020702" pitchFamily="82" charset="0"/>
              </a:rPr>
              <a:t> </a:t>
            </a:r>
            <a:r>
              <a:rPr lang="en-GB" sz="2000" dirty="0" err="1" smtClean="0">
                <a:latin typeface="Harrington" panose="04040505050A02020702" pitchFamily="82" charset="0"/>
              </a:rPr>
              <a:t>Caryl</a:t>
            </a:r>
            <a:r>
              <a:rPr lang="en-GB" sz="2000" dirty="0" smtClean="0">
                <a:latin typeface="Harrington" panose="04040505050A02020702" pitchFamily="82" charset="0"/>
              </a:rPr>
              <a:t> Lewis </a:t>
            </a:r>
            <a:r>
              <a:rPr lang="en-GB" sz="2000" dirty="0" err="1" smtClean="0">
                <a:latin typeface="Harrington" panose="04040505050A02020702" pitchFamily="82" charset="0"/>
              </a:rPr>
              <a:t>a’r</a:t>
            </a:r>
            <a:r>
              <a:rPr lang="en-GB" sz="2000" dirty="0" smtClean="0">
                <a:latin typeface="Harrington" panose="04040505050A02020702" pitchFamily="82" charset="0"/>
              </a:rPr>
              <a:t> </a:t>
            </a:r>
            <a:r>
              <a:rPr lang="en-GB" sz="2000" dirty="0" err="1" smtClean="0">
                <a:latin typeface="Harrington" panose="04040505050A02020702" pitchFamily="82" charset="0"/>
              </a:rPr>
              <a:t>gyfrol</a:t>
            </a:r>
            <a:r>
              <a:rPr lang="en-GB" sz="2000" dirty="0" smtClean="0">
                <a:latin typeface="Harrington" panose="04040505050A02020702" pitchFamily="82" charset="0"/>
              </a:rPr>
              <a:t> o </a:t>
            </a:r>
            <a:r>
              <a:rPr lang="en-GB" sz="2000" dirty="0" err="1" smtClean="0">
                <a:latin typeface="Harrington" panose="04040505050A02020702" pitchFamily="82" charset="0"/>
              </a:rPr>
              <a:t>farddoniaeth</a:t>
            </a:r>
            <a:r>
              <a:rPr lang="en-GB" sz="2000" dirty="0" smtClean="0">
                <a:latin typeface="Harrington" panose="04040505050A02020702" pitchFamily="82" charset="0"/>
              </a:rPr>
              <a:t> ‘O Ran’ </a:t>
            </a:r>
            <a:r>
              <a:rPr lang="en-GB" sz="2000" dirty="0" err="1" smtClean="0">
                <a:latin typeface="Harrington" panose="04040505050A02020702" pitchFamily="82" charset="0"/>
              </a:rPr>
              <a:t>gan</a:t>
            </a:r>
            <a:r>
              <a:rPr lang="en-GB" sz="2000" dirty="0" smtClean="0">
                <a:latin typeface="Harrington" panose="04040505050A02020702" pitchFamily="82" charset="0"/>
              </a:rPr>
              <a:t> Mererid Hopwood. </a:t>
            </a:r>
            <a:r>
              <a:rPr lang="en-GB" sz="2000" dirty="0" err="1" smtClean="0">
                <a:latin typeface="Harrington" panose="04040505050A02020702" pitchFamily="82" charset="0"/>
              </a:rPr>
              <a:t>Yn</a:t>
            </a:r>
            <a:r>
              <a:rPr lang="en-GB" sz="2000" dirty="0" smtClean="0">
                <a:latin typeface="Harrington" panose="04040505050A02020702" pitchFamily="82" charset="0"/>
              </a:rPr>
              <a:t> </a:t>
            </a:r>
            <a:r>
              <a:rPr lang="en-GB" sz="2000" dirty="0" err="1" smtClean="0">
                <a:latin typeface="Harrington" panose="04040505050A02020702" pitchFamily="82" charset="0"/>
              </a:rPr>
              <a:t>Saesneg</a:t>
            </a:r>
            <a:r>
              <a:rPr lang="en-GB" sz="2000" dirty="0" smtClean="0">
                <a:latin typeface="Harrington" panose="04040505050A02020702" pitchFamily="82" charset="0"/>
              </a:rPr>
              <a:t> ‘The Curious Incident of the Dog in the Night-time.   </a:t>
            </a:r>
            <a:endParaRPr lang="en-GB" sz="2000" dirty="0">
              <a:latin typeface="Harrington" panose="04040505050A02020702" pitchFamily="82" charset="0"/>
            </a:endParaRPr>
          </a:p>
        </p:txBody>
      </p:sp>
      <p:sp>
        <p:nvSpPr>
          <p:cNvPr id="19" name="Wave 18"/>
          <p:cNvSpPr/>
          <p:nvPr/>
        </p:nvSpPr>
        <p:spPr>
          <a:xfrm>
            <a:off x="92597" y="4085863"/>
            <a:ext cx="7234177" cy="2673752"/>
          </a:xfrm>
          <a:prstGeom prst="wave">
            <a:avLst>
              <a:gd name="adj1" fmla="val 12500"/>
              <a:gd name="adj2" fmla="val -8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u="sng" dirty="0" smtClean="0">
                <a:latin typeface="Harrington" panose="04040505050A02020702" pitchFamily="82" charset="0"/>
              </a:rPr>
              <a:t>Y </a:t>
            </a:r>
            <a:r>
              <a:rPr lang="en-GB" b="1" u="sng" dirty="0" err="1" smtClean="0">
                <a:latin typeface="Harrington" panose="04040505050A02020702" pitchFamily="82" charset="0"/>
              </a:rPr>
              <a:t>peth</a:t>
            </a:r>
            <a:r>
              <a:rPr lang="en-GB" b="1" u="sng" dirty="0" smtClean="0">
                <a:latin typeface="Harrington" panose="04040505050A02020702" pitchFamily="82" charset="0"/>
              </a:rPr>
              <a:t> </a:t>
            </a:r>
            <a:r>
              <a:rPr lang="en-GB" b="1" u="sng" dirty="0" err="1" smtClean="0">
                <a:latin typeface="Harrington" panose="04040505050A02020702" pitchFamily="82" charset="0"/>
              </a:rPr>
              <a:t>gorau</a:t>
            </a:r>
            <a:r>
              <a:rPr lang="en-GB" b="1" u="sng" dirty="0" smtClean="0">
                <a:latin typeface="Harrington" panose="04040505050A02020702" pitchFamily="82" charset="0"/>
              </a:rPr>
              <a:t> am </a:t>
            </a:r>
            <a:r>
              <a:rPr lang="en-GB" b="1" u="sng" dirty="0" err="1" smtClean="0">
                <a:latin typeface="Harrington" panose="04040505050A02020702" pitchFamily="82" charset="0"/>
              </a:rPr>
              <a:t>weithio</a:t>
            </a:r>
            <a:r>
              <a:rPr lang="en-GB" b="1" u="sng" dirty="0" smtClean="0">
                <a:latin typeface="Harrington" panose="04040505050A02020702" pitchFamily="82" charset="0"/>
              </a:rPr>
              <a:t> </a:t>
            </a:r>
            <a:r>
              <a:rPr lang="en-GB" b="1" u="sng" dirty="0" err="1" smtClean="0">
                <a:latin typeface="Harrington" panose="04040505050A02020702" pitchFamily="82" charset="0"/>
              </a:rPr>
              <a:t>yn</a:t>
            </a:r>
            <a:r>
              <a:rPr lang="en-GB" b="1" u="sng" dirty="0" smtClean="0">
                <a:latin typeface="Harrington" panose="04040505050A02020702" pitchFamily="82" charset="0"/>
              </a:rPr>
              <a:t> y </a:t>
            </a:r>
            <a:r>
              <a:rPr lang="en-GB" b="1" u="sng" dirty="0" err="1" smtClean="0">
                <a:latin typeface="Harrington" panose="04040505050A02020702" pitchFamily="82" charset="0"/>
              </a:rPr>
              <a:t>Brifysgol</a:t>
            </a:r>
            <a:r>
              <a:rPr lang="en-GB" b="1" u="sng" dirty="0" smtClean="0">
                <a:latin typeface="Harrington" panose="04040505050A02020702" pitchFamily="82" charset="0"/>
              </a:rPr>
              <a:t> hon?</a:t>
            </a:r>
          </a:p>
          <a:p>
            <a:pPr algn="ctr"/>
            <a:r>
              <a:rPr lang="en-GB" dirty="0" err="1" smtClean="0">
                <a:latin typeface="Harrington" panose="04040505050A02020702" pitchFamily="82" charset="0"/>
              </a:rPr>
              <a:t>Heb</a:t>
            </a:r>
            <a:r>
              <a:rPr lang="en-GB" dirty="0" smtClean="0">
                <a:latin typeface="Harrington" panose="04040505050A02020702" pitchFamily="82" charset="0"/>
              </a:rPr>
              <a:t> </a:t>
            </a:r>
            <a:r>
              <a:rPr lang="en-GB" dirty="0" err="1" smtClean="0">
                <a:latin typeface="Harrington" panose="04040505050A02020702" pitchFamily="82" charset="0"/>
              </a:rPr>
              <a:t>os</a:t>
            </a:r>
            <a:r>
              <a:rPr lang="en-GB" dirty="0" smtClean="0">
                <a:latin typeface="Harrington" panose="04040505050A02020702" pitchFamily="82" charset="0"/>
              </a:rPr>
              <a:t> </a:t>
            </a:r>
            <a:r>
              <a:rPr lang="en-GB" dirty="0" err="1" smtClean="0">
                <a:latin typeface="Harrington" panose="04040505050A02020702" pitchFamily="82" charset="0"/>
              </a:rPr>
              <a:t>nac</a:t>
            </a:r>
            <a:r>
              <a:rPr lang="en-GB" dirty="0" smtClean="0">
                <a:latin typeface="Harrington" panose="04040505050A02020702" pitchFamily="82" charset="0"/>
              </a:rPr>
              <a:t> </a:t>
            </a:r>
            <a:r>
              <a:rPr lang="en-GB" dirty="0" err="1" smtClean="0">
                <a:latin typeface="Harrington" panose="04040505050A02020702" pitchFamily="82" charset="0"/>
              </a:rPr>
              <a:t>oni</a:t>
            </a:r>
            <a:r>
              <a:rPr lang="en-GB" dirty="0" smtClean="0">
                <a:latin typeface="Harrington" panose="04040505050A02020702" pitchFamily="82" charset="0"/>
              </a:rPr>
              <a:t> </a:t>
            </a:r>
            <a:r>
              <a:rPr lang="en-GB" dirty="0" err="1" smtClean="0">
                <a:latin typeface="Harrington" panose="04040505050A02020702" pitchFamily="82" charset="0"/>
              </a:rPr>
              <a:t>bai</a:t>
            </a:r>
            <a:r>
              <a:rPr lang="en-GB" dirty="0" smtClean="0">
                <a:latin typeface="Harrington" panose="04040505050A02020702" pitchFamily="82" charset="0"/>
              </a:rPr>
              <a:t> y </a:t>
            </a:r>
            <a:r>
              <a:rPr lang="en-GB" dirty="0" err="1" smtClean="0">
                <a:latin typeface="Harrington" panose="04040505050A02020702" pitchFamily="82" charset="0"/>
              </a:rPr>
              <a:t>myfyrwyr</a:t>
            </a:r>
            <a:r>
              <a:rPr lang="en-GB" dirty="0">
                <a:latin typeface="Harrington" panose="04040505050A02020702" pitchFamily="82" charset="0"/>
              </a:rPr>
              <a:t>!</a:t>
            </a:r>
            <a:r>
              <a:rPr lang="en-GB" dirty="0" smtClean="0">
                <a:latin typeface="Harrington" panose="04040505050A02020702" pitchFamily="82" charset="0"/>
              </a:rPr>
              <a:t>  </a:t>
            </a:r>
            <a:r>
              <a:rPr lang="en-GB" dirty="0" err="1" smtClean="0">
                <a:latin typeface="Harrington" panose="04040505050A02020702" pitchFamily="82" charset="0"/>
              </a:rPr>
              <a:t>Mae’n</a:t>
            </a:r>
            <a:r>
              <a:rPr lang="en-GB" dirty="0" smtClean="0">
                <a:latin typeface="Harrington" panose="04040505050A02020702" pitchFamily="82" charset="0"/>
              </a:rPr>
              <a:t> </a:t>
            </a:r>
            <a:r>
              <a:rPr lang="en-GB" dirty="0" err="1" smtClean="0">
                <a:latin typeface="Harrington" panose="04040505050A02020702" pitchFamily="82" charset="0"/>
              </a:rPr>
              <a:t>fraint</a:t>
            </a:r>
            <a:r>
              <a:rPr lang="en-GB" dirty="0">
                <a:latin typeface="Harrington" panose="04040505050A02020702" pitchFamily="82" charset="0"/>
              </a:rPr>
              <a:t> </a:t>
            </a:r>
            <a:r>
              <a:rPr lang="en-GB" dirty="0" err="1" smtClean="0">
                <a:latin typeface="Harrington" panose="04040505050A02020702" pitchFamily="82" charset="0"/>
              </a:rPr>
              <a:t>cael</a:t>
            </a:r>
            <a:r>
              <a:rPr lang="en-GB" dirty="0" smtClean="0">
                <a:latin typeface="Harrington" panose="04040505050A02020702" pitchFamily="82" charset="0"/>
              </a:rPr>
              <a:t> </a:t>
            </a:r>
            <a:r>
              <a:rPr lang="en-GB" dirty="0" err="1" smtClean="0">
                <a:latin typeface="Harrington" panose="04040505050A02020702" pitchFamily="82" charset="0"/>
              </a:rPr>
              <a:t>addysgu</a:t>
            </a:r>
            <a:r>
              <a:rPr lang="en-GB" dirty="0" smtClean="0">
                <a:latin typeface="Harrington" panose="04040505050A02020702" pitchFamily="82" charset="0"/>
              </a:rPr>
              <a:t> </a:t>
            </a:r>
            <a:r>
              <a:rPr lang="en-GB" dirty="0" err="1" smtClean="0">
                <a:latin typeface="Harrington" panose="04040505050A02020702" pitchFamily="82" charset="0"/>
              </a:rPr>
              <a:t>pob</a:t>
            </a:r>
            <a:r>
              <a:rPr lang="en-GB" dirty="0" smtClean="0">
                <a:latin typeface="Harrington" panose="04040505050A02020702" pitchFamily="82" charset="0"/>
              </a:rPr>
              <a:t> un </a:t>
            </a:r>
            <a:r>
              <a:rPr lang="en-GB" dirty="0" err="1" smtClean="0">
                <a:latin typeface="Harrington" panose="04040505050A02020702" pitchFamily="82" charset="0"/>
              </a:rPr>
              <a:t>ohonynt</a:t>
            </a:r>
            <a:r>
              <a:rPr lang="en-GB" dirty="0" smtClean="0">
                <a:latin typeface="Harrington" panose="04040505050A02020702" pitchFamily="82" charset="0"/>
              </a:rPr>
              <a:t> </a:t>
            </a:r>
            <a:r>
              <a:rPr lang="en-GB" dirty="0" err="1" smtClean="0">
                <a:latin typeface="Harrington" panose="04040505050A02020702" pitchFamily="82" charset="0"/>
              </a:rPr>
              <a:t>a’u</a:t>
            </a:r>
            <a:r>
              <a:rPr lang="en-GB" dirty="0" smtClean="0">
                <a:latin typeface="Harrington" panose="04040505050A02020702" pitchFamily="82" charset="0"/>
              </a:rPr>
              <a:t> </a:t>
            </a:r>
            <a:r>
              <a:rPr lang="en-GB" dirty="0" err="1" smtClean="0">
                <a:latin typeface="Harrington" panose="04040505050A02020702" pitchFamily="82" charset="0"/>
              </a:rPr>
              <a:t>gweld</a:t>
            </a:r>
            <a:r>
              <a:rPr lang="en-GB" dirty="0" smtClean="0">
                <a:latin typeface="Harrington" panose="04040505050A02020702" pitchFamily="82" charset="0"/>
              </a:rPr>
              <a:t> </a:t>
            </a:r>
            <a:r>
              <a:rPr lang="en-GB" dirty="0" err="1" smtClean="0">
                <a:latin typeface="Harrington" panose="04040505050A02020702" pitchFamily="82" charset="0"/>
              </a:rPr>
              <a:t>yn</a:t>
            </a:r>
            <a:r>
              <a:rPr lang="en-GB" dirty="0" smtClean="0">
                <a:latin typeface="Harrington" panose="04040505050A02020702" pitchFamily="82" charset="0"/>
              </a:rPr>
              <a:t> </a:t>
            </a:r>
            <a:r>
              <a:rPr lang="en-GB" dirty="0" err="1" smtClean="0">
                <a:latin typeface="Harrington" panose="04040505050A02020702" pitchFamily="82" charset="0"/>
              </a:rPr>
              <a:t>datblygu</a:t>
            </a:r>
            <a:r>
              <a:rPr lang="en-GB" dirty="0" smtClean="0">
                <a:latin typeface="Harrington" panose="04040505050A02020702" pitchFamily="82" charset="0"/>
              </a:rPr>
              <a:t> ac </a:t>
            </a:r>
            <a:r>
              <a:rPr lang="en-GB" dirty="0" err="1" smtClean="0">
                <a:latin typeface="Harrington" panose="04040505050A02020702" pitchFamily="82" charset="0"/>
              </a:rPr>
              <a:t>aeddfedu</a:t>
            </a:r>
            <a:r>
              <a:rPr lang="en-GB" dirty="0" smtClean="0">
                <a:latin typeface="Harrington" panose="04040505050A02020702" pitchFamily="82" charset="0"/>
              </a:rPr>
              <a:t> </a:t>
            </a:r>
            <a:r>
              <a:rPr lang="en-GB" dirty="0" err="1" smtClean="0">
                <a:latin typeface="Harrington" panose="04040505050A02020702" pitchFamily="82" charset="0"/>
              </a:rPr>
              <a:t>yn</a:t>
            </a:r>
            <a:r>
              <a:rPr lang="en-GB" dirty="0" smtClean="0">
                <a:latin typeface="Harrington" panose="04040505050A02020702" pitchFamily="82" charset="0"/>
              </a:rPr>
              <a:t> </a:t>
            </a:r>
            <a:r>
              <a:rPr lang="en-GB" dirty="0" err="1" smtClean="0">
                <a:latin typeface="Harrington" panose="04040505050A02020702" pitchFamily="82" charset="0"/>
              </a:rPr>
              <a:t>athrawon</a:t>
            </a:r>
            <a:r>
              <a:rPr lang="en-GB" dirty="0" smtClean="0">
                <a:latin typeface="Harrington" panose="04040505050A02020702" pitchFamily="82" charset="0"/>
              </a:rPr>
              <a:t> </a:t>
            </a:r>
            <a:r>
              <a:rPr lang="en-GB" dirty="0" err="1" smtClean="0">
                <a:latin typeface="Harrington" panose="04040505050A02020702" pitchFamily="82" charset="0"/>
              </a:rPr>
              <a:t>rhagorol</a:t>
            </a:r>
            <a:r>
              <a:rPr lang="en-GB" dirty="0" smtClean="0">
                <a:latin typeface="Harrington" panose="04040505050A02020702" pitchFamily="82" charset="0"/>
              </a:rPr>
              <a:t>.  Mae </a:t>
            </a:r>
            <a:r>
              <a:rPr lang="en-GB" dirty="0" err="1" smtClean="0">
                <a:latin typeface="Harrington" panose="04040505050A02020702" pitchFamily="82" charset="0"/>
              </a:rPr>
              <a:t>hyd</a:t>
            </a:r>
            <a:r>
              <a:rPr lang="en-GB" dirty="0" smtClean="0">
                <a:latin typeface="Harrington" panose="04040505050A02020702" pitchFamily="82" charset="0"/>
              </a:rPr>
              <a:t> </a:t>
            </a:r>
            <a:r>
              <a:rPr lang="en-GB" dirty="0" err="1" smtClean="0">
                <a:latin typeface="Harrington" panose="04040505050A02020702" pitchFamily="82" charset="0"/>
              </a:rPr>
              <a:t>yn</a:t>
            </a:r>
            <a:r>
              <a:rPr lang="en-GB" dirty="0" smtClean="0">
                <a:latin typeface="Harrington" panose="04040505050A02020702" pitchFamily="82" charset="0"/>
              </a:rPr>
              <a:t> </a:t>
            </a:r>
            <a:r>
              <a:rPr lang="en-GB" dirty="0" err="1" smtClean="0">
                <a:latin typeface="Harrington" panose="04040505050A02020702" pitchFamily="82" charset="0"/>
              </a:rPr>
              <a:t>oed</a:t>
            </a:r>
            <a:r>
              <a:rPr lang="en-GB" dirty="0" smtClean="0">
                <a:latin typeface="Harrington" panose="04040505050A02020702" pitchFamily="82" charset="0"/>
              </a:rPr>
              <a:t> </a:t>
            </a:r>
            <a:r>
              <a:rPr lang="en-GB" dirty="0" err="1" smtClean="0">
                <a:latin typeface="Harrington" panose="04040505050A02020702" pitchFamily="82" charset="0"/>
              </a:rPr>
              <a:t>yn</a:t>
            </a:r>
            <a:r>
              <a:rPr lang="en-GB" dirty="0" smtClean="0">
                <a:latin typeface="Harrington" panose="04040505050A02020702" pitchFamily="82" charset="0"/>
              </a:rPr>
              <a:t> well </a:t>
            </a:r>
            <a:r>
              <a:rPr lang="en-GB" dirty="0" err="1" smtClean="0">
                <a:latin typeface="Harrington" panose="04040505050A02020702" pitchFamily="82" charset="0"/>
              </a:rPr>
              <a:t>clywed</a:t>
            </a:r>
            <a:r>
              <a:rPr lang="en-GB" dirty="0" smtClean="0">
                <a:latin typeface="Harrington" panose="04040505050A02020702" pitchFamily="82" charset="0"/>
              </a:rPr>
              <a:t> am </a:t>
            </a:r>
            <a:r>
              <a:rPr lang="en-GB" dirty="0" err="1" smtClean="0">
                <a:latin typeface="Harrington" panose="04040505050A02020702" pitchFamily="82" charset="0"/>
              </a:rPr>
              <a:t>eu</a:t>
            </a:r>
            <a:r>
              <a:rPr lang="en-GB" dirty="0" smtClean="0">
                <a:latin typeface="Harrington" panose="04040505050A02020702" pitchFamily="82" charset="0"/>
              </a:rPr>
              <a:t> </a:t>
            </a:r>
            <a:r>
              <a:rPr lang="en-GB" dirty="0" err="1" smtClean="0">
                <a:latin typeface="Harrington" panose="04040505050A02020702" pitchFamily="82" charset="0"/>
              </a:rPr>
              <a:t>llwyddiant</a:t>
            </a:r>
            <a:r>
              <a:rPr lang="en-GB" dirty="0" smtClean="0">
                <a:latin typeface="Harrington" panose="04040505050A02020702" pitchFamily="82" charset="0"/>
              </a:rPr>
              <a:t> </a:t>
            </a:r>
            <a:r>
              <a:rPr lang="en-GB" dirty="0" err="1" smtClean="0">
                <a:latin typeface="Harrington" panose="04040505050A02020702" pitchFamily="82" charset="0"/>
              </a:rPr>
              <a:t>yn</a:t>
            </a:r>
            <a:r>
              <a:rPr lang="en-GB" dirty="0" smtClean="0">
                <a:latin typeface="Harrington" panose="04040505050A02020702" pitchFamily="82" charset="0"/>
              </a:rPr>
              <a:t> </a:t>
            </a:r>
            <a:r>
              <a:rPr lang="en-GB" dirty="0" err="1" smtClean="0">
                <a:latin typeface="Harrington" panose="04040505050A02020702" pitchFamily="82" charset="0"/>
              </a:rPr>
              <a:t>yr</a:t>
            </a:r>
            <a:r>
              <a:rPr lang="en-GB" dirty="0" smtClean="0">
                <a:latin typeface="Harrington" panose="04040505050A02020702" pitchFamily="82" charset="0"/>
              </a:rPr>
              <a:t> </a:t>
            </a:r>
            <a:r>
              <a:rPr lang="en-GB" dirty="0" err="1" smtClean="0">
                <a:latin typeface="Harrington" panose="04040505050A02020702" pitchFamily="82" charset="0"/>
              </a:rPr>
              <a:t>ysgolion</a:t>
            </a:r>
            <a:r>
              <a:rPr lang="en-GB" dirty="0" smtClean="0">
                <a:latin typeface="Harrington" panose="04040505050A02020702" pitchFamily="82" charset="0"/>
              </a:rPr>
              <a:t> </a:t>
            </a:r>
            <a:r>
              <a:rPr lang="en-GB" dirty="0" err="1" smtClean="0">
                <a:latin typeface="Harrington" panose="04040505050A02020702" pitchFamily="82" charset="0"/>
              </a:rPr>
              <a:t>ar</a:t>
            </a:r>
            <a:r>
              <a:rPr lang="en-GB" dirty="0" smtClean="0">
                <a:latin typeface="Harrington" panose="04040505050A02020702" pitchFamily="82" charset="0"/>
              </a:rPr>
              <a:t> </a:t>
            </a:r>
            <a:r>
              <a:rPr lang="en-GB" dirty="0" err="1" smtClean="0">
                <a:latin typeface="Harrington" panose="04040505050A02020702" pitchFamily="82" charset="0"/>
              </a:rPr>
              <a:t>ol</a:t>
            </a:r>
            <a:r>
              <a:rPr lang="en-GB" dirty="0" smtClean="0">
                <a:latin typeface="Harrington" panose="04040505050A02020702" pitchFamily="82" charset="0"/>
              </a:rPr>
              <a:t> </a:t>
            </a:r>
            <a:r>
              <a:rPr lang="en-GB" dirty="0" err="1" smtClean="0">
                <a:latin typeface="Harrington" panose="04040505050A02020702" pitchFamily="82" charset="0"/>
              </a:rPr>
              <a:t>iddynt</a:t>
            </a:r>
            <a:r>
              <a:rPr lang="en-GB" dirty="0" smtClean="0">
                <a:latin typeface="Harrington" panose="04040505050A02020702" pitchFamily="82" charset="0"/>
              </a:rPr>
              <a:t> </a:t>
            </a:r>
            <a:r>
              <a:rPr lang="en-GB" dirty="0" err="1" smtClean="0">
                <a:latin typeface="Harrington" panose="04040505050A02020702" pitchFamily="82" charset="0"/>
              </a:rPr>
              <a:t>adael</a:t>
            </a:r>
            <a:r>
              <a:rPr lang="en-GB" dirty="0" smtClean="0">
                <a:latin typeface="Harrington" panose="04040505050A02020702" pitchFamily="82" charset="0"/>
              </a:rPr>
              <a:t> y </a:t>
            </a:r>
            <a:r>
              <a:rPr lang="en-GB" dirty="0" err="1" smtClean="0">
                <a:latin typeface="Harrington" panose="04040505050A02020702" pitchFamily="82" charset="0"/>
              </a:rPr>
              <a:t>Brifysgol</a:t>
            </a:r>
            <a:r>
              <a:rPr lang="en-GB" dirty="0" smtClean="0">
                <a:latin typeface="Harrington" panose="04040505050A02020702" pitchFamily="82" charset="0"/>
              </a:rPr>
              <a:t>. </a:t>
            </a:r>
            <a:endParaRPr lang="en-GB" dirty="0">
              <a:latin typeface="Harrington" panose="04040505050A02020702" pitchFamily="82" charset="0"/>
            </a:endParaRPr>
          </a:p>
        </p:txBody>
      </p:sp>
      <p:pic>
        <p:nvPicPr>
          <p:cNvPr id="20" name="Picture 19"/>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rot="1325916">
            <a:off x="10741432" y="5681175"/>
            <a:ext cx="770109" cy="1026812"/>
          </a:xfrm>
          <a:prstGeom prst="rect">
            <a:avLst/>
          </a:prstGeom>
        </p:spPr>
      </p:pic>
    </p:spTree>
    <p:extLst>
      <p:ext uri="{BB962C8B-B14F-4D97-AF65-F5344CB8AC3E}">
        <p14:creationId xmlns:p14="http://schemas.microsoft.com/office/powerpoint/2010/main" val="18121222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b="-1000"/>
          </a:stretch>
        </a:blipFill>
        <a:effectLst/>
      </p:bgPr>
    </p:bg>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C55CDF38-0408-4816-AF59-879410DCCFA3}"/>
              </a:ext>
            </a:extLst>
          </p:cNvPr>
          <p:cNvSpPr>
            <a:spLocks noGrp="1"/>
          </p:cNvSpPr>
          <p:nvPr>
            <p:ph type="subTitle" idx="1"/>
          </p:nvPr>
        </p:nvSpPr>
        <p:spPr>
          <a:xfrm>
            <a:off x="4447322" y="2549616"/>
            <a:ext cx="3007744" cy="624905"/>
          </a:xfrm>
          <a:ln w="38100">
            <a:solidFill>
              <a:srgbClr val="00B0F0"/>
            </a:solidFill>
          </a:ln>
        </p:spPr>
        <p:txBody>
          <a:bodyPr>
            <a:normAutofit/>
          </a:bodyPr>
          <a:lstStyle/>
          <a:p>
            <a:r>
              <a:rPr lang="cy-GB" sz="3600" b="1" dirty="0">
                <a:latin typeface="Bradley Hand ITC" panose="03070402050302030203" pitchFamily="66" charset="0"/>
              </a:rPr>
              <a:t>Enw </a:t>
            </a:r>
          </a:p>
        </p:txBody>
      </p:sp>
      <p:sp>
        <p:nvSpPr>
          <p:cNvPr id="7" name="Oval 6">
            <a:extLst>
              <a:ext uri="{FF2B5EF4-FFF2-40B4-BE49-F238E27FC236}">
                <a16:creationId xmlns:a16="http://schemas.microsoft.com/office/drawing/2014/main" id="{A3536594-DE37-4B13-ADF6-7882937A6B52}"/>
              </a:ext>
            </a:extLst>
          </p:cNvPr>
          <p:cNvSpPr/>
          <p:nvPr/>
        </p:nvSpPr>
        <p:spPr>
          <a:xfrm>
            <a:off x="-207168" y="218537"/>
            <a:ext cx="2578894" cy="1541253"/>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Bradley Hand ITC" panose="03070402050302030203" pitchFamily="66" charset="0"/>
              </a:rPr>
              <a:t> </a:t>
            </a:r>
            <a:r>
              <a:rPr lang="cy-GB" sz="2800" b="1" dirty="0">
                <a:solidFill>
                  <a:schemeClr val="tx1"/>
                </a:solidFill>
                <a:latin typeface="Bradley Hand ITC" panose="03070402050302030203" pitchFamily="66" charset="0"/>
              </a:rPr>
              <a:t>llun </a:t>
            </a:r>
          </a:p>
        </p:txBody>
      </p:sp>
      <p:sp>
        <p:nvSpPr>
          <p:cNvPr id="8" name="Rectangle 7">
            <a:extLst>
              <a:ext uri="{FF2B5EF4-FFF2-40B4-BE49-F238E27FC236}">
                <a16:creationId xmlns:a16="http://schemas.microsoft.com/office/drawing/2014/main" id="{CA7655FA-9F70-4574-95F6-95B748FE24FB}"/>
              </a:ext>
            </a:extLst>
          </p:cNvPr>
          <p:cNvSpPr/>
          <p:nvPr/>
        </p:nvSpPr>
        <p:spPr>
          <a:xfrm>
            <a:off x="2371725" y="146650"/>
            <a:ext cx="2866262" cy="2113471"/>
          </a:xfrm>
          <a:prstGeom prst="rect">
            <a:avLst/>
          </a:prstGeom>
          <a:solidFill>
            <a:schemeClr val="bg1"/>
          </a:solidFill>
          <a:ln w="38100">
            <a:solidFill>
              <a:srgbClr val="FF33C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2400" b="1" dirty="0">
                <a:solidFill>
                  <a:schemeClr val="tx1"/>
                </a:solidFill>
                <a:latin typeface="Bradley Hand ITC" panose="03070402050302030203" pitchFamily="66" charset="0"/>
              </a:rPr>
              <a:t>Amdana i:</a:t>
            </a:r>
          </a:p>
          <a:p>
            <a:pPr algn="ctr"/>
            <a:r>
              <a:rPr lang="cy-GB" sz="2400" b="1" dirty="0">
                <a:solidFill>
                  <a:schemeClr val="tx1"/>
                </a:solidFill>
                <a:latin typeface="Bradley Hand ITC" panose="03070402050302030203" pitchFamily="66" charset="0"/>
              </a:rPr>
              <a:t> - o ble rydych yn dod </a:t>
            </a:r>
          </a:p>
          <a:p>
            <a:pPr algn="ctr"/>
            <a:r>
              <a:rPr lang="cy-GB" sz="2400" b="1" dirty="0">
                <a:solidFill>
                  <a:schemeClr val="tx1"/>
                </a:solidFill>
                <a:latin typeface="Bradley Hand ITC" panose="03070402050302030203" pitchFamily="66" charset="0"/>
              </a:rPr>
              <a:t> - beth wnewch chi yn eich amser sbâr </a:t>
            </a:r>
          </a:p>
          <a:p>
            <a:pPr algn="ctr"/>
            <a:endParaRPr lang="en-GB" dirty="0">
              <a:solidFill>
                <a:schemeClr val="tx1"/>
              </a:solidFill>
            </a:endParaRPr>
          </a:p>
        </p:txBody>
      </p:sp>
      <p:sp>
        <p:nvSpPr>
          <p:cNvPr id="9" name="Rectangle 8">
            <a:extLst>
              <a:ext uri="{FF2B5EF4-FFF2-40B4-BE49-F238E27FC236}">
                <a16:creationId xmlns:a16="http://schemas.microsoft.com/office/drawing/2014/main" id="{32D144DB-3A58-4205-BF20-948251DC608C}"/>
              </a:ext>
            </a:extLst>
          </p:cNvPr>
          <p:cNvSpPr/>
          <p:nvPr/>
        </p:nvSpPr>
        <p:spPr>
          <a:xfrm>
            <a:off x="57150" y="2359324"/>
            <a:ext cx="4279106" cy="1174608"/>
          </a:xfrm>
          <a:prstGeom prst="rect">
            <a:avLst/>
          </a:prstGeom>
          <a:solidFill>
            <a:schemeClr val="bg1"/>
          </a:solidFill>
          <a:ln w="381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2800" b="1" dirty="0">
                <a:solidFill>
                  <a:schemeClr val="tx1"/>
                </a:solidFill>
                <a:latin typeface="Bradley Hand ITC" panose="03070402050302030203" pitchFamily="66" charset="0"/>
              </a:rPr>
              <a:t>Rhesymau dros ddewis y proffesiwn addysgu a’r athro rwy’n dyheu bod.</a:t>
            </a:r>
          </a:p>
        </p:txBody>
      </p:sp>
      <p:sp>
        <p:nvSpPr>
          <p:cNvPr id="10" name="Oval 9">
            <a:extLst>
              <a:ext uri="{FF2B5EF4-FFF2-40B4-BE49-F238E27FC236}">
                <a16:creationId xmlns:a16="http://schemas.microsoft.com/office/drawing/2014/main" id="{803D2B7D-F744-4EF1-B01C-F3C3ADA1325E}"/>
              </a:ext>
            </a:extLst>
          </p:cNvPr>
          <p:cNvSpPr/>
          <p:nvPr/>
        </p:nvSpPr>
        <p:spPr>
          <a:xfrm>
            <a:off x="8892260" y="3838668"/>
            <a:ext cx="3118136" cy="1696078"/>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2800" b="1" dirty="0">
                <a:solidFill>
                  <a:schemeClr val="tx1"/>
                </a:solidFill>
                <a:latin typeface="Bradley Hand ITC" panose="03070402050302030203" pitchFamily="66" charset="0"/>
              </a:rPr>
              <a:t>Person enwocaf rydych wedi cwrdd â nhw </a:t>
            </a:r>
          </a:p>
        </p:txBody>
      </p:sp>
      <p:sp>
        <p:nvSpPr>
          <p:cNvPr id="11" name="TextBox 10">
            <a:extLst>
              <a:ext uri="{FF2B5EF4-FFF2-40B4-BE49-F238E27FC236}">
                <a16:creationId xmlns:a16="http://schemas.microsoft.com/office/drawing/2014/main" id="{BA26C6A1-8F64-4AEE-9C1F-A527275D7C92}"/>
              </a:ext>
            </a:extLst>
          </p:cNvPr>
          <p:cNvSpPr txBox="1"/>
          <p:nvPr/>
        </p:nvSpPr>
        <p:spPr>
          <a:xfrm>
            <a:off x="5359881" y="339768"/>
            <a:ext cx="6684843" cy="523220"/>
          </a:xfrm>
          <a:prstGeom prst="rect">
            <a:avLst/>
          </a:prstGeom>
          <a:noFill/>
          <a:ln w="38100">
            <a:solidFill>
              <a:srgbClr val="FF0000"/>
            </a:solidFill>
          </a:ln>
        </p:spPr>
        <p:txBody>
          <a:bodyPr wrap="none" rtlCol="0">
            <a:spAutoFit/>
          </a:bodyPr>
          <a:lstStyle/>
          <a:p>
            <a:r>
              <a:rPr lang="cy-GB" sz="2800" b="1" dirty="0">
                <a:latin typeface="Bradley Hand ITC" panose="03070402050302030203" pitchFamily="66" charset="0"/>
              </a:rPr>
              <a:t>Beth rwy’n edrych ymlaen ato fwyaf eleni</a:t>
            </a:r>
          </a:p>
        </p:txBody>
      </p:sp>
      <p:sp>
        <p:nvSpPr>
          <p:cNvPr id="12" name="TextBox 11">
            <a:extLst>
              <a:ext uri="{FF2B5EF4-FFF2-40B4-BE49-F238E27FC236}">
                <a16:creationId xmlns:a16="http://schemas.microsoft.com/office/drawing/2014/main" id="{C0CE4560-C6FB-40F4-B490-C03C042D3221}"/>
              </a:ext>
            </a:extLst>
          </p:cNvPr>
          <p:cNvSpPr txBox="1"/>
          <p:nvPr/>
        </p:nvSpPr>
        <p:spPr>
          <a:xfrm>
            <a:off x="5326229" y="1183082"/>
            <a:ext cx="6335389" cy="523220"/>
          </a:xfrm>
          <a:prstGeom prst="rect">
            <a:avLst/>
          </a:prstGeom>
          <a:noFill/>
          <a:ln w="38100">
            <a:solidFill>
              <a:srgbClr val="92D050"/>
            </a:solidFill>
          </a:ln>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2800" b="1" i="0" u="none" strike="noStrike" kern="1200" cap="none" spc="0" normalizeH="0" baseline="0" noProof="0" dirty="0">
                <a:ln>
                  <a:noFill/>
                </a:ln>
                <a:solidFill>
                  <a:prstClr val="black"/>
                </a:solidFill>
                <a:effectLst/>
                <a:uLnTx/>
                <a:uFillTx/>
                <a:latin typeface="Bradley Hand ITC" panose="03070402050302030203" pitchFamily="66" charset="0"/>
                <a:ea typeface="+mn-ea"/>
                <a:cs typeface="+mn-cs"/>
              </a:rPr>
              <a:t>Beth rwy’n edrych ymlaen ato </a:t>
            </a:r>
            <a:r>
              <a:rPr lang="cy-GB" sz="2800" b="1" dirty="0">
                <a:solidFill>
                  <a:prstClr val="black"/>
                </a:solidFill>
                <a:latin typeface="Bradley Hand ITC" panose="03070402050302030203" pitchFamily="66" charset="0"/>
              </a:rPr>
              <a:t>lei</a:t>
            </a:r>
            <a:r>
              <a:rPr kumimoji="0" lang="cy-GB" sz="2800" b="1" i="0" u="none" strike="noStrike" kern="1200" cap="none" spc="0" normalizeH="0" baseline="0" noProof="0" dirty="0">
                <a:ln>
                  <a:noFill/>
                </a:ln>
                <a:solidFill>
                  <a:prstClr val="black"/>
                </a:solidFill>
                <a:effectLst/>
                <a:uLnTx/>
                <a:uFillTx/>
                <a:latin typeface="Bradley Hand ITC" panose="03070402050302030203" pitchFamily="66" charset="0"/>
                <a:ea typeface="+mn-ea"/>
                <a:cs typeface="+mn-cs"/>
              </a:rPr>
              <a:t>af eleni</a:t>
            </a:r>
          </a:p>
        </p:txBody>
      </p:sp>
      <p:sp>
        <p:nvSpPr>
          <p:cNvPr id="13" name="Oval 12">
            <a:extLst>
              <a:ext uri="{FF2B5EF4-FFF2-40B4-BE49-F238E27FC236}">
                <a16:creationId xmlns:a16="http://schemas.microsoft.com/office/drawing/2014/main" id="{A4E2E0C4-BBFD-431F-8492-090A3AC8CC90}"/>
              </a:ext>
            </a:extLst>
          </p:cNvPr>
          <p:cNvSpPr/>
          <p:nvPr/>
        </p:nvSpPr>
        <p:spPr>
          <a:xfrm>
            <a:off x="363363" y="3788176"/>
            <a:ext cx="2207419" cy="1593056"/>
          </a:xfrm>
          <a:prstGeom prst="ellipse">
            <a:avLst/>
          </a:prstGeom>
          <a:solidFill>
            <a:schemeClr val="bg1"/>
          </a:solidFill>
          <a:ln w="38100">
            <a:solidFill>
              <a:srgbClr val="33993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2400" b="1" dirty="0">
                <a:solidFill>
                  <a:schemeClr val="tx1"/>
                </a:solidFill>
                <a:latin typeface="Bradley Hand ITC" panose="03070402050302030203" pitchFamily="66" charset="0"/>
              </a:rPr>
              <a:t>Teulu/ ffrindiau </a:t>
            </a:r>
          </a:p>
        </p:txBody>
      </p:sp>
      <p:sp>
        <p:nvSpPr>
          <p:cNvPr id="14" name="Rectangle 13">
            <a:extLst>
              <a:ext uri="{FF2B5EF4-FFF2-40B4-BE49-F238E27FC236}">
                <a16:creationId xmlns:a16="http://schemas.microsoft.com/office/drawing/2014/main" id="{A809A04A-9F2A-4C7E-9F0B-8F2F1450C717}"/>
              </a:ext>
            </a:extLst>
          </p:cNvPr>
          <p:cNvSpPr/>
          <p:nvPr/>
        </p:nvSpPr>
        <p:spPr>
          <a:xfrm>
            <a:off x="2835101" y="3676336"/>
            <a:ext cx="2693194" cy="1816737"/>
          </a:xfrm>
          <a:prstGeom prst="rect">
            <a:avLst/>
          </a:prstGeom>
          <a:solidFill>
            <a:schemeClr val="bg1"/>
          </a:solidFill>
          <a:ln w="38100">
            <a:solidFill>
              <a:srgbClr val="FF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2800" b="1" dirty="0">
                <a:solidFill>
                  <a:schemeClr val="tx1"/>
                </a:solidFill>
                <a:latin typeface="Bradley Hand ITC" panose="03070402050302030203" pitchFamily="66" charset="0"/>
              </a:rPr>
              <a:t>Sut byddai fy nheulu a’m ffrindiau yn fy nisgrifio </a:t>
            </a:r>
          </a:p>
        </p:txBody>
      </p:sp>
      <p:sp>
        <p:nvSpPr>
          <p:cNvPr id="15" name="Scroll: Vertical 14">
            <a:extLst>
              <a:ext uri="{FF2B5EF4-FFF2-40B4-BE49-F238E27FC236}">
                <a16:creationId xmlns:a16="http://schemas.microsoft.com/office/drawing/2014/main" id="{AD368E96-AB16-435A-BE30-DCF2C035408C}"/>
              </a:ext>
            </a:extLst>
          </p:cNvPr>
          <p:cNvSpPr/>
          <p:nvPr/>
        </p:nvSpPr>
        <p:spPr>
          <a:xfrm>
            <a:off x="6096000" y="3596275"/>
            <a:ext cx="2352678" cy="1754667"/>
          </a:xfrm>
          <a:prstGeom prst="verticalScroll">
            <a:avLst/>
          </a:prstGeom>
          <a:solidFill>
            <a:schemeClr val="bg1"/>
          </a:solidFill>
          <a:ln w="38100">
            <a:solidFill>
              <a:srgbClr val="FFC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2800" b="1" dirty="0">
                <a:solidFill>
                  <a:schemeClr val="tx1"/>
                </a:solidFill>
                <a:latin typeface="Bradley Hand ITC" panose="03070402050302030203" pitchFamily="66" charset="0"/>
              </a:rPr>
              <a:t>Hoff lyfr </a:t>
            </a:r>
          </a:p>
        </p:txBody>
      </p:sp>
      <p:pic>
        <p:nvPicPr>
          <p:cNvPr id="17" name="Graphic 16" descr="Drama">
            <a:extLst>
              <a:ext uri="{FF2B5EF4-FFF2-40B4-BE49-F238E27FC236}">
                <a16:creationId xmlns:a16="http://schemas.microsoft.com/office/drawing/2014/main" id="{34CA07B0-D3C1-44CE-8DC9-5622E058DB0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xmlns="" r:embed="rId5"/>
              </a:ext>
            </a:extLst>
          </a:blip>
          <a:stretch>
            <a:fillRect/>
          </a:stretch>
        </p:blipFill>
        <p:spPr>
          <a:xfrm>
            <a:off x="7761420" y="2094076"/>
            <a:ext cx="914400" cy="1114425"/>
          </a:xfrm>
          <a:prstGeom prst="rect">
            <a:avLst/>
          </a:prstGeom>
        </p:spPr>
      </p:pic>
      <p:sp>
        <p:nvSpPr>
          <p:cNvPr id="19" name="Rectangle 18">
            <a:extLst>
              <a:ext uri="{FF2B5EF4-FFF2-40B4-BE49-F238E27FC236}">
                <a16:creationId xmlns:a16="http://schemas.microsoft.com/office/drawing/2014/main" id="{8135CAF0-75D2-48C1-BC06-937A068CBF5A}"/>
              </a:ext>
            </a:extLst>
          </p:cNvPr>
          <p:cNvSpPr/>
          <p:nvPr/>
        </p:nvSpPr>
        <p:spPr>
          <a:xfrm>
            <a:off x="9081864" y="1953699"/>
            <a:ext cx="3007744" cy="1816737"/>
          </a:xfrm>
          <a:prstGeom prst="rect">
            <a:avLst/>
          </a:prstGeom>
          <a:solidFill>
            <a:schemeClr val="bg1"/>
          </a:solidFill>
          <a:ln w="38100">
            <a:solidFill>
              <a:srgbClr val="CC00C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2800" b="1" dirty="0">
                <a:solidFill>
                  <a:schemeClr val="tx1"/>
                </a:solidFill>
                <a:latin typeface="Bradley Hand ITC" panose="03070402050302030203" pitchFamily="66" charset="0"/>
              </a:rPr>
              <a:t>Eich cyngerdd  diweddaraf /hoff artist cerddorol </a:t>
            </a:r>
          </a:p>
        </p:txBody>
      </p:sp>
    </p:spTree>
    <p:extLst>
      <p:ext uri="{BB962C8B-B14F-4D97-AF65-F5344CB8AC3E}">
        <p14:creationId xmlns:p14="http://schemas.microsoft.com/office/powerpoint/2010/main" val="20535967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pic>
        <p:nvPicPr>
          <p:cNvPr id="2050" name="Picture 2" descr="OLCymru: CYM-PBF-1 I ble rwyf am fynd?: 6.3 Cwestiynau i'w gofy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49111" y="1134894"/>
            <a:ext cx="5107022" cy="3404681"/>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4210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b="-1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6A7F8-62AD-4F10-B568-B729E37A7892}"/>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E7DC2BDE-13AA-4982-8AED-D285A3CA1633}"/>
              </a:ext>
            </a:extLst>
          </p:cNvPr>
          <p:cNvSpPr>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4C41C183-ADAF-463D-9060-0D7C04829667}"/>
              </a:ext>
            </a:extLst>
          </p:cNvPr>
          <p:cNvPicPr>
            <a:picLocks noChangeAspect="1"/>
          </p:cNvPicPr>
          <p:nvPr/>
        </p:nvPicPr>
        <p:blipFill>
          <a:blip r:embed="rId4"/>
          <a:stretch>
            <a:fillRect/>
          </a:stretch>
        </p:blipFill>
        <p:spPr>
          <a:xfrm>
            <a:off x="2597426" y="168966"/>
            <a:ext cx="6858000" cy="4995966"/>
          </a:xfrm>
          <a:prstGeom prst="rect">
            <a:avLst/>
          </a:prstGeom>
          <a:ln w="57150">
            <a:solidFill>
              <a:schemeClr val="tx2"/>
            </a:solidFill>
          </a:ln>
        </p:spPr>
      </p:pic>
    </p:spTree>
    <p:extLst>
      <p:ext uri="{BB962C8B-B14F-4D97-AF65-F5344CB8AC3E}">
        <p14:creationId xmlns:p14="http://schemas.microsoft.com/office/powerpoint/2010/main" val="21985450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rot="384046">
            <a:off x="6102228" y="1483467"/>
            <a:ext cx="3616470" cy="4687080"/>
          </a:xfrm>
          <a:prstGeom prst="rect">
            <a:avLst/>
          </a:prstGeom>
        </p:spPr>
      </p:pic>
      <p:pic>
        <p:nvPicPr>
          <p:cNvPr id="5" name="Picture 4"/>
          <p:cNvPicPr>
            <a:picLocks noChangeAspect="1"/>
          </p:cNvPicPr>
          <p:nvPr/>
        </p:nvPicPr>
        <p:blipFill>
          <a:blip r:embed="rId3"/>
          <a:stretch>
            <a:fillRect/>
          </a:stretch>
        </p:blipFill>
        <p:spPr>
          <a:xfrm rot="503630">
            <a:off x="835562" y="2013072"/>
            <a:ext cx="3813966" cy="2954519"/>
          </a:xfrm>
          <a:prstGeom prst="rect">
            <a:avLst/>
          </a:prstGeom>
        </p:spPr>
      </p:pic>
      <p:sp>
        <p:nvSpPr>
          <p:cNvPr id="6" name="Title 5"/>
          <p:cNvSpPr>
            <a:spLocks noGrp="1"/>
          </p:cNvSpPr>
          <p:nvPr>
            <p:ph type="title"/>
          </p:nvPr>
        </p:nvSpPr>
        <p:spPr/>
        <p:txBody>
          <a:bodyPr/>
          <a:lstStyle/>
          <a:p>
            <a:r>
              <a:rPr lang="en-GB" b="1" dirty="0" err="1" smtClean="0">
                <a:solidFill>
                  <a:schemeClr val="bg1"/>
                </a:solidFill>
              </a:rPr>
              <a:t>Tasgau</a:t>
            </a:r>
            <a:r>
              <a:rPr lang="en-GB" b="1" dirty="0">
                <a:solidFill>
                  <a:schemeClr val="bg1"/>
                </a:solidFill>
              </a:rPr>
              <a:t> </a:t>
            </a:r>
            <a:r>
              <a:rPr lang="en-GB" b="1" dirty="0" err="1" smtClean="0">
                <a:solidFill>
                  <a:schemeClr val="bg1"/>
                </a:solidFill>
              </a:rPr>
              <a:t>Cyn-rhaglen</a:t>
            </a:r>
            <a:endParaRPr lang="en-GB" b="1" dirty="0">
              <a:solidFill>
                <a:schemeClr val="bg1"/>
              </a:solidFill>
            </a:endParaRPr>
          </a:p>
        </p:txBody>
      </p:sp>
    </p:spTree>
    <p:extLst>
      <p:ext uri="{BB962C8B-B14F-4D97-AF65-F5344CB8AC3E}">
        <p14:creationId xmlns:p14="http://schemas.microsoft.com/office/powerpoint/2010/main" val="23266572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b="-1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6A7F8-62AD-4F10-B568-B729E37A7892}"/>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E7DC2BDE-13AA-4982-8AED-D285A3CA1633}"/>
              </a:ext>
            </a:extLst>
          </p:cNvPr>
          <p:cNvSpPr>
            <a:spLocks noGrp="1"/>
          </p:cNvSpPr>
          <p:nvPr>
            <p:ph type="subTitle" idx="1"/>
          </p:nvPr>
        </p:nvSpPr>
        <p:spPr/>
        <p:txBody>
          <a:bodyPr/>
          <a:lstStyle/>
          <a:p>
            <a:r>
              <a:rPr lang="en-GB" dirty="0"/>
              <a:t>Next time…</a:t>
            </a:r>
          </a:p>
        </p:txBody>
      </p:sp>
      <p:pic>
        <p:nvPicPr>
          <p:cNvPr id="4" name="Picture 3">
            <a:extLst>
              <a:ext uri="{FF2B5EF4-FFF2-40B4-BE49-F238E27FC236}">
                <a16:creationId xmlns:a16="http://schemas.microsoft.com/office/drawing/2014/main" id="{EA644679-9742-45C7-9A2B-09C729F43966}"/>
              </a:ext>
            </a:extLst>
          </p:cNvPr>
          <p:cNvPicPr>
            <a:picLocks noChangeAspect="1"/>
          </p:cNvPicPr>
          <p:nvPr/>
        </p:nvPicPr>
        <p:blipFill>
          <a:blip r:embed="rId4"/>
          <a:stretch>
            <a:fillRect/>
          </a:stretch>
        </p:blipFill>
        <p:spPr>
          <a:xfrm>
            <a:off x="2196895" y="475328"/>
            <a:ext cx="8354424" cy="4476750"/>
          </a:xfrm>
          <a:prstGeom prst="rect">
            <a:avLst/>
          </a:prstGeom>
          <a:ln w="38100">
            <a:solidFill>
              <a:schemeClr val="tx2"/>
            </a:solidFill>
          </a:ln>
        </p:spPr>
      </p:pic>
      <p:pic>
        <p:nvPicPr>
          <p:cNvPr id="5" name="Picture 4">
            <a:extLst>
              <a:ext uri="{FF2B5EF4-FFF2-40B4-BE49-F238E27FC236}">
                <a16:creationId xmlns:a16="http://schemas.microsoft.com/office/drawing/2014/main" id="{331F50B9-15C4-4A08-9AE7-0132582936C2}"/>
              </a:ext>
            </a:extLst>
          </p:cNvPr>
          <p:cNvPicPr>
            <a:picLocks noChangeAspect="1"/>
          </p:cNvPicPr>
          <p:nvPr/>
        </p:nvPicPr>
        <p:blipFill>
          <a:blip r:embed="rId5"/>
          <a:stretch>
            <a:fillRect/>
          </a:stretch>
        </p:blipFill>
        <p:spPr>
          <a:xfrm>
            <a:off x="1" y="0"/>
            <a:ext cx="12778596" cy="6858000"/>
          </a:xfrm>
          <a:prstGeom prst="rect">
            <a:avLst/>
          </a:prstGeom>
        </p:spPr>
      </p:pic>
    </p:spTree>
    <p:extLst>
      <p:ext uri="{BB962C8B-B14F-4D97-AF65-F5344CB8AC3E}">
        <p14:creationId xmlns:p14="http://schemas.microsoft.com/office/powerpoint/2010/main" val="503144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12" ma:contentTypeDescription="Create a new document." ma:contentTypeScope="" ma:versionID="7614c0d39d68b11413b99ea6b15f897c">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322afc73339f979490dfcc2930f5f197"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AutoTags" minOccurs="0"/>
                <xsd:element ref="ns2:MediaServiceLocation" minOccurs="0"/>
                <xsd:element ref="ns2:MediaServiceGenerationTime" minOccurs="0"/>
                <xsd:element ref="ns2:MediaServiceEventHashCode"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AE3CD18-A766-4C10-B761-05E23BC1CE8E}">
  <ds:schemaRef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92c24619-d6d5-42cf-b618-23d930ad9f20"/>
    <ds:schemaRef ds:uri="http://schemas.microsoft.com/office/2006/documentManagement/types"/>
    <ds:schemaRef ds:uri="8ee9550b-f5f4-4dde-bce5-39f4ba45c2f1"/>
    <ds:schemaRef ds:uri="http://www.w3.org/XML/1998/namespace"/>
  </ds:schemaRefs>
</ds:datastoreItem>
</file>

<file path=customXml/itemProps2.xml><?xml version="1.0" encoding="utf-8"?>
<ds:datastoreItem xmlns:ds="http://schemas.openxmlformats.org/officeDocument/2006/customXml" ds:itemID="{9EC793D8-93D6-4CDB-B110-C1384CB96B8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D3CC38F-1C2C-4CE2-ABF1-BFF846D7CFE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1937</TotalTime>
  <Words>1912</Words>
  <Application>Microsoft Office PowerPoint</Application>
  <PresentationFormat>Widescreen</PresentationFormat>
  <Paragraphs>148</Paragraphs>
  <Slides>17</Slides>
  <Notes>15</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17</vt:i4>
      </vt:variant>
    </vt:vector>
  </HeadingPairs>
  <TitlesOfParts>
    <vt:vector size="27" baseType="lpstr">
      <vt:lpstr>Arial</vt:lpstr>
      <vt:lpstr>Bradley Hand ITC</vt:lpstr>
      <vt:lpstr>Calibri</vt:lpstr>
      <vt:lpstr>Calibri Light</vt:lpstr>
      <vt:lpstr>Comic Sans MS</vt:lpstr>
      <vt:lpstr>Harrington</vt:lpstr>
      <vt:lpstr>Ink Free</vt:lpstr>
      <vt:lpstr>Office Theme</vt:lpstr>
      <vt:lpstr>1_Office Theme</vt:lpstr>
      <vt:lpstr>2_Office Theme</vt:lpstr>
      <vt:lpstr>Sesiwn 1 Tiwtor Personol</vt:lpstr>
      <vt:lpstr>PowerPoint Presentation</vt:lpstr>
      <vt:lpstr>PowerPoint Presentation</vt:lpstr>
      <vt:lpstr>PowerPoint Presentation</vt:lpstr>
      <vt:lpstr>PowerPoint Presentation</vt:lpstr>
      <vt:lpstr>Amserlen (neges Moodle wrth Dave Stacey)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Tasgau Cyn-rhaglen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Julia Holloway</dc:creator>
  <cp:lastModifiedBy>Nanna Ryder</cp:lastModifiedBy>
  <cp:revision>63</cp:revision>
  <dcterms:created xsi:type="dcterms:W3CDTF">2020-08-04T14:45:21Z</dcterms:created>
  <dcterms:modified xsi:type="dcterms:W3CDTF">2020-10-02T12:32:29Z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