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60"/>
  </p:notesMasterIdLst>
  <p:handoutMasterIdLst>
    <p:handoutMasterId r:id="rId61"/>
  </p:handoutMasterIdLst>
  <p:sldIdLst>
    <p:sldId id="264" r:id="rId5"/>
    <p:sldId id="291" r:id="rId6"/>
    <p:sldId id="265" r:id="rId7"/>
    <p:sldId id="292" r:id="rId8"/>
    <p:sldId id="293" r:id="rId9"/>
    <p:sldId id="294" r:id="rId10"/>
    <p:sldId id="295" r:id="rId11"/>
    <p:sldId id="296" r:id="rId12"/>
    <p:sldId id="266" r:id="rId13"/>
    <p:sldId id="267" r:id="rId14"/>
    <p:sldId id="268" r:id="rId15"/>
    <p:sldId id="304" r:id="rId16"/>
    <p:sldId id="269" r:id="rId17"/>
    <p:sldId id="318" r:id="rId18"/>
    <p:sldId id="323" r:id="rId19"/>
    <p:sldId id="305" r:id="rId20"/>
    <p:sldId id="270" r:id="rId21"/>
    <p:sldId id="271" r:id="rId22"/>
    <p:sldId id="272" r:id="rId23"/>
    <p:sldId id="274" r:id="rId24"/>
    <p:sldId id="307" r:id="rId25"/>
    <p:sldId id="308" r:id="rId26"/>
    <p:sldId id="309" r:id="rId27"/>
    <p:sldId id="275" r:id="rId28"/>
    <p:sldId id="276" r:id="rId29"/>
    <p:sldId id="277" r:id="rId30"/>
    <p:sldId id="278" r:id="rId31"/>
    <p:sldId id="279" r:id="rId32"/>
    <p:sldId id="280" r:id="rId33"/>
    <p:sldId id="281" r:id="rId34"/>
    <p:sldId id="319" r:id="rId35"/>
    <p:sldId id="324" r:id="rId36"/>
    <p:sldId id="282" r:id="rId37"/>
    <p:sldId id="320" r:id="rId38"/>
    <p:sldId id="310" r:id="rId39"/>
    <p:sldId id="283" r:id="rId40"/>
    <p:sldId id="284" r:id="rId41"/>
    <p:sldId id="316" r:id="rId42"/>
    <p:sldId id="285" r:id="rId43"/>
    <p:sldId id="313" r:id="rId44"/>
    <p:sldId id="314" r:id="rId45"/>
    <p:sldId id="321" r:id="rId46"/>
    <p:sldId id="328" r:id="rId47"/>
    <p:sldId id="329" r:id="rId48"/>
    <p:sldId id="330" r:id="rId49"/>
    <p:sldId id="315" r:id="rId50"/>
    <p:sldId id="322" r:id="rId51"/>
    <p:sldId id="325" r:id="rId52"/>
    <p:sldId id="326" r:id="rId53"/>
    <p:sldId id="327" r:id="rId54"/>
    <p:sldId id="317" r:id="rId55"/>
    <p:sldId id="299" r:id="rId56"/>
    <p:sldId id="300" r:id="rId57"/>
    <p:sldId id="287" r:id="rId58"/>
    <p:sldId id="288" r:id="rId5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18A1ED-3450-47E2-AA17-531686845197}" v="41" dt="2025-01-10T12:49:43.6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6408"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5031B3-7F35-4CE0-8DA0-AF3E69781A32}"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C7F91B0D-BEB2-4846-AE22-CA19681F7CC6}">
      <dgm:prSet custT="1"/>
      <dgm:spPr/>
      <dgm:t>
        <a:bodyPr/>
        <a:lstStyle/>
        <a:p>
          <a:r>
            <a:rPr lang="en-GB" sz="1800" dirty="0">
              <a:solidFill>
                <a:schemeClr val="tx1"/>
              </a:solidFill>
            </a:rPr>
            <a:t>In 2019: United Nations estimated that nearly 69 million people worldwide have been forcibly displaced by violence and conflict, the highest number since World War II. </a:t>
          </a:r>
          <a:endParaRPr lang="en-US" sz="1800" dirty="0">
            <a:solidFill>
              <a:schemeClr val="tx1"/>
            </a:solidFill>
          </a:endParaRPr>
        </a:p>
      </dgm:t>
    </dgm:pt>
    <dgm:pt modelId="{D6609A7D-8057-4D70-8626-68743FE1B040}" type="parTrans" cxnId="{BC33B76F-DD40-477F-98FD-C7C7E03D7241}">
      <dgm:prSet/>
      <dgm:spPr/>
      <dgm:t>
        <a:bodyPr/>
        <a:lstStyle/>
        <a:p>
          <a:endParaRPr lang="en-US"/>
        </a:p>
      </dgm:t>
    </dgm:pt>
    <dgm:pt modelId="{48F563AC-CCA2-4764-AC21-1FC2EF06AFC4}" type="sibTrans" cxnId="{BC33B76F-DD40-477F-98FD-C7C7E03D7241}">
      <dgm:prSet/>
      <dgm:spPr/>
      <dgm:t>
        <a:bodyPr/>
        <a:lstStyle/>
        <a:p>
          <a:endParaRPr lang="en-US"/>
        </a:p>
      </dgm:t>
    </dgm:pt>
    <dgm:pt modelId="{F13D9806-1C1F-45E2-867F-74F0A9002E2D}">
      <dgm:prSet custT="1"/>
      <dgm:spPr/>
      <dgm:t>
        <a:bodyPr/>
        <a:lstStyle/>
        <a:p>
          <a:r>
            <a:rPr lang="en-GB" sz="1800" dirty="0">
              <a:solidFill>
                <a:schemeClr val="tx1"/>
              </a:solidFill>
            </a:rPr>
            <a:t>In 2020: The United Nations Refugee Agency (UNHCR) estimated that at the end of 2020 more than 82.4 million people were forcibly displaced worldwide Mid-2021: UNHCR estimates that global forced displacement has surpassed 84 million at mid-2021. </a:t>
          </a:r>
          <a:endParaRPr lang="en-US" sz="1800" dirty="0">
            <a:solidFill>
              <a:schemeClr val="tx1"/>
            </a:solidFill>
          </a:endParaRPr>
        </a:p>
      </dgm:t>
    </dgm:pt>
    <dgm:pt modelId="{ED88430A-CD44-43D4-A283-86138F5828B3}" type="parTrans" cxnId="{DC80515E-D612-4094-866E-D01BCA0FAAE9}">
      <dgm:prSet/>
      <dgm:spPr/>
      <dgm:t>
        <a:bodyPr/>
        <a:lstStyle/>
        <a:p>
          <a:endParaRPr lang="en-US"/>
        </a:p>
      </dgm:t>
    </dgm:pt>
    <dgm:pt modelId="{AFCB4CA2-8494-476B-A322-0DC535A36CCE}" type="sibTrans" cxnId="{DC80515E-D612-4094-866E-D01BCA0FAAE9}">
      <dgm:prSet/>
      <dgm:spPr/>
      <dgm:t>
        <a:bodyPr/>
        <a:lstStyle/>
        <a:p>
          <a:endParaRPr lang="en-US"/>
        </a:p>
      </dgm:t>
    </dgm:pt>
    <dgm:pt modelId="{651C4EDA-2468-410D-9AE0-135DE0FCCDA4}">
      <dgm:prSet custT="1"/>
      <dgm:spPr/>
      <dgm:t>
        <a:bodyPr/>
        <a:lstStyle/>
        <a:p>
          <a:r>
            <a:rPr lang="en-GB" sz="1800" b="0" i="0" dirty="0">
              <a:solidFill>
                <a:schemeClr val="tx1"/>
              </a:solidFill>
            </a:rPr>
            <a:t>At the end of 2023, an estimated 117.3 million people worldwide were forcibly displaced due to persecution, conflict, violence, human rights violations and events seriously disturbing the public order. Based on operational data, UNHCR estimates that forced displacement has continued to increase in the first four months of 2024 and </a:t>
          </a:r>
          <a:r>
            <a:rPr lang="en-GB" sz="1800" b="1" i="0" dirty="0">
              <a:solidFill>
                <a:schemeClr val="tx1"/>
              </a:solidFill>
            </a:rPr>
            <a:t>by the end of April 2024 is likely to have exceeded 120 million.</a:t>
          </a:r>
          <a:endParaRPr lang="en-US" sz="1800" dirty="0">
            <a:solidFill>
              <a:schemeClr val="tx1"/>
            </a:solidFill>
          </a:endParaRPr>
        </a:p>
      </dgm:t>
    </dgm:pt>
    <dgm:pt modelId="{E1BF5698-19BE-43F0-BF34-0C52F843C035}" type="parTrans" cxnId="{619FE22D-D1D2-4246-90C2-39E63A3D3ADF}">
      <dgm:prSet/>
      <dgm:spPr/>
      <dgm:t>
        <a:bodyPr/>
        <a:lstStyle/>
        <a:p>
          <a:endParaRPr lang="en-US"/>
        </a:p>
      </dgm:t>
    </dgm:pt>
    <dgm:pt modelId="{BA4762B3-6C5D-4E31-95C5-FA37ACD9EBFF}" type="sibTrans" cxnId="{619FE22D-D1D2-4246-90C2-39E63A3D3ADF}">
      <dgm:prSet/>
      <dgm:spPr/>
      <dgm:t>
        <a:bodyPr/>
        <a:lstStyle/>
        <a:p>
          <a:endParaRPr lang="en-US"/>
        </a:p>
      </dgm:t>
    </dgm:pt>
    <dgm:pt modelId="{02D7469A-934D-4ACE-9FDB-FF994F7B667F}" type="pres">
      <dgm:prSet presAssocID="{935031B3-7F35-4CE0-8DA0-AF3E69781A32}" presName="Name0" presStyleCnt="0">
        <dgm:presLayoutVars>
          <dgm:dir/>
          <dgm:animLvl val="lvl"/>
          <dgm:resizeHandles val="exact"/>
        </dgm:presLayoutVars>
      </dgm:prSet>
      <dgm:spPr/>
    </dgm:pt>
    <dgm:pt modelId="{DFF885AC-B24B-4B24-979B-779EE5CC979B}" type="pres">
      <dgm:prSet presAssocID="{651C4EDA-2468-410D-9AE0-135DE0FCCDA4}" presName="boxAndChildren" presStyleCnt="0"/>
      <dgm:spPr/>
    </dgm:pt>
    <dgm:pt modelId="{0DFC7564-9638-4C00-AC85-0F191215CDD1}" type="pres">
      <dgm:prSet presAssocID="{651C4EDA-2468-410D-9AE0-135DE0FCCDA4}" presName="parentTextBox" presStyleLbl="node1" presStyleIdx="0" presStyleCnt="3" custScaleY="147814"/>
      <dgm:spPr/>
    </dgm:pt>
    <dgm:pt modelId="{9539FFFA-4856-4BDE-9733-FFB602BC01C0}" type="pres">
      <dgm:prSet presAssocID="{AFCB4CA2-8494-476B-A322-0DC535A36CCE}" presName="sp" presStyleCnt="0"/>
      <dgm:spPr/>
    </dgm:pt>
    <dgm:pt modelId="{A190D98D-C5EB-4347-83CE-4BEEB6C45446}" type="pres">
      <dgm:prSet presAssocID="{F13D9806-1C1F-45E2-867F-74F0A9002E2D}" presName="arrowAndChildren" presStyleCnt="0"/>
      <dgm:spPr/>
    </dgm:pt>
    <dgm:pt modelId="{6AA71468-7F3F-40DF-94B2-518F289FD8FF}" type="pres">
      <dgm:prSet presAssocID="{F13D9806-1C1F-45E2-867F-74F0A9002E2D}" presName="parentTextArrow" presStyleLbl="node1" presStyleIdx="1" presStyleCnt="3"/>
      <dgm:spPr/>
    </dgm:pt>
    <dgm:pt modelId="{9987D0E5-3F2A-4918-8744-EE3CEA6DEA79}" type="pres">
      <dgm:prSet presAssocID="{48F563AC-CCA2-4764-AC21-1FC2EF06AFC4}" presName="sp" presStyleCnt="0"/>
      <dgm:spPr/>
    </dgm:pt>
    <dgm:pt modelId="{3F95EE5F-239A-486A-821F-4DA640C45CAE}" type="pres">
      <dgm:prSet presAssocID="{C7F91B0D-BEB2-4846-AE22-CA19681F7CC6}" presName="arrowAndChildren" presStyleCnt="0"/>
      <dgm:spPr/>
    </dgm:pt>
    <dgm:pt modelId="{5F1A0675-4F87-4316-8405-8EA3642FC71C}" type="pres">
      <dgm:prSet presAssocID="{C7F91B0D-BEB2-4846-AE22-CA19681F7CC6}" presName="parentTextArrow" presStyleLbl="node1" presStyleIdx="2" presStyleCnt="3"/>
      <dgm:spPr/>
    </dgm:pt>
  </dgm:ptLst>
  <dgm:cxnLst>
    <dgm:cxn modelId="{52251209-B78D-4DE4-8FF9-CA4727213173}" type="presOf" srcId="{F13D9806-1C1F-45E2-867F-74F0A9002E2D}" destId="{6AA71468-7F3F-40DF-94B2-518F289FD8FF}" srcOrd="0" destOrd="0" presId="urn:microsoft.com/office/officeart/2005/8/layout/process4"/>
    <dgm:cxn modelId="{619FE22D-D1D2-4246-90C2-39E63A3D3ADF}" srcId="{935031B3-7F35-4CE0-8DA0-AF3E69781A32}" destId="{651C4EDA-2468-410D-9AE0-135DE0FCCDA4}" srcOrd="2" destOrd="0" parTransId="{E1BF5698-19BE-43F0-BF34-0C52F843C035}" sibTransId="{BA4762B3-6C5D-4E31-95C5-FA37ACD9EBFF}"/>
    <dgm:cxn modelId="{DC80515E-D612-4094-866E-D01BCA0FAAE9}" srcId="{935031B3-7F35-4CE0-8DA0-AF3E69781A32}" destId="{F13D9806-1C1F-45E2-867F-74F0A9002E2D}" srcOrd="1" destOrd="0" parTransId="{ED88430A-CD44-43D4-A283-86138F5828B3}" sibTransId="{AFCB4CA2-8494-476B-A322-0DC535A36CCE}"/>
    <dgm:cxn modelId="{33F8AE60-78AE-4D4C-947A-BC1B4CE53A93}" type="presOf" srcId="{C7F91B0D-BEB2-4846-AE22-CA19681F7CC6}" destId="{5F1A0675-4F87-4316-8405-8EA3642FC71C}" srcOrd="0" destOrd="0" presId="urn:microsoft.com/office/officeart/2005/8/layout/process4"/>
    <dgm:cxn modelId="{BC33B76F-DD40-477F-98FD-C7C7E03D7241}" srcId="{935031B3-7F35-4CE0-8DA0-AF3E69781A32}" destId="{C7F91B0D-BEB2-4846-AE22-CA19681F7CC6}" srcOrd="0" destOrd="0" parTransId="{D6609A7D-8057-4D70-8626-68743FE1B040}" sibTransId="{48F563AC-CCA2-4764-AC21-1FC2EF06AFC4}"/>
    <dgm:cxn modelId="{95EA3DD3-9281-4FFB-A653-C19A514E1AF4}" type="presOf" srcId="{935031B3-7F35-4CE0-8DA0-AF3E69781A32}" destId="{02D7469A-934D-4ACE-9FDB-FF994F7B667F}" srcOrd="0" destOrd="0" presId="urn:microsoft.com/office/officeart/2005/8/layout/process4"/>
    <dgm:cxn modelId="{E49177E8-300E-43E1-AA4E-9CEFCDE846D1}" type="presOf" srcId="{651C4EDA-2468-410D-9AE0-135DE0FCCDA4}" destId="{0DFC7564-9638-4C00-AC85-0F191215CDD1}" srcOrd="0" destOrd="0" presId="urn:microsoft.com/office/officeart/2005/8/layout/process4"/>
    <dgm:cxn modelId="{3D306446-42DD-4C27-B358-642F69813E5C}" type="presParOf" srcId="{02D7469A-934D-4ACE-9FDB-FF994F7B667F}" destId="{DFF885AC-B24B-4B24-979B-779EE5CC979B}" srcOrd="0" destOrd="0" presId="urn:microsoft.com/office/officeart/2005/8/layout/process4"/>
    <dgm:cxn modelId="{42F6934E-FD2A-48A4-8AC9-3B585D239209}" type="presParOf" srcId="{DFF885AC-B24B-4B24-979B-779EE5CC979B}" destId="{0DFC7564-9638-4C00-AC85-0F191215CDD1}" srcOrd="0" destOrd="0" presId="urn:microsoft.com/office/officeart/2005/8/layout/process4"/>
    <dgm:cxn modelId="{FCC21FE7-11E3-4447-99F0-8EAF92E3E8E2}" type="presParOf" srcId="{02D7469A-934D-4ACE-9FDB-FF994F7B667F}" destId="{9539FFFA-4856-4BDE-9733-FFB602BC01C0}" srcOrd="1" destOrd="0" presId="urn:microsoft.com/office/officeart/2005/8/layout/process4"/>
    <dgm:cxn modelId="{20BF5FD7-1B92-4735-AE7C-3DE4B351B710}" type="presParOf" srcId="{02D7469A-934D-4ACE-9FDB-FF994F7B667F}" destId="{A190D98D-C5EB-4347-83CE-4BEEB6C45446}" srcOrd="2" destOrd="0" presId="urn:microsoft.com/office/officeart/2005/8/layout/process4"/>
    <dgm:cxn modelId="{64D0E9C0-660E-42C3-BBD6-23E0311C530D}" type="presParOf" srcId="{A190D98D-C5EB-4347-83CE-4BEEB6C45446}" destId="{6AA71468-7F3F-40DF-94B2-518F289FD8FF}" srcOrd="0" destOrd="0" presId="urn:microsoft.com/office/officeart/2005/8/layout/process4"/>
    <dgm:cxn modelId="{B44F8428-9228-42C9-AF9E-E33003E9F108}" type="presParOf" srcId="{02D7469A-934D-4ACE-9FDB-FF994F7B667F}" destId="{9987D0E5-3F2A-4918-8744-EE3CEA6DEA79}" srcOrd="3" destOrd="0" presId="urn:microsoft.com/office/officeart/2005/8/layout/process4"/>
    <dgm:cxn modelId="{2AB09B5A-E781-4451-895B-A0C815901A95}" type="presParOf" srcId="{02D7469A-934D-4ACE-9FDB-FF994F7B667F}" destId="{3F95EE5F-239A-486A-821F-4DA640C45CAE}" srcOrd="4" destOrd="0" presId="urn:microsoft.com/office/officeart/2005/8/layout/process4"/>
    <dgm:cxn modelId="{EAB125EE-8741-442E-BAB3-368FE2F709C2}" type="presParOf" srcId="{3F95EE5F-239A-486A-821F-4DA640C45CAE}" destId="{5F1A0675-4F87-4316-8405-8EA3642FC71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7AF593-77F6-45C6-8745-16657C4E3552}"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16F6AA1A-579B-4352-814C-CCC5C250118A}">
      <dgm:prSet/>
      <dgm:spPr/>
      <dgm:t>
        <a:bodyPr/>
        <a:lstStyle/>
        <a:p>
          <a:r>
            <a:rPr lang="en-GB" dirty="0">
              <a:solidFill>
                <a:schemeClr val="tx1"/>
              </a:solidFill>
            </a:rPr>
            <a:t>Research some initiatives put in place to promote mental wellbeing in PSS – what is currently available? </a:t>
          </a:r>
          <a:endParaRPr lang="en-US" dirty="0">
            <a:solidFill>
              <a:schemeClr val="tx1"/>
            </a:solidFill>
          </a:endParaRPr>
        </a:p>
      </dgm:t>
    </dgm:pt>
    <dgm:pt modelId="{5AA7911D-E613-405C-A4FC-5159DAD1DA51}" type="parTrans" cxnId="{05091145-A7B9-43A7-AA4B-EBD2A52550C4}">
      <dgm:prSet/>
      <dgm:spPr/>
      <dgm:t>
        <a:bodyPr/>
        <a:lstStyle/>
        <a:p>
          <a:endParaRPr lang="en-US"/>
        </a:p>
      </dgm:t>
    </dgm:pt>
    <dgm:pt modelId="{4576817D-8A68-435F-A184-A63D6BCADFD5}" type="sibTrans" cxnId="{05091145-A7B9-43A7-AA4B-EBD2A52550C4}">
      <dgm:prSet/>
      <dgm:spPr/>
      <dgm:t>
        <a:bodyPr/>
        <a:lstStyle/>
        <a:p>
          <a:endParaRPr lang="en-US"/>
        </a:p>
      </dgm:t>
    </dgm:pt>
    <dgm:pt modelId="{8FAD5B2C-1626-4F46-9BEF-8CFB84FDF2D7}">
      <dgm:prSet/>
      <dgm:spPr/>
      <dgm:t>
        <a:bodyPr/>
        <a:lstStyle/>
        <a:p>
          <a:r>
            <a:rPr lang="en-GB" dirty="0">
              <a:solidFill>
                <a:schemeClr val="tx1"/>
              </a:solidFill>
            </a:rPr>
            <a:t>Then consider this scenario: </a:t>
          </a:r>
          <a:endParaRPr lang="en-US" dirty="0">
            <a:solidFill>
              <a:schemeClr val="tx1"/>
            </a:solidFill>
          </a:endParaRPr>
        </a:p>
      </dgm:t>
    </dgm:pt>
    <dgm:pt modelId="{A8FD3283-06CB-4030-9530-CA78733FBBD3}" type="parTrans" cxnId="{87AB6E06-D606-46CD-AF3F-CE2EAB1BBE33}">
      <dgm:prSet/>
      <dgm:spPr/>
      <dgm:t>
        <a:bodyPr/>
        <a:lstStyle/>
        <a:p>
          <a:endParaRPr lang="en-US"/>
        </a:p>
      </dgm:t>
    </dgm:pt>
    <dgm:pt modelId="{BB0CF12F-6A1C-4795-BF66-E72730D78948}" type="sibTrans" cxnId="{87AB6E06-D606-46CD-AF3F-CE2EAB1BBE33}">
      <dgm:prSet/>
      <dgm:spPr/>
      <dgm:t>
        <a:bodyPr/>
        <a:lstStyle/>
        <a:p>
          <a:endParaRPr lang="en-US"/>
        </a:p>
      </dgm:t>
    </dgm:pt>
    <dgm:pt modelId="{7ED66803-E25F-4516-8ED1-3BB5B35F8DA0}">
      <dgm:prSet/>
      <dgm:spPr/>
      <dgm:t>
        <a:bodyPr/>
        <a:lstStyle/>
        <a:p>
          <a:r>
            <a:rPr lang="en-GB" dirty="0">
              <a:solidFill>
                <a:schemeClr val="tx1"/>
              </a:solidFill>
            </a:rPr>
            <a:t>You are working for a charity to promote and improve mental health and psychological wellbeing in PSS – what do you do? Who you try to help first? What/who do you prioritise? </a:t>
          </a:r>
          <a:endParaRPr lang="en-US" dirty="0">
            <a:solidFill>
              <a:schemeClr val="tx1"/>
            </a:solidFill>
          </a:endParaRPr>
        </a:p>
      </dgm:t>
    </dgm:pt>
    <dgm:pt modelId="{08868204-18F4-49DF-ADE5-F6918FACD71C}" type="parTrans" cxnId="{1E4B0BD9-F47E-4CFE-88DC-A7F871FD44DF}">
      <dgm:prSet/>
      <dgm:spPr/>
      <dgm:t>
        <a:bodyPr/>
        <a:lstStyle/>
        <a:p>
          <a:endParaRPr lang="en-US"/>
        </a:p>
      </dgm:t>
    </dgm:pt>
    <dgm:pt modelId="{01DA96F8-6C53-47C9-A414-EDFB4FF4A5E2}" type="sibTrans" cxnId="{1E4B0BD9-F47E-4CFE-88DC-A7F871FD44DF}">
      <dgm:prSet/>
      <dgm:spPr/>
      <dgm:t>
        <a:bodyPr/>
        <a:lstStyle/>
        <a:p>
          <a:endParaRPr lang="en-US"/>
        </a:p>
      </dgm:t>
    </dgm:pt>
    <dgm:pt modelId="{D2B1842A-AFC0-4AB6-99BF-2739273B48BB}" type="pres">
      <dgm:prSet presAssocID="{257AF593-77F6-45C6-8745-16657C4E3552}" presName="Name0" presStyleCnt="0">
        <dgm:presLayoutVars>
          <dgm:dir/>
          <dgm:animLvl val="lvl"/>
          <dgm:resizeHandles val="exact"/>
        </dgm:presLayoutVars>
      </dgm:prSet>
      <dgm:spPr/>
    </dgm:pt>
    <dgm:pt modelId="{778C1F14-2217-4876-8826-400AB89F7F48}" type="pres">
      <dgm:prSet presAssocID="{7ED66803-E25F-4516-8ED1-3BB5B35F8DA0}" presName="boxAndChildren" presStyleCnt="0"/>
      <dgm:spPr/>
    </dgm:pt>
    <dgm:pt modelId="{76769A06-4CFB-450D-8BBF-67DDADB7C6CD}" type="pres">
      <dgm:prSet presAssocID="{7ED66803-E25F-4516-8ED1-3BB5B35F8DA0}" presName="parentTextBox" presStyleLbl="node1" presStyleIdx="0" presStyleCnt="3"/>
      <dgm:spPr/>
    </dgm:pt>
    <dgm:pt modelId="{A1604FAF-D75B-45F5-8DF5-2DF30941808F}" type="pres">
      <dgm:prSet presAssocID="{BB0CF12F-6A1C-4795-BF66-E72730D78948}" presName="sp" presStyleCnt="0"/>
      <dgm:spPr/>
    </dgm:pt>
    <dgm:pt modelId="{FD9EC1CE-412D-4380-BC39-FD3A42AE8572}" type="pres">
      <dgm:prSet presAssocID="{8FAD5B2C-1626-4F46-9BEF-8CFB84FDF2D7}" presName="arrowAndChildren" presStyleCnt="0"/>
      <dgm:spPr/>
    </dgm:pt>
    <dgm:pt modelId="{2330C0E7-B263-4A9E-93B8-C66E97DC9B98}" type="pres">
      <dgm:prSet presAssocID="{8FAD5B2C-1626-4F46-9BEF-8CFB84FDF2D7}" presName="parentTextArrow" presStyleLbl="node1" presStyleIdx="1" presStyleCnt="3"/>
      <dgm:spPr/>
    </dgm:pt>
    <dgm:pt modelId="{2E404D23-1EE4-4B55-AC57-F6364A2F7AC4}" type="pres">
      <dgm:prSet presAssocID="{4576817D-8A68-435F-A184-A63D6BCADFD5}" presName="sp" presStyleCnt="0"/>
      <dgm:spPr/>
    </dgm:pt>
    <dgm:pt modelId="{932003C9-6DB7-4797-BA27-711E3B57CEF3}" type="pres">
      <dgm:prSet presAssocID="{16F6AA1A-579B-4352-814C-CCC5C250118A}" presName="arrowAndChildren" presStyleCnt="0"/>
      <dgm:spPr/>
    </dgm:pt>
    <dgm:pt modelId="{A788541D-0BA0-4A90-BA0E-5FF24F0DDCE4}" type="pres">
      <dgm:prSet presAssocID="{16F6AA1A-579B-4352-814C-CCC5C250118A}" presName="parentTextArrow" presStyleLbl="node1" presStyleIdx="2" presStyleCnt="3"/>
      <dgm:spPr/>
    </dgm:pt>
  </dgm:ptLst>
  <dgm:cxnLst>
    <dgm:cxn modelId="{66249301-C2FC-4EF2-82AB-210C5A4BA982}" type="presOf" srcId="{7ED66803-E25F-4516-8ED1-3BB5B35F8DA0}" destId="{76769A06-4CFB-450D-8BBF-67DDADB7C6CD}" srcOrd="0" destOrd="0" presId="urn:microsoft.com/office/officeart/2005/8/layout/process4"/>
    <dgm:cxn modelId="{87AB6E06-D606-46CD-AF3F-CE2EAB1BBE33}" srcId="{257AF593-77F6-45C6-8745-16657C4E3552}" destId="{8FAD5B2C-1626-4F46-9BEF-8CFB84FDF2D7}" srcOrd="1" destOrd="0" parTransId="{A8FD3283-06CB-4030-9530-CA78733FBBD3}" sibTransId="{BB0CF12F-6A1C-4795-BF66-E72730D78948}"/>
    <dgm:cxn modelId="{05091145-A7B9-43A7-AA4B-EBD2A52550C4}" srcId="{257AF593-77F6-45C6-8745-16657C4E3552}" destId="{16F6AA1A-579B-4352-814C-CCC5C250118A}" srcOrd="0" destOrd="0" parTransId="{5AA7911D-E613-405C-A4FC-5159DAD1DA51}" sibTransId="{4576817D-8A68-435F-A184-A63D6BCADFD5}"/>
    <dgm:cxn modelId="{7A279365-8DF1-4F3E-BC30-BCD0B96ECB47}" type="presOf" srcId="{16F6AA1A-579B-4352-814C-CCC5C250118A}" destId="{A788541D-0BA0-4A90-BA0E-5FF24F0DDCE4}" srcOrd="0" destOrd="0" presId="urn:microsoft.com/office/officeart/2005/8/layout/process4"/>
    <dgm:cxn modelId="{352ED16B-46EF-4115-BFAB-3AE39FD9F201}" type="presOf" srcId="{8FAD5B2C-1626-4F46-9BEF-8CFB84FDF2D7}" destId="{2330C0E7-B263-4A9E-93B8-C66E97DC9B98}" srcOrd="0" destOrd="0" presId="urn:microsoft.com/office/officeart/2005/8/layout/process4"/>
    <dgm:cxn modelId="{A0F7B9C5-6EB6-4FEB-91E3-6E214C7988A6}" type="presOf" srcId="{257AF593-77F6-45C6-8745-16657C4E3552}" destId="{D2B1842A-AFC0-4AB6-99BF-2739273B48BB}" srcOrd="0" destOrd="0" presId="urn:microsoft.com/office/officeart/2005/8/layout/process4"/>
    <dgm:cxn modelId="{1E4B0BD9-F47E-4CFE-88DC-A7F871FD44DF}" srcId="{257AF593-77F6-45C6-8745-16657C4E3552}" destId="{7ED66803-E25F-4516-8ED1-3BB5B35F8DA0}" srcOrd="2" destOrd="0" parTransId="{08868204-18F4-49DF-ADE5-F6918FACD71C}" sibTransId="{01DA96F8-6C53-47C9-A414-EDFB4FF4A5E2}"/>
    <dgm:cxn modelId="{44E425AC-3F6C-4361-8C36-1823A41B73EF}" type="presParOf" srcId="{D2B1842A-AFC0-4AB6-99BF-2739273B48BB}" destId="{778C1F14-2217-4876-8826-400AB89F7F48}" srcOrd="0" destOrd="0" presId="urn:microsoft.com/office/officeart/2005/8/layout/process4"/>
    <dgm:cxn modelId="{248B1303-FF63-4E08-88CA-414D989243B4}" type="presParOf" srcId="{778C1F14-2217-4876-8826-400AB89F7F48}" destId="{76769A06-4CFB-450D-8BBF-67DDADB7C6CD}" srcOrd="0" destOrd="0" presId="urn:microsoft.com/office/officeart/2005/8/layout/process4"/>
    <dgm:cxn modelId="{EF261517-7596-4139-9DF5-0BF01C5A7F38}" type="presParOf" srcId="{D2B1842A-AFC0-4AB6-99BF-2739273B48BB}" destId="{A1604FAF-D75B-45F5-8DF5-2DF30941808F}" srcOrd="1" destOrd="0" presId="urn:microsoft.com/office/officeart/2005/8/layout/process4"/>
    <dgm:cxn modelId="{C3FBCC5C-28D7-4315-BC6A-FE52464C0592}" type="presParOf" srcId="{D2B1842A-AFC0-4AB6-99BF-2739273B48BB}" destId="{FD9EC1CE-412D-4380-BC39-FD3A42AE8572}" srcOrd="2" destOrd="0" presId="urn:microsoft.com/office/officeart/2005/8/layout/process4"/>
    <dgm:cxn modelId="{EC33E632-9941-42D1-8E15-33958AD23B6F}" type="presParOf" srcId="{FD9EC1CE-412D-4380-BC39-FD3A42AE8572}" destId="{2330C0E7-B263-4A9E-93B8-C66E97DC9B98}" srcOrd="0" destOrd="0" presId="urn:microsoft.com/office/officeart/2005/8/layout/process4"/>
    <dgm:cxn modelId="{0ACD957C-EF07-4101-9A69-C7ABE0117234}" type="presParOf" srcId="{D2B1842A-AFC0-4AB6-99BF-2739273B48BB}" destId="{2E404D23-1EE4-4B55-AC57-F6364A2F7AC4}" srcOrd="3" destOrd="0" presId="urn:microsoft.com/office/officeart/2005/8/layout/process4"/>
    <dgm:cxn modelId="{C984C90F-E675-40E3-99B5-E5A7D0E058E7}" type="presParOf" srcId="{D2B1842A-AFC0-4AB6-99BF-2739273B48BB}" destId="{932003C9-6DB7-4797-BA27-711E3B57CEF3}" srcOrd="4" destOrd="0" presId="urn:microsoft.com/office/officeart/2005/8/layout/process4"/>
    <dgm:cxn modelId="{9D0FFAA4-7670-4261-931C-5BA06C873727}" type="presParOf" srcId="{932003C9-6DB7-4797-BA27-711E3B57CEF3}" destId="{A788541D-0BA0-4A90-BA0E-5FF24F0DDCE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E989D9-C9BA-4636-B04C-9F3CB8341469}"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18AD6C3A-D1F8-4735-BF20-8B7DED5F5464}">
      <dgm:prSet/>
      <dgm:spPr/>
      <dgm:t>
        <a:bodyPr/>
        <a:lstStyle/>
        <a:p>
          <a:r>
            <a:rPr lang="en-GB"/>
            <a:t>“You have to understand, that no one would put their children in a boat unless the sea is safer than the land,”  </a:t>
          </a:r>
          <a:endParaRPr lang="en-US"/>
        </a:p>
      </dgm:t>
    </dgm:pt>
    <dgm:pt modelId="{7528784E-CF57-46C5-B2D4-43C3C105EE40}" type="parTrans" cxnId="{FB4B6709-7765-4748-BAD4-D38BAEEAA7D2}">
      <dgm:prSet/>
      <dgm:spPr/>
      <dgm:t>
        <a:bodyPr/>
        <a:lstStyle/>
        <a:p>
          <a:endParaRPr lang="en-US"/>
        </a:p>
      </dgm:t>
    </dgm:pt>
    <dgm:pt modelId="{1968EE76-2059-4D20-BFAA-F9C1203F6F49}" type="sibTrans" cxnId="{FB4B6709-7765-4748-BAD4-D38BAEEAA7D2}">
      <dgm:prSet/>
      <dgm:spPr/>
      <dgm:t>
        <a:bodyPr/>
        <a:lstStyle/>
        <a:p>
          <a:endParaRPr lang="en-US"/>
        </a:p>
      </dgm:t>
    </dgm:pt>
    <dgm:pt modelId="{FF6C636E-2EA9-46C4-824D-A55A2269ECA2}">
      <dgm:prSet/>
      <dgm:spPr/>
      <dgm:t>
        <a:bodyPr/>
        <a:lstStyle/>
        <a:p>
          <a:r>
            <a:rPr lang="en-GB" dirty="0"/>
            <a:t>British-Somali poet </a:t>
          </a:r>
          <a:r>
            <a:rPr lang="en-GB" dirty="0" err="1"/>
            <a:t>Warsan</a:t>
          </a:r>
          <a:r>
            <a:rPr lang="en-GB" dirty="0"/>
            <a:t> Shir </a:t>
          </a:r>
          <a:endParaRPr lang="en-US" dirty="0"/>
        </a:p>
      </dgm:t>
    </dgm:pt>
    <dgm:pt modelId="{B903E8DC-CDC9-43B7-A286-99AC0ADF0045}" type="parTrans" cxnId="{0471767A-6BF1-48D3-BA67-D152B43A3BED}">
      <dgm:prSet/>
      <dgm:spPr/>
      <dgm:t>
        <a:bodyPr/>
        <a:lstStyle/>
        <a:p>
          <a:endParaRPr lang="en-US"/>
        </a:p>
      </dgm:t>
    </dgm:pt>
    <dgm:pt modelId="{8E83A7B2-8F57-45F4-8BC5-44987C247BC4}" type="sibTrans" cxnId="{0471767A-6BF1-48D3-BA67-D152B43A3BED}">
      <dgm:prSet/>
      <dgm:spPr/>
      <dgm:t>
        <a:bodyPr/>
        <a:lstStyle/>
        <a:p>
          <a:endParaRPr lang="en-US"/>
        </a:p>
      </dgm:t>
    </dgm:pt>
    <dgm:pt modelId="{785B91FA-7F92-45F4-8865-8F3DF6041F50}" type="pres">
      <dgm:prSet presAssocID="{73E989D9-C9BA-4636-B04C-9F3CB8341469}" presName="root" presStyleCnt="0">
        <dgm:presLayoutVars>
          <dgm:dir/>
          <dgm:resizeHandles val="exact"/>
        </dgm:presLayoutVars>
      </dgm:prSet>
      <dgm:spPr/>
    </dgm:pt>
    <dgm:pt modelId="{1704C085-BF8D-4B89-86B3-412B3335062B}" type="pres">
      <dgm:prSet presAssocID="{18AD6C3A-D1F8-4735-BF20-8B7DED5F5464}" presName="compNode" presStyleCnt="0"/>
      <dgm:spPr/>
    </dgm:pt>
    <dgm:pt modelId="{09C32BDF-6237-4173-A3FC-0F2B0D31C42A}" type="pres">
      <dgm:prSet presAssocID="{18AD6C3A-D1F8-4735-BF20-8B7DED5F546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ilboat"/>
        </a:ext>
      </dgm:extLst>
    </dgm:pt>
    <dgm:pt modelId="{2B20D118-3E71-4EA0-AF05-D4EA703FA0A8}" type="pres">
      <dgm:prSet presAssocID="{18AD6C3A-D1F8-4735-BF20-8B7DED5F5464}" presName="spaceRect" presStyleCnt="0"/>
      <dgm:spPr/>
    </dgm:pt>
    <dgm:pt modelId="{603635CD-44EF-42BB-9061-1567E43F186F}" type="pres">
      <dgm:prSet presAssocID="{18AD6C3A-D1F8-4735-BF20-8B7DED5F5464}" presName="textRect" presStyleLbl="revTx" presStyleIdx="0" presStyleCnt="2">
        <dgm:presLayoutVars>
          <dgm:chMax val="1"/>
          <dgm:chPref val="1"/>
        </dgm:presLayoutVars>
      </dgm:prSet>
      <dgm:spPr/>
    </dgm:pt>
    <dgm:pt modelId="{175FEEB3-1603-4ABA-944B-A6AD2A711BAE}" type="pres">
      <dgm:prSet presAssocID="{1968EE76-2059-4D20-BFAA-F9C1203F6F49}" presName="sibTrans" presStyleCnt="0"/>
      <dgm:spPr/>
    </dgm:pt>
    <dgm:pt modelId="{E017EDAE-12AE-4A26-BA7E-FB3750FF09B1}" type="pres">
      <dgm:prSet presAssocID="{FF6C636E-2EA9-46C4-824D-A55A2269ECA2}" presName="compNode" presStyleCnt="0"/>
      <dgm:spPr/>
    </dgm:pt>
    <dgm:pt modelId="{B4C5D4D4-1123-4ADF-8362-2676F809D80B}" type="pres">
      <dgm:prSet presAssocID="{FF6C636E-2EA9-46C4-824D-A55A2269ECA2}" presName="iconRect" presStyleLbl="node1" presStyleIdx="1" presStyleCnt="2" custScaleX="173026" custScaleY="186402"/>
      <dgm:spPr>
        <a:blipFill rotWithShape="1">
          <a:blip xmlns:r="http://schemas.openxmlformats.org/officeDocument/2006/relationships" r:embed="rId3"/>
          <a:srcRect/>
          <a:stretch>
            <a:fillRect l="-39000" r="-39000"/>
          </a:stretch>
        </a:blipFill>
        <a:ln>
          <a:solidFill>
            <a:schemeClr val="tx1"/>
          </a:solidFill>
        </a:ln>
      </dgm:spPr>
      <dgm:extLst>
        <a:ext uri="{E40237B7-FDA0-4F09-8148-C483321AD2D9}">
          <dgm14:cNvPr xmlns:dgm14="http://schemas.microsoft.com/office/drawing/2010/diagram" id="0" name="" descr="Cactus"/>
        </a:ext>
      </dgm:extLst>
    </dgm:pt>
    <dgm:pt modelId="{A610159E-2ADB-44A9-8778-FEF53DE8E788}" type="pres">
      <dgm:prSet presAssocID="{FF6C636E-2EA9-46C4-824D-A55A2269ECA2}" presName="spaceRect" presStyleCnt="0"/>
      <dgm:spPr/>
    </dgm:pt>
    <dgm:pt modelId="{4E9FB8C2-90F5-461B-91CD-3061FAE34868}" type="pres">
      <dgm:prSet presAssocID="{FF6C636E-2EA9-46C4-824D-A55A2269ECA2}" presName="textRect" presStyleLbl="revTx" presStyleIdx="1" presStyleCnt="2" custLinFactX="-16203" custLinFactY="8656" custLinFactNeighborX="-100000" custLinFactNeighborY="100000">
        <dgm:presLayoutVars>
          <dgm:chMax val="1"/>
          <dgm:chPref val="1"/>
        </dgm:presLayoutVars>
      </dgm:prSet>
      <dgm:spPr/>
    </dgm:pt>
  </dgm:ptLst>
  <dgm:cxnLst>
    <dgm:cxn modelId="{FB4B6709-7765-4748-BAD4-D38BAEEAA7D2}" srcId="{73E989D9-C9BA-4636-B04C-9F3CB8341469}" destId="{18AD6C3A-D1F8-4735-BF20-8B7DED5F5464}" srcOrd="0" destOrd="0" parTransId="{7528784E-CF57-46C5-B2D4-43C3C105EE40}" sibTransId="{1968EE76-2059-4D20-BFAA-F9C1203F6F49}"/>
    <dgm:cxn modelId="{A8EFA944-766B-42FF-B365-B31E788CC806}" type="presOf" srcId="{73E989D9-C9BA-4636-B04C-9F3CB8341469}" destId="{785B91FA-7F92-45F4-8865-8F3DF6041F50}" srcOrd="0" destOrd="0" presId="urn:microsoft.com/office/officeart/2018/2/layout/IconLabelList"/>
    <dgm:cxn modelId="{0471767A-6BF1-48D3-BA67-D152B43A3BED}" srcId="{73E989D9-C9BA-4636-B04C-9F3CB8341469}" destId="{FF6C636E-2EA9-46C4-824D-A55A2269ECA2}" srcOrd="1" destOrd="0" parTransId="{B903E8DC-CDC9-43B7-A286-99AC0ADF0045}" sibTransId="{8E83A7B2-8F57-45F4-8BC5-44987C247BC4}"/>
    <dgm:cxn modelId="{B4A6ABC2-1F65-41B0-B8C8-D996087B96AD}" type="presOf" srcId="{18AD6C3A-D1F8-4735-BF20-8B7DED5F5464}" destId="{603635CD-44EF-42BB-9061-1567E43F186F}" srcOrd="0" destOrd="0" presId="urn:microsoft.com/office/officeart/2018/2/layout/IconLabelList"/>
    <dgm:cxn modelId="{3C60A9F4-6D6E-4340-B7CE-8A84FAE38570}" type="presOf" srcId="{FF6C636E-2EA9-46C4-824D-A55A2269ECA2}" destId="{4E9FB8C2-90F5-461B-91CD-3061FAE34868}" srcOrd="0" destOrd="0" presId="urn:microsoft.com/office/officeart/2018/2/layout/IconLabelList"/>
    <dgm:cxn modelId="{CECB0691-D4AD-4003-B406-91E683B7C9D3}" type="presParOf" srcId="{785B91FA-7F92-45F4-8865-8F3DF6041F50}" destId="{1704C085-BF8D-4B89-86B3-412B3335062B}" srcOrd="0" destOrd="0" presId="urn:microsoft.com/office/officeart/2018/2/layout/IconLabelList"/>
    <dgm:cxn modelId="{F9ACDDE6-91C1-4C50-8749-CF806BE771D8}" type="presParOf" srcId="{1704C085-BF8D-4B89-86B3-412B3335062B}" destId="{09C32BDF-6237-4173-A3FC-0F2B0D31C42A}" srcOrd="0" destOrd="0" presId="urn:microsoft.com/office/officeart/2018/2/layout/IconLabelList"/>
    <dgm:cxn modelId="{3B4E4EE0-C78A-4663-86D1-43017C283C9A}" type="presParOf" srcId="{1704C085-BF8D-4B89-86B3-412B3335062B}" destId="{2B20D118-3E71-4EA0-AF05-D4EA703FA0A8}" srcOrd="1" destOrd="0" presId="urn:microsoft.com/office/officeart/2018/2/layout/IconLabelList"/>
    <dgm:cxn modelId="{DA595850-E1A1-49D8-B3C6-2BE38E6B03DE}" type="presParOf" srcId="{1704C085-BF8D-4B89-86B3-412B3335062B}" destId="{603635CD-44EF-42BB-9061-1567E43F186F}" srcOrd="2" destOrd="0" presId="urn:microsoft.com/office/officeart/2018/2/layout/IconLabelList"/>
    <dgm:cxn modelId="{2E986096-6CA7-41C0-A64C-F0C68AD5537B}" type="presParOf" srcId="{785B91FA-7F92-45F4-8865-8F3DF6041F50}" destId="{175FEEB3-1603-4ABA-944B-A6AD2A711BAE}" srcOrd="1" destOrd="0" presId="urn:microsoft.com/office/officeart/2018/2/layout/IconLabelList"/>
    <dgm:cxn modelId="{09CF6A3E-C4B8-4D68-9E31-BFF986259EBD}" type="presParOf" srcId="{785B91FA-7F92-45F4-8865-8F3DF6041F50}" destId="{E017EDAE-12AE-4A26-BA7E-FB3750FF09B1}" srcOrd="2" destOrd="0" presId="urn:microsoft.com/office/officeart/2018/2/layout/IconLabelList"/>
    <dgm:cxn modelId="{9C796725-1083-43F3-B040-B9D67ADEA616}" type="presParOf" srcId="{E017EDAE-12AE-4A26-BA7E-FB3750FF09B1}" destId="{B4C5D4D4-1123-4ADF-8362-2676F809D80B}" srcOrd="0" destOrd="0" presId="urn:microsoft.com/office/officeart/2018/2/layout/IconLabelList"/>
    <dgm:cxn modelId="{CED2B3E2-2B49-4482-8241-21CD6C4EEED1}" type="presParOf" srcId="{E017EDAE-12AE-4A26-BA7E-FB3750FF09B1}" destId="{A610159E-2ADB-44A9-8778-FEF53DE8E788}" srcOrd="1" destOrd="0" presId="urn:microsoft.com/office/officeart/2018/2/layout/IconLabelList"/>
    <dgm:cxn modelId="{DD505791-C51C-40CE-BB45-2A8660523180}" type="presParOf" srcId="{E017EDAE-12AE-4A26-BA7E-FB3750FF09B1}" destId="{4E9FB8C2-90F5-461B-91CD-3061FAE3486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93C8D4-1459-4236-A94D-F5697329BA1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A7E3DAD-1D28-4B17-A0A2-201A7AC86D5C}">
      <dgm:prSet/>
      <dgm:spPr/>
      <dgm:t>
        <a:bodyPr/>
        <a:lstStyle/>
        <a:p>
          <a:r>
            <a:rPr lang="en-GB"/>
            <a:t>Consider this scenario, what do you do? </a:t>
          </a:r>
          <a:endParaRPr lang="en-US"/>
        </a:p>
      </dgm:t>
    </dgm:pt>
    <dgm:pt modelId="{08B09622-2C49-4ECB-BD9A-43CF759B1790}" type="parTrans" cxnId="{E01249AE-9C7A-4B28-B612-F30E39C63A9A}">
      <dgm:prSet/>
      <dgm:spPr/>
      <dgm:t>
        <a:bodyPr/>
        <a:lstStyle/>
        <a:p>
          <a:endParaRPr lang="en-US"/>
        </a:p>
      </dgm:t>
    </dgm:pt>
    <dgm:pt modelId="{895E3B8F-F531-415D-954C-378055A7A590}" type="sibTrans" cxnId="{E01249AE-9C7A-4B28-B612-F30E39C63A9A}">
      <dgm:prSet/>
      <dgm:spPr/>
      <dgm:t>
        <a:bodyPr/>
        <a:lstStyle/>
        <a:p>
          <a:endParaRPr lang="en-US"/>
        </a:p>
      </dgm:t>
    </dgm:pt>
    <dgm:pt modelId="{32DA2F53-4E8D-4139-8FAD-C34E4E230250}">
      <dgm:prSet/>
      <dgm:spPr/>
      <dgm:t>
        <a:bodyPr/>
        <a:lstStyle/>
        <a:p>
          <a:r>
            <a:rPr lang="en-GB"/>
            <a:t>You are fleeing a conflict zone.. Where do you go? </a:t>
          </a:r>
          <a:endParaRPr lang="en-US"/>
        </a:p>
      </dgm:t>
    </dgm:pt>
    <dgm:pt modelId="{0B641DF0-453E-49EF-9B46-3CF633D2DFDB}" type="parTrans" cxnId="{6ACAA517-9C85-4F6E-8332-BB34E59978A7}">
      <dgm:prSet/>
      <dgm:spPr/>
      <dgm:t>
        <a:bodyPr/>
        <a:lstStyle/>
        <a:p>
          <a:endParaRPr lang="en-US"/>
        </a:p>
      </dgm:t>
    </dgm:pt>
    <dgm:pt modelId="{54EE2E34-1C13-4513-8F4A-E5373000A807}" type="sibTrans" cxnId="{6ACAA517-9C85-4F6E-8332-BB34E59978A7}">
      <dgm:prSet/>
      <dgm:spPr/>
      <dgm:t>
        <a:bodyPr/>
        <a:lstStyle/>
        <a:p>
          <a:endParaRPr lang="en-US"/>
        </a:p>
      </dgm:t>
    </dgm:pt>
    <dgm:pt modelId="{895475E2-B8D9-49CE-9BB3-68D19BE36C2F}">
      <dgm:prSet/>
      <dgm:spPr/>
      <dgm:t>
        <a:bodyPr/>
        <a:lstStyle/>
        <a:p>
          <a:r>
            <a:rPr lang="en-GB"/>
            <a:t>What do you take? </a:t>
          </a:r>
          <a:endParaRPr lang="en-US"/>
        </a:p>
      </dgm:t>
    </dgm:pt>
    <dgm:pt modelId="{AABD472F-B029-4662-B7A9-8C0FB7B8D632}" type="parTrans" cxnId="{11F275F3-4CBF-4F58-AB40-E3BC3D321DA4}">
      <dgm:prSet/>
      <dgm:spPr/>
      <dgm:t>
        <a:bodyPr/>
        <a:lstStyle/>
        <a:p>
          <a:endParaRPr lang="en-US"/>
        </a:p>
      </dgm:t>
    </dgm:pt>
    <dgm:pt modelId="{2D65BB3A-76CB-47F7-8614-C5E13D16B7B0}" type="sibTrans" cxnId="{11F275F3-4CBF-4F58-AB40-E3BC3D321DA4}">
      <dgm:prSet/>
      <dgm:spPr/>
      <dgm:t>
        <a:bodyPr/>
        <a:lstStyle/>
        <a:p>
          <a:endParaRPr lang="en-US"/>
        </a:p>
      </dgm:t>
    </dgm:pt>
    <dgm:pt modelId="{2F8C017C-80D4-4321-A9B2-7D1A176C37C7}">
      <dgm:prSet/>
      <dgm:spPr/>
      <dgm:t>
        <a:bodyPr/>
        <a:lstStyle/>
        <a:p>
          <a:r>
            <a:rPr lang="en-GB"/>
            <a:t>How do you get there? </a:t>
          </a:r>
          <a:endParaRPr lang="en-US"/>
        </a:p>
      </dgm:t>
    </dgm:pt>
    <dgm:pt modelId="{A491A555-B9C7-4E07-B94C-44D1E10F8D3A}" type="parTrans" cxnId="{7FC74CEC-0F95-4550-A77D-24C127090EAB}">
      <dgm:prSet/>
      <dgm:spPr/>
      <dgm:t>
        <a:bodyPr/>
        <a:lstStyle/>
        <a:p>
          <a:endParaRPr lang="en-US"/>
        </a:p>
      </dgm:t>
    </dgm:pt>
    <dgm:pt modelId="{D780AFA9-8AE2-4AC9-B6FB-E4256420D6A5}" type="sibTrans" cxnId="{7FC74CEC-0F95-4550-A77D-24C127090EAB}">
      <dgm:prSet/>
      <dgm:spPr/>
      <dgm:t>
        <a:bodyPr/>
        <a:lstStyle/>
        <a:p>
          <a:endParaRPr lang="en-US"/>
        </a:p>
      </dgm:t>
    </dgm:pt>
    <dgm:pt modelId="{8599AB0C-CFCD-4038-B2B2-9E0CCAF133BB}">
      <dgm:prSet/>
      <dgm:spPr/>
      <dgm:t>
        <a:bodyPr/>
        <a:lstStyle/>
        <a:p>
          <a:r>
            <a:rPr lang="en-GB"/>
            <a:t>Plan your route, paying close attention to the psychological challenges that you face along the way </a:t>
          </a:r>
          <a:endParaRPr lang="en-US"/>
        </a:p>
      </dgm:t>
    </dgm:pt>
    <dgm:pt modelId="{778F001C-97E5-404A-9EF4-696D9B78C29B}" type="parTrans" cxnId="{D1A09217-8958-47EF-90BE-A16C60E9ADD0}">
      <dgm:prSet/>
      <dgm:spPr/>
      <dgm:t>
        <a:bodyPr/>
        <a:lstStyle/>
        <a:p>
          <a:endParaRPr lang="en-US"/>
        </a:p>
      </dgm:t>
    </dgm:pt>
    <dgm:pt modelId="{56EC7A44-E8DF-4527-A4C6-36F19B5EC07A}" type="sibTrans" cxnId="{D1A09217-8958-47EF-90BE-A16C60E9ADD0}">
      <dgm:prSet/>
      <dgm:spPr/>
      <dgm:t>
        <a:bodyPr/>
        <a:lstStyle/>
        <a:p>
          <a:endParaRPr lang="en-US"/>
        </a:p>
      </dgm:t>
    </dgm:pt>
    <dgm:pt modelId="{CBD04D30-852F-431B-9E0C-F85D8F024A3C}" type="pres">
      <dgm:prSet presAssocID="{3193C8D4-1459-4236-A94D-F5697329BA11}" presName="root" presStyleCnt="0">
        <dgm:presLayoutVars>
          <dgm:dir/>
          <dgm:resizeHandles val="exact"/>
        </dgm:presLayoutVars>
      </dgm:prSet>
      <dgm:spPr/>
    </dgm:pt>
    <dgm:pt modelId="{21974882-739F-4794-B035-DDDCB481E320}" type="pres">
      <dgm:prSet presAssocID="{7A7E3DAD-1D28-4B17-A0A2-201A7AC86D5C}" presName="compNode" presStyleCnt="0"/>
      <dgm:spPr/>
    </dgm:pt>
    <dgm:pt modelId="{42263F5C-A909-476C-9423-704B7FD3C503}" type="pres">
      <dgm:prSet presAssocID="{7A7E3DAD-1D28-4B17-A0A2-201A7AC86D5C}" presName="bgRect" presStyleLbl="bgShp" presStyleIdx="0" presStyleCnt="5"/>
      <dgm:spPr/>
    </dgm:pt>
    <dgm:pt modelId="{32FA8D5A-6C7E-4776-BC68-F92A3E7C03C2}" type="pres">
      <dgm:prSet presAssocID="{7A7E3DAD-1D28-4B17-A0A2-201A7AC86D5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544EFABB-E14A-4512-9B15-90A555E1C556}" type="pres">
      <dgm:prSet presAssocID="{7A7E3DAD-1D28-4B17-A0A2-201A7AC86D5C}" presName="spaceRect" presStyleCnt="0"/>
      <dgm:spPr/>
    </dgm:pt>
    <dgm:pt modelId="{83DA483E-7A7D-494E-86C1-A5D791B7CBC9}" type="pres">
      <dgm:prSet presAssocID="{7A7E3DAD-1D28-4B17-A0A2-201A7AC86D5C}" presName="parTx" presStyleLbl="revTx" presStyleIdx="0" presStyleCnt="5">
        <dgm:presLayoutVars>
          <dgm:chMax val="0"/>
          <dgm:chPref val="0"/>
        </dgm:presLayoutVars>
      </dgm:prSet>
      <dgm:spPr/>
    </dgm:pt>
    <dgm:pt modelId="{DCE745B3-0BF2-42CA-8713-84C449AFD8F1}" type="pres">
      <dgm:prSet presAssocID="{895E3B8F-F531-415D-954C-378055A7A590}" presName="sibTrans" presStyleCnt="0"/>
      <dgm:spPr/>
    </dgm:pt>
    <dgm:pt modelId="{FE02A846-0B80-4AE1-AD59-E077D4694A37}" type="pres">
      <dgm:prSet presAssocID="{32DA2F53-4E8D-4139-8FAD-C34E4E230250}" presName="compNode" presStyleCnt="0"/>
      <dgm:spPr/>
    </dgm:pt>
    <dgm:pt modelId="{0D6578DA-E1FD-41FC-994E-E8B84FEF242A}" type="pres">
      <dgm:prSet presAssocID="{32DA2F53-4E8D-4139-8FAD-C34E4E230250}" presName="bgRect" presStyleLbl="bgShp" presStyleIdx="1" presStyleCnt="5"/>
      <dgm:spPr/>
    </dgm:pt>
    <dgm:pt modelId="{0B950138-35F7-4F2F-856D-C1FEBED1CF38}" type="pres">
      <dgm:prSet presAssocID="{32DA2F53-4E8D-4139-8FAD-C34E4E2302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ger"/>
        </a:ext>
      </dgm:extLst>
    </dgm:pt>
    <dgm:pt modelId="{18B74262-2332-4814-B4DC-B2E731105380}" type="pres">
      <dgm:prSet presAssocID="{32DA2F53-4E8D-4139-8FAD-C34E4E230250}" presName="spaceRect" presStyleCnt="0"/>
      <dgm:spPr/>
    </dgm:pt>
    <dgm:pt modelId="{61E04C17-51AD-47F5-9815-40A38BBD3EDE}" type="pres">
      <dgm:prSet presAssocID="{32DA2F53-4E8D-4139-8FAD-C34E4E230250}" presName="parTx" presStyleLbl="revTx" presStyleIdx="1" presStyleCnt="5">
        <dgm:presLayoutVars>
          <dgm:chMax val="0"/>
          <dgm:chPref val="0"/>
        </dgm:presLayoutVars>
      </dgm:prSet>
      <dgm:spPr/>
    </dgm:pt>
    <dgm:pt modelId="{A7C08751-0A2A-4B22-B336-3925B5CF71DB}" type="pres">
      <dgm:prSet presAssocID="{54EE2E34-1C13-4513-8F4A-E5373000A807}" presName="sibTrans" presStyleCnt="0"/>
      <dgm:spPr/>
    </dgm:pt>
    <dgm:pt modelId="{925337F1-BF3E-4D2C-9923-0D9061C44848}" type="pres">
      <dgm:prSet presAssocID="{895475E2-B8D9-49CE-9BB3-68D19BE36C2F}" presName="compNode" presStyleCnt="0"/>
      <dgm:spPr/>
    </dgm:pt>
    <dgm:pt modelId="{3ACD4102-A281-472C-AC8A-D67C2B326ECD}" type="pres">
      <dgm:prSet presAssocID="{895475E2-B8D9-49CE-9BB3-68D19BE36C2F}" presName="bgRect" presStyleLbl="bgShp" presStyleIdx="2" presStyleCnt="5"/>
      <dgm:spPr/>
    </dgm:pt>
    <dgm:pt modelId="{74DE8284-C9BB-47FA-9974-4CBB05C25B3F}" type="pres">
      <dgm:prSet presAssocID="{895475E2-B8D9-49CE-9BB3-68D19BE36C2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A753E682-6D4B-4624-8E5A-B2BE5C80115E}" type="pres">
      <dgm:prSet presAssocID="{895475E2-B8D9-49CE-9BB3-68D19BE36C2F}" presName="spaceRect" presStyleCnt="0"/>
      <dgm:spPr/>
    </dgm:pt>
    <dgm:pt modelId="{335ED0FB-587E-4A35-8BF8-A68A2FDEF873}" type="pres">
      <dgm:prSet presAssocID="{895475E2-B8D9-49CE-9BB3-68D19BE36C2F}" presName="parTx" presStyleLbl="revTx" presStyleIdx="2" presStyleCnt="5">
        <dgm:presLayoutVars>
          <dgm:chMax val="0"/>
          <dgm:chPref val="0"/>
        </dgm:presLayoutVars>
      </dgm:prSet>
      <dgm:spPr/>
    </dgm:pt>
    <dgm:pt modelId="{E18162D0-34C8-4791-99E5-D07AB0E57735}" type="pres">
      <dgm:prSet presAssocID="{2D65BB3A-76CB-47F7-8614-C5E13D16B7B0}" presName="sibTrans" presStyleCnt="0"/>
      <dgm:spPr/>
    </dgm:pt>
    <dgm:pt modelId="{8376DB6C-D2F7-4824-A49B-8F09A553FD86}" type="pres">
      <dgm:prSet presAssocID="{2F8C017C-80D4-4321-A9B2-7D1A176C37C7}" presName="compNode" presStyleCnt="0"/>
      <dgm:spPr/>
    </dgm:pt>
    <dgm:pt modelId="{706749E2-8F6C-497E-8612-8D4ED3FAFC9D}" type="pres">
      <dgm:prSet presAssocID="{2F8C017C-80D4-4321-A9B2-7D1A176C37C7}" presName="bgRect" presStyleLbl="bgShp" presStyleIdx="3" presStyleCnt="5"/>
      <dgm:spPr/>
    </dgm:pt>
    <dgm:pt modelId="{2D5882B0-67F1-4ADA-8FFB-85A13797167F}" type="pres">
      <dgm:prSet presAssocID="{2F8C017C-80D4-4321-A9B2-7D1A176C37C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co"/>
        </a:ext>
      </dgm:extLst>
    </dgm:pt>
    <dgm:pt modelId="{BE3FF5DF-622E-4B39-AF9D-4710BD9213A8}" type="pres">
      <dgm:prSet presAssocID="{2F8C017C-80D4-4321-A9B2-7D1A176C37C7}" presName="spaceRect" presStyleCnt="0"/>
      <dgm:spPr/>
    </dgm:pt>
    <dgm:pt modelId="{FD310982-D4F8-4A51-B3ED-A18CBC9C2C94}" type="pres">
      <dgm:prSet presAssocID="{2F8C017C-80D4-4321-A9B2-7D1A176C37C7}" presName="parTx" presStyleLbl="revTx" presStyleIdx="3" presStyleCnt="5">
        <dgm:presLayoutVars>
          <dgm:chMax val="0"/>
          <dgm:chPref val="0"/>
        </dgm:presLayoutVars>
      </dgm:prSet>
      <dgm:spPr/>
    </dgm:pt>
    <dgm:pt modelId="{FA4DB9C2-5457-4343-A30B-2E5BEC7A04A3}" type="pres">
      <dgm:prSet presAssocID="{D780AFA9-8AE2-4AC9-B6FB-E4256420D6A5}" presName="sibTrans" presStyleCnt="0"/>
      <dgm:spPr/>
    </dgm:pt>
    <dgm:pt modelId="{4ACFF339-4D78-4478-8416-C0DA0708338E}" type="pres">
      <dgm:prSet presAssocID="{8599AB0C-CFCD-4038-B2B2-9E0CCAF133BB}" presName="compNode" presStyleCnt="0"/>
      <dgm:spPr/>
    </dgm:pt>
    <dgm:pt modelId="{F5BA585C-C8F6-4830-89D6-47E72E17CBCF}" type="pres">
      <dgm:prSet presAssocID="{8599AB0C-CFCD-4038-B2B2-9E0CCAF133BB}" presName="bgRect" presStyleLbl="bgShp" presStyleIdx="4" presStyleCnt="5"/>
      <dgm:spPr/>
    </dgm:pt>
    <dgm:pt modelId="{0B4E41AC-4029-404D-9C7A-E762E9FDF822}" type="pres">
      <dgm:prSet presAssocID="{8599AB0C-CFCD-4038-B2B2-9E0CCAF133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626A9B5A-3F4B-4153-8DB0-D30CB9B2D562}" type="pres">
      <dgm:prSet presAssocID="{8599AB0C-CFCD-4038-B2B2-9E0CCAF133BB}" presName="spaceRect" presStyleCnt="0"/>
      <dgm:spPr/>
    </dgm:pt>
    <dgm:pt modelId="{3C707109-2F02-4389-8E35-3359DF174E3E}" type="pres">
      <dgm:prSet presAssocID="{8599AB0C-CFCD-4038-B2B2-9E0CCAF133BB}" presName="parTx" presStyleLbl="revTx" presStyleIdx="4" presStyleCnt="5">
        <dgm:presLayoutVars>
          <dgm:chMax val="0"/>
          <dgm:chPref val="0"/>
        </dgm:presLayoutVars>
      </dgm:prSet>
      <dgm:spPr/>
    </dgm:pt>
  </dgm:ptLst>
  <dgm:cxnLst>
    <dgm:cxn modelId="{D1A09217-8958-47EF-90BE-A16C60E9ADD0}" srcId="{3193C8D4-1459-4236-A94D-F5697329BA11}" destId="{8599AB0C-CFCD-4038-B2B2-9E0CCAF133BB}" srcOrd="4" destOrd="0" parTransId="{778F001C-97E5-404A-9EF4-696D9B78C29B}" sibTransId="{56EC7A44-E8DF-4527-A4C6-36F19B5EC07A}"/>
    <dgm:cxn modelId="{6ACAA517-9C85-4F6E-8332-BB34E59978A7}" srcId="{3193C8D4-1459-4236-A94D-F5697329BA11}" destId="{32DA2F53-4E8D-4139-8FAD-C34E4E230250}" srcOrd="1" destOrd="0" parTransId="{0B641DF0-453E-49EF-9B46-3CF633D2DFDB}" sibTransId="{54EE2E34-1C13-4513-8F4A-E5373000A807}"/>
    <dgm:cxn modelId="{AD44F48A-9077-4BF0-AA6E-58BBCB6DA9E4}" type="presOf" srcId="{8599AB0C-CFCD-4038-B2B2-9E0CCAF133BB}" destId="{3C707109-2F02-4389-8E35-3359DF174E3E}" srcOrd="0" destOrd="0" presId="urn:microsoft.com/office/officeart/2018/2/layout/IconVerticalSolidList"/>
    <dgm:cxn modelId="{F3AE0897-B694-482F-A1B0-59C325152697}" type="presOf" srcId="{7A7E3DAD-1D28-4B17-A0A2-201A7AC86D5C}" destId="{83DA483E-7A7D-494E-86C1-A5D791B7CBC9}" srcOrd="0" destOrd="0" presId="urn:microsoft.com/office/officeart/2018/2/layout/IconVerticalSolidList"/>
    <dgm:cxn modelId="{1F325CAE-9D6A-4A01-A3AC-A8078DB4D85B}" type="presOf" srcId="{32DA2F53-4E8D-4139-8FAD-C34E4E230250}" destId="{61E04C17-51AD-47F5-9815-40A38BBD3EDE}" srcOrd="0" destOrd="0" presId="urn:microsoft.com/office/officeart/2018/2/layout/IconVerticalSolidList"/>
    <dgm:cxn modelId="{E01249AE-9C7A-4B28-B612-F30E39C63A9A}" srcId="{3193C8D4-1459-4236-A94D-F5697329BA11}" destId="{7A7E3DAD-1D28-4B17-A0A2-201A7AC86D5C}" srcOrd="0" destOrd="0" parTransId="{08B09622-2C49-4ECB-BD9A-43CF759B1790}" sibTransId="{895E3B8F-F531-415D-954C-378055A7A590}"/>
    <dgm:cxn modelId="{53D90ACD-61FF-4333-901D-33AA6BB9420B}" type="presOf" srcId="{2F8C017C-80D4-4321-A9B2-7D1A176C37C7}" destId="{FD310982-D4F8-4A51-B3ED-A18CBC9C2C94}" srcOrd="0" destOrd="0" presId="urn:microsoft.com/office/officeart/2018/2/layout/IconVerticalSolidList"/>
    <dgm:cxn modelId="{D04F4DD4-37EC-478C-9CD7-A3DF42AF0828}" type="presOf" srcId="{895475E2-B8D9-49CE-9BB3-68D19BE36C2F}" destId="{335ED0FB-587E-4A35-8BF8-A68A2FDEF873}" srcOrd="0" destOrd="0" presId="urn:microsoft.com/office/officeart/2018/2/layout/IconVerticalSolidList"/>
    <dgm:cxn modelId="{7FC74CEC-0F95-4550-A77D-24C127090EAB}" srcId="{3193C8D4-1459-4236-A94D-F5697329BA11}" destId="{2F8C017C-80D4-4321-A9B2-7D1A176C37C7}" srcOrd="3" destOrd="0" parTransId="{A491A555-B9C7-4E07-B94C-44D1E10F8D3A}" sibTransId="{D780AFA9-8AE2-4AC9-B6FB-E4256420D6A5}"/>
    <dgm:cxn modelId="{11F275F3-4CBF-4F58-AB40-E3BC3D321DA4}" srcId="{3193C8D4-1459-4236-A94D-F5697329BA11}" destId="{895475E2-B8D9-49CE-9BB3-68D19BE36C2F}" srcOrd="2" destOrd="0" parTransId="{AABD472F-B029-4662-B7A9-8C0FB7B8D632}" sibTransId="{2D65BB3A-76CB-47F7-8614-C5E13D16B7B0}"/>
    <dgm:cxn modelId="{81AFF6FB-99D8-4F89-90BA-FB2297263543}" type="presOf" srcId="{3193C8D4-1459-4236-A94D-F5697329BA11}" destId="{CBD04D30-852F-431B-9E0C-F85D8F024A3C}" srcOrd="0" destOrd="0" presId="urn:microsoft.com/office/officeart/2018/2/layout/IconVerticalSolidList"/>
    <dgm:cxn modelId="{BB8B60AD-0B04-4C9C-8A1E-1C70ECC14461}" type="presParOf" srcId="{CBD04D30-852F-431B-9E0C-F85D8F024A3C}" destId="{21974882-739F-4794-B035-DDDCB481E320}" srcOrd="0" destOrd="0" presId="urn:microsoft.com/office/officeart/2018/2/layout/IconVerticalSolidList"/>
    <dgm:cxn modelId="{B0BCA90A-1134-4E95-9CD3-A1C19ED689EF}" type="presParOf" srcId="{21974882-739F-4794-B035-DDDCB481E320}" destId="{42263F5C-A909-476C-9423-704B7FD3C503}" srcOrd="0" destOrd="0" presId="urn:microsoft.com/office/officeart/2018/2/layout/IconVerticalSolidList"/>
    <dgm:cxn modelId="{DD631D63-E12D-42C8-932E-B010CC91CE4B}" type="presParOf" srcId="{21974882-739F-4794-B035-DDDCB481E320}" destId="{32FA8D5A-6C7E-4776-BC68-F92A3E7C03C2}" srcOrd="1" destOrd="0" presId="urn:microsoft.com/office/officeart/2018/2/layout/IconVerticalSolidList"/>
    <dgm:cxn modelId="{A9FA6789-8D81-4E51-AF35-A9FC4AEB0F74}" type="presParOf" srcId="{21974882-739F-4794-B035-DDDCB481E320}" destId="{544EFABB-E14A-4512-9B15-90A555E1C556}" srcOrd="2" destOrd="0" presId="urn:microsoft.com/office/officeart/2018/2/layout/IconVerticalSolidList"/>
    <dgm:cxn modelId="{DB6C474B-71DF-4CA4-9F43-1C3D81C916F1}" type="presParOf" srcId="{21974882-739F-4794-B035-DDDCB481E320}" destId="{83DA483E-7A7D-494E-86C1-A5D791B7CBC9}" srcOrd="3" destOrd="0" presId="urn:microsoft.com/office/officeart/2018/2/layout/IconVerticalSolidList"/>
    <dgm:cxn modelId="{37BD6303-A3FB-47B7-ACD4-E9BBB9256F11}" type="presParOf" srcId="{CBD04D30-852F-431B-9E0C-F85D8F024A3C}" destId="{DCE745B3-0BF2-42CA-8713-84C449AFD8F1}" srcOrd="1" destOrd="0" presId="urn:microsoft.com/office/officeart/2018/2/layout/IconVerticalSolidList"/>
    <dgm:cxn modelId="{53D5A7D2-7EAC-430D-A796-E031C4003149}" type="presParOf" srcId="{CBD04D30-852F-431B-9E0C-F85D8F024A3C}" destId="{FE02A846-0B80-4AE1-AD59-E077D4694A37}" srcOrd="2" destOrd="0" presId="urn:microsoft.com/office/officeart/2018/2/layout/IconVerticalSolidList"/>
    <dgm:cxn modelId="{13300150-4825-4087-A644-520E4564ACC0}" type="presParOf" srcId="{FE02A846-0B80-4AE1-AD59-E077D4694A37}" destId="{0D6578DA-E1FD-41FC-994E-E8B84FEF242A}" srcOrd="0" destOrd="0" presId="urn:microsoft.com/office/officeart/2018/2/layout/IconVerticalSolidList"/>
    <dgm:cxn modelId="{A4C0D260-0DB8-412E-9386-A262DDC07D90}" type="presParOf" srcId="{FE02A846-0B80-4AE1-AD59-E077D4694A37}" destId="{0B950138-35F7-4F2F-856D-C1FEBED1CF38}" srcOrd="1" destOrd="0" presId="urn:microsoft.com/office/officeart/2018/2/layout/IconVerticalSolidList"/>
    <dgm:cxn modelId="{9A3990DF-A628-434B-915A-E41A7E1F04B1}" type="presParOf" srcId="{FE02A846-0B80-4AE1-AD59-E077D4694A37}" destId="{18B74262-2332-4814-B4DC-B2E731105380}" srcOrd="2" destOrd="0" presId="urn:microsoft.com/office/officeart/2018/2/layout/IconVerticalSolidList"/>
    <dgm:cxn modelId="{A10D3C5E-7A38-4F19-A9A1-D17BB90DBE31}" type="presParOf" srcId="{FE02A846-0B80-4AE1-AD59-E077D4694A37}" destId="{61E04C17-51AD-47F5-9815-40A38BBD3EDE}" srcOrd="3" destOrd="0" presId="urn:microsoft.com/office/officeart/2018/2/layout/IconVerticalSolidList"/>
    <dgm:cxn modelId="{2446BC98-6028-4480-9555-396CBABC6A83}" type="presParOf" srcId="{CBD04D30-852F-431B-9E0C-F85D8F024A3C}" destId="{A7C08751-0A2A-4B22-B336-3925B5CF71DB}" srcOrd="3" destOrd="0" presId="urn:microsoft.com/office/officeart/2018/2/layout/IconVerticalSolidList"/>
    <dgm:cxn modelId="{226FAB4C-E67C-4A73-A4B1-8FC0E9E9B8E4}" type="presParOf" srcId="{CBD04D30-852F-431B-9E0C-F85D8F024A3C}" destId="{925337F1-BF3E-4D2C-9923-0D9061C44848}" srcOrd="4" destOrd="0" presId="urn:microsoft.com/office/officeart/2018/2/layout/IconVerticalSolidList"/>
    <dgm:cxn modelId="{0D67593B-E6BD-441D-9F2D-23BD24F10ADC}" type="presParOf" srcId="{925337F1-BF3E-4D2C-9923-0D9061C44848}" destId="{3ACD4102-A281-472C-AC8A-D67C2B326ECD}" srcOrd="0" destOrd="0" presId="urn:microsoft.com/office/officeart/2018/2/layout/IconVerticalSolidList"/>
    <dgm:cxn modelId="{DA5CA6BA-4AE1-4E44-8550-1A26E4737F09}" type="presParOf" srcId="{925337F1-BF3E-4D2C-9923-0D9061C44848}" destId="{74DE8284-C9BB-47FA-9974-4CBB05C25B3F}" srcOrd="1" destOrd="0" presId="urn:microsoft.com/office/officeart/2018/2/layout/IconVerticalSolidList"/>
    <dgm:cxn modelId="{FEB9FA0C-C13E-4DE0-A903-7B847B4BD3B1}" type="presParOf" srcId="{925337F1-BF3E-4D2C-9923-0D9061C44848}" destId="{A753E682-6D4B-4624-8E5A-B2BE5C80115E}" srcOrd="2" destOrd="0" presId="urn:microsoft.com/office/officeart/2018/2/layout/IconVerticalSolidList"/>
    <dgm:cxn modelId="{5BD023D7-B591-4307-A9A4-2F9BD18F5853}" type="presParOf" srcId="{925337F1-BF3E-4D2C-9923-0D9061C44848}" destId="{335ED0FB-587E-4A35-8BF8-A68A2FDEF873}" srcOrd="3" destOrd="0" presId="urn:microsoft.com/office/officeart/2018/2/layout/IconVerticalSolidList"/>
    <dgm:cxn modelId="{A04ED164-1879-4597-9AA0-A21487D8FE32}" type="presParOf" srcId="{CBD04D30-852F-431B-9E0C-F85D8F024A3C}" destId="{E18162D0-34C8-4791-99E5-D07AB0E57735}" srcOrd="5" destOrd="0" presId="urn:microsoft.com/office/officeart/2018/2/layout/IconVerticalSolidList"/>
    <dgm:cxn modelId="{015869DE-D1FF-4C8A-810A-844982F7B889}" type="presParOf" srcId="{CBD04D30-852F-431B-9E0C-F85D8F024A3C}" destId="{8376DB6C-D2F7-4824-A49B-8F09A553FD86}" srcOrd="6" destOrd="0" presId="urn:microsoft.com/office/officeart/2018/2/layout/IconVerticalSolidList"/>
    <dgm:cxn modelId="{6869844A-6E3C-4F73-928E-14657F35AA66}" type="presParOf" srcId="{8376DB6C-D2F7-4824-A49B-8F09A553FD86}" destId="{706749E2-8F6C-497E-8612-8D4ED3FAFC9D}" srcOrd="0" destOrd="0" presId="urn:microsoft.com/office/officeart/2018/2/layout/IconVerticalSolidList"/>
    <dgm:cxn modelId="{F901365A-A060-411D-A599-5B7F3F57585A}" type="presParOf" srcId="{8376DB6C-D2F7-4824-A49B-8F09A553FD86}" destId="{2D5882B0-67F1-4ADA-8FFB-85A13797167F}" srcOrd="1" destOrd="0" presId="urn:microsoft.com/office/officeart/2018/2/layout/IconVerticalSolidList"/>
    <dgm:cxn modelId="{40C02B38-C7D6-4F1E-8F57-54A2004424C1}" type="presParOf" srcId="{8376DB6C-D2F7-4824-A49B-8F09A553FD86}" destId="{BE3FF5DF-622E-4B39-AF9D-4710BD9213A8}" srcOrd="2" destOrd="0" presId="urn:microsoft.com/office/officeart/2018/2/layout/IconVerticalSolidList"/>
    <dgm:cxn modelId="{EBCC5841-B88C-4A12-9E8B-33233051ECFF}" type="presParOf" srcId="{8376DB6C-D2F7-4824-A49B-8F09A553FD86}" destId="{FD310982-D4F8-4A51-B3ED-A18CBC9C2C94}" srcOrd="3" destOrd="0" presId="urn:microsoft.com/office/officeart/2018/2/layout/IconVerticalSolidList"/>
    <dgm:cxn modelId="{A186627D-D714-4B30-921B-18BFFAD16BAA}" type="presParOf" srcId="{CBD04D30-852F-431B-9E0C-F85D8F024A3C}" destId="{FA4DB9C2-5457-4343-A30B-2E5BEC7A04A3}" srcOrd="7" destOrd="0" presId="urn:microsoft.com/office/officeart/2018/2/layout/IconVerticalSolidList"/>
    <dgm:cxn modelId="{3719AD7D-774C-4608-B738-6C8DA6D2DD54}" type="presParOf" srcId="{CBD04D30-852F-431B-9E0C-F85D8F024A3C}" destId="{4ACFF339-4D78-4478-8416-C0DA0708338E}" srcOrd="8" destOrd="0" presId="urn:microsoft.com/office/officeart/2018/2/layout/IconVerticalSolidList"/>
    <dgm:cxn modelId="{BAE47E0A-C54C-4A9E-83D2-0D8A4A0FB511}" type="presParOf" srcId="{4ACFF339-4D78-4478-8416-C0DA0708338E}" destId="{F5BA585C-C8F6-4830-89D6-47E72E17CBCF}" srcOrd="0" destOrd="0" presId="urn:microsoft.com/office/officeart/2018/2/layout/IconVerticalSolidList"/>
    <dgm:cxn modelId="{B7F9C9C4-2E7E-4A6F-9B5E-F86F9FA798BB}" type="presParOf" srcId="{4ACFF339-4D78-4478-8416-C0DA0708338E}" destId="{0B4E41AC-4029-404D-9C7A-E762E9FDF822}" srcOrd="1" destOrd="0" presId="urn:microsoft.com/office/officeart/2018/2/layout/IconVerticalSolidList"/>
    <dgm:cxn modelId="{0608C2B9-16D3-4893-8290-C39F4C148F95}" type="presParOf" srcId="{4ACFF339-4D78-4478-8416-C0DA0708338E}" destId="{626A9B5A-3F4B-4153-8DB0-D30CB9B2D562}" srcOrd="2" destOrd="0" presId="urn:microsoft.com/office/officeart/2018/2/layout/IconVerticalSolidList"/>
    <dgm:cxn modelId="{9A17B16A-222F-445E-A7CD-BD5F1345465C}" type="presParOf" srcId="{4ACFF339-4D78-4478-8416-C0DA0708338E}" destId="{3C707109-2F02-4389-8E35-3359DF174E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C84C4C-F663-4CC2-BB9A-43151912E338}" type="doc">
      <dgm:prSet loTypeId="urn:microsoft.com/office/officeart/2011/layout/HexagonRadial" loCatId="cycle" qsTypeId="urn:microsoft.com/office/officeart/2005/8/quickstyle/simple1" qsCatId="simple" csTypeId="urn:microsoft.com/office/officeart/2005/8/colors/colorful4" csCatId="colorful" phldr="1"/>
      <dgm:spPr/>
      <dgm:t>
        <a:bodyPr/>
        <a:lstStyle/>
        <a:p>
          <a:endParaRPr lang="en-GB"/>
        </a:p>
      </dgm:t>
    </dgm:pt>
    <dgm:pt modelId="{211DD207-ED5E-4703-BA83-1875435217C9}">
      <dgm:prSet phldrT="[Text]" custT="1"/>
      <dgm:spPr/>
      <dgm:t>
        <a:bodyPr/>
        <a:lstStyle/>
        <a:p>
          <a:r>
            <a:rPr lang="en-GB" sz="1800" dirty="0">
              <a:solidFill>
                <a:schemeClr val="tx1"/>
              </a:solidFill>
            </a:rPr>
            <a:t>stressors</a:t>
          </a:r>
        </a:p>
      </dgm:t>
    </dgm:pt>
    <dgm:pt modelId="{A9491E3C-29E9-4CB7-88C6-9A182077E42A}" type="parTrans" cxnId="{340771A9-C936-46DB-88B5-C58E1D76BADE}">
      <dgm:prSet/>
      <dgm:spPr/>
      <dgm:t>
        <a:bodyPr/>
        <a:lstStyle/>
        <a:p>
          <a:endParaRPr lang="en-GB"/>
        </a:p>
      </dgm:t>
    </dgm:pt>
    <dgm:pt modelId="{0418CE73-D015-4D54-B3FD-6AE5B45BACC6}" type="sibTrans" cxnId="{340771A9-C936-46DB-88B5-C58E1D76BADE}">
      <dgm:prSet/>
      <dgm:spPr/>
      <dgm:t>
        <a:bodyPr/>
        <a:lstStyle/>
        <a:p>
          <a:endParaRPr lang="en-GB"/>
        </a:p>
      </dgm:t>
    </dgm:pt>
    <dgm:pt modelId="{A939721A-196E-4F38-A8DA-A9570085ACBD}">
      <dgm:prSet phldrT="[Text]" custT="1"/>
      <dgm:spPr/>
      <dgm:t>
        <a:bodyPr/>
        <a:lstStyle/>
        <a:p>
          <a:r>
            <a:rPr lang="en-GB" sz="1800" dirty="0">
              <a:solidFill>
                <a:schemeClr val="tx1"/>
              </a:solidFill>
            </a:rPr>
            <a:t>housing</a:t>
          </a:r>
        </a:p>
      </dgm:t>
    </dgm:pt>
    <dgm:pt modelId="{0C774F05-AC92-4F95-A24F-FEC88B680D29}" type="parTrans" cxnId="{DBF0CE9B-9DD1-4E45-BCC9-87AA51EDB5BB}">
      <dgm:prSet/>
      <dgm:spPr/>
      <dgm:t>
        <a:bodyPr/>
        <a:lstStyle/>
        <a:p>
          <a:endParaRPr lang="en-GB"/>
        </a:p>
      </dgm:t>
    </dgm:pt>
    <dgm:pt modelId="{194AE2F3-AF14-4A99-9AD9-F3752FA7A964}" type="sibTrans" cxnId="{DBF0CE9B-9DD1-4E45-BCC9-87AA51EDB5BB}">
      <dgm:prSet/>
      <dgm:spPr/>
      <dgm:t>
        <a:bodyPr/>
        <a:lstStyle/>
        <a:p>
          <a:endParaRPr lang="en-GB"/>
        </a:p>
      </dgm:t>
    </dgm:pt>
    <dgm:pt modelId="{433B9E0F-C9DF-4871-B101-F2DB1EC358AA}">
      <dgm:prSet phldrT="[Text]" custT="1"/>
      <dgm:spPr/>
      <dgm:t>
        <a:bodyPr/>
        <a:lstStyle/>
        <a:p>
          <a:r>
            <a:rPr lang="en-GB" sz="1800" dirty="0">
              <a:solidFill>
                <a:schemeClr val="tx1"/>
              </a:solidFill>
            </a:rPr>
            <a:t>stigma</a:t>
          </a:r>
        </a:p>
      </dgm:t>
    </dgm:pt>
    <dgm:pt modelId="{0BC83CED-B690-458F-B525-8D8C612EBC46}" type="parTrans" cxnId="{59418357-07C5-4E96-802C-7446AB57F641}">
      <dgm:prSet/>
      <dgm:spPr/>
      <dgm:t>
        <a:bodyPr/>
        <a:lstStyle/>
        <a:p>
          <a:endParaRPr lang="en-GB"/>
        </a:p>
      </dgm:t>
    </dgm:pt>
    <dgm:pt modelId="{89C4D638-A9F0-4925-A15A-618B180F5FF6}" type="sibTrans" cxnId="{59418357-07C5-4E96-802C-7446AB57F641}">
      <dgm:prSet/>
      <dgm:spPr/>
      <dgm:t>
        <a:bodyPr/>
        <a:lstStyle/>
        <a:p>
          <a:endParaRPr lang="en-GB"/>
        </a:p>
      </dgm:t>
    </dgm:pt>
    <dgm:pt modelId="{421057BC-1420-4E1A-8249-19C16E547C67}">
      <dgm:prSet phldrT="[Text]" custT="1"/>
      <dgm:spPr/>
      <dgm:t>
        <a:bodyPr/>
        <a:lstStyle/>
        <a:p>
          <a:r>
            <a:rPr lang="en-GB" sz="1800" dirty="0" err="1">
              <a:solidFill>
                <a:schemeClr val="tx1"/>
              </a:solidFill>
            </a:rPr>
            <a:t>Uncertai-nty</a:t>
          </a:r>
          <a:r>
            <a:rPr lang="en-GB" sz="1300" dirty="0"/>
            <a:t> </a:t>
          </a:r>
        </a:p>
      </dgm:t>
    </dgm:pt>
    <dgm:pt modelId="{FFA6E6D6-7E65-484C-B35F-0F67D0802EDD}" type="parTrans" cxnId="{990CF690-6ED5-4B6C-ABA5-40BD0C0FB5A8}">
      <dgm:prSet/>
      <dgm:spPr/>
      <dgm:t>
        <a:bodyPr/>
        <a:lstStyle/>
        <a:p>
          <a:endParaRPr lang="en-GB"/>
        </a:p>
      </dgm:t>
    </dgm:pt>
    <dgm:pt modelId="{3B1F7858-747F-4104-9081-46C43082D5F8}" type="sibTrans" cxnId="{990CF690-6ED5-4B6C-ABA5-40BD0C0FB5A8}">
      <dgm:prSet/>
      <dgm:spPr/>
      <dgm:t>
        <a:bodyPr/>
        <a:lstStyle/>
        <a:p>
          <a:endParaRPr lang="en-GB"/>
        </a:p>
      </dgm:t>
    </dgm:pt>
    <dgm:pt modelId="{2958A8A4-B467-4C39-A8A4-294721C1AD1F}">
      <dgm:prSet phldrT="[Text]"/>
      <dgm:spPr/>
      <dgm:t>
        <a:bodyPr/>
        <a:lstStyle/>
        <a:p>
          <a:r>
            <a:rPr lang="en-GB" dirty="0">
              <a:solidFill>
                <a:schemeClr val="tx1"/>
              </a:solidFill>
            </a:rPr>
            <a:t>Isolation</a:t>
          </a:r>
          <a:r>
            <a:rPr lang="en-GB" dirty="0"/>
            <a:t> </a:t>
          </a:r>
        </a:p>
      </dgm:t>
    </dgm:pt>
    <dgm:pt modelId="{AF3B2E0C-A731-4BEF-95DD-ABAA315B693E}" type="parTrans" cxnId="{4F56D548-2E81-411C-B4E7-5975736F5EA3}">
      <dgm:prSet/>
      <dgm:spPr/>
      <dgm:t>
        <a:bodyPr/>
        <a:lstStyle/>
        <a:p>
          <a:endParaRPr lang="en-GB"/>
        </a:p>
      </dgm:t>
    </dgm:pt>
    <dgm:pt modelId="{DF773989-0393-40E4-899F-08C5C74A6B94}" type="sibTrans" cxnId="{4F56D548-2E81-411C-B4E7-5975736F5EA3}">
      <dgm:prSet/>
      <dgm:spPr/>
      <dgm:t>
        <a:bodyPr/>
        <a:lstStyle/>
        <a:p>
          <a:endParaRPr lang="en-GB"/>
        </a:p>
      </dgm:t>
    </dgm:pt>
    <dgm:pt modelId="{BAFCC2E2-F536-4B0E-BEE8-48F1EC2D03EF}">
      <dgm:prSet phldrT="[Text]" custT="1"/>
      <dgm:spPr/>
      <dgm:t>
        <a:bodyPr/>
        <a:lstStyle/>
        <a:p>
          <a:r>
            <a:rPr lang="en-GB" sz="1800" dirty="0">
              <a:solidFill>
                <a:schemeClr val="tx1"/>
              </a:solidFill>
            </a:rPr>
            <a:t>Language</a:t>
          </a:r>
        </a:p>
      </dgm:t>
    </dgm:pt>
    <dgm:pt modelId="{731860F5-ACD6-480E-ABD5-C492BB946A86}" type="parTrans" cxnId="{48ACCC55-D3A6-4E62-BDF0-963FA6623201}">
      <dgm:prSet/>
      <dgm:spPr/>
      <dgm:t>
        <a:bodyPr/>
        <a:lstStyle/>
        <a:p>
          <a:endParaRPr lang="en-GB"/>
        </a:p>
      </dgm:t>
    </dgm:pt>
    <dgm:pt modelId="{2AA60747-8046-499C-AD0F-6A75CF1EEA5D}" type="sibTrans" cxnId="{48ACCC55-D3A6-4E62-BDF0-963FA6623201}">
      <dgm:prSet/>
      <dgm:spPr/>
      <dgm:t>
        <a:bodyPr/>
        <a:lstStyle/>
        <a:p>
          <a:endParaRPr lang="en-GB"/>
        </a:p>
      </dgm:t>
    </dgm:pt>
    <dgm:pt modelId="{051FB342-758E-4562-B9ED-E5CCD2ACD948}">
      <dgm:prSet phldrT="[Text]" custT="1"/>
      <dgm:spPr/>
      <dgm:t>
        <a:bodyPr/>
        <a:lstStyle/>
        <a:p>
          <a:r>
            <a:rPr lang="en-GB" sz="1800" dirty="0">
              <a:solidFill>
                <a:schemeClr val="tx1"/>
              </a:solidFill>
            </a:rPr>
            <a:t>Un-</a:t>
          </a:r>
        </a:p>
        <a:p>
          <a:r>
            <a:rPr lang="en-GB" sz="1800" dirty="0">
              <a:solidFill>
                <a:schemeClr val="tx1"/>
              </a:solidFill>
            </a:rPr>
            <a:t>employment</a:t>
          </a:r>
        </a:p>
      </dgm:t>
    </dgm:pt>
    <dgm:pt modelId="{0D8A7A71-B258-4F97-9F9C-EE067BFDE6B7}" type="parTrans" cxnId="{A763180B-75E0-4C45-A9C1-F141EFCFDF02}">
      <dgm:prSet/>
      <dgm:spPr/>
      <dgm:t>
        <a:bodyPr/>
        <a:lstStyle/>
        <a:p>
          <a:endParaRPr lang="en-GB"/>
        </a:p>
      </dgm:t>
    </dgm:pt>
    <dgm:pt modelId="{5FEB27FE-16AA-425A-AEAD-5F9B7D54873B}" type="sibTrans" cxnId="{A763180B-75E0-4C45-A9C1-F141EFCFDF02}">
      <dgm:prSet/>
      <dgm:spPr/>
      <dgm:t>
        <a:bodyPr/>
        <a:lstStyle/>
        <a:p>
          <a:endParaRPr lang="en-GB"/>
        </a:p>
      </dgm:t>
    </dgm:pt>
    <dgm:pt modelId="{90943435-4343-4A46-BBB7-C157C43ED84A}" type="pres">
      <dgm:prSet presAssocID="{D6C84C4C-F663-4CC2-BB9A-43151912E338}" presName="Name0" presStyleCnt="0">
        <dgm:presLayoutVars>
          <dgm:chMax val="1"/>
          <dgm:chPref val="1"/>
          <dgm:dir/>
          <dgm:animOne val="branch"/>
          <dgm:animLvl val="lvl"/>
        </dgm:presLayoutVars>
      </dgm:prSet>
      <dgm:spPr/>
    </dgm:pt>
    <dgm:pt modelId="{168C3873-4B9C-454C-8ECD-8ED79248B6CF}" type="pres">
      <dgm:prSet presAssocID="{211DD207-ED5E-4703-BA83-1875435217C9}" presName="Parent" presStyleLbl="node0" presStyleIdx="0" presStyleCnt="1">
        <dgm:presLayoutVars>
          <dgm:chMax val="6"/>
          <dgm:chPref val="6"/>
        </dgm:presLayoutVars>
      </dgm:prSet>
      <dgm:spPr/>
    </dgm:pt>
    <dgm:pt modelId="{2AF72B9C-D52A-48D5-ABE2-C5771E41BDA1}" type="pres">
      <dgm:prSet presAssocID="{A939721A-196E-4F38-A8DA-A9570085ACBD}" presName="Accent1" presStyleCnt="0"/>
      <dgm:spPr/>
    </dgm:pt>
    <dgm:pt modelId="{4F2CF9CD-8443-45FB-8EB8-69AE0CDE0958}" type="pres">
      <dgm:prSet presAssocID="{A939721A-196E-4F38-A8DA-A9570085ACBD}" presName="Accent" presStyleLbl="bgShp" presStyleIdx="0" presStyleCnt="6"/>
      <dgm:spPr/>
    </dgm:pt>
    <dgm:pt modelId="{7B06A65B-A8A2-47DA-8920-E57E362384B1}" type="pres">
      <dgm:prSet presAssocID="{A939721A-196E-4F38-A8DA-A9570085ACBD}" presName="Child1" presStyleLbl="node1" presStyleIdx="0" presStyleCnt="6">
        <dgm:presLayoutVars>
          <dgm:chMax val="0"/>
          <dgm:chPref val="0"/>
          <dgm:bulletEnabled val="1"/>
        </dgm:presLayoutVars>
      </dgm:prSet>
      <dgm:spPr/>
    </dgm:pt>
    <dgm:pt modelId="{1C9833FE-7A46-4D98-957C-EAFBBA431A18}" type="pres">
      <dgm:prSet presAssocID="{433B9E0F-C9DF-4871-B101-F2DB1EC358AA}" presName="Accent2" presStyleCnt="0"/>
      <dgm:spPr/>
    </dgm:pt>
    <dgm:pt modelId="{3AC067C8-A70C-41A2-82EA-85CFC911B44B}" type="pres">
      <dgm:prSet presAssocID="{433B9E0F-C9DF-4871-B101-F2DB1EC358AA}" presName="Accent" presStyleLbl="bgShp" presStyleIdx="1" presStyleCnt="6"/>
      <dgm:spPr/>
    </dgm:pt>
    <dgm:pt modelId="{0A28B135-8AF7-43D9-A256-8D405A3962C0}" type="pres">
      <dgm:prSet presAssocID="{433B9E0F-C9DF-4871-B101-F2DB1EC358AA}" presName="Child2" presStyleLbl="node1" presStyleIdx="1" presStyleCnt="6">
        <dgm:presLayoutVars>
          <dgm:chMax val="0"/>
          <dgm:chPref val="0"/>
          <dgm:bulletEnabled val="1"/>
        </dgm:presLayoutVars>
      </dgm:prSet>
      <dgm:spPr/>
    </dgm:pt>
    <dgm:pt modelId="{63DB52A5-A092-4080-9883-5C1948781C3A}" type="pres">
      <dgm:prSet presAssocID="{421057BC-1420-4E1A-8249-19C16E547C67}" presName="Accent3" presStyleCnt="0"/>
      <dgm:spPr/>
    </dgm:pt>
    <dgm:pt modelId="{2849C5C4-34B0-444C-80CC-68F95573B4CF}" type="pres">
      <dgm:prSet presAssocID="{421057BC-1420-4E1A-8249-19C16E547C67}" presName="Accent" presStyleLbl="bgShp" presStyleIdx="2" presStyleCnt="6"/>
      <dgm:spPr/>
    </dgm:pt>
    <dgm:pt modelId="{23C04CD5-8049-4A3B-9BE4-C01354A15236}" type="pres">
      <dgm:prSet presAssocID="{421057BC-1420-4E1A-8249-19C16E547C67}" presName="Child3" presStyleLbl="node1" presStyleIdx="2" presStyleCnt="6">
        <dgm:presLayoutVars>
          <dgm:chMax val="0"/>
          <dgm:chPref val="0"/>
          <dgm:bulletEnabled val="1"/>
        </dgm:presLayoutVars>
      </dgm:prSet>
      <dgm:spPr/>
    </dgm:pt>
    <dgm:pt modelId="{D0C64A60-6F94-4BEA-8782-7971C8F78659}" type="pres">
      <dgm:prSet presAssocID="{2958A8A4-B467-4C39-A8A4-294721C1AD1F}" presName="Accent4" presStyleCnt="0"/>
      <dgm:spPr/>
    </dgm:pt>
    <dgm:pt modelId="{2052AB89-1E94-40F9-AFCD-E1266CE094CD}" type="pres">
      <dgm:prSet presAssocID="{2958A8A4-B467-4C39-A8A4-294721C1AD1F}" presName="Accent" presStyleLbl="bgShp" presStyleIdx="3" presStyleCnt="6"/>
      <dgm:spPr/>
    </dgm:pt>
    <dgm:pt modelId="{80827396-E2C6-42BD-852B-3A1615424B93}" type="pres">
      <dgm:prSet presAssocID="{2958A8A4-B467-4C39-A8A4-294721C1AD1F}" presName="Child4" presStyleLbl="node1" presStyleIdx="3" presStyleCnt="6">
        <dgm:presLayoutVars>
          <dgm:chMax val="0"/>
          <dgm:chPref val="0"/>
          <dgm:bulletEnabled val="1"/>
        </dgm:presLayoutVars>
      </dgm:prSet>
      <dgm:spPr/>
    </dgm:pt>
    <dgm:pt modelId="{E1C4C6DB-1A85-490F-BA62-1F1BA1DDA317}" type="pres">
      <dgm:prSet presAssocID="{BAFCC2E2-F536-4B0E-BEE8-48F1EC2D03EF}" presName="Accent5" presStyleCnt="0"/>
      <dgm:spPr/>
    </dgm:pt>
    <dgm:pt modelId="{6E3C9040-972B-411E-BE3B-E8A6BC7C807F}" type="pres">
      <dgm:prSet presAssocID="{BAFCC2E2-F536-4B0E-BEE8-48F1EC2D03EF}" presName="Accent" presStyleLbl="bgShp" presStyleIdx="4" presStyleCnt="6"/>
      <dgm:spPr/>
    </dgm:pt>
    <dgm:pt modelId="{C9FDA90F-F1D4-4558-AB57-7379B5B7A097}" type="pres">
      <dgm:prSet presAssocID="{BAFCC2E2-F536-4B0E-BEE8-48F1EC2D03EF}" presName="Child5" presStyleLbl="node1" presStyleIdx="4" presStyleCnt="6">
        <dgm:presLayoutVars>
          <dgm:chMax val="0"/>
          <dgm:chPref val="0"/>
          <dgm:bulletEnabled val="1"/>
        </dgm:presLayoutVars>
      </dgm:prSet>
      <dgm:spPr/>
    </dgm:pt>
    <dgm:pt modelId="{180DBF37-5336-4E09-9744-16DF0B612485}" type="pres">
      <dgm:prSet presAssocID="{051FB342-758E-4562-B9ED-E5CCD2ACD948}" presName="Accent6" presStyleCnt="0"/>
      <dgm:spPr/>
    </dgm:pt>
    <dgm:pt modelId="{FF69AACB-A08B-4348-AB02-20FBC639C083}" type="pres">
      <dgm:prSet presAssocID="{051FB342-758E-4562-B9ED-E5CCD2ACD948}" presName="Accent" presStyleLbl="bgShp" presStyleIdx="5" presStyleCnt="6"/>
      <dgm:spPr/>
    </dgm:pt>
    <dgm:pt modelId="{C975DBD4-2352-442E-836B-E08679F23301}" type="pres">
      <dgm:prSet presAssocID="{051FB342-758E-4562-B9ED-E5CCD2ACD948}" presName="Child6" presStyleLbl="node1" presStyleIdx="5" presStyleCnt="6">
        <dgm:presLayoutVars>
          <dgm:chMax val="0"/>
          <dgm:chPref val="0"/>
          <dgm:bulletEnabled val="1"/>
        </dgm:presLayoutVars>
      </dgm:prSet>
      <dgm:spPr/>
    </dgm:pt>
  </dgm:ptLst>
  <dgm:cxnLst>
    <dgm:cxn modelId="{3234C90A-99F1-4BF9-BF71-6722795148CA}" type="presOf" srcId="{433B9E0F-C9DF-4871-B101-F2DB1EC358AA}" destId="{0A28B135-8AF7-43D9-A256-8D405A3962C0}" srcOrd="0" destOrd="0" presId="urn:microsoft.com/office/officeart/2011/layout/HexagonRadial"/>
    <dgm:cxn modelId="{A763180B-75E0-4C45-A9C1-F141EFCFDF02}" srcId="{211DD207-ED5E-4703-BA83-1875435217C9}" destId="{051FB342-758E-4562-B9ED-E5CCD2ACD948}" srcOrd="5" destOrd="0" parTransId="{0D8A7A71-B258-4F97-9F9C-EE067BFDE6B7}" sibTransId="{5FEB27FE-16AA-425A-AEAD-5F9B7D54873B}"/>
    <dgm:cxn modelId="{8A02A41A-1035-4B43-9BA9-1E3EB9D10D38}" type="presOf" srcId="{421057BC-1420-4E1A-8249-19C16E547C67}" destId="{23C04CD5-8049-4A3B-9BE4-C01354A15236}" srcOrd="0" destOrd="0" presId="urn:microsoft.com/office/officeart/2011/layout/HexagonRadial"/>
    <dgm:cxn modelId="{96DDD344-BC1E-468B-B8B3-BD05C5D8064B}" type="presOf" srcId="{211DD207-ED5E-4703-BA83-1875435217C9}" destId="{168C3873-4B9C-454C-8ECD-8ED79248B6CF}" srcOrd="0" destOrd="0" presId="urn:microsoft.com/office/officeart/2011/layout/HexagonRadial"/>
    <dgm:cxn modelId="{4F56D548-2E81-411C-B4E7-5975736F5EA3}" srcId="{211DD207-ED5E-4703-BA83-1875435217C9}" destId="{2958A8A4-B467-4C39-A8A4-294721C1AD1F}" srcOrd="3" destOrd="0" parTransId="{AF3B2E0C-A731-4BEF-95DD-ABAA315B693E}" sibTransId="{DF773989-0393-40E4-899F-08C5C74A6B94}"/>
    <dgm:cxn modelId="{3C92F36A-5D1C-4B73-B3D2-E45E596A1DDC}" type="presOf" srcId="{A939721A-196E-4F38-A8DA-A9570085ACBD}" destId="{7B06A65B-A8A2-47DA-8920-E57E362384B1}" srcOrd="0" destOrd="0" presId="urn:microsoft.com/office/officeart/2011/layout/HexagonRadial"/>
    <dgm:cxn modelId="{48ACCC55-D3A6-4E62-BDF0-963FA6623201}" srcId="{211DD207-ED5E-4703-BA83-1875435217C9}" destId="{BAFCC2E2-F536-4B0E-BEE8-48F1EC2D03EF}" srcOrd="4" destOrd="0" parTransId="{731860F5-ACD6-480E-ABD5-C492BB946A86}" sibTransId="{2AA60747-8046-499C-AD0F-6A75CF1EEA5D}"/>
    <dgm:cxn modelId="{59418357-07C5-4E96-802C-7446AB57F641}" srcId="{211DD207-ED5E-4703-BA83-1875435217C9}" destId="{433B9E0F-C9DF-4871-B101-F2DB1EC358AA}" srcOrd="1" destOrd="0" parTransId="{0BC83CED-B690-458F-B525-8D8C612EBC46}" sibTransId="{89C4D638-A9F0-4925-A15A-618B180F5FF6}"/>
    <dgm:cxn modelId="{AC6A3758-7DC8-48FE-990F-2AE0251D3373}" type="presOf" srcId="{D6C84C4C-F663-4CC2-BB9A-43151912E338}" destId="{90943435-4343-4A46-BBB7-C157C43ED84A}" srcOrd="0" destOrd="0" presId="urn:microsoft.com/office/officeart/2011/layout/HexagonRadial"/>
    <dgm:cxn modelId="{990CF690-6ED5-4B6C-ABA5-40BD0C0FB5A8}" srcId="{211DD207-ED5E-4703-BA83-1875435217C9}" destId="{421057BC-1420-4E1A-8249-19C16E547C67}" srcOrd="2" destOrd="0" parTransId="{FFA6E6D6-7E65-484C-B35F-0F67D0802EDD}" sibTransId="{3B1F7858-747F-4104-9081-46C43082D5F8}"/>
    <dgm:cxn modelId="{240FC994-20D6-4877-B238-60B6A8742465}" type="presOf" srcId="{BAFCC2E2-F536-4B0E-BEE8-48F1EC2D03EF}" destId="{C9FDA90F-F1D4-4558-AB57-7379B5B7A097}" srcOrd="0" destOrd="0" presId="urn:microsoft.com/office/officeart/2011/layout/HexagonRadial"/>
    <dgm:cxn modelId="{DBF0CE9B-9DD1-4E45-BCC9-87AA51EDB5BB}" srcId="{211DD207-ED5E-4703-BA83-1875435217C9}" destId="{A939721A-196E-4F38-A8DA-A9570085ACBD}" srcOrd="0" destOrd="0" parTransId="{0C774F05-AC92-4F95-A24F-FEC88B680D29}" sibTransId="{194AE2F3-AF14-4A99-9AD9-F3752FA7A964}"/>
    <dgm:cxn modelId="{DACEFAA8-700F-4F64-9E06-990EA597B77C}" type="presOf" srcId="{2958A8A4-B467-4C39-A8A4-294721C1AD1F}" destId="{80827396-E2C6-42BD-852B-3A1615424B93}" srcOrd="0" destOrd="0" presId="urn:microsoft.com/office/officeart/2011/layout/HexagonRadial"/>
    <dgm:cxn modelId="{340771A9-C936-46DB-88B5-C58E1D76BADE}" srcId="{D6C84C4C-F663-4CC2-BB9A-43151912E338}" destId="{211DD207-ED5E-4703-BA83-1875435217C9}" srcOrd="0" destOrd="0" parTransId="{A9491E3C-29E9-4CB7-88C6-9A182077E42A}" sibTransId="{0418CE73-D015-4D54-B3FD-6AE5B45BACC6}"/>
    <dgm:cxn modelId="{FCF89DE6-B964-46CB-AD56-CFDF38B3135E}" type="presOf" srcId="{051FB342-758E-4562-B9ED-E5CCD2ACD948}" destId="{C975DBD4-2352-442E-836B-E08679F23301}" srcOrd="0" destOrd="0" presId="urn:microsoft.com/office/officeart/2011/layout/HexagonRadial"/>
    <dgm:cxn modelId="{1E098685-31DD-4DD9-8C88-37C44283AE37}" type="presParOf" srcId="{90943435-4343-4A46-BBB7-C157C43ED84A}" destId="{168C3873-4B9C-454C-8ECD-8ED79248B6CF}" srcOrd="0" destOrd="0" presId="urn:microsoft.com/office/officeart/2011/layout/HexagonRadial"/>
    <dgm:cxn modelId="{600C6E24-9995-4687-83C6-9BBD7629A816}" type="presParOf" srcId="{90943435-4343-4A46-BBB7-C157C43ED84A}" destId="{2AF72B9C-D52A-48D5-ABE2-C5771E41BDA1}" srcOrd="1" destOrd="0" presId="urn:microsoft.com/office/officeart/2011/layout/HexagonRadial"/>
    <dgm:cxn modelId="{5C041304-9418-4A19-8E95-CD4E4AE7358F}" type="presParOf" srcId="{2AF72B9C-D52A-48D5-ABE2-C5771E41BDA1}" destId="{4F2CF9CD-8443-45FB-8EB8-69AE0CDE0958}" srcOrd="0" destOrd="0" presId="urn:microsoft.com/office/officeart/2011/layout/HexagonRadial"/>
    <dgm:cxn modelId="{95BD7B92-F528-411B-A24D-FC4FCD92E0F7}" type="presParOf" srcId="{90943435-4343-4A46-BBB7-C157C43ED84A}" destId="{7B06A65B-A8A2-47DA-8920-E57E362384B1}" srcOrd="2" destOrd="0" presId="urn:microsoft.com/office/officeart/2011/layout/HexagonRadial"/>
    <dgm:cxn modelId="{1EC0475F-1C4E-4387-94F2-D622B8E03345}" type="presParOf" srcId="{90943435-4343-4A46-BBB7-C157C43ED84A}" destId="{1C9833FE-7A46-4D98-957C-EAFBBA431A18}" srcOrd="3" destOrd="0" presId="urn:microsoft.com/office/officeart/2011/layout/HexagonRadial"/>
    <dgm:cxn modelId="{F20A6357-AB35-48F0-834D-3DC4E2A0AB87}" type="presParOf" srcId="{1C9833FE-7A46-4D98-957C-EAFBBA431A18}" destId="{3AC067C8-A70C-41A2-82EA-85CFC911B44B}" srcOrd="0" destOrd="0" presId="urn:microsoft.com/office/officeart/2011/layout/HexagonRadial"/>
    <dgm:cxn modelId="{CF8D5C6C-7F6B-4B89-A718-BFBCC91CEB00}" type="presParOf" srcId="{90943435-4343-4A46-BBB7-C157C43ED84A}" destId="{0A28B135-8AF7-43D9-A256-8D405A3962C0}" srcOrd="4" destOrd="0" presId="urn:microsoft.com/office/officeart/2011/layout/HexagonRadial"/>
    <dgm:cxn modelId="{F8911B35-7B12-4327-B321-6A68F40E6E67}" type="presParOf" srcId="{90943435-4343-4A46-BBB7-C157C43ED84A}" destId="{63DB52A5-A092-4080-9883-5C1948781C3A}" srcOrd="5" destOrd="0" presId="urn:microsoft.com/office/officeart/2011/layout/HexagonRadial"/>
    <dgm:cxn modelId="{B9C5CB82-48E0-4A52-98E3-B163E4C549B2}" type="presParOf" srcId="{63DB52A5-A092-4080-9883-5C1948781C3A}" destId="{2849C5C4-34B0-444C-80CC-68F95573B4CF}" srcOrd="0" destOrd="0" presId="urn:microsoft.com/office/officeart/2011/layout/HexagonRadial"/>
    <dgm:cxn modelId="{EFE3D20D-B9E5-4290-92ED-433B82249AFF}" type="presParOf" srcId="{90943435-4343-4A46-BBB7-C157C43ED84A}" destId="{23C04CD5-8049-4A3B-9BE4-C01354A15236}" srcOrd="6" destOrd="0" presId="urn:microsoft.com/office/officeart/2011/layout/HexagonRadial"/>
    <dgm:cxn modelId="{A32059B4-EDDF-4941-B074-B4401CF62BF8}" type="presParOf" srcId="{90943435-4343-4A46-BBB7-C157C43ED84A}" destId="{D0C64A60-6F94-4BEA-8782-7971C8F78659}" srcOrd="7" destOrd="0" presId="urn:microsoft.com/office/officeart/2011/layout/HexagonRadial"/>
    <dgm:cxn modelId="{770FFE48-A772-4A0B-B81C-0B0B218248B4}" type="presParOf" srcId="{D0C64A60-6F94-4BEA-8782-7971C8F78659}" destId="{2052AB89-1E94-40F9-AFCD-E1266CE094CD}" srcOrd="0" destOrd="0" presId="urn:microsoft.com/office/officeart/2011/layout/HexagonRadial"/>
    <dgm:cxn modelId="{7B28E8D2-8FAC-4B55-8002-50B45E2680E9}" type="presParOf" srcId="{90943435-4343-4A46-BBB7-C157C43ED84A}" destId="{80827396-E2C6-42BD-852B-3A1615424B93}" srcOrd="8" destOrd="0" presId="urn:microsoft.com/office/officeart/2011/layout/HexagonRadial"/>
    <dgm:cxn modelId="{F8598A56-2E23-47C3-B55A-595F2202FE16}" type="presParOf" srcId="{90943435-4343-4A46-BBB7-C157C43ED84A}" destId="{E1C4C6DB-1A85-490F-BA62-1F1BA1DDA317}" srcOrd="9" destOrd="0" presId="urn:microsoft.com/office/officeart/2011/layout/HexagonRadial"/>
    <dgm:cxn modelId="{5457BC91-5C01-49AC-B0A2-4327E92422A1}" type="presParOf" srcId="{E1C4C6DB-1A85-490F-BA62-1F1BA1DDA317}" destId="{6E3C9040-972B-411E-BE3B-E8A6BC7C807F}" srcOrd="0" destOrd="0" presId="urn:microsoft.com/office/officeart/2011/layout/HexagonRadial"/>
    <dgm:cxn modelId="{2E022B19-7102-49B5-846E-900CDB08239E}" type="presParOf" srcId="{90943435-4343-4A46-BBB7-C157C43ED84A}" destId="{C9FDA90F-F1D4-4558-AB57-7379B5B7A097}" srcOrd="10" destOrd="0" presId="urn:microsoft.com/office/officeart/2011/layout/HexagonRadial"/>
    <dgm:cxn modelId="{B966EC13-BC57-46A5-BDD5-4A415FA25D49}" type="presParOf" srcId="{90943435-4343-4A46-BBB7-C157C43ED84A}" destId="{180DBF37-5336-4E09-9744-16DF0B612485}" srcOrd="11" destOrd="0" presId="urn:microsoft.com/office/officeart/2011/layout/HexagonRadial"/>
    <dgm:cxn modelId="{56A18589-5A0E-4325-A2C5-CFE90AFDE96E}" type="presParOf" srcId="{180DBF37-5336-4E09-9744-16DF0B612485}" destId="{FF69AACB-A08B-4348-AB02-20FBC639C083}" srcOrd="0" destOrd="0" presId="urn:microsoft.com/office/officeart/2011/layout/HexagonRadial"/>
    <dgm:cxn modelId="{0A324650-CF64-4FA7-97C8-0D20A6F749EF}" type="presParOf" srcId="{90943435-4343-4A46-BBB7-C157C43ED84A}" destId="{C975DBD4-2352-442E-836B-E08679F23301}"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5852B4-2AFA-4AA4-8498-80CD479E40B3}" type="doc">
      <dgm:prSet loTypeId="urn:microsoft.com/office/officeart/2005/8/layout/vProcess5" loCatId="process" qsTypeId="urn:microsoft.com/office/officeart/2005/8/quickstyle/simple2" qsCatId="simple" csTypeId="urn:microsoft.com/office/officeart/2005/8/colors/colorful4" csCatId="colorful"/>
      <dgm:spPr/>
      <dgm:t>
        <a:bodyPr/>
        <a:lstStyle/>
        <a:p>
          <a:endParaRPr lang="en-US"/>
        </a:p>
      </dgm:t>
    </dgm:pt>
    <dgm:pt modelId="{B3F331DD-B207-45F2-ABE4-3DD8AE71597F}">
      <dgm:prSet/>
      <dgm:spPr/>
      <dgm:t>
        <a:bodyPr/>
        <a:lstStyle/>
        <a:p>
          <a:r>
            <a:rPr lang="en-GB"/>
            <a:t>In Majumder`s research, three key themes emerged in relation to stigma and self-stigma – </a:t>
          </a:r>
          <a:endParaRPr lang="en-US"/>
        </a:p>
      </dgm:t>
    </dgm:pt>
    <dgm:pt modelId="{6792F962-86E4-4801-8513-4A156C9E1268}" type="parTrans" cxnId="{0ABF35BC-3B6B-48FD-A0B5-B15A24A5B248}">
      <dgm:prSet/>
      <dgm:spPr/>
      <dgm:t>
        <a:bodyPr/>
        <a:lstStyle/>
        <a:p>
          <a:endParaRPr lang="en-US"/>
        </a:p>
      </dgm:t>
    </dgm:pt>
    <dgm:pt modelId="{4779E37C-107D-4580-A7EA-E0F917A2F6A8}" type="sibTrans" cxnId="{0ABF35BC-3B6B-48FD-A0B5-B15A24A5B248}">
      <dgm:prSet/>
      <dgm:spPr/>
      <dgm:t>
        <a:bodyPr/>
        <a:lstStyle/>
        <a:p>
          <a:endParaRPr lang="en-US"/>
        </a:p>
      </dgm:t>
    </dgm:pt>
    <dgm:pt modelId="{3D91D57A-F62D-46EA-889E-AFAFBE63716F}">
      <dgm:prSet/>
      <dgm:spPr/>
      <dgm:t>
        <a:bodyPr/>
        <a:lstStyle/>
        <a:p>
          <a:r>
            <a:rPr lang="en-GB"/>
            <a:t>Theme 1: negative perceptions of the concept of mental illness</a:t>
          </a:r>
          <a:endParaRPr lang="en-US"/>
        </a:p>
      </dgm:t>
    </dgm:pt>
    <dgm:pt modelId="{B4B4E99B-1144-4463-9261-7788A34E4417}" type="parTrans" cxnId="{A1EEED82-9F55-4508-8035-44580E794253}">
      <dgm:prSet/>
      <dgm:spPr/>
      <dgm:t>
        <a:bodyPr/>
        <a:lstStyle/>
        <a:p>
          <a:endParaRPr lang="en-US"/>
        </a:p>
      </dgm:t>
    </dgm:pt>
    <dgm:pt modelId="{BEB0D9FD-7413-4B5D-BB71-39B5B3127E68}" type="sibTrans" cxnId="{A1EEED82-9F55-4508-8035-44580E794253}">
      <dgm:prSet/>
      <dgm:spPr/>
      <dgm:t>
        <a:bodyPr/>
        <a:lstStyle/>
        <a:p>
          <a:endParaRPr lang="en-US"/>
        </a:p>
      </dgm:t>
    </dgm:pt>
    <dgm:pt modelId="{F1E96C88-03C9-4F8B-95A0-53EE6915FA03}">
      <dgm:prSet/>
      <dgm:spPr/>
      <dgm:t>
        <a:bodyPr/>
        <a:lstStyle/>
        <a:p>
          <a:r>
            <a:rPr lang="en-GB"/>
            <a:t>Theme 2: anticipated social implications of suffering from mental illness</a:t>
          </a:r>
          <a:endParaRPr lang="en-US"/>
        </a:p>
      </dgm:t>
    </dgm:pt>
    <dgm:pt modelId="{B5127DEA-3047-47C1-A970-BF9DB7DF2838}" type="parTrans" cxnId="{8763BFDA-D851-4C44-B54C-5B6C00BB07D9}">
      <dgm:prSet/>
      <dgm:spPr/>
      <dgm:t>
        <a:bodyPr/>
        <a:lstStyle/>
        <a:p>
          <a:endParaRPr lang="en-US"/>
        </a:p>
      </dgm:t>
    </dgm:pt>
    <dgm:pt modelId="{22AB5365-F824-49A3-91EE-413376EECB18}" type="sibTrans" cxnId="{8763BFDA-D851-4C44-B54C-5B6C00BB07D9}">
      <dgm:prSet/>
      <dgm:spPr/>
      <dgm:t>
        <a:bodyPr/>
        <a:lstStyle/>
        <a:p>
          <a:endParaRPr lang="en-US"/>
        </a:p>
      </dgm:t>
    </dgm:pt>
    <dgm:pt modelId="{A0687FB9-FDCB-475B-8A1D-C4BCE0A302E4}">
      <dgm:prSet/>
      <dgm:spPr/>
      <dgm:t>
        <a:bodyPr/>
        <a:lstStyle/>
        <a:p>
          <a:r>
            <a:rPr lang="en-GB"/>
            <a:t>Theme 3: denial of mental illness</a:t>
          </a:r>
          <a:endParaRPr lang="en-US"/>
        </a:p>
      </dgm:t>
    </dgm:pt>
    <dgm:pt modelId="{60ACC7AC-2643-4CAA-B62D-3605A6DC6634}" type="parTrans" cxnId="{4B8334BA-AE23-4176-80B2-BBEDA7CD246B}">
      <dgm:prSet/>
      <dgm:spPr/>
      <dgm:t>
        <a:bodyPr/>
        <a:lstStyle/>
        <a:p>
          <a:endParaRPr lang="en-US"/>
        </a:p>
      </dgm:t>
    </dgm:pt>
    <dgm:pt modelId="{7F13012D-4095-44F8-9209-95A789933EA7}" type="sibTrans" cxnId="{4B8334BA-AE23-4176-80B2-BBEDA7CD246B}">
      <dgm:prSet/>
      <dgm:spPr/>
      <dgm:t>
        <a:bodyPr/>
        <a:lstStyle/>
        <a:p>
          <a:endParaRPr lang="en-US"/>
        </a:p>
      </dgm:t>
    </dgm:pt>
    <dgm:pt modelId="{79C94F51-0E43-47C4-9029-A267CBD5632A}" type="pres">
      <dgm:prSet presAssocID="{7B5852B4-2AFA-4AA4-8498-80CD479E40B3}" presName="outerComposite" presStyleCnt="0">
        <dgm:presLayoutVars>
          <dgm:chMax val="5"/>
          <dgm:dir/>
          <dgm:resizeHandles val="exact"/>
        </dgm:presLayoutVars>
      </dgm:prSet>
      <dgm:spPr/>
    </dgm:pt>
    <dgm:pt modelId="{C3A832BF-71DC-4127-99B0-B77CBD6E7730}" type="pres">
      <dgm:prSet presAssocID="{7B5852B4-2AFA-4AA4-8498-80CD479E40B3}" presName="dummyMaxCanvas" presStyleCnt="0">
        <dgm:presLayoutVars/>
      </dgm:prSet>
      <dgm:spPr/>
    </dgm:pt>
    <dgm:pt modelId="{DB3E9929-2966-4595-879B-ED4953A19AD2}" type="pres">
      <dgm:prSet presAssocID="{7B5852B4-2AFA-4AA4-8498-80CD479E40B3}" presName="FourNodes_1" presStyleLbl="node1" presStyleIdx="0" presStyleCnt="4">
        <dgm:presLayoutVars>
          <dgm:bulletEnabled val="1"/>
        </dgm:presLayoutVars>
      </dgm:prSet>
      <dgm:spPr/>
    </dgm:pt>
    <dgm:pt modelId="{DD9118E5-C31F-42E9-8B6C-EB0433741EC3}" type="pres">
      <dgm:prSet presAssocID="{7B5852B4-2AFA-4AA4-8498-80CD479E40B3}" presName="FourNodes_2" presStyleLbl="node1" presStyleIdx="1" presStyleCnt="4">
        <dgm:presLayoutVars>
          <dgm:bulletEnabled val="1"/>
        </dgm:presLayoutVars>
      </dgm:prSet>
      <dgm:spPr/>
    </dgm:pt>
    <dgm:pt modelId="{3552B6D7-8771-4C4A-BFB5-651BCEEFDB9F}" type="pres">
      <dgm:prSet presAssocID="{7B5852B4-2AFA-4AA4-8498-80CD479E40B3}" presName="FourNodes_3" presStyleLbl="node1" presStyleIdx="2" presStyleCnt="4">
        <dgm:presLayoutVars>
          <dgm:bulletEnabled val="1"/>
        </dgm:presLayoutVars>
      </dgm:prSet>
      <dgm:spPr/>
    </dgm:pt>
    <dgm:pt modelId="{FEC69907-221A-4911-8399-8419CDFAFB89}" type="pres">
      <dgm:prSet presAssocID="{7B5852B4-2AFA-4AA4-8498-80CD479E40B3}" presName="FourNodes_4" presStyleLbl="node1" presStyleIdx="3" presStyleCnt="4">
        <dgm:presLayoutVars>
          <dgm:bulletEnabled val="1"/>
        </dgm:presLayoutVars>
      </dgm:prSet>
      <dgm:spPr/>
    </dgm:pt>
    <dgm:pt modelId="{891DDAF5-EE6E-459D-8E63-0033A000F7B3}" type="pres">
      <dgm:prSet presAssocID="{7B5852B4-2AFA-4AA4-8498-80CD479E40B3}" presName="FourConn_1-2" presStyleLbl="fgAccFollowNode1" presStyleIdx="0" presStyleCnt="3">
        <dgm:presLayoutVars>
          <dgm:bulletEnabled val="1"/>
        </dgm:presLayoutVars>
      </dgm:prSet>
      <dgm:spPr/>
    </dgm:pt>
    <dgm:pt modelId="{2A555DDD-4231-45E0-A9E3-6268B0B7D949}" type="pres">
      <dgm:prSet presAssocID="{7B5852B4-2AFA-4AA4-8498-80CD479E40B3}" presName="FourConn_2-3" presStyleLbl="fgAccFollowNode1" presStyleIdx="1" presStyleCnt="3">
        <dgm:presLayoutVars>
          <dgm:bulletEnabled val="1"/>
        </dgm:presLayoutVars>
      </dgm:prSet>
      <dgm:spPr/>
    </dgm:pt>
    <dgm:pt modelId="{9920AD0D-E689-4624-92BF-C73A53272E46}" type="pres">
      <dgm:prSet presAssocID="{7B5852B4-2AFA-4AA4-8498-80CD479E40B3}" presName="FourConn_3-4" presStyleLbl="fgAccFollowNode1" presStyleIdx="2" presStyleCnt="3">
        <dgm:presLayoutVars>
          <dgm:bulletEnabled val="1"/>
        </dgm:presLayoutVars>
      </dgm:prSet>
      <dgm:spPr/>
    </dgm:pt>
    <dgm:pt modelId="{9B69EB1C-76FB-43F3-B84C-FF521E8E3417}" type="pres">
      <dgm:prSet presAssocID="{7B5852B4-2AFA-4AA4-8498-80CD479E40B3}" presName="FourNodes_1_text" presStyleLbl="node1" presStyleIdx="3" presStyleCnt="4">
        <dgm:presLayoutVars>
          <dgm:bulletEnabled val="1"/>
        </dgm:presLayoutVars>
      </dgm:prSet>
      <dgm:spPr/>
    </dgm:pt>
    <dgm:pt modelId="{E6CEB55F-8AD3-4616-8BD6-1BC7D1C07C03}" type="pres">
      <dgm:prSet presAssocID="{7B5852B4-2AFA-4AA4-8498-80CD479E40B3}" presName="FourNodes_2_text" presStyleLbl="node1" presStyleIdx="3" presStyleCnt="4">
        <dgm:presLayoutVars>
          <dgm:bulletEnabled val="1"/>
        </dgm:presLayoutVars>
      </dgm:prSet>
      <dgm:spPr/>
    </dgm:pt>
    <dgm:pt modelId="{F60044A7-69F5-4D5F-91A6-9430E90A3E49}" type="pres">
      <dgm:prSet presAssocID="{7B5852B4-2AFA-4AA4-8498-80CD479E40B3}" presName="FourNodes_3_text" presStyleLbl="node1" presStyleIdx="3" presStyleCnt="4">
        <dgm:presLayoutVars>
          <dgm:bulletEnabled val="1"/>
        </dgm:presLayoutVars>
      </dgm:prSet>
      <dgm:spPr/>
    </dgm:pt>
    <dgm:pt modelId="{C2BB86B8-113F-4A92-B4C6-A5471A86E90D}" type="pres">
      <dgm:prSet presAssocID="{7B5852B4-2AFA-4AA4-8498-80CD479E40B3}" presName="FourNodes_4_text" presStyleLbl="node1" presStyleIdx="3" presStyleCnt="4">
        <dgm:presLayoutVars>
          <dgm:bulletEnabled val="1"/>
        </dgm:presLayoutVars>
      </dgm:prSet>
      <dgm:spPr/>
    </dgm:pt>
  </dgm:ptLst>
  <dgm:cxnLst>
    <dgm:cxn modelId="{84EF4714-2D0A-4FB4-BD3E-783700CEEA4A}" type="presOf" srcId="{B3F331DD-B207-45F2-ABE4-3DD8AE71597F}" destId="{9B69EB1C-76FB-43F3-B84C-FF521E8E3417}" srcOrd="1" destOrd="0" presId="urn:microsoft.com/office/officeart/2005/8/layout/vProcess5"/>
    <dgm:cxn modelId="{9329A828-346F-44FE-AEDF-E8DA20E7F5EA}" type="presOf" srcId="{A0687FB9-FDCB-475B-8A1D-C4BCE0A302E4}" destId="{C2BB86B8-113F-4A92-B4C6-A5471A86E90D}" srcOrd="1" destOrd="0" presId="urn:microsoft.com/office/officeart/2005/8/layout/vProcess5"/>
    <dgm:cxn modelId="{69DA812D-9221-4999-8887-F9B5857E373D}" type="presOf" srcId="{F1E96C88-03C9-4F8B-95A0-53EE6915FA03}" destId="{3552B6D7-8771-4C4A-BFB5-651BCEEFDB9F}" srcOrd="0" destOrd="0" presId="urn:microsoft.com/office/officeart/2005/8/layout/vProcess5"/>
    <dgm:cxn modelId="{C2F10561-BFB1-4CF0-993F-E15A860210B0}" type="presOf" srcId="{BEB0D9FD-7413-4B5D-BB71-39B5B3127E68}" destId="{2A555DDD-4231-45E0-A9E3-6268B0B7D949}" srcOrd="0" destOrd="0" presId="urn:microsoft.com/office/officeart/2005/8/layout/vProcess5"/>
    <dgm:cxn modelId="{26C19442-09FB-4E71-8A6D-5DBF97958C3A}" type="presOf" srcId="{F1E96C88-03C9-4F8B-95A0-53EE6915FA03}" destId="{F60044A7-69F5-4D5F-91A6-9430E90A3E49}" srcOrd="1" destOrd="0" presId="urn:microsoft.com/office/officeart/2005/8/layout/vProcess5"/>
    <dgm:cxn modelId="{4B265768-C0AB-49CC-BB1B-756A322DA82C}" type="presOf" srcId="{22AB5365-F824-49A3-91EE-413376EECB18}" destId="{9920AD0D-E689-4624-92BF-C73A53272E46}" srcOrd="0" destOrd="0" presId="urn:microsoft.com/office/officeart/2005/8/layout/vProcess5"/>
    <dgm:cxn modelId="{A0B32C4B-AC47-436C-BCA2-097EB814B0AA}" type="presOf" srcId="{7B5852B4-2AFA-4AA4-8498-80CD479E40B3}" destId="{79C94F51-0E43-47C4-9029-A267CBD5632A}" srcOrd="0" destOrd="0" presId="urn:microsoft.com/office/officeart/2005/8/layout/vProcess5"/>
    <dgm:cxn modelId="{3153C555-A8D1-4E41-BDD8-E1196D16A6DC}" type="presOf" srcId="{3D91D57A-F62D-46EA-889E-AFAFBE63716F}" destId="{DD9118E5-C31F-42E9-8B6C-EB0433741EC3}" srcOrd="0" destOrd="0" presId="urn:microsoft.com/office/officeart/2005/8/layout/vProcess5"/>
    <dgm:cxn modelId="{2742F37C-2D6B-4E53-AAAA-A31F30343317}" type="presOf" srcId="{B3F331DD-B207-45F2-ABE4-3DD8AE71597F}" destId="{DB3E9929-2966-4595-879B-ED4953A19AD2}" srcOrd="0" destOrd="0" presId="urn:microsoft.com/office/officeart/2005/8/layout/vProcess5"/>
    <dgm:cxn modelId="{A1EEED82-9F55-4508-8035-44580E794253}" srcId="{7B5852B4-2AFA-4AA4-8498-80CD479E40B3}" destId="{3D91D57A-F62D-46EA-889E-AFAFBE63716F}" srcOrd="1" destOrd="0" parTransId="{B4B4E99B-1144-4463-9261-7788A34E4417}" sibTransId="{BEB0D9FD-7413-4B5D-BB71-39B5B3127E68}"/>
    <dgm:cxn modelId="{09570C8E-CFFF-4090-8A39-FC436E91D279}" type="presOf" srcId="{3D91D57A-F62D-46EA-889E-AFAFBE63716F}" destId="{E6CEB55F-8AD3-4616-8BD6-1BC7D1C07C03}" srcOrd="1" destOrd="0" presId="urn:microsoft.com/office/officeart/2005/8/layout/vProcess5"/>
    <dgm:cxn modelId="{4B8334BA-AE23-4176-80B2-BBEDA7CD246B}" srcId="{7B5852B4-2AFA-4AA4-8498-80CD479E40B3}" destId="{A0687FB9-FDCB-475B-8A1D-C4BCE0A302E4}" srcOrd="3" destOrd="0" parTransId="{60ACC7AC-2643-4CAA-B62D-3605A6DC6634}" sibTransId="{7F13012D-4095-44F8-9209-95A789933EA7}"/>
    <dgm:cxn modelId="{0ABF35BC-3B6B-48FD-A0B5-B15A24A5B248}" srcId="{7B5852B4-2AFA-4AA4-8498-80CD479E40B3}" destId="{B3F331DD-B207-45F2-ABE4-3DD8AE71597F}" srcOrd="0" destOrd="0" parTransId="{6792F962-86E4-4801-8513-4A156C9E1268}" sibTransId="{4779E37C-107D-4580-A7EA-E0F917A2F6A8}"/>
    <dgm:cxn modelId="{8763BFDA-D851-4C44-B54C-5B6C00BB07D9}" srcId="{7B5852B4-2AFA-4AA4-8498-80CD479E40B3}" destId="{F1E96C88-03C9-4F8B-95A0-53EE6915FA03}" srcOrd="2" destOrd="0" parTransId="{B5127DEA-3047-47C1-A970-BF9DB7DF2838}" sibTransId="{22AB5365-F824-49A3-91EE-413376EECB18}"/>
    <dgm:cxn modelId="{C3C596DF-8A11-462F-8795-43AAF36A7A3F}" type="presOf" srcId="{4779E37C-107D-4580-A7EA-E0F917A2F6A8}" destId="{891DDAF5-EE6E-459D-8E63-0033A000F7B3}" srcOrd="0" destOrd="0" presId="urn:microsoft.com/office/officeart/2005/8/layout/vProcess5"/>
    <dgm:cxn modelId="{44094EE5-FD75-4946-AEE9-784069B7832E}" type="presOf" srcId="{A0687FB9-FDCB-475B-8A1D-C4BCE0A302E4}" destId="{FEC69907-221A-4911-8399-8419CDFAFB89}" srcOrd="0" destOrd="0" presId="urn:microsoft.com/office/officeart/2005/8/layout/vProcess5"/>
    <dgm:cxn modelId="{E7F1B06A-F987-4C66-8736-366DE9F10596}" type="presParOf" srcId="{79C94F51-0E43-47C4-9029-A267CBD5632A}" destId="{C3A832BF-71DC-4127-99B0-B77CBD6E7730}" srcOrd="0" destOrd="0" presId="urn:microsoft.com/office/officeart/2005/8/layout/vProcess5"/>
    <dgm:cxn modelId="{7BCF4BCE-0130-4BA9-BAC9-29510F10BF5A}" type="presParOf" srcId="{79C94F51-0E43-47C4-9029-A267CBD5632A}" destId="{DB3E9929-2966-4595-879B-ED4953A19AD2}" srcOrd="1" destOrd="0" presId="urn:microsoft.com/office/officeart/2005/8/layout/vProcess5"/>
    <dgm:cxn modelId="{D0A1AB8B-2F57-44DE-9E08-62E2667F4CE7}" type="presParOf" srcId="{79C94F51-0E43-47C4-9029-A267CBD5632A}" destId="{DD9118E5-C31F-42E9-8B6C-EB0433741EC3}" srcOrd="2" destOrd="0" presId="urn:microsoft.com/office/officeart/2005/8/layout/vProcess5"/>
    <dgm:cxn modelId="{6EFEF072-4B93-4B75-817D-03FFA27FCD75}" type="presParOf" srcId="{79C94F51-0E43-47C4-9029-A267CBD5632A}" destId="{3552B6D7-8771-4C4A-BFB5-651BCEEFDB9F}" srcOrd="3" destOrd="0" presId="urn:microsoft.com/office/officeart/2005/8/layout/vProcess5"/>
    <dgm:cxn modelId="{3EFA500A-71CA-47E0-8C55-15F7FE108CAA}" type="presParOf" srcId="{79C94F51-0E43-47C4-9029-A267CBD5632A}" destId="{FEC69907-221A-4911-8399-8419CDFAFB89}" srcOrd="4" destOrd="0" presId="urn:microsoft.com/office/officeart/2005/8/layout/vProcess5"/>
    <dgm:cxn modelId="{69FE782A-3116-488C-86AA-70A8F9D4A51B}" type="presParOf" srcId="{79C94F51-0E43-47C4-9029-A267CBD5632A}" destId="{891DDAF5-EE6E-459D-8E63-0033A000F7B3}" srcOrd="5" destOrd="0" presId="urn:microsoft.com/office/officeart/2005/8/layout/vProcess5"/>
    <dgm:cxn modelId="{14B28A9F-1635-4067-8F82-7065888F81E5}" type="presParOf" srcId="{79C94F51-0E43-47C4-9029-A267CBD5632A}" destId="{2A555DDD-4231-45E0-A9E3-6268B0B7D949}" srcOrd="6" destOrd="0" presId="urn:microsoft.com/office/officeart/2005/8/layout/vProcess5"/>
    <dgm:cxn modelId="{A3A0D867-CCC7-4874-B0B7-38C9FA207411}" type="presParOf" srcId="{79C94F51-0E43-47C4-9029-A267CBD5632A}" destId="{9920AD0D-E689-4624-92BF-C73A53272E46}" srcOrd="7" destOrd="0" presId="urn:microsoft.com/office/officeart/2005/8/layout/vProcess5"/>
    <dgm:cxn modelId="{C0B929F1-F4B3-4B0F-B616-20ED1A8E2863}" type="presParOf" srcId="{79C94F51-0E43-47C4-9029-A267CBD5632A}" destId="{9B69EB1C-76FB-43F3-B84C-FF521E8E3417}" srcOrd="8" destOrd="0" presId="urn:microsoft.com/office/officeart/2005/8/layout/vProcess5"/>
    <dgm:cxn modelId="{6D1570F2-BEDE-4569-8523-AF55586ED50D}" type="presParOf" srcId="{79C94F51-0E43-47C4-9029-A267CBD5632A}" destId="{E6CEB55F-8AD3-4616-8BD6-1BC7D1C07C03}" srcOrd="9" destOrd="0" presId="urn:microsoft.com/office/officeart/2005/8/layout/vProcess5"/>
    <dgm:cxn modelId="{B016EEB9-8524-415C-9363-6A4AF08C483D}" type="presParOf" srcId="{79C94F51-0E43-47C4-9029-A267CBD5632A}" destId="{F60044A7-69F5-4D5F-91A6-9430E90A3E49}" srcOrd="10" destOrd="0" presId="urn:microsoft.com/office/officeart/2005/8/layout/vProcess5"/>
    <dgm:cxn modelId="{3BFB6EB5-C44E-405B-AF5C-A10C16029DEB}" type="presParOf" srcId="{79C94F51-0E43-47C4-9029-A267CBD5632A}" destId="{C2BB86B8-113F-4A92-B4C6-A5471A86E90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72DBE8-1220-4328-8173-681763866D5E}" type="doc">
      <dgm:prSet loTypeId="urn:microsoft.com/office/officeart/2005/8/layout/process4" loCatId="process" qsTypeId="urn:microsoft.com/office/officeart/2005/8/quickstyle/simple2" qsCatId="simple" csTypeId="urn:microsoft.com/office/officeart/2005/8/colors/colorful4" csCatId="colorful"/>
      <dgm:spPr/>
      <dgm:t>
        <a:bodyPr/>
        <a:lstStyle/>
        <a:p>
          <a:endParaRPr lang="en-US"/>
        </a:p>
      </dgm:t>
    </dgm:pt>
    <dgm:pt modelId="{130FB901-96C7-49B4-90EA-D99813396772}">
      <dgm:prSet/>
      <dgm:spPr/>
      <dgm:t>
        <a:bodyPr/>
        <a:lstStyle/>
        <a:p>
          <a:r>
            <a:rPr lang="en-GB" dirty="0"/>
            <a:t>Theme 1:contact with mental health services in the UK did not appear to shift perceptions. The pp`s referred to mental illness by terms like ‘crazy’, ‘mental’ or ‘mad’. This is consistent with findings from other young vulnerable groups. </a:t>
          </a:r>
          <a:endParaRPr lang="en-US" dirty="0"/>
        </a:p>
      </dgm:t>
    </dgm:pt>
    <dgm:pt modelId="{040BB9E7-0A01-4693-B010-867154ADFF30}" type="parTrans" cxnId="{26DA2E2A-FBF6-4084-8462-A50B5BAD749D}">
      <dgm:prSet/>
      <dgm:spPr/>
      <dgm:t>
        <a:bodyPr/>
        <a:lstStyle/>
        <a:p>
          <a:endParaRPr lang="en-US"/>
        </a:p>
      </dgm:t>
    </dgm:pt>
    <dgm:pt modelId="{2C64E54F-941C-4BF7-9ACB-E5DEC2B3B640}" type="sibTrans" cxnId="{26DA2E2A-FBF6-4084-8462-A50B5BAD749D}">
      <dgm:prSet/>
      <dgm:spPr/>
      <dgm:t>
        <a:bodyPr/>
        <a:lstStyle/>
        <a:p>
          <a:endParaRPr lang="en-US"/>
        </a:p>
      </dgm:t>
    </dgm:pt>
    <dgm:pt modelId="{F0F9E7C3-7770-4105-A94C-854A0A6936A6}">
      <dgm:prSet/>
      <dgm:spPr/>
      <dgm:t>
        <a:bodyPr/>
        <a:lstStyle/>
        <a:p>
          <a:r>
            <a:rPr lang="en-GB"/>
            <a:t>The narrative of mental illness described by several young persons had a striking similarity, in associating a mentally ill person with someone who has lost all sense of basic upkeep, hygiene, dressing and hair; is locked up in a hospital or prison; sleeps on the streets and drinks alcohol; and is being beaten up or stoned.</a:t>
          </a:r>
          <a:endParaRPr lang="en-US"/>
        </a:p>
      </dgm:t>
    </dgm:pt>
    <dgm:pt modelId="{684638AA-679D-4D1A-A899-961FE25BE22D}" type="parTrans" cxnId="{C57C09DD-FC05-4E1C-A44A-24EC085D09A2}">
      <dgm:prSet/>
      <dgm:spPr/>
      <dgm:t>
        <a:bodyPr/>
        <a:lstStyle/>
        <a:p>
          <a:endParaRPr lang="en-US"/>
        </a:p>
      </dgm:t>
    </dgm:pt>
    <dgm:pt modelId="{DF38F19C-93B8-49F4-ADD9-F4500326050C}" type="sibTrans" cxnId="{C57C09DD-FC05-4E1C-A44A-24EC085D09A2}">
      <dgm:prSet/>
      <dgm:spPr/>
      <dgm:t>
        <a:bodyPr/>
        <a:lstStyle/>
        <a:p>
          <a:endParaRPr lang="en-US"/>
        </a:p>
      </dgm:t>
    </dgm:pt>
    <dgm:pt modelId="{AAA087D8-00D3-41F7-B3E9-3FD911D07B3C}" type="pres">
      <dgm:prSet presAssocID="{3172DBE8-1220-4328-8173-681763866D5E}" presName="Name0" presStyleCnt="0">
        <dgm:presLayoutVars>
          <dgm:dir/>
          <dgm:animLvl val="lvl"/>
          <dgm:resizeHandles val="exact"/>
        </dgm:presLayoutVars>
      </dgm:prSet>
      <dgm:spPr/>
    </dgm:pt>
    <dgm:pt modelId="{135354A7-FEFE-48DB-A9C3-788EA8FB0DB1}" type="pres">
      <dgm:prSet presAssocID="{F0F9E7C3-7770-4105-A94C-854A0A6936A6}" presName="boxAndChildren" presStyleCnt="0"/>
      <dgm:spPr/>
    </dgm:pt>
    <dgm:pt modelId="{40748ACE-3011-4F54-901B-F84D7220954E}" type="pres">
      <dgm:prSet presAssocID="{F0F9E7C3-7770-4105-A94C-854A0A6936A6}" presName="parentTextBox" presStyleLbl="node1" presStyleIdx="0" presStyleCnt="2"/>
      <dgm:spPr/>
    </dgm:pt>
    <dgm:pt modelId="{FA40955F-8E33-4A32-9A81-82D76C478469}" type="pres">
      <dgm:prSet presAssocID="{2C64E54F-941C-4BF7-9ACB-E5DEC2B3B640}" presName="sp" presStyleCnt="0"/>
      <dgm:spPr/>
    </dgm:pt>
    <dgm:pt modelId="{EB30AC83-9DED-4AD0-B1AA-048ACDD26219}" type="pres">
      <dgm:prSet presAssocID="{130FB901-96C7-49B4-90EA-D99813396772}" presName="arrowAndChildren" presStyleCnt="0"/>
      <dgm:spPr/>
    </dgm:pt>
    <dgm:pt modelId="{DB3704E2-9435-4328-8C50-5B0D3E130A78}" type="pres">
      <dgm:prSet presAssocID="{130FB901-96C7-49B4-90EA-D99813396772}" presName="parentTextArrow" presStyleLbl="node1" presStyleIdx="1" presStyleCnt="2"/>
      <dgm:spPr/>
    </dgm:pt>
  </dgm:ptLst>
  <dgm:cxnLst>
    <dgm:cxn modelId="{26DA2E2A-FBF6-4084-8462-A50B5BAD749D}" srcId="{3172DBE8-1220-4328-8173-681763866D5E}" destId="{130FB901-96C7-49B4-90EA-D99813396772}" srcOrd="0" destOrd="0" parTransId="{040BB9E7-0A01-4693-B010-867154ADFF30}" sibTransId="{2C64E54F-941C-4BF7-9ACB-E5DEC2B3B640}"/>
    <dgm:cxn modelId="{BDF9CF38-45ED-426F-BF41-69BBA4D16046}" type="presOf" srcId="{F0F9E7C3-7770-4105-A94C-854A0A6936A6}" destId="{40748ACE-3011-4F54-901B-F84D7220954E}" srcOrd="0" destOrd="0" presId="urn:microsoft.com/office/officeart/2005/8/layout/process4"/>
    <dgm:cxn modelId="{315AE566-C6C1-4813-85A6-02F3433CB817}" type="presOf" srcId="{3172DBE8-1220-4328-8173-681763866D5E}" destId="{AAA087D8-00D3-41F7-B3E9-3FD911D07B3C}" srcOrd="0" destOrd="0" presId="urn:microsoft.com/office/officeart/2005/8/layout/process4"/>
    <dgm:cxn modelId="{CAEE16B5-7327-4CC1-8E7E-28DB175971EA}" type="presOf" srcId="{130FB901-96C7-49B4-90EA-D99813396772}" destId="{DB3704E2-9435-4328-8C50-5B0D3E130A78}" srcOrd="0" destOrd="0" presId="urn:microsoft.com/office/officeart/2005/8/layout/process4"/>
    <dgm:cxn modelId="{C57C09DD-FC05-4E1C-A44A-24EC085D09A2}" srcId="{3172DBE8-1220-4328-8173-681763866D5E}" destId="{F0F9E7C3-7770-4105-A94C-854A0A6936A6}" srcOrd="1" destOrd="0" parTransId="{684638AA-679D-4D1A-A899-961FE25BE22D}" sibTransId="{DF38F19C-93B8-49F4-ADD9-F4500326050C}"/>
    <dgm:cxn modelId="{FDE8E004-DE4B-4148-996C-6CC28A1E75B2}" type="presParOf" srcId="{AAA087D8-00D3-41F7-B3E9-3FD911D07B3C}" destId="{135354A7-FEFE-48DB-A9C3-788EA8FB0DB1}" srcOrd="0" destOrd="0" presId="urn:microsoft.com/office/officeart/2005/8/layout/process4"/>
    <dgm:cxn modelId="{81F1F0F5-34CC-4FB3-894A-34CFDEB77E6B}" type="presParOf" srcId="{135354A7-FEFE-48DB-A9C3-788EA8FB0DB1}" destId="{40748ACE-3011-4F54-901B-F84D7220954E}" srcOrd="0" destOrd="0" presId="urn:microsoft.com/office/officeart/2005/8/layout/process4"/>
    <dgm:cxn modelId="{C3DC9219-8146-4F01-98F6-1D5870B7E0E0}" type="presParOf" srcId="{AAA087D8-00D3-41F7-B3E9-3FD911D07B3C}" destId="{FA40955F-8E33-4A32-9A81-82D76C478469}" srcOrd="1" destOrd="0" presId="urn:microsoft.com/office/officeart/2005/8/layout/process4"/>
    <dgm:cxn modelId="{AF7AE6B7-3E26-453B-8880-403D79636217}" type="presParOf" srcId="{AAA087D8-00D3-41F7-B3E9-3FD911D07B3C}" destId="{EB30AC83-9DED-4AD0-B1AA-048ACDD26219}" srcOrd="2" destOrd="0" presId="urn:microsoft.com/office/officeart/2005/8/layout/process4"/>
    <dgm:cxn modelId="{C7656FF3-CCEF-4A55-A968-AF20C2038714}" type="presParOf" srcId="{EB30AC83-9DED-4AD0-B1AA-048ACDD26219}" destId="{DB3704E2-9435-4328-8C50-5B0D3E130A7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986AFF-9F7B-449B-B21F-7C6CEE97B53D}" type="doc">
      <dgm:prSet loTypeId="urn:microsoft.com/office/officeart/2005/8/layout/process4" loCatId="process" qsTypeId="urn:microsoft.com/office/officeart/2005/8/quickstyle/simple2" qsCatId="simple" csTypeId="urn:microsoft.com/office/officeart/2005/8/colors/colorful5" csCatId="colorful"/>
      <dgm:spPr/>
      <dgm:t>
        <a:bodyPr/>
        <a:lstStyle/>
        <a:p>
          <a:endParaRPr lang="en-US"/>
        </a:p>
      </dgm:t>
    </dgm:pt>
    <dgm:pt modelId="{80A422E7-2F30-4983-AD30-F58D7C619538}">
      <dgm:prSet/>
      <dgm:spPr/>
      <dgm:t>
        <a:bodyPr/>
        <a:lstStyle/>
        <a:p>
          <a:r>
            <a:rPr lang="en-GB"/>
            <a:t>Theme 2: Some of the young persons expressed their worries about the anticipated consequences of being mentally ill. Many participants, both young persons and carers, talked about the young person’s anxiety that they might be incarcerated in a secure mental hospital, asylum or prison. Again, there seems to be an important cultural relevance, as the young person’s views are likely to be tied to what tends to happen in their own countries of origin.</a:t>
          </a:r>
          <a:endParaRPr lang="en-US"/>
        </a:p>
      </dgm:t>
    </dgm:pt>
    <dgm:pt modelId="{91C583A4-208B-4376-8BB5-FF8F5F8462E7}" type="parTrans" cxnId="{B9285646-8C9A-42E3-9BC7-F7DB33AA7AAE}">
      <dgm:prSet/>
      <dgm:spPr/>
      <dgm:t>
        <a:bodyPr/>
        <a:lstStyle/>
        <a:p>
          <a:endParaRPr lang="en-US"/>
        </a:p>
      </dgm:t>
    </dgm:pt>
    <dgm:pt modelId="{05986EC7-DF1E-41CD-BA4B-6DA765DEABAF}" type="sibTrans" cxnId="{B9285646-8C9A-42E3-9BC7-F7DB33AA7AAE}">
      <dgm:prSet/>
      <dgm:spPr/>
      <dgm:t>
        <a:bodyPr/>
        <a:lstStyle/>
        <a:p>
          <a:endParaRPr lang="en-US"/>
        </a:p>
      </dgm:t>
    </dgm:pt>
    <dgm:pt modelId="{FA64491C-A82B-4846-B135-60BA83BECAEA}">
      <dgm:prSet/>
      <dgm:spPr/>
      <dgm:t>
        <a:bodyPr/>
        <a:lstStyle/>
        <a:p>
          <a:r>
            <a:rPr lang="en-GB"/>
            <a:t>Worries appeared to be quite deep-seated across the whole sample. Young persons’ and carers’ responses reflected their fears of becoming socially isolated as a result of their mental illness.</a:t>
          </a:r>
          <a:endParaRPr lang="en-US"/>
        </a:p>
      </dgm:t>
    </dgm:pt>
    <dgm:pt modelId="{7DFD680E-C1C5-474B-B965-31FBE59C3DED}" type="parTrans" cxnId="{BA799B2D-3661-4790-B02E-5E06BB3C3E53}">
      <dgm:prSet/>
      <dgm:spPr/>
      <dgm:t>
        <a:bodyPr/>
        <a:lstStyle/>
        <a:p>
          <a:endParaRPr lang="en-US"/>
        </a:p>
      </dgm:t>
    </dgm:pt>
    <dgm:pt modelId="{6A83E31F-208E-4B28-9B3F-4839EBBEF22C}" type="sibTrans" cxnId="{BA799B2D-3661-4790-B02E-5E06BB3C3E53}">
      <dgm:prSet/>
      <dgm:spPr/>
      <dgm:t>
        <a:bodyPr/>
        <a:lstStyle/>
        <a:p>
          <a:endParaRPr lang="en-US"/>
        </a:p>
      </dgm:t>
    </dgm:pt>
    <dgm:pt modelId="{DCF7721A-8CF7-46D4-A00E-2F51EAF97349}">
      <dgm:prSet/>
      <dgm:spPr/>
      <dgm:t>
        <a:bodyPr/>
        <a:lstStyle/>
        <a:p>
          <a:r>
            <a:rPr lang="en-GB"/>
            <a:t>As per other young persons’ accounts, social isolation can be due to abandonment by friends and family. The prospect of social isolation was supported by a carer’s statement about the young person in her care that he would also lose his friends if they came to know about his mental illness or that he received help from mental health services.</a:t>
          </a:r>
          <a:endParaRPr lang="en-US"/>
        </a:p>
      </dgm:t>
    </dgm:pt>
    <dgm:pt modelId="{A6CF1F63-8389-4CA4-B7AB-2C3D41D577AB}" type="parTrans" cxnId="{ACFF70A2-6CF7-44A9-AE6C-D34CE675390B}">
      <dgm:prSet/>
      <dgm:spPr/>
      <dgm:t>
        <a:bodyPr/>
        <a:lstStyle/>
        <a:p>
          <a:endParaRPr lang="en-US"/>
        </a:p>
      </dgm:t>
    </dgm:pt>
    <dgm:pt modelId="{E30A3BB9-BBAD-4001-B34E-0CCA8A1C77B5}" type="sibTrans" cxnId="{ACFF70A2-6CF7-44A9-AE6C-D34CE675390B}">
      <dgm:prSet/>
      <dgm:spPr/>
      <dgm:t>
        <a:bodyPr/>
        <a:lstStyle/>
        <a:p>
          <a:endParaRPr lang="en-US"/>
        </a:p>
      </dgm:t>
    </dgm:pt>
    <dgm:pt modelId="{6E9C8585-E865-4A31-9050-748CDFE79686}" type="pres">
      <dgm:prSet presAssocID="{6C986AFF-9F7B-449B-B21F-7C6CEE97B53D}" presName="Name0" presStyleCnt="0">
        <dgm:presLayoutVars>
          <dgm:dir/>
          <dgm:animLvl val="lvl"/>
          <dgm:resizeHandles val="exact"/>
        </dgm:presLayoutVars>
      </dgm:prSet>
      <dgm:spPr/>
    </dgm:pt>
    <dgm:pt modelId="{86FFC58D-0AEF-4D38-9958-4084B6266BA1}" type="pres">
      <dgm:prSet presAssocID="{DCF7721A-8CF7-46D4-A00E-2F51EAF97349}" presName="boxAndChildren" presStyleCnt="0"/>
      <dgm:spPr/>
    </dgm:pt>
    <dgm:pt modelId="{EC813888-3523-4F89-AE47-E7FD7933D9F5}" type="pres">
      <dgm:prSet presAssocID="{DCF7721A-8CF7-46D4-A00E-2F51EAF97349}" presName="parentTextBox" presStyleLbl="node1" presStyleIdx="0" presStyleCnt="3"/>
      <dgm:spPr/>
    </dgm:pt>
    <dgm:pt modelId="{3E6A83ED-3815-475E-8154-DA752CB61307}" type="pres">
      <dgm:prSet presAssocID="{6A83E31F-208E-4B28-9B3F-4839EBBEF22C}" presName="sp" presStyleCnt="0"/>
      <dgm:spPr/>
    </dgm:pt>
    <dgm:pt modelId="{A9718F0A-3010-4B04-97AA-946284E2854C}" type="pres">
      <dgm:prSet presAssocID="{FA64491C-A82B-4846-B135-60BA83BECAEA}" presName="arrowAndChildren" presStyleCnt="0"/>
      <dgm:spPr/>
    </dgm:pt>
    <dgm:pt modelId="{BC3C446F-90E0-4B75-BDBC-F34946513A3B}" type="pres">
      <dgm:prSet presAssocID="{FA64491C-A82B-4846-B135-60BA83BECAEA}" presName="parentTextArrow" presStyleLbl="node1" presStyleIdx="1" presStyleCnt="3"/>
      <dgm:spPr/>
    </dgm:pt>
    <dgm:pt modelId="{D30B7D3B-9A81-4A21-8E46-EE4DE70D545A}" type="pres">
      <dgm:prSet presAssocID="{05986EC7-DF1E-41CD-BA4B-6DA765DEABAF}" presName="sp" presStyleCnt="0"/>
      <dgm:spPr/>
    </dgm:pt>
    <dgm:pt modelId="{80A954D5-CFD7-4B1E-A0CF-BE48308BBB26}" type="pres">
      <dgm:prSet presAssocID="{80A422E7-2F30-4983-AD30-F58D7C619538}" presName="arrowAndChildren" presStyleCnt="0"/>
      <dgm:spPr/>
    </dgm:pt>
    <dgm:pt modelId="{9AC18ADC-CA0C-407C-8187-4FB3CC88AEA8}" type="pres">
      <dgm:prSet presAssocID="{80A422E7-2F30-4983-AD30-F58D7C619538}" presName="parentTextArrow" presStyleLbl="node1" presStyleIdx="2" presStyleCnt="3"/>
      <dgm:spPr/>
    </dgm:pt>
  </dgm:ptLst>
  <dgm:cxnLst>
    <dgm:cxn modelId="{56D84802-B1A6-4962-960F-BF8BE118B6A4}" type="presOf" srcId="{DCF7721A-8CF7-46D4-A00E-2F51EAF97349}" destId="{EC813888-3523-4F89-AE47-E7FD7933D9F5}" srcOrd="0" destOrd="0" presId="urn:microsoft.com/office/officeart/2005/8/layout/process4"/>
    <dgm:cxn modelId="{BA799B2D-3661-4790-B02E-5E06BB3C3E53}" srcId="{6C986AFF-9F7B-449B-B21F-7C6CEE97B53D}" destId="{FA64491C-A82B-4846-B135-60BA83BECAEA}" srcOrd="1" destOrd="0" parTransId="{7DFD680E-C1C5-474B-B965-31FBE59C3DED}" sibTransId="{6A83E31F-208E-4B28-9B3F-4839EBBEF22C}"/>
    <dgm:cxn modelId="{B9285646-8C9A-42E3-9BC7-F7DB33AA7AAE}" srcId="{6C986AFF-9F7B-449B-B21F-7C6CEE97B53D}" destId="{80A422E7-2F30-4983-AD30-F58D7C619538}" srcOrd="0" destOrd="0" parTransId="{91C583A4-208B-4376-8BB5-FF8F5F8462E7}" sibTransId="{05986EC7-DF1E-41CD-BA4B-6DA765DEABAF}"/>
    <dgm:cxn modelId="{8C32766A-3008-4854-B293-A826EE763F88}" type="presOf" srcId="{FA64491C-A82B-4846-B135-60BA83BECAEA}" destId="{BC3C446F-90E0-4B75-BDBC-F34946513A3B}" srcOrd="0" destOrd="0" presId="urn:microsoft.com/office/officeart/2005/8/layout/process4"/>
    <dgm:cxn modelId="{ACFF70A2-6CF7-44A9-AE6C-D34CE675390B}" srcId="{6C986AFF-9F7B-449B-B21F-7C6CEE97B53D}" destId="{DCF7721A-8CF7-46D4-A00E-2F51EAF97349}" srcOrd="2" destOrd="0" parTransId="{A6CF1F63-8389-4CA4-B7AB-2C3D41D577AB}" sibTransId="{E30A3BB9-BBAD-4001-B34E-0CCA8A1C77B5}"/>
    <dgm:cxn modelId="{B0B986A7-7734-4BC4-A2C9-659838F624DB}" type="presOf" srcId="{6C986AFF-9F7B-449B-B21F-7C6CEE97B53D}" destId="{6E9C8585-E865-4A31-9050-748CDFE79686}" srcOrd="0" destOrd="0" presId="urn:microsoft.com/office/officeart/2005/8/layout/process4"/>
    <dgm:cxn modelId="{7BBDAAE3-8C14-4005-85FB-B1278E1C400A}" type="presOf" srcId="{80A422E7-2F30-4983-AD30-F58D7C619538}" destId="{9AC18ADC-CA0C-407C-8187-4FB3CC88AEA8}" srcOrd="0" destOrd="0" presId="urn:microsoft.com/office/officeart/2005/8/layout/process4"/>
    <dgm:cxn modelId="{509A5D13-68F2-42DE-83B9-40DBADFECC0E}" type="presParOf" srcId="{6E9C8585-E865-4A31-9050-748CDFE79686}" destId="{86FFC58D-0AEF-4D38-9958-4084B6266BA1}" srcOrd="0" destOrd="0" presId="urn:microsoft.com/office/officeart/2005/8/layout/process4"/>
    <dgm:cxn modelId="{146C6C37-DC9C-4DA4-9B30-D13DC369B2B0}" type="presParOf" srcId="{86FFC58D-0AEF-4D38-9958-4084B6266BA1}" destId="{EC813888-3523-4F89-AE47-E7FD7933D9F5}" srcOrd="0" destOrd="0" presId="urn:microsoft.com/office/officeart/2005/8/layout/process4"/>
    <dgm:cxn modelId="{DDFF700A-4536-4718-AE93-A902C71E351C}" type="presParOf" srcId="{6E9C8585-E865-4A31-9050-748CDFE79686}" destId="{3E6A83ED-3815-475E-8154-DA752CB61307}" srcOrd="1" destOrd="0" presId="urn:microsoft.com/office/officeart/2005/8/layout/process4"/>
    <dgm:cxn modelId="{45A5918D-358B-49F3-8FE2-B7F97F201E35}" type="presParOf" srcId="{6E9C8585-E865-4A31-9050-748CDFE79686}" destId="{A9718F0A-3010-4B04-97AA-946284E2854C}" srcOrd="2" destOrd="0" presId="urn:microsoft.com/office/officeart/2005/8/layout/process4"/>
    <dgm:cxn modelId="{F9332621-312C-4ADF-8497-66369DB3508B}" type="presParOf" srcId="{A9718F0A-3010-4B04-97AA-946284E2854C}" destId="{BC3C446F-90E0-4B75-BDBC-F34946513A3B}" srcOrd="0" destOrd="0" presId="urn:microsoft.com/office/officeart/2005/8/layout/process4"/>
    <dgm:cxn modelId="{53A95893-EFFB-4E18-9447-0CCEEA14179E}" type="presParOf" srcId="{6E9C8585-E865-4A31-9050-748CDFE79686}" destId="{D30B7D3B-9A81-4A21-8E46-EE4DE70D545A}" srcOrd="3" destOrd="0" presId="urn:microsoft.com/office/officeart/2005/8/layout/process4"/>
    <dgm:cxn modelId="{539ABFC7-7605-4DFA-824E-52A1EC8BCF2D}" type="presParOf" srcId="{6E9C8585-E865-4A31-9050-748CDFE79686}" destId="{80A954D5-CFD7-4B1E-A0CF-BE48308BBB26}" srcOrd="4" destOrd="0" presId="urn:microsoft.com/office/officeart/2005/8/layout/process4"/>
    <dgm:cxn modelId="{6C134383-E718-4691-B52D-698EB416CE46}" type="presParOf" srcId="{80A954D5-CFD7-4B1E-A0CF-BE48308BBB26}" destId="{9AC18ADC-CA0C-407C-8187-4FB3CC88AEA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0BD014-0375-4FA2-B7C9-E3B514A19057}" type="doc">
      <dgm:prSet loTypeId="urn:microsoft.com/office/officeart/2005/8/layout/process4" loCatId="process" qsTypeId="urn:microsoft.com/office/officeart/2005/8/quickstyle/simple2" qsCatId="simple" csTypeId="urn:microsoft.com/office/officeart/2005/8/colors/colorful1" csCatId="colorful"/>
      <dgm:spPr/>
      <dgm:t>
        <a:bodyPr/>
        <a:lstStyle/>
        <a:p>
          <a:endParaRPr lang="en-US"/>
        </a:p>
      </dgm:t>
    </dgm:pt>
    <dgm:pt modelId="{BA6773A7-46E8-414F-B981-4817B94581DC}">
      <dgm:prSet/>
      <dgm:spPr/>
      <dgm:t>
        <a:bodyPr/>
        <a:lstStyle/>
        <a:p>
          <a:r>
            <a:rPr lang="en-GB"/>
            <a:t>Theme 3: the Western cultural notion of mental illness may be substantially different from what applies to other cultures. There is, therefore, a risk of approaching their predicament through a Western professional ‘goldfish bowl’ view of mental illnesses by interpreting their experiences as diagnostic categories of Western systems of psychiatric classification. </a:t>
          </a:r>
          <a:endParaRPr lang="en-US"/>
        </a:p>
      </dgm:t>
    </dgm:pt>
    <dgm:pt modelId="{23D4078F-DF35-4C0E-916B-B426A6EA4D44}" type="parTrans" cxnId="{4CB0322E-001F-4493-BF72-326F44456BDA}">
      <dgm:prSet/>
      <dgm:spPr/>
      <dgm:t>
        <a:bodyPr/>
        <a:lstStyle/>
        <a:p>
          <a:endParaRPr lang="en-US"/>
        </a:p>
      </dgm:t>
    </dgm:pt>
    <dgm:pt modelId="{BC2E8CD4-3342-4B8F-9B9A-E3FB9EE4EBEA}" type="sibTrans" cxnId="{4CB0322E-001F-4493-BF72-326F44456BDA}">
      <dgm:prSet/>
      <dgm:spPr/>
      <dgm:t>
        <a:bodyPr/>
        <a:lstStyle/>
        <a:p>
          <a:endParaRPr lang="en-US"/>
        </a:p>
      </dgm:t>
    </dgm:pt>
    <dgm:pt modelId="{FC81E4EC-4D51-40B3-A0CA-2D21B114B374}">
      <dgm:prSet/>
      <dgm:spPr/>
      <dgm:t>
        <a:bodyPr/>
        <a:lstStyle/>
        <a:p>
          <a:r>
            <a:rPr lang="en-GB"/>
            <a:t>Many young persons denied having any mental illness despite having attended a mental health service. This seems to be linked to the earlier themes of social stigma and fears of untoward social consequences. </a:t>
          </a:r>
          <a:endParaRPr lang="en-US"/>
        </a:p>
      </dgm:t>
    </dgm:pt>
    <dgm:pt modelId="{DD72C141-90F9-4699-834A-46822AB52472}" type="parTrans" cxnId="{E22338E9-459B-449A-BED0-67836280828E}">
      <dgm:prSet/>
      <dgm:spPr/>
      <dgm:t>
        <a:bodyPr/>
        <a:lstStyle/>
        <a:p>
          <a:endParaRPr lang="en-US"/>
        </a:p>
      </dgm:t>
    </dgm:pt>
    <dgm:pt modelId="{9AECE73C-BD9B-46AA-9A15-C6A3757223C0}" type="sibTrans" cxnId="{E22338E9-459B-449A-BED0-67836280828E}">
      <dgm:prSet/>
      <dgm:spPr/>
      <dgm:t>
        <a:bodyPr/>
        <a:lstStyle/>
        <a:p>
          <a:endParaRPr lang="en-US"/>
        </a:p>
      </dgm:t>
    </dgm:pt>
    <dgm:pt modelId="{C6621542-2127-47B1-9233-B74CF50F2975}">
      <dgm:prSet/>
      <dgm:spPr/>
      <dgm:t>
        <a:bodyPr/>
        <a:lstStyle/>
        <a:p>
          <a:r>
            <a:rPr lang="en-GB"/>
            <a:t>They appeared to be embarrassed about discussing their own mental health difficulties, which was expressed by an increasingly hesitant speech; by evading or altogether avoiding using terms such as ‘mental health’; or by giving alternative explanations for seeing a psychiatrist, such as physical health problems.</a:t>
          </a:r>
          <a:endParaRPr lang="en-US"/>
        </a:p>
      </dgm:t>
    </dgm:pt>
    <dgm:pt modelId="{2CA8E98C-70CD-446A-995B-BA4C5B41C9E0}" type="parTrans" cxnId="{FA07D2FE-71ED-4DA7-9FCD-F599DADE71FE}">
      <dgm:prSet/>
      <dgm:spPr/>
      <dgm:t>
        <a:bodyPr/>
        <a:lstStyle/>
        <a:p>
          <a:endParaRPr lang="en-US"/>
        </a:p>
      </dgm:t>
    </dgm:pt>
    <dgm:pt modelId="{7BD47A7F-3283-484D-BC9E-B78CC451F8D5}" type="sibTrans" cxnId="{FA07D2FE-71ED-4DA7-9FCD-F599DADE71FE}">
      <dgm:prSet/>
      <dgm:spPr/>
      <dgm:t>
        <a:bodyPr/>
        <a:lstStyle/>
        <a:p>
          <a:endParaRPr lang="en-US"/>
        </a:p>
      </dgm:t>
    </dgm:pt>
    <dgm:pt modelId="{EFED668B-FEB6-425B-A0D2-7CCA71FAAFD2}" type="pres">
      <dgm:prSet presAssocID="{8A0BD014-0375-4FA2-B7C9-E3B514A19057}" presName="Name0" presStyleCnt="0">
        <dgm:presLayoutVars>
          <dgm:dir/>
          <dgm:animLvl val="lvl"/>
          <dgm:resizeHandles val="exact"/>
        </dgm:presLayoutVars>
      </dgm:prSet>
      <dgm:spPr/>
    </dgm:pt>
    <dgm:pt modelId="{680211F0-91CA-4FF8-BE7A-FE744B5D88C3}" type="pres">
      <dgm:prSet presAssocID="{C6621542-2127-47B1-9233-B74CF50F2975}" presName="boxAndChildren" presStyleCnt="0"/>
      <dgm:spPr/>
    </dgm:pt>
    <dgm:pt modelId="{EEE0D520-AB2F-4F88-A36A-834DAE0B4895}" type="pres">
      <dgm:prSet presAssocID="{C6621542-2127-47B1-9233-B74CF50F2975}" presName="parentTextBox" presStyleLbl="node1" presStyleIdx="0" presStyleCnt="3"/>
      <dgm:spPr/>
    </dgm:pt>
    <dgm:pt modelId="{94568EFE-BF13-4F49-862F-EEFCEE8B7933}" type="pres">
      <dgm:prSet presAssocID="{9AECE73C-BD9B-46AA-9A15-C6A3757223C0}" presName="sp" presStyleCnt="0"/>
      <dgm:spPr/>
    </dgm:pt>
    <dgm:pt modelId="{13C3F1A5-E466-4668-B044-665F139E7E57}" type="pres">
      <dgm:prSet presAssocID="{FC81E4EC-4D51-40B3-A0CA-2D21B114B374}" presName="arrowAndChildren" presStyleCnt="0"/>
      <dgm:spPr/>
    </dgm:pt>
    <dgm:pt modelId="{BA058871-B72D-4355-BBF8-66A66B43E4CC}" type="pres">
      <dgm:prSet presAssocID="{FC81E4EC-4D51-40B3-A0CA-2D21B114B374}" presName="parentTextArrow" presStyleLbl="node1" presStyleIdx="1" presStyleCnt="3"/>
      <dgm:spPr/>
    </dgm:pt>
    <dgm:pt modelId="{77BF4ABB-31E9-4DBC-BA43-3A9810B19C6A}" type="pres">
      <dgm:prSet presAssocID="{BC2E8CD4-3342-4B8F-9B9A-E3FB9EE4EBEA}" presName="sp" presStyleCnt="0"/>
      <dgm:spPr/>
    </dgm:pt>
    <dgm:pt modelId="{F6A41544-E3B7-4114-9BC1-7F98CE327129}" type="pres">
      <dgm:prSet presAssocID="{BA6773A7-46E8-414F-B981-4817B94581DC}" presName="arrowAndChildren" presStyleCnt="0"/>
      <dgm:spPr/>
    </dgm:pt>
    <dgm:pt modelId="{E11C4677-5B94-4CA3-A46F-D697790C2856}" type="pres">
      <dgm:prSet presAssocID="{BA6773A7-46E8-414F-B981-4817B94581DC}" presName="parentTextArrow" presStyleLbl="node1" presStyleIdx="2" presStyleCnt="3"/>
      <dgm:spPr/>
    </dgm:pt>
  </dgm:ptLst>
  <dgm:cxnLst>
    <dgm:cxn modelId="{577E851B-4D95-4864-A398-E3F221524295}" type="presOf" srcId="{C6621542-2127-47B1-9233-B74CF50F2975}" destId="{EEE0D520-AB2F-4F88-A36A-834DAE0B4895}" srcOrd="0" destOrd="0" presId="urn:microsoft.com/office/officeart/2005/8/layout/process4"/>
    <dgm:cxn modelId="{EAE2072B-7C4C-4157-8426-698260FCB08D}" type="presOf" srcId="{8A0BD014-0375-4FA2-B7C9-E3B514A19057}" destId="{EFED668B-FEB6-425B-A0D2-7CCA71FAAFD2}" srcOrd="0" destOrd="0" presId="urn:microsoft.com/office/officeart/2005/8/layout/process4"/>
    <dgm:cxn modelId="{4CB0322E-001F-4493-BF72-326F44456BDA}" srcId="{8A0BD014-0375-4FA2-B7C9-E3B514A19057}" destId="{BA6773A7-46E8-414F-B981-4817B94581DC}" srcOrd="0" destOrd="0" parTransId="{23D4078F-DF35-4C0E-916B-B426A6EA4D44}" sibTransId="{BC2E8CD4-3342-4B8F-9B9A-E3FB9EE4EBEA}"/>
    <dgm:cxn modelId="{02D0987E-5613-4BB9-BA50-76220B4CD4AA}" type="presOf" srcId="{BA6773A7-46E8-414F-B981-4817B94581DC}" destId="{E11C4677-5B94-4CA3-A46F-D697790C2856}" srcOrd="0" destOrd="0" presId="urn:microsoft.com/office/officeart/2005/8/layout/process4"/>
    <dgm:cxn modelId="{20864C8E-9369-49E6-8839-80AF06D68700}" type="presOf" srcId="{FC81E4EC-4D51-40B3-A0CA-2D21B114B374}" destId="{BA058871-B72D-4355-BBF8-66A66B43E4CC}" srcOrd="0" destOrd="0" presId="urn:microsoft.com/office/officeart/2005/8/layout/process4"/>
    <dgm:cxn modelId="{E22338E9-459B-449A-BED0-67836280828E}" srcId="{8A0BD014-0375-4FA2-B7C9-E3B514A19057}" destId="{FC81E4EC-4D51-40B3-A0CA-2D21B114B374}" srcOrd="1" destOrd="0" parTransId="{DD72C141-90F9-4699-834A-46822AB52472}" sibTransId="{9AECE73C-BD9B-46AA-9A15-C6A3757223C0}"/>
    <dgm:cxn modelId="{FA07D2FE-71ED-4DA7-9FCD-F599DADE71FE}" srcId="{8A0BD014-0375-4FA2-B7C9-E3B514A19057}" destId="{C6621542-2127-47B1-9233-B74CF50F2975}" srcOrd="2" destOrd="0" parTransId="{2CA8E98C-70CD-446A-995B-BA4C5B41C9E0}" sibTransId="{7BD47A7F-3283-484D-BC9E-B78CC451F8D5}"/>
    <dgm:cxn modelId="{B3841260-A213-4AAD-A8BA-7EA9817D3046}" type="presParOf" srcId="{EFED668B-FEB6-425B-A0D2-7CCA71FAAFD2}" destId="{680211F0-91CA-4FF8-BE7A-FE744B5D88C3}" srcOrd="0" destOrd="0" presId="urn:microsoft.com/office/officeart/2005/8/layout/process4"/>
    <dgm:cxn modelId="{DCE4331F-D52D-4875-AA28-521C03EBEDFF}" type="presParOf" srcId="{680211F0-91CA-4FF8-BE7A-FE744B5D88C3}" destId="{EEE0D520-AB2F-4F88-A36A-834DAE0B4895}" srcOrd="0" destOrd="0" presId="urn:microsoft.com/office/officeart/2005/8/layout/process4"/>
    <dgm:cxn modelId="{77586E0B-9737-4A78-9E35-314214FE3D0C}" type="presParOf" srcId="{EFED668B-FEB6-425B-A0D2-7CCA71FAAFD2}" destId="{94568EFE-BF13-4F49-862F-EEFCEE8B7933}" srcOrd="1" destOrd="0" presId="urn:microsoft.com/office/officeart/2005/8/layout/process4"/>
    <dgm:cxn modelId="{C679FD13-9740-483B-9D8A-CEEA3EE1503C}" type="presParOf" srcId="{EFED668B-FEB6-425B-A0D2-7CCA71FAAFD2}" destId="{13C3F1A5-E466-4668-B044-665F139E7E57}" srcOrd="2" destOrd="0" presId="urn:microsoft.com/office/officeart/2005/8/layout/process4"/>
    <dgm:cxn modelId="{55116E6C-E31B-42F1-B7D5-7E6E2661ED0B}" type="presParOf" srcId="{13C3F1A5-E466-4668-B044-665F139E7E57}" destId="{BA058871-B72D-4355-BBF8-66A66B43E4CC}" srcOrd="0" destOrd="0" presId="urn:microsoft.com/office/officeart/2005/8/layout/process4"/>
    <dgm:cxn modelId="{92F2A9BC-408F-499B-8112-7E30CF148186}" type="presParOf" srcId="{EFED668B-FEB6-425B-A0D2-7CCA71FAAFD2}" destId="{77BF4ABB-31E9-4DBC-BA43-3A9810B19C6A}" srcOrd="3" destOrd="0" presId="urn:microsoft.com/office/officeart/2005/8/layout/process4"/>
    <dgm:cxn modelId="{2DB97871-E74E-43D9-AEF3-BBB58B3B19AB}" type="presParOf" srcId="{EFED668B-FEB6-425B-A0D2-7CCA71FAAFD2}" destId="{F6A41544-E3B7-4114-9BC1-7F98CE327129}" srcOrd="4" destOrd="0" presId="urn:microsoft.com/office/officeart/2005/8/layout/process4"/>
    <dgm:cxn modelId="{A992DFE8-AEA6-468A-9F18-3B78AD67C109}" type="presParOf" srcId="{F6A41544-E3B7-4114-9BC1-7F98CE327129}" destId="{E11C4677-5B94-4CA3-A46F-D697790C285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4B5FDF2-D7C3-4071-9F64-AD546D7F0853}" type="doc">
      <dgm:prSet loTypeId="urn:microsoft.com/office/officeart/2005/8/layout/process4" loCatId="process" qsTypeId="urn:microsoft.com/office/officeart/2005/8/quickstyle/simple2" qsCatId="simple" csTypeId="urn:microsoft.com/office/officeart/2005/8/colors/accent1_2" csCatId="accent1"/>
      <dgm:spPr/>
      <dgm:t>
        <a:bodyPr/>
        <a:lstStyle/>
        <a:p>
          <a:endParaRPr lang="en-US"/>
        </a:p>
      </dgm:t>
    </dgm:pt>
    <dgm:pt modelId="{CD21978F-303A-471D-8262-41825A6BEF95}">
      <dgm:prSet/>
      <dgm:spPr/>
      <dgm:t>
        <a:bodyPr/>
        <a:lstStyle/>
        <a:p>
          <a:r>
            <a:rPr lang="en-GB"/>
            <a:t>Research the different provisions of Mental Health support there are within Wales and then consider this scenario: </a:t>
          </a:r>
          <a:endParaRPr lang="en-US"/>
        </a:p>
      </dgm:t>
    </dgm:pt>
    <dgm:pt modelId="{0C07362A-C61A-4AE9-9444-77DFFFD150DE}" type="parTrans" cxnId="{B4E983CB-78E6-4901-8512-690A203419D9}">
      <dgm:prSet/>
      <dgm:spPr/>
      <dgm:t>
        <a:bodyPr/>
        <a:lstStyle/>
        <a:p>
          <a:endParaRPr lang="en-US"/>
        </a:p>
      </dgm:t>
    </dgm:pt>
    <dgm:pt modelId="{B13E1A46-1253-457B-9FC5-E83492A848BF}" type="sibTrans" cxnId="{B4E983CB-78E6-4901-8512-690A203419D9}">
      <dgm:prSet/>
      <dgm:spPr/>
      <dgm:t>
        <a:bodyPr/>
        <a:lstStyle/>
        <a:p>
          <a:endParaRPr lang="en-US"/>
        </a:p>
      </dgm:t>
    </dgm:pt>
    <dgm:pt modelId="{00BF1EC4-BE0F-4144-89ED-FA87C66B492C}">
      <dgm:prSet/>
      <dgm:spPr/>
      <dgm:t>
        <a:bodyPr/>
        <a:lstStyle/>
        <a:p>
          <a:r>
            <a:rPr lang="en-GB"/>
            <a:t>You are in charge of organising mental health services for an influx of Ukrainian refugees entering into the UK – what are the immediate resources you would make available? </a:t>
          </a:r>
          <a:endParaRPr lang="en-US"/>
        </a:p>
      </dgm:t>
    </dgm:pt>
    <dgm:pt modelId="{BB9694B9-E934-437F-93A4-8A9A2B023C62}" type="parTrans" cxnId="{54ABCF76-3F60-4CBA-8628-C704591B99C2}">
      <dgm:prSet/>
      <dgm:spPr/>
      <dgm:t>
        <a:bodyPr/>
        <a:lstStyle/>
        <a:p>
          <a:endParaRPr lang="en-US"/>
        </a:p>
      </dgm:t>
    </dgm:pt>
    <dgm:pt modelId="{19A72754-2482-4BAC-A961-9ACA1EE88AC6}" type="sibTrans" cxnId="{54ABCF76-3F60-4CBA-8628-C704591B99C2}">
      <dgm:prSet/>
      <dgm:spPr/>
      <dgm:t>
        <a:bodyPr/>
        <a:lstStyle/>
        <a:p>
          <a:endParaRPr lang="en-US"/>
        </a:p>
      </dgm:t>
    </dgm:pt>
    <dgm:pt modelId="{6E7A772B-E19A-4EC2-AFF3-4C0D0384ADD5}" type="pres">
      <dgm:prSet presAssocID="{C4B5FDF2-D7C3-4071-9F64-AD546D7F0853}" presName="Name0" presStyleCnt="0">
        <dgm:presLayoutVars>
          <dgm:dir/>
          <dgm:animLvl val="lvl"/>
          <dgm:resizeHandles val="exact"/>
        </dgm:presLayoutVars>
      </dgm:prSet>
      <dgm:spPr/>
    </dgm:pt>
    <dgm:pt modelId="{67EED60B-1C35-4AE6-A1C2-364C0BC8F5BD}" type="pres">
      <dgm:prSet presAssocID="{00BF1EC4-BE0F-4144-89ED-FA87C66B492C}" presName="boxAndChildren" presStyleCnt="0"/>
      <dgm:spPr/>
    </dgm:pt>
    <dgm:pt modelId="{8A3C093E-5620-4293-83AC-6AA6E7C739B0}" type="pres">
      <dgm:prSet presAssocID="{00BF1EC4-BE0F-4144-89ED-FA87C66B492C}" presName="parentTextBox" presStyleLbl="node1" presStyleIdx="0" presStyleCnt="2"/>
      <dgm:spPr/>
    </dgm:pt>
    <dgm:pt modelId="{46AE9C35-5C50-427A-84D5-A79F7E951FFE}" type="pres">
      <dgm:prSet presAssocID="{B13E1A46-1253-457B-9FC5-E83492A848BF}" presName="sp" presStyleCnt="0"/>
      <dgm:spPr/>
    </dgm:pt>
    <dgm:pt modelId="{6467E864-4136-45A5-8263-F61C722E85B5}" type="pres">
      <dgm:prSet presAssocID="{CD21978F-303A-471D-8262-41825A6BEF95}" presName="arrowAndChildren" presStyleCnt="0"/>
      <dgm:spPr/>
    </dgm:pt>
    <dgm:pt modelId="{52B09C61-B213-4D51-894D-A0569D4B0C60}" type="pres">
      <dgm:prSet presAssocID="{CD21978F-303A-471D-8262-41825A6BEF95}" presName="parentTextArrow" presStyleLbl="node1" presStyleIdx="1" presStyleCnt="2"/>
      <dgm:spPr/>
    </dgm:pt>
  </dgm:ptLst>
  <dgm:cxnLst>
    <dgm:cxn modelId="{1E4C9843-3025-4F7A-BF30-C40BBAE12046}" type="presOf" srcId="{C4B5FDF2-D7C3-4071-9F64-AD546D7F0853}" destId="{6E7A772B-E19A-4EC2-AFF3-4C0D0384ADD5}" srcOrd="0" destOrd="0" presId="urn:microsoft.com/office/officeart/2005/8/layout/process4"/>
    <dgm:cxn modelId="{54ABCF76-3F60-4CBA-8628-C704591B99C2}" srcId="{C4B5FDF2-D7C3-4071-9F64-AD546D7F0853}" destId="{00BF1EC4-BE0F-4144-89ED-FA87C66B492C}" srcOrd="1" destOrd="0" parTransId="{BB9694B9-E934-437F-93A4-8A9A2B023C62}" sibTransId="{19A72754-2482-4BAC-A961-9ACA1EE88AC6}"/>
    <dgm:cxn modelId="{4AAD7DC4-64CD-45FD-B7D1-4876941CC8AF}" type="presOf" srcId="{00BF1EC4-BE0F-4144-89ED-FA87C66B492C}" destId="{8A3C093E-5620-4293-83AC-6AA6E7C739B0}" srcOrd="0" destOrd="0" presId="urn:microsoft.com/office/officeart/2005/8/layout/process4"/>
    <dgm:cxn modelId="{B4E983CB-78E6-4901-8512-690A203419D9}" srcId="{C4B5FDF2-D7C3-4071-9F64-AD546D7F0853}" destId="{CD21978F-303A-471D-8262-41825A6BEF95}" srcOrd="0" destOrd="0" parTransId="{0C07362A-C61A-4AE9-9444-77DFFFD150DE}" sibTransId="{B13E1A46-1253-457B-9FC5-E83492A848BF}"/>
    <dgm:cxn modelId="{571075E4-CFAB-44D5-B37F-7F8F38A033B4}" type="presOf" srcId="{CD21978F-303A-471D-8262-41825A6BEF95}" destId="{52B09C61-B213-4D51-894D-A0569D4B0C60}" srcOrd="0" destOrd="0" presId="urn:microsoft.com/office/officeart/2005/8/layout/process4"/>
    <dgm:cxn modelId="{2BFE282F-A26B-4551-9B23-690774FABA46}" type="presParOf" srcId="{6E7A772B-E19A-4EC2-AFF3-4C0D0384ADD5}" destId="{67EED60B-1C35-4AE6-A1C2-364C0BC8F5BD}" srcOrd="0" destOrd="0" presId="urn:microsoft.com/office/officeart/2005/8/layout/process4"/>
    <dgm:cxn modelId="{E3A93537-89EB-4EC9-92E8-95E2B3E841C0}" type="presParOf" srcId="{67EED60B-1C35-4AE6-A1C2-364C0BC8F5BD}" destId="{8A3C093E-5620-4293-83AC-6AA6E7C739B0}" srcOrd="0" destOrd="0" presId="urn:microsoft.com/office/officeart/2005/8/layout/process4"/>
    <dgm:cxn modelId="{3479DFDA-0354-4677-BC86-F7597CD134A0}" type="presParOf" srcId="{6E7A772B-E19A-4EC2-AFF3-4C0D0384ADD5}" destId="{46AE9C35-5C50-427A-84D5-A79F7E951FFE}" srcOrd="1" destOrd="0" presId="urn:microsoft.com/office/officeart/2005/8/layout/process4"/>
    <dgm:cxn modelId="{56152D02-4AA3-4A4E-8218-5F70169646AE}" type="presParOf" srcId="{6E7A772B-E19A-4EC2-AFF3-4C0D0384ADD5}" destId="{6467E864-4136-45A5-8263-F61C722E85B5}" srcOrd="2" destOrd="0" presId="urn:microsoft.com/office/officeart/2005/8/layout/process4"/>
    <dgm:cxn modelId="{273658C1-D17F-416F-8021-3096F78F7840}" type="presParOf" srcId="{6467E864-4136-45A5-8263-F61C722E85B5}" destId="{52B09C61-B213-4D51-894D-A0569D4B0C6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C7564-9638-4C00-AC85-0F191215CDD1}">
      <dsp:nvSpPr>
        <dsp:cNvPr id="0" name=""/>
        <dsp:cNvSpPr/>
      </dsp:nvSpPr>
      <dsp:spPr>
        <a:xfrm>
          <a:off x="0" y="3447251"/>
          <a:ext cx="7315200" cy="1672354"/>
        </a:xfrm>
        <a:prstGeom prst="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1"/>
              </a:solidFill>
            </a:rPr>
            <a:t>At the end of 2023, an estimated 117.3 million people worldwide were forcibly displaced due to persecution, conflict, violence, human rights violations and events seriously disturbing the public order. Based on operational data, UNHCR estimates that forced displacement has continued to increase in the first four months of 2024 and </a:t>
          </a:r>
          <a:r>
            <a:rPr lang="en-GB" sz="1800" b="1" i="0" kern="1200" dirty="0">
              <a:solidFill>
                <a:schemeClr val="tx1"/>
              </a:solidFill>
            </a:rPr>
            <a:t>by the end of April 2024 is likely to have exceeded 120 million.</a:t>
          </a:r>
          <a:endParaRPr lang="en-US" sz="1800" kern="1200" dirty="0">
            <a:solidFill>
              <a:schemeClr val="tx1"/>
            </a:solidFill>
          </a:endParaRPr>
        </a:p>
      </dsp:txBody>
      <dsp:txXfrm>
        <a:off x="0" y="3447251"/>
        <a:ext cx="7315200" cy="1672354"/>
      </dsp:txXfrm>
    </dsp:sp>
    <dsp:sp modelId="{6AA71468-7F3F-40DF-94B2-518F289FD8FF}">
      <dsp:nvSpPr>
        <dsp:cNvPr id="0" name=""/>
        <dsp:cNvSpPr/>
      </dsp:nvSpPr>
      <dsp:spPr>
        <a:xfrm rot="10800000">
          <a:off x="0" y="1724142"/>
          <a:ext cx="7315200" cy="1740079"/>
        </a:xfrm>
        <a:prstGeom prst="upArrowCallou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In 2020: The United Nations Refugee Agency (UNHCR) estimated that at the end of 2020 more than 82.4 million people were forcibly displaced worldwide Mid-2021: UNHCR estimates that global forced displacement has surpassed 84 million at mid-2021. </a:t>
          </a:r>
          <a:endParaRPr lang="en-US" sz="1800" kern="1200" dirty="0">
            <a:solidFill>
              <a:schemeClr val="tx1"/>
            </a:solidFill>
          </a:endParaRPr>
        </a:p>
      </dsp:txBody>
      <dsp:txXfrm rot="10800000">
        <a:off x="0" y="1724142"/>
        <a:ext cx="7315200" cy="1130651"/>
      </dsp:txXfrm>
    </dsp:sp>
    <dsp:sp modelId="{5F1A0675-4F87-4316-8405-8EA3642FC71C}">
      <dsp:nvSpPr>
        <dsp:cNvPr id="0" name=""/>
        <dsp:cNvSpPr/>
      </dsp:nvSpPr>
      <dsp:spPr>
        <a:xfrm rot="10800000">
          <a:off x="0" y="1033"/>
          <a:ext cx="7315200" cy="1740079"/>
        </a:xfrm>
        <a:prstGeom prst="upArrowCallou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In 2019: United Nations estimated that nearly 69 million people worldwide have been forcibly displaced by violence and conflict, the highest number since World War II. </a:t>
          </a:r>
          <a:endParaRPr lang="en-US" sz="1800" kern="1200" dirty="0">
            <a:solidFill>
              <a:schemeClr val="tx1"/>
            </a:solidFill>
          </a:endParaRPr>
        </a:p>
      </dsp:txBody>
      <dsp:txXfrm rot="10800000">
        <a:off x="0" y="1033"/>
        <a:ext cx="7315200" cy="11306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69A06-4CFB-450D-8BBF-67DDADB7C6CD}">
      <dsp:nvSpPr>
        <dsp:cNvPr id="0" name=""/>
        <dsp:cNvSpPr/>
      </dsp:nvSpPr>
      <dsp:spPr>
        <a:xfrm>
          <a:off x="0" y="3854576"/>
          <a:ext cx="7315200" cy="1265158"/>
        </a:xfrm>
        <a:prstGeom prst="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You are working for a charity to promote and improve mental health and psychological wellbeing in PSS – what do you do? Who you try to help first? What/who do you prioritise? </a:t>
          </a:r>
          <a:endParaRPr lang="en-US" sz="2100" kern="1200" dirty="0">
            <a:solidFill>
              <a:schemeClr val="tx1"/>
            </a:solidFill>
          </a:endParaRPr>
        </a:p>
      </dsp:txBody>
      <dsp:txXfrm>
        <a:off x="0" y="3854576"/>
        <a:ext cx="7315200" cy="1265158"/>
      </dsp:txXfrm>
    </dsp:sp>
    <dsp:sp modelId="{2330C0E7-B263-4A9E-93B8-C66E97DC9B98}">
      <dsp:nvSpPr>
        <dsp:cNvPr id="0" name=""/>
        <dsp:cNvSpPr/>
      </dsp:nvSpPr>
      <dsp:spPr>
        <a:xfrm rot="10800000">
          <a:off x="0" y="1927740"/>
          <a:ext cx="7315200" cy="1945813"/>
        </a:xfrm>
        <a:prstGeom prst="upArrowCallou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Then consider this scenario: </a:t>
          </a:r>
          <a:endParaRPr lang="en-US" sz="2100" kern="1200" dirty="0">
            <a:solidFill>
              <a:schemeClr val="tx1"/>
            </a:solidFill>
          </a:endParaRPr>
        </a:p>
      </dsp:txBody>
      <dsp:txXfrm rot="10800000">
        <a:off x="0" y="1927740"/>
        <a:ext cx="7315200" cy="1264331"/>
      </dsp:txXfrm>
    </dsp:sp>
    <dsp:sp modelId="{A788541D-0BA0-4A90-BA0E-5FF24F0DDCE4}">
      <dsp:nvSpPr>
        <dsp:cNvPr id="0" name=""/>
        <dsp:cNvSpPr/>
      </dsp:nvSpPr>
      <dsp:spPr>
        <a:xfrm rot="10800000">
          <a:off x="0" y="905"/>
          <a:ext cx="7315200" cy="1945813"/>
        </a:xfrm>
        <a:prstGeom prst="upArrowCallou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Research some initiatives put in place to promote mental wellbeing in PSS – what is currently available? </a:t>
          </a:r>
          <a:endParaRPr lang="en-US" sz="2100" kern="1200" dirty="0">
            <a:solidFill>
              <a:schemeClr val="tx1"/>
            </a:solidFill>
          </a:endParaRPr>
        </a:p>
      </dsp:txBody>
      <dsp:txXfrm rot="10800000">
        <a:off x="0" y="905"/>
        <a:ext cx="7315200" cy="12643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32BDF-6237-4173-A3FC-0F2B0D31C42A}">
      <dsp:nvSpPr>
        <dsp:cNvPr id="0" name=""/>
        <dsp:cNvSpPr/>
      </dsp:nvSpPr>
      <dsp:spPr>
        <a:xfrm>
          <a:off x="979396" y="1264239"/>
          <a:ext cx="1483312" cy="1483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3635CD-44EF-42BB-9061-1567E43F186F}">
      <dsp:nvSpPr>
        <dsp:cNvPr id="0" name=""/>
        <dsp:cNvSpPr/>
      </dsp:nvSpPr>
      <dsp:spPr>
        <a:xfrm>
          <a:off x="72928" y="3136400"/>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“You have to understand, that no one would put their children in a boat unless the sea is safer than the land,”  </a:t>
          </a:r>
          <a:endParaRPr lang="en-US" sz="1600" kern="1200"/>
        </a:p>
      </dsp:txBody>
      <dsp:txXfrm>
        <a:off x="72928" y="3136400"/>
        <a:ext cx="3296250" cy="720000"/>
      </dsp:txXfrm>
    </dsp:sp>
    <dsp:sp modelId="{B4C5D4D4-1123-4ADF-8362-2676F809D80B}">
      <dsp:nvSpPr>
        <dsp:cNvPr id="0" name=""/>
        <dsp:cNvSpPr/>
      </dsp:nvSpPr>
      <dsp:spPr>
        <a:xfrm>
          <a:off x="4310888" y="943836"/>
          <a:ext cx="2566516" cy="2764924"/>
        </a:xfrm>
        <a:prstGeom prst="rect">
          <a:avLst/>
        </a:prstGeom>
        <a:blipFill rotWithShape="1">
          <a:blip xmlns:r="http://schemas.openxmlformats.org/officeDocument/2006/relationships" r:embed="rId3"/>
          <a:srcRect/>
          <a:stretch>
            <a:fillRect l="-39000" r="-39000"/>
          </a:stretch>
        </a:blipFill>
        <a:ln w="1079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4E9FB8C2-90F5-461B-91CD-3061FAE34868}">
      <dsp:nvSpPr>
        <dsp:cNvPr id="0" name=""/>
        <dsp:cNvSpPr/>
      </dsp:nvSpPr>
      <dsp:spPr>
        <a:xfrm>
          <a:off x="115680" y="4239126"/>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British-Somali poet </a:t>
          </a:r>
          <a:r>
            <a:rPr lang="en-GB" sz="1600" kern="1200" dirty="0" err="1"/>
            <a:t>Warsan</a:t>
          </a:r>
          <a:r>
            <a:rPr lang="en-GB" sz="1600" kern="1200" dirty="0"/>
            <a:t> Shir </a:t>
          </a:r>
          <a:endParaRPr lang="en-US" sz="1600" kern="1200" dirty="0"/>
        </a:p>
      </dsp:txBody>
      <dsp:txXfrm>
        <a:off x="115680" y="4239126"/>
        <a:ext cx="3296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63F5C-A909-476C-9423-704B7FD3C503}">
      <dsp:nvSpPr>
        <dsp:cNvPr id="0" name=""/>
        <dsp:cNvSpPr/>
      </dsp:nvSpPr>
      <dsp:spPr>
        <a:xfrm>
          <a:off x="0" y="4000"/>
          <a:ext cx="7315200" cy="85210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FA8D5A-6C7E-4776-BC68-F92A3E7C03C2}">
      <dsp:nvSpPr>
        <dsp:cNvPr id="0" name=""/>
        <dsp:cNvSpPr/>
      </dsp:nvSpPr>
      <dsp:spPr>
        <a:xfrm>
          <a:off x="257762" y="195724"/>
          <a:ext cx="468658" cy="4686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DA483E-7A7D-494E-86C1-A5D791B7CBC9}">
      <dsp:nvSpPr>
        <dsp:cNvPr id="0" name=""/>
        <dsp:cNvSpPr/>
      </dsp:nvSpPr>
      <dsp:spPr>
        <a:xfrm>
          <a:off x="984183" y="4000"/>
          <a:ext cx="6331016" cy="85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1" tIns="90181" rIns="90181" bIns="90181" numCol="1" spcCol="1270" anchor="ctr" anchorCtr="0">
          <a:noAutofit/>
        </a:bodyPr>
        <a:lstStyle/>
        <a:p>
          <a:pPr marL="0" lvl="0" indent="0" algn="l" defTabSz="844550">
            <a:lnSpc>
              <a:spcPct val="90000"/>
            </a:lnSpc>
            <a:spcBef>
              <a:spcPct val="0"/>
            </a:spcBef>
            <a:spcAft>
              <a:spcPct val="35000"/>
            </a:spcAft>
            <a:buNone/>
          </a:pPr>
          <a:r>
            <a:rPr lang="en-GB" sz="1900" kern="1200"/>
            <a:t>Consider this scenario, what do you do? </a:t>
          </a:r>
          <a:endParaRPr lang="en-US" sz="1900" kern="1200"/>
        </a:p>
      </dsp:txBody>
      <dsp:txXfrm>
        <a:off x="984183" y="4000"/>
        <a:ext cx="6331016" cy="852106"/>
      </dsp:txXfrm>
    </dsp:sp>
    <dsp:sp modelId="{0D6578DA-E1FD-41FC-994E-E8B84FEF242A}">
      <dsp:nvSpPr>
        <dsp:cNvPr id="0" name=""/>
        <dsp:cNvSpPr/>
      </dsp:nvSpPr>
      <dsp:spPr>
        <a:xfrm>
          <a:off x="0" y="1069133"/>
          <a:ext cx="7315200" cy="85210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50138-35F7-4F2F-856D-C1FEBED1CF38}">
      <dsp:nvSpPr>
        <dsp:cNvPr id="0" name=""/>
        <dsp:cNvSpPr/>
      </dsp:nvSpPr>
      <dsp:spPr>
        <a:xfrm>
          <a:off x="257762" y="1260857"/>
          <a:ext cx="468658" cy="4686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E04C17-51AD-47F5-9815-40A38BBD3EDE}">
      <dsp:nvSpPr>
        <dsp:cNvPr id="0" name=""/>
        <dsp:cNvSpPr/>
      </dsp:nvSpPr>
      <dsp:spPr>
        <a:xfrm>
          <a:off x="984183" y="1069133"/>
          <a:ext cx="6331016" cy="85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1" tIns="90181" rIns="90181" bIns="90181" numCol="1" spcCol="1270" anchor="ctr" anchorCtr="0">
          <a:noAutofit/>
        </a:bodyPr>
        <a:lstStyle/>
        <a:p>
          <a:pPr marL="0" lvl="0" indent="0" algn="l" defTabSz="844550">
            <a:lnSpc>
              <a:spcPct val="90000"/>
            </a:lnSpc>
            <a:spcBef>
              <a:spcPct val="0"/>
            </a:spcBef>
            <a:spcAft>
              <a:spcPct val="35000"/>
            </a:spcAft>
            <a:buNone/>
          </a:pPr>
          <a:r>
            <a:rPr lang="en-GB" sz="1900" kern="1200"/>
            <a:t>You are fleeing a conflict zone.. Where do you go? </a:t>
          </a:r>
          <a:endParaRPr lang="en-US" sz="1900" kern="1200"/>
        </a:p>
      </dsp:txBody>
      <dsp:txXfrm>
        <a:off x="984183" y="1069133"/>
        <a:ext cx="6331016" cy="852106"/>
      </dsp:txXfrm>
    </dsp:sp>
    <dsp:sp modelId="{3ACD4102-A281-472C-AC8A-D67C2B326ECD}">
      <dsp:nvSpPr>
        <dsp:cNvPr id="0" name=""/>
        <dsp:cNvSpPr/>
      </dsp:nvSpPr>
      <dsp:spPr>
        <a:xfrm>
          <a:off x="0" y="2134266"/>
          <a:ext cx="7315200" cy="85210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DE8284-C9BB-47FA-9974-4CBB05C25B3F}">
      <dsp:nvSpPr>
        <dsp:cNvPr id="0" name=""/>
        <dsp:cNvSpPr/>
      </dsp:nvSpPr>
      <dsp:spPr>
        <a:xfrm>
          <a:off x="257762" y="2325990"/>
          <a:ext cx="468658" cy="4686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5ED0FB-587E-4A35-8BF8-A68A2FDEF873}">
      <dsp:nvSpPr>
        <dsp:cNvPr id="0" name=""/>
        <dsp:cNvSpPr/>
      </dsp:nvSpPr>
      <dsp:spPr>
        <a:xfrm>
          <a:off x="984183" y="2134266"/>
          <a:ext cx="6331016" cy="85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1" tIns="90181" rIns="90181" bIns="90181" numCol="1" spcCol="1270" anchor="ctr" anchorCtr="0">
          <a:noAutofit/>
        </a:bodyPr>
        <a:lstStyle/>
        <a:p>
          <a:pPr marL="0" lvl="0" indent="0" algn="l" defTabSz="844550">
            <a:lnSpc>
              <a:spcPct val="90000"/>
            </a:lnSpc>
            <a:spcBef>
              <a:spcPct val="0"/>
            </a:spcBef>
            <a:spcAft>
              <a:spcPct val="35000"/>
            </a:spcAft>
            <a:buNone/>
          </a:pPr>
          <a:r>
            <a:rPr lang="en-GB" sz="1900" kern="1200"/>
            <a:t>What do you take? </a:t>
          </a:r>
          <a:endParaRPr lang="en-US" sz="1900" kern="1200"/>
        </a:p>
      </dsp:txBody>
      <dsp:txXfrm>
        <a:off x="984183" y="2134266"/>
        <a:ext cx="6331016" cy="852106"/>
      </dsp:txXfrm>
    </dsp:sp>
    <dsp:sp modelId="{706749E2-8F6C-497E-8612-8D4ED3FAFC9D}">
      <dsp:nvSpPr>
        <dsp:cNvPr id="0" name=""/>
        <dsp:cNvSpPr/>
      </dsp:nvSpPr>
      <dsp:spPr>
        <a:xfrm>
          <a:off x="0" y="3199399"/>
          <a:ext cx="7315200" cy="85210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5882B0-67F1-4ADA-8FFB-85A13797167F}">
      <dsp:nvSpPr>
        <dsp:cNvPr id="0" name=""/>
        <dsp:cNvSpPr/>
      </dsp:nvSpPr>
      <dsp:spPr>
        <a:xfrm>
          <a:off x="257762" y="3391123"/>
          <a:ext cx="468658" cy="4686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310982-D4F8-4A51-B3ED-A18CBC9C2C94}">
      <dsp:nvSpPr>
        <dsp:cNvPr id="0" name=""/>
        <dsp:cNvSpPr/>
      </dsp:nvSpPr>
      <dsp:spPr>
        <a:xfrm>
          <a:off x="984183" y="3199399"/>
          <a:ext cx="6331016" cy="85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1" tIns="90181" rIns="90181" bIns="90181" numCol="1" spcCol="1270" anchor="ctr" anchorCtr="0">
          <a:noAutofit/>
        </a:bodyPr>
        <a:lstStyle/>
        <a:p>
          <a:pPr marL="0" lvl="0" indent="0" algn="l" defTabSz="844550">
            <a:lnSpc>
              <a:spcPct val="90000"/>
            </a:lnSpc>
            <a:spcBef>
              <a:spcPct val="0"/>
            </a:spcBef>
            <a:spcAft>
              <a:spcPct val="35000"/>
            </a:spcAft>
            <a:buNone/>
          </a:pPr>
          <a:r>
            <a:rPr lang="en-GB" sz="1900" kern="1200"/>
            <a:t>How do you get there? </a:t>
          </a:r>
          <a:endParaRPr lang="en-US" sz="1900" kern="1200"/>
        </a:p>
      </dsp:txBody>
      <dsp:txXfrm>
        <a:off x="984183" y="3199399"/>
        <a:ext cx="6331016" cy="852106"/>
      </dsp:txXfrm>
    </dsp:sp>
    <dsp:sp modelId="{F5BA585C-C8F6-4830-89D6-47E72E17CBCF}">
      <dsp:nvSpPr>
        <dsp:cNvPr id="0" name=""/>
        <dsp:cNvSpPr/>
      </dsp:nvSpPr>
      <dsp:spPr>
        <a:xfrm>
          <a:off x="0" y="4264533"/>
          <a:ext cx="7315200" cy="85210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E41AC-4029-404D-9C7A-E762E9FDF822}">
      <dsp:nvSpPr>
        <dsp:cNvPr id="0" name=""/>
        <dsp:cNvSpPr/>
      </dsp:nvSpPr>
      <dsp:spPr>
        <a:xfrm>
          <a:off x="257762" y="4456256"/>
          <a:ext cx="468658" cy="4686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707109-2F02-4389-8E35-3359DF174E3E}">
      <dsp:nvSpPr>
        <dsp:cNvPr id="0" name=""/>
        <dsp:cNvSpPr/>
      </dsp:nvSpPr>
      <dsp:spPr>
        <a:xfrm>
          <a:off x="984183" y="4264533"/>
          <a:ext cx="6331016" cy="8521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1" tIns="90181" rIns="90181" bIns="90181" numCol="1" spcCol="1270" anchor="ctr" anchorCtr="0">
          <a:noAutofit/>
        </a:bodyPr>
        <a:lstStyle/>
        <a:p>
          <a:pPr marL="0" lvl="0" indent="0" algn="l" defTabSz="844550">
            <a:lnSpc>
              <a:spcPct val="90000"/>
            </a:lnSpc>
            <a:spcBef>
              <a:spcPct val="0"/>
            </a:spcBef>
            <a:spcAft>
              <a:spcPct val="35000"/>
            </a:spcAft>
            <a:buNone/>
          </a:pPr>
          <a:r>
            <a:rPr lang="en-GB" sz="1900" kern="1200"/>
            <a:t>Plan your route, paying close attention to the psychological challenges that you face along the way </a:t>
          </a:r>
          <a:endParaRPr lang="en-US" sz="1900" kern="1200"/>
        </a:p>
      </dsp:txBody>
      <dsp:txXfrm>
        <a:off x="984183" y="4264533"/>
        <a:ext cx="6331016" cy="8521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C3873-4B9C-454C-8ECD-8ED79248B6CF}">
      <dsp:nvSpPr>
        <dsp:cNvPr id="0" name=""/>
        <dsp:cNvSpPr/>
      </dsp:nvSpPr>
      <dsp:spPr>
        <a:xfrm>
          <a:off x="2293405" y="1274992"/>
          <a:ext cx="1620571" cy="1401859"/>
        </a:xfrm>
        <a:prstGeom prst="hexagon">
          <a:avLst>
            <a:gd name="adj" fmla="val 28570"/>
            <a:gd name="vf" fmla="val 115470"/>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stressors</a:t>
          </a:r>
        </a:p>
      </dsp:txBody>
      <dsp:txXfrm>
        <a:off x="2561956" y="1507300"/>
        <a:ext cx="1083469" cy="937243"/>
      </dsp:txXfrm>
    </dsp:sp>
    <dsp:sp modelId="{3AC067C8-A70C-41A2-82EA-85CFC911B44B}">
      <dsp:nvSpPr>
        <dsp:cNvPr id="0" name=""/>
        <dsp:cNvSpPr/>
      </dsp:nvSpPr>
      <dsp:spPr>
        <a:xfrm>
          <a:off x="3308194" y="604297"/>
          <a:ext cx="611436" cy="526833"/>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06A65B-A8A2-47DA-8920-E57E362384B1}">
      <dsp:nvSpPr>
        <dsp:cNvPr id="0" name=""/>
        <dsp:cNvSpPr/>
      </dsp:nvSpPr>
      <dsp:spPr>
        <a:xfrm>
          <a:off x="2442684" y="0"/>
          <a:ext cx="1328046" cy="1148916"/>
        </a:xfrm>
        <a:prstGeom prst="hexagon">
          <a:avLst>
            <a:gd name="adj" fmla="val 28570"/>
            <a:gd name="vf" fmla="val 11547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housing</a:t>
          </a:r>
        </a:p>
      </dsp:txBody>
      <dsp:txXfrm>
        <a:off x="2662770" y="190400"/>
        <a:ext cx="887874" cy="768116"/>
      </dsp:txXfrm>
    </dsp:sp>
    <dsp:sp modelId="{2849C5C4-34B0-444C-80CC-68F95573B4CF}">
      <dsp:nvSpPr>
        <dsp:cNvPr id="0" name=""/>
        <dsp:cNvSpPr/>
      </dsp:nvSpPr>
      <dsp:spPr>
        <a:xfrm>
          <a:off x="4021788" y="1589195"/>
          <a:ext cx="611436" cy="526833"/>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8B135-8AF7-43D9-A256-8D405A3962C0}">
      <dsp:nvSpPr>
        <dsp:cNvPr id="0" name=""/>
        <dsp:cNvSpPr/>
      </dsp:nvSpPr>
      <dsp:spPr>
        <a:xfrm>
          <a:off x="3660656" y="706660"/>
          <a:ext cx="1328046" cy="1148916"/>
        </a:xfrm>
        <a:prstGeom prst="hexagon">
          <a:avLst>
            <a:gd name="adj" fmla="val 28570"/>
            <a:gd name="vf" fmla="val 115470"/>
          </a:avLst>
        </a:prstGeom>
        <a:solidFill>
          <a:schemeClr val="accent4">
            <a:hueOff val="1740319"/>
            <a:satOff val="-3771"/>
            <a:lumOff val="-160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stigma</a:t>
          </a:r>
        </a:p>
      </dsp:txBody>
      <dsp:txXfrm>
        <a:off x="3880742" y="897060"/>
        <a:ext cx="887874" cy="768116"/>
      </dsp:txXfrm>
    </dsp:sp>
    <dsp:sp modelId="{2052AB89-1E94-40F9-AFCD-E1266CE094CD}">
      <dsp:nvSpPr>
        <dsp:cNvPr id="0" name=""/>
        <dsp:cNvSpPr/>
      </dsp:nvSpPr>
      <dsp:spPr>
        <a:xfrm>
          <a:off x="3526080" y="2700960"/>
          <a:ext cx="611436" cy="526833"/>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C04CD5-8049-4A3B-9BE4-C01354A15236}">
      <dsp:nvSpPr>
        <dsp:cNvPr id="0" name=""/>
        <dsp:cNvSpPr/>
      </dsp:nvSpPr>
      <dsp:spPr>
        <a:xfrm>
          <a:off x="3660656" y="2095872"/>
          <a:ext cx="1328046" cy="1148916"/>
        </a:xfrm>
        <a:prstGeom prst="hexagon">
          <a:avLst>
            <a:gd name="adj" fmla="val 28570"/>
            <a:gd name="vf" fmla="val 115470"/>
          </a:avLst>
        </a:prstGeom>
        <a:solidFill>
          <a:schemeClr val="accent4">
            <a:hueOff val="3480638"/>
            <a:satOff val="-7543"/>
            <a:lumOff val="-321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err="1">
              <a:solidFill>
                <a:schemeClr val="tx1"/>
              </a:solidFill>
            </a:rPr>
            <a:t>Uncertai-nty</a:t>
          </a:r>
          <a:r>
            <a:rPr lang="en-GB" sz="1300" kern="1200" dirty="0"/>
            <a:t> </a:t>
          </a:r>
        </a:p>
      </dsp:txBody>
      <dsp:txXfrm>
        <a:off x="3880742" y="2286272"/>
        <a:ext cx="887874" cy="768116"/>
      </dsp:txXfrm>
    </dsp:sp>
    <dsp:sp modelId="{6E3C9040-972B-411E-BE3B-E8A6BC7C807F}">
      <dsp:nvSpPr>
        <dsp:cNvPr id="0" name=""/>
        <dsp:cNvSpPr/>
      </dsp:nvSpPr>
      <dsp:spPr>
        <a:xfrm>
          <a:off x="2296421" y="2816366"/>
          <a:ext cx="611436" cy="526833"/>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27396-E2C6-42BD-852B-3A1615424B93}">
      <dsp:nvSpPr>
        <dsp:cNvPr id="0" name=""/>
        <dsp:cNvSpPr/>
      </dsp:nvSpPr>
      <dsp:spPr>
        <a:xfrm>
          <a:off x="2442684" y="2803323"/>
          <a:ext cx="1328046" cy="1148916"/>
        </a:xfrm>
        <a:prstGeom prst="hexagon">
          <a:avLst>
            <a:gd name="adj" fmla="val 28570"/>
            <a:gd name="vf" fmla="val 115470"/>
          </a:avLst>
        </a:prstGeom>
        <a:solidFill>
          <a:schemeClr val="accent4">
            <a:hueOff val="5220957"/>
            <a:satOff val="-11314"/>
            <a:lumOff val="-482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Isolation</a:t>
          </a:r>
          <a:r>
            <a:rPr lang="en-GB" sz="1800" kern="1200" dirty="0"/>
            <a:t> </a:t>
          </a:r>
        </a:p>
      </dsp:txBody>
      <dsp:txXfrm>
        <a:off x="2662770" y="2993723"/>
        <a:ext cx="887874" cy="768116"/>
      </dsp:txXfrm>
    </dsp:sp>
    <dsp:sp modelId="{FF69AACB-A08B-4348-AB02-20FBC639C083}">
      <dsp:nvSpPr>
        <dsp:cNvPr id="0" name=""/>
        <dsp:cNvSpPr/>
      </dsp:nvSpPr>
      <dsp:spPr>
        <a:xfrm>
          <a:off x="1571141" y="1831863"/>
          <a:ext cx="611436" cy="526833"/>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DA90F-F1D4-4558-AB57-7379B5B7A097}">
      <dsp:nvSpPr>
        <dsp:cNvPr id="0" name=""/>
        <dsp:cNvSpPr/>
      </dsp:nvSpPr>
      <dsp:spPr>
        <a:xfrm>
          <a:off x="1219056" y="2096663"/>
          <a:ext cx="1328046" cy="1148916"/>
        </a:xfrm>
        <a:prstGeom prst="hexagon">
          <a:avLst>
            <a:gd name="adj" fmla="val 28570"/>
            <a:gd name="vf" fmla="val 115470"/>
          </a:avLst>
        </a:prstGeom>
        <a:solidFill>
          <a:schemeClr val="accent4">
            <a:hueOff val="6961276"/>
            <a:satOff val="-15086"/>
            <a:lumOff val="-64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Language</a:t>
          </a:r>
        </a:p>
      </dsp:txBody>
      <dsp:txXfrm>
        <a:off x="1439142" y="2287063"/>
        <a:ext cx="887874" cy="768116"/>
      </dsp:txXfrm>
    </dsp:sp>
    <dsp:sp modelId="{C975DBD4-2352-442E-836B-E08679F23301}">
      <dsp:nvSpPr>
        <dsp:cNvPr id="0" name=""/>
        <dsp:cNvSpPr/>
      </dsp:nvSpPr>
      <dsp:spPr>
        <a:xfrm>
          <a:off x="1219056" y="705079"/>
          <a:ext cx="1328046" cy="1148916"/>
        </a:xfrm>
        <a:prstGeom prst="hexagon">
          <a:avLst>
            <a:gd name="adj" fmla="val 28570"/>
            <a:gd name="vf" fmla="val 115470"/>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Un-</a:t>
          </a:r>
        </a:p>
        <a:p>
          <a:pPr marL="0" lvl="0" indent="0" algn="ctr" defTabSz="800100">
            <a:lnSpc>
              <a:spcPct val="90000"/>
            </a:lnSpc>
            <a:spcBef>
              <a:spcPct val="0"/>
            </a:spcBef>
            <a:spcAft>
              <a:spcPct val="35000"/>
            </a:spcAft>
            <a:buNone/>
          </a:pPr>
          <a:r>
            <a:rPr lang="en-GB" sz="1800" kern="1200" dirty="0">
              <a:solidFill>
                <a:schemeClr val="tx1"/>
              </a:solidFill>
            </a:rPr>
            <a:t>employment</a:t>
          </a:r>
        </a:p>
      </dsp:txBody>
      <dsp:txXfrm>
        <a:off x="1439142" y="895479"/>
        <a:ext cx="887874" cy="7681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E9929-2966-4595-879B-ED4953A19AD2}">
      <dsp:nvSpPr>
        <dsp:cNvPr id="0" name=""/>
        <dsp:cNvSpPr/>
      </dsp:nvSpPr>
      <dsp:spPr>
        <a:xfrm>
          <a:off x="0" y="0"/>
          <a:ext cx="5852160" cy="1126540"/>
        </a:xfrm>
        <a:prstGeom prst="roundRect">
          <a:avLst>
            <a:gd name="adj" fmla="val 10000"/>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Majumder`s research, three key themes emerged in relation to stigma and self-stigma – </a:t>
          </a:r>
          <a:endParaRPr lang="en-US" sz="2100" kern="1200"/>
        </a:p>
      </dsp:txBody>
      <dsp:txXfrm>
        <a:off x="32995" y="32995"/>
        <a:ext cx="4541342" cy="1060550"/>
      </dsp:txXfrm>
    </dsp:sp>
    <dsp:sp modelId="{DD9118E5-C31F-42E9-8B6C-EB0433741EC3}">
      <dsp:nvSpPr>
        <dsp:cNvPr id="0" name=""/>
        <dsp:cNvSpPr/>
      </dsp:nvSpPr>
      <dsp:spPr>
        <a:xfrm>
          <a:off x="490118" y="1331366"/>
          <a:ext cx="5852160" cy="1126540"/>
        </a:xfrm>
        <a:prstGeom prst="roundRect">
          <a:avLst>
            <a:gd name="adj" fmla="val 10000"/>
          </a:avLst>
        </a:prstGeom>
        <a:solidFill>
          <a:schemeClr val="accent4">
            <a:hueOff val="2900532"/>
            <a:satOff val="-6286"/>
            <a:lumOff val="-268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Theme 1: negative perceptions of the concept of mental illness</a:t>
          </a:r>
          <a:endParaRPr lang="en-US" sz="2100" kern="1200"/>
        </a:p>
      </dsp:txBody>
      <dsp:txXfrm>
        <a:off x="523113" y="1364361"/>
        <a:ext cx="4563800" cy="1060550"/>
      </dsp:txXfrm>
    </dsp:sp>
    <dsp:sp modelId="{3552B6D7-8771-4C4A-BFB5-651BCEEFDB9F}">
      <dsp:nvSpPr>
        <dsp:cNvPr id="0" name=""/>
        <dsp:cNvSpPr/>
      </dsp:nvSpPr>
      <dsp:spPr>
        <a:xfrm>
          <a:off x="972921" y="2662732"/>
          <a:ext cx="5852160" cy="1126540"/>
        </a:xfrm>
        <a:prstGeom prst="roundRect">
          <a:avLst>
            <a:gd name="adj" fmla="val 10000"/>
          </a:avLst>
        </a:prstGeom>
        <a:solidFill>
          <a:schemeClr val="accent4">
            <a:hueOff val="5801063"/>
            <a:satOff val="-12571"/>
            <a:lumOff val="-536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Theme 2: anticipated social implications of suffering from mental illness</a:t>
          </a:r>
          <a:endParaRPr lang="en-US" sz="2100" kern="1200"/>
        </a:p>
      </dsp:txBody>
      <dsp:txXfrm>
        <a:off x="1005916" y="2695727"/>
        <a:ext cx="4571115" cy="1060550"/>
      </dsp:txXfrm>
    </dsp:sp>
    <dsp:sp modelId="{FEC69907-221A-4911-8399-8419CDFAFB89}">
      <dsp:nvSpPr>
        <dsp:cNvPr id="0" name=""/>
        <dsp:cNvSpPr/>
      </dsp:nvSpPr>
      <dsp:spPr>
        <a:xfrm>
          <a:off x="1463039" y="3994099"/>
          <a:ext cx="5852160" cy="1126540"/>
        </a:xfrm>
        <a:prstGeom prst="roundRect">
          <a:avLst>
            <a:gd name="adj" fmla="val 10000"/>
          </a:avLst>
        </a:prstGeom>
        <a:solidFill>
          <a:schemeClr val="accent4">
            <a:hueOff val="8701595"/>
            <a:satOff val="-18857"/>
            <a:lumOff val="-804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Theme 3: denial of mental illness</a:t>
          </a:r>
          <a:endParaRPr lang="en-US" sz="2100" kern="1200"/>
        </a:p>
      </dsp:txBody>
      <dsp:txXfrm>
        <a:off x="1496034" y="4027094"/>
        <a:ext cx="4563800" cy="1060550"/>
      </dsp:txXfrm>
    </dsp:sp>
    <dsp:sp modelId="{891DDAF5-EE6E-459D-8E63-0033A000F7B3}">
      <dsp:nvSpPr>
        <dsp:cNvPr id="0" name=""/>
        <dsp:cNvSpPr/>
      </dsp:nvSpPr>
      <dsp:spPr>
        <a:xfrm>
          <a:off x="5119908" y="862827"/>
          <a:ext cx="732251" cy="732251"/>
        </a:xfrm>
        <a:prstGeom prst="downArrow">
          <a:avLst>
            <a:gd name="adj1" fmla="val 55000"/>
            <a:gd name="adj2" fmla="val 45000"/>
          </a:avLst>
        </a:prstGeom>
        <a:solidFill>
          <a:schemeClr val="accent4">
            <a:tint val="40000"/>
            <a:alpha val="90000"/>
            <a:hueOff val="0"/>
            <a:satOff val="0"/>
            <a:lumOff val="0"/>
            <a:alphaOff val="0"/>
          </a:schemeClr>
        </a:solidFill>
        <a:ln w="1079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284664" y="862827"/>
        <a:ext cx="402739" cy="551019"/>
      </dsp:txXfrm>
    </dsp:sp>
    <dsp:sp modelId="{2A555DDD-4231-45E0-A9E3-6268B0B7D949}">
      <dsp:nvSpPr>
        <dsp:cNvPr id="0" name=""/>
        <dsp:cNvSpPr/>
      </dsp:nvSpPr>
      <dsp:spPr>
        <a:xfrm>
          <a:off x="5610026" y="2194194"/>
          <a:ext cx="732251" cy="732251"/>
        </a:xfrm>
        <a:prstGeom prst="downArrow">
          <a:avLst>
            <a:gd name="adj1" fmla="val 55000"/>
            <a:gd name="adj2" fmla="val 45000"/>
          </a:avLst>
        </a:prstGeom>
        <a:solidFill>
          <a:schemeClr val="accent4">
            <a:tint val="40000"/>
            <a:alpha val="90000"/>
            <a:hueOff val="4622487"/>
            <a:satOff val="-22747"/>
            <a:lumOff val="-1895"/>
            <a:alphaOff val="0"/>
          </a:schemeClr>
        </a:solidFill>
        <a:ln w="10795" cap="flat" cmpd="sng" algn="ctr">
          <a:solidFill>
            <a:schemeClr val="accent4">
              <a:tint val="40000"/>
              <a:alpha val="90000"/>
              <a:hueOff val="4622487"/>
              <a:satOff val="-22747"/>
              <a:lumOff val="-18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774782" y="2194194"/>
        <a:ext cx="402739" cy="551019"/>
      </dsp:txXfrm>
    </dsp:sp>
    <dsp:sp modelId="{9920AD0D-E689-4624-92BF-C73A53272E46}">
      <dsp:nvSpPr>
        <dsp:cNvPr id="0" name=""/>
        <dsp:cNvSpPr/>
      </dsp:nvSpPr>
      <dsp:spPr>
        <a:xfrm>
          <a:off x="6092830" y="3525560"/>
          <a:ext cx="732251" cy="732251"/>
        </a:xfrm>
        <a:prstGeom prst="downArrow">
          <a:avLst>
            <a:gd name="adj1" fmla="val 55000"/>
            <a:gd name="adj2" fmla="val 45000"/>
          </a:avLst>
        </a:prstGeom>
        <a:solidFill>
          <a:schemeClr val="accent4">
            <a:tint val="40000"/>
            <a:alpha val="90000"/>
            <a:hueOff val="9244975"/>
            <a:satOff val="-45493"/>
            <a:lumOff val="-3790"/>
            <a:alphaOff val="0"/>
          </a:schemeClr>
        </a:solidFill>
        <a:ln w="10795" cap="flat" cmpd="sng" algn="ctr">
          <a:solidFill>
            <a:schemeClr val="accent4">
              <a:tint val="40000"/>
              <a:alpha val="90000"/>
              <a:hueOff val="9244975"/>
              <a:satOff val="-45493"/>
              <a:lumOff val="-37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257586" y="3525560"/>
        <a:ext cx="402739" cy="5510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748ACE-3011-4F54-901B-F84D7220954E}">
      <dsp:nvSpPr>
        <dsp:cNvPr id="0" name=""/>
        <dsp:cNvSpPr/>
      </dsp:nvSpPr>
      <dsp:spPr>
        <a:xfrm>
          <a:off x="0" y="3090577"/>
          <a:ext cx="7315200" cy="2027753"/>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The narrative of mental illness described by several young persons had a striking similarity, in associating a mentally ill person with someone who has lost all sense of basic upkeep, hygiene, dressing and hair; is locked up in a hospital or prison; sleeps on the streets and drinks alcohol; and is being beaten up or stoned.</a:t>
          </a:r>
          <a:endParaRPr lang="en-US" sz="2000" kern="1200"/>
        </a:p>
      </dsp:txBody>
      <dsp:txXfrm>
        <a:off x="0" y="3090577"/>
        <a:ext cx="7315200" cy="2027753"/>
      </dsp:txXfrm>
    </dsp:sp>
    <dsp:sp modelId="{DB3704E2-9435-4328-8C50-5B0D3E130A78}">
      <dsp:nvSpPr>
        <dsp:cNvPr id="0" name=""/>
        <dsp:cNvSpPr/>
      </dsp:nvSpPr>
      <dsp:spPr>
        <a:xfrm rot="10800000">
          <a:off x="0" y="2309"/>
          <a:ext cx="7315200" cy="3118684"/>
        </a:xfrm>
        <a:prstGeom prst="upArrowCallout">
          <a:avLst/>
        </a:prstGeom>
        <a:solidFill>
          <a:schemeClr val="accent4">
            <a:hueOff val="8701595"/>
            <a:satOff val="-18857"/>
            <a:lumOff val="-804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Theme 1:contact with mental health services in the UK did not appear to shift perceptions. The pp`s referred to mental illness by terms like ‘crazy’, ‘mental’ or ‘mad’. This is consistent with findings from other young vulnerable groups. </a:t>
          </a:r>
          <a:endParaRPr lang="en-US" sz="2000" kern="1200" dirty="0"/>
        </a:p>
      </dsp:txBody>
      <dsp:txXfrm rot="10800000">
        <a:off x="0" y="2309"/>
        <a:ext cx="7315200" cy="20264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813888-3523-4F89-AE47-E7FD7933D9F5}">
      <dsp:nvSpPr>
        <dsp:cNvPr id="0" name=""/>
        <dsp:cNvSpPr/>
      </dsp:nvSpPr>
      <dsp:spPr>
        <a:xfrm>
          <a:off x="0" y="4573485"/>
          <a:ext cx="8117840" cy="1501120"/>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As per other young persons’ accounts, social isolation can be due to abandonment by friends and family. The prospect of social isolation was supported by a carer’s statement about the young person in her care that he would also lose his friends if they came to know about his mental illness or that he received help from mental health services.</a:t>
          </a:r>
          <a:endParaRPr lang="en-US" sz="1600" kern="1200"/>
        </a:p>
      </dsp:txBody>
      <dsp:txXfrm>
        <a:off x="0" y="4573485"/>
        <a:ext cx="8117840" cy="1501120"/>
      </dsp:txXfrm>
    </dsp:sp>
    <dsp:sp modelId="{BC3C446F-90E0-4B75-BDBC-F34946513A3B}">
      <dsp:nvSpPr>
        <dsp:cNvPr id="0" name=""/>
        <dsp:cNvSpPr/>
      </dsp:nvSpPr>
      <dsp:spPr>
        <a:xfrm rot="10800000">
          <a:off x="0" y="2287279"/>
          <a:ext cx="8117840" cy="2308722"/>
        </a:xfrm>
        <a:prstGeom prst="upArrowCallout">
          <a:avLst/>
        </a:prstGeom>
        <a:solidFill>
          <a:schemeClr val="accent5">
            <a:hueOff val="5589159"/>
            <a:satOff val="-4817"/>
            <a:lumOff val="6373"/>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Worries appeared to be quite deep-seated across the whole sample. Young persons’ and carers’ responses reflected their fears of becoming socially isolated as a result of their mental illness.</a:t>
          </a:r>
          <a:endParaRPr lang="en-US" sz="1600" kern="1200"/>
        </a:p>
      </dsp:txBody>
      <dsp:txXfrm rot="10800000">
        <a:off x="0" y="2287279"/>
        <a:ext cx="8117840" cy="1500138"/>
      </dsp:txXfrm>
    </dsp:sp>
    <dsp:sp modelId="{9AC18ADC-CA0C-407C-8187-4FB3CC88AEA8}">
      <dsp:nvSpPr>
        <dsp:cNvPr id="0" name=""/>
        <dsp:cNvSpPr/>
      </dsp:nvSpPr>
      <dsp:spPr>
        <a:xfrm rot="10800000">
          <a:off x="0" y="1073"/>
          <a:ext cx="8117840" cy="2308722"/>
        </a:xfrm>
        <a:prstGeom prst="upArrowCallout">
          <a:avLst/>
        </a:prstGeom>
        <a:solidFill>
          <a:schemeClr val="accent5">
            <a:hueOff val="11178319"/>
            <a:satOff val="-9634"/>
            <a:lumOff val="12746"/>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Theme 2: Some of the young persons expressed their worries about the anticipated consequences of being mentally ill. Many participants, both young persons and carers, talked about the young person’s anxiety that they might be incarcerated in a secure mental hospital, asylum or prison. Again, there seems to be an important cultural relevance, as the young person’s views are likely to be tied to what tends to happen in their own countries of origin.</a:t>
          </a:r>
          <a:endParaRPr lang="en-US" sz="1600" kern="1200"/>
        </a:p>
      </dsp:txBody>
      <dsp:txXfrm rot="10800000">
        <a:off x="0" y="1073"/>
        <a:ext cx="8117840" cy="15001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E0D520-AB2F-4F88-A36A-834DAE0B4895}">
      <dsp:nvSpPr>
        <dsp:cNvPr id="0" name=""/>
        <dsp:cNvSpPr/>
      </dsp:nvSpPr>
      <dsp:spPr>
        <a:xfrm>
          <a:off x="0" y="4649965"/>
          <a:ext cx="8036560" cy="1526222"/>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They appeared to be embarrassed about discussing their own mental health difficulties, which was expressed by an increasingly hesitant speech; by evading or altogether avoiding using terms such as ‘mental health’; or by giving alternative explanations for seeing a psychiatrist, such as physical health problems.</a:t>
          </a:r>
          <a:endParaRPr lang="en-US" sz="1800" kern="1200"/>
        </a:p>
      </dsp:txBody>
      <dsp:txXfrm>
        <a:off x="0" y="4649965"/>
        <a:ext cx="8036560" cy="1526222"/>
      </dsp:txXfrm>
    </dsp:sp>
    <dsp:sp modelId="{BA058871-B72D-4355-BBF8-66A66B43E4CC}">
      <dsp:nvSpPr>
        <dsp:cNvPr id="0" name=""/>
        <dsp:cNvSpPr/>
      </dsp:nvSpPr>
      <dsp:spPr>
        <a:xfrm rot="10800000">
          <a:off x="0" y="2325528"/>
          <a:ext cx="8036560" cy="2347330"/>
        </a:xfrm>
        <a:prstGeom prst="upArrowCallou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Many young persons denied having any mental illness despite having attended a mental health service. This seems to be linked to the earlier themes of social stigma and fears of untoward social consequences. </a:t>
          </a:r>
          <a:endParaRPr lang="en-US" sz="1800" kern="1200"/>
        </a:p>
      </dsp:txBody>
      <dsp:txXfrm rot="10800000">
        <a:off x="0" y="2325528"/>
        <a:ext cx="8036560" cy="1525225"/>
      </dsp:txXfrm>
    </dsp:sp>
    <dsp:sp modelId="{E11C4677-5B94-4CA3-A46F-D697790C2856}">
      <dsp:nvSpPr>
        <dsp:cNvPr id="0" name=""/>
        <dsp:cNvSpPr/>
      </dsp:nvSpPr>
      <dsp:spPr>
        <a:xfrm rot="10800000">
          <a:off x="0" y="1091"/>
          <a:ext cx="8036560" cy="2347330"/>
        </a:xfrm>
        <a:prstGeom prst="upArrowCallou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Theme 3: the Western cultural notion of mental illness may be substantially different from what applies to other cultures. There is, therefore, a risk of approaching their predicament through a Western professional ‘goldfish bowl’ view of mental illnesses by interpreting their experiences as diagnostic categories of Western systems of psychiatric classification. </a:t>
          </a:r>
          <a:endParaRPr lang="en-US" sz="1800" kern="1200"/>
        </a:p>
      </dsp:txBody>
      <dsp:txXfrm rot="10800000">
        <a:off x="0" y="1091"/>
        <a:ext cx="8036560" cy="152522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C093E-5620-4293-83AC-6AA6E7C739B0}">
      <dsp:nvSpPr>
        <dsp:cNvPr id="0" name=""/>
        <dsp:cNvSpPr/>
      </dsp:nvSpPr>
      <dsp:spPr>
        <a:xfrm>
          <a:off x="0" y="3090577"/>
          <a:ext cx="7315200" cy="2027753"/>
        </a:xfrm>
        <a:prstGeom prst="rec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You are in charge of organising mental health services for an influx of Ukrainian refugees entering into the UK – what are the immediate resources you would make available? </a:t>
          </a:r>
          <a:endParaRPr lang="en-US" sz="2800" kern="1200"/>
        </a:p>
      </dsp:txBody>
      <dsp:txXfrm>
        <a:off x="0" y="3090577"/>
        <a:ext cx="7315200" cy="2027753"/>
      </dsp:txXfrm>
    </dsp:sp>
    <dsp:sp modelId="{52B09C61-B213-4D51-894D-A0569D4B0C60}">
      <dsp:nvSpPr>
        <dsp:cNvPr id="0" name=""/>
        <dsp:cNvSpPr/>
      </dsp:nvSpPr>
      <dsp:spPr>
        <a:xfrm rot="10800000">
          <a:off x="0" y="2309"/>
          <a:ext cx="7315200" cy="3118684"/>
        </a:xfrm>
        <a:prstGeom prst="upArrowCallout">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Research the different provisions of Mental Health support there are within Wales and then consider this scenario: </a:t>
          </a:r>
          <a:endParaRPr lang="en-US" sz="2800" kern="1200"/>
        </a:p>
      </dsp:txBody>
      <dsp:txXfrm rot="10800000">
        <a:off x="0" y="2309"/>
        <a:ext cx="7315200" cy="202642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7EA6DEA-707E-44AF-9C8F-1B8107C5A8DF}" type="datetime1">
              <a:rPr lang="en-GB" smtClean="0"/>
              <a:t>08/01/2025</a:t>
            </a:fld>
            <a:endParaRPr lang="en-GB"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9C5148-8ED6-434E-BA59-EF48324382B2}" type="slidenum">
              <a:rPr lang="en-GB" smtClean="0"/>
              <a:t>‹#›</a:t>
            </a:fld>
            <a:endParaRPr lang="en-GB"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A74F7-2EF5-47AC-9EDB-8950930D65AE}" type="datetime1">
              <a:rPr lang="en-GB" smtClean="0"/>
              <a:pPr/>
              <a:t>08/01/2025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ED33291-C0D9-4415-AEC4-F67D377A5ADC}" type="slidenum">
              <a:rPr lang="en-GB" noProof="0" smtClean="0"/>
              <a:t>‹#›</a:t>
            </a:fld>
            <a:endParaRPr lang="en-GB" noProof="0"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CED33291-C0D9-4415-AEC4-F67D377A5ADC}" type="slidenum">
              <a:rPr lang="en-GB" smtClean="0"/>
              <a:t>1</a:t>
            </a:fld>
            <a:endParaRPr lang="en-GB" dirty="0"/>
          </a:p>
        </p:txBody>
      </p:sp>
    </p:spTree>
    <p:extLst>
      <p:ext uri="{BB962C8B-B14F-4D97-AF65-F5344CB8AC3E}">
        <p14:creationId xmlns:p14="http://schemas.microsoft.com/office/powerpoint/2010/main" val="1673658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0BD6A8B6-364C-41E5-8F76-40442F6ADA86}" type="datetime1">
              <a:rPr lang="en-GB" noProof="0" smtClean="0"/>
              <a:t>08/01/2025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8A4E82C2-E1BC-4C30-AF4C-D39DB804D538}" type="datetime1">
              <a:rPr lang="en-GB" noProof="0" smtClean="0"/>
              <a:t>08/01/2025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rtlCol="0" anchor="b">
            <a:normAutofit/>
          </a:bodyPr>
          <a:lstStyle>
            <a:lvl1pPr>
              <a:defRPr sz="5900" b="0" spc="-100" baseline="0">
                <a:solidFill>
                  <a:schemeClr val="tx1">
                    <a:lumMod val="65000"/>
                    <a:lumOff val="35000"/>
                  </a:schemeClr>
                </a:solidFill>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3886200" y="4672584"/>
            <a:ext cx="7315200" cy="914400"/>
          </a:xfrm>
        </p:spPr>
        <p:txBody>
          <a:bodyPr rtlCol="0"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DCD0615C-B70B-4960-ABF7-E966CA64DD67}" type="datetime1">
              <a:rPr lang="en-GB" noProof="0" smtClean="0"/>
              <a:t>08/01/2025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p:cNvSpPr>
            <a:spLocks noGrp="1"/>
          </p:cNvSpPr>
          <p:nvPr>
            <p:ph type="dt" sz="half" idx="10"/>
          </p:nvPr>
        </p:nvSpPr>
        <p:spPr/>
        <p:txBody>
          <a:bodyPr rtlCol="0"/>
          <a:lstStyle/>
          <a:p>
            <a:pPr rtl="0"/>
            <a:fld id="{756136FB-F2F7-4155-A4BA-82991F7102B4}" type="datetime1">
              <a:rPr lang="en-GB" noProof="0" smtClean="0"/>
              <a:t>08/01/2025</a:t>
            </a:fld>
            <a:endParaRPr lang="en-GB" noProof="0" dirty="0"/>
          </a:p>
        </p:txBody>
      </p:sp>
      <p:sp>
        <p:nvSpPr>
          <p:cNvPr id="9" name="Footer Placeholder 8"/>
          <p:cNvSpPr>
            <a:spLocks noGrp="1"/>
          </p:cNvSpPr>
          <p:nvPr>
            <p:ph type="ftr" sz="quarter" idx="11"/>
          </p:nvPr>
        </p:nvSpPr>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 name="Date Placeholder 1"/>
          <p:cNvSpPr>
            <a:spLocks noGrp="1"/>
          </p:cNvSpPr>
          <p:nvPr>
            <p:ph type="dt" sz="half" idx="10"/>
          </p:nvPr>
        </p:nvSpPr>
        <p:spPr/>
        <p:txBody>
          <a:bodyPr rtlCol="0"/>
          <a:lstStyle/>
          <a:p>
            <a:pPr rtl="0"/>
            <a:fld id="{9A7E7063-581C-43A4-8299-36C7534611B7}" type="datetime1">
              <a:rPr lang="en-GB" noProof="0" smtClean="0"/>
              <a:t>08/01/2025</a:t>
            </a:fld>
            <a:endParaRPr lang="en-GB" noProof="0" dirty="0"/>
          </a:p>
        </p:txBody>
      </p:sp>
      <p:sp>
        <p:nvSpPr>
          <p:cNvPr id="11" name="Footer Placeholder 10"/>
          <p:cNvSpPr>
            <a:spLocks noGrp="1"/>
          </p:cNvSpPr>
          <p:nvPr>
            <p:ph type="ftr" sz="quarter" idx="11"/>
          </p:nvPr>
        </p:nvSpPr>
        <p:spPr/>
        <p:txBody>
          <a:bodyPr rtlCol="0"/>
          <a:lstStyle/>
          <a:p>
            <a:pPr rtl="0"/>
            <a:endParaRPr lang="en-GB" noProof="0" dirty="0"/>
          </a:p>
        </p:txBody>
      </p:sp>
      <p:sp>
        <p:nvSpPr>
          <p:cNvPr id="12" name="Slide Number Placeholder 11"/>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dirty="0"/>
          </a:p>
        </p:txBody>
      </p:sp>
      <p:sp>
        <p:nvSpPr>
          <p:cNvPr id="2" name="Date Placeholder 1"/>
          <p:cNvSpPr>
            <a:spLocks noGrp="1"/>
          </p:cNvSpPr>
          <p:nvPr>
            <p:ph type="dt" sz="half" idx="10"/>
          </p:nvPr>
        </p:nvSpPr>
        <p:spPr/>
        <p:txBody>
          <a:bodyPr rtlCol="0"/>
          <a:lstStyle/>
          <a:p>
            <a:pPr rtl="0"/>
            <a:fld id="{B207CDC8-E153-4CFA-9199-49A61A5A83CF}" type="datetime1">
              <a:rPr lang="en-GB" noProof="0" smtClean="0"/>
              <a:t>08/01/2025</a:t>
            </a:fld>
            <a:endParaRPr lang="en-GB" noProof="0" dirty="0"/>
          </a:p>
        </p:txBody>
      </p:sp>
      <p:sp>
        <p:nvSpPr>
          <p:cNvPr id="7" name="Footer Placeholder 6"/>
          <p:cNvSpPr>
            <a:spLocks noGrp="1"/>
          </p:cNvSpPr>
          <p:nvPr>
            <p:ph type="ftr" sz="quarter" idx="11"/>
          </p:nvPr>
        </p:nvSpPr>
        <p:spPr/>
        <p:txBody>
          <a:bodyPr rtlCol="0"/>
          <a:lstStyle/>
          <a:p>
            <a:pPr rtl="0"/>
            <a:endParaRPr lang="en-GB" noProof="0" dirty="0"/>
          </a:p>
        </p:txBody>
      </p:sp>
      <p:sp>
        <p:nvSpPr>
          <p:cNvPr id="8" name="Slide Number Placeholder 7"/>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rtlCol="0"/>
          <a:lstStyle/>
          <a:p>
            <a:pPr rtl="0"/>
            <a:fld id="{B5B4B012-49BD-47E0-87FA-0D252D3D7F9C}" type="datetime1">
              <a:rPr lang="en-GB" noProof="0" smtClean="0"/>
              <a:t>08/01/2025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3867912" y="868680"/>
            <a:ext cx="731520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8" name="Date Placeholder 7"/>
          <p:cNvSpPr>
            <a:spLocks noGrp="1"/>
          </p:cNvSpPr>
          <p:nvPr>
            <p:ph type="dt" sz="half" idx="10"/>
          </p:nvPr>
        </p:nvSpPr>
        <p:spPr/>
        <p:txBody>
          <a:bodyPr rtlCol="0"/>
          <a:lstStyle/>
          <a:p>
            <a:pPr rtl="0"/>
            <a:fld id="{E3ED19C1-37C8-4789-959C-A6596AFADD48}" type="datetime1">
              <a:rPr lang="en-GB" noProof="0" smtClean="0"/>
              <a:t>08/01/2025</a:t>
            </a:fld>
            <a:endParaRPr lang="en-GB" noProof="0" dirty="0"/>
          </a:p>
        </p:txBody>
      </p:sp>
      <p:sp>
        <p:nvSpPr>
          <p:cNvPr id="9" name="Footer Placeholder 8"/>
          <p:cNvSpPr>
            <a:spLocks noGrp="1"/>
          </p:cNvSpPr>
          <p:nvPr>
            <p:ph type="ftr" sz="quarter" idx="11"/>
          </p:nvPr>
        </p:nvSpPr>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8" name="Date Placeholder 7"/>
          <p:cNvSpPr>
            <a:spLocks noGrp="1"/>
          </p:cNvSpPr>
          <p:nvPr>
            <p:ph type="dt" sz="half" idx="10"/>
          </p:nvPr>
        </p:nvSpPr>
        <p:spPr/>
        <p:txBody>
          <a:bodyPr rtlCol="0"/>
          <a:lstStyle/>
          <a:p>
            <a:pPr rtl="0"/>
            <a:fld id="{8B1668CF-EB2C-4A8B-B55D-2117952BFC68}" type="datetime1">
              <a:rPr lang="en-GB" noProof="0" smtClean="0"/>
              <a:t>08/01/2025</a:t>
            </a:fld>
            <a:endParaRPr lang="en-GB" noProof="0" dirty="0"/>
          </a:p>
        </p:txBody>
      </p:sp>
      <p:sp>
        <p:nvSpPr>
          <p:cNvPr id="9" name="Footer Placeholder 8"/>
          <p:cNvSpPr>
            <a:spLocks noGrp="1"/>
          </p:cNvSpPr>
          <p:nvPr>
            <p:ph type="ftr" sz="quarter" idx="11"/>
          </p:nvPr>
        </p:nvSpPr>
        <p:spPr>
          <a:xfrm>
            <a:off x="3499101" y="6356350"/>
            <a:ext cx="5911517" cy="365125"/>
          </a:xfrm>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C88D4C57-1C2D-41DE-8F13-E0819B91A94A}" type="datetime1">
              <a:rPr lang="en-GB" noProof="0" smtClean="0"/>
              <a:t>08/01/2025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3867912" y="868680"/>
            <a:ext cx="7315200" cy="5120640"/>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C97C0B0F-381F-4A25-9F25-219C5B23C063}" type="datetime1">
              <a:rPr lang="en-GB" noProof="0" smtClean="0"/>
              <a:t>08/01/2025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EB67BE62-73F4-441A-AFBE-16DFEC3DDEB8}" type="datetime1">
              <a:rPr lang="en-GB" noProof="0" smtClean="0"/>
              <a:t>08/01/2025</a:t>
            </a:fld>
            <a:endParaRPr lang="en-GB" noProof="0"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GB" noProof="0"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en-GB" noProof="0" smtClean="0"/>
              <a:pPr/>
              <a:t>‹#›</a:t>
            </a:fld>
            <a:endParaRPr lang="en-GB" noProof="0"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unicef.org/innocenti/reports/mental-health-displaced-child-and-youth-population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bbc.co.uk/news/world-middle-east-3205760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hyperlink" Target="https://www.bbc.co.uk/news/world-middle-east-31987373" TargetMode="Externa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annualreviews.org/content/journals/10.1146/annurev-psych-080520-102803#right-ref-B102" TargetMode="External"/><Relationship Id="rId2" Type="http://schemas.openxmlformats.org/officeDocument/2006/relationships/hyperlink" Target="https://www.annualreviews.org/content/journals/10.1146/annurev-psych-080520-102803#right-ref-B1"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1.xml.rels><?xml version="1.0" encoding="UTF-8" standalone="yes"?>
<Relationships xmlns="http://schemas.openxmlformats.org/package/2006/relationships"><Relationship Id="rId3" Type="http://schemas.openxmlformats.org/officeDocument/2006/relationships/hyperlink" Target="https://www.annualreviews.org/content/journals/10.1146/annurev-psych-080520-102803#right-ref-B11" TargetMode="External"/><Relationship Id="rId2" Type="http://schemas.openxmlformats.org/officeDocument/2006/relationships/hyperlink" Target="https://www.annualreviews.org/content/journals/10.1146/annurev-psych-080520-102803#right-ref-B88" TargetMode="External"/><Relationship Id="rId1" Type="http://schemas.openxmlformats.org/officeDocument/2006/relationships/slideLayout" Target="../slideLayouts/slideLayout2.xml"/><Relationship Id="rId5" Type="http://schemas.openxmlformats.org/officeDocument/2006/relationships/hyperlink" Target="https://www.annualreviews.org/content/journals/10.1146/annurev-psych-080520-102803#right-ref-B64" TargetMode="External"/><Relationship Id="rId4" Type="http://schemas.openxmlformats.org/officeDocument/2006/relationships/hyperlink" Target="https://www.annualreviews.org/content/journals/10.1146/annurev-psych-080520-102803#right-ref-B61"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a:extLst>
              <a:ext uri="{FF2B5EF4-FFF2-40B4-BE49-F238E27FC236}">
                <a16:creationId xmlns:a16="http://schemas.microsoft.com/office/drawing/2014/main" id="{E02A32A9-E857-46CE-8AA3-D318B7D6463D}"/>
              </a:ext>
              <a:ext uri="{C183D7F6-B498-43B3-948B-1728B52AA6E4}">
                <adec:decorative xmlns:adec="http://schemas.microsoft.com/office/drawing/2017/decorative" val="1"/>
              </a:ext>
            </a:extLst>
          </p:cNvPr>
          <p:cNvPicPr>
            <a:picLocks noChangeAspect="1"/>
          </p:cNvPicPr>
          <p:nvPr/>
        </p:nvPicPr>
        <p:blipFill rotWithShape="1">
          <a:blip r:embed="rId3"/>
          <a:srcRect t="2926" r="9092" b="20447"/>
          <a:stretch/>
        </p:blipFill>
        <p:spPr>
          <a:xfrm>
            <a:off x="20" y="-1"/>
            <a:ext cx="12188932" cy="6858000"/>
          </a:xfrm>
          <a:prstGeom prst="rect">
            <a:avLst/>
          </a:prstGeom>
        </p:spPr>
      </p:pic>
      <p:sp>
        <p:nvSpPr>
          <p:cNvPr id="21" name="Rectangle 20">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0BAEEE6-69AA-4811-8D2B-F84F74D46B57}"/>
              </a:ext>
            </a:extLst>
          </p:cNvPr>
          <p:cNvSpPr>
            <a:spLocks noGrp="1"/>
          </p:cNvSpPr>
          <p:nvPr>
            <p:ph type="ctrTitle"/>
          </p:nvPr>
        </p:nvSpPr>
        <p:spPr>
          <a:xfrm>
            <a:off x="643467" y="1298448"/>
            <a:ext cx="3685070" cy="3255264"/>
          </a:xfrm>
        </p:spPr>
        <p:txBody>
          <a:bodyPr rtlCol="0">
            <a:normAutofit/>
          </a:bodyPr>
          <a:lstStyle/>
          <a:p>
            <a:pPr rtl="0"/>
            <a:r>
              <a:rPr lang="en-GB" sz="4400" dirty="0">
                <a:solidFill>
                  <a:schemeClr val="tx2">
                    <a:lumMod val="50000"/>
                  </a:schemeClr>
                </a:solidFill>
              </a:rPr>
              <a:t>Exploring the mental health crisis in refugees and asylum seekers</a:t>
            </a:r>
          </a:p>
        </p:txBody>
      </p:sp>
      <p:sp>
        <p:nvSpPr>
          <p:cNvPr id="3" name="Subtitle 2">
            <a:extLst>
              <a:ext uri="{FF2B5EF4-FFF2-40B4-BE49-F238E27FC236}">
                <a16:creationId xmlns:a16="http://schemas.microsoft.com/office/drawing/2014/main" id="{7721F547-2086-4D47-BB8F-44FA940064BE}"/>
              </a:ext>
            </a:extLst>
          </p:cNvPr>
          <p:cNvSpPr>
            <a:spLocks noGrp="1"/>
          </p:cNvSpPr>
          <p:nvPr>
            <p:ph type="subTitle" idx="1"/>
          </p:nvPr>
        </p:nvSpPr>
        <p:spPr>
          <a:xfrm>
            <a:off x="643467" y="4670246"/>
            <a:ext cx="3685069" cy="914400"/>
          </a:xfrm>
        </p:spPr>
        <p:txBody>
          <a:bodyPr rtlCol="0">
            <a:normAutofit/>
          </a:bodyPr>
          <a:lstStyle/>
          <a:p>
            <a:pPr rtl="0"/>
            <a:r>
              <a:rPr lang="en-GB" dirty="0">
                <a:solidFill>
                  <a:schemeClr val="tx2">
                    <a:lumMod val="50000"/>
                  </a:schemeClr>
                </a:solidFill>
              </a:rPr>
              <a:t>Karen Eaton-Thomas</a:t>
            </a:r>
          </a:p>
        </p:txBody>
      </p:sp>
      <p:sp>
        <p:nvSpPr>
          <p:cNvPr id="23" name="Rectangle 22">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50316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09B06-690E-7AD9-5559-653BF1DF5298}"/>
              </a:ext>
            </a:extLst>
          </p:cNvPr>
          <p:cNvSpPr>
            <a:spLocks noGrp="1"/>
          </p:cNvSpPr>
          <p:nvPr>
            <p:ph type="title"/>
          </p:nvPr>
        </p:nvSpPr>
        <p:spPr>
          <a:xfrm>
            <a:off x="256032" y="1143000"/>
            <a:ext cx="2834640" cy="2377440"/>
          </a:xfrm>
        </p:spPr>
        <p:txBody>
          <a:bodyPr anchor="b">
            <a:normAutofit/>
          </a:bodyPr>
          <a:lstStyle/>
          <a:p>
            <a:r>
              <a:rPr lang="en-GB" dirty="0"/>
              <a:t>What is an Asylum Seeker?</a:t>
            </a:r>
          </a:p>
        </p:txBody>
      </p:sp>
      <p:sp>
        <p:nvSpPr>
          <p:cNvPr id="3" name="Content Placeholder 2">
            <a:extLst>
              <a:ext uri="{FF2B5EF4-FFF2-40B4-BE49-F238E27FC236}">
                <a16:creationId xmlns:a16="http://schemas.microsoft.com/office/drawing/2014/main" id="{2C2A919E-B3CC-C056-D01E-18ED1DA09918}"/>
              </a:ext>
            </a:extLst>
          </p:cNvPr>
          <p:cNvSpPr>
            <a:spLocks noGrp="1"/>
          </p:cNvSpPr>
          <p:nvPr>
            <p:ph idx="1"/>
          </p:nvPr>
        </p:nvSpPr>
        <p:spPr>
          <a:xfrm>
            <a:off x="3867912" y="868680"/>
            <a:ext cx="7315200" cy="5120640"/>
          </a:xfrm>
        </p:spPr>
        <p:txBody>
          <a:bodyPr anchor="ctr">
            <a:normAutofit/>
          </a:bodyPr>
          <a:lstStyle/>
          <a:p>
            <a:r>
              <a:rPr lang="en-GB" dirty="0"/>
              <a:t>Internationally, asylum seekers are people who have moved across international borders to seek protection.</a:t>
            </a:r>
          </a:p>
          <a:p>
            <a:endParaRPr lang="en-GB" dirty="0"/>
          </a:p>
          <a:p>
            <a:r>
              <a:rPr lang="en-GB" dirty="0"/>
              <a:t>In the UK, an asylum seeker is someone who has applied for protection under international law, specifically on the basis of the UN Refugee Convention or Article 3 of the European Convention on Human Rights, which prohibits torture or inhuman or degrading treatment or punishment and prohibits the return of a person to a country where the person may suffer a violation of their rights under Article 3. (BPS, 2018)</a:t>
            </a:r>
          </a:p>
        </p:txBody>
      </p:sp>
      <p:sp>
        <p:nvSpPr>
          <p:cNvPr id="8" name="Text Placeholder 3">
            <a:extLst>
              <a:ext uri="{FF2B5EF4-FFF2-40B4-BE49-F238E27FC236}">
                <a16:creationId xmlns:a16="http://schemas.microsoft.com/office/drawing/2014/main" id="{27A2518D-B3FC-08BB-F1E9-53B7591E36C9}"/>
              </a:ext>
            </a:extLst>
          </p:cNvPr>
          <p:cNvSpPr>
            <a:spLocks noGrp="1"/>
          </p:cNvSpPr>
          <p:nvPr>
            <p:ph type="body" sz="half" idx="2"/>
          </p:nvPr>
        </p:nvSpPr>
        <p:spPr>
          <a:xfrm>
            <a:off x="256032" y="3494176"/>
            <a:ext cx="2834640" cy="2321990"/>
          </a:xfrm>
        </p:spPr>
        <p:txBody>
          <a:bodyPr>
            <a:normAutofit/>
          </a:bodyPr>
          <a:lstStyle/>
          <a:p>
            <a:endParaRPr lang="en-US" sz="2000" dirty="0"/>
          </a:p>
          <a:p>
            <a:r>
              <a:rPr lang="en-US" sz="2000" dirty="0"/>
              <a:t>Background information to the topic</a:t>
            </a:r>
          </a:p>
        </p:txBody>
      </p:sp>
    </p:spTree>
    <p:extLst>
      <p:ext uri="{BB962C8B-B14F-4D97-AF65-F5344CB8AC3E}">
        <p14:creationId xmlns:p14="http://schemas.microsoft.com/office/powerpoint/2010/main" val="785905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9EA88-A761-C2E6-2B3D-C05B97AE279B}"/>
              </a:ext>
            </a:extLst>
          </p:cNvPr>
          <p:cNvSpPr>
            <a:spLocks noGrp="1"/>
          </p:cNvSpPr>
          <p:nvPr>
            <p:ph type="title"/>
          </p:nvPr>
        </p:nvSpPr>
        <p:spPr/>
        <p:txBody>
          <a:bodyPr anchor="ctr">
            <a:normAutofit/>
          </a:bodyPr>
          <a:lstStyle/>
          <a:p>
            <a:r>
              <a:rPr lang="en-GB" dirty="0"/>
              <a:t>What is a Refugee?</a:t>
            </a:r>
          </a:p>
        </p:txBody>
      </p:sp>
      <p:sp>
        <p:nvSpPr>
          <p:cNvPr id="3" name="Content Placeholder 2">
            <a:extLst>
              <a:ext uri="{FF2B5EF4-FFF2-40B4-BE49-F238E27FC236}">
                <a16:creationId xmlns:a16="http://schemas.microsoft.com/office/drawing/2014/main" id="{74FF5E61-C2EF-E583-8D3F-E5EA63039EE5}"/>
              </a:ext>
            </a:extLst>
          </p:cNvPr>
          <p:cNvSpPr>
            <a:spLocks noGrp="1"/>
          </p:cNvSpPr>
          <p:nvPr>
            <p:ph idx="1"/>
          </p:nvPr>
        </p:nvSpPr>
        <p:spPr/>
        <p:txBody>
          <a:bodyPr/>
          <a:lstStyle/>
          <a:p>
            <a:r>
              <a:rPr lang="en-GB" dirty="0"/>
              <a:t>Under international law, the United Nations Convention on the Status of Refugees, 1951 defines a refugee as a person who ‘owing to a well-founded fear of being persecuted for reasons of race, religion, nationality, membership of a particular social group or political opinion is outside the country of his nationality and is unable, or owing to such fear, is unwilling to avail himself of the protection of that country; or who, not having a nationality and being outside the country of his former habitual residence, as a result of such events, is unable to or, owing to such fear, is unwilling to return to it’ (Article 1 (A)(2)). </a:t>
            </a:r>
          </a:p>
          <a:p>
            <a:r>
              <a:rPr lang="en-GB" dirty="0"/>
              <a:t>In the UK, refugee status is given to a person recognised by the Home Office as a refugee as defined by the Refugee Convention. Hence, refugees are those who have been granted protection in the UK. (BPS, 2018)</a:t>
            </a:r>
          </a:p>
          <a:p>
            <a:endParaRPr lang="en-GB" dirty="0"/>
          </a:p>
        </p:txBody>
      </p:sp>
    </p:spTree>
    <p:extLst>
      <p:ext uri="{BB962C8B-B14F-4D97-AF65-F5344CB8AC3E}">
        <p14:creationId xmlns:p14="http://schemas.microsoft.com/office/powerpoint/2010/main" val="1967932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0E832-B9D8-A981-B4F4-33278121EEED}"/>
              </a:ext>
            </a:extLst>
          </p:cNvPr>
          <p:cNvSpPr>
            <a:spLocks noGrp="1"/>
          </p:cNvSpPr>
          <p:nvPr>
            <p:ph type="title"/>
          </p:nvPr>
        </p:nvSpPr>
        <p:spPr/>
        <p:txBody>
          <a:bodyPr/>
          <a:lstStyle/>
          <a:p>
            <a:r>
              <a:rPr lang="en-GB" dirty="0"/>
              <a:t>What is meant by the term Migrant?</a:t>
            </a:r>
          </a:p>
        </p:txBody>
      </p:sp>
      <p:sp>
        <p:nvSpPr>
          <p:cNvPr id="3" name="Content Placeholder 2">
            <a:extLst>
              <a:ext uri="{FF2B5EF4-FFF2-40B4-BE49-F238E27FC236}">
                <a16:creationId xmlns:a16="http://schemas.microsoft.com/office/drawing/2014/main" id="{CBAA0019-2658-F8B7-405E-E43FDC1195B0}"/>
              </a:ext>
            </a:extLst>
          </p:cNvPr>
          <p:cNvSpPr>
            <a:spLocks noGrp="1"/>
          </p:cNvSpPr>
          <p:nvPr>
            <p:ph idx="1"/>
          </p:nvPr>
        </p:nvSpPr>
        <p:spPr/>
        <p:txBody>
          <a:bodyPr/>
          <a:lstStyle/>
          <a:p>
            <a:r>
              <a:rPr lang="en-GB" dirty="0"/>
              <a:t>A migrant is a person who chooses to move not because of threat of death or persecution, but to improve their lives, to seek family reunion, education or employment etc. </a:t>
            </a:r>
          </a:p>
          <a:p>
            <a:r>
              <a:rPr lang="en-GB" dirty="0"/>
              <a:t>Migrants are those people who do not face threats to their lives or their safety if they returned to their country and they could receive the protection of the government in their country. </a:t>
            </a:r>
          </a:p>
          <a:p>
            <a:r>
              <a:rPr lang="en-GB" dirty="0"/>
              <a:t>The distinction can be blurred since many seeking asylum are fleeing from war and violence and may also seek to improve their lives. Typically, ‘migrants’ is a term used for foreign nationals' resident in a country but who move for family, education or employment reasons. (BPS, 2018)</a:t>
            </a:r>
          </a:p>
          <a:p>
            <a:endParaRPr lang="en-GB" dirty="0"/>
          </a:p>
        </p:txBody>
      </p:sp>
    </p:spTree>
    <p:extLst>
      <p:ext uri="{BB962C8B-B14F-4D97-AF65-F5344CB8AC3E}">
        <p14:creationId xmlns:p14="http://schemas.microsoft.com/office/powerpoint/2010/main" val="888491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7A65B-8754-9BB8-B378-58F2BE26F193}"/>
              </a:ext>
            </a:extLst>
          </p:cNvPr>
          <p:cNvSpPr>
            <a:spLocks noGrp="1"/>
          </p:cNvSpPr>
          <p:nvPr>
            <p:ph type="title"/>
          </p:nvPr>
        </p:nvSpPr>
        <p:spPr/>
        <p:txBody>
          <a:bodyPr/>
          <a:lstStyle/>
          <a:p>
            <a:r>
              <a:rPr lang="en-GB" dirty="0"/>
              <a:t>What is Statelessness?</a:t>
            </a:r>
          </a:p>
        </p:txBody>
      </p:sp>
      <p:sp>
        <p:nvSpPr>
          <p:cNvPr id="3" name="Content Placeholder 2">
            <a:extLst>
              <a:ext uri="{FF2B5EF4-FFF2-40B4-BE49-F238E27FC236}">
                <a16:creationId xmlns:a16="http://schemas.microsoft.com/office/drawing/2014/main" id="{33925F09-3B98-2DA6-28F3-D82F8A602978}"/>
              </a:ext>
            </a:extLst>
          </p:cNvPr>
          <p:cNvSpPr>
            <a:spLocks noGrp="1"/>
          </p:cNvSpPr>
          <p:nvPr>
            <p:ph idx="1"/>
          </p:nvPr>
        </p:nvSpPr>
        <p:spPr/>
        <p:txBody>
          <a:bodyPr/>
          <a:lstStyle/>
          <a:p>
            <a:r>
              <a:rPr lang="en-GB" dirty="0"/>
              <a:t>Statelessness in international law refers to the lack of citizenship. A stateless person is someone who is ‘not considered as a national by any state under the operation of its law’ (article 1 of the 1954 Convention relating to the Status of Stateless Persons). </a:t>
            </a:r>
          </a:p>
          <a:p>
            <a:r>
              <a:rPr lang="en-GB" dirty="0"/>
              <a:t>Some stateless people are also refugees, and some people become stateless, or some are born stateless. </a:t>
            </a:r>
          </a:p>
          <a:p>
            <a:r>
              <a:rPr lang="en-GB" dirty="0"/>
              <a:t>Without citizenship or official identification papers to prove citizenship, a person who is stateless cannot vote, obtain travel documents or access government-provided services. (BPS, 2018)</a:t>
            </a:r>
          </a:p>
          <a:p>
            <a:endParaRPr lang="en-GB" dirty="0"/>
          </a:p>
        </p:txBody>
      </p:sp>
    </p:spTree>
    <p:extLst>
      <p:ext uri="{BB962C8B-B14F-4D97-AF65-F5344CB8AC3E}">
        <p14:creationId xmlns:p14="http://schemas.microsoft.com/office/powerpoint/2010/main" val="2301288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E99CF-75A0-2CD1-A1FF-BA899400C2D4}"/>
              </a:ext>
            </a:extLst>
          </p:cNvPr>
          <p:cNvSpPr>
            <a:spLocks noGrp="1"/>
          </p:cNvSpPr>
          <p:nvPr>
            <p:ph type="title"/>
          </p:nvPr>
        </p:nvSpPr>
        <p:spPr>
          <a:xfrm>
            <a:off x="252919" y="1123837"/>
            <a:ext cx="2947482" cy="4601183"/>
          </a:xfrm>
        </p:spPr>
        <p:txBody>
          <a:bodyPr anchor="ctr">
            <a:normAutofit/>
          </a:bodyPr>
          <a:lstStyle/>
          <a:p>
            <a:r>
              <a:rPr lang="en-GB" dirty="0"/>
              <a:t>Refugee Status</a:t>
            </a:r>
          </a:p>
        </p:txBody>
      </p:sp>
      <p:sp>
        <p:nvSpPr>
          <p:cNvPr id="3" name="Content Placeholder 2">
            <a:extLst>
              <a:ext uri="{FF2B5EF4-FFF2-40B4-BE49-F238E27FC236}">
                <a16:creationId xmlns:a16="http://schemas.microsoft.com/office/drawing/2014/main" id="{7E3952B3-EAD6-6D1E-628B-7E32ECB13E81}"/>
              </a:ext>
            </a:extLst>
          </p:cNvPr>
          <p:cNvSpPr>
            <a:spLocks noGrp="1"/>
          </p:cNvSpPr>
          <p:nvPr>
            <p:ph sz="half" idx="1"/>
          </p:nvPr>
        </p:nvSpPr>
        <p:spPr>
          <a:xfrm>
            <a:off x="3867912" y="868680"/>
            <a:ext cx="3474720" cy="5120640"/>
          </a:xfrm>
          <a:ln>
            <a:solidFill>
              <a:schemeClr val="tx1"/>
            </a:solidFill>
          </a:ln>
        </p:spPr>
        <p:txBody>
          <a:bodyPr anchor="ctr">
            <a:normAutofit/>
          </a:bodyPr>
          <a:lstStyle/>
          <a:p>
            <a:r>
              <a:rPr lang="en-GB" dirty="0"/>
              <a:t>Once a person is recognised as refugee, they are normally given refugee status, known as ‘leave to remain’ which entitles them to stay legally in the UK for five years. </a:t>
            </a:r>
          </a:p>
          <a:p>
            <a:r>
              <a:rPr lang="en-GB" dirty="0"/>
              <a:t>At the end of this five-year period, the person can apply for the permanent status of refugee, called ‘Indefinite Leave to Remain’. (BPS, 2018)</a:t>
            </a:r>
          </a:p>
          <a:p>
            <a:endParaRPr lang="en-GB" dirty="0"/>
          </a:p>
        </p:txBody>
      </p:sp>
      <p:pic>
        <p:nvPicPr>
          <p:cNvPr id="2050" name="Picture 2" descr="Refugees | UNHCR">
            <a:extLst>
              <a:ext uri="{FF2B5EF4-FFF2-40B4-BE49-F238E27FC236}">
                <a16:creationId xmlns:a16="http://schemas.microsoft.com/office/drawing/2014/main" id="{FFF1C820-3B7B-2B57-5140-C317B37725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0876" r="23969" b="1"/>
          <a:stretch/>
        </p:blipFill>
        <p:spPr bwMode="auto">
          <a:xfrm>
            <a:off x="7818120" y="868680"/>
            <a:ext cx="3474720" cy="5120640"/>
          </a:xfrm>
          <a:prstGeom prst="rect">
            <a:avLst/>
          </a:prstGeom>
          <a:solidFill>
            <a:srgbClr val="FFFFFF"/>
          </a:solidFill>
          <a:ln>
            <a:solidFill>
              <a:schemeClr val="tx1"/>
            </a:solidFill>
          </a:ln>
        </p:spPr>
      </p:pic>
    </p:spTree>
    <p:extLst>
      <p:ext uri="{BB962C8B-B14F-4D97-AF65-F5344CB8AC3E}">
        <p14:creationId xmlns:p14="http://schemas.microsoft.com/office/powerpoint/2010/main" val="1822302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7F56A-FB91-516E-DC39-925F26A82CFD}"/>
              </a:ext>
            </a:extLst>
          </p:cNvPr>
          <p:cNvSpPr>
            <a:spLocks noGrp="1"/>
          </p:cNvSpPr>
          <p:nvPr>
            <p:ph type="title"/>
          </p:nvPr>
        </p:nvSpPr>
        <p:spPr/>
        <p:txBody>
          <a:bodyPr/>
          <a:lstStyle/>
          <a:p>
            <a:r>
              <a:rPr lang="en-GB" dirty="0"/>
              <a:t>Torture Status</a:t>
            </a:r>
          </a:p>
        </p:txBody>
      </p:sp>
      <p:sp>
        <p:nvSpPr>
          <p:cNvPr id="3" name="Content Placeholder 2">
            <a:extLst>
              <a:ext uri="{FF2B5EF4-FFF2-40B4-BE49-F238E27FC236}">
                <a16:creationId xmlns:a16="http://schemas.microsoft.com/office/drawing/2014/main" id="{F042F761-8D69-9282-5336-14B36A16E6FF}"/>
              </a:ext>
            </a:extLst>
          </p:cNvPr>
          <p:cNvSpPr>
            <a:spLocks noGrp="1"/>
          </p:cNvSpPr>
          <p:nvPr>
            <p:ph idx="1"/>
          </p:nvPr>
        </p:nvSpPr>
        <p:spPr/>
        <p:txBody>
          <a:bodyPr>
            <a:normAutofit fontScale="92500" lnSpcReduction="20000"/>
          </a:bodyPr>
          <a:lstStyle/>
          <a:p>
            <a:r>
              <a:rPr lang="en-GB" dirty="0"/>
              <a:t>A person who has experienced torture is described as a torture survivor. Many asylum seekers and refugees (adults and children) may be torture survivors, but not all. </a:t>
            </a:r>
          </a:p>
          <a:p>
            <a:r>
              <a:rPr lang="en-GB" dirty="0"/>
              <a:t>The definition of torture is a legal definition enshrined in the United Nations Convention Against Torture and Other Cruel, Inhuman or Degrading Treatment or Punishment 1987 which states in Article 1 that: </a:t>
            </a:r>
          </a:p>
          <a:p>
            <a:r>
              <a:rPr lang="en-GB" dirty="0"/>
              <a:t>‘Torture means any act by which severe pain or suffering, whether physical or mental, is intentionally inflicted on a person for such purposes as obtaining from him or a third person information or a confession, punishing him for an act he or a third person has committed or is suspected of having committed, or intimidating or coercing him or a third person, or for any reason based on discrimination of any kind, when such pain or suffering is inflicted by or at the instigation of or with the consent or acquiescence of a public official or other person acting in an official capacity. </a:t>
            </a:r>
          </a:p>
          <a:p>
            <a:r>
              <a:rPr lang="en-GB" dirty="0"/>
              <a:t>It does not include pain or suffering arising only from, inherent in or incidental to lawful sanctions.’ </a:t>
            </a:r>
          </a:p>
          <a:p>
            <a:r>
              <a:rPr lang="en-GB" dirty="0"/>
              <a:t>The Human Rights Act and the European Convention on Human Rights both enshrine the prohibition against torture. </a:t>
            </a:r>
          </a:p>
          <a:p>
            <a:endParaRPr lang="en-GB" dirty="0"/>
          </a:p>
        </p:txBody>
      </p:sp>
    </p:spTree>
    <p:extLst>
      <p:ext uri="{BB962C8B-B14F-4D97-AF65-F5344CB8AC3E}">
        <p14:creationId xmlns:p14="http://schemas.microsoft.com/office/powerpoint/2010/main" val="1012167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0E0E0-F041-2DA2-9311-4F04DA503BD2}"/>
              </a:ext>
            </a:extLst>
          </p:cNvPr>
          <p:cNvSpPr>
            <a:spLocks noGrp="1"/>
          </p:cNvSpPr>
          <p:nvPr>
            <p:ph type="title"/>
          </p:nvPr>
        </p:nvSpPr>
        <p:spPr/>
        <p:txBody>
          <a:bodyPr/>
          <a:lstStyle/>
          <a:p>
            <a:r>
              <a:rPr lang="en-GB" dirty="0"/>
              <a:t>A person who is `Trafficked`</a:t>
            </a:r>
          </a:p>
        </p:txBody>
      </p:sp>
      <p:sp>
        <p:nvSpPr>
          <p:cNvPr id="3" name="Content Placeholder 2">
            <a:extLst>
              <a:ext uri="{FF2B5EF4-FFF2-40B4-BE49-F238E27FC236}">
                <a16:creationId xmlns:a16="http://schemas.microsoft.com/office/drawing/2014/main" id="{46FAB8C9-7855-A46B-CEE6-069B23C3BDD7}"/>
              </a:ext>
            </a:extLst>
          </p:cNvPr>
          <p:cNvSpPr>
            <a:spLocks noGrp="1"/>
          </p:cNvSpPr>
          <p:nvPr>
            <p:ph idx="1"/>
          </p:nvPr>
        </p:nvSpPr>
        <p:spPr/>
        <p:txBody>
          <a:bodyPr>
            <a:normAutofit lnSpcReduction="10000"/>
          </a:bodyPr>
          <a:lstStyle/>
          <a:p>
            <a:r>
              <a:rPr lang="en-GB" dirty="0"/>
              <a:t>In international law, trafficking under Article 3 of the Protocol to Prevent, Suppress and Punish trafficking persons (‘Palermo Protocol’) is defined as ‘the recruitment, transportation, transfer, harbouring or receipt of persons, by means of the threat or use of force or other forms of coercion, of abduction, of fraud, of deception, of the abuse of power or of a position of vulnerability or of the giving or receiving of payments or benefits to achieve the consent of a person having control over another person, for the purpose of exploitation. </a:t>
            </a:r>
          </a:p>
          <a:p>
            <a:r>
              <a:rPr lang="en-GB" dirty="0"/>
              <a:t>Exploitation can include different forms of sexual exploitation, forced labour or services, slavery or practices similar to slavery, servitude or the removal of organs.’</a:t>
            </a:r>
          </a:p>
          <a:p>
            <a:r>
              <a:rPr lang="en-GB" dirty="0"/>
              <a:t> Additionally, the Council of Europe Convention on Action against Trafficking in Human Beings entered into force in the UK in 2008.</a:t>
            </a:r>
          </a:p>
          <a:p>
            <a:r>
              <a:rPr lang="en-GB" dirty="0"/>
              <a:t> In the UK, the Modern Slavery Act 2015 criminalises offences of human trafficking and slavery and encompasses trafficking for all forms of exploitation. </a:t>
            </a:r>
          </a:p>
          <a:p>
            <a:endParaRPr lang="en-GB" dirty="0"/>
          </a:p>
        </p:txBody>
      </p:sp>
    </p:spTree>
    <p:extLst>
      <p:ext uri="{BB962C8B-B14F-4D97-AF65-F5344CB8AC3E}">
        <p14:creationId xmlns:p14="http://schemas.microsoft.com/office/powerpoint/2010/main" val="95140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8BEA5-C758-7D6C-1C75-70C15B15C8C4}"/>
              </a:ext>
            </a:extLst>
          </p:cNvPr>
          <p:cNvSpPr>
            <a:spLocks noGrp="1"/>
          </p:cNvSpPr>
          <p:nvPr>
            <p:ph type="title"/>
          </p:nvPr>
        </p:nvSpPr>
        <p:spPr>
          <a:xfrm>
            <a:off x="252919" y="1123837"/>
            <a:ext cx="2947482" cy="4601183"/>
          </a:xfrm>
        </p:spPr>
        <p:txBody>
          <a:bodyPr anchor="ctr">
            <a:normAutofit/>
          </a:bodyPr>
          <a:lstStyle/>
          <a:p>
            <a:r>
              <a:rPr lang="en-GB" dirty="0"/>
              <a:t>Some other important terms to be familiar with:</a:t>
            </a:r>
          </a:p>
        </p:txBody>
      </p:sp>
      <p:sp>
        <p:nvSpPr>
          <p:cNvPr id="7" name="Content Placeholder 2">
            <a:extLst>
              <a:ext uri="{FF2B5EF4-FFF2-40B4-BE49-F238E27FC236}">
                <a16:creationId xmlns:a16="http://schemas.microsoft.com/office/drawing/2014/main" id="{DDE415E2-01A4-5CA4-974D-1AD07772ED96}"/>
              </a:ext>
            </a:extLst>
          </p:cNvPr>
          <p:cNvSpPr>
            <a:spLocks noGrp="1"/>
          </p:cNvSpPr>
          <p:nvPr>
            <p:ph idx="1"/>
          </p:nvPr>
        </p:nvSpPr>
        <p:spPr>
          <a:xfrm>
            <a:off x="3869268" y="864108"/>
            <a:ext cx="7315200" cy="5120640"/>
          </a:xfrm>
        </p:spPr>
        <p:txBody>
          <a:bodyPr>
            <a:normAutofit fontScale="92500" lnSpcReduction="20000"/>
          </a:bodyPr>
          <a:lstStyle/>
          <a:p>
            <a:r>
              <a:rPr lang="en-GB" b="1" dirty="0"/>
              <a:t>Indefinite leave to remain </a:t>
            </a:r>
          </a:p>
          <a:p>
            <a:r>
              <a:rPr lang="en-GB" dirty="0"/>
              <a:t>Indefinite leave to remain (ILR) is a form of immigration status granted after consideration of an asylum application by the Home Office. ILR grants permission to stay in the UK on a permanent basis. </a:t>
            </a:r>
          </a:p>
          <a:p>
            <a:endParaRPr lang="en-GB" dirty="0"/>
          </a:p>
          <a:p>
            <a:r>
              <a:rPr lang="en-GB" b="1" dirty="0"/>
              <a:t>Discretionary leave </a:t>
            </a:r>
          </a:p>
          <a:p>
            <a:r>
              <a:rPr lang="en-GB" dirty="0"/>
              <a:t>Discretionary leave is a type of immigration status granted to a person where the Home Office has decided the person does not qualify for refugee status or humanitarian protection but where there are other compelling reasons why the person is recognised as needing to stay in the UK on a temporary basis. </a:t>
            </a:r>
          </a:p>
          <a:p>
            <a:endParaRPr lang="en-GB" dirty="0"/>
          </a:p>
          <a:p>
            <a:r>
              <a:rPr lang="en-GB" b="1" dirty="0"/>
              <a:t>Humanitarian protection </a:t>
            </a:r>
          </a:p>
          <a:p>
            <a:r>
              <a:rPr lang="en-GB" dirty="0"/>
              <a:t>Humanitarian protection is a form of immigration status. It is granted by the Home Office to a person who they have decided has a need for protection but who does not meet the legal criteria for refugee status. </a:t>
            </a:r>
          </a:p>
          <a:p>
            <a:pPr lvl="1"/>
            <a:r>
              <a:rPr lang="en-GB" dirty="0"/>
              <a:t>(BPS, 2018)</a:t>
            </a:r>
          </a:p>
          <a:p>
            <a:pPr marL="0" indent="0">
              <a:buNone/>
            </a:pPr>
            <a:endParaRPr lang="en-US" dirty="0"/>
          </a:p>
        </p:txBody>
      </p:sp>
    </p:spTree>
    <p:extLst>
      <p:ext uri="{BB962C8B-B14F-4D97-AF65-F5344CB8AC3E}">
        <p14:creationId xmlns:p14="http://schemas.microsoft.com/office/powerpoint/2010/main" val="3328530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352B-4E01-61EE-8AD2-A616691B8477}"/>
              </a:ext>
            </a:extLst>
          </p:cNvPr>
          <p:cNvSpPr>
            <a:spLocks noGrp="1"/>
          </p:cNvSpPr>
          <p:nvPr>
            <p:ph type="ctrTitle"/>
          </p:nvPr>
        </p:nvSpPr>
        <p:spPr>
          <a:xfrm>
            <a:off x="1069848" y="1298448"/>
            <a:ext cx="7315200" cy="3255264"/>
          </a:xfrm>
        </p:spPr>
        <p:txBody>
          <a:bodyPr anchor="b">
            <a:normAutofit/>
          </a:bodyPr>
          <a:lstStyle/>
          <a:p>
            <a:r>
              <a:rPr lang="en-GB" dirty="0"/>
              <a:t>Pre-migration</a:t>
            </a:r>
          </a:p>
        </p:txBody>
      </p:sp>
      <p:sp>
        <p:nvSpPr>
          <p:cNvPr id="3" name="Content Placeholder 2">
            <a:extLst>
              <a:ext uri="{FF2B5EF4-FFF2-40B4-BE49-F238E27FC236}">
                <a16:creationId xmlns:a16="http://schemas.microsoft.com/office/drawing/2014/main" id="{B8B4B681-05C2-9A64-8765-D400EF1FA4F8}"/>
              </a:ext>
            </a:extLst>
          </p:cNvPr>
          <p:cNvSpPr>
            <a:spLocks noGrp="1"/>
          </p:cNvSpPr>
          <p:nvPr>
            <p:ph type="subTitle" idx="1"/>
          </p:nvPr>
        </p:nvSpPr>
        <p:spPr>
          <a:xfrm>
            <a:off x="1100015" y="4670246"/>
            <a:ext cx="7315200" cy="914400"/>
          </a:xfrm>
        </p:spPr>
        <p:txBody>
          <a:bodyPr anchor="t">
            <a:normAutofit/>
          </a:bodyPr>
          <a:lstStyle/>
          <a:p>
            <a:r>
              <a:rPr lang="en-GB" sz="2000" dirty="0">
                <a:solidFill>
                  <a:schemeClr val="tx1"/>
                </a:solidFill>
              </a:rPr>
              <a:t>Challenges faced here include lack of livelihoods and opportunities for education and development, exposure to armed conflict, violence, poverty and/or persecution. </a:t>
            </a:r>
          </a:p>
        </p:txBody>
      </p:sp>
    </p:spTree>
    <p:extLst>
      <p:ext uri="{BB962C8B-B14F-4D97-AF65-F5344CB8AC3E}">
        <p14:creationId xmlns:p14="http://schemas.microsoft.com/office/powerpoint/2010/main" val="390625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D0262-124D-8496-6108-221955E918AF}"/>
              </a:ext>
            </a:extLst>
          </p:cNvPr>
          <p:cNvSpPr>
            <a:spLocks noGrp="1"/>
          </p:cNvSpPr>
          <p:nvPr>
            <p:ph type="title"/>
          </p:nvPr>
        </p:nvSpPr>
        <p:spPr>
          <a:xfrm>
            <a:off x="252919" y="1123837"/>
            <a:ext cx="2947482" cy="4601183"/>
          </a:xfrm>
        </p:spPr>
        <p:txBody>
          <a:bodyPr anchor="ctr">
            <a:normAutofit/>
          </a:bodyPr>
          <a:lstStyle/>
          <a:p>
            <a:r>
              <a:rPr lang="en-GB" dirty="0"/>
              <a:t>Facts and figures</a:t>
            </a:r>
          </a:p>
        </p:txBody>
      </p:sp>
      <p:graphicFrame>
        <p:nvGraphicFramePr>
          <p:cNvPr id="5" name="Content Placeholder 2">
            <a:extLst>
              <a:ext uri="{FF2B5EF4-FFF2-40B4-BE49-F238E27FC236}">
                <a16:creationId xmlns:a16="http://schemas.microsoft.com/office/drawing/2014/main" id="{F2C0463A-6B93-1709-764E-B57865D8BFFE}"/>
              </a:ext>
            </a:extLst>
          </p:cNvPr>
          <p:cNvGraphicFramePr>
            <a:graphicFrameLocks noGrp="1"/>
          </p:cNvGraphicFramePr>
          <p:nvPr>
            <p:ph idx="1"/>
            <p:extLst>
              <p:ext uri="{D42A27DB-BD31-4B8C-83A1-F6EECF244321}">
                <p14:modId xmlns:p14="http://schemas.microsoft.com/office/powerpoint/2010/main" val="538520139"/>
              </p:ext>
            </p:extLst>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8290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B6AAB-86A0-2599-1653-63D4395522B4}"/>
              </a:ext>
            </a:extLst>
          </p:cNvPr>
          <p:cNvSpPr>
            <a:spLocks noGrp="1"/>
          </p:cNvSpPr>
          <p:nvPr>
            <p:ph type="title"/>
          </p:nvPr>
        </p:nvSpPr>
        <p:spPr/>
        <p:txBody>
          <a:bodyPr/>
          <a:lstStyle/>
          <a:p>
            <a:r>
              <a:rPr lang="en-GB" dirty="0"/>
              <a:t>Mental Health and PSS</a:t>
            </a:r>
          </a:p>
        </p:txBody>
      </p:sp>
      <p:sp>
        <p:nvSpPr>
          <p:cNvPr id="3" name="Content Placeholder 2">
            <a:extLst>
              <a:ext uri="{FF2B5EF4-FFF2-40B4-BE49-F238E27FC236}">
                <a16:creationId xmlns:a16="http://schemas.microsoft.com/office/drawing/2014/main" id="{CB09EFD1-D1EF-EC80-F044-84194E8E8598}"/>
              </a:ext>
            </a:extLst>
          </p:cNvPr>
          <p:cNvSpPr>
            <a:spLocks noGrp="1"/>
          </p:cNvSpPr>
          <p:nvPr>
            <p:ph idx="1"/>
          </p:nvPr>
        </p:nvSpPr>
        <p:spPr/>
        <p:txBody>
          <a:bodyPr>
            <a:normAutofit fontScale="92500" lnSpcReduction="10000"/>
          </a:bodyPr>
          <a:lstStyle/>
          <a:p>
            <a:r>
              <a:rPr lang="en-GB" dirty="0"/>
              <a:t>The National Institute of health (NIH, 2019): </a:t>
            </a:r>
          </a:p>
          <a:p>
            <a:r>
              <a:rPr lang="en-GB" dirty="0"/>
              <a:t>There are raised chances of developing mental health problems; like post-traumatic stress disorder (PTSD), anxiety and depression, and poorer life outcomes as adults World Health Organisation – The Lancet report (2019): </a:t>
            </a:r>
          </a:p>
          <a:p>
            <a:r>
              <a:rPr lang="en-GB" dirty="0"/>
              <a:t>It is estimated that one in five people will develop a mental health disorder at any point in time and the rate of anxiety and depression is five times higher than the rest of the world </a:t>
            </a:r>
          </a:p>
          <a:p>
            <a:r>
              <a:rPr lang="en-GB" dirty="0"/>
              <a:t>Within areas of conflict, one person in five is living with some form of mental disorder, from mild depression or anxiety to psychosis. Worse, almost 1 in 10 is living with a moderate or severe mental disorder. </a:t>
            </a:r>
          </a:p>
          <a:p>
            <a:r>
              <a:rPr lang="en-GB" dirty="0"/>
              <a:t>Their disorders often impair their ability to function – so access to care isn’t just about improving mental health, it can be a matter of survival. </a:t>
            </a:r>
          </a:p>
          <a:p>
            <a:r>
              <a:rPr lang="en-GB" dirty="0"/>
              <a:t>For depression and PTSD, ‘years living with the disorder’ were more than five times higher than the global mean – showing that, not only is there a higher prevalence of mental disorders, but that they are more likely to be chronic and last a lot longer. </a:t>
            </a:r>
          </a:p>
        </p:txBody>
      </p:sp>
    </p:spTree>
    <p:extLst>
      <p:ext uri="{BB962C8B-B14F-4D97-AF65-F5344CB8AC3E}">
        <p14:creationId xmlns:p14="http://schemas.microsoft.com/office/powerpoint/2010/main" val="3788622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1314A-B261-2B6E-CED1-F4E718AC1F29}"/>
              </a:ext>
            </a:extLst>
          </p:cNvPr>
          <p:cNvSpPr>
            <a:spLocks noGrp="1"/>
          </p:cNvSpPr>
          <p:nvPr>
            <p:ph type="title"/>
          </p:nvPr>
        </p:nvSpPr>
        <p:spPr/>
        <p:txBody>
          <a:bodyPr/>
          <a:lstStyle/>
          <a:p>
            <a:r>
              <a:rPr lang="en-GB" dirty="0"/>
              <a:t>The effects of war on children and young people</a:t>
            </a:r>
          </a:p>
        </p:txBody>
      </p:sp>
      <p:sp>
        <p:nvSpPr>
          <p:cNvPr id="3" name="Content Placeholder 2">
            <a:extLst>
              <a:ext uri="{FF2B5EF4-FFF2-40B4-BE49-F238E27FC236}">
                <a16:creationId xmlns:a16="http://schemas.microsoft.com/office/drawing/2014/main" id="{E68A839A-824D-A97B-15B0-A9BFF073BC8D}"/>
              </a:ext>
            </a:extLst>
          </p:cNvPr>
          <p:cNvSpPr>
            <a:spLocks noGrp="1"/>
          </p:cNvSpPr>
          <p:nvPr>
            <p:ph idx="1"/>
          </p:nvPr>
        </p:nvSpPr>
        <p:spPr/>
        <p:txBody>
          <a:bodyPr>
            <a:normAutofit fontScale="85000" lnSpcReduction="20000"/>
          </a:bodyPr>
          <a:lstStyle/>
          <a:p>
            <a:r>
              <a:rPr lang="en-GB" dirty="0"/>
              <a:t>Conflict experiences, ranging from being denied access to psychologically supportive environments and resources to being forced into involvement with armed forces or armed groups, violate child rights as outlined in the Convention on the Rights of the Child (Wolf, Prabhu and </a:t>
            </a:r>
            <a:r>
              <a:rPr lang="en-GB" dirty="0" err="1"/>
              <a:t>Carello</a:t>
            </a:r>
            <a:r>
              <a:rPr lang="en-GB" dirty="0"/>
              <a:t>, 2019) </a:t>
            </a:r>
          </a:p>
          <a:p>
            <a:r>
              <a:rPr lang="en-GB" dirty="0"/>
              <a:t>Exposure to different types of violence, the duration of the conflict, and the nature of experienced and witnessed traumatic events are all associated with the onset and severity of mental disorders among conflict-affected children (</a:t>
            </a:r>
            <a:r>
              <a:rPr lang="en-GB" dirty="0" err="1"/>
              <a:t>Charlson</a:t>
            </a:r>
            <a:r>
              <a:rPr lang="en-GB" dirty="0"/>
              <a:t> et al., 2019) </a:t>
            </a:r>
          </a:p>
          <a:p>
            <a:r>
              <a:rPr lang="en-GB" dirty="0"/>
              <a:t>Studies among children affected by the Israeli–Palestinian conflict report post-traumatic stress disorder (PTSD) prevalence ranging from 18% to 68.9% (Canetti et al., 2016) </a:t>
            </a:r>
          </a:p>
          <a:p>
            <a:r>
              <a:rPr lang="en-GB" dirty="0"/>
              <a:t>In one study among children exposed to the ongoing Syrian Civil War, 60.5% meet the criteria for at least one psychological disorder and cases of probable PTSD (35.1%) were greatly elevated compared to the general population (Perkins et al., 2018) </a:t>
            </a:r>
          </a:p>
          <a:p>
            <a:r>
              <a:rPr lang="en-GB" dirty="0"/>
              <a:t>Overall, the most common mental disorders reported among children exposed to conflict are PTSD and depression (Catani, 2018). Other reported disorders include acute stress reactions, attention deficit hyperactivity disorder (ADHD), panic disorder, anxiety disorders specific to childhood, and sleep disorders. </a:t>
            </a:r>
          </a:p>
          <a:p>
            <a:r>
              <a:rPr lang="en-GB" dirty="0"/>
              <a:t>In later childhood, children exposed to conflict-related trauma are predisposed to externalizing symptoms, including behavioural problems and conduct/oppositional defiant disorders (Halevi et al., 2016). </a:t>
            </a:r>
          </a:p>
        </p:txBody>
      </p:sp>
    </p:spTree>
    <p:extLst>
      <p:ext uri="{BB962C8B-B14F-4D97-AF65-F5344CB8AC3E}">
        <p14:creationId xmlns:p14="http://schemas.microsoft.com/office/powerpoint/2010/main" val="3591652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FD6D9E-E3F6-9F85-7340-BC92328377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4F2F93-FC3C-BC49-1E1B-13BFA9939BB3}"/>
              </a:ext>
            </a:extLst>
          </p:cNvPr>
          <p:cNvSpPr>
            <a:spLocks noGrp="1"/>
          </p:cNvSpPr>
          <p:nvPr>
            <p:ph type="title"/>
          </p:nvPr>
        </p:nvSpPr>
        <p:spPr/>
        <p:txBody>
          <a:bodyPr/>
          <a:lstStyle/>
          <a:p>
            <a:r>
              <a:rPr lang="en-GB" dirty="0"/>
              <a:t>The effects of war on children and young people</a:t>
            </a:r>
          </a:p>
        </p:txBody>
      </p:sp>
      <p:sp>
        <p:nvSpPr>
          <p:cNvPr id="3" name="Content Placeholder 2">
            <a:extLst>
              <a:ext uri="{FF2B5EF4-FFF2-40B4-BE49-F238E27FC236}">
                <a16:creationId xmlns:a16="http://schemas.microsoft.com/office/drawing/2014/main" id="{2DE4CA42-BFC3-68A1-B85B-CB8407654B18}"/>
              </a:ext>
            </a:extLst>
          </p:cNvPr>
          <p:cNvSpPr>
            <a:spLocks noGrp="1"/>
          </p:cNvSpPr>
          <p:nvPr>
            <p:ph idx="1"/>
          </p:nvPr>
        </p:nvSpPr>
        <p:spPr/>
        <p:txBody>
          <a:bodyPr>
            <a:normAutofit lnSpcReduction="10000"/>
          </a:bodyPr>
          <a:lstStyle/>
          <a:p>
            <a:r>
              <a:rPr lang="en-GB" dirty="0"/>
              <a:t>Studies also report high levels of somatic complaints such as headaches, stomach aches or dizziness (Jensen et al., 2019), often interpreted as idioms of distress or ‘somatisation’ (</a:t>
            </a:r>
            <a:r>
              <a:rPr lang="en-GB" dirty="0" err="1"/>
              <a:t>Worthman</a:t>
            </a:r>
            <a:r>
              <a:rPr lang="en-GB" dirty="0"/>
              <a:t>, 2019). </a:t>
            </a:r>
          </a:p>
          <a:p>
            <a:r>
              <a:rPr lang="en-GB" dirty="0"/>
              <a:t>Sleep problems are also common and are closely connected to trauma and parental care (Richter et al., 2020). </a:t>
            </a:r>
          </a:p>
          <a:p>
            <a:r>
              <a:rPr lang="en-GB" dirty="0"/>
              <a:t>Younger children may also suffer from substantial distress, but most studies include only children six years or older. Distress in pre-school children may be expressed differently, often as non-specific behavioural and emotional reactions (e.g. including traumatic events in play rituals, developing new fears, clinginess, low frustration tolerance, aggressiveness, sleep, eating or attachment problems) (Sloane &amp; Mann, 2016). </a:t>
            </a:r>
          </a:p>
          <a:p>
            <a:r>
              <a:rPr lang="en-GB" dirty="0"/>
              <a:t>Moreover, trauma and stress in childhood has been shown to affect developmental processes, and some studies describe how forced migration is linked to working memory, emotional processing (Mueller et al., 2021) and to future educational attainment and employment.</a:t>
            </a:r>
          </a:p>
        </p:txBody>
      </p:sp>
    </p:spTree>
    <p:extLst>
      <p:ext uri="{BB962C8B-B14F-4D97-AF65-F5344CB8AC3E}">
        <p14:creationId xmlns:p14="http://schemas.microsoft.com/office/powerpoint/2010/main" val="3885066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D6B1A-2D79-31A4-BEEF-1EF30689FB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DCDEB0-1690-1CAF-E659-1B50DD6BE7B7}"/>
              </a:ext>
            </a:extLst>
          </p:cNvPr>
          <p:cNvSpPr>
            <a:spLocks noGrp="1"/>
          </p:cNvSpPr>
          <p:nvPr>
            <p:ph type="title"/>
          </p:nvPr>
        </p:nvSpPr>
        <p:spPr/>
        <p:txBody>
          <a:bodyPr/>
          <a:lstStyle/>
          <a:p>
            <a:r>
              <a:rPr lang="en-GB" dirty="0"/>
              <a:t>The effects of war on children and young people</a:t>
            </a:r>
          </a:p>
        </p:txBody>
      </p:sp>
      <p:sp>
        <p:nvSpPr>
          <p:cNvPr id="3" name="Content Placeholder 2">
            <a:extLst>
              <a:ext uri="{FF2B5EF4-FFF2-40B4-BE49-F238E27FC236}">
                <a16:creationId xmlns:a16="http://schemas.microsoft.com/office/drawing/2014/main" id="{AA3315E2-D1C5-4DA4-6A38-D9D439C20778}"/>
              </a:ext>
            </a:extLst>
          </p:cNvPr>
          <p:cNvSpPr>
            <a:spLocks noGrp="1"/>
          </p:cNvSpPr>
          <p:nvPr>
            <p:ph idx="1"/>
          </p:nvPr>
        </p:nvSpPr>
        <p:spPr/>
        <p:txBody>
          <a:bodyPr>
            <a:normAutofit fontScale="92500" lnSpcReduction="20000"/>
          </a:bodyPr>
          <a:lstStyle/>
          <a:p>
            <a:r>
              <a:rPr lang="en-GB" dirty="0"/>
              <a:t>However, recent findings suggest that although psychological and physical wellbeing is reduced, satisfaction with family relations and school environments is high (</a:t>
            </a:r>
            <a:r>
              <a:rPr lang="en-GB" dirty="0" err="1"/>
              <a:t>Dangmann</a:t>
            </a:r>
            <a:r>
              <a:rPr lang="en-GB" dirty="0"/>
              <a:t> et al., 2020). Studies also report more prosocial behaviour, such as getting along better with adults, being more helpful and sharing (Nilsen et al., 2022).</a:t>
            </a:r>
          </a:p>
          <a:p>
            <a:r>
              <a:rPr lang="en-GB" dirty="0"/>
              <a:t>Unfortunately, though, many refugee children continue to experience stress also after resettlement, related to language problems, poor social support, economic strain, discrimination and prolonged application processes (</a:t>
            </a:r>
            <a:r>
              <a:rPr lang="en-GB" dirty="0" err="1"/>
              <a:t>Dangmann</a:t>
            </a:r>
            <a:r>
              <a:rPr lang="en-GB" dirty="0"/>
              <a:t> et al.). These represent low-grade and long-term stress that both directly and indirectly influence mental health and wellbeing (Hou et al., 2020).</a:t>
            </a:r>
          </a:p>
          <a:p>
            <a:r>
              <a:rPr lang="en-GB" dirty="0"/>
              <a:t>Children are dependent on caregivers, and parental health is closely linked to children’s health. The most explored mechanism is how parental distress leads to harsher parenting strategies (e.g. spanking) (Bryant et al., 2018). Others describe more complex pathways where environmental factors, such as poverty, force parents to work and leave children unsupervised, or how unsafe surroundings lead to increased parental control (Sim et al., 2018). </a:t>
            </a:r>
          </a:p>
          <a:p>
            <a:r>
              <a:rPr lang="en-GB" dirty="0"/>
              <a:t>Children who are unaccompanied are at higher risk of exploitation and trafficking, report more traumatic events, daily stress and mental health problems (Heenan et al., 2019).</a:t>
            </a:r>
          </a:p>
        </p:txBody>
      </p:sp>
    </p:spTree>
    <p:extLst>
      <p:ext uri="{BB962C8B-B14F-4D97-AF65-F5344CB8AC3E}">
        <p14:creationId xmlns:p14="http://schemas.microsoft.com/office/powerpoint/2010/main" val="82156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FE78-276D-EF37-E705-C6434D476201}"/>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C8CBC4B0-CB47-0277-DF91-9D03B58D8C72}"/>
              </a:ext>
            </a:extLst>
          </p:cNvPr>
          <p:cNvSpPr>
            <a:spLocks noGrp="1"/>
          </p:cNvSpPr>
          <p:nvPr>
            <p:ph idx="1"/>
          </p:nvPr>
        </p:nvSpPr>
        <p:spPr/>
        <p:txBody>
          <a:bodyPr>
            <a:normAutofit fontScale="92500" lnSpcReduction="10000"/>
          </a:bodyPr>
          <a:lstStyle/>
          <a:p>
            <a:r>
              <a:rPr lang="en-GB" dirty="0"/>
              <a:t>The intergenerational impact of war on mental health and psychosocial wellbeing: lessons from the longitudinal study of war affected youth in Sierra Leone (https://doi.org/10.1186/s13031-020-00308-7) </a:t>
            </a:r>
          </a:p>
          <a:p>
            <a:r>
              <a:rPr lang="en-GB" dirty="0"/>
              <a:t>Living through war: Mental health of children and youth in conflict-affected areas (https://internationalreview.icrc.org/sites/default/files/pdf/1590391258/irc101_2/S181638312000017Xa.pdf) </a:t>
            </a:r>
          </a:p>
          <a:p>
            <a:r>
              <a:rPr lang="en-GB" dirty="0"/>
              <a:t>New WHO prevalence estimates of mental disorders in conflict settings: a systematic review and meta-analysis (http://dx.doi.org/10.1016/) </a:t>
            </a:r>
          </a:p>
          <a:p>
            <a:r>
              <a:rPr lang="en-GB" dirty="0"/>
              <a:t>Mental health in Syrian children with a focus on post-traumatic stress: a cross-sectional study from Syrian schools (https://doi.org/10.1007/s00127-018-1573-3) </a:t>
            </a:r>
          </a:p>
          <a:p>
            <a:r>
              <a:rPr lang="en-GB" b="0" i="0" dirty="0">
                <a:effectLst/>
                <a:latin typeface="Corbel" panose="020B0503020204020204" pitchFamily="34" charset="0"/>
              </a:rPr>
              <a:t>Mental Health in Displaced Child and Youth Populations: A developmental and family systems lens (</a:t>
            </a:r>
            <a:r>
              <a:rPr lang="en-GB" dirty="0">
                <a:hlinkClick r:id="rId2"/>
              </a:rPr>
              <a:t>Mental Health in Displaced Child and Youth Populations: A developmental and family systems lens | </a:t>
            </a:r>
            <a:r>
              <a:rPr lang="en-GB" dirty="0" err="1">
                <a:hlinkClick r:id="rId2"/>
              </a:rPr>
              <a:t>Innocenti</a:t>
            </a:r>
            <a:r>
              <a:rPr lang="en-GB" dirty="0">
                <a:hlinkClick r:id="rId2"/>
              </a:rPr>
              <a:t> Global Office of Research and Foresight (unicef.org)</a:t>
            </a:r>
            <a:endParaRPr lang="en-GB" b="0" i="0" dirty="0">
              <a:effectLst/>
              <a:latin typeface="Corbel" panose="020B0503020204020204" pitchFamily="34" charset="0"/>
            </a:endParaRPr>
          </a:p>
        </p:txBody>
      </p:sp>
    </p:spTree>
    <p:extLst>
      <p:ext uri="{BB962C8B-B14F-4D97-AF65-F5344CB8AC3E}">
        <p14:creationId xmlns:p14="http://schemas.microsoft.com/office/powerpoint/2010/main" val="25322612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27FC-2229-54F9-9A38-B21A9CDF1637}"/>
              </a:ext>
            </a:extLst>
          </p:cNvPr>
          <p:cNvSpPr>
            <a:spLocks noGrp="1"/>
          </p:cNvSpPr>
          <p:nvPr>
            <p:ph type="title"/>
          </p:nvPr>
        </p:nvSpPr>
        <p:spPr>
          <a:xfrm>
            <a:off x="256032" y="1143000"/>
            <a:ext cx="2834640" cy="2377440"/>
          </a:xfrm>
        </p:spPr>
        <p:txBody>
          <a:bodyPr anchor="b">
            <a:normAutofit/>
          </a:bodyPr>
          <a:lstStyle/>
          <a:p>
            <a:r>
              <a:rPr lang="en-GB" dirty="0"/>
              <a:t>Task one:</a:t>
            </a:r>
          </a:p>
        </p:txBody>
      </p:sp>
      <p:sp>
        <p:nvSpPr>
          <p:cNvPr id="9" name="Text Placeholder 3">
            <a:extLst>
              <a:ext uri="{FF2B5EF4-FFF2-40B4-BE49-F238E27FC236}">
                <a16:creationId xmlns:a16="http://schemas.microsoft.com/office/drawing/2014/main" id="{5E64154C-4A7F-7607-0F6C-416A8529F280}"/>
              </a:ext>
            </a:extLst>
          </p:cNvPr>
          <p:cNvSpPr>
            <a:spLocks noGrp="1"/>
          </p:cNvSpPr>
          <p:nvPr>
            <p:ph type="body" sz="half" idx="2"/>
          </p:nvPr>
        </p:nvSpPr>
        <p:spPr>
          <a:xfrm>
            <a:off x="256032" y="3494176"/>
            <a:ext cx="2834640" cy="2321990"/>
          </a:xfrm>
        </p:spPr>
        <p:txBody>
          <a:bodyPr/>
          <a:lstStyle/>
          <a:p>
            <a:endParaRPr lang="en-US"/>
          </a:p>
        </p:txBody>
      </p:sp>
      <p:graphicFrame>
        <p:nvGraphicFramePr>
          <p:cNvPr id="5" name="Content Placeholder 2">
            <a:extLst>
              <a:ext uri="{FF2B5EF4-FFF2-40B4-BE49-F238E27FC236}">
                <a16:creationId xmlns:a16="http://schemas.microsoft.com/office/drawing/2014/main" id="{E6F4A091-6845-A065-63F4-89C74E5B73B6}"/>
              </a:ext>
            </a:extLst>
          </p:cNvPr>
          <p:cNvGraphicFramePr>
            <a:graphicFrameLocks noGrp="1"/>
          </p:cNvGraphicFramePr>
          <p:nvPr>
            <p:ph idx="1"/>
            <p:extLst>
              <p:ext uri="{D42A27DB-BD31-4B8C-83A1-F6EECF244321}">
                <p14:modId xmlns:p14="http://schemas.microsoft.com/office/powerpoint/2010/main" val="2813585107"/>
              </p:ext>
            </p:extLst>
          </p:nvPr>
        </p:nvGraphicFramePr>
        <p:xfrm>
          <a:off x="3867912" y="868680"/>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9968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87FCC-1B77-F3FB-7C1F-12A7A6A160A5}"/>
              </a:ext>
            </a:extLst>
          </p:cNvPr>
          <p:cNvSpPr>
            <a:spLocks noGrp="1"/>
          </p:cNvSpPr>
          <p:nvPr>
            <p:ph type="ctrTitle"/>
          </p:nvPr>
        </p:nvSpPr>
        <p:spPr>
          <a:xfrm>
            <a:off x="1069848" y="1298448"/>
            <a:ext cx="7315200" cy="3255264"/>
          </a:xfrm>
        </p:spPr>
        <p:txBody>
          <a:bodyPr anchor="b">
            <a:normAutofit/>
          </a:bodyPr>
          <a:lstStyle/>
          <a:p>
            <a:r>
              <a:rPr lang="en-GB" dirty="0"/>
              <a:t>Migration, travel and transit</a:t>
            </a:r>
          </a:p>
        </p:txBody>
      </p:sp>
      <p:sp>
        <p:nvSpPr>
          <p:cNvPr id="3" name="Content Placeholder 2">
            <a:extLst>
              <a:ext uri="{FF2B5EF4-FFF2-40B4-BE49-F238E27FC236}">
                <a16:creationId xmlns:a16="http://schemas.microsoft.com/office/drawing/2014/main" id="{A4812F9D-AEB0-F95E-0F91-42627DE6E1C2}"/>
              </a:ext>
            </a:extLst>
          </p:cNvPr>
          <p:cNvSpPr>
            <a:spLocks noGrp="1"/>
          </p:cNvSpPr>
          <p:nvPr>
            <p:ph type="subTitle" idx="1"/>
          </p:nvPr>
        </p:nvSpPr>
        <p:spPr>
          <a:xfrm>
            <a:off x="1100015" y="4670246"/>
            <a:ext cx="7315200" cy="914400"/>
          </a:xfrm>
        </p:spPr>
        <p:txBody>
          <a:bodyPr anchor="t">
            <a:normAutofit/>
          </a:bodyPr>
          <a:lstStyle/>
          <a:p>
            <a:r>
              <a:rPr lang="en-GB" sz="2000" dirty="0">
                <a:solidFill>
                  <a:schemeClr val="tx1"/>
                </a:solidFill>
              </a:rPr>
              <a:t>Challenges faced here include exposure to challenging and life-threatening conditions including violence and detention and lack of access to services to cover their basic needs. </a:t>
            </a:r>
          </a:p>
        </p:txBody>
      </p:sp>
    </p:spTree>
    <p:extLst>
      <p:ext uri="{BB962C8B-B14F-4D97-AF65-F5344CB8AC3E}">
        <p14:creationId xmlns:p14="http://schemas.microsoft.com/office/powerpoint/2010/main" val="3759453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0B391-9C53-613B-7C07-59B066E34344}"/>
              </a:ext>
            </a:extLst>
          </p:cNvPr>
          <p:cNvSpPr>
            <a:spLocks noGrp="1"/>
          </p:cNvSpPr>
          <p:nvPr>
            <p:ph type="title"/>
          </p:nvPr>
        </p:nvSpPr>
        <p:spPr>
          <a:xfrm>
            <a:off x="256032" y="1143000"/>
            <a:ext cx="2834640" cy="2377440"/>
          </a:xfrm>
        </p:spPr>
        <p:txBody>
          <a:bodyPr anchor="b">
            <a:normAutofit/>
          </a:bodyPr>
          <a:lstStyle/>
          <a:p>
            <a:r>
              <a:rPr lang="en-GB" dirty="0"/>
              <a:t>Quote: </a:t>
            </a:r>
          </a:p>
        </p:txBody>
      </p:sp>
      <p:sp>
        <p:nvSpPr>
          <p:cNvPr id="9" name="Text Placeholder 3">
            <a:extLst>
              <a:ext uri="{FF2B5EF4-FFF2-40B4-BE49-F238E27FC236}">
                <a16:creationId xmlns:a16="http://schemas.microsoft.com/office/drawing/2014/main" id="{93119375-3121-C5D2-2F19-5B76027B30EF}"/>
              </a:ext>
            </a:extLst>
          </p:cNvPr>
          <p:cNvSpPr>
            <a:spLocks noGrp="1"/>
          </p:cNvSpPr>
          <p:nvPr>
            <p:ph type="body" sz="half" idx="2"/>
          </p:nvPr>
        </p:nvSpPr>
        <p:spPr>
          <a:xfrm>
            <a:off x="256032" y="3494176"/>
            <a:ext cx="2834640" cy="2321990"/>
          </a:xfrm>
        </p:spPr>
        <p:txBody>
          <a:bodyPr/>
          <a:lstStyle/>
          <a:p>
            <a:endParaRPr lang="en-US"/>
          </a:p>
        </p:txBody>
      </p:sp>
      <p:graphicFrame>
        <p:nvGraphicFramePr>
          <p:cNvPr id="5" name="Content Placeholder 2">
            <a:extLst>
              <a:ext uri="{FF2B5EF4-FFF2-40B4-BE49-F238E27FC236}">
                <a16:creationId xmlns:a16="http://schemas.microsoft.com/office/drawing/2014/main" id="{0DF668A0-9F29-D85B-1C69-D5F689E577C0}"/>
              </a:ext>
            </a:extLst>
          </p:cNvPr>
          <p:cNvGraphicFramePr>
            <a:graphicFrameLocks noGrp="1"/>
          </p:cNvGraphicFramePr>
          <p:nvPr>
            <p:ph idx="1"/>
            <p:extLst>
              <p:ext uri="{D42A27DB-BD31-4B8C-83A1-F6EECF244321}">
                <p14:modId xmlns:p14="http://schemas.microsoft.com/office/powerpoint/2010/main" val="3827814912"/>
              </p:ext>
            </p:extLst>
          </p:nvPr>
        </p:nvGraphicFramePr>
        <p:xfrm>
          <a:off x="3867912" y="868680"/>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673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02EB8-F14D-1403-8D08-6F309156E5B8}"/>
              </a:ext>
            </a:extLst>
          </p:cNvPr>
          <p:cNvSpPr>
            <a:spLocks noGrp="1"/>
          </p:cNvSpPr>
          <p:nvPr>
            <p:ph type="title"/>
          </p:nvPr>
        </p:nvSpPr>
        <p:spPr/>
        <p:txBody>
          <a:bodyPr/>
          <a:lstStyle/>
          <a:p>
            <a:r>
              <a:rPr lang="en-GB" dirty="0"/>
              <a:t>The risks people take</a:t>
            </a:r>
          </a:p>
        </p:txBody>
      </p:sp>
      <p:pic>
        <p:nvPicPr>
          <p:cNvPr id="4" name="Content Placeholder 3">
            <a:extLst>
              <a:ext uri="{FF2B5EF4-FFF2-40B4-BE49-F238E27FC236}">
                <a16:creationId xmlns:a16="http://schemas.microsoft.com/office/drawing/2014/main" id="{D164DC8B-27C0-931D-8C40-A268938440CF}"/>
              </a:ext>
            </a:extLst>
          </p:cNvPr>
          <p:cNvPicPr>
            <a:picLocks noGrp="1" noChangeAspect="1"/>
          </p:cNvPicPr>
          <p:nvPr>
            <p:ph idx="1"/>
          </p:nvPr>
        </p:nvPicPr>
        <p:blipFill>
          <a:blip r:embed="rId2"/>
          <a:stretch>
            <a:fillRect/>
          </a:stretch>
        </p:blipFill>
        <p:spPr>
          <a:xfrm>
            <a:off x="3594101" y="1698016"/>
            <a:ext cx="4376420" cy="4376420"/>
          </a:xfrm>
          <a:prstGeom prst="rect">
            <a:avLst/>
          </a:prstGeom>
          <a:ln>
            <a:solidFill>
              <a:schemeClr val="tx1"/>
            </a:solidFill>
          </a:ln>
        </p:spPr>
      </p:pic>
      <p:pic>
        <p:nvPicPr>
          <p:cNvPr id="1026" name="Picture 2" descr="migrants crossed English Channel ...">
            <a:extLst>
              <a:ext uri="{FF2B5EF4-FFF2-40B4-BE49-F238E27FC236}">
                <a16:creationId xmlns:a16="http://schemas.microsoft.com/office/drawing/2014/main" id="{42F8833C-FD02-E24E-2FA3-E65DE6B59E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9282" y="1698016"/>
            <a:ext cx="3023302" cy="169304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Appeal finds Channel boat crossings ...">
            <a:extLst>
              <a:ext uri="{FF2B5EF4-FFF2-40B4-BE49-F238E27FC236}">
                <a16:creationId xmlns:a16="http://schemas.microsoft.com/office/drawing/2014/main" id="{55607E74-7A42-9354-CD31-379C4ED4E2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9282" y="4381387"/>
            <a:ext cx="3023302" cy="169304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5573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6938B-1B9F-DF38-D5FC-E43E48F57551}"/>
              </a:ext>
            </a:extLst>
          </p:cNvPr>
          <p:cNvSpPr>
            <a:spLocks noGrp="1"/>
          </p:cNvSpPr>
          <p:nvPr>
            <p:ph type="title"/>
          </p:nvPr>
        </p:nvSpPr>
        <p:spPr/>
        <p:txBody>
          <a:bodyPr/>
          <a:lstStyle/>
          <a:p>
            <a:r>
              <a:rPr lang="en-GB" dirty="0"/>
              <a:t>Children and young people</a:t>
            </a:r>
          </a:p>
        </p:txBody>
      </p:sp>
      <p:pic>
        <p:nvPicPr>
          <p:cNvPr id="5" name="Content Placeholder 4">
            <a:extLst>
              <a:ext uri="{FF2B5EF4-FFF2-40B4-BE49-F238E27FC236}">
                <a16:creationId xmlns:a16="http://schemas.microsoft.com/office/drawing/2014/main" id="{42E0B297-22EF-5A4D-F5DB-683DA1BB648D}"/>
              </a:ext>
            </a:extLst>
          </p:cNvPr>
          <p:cNvPicPr>
            <a:picLocks noGrp="1" noChangeAspect="1"/>
          </p:cNvPicPr>
          <p:nvPr>
            <p:ph idx="1"/>
          </p:nvPr>
        </p:nvPicPr>
        <p:blipFill>
          <a:blip r:embed="rId2"/>
          <a:stretch>
            <a:fillRect/>
          </a:stretch>
        </p:blipFill>
        <p:spPr>
          <a:xfrm>
            <a:off x="3997392" y="863600"/>
            <a:ext cx="7057891" cy="5121275"/>
          </a:xfrm>
        </p:spPr>
      </p:pic>
    </p:spTree>
    <p:extLst>
      <p:ext uri="{BB962C8B-B14F-4D97-AF65-F5344CB8AC3E}">
        <p14:creationId xmlns:p14="http://schemas.microsoft.com/office/powerpoint/2010/main" val="3787392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BF07-7204-64E0-E938-82BE76EB5107}"/>
              </a:ext>
            </a:extLst>
          </p:cNvPr>
          <p:cNvSpPr>
            <a:spLocks noGrp="1"/>
          </p:cNvSpPr>
          <p:nvPr>
            <p:ph type="title"/>
          </p:nvPr>
        </p:nvSpPr>
        <p:spPr/>
        <p:txBody>
          <a:bodyPr/>
          <a:lstStyle/>
          <a:p>
            <a:r>
              <a:rPr lang="en-GB" dirty="0"/>
              <a:t>At a glance: the risks they face</a:t>
            </a:r>
          </a:p>
        </p:txBody>
      </p:sp>
      <p:sp>
        <p:nvSpPr>
          <p:cNvPr id="3" name="Content Placeholder 2">
            <a:extLst>
              <a:ext uri="{FF2B5EF4-FFF2-40B4-BE49-F238E27FC236}">
                <a16:creationId xmlns:a16="http://schemas.microsoft.com/office/drawing/2014/main" id="{12373486-782E-4C7B-0C57-6FBB8C449210}"/>
              </a:ext>
            </a:extLst>
          </p:cNvPr>
          <p:cNvSpPr>
            <a:spLocks noGrp="1"/>
          </p:cNvSpPr>
          <p:nvPr>
            <p:ph idx="1"/>
          </p:nvPr>
        </p:nvSpPr>
        <p:spPr/>
        <p:txBody>
          <a:bodyPr>
            <a:normAutofit lnSpcReduction="10000"/>
          </a:bodyPr>
          <a:lstStyle/>
          <a:p>
            <a:r>
              <a:rPr lang="en-GB" b="1" dirty="0"/>
              <a:t>Deaths and disappearances: </a:t>
            </a:r>
            <a:r>
              <a:rPr lang="en-GB" dirty="0"/>
              <a:t>Some 56,800 people died or disappeared while migrating between 2014 and 2018, according to an estimate by the Associated Press. It is likely that many more deaths go uncounted. </a:t>
            </a:r>
          </a:p>
          <a:p>
            <a:r>
              <a:rPr lang="en-GB" b="1" dirty="0"/>
              <a:t>Stuck in foreign lands: </a:t>
            </a:r>
            <a:r>
              <a:rPr lang="en-GB" dirty="0"/>
              <a:t>Thousands of people get stuck in Bosnia trying to get into Croatia, a member of the EU. On average, they said smugglers charged them $10,000 to bring them to the EU. </a:t>
            </a:r>
          </a:p>
          <a:p>
            <a:r>
              <a:rPr lang="en-GB" b="1" dirty="0"/>
              <a:t>Forced into dangerous routes: </a:t>
            </a:r>
            <a:r>
              <a:rPr lang="en-GB" dirty="0"/>
              <a:t>Since an EU-backed crackdown on irregular migration through Niger, people are taking new routes to Libya, according to researchers. People in Niger say tighter security has made the journey more difficult and dangerous. </a:t>
            </a:r>
          </a:p>
          <a:p>
            <a:r>
              <a:rPr lang="en-GB" b="1" dirty="0"/>
              <a:t>Running the gauntlet of gangs</a:t>
            </a:r>
            <a:r>
              <a:rPr lang="en-GB" dirty="0"/>
              <a:t>: Most routes to the United States through Latin America are beset by dangers. The Darién Gap on the Colombia-Panama border is a lawless, deadly jungle. Routes through Central America to Mexico are controlled by criminal gangs and drug cartels, leaving migrants vulnerable to kidnappings, sexual violence, and murder. </a:t>
            </a:r>
          </a:p>
        </p:txBody>
      </p:sp>
    </p:spTree>
    <p:extLst>
      <p:ext uri="{BB962C8B-B14F-4D97-AF65-F5344CB8AC3E}">
        <p14:creationId xmlns:p14="http://schemas.microsoft.com/office/powerpoint/2010/main" val="2308537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C1CED-8E06-23C3-1F48-94A7E8C1640B}"/>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83399544-9A7D-582E-3508-6AB305551813}"/>
              </a:ext>
            </a:extLst>
          </p:cNvPr>
          <p:cNvSpPr>
            <a:spLocks noGrp="1"/>
          </p:cNvSpPr>
          <p:nvPr>
            <p:ph idx="1"/>
          </p:nvPr>
        </p:nvSpPr>
        <p:spPr/>
        <p:txBody>
          <a:bodyPr/>
          <a:lstStyle/>
          <a:p>
            <a:r>
              <a:rPr lang="en-GB" dirty="0"/>
              <a:t>The New Humanitarian: Risky Journeys (https://www.thenewhumanitarian.org/migration/risky-journeys)</a:t>
            </a:r>
          </a:p>
        </p:txBody>
      </p:sp>
      <p:sp>
        <p:nvSpPr>
          <p:cNvPr id="5" name="TextBox 4">
            <a:extLst>
              <a:ext uri="{FF2B5EF4-FFF2-40B4-BE49-F238E27FC236}">
                <a16:creationId xmlns:a16="http://schemas.microsoft.com/office/drawing/2014/main" id="{2E8FD340-FC90-FD37-71B7-5D12E630F7C3}"/>
              </a:ext>
            </a:extLst>
          </p:cNvPr>
          <p:cNvSpPr txBox="1"/>
          <p:nvPr/>
        </p:nvSpPr>
        <p:spPr>
          <a:xfrm>
            <a:off x="4655820" y="3970694"/>
            <a:ext cx="6101080" cy="1754326"/>
          </a:xfrm>
          <a:prstGeom prst="rect">
            <a:avLst/>
          </a:prstGeom>
          <a:noFill/>
          <a:ln>
            <a:solidFill>
              <a:schemeClr val="tx1"/>
            </a:solidFill>
          </a:ln>
        </p:spPr>
        <p:txBody>
          <a:bodyPr wrap="square">
            <a:spAutoFit/>
          </a:bodyPr>
          <a:lstStyle/>
          <a:p>
            <a:r>
              <a:rPr lang="en-GB" dirty="0"/>
              <a:t>“Behind these stark and rising numbers lie countless human tragedies. That suffering must galvanize the international community to act urgently to tackle the root causes of forced displacement.”</a:t>
            </a:r>
          </a:p>
          <a:p>
            <a:endParaRPr lang="en-GB" dirty="0"/>
          </a:p>
          <a:p>
            <a:r>
              <a:rPr lang="en-GB" dirty="0"/>
              <a:t>Filippo </a:t>
            </a:r>
            <a:r>
              <a:rPr lang="en-GB" dirty="0" err="1"/>
              <a:t>Grandi</a:t>
            </a:r>
            <a:r>
              <a:rPr lang="en-GB" dirty="0"/>
              <a:t>, the UN High Commissioner for Refugees</a:t>
            </a:r>
          </a:p>
        </p:txBody>
      </p:sp>
    </p:spTree>
    <p:extLst>
      <p:ext uri="{BB962C8B-B14F-4D97-AF65-F5344CB8AC3E}">
        <p14:creationId xmlns:p14="http://schemas.microsoft.com/office/powerpoint/2010/main" val="1154354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2BEB1-3CC9-7288-C9A1-A0D983199E30}"/>
              </a:ext>
            </a:extLst>
          </p:cNvPr>
          <p:cNvSpPr>
            <a:spLocks noGrp="1"/>
          </p:cNvSpPr>
          <p:nvPr>
            <p:ph type="title"/>
          </p:nvPr>
        </p:nvSpPr>
        <p:spPr/>
        <p:txBody>
          <a:bodyPr/>
          <a:lstStyle/>
          <a:p>
            <a:r>
              <a:rPr lang="en-GB" dirty="0"/>
              <a:t>Task two:</a:t>
            </a:r>
          </a:p>
        </p:txBody>
      </p:sp>
      <p:sp>
        <p:nvSpPr>
          <p:cNvPr id="3" name="Content Placeholder 2">
            <a:extLst>
              <a:ext uri="{FF2B5EF4-FFF2-40B4-BE49-F238E27FC236}">
                <a16:creationId xmlns:a16="http://schemas.microsoft.com/office/drawing/2014/main" id="{9E1E1320-47CE-468D-BCC6-E7ECFA0D6668}"/>
              </a:ext>
            </a:extLst>
          </p:cNvPr>
          <p:cNvSpPr>
            <a:spLocks noGrp="1"/>
          </p:cNvSpPr>
          <p:nvPr>
            <p:ph idx="1"/>
          </p:nvPr>
        </p:nvSpPr>
        <p:spPr/>
        <p:txBody>
          <a:bodyPr/>
          <a:lstStyle/>
          <a:p>
            <a:r>
              <a:rPr lang="en-GB" dirty="0"/>
              <a:t>Syrian Journey: Choose your own escape route If you were fleeing Syria for Europe, what choices would you make for you and your family? </a:t>
            </a:r>
          </a:p>
          <a:p>
            <a:r>
              <a:rPr lang="en-GB" dirty="0"/>
              <a:t>Take our journey to understand the real dilemmas the refugees face. </a:t>
            </a:r>
          </a:p>
          <a:p>
            <a:r>
              <a:rPr lang="en-GB" dirty="0">
                <a:hlinkClick r:id="rId2"/>
              </a:rPr>
              <a:t>https://www.bbc.co.uk/news/world-middle-east-32057601</a:t>
            </a:r>
            <a:endParaRPr lang="en-GB" dirty="0"/>
          </a:p>
          <a:p>
            <a:pPr marL="0" indent="0">
              <a:buNone/>
            </a:pPr>
            <a:endParaRPr lang="en-GB" dirty="0"/>
          </a:p>
        </p:txBody>
      </p:sp>
    </p:spTree>
    <p:extLst>
      <p:ext uri="{BB962C8B-B14F-4D97-AF65-F5344CB8AC3E}">
        <p14:creationId xmlns:p14="http://schemas.microsoft.com/office/powerpoint/2010/main" val="14196479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35350-B7AE-5EB0-4489-485E961C2E72}"/>
              </a:ext>
            </a:extLst>
          </p:cNvPr>
          <p:cNvSpPr>
            <a:spLocks noGrp="1"/>
          </p:cNvSpPr>
          <p:nvPr>
            <p:ph type="title"/>
          </p:nvPr>
        </p:nvSpPr>
        <p:spPr>
          <a:xfrm>
            <a:off x="252919" y="1123837"/>
            <a:ext cx="2947482" cy="4601183"/>
          </a:xfrm>
        </p:spPr>
        <p:txBody>
          <a:bodyPr anchor="ctr">
            <a:normAutofit/>
          </a:bodyPr>
          <a:lstStyle/>
          <a:p>
            <a:r>
              <a:rPr lang="en-GB" dirty="0"/>
              <a:t>Task three:</a:t>
            </a:r>
            <a:br>
              <a:rPr lang="en-GB" dirty="0"/>
            </a:br>
            <a:r>
              <a:rPr lang="en-GB" dirty="0">
                <a:solidFill>
                  <a:schemeClr val="accent2">
                    <a:lumMod val="20000"/>
                    <a:lumOff val="80000"/>
                  </a:schemeClr>
                </a:solidFill>
                <a:hlinkClick r:id="rId2">
                  <a:extLst>
                    <a:ext uri="{A12FA001-AC4F-418D-AE19-62706E023703}">
                      <ahyp:hlinkClr xmlns:ahyp="http://schemas.microsoft.com/office/drawing/2018/hyperlinkcolor" val="tx"/>
                    </a:ext>
                  </a:extLst>
                </a:hlinkClick>
              </a:rPr>
              <a:t>Syrian Journey: What would you take with you? - BBC News</a:t>
            </a:r>
            <a:br>
              <a:rPr lang="en-GB" dirty="0">
                <a:solidFill>
                  <a:schemeClr val="accent2">
                    <a:lumMod val="20000"/>
                    <a:lumOff val="80000"/>
                  </a:schemeClr>
                </a:solidFill>
              </a:rPr>
            </a:br>
            <a:endParaRPr lang="en-GB" dirty="0">
              <a:solidFill>
                <a:schemeClr val="accent2">
                  <a:lumMod val="20000"/>
                  <a:lumOff val="80000"/>
                </a:schemeClr>
              </a:solidFill>
            </a:endParaRPr>
          </a:p>
        </p:txBody>
      </p:sp>
      <p:graphicFrame>
        <p:nvGraphicFramePr>
          <p:cNvPr id="5" name="Content Placeholder 2">
            <a:extLst>
              <a:ext uri="{FF2B5EF4-FFF2-40B4-BE49-F238E27FC236}">
                <a16:creationId xmlns:a16="http://schemas.microsoft.com/office/drawing/2014/main" id="{05C5CABA-A036-AE66-D4C2-CDACB0DCC31C}"/>
              </a:ext>
            </a:extLst>
          </p:cNvPr>
          <p:cNvGraphicFramePr>
            <a:graphicFrameLocks noGrp="1"/>
          </p:cNvGraphicFramePr>
          <p:nvPr>
            <p:ph idx="1"/>
            <p:extLst>
              <p:ext uri="{D42A27DB-BD31-4B8C-83A1-F6EECF244321}">
                <p14:modId xmlns:p14="http://schemas.microsoft.com/office/powerpoint/2010/main" val="1375246810"/>
              </p:ext>
            </p:extLst>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33667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7FC02-279F-8959-235E-632873E0EA9A}"/>
              </a:ext>
            </a:extLst>
          </p:cNvPr>
          <p:cNvSpPr>
            <a:spLocks noGrp="1"/>
          </p:cNvSpPr>
          <p:nvPr>
            <p:ph type="ctrTitle"/>
          </p:nvPr>
        </p:nvSpPr>
        <p:spPr>
          <a:xfrm>
            <a:off x="1069848" y="1298448"/>
            <a:ext cx="7315200" cy="3255264"/>
          </a:xfrm>
        </p:spPr>
        <p:txBody>
          <a:bodyPr anchor="b">
            <a:normAutofit/>
          </a:bodyPr>
          <a:lstStyle/>
          <a:p>
            <a:r>
              <a:rPr lang="en-GB" dirty="0"/>
              <a:t>Post migration</a:t>
            </a:r>
          </a:p>
        </p:txBody>
      </p:sp>
      <p:sp>
        <p:nvSpPr>
          <p:cNvPr id="3" name="Content Placeholder 2">
            <a:extLst>
              <a:ext uri="{FF2B5EF4-FFF2-40B4-BE49-F238E27FC236}">
                <a16:creationId xmlns:a16="http://schemas.microsoft.com/office/drawing/2014/main" id="{A23A1AD9-2ED6-C364-8A99-3B082E34EF55}"/>
              </a:ext>
            </a:extLst>
          </p:cNvPr>
          <p:cNvSpPr>
            <a:spLocks noGrp="1"/>
          </p:cNvSpPr>
          <p:nvPr>
            <p:ph type="subTitle" idx="1"/>
          </p:nvPr>
        </p:nvSpPr>
        <p:spPr>
          <a:xfrm>
            <a:off x="1100015" y="4670246"/>
            <a:ext cx="7315200" cy="914400"/>
          </a:xfrm>
        </p:spPr>
        <p:txBody>
          <a:bodyPr anchor="t">
            <a:noAutofit/>
          </a:bodyPr>
          <a:lstStyle/>
          <a:p>
            <a:r>
              <a:rPr lang="en-GB" sz="1800" dirty="0">
                <a:solidFill>
                  <a:schemeClr val="tx1"/>
                </a:solidFill>
              </a:rPr>
              <a:t>Challenges faced here include barriers to accessing health care and other services to meet their basic needs, poor living conditions, separation from family members and support networks, uncertainty regarding work permits and legal status (asylum application), and in some cases immigration detention. </a:t>
            </a:r>
          </a:p>
        </p:txBody>
      </p:sp>
    </p:spTree>
    <p:extLst>
      <p:ext uri="{BB962C8B-B14F-4D97-AF65-F5344CB8AC3E}">
        <p14:creationId xmlns:p14="http://schemas.microsoft.com/office/powerpoint/2010/main" val="424338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2CE75-E2B3-8A81-12A1-28A57309B4B8}"/>
              </a:ext>
            </a:extLst>
          </p:cNvPr>
          <p:cNvSpPr>
            <a:spLocks noGrp="1"/>
          </p:cNvSpPr>
          <p:nvPr>
            <p:ph type="title"/>
          </p:nvPr>
        </p:nvSpPr>
        <p:spPr/>
        <p:txBody>
          <a:bodyPr/>
          <a:lstStyle/>
          <a:p>
            <a:r>
              <a:rPr lang="en-GB" dirty="0"/>
              <a:t>Post migration – psychological effects</a:t>
            </a:r>
          </a:p>
        </p:txBody>
      </p:sp>
      <p:sp>
        <p:nvSpPr>
          <p:cNvPr id="3" name="Content Placeholder 2">
            <a:extLst>
              <a:ext uri="{FF2B5EF4-FFF2-40B4-BE49-F238E27FC236}">
                <a16:creationId xmlns:a16="http://schemas.microsoft.com/office/drawing/2014/main" id="{78BCF6A4-2564-4636-BCC1-CD76F8717CF1}"/>
              </a:ext>
            </a:extLst>
          </p:cNvPr>
          <p:cNvSpPr>
            <a:spLocks noGrp="1"/>
          </p:cNvSpPr>
          <p:nvPr>
            <p:ph idx="1"/>
          </p:nvPr>
        </p:nvSpPr>
        <p:spPr/>
        <p:txBody>
          <a:bodyPr/>
          <a:lstStyle/>
          <a:p>
            <a:r>
              <a:rPr lang="en-GB" dirty="0"/>
              <a:t>Upon arrival in a host country, refugees can be confronted with a multitude of post-migration stressors which can have a distinct impact on their mental health. </a:t>
            </a:r>
          </a:p>
          <a:p>
            <a:r>
              <a:rPr lang="en-GB" dirty="0"/>
              <a:t>These stressors are also seen as potential barriers to seeking help and getting adequate support.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graphicFrame>
        <p:nvGraphicFramePr>
          <p:cNvPr id="5" name="Diagram 4">
            <a:extLst>
              <a:ext uri="{FF2B5EF4-FFF2-40B4-BE49-F238E27FC236}">
                <a16:creationId xmlns:a16="http://schemas.microsoft.com/office/drawing/2014/main" id="{ACEF2CC4-E8EE-973D-FF3D-ECF36C14DDF8}"/>
              </a:ext>
            </a:extLst>
          </p:cNvPr>
          <p:cNvGraphicFramePr/>
          <p:nvPr>
            <p:extLst>
              <p:ext uri="{D42A27DB-BD31-4B8C-83A1-F6EECF244321}">
                <p14:modId xmlns:p14="http://schemas.microsoft.com/office/powerpoint/2010/main" val="142704053"/>
              </p:ext>
            </p:extLst>
          </p:nvPr>
        </p:nvGraphicFramePr>
        <p:xfrm>
          <a:off x="4358640" y="2540000"/>
          <a:ext cx="6207760" cy="3952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0461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896C2-9D30-4387-EF0B-94B58F04B4D0}"/>
              </a:ext>
            </a:extLst>
          </p:cNvPr>
          <p:cNvSpPr>
            <a:spLocks noGrp="1"/>
          </p:cNvSpPr>
          <p:nvPr>
            <p:ph type="title"/>
          </p:nvPr>
        </p:nvSpPr>
        <p:spPr/>
        <p:txBody>
          <a:bodyPr/>
          <a:lstStyle/>
          <a:p>
            <a:r>
              <a:rPr lang="en-GB" dirty="0"/>
              <a:t>Life in limbo – living with uncertainty</a:t>
            </a:r>
          </a:p>
        </p:txBody>
      </p:sp>
      <p:sp>
        <p:nvSpPr>
          <p:cNvPr id="3" name="Content Placeholder 2">
            <a:extLst>
              <a:ext uri="{FF2B5EF4-FFF2-40B4-BE49-F238E27FC236}">
                <a16:creationId xmlns:a16="http://schemas.microsoft.com/office/drawing/2014/main" id="{2CA0E2F5-3783-7A1A-71EC-16A1A96248F6}"/>
              </a:ext>
            </a:extLst>
          </p:cNvPr>
          <p:cNvSpPr>
            <a:spLocks noGrp="1"/>
          </p:cNvSpPr>
          <p:nvPr>
            <p:ph idx="1"/>
          </p:nvPr>
        </p:nvSpPr>
        <p:spPr/>
        <p:txBody>
          <a:bodyPr/>
          <a:lstStyle/>
          <a:p>
            <a:r>
              <a:rPr lang="en-GB" dirty="0"/>
              <a:t>The uncertainty of the asylum-seeking process has been associated with a multitude of stressors and poor mental health outcomes (</a:t>
            </a:r>
            <a:r>
              <a:rPr lang="en-GB" dirty="0" err="1"/>
              <a:t>Hynie</a:t>
            </a:r>
            <a:r>
              <a:rPr lang="en-GB" dirty="0"/>
              <a:t>, 2018). </a:t>
            </a:r>
          </a:p>
          <a:p>
            <a:r>
              <a:rPr lang="en-GB" dirty="0"/>
              <a:t>The uncertain life situation, constant fear of the future, delays in the asylum process and deportation possibilities that asylum seekers face in their destination countries is the main contributing factor to poor mental health in this population (Médecins Sans Frontières, 2018). </a:t>
            </a:r>
          </a:p>
          <a:p>
            <a:r>
              <a:rPr lang="en-GB" dirty="0"/>
              <a:t>Pro-longed periods in refugee camps or urban settings with no legal status can be highly traumatic (Davidson et al.. 2008). </a:t>
            </a:r>
          </a:p>
          <a:p>
            <a:r>
              <a:rPr lang="en-GB" dirty="0"/>
              <a:t>Upon arrival to a country of asylum, a range of additional challenges can further impact health and well-being outcomes, including the country’s immigration policies - with many western countries continue to implement policies that are designed to deter the arrival of asylum seekers.</a:t>
            </a:r>
          </a:p>
        </p:txBody>
      </p:sp>
    </p:spTree>
    <p:extLst>
      <p:ext uri="{BB962C8B-B14F-4D97-AF65-F5344CB8AC3E}">
        <p14:creationId xmlns:p14="http://schemas.microsoft.com/office/powerpoint/2010/main" val="12708670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A459F-AE41-08B8-98B4-DF24F9B5E4D4}"/>
              </a:ext>
            </a:extLst>
          </p:cNvPr>
          <p:cNvSpPr>
            <a:spLocks noGrp="1"/>
          </p:cNvSpPr>
          <p:nvPr>
            <p:ph type="title"/>
          </p:nvPr>
        </p:nvSpPr>
        <p:spPr/>
        <p:txBody>
          <a:bodyPr/>
          <a:lstStyle/>
          <a:p>
            <a:r>
              <a:rPr lang="en-GB" dirty="0"/>
              <a:t>Lack of access to Mental Health services</a:t>
            </a:r>
          </a:p>
        </p:txBody>
      </p:sp>
      <p:sp>
        <p:nvSpPr>
          <p:cNvPr id="3" name="Content Placeholder 2">
            <a:extLst>
              <a:ext uri="{FF2B5EF4-FFF2-40B4-BE49-F238E27FC236}">
                <a16:creationId xmlns:a16="http://schemas.microsoft.com/office/drawing/2014/main" id="{D586EC98-A6BC-B151-1CAB-9F0069B6D18B}"/>
              </a:ext>
            </a:extLst>
          </p:cNvPr>
          <p:cNvSpPr>
            <a:spLocks noGrp="1"/>
          </p:cNvSpPr>
          <p:nvPr>
            <p:ph idx="1"/>
          </p:nvPr>
        </p:nvSpPr>
        <p:spPr/>
        <p:txBody>
          <a:bodyPr/>
          <a:lstStyle/>
          <a:p>
            <a:r>
              <a:rPr lang="en-GB" dirty="0"/>
              <a:t>At present, responsibility for mental health support to refugees is shared by a network of agencies, including the United Nations High Commissioner for Refugees (UNHCR) and the World Health Organization (WHO), government and non‐for-profit organizations, mainstream mental health and specialist refugee services and voluntary organizations. </a:t>
            </a:r>
          </a:p>
          <a:p>
            <a:r>
              <a:rPr lang="en-GB" dirty="0"/>
              <a:t>Yet, the ineluctable reality is that most refugees with mental health problems will never receive appropriate services. </a:t>
            </a:r>
          </a:p>
          <a:p>
            <a:r>
              <a:rPr lang="en-GB" dirty="0"/>
              <a:t>There are many potential reasons for this: </a:t>
            </a:r>
          </a:p>
          <a:p>
            <a:pPr lvl="1"/>
            <a:r>
              <a:rPr lang="en-GB" dirty="0">
                <a:solidFill>
                  <a:schemeClr val="accent1">
                    <a:lumMod val="50000"/>
                  </a:schemeClr>
                </a:solidFill>
              </a:rPr>
              <a:t>scarcity and inequitable distribution of services, </a:t>
            </a:r>
          </a:p>
          <a:p>
            <a:pPr lvl="1"/>
            <a:r>
              <a:rPr lang="en-GB" dirty="0">
                <a:solidFill>
                  <a:schemeClr val="accent1">
                    <a:lumMod val="50000"/>
                  </a:schemeClr>
                </a:solidFill>
              </a:rPr>
              <a:t>difficulties in coordinating national and international efforts,</a:t>
            </a:r>
          </a:p>
          <a:p>
            <a:pPr lvl="1"/>
            <a:r>
              <a:rPr lang="en-GB" dirty="0">
                <a:solidFill>
                  <a:schemeClr val="accent1">
                    <a:lumMod val="50000"/>
                  </a:schemeClr>
                </a:solidFill>
              </a:rPr>
              <a:t>barriers to accessing care even when services are available </a:t>
            </a:r>
          </a:p>
          <a:p>
            <a:pPr lvl="1"/>
            <a:r>
              <a:rPr lang="en-GB" dirty="0">
                <a:solidFill>
                  <a:schemeClr val="accent1">
                    <a:lumMod val="50000"/>
                  </a:schemeClr>
                </a:solidFill>
              </a:rPr>
              <a:t>persisting stigma associated with being both a refugee and mentally ill </a:t>
            </a:r>
          </a:p>
        </p:txBody>
      </p:sp>
    </p:spTree>
    <p:extLst>
      <p:ext uri="{BB962C8B-B14F-4D97-AF65-F5344CB8AC3E}">
        <p14:creationId xmlns:p14="http://schemas.microsoft.com/office/powerpoint/2010/main" val="36658588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1BF8-78F5-DBC7-7A5C-A1CA93ADBEEC}"/>
              </a:ext>
            </a:extLst>
          </p:cNvPr>
          <p:cNvSpPr>
            <a:spLocks noGrp="1"/>
          </p:cNvSpPr>
          <p:nvPr>
            <p:ph type="title"/>
          </p:nvPr>
        </p:nvSpPr>
        <p:spPr/>
        <p:txBody>
          <a:bodyPr/>
          <a:lstStyle/>
          <a:p>
            <a:r>
              <a:rPr lang="en-GB" dirty="0"/>
              <a:t>Barriers</a:t>
            </a:r>
          </a:p>
        </p:txBody>
      </p:sp>
      <p:sp>
        <p:nvSpPr>
          <p:cNvPr id="3" name="Content Placeholder 2">
            <a:extLst>
              <a:ext uri="{FF2B5EF4-FFF2-40B4-BE49-F238E27FC236}">
                <a16:creationId xmlns:a16="http://schemas.microsoft.com/office/drawing/2014/main" id="{EEFFAC27-745A-F14C-817C-AE0082C1DDDC}"/>
              </a:ext>
            </a:extLst>
          </p:cNvPr>
          <p:cNvSpPr>
            <a:spLocks noGrp="1"/>
          </p:cNvSpPr>
          <p:nvPr>
            <p:ph idx="1"/>
          </p:nvPr>
        </p:nvSpPr>
        <p:spPr/>
        <p:txBody>
          <a:bodyPr>
            <a:normAutofit lnSpcReduction="10000"/>
          </a:bodyPr>
          <a:lstStyle/>
          <a:p>
            <a:r>
              <a:rPr lang="en-GB" dirty="0"/>
              <a:t>Lack of provision of clear information on mental health care entitlements and how to receive services </a:t>
            </a:r>
          </a:p>
          <a:p>
            <a:r>
              <a:rPr lang="en-GB" dirty="0"/>
              <a:t>Fear to seek help due to legal/refugee status </a:t>
            </a:r>
          </a:p>
          <a:p>
            <a:r>
              <a:rPr lang="en-GB" dirty="0"/>
              <a:t>Communication concerns (e.g. lack of interpreters and cultural mediators) </a:t>
            </a:r>
          </a:p>
          <a:p>
            <a:r>
              <a:rPr lang="en-GB" dirty="0"/>
              <a:t>Cultural differences of how mental health is viewed </a:t>
            </a:r>
          </a:p>
          <a:p>
            <a:r>
              <a:rPr lang="en-GB" dirty="0"/>
              <a:t>Structural barriers (e.g., unstable housing) </a:t>
            </a:r>
          </a:p>
          <a:p>
            <a:pPr marL="0" indent="0">
              <a:buNone/>
            </a:pPr>
            <a:r>
              <a:rPr lang="en-GB" b="1" dirty="0"/>
              <a:t>Continuation of care </a:t>
            </a:r>
          </a:p>
          <a:p>
            <a:pPr marL="0" indent="0">
              <a:buNone/>
            </a:pPr>
            <a:r>
              <a:rPr lang="en-GB" dirty="0"/>
              <a:t>Lack of trust in mental health services and providers, leading to drop out. </a:t>
            </a:r>
          </a:p>
          <a:p>
            <a:pPr marL="0" indent="0">
              <a:buNone/>
            </a:pPr>
            <a:r>
              <a:rPr lang="en-GB" dirty="0"/>
              <a:t>Social determinants – reluctance to seek help outside of the immediate social network </a:t>
            </a:r>
          </a:p>
          <a:p>
            <a:pPr marL="0" indent="0">
              <a:buNone/>
            </a:pPr>
            <a:r>
              <a:rPr lang="en-GB" dirty="0"/>
              <a:t>Financial concerns: in England, refused asylum-seekers or undocumented migrants are charged for secondary care (e.g., GP consultations) </a:t>
            </a:r>
          </a:p>
        </p:txBody>
      </p:sp>
    </p:spTree>
    <p:extLst>
      <p:ext uri="{BB962C8B-B14F-4D97-AF65-F5344CB8AC3E}">
        <p14:creationId xmlns:p14="http://schemas.microsoft.com/office/powerpoint/2010/main" val="17910143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59821-7C14-55A7-C378-4A7AAA6AFDC8}"/>
              </a:ext>
            </a:extLst>
          </p:cNvPr>
          <p:cNvSpPr>
            <a:spLocks noGrp="1"/>
          </p:cNvSpPr>
          <p:nvPr>
            <p:ph type="title"/>
          </p:nvPr>
        </p:nvSpPr>
        <p:spPr/>
        <p:txBody>
          <a:bodyPr/>
          <a:lstStyle/>
          <a:p>
            <a:r>
              <a:rPr lang="en-GB" dirty="0"/>
              <a:t>Post – migration and the experiences of children</a:t>
            </a:r>
          </a:p>
        </p:txBody>
      </p:sp>
      <p:sp>
        <p:nvSpPr>
          <p:cNvPr id="3" name="Content Placeholder 2">
            <a:extLst>
              <a:ext uri="{FF2B5EF4-FFF2-40B4-BE49-F238E27FC236}">
                <a16:creationId xmlns:a16="http://schemas.microsoft.com/office/drawing/2014/main" id="{E9A3FE8C-10B1-C4EC-D354-D3F609E34817}"/>
              </a:ext>
            </a:extLst>
          </p:cNvPr>
          <p:cNvSpPr>
            <a:spLocks noGrp="1"/>
          </p:cNvSpPr>
          <p:nvPr>
            <p:ph idx="1"/>
          </p:nvPr>
        </p:nvSpPr>
        <p:spPr/>
        <p:txBody>
          <a:bodyPr/>
          <a:lstStyle/>
          <a:p>
            <a:r>
              <a:rPr lang="en-GB" dirty="0"/>
              <a:t>Traditionally, research has focussed on traumatic events before or during flight, as these are well-established risk factors for mental distress. As an example, studies reveal how Syrian children have experienced several traumatic events such as bombing, shooting, violence and death that are closely linked to high levels of PTSD symptoms (</a:t>
            </a:r>
            <a:r>
              <a:rPr lang="en-GB" dirty="0" err="1"/>
              <a:t>Kandemir</a:t>
            </a:r>
            <a:r>
              <a:rPr lang="en-GB" dirty="0"/>
              <a:t> et al., 2018). </a:t>
            </a:r>
          </a:p>
          <a:p>
            <a:r>
              <a:rPr lang="en-GB" dirty="0"/>
              <a:t>However, as previously noted, many refugee children continue to experience stress after resettlement. This is particularly distressing for children who may be unaccompanied. </a:t>
            </a:r>
          </a:p>
          <a:p>
            <a:r>
              <a:rPr lang="en-GB" dirty="0"/>
              <a:t>Despite being separated, familial ties remain crucial also for unaccompanied children’s wellbeing, motivation and meaning-making. </a:t>
            </a:r>
          </a:p>
          <a:p>
            <a:r>
              <a:rPr lang="en-GB" dirty="0"/>
              <a:t>It is important to note that the label “unaccompanied” might hide a complexity of other important relations, as many minors travel with adults who are not their legal guardians or reunite with their families along the journey.</a:t>
            </a:r>
          </a:p>
        </p:txBody>
      </p:sp>
    </p:spTree>
    <p:extLst>
      <p:ext uri="{BB962C8B-B14F-4D97-AF65-F5344CB8AC3E}">
        <p14:creationId xmlns:p14="http://schemas.microsoft.com/office/powerpoint/2010/main" val="24767758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67C25-64C9-786E-1030-847B5EDB1D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859F1B-DEF7-B27A-5A35-797A174F22E4}"/>
              </a:ext>
            </a:extLst>
          </p:cNvPr>
          <p:cNvSpPr>
            <a:spLocks noGrp="1"/>
          </p:cNvSpPr>
          <p:nvPr>
            <p:ph type="title"/>
          </p:nvPr>
        </p:nvSpPr>
        <p:spPr/>
        <p:txBody>
          <a:bodyPr/>
          <a:lstStyle/>
          <a:p>
            <a:r>
              <a:rPr lang="en-GB" dirty="0"/>
              <a:t>Post – migration and the experiences of children</a:t>
            </a:r>
          </a:p>
        </p:txBody>
      </p:sp>
      <p:sp>
        <p:nvSpPr>
          <p:cNvPr id="3" name="Content Placeholder 2">
            <a:extLst>
              <a:ext uri="{FF2B5EF4-FFF2-40B4-BE49-F238E27FC236}">
                <a16:creationId xmlns:a16="http://schemas.microsoft.com/office/drawing/2014/main" id="{43F92CFD-7643-5365-BAF8-ADBC62CE4E54}"/>
              </a:ext>
            </a:extLst>
          </p:cNvPr>
          <p:cNvSpPr>
            <a:spLocks noGrp="1"/>
          </p:cNvSpPr>
          <p:nvPr>
            <p:ph idx="1"/>
          </p:nvPr>
        </p:nvSpPr>
        <p:spPr/>
        <p:txBody>
          <a:bodyPr>
            <a:normAutofit fontScale="92500"/>
          </a:bodyPr>
          <a:lstStyle/>
          <a:p>
            <a:r>
              <a:rPr lang="en-GB" dirty="0"/>
              <a:t>Miller and Rasmussen (2010, 2017) argued that the chronicity of daily stressors has the potential to deplete coping mechanisms, affecting the capacity to cope with potential traumatic events (PTE`s). </a:t>
            </a:r>
          </a:p>
          <a:p>
            <a:r>
              <a:rPr lang="en-GB" dirty="0"/>
              <a:t>Hence, post-migration stressors seem to have a direct effect on mental distress, as well as indirect effects by preventing recovery and exacerbating symptoms from trauma (Jensen et al., 2019). The hypothesis of postmigration stressors mediating, or partially explaining the effect of PTE`s on mental distress in refugees, has been supported in several studies (Newnham et al., 2015; Riley et al., 2017; </a:t>
            </a:r>
            <a:r>
              <a:rPr lang="en-GB" dirty="0" err="1"/>
              <a:t>Seglem</a:t>
            </a:r>
            <a:r>
              <a:rPr lang="en-GB" dirty="0"/>
              <a:t> et al., 2014).</a:t>
            </a:r>
          </a:p>
          <a:p>
            <a:r>
              <a:rPr lang="en-GB" dirty="0"/>
              <a:t>In </a:t>
            </a:r>
            <a:r>
              <a:rPr lang="en-GB" dirty="0" err="1"/>
              <a:t>Dangmann</a:t>
            </a:r>
            <a:r>
              <a:rPr lang="en-GB" dirty="0"/>
              <a:t> and colleagues` QoL research (2021), they reported that the greatest post- migration stressors included missing family, missing previous life, economic concerns and language worries.</a:t>
            </a:r>
          </a:p>
          <a:p>
            <a:r>
              <a:rPr lang="en-GB" dirty="0"/>
              <a:t>Interestingly, the least common stressors were feeling unsafe and perceived discrimination. However, it must be noted that this study took place in Norway with displaced refugee children from Syria.</a:t>
            </a:r>
          </a:p>
        </p:txBody>
      </p:sp>
    </p:spTree>
    <p:extLst>
      <p:ext uri="{BB962C8B-B14F-4D97-AF65-F5344CB8AC3E}">
        <p14:creationId xmlns:p14="http://schemas.microsoft.com/office/powerpoint/2010/main" val="1589371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50EE-33A9-98C6-B221-6BDAD73EE7DD}"/>
              </a:ext>
            </a:extLst>
          </p:cNvPr>
          <p:cNvSpPr>
            <a:spLocks noGrp="1"/>
          </p:cNvSpPr>
          <p:nvPr>
            <p:ph type="title"/>
          </p:nvPr>
        </p:nvSpPr>
        <p:spPr/>
        <p:txBody>
          <a:bodyPr/>
          <a:lstStyle/>
          <a:p>
            <a:r>
              <a:rPr lang="en-GB" dirty="0"/>
              <a:t>Stigma</a:t>
            </a:r>
          </a:p>
        </p:txBody>
      </p:sp>
      <p:sp>
        <p:nvSpPr>
          <p:cNvPr id="3" name="Content Placeholder 2">
            <a:extLst>
              <a:ext uri="{FF2B5EF4-FFF2-40B4-BE49-F238E27FC236}">
                <a16:creationId xmlns:a16="http://schemas.microsoft.com/office/drawing/2014/main" id="{9D393FC9-AF95-1951-CD34-32E1489E4B3B}"/>
              </a:ext>
            </a:extLst>
          </p:cNvPr>
          <p:cNvSpPr>
            <a:spLocks noGrp="1"/>
          </p:cNvSpPr>
          <p:nvPr>
            <p:ph idx="1"/>
          </p:nvPr>
        </p:nvSpPr>
        <p:spPr/>
        <p:txBody>
          <a:bodyPr>
            <a:normAutofit lnSpcReduction="10000"/>
          </a:bodyPr>
          <a:lstStyle/>
          <a:p>
            <a:r>
              <a:rPr lang="en-GB" dirty="0"/>
              <a:t>The harmful effects of stigma - Some of the effects of stigma include: </a:t>
            </a:r>
          </a:p>
          <a:p>
            <a:pPr lvl="1"/>
            <a:r>
              <a:rPr lang="en-GB" dirty="0">
                <a:solidFill>
                  <a:schemeClr val="accent1">
                    <a:lumMod val="50000"/>
                  </a:schemeClr>
                </a:solidFill>
              </a:rPr>
              <a:t>feelings of shame, hopelessness and isolation </a:t>
            </a:r>
          </a:p>
          <a:p>
            <a:pPr lvl="1"/>
            <a:r>
              <a:rPr lang="en-GB" dirty="0">
                <a:solidFill>
                  <a:schemeClr val="accent1">
                    <a:lumMod val="50000"/>
                  </a:schemeClr>
                </a:solidFill>
              </a:rPr>
              <a:t>reluctance to ask for help or to get treatment </a:t>
            </a:r>
          </a:p>
          <a:p>
            <a:pPr lvl="1"/>
            <a:r>
              <a:rPr lang="en-GB" dirty="0">
                <a:solidFill>
                  <a:schemeClr val="accent1">
                    <a:lumMod val="50000"/>
                  </a:schemeClr>
                </a:solidFill>
              </a:rPr>
              <a:t>lack of understanding by family, friends or others </a:t>
            </a:r>
          </a:p>
          <a:p>
            <a:pPr lvl="1"/>
            <a:r>
              <a:rPr lang="en-GB" dirty="0">
                <a:solidFill>
                  <a:schemeClr val="accent1">
                    <a:lumMod val="50000"/>
                  </a:schemeClr>
                </a:solidFill>
              </a:rPr>
              <a:t>fewer opportunities for employment or social interaction  </a:t>
            </a:r>
          </a:p>
          <a:p>
            <a:pPr lvl="1"/>
            <a:r>
              <a:rPr lang="en-GB" dirty="0">
                <a:solidFill>
                  <a:schemeClr val="accent1">
                    <a:lumMod val="50000"/>
                  </a:schemeClr>
                </a:solidFill>
              </a:rPr>
              <a:t>bullying, physical violence or harassment </a:t>
            </a:r>
          </a:p>
          <a:p>
            <a:pPr lvl="1"/>
            <a:r>
              <a:rPr lang="en-GB" dirty="0">
                <a:solidFill>
                  <a:schemeClr val="accent1">
                    <a:lumMod val="50000"/>
                  </a:schemeClr>
                </a:solidFill>
              </a:rPr>
              <a:t>self-doubt – the belief that you will never overcome your illness or be able to achieve what you want in life. </a:t>
            </a:r>
          </a:p>
          <a:p>
            <a:r>
              <a:rPr lang="en-GB" dirty="0"/>
              <a:t>For Syrian individuals with mental ill-health, the few existing studies suggest a high level of stigma related to undergoing specialized mental health treatments and receiving a mental disorder diagnosis </a:t>
            </a:r>
          </a:p>
          <a:p>
            <a:r>
              <a:rPr lang="en-GB" dirty="0"/>
              <a:t>Hassan and colleagues (2016) have pointed out that being labelled as mentally ill in Syria bears the risk of being viewed as “mad” or “crazy,” which tends to be associated with concerns about bringing shame to oneself and one's family </a:t>
            </a:r>
          </a:p>
        </p:txBody>
      </p:sp>
    </p:spTree>
    <p:extLst>
      <p:ext uri="{BB962C8B-B14F-4D97-AF65-F5344CB8AC3E}">
        <p14:creationId xmlns:p14="http://schemas.microsoft.com/office/powerpoint/2010/main" val="3839017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21B1E-A1A2-963A-70FE-51E86ECA46D6}"/>
              </a:ext>
            </a:extLst>
          </p:cNvPr>
          <p:cNvSpPr>
            <a:spLocks noGrp="1"/>
          </p:cNvSpPr>
          <p:nvPr>
            <p:ph type="title"/>
          </p:nvPr>
        </p:nvSpPr>
        <p:spPr/>
        <p:txBody>
          <a:bodyPr/>
          <a:lstStyle/>
          <a:p>
            <a:r>
              <a:rPr lang="en-GB" dirty="0"/>
              <a:t>What stigma will children and young people face?</a:t>
            </a:r>
          </a:p>
        </p:txBody>
      </p:sp>
      <p:sp>
        <p:nvSpPr>
          <p:cNvPr id="3" name="Content Placeholder 2">
            <a:extLst>
              <a:ext uri="{FF2B5EF4-FFF2-40B4-BE49-F238E27FC236}">
                <a16:creationId xmlns:a16="http://schemas.microsoft.com/office/drawing/2014/main" id="{0CCD9B03-E212-A258-AF8C-52D4430925FB}"/>
              </a:ext>
            </a:extLst>
          </p:cNvPr>
          <p:cNvSpPr>
            <a:spLocks noGrp="1"/>
          </p:cNvSpPr>
          <p:nvPr>
            <p:ph idx="1"/>
          </p:nvPr>
        </p:nvSpPr>
        <p:spPr/>
        <p:txBody>
          <a:bodyPr>
            <a:normAutofit fontScale="92500" lnSpcReduction="20000"/>
          </a:bodyPr>
          <a:lstStyle/>
          <a:p>
            <a:r>
              <a:rPr lang="en-GB" dirty="0">
                <a:solidFill>
                  <a:schemeClr val="tx1"/>
                </a:solidFill>
              </a:rPr>
              <a:t>Majumder (2019) conducted Thematic Analysis with 15 refugee children and their carers, with a particular focus on Stigma. Vulnerable young groups, such as those who are in public care, asylum-seeking or homeless, are particularly difficult to engage with mental healthcare services, adding to their vulnerability to succumb to the poorest mental health outcomes.</a:t>
            </a:r>
          </a:p>
          <a:p>
            <a:r>
              <a:rPr lang="en-GB" dirty="0">
                <a:solidFill>
                  <a:schemeClr val="tx1"/>
                </a:solidFill>
              </a:rPr>
              <a:t>Refugees have the potential to experience an added stigma because of their status. Many become victims of racial harassment, implying intolerance by some members of the local community (Rutter et al., 2007). </a:t>
            </a:r>
          </a:p>
          <a:p>
            <a:r>
              <a:rPr lang="en-GB" dirty="0">
                <a:solidFill>
                  <a:schemeClr val="tx1"/>
                </a:solidFill>
              </a:rPr>
              <a:t>How they perceive being accepted by the host country also seems to have a significant effect on their psychological functioning. Unaccompanied minors, young refugees who have been separated from both parents and relatives and are not being cared for by an adult, appear to be at particularly high risk of developing psychological and mental health problems, but are less likely to receive proper psychological care (Ellis et al., 2011). </a:t>
            </a:r>
          </a:p>
          <a:p>
            <a:r>
              <a:rPr lang="en-GB" dirty="0">
                <a:solidFill>
                  <a:schemeClr val="tx1"/>
                </a:solidFill>
              </a:rPr>
              <a:t>Unaccompanied refugee children in contact with mental health services can experience stigma and discrimination related to their asylum seeking or refugee status, having a mental health problem and being unaccompanied or in care can be seen as a ‘triple stigma’. </a:t>
            </a:r>
          </a:p>
        </p:txBody>
      </p:sp>
    </p:spTree>
    <p:extLst>
      <p:ext uri="{BB962C8B-B14F-4D97-AF65-F5344CB8AC3E}">
        <p14:creationId xmlns:p14="http://schemas.microsoft.com/office/powerpoint/2010/main" val="8402030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458B-0ADA-DF76-5071-B702C94F1D30}"/>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85F0F3DF-445F-9C44-3456-B5C44F17EA12}"/>
              </a:ext>
            </a:extLst>
          </p:cNvPr>
          <p:cNvSpPr>
            <a:spLocks noGrp="1"/>
          </p:cNvSpPr>
          <p:nvPr>
            <p:ph idx="1"/>
          </p:nvPr>
        </p:nvSpPr>
        <p:spPr/>
        <p:txBody>
          <a:bodyPr/>
          <a:lstStyle/>
          <a:p>
            <a:r>
              <a:rPr lang="en-GB" dirty="0"/>
              <a:t>Mental healthcare for asylum-seekers and refugees residing in the United Kingdom (https://ijmhs.biomedcentral.com/articles/10.1186/s13033-021-00473-z) </a:t>
            </a:r>
          </a:p>
          <a:p>
            <a:r>
              <a:rPr lang="en-GB" dirty="0"/>
              <a:t>Welsh Government: Together for Mental Health (https://gov.wales/sites/default/files/publications/2019- 04/together-for-mental-health-summary.pdf) </a:t>
            </a:r>
          </a:p>
          <a:p>
            <a:r>
              <a:rPr lang="en-GB" dirty="0"/>
              <a:t>Providing mental healthcare to immigrants: current challenges and new strategies (https://www.qmul.ac.uk/socialpsych/media/socialcommunitypsychiatry/publications/documents/2014--- </a:t>
            </a:r>
            <a:r>
              <a:rPr lang="en-GB" dirty="0" err="1"/>
              <a:t>Giacco</a:t>
            </a:r>
            <a:r>
              <a:rPr lang="en-GB" dirty="0"/>
              <a:t>---Providing-mental-healthcare-to-immigrants.pdf) </a:t>
            </a:r>
          </a:p>
          <a:p>
            <a:r>
              <a:rPr lang="en-GB" dirty="0"/>
              <a:t>Barriers to Mental Health Help-Seeking Amongst Refugee Men (https://www.ncbi.nlm.nih.gov/pmc/articles/PMC6696447/) </a:t>
            </a:r>
          </a:p>
          <a:p>
            <a:r>
              <a:rPr lang="en-GB" dirty="0"/>
              <a:t> Mental Health Self-Stigma of Syrian Refugees With Posttraumatic Stress Symptoms (https://doi.org/10.3389/fpsyt.2021.642618)</a:t>
            </a:r>
          </a:p>
        </p:txBody>
      </p:sp>
    </p:spTree>
    <p:extLst>
      <p:ext uri="{BB962C8B-B14F-4D97-AF65-F5344CB8AC3E}">
        <p14:creationId xmlns:p14="http://schemas.microsoft.com/office/powerpoint/2010/main" val="2085253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03BC1-A297-42E9-C291-A29E041937B3}"/>
              </a:ext>
            </a:extLst>
          </p:cNvPr>
          <p:cNvSpPr>
            <a:spLocks noGrp="1"/>
          </p:cNvSpPr>
          <p:nvPr>
            <p:ph type="ctrTitle"/>
          </p:nvPr>
        </p:nvSpPr>
        <p:spPr>
          <a:xfrm>
            <a:off x="1069848" y="1298448"/>
            <a:ext cx="7315200" cy="3255264"/>
          </a:xfrm>
        </p:spPr>
        <p:txBody>
          <a:bodyPr anchor="b">
            <a:normAutofit/>
          </a:bodyPr>
          <a:lstStyle/>
          <a:p>
            <a:r>
              <a:rPr lang="en-GB" dirty="0"/>
              <a:t>Integration and settlement</a:t>
            </a:r>
          </a:p>
        </p:txBody>
      </p:sp>
      <p:sp>
        <p:nvSpPr>
          <p:cNvPr id="3" name="Content Placeholder 2">
            <a:extLst>
              <a:ext uri="{FF2B5EF4-FFF2-40B4-BE49-F238E27FC236}">
                <a16:creationId xmlns:a16="http://schemas.microsoft.com/office/drawing/2014/main" id="{9AE0A4A6-6D65-479B-9D06-20B1AA4D7D15}"/>
              </a:ext>
            </a:extLst>
          </p:cNvPr>
          <p:cNvSpPr>
            <a:spLocks noGrp="1"/>
          </p:cNvSpPr>
          <p:nvPr>
            <p:ph type="subTitle" idx="1"/>
          </p:nvPr>
        </p:nvSpPr>
        <p:spPr>
          <a:xfrm>
            <a:off x="965200" y="4670246"/>
            <a:ext cx="7450015" cy="1171754"/>
          </a:xfrm>
        </p:spPr>
        <p:txBody>
          <a:bodyPr anchor="t">
            <a:noAutofit/>
          </a:bodyPr>
          <a:lstStyle/>
          <a:p>
            <a:r>
              <a:rPr lang="en-GB" sz="1800" dirty="0">
                <a:solidFill>
                  <a:schemeClr val="tx1"/>
                </a:solidFill>
              </a:rPr>
              <a:t>Challenges faced here include poor living/working conditions, unemployment, assimilation difficulties, challenges to cultural, religious, and gender identities, challenges with obtaining entitlements, changing policies in host countries, racism and exclusion, tension between host population and migrants and refugees, social isolation and possible deportation. </a:t>
            </a:r>
          </a:p>
        </p:txBody>
      </p:sp>
    </p:spTree>
    <p:extLst>
      <p:ext uri="{BB962C8B-B14F-4D97-AF65-F5344CB8AC3E}">
        <p14:creationId xmlns:p14="http://schemas.microsoft.com/office/powerpoint/2010/main" val="10293513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B0A40-C52B-7611-5FA6-147B101B3E46}"/>
              </a:ext>
            </a:extLst>
          </p:cNvPr>
          <p:cNvSpPr>
            <a:spLocks noGrp="1"/>
          </p:cNvSpPr>
          <p:nvPr>
            <p:ph type="title"/>
          </p:nvPr>
        </p:nvSpPr>
        <p:spPr>
          <a:xfrm>
            <a:off x="3867912" y="1298448"/>
            <a:ext cx="7315200" cy="3255264"/>
          </a:xfrm>
        </p:spPr>
        <p:txBody>
          <a:bodyPr anchor="b">
            <a:normAutofit/>
          </a:bodyPr>
          <a:lstStyle/>
          <a:p>
            <a:r>
              <a:rPr lang="en-GB" dirty="0"/>
              <a:t>Stereotyping, prejudice and discrimination</a:t>
            </a:r>
          </a:p>
        </p:txBody>
      </p:sp>
      <p:sp>
        <p:nvSpPr>
          <p:cNvPr id="3" name="Content Placeholder 2">
            <a:extLst>
              <a:ext uri="{FF2B5EF4-FFF2-40B4-BE49-F238E27FC236}">
                <a16:creationId xmlns:a16="http://schemas.microsoft.com/office/drawing/2014/main" id="{F7749BF2-056B-4B71-E367-83B111A76AAF}"/>
              </a:ext>
            </a:extLst>
          </p:cNvPr>
          <p:cNvSpPr>
            <a:spLocks noGrp="1"/>
          </p:cNvSpPr>
          <p:nvPr>
            <p:ph type="body" idx="1"/>
          </p:nvPr>
        </p:nvSpPr>
        <p:spPr>
          <a:xfrm>
            <a:off x="3886200" y="4672584"/>
            <a:ext cx="7315200" cy="914400"/>
          </a:xfrm>
        </p:spPr>
        <p:txBody>
          <a:bodyPr anchor="t">
            <a:noAutofit/>
          </a:bodyPr>
          <a:lstStyle/>
          <a:p>
            <a:r>
              <a:rPr lang="en-GB" sz="1800" dirty="0"/>
              <a:t>Many asylum seekers expect that their arrival in the UK will signal an end to their difficulties. In reality, this is frequently not the case, and the psychological impact of this realisation can be significant. While some local communities show support, many others may show a lack of interest or worse, show hostility or racist attitudes. Asylum seekers may experience a lot of stresses such as homelessness, social exclusion, stereotyping and overt discrimination’ (BPS, 2018, p.6).</a:t>
            </a:r>
          </a:p>
        </p:txBody>
      </p:sp>
    </p:spTree>
    <p:extLst>
      <p:ext uri="{BB962C8B-B14F-4D97-AF65-F5344CB8AC3E}">
        <p14:creationId xmlns:p14="http://schemas.microsoft.com/office/powerpoint/2010/main" val="40816707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1DB5F-3E75-D488-5B27-50206F674858}"/>
              </a:ext>
            </a:extLst>
          </p:cNvPr>
          <p:cNvSpPr>
            <a:spLocks noGrp="1"/>
          </p:cNvSpPr>
          <p:nvPr>
            <p:ph type="title"/>
          </p:nvPr>
        </p:nvSpPr>
        <p:spPr/>
        <p:txBody>
          <a:bodyPr/>
          <a:lstStyle/>
          <a:p>
            <a:r>
              <a:rPr lang="en-GB" dirty="0"/>
              <a:t>Stereotyping</a:t>
            </a:r>
          </a:p>
        </p:txBody>
      </p:sp>
      <p:sp>
        <p:nvSpPr>
          <p:cNvPr id="3" name="Content Placeholder 2">
            <a:extLst>
              <a:ext uri="{FF2B5EF4-FFF2-40B4-BE49-F238E27FC236}">
                <a16:creationId xmlns:a16="http://schemas.microsoft.com/office/drawing/2014/main" id="{EC4753DA-3022-B5EE-A5FB-467D24384DCF}"/>
              </a:ext>
            </a:extLst>
          </p:cNvPr>
          <p:cNvSpPr>
            <a:spLocks noGrp="1"/>
          </p:cNvSpPr>
          <p:nvPr>
            <p:ph idx="1"/>
          </p:nvPr>
        </p:nvSpPr>
        <p:spPr/>
        <p:txBody>
          <a:bodyPr/>
          <a:lstStyle/>
          <a:p>
            <a:r>
              <a:rPr lang="en-GB" dirty="0">
                <a:solidFill>
                  <a:schemeClr val="tx2">
                    <a:lumMod val="75000"/>
                  </a:schemeClr>
                </a:solidFill>
              </a:rPr>
              <a:t>Stereotyping is defined as an - </a:t>
            </a:r>
          </a:p>
          <a:p>
            <a:r>
              <a:rPr lang="en-GB" dirty="0">
                <a:solidFill>
                  <a:srgbClr val="0070C0"/>
                </a:solidFill>
              </a:rPr>
              <a:t>"oversimplified, usually pejorative, attitude people hold toward those outside one's own experience who are different. They are a result of incomplete or distorted information accepted as fact without question". </a:t>
            </a:r>
          </a:p>
          <a:p>
            <a:r>
              <a:rPr lang="en-GB" dirty="0">
                <a:solidFill>
                  <a:schemeClr val="tx2">
                    <a:lumMod val="75000"/>
                  </a:schemeClr>
                </a:solidFill>
              </a:rPr>
              <a:t>A stereotype is simply a widely held belief that an individual is a member of a certain group based on characteristics. Due to the process of overgeneralization within social perception, stereotyping leads to a great deal of inaccuracy in social perception.</a:t>
            </a:r>
          </a:p>
          <a:p>
            <a:r>
              <a:rPr lang="en-GB" dirty="0">
                <a:solidFill>
                  <a:schemeClr val="tx2">
                    <a:lumMod val="75000"/>
                  </a:schemeClr>
                </a:solidFill>
              </a:rPr>
              <a:t>What type of stereotypes do people hold in relation to immigrants, refugees and asylum seekers?</a:t>
            </a:r>
            <a:endParaRPr lang="en-GB" dirty="0"/>
          </a:p>
        </p:txBody>
      </p:sp>
    </p:spTree>
    <p:extLst>
      <p:ext uri="{BB962C8B-B14F-4D97-AF65-F5344CB8AC3E}">
        <p14:creationId xmlns:p14="http://schemas.microsoft.com/office/powerpoint/2010/main" val="24056607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1C3C-8BCA-DD16-297F-3970DAF76FD0}"/>
              </a:ext>
            </a:extLst>
          </p:cNvPr>
          <p:cNvSpPr>
            <a:spLocks noGrp="1"/>
          </p:cNvSpPr>
          <p:nvPr>
            <p:ph type="title"/>
          </p:nvPr>
        </p:nvSpPr>
        <p:spPr/>
        <p:txBody>
          <a:bodyPr/>
          <a:lstStyle/>
          <a:p>
            <a:r>
              <a:rPr lang="en-GB" dirty="0"/>
              <a:t>Experiencing discrimination</a:t>
            </a:r>
          </a:p>
        </p:txBody>
      </p:sp>
      <p:sp>
        <p:nvSpPr>
          <p:cNvPr id="3" name="Content Placeholder 2">
            <a:extLst>
              <a:ext uri="{FF2B5EF4-FFF2-40B4-BE49-F238E27FC236}">
                <a16:creationId xmlns:a16="http://schemas.microsoft.com/office/drawing/2014/main" id="{8B251487-4762-AA33-1E35-2B67EF5DEB1F}"/>
              </a:ext>
            </a:extLst>
          </p:cNvPr>
          <p:cNvSpPr>
            <a:spLocks noGrp="1"/>
          </p:cNvSpPr>
          <p:nvPr>
            <p:ph idx="1"/>
          </p:nvPr>
        </p:nvSpPr>
        <p:spPr/>
        <p:txBody>
          <a:bodyPr/>
          <a:lstStyle/>
          <a:p>
            <a:r>
              <a:rPr lang="en-GB" dirty="0"/>
              <a:t>The acts of discrimination can have a detrimental impact on mental health. </a:t>
            </a:r>
          </a:p>
          <a:p>
            <a:r>
              <a:rPr lang="en-GB" dirty="0"/>
              <a:t>This stigma and discrimination makes many people’s problems worse. It can come from society, employers, the media, and even our own friends and family. You may even experience internalised stigma, where you come to believe the negative messages or stereotypes about yourself, otherwise referred to as Self-Stigma. </a:t>
            </a:r>
          </a:p>
        </p:txBody>
      </p:sp>
    </p:spTree>
    <p:extLst>
      <p:ext uri="{BB962C8B-B14F-4D97-AF65-F5344CB8AC3E}">
        <p14:creationId xmlns:p14="http://schemas.microsoft.com/office/powerpoint/2010/main" val="20387581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D794-B5B7-F178-B94E-70C5A2BA6BBD}"/>
              </a:ext>
            </a:extLst>
          </p:cNvPr>
          <p:cNvSpPr>
            <a:spLocks noGrp="1"/>
          </p:cNvSpPr>
          <p:nvPr>
            <p:ph type="title"/>
          </p:nvPr>
        </p:nvSpPr>
        <p:spPr/>
        <p:txBody>
          <a:bodyPr/>
          <a:lstStyle/>
          <a:p>
            <a:r>
              <a:rPr lang="en-GB" dirty="0"/>
              <a:t>Research on prejudice and discrimination</a:t>
            </a:r>
          </a:p>
        </p:txBody>
      </p:sp>
      <p:sp>
        <p:nvSpPr>
          <p:cNvPr id="3" name="Content Placeholder 2">
            <a:extLst>
              <a:ext uri="{FF2B5EF4-FFF2-40B4-BE49-F238E27FC236}">
                <a16:creationId xmlns:a16="http://schemas.microsoft.com/office/drawing/2014/main" id="{E9169862-0A98-24D5-7584-482502FA20BF}"/>
              </a:ext>
            </a:extLst>
          </p:cNvPr>
          <p:cNvSpPr>
            <a:spLocks noGrp="1"/>
          </p:cNvSpPr>
          <p:nvPr>
            <p:ph idx="1"/>
          </p:nvPr>
        </p:nvSpPr>
        <p:spPr/>
        <p:txBody>
          <a:bodyPr/>
          <a:lstStyle/>
          <a:p>
            <a:r>
              <a:rPr lang="en-GB" dirty="0"/>
              <a:t>Prejudice - </a:t>
            </a:r>
            <a:r>
              <a:rPr lang="en-GB" b="0" i="0" dirty="0">
                <a:solidFill>
                  <a:srgbClr val="333333"/>
                </a:solidFill>
                <a:effectLst/>
                <a:latin typeface="Source Sans Pro" panose="020B0503030403020204" pitchFamily="34" charset="0"/>
              </a:rPr>
              <a:t>Attitudes toward immigrants among members of receiving societies are important because they may:</a:t>
            </a:r>
          </a:p>
          <a:p>
            <a:r>
              <a:rPr lang="en-GB" b="0" i="0" dirty="0">
                <a:solidFill>
                  <a:srgbClr val="333333"/>
                </a:solidFill>
                <a:effectLst/>
                <a:latin typeface="Source Sans Pro" panose="020B0503030403020204" pitchFamily="34" charset="0"/>
              </a:rPr>
              <a:t> Influence support for immigration policies within a nation, </a:t>
            </a:r>
          </a:p>
          <a:p>
            <a:r>
              <a:rPr lang="en-GB" dirty="0">
                <a:solidFill>
                  <a:srgbClr val="333333"/>
                </a:solidFill>
                <a:latin typeface="Source Sans Pro" panose="020B0503030403020204" pitchFamily="34" charset="0"/>
              </a:rPr>
              <a:t> Influence </a:t>
            </a:r>
            <a:r>
              <a:rPr lang="en-GB" b="0" i="0" dirty="0">
                <a:solidFill>
                  <a:srgbClr val="333333"/>
                </a:solidFill>
                <a:effectLst/>
                <a:latin typeface="Source Sans Pro" panose="020B0503030403020204" pitchFamily="34" charset="0"/>
              </a:rPr>
              <a:t>the treatment and acceptance of immigrants, </a:t>
            </a:r>
          </a:p>
          <a:p>
            <a:r>
              <a:rPr lang="en-GB" dirty="0">
                <a:solidFill>
                  <a:srgbClr val="333333"/>
                </a:solidFill>
                <a:latin typeface="Source Sans Pro" panose="020B0503030403020204" pitchFamily="34" charset="0"/>
              </a:rPr>
              <a:t>Alter </a:t>
            </a:r>
            <a:r>
              <a:rPr lang="en-GB" b="0" i="0" dirty="0">
                <a:solidFill>
                  <a:srgbClr val="333333"/>
                </a:solidFill>
                <a:effectLst/>
                <a:latin typeface="Source Sans Pro" panose="020B0503030403020204" pitchFamily="34" charset="0"/>
              </a:rPr>
              <a:t>the success of immigration policies, the life outcomes of immigrants, and, ultimately, the degree of harmony or discord within the nation. </a:t>
            </a:r>
          </a:p>
          <a:p>
            <a:pPr lvl="1"/>
            <a:r>
              <a:rPr lang="en-GB" b="0" i="0" dirty="0">
                <a:solidFill>
                  <a:srgbClr val="0070C0"/>
                </a:solidFill>
                <a:effectLst/>
                <a:latin typeface="Source Sans Pro" panose="020B0503030403020204" pitchFamily="34" charset="0"/>
              </a:rPr>
              <a:t>For example, attitudes toward immigrants among members of a receiving society may influence the absolute number of immigrants who are allowed entry each year, the stringency and punitive nature of immigration policies, and the types of supports offered to new arrivals (</a:t>
            </a:r>
            <a:r>
              <a:rPr lang="en-GB" b="1" i="0" dirty="0">
                <a:solidFill>
                  <a:srgbClr val="0070C0"/>
                </a:solidFill>
                <a:effectLst/>
                <a:latin typeface="Source Sans Pro" panose="020B0503030403020204" pitchFamily="34" charset="0"/>
              </a:rPr>
              <a:t>Reyna et al., 2013</a:t>
            </a:r>
            <a:r>
              <a:rPr lang="en-GB" b="0" i="0" dirty="0">
                <a:solidFill>
                  <a:srgbClr val="0070C0"/>
                </a:solidFill>
                <a:effectLst/>
                <a:latin typeface="Source Sans Pro" panose="020B0503030403020204" pitchFamily="34" charset="0"/>
              </a:rPr>
              <a:t>).</a:t>
            </a:r>
            <a:endParaRPr lang="en-GB" dirty="0">
              <a:solidFill>
                <a:srgbClr val="0070C0"/>
              </a:solidFill>
            </a:endParaRPr>
          </a:p>
          <a:p>
            <a:endParaRPr lang="en-GB" dirty="0"/>
          </a:p>
        </p:txBody>
      </p:sp>
    </p:spTree>
    <p:extLst>
      <p:ext uri="{BB962C8B-B14F-4D97-AF65-F5344CB8AC3E}">
        <p14:creationId xmlns:p14="http://schemas.microsoft.com/office/powerpoint/2010/main" val="23075516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79987-076F-A5DA-0FEE-76385B4C8D19}"/>
              </a:ext>
            </a:extLst>
          </p:cNvPr>
          <p:cNvSpPr>
            <a:spLocks noGrp="1"/>
          </p:cNvSpPr>
          <p:nvPr>
            <p:ph type="title"/>
          </p:nvPr>
        </p:nvSpPr>
        <p:spPr/>
        <p:txBody>
          <a:bodyPr/>
          <a:lstStyle/>
          <a:p>
            <a:r>
              <a:rPr lang="en-GB" dirty="0"/>
              <a:t>Discrimination - </a:t>
            </a:r>
            <a:br>
              <a:rPr lang="en-GB" dirty="0"/>
            </a:br>
            <a:endParaRPr lang="en-GB" dirty="0"/>
          </a:p>
        </p:txBody>
      </p:sp>
      <p:sp>
        <p:nvSpPr>
          <p:cNvPr id="3" name="Content Placeholder 2">
            <a:extLst>
              <a:ext uri="{FF2B5EF4-FFF2-40B4-BE49-F238E27FC236}">
                <a16:creationId xmlns:a16="http://schemas.microsoft.com/office/drawing/2014/main" id="{ABB20A31-3886-9CC1-033B-C069A836F2A2}"/>
              </a:ext>
            </a:extLst>
          </p:cNvPr>
          <p:cNvSpPr>
            <a:spLocks noGrp="1"/>
          </p:cNvSpPr>
          <p:nvPr>
            <p:ph idx="1"/>
          </p:nvPr>
        </p:nvSpPr>
        <p:spPr/>
        <p:txBody>
          <a:bodyPr>
            <a:normAutofit lnSpcReduction="10000"/>
          </a:bodyPr>
          <a:lstStyle/>
          <a:p>
            <a:r>
              <a:rPr lang="en-GB" b="0" i="0" dirty="0">
                <a:solidFill>
                  <a:srgbClr val="333333"/>
                </a:solidFill>
                <a:effectLst/>
                <a:latin typeface="Source Sans Pro" panose="020B0503030403020204" pitchFamily="34" charset="0"/>
              </a:rPr>
              <a:t>Discrimination toward immigrants is evident when immigrants receive differential treatment compared to native-born individuals in a particular domain (</a:t>
            </a:r>
            <a:r>
              <a:rPr lang="en-GB" b="1" i="0" u="none" strike="noStrike" dirty="0" err="1">
                <a:solidFill>
                  <a:srgbClr val="0070C0"/>
                </a:solidFill>
                <a:effectLst/>
                <a:latin typeface="Source Sans Pro" panose="020B0503030403020204" pitchFamily="34" charset="0"/>
                <a:hlinkClick r:id="rId2">
                  <a:extLst>
                    <a:ext uri="{A12FA001-AC4F-418D-AE19-62706E023703}">
                      <ahyp:hlinkClr xmlns:ahyp="http://schemas.microsoft.com/office/drawing/2018/hyperlinkcolor" val="tx"/>
                    </a:ext>
                  </a:extLst>
                </a:hlinkClick>
              </a:rPr>
              <a:t>Acolin</a:t>
            </a:r>
            <a:r>
              <a:rPr lang="en-GB" b="1" i="0" u="none" strike="noStrike" dirty="0">
                <a:solidFill>
                  <a:srgbClr val="0070C0"/>
                </a:solidFill>
                <a:effectLst/>
                <a:latin typeface="Source Sans Pro" panose="020B0503030403020204" pitchFamily="34" charset="0"/>
                <a:hlinkClick r:id="rId2">
                  <a:extLst>
                    <a:ext uri="{A12FA001-AC4F-418D-AE19-62706E023703}">
                      <ahyp:hlinkClr xmlns:ahyp="http://schemas.microsoft.com/office/drawing/2018/hyperlinkcolor" val="tx"/>
                    </a:ext>
                  </a:extLst>
                </a:hlinkClick>
              </a:rPr>
              <a:t> et al. 2016</a:t>
            </a:r>
            <a:r>
              <a:rPr lang="en-GB" b="0" i="0" dirty="0">
                <a:solidFill>
                  <a:srgbClr val="333333"/>
                </a:solidFill>
                <a:effectLst/>
                <a:latin typeface="Source Sans Pro" panose="020B0503030403020204" pitchFamily="34" charset="0"/>
              </a:rPr>
              <a:t>). </a:t>
            </a:r>
          </a:p>
          <a:p>
            <a:r>
              <a:rPr lang="en-GB" b="0" i="0" dirty="0">
                <a:solidFill>
                  <a:srgbClr val="333333"/>
                </a:solidFill>
                <a:effectLst/>
                <a:latin typeface="Source Sans Pro" panose="020B0503030403020204" pitchFamily="34" charset="0"/>
              </a:rPr>
              <a:t>The classic economic literature on discrimination distinguishes two types or sources of discrimination, with the first considered more problematic than the second (e.g</a:t>
            </a:r>
            <a:r>
              <a:rPr lang="en-GB" b="0" i="0" dirty="0">
                <a:solidFill>
                  <a:srgbClr val="0070C0"/>
                </a:solidFill>
                <a:effectLst/>
                <a:latin typeface="Source Sans Pro" panose="020B0503030403020204" pitchFamily="34" charset="0"/>
              </a:rPr>
              <a:t>., </a:t>
            </a:r>
            <a:r>
              <a:rPr lang="en-GB" b="1" i="0" u="none" strike="noStrike" dirty="0" err="1">
                <a:solidFill>
                  <a:srgbClr val="0070C0"/>
                </a:solidFill>
                <a:effectLst/>
                <a:latin typeface="Source Sans Pro" panose="020B0503030403020204" pitchFamily="34" charset="0"/>
                <a:hlinkClick r:id="rId2">
                  <a:extLst>
                    <a:ext uri="{A12FA001-AC4F-418D-AE19-62706E023703}">
                      <ahyp:hlinkClr xmlns:ahyp="http://schemas.microsoft.com/office/drawing/2018/hyperlinkcolor" val="tx"/>
                    </a:ext>
                  </a:extLst>
                </a:hlinkClick>
              </a:rPr>
              <a:t>Acolin</a:t>
            </a:r>
            <a:r>
              <a:rPr lang="en-GB" b="1" i="0" u="none" strike="noStrike" dirty="0">
                <a:solidFill>
                  <a:srgbClr val="0070C0"/>
                </a:solidFill>
                <a:effectLst/>
                <a:latin typeface="Source Sans Pro" panose="020B0503030403020204" pitchFamily="34" charset="0"/>
                <a:hlinkClick r:id="rId2">
                  <a:extLst>
                    <a:ext uri="{A12FA001-AC4F-418D-AE19-62706E023703}">
                      <ahyp:hlinkClr xmlns:ahyp="http://schemas.microsoft.com/office/drawing/2018/hyperlinkcolor" val="tx"/>
                    </a:ext>
                  </a:extLst>
                </a:hlinkClick>
              </a:rPr>
              <a:t> et al. 2016</a:t>
            </a:r>
            <a:r>
              <a:rPr lang="en-GB" b="0" i="0" dirty="0">
                <a:solidFill>
                  <a:srgbClr val="0070C0"/>
                </a:solidFill>
                <a:effectLst/>
                <a:latin typeface="Source Sans Pro" panose="020B0503030403020204" pitchFamily="34" charset="0"/>
              </a:rPr>
              <a:t>, </a:t>
            </a:r>
            <a:r>
              <a:rPr lang="en-GB" b="1" i="0" u="none" strike="noStrike" dirty="0">
                <a:solidFill>
                  <a:srgbClr val="0070C0"/>
                </a:solidFill>
                <a:effectLst/>
                <a:latin typeface="Source Sans Pro" panose="020B0503030403020204" pitchFamily="34" charset="0"/>
                <a:hlinkClick r:id="rId3">
                  <a:extLst>
                    <a:ext uri="{A12FA001-AC4F-418D-AE19-62706E023703}">
                      <ahyp:hlinkClr xmlns:ahyp="http://schemas.microsoft.com/office/drawing/2018/hyperlinkcolor" val="tx"/>
                    </a:ext>
                  </a:extLst>
                </a:hlinkClick>
              </a:rPr>
              <a:t>Koopmans et al. 2019</a:t>
            </a:r>
            <a:r>
              <a:rPr lang="en-GB" b="0" i="0" dirty="0">
                <a:solidFill>
                  <a:srgbClr val="333333"/>
                </a:solidFill>
                <a:effectLst/>
                <a:latin typeface="Source Sans Pro" panose="020B0503030403020204" pitchFamily="34" charset="0"/>
              </a:rPr>
              <a:t>). </a:t>
            </a:r>
          </a:p>
          <a:p>
            <a:r>
              <a:rPr lang="en-GB" b="0" i="0" dirty="0">
                <a:solidFill>
                  <a:srgbClr val="333333"/>
                </a:solidFill>
                <a:effectLst/>
                <a:latin typeface="Source Sans Pro" panose="020B0503030403020204" pitchFamily="34" charset="0"/>
              </a:rPr>
              <a:t>The first is </a:t>
            </a:r>
            <a:r>
              <a:rPr lang="en-GB" b="1" i="0" dirty="0">
                <a:solidFill>
                  <a:srgbClr val="333333"/>
                </a:solidFill>
                <a:effectLst/>
                <a:latin typeface="Source Sans Pro" panose="020B0503030403020204" pitchFamily="34" charset="0"/>
              </a:rPr>
              <a:t>taste-based discrimination</a:t>
            </a:r>
            <a:r>
              <a:rPr lang="en-GB" b="0" i="0" dirty="0">
                <a:solidFill>
                  <a:srgbClr val="333333"/>
                </a:solidFill>
                <a:effectLst/>
                <a:latin typeface="Source Sans Pro" panose="020B0503030403020204" pitchFamily="34" charset="0"/>
              </a:rPr>
              <a:t>, which is bias based on individual prejudice against certain groups, stemming from dislike of a group per se. </a:t>
            </a:r>
          </a:p>
          <a:p>
            <a:r>
              <a:rPr lang="en-GB" b="1" i="0" dirty="0">
                <a:solidFill>
                  <a:srgbClr val="333333"/>
                </a:solidFill>
                <a:effectLst/>
                <a:latin typeface="Source Sans Pro" panose="020B0503030403020204" pitchFamily="34" charset="0"/>
              </a:rPr>
              <a:t>Statistical discrimination</a:t>
            </a:r>
            <a:r>
              <a:rPr lang="en-GB" b="0" i="0" dirty="0">
                <a:solidFill>
                  <a:srgbClr val="333333"/>
                </a:solidFill>
                <a:effectLst/>
                <a:latin typeface="Source Sans Pro" panose="020B0503030403020204" pitchFamily="34" charset="0"/>
              </a:rPr>
              <a:t>, is discrimination based on specific characteristics—known as productivity-determining characteristics—that are correlated with group membership and could potentially influence outcomes. </a:t>
            </a:r>
          </a:p>
          <a:p>
            <a:pPr lvl="1"/>
            <a:r>
              <a:rPr lang="en-GB" b="0" i="0" dirty="0">
                <a:solidFill>
                  <a:srgbClr val="0070C0"/>
                </a:solidFill>
                <a:effectLst/>
                <a:latin typeface="Source Sans Pro" panose="020B0503030403020204" pitchFamily="34" charset="0"/>
              </a:rPr>
              <a:t>For example, if immigrants generally have lower income levels than native-born individuals, landlords may use statistical discrimination to assume that immigrants are at greater risk of not paying rent. </a:t>
            </a:r>
            <a:endParaRPr lang="en-GB" dirty="0">
              <a:solidFill>
                <a:srgbClr val="0070C0"/>
              </a:solidFill>
            </a:endParaRPr>
          </a:p>
        </p:txBody>
      </p:sp>
    </p:spTree>
    <p:extLst>
      <p:ext uri="{BB962C8B-B14F-4D97-AF65-F5344CB8AC3E}">
        <p14:creationId xmlns:p14="http://schemas.microsoft.com/office/powerpoint/2010/main" val="14194230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272B-75B3-5864-1FC9-B3C49D97C3DD}"/>
              </a:ext>
            </a:extLst>
          </p:cNvPr>
          <p:cNvSpPr>
            <a:spLocks noGrp="1"/>
          </p:cNvSpPr>
          <p:nvPr>
            <p:ph type="title"/>
          </p:nvPr>
        </p:nvSpPr>
        <p:spPr/>
        <p:txBody>
          <a:bodyPr/>
          <a:lstStyle/>
          <a:p>
            <a:r>
              <a:rPr lang="en-GB" dirty="0"/>
              <a:t>Stereotyping and discrimination within the  child refugee population – one example</a:t>
            </a:r>
          </a:p>
        </p:txBody>
      </p:sp>
      <p:sp>
        <p:nvSpPr>
          <p:cNvPr id="3" name="Content Placeholder 2">
            <a:extLst>
              <a:ext uri="{FF2B5EF4-FFF2-40B4-BE49-F238E27FC236}">
                <a16:creationId xmlns:a16="http://schemas.microsoft.com/office/drawing/2014/main" id="{D4824245-0449-F348-073D-A1B68086E113}"/>
              </a:ext>
            </a:extLst>
          </p:cNvPr>
          <p:cNvSpPr>
            <a:spLocks noGrp="1"/>
          </p:cNvSpPr>
          <p:nvPr>
            <p:ph idx="1"/>
          </p:nvPr>
        </p:nvSpPr>
        <p:spPr>
          <a:xfrm>
            <a:off x="3869268" y="864108"/>
            <a:ext cx="7315200" cy="5435092"/>
          </a:xfrm>
        </p:spPr>
        <p:txBody>
          <a:bodyPr>
            <a:normAutofit/>
          </a:bodyPr>
          <a:lstStyle/>
          <a:p>
            <a:r>
              <a:rPr lang="en-GB" dirty="0"/>
              <a:t>England’s discriminatory hostile environment policies, and their integration into the health system, including the sharing of health data for immigration enforcement purposes negatively impacts the health of child migrants (Stevens, 2020).</a:t>
            </a:r>
          </a:p>
          <a:p>
            <a:r>
              <a:rPr lang="en-GB" dirty="0"/>
              <a:t>In England, refugee and asylum-seeking children, unaccompanied children looked after by the local authority and detained migrant children are entitled to free healthcare at all levels of care. However, with the exception of primary care and emergency department treatment, undocumented child migrants and dependents of refused asylum seekers are chargeable for many healthcare services, including inpatient care ( Gov.uk, 2023).</a:t>
            </a:r>
          </a:p>
          <a:p>
            <a:r>
              <a:rPr lang="en-GB" dirty="0"/>
              <a:t>In addition to healthcare barriers emerging from charging regulations, child refugees, asylum seekers and undocumented migrants also face challenges accessing primary care as they are wrongly refused registration with General Practice (GP) surgeries due to the inability to provide the identification documents demanded of them. This is contrary to NHS guidance (Hamada et al., 2021).</a:t>
            </a:r>
          </a:p>
        </p:txBody>
      </p:sp>
    </p:spTree>
    <p:extLst>
      <p:ext uri="{BB962C8B-B14F-4D97-AF65-F5344CB8AC3E}">
        <p14:creationId xmlns:p14="http://schemas.microsoft.com/office/powerpoint/2010/main" val="17802570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1376C-1306-1DA8-0C1C-41A5062C1D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5B5E1E-E92D-80C7-6163-225880FE2BF1}"/>
              </a:ext>
            </a:extLst>
          </p:cNvPr>
          <p:cNvSpPr>
            <a:spLocks noGrp="1"/>
          </p:cNvSpPr>
          <p:nvPr>
            <p:ph type="title"/>
          </p:nvPr>
        </p:nvSpPr>
        <p:spPr/>
        <p:txBody>
          <a:bodyPr/>
          <a:lstStyle/>
          <a:p>
            <a:r>
              <a:rPr lang="en-GB" dirty="0"/>
              <a:t>Stereotyping and discrimination within the  child refugee population – one example</a:t>
            </a:r>
          </a:p>
        </p:txBody>
      </p:sp>
      <p:sp>
        <p:nvSpPr>
          <p:cNvPr id="3" name="Content Placeholder 2">
            <a:extLst>
              <a:ext uri="{FF2B5EF4-FFF2-40B4-BE49-F238E27FC236}">
                <a16:creationId xmlns:a16="http://schemas.microsoft.com/office/drawing/2014/main" id="{2FAEBE05-0FE7-911E-A9E3-B29616FBD9B1}"/>
              </a:ext>
            </a:extLst>
          </p:cNvPr>
          <p:cNvSpPr>
            <a:spLocks noGrp="1"/>
          </p:cNvSpPr>
          <p:nvPr>
            <p:ph idx="1"/>
          </p:nvPr>
        </p:nvSpPr>
        <p:spPr>
          <a:xfrm>
            <a:off x="3869268" y="436880"/>
            <a:ext cx="7865532" cy="5953760"/>
          </a:xfrm>
        </p:spPr>
        <p:txBody>
          <a:bodyPr>
            <a:normAutofit fontScale="92500" lnSpcReduction="10000"/>
          </a:bodyPr>
          <a:lstStyle/>
          <a:p>
            <a:r>
              <a:rPr lang="en-GB" dirty="0"/>
              <a:t>Racism, discrimination and xenophobia of institutions or among people responsible for healthcare delivery influences the overall health system responsiveness to the needs of child migrant populations.</a:t>
            </a:r>
          </a:p>
          <a:p>
            <a:r>
              <a:rPr lang="en-GB" dirty="0"/>
              <a:t>Medical interpretation services are not universally provided across Europe, and when available there may be a financial cost to patients. Language barriers were the most frequently identified obstacles to the provision of urgent and emergency care to refugee children in a cross-sectional survey of 110 healthcare professionals from 23 European countries (60%) (Nijman et al., 2021).</a:t>
            </a:r>
          </a:p>
          <a:p>
            <a:r>
              <a:rPr lang="en-GB" dirty="0"/>
              <a:t>Data from Doctors of the World UK clinics (2014–2017) showed that of the patients reporting healthcare barriers, 7% of refused asylum-seekers and 10%  of asylum-seekers cited language as the access barrier (</a:t>
            </a:r>
            <a:r>
              <a:rPr lang="en-GB" dirty="0" err="1"/>
              <a:t>Nellums</a:t>
            </a:r>
            <a:r>
              <a:rPr lang="en-GB" dirty="0"/>
              <a:t> et al., 2018) </a:t>
            </a:r>
          </a:p>
          <a:p>
            <a:r>
              <a:rPr lang="en-GB" dirty="0"/>
              <a:t>In a 2019 Swiss cross-sectional study of 504 primary care professionals, 80% of primary care paediatricians and 75% of family doctors felt they had not been able to provide appropriate care due to language barriers. </a:t>
            </a:r>
          </a:p>
          <a:p>
            <a:r>
              <a:rPr lang="en-GB" dirty="0"/>
              <a:t>Sixty-two percent of respondents reported difficulties determining the right diagnoses; 62% forewent giving information on disease, therapy and care plans and 56% forewent giving preventative advice. </a:t>
            </a:r>
          </a:p>
          <a:p>
            <a:r>
              <a:rPr lang="en-GB" dirty="0"/>
              <a:t>One fifth reported adverse events that could have been avoided through interpreter use (Jaeger et al., 2019).</a:t>
            </a:r>
          </a:p>
        </p:txBody>
      </p:sp>
    </p:spTree>
    <p:extLst>
      <p:ext uri="{BB962C8B-B14F-4D97-AF65-F5344CB8AC3E}">
        <p14:creationId xmlns:p14="http://schemas.microsoft.com/office/powerpoint/2010/main" val="1750185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E8640-1A21-3411-0A23-B7D62F5508C8}"/>
              </a:ext>
            </a:extLst>
          </p:cNvPr>
          <p:cNvSpPr>
            <a:spLocks noGrp="1"/>
          </p:cNvSpPr>
          <p:nvPr>
            <p:ph type="title"/>
          </p:nvPr>
        </p:nvSpPr>
        <p:spPr/>
        <p:txBody>
          <a:bodyPr/>
          <a:lstStyle/>
          <a:p>
            <a:r>
              <a:rPr lang="en-GB" dirty="0"/>
              <a:t>Stereotyping and discrimination within the  child refugee population – another example</a:t>
            </a:r>
          </a:p>
        </p:txBody>
      </p:sp>
      <p:sp>
        <p:nvSpPr>
          <p:cNvPr id="3" name="Content Placeholder 2">
            <a:extLst>
              <a:ext uri="{FF2B5EF4-FFF2-40B4-BE49-F238E27FC236}">
                <a16:creationId xmlns:a16="http://schemas.microsoft.com/office/drawing/2014/main" id="{52640731-6878-2C5A-F29A-174BAE445327}"/>
              </a:ext>
            </a:extLst>
          </p:cNvPr>
          <p:cNvSpPr>
            <a:spLocks noGrp="1"/>
          </p:cNvSpPr>
          <p:nvPr>
            <p:ph idx="1"/>
          </p:nvPr>
        </p:nvSpPr>
        <p:spPr/>
        <p:txBody>
          <a:bodyPr/>
          <a:lstStyle/>
          <a:p>
            <a:r>
              <a:rPr lang="en-GB" dirty="0"/>
              <a:t>Most children within Western society enter some form of pre-school provision. These facilities are in a unique position to support children at risk, as they can consider their specific needs without having to focus on strict academic content. </a:t>
            </a:r>
          </a:p>
          <a:p>
            <a:r>
              <a:rPr lang="en-GB" dirty="0"/>
              <a:t>Prior, early education was found to reduce the impact of risk factors on child development and school performance in low-income children (Reynolds et al., 2011). </a:t>
            </a:r>
          </a:p>
          <a:p>
            <a:r>
              <a:rPr lang="en-GB" dirty="0"/>
              <a:t>Due to their backgrounds and experiences, such as interruption of formal education, young refugee children require teachers to be more flexible and to consider their specific needs (Birman &amp; Tran 2017). However, teachers often lack experience or training for working with refugee children. </a:t>
            </a:r>
          </a:p>
          <a:p>
            <a:r>
              <a:rPr lang="en-GB" dirty="0"/>
              <a:t>Teachers reported feeling insecure in effectively detecting and serving refugee children’s specific needs (Levi, 2019) and to find overcoming language barriers as well as communication with the parents difficult (Busch et al., 2018).</a:t>
            </a:r>
          </a:p>
        </p:txBody>
      </p:sp>
    </p:spTree>
    <p:extLst>
      <p:ext uri="{BB962C8B-B14F-4D97-AF65-F5344CB8AC3E}">
        <p14:creationId xmlns:p14="http://schemas.microsoft.com/office/powerpoint/2010/main" val="31000428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4E0FD-ABE3-DBD1-AB00-B51FFDE456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B38656-5F0F-5E1C-A599-D927B381E959}"/>
              </a:ext>
            </a:extLst>
          </p:cNvPr>
          <p:cNvSpPr>
            <a:spLocks noGrp="1"/>
          </p:cNvSpPr>
          <p:nvPr>
            <p:ph type="title"/>
          </p:nvPr>
        </p:nvSpPr>
        <p:spPr/>
        <p:txBody>
          <a:bodyPr/>
          <a:lstStyle/>
          <a:p>
            <a:r>
              <a:rPr lang="en-GB" dirty="0"/>
              <a:t>Stereotyping and discrimination within the  child refugee population – another example</a:t>
            </a:r>
          </a:p>
        </p:txBody>
      </p:sp>
      <p:sp>
        <p:nvSpPr>
          <p:cNvPr id="3" name="Content Placeholder 2">
            <a:extLst>
              <a:ext uri="{FF2B5EF4-FFF2-40B4-BE49-F238E27FC236}">
                <a16:creationId xmlns:a16="http://schemas.microsoft.com/office/drawing/2014/main" id="{0DE2640C-FA09-DD61-1F7B-DE1D5016D635}"/>
              </a:ext>
            </a:extLst>
          </p:cNvPr>
          <p:cNvSpPr>
            <a:spLocks noGrp="1"/>
          </p:cNvSpPr>
          <p:nvPr>
            <p:ph idx="1"/>
          </p:nvPr>
        </p:nvSpPr>
        <p:spPr>
          <a:xfrm>
            <a:off x="3869268" y="325120"/>
            <a:ext cx="7560732" cy="6156960"/>
          </a:xfrm>
        </p:spPr>
        <p:txBody>
          <a:bodyPr>
            <a:normAutofit lnSpcReduction="10000"/>
          </a:bodyPr>
          <a:lstStyle/>
          <a:p>
            <a:r>
              <a:rPr lang="en-GB" dirty="0"/>
              <a:t>Teachers’ beliefs and values (comprising stereotypes and cultural beliefs) and teachers’ motivational orientations (comprising self-efficacy and enthusiasm for teaching immigrant students), amongst others, are identified as central domains influencing the teaching of culturally diverse children.</a:t>
            </a:r>
          </a:p>
          <a:p>
            <a:r>
              <a:rPr lang="en-GB" dirty="0"/>
              <a:t>Evidence suggests that teachers’ professional competence influences their perceptions of children’s behaviour problems in educational settings. Different kinds of teachers’ beliefs such as those concerning student skills and performances were linked to teachers’ perceptions, judgments, and behaviours in the classroom (Pajares, 1992). This suggests that stereotypes and multicultural beliefs are linked to teachers’ perceptions of behaviour problems in refugee children.</a:t>
            </a:r>
          </a:p>
          <a:p>
            <a:r>
              <a:rPr lang="en-GB" dirty="0"/>
              <a:t>Teachers’ professional competence was also directly linked to motivation and achievements in students. In a systematic review of 34 articles on learning problems in refugee children, Graham et al. (2016) found teacher stereotyping and low expectations to be two of the major risk factors for their students’ learning problems. </a:t>
            </a:r>
          </a:p>
          <a:p>
            <a:r>
              <a:rPr lang="en-GB" dirty="0"/>
              <a:t>Teachers’ enthusiasm was found to predict students’ interests (Keller et al., 2014) and, through instructional quality, students’ outcomes (Kunter et al., 2013).</a:t>
            </a:r>
          </a:p>
        </p:txBody>
      </p:sp>
    </p:spTree>
    <p:extLst>
      <p:ext uri="{BB962C8B-B14F-4D97-AF65-F5344CB8AC3E}">
        <p14:creationId xmlns:p14="http://schemas.microsoft.com/office/powerpoint/2010/main" val="34487901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042E-552F-DD39-4995-A4AC6AFD85B7}"/>
              </a:ext>
            </a:extLst>
          </p:cNvPr>
          <p:cNvSpPr>
            <a:spLocks noGrp="1"/>
          </p:cNvSpPr>
          <p:nvPr>
            <p:ph type="title"/>
          </p:nvPr>
        </p:nvSpPr>
        <p:spPr/>
        <p:txBody>
          <a:bodyPr/>
          <a:lstStyle/>
          <a:p>
            <a:r>
              <a:rPr lang="en-GB" dirty="0"/>
              <a:t>Stigma &amp; </a:t>
            </a:r>
            <a:br>
              <a:rPr lang="en-GB" dirty="0"/>
            </a:br>
            <a:r>
              <a:rPr lang="en-GB" dirty="0"/>
              <a:t>Self-stigma  </a:t>
            </a:r>
            <a:br>
              <a:rPr lang="en-GB" dirty="0"/>
            </a:br>
            <a:endParaRPr lang="en-GB" dirty="0"/>
          </a:p>
        </p:txBody>
      </p:sp>
      <p:sp>
        <p:nvSpPr>
          <p:cNvPr id="3" name="Content Placeholder 2">
            <a:extLst>
              <a:ext uri="{FF2B5EF4-FFF2-40B4-BE49-F238E27FC236}">
                <a16:creationId xmlns:a16="http://schemas.microsoft.com/office/drawing/2014/main" id="{A8F0D1A5-5DC1-91F8-971A-F7501033228C}"/>
              </a:ext>
            </a:extLst>
          </p:cNvPr>
          <p:cNvSpPr>
            <a:spLocks noGrp="1"/>
          </p:cNvSpPr>
          <p:nvPr>
            <p:ph idx="1"/>
          </p:nvPr>
        </p:nvSpPr>
        <p:spPr/>
        <p:txBody>
          <a:bodyPr/>
          <a:lstStyle/>
          <a:p>
            <a:r>
              <a:rPr lang="en-GB" sz="1800" dirty="0">
                <a:latin typeface="Calibri" panose="020F0502020204030204" pitchFamily="34" charset="0"/>
                <a:ea typeface="DengXian" panose="02010600030101010101" pitchFamily="2" charset="-122"/>
                <a:cs typeface="Arial" panose="020B0604020202020204" pitchFamily="34" charset="0"/>
              </a:rPr>
              <a:t>S</a:t>
            </a:r>
            <a:r>
              <a:rPr lang="en-GB" sz="1800" dirty="0">
                <a:effectLst/>
                <a:latin typeface="Calibri" panose="020F0502020204030204" pitchFamily="34" charset="0"/>
                <a:ea typeface="DengXian" panose="02010600030101010101" pitchFamily="2" charset="-122"/>
                <a:cs typeface="Arial" panose="020B0604020202020204" pitchFamily="34" charset="0"/>
              </a:rPr>
              <a:t>tigmatisation along with discrimination, can have the highest traumatising impacts on the lives of immigrants. </a:t>
            </a:r>
          </a:p>
          <a:p>
            <a:r>
              <a:rPr lang="en-GB" sz="1800" dirty="0">
                <a:effectLst/>
                <a:latin typeface="Calibri" panose="020F0502020204030204" pitchFamily="34" charset="0"/>
                <a:ea typeface="DengXian" panose="02010600030101010101" pitchFamily="2" charset="-122"/>
                <a:cs typeface="Arial" panose="020B0604020202020204" pitchFamily="34" charset="0"/>
              </a:rPr>
              <a:t>Furthermore,  stigmatisation and discrimination are closely and negatively related to the working and living conditions of immigrants and their psychosocial status in the society. </a:t>
            </a:r>
          </a:p>
          <a:p>
            <a:r>
              <a:rPr lang="en-GB" sz="1800" dirty="0">
                <a:effectLst/>
                <a:latin typeface="Calibri" panose="020F0502020204030204" pitchFamily="34" charset="0"/>
                <a:ea typeface="DengXian" panose="02010600030101010101" pitchFamily="2" charset="-122"/>
                <a:cs typeface="Arial" panose="020B0604020202020204" pitchFamily="34" charset="0"/>
              </a:rPr>
              <a:t>This could lead to a vicious cycle, lower social status causing higher discrimination and vice versa. </a:t>
            </a:r>
          </a:p>
          <a:p>
            <a:r>
              <a:rPr lang="en-GB" sz="1800" dirty="0">
                <a:effectLst/>
                <a:latin typeface="Calibri" panose="020F0502020204030204" pitchFamily="34" charset="0"/>
                <a:ea typeface="DengXian" panose="02010600030101010101" pitchFamily="2" charset="-122"/>
                <a:cs typeface="Arial" panose="020B0604020202020204" pitchFamily="34" charset="0"/>
              </a:rPr>
              <a:t>Discriminative behaviours put the immigrant in a double-bind situation: they must either reject the host society and become marginalised or accept being assimilated. </a:t>
            </a:r>
          </a:p>
          <a:p>
            <a:r>
              <a:rPr lang="en-GB" sz="1800" dirty="0">
                <a:effectLst/>
                <a:latin typeface="Calibri" panose="020F0502020204030204" pitchFamily="34" charset="0"/>
                <a:ea typeface="DengXian" panose="02010600030101010101" pitchFamily="2" charset="-122"/>
                <a:cs typeface="Arial" panose="020B0604020202020204" pitchFamily="34" charset="0"/>
              </a:rPr>
              <a:t>In other words, it creates ghettos on one side or loss of identities on the other. Neither of these alternatives leads to better mental health. </a:t>
            </a:r>
          </a:p>
          <a:p>
            <a:r>
              <a:rPr lang="en-GB" dirty="0"/>
              <a:t>And, moreover, this can bring </a:t>
            </a:r>
            <a:r>
              <a:rPr lang="en-GB"/>
              <a:t>about self-stigma.</a:t>
            </a:r>
            <a:endParaRPr lang="en-GB" dirty="0"/>
          </a:p>
        </p:txBody>
      </p:sp>
    </p:spTree>
    <p:extLst>
      <p:ext uri="{BB962C8B-B14F-4D97-AF65-F5344CB8AC3E}">
        <p14:creationId xmlns:p14="http://schemas.microsoft.com/office/powerpoint/2010/main" val="29174432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01C60-9705-CDF2-A061-125A735E359B}"/>
              </a:ext>
            </a:extLst>
          </p:cNvPr>
          <p:cNvSpPr>
            <a:spLocks noGrp="1"/>
          </p:cNvSpPr>
          <p:nvPr>
            <p:ph type="title"/>
          </p:nvPr>
        </p:nvSpPr>
        <p:spPr>
          <a:xfrm>
            <a:off x="256032" y="1143000"/>
            <a:ext cx="2834640" cy="2377440"/>
          </a:xfrm>
        </p:spPr>
        <p:txBody>
          <a:bodyPr anchor="b">
            <a:normAutofit/>
          </a:bodyPr>
          <a:lstStyle/>
          <a:p>
            <a:r>
              <a:rPr lang="en-GB" dirty="0"/>
              <a:t>Self – stigma in children and young people</a:t>
            </a:r>
          </a:p>
        </p:txBody>
      </p:sp>
      <p:sp>
        <p:nvSpPr>
          <p:cNvPr id="9" name="Text Placeholder 3">
            <a:extLst>
              <a:ext uri="{FF2B5EF4-FFF2-40B4-BE49-F238E27FC236}">
                <a16:creationId xmlns:a16="http://schemas.microsoft.com/office/drawing/2014/main" id="{70948A73-706C-EAF5-BD03-B377F3836532}"/>
              </a:ext>
            </a:extLst>
          </p:cNvPr>
          <p:cNvSpPr>
            <a:spLocks noGrp="1"/>
          </p:cNvSpPr>
          <p:nvPr>
            <p:ph type="body" sz="half" idx="2"/>
          </p:nvPr>
        </p:nvSpPr>
        <p:spPr>
          <a:xfrm>
            <a:off x="256032" y="3494176"/>
            <a:ext cx="2834640" cy="2321990"/>
          </a:xfrm>
        </p:spPr>
        <p:txBody>
          <a:bodyPr/>
          <a:lstStyle/>
          <a:p>
            <a:endParaRPr lang="en-US"/>
          </a:p>
        </p:txBody>
      </p:sp>
      <p:graphicFrame>
        <p:nvGraphicFramePr>
          <p:cNvPr id="5" name="Content Placeholder 2">
            <a:extLst>
              <a:ext uri="{FF2B5EF4-FFF2-40B4-BE49-F238E27FC236}">
                <a16:creationId xmlns:a16="http://schemas.microsoft.com/office/drawing/2014/main" id="{E81EED81-FE3F-40C2-A95E-D52C393DAE5D}"/>
              </a:ext>
            </a:extLst>
          </p:cNvPr>
          <p:cNvGraphicFramePr>
            <a:graphicFrameLocks noGrp="1"/>
          </p:cNvGraphicFramePr>
          <p:nvPr>
            <p:ph idx="1"/>
            <p:extLst>
              <p:ext uri="{D42A27DB-BD31-4B8C-83A1-F6EECF244321}">
                <p14:modId xmlns:p14="http://schemas.microsoft.com/office/powerpoint/2010/main" val="2691208849"/>
              </p:ext>
            </p:extLst>
          </p:nvPr>
        </p:nvGraphicFramePr>
        <p:xfrm>
          <a:off x="3867912" y="868680"/>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5846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FCFFA-75E9-8C62-E048-7C56729FF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2D8BD6-9768-35D5-C6BF-18FAAE5BD3CB}"/>
              </a:ext>
            </a:extLst>
          </p:cNvPr>
          <p:cNvSpPr>
            <a:spLocks noGrp="1"/>
          </p:cNvSpPr>
          <p:nvPr>
            <p:ph type="title"/>
          </p:nvPr>
        </p:nvSpPr>
        <p:spPr>
          <a:xfrm>
            <a:off x="256032" y="1143000"/>
            <a:ext cx="2834640" cy="2377440"/>
          </a:xfrm>
        </p:spPr>
        <p:txBody>
          <a:bodyPr anchor="b">
            <a:normAutofit/>
          </a:bodyPr>
          <a:lstStyle/>
          <a:p>
            <a:r>
              <a:rPr lang="en-GB" dirty="0"/>
              <a:t>Self – stigma in children and young people</a:t>
            </a:r>
          </a:p>
        </p:txBody>
      </p:sp>
      <p:sp>
        <p:nvSpPr>
          <p:cNvPr id="17" name="Text Placeholder 3">
            <a:extLst>
              <a:ext uri="{FF2B5EF4-FFF2-40B4-BE49-F238E27FC236}">
                <a16:creationId xmlns:a16="http://schemas.microsoft.com/office/drawing/2014/main" id="{220B5798-9DC8-01F4-9150-B81C53DFDE98}"/>
              </a:ext>
            </a:extLst>
          </p:cNvPr>
          <p:cNvSpPr>
            <a:spLocks noGrp="1"/>
          </p:cNvSpPr>
          <p:nvPr>
            <p:ph type="body" sz="half" idx="2"/>
          </p:nvPr>
        </p:nvSpPr>
        <p:spPr>
          <a:xfrm>
            <a:off x="256032" y="3494176"/>
            <a:ext cx="2834640" cy="2321990"/>
          </a:xfrm>
        </p:spPr>
        <p:txBody>
          <a:bodyPr/>
          <a:lstStyle/>
          <a:p>
            <a:endParaRPr lang="en-US"/>
          </a:p>
        </p:txBody>
      </p:sp>
      <p:graphicFrame>
        <p:nvGraphicFramePr>
          <p:cNvPr id="18" name="Content Placeholder 3">
            <a:extLst>
              <a:ext uri="{FF2B5EF4-FFF2-40B4-BE49-F238E27FC236}">
                <a16:creationId xmlns:a16="http://schemas.microsoft.com/office/drawing/2014/main" id="{28D989A3-DD2D-690A-E9C7-F89677C1D1F9}"/>
              </a:ext>
            </a:extLst>
          </p:cNvPr>
          <p:cNvGraphicFramePr>
            <a:graphicFrameLocks noGrp="1"/>
          </p:cNvGraphicFramePr>
          <p:nvPr>
            <p:ph idx="1"/>
            <p:extLst>
              <p:ext uri="{D42A27DB-BD31-4B8C-83A1-F6EECF244321}">
                <p14:modId xmlns:p14="http://schemas.microsoft.com/office/powerpoint/2010/main" val="2697466507"/>
              </p:ext>
            </p:extLst>
          </p:nvPr>
        </p:nvGraphicFramePr>
        <p:xfrm>
          <a:off x="3867912" y="868680"/>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95334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55E76-76F2-0447-75C6-C842AE11E4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015A58-01E7-E610-617B-D2999308E192}"/>
              </a:ext>
            </a:extLst>
          </p:cNvPr>
          <p:cNvSpPr>
            <a:spLocks noGrp="1"/>
          </p:cNvSpPr>
          <p:nvPr>
            <p:ph type="title"/>
          </p:nvPr>
        </p:nvSpPr>
        <p:spPr>
          <a:xfrm>
            <a:off x="256032" y="1143000"/>
            <a:ext cx="2834640" cy="2377440"/>
          </a:xfrm>
        </p:spPr>
        <p:txBody>
          <a:bodyPr anchor="b">
            <a:normAutofit/>
          </a:bodyPr>
          <a:lstStyle/>
          <a:p>
            <a:r>
              <a:rPr lang="en-GB" dirty="0"/>
              <a:t>Self – stigma in children and young people</a:t>
            </a:r>
          </a:p>
        </p:txBody>
      </p:sp>
      <p:sp>
        <p:nvSpPr>
          <p:cNvPr id="23" name="Text Placeholder 3">
            <a:extLst>
              <a:ext uri="{FF2B5EF4-FFF2-40B4-BE49-F238E27FC236}">
                <a16:creationId xmlns:a16="http://schemas.microsoft.com/office/drawing/2014/main" id="{A65D1420-5706-EA0C-0123-F207C52DAEBD}"/>
              </a:ext>
            </a:extLst>
          </p:cNvPr>
          <p:cNvSpPr>
            <a:spLocks noGrp="1"/>
          </p:cNvSpPr>
          <p:nvPr>
            <p:ph type="body" sz="half" idx="2"/>
          </p:nvPr>
        </p:nvSpPr>
        <p:spPr>
          <a:xfrm>
            <a:off x="256032" y="3494176"/>
            <a:ext cx="2834640" cy="2321990"/>
          </a:xfrm>
        </p:spPr>
        <p:txBody>
          <a:bodyPr/>
          <a:lstStyle/>
          <a:p>
            <a:endParaRPr lang="en-US"/>
          </a:p>
        </p:txBody>
      </p:sp>
      <p:graphicFrame>
        <p:nvGraphicFramePr>
          <p:cNvPr id="19" name="Content Placeholder 6">
            <a:extLst>
              <a:ext uri="{FF2B5EF4-FFF2-40B4-BE49-F238E27FC236}">
                <a16:creationId xmlns:a16="http://schemas.microsoft.com/office/drawing/2014/main" id="{DC8DE78C-3768-6F64-A820-A691F363CD74}"/>
              </a:ext>
            </a:extLst>
          </p:cNvPr>
          <p:cNvGraphicFramePr>
            <a:graphicFrameLocks noGrp="1"/>
          </p:cNvGraphicFramePr>
          <p:nvPr>
            <p:ph idx="1"/>
            <p:extLst>
              <p:ext uri="{D42A27DB-BD31-4B8C-83A1-F6EECF244321}">
                <p14:modId xmlns:p14="http://schemas.microsoft.com/office/powerpoint/2010/main" val="2080415947"/>
              </p:ext>
            </p:extLst>
          </p:nvPr>
        </p:nvGraphicFramePr>
        <p:xfrm>
          <a:off x="3718560" y="508000"/>
          <a:ext cx="8117840" cy="6075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14334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13E8B-2EC2-DDAE-1976-85DB73FF2D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64022D-9255-26BC-F998-7A1C31F73EDF}"/>
              </a:ext>
            </a:extLst>
          </p:cNvPr>
          <p:cNvSpPr>
            <a:spLocks noGrp="1"/>
          </p:cNvSpPr>
          <p:nvPr>
            <p:ph type="title"/>
          </p:nvPr>
        </p:nvSpPr>
        <p:spPr>
          <a:xfrm>
            <a:off x="256032" y="1143000"/>
            <a:ext cx="2834640" cy="2377440"/>
          </a:xfrm>
        </p:spPr>
        <p:txBody>
          <a:bodyPr anchor="b">
            <a:normAutofit/>
          </a:bodyPr>
          <a:lstStyle/>
          <a:p>
            <a:r>
              <a:rPr lang="en-GB" dirty="0"/>
              <a:t>Self – stigma in children and young people</a:t>
            </a:r>
          </a:p>
        </p:txBody>
      </p:sp>
      <p:sp>
        <p:nvSpPr>
          <p:cNvPr id="29" name="Text Placeholder 3">
            <a:extLst>
              <a:ext uri="{FF2B5EF4-FFF2-40B4-BE49-F238E27FC236}">
                <a16:creationId xmlns:a16="http://schemas.microsoft.com/office/drawing/2014/main" id="{7FFC5954-5E0E-C923-68E1-9B80AD5834BB}"/>
              </a:ext>
            </a:extLst>
          </p:cNvPr>
          <p:cNvSpPr>
            <a:spLocks noGrp="1"/>
          </p:cNvSpPr>
          <p:nvPr>
            <p:ph type="body" sz="half" idx="2"/>
          </p:nvPr>
        </p:nvSpPr>
        <p:spPr>
          <a:xfrm>
            <a:off x="256032" y="3494176"/>
            <a:ext cx="2834640" cy="2321990"/>
          </a:xfrm>
        </p:spPr>
        <p:txBody>
          <a:bodyPr/>
          <a:lstStyle/>
          <a:p>
            <a:endParaRPr lang="en-US"/>
          </a:p>
        </p:txBody>
      </p:sp>
      <p:graphicFrame>
        <p:nvGraphicFramePr>
          <p:cNvPr id="25" name="Content Placeholder 3">
            <a:extLst>
              <a:ext uri="{FF2B5EF4-FFF2-40B4-BE49-F238E27FC236}">
                <a16:creationId xmlns:a16="http://schemas.microsoft.com/office/drawing/2014/main" id="{681FF87F-A58A-32A9-8485-90E2E94FD6DB}"/>
              </a:ext>
            </a:extLst>
          </p:cNvPr>
          <p:cNvGraphicFramePr>
            <a:graphicFrameLocks noGrp="1"/>
          </p:cNvGraphicFramePr>
          <p:nvPr>
            <p:ph idx="1"/>
            <p:extLst>
              <p:ext uri="{D42A27DB-BD31-4B8C-83A1-F6EECF244321}">
                <p14:modId xmlns:p14="http://schemas.microsoft.com/office/powerpoint/2010/main" val="4044468747"/>
              </p:ext>
            </p:extLst>
          </p:nvPr>
        </p:nvGraphicFramePr>
        <p:xfrm>
          <a:off x="3718560" y="375920"/>
          <a:ext cx="8036560" cy="6177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69251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415B4-AAB7-775A-CB52-081C53CF3279}"/>
              </a:ext>
            </a:extLst>
          </p:cNvPr>
          <p:cNvSpPr>
            <a:spLocks noGrp="1"/>
          </p:cNvSpPr>
          <p:nvPr>
            <p:ph type="title"/>
          </p:nvPr>
        </p:nvSpPr>
        <p:spPr/>
        <p:txBody>
          <a:bodyPr/>
          <a:lstStyle/>
          <a:p>
            <a:r>
              <a:rPr lang="en-GB" dirty="0" err="1"/>
              <a:t>Dehumanisa-tion</a:t>
            </a:r>
            <a:r>
              <a:rPr lang="en-GB" dirty="0"/>
              <a:t> </a:t>
            </a:r>
          </a:p>
        </p:txBody>
      </p:sp>
      <p:sp>
        <p:nvSpPr>
          <p:cNvPr id="3" name="Content Placeholder 2">
            <a:extLst>
              <a:ext uri="{FF2B5EF4-FFF2-40B4-BE49-F238E27FC236}">
                <a16:creationId xmlns:a16="http://schemas.microsoft.com/office/drawing/2014/main" id="{FC27C2A9-0B71-BA60-003A-FDC4F508352F}"/>
              </a:ext>
            </a:extLst>
          </p:cNvPr>
          <p:cNvSpPr>
            <a:spLocks noGrp="1"/>
          </p:cNvSpPr>
          <p:nvPr>
            <p:ph idx="1"/>
          </p:nvPr>
        </p:nvSpPr>
        <p:spPr/>
        <p:txBody>
          <a:bodyPr/>
          <a:lstStyle/>
          <a:p>
            <a:r>
              <a:rPr lang="en-GB" b="0" i="0" dirty="0">
                <a:solidFill>
                  <a:srgbClr val="333333"/>
                </a:solidFill>
                <a:effectLst/>
                <a:latin typeface="Source Sans Pro" panose="020B0503030403020204" pitchFamily="34" charset="0"/>
              </a:rPr>
              <a:t>Dehumanisation involves the denial of full humanness to others and their removal from the human species (e.g. </a:t>
            </a:r>
            <a:r>
              <a:rPr lang="en-GB" b="1" i="0" u="none" strike="noStrike" dirty="0">
                <a:solidFill>
                  <a:srgbClr val="0070C0"/>
                </a:solidFill>
                <a:effectLst/>
                <a:latin typeface="Source Sans Pro" panose="020B0503030403020204" pitchFamily="34" charset="0"/>
                <a:hlinkClick r:id="rId2">
                  <a:extLst>
                    <a:ext uri="{A12FA001-AC4F-418D-AE19-62706E023703}">
                      <ahyp:hlinkClr xmlns:ahyp="http://schemas.microsoft.com/office/drawing/2018/hyperlinkcolor" val="tx"/>
                    </a:ext>
                  </a:extLst>
                </a:hlinkClick>
              </a:rPr>
              <a:t>Haslam 2006</a:t>
            </a:r>
            <a:r>
              <a:rPr lang="en-GB" b="0" i="0" dirty="0">
                <a:solidFill>
                  <a:srgbClr val="333333"/>
                </a:solidFill>
                <a:effectLst/>
                <a:latin typeface="Source Sans Pro" panose="020B0503030403020204" pitchFamily="34" charset="0"/>
              </a:rPr>
              <a:t>)</a:t>
            </a:r>
          </a:p>
          <a:p>
            <a:r>
              <a:rPr lang="en-GB" b="0" i="0" dirty="0">
                <a:solidFill>
                  <a:srgbClr val="333333"/>
                </a:solidFill>
                <a:effectLst/>
                <a:latin typeface="Source Sans Pro" panose="020B0503030403020204" pitchFamily="34" charset="0"/>
              </a:rPr>
              <a:t>Across nine studies conducted with EU nationals and residents, </a:t>
            </a:r>
            <a:r>
              <a:rPr lang="en-GB" b="1" i="0" u="none" strike="noStrike" dirty="0">
                <a:solidFill>
                  <a:srgbClr val="0070C0"/>
                </a:solidFill>
                <a:effectLst/>
                <a:latin typeface="Source Sans Pro" panose="020B0503030403020204" pitchFamily="34" charset="0"/>
                <a:hlinkClick r:id="rId3">
                  <a:extLst>
                    <a:ext uri="{A12FA001-AC4F-418D-AE19-62706E023703}">
                      <ahyp:hlinkClr xmlns:ahyp="http://schemas.microsoft.com/office/drawing/2018/hyperlinkcolor" val="tx"/>
                    </a:ext>
                  </a:extLst>
                </a:hlinkClick>
              </a:rPr>
              <a:t>Azevedo et al. (2019)</a:t>
            </a:r>
            <a:r>
              <a:rPr lang="en-GB" b="0" i="0" dirty="0">
                <a:solidFill>
                  <a:srgbClr val="0070C0"/>
                </a:solidFill>
                <a:effectLst/>
                <a:latin typeface="Source Sans Pro" panose="020B0503030403020204" pitchFamily="34" charset="0"/>
              </a:rPr>
              <a:t> </a:t>
            </a:r>
            <a:r>
              <a:rPr lang="en-GB" b="0" i="0" dirty="0">
                <a:solidFill>
                  <a:srgbClr val="333333"/>
                </a:solidFill>
                <a:effectLst/>
                <a:latin typeface="Source Sans Pro" panose="020B0503030403020204" pitchFamily="34" charset="0"/>
              </a:rPr>
              <a:t>find that when participants were presented with visual depictions of refugees in large groups without recognizable facial features, they were especially likely to dehumanize refugees. This effect was particularly strong when the refugees were depicted in a sea context. </a:t>
            </a:r>
          </a:p>
          <a:p>
            <a:r>
              <a:rPr lang="en-GB" b="1" i="0" u="none" strike="noStrike" dirty="0">
                <a:solidFill>
                  <a:srgbClr val="0070C0"/>
                </a:solidFill>
                <a:effectLst/>
                <a:latin typeface="Source Sans Pro" panose="020B0503030403020204" pitchFamily="34" charset="0"/>
                <a:hlinkClick r:id="rId4">
                  <a:extLst>
                    <a:ext uri="{A12FA001-AC4F-418D-AE19-62706E023703}">
                      <ahyp:hlinkClr xmlns:ahyp="http://schemas.microsoft.com/office/drawing/2018/hyperlinkcolor" val="tx"/>
                    </a:ext>
                  </a:extLst>
                </a:hlinkClick>
              </a:rPr>
              <a:t>Esses et al. (2013</a:t>
            </a:r>
            <a:r>
              <a:rPr lang="en-GB" b="0" i="0" dirty="0">
                <a:solidFill>
                  <a:srgbClr val="0070C0"/>
                </a:solidFill>
                <a:effectLst/>
                <a:latin typeface="Source Sans Pro" panose="020B0503030403020204" pitchFamily="34" charset="0"/>
              </a:rPr>
              <a:t>, </a:t>
            </a:r>
            <a:r>
              <a:rPr lang="en-GB" b="1" i="0" u="none" strike="noStrike" dirty="0">
                <a:solidFill>
                  <a:srgbClr val="0070C0"/>
                </a:solidFill>
                <a:effectLst/>
                <a:latin typeface="Source Sans Pro" panose="020B0503030403020204" pitchFamily="34" charset="0"/>
                <a:hlinkClick r:id="rId5">
                  <a:extLst>
                    <a:ext uri="{A12FA001-AC4F-418D-AE19-62706E023703}">
                      <ahyp:hlinkClr xmlns:ahyp="http://schemas.microsoft.com/office/drawing/2018/hyperlinkcolor" val="tx"/>
                    </a:ext>
                  </a:extLst>
                </a:hlinkClick>
              </a:rPr>
              <a:t>2011)</a:t>
            </a:r>
            <a:r>
              <a:rPr lang="en-GB" b="0" i="0" dirty="0">
                <a:solidFill>
                  <a:srgbClr val="0070C0"/>
                </a:solidFill>
                <a:effectLst/>
                <a:latin typeface="Source Sans Pro" panose="020B0503030403020204" pitchFamily="34" charset="0"/>
              </a:rPr>
              <a:t> </a:t>
            </a:r>
            <a:r>
              <a:rPr lang="en-GB" b="0" i="0" dirty="0">
                <a:solidFill>
                  <a:srgbClr val="333333"/>
                </a:solidFill>
                <a:effectLst/>
                <a:latin typeface="Source Sans Pro" panose="020B0503030403020204" pitchFamily="34" charset="0"/>
              </a:rPr>
              <a:t>examine individuals’ explicit and implicit dehumanization of refugees after reading media accounts portraying refugees as bogus asylum seekers or as terrorists seeking to enter Canada illicitly. They find that in both cases, such depictions led to the dehumanization of the refugees in question and of refugees in general.</a:t>
            </a:r>
            <a:endParaRPr lang="en-GB" dirty="0"/>
          </a:p>
        </p:txBody>
      </p:sp>
    </p:spTree>
    <p:extLst>
      <p:ext uri="{BB962C8B-B14F-4D97-AF65-F5344CB8AC3E}">
        <p14:creationId xmlns:p14="http://schemas.microsoft.com/office/powerpoint/2010/main" val="37424900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28AA2-4FB0-688F-AE78-9BA0757E2010}"/>
              </a:ext>
            </a:extLst>
          </p:cNvPr>
          <p:cNvSpPr>
            <a:spLocks noGrp="1"/>
          </p:cNvSpPr>
          <p:nvPr>
            <p:ph type="title"/>
          </p:nvPr>
        </p:nvSpPr>
        <p:spPr/>
        <p:txBody>
          <a:bodyPr/>
          <a:lstStyle/>
          <a:p>
            <a:r>
              <a:rPr lang="en-GB" dirty="0"/>
              <a:t>Psychologists and People Seeking Sanctuary (PSS).</a:t>
            </a:r>
          </a:p>
        </p:txBody>
      </p:sp>
      <p:sp>
        <p:nvSpPr>
          <p:cNvPr id="3" name="Content Placeholder 2">
            <a:extLst>
              <a:ext uri="{FF2B5EF4-FFF2-40B4-BE49-F238E27FC236}">
                <a16:creationId xmlns:a16="http://schemas.microsoft.com/office/drawing/2014/main" id="{9450CFB1-2894-B4BA-DB4B-6681C8EED312}"/>
              </a:ext>
            </a:extLst>
          </p:cNvPr>
          <p:cNvSpPr>
            <a:spLocks noGrp="1"/>
          </p:cNvSpPr>
          <p:nvPr>
            <p:ph idx="1"/>
          </p:nvPr>
        </p:nvSpPr>
        <p:spPr/>
        <p:txBody>
          <a:bodyPr/>
          <a:lstStyle/>
          <a:p>
            <a:r>
              <a:rPr lang="en-GB" sz="2400" dirty="0"/>
              <a:t>Guidelines for psychologists working with refugees and asylum seekers in the UK (BPS, 2018)</a:t>
            </a:r>
          </a:p>
          <a:p>
            <a:endParaRPr lang="en-GB" sz="2400" dirty="0"/>
          </a:p>
          <a:p>
            <a:pPr lvl="1"/>
            <a:r>
              <a:rPr lang="en-GB" sz="2000" dirty="0"/>
              <a:t>Guidance put together by a BPS task force</a:t>
            </a:r>
          </a:p>
          <a:p>
            <a:pPr lvl="1"/>
            <a:r>
              <a:rPr lang="en-GB" sz="2000" dirty="0"/>
              <a:t>For use with practitioners and for government information</a:t>
            </a:r>
          </a:p>
          <a:p>
            <a:endParaRPr lang="en-GB" dirty="0"/>
          </a:p>
        </p:txBody>
      </p:sp>
      <p:sp>
        <p:nvSpPr>
          <p:cNvPr id="4" name="Text Placeholder 3">
            <a:extLst>
              <a:ext uri="{FF2B5EF4-FFF2-40B4-BE49-F238E27FC236}">
                <a16:creationId xmlns:a16="http://schemas.microsoft.com/office/drawing/2014/main" id="{9387D859-CF85-6A33-54A2-A5DB6FAC9D07}"/>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6485953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2CEF-A33F-7A7E-4ADA-9EF619E23527}"/>
              </a:ext>
            </a:extLst>
          </p:cNvPr>
          <p:cNvSpPr>
            <a:spLocks noGrp="1"/>
          </p:cNvSpPr>
          <p:nvPr>
            <p:ph type="title"/>
          </p:nvPr>
        </p:nvSpPr>
        <p:spPr/>
        <p:txBody>
          <a:bodyPr/>
          <a:lstStyle/>
          <a:p>
            <a:r>
              <a:rPr lang="en-GB" dirty="0"/>
              <a:t>Psychologists and PSS.</a:t>
            </a:r>
          </a:p>
        </p:txBody>
      </p:sp>
      <p:sp>
        <p:nvSpPr>
          <p:cNvPr id="3" name="Content Placeholder 2">
            <a:extLst>
              <a:ext uri="{FF2B5EF4-FFF2-40B4-BE49-F238E27FC236}">
                <a16:creationId xmlns:a16="http://schemas.microsoft.com/office/drawing/2014/main" id="{72532BEE-4C7E-76AB-9FD2-F117D5A336EA}"/>
              </a:ext>
            </a:extLst>
          </p:cNvPr>
          <p:cNvSpPr>
            <a:spLocks noGrp="1"/>
          </p:cNvSpPr>
          <p:nvPr>
            <p:ph idx="1"/>
          </p:nvPr>
        </p:nvSpPr>
        <p:spPr/>
        <p:txBody>
          <a:bodyPr>
            <a:normAutofit lnSpcReduction="10000"/>
          </a:bodyPr>
          <a:lstStyle/>
          <a:p>
            <a:r>
              <a:rPr lang="en-GB" dirty="0"/>
              <a:t>‘Asylum seekers may assume that you are familiar with the politics and the human rights record of their country of origin. This may mean that they do not immediately disclose their experiences of human rights abuses, including torture, and you may need to ask about this, when appropriate. You may find it helpful to be aware of this context, as it is highly likely to impact on refugees’ and asylum seekers’ states of mind, and their sense of wellbeing and safety’ (BPS, 2018, p.5).</a:t>
            </a:r>
          </a:p>
          <a:p>
            <a:endParaRPr lang="en-GB" dirty="0"/>
          </a:p>
          <a:p>
            <a:r>
              <a:rPr lang="en-GB" dirty="0"/>
              <a:t>‘Someone who has to seek asylum in another country is likely to encounter multiple losses – loss of home, culture, family, profession, language and friends as well as their plans for the future. Getting to the country may involve trauma’ (BPS, 2018, p.6).</a:t>
            </a:r>
          </a:p>
          <a:p>
            <a:endParaRPr lang="en-GB" dirty="0"/>
          </a:p>
          <a:p>
            <a:r>
              <a:rPr lang="en-GB" dirty="0"/>
              <a:t>‘Families are often split up and the journey is frequently fraught with risk and numerous dangers including arrest, theft, kidnap and sexual violence’ (BPS, 2018, p.6). </a:t>
            </a:r>
          </a:p>
        </p:txBody>
      </p:sp>
      <p:sp>
        <p:nvSpPr>
          <p:cNvPr id="4" name="Text Placeholder 3">
            <a:extLst>
              <a:ext uri="{FF2B5EF4-FFF2-40B4-BE49-F238E27FC236}">
                <a16:creationId xmlns:a16="http://schemas.microsoft.com/office/drawing/2014/main" id="{D4151585-9346-D3C7-139F-FE5D864BED1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7514190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A4DF9-05F7-E1A2-8F2F-9C21EC99B3F1}"/>
              </a:ext>
            </a:extLst>
          </p:cNvPr>
          <p:cNvSpPr>
            <a:spLocks noGrp="1"/>
          </p:cNvSpPr>
          <p:nvPr>
            <p:ph type="title"/>
          </p:nvPr>
        </p:nvSpPr>
        <p:spPr/>
        <p:txBody>
          <a:bodyPr/>
          <a:lstStyle/>
          <a:p>
            <a:r>
              <a:rPr lang="en-GB" dirty="0"/>
              <a:t>Support and guidance – Welsh Government</a:t>
            </a:r>
          </a:p>
        </p:txBody>
      </p:sp>
      <p:sp>
        <p:nvSpPr>
          <p:cNvPr id="3" name="Content Placeholder 2">
            <a:extLst>
              <a:ext uri="{FF2B5EF4-FFF2-40B4-BE49-F238E27FC236}">
                <a16:creationId xmlns:a16="http://schemas.microsoft.com/office/drawing/2014/main" id="{1B3761A8-33A9-6510-5C27-42BE1C821B17}"/>
              </a:ext>
            </a:extLst>
          </p:cNvPr>
          <p:cNvSpPr>
            <a:spLocks noGrp="1"/>
          </p:cNvSpPr>
          <p:nvPr>
            <p:ph idx="1"/>
          </p:nvPr>
        </p:nvSpPr>
        <p:spPr/>
        <p:txBody>
          <a:bodyPr>
            <a:normAutofit fontScale="92500" lnSpcReduction="20000"/>
          </a:bodyPr>
          <a:lstStyle/>
          <a:p>
            <a:r>
              <a:rPr lang="en-GB" dirty="0"/>
              <a:t>Different cultures will have and hold different perspectives on health and illness. They have different experiences and perspectives which impacts on this. </a:t>
            </a:r>
          </a:p>
          <a:p>
            <a:r>
              <a:rPr lang="en-GB" dirty="0"/>
              <a:t>Health problems they may experience are not necessarily different from that of the indigenous population, but their problems may be expressed in ways that reflect their cultural background which may be different. </a:t>
            </a:r>
          </a:p>
          <a:p>
            <a:r>
              <a:rPr lang="en-GB" dirty="0"/>
              <a:t>For instance, mental health issues may be considered taboo, the concept is little understood or the language they speak may not include words for conditions such as depression or post-traumatic stress disorder (PTSD). </a:t>
            </a:r>
          </a:p>
          <a:p>
            <a:r>
              <a:rPr lang="en-GB" dirty="0"/>
              <a:t>However, there are some issues, such as the impact of torture and violence experienced or witnessed, which may be new to services.</a:t>
            </a:r>
          </a:p>
          <a:p>
            <a:r>
              <a:rPr lang="en-GB" dirty="0"/>
              <a:t> Many PSS want help and support but do not want to be medicalised. There is therefore a need for more talking therapies, with interpretation where necessary, particularly in relation to PTSD. </a:t>
            </a:r>
          </a:p>
          <a:p>
            <a:r>
              <a:rPr lang="en-GB" dirty="0"/>
              <a:t>There is also a level of social stigma around mental health issues. However, this in itself should not be a reason for not ensuring the availability of professional, high-quality and culturally-appropriate treatment. </a:t>
            </a:r>
          </a:p>
        </p:txBody>
      </p:sp>
    </p:spTree>
    <p:extLst>
      <p:ext uri="{BB962C8B-B14F-4D97-AF65-F5344CB8AC3E}">
        <p14:creationId xmlns:p14="http://schemas.microsoft.com/office/powerpoint/2010/main" val="16879535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8D5F6-2D1E-C284-381A-182C03DD8DC9}"/>
              </a:ext>
            </a:extLst>
          </p:cNvPr>
          <p:cNvSpPr>
            <a:spLocks noGrp="1"/>
          </p:cNvSpPr>
          <p:nvPr>
            <p:ph type="title"/>
          </p:nvPr>
        </p:nvSpPr>
        <p:spPr>
          <a:xfrm>
            <a:off x="256032" y="1143000"/>
            <a:ext cx="2834640" cy="2377440"/>
          </a:xfrm>
        </p:spPr>
        <p:txBody>
          <a:bodyPr anchor="b">
            <a:normAutofit/>
          </a:bodyPr>
          <a:lstStyle/>
          <a:p>
            <a:r>
              <a:rPr lang="en-GB" dirty="0"/>
              <a:t>Task four:</a:t>
            </a:r>
          </a:p>
        </p:txBody>
      </p:sp>
      <p:sp>
        <p:nvSpPr>
          <p:cNvPr id="9" name="Text Placeholder 3">
            <a:extLst>
              <a:ext uri="{FF2B5EF4-FFF2-40B4-BE49-F238E27FC236}">
                <a16:creationId xmlns:a16="http://schemas.microsoft.com/office/drawing/2014/main" id="{7CC85C01-AF59-C5DD-DA9C-4108F0BFEBD5}"/>
              </a:ext>
            </a:extLst>
          </p:cNvPr>
          <p:cNvSpPr>
            <a:spLocks noGrp="1"/>
          </p:cNvSpPr>
          <p:nvPr>
            <p:ph type="body" sz="half" idx="2"/>
          </p:nvPr>
        </p:nvSpPr>
        <p:spPr>
          <a:xfrm>
            <a:off x="256032" y="3494176"/>
            <a:ext cx="2834640" cy="2321990"/>
          </a:xfrm>
        </p:spPr>
        <p:txBody>
          <a:bodyPr/>
          <a:lstStyle/>
          <a:p>
            <a:endParaRPr lang="en-US"/>
          </a:p>
        </p:txBody>
      </p:sp>
      <p:graphicFrame>
        <p:nvGraphicFramePr>
          <p:cNvPr id="5" name="Content Placeholder 2">
            <a:extLst>
              <a:ext uri="{FF2B5EF4-FFF2-40B4-BE49-F238E27FC236}">
                <a16:creationId xmlns:a16="http://schemas.microsoft.com/office/drawing/2014/main" id="{5776A40B-2CCF-E261-A147-32C9CF7E29AB}"/>
              </a:ext>
            </a:extLst>
          </p:cNvPr>
          <p:cNvGraphicFramePr>
            <a:graphicFrameLocks noGrp="1"/>
          </p:cNvGraphicFramePr>
          <p:nvPr>
            <p:ph idx="1"/>
            <p:extLst>
              <p:ext uri="{D42A27DB-BD31-4B8C-83A1-F6EECF244321}">
                <p14:modId xmlns:p14="http://schemas.microsoft.com/office/powerpoint/2010/main" val="2824680777"/>
              </p:ext>
            </p:extLst>
          </p:nvPr>
        </p:nvGraphicFramePr>
        <p:xfrm>
          <a:off x="3867912" y="868680"/>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204801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Office_36807680_TF00804820.potx" id="{F1252CA1-CDE9-42D7-B95E-7B176FB2DC60}" vid="{61761AF7-3E5E-4562-943A-4FDBA285BE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EA0254-3646-4633-AE89-92733C2D6975}">
  <ds:schemaRefs>
    <ds:schemaRef ds:uri="http://schemas.microsoft.com/sharepoint/v3/contenttype/forms"/>
  </ds:schemaRefs>
</ds:datastoreItem>
</file>

<file path=customXml/itemProps2.xml><?xml version="1.0" encoding="utf-8"?>
<ds:datastoreItem xmlns:ds="http://schemas.openxmlformats.org/officeDocument/2006/customXml" ds:itemID="{D5A9C098-A058-4A59-AA77-E2402053F60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BD8AF61-0EFE-4B67-AC63-165AA360F9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Frame design</Template>
  <TotalTime>0</TotalTime>
  <Words>6942</Words>
  <Application>Microsoft Office PowerPoint</Application>
  <PresentationFormat>Widescreen</PresentationFormat>
  <Paragraphs>277</Paragraphs>
  <Slides>55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Calibri</vt:lpstr>
      <vt:lpstr>Corbel</vt:lpstr>
      <vt:lpstr>Source Sans Pro</vt:lpstr>
      <vt:lpstr>Wingdings 2</vt:lpstr>
      <vt:lpstr>Frame</vt:lpstr>
      <vt:lpstr>Exploring the mental health crisis in refugees and asylum seekers</vt:lpstr>
      <vt:lpstr>What is an Asylum Seeker?</vt:lpstr>
      <vt:lpstr>What is a Refugee?</vt:lpstr>
      <vt:lpstr>What is meant by the term Migrant?</vt:lpstr>
      <vt:lpstr>What is Statelessness?</vt:lpstr>
      <vt:lpstr>Refugee Status</vt:lpstr>
      <vt:lpstr>Torture Status</vt:lpstr>
      <vt:lpstr>A person who is `Trafficked`</vt:lpstr>
      <vt:lpstr>Some other important terms to be familiar with:</vt:lpstr>
      <vt:lpstr>Pre-migration</vt:lpstr>
      <vt:lpstr>Facts and figures</vt:lpstr>
      <vt:lpstr>Mental Health and PSS</vt:lpstr>
      <vt:lpstr>The effects of war on children and young people</vt:lpstr>
      <vt:lpstr>The effects of war on children and young people</vt:lpstr>
      <vt:lpstr>The effects of war on children and young people</vt:lpstr>
      <vt:lpstr>Further reading</vt:lpstr>
      <vt:lpstr>Task one:</vt:lpstr>
      <vt:lpstr>Migration, travel and transit</vt:lpstr>
      <vt:lpstr>Quote: </vt:lpstr>
      <vt:lpstr>The risks people take</vt:lpstr>
      <vt:lpstr>Children and young people</vt:lpstr>
      <vt:lpstr>At a glance: the risks they face</vt:lpstr>
      <vt:lpstr>Further reading</vt:lpstr>
      <vt:lpstr>Task two:</vt:lpstr>
      <vt:lpstr>Task three: Syrian Journey: What would you take with you? - BBC News </vt:lpstr>
      <vt:lpstr>Post migration</vt:lpstr>
      <vt:lpstr>Post migration – psychological effects</vt:lpstr>
      <vt:lpstr>Life in limbo – living with uncertainty</vt:lpstr>
      <vt:lpstr>Lack of access to Mental Health services</vt:lpstr>
      <vt:lpstr>Barriers</vt:lpstr>
      <vt:lpstr>Post – migration and the experiences of children</vt:lpstr>
      <vt:lpstr>Post – migration and the experiences of children</vt:lpstr>
      <vt:lpstr>Stigma</vt:lpstr>
      <vt:lpstr>What stigma will children and young people face?</vt:lpstr>
      <vt:lpstr>Further reading</vt:lpstr>
      <vt:lpstr>Integration and settlement</vt:lpstr>
      <vt:lpstr>Stereotyping, prejudice and discrimination</vt:lpstr>
      <vt:lpstr>Stereotyping</vt:lpstr>
      <vt:lpstr>Experiencing discrimination</vt:lpstr>
      <vt:lpstr>Research on prejudice and discrimination</vt:lpstr>
      <vt:lpstr>Discrimination -  </vt:lpstr>
      <vt:lpstr>Stereotyping and discrimination within the  child refugee population – one example</vt:lpstr>
      <vt:lpstr>Stereotyping and discrimination within the  child refugee population – one example</vt:lpstr>
      <vt:lpstr>Stereotyping and discrimination within the  child refugee population – another example</vt:lpstr>
      <vt:lpstr>Stereotyping and discrimination within the  child refugee population – another example</vt:lpstr>
      <vt:lpstr>Stigma &amp;  Self-stigma   </vt:lpstr>
      <vt:lpstr>Self – stigma in children and young people</vt:lpstr>
      <vt:lpstr>Self – stigma in children and young people</vt:lpstr>
      <vt:lpstr>Self – stigma in children and young people</vt:lpstr>
      <vt:lpstr>Self – stigma in children and young people</vt:lpstr>
      <vt:lpstr>Dehumanisa-tion </vt:lpstr>
      <vt:lpstr>Psychologists and People Seeking Sanctuary (PSS).</vt:lpstr>
      <vt:lpstr>Psychologists and PSS.</vt:lpstr>
      <vt:lpstr>Support and guidance – Welsh Government</vt:lpstr>
      <vt:lpstr>Task four: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2</cp:revision>
  <dcterms:created xsi:type="dcterms:W3CDTF">2024-09-05T13:29:52Z</dcterms:created>
  <dcterms:modified xsi:type="dcterms:W3CDTF">2025-01-10T12:50:48Z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