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68" r:id="rId4"/>
    <p:sldId id="269" r:id="rId5"/>
    <p:sldId id="265" r:id="rId6"/>
    <p:sldId id="271" r:id="rId7"/>
    <p:sldId id="272" r:id="rId8"/>
    <p:sldId id="273" r:id="rId9"/>
    <p:sldId id="267" r:id="rId10"/>
    <p:sldId id="270" r:id="rId11"/>
    <p:sldId id="262" r:id="rId12"/>
    <p:sldId id="274" r:id="rId13"/>
    <p:sldId id="263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A9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96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style val="48"/>
  <c:chart>
    <c:title>
      <c:tx>
        <c:rich>
          <a:bodyPr/>
          <a:lstStyle/>
          <a:p>
            <a:pPr>
              <a:defRPr/>
            </a:pPr>
            <a:r>
              <a:rPr lang="en-US" sz="2160" b="1" i="0" u="none" strike="noStrike" baseline="0" dirty="0" smtClean="0"/>
              <a:t>1062 astrologers were asked if they believed that f</a:t>
            </a:r>
            <a:r>
              <a:rPr lang="en-US" dirty="0" smtClean="0"/>
              <a:t>ate </a:t>
            </a:r>
            <a:r>
              <a:rPr lang="en-US" dirty="0"/>
              <a:t>comes from emerging </a:t>
            </a:r>
            <a:r>
              <a:rPr lang="en-US" dirty="0" smtClean="0"/>
              <a:t>patterns  </a:t>
            </a:r>
            <a:r>
              <a:rPr lang="en-US" dirty="0"/>
              <a:t>– divine or </a:t>
            </a:r>
            <a:r>
              <a:rPr lang="en-US" dirty="0" smtClean="0"/>
              <a:t>otherwise.</a:t>
            </a:r>
            <a:r>
              <a:rPr lang="en-US" baseline="0" dirty="0" smtClean="0"/>
              <a:t> </a:t>
            </a:r>
            <a:endParaRPr lang="en-US" dirty="0"/>
          </a:p>
        </c:rich>
      </c:tx>
      <c:layout>
        <c:manualLayout>
          <c:xMode val="edge"/>
          <c:yMode val="edge"/>
          <c:x val="0.10715333323749013"/>
          <c:y val="2.5345012667283154E-3"/>
        </c:manualLayout>
      </c:layout>
    </c:title>
    <c:plotArea>
      <c:layout>
        <c:manualLayout>
          <c:layoutTarget val="inner"/>
          <c:xMode val="edge"/>
          <c:yMode val="edge"/>
          <c:x val="0.10742799968422184"/>
          <c:y val="0.1796802822027492"/>
          <c:w val="0.74695943739030102"/>
          <c:h val="0.46157360959696608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Number</c:v>
                </c:pt>
              </c:strCache>
            </c:strRef>
          </c:tx>
          <c:cat>
            <c:strRef>
              <c:f>Sheet1!$A$2:$A$9</c:f>
              <c:strCache>
                <c:ptCount val="7"/>
                <c:pt idx="0">
                  <c:v>Total </c:v>
                </c:pt>
                <c:pt idx="1">
                  <c:v>Strong</c:v>
                </c:pt>
                <c:pt idx="2">
                  <c:v>Disagreement </c:v>
                </c:pt>
                <c:pt idx="3">
                  <c:v>Do not know</c:v>
                </c:pt>
                <c:pt idx="4">
                  <c:v>Agreement </c:v>
                </c:pt>
                <c:pt idx="5">
                  <c:v>Strong</c:v>
                </c:pt>
                <c:pt idx="6">
                  <c:v>Total 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0</c:v>
                </c:pt>
                <c:pt idx="1">
                  <c:v>2</c:v>
                </c:pt>
                <c:pt idx="2">
                  <c:v>22</c:v>
                </c:pt>
                <c:pt idx="3">
                  <c:v>72</c:v>
                </c:pt>
                <c:pt idx="4">
                  <c:v>162</c:v>
                </c:pt>
                <c:pt idx="5">
                  <c:v>547</c:v>
                </c:pt>
                <c:pt idx="6">
                  <c:v>257</c:v>
                </c:pt>
              </c:numCache>
            </c:numRef>
          </c:val>
        </c:ser>
        <c:axId val="49979392"/>
        <c:axId val="49980928"/>
      </c:barChart>
      <c:catAx>
        <c:axId val="49979392"/>
        <c:scaling>
          <c:orientation val="minMax"/>
        </c:scaling>
        <c:axPos val="b"/>
        <c:numFmt formatCode="General" sourceLinked="1"/>
        <c:tickLblPos val="nextTo"/>
        <c:txPr>
          <a:bodyPr rot="5400000" vert="horz"/>
          <a:lstStyle/>
          <a:p>
            <a:pPr>
              <a:defRPr/>
            </a:pPr>
            <a:endParaRPr lang="en-US"/>
          </a:p>
        </c:txPr>
        <c:crossAx val="49980928"/>
        <c:crosses val="autoZero"/>
        <c:auto val="1"/>
        <c:lblAlgn val="ctr"/>
        <c:lblOffset val="100"/>
      </c:catAx>
      <c:valAx>
        <c:axId val="49980928"/>
        <c:scaling>
          <c:orientation val="minMax"/>
        </c:scaling>
        <c:axPos val="l"/>
        <c:majorGridlines/>
        <c:numFmt formatCode="General" sourceLinked="1"/>
        <c:tickLblPos val="nextTo"/>
        <c:crossAx val="49979392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style val="48"/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Patterns for  Humans? Animals?</a:t>
            </a:r>
            <a:endParaRPr lang="en-US" dirty="0"/>
          </a:p>
        </c:rich>
      </c:tx>
      <c:layout>
        <c:manualLayout>
          <c:xMode val="edge"/>
          <c:yMode val="edge"/>
          <c:x val="0.14301130855378258"/>
          <c:y val="1.5801302601209526E-2"/>
        </c:manualLayout>
      </c:layout>
    </c:title>
    <c:plotArea>
      <c:layout>
        <c:manualLayout>
          <c:layoutTarget val="inner"/>
          <c:xMode val="edge"/>
          <c:yMode val="edge"/>
          <c:x val="0.10286954942460416"/>
          <c:y val="0.22922421749612551"/>
          <c:w val="0.76679437288636954"/>
          <c:h val="0.46157360959696608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Lbls>
            <c:dLbl>
              <c:idx val="0"/>
              <c:layout/>
              <c:showVal val="1"/>
            </c:dLbl>
            <c:dLbl>
              <c:idx val="1"/>
              <c:layout/>
              <c:showVal val="1"/>
            </c:dLbl>
            <c:dLbl>
              <c:idx val="2"/>
              <c:layout/>
              <c:showVal val="1"/>
            </c:dLbl>
            <c:delete val="1"/>
          </c:dLbls>
          <c:cat>
            <c:strRef>
              <c:f>Sheet1!$A$2:$A$4</c:f>
              <c:strCache>
                <c:ptCount val="3"/>
                <c:pt idx="0">
                  <c:v>Humans only</c:v>
                </c:pt>
                <c:pt idx="1">
                  <c:v>Unsure</c:v>
                </c:pt>
                <c:pt idx="2">
                  <c:v>Animals 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380</c:v>
                </c:pt>
                <c:pt idx="1">
                  <c:v>64</c:v>
                </c:pt>
                <c:pt idx="2">
                  <c:v>618</c:v>
                </c:pt>
              </c:numCache>
            </c:numRef>
          </c:val>
        </c:ser>
        <c:axId val="56180096"/>
        <c:axId val="56190080"/>
      </c:barChart>
      <c:catAx>
        <c:axId val="56180096"/>
        <c:scaling>
          <c:orientation val="minMax"/>
        </c:scaling>
        <c:axPos val="b"/>
        <c:numFmt formatCode="General" sourceLinked="1"/>
        <c:tickLblPos val="nextTo"/>
        <c:txPr>
          <a:bodyPr rot="5400000" vert="horz"/>
          <a:lstStyle/>
          <a:p>
            <a:pPr>
              <a:defRPr/>
            </a:pPr>
            <a:endParaRPr lang="en-US"/>
          </a:p>
        </c:txPr>
        <c:crossAx val="56190080"/>
        <c:crosses val="autoZero"/>
        <c:auto val="1"/>
        <c:lblAlgn val="ctr"/>
        <c:lblOffset val="100"/>
      </c:catAx>
      <c:valAx>
        <c:axId val="56190080"/>
        <c:scaling>
          <c:orientation val="minMax"/>
        </c:scaling>
        <c:delete val="1"/>
        <c:axPos val="l"/>
        <c:majorGridlines/>
        <c:numFmt formatCode="General" sourceLinked="1"/>
        <c:tickLblPos val="nextTo"/>
        <c:crossAx val="56180096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GB"/>
  <c:style val="48"/>
  <c:chart>
    <c:title>
      <c:tx>
        <c:rich>
          <a:bodyPr/>
          <a:lstStyle/>
          <a:p>
            <a:pPr>
              <a:defRPr/>
            </a:pPr>
            <a:r>
              <a:rPr lang="en-US" dirty="0"/>
              <a:t>The type of pattern active </a:t>
            </a:r>
            <a:r>
              <a:rPr lang="en-US" dirty="0" smtClean="0"/>
              <a:t>in</a:t>
            </a:r>
            <a:r>
              <a:rPr lang="en-US" baseline="0" dirty="0" smtClean="0"/>
              <a:t> </a:t>
            </a:r>
            <a:r>
              <a:rPr lang="en-US" dirty="0" smtClean="0"/>
              <a:t>astrology</a:t>
            </a:r>
            <a:endParaRPr lang="en-US" dirty="0"/>
          </a:p>
        </c:rich>
      </c:tx>
      <c:layout>
        <c:manualLayout>
          <c:xMode val="edge"/>
          <c:yMode val="edge"/>
          <c:x val="8.0996180299072448E-2"/>
          <c:y val="1.2295358467756924E-3"/>
        </c:manualLayout>
      </c:layout>
    </c:title>
    <c:plotArea>
      <c:layout>
        <c:manualLayout>
          <c:layoutTarget val="inner"/>
          <c:xMode val="edge"/>
          <c:yMode val="edge"/>
          <c:x val="0.10594814250476384"/>
          <c:y val="0.21173809739080474"/>
          <c:w val="0.78922535416814366"/>
          <c:h val="0.47905979748227417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Lbls>
            <c:dLbl>
              <c:idx val="0"/>
              <c:layout/>
              <c:showVal val="1"/>
            </c:dLbl>
            <c:dLbl>
              <c:idx val="1"/>
              <c:layout/>
              <c:showVal val="1"/>
            </c:dLbl>
            <c:dLbl>
              <c:idx val="2"/>
              <c:layout/>
              <c:showVal val="1"/>
            </c:dLbl>
            <c:delete val="1"/>
          </c:dLbls>
          <c:cat>
            <c:strRef>
              <c:f>Sheet1!$A$2:$A$4</c:f>
              <c:strCache>
                <c:ptCount val="3"/>
                <c:pt idx="0">
                  <c:v>Random</c:v>
                </c:pt>
                <c:pt idx="1">
                  <c:v>Telos</c:v>
                </c:pt>
                <c:pt idx="2">
                  <c:v>no pattern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303</c:v>
                </c:pt>
                <c:pt idx="1">
                  <c:v>648</c:v>
                </c:pt>
                <c:pt idx="2">
                  <c:v>111</c:v>
                </c:pt>
              </c:numCache>
            </c:numRef>
          </c:val>
        </c:ser>
        <c:axId val="50002176"/>
        <c:axId val="50167808"/>
      </c:barChart>
      <c:catAx>
        <c:axId val="50002176"/>
        <c:scaling>
          <c:orientation val="minMax"/>
        </c:scaling>
        <c:axPos val="b"/>
        <c:numFmt formatCode="General" sourceLinked="1"/>
        <c:tickLblPos val="nextTo"/>
        <c:txPr>
          <a:bodyPr rot="5400000" vert="horz"/>
          <a:lstStyle/>
          <a:p>
            <a:pPr>
              <a:defRPr/>
            </a:pPr>
            <a:endParaRPr lang="en-US"/>
          </a:p>
        </c:txPr>
        <c:crossAx val="50167808"/>
        <c:crosses val="autoZero"/>
        <c:auto val="1"/>
        <c:lblAlgn val="ctr"/>
        <c:lblOffset val="100"/>
      </c:catAx>
      <c:valAx>
        <c:axId val="50167808"/>
        <c:scaling>
          <c:orientation val="minMax"/>
        </c:scaling>
        <c:delete val="1"/>
        <c:axPos val="l"/>
        <c:majorGridlines/>
        <c:numFmt formatCode="General" sourceLinked="1"/>
        <c:tickLblPos val="nextTo"/>
        <c:crossAx val="50002176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GB"/>
  <c:style val="48"/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Belief in Omens </a:t>
            </a:r>
            <a:endParaRPr lang="en-US" dirty="0"/>
          </a:p>
        </c:rich>
      </c:tx>
      <c:layout>
        <c:manualLayout>
          <c:xMode val="edge"/>
          <c:yMode val="edge"/>
          <c:x val="8.7345220430903092E-2"/>
          <c:y val="1.4496371989628882E-2"/>
        </c:manualLayout>
      </c:layout>
    </c:title>
    <c:plotArea>
      <c:layout>
        <c:manualLayout>
          <c:layoutTarget val="inner"/>
          <c:xMode val="edge"/>
          <c:yMode val="edge"/>
          <c:x val="3.6203471141809294E-2"/>
          <c:y val="0.13013620356597524"/>
          <c:w val="0.87473003563529661"/>
          <c:h val="0.56066169130710364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spPr>
              <a:solidFill>
                <a:srgbClr val="FF0000"/>
              </a:solidFill>
            </c:spPr>
          </c:dPt>
          <c:dPt>
            <c:idx val="1"/>
            <c:spPr>
              <a:solidFill>
                <a:srgbClr val="FF0000"/>
              </a:solidFill>
            </c:spPr>
          </c:dPt>
          <c:dLbls>
            <c:showVal val="1"/>
          </c:dLbls>
          <c:cat>
            <c:strRef>
              <c:f>Sheet1!$A$2:$A$6</c:f>
              <c:strCache>
                <c:ptCount val="5"/>
                <c:pt idx="0">
                  <c:v>Strong Disagree</c:v>
                </c:pt>
                <c:pt idx="1">
                  <c:v>Disagree</c:v>
                </c:pt>
                <c:pt idx="2">
                  <c:v>Unsure</c:v>
                </c:pt>
                <c:pt idx="3">
                  <c:v>Agree</c:v>
                </c:pt>
                <c:pt idx="4">
                  <c:v>Strong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5</c:v>
                </c:pt>
                <c:pt idx="1">
                  <c:v>44</c:v>
                </c:pt>
                <c:pt idx="2">
                  <c:v>189</c:v>
                </c:pt>
                <c:pt idx="3">
                  <c:v>676</c:v>
                </c:pt>
                <c:pt idx="4">
                  <c:v>148</c:v>
                </c:pt>
              </c:numCache>
            </c:numRef>
          </c:val>
        </c:ser>
        <c:axId val="42084224"/>
        <c:axId val="42085760"/>
      </c:barChart>
      <c:catAx>
        <c:axId val="42084224"/>
        <c:scaling>
          <c:orientation val="minMax"/>
        </c:scaling>
        <c:axPos val="b"/>
        <c:numFmt formatCode="General" sourceLinked="1"/>
        <c:tickLblPos val="nextTo"/>
        <c:txPr>
          <a:bodyPr rot="5400000" vert="horz"/>
          <a:lstStyle/>
          <a:p>
            <a:pPr>
              <a:defRPr/>
            </a:pPr>
            <a:endParaRPr lang="en-US"/>
          </a:p>
        </c:txPr>
        <c:crossAx val="42085760"/>
        <c:crosses val="autoZero"/>
        <c:auto val="1"/>
        <c:lblAlgn val="ctr"/>
        <c:lblOffset val="100"/>
      </c:catAx>
      <c:valAx>
        <c:axId val="42085760"/>
        <c:scaling>
          <c:orientation val="minMax"/>
        </c:scaling>
        <c:delete val="1"/>
        <c:axPos val="l"/>
        <c:majorGridlines/>
        <c:numFmt formatCode="General" sourceLinked="1"/>
        <c:tickLblPos val="nextTo"/>
        <c:crossAx val="42084224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style val="48"/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Philosophical tendency </a:t>
            </a:r>
            <a:endParaRPr lang="en-US" dirty="0"/>
          </a:p>
        </c:rich>
      </c:tx>
      <c:layout>
        <c:manualLayout>
          <c:xMode val="edge"/>
          <c:yMode val="edge"/>
          <c:x val="0.17623348717969239"/>
          <c:y val="1.4496371989628882E-2"/>
        </c:manualLayout>
      </c:layout>
    </c:title>
    <c:plotArea>
      <c:layout>
        <c:manualLayout>
          <c:layoutTarget val="inner"/>
          <c:xMode val="edge"/>
          <c:yMode val="edge"/>
          <c:x val="3.6203471141809294E-2"/>
          <c:y val="0.13013620356597524"/>
          <c:w val="0.87473003563529683"/>
          <c:h val="0.53597058521608476"/>
        </c:manualLayout>
      </c:layout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dPt>
            <c:idx val="0"/>
            <c:spPr>
              <a:solidFill>
                <a:srgbClr val="FF0000"/>
              </a:solidFill>
            </c:spPr>
          </c:dPt>
          <c:dPt>
            <c:idx val="1"/>
            <c:spPr>
              <a:solidFill>
                <a:srgbClr val="FF0000"/>
              </a:solidFill>
            </c:spPr>
          </c:dPt>
          <c:dLbls>
            <c:showVal val="1"/>
          </c:dLbls>
          <c:cat>
            <c:strRef>
              <c:f>Sheet1!$A$2:$A$3</c:f>
              <c:strCache>
                <c:ptCount val="2"/>
                <c:pt idx="0">
                  <c:v>Platonistic</c:v>
                </c:pt>
                <c:pt idx="1">
                  <c:v>Stoic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0.24000000000000005</c:v>
                </c:pt>
                <c:pt idx="1">
                  <c:v>0.91</c:v>
                </c:pt>
              </c:numCache>
            </c:numRef>
          </c:val>
        </c:ser>
        <c:axId val="52604288"/>
        <c:axId val="52614272"/>
      </c:barChart>
      <c:catAx>
        <c:axId val="52604288"/>
        <c:scaling>
          <c:orientation val="minMax"/>
        </c:scaling>
        <c:axPos val="b"/>
        <c:numFmt formatCode="General" sourceLinked="1"/>
        <c:tickLblPos val="nextTo"/>
        <c:txPr>
          <a:bodyPr rot="5400000" vert="horz"/>
          <a:lstStyle/>
          <a:p>
            <a:pPr>
              <a:defRPr sz="2400"/>
            </a:pPr>
            <a:endParaRPr lang="en-US"/>
          </a:p>
        </c:txPr>
        <c:crossAx val="52614272"/>
        <c:crosses val="autoZero"/>
        <c:auto val="1"/>
        <c:lblAlgn val="ctr"/>
        <c:lblOffset val="100"/>
      </c:catAx>
      <c:valAx>
        <c:axId val="52614272"/>
        <c:scaling>
          <c:orientation val="minMax"/>
        </c:scaling>
        <c:delete val="1"/>
        <c:axPos val="l"/>
        <c:majorGridlines/>
        <c:numFmt formatCode="0%" sourceLinked="1"/>
        <c:tickLblPos val="nextTo"/>
        <c:crossAx val="52604288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en-US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06105-5EEB-4386-A281-EA4566C8C18C}" type="datetimeFigureOut">
              <a:rPr lang="en-US" smtClean="0"/>
              <a:pPr/>
              <a:t>5/21/2009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EE07F-1476-4B2E-8770-A9760A50CC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06105-5EEB-4386-A281-EA4566C8C18C}" type="datetimeFigureOut">
              <a:rPr lang="en-US" smtClean="0"/>
              <a:pPr/>
              <a:t>5/21/2009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EE07F-1476-4B2E-8770-A9760A50CC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06105-5EEB-4386-A281-EA4566C8C18C}" type="datetimeFigureOut">
              <a:rPr lang="en-US" smtClean="0"/>
              <a:pPr/>
              <a:t>5/21/2009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EE07F-1476-4B2E-8770-A9760A50CC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06105-5EEB-4386-A281-EA4566C8C18C}" type="datetimeFigureOut">
              <a:rPr lang="en-US" smtClean="0"/>
              <a:pPr/>
              <a:t>5/21/2009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EE07F-1476-4B2E-8770-A9760A50CC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06105-5EEB-4386-A281-EA4566C8C18C}" type="datetimeFigureOut">
              <a:rPr lang="en-US" smtClean="0"/>
              <a:pPr/>
              <a:t>5/21/2009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EE07F-1476-4B2E-8770-A9760A50CC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06105-5EEB-4386-A281-EA4566C8C18C}" type="datetimeFigureOut">
              <a:rPr lang="en-US" smtClean="0"/>
              <a:pPr/>
              <a:t>5/21/2009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EE07F-1476-4B2E-8770-A9760A50CC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06105-5EEB-4386-A281-EA4566C8C18C}" type="datetimeFigureOut">
              <a:rPr lang="en-US" smtClean="0"/>
              <a:pPr/>
              <a:t>5/21/2009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EE07F-1476-4B2E-8770-A9760A50CC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06105-5EEB-4386-A281-EA4566C8C18C}" type="datetimeFigureOut">
              <a:rPr lang="en-US" smtClean="0"/>
              <a:pPr/>
              <a:t>5/21/2009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EE07F-1476-4B2E-8770-A9760A50CC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06105-5EEB-4386-A281-EA4566C8C18C}" type="datetimeFigureOut">
              <a:rPr lang="en-US" smtClean="0"/>
              <a:pPr/>
              <a:t>5/21/2009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EE07F-1476-4B2E-8770-A9760A50CC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06105-5EEB-4386-A281-EA4566C8C18C}" type="datetimeFigureOut">
              <a:rPr lang="en-US" smtClean="0"/>
              <a:pPr/>
              <a:t>5/21/2009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EE07F-1476-4B2E-8770-A9760A50CC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706105-5EEB-4386-A281-EA4566C8C18C}" type="datetimeFigureOut">
              <a:rPr lang="en-US" smtClean="0"/>
              <a:pPr/>
              <a:t>5/21/2009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EE07F-1476-4B2E-8770-A9760A50CCC2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706105-5EEB-4386-A281-EA4566C8C18C}" type="datetimeFigureOut">
              <a:rPr lang="en-US" smtClean="0"/>
              <a:pPr/>
              <a:t>5/21/2009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AEE07F-1476-4B2E-8770-A9760A50CCC2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6000" b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24" y="4786322"/>
            <a:ext cx="7772400" cy="1470025"/>
          </a:xfrm>
        </p:spPr>
        <p:txBody>
          <a:bodyPr/>
          <a:lstStyle/>
          <a:p>
            <a:r>
              <a:rPr lang="en-GB" dirty="0" smtClean="0">
                <a:solidFill>
                  <a:schemeClr val="bg1"/>
                </a:solidFill>
              </a:rPr>
              <a:t>Different Astrologies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6211669"/>
            <a:ext cx="285001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Bernadette Brady, May 2009</a:t>
            </a:r>
          </a:p>
          <a:p>
            <a:r>
              <a:rPr lang="en-GB" dirty="0" smtClean="0">
                <a:solidFill>
                  <a:schemeClr val="bg1"/>
                </a:solidFill>
              </a:rPr>
              <a:t>Wales University, Lampeter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57158" y="4500570"/>
            <a:ext cx="75298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Voices of astrologers</a:t>
            </a:r>
            <a:endParaRPr lang="en-US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72000" y="6211669"/>
            <a:ext cx="457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rgbClr val="FFC000"/>
                </a:solidFill>
              </a:rPr>
              <a:t>Data  in this lecture is from unpublished</a:t>
            </a:r>
            <a:br>
              <a:rPr lang="en-GB" dirty="0" smtClean="0">
                <a:solidFill>
                  <a:srgbClr val="FFC000"/>
                </a:solidFill>
              </a:rPr>
            </a:br>
            <a:r>
              <a:rPr lang="en-GB" dirty="0" smtClean="0">
                <a:solidFill>
                  <a:srgbClr val="FFC000"/>
                </a:solidFill>
              </a:rPr>
              <a:t> on-going doctorial studies </a:t>
            </a:r>
            <a:endParaRPr lang="en-GB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00034" y="2143116"/>
            <a:ext cx="78066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“</a:t>
            </a:r>
            <a:r>
              <a:rPr lang="en-GB" sz="2800" dirty="0" smtClean="0">
                <a:solidFill>
                  <a:schemeClr val="bg1"/>
                </a:solidFill>
              </a:rPr>
              <a:t>Astrology connects one to a spiritual wisdom”  </a:t>
            </a:r>
            <a:r>
              <a:rPr lang="en-GB" sz="1600" dirty="0" smtClean="0">
                <a:solidFill>
                  <a:schemeClr val="bg1"/>
                </a:solidFill>
              </a:rPr>
              <a:t>[80684]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85984" y="1214422"/>
            <a:ext cx="39032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 smtClean="0">
                <a:solidFill>
                  <a:srgbClr val="FFFF00"/>
                </a:solidFill>
              </a:rPr>
              <a:t>Astrology and the divine</a:t>
            </a:r>
            <a:endParaRPr lang="en-GB" sz="2800" b="1" dirty="0">
              <a:solidFill>
                <a:srgbClr val="FFFF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42910" y="2928934"/>
            <a:ext cx="72866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</a:rPr>
              <a:t>“It gives a sense of consolation and divine presence behind the  difficulties in life.  It gives guidance.” </a:t>
            </a:r>
            <a:r>
              <a:rPr lang="en-GB" sz="1600" dirty="0" smtClean="0">
                <a:solidFill>
                  <a:schemeClr val="bg1"/>
                </a:solidFill>
              </a:rPr>
              <a:t>[80963]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42976" y="4572008"/>
            <a:ext cx="66437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</a:rPr>
              <a:t>"Its proof of intelligent design” </a:t>
            </a:r>
            <a:r>
              <a:rPr lang="en-GB" sz="1600" b="1" dirty="0" smtClean="0">
                <a:solidFill>
                  <a:schemeClr val="bg1"/>
                </a:solidFill>
              </a:rPr>
              <a:t>[281138]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38128" y="0"/>
            <a:ext cx="75298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Voices of astrologers</a:t>
            </a:r>
            <a:endParaRPr lang="en-US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143108" y="1000108"/>
            <a:ext cx="39032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 smtClean="0">
                <a:solidFill>
                  <a:srgbClr val="FFFF00"/>
                </a:solidFill>
              </a:rPr>
              <a:t>Astrology and the divine</a:t>
            </a:r>
            <a:endParaRPr lang="en-GB" sz="2800" b="1" dirty="0">
              <a:solidFill>
                <a:srgbClr val="FFFF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2910" y="1571612"/>
            <a:ext cx="757242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</a:rPr>
              <a:t>Of the 1062 astrologers questioned 513 considered that  astrology was the result of a “covenant ” between the individual and a divine being or beings. Its purpose was to allow for the individual to understand the divine plan for their life.  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5720" y="3929066"/>
            <a:ext cx="4357718" cy="138499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tx2">
                    <a:lumMod val="50000"/>
                  </a:schemeClr>
                </a:solidFill>
              </a:rPr>
              <a:t>48.3%  agreed:</a:t>
            </a:r>
            <a:br>
              <a:rPr lang="en-GB" sz="28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en-GB" sz="2800" dirty="0" smtClean="0">
                <a:solidFill>
                  <a:schemeClr val="tx2">
                    <a:lumMod val="50000"/>
                  </a:schemeClr>
                </a:solidFill>
              </a:rPr>
              <a:t> astrology needs a divine</a:t>
            </a:r>
            <a:br>
              <a:rPr lang="en-GB" sz="28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en-GB" sz="2800" dirty="0" smtClean="0">
                <a:solidFill>
                  <a:schemeClr val="tx2">
                    <a:lumMod val="50000"/>
                  </a:schemeClr>
                </a:solidFill>
              </a:rPr>
              <a:t> presence in the universe</a:t>
            </a:r>
            <a:endParaRPr lang="en-GB" sz="2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00562" y="4429132"/>
            <a:ext cx="4357718" cy="138499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tx2">
                    <a:lumMod val="50000"/>
                  </a:schemeClr>
                </a:solidFill>
              </a:rPr>
              <a:t>Of this group:</a:t>
            </a:r>
            <a:br>
              <a:rPr lang="en-GB" sz="28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en-GB" sz="2800" dirty="0" smtClean="0">
                <a:solidFill>
                  <a:schemeClr val="tx2">
                    <a:lumMod val="50000"/>
                  </a:schemeClr>
                </a:solidFill>
              </a:rPr>
              <a:t>39%  monotheistic</a:t>
            </a:r>
          </a:p>
          <a:p>
            <a:pPr algn="ctr"/>
            <a:r>
              <a:rPr lang="en-GB" sz="2800" dirty="0" smtClean="0">
                <a:solidFill>
                  <a:schemeClr val="tx2">
                    <a:lumMod val="50000"/>
                  </a:schemeClr>
                </a:solidFill>
              </a:rPr>
              <a:t>42% </a:t>
            </a:r>
            <a:r>
              <a:rPr lang="en-GB" sz="2800" dirty="0" smtClean="0">
                <a:solidFill>
                  <a:schemeClr val="tx2">
                    <a:lumMod val="50000"/>
                  </a:schemeClr>
                </a:solidFill>
              </a:rPr>
              <a:t>polytheistic</a:t>
            </a:r>
            <a:endParaRPr lang="en-GB" sz="2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28728" y="5903893"/>
            <a:ext cx="5357850" cy="954107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</a:rPr>
              <a:t> 51.2% did not accept</a:t>
            </a:r>
          </a:p>
          <a:p>
            <a:pPr algn="ctr"/>
            <a:r>
              <a:rPr lang="en-GB" sz="2800" dirty="0" smtClean="0">
                <a:solidFill>
                  <a:schemeClr val="bg1"/>
                </a:solidFill>
              </a:rPr>
              <a:t>The need for a divine cosmos 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38128" y="0"/>
            <a:ext cx="75298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Voices of astrologers</a:t>
            </a:r>
            <a:endParaRPr lang="en-US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214546" y="1071546"/>
            <a:ext cx="39032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 smtClean="0">
                <a:solidFill>
                  <a:srgbClr val="FFFF00"/>
                </a:solidFill>
              </a:rPr>
              <a:t>Astrology and the divine</a:t>
            </a:r>
            <a:endParaRPr lang="en-GB" sz="2800" b="1" dirty="0">
              <a:solidFill>
                <a:srgbClr val="FFFF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0034" y="2071678"/>
            <a:ext cx="75724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bg1"/>
                </a:solidFill>
              </a:rPr>
              <a:t>The fate comes from God/s </a:t>
            </a:r>
            <a:br>
              <a:rPr lang="en-GB" sz="3200" dirty="0" smtClean="0">
                <a:solidFill>
                  <a:schemeClr val="bg1"/>
                </a:solidFill>
              </a:rPr>
            </a:br>
            <a:r>
              <a:rPr lang="en-GB" sz="3200" dirty="0" smtClean="0">
                <a:solidFill>
                  <a:schemeClr val="bg1"/>
                </a:solidFill>
              </a:rPr>
              <a:t>plan for our lives. </a:t>
            </a:r>
            <a:endParaRPr lang="en-GB" sz="3200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43108" y="3429000"/>
            <a:ext cx="4357718" cy="95410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tx2">
                    <a:lumMod val="50000"/>
                  </a:schemeClr>
                </a:solidFill>
              </a:rPr>
              <a:t>62.1%  agreed:</a:t>
            </a:r>
            <a:br>
              <a:rPr lang="en-GB" sz="2800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en-GB" sz="2800" dirty="0" smtClean="0">
                <a:solidFill>
                  <a:schemeClr val="tx2">
                    <a:lumMod val="50000"/>
                  </a:schemeClr>
                </a:solidFill>
              </a:rPr>
              <a:t>Fate comes from the god/s</a:t>
            </a:r>
            <a:endParaRPr lang="en-GB" sz="28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38128" y="0"/>
            <a:ext cx="75298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Voices of astrologers</a:t>
            </a:r>
            <a:endParaRPr lang="en-US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4348" y="4786322"/>
            <a:ext cx="78581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chemeClr val="bg1"/>
                </a:solidFill>
              </a:rPr>
              <a:t>For these astrologers fate or determinism is thus</a:t>
            </a:r>
            <a:br>
              <a:rPr lang="en-GB" sz="2400" dirty="0" smtClean="0">
                <a:solidFill>
                  <a:schemeClr val="bg1"/>
                </a:solidFill>
              </a:rPr>
            </a:br>
            <a:r>
              <a:rPr lang="en-GB" sz="2400" dirty="0" smtClean="0">
                <a:solidFill>
                  <a:schemeClr val="bg1"/>
                </a:solidFill>
              </a:rPr>
              <a:t> a </a:t>
            </a:r>
            <a:r>
              <a:rPr lang="en-GB" sz="2400" u="sng" dirty="0" smtClean="0">
                <a:solidFill>
                  <a:schemeClr val="bg1"/>
                </a:solidFill>
              </a:rPr>
              <a:t>result</a:t>
            </a:r>
            <a:r>
              <a:rPr lang="en-GB" sz="2400" dirty="0" smtClean="0">
                <a:solidFill>
                  <a:schemeClr val="bg1"/>
                </a:solidFill>
              </a:rPr>
              <a:t> of our relationship to God/s. </a:t>
            </a:r>
            <a:br>
              <a:rPr lang="en-GB" sz="2400" dirty="0" smtClean="0">
                <a:solidFill>
                  <a:schemeClr val="bg1"/>
                </a:solidFill>
              </a:rPr>
            </a:br>
            <a:r>
              <a:rPr lang="en-GB" sz="2400" dirty="0" smtClean="0">
                <a:solidFill>
                  <a:schemeClr val="bg1"/>
                </a:solidFill>
              </a:rPr>
              <a:t>This may be a </a:t>
            </a:r>
            <a:r>
              <a:rPr lang="en-GB" sz="2400" dirty="0" smtClean="0">
                <a:solidFill>
                  <a:schemeClr val="bg1"/>
                </a:solidFill>
              </a:rPr>
              <a:t>covenant </a:t>
            </a:r>
            <a:r>
              <a:rPr lang="en-GB" sz="2400" dirty="0" smtClean="0">
                <a:solidFill>
                  <a:schemeClr val="bg1"/>
                </a:solidFill>
              </a:rPr>
              <a:t> or it simply could be a  bye product.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571472" y="1857364"/>
            <a:ext cx="807246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</a:rPr>
              <a:t>“Astrology is a way of engaging with emergent patterns of nature and does not require any form of divinity”  </a:t>
            </a:r>
            <a:r>
              <a:rPr lang="en-GB" sz="1600" dirty="0" smtClean="0">
                <a:solidFill>
                  <a:schemeClr val="bg1"/>
                </a:solidFill>
              </a:rPr>
              <a:t>[80601]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00034" y="857233"/>
            <a:ext cx="79296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solidFill>
                  <a:srgbClr val="FFFF00"/>
                </a:solidFill>
              </a:rPr>
              <a:t>Whether fate comes from the d</a:t>
            </a:r>
            <a:r>
              <a:rPr lang="en-GB" sz="2800" b="1" dirty="0" smtClean="0">
                <a:solidFill>
                  <a:srgbClr val="FFFF00"/>
                </a:solidFill>
              </a:rPr>
              <a:t>ivine or not, astrologers believe it manifest in </a:t>
            </a:r>
            <a:r>
              <a:rPr lang="en-GB" sz="2800" b="1" dirty="0" smtClean="0">
                <a:solidFill>
                  <a:srgbClr val="FFFF00"/>
                </a:solidFill>
              </a:rPr>
              <a:t>patterns </a:t>
            </a:r>
            <a:endParaRPr lang="en-GB" sz="2800" b="1" dirty="0">
              <a:solidFill>
                <a:srgbClr val="FFFF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2910" y="3429000"/>
            <a:ext cx="80010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</a:rPr>
              <a:t>“The insights it gives me and the sense of 'interconnectedness’ of all things - the patterning that one CAN see.” </a:t>
            </a:r>
            <a:r>
              <a:rPr lang="en-GB" sz="1600" dirty="0" smtClean="0">
                <a:solidFill>
                  <a:schemeClr val="bg1"/>
                </a:solidFill>
              </a:rPr>
              <a:t>[80601]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0034" y="5042118"/>
            <a:ext cx="807249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</a:rPr>
              <a:t>“I adore being able to help others in difficult situations by showing them the patterns at work in their lives, so they can find their own way forward.” </a:t>
            </a:r>
            <a:r>
              <a:rPr lang="en-GB" sz="1600" dirty="0" smtClean="0">
                <a:solidFill>
                  <a:schemeClr val="bg1"/>
                </a:solidFill>
              </a:rPr>
              <a:t>[80160]</a:t>
            </a:r>
          </a:p>
          <a:p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75298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Voices of astrologers</a:t>
            </a:r>
            <a:endParaRPr lang="en-US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571736" y="857232"/>
            <a:ext cx="34392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 smtClean="0">
                <a:solidFill>
                  <a:srgbClr val="FFFF00"/>
                </a:solidFill>
              </a:rPr>
              <a:t>Astrology and pattern</a:t>
            </a:r>
            <a:endParaRPr lang="en-GB" sz="2800" b="1" dirty="0">
              <a:solidFill>
                <a:srgbClr val="FFFF00"/>
              </a:solidFill>
            </a:endParaRPr>
          </a:p>
        </p:txBody>
      </p:sp>
      <p:graphicFrame>
        <p:nvGraphicFramePr>
          <p:cNvPr id="12" name="Chart 11"/>
          <p:cNvGraphicFramePr/>
          <p:nvPr/>
        </p:nvGraphicFramePr>
        <p:xfrm>
          <a:off x="428596" y="1571612"/>
          <a:ext cx="7929618" cy="47863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Rectangle 12"/>
          <p:cNvSpPr/>
          <p:nvPr/>
        </p:nvSpPr>
        <p:spPr>
          <a:xfrm>
            <a:off x="0" y="0"/>
            <a:ext cx="75298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Voices of astrologers</a:t>
            </a:r>
            <a:endParaRPr lang="en-US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928926" y="928670"/>
            <a:ext cx="24746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 smtClean="0">
                <a:solidFill>
                  <a:schemeClr val="bg1"/>
                </a:solidFill>
              </a:rPr>
              <a:t>Type of pattern</a:t>
            </a:r>
            <a:endParaRPr lang="en-GB" sz="2800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10" y="1428736"/>
            <a:ext cx="74833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</a:rPr>
              <a:t>A pattern can be random or it can have a purpose </a:t>
            </a:r>
            <a:endParaRPr lang="en-GB" sz="2800" dirty="0">
              <a:solidFill>
                <a:schemeClr val="bg1"/>
              </a:solidFill>
            </a:endParaRPr>
          </a:p>
        </p:txBody>
      </p:sp>
      <p:graphicFrame>
        <p:nvGraphicFramePr>
          <p:cNvPr id="7" name="Chart 6"/>
          <p:cNvGraphicFramePr/>
          <p:nvPr/>
        </p:nvGraphicFramePr>
        <p:xfrm>
          <a:off x="4929190" y="2071678"/>
          <a:ext cx="3071834" cy="43577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Rectangle 7"/>
          <p:cNvSpPr/>
          <p:nvPr/>
        </p:nvSpPr>
        <p:spPr>
          <a:xfrm>
            <a:off x="0" y="0"/>
            <a:ext cx="75298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Voices of astrologers</a:t>
            </a:r>
            <a:endParaRPr lang="en-US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graphicFrame>
        <p:nvGraphicFramePr>
          <p:cNvPr id="6" name="Chart 5"/>
          <p:cNvGraphicFramePr/>
          <p:nvPr/>
        </p:nvGraphicFramePr>
        <p:xfrm>
          <a:off x="3143240" y="2071678"/>
          <a:ext cx="3357586" cy="43577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Graphic spid="6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00034" y="928670"/>
            <a:ext cx="41436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 smtClean="0">
                <a:solidFill>
                  <a:srgbClr val="FFC000"/>
                </a:solidFill>
              </a:rPr>
              <a:t>Type of pattern - Universal</a:t>
            </a:r>
            <a:endParaRPr lang="en-GB" sz="2800" b="1" dirty="0">
              <a:solidFill>
                <a:srgbClr val="FFC000"/>
              </a:solidFill>
            </a:endParaRPr>
          </a:p>
        </p:txBody>
      </p:sp>
      <p:graphicFrame>
        <p:nvGraphicFramePr>
          <p:cNvPr id="6" name="Chart 5"/>
          <p:cNvGraphicFramePr/>
          <p:nvPr/>
        </p:nvGraphicFramePr>
        <p:xfrm>
          <a:off x="500034" y="1714488"/>
          <a:ext cx="4000528" cy="47863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929190" y="2428868"/>
            <a:ext cx="385765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</a:rPr>
              <a:t>Q. Small events in your life can act as indicators of forthcoming, apparently non related larger events 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38128" y="0"/>
            <a:ext cx="75298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Voices of astrologers</a:t>
            </a:r>
            <a:endParaRPr lang="en-US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857752" y="1857364"/>
            <a:ext cx="39290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FF00"/>
                </a:solidFill>
              </a:rPr>
              <a:t>1062 astrologers asked:</a:t>
            </a:r>
            <a:endParaRPr lang="en-GB" sz="2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85720" y="1714488"/>
            <a:ext cx="844660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“</a:t>
            </a:r>
            <a:r>
              <a:rPr lang="en-GB" sz="2800" dirty="0" smtClean="0">
                <a:solidFill>
                  <a:schemeClr val="bg1"/>
                </a:solidFill>
              </a:rPr>
              <a:t>I think the level of awareness or consciousness a person</a:t>
            </a:r>
          </a:p>
          <a:p>
            <a:r>
              <a:rPr lang="en-GB" sz="2800" dirty="0" smtClean="0">
                <a:solidFill>
                  <a:schemeClr val="bg1"/>
                </a:solidFill>
              </a:rPr>
              <a:t>has will influence a transit”  </a:t>
            </a:r>
            <a:r>
              <a:rPr lang="en-GB" sz="1600" dirty="0" smtClean="0">
                <a:solidFill>
                  <a:schemeClr val="bg1"/>
                </a:solidFill>
              </a:rPr>
              <a:t>[81166]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4282" y="3571876"/>
            <a:ext cx="871039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</a:rPr>
              <a:t>Astrology “helps you and the client to accept your life for</a:t>
            </a:r>
            <a:br>
              <a:rPr lang="en-GB" sz="2800" dirty="0" smtClean="0">
                <a:solidFill>
                  <a:schemeClr val="bg1"/>
                </a:solidFill>
              </a:rPr>
            </a:br>
            <a:r>
              <a:rPr lang="en-GB" sz="2800" dirty="0" smtClean="0">
                <a:solidFill>
                  <a:schemeClr val="bg1"/>
                </a:solidFill>
              </a:rPr>
              <a:t>what it is. Determinism can be a fairly optimistic outlook </a:t>
            </a:r>
            <a:br>
              <a:rPr lang="en-GB" sz="2800" dirty="0" smtClean="0">
                <a:solidFill>
                  <a:schemeClr val="bg1"/>
                </a:solidFill>
              </a:rPr>
            </a:br>
            <a:r>
              <a:rPr lang="en-GB" sz="2800" dirty="0" smtClean="0">
                <a:solidFill>
                  <a:schemeClr val="bg1"/>
                </a:solidFill>
              </a:rPr>
              <a:t>or at least one that does not blame the subject for the bad</a:t>
            </a:r>
            <a:br>
              <a:rPr lang="en-GB" sz="2800" dirty="0" smtClean="0">
                <a:solidFill>
                  <a:schemeClr val="bg1"/>
                </a:solidFill>
              </a:rPr>
            </a:br>
            <a:r>
              <a:rPr lang="en-GB" sz="2800" dirty="0" smtClean="0">
                <a:solidFill>
                  <a:schemeClr val="bg1"/>
                </a:solidFill>
              </a:rPr>
              <a:t> things that happen…  There can be a lot of acceptance</a:t>
            </a:r>
            <a:br>
              <a:rPr lang="en-GB" sz="2800" dirty="0" smtClean="0">
                <a:solidFill>
                  <a:schemeClr val="bg1"/>
                </a:solidFill>
              </a:rPr>
            </a:br>
            <a:r>
              <a:rPr lang="en-GB" sz="2800" dirty="0" smtClean="0">
                <a:solidFill>
                  <a:schemeClr val="bg1"/>
                </a:solidFill>
              </a:rPr>
              <a:t> and compassion built into this outlook. </a:t>
            </a:r>
            <a:br>
              <a:rPr lang="en-GB" sz="2800" dirty="0" smtClean="0">
                <a:solidFill>
                  <a:schemeClr val="bg1"/>
                </a:solidFill>
              </a:rPr>
            </a:br>
            <a:r>
              <a:rPr lang="en-GB" sz="2800" dirty="0" smtClean="0">
                <a:solidFill>
                  <a:schemeClr val="bg1"/>
                </a:solidFill>
              </a:rPr>
              <a:t>You stop judging others... ”  </a:t>
            </a:r>
            <a:r>
              <a:rPr lang="en-GB" sz="1600" dirty="0" smtClean="0">
                <a:solidFill>
                  <a:schemeClr val="bg1"/>
                </a:solidFill>
              </a:rPr>
              <a:t>[80750]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57158" y="1214422"/>
            <a:ext cx="8358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FF00"/>
                </a:solidFill>
              </a:rPr>
              <a:t>Platonist philosophy within the person’s astrology </a:t>
            </a:r>
            <a:endParaRPr lang="en-GB" sz="2800" dirty="0">
              <a:solidFill>
                <a:srgbClr val="FFFF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5720" y="3071810"/>
            <a:ext cx="83582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FF00"/>
                </a:solidFill>
              </a:rPr>
              <a:t>Stoic philosophy within the person’s astrology </a:t>
            </a:r>
            <a:endParaRPr lang="en-GB" sz="2800" dirty="0">
              <a:solidFill>
                <a:srgbClr val="FFFF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75298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Voices of astrologers</a:t>
            </a:r>
            <a:endParaRPr lang="en-US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hart 5"/>
          <p:cNvGraphicFramePr/>
          <p:nvPr/>
        </p:nvGraphicFramePr>
        <p:xfrm>
          <a:off x="714348" y="1071546"/>
          <a:ext cx="4000528" cy="5143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5214942" y="1428736"/>
            <a:ext cx="35719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FF00"/>
                </a:solidFill>
              </a:rPr>
              <a:t>Neo Platonist</a:t>
            </a:r>
            <a:r>
              <a:rPr lang="en-GB" sz="2800" dirty="0" smtClean="0">
                <a:solidFill>
                  <a:schemeClr val="bg1"/>
                </a:solidFill>
              </a:rPr>
              <a:t> – Those who believed their duty was to transcended their chart.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214942" y="3714752"/>
            <a:ext cx="35719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FFFF00"/>
                </a:solidFill>
              </a:rPr>
              <a:t>Neo Stoic</a:t>
            </a:r>
            <a:r>
              <a:rPr lang="en-GB" sz="2800" dirty="0" smtClean="0">
                <a:solidFill>
                  <a:schemeClr val="bg1"/>
                </a:solidFill>
              </a:rPr>
              <a:t> – Those who believed their duty was to become at one with their chart. 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75298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Voices of astrologers</a:t>
            </a:r>
            <a:endParaRPr lang="en-US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0" y="0"/>
            <a:ext cx="44785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solidFill>
                  <a:schemeClr val="bg1"/>
                </a:solidFill>
              </a:rPr>
              <a:t>Voices of astrologers</a:t>
            </a:r>
            <a:endParaRPr lang="en-GB" sz="4000" dirty="0">
              <a:solidFill>
                <a:schemeClr val="bg1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500034" y="928670"/>
            <a:ext cx="2928958" cy="28575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FFFF00"/>
                </a:solidFill>
              </a:rPr>
              <a:t>83% believe that they</a:t>
            </a:r>
            <a:br>
              <a:rPr lang="en-GB" sz="2400" b="1" dirty="0" smtClean="0">
                <a:solidFill>
                  <a:srgbClr val="FFFF00"/>
                </a:solidFill>
              </a:rPr>
            </a:br>
            <a:r>
              <a:rPr lang="en-GB" sz="2400" b="1" dirty="0" smtClean="0">
                <a:solidFill>
                  <a:srgbClr val="FFFF00"/>
                </a:solidFill>
              </a:rPr>
              <a:t> choose their own fate</a:t>
            </a:r>
            <a:endParaRPr lang="en-GB" sz="2400" b="1" dirty="0">
              <a:solidFill>
                <a:srgbClr val="FFFF00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3000364" y="1214422"/>
            <a:ext cx="3071834" cy="2928958"/>
          </a:xfrm>
          <a:prstGeom prst="ellipse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FFFF00"/>
                </a:solidFill>
              </a:rPr>
              <a:t>51% believed in a secular astrology that has no requirement of the divine. </a:t>
            </a:r>
            <a:endParaRPr lang="en-GB" sz="2400" b="1" dirty="0">
              <a:solidFill>
                <a:srgbClr val="FFFF00"/>
              </a:solidFill>
            </a:endParaRPr>
          </a:p>
        </p:txBody>
      </p:sp>
      <p:sp>
        <p:nvSpPr>
          <p:cNvPr id="16" name="Oval 15"/>
          <p:cNvSpPr/>
          <p:nvPr/>
        </p:nvSpPr>
        <p:spPr>
          <a:xfrm>
            <a:off x="4929158" y="2643182"/>
            <a:ext cx="4214842" cy="392909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FFFF00"/>
                </a:solidFill>
              </a:rPr>
              <a:t>80%  believe astrology enables one to understand their unique pattern of life so that they can obtain the full potential of their chart. </a:t>
            </a:r>
            <a:endParaRPr lang="en-GB" sz="2400" b="1" dirty="0">
              <a:solidFill>
                <a:srgbClr val="FFFF00"/>
              </a:solidFill>
            </a:endParaRPr>
          </a:p>
        </p:txBody>
      </p:sp>
      <p:sp>
        <p:nvSpPr>
          <p:cNvPr id="17" name="Oval 16"/>
          <p:cNvSpPr/>
          <p:nvPr/>
        </p:nvSpPr>
        <p:spPr>
          <a:xfrm>
            <a:off x="5857884" y="214290"/>
            <a:ext cx="3071834" cy="292895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FFFF00"/>
                </a:solidFill>
              </a:rPr>
              <a:t>25%  believe that astrology is a form of predictable and consistent science </a:t>
            </a:r>
            <a:endParaRPr lang="en-GB" sz="2400" b="1" dirty="0">
              <a:solidFill>
                <a:srgbClr val="FFFF00"/>
              </a:solidFill>
            </a:endParaRPr>
          </a:p>
        </p:txBody>
      </p:sp>
      <p:sp>
        <p:nvSpPr>
          <p:cNvPr id="18" name="Oval 17"/>
          <p:cNvSpPr/>
          <p:nvPr/>
        </p:nvSpPr>
        <p:spPr>
          <a:xfrm>
            <a:off x="1285852" y="3571876"/>
            <a:ext cx="3071834" cy="2928958"/>
          </a:xfrm>
          <a:prstGeom prst="ellipse">
            <a:avLst/>
          </a:prstGeom>
          <a:solidFill>
            <a:srgbClr val="DEA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chemeClr val="bg1"/>
                </a:solidFill>
              </a:rPr>
              <a:t>58% believed that the pattern was not just for human beings.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3500430" y="928670"/>
            <a:ext cx="540160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</a:rPr>
              <a:t>When asked to write what they like </a:t>
            </a:r>
            <a:br>
              <a:rPr lang="en-GB" sz="2800" dirty="0" smtClean="0">
                <a:solidFill>
                  <a:schemeClr val="bg1"/>
                </a:solidFill>
              </a:rPr>
            </a:br>
            <a:r>
              <a:rPr lang="en-GB" sz="2800" dirty="0" smtClean="0">
                <a:solidFill>
                  <a:schemeClr val="bg1"/>
                </a:solidFill>
              </a:rPr>
              <a:t>or dislike about astrology: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4929190" y="2786058"/>
            <a:ext cx="3357586" cy="1714512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FFFF00"/>
                </a:solidFill>
              </a:rPr>
              <a:t>46% commented that astrology gives meaning to their life. 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14348" y="4000504"/>
            <a:ext cx="3786214" cy="214314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FFFF00"/>
                </a:solidFill>
              </a:rPr>
              <a:t>10% commented that they felt discriminated against, or were upset that astrology was discriminated against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85786" y="1928802"/>
            <a:ext cx="3357586" cy="1714512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</a:rPr>
              <a:t>26% of astrologers commented that they dislike fatalistic astrology</a:t>
            </a:r>
            <a:endParaRPr lang="en-GB" sz="2400" b="1" dirty="0">
              <a:solidFill>
                <a:srgbClr val="002060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38128" y="0"/>
            <a:ext cx="75298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Voices of astrologers</a:t>
            </a:r>
            <a:endParaRPr lang="en-US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0"/>
            <a:ext cx="5137945" cy="523220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</a:rPr>
              <a:t>The average astrologer considers: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7158" y="785794"/>
            <a:ext cx="7072362" cy="830997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Their astrology </a:t>
            </a:r>
            <a:r>
              <a:rPr lang="en-GB" sz="2400" dirty="0" smtClean="0">
                <a:solidFill>
                  <a:schemeClr val="bg1"/>
                </a:solidFill>
              </a:rPr>
              <a:t> </a:t>
            </a:r>
            <a:r>
              <a:rPr lang="en-GB" sz="2400" dirty="0" smtClean="0">
                <a:solidFill>
                  <a:schemeClr val="bg1"/>
                </a:solidFill>
              </a:rPr>
              <a:t>either secular,  or non secular with the </a:t>
            </a:r>
            <a:r>
              <a:rPr lang="en-GB" sz="2400" dirty="0" smtClean="0">
                <a:solidFill>
                  <a:schemeClr val="bg1"/>
                </a:solidFill>
              </a:rPr>
              <a:t>small </a:t>
            </a:r>
            <a:r>
              <a:rPr lang="en-GB" sz="2400" dirty="0" smtClean="0">
                <a:solidFill>
                  <a:schemeClr val="bg1"/>
                </a:solidFill>
              </a:rPr>
              <a:t>majority not requiring a </a:t>
            </a:r>
            <a:r>
              <a:rPr lang="en-GB" sz="2400" dirty="0" smtClean="0">
                <a:solidFill>
                  <a:schemeClr val="bg1"/>
                </a:solidFill>
              </a:rPr>
              <a:t>divine cosmos .  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71868" y="1714488"/>
            <a:ext cx="5286444" cy="1938992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The large majority considered that  astrology </a:t>
            </a:r>
            <a:r>
              <a:rPr lang="en-GB" sz="2400" dirty="0" smtClean="0">
                <a:solidFill>
                  <a:schemeClr val="bg1"/>
                </a:solidFill>
              </a:rPr>
              <a:t>was an </a:t>
            </a:r>
            <a:r>
              <a:rPr lang="en-GB" sz="2400" dirty="0" smtClean="0">
                <a:solidFill>
                  <a:schemeClr val="bg1"/>
                </a:solidFill>
              </a:rPr>
              <a:t>example of a </a:t>
            </a:r>
            <a:r>
              <a:rPr lang="en-GB" sz="2400" dirty="0" smtClean="0">
                <a:solidFill>
                  <a:schemeClr val="bg1"/>
                </a:solidFill>
              </a:rPr>
              <a:t>natural </a:t>
            </a:r>
            <a:r>
              <a:rPr lang="en-GB" sz="2400" dirty="0" smtClean="0">
                <a:solidFill>
                  <a:schemeClr val="bg1"/>
                </a:solidFill>
              </a:rPr>
              <a:t>emerging universal patterns. These patterns have purpose, which may or may not be divine. 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2143116"/>
            <a:ext cx="3357586" cy="2308324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The pattern, through divine forces or natural emergence provides a feeling of fate or determinism </a:t>
            </a:r>
            <a:r>
              <a:rPr lang="en-GB" sz="2400" dirty="0" smtClean="0">
                <a:solidFill>
                  <a:schemeClr val="bg1"/>
                </a:solidFill>
              </a:rPr>
              <a:t>within one’s </a:t>
            </a:r>
            <a:r>
              <a:rPr lang="en-GB" sz="2400" dirty="0" smtClean="0">
                <a:solidFill>
                  <a:schemeClr val="bg1"/>
                </a:solidFill>
              </a:rPr>
              <a:t>the life.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00232" y="4714884"/>
            <a:ext cx="6929486" cy="830997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Life </a:t>
            </a:r>
            <a:r>
              <a:rPr lang="en-GB" sz="2400" dirty="0" smtClean="0">
                <a:solidFill>
                  <a:schemeClr val="bg1"/>
                </a:solidFill>
              </a:rPr>
              <a:t>was about </a:t>
            </a:r>
            <a:r>
              <a:rPr lang="en-GB" sz="2400" dirty="0" smtClean="0">
                <a:solidFill>
                  <a:schemeClr val="bg1"/>
                </a:solidFill>
              </a:rPr>
              <a:t>gaining </a:t>
            </a:r>
            <a:r>
              <a:rPr lang="en-GB" sz="2400" dirty="0" smtClean="0">
                <a:solidFill>
                  <a:schemeClr val="bg1"/>
                </a:solidFill>
              </a:rPr>
              <a:t>fulfilment and harmony with the world </a:t>
            </a:r>
            <a:r>
              <a:rPr lang="en-GB" sz="2400" dirty="0" smtClean="0">
                <a:solidFill>
                  <a:schemeClr val="bg1"/>
                </a:solidFill>
              </a:rPr>
              <a:t>by living the full potential of the chart </a:t>
            </a:r>
            <a:r>
              <a:rPr lang="en-GB" sz="2400" dirty="0" smtClean="0">
                <a:solidFill>
                  <a:schemeClr val="bg1"/>
                </a:solidFill>
              </a:rPr>
              <a:t>.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28596" y="5857892"/>
            <a:ext cx="8599021" cy="830997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rgbClr val="FFFF00"/>
                </a:solidFill>
              </a:rPr>
              <a:t>Within </a:t>
            </a:r>
            <a:r>
              <a:rPr lang="en-GB" sz="2400" b="1" u="sng" dirty="0" smtClean="0">
                <a:solidFill>
                  <a:srgbClr val="FFFF00"/>
                </a:solidFill>
              </a:rPr>
              <a:t>all</a:t>
            </a:r>
            <a:r>
              <a:rPr lang="en-GB" sz="2400" b="1" dirty="0" smtClean="0">
                <a:solidFill>
                  <a:srgbClr val="FFFF00"/>
                </a:solidFill>
              </a:rPr>
              <a:t> of these beliefs the astrologers define themselves as</a:t>
            </a:r>
            <a:br>
              <a:rPr lang="en-GB" sz="2400" b="1" dirty="0" smtClean="0">
                <a:solidFill>
                  <a:srgbClr val="FFFF00"/>
                </a:solidFill>
              </a:rPr>
            </a:br>
            <a:r>
              <a:rPr lang="en-GB" sz="2400" b="1" dirty="0" smtClean="0">
                <a:solidFill>
                  <a:srgbClr val="FFFF00"/>
                </a:solidFill>
              </a:rPr>
              <a:t> horary, medieval, humanistic and /or psychological astrologers .</a:t>
            </a:r>
            <a:endParaRPr lang="en-GB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2" grpId="0" animBg="1"/>
      <p:bldP spid="13" grpId="0" animBg="1"/>
      <p:bldP spid="1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1777</TotalTime>
  <Words>664</Words>
  <Application>Microsoft Office PowerPoint</Application>
  <PresentationFormat>On-screen Show (4:3)</PresentationFormat>
  <Paragraphs>74</Paragraphs>
  <Slides>13</Slides>
  <Notes>0</Notes>
  <HiddenSlides>1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Different Astrologies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Different astrologies</dc:title>
  <dc:creator>Bernadette Brady</dc:creator>
  <cp:lastModifiedBy>Bernadette Brady</cp:lastModifiedBy>
  <cp:revision>49</cp:revision>
  <dcterms:created xsi:type="dcterms:W3CDTF">2009-05-11T08:24:40Z</dcterms:created>
  <dcterms:modified xsi:type="dcterms:W3CDTF">2009-05-21T10:38:44Z</dcterms:modified>
</cp:coreProperties>
</file>