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14"/>
  </p:notesMasterIdLst>
  <p:sldIdLst>
    <p:sldId id="257" r:id="rId2"/>
    <p:sldId id="298" r:id="rId3"/>
    <p:sldId id="299" r:id="rId4"/>
    <p:sldId id="300" r:id="rId5"/>
    <p:sldId id="306" r:id="rId6"/>
    <p:sldId id="302" r:id="rId7"/>
    <p:sldId id="307" r:id="rId8"/>
    <p:sldId id="303" r:id="rId9"/>
    <p:sldId id="304" r:id="rId10"/>
    <p:sldId id="316" r:id="rId11"/>
    <p:sldId id="317" r:id="rId12"/>
    <p:sldId id="297" r:id="rId1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3" d="100"/>
          <a:sy n="123" d="100"/>
        </p:scale>
        <p:origin x="-128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796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ooksites.net/download/weaver/download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605226"/>
            <a:ext cx="6480048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3200" dirty="0" smtClean="0"/>
          </a:p>
          <a:p>
            <a:pPr>
              <a:lnSpc>
                <a:spcPct val="90000"/>
              </a:lnSpc>
            </a:pPr>
            <a:r>
              <a:rPr lang="en-GB" sz="3200" dirty="0" smtClean="0"/>
              <a:t>Lecture 1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Introduction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module underpins academic research and the dissertation/project, and will provide students with a comprehensive and systematic understanding of the knowledge and skills needed to collect, interpret, analyse, synthesise and present data using appropriate research methods.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Upon successful completion of this module, the student will be able to:</a:t>
            </a:r>
          </a:p>
          <a:p>
            <a:pPr lvl="1"/>
            <a:r>
              <a:rPr lang="en-GB" dirty="0" smtClean="0"/>
              <a:t>Review critically the current research literature pertinent to a research topic and communicate the results of the research to specialist and non-specialist audiences. </a:t>
            </a:r>
          </a:p>
          <a:p>
            <a:pPr lvl="1"/>
            <a:endParaRPr lang="en-GB" dirty="0" smtClean="0"/>
          </a:p>
          <a:p>
            <a:pPr lvl="0"/>
            <a:r>
              <a:rPr lang="en-GB" dirty="0"/>
              <a:t>Demonstrate an understanding of research and development strategies and produce a proposal suitable for a major project.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 smtClean="0"/>
              <a:t>Research principles and approaches (e.g. the research process, purpose, sources of data including primary/secondary research, quantitative/qualitative data, objective/hypothesis formation, reliability, validity, generalisability)</a:t>
            </a:r>
          </a:p>
          <a:p>
            <a:pPr lvl="0"/>
            <a:r>
              <a:rPr lang="en-GB" dirty="0" smtClean="0"/>
              <a:t>Research design strategies, (e.g. action research, experiments, surveys, case studies, ethnography), their advantages and limitations, and their suitability to a variety of research contexts.</a:t>
            </a:r>
          </a:p>
          <a:p>
            <a:pPr lvl="0"/>
            <a:r>
              <a:rPr lang="en-GB" dirty="0" smtClean="0"/>
              <a:t>Data collection &amp; sampling methods (e.g. interviews, questionnaires, observation), and their advantages and limitations in a variety of contexts.   </a:t>
            </a:r>
          </a:p>
          <a:p>
            <a:pPr lvl="0"/>
            <a:r>
              <a:rPr lang="en-GB" dirty="0" smtClean="0"/>
              <a:t>Data analysis of both qualitative and quantitative information, including the use of appropriate computer software.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Indicative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Developing and structuring a research proposal: problem identification, formulating aims/hypotheses, sampling, ethical issues and the practicalities of design.</a:t>
            </a:r>
          </a:p>
          <a:p>
            <a:pPr lvl="0"/>
            <a:r>
              <a:rPr lang="en-GB" dirty="0" smtClean="0"/>
              <a:t>Referencing conventions (e.g. the Harvard system, numeric system).</a:t>
            </a:r>
          </a:p>
          <a:p>
            <a:pPr lvl="0"/>
            <a:r>
              <a:rPr lang="en-GB" dirty="0" smtClean="0"/>
              <a:t>Critical, analytical thinking and writing</a:t>
            </a:r>
          </a:p>
          <a:p>
            <a:pPr lvl="0"/>
            <a:r>
              <a:rPr lang="en-GB" dirty="0"/>
              <a:t>Looking and behaving in a professional manner: presentation techniques/skills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1231644"/>
              </p:ext>
            </p:extLst>
          </p:nvPr>
        </p:nvGraphicFramePr>
        <p:xfrm>
          <a:off x="179512" y="1340768"/>
          <a:ext cx="8643998" cy="4498848"/>
        </p:xfrm>
        <a:graphic>
          <a:graphicData uri="http://schemas.openxmlformats.org/drawingml/2006/table">
            <a:tbl>
              <a:tblPr/>
              <a:tblGrid>
                <a:gridCol w="4321999"/>
                <a:gridCol w="4321999"/>
              </a:tblGrid>
              <a:tr h="7403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Outcomes</a:t>
                      </a:r>
                      <a:endParaRPr lang="en-GB" sz="16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Assessment Criteria</a:t>
                      </a:r>
                      <a:endParaRPr lang="en-GB" sz="1600" dirty="0"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To achieve each outcome a student must demonstrate the ability to:</a:t>
                      </a:r>
                      <a:endParaRPr lang="en-GB" sz="16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233929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kumimoji="0" lang="en-GB" sz="16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Review critically the current research literature pertinent to a research topic and communicate the results of the research to specialist and non-specialist audiences. 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Work as an individual or team member to write and structure a seminar paper that documents the evaluation of secondary research of a self-selected contemporary electrical/electronic/technology related theme.</a:t>
                      </a:r>
                      <a:endParaRPr lang="en-GB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Present the findings of self-selected research to an audience of peers and respond to their questions. </a:t>
                      </a:r>
                      <a:endParaRPr lang="en-GB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Employ an appropriate referencing system to evidence literature sources. </a:t>
                      </a:r>
                      <a:endParaRPr lang="en-GB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Employ an appropriate presentation style to communicate effectively </a:t>
                      </a:r>
                      <a:endParaRPr lang="en-GB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Deploy effectively audio-visual aids that support seminar presentations.</a:t>
                      </a:r>
                      <a:endParaRPr lang="en-GB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557884"/>
              </p:ext>
            </p:extLst>
          </p:nvPr>
        </p:nvGraphicFramePr>
        <p:xfrm>
          <a:off x="179512" y="1268760"/>
          <a:ext cx="8643998" cy="5474208"/>
        </p:xfrm>
        <a:graphic>
          <a:graphicData uri="http://schemas.openxmlformats.org/drawingml/2006/table">
            <a:tbl>
              <a:tblPr/>
              <a:tblGrid>
                <a:gridCol w="4321999"/>
                <a:gridCol w="4321999"/>
              </a:tblGrid>
              <a:tr h="7403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Outcomes</a:t>
                      </a:r>
                      <a:endParaRPr lang="en-GB" sz="16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Assessment Criteria</a:t>
                      </a:r>
                      <a:endParaRPr lang="en-GB" sz="1600" dirty="0"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+mn-lt"/>
                          <a:ea typeface="Times New Roman"/>
                          <a:cs typeface="Times New Roman"/>
                        </a:rPr>
                        <a:t>To achieve each outcome a student must demonstrate the ability to:</a:t>
                      </a:r>
                      <a:endParaRPr lang="en-GB" sz="1600" dirty="0"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23392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2. </a:t>
                      </a:r>
                      <a:r>
                        <a:rPr kumimoji="0" lang="en-GB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Demonstrate an understanding of research and development strategies and produce a proposal suitable for a major project.</a:t>
                      </a:r>
                    </a:p>
                    <a:p>
                      <a:pPr lvl="0"/>
                      <a:endParaRPr kumimoji="0" lang="en-GB" sz="1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Produce a written research proposal that proposes a topic suitable for major project research and documents briefly the literature to justify exploration of the topic.</a:t>
                      </a:r>
                      <a:endParaRPr lang="en-GB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Document the selection and justification for the research methods to be used in the study that reflects current research methodology/design theory and practice, incorporating problem identification, formulating aims/hypotheses, sampling, professional/ethical issues and the practicalities of design.</a:t>
                      </a:r>
                      <a:endParaRPr lang="en-GB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Document the selection and justification for any systems development method/process to be used in the proposed study, based on an evaluation of current systems development methodology /design theory and practice.</a:t>
                      </a:r>
                      <a:endParaRPr lang="en-GB" sz="18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r>
                        <a:rPr lang="en-GB" sz="1600" dirty="0" smtClean="0">
                          <a:effectLst/>
                          <a:latin typeface="Calibri"/>
                          <a:ea typeface="Times New Roman"/>
                          <a:cs typeface="Calibri"/>
                        </a:rPr>
                        <a:t>Produce a chart that plans the timescales and milestones of the research. </a:t>
                      </a:r>
                      <a:endParaRPr lang="en-GB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0237" marR="6023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100% Coursework</a:t>
            </a:r>
          </a:p>
          <a:p>
            <a:endParaRPr lang="en-GB" sz="1200" dirty="0" smtClean="0"/>
          </a:p>
          <a:p>
            <a:r>
              <a:rPr lang="en-GB" dirty="0" smtClean="0"/>
              <a:t>Coursework 1: </a:t>
            </a:r>
          </a:p>
          <a:p>
            <a:pPr lvl="1"/>
            <a:r>
              <a:rPr lang="en-GB" dirty="0"/>
              <a:t>Outcome 1 will normally be a presentations based on </a:t>
            </a:r>
            <a:r>
              <a:rPr lang="en-GB" dirty="0" smtClean="0"/>
              <a:t>a </a:t>
            </a:r>
            <a:r>
              <a:rPr lang="en-GB" dirty="0"/>
              <a:t>secondary research </a:t>
            </a:r>
            <a:r>
              <a:rPr lang="en-GB" dirty="0" smtClean="0"/>
              <a:t>topic agreed </a:t>
            </a:r>
            <a:r>
              <a:rPr lang="en-GB" dirty="0"/>
              <a:t>by the lecturer (50% weighting, equivalent to 1500words</a:t>
            </a:r>
            <a:r>
              <a:rPr lang="en-GB" dirty="0" smtClean="0"/>
              <a:t>) Fulfils outcome 1.</a:t>
            </a:r>
          </a:p>
          <a:p>
            <a:pPr lvl="1"/>
            <a:r>
              <a:rPr lang="en-GB" dirty="0" smtClean="0"/>
              <a:t>Due date TBA (</a:t>
            </a:r>
            <a:r>
              <a:rPr lang="en-GB" dirty="0" err="1" smtClean="0"/>
              <a:t>poss</a:t>
            </a:r>
            <a:r>
              <a:rPr lang="en-GB" dirty="0" smtClean="0"/>
              <a:t> end Nov)</a:t>
            </a:r>
          </a:p>
          <a:p>
            <a:endParaRPr lang="en-GB" sz="1200" dirty="0" smtClean="0"/>
          </a:p>
          <a:p>
            <a:r>
              <a:rPr lang="en-GB" dirty="0" smtClean="0"/>
              <a:t>Coursework 2: </a:t>
            </a:r>
          </a:p>
          <a:p>
            <a:pPr lvl="1"/>
            <a:r>
              <a:rPr lang="en-GB" dirty="0"/>
              <a:t>Outcome 2 will be assessed via an individually written project proposal of approximately 1500 words (50% weighting). Fulfils </a:t>
            </a:r>
            <a:r>
              <a:rPr lang="en-GB" dirty="0" smtClean="0"/>
              <a:t>outcome 2. </a:t>
            </a:r>
          </a:p>
          <a:p>
            <a:pPr lvl="1"/>
            <a:r>
              <a:rPr lang="en-GB" dirty="0" smtClean="0"/>
              <a:t>Due date: circa Jan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Recommended Books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000" b="1" dirty="0" smtClean="0"/>
              <a:t>Success in Your Project: a Guide to Student System Development Projects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Weaver, P.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Prentice-Hall, 2004 </a:t>
            </a:r>
          </a:p>
          <a:p>
            <a:pPr>
              <a:lnSpc>
                <a:spcPct val="115000"/>
              </a:lnSpc>
              <a:buNone/>
            </a:pPr>
            <a:r>
              <a:rPr lang="en-GB" sz="2000" dirty="0" smtClean="0">
                <a:ea typeface="Times New Roman"/>
                <a:cs typeface="Times New Roman"/>
              </a:rPr>
              <a:t>	ISBN: 978-0-273-67809-0</a:t>
            </a:r>
          </a:p>
          <a:p>
            <a:pPr lvl="1">
              <a:lnSpc>
                <a:spcPct val="115000"/>
              </a:lnSpc>
              <a:buNone/>
            </a:pPr>
            <a:r>
              <a:rPr lang="en-GB" sz="1900" dirty="0" smtClean="0">
                <a:ea typeface="Times New Roman"/>
                <a:cs typeface="Times New Roman"/>
                <a:hlinkClick r:id="rId2"/>
              </a:rPr>
              <a:t>http://www.booksites.net/download/weaver/download.htm</a:t>
            </a:r>
            <a:endParaRPr lang="en-GB" sz="1900" dirty="0" smtClean="0"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buNone/>
            </a:pPr>
            <a:endParaRPr lang="en-GB" sz="2000" dirty="0" smtClean="0"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Ass. 1 – What you are marked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9008"/>
            <a:ext cx="8472518" cy="466228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Adequacy of coverage</a:t>
            </a:r>
            <a:endParaRPr lang="en-GB" sz="1800" dirty="0" smtClean="0"/>
          </a:p>
          <a:p>
            <a:r>
              <a:rPr lang="en-GB" dirty="0" smtClean="0"/>
              <a:t>Systematic treatment</a:t>
            </a:r>
            <a:endParaRPr lang="en-GB" sz="1800" dirty="0" smtClean="0"/>
          </a:p>
          <a:p>
            <a:r>
              <a:rPr lang="en-GB" dirty="0" smtClean="0"/>
              <a:t>Topic familiarity</a:t>
            </a:r>
            <a:endParaRPr lang="en-GB" sz="1800" dirty="0" smtClean="0"/>
          </a:p>
          <a:p>
            <a:r>
              <a:rPr lang="en-GB" dirty="0" smtClean="0"/>
              <a:t>Literature review using appropriate sources</a:t>
            </a:r>
            <a:endParaRPr lang="en-GB" sz="1800" dirty="0" smtClean="0"/>
          </a:p>
          <a:p>
            <a:r>
              <a:rPr lang="en-GB" dirty="0" smtClean="0"/>
              <a:t>Selection of relevant models &amp; concepts</a:t>
            </a:r>
            <a:endParaRPr lang="en-GB" sz="1800" dirty="0" smtClean="0"/>
          </a:p>
          <a:p>
            <a:r>
              <a:rPr lang="en-GB" dirty="0" smtClean="0"/>
              <a:t>Correct use of referencing with bibliography</a:t>
            </a:r>
            <a:endParaRPr lang="en-GB" sz="1800" dirty="0" smtClean="0"/>
          </a:p>
          <a:p>
            <a:r>
              <a:rPr lang="en-GB" dirty="0" smtClean="0"/>
              <a:t>Limited and relevant appendices only</a:t>
            </a:r>
            <a:endParaRPr lang="en-GB" sz="1800" dirty="0" smtClean="0"/>
          </a:p>
          <a:p>
            <a:r>
              <a:rPr lang="en-GB" dirty="0" smtClean="0"/>
              <a:t>Relevant key issues both for and against</a:t>
            </a:r>
            <a:endParaRPr lang="en-GB" sz="1800" dirty="0" smtClean="0"/>
          </a:p>
          <a:p>
            <a:r>
              <a:rPr lang="en-GB" dirty="0" smtClean="0"/>
              <a:t>Focussed analytical discussion rather than loose descriptive discussion</a:t>
            </a:r>
            <a:endParaRPr lang="en-GB" sz="1800" dirty="0" smtClean="0"/>
          </a:p>
          <a:p>
            <a:r>
              <a:rPr lang="en-GB" dirty="0" smtClean="0"/>
              <a:t>Synthesis of the key issues and themes</a:t>
            </a:r>
            <a:endParaRPr lang="en-GB" sz="1800" dirty="0" smtClean="0"/>
          </a:p>
          <a:p>
            <a:r>
              <a:rPr lang="en-GB" dirty="0" smtClean="0"/>
              <a:t>Following conventions in terms of layout and appropriate sections</a:t>
            </a:r>
            <a:endParaRPr lang="en-GB" sz="1800" dirty="0" smtClean="0"/>
          </a:p>
          <a:p>
            <a:r>
              <a:rPr lang="en-GB" dirty="0" smtClean="0"/>
              <a:t>Correct spelling, grammar and punctuation</a:t>
            </a:r>
            <a:endParaRPr lang="en-GB" sz="1800" dirty="0" smtClean="0"/>
          </a:p>
          <a:p>
            <a:r>
              <a:rPr lang="en-GB" dirty="0" smtClean="0"/>
              <a:t>Flow of narrative/fluency</a:t>
            </a:r>
            <a:endParaRPr lang="en-GB" sz="1800" dirty="0" smtClean="0"/>
          </a:p>
          <a:p>
            <a:r>
              <a:rPr lang="en-GB" dirty="0" smtClean="0"/>
              <a:t>Coherence</a:t>
            </a:r>
            <a:endParaRPr lang="en-GB" sz="1800" dirty="0" smtClean="0"/>
          </a:p>
          <a:p>
            <a:r>
              <a:rPr lang="en-GB" dirty="0" smtClean="0"/>
              <a:t>Word </a:t>
            </a:r>
            <a:r>
              <a:rPr lang="en-GB" dirty="0" smtClean="0"/>
              <a:t>processed</a:t>
            </a:r>
            <a:endParaRPr lang="en-GB" sz="1800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marks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9008"/>
            <a:ext cx="8472518" cy="487830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Presentation style</a:t>
            </a:r>
            <a:endParaRPr lang="en-GB" sz="1600" dirty="0" smtClean="0"/>
          </a:p>
          <a:p>
            <a:r>
              <a:rPr lang="en-GB" sz="2400" dirty="0" smtClean="0"/>
              <a:t>Fluency</a:t>
            </a:r>
            <a:endParaRPr lang="en-GB" sz="1600" dirty="0" smtClean="0"/>
          </a:p>
          <a:p>
            <a:r>
              <a:rPr lang="en-GB" sz="2400" dirty="0" smtClean="0"/>
              <a:t>Clarity of speech</a:t>
            </a:r>
            <a:endParaRPr lang="en-GB" sz="1600" dirty="0" smtClean="0"/>
          </a:p>
          <a:p>
            <a:r>
              <a:rPr lang="en-GB" sz="2400" dirty="0" smtClean="0"/>
              <a:t>Coherence within topic</a:t>
            </a:r>
            <a:endParaRPr lang="en-GB" sz="1600" dirty="0" smtClean="0"/>
          </a:p>
          <a:p>
            <a:r>
              <a:rPr lang="en-GB" sz="2400" dirty="0" smtClean="0"/>
              <a:t>Use of presentational aids</a:t>
            </a:r>
            <a:endParaRPr lang="en-GB" sz="1600" dirty="0" smtClean="0"/>
          </a:p>
          <a:p>
            <a:r>
              <a:rPr lang="en-GB" sz="2400" dirty="0" smtClean="0"/>
              <a:t>Response to questions</a:t>
            </a:r>
            <a:endParaRPr lang="en-GB" sz="1600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based task: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smtClean="0"/>
              <a:t>Just to ease you in gently: Produce an informal </a:t>
            </a:r>
            <a:r>
              <a:rPr lang="en-GB" dirty="0" err="1" smtClean="0"/>
              <a:t>powerpoint</a:t>
            </a:r>
            <a:r>
              <a:rPr lang="en-GB" smtClean="0"/>
              <a:t> that </a:t>
            </a:r>
            <a:r>
              <a:rPr lang="en-GB" dirty="0"/>
              <a:t>you can use to briefly introduce and describe yourself to the others in your group.</a:t>
            </a:r>
          </a:p>
          <a:p>
            <a:endParaRPr lang="en-GB" dirty="0"/>
          </a:p>
          <a:p>
            <a:r>
              <a:rPr lang="en-GB" dirty="0"/>
              <a:t>Start with your name. Where you grew up and have lived etc.</a:t>
            </a:r>
          </a:p>
          <a:p>
            <a:endParaRPr lang="en-GB" dirty="0"/>
          </a:p>
          <a:p>
            <a:r>
              <a:rPr lang="en-GB" dirty="0"/>
              <a:t>What are your hobbies and interests? </a:t>
            </a:r>
          </a:p>
          <a:p>
            <a:endParaRPr lang="en-GB" dirty="0"/>
          </a:p>
          <a:p>
            <a:r>
              <a:rPr lang="en-GB" dirty="0"/>
              <a:t>List your likes and dislikes.</a:t>
            </a:r>
          </a:p>
          <a:p>
            <a:endParaRPr lang="en-GB" dirty="0"/>
          </a:p>
          <a:p>
            <a:r>
              <a:rPr lang="en-GB" dirty="0"/>
              <a:t>Describe your personality.</a:t>
            </a:r>
          </a:p>
          <a:p>
            <a:endParaRPr lang="en-GB" dirty="0"/>
          </a:p>
          <a:p>
            <a:r>
              <a:rPr lang="en-GB" dirty="0"/>
              <a:t>What do you consider your strengths and </a:t>
            </a:r>
            <a:r>
              <a:rPr lang="en-GB" dirty="0" smtClean="0"/>
              <a:t>weaknesses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Then describe what you hope to get out of your course, and where you would like to see yourself in the next 5-10 years.</a:t>
            </a:r>
          </a:p>
          <a:p>
            <a:endParaRPr lang="en-GB" dirty="0"/>
          </a:p>
          <a:p>
            <a:r>
              <a:rPr lang="en-GB" dirty="0"/>
              <a:t>Create enough material so you can talk for as close to 5 minutes as possible.</a:t>
            </a:r>
          </a:p>
          <a:p>
            <a:endParaRPr lang="en-GB" dirty="0"/>
          </a:p>
          <a:p>
            <a:r>
              <a:rPr lang="en-GB" dirty="0"/>
              <a:t>Follow the general guidelines discussed in class and in the supplementary Moodle notes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876</TotalTime>
  <Words>861</Words>
  <Application>Microsoft Office PowerPoint</Application>
  <PresentationFormat>On-screen Show (4:3)</PresentationFormat>
  <Paragraphs>110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Nik2013</vt:lpstr>
      <vt:lpstr>Research &amp; Development Methods</vt:lpstr>
      <vt:lpstr>Aims</vt:lpstr>
      <vt:lpstr>Learning Outcomes</vt:lpstr>
      <vt:lpstr>Indicative Content</vt:lpstr>
      <vt:lpstr>Indicative Content</vt:lpstr>
      <vt:lpstr>Assessment</vt:lpstr>
      <vt:lpstr>Assessment</vt:lpstr>
      <vt:lpstr>Assessment</vt:lpstr>
      <vt:lpstr>Recommended Books</vt:lpstr>
      <vt:lpstr>Ass. 1 – What you are marked on</vt:lpstr>
      <vt:lpstr>presentation marks</vt:lpstr>
      <vt:lpstr>Student based task: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Jones, Gareth</cp:lastModifiedBy>
  <cp:revision>98</cp:revision>
  <dcterms:created xsi:type="dcterms:W3CDTF">2006-01-28T12:00:35Z</dcterms:created>
  <dcterms:modified xsi:type="dcterms:W3CDTF">2016-10-20T15:56:19Z</dcterms:modified>
</cp:coreProperties>
</file>