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7" r:id="rId2"/>
    <p:sldId id="256" r:id="rId3"/>
  </p:sldIdLst>
  <p:sldSz cx="7559675" cy="10691813"/>
  <p:notesSz cx="6858000" cy="9144000"/>
  <p:embeddedFontLst>
    <p:embeddedFont>
      <p:font typeface="Poppins Bold" panose="00000800000000000000" pitchFamily="2" charset="0"/>
      <p:regular r:id="rId4"/>
      <p:bold r:id="rId5"/>
    </p:embeddedFont>
  </p:embeddedFontLst>
  <p:defaultTextStyle>
    <a:defPPr>
      <a:defRPr lang="en-US"/>
    </a:defPPr>
    <a:lvl1pPr marL="0" algn="l" defTabSz="575708" rtl="0" eaLnBrk="1" latinLnBrk="0" hangingPunct="1">
      <a:defRPr sz="1133" kern="1200">
        <a:solidFill>
          <a:schemeClr val="tx1"/>
        </a:solidFill>
        <a:latin typeface="+mn-lt"/>
        <a:ea typeface="+mn-ea"/>
        <a:cs typeface="+mn-cs"/>
      </a:defRPr>
    </a:lvl1pPr>
    <a:lvl2pPr marL="287854" algn="l" defTabSz="575708" rtl="0" eaLnBrk="1" latinLnBrk="0" hangingPunct="1">
      <a:defRPr sz="1133" kern="1200">
        <a:solidFill>
          <a:schemeClr val="tx1"/>
        </a:solidFill>
        <a:latin typeface="+mn-lt"/>
        <a:ea typeface="+mn-ea"/>
        <a:cs typeface="+mn-cs"/>
      </a:defRPr>
    </a:lvl2pPr>
    <a:lvl3pPr marL="575708" algn="l" defTabSz="575708" rtl="0" eaLnBrk="1" latinLnBrk="0" hangingPunct="1">
      <a:defRPr sz="1133" kern="1200">
        <a:solidFill>
          <a:schemeClr val="tx1"/>
        </a:solidFill>
        <a:latin typeface="+mn-lt"/>
        <a:ea typeface="+mn-ea"/>
        <a:cs typeface="+mn-cs"/>
      </a:defRPr>
    </a:lvl3pPr>
    <a:lvl4pPr marL="863563" algn="l" defTabSz="575708" rtl="0" eaLnBrk="1" latinLnBrk="0" hangingPunct="1">
      <a:defRPr sz="1133" kern="1200">
        <a:solidFill>
          <a:schemeClr val="tx1"/>
        </a:solidFill>
        <a:latin typeface="+mn-lt"/>
        <a:ea typeface="+mn-ea"/>
        <a:cs typeface="+mn-cs"/>
      </a:defRPr>
    </a:lvl4pPr>
    <a:lvl5pPr marL="1151417" algn="l" defTabSz="575708" rtl="0" eaLnBrk="1" latinLnBrk="0" hangingPunct="1">
      <a:defRPr sz="1133" kern="1200">
        <a:solidFill>
          <a:schemeClr val="tx1"/>
        </a:solidFill>
        <a:latin typeface="+mn-lt"/>
        <a:ea typeface="+mn-ea"/>
        <a:cs typeface="+mn-cs"/>
      </a:defRPr>
    </a:lvl5pPr>
    <a:lvl6pPr marL="1439272" algn="l" defTabSz="575708" rtl="0" eaLnBrk="1" latinLnBrk="0" hangingPunct="1">
      <a:defRPr sz="1133" kern="1200">
        <a:solidFill>
          <a:schemeClr val="tx1"/>
        </a:solidFill>
        <a:latin typeface="+mn-lt"/>
        <a:ea typeface="+mn-ea"/>
        <a:cs typeface="+mn-cs"/>
      </a:defRPr>
    </a:lvl6pPr>
    <a:lvl7pPr marL="1727126" algn="l" defTabSz="575708" rtl="0" eaLnBrk="1" latinLnBrk="0" hangingPunct="1">
      <a:defRPr sz="1133" kern="1200">
        <a:solidFill>
          <a:schemeClr val="tx1"/>
        </a:solidFill>
        <a:latin typeface="+mn-lt"/>
        <a:ea typeface="+mn-ea"/>
        <a:cs typeface="+mn-cs"/>
      </a:defRPr>
    </a:lvl7pPr>
    <a:lvl8pPr marL="2014980" algn="l" defTabSz="575708" rtl="0" eaLnBrk="1" latinLnBrk="0" hangingPunct="1">
      <a:defRPr sz="1133" kern="1200">
        <a:solidFill>
          <a:schemeClr val="tx1"/>
        </a:solidFill>
        <a:latin typeface="+mn-lt"/>
        <a:ea typeface="+mn-ea"/>
        <a:cs typeface="+mn-cs"/>
      </a:defRPr>
    </a:lvl8pPr>
    <a:lvl9pPr marL="2302834" algn="l" defTabSz="575708" rtl="0" eaLnBrk="1" latinLnBrk="0" hangingPunct="1">
      <a:defRPr sz="1133"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119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47" d="100"/>
          <a:sy n="47" d="100"/>
        </p:scale>
        <p:origin x="2717" y="101"/>
      </p:cViewPr>
      <p:guideLst>
        <p:guide orient="horz" pos="2160"/>
        <p:guide pos="1191"/>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83488" y="2130109"/>
            <a:ext cx="3212862" cy="1469807"/>
          </a:xfrm>
        </p:spPr>
        <p:txBody>
          <a:bodyPr/>
          <a:lstStyle/>
          <a:p>
            <a:r>
              <a:rPr lang="en-US"/>
              <a:t>Click to edit Master title style</a:t>
            </a:r>
          </a:p>
        </p:txBody>
      </p:sp>
      <p:sp>
        <p:nvSpPr>
          <p:cNvPr id="3" name="Subtitle 2"/>
          <p:cNvSpPr>
            <a:spLocks noGrp="1"/>
          </p:cNvSpPr>
          <p:nvPr>
            <p:ph type="subTitle" idx="1"/>
          </p:nvPr>
        </p:nvSpPr>
        <p:spPr>
          <a:xfrm>
            <a:off x="566976" y="3885624"/>
            <a:ext cx="2645886" cy="1752340"/>
          </a:xfrm>
        </p:spPr>
        <p:txBody>
          <a:bodyPr/>
          <a:lstStyle>
            <a:lvl1pPr marL="0" indent="0" algn="ctr">
              <a:buNone/>
              <a:defRPr>
                <a:solidFill>
                  <a:schemeClr val="tx1">
                    <a:tint val="75000"/>
                  </a:schemeClr>
                </a:solidFill>
              </a:defRPr>
            </a:lvl1pPr>
            <a:lvl2pPr marL="480060" indent="0" algn="ctr">
              <a:buNone/>
              <a:defRPr>
                <a:solidFill>
                  <a:schemeClr val="tx1">
                    <a:tint val="75000"/>
                  </a:schemeClr>
                </a:solidFill>
              </a:defRPr>
            </a:lvl2pPr>
            <a:lvl3pPr marL="960120" indent="0" algn="ctr">
              <a:buNone/>
              <a:defRPr>
                <a:solidFill>
                  <a:schemeClr val="tx1">
                    <a:tint val="75000"/>
                  </a:schemeClr>
                </a:solidFill>
              </a:defRPr>
            </a:lvl3pPr>
            <a:lvl4pPr marL="1440180" indent="0" algn="ctr">
              <a:buNone/>
              <a:defRPr>
                <a:solidFill>
                  <a:schemeClr val="tx1">
                    <a:tint val="75000"/>
                  </a:schemeClr>
                </a:solidFill>
              </a:defRPr>
            </a:lvl4pPr>
            <a:lvl5pPr marL="1920240" indent="0" algn="ctr">
              <a:buNone/>
              <a:defRPr>
                <a:solidFill>
                  <a:schemeClr val="tx1">
                    <a:tint val="75000"/>
                  </a:schemeClr>
                </a:solidFill>
              </a:defRPr>
            </a:lvl5pPr>
            <a:lvl6pPr marL="2400300" indent="0" algn="ctr">
              <a:buNone/>
              <a:defRPr>
                <a:solidFill>
                  <a:schemeClr val="tx1">
                    <a:tint val="75000"/>
                  </a:schemeClr>
                </a:solidFill>
              </a:defRPr>
            </a:lvl6pPr>
            <a:lvl7pPr marL="2880360" indent="0" algn="ctr">
              <a:buNone/>
              <a:defRPr>
                <a:solidFill>
                  <a:schemeClr val="tx1">
                    <a:tint val="75000"/>
                  </a:schemeClr>
                </a:solidFill>
              </a:defRPr>
            </a:lvl7pPr>
            <a:lvl8pPr marL="3360420" indent="0" algn="ctr">
              <a:buNone/>
              <a:defRPr>
                <a:solidFill>
                  <a:schemeClr val="tx1">
                    <a:tint val="75000"/>
                  </a:schemeClr>
                </a:solidFill>
              </a:defRPr>
            </a:lvl8pPr>
            <a:lvl9pPr marL="384048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8581" y="4406247"/>
            <a:ext cx="3212862" cy="1361873"/>
          </a:xfrm>
        </p:spPr>
        <p:txBody>
          <a:bodyPr anchor="t"/>
          <a:lstStyle>
            <a:lvl1pPr algn="l">
              <a:defRPr sz="4200" b="1" cap="all"/>
            </a:lvl1pPr>
          </a:lstStyle>
          <a:p>
            <a:r>
              <a:rPr lang="en-US"/>
              <a:t>Click to edit Master title style</a:t>
            </a:r>
          </a:p>
        </p:txBody>
      </p:sp>
      <p:sp>
        <p:nvSpPr>
          <p:cNvPr id="3" name="Text Placeholder 2"/>
          <p:cNvSpPr>
            <a:spLocks noGrp="1"/>
          </p:cNvSpPr>
          <p:nvPr>
            <p:ph type="body" idx="1"/>
          </p:nvPr>
        </p:nvSpPr>
        <p:spPr>
          <a:xfrm>
            <a:off x="298581" y="2906282"/>
            <a:ext cx="3212862" cy="1499965"/>
          </a:xfrm>
        </p:spPr>
        <p:txBody>
          <a:bodyPr anchor="b"/>
          <a:lstStyle>
            <a:lvl1pPr marL="0" indent="0">
              <a:buNone/>
              <a:defRPr sz="2100">
                <a:solidFill>
                  <a:schemeClr val="tx1">
                    <a:tint val="75000"/>
                  </a:schemeClr>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88992" y="1599964"/>
            <a:ext cx="1669428" cy="4525291"/>
          </a:xfrm>
        </p:spPr>
        <p:txBody>
          <a:bodyPr/>
          <a:lstStyle>
            <a:lvl1pPr>
              <a:defRPr sz="2940"/>
            </a:lvl1pPr>
            <a:lvl2pPr>
              <a:defRPr sz="2520"/>
            </a:lvl2pPr>
            <a:lvl3pPr>
              <a:defRPr sz="2100"/>
            </a:lvl3pPr>
            <a:lvl4pPr>
              <a:defRPr sz="1890"/>
            </a:lvl4pPr>
            <a:lvl5pPr>
              <a:defRPr sz="1890"/>
            </a:lvl5pPr>
            <a:lvl6pPr>
              <a:defRPr sz="1890"/>
            </a:lvl6pPr>
            <a:lvl7pPr>
              <a:defRPr sz="1890"/>
            </a:lvl7pPr>
            <a:lvl8pPr>
              <a:defRPr sz="1890"/>
            </a:lvl8pPr>
            <a:lvl9pPr>
              <a:defRPr sz="189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921418" y="1599964"/>
            <a:ext cx="1669428" cy="4525291"/>
          </a:xfrm>
        </p:spPr>
        <p:txBody>
          <a:bodyPr/>
          <a:lstStyle>
            <a:lvl1pPr>
              <a:defRPr sz="2940"/>
            </a:lvl1pPr>
            <a:lvl2pPr>
              <a:defRPr sz="2520"/>
            </a:lvl2pPr>
            <a:lvl3pPr>
              <a:defRPr sz="2100"/>
            </a:lvl3pPr>
            <a:lvl4pPr>
              <a:defRPr sz="1890"/>
            </a:lvl4pPr>
            <a:lvl5pPr>
              <a:defRPr sz="1890"/>
            </a:lvl5pPr>
            <a:lvl6pPr>
              <a:defRPr sz="1890"/>
            </a:lvl6pPr>
            <a:lvl7pPr>
              <a:defRPr sz="1890"/>
            </a:lvl7pPr>
            <a:lvl8pPr>
              <a:defRPr sz="1890"/>
            </a:lvl8pPr>
            <a:lvl9pPr>
              <a:defRPr sz="189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05-Apr-26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88992" y="1534885"/>
            <a:ext cx="1670085" cy="63966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188992" y="2174553"/>
            <a:ext cx="1670085" cy="3950701"/>
          </a:xfrm>
        </p:spPr>
        <p:txBody>
          <a:bodyPr/>
          <a:lstStyle>
            <a:lvl1pPr>
              <a:defRPr sz="2520"/>
            </a:lvl1pPr>
            <a:lvl2pPr>
              <a:defRPr sz="2100"/>
            </a:lvl2pPr>
            <a:lvl3pPr>
              <a:defRPr sz="189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920105" y="1534885"/>
            <a:ext cx="1670741" cy="63966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1920105" y="2174553"/>
            <a:ext cx="1670741" cy="3950701"/>
          </a:xfrm>
        </p:spPr>
        <p:txBody>
          <a:bodyPr/>
          <a:lstStyle>
            <a:lvl1pPr>
              <a:defRPr sz="2520"/>
            </a:lvl1pPr>
            <a:lvl2pPr>
              <a:defRPr sz="2100"/>
            </a:lvl2pPr>
            <a:lvl3pPr>
              <a:defRPr sz="189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05-Apr-26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05-Apr-26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05-Apr-26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92" y="273010"/>
            <a:ext cx="1243541" cy="1161877"/>
          </a:xfrm>
        </p:spPr>
        <p:txBody>
          <a:bodyPr anchor="b"/>
          <a:lstStyle>
            <a:lvl1pPr algn="l">
              <a:defRPr sz="2100" b="1"/>
            </a:lvl1pPr>
          </a:lstStyle>
          <a:p>
            <a:r>
              <a:rPr lang="en-US"/>
              <a:t>Click to edit Master title style</a:t>
            </a:r>
          </a:p>
        </p:txBody>
      </p:sp>
      <p:sp>
        <p:nvSpPr>
          <p:cNvPr id="3" name="Content Placeholder 2"/>
          <p:cNvSpPr>
            <a:spLocks noGrp="1"/>
          </p:cNvSpPr>
          <p:nvPr>
            <p:ph idx="1"/>
          </p:nvPr>
        </p:nvSpPr>
        <p:spPr>
          <a:xfrm>
            <a:off x="1477811" y="273010"/>
            <a:ext cx="2113034" cy="5852244"/>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88992" y="1434887"/>
            <a:ext cx="1243541" cy="4690367"/>
          </a:xfrm>
        </p:spPr>
        <p:txBody>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05-Apr-26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0874" y="4799888"/>
            <a:ext cx="2267903" cy="566654"/>
          </a:xfrm>
        </p:spPr>
        <p:txBody>
          <a:bodyPr anchor="b"/>
          <a:lstStyle>
            <a:lvl1pPr algn="l">
              <a:defRPr sz="2100" b="1"/>
            </a:lvl1pPr>
          </a:lstStyle>
          <a:p>
            <a:r>
              <a:rPr lang="en-US"/>
              <a:t>Click to edit Master title style</a:t>
            </a:r>
          </a:p>
        </p:txBody>
      </p:sp>
      <p:sp>
        <p:nvSpPr>
          <p:cNvPr id="3" name="Picture Placeholder 2"/>
          <p:cNvSpPr>
            <a:spLocks noGrp="1"/>
          </p:cNvSpPr>
          <p:nvPr>
            <p:ph type="pic" idx="1"/>
          </p:nvPr>
        </p:nvSpPr>
        <p:spPr>
          <a:xfrm>
            <a:off x="740874" y="612684"/>
            <a:ext cx="2267903" cy="4114189"/>
          </a:xfrm>
        </p:spPr>
        <p:txBody>
          <a:bodyPr/>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endParaRPr lang="en-US"/>
          </a:p>
        </p:txBody>
      </p:sp>
      <p:sp>
        <p:nvSpPr>
          <p:cNvPr id="4" name="Text Placeholder 3"/>
          <p:cNvSpPr>
            <a:spLocks noGrp="1"/>
          </p:cNvSpPr>
          <p:nvPr>
            <p:ph type="body" sz="half" idx="2"/>
          </p:nvPr>
        </p:nvSpPr>
        <p:spPr>
          <a:xfrm>
            <a:off x="740874" y="5366541"/>
            <a:ext cx="2267903" cy="804743"/>
          </a:xfrm>
        </p:spPr>
        <p:txBody>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05-Apr-26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740382" y="274597"/>
            <a:ext cx="850463" cy="585065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88992" y="274597"/>
            <a:ext cx="2488393" cy="58506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8992" y="274597"/>
            <a:ext cx="3401854" cy="114283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88992" y="1599964"/>
            <a:ext cx="3401854" cy="45252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88992" y="6355407"/>
            <a:ext cx="881962" cy="365071"/>
          </a:xfrm>
          <a:prstGeom prst="rect">
            <a:avLst/>
          </a:prstGeom>
        </p:spPr>
        <p:txBody>
          <a:bodyPr vert="horz" lIns="91440" tIns="45720" rIns="91440" bIns="45720" rtlCol="0" anchor="ctr"/>
          <a:lstStyle>
            <a:lvl1pPr algn="l">
              <a:defRPr sz="1260">
                <a:solidFill>
                  <a:schemeClr val="tx1">
                    <a:tint val="75000"/>
                  </a:schemeClr>
                </a:solidFill>
              </a:defRPr>
            </a:lvl1pPr>
          </a:lstStyle>
          <a:p>
            <a:fld id="{1D8BD707-D9CF-40AE-B4C6-C98DA3205C09}" type="datetimeFigureOut">
              <a:rPr lang="en-US" smtClean="0"/>
              <a:pPr/>
              <a:t>05-Apr-26</a:t>
            </a:fld>
            <a:endParaRPr lang="en-US"/>
          </a:p>
        </p:txBody>
      </p:sp>
      <p:sp>
        <p:nvSpPr>
          <p:cNvPr id="5" name="Footer Placeholder 4"/>
          <p:cNvSpPr>
            <a:spLocks noGrp="1"/>
          </p:cNvSpPr>
          <p:nvPr>
            <p:ph type="ftr" sz="quarter" idx="3"/>
          </p:nvPr>
        </p:nvSpPr>
        <p:spPr>
          <a:xfrm>
            <a:off x="1291444" y="6355407"/>
            <a:ext cx="1196949" cy="365071"/>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708884" y="6355407"/>
            <a:ext cx="881962" cy="365071"/>
          </a:xfrm>
          <a:prstGeom prst="rect">
            <a:avLst/>
          </a:prstGeom>
        </p:spPr>
        <p:txBody>
          <a:bodyPr vert="horz" lIns="91440" tIns="45720" rIns="91440" bIns="45720" rtlCol="0" anchor="ctr"/>
          <a:lstStyle>
            <a:lvl1pPr algn="r">
              <a:defRPr sz="126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60120" rtl="0" eaLnBrk="1" latinLnBrk="0" hangingPunct="1">
        <a:spcBef>
          <a:spcPct val="0"/>
        </a:spcBef>
        <a:buNone/>
        <a:defRPr sz="4620" kern="1200">
          <a:solidFill>
            <a:schemeClr val="tx1"/>
          </a:solidFill>
          <a:latin typeface="+mj-lt"/>
          <a:ea typeface="+mj-ea"/>
          <a:cs typeface="+mj-cs"/>
        </a:defRPr>
      </a:lvl1pPr>
    </p:titleStyle>
    <p:bodyStyle>
      <a:lvl1pPr marL="360045" indent="-360045" algn="l" defTabSz="960120" rtl="0" eaLnBrk="1" latinLnBrk="0" hangingPunct="1">
        <a:spcBef>
          <a:spcPct val="20000"/>
        </a:spcBef>
        <a:buFont typeface="Arial" pitchFamily="34" charset="0"/>
        <a:buChar char="•"/>
        <a:defRPr sz="3360" kern="1200">
          <a:solidFill>
            <a:schemeClr val="tx1"/>
          </a:solidFill>
          <a:latin typeface="+mn-lt"/>
          <a:ea typeface="+mn-ea"/>
          <a:cs typeface="+mn-cs"/>
        </a:defRPr>
      </a:lvl1pPr>
      <a:lvl2pPr marL="780098" indent="-300038" algn="l" defTabSz="960120" rtl="0" eaLnBrk="1" latinLnBrk="0" hangingPunct="1">
        <a:spcBef>
          <a:spcPct val="20000"/>
        </a:spcBef>
        <a:buFont typeface="Arial" pitchFamily="34" charset="0"/>
        <a:buChar char="–"/>
        <a:defRPr sz="2940" kern="1200">
          <a:solidFill>
            <a:schemeClr val="tx1"/>
          </a:solidFill>
          <a:latin typeface="+mn-lt"/>
          <a:ea typeface="+mn-ea"/>
          <a:cs typeface="+mn-cs"/>
        </a:defRPr>
      </a:lvl2pPr>
      <a:lvl3pPr marL="1200150" indent="-240030" algn="l" defTabSz="960120" rtl="0" eaLnBrk="1" latinLnBrk="0" hangingPunct="1">
        <a:spcBef>
          <a:spcPct val="20000"/>
        </a:spcBef>
        <a:buFont typeface="Arial" pitchFamily="34" charset="0"/>
        <a:buChar char="•"/>
        <a:defRPr sz="2520" kern="1200">
          <a:solidFill>
            <a:schemeClr val="tx1"/>
          </a:solidFill>
          <a:latin typeface="+mn-lt"/>
          <a:ea typeface="+mn-ea"/>
          <a:cs typeface="+mn-cs"/>
        </a:defRPr>
      </a:lvl3pPr>
      <a:lvl4pPr marL="1680210" indent="-240030" algn="l" defTabSz="960120" rtl="0" eaLnBrk="1" latinLnBrk="0" hangingPunct="1">
        <a:spcBef>
          <a:spcPct val="20000"/>
        </a:spcBef>
        <a:buFont typeface="Arial" pitchFamily="34" charset="0"/>
        <a:buChar char="–"/>
        <a:defRPr sz="2100" kern="1200">
          <a:solidFill>
            <a:schemeClr val="tx1"/>
          </a:solidFill>
          <a:latin typeface="+mn-lt"/>
          <a:ea typeface="+mn-ea"/>
          <a:cs typeface="+mn-cs"/>
        </a:defRPr>
      </a:lvl4pPr>
      <a:lvl5pPr marL="2160270" indent="-240030" algn="l" defTabSz="960120" rtl="0" eaLnBrk="1" latinLnBrk="0" hangingPunct="1">
        <a:spcBef>
          <a:spcPct val="20000"/>
        </a:spcBef>
        <a:buFont typeface="Arial" pitchFamily="34" charset="0"/>
        <a:buChar char="»"/>
        <a:defRPr sz="2100" kern="1200">
          <a:solidFill>
            <a:schemeClr val="tx1"/>
          </a:solidFill>
          <a:latin typeface="+mn-lt"/>
          <a:ea typeface="+mn-ea"/>
          <a:cs typeface="+mn-cs"/>
        </a:defRPr>
      </a:lvl5pPr>
      <a:lvl6pPr marL="2640330" indent="-240030" algn="l" defTabSz="960120" rtl="0" eaLnBrk="1" latinLnBrk="0" hangingPunct="1">
        <a:spcBef>
          <a:spcPct val="20000"/>
        </a:spcBef>
        <a:buFont typeface="Arial" pitchFamily="34" charset="0"/>
        <a:buChar char="•"/>
        <a:defRPr sz="2100" kern="1200">
          <a:solidFill>
            <a:schemeClr val="tx1"/>
          </a:solidFill>
          <a:latin typeface="+mn-lt"/>
          <a:ea typeface="+mn-ea"/>
          <a:cs typeface="+mn-cs"/>
        </a:defRPr>
      </a:lvl6pPr>
      <a:lvl7pPr marL="3120390" indent="-240030" algn="l" defTabSz="960120" rtl="0" eaLnBrk="1" latinLnBrk="0" hangingPunct="1">
        <a:spcBef>
          <a:spcPct val="20000"/>
        </a:spcBef>
        <a:buFont typeface="Arial" pitchFamily="34" charset="0"/>
        <a:buChar char="•"/>
        <a:defRPr sz="2100" kern="1200">
          <a:solidFill>
            <a:schemeClr val="tx1"/>
          </a:solidFill>
          <a:latin typeface="+mn-lt"/>
          <a:ea typeface="+mn-ea"/>
          <a:cs typeface="+mn-cs"/>
        </a:defRPr>
      </a:lvl7pPr>
      <a:lvl8pPr marL="3600450" indent="-240030" algn="l" defTabSz="960120" rtl="0" eaLnBrk="1" latinLnBrk="0" hangingPunct="1">
        <a:spcBef>
          <a:spcPct val="20000"/>
        </a:spcBef>
        <a:buFont typeface="Arial" pitchFamily="34" charset="0"/>
        <a:buChar char="•"/>
        <a:defRPr sz="2100" kern="1200">
          <a:solidFill>
            <a:schemeClr val="tx1"/>
          </a:solidFill>
          <a:latin typeface="+mn-lt"/>
          <a:ea typeface="+mn-ea"/>
          <a:cs typeface="+mn-cs"/>
        </a:defRPr>
      </a:lvl8pPr>
      <a:lvl9pPr marL="4080510" indent="-240030" algn="l" defTabSz="960120" rtl="0" eaLnBrk="1" latinLnBrk="0" hangingPunct="1">
        <a:spcBef>
          <a:spcPct val="20000"/>
        </a:spcBef>
        <a:buFont typeface="Arial" pitchFamily="34" charset="0"/>
        <a:buChar char="•"/>
        <a:defRPr sz="210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F0FE7FD-2BA7-A672-BABC-360DFD2ABA82}"/>
              </a:ext>
            </a:extLst>
          </p:cNvPr>
          <p:cNvSpPr>
            <a:spLocks noChangeArrowheads="1"/>
          </p:cNvSpPr>
          <p:nvPr/>
        </p:nvSpPr>
        <p:spPr bwMode="auto">
          <a:xfrm>
            <a:off x="0" y="0"/>
            <a:ext cx="75596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a:extLst>
              <a:ext uri="{FF2B5EF4-FFF2-40B4-BE49-F238E27FC236}">
                <a16:creationId xmlns:a16="http://schemas.microsoft.com/office/drawing/2014/main" id="{43DFF83A-7E60-7D09-5CAE-83B231BD7D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992" y="850106"/>
            <a:ext cx="3382963" cy="135572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287573D4-5CE8-7972-DEE9-5B9A4D3AA81A}"/>
              </a:ext>
            </a:extLst>
          </p:cNvPr>
          <p:cNvSpPr>
            <a:spLocks noChangeArrowheads="1"/>
          </p:cNvSpPr>
          <p:nvPr/>
        </p:nvSpPr>
        <p:spPr bwMode="auto">
          <a:xfrm>
            <a:off x="808037" y="4040003"/>
            <a:ext cx="5943600" cy="26118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Name: Md Ahmed Al Zayed </a:t>
            </a:r>
            <a:endParaRPr kumimoji="0" lang="en-US"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ID:</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2516697</a:t>
            </a:r>
            <a:endParaRPr kumimoji="0" lang="en-US"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Name: Marketing Management</a:t>
            </a:r>
            <a:endParaRPr kumimoji="0" lang="en-US"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Code: LCMB7024</a:t>
            </a:r>
            <a:endParaRPr kumimoji="0" lang="en-US"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Lecturer’s Name:</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US" altLang="en-US" sz="1400" b="1" err="1">
                <a:latin typeface="Times New Roman" panose="02020603050405020304" pitchFamily="18" charset="0"/>
                <a:ea typeface="Calibri" panose="020F0502020204030204" pitchFamily="34" charset="0"/>
                <a:cs typeface="Times New Roman" panose="02020603050405020304" pitchFamily="18" charset="0"/>
              </a:rPr>
              <a:t>Dr</a:t>
            </a:r>
            <a:r>
              <a:rPr lang="en-US" altLang="en-US" sz="1400" b="1">
                <a:latin typeface="Times New Roman" panose="02020603050405020304" pitchFamily="18" charset="0"/>
                <a:ea typeface="Calibri" panose="020F0502020204030204" pitchFamily="34" charset="0"/>
                <a:cs typeface="Times New Roman" panose="02020603050405020304" pitchFamily="18" charset="0"/>
              </a:rPr>
              <a:t>. Laila </a:t>
            </a:r>
            <a:r>
              <a:rPr lang="en-US" altLang="en-US" sz="1400" b="1" dirty="0" err="1">
                <a:latin typeface="Times New Roman" panose="02020603050405020304" pitchFamily="18" charset="0"/>
                <a:ea typeface="Calibri" panose="020F0502020204030204" pitchFamily="34" charset="0"/>
                <a:cs typeface="Times New Roman" panose="02020603050405020304" pitchFamily="18" charset="0"/>
              </a:rPr>
              <a:t>Maazouz</a:t>
            </a:r>
            <a:endParaRPr kumimoji="0" lang="en-US"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Term 1</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66117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61A1D"/>
        </a:solidFill>
        <a:effectLst/>
      </p:bgPr>
    </p:bg>
    <p:spTree>
      <p:nvGrpSpPr>
        <p:cNvPr id="1" name=""/>
        <p:cNvGrpSpPr/>
        <p:nvPr/>
      </p:nvGrpSpPr>
      <p:grpSpPr>
        <a:xfrm>
          <a:off x="0" y="0"/>
          <a:ext cx="0" cy="0"/>
          <a:chOff x="0" y="0"/>
          <a:chExt cx="0" cy="0"/>
        </a:xfrm>
      </p:grpSpPr>
      <p:sp>
        <p:nvSpPr>
          <p:cNvPr id="2" name="Freeform 2"/>
          <p:cNvSpPr/>
          <p:nvPr/>
        </p:nvSpPr>
        <p:spPr>
          <a:xfrm>
            <a:off x="-189163" y="2538521"/>
            <a:ext cx="7938000" cy="2806650"/>
          </a:xfrm>
          <a:custGeom>
            <a:avLst/>
            <a:gdLst/>
            <a:ahLst/>
            <a:cxnLst/>
            <a:rect l="l" t="t" r="r" b="b"/>
            <a:pathLst>
              <a:path w="7560000" h="2673000">
                <a:moveTo>
                  <a:pt x="0" y="0"/>
                </a:moveTo>
                <a:lnTo>
                  <a:pt x="7560000" y="0"/>
                </a:lnTo>
                <a:lnTo>
                  <a:pt x="7560000" y="2673000"/>
                </a:lnTo>
                <a:lnTo>
                  <a:pt x="0" y="2673000"/>
                </a:lnTo>
                <a:lnTo>
                  <a:pt x="0" y="0"/>
                </a:lnTo>
                <a:close/>
              </a:path>
            </a:pathLst>
          </a:custGeom>
          <a:blipFill>
            <a:blip r:embed="rId2">
              <a:alphaModFix amt="50000"/>
            </a:blip>
            <a:stretch>
              <a:fillRect t="-92159" b="-19189"/>
            </a:stretch>
          </a:blipFill>
          <a:ln cap="sq">
            <a:noFill/>
            <a:prstDash val="solid"/>
            <a:miter/>
          </a:ln>
        </p:spPr>
      </p:sp>
      <p:sp>
        <p:nvSpPr>
          <p:cNvPr id="3" name="Freeform 3"/>
          <p:cNvSpPr/>
          <p:nvPr/>
        </p:nvSpPr>
        <p:spPr>
          <a:xfrm>
            <a:off x="-189163" y="8151821"/>
            <a:ext cx="7938000" cy="2806650"/>
          </a:xfrm>
          <a:custGeom>
            <a:avLst/>
            <a:gdLst/>
            <a:ahLst/>
            <a:cxnLst/>
            <a:rect l="l" t="t" r="r" b="b"/>
            <a:pathLst>
              <a:path w="7560000" h="2673000">
                <a:moveTo>
                  <a:pt x="0" y="0"/>
                </a:moveTo>
                <a:lnTo>
                  <a:pt x="7560000" y="0"/>
                </a:lnTo>
                <a:lnTo>
                  <a:pt x="7560000" y="2673000"/>
                </a:lnTo>
                <a:lnTo>
                  <a:pt x="0" y="2673000"/>
                </a:lnTo>
                <a:lnTo>
                  <a:pt x="0" y="0"/>
                </a:lnTo>
                <a:close/>
              </a:path>
            </a:pathLst>
          </a:custGeom>
          <a:blipFill>
            <a:blip r:embed="rId3">
              <a:alphaModFix amt="50000"/>
            </a:blip>
            <a:stretch>
              <a:fillRect t="-35499" b="-52227"/>
            </a:stretch>
          </a:blipFill>
        </p:spPr>
      </p:sp>
      <p:sp>
        <p:nvSpPr>
          <p:cNvPr id="4" name="Freeform 4"/>
          <p:cNvSpPr/>
          <p:nvPr/>
        </p:nvSpPr>
        <p:spPr>
          <a:xfrm>
            <a:off x="-189163" y="5329030"/>
            <a:ext cx="7938000" cy="2822792"/>
          </a:xfrm>
          <a:custGeom>
            <a:avLst/>
            <a:gdLst/>
            <a:ahLst/>
            <a:cxnLst/>
            <a:rect l="l" t="t" r="r" b="b"/>
            <a:pathLst>
              <a:path w="7560000" h="2688373">
                <a:moveTo>
                  <a:pt x="0" y="0"/>
                </a:moveTo>
                <a:lnTo>
                  <a:pt x="7560000" y="0"/>
                </a:lnTo>
                <a:lnTo>
                  <a:pt x="7560000" y="2688373"/>
                </a:lnTo>
                <a:lnTo>
                  <a:pt x="0" y="2688373"/>
                </a:lnTo>
                <a:lnTo>
                  <a:pt x="0" y="0"/>
                </a:lnTo>
                <a:close/>
              </a:path>
            </a:pathLst>
          </a:custGeom>
          <a:blipFill>
            <a:blip r:embed="rId4">
              <a:alphaModFix amt="50000"/>
            </a:blip>
            <a:stretch>
              <a:fillRect b="-87644"/>
            </a:stretch>
          </a:blipFill>
          <a:ln cap="sq">
            <a:noFill/>
            <a:prstDash val="solid"/>
            <a:miter/>
          </a:ln>
        </p:spPr>
      </p:sp>
      <p:sp>
        <p:nvSpPr>
          <p:cNvPr id="5" name="Freeform 5"/>
          <p:cNvSpPr/>
          <p:nvPr/>
        </p:nvSpPr>
        <p:spPr>
          <a:xfrm>
            <a:off x="-189163" y="-268129"/>
            <a:ext cx="7938000" cy="2806650"/>
          </a:xfrm>
          <a:custGeom>
            <a:avLst/>
            <a:gdLst/>
            <a:ahLst/>
            <a:cxnLst/>
            <a:rect l="l" t="t" r="r" b="b"/>
            <a:pathLst>
              <a:path w="7560000" h="2673000">
                <a:moveTo>
                  <a:pt x="0" y="0"/>
                </a:moveTo>
                <a:lnTo>
                  <a:pt x="7560000" y="0"/>
                </a:lnTo>
                <a:lnTo>
                  <a:pt x="7560000" y="2673000"/>
                </a:lnTo>
                <a:lnTo>
                  <a:pt x="0" y="2673000"/>
                </a:lnTo>
                <a:lnTo>
                  <a:pt x="0" y="0"/>
                </a:lnTo>
                <a:close/>
              </a:path>
            </a:pathLst>
          </a:custGeom>
          <a:blipFill>
            <a:blip r:embed="rId5">
              <a:alphaModFix amt="50000"/>
            </a:blip>
            <a:stretch>
              <a:fillRect t="-76175" b="-12547"/>
            </a:stretch>
          </a:blipFill>
          <a:ln cap="sq">
            <a:noFill/>
            <a:prstDash val="solid"/>
            <a:miter/>
          </a:ln>
        </p:spPr>
      </p:sp>
      <p:sp>
        <p:nvSpPr>
          <p:cNvPr id="9" name="Freeform 9"/>
          <p:cNvSpPr/>
          <p:nvPr/>
        </p:nvSpPr>
        <p:spPr>
          <a:xfrm>
            <a:off x="3673028" y="-153279"/>
            <a:ext cx="3846589" cy="1199944"/>
          </a:xfrm>
          <a:custGeom>
            <a:avLst/>
            <a:gdLst/>
            <a:ahLst/>
            <a:cxnLst/>
            <a:rect l="l" t="t" r="r" b="b"/>
            <a:pathLst>
              <a:path w="3663418" h="1142804">
                <a:moveTo>
                  <a:pt x="0" y="0"/>
                </a:moveTo>
                <a:lnTo>
                  <a:pt x="3663418" y="0"/>
                </a:lnTo>
                <a:lnTo>
                  <a:pt x="3663418" y="1142804"/>
                </a:lnTo>
                <a:lnTo>
                  <a:pt x="0" y="1142804"/>
                </a:lnTo>
                <a:lnTo>
                  <a:pt x="0" y="0"/>
                </a:lnTo>
                <a:close/>
              </a:path>
            </a:pathLst>
          </a:custGeom>
          <a:blipFill>
            <a:blip r:embed="rId6"/>
            <a:stretch>
              <a:fillRect l="-12159" t="-59039" r="-12159" b="-59039"/>
            </a:stretch>
          </a:blipFill>
        </p:spPr>
      </p:sp>
      <p:sp>
        <p:nvSpPr>
          <p:cNvPr id="10" name="TextBox 10"/>
          <p:cNvSpPr txBox="1"/>
          <p:nvPr/>
        </p:nvSpPr>
        <p:spPr>
          <a:xfrm>
            <a:off x="153776" y="1147448"/>
            <a:ext cx="3854391" cy="1109150"/>
          </a:xfrm>
          <a:prstGeom prst="rect">
            <a:avLst/>
          </a:prstGeom>
        </p:spPr>
        <p:txBody>
          <a:bodyPr lIns="0" tIns="0" rIns="0" bIns="0" rtlCol="0" anchor="t">
            <a:spAutoFit/>
          </a:bodyPr>
          <a:lstStyle/>
          <a:p>
            <a:pPr>
              <a:lnSpc>
                <a:spcPts val="4406"/>
              </a:lnSpc>
            </a:pPr>
            <a:r>
              <a:rPr lang="en-US" sz="3388" b="1" spc="84">
                <a:solidFill>
                  <a:srgbClr val="F5F3F4"/>
                </a:solidFill>
                <a:latin typeface="Poppins Bold"/>
                <a:ea typeface="Poppins Bold"/>
                <a:cs typeface="Poppins Bold"/>
                <a:sym typeface="Poppins Bold"/>
              </a:rPr>
              <a:t>Brand Extension</a:t>
            </a:r>
          </a:p>
          <a:p>
            <a:pPr>
              <a:lnSpc>
                <a:spcPts val="4406"/>
              </a:lnSpc>
            </a:pPr>
            <a:r>
              <a:rPr lang="en-US" sz="3388" b="1" spc="84">
                <a:solidFill>
                  <a:srgbClr val="F5F3F4"/>
                </a:solidFill>
                <a:latin typeface="Poppins Bold"/>
                <a:ea typeface="Poppins Bold"/>
                <a:cs typeface="Poppins Bold"/>
                <a:sym typeface="Poppins Bold"/>
              </a:rPr>
              <a:t>Presentation</a:t>
            </a:r>
          </a:p>
        </p:txBody>
      </p:sp>
      <p:sp>
        <p:nvSpPr>
          <p:cNvPr id="11" name="TextBox 11"/>
          <p:cNvSpPr txBox="1"/>
          <p:nvPr/>
        </p:nvSpPr>
        <p:spPr>
          <a:xfrm>
            <a:off x="191942" y="3086447"/>
            <a:ext cx="3271473" cy="2010615"/>
          </a:xfrm>
          <a:prstGeom prst="rect">
            <a:avLst/>
          </a:prstGeom>
        </p:spPr>
        <p:txBody>
          <a:bodyPr lIns="0" tIns="0" rIns="0" bIns="0" rtlCol="0" anchor="t">
            <a:spAutoFit/>
          </a:bodyPr>
          <a:lstStyle/>
          <a:p>
            <a:pPr algn="just">
              <a:lnSpc>
                <a:spcPts val="2448"/>
              </a:lnSpc>
              <a:spcBef>
                <a:spcPct val="0"/>
              </a:spcBef>
            </a:pPr>
            <a:r>
              <a:rPr lang="en-US" sz="2000" b="1" spc="35" dirty="0">
                <a:solidFill>
                  <a:srgbClr val="F5F3F4"/>
                </a:solidFill>
                <a:latin typeface="Times New Roman" panose="02020603050405020304" pitchFamily="18" charset="0"/>
                <a:ea typeface="Poppins Bold"/>
                <a:cs typeface="Times New Roman" panose="02020603050405020304" pitchFamily="18" charset="0"/>
                <a:sym typeface="Poppins Bold"/>
              </a:rPr>
              <a:t>Introduction </a:t>
            </a:r>
          </a:p>
          <a:p>
            <a:pPr algn="just">
              <a:lnSpc>
                <a:spcPts val="785"/>
              </a:lnSpc>
              <a:spcBef>
                <a:spcPct val="0"/>
              </a:spcBef>
            </a:pPr>
            <a:endParaRPr lang="en-US" sz="2000" b="1" spc="35" dirty="0">
              <a:solidFill>
                <a:srgbClr val="F5F3F4"/>
              </a:solidFill>
              <a:latin typeface="Times New Roman" panose="02020603050405020304" pitchFamily="18" charset="0"/>
              <a:ea typeface="Poppins Bold"/>
              <a:cs typeface="Times New Roman" panose="02020603050405020304" pitchFamily="18" charset="0"/>
              <a:sym typeface="Poppins Bold"/>
            </a:endParaRPr>
          </a:p>
          <a:p>
            <a:pPr algn="just">
              <a:lnSpc>
                <a:spcPts val="1845"/>
              </a:lnSpc>
              <a:spcBef>
                <a:spcPct val="0"/>
              </a:spcBef>
            </a:pPr>
            <a:r>
              <a:rPr lang="en-US" sz="1400" spc="26" dirty="0">
                <a:solidFill>
                  <a:srgbClr val="F5F3F4"/>
                </a:solidFill>
                <a:latin typeface="Times New Roman" panose="02020603050405020304" pitchFamily="18" charset="0"/>
                <a:ea typeface="Poppins Extra-Light"/>
                <a:cs typeface="Times New Roman" panose="02020603050405020304" pitchFamily="18" charset="0"/>
                <a:sym typeface="Poppins Extra-Light"/>
              </a:rPr>
              <a:t>This presentation discusses the development of Samsung into its smartphones into a new connected smart home ecosystem. It pays attention to the ways the technology may enhance the daily life making it more efficient, convenient, and connected.</a:t>
            </a:r>
          </a:p>
        </p:txBody>
      </p:sp>
      <p:sp>
        <p:nvSpPr>
          <p:cNvPr id="12" name="TextBox 12"/>
          <p:cNvSpPr txBox="1"/>
          <p:nvPr/>
        </p:nvSpPr>
        <p:spPr>
          <a:xfrm>
            <a:off x="4096260" y="3264221"/>
            <a:ext cx="3271473" cy="1655068"/>
          </a:xfrm>
          <a:prstGeom prst="rect">
            <a:avLst/>
          </a:prstGeom>
        </p:spPr>
        <p:txBody>
          <a:bodyPr lIns="0" tIns="0" rIns="0" bIns="0" rtlCol="0" anchor="t">
            <a:spAutoFit/>
          </a:bodyPr>
          <a:lstStyle/>
          <a:p>
            <a:pPr algn="just">
              <a:lnSpc>
                <a:spcPts val="1973"/>
              </a:lnSpc>
              <a:spcBef>
                <a:spcPct val="0"/>
              </a:spcBef>
            </a:pPr>
            <a:r>
              <a:rPr lang="en-US" sz="2000" b="1" spc="28" dirty="0">
                <a:solidFill>
                  <a:srgbClr val="F5F3F4"/>
                </a:solidFill>
                <a:latin typeface="Times New Roman" panose="02020603050405020304" pitchFamily="18" charset="0"/>
                <a:ea typeface="Poppins Bold"/>
                <a:cs typeface="Times New Roman" panose="02020603050405020304" pitchFamily="18" charset="0"/>
                <a:sym typeface="Poppins Bold"/>
              </a:rPr>
              <a:t>Brand Extension</a:t>
            </a:r>
          </a:p>
          <a:p>
            <a:pPr algn="just">
              <a:lnSpc>
                <a:spcPts val="547"/>
              </a:lnSpc>
              <a:spcBef>
                <a:spcPct val="0"/>
              </a:spcBef>
            </a:pPr>
            <a:endParaRPr lang="en-US" sz="2000" b="1" spc="28" dirty="0">
              <a:solidFill>
                <a:srgbClr val="F5F3F4"/>
              </a:solidFill>
              <a:latin typeface="Times New Roman" panose="02020603050405020304" pitchFamily="18" charset="0"/>
              <a:ea typeface="Poppins Bold"/>
              <a:cs typeface="Times New Roman" panose="02020603050405020304" pitchFamily="18" charset="0"/>
              <a:sym typeface="Poppins Bold"/>
            </a:endParaRPr>
          </a:p>
          <a:p>
            <a:pPr algn="just">
              <a:lnSpc>
                <a:spcPts val="1494"/>
              </a:lnSpc>
              <a:spcBef>
                <a:spcPct val="0"/>
              </a:spcBef>
            </a:pPr>
            <a:r>
              <a:rPr lang="en-US" sz="1200" spc="21" dirty="0">
                <a:solidFill>
                  <a:srgbClr val="F5F3F4"/>
                </a:solidFill>
                <a:latin typeface="Times New Roman" panose="02020603050405020304" pitchFamily="18" charset="0"/>
                <a:ea typeface="Poppins Extra-Light"/>
                <a:cs typeface="Times New Roman" panose="02020603050405020304" pitchFamily="18" charset="0"/>
                <a:sym typeface="Poppins Extra-Light"/>
              </a:rPr>
              <a:t>Samsung is a multinational electronics company that specializes in smartphones, television sets, and appliances (Abraham, Nair, and </a:t>
            </a:r>
            <a:r>
              <a:rPr lang="en-US" sz="1200" spc="21" dirty="0" err="1">
                <a:solidFill>
                  <a:srgbClr val="F5F3F4"/>
                </a:solidFill>
                <a:latin typeface="Times New Roman" panose="02020603050405020304" pitchFamily="18" charset="0"/>
                <a:ea typeface="Poppins Extra-Light"/>
                <a:cs typeface="Times New Roman" panose="02020603050405020304" pitchFamily="18" charset="0"/>
                <a:sym typeface="Poppins Extra-Light"/>
              </a:rPr>
              <a:t>Mtegha</a:t>
            </a:r>
            <a:r>
              <a:rPr lang="en-US" sz="1200" spc="21" dirty="0">
                <a:solidFill>
                  <a:srgbClr val="F5F3F4"/>
                </a:solidFill>
                <a:latin typeface="Times New Roman" panose="02020603050405020304" pitchFamily="18" charset="0"/>
                <a:ea typeface="Poppins Extra-Light"/>
                <a:cs typeface="Times New Roman" panose="02020603050405020304" pitchFamily="18" charset="0"/>
                <a:sym typeface="Poppins Extra-Light"/>
              </a:rPr>
              <a:t>, 2024). Its brand extension is the Smart Home Ecosystem, in which devices such as refrigerators, air conditioners and washing machines are linked up on a single system.</a:t>
            </a:r>
          </a:p>
        </p:txBody>
      </p:sp>
      <p:sp>
        <p:nvSpPr>
          <p:cNvPr id="13" name="TextBox 13"/>
          <p:cNvSpPr txBox="1"/>
          <p:nvPr/>
        </p:nvSpPr>
        <p:spPr>
          <a:xfrm>
            <a:off x="181985" y="5715392"/>
            <a:ext cx="3408849" cy="1943609"/>
          </a:xfrm>
          <a:prstGeom prst="rect">
            <a:avLst/>
          </a:prstGeom>
        </p:spPr>
        <p:txBody>
          <a:bodyPr wrap="square" lIns="0" tIns="0" rIns="0" bIns="0" rtlCol="0" anchor="t">
            <a:spAutoFit/>
          </a:bodyPr>
          <a:lstStyle/>
          <a:p>
            <a:pPr algn="just">
              <a:lnSpc>
                <a:spcPts val="2156"/>
              </a:lnSpc>
              <a:spcBef>
                <a:spcPct val="0"/>
              </a:spcBef>
            </a:pPr>
            <a:r>
              <a:rPr lang="en-US" sz="2000" spc="30" dirty="0">
                <a:solidFill>
                  <a:srgbClr val="F5F3F4"/>
                </a:solidFill>
                <a:latin typeface="Times New Roman" panose="02020603050405020304" pitchFamily="18" charset="0"/>
                <a:ea typeface="Poppins Bold"/>
                <a:cs typeface="Times New Roman" panose="02020603050405020304" pitchFamily="18" charset="0"/>
                <a:sym typeface="Poppins Bold"/>
              </a:rPr>
              <a:t>Brand Extension &amp; Current Trends</a:t>
            </a:r>
          </a:p>
          <a:p>
            <a:pPr algn="just">
              <a:lnSpc>
                <a:spcPts val="730"/>
              </a:lnSpc>
              <a:spcBef>
                <a:spcPct val="0"/>
              </a:spcBef>
            </a:pPr>
            <a:endParaRPr lang="en-US" sz="2000" spc="30" dirty="0">
              <a:solidFill>
                <a:srgbClr val="F5F3F4"/>
              </a:solidFill>
              <a:latin typeface="Times New Roman" panose="02020603050405020304" pitchFamily="18" charset="0"/>
              <a:ea typeface="Poppins Bold"/>
              <a:cs typeface="Times New Roman" panose="02020603050405020304" pitchFamily="18" charset="0"/>
              <a:sym typeface="Poppins Bold"/>
            </a:endParaRPr>
          </a:p>
          <a:p>
            <a:pPr algn="just">
              <a:lnSpc>
                <a:spcPts val="1677"/>
              </a:lnSpc>
              <a:spcBef>
                <a:spcPct val="0"/>
              </a:spcBef>
            </a:pPr>
            <a:r>
              <a:rPr lang="en-US" sz="1200" spc="23" dirty="0">
                <a:solidFill>
                  <a:srgbClr val="F5F3F4"/>
                </a:solidFill>
                <a:latin typeface="Times New Roman" panose="02020603050405020304" pitchFamily="18" charset="0"/>
                <a:ea typeface="Poppins Extra-Light"/>
                <a:cs typeface="Times New Roman" panose="02020603050405020304" pitchFamily="18" charset="0"/>
                <a:sym typeface="Poppins Extra-Light"/>
              </a:rPr>
              <a:t>This extension is equal to such trends as smart homes and the Internet of Things (IoT). Consumers desire devices connecting and easy to control (</a:t>
            </a:r>
            <a:r>
              <a:rPr lang="en-US" sz="1200" spc="23" dirty="0" err="1">
                <a:solidFill>
                  <a:srgbClr val="F5F3F4"/>
                </a:solidFill>
                <a:latin typeface="Times New Roman" panose="02020603050405020304" pitchFamily="18" charset="0"/>
                <a:ea typeface="Poppins Extra-Light"/>
                <a:cs typeface="Times New Roman" panose="02020603050405020304" pitchFamily="18" charset="0"/>
                <a:sym typeface="Poppins Extra-Light"/>
              </a:rPr>
              <a:t>Apthorpe</a:t>
            </a:r>
            <a:r>
              <a:rPr lang="en-US" sz="1200" spc="23" dirty="0">
                <a:solidFill>
                  <a:srgbClr val="F5F3F4"/>
                </a:solidFill>
                <a:latin typeface="Times New Roman" panose="02020603050405020304" pitchFamily="18" charset="0"/>
                <a:ea typeface="Poppins Extra-Light"/>
                <a:cs typeface="Times New Roman" panose="02020603050405020304" pitchFamily="18" charset="0"/>
                <a:sym typeface="Poppins Extra-Light"/>
              </a:rPr>
              <a:t> et al., 2022). By use of one application, Samsung enables the user to manage several electronic products and this makes life easier.</a:t>
            </a:r>
          </a:p>
        </p:txBody>
      </p:sp>
      <p:sp>
        <p:nvSpPr>
          <p:cNvPr id="14" name="TextBox 14"/>
          <p:cNvSpPr txBox="1"/>
          <p:nvPr/>
        </p:nvSpPr>
        <p:spPr>
          <a:xfrm>
            <a:off x="4128363" y="5841143"/>
            <a:ext cx="3241138" cy="1940659"/>
          </a:xfrm>
          <a:prstGeom prst="rect">
            <a:avLst/>
          </a:prstGeom>
        </p:spPr>
        <p:txBody>
          <a:bodyPr lIns="0" tIns="0" rIns="0" bIns="0" rtlCol="0" anchor="t">
            <a:spAutoFit/>
          </a:bodyPr>
          <a:lstStyle/>
          <a:p>
            <a:pPr>
              <a:lnSpc>
                <a:spcPts val="2158"/>
              </a:lnSpc>
            </a:pPr>
            <a:r>
              <a:rPr lang="en-US" sz="2000" b="1" spc="30" dirty="0">
                <a:solidFill>
                  <a:srgbClr val="F5F3F4"/>
                </a:solidFill>
                <a:latin typeface="Times New Roman" panose="02020603050405020304" pitchFamily="18" charset="0"/>
                <a:ea typeface="Poppins Bold"/>
                <a:cs typeface="Times New Roman" panose="02020603050405020304" pitchFamily="18" charset="0"/>
                <a:sym typeface="Poppins Bold"/>
              </a:rPr>
              <a:t>Brand Extension &amp; Sustainability</a:t>
            </a:r>
          </a:p>
          <a:p>
            <a:pPr>
              <a:lnSpc>
                <a:spcPts val="731"/>
              </a:lnSpc>
            </a:pPr>
            <a:endParaRPr lang="en-US" sz="2000" b="1" spc="30" dirty="0">
              <a:solidFill>
                <a:srgbClr val="F5F3F4"/>
              </a:solidFill>
              <a:latin typeface="Times New Roman" panose="02020603050405020304" pitchFamily="18" charset="0"/>
              <a:ea typeface="Poppins Bold"/>
              <a:cs typeface="Times New Roman" panose="02020603050405020304" pitchFamily="18" charset="0"/>
              <a:sym typeface="Poppins Bold"/>
            </a:endParaRPr>
          </a:p>
          <a:p>
            <a:pPr algn="just">
              <a:lnSpc>
                <a:spcPts val="1677"/>
              </a:lnSpc>
            </a:pPr>
            <a:r>
              <a:rPr lang="en-US" sz="1200" spc="23" dirty="0">
                <a:solidFill>
                  <a:srgbClr val="F5F3F4"/>
                </a:solidFill>
                <a:latin typeface="Times New Roman" panose="02020603050405020304" pitchFamily="18" charset="0"/>
                <a:ea typeface="Poppins Extra-Light"/>
                <a:cs typeface="Times New Roman" panose="02020603050405020304" pitchFamily="18" charset="0"/>
                <a:sym typeface="Poppins Extra-Light"/>
              </a:rPr>
              <a:t>The smart gadgets provided by Samsung save power by ensuring energy optimization. As an illustration, smart appliances can automatically become less wasteful. This is in line with sustainability as it reduces energy waste and environmental impact in the daily households.</a:t>
            </a:r>
          </a:p>
        </p:txBody>
      </p:sp>
      <p:sp>
        <p:nvSpPr>
          <p:cNvPr id="15" name="TextBox 15"/>
          <p:cNvSpPr txBox="1"/>
          <p:nvPr/>
        </p:nvSpPr>
        <p:spPr>
          <a:xfrm>
            <a:off x="200704" y="8393601"/>
            <a:ext cx="3271473" cy="2010615"/>
          </a:xfrm>
          <a:prstGeom prst="rect">
            <a:avLst/>
          </a:prstGeom>
        </p:spPr>
        <p:txBody>
          <a:bodyPr lIns="0" tIns="0" rIns="0" bIns="0" rtlCol="0" anchor="t">
            <a:spAutoFit/>
          </a:bodyPr>
          <a:lstStyle/>
          <a:p>
            <a:pPr>
              <a:lnSpc>
                <a:spcPts val="2438"/>
              </a:lnSpc>
            </a:pPr>
            <a:r>
              <a:rPr lang="en-US" sz="2000" b="1" spc="35" dirty="0">
                <a:solidFill>
                  <a:srgbClr val="F5F3F4"/>
                </a:solidFill>
                <a:latin typeface="Times New Roman" panose="02020603050405020304" pitchFamily="18" charset="0"/>
                <a:ea typeface="Poppins Bold"/>
                <a:cs typeface="Times New Roman" panose="02020603050405020304" pitchFamily="18" charset="0"/>
                <a:sym typeface="Poppins Bold"/>
              </a:rPr>
              <a:t>Conclusion</a:t>
            </a:r>
          </a:p>
          <a:p>
            <a:pPr>
              <a:lnSpc>
                <a:spcPts val="776"/>
              </a:lnSpc>
            </a:pPr>
            <a:endParaRPr lang="en-US" sz="2000" b="1" spc="35" dirty="0">
              <a:solidFill>
                <a:srgbClr val="F5F3F4"/>
              </a:solidFill>
              <a:latin typeface="Times New Roman" panose="02020603050405020304" pitchFamily="18" charset="0"/>
              <a:ea typeface="Poppins Bold"/>
              <a:cs typeface="Times New Roman" panose="02020603050405020304" pitchFamily="18" charset="0"/>
              <a:sym typeface="Poppins Bold"/>
            </a:endParaRPr>
          </a:p>
          <a:p>
            <a:pPr algn="just">
              <a:lnSpc>
                <a:spcPts val="1845"/>
              </a:lnSpc>
            </a:pPr>
            <a:r>
              <a:rPr lang="en-US" sz="1400" spc="26" dirty="0">
                <a:solidFill>
                  <a:srgbClr val="F5F3F4"/>
                </a:solidFill>
                <a:latin typeface="Times New Roman" panose="02020603050405020304" pitchFamily="18" charset="0"/>
                <a:ea typeface="Poppins Extra-Light"/>
                <a:cs typeface="Times New Roman" panose="02020603050405020304" pitchFamily="18" charset="0"/>
                <a:sym typeface="Poppins Extra-Light"/>
              </a:rPr>
              <a:t>To sum up, Smart Home Ecosystem by Samsung is a solid and plausible brand extension. It is a blend of technology, convenience, and sustainability and enable Samsung to remain competitive by fulfilling the needs of modern consumerism and environmental targets.</a:t>
            </a:r>
          </a:p>
        </p:txBody>
      </p:sp>
      <p:sp>
        <p:nvSpPr>
          <p:cNvPr id="16" name="TextBox 16"/>
          <p:cNvSpPr txBox="1"/>
          <p:nvPr/>
        </p:nvSpPr>
        <p:spPr>
          <a:xfrm>
            <a:off x="4169704" y="8561847"/>
            <a:ext cx="3271473" cy="1593321"/>
          </a:xfrm>
          <a:prstGeom prst="rect">
            <a:avLst/>
          </a:prstGeom>
        </p:spPr>
        <p:txBody>
          <a:bodyPr lIns="0" tIns="0" rIns="0" bIns="0" rtlCol="0" anchor="t">
            <a:spAutoFit/>
          </a:bodyPr>
          <a:lstStyle/>
          <a:p>
            <a:pPr>
              <a:lnSpc>
                <a:spcPts val="2621"/>
              </a:lnSpc>
            </a:pPr>
            <a:r>
              <a:rPr lang="en-US" sz="1600" b="1" spc="37" dirty="0">
                <a:solidFill>
                  <a:srgbClr val="F5F3F4"/>
                </a:solidFill>
                <a:latin typeface="Times New Roman" panose="02020603050405020304" pitchFamily="18" charset="0"/>
                <a:ea typeface="Poppins Bold"/>
                <a:cs typeface="Times New Roman" panose="02020603050405020304" pitchFamily="18" charset="0"/>
                <a:sym typeface="Poppins Bold"/>
              </a:rPr>
              <a:t>References</a:t>
            </a:r>
          </a:p>
          <a:p>
            <a:pPr>
              <a:lnSpc>
                <a:spcPts val="959"/>
              </a:lnSpc>
            </a:pPr>
            <a:endParaRPr lang="en-US" sz="1600" b="1" spc="37" dirty="0">
              <a:solidFill>
                <a:srgbClr val="F5F3F4"/>
              </a:solidFill>
              <a:latin typeface="Times New Roman" panose="02020603050405020304" pitchFamily="18" charset="0"/>
              <a:ea typeface="Poppins Bold"/>
              <a:cs typeface="Times New Roman" panose="02020603050405020304" pitchFamily="18" charset="0"/>
              <a:sym typeface="Poppins Bold"/>
            </a:endParaRPr>
          </a:p>
          <a:p>
            <a:pPr marL="183626" lvl="1" indent="-91813">
              <a:lnSpc>
                <a:spcPts val="1479"/>
              </a:lnSpc>
              <a:buFont typeface="Arial"/>
              <a:buChar char="•"/>
            </a:pPr>
            <a:r>
              <a:rPr lang="en-US" sz="900" spc="21" dirty="0">
                <a:solidFill>
                  <a:srgbClr val="F5F3F4"/>
                </a:solidFill>
                <a:latin typeface="Times New Roman" panose="02020603050405020304" pitchFamily="18" charset="0"/>
                <a:ea typeface="Poppins"/>
                <a:cs typeface="Times New Roman" panose="02020603050405020304" pitchFamily="18" charset="0"/>
                <a:sym typeface="Poppins"/>
              </a:rPr>
              <a:t>Abraham, C., Nair, K. and </a:t>
            </a:r>
            <a:r>
              <a:rPr lang="en-US" sz="900" spc="21" dirty="0" err="1">
                <a:solidFill>
                  <a:srgbClr val="F5F3F4"/>
                </a:solidFill>
                <a:latin typeface="Times New Roman" panose="02020603050405020304" pitchFamily="18" charset="0"/>
                <a:ea typeface="Poppins"/>
                <a:cs typeface="Times New Roman" panose="02020603050405020304" pitchFamily="18" charset="0"/>
                <a:sym typeface="Poppins"/>
              </a:rPr>
              <a:t>Mtegha</a:t>
            </a:r>
            <a:r>
              <a:rPr lang="en-US" sz="900" spc="21" dirty="0">
                <a:solidFill>
                  <a:srgbClr val="F5F3F4"/>
                </a:solidFill>
                <a:latin typeface="Times New Roman" panose="02020603050405020304" pitchFamily="18" charset="0"/>
                <a:ea typeface="Poppins"/>
                <a:cs typeface="Times New Roman" panose="02020603050405020304" pitchFamily="18" charset="0"/>
                <a:sym typeface="Poppins"/>
              </a:rPr>
              <a:t>, A. (2024). Samsung Innovation and Technology.</a:t>
            </a:r>
          </a:p>
          <a:p>
            <a:pPr marL="183626" lvl="1" indent="-91813">
              <a:lnSpc>
                <a:spcPts val="1479"/>
              </a:lnSpc>
              <a:buFont typeface="Arial"/>
              <a:buChar char="•"/>
            </a:pPr>
            <a:r>
              <a:rPr lang="en-US" sz="900" spc="21" dirty="0" err="1">
                <a:solidFill>
                  <a:srgbClr val="F5F3F4"/>
                </a:solidFill>
                <a:latin typeface="Times New Roman" panose="02020603050405020304" pitchFamily="18" charset="0"/>
                <a:ea typeface="Poppins Extra-Light"/>
                <a:cs typeface="Times New Roman" panose="02020603050405020304" pitchFamily="18" charset="0"/>
                <a:sym typeface="Poppins Extra-Light"/>
              </a:rPr>
              <a:t>Apthorpe</a:t>
            </a:r>
            <a:r>
              <a:rPr lang="en-US" sz="900" spc="21" dirty="0">
                <a:solidFill>
                  <a:srgbClr val="F5F3F4"/>
                </a:solidFill>
                <a:latin typeface="Times New Roman" panose="02020603050405020304" pitchFamily="18" charset="0"/>
                <a:ea typeface="Poppins Extra-Light"/>
                <a:cs typeface="Times New Roman" panose="02020603050405020304" pitchFamily="18" charset="0"/>
                <a:sym typeface="Poppins Extra-Light"/>
              </a:rPr>
              <a:t>, N., </a:t>
            </a:r>
            <a:r>
              <a:rPr lang="en-US" sz="900" spc="21" dirty="0" err="1">
                <a:solidFill>
                  <a:srgbClr val="F5F3F4"/>
                </a:solidFill>
                <a:latin typeface="Times New Roman" panose="02020603050405020304" pitchFamily="18" charset="0"/>
                <a:ea typeface="Poppins Extra-Light"/>
                <a:cs typeface="Times New Roman" panose="02020603050405020304" pitchFamily="18" charset="0"/>
                <a:sym typeface="Poppins Extra-Light"/>
              </a:rPr>
              <a:t>Emami-Naeini</a:t>
            </a:r>
            <a:r>
              <a:rPr lang="en-US" sz="900" spc="21" dirty="0">
                <a:solidFill>
                  <a:srgbClr val="F5F3F4"/>
                </a:solidFill>
                <a:latin typeface="Times New Roman" panose="02020603050405020304" pitchFamily="18" charset="0"/>
                <a:ea typeface="Poppins Extra-Light"/>
                <a:cs typeface="Times New Roman" panose="02020603050405020304" pitchFamily="18" charset="0"/>
                <a:sym typeface="Poppins Extra-Light"/>
              </a:rPr>
              <a:t>, P., Mathur, A., Chetty, M. and </a:t>
            </a:r>
            <a:r>
              <a:rPr lang="en-US" sz="900" spc="21" dirty="0" err="1">
                <a:solidFill>
                  <a:srgbClr val="F5F3F4"/>
                </a:solidFill>
                <a:latin typeface="Times New Roman" panose="02020603050405020304" pitchFamily="18" charset="0"/>
                <a:ea typeface="Poppins Extra-Light"/>
                <a:cs typeface="Times New Roman" panose="02020603050405020304" pitchFamily="18" charset="0"/>
                <a:sym typeface="Poppins Extra-Light"/>
              </a:rPr>
              <a:t>Feamster</a:t>
            </a:r>
            <a:r>
              <a:rPr lang="en-US" sz="900" spc="21" dirty="0">
                <a:solidFill>
                  <a:srgbClr val="F5F3F4"/>
                </a:solidFill>
                <a:latin typeface="Times New Roman" panose="02020603050405020304" pitchFamily="18" charset="0"/>
                <a:ea typeface="Poppins Extra-Light"/>
                <a:cs typeface="Times New Roman" panose="02020603050405020304" pitchFamily="18" charset="0"/>
                <a:sym typeface="Poppins Extra-Light"/>
              </a:rPr>
              <a:t>, N. (2022). You, me, and IoT: How internet-connected consumer devices affect interpersonal relationships. ACM Transactions on Internet of Things, 3(4), pp.1-29.</a:t>
            </a:r>
          </a:p>
        </p:txBody>
      </p:sp>
      <p:sp>
        <p:nvSpPr>
          <p:cNvPr id="17" name="AutoShape 17"/>
          <p:cNvSpPr/>
          <p:nvPr/>
        </p:nvSpPr>
        <p:spPr>
          <a:xfrm>
            <a:off x="-378163" y="8171824"/>
            <a:ext cx="8316000" cy="0"/>
          </a:xfrm>
          <a:prstGeom prst="line">
            <a:avLst/>
          </a:prstGeom>
          <a:ln w="38100" cap="flat">
            <a:solidFill>
              <a:srgbClr val="FFFFFF"/>
            </a:solidFill>
            <a:prstDash val="solid"/>
            <a:headEnd type="none" w="sm" len="sm"/>
            <a:tailEnd type="none" w="sm" len="sm"/>
          </a:ln>
        </p:spPr>
      </p:sp>
      <p:sp>
        <p:nvSpPr>
          <p:cNvPr id="18" name="AutoShape 18"/>
          <p:cNvSpPr/>
          <p:nvPr/>
        </p:nvSpPr>
        <p:spPr>
          <a:xfrm>
            <a:off x="-378163" y="5345171"/>
            <a:ext cx="8316000" cy="0"/>
          </a:xfrm>
          <a:prstGeom prst="line">
            <a:avLst/>
          </a:prstGeom>
          <a:ln w="38100" cap="flat">
            <a:solidFill>
              <a:srgbClr val="FFFFFF"/>
            </a:solidFill>
            <a:prstDash val="solid"/>
            <a:headEnd type="none" w="sm" len="sm"/>
            <a:tailEnd type="none" w="sm" len="sm"/>
          </a:ln>
        </p:spPr>
      </p:sp>
      <p:sp>
        <p:nvSpPr>
          <p:cNvPr id="19" name="AutoShape 19"/>
          <p:cNvSpPr/>
          <p:nvPr/>
        </p:nvSpPr>
        <p:spPr>
          <a:xfrm>
            <a:off x="-378163" y="2518519"/>
            <a:ext cx="8316000" cy="0"/>
          </a:xfrm>
          <a:prstGeom prst="line">
            <a:avLst/>
          </a:prstGeom>
          <a:ln w="38100" cap="flat">
            <a:solidFill>
              <a:srgbClr val="FFFFFF"/>
            </a:solidFill>
            <a:prstDash val="solid"/>
            <a:headEnd type="none" w="sm" len="sm"/>
            <a:tailEnd type="none" w="sm" len="sm"/>
          </a:ln>
        </p:spPr>
      </p:sp>
      <p:sp>
        <p:nvSpPr>
          <p:cNvPr id="20" name="AutoShape 20"/>
          <p:cNvSpPr/>
          <p:nvPr/>
        </p:nvSpPr>
        <p:spPr>
          <a:xfrm flipV="1">
            <a:off x="3779837" y="2518519"/>
            <a:ext cx="0" cy="8553353"/>
          </a:xfrm>
          <a:prstGeom prst="line">
            <a:avLst/>
          </a:prstGeom>
          <a:ln w="38100" cap="flat">
            <a:solidFill>
              <a:srgbClr val="FFFFFF"/>
            </a:solidFill>
            <a:prstDash val="solid"/>
            <a:headEnd type="none" w="sm" len="sm"/>
            <a:tailEnd type="none" w="sm" len="sm"/>
          </a:ln>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358</Words>
  <Application>Microsoft Office PowerPoint</Application>
  <PresentationFormat>Custom</PresentationFormat>
  <Paragraphs>27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Times New Roman</vt:lpstr>
      <vt:lpstr>Arial</vt:lpstr>
      <vt:lpstr>Calibri</vt:lpstr>
      <vt:lpstr>Poppins Bold</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2026-04-05T10:15:07Z</dcterms:created>
  <dcterms:modified xsi:type="dcterms:W3CDTF">2026-04-05T10:23:50Z</dcterms:modified>
  <dc:identifier/>
</cp:coreProperties>
</file>