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65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86" y="3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216A1F-2626-4926-A3EB-AF39315C501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F23775B-83B4-4B0E-9BA3-A17C248B7A3A}">
      <dgm:prSet/>
      <dgm:spPr/>
      <dgm:t>
        <a:bodyPr/>
        <a:lstStyle/>
        <a:p>
          <a:r>
            <a:rPr lang="en-GB" b="1"/>
            <a:t>Managerial work includes:</a:t>
          </a:r>
          <a:endParaRPr lang="en-US"/>
        </a:p>
      </dgm:t>
    </dgm:pt>
    <dgm:pt modelId="{7A1F53AD-2AF6-4CD7-8BD1-984F0AAEE462}" type="parTrans" cxnId="{98C18642-3645-42BB-9D83-CD932F537151}">
      <dgm:prSet/>
      <dgm:spPr/>
      <dgm:t>
        <a:bodyPr/>
        <a:lstStyle/>
        <a:p>
          <a:endParaRPr lang="en-US"/>
        </a:p>
      </dgm:t>
    </dgm:pt>
    <dgm:pt modelId="{D4F013B4-6475-4B01-8B5F-C4F44CBAA54E}" type="sibTrans" cxnId="{98C18642-3645-42BB-9D83-CD932F537151}">
      <dgm:prSet/>
      <dgm:spPr/>
      <dgm:t>
        <a:bodyPr/>
        <a:lstStyle/>
        <a:p>
          <a:endParaRPr lang="en-US"/>
        </a:p>
      </dgm:t>
    </dgm:pt>
    <dgm:pt modelId="{3E940E84-CEC2-4F83-9ED3-9115BE3A041D}">
      <dgm:prSet/>
      <dgm:spPr/>
      <dgm:t>
        <a:bodyPr/>
        <a:lstStyle/>
        <a:p>
          <a:r>
            <a:rPr lang="en-GB"/>
            <a:t>Planning</a:t>
          </a:r>
          <a:endParaRPr lang="en-US"/>
        </a:p>
      </dgm:t>
    </dgm:pt>
    <dgm:pt modelId="{78F462ED-1C6B-4D0B-BAE6-D940D321853E}" type="parTrans" cxnId="{3020F1CF-F960-4D66-BE2D-7587F5622291}">
      <dgm:prSet/>
      <dgm:spPr/>
      <dgm:t>
        <a:bodyPr/>
        <a:lstStyle/>
        <a:p>
          <a:endParaRPr lang="en-US"/>
        </a:p>
      </dgm:t>
    </dgm:pt>
    <dgm:pt modelId="{BFFC447C-EA57-4834-A76A-4D7C1A8E5EEC}" type="sibTrans" cxnId="{3020F1CF-F960-4D66-BE2D-7587F5622291}">
      <dgm:prSet/>
      <dgm:spPr/>
      <dgm:t>
        <a:bodyPr/>
        <a:lstStyle/>
        <a:p>
          <a:endParaRPr lang="en-US"/>
        </a:p>
      </dgm:t>
    </dgm:pt>
    <dgm:pt modelId="{F983EE5F-9814-458A-9C8E-C2B9F72281F2}">
      <dgm:prSet/>
      <dgm:spPr/>
      <dgm:t>
        <a:bodyPr/>
        <a:lstStyle/>
        <a:p>
          <a:r>
            <a:rPr lang="en-GB"/>
            <a:t>Organising</a:t>
          </a:r>
          <a:endParaRPr lang="en-US"/>
        </a:p>
      </dgm:t>
    </dgm:pt>
    <dgm:pt modelId="{38AE778F-8290-44A7-B114-A2CFEACCA60E}" type="parTrans" cxnId="{65DFE19C-BE7A-474B-AE8D-F395A85F3D35}">
      <dgm:prSet/>
      <dgm:spPr/>
      <dgm:t>
        <a:bodyPr/>
        <a:lstStyle/>
        <a:p>
          <a:endParaRPr lang="en-US"/>
        </a:p>
      </dgm:t>
    </dgm:pt>
    <dgm:pt modelId="{A96A41B2-D89B-433B-877D-365AC2963F91}" type="sibTrans" cxnId="{65DFE19C-BE7A-474B-AE8D-F395A85F3D35}">
      <dgm:prSet/>
      <dgm:spPr/>
      <dgm:t>
        <a:bodyPr/>
        <a:lstStyle/>
        <a:p>
          <a:endParaRPr lang="en-US"/>
        </a:p>
      </dgm:t>
    </dgm:pt>
    <dgm:pt modelId="{772B3A66-661B-42D6-ADD7-884A1027CB8A}">
      <dgm:prSet/>
      <dgm:spPr/>
      <dgm:t>
        <a:bodyPr/>
        <a:lstStyle/>
        <a:p>
          <a:r>
            <a:rPr lang="en-GB"/>
            <a:t>Leading</a:t>
          </a:r>
          <a:endParaRPr lang="en-US"/>
        </a:p>
      </dgm:t>
    </dgm:pt>
    <dgm:pt modelId="{1AEB0410-689D-43E3-A96D-649D018B2C11}" type="parTrans" cxnId="{4F85D2AB-ECBF-4A20-9865-A4EED33E6F7C}">
      <dgm:prSet/>
      <dgm:spPr/>
      <dgm:t>
        <a:bodyPr/>
        <a:lstStyle/>
        <a:p>
          <a:endParaRPr lang="en-US"/>
        </a:p>
      </dgm:t>
    </dgm:pt>
    <dgm:pt modelId="{183EB257-D595-4B44-A0F4-9A34B9A95916}" type="sibTrans" cxnId="{4F85D2AB-ECBF-4A20-9865-A4EED33E6F7C}">
      <dgm:prSet/>
      <dgm:spPr/>
      <dgm:t>
        <a:bodyPr/>
        <a:lstStyle/>
        <a:p>
          <a:endParaRPr lang="en-US"/>
        </a:p>
      </dgm:t>
    </dgm:pt>
    <dgm:pt modelId="{EE7B6574-80C5-4A92-8477-12435BFB7D31}">
      <dgm:prSet/>
      <dgm:spPr/>
      <dgm:t>
        <a:bodyPr/>
        <a:lstStyle/>
        <a:p>
          <a:r>
            <a:rPr lang="en-GB"/>
            <a:t>Controlling (Fayol’s classical functions)</a:t>
          </a:r>
          <a:endParaRPr lang="en-US"/>
        </a:p>
      </dgm:t>
    </dgm:pt>
    <dgm:pt modelId="{9CB76960-DA9F-499B-BDAE-B7FF4F65C045}" type="parTrans" cxnId="{EFA56EA5-9067-4008-89ED-1D2202B9CD29}">
      <dgm:prSet/>
      <dgm:spPr/>
      <dgm:t>
        <a:bodyPr/>
        <a:lstStyle/>
        <a:p>
          <a:endParaRPr lang="en-US"/>
        </a:p>
      </dgm:t>
    </dgm:pt>
    <dgm:pt modelId="{0F914179-DFD6-4698-8230-700CE028D372}" type="sibTrans" cxnId="{EFA56EA5-9067-4008-89ED-1D2202B9CD29}">
      <dgm:prSet/>
      <dgm:spPr/>
      <dgm:t>
        <a:bodyPr/>
        <a:lstStyle/>
        <a:p>
          <a:endParaRPr lang="en-US"/>
        </a:p>
      </dgm:t>
    </dgm:pt>
    <dgm:pt modelId="{FFD279F6-4C39-4F61-B8DB-158481D6ADF1}">
      <dgm:prSet/>
      <dgm:spPr/>
      <dgm:t>
        <a:bodyPr/>
        <a:lstStyle/>
        <a:p>
          <a:r>
            <a:rPr lang="en-GB" b="1"/>
            <a:t>Leadership role:</a:t>
          </a:r>
          <a:endParaRPr lang="en-US"/>
        </a:p>
      </dgm:t>
    </dgm:pt>
    <dgm:pt modelId="{1BEA4476-9822-4293-8B63-CEEA579FB41A}" type="parTrans" cxnId="{5F9833FD-0DBC-40C1-9F33-31F48B002004}">
      <dgm:prSet/>
      <dgm:spPr/>
      <dgm:t>
        <a:bodyPr/>
        <a:lstStyle/>
        <a:p>
          <a:endParaRPr lang="en-US"/>
        </a:p>
      </dgm:t>
    </dgm:pt>
    <dgm:pt modelId="{94882AAA-DBE5-470D-8C9B-D8659EDBDF61}" type="sibTrans" cxnId="{5F9833FD-0DBC-40C1-9F33-31F48B002004}">
      <dgm:prSet/>
      <dgm:spPr/>
      <dgm:t>
        <a:bodyPr/>
        <a:lstStyle/>
        <a:p>
          <a:endParaRPr lang="en-US"/>
        </a:p>
      </dgm:t>
    </dgm:pt>
    <dgm:pt modelId="{50CEAAE8-EDA6-4F16-A6C3-C153D17B756D}">
      <dgm:prSet/>
      <dgm:spPr/>
      <dgm:t>
        <a:bodyPr/>
        <a:lstStyle/>
        <a:p>
          <a:r>
            <a:rPr lang="en-GB"/>
            <a:t>Inspiring employees</a:t>
          </a:r>
          <a:endParaRPr lang="en-US"/>
        </a:p>
      </dgm:t>
    </dgm:pt>
    <dgm:pt modelId="{FD32139E-1340-46EB-BA94-ECCA52D72CEC}" type="parTrans" cxnId="{E2F702DA-B76C-4ED4-A23F-084736A51513}">
      <dgm:prSet/>
      <dgm:spPr/>
      <dgm:t>
        <a:bodyPr/>
        <a:lstStyle/>
        <a:p>
          <a:endParaRPr lang="en-US"/>
        </a:p>
      </dgm:t>
    </dgm:pt>
    <dgm:pt modelId="{1FEC442A-56AB-4099-9C29-6CE5A75C550E}" type="sibTrans" cxnId="{E2F702DA-B76C-4ED4-A23F-084736A51513}">
      <dgm:prSet/>
      <dgm:spPr/>
      <dgm:t>
        <a:bodyPr/>
        <a:lstStyle/>
        <a:p>
          <a:endParaRPr lang="en-US"/>
        </a:p>
      </dgm:t>
    </dgm:pt>
    <dgm:pt modelId="{3800AC7D-4E13-4B6F-AC16-A26B0C4543C9}">
      <dgm:prSet/>
      <dgm:spPr/>
      <dgm:t>
        <a:bodyPr/>
        <a:lstStyle/>
        <a:p>
          <a:r>
            <a:rPr lang="en-GB"/>
            <a:t>Setting vision and direction</a:t>
          </a:r>
          <a:endParaRPr lang="en-US"/>
        </a:p>
      </dgm:t>
    </dgm:pt>
    <dgm:pt modelId="{0173E6F2-C22C-47E6-B86B-4E1B3DD08E86}" type="parTrans" cxnId="{D8F1E366-6F17-44EE-801E-66F07754A7FE}">
      <dgm:prSet/>
      <dgm:spPr/>
      <dgm:t>
        <a:bodyPr/>
        <a:lstStyle/>
        <a:p>
          <a:endParaRPr lang="en-US"/>
        </a:p>
      </dgm:t>
    </dgm:pt>
    <dgm:pt modelId="{810A62E7-201F-461A-A047-6B3D78686011}" type="sibTrans" cxnId="{D8F1E366-6F17-44EE-801E-66F07754A7FE}">
      <dgm:prSet/>
      <dgm:spPr/>
      <dgm:t>
        <a:bodyPr/>
        <a:lstStyle/>
        <a:p>
          <a:endParaRPr lang="en-US"/>
        </a:p>
      </dgm:t>
    </dgm:pt>
    <dgm:pt modelId="{5DA70C52-0CA5-4F76-AB06-923AD20F7B40}">
      <dgm:prSet/>
      <dgm:spPr/>
      <dgm:t>
        <a:bodyPr/>
        <a:lstStyle/>
        <a:p>
          <a:r>
            <a:rPr lang="en-GB"/>
            <a:t>Managing change</a:t>
          </a:r>
          <a:endParaRPr lang="en-US"/>
        </a:p>
      </dgm:t>
    </dgm:pt>
    <dgm:pt modelId="{D2E6AC65-84FB-44A8-97BB-A3652F8F847E}" type="parTrans" cxnId="{9119C496-5B74-4CE7-A2A0-56D0C23851AC}">
      <dgm:prSet/>
      <dgm:spPr/>
      <dgm:t>
        <a:bodyPr/>
        <a:lstStyle/>
        <a:p>
          <a:endParaRPr lang="en-US"/>
        </a:p>
      </dgm:t>
    </dgm:pt>
    <dgm:pt modelId="{DC287518-2A28-4DFA-A009-43B2864D0216}" type="sibTrans" cxnId="{9119C496-5B74-4CE7-A2A0-56D0C23851AC}">
      <dgm:prSet/>
      <dgm:spPr/>
      <dgm:t>
        <a:bodyPr/>
        <a:lstStyle/>
        <a:p>
          <a:endParaRPr lang="en-US"/>
        </a:p>
      </dgm:t>
    </dgm:pt>
    <dgm:pt modelId="{17C2BD81-F373-4AAB-A5EC-A5E111FB187A}">
      <dgm:prSet/>
      <dgm:spPr/>
      <dgm:t>
        <a:bodyPr/>
        <a:lstStyle/>
        <a:p>
          <a:r>
            <a:rPr lang="en-GB"/>
            <a:t>Building organisational culture</a:t>
          </a:r>
          <a:endParaRPr lang="en-US"/>
        </a:p>
      </dgm:t>
    </dgm:pt>
    <dgm:pt modelId="{588891CB-6613-4DAE-BCFA-779EE64B5354}" type="parTrans" cxnId="{6F42C9E6-DB06-4ADD-A2FB-3FD33A6B42AC}">
      <dgm:prSet/>
      <dgm:spPr/>
      <dgm:t>
        <a:bodyPr/>
        <a:lstStyle/>
        <a:p>
          <a:endParaRPr lang="en-US"/>
        </a:p>
      </dgm:t>
    </dgm:pt>
    <dgm:pt modelId="{DB79E9A7-E046-4AC6-8220-C273BCCBBD07}" type="sibTrans" cxnId="{6F42C9E6-DB06-4ADD-A2FB-3FD33A6B42AC}">
      <dgm:prSet/>
      <dgm:spPr/>
      <dgm:t>
        <a:bodyPr/>
        <a:lstStyle/>
        <a:p>
          <a:endParaRPr lang="en-US"/>
        </a:p>
      </dgm:t>
    </dgm:pt>
    <dgm:pt modelId="{B70CD2BB-0F99-4AD5-96AA-96DE77B47A2F}">
      <dgm:prSet/>
      <dgm:spPr/>
      <dgm:t>
        <a:bodyPr/>
        <a:lstStyle/>
        <a:p>
          <a:r>
            <a:rPr lang="en-GB" b="1"/>
            <a:t>Nike Example:</a:t>
          </a:r>
          <a:endParaRPr lang="en-US"/>
        </a:p>
      </dgm:t>
    </dgm:pt>
    <dgm:pt modelId="{7E26929D-6452-4A36-84B2-6C2DBD95A0B5}" type="parTrans" cxnId="{8FB5116F-5082-4EC1-BE5F-5E5414C0066F}">
      <dgm:prSet/>
      <dgm:spPr/>
      <dgm:t>
        <a:bodyPr/>
        <a:lstStyle/>
        <a:p>
          <a:endParaRPr lang="en-US"/>
        </a:p>
      </dgm:t>
    </dgm:pt>
    <dgm:pt modelId="{04F7B331-A598-4389-81FA-CE6CED41AD30}" type="sibTrans" cxnId="{8FB5116F-5082-4EC1-BE5F-5E5414C0066F}">
      <dgm:prSet/>
      <dgm:spPr/>
      <dgm:t>
        <a:bodyPr/>
        <a:lstStyle/>
        <a:p>
          <a:endParaRPr lang="en-US"/>
        </a:p>
      </dgm:t>
    </dgm:pt>
    <dgm:pt modelId="{9B528F4F-7CC6-473F-A25F-16153C7DB58B}">
      <dgm:prSet/>
      <dgm:spPr/>
      <dgm:t>
        <a:bodyPr/>
        <a:lstStyle/>
        <a:p>
          <a:r>
            <a:rPr lang="en-GB"/>
            <a:t>Leaders like John Donahoe promote innovation, teamwork, and athlete‑focused performance.</a:t>
          </a:r>
          <a:endParaRPr lang="en-US"/>
        </a:p>
      </dgm:t>
    </dgm:pt>
    <dgm:pt modelId="{3D79A7A5-5A36-4C6C-BF1A-6155B55BFB20}" type="parTrans" cxnId="{508A5B5F-5D66-4AD1-9B4D-6F99BC5C94C2}">
      <dgm:prSet/>
      <dgm:spPr/>
      <dgm:t>
        <a:bodyPr/>
        <a:lstStyle/>
        <a:p>
          <a:endParaRPr lang="en-US"/>
        </a:p>
      </dgm:t>
    </dgm:pt>
    <dgm:pt modelId="{A733359F-9FC7-4E56-8978-B9D07E6BC135}" type="sibTrans" cxnId="{508A5B5F-5D66-4AD1-9B4D-6F99BC5C94C2}">
      <dgm:prSet/>
      <dgm:spPr/>
      <dgm:t>
        <a:bodyPr/>
        <a:lstStyle/>
        <a:p>
          <a:endParaRPr lang="en-US"/>
        </a:p>
      </dgm:t>
    </dgm:pt>
    <dgm:pt modelId="{CE7FCA63-E913-4ADD-99E6-83255646028D}" type="pres">
      <dgm:prSet presAssocID="{91216A1F-2626-4926-A3EB-AF39315C5011}" presName="linear" presStyleCnt="0">
        <dgm:presLayoutVars>
          <dgm:animLvl val="lvl"/>
          <dgm:resizeHandles val="exact"/>
        </dgm:presLayoutVars>
      </dgm:prSet>
      <dgm:spPr/>
    </dgm:pt>
    <dgm:pt modelId="{90FBD917-05EB-429F-B989-ABF88EE8A318}" type="pres">
      <dgm:prSet presAssocID="{1F23775B-83B4-4B0E-9BA3-A17C248B7A3A}" presName="parentText" presStyleLbl="node1" presStyleIdx="0" presStyleCnt="12">
        <dgm:presLayoutVars>
          <dgm:chMax val="0"/>
          <dgm:bulletEnabled val="1"/>
        </dgm:presLayoutVars>
      </dgm:prSet>
      <dgm:spPr/>
    </dgm:pt>
    <dgm:pt modelId="{1E827BE8-6619-45D5-A7C4-B1620BA4746E}" type="pres">
      <dgm:prSet presAssocID="{D4F013B4-6475-4B01-8B5F-C4F44CBAA54E}" presName="spacer" presStyleCnt="0"/>
      <dgm:spPr/>
    </dgm:pt>
    <dgm:pt modelId="{5A6B4337-14BF-428D-81E4-B4B8CEEC1ECA}" type="pres">
      <dgm:prSet presAssocID="{3E940E84-CEC2-4F83-9ED3-9115BE3A041D}" presName="parentText" presStyleLbl="node1" presStyleIdx="1" presStyleCnt="12">
        <dgm:presLayoutVars>
          <dgm:chMax val="0"/>
          <dgm:bulletEnabled val="1"/>
        </dgm:presLayoutVars>
      </dgm:prSet>
      <dgm:spPr/>
    </dgm:pt>
    <dgm:pt modelId="{279414EE-EBA3-4ECB-BFE5-1ED15827E3FA}" type="pres">
      <dgm:prSet presAssocID="{BFFC447C-EA57-4834-A76A-4D7C1A8E5EEC}" presName="spacer" presStyleCnt="0"/>
      <dgm:spPr/>
    </dgm:pt>
    <dgm:pt modelId="{8CC57E70-5696-4051-81BA-C5DA648D6139}" type="pres">
      <dgm:prSet presAssocID="{F983EE5F-9814-458A-9C8E-C2B9F72281F2}" presName="parentText" presStyleLbl="node1" presStyleIdx="2" presStyleCnt="12">
        <dgm:presLayoutVars>
          <dgm:chMax val="0"/>
          <dgm:bulletEnabled val="1"/>
        </dgm:presLayoutVars>
      </dgm:prSet>
      <dgm:spPr/>
    </dgm:pt>
    <dgm:pt modelId="{8AED5B57-BC74-47B6-8271-A5A5FA7BE010}" type="pres">
      <dgm:prSet presAssocID="{A96A41B2-D89B-433B-877D-365AC2963F91}" presName="spacer" presStyleCnt="0"/>
      <dgm:spPr/>
    </dgm:pt>
    <dgm:pt modelId="{C03F0616-C400-4C79-9BB9-941C75938C0E}" type="pres">
      <dgm:prSet presAssocID="{772B3A66-661B-42D6-ADD7-884A1027CB8A}" presName="parentText" presStyleLbl="node1" presStyleIdx="3" presStyleCnt="12">
        <dgm:presLayoutVars>
          <dgm:chMax val="0"/>
          <dgm:bulletEnabled val="1"/>
        </dgm:presLayoutVars>
      </dgm:prSet>
      <dgm:spPr/>
    </dgm:pt>
    <dgm:pt modelId="{9BBA4632-43B4-4E85-843B-E37ADA2612F5}" type="pres">
      <dgm:prSet presAssocID="{183EB257-D595-4B44-A0F4-9A34B9A95916}" presName="spacer" presStyleCnt="0"/>
      <dgm:spPr/>
    </dgm:pt>
    <dgm:pt modelId="{3375AC43-B4ED-4E89-B02C-7EA54AE4F9A9}" type="pres">
      <dgm:prSet presAssocID="{EE7B6574-80C5-4A92-8477-12435BFB7D31}" presName="parentText" presStyleLbl="node1" presStyleIdx="4" presStyleCnt="12">
        <dgm:presLayoutVars>
          <dgm:chMax val="0"/>
          <dgm:bulletEnabled val="1"/>
        </dgm:presLayoutVars>
      </dgm:prSet>
      <dgm:spPr/>
    </dgm:pt>
    <dgm:pt modelId="{C22F8CE8-BA29-4EB0-B65F-E41B694AD36C}" type="pres">
      <dgm:prSet presAssocID="{0F914179-DFD6-4698-8230-700CE028D372}" presName="spacer" presStyleCnt="0"/>
      <dgm:spPr/>
    </dgm:pt>
    <dgm:pt modelId="{0826D588-A136-42C4-A35C-BB7FC8C51D84}" type="pres">
      <dgm:prSet presAssocID="{FFD279F6-4C39-4F61-B8DB-158481D6ADF1}" presName="parentText" presStyleLbl="node1" presStyleIdx="5" presStyleCnt="12">
        <dgm:presLayoutVars>
          <dgm:chMax val="0"/>
          <dgm:bulletEnabled val="1"/>
        </dgm:presLayoutVars>
      </dgm:prSet>
      <dgm:spPr/>
    </dgm:pt>
    <dgm:pt modelId="{3CC7361C-3164-4D87-A28C-98F765C4629B}" type="pres">
      <dgm:prSet presAssocID="{94882AAA-DBE5-470D-8C9B-D8659EDBDF61}" presName="spacer" presStyleCnt="0"/>
      <dgm:spPr/>
    </dgm:pt>
    <dgm:pt modelId="{4175B178-07F5-4516-8B5C-DF027918915A}" type="pres">
      <dgm:prSet presAssocID="{50CEAAE8-EDA6-4F16-A6C3-C153D17B756D}" presName="parentText" presStyleLbl="node1" presStyleIdx="6" presStyleCnt="12">
        <dgm:presLayoutVars>
          <dgm:chMax val="0"/>
          <dgm:bulletEnabled val="1"/>
        </dgm:presLayoutVars>
      </dgm:prSet>
      <dgm:spPr/>
    </dgm:pt>
    <dgm:pt modelId="{7C1E575E-1403-405A-AEA3-51B8036525DB}" type="pres">
      <dgm:prSet presAssocID="{1FEC442A-56AB-4099-9C29-6CE5A75C550E}" presName="spacer" presStyleCnt="0"/>
      <dgm:spPr/>
    </dgm:pt>
    <dgm:pt modelId="{25E4E33A-251F-43EB-BF09-4A387F1EDD7C}" type="pres">
      <dgm:prSet presAssocID="{3800AC7D-4E13-4B6F-AC16-A26B0C4543C9}" presName="parentText" presStyleLbl="node1" presStyleIdx="7" presStyleCnt="12">
        <dgm:presLayoutVars>
          <dgm:chMax val="0"/>
          <dgm:bulletEnabled val="1"/>
        </dgm:presLayoutVars>
      </dgm:prSet>
      <dgm:spPr/>
    </dgm:pt>
    <dgm:pt modelId="{EB078766-79D3-4DF5-B441-503C8FA76111}" type="pres">
      <dgm:prSet presAssocID="{810A62E7-201F-461A-A047-6B3D78686011}" presName="spacer" presStyleCnt="0"/>
      <dgm:spPr/>
    </dgm:pt>
    <dgm:pt modelId="{FFF29B9C-FC30-4646-92BD-1B418FEAE3CC}" type="pres">
      <dgm:prSet presAssocID="{5DA70C52-0CA5-4F76-AB06-923AD20F7B40}" presName="parentText" presStyleLbl="node1" presStyleIdx="8" presStyleCnt="12">
        <dgm:presLayoutVars>
          <dgm:chMax val="0"/>
          <dgm:bulletEnabled val="1"/>
        </dgm:presLayoutVars>
      </dgm:prSet>
      <dgm:spPr/>
    </dgm:pt>
    <dgm:pt modelId="{DC34F7EC-29DE-4B13-9309-B0F640CFC953}" type="pres">
      <dgm:prSet presAssocID="{DC287518-2A28-4DFA-A009-43B2864D0216}" presName="spacer" presStyleCnt="0"/>
      <dgm:spPr/>
    </dgm:pt>
    <dgm:pt modelId="{98AFA875-445B-4655-A4CB-75ECAA6610CD}" type="pres">
      <dgm:prSet presAssocID="{17C2BD81-F373-4AAB-A5EC-A5E111FB187A}" presName="parentText" presStyleLbl="node1" presStyleIdx="9" presStyleCnt="12">
        <dgm:presLayoutVars>
          <dgm:chMax val="0"/>
          <dgm:bulletEnabled val="1"/>
        </dgm:presLayoutVars>
      </dgm:prSet>
      <dgm:spPr/>
    </dgm:pt>
    <dgm:pt modelId="{0EE6317E-A3F3-4A58-9CD1-36C7C4B9600E}" type="pres">
      <dgm:prSet presAssocID="{DB79E9A7-E046-4AC6-8220-C273BCCBBD07}" presName="spacer" presStyleCnt="0"/>
      <dgm:spPr/>
    </dgm:pt>
    <dgm:pt modelId="{037D808E-3CFA-451D-AC5C-D30416180928}" type="pres">
      <dgm:prSet presAssocID="{B70CD2BB-0F99-4AD5-96AA-96DE77B47A2F}" presName="parentText" presStyleLbl="node1" presStyleIdx="10" presStyleCnt="12">
        <dgm:presLayoutVars>
          <dgm:chMax val="0"/>
          <dgm:bulletEnabled val="1"/>
        </dgm:presLayoutVars>
      </dgm:prSet>
      <dgm:spPr/>
    </dgm:pt>
    <dgm:pt modelId="{FE71972F-F349-49FD-A827-2BEB1E586454}" type="pres">
      <dgm:prSet presAssocID="{04F7B331-A598-4389-81FA-CE6CED41AD30}" presName="spacer" presStyleCnt="0"/>
      <dgm:spPr/>
    </dgm:pt>
    <dgm:pt modelId="{C648A1B2-B24D-468A-8D3D-4F56B93D2532}" type="pres">
      <dgm:prSet presAssocID="{9B528F4F-7CC6-473F-A25F-16153C7DB58B}" presName="parentText" presStyleLbl="node1" presStyleIdx="11" presStyleCnt="12">
        <dgm:presLayoutVars>
          <dgm:chMax val="0"/>
          <dgm:bulletEnabled val="1"/>
        </dgm:presLayoutVars>
      </dgm:prSet>
      <dgm:spPr/>
    </dgm:pt>
  </dgm:ptLst>
  <dgm:cxnLst>
    <dgm:cxn modelId="{C10BA321-DC41-44E1-ADF1-3AA576F16408}" type="presOf" srcId="{1F23775B-83B4-4B0E-9BA3-A17C248B7A3A}" destId="{90FBD917-05EB-429F-B989-ABF88EE8A318}" srcOrd="0" destOrd="0" presId="urn:microsoft.com/office/officeart/2005/8/layout/vList2"/>
    <dgm:cxn modelId="{508A5B5F-5D66-4AD1-9B4D-6F99BC5C94C2}" srcId="{91216A1F-2626-4926-A3EB-AF39315C5011}" destId="{9B528F4F-7CC6-473F-A25F-16153C7DB58B}" srcOrd="11" destOrd="0" parTransId="{3D79A7A5-5A36-4C6C-BF1A-6155B55BFB20}" sibTransId="{A733359F-9FC7-4E56-8978-B9D07E6BC135}"/>
    <dgm:cxn modelId="{98C18642-3645-42BB-9D83-CD932F537151}" srcId="{91216A1F-2626-4926-A3EB-AF39315C5011}" destId="{1F23775B-83B4-4B0E-9BA3-A17C248B7A3A}" srcOrd="0" destOrd="0" parTransId="{7A1F53AD-2AF6-4CD7-8BD1-984F0AAEE462}" sibTransId="{D4F013B4-6475-4B01-8B5F-C4F44CBAA54E}"/>
    <dgm:cxn modelId="{FE185966-DDBB-4B19-870A-4743AD3CE83B}" type="presOf" srcId="{5DA70C52-0CA5-4F76-AB06-923AD20F7B40}" destId="{FFF29B9C-FC30-4646-92BD-1B418FEAE3CC}" srcOrd="0" destOrd="0" presId="urn:microsoft.com/office/officeart/2005/8/layout/vList2"/>
    <dgm:cxn modelId="{D8F1E366-6F17-44EE-801E-66F07754A7FE}" srcId="{91216A1F-2626-4926-A3EB-AF39315C5011}" destId="{3800AC7D-4E13-4B6F-AC16-A26B0C4543C9}" srcOrd="7" destOrd="0" parTransId="{0173E6F2-C22C-47E6-B86B-4E1B3DD08E86}" sibTransId="{810A62E7-201F-461A-A047-6B3D78686011}"/>
    <dgm:cxn modelId="{AA80724D-E8BA-4CBF-9D0C-937842769F07}" type="presOf" srcId="{B70CD2BB-0F99-4AD5-96AA-96DE77B47A2F}" destId="{037D808E-3CFA-451D-AC5C-D30416180928}" srcOrd="0" destOrd="0" presId="urn:microsoft.com/office/officeart/2005/8/layout/vList2"/>
    <dgm:cxn modelId="{8FB5116F-5082-4EC1-BE5F-5E5414C0066F}" srcId="{91216A1F-2626-4926-A3EB-AF39315C5011}" destId="{B70CD2BB-0F99-4AD5-96AA-96DE77B47A2F}" srcOrd="10" destOrd="0" parTransId="{7E26929D-6452-4A36-84B2-6C2DBD95A0B5}" sibTransId="{04F7B331-A598-4389-81FA-CE6CED41AD30}"/>
    <dgm:cxn modelId="{01E97A72-6263-4A6C-95C0-468F6D698D17}" type="presOf" srcId="{91216A1F-2626-4926-A3EB-AF39315C5011}" destId="{CE7FCA63-E913-4ADD-99E6-83255646028D}" srcOrd="0" destOrd="0" presId="urn:microsoft.com/office/officeart/2005/8/layout/vList2"/>
    <dgm:cxn modelId="{9AFA7678-DEAC-41F2-AAB9-7EAC6F703AD8}" type="presOf" srcId="{50CEAAE8-EDA6-4F16-A6C3-C153D17B756D}" destId="{4175B178-07F5-4516-8B5C-DF027918915A}" srcOrd="0" destOrd="0" presId="urn:microsoft.com/office/officeart/2005/8/layout/vList2"/>
    <dgm:cxn modelId="{C55F8686-C165-41E8-89A9-8945B3CFDFF4}" type="presOf" srcId="{3800AC7D-4E13-4B6F-AC16-A26B0C4543C9}" destId="{25E4E33A-251F-43EB-BF09-4A387F1EDD7C}" srcOrd="0" destOrd="0" presId="urn:microsoft.com/office/officeart/2005/8/layout/vList2"/>
    <dgm:cxn modelId="{BA804B95-DE79-49E4-A467-4EE8B9AEFD05}" type="presOf" srcId="{17C2BD81-F373-4AAB-A5EC-A5E111FB187A}" destId="{98AFA875-445B-4655-A4CB-75ECAA6610CD}" srcOrd="0" destOrd="0" presId="urn:microsoft.com/office/officeart/2005/8/layout/vList2"/>
    <dgm:cxn modelId="{9119C496-5B74-4CE7-A2A0-56D0C23851AC}" srcId="{91216A1F-2626-4926-A3EB-AF39315C5011}" destId="{5DA70C52-0CA5-4F76-AB06-923AD20F7B40}" srcOrd="8" destOrd="0" parTransId="{D2E6AC65-84FB-44A8-97BB-A3652F8F847E}" sibTransId="{DC287518-2A28-4DFA-A009-43B2864D0216}"/>
    <dgm:cxn modelId="{F455CE96-A94C-4E39-A170-ADDB8D49EFB1}" type="presOf" srcId="{3E940E84-CEC2-4F83-9ED3-9115BE3A041D}" destId="{5A6B4337-14BF-428D-81E4-B4B8CEEC1ECA}" srcOrd="0" destOrd="0" presId="urn:microsoft.com/office/officeart/2005/8/layout/vList2"/>
    <dgm:cxn modelId="{65DFE19C-BE7A-474B-AE8D-F395A85F3D35}" srcId="{91216A1F-2626-4926-A3EB-AF39315C5011}" destId="{F983EE5F-9814-458A-9C8E-C2B9F72281F2}" srcOrd="2" destOrd="0" parTransId="{38AE778F-8290-44A7-B114-A2CFEACCA60E}" sibTransId="{A96A41B2-D89B-433B-877D-365AC2963F91}"/>
    <dgm:cxn modelId="{93C08DA4-224F-4451-9E17-CC634DBBE942}" type="presOf" srcId="{772B3A66-661B-42D6-ADD7-884A1027CB8A}" destId="{C03F0616-C400-4C79-9BB9-941C75938C0E}" srcOrd="0" destOrd="0" presId="urn:microsoft.com/office/officeart/2005/8/layout/vList2"/>
    <dgm:cxn modelId="{EFA56EA5-9067-4008-89ED-1D2202B9CD29}" srcId="{91216A1F-2626-4926-A3EB-AF39315C5011}" destId="{EE7B6574-80C5-4A92-8477-12435BFB7D31}" srcOrd="4" destOrd="0" parTransId="{9CB76960-DA9F-499B-BDAE-B7FF4F65C045}" sibTransId="{0F914179-DFD6-4698-8230-700CE028D372}"/>
    <dgm:cxn modelId="{4F85D2AB-ECBF-4A20-9865-A4EED33E6F7C}" srcId="{91216A1F-2626-4926-A3EB-AF39315C5011}" destId="{772B3A66-661B-42D6-ADD7-884A1027CB8A}" srcOrd="3" destOrd="0" parTransId="{1AEB0410-689D-43E3-A96D-649D018B2C11}" sibTransId="{183EB257-D595-4B44-A0F4-9A34B9A95916}"/>
    <dgm:cxn modelId="{6E7764B4-4A3D-44D0-A4BA-EACB2C3B4652}" type="presOf" srcId="{FFD279F6-4C39-4F61-B8DB-158481D6ADF1}" destId="{0826D588-A136-42C4-A35C-BB7FC8C51D84}" srcOrd="0" destOrd="0" presId="urn:microsoft.com/office/officeart/2005/8/layout/vList2"/>
    <dgm:cxn modelId="{1AEC82C7-1DF6-47AE-BC9C-1ED8799149EC}" type="presOf" srcId="{F983EE5F-9814-458A-9C8E-C2B9F72281F2}" destId="{8CC57E70-5696-4051-81BA-C5DA648D6139}" srcOrd="0" destOrd="0" presId="urn:microsoft.com/office/officeart/2005/8/layout/vList2"/>
    <dgm:cxn modelId="{3020F1CF-F960-4D66-BE2D-7587F5622291}" srcId="{91216A1F-2626-4926-A3EB-AF39315C5011}" destId="{3E940E84-CEC2-4F83-9ED3-9115BE3A041D}" srcOrd="1" destOrd="0" parTransId="{78F462ED-1C6B-4D0B-BAE6-D940D321853E}" sibTransId="{BFFC447C-EA57-4834-A76A-4D7C1A8E5EEC}"/>
    <dgm:cxn modelId="{5323FDCF-7103-4CCD-9B37-409A03D7B5AA}" type="presOf" srcId="{EE7B6574-80C5-4A92-8477-12435BFB7D31}" destId="{3375AC43-B4ED-4E89-B02C-7EA54AE4F9A9}" srcOrd="0" destOrd="0" presId="urn:microsoft.com/office/officeart/2005/8/layout/vList2"/>
    <dgm:cxn modelId="{C5FD23D1-E701-448C-9B9E-1CA76A2DA9D3}" type="presOf" srcId="{9B528F4F-7CC6-473F-A25F-16153C7DB58B}" destId="{C648A1B2-B24D-468A-8D3D-4F56B93D2532}" srcOrd="0" destOrd="0" presId="urn:microsoft.com/office/officeart/2005/8/layout/vList2"/>
    <dgm:cxn modelId="{E2F702DA-B76C-4ED4-A23F-084736A51513}" srcId="{91216A1F-2626-4926-A3EB-AF39315C5011}" destId="{50CEAAE8-EDA6-4F16-A6C3-C153D17B756D}" srcOrd="6" destOrd="0" parTransId="{FD32139E-1340-46EB-BA94-ECCA52D72CEC}" sibTransId="{1FEC442A-56AB-4099-9C29-6CE5A75C550E}"/>
    <dgm:cxn modelId="{6F42C9E6-DB06-4ADD-A2FB-3FD33A6B42AC}" srcId="{91216A1F-2626-4926-A3EB-AF39315C5011}" destId="{17C2BD81-F373-4AAB-A5EC-A5E111FB187A}" srcOrd="9" destOrd="0" parTransId="{588891CB-6613-4DAE-BCFA-779EE64B5354}" sibTransId="{DB79E9A7-E046-4AC6-8220-C273BCCBBD07}"/>
    <dgm:cxn modelId="{5F9833FD-0DBC-40C1-9F33-31F48B002004}" srcId="{91216A1F-2626-4926-A3EB-AF39315C5011}" destId="{FFD279F6-4C39-4F61-B8DB-158481D6ADF1}" srcOrd="5" destOrd="0" parTransId="{1BEA4476-9822-4293-8B63-CEEA579FB41A}" sibTransId="{94882AAA-DBE5-470D-8C9B-D8659EDBDF61}"/>
    <dgm:cxn modelId="{077B4236-C666-449C-B689-87A4CA1545B1}" type="presParOf" srcId="{CE7FCA63-E913-4ADD-99E6-83255646028D}" destId="{90FBD917-05EB-429F-B989-ABF88EE8A318}" srcOrd="0" destOrd="0" presId="urn:microsoft.com/office/officeart/2005/8/layout/vList2"/>
    <dgm:cxn modelId="{1B800F01-3787-4272-9AC8-D28C84BF2D31}" type="presParOf" srcId="{CE7FCA63-E913-4ADD-99E6-83255646028D}" destId="{1E827BE8-6619-45D5-A7C4-B1620BA4746E}" srcOrd="1" destOrd="0" presId="urn:microsoft.com/office/officeart/2005/8/layout/vList2"/>
    <dgm:cxn modelId="{EF630A40-B3F8-438E-A6A9-B89D997D45FF}" type="presParOf" srcId="{CE7FCA63-E913-4ADD-99E6-83255646028D}" destId="{5A6B4337-14BF-428D-81E4-B4B8CEEC1ECA}" srcOrd="2" destOrd="0" presId="urn:microsoft.com/office/officeart/2005/8/layout/vList2"/>
    <dgm:cxn modelId="{F2A178CF-7315-45FA-961C-8A2E40A22A03}" type="presParOf" srcId="{CE7FCA63-E913-4ADD-99E6-83255646028D}" destId="{279414EE-EBA3-4ECB-BFE5-1ED15827E3FA}" srcOrd="3" destOrd="0" presId="urn:microsoft.com/office/officeart/2005/8/layout/vList2"/>
    <dgm:cxn modelId="{CBDC03AE-C2C1-43BA-A724-8ABCD9FE388F}" type="presParOf" srcId="{CE7FCA63-E913-4ADD-99E6-83255646028D}" destId="{8CC57E70-5696-4051-81BA-C5DA648D6139}" srcOrd="4" destOrd="0" presId="urn:microsoft.com/office/officeart/2005/8/layout/vList2"/>
    <dgm:cxn modelId="{6A0D92CD-FAB3-481B-B94E-605E63ACD7E9}" type="presParOf" srcId="{CE7FCA63-E913-4ADD-99E6-83255646028D}" destId="{8AED5B57-BC74-47B6-8271-A5A5FA7BE010}" srcOrd="5" destOrd="0" presId="urn:microsoft.com/office/officeart/2005/8/layout/vList2"/>
    <dgm:cxn modelId="{4CD79F43-15F5-4F74-9FA6-44A54B044B35}" type="presParOf" srcId="{CE7FCA63-E913-4ADD-99E6-83255646028D}" destId="{C03F0616-C400-4C79-9BB9-941C75938C0E}" srcOrd="6" destOrd="0" presId="urn:microsoft.com/office/officeart/2005/8/layout/vList2"/>
    <dgm:cxn modelId="{125FE6C3-3044-414C-9B8D-F341BA68B33E}" type="presParOf" srcId="{CE7FCA63-E913-4ADD-99E6-83255646028D}" destId="{9BBA4632-43B4-4E85-843B-E37ADA2612F5}" srcOrd="7" destOrd="0" presId="urn:microsoft.com/office/officeart/2005/8/layout/vList2"/>
    <dgm:cxn modelId="{C62840E2-C50B-450E-9ED5-67743EC9724D}" type="presParOf" srcId="{CE7FCA63-E913-4ADD-99E6-83255646028D}" destId="{3375AC43-B4ED-4E89-B02C-7EA54AE4F9A9}" srcOrd="8" destOrd="0" presId="urn:microsoft.com/office/officeart/2005/8/layout/vList2"/>
    <dgm:cxn modelId="{AE531511-149B-444D-AABF-0358D11B4862}" type="presParOf" srcId="{CE7FCA63-E913-4ADD-99E6-83255646028D}" destId="{C22F8CE8-BA29-4EB0-B65F-E41B694AD36C}" srcOrd="9" destOrd="0" presId="urn:microsoft.com/office/officeart/2005/8/layout/vList2"/>
    <dgm:cxn modelId="{66D2F9B2-0CAC-45F1-8082-F5149CFB74D5}" type="presParOf" srcId="{CE7FCA63-E913-4ADD-99E6-83255646028D}" destId="{0826D588-A136-42C4-A35C-BB7FC8C51D84}" srcOrd="10" destOrd="0" presId="urn:microsoft.com/office/officeart/2005/8/layout/vList2"/>
    <dgm:cxn modelId="{1890009D-4A06-4A30-8157-E6DA9CF82B80}" type="presParOf" srcId="{CE7FCA63-E913-4ADD-99E6-83255646028D}" destId="{3CC7361C-3164-4D87-A28C-98F765C4629B}" srcOrd="11" destOrd="0" presId="urn:microsoft.com/office/officeart/2005/8/layout/vList2"/>
    <dgm:cxn modelId="{B41AA172-0D14-4A9D-94AC-4D8678C727C1}" type="presParOf" srcId="{CE7FCA63-E913-4ADD-99E6-83255646028D}" destId="{4175B178-07F5-4516-8B5C-DF027918915A}" srcOrd="12" destOrd="0" presId="urn:microsoft.com/office/officeart/2005/8/layout/vList2"/>
    <dgm:cxn modelId="{51F28BB5-D80C-46DC-BA64-392619A9E917}" type="presParOf" srcId="{CE7FCA63-E913-4ADD-99E6-83255646028D}" destId="{7C1E575E-1403-405A-AEA3-51B8036525DB}" srcOrd="13" destOrd="0" presId="urn:microsoft.com/office/officeart/2005/8/layout/vList2"/>
    <dgm:cxn modelId="{0959BB09-466F-4EF5-98E0-F712974A638D}" type="presParOf" srcId="{CE7FCA63-E913-4ADD-99E6-83255646028D}" destId="{25E4E33A-251F-43EB-BF09-4A387F1EDD7C}" srcOrd="14" destOrd="0" presId="urn:microsoft.com/office/officeart/2005/8/layout/vList2"/>
    <dgm:cxn modelId="{FE9D15EB-91FE-4682-BBFB-9D1250EA8A01}" type="presParOf" srcId="{CE7FCA63-E913-4ADD-99E6-83255646028D}" destId="{EB078766-79D3-4DF5-B441-503C8FA76111}" srcOrd="15" destOrd="0" presId="urn:microsoft.com/office/officeart/2005/8/layout/vList2"/>
    <dgm:cxn modelId="{3EC41FB2-B3B5-473D-B2CD-CD91AB70D4CB}" type="presParOf" srcId="{CE7FCA63-E913-4ADD-99E6-83255646028D}" destId="{FFF29B9C-FC30-4646-92BD-1B418FEAE3CC}" srcOrd="16" destOrd="0" presId="urn:microsoft.com/office/officeart/2005/8/layout/vList2"/>
    <dgm:cxn modelId="{8A689E2B-B22B-44E5-BC0A-BCA7272F0B48}" type="presParOf" srcId="{CE7FCA63-E913-4ADD-99E6-83255646028D}" destId="{DC34F7EC-29DE-4B13-9309-B0F640CFC953}" srcOrd="17" destOrd="0" presId="urn:microsoft.com/office/officeart/2005/8/layout/vList2"/>
    <dgm:cxn modelId="{7266E2C9-7EF8-4DB9-82CD-2FAFA6C6DCD3}" type="presParOf" srcId="{CE7FCA63-E913-4ADD-99E6-83255646028D}" destId="{98AFA875-445B-4655-A4CB-75ECAA6610CD}" srcOrd="18" destOrd="0" presId="urn:microsoft.com/office/officeart/2005/8/layout/vList2"/>
    <dgm:cxn modelId="{4B9A165C-65A1-470D-842A-6B81DC465743}" type="presParOf" srcId="{CE7FCA63-E913-4ADD-99E6-83255646028D}" destId="{0EE6317E-A3F3-4A58-9CD1-36C7C4B9600E}" srcOrd="19" destOrd="0" presId="urn:microsoft.com/office/officeart/2005/8/layout/vList2"/>
    <dgm:cxn modelId="{037F5ABD-E14B-4CE4-9614-D239B669C19E}" type="presParOf" srcId="{CE7FCA63-E913-4ADD-99E6-83255646028D}" destId="{037D808E-3CFA-451D-AC5C-D30416180928}" srcOrd="20" destOrd="0" presId="urn:microsoft.com/office/officeart/2005/8/layout/vList2"/>
    <dgm:cxn modelId="{4E600E6F-DD5F-4EAC-95FB-1DD094908333}" type="presParOf" srcId="{CE7FCA63-E913-4ADD-99E6-83255646028D}" destId="{FE71972F-F349-49FD-A827-2BEB1E586454}" srcOrd="21" destOrd="0" presId="urn:microsoft.com/office/officeart/2005/8/layout/vList2"/>
    <dgm:cxn modelId="{F100821B-3E61-4DB4-B206-9DCA0517FB52}" type="presParOf" srcId="{CE7FCA63-E913-4ADD-99E6-83255646028D}" destId="{C648A1B2-B24D-468A-8D3D-4F56B93D2532}" srcOrd="2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344D49-0212-4F21-8DAF-A9BD1224F5A6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1FA4A00-06DA-42C5-AC17-F210F83CA052}">
      <dgm:prSet/>
      <dgm:spPr/>
      <dgm:t>
        <a:bodyPr/>
        <a:lstStyle/>
        <a:p>
          <a:r>
            <a:rPr lang="en-GB"/>
            <a:t>Organisational structure is essential for clarity, communication, and performance.</a:t>
          </a:r>
          <a:endParaRPr lang="en-US"/>
        </a:p>
      </dgm:t>
    </dgm:pt>
    <dgm:pt modelId="{75CBEBC4-C855-4999-A638-3FC05970CD19}" type="parTrans" cxnId="{C2B75C85-4AAD-48F0-87AC-B2F49BA92018}">
      <dgm:prSet/>
      <dgm:spPr/>
      <dgm:t>
        <a:bodyPr/>
        <a:lstStyle/>
        <a:p>
          <a:endParaRPr lang="en-US"/>
        </a:p>
      </dgm:t>
    </dgm:pt>
    <dgm:pt modelId="{F244843A-810B-445A-954C-5565E6B1772C}" type="sibTrans" cxnId="{C2B75C85-4AAD-48F0-87AC-B2F49BA92018}">
      <dgm:prSet/>
      <dgm:spPr/>
      <dgm:t>
        <a:bodyPr/>
        <a:lstStyle/>
        <a:p>
          <a:endParaRPr lang="en-US"/>
        </a:p>
      </dgm:t>
    </dgm:pt>
    <dgm:pt modelId="{9EC72D00-A946-4002-A460-A72640D1BFD0}">
      <dgm:prSet/>
      <dgm:spPr/>
      <dgm:t>
        <a:bodyPr/>
        <a:lstStyle/>
        <a:p>
          <a:r>
            <a:rPr lang="en-GB"/>
            <a:t>Functional, divisional, and matrix structures each offer unique benefits.</a:t>
          </a:r>
          <a:endParaRPr lang="en-US"/>
        </a:p>
      </dgm:t>
    </dgm:pt>
    <dgm:pt modelId="{499F3A35-E554-4D5F-B3A4-D3A7217DDBF6}" type="parTrans" cxnId="{D3BC5E26-64D2-4646-BB4F-2482B573A7AC}">
      <dgm:prSet/>
      <dgm:spPr/>
      <dgm:t>
        <a:bodyPr/>
        <a:lstStyle/>
        <a:p>
          <a:endParaRPr lang="en-US"/>
        </a:p>
      </dgm:t>
    </dgm:pt>
    <dgm:pt modelId="{C59B3567-5FE6-41A7-834A-A6B483F1185A}" type="sibTrans" cxnId="{D3BC5E26-64D2-4646-BB4F-2482B573A7AC}">
      <dgm:prSet/>
      <dgm:spPr/>
      <dgm:t>
        <a:bodyPr/>
        <a:lstStyle/>
        <a:p>
          <a:endParaRPr lang="en-US"/>
        </a:p>
      </dgm:t>
    </dgm:pt>
    <dgm:pt modelId="{7AEACF97-8142-4041-BBC8-AC57C56434D1}">
      <dgm:prSet/>
      <dgm:spPr/>
      <dgm:t>
        <a:bodyPr/>
        <a:lstStyle/>
        <a:p>
          <a:r>
            <a:rPr lang="en-GB"/>
            <a:t>Nike uses a hybrid approach to support global innovation.</a:t>
          </a:r>
          <a:endParaRPr lang="en-US"/>
        </a:p>
      </dgm:t>
    </dgm:pt>
    <dgm:pt modelId="{4B272353-C3AC-4FF8-ABD0-21D7E6DA8862}" type="parTrans" cxnId="{ABD577B2-4EA7-45EA-8C52-C9C95093EA62}">
      <dgm:prSet/>
      <dgm:spPr/>
      <dgm:t>
        <a:bodyPr/>
        <a:lstStyle/>
        <a:p>
          <a:endParaRPr lang="en-US"/>
        </a:p>
      </dgm:t>
    </dgm:pt>
    <dgm:pt modelId="{F56604AE-7846-4B58-AB34-6B38B89F3CA2}" type="sibTrans" cxnId="{ABD577B2-4EA7-45EA-8C52-C9C95093EA62}">
      <dgm:prSet/>
      <dgm:spPr/>
      <dgm:t>
        <a:bodyPr/>
        <a:lstStyle/>
        <a:p>
          <a:endParaRPr lang="en-US"/>
        </a:p>
      </dgm:t>
    </dgm:pt>
    <dgm:pt modelId="{B2959577-941C-472C-A002-6772D7CAF062}">
      <dgm:prSet/>
      <dgm:spPr/>
      <dgm:t>
        <a:bodyPr/>
        <a:lstStyle/>
        <a:p>
          <a:r>
            <a:rPr lang="en-GB"/>
            <a:t>Effective leadership ensures structure and culture work together to improve performance.</a:t>
          </a:r>
          <a:endParaRPr lang="en-US"/>
        </a:p>
      </dgm:t>
    </dgm:pt>
    <dgm:pt modelId="{D2E4621F-93F8-4079-8353-EDA1BA364D2A}" type="parTrans" cxnId="{48BAED78-268A-40DD-B346-D29A0874958F}">
      <dgm:prSet/>
      <dgm:spPr/>
      <dgm:t>
        <a:bodyPr/>
        <a:lstStyle/>
        <a:p>
          <a:endParaRPr lang="en-US"/>
        </a:p>
      </dgm:t>
    </dgm:pt>
    <dgm:pt modelId="{4004371D-5B97-4EEC-A385-858B106A5FE4}" type="sibTrans" cxnId="{48BAED78-268A-40DD-B346-D29A0874958F}">
      <dgm:prSet/>
      <dgm:spPr/>
      <dgm:t>
        <a:bodyPr/>
        <a:lstStyle/>
        <a:p>
          <a:endParaRPr lang="en-US"/>
        </a:p>
      </dgm:t>
    </dgm:pt>
    <dgm:pt modelId="{2C273092-137B-4241-A8D6-BC9DC7885255}" type="pres">
      <dgm:prSet presAssocID="{83344D49-0212-4F21-8DAF-A9BD1224F5A6}" presName="matrix" presStyleCnt="0">
        <dgm:presLayoutVars>
          <dgm:chMax val="1"/>
          <dgm:dir/>
          <dgm:resizeHandles val="exact"/>
        </dgm:presLayoutVars>
      </dgm:prSet>
      <dgm:spPr/>
    </dgm:pt>
    <dgm:pt modelId="{ED1D6D5E-5CC3-4CA7-9800-B815265EB9E1}" type="pres">
      <dgm:prSet presAssocID="{83344D49-0212-4F21-8DAF-A9BD1224F5A6}" presName="diamond" presStyleLbl="bgShp" presStyleIdx="0" presStyleCnt="1"/>
      <dgm:spPr/>
    </dgm:pt>
    <dgm:pt modelId="{5E45F157-BD10-4547-A326-16E12E544693}" type="pres">
      <dgm:prSet presAssocID="{83344D49-0212-4F21-8DAF-A9BD1224F5A6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6715705-B0DB-4675-A300-0C3C60978B92}" type="pres">
      <dgm:prSet presAssocID="{83344D49-0212-4F21-8DAF-A9BD1224F5A6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2D9290D-F50B-42B3-9EA0-81D2F8D52B33}" type="pres">
      <dgm:prSet presAssocID="{83344D49-0212-4F21-8DAF-A9BD1224F5A6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E05AE2F-89AE-4206-B513-DE7F122EBCA9}" type="pres">
      <dgm:prSet presAssocID="{83344D49-0212-4F21-8DAF-A9BD1224F5A6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5348810-DFEB-41FC-B9D5-021850692FA3}" type="presOf" srcId="{7AEACF97-8142-4041-BBC8-AC57C56434D1}" destId="{02D9290D-F50B-42B3-9EA0-81D2F8D52B33}" srcOrd="0" destOrd="0" presId="urn:microsoft.com/office/officeart/2005/8/layout/matrix3"/>
    <dgm:cxn modelId="{D3BC5E26-64D2-4646-BB4F-2482B573A7AC}" srcId="{83344D49-0212-4F21-8DAF-A9BD1224F5A6}" destId="{9EC72D00-A946-4002-A460-A72640D1BFD0}" srcOrd="1" destOrd="0" parTransId="{499F3A35-E554-4D5F-B3A4-D3A7217DDBF6}" sibTransId="{C59B3567-5FE6-41A7-834A-A6B483F1185A}"/>
    <dgm:cxn modelId="{D8E8E973-92D6-422F-9D85-AEAB15061374}" type="presOf" srcId="{83344D49-0212-4F21-8DAF-A9BD1224F5A6}" destId="{2C273092-137B-4241-A8D6-BC9DC7885255}" srcOrd="0" destOrd="0" presId="urn:microsoft.com/office/officeart/2005/8/layout/matrix3"/>
    <dgm:cxn modelId="{48BAED78-268A-40DD-B346-D29A0874958F}" srcId="{83344D49-0212-4F21-8DAF-A9BD1224F5A6}" destId="{B2959577-941C-472C-A002-6772D7CAF062}" srcOrd="3" destOrd="0" parTransId="{D2E4621F-93F8-4079-8353-EDA1BA364D2A}" sibTransId="{4004371D-5B97-4EEC-A385-858B106A5FE4}"/>
    <dgm:cxn modelId="{CF0A5779-F9DC-45C3-AEEB-7E4D086FBB29}" type="presOf" srcId="{61FA4A00-06DA-42C5-AC17-F210F83CA052}" destId="{5E45F157-BD10-4547-A326-16E12E544693}" srcOrd="0" destOrd="0" presId="urn:microsoft.com/office/officeart/2005/8/layout/matrix3"/>
    <dgm:cxn modelId="{C2B75C85-4AAD-48F0-87AC-B2F49BA92018}" srcId="{83344D49-0212-4F21-8DAF-A9BD1224F5A6}" destId="{61FA4A00-06DA-42C5-AC17-F210F83CA052}" srcOrd="0" destOrd="0" parTransId="{75CBEBC4-C855-4999-A638-3FC05970CD19}" sibTransId="{F244843A-810B-445A-954C-5565E6B1772C}"/>
    <dgm:cxn modelId="{BF38B095-5097-4DD7-93AE-11D5E6D896AA}" type="presOf" srcId="{9EC72D00-A946-4002-A460-A72640D1BFD0}" destId="{C6715705-B0DB-4675-A300-0C3C60978B92}" srcOrd="0" destOrd="0" presId="urn:microsoft.com/office/officeart/2005/8/layout/matrix3"/>
    <dgm:cxn modelId="{ABD577B2-4EA7-45EA-8C52-C9C95093EA62}" srcId="{83344D49-0212-4F21-8DAF-A9BD1224F5A6}" destId="{7AEACF97-8142-4041-BBC8-AC57C56434D1}" srcOrd="2" destOrd="0" parTransId="{4B272353-C3AC-4FF8-ABD0-21D7E6DA8862}" sibTransId="{F56604AE-7846-4B58-AB34-6B38B89F3CA2}"/>
    <dgm:cxn modelId="{010E0DF4-130B-4DA8-ABF3-D16242CB4D33}" type="presOf" srcId="{B2959577-941C-472C-A002-6772D7CAF062}" destId="{CE05AE2F-89AE-4206-B513-DE7F122EBCA9}" srcOrd="0" destOrd="0" presId="urn:microsoft.com/office/officeart/2005/8/layout/matrix3"/>
    <dgm:cxn modelId="{3DE38BD3-FD67-4377-94C5-6CB520D636BA}" type="presParOf" srcId="{2C273092-137B-4241-A8D6-BC9DC7885255}" destId="{ED1D6D5E-5CC3-4CA7-9800-B815265EB9E1}" srcOrd="0" destOrd="0" presId="urn:microsoft.com/office/officeart/2005/8/layout/matrix3"/>
    <dgm:cxn modelId="{1A15C2E0-3E31-47BE-A9C7-12E2FAC53EBF}" type="presParOf" srcId="{2C273092-137B-4241-A8D6-BC9DC7885255}" destId="{5E45F157-BD10-4547-A326-16E12E544693}" srcOrd="1" destOrd="0" presId="urn:microsoft.com/office/officeart/2005/8/layout/matrix3"/>
    <dgm:cxn modelId="{47DF6441-5A4D-4D5E-9E63-4002FED3A7CE}" type="presParOf" srcId="{2C273092-137B-4241-A8D6-BC9DC7885255}" destId="{C6715705-B0DB-4675-A300-0C3C60978B92}" srcOrd="2" destOrd="0" presId="urn:microsoft.com/office/officeart/2005/8/layout/matrix3"/>
    <dgm:cxn modelId="{3A94C3AA-8C9A-42BC-87A5-CFDA6ED12975}" type="presParOf" srcId="{2C273092-137B-4241-A8D6-BC9DC7885255}" destId="{02D9290D-F50B-42B3-9EA0-81D2F8D52B33}" srcOrd="3" destOrd="0" presId="urn:microsoft.com/office/officeart/2005/8/layout/matrix3"/>
    <dgm:cxn modelId="{D883E88B-AF48-451F-BDA5-0D9626CD7B4A}" type="presParOf" srcId="{2C273092-137B-4241-A8D6-BC9DC7885255}" destId="{CE05AE2F-89AE-4206-B513-DE7F122EBCA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FBD917-05EB-429F-B989-ABF88EE8A318}">
      <dsp:nvSpPr>
        <dsp:cNvPr id="0" name=""/>
        <dsp:cNvSpPr/>
      </dsp:nvSpPr>
      <dsp:spPr>
        <a:xfrm>
          <a:off x="0" y="645690"/>
          <a:ext cx="6900512" cy="3194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Managerial work includes:</a:t>
          </a:r>
          <a:endParaRPr lang="en-US" sz="1300" kern="1200"/>
        </a:p>
      </dsp:txBody>
      <dsp:txXfrm>
        <a:off x="15592" y="661282"/>
        <a:ext cx="6869328" cy="288226"/>
      </dsp:txXfrm>
    </dsp:sp>
    <dsp:sp modelId="{5A6B4337-14BF-428D-81E4-B4B8CEEC1ECA}">
      <dsp:nvSpPr>
        <dsp:cNvPr id="0" name=""/>
        <dsp:cNvSpPr/>
      </dsp:nvSpPr>
      <dsp:spPr>
        <a:xfrm>
          <a:off x="0" y="1002540"/>
          <a:ext cx="6900512" cy="319410"/>
        </a:xfrm>
        <a:prstGeom prst="roundRect">
          <a:avLst/>
        </a:prstGeom>
        <a:solidFill>
          <a:schemeClr val="accent2">
            <a:hueOff val="585783"/>
            <a:satOff val="-1681"/>
            <a:lumOff val="-26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Planning</a:t>
          </a:r>
          <a:endParaRPr lang="en-US" sz="1300" kern="1200"/>
        </a:p>
      </dsp:txBody>
      <dsp:txXfrm>
        <a:off x="15592" y="1018132"/>
        <a:ext cx="6869328" cy="288226"/>
      </dsp:txXfrm>
    </dsp:sp>
    <dsp:sp modelId="{8CC57E70-5696-4051-81BA-C5DA648D6139}">
      <dsp:nvSpPr>
        <dsp:cNvPr id="0" name=""/>
        <dsp:cNvSpPr/>
      </dsp:nvSpPr>
      <dsp:spPr>
        <a:xfrm>
          <a:off x="0" y="1359390"/>
          <a:ext cx="6900512" cy="319410"/>
        </a:xfrm>
        <a:prstGeom prst="roundRect">
          <a:avLst/>
        </a:prstGeom>
        <a:solidFill>
          <a:schemeClr val="accent2">
            <a:hueOff val="1171566"/>
            <a:satOff val="-3362"/>
            <a:lumOff val="-53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Organising</a:t>
          </a:r>
          <a:endParaRPr lang="en-US" sz="1300" kern="1200"/>
        </a:p>
      </dsp:txBody>
      <dsp:txXfrm>
        <a:off x="15592" y="1374982"/>
        <a:ext cx="6869328" cy="288226"/>
      </dsp:txXfrm>
    </dsp:sp>
    <dsp:sp modelId="{C03F0616-C400-4C79-9BB9-941C75938C0E}">
      <dsp:nvSpPr>
        <dsp:cNvPr id="0" name=""/>
        <dsp:cNvSpPr/>
      </dsp:nvSpPr>
      <dsp:spPr>
        <a:xfrm>
          <a:off x="0" y="1716240"/>
          <a:ext cx="6900512" cy="319410"/>
        </a:xfrm>
        <a:prstGeom prst="roundRect">
          <a:avLst/>
        </a:prstGeom>
        <a:solidFill>
          <a:schemeClr val="accent2">
            <a:hueOff val="1757349"/>
            <a:satOff val="-5044"/>
            <a:lumOff val="-807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Leading</a:t>
          </a:r>
          <a:endParaRPr lang="en-US" sz="1300" kern="1200"/>
        </a:p>
      </dsp:txBody>
      <dsp:txXfrm>
        <a:off x="15592" y="1731832"/>
        <a:ext cx="6869328" cy="288226"/>
      </dsp:txXfrm>
    </dsp:sp>
    <dsp:sp modelId="{3375AC43-B4ED-4E89-B02C-7EA54AE4F9A9}">
      <dsp:nvSpPr>
        <dsp:cNvPr id="0" name=""/>
        <dsp:cNvSpPr/>
      </dsp:nvSpPr>
      <dsp:spPr>
        <a:xfrm>
          <a:off x="0" y="2073090"/>
          <a:ext cx="6900512" cy="319410"/>
        </a:xfrm>
        <a:prstGeom prst="roundRect">
          <a:avLst/>
        </a:prstGeom>
        <a:solidFill>
          <a:schemeClr val="accent2">
            <a:hueOff val="2343132"/>
            <a:satOff val="-6725"/>
            <a:lumOff val="-1076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Controlling (Fayol’s classical functions)</a:t>
          </a:r>
          <a:endParaRPr lang="en-US" sz="1300" kern="1200"/>
        </a:p>
      </dsp:txBody>
      <dsp:txXfrm>
        <a:off x="15592" y="2088682"/>
        <a:ext cx="6869328" cy="288226"/>
      </dsp:txXfrm>
    </dsp:sp>
    <dsp:sp modelId="{0826D588-A136-42C4-A35C-BB7FC8C51D84}">
      <dsp:nvSpPr>
        <dsp:cNvPr id="0" name=""/>
        <dsp:cNvSpPr/>
      </dsp:nvSpPr>
      <dsp:spPr>
        <a:xfrm>
          <a:off x="0" y="2429940"/>
          <a:ext cx="6900512" cy="319410"/>
        </a:xfrm>
        <a:prstGeom prst="roundRect">
          <a:avLst/>
        </a:prstGeom>
        <a:solidFill>
          <a:schemeClr val="accent2">
            <a:hueOff val="2928915"/>
            <a:satOff val="-8406"/>
            <a:lumOff val="-1345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Leadership role:</a:t>
          </a:r>
          <a:endParaRPr lang="en-US" sz="1300" kern="1200"/>
        </a:p>
      </dsp:txBody>
      <dsp:txXfrm>
        <a:off x="15592" y="2445532"/>
        <a:ext cx="6869328" cy="288226"/>
      </dsp:txXfrm>
    </dsp:sp>
    <dsp:sp modelId="{4175B178-07F5-4516-8B5C-DF027918915A}">
      <dsp:nvSpPr>
        <dsp:cNvPr id="0" name=""/>
        <dsp:cNvSpPr/>
      </dsp:nvSpPr>
      <dsp:spPr>
        <a:xfrm>
          <a:off x="0" y="2786790"/>
          <a:ext cx="6900512" cy="319410"/>
        </a:xfrm>
        <a:prstGeom prst="roundRect">
          <a:avLst/>
        </a:prstGeom>
        <a:solidFill>
          <a:schemeClr val="accent2">
            <a:hueOff val="3514698"/>
            <a:satOff val="-10087"/>
            <a:lumOff val="-1615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Inspiring employees</a:t>
          </a:r>
          <a:endParaRPr lang="en-US" sz="1300" kern="1200"/>
        </a:p>
      </dsp:txBody>
      <dsp:txXfrm>
        <a:off x="15592" y="2802382"/>
        <a:ext cx="6869328" cy="288226"/>
      </dsp:txXfrm>
    </dsp:sp>
    <dsp:sp modelId="{25E4E33A-251F-43EB-BF09-4A387F1EDD7C}">
      <dsp:nvSpPr>
        <dsp:cNvPr id="0" name=""/>
        <dsp:cNvSpPr/>
      </dsp:nvSpPr>
      <dsp:spPr>
        <a:xfrm>
          <a:off x="0" y="3143640"/>
          <a:ext cx="6900512" cy="319410"/>
        </a:xfrm>
        <a:prstGeom prst="roundRect">
          <a:avLst/>
        </a:prstGeom>
        <a:solidFill>
          <a:schemeClr val="accent2">
            <a:hueOff val="4100481"/>
            <a:satOff val="-11768"/>
            <a:lumOff val="-1884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Setting vision and direction</a:t>
          </a:r>
          <a:endParaRPr lang="en-US" sz="1300" kern="1200"/>
        </a:p>
      </dsp:txBody>
      <dsp:txXfrm>
        <a:off x="15592" y="3159232"/>
        <a:ext cx="6869328" cy="288226"/>
      </dsp:txXfrm>
    </dsp:sp>
    <dsp:sp modelId="{FFF29B9C-FC30-4646-92BD-1B418FEAE3CC}">
      <dsp:nvSpPr>
        <dsp:cNvPr id="0" name=""/>
        <dsp:cNvSpPr/>
      </dsp:nvSpPr>
      <dsp:spPr>
        <a:xfrm>
          <a:off x="0" y="3500490"/>
          <a:ext cx="6900512" cy="319410"/>
        </a:xfrm>
        <a:prstGeom prst="roundRect">
          <a:avLst/>
        </a:prstGeom>
        <a:solidFill>
          <a:schemeClr val="accent2">
            <a:hueOff val="4686264"/>
            <a:satOff val="-13449"/>
            <a:lumOff val="-215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Managing change</a:t>
          </a:r>
          <a:endParaRPr lang="en-US" sz="1300" kern="1200"/>
        </a:p>
      </dsp:txBody>
      <dsp:txXfrm>
        <a:off x="15592" y="3516082"/>
        <a:ext cx="6869328" cy="288226"/>
      </dsp:txXfrm>
    </dsp:sp>
    <dsp:sp modelId="{98AFA875-445B-4655-A4CB-75ECAA6610CD}">
      <dsp:nvSpPr>
        <dsp:cNvPr id="0" name=""/>
        <dsp:cNvSpPr/>
      </dsp:nvSpPr>
      <dsp:spPr>
        <a:xfrm>
          <a:off x="0" y="3857340"/>
          <a:ext cx="6900512" cy="319410"/>
        </a:xfrm>
        <a:prstGeom prst="roundRect">
          <a:avLst/>
        </a:prstGeom>
        <a:solidFill>
          <a:schemeClr val="accent2">
            <a:hueOff val="5272048"/>
            <a:satOff val="-15131"/>
            <a:lumOff val="-2422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Building organisational culture</a:t>
          </a:r>
          <a:endParaRPr lang="en-US" sz="1300" kern="1200"/>
        </a:p>
      </dsp:txBody>
      <dsp:txXfrm>
        <a:off x="15592" y="3872932"/>
        <a:ext cx="6869328" cy="288226"/>
      </dsp:txXfrm>
    </dsp:sp>
    <dsp:sp modelId="{037D808E-3CFA-451D-AC5C-D30416180928}">
      <dsp:nvSpPr>
        <dsp:cNvPr id="0" name=""/>
        <dsp:cNvSpPr/>
      </dsp:nvSpPr>
      <dsp:spPr>
        <a:xfrm>
          <a:off x="0" y="4214190"/>
          <a:ext cx="6900512" cy="319410"/>
        </a:xfrm>
        <a:prstGeom prst="roundRect">
          <a:avLst/>
        </a:prstGeom>
        <a:solidFill>
          <a:schemeClr val="accent2">
            <a:hueOff val="5857831"/>
            <a:satOff val="-16812"/>
            <a:lumOff val="-2691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Nike Example:</a:t>
          </a:r>
          <a:endParaRPr lang="en-US" sz="1300" kern="1200"/>
        </a:p>
      </dsp:txBody>
      <dsp:txXfrm>
        <a:off x="15592" y="4229782"/>
        <a:ext cx="6869328" cy="288226"/>
      </dsp:txXfrm>
    </dsp:sp>
    <dsp:sp modelId="{C648A1B2-B24D-468A-8D3D-4F56B93D2532}">
      <dsp:nvSpPr>
        <dsp:cNvPr id="0" name=""/>
        <dsp:cNvSpPr/>
      </dsp:nvSpPr>
      <dsp:spPr>
        <a:xfrm>
          <a:off x="0" y="4571040"/>
          <a:ext cx="6900512" cy="31941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Leaders like John Donahoe promote innovation, teamwork, and athlete‑focused performance.</a:t>
          </a:r>
          <a:endParaRPr lang="en-US" sz="1300" kern="1200"/>
        </a:p>
      </dsp:txBody>
      <dsp:txXfrm>
        <a:off x="15592" y="4586632"/>
        <a:ext cx="6869328" cy="2882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1D6D5E-5CC3-4CA7-9800-B815265EB9E1}">
      <dsp:nvSpPr>
        <dsp:cNvPr id="0" name=""/>
        <dsp:cNvSpPr/>
      </dsp:nvSpPr>
      <dsp:spPr>
        <a:xfrm>
          <a:off x="656244" y="0"/>
          <a:ext cx="5338764" cy="5338764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45F157-BD10-4547-A326-16E12E544693}">
      <dsp:nvSpPr>
        <dsp:cNvPr id="0" name=""/>
        <dsp:cNvSpPr/>
      </dsp:nvSpPr>
      <dsp:spPr>
        <a:xfrm>
          <a:off x="1163427" y="507182"/>
          <a:ext cx="2082117" cy="208211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Organisational structure is essential for clarity, communication, and performance.</a:t>
          </a:r>
          <a:endParaRPr lang="en-US" sz="1700" kern="1200"/>
        </a:p>
      </dsp:txBody>
      <dsp:txXfrm>
        <a:off x="1265068" y="608823"/>
        <a:ext cx="1878835" cy="1878835"/>
      </dsp:txXfrm>
    </dsp:sp>
    <dsp:sp modelId="{C6715705-B0DB-4675-A300-0C3C60978B92}">
      <dsp:nvSpPr>
        <dsp:cNvPr id="0" name=""/>
        <dsp:cNvSpPr/>
      </dsp:nvSpPr>
      <dsp:spPr>
        <a:xfrm>
          <a:off x="3405707" y="507182"/>
          <a:ext cx="2082117" cy="208211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Functional, divisional, and matrix structures each offer unique benefits.</a:t>
          </a:r>
          <a:endParaRPr lang="en-US" sz="1700" kern="1200"/>
        </a:p>
      </dsp:txBody>
      <dsp:txXfrm>
        <a:off x="3507348" y="608823"/>
        <a:ext cx="1878835" cy="1878835"/>
      </dsp:txXfrm>
    </dsp:sp>
    <dsp:sp modelId="{02D9290D-F50B-42B3-9EA0-81D2F8D52B33}">
      <dsp:nvSpPr>
        <dsp:cNvPr id="0" name=""/>
        <dsp:cNvSpPr/>
      </dsp:nvSpPr>
      <dsp:spPr>
        <a:xfrm>
          <a:off x="1163427" y="2749463"/>
          <a:ext cx="2082117" cy="208211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Nike uses a hybrid approach to support global innovation.</a:t>
          </a:r>
          <a:endParaRPr lang="en-US" sz="1700" kern="1200"/>
        </a:p>
      </dsp:txBody>
      <dsp:txXfrm>
        <a:off x="1265068" y="2851104"/>
        <a:ext cx="1878835" cy="1878835"/>
      </dsp:txXfrm>
    </dsp:sp>
    <dsp:sp modelId="{CE05AE2F-89AE-4206-B513-DE7F122EBCA9}">
      <dsp:nvSpPr>
        <dsp:cNvPr id="0" name=""/>
        <dsp:cNvSpPr/>
      </dsp:nvSpPr>
      <dsp:spPr>
        <a:xfrm>
          <a:off x="3405707" y="2749463"/>
          <a:ext cx="2082117" cy="208211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Effective leadership ensures structure and culture work together to improve performance.</a:t>
          </a:r>
          <a:endParaRPr lang="en-US" sz="1700" kern="1200"/>
        </a:p>
      </dsp:txBody>
      <dsp:txXfrm>
        <a:off x="3507348" y="2851104"/>
        <a:ext cx="1878835" cy="18788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0C62B-B33D-5504-53F7-E46DBD1D92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10A692-648D-0BC4-D404-BB333D3CFD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EBE7B4-50BD-0B5A-9E87-42B18FFF4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7862B-9AD4-436F-B7A2-C5C7AA44DBFA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DDD521-2F89-A8BC-0DD7-298638D38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C02A1-052A-9F54-291E-48E4501C9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5C5A-E2A6-4749-9211-12FF1685C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85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DC247-C7B0-7ED4-E804-BFAB57FE3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55A84-C1E4-ABBA-62E6-7AB3B6E64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C3F34-9062-5C45-EAFE-83BCA92CF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7862B-9AD4-436F-B7A2-C5C7AA44DBFA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0A3B1-C306-E5C4-54DB-04AB5A970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53E482-F071-6992-5578-B656911DC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5C5A-E2A6-4749-9211-12FF1685C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957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9D660-2082-DBD4-9629-67F26C41E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4468C5-3660-C74F-7FE1-8D2DFFF7DA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FDB01C-0660-4186-F421-0BE9CB502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7862B-9AD4-436F-B7A2-C5C7AA44DBFA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A8C8DB-B20A-4CEC-512C-E949FE5B35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1B741B-7B14-AB6A-1751-F94637568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5C5A-E2A6-4749-9211-12FF1685C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584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BD20E-BB4B-EC5A-B3D3-CD8489B65D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0C564-D6F3-0554-5DA3-596C56D95B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2A456C-200B-8519-9D9A-9BB519B77D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AF0E00-8DC3-689E-E9FA-DED4BB1CAE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7862B-9AD4-436F-B7A2-C5C7AA44DBFA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E24C61-C5CB-B296-9E00-D0E699A5C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39148B-9CDF-FD64-5DEB-FAC283C85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5C5A-E2A6-4749-9211-12FF1685C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507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8998A-D8BF-E4A4-E2D6-CF550ADF0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24E766-3BA8-E8E8-C303-A70411CB64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3E749F-8B9B-9C16-D063-8B3086EF52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69C6A4-894E-F789-7DE0-500C536798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26708E-A1EC-B545-8A43-9A21EDE26F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5DD18F-BAB5-BE39-7BAA-CA66485EB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7862B-9AD4-436F-B7A2-C5C7AA44DBFA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218041-5CF5-8BEB-7DC8-03D9B1223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7503AD-D146-4CF0-E913-18F6D7C63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5C5A-E2A6-4749-9211-12FF1685C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213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225C9-656F-C744-9A7D-F0589A5E2F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B992472-D314-031D-5973-3B60C9E67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7862B-9AD4-436F-B7A2-C5C7AA44DBFA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F7D619-B7CF-31F4-E24E-6B3E9D8CD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8EFB2C-E6FA-E9A0-7695-A33E76A65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5C5A-E2A6-4749-9211-12FF1685C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380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962571-11CD-7795-8643-156934B80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7862B-9AD4-436F-B7A2-C5C7AA44DBFA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0DAD12-AC23-6203-E104-9993AB9D1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0B0B30-17B5-78C5-2490-EDF4EA459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5C5A-E2A6-4749-9211-12FF1685C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477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D46E6-9474-C469-551D-565A24240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B1CF34-88B6-42C2-0FC8-0042A767C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516355-9B48-BE62-D415-89EC5E6800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08E6B-4DB9-B5C9-7772-443A87413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7862B-9AD4-436F-B7A2-C5C7AA44DBFA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7AEE65-8E77-34F9-A616-15D0431425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F89683-3B24-D3A4-1125-ECB71AA75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5C5A-E2A6-4749-9211-12FF1685C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152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79C7-469A-70AF-DC0D-7D2C76C6F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7C4762-633B-0723-3A24-A065DE320E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14AABB-A2BE-CD98-C1C3-DB529A93E1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2058DF-FD39-5E07-320B-52703E4EA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7862B-9AD4-436F-B7A2-C5C7AA44DBFA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3DC02-6B52-CA50-99E0-D8A2F800A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92EC28-7E61-FEB7-CB82-29B3EF9C8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5C5A-E2A6-4749-9211-12FF1685C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0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31C06-1407-C308-26E8-667889932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221B1B-7E90-5358-3CD6-28097FEDB4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2F490D-889F-F5F2-A82D-F8C7AE507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7862B-9AD4-436F-B7A2-C5C7AA44DBFA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57CD50-7500-5935-03BF-138584EA4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1C811-AC4F-39D7-39F5-515D752D04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5C5A-E2A6-4749-9211-12FF1685C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17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A56797-6770-330C-B7D3-503FA8D01B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FC0251-4895-E91D-0E3C-907FEA79A4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10765C-B84D-2472-ACC0-1DEBEAF68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7862B-9AD4-436F-B7A2-C5C7AA44DBFA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38385C-86B9-32E8-65E8-8820E9F57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A39D0E-7FA5-E1F3-6C68-A59A27C3B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615C5A-E2A6-4749-9211-12FF1685C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274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CBC3D9-515D-8422-DA94-4C3A41191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C40554-D6B6-E178-B5D5-A2DD84B371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48EEE-AEB4-49E5-C78A-B755B8DA5C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E27862B-9AD4-436F-B7A2-C5C7AA44DBFA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555948-59BE-235E-EF7E-2C053BB294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F01986-2635-C9B0-4611-94A21C0E0A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615C5A-E2A6-4749-9211-12FF1685CA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0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Rectangle 1035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38" name="Freeform: Shape 1037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F7AB2-D927-4C98-060A-3DE800B2B1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Module:</a:t>
            </a:r>
            <a:r>
              <a:rPr lang="en-GB" dirty="0"/>
              <a:t> Understanding Organisational Structure and Culture (LCBB4009)</a:t>
            </a:r>
            <a:br>
              <a:rPr lang="en-GB" dirty="0"/>
            </a:br>
            <a:r>
              <a:rPr lang="en-GB" b="1" dirty="0"/>
              <a:t>Assessment:</a:t>
            </a:r>
            <a:r>
              <a:rPr lang="en-GB" dirty="0"/>
              <a:t> Individual Presentation</a:t>
            </a:r>
            <a:br>
              <a:rPr lang="en-GB" dirty="0"/>
            </a:br>
            <a:r>
              <a:rPr lang="en-GB" b="1" dirty="0"/>
              <a:t>Title:</a:t>
            </a:r>
            <a:r>
              <a:rPr lang="en-GB" dirty="0"/>
              <a:t> Designing Organisational Structure – Examples from Nike</a:t>
            </a:r>
            <a:br>
              <a:rPr lang="en-GB" dirty="0"/>
            </a:br>
            <a:r>
              <a:rPr lang="en-GB" b="1" dirty="0"/>
              <a:t>Name:</a:t>
            </a:r>
            <a:r>
              <a:rPr lang="en-GB" dirty="0"/>
              <a:t> </a:t>
            </a:r>
            <a:r>
              <a:rPr lang="en-GB" dirty="0" err="1"/>
              <a:t>Stefanel</a:t>
            </a:r>
            <a:r>
              <a:rPr lang="en-GB" dirty="0"/>
              <a:t> Cosmin </a:t>
            </a:r>
            <a:r>
              <a:rPr lang="en-GB" dirty="0" err="1"/>
              <a:t>Cioveie</a:t>
            </a:r>
            <a:br>
              <a:rPr lang="en-GB" dirty="0"/>
            </a:br>
            <a:r>
              <a:rPr lang="en-GB" b="1" dirty="0"/>
              <a:t>Student Number: 2512755</a:t>
            </a:r>
            <a:br>
              <a:rPr lang="en-GB" dirty="0"/>
            </a:br>
            <a:r>
              <a:rPr lang="en-GB" b="1" dirty="0"/>
              <a:t>Submission Date:</a:t>
            </a:r>
            <a:r>
              <a:rPr lang="en-GB" dirty="0"/>
              <a:t> 22.02.2026</a:t>
            </a:r>
          </a:p>
          <a:p>
            <a:endParaRPr lang="en-GB" dirty="0"/>
          </a:p>
        </p:txBody>
      </p:sp>
      <p:sp>
        <p:nvSpPr>
          <p:cNvPr id="1035" name="Oval 1034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64D9759-23B2-10CF-3EBA-953E98EFED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43297" y="1934450"/>
            <a:ext cx="3581752" cy="2391433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Freeform: Shape 1036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039" name="Straight Connector 1038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1" name="Freeform: Shape 1040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43" name="Freeform: Shape 1042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45" name="Freeform: Shape 1044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588C0F-5A03-4E22-FEB5-70C2DFCF8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088" y="-2157011"/>
            <a:ext cx="10515600" cy="1325563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333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F890BF-DF94-BF4A-9616-3B217E05B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Outline</a:t>
            </a:r>
            <a:br>
              <a:rPr lang="en-GB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BB310-3136-1218-0069-256D60C67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Definition of organisational structure</a:t>
            </a:r>
          </a:p>
          <a:p>
            <a:r>
              <a:rPr lang="en-GB" dirty="0"/>
              <a:t>Importance of organisational charts</a:t>
            </a:r>
          </a:p>
          <a:p>
            <a:r>
              <a:rPr lang="en-GB" dirty="0"/>
              <a:t>Three ways of designing structure:</a:t>
            </a:r>
          </a:p>
          <a:p>
            <a:pPr lvl="1"/>
            <a:r>
              <a:rPr lang="en-GB" dirty="0"/>
              <a:t>Functional</a:t>
            </a:r>
          </a:p>
          <a:p>
            <a:pPr lvl="1"/>
            <a:r>
              <a:rPr lang="en-GB" dirty="0"/>
              <a:t>Divisional</a:t>
            </a:r>
          </a:p>
          <a:p>
            <a:pPr lvl="1"/>
            <a:r>
              <a:rPr lang="en-GB" dirty="0"/>
              <a:t>Matrix</a:t>
            </a:r>
          </a:p>
          <a:p>
            <a:r>
              <a:rPr lang="en-GB" dirty="0"/>
              <a:t>Nike examples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6615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DDFAE-E739-48FE-42E5-7F0C97844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4300" b="1">
                <a:solidFill>
                  <a:srgbClr val="FFFFFF"/>
                </a:solidFill>
              </a:rPr>
              <a:t>What Is Organisational Structure?</a:t>
            </a:r>
            <a:br>
              <a:rPr lang="en-GB" sz="4300" b="1">
                <a:solidFill>
                  <a:srgbClr val="FFFFFF"/>
                </a:solidFill>
              </a:rPr>
            </a:br>
            <a:endParaRPr lang="en-GB" sz="4300">
              <a:solidFill>
                <a:srgbClr val="FFFFFF"/>
              </a:solidFill>
            </a:endParaRP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F9F7818-5CCA-649E-24F3-F33FADBECF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</a:rPr>
              <a:t>Organisational structure:</a:t>
            </a:r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The formal arrangement of roles, responsibilities, and reporting relationships (Daft, 2021).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Determines how tasks are divided, coordinated, and supervised.</a:t>
            </a:r>
          </a:p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</a:rPr>
              <a:t>Organisational chart:</a:t>
            </a:r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A visual diagram showing hierarchy and reporting lines.</a:t>
            </a:r>
          </a:p>
          <a:p>
            <a:r>
              <a:rPr lang="en-GB" sz="2000" b="1">
                <a:solidFill>
                  <a:schemeClr val="tx1">
                    <a:alpha val="80000"/>
                  </a:schemeClr>
                </a:solidFill>
              </a:rPr>
              <a:t>Importance:</a:t>
            </a:r>
            <a:endParaRPr lang="en-GB" sz="20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Improves communication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Enhances efficiency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Supports strategy</a:t>
            </a:r>
          </a:p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Reduces confusion about roles</a:t>
            </a:r>
          </a:p>
          <a:p>
            <a:endParaRPr lang="en-GB" sz="20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1645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C6DAD3-628D-8302-AF9E-2E9E3C024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Functional Structure</a:t>
            </a:r>
            <a:br>
              <a:rPr lang="en-GB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D40B5-F7CC-F1F5-F0A4-489FE6A486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200" b="1"/>
              <a:t>Definition:</a:t>
            </a:r>
            <a:endParaRPr lang="en-GB" sz="2200"/>
          </a:p>
          <a:p>
            <a:r>
              <a:rPr lang="en-GB" sz="2200"/>
              <a:t>Groups employees based on specialised functions (Robbins &amp; Judge, 2022).</a:t>
            </a:r>
          </a:p>
          <a:p>
            <a:r>
              <a:rPr lang="en-GB" sz="2200" b="1"/>
              <a:t>Advantages:</a:t>
            </a:r>
            <a:endParaRPr lang="en-GB" sz="2200"/>
          </a:p>
          <a:p>
            <a:r>
              <a:rPr lang="en-GB" sz="2200"/>
              <a:t>High expertise</a:t>
            </a:r>
          </a:p>
          <a:p>
            <a:r>
              <a:rPr lang="en-GB" sz="2200"/>
              <a:t>Efficient resource use</a:t>
            </a:r>
          </a:p>
          <a:p>
            <a:r>
              <a:rPr lang="en-GB" sz="2200"/>
              <a:t>Clear departmental focus</a:t>
            </a:r>
          </a:p>
          <a:p>
            <a:r>
              <a:rPr lang="en-GB" sz="2200" b="1"/>
              <a:t>Disadvantages:</a:t>
            </a:r>
            <a:endParaRPr lang="en-GB" sz="2200"/>
          </a:p>
          <a:p>
            <a:r>
              <a:rPr lang="en-GB" sz="2200"/>
              <a:t>Slow decision‑making</a:t>
            </a:r>
          </a:p>
          <a:p>
            <a:r>
              <a:rPr lang="en-GB" sz="2200"/>
              <a:t>Departments may work in silos</a:t>
            </a:r>
          </a:p>
          <a:p>
            <a:r>
              <a:rPr lang="en-GB" sz="2200" b="1"/>
              <a:t>Nike Example:</a:t>
            </a:r>
            <a:endParaRPr lang="en-GB" sz="2200"/>
          </a:p>
          <a:p>
            <a:r>
              <a:rPr lang="en-GB" sz="2200"/>
              <a:t>Nike uses functional departments such as Marketing, HR, Finance, Operations, and Product Design.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1662454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897DFB-B46C-20C3-EFD2-F20B9AF5A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 Divisional Structure</a:t>
            </a:r>
            <a:br>
              <a:rPr lang="en-GB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78A4E-CDC4-3E89-381C-8AEEA66DB0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020" y="517771"/>
            <a:ext cx="6906491" cy="5585619"/>
          </a:xfrm>
        </p:spPr>
        <p:txBody>
          <a:bodyPr anchor="ctr">
            <a:normAutofit lnSpcReduction="10000"/>
          </a:bodyPr>
          <a:lstStyle/>
          <a:p>
            <a:r>
              <a:rPr lang="en-GB" sz="1800" b="1" dirty="0"/>
              <a:t>Definition:</a:t>
            </a:r>
            <a:endParaRPr lang="en-GB" sz="1800" dirty="0"/>
          </a:p>
          <a:p>
            <a:r>
              <a:rPr lang="en-GB" sz="1800" dirty="0"/>
              <a:t>Organises teams based on products, regions, or customer groups.</a:t>
            </a:r>
          </a:p>
          <a:p>
            <a:r>
              <a:rPr lang="en-GB" sz="1800" dirty="0"/>
              <a:t>Each division operates semi‑independently.</a:t>
            </a:r>
          </a:p>
          <a:p>
            <a:r>
              <a:rPr lang="en-GB" sz="1800" b="1" dirty="0"/>
              <a:t>Advantages:</a:t>
            </a:r>
            <a:endParaRPr lang="en-GB" sz="1800" dirty="0"/>
          </a:p>
          <a:p>
            <a:r>
              <a:rPr lang="en-GB" sz="1800" dirty="0"/>
              <a:t>Faster decision‑making</a:t>
            </a:r>
          </a:p>
          <a:p>
            <a:r>
              <a:rPr lang="en-GB" sz="1800" dirty="0"/>
              <a:t>Clear accountability</a:t>
            </a:r>
          </a:p>
          <a:p>
            <a:r>
              <a:rPr lang="en-GB" sz="1800" dirty="0"/>
              <a:t>Strong product/market focus</a:t>
            </a:r>
          </a:p>
          <a:p>
            <a:r>
              <a:rPr lang="en-GB" sz="1800" b="1" dirty="0"/>
              <a:t>Disadvantages:</a:t>
            </a:r>
            <a:endParaRPr lang="en-GB" sz="1800" dirty="0"/>
          </a:p>
          <a:p>
            <a:r>
              <a:rPr lang="en-GB" sz="1800" dirty="0"/>
              <a:t>Duplication of resources</a:t>
            </a:r>
          </a:p>
          <a:p>
            <a:r>
              <a:rPr lang="en-GB" sz="1800" dirty="0"/>
              <a:t>Divisions may compete internally</a:t>
            </a:r>
          </a:p>
          <a:p>
            <a:r>
              <a:rPr lang="en-GB" sz="1800" b="1" dirty="0"/>
              <a:t>Nike Example:</a:t>
            </a:r>
            <a:endParaRPr lang="en-GB" sz="1800" dirty="0"/>
          </a:p>
          <a:p>
            <a:r>
              <a:rPr lang="en-GB" sz="1800" dirty="0"/>
              <a:t>Nike divides operations by product lines:</a:t>
            </a:r>
          </a:p>
          <a:p>
            <a:pPr lvl="1"/>
            <a:r>
              <a:rPr lang="en-GB" sz="1800" dirty="0"/>
              <a:t>Nike Running</a:t>
            </a:r>
          </a:p>
          <a:p>
            <a:pPr lvl="1"/>
            <a:r>
              <a:rPr lang="en-GB" sz="1800" dirty="0"/>
              <a:t>Nike Basketball</a:t>
            </a:r>
          </a:p>
          <a:p>
            <a:pPr lvl="1"/>
            <a:r>
              <a:rPr lang="en-GB" sz="1800" dirty="0"/>
              <a:t>Nike Football</a:t>
            </a:r>
          </a:p>
          <a:p>
            <a:pPr lvl="1"/>
            <a:r>
              <a:rPr lang="en-GB" sz="1800" dirty="0"/>
              <a:t>Converse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4388900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D7D4B0F-05C9-4891-9ACF-CB75D9EC77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96DDFD-A7F0-79FB-6B09-38A1D486A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696" y="643467"/>
            <a:ext cx="5782056" cy="5571066"/>
          </a:xfrm>
        </p:spPr>
        <p:txBody>
          <a:bodyPr anchor="ctr">
            <a:normAutofit/>
          </a:bodyPr>
          <a:lstStyle/>
          <a:p>
            <a:r>
              <a:rPr lang="fr-FR" sz="5400" b="1"/>
              <a:t> Matrix Structure</a:t>
            </a:r>
            <a:br>
              <a:rPr lang="fr-FR" sz="5400" b="1"/>
            </a:br>
            <a:endParaRPr lang="en-GB" sz="54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BE24C53-14CD-41D5-8FA6-4FBCF0A140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98897" cy="6858000"/>
          </a:xfrm>
          <a:custGeom>
            <a:avLst/>
            <a:gdLst>
              <a:gd name="connsiteX0" fmla="*/ 0 w 5098897"/>
              <a:gd name="connsiteY0" fmla="*/ 0 h 6858000"/>
              <a:gd name="connsiteX1" fmla="*/ 373710 w 5098897"/>
              <a:gd name="connsiteY1" fmla="*/ 0 h 6858000"/>
              <a:gd name="connsiteX2" fmla="*/ 1558456 w 5098897"/>
              <a:gd name="connsiteY2" fmla="*/ 0 h 6858000"/>
              <a:gd name="connsiteX3" fmla="*/ 5080755 w 5098897"/>
              <a:gd name="connsiteY3" fmla="*/ 0 h 6858000"/>
              <a:gd name="connsiteX4" fmla="*/ 5071148 w 5098897"/>
              <a:gd name="connsiteY4" fmla="*/ 94743 h 6858000"/>
              <a:gd name="connsiteX5" fmla="*/ 5076199 w 5098897"/>
              <a:gd name="connsiteY5" fmla="*/ 421478 h 6858000"/>
              <a:gd name="connsiteX6" fmla="*/ 5080133 w 5098897"/>
              <a:gd name="connsiteY6" fmla="*/ 811578 h 6858000"/>
              <a:gd name="connsiteX7" fmla="*/ 5060462 w 5098897"/>
              <a:gd name="connsiteY7" fmla="*/ 1112800 h 6858000"/>
              <a:gd name="connsiteX8" fmla="*/ 5088255 w 5098897"/>
              <a:gd name="connsiteY8" fmla="*/ 1795349 h 6858000"/>
              <a:gd name="connsiteX9" fmla="*/ 5086606 w 5098897"/>
              <a:gd name="connsiteY9" fmla="*/ 2325572 h 6858000"/>
              <a:gd name="connsiteX10" fmla="*/ 5077468 w 5098897"/>
              <a:gd name="connsiteY10" fmla="*/ 2782173 h 6858000"/>
              <a:gd name="connsiteX11" fmla="*/ 5082925 w 5098897"/>
              <a:gd name="connsiteY11" fmla="*/ 2983199 h 6858000"/>
              <a:gd name="connsiteX12" fmla="*/ 5069219 w 5098897"/>
              <a:gd name="connsiteY12" fmla="*/ 3528424 h 6858000"/>
              <a:gd name="connsiteX13" fmla="*/ 5079752 w 5098897"/>
              <a:gd name="connsiteY13" fmla="*/ 4333548 h 6858000"/>
              <a:gd name="connsiteX14" fmla="*/ 5078864 w 5098897"/>
              <a:gd name="connsiteY14" fmla="*/ 5023089 h 6858000"/>
              <a:gd name="connsiteX15" fmla="*/ 5083179 w 5098897"/>
              <a:gd name="connsiteY15" fmla="*/ 5248657 h 6858000"/>
              <a:gd name="connsiteX16" fmla="*/ 5083179 w 5098897"/>
              <a:gd name="connsiteY16" fmla="*/ 5462145 h 6858000"/>
              <a:gd name="connsiteX17" fmla="*/ 5045104 w 5098897"/>
              <a:gd name="connsiteY17" fmla="*/ 6116592 h 6858000"/>
              <a:gd name="connsiteX18" fmla="*/ 5060560 w 5098897"/>
              <a:gd name="connsiteY18" fmla="*/ 6703830 h 6858000"/>
              <a:gd name="connsiteX19" fmla="*/ 5078455 w 5098897"/>
              <a:gd name="connsiteY19" fmla="*/ 6858000 h 6858000"/>
              <a:gd name="connsiteX20" fmla="*/ 1558456 w 5098897"/>
              <a:gd name="connsiteY20" fmla="*/ 6858000 h 6858000"/>
              <a:gd name="connsiteX21" fmla="*/ 373710 w 5098897"/>
              <a:gd name="connsiteY21" fmla="*/ 6858000 h 6858000"/>
              <a:gd name="connsiteX22" fmla="*/ 0 w 5098897"/>
              <a:gd name="connsiteY2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098897" h="6858000">
                <a:moveTo>
                  <a:pt x="0" y="0"/>
                </a:moveTo>
                <a:lnTo>
                  <a:pt x="373710" y="0"/>
                </a:lnTo>
                <a:lnTo>
                  <a:pt x="1558456" y="0"/>
                </a:lnTo>
                <a:lnTo>
                  <a:pt x="5080755" y="0"/>
                </a:lnTo>
                <a:lnTo>
                  <a:pt x="5071148" y="94743"/>
                </a:lnTo>
                <a:cubicBezTo>
                  <a:pt x="5064301" y="203476"/>
                  <a:pt x="5068965" y="312476"/>
                  <a:pt x="5076199" y="421478"/>
                </a:cubicBezTo>
                <a:cubicBezTo>
                  <a:pt x="5087025" y="551239"/>
                  <a:pt x="5088345" y="681629"/>
                  <a:pt x="5080133" y="811578"/>
                </a:cubicBezTo>
                <a:cubicBezTo>
                  <a:pt x="5072138" y="911901"/>
                  <a:pt x="5063127" y="1012222"/>
                  <a:pt x="5060462" y="1112800"/>
                </a:cubicBezTo>
                <a:cubicBezTo>
                  <a:pt x="5054115" y="1341673"/>
                  <a:pt x="5073153" y="1568129"/>
                  <a:pt x="5088255" y="1795349"/>
                </a:cubicBezTo>
                <a:cubicBezTo>
                  <a:pt x="5099932" y="1972217"/>
                  <a:pt x="5105389" y="2148830"/>
                  <a:pt x="5086606" y="2325572"/>
                </a:cubicBezTo>
                <a:cubicBezTo>
                  <a:pt x="5070615" y="2477390"/>
                  <a:pt x="5062238" y="2629462"/>
                  <a:pt x="5077468" y="2782173"/>
                </a:cubicBezTo>
                <a:cubicBezTo>
                  <a:pt x="5084194" y="2848928"/>
                  <a:pt x="5091429" y="2916445"/>
                  <a:pt x="5082925" y="2983199"/>
                </a:cubicBezTo>
                <a:cubicBezTo>
                  <a:pt x="5059953" y="3164643"/>
                  <a:pt x="5063508" y="3346598"/>
                  <a:pt x="5069219" y="3528424"/>
                </a:cubicBezTo>
                <a:cubicBezTo>
                  <a:pt x="5077722" y="3796840"/>
                  <a:pt x="5091809" y="4064876"/>
                  <a:pt x="5079752" y="4333548"/>
                </a:cubicBezTo>
                <a:cubicBezTo>
                  <a:pt x="5069472" y="4563183"/>
                  <a:pt x="5086098" y="4793201"/>
                  <a:pt x="5078864" y="5023089"/>
                </a:cubicBezTo>
                <a:cubicBezTo>
                  <a:pt x="5076427" y="5098301"/>
                  <a:pt x="5077874" y="5173586"/>
                  <a:pt x="5083179" y="5248657"/>
                </a:cubicBezTo>
                <a:cubicBezTo>
                  <a:pt x="5089716" y="5319671"/>
                  <a:pt x="5089716" y="5391131"/>
                  <a:pt x="5083179" y="5462145"/>
                </a:cubicBezTo>
                <a:cubicBezTo>
                  <a:pt x="5058684" y="5679573"/>
                  <a:pt x="5048659" y="5898020"/>
                  <a:pt x="5045104" y="6116592"/>
                </a:cubicBezTo>
                <a:cubicBezTo>
                  <a:pt x="5041868" y="6312661"/>
                  <a:pt x="5043486" y="6508657"/>
                  <a:pt x="5060560" y="6703830"/>
                </a:cubicBezTo>
                <a:lnTo>
                  <a:pt x="5078455" y="6858000"/>
                </a:lnTo>
                <a:lnTo>
                  <a:pt x="1558456" y="6858000"/>
                </a:lnTo>
                <a:lnTo>
                  <a:pt x="37371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0679E-76AB-58F7-08D4-8288CA09B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643467"/>
            <a:ext cx="3840480" cy="5571066"/>
          </a:xfrm>
        </p:spPr>
        <p:txBody>
          <a:bodyPr anchor="ctr">
            <a:normAutofit/>
          </a:bodyPr>
          <a:lstStyle/>
          <a:p>
            <a:r>
              <a:rPr lang="en-GB" sz="1700" b="1">
                <a:solidFill>
                  <a:srgbClr val="FFFFFF"/>
                </a:solidFill>
              </a:rPr>
              <a:t>Definition:</a:t>
            </a:r>
            <a:endParaRPr lang="en-GB" sz="1700">
              <a:solidFill>
                <a:srgbClr val="FFFFFF"/>
              </a:solidFill>
            </a:endParaRPr>
          </a:p>
          <a:p>
            <a:r>
              <a:rPr lang="en-GB" sz="1700">
                <a:solidFill>
                  <a:srgbClr val="FFFFFF"/>
                </a:solidFill>
              </a:rPr>
              <a:t>Combines functional and divisional structures.</a:t>
            </a:r>
          </a:p>
          <a:p>
            <a:r>
              <a:rPr lang="en-GB" sz="1700">
                <a:solidFill>
                  <a:srgbClr val="FFFFFF"/>
                </a:solidFill>
              </a:rPr>
              <a:t>Employees report to two managers: functional + project/product.</a:t>
            </a:r>
          </a:p>
          <a:p>
            <a:r>
              <a:rPr lang="en-GB" sz="1700" b="1">
                <a:solidFill>
                  <a:srgbClr val="FFFFFF"/>
                </a:solidFill>
              </a:rPr>
              <a:t>Advantages:</a:t>
            </a:r>
            <a:endParaRPr lang="en-GB" sz="1700">
              <a:solidFill>
                <a:srgbClr val="FFFFFF"/>
              </a:solidFill>
            </a:endParaRPr>
          </a:p>
          <a:p>
            <a:r>
              <a:rPr lang="en-GB" sz="1700">
                <a:solidFill>
                  <a:srgbClr val="FFFFFF"/>
                </a:solidFill>
              </a:rPr>
              <a:t>Encourages collaboration</a:t>
            </a:r>
          </a:p>
          <a:p>
            <a:r>
              <a:rPr lang="en-GB" sz="1700">
                <a:solidFill>
                  <a:srgbClr val="FFFFFF"/>
                </a:solidFill>
              </a:rPr>
              <a:t>Flexible resource allocation</a:t>
            </a:r>
          </a:p>
          <a:p>
            <a:r>
              <a:rPr lang="en-GB" sz="1700">
                <a:solidFill>
                  <a:srgbClr val="FFFFFF"/>
                </a:solidFill>
              </a:rPr>
              <a:t>Supports global operations</a:t>
            </a:r>
          </a:p>
          <a:p>
            <a:r>
              <a:rPr lang="en-GB" sz="1700" b="1">
                <a:solidFill>
                  <a:srgbClr val="FFFFFF"/>
                </a:solidFill>
              </a:rPr>
              <a:t>Disadvantages:</a:t>
            </a:r>
            <a:endParaRPr lang="en-GB" sz="1700">
              <a:solidFill>
                <a:srgbClr val="FFFFFF"/>
              </a:solidFill>
            </a:endParaRPr>
          </a:p>
          <a:p>
            <a:r>
              <a:rPr lang="en-GB" sz="1700">
                <a:solidFill>
                  <a:srgbClr val="FFFFFF"/>
                </a:solidFill>
              </a:rPr>
              <a:t>Role conflict possible</a:t>
            </a:r>
          </a:p>
          <a:p>
            <a:r>
              <a:rPr lang="en-GB" sz="1700">
                <a:solidFill>
                  <a:srgbClr val="FFFFFF"/>
                </a:solidFill>
              </a:rPr>
              <a:t>Requires strong communication</a:t>
            </a:r>
          </a:p>
          <a:p>
            <a:r>
              <a:rPr lang="en-GB" sz="1700" b="1">
                <a:solidFill>
                  <a:srgbClr val="FFFFFF"/>
                </a:solidFill>
              </a:rPr>
              <a:t>Nike Example:</a:t>
            </a:r>
            <a:endParaRPr lang="en-GB" sz="1700">
              <a:solidFill>
                <a:srgbClr val="FFFFFF"/>
              </a:solidFill>
            </a:endParaRPr>
          </a:p>
          <a:p>
            <a:r>
              <a:rPr lang="en-GB" sz="1700">
                <a:solidFill>
                  <a:srgbClr val="FFFFFF"/>
                </a:solidFill>
              </a:rPr>
              <a:t>Nike uses matrix teams for global product development and innovation.</a:t>
            </a:r>
          </a:p>
          <a:p>
            <a:endParaRPr lang="en-GB" sz="1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167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47835A-9796-6939-3E32-822CE858E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Definition:</a:t>
            </a:r>
            <a:br>
              <a:rPr lang="en-GB" b="1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9" name="Arc 3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3899003B-7DE3-FFA2-D4A5-13663CCC0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0"/>
            <a:ext cx="6906491" cy="6758152"/>
          </a:xfrm>
        </p:spPr>
        <p:txBody>
          <a:bodyPr anchor="ctr">
            <a:normAutofit/>
          </a:bodyPr>
          <a:lstStyle/>
          <a:p>
            <a:r>
              <a:rPr lang="en-GB" sz="1400" dirty="0"/>
              <a:t>Combines functional and divisional structures.</a:t>
            </a:r>
          </a:p>
          <a:p>
            <a:r>
              <a:rPr lang="en-GB" sz="1400" dirty="0"/>
              <a:t>Employees report to two managers: functional + project/product.</a:t>
            </a:r>
          </a:p>
          <a:p>
            <a:r>
              <a:rPr lang="en-GB" sz="1400" b="1" dirty="0"/>
              <a:t>Advantages:</a:t>
            </a:r>
            <a:endParaRPr lang="en-GB" sz="1400" dirty="0"/>
          </a:p>
          <a:p>
            <a:r>
              <a:rPr lang="en-GB" sz="1400" dirty="0"/>
              <a:t>Encourages collaboration</a:t>
            </a:r>
          </a:p>
          <a:p>
            <a:r>
              <a:rPr lang="en-GB" sz="1400" dirty="0"/>
              <a:t>Flexible resource allocation</a:t>
            </a:r>
          </a:p>
          <a:p>
            <a:r>
              <a:rPr lang="en-GB" sz="1400" dirty="0"/>
              <a:t>Supports global operations</a:t>
            </a:r>
          </a:p>
          <a:p>
            <a:r>
              <a:rPr lang="en-GB" sz="1400" b="1" dirty="0"/>
              <a:t>Disadvantages:</a:t>
            </a:r>
            <a:endParaRPr lang="en-GB" sz="1400" dirty="0"/>
          </a:p>
          <a:p>
            <a:r>
              <a:rPr lang="en-GB" sz="1400" dirty="0"/>
              <a:t>Role conflict possible</a:t>
            </a:r>
          </a:p>
          <a:p>
            <a:r>
              <a:rPr lang="en-GB" sz="1400" dirty="0"/>
              <a:t>Requires strong communication</a:t>
            </a:r>
          </a:p>
          <a:p>
            <a:r>
              <a:rPr lang="en-GB" sz="1400" b="1" dirty="0"/>
              <a:t>Nike Example:</a:t>
            </a:r>
            <a:endParaRPr lang="en-GB" sz="1400" dirty="0"/>
          </a:p>
          <a:p>
            <a:r>
              <a:rPr lang="en-GB" sz="1400" dirty="0"/>
              <a:t>Nike uses matrix teams for global product development and innovation.</a:t>
            </a:r>
          </a:p>
          <a:p>
            <a:r>
              <a:rPr lang="en-GB" sz="1400" dirty="0"/>
              <a:t>Structure shapes communication and workflow.</a:t>
            </a:r>
          </a:p>
          <a:p>
            <a:r>
              <a:rPr lang="en-GB" sz="1400" dirty="0"/>
              <a:t>Culture influences how employees behave within the structure (Schein, 2017).</a:t>
            </a:r>
          </a:p>
          <a:p>
            <a:r>
              <a:rPr lang="en-GB" sz="1400" dirty="0"/>
              <a:t>A well‑designed structure improves:</a:t>
            </a:r>
          </a:p>
          <a:p>
            <a:pPr lvl="1"/>
            <a:r>
              <a:rPr lang="en-GB" sz="1400" dirty="0"/>
              <a:t>Innovation</a:t>
            </a:r>
          </a:p>
          <a:p>
            <a:pPr lvl="1"/>
            <a:r>
              <a:rPr lang="en-GB" sz="1400" dirty="0"/>
              <a:t>Motivation</a:t>
            </a:r>
          </a:p>
          <a:p>
            <a:pPr lvl="1"/>
            <a:r>
              <a:rPr lang="en-GB" sz="1400" dirty="0"/>
              <a:t>Productivity</a:t>
            </a:r>
          </a:p>
          <a:p>
            <a:pPr lvl="1"/>
            <a:r>
              <a:rPr lang="en-GB" sz="1400" dirty="0"/>
              <a:t>Organisational performance</a:t>
            </a:r>
          </a:p>
          <a:p>
            <a:r>
              <a:rPr lang="en-GB" sz="1400" b="1" dirty="0"/>
              <a:t>Nike Example:</a:t>
            </a:r>
            <a:endParaRPr lang="en-GB" sz="1400" dirty="0"/>
          </a:p>
          <a:p>
            <a:r>
              <a:rPr lang="en-GB" sz="1400" dirty="0"/>
              <a:t>Nike’s culture of innovation is supported by a flexible matrix structure that encourages teamwork and creativity.</a:t>
            </a:r>
          </a:p>
          <a:p>
            <a:endParaRPr lang="en-GB" sz="700" dirty="0"/>
          </a:p>
        </p:txBody>
      </p:sp>
    </p:spTree>
    <p:extLst>
      <p:ext uri="{BB962C8B-B14F-4D97-AF65-F5344CB8AC3E}">
        <p14:creationId xmlns:p14="http://schemas.microsoft.com/office/powerpoint/2010/main" val="2767622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DCAB7D-573E-1C60-A3AC-D395195C6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/>
              <a:t>Managerial Work &amp; Leadership</a:t>
            </a:r>
            <a:br>
              <a:rPr lang="en-GB" sz="5400" b="1"/>
            </a:br>
            <a:endParaRPr lang="en-GB" sz="54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9103A0-5581-72DE-4385-20AAC27F4A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667569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4285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508E01-FBD4-1CBC-913F-3BE25965E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  <a:br>
              <a:rPr lang="en-GB" b="1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AAFC75-920D-A341-B4E9-D27DE62976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5149616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5307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47A685-0E47-B45D-8305-6D7410474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/>
              <a:t>References :</a:t>
            </a:r>
            <a:br>
              <a:rPr lang="en-GB" sz="5400" b="1"/>
            </a:br>
            <a:endParaRPr lang="en-GB" sz="540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EF184-BEDA-F40E-B2C8-8DD06575C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000"/>
              <a:t>Albert, D. (2024) "What do you mean by organizational structure? Acknowledging and harmonizing differences and commonalities in three prominent perspectives," </a:t>
            </a:r>
            <a:r>
              <a:rPr lang="en-GB" sz="2000" i="1"/>
              <a:t>Journal of Organization Design</a:t>
            </a:r>
            <a:r>
              <a:rPr lang="en-GB" sz="2000"/>
              <a:t>, 13, 1–11.</a:t>
            </a:r>
          </a:p>
          <a:p>
            <a:r>
              <a:rPr lang="en-GB" sz="2000"/>
              <a:t>CIPD (2025) "Organisation design," </a:t>
            </a:r>
            <a:r>
              <a:rPr lang="en-GB" sz="2000" i="1"/>
              <a:t>Factsheets</a:t>
            </a:r>
            <a:r>
              <a:rPr lang="en-GB" sz="2000"/>
              <a:t>, CIPD.</a:t>
            </a:r>
          </a:p>
          <a:p>
            <a:r>
              <a:rPr lang="en-GB" sz="2000"/>
              <a:t>Daft, R. (2021) </a:t>
            </a:r>
            <a:r>
              <a:rPr lang="en-GB" sz="2000" i="1"/>
              <a:t>Organization Theory and Design</a:t>
            </a:r>
            <a:r>
              <a:rPr lang="en-GB" sz="2000"/>
              <a:t>. Cengage Learning.</a:t>
            </a:r>
          </a:p>
          <a:p>
            <a:r>
              <a:rPr lang="en-GB" sz="2000"/>
              <a:t>Joseph, J. and Sengul, M. (2025) "Organization Design: Current Insights and Future Research Directions," </a:t>
            </a:r>
            <a:r>
              <a:rPr lang="en-GB" sz="2000" i="1"/>
              <a:t>Journal of Management</a:t>
            </a:r>
            <a:r>
              <a:rPr lang="en-GB" sz="2000"/>
              <a:t>, 51(1), pp. 249–308.</a:t>
            </a:r>
          </a:p>
          <a:p>
            <a:r>
              <a:rPr lang="en-GB" sz="2000"/>
              <a:t>Magalhães, R. (2020) "From the Design of Structures to the Designing of Organizations: Past Trends and Future Directions," in </a:t>
            </a:r>
            <a:r>
              <a:rPr lang="en-GB" sz="2000" i="1"/>
              <a:t>Designing Organization Design: A Human-Centred Approach</a:t>
            </a:r>
            <a:r>
              <a:rPr lang="en-GB" sz="2000"/>
              <a:t>, Oxford Academic, pp. 19–46.</a:t>
            </a:r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534796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</TotalTime>
  <Words>646</Words>
  <Application>Microsoft Office PowerPoint</Application>
  <PresentationFormat>Widescreen</PresentationFormat>
  <Paragraphs>110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Outline </vt:lpstr>
      <vt:lpstr>What Is Organisational Structure? </vt:lpstr>
      <vt:lpstr>Functional Structure </vt:lpstr>
      <vt:lpstr> Divisional Structure </vt:lpstr>
      <vt:lpstr> Matrix Structure </vt:lpstr>
      <vt:lpstr>Definition: </vt:lpstr>
      <vt:lpstr>Managerial Work &amp; Leadership </vt:lpstr>
      <vt:lpstr>Conclusion </vt:lpstr>
      <vt:lpstr>References 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Alexandru-Alin Odobescu</dc:creator>
  <cp:lastModifiedBy>Alexandru-Alin Odobescu</cp:lastModifiedBy>
  <cp:revision>1</cp:revision>
  <dcterms:created xsi:type="dcterms:W3CDTF">2026-02-21T14:20:58Z</dcterms:created>
  <dcterms:modified xsi:type="dcterms:W3CDTF">2026-02-21T15:32:05Z</dcterms:modified>
</cp:coreProperties>
</file>